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328" r:id="rId4"/>
    <p:sldId id="329" r:id="rId5"/>
    <p:sldId id="330" r:id="rId6"/>
    <p:sldId id="262" r:id="rId7"/>
    <p:sldId id="33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290" r:id="rId29"/>
    <p:sldId id="340" r:id="rId30"/>
    <p:sldId id="341" r:id="rId31"/>
    <p:sldId id="293" r:id="rId32"/>
    <p:sldId id="342" r:id="rId33"/>
    <p:sldId id="295" r:id="rId34"/>
    <p:sldId id="296" r:id="rId35"/>
    <p:sldId id="297" r:id="rId36"/>
    <p:sldId id="298" r:id="rId37"/>
    <p:sldId id="299" r:id="rId38"/>
    <p:sldId id="300" r:id="rId39"/>
    <p:sldId id="343" r:id="rId40"/>
    <p:sldId id="302" r:id="rId41"/>
    <p:sldId id="344" r:id="rId42"/>
    <p:sldId id="345" r:id="rId43"/>
    <p:sldId id="305" r:id="rId44"/>
    <p:sldId id="346" r:id="rId45"/>
    <p:sldId id="347" r:id="rId46"/>
    <p:sldId id="348" r:id="rId47"/>
    <p:sldId id="309" r:id="rId48"/>
    <p:sldId id="349" r:id="rId49"/>
    <p:sldId id="311" r:id="rId50"/>
    <p:sldId id="350" r:id="rId51"/>
    <p:sldId id="351" r:id="rId52"/>
    <p:sldId id="352" r:id="rId53"/>
    <p:sldId id="353" r:id="rId54"/>
    <p:sldId id="354" r:id="rId55"/>
    <p:sldId id="318" r:id="rId56"/>
    <p:sldId id="321" r:id="rId57"/>
    <p:sldId id="322" r:id="rId58"/>
    <p:sldId id="323" r:id="rId59"/>
    <p:sldId id="324" r:id="rId60"/>
    <p:sldId id="325" r:id="rId61"/>
    <p:sldId id="326" r:id="rId62"/>
    <p:sldId id="32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CC967-C888-4C9D-8457-1BBFC2FCED56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BA8A7-685D-46D6-B9A1-25B1B956D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6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it moving?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4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68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Trebuchet MS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11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66CD16-4F26-4E25-B6E6-126DABF7E4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3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3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37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81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18AAB-B375-44FE-A7FC-397288361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8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6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0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9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6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47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9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79141-A8E6-49B2-8FD9-EE3B4C218CB9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86CD7-68ED-40F1-BB55-2A681881F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8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Mental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77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4478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There is a </a:t>
            </a:r>
            <a:r>
              <a:rPr lang="en-US" sz="3600" i="1" dirty="0">
                <a:latin typeface="+mn-lt"/>
              </a:rPr>
              <a:t>chemical imbalance in the brain </a:t>
            </a:r>
            <a:r>
              <a:rPr lang="en-US" sz="3200" dirty="0">
                <a:latin typeface="+mn-lt"/>
              </a:rPr>
              <a:t>of a person with a mental </a:t>
            </a:r>
            <a:r>
              <a:rPr lang="en-US" sz="3200" dirty="0" smtClean="0">
                <a:latin typeface="+mn-lt"/>
              </a:rPr>
              <a:t>illness</a:t>
            </a:r>
            <a:endParaRPr lang="en-US" sz="3200" dirty="0">
              <a:latin typeface="+mn-lt"/>
            </a:endParaRPr>
          </a:p>
        </p:txBody>
      </p:sp>
      <p:pic>
        <p:nvPicPr>
          <p:cNvPr id="3" name="Picture 4" descr="brain-x-text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75658"/>
            <a:ext cx="6676292" cy="528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5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52600" y="152400"/>
            <a:ext cx="8610600" cy="2133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52400"/>
            <a:ext cx="7696200" cy="1143000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Berlin Sans FB" pitchFamily="34" charset="0"/>
              </a:rPr>
              <a:t>Optical Illusions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914400"/>
            <a:ext cx="8229600" cy="1219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Boopee" pitchFamily="2" charset="0"/>
              </a:rPr>
              <a:t>“Same picture, </a:t>
            </a:r>
            <a:r>
              <a:rPr lang="en-US" sz="4400" b="1" dirty="0">
                <a:latin typeface="Boopee" pitchFamily="2" charset="0"/>
              </a:rPr>
              <a:t>different view</a:t>
            </a:r>
            <a:r>
              <a:rPr lang="en-US" sz="4400" dirty="0">
                <a:latin typeface="Boopee" pitchFamily="2" charset="0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2362200"/>
            <a:ext cx="8610600" cy="434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7708"/>
            <a:ext cx="8305800" cy="4191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7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14" y="685800"/>
            <a:ext cx="8401087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8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_1826optical-illusion-1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828800"/>
            <a:ext cx="7086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Which middle line is the longest?</a:t>
            </a:r>
          </a:p>
        </p:txBody>
      </p:sp>
    </p:spTree>
    <p:extLst>
      <p:ext uri="{BB962C8B-B14F-4D97-AF65-F5344CB8AC3E}">
        <p14:creationId xmlns:p14="http://schemas.microsoft.com/office/powerpoint/2010/main" val="37467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938.photobucket.com/albums/ad226/rcknrllovr/optical%20illusion/ilusion4v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52400"/>
            <a:ext cx="8763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image007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295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/>
              <a:t>Do you see a duck facing the left or a rabbit facing right?</a:t>
            </a:r>
          </a:p>
        </p:txBody>
      </p:sp>
    </p:spTree>
    <p:extLst>
      <p:ext uri="{BB962C8B-B14F-4D97-AF65-F5344CB8AC3E}">
        <p14:creationId xmlns:p14="http://schemas.microsoft.com/office/powerpoint/2010/main" val="15913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11300"/>
            <a:ext cx="8382000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9546" y="381000"/>
            <a:ext cx="8095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erlin Sans FB" pitchFamily="34" charset="0"/>
              </a:rPr>
              <a:t>How many gray dots do you see?</a:t>
            </a:r>
          </a:p>
        </p:txBody>
      </p:sp>
    </p:spTree>
    <p:extLst>
      <p:ext uri="{BB962C8B-B14F-4D97-AF65-F5344CB8AC3E}">
        <p14:creationId xmlns:p14="http://schemas.microsoft.com/office/powerpoint/2010/main" val="10680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Say the color of each word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0" y="1752600"/>
            <a:ext cx="7818120" cy="390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64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Berlin Sans FB" pitchFamily="34" charset="0"/>
              </a:rPr>
              <a:t>Are </a:t>
            </a:r>
            <a:r>
              <a:rPr lang="en-US" sz="3600">
                <a:latin typeface="Berlin Sans FB" pitchFamily="34" charset="0"/>
              </a:rPr>
              <a:t>the horizontal </a:t>
            </a:r>
            <a:r>
              <a:rPr lang="en-US" sz="3600" dirty="0">
                <a:latin typeface="Berlin Sans FB" pitchFamily="34" charset="0"/>
              </a:rPr>
              <a:t>lines straight or diagonal?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98638"/>
            <a:ext cx="784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1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rlin Sans FB" pitchFamily="34" charset="0"/>
              </a:rPr>
              <a:t>Do you see a face or a word?</a:t>
            </a:r>
            <a:endParaRPr lang="en-US" dirty="0">
              <a:latin typeface="Berlin Sans FB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1"/>
            <a:ext cx="5943600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03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152400"/>
            <a:ext cx="6324600" cy="2133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77200" y="152400"/>
            <a:ext cx="2438400" cy="6477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30176"/>
            <a:ext cx="5715000" cy="1470025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Berlin Sans FB" pitchFamily="34" charset="0"/>
              </a:rPr>
              <a:t>Mental Health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438400"/>
            <a:ext cx="6324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1" y="304800"/>
            <a:ext cx="213360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219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oopee" pitchFamily="2" charset="0"/>
              </a:rPr>
              <a:t>“Same world, </a:t>
            </a:r>
            <a:r>
              <a:rPr lang="en-US" sz="3200" b="1" dirty="0">
                <a:latin typeface="Boopee" pitchFamily="2" charset="0"/>
              </a:rPr>
              <a:t>different view</a:t>
            </a:r>
            <a:r>
              <a:rPr lang="en-US" sz="3200" dirty="0">
                <a:latin typeface="Boopee" pitchFamily="2" charset="0"/>
              </a:rPr>
              <a:t>”</a:t>
            </a:r>
            <a:endParaRPr lang="en-US" sz="3600" dirty="0">
              <a:latin typeface="Boope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22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Obsessive/Compulsive Disorder  (OCD)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uncontrollable need to perform repetitive acts;  compulsions are urgent, repeated </a:t>
            </a:r>
            <a:r>
              <a:rPr lang="en-US" dirty="0" smtClean="0"/>
              <a:t>rituals.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person may not lead a normal life because compulsions become so repetitive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6" descr="washing_ha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0431" y="3581400"/>
            <a:ext cx="3733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DVD_095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4525" y="3581400"/>
            <a:ext cx="396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3271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Schizophrenia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900" dirty="0"/>
              <a:t>A condition of losing touch with reality accompanied by reduced ability to function. </a:t>
            </a:r>
            <a:endParaRPr lang="en-US" sz="3900" dirty="0" smtClean="0"/>
          </a:p>
          <a:p>
            <a:r>
              <a:rPr lang="en-US" sz="3900" u="sng" dirty="0" smtClean="0"/>
              <a:t>Split Mind:</a:t>
            </a:r>
            <a:endParaRPr lang="en-US" u="sng" dirty="0"/>
          </a:p>
          <a:p>
            <a:pPr>
              <a:buNone/>
            </a:pPr>
            <a:r>
              <a:rPr lang="en-US" dirty="0"/>
              <a:t>	 	-loses ability to distinguish fantasy from </a:t>
            </a:r>
            <a:r>
              <a:rPr lang="en-US" dirty="0" smtClean="0"/>
              <a:t>reality.</a:t>
            </a:r>
            <a:endParaRPr lang="en-US" dirty="0"/>
          </a:p>
          <a:p>
            <a:pPr>
              <a:buNone/>
            </a:pPr>
            <a:r>
              <a:rPr lang="en-US" dirty="0"/>
              <a:t>		-signs of tissue shrinkage in </a:t>
            </a:r>
            <a:r>
              <a:rPr lang="en-US" dirty="0" smtClean="0"/>
              <a:t>brain.</a:t>
            </a:r>
            <a:endParaRPr lang="en-US" dirty="0"/>
          </a:p>
          <a:p>
            <a:pPr>
              <a:buNone/>
            </a:pPr>
            <a:r>
              <a:rPr lang="en-US" dirty="0"/>
              <a:t>		-Some individuals inherit a potential of </a:t>
            </a:r>
            <a:r>
              <a:rPr lang="en-US" dirty="0" smtClean="0"/>
              <a:t>developing </a:t>
            </a:r>
            <a:r>
              <a:rPr lang="en-US" dirty="0" smtClean="0"/>
              <a:t>schizophrenia.</a:t>
            </a:r>
            <a:endParaRPr lang="en-US" dirty="0"/>
          </a:p>
          <a:p>
            <a:pPr>
              <a:buNone/>
            </a:pPr>
            <a:r>
              <a:rPr lang="en-US" dirty="0"/>
              <a:t>		-Early psychological </a:t>
            </a:r>
            <a:r>
              <a:rPr lang="en-US" dirty="0" smtClean="0"/>
              <a:t>trauma: </a:t>
            </a:r>
            <a:r>
              <a:rPr lang="en-US" dirty="0"/>
              <a:t>Violence, sexual </a:t>
            </a:r>
            <a:r>
              <a:rPr lang="en-US" dirty="0" smtClean="0"/>
              <a:t>abuse</a:t>
            </a:r>
            <a:r>
              <a:rPr lang="en-US" dirty="0"/>
              <a:t>, death, divorce, separation, or </a:t>
            </a:r>
            <a:r>
              <a:rPr lang="en-US" dirty="0" smtClean="0"/>
              <a:t>other </a:t>
            </a:r>
            <a:r>
              <a:rPr lang="en-US" dirty="0"/>
              <a:t>stressors of </a:t>
            </a:r>
            <a:r>
              <a:rPr lang="en-US" dirty="0" smtClean="0"/>
              <a:t>childhood.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91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Multiple Personality Disorder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(Dissociative Identity Disorder)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rebuchet MS" pitchFamily="34" charset="0"/>
              </a:rPr>
              <a:t>Two or more separate identities or personality </a:t>
            </a:r>
            <a:r>
              <a:rPr lang="en-US" dirty="0" smtClean="0">
                <a:latin typeface="Trebuchet MS" pitchFamily="34" charset="0"/>
              </a:rPr>
              <a:t>traits:</a:t>
            </a:r>
            <a:endParaRPr lang="en-US" dirty="0">
              <a:latin typeface="Trebuchet MS" pitchFamily="34" charset="0"/>
            </a:endParaRPr>
          </a:p>
          <a:p>
            <a:pPr lvl="1"/>
            <a:r>
              <a:rPr lang="en-US" dirty="0">
                <a:latin typeface="Trebuchet MS" pitchFamily="34" charset="0"/>
              </a:rPr>
              <a:t>Ability to control individual’s behavior and </a:t>
            </a:r>
            <a:r>
              <a:rPr lang="en-US" dirty="0" smtClean="0">
                <a:latin typeface="Trebuchet MS" pitchFamily="34" charset="0"/>
              </a:rPr>
              <a:t>thinking.</a:t>
            </a:r>
            <a:endParaRPr lang="en-US" dirty="0">
              <a:latin typeface="Trebuchet MS" pitchFamily="34" charset="0"/>
            </a:endParaRPr>
          </a:p>
          <a:p>
            <a:pPr lvl="1"/>
            <a:r>
              <a:rPr lang="en-US" dirty="0">
                <a:latin typeface="Trebuchet MS" pitchFamily="34" charset="0"/>
              </a:rPr>
              <a:t>Create alters to distance themselves from pain and </a:t>
            </a:r>
            <a:r>
              <a:rPr lang="en-US" dirty="0" smtClean="0">
                <a:latin typeface="Trebuchet MS" pitchFamily="34" charset="0"/>
              </a:rPr>
              <a:t>trauma.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26611"/>
            <a:ext cx="5486400" cy="291766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Me%20Myself%20and%20Irene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7946" y="2424023"/>
            <a:ext cx="2384053" cy="4433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877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Anxiety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>
                <a:latin typeface="Trebuchet MS" pitchFamily="34" charset="0"/>
              </a:rPr>
              <a:t>Someone experiencing anxiety suffers from severe panic attacks and fear in high stress events</a:t>
            </a:r>
            <a:r>
              <a:rPr lang="en-US" dirty="0" smtClean="0">
                <a:latin typeface="Trebuchet MS" pitchFamily="34" charset="0"/>
              </a:rPr>
              <a:t>.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4" name="Picture 2" descr="C:\Users\christina_olson\Desktop\ss-anxietyAtt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124201"/>
            <a:ext cx="3186113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73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Phobia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dirty="0"/>
              <a:t>An extreme, irrational fear of an object or situation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5" descr="phobias2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514600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4741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Attention-Deficit Hyperactivity Disorder (ADHD)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Combination of problems, such as difficulty sustaining attention, hyperactivity and impulsive </a:t>
            </a:r>
            <a:r>
              <a:rPr lang="en-US" dirty="0" smtClean="0"/>
              <a:t>behavior.</a:t>
            </a:r>
            <a:endParaRPr lang="en-US" dirty="0"/>
          </a:p>
          <a:p>
            <a:r>
              <a:rPr lang="en-US" dirty="0"/>
              <a:t>Often diagnosed before the age of </a:t>
            </a:r>
            <a:r>
              <a:rPr lang="en-US" dirty="0" smtClean="0"/>
              <a:t>7.</a:t>
            </a:r>
            <a:endParaRPr lang="en-US" dirty="0"/>
          </a:p>
          <a:p>
            <a:pPr lvl="1"/>
            <a:r>
              <a:rPr lang="en-US" dirty="0"/>
              <a:t>As early as 2 or 3 years </a:t>
            </a:r>
            <a:r>
              <a:rPr lang="en-US" dirty="0" smtClean="0"/>
              <a:t>old.</a:t>
            </a:r>
            <a:endParaRPr lang="en-US" dirty="0"/>
          </a:p>
          <a:p>
            <a:r>
              <a:rPr lang="en-US" dirty="0"/>
              <a:t>Chronic interference in more than 1 </a:t>
            </a:r>
            <a:r>
              <a:rPr lang="en-US" dirty="0" smtClean="0"/>
              <a:t>setting.</a:t>
            </a:r>
            <a:endParaRPr lang="en-US" dirty="0"/>
          </a:p>
          <a:p>
            <a:pPr lvl="1"/>
            <a:r>
              <a:rPr lang="en-US" dirty="0"/>
              <a:t>Home life, school work, </a:t>
            </a:r>
            <a:r>
              <a:rPr lang="en-US" dirty="0" smtClean="0"/>
              <a:t>sports/activities.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00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Signs &amp; </a:t>
            </a:r>
            <a:r>
              <a:rPr lang="en-US" dirty="0" smtClean="0">
                <a:latin typeface="+mn-lt"/>
              </a:rPr>
              <a:t>Symptoms</a:t>
            </a:r>
            <a:endParaRPr lang="en-US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334217"/>
              </p:ext>
            </p:extLst>
          </p:nvPr>
        </p:nvGraphicFramePr>
        <p:xfrm>
          <a:off x="988223" y="1423358"/>
          <a:ext cx="3290498" cy="5024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498"/>
              </a:tblGrid>
              <a:tr h="7073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Inattentive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31752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Fails to pay close attention to </a:t>
                      </a:r>
                      <a:r>
                        <a:rPr lang="en-US" dirty="0" smtClean="0">
                          <a:latin typeface="+mn-lt"/>
                        </a:rPr>
                        <a:t>details.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Make careless </a:t>
                      </a:r>
                      <a:r>
                        <a:rPr lang="en-US" dirty="0" smtClean="0">
                          <a:latin typeface="+mn-lt"/>
                        </a:rPr>
                        <a:t>mistakes.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Trouble keeping </a:t>
                      </a:r>
                      <a:r>
                        <a:rPr lang="en-US" dirty="0" smtClean="0">
                          <a:latin typeface="+mn-lt"/>
                        </a:rPr>
                        <a:t>attention.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Difficulty following through on </a:t>
                      </a:r>
                      <a:r>
                        <a:rPr lang="en-US" dirty="0" smtClean="0">
                          <a:latin typeface="+mn-lt"/>
                        </a:rPr>
                        <a:t>instructions.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Problems organizing tasks or </a:t>
                      </a:r>
                      <a:r>
                        <a:rPr lang="en-US" dirty="0" smtClean="0">
                          <a:latin typeface="+mn-lt"/>
                        </a:rPr>
                        <a:t>activities.</a:t>
                      </a:r>
                      <a:endParaRPr lang="en-US" dirty="0" smtClean="0">
                        <a:latin typeface="+mn-lt"/>
                      </a:endParaRP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154579"/>
              </p:ext>
            </p:extLst>
          </p:nvPr>
        </p:nvGraphicFramePr>
        <p:xfrm>
          <a:off x="7006585" y="1480867"/>
          <a:ext cx="3290498" cy="5024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498"/>
              </a:tblGrid>
              <a:tr h="70736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+mn-lt"/>
                        </a:rPr>
                        <a:t>Hyperactive/Impulsive</a:t>
                      </a:r>
                      <a:endParaRPr lang="en-US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431752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Fidgets or squirms frequently </a:t>
                      </a:r>
                    </a:p>
                    <a:p>
                      <a:r>
                        <a:rPr lang="en-US" dirty="0" smtClean="0">
                          <a:latin typeface="+mn-lt"/>
                        </a:rPr>
                        <a:t>Often leaves </a:t>
                      </a:r>
                      <a:r>
                        <a:rPr lang="en-US" dirty="0" smtClean="0">
                          <a:latin typeface="+mn-lt"/>
                        </a:rPr>
                        <a:t>seat. 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Always seems on the go</a:t>
                      </a:r>
                    </a:p>
                    <a:p>
                      <a:r>
                        <a:rPr lang="en-US" dirty="0" smtClean="0">
                          <a:latin typeface="+mn-lt"/>
                        </a:rPr>
                        <a:t>Talks </a:t>
                      </a:r>
                      <a:r>
                        <a:rPr lang="en-US" dirty="0" smtClean="0">
                          <a:latin typeface="+mn-lt"/>
                        </a:rPr>
                        <a:t>excessively.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Difficulty waiting </a:t>
                      </a:r>
                      <a:r>
                        <a:rPr lang="en-US" dirty="0" smtClean="0">
                          <a:latin typeface="+mn-lt"/>
                        </a:rPr>
                        <a:t>turn.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Interrupts </a:t>
                      </a:r>
                      <a:r>
                        <a:rPr lang="en-US" dirty="0" smtClean="0">
                          <a:latin typeface="+mn-lt"/>
                        </a:rPr>
                        <a:t>conversations.</a:t>
                      </a:r>
                      <a:endParaRPr lang="en-US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530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Addiction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A physical or psychological craving need for higher and higher </a:t>
            </a:r>
            <a:r>
              <a:rPr lang="en-US" dirty="0" smtClean="0"/>
              <a:t>doses of </a:t>
            </a:r>
            <a:r>
              <a:rPr lang="en-US" dirty="0"/>
              <a:t>a substance that leads to bodily harm, social maladjustment, or economic hardship; dependence on a substance, habit, or </a:t>
            </a:r>
            <a:r>
              <a:rPr lang="en-US" dirty="0" smtClean="0"/>
              <a:t>behavior.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536" y="4572000"/>
            <a:ext cx="2649264" cy="198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242" y="4572000"/>
            <a:ext cx="2530158" cy="198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572000"/>
            <a:ext cx="2590800" cy="198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842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+mn-lt"/>
              </a:rPr>
              <a:t>Facts &amp; Statistics</a:t>
            </a:r>
            <a:br>
              <a:rPr lang="en-US" sz="4000" dirty="0">
                <a:latin typeface="+mn-lt"/>
              </a:rPr>
            </a:br>
            <a:r>
              <a:rPr lang="en-US" sz="2800" dirty="0">
                <a:latin typeface="+mn-lt"/>
              </a:rPr>
              <a:t>From: Methodist Hospital Eating Disorder Institute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90% of women in America are unhappy with their bodies &amp; think they need to lose weight.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75% of men are unhappy with their body &amp; feel they need to trim fat &amp; increase muscle.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Average women in U.S.: </a:t>
            </a:r>
            <a:r>
              <a:rPr lang="en-US" sz="2400" dirty="0" smtClean="0"/>
              <a:t>65 kg</a:t>
            </a:r>
            <a:r>
              <a:rPr lang="en-US" sz="2400" dirty="0" smtClean="0"/>
              <a:t>.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Average women in media: </a:t>
            </a:r>
            <a:r>
              <a:rPr lang="en-US" sz="2400" dirty="0" smtClean="0"/>
              <a:t>50 kg</a:t>
            </a:r>
            <a:r>
              <a:rPr lang="en-US" sz="2400" dirty="0" smtClean="0"/>
              <a:t>.</a:t>
            </a: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Between 98-99% of reducing diets fail to produce permanent weight loss.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7 million women and 1 million men and children suffer with an eating disorder.  Up to 22% will die!</a:t>
            </a:r>
          </a:p>
        </p:txBody>
      </p:sp>
    </p:spTree>
    <p:extLst>
      <p:ext uri="{BB962C8B-B14F-4D97-AF65-F5344CB8AC3E}">
        <p14:creationId xmlns:p14="http://schemas.microsoft.com/office/powerpoint/2010/main" val="21712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3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Anorexia Nervosa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disorder in which the irrational fear of becoming obese results in severe weight loss from self-imposed starvation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352800"/>
            <a:ext cx="50292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675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Characteristics of Good Mental Health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latin typeface="Trebuchet MS" pitchFamily="34" charset="0"/>
              </a:rPr>
              <a:t>Feels good about </a:t>
            </a:r>
            <a:r>
              <a:rPr lang="en-US" dirty="0" smtClean="0">
                <a:latin typeface="Trebuchet MS" pitchFamily="34" charset="0"/>
              </a:rPr>
              <a:t>themselves</a:t>
            </a: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Feels comfortable with other </a:t>
            </a:r>
            <a:r>
              <a:rPr lang="en-US" dirty="0" smtClean="0">
                <a:latin typeface="Trebuchet MS" pitchFamily="34" charset="0"/>
              </a:rPr>
              <a:t>people</a:t>
            </a: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Able to meet the demands of life </a:t>
            </a:r>
          </a:p>
          <a:p>
            <a:r>
              <a:rPr lang="en-US" dirty="0">
                <a:latin typeface="Trebuchet MS" pitchFamily="34" charset="0"/>
              </a:rPr>
              <a:t>Expresses emotions in healthy ways </a:t>
            </a:r>
          </a:p>
          <a:p>
            <a:r>
              <a:rPr lang="en-US" dirty="0">
                <a:latin typeface="Trebuchet MS" pitchFamily="34" charset="0"/>
              </a:rPr>
              <a:t>Is optimistic (positive</a:t>
            </a:r>
            <a:r>
              <a:rPr lang="en-US" dirty="0" smtClean="0">
                <a:latin typeface="Trebuchet MS" pitchFamily="34" charset="0"/>
              </a:rPr>
              <a:t>)</a:t>
            </a:r>
          </a:p>
          <a:p>
            <a:r>
              <a:rPr lang="en-US" sz="2500" dirty="0" smtClean="0">
                <a:latin typeface="Trebuchet MS" pitchFamily="34" charset="0"/>
              </a:rPr>
              <a:t>Uses health skills</a:t>
            </a:r>
          </a:p>
          <a:p>
            <a:pPr lvl="1"/>
            <a:r>
              <a:rPr lang="en-US" sz="2500" dirty="0" smtClean="0">
                <a:latin typeface="Trebuchet MS" pitchFamily="34" charset="0"/>
              </a:rPr>
              <a:t>Stress management</a:t>
            </a:r>
          </a:p>
          <a:p>
            <a:pPr lvl="1"/>
            <a:r>
              <a:rPr lang="en-US" sz="2500" dirty="0" smtClean="0">
                <a:latin typeface="Trebuchet MS" pitchFamily="34" charset="0"/>
              </a:rPr>
              <a:t>Decision making </a:t>
            </a:r>
          </a:p>
          <a:p>
            <a:pPr lvl="1"/>
            <a:r>
              <a:rPr lang="en-US" sz="2500" dirty="0" smtClean="0">
                <a:latin typeface="Trebuchet MS" pitchFamily="34" charset="0"/>
              </a:rPr>
              <a:t>Conflict resolution </a:t>
            </a:r>
          </a:p>
          <a:p>
            <a:r>
              <a:rPr lang="en-US" sz="2500" dirty="0" smtClean="0">
                <a:latin typeface="Trebuchet MS" pitchFamily="34" charset="0"/>
              </a:rPr>
              <a:t>Uses “I messages”</a:t>
            </a:r>
          </a:p>
          <a:p>
            <a:r>
              <a:rPr lang="en-US" sz="2500" dirty="0" smtClean="0">
                <a:latin typeface="Trebuchet MS" pitchFamily="34" charset="0"/>
              </a:rPr>
              <a:t>Copes/adapts with change</a:t>
            </a:r>
          </a:p>
          <a:p>
            <a:r>
              <a:rPr lang="en-US" sz="2500" dirty="0" smtClean="0">
                <a:latin typeface="Trebuchet MS" pitchFamily="34" charset="0"/>
              </a:rPr>
              <a:t>Assertive</a:t>
            </a:r>
          </a:p>
          <a:p>
            <a:r>
              <a:rPr lang="en-US" sz="2500" dirty="0" smtClean="0">
                <a:latin typeface="Trebuchet MS" pitchFamily="34" charset="0"/>
              </a:rPr>
              <a:t>Active listener</a:t>
            </a:r>
          </a:p>
          <a:p>
            <a:r>
              <a:rPr lang="en-US" sz="2500" dirty="0" smtClean="0">
                <a:latin typeface="Trebuchet MS" pitchFamily="34" charset="0"/>
              </a:rPr>
              <a:t>Can be part of a team/group</a:t>
            </a:r>
          </a:p>
          <a:p>
            <a:endParaRPr lang="en-US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69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Anorexia Nervosa</a:t>
            </a:r>
          </a:p>
        </p:txBody>
      </p:sp>
      <p:pic>
        <p:nvPicPr>
          <p:cNvPr id="4" name="Picture 4" descr="Anorexia%20copy[1]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5108" y="1825625"/>
            <a:ext cx="580178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359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Warning Signs </a:t>
            </a:r>
            <a:endParaRPr lang="en-US" dirty="0">
              <a:latin typeface="+mn-l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Dramatic weight </a:t>
            </a:r>
            <a:r>
              <a:rPr lang="en-US" sz="2400" dirty="0" smtClean="0"/>
              <a:t>loss.</a:t>
            </a:r>
            <a:endParaRPr lang="en-US" sz="2400" dirty="0"/>
          </a:p>
          <a:p>
            <a:r>
              <a:rPr lang="en-US" sz="2400" dirty="0"/>
              <a:t>Anxiety about gaining </a:t>
            </a:r>
            <a:r>
              <a:rPr lang="en-US" sz="2400" dirty="0" smtClean="0"/>
              <a:t>weight.</a:t>
            </a:r>
            <a:endParaRPr lang="en-US" sz="2400" dirty="0"/>
          </a:p>
          <a:p>
            <a:r>
              <a:rPr lang="en-US" sz="2400" dirty="0"/>
              <a:t>Denial of </a:t>
            </a:r>
            <a:r>
              <a:rPr lang="en-US" sz="2400" dirty="0" smtClean="0"/>
              <a:t>hunger.</a:t>
            </a:r>
            <a:endParaRPr lang="en-US" sz="2400" dirty="0"/>
          </a:p>
          <a:p>
            <a:r>
              <a:rPr lang="en-US" sz="2400" dirty="0"/>
              <a:t>Food </a:t>
            </a:r>
            <a:r>
              <a:rPr lang="en-US" sz="2400" dirty="0" smtClean="0"/>
              <a:t>rituals.</a:t>
            </a:r>
            <a:endParaRPr lang="en-US" sz="2400" dirty="0"/>
          </a:p>
          <a:p>
            <a:r>
              <a:rPr lang="en-US" sz="2400" dirty="0"/>
              <a:t>Excessive </a:t>
            </a:r>
            <a:r>
              <a:rPr lang="en-US" sz="2400" dirty="0" smtClean="0"/>
              <a:t>exercise.</a:t>
            </a:r>
            <a:endParaRPr lang="en-US" sz="2400" dirty="0"/>
          </a:p>
          <a:p>
            <a:r>
              <a:rPr lang="en-US" sz="2400" dirty="0" smtClean="0"/>
              <a:t>Isolation.</a:t>
            </a:r>
            <a:endParaRPr lang="en-US" sz="2400" dirty="0"/>
          </a:p>
          <a:p>
            <a:r>
              <a:rPr lang="en-US" sz="2400" dirty="0"/>
              <a:t>Frequent comments about being “fat</a:t>
            </a:r>
            <a:r>
              <a:rPr lang="en-US" sz="2400" dirty="0" smtClean="0"/>
              <a:t>”. </a:t>
            </a:r>
            <a:endParaRPr lang="en-US" sz="2400" dirty="0"/>
          </a:p>
          <a:p>
            <a:r>
              <a:rPr lang="en-US" sz="2400" dirty="0"/>
              <a:t>Avoids food </a:t>
            </a:r>
            <a:r>
              <a:rPr lang="en-US" sz="2400" dirty="0" smtClean="0"/>
              <a:t>situations.</a:t>
            </a:r>
            <a:endParaRPr lang="en-US" sz="24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449" y="1905000"/>
            <a:ext cx="4410075" cy="3810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Health Risks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Muscle loss and </a:t>
            </a:r>
            <a:r>
              <a:rPr lang="en-US" sz="2200" dirty="0" smtClean="0"/>
              <a:t>weakness.</a:t>
            </a:r>
            <a:endParaRPr lang="en-US" sz="2200" dirty="0"/>
          </a:p>
          <a:p>
            <a:pPr lvl="1"/>
            <a:r>
              <a:rPr lang="en-US" sz="1900" dirty="0"/>
              <a:t>Reduction in bone </a:t>
            </a:r>
            <a:r>
              <a:rPr lang="en-US" sz="1900" dirty="0" smtClean="0"/>
              <a:t>density.</a:t>
            </a:r>
            <a:endParaRPr lang="en-US" sz="2200" dirty="0"/>
          </a:p>
          <a:p>
            <a:r>
              <a:rPr lang="en-US" sz="2200" dirty="0"/>
              <a:t>Fainting, fatigue, overall </a:t>
            </a:r>
            <a:r>
              <a:rPr lang="en-US" sz="2200" dirty="0" smtClean="0"/>
              <a:t>weakness.</a:t>
            </a:r>
            <a:endParaRPr lang="en-US" sz="2200" dirty="0"/>
          </a:p>
          <a:p>
            <a:r>
              <a:rPr lang="en-US" sz="2200" dirty="0"/>
              <a:t>Dry skin and hair, hair </a:t>
            </a:r>
            <a:r>
              <a:rPr lang="en-US" sz="2200" dirty="0" smtClean="0"/>
              <a:t>loss.</a:t>
            </a:r>
            <a:endParaRPr lang="en-US" sz="2200" dirty="0"/>
          </a:p>
          <a:p>
            <a:pPr lvl="1"/>
            <a:r>
              <a:rPr lang="en-US" sz="1900" dirty="0"/>
              <a:t>Growth of </a:t>
            </a:r>
            <a:r>
              <a:rPr lang="en-US" sz="1900" dirty="0" smtClean="0"/>
              <a:t>lanugo.</a:t>
            </a:r>
            <a:endParaRPr lang="en-US" sz="2200" dirty="0"/>
          </a:p>
          <a:p>
            <a:r>
              <a:rPr lang="en-US" sz="2200" dirty="0"/>
              <a:t>Slow heart rate/blood </a:t>
            </a:r>
            <a:r>
              <a:rPr lang="en-US" sz="2200" dirty="0" smtClean="0"/>
              <a:t>pressure.</a:t>
            </a:r>
            <a:endParaRPr lang="en-US" sz="2200" dirty="0"/>
          </a:p>
          <a:p>
            <a:r>
              <a:rPr lang="en-US" sz="2200" dirty="0" smtClean="0"/>
              <a:t>Amenorrhea.</a:t>
            </a:r>
            <a:endParaRPr lang="en-US" sz="2200" dirty="0"/>
          </a:p>
          <a:p>
            <a:r>
              <a:rPr lang="en-US" sz="2200" dirty="0"/>
              <a:t>Cold </a:t>
            </a:r>
            <a:r>
              <a:rPr lang="en-US" sz="2200" dirty="0" smtClean="0"/>
              <a:t>intolerance.</a:t>
            </a:r>
            <a:endParaRPr lang="en-US" sz="2200" dirty="0"/>
          </a:p>
          <a:p>
            <a:r>
              <a:rPr lang="en-US" sz="2200" dirty="0"/>
              <a:t>Heart failure (</a:t>
            </a:r>
            <a:r>
              <a:rPr lang="en-US" sz="2200" b="1" u="sng" dirty="0"/>
              <a:t>death</a:t>
            </a:r>
            <a:r>
              <a:rPr lang="en-US" sz="2200" dirty="0" smtClean="0"/>
              <a:t>).</a:t>
            </a:r>
            <a:endParaRPr lang="en-US" sz="22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209" y="1825625"/>
            <a:ext cx="2979581" cy="43513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451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Abanorex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81000"/>
            <a:ext cx="6248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58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Common Signs: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Alopecia: Hair loss</a:t>
            </a:r>
          </a:p>
        </p:txBody>
      </p:sp>
      <p:pic>
        <p:nvPicPr>
          <p:cNvPr id="74756" name="Picture 4" descr="alopec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2209800"/>
            <a:ext cx="6858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73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/>
              <a:t>Osteoporosis is common!</a:t>
            </a:r>
            <a:br>
              <a:rPr lang="en-US" sz="4000"/>
            </a:br>
            <a:r>
              <a:rPr lang="en-US" sz="3200"/>
              <a:t>(lack of calcium)</a:t>
            </a:r>
            <a:r>
              <a:rPr lang="en-US" sz="4000"/>
              <a:t/>
            </a:r>
            <a:br>
              <a:rPr lang="en-US" sz="4000"/>
            </a:br>
            <a:endParaRPr lang="en-US" sz="2800"/>
          </a:p>
        </p:txBody>
      </p:sp>
      <p:pic>
        <p:nvPicPr>
          <p:cNvPr id="73732" name="Picture 4" descr="osteobonelab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746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493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Compulsive Exercise</a:t>
            </a:r>
          </a:p>
        </p:txBody>
      </p:sp>
      <p:pic>
        <p:nvPicPr>
          <p:cNvPr id="75780" name="Picture 4" descr="treadmi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524000"/>
            <a:ext cx="5486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60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Cold Intolerance</a:t>
            </a:r>
          </a:p>
        </p:txBody>
      </p:sp>
      <p:pic>
        <p:nvPicPr>
          <p:cNvPr id="76804" name="Picture 4" descr="co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1600200"/>
            <a:ext cx="6019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7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anorexiafaqdia2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24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Bulimia Nervosa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Binging and purging, or consuming a large amount of food in a short amount of time followed by an attempt to rid oneself of the food consumed (purging), typically by vomiting,  taking a laxative, </a:t>
            </a:r>
            <a:r>
              <a:rPr lang="en-US" dirty="0" smtClean="0"/>
              <a:t>diuretic</a:t>
            </a:r>
            <a:r>
              <a:rPr lang="en-US" dirty="0"/>
              <a:t>, or stimulant, and/or excessive exercise, because of an extensive concern for body weight</a:t>
            </a:r>
            <a:r>
              <a:rPr lang="en-US" dirty="0" smtClean="0"/>
              <a:t>.</a:t>
            </a:r>
            <a:endParaRPr lang="en-US" dirty="0">
              <a:latin typeface="Berlin Sans FB" pitchFamily="34" charset="0"/>
            </a:endParaRPr>
          </a:p>
        </p:txBody>
      </p:sp>
      <p:pic>
        <p:nvPicPr>
          <p:cNvPr id="4" name="Picture 2" descr="http://1.bp.blogspot.com/_SIm3S-tDysc/TALNUYkbQuI/AAAAAAAAAi0/4nvWLeY40Rs/s1600/bulimia.jpg"/>
          <p:cNvPicPr>
            <a:picLocks noChangeAspect="1" noChangeArrowheads="1"/>
          </p:cNvPicPr>
          <p:nvPr/>
        </p:nvPicPr>
        <p:blipFill>
          <a:blip r:embed="rId2" cstate="print"/>
          <a:srcRect t="7175"/>
          <a:stretch>
            <a:fillRect/>
          </a:stretch>
        </p:blipFill>
        <p:spPr bwMode="auto">
          <a:xfrm>
            <a:off x="286875" y="3821472"/>
            <a:ext cx="3605149" cy="29718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5" name="Picture 8" descr="http://thesituationist.files.wordpress.com/2007/05/bulimia.jpg?w=400&amp;h=400&amp;h=4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0461" y="4964472"/>
            <a:ext cx="3810000" cy="18288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6" name="Picture 4" descr="http://drdavidwohl.com/images/bulemia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603" y="5421671"/>
            <a:ext cx="3028949" cy="137160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713311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Characteristics of Poor Mental Health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Trebuchet MS" pitchFamily="34" charset="0"/>
              </a:rPr>
              <a:t>Does NOT share </a:t>
            </a:r>
            <a:r>
              <a:rPr lang="en-US" dirty="0" smtClean="0">
                <a:latin typeface="Trebuchet MS" pitchFamily="34" charset="0"/>
              </a:rPr>
              <a:t>feelings</a:t>
            </a:r>
          </a:p>
          <a:p>
            <a:r>
              <a:rPr lang="en-US" dirty="0" smtClean="0">
                <a:latin typeface="Trebuchet MS" pitchFamily="34" charset="0"/>
              </a:rPr>
              <a:t>Emotions </a:t>
            </a:r>
            <a:r>
              <a:rPr lang="en-US" dirty="0">
                <a:latin typeface="Trebuchet MS" pitchFamily="34" charset="0"/>
              </a:rPr>
              <a:t>control </a:t>
            </a:r>
            <a:r>
              <a:rPr lang="en-US" dirty="0" smtClean="0">
                <a:latin typeface="Trebuchet MS" pitchFamily="34" charset="0"/>
              </a:rPr>
              <a:t>behaviors</a:t>
            </a: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Is pessimistic (negative</a:t>
            </a:r>
            <a:r>
              <a:rPr lang="en-US" dirty="0" smtClean="0">
                <a:latin typeface="Trebuchet MS" pitchFamily="34" charset="0"/>
              </a:rPr>
              <a:t>)</a:t>
            </a: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Ignores/denies </a:t>
            </a:r>
            <a:r>
              <a:rPr lang="en-US" dirty="0" smtClean="0">
                <a:latin typeface="Trebuchet MS" pitchFamily="34" charset="0"/>
              </a:rPr>
              <a:t>problems</a:t>
            </a: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Can not accept </a:t>
            </a:r>
            <a:r>
              <a:rPr lang="en-US" dirty="0" smtClean="0">
                <a:latin typeface="Trebuchet MS" pitchFamily="34" charset="0"/>
              </a:rPr>
              <a:t>change</a:t>
            </a: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Lets stress control life</a:t>
            </a:r>
          </a:p>
          <a:p>
            <a:r>
              <a:rPr lang="en-US" dirty="0">
                <a:latin typeface="Trebuchet MS" pitchFamily="34" charset="0"/>
              </a:rPr>
              <a:t>“You” messages (blame and escalate</a:t>
            </a:r>
            <a:r>
              <a:rPr lang="en-US" dirty="0" smtClean="0">
                <a:latin typeface="Trebuchet MS" pitchFamily="34" charset="0"/>
              </a:rPr>
              <a:t>)</a:t>
            </a: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Aggressive and </a:t>
            </a:r>
            <a:r>
              <a:rPr lang="en-US" dirty="0" smtClean="0">
                <a:latin typeface="Trebuchet MS" pitchFamily="34" charset="0"/>
              </a:rPr>
              <a:t>passive</a:t>
            </a:r>
            <a:endParaRPr lang="en-US" dirty="0">
              <a:latin typeface="Trebuchet MS" pitchFamily="34" charset="0"/>
            </a:endParaRPr>
          </a:p>
          <a:p>
            <a:r>
              <a:rPr lang="en-US" dirty="0" smtClean="0">
                <a:latin typeface="Trebuchet MS" pitchFamily="34" charset="0"/>
              </a:rPr>
              <a:t>Depressed</a:t>
            </a: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Runs from </a:t>
            </a:r>
            <a:r>
              <a:rPr lang="en-US" dirty="0" smtClean="0">
                <a:latin typeface="Trebuchet MS" pitchFamily="34" charset="0"/>
              </a:rPr>
              <a:t>conflict</a:t>
            </a: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Close </a:t>
            </a:r>
            <a:r>
              <a:rPr lang="en-US" dirty="0" smtClean="0">
                <a:latin typeface="Trebuchet MS" pitchFamily="34" charset="0"/>
              </a:rPr>
              <a:t>minded</a:t>
            </a:r>
            <a:endParaRPr lang="en-US" dirty="0">
              <a:latin typeface="Trebuchet MS" pitchFamily="34" charset="0"/>
            </a:endParaRPr>
          </a:p>
          <a:p>
            <a:r>
              <a:rPr lang="en-US" dirty="0">
                <a:latin typeface="Trebuchet MS" pitchFamily="34" charset="0"/>
              </a:rPr>
              <a:t>Needs to “run” the group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47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Bulimia Nervosa</a:t>
            </a:r>
          </a:p>
        </p:txBody>
      </p:sp>
      <p:pic>
        <p:nvPicPr>
          <p:cNvPr id="89092" name="Picture 4" descr="Bulimia%20copy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278865"/>
            <a:ext cx="7228937" cy="5190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71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Warning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Buys large amounts of </a:t>
            </a:r>
            <a:r>
              <a:rPr lang="en-US" dirty="0" smtClean="0"/>
              <a:t>food.</a:t>
            </a:r>
            <a:endParaRPr lang="en-US" dirty="0"/>
          </a:p>
          <a:p>
            <a:r>
              <a:rPr lang="en-US" dirty="0"/>
              <a:t>Eats secretly, missing food, and skips </a:t>
            </a:r>
            <a:r>
              <a:rPr lang="en-US" dirty="0" smtClean="0"/>
              <a:t>meals.</a:t>
            </a:r>
            <a:endParaRPr lang="en-US" dirty="0"/>
          </a:p>
          <a:p>
            <a:r>
              <a:rPr lang="en-US" dirty="0"/>
              <a:t>Weight </a:t>
            </a:r>
            <a:r>
              <a:rPr lang="en-US" dirty="0" smtClean="0"/>
              <a:t>fluctuation.</a:t>
            </a:r>
            <a:endParaRPr lang="en-US" dirty="0"/>
          </a:p>
          <a:p>
            <a:r>
              <a:rPr lang="en-US" dirty="0"/>
              <a:t>Excessive use of laxative, diet pills and </a:t>
            </a:r>
            <a:r>
              <a:rPr lang="en-US" dirty="0" smtClean="0"/>
              <a:t>exercise.</a:t>
            </a:r>
            <a:endParaRPr lang="en-US" dirty="0"/>
          </a:p>
          <a:p>
            <a:r>
              <a:rPr lang="en-US" dirty="0"/>
              <a:t>Uncontrolled </a:t>
            </a:r>
            <a:r>
              <a:rPr lang="en-US" dirty="0" smtClean="0"/>
              <a:t>binging.</a:t>
            </a:r>
            <a:endParaRPr lang="en-US" dirty="0"/>
          </a:p>
          <a:p>
            <a:r>
              <a:rPr lang="en-US" dirty="0"/>
              <a:t>Low impulse to </a:t>
            </a:r>
            <a:r>
              <a:rPr lang="en-US" dirty="0" smtClean="0"/>
              <a:t>control.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944" y="3148642"/>
            <a:ext cx="2999055" cy="370935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743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Health Risks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en-US" dirty="0"/>
              <a:t>Stomach </a:t>
            </a:r>
            <a:r>
              <a:rPr lang="en-US" dirty="0" smtClean="0"/>
              <a:t>Rupture.</a:t>
            </a:r>
            <a:endParaRPr lang="en-US" dirty="0"/>
          </a:p>
          <a:p>
            <a:pPr marL="342900" indent="-342900"/>
            <a:r>
              <a:rPr lang="en-US" dirty="0"/>
              <a:t>Tooth </a:t>
            </a:r>
            <a:r>
              <a:rPr lang="en-US" dirty="0" smtClean="0"/>
              <a:t>decay/erosion.</a:t>
            </a:r>
            <a:endParaRPr lang="en-US" dirty="0"/>
          </a:p>
          <a:p>
            <a:pPr marL="342900" indent="-342900"/>
            <a:r>
              <a:rPr lang="en-US" dirty="0"/>
              <a:t>Loss of </a:t>
            </a:r>
            <a:r>
              <a:rPr lang="en-US" dirty="0" smtClean="0"/>
              <a:t>fluids.</a:t>
            </a:r>
            <a:endParaRPr lang="en-US" dirty="0"/>
          </a:p>
          <a:p>
            <a:pPr marL="342900" indent="-342900"/>
            <a:r>
              <a:rPr lang="en-US" dirty="0"/>
              <a:t>Risks of </a:t>
            </a:r>
            <a:r>
              <a:rPr lang="en-US" dirty="0" smtClean="0"/>
              <a:t>seizures.</a:t>
            </a:r>
            <a:endParaRPr lang="en-US" dirty="0"/>
          </a:p>
          <a:p>
            <a:pPr marL="342900" indent="-342900"/>
            <a:r>
              <a:rPr lang="en-US" dirty="0"/>
              <a:t>Esophageal </a:t>
            </a:r>
            <a:r>
              <a:rPr lang="en-US" dirty="0" smtClean="0"/>
              <a:t>inflammation.</a:t>
            </a:r>
            <a:endParaRPr lang="en-US" dirty="0"/>
          </a:p>
          <a:p>
            <a:pPr marL="342900" indent="-342900"/>
            <a:r>
              <a:rPr lang="en-US" dirty="0"/>
              <a:t>Irregular bowel </a:t>
            </a:r>
            <a:r>
              <a:rPr lang="en-US" dirty="0" smtClean="0"/>
              <a:t>movements.</a:t>
            </a:r>
            <a:endParaRPr lang="en-US" dirty="0"/>
          </a:p>
          <a:p>
            <a:pPr marL="342900" indent="-342900"/>
            <a:r>
              <a:rPr lang="en-US" dirty="0"/>
              <a:t>Chronic sore </a:t>
            </a:r>
            <a:r>
              <a:rPr lang="en-US" dirty="0" smtClean="0"/>
              <a:t>throats.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" t="901" r="1904" b="2702"/>
          <a:stretch/>
        </p:blipFill>
        <p:spPr bwMode="auto">
          <a:xfrm>
            <a:off x="5918200" y="558800"/>
            <a:ext cx="4203700" cy="2717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8" b="7389"/>
          <a:stretch/>
        </p:blipFill>
        <p:spPr bwMode="auto">
          <a:xfrm>
            <a:off x="6019800" y="3854669"/>
            <a:ext cx="3962400" cy="21362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4894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Bulimia Nervosa</a:t>
            </a:r>
          </a:p>
        </p:txBody>
      </p:sp>
      <p:pic>
        <p:nvPicPr>
          <p:cNvPr id="87044" name="Picture 4" descr="bulimia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4147" y="1603090"/>
            <a:ext cx="5234796" cy="517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63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Traumatic Stress Disorder </a:t>
            </a:r>
            <a:r>
              <a:rPr lang="en-US" dirty="0" smtClean="0"/>
              <a:t>(</a:t>
            </a:r>
            <a:r>
              <a:rPr lang="en-US" dirty="0"/>
              <a:t>PTSD)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Mental health condition that's triggered by a terrifying event — either experiencing it or witnessing it. Symptoms may include flashbacks, nightmares and severe anxiety, as well as uncontrollable thoughts about the event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96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Self-Harm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rebuchet MS" pitchFamily="34" charset="0"/>
              </a:rPr>
              <a:t>The act of attempting to alter a mood state by inflicting physical harm that is serious enough to cause tissue damage to one’s </a:t>
            </a:r>
            <a:r>
              <a:rPr lang="en-US" dirty="0" smtClean="0">
                <a:latin typeface="Trebuchet MS" pitchFamily="34" charset="0"/>
              </a:rPr>
              <a:t>body</a:t>
            </a:r>
            <a:r>
              <a:rPr lang="en-US" dirty="0" smtClean="0"/>
              <a:t>.</a:t>
            </a:r>
            <a:endParaRPr lang="en-US" dirty="0">
              <a:latin typeface="Trebuchet MS" pitchFamily="34" charset="0"/>
            </a:endParaRPr>
          </a:p>
        </p:txBody>
      </p:sp>
      <p:pic>
        <p:nvPicPr>
          <p:cNvPr id="4" name="Picture 4" descr="leftarm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971800"/>
            <a:ext cx="3962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4581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Common </a:t>
            </a:r>
            <a:r>
              <a:rPr lang="en-US" dirty="0" smtClean="0">
                <a:latin typeface="+mn-lt"/>
              </a:rPr>
              <a:t>Behaviors</a:t>
            </a:r>
            <a:endParaRPr lang="en-US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114347"/>
              </p:ext>
            </p:extLst>
          </p:nvPr>
        </p:nvGraphicFramePr>
        <p:xfrm>
          <a:off x="1177984" y="2030880"/>
          <a:ext cx="2678023" cy="3541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8023"/>
              </a:tblGrid>
              <a:tr h="3541783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+mn-lt"/>
                        </a:rPr>
                        <a:t>Cutting</a:t>
                      </a:r>
                    </a:p>
                    <a:p>
                      <a:r>
                        <a:rPr lang="en-US" sz="2800" b="0" dirty="0" smtClean="0">
                          <a:latin typeface="+mn-lt"/>
                        </a:rPr>
                        <a:t>Burning</a:t>
                      </a:r>
                    </a:p>
                    <a:p>
                      <a:r>
                        <a:rPr lang="en-US" sz="2800" b="0" dirty="0" smtClean="0">
                          <a:latin typeface="+mn-lt"/>
                        </a:rPr>
                        <a:t>Head-banging</a:t>
                      </a:r>
                    </a:p>
                    <a:p>
                      <a:r>
                        <a:rPr lang="en-US" sz="2800" b="0" dirty="0" smtClean="0">
                          <a:latin typeface="+mn-lt"/>
                        </a:rPr>
                        <a:t>Carving</a:t>
                      </a:r>
                    </a:p>
                    <a:p>
                      <a:r>
                        <a:rPr lang="en-US" sz="2800" b="0" dirty="0" smtClean="0">
                          <a:latin typeface="+mn-lt"/>
                        </a:rPr>
                        <a:t>Scratching 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78928"/>
              </p:ext>
            </p:extLst>
          </p:nvPr>
        </p:nvGraphicFramePr>
        <p:xfrm>
          <a:off x="6583871" y="2079763"/>
          <a:ext cx="3000076" cy="3541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076"/>
              </a:tblGrid>
              <a:tr h="3541783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latin typeface="+mn-lt"/>
                        </a:rPr>
                        <a:t>Bruising or hitting</a:t>
                      </a:r>
                    </a:p>
                    <a:p>
                      <a:r>
                        <a:rPr lang="en-US" sz="2800" b="0" dirty="0" smtClean="0">
                          <a:latin typeface="+mn-lt"/>
                        </a:rPr>
                        <a:t>Biting </a:t>
                      </a:r>
                    </a:p>
                    <a:p>
                      <a:r>
                        <a:rPr lang="en-US" sz="2800" b="0" dirty="0" smtClean="0">
                          <a:latin typeface="+mn-lt"/>
                        </a:rPr>
                        <a:t>Picking of skin</a:t>
                      </a:r>
                    </a:p>
                    <a:p>
                      <a:r>
                        <a:rPr lang="en-US" sz="2800" b="0" dirty="0" smtClean="0">
                          <a:latin typeface="+mn-lt"/>
                        </a:rPr>
                        <a:t>Pulling of hair </a:t>
                      </a:r>
                    </a:p>
                    <a:p>
                      <a:r>
                        <a:rPr lang="en-US" sz="2800" b="0" dirty="0" smtClean="0">
                          <a:latin typeface="+mn-lt"/>
                        </a:rPr>
                        <a:t>Bone-breaking</a:t>
                      </a:r>
                    </a:p>
                    <a:p>
                      <a:endParaRPr lang="en-US" b="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5870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381001"/>
            <a:ext cx="4419600" cy="5745163"/>
          </a:xfrm>
        </p:spPr>
        <p:txBody>
          <a:bodyPr/>
          <a:lstStyle/>
          <a:p>
            <a:r>
              <a:rPr lang="en-US" dirty="0" smtClean="0"/>
              <a:t>Escape from emptiness and </a:t>
            </a:r>
            <a:r>
              <a:rPr lang="en-US" dirty="0" smtClean="0"/>
              <a:t>depression.</a:t>
            </a:r>
            <a:endParaRPr lang="en-US" dirty="0" smtClean="0"/>
          </a:p>
          <a:p>
            <a:r>
              <a:rPr lang="en-US" dirty="0" smtClean="0"/>
              <a:t>Provides </a:t>
            </a:r>
            <a:r>
              <a:rPr lang="en-US" dirty="0" smtClean="0"/>
              <a:t>relief.</a:t>
            </a:r>
            <a:endParaRPr lang="en-US" dirty="0" smtClean="0"/>
          </a:p>
          <a:p>
            <a:r>
              <a:rPr lang="en-US" dirty="0" smtClean="0"/>
              <a:t>Relieves </a:t>
            </a:r>
            <a:r>
              <a:rPr lang="en-US" dirty="0" smtClean="0"/>
              <a:t>anger.</a:t>
            </a:r>
            <a:endParaRPr lang="en-US" dirty="0" smtClean="0"/>
          </a:p>
          <a:p>
            <a:r>
              <a:rPr lang="en-US" dirty="0" smtClean="0"/>
              <a:t>Escapes </a:t>
            </a:r>
            <a:r>
              <a:rPr lang="en-US" dirty="0" smtClean="0"/>
              <a:t>numbness.</a:t>
            </a:r>
            <a:endParaRPr lang="en-US" dirty="0"/>
          </a:p>
          <a:p>
            <a:r>
              <a:rPr lang="en-US" dirty="0" smtClean="0"/>
              <a:t>Reality.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2053" r="6900" b="3878"/>
          <a:stretch/>
        </p:blipFill>
        <p:spPr bwMode="auto">
          <a:xfrm>
            <a:off x="1752600" y="304801"/>
            <a:ext cx="4373504" cy="630557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2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Depression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Emotional disorders primarily involving sadness, dependency and </a:t>
            </a:r>
            <a:r>
              <a:rPr lang="en-US" dirty="0" smtClean="0"/>
              <a:t>depression.</a:t>
            </a:r>
            <a:endParaRPr lang="en-US" dirty="0"/>
          </a:p>
          <a:p>
            <a:pPr lvl="1"/>
            <a:r>
              <a:rPr lang="en-US" dirty="0"/>
              <a:t>Dejection, hopelessness, inability to feel pleasure or to take </a:t>
            </a:r>
            <a:r>
              <a:rPr lang="en-US" dirty="0" smtClean="0"/>
              <a:t>interest.</a:t>
            </a:r>
            <a:endParaRPr lang="en-US" dirty="0"/>
          </a:p>
          <a:p>
            <a:pPr lvl="1"/>
            <a:r>
              <a:rPr lang="en-US" dirty="0"/>
              <a:t>Needs medical </a:t>
            </a:r>
            <a:r>
              <a:rPr lang="en-US" dirty="0" smtClean="0"/>
              <a:t>attention.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792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7" descr="han_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305416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+mn-lt"/>
              </a:rPr>
              <a:t>        Depression</a:t>
            </a:r>
          </a:p>
        </p:txBody>
      </p:sp>
      <p:sp>
        <p:nvSpPr>
          <p:cNvPr id="10854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1342810" y="5191638"/>
            <a:ext cx="9612702" cy="1374452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4800" dirty="0"/>
              <a:t>“JUST SNAP OUT OF IT!”</a:t>
            </a:r>
          </a:p>
        </p:txBody>
      </p:sp>
    </p:spTree>
    <p:extLst>
      <p:ext uri="{BB962C8B-B14F-4D97-AF65-F5344CB8AC3E}">
        <p14:creationId xmlns:p14="http://schemas.microsoft.com/office/powerpoint/2010/main" val="1737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Mental Illness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Patterns of thinking or behavior, that cause a person significant emotional pain or prevents normal functioning.</a:t>
            </a:r>
          </a:p>
        </p:txBody>
      </p:sp>
    </p:spTree>
    <p:extLst>
      <p:ext uri="{BB962C8B-B14F-4D97-AF65-F5344CB8AC3E}">
        <p14:creationId xmlns:p14="http://schemas.microsoft.com/office/powerpoint/2010/main" val="1217644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i="1" dirty="0"/>
              <a:t>S</a:t>
            </a:r>
            <a:r>
              <a:rPr lang="en-US" sz="4000" dirty="0"/>
              <a:t>napping out of depression is as likely as talking yourself out of a heart attack.</a:t>
            </a:r>
            <a:r>
              <a:rPr lang="en-US" dirty="0"/>
              <a:t>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Depression is a serious illness that needs medical attention.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If someone is experiencing mild depression for 2 weeks, they should seek help.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dirty="0"/>
              <a:t>Left untreated, depression can lead to suicide.</a:t>
            </a:r>
          </a:p>
          <a:p>
            <a:r>
              <a:rPr lang="en-US" dirty="0"/>
              <a:t>Fortunately, depression can be treated and </a:t>
            </a:r>
            <a:r>
              <a:rPr lang="en-US" dirty="0" smtClean="0"/>
              <a:t>lives.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aved </a:t>
            </a:r>
            <a:r>
              <a:rPr lang="en-US" dirty="0"/>
              <a:t>when symptoms are recognized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7077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Depression </a:t>
            </a:r>
            <a:r>
              <a:rPr lang="en-US" dirty="0" smtClean="0">
                <a:latin typeface="+mn-lt"/>
              </a:rPr>
              <a:t>Symptoms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Withdrawal from family and </a:t>
            </a:r>
            <a:r>
              <a:rPr lang="en-US" dirty="0" smtClean="0"/>
              <a:t>friends.</a:t>
            </a:r>
            <a:endParaRPr lang="en-US" dirty="0"/>
          </a:p>
          <a:p>
            <a:r>
              <a:rPr lang="en-US" dirty="0"/>
              <a:t>Drop in </a:t>
            </a:r>
            <a:r>
              <a:rPr lang="en-US" dirty="0" smtClean="0"/>
              <a:t>grades.</a:t>
            </a:r>
            <a:endParaRPr lang="en-US" dirty="0"/>
          </a:p>
          <a:p>
            <a:r>
              <a:rPr lang="en-US" dirty="0"/>
              <a:t>Change in eating &amp; sleeping </a:t>
            </a:r>
            <a:r>
              <a:rPr lang="en-US" dirty="0" smtClean="0"/>
              <a:t>patterns.</a:t>
            </a:r>
            <a:endParaRPr lang="en-US" dirty="0"/>
          </a:p>
          <a:p>
            <a:r>
              <a:rPr lang="en-US" dirty="0"/>
              <a:t>Large weight gain or </a:t>
            </a:r>
            <a:r>
              <a:rPr lang="en-US" dirty="0" smtClean="0"/>
              <a:t>loss.</a:t>
            </a:r>
            <a:endParaRPr lang="en-US" dirty="0"/>
          </a:p>
          <a:p>
            <a:r>
              <a:rPr lang="en-US" dirty="0"/>
              <a:t>Unresolved grief over a </a:t>
            </a:r>
            <a:r>
              <a:rPr lang="en-US" dirty="0" smtClean="0"/>
              <a:t>loss.</a:t>
            </a:r>
            <a:endParaRPr lang="en-US" dirty="0"/>
          </a:p>
          <a:p>
            <a:r>
              <a:rPr lang="en-US" dirty="0"/>
              <a:t>Substance </a:t>
            </a:r>
            <a:r>
              <a:rPr lang="en-US" dirty="0" smtClean="0"/>
              <a:t>use.</a:t>
            </a:r>
            <a:endParaRPr lang="en-US" dirty="0"/>
          </a:p>
          <a:p>
            <a:r>
              <a:rPr lang="en-US" dirty="0"/>
              <a:t>Difficulty concentrating, remembering or making decision irritability or angry </a:t>
            </a:r>
            <a:r>
              <a:rPr lang="en-US" dirty="0" smtClean="0"/>
              <a:t>outburst.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076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Seasonal Affective Disorder (SAD)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Depression that only occurs during the fall and winter </a:t>
            </a:r>
            <a:r>
              <a:rPr lang="en-US" dirty="0" smtClean="0"/>
              <a:t>months:</a:t>
            </a:r>
            <a:endParaRPr lang="en-US" dirty="0"/>
          </a:p>
          <a:p>
            <a:pPr lvl="1"/>
            <a:r>
              <a:rPr lang="en-US" dirty="0"/>
              <a:t>Oversleeping/difficulty staying </a:t>
            </a:r>
            <a:r>
              <a:rPr lang="en-US" dirty="0" smtClean="0"/>
              <a:t>awake.</a:t>
            </a:r>
            <a:endParaRPr lang="en-US" dirty="0"/>
          </a:p>
          <a:p>
            <a:pPr lvl="1"/>
            <a:r>
              <a:rPr lang="en-US" dirty="0" smtClean="0"/>
              <a:t>Fatigue.</a:t>
            </a:r>
            <a:endParaRPr lang="en-US" dirty="0"/>
          </a:p>
          <a:p>
            <a:pPr lvl="1"/>
            <a:r>
              <a:rPr lang="en-US" dirty="0"/>
              <a:t>Social </a:t>
            </a:r>
            <a:r>
              <a:rPr lang="en-US" dirty="0" smtClean="0"/>
              <a:t>withdrawal.</a:t>
            </a:r>
            <a:endParaRPr lang="en-US" dirty="0"/>
          </a:p>
          <a:p>
            <a:pPr lvl="1"/>
            <a:r>
              <a:rPr lang="en-US" dirty="0"/>
              <a:t>Inability to </a:t>
            </a:r>
            <a:r>
              <a:rPr lang="en-US" dirty="0" smtClean="0"/>
              <a:t>cope.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429000"/>
            <a:ext cx="43815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037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Bipolar </a:t>
            </a:r>
            <a:r>
              <a:rPr lang="en-US" dirty="0" smtClean="0">
                <a:latin typeface="+mn-lt"/>
              </a:rPr>
              <a:t>Disorder</a:t>
            </a:r>
            <a:endParaRPr lang="en-US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230477"/>
              </p:ext>
            </p:extLst>
          </p:nvPr>
        </p:nvGraphicFramePr>
        <p:xfrm>
          <a:off x="841555" y="1694451"/>
          <a:ext cx="3100717" cy="4392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717"/>
              </a:tblGrid>
              <a:tr h="48803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Depressive Symptoms: 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90409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n-lt"/>
                        </a:rPr>
                        <a:t>Loss of </a:t>
                      </a:r>
                      <a:r>
                        <a:rPr lang="en-US" dirty="0" smtClean="0">
                          <a:latin typeface="+mn-lt"/>
                        </a:rPr>
                        <a:t>energy.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Feelings of </a:t>
                      </a:r>
                      <a:r>
                        <a:rPr lang="en-US" dirty="0" smtClean="0">
                          <a:latin typeface="+mn-lt"/>
                        </a:rPr>
                        <a:t>worthlessness.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Difficulty </a:t>
                      </a:r>
                      <a:r>
                        <a:rPr lang="en-US" dirty="0" smtClean="0">
                          <a:latin typeface="+mn-lt"/>
                        </a:rPr>
                        <a:t>concentrating.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Insomnia.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Loss of </a:t>
                      </a:r>
                      <a:r>
                        <a:rPr lang="en-US" dirty="0" smtClean="0">
                          <a:latin typeface="+mn-lt"/>
                        </a:rPr>
                        <a:t>interest.</a:t>
                      </a:r>
                      <a:endParaRPr lang="en-US" dirty="0" smtClean="0">
                        <a:latin typeface="+mn-lt"/>
                      </a:endParaRPr>
                    </a:p>
                    <a:p>
                      <a:r>
                        <a:rPr lang="en-US" dirty="0" smtClean="0">
                          <a:latin typeface="+mn-lt"/>
                        </a:rPr>
                        <a:t>Recurrent thoughts of death or </a:t>
                      </a:r>
                      <a:r>
                        <a:rPr lang="en-US" dirty="0" smtClean="0">
                          <a:latin typeface="+mn-lt"/>
                        </a:rPr>
                        <a:t>suicide.</a:t>
                      </a:r>
                      <a:endParaRPr lang="en-US" dirty="0" smtClean="0">
                        <a:latin typeface="+mn-lt"/>
                      </a:endParaRPr>
                    </a:p>
                    <a:p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940883"/>
              </p:ext>
            </p:extLst>
          </p:nvPr>
        </p:nvGraphicFramePr>
        <p:xfrm>
          <a:off x="7248106" y="1691575"/>
          <a:ext cx="3100717" cy="4392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717"/>
              </a:tblGrid>
              <a:tr h="4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</a:rPr>
                        <a:t>Manic Symptoms: </a:t>
                      </a:r>
                    </a:p>
                  </a:txBody>
                  <a:tcPr/>
                </a:tc>
              </a:tr>
              <a:tr h="390409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</a:rPr>
                        <a:t>Severe changes in </a:t>
                      </a:r>
                      <a:r>
                        <a:rPr lang="en-US" sz="1800" dirty="0" smtClean="0">
                          <a:latin typeface="+mn-lt"/>
                        </a:rPr>
                        <a:t>mood.</a:t>
                      </a:r>
                      <a:endParaRPr lang="en-US" sz="1800" dirty="0" smtClean="0">
                        <a:latin typeface="+mn-lt"/>
                      </a:endParaRPr>
                    </a:p>
                    <a:p>
                      <a:r>
                        <a:rPr lang="en-US" sz="1800" dirty="0" smtClean="0">
                          <a:latin typeface="+mn-lt"/>
                        </a:rPr>
                        <a:t>Increased </a:t>
                      </a:r>
                      <a:r>
                        <a:rPr lang="en-US" sz="1800" dirty="0" smtClean="0">
                          <a:latin typeface="+mn-lt"/>
                        </a:rPr>
                        <a:t>energy.</a:t>
                      </a:r>
                      <a:endParaRPr lang="en-US" sz="1800" dirty="0" smtClean="0">
                        <a:latin typeface="+mn-lt"/>
                      </a:endParaRPr>
                    </a:p>
                    <a:p>
                      <a:r>
                        <a:rPr lang="en-US" sz="1800" dirty="0" smtClean="0">
                          <a:latin typeface="+mn-lt"/>
                        </a:rPr>
                        <a:t>Decreased need for </a:t>
                      </a:r>
                      <a:r>
                        <a:rPr lang="en-US" sz="1800" dirty="0" smtClean="0">
                          <a:latin typeface="+mn-lt"/>
                        </a:rPr>
                        <a:t>sleep.</a:t>
                      </a:r>
                      <a:endParaRPr lang="en-US" sz="1800" dirty="0" smtClean="0">
                        <a:latin typeface="+mn-lt"/>
                      </a:endParaRPr>
                    </a:p>
                    <a:p>
                      <a:r>
                        <a:rPr lang="en-US" sz="1800" dirty="0" smtClean="0">
                          <a:latin typeface="+mn-lt"/>
                        </a:rPr>
                        <a:t>Increased talking (too fast or too much</a:t>
                      </a:r>
                      <a:r>
                        <a:rPr lang="en-US" sz="1800" dirty="0" smtClean="0">
                          <a:latin typeface="+mn-lt"/>
                        </a:rPr>
                        <a:t>).</a:t>
                      </a:r>
                      <a:endParaRPr lang="en-US" sz="1800" dirty="0" smtClean="0">
                        <a:latin typeface="+mn-lt"/>
                      </a:endParaRPr>
                    </a:p>
                    <a:p>
                      <a:r>
                        <a:rPr lang="en-US" sz="1800" dirty="0" smtClean="0">
                          <a:latin typeface="+mn-lt"/>
                        </a:rPr>
                        <a:t>Disregard of </a:t>
                      </a:r>
                      <a:r>
                        <a:rPr lang="en-US" sz="1800" dirty="0" smtClean="0">
                          <a:latin typeface="+mn-lt"/>
                        </a:rPr>
                        <a:t>risk.</a:t>
                      </a:r>
                      <a:endParaRPr lang="en-US" sz="1800" dirty="0" smtClean="0">
                        <a:latin typeface="+mn-lt"/>
                      </a:endParaRPr>
                    </a:p>
                    <a:p>
                      <a:r>
                        <a:rPr lang="en-US" sz="1800" dirty="0" smtClean="0">
                          <a:latin typeface="+mn-lt"/>
                        </a:rPr>
                        <a:t>Overly-inflated </a:t>
                      </a:r>
                      <a:r>
                        <a:rPr lang="en-US" sz="1800" dirty="0" smtClean="0">
                          <a:latin typeface="+mn-lt"/>
                        </a:rPr>
                        <a:t>self-esteem.</a:t>
                      </a:r>
                      <a:endParaRPr lang="en-US" sz="1800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7597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Suicide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cause is: Untreated </a:t>
            </a:r>
            <a:r>
              <a:rPr lang="en-US" dirty="0" smtClean="0"/>
              <a:t>depression.</a:t>
            </a:r>
            <a:endParaRPr lang="en-US" sz="1800" dirty="0"/>
          </a:p>
          <a:p>
            <a:r>
              <a:rPr lang="en-US" b="1" dirty="0"/>
              <a:t>3rd</a:t>
            </a:r>
            <a:r>
              <a:rPr lang="en-US" dirty="0"/>
              <a:t> leading cause of death (15-24 yr. olds</a:t>
            </a:r>
            <a:r>
              <a:rPr lang="en-US" dirty="0" smtClean="0"/>
              <a:t>)</a:t>
            </a:r>
            <a:endParaRPr lang="en-US" sz="1800" dirty="0"/>
          </a:p>
          <a:p>
            <a:r>
              <a:rPr lang="en-US" dirty="0"/>
              <a:t>Most suicidal teens </a:t>
            </a:r>
            <a:r>
              <a:rPr lang="en-US" dirty="0">
                <a:solidFill>
                  <a:srgbClr val="FF0000"/>
                </a:solidFill>
              </a:rPr>
              <a:t>DO NOT WANT TO DIE</a:t>
            </a:r>
            <a:r>
              <a:rPr lang="en-US" dirty="0"/>
              <a:t>, rather they feel it is the only way to end their pain</a:t>
            </a:r>
            <a:r>
              <a:rPr lang="en-US" sz="1800" b="1" dirty="0" smtClean="0"/>
              <a:t>.</a:t>
            </a:r>
            <a:endParaRPr lang="en-US" sz="1800" dirty="0"/>
          </a:p>
          <a:p>
            <a:r>
              <a:rPr lang="en-US" dirty="0"/>
              <a:t>9 out of 10 adolescents who commit suicide give </a:t>
            </a:r>
            <a:r>
              <a:rPr lang="en-US" u="sng" dirty="0"/>
              <a:t>clues </a:t>
            </a:r>
            <a:r>
              <a:rPr lang="en-US" dirty="0"/>
              <a:t>to others before the suicide attempt! (only 10% show no warning signs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9832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Suicide: Warning Signs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Giving away prized </a:t>
            </a:r>
            <a:r>
              <a:rPr lang="en-US" dirty="0" smtClean="0"/>
              <a:t>possessions.</a:t>
            </a:r>
            <a:endParaRPr lang="en-US" dirty="0"/>
          </a:p>
          <a:p>
            <a:r>
              <a:rPr lang="en-US" dirty="0"/>
              <a:t>Feelings of despair, </a:t>
            </a:r>
            <a:r>
              <a:rPr lang="en-US" dirty="0" smtClean="0"/>
              <a:t>hopelessness.</a:t>
            </a:r>
            <a:endParaRPr lang="en-US" dirty="0"/>
          </a:p>
          <a:p>
            <a:r>
              <a:rPr lang="en-US" dirty="0"/>
              <a:t>Threats to hurt </a:t>
            </a:r>
            <a:r>
              <a:rPr lang="en-US" dirty="0" smtClean="0"/>
              <a:t>oneself.</a:t>
            </a:r>
            <a:endParaRPr lang="en-US" dirty="0"/>
          </a:p>
          <a:p>
            <a:r>
              <a:rPr lang="en-US" dirty="0"/>
              <a:t>Preoccupation with </a:t>
            </a:r>
            <a:r>
              <a:rPr lang="en-US" dirty="0" smtClean="0"/>
              <a:t>death.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2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You are part of the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PROBLEM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if you: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Attempt to punish, </a:t>
            </a:r>
            <a:r>
              <a:rPr lang="en-US" dirty="0" smtClean="0"/>
              <a:t>or threaten.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Cover up or make excuses for their </a:t>
            </a:r>
            <a:r>
              <a:rPr lang="en-US" dirty="0" smtClean="0"/>
              <a:t>behavior.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responsibility for the </a:t>
            </a:r>
            <a:r>
              <a:rPr lang="en-US" dirty="0" smtClean="0"/>
              <a:t>person.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Keep </a:t>
            </a:r>
            <a:r>
              <a:rPr lang="en-US" dirty="0"/>
              <a:t>the problem to yourself and chose not to tell </a:t>
            </a:r>
            <a:r>
              <a:rPr lang="en-US" dirty="0" smtClean="0"/>
              <a:t>someone.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06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+mn-lt"/>
              </a:rPr>
              <a:t>You are part of the </a:t>
            </a:r>
            <a:r>
              <a:rPr lang="en-US" sz="4000" b="1" dirty="0">
                <a:solidFill>
                  <a:schemeClr val="bg1"/>
                </a:solidFill>
                <a:latin typeface="+mn-lt"/>
              </a:rPr>
              <a:t>SOLUTION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 if you: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Remain calm, unemotional and factually honest in speaking to the person about your </a:t>
            </a:r>
            <a:r>
              <a:rPr lang="en-US" dirty="0" smtClean="0"/>
              <a:t>concerns.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Attend support </a:t>
            </a:r>
            <a:r>
              <a:rPr lang="en-US" dirty="0" smtClean="0"/>
              <a:t>groups.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 smtClean="0"/>
              <a:t>Encourage </a:t>
            </a:r>
            <a:r>
              <a:rPr lang="en-US" dirty="0"/>
              <a:t>your friend to seek </a:t>
            </a:r>
            <a:r>
              <a:rPr lang="en-US" dirty="0" smtClean="0"/>
              <a:t>help.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Do not cover up or avoid the situation and confront the person with your </a:t>
            </a:r>
            <a:r>
              <a:rPr lang="en-US" dirty="0" smtClean="0"/>
              <a:t>concerns.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STEPS to help someone with a mental illness: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dirty="0"/>
              <a:t>1</a:t>
            </a:r>
            <a:r>
              <a:rPr lang="en-US" dirty="0" smtClean="0"/>
              <a:t>. Share Concern </a:t>
            </a:r>
            <a:r>
              <a:rPr lang="en-US" dirty="0" smtClean="0"/>
              <a:t>Skill:</a:t>
            </a:r>
            <a:endParaRPr lang="en-US" dirty="0" smtClean="0"/>
          </a:p>
          <a:p>
            <a:pPr marL="914400" lvl="1" indent="-514350">
              <a:lnSpc>
                <a:spcPct val="80000"/>
              </a:lnSpc>
            </a:pPr>
            <a:r>
              <a:rPr lang="en-US" sz="2800" dirty="0" smtClean="0"/>
              <a:t>I care/love…</a:t>
            </a:r>
          </a:p>
          <a:p>
            <a:pPr marL="914400" lvl="1" indent="-514350">
              <a:lnSpc>
                <a:spcPct val="80000"/>
              </a:lnSpc>
            </a:pPr>
            <a:r>
              <a:rPr lang="en-US" sz="2800" dirty="0" smtClean="0"/>
              <a:t>I see… </a:t>
            </a:r>
          </a:p>
          <a:p>
            <a:pPr marL="914400" lvl="1" indent="-514350">
              <a:lnSpc>
                <a:spcPct val="80000"/>
              </a:lnSpc>
            </a:pPr>
            <a:r>
              <a:rPr lang="en-US" sz="2800" dirty="0" smtClean="0"/>
              <a:t>I feel… </a:t>
            </a:r>
          </a:p>
          <a:p>
            <a:pPr marL="914400" lvl="1" indent="-514350">
              <a:lnSpc>
                <a:spcPct val="80000"/>
              </a:lnSpc>
            </a:pPr>
            <a:r>
              <a:rPr lang="en-US" sz="2800" dirty="0" smtClean="0"/>
              <a:t>Listen – I want/would like, I will…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dirty="0"/>
              <a:t>2</a:t>
            </a:r>
            <a:r>
              <a:rPr lang="en-US" dirty="0" smtClean="0"/>
              <a:t>. Ask the tough </a:t>
            </a:r>
            <a:r>
              <a:rPr lang="en-US" dirty="0" smtClean="0"/>
              <a:t>questions:</a:t>
            </a:r>
            <a:endParaRPr lang="en-US" dirty="0" smtClean="0"/>
          </a:p>
          <a:p>
            <a:pPr marL="914400" lvl="1" indent="-514350">
              <a:lnSpc>
                <a:spcPct val="80000"/>
              </a:lnSpc>
            </a:pPr>
            <a:r>
              <a:rPr lang="en-US" sz="2800" i="1" dirty="0" smtClean="0"/>
              <a:t>“Are you depressed? Are you starving yourself?”</a:t>
            </a:r>
          </a:p>
          <a:p>
            <a:pPr marL="0" indent="0">
              <a:lnSpc>
                <a:spcPct val="80000"/>
              </a:lnSpc>
              <a:buNone/>
            </a:pPr>
            <a:endParaRPr lang="en-US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dirty="0"/>
              <a:t>3</a:t>
            </a:r>
            <a:r>
              <a:rPr lang="en-US" dirty="0" smtClean="0"/>
              <a:t>. Tell a trusted </a:t>
            </a:r>
            <a:r>
              <a:rPr lang="en-US" dirty="0" smtClean="0"/>
              <a:t>adult.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2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Can you recover?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Mental disorders are </a:t>
            </a:r>
            <a:r>
              <a:rPr lang="en-US" b="1" dirty="0" smtClean="0"/>
              <a:t>treatable.</a:t>
            </a:r>
            <a:endParaRPr lang="en-US" b="1" dirty="0"/>
          </a:p>
          <a:p>
            <a:r>
              <a:rPr lang="en-US" u="sng" dirty="0" smtClean="0"/>
              <a:t>Multidisciplinary</a:t>
            </a:r>
            <a:r>
              <a:rPr lang="en-US" dirty="0" smtClean="0"/>
              <a:t> approach is required: </a:t>
            </a:r>
          </a:p>
          <a:p>
            <a:pPr lvl="1"/>
            <a:r>
              <a:rPr lang="en-US" dirty="0" smtClean="0"/>
              <a:t>Physicians.</a:t>
            </a:r>
            <a:endParaRPr lang="en-US" dirty="0" smtClean="0"/>
          </a:p>
          <a:p>
            <a:pPr lvl="1"/>
            <a:r>
              <a:rPr lang="en-US" dirty="0" smtClean="0"/>
              <a:t>Therapists/Counselors.</a:t>
            </a:r>
            <a:endParaRPr lang="en-US" dirty="0" smtClean="0"/>
          </a:p>
          <a:p>
            <a:pPr lvl="1"/>
            <a:r>
              <a:rPr lang="en-US" dirty="0" smtClean="0"/>
              <a:t>Dieticians.</a:t>
            </a:r>
            <a:endParaRPr lang="en-US" dirty="0" smtClean="0"/>
          </a:p>
          <a:p>
            <a:pPr lvl="1"/>
            <a:r>
              <a:rPr lang="en-US" dirty="0" smtClean="0"/>
              <a:t>Medications.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51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image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946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Prevention Strategies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Share </a:t>
            </a:r>
            <a:r>
              <a:rPr lang="en-US" dirty="0"/>
              <a:t>your feelings and emotions with someone you </a:t>
            </a:r>
            <a:r>
              <a:rPr lang="en-US" dirty="0" smtClean="0"/>
              <a:t>trust.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U</a:t>
            </a:r>
            <a:r>
              <a:rPr lang="en-US" dirty="0" smtClean="0"/>
              <a:t>se </a:t>
            </a:r>
            <a:r>
              <a:rPr lang="en-US" dirty="0"/>
              <a:t>positive self </a:t>
            </a:r>
            <a:r>
              <a:rPr lang="en-US" dirty="0" smtClean="0"/>
              <a:t>talk.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 smtClean="0"/>
              <a:t>Manage stress with </a:t>
            </a:r>
            <a:r>
              <a:rPr lang="en-US" i="1" dirty="0" smtClean="0"/>
              <a:t>stress management </a:t>
            </a:r>
            <a:r>
              <a:rPr lang="en-US" i="1" dirty="0" smtClean="0"/>
              <a:t>skills.</a:t>
            </a: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Use </a:t>
            </a:r>
            <a:r>
              <a:rPr lang="en-US" dirty="0" smtClean="0"/>
              <a:t>healthy </a:t>
            </a:r>
            <a:r>
              <a:rPr lang="en-US" i="1" dirty="0" smtClean="0"/>
              <a:t>decision making </a:t>
            </a:r>
            <a:r>
              <a:rPr lang="en-US" i="1" dirty="0" smtClean="0"/>
              <a:t>skills.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dirty="0"/>
              <a:t>Use effective </a:t>
            </a:r>
            <a:r>
              <a:rPr lang="en-US" i="1" dirty="0" smtClean="0"/>
              <a:t>communication </a:t>
            </a:r>
            <a:r>
              <a:rPr lang="en-US" i="1" dirty="0" smtClean="0"/>
              <a:t>skills.</a:t>
            </a:r>
            <a:endParaRPr lang="en-US" i="1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“I Messages</a:t>
            </a:r>
            <a:r>
              <a:rPr lang="en-US" dirty="0" smtClean="0"/>
              <a:t>”.</a:t>
            </a:r>
            <a:endParaRPr lang="en-US" dirty="0"/>
          </a:p>
          <a:p>
            <a:pPr>
              <a:lnSpc>
                <a:spcPct val="80000"/>
              </a:lnSpc>
            </a:pPr>
            <a:r>
              <a:rPr lang="en-US" b="1" dirty="0" smtClean="0"/>
              <a:t>KNOW</a:t>
            </a:r>
            <a:r>
              <a:rPr lang="en-US" dirty="0" smtClean="0"/>
              <a:t> the signs </a:t>
            </a:r>
            <a:r>
              <a:rPr lang="en-US" dirty="0"/>
              <a:t>and </a:t>
            </a:r>
            <a:r>
              <a:rPr lang="en-US" dirty="0" smtClean="0"/>
              <a:t>symptoms.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4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6415" y="304800"/>
            <a:ext cx="9144000" cy="1143000"/>
          </a:xfrm>
          <a:solidFill>
            <a:schemeClr val="accent4">
              <a:lumMod val="75000"/>
            </a:schemeClr>
          </a:solidFill>
          <a:ln w="57150">
            <a:noFill/>
          </a:ln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Five Stages of Grief </a:t>
            </a:r>
            <a:br>
              <a:rPr lang="en-US" sz="4800" dirty="0">
                <a:solidFill>
                  <a:schemeClr val="bg1"/>
                </a:solidFill>
                <a:latin typeface="+mn-lt"/>
              </a:rPr>
            </a:br>
            <a:r>
              <a:rPr lang="en-US" sz="480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sz="4800" dirty="0" err="1">
                <a:solidFill>
                  <a:schemeClr val="bg1"/>
                </a:solidFill>
                <a:latin typeface="+mn-lt"/>
              </a:rPr>
              <a:t>Kubler</a:t>
            </a:r>
            <a:r>
              <a:rPr lang="en-US" sz="4800" dirty="0">
                <a:solidFill>
                  <a:schemeClr val="bg1"/>
                </a:solidFill>
                <a:latin typeface="+mn-lt"/>
              </a:rPr>
              <a:t>-Ross Model)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model describes the process by which people deal with </a:t>
            </a:r>
            <a:r>
              <a:rPr lang="en-US" u="sng" dirty="0" smtClean="0"/>
              <a:t>grief </a:t>
            </a:r>
            <a:r>
              <a:rPr lang="en-US" dirty="0" smtClean="0"/>
              <a:t>and </a:t>
            </a:r>
            <a:r>
              <a:rPr lang="en-US" u="sng" dirty="0" smtClean="0"/>
              <a:t>tragedy.</a:t>
            </a:r>
            <a:endParaRPr lang="en-US" dirty="0"/>
          </a:p>
          <a:p>
            <a:r>
              <a:rPr lang="en-US" dirty="0" smtClean="0"/>
              <a:t>They </a:t>
            </a:r>
            <a:r>
              <a:rPr lang="en-US" dirty="0"/>
              <a:t>apply to any form of catastrophic loss (job, income, divorce, freedom, death, etc</a:t>
            </a:r>
            <a:r>
              <a:rPr lang="en-US" dirty="0" smtClean="0"/>
              <a:t>.).</a:t>
            </a:r>
            <a:endParaRPr lang="en-US" dirty="0"/>
          </a:p>
          <a:p>
            <a:r>
              <a:rPr lang="en-US" dirty="0" smtClean="0"/>
              <a:t>These steps do not necessarily come in order, although a person will experience at least </a:t>
            </a:r>
            <a:r>
              <a:rPr lang="en-US" dirty="0" smtClean="0"/>
              <a:t>two.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8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D.A.B.D.A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en-US" b="1" dirty="0" smtClean="0"/>
              <a:t>Denial</a:t>
            </a:r>
            <a:endParaRPr lang="en-US" i="1" dirty="0"/>
          </a:p>
          <a:p>
            <a:pPr marL="914400" lvl="1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r>
              <a:rPr lang="en-US" dirty="0" smtClean="0"/>
              <a:t>Initial </a:t>
            </a:r>
            <a:r>
              <a:rPr lang="en-US" dirty="0"/>
              <a:t>reaction to a </a:t>
            </a:r>
            <a:r>
              <a:rPr lang="en-US" dirty="0" smtClean="0"/>
              <a:t>loss.</a:t>
            </a:r>
            <a:endParaRPr lang="en-US" dirty="0" smtClean="0"/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en-US" b="1" dirty="0" smtClean="0"/>
              <a:t>Anger</a:t>
            </a:r>
            <a:endParaRPr lang="en-US" dirty="0"/>
          </a:p>
          <a:p>
            <a:pPr marL="914400" lvl="1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r>
              <a:rPr lang="en-US" dirty="0" smtClean="0"/>
              <a:t>Victim </a:t>
            </a:r>
            <a:r>
              <a:rPr lang="en-US" dirty="0"/>
              <a:t>can no longer deny feelings</a:t>
            </a:r>
            <a:r>
              <a:rPr lang="en-US" dirty="0" smtClean="0"/>
              <a:t>.</a:t>
            </a:r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en-US" b="1" dirty="0" smtClean="0"/>
              <a:t>Bargaining</a:t>
            </a:r>
            <a:endParaRPr lang="en-US" dirty="0"/>
          </a:p>
          <a:p>
            <a:pPr marL="914400" lvl="1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r>
              <a:rPr lang="en-US" dirty="0" smtClean="0"/>
              <a:t>May </a:t>
            </a:r>
            <a:r>
              <a:rPr lang="en-US" dirty="0"/>
              <a:t>involve praying, alternative </a:t>
            </a:r>
            <a:r>
              <a:rPr lang="en-US" dirty="0" smtClean="0"/>
              <a:t>treatments, or </a:t>
            </a:r>
            <a:r>
              <a:rPr lang="en-US" dirty="0"/>
              <a:t>promising better behavior. </a:t>
            </a:r>
            <a:endParaRPr lang="en-US" dirty="0" smtClean="0"/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en-US" b="1" dirty="0" smtClean="0"/>
              <a:t>Depression</a:t>
            </a:r>
            <a:endParaRPr lang="en-US" dirty="0" smtClean="0"/>
          </a:p>
          <a:p>
            <a:pPr marL="914400" lvl="1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r>
              <a:rPr lang="en-US" dirty="0" smtClean="0"/>
              <a:t>Period </a:t>
            </a:r>
            <a:r>
              <a:rPr lang="en-US" dirty="0"/>
              <a:t>of grieving for the </a:t>
            </a:r>
            <a:r>
              <a:rPr lang="en-US" dirty="0" smtClean="0"/>
              <a:t>loss.</a:t>
            </a:r>
            <a:endParaRPr lang="en-US" dirty="0" smtClean="0"/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en-US" b="1" dirty="0" smtClean="0"/>
              <a:t>Acceptance</a:t>
            </a:r>
            <a:endParaRPr lang="en-US" dirty="0"/>
          </a:p>
          <a:p>
            <a:pPr marL="914400" lvl="1" indent="-514350">
              <a:spcBef>
                <a:spcPts val="0"/>
              </a:spcBef>
              <a:buClr>
                <a:schemeClr val="accent4">
                  <a:lumMod val="75000"/>
                </a:schemeClr>
              </a:buClr>
            </a:pPr>
            <a:r>
              <a:rPr lang="en-US" dirty="0"/>
              <a:t>C</a:t>
            </a:r>
            <a:r>
              <a:rPr lang="en-US" dirty="0" smtClean="0"/>
              <a:t>oming </a:t>
            </a:r>
            <a:r>
              <a:rPr lang="en-US" dirty="0"/>
              <a:t>to terms with </a:t>
            </a:r>
            <a:r>
              <a:rPr lang="en-US" dirty="0" smtClean="0"/>
              <a:t>situation.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4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General Causes of Mental Illnesses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rebuchet MS" pitchFamily="34" charset="0"/>
              </a:rPr>
              <a:t>Inherited traits.</a:t>
            </a:r>
          </a:p>
          <a:p>
            <a:r>
              <a:rPr lang="en-US" dirty="0" smtClean="0">
                <a:latin typeface="Trebuchet MS" pitchFamily="34" charset="0"/>
              </a:rPr>
              <a:t>Negative life experiences (traumatic).</a:t>
            </a:r>
          </a:p>
          <a:p>
            <a:r>
              <a:rPr lang="en-US" dirty="0" smtClean="0">
                <a:latin typeface="Trebuchet MS" pitchFamily="34" charset="0"/>
              </a:rPr>
              <a:t>Environmental exposures before birth.</a:t>
            </a:r>
          </a:p>
          <a:p>
            <a:pPr lvl="1"/>
            <a:r>
              <a:rPr lang="en-US" dirty="0" smtClean="0">
                <a:latin typeface="Trebuchet MS" pitchFamily="34" charset="0"/>
              </a:rPr>
              <a:t>Viruses, toxins, alcohol or drugs.</a:t>
            </a:r>
          </a:p>
          <a:p>
            <a:r>
              <a:rPr lang="en-US" dirty="0" smtClean="0">
                <a:latin typeface="Trebuchet MS" pitchFamily="34" charset="0"/>
              </a:rPr>
              <a:t>Brain chemistry: Hormonal imbalances.</a:t>
            </a:r>
          </a:p>
        </p:txBody>
      </p:sp>
    </p:spTree>
    <p:extLst>
      <p:ext uri="{BB962C8B-B14F-4D97-AF65-F5344CB8AC3E}">
        <p14:creationId xmlns:p14="http://schemas.microsoft.com/office/powerpoint/2010/main" val="3545031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ristina_olson\Desktop\Maslows-Hierarchy-of-Nee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-608013"/>
            <a:ext cx="9525000" cy="735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+mn-lt"/>
              </a:rPr>
              <a:t>Mental Health Quiz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Please reply saying: “true or false”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US" dirty="0"/>
              <a:t>Mental illness is more common than diabetes.</a:t>
            </a:r>
          </a:p>
          <a:p>
            <a:pPr marL="609600" indent="-609600">
              <a:buFontTx/>
              <a:buAutoNum type="arabicPeriod"/>
            </a:pPr>
            <a:r>
              <a:rPr lang="en-US" dirty="0"/>
              <a:t>Mental illness occurs in 1 out of every 4 families in the U.S.</a:t>
            </a:r>
          </a:p>
          <a:p>
            <a:pPr marL="609600" indent="-609600">
              <a:buFontTx/>
              <a:buAutoNum type="arabicPeriod"/>
            </a:pPr>
            <a:r>
              <a:rPr lang="en-US" dirty="0"/>
              <a:t>Mental illnesses are treatable.</a:t>
            </a:r>
          </a:p>
          <a:p>
            <a:pPr marL="609600" indent="-609600">
              <a:buFontTx/>
              <a:buAutoNum type="arabicPeriod"/>
            </a:pPr>
            <a:r>
              <a:rPr lang="en-US" dirty="0"/>
              <a:t>Being mentally impaired/challenged is very different from having a mental illness.</a:t>
            </a:r>
          </a:p>
          <a:p>
            <a:pPr marL="609600" indent="-609600">
              <a:buFontTx/>
              <a:buAutoNum type="arabicPeriod"/>
            </a:pPr>
            <a:r>
              <a:rPr lang="en-US" dirty="0"/>
              <a:t>It takes medication, years of intense therapy, and counseling to treat a mental illness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0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1647</Words>
  <Application>Microsoft Office PowerPoint</Application>
  <PresentationFormat>Custom</PresentationFormat>
  <Paragraphs>282</Paragraphs>
  <Slides>62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Mental Health</vt:lpstr>
      <vt:lpstr>Mental Health </vt:lpstr>
      <vt:lpstr>Characteristics of Good Mental Health</vt:lpstr>
      <vt:lpstr>Characteristics of Poor Mental Health</vt:lpstr>
      <vt:lpstr>Mental Illness</vt:lpstr>
      <vt:lpstr>PowerPoint Presentation</vt:lpstr>
      <vt:lpstr>General Causes of Mental Illnesses</vt:lpstr>
      <vt:lpstr>PowerPoint Presentation</vt:lpstr>
      <vt:lpstr>Mental Health Quiz Please reply saying: “true or false”</vt:lpstr>
      <vt:lpstr>There is a chemical imbalance in the brain of a person with a mental illness</vt:lpstr>
      <vt:lpstr>Optical Illusions</vt:lpstr>
      <vt:lpstr>PowerPoint Presentation</vt:lpstr>
      <vt:lpstr>Which middle line is the longest?</vt:lpstr>
      <vt:lpstr>PowerPoint Presentation</vt:lpstr>
      <vt:lpstr>Do you see a duck facing the left or a rabbit facing right?</vt:lpstr>
      <vt:lpstr>PowerPoint Presentation</vt:lpstr>
      <vt:lpstr>Say the color of each word</vt:lpstr>
      <vt:lpstr>Are the horizontal lines straight or diagonal? </vt:lpstr>
      <vt:lpstr>Do you see a face or a word?</vt:lpstr>
      <vt:lpstr>Obsessive/Compulsive Disorder  (OCD)</vt:lpstr>
      <vt:lpstr> Schizophrenia</vt:lpstr>
      <vt:lpstr>Multiple Personality Disorder (Dissociative Identity Disorder)</vt:lpstr>
      <vt:lpstr>Anxiety</vt:lpstr>
      <vt:lpstr>Phobia</vt:lpstr>
      <vt:lpstr>Attention-Deficit Hyperactivity Disorder (ADHD)</vt:lpstr>
      <vt:lpstr>Signs &amp; Symptoms</vt:lpstr>
      <vt:lpstr>Addiction</vt:lpstr>
      <vt:lpstr>Facts &amp; Statistics From: Methodist Hospital Eating Disorder Institute</vt:lpstr>
      <vt:lpstr>Anorexia Nervosa</vt:lpstr>
      <vt:lpstr>Anorexia Nervosa</vt:lpstr>
      <vt:lpstr>Warning Signs </vt:lpstr>
      <vt:lpstr>Health Risks </vt:lpstr>
      <vt:lpstr>PowerPoint Presentation</vt:lpstr>
      <vt:lpstr>Common Signs:</vt:lpstr>
      <vt:lpstr>Osteoporosis is common! (lack of calcium) </vt:lpstr>
      <vt:lpstr>Compulsive Exercise</vt:lpstr>
      <vt:lpstr>Cold Intolerance</vt:lpstr>
      <vt:lpstr>PowerPoint Presentation</vt:lpstr>
      <vt:lpstr>Bulimia Nervosa</vt:lpstr>
      <vt:lpstr>Bulimia Nervosa</vt:lpstr>
      <vt:lpstr>Warning Signs</vt:lpstr>
      <vt:lpstr>Health Risks </vt:lpstr>
      <vt:lpstr>Bulimia Nervosa</vt:lpstr>
      <vt:lpstr>Post Traumatic Stress Disorder (PTSD)</vt:lpstr>
      <vt:lpstr>Self-Harm</vt:lpstr>
      <vt:lpstr>Common Behaviors</vt:lpstr>
      <vt:lpstr>PowerPoint Presentation</vt:lpstr>
      <vt:lpstr>Depression</vt:lpstr>
      <vt:lpstr>        Depression</vt:lpstr>
      <vt:lpstr>Depression</vt:lpstr>
      <vt:lpstr>Depression Symptoms</vt:lpstr>
      <vt:lpstr>Seasonal Affective Disorder (SAD)</vt:lpstr>
      <vt:lpstr>Bipolar Disorder</vt:lpstr>
      <vt:lpstr>Suicide</vt:lpstr>
      <vt:lpstr>Suicide: Warning Signs </vt:lpstr>
      <vt:lpstr>You are part of the PROBLEM if you:</vt:lpstr>
      <vt:lpstr>You are part of the SOLUTION if you:</vt:lpstr>
      <vt:lpstr>STEPS to help someone with a mental illness:</vt:lpstr>
      <vt:lpstr>Can you recover? </vt:lpstr>
      <vt:lpstr>Prevention Strategies </vt:lpstr>
      <vt:lpstr>Five Stages of Grief  (Kubler-Ross Model)</vt:lpstr>
      <vt:lpstr>D.A.B.D.A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</dc:title>
  <dc:creator>Mutaz M Dredei</dc:creator>
  <cp:lastModifiedBy>Windows User</cp:lastModifiedBy>
  <cp:revision>87</cp:revision>
  <dcterms:created xsi:type="dcterms:W3CDTF">2022-08-01T06:00:06Z</dcterms:created>
  <dcterms:modified xsi:type="dcterms:W3CDTF">2022-08-02T03:03:32Z</dcterms:modified>
</cp:coreProperties>
</file>