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302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76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32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32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09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15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36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15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35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3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25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69CE6-5D57-4D1D-B5C9-0DCF10009C79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B5B3-9D3E-43AE-8425-BE88489D43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8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4114799"/>
          </a:xfrm>
        </p:spPr>
        <p:txBody>
          <a:bodyPr/>
          <a:lstStyle/>
          <a:p>
            <a:r>
              <a:rPr lang="en-US" b="1" dirty="0" smtClean="0"/>
              <a:t>EVALUATION OF THE VOICE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77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GB" dirty="0"/>
              <a:t>F</a:t>
            </a:r>
            <a:r>
              <a:rPr lang="en-GB" dirty="0" smtClean="0"/>
              <a:t>undamental </a:t>
            </a:r>
            <a:r>
              <a:rPr lang="en-GB" dirty="0"/>
              <a:t>F</a:t>
            </a:r>
            <a:r>
              <a:rPr lang="en-GB" dirty="0" smtClean="0"/>
              <a:t>requency </a:t>
            </a:r>
            <a:r>
              <a:rPr lang="en-GB" b="1" dirty="0" smtClean="0"/>
              <a:t>(</a:t>
            </a:r>
            <a:r>
              <a:rPr lang="en-GB" b="1" dirty="0" err="1"/>
              <a:t>F</a:t>
            </a:r>
            <a:r>
              <a:rPr lang="en-GB" b="1" dirty="0" err="1" smtClean="0"/>
              <a:t>o</a:t>
            </a:r>
            <a:r>
              <a:rPr lang="en-GB" b="1" dirty="0" smtClean="0"/>
              <a:t>)</a:t>
            </a:r>
          </a:p>
          <a:p>
            <a:r>
              <a:rPr lang="en-GB" dirty="0" smtClean="0"/>
              <a:t>directly </a:t>
            </a:r>
            <a:r>
              <a:rPr lang="en-GB" dirty="0"/>
              <a:t>reflects the vibration rate of the vocal folds. The acoustic correlate of pitch.</a:t>
            </a:r>
          </a:p>
          <a:p>
            <a:r>
              <a:rPr lang="en-GB" dirty="0" smtClean="0"/>
              <a:t>unit </a:t>
            </a:r>
            <a:r>
              <a:rPr lang="en-GB" dirty="0"/>
              <a:t>of measure is Hertz (Hz) or cycles per second</a:t>
            </a:r>
          </a:p>
          <a:p>
            <a:r>
              <a:rPr lang="en-GB" dirty="0" smtClean="0"/>
              <a:t>normative </a:t>
            </a:r>
            <a:r>
              <a:rPr lang="en-GB" dirty="0"/>
              <a:t>data = </a:t>
            </a:r>
            <a:r>
              <a:rPr lang="en-GB" dirty="0" smtClean="0"/>
              <a:t>89-175 </a:t>
            </a:r>
            <a:r>
              <a:rPr lang="en-GB" dirty="0"/>
              <a:t>Hz males; </a:t>
            </a:r>
            <a:r>
              <a:rPr lang="en-GB" dirty="0" smtClean="0"/>
              <a:t>164-260 </a:t>
            </a:r>
            <a:r>
              <a:rPr lang="en-GB" dirty="0"/>
              <a:t>Hz </a:t>
            </a:r>
            <a:r>
              <a:rPr lang="en-GB" dirty="0" smtClean="0"/>
              <a:t>females;201-302 children</a:t>
            </a:r>
            <a:r>
              <a:rPr lang="en-GB" dirty="0"/>
              <a:t>.</a:t>
            </a:r>
          </a:p>
          <a:p>
            <a:r>
              <a:rPr lang="en-GB" dirty="0" smtClean="0"/>
              <a:t>may </a:t>
            </a:r>
            <a:r>
              <a:rPr lang="en-GB" dirty="0"/>
              <a:t>be measured from sustained vowels, reading, or conversation</a:t>
            </a:r>
          </a:p>
          <a:p>
            <a:r>
              <a:rPr lang="en-GB" dirty="0" smtClean="0"/>
              <a:t>useful </a:t>
            </a:r>
            <a:r>
              <a:rPr lang="en-GB" dirty="0"/>
              <a:t>to estimate the appropriateness of </a:t>
            </a:r>
            <a:r>
              <a:rPr lang="en-GB" b="1" dirty="0" smtClean="0"/>
              <a:t>(</a:t>
            </a:r>
            <a:r>
              <a:rPr lang="en-GB" b="1" dirty="0" err="1" smtClean="0"/>
              <a:t>Fo</a:t>
            </a:r>
            <a:r>
              <a:rPr lang="en-GB" b="1" dirty="0" smtClean="0"/>
              <a:t>) </a:t>
            </a:r>
            <a:r>
              <a:rPr lang="en-GB" dirty="0"/>
              <a:t>for sex and age and for demonstrating pre and post-treatment change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77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dirty="0"/>
              <a:t>F</a:t>
            </a:r>
            <a:r>
              <a:rPr lang="en-GB" b="1" dirty="0" smtClean="0"/>
              <a:t>requency Variability:</a:t>
            </a:r>
            <a:endParaRPr lang="en-GB" b="1" dirty="0"/>
          </a:p>
          <a:p>
            <a:r>
              <a:rPr lang="en-GB" dirty="0" smtClean="0"/>
              <a:t>pitch sigma(semitone) </a:t>
            </a:r>
            <a:r>
              <a:rPr lang="en-GB" dirty="0"/>
              <a:t>is the standard deviation of the fundamental frequency</a:t>
            </a:r>
          </a:p>
          <a:p>
            <a:r>
              <a:rPr lang="en-GB" dirty="0" smtClean="0"/>
              <a:t>assesses </a:t>
            </a:r>
            <a:r>
              <a:rPr lang="en-GB" dirty="0"/>
              <a:t>and documents variation of </a:t>
            </a:r>
            <a:r>
              <a:rPr lang="en-GB" b="1" dirty="0" smtClean="0"/>
              <a:t>(</a:t>
            </a:r>
            <a:r>
              <a:rPr lang="en-GB" b="1" dirty="0" err="1" smtClean="0"/>
              <a:t>Fo</a:t>
            </a:r>
            <a:r>
              <a:rPr lang="en-GB" b="1" dirty="0" smtClean="0"/>
              <a:t>) </a:t>
            </a:r>
            <a:r>
              <a:rPr lang="en-GB" dirty="0"/>
              <a:t>during speech </a:t>
            </a:r>
            <a:r>
              <a:rPr lang="en-GB" dirty="0" smtClean="0"/>
              <a:t>production.</a:t>
            </a:r>
          </a:p>
          <a:p>
            <a:r>
              <a:rPr lang="en-US" dirty="0" smtClean="0"/>
              <a:t>Males ; 7.5-21 Hz. Females ; 5-16Hz.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Children ; 4-20 Hz.in (ST)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26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dirty="0" smtClean="0"/>
              <a:t>Maximum Phonation Frequency Range:</a:t>
            </a:r>
            <a:endParaRPr lang="en-GB" b="1" dirty="0"/>
          </a:p>
          <a:p>
            <a:r>
              <a:rPr lang="en-GB" dirty="0" smtClean="0"/>
              <a:t>range </a:t>
            </a:r>
            <a:r>
              <a:rPr lang="en-GB" dirty="0"/>
              <a:t>of frequencies from the highest to the lowest that a patient can produce</a:t>
            </a:r>
          </a:p>
          <a:p>
            <a:r>
              <a:rPr lang="en-GB" dirty="0" smtClean="0"/>
              <a:t>may </a:t>
            </a:r>
            <a:r>
              <a:rPr lang="en-GB" dirty="0"/>
              <a:t>be expressed in Hz or semitones</a:t>
            </a:r>
          </a:p>
          <a:p>
            <a:r>
              <a:rPr lang="en-GB" dirty="0" smtClean="0"/>
              <a:t>normal </a:t>
            </a:r>
            <a:r>
              <a:rPr lang="en-GB" dirty="0"/>
              <a:t>young adults have about a three octave range; may vary with </a:t>
            </a:r>
            <a:r>
              <a:rPr lang="en-GB" dirty="0" smtClean="0"/>
              <a:t>practice.</a:t>
            </a:r>
          </a:p>
          <a:p>
            <a:r>
              <a:rPr lang="en-US" dirty="0" smtClean="0"/>
              <a:t>Males ; 27-41Hz. Females ; 22-36Hz.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Children ; 16-29 Hz. In (ST).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91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/>
              <a:t>F</a:t>
            </a:r>
            <a:r>
              <a:rPr lang="en-GB" b="1" dirty="0" smtClean="0"/>
              <a:t>requency Perturbation:</a:t>
            </a:r>
            <a:endParaRPr lang="en-GB" b="1" dirty="0"/>
          </a:p>
          <a:p>
            <a:r>
              <a:rPr lang="en-GB" dirty="0" smtClean="0"/>
              <a:t>the </a:t>
            </a:r>
            <a:r>
              <a:rPr lang="en-GB" dirty="0"/>
              <a:t>change of frequency from one successive period to the next</a:t>
            </a:r>
          </a:p>
          <a:p>
            <a:r>
              <a:rPr lang="en-GB" dirty="0" smtClean="0"/>
              <a:t>unit </a:t>
            </a:r>
            <a:r>
              <a:rPr lang="en-GB" dirty="0"/>
              <a:t>of measurement is </a:t>
            </a:r>
            <a:r>
              <a:rPr lang="en-GB" b="1" dirty="0" smtClean="0"/>
              <a:t>JITTER</a:t>
            </a:r>
            <a:r>
              <a:rPr lang="en-GB" dirty="0"/>
              <a:t> </a:t>
            </a:r>
            <a:r>
              <a:rPr lang="en-GB" dirty="0" smtClean="0"/>
              <a:t>: normative </a:t>
            </a:r>
            <a:r>
              <a:rPr lang="en-GB" dirty="0"/>
              <a:t>data for jitter </a:t>
            </a:r>
            <a:r>
              <a:rPr lang="en-GB" dirty="0" err="1"/>
              <a:t>percent</a:t>
            </a:r>
            <a:r>
              <a:rPr lang="en-GB" dirty="0"/>
              <a:t> is less than 1.00%</a:t>
            </a:r>
          </a:p>
          <a:p>
            <a:r>
              <a:rPr lang="en-GB" dirty="0" smtClean="0"/>
              <a:t>measures </a:t>
            </a:r>
            <a:r>
              <a:rPr lang="en-GB" dirty="0"/>
              <a:t>must be made from sustained vowels</a:t>
            </a:r>
          </a:p>
          <a:p>
            <a:r>
              <a:rPr lang="en-GB" dirty="0" smtClean="0"/>
              <a:t>may </a:t>
            </a:r>
            <a:r>
              <a:rPr lang="en-GB" dirty="0"/>
              <a:t>represent variation of vocal fold mass, tension, muscle activity, or neural activity all of which may effect the periodicity of vocal fold vibration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51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dirty="0" smtClean="0"/>
              <a:t>Intensity </a:t>
            </a:r>
            <a:r>
              <a:rPr lang="en-GB" b="1" dirty="0"/>
              <a:t>(Io</a:t>
            </a:r>
            <a:r>
              <a:rPr lang="en-GB" b="1" dirty="0" smtClean="0"/>
              <a:t>):</a:t>
            </a:r>
            <a:endParaRPr lang="en-GB" b="1" dirty="0"/>
          </a:p>
          <a:p>
            <a:r>
              <a:rPr lang="en-GB" dirty="0" smtClean="0"/>
              <a:t>directly </a:t>
            </a:r>
            <a:r>
              <a:rPr lang="en-GB" dirty="0"/>
              <a:t>reflects the sound pressure level (SPL) of voice. The direct correlate of loudness.</a:t>
            </a:r>
          </a:p>
          <a:p>
            <a:r>
              <a:rPr lang="en-GB" dirty="0" smtClean="0"/>
              <a:t>unit </a:t>
            </a:r>
            <a:r>
              <a:rPr lang="en-GB" dirty="0"/>
              <a:t>of measure is the logarithmic decibel (dB) scale</a:t>
            </a:r>
          </a:p>
          <a:p>
            <a:r>
              <a:rPr lang="en-GB" dirty="0" smtClean="0"/>
              <a:t>may </a:t>
            </a:r>
            <a:r>
              <a:rPr lang="en-GB" dirty="0"/>
              <a:t>be measured from sustained vowels, reading, or conversation</a:t>
            </a:r>
          </a:p>
          <a:p>
            <a:r>
              <a:rPr lang="en-GB" dirty="0" smtClean="0"/>
              <a:t>useful </a:t>
            </a:r>
            <a:r>
              <a:rPr lang="en-GB" dirty="0"/>
              <a:t>as pre and post-treatment measure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5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/>
              <a:t>O</a:t>
            </a:r>
            <a:r>
              <a:rPr lang="en-GB" b="1" dirty="0" smtClean="0"/>
              <a:t>verall SPL:</a:t>
            </a:r>
            <a:endParaRPr lang="en-GB" b="1" dirty="0"/>
          </a:p>
          <a:p>
            <a:r>
              <a:rPr lang="en-GB" dirty="0" smtClean="0"/>
              <a:t>average </a:t>
            </a:r>
            <a:r>
              <a:rPr lang="en-GB" dirty="0"/>
              <a:t>SPL in dB</a:t>
            </a:r>
          </a:p>
          <a:p>
            <a:r>
              <a:rPr lang="en-GB" dirty="0" smtClean="0"/>
              <a:t>indication </a:t>
            </a:r>
            <a:r>
              <a:rPr lang="en-GB" dirty="0"/>
              <a:t>of the strength of vocal fold vibration (Norms: 75-80 dB conversation)</a:t>
            </a:r>
          </a:p>
          <a:p>
            <a:pPr>
              <a:buFont typeface="Wingdings" pitchFamily="2" charset="2"/>
              <a:buChar char="Ø"/>
            </a:pPr>
            <a:r>
              <a:rPr lang="en-GB" b="1" dirty="0"/>
              <a:t>A</a:t>
            </a:r>
            <a:r>
              <a:rPr lang="en-GB" b="1" dirty="0" smtClean="0"/>
              <a:t>mplitude Variability:</a:t>
            </a:r>
            <a:endParaRPr lang="en-GB" b="1" dirty="0"/>
          </a:p>
          <a:p>
            <a:r>
              <a:rPr lang="en-GB" dirty="0" smtClean="0"/>
              <a:t>standard </a:t>
            </a:r>
            <a:r>
              <a:rPr lang="en-GB" dirty="0"/>
              <a:t>deviation of the SPL during connected speech</a:t>
            </a:r>
          </a:p>
          <a:p>
            <a:r>
              <a:rPr lang="en-GB" dirty="0" smtClean="0"/>
              <a:t>reflects </a:t>
            </a:r>
            <a:r>
              <a:rPr lang="en-GB" dirty="0"/>
              <a:t>loudness variability</a:t>
            </a:r>
          </a:p>
          <a:p>
            <a:pPr>
              <a:buFont typeface="Wingdings" pitchFamily="2" charset="2"/>
              <a:buChar char="Ø"/>
            </a:pPr>
            <a:r>
              <a:rPr lang="en-GB" b="1" dirty="0"/>
              <a:t>D</a:t>
            </a:r>
            <a:r>
              <a:rPr lang="en-GB" b="1" dirty="0" smtClean="0"/>
              <a:t>ynamic Range:</a:t>
            </a:r>
            <a:endParaRPr lang="en-GB" b="1" dirty="0"/>
          </a:p>
          <a:p>
            <a:r>
              <a:rPr lang="en-GB" dirty="0" smtClean="0"/>
              <a:t>range </a:t>
            </a:r>
            <a:r>
              <a:rPr lang="en-GB" dirty="0"/>
              <a:t>of vocal intensities that a person can produce (Norms: 50-115 dB SPL)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25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 smtClean="0"/>
              <a:t>Amplitude Perturbation:</a:t>
            </a:r>
            <a:endParaRPr lang="en-GB" b="1" dirty="0"/>
          </a:p>
          <a:p>
            <a:r>
              <a:rPr lang="en-GB" dirty="0" smtClean="0"/>
              <a:t>small </a:t>
            </a:r>
            <a:r>
              <a:rPr lang="en-GB" dirty="0"/>
              <a:t>cycle to cycle changes of the amplitude of the vocal fold signal</a:t>
            </a:r>
          </a:p>
          <a:p>
            <a:r>
              <a:rPr lang="en-GB" dirty="0" smtClean="0"/>
              <a:t>unit </a:t>
            </a:r>
            <a:r>
              <a:rPr lang="en-GB" dirty="0"/>
              <a:t>of measurement is </a:t>
            </a:r>
            <a:r>
              <a:rPr lang="en-GB" b="1" dirty="0" err="1" smtClean="0"/>
              <a:t>SHIMMER:</a:t>
            </a:r>
            <a:r>
              <a:rPr lang="en-GB" dirty="0" err="1" smtClean="0"/>
              <a:t>normative</a:t>
            </a:r>
            <a:r>
              <a:rPr lang="en-GB" dirty="0" smtClean="0"/>
              <a:t> </a:t>
            </a:r>
            <a:r>
              <a:rPr lang="en-GB" dirty="0"/>
              <a:t>data for shimmer dB is less than </a:t>
            </a:r>
            <a:r>
              <a:rPr lang="en-GB" dirty="0" smtClean="0"/>
              <a:t>0.35 </a:t>
            </a:r>
            <a:r>
              <a:rPr lang="en-GB" dirty="0"/>
              <a:t>dB</a:t>
            </a:r>
          </a:p>
          <a:p>
            <a:r>
              <a:rPr lang="en-GB" dirty="0" smtClean="0"/>
              <a:t>measures </a:t>
            </a:r>
            <a:r>
              <a:rPr lang="en-GB" dirty="0"/>
              <a:t>must be made from sustained vowels</a:t>
            </a:r>
          </a:p>
          <a:p>
            <a:r>
              <a:rPr lang="en-GB" dirty="0" smtClean="0"/>
              <a:t>may </a:t>
            </a:r>
            <a:r>
              <a:rPr lang="en-GB" dirty="0"/>
              <a:t>represent variation of vocal fold mass, tension, muscle activity, or neural activity all of which may effect the amplitude of vocal fold vibration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1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 smtClean="0"/>
              <a:t>Harmonics </a:t>
            </a:r>
            <a:r>
              <a:rPr lang="en-GB" b="1" dirty="0"/>
              <a:t>to Noise </a:t>
            </a:r>
            <a:r>
              <a:rPr lang="en-GB" b="1" dirty="0" smtClean="0"/>
              <a:t>Ratio:</a:t>
            </a:r>
            <a:endParaRPr lang="en-GB" b="1" dirty="0"/>
          </a:p>
          <a:p>
            <a:r>
              <a:rPr lang="en-GB" dirty="0" smtClean="0"/>
              <a:t>a </a:t>
            </a:r>
            <a:r>
              <a:rPr lang="en-GB" dirty="0"/>
              <a:t>ratio measure of the energy in the voice signal over the noise energy in the voice signal</a:t>
            </a:r>
          </a:p>
          <a:p>
            <a:r>
              <a:rPr lang="en-GB" dirty="0" smtClean="0"/>
              <a:t>greater </a:t>
            </a:r>
            <a:r>
              <a:rPr lang="en-GB" dirty="0"/>
              <a:t>signal or harmonic energy in the voice reflects better voice quality</a:t>
            </a:r>
          </a:p>
          <a:p>
            <a:r>
              <a:rPr lang="en-GB" dirty="0" smtClean="0"/>
              <a:t>large </a:t>
            </a:r>
            <a:r>
              <a:rPr lang="en-GB" dirty="0"/>
              <a:t>noise energy represents more abnormal </a:t>
            </a:r>
            <a:r>
              <a:rPr lang="en-GB" dirty="0" smtClean="0"/>
              <a:t>function.</a:t>
            </a:r>
          </a:p>
          <a:p>
            <a:r>
              <a:rPr lang="en-GB" b="1" dirty="0" smtClean="0"/>
              <a:t>NHR</a:t>
            </a:r>
            <a:r>
              <a:rPr lang="en-GB" dirty="0" smtClean="0"/>
              <a:t>: 0.122 for both males and females(</a:t>
            </a:r>
            <a:r>
              <a:rPr lang="en-GB" b="1" dirty="0" smtClean="0"/>
              <a:t>CSL</a:t>
            </a:r>
            <a:r>
              <a:rPr lang="en-GB" dirty="0" smtClean="0"/>
              <a:t>) readings.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682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AERODYNAMIC MEASUREMENTS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11200" dirty="0" smtClean="0"/>
              <a:t>Breathing Patterns:</a:t>
            </a:r>
          </a:p>
          <a:p>
            <a:pPr marL="0" indent="0">
              <a:buNone/>
            </a:pPr>
            <a:r>
              <a:rPr lang="en-US" sz="11200" b="1" dirty="0" smtClean="0"/>
              <a:t>1-Clavicular Breathing</a:t>
            </a:r>
            <a:r>
              <a:rPr lang="en-US" sz="11200" dirty="0" smtClean="0"/>
              <a:t>:</a:t>
            </a:r>
          </a:p>
          <a:p>
            <a:r>
              <a:rPr lang="en-US" sz="11200" dirty="0" smtClean="0"/>
              <a:t>patient elevates the shoulders on inspiration using the neck </a:t>
            </a:r>
            <a:r>
              <a:rPr lang="en-US" sz="11200" dirty="0" err="1" smtClean="0"/>
              <a:t>accessry</a:t>
            </a:r>
            <a:r>
              <a:rPr lang="en-US" sz="11200" dirty="0" smtClean="0"/>
              <a:t> muscles as the primary muscles for inspiration.</a:t>
            </a:r>
          </a:p>
          <a:p>
            <a:r>
              <a:rPr lang="en-US" sz="11200" dirty="0" smtClean="0"/>
              <a:t>Weak and shallow inspiration.</a:t>
            </a:r>
          </a:p>
          <a:p>
            <a:r>
              <a:rPr lang="en-US" sz="11200" dirty="0" smtClean="0"/>
              <a:t>Over use of neck muscles cause laryngeal tension.</a:t>
            </a:r>
          </a:p>
          <a:p>
            <a:pPr marL="0" indent="0">
              <a:buNone/>
            </a:pPr>
            <a:r>
              <a:rPr lang="en-US" sz="11200" dirty="0" smtClean="0"/>
              <a:t>2-</a:t>
            </a:r>
            <a:r>
              <a:rPr lang="en-US" sz="11200" b="1" dirty="0" smtClean="0"/>
              <a:t>Thoracic Breathing</a:t>
            </a:r>
            <a:r>
              <a:rPr lang="en-US" sz="11200" dirty="0" smtClean="0"/>
              <a:t>:</a:t>
            </a:r>
          </a:p>
          <a:p>
            <a:r>
              <a:rPr lang="en-US" sz="11200" dirty="0" smtClean="0"/>
              <a:t>expansion of the thorax and contraction of the abdomen during inspiration and the reverse during expiration.</a:t>
            </a:r>
          </a:p>
          <a:p>
            <a:r>
              <a:rPr lang="en-US" sz="11200" dirty="0" smtClean="0"/>
              <a:t>In some cases it is characterized as shallow breathing.</a:t>
            </a:r>
          </a:p>
          <a:p>
            <a:endParaRPr lang="en-US" sz="11200" dirty="0" smtClean="0"/>
          </a:p>
          <a:p>
            <a:endParaRPr lang="en-US" sz="11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828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3-</a:t>
            </a:r>
            <a:r>
              <a:rPr lang="en-US" b="1" dirty="0" smtClean="0"/>
              <a:t>Diaphragmatic-Abdominal Breathing</a:t>
            </a:r>
            <a:r>
              <a:rPr lang="en-US" dirty="0" smtClean="0"/>
              <a:t>:</a:t>
            </a:r>
          </a:p>
          <a:p>
            <a:r>
              <a:rPr lang="en-US" dirty="0" smtClean="0"/>
              <a:t>Most preferred pattern of breathing.</a:t>
            </a:r>
          </a:p>
          <a:p>
            <a:r>
              <a:rPr lang="en-US" dirty="0" smtClean="0"/>
              <a:t>Abdominal and lower thoracic expansion during inspiration with little upper chest movement.</a:t>
            </a:r>
          </a:p>
          <a:p>
            <a:r>
              <a:rPr lang="en-US" dirty="0" smtClean="0"/>
              <a:t>The reversed in expiration.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6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 smtClean="0"/>
              <a:t>Objectives </a:t>
            </a:r>
            <a:r>
              <a:rPr lang="en-GB" i="1" dirty="0"/>
              <a:t>of </a:t>
            </a:r>
            <a:r>
              <a:rPr lang="en-GB" i="1" dirty="0" smtClean="0"/>
              <a:t>Voice </a:t>
            </a:r>
            <a:r>
              <a:rPr lang="en-GB" i="1" dirty="0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62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dirty="0"/>
              <a:t>Primary Objectives </a:t>
            </a:r>
            <a:r>
              <a:rPr lang="en-GB" b="1" dirty="0" smtClean="0"/>
              <a:t>:</a:t>
            </a:r>
            <a:endParaRPr lang="en-GB" b="1" dirty="0"/>
          </a:p>
          <a:p>
            <a:r>
              <a:rPr lang="en-GB" dirty="0"/>
              <a:t>identify the causes</a:t>
            </a:r>
          </a:p>
          <a:p>
            <a:r>
              <a:rPr lang="en-GB" dirty="0" smtClean="0"/>
              <a:t>describe </a:t>
            </a:r>
            <a:r>
              <a:rPr lang="en-GB" dirty="0"/>
              <a:t>the present vocal components</a:t>
            </a:r>
          </a:p>
          <a:p>
            <a:r>
              <a:rPr lang="en-GB" dirty="0" smtClean="0"/>
              <a:t>develop </a:t>
            </a:r>
            <a:r>
              <a:rPr lang="en-GB" dirty="0"/>
              <a:t>the management </a:t>
            </a:r>
            <a:r>
              <a:rPr lang="en-GB" dirty="0" smtClean="0"/>
              <a:t>plan</a:t>
            </a:r>
          </a:p>
          <a:p>
            <a:pPr>
              <a:buFont typeface="Wingdings" pitchFamily="2" charset="2"/>
              <a:buChar char="Ø"/>
            </a:pPr>
            <a:r>
              <a:rPr lang="en-GB" b="1" dirty="0"/>
              <a:t>Secondary </a:t>
            </a:r>
            <a:r>
              <a:rPr lang="en-GB" b="1" dirty="0" smtClean="0"/>
              <a:t>Objectives: </a:t>
            </a:r>
            <a:endParaRPr lang="en-GB" dirty="0"/>
          </a:p>
          <a:p>
            <a:r>
              <a:rPr lang="en-GB" dirty="0"/>
              <a:t>patient education</a:t>
            </a:r>
          </a:p>
          <a:p>
            <a:r>
              <a:rPr lang="en-GB" dirty="0" smtClean="0"/>
              <a:t>patient </a:t>
            </a:r>
            <a:r>
              <a:rPr lang="en-GB" dirty="0"/>
              <a:t>motivation</a:t>
            </a:r>
          </a:p>
          <a:p>
            <a:r>
              <a:rPr lang="en-GB" dirty="0" smtClean="0"/>
              <a:t>establish </a:t>
            </a:r>
            <a:r>
              <a:rPr lang="en-GB" dirty="0"/>
              <a:t>credibility of voice pathologist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59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Common </a:t>
            </a:r>
            <a:r>
              <a:rPr lang="en-GB" dirty="0" smtClean="0"/>
              <a:t>Aerodynamic </a:t>
            </a:r>
            <a:r>
              <a:rPr lang="en-GB" dirty="0"/>
              <a:t>M</a:t>
            </a:r>
            <a:r>
              <a:rPr lang="en-GB" dirty="0" smtClean="0"/>
              <a:t>easures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/>
              <a:t>A</a:t>
            </a:r>
            <a:r>
              <a:rPr lang="en-GB" b="1" dirty="0" smtClean="0"/>
              <a:t>irflow volume:</a:t>
            </a:r>
            <a:endParaRPr lang="en-GB" b="1" dirty="0"/>
          </a:p>
          <a:p>
            <a:r>
              <a:rPr lang="en-GB" dirty="0" smtClean="0"/>
              <a:t>volume </a:t>
            </a:r>
            <a:r>
              <a:rPr lang="en-GB" dirty="0"/>
              <a:t>of air in the lungs available to drive the vocal folds for voice production</a:t>
            </a:r>
          </a:p>
          <a:p>
            <a:r>
              <a:rPr lang="en-GB" dirty="0" smtClean="0"/>
              <a:t>measured </a:t>
            </a:r>
            <a:r>
              <a:rPr lang="en-GB" dirty="0"/>
              <a:t>in </a:t>
            </a:r>
            <a:r>
              <a:rPr lang="en-GB" dirty="0" err="1"/>
              <a:t>liters</a:t>
            </a:r>
            <a:r>
              <a:rPr lang="en-GB" dirty="0"/>
              <a:t>, will vary with age, sex, size, health</a:t>
            </a:r>
          </a:p>
          <a:p>
            <a:pPr>
              <a:buFont typeface="Wingdings" pitchFamily="2" charset="2"/>
              <a:buChar char="Ø"/>
            </a:pPr>
            <a:r>
              <a:rPr lang="en-GB" b="1" dirty="0"/>
              <a:t>A</a:t>
            </a:r>
            <a:r>
              <a:rPr lang="en-GB" b="1" dirty="0" smtClean="0"/>
              <a:t>irflow rate:</a:t>
            </a:r>
            <a:endParaRPr lang="en-GB" b="1" dirty="0"/>
          </a:p>
          <a:p>
            <a:r>
              <a:rPr lang="en-GB" dirty="0" smtClean="0"/>
              <a:t>rate </a:t>
            </a:r>
            <a:r>
              <a:rPr lang="en-GB" dirty="0"/>
              <a:t>at which air passes between the vocal folds during phonation</a:t>
            </a:r>
          </a:p>
          <a:p>
            <a:r>
              <a:rPr lang="en-GB" dirty="0" smtClean="0"/>
              <a:t>measured </a:t>
            </a:r>
            <a:r>
              <a:rPr lang="en-GB" dirty="0"/>
              <a:t>in </a:t>
            </a:r>
            <a:r>
              <a:rPr lang="en-GB" dirty="0" err="1" smtClean="0"/>
              <a:t>milliliters,or</a:t>
            </a:r>
            <a:r>
              <a:rPr lang="en-GB" dirty="0" smtClean="0"/>
              <a:t> cubic </a:t>
            </a:r>
            <a:r>
              <a:rPr lang="en-GB" dirty="0" err="1" smtClean="0"/>
              <a:t>centimeters</a:t>
            </a:r>
            <a:r>
              <a:rPr lang="en-GB" smtClean="0"/>
              <a:t>/sec </a:t>
            </a:r>
            <a:r>
              <a:rPr lang="en-GB" dirty="0"/>
              <a:t>with normal rate = 50-200 ml/sec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23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rmAutofit fontScale="92500" lnSpcReduction="20000"/>
          </a:bodyPr>
          <a:lstStyle/>
          <a:p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b="1" dirty="0"/>
              <a:t>A</a:t>
            </a:r>
            <a:r>
              <a:rPr lang="en-GB" b="1" dirty="0" smtClean="0"/>
              <a:t>ir </a:t>
            </a:r>
            <a:r>
              <a:rPr lang="en-GB" b="1" dirty="0"/>
              <a:t>P</a:t>
            </a:r>
            <a:r>
              <a:rPr lang="en-GB" b="1" dirty="0" smtClean="0"/>
              <a:t>ressure (</a:t>
            </a:r>
            <a:r>
              <a:rPr lang="en-GB" b="1" dirty="0" err="1"/>
              <a:t>S</a:t>
            </a:r>
            <a:r>
              <a:rPr lang="en-GB" b="1" dirty="0" err="1" smtClean="0"/>
              <a:t>ubglottal</a:t>
            </a:r>
            <a:r>
              <a:rPr lang="en-GB" b="1" dirty="0" smtClean="0"/>
              <a:t> Air </a:t>
            </a:r>
            <a:r>
              <a:rPr lang="en-GB" b="1" dirty="0"/>
              <a:t>P</a:t>
            </a:r>
            <a:r>
              <a:rPr lang="en-GB" b="1" dirty="0" smtClean="0"/>
              <a:t>ressure)  </a:t>
            </a:r>
            <a:r>
              <a:rPr lang="en-GB" b="1" dirty="0"/>
              <a:t>(</a:t>
            </a:r>
            <a:r>
              <a:rPr lang="en-GB" b="1" dirty="0" err="1"/>
              <a:t>Psub</a:t>
            </a:r>
            <a:r>
              <a:rPr lang="en-GB" b="1" dirty="0" smtClean="0"/>
              <a:t>):</a:t>
            </a:r>
            <a:endParaRPr lang="en-GB" b="1" dirty="0"/>
          </a:p>
          <a:p>
            <a:r>
              <a:rPr lang="en-GB" dirty="0" smtClean="0"/>
              <a:t>measure </a:t>
            </a:r>
            <a:r>
              <a:rPr lang="en-GB" dirty="0"/>
              <a:t>of air pressure beneath the vocal folds necessary to overcome the resistance of the approximated folds to initiate and maintain phonation</a:t>
            </a:r>
          </a:p>
          <a:p>
            <a:r>
              <a:rPr lang="en-GB" dirty="0" smtClean="0"/>
              <a:t>direct </a:t>
            </a:r>
            <a:r>
              <a:rPr lang="en-GB" dirty="0"/>
              <a:t>measure is necessary through needle puncture into trachea</a:t>
            </a:r>
          </a:p>
          <a:p>
            <a:r>
              <a:rPr lang="en-GB" dirty="0" smtClean="0"/>
              <a:t>measured </a:t>
            </a:r>
            <a:r>
              <a:rPr lang="en-GB" dirty="0"/>
              <a:t>in cm/H20 with norm for conversational voice being 3-7 cm/H20</a:t>
            </a:r>
          </a:p>
          <a:p>
            <a:r>
              <a:rPr lang="en-GB" dirty="0" smtClean="0"/>
              <a:t>intraoral </a:t>
            </a:r>
            <a:r>
              <a:rPr lang="en-GB" dirty="0"/>
              <a:t>pressure measures reflective of </a:t>
            </a:r>
            <a:r>
              <a:rPr lang="en-GB" dirty="0" err="1"/>
              <a:t>Psub</a:t>
            </a:r>
            <a:endParaRPr lang="en-GB" dirty="0"/>
          </a:p>
          <a:p>
            <a:r>
              <a:rPr lang="en-GB" dirty="0" smtClean="0"/>
              <a:t>vocal </a:t>
            </a:r>
            <a:r>
              <a:rPr lang="en-GB" dirty="0"/>
              <a:t>fold stiffness, hypo/</a:t>
            </a:r>
            <a:r>
              <a:rPr lang="en-GB" dirty="0" err="1"/>
              <a:t>hyperfunction</a:t>
            </a:r>
            <a:r>
              <a:rPr lang="en-GB" dirty="0"/>
              <a:t>, incomplete </a:t>
            </a:r>
            <a:r>
              <a:rPr lang="en-GB" dirty="0" err="1"/>
              <a:t>glottic</a:t>
            </a:r>
            <a:r>
              <a:rPr lang="en-GB" dirty="0"/>
              <a:t> closure will influence </a:t>
            </a:r>
            <a:r>
              <a:rPr lang="en-GB" dirty="0" err="1"/>
              <a:t>Psub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675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/>
              <a:t>L</a:t>
            </a:r>
            <a:r>
              <a:rPr lang="en-GB" b="1" dirty="0" smtClean="0"/>
              <a:t>aryngeal (Glottal</a:t>
            </a:r>
            <a:r>
              <a:rPr lang="en-GB" b="1" dirty="0"/>
              <a:t>) </a:t>
            </a:r>
            <a:r>
              <a:rPr lang="en-GB" b="1" dirty="0" smtClean="0"/>
              <a:t>Resistance:</a:t>
            </a:r>
            <a:r>
              <a:rPr lang="en-GB" dirty="0" smtClean="0"/>
              <a:t>32.5-35.7</a:t>
            </a:r>
            <a:endParaRPr lang="en-GB" b="1" dirty="0" smtClean="0"/>
          </a:p>
          <a:p>
            <a:r>
              <a:rPr lang="en-GB" dirty="0" smtClean="0"/>
              <a:t>this is a combination measure that utilizes measures of pressure and flow in a ratio. Laryngeal resistance is the quotient of peak intraoral air pressure (from unvoiced plosive) divided by the peak flow rate (measured from a vowel) as measured from a repeated consonant + vowel syllable such as /pi/pi/pi/ in 1.5 syllables/second rate.</a:t>
            </a:r>
          </a:p>
          <a:p>
            <a:r>
              <a:rPr lang="en-GB" dirty="0" smtClean="0"/>
              <a:t>estimates </a:t>
            </a:r>
            <a:r>
              <a:rPr lang="en-GB" dirty="0"/>
              <a:t>the overall resistance of the glottis and therefore the </a:t>
            </a:r>
            <a:r>
              <a:rPr lang="en-GB" dirty="0" err="1"/>
              <a:t>valving</a:t>
            </a:r>
            <a:r>
              <a:rPr lang="en-GB" dirty="0"/>
              <a:t> characteristics, I.e. too tight, too loose, normal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675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dirty="0"/>
              <a:t>Maximum phonation time (MPT):</a:t>
            </a:r>
          </a:p>
          <a:p>
            <a:r>
              <a:rPr lang="en-GB" dirty="0"/>
              <a:t>maximum time that a vowel may be sustained while using maximum airflow volume</a:t>
            </a:r>
          </a:p>
          <a:p>
            <a:r>
              <a:rPr lang="en-GB" dirty="0"/>
              <a:t>will vary with lung capacity, age, sex, size, </a:t>
            </a:r>
            <a:r>
              <a:rPr lang="en-GB" dirty="0" smtClean="0"/>
              <a:t>health.</a:t>
            </a:r>
          </a:p>
          <a:p>
            <a:r>
              <a:rPr lang="en-US" dirty="0" smtClean="0"/>
              <a:t>Adult males:25-35 seconds.</a:t>
            </a:r>
          </a:p>
          <a:p>
            <a:r>
              <a:rPr lang="en-US" dirty="0" smtClean="0"/>
              <a:t>Adult females:15-25 seconds.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556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S/Z RATIO:</a:t>
            </a:r>
          </a:p>
          <a:p>
            <a:r>
              <a:rPr lang="en-US" dirty="0" smtClean="0"/>
              <a:t>Sustain /s/ as much as </a:t>
            </a:r>
            <a:r>
              <a:rPr lang="en-US" dirty="0" err="1" smtClean="0"/>
              <a:t>possible,and</a:t>
            </a:r>
            <a:r>
              <a:rPr lang="en-US" dirty="0" smtClean="0"/>
              <a:t> then /z/.</a:t>
            </a:r>
          </a:p>
          <a:p>
            <a:r>
              <a:rPr lang="en-US" dirty="0" smtClean="0"/>
              <a:t>Three trials.</a:t>
            </a:r>
          </a:p>
          <a:p>
            <a:r>
              <a:rPr lang="en-US" dirty="0" smtClean="0"/>
              <a:t>The longest trial for both /s/ and /z/.</a:t>
            </a:r>
          </a:p>
          <a:p>
            <a:r>
              <a:rPr lang="en-US" dirty="0" smtClean="0"/>
              <a:t>Normal s/z ratio approximating 1.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934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Advantages of Instrumental Voice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 smtClean="0"/>
              <a:t>For </a:t>
            </a:r>
            <a:r>
              <a:rPr lang="en-GB" b="1" dirty="0"/>
              <a:t>the </a:t>
            </a:r>
            <a:r>
              <a:rPr lang="en-GB" b="1" dirty="0" smtClean="0"/>
              <a:t>Clinician:</a:t>
            </a:r>
            <a:endParaRPr lang="en-GB" b="1" dirty="0"/>
          </a:p>
          <a:p>
            <a:r>
              <a:rPr lang="en-GB" dirty="0"/>
              <a:t>objectifies the analysis of the observations</a:t>
            </a:r>
          </a:p>
          <a:p>
            <a:r>
              <a:rPr lang="en-GB" dirty="0" smtClean="0"/>
              <a:t>supplements </a:t>
            </a:r>
            <a:r>
              <a:rPr lang="en-GB" dirty="0"/>
              <a:t>the perceptual judgements</a:t>
            </a:r>
          </a:p>
          <a:p>
            <a:r>
              <a:rPr lang="en-GB" dirty="0" smtClean="0"/>
              <a:t>aids </a:t>
            </a:r>
            <a:r>
              <a:rPr lang="en-GB" dirty="0"/>
              <a:t>in the appraisal of vocal mechanics</a:t>
            </a:r>
          </a:p>
          <a:p>
            <a:r>
              <a:rPr lang="en-GB" dirty="0" smtClean="0"/>
              <a:t>helps </a:t>
            </a:r>
            <a:r>
              <a:rPr lang="en-GB" dirty="0"/>
              <a:t>to establish management strategies</a:t>
            </a:r>
          </a:p>
          <a:p>
            <a:r>
              <a:rPr lang="en-GB" dirty="0" smtClean="0"/>
              <a:t>establishes </a:t>
            </a:r>
            <a:r>
              <a:rPr lang="en-GB" dirty="0"/>
              <a:t>a baseline for measuring treatment effects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8863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Advantages of Instrumental Voice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 smtClean="0"/>
              <a:t>For </a:t>
            </a:r>
            <a:r>
              <a:rPr lang="en-GB" b="1" dirty="0"/>
              <a:t>the </a:t>
            </a:r>
            <a:r>
              <a:rPr lang="en-GB" b="1" dirty="0" smtClean="0"/>
              <a:t>Client</a:t>
            </a:r>
            <a:r>
              <a:rPr lang="en-GB" dirty="0" smtClean="0"/>
              <a:t>:</a:t>
            </a:r>
          </a:p>
          <a:p>
            <a:r>
              <a:rPr lang="en-GB" dirty="0" smtClean="0"/>
              <a:t>provides </a:t>
            </a:r>
            <a:r>
              <a:rPr lang="en-GB" dirty="0"/>
              <a:t>permanent record and documentation</a:t>
            </a:r>
          </a:p>
          <a:p>
            <a:r>
              <a:rPr lang="en-GB" dirty="0" smtClean="0"/>
              <a:t>provides </a:t>
            </a:r>
            <a:r>
              <a:rPr lang="en-GB" dirty="0"/>
              <a:t>objective documentation for healthcare companies</a:t>
            </a:r>
          </a:p>
          <a:p>
            <a:r>
              <a:rPr lang="en-GB" dirty="0" smtClean="0"/>
              <a:t>facilitates </a:t>
            </a:r>
            <a:r>
              <a:rPr lang="en-GB" dirty="0"/>
              <a:t>the understanding of the relationship between the voice perception and the underlying physiology of the voice production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993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tests are generally easy for the patient to perform</a:t>
            </a:r>
          </a:p>
          <a:p>
            <a:r>
              <a:rPr lang="en-GB" dirty="0" smtClean="0"/>
              <a:t>provides </a:t>
            </a:r>
            <a:r>
              <a:rPr lang="en-GB" dirty="0"/>
              <a:t>immediate results and feedback</a:t>
            </a:r>
          </a:p>
          <a:p>
            <a:r>
              <a:rPr lang="en-GB" dirty="0" smtClean="0"/>
              <a:t>provides </a:t>
            </a:r>
            <a:r>
              <a:rPr lang="en-GB" dirty="0"/>
              <a:t>visual image of the voice problem</a:t>
            </a:r>
          </a:p>
          <a:p>
            <a:r>
              <a:rPr lang="en-GB" dirty="0" smtClean="0"/>
              <a:t>essentially </a:t>
            </a:r>
            <a:r>
              <a:rPr lang="en-GB" dirty="0"/>
              <a:t>non-invasive</a:t>
            </a:r>
          </a:p>
          <a:p>
            <a:r>
              <a:rPr lang="en-GB" dirty="0" smtClean="0"/>
              <a:t>provides </a:t>
            </a:r>
            <a:r>
              <a:rPr lang="en-GB" dirty="0"/>
              <a:t>a record against which the patient may measure management progress over time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99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Comprehensive Voice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REVIEW OF ADUITORY AND VISUAL STATUS.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CASE HISTORY:</a:t>
            </a:r>
          </a:p>
          <a:p>
            <a:pPr marL="0" indent="0">
              <a:buNone/>
            </a:pPr>
            <a:r>
              <a:rPr lang="en-US" dirty="0" smtClean="0"/>
              <a:t>-Interview.</a:t>
            </a:r>
          </a:p>
          <a:p>
            <a:pPr marL="0" indent="0">
              <a:buNone/>
            </a:pPr>
            <a:r>
              <a:rPr lang="en-US" dirty="0" smtClean="0"/>
              <a:t>-Description of the problem and cause.</a:t>
            </a:r>
          </a:p>
          <a:p>
            <a:pPr marL="0" indent="0">
              <a:buNone/>
            </a:pPr>
            <a:r>
              <a:rPr lang="en-US" dirty="0" smtClean="0"/>
              <a:t>-Onset and duration of the problem.</a:t>
            </a:r>
          </a:p>
          <a:p>
            <a:pPr marL="0" indent="0">
              <a:buNone/>
            </a:pPr>
            <a:r>
              <a:rPr lang="en-US" dirty="0" smtClean="0"/>
              <a:t>-Variability of the problem.</a:t>
            </a:r>
          </a:p>
          <a:p>
            <a:pPr marL="0" indent="0">
              <a:buNone/>
            </a:pPr>
            <a:r>
              <a:rPr lang="en-US" dirty="0" smtClean="0"/>
              <a:t>-Description of vocal demands.</a:t>
            </a:r>
          </a:p>
          <a:p>
            <a:pPr marL="0" indent="0">
              <a:buNone/>
            </a:pPr>
            <a:r>
              <a:rPr lang="en-US" dirty="0" smtClean="0"/>
              <a:t>-Additional case history information.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74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BEHAVIORAL OBSERVATION:</a:t>
            </a:r>
          </a:p>
          <a:p>
            <a:pPr marL="0" indent="0">
              <a:buNone/>
            </a:pPr>
            <a:r>
              <a:rPr lang="en-US" dirty="0" smtClean="0"/>
              <a:t>-Audio and Video Recording.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Anxiety,Sweaty</a:t>
            </a:r>
            <a:r>
              <a:rPr lang="en-US" dirty="0" smtClean="0"/>
              <a:t> </a:t>
            </a:r>
            <a:r>
              <a:rPr lang="en-US" dirty="0" err="1" smtClean="0"/>
              <a:t>Palms,Avoiding</a:t>
            </a:r>
            <a:r>
              <a:rPr lang="en-US" dirty="0" smtClean="0"/>
              <a:t> Eye Contact, Clenched </a:t>
            </a:r>
            <a:r>
              <a:rPr lang="en-US" dirty="0" err="1" smtClean="0"/>
              <a:t>Teeth,Postural</a:t>
            </a:r>
            <a:r>
              <a:rPr lang="en-US" dirty="0" smtClean="0"/>
              <a:t> </a:t>
            </a:r>
            <a:r>
              <a:rPr lang="en-US" dirty="0" err="1" smtClean="0"/>
              <a:t>Changes,Nonaffective</a:t>
            </a:r>
            <a:r>
              <a:rPr lang="en-US" dirty="0" smtClean="0"/>
              <a:t> Facial </a:t>
            </a:r>
            <a:r>
              <a:rPr lang="en-US" dirty="0" err="1" smtClean="0"/>
              <a:t>Expressions,Breath</a:t>
            </a:r>
            <a:r>
              <a:rPr lang="en-US" dirty="0" smtClean="0"/>
              <a:t> Shortness.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9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AUDITORY-PERCEPTUAL RATING: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-Defining overall therapy goals.</a:t>
            </a:r>
          </a:p>
          <a:p>
            <a:pPr marL="0" indent="0">
              <a:buNone/>
            </a:pPr>
            <a:r>
              <a:rPr lang="en-US" dirty="0" smtClean="0"/>
              <a:t>-Defining therapy session goals.</a:t>
            </a:r>
          </a:p>
          <a:p>
            <a:pPr marL="0" indent="0">
              <a:buNone/>
            </a:pPr>
            <a:r>
              <a:rPr lang="en-US" dirty="0" smtClean="0"/>
              <a:t>-Helping client to achieve target production.</a:t>
            </a:r>
          </a:p>
          <a:p>
            <a:pPr marL="0" indent="0">
              <a:buNone/>
            </a:pPr>
            <a:r>
              <a:rPr lang="en-US" dirty="0" smtClean="0"/>
              <a:t>-Providing reinforcement to the client.</a:t>
            </a:r>
          </a:p>
          <a:p>
            <a:pPr marL="0" indent="0">
              <a:buNone/>
            </a:pPr>
            <a:r>
              <a:rPr lang="en-US" dirty="0" smtClean="0"/>
              <a:t>-Measuring treatment outcome.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Factors influencing auditory perception:</a:t>
            </a:r>
          </a:p>
          <a:p>
            <a:pPr marL="0" indent="0">
              <a:buNone/>
            </a:pPr>
            <a:r>
              <a:rPr lang="en-US" dirty="0" smtClean="0"/>
              <a:t>-the nature of the speaking task.</a:t>
            </a:r>
          </a:p>
          <a:p>
            <a:pPr marL="0" indent="0">
              <a:buNone/>
            </a:pPr>
            <a:r>
              <a:rPr lang="en-US" dirty="0" smtClean="0"/>
              <a:t>-the listener experience and training.</a:t>
            </a:r>
          </a:p>
          <a:p>
            <a:pPr marL="0" indent="0">
              <a:buNone/>
            </a:pPr>
            <a:r>
              <a:rPr lang="en-US" dirty="0" smtClean="0"/>
              <a:t>-the type of the rating method used.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19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b="1" dirty="0" smtClean="0"/>
              <a:t>GRBAS scale:</a:t>
            </a:r>
          </a:p>
          <a:p>
            <a:pPr marL="0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G:</a:t>
            </a:r>
            <a:r>
              <a:rPr lang="en-US" dirty="0" err="1"/>
              <a:t>G</a:t>
            </a:r>
            <a:r>
              <a:rPr lang="en-US" dirty="0" err="1" smtClean="0"/>
              <a:t>rade</a:t>
            </a:r>
            <a:r>
              <a:rPr lang="en-US" dirty="0" smtClean="0"/>
              <a:t> the overall severity.</a:t>
            </a:r>
          </a:p>
          <a:p>
            <a:pPr marL="0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R:</a:t>
            </a:r>
            <a:r>
              <a:rPr lang="en-US" dirty="0" err="1"/>
              <a:t>R</a:t>
            </a:r>
            <a:r>
              <a:rPr lang="en-US" dirty="0" err="1" smtClean="0"/>
              <a:t>oughness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B:</a:t>
            </a:r>
            <a:r>
              <a:rPr lang="en-US" dirty="0" err="1" smtClean="0"/>
              <a:t>Breathiness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A:</a:t>
            </a:r>
            <a:r>
              <a:rPr lang="en-US" dirty="0" err="1"/>
              <a:t>A</a:t>
            </a:r>
            <a:r>
              <a:rPr lang="en-US" dirty="0" err="1" smtClean="0"/>
              <a:t>esthenic</a:t>
            </a:r>
            <a:r>
              <a:rPr lang="en-US" dirty="0" smtClean="0"/>
              <a:t>(weak).</a:t>
            </a:r>
          </a:p>
          <a:p>
            <a:pPr marL="0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S:</a:t>
            </a:r>
            <a:r>
              <a:rPr lang="en-US" dirty="0" err="1" smtClean="0"/>
              <a:t>Strain</a:t>
            </a:r>
            <a:r>
              <a:rPr lang="en-US" dirty="0" smtClean="0"/>
              <a:t>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2280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VOICE RELATED QUQLITY OF LIFE:</a:t>
            </a:r>
          </a:p>
          <a:p>
            <a:pPr marL="0" indent="0">
              <a:buNone/>
            </a:pPr>
            <a:r>
              <a:rPr lang="en-US" b="1" dirty="0" smtClean="0"/>
              <a:t>-</a:t>
            </a:r>
            <a:r>
              <a:rPr lang="en-US" dirty="0" smtClean="0"/>
              <a:t>Overall health related quality of life.</a:t>
            </a:r>
          </a:p>
          <a:p>
            <a:pPr marL="0" indent="0">
              <a:buNone/>
            </a:pPr>
            <a:r>
              <a:rPr lang="en-US" dirty="0" smtClean="0"/>
              <a:t>-Communication related quality of life.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VHI: Voice Handicap Index.</a:t>
            </a:r>
          </a:p>
          <a:p>
            <a:r>
              <a:rPr lang="en-US" dirty="0" smtClean="0"/>
              <a:t>For Communication </a:t>
            </a:r>
            <a:r>
              <a:rPr lang="en-US" dirty="0"/>
              <a:t>related quality of life</a:t>
            </a:r>
            <a:r>
              <a:rPr lang="en-US" dirty="0" smtClean="0"/>
              <a:t>.</a:t>
            </a:r>
          </a:p>
          <a:p>
            <a:r>
              <a:rPr lang="en-US" dirty="0" smtClean="0"/>
              <a:t>Rates 3 main parameters:</a:t>
            </a:r>
          </a:p>
          <a:p>
            <a:pPr marL="0" indent="0">
              <a:buNone/>
            </a:pPr>
            <a:r>
              <a:rPr lang="en-US" dirty="0" smtClean="0"/>
              <a:t>1- functional.</a:t>
            </a:r>
          </a:p>
          <a:p>
            <a:pPr marL="0" indent="0">
              <a:buNone/>
            </a:pPr>
            <a:r>
              <a:rPr lang="en-US" dirty="0" smtClean="0"/>
              <a:t>2- physical.</a:t>
            </a:r>
          </a:p>
          <a:p>
            <a:pPr marL="0" indent="0">
              <a:buNone/>
            </a:pPr>
            <a:r>
              <a:rPr lang="en-US" dirty="0" smtClean="0"/>
              <a:t>3- emotional.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12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dirty="0"/>
              <a:t>ORAL-PERIPHERAL EXAMINATION</a:t>
            </a:r>
            <a:r>
              <a:rPr lang="en-GB" b="1" dirty="0" smtClean="0"/>
              <a:t>:</a:t>
            </a:r>
          </a:p>
          <a:p>
            <a:r>
              <a:rPr lang="en-GB" dirty="0" smtClean="0"/>
              <a:t>1</a:t>
            </a:r>
            <a:r>
              <a:rPr lang="en-GB" dirty="0"/>
              <a:t>. Determine physical condition of oral mechanism </a:t>
            </a:r>
          </a:p>
          <a:p>
            <a:r>
              <a:rPr lang="en-GB" dirty="0"/>
              <a:t>2. Observe whole body tension</a:t>
            </a:r>
          </a:p>
          <a:p>
            <a:r>
              <a:rPr lang="en-GB" dirty="0"/>
              <a:t>3. Observe laryngeal area tension</a:t>
            </a:r>
          </a:p>
          <a:p>
            <a:r>
              <a:rPr lang="en-GB" dirty="0"/>
              <a:t>4. Check for swallowing difficulties</a:t>
            </a:r>
          </a:p>
          <a:p>
            <a:r>
              <a:rPr lang="en-GB" dirty="0"/>
              <a:t>5. Check for laryngeal </a:t>
            </a:r>
            <a:r>
              <a:rPr lang="en-GB" dirty="0" smtClean="0"/>
              <a:t>sensations</a:t>
            </a:r>
          </a:p>
          <a:p>
            <a:r>
              <a:rPr lang="en-US" dirty="0" smtClean="0"/>
              <a:t>6. </a:t>
            </a:r>
            <a:r>
              <a:rPr lang="en-GB" dirty="0"/>
              <a:t>Check for laryngeal </a:t>
            </a:r>
            <a:r>
              <a:rPr lang="en-GB" dirty="0" smtClean="0"/>
              <a:t>position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Indirect Laryngoscopy/</a:t>
            </a:r>
            <a:r>
              <a:rPr lang="en-US" dirty="0" err="1" smtClean="0"/>
              <a:t>Phonoscopy</a:t>
            </a:r>
            <a:r>
              <a:rPr lang="en-US" dirty="0" smtClean="0"/>
              <a:t> examination.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77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Acoustic </a:t>
            </a:r>
            <a:r>
              <a:rPr lang="en-GB" b="1" dirty="0" smtClean="0"/>
              <a:t>Analysis and Instrumentation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1-can </a:t>
            </a:r>
            <a:r>
              <a:rPr lang="en-GB" dirty="0"/>
              <a:t>discriminate normal from </a:t>
            </a:r>
            <a:r>
              <a:rPr lang="en-GB" dirty="0" smtClean="0"/>
              <a:t>dysphonic voice.</a:t>
            </a:r>
          </a:p>
          <a:p>
            <a:pPr marL="0" indent="0">
              <a:buNone/>
            </a:pPr>
            <a:r>
              <a:rPr lang="en-US" dirty="0" smtClean="0"/>
              <a:t>2-</a:t>
            </a:r>
            <a:r>
              <a:rPr lang="en-GB" dirty="0" smtClean="0"/>
              <a:t>correlates positively with the clinician  audio-perceptual judgment </a:t>
            </a:r>
            <a:r>
              <a:rPr lang="en-GB" dirty="0"/>
              <a:t>of voice </a:t>
            </a:r>
            <a:r>
              <a:rPr lang="en-GB" dirty="0" smtClean="0"/>
              <a:t>quality.</a:t>
            </a:r>
          </a:p>
          <a:p>
            <a:pPr marL="0" indent="0">
              <a:buNone/>
            </a:pPr>
            <a:r>
              <a:rPr lang="en-US" dirty="0" smtClean="0"/>
              <a:t>3-</a:t>
            </a:r>
            <a:r>
              <a:rPr lang="en-GB" dirty="0" smtClean="0"/>
              <a:t>can </a:t>
            </a:r>
            <a:r>
              <a:rPr lang="en-GB" dirty="0"/>
              <a:t>measure change in vocal production across time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5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1323</Words>
  <Application>Microsoft Office PowerPoint</Application>
  <PresentationFormat>On-screen Show (4:3)</PresentationFormat>
  <Paragraphs>186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EVALUATION OF THE VOICE</vt:lpstr>
      <vt:lpstr>Objectives of Voice Evaluation</vt:lpstr>
      <vt:lpstr>Comprehensive Voice Evaluation</vt:lpstr>
      <vt:lpstr>Cont.</vt:lpstr>
      <vt:lpstr>Cont.</vt:lpstr>
      <vt:lpstr>Cont.</vt:lpstr>
      <vt:lpstr>Cont.</vt:lpstr>
      <vt:lpstr>Cont.</vt:lpstr>
      <vt:lpstr>Acoustic Analysis and Instrumentation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AERODYNAMIC MEASUREMENTS</vt:lpstr>
      <vt:lpstr>Cont.</vt:lpstr>
      <vt:lpstr> Common Aerodynamic Measures </vt:lpstr>
      <vt:lpstr>Cont.</vt:lpstr>
      <vt:lpstr>Cont.</vt:lpstr>
      <vt:lpstr>Cont.</vt:lpstr>
      <vt:lpstr>Cont.</vt:lpstr>
      <vt:lpstr>Advantages of Instrumental Voice Assessment</vt:lpstr>
      <vt:lpstr>Advantages of Instrumental Voice Assessment</vt:lpstr>
      <vt:lpstr>Cont.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THE VOICE</dc:title>
  <dc:creator>Toshiba</dc:creator>
  <cp:lastModifiedBy>Toshiba</cp:lastModifiedBy>
  <cp:revision>35</cp:revision>
  <dcterms:created xsi:type="dcterms:W3CDTF">2018-11-26T17:22:55Z</dcterms:created>
  <dcterms:modified xsi:type="dcterms:W3CDTF">2020-09-06T11:01:15Z</dcterms:modified>
</cp:coreProperties>
</file>