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93" r:id="rId37"/>
    <p:sldId id="294"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8DDBF-16A3-4360-AF33-29EBFC3FD659}"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5B89F-3D49-453D-A83F-49B5A099A087}" type="slidenum">
              <a:rPr lang="en-US" smtClean="0"/>
              <a:t>‹#›</a:t>
            </a:fld>
            <a:endParaRPr lang="en-US"/>
          </a:p>
        </p:txBody>
      </p:sp>
    </p:spTree>
    <p:extLst>
      <p:ext uri="{BB962C8B-B14F-4D97-AF65-F5344CB8AC3E}">
        <p14:creationId xmlns:p14="http://schemas.microsoft.com/office/powerpoint/2010/main" val="318306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400">
                <a:solidFill>
                  <a:schemeClr val="tx1"/>
                </a:solidFill>
                <a:latin typeface="Arial" panose="020B0604020202020204" pitchFamily="34" charset="0"/>
                <a:ea typeface="Geneva" charset="-128"/>
              </a:defRPr>
            </a:lvl1pPr>
            <a:lvl2pPr marL="781050" indent="-300038" defTabSz="981075">
              <a:spcBef>
                <a:spcPct val="30000"/>
              </a:spcBef>
              <a:defRPr sz="1400">
                <a:solidFill>
                  <a:schemeClr val="tx1"/>
                </a:solidFill>
                <a:latin typeface="Arial" panose="020B0604020202020204" pitchFamily="34" charset="0"/>
                <a:ea typeface="Geneva" charset="-128"/>
              </a:defRPr>
            </a:lvl2pPr>
            <a:lvl3pPr marL="1203325" indent="-239713" defTabSz="981075">
              <a:spcBef>
                <a:spcPct val="30000"/>
              </a:spcBef>
              <a:defRPr sz="1400">
                <a:solidFill>
                  <a:schemeClr val="tx1"/>
                </a:solidFill>
                <a:latin typeface="Arial" panose="020B0604020202020204" pitchFamily="34" charset="0"/>
                <a:ea typeface="Geneva" charset="-128"/>
              </a:defRPr>
            </a:lvl3pPr>
            <a:lvl4pPr marL="1684338" indent="-239713" defTabSz="981075">
              <a:spcBef>
                <a:spcPct val="30000"/>
              </a:spcBef>
              <a:defRPr sz="1400">
                <a:solidFill>
                  <a:schemeClr val="tx1"/>
                </a:solidFill>
                <a:latin typeface="Arial" panose="020B0604020202020204" pitchFamily="34" charset="0"/>
                <a:ea typeface="Geneva" charset="-128"/>
              </a:defRPr>
            </a:lvl4pPr>
            <a:lvl5pPr marL="2166938" indent="-239713" defTabSz="981075">
              <a:spcBef>
                <a:spcPct val="30000"/>
              </a:spcBef>
              <a:defRPr sz="1400">
                <a:solidFill>
                  <a:schemeClr val="tx1"/>
                </a:solidFill>
                <a:latin typeface="Arial" panose="020B0604020202020204" pitchFamily="34" charset="0"/>
                <a:ea typeface="Geneva" charset="-128"/>
              </a:defRPr>
            </a:lvl5pPr>
            <a:lvl6pPr marL="2624138" indent="-239713" defTabSz="981075" eaLnBrk="0" fontAlgn="base" hangingPunct="0">
              <a:spcBef>
                <a:spcPct val="30000"/>
              </a:spcBef>
              <a:spcAft>
                <a:spcPct val="0"/>
              </a:spcAft>
              <a:defRPr sz="1400">
                <a:solidFill>
                  <a:schemeClr val="tx1"/>
                </a:solidFill>
                <a:latin typeface="Arial" panose="020B0604020202020204" pitchFamily="34" charset="0"/>
                <a:ea typeface="Geneva" charset="-128"/>
              </a:defRPr>
            </a:lvl6pPr>
            <a:lvl7pPr marL="3081338" indent="-239713" defTabSz="981075" eaLnBrk="0" fontAlgn="base" hangingPunct="0">
              <a:spcBef>
                <a:spcPct val="30000"/>
              </a:spcBef>
              <a:spcAft>
                <a:spcPct val="0"/>
              </a:spcAft>
              <a:defRPr sz="1400">
                <a:solidFill>
                  <a:schemeClr val="tx1"/>
                </a:solidFill>
                <a:latin typeface="Arial" panose="020B0604020202020204" pitchFamily="34" charset="0"/>
                <a:ea typeface="Geneva" charset="-128"/>
              </a:defRPr>
            </a:lvl7pPr>
            <a:lvl8pPr marL="3538538" indent="-239713" defTabSz="981075" eaLnBrk="0" fontAlgn="base" hangingPunct="0">
              <a:spcBef>
                <a:spcPct val="30000"/>
              </a:spcBef>
              <a:spcAft>
                <a:spcPct val="0"/>
              </a:spcAft>
              <a:defRPr sz="1400">
                <a:solidFill>
                  <a:schemeClr val="tx1"/>
                </a:solidFill>
                <a:latin typeface="Arial" panose="020B0604020202020204" pitchFamily="34" charset="0"/>
                <a:ea typeface="Geneva" charset="-128"/>
              </a:defRPr>
            </a:lvl8pPr>
            <a:lvl9pPr marL="3995738" indent="-239713" defTabSz="981075" eaLnBrk="0" fontAlgn="base" hangingPunct="0">
              <a:spcBef>
                <a:spcPct val="30000"/>
              </a:spcBef>
              <a:spcAft>
                <a:spcPct val="0"/>
              </a:spcAft>
              <a:defRPr sz="1400">
                <a:solidFill>
                  <a:schemeClr val="tx1"/>
                </a:solidFill>
                <a:latin typeface="Arial" panose="020B0604020202020204" pitchFamily="34" charset="0"/>
                <a:ea typeface="Geneva" charset="-128"/>
              </a:defRPr>
            </a:lvl9pPr>
          </a:lstStyle>
          <a:p>
            <a:pPr>
              <a:spcBef>
                <a:spcPct val="0"/>
              </a:spcBef>
            </a:pPr>
            <a:fld id="{E93A2631-67A2-4878-8E2A-F5FDC671A7D5}" type="slidenum">
              <a:rPr lang="en-US" altLang="en-US" sz="1300">
                <a:solidFill>
                  <a:srgbClr val="000000"/>
                </a:solidFill>
                <a:latin typeface="Times New Roman" panose="02020603050405020304" pitchFamily="18" charset="0"/>
              </a:rPr>
              <a:pPr>
                <a:spcBef>
                  <a:spcPct val="0"/>
                </a:spcBef>
              </a:pPr>
              <a:t>1</a:t>
            </a:fld>
            <a:endParaRPr lang="en-US" altLang="en-US" sz="1300">
              <a:solidFill>
                <a:srgbClr val="000000"/>
              </a:solidFill>
              <a:latin typeface="Times New Roman" panose="02020603050405020304" pitchFamily="18" charset="0"/>
            </a:endParaRPr>
          </a:p>
        </p:txBody>
      </p:sp>
      <p:sp>
        <p:nvSpPr>
          <p:cNvPr id="235523" name="Rectangle 2"/>
          <p:cNvSpPr>
            <a:spLocks noChangeArrowheads="1" noTextEdit="1"/>
          </p:cNvSpPr>
          <p:nvPr>
            <p:ph type="sldImg"/>
          </p:nvPr>
        </p:nvSpPr>
        <p:spPr>
          <a:ln cap="flat"/>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3052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defRPr sz="1400">
                <a:solidFill>
                  <a:schemeClr val="tx1"/>
                </a:solidFill>
                <a:latin typeface="Arial" panose="020B0604020202020204" pitchFamily="34" charset="0"/>
                <a:ea typeface="Geneva" charset="-128"/>
              </a:defRPr>
            </a:lvl1pPr>
            <a:lvl2pPr marL="781050" indent="-300038" defTabSz="981075">
              <a:spcBef>
                <a:spcPct val="30000"/>
              </a:spcBef>
              <a:defRPr sz="1400">
                <a:solidFill>
                  <a:schemeClr val="tx1"/>
                </a:solidFill>
                <a:latin typeface="Arial" panose="020B0604020202020204" pitchFamily="34" charset="0"/>
                <a:ea typeface="Geneva" charset="-128"/>
              </a:defRPr>
            </a:lvl2pPr>
            <a:lvl3pPr marL="1203325" indent="-239713" defTabSz="981075">
              <a:spcBef>
                <a:spcPct val="30000"/>
              </a:spcBef>
              <a:defRPr sz="1400">
                <a:solidFill>
                  <a:schemeClr val="tx1"/>
                </a:solidFill>
                <a:latin typeface="Arial" panose="020B0604020202020204" pitchFamily="34" charset="0"/>
                <a:ea typeface="Geneva" charset="-128"/>
              </a:defRPr>
            </a:lvl3pPr>
            <a:lvl4pPr marL="1684338" indent="-239713" defTabSz="981075">
              <a:spcBef>
                <a:spcPct val="30000"/>
              </a:spcBef>
              <a:defRPr sz="1400">
                <a:solidFill>
                  <a:schemeClr val="tx1"/>
                </a:solidFill>
                <a:latin typeface="Arial" panose="020B0604020202020204" pitchFamily="34" charset="0"/>
                <a:ea typeface="Geneva" charset="-128"/>
              </a:defRPr>
            </a:lvl4pPr>
            <a:lvl5pPr marL="2166938" indent="-239713" defTabSz="981075">
              <a:spcBef>
                <a:spcPct val="30000"/>
              </a:spcBef>
              <a:defRPr sz="1400">
                <a:solidFill>
                  <a:schemeClr val="tx1"/>
                </a:solidFill>
                <a:latin typeface="Arial" panose="020B0604020202020204" pitchFamily="34" charset="0"/>
                <a:ea typeface="Geneva" charset="-128"/>
              </a:defRPr>
            </a:lvl5pPr>
            <a:lvl6pPr marL="2624138" indent="-239713" defTabSz="981075" eaLnBrk="0" fontAlgn="base" hangingPunct="0">
              <a:spcBef>
                <a:spcPct val="30000"/>
              </a:spcBef>
              <a:spcAft>
                <a:spcPct val="0"/>
              </a:spcAft>
              <a:defRPr sz="1400">
                <a:solidFill>
                  <a:schemeClr val="tx1"/>
                </a:solidFill>
                <a:latin typeface="Arial" panose="020B0604020202020204" pitchFamily="34" charset="0"/>
                <a:ea typeface="Geneva" charset="-128"/>
              </a:defRPr>
            </a:lvl6pPr>
            <a:lvl7pPr marL="3081338" indent="-239713" defTabSz="981075" eaLnBrk="0" fontAlgn="base" hangingPunct="0">
              <a:spcBef>
                <a:spcPct val="30000"/>
              </a:spcBef>
              <a:spcAft>
                <a:spcPct val="0"/>
              </a:spcAft>
              <a:defRPr sz="1400">
                <a:solidFill>
                  <a:schemeClr val="tx1"/>
                </a:solidFill>
                <a:latin typeface="Arial" panose="020B0604020202020204" pitchFamily="34" charset="0"/>
                <a:ea typeface="Geneva" charset="-128"/>
              </a:defRPr>
            </a:lvl7pPr>
            <a:lvl8pPr marL="3538538" indent="-239713" defTabSz="981075" eaLnBrk="0" fontAlgn="base" hangingPunct="0">
              <a:spcBef>
                <a:spcPct val="30000"/>
              </a:spcBef>
              <a:spcAft>
                <a:spcPct val="0"/>
              </a:spcAft>
              <a:defRPr sz="1400">
                <a:solidFill>
                  <a:schemeClr val="tx1"/>
                </a:solidFill>
                <a:latin typeface="Arial" panose="020B0604020202020204" pitchFamily="34" charset="0"/>
                <a:ea typeface="Geneva" charset="-128"/>
              </a:defRPr>
            </a:lvl8pPr>
            <a:lvl9pPr marL="3995738" indent="-239713" defTabSz="981075" eaLnBrk="0" fontAlgn="base" hangingPunct="0">
              <a:spcBef>
                <a:spcPct val="30000"/>
              </a:spcBef>
              <a:spcAft>
                <a:spcPct val="0"/>
              </a:spcAft>
              <a:defRPr sz="1400">
                <a:solidFill>
                  <a:schemeClr val="tx1"/>
                </a:solidFill>
                <a:latin typeface="Arial" panose="020B0604020202020204" pitchFamily="34" charset="0"/>
                <a:ea typeface="Geneva" charset="-128"/>
              </a:defRPr>
            </a:lvl9pPr>
          </a:lstStyle>
          <a:p>
            <a:pPr>
              <a:spcBef>
                <a:spcPct val="0"/>
              </a:spcBef>
            </a:pPr>
            <a:fld id="{FD8A3D12-AE36-4C40-B43E-0BECAADCBA47}" type="slidenum">
              <a:rPr lang="en-US" altLang="en-US" sz="1300">
                <a:solidFill>
                  <a:srgbClr val="000000"/>
                </a:solidFill>
                <a:latin typeface="Times New Roman" panose="02020603050405020304" pitchFamily="18" charset="0"/>
              </a:rPr>
              <a:pPr>
                <a:spcBef>
                  <a:spcPct val="0"/>
                </a:spcBef>
              </a:pPr>
              <a:t>26</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44319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ster 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0" y="6588126"/>
            <a:ext cx="12192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ctr" fontAlgn="base">
              <a:spcBef>
                <a:spcPct val="0"/>
              </a:spcBef>
              <a:spcAft>
                <a:spcPct val="0"/>
              </a:spcAft>
              <a:defRPr/>
            </a:pPr>
            <a:r>
              <a:rPr lang="en-US" altLang="en-US" sz="1000" smtClean="0">
                <a:solidFill>
                  <a:srgbClr val="000000"/>
                </a:solidFill>
              </a:rPr>
              <a:t>Copyright © 2014 Wolters Kluwer Health | Lippincott Williams &amp; Wilkins</a:t>
            </a:r>
          </a:p>
        </p:txBody>
      </p:sp>
      <p:sp>
        <p:nvSpPr>
          <p:cNvPr id="6" name="Rectangle 19"/>
          <p:cNvSpPr>
            <a:spLocks noChangeArrowheads="1"/>
          </p:cNvSpPr>
          <p:nvPr userDrawn="1"/>
        </p:nvSpPr>
        <p:spPr bwMode="auto">
          <a:xfrm>
            <a:off x="1625600" y="2667000"/>
            <a:ext cx="8940800" cy="3505200"/>
          </a:xfrm>
          <a:prstGeom prst="rect">
            <a:avLst/>
          </a:prstGeom>
          <a:noFill/>
          <a:ln w="19050">
            <a:solidFill>
              <a:srgbClr val="1974C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fontAlgn="base">
              <a:spcBef>
                <a:spcPct val="0"/>
              </a:spcBef>
              <a:spcAft>
                <a:spcPct val="0"/>
              </a:spcAft>
              <a:defRPr/>
            </a:pPr>
            <a:endParaRPr lang="en-US" altLang="en-US" sz="2400" smtClean="0">
              <a:solidFill>
                <a:srgbClr val="000000"/>
              </a:solidFill>
            </a:endParaRPr>
          </a:p>
        </p:txBody>
      </p:sp>
      <p:sp>
        <p:nvSpPr>
          <p:cNvPr id="181265" name="Rectangle 17"/>
          <p:cNvSpPr>
            <a:spLocks noGrp="1" noChangeArrowheads="1"/>
          </p:cNvSpPr>
          <p:nvPr>
            <p:ph type="ctrTitle"/>
          </p:nvPr>
        </p:nvSpPr>
        <p:spPr>
          <a:xfrm>
            <a:off x="1631951" y="4174677"/>
            <a:ext cx="8923867" cy="387798"/>
          </a:xfrm>
          <a:effectLst/>
        </p:spPr>
        <p:txBody>
          <a:bodyPr anchorCtr="1"/>
          <a:lstStyle>
            <a:lvl1pPr algn="ctr">
              <a:defRPr/>
            </a:lvl1pPr>
          </a:lstStyle>
          <a:p>
            <a:r>
              <a:rPr lang="en-US"/>
              <a:t>Click to edit Master title style</a:t>
            </a:r>
          </a:p>
        </p:txBody>
      </p:sp>
      <p:sp>
        <p:nvSpPr>
          <p:cNvPr id="181266" name="Rectangle 18"/>
          <p:cNvSpPr>
            <a:spLocks noGrp="1" noChangeArrowheads="1"/>
          </p:cNvSpPr>
          <p:nvPr>
            <p:ph type="subTitle" idx="1"/>
          </p:nvPr>
        </p:nvSpPr>
        <p:spPr>
          <a:xfrm>
            <a:off x="1828800" y="5307013"/>
            <a:ext cx="8534400" cy="533400"/>
          </a:xfrm>
        </p:spPr>
        <p:txBody>
          <a:bodyPr lIns="91440" tIns="45720" rIns="91440" bIns="45720"/>
          <a:lstStyle>
            <a:lvl1pPr marL="0" indent="0" algn="ctr">
              <a:buFontTx/>
              <a:buNone/>
              <a:defRPr sz="1800"/>
            </a:lvl1pPr>
          </a:lstStyle>
          <a:p>
            <a:r>
              <a:rPr lang="en-US"/>
              <a:t>Click to edit Master subtitle style</a:t>
            </a:r>
          </a:p>
        </p:txBody>
      </p:sp>
    </p:spTree>
    <p:extLst>
      <p:ext uri="{BB962C8B-B14F-4D97-AF65-F5344CB8AC3E}">
        <p14:creationId xmlns:p14="http://schemas.microsoft.com/office/powerpoint/2010/main" val="397484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61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5685" y="1611313"/>
            <a:ext cx="775597" cy="5014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0268" y="1611313"/>
            <a:ext cx="8422217" cy="5014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102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20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10799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196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0267" y="2346325"/>
            <a:ext cx="5640917"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84385" y="2346325"/>
            <a:ext cx="5640916"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942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29840"/>
            <a:ext cx="10972800" cy="38779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381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415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49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81102"/>
            <a:ext cx="4011084" cy="55399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8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90339"/>
            <a:ext cx="7315200" cy="27699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606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73618" y="1611313"/>
            <a:ext cx="11366500" cy="388937"/>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4"/>
          <p:cNvSpPr>
            <a:spLocks noGrp="1" noChangeArrowheads="1"/>
          </p:cNvSpPr>
          <p:nvPr>
            <p:ph type="body" idx="1"/>
          </p:nvPr>
        </p:nvSpPr>
        <p:spPr bwMode="auto">
          <a:xfrm>
            <a:off x="440268" y="2346325"/>
            <a:ext cx="11485033"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descr="All Sl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7"/>
          <p:cNvSpPr txBox="1">
            <a:spLocks noChangeArrowheads="1"/>
          </p:cNvSpPr>
          <p:nvPr userDrawn="1"/>
        </p:nvSpPr>
        <p:spPr bwMode="auto">
          <a:xfrm>
            <a:off x="0" y="6588126"/>
            <a:ext cx="12192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pPr algn="ctr" fontAlgn="base">
              <a:spcBef>
                <a:spcPct val="0"/>
              </a:spcBef>
              <a:spcAft>
                <a:spcPct val="0"/>
              </a:spcAft>
              <a:defRPr/>
            </a:pPr>
            <a:r>
              <a:rPr lang="en-US" altLang="en-US" sz="1000" smtClean="0">
                <a:solidFill>
                  <a:srgbClr val="000000"/>
                </a:solidFill>
              </a:rPr>
              <a:t>Copyright © 2014 Wolters Kluwer Health | Lippincott Williams &amp; Wilkins</a:t>
            </a:r>
          </a:p>
        </p:txBody>
      </p:sp>
    </p:spTree>
    <p:extLst>
      <p:ext uri="{BB962C8B-B14F-4D97-AF65-F5344CB8AC3E}">
        <p14:creationId xmlns:p14="http://schemas.microsoft.com/office/powerpoint/2010/main" val="1225381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2800" b="1">
          <a:solidFill>
            <a:srgbClr val="186EC4"/>
          </a:solidFill>
          <a:latin typeface="+mj-lt"/>
          <a:ea typeface="Geneva" charset="-128"/>
          <a:cs typeface="Geneva" charset="-128"/>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Geneva" charset="-128"/>
          <a:cs typeface="Geneva" charset="-128"/>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Geneva" charset="-128"/>
          <a:cs typeface="Geneva" charset="-128"/>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Geneva" charset="-128"/>
          <a:cs typeface="Geneva" charset="-128"/>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Geneva" charset="-128"/>
          <a:cs typeface="Geneva" charset="-128"/>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280988" indent="-280988" algn="l" rtl="0" eaLnBrk="0" fontAlgn="base" hangingPunct="0">
        <a:lnSpc>
          <a:spcPct val="90000"/>
        </a:lnSpc>
        <a:spcBef>
          <a:spcPct val="60000"/>
        </a:spcBef>
        <a:spcAft>
          <a:spcPct val="0"/>
        </a:spcAft>
        <a:buClr>
          <a:srgbClr val="CC9900"/>
        </a:buClr>
        <a:buChar char="•"/>
        <a:defRPr sz="2200">
          <a:solidFill>
            <a:schemeClr val="tx1"/>
          </a:solidFill>
          <a:latin typeface="+mn-lt"/>
          <a:ea typeface="Geneva" charset="-128"/>
          <a:cs typeface="Geneva" charset="-128"/>
        </a:defRPr>
      </a:lvl1pPr>
      <a:lvl2pPr marL="862013" indent="-404813" algn="l" rtl="0" eaLnBrk="0" fontAlgn="base" hangingPunct="0">
        <a:lnSpc>
          <a:spcPct val="90000"/>
        </a:lnSpc>
        <a:spcBef>
          <a:spcPct val="60000"/>
        </a:spcBef>
        <a:spcAft>
          <a:spcPct val="0"/>
        </a:spcAft>
        <a:buClr>
          <a:srgbClr val="CC9900"/>
        </a:buClr>
        <a:buChar char="–"/>
        <a:defRPr sz="2200">
          <a:solidFill>
            <a:schemeClr val="tx1"/>
          </a:solidFill>
          <a:latin typeface="+mn-lt"/>
          <a:ea typeface="Geneva" charset="-128"/>
        </a:defRPr>
      </a:lvl2pPr>
      <a:lvl3pPr marL="1204913"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Geneva" charset="-128"/>
        </a:defRPr>
      </a:lvl3pPr>
      <a:lvl4pPr marL="1600200"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Geneva" charset="-128"/>
        </a:defRPr>
      </a:lvl4pPr>
      <a:lvl5pPr marL="2057400"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Geneva" charset="-128"/>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3"/>
          <p:cNvSpPr>
            <a:spLocks noGrp="1" noChangeArrowheads="1"/>
          </p:cNvSpPr>
          <p:nvPr>
            <p:ph type="ctrTitle"/>
          </p:nvPr>
        </p:nvSpPr>
        <p:spPr>
          <a:xfrm>
            <a:off x="2960689" y="3457576"/>
            <a:ext cx="6315075" cy="1920875"/>
          </a:xfrm>
          <a:effectLst>
            <a:outerShdw dist="17961" dir="2700000" algn="ctr" rotWithShape="0">
              <a:schemeClr val="bg2"/>
            </a:outerShdw>
          </a:effectLst>
        </p:spPr>
        <p:txBody>
          <a:bodyPr/>
          <a:lstStyle/>
          <a:p>
            <a:pPr eaLnBrk="1" hangingPunct="1"/>
            <a:r>
              <a:rPr lang="en-US" altLang="en-US" smtClean="0"/>
              <a:t/>
            </a:r>
            <a:br>
              <a:rPr lang="en-US" altLang="en-US" smtClean="0"/>
            </a:br>
            <a:r>
              <a:rPr lang="en-US" altLang="en-US" smtClean="0"/>
              <a:t/>
            </a:r>
            <a:br>
              <a:rPr lang="en-US" altLang="en-US" smtClean="0"/>
            </a:br>
            <a:r>
              <a:rPr lang="en-US" altLang="en-US" smtClean="0"/>
              <a:t>Assessment and Management of Patients With Hepatic Disorders </a:t>
            </a:r>
          </a:p>
        </p:txBody>
      </p:sp>
    </p:spTree>
    <p:extLst>
      <p:ext uri="{BB962C8B-B14F-4D97-AF65-F5344CB8AC3E}">
        <p14:creationId xmlns:p14="http://schemas.microsoft.com/office/powerpoint/2010/main" val="39818523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54214" y="1193801"/>
            <a:ext cx="8524875" cy="384175"/>
          </a:xfrm>
        </p:spPr>
        <p:txBody>
          <a:bodyPr/>
          <a:lstStyle/>
          <a:p>
            <a:pPr eaLnBrk="1" hangingPunct="1">
              <a:defRPr/>
            </a:pPr>
            <a:r>
              <a:rPr lang="en-US" altLang="en-US" smtClean="0"/>
              <a:t>Hepatic Dysfunction</a:t>
            </a:r>
          </a:p>
        </p:txBody>
      </p:sp>
      <p:sp>
        <p:nvSpPr>
          <p:cNvPr id="158723" name="Rectangle 3"/>
          <p:cNvSpPr>
            <a:spLocks noGrp="1" noChangeArrowheads="1"/>
          </p:cNvSpPr>
          <p:nvPr>
            <p:ph type="body" idx="1"/>
          </p:nvPr>
        </p:nvSpPr>
        <p:spPr>
          <a:xfrm>
            <a:off x="1854201" y="1727201"/>
            <a:ext cx="8613775" cy="4727575"/>
          </a:xfrm>
        </p:spPr>
        <p:txBody>
          <a:bodyPr/>
          <a:lstStyle/>
          <a:p>
            <a:pPr eaLnBrk="1" hangingPunct="1"/>
            <a:r>
              <a:rPr lang="en-US" altLang="en-US" smtClean="0"/>
              <a:t>Acute or chronic, cirrhosis of the liver</a:t>
            </a:r>
          </a:p>
          <a:p>
            <a:pPr eaLnBrk="1" hangingPunct="1"/>
            <a:r>
              <a:rPr lang="en-US" altLang="en-US" smtClean="0"/>
              <a:t>Most common cause is malnutrition related to alcoholism</a:t>
            </a:r>
          </a:p>
          <a:p>
            <a:pPr eaLnBrk="1" hangingPunct="1"/>
            <a:r>
              <a:rPr lang="en-US" altLang="en-US" smtClean="0"/>
              <a:t>Infection </a:t>
            </a:r>
          </a:p>
          <a:p>
            <a:pPr eaLnBrk="1" hangingPunct="1"/>
            <a:r>
              <a:rPr lang="en-US" altLang="en-US" smtClean="0"/>
              <a:t>Anoxia </a:t>
            </a:r>
          </a:p>
          <a:p>
            <a:pPr eaLnBrk="1" hangingPunct="1"/>
            <a:r>
              <a:rPr lang="en-US" altLang="en-US" smtClean="0"/>
              <a:t>Metabolic disorders </a:t>
            </a:r>
          </a:p>
          <a:p>
            <a:pPr eaLnBrk="1" hangingPunct="1"/>
            <a:r>
              <a:rPr lang="en-US" altLang="en-US" smtClean="0"/>
              <a:t>Nutritional deficiencies </a:t>
            </a:r>
          </a:p>
          <a:p>
            <a:pPr eaLnBrk="1" hangingPunct="1"/>
            <a:r>
              <a:rPr lang="en-US" altLang="en-US" smtClean="0"/>
              <a:t>Hypersensitivity states</a:t>
            </a:r>
          </a:p>
        </p:txBody>
      </p:sp>
    </p:spTree>
    <p:extLst>
      <p:ext uri="{BB962C8B-B14F-4D97-AF65-F5344CB8AC3E}">
        <p14:creationId xmlns:p14="http://schemas.microsoft.com/office/powerpoint/2010/main" val="19602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54214" y="1616076"/>
            <a:ext cx="8524875" cy="384175"/>
          </a:xfrm>
        </p:spPr>
        <p:txBody>
          <a:bodyPr/>
          <a:lstStyle/>
          <a:p>
            <a:pPr eaLnBrk="1" hangingPunct="1">
              <a:defRPr/>
            </a:pPr>
            <a:r>
              <a:rPr lang="en-US" altLang="en-US" smtClean="0"/>
              <a:t>Manifestations</a:t>
            </a:r>
          </a:p>
        </p:txBody>
      </p:sp>
      <p:sp>
        <p:nvSpPr>
          <p:cNvPr id="159747" name="Rectangle 3"/>
          <p:cNvSpPr>
            <a:spLocks noGrp="1" noChangeArrowheads="1"/>
          </p:cNvSpPr>
          <p:nvPr>
            <p:ph type="body" idx="1"/>
          </p:nvPr>
        </p:nvSpPr>
        <p:spPr/>
        <p:txBody>
          <a:bodyPr/>
          <a:lstStyle/>
          <a:p>
            <a:pPr eaLnBrk="1" hangingPunct="1"/>
            <a:r>
              <a:rPr lang="en-US" altLang="en-US" smtClean="0"/>
              <a:t>Jaundice</a:t>
            </a:r>
          </a:p>
          <a:p>
            <a:pPr eaLnBrk="1" hangingPunct="1"/>
            <a:r>
              <a:rPr lang="en-US" altLang="en-US" smtClean="0"/>
              <a:t>Portal hypertension, ascites, and varices</a:t>
            </a:r>
          </a:p>
          <a:p>
            <a:pPr eaLnBrk="1" hangingPunct="1"/>
            <a:r>
              <a:rPr lang="en-US" altLang="en-US" smtClean="0"/>
              <a:t>Hepatic encephalopathy or coma</a:t>
            </a:r>
          </a:p>
          <a:p>
            <a:pPr eaLnBrk="1" hangingPunct="1"/>
            <a:r>
              <a:rPr lang="en-US" altLang="en-US" smtClean="0"/>
              <a:t>Nutritional deficiencies</a:t>
            </a:r>
          </a:p>
        </p:txBody>
      </p:sp>
    </p:spTree>
    <p:extLst>
      <p:ext uri="{BB962C8B-B14F-4D97-AF65-F5344CB8AC3E}">
        <p14:creationId xmlns:p14="http://schemas.microsoft.com/office/powerpoint/2010/main" val="266746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54214" y="1255714"/>
            <a:ext cx="8524875" cy="384175"/>
          </a:xfrm>
        </p:spPr>
        <p:txBody>
          <a:bodyPr/>
          <a:lstStyle/>
          <a:p>
            <a:pPr eaLnBrk="1" hangingPunct="1">
              <a:defRPr/>
            </a:pPr>
            <a:r>
              <a:rPr lang="en-US" altLang="en-US" smtClean="0"/>
              <a:t>Jaundice</a:t>
            </a:r>
          </a:p>
        </p:txBody>
      </p:sp>
      <p:sp>
        <p:nvSpPr>
          <p:cNvPr id="160771" name="Rectangle 3"/>
          <p:cNvSpPr>
            <a:spLocks noGrp="1" noChangeArrowheads="1"/>
          </p:cNvSpPr>
          <p:nvPr>
            <p:ph type="body" idx="1"/>
          </p:nvPr>
        </p:nvSpPr>
        <p:spPr>
          <a:xfrm>
            <a:off x="1800226" y="2027238"/>
            <a:ext cx="8613775" cy="4279900"/>
          </a:xfrm>
        </p:spPr>
        <p:txBody>
          <a:bodyPr/>
          <a:lstStyle/>
          <a:p>
            <a:pPr eaLnBrk="1" hangingPunct="1"/>
            <a:r>
              <a:rPr lang="en-US" altLang="en-US" smtClean="0"/>
              <a:t>Yellow- or green-tinged sclera and skin caused by increased serum bilirubin levels</a:t>
            </a:r>
          </a:p>
          <a:p>
            <a:pPr eaLnBrk="1" hangingPunct="1"/>
            <a:r>
              <a:rPr lang="en-US" altLang="en-US" smtClean="0"/>
              <a:t>Hemolytic, hepatocellular, obstructive</a:t>
            </a:r>
          </a:p>
          <a:p>
            <a:pPr lvl="1" eaLnBrk="1" hangingPunct="1"/>
            <a:r>
              <a:rPr lang="en-US" altLang="en-US" smtClean="0"/>
              <a:t>Hereditary hyperbilirubinemia </a:t>
            </a:r>
          </a:p>
          <a:p>
            <a:pPr eaLnBrk="1" hangingPunct="1"/>
            <a:r>
              <a:rPr lang="en-US" altLang="en-US" smtClean="0"/>
              <a:t>Hepatocellular and obstructive jaundice are most associated with liver disease</a:t>
            </a:r>
          </a:p>
          <a:p>
            <a:pPr eaLnBrk="1" hangingPunct="1"/>
            <a:endParaRPr lang="en-US" altLang="en-US" smtClean="0"/>
          </a:p>
        </p:txBody>
      </p:sp>
    </p:spTree>
    <p:extLst>
      <p:ext uri="{BB962C8B-B14F-4D97-AF65-F5344CB8AC3E}">
        <p14:creationId xmlns:p14="http://schemas.microsoft.com/office/powerpoint/2010/main" val="293682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54214" y="1382714"/>
            <a:ext cx="8524875" cy="776287"/>
          </a:xfrm>
        </p:spPr>
        <p:txBody>
          <a:bodyPr/>
          <a:lstStyle/>
          <a:p>
            <a:pPr eaLnBrk="1" hangingPunct="1">
              <a:defRPr/>
            </a:pPr>
            <a:r>
              <a:rPr lang="en-US" altLang="en-US" smtClean="0"/>
              <a:t>Signs and Symptoms Associated With Hepatocellular and Obstructive Jaundice</a:t>
            </a:r>
          </a:p>
        </p:txBody>
      </p:sp>
      <p:sp>
        <p:nvSpPr>
          <p:cNvPr id="161795" name="Rectangle 3"/>
          <p:cNvSpPr>
            <a:spLocks noGrp="1" noChangeArrowheads="1"/>
          </p:cNvSpPr>
          <p:nvPr>
            <p:ph sz="half" idx="1"/>
          </p:nvPr>
        </p:nvSpPr>
        <p:spPr>
          <a:xfrm>
            <a:off x="1866900" y="2249489"/>
            <a:ext cx="4230688" cy="4579937"/>
          </a:xfrm>
        </p:spPr>
        <p:txBody>
          <a:bodyPr/>
          <a:lstStyle/>
          <a:p>
            <a:pPr eaLnBrk="1" hangingPunct="1"/>
            <a:r>
              <a:rPr lang="en-US" altLang="en-US" sz="2200"/>
              <a:t>Hepatocellular</a:t>
            </a:r>
          </a:p>
          <a:p>
            <a:pPr lvl="1" eaLnBrk="1" hangingPunct="1"/>
            <a:r>
              <a:rPr lang="en-US" altLang="en-US" sz="2200"/>
              <a:t>Mild or severely ill</a:t>
            </a:r>
          </a:p>
          <a:p>
            <a:pPr lvl="1" eaLnBrk="1" hangingPunct="1"/>
            <a:r>
              <a:rPr lang="en-US" altLang="en-US" sz="2200"/>
              <a:t>Lack of appetite, nausea or vomiting, weight loss</a:t>
            </a:r>
          </a:p>
          <a:p>
            <a:pPr lvl="1" eaLnBrk="1" hangingPunct="1"/>
            <a:r>
              <a:rPr lang="en-US" altLang="en-US" sz="2200"/>
              <a:t>Malaise, fatigue, weakness</a:t>
            </a:r>
          </a:p>
          <a:p>
            <a:pPr lvl="1" eaLnBrk="1" hangingPunct="1"/>
            <a:r>
              <a:rPr lang="en-US" altLang="en-US" sz="2200"/>
              <a:t>Headache, chills, fever, infection </a:t>
            </a:r>
          </a:p>
          <a:p>
            <a:pPr eaLnBrk="1" hangingPunct="1"/>
            <a:endParaRPr lang="en-US" altLang="en-US" sz="2200"/>
          </a:p>
          <a:p>
            <a:pPr eaLnBrk="1" hangingPunct="1"/>
            <a:endParaRPr lang="en-US" altLang="en-US" sz="2200"/>
          </a:p>
        </p:txBody>
      </p:sp>
      <p:sp>
        <p:nvSpPr>
          <p:cNvPr id="161796" name="Content Placeholder 3"/>
          <p:cNvSpPr>
            <a:spLocks noGrp="1"/>
          </p:cNvSpPr>
          <p:nvPr>
            <p:ph sz="half" idx="2"/>
          </p:nvPr>
        </p:nvSpPr>
        <p:spPr>
          <a:xfrm>
            <a:off x="6210300" y="2222500"/>
            <a:ext cx="4230688" cy="4592638"/>
          </a:xfrm>
        </p:spPr>
        <p:txBody>
          <a:bodyPr/>
          <a:lstStyle/>
          <a:p>
            <a:pPr eaLnBrk="1" hangingPunct="1"/>
            <a:r>
              <a:rPr lang="en-US" altLang="en-US" sz="2200"/>
              <a:t>Obstructive</a:t>
            </a:r>
          </a:p>
          <a:p>
            <a:pPr lvl="1" eaLnBrk="1" hangingPunct="1"/>
            <a:r>
              <a:rPr lang="en-US" altLang="en-US" sz="2200"/>
              <a:t>Dark orange-brown urine, clay-colored stools</a:t>
            </a:r>
          </a:p>
          <a:p>
            <a:pPr lvl="1" eaLnBrk="1" hangingPunct="1"/>
            <a:r>
              <a:rPr lang="en-US" altLang="en-US" sz="2200"/>
              <a:t>Dyspepsia and intolerance of fats, impaired digestion</a:t>
            </a:r>
          </a:p>
          <a:p>
            <a:pPr lvl="1" eaLnBrk="1" hangingPunct="1"/>
            <a:r>
              <a:rPr lang="en-US" altLang="en-US" sz="2200"/>
              <a:t>Pruritus</a:t>
            </a:r>
          </a:p>
        </p:txBody>
      </p:sp>
    </p:spTree>
    <p:extLst>
      <p:ext uri="{BB962C8B-B14F-4D97-AF65-F5344CB8AC3E}">
        <p14:creationId xmlns:p14="http://schemas.microsoft.com/office/powerpoint/2010/main" val="5722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54214" y="1616076"/>
            <a:ext cx="8524875" cy="384175"/>
          </a:xfrm>
        </p:spPr>
        <p:txBody>
          <a:bodyPr/>
          <a:lstStyle/>
          <a:p>
            <a:pPr eaLnBrk="1" hangingPunct="1">
              <a:defRPr/>
            </a:pPr>
            <a:r>
              <a:rPr lang="en-US" altLang="en-US" smtClean="0"/>
              <a:t>Portal Hypertension</a:t>
            </a:r>
          </a:p>
        </p:txBody>
      </p:sp>
      <p:sp>
        <p:nvSpPr>
          <p:cNvPr id="162819" name="Rectangle 3"/>
          <p:cNvSpPr>
            <a:spLocks noGrp="1" noChangeArrowheads="1"/>
          </p:cNvSpPr>
          <p:nvPr>
            <p:ph type="body" idx="1"/>
          </p:nvPr>
        </p:nvSpPr>
        <p:spPr/>
        <p:txBody>
          <a:bodyPr/>
          <a:lstStyle/>
          <a:p>
            <a:pPr eaLnBrk="1" hangingPunct="1"/>
            <a:r>
              <a:rPr lang="en-US" altLang="en-US" smtClean="0"/>
              <a:t>Obstructed blood flow through the liver results in increased pressure throughout the portal venous system</a:t>
            </a:r>
          </a:p>
          <a:p>
            <a:pPr eaLnBrk="1" hangingPunct="1"/>
            <a:r>
              <a:rPr lang="en-US" altLang="en-US" smtClean="0"/>
              <a:t>Results in</a:t>
            </a:r>
          </a:p>
          <a:p>
            <a:pPr lvl="1" eaLnBrk="1" hangingPunct="1"/>
            <a:r>
              <a:rPr lang="en-US" altLang="en-US" smtClean="0"/>
              <a:t>Ascites</a:t>
            </a:r>
          </a:p>
          <a:p>
            <a:pPr lvl="1" eaLnBrk="1" hangingPunct="1"/>
            <a:r>
              <a:rPr lang="en-US" altLang="en-US" smtClean="0"/>
              <a:t>Esophageal varices</a:t>
            </a:r>
          </a:p>
        </p:txBody>
      </p:sp>
    </p:spTree>
    <p:extLst>
      <p:ext uri="{BB962C8B-B14F-4D97-AF65-F5344CB8AC3E}">
        <p14:creationId xmlns:p14="http://schemas.microsoft.com/office/powerpoint/2010/main" val="167632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00239" y="1520825"/>
            <a:ext cx="8524875" cy="387350"/>
          </a:xfrm>
        </p:spPr>
        <p:txBody>
          <a:bodyPr/>
          <a:lstStyle/>
          <a:p>
            <a:pPr eaLnBrk="1" hangingPunct="1">
              <a:defRPr/>
            </a:pPr>
            <a:r>
              <a:rPr lang="en-US" altLang="en-US" smtClean="0"/>
              <a:t>Ascites: Fluid in Peritoneal Cavity—Causes</a:t>
            </a:r>
          </a:p>
        </p:txBody>
      </p:sp>
      <p:sp>
        <p:nvSpPr>
          <p:cNvPr id="163843" name="Rectangle 3"/>
          <p:cNvSpPr>
            <a:spLocks noGrp="1" noChangeArrowheads="1"/>
          </p:cNvSpPr>
          <p:nvPr>
            <p:ph type="body" idx="1"/>
          </p:nvPr>
        </p:nvSpPr>
        <p:spPr>
          <a:xfrm>
            <a:off x="1851026" y="1985964"/>
            <a:ext cx="8577263" cy="3806825"/>
          </a:xfrm>
        </p:spPr>
        <p:txBody>
          <a:bodyPr/>
          <a:lstStyle/>
          <a:p>
            <a:pPr eaLnBrk="1" hangingPunct="1"/>
            <a:r>
              <a:rPr lang="en-US" altLang="en-US" smtClean="0"/>
              <a:t>Portal hypertension resulting in increased capillary pressure and obstruction of venous blood flow</a:t>
            </a:r>
          </a:p>
          <a:p>
            <a:pPr eaLnBrk="1" hangingPunct="1"/>
            <a:r>
              <a:rPr lang="en-US" altLang="en-US" smtClean="0"/>
              <a:t>Vasodilatation of splanchnic circulation (blood flow to the major abdominal organs)</a:t>
            </a:r>
          </a:p>
          <a:p>
            <a:pPr eaLnBrk="1" hangingPunct="1"/>
            <a:r>
              <a:rPr lang="en-US" altLang="en-US" smtClean="0"/>
              <a:t>Changes in the ability to metabolize aldosterone, increasing fluid retention</a:t>
            </a:r>
          </a:p>
          <a:p>
            <a:pPr eaLnBrk="1" hangingPunct="1"/>
            <a:r>
              <a:rPr lang="en-US" altLang="en-US" smtClean="0"/>
              <a:t>Decreased synthesis of albumin, decreasing serum osmotic pressure</a:t>
            </a:r>
          </a:p>
          <a:p>
            <a:pPr eaLnBrk="1" hangingPunct="1"/>
            <a:r>
              <a:rPr lang="en-US" altLang="en-US" smtClean="0"/>
              <a:t>Movement of albumin into the peritoneal cavity </a:t>
            </a:r>
          </a:p>
        </p:txBody>
      </p:sp>
    </p:spTree>
    <p:extLst>
      <p:ext uri="{BB962C8B-B14F-4D97-AF65-F5344CB8AC3E}">
        <p14:creationId xmlns:p14="http://schemas.microsoft.com/office/powerpoint/2010/main" val="355302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25614" y="1222376"/>
            <a:ext cx="8524875" cy="384175"/>
          </a:xfrm>
        </p:spPr>
        <p:txBody>
          <a:bodyPr/>
          <a:lstStyle/>
          <a:p>
            <a:pPr eaLnBrk="1" hangingPunct="1">
              <a:defRPr/>
            </a:pPr>
            <a:r>
              <a:rPr lang="en-US" altLang="en-US" smtClean="0"/>
              <a:t>Ascites</a:t>
            </a:r>
          </a:p>
        </p:txBody>
      </p:sp>
      <p:pic>
        <p:nvPicPr>
          <p:cNvPr id="164867" name="Picture 4" descr="E:\Suvarna\Connection\CD\Smeltzer IRDVD\Input\Images from VT\Image\jpg\jpg chap 37 to 72\figure_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0" y="1277938"/>
            <a:ext cx="5848350"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58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54214" y="1616076"/>
            <a:ext cx="8524875" cy="384175"/>
          </a:xfrm>
        </p:spPr>
        <p:txBody>
          <a:bodyPr/>
          <a:lstStyle/>
          <a:p>
            <a:pPr eaLnBrk="1" hangingPunct="1">
              <a:defRPr/>
            </a:pPr>
            <a:r>
              <a:rPr lang="en-US" altLang="en-US" smtClean="0"/>
              <a:t>Assessment of Ascites</a:t>
            </a:r>
          </a:p>
        </p:txBody>
      </p:sp>
      <p:sp>
        <p:nvSpPr>
          <p:cNvPr id="165891" name="Rectangle 3"/>
          <p:cNvSpPr>
            <a:spLocks noGrp="1" noChangeArrowheads="1"/>
          </p:cNvSpPr>
          <p:nvPr>
            <p:ph type="body" idx="1"/>
          </p:nvPr>
        </p:nvSpPr>
        <p:spPr/>
        <p:txBody>
          <a:bodyPr/>
          <a:lstStyle/>
          <a:p>
            <a:pPr eaLnBrk="1" hangingPunct="1"/>
            <a:r>
              <a:rPr lang="en-US" altLang="en-US" smtClean="0"/>
              <a:t>Record abdominal girth and weight daily</a:t>
            </a:r>
          </a:p>
          <a:p>
            <a:pPr eaLnBrk="1" hangingPunct="1"/>
            <a:r>
              <a:rPr lang="en-US" altLang="en-US" smtClean="0"/>
              <a:t>Patient may have striae, distended veins, and umbilical hernia</a:t>
            </a:r>
            <a:endParaRPr lang="en-US" altLang="en-US" b="1" smtClean="0"/>
          </a:p>
          <a:p>
            <a:pPr eaLnBrk="1" hangingPunct="1"/>
            <a:r>
              <a:rPr lang="en-US" altLang="en-US" smtClean="0"/>
              <a:t>Assess for fluid in abdominal cavity by percussion for shifting dullness or by fluid wave</a:t>
            </a:r>
          </a:p>
          <a:p>
            <a:pPr eaLnBrk="1" hangingPunct="1"/>
            <a:r>
              <a:rPr lang="en-US" altLang="en-US" smtClean="0"/>
              <a:t>Monitor for potential fluid and electrolyte imbalances</a:t>
            </a:r>
          </a:p>
        </p:txBody>
      </p:sp>
    </p:spTree>
    <p:extLst>
      <p:ext uri="{BB962C8B-B14F-4D97-AF65-F5344CB8AC3E}">
        <p14:creationId xmlns:p14="http://schemas.microsoft.com/office/powerpoint/2010/main" val="188220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54214" y="1235076"/>
            <a:ext cx="8524875" cy="384175"/>
          </a:xfrm>
        </p:spPr>
        <p:txBody>
          <a:bodyPr/>
          <a:lstStyle/>
          <a:p>
            <a:pPr eaLnBrk="1" hangingPunct="1">
              <a:defRPr/>
            </a:pPr>
            <a:r>
              <a:rPr lang="en-US" altLang="en-US" smtClean="0"/>
              <a:t>Assessing for Abdominal Fluid Wave</a:t>
            </a:r>
          </a:p>
        </p:txBody>
      </p:sp>
      <p:pic>
        <p:nvPicPr>
          <p:cNvPr id="166915" name="Picture 4" descr="E:\Suvarna\Connection\CD\Smeltzer IRDVD\Input\Images from VT\Image\jpg\jpg chap 37 to 72\figure_3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239" y="1693863"/>
            <a:ext cx="6078537"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41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54214" y="1616076"/>
            <a:ext cx="8524875" cy="384175"/>
          </a:xfrm>
        </p:spPr>
        <p:txBody>
          <a:bodyPr/>
          <a:lstStyle/>
          <a:p>
            <a:pPr eaLnBrk="1" hangingPunct="1">
              <a:defRPr/>
            </a:pPr>
            <a:r>
              <a:rPr lang="en-US" altLang="en-US" smtClean="0"/>
              <a:t>Treatment of Ascites</a:t>
            </a:r>
          </a:p>
        </p:txBody>
      </p:sp>
      <p:sp>
        <p:nvSpPr>
          <p:cNvPr id="167939" name="Rectangle 3"/>
          <p:cNvSpPr>
            <a:spLocks noGrp="1" noChangeArrowheads="1"/>
          </p:cNvSpPr>
          <p:nvPr>
            <p:ph type="body" idx="1"/>
          </p:nvPr>
        </p:nvSpPr>
        <p:spPr/>
        <p:txBody>
          <a:bodyPr/>
          <a:lstStyle/>
          <a:p>
            <a:pPr eaLnBrk="1" hangingPunct="1"/>
            <a:r>
              <a:rPr lang="en-US" altLang="en-US" smtClean="0"/>
              <a:t>Low-sodium diet</a:t>
            </a:r>
          </a:p>
          <a:p>
            <a:pPr eaLnBrk="1" hangingPunct="1"/>
            <a:r>
              <a:rPr lang="en-US" altLang="en-US" smtClean="0"/>
              <a:t>Diuretics</a:t>
            </a:r>
          </a:p>
          <a:p>
            <a:pPr eaLnBrk="1" hangingPunct="1"/>
            <a:r>
              <a:rPr lang="en-US" altLang="en-US" smtClean="0"/>
              <a:t>Bed rest</a:t>
            </a:r>
          </a:p>
          <a:p>
            <a:pPr eaLnBrk="1" hangingPunct="1"/>
            <a:r>
              <a:rPr lang="en-US" altLang="en-US" smtClean="0"/>
              <a:t>Paracentesis</a:t>
            </a:r>
          </a:p>
          <a:p>
            <a:pPr eaLnBrk="1" hangingPunct="1"/>
            <a:r>
              <a:rPr lang="en-US" altLang="en-US" smtClean="0"/>
              <a:t>Administration of salt-poor albumin</a:t>
            </a:r>
          </a:p>
          <a:p>
            <a:pPr eaLnBrk="1" hangingPunct="1"/>
            <a:r>
              <a:rPr lang="en-US" altLang="en-US" smtClean="0"/>
              <a:t>Transjugular intrahepatic portosystemic shunt (TIPS)</a:t>
            </a:r>
          </a:p>
        </p:txBody>
      </p:sp>
    </p:spTree>
    <p:extLst>
      <p:ext uri="{BB962C8B-B14F-4D97-AF65-F5344CB8AC3E}">
        <p14:creationId xmlns:p14="http://schemas.microsoft.com/office/powerpoint/2010/main" val="363515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54214" y="1612900"/>
            <a:ext cx="8524875" cy="387350"/>
          </a:xfrm>
        </p:spPr>
        <p:txBody>
          <a:bodyPr/>
          <a:lstStyle/>
          <a:p>
            <a:pPr eaLnBrk="1" hangingPunct="1">
              <a:defRPr/>
            </a:pPr>
            <a:r>
              <a:rPr lang="en-US" altLang="en-US" smtClean="0"/>
              <a:t>Review of Anatomy and Physiology </a:t>
            </a:r>
          </a:p>
        </p:txBody>
      </p:sp>
      <p:sp>
        <p:nvSpPr>
          <p:cNvPr id="150531" name="Rectangle 3"/>
          <p:cNvSpPr>
            <a:spLocks noGrp="1" noChangeArrowheads="1"/>
          </p:cNvSpPr>
          <p:nvPr>
            <p:ph type="body" idx="1"/>
          </p:nvPr>
        </p:nvSpPr>
        <p:spPr/>
        <p:txBody>
          <a:bodyPr/>
          <a:lstStyle/>
          <a:p>
            <a:pPr eaLnBrk="1" hangingPunct="1"/>
            <a:r>
              <a:rPr lang="en-US" altLang="en-US" smtClean="0"/>
              <a:t>Largest gland of the body</a:t>
            </a:r>
          </a:p>
          <a:p>
            <a:pPr eaLnBrk="1" hangingPunct="1"/>
            <a:r>
              <a:rPr lang="en-US" altLang="en-US" smtClean="0"/>
              <a:t>Located in the upper right abdomen</a:t>
            </a:r>
          </a:p>
          <a:p>
            <a:pPr eaLnBrk="1" hangingPunct="1"/>
            <a:r>
              <a:rPr lang="en-US" altLang="en-US" smtClean="0"/>
              <a:t>A very vascular organ that receives blood from GI tract via the portal vein and from the hepatic artery </a:t>
            </a:r>
          </a:p>
          <a:p>
            <a:pPr eaLnBrk="1" hangingPunct="1"/>
            <a:endParaRPr lang="en-US" altLang="en-US" smtClean="0"/>
          </a:p>
        </p:txBody>
      </p:sp>
    </p:spTree>
    <p:extLst>
      <p:ext uri="{BB962C8B-B14F-4D97-AF65-F5344CB8AC3E}">
        <p14:creationId xmlns:p14="http://schemas.microsoft.com/office/powerpoint/2010/main" val="3935257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54214" y="1247776"/>
            <a:ext cx="8524875" cy="384175"/>
          </a:xfrm>
        </p:spPr>
        <p:txBody>
          <a:bodyPr/>
          <a:lstStyle/>
          <a:p>
            <a:pPr eaLnBrk="1" hangingPunct="1">
              <a:defRPr/>
            </a:pPr>
            <a:r>
              <a:rPr lang="en-US" altLang="en-US" smtClean="0"/>
              <a:t>TIPS</a:t>
            </a:r>
          </a:p>
        </p:txBody>
      </p:sp>
      <p:pic>
        <p:nvPicPr>
          <p:cNvPr id="168963" name="Picture 4" descr="E:\Suvarna\Connection\CD\Smeltzer IRDVD\Input\Images from VT\Image\jpg\jpg chap 37 to 72\figure_3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301" y="1384301"/>
            <a:ext cx="714057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81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defRPr/>
            </a:pPr>
            <a:r>
              <a:rPr lang="en-US" altLang="en-US" smtClean="0"/>
              <a:t>Question</a:t>
            </a:r>
          </a:p>
        </p:txBody>
      </p:sp>
      <p:sp>
        <p:nvSpPr>
          <p:cNvPr id="3" name="Content Placeholder 2"/>
          <p:cNvSpPr>
            <a:spLocks noGrp="1"/>
          </p:cNvSpPr>
          <p:nvPr>
            <p:ph idx="1"/>
          </p:nvPr>
        </p:nvSpPr>
        <p:spPr/>
        <p:txBody>
          <a:bodyPr/>
          <a:lstStyle/>
          <a:p>
            <a:pPr marL="0" indent="0" algn="ctr" eaLnBrk="1" hangingPunct="1">
              <a:buNone/>
              <a:defRPr/>
            </a:pPr>
            <a:r>
              <a:rPr lang="en-US" dirty="0" smtClean="0"/>
              <a:t>Which diuretic medication would most often be used for a patient with ascites?</a:t>
            </a:r>
          </a:p>
          <a:p>
            <a:pPr marL="457200" indent="-457200" eaLnBrk="1" hangingPunct="1">
              <a:buFont typeface="+mj-lt"/>
              <a:buAutoNum type="alphaUcPeriod"/>
              <a:defRPr/>
            </a:pPr>
            <a:r>
              <a:rPr lang="en-US" dirty="0" smtClean="0"/>
              <a:t>Actazolamide (Diamox)</a:t>
            </a:r>
          </a:p>
          <a:p>
            <a:pPr marL="457200" indent="-457200" eaLnBrk="1" hangingPunct="1">
              <a:buFont typeface="+mj-lt"/>
              <a:buAutoNum type="alphaUcPeriod"/>
              <a:defRPr/>
            </a:pPr>
            <a:r>
              <a:rPr lang="en-US" dirty="0" smtClean="0"/>
              <a:t>Ammonium chloride</a:t>
            </a:r>
          </a:p>
          <a:p>
            <a:pPr marL="457200" indent="-457200" eaLnBrk="1" hangingPunct="1">
              <a:buFont typeface="+mj-lt"/>
              <a:buAutoNum type="alphaUcPeriod"/>
              <a:defRPr/>
            </a:pPr>
            <a:r>
              <a:rPr lang="en-US" dirty="0" smtClean="0"/>
              <a:t>Furosemide (Lasix)</a:t>
            </a:r>
          </a:p>
          <a:p>
            <a:pPr marL="457200" indent="-457200" eaLnBrk="1" hangingPunct="1">
              <a:buFont typeface="+mj-lt"/>
              <a:buAutoNum type="alphaUcPeriod"/>
              <a:defRPr/>
            </a:pPr>
            <a:r>
              <a:rPr lang="en-US" dirty="0" smtClean="0"/>
              <a:t>Spironolactone (Aldactone)</a:t>
            </a:r>
          </a:p>
        </p:txBody>
      </p:sp>
    </p:spTree>
    <p:extLst>
      <p:ext uri="{BB962C8B-B14F-4D97-AF65-F5344CB8AC3E}">
        <p14:creationId xmlns:p14="http://schemas.microsoft.com/office/powerpoint/2010/main" val="3688552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defRPr/>
            </a:pPr>
            <a:r>
              <a:rPr lang="en-US" altLang="en-US" smtClean="0"/>
              <a:t>Answer</a:t>
            </a:r>
          </a:p>
        </p:txBody>
      </p:sp>
      <p:sp>
        <p:nvSpPr>
          <p:cNvPr id="24579" name="Content Placeholder 2"/>
          <p:cNvSpPr>
            <a:spLocks noGrp="1"/>
          </p:cNvSpPr>
          <p:nvPr>
            <p:ph idx="1"/>
          </p:nvPr>
        </p:nvSpPr>
        <p:spPr>
          <a:xfrm>
            <a:off x="1854201" y="2157413"/>
            <a:ext cx="8613775" cy="4279900"/>
          </a:xfrm>
        </p:spPr>
        <p:txBody>
          <a:bodyPr/>
          <a:lstStyle/>
          <a:p>
            <a:pPr marL="457200" indent="-457200" algn="ctr" eaLnBrk="1" hangingPunct="1">
              <a:buFont typeface="+mj-lt"/>
              <a:buAutoNum type="alphaUcPeriod" startAt="4"/>
              <a:defRPr/>
            </a:pPr>
            <a:r>
              <a:rPr lang="en-US" dirty="0" smtClean="0"/>
              <a:t>Spironolactone (Aldactone)</a:t>
            </a:r>
          </a:p>
          <a:p>
            <a:pPr marL="0" indent="0" algn="ctr" eaLnBrk="1" hangingPunct="1">
              <a:buNone/>
              <a:defRPr/>
            </a:pPr>
            <a:r>
              <a:rPr lang="en-US" dirty="0" smtClean="0"/>
              <a:t>Spironolactone (Aldactone) is most often the first-line therapy in patients with ascites from cirrhosis. Oral diuretics such as furosemide (Lasix) may be added but should be used cautiously. Ammonium chloride and acetazolamide (Diamox) are contraindicated because of the possibility of precipitating hepatic coma.</a:t>
            </a:r>
          </a:p>
        </p:txBody>
      </p:sp>
    </p:spTree>
    <p:extLst>
      <p:ext uri="{BB962C8B-B14F-4D97-AF65-F5344CB8AC3E}">
        <p14:creationId xmlns:p14="http://schemas.microsoft.com/office/powerpoint/2010/main" val="300840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54214" y="1193800"/>
            <a:ext cx="8524875" cy="388938"/>
          </a:xfrm>
        </p:spPr>
        <p:txBody>
          <a:bodyPr/>
          <a:lstStyle/>
          <a:p>
            <a:pPr eaLnBrk="1" hangingPunct="1">
              <a:defRPr/>
            </a:pPr>
            <a:r>
              <a:rPr lang="en-US" altLang="en-US" smtClean="0"/>
              <a:t>Hepatic Encephalopathy and Coma</a:t>
            </a:r>
          </a:p>
        </p:txBody>
      </p:sp>
      <p:sp>
        <p:nvSpPr>
          <p:cNvPr id="172035" name="Rectangle 3"/>
          <p:cNvSpPr>
            <a:spLocks noGrp="1" noChangeArrowheads="1"/>
          </p:cNvSpPr>
          <p:nvPr>
            <p:ph sz="half" idx="1"/>
          </p:nvPr>
        </p:nvSpPr>
        <p:spPr>
          <a:xfrm>
            <a:off x="6135689" y="1889125"/>
            <a:ext cx="4230687" cy="4279900"/>
          </a:xfrm>
        </p:spPr>
        <p:txBody>
          <a:bodyPr/>
          <a:lstStyle/>
          <a:p>
            <a:pPr eaLnBrk="1" hangingPunct="1">
              <a:lnSpc>
                <a:spcPct val="80000"/>
              </a:lnSpc>
            </a:pPr>
            <a:r>
              <a:rPr lang="en-US" altLang="en-US" sz="2200"/>
              <a:t>Life-threatening complications: accumulation of ammonia and other toxic metabolites in the blood</a:t>
            </a:r>
          </a:p>
          <a:p>
            <a:pPr eaLnBrk="1" hangingPunct="1">
              <a:lnSpc>
                <a:spcPct val="80000"/>
              </a:lnSpc>
              <a:buFontTx/>
              <a:buNone/>
            </a:pPr>
            <a:endParaRPr lang="en-US" altLang="en-US" sz="2200"/>
          </a:p>
        </p:txBody>
      </p:sp>
      <p:sp>
        <p:nvSpPr>
          <p:cNvPr id="172036" name="Content Placeholder 3"/>
          <p:cNvSpPr>
            <a:spLocks noGrp="1"/>
          </p:cNvSpPr>
          <p:nvPr>
            <p:ph sz="half" idx="2"/>
          </p:nvPr>
        </p:nvSpPr>
        <p:spPr>
          <a:xfrm>
            <a:off x="1812925" y="1916113"/>
            <a:ext cx="4230688" cy="4279900"/>
          </a:xfrm>
        </p:spPr>
        <p:txBody>
          <a:bodyPr/>
          <a:lstStyle/>
          <a:p>
            <a:pPr eaLnBrk="1" hangingPunct="1">
              <a:lnSpc>
                <a:spcPct val="80000"/>
              </a:lnSpc>
            </a:pPr>
            <a:r>
              <a:rPr lang="en-US" altLang="en-US" sz="2200"/>
              <a:t>Assessment </a:t>
            </a:r>
          </a:p>
          <a:p>
            <a:pPr lvl="1" eaLnBrk="1" hangingPunct="1">
              <a:lnSpc>
                <a:spcPct val="80000"/>
              </a:lnSpc>
            </a:pPr>
            <a:r>
              <a:rPr lang="en-US" altLang="en-US" sz="2200"/>
              <a:t>EEG</a:t>
            </a:r>
          </a:p>
          <a:p>
            <a:pPr lvl="1" eaLnBrk="1" hangingPunct="1">
              <a:lnSpc>
                <a:spcPct val="80000"/>
              </a:lnSpc>
            </a:pPr>
            <a:r>
              <a:rPr lang="en-US" altLang="en-US" sz="2200"/>
              <a:t>Changes in LOC </a:t>
            </a:r>
          </a:p>
          <a:p>
            <a:pPr lvl="1" eaLnBrk="1" hangingPunct="1">
              <a:lnSpc>
                <a:spcPct val="80000"/>
              </a:lnSpc>
            </a:pPr>
            <a:r>
              <a:rPr lang="en-US" altLang="en-US" sz="2200"/>
              <a:t>Potential seizures </a:t>
            </a:r>
          </a:p>
          <a:p>
            <a:pPr lvl="1" eaLnBrk="1" hangingPunct="1">
              <a:lnSpc>
                <a:spcPct val="80000"/>
              </a:lnSpc>
            </a:pPr>
            <a:r>
              <a:rPr lang="en-US" altLang="en-US" sz="2200"/>
              <a:t>Fetor hepaticus</a:t>
            </a:r>
          </a:p>
          <a:p>
            <a:pPr lvl="1" eaLnBrk="1" hangingPunct="1">
              <a:lnSpc>
                <a:spcPct val="100000"/>
              </a:lnSpc>
            </a:pPr>
            <a:r>
              <a:rPr lang="en-US" altLang="en-US" sz="2200"/>
              <a:t>Monitor fluid, electrolyte, and ammonia levels</a:t>
            </a:r>
          </a:p>
          <a:p>
            <a:endParaRPr lang="en-US" altLang="en-US" sz="2200"/>
          </a:p>
        </p:txBody>
      </p:sp>
    </p:spTree>
    <p:extLst>
      <p:ext uri="{BB962C8B-B14F-4D97-AF65-F5344CB8AC3E}">
        <p14:creationId xmlns:p14="http://schemas.microsoft.com/office/powerpoint/2010/main" val="4199786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54214" y="1171576"/>
            <a:ext cx="8524875" cy="384175"/>
          </a:xfrm>
        </p:spPr>
        <p:txBody>
          <a:bodyPr/>
          <a:lstStyle/>
          <a:p>
            <a:pPr eaLnBrk="1" hangingPunct="1">
              <a:defRPr/>
            </a:pPr>
            <a:r>
              <a:rPr lang="en-US" altLang="en-US" smtClean="0"/>
              <a:t>Medical Management</a:t>
            </a:r>
          </a:p>
        </p:txBody>
      </p:sp>
      <p:sp>
        <p:nvSpPr>
          <p:cNvPr id="173059" name="Rectangle 3"/>
          <p:cNvSpPr>
            <a:spLocks noGrp="1" noChangeArrowheads="1"/>
          </p:cNvSpPr>
          <p:nvPr>
            <p:ph type="body" idx="1"/>
          </p:nvPr>
        </p:nvSpPr>
        <p:spPr>
          <a:xfrm>
            <a:off x="1787525" y="1735139"/>
            <a:ext cx="8604250" cy="3868737"/>
          </a:xfrm>
        </p:spPr>
        <p:txBody>
          <a:bodyPr/>
          <a:lstStyle/>
          <a:p>
            <a:pPr eaLnBrk="1" hangingPunct="1"/>
            <a:r>
              <a:rPr lang="en-US" altLang="en-US" smtClean="0"/>
              <a:t>Eliminate precipitating cause</a:t>
            </a:r>
          </a:p>
          <a:p>
            <a:pPr eaLnBrk="1" hangingPunct="1"/>
            <a:r>
              <a:rPr lang="en-US" altLang="en-US" smtClean="0"/>
              <a:t>Lactulose to reduce serum ammonia levels</a:t>
            </a:r>
          </a:p>
          <a:p>
            <a:pPr eaLnBrk="1" hangingPunct="1"/>
            <a:r>
              <a:rPr lang="en-US" altLang="en-US" smtClean="0"/>
              <a:t>IV glucose to minimize protein catabolism</a:t>
            </a:r>
          </a:p>
          <a:p>
            <a:pPr eaLnBrk="1" hangingPunct="1"/>
            <a:r>
              <a:rPr lang="en-US" altLang="en-US" smtClean="0"/>
              <a:t>Protein restriction</a:t>
            </a:r>
          </a:p>
          <a:p>
            <a:pPr eaLnBrk="1" hangingPunct="1"/>
            <a:r>
              <a:rPr lang="en-US" altLang="en-US" smtClean="0"/>
              <a:t>Reduction of ammonia from GI tract by gastric suction, enemas, oral antibiotics</a:t>
            </a:r>
          </a:p>
          <a:p>
            <a:pPr eaLnBrk="1" hangingPunct="1"/>
            <a:r>
              <a:rPr lang="en-US" altLang="en-US" smtClean="0"/>
              <a:t>Discontinue sedatives analgesics and tranquilizers</a:t>
            </a:r>
          </a:p>
          <a:p>
            <a:pPr eaLnBrk="1" hangingPunct="1"/>
            <a:r>
              <a:rPr lang="en-US" altLang="en-US" smtClean="0"/>
              <a:t>Monitor or treat complications and infections</a:t>
            </a:r>
          </a:p>
        </p:txBody>
      </p:sp>
    </p:spTree>
    <p:extLst>
      <p:ext uri="{BB962C8B-B14F-4D97-AF65-F5344CB8AC3E}">
        <p14:creationId xmlns:p14="http://schemas.microsoft.com/office/powerpoint/2010/main" val="2128079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54214" y="1198564"/>
            <a:ext cx="8524875" cy="384175"/>
          </a:xfrm>
        </p:spPr>
        <p:txBody>
          <a:bodyPr/>
          <a:lstStyle/>
          <a:p>
            <a:pPr eaLnBrk="1" hangingPunct="1">
              <a:defRPr/>
            </a:pPr>
            <a:r>
              <a:rPr lang="en-US" altLang="en-US" smtClean="0"/>
              <a:t>Bleeding of Esophageal Varices</a:t>
            </a:r>
          </a:p>
        </p:txBody>
      </p:sp>
      <p:sp>
        <p:nvSpPr>
          <p:cNvPr id="174083" name="Rectangle 3"/>
          <p:cNvSpPr>
            <a:spLocks noGrp="1" noChangeArrowheads="1"/>
          </p:cNvSpPr>
          <p:nvPr>
            <p:ph type="body" idx="1"/>
          </p:nvPr>
        </p:nvSpPr>
        <p:spPr>
          <a:xfrm>
            <a:off x="1854201" y="1781175"/>
            <a:ext cx="8613775" cy="4279900"/>
          </a:xfrm>
        </p:spPr>
        <p:txBody>
          <a:bodyPr/>
          <a:lstStyle/>
          <a:p>
            <a:pPr eaLnBrk="1" hangingPunct="1"/>
            <a:r>
              <a:rPr lang="en-US" altLang="en-US" smtClean="0"/>
              <a:t>Occurs in about one third of patients with cirrhosis and varices</a:t>
            </a:r>
          </a:p>
          <a:p>
            <a:pPr eaLnBrk="1" hangingPunct="1"/>
            <a:r>
              <a:rPr lang="en-US" altLang="en-US" smtClean="0"/>
              <a:t>First bleeding episode has a mortality rate of 30% to 50%</a:t>
            </a:r>
          </a:p>
          <a:p>
            <a:pPr eaLnBrk="1" hangingPunct="1"/>
            <a:r>
              <a:rPr lang="en-US" altLang="en-US" smtClean="0"/>
              <a:t>Manifestations include hematemesis, melena, general deterioration, and shock</a:t>
            </a:r>
          </a:p>
          <a:p>
            <a:pPr eaLnBrk="1" hangingPunct="1"/>
            <a:r>
              <a:rPr lang="en-US" altLang="en-US" smtClean="0"/>
              <a:t>Patients with cirrhosis should undergo screening endoscopy every 2 years</a:t>
            </a:r>
          </a:p>
        </p:txBody>
      </p:sp>
    </p:spTree>
    <p:extLst>
      <p:ext uri="{BB962C8B-B14F-4D97-AF65-F5344CB8AC3E}">
        <p14:creationId xmlns:p14="http://schemas.microsoft.com/office/powerpoint/2010/main" val="3575701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66914" y="1155700"/>
            <a:ext cx="8524875" cy="387350"/>
          </a:xfrm>
        </p:spPr>
        <p:txBody>
          <a:bodyPr/>
          <a:lstStyle/>
          <a:p>
            <a:pPr eaLnBrk="1" hangingPunct="1">
              <a:defRPr/>
            </a:pPr>
            <a:r>
              <a:rPr lang="en-US" altLang="en-US" smtClean="0"/>
              <a:t>Bleeding Esophageal Varices</a:t>
            </a:r>
          </a:p>
        </p:txBody>
      </p:sp>
      <p:pic>
        <p:nvPicPr>
          <p:cNvPr id="175107" name="Picture 4" descr="E:\Suvarna\Connection\CD\Smeltzer IRDVD\Input\Images from VT\Image\jpg\jpg chap 37 to 72\figure_3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763" y="1611314"/>
            <a:ext cx="70866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177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27226" y="1354139"/>
            <a:ext cx="8524875" cy="776287"/>
          </a:xfrm>
        </p:spPr>
        <p:txBody>
          <a:bodyPr/>
          <a:lstStyle/>
          <a:p>
            <a:pPr eaLnBrk="1" hangingPunct="1">
              <a:defRPr/>
            </a:pPr>
            <a:r>
              <a:rPr lang="en-US" altLang="en-US" smtClean="0"/>
              <a:t>Treatment of Bleeding Varices </a:t>
            </a:r>
            <a:br>
              <a:rPr lang="en-US" altLang="en-US" smtClean="0"/>
            </a:br>
            <a:endParaRPr lang="en-US" altLang="en-US" smtClean="0"/>
          </a:p>
        </p:txBody>
      </p:sp>
      <p:sp>
        <p:nvSpPr>
          <p:cNvPr id="176131" name="Rectangle 3"/>
          <p:cNvSpPr>
            <a:spLocks noGrp="1" noChangeArrowheads="1"/>
          </p:cNvSpPr>
          <p:nvPr>
            <p:ph type="body" idx="1"/>
          </p:nvPr>
        </p:nvSpPr>
        <p:spPr>
          <a:xfrm>
            <a:off x="1824038" y="1906589"/>
            <a:ext cx="8604250" cy="4548187"/>
          </a:xfrm>
        </p:spPr>
        <p:txBody>
          <a:bodyPr/>
          <a:lstStyle/>
          <a:p>
            <a:pPr eaLnBrk="1" hangingPunct="1"/>
            <a:r>
              <a:rPr lang="en-US" altLang="en-US" smtClean="0"/>
              <a:t>Treat for shock; administer oxygen</a:t>
            </a:r>
          </a:p>
          <a:p>
            <a:pPr eaLnBrk="1" hangingPunct="1"/>
            <a:r>
              <a:rPr lang="en-US" altLang="en-US" smtClean="0"/>
              <a:t>IV fluids, electrolytes, volume expanders, blood and blood products</a:t>
            </a:r>
          </a:p>
          <a:p>
            <a:pPr eaLnBrk="1" hangingPunct="1"/>
            <a:r>
              <a:rPr lang="en-US" altLang="en-US" smtClean="0"/>
              <a:t>Vasopressin, somatostatin, octreotide to decease bleeding </a:t>
            </a:r>
          </a:p>
          <a:p>
            <a:pPr eaLnBrk="1" hangingPunct="1"/>
            <a:r>
              <a:rPr lang="en-US" altLang="en-US" smtClean="0"/>
              <a:t>Nitroglycerin in combination with vasopressin to reduce coronary vasoconstriction</a:t>
            </a:r>
          </a:p>
          <a:p>
            <a:pPr eaLnBrk="1" hangingPunct="1"/>
            <a:r>
              <a:rPr lang="en-US" altLang="en-US" smtClean="0"/>
              <a:t>Propranolol and nadolol to decrease portal pressure; used in combination with other treatment</a:t>
            </a:r>
          </a:p>
        </p:txBody>
      </p:sp>
    </p:spTree>
    <p:extLst>
      <p:ext uri="{BB962C8B-B14F-4D97-AF65-F5344CB8AC3E}">
        <p14:creationId xmlns:p14="http://schemas.microsoft.com/office/powerpoint/2010/main" val="529858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54214" y="1590676"/>
            <a:ext cx="8524875" cy="384175"/>
          </a:xfrm>
        </p:spPr>
        <p:txBody>
          <a:bodyPr/>
          <a:lstStyle/>
          <a:p>
            <a:pPr eaLnBrk="1" hangingPunct="1">
              <a:defRPr/>
            </a:pPr>
            <a:r>
              <a:rPr lang="en-US" altLang="en-US" smtClean="0"/>
              <a:t>Endoscopic Sclerotherapy</a:t>
            </a:r>
          </a:p>
        </p:txBody>
      </p:sp>
      <p:pic>
        <p:nvPicPr>
          <p:cNvPr id="177155" name="Picture 4" descr="E:\Suvarna\Connection\CD\Smeltzer IRDVD\Input\Images from VT\Image\jpg\jpg chap 37 to 72\figure_3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76500"/>
            <a:ext cx="7467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267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54214" y="1616076"/>
            <a:ext cx="8524875" cy="384175"/>
          </a:xfrm>
        </p:spPr>
        <p:txBody>
          <a:bodyPr/>
          <a:lstStyle/>
          <a:p>
            <a:pPr eaLnBrk="1" hangingPunct="1">
              <a:defRPr/>
            </a:pPr>
            <a:r>
              <a:rPr lang="en-US" altLang="en-US" smtClean="0"/>
              <a:t>Esophageal Banding</a:t>
            </a:r>
          </a:p>
        </p:txBody>
      </p:sp>
      <p:pic>
        <p:nvPicPr>
          <p:cNvPr id="178179" name="Picture 5" descr="C:\Documents and Settings\Suvarna.Arun\Desktop\figure_39-1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89" y="2586039"/>
            <a:ext cx="37179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6" descr="C:\Documents and Settings\Suvarna.Arun\Desktop\figure_39-1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051" y="2613026"/>
            <a:ext cx="402907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64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54214" y="1311276"/>
            <a:ext cx="8524875" cy="384175"/>
          </a:xfrm>
        </p:spPr>
        <p:txBody>
          <a:bodyPr/>
          <a:lstStyle/>
          <a:p>
            <a:pPr eaLnBrk="1" hangingPunct="1">
              <a:defRPr/>
            </a:pPr>
            <a:r>
              <a:rPr lang="en-US" altLang="en-US" smtClean="0"/>
              <a:t>Liver and Biliary System</a:t>
            </a:r>
          </a:p>
        </p:txBody>
      </p:sp>
      <p:pic>
        <p:nvPicPr>
          <p:cNvPr id="151555" name="Picture 4" descr="E:\Suvarna\Connection\CD\Smeltzer IRDVD\Input\Images from VT\Image\jpg\jpg chap 37 to 72\figure_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989" y="1708151"/>
            <a:ext cx="6791325"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349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66914" y="1168400"/>
            <a:ext cx="8524875" cy="387350"/>
          </a:xfrm>
        </p:spPr>
        <p:txBody>
          <a:bodyPr/>
          <a:lstStyle/>
          <a:p>
            <a:pPr eaLnBrk="1" hangingPunct="1">
              <a:defRPr/>
            </a:pPr>
            <a:r>
              <a:rPr lang="en-US" altLang="en-US" smtClean="0"/>
              <a:t>Nursing Management</a:t>
            </a:r>
          </a:p>
        </p:txBody>
      </p:sp>
      <p:sp>
        <p:nvSpPr>
          <p:cNvPr id="180227" name="Rectangle 3"/>
          <p:cNvSpPr>
            <a:spLocks noGrp="1" noChangeArrowheads="1"/>
          </p:cNvSpPr>
          <p:nvPr>
            <p:ph type="body" idx="1"/>
          </p:nvPr>
        </p:nvSpPr>
        <p:spPr>
          <a:xfrm>
            <a:off x="1811338" y="1724026"/>
            <a:ext cx="8616950" cy="3927475"/>
          </a:xfrm>
        </p:spPr>
        <p:txBody>
          <a:bodyPr/>
          <a:lstStyle/>
          <a:p>
            <a:pPr eaLnBrk="1" hangingPunct="1">
              <a:lnSpc>
                <a:spcPct val="80000"/>
              </a:lnSpc>
            </a:pPr>
            <a:r>
              <a:rPr lang="en-US" altLang="en-US" smtClean="0"/>
              <a:t>Monitor frequently for aspiration, changes in vital signs, emotional responses, and cognitive status</a:t>
            </a:r>
          </a:p>
          <a:p>
            <a:pPr eaLnBrk="1" hangingPunct="1">
              <a:lnSpc>
                <a:spcPct val="100000"/>
              </a:lnSpc>
            </a:pPr>
            <a:r>
              <a:rPr lang="en-US" altLang="en-US" smtClean="0"/>
              <a:t>Monitor for associated complications: hepatic encephalopathy resulting from blood breakdown in the GI tract and delirium related to alcohol withdrawal</a:t>
            </a:r>
          </a:p>
          <a:p>
            <a:pPr eaLnBrk="1" hangingPunct="1">
              <a:lnSpc>
                <a:spcPct val="80000"/>
              </a:lnSpc>
            </a:pPr>
            <a:r>
              <a:rPr lang="en-US" altLang="en-US" smtClean="0"/>
              <a:t>Oral care, tube care, and GI suctioning</a:t>
            </a:r>
          </a:p>
          <a:p>
            <a:pPr eaLnBrk="1" hangingPunct="1">
              <a:lnSpc>
                <a:spcPct val="80000"/>
              </a:lnSpc>
            </a:pPr>
            <a:r>
              <a:rPr lang="en-US" altLang="en-US" smtClean="0"/>
              <a:t>Implement measures to reduce anxiety and agitation</a:t>
            </a:r>
          </a:p>
          <a:p>
            <a:pPr eaLnBrk="1" hangingPunct="1">
              <a:lnSpc>
                <a:spcPct val="80000"/>
              </a:lnSpc>
            </a:pPr>
            <a:r>
              <a:rPr lang="en-US" altLang="en-US" smtClean="0"/>
              <a:t>Education and support of patient and family</a:t>
            </a:r>
          </a:p>
        </p:txBody>
      </p:sp>
    </p:spTree>
    <p:extLst>
      <p:ext uri="{BB962C8B-B14F-4D97-AF65-F5344CB8AC3E}">
        <p14:creationId xmlns:p14="http://schemas.microsoft.com/office/powerpoint/2010/main" val="2870310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54214" y="1179514"/>
            <a:ext cx="8524875" cy="384175"/>
          </a:xfrm>
        </p:spPr>
        <p:txBody>
          <a:bodyPr/>
          <a:lstStyle/>
          <a:p>
            <a:pPr eaLnBrk="1" hangingPunct="1">
              <a:defRPr/>
            </a:pPr>
            <a:r>
              <a:rPr lang="en-US" altLang="en-US" smtClean="0"/>
              <a:t>Hepatitis</a:t>
            </a:r>
          </a:p>
        </p:txBody>
      </p:sp>
      <p:sp>
        <p:nvSpPr>
          <p:cNvPr id="181251" name="Rectangle 3"/>
          <p:cNvSpPr>
            <a:spLocks noGrp="1" noChangeArrowheads="1"/>
          </p:cNvSpPr>
          <p:nvPr>
            <p:ph type="body" idx="1"/>
          </p:nvPr>
        </p:nvSpPr>
        <p:spPr>
          <a:xfrm>
            <a:off x="1811339" y="1736725"/>
            <a:ext cx="8643937" cy="4838700"/>
          </a:xfrm>
        </p:spPr>
        <p:txBody>
          <a:bodyPr/>
          <a:lstStyle/>
          <a:p>
            <a:pPr eaLnBrk="1" hangingPunct="1">
              <a:lnSpc>
                <a:spcPct val="100000"/>
              </a:lnSpc>
            </a:pPr>
            <a:r>
              <a:rPr lang="en-US" altLang="en-US" smtClean="0"/>
              <a:t>Viral hepatitis: a systemic viral infection that causes necrosis and inflammation of liver cells with characteristic symptoms and cellular and biochemical changes. </a:t>
            </a:r>
          </a:p>
          <a:p>
            <a:pPr lvl="1" eaLnBrk="1" hangingPunct="1">
              <a:lnSpc>
                <a:spcPct val="80000"/>
              </a:lnSpc>
            </a:pPr>
            <a:r>
              <a:rPr lang="en-US" altLang="en-US" smtClean="0"/>
              <a:t>A and E: fecal–oral route</a:t>
            </a:r>
          </a:p>
          <a:p>
            <a:pPr lvl="1" eaLnBrk="1" hangingPunct="1">
              <a:lnSpc>
                <a:spcPct val="80000"/>
              </a:lnSpc>
            </a:pPr>
            <a:r>
              <a:rPr lang="en-US" altLang="en-US" smtClean="0"/>
              <a:t>B and C: bloodborne </a:t>
            </a:r>
          </a:p>
          <a:p>
            <a:pPr lvl="1" eaLnBrk="1" hangingPunct="1">
              <a:lnSpc>
                <a:spcPct val="80000"/>
              </a:lnSpc>
            </a:pPr>
            <a:r>
              <a:rPr lang="en-US" altLang="en-US" smtClean="0"/>
              <a:t>D: only people with hepatitis B are at risk</a:t>
            </a:r>
          </a:p>
          <a:p>
            <a:pPr lvl="1" eaLnBrk="1" hangingPunct="1">
              <a:lnSpc>
                <a:spcPct val="80000"/>
              </a:lnSpc>
            </a:pPr>
            <a:r>
              <a:rPr lang="en-US" altLang="en-US" smtClean="0"/>
              <a:t>Hepatitis G and GB virus-C</a:t>
            </a:r>
          </a:p>
          <a:p>
            <a:pPr eaLnBrk="1" hangingPunct="1">
              <a:lnSpc>
                <a:spcPct val="80000"/>
              </a:lnSpc>
            </a:pPr>
            <a:r>
              <a:rPr lang="en-US" altLang="en-US" smtClean="0"/>
              <a:t>Nonviral hepatitis: toxic and drug induced</a:t>
            </a:r>
          </a:p>
          <a:p>
            <a:pPr eaLnBrk="1" hangingPunct="1">
              <a:lnSpc>
                <a:spcPct val="80000"/>
              </a:lnSpc>
            </a:pPr>
            <a:endParaRPr lang="en-US" altLang="en-US" smtClean="0"/>
          </a:p>
        </p:txBody>
      </p:sp>
    </p:spTree>
    <p:extLst>
      <p:ext uri="{BB962C8B-B14F-4D97-AF65-F5344CB8AC3E}">
        <p14:creationId xmlns:p14="http://schemas.microsoft.com/office/powerpoint/2010/main" val="3991589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79601" y="1271589"/>
            <a:ext cx="8524875" cy="384175"/>
          </a:xfrm>
        </p:spPr>
        <p:txBody>
          <a:bodyPr/>
          <a:lstStyle/>
          <a:p>
            <a:pPr eaLnBrk="1" hangingPunct="1">
              <a:defRPr/>
            </a:pPr>
            <a:r>
              <a:rPr lang="en-US" altLang="en-US" smtClean="0"/>
              <a:t>Hepatitis A</a:t>
            </a:r>
          </a:p>
        </p:txBody>
      </p:sp>
      <p:sp>
        <p:nvSpPr>
          <p:cNvPr id="182275" name="Rectangle 3"/>
          <p:cNvSpPr>
            <a:spLocks noGrp="1" noChangeArrowheads="1"/>
          </p:cNvSpPr>
          <p:nvPr>
            <p:ph type="body" idx="1"/>
          </p:nvPr>
        </p:nvSpPr>
        <p:spPr>
          <a:xfrm>
            <a:off x="1835151" y="2216150"/>
            <a:ext cx="8613775" cy="3259138"/>
          </a:xfrm>
        </p:spPr>
        <p:txBody>
          <a:bodyPr/>
          <a:lstStyle/>
          <a:p>
            <a:pPr eaLnBrk="1" hangingPunct="1">
              <a:lnSpc>
                <a:spcPct val="100000"/>
              </a:lnSpc>
            </a:pPr>
            <a:r>
              <a:rPr lang="en-US" altLang="en-US" smtClean="0"/>
              <a:t>Spread by poor hand hygiene; fecal–oral</a:t>
            </a:r>
          </a:p>
          <a:p>
            <a:pPr eaLnBrk="1" hangingPunct="1">
              <a:lnSpc>
                <a:spcPct val="100000"/>
              </a:lnSpc>
            </a:pPr>
            <a:r>
              <a:rPr lang="en-US" altLang="en-US" smtClean="0"/>
              <a:t>Incubation: 15 to 50 days</a:t>
            </a:r>
          </a:p>
          <a:p>
            <a:pPr eaLnBrk="1" hangingPunct="1">
              <a:lnSpc>
                <a:spcPct val="100000"/>
              </a:lnSpc>
            </a:pPr>
            <a:r>
              <a:rPr lang="en-US" altLang="en-US" smtClean="0"/>
              <a:t>Illness may last 4 to 8 weeks</a:t>
            </a:r>
          </a:p>
          <a:p>
            <a:pPr eaLnBrk="1" hangingPunct="1">
              <a:lnSpc>
                <a:spcPct val="100000"/>
              </a:lnSpc>
            </a:pPr>
            <a:r>
              <a:rPr lang="en-US" altLang="en-US" smtClean="0"/>
              <a:t>Mortality rate is 0.5% for those younger than age 40 years and 1% to 2% for those older than age 40 years</a:t>
            </a:r>
          </a:p>
          <a:p>
            <a:pPr eaLnBrk="1" hangingPunct="1">
              <a:lnSpc>
                <a:spcPct val="100000"/>
              </a:lnSpc>
            </a:pPr>
            <a:r>
              <a:rPr lang="en-US" altLang="en-US" smtClean="0"/>
              <a:t>Manifestations: mild flulike symptoms, low-grade fever, anorexia, later jaundice and dark urine, indigestion and epigastric distress, enlargement of liver and spleen</a:t>
            </a:r>
          </a:p>
        </p:txBody>
      </p:sp>
    </p:spTree>
    <p:extLst>
      <p:ext uri="{BB962C8B-B14F-4D97-AF65-F5344CB8AC3E}">
        <p14:creationId xmlns:p14="http://schemas.microsoft.com/office/powerpoint/2010/main" val="2524165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827214" y="1266826"/>
            <a:ext cx="8524875" cy="384175"/>
          </a:xfrm>
        </p:spPr>
        <p:txBody>
          <a:bodyPr/>
          <a:lstStyle/>
          <a:p>
            <a:pPr eaLnBrk="1" hangingPunct="1">
              <a:defRPr/>
            </a:pPr>
            <a:r>
              <a:rPr lang="en-US" altLang="en-US" smtClean="0"/>
              <a:t>Management of Hepatitis A</a:t>
            </a:r>
          </a:p>
        </p:txBody>
      </p:sp>
      <p:sp>
        <p:nvSpPr>
          <p:cNvPr id="183299" name="Rectangle 3"/>
          <p:cNvSpPr>
            <a:spLocks noGrp="1" noChangeArrowheads="1"/>
          </p:cNvSpPr>
          <p:nvPr>
            <p:ph type="body" idx="1"/>
          </p:nvPr>
        </p:nvSpPr>
        <p:spPr>
          <a:xfrm>
            <a:off x="1824039" y="1863725"/>
            <a:ext cx="8613775" cy="3824288"/>
          </a:xfrm>
        </p:spPr>
        <p:txBody>
          <a:bodyPr/>
          <a:lstStyle/>
          <a:p>
            <a:pPr eaLnBrk="1" hangingPunct="1">
              <a:lnSpc>
                <a:spcPct val="80000"/>
              </a:lnSpc>
            </a:pPr>
            <a:r>
              <a:rPr lang="en-US" altLang="en-US" smtClean="0"/>
              <a:t>Prevention </a:t>
            </a:r>
          </a:p>
          <a:p>
            <a:pPr lvl="1" eaLnBrk="1" hangingPunct="1">
              <a:lnSpc>
                <a:spcPct val="100000"/>
              </a:lnSpc>
            </a:pPr>
            <a:r>
              <a:rPr lang="en-US" altLang="en-US" smtClean="0"/>
              <a:t>Good handwashing, safe water, and proper sewage disposal</a:t>
            </a:r>
          </a:p>
          <a:p>
            <a:pPr lvl="1" eaLnBrk="1" hangingPunct="1">
              <a:lnSpc>
                <a:spcPct val="80000"/>
              </a:lnSpc>
            </a:pPr>
            <a:r>
              <a:rPr lang="en-US" altLang="en-US" smtClean="0"/>
              <a:t>Vaccine</a:t>
            </a:r>
          </a:p>
          <a:p>
            <a:pPr lvl="1" eaLnBrk="1" hangingPunct="1">
              <a:lnSpc>
                <a:spcPct val="80000"/>
              </a:lnSpc>
            </a:pPr>
            <a:r>
              <a:rPr lang="en-US" altLang="en-US" smtClean="0"/>
              <a:t>Refer to Chart 49-7 </a:t>
            </a:r>
          </a:p>
          <a:p>
            <a:pPr lvl="1" eaLnBrk="1" hangingPunct="1">
              <a:lnSpc>
                <a:spcPct val="100000"/>
              </a:lnSpc>
            </a:pPr>
            <a:r>
              <a:rPr lang="en-US" altLang="en-US" smtClean="0"/>
              <a:t>Immunoglobulin for contacts to provide passive immunity</a:t>
            </a:r>
          </a:p>
          <a:p>
            <a:pPr eaLnBrk="1" hangingPunct="1">
              <a:lnSpc>
                <a:spcPct val="80000"/>
              </a:lnSpc>
            </a:pPr>
            <a:r>
              <a:rPr lang="en-US" altLang="en-US" smtClean="0"/>
              <a:t>Bed rest during acute stage</a:t>
            </a:r>
          </a:p>
          <a:p>
            <a:pPr eaLnBrk="1" hangingPunct="1">
              <a:lnSpc>
                <a:spcPct val="80000"/>
              </a:lnSpc>
            </a:pPr>
            <a:r>
              <a:rPr lang="en-US" altLang="en-US" smtClean="0"/>
              <a:t>Nutritional support</a:t>
            </a:r>
            <a:endParaRPr lang="en-US" altLang="en-US" b="1" smtClean="0"/>
          </a:p>
        </p:txBody>
      </p:sp>
    </p:spTree>
    <p:extLst>
      <p:ext uri="{BB962C8B-B14F-4D97-AF65-F5344CB8AC3E}">
        <p14:creationId xmlns:p14="http://schemas.microsoft.com/office/powerpoint/2010/main" val="4113379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54214" y="1196976"/>
            <a:ext cx="8524875" cy="384175"/>
          </a:xfrm>
        </p:spPr>
        <p:txBody>
          <a:bodyPr/>
          <a:lstStyle/>
          <a:p>
            <a:pPr eaLnBrk="1" hangingPunct="1">
              <a:defRPr/>
            </a:pPr>
            <a:r>
              <a:rPr lang="en-US" altLang="en-US" smtClean="0"/>
              <a:t>Hepatitis B</a:t>
            </a:r>
          </a:p>
        </p:txBody>
      </p:sp>
      <p:sp>
        <p:nvSpPr>
          <p:cNvPr id="184323" name="Rectangle 3"/>
          <p:cNvSpPr>
            <a:spLocks noGrp="1" noChangeArrowheads="1"/>
          </p:cNvSpPr>
          <p:nvPr>
            <p:ph type="body" idx="1"/>
          </p:nvPr>
        </p:nvSpPr>
        <p:spPr>
          <a:xfrm>
            <a:off x="1800226" y="1887538"/>
            <a:ext cx="8613775" cy="4279900"/>
          </a:xfrm>
        </p:spPr>
        <p:txBody>
          <a:bodyPr/>
          <a:lstStyle/>
          <a:p>
            <a:pPr eaLnBrk="1" hangingPunct="1">
              <a:lnSpc>
                <a:spcPct val="100000"/>
              </a:lnSpc>
            </a:pPr>
            <a:r>
              <a:rPr lang="en-US" altLang="en-US" smtClean="0"/>
              <a:t>Transmitted through blood, saliva, semen, and vaginal secretions; sexually transmitted; transmitted to infant at the time of birth</a:t>
            </a:r>
          </a:p>
          <a:p>
            <a:pPr eaLnBrk="1" hangingPunct="1">
              <a:lnSpc>
                <a:spcPct val="80000"/>
              </a:lnSpc>
            </a:pPr>
            <a:r>
              <a:rPr lang="en-US" altLang="en-US" smtClean="0"/>
              <a:t>A major worldwide cause of cirrhosis and liver cancer</a:t>
            </a:r>
          </a:p>
          <a:p>
            <a:pPr eaLnBrk="1" hangingPunct="1">
              <a:lnSpc>
                <a:spcPct val="80000"/>
              </a:lnSpc>
            </a:pPr>
            <a:r>
              <a:rPr lang="en-US" altLang="en-US" smtClean="0"/>
              <a:t>Risk factors: refer to Chart 49-9 </a:t>
            </a:r>
            <a:endParaRPr lang="en-US" altLang="en-US" b="1" smtClean="0"/>
          </a:p>
          <a:p>
            <a:pPr eaLnBrk="1" hangingPunct="1">
              <a:lnSpc>
                <a:spcPct val="80000"/>
              </a:lnSpc>
            </a:pPr>
            <a:r>
              <a:rPr lang="en-US" altLang="en-US" smtClean="0"/>
              <a:t>Long incubation period: 1 to 6 months</a:t>
            </a:r>
          </a:p>
          <a:p>
            <a:pPr eaLnBrk="1" hangingPunct="1">
              <a:lnSpc>
                <a:spcPct val="80000"/>
              </a:lnSpc>
            </a:pPr>
            <a:r>
              <a:rPr lang="en-US" altLang="en-US" smtClean="0"/>
              <a:t>Manifestations: insidious and variable; similar to hepatitis A </a:t>
            </a:r>
          </a:p>
        </p:txBody>
      </p:sp>
    </p:spTree>
    <p:extLst>
      <p:ext uri="{BB962C8B-B14F-4D97-AF65-F5344CB8AC3E}">
        <p14:creationId xmlns:p14="http://schemas.microsoft.com/office/powerpoint/2010/main" val="366319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54214" y="1244601"/>
            <a:ext cx="8524875" cy="384175"/>
          </a:xfrm>
        </p:spPr>
        <p:txBody>
          <a:bodyPr/>
          <a:lstStyle/>
          <a:p>
            <a:pPr eaLnBrk="1" hangingPunct="1">
              <a:defRPr/>
            </a:pPr>
            <a:r>
              <a:rPr lang="en-US" altLang="en-US" smtClean="0"/>
              <a:t>Management of Hepatitis B</a:t>
            </a:r>
          </a:p>
        </p:txBody>
      </p:sp>
      <p:sp>
        <p:nvSpPr>
          <p:cNvPr id="185347" name="Rectangle 3"/>
          <p:cNvSpPr>
            <a:spLocks noGrp="1" noChangeArrowheads="1"/>
          </p:cNvSpPr>
          <p:nvPr>
            <p:ph type="body" idx="1"/>
          </p:nvPr>
        </p:nvSpPr>
        <p:spPr>
          <a:xfrm>
            <a:off x="1876425" y="1868488"/>
            <a:ext cx="8578850" cy="4545012"/>
          </a:xfrm>
        </p:spPr>
        <p:txBody>
          <a:bodyPr/>
          <a:lstStyle/>
          <a:p>
            <a:pPr eaLnBrk="1" hangingPunct="1">
              <a:lnSpc>
                <a:spcPct val="100000"/>
              </a:lnSpc>
            </a:pPr>
            <a:r>
              <a:rPr lang="en-US" altLang="en-US" smtClean="0"/>
              <a:t>Medications for chronic hepatitis type B include alpha interferon and antiviral agents: lamivudine (Epivir), adefovir (Hepsera)</a:t>
            </a:r>
          </a:p>
          <a:p>
            <a:pPr eaLnBrk="1" hangingPunct="1">
              <a:lnSpc>
                <a:spcPct val="80000"/>
              </a:lnSpc>
            </a:pPr>
            <a:r>
              <a:rPr lang="en-US" altLang="en-US" smtClean="0"/>
              <a:t>Bed rest and nutritional support </a:t>
            </a:r>
          </a:p>
          <a:p>
            <a:pPr eaLnBrk="1" hangingPunct="1">
              <a:lnSpc>
                <a:spcPct val="80000"/>
              </a:lnSpc>
            </a:pPr>
            <a:r>
              <a:rPr lang="en-US" altLang="en-US" smtClean="0"/>
              <a:t>Vaccine: for persons at high risk, routine vaccination of infants</a:t>
            </a:r>
          </a:p>
          <a:p>
            <a:pPr lvl="1" eaLnBrk="1" hangingPunct="1">
              <a:lnSpc>
                <a:spcPct val="80000"/>
              </a:lnSpc>
            </a:pPr>
            <a:r>
              <a:rPr lang="en-US" altLang="en-US" smtClean="0"/>
              <a:t>Passive immunization for those exposed</a:t>
            </a:r>
          </a:p>
          <a:p>
            <a:pPr lvl="1" eaLnBrk="1" hangingPunct="1">
              <a:lnSpc>
                <a:spcPct val="80000"/>
              </a:lnSpc>
            </a:pPr>
            <a:r>
              <a:rPr lang="en-US" altLang="en-US" smtClean="0"/>
              <a:t>Standard precautions and infection control measures</a:t>
            </a:r>
          </a:p>
          <a:p>
            <a:pPr lvl="1" eaLnBrk="1" hangingPunct="1">
              <a:lnSpc>
                <a:spcPct val="80000"/>
              </a:lnSpc>
            </a:pPr>
            <a:r>
              <a:rPr lang="en-US" altLang="en-US" smtClean="0"/>
              <a:t>Screening of blood and blood products</a:t>
            </a:r>
          </a:p>
        </p:txBody>
      </p:sp>
    </p:spTree>
    <p:extLst>
      <p:ext uri="{BB962C8B-B14F-4D97-AF65-F5344CB8AC3E}">
        <p14:creationId xmlns:p14="http://schemas.microsoft.com/office/powerpoint/2010/main" val="1088671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27226" y="1171576"/>
            <a:ext cx="8524875" cy="384175"/>
          </a:xfrm>
        </p:spPr>
        <p:txBody>
          <a:bodyPr/>
          <a:lstStyle/>
          <a:p>
            <a:pPr eaLnBrk="1" hangingPunct="1">
              <a:defRPr/>
            </a:pPr>
            <a:r>
              <a:rPr lang="en-US" altLang="en-US" smtClean="0"/>
              <a:t>Hepatitis C</a:t>
            </a:r>
          </a:p>
        </p:txBody>
      </p:sp>
      <p:sp>
        <p:nvSpPr>
          <p:cNvPr id="186371" name="Rectangle 3"/>
          <p:cNvSpPr>
            <a:spLocks noGrp="1" noChangeArrowheads="1"/>
          </p:cNvSpPr>
          <p:nvPr>
            <p:ph type="body" idx="1"/>
          </p:nvPr>
        </p:nvSpPr>
        <p:spPr>
          <a:xfrm>
            <a:off x="1863725" y="1736726"/>
            <a:ext cx="8604250" cy="4879975"/>
          </a:xfrm>
        </p:spPr>
        <p:txBody>
          <a:bodyPr/>
          <a:lstStyle/>
          <a:p>
            <a:pPr eaLnBrk="1" hangingPunct="1">
              <a:lnSpc>
                <a:spcPct val="80000"/>
              </a:lnSpc>
            </a:pPr>
            <a:r>
              <a:rPr lang="en-US" altLang="en-US" smtClean="0"/>
              <a:t>Transmitted by blood and sexual contract, including needle sticks and sharing of needles</a:t>
            </a:r>
          </a:p>
          <a:p>
            <a:pPr eaLnBrk="1" hangingPunct="1">
              <a:lnSpc>
                <a:spcPct val="80000"/>
              </a:lnSpc>
            </a:pPr>
            <a:r>
              <a:rPr lang="en-US" altLang="en-US" smtClean="0"/>
              <a:t>The most common bloodborne infection </a:t>
            </a:r>
          </a:p>
          <a:p>
            <a:pPr eaLnBrk="1" hangingPunct="1">
              <a:lnSpc>
                <a:spcPct val="80000"/>
              </a:lnSpc>
            </a:pPr>
            <a:r>
              <a:rPr lang="en-US" altLang="en-US" smtClean="0"/>
              <a:t>A cause of one third of cases of liver cancer and the most common reason for liver transplant</a:t>
            </a:r>
          </a:p>
          <a:p>
            <a:pPr eaLnBrk="1" hangingPunct="1">
              <a:lnSpc>
                <a:spcPct val="80000"/>
              </a:lnSpc>
            </a:pPr>
            <a:r>
              <a:rPr lang="en-US" altLang="en-US" smtClean="0"/>
              <a:t>Risk factors: refer to Chart 49-10</a:t>
            </a:r>
            <a:endParaRPr lang="en-US" altLang="en-US" b="1" smtClean="0"/>
          </a:p>
          <a:p>
            <a:pPr eaLnBrk="1" hangingPunct="1">
              <a:lnSpc>
                <a:spcPct val="80000"/>
              </a:lnSpc>
            </a:pPr>
            <a:r>
              <a:rPr lang="en-US" altLang="en-US" smtClean="0"/>
              <a:t>Incubation period is variable</a:t>
            </a:r>
          </a:p>
          <a:p>
            <a:pPr eaLnBrk="1" hangingPunct="1">
              <a:lnSpc>
                <a:spcPct val="80000"/>
              </a:lnSpc>
            </a:pPr>
            <a:r>
              <a:rPr lang="en-US" altLang="en-US" smtClean="0"/>
              <a:t>Symptoms are usually mild</a:t>
            </a:r>
          </a:p>
          <a:p>
            <a:pPr eaLnBrk="1" hangingPunct="1">
              <a:lnSpc>
                <a:spcPct val="80000"/>
              </a:lnSpc>
            </a:pPr>
            <a:r>
              <a:rPr lang="en-US" altLang="en-US" smtClean="0"/>
              <a:t>Chronic carrier state frequently occurs</a:t>
            </a:r>
          </a:p>
        </p:txBody>
      </p:sp>
    </p:spTree>
    <p:extLst>
      <p:ext uri="{BB962C8B-B14F-4D97-AF65-F5344CB8AC3E}">
        <p14:creationId xmlns:p14="http://schemas.microsoft.com/office/powerpoint/2010/main" val="371054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27226" y="1185864"/>
            <a:ext cx="8524875" cy="384175"/>
          </a:xfrm>
        </p:spPr>
        <p:txBody>
          <a:bodyPr/>
          <a:lstStyle/>
          <a:p>
            <a:pPr eaLnBrk="1" hangingPunct="1">
              <a:defRPr/>
            </a:pPr>
            <a:r>
              <a:rPr lang="en-US" altLang="en-US" smtClean="0"/>
              <a:t>Management of Hepatitis C</a:t>
            </a:r>
          </a:p>
        </p:txBody>
      </p:sp>
      <p:sp>
        <p:nvSpPr>
          <p:cNvPr id="187395" name="Rectangle 3"/>
          <p:cNvSpPr>
            <a:spLocks noGrp="1" noChangeArrowheads="1"/>
          </p:cNvSpPr>
          <p:nvPr>
            <p:ph type="body" idx="1"/>
          </p:nvPr>
        </p:nvSpPr>
        <p:spPr>
          <a:xfrm>
            <a:off x="1824038" y="1893889"/>
            <a:ext cx="8604250" cy="4606925"/>
          </a:xfrm>
        </p:spPr>
        <p:txBody>
          <a:bodyPr/>
          <a:lstStyle/>
          <a:p>
            <a:pPr eaLnBrk="1" hangingPunct="1"/>
            <a:r>
              <a:rPr lang="en-US" altLang="en-US" smtClean="0"/>
              <a:t>Antiviral medications: interferon, ribavirin (Rebetol)</a:t>
            </a:r>
          </a:p>
          <a:p>
            <a:pPr eaLnBrk="1" hangingPunct="1"/>
            <a:r>
              <a:rPr lang="en-US" altLang="en-US" smtClean="0"/>
              <a:t>Measures to reduce spread of infection as with hepatitis B</a:t>
            </a:r>
          </a:p>
          <a:p>
            <a:pPr eaLnBrk="1" hangingPunct="1"/>
            <a:r>
              <a:rPr lang="en-US" altLang="en-US" smtClean="0"/>
              <a:t>Alcohol potentiates disease; medications that effect the liver should be avoided </a:t>
            </a:r>
          </a:p>
          <a:p>
            <a:pPr eaLnBrk="1" hangingPunct="1"/>
            <a:r>
              <a:rPr lang="en-US" altLang="en-US" smtClean="0"/>
              <a:t>Prevention: public health programs to decrease needle sharing among drug users </a:t>
            </a:r>
          </a:p>
          <a:p>
            <a:pPr eaLnBrk="1" hangingPunct="1"/>
            <a:r>
              <a:rPr lang="en-US" altLang="en-US" smtClean="0"/>
              <a:t>Screening of blood supply</a:t>
            </a:r>
          </a:p>
          <a:p>
            <a:pPr eaLnBrk="1" hangingPunct="1"/>
            <a:r>
              <a:rPr lang="en-US" altLang="en-US" smtClean="0"/>
              <a:t>Safety needles for health care workers </a:t>
            </a:r>
          </a:p>
        </p:txBody>
      </p:sp>
    </p:spTree>
    <p:extLst>
      <p:ext uri="{BB962C8B-B14F-4D97-AF65-F5344CB8AC3E}">
        <p14:creationId xmlns:p14="http://schemas.microsoft.com/office/powerpoint/2010/main" val="3369585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66914" y="1306514"/>
            <a:ext cx="8524875" cy="384175"/>
          </a:xfrm>
        </p:spPr>
        <p:txBody>
          <a:bodyPr/>
          <a:lstStyle/>
          <a:p>
            <a:pPr eaLnBrk="1" hangingPunct="1">
              <a:defRPr/>
            </a:pPr>
            <a:r>
              <a:rPr lang="en-US" altLang="en-US" smtClean="0"/>
              <a:t>Other Liver Disorders</a:t>
            </a:r>
          </a:p>
        </p:txBody>
      </p:sp>
      <p:sp>
        <p:nvSpPr>
          <p:cNvPr id="191491" name="Rectangle 3"/>
          <p:cNvSpPr>
            <a:spLocks noGrp="1" noChangeArrowheads="1"/>
          </p:cNvSpPr>
          <p:nvPr>
            <p:ph type="body" idx="1"/>
          </p:nvPr>
        </p:nvSpPr>
        <p:spPr>
          <a:xfrm>
            <a:off x="1833563" y="2070100"/>
            <a:ext cx="8634412" cy="3041650"/>
          </a:xfrm>
        </p:spPr>
        <p:txBody>
          <a:bodyPr/>
          <a:lstStyle/>
          <a:p>
            <a:pPr eaLnBrk="1" hangingPunct="1"/>
            <a:r>
              <a:rPr lang="en-US" altLang="en-US" smtClean="0"/>
              <a:t>Nonviral hepatitis </a:t>
            </a:r>
          </a:p>
          <a:p>
            <a:pPr lvl="1" eaLnBrk="1" hangingPunct="1"/>
            <a:r>
              <a:rPr lang="en-US" altLang="en-US" smtClean="0"/>
              <a:t>Toxic hepatitis</a:t>
            </a:r>
          </a:p>
          <a:p>
            <a:pPr lvl="1" eaLnBrk="1" hangingPunct="1"/>
            <a:r>
              <a:rPr lang="en-US" altLang="en-US" smtClean="0"/>
              <a:t>Drug-induced hepatitis</a:t>
            </a:r>
          </a:p>
          <a:p>
            <a:pPr eaLnBrk="1" hangingPunct="1"/>
            <a:r>
              <a:rPr lang="en-US" altLang="en-US" smtClean="0"/>
              <a:t>Fulminant hepatic failure</a:t>
            </a:r>
          </a:p>
        </p:txBody>
      </p:sp>
    </p:spTree>
    <p:extLst>
      <p:ext uri="{BB962C8B-B14F-4D97-AF65-F5344CB8AC3E}">
        <p14:creationId xmlns:p14="http://schemas.microsoft.com/office/powerpoint/2010/main" val="738163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54214" y="1146176"/>
            <a:ext cx="8524875" cy="384175"/>
          </a:xfrm>
        </p:spPr>
        <p:txBody>
          <a:bodyPr/>
          <a:lstStyle/>
          <a:p>
            <a:pPr algn="ctr" eaLnBrk="1" hangingPunct="1">
              <a:defRPr/>
            </a:pPr>
            <a:r>
              <a:rPr lang="en-US" altLang="en-US" dirty="0" smtClean="0"/>
              <a:t>Hepatic Cirrhosis</a:t>
            </a:r>
          </a:p>
        </p:txBody>
      </p:sp>
      <p:sp>
        <p:nvSpPr>
          <p:cNvPr id="192515" name="Rectangle 3"/>
          <p:cNvSpPr>
            <a:spLocks noGrp="1" noChangeArrowheads="1"/>
          </p:cNvSpPr>
          <p:nvPr>
            <p:ph type="body" idx="1"/>
          </p:nvPr>
        </p:nvSpPr>
        <p:spPr>
          <a:xfrm>
            <a:off x="1811338" y="1789113"/>
            <a:ext cx="8616950" cy="4665662"/>
          </a:xfrm>
        </p:spPr>
        <p:txBody>
          <a:bodyPr/>
          <a:lstStyle/>
          <a:p>
            <a:pPr eaLnBrk="1" hangingPunct="1">
              <a:lnSpc>
                <a:spcPct val="80000"/>
              </a:lnSpc>
            </a:pPr>
            <a:r>
              <a:rPr lang="en-US" altLang="en-US" smtClean="0"/>
              <a:t>Types</a:t>
            </a:r>
          </a:p>
          <a:p>
            <a:pPr lvl="1" eaLnBrk="1" hangingPunct="1">
              <a:lnSpc>
                <a:spcPct val="80000"/>
              </a:lnSpc>
            </a:pPr>
            <a:r>
              <a:rPr lang="en-US" altLang="en-US" smtClean="0"/>
              <a:t>Alcoholic</a:t>
            </a:r>
          </a:p>
          <a:p>
            <a:pPr lvl="1" eaLnBrk="1" hangingPunct="1">
              <a:lnSpc>
                <a:spcPct val="80000"/>
              </a:lnSpc>
            </a:pPr>
            <a:r>
              <a:rPr lang="en-US" altLang="en-US" smtClean="0"/>
              <a:t>Postnecrotic</a:t>
            </a:r>
          </a:p>
          <a:p>
            <a:pPr lvl="1" eaLnBrk="1" hangingPunct="1">
              <a:lnSpc>
                <a:spcPct val="80000"/>
              </a:lnSpc>
            </a:pPr>
            <a:r>
              <a:rPr lang="en-US" altLang="en-US" smtClean="0"/>
              <a:t>Biliary</a:t>
            </a:r>
          </a:p>
          <a:p>
            <a:pPr eaLnBrk="1" hangingPunct="1">
              <a:lnSpc>
                <a:spcPct val="80000"/>
              </a:lnSpc>
            </a:pPr>
            <a:r>
              <a:rPr lang="en-US" altLang="en-US" smtClean="0"/>
              <a:t>Pathophysiology: </a:t>
            </a:r>
          </a:p>
          <a:p>
            <a:pPr eaLnBrk="1" hangingPunct="1">
              <a:lnSpc>
                <a:spcPct val="80000"/>
              </a:lnSpc>
            </a:pPr>
            <a:r>
              <a:rPr lang="en-US" altLang="en-US" smtClean="0"/>
              <a:t>Manifestations: liver enlargement, portal obstruction, ascites, GI varices, edema, vitamin deficiency, anemia, mental deterioration; refer to Chart 49-11 </a:t>
            </a:r>
          </a:p>
          <a:p>
            <a:pPr eaLnBrk="1" hangingPunct="1">
              <a:lnSpc>
                <a:spcPct val="80000"/>
              </a:lnSpc>
            </a:pPr>
            <a:endParaRPr lang="en-US" altLang="en-US" smtClean="0"/>
          </a:p>
        </p:txBody>
      </p:sp>
    </p:spTree>
    <p:extLst>
      <p:ext uri="{BB962C8B-B14F-4D97-AF65-F5344CB8AC3E}">
        <p14:creationId xmlns:p14="http://schemas.microsoft.com/office/powerpoint/2010/main" val="256815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54214" y="1166814"/>
            <a:ext cx="8524875" cy="384175"/>
          </a:xfrm>
        </p:spPr>
        <p:txBody>
          <a:bodyPr/>
          <a:lstStyle/>
          <a:p>
            <a:pPr eaLnBrk="1" hangingPunct="1">
              <a:defRPr/>
            </a:pPr>
            <a:r>
              <a:rPr lang="en-US" altLang="en-US" smtClean="0"/>
              <a:t>Section of a Liver Lobule</a:t>
            </a:r>
          </a:p>
        </p:txBody>
      </p:sp>
      <p:pic>
        <p:nvPicPr>
          <p:cNvPr id="152579" name="Picture 4" descr="E:\Suvarna\Connection\CD\Smeltzer IRDVD\Input\Images from VT\Image\jpg\jpg chap 37 to 72\figure_3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89" y="1560513"/>
            <a:ext cx="66690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113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27226" y="1238250"/>
            <a:ext cx="8524875" cy="776288"/>
          </a:xfrm>
        </p:spPr>
        <p:txBody>
          <a:bodyPr/>
          <a:lstStyle/>
          <a:p>
            <a:pPr eaLnBrk="1" hangingPunct="1">
              <a:defRPr/>
            </a:pPr>
            <a:r>
              <a:rPr lang="en-US" altLang="en-US" smtClean="0"/>
              <a:t>Nursing Process: The Care of the Patient With Cirrhosis of the Liver—Assessment</a:t>
            </a:r>
          </a:p>
        </p:txBody>
      </p:sp>
      <p:sp>
        <p:nvSpPr>
          <p:cNvPr id="193539" name="Rectangle 3"/>
          <p:cNvSpPr>
            <a:spLocks noGrp="1" noChangeArrowheads="1"/>
          </p:cNvSpPr>
          <p:nvPr>
            <p:ph type="body" idx="1"/>
          </p:nvPr>
        </p:nvSpPr>
        <p:spPr>
          <a:xfrm>
            <a:off x="1873251" y="2111375"/>
            <a:ext cx="8594725" cy="4167188"/>
          </a:xfrm>
        </p:spPr>
        <p:txBody>
          <a:bodyPr/>
          <a:lstStyle/>
          <a:p>
            <a:pPr eaLnBrk="1" hangingPunct="1">
              <a:lnSpc>
                <a:spcPct val="80000"/>
              </a:lnSpc>
            </a:pPr>
            <a:r>
              <a:rPr lang="en-US" altLang="en-US" smtClean="0"/>
              <a:t>Focus: onset of symptoms, history of precipitating factors</a:t>
            </a:r>
          </a:p>
          <a:p>
            <a:pPr eaLnBrk="1" hangingPunct="1">
              <a:lnSpc>
                <a:spcPct val="80000"/>
              </a:lnSpc>
            </a:pPr>
            <a:r>
              <a:rPr lang="en-US" altLang="en-US" smtClean="0"/>
              <a:t>Alcohol use or abuse</a:t>
            </a:r>
          </a:p>
          <a:p>
            <a:pPr eaLnBrk="1" hangingPunct="1">
              <a:lnSpc>
                <a:spcPct val="80000"/>
              </a:lnSpc>
            </a:pPr>
            <a:r>
              <a:rPr lang="en-US" altLang="en-US" smtClean="0"/>
              <a:t>Dietary intake and nutritional status</a:t>
            </a:r>
          </a:p>
          <a:p>
            <a:pPr eaLnBrk="1" hangingPunct="1">
              <a:lnSpc>
                <a:spcPct val="80000"/>
              </a:lnSpc>
            </a:pPr>
            <a:r>
              <a:rPr lang="en-US" altLang="en-US" smtClean="0"/>
              <a:t>Exposure to toxic agents and drugs</a:t>
            </a:r>
          </a:p>
          <a:p>
            <a:pPr eaLnBrk="1" hangingPunct="1">
              <a:lnSpc>
                <a:spcPct val="80000"/>
              </a:lnSpc>
            </a:pPr>
            <a:r>
              <a:rPr lang="en-US" altLang="en-US" smtClean="0"/>
              <a:t>Assess changes in mental status, ADL and IADLs, job and social relationships</a:t>
            </a:r>
          </a:p>
          <a:p>
            <a:pPr eaLnBrk="1" hangingPunct="1">
              <a:lnSpc>
                <a:spcPct val="80000"/>
              </a:lnSpc>
            </a:pPr>
            <a:r>
              <a:rPr lang="en-US" altLang="en-US" smtClean="0"/>
              <a:t>Monitor signs and symptoms related to bleeding; changes in fluid volume and laboratory data</a:t>
            </a:r>
          </a:p>
        </p:txBody>
      </p:sp>
    </p:spTree>
    <p:extLst>
      <p:ext uri="{BB962C8B-B14F-4D97-AF65-F5344CB8AC3E}">
        <p14:creationId xmlns:p14="http://schemas.microsoft.com/office/powerpoint/2010/main" val="2967653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52626" y="1217613"/>
            <a:ext cx="8524875" cy="774700"/>
          </a:xfrm>
        </p:spPr>
        <p:txBody>
          <a:bodyPr/>
          <a:lstStyle/>
          <a:p>
            <a:pPr eaLnBrk="1" hangingPunct="1">
              <a:defRPr/>
            </a:pPr>
            <a:r>
              <a:rPr lang="en-US" altLang="en-US" smtClean="0"/>
              <a:t>Nursing Process: The Care of the Patient With Cirrhosis of the Liver—Diagnosis</a:t>
            </a:r>
          </a:p>
        </p:txBody>
      </p:sp>
      <p:sp>
        <p:nvSpPr>
          <p:cNvPr id="194563" name="Rectangle 3"/>
          <p:cNvSpPr>
            <a:spLocks noGrp="1" noChangeArrowheads="1"/>
          </p:cNvSpPr>
          <p:nvPr>
            <p:ph type="body" idx="1"/>
          </p:nvPr>
        </p:nvSpPr>
        <p:spPr>
          <a:xfrm>
            <a:off x="1854201" y="2144713"/>
            <a:ext cx="8613775" cy="4279900"/>
          </a:xfrm>
        </p:spPr>
        <p:txBody>
          <a:bodyPr/>
          <a:lstStyle/>
          <a:p>
            <a:pPr eaLnBrk="1" hangingPunct="1"/>
            <a:r>
              <a:rPr lang="en-US" altLang="en-US" smtClean="0"/>
              <a:t>Activity intolerance</a:t>
            </a:r>
          </a:p>
          <a:p>
            <a:pPr eaLnBrk="1" hangingPunct="1"/>
            <a:r>
              <a:rPr lang="en-US" altLang="en-US" smtClean="0"/>
              <a:t>Imbalanced nutrition</a:t>
            </a:r>
          </a:p>
          <a:p>
            <a:pPr eaLnBrk="1" hangingPunct="1"/>
            <a:r>
              <a:rPr lang="en-US" altLang="en-US" smtClean="0"/>
              <a:t>Impaired skin integrity</a:t>
            </a:r>
          </a:p>
          <a:p>
            <a:pPr eaLnBrk="1" hangingPunct="1"/>
            <a:r>
              <a:rPr lang="en-US" altLang="en-US" smtClean="0"/>
              <a:t>Risk for injury and bleeding</a:t>
            </a:r>
          </a:p>
        </p:txBody>
      </p:sp>
    </p:spTree>
    <p:extLst>
      <p:ext uri="{BB962C8B-B14F-4D97-AF65-F5344CB8AC3E}">
        <p14:creationId xmlns:p14="http://schemas.microsoft.com/office/powerpoint/2010/main" val="1419141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54214" y="1223964"/>
            <a:ext cx="8524875" cy="776287"/>
          </a:xfrm>
        </p:spPr>
        <p:txBody>
          <a:bodyPr/>
          <a:lstStyle/>
          <a:p>
            <a:pPr eaLnBrk="1" hangingPunct="1">
              <a:defRPr/>
            </a:pPr>
            <a:r>
              <a:rPr lang="en-US" altLang="en-US" smtClean="0"/>
              <a:t>Collaborative Problems and Complications of Cirrhosis of the Liver</a:t>
            </a:r>
          </a:p>
        </p:txBody>
      </p:sp>
      <p:sp>
        <p:nvSpPr>
          <p:cNvPr id="195587" name="Rectangle 3"/>
          <p:cNvSpPr>
            <a:spLocks noGrp="1" noChangeArrowheads="1"/>
          </p:cNvSpPr>
          <p:nvPr>
            <p:ph type="body" idx="1"/>
          </p:nvPr>
        </p:nvSpPr>
        <p:spPr/>
        <p:txBody>
          <a:bodyPr/>
          <a:lstStyle/>
          <a:p>
            <a:pPr eaLnBrk="1" hangingPunct="1"/>
            <a:r>
              <a:rPr lang="en-US" altLang="en-US" smtClean="0"/>
              <a:t>Bleeding and hemorrhage</a:t>
            </a:r>
          </a:p>
          <a:p>
            <a:pPr eaLnBrk="1" hangingPunct="1"/>
            <a:r>
              <a:rPr lang="en-US" altLang="en-US" smtClean="0"/>
              <a:t>Hepatic encephalopathy</a:t>
            </a:r>
          </a:p>
          <a:p>
            <a:pPr eaLnBrk="1" hangingPunct="1"/>
            <a:r>
              <a:rPr lang="en-US" altLang="en-US" smtClean="0"/>
              <a:t>Fluid volume excess</a:t>
            </a:r>
          </a:p>
        </p:txBody>
      </p:sp>
    </p:spTree>
    <p:extLst>
      <p:ext uri="{BB962C8B-B14F-4D97-AF65-F5344CB8AC3E}">
        <p14:creationId xmlns:p14="http://schemas.microsoft.com/office/powerpoint/2010/main" val="3495812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54214" y="1223964"/>
            <a:ext cx="8524875" cy="776287"/>
          </a:xfrm>
        </p:spPr>
        <p:txBody>
          <a:bodyPr/>
          <a:lstStyle/>
          <a:p>
            <a:pPr eaLnBrk="1" hangingPunct="1">
              <a:defRPr/>
            </a:pPr>
            <a:r>
              <a:rPr lang="en-US" altLang="en-US" smtClean="0"/>
              <a:t>Nursing Process: The Care of the Patient With Cirrhosis of the Liver—Planning</a:t>
            </a:r>
          </a:p>
        </p:txBody>
      </p:sp>
      <p:sp>
        <p:nvSpPr>
          <p:cNvPr id="196611" name="Rectangle 3"/>
          <p:cNvSpPr>
            <a:spLocks noGrp="1" noChangeArrowheads="1"/>
          </p:cNvSpPr>
          <p:nvPr>
            <p:ph type="body" idx="1"/>
          </p:nvPr>
        </p:nvSpPr>
        <p:spPr/>
        <p:txBody>
          <a:bodyPr/>
          <a:lstStyle/>
          <a:p>
            <a:pPr eaLnBrk="1" hangingPunct="1"/>
            <a:r>
              <a:rPr lang="en-US" altLang="en-US" smtClean="0"/>
              <a:t>Goals may include increased participation in activities, improvement of nutritional status, improvement of skin integrity, decreased potential for injury, improvement of mental status, and absence of complications</a:t>
            </a:r>
          </a:p>
        </p:txBody>
      </p:sp>
    </p:spTree>
    <p:extLst>
      <p:ext uri="{BB962C8B-B14F-4D97-AF65-F5344CB8AC3E}">
        <p14:creationId xmlns:p14="http://schemas.microsoft.com/office/powerpoint/2010/main" val="1478425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54214" y="1616076"/>
            <a:ext cx="8524875" cy="384175"/>
          </a:xfrm>
        </p:spPr>
        <p:txBody>
          <a:bodyPr/>
          <a:lstStyle/>
          <a:p>
            <a:pPr eaLnBrk="1" hangingPunct="1">
              <a:defRPr/>
            </a:pPr>
            <a:r>
              <a:rPr lang="en-US" altLang="en-US" smtClean="0"/>
              <a:t>Activity Intolerance</a:t>
            </a:r>
          </a:p>
        </p:txBody>
      </p:sp>
      <p:sp>
        <p:nvSpPr>
          <p:cNvPr id="197635" name="Rectangle 3"/>
          <p:cNvSpPr>
            <a:spLocks noGrp="1" noChangeArrowheads="1"/>
          </p:cNvSpPr>
          <p:nvPr>
            <p:ph type="body" idx="1"/>
          </p:nvPr>
        </p:nvSpPr>
        <p:spPr>
          <a:xfrm>
            <a:off x="1854201" y="2184400"/>
            <a:ext cx="8613775" cy="4229100"/>
          </a:xfrm>
        </p:spPr>
        <p:txBody>
          <a:bodyPr/>
          <a:lstStyle/>
          <a:p>
            <a:pPr eaLnBrk="1" hangingPunct="1"/>
            <a:r>
              <a:rPr lang="en-US" altLang="en-US" smtClean="0"/>
              <a:t>Rest and supportive measures</a:t>
            </a:r>
          </a:p>
          <a:p>
            <a:pPr eaLnBrk="1" hangingPunct="1"/>
            <a:r>
              <a:rPr lang="en-US" altLang="en-US" smtClean="0"/>
              <a:t>Positioning for respiratory efficiency</a:t>
            </a:r>
          </a:p>
          <a:p>
            <a:pPr eaLnBrk="1" hangingPunct="1"/>
            <a:r>
              <a:rPr lang="en-US" altLang="en-US" smtClean="0"/>
              <a:t>Oxygen</a:t>
            </a:r>
          </a:p>
          <a:p>
            <a:pPr eaLnBrk="1" hangingPunct="1"/>
            <a:r>
              <a:rPr lang="en-US" altLang="en-US" smtClean="0"/>
              <a:t>Planned mild exercise and rest periods</a:t>
            </a:r>
          </a:p>
          <a:p>
            <a:pPr eaLnBrk="1" hangingPunct="1"/>
            <a:r>
              <a:rPr lang="en-US" altLang="en-US" smtClean="0"/>
              <a:t>Address nutritional status to improve strength</a:t>
            </a:r>
          </a:p>
          <a:p>
            <a:pPr eaLnBrk="1" hangingPunct="1"/>
            <a:r>
              <a:rPr lang="en-US" altLang="en-US" smtClean="0"/>
              <a:t>Measures to prevent hazards of immobility</a:t>
            </a:r>
          </a:p>
        </p:txBody>
      </p:sp>
    </p:spTree>
    <p:extLst>
      <p:ext uri="{BB962C8B-B14F-4D97-AF65-F5344CB8AC3E}">
        <p14:creationId xmlns:p14="http://schemas.microsoft.com/office/powerpoint/2010/main" val="78129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altLang="en-US" smtClean="0"/>
              <a:t>Imbalanced Nutrition</a:t>
            </a:r>
          </a:p>
        </p:txBody>
      </p:sp>
      <p:sp>
        <p:nvSpPr>
          <p:cNvPr id="198659" name="Rectangle 3"/>
          <p:cNvSpPr>
            <a:spLocks noGrp="1" noChangeArrowheads="1"/>
          </p:cNvSpPr>
          <p:nvPr>
            <p:ph sz="half" idx="1"/>
          </p:nvPr>
        </p:nvSpPr>
        <p:spPr/>
        <p:txBody>
          <a:bodyPr/>
          <a:lstStyle/>
          <a:p>
            <a:pPr eaLnBrk="1" hangingPunct="1">
              <a:lnSpc>
                <a:spcPct val="80000"/>
              </a:lnSpc>
            </a:pPr>
            <a:r>
              <a:rPr lang="en-US" altLang="en-US" sz="2200"/>
              <a:t>I&amp;O</a:t>
            </a:r>
          </a:p>
          <a:p>
            <a:pPr eaLnBrk="1" hangingPunct="1">
              <a:lnSpc>
                <a:spcPct val="80000"/>
              </a:lnSpc>
            </a:pPr>
            <a:r>
              <a:rPr lang="en-US" altLang="en-US" sz="2200"/>
              <a:t>Encourage small frequent meals </a:t>
            </a:r>
          </a:p>
          <a:p>
            <a:pPr eaLnBrk="1" hangingPunct="1">
              <a:lnSpc>
                <a:spcPct val="80000"/>
              </a:lnSpc>
            </a:pPr>
            <a:r>
              <a:rPr lang="en-US" altLang="en-US" sz="2200"/>
              <a:t>High-calorie diet, sodium restriction </a:t>
            </a:r>
          </a:p>
          <a:p>
            <a:pPr eaLnBrk="1" hangingPunct="1">
              <a:lnSpc>
                <a:spcPct val="80000"/>
              </a:lnSpc>
            </a:pPr>
            <a:r>
              <a:rPr lang="en-US" altLang="en-US" sz="2200"/>
              <a:t>Protein modified or restricted if patient is at risk for encephalopathy </a:t>
            </a:r>
          </a:p>
        </p:txBody>
      </p:sp>
      <p:sp>
        <p:nvSpPr>
          <p:cNvPr id="198660" name="Content Placeholder 3"/>
          <p:cNvSpPr>
            <a:spLocks noGrp="1"/>
          </p:cNvSpPr>
          <p:nvPr>
            <p:ph sz="half" idx="2"/>
          </p:nvPr>
        </p:nvSpPr>
        <p:spPr/>
        <p:txBody>
          <a:bodyPr/>
          <a:lstStyle/>
          <a:p>
            <a:r>
              <a:rPr lang="en-US" altLang="en-US" sz="2200"/>
              <a:t>Supplemental vitamins, minerals, B complex, provide water-soluble forms of fat-soluble vitamins if patient has steatorrhea</a:t>
            </a:r>
          </a:p>
          <a:p>
            <a:r>
              <a:rPr lang="en-US" altLang="en-US" sz="2200"/>
              <a:t>Consider patient preferences</a:t>
            </a:r>
          </a:p>
        </p:txBody>
      </p:sp>
    </p:spTree>
    <p:extLst>
      <p:ext uri="{BB962C8B-B14F-4D97-AF65-F5344CB8AC3E}">
        <p14:creationId xmlns:p14="http://schemas.microsoft.com/office/powerpoint/2010/main" val="665474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54214" y="1352551"/>
            <a:ext cx="8524875" cy="384175"/>
          </a:xfrm>
        </p:spPr>
        <p:txBody>
          <a:bodyPr/>
          <a:lstStyle/>
          <a:p>
            <a:pPr eaLnBrk="1" hangingPunct="1">
              <a:defRPr/>
            </a:pPr>
            <a:r>
              <a:rPr lang="en-US" altLang="en-US" smtClean="0"/>
              <a:t>Other Interventions</a:t>
            </a:r>
          </a:p>
        </p:txBody>
      </p:sp>
      <p:sp>
        <p:nvSpPr>
          <p:cNvPr id="199683" name="Rectangle 3"/>
          <p:cNvSpPr>
            <a:spLocks noGrp="1" noChangeArrowheads="1"/>
          </p:cNvSpPr>
          <p:nvPr>
            <p:ph type="body" idx="1"/>
          </p:nvPr>
        </p:nvSpPr>
        <p:spPr>
          <a:xfrm>
            <a:off x="1866901" y="2016125"/>
            <a:ext cx="8613775" cy="4279900"/>
          </a:xfrm>
        </p:spPr>
        <p:txBody>
          <a:bodyPr/>
          <a:lstStyle/>
          <a:p>
            <a:pPr eaLnBrk="1" hangingPunct="1">
              <a:lnSpc>
                <a:spcPct val="80000"/>
              </a:lnSpc>
            </a:pPr>
            <a:r>
              <a:rPr lang="en-US" altLang="en-US" smtClean="0"/>
              <a:t>Impaired skin integrity</a:t>
            </a:r>
          </a:p>
          <a:p>
            <a:pPr lvl="1" eaLnBrk="1" hangingPunct="1">
              <a:lnSpc>
                <a:spcPct val="80000"/>
              </a:lnSpc>
            </a:pPr>
            <a:r>
              <a:rPr lang="en-US" altLang="en-US" smtClean="0"/>
              <a:t>Frequent position changes</a:t>
            </a:r>
          </a:p>
          <a:p>
            <a:pPr lvl="1" eaLnBrk="1" hangingPunct="1">
              <a:lnSpc>
                <a:spcPct val="80000"/>
              </a:lnSpc>
            </a:pPr>
            <a:r>
              <a:rPr lang="en-US" altLang="en-US" smtClean="0"/>
              <a:t>Gentle skin care</a:t>
            </a:r>
          </a:p>
          <a:p>
            <a:pPr lvl="1" eaLnBrk="1" hangingPunct="1">
              <a:lnSpc>
                <a:spcPct val="80000"/>
              </a:lnSpc>
            </a:pPr>
            <a:r>
              <a:rPr lang="en-US" altLang="en-US" smtClean="0"/>
              <a:t>Reduce scratching related to pruritus</a:t>
            </a:r>
          </a:p>
          <a:p>
            <a:pPr eaLnBrk="1" hangingPunct="1">
              <a:lnSpc>
                <a:spcPct val="80000"/>
              </a:lnSpc>
            </a:pPr>
            <a:r>
              <a:rPr lang="en-US" altLang="en-US" smtClean="0"/>
              <a:t>Risk for injury </a:t>
            </a:r>
          </a:p>
          <a:p>
            <a:pPr lvl="1" eaLnBrk="1" hangingPunct="1">
              <a:lnSpc>
                <a:spcPct val="80000"/>
              </a:lnSpc>
            </a:pPr>
            <a:r>
              <a:rPr lang="en-US" altLang="en-US" smtClean="0"/>
              <a:t>Prevent falls, trauma related to risk for bleeding</a:t>
            </a:r>
          </a:p>
          <a:p>
            <a:pPr eaLnBrk="1" hangingPunct="1">
              <a:lnSpc>
                <a:spcPct val="80000"/>
              </a:lnSpc>
            </a:pPr>
            <a:endParaRPr lang="en-US" altLang="en-US" smtClean="0"/>
          </a:p>
          <a:p>
            <a:pPr eaLnBrk="1" hangingPunct="1">
              <a:lnSpc>
                <a:spcPct val="80000"/>
              </a:lnSpc>
            </a:pPr>
            <a:endParaRPr lang="en-US" altLang="en-US" smtClean="0"/>
          </a:p>
        </p:txBody>
      </p:sp>
    </p:spTree>
    <p:extLst>
      <p:ext uri="{BB962C8B-B14F-4D97-AF65-F5344CB8AC3E}">
        <p14:creationId xmlns:p14="http://schemas.microsoft.com/office/powerpoint/2010/main" val="309031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873250" y="1257300"/>
            <a:ext cx="8618538" cy="388938"/>
          </a:xfrm>
        </p:spPr>
        <p:txBody>
          <a:bodyPr/>
          <a:lstStyle/>
          <a:p>
            <a:pPr eaLnBrk="1" hangingPunct="1">
              <a:defRPr/>
            </a:pPr>
            <a:r>
              <a:rPr lang="en-US" altLang="en-US" smtClean="0"/>
              <a:t>Cancer of the Liver</a:t>
            </a:r>
          </a:p>
        </p:txBody>
      </p:sp>
      <p:sp>
        <p:nvSpPr>
          <p:cNvPr id="200707" name="Rectangle 3"/>
          <p:cNvSpPr>
            <a:spLocks noGrp="1" noChangeArrowheads="1"/>
          </p:cNvSpPr>
          <p:nvPr>
            <p:ph sz="half" idx="1"/>
          </p:nvPr>
        </p:nvSpPr>
        <p:spPr>
          <a:xfrm>
            <a:off x="1524001" y="1776414"/>
            <a:ext cx="4733925" cy="5081587"/>
          </a:xfrm>
        </p:spPr>
        <p:txBody>
          <a:bodyPr/>
          <a:lstStyle/>
          <a:p>
            <a:pPr eaLnBrk="1" hangingPunct="1"/>
            <a:r>
              <a:rPr lang="en-US" altLang="en-US" sz="2200"/>
              <a:t>Primary liver tumors</a:t>
            </a:r>
          </a:p>
          <a:p>
            <a:pPr lvl="1" eaLnBrk="1" hangingPunct="1"/>
            <a:r>
              <a:rPr lang="en-US" altLang="en-US" sz="2200"/>
              <a:t>Associated with hepatitis B and C</a:t>
            </a:r>
          </a:p>
          <a:p>
            <a:pPr lvl="1" eaLnBrk="1" hangingPunct="1"/>
            <a:r>
              <a:rPr lang="en-US" altLang="en-US" sz="2200"/>
              <a:t>Hepatocellular carcinoma (HCC)</a:t>
            </a:r>
          </a:p>
          <a:p>
            <a:pPr eaLnBrk="1" hangingPunct="1"/>
            <a:r>
              <a:rPr lang="en-US" altLang="en-US" sz="2200"/>
              <a:t>Liver metastasis</a:t>
            </a:r>
          </a:p>
          <a:p>
            <a:pPr lvl="1" eaLnBrk="1" hangingPunct="1"/>
            <a:r>
              <a:rPr lang="en-US" altLang="en-US" sz="2200"/>
              <a:t>Few cancers originate in the liver</a:t>
            </a:r>
          </a:p>
          <a:p>
            <a:pPr lvl="1" eaLnBrk="1" hangingPunct="1"/>
            <a:r>
              <a:rPr lang="en-US" altLang="en-US" sz="2200"/>
              <a:t>Frequent site of metastatic cancer</a:t>
            </a:r>
          </a:p>
          <a:p>
            <a:pPr eaLnBrk="1" hangingPunct="1"/>
            <a:endParaRPr lang="en-US" altLang="en-US" sz="2200"/>
          </a:p>
        </p:txBody>
      </p:sp>
      <p:sp>
        <p:nvSpPr>
          <p:cNvPr id="200708" name="Content Placeholder 3"/>
          <p:cNvSpPr>
            <a:spLocks noGrp="1"/>
          </p:cNvSpPr>
          <p:nvPr>
            <p:ph sz="half" idx="2"/>
          </p:nvPr>
        </p:nvSpPr>
        <p:spPr>
          <a:xfrm>
            <a:off x="5678488" y="1763714"/>
            <a:ext cx="4989512" cy="4852987"/>
          </a:xfrm>
        </p:spPr>
        <p:txBody>
          <a:bodyPr/>
          <a:lstStyle/>
          <a:p>
            <a:pPr eaLnBrk="1" hangingPunct="1"/>
            <a:r>
              <a:rPr lang="en-US" altLang="en-US" sz="2200"/>
              <a:t>Manifestations </a:t>
            </a:r>
          </a:p>
          <a:p>
            <a:pPr lvl="1" eaLnBrk="1" hangingPunct="1"/>
            <a:r>
              <a:rPr lang="en-US" altLang="en-US" sz="2200"/>
              <a:t>Dull persistent pain, RUQ, back or epigastrium</a:t>
            </a:r>
          </a:p>
          <a:p>
            <a:pPr lvl="1" eaLnBrk="1" hangingPunct="1"/>
            <a:r>
              <a:rPr lang="en-US" altLang="en-US" sz="2200"/>
              <a:t>Weight loss, anemia, anorexia, weakness</a:t>
            </a:r>
          </a:p>
          <a:p>
            <a:pPr lvl="1" eaLnBrk="1" hangingPunct="1"/>
            <a:r>
              <a:rPr lang="en-US" altLang="en-US" sz="2200"/>
              <a:t>Jaundice, bile ducts occluded, ascites or obstructed portal veins </a:t>
            </a:r>
          </a:p>
          <a:p>
            <a:pPr lvl="1" eaLnBrk="1" hangingPunct="1"/>
            <a:endParaRPr lang="en-US" altLang="en-US" sz="2200"/>
          </a:p>
          <a:p>
            <a:endParaRPr lang="en-US" altLang="en-US" sz="2200"/>
          </a:p>
        </p:txBody>
      </p:sp>
    </p:spTree>
    <p:extLst>
      <p:ext uri="{BB962C8B-B14F-4D97-AF65-F5344CB8AC3E}">
        <p14:creationId xmlns:p14="http://schemas.microsoft.com/office/powerpoint/2010/main" val="1382108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41514" y="1316039"/>
            <a:ext cx="8524875" cy="384175"/>
          </a:xfrm>
        </p:spPr>
        <p:txBody>
          <a:bodyPr/>
          <a:lstStyle/>
          <a:p>
            <a:pPr eaLnBrk="1" hangingPunct="1">
              <a:defRPr/>
            </a:pPr>
            <a:r>
              <a:rPr lang="en-US" altLang="en-US" smtClean="0"/>
              <a:t>Nonsurgical Management of Liver Cancer</a:t>
            </a:r>
          </a:p>
        </p:txBody>
      </p:sp>
      <p:sp>
        <p:nvSpPr>
          <p:cNvPr id="201731" name="Rectangle 3"/>
          <p:cNvSpPr>
            <a:spLocks noGrp="1" noChangeArrowheads="1"/>
          </p:cNvSpPr>
          <p:nvPr>
            <p:ph type="body" idx="1"/>
          </p:nvPr>
        </p:nvSpPr>
        <p:spPr>
          <a:xfrm>
            <a:off x="1889125" y="1893888"/>
            <a:ext cx="8578850" cy="4722812"/>
          </a:xfrm>
        </p:spPr>
        <p:txBody>
          <a:bodyPr/>
          <a:lstStyle/>
          <a:p>
            <a:pPr eaLnBrk="1" hangingPunct="1"/>
            <a:r>
              <a:rPr lang="en-US" altLang="en-US" smtClean="0"/>
              <a:t>Underlying cirrhosis, which is prevalent in patients with liver cancer, increases risks of surgery</a:t>
            </a:r>
          </a:p>
          <a:p>
            <a:pPr eaLnBrk="1" hangingPunct="1"/>
            <a:r>
              <a:rPr lang="en-US" altLang="en-US" smtClean="0"/>
              <a:t>Major effect of nonsurgical therapy may be palliative </a:t>
            </a:r>
          </a:p>
          <a:p>
            <a:pPr eaLnBrk="1" hangingPunct="1"/>
            <a:r>
              <a:rPr lang="en-US" altLang="en-US" smtClean="0"/>
              <a:t>Radiation therapy</a:t>
            </a:r>
          </a:p>
          <a:p>
            <a:pPr eaLnBrk="1" hangingPunct="1"/>
            <a:r>
              <a:rPr lang="en-US" altLang="en-US" smtClean="0"/>
              <a:t>Chemotherapy</a:t>
            </a:r>
          </a:p>
          <a:p>
            <a:pPr eaLnBrk="1" hangingPunct="1"/>
            <a:r>
              <a:rPr lang="en-US" altLang="en-US" smtClean="0"/>
              <a:t>Percutaneous biliary drainage</a:t>
            </a:r>
          </a:p>
          <a:p>
            <a:pPr eaLnBrk="1" hangingPunct="1"/>
            <a:r>
              <a:rPr lang="en-US" altLang="en-US" smtClean="0"/>
              <a:t>Other nonsurgical treatments</a:t>
            </a:r>
          </a:p>
        </p:txBody>
      </p:sp>
    </p:spTree>
    <p:extLst>
      <p:ext uri="{BB962C8B-B14F-4D97-AF65-F5344CB8AC3E}">
        <p14:creationId xmlns:p14="http://schemas.microsoft.com/office/powerpoint/2010/main" val="537066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54214" y="1293814"/>
            <a:ext cx="8524875" cy="384175"/>
          </a:xfrm>
        </p:spPr>
        <p:txBody>
          <a:bodyPr/>
          <a:lstStyle/>
          <a:p>
            <a:pPr eaLnBrk="1" hangingPunct="1">
              <a:defRPr/>
            </a:pPr>
            <a:r>
              <a:rPr lang="en-US" altLang="en-US" smtClean="0"/>
              <a:t>Surgical Management of Liver Cancer</a:t>
            </a:r>
          </a:p>
        </p:txBody>
      </p:sp>
      <p:sp>
        <p:nvSpPr>
          <p:cNvPr id="202755" name="Rectangle 3"/>
          <p:cNvSpPr>
            <a:spLocks noGrp="1" noChangeArrowheads="1"/>
          </p:cNvSpPr>
          <p:nvPr>
            <p:ph type="body" idx="1"/>
          </p:nvPr>
        </p:nvSpPr>
        <p:spPr>
          <a:xfrm>
            <a:off x="1866901" y="2105025"/>
            <a:ext cx="8613775" cy="4268788"/>
          </a:xfrm>
        </p:spPr>
        <p:txBody>
          <a:bodyPr/>
          <a:lstStyle/>
          <a:p>
            <a:pPr eaLnBrk="1" hangingPunct="1"/>
            <a:r>
              <a:rPr lang="en-US" altLang="en-US" smtClean="0"/>
              <a:t>Treatment of choice for HCC if confined to one lobe and liver function is adequate</a:t>
            </a:r>
          </a:p>
          <a:p>
            <a:pPr eaLnBrk="1" hangingPunct="1"/>
            <a:r>
              <a:rPr lang="en-US" altLang="en-US" smtClean="0"/>
              <a:t>Liver has regenerative capacity</a:t>
            </a:r>
          </a:p>
          <a:p>
            <a:pPr eaLnBrk="1" hangingPunct="1"/>
            <a:r>
              <a:rPr lang="en-US" altLang="en-US" smtClean="0"/>
              <a:t>Types of surgery</a:t>
            </a:r>
          </a:p>
          <a:p>
            <a:pPr lvl="1" eaLnBrk="1" hangingPunct="1">
              <a:buFont typeface="Verdana" panose="020B0604030504040204" pitchFamily="34" charset="0"/>
              <a:buChar char="–"/>
            </a:pPr>
            <a:r>
              <a:rPr lang="en-US" altLang="en-US" smtClean="0"/>
              <a:t>Lobectomy</a:t>
            </a:r>
          </a:p>
          <a:p>
            <a:pPr lvl="1" eaLnBrk="1" hangingPunct="1">
              <a:buFont typeface="Verdana" panose="020B0604030504040204" pitchFamily="34" charset="0"/>
              <a:buChar char="–"/>
            </a:pPr>
            <a:r>
              <a:rPr lang="en-US" altLang="en-US" smtClean="0"/>
              <a:t>Cryosurgery</a:t>
            </a:r>
          </a:p>
          <a:p>
            <a:pPr lvl="1" eaLnBrk="1" hangingPunct="1">
              <a:buFont typeface="Verdana" panose="020B0604030504040204" pitchFamily="34" charset="0"/>
              <a:buChar char="–"/>
            </a:pPr>
            <a:r>
              <a:rPr lang="en-US" altLang="en-US" smtClean="0"/>
              <a:t>Liver transplant</a:t>
            </a:r>
          </a:p>
        </p:txBody>
      </p:sp>
    </p:spTree>
    <p:extLst>
      <p:ext uri="{BB962C8B-B14F-4D97-AF65-F5344CB8AC3E}">
        <p14:creationId xmlns:p14="http://schemas.microsoft.com/office/powerpoint/2010/main" val="335774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27226" y="1177925"/>
            <a:ext cx="8524875" cy="776288"/>
          </a:xfrm>
        </p:spPr>
        <p:txBody>
          <a:bodyPr/>
          <a:lstStyle/>
          <a:p>
            <a:pPr eaLnBrk="1" hangingPunct="1">
              <a:defRPr/>
            </a:pPr>
            <a:r>
              <a:rPr lang="en-US" altLang="en-US" smtClean="0"/>
              <a:t>Assessment and Metabolic Function Studies</a:t>
            </a:r>
          </a:p>
        </p:txBody>
      </p:sp>
      <p:sp>
        <p:nvSpPr>
          <p:cNvPr id="153603" name="Rectangle 3"/>
          <p:cNvSpPr>
            <a:spLocks noGrp="1" noChangeArrowheads="1"/>
          </p:cNvSpPr>
          <p:nvPr>
            <p:ph sz="half" idx="1"/>
          </p:nvPr>
        </p:nvSpPr>
        <p:spPr>
          <a:xfrm>
            <a:off x="6027739" y="2033589"/>
            <a:ext cx="4225925" cy="4340225"/>
          </a:xfrm>
        </p:spPr>
        <p:txBody>
          <a:bodyPr/>
          <a:lstStyle/>
          <a:p>
            <a:pPr eaLnBrk="1" hangingPunct="1"/>
            <a:r>
              <a:rPr lang="en-US" altLang="en-US" sz="2200"/>
              <a:t>Glucose metabolism</a:t>
            </a:r>
          </a:p>
          <a:p>
            <a:pPr eaLnBrk="1" hangingPunct="1"/>
            <a:r>
              <a:rPr lang="en-US" altLang="en-US" sz="2200"/>
              <a:t>Ammonia conversion</a:t>
            </a:r>
          </a:p>
          <a:p>
            <a:pPr eaLnBrk="1" hangingPunct="1"/>
            <a:r>
              <a:rPr lang="en-US" altLang="en-US" sz="2200"/>
              <a:t>Protein metabolism</a:t>
            </a:r>
          </a:p>
          <a:p>
            <a:pPr eaLnBrk="1" hangingPunct="1"/>
            <a:r>
              <a:rPr lang="en-US" altLang="en-US" sz="2200"/>
              <a:t>Fat metabolism</a:t>
            </a:r>
          </a:p>
          <a:p>
            <a:pPr eaLnBrk="1" hangingPunct="1"/>
            <a:r>
              <a:rPr lang="en-US" altLang="en-US" sz="2200"/>
              <a:t>Vitamin and iron storage</a:t>
            </a:r>
          </a:p>
          <a:p>
            <a:pPr eaLnBrk="1" hangingPunct="1"/>
            <a:r>
              <a:rPr lang="en-US" altLang="en-US" sz="2200"/>
              <a:t>Bile formation, Bilirubin excretion</a:t>
            </a:r>
          </a:p>
          <a:p>
            <a:pPr eaLnBrk="1" hangingPunct="1"/>
            <a:r>
              <a:rPr lang="en-US" altLang="en-US" sz="2200"/>
              <a:t>Drug metabolism</a:t>
            </a:r>
          </a:p>
        </p:txBody>
      </p:sp>
      <p:sp>
        <p:nvSpPr>
          <p:cNvPr id="153604" name="Content Placeholder 3"/>
          <p:cNvSpPr>
            <a:spLocks noGrp="1"/>
          </p:cNvSpPr>
          <p:nvPr>
            <p:ph sz="half" idx="2"/>
          </p:nvPr>
        </p:nvSpPr>
        <p:spPr>
          <a:xfrm>
            <a:off x="1797051" y="2060576"/>
            <a:ext cx="4240213" cy="4367213"/>
          </a:xfrm>
        </p:spPr>
        <p:txBody>
          <a:bodyPr/>
          <a:lstStyle/>
          <a:p>
            <a:r>
              <a:rPr lang="en-US" altLang="en-US" sz="2200"/>
              <a:t>Health history, gerontologic changes, </a:t>
            </a:r>
          </a:p>
          <a:p>
            <a:r>
              <a:rPr lang="en-US" altLang="en-US" sz="2200"/>
              <a:t>OTC medications</a:t>
            </a:r>
          </a:p>
          <a:p>
            <a:r>
              <a:rPr lang="en-US" altLang="en-US" sz="2200"/>
              <a:t>Pallor, jaundice</a:t>
            </a:r>
          </a:p>
          <a:p>
            <a:r>
              <a:rPr lang="en-US" altLang="en-US" sz="2200"/>
              <a:t>Petechiae, erythema, angiomas</a:t>
            </a:r>
          </a:p>
          <a:p>
            <a:r>
              <a:rPr lang="en-US" altLang="en-US" sz="2200"/>
              <a:t>Gynecomastia</a:t>
            </a:r>
          </a:p>
          <a:p>
            <a:r>
              <a:rPr lang="en-US" altLang="en-US" sz="2200"/>
              <a:t>Neurologic status</a:t>
            </a:r>
          </a:p>
          <a:p>
            <a:endParaRPr lang="en-US" altLang="en-US" sz="2200"/>
          </a:p>
          <a:p>
            <a:endParaRPr lang="en-US" altLang="en-US" sz="2200"/>
          </a:p>
        </p:txBody>
      </p:sp>
    </p:spTree>
    <p:extLst>
      <p:ext uri="{BB962C8B-B14F-4D97-AF65-F5344CB8AC3E}">
        <p14:creationId xmlns:p14="http://schemas.microsoft.com/office/powerpoint/2010/main" val="2996127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41514" y="1184276"/>
            <a:ext cx="8524875" cy="384175"/>
          </a:xfrm>
        </p:spPr>
        <p:txBody>
          <a:bodyPr/>
          <a:lstStyle/>
          <a:p>
            <a:pPr eaLnBrk="1" hangingPunct="1">
              <a:defRPr/>
            </a:pPr>
            <a:r>
              <a:rPr lang="en-US" altLang="en-US" smtClean="0"/>
              <a:t>Liver Transplant</a:t>
            </a:r>
          </a:p>
        </p:txBody>
      </p:sp>
      <p:pic>
        <p:nvPicPr>
          <p:cNvPr id="203779" name="Picture 4" descr="E:\Suvarna\Connection\CD\Smeltzer IRDVD\Input\Images from VT\Image\jpg\jpg chap 37 to 72\figure_39-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720851"/>
            <a:ext cx="882015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973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54214" y="1231900"/>
            <a:ext cx="8524875" cy="768350"/>
          </a:xfrm>
        </p:spPr>
        <p:txBody>
          <a:bodyPr/>
          <a:lstStyle/>
          <a:p>
            <a:pPr eaLnBrk="1" hangingPunct="1">
              <a:defRPr/>
            </a:pPr>
            <a:r>
              <a:rPr lang="en-US" altLang="en-US" smtClean="0"/>
              <a:t>Nursing Care of the Patient Undergoing a Liver Transplantation</a:t>
            </a:r>
          </a:p>
        </p:txBody>
      </p:sp>
      <p:sp>
        <p:nvSpPr>
          <p:cNvPr id="204803" name="Rectangle 3"/>
          <p:cNvSpPr>
            <a:spLocks noGrp="1" noChangeArrowheads="1"/>
          </p:cNvSpPr>
          <p:nvPr>
            <p:ph type="body" idx="1"/>
          </p:nvPr>
        </p:nvSpPr>
        <p:spPr/>
        <p:txBody>
          <a:bodyPr/>
          <a:lstStyle/>
          <a:p>
            <a:pPr eaLnBrk="1" hangingPunct="1"/>
            <a:r>
              <a:rPr lang="en-US" altLang="en-US" smtClean="0"/>
              <a:t>Preoperative nursing interventions</a:t>
            </a:r>
          </a:p>
          <a:p>
            <a:pPr eaLnBrk="1" hangingPunct="1"/>
            <a:r>
              <a:rPr lang="en-US" altLang="en-US" smtClean="0"/>
              <a:t>Postoperative nursing interventions</a:t>
            </a:r>
          </a:p>
          <a:p>
            <a:pPr eaLnBrk="1" hangingPunct="1"/>
            <a:r>
              <a:rPr lang="en-US" altLang="en-US" smtClean="0"/>
              <a:t>Patient teaching</a:t>
            </a:r>
          </a:p>
          <a:p>
            <a:pPr eaLnBrk="1" hangingPunct="1"/>
            <a:r>
              <a:rPr lang="en-US" altLang="en-US" smtClean="0"/>
              <a:t>Ethical dilemma: </a:t>
            </a:r>
          </a:p>
          <a:p>
            <a:pPr eaLnBrk="1" hangingPunct="1"/>
            <a:r>
              <a:rPr lang="en-US" altLang="en-US" smtClean="0"/>
              <a:t>Caregiver stress:</a:t>
            </a:r>
          </a:p>
        </p:txBody>
      </p:sp>
    </p:spTree>
    <p:extLst>
      <p:ext uri="{BB962C8B-B14F-4D97-AF65-F5344CB8AC3E}">
        <p14:creationId xmlns:p14="http://schemas.microsoft.com/office/powerpoint/2010/main" val="172786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defRPr/>
            </a:pPr>
            <a:r>
              <a:rPr lang="en-US" altLang="en-US" smtClean="0"/>
              <a:t>Question</a:t>
            </a:r>
          </a:p>
        </p:txBody>
      </p:sp>
      <p:sp>
        <p:nvSpPr>
          <p:cNvPr id="8195" name="Content Placeholder 2"/>
          <p:cNvSpPr>
            <a:spLocks noGrp="1"/>
          </p:cNvSpPr>
          <p:nvPr>
            <p:ph idx="1"/>
          </p:nvPr>
        </p:nvSpPr>
        <p:spPr>
          <a:xfrm>
            <a:off x="1854201" y="2309813"/>
            <a:ext cx="8613775" cy="4279900"/>
          </a:xfrm>
        </p:spPr>
        <p:txBody>
          <a:bodyPr/>
          <a:lstStyle/>
          <a:p>
            <a:pPr algn="ctr" eaLnBrk="1" hangingPunct="1">
              <a:buFontTx/>
              <a:buNone/>
              <a:defRPr/>
            </a:pPr>
            <a:r>
              <a:rPr lang="en-US" dirty="0" smtClean="0"/>
              <a:t>Is the following statement true or false?</a:t>
            </a:r>
          </a:p>
          <a:p>
            <a:pPr marL="0" indent="0" algn="ctr" eaLnBrk="1" hangingPunct="1">
              <a:buNone/>
              <a:defRPr/>
            </a:pPr>
            <a:endParaRPr lang="en-US" dirty="0" smtClean="0"/>
          </a:p>
          <a:p>
            <a:pPr marL="0" indent="0" algn="ctr" eaLnBrk="1" hangingPunct="1">
              <a:buNone/>
              <a:defRPr/>
            </a:pPr>
            <a:r>
              <a:rPr lang="en-US" dirty="0" smtClean="0"/>
              <a:t>The majority of blood supply to the liver, which is poor in nutrients, comes from the portal vein.</a:t>
            </a:r>
          </a:p>
        </p:txBody>
      </p:sp>
    </p:spTree>
    <p:extLst>
      <p:ext uri="{BB962C8B-B14F-4D97-AF65-F5344CB8AC3E}">
        <p14:creationId xmlns:p14="http://schemas.microsoft.com/office/powerpoint/2010/main" val="204680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defRPr/>
            </a:pPr>
            <a:r>
              <a:rPr lang="en-US" altLang="en-US" smtClean="0"/>
              <a:t>Answer</a:t>
            </a:r>
          </a:p>
        </p:txBody>
      </p:sp>
      <p:sp>
        <p:nvSpPr>
          <p:cNvPr id="9219" name="Content Placeholder 2"/>
          <p:cNvSpPr>
            <a:spLocks noGrp="1"/>
          </p:cNvSpPr>
          <p:nvPr>
            <p:ph idx="1"/>
          </p:nvPr>
        </p:nvSpPr>
        <p:spPr>
          <a:xfrm>
            <a:off x="2054226" y="2219325"/>
            <a:ext cx="8372475" cy="4279900"/>
          </a:xfrm>
        </p:spPr>
        <p:txBody>
          <a:bodyPr/>
          <a:lstStyle/>
          <a:p>
            <a:pPr marL="0" indent="0" algn="ctr" eaLnBrk="1" hangingPunct="1">
              <a:buNone/>
              <a:defRPr/>
            </a:pPr>
            <a:r>
              <a:rPr lang="en-US" dirty="0" smtClean="0"/>
              <a:t>False</a:t>
            </a:r>
          </a:p>
          <a:p>
            <a:pPr marL="0" indent="0" algn="ctr" eaLnBrk="1" hangingPunct="1">
              <a:buNone/>
              <a:defRPr/>
            </a:pPr>
            <a:endParaRPr lang="en-US" dirty="0" smtClean="0"/>
          </a:p>
          <a:p>
            <a:pPr algn="ctr" eaLnBrk="1" hangingPunct="1">
              <a:buFontTx/>
              <a:buNone/>
              <a:defRPr/>
            </a:pPr>
            <a:r>
              <a:rPr lang="en-US" dirty="0" smtClean="0"/>
              <a:t>	The majority of blood supply to the liver, which is rich in nutrients from the gastrointestinal tract, comes from the portal vein.</a:t>
            </a:r>
          </a:p>
          <a:p>
            <a:pPr eaLnBrk="1" hangingPunct="1">
              <a:buFontTx/>
              <a:buNone/>
              <a:defRPr/>
            </a:pPr>
            <a:endParaRPr lang="en-US" dirty="0" smtClean="0"/>
          </a:p>
          <a:p>
            <a:pPr eaLnBrk="1" hangingPunct="1">
              <a:buFontTx/>
              <a:buNone/>
              <a:defRPr/>
            </a:pPr>
            <a:endParaRPr lang="en-US" dirty="0" smtClean="0"/>
          </a:p>
        </p:txBody>
      </p:sp>
    </p:spTree>
    <p:extLst>
      <p:ext uri="{BB962C8B-B14F-4D97-AF65-F5344CB8AC3E}">
        <p14:creationId xmlns:p14="http://schemas.microsoft.com/office/powerpoint/2010/main" val="2154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27226" y="1208089"/>
            <a:ext cx="8524875" cy="388937"/>
          </a:xfrm>
        </p:spPr>
        <p:txBody>
          <a:bodyPr/>
          <a:lstStyle/>
          <a:p>
            <a:pPr eaLnBrk="1" hangingPunct="1">
              <a:defRPr/>
            </a:pPr>
            <a:r>
              <a:rPr lang="en-US" altLang="en-US" smtClean="0"/>
              <a:t>Liver Function Studies</a:t>
            </a:r>
          </a:p>
        </p:txBody>
      </p:sp>
      <p:sp>
        <p:nvSpPr>
          <p:cNvPr id="156675" name="Rectangle 3"/>
          <p:cNvSpPr>
            <a:spLocks noGrp="1" noChangeArrowheads="1"/>
          </p:cNvSpPr>
          <p:nvPr>
            <p:ph sz="half" idx="1"/>
          </p:nvPr>
        </p:nvSpPr>
        <p:spPr>
          <a:xfrm>
            <a:off x="1854200" y="1714500"/>
            <a:ext cx="4230688" cy="4806950"/>
          </a:xfrm>
        </p:spPr>
        <p:txBody>
          <a:bodyPr/>
          <a:lstStyle/>
          <a:p>
            <a:pPr eaLnBrk="1" hangingPunct="1"/>
            <a:r>
              <a:rPr lang="en-US" altLang="en-US" sz="2200"/>
              <a:t>Serum aminotransferase: AST, ALT, GGT, GGTP, LDH </a:t>
            </a:r>
          </a:p>
          <a:p>
            <a:pPr eaLnBrk="1" hangingPunct="1"/>
            <a:r>
              <a:rPr lang="en-US" altLang="en-US" sz="2200"/>
              <a:t>Serum protein studies </a:t>
            </a:r>
          </a:p>
          <a:p>
            <a:pPr eaLnBrk="1" hangingPunct="1"/>
            <a:r>
              <a:rPr lang="en-US" altLang="en-US" sz="2200"/>
              <a:t>Direct and indirect serum bilirubin, urine bilirubin, and urine bilirubin and urobilinogen</a:t>
            </a:r>
          </a:p>
        </p:txBody>
      </p:sp>
      <p:sp>
        <p:nvSpPr>
          <p:cNvPr id="10244" name="Content Placeholder 3"/>
          <p:cNvSpPr>
            <a:spLocks noGrp="1"/>
          </p:cNvSpPr>
          <p:nvPr>
            <p:ph sz="half" idx="2"/>
          </p:nvPr>
        </p:nvSpPr>
        <p:spPr>
          <a:xfrm>
            <a:off x="5837239" y="1728788"/>
            <a:ext cx="4346575" cy="4559300"/>
          </a:xfrm>
        </p:spPr>
        <p:txBody>
          <a:bodyPr/>
          <a:lstStyle/>
          <a:p>
            <a:pPr eaLnBrk="1" hangingPunct="1">
              <a:defRPr/>
            </a:pPr>
            <a:r>
              <a:rPr lang="en-US" altLang="en-US" sz="2200" dirty="0"/>
              <a:t>Prothrombin time</a:t>
            </a:r>
          </a:p>
          <a:p>
            <a:pPr eaLnBrk="1" hangingPunct="1">
              <a:defRPr/>
            </a:pPr>
            <a:r>
              <a:rPr lang="en-US" altLang="en-US" sz="2200" dirty="0"/>
              <a:t>Serum alkaline phosphatase</a:t>
            </a:r>
          </a:p>
          <a:p>
            <a:pPr eaLnBrk="1" hangingPunct="1">
              <a:defRPr/>
            </a:pPr>
            <a:r>
              <a:rPr lang="en-US" altLang="en-US" sz="2200" dirty="0"/>
              <a:t>Serum ammonia</a:t>
            </a:r>
          </a:p>
          <a:p>
            <a:pPr eaLnBrk="1" hangingPunct="1">
              <a:defRPr/>
            </a:pPr>
            <a:r>
              <a:rPr lang="en-US" altLang="en-US" sz="2200" dirty="0"/>
              <a:t>Cholesterol </a:t>
            </a:r>
          </a:p>
          <a:p>
            <a:pPr marL="0" indent="0">
              <a:buNone/>
              <a:defRPr/>
            </a:pPr>
            <a:endParaRPr lang="en-US" altLang="en-US" sz="2200" dirty="0"/>
          </a:p>
        </p:txBody>
      </p:sp>
    </p:spTree>
    <p:extLst>
      <p:ext uri="{BB962C8B-B14F-4D97-AF65-F5344CB8AC3E}">
        <p14:creationId xmlns:p14="http://schemas.microsoft.com/office/powerpoint/2010/main" val="151656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54214" y="1260476"/>
            <a:ext cx="8524875" cy="384175"/>
          </a:xfrm>
        </p:spPr>
        <p:txBody>
          <a:bodyPr/>
          <a:lstStyle/>
          <a:p>
            <a:pPr eaLnBrk="1" hangingPunct="1">
              <a:defRPr/>
            </a:pPr>
            <a:r>
              <a:rPr lang="en-US" altLang="en-US" smtClean="0"/>
              <a:t>Additional Diagnostic Studies</a:t>
            </a:r>
          </a:p>
        </p:txBody>
      </p:sp>
      <p:sp>
        <p:nvSpPr>
          <p:cNvPr id="157699" name="Rectangle 3"/>
          <p:cNvSpPr>
            <a:spLocks noGrp="1" noChangeArrowheads="1"/>
          </p:cNvSpPr>
          <p:nvPr>
            <p:ph type="body" idx="1"/>
          </p:nvPr>
        </p:nvSpPr>
        <p:spPr>
          <a:xfrm>
            <a:off x="1631951" y="2124075"/>
            <a:ext cx="8613775" cy="4279900"/>
          </a:xfrm>
        </p:spPr>
        <p:txBody>
          <a:bodyPr/>
          <a:lstStyle/>
          <a:p>
            <a:pPr eaLnBrk="1" hangingPunct="1"/>
            <a:r>
              <a:rPr lang="en-US" altLang="en-US" smtClean="0"/>
              <a:t>Liver biopsy </a:t>
            </a:r>
          </a:p>
          <a:p>
            <a:pPr eaLnBrk="1" hangingPunct="1"/>
            <a:r>
              <a:rPr lang="en-US" altLang="en-US" smtClean="0"/>
              <a:t>Ultrasonography</a:t>
            </a:r>
          </a:p>
          <a:p>
            <a:pPr eaLnBrk="1" hangingPunct="1"/>
            <a:r>
              <a:rPr lang="en-US" altLang="en-US" smtClean="0"/>
              <a:t>CT </a:t>
            </a:r>
          </a:p>
          <a:p>
            <a:pPr eaLnBrk="1" hangingPunct="1"/>
            <a:r>
              <a:rPr lang="en-US" altLang="en-US" smtClean="0"/>
              <a:t>MRI</a:t>
            </a:r>
          </a:p>
          <a:p>
            <a:pPr eaLnBrk="1" hangingPunct="1"/>
            <a:endParaRPr lang="en-US" altLang="en-US" smtClean="0"/>
          </a:p>
        </p:txBody>
      </p:sp>
    </p:spTree>
    <p:extLst>
      <p:ext uri="{BB962C8B-B14F-4D97-AF65-F5344CB8AC3E}">
        <p14:creationId xmlns:p14="http://schemas.microsoft.com/office/powerpoint/2010/main" val="4215270905"/>
      </p:ext>
    </p:extLst>
  </p:cSld>
  <p:clrMapOvr>
    <a:masterClrMapping/>
  </p:clrMapOvr>
</p:sld>
</file>

<file path=ppt/theme/theme1.xml><?xml version="1.0" encoding="utf-8"?>
<a:theme xmlns:a="http://schemas.openxmlformats.org/drawingml/2006/main"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1633</Words>
  <Application>Microsoft Office PowerPoint</Application>
  <PresentationFormat>Widescreen</PresentationFormat>
  <Paragraphs>275</Paragraphs>
  <Slides>51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Geneva</vt:lpstr>
      <vt:lpstr>Arial</vt:lpstr>
      <vt:lpstr>Calibri</vt:lpstr>
      <vt:lpstr>Times New Roman</vt:lpstr>
      <vt:lpstr>Verdana</vt:lpstr>
      <vt:lpstr>LWW TEMPLATE</vt:lpstr>
      <vt:lpstr>  Assessment and Management of Patients With Hepatic Disorders </vt:lpstr>
      <vt:lpstr>Review of Anatomy and Physiology </vt:lpstr>
      <vt:lpstr>Liver and Biliary System</vt:lpstr>
      <vt:lpstr>Section of a Liver Lobule</vt:lpstr>
      <vt:lpstr>Assessment and Metabolic Function Studies</vt:lpstr>
      <vt:lpstr>Question</vt:lpstr>
      <vt:lpstr>Answer</vt:lpstr>
      <vt:lpstr>Liver Function Studies</vt:lpstr>
      <vt:lpstr>Additional Diagnostic Studies</vt:lpstr>
      <vt:lpstr>Hepatic Dysfunction</vt:lpstr>
      <vt:lpstr>Manifestations</vt:lpstr>
      <vt:lpstr>Jaundice</vt:lpstr>
      <vt:lpstr>Signs and Symptoms Associated With Hepatocellular and Obstructive Jaundice</vt:lpstr>
      <vt:lpstr>Portal Hypertension</vt:lpstr>
      <vt:lpstr>Ascites: Fluid in Peritoneal Cavity—Causes</vt:lpstr>
      <vt:lpstr>Ascites</vt:lpstr>
      <vt:lpstr>Assessment of Ascites</vt:lpstr>
      <vt:lpstr>Assessing for Abdominal Fluid Wave</vt:lpstr>
      <vt:lpstr>Treatment of Ascites</vt:lpstr>
      <vt:lpstr>TIPS</vt:lpstr>
      <vt:lpstr>Question</vt:lpstr>
      <vt:lpstr>Answer</vt:lpstr>
      <vt:lpstr>Hepatic Encephalopathy and Coma</vt:lpstr>
      <vt:lpstr>Medical Management</vt:lpstr>
      <vt:lpstr>Bleeding of Esophageal Varices</vt:lpstr>
      <vt:lpstr>Bleeding Esophageal Varices</vt:lpstr>
      <vt:lpstr>Treatment of Bleeding Varices  </vt:lpstr>
      <vt:lpstr>Endoscopic Sclerotherapy</vt:lpstr>
      <vt:lpstr>Esophageal Banding</vt:lpstr>
      <vt:lpstr>Nursing Management</vt:lpstr>
      <vt:lpstr>Hepatitis</vt:lpstr>
      <vt:lpstr>Hepatitis A</vt:lpstr>
      <vt:lpstr>Management of Hepatitis A</vt:lpstr>
      <vt:lpstr>Hepatitis B</vt:lpstr>
      <vt:lpstr>Management of Hepatitis B</vt:lpstr>
      <vt:lpstr>Hepatitis C</vt:lpstr>
      <vt:lpstr>Management of Hepatitis C</vt:lpstr>
      <vt:lpstr>Other Liver Disorders</vt:lpstr>
      <vt:lpstr>Hepatic Cirrhosis</vt:lpstr>
      <vt:lpstr>Nursing Process: The Care of the Patient With Cirrhosis of the Liver—Assessment</vt:lpstr>
      <vt:lpstr>Nursing Process: The Care of the Patient With Cirrhosis of the Liver—Diagnosis</vt:lpstr>
      <vt:lpstr>Collaborative Problems and Complications of Cirrhosis of the Liver</vt:lpstr>
      <vt:lpstr>Nursing Process: The Care of the Patient With Cirrhosis of the Liver—Planning</vt:lpstr>
      <vt:lpstr>Activity Intolerance</vt:lpstr>
      <vt:lpstr>Imbalanced Nutrition</vt:lpstr>
      <vt:lpstr>Other Interventions</vt:lpstr>
      <vt:lpstr>Cancer of the Liver</vt:lpstr>
      <vt:lpstr>Nonsurgical Management of Liver Cancer</vt:lpstr>
      <vt:lpstr>Surgical Management of Liver Cancer</vt:lpstr>
      <vt:lpstr>Liver Transplant</vt:lpstr>
      <vt:lpstr>Nursing Care of the Patient Undergoing a Liver Transplantation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Assessment and Management of Patients With Hepatic Disorders </dc:title>
  <dc:creator>Hatem K Idais Manasrah</dc:creator>
  <cp:lastModifiedBy>Hatem K Idais Manasrah</cp:lastModifiedBy>
  <cp:revision>1</cp:revision>
  <dcterms:created xsi:type="dcterms:W3CDTF">2022-04-13T06:54:34Z</dcterms:created>
  <dcterms:modified xsi:type="dcterms:W3CDTF">2022-04-13T06:55:08Z</dcterms:modified>
</cp:coreProperties>
</file>