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71" r:id="rId5"/>
    <p:sldId id="269" r:id="rId6"/>
    <p:sldId id="272" r:id="rId7"/>
    <p:sldId id="257" r:id="rId8"/>
    <p:sldId id="258" r:id="rId9"/>
    <p:sldId id="273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1060" y="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18:15:04.7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0 210,'5'-4,"0"1,-1 0,1 0,0 0,0 1,1 0,5-2,15-7,-19 7,8-5,-1 2,1-1,1 2,-1 0,1 1,0 1,20-4,26 4,106 7,65 23,-126-6,133 43,19 5,-226-62,59 1,-7-1,-6 2,81-3,-138-4,0 2,0 1,0 0,-1 2,31 11,-3-1,76 25,207 97,-325-135,0 0,0 0,0 0,1-1,-1 0,1 0,10 1,-14-3,0 0,-1 0,1-1,0 1,-1-1,1 0,-1 0,1 0,-1 0,1-1,-1 1,0-1,1 0,-1 0,0 0,-1 0,5-5,3-2,-2 0,1 0,-1-1,7-13,-11 17,-1 0,0 0,-1-1,1 1,-1-1,-1 1,1-1,-1 0,0-9,0 5,1-11,-2 0,-3-33,2 50,1 0,-1 0,0 0,-1 0,1 0,-1 0,0 0,0 1,-1-1,1 1,-1 0,0-1,0 1,0 0,-1 1,-6-6,6 6,-1 0,0 1,0 0,0 0,0 0,0 1,0-1,0 1,-1 1,-7-1,-59 2,39 1,-241-10,170-1,-79-10,144 12,0-1,-63-22,75 20,-168-54,126 41,55 17,0 0,-1 1,1 1,-1 1,0 0,-21-1,22 4,0 1,1 0,-1 1,-24 6,31-5,-1-1,1 1,0 0,1 0,-1 1,1 0,-1 0,1 0,0 1,-7 8,9-10,0 1,-1-1,1 1,-1-1,1-1,-1 1,0-1,0 1,0-2,-1 1,1 0,0-1,0 0,-1 0,-10 0,-7-1,0-1,-32-5,34 3,-43-8,1-2,-90-33,142 43,-13-5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18:15:06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393 117,'-60'0,"-65"-1,113-1,0 0,1-1,-1-1,-20-8,20 7,0 1,0 0,-15-3,23 6,-1 1,0 0,1 0,-1 0,0 0,1 1,-1-1,1 1,-1 0,1 1,-1-1,-6 4,23-8,1 0,-1 1,1 0,-1 1,24 0,-18 1,85 1,49-3,-137 0,-1-1,1-1,27-11,10-2,-29 10,0 1,45-8,-48 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18:15:09.5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0,'89'3,"176"28,79 43,-83-15,-203-50,93 4,66 6,-78-8,5 1,-114-10,35 7,13 1,314-6,-216-6,101 16,-252-10,-15-1,-1-2,1 1,0-1,0-1,-1 1,1-2,0 0,19-3,-28 3,0 1,1-1,-1 0,0 1,0-1,0 0,1 0,-1 0,0 0,0 0,0 0,-1-1,1 1,0 0,0 0,-1 0,1-1,0 1,-1 0,0-1,1 1,-1-1,1-2,-1 3,0 0,0 0,0 0,-1 0,1 0,0 0,0 0,0 0,-1 0,1 0,-1 0,1 0,-1 1,1-1,-1 0,1 0,-1 0,0 1,1-1,-1 0,0 0,0 1,0-1,0 1,1-1,-1 1,0-1,0 1,0 0,0-1,0 1,-2-1,-12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18:15:11.4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0,'82'0,"284"4,-4 25,-155 11,11 2,-115-36,-12-2,157 33,-61-14,-158-21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52C5-188D-4FAB-AFDE-AA9AD8679D0D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5429-8771-4AD6-B307-DC8A4534D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PTA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Amal</a:t>
            </a:r>
            <a:r>
              <a:rPr lang="en-US" dirty="0"/>
              <a:t> Abu </a:t>
            </a:r>
            <a:r>
              <a:rPr lang="en-US" dirty="0" err="1"/>
              <a:t>Kteish</a:t>
            </a:r>
            <a:endParaRPr lang="en-US" dirty="0"/>
          </a:p>
          <a:p>
            <a:r>
              <a:rPr lang="en-US" dirty="0"/>
              <a:t>aabukteish@birzeit.edu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Vibrotactile 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BC vibrotactile </a:t>
            </a:r>
            <a:r>
              <a:rPr lang="en-GB" dirty="0"/>
              <a:t>thresholds can be as low as: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>
                <a:highlight>
                  <a:srgbClr val="FFFF00"/>
                </a:highlight>
              </a:rPr>
              <a:t>55</a:t>
            </a:r>
            <a:r>
              <a:rPr lang="en-GB" dirty="0"/>
              <a:t> dB at </a:t>
            </a:r>
            <a:r>
              <a:rPr lang="en-GB" dirty="0">
                <a:highlight>
                  <a:srgbClr val="FFFF00"/>
                </a:highlight>
              </a:rPr>
              <a:t>500</a:t>
            </a:r>
            <a:r>
              <a:rPr lang="en-GB" dirty="0"/>
              <a:t> Hz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>
                <a:highlight>
                  <a:srgbClr val="FFFF00"/>
                </a:highlight>
              </a:rPr>
              <a:t>70</a:t>
            </a:r>
            <a:r>
              <a:rPr lang="en-GB" dirty="0"/>
              <a:t> dB at </a:t>
            </a:r>
            <a:r>
              <a:rPr lang="en-GB" dirty="0">
                <a:highlight>
                  <a:srgbClr val="FFFF00"/>
                </a:highlight>
              </a:rPr>
              <a:t>1000</a:t>
            </a:r>
            <a:r>
              <a:rPr lang="en-GB" dirty="0"/>
              <a:t> Hz.</a:t>
            </a:r>
          </a:p>
          <a:p>
            <a:r>
              <a:rPr lang="en-GB" dirty="0"/>
              <a:t>For </a:t>
            </a:r>
            <a:r>
              <a:rPr lang="en-GB" dirty="0">
                <a:highlight>
                  <a:srgbClr val="FFFF00"/>
                </a:highlight>
              </a:rPr>
              <a:t>AC vibrotactile</a:t>
            </a:r>
            <a:r>
              <a:rPr lang="en-GB" dirty="0"/>
              <a:t> thresholds (using </a:t>
            </a:r>
            <a:r>
              <a:rPr lang="en-GB" dirty="0" err="1"/>
              <a:t>circumaural</a:t>
            </a:r>
            <a:r>
              <a:rPr lang="en-GB" dirty="0"/>
              <a:t> headphones)</a:t>
            </a:r>
            <a:r>
              <a:rPr lang="ar-LB" dirty="0"/>
              <a:t> </a:t>
            </a:r>
            <a:r>
              <a:rPr lang="en-GB" dirty="0"/>
              <a:t>can be as low as:</a:t>
            </a:r>
            <a:br>
              <a:rPr lang="ar-LB" dirty="0"/>
            </a:br>
            <a:r>
              <a:rPr lang="en-GB" dirty="0"/>
              <a:t>- </a:t>
            </a:r>
            <a:r>
              <a:rPr lang="en-GB" dirty="0">
                <a:highlight>
                  <a:srgbClr val="FFFF00"/>
                </a:highlight>
              </a:rPr>
              <a:t>80</a:t>
            </a:r>
            <a:r>
              <a:rPr lang="en-GB" dirty="0"/>
              <a:t> dB at </a:t>
            </a:r>
            <a:r>
              <a:rPr lang="en-GB" dirty="0">
                <a:highlight>
                  <a:srgbClr val="FFFF00"/>
                </a:highlight>
              </a:rPr>
              <a:t>250</a:t>
            </a:r>
            <a:r>
              <a:rPr lang="en-GB" dirty="0"/>
              <a:t> Hz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>
                <a:highlight>
                  <a:srgbClr val="FFFF00"/>
                </a:highlight>
              </a:rPr>
              <a:t>90-100</a:t>
            </a:r>
            <a:r>
              <a:rPr lang="en-GB" dirty="0"/>
              <a:t> dB at </a:t>
            </a:r>
            <a:r>
              <a:rPr lang="en-GB" dirty="0">
                <a:highlight>
                  <a:srgbClr val="FFFF00"/>
                </a:highlight>
              </a:rPr>
              <a:t>500</a:t>
            </a:r>
            <a:r>
              <a:rPr lang="en-GB" dirty="0"/>
              <a:t> Hz.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Vibrotactile</a:t>
            </a:r>
            <a:r>
              <a:rPr lang="en-GB" dirty="0"/>
              <a:t> thresholds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17639"/>
            <a:ext cx="7403693" cy="4736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Clinical Factors affecting the uncertainty in PTA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 noise</a:t>
            </a:r>
          </a:p>
          <a:p>
            <a:r>
              <a:rPr lang="en-US" dirty="0"/>
              <a:t>Cognitive abilities (concentration/ attention ..)</a:t>
            </a:r>
          </a:p>
          <a:p>
            <a:r>
              <a:rPr lang="en-US" dirty="0"/>
              <a:t>Motor response (e.g. elderly)</a:t>
            </a:r>
          </a:p>
          <a:p>
            <a:r>
              <a:rPr lang="en-US" dirty="0"/>
              <a:t>Tinnitus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retest variability of PTA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Typically (+/-) 5-10 dB for PTA (can be worse)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Patients with tinnitus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Carhart</a:t>
            </a:r>
            <a:r>
              <a:rPr lang="en-GB" dirty="0"/>
              <a:t> effect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fixation of the stapes with other middle ear disorders</a:t>
            </a:r>
            <a:r>
              <a:rPr lang="en-US" dirty="0"/>
              <a:t> (</a:t>
            </a:r>
            <a:r>
              <a:rPr lang="en-GB" dirty="0"/>
              <a:t>otosclerosis or congenital fixation) can impair route 3 hence leading to reduction in BC threshold.</a:t>
            </a:r>
          </a:p>
          <a:p>
            <a:r>
              <a:rPr lang="en-GB" dirty="0"/>
              <a:t>Classically associated with otosclerosis:</a:t>
            </a:r>
            <a:br>
              <a:rPr lang="en-GB" dirty="0"/>
            </a:br>
            <a:r>
              <a:rPr lang="en-GB" dirty="0"/>
              <a:t>- Does not necessarily ALWAYS occur with otosclerosis</a:t>
            </a:r>
            <a:br>
              <a:rPr lang="en-GB" dirty="0"/>
            </a:br>
            <a:r>
              <a:rPr lang="en-GB" dirty="0"/>
              <a:t>- May be associated with other middle ear disorders (e.g. congenital fixation)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Carhart</a:t>
            </a:r>
            <a:r>
              <a:rPr lang="en-GB" dirty="0"/>
              <a:t> effect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121" y="1600200"/>
            <a:ext cx="59057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 Canal Collapse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Occurs in the elderly (mainly) due to weaker ear cartilage when using supra-aural headphones</a:t>
            </a:r>
          </a:p>
          <a:p>
            <a:r>
              <a:rPr lang="en-GB" dirty="0"/>
              <a:t>Leads to occlusion effect</a:t>
            </a:r>
          </a:p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Occlusion effect</a:t>
            </a:r>
            <a:r>
              <a:rPr lang="en-GB" dirty="0"/>
              <a:t> can be as much as </a:t>
            </a:r>
            <a:r>
              <a:rPr lang="en-GB" dirty="0">
                <a:highlight>
                  <a:srgbClr val="FFFF00"/>
                </a:highlight>
              </a:rPr>
              <a:t>20 dB at 500 Hz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Typical Audiogram of Noise Induced Hearing Loss</a:t>
            </a:r>
            <a:endParaRPr lang="en-US" dirty="0"/>
          </a:p>
        </p:txBody>
      </p:sp>
      <p:pic>
        <p:nvPicPr>
          <p:cNvPr id="4" name="Picture 2" descr="Image result for audiogram of noise induced hearing lo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015331"/>
            <a:ext cx="33337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Typical audiogram of Otitis Media with Effusions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956" y="1904999"/>
            <a:ext cx="4216644" cy="37935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B58A-BAE7-4255-B758-369F4D1A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BD4D09-229A-45C4-896D-56170CF46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525" y="1691481"/>
            <a:ext cx="53149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4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A1B9-CE99-40D8-962D-999DF374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C47900-75FA-4F01-A141-8C0411D3A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230510"/>
            <a:ext cx="5257800" cy="53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3EF6-3056-4EB6-81EF-3E624CD6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CHL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8FF129-C5C4-4BFF-BFEC-DFE58B9E9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826" y="1417638"/>
            <a:ext cx="6429974" cy="51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7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9F395-0EFB-4353-B82A-6FB37D34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Assymetric</a:t>
            </a:r>
            <a:r>
              <a:rPr lang="en-US" dirty="0"/>
              <a:t> SNHL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9CEEEA-1B3F-482D-A875-7505A1F68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49" y="1600200"/>
            <a:ext cx="43895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3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4EAD-A412-457E-B8E5-453CA2D6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HL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B3F918-F0FD-4454-9CB2-58CA82D90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1828800"/>
            <a:ext cx="7550194" cy="470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1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considerations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Initial familiarization at </a:t>
            </a:r>
            <a:r>
              <a:rPr lang="en-GB" dirty="0">
                <a:highlight>
                  <a:srgbClr val="FFFF00"/>
                </a:highlight>
              </a:rPr>
              <a:t>40 dB HL</a:t>
            </a:r>
            <a:r>
              <a:rPr lang="en-GB" dirty="0"/>
              <a:t>, and never </a:t>
            </a:r>
            <a:r>
              <a:rPr lang="en-GB" dirty="0">
                <a:highlight>
                  <a:srgbClr val="FFFF00"/>
                </a:highlight>
              </a:rPr>
              <a:t>exceed 80 dB HL</a:t>
            </a:r>
            <a:r>
              <a:rPr lang="en-GB" dirty="0"/>
              <a:t>. Increase in </a:t>
            </a:r>
            <a:r>
              <a:rPr lang="en-GB" dirty="0">
                <a:highlight>
                  <a:srgbClr val="FFFF00"/>
                </a:highlight>
              </a:rPr>
              <a:t>5 dB Steps</a:t>
            </a:r>
            <a:r>
              <a:rPr lang="en-GB" dirty="0"/>
              <a:t>.</a:t>
            </a:r>
          </a:p>
          <a:p>
            <a:r>
              <a:rPr lang="en-GB" dirty="0"/>
              <a:t>In the not masked BC testing, it is impossible to determine which ear is responding to bone conduction hearing.</a:t>
            </a:r>
          </a:p>
          <a:p>
            <a:r>
              <a:rPr lang="en-GB" dirty="0"/>
              <a:t>Place the bone vibrator over the mastoid of the </a:t>
            </a:r>
            <a:r>
              <a:rPr lang="en-GB" dirty="0">
                <a:highlight>
                  <a:srgbClr val="FFFF00"/>
                </a:highlight>
              </a:rPr>
              <a:t>worse ear </a:t>
            </a:r>
            <a:r>
              <a:rPr lang="en-GB" dirty="0"/>
              <a:t>(judged as the pure tone average between </a:t>
            </a:r>
            <a:r>
              <a:rPr lang="en-GB" dirty="0">
                <a:highlight>
                  <a:srgbClr val="FFFF00"/>
                </a:highlight>
              </a:rPr>
              <a:t>500-4000 Hz.</a:t>
            </a:r>
            <a:r>
              <a:rPr lang="ar-SA" dirty="0">
                <a:highlight>
                  <a:srgbClr val="FFFF00"/>
                </a:highlight>
              </a:rPr>
              <a:t>(</a:t>
            </a:r>
            <a:endParaRPr lang="en-GB" dirty="0">
              <a:highlight>
                <a:srgbClr val="FFFF00"/>
              </a:highlight>
            </a:endParaRPr>
          </a:p>
          <a:p>
            <a:r>
              <a:rPr lang="en-GB" dirty="0"/>
              <a:t>In instructions for BC, emphasis should be given to patient to respond to the tone </a:t>
            </a:r>
            <a:r>
              <a:rPr lang="en-GB" dirty="0">
                <a:highlight>
                  <a:srgbClr val="FFFF00"/>
                </a:highlight>
              </a:rPr>
              <a:t>regardless of the side</a:t>
            </a:r>
            <a:r>
              <a:rPr lang="en-GB" dirty="0"/>
              <a:t>.</a:t>
            </a:r>
            <a:endParaRPr lang="ar-LB" dirty="0"/>
          </a:p>
          <a:p>
            <a:r>
              <a:rPr lang="en-GB" dirty="0"/>
              <a:t>Block ear canal in BC testing at 4 kHz (Air-borne radiation).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5" y="152400"/>
            <a:ext cx="9144000" cy="1828800"/>
          </a:xfrm>
        </p:spPr>
        <p:txBody>
          <a:bodyPr>
            <a:normAutofit/>
          </a:bodyPr>
          <a:lstStyle/>
          <a:p>
            <a:r>
              <a:rPr lang="en-GB" sz="4000" dirty="0">
                <a:highlight>
                  <a:srgbClr val="FFFF00"/>
                </a:highlight>
              </a:rPr>
              <a:t>False ABG at 4 kHz due to Air-borne radiation of sound from bone conductor</a:t>
            </a:r>
            <a:endParaRPr lang="en-US" sz="4000" dirty="0">
              <a:highlight>
                <a:srgbClr val="FFFF00"/>
              </a:highligh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089" y="1981200"/>
            <a:ext cx="6103822" cy="41449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A3C93E-014D-2045-469B-1E64A17534C7}"/>
                  </a:ext>
                </a:extLst>
              </p14:cNvPr>
              <p14:cNvContentPartPr/>
              <p14:nvPr/>
            </p14:nvContentPartPr>
            <p14:xfrm>
              <a:off x="6641542" y="3424025"/>
              <a:ext cx="942120" cy="208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A3C93E-014D-2045-469B-1E64A17534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7542" y="3316025"/>
                <a:ext cx="104976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68FD35-5330-95A8-E982-526A37F3C0FE}"/>
                  </a:ext>
                </a:extLst>
              </p14:cNvPr>
              <p14:cNvContentPartPr/>
              <p14:nvPr/>
            </p14:nvContentPartPr>
            <p14:xfrm>
              <a:off x="6999382" y="3764945"/>
              <a:ext cx="231840" cy="42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68FD35-5330-95A8-E982-526A37F3C0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5382" y="3657305"/>
                <a:ext cx="3394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C9FC75-5D8C-9255-C728-18BF3E940D2B}"/>
                  </a:ext>
                </a:extLst>
              </p14:cNvPr>
              <p14:cNvContentPartPr/>
              <p14:nvPr/>
            </p14:nvContentPartPr>
            <p14:xfrm>
              <a:off x="6583582" y="3948185"/>
              <a:ext cx="1022040" cy="10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C9FC75-5D8C-9255-C728-18BF3E940D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29582" y="3840185"/>
                <a:ext cx="11296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406F9B-5AE8-A7B3-9947-BCFAEBAAE596}"/>
                  </a:ext>
                </a:extLst>
              </p14:cNvPr>
              <p14:cNvContentPartPr/>
              <p14:nvPr/>
            </p14:nvContentPartPr>
            <p14:xfrm>
              <a:off x="6791302" y="4164545"/>
              <a:ext cx="681840" cy="67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406F9B-5AE8-A7B3-9947-BCFAEBAAE5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37662" y="4056545"/>
                <a:ext cx="789480" cy="28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9B50-1006-41E3-A4A5-36555E07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355FF-0191-4623-AE6C-A5F0A56FA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Air-</a:t>
            </a:r>
            <a:r>
              <a:rPr lang="en-US" dirty="0" err="1"/>
              <a:t>brone</a:t>
            </a:r>
            <a:r>
              <a:rPr lang="en-US" dirty="0"/>
              <a:t> radiation happens at 4 kHz?</a:t>
            </a:r>
          </a:p>
        </p:txBody>
      </p:sp>
    </p:spTree>
    <p:extLst>
      <p:ext uri="{BB962C8B-B14F-4D97-AF65-F5344CB8AC3E}">
        <p14:creationId xmlns:p14="http://schemas.microsoft.com/office/powerpoint/2010/main" val="81760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358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PTA </vt:lpstr>
      <vt:lpstr>Revision</vt:lpstr>
      <vt:lpstr>Revision</vt:lpstr>
      <vt:lpstr>Bilateral CHL</vt:lpstr>
      <vt:lpstr>Assymetric SNHL</vt:lpstr>
      <vt:lpstr>Mixed HL</vt:lpstr>
      <vt:lpstr>Special considerations </vt:lpstr>
      <vt:lpstr>False ABG at 4 kHz due to Air-borne radiation of sound from bone conductor</vt:lpstr>
      <vt:lpstr>Assignment?</vt:lpstr>
      <vt:lpstr>Vibrotactile Thresholds</vt:lpstr>
      <vt:lpstr>Vibrotactile thresholds</vt:lpstr>
      <vt:lpstr>Clinical Factors affecting the uncertainty in PTA result</vt:lpstr>
      <vt:lpstr>Test retest variability of PTA</vt:lpstr>
      <vt:lpstr>Carhart effect </vt:lpstr>
      <vt:lpstr>Carhart effect </vt:lpstr>
      <vt:lpstr>Ear Canal Collapse </vt:lpstr>
      <vt:lpstr>Typical Audiogram of Noise Induced Hearing Loss</vt:lpstr>
      <vt:lpstr>Typical audiogram of Otitis Media with Effusions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</dc:title>
  <dc:creator>support</dc:creator>
  <cp:lastModifiedBy>Israa</cp:lastModifiedBy>
  <cp:revision>20</cp:revision>
  <dcterms:created xsi:type="dcterms:W3CDTF">2019-03-18T10:33:56Z</dcterms:created>
  <dcterms:modified xsi:type="dcterms:W3CDTF">2022-06-22T19:26:00Z</dcterms:modified>
</cp:coreProperties>
</file>