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99DFC3-D659-4FD9-BB37-90AB4D4C6FD4}" type="datetimeFigureOut">
              <a:rPr lang="en-US" smtClean="0"/>
              <a:t>6/2/2021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451337-C1E1-4319-B6A1-B76EC4649989}" type="slidenum">
              <a:rPr lang="en-US" smtClean="0"/>
              <a:t>‹#›</a:t>
            </a:fld>
            <a:endParaRPr lang="en-US"/>
          </a:p>
        </p:txBody>
      </p:sp>
    </p:spTree>
    <p:extLst>
      <p:ext uri="{BB962C8B-B14F-4D97-AF65-F5344CB8AC3E}">
        <p14:creationId xmlns:p14="http://schemas.microsoft.com/office/powerpoint/2010/main" val="3485664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451337-C1E1-4319-B6A1-B76EC4649989}" type="slidenum">
              <a:rPr lang="en-US" smtClean="0"/>
              <a:t>1</a:t>
            </a:fld>
            <a:endParaRPr lang="en-US"/>
          </a:p>
        </p:txBody>
      </p:sp>
    </p:spTree>
    <p:extLst>
      <p:ext uri="{BB962C8B-B14F-4D97-AF65-F5344CB8AC3E}">
        <p14:creationId xmlns:p14="http://schemas.microsoft.com/office/powerpoint/2010/main" val="1398705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9295721-DCF4-4F77-9B6A-F7AA0FAC99EE}" type="datetimeFigureOut">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0DDAB-E908-4A71-9CC4-2A2DD2352A94}" type="slidenum">
              <a:rPr lang="en-US" smtClean="0"/>
              <a:t>‹#›</a:t>
            </a:fld>
            <a:endParaRPr lang="en-US"/>
          </a:p>
        </p:txBody>
      </p:sp>
    </p:spTree>
    <p:extLst>
      <p:ext uri="{BB962C8B-B14F-4D97-AF65-F5344CB8AC3E}">
        <p14:creationId xmlns:p14="http://schemas.microsoft.com/office/powerpoint/2010/main" val="68822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295721-DCF4-4F77-9B6A-F7AA0FAC99EE}" type="datetimeFigureOut">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0DDAB-E908-4A71-9CC4-2A2DD2352A94}" type="slidenum">
              <a:rPr lang="en-US" smtClean="0"/>
              <a:t>‹#›</a:t>
            </a:fld>
            <a:endParaRPr lang="en-US"/>
          </a:p>
        </p:txBody>
      </p:sp>
    </p:spTree>
    <p:extLst>
      <p:ext uri="{BB962C8B-B14F-4D97-AF65-F5344CB8AC3E}">
        <p14:creationId xmlns:p14="http://schemas.microsoft.com/office/powerpoint/2010/main" val="2333524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295721-DCF4-4F77-9B6A-F7AA0FAC99EE}" type="datetimeFigureOut">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0DDAB-E908-4A71-9CC4-2A2DD2352A94}" type="slidenum">
              <a:rPr lang="en-US" smtClean="0"/>
              <a:t>‹#›</a:t>
            </a:fld>
            <a:endParaRPr lang="en-US"/>
          </a:p>
        </p:txBody>
      </p:sp>
    </p:spTree>
    <p:extLst>
      <p:ext uri="{BB962C8B-B14F-4D97-AF65-F5344CB8AC3E}">
        <p14:creationId xmlns:p14="http://schemas.microsoft.com/office/powerpoint/2010/main" val="1597444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295721-DCF4-4F77-9B6A-F7AA0FAC99EE}" type="datetimeFigureOut">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0DDAB-E908-4A71-9CC4-2A2DD2352A94}" type="slidenum">
              <a:rPr lang="en-US" smtClean="0"/>
              <a:t>‹#›</a:t>
            </a:fld>
            <a:endParaRPr lang="en-US"/>
          </a:p>
        </p:txBody>
      </p:sp>
    </p:spTree>
    <p:extLst>
      <p:ext uri="{BB962C8B-B14F-4D97-AF65-F5344CB8AC3E}">
        <p14:creationId xmlns:p14="http://schemas.microsoft.com/office/powerpoint/2010/main" val="3042111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295721-DCF4-4F77-9B6A-F7AA0FAC99EE}" type="datetimeFigureOut">
              <a:rPr lang="en-US" smtClean="0"/>
              <a:t>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00DDAB-E908-4A71-9CC4-2A2DD2352A94}" type="slidenum">
              <a:rPr lang="en-US" smtClean="0"/>
              <a:t>‹#›</a:t>
            </a:fld>
            <a:endParaRPr lang="en-US"/>
          </a:p>
        </p:txBody>
      </p:sp>
    </p:spTree>
    <p:extLst>
      <p:ext uri="{BB962C8B-B14F-4D97-AF65-F5344CB8AC3E}">
        <p14:creationId xmlns:p14="http://schemas.microsoft.com/office/powerpoint/2010/main" val="261287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295721-DCF4-4F77-9B6A-F7AA0FAC99EE}" type="datetimeFigureOut">
              <a:rPr lang="en-US" smtClean="0"/>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00DDAB-E908-4A71-9CC4-2A2DD2352A94}" type="slidenum">
              <a:rPr lang="en-US" smtClean="0"/>
              <a:t>‹#›</a:t>
            </a:fld>
            <a:endParaRPr lang="en-US"/>
          </a:p>
        </p:txBody>
      </p:sp>
    </p:spTree>
    <p:extLst>
      <p:ext uri="{BB962C8B-B14F-4D97-AF65-F5344CB8AC3E}">
        <p14:creationId xmlns:p14="http://schemas.microsoft.com/office/powerpoint/2010/main" val="297571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295721-DCF4-4F77-9B6A-F7AA0FAC99EE}" type="datetimeFigureOut">
              <a:rPr lang="en-US" smtClean="0"/>
              <a:t>6/2/2021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00DDAB-E908-4A71-9CC4-2A2DD2352A94}" type="slidenum">
              <a:rPr lang="en-US" smtClean="0"/>
              <a:t>‹#›</a:t>
            </a:fld>
            <a:endParaRPr lang="en-US"/>
          </a:p>
        </p:txBody>
      </p:sp>
    </p:spTree>
    <p:extLst>
      <p:ext uri="{BB962C8B-B14F-4D97-AF65-F5344CB8AC3E}">
        <p14:creationId xmlns:p14="http://schemas.microsoft.com/office/powerpoint/2010/main" val="3611842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295721-DCF4-4F77-9B6A-F7AA0FAC99EE}" type="datetimeFigureOut">
              <a:rPr lang="en-US" smtClean="0"/>
              <a:t>6/2/2021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00DDAB-E908-4A71-9CC4-2A2DD2352A94}" type="slidenum">
              <a:rPr lang="en-US" smtClean="0"/>
              <a:t>‹#›</a:t>
            </a:fld>
            <a:endParaRPr lang="en-US"/>
          </a:p>
        </p:txBody>
      </p:sp>
    </p:spTree>
    <p:extLst>
      <p:ext uri="{BB962C8B-B14F-4D97-AF65-F5344CB8AC3E}">
        <p14:creationId xmlns:p14="http://schemas.microsoft.com/office/powerpoint/2010/main" val="2536841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295721-DCF4-4F77-9B6A-F7AA0FAC99EE}" type="datetimeFigureOut">
              <a:rPr lang="en-US" smtClean="0"/>
              <a:t>6/2/2021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00DDAB-E908-4A71-9CC4-2A2DD2352A94}" type="slidenum">
              <a:rPr lang="en-US" smtClean="0"/>
              <a:t>‹#›</a:t>
            </a:fld>
            <a:endParaRPr lang="en-US"/>
          </a:p>
        </p:txBody>
      </p:sp>
    </p:spTree>
    <p:extLst>
      <p:ext uri="{BB962C8B-B14F-4D97-AF65-F5344CB8AC3E}">
        <p14:creationId xmlns:p14="http://schemas.microsoft.com/office/powerpoint/2010/main" val="342437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295721-DCF4-4F77-9B6A-F7AA0FAC99EE}" type="datetimeFigureOut">
              <a:rPr lang="en-US" smtClean="0"/>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00DDAB-E908-4A71-9CC4-2A2DD2352A94}" type="slidenum">
              <a:rPr lang="en-US" smtClean="0"/>
              <a:t>‹#›</a:t>
            </a:fld>
            <a:endParaRPr lang="en-US"/>
          </a:p>
        </p:txBody>
      </p:sp>
    </p:spTree>
    <p:extLst>
      <p:ext uri="{BB962C8B-B14F-4D97-AF65-F5344CB8AC3E}">
        <p14:creationId xmlns:p14="http://schemas.microsoft.com/office/powerpoint/2010/main" val="3486289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295721-DCF4-4F77-9B6A-F7AA0FAC99EE}" type="datetimeFigureOut">
              <a:rPr lang="en-US" smtClean="0"/>
              <a:t>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00DDAB-E908-4A71-9CC4-2A2DD2352A94}" type="slidenum">
              <a:rPr lang="en-US" smtClean="0"/>
              <a:t>‹#›</a:t>
            </a:fld>
            <a:endParaRPr lang="en-US"/>
          </a:p>
        </p:txBody>
      </p:sp>
    </p:spTree>
    <p:extLst>
      <p:ext uri="{BB962C8B-B14F-4D97-AF65-F5344CB8AC3E}">
        <p14:creationId xmlns:p14="http://schemas.microsoft.com/office/powerpoint/2010/main" val="3612515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295721-DCF4-4F77-9B6A-F7AA0FAC99EE}" type="datetimeFigureOut">
              <a:rPr lang="en-US" smtClean="0"/>
              <a:t>6/2/2021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00DDAB-E908-4A71-9CC4-2A2DD2352A94}" type="slidenum">
              <a:rPr lang="en-US" smtClean="0"/>
              <a:t>‹#›</a:t>
            </a:fld>
            <a:endParaRPr lang="en-US"/>
          </a:p>
        </p:txBody>
      </p:sp>
    </p:spTree>
    <p:extLst>
      <p:ext uri="{BB962C8B-B14F-4D97-AF65-F5344CB8AC3E}">
        <p14:creationId xmlns:p14="http://schemas.microsoft.com/office/powerpoint/2010/main" val="1947888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JO" sz="6000" dirty="0">
                <a:latin typeface="Andalus" pitchFamily="18" charset="-78"/>
                <a:cs typeface="Andalus" pitchFamily="18" charset="-78"/>
              </a:rPr>
              <a:t>عُقدة أوديب</a:t>
            </a:r>
            <a:endParaRPr lang="en-US" sz="6000" dirty="0">
              <a:latin typeface="Andalus" pitchFamily="18" charset="-78"/>
              <a:cs typeface="Andalus" pitchFamily="18" charset="-78"/>
            </a:endParaRPr>
          </a:p>
        </p:txBody>
      </p:sp>
      <p:sp>
        <p:nvSpPr>
          <p:cNvPr id="3" name="Subtitle 2"/>
          <p:cNvSpPr>
            <a:spLocks noGrp="1"/>
          </p:cNvSpPr>
          <p:nvPr>
            <p:ph type="subTitle" idx="1"/>
          </p:nvPr>
        </p:nvSpPr>
        <p:spPr>
          <a:xfrm>
            <a:off x="5004048" y="4941168"/>
            <a:ext cx="3744416" cy="697632"/>
          </a:xfrm>
        </p:spPr>
        <p:txBody>
          <a:bodyPr>
            <a:normAutofit/>
          </a:bodyPr>
          <a:lstStyle/>
          <a:p>
            <a:endParaRPr lang="en-US" sz="3600" dirty="0">
              <a:solidFill>
                <a:schemeClr val="bg2">
                  <a:lumMod val="25000"/>
                </a:schemeClr>
              </a:solidFill>
              <a:latin typeface="Aldhabi" pitchFamily="2" charset="-78"/>
              <a:cs typeface="Aldhabi" pitchFamily="2" charset="-78"/>
            </a:endParaRPr>
          </a:p>
        </p:txBody>
      </p:sp>
    </p:spTree>
    <p:extLst>
      <p:ext uri="{BB962C8B-B14F-4D97-AF65-F5344CB8AC3E}">
        <p14:creationId xmlns:p14="http://schemas.microsoft.com/office/powerpoint/2010/main" val="312640214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nodePh="1">
                                  <p:stCondLst>
                                    <p:cond delay="0"/>
                                  </p:stCondLst>
                                  <p:endCondLst>
                                    <p:cond evt="begin" delay="0">
                                      <p:tn val="12"/>
                                    </p:cond>
                                  </p:end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cs typeface="Akhbar MT" pitchFamily="2" charset="-78"/>
              </a:rPr>
              <a:t>عقدة أوديب</a:t>
            </a:r>
            <a:endParaRPr lang="en-US" dirty="0">
              <a:cs typeface="Akhbar MT" pitchFamily="2" charset="-78"/>
            </a:endParaRPr>
          </a:p>
        </p:txBody>
      </p:sp>
      <p:sp>
        <p:nvSpPr>
          <p:cNvPr id="3" name="Content Placeholder 2"/>
          <p:cNvSpPr>
            <a:spLocks noGrp="1"/>
          </p:cNvSpPr>
          <p:nvPr>
            <p:ph idx="1"/>
          </p:nvPr>
        </p:nvSpPr>
        <p:spPr/>
        <p:txBody>
          <a:bodyPr>
            <a:normAutofit/>
          </a:bodyPr>
          <a:lstStyle/>
          <a:p>
            <a:pPr marL="0" indent="0" algn="just" rtl="1">
              <a:buNone/>
            </a:pPr>
            <a:r>
              <a:rPr lang="ar-SA" sz="3600" dirty="0">
                <a:latin typeface="Arabic Typesetting" pitchFamily="66" charset="-78"/>
                <a:cs typeface="Arabic Typesetting" pitchFamily="66" charset="-78"/>
              </a:rPr>
              <a:t>عقدة أوديب هي عبارة عن التحليل الذي توصل إليه الطبيب النمساوي سيجموند فوريد، حيث استوحاه من الأسطورة الإغريقية المشهورة التي يُطلق عليها " أوديب "، وهي عقدة نفسية تُصيب الذكر الذي يتعلق بأمه ويرتبط بها إلى درجة تجعله يكره والده لأنه يشاركه والدته، مما يؤدي ذلك الأمر إلى الحقد عليه ومحاولة إبعاده عنها، وهي عقدة تقابل عقدة إليكترا التي تنشأ عند الأنثى بسبب حب الأب إلى درجة كبيرة، وتشير عقدة أوديب في التحاليل النفسية إلى مجموعة من المشاعر المكبوتة عند الطفل</a:t>
            </a:r>
            <a:r>
              <a:rPr lang="ar-JO" sz="3600" dirty="0">
                <a:latin typeface="Arabic Typesetting" pitchFamily="66" charset="-78"/>
                <a:cs typeface="Arabic Typesetting" pitchFamily="66" charset="-78"/>
              </a:rPr>
              <a:t>.</a:t>
            </a:r>
            <a:endParaRPr lang="en-US" sz="3600" dirty="0">
              <a:latin typeface="Arabic Typesetting" pitchFamily="66" charset="-78"/>
              <a:cs typeface="Arabic Typesetting" pitchFamily="66" charset="-78"/>
            </a:endParaRPr>
          </a:p>
        </p:txBody>
      </p:sp>
    </p:spTree>
    <p:extLst>
      <p:ext uri="{BB962C8B-B14F-4D97-AF65-F5344CB8AC3E}">
        <p14:creationId xmlns:p14="http://schemas.microsoft.com/office/powerpoint/2010/main" val="2625990968"/>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3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JO" dirty="0">
                <a:cs typeface="Akhbar MT" pitchFamily="2" charset="-78"/>
              </a:rPr>
              <a:t>أسطورة أوديب وسبب تسميتها!</a:t>
            </a:r>
            <a:endParaRPr lang="en-US" dirty="0">
              <a:cs typeface="Akhbar MT" pitchFamily="2" charset="-78"/>
            </a:endParaRPr>
          </a:p>
        </p:txBody>
      </p:sp>
      <p:sp>
        <p:nvSpPr>
          <p:cNvPr id="3" name="Content Placeholder 2"/>
          <p:cNvSpPr>
            <a:spLocks noGrp="1"/>
          </p:cNvSpPr>
          <p:nvPr>
            <p:ph idx="1"/>
          </p:nvPr>
        </p:nvSpPr>
        <p:spPr/>
        <p:txBody>
          <a:bodyPr>
            <a:normAutofit fontScale="92500" lnSpcReduction="10000"/>
          </a:bodyPr>
          <a:lstStyle/>
          <a:p>
            <a:pPr marL="0" indent="0" algn="just">
              <a:buNone/>
            </a:pPr>
            <a:r>
              <a:rPr lang="ar-SA" dirty="0">
                <a:latin typeface="Arabic Typesetting" pitchFamily="66" charset="-78"/>
                <a:cs typeface="Arabic Typesetting" pitchFamily="66" charset="-78"/>
              </a:rPr>
              <a:t> </a:t>
            </a:r>
            <a:endParaRPr lang="en-US" dirty="0">
              <a:latin typeface="Arabic Typesetting" pitchFamily="66" charset="-78"/>
              <a:cs typeface="Arabic Typesetting" pitchFamily="66" charset="-78"/>
            </a:endParaRPr>
          </a:p>
          <a:p>
            <a:pPr marL="0" indent="0" algn="just" rtl="1">
              <a:buNone/>
            </a:pPr>
            <a:r>
              <a:rPr lang="ar-SA" dirty="0">
                <a:latin typeface="Arabic Typesetting" pitchFamily="66" charset="-78"/>
                <a:cs typeface="Arabic Typesetting" pitchFamily="66" charset="-78"/>
              </a:rPr>
              <a:t>يُقصد بأوديب الأقدام المتورمة، وتدور أحداث الرواية حول الملك اليوناني الذي تنبأ له أحد العرافين أن ابنه سيقتله ويتزوج زوجته ويحل مكانه، وعندما ولدت زوجة الملك أمر الملك أن تدق أقدام الطفل في مسامير أو أن يُرمى عن قمة جبل، فأعطى الطفل لخادم وأمره أن يتخلص منه عند قمة الجبل، ولكن رأفة الخادم بالطفل جعلته يبيعه إلى راعٍ في محيط الجبل. بمرور السنين والأيام تبنى ملك آخر الطفل أوديب، وعندما شبَّ وأراد العودة إلى بلاده تشاجر مع والده وقتله، وبمجرد وصوله إلى بلاده اشترك في مسابقة لمعرفة اللغز التالي " ما هو الحيوان الذي يمشي على أربعة صباحاً، وعلى اثنين ظهراً، وعلى ثلاثة مساءً ؟ " مقابل الزواج من أرملة الملك ليوس، فعرف أوديب جواب اللغز واستطاع الزواج من والدته وهو لا يعلم أنها أمه، وعندما اكتشف أنه تزوج من والدته قام بفقء عينه، وانتحرت والدته بحبل المشنقة</a:t>
            </a:r>
            <a:r>
              <a:rPr lang="ar-JO" dirty="0">
                <a:latin typeface="Arabic Typesetting" pitchFamily="66" charset="-78"/>
                <a:cs typeface="Arabic Typesetting" pitchFamily="66" charset="-78"/>
              </a:rPr>
              <a:t>.</a:t>
            </a:r>
            <a:endParaRPr lang="en-US" dirty="0">
              <a:latin typeface="Arabic Typesetting" pitchFamily="66" charset="-78"/>
              <a:cs typeface="Arabic Typesetting" pitchFamily="66" charset="-78"/>
            </a:endParaRPr>
          </a:p>
        </p:txBody>
      </p:sp>
    </p:spTree>
    <p:extLst>
      <p:ext uri="{BB962C8B-B14F-4D97-AF65-F5344CB8AC3E}">
        <p14:creationId xmlns:p14="http://schemas.microsoft.com/office/powerpoint/2010/main" val="854467009"/>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cs typeface="Akhbar MT" pitchFamily="2" charset="-78"/>
              </a:rPr>
              <a:t>تصرفات المصاب بعقدة أوديب</a:t>
            </a:r>
            <a:endParaRPr lang="en-US" dirty="0">
              <a:cs typeface="Akhbar MT" pitchFamily="2" charset="-78"/>
            </a:endParaRPr>
          </a:p>
        </p:txBody>
      </p:sp>
      <p:sp>
        <p:nvSpPr>
          <p:cNvPr id="3" name="Content Placeholder 2"/>
          <p:cNvSpPr>
            <a:spLocks noGrp="1"/>
          </p:cNvSpPr>
          <p:nvPr>
            <p:ph idx="1"/>
          </p:nvPr>
        </p:nvSpPr>
        <p:spPr/>
        <p:txBody>
          <a:bodyPr>
            <a:normAutofit/>
          </a:bodyPr>
          <a:lstStyle/>
          <a:p>
            <a:pPr algn="just" rtl="1">
              <a:buFont typeface="Wingdings" pitchFamily="2" charset="2"/>
              <a:buChar char="Ø"/>
            </a:pPr>
            <a:r>
              <a:rPr lang="ar-SA" dirty="0">
                <a:latin typeface="Arabic Typesetting" pitchFamily="66" charset="-78"/>
                <a:cs typeface="Arabic Typesetting" pitchFamily="66" charset="-78"/>
              </a:rPr>
              <a:t>يشعر أن والدته تهتم بوالده أكثر منه. </a:t>
            </a:r>
            <a:endParaRPr lang="ar-JO" dirty="0">
              <a:latin typeface="Arabic Typesetting" pitchFamily="66" charset="-78"/>
              <a:cs typeface="Arabic Typesetting" pitchFamily="66" charset="-78"/>
            </a:endParaRPr>
          </a:p>
          <a:p>
            <a:pPr algn="just" rtl="1">
              <a:buFont typeface="Wingdings" pitchFamily="2" charset="2"/>
              <a:buChar char="Ø"/>
            </a:pPr>
            <a:r>
              <a:rPr lang="ar-SA" dirty="0">
                <a:latin typeface="Arabic Typesetting" pitchFamily="66" charset="-78"/>
                <a:cs typeface="Arabic Typesetting" pitchFamily="66" charset="-78"/>
              </a:rPr>
              <a:t>يشعر أن والديه يبتعدان عنه مما يؤدي ذلك إلى توتره وقلقه والعيش في عالم مليء بالخيالات والكوابيس.</a:t>
            </a:r>
            <a:endParaRPr lang="ar-JO" dirty="0">
              <a:latin typeface="Arabic Typesetting" pitchFamily="66" charset="-78"/>
              <a:cs typeface="Arabic Typesetting" pitchFamily="66" charset="-78"/>
            </a:endParaRPr>
          </a:p>
          <a:p>
            <a:pPr algn="just" rtl="1">
              <a:buFont typeface="Wingdings" pitchFamily="2" charset="2"/>
              <a:buChar char="Ø"/>
            </a:pPr>
            <a:r>
              <a:rPr lang="ar-SA" dirty="0">
                <a:latin typeface="Arabic Typesetting" pitchFamily="66" charset="-78"/>
                <a:cs typeface="Arabic Typesetting" pitchFamily="66" charset="-78"/>
              </a:rPr>
              <a:t> يرغب الطفل أن ينام بجانب والديه. </a:t>
            </a:r>
            <a:endParaRPr lang="ar-JO" dirty="0">
              <a:latin typeface="Arabic Typesetting" pitchFamily="66" charset="-78"/>
              <a:cs typeface="Arabic Typesetting" pitchFamily="66" charset="-78"/>
            </a:endParaRPr>
          </a:p>
          <a:p>
            <a:pPr algn="just" rtl="1">
              <a:buFont typeface="Wingdings" pitchFamily="2" charset="2"/>
              <a:buChar char="Ø"/>
            </a:pPr>
            <a:r>
              <a:rPr lang="ar-SA" dirty="0">
                <a:latin typeface="Arabic Typesetting" pitchFamily="66" charset="-78"/>
                <a:cs typeface="Arabic Typesetting" pitchFamily="66" charset="-78"/>
              </a:rPr>
              <a:t>يتقمص الطفل شخصية والده حتى يحل مكانه. </a:t>
            </a:r>
            <a:endParaRPr lang="ar-JO" dirty="0">
              <a:latin typeface="Arabic Typesetting" pitchFamily="66" charset="-78"/>
              <a:cs typeface="Arabic Typesetting" pitchFamily="66" charset="-78"/>
            </a:endParaRPr>
          </a:p>
          <a:p>
            <a:pPr algn="just" rtl="1">
              <a:buFont typeface="Wingdings" pitchFamily="2" charset="2"/>
              <a:buChar char="Ø"/>
            </a:pPr>
            <a:r>
              <a:rPr lang="ar-SA" dirty="0">
                <a:latin typeface="Arabic Typesetting" pitchFamily="66" charset="-78"/>
                <a:cs typeface="Arabic Typesetting" pitchFamily="66" charset="-78"/>
              </a:rPr>
              <a:t>يتصرف الطفل تصرفات عدائية تجاه والده، ويحاول منع خروج والدته مع والده</a:t>
            </a:r>
            <a:endParaRPr lang="en-US" dirty="0">
              <a:latin typeface="Arabic Typesetting" pitchFamily="66" charset="-78"/>
              <a:cs typeface="Arabic Typesetting" pitchFamily="66" charset="-78"/>
            </a:endParaRPr>
          </a:p>
        </p:txBody>
      </p:sp>
    </p:spTree>
    <p:extLst>
      <p:ext uri="{BB962C8B-B14F-4D97-AF65-F5344CB8AC3E}">
        <p14:creationId xmlns:p14="http://schemas.microsoft.com/office/powerpoint/2010/main" val="30688526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2000"/>
                                        <p:tgtEl>
                                          <p:spTgt spid="3">
                                            <p:txEl>
                                              <p:pRg st="1" end="1"/>
                                            </p:txEl>
                                          </p:spTgt>
                                        </p:tgtEl>
                                      </p:cBhvr>
                                    </p:animEffect>
                                    <p:anim calcmode="lin" valueType="num">
                                      <p:cBhvr>
                                        <p:cTn id="20"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2000"/>
                                        <p:tgtEl>
                                          <p:spTgt spid="3">
                                            <p:txEl>
                                              <p:pRg st="2" end="2"/>
                                            </p:txEl>
                                          </p:spTgt>
                                        </p:tgtEl>
                                      </p:cBhvr>
                                    </p:animEffect>
                                    <p:anim calcmode="lin" valueType="num">
                                      <p:cBhvr>
                                        <p:cTn id="27"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8"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2000"/>
                                        <p:tgtEl>
                                          <p:spTgt spid="3">
                                            <p:txEl>
                                              <p:pRg st="3" end="3"/>
                                            </p:txEl>
                                          </p:spTgt>
                                        </p:tgtEl>
                                      </p:cBhvr>
                                    </p:animEffect>
                                    <p:anim calcmode="lin" valueType="num">
                                      <p:cBhvr>
                                        <p:cTn id="34"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5"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2000"/>
                                        <p:tgtEl>
                                          <p:spTgt spid="3">
                                            <p:txEl>
                                              <p:pRg st="4" end="4"/>
                                            </p:txEl>
                                          </p:spTgt>
                                        </p:tgtEl>
                                      </p:cBhvr>
                                    </p:animEffect>
                                    <p:anim calcmode="lin" valueType="num">
                                      <p:cBhvr>
                                        <p:cTn id="41"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cs typeface="Akhbar MT" pitchFamily="2" charset="-78"/>
              </a:rPr>
              <a:t>انتهاء عقدة أوديب</a:t>
            </a:r>
            <a:endParaRPr lang="en-US" dirty="0">
              <a:cs typeface="Akhbar MT" pitchFamily="2" charset="-78"/>
            </a:endParaRPr>
          </a:p>
        </p:txBody>
      </p:sp>
      <p:sp>
        <p:nvSpPr>
          <p:cNvPr id="3" name="Content Placeholder 2"/>
          <p:cNvSpPr>
            <a:spLocks noGrp="1"/>
          </p:cNvSpPr>
          <p:nvPr>
            <p:ph idx="1"/>
          </p:nvPr>
        </p:nvSpPr>
        <p:spPr/>
        <p:txBody>
          <a:bodyPr>
            <a:normAutofit/>
          </a:bodyPr>
          <a:lstStyle/>
          <a:p>
            <a:pPr marL="0" indent="0" algn="just" rtl="1">
              <a:buNone/>
            </a:pPr>
            <a:r>
              <a:rPr lang="ar-SA" sz="4000" dirty="0">
                <a:latin typeface="Arabic Typesetting" pitchFamily="66" charset="-78"/>
                <a:cs typeface="Arabic Typesetting" pitchFamily="66" charset="-78"/>
              </a:rPr>
              <a:t>تنتهي عقدة أوديب عند الأطفال بمجرد بلوغ العام الخامس، حيث يدرك الطفل في هذه المرحة العمرية أنّه لا يُمكنه أن يكون مكان والده، لهذا قد يبحث الطفل عندما يكبر عن شريكة حياة تشبه والدته، وكذلك الأمر تبحث المرأة عن رجل يشبه والدها عندما تُصاب بعقدة إليكترا</a:t>
            </a:r>
            <a:r>
              <a:rPr lang="ar-JO" sz="4000" dirty="0">
                <a:latin typeface="Arabic Typesetting" pitchFamily="66" charset="-78"/>
                <a:cs typeface="Arabic Typesetting" pitchFamily="66" charset="-78"/>
              </a:rPr>
              <a:t>.</a:t>
            </a:r>
            <a:endParaRPr lang="en-US" sz="4000" dirty="0">
              <a:latin typeface="Arabic Typesetting" pitchFamily="66" charset="-78"/>
              <a:cs typeface="Arabic Typesetting" pitchFamily="66" charset="-78"/>
            </a:endParaRPr>
          </a:p>
        </p:txBody>
      </p:sp>
    </p:spTree>
    <p:extLst>
      <p:ext uri="{BB962C8B-B14F-4D97-AF65-F5344CB8AC3E}">
        <p14:creationId xmlns:p14="http://schemas.microsoft.com/office/powerpoint/2010/main" val="3999119684"/>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cs typeface="Akhbar MT" pitchFamily="2" charset="-78"/>
              </a:rPr>
              <a:t>علاج عقدة أوديب</a:t>
            </a:r>
            <a:endParaRPr lang="en-US" dirty="0">
              <a:cs typeface="Akhbar MT" pitchFamily="2" charset="-78"/>
            </a:endParaRPr>
          </a:p>
        </p:txBody>
      </p:sp>
      <p:sp>
        <p:nvSpPr>
          <p:cNvPr id="3" name="Content Placeholder 2"/>
          <p:cNvSpPr>
            <a:spLocks noGrp="1"/>
          </p:cNvSpPr>
          <p:nvPr>
            <p:ph idx="1"/>
          </p:nvPr>
        </p:nvSpPr>
        <p:spPr/>
        <p:txBody>
          <a:bodyPr>
            <a:normAutofit/>
          </a:bodyPr>
          <a:lstStyle/>
          <a:p>
            <a:pPr marL="0" indent="0" algn="just" rtl="1">
              <a:buNone/>
            </a:pPr>
            <a:r>
              <a:rPr lang="ar-SA" sz="3600" dirty="0">
                <a:latin typeface="Arabic Typesetting" pitchFamily="66" charset="-78"/>
                <a:cs typeface="Arabic Typesetting" pitchFamily="66" charset="-78"/>
              </a:rPr>
              <a:t>يُمكن أن تتواجد عقدة أدويب عند كل إنسان، وقد تصل إلى مرحلة خطيرة جداً، لهذا اقترح المحلل النفسي سيجموند فرويد مجموعة من الاقتراحات الخاصة بتعامل الوالدين مع أطفالهم، وأهم هذه النصائح ما يلي : </a:t>
            </a:r>
            <a:endParaRPr lang="ar-JO" sz="3600" dirty="0">
              <a:latin typeface="Arabic Typesetting" pitchFamily="66" charset="-78"/>
              <a:cs typeface="Arabic Typesetting" pitchFamily="66" charset="-78"/>
            </a:endParaRPr>
          </a:p>
          <a:p>
            <a:pPr algn="just" rtl="1">
              <a:buFont typeface="Wingdings" pitchFamily="2" charset="2"/>
              <a:buChar char="ü"/>
            </a:pPr>
            <a:r>
              <a:rPr lang="ar-SA" sz="3600" dirty="0">
                <a:latin typeface="Arabic Typesetting" pitchFamily="66" charset="-78"/>
                <a:cs typeface="Arabic Typesetting" pitchFamily="66" charset="-78"/>
              </a:rPr>
              <a:t>معاملة الأطفال بالتساوي في البيت، وعدم التمييز بينهم بسبب الجنس. </a:t>
            </a:r>
            <a:endParaRPr lang="ar-JO" sz="3600" dirty="0">
              <a:latin typeface="Arabic Typesetting" pitchFamily="66" charset="-78"/>
              <a:cs typeface="Arabic Typesetting" pitchFamily="66" charset="-78"/>
            </a:endParaRPr>
          </a:p>
          <a:p>
            <a:pPr algn="just" rtl="1">
              <a:buFont typeface="Wingdings" pitchFamily="2" charset="2"/>
              <a:buChar char="ü"/>
            </a:pPr>
            <a:r>
              <a:rPr lang="ar-SA" sz="3600" dirty="0">
                <a:latin typeface="Arabic Typesetting" pitchFamily="66" charset="-78"/>
                <a:cs typeface="Arabic Typesetting" pitchFamily="66" charset="-78"/>
              </a:rPr>
              <a:t>سعي الأم والأب لتقديم مقدار متساوٍ من الجزاء والعقاب للولد أو البنت، لتفادي نمو شعور الطفل بالظلم من أحد الوالدين</a:t>
            </a:r>
            <a:r>
              <a:rPr lang="ar-JO" sz="3600" dirty="0">
                <a:latin typeface="Arabic Typesetting" pitchFamily="66" charset="-78"/>
                <a:cs typeface="Arabic Typesetting" pitchFamily="66" charset="-78"/>
              </a:rPr>
              <a:t>.</a:t>
            </a:r>
            <a:endParaRPr lang="en-US" sz="3600" dirty="0">
              <a:latin typeface="Arabic Typesetting" pitchFamily="66" charset="-78"/>
              <a:cs typeface="Arabic Typesetting" pitchFamily="66" charset="-78"/>
            </a:endParaRPr>
          </a:p>
        </p:txBody>
      </p:sp>
    </p:spTree>
    <p:extLst>
      <p:ext uri="{BB962C8B-B14F-4D97-AF65-F5344CB8AC3E}">
        <p14:creationId xmlns:p14="http://schemas.microsoft.com/office/powerpoint/2010/main" val="300157474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8800"/>
            <a:ext cx="8229600" cy="1944216"/>
          </a:xfrm>
        </p:spPr>
        <p:txBody>
          <a:bodyPr>
            <a:normAutofit/>
          </a:bodyPr>
          <a:lstStyle/>
          <a:p>
            <a:pPr algn="r" rtl="1"/>
            <a:r>
              <a:rPr lang="ar-JO" dirty="0">
                <a:latin typeface="AR BLANCA" pitchFamily="2" charset="0"/>
                <a:cs typeface="Akhbar MT" pitchFamily="2" charset="-78"/>
              </a:rPr>
              <a:t>فيديو عن عقدة أوديب:</a:t>
            </a:r>
            <a:br>
              <a:rPr lang="ar-JO" dirty="0">
                <a:latin typeface="AR BLANCA" pitchFamily="2" charset="0"/>
                <a:cs typeface="Akhbar MT" pitchFamily="2" charset="-78"/>
              </a:rPr>
            </a:br>
            <a:r>
              <a:rPr lang="en-US" sz="2800" dirty="0">
                <a:latin typeface="AR BLANCA" pitchFamily="2" charset="0"/>
                <a:cs typeface="Akhbar MT" pitchFamily="2" charset="-78"/>
              </a:rPr>
              <a:t>https://www.youtube.com/watch?v=yAPw7x3QGZs&amp;t=6s</a:t>
            </a:r>
          </a:p>
        </p:txBody>
      </p:sp>
      <p:sp>
        <p:nvSpPr>
          <p:cNvPr id="3" name="Content Placeholder 2"/>
          <p:cNvSpPr>
            <a:spLocks noGrp="1"/>
          </p:cNvSpPr>
          <p:nvPr>
            <p:ph idx="1"/>
          </p:nvPr>
        </p:nvSpPr>
        <p:spPr>
          <a:xfrm>
            <a:off x="457200" y="4005064"/>
            <a:ext cx="3178696" cy="2121099"/>
          </a:xfrm>
        </p:spPr>
        <p:txBody>
          <a:bodyPr>
            <a:normAutofit/>
          </a:bodyPr>
          <a:lstStyle/>
          <a:p>
            <a:pPr algn="r" rtl="1"/>
            <a:r>
              <a:rPr lang="ar-JO" sz="3600" dirty="0">
                <a:solidFill>
                  <a:schemeClr val="accent4">
                    <a:lumMod val="50000"/>
                  </a:schemeClr>
                </a:solidFill>
                <a:latin typeface="Aldhabi" pitchFamily="2" charset="-78"/>
                <a:cs typeface="Aldhabi" pitchFamily="2" charset="-78"/>
              </a:rPr>
              <a:t>عُلا يوسف حمّاد.</a:t>
            </a:r>
          </a:p>
          <a:p>
            <a:pPr algn="r" rtl="1"/>
            <a:r>
              <a:rPr lang="ar-SA" sz="3600" dirty="0">
                <a:solidFill>
                  <a:schemeClr val="accent4">
                    <a:lumMod val="50000"/>
                  </a:schemeClr>
                </a:solidFill>
                <a:latin typeface="Aldhabi" pitchFamily="2" charset="-78"/>
                <a:cs typeface="Aldhabi" pitchFamily="2" charset="-78"/>
              </a:rPr>
              <a:t>عبد الله أبو صلاح</a:t>
            </a:r>
            <a:r>
              <a:rPr lang="ar-JO" sz="3600" dirty="0">
                <a:solidFill>
                  <a:schemeClr val="accent4">
                    <a:lumMod val="50000"/>
                  </a:schemeClr>
                </a:solidFill>
                <a:latin typeface="Aldhabi" pitchFamily="2" charset="-78"/>
                <a:cs typeface="Aldhabi" pitchFamily="2" charset="-78"/>
              </a:rPr>
              <a:t>.</a:t>
            </a:r>
          </a:p>
          <a:p>
            <a:pPr algn="r" rtl="1"/>
            <a:r>
              <a:rPr lang="ar-SA" sz="3600" dirty="0">
                <a:solidFill>
                  <a:schemeClr val="accent4">
                    <a:lumMod val="50000"/>
                  </a:schemeClr>
                </a:solidFill>
                <a:latin typeface="Aldhabi" pitchFamily="2" charset="-78"/>
                <a:cs typeface="Aldhabi" pitchFamily="2" charset="-78"/>
              </a:rPr>
              <a:t>30</a:t>
            </a:r>
            <a:r>
              <a:rPr lang="ar-JO" sz="3600" dirty="0">
                <a:solidFill>
                  <a:schemeClr val="accent4">
                    <a:lumMod val="50000"/>
                  </a:schemeClr>
                </a:solidFill>
                <a:latin typeface="Aldhabi" pitchFamily="2" charset="-78"/>
                <a:cs typeface="Aldhabi" pitchFamily="2" charset="-78"/>
              </a:rPr>
              <a:t>-</a:t>
            </a:r>
            <a:r>
              <a:rPr lang="ar-SA" sz="3600" dirty="0">
                <a:solidFill>
                  <a:schemeClr val="accent4">
                    <a:lumMod val="50000"/>
                  </a:schemeClr>
                </a:solidFill>
                <a:latin typeface="Aldhabi" pitchFamily="2" charset="-78"/>
                <a:cs typeface="Aldhabi" pitchFamily="2" charset="-78"/>
              </a:rPr>
              <a:t>5</a:t>
            </a:r>
            <a:r>
              <a:rPr lang="ar-JO" sz="3600" dirty="0">
                <a:solidFill>
                  <a:schemeClr val="accent4">
                    <a:lumMod val="50000"/>
                  </a:schemeClr>
                </a:solidFill>
                <a:latin typeface="Aldhabi" pitchFamily="2" charset="-78"/>
                <a:cs typeface="Aldhabi" pitchFamily="2" charset="-78"/>
              </a:rPr>
              <a:t>-2021</a:t>
            </a:r>
          </a:p>
        </p:txBody>
      </p:sp>
    </p:spTree>
    <p:extLst>
      <p:ext uri="{BB962C8B-B14F-4D97-AF65-F5344CB8AC3E}">
        <p14:creationId xmlns:p14="http://schemas.microsoft.com/office/powerpoint/2010/main" val="11124070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470</Words>
  <Application>Microsoft Office PowerPoint</Application>
  <PresentationFormat>On-screen Show (4:3)</PresentationFormat>
  <Paragraphs>23</Paragraphs>
  <Slides>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Aldhabi</vt:lpstr>
      <vt:lpstr>Andalus</vt:lpstr>
      <vt:lpstr>AR BLANCA</vt:lpstr>
      <vt:lpstr>Arabic Typesetting</vt:lpstr>
      <vt:lpstr>Arial</vt:lpstr>
      <vt:lpstr>Calibri</vt:lpstr>
      <vt:lpstr>Wingdings</vt:lpstr>
      <vt:lpstr>Office Theme</vt:lpstr>
      <vt:lpstr>عُقدة أوديب</vt:lpstr>
      <vt:lpstr>عقدة أوديب</vt:lpstr>
      <vt:lpstr>أسطورة أوديب وسبب تسميتها!</vt:lpstr>
      <vt:lpstr>تصرفات المصاب بعقدة أوديب</vt:lpstr>
      <vt:lpstr>انتهاء عقدة أوديب</vt:lpstr>
      <vt:lpstr>علاج عقدة أوديب</vt:lpstr>
      <vt:lpstr>فيديو عن عقدة أوديب: https://www.youtube.com/watch?v=yAPw7x3QGZs&amp;t=6s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عُقدة أوديب</dc:title>
  <dc:creator>Doua</dc:creator>
  <cp:lastModifiedBy>Ola Hammad</cp:lastModifiedBy>
  <cp:revision>10</cp:revision>
  <dcterms:created xsi:type="dcterms:W3CDTF">2021-03-31T17:13:37Z</dcterms:created>
  <dcterms:modified xsi:type="dcterms:W3CDTF">2021-06-02T17:58:56Z</dcterms:modified>
</cp:coreProperties>
</file>