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73" r:id="rId5"/>
    <p:sldId id="259" r:id="rId6"/>
    <p:sldId id="276" r:id="rId7"/>
    <p:sldId id="277" r:id="rId8"/>
    <p:sldId id="260" r:id="rId9"/>
    <p:sldId id="261" r:id="rId10"/>
    <p:sldId id="274" r:id="rId11"/>
    <p:sldId id="262" r:id="rId12"/>
    <p:sldId id="283" r:id="rId13"/>
    <p:sldId id="263" r:id="rId14"/>
    <p:sldId id="264" r:id="rId15"/>
    <p:sldId id="265" r:id="rId16"/>
    <p:sldId id="266" r:id="rId17"/>
    <p:sldId id="278" r:id="rId18"/>
    <p:sldId id="267" r:id="rId19"/>
    <p:sldId id="268" r:id="rId20"/>
    <p:sldId id="269" r:id="rId21"/>
    <p:sldId id="270" r:id="rId22"/>
    <p:sldId id="271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9BE8-EBC5-4216-9EA1-AD8BDF64BE5C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614B54-A5DC-401E-97D2-8A83EE7F8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9BE8-EBC5-4216-9EA1-AD8BDF64BE5C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4B54-A5DC-401E-97D2-8A83EE7F8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9BE8-EBC5-4216-9EA1-AD8BDF64BE5C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4B54-A5DC-401E-97D2-8A83EE7F8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9BE8-EBC5-4216-9EA1-AD8BDF64BE5C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614B54-A5DC-401E-97D2-8A83EE7F8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9BE8-EBC5-4216-9EA1-AD8BDF64BE5C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4B54-A5DC-401E-97D2-8A83EE7F8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9BE8-EBC5-4216-9EA1-AD8BDF64BE5C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4B54-A5DC-401E-97D2-8A83EE7F8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9BE8-EBC5-4216-9EA1-AD8BDF64BE5C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9614B54-A5DC-401E-97D2-8A83EE7F8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9BE8-EBC5-4216-9EA1-AD8BDF64BE5C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4B54-A5DC-401E-97D2-8A83EE7F8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9BE8-EBC5-4216-9EA1-AD8BDF64BE5C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4B54-A5DC-401E-97D2-8A83EE7F8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9BE8-EBC5-4216-9EA1-AD8BDF64BE5C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4B54-A5DC-401E-97D2-8A83EE7F8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9BE8-EBC5-4216-9EA1-AD8BDF64BE5C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4B54-A5DC-401E-97D2-8A83EE7F8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E39BE8-EBC5-4216-9EA1-AD8BDF64BE5C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614B54-A5DC-401E-97D2-8A83EE7F8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kYDQvS3OYksPuM&amp;tbnid=hQ2eF3LrJZhNaM:&amp;ved=0CAUQjRw&amp;url=http://faculty.ksu.edu.sa/27502/picture%20library/Forms/DispForm.aspx?ID=1&amp;ei=u_JqUsbSGIHChAfLs4CQBg&amp;bvm=bv.55123115,d.bGE&amp;psig=AFQjCNGtKPvJ3J85_7cKqQTwAzTn9kwn-g&amp;ust=1382826839601405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Carbohydrates 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lide_5-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00200"/>
            <a:ext cx="4556125" cy="2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dehydration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GB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This is when two </a:t>
            </a:r>
            <a:r>
              <a:rPr lang="en-GB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GB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join to form a Disaccharide 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endParaRPr lang="en-GB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two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monosacharides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joined by a covalent bond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called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glycosidic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linkage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By take water out </a:t>
            </a:r>
            <a:endParaRPr lang="en-GB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Disaccharides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6172200" cy="452596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chemeClr val="accent1"/>
              </a:buClr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Sucrose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ja-JP" altLang="en-US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table sugar</a:t>
            </a:r>
            <a:r>
              <a:rPr lang="ja-JP" altLang="en-US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14400" lvl="1" indent="-457200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glucose + fructose</a:t>
            </a:r>
          </a:p>
          <a:p>
            <a:pPr marL="914400" lvl="1" indent="-4572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accent1"/>
              </a:buClr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Lactose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ja-JP" altLang="en-US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milk sugar</a:t>
            </a:r>
            <a:r>
              <a:rPr lang="ja-JP" altLang="en-US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14400" lvl="1" indent="-457200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glucose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galactose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accent1"/>
              </a:buClr>
              <a:buSzPct val="90000"/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accent1"/>
              </a:buClr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Maltose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ja-JP" altLang="en-US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malt sugar</a:t>
            </a:r>
            <a:r>
              <a:rPr lang="ja-JP" altLang="en-US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14400" lvl="1" indent="-457200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glucose + glucose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slide_5-2"/>
          <p:cNvPicPr>
            <a:picLocks noChangeAspect="1" noChangeArrowheads="1"/>
          </p:cNvPicPr>
          <p:nvPr/>
        </p:nvPicPr>
        <p:blipFill>
          <a:blip r:embed="rId2"/>
          <a:srcRect r="8696" b="79179"/>
          <a:stretch>
            <a:fillRect/>
          </a:stretch>
        </p:blipFill>
        <p:spPr bwMode="auto">
          <a:xfrm>
            <a:off x="7040563" y="1949450"/>
            <a:ext cx="18288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lide_5-2"/>
          <p:cNvPicPr>
            <a:picLocks noChangeAspect="1" noChangeArrowheads="1"/>
          </p:cNvPicPr>
          <p:nvPr/>
        </p:nvPicPr>
        <p:blipFill>
          <a:blip r:embed="rId2"/>
          <a:srcRect t="40469" r="8333" b="40176"/>
          <a:stretch>
            <a:fillRect/>
          </a:stretch>
        </p:blipFill>
        <p:spPr bwMode="auto">
          <a:xfrm>
            <a:off x="7010400" y="37338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lide_5-2"/>
          <p:cNvPicPr>
            <a:picLocks noChangeAspect="1" noChangeArrowheads="1"/>
          </p:cNvPicPr>
          <p:nvPr/>
        </p:nvPicPr>
        <p:blipFill>
          <a:blip r:embed="rId2"/>
          <a:srcRect t="80939" r="8000"/>
          <a:stretch>
            <a:fillRect/>
          </a:stretch>
        </p:blipFill>
        <p:spPr bwMode="auto">
          <a:xfrm>
            <a:off x="6950075" y="5338763"/>
            <a:ext cx="19812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85800" y="512762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>
                <a:latin typeface="Times New Roman" pitchFamily="18" charset="0"/>
                <a:cs typeface="Times New Roman" pitchFamily="18" charset="0"/>
              </a:rPr>
              <a:t>Hydro</a:t>
            </a:r>
            <a:r>
              <a:rPr lang="en-GB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lysis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12788" y="1731962"/>
            <a:ext cx="7364412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2800" dirty="0">
                <a:effectLst/>
                <a:latin typeface="Times New Roman" pitchFamily="18" charset="0"/>
                <a:cs typeface="Times New Roman" pitchFamily="18" charset="0"/>
              </a:rPr>
              <a:t>This is the breaking down of a </a:t>
            </a:r>
            <a:r>
              <a:rPr lang="en-GB" sz="2800" dirty="0" err="1">
                <a:effectLst/>
                <a:latin typeface="Times New Roman" pitchFamily="18" charset="0"/>
                <a:cs typeface="Times New Roman" pitchFamily="18" charset="0"/>
              </a:rPr>
              <a:t>glycosidic</a:t>
            </a:r>
            <a:r>
              <a:rPr lang="en-GB" sz="2800" dirty="0">
                <a:effectLst/>
                <a:latin typeface="Times New Roman" pitchFamily="18" charset="0"/>
                <a:cs typeface="Times New Roman" pitchFamily="18" charset="0"/>
              </a:rPr>
              <a:t> bond.</a:t>
            </a:r>
          </a:p>
          <a:p>
            <a:endParaRPr lang="en-GB" sz="2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>
                <a:effectLst/>
                <a:latin typeface="Times New Roman" pitchFamily="18" charset="0"/>
                <a:cs typeface="Times New Roman" pitchFamily="18" charset="0"/>
              </a:rPr>
              <a:t>Instead of water been taken away water is added.</a:t>
            </a:r>
          </a:p>
          <a:p>
            <a:endParaRPr lang="en-GB" sz="2800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Lysis</a:t>
            </a:r>
            <a:r>
              <a:rPr lang="en-GB" sz="2800" dirty="0">
                <a:solidFill>
                  <a:srgbClr val="00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effectLst/>
                <a:latin typeface="Times New Roman" pitchFamily="18" charset="0"/>
                <a:cs typeface="Times New Roman" pitchFamily="18" charset="0"/>
              </a:rPr>
              <a:t>means splitting.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Polysaccharides</a:t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Polysaccharides are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polymers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with hundreds to thousands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joined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glycosidic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bondlong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495800"/>
            <a:ext cx="36703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648200"/>
            <a:ext cx="291782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Polysaccharides</a:t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257800" cy="4525963"/>
          </a:xfrm>
        </p:spPr>
        <p:txBody>
          <a:bodyPr/>
          <a:lstStyle/>
          <a:p>
            <a:pPr marL="457200" indent="-457200">
              <a:buSzPct val="90000"/>
              <a:buNone/>
            </a:pP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Starch</a:t>
            </a:r>
          </a:p>
          <a:p>
            <a:pPr marL="457200" indent="-457200">
              <a:buSzPct val="90000"/>
              <a:buNone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Consists of glucose subunits</a:t>
            </a:r>
          </a:p>
          <a:p>
            <a:pPr marL="914400" lvl="1" indent="-4572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plant storage form of carbohydrate</a:t>
            </a:r>
          </a:p>
          <a:p>
            <a:pPr marL="914400" lvl="1" indent="-4572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 branched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unbranched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chains of glucose</a:t>
            </a:r>
          </a:p>
          <a:p>
            <a:pPr marL="1371600" lvl="2" indent="-457200"/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amylose</a:t>
            </a:r>
            <a:endParaRPr lang="en-US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/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amylopectin</a:t>
            </a:r>
            <a:endParaRPr lang="en-US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0322" t="21875" r="19180" b="17708"/>
          <a:stretch>
            <a:fillRect/>
          </a:stretch>
        </p:blipFill>
        <p:spPr bwMode="auto">
          <a:xfrm>
            <a:off x="6019800" y="1828800"/>
            <a:ext cx="2667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Polysaccharides</a:t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SzPct val="90000"/>
              <a:buNone/>
            </a:pP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Glycogen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highly branched chains of glucose units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animal storage form of carbohydrate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found in 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LIVER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lide_5-3"/>
          <p:cNvPicPr>
            <a:picLocks noChangeAspect="1" noChangeArrowheads="1"/>
          </p:cNvPicPr>
          <p:nvPr/>
        </p:nvPicPr>
        <p:blipFill>
          <a:blip r:embed="rId2"/>
          <a:srcRect t="44879"/>
          <a:stretch>
            <a:fillRect/>
          </a:stretch>
        </p:blipFill>
        <p:spPr bwMode="auto">
          <a:xfrm>
            <a:off x="6369050" y="2408238"/>
            <a:ext cx="2578100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Polysaccharides</a:t>
            </a:r>
            <a:b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Cellulose</a:t>
            </a:r>
          </a:p>
          <a:p>
            <a:pPr>
              <a:buNone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Composed of glucose subunits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Different bond formed than starch (a straight and never branched structural 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Structural component in plants (in the cell wall 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Cellulose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molecules are arranged in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828800" y="4800600"/>
          <a:ext cx="5715000" cy="1357313"/>
        </p:xfrm>
        <a:graphic>
          <a:graphicData uri="http://schemas.openxmlformats.org/presentationml/2006/ole">
            <p:oleObj spid="_x0000_s2050" name="Clip" r:id="rId4" imgW="8019048" imgH="28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Qualitative tests of Carbohydrate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Molisch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test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5240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It is a sensitive test for the identification of carbohydrates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carbohydrate moieties in other macromolecules</a:t>
            </a:r>
            <a:endParaRPr lang="ar-JO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This test is specific for all carbohydrates. </a:t>
            </a:r>
          </a:p>
          <a:p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Monosaccharide gives a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rapid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positive test, Disaccharides and polysaccharides react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slower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Objective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 To identify the carbohydrate from other macromolecules lipids and proteins.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762000"/>
            <a:ext cx="8153400" cy="5562600"/>
          </a:xfrm>
          <a:prstGeom prst="rect">
            <a:avLst/>
          </a:prstGeom>
        </p:spPr>
        <p:txBody>
          <a:bodyPr/>
          <a:lstStyle/>
          <a:p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Principle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concentrated sulfuric acid (H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solution dehydrates the carbohydrate to form 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aldehyde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that condenses with α-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naphthol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Molisch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reagent to produce a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purple compound.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../Desktop/New%20Folder/New%20Folder%20(2)/Carbohydrates%20-%20The%20Molisch%20Test_files/molrxn1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5349" l="2062" r="98282">
                        <a14:foregroundMark x1="21649" y1="13178" x2="2405" y2="55814"/>
                        <a14:foregroundMark x1="10653" y1="33333" x2="19244" y2="59690"/>
                        <a14:foregroundMark x1="15464" y1="47287" x2="12715" y2="93023"/>
                        <a14:foregroundMark x1="12371" y1="73643" x2="10653" y2="97674"/>
                        <a14:foregroundMark x1="12027" y1="35659" x2="5155" y2="0"/>
                        <a14:foregroundMark x1="10309" y1="17829" x2="22680" y2="0"/>
                        <a14:foregroundMark x1="10653" y1="88372" x2="23711" y2="91473"/>
                        <a14:foregroundMark x1="15464" y1="47287" x2="82131" y2="46512"/>
                        <a14:foregroundMark x1="80756" y1="49612" x2="94502" y2="35659"/>
                        <a14:foregroundMark x1="87629" y1="42636" x2="86942" y2="73643"/>
                        <a14:foregroundMark x1="87973" y1="44961" x2="91065" y2="33333"/>
                        <a14:foregroundMark x1="88660" y1="41860" x2="98282" y2="4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2433944" cy="1298104"/>
          </a:xfrm>
          <a:prstGeom prst="rect">
            <a:avLst/>
          </a:prstGeom>
          <a:gradFill rotWithShape="1">
            <a:gsLst>
              <a:gs pos="0">
                <a:srgbClr val="FFD9EC"/>
              </a:gs>
              <a:gs pos="50000">
                <a:srgbClr val="FFFFFF"/>
              </a:gs>
              <a:gs pos="100000">
                <a:srgbClr val="FFD9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505200" y="4419600"/>
            <a:ext cx="184983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0" y="4038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-</a:t>
            </a:r>
            <a:r>
              <a:rPr lang="en-US" dirty="0" err="1" smtClean="0"/>
              <a:t>naphthol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4114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Purpel</a:t>
            </a:r>
            <a:r>
              <a:rPr lang="en-US" dirty="0" smtClean="0">
                <a:solidFill>
                  <a:srgbClr val="7030A0"/>
                </a:solidFill>
              </a:rPr>
              <a:t> color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3" name="Picture 6" descr="http://faculty.ksu.edu.sa/27502/picture%20library/Molisch%20Test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60" t="18033" r="19698" b="15394"/>
          <a:stretch/>
        </p:blipFill>
        <p:spPr bwMode="auto">
          <a:xfrm>
            <a:off x="7162800" y="3124200"/>
            <a:ext cx="150742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are Carbohydrates?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Bread_Grain_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3173413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uit_Gro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9388" y="3967163"/>
            <a:ext cx="31892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tarch foo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6163" y="3276600"/>
            <a:ext cx="2674937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Vegetable_Grou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447800"/>
            <a:ext cx="30432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/KI test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polysaccharides can be identified by their reaction with IKI reagent [</a:t>
            </a: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Iodine (I2) dissolved in potassium iodide (KI)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IKI reagent interacts with the helices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amylose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glycogen, and the chains of cellulose forming colored complexes.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Image result for iki test for st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1" y="4953000"/>
            <a:ext cx="3429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895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deep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blue-black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color is obtained with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starch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red-brown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color is given by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glycogen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violet-brown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red-brown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color with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cellulose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colors fade away by heating and return by cooling.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Image result for I2/KI test for carbohydr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648200"/>
            <a:ext cx="65532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Barfoed’s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Test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5344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This test is performed to distinguish between reducing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reducing disaccharides.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Objective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To distinguish between mono-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and poly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saccharides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533400"/>
            <a:ext cx="89154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Principle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Barfoed’s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test used copper (II) ions in a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slightly acidic medium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Reducing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oxidized by the copper ion in solution to form a carboxylic acid and a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reddish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precipitate of copper (I) oxide within three minutes.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Reducing disaccharides undergo the same reaction, but do so at a slower rate.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591" t="6660" r="22402" b="31740"/>
          <a:stretch/>
        </p:blipFill>
        <p:spPr bwMode="auto">
          <a:xfrm>
            <a:off x="7924800" y="4038600"/>
            <a:ext cx="914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 l="14056" t="26042" r="29722" b="60416"/>
          <a:stretch>
            <a:fillRect/>
          </a:stretch>
        </p:blipFill>
        <p:spPr bwMode="auto">
          <a:xfrm>
            <a:off x="304800" y="4572000"/>
            <a:ext cx="731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47800"/>
            <a:ext cx="8763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Benedict's reagent is used as a test for the presence of reducing sugars. 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reducing sugars; they all have a free reactive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aldehyde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group 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However, ketoses can also be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reducing sugars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due to the conversion of ketoses to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aldoses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tautomerization</a:t>
            </a:r>
            <a:endParaRPr lang="en-US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Objective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To distinguish between the reducing and non-reducing sugars.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609600"/>
            <a:ext cx="34355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Benedict's test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1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Principle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:Benedict’s reagent test used copper (II) ions in an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alkaline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Reducing sugars are oxidized by the copper ion in solution to form a carboxylic acid and a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reddish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precipitate of copper oxide.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14056" t="18750" r="29722" b="66667"/>
          <a:stretch>
            <a:fillRect/>
          </a:stretch>
        </p:blipFill>
        <p:spPr bwMode="auto">
          <a:xfrm>
            <a:off x="533400" y="2286000"/>
            <a:ext cx="784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 descr="Image result for Benedict's t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20498" t="16667" r="36164" b="27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Carbohydrates Contain the Elements:</a:t>
            </a:r>
          </a:p>
          <a:p>
            <a:pPr>
              <a:buFont typeface="Wingdings" pitchFamily="2" charset="2"/>
              <a:buChar char="n"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Carbon</a:t>
            </a:r>
          </a:p>
          <a:p>
            <a:pPr>
              <a:buFont typeface="Wingdings" pitchFamily="2" charset="2"/>
              <a:buChar char="n"/>
            </a:pPr>
            <a:r>
              <a:rPr lang="en-GB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Hydrogen</a:t>
            </a:r>
          </a:p>
          <a:p>
            <a:pPr>
              <a:buFont typeface="Wingdings" pitchFamily="2" charset="2"/>
              <a:buChar char="n"/>
            </a:pPr>
            <a:r>
              <a:rPr lang="en-GB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Oxygen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They Are Split  Into Three Groups Known As:</a:t>
            </a:r>
          </a:p>
          <a:p>
            <a:pPr>
              <a:buFont typeface="Wingdings" pitchFamily="2" charset="2"/>
              <a:buChar char="n"/>
            </a:pPr>
            <a:r>
              <a:rPr lang="en-GB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(Monomers) </a:t>
            </a:r>
          </a:p>
          <a:p>
            <a:pPr>
              <a:buFont typeface="Wingdings" pitchFamily="2" charset="2"/>
              <a:buChar char="n"/>
            </a:pPr>
            <a:r>
              <a:rPr lang="en-GB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Disaccharides</a:t>
            </a:r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Dimers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n"/>
            </a:pPr>
            <a:r>
              <a:rPr lang="en-GB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Polsaccharides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(Polymers)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498080" cy="3886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Most , but not all carbohydrate  have  a formula 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(hence the name hydrate of carbon)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represents the number of times the CH</a:t>
            </a:r>
            <a:r>
              <a:rPr lang="en-GB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 unite is repeated.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Types of Carbohydrates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Simple Carbohydrates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monosaccharides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disaccharides</a:t>
            </a:r>
          </a:p>
          <a:p>
            <a:pPr>
              <a:buNone/>
            </a:pPr>
            <a:r>
              <a:rPr lang="en-US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Complex Carbohydrates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polysaccharides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glycogen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starches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Cellulose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Monosaccharides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8229600" cy="3429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(mono: one,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saccharide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sugar)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sugars with multiple OH groups.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can be classify according to : </a:t>
            </a:r>
          </a:p>
          <a:p>
            <a:pPr marL="342900" lvl="1" indent="-3429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the number of carbons (3, 4, 5, 6,7), a monosaccharide is a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triose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tetrose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pentose or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hexose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heptoses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400050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00050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Monosaccharides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0" y="2743200"/>
            <a:ext cx="4495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Aldoses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(e.g., glucose) have 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aldehyde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group at one end.</a:t>
            </a: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029200" y="281940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Ketoses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(e.g., fructose) have a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group, usually at C2. 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400050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" name="Object 21"/>
          <p:cNvGraphicFramePr>
            <a:graphicFrameLocks noChangeAspect="1"/>
          </p:cNvGraphicFramePr>
          <p:nvPr/>
        </p:nvGraphicFramePr>
        <p:xfrm>
          <a:off x="1298575" y="3886200"/>
          <a:ext cx="2359025" cy="2952750"/>
        </p:xfrm>
        <a:graphic>
          <a:graphicData uri="http://schemas.openxmlformats.org/presentationml/2006/ole">
            <p:oleObj spid="_x0000_s4098" r:id="rId3" imgW="1143000" imgH="2057400" progId="Word.Picture.8">
              <p:embed/>
            </p:oleObj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00050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1" name="Object 24"/>
          <p:cNvGraphicFramePr>
            <a:graphicFrameLocks noChangeAspect="1"/>
          </p:cNvGraphicFramePr>
          <p:nvPr/>
        </p:nvGraphicFramePr>
        <p:xfrm>
          <a:off x="5715000" y="3962400"/>
          <a:ext cx="2359025" cy="2895600"/>
        </p:xfrm>
        <a:graphic>
          <a:graphicData uri="http://schemas.openxmlformats.org/presentationml/2006/ole">
            <p:oleObj spid="_x0000_s4099" r:id="rId4" imgW="1143000" imgH="2057400" progId="Word.Picture.8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" y="12192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2- based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 their carbonyl carbon (&gt;C=O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According to the location of the carbonyl functional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group,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can be either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aldoses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(terminal carbonyl group;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aldehyde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 or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ketoses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(internal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carbonyl group;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ketone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Monosaccharides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4525963"/>
          </a:xfrm>
        </p:spPr>
        <p:txBody>
          <a:bodyPr/>
          <a:lstStyle/>
          <a:p>
            <a:pPr marL="457200" indent="-457200">
              <a:buSzPct val="90000"/>
              <a:buNone/>
            </a:pP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Glucose</a:t>
            </a:r>
          </a:p>
          <a:p>
            <a:pPr marL="914400" lvl="1" indent="-4572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carbohydrate form used by the body, referred to as </a:t>
            </a:r>
            <a:r>
              <a:rPr lang="ja-JP" altLang="en-US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blood sugar</a:t>
            </a:r>
            <a:r>
              <a:rPr lang="ja-JP" altLang="en-US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basic sub-unit of other larger carbohydrate molecules</a:t>
            </a:r>
          </a:p>
          <a:p>
            <a:pPr marL="914400" lvl="1" indent="-4572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found in fruits, vegetables, honey</a:t>
            </a:r>
          </a:p>
          <a:p>
            <a:pPr marL="914400" lvl="1" indent="-45720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chemical formula for glucose is </a:t>
            </a:r>
            <a:r>
              <a:rPr lang="en-GB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baseline="-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aseline="-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GB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baseline="-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slide_5-1"/>
          <p:cNvPicPr>
            <a:picLocks noChangeAspect="1" noChangeArrowheads="1"/>
          </p:cNvPicPr>
          <p:nvPr/>
        </p:nvPicPr>
        <p:blipFill>
          <a:blip r:embed="rId2"/>
          <a:srcRect r="80519"/>
          <a:stretch>
            <a:fillRect/>
          </a:stretch>
        </p:blipFill>
        <p:spPr bwMode="auto">
          <a:xfrm>
            <a:off x="7019925" y="2133600"/>
            <a:ext cx="140335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Monosaccharides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SzPct val="90000"/>
              <a:buNone/>
            </a:pP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Fructose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sweetest of the sugars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occurs naturally in fruits &amp; honey, </a:t>
            </a:r>
            <a:r>
              <a:rPr lang="ja-JP" altLang="en-US" sz="240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fruit sugar</a:t>
            </a:r>
            <a:r>
              <a:rPr lang="ja-JP" altLang="en-US" sz="240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combines with glucose to form sucrose</a:t>
            </a:r>
          </a:p>
          <a:p>
            <a:pPr marL="457200" indent="-457200">
              <a:lnSpc>
                <a:spcPct val="9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SzPct val="90000"/>
              <a:buNone/>
            </a:pP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Galactose</a:t>
            </a:r>
            <a:endParaRPr lang="en-US" sz="2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combines with glucose to form lactose, </a:t>
            </a:r>
            <a:r>
              <a:rPr lang="ja-JP" altLang="en-US" sz="240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milk sugar</a:t>
            </a:r>
            <a:r>
              <a:rPr lang="ja-JP" altLang="en-US" sz="240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slide_5-1"/>
          <p:cNvPicPr>
            <a:picLocks noChangeAspect="1" noChangeArrowheads="1"/>
          </p:cNvPicPr>
          <p:nvPr/>
        </p:nvPicPr>
        <p:blipFill>
          <a:blip r:embed="rId2"/>
          <a:srcRect l="81250" t="15271"/>
          <a:stretch>
            <a:fillRect/>
          </a:stretch>
        </p:blipFill>
        <p:spPr bwMode="auto">
          <a:xfrm>
            <a:off x="6538913" y="1874838"/>
            <a:ext cx="16764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lide_5-1"/>
          <p:cNvPicPr>
            <a:picLocks noChangeAspect="1" noChangeArrowheads="1"/>
          </p:cNvPicPr>
          <p:nvPr/>
        </p:nvPicPr>
        <p:blipFill>
          <a:blip r:embed="rId2"/>
          <a:srcRect l="39743" r="38461"/>
          <a:stretch>
            <a:fillRect/>
          </a:stretch>
        </p:blipFill>
        <p:spPr bwMode="auto">
          <a:xfrm>
            <a:off x="6538913" y="4448175"/>
            <a:ext cx="17208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266</TotalTime>
  <Words>800</Words>
  <Application>Microsoft Office PowerPoint</Application>
  <PresentationFormat>On-screen Show (4:3)</PresentationFormat>
  <Paragraphs>121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Trek</vt:lpstr>
      <vt:lpstr>Microsoft Word Picture</vt:lpstr>
      <vt:lpstr>Clip</vt:lpstr>
      <vt:lpstr>Carbohydrates </vt:lpstr>
      <vt:lpstr>What are Carbohydrates?</vt:lpstr>
      <vt:lpstr>Slide 3</vt:lpstr>
      <vt:lpstr>Slide 4</vt:lpstr>
      <vt:lpstr>Types of Carbohydrates</vt:lpstr>
      <vt:lpstr>Monosaccharides</vt:lpstr>
      <vt:lpstr>Slide 7</vt:lpstr>
      <vt:lpstr> Monosaccharides</vt:lpstr>
      <vt:lpstr> Monosaccharides</vt:lpstr>
      <vt:lpstr>dehydration reaction</vt:lpstr>
      <vt:lpstr>Disaccharides</vt:lpstr>
      <vt:lpstr>Slide 12</vt:lpstr>
      <vt:lpstr>Polysaccharides </vt:lpstr>
      <vt:lpstr>Polysaccharides </vt:lpstr>
      <vt:lpstr>Polysaccharides </vt:lpstr>
      <vt:lpstr>Polysaccharides </vt:lpstr>
      <vt:lpstr>Qualitative tests of Carbohydrate</vt:lpstr>
      <vt:lpstr>Slide 18</vt:lpstr>
      <vt:lpstr>Slide 19</vt:lpstr>
      <vt:lpstr>I2/KI test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amm</dc:creator>
  <cp:lastModifiedBy>amm</cp:lastModifiedBy>
  <cp:revision>21</cp:revision>
  <dcterms:created xsi:type="dcterms:W3CDTF">2016-10-14T21:10:11Z</dcterms:created>
  <dcterms:modified xsi:type="dcterms:W3CDTF">2016-10-18T20:56:30Z</dcterms:modified>
</cp:coreProperties>
</file>