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1" r:id="rId7"/>
    <p:sldId id="277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Graph Databases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A modern approach to handling connected data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/>
              <a:t>Assign Products to Categories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04835" cy="4526280"/>
          </a:xfrm>
        </p:spPr>
        <p:txBody>
          <a:bodyPr>
            <a:normAutofit lnSpcReduction="20000"/>
          </a:bodyPr>
          <a:p>
            <a:pPr marL="0" indent="0">
              <a:buNone/>
            </a:pPr>
            <a:r>
              <a:rPr lang="en-US" altLang="en-US"/>
              <a:t>MATCH (p:Product {name: "Laptop"}), (c:Category {name: "Electronics"})</a:t>
            </a:r>
            <a:endParaRPr lang="en-US" altLang="en-US"/>
          </a:p>
          <a:p>
            <a:pPr marL="0" indent="0">
              <a:buNone/>
            </a:pPr>
            <a:r>
              <a:rPr lang="en-US" altLang="en-US"/>
              <a:t>CREATE (p)-[:PART_OF]-&gt;(c);</a:t>
            </a:r>
            <a:endParaRPr lang="en-US" altLang="en-US"/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r>
              <a:rPr lang="en-US" altLang="en-US"/>
              <a:t>MATCH (p:Product {name: "Smartphone"}), (c:Category {name: "Electronics"})</a:t>
            </a:r>
            <a:endParaRPr lang="en-US" altLang="en-US"/>
          </a:p>
          <a:p>
            <a:pPr marL="0" indent="0">
              <a:buNone/>
            </a:pPr>
            <a:r>
              <a:rPr lang="en-US" altLang="en-US"/>
              <a:t>CREATE (p)-[:PART_OF]-&gt;(c);</a:t>
            </a:r>
            <a:endParaRPr lang="en-US" altLang="en-US"/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r>
              <a:rPr lang="en-US" altLang="en-US"/>
              <a:t>MATCH (p:Product {name: "Headphones"}), (c:Category {name: "Accessories"})</a:t>
            </a:r>
            <a:endParaRPr lang="en-US" altLang="en-US"/>
          </a:p>
          <a:p>
            <a:pPr marL="0" indent="0">
              <a:buNone/>
            </a:pPr>
            <a:r>
              <a:rPr lang="en-US" altLang="en-US"/>
              <a:t>CREATE (p)-[:PART_OF]-&gt;(c);</a:t>
            </a:r>
            <a:endParaRPr lang="en-US" altLang="en-US"/>
          </a:p>
          <a:p>
            <a:pPr marL="0" indent="0"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/>
              <a:t>Create Order Nodes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23505" cy="4526280"/>
          </a:xfrm>
        </p:spPr>
        <p:txBody>
          <a:bodyPr/>
          <a:p>
            <a:pPr marL="0" indent="0">
              <a:buNone/>
            </a:pPr>
            <a:r>
              <a:rPr lang="en-US" altLang="en-US"/>
              <a:t>CREATE (:Order {orderId: "ORD001", date: date("2024-12-01")}),</a:t>
            </a:r>
            <a:endParaRPr lang="en-US" altLang="en-US"/>
          </a:p>
          <a:p>
            <a:pPr marL="0" indent="0">
              <a:buNone/>
            </a:pPr>
            <a:r>
              <a:rPr lang="en-US" altLang="en-US"/>
              <a:t>       (:Order {orderId: "ORD002", date: date("2024-12-10")}),</a:t>
            </a:r>
            <a:endParaRPr lang="en-US" altLang="en-US"/>
          </a:p>
          <a:p>
            <a:pPr marL="0" indent="0">
              <a:buNone/>
            </a:pPr>
            <a:r>
              <a:rPr lang="en-US" altLang="en-US"/>
              <a:t>       (:Order {orderId: "ORD003", date: date("2024-12-12")});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/>
              <a:t>Link Customers to Orders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19695" cy="4526280"/>
          </a:xfrm>
        </p:spPr>
        <p:txBody>
          <a:bodyPr>
            <a:normAutofit lnSpcReduction="20000"/>
          </a:bodyPr>
          <a:p>
            <a:pPr marL="0" indent="0">
              <a:buNone/>
            </a:pPr>
            <a:r>
              <a:rPr lang="en-US" altLang="en-US"/>
              <a:t>MATCH (c:Customer {name: "Alice"}), (o:Order {orderId: "ORD001"})</a:t>
            </a:r>
            <a:endParaRPr lang="en-US" altLang="en-US"/>
          </a:p>
          <a:p>
            <a:pPr marL="0" indent="0">
              <a:buNone/>
            </a:pPr>
            <a:r>
              <a:rPr lang="en-US" altLang="en-US"/>
              <a:t>CREATE (c)-[:PLACED_ORDER]-&gt;(o);</a:t>
            </a:r>
            <a:endParaRPr lang="en-US" altLang="en-US"/>
          </a:p>
          <a:p>
            <a:endParaRPr lang="en-US" altLang="en-US"/>
          </a:p>
          <a:p>
            <a:pPr marL="0" indent="0">
              <a:buNone/>
            </a:pPr>
            <a:r>
              <a:rPr lang="en-US" altLang="en-US"/>
              <a:t>MATCH (c:Customer {name: "Bob"}), (o:Order {orderId: "ORD002"})</a:t>
            </a:r>
            <a:endParaRPr lang="en-US" altLang="en-US"/>
          </a:p>
          <a:p>
            <a:pPr marL="0" indent="0">
              <a:buNone/>
            </a:pPr>
            <a:r>
              <a:rPr lang="en-US" altLang="en-US"/>
              <a:t>CREATE (c)-[:PLACED_ORDER]-&gt;(o);</a:t>
            </a:r>
            <a:endParaRPr lang="en-US" altLang="en-US"/>
          </a:p>
          <a:p>
            <a:endParaRPr lang="en-US" altLang="en-US"/>
          </a:p>
          <a:p>
            <a:pPr marL="0" indent="0">
              <a:buNone/>
            </a:pPr>
            <a:r>
              <a:rPr lang="en-US" altLang="en-US"/>
              <a:t>MATCH (c:Customer {name: "Charlie"}), (o:Order {orderId: "ORD003"})</a:t>
            </a:r>
            <a:endParaRPr lang="en-US" altLang="en-US"/>
          </a:p>
          <a:p>
            <a:pPr marL="0" indent="0">
              <a:buNone/>
            </a:pPr>
            <a:r>
              <a:rPr lang="en-US" altLang="en-US"/>
              <a:t>CREATE (c)-[:PLACED_ORDER]-&gt;(o);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/>
              <a:t>Add Products to Orders</a:t>
            </a:r>
            <a:endParaRPr lang="en-US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" y="1600200"/>
            <a:ext cx="8290560" cy="4526280"/>
          </a:xfrm>
        </p:spPr>
        <p:txBody>
          <a:bodyPr>
            <a:normAutofit lnSpcReduction="20000"/>
          </a:bodyPr>
          <a:p>
            <a:pPr marL="0" indent="0">
              <a:buNone/>
            </a:pPr>
            <a:r>
              <a:rPr lang="en-US" altLang="en-US"/>
              <a:t>MATCH (o:Order {orderId: "ORD001"}), (p:Product {name: "Laptop"})</a:t>
            </a:r>
            <a:endParaRPr lang="en-US" altLang="en-US"/>
          </a:p>
          <a:p>
            <a:pPr marL="0" indent="0">
              <a:buNone/>
            </a:pPr>
            <a:r>
              <a:rPr lang="en-US" altLang="en-US"/>
              <a:t>CREATE (o)-[:CONTAINS]-&gt;(p);</a:t>
            </a:r>
            <a:endParaRPr lang="en-US" altLang="en-US"/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r>
              <a:rPr lang="en-US" altLang="en-US"/>
              <a:t>MATCH (o:Order {orderId: "ORD002"}), (p:Product {name: "Smartphone"})</a:t>
            </a:r>
            <a:endParaRPr lang="en-US" altLang="en-US"/>
          </a:p>
          <a:p>
            <a:pPr marL="0" indent="0">
              <a:buNone/>
            </a:pPr>
            <a:r>
              <a:rPr lang="en-US" altLang="en-US"/>
              <a:t>CREATE (o)-[:CONTAINS]-&gt;(p);</a:t>
            </a:r>
            <a:endParaRPr lang="en-US" altLang="en-US"/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r>
              <a:rPr lang="en-US" altLang="en-US"/>
              <a:t>MATCH (o:Order {orderId: "ORD003"}), (p:Product {name: "Headphones"})</a:t>
            </a:r>
            <a:endParaRPr lang="en-US" altLang="en-US"/>
          </a:p>
          <a:p>
            <a:pPr marL="0" indent="0">
              <a:buNone/>
            </a:pPr>
            <a:r>
              <a:rPr lang="en-US" altLang="en-US"/>
              <a:t>CREATE (o)-[:CONTAINS]-&gt;(p);</a:t>
            </a:r>
            <a:endParaRPr lang="en-US" altLang="en-US"/>
          </a:p>
          <a:p>
            <a:pPr marL="0" indent="0"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/>
              <a:t>Add Direct Purchase Relationships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35315" cy="4526280"/>
          </a:xfrm>
        </p:spPr>
        <p:txBody>
          <a:bodyPr>
            <a:normAutofit lnSpcReduction="20000"/>
          </a:bodyPr>
          <a:p>
            <a:pPr marL="0" indent="0">
              <a:buNone/>
            </a:pPr>
            <a:r>
              <a:rPr lang="en-US" altLang="en-US"/>
              <a:t>MATCH (c:Customer {name: "Alice"}), (p:Product {name: "Laptop"})</a:t>
            </a:r>
            <a:endParaRPr lang="en-US" altLang="en-US"/>
          </a:p>
          <a:p>
            <a:pPr marL="0" indent="0">
              <a:buNone/>
            </a:pPr>
            <a:r>
              <a:rPr lang="en-US" altLang="en-US"/>
              <a:t>CREATE (c)-[:PURCHASED]-&gt;(p);</a:t>
            </a:r>
            <a:endParaRPr lang="en-US" altLang="en-US"/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r>
              <a:rPr lang="en-US" altLang="en-US"/>
              <a:t>MATCH (c:Customer {name: "Bob"}), (p:Product {name: "Smartphone"})</a:t>
            </a:r>
            <a:endParaRPr lang="en-US" altLang="en-US"/>
          </a:p>
          <a:p>
            <a:pPr marL="0" indent="0">
              <a:buNone/>
            </a:pPr>
            <a:r>
              <a:rPr lang="en-US" altLang="en-US"/>
              <a:t>CREATE (c)-[:PURCHASED]-&gt;(p);</a:t>
            </a:r>
            <a:endParaRPr lang="en-US" altLang="en-US"/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r>
              <a:rPr lang="en-US" altLang="en-US"/>
              <a:t>MATCH (c:Customer {name: "Charlie"}), (p:Product {name: "Headphones"})</a:t>
            </a:r>
            <a:endParaRPr lang="en-US" altLang="en-US"/>
          </a:p>
          <a:p>
            <a:pPr marL="0" indent="0">
              <a:buNone/>
            </a:pPr>
            <a:r>
              <a:rPr lang="en-US" altLang="en-US"/>
              <a:t>CREATE (c)-[:PURCHASED]-&gt;(p);</a:t>
            </a:r>
            <a:endParaRPr lang="en-US" altLang="en-US"/>
          </a:p>
          <a:p>
            <a:pPr marL="0" indent="0"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/>
              <a:t>Step 3: Query the Graph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8965" cy="4526280"/>
          </a:xfrm>
        </p:spPr>
        <p:txBody>
          <a:bodyPr>
            <a:normAutofit lnSpcReduction="20000"/>
          </a:bodyPr>
          <a:p>
            <a:pPr marL="0" indent="0">
              <a:buNone/>
            </a:pPr>
            <a:r>
              <a:rPr lang="en-US" altLang="en-US" b="1"/>
              <a:t> Find All Products Purchased by Alice:</a:t>
            </a:r>
            <a:endParaRPr lang="en-US" altLang="en-US" b="1"/>
          </a:p>
          <a:p>
            <a:pPr marL="0" indent="0">
              <a:buNone/>
            </a:pPr>
            <a:endParaRPr lang="en-US" altLang="en-US" b="1"/>
          </a:p>
          <a:p>
            <a:pPr marL="0" indent="0">
              <a:buNone/>
            </a:pPr>
            <a:r>
              <a:rPr lang="en-US" altLang="en-US" sz="20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MATCH (c:Customer {name: "Alice"})-[:PURCHASED]-&gt;(p:Product)</a:t>
            </a:r>
            <a:endParaRPr lang="en-US" altLang="en-US" sz="2000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r>
              <a:rPr lang="en-US" altLang="en-US" sz="20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RETURN p.name AS Product, p.price AS Price;</a:t>
            </a:r>
            <a:endParaRPr lang="en-US" altLang="en-US" sz="2000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en-US" altLang="en-US" sz="2000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r>
              <a:rPr lang="en-US" altLang="en-US" b="1"/>
              <a:t>Get All Customers Who Purchased Products in the Electronics Category:</a:t>
            </a:r>
            <a:endParaRPr lang="en-US" altLang="en-US" b="1"/>
          </a:p>
          <a:p>
            <a:pPr marL="0" indent="0">
              <a:buNone/>
            </a:pPr>
            <a:endParaRPr lang="en-US" altLang="en-US" b="1"/>
          </a:p>
          <a:p>
            <a:pPr marL="0" indent="0">
              <a:buNone/>
            </a:pPr>
            <a:r>
              <a:rPr lang="en-US" altLang="en-US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MATCH (c:Customer)-[:PURCHASED]-&gt;(p:Product)-[:PART_OF]-&gt;(cat:Category {name: "Electronics"})</a:t>
            </a:r>
            <a:endParaRPr lang="en-US" altLang="en-US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r>
              <a:rPr lang="en-US" altLang="en-US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RETURN DISTINCT c.name AS Customer;</a:t>
            </a:r>
            <a:endParaRPr lang="en-US" altLang="en-US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altLang="en-US"/>
              <a:t>Find the Total Revenue from Orders: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52740" cy="4526280"/>
          </a:xfrm>
        </p:spPr>
        <p:txBody>
          <a:bodyPr>
            <a:normAutofit fontScale="70000"/>
          </a:bodyPr>
          <a:p>
            <a:pPr marL="0" indent="0">
              <a:buNone/>
            </a:pPr>
            <a:r>
              <a:rPr lang="en-US" altLang="en-US" b="1">
                <a:solidFill>
                  <a:srgbClr val="00B0F0"/>
                </a:solidFill>
              </a:rPr>
              <a:t>MATCH (o:Order)-[:CONTAINS]-&gt;(p:Product)</a:t>
            </a:r>
            <a:endParaRPr lang="en-US" altLang="en-US" b="1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altLang="en-US" b="1">
                <a:solidFill>
                  <a:srgbClr val="00B0F0"/>
                </a:solidFill>
              </a:rPr>
              <a:t>RETURN o.orderId AS OrderID, SUM(p.price) AS TotalRevenue</a:t>
            </a:r>
            <a:endParaRPr lang="en-US" altLang="en-US" b="1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altLang="en-US" b="1">
                <a:solidFill>
                  <a:srgbClr val="00B0F0"/>
                </a:solidFill>
              </a:rPr>
              <a:t>ORDER BY TotalRevenue DESC;</a:t>
            </a:r>
            <a:endParaRPr lang="en-US" altLang="en-US" b="1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altLang="en-US"/>
              <a:t> </a:t>
            </a:r>
            <a:r>
              <a:rPr lang="en-US" altLang="en-US" b="1"/>
              <a:t>Recommend Products Based on Purchase Patterns:</a:t>
            </a:r>
            <a:endParaRPr lang="en-US" altLang="en-US" b="1"/>
          </a:p>
          <a:p>
            <a:pPr marL="0" indent="0">
              <a:buNone/>
            </a:pPr>
            <a:endParaRPr lang="en-US" altLang="en-US" b="1"/>
          </a:p>
          <a:p>
            <a:pPr marL="0" indent="0">
              <a:buNone/>
            </a:pPr>
            <a:r>
              <a:rPr lang="en-US" altLang="en-US" b="1">
                <a:solidFill>
                  <a:srgbClr val="00B0F0"/>
                </a:solidFill>
              </a:rPr>
              <a:t>MATCH (customer:Customer)-[:PURCHASED]-&gt;(p:Product)&lt;-[:PURCHASED]-(other:Customer)-[:PURCHASED]-&gt;(recommend:Product)</a:t>
            </a:r>
            <a:endParaRPr lang="en-US" altLang="en-US" b="1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altLang="en-US" b="1">
                <a:solidFill>
                  <a:srgbClr val="00B0F0"/>
                </a:solidFill>
              </a:rPr>
              <a:t>WHERE NOT (customer)-[:PURCHASED]-&gt;(recommend)</a:t>
            </a:r>
            <a:endParaRPr lang="en-US" altLang="en-US" b="1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altLang="en-US" b="1">
                <a:solidFill>
                  <a:srgbClr val="00B0F0"/>
                </a:solidFill>
              </a:rPr>
              <a:t>RETURN DISTINCT recommend.name AS RecommendedProduct, COUNT(*) AS Frequency</a:t>
            </a:r>
            <a:endParaRPr lang="en-US" altLang="en-US" b="1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altLang="en-US" b="1">
                <a:solidFill>
                  <a:srgbClr val="00B0F0"/>
                </a:solidFill>
              </a:rPr>
              <a:t>ORDER BY Frequency DESC;</a:t>
            </a:r>
            <a:endParaRPr lang="en-US" altLang="en-US" b="1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altLang="en-US" b="1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/>
              <a:t> List All Orders and Their Products: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73720" cy="4526280"/>
          </a:xfrm>
        </p:spPr>
        <p:txBody>
          <a:bodyPr/>
          <a:p>
            <a:pPr marL="0" indent="0">
              <a:buNone/>
            </a:pPr>
            <a:r>
              <a:rPr lang="en-US" altLang="en-US" b="1">
                <a:solidFill>
                  <a:srgbClr val="00B0F0"/>
                </a:solidFill>
              </a:rPr>
              <a:t>MATCH (o:Order)-[:CONTAINS]-&gt;(p:Product)</a:t>
            </a:r>
            <a:endParaRPr lang="en-US" altLang="en-US" b="1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altLang="en-US" b="1">
                <a:solidFill>
                  <a:srgbClr val="00B0F0"/>
                </a:solidFill>
              </a:rPr>
              <a:t>RETURN o.orderId AS OrderID, p.name AS ProductName;</a:t>
            </a:r>
            <a:endParaRPr lang="en-US" altLang="en-US" b="1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altLang="en-US" b="1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/>
              <a:t>Step 4: Visualize the Graph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94040" cy="4526280"/>
          </a:xfrm>
        </p:spPr>
        <p:txBody>
          <a:bodyPr/>
          <a:p>
            <a:pPr marL="0" indent="0">
              <a:buNone/>
            </a:pPr>
            <a:r>
              <a:rPr lang="en-US" altLang="en-US" b="1">
                <a:solidFill>
                  <a:srgbClr val="00B0F0"/>
                </a:solidFill>
              </a:rPr>
              <a:t>MATCH (n) RETURN n;</a:t>
            </a:r>
            <a:endParaRPr lang="en-US" altLang="en-US" b="1">
              <a:solidFill>
                <a:srgbClr val="00B0F0"/>
              </a:solidFill>
            </a:endParaRPr>
          </a:p>
          <a:p>
            <a:endParaRPr lang="en-US" altLang="en-US" b="1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Recall: A</a:t>
            </a:r>
            <a:r>
              <a:t> Graph Database?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pPr marL="0" indent="0">
              <a:buNone/>
            </a:pPr>
            <a:r>
              <a:t>- A type of </a:t>
            </a:r>
            <a:r>
              <a:rPr sz="3000"/>
              <a:t>NoS</a:t>
            </a:r>
            <a:r>
              <a:rPr lang="en-US" sz="3000"/>
              <a:t>0</a:t>
            </a:r>
            <a:r>
              <a:rPr sz="3000"/>
              <a:t>QL </a:t>
            </a:r>
            <a:r>
              <a:t>database using graph structures</a:t>
            </a:r>
          </a:p>
          <a:p>
            <a:pPr marL="0" indent="0">
              <a:buNone/>
            </a:pPr>
            <a:r>
              <a:t>- Composed of:</a:t>
            </a:r>
          </a:p>
          <a:p>
            <a:pPr marL="0" indent="0">
              <a:buNone/>
            </a:pPr>
            <a:r>
              <a:t>  • Nodes: Represent entities</a:t>
            </a:r>
          </a:p>
          <a:p>
            <a:pPr marL="0" indent="0">
              <a:buNone/>
            </a:pPr>
            <a:r>
              <a:t>  • Relationships: Connect entities</a:t>
            </a:r>
          </a:p>
          <a:p>
            <a:pPr marL="0" indent="0">
              <a:buNone/>
            </a:pPr>
            <a:r>
              <a:t>  • Properties: Key-value pairs on nodes or relationships</a:t>
            </a:r>
          </a:p>
          <a:p>
            <a:pPr marL="0" indent="0">
              <a:buNone/>
            </a:pPr>
            <a:r>
              <a:t>- Ideal for connected data and relationship analysis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Reasons for</a:t>
            </a:r>
            <a:r>
              <a:t> Graph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t>- Natural representation of relationships</a:t>
            </a:r>
          </a:p>
          <a:p>
            <a:pPr marL="0" indent="0">
              <a:buNone/>
            </a:pPr>
            <a:r>
              <a:t>- Efficient for traversals (no expensive joins)</a:t>
            </a:r>
          </a:p>
          <a:p>
            <a:pPr marL="0" indent="0">
              <a:buNone/>
            </a:pPr>
            <a:r>
              <a:t>- Flexible schema</a:t>
            </a:r>
          </a:p>
          <a:p>
            <a:pPr marL="0" indent="0">
              <a:buNone/>
            </a:pPr>
            <a:r>
              <a:t>- Optimized for relationship queries</a:t>
            </a:r>
          </a:p>
          <a:p>
            <a:pPr marL="0" indent="0">
              <a:buNone/>
            </a:pPr>
            <a:r>
              <a:t>- High performance on highly connected datasets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Core Concepts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t>- Graph components:</a:t>
            </a:r>
          </a:p>
          <a:p>
            <a:pPr marL="0" indent="0">
              <a:buNone/>
            </a:pPr>
            <a:r>
              <a:t>  • Nodes: Entities like people, products</a:t>
            </a:r>
          </a:p>
          <a:p>
            <a:pPr marL="0" indent="0">
              <a:buNone/>
            </a:pPr>
            <a:r>
              <a:t>  • Relationships: Connections like 'FRIENDS_WITH'</a:t>
            </a:r>
          </a:p>
          <a:p>
            <a:pPr marL="0" indent="0">
              <a:buNone/>
            </a:pPr>
            <a:r>
              <a:t>  • Properties: Attributes like 'name', 'age'</a:t>
            </a:r>
          </a:p>
          <a:p>
            <a:pPr marL="0" indent="0">
              <a:buNone/>
            </a:pPr>
            <a:r>
              <a:t>- Directed or undirected graphs</a:t>
            </a:r>
          </a:p>
          <a:p>
            <a:pPr marL="0" indent="0">
              <a:buNone/>
            </a:pPr>
            <a:r>
              <a:t>- Labels to classify nodes/relationships</a:t>
            </a:r>
          </a:p>
          <a:p>
            <a:pPr marL="0" indent="0">
              <a:buNone/>
            </a:pPr>
            <a:r>
              <a:t>- Paths for traversals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Popular Graph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t>- Neo4j: Industry leader with Cypher query language</a:t>
            </a:r>
          </a:p>
          <a:p>
            <a:pPr marL="0" indent="0">
              <a:buNone/>
            </a:pPr>
            <a:r>
              <a:t>- Amazon Neptune: Managed graph database on AWS</a:t>
            </a:r>
          </a:p>
          <a:p>
            <a:pPr marL="0" indent="0">
              <a:buNone/>
            </a:pPr>
            <a:r>
              <a:t>- ArangoDB: Multi-model (graph + document)</a:t>
            </a:r>
          </a:p>
          <a:p>
            <a:pPr marL="0" indent="0">
              <a:buNone/>
            </a:pPr>
            <a:r>
              <a:t>- OrientDB: Combines graph and document models</a:t>
            </a:r>
          </a:p>
          <a:p>
            <a:pPr marL="0" indent="0">
              <a:buNone/>
            </a:pPr>
            <a:r>
              <a:t>- RedisGraph: Graph module for Redis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Installing Neo4j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9040"/>
            <a:ext cx="8229600" cy="4917440"/>
          </a:xfrm>
        </p:spPr>
        <p:txBody>
          <a:bodyPr>
            <a:normAutofit fontScale="70000"/>
          </a:bodyPr>
          <a:p>
            <a:pPr marL="0" indent="0">
              <a:buNone/>
            </a:pPr>
            <a:r>
              <a:rPr lang="en-US" altLang="en-US"/>
              <a:t>Downloading and installing Neo4j on your desktop is straightforward, follow these steps to get started:</a:t>
            </a:r>
            <a:endParaRPr lang="en-US" altLang="en-US"/>
          </a:p>
          <a:p>
            <a:pPr marL="457200" indent="-457200">
              <a:buFont typeface="+mj-lt"/>
              <a:buAutoNum type="arabicPeriod"/>
            </a:pPr>
            <a:r>
              <a:rPr lang="en-US" altLang="en-US"/>
              <a:t>Visit the Neo4j Download Page:</a:t>
            </a:r>
            <a:endParaRPr lang="en-US" altLang="en-US"/>
          </a:p>
          <a:p>
            <a:pPr marL="457200" indent="-457200">
              <a:buFont typeface="+mj-lt"/>
              <a:buAutoNum type="arabicPeriod"/>
            </a:pPr>
            <a:r>
              <a:rPr lang="en-US" altLang="en-US"/>
              <a:t>Go to the official Neo4j website: https://neo4j.com/download.</a:t>
            </a:r>
            <a:endParaRPr lang="en-US" altLang="en-US"/>
          </a:p>
          <a:p>
            <a:pPr marL="457200" indent="-457200">
              <a:buFont typeface="+mj-lt"/>
              <a:buAutoNum type="arabicPeriod"/>
            </a:pPr>
            <a:r>
              <a:rPr lang="en-US" altLang="en-US"/>
              <a:t>Select Neo4j Desktop:</a:t>
            </a:r>
            <a:endParaRPr lang="en-US" altLang="en-US"/>
          </a:p>
          <a:p>
            <a:pPr marL="457200" indent="-457200">
              <a:buFont typeface="+mj-lt"/>
              <a:buAutoNum type="arabicPeriod"/>
            </a:pPr>
            <a:r>
              <a:rPr lang="en-US" altLang="en-US"/>
              <a:t>Click on the "Download Neo4j Desktop" button.</a:t>
            </a:r>
            <a:endParaRPr lang="en-US" altLang="en-US"/>
          </a:p>
          <a:p>
            <a:pPr marL="457200" indent="-457200">
              <a:buFont typeface="+mj-lt"/>
              <a:buAutoNum type="arabicPeriod"/>
            </a:pPr>
            <a:r>
              <a:rPr lang="en-US" altLang="en-US"/>
              <a:t>The site will automatically detect your operating system (Windows, macOS, or Linux). If it doesn't, choose your OS manually.</a:t>
            </a:r>
            <a:endParaRPr lang="en-US" altLang="en-US"/>
          </a:p>
          <a:p>
            <a:pPr marL="457200" indent="-457200">
              <a:buFont typeface="+mj-lt"/>
              <a:buAutoNum type="arabicPeriod"/>
            </a:pPr>
            <a:r>
              <a:rPr lang="en-US" altLang="en-US"/>
              <a:t>Sign Up/Log In (Optional):</a:t>
            </a:r>
            <a:endParaRPr lang="en-US" altLang="en-US"/>
          </a:p>
          <a:p>
            <a:pPr marL="457200" indent="-457200">
              <a:buFont typeface="+mj-lt"/>
              <a:buAutoNum type="arabicPeriod"/>
            </a:pPr>
            <a:r>
              <a:rPr lang="en-US" altLang="en-US"/>
              <a:t>You might need to create a free Neo4j account or log in. This allows you to activate your desktop installation.</a:t>
            </a:r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/>
              <a:t>Use Case: E-commerce Graph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560" y="3652520"/>
            <a:ext cx="6813550" cy="4526280"/>
          </a:xfrm>
        </p:spPr>
        <p:txBody>
          <a:bodyPr>
            <a:normAutofit/>
          </a:bodyPr>
          <a:p>
            <a:pPr marL="0" indent="0"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Queries</a:t>
            </a:r>
            <a:endParaRPr lang="en-US" altLang="en-US" sz="2400"/>
          </a:p>
          <a:p>
            <a:r>
              <a:rPr lang="en-US" altLang="en-US" sz="2400">
                <a:sym typeface="+mn-ea"/>
              </a:rPr>
              <a:t>Recommendations based on purchase patterns.</a:t>
            </a:r>
            <a:endParaRPr lang="en-US" altLang="en-US" sz="2400"/>
          </a:p>
          <a:p>
            <a:r>
              <a:rPr lang="en-US" altLang="en-US" sz="2400">
                <a:sym typeface="+mn-ea"/>
              </a:rPr>
              <a:t>Customer segmentation by product or category preferences.</a:t>
            </a:r>
            <a:endParaRPr lang="en-US" altLang="en-US" sz="2400"/>
          </a:p>
          <a:p>
            <a:r>
              <a:rPr lang="en-US" altLang="en-US" sz="2400">
                <a:sym typeface="+mn-ea"/>
              </a:rPr>
              <a:t>Popular products or categories.</a:t>
            </a:r>
            <a:endParaRPr lang="en-US" altLang="en-US" sz="2400"/>
          </a:p>
          <a:p>
            <a:endParaRPr lang="en-US" altLang="en-US" sz="2400"/>
          </a:p>
        </p:txBody>
      </p:sp>
      <p:sp>
        <p:nvSpPr>
          <p:cNvPr id="4" name="Text Box 3"/>
          <p:cNvSpPr txBox="1"/>
          <p:nvPr/>
        </p:nvSpPr>
        <p:spPr>
          <a:xfrm>
            <a:off x="3165475" y="1254125"/>
            <a:ext cx="4572000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en-US" sz="2000" b="1">
                <a:solidFill>
                  <a:srgbClr val="FF0000"/>
                </a:solidFill>
                <a:sym typeface="+mn-ea"/>
              </a:rPr>
              <a:t>Relationships:</a:t>
            </a:r>
            <a:endParaRPr lang="en-US" altLang="en-US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000">
                <a:sym typeface="+mn-ea"/>
              </a:rPr>
              <a:t>PURCHASED (Customer → Product)</a:t>
            </a:r>
            <a:endParaRPr lang="en-US" altLang="en-US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000">
                <a:sym typeface="+mn-ea"/>
              </a:rPr>
              <a:t>PART_OF (Product → Category)</a:t>
            </a:r>
            <a:endParaRPr lang="en-US" altLang="en-US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000">
                <a:sym typeface="+mn-ea"/>
              </a:rPr>
              <a:t>PLACED_ORDER (Customer → Order)</a:t>
            </a:r>
            <a:endParaRPr lang="en-US" altLang="en-US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000">
                <a:sym typeface="+mn-ea"/>
              </a:rPr>
              <a:t>CONTAINS (Order → Product)</a:t>
            </a:r>
            <a:endParaRPr lang="en-US" altLang="en-US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000">
                <a:sym typeface="+mn-ea"/>
              </a:rPr>
              <a:t>Step 1: Design the Graph Model</a:t>
            </a:r>
            <a:endParaRPr lang="en-US" altLang="en-US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000">
                <a:sym typeface="+mn-ea"/>
              </a:rPr>
              <a:t>Graph Schema:</a:t>
            </a:r>
            <a:endParaRPr lang="en-US" altLang="en-US" sz="2000">
              <a:sym typeface="+mn-ea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258445" y="1654175"/>
            <a:ext cx="2702560" cy="17837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>
              <a:buFont typeface="Arial" panose="020B0604020202020204" pitchFamily="34" charset="0"/>
              <a:buNone/>
            </a:pPr>
            <a:r>
              <a:rPr lang="en-US" altLang="en-US" sz="2200" b="1">
                <a:solidFill>
                  <a:srgbClr val="FF0000"/>
                </a:solidFill>
                <a:sym typeface="+mn-ea"/>
              </a:rPr>
              <a:t>Nodes:</a:t>
            </a:r>
            <a:endParaRPr lang="en-US" altLang="en-US" sz="22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200">
                <a:sym typeface="+mn-ea"/>
              </a:rPr>
              <a:t>Customer</a:t>
            </a:r>
            <a:endParaRPr lang="en-US" altLang="en-US" sz="22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200">
                <a:sym typeface="+mn-ea"/>
              </a:rPr>
              <a:t>Product</a:t>
            </a:r>
            <a:endParaRPr lang="en-US" altLang="en-US" sz="22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200">
                <a:sym typeface="+mn-ea"/>
              </a:rPr>
              <a:t>Category</a:t>
            </a:r>
            <a:endParaRPr lang="en-US" altLang="en-US" sz="22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200">
                <a:sym typeface="+mn-ea"/>
              </a:rPr>
              <a:t>Order</a:t>
            </a:r>
            <a:endParaRPr lang="en-US" altLang="en-US" sz="2200">
              <a:sym typeface="+mn-ea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105410" y="1224915"/>
            <a:ext cx="4572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en-US" sz="2800" b="1">
                <a:solidFill>
                  <a:schemeClr val="tx2"/>
                </a:solidFill>
                <a:sym typeface="+mn-ea"/>
              </a:rPr>
              <a:t>We will create:</a:t>
            </a:r>
            <a:endParaRPr lang="en-US" altLang="en-US" sz="2800" b="1">
              <a:solidFill>
                <a:schemeClr val="tx2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/>
              <a:t>Step 1: Design the Graph Model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939665" cy="4526280"/>
          </a:xfrm>
        </p:spPr>
        <p:txBody>
          <a:bodyPr>
            <a:normAutofit fontScale="90000"/>
          </a:bodyPr>
          <a:p>
            <a:pPr marL="0" indent="0">
              <a:buNone/>
            </a:pPr>
            <a:r>
              <a:rPr lang="en-US" altLang="en-US" b="1">
                <a:solidFill>
                  <a:schemeClr val="tx2"/>
                </a:solidFill>
              </a:rPr>
              <a:t>Graph Schema:</a:t>
            </a:r>
            <a:endParaRPr lang="en-US" altLang="en-US" b="1">
              <a:solidFill>
                <a:schemeClr val="tx2"/>
              </a:solidFill>
            </a:endParaRPr>
          </a:p>
          <a:p>
            <a:endParaRPr lang="en-US" altLang="en-US"/>
          </a:p>
          <a:p>
            <a:r>
              <a:rPr lang="en-US" altLang="en-US"/>
              <a:t>Customer → PLACED_ORDER → Order</a:t>
            </a:r>
            <a:endParaRPr lang="en-US" altLang="en-US"/>
          </a:p>
          <a:p>
            <a:r>
              <a:rPr lang="en-US" altLang="en-US"/>
              <a:t>Order → CONTAINS → Product</a:t>
            </a:r>
            <a:endParaRPr lang="en-US" altLang="en-US"/>
          </a:p>
          <a:p>
            <a:r>
              <a:rPr lang="en-US" altLang="en-US"/>
              <a:t>Product → PART_OF → Category</a:t>
            </a:r>
            <a:endParaRPr lang="en-US" altLang="en-US"/>
          </a:p>
          <a:p>
            <a:r>
              <a:rPr lang="en-US" altLang="en-US"/>
              <a:t>Customer → PURCHASED → Product</a:t>
            </a:r>
            <a:endParaRPr lang="en-US" altLang="en-US"/>
          </a:p>
        </p:txBody>
      </p:sp>
      <p:pic>
        <p:nvPicPr>
          <p:cNvPr id="4" name="Content Placeholder 3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5881370" y="1864360"/>
            <a:ext cx="2840355" cy="312991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altLang="en-US"/>
              <a:t>Step 2: Create Nodes and Relationships</a:t>
            </a:r>
            <a:endParaRPr lang="en-US" altLang="en-US"/>
          </a:p>
        </p:txBody>
      </p:sp>
      <p:sp>
        <p:nvSpPr>
          <p:cNvPr id="5" name="Text Box 4"/>
          <p:cNvSpPr txBox="1"/>
          <p:nvPr/>
        </p:nvSpPr>
        <p:spPr>
          <a:xfrm>
            <a:off x="566420" y="1645920"/>
            <a:ext cx="768350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en-US" sz="2000" b="1"/>
              <a:t>CREATE (:Customer {name: "Alice", email: "alice@example.com"}),</a:t>
            </a:r>
            <a:endParaRPr lang="en-US" altLang="en-US" sz="2000" b="1"/>
          </a:p>
          <a:p>
            <a:r>
              <a:rPr lang="en-US" altLang="en-US" sz="2000" b="1"/>
              <a:t>       (:Customer {name: "Bob", email: "bob@example.com"}),</a:t>
            </a:r>
            <a:endParaRPr lang="en-US" altLang="en-US" sz="2000" b="1"/>
          </a:p>
          <a:p>
            <a:r>
              <a:rPr lang="en-US" altLang="en-US" sz="2000" b="1"/>
              <a:t>       (:Customer {name: "Charlie", email: "charlie@example.com"});</a:t>
            </a:r>
            <a:endParaRPr lang="en-US" altLang="en-US" sz="2000" b="1"/>
          </a:p>
          <a:p>
            <a:endParaRPr lang="en-US" sz="2000" b="1"/>
          </a:p>
        </p:txBody>
      </p:sp>
      <p:sp>
        <p:nvSpPr>
          <p:cNvPr id="6" name="Text Box 5"/>
          <p:cNvSpPr txBox="1"/>
          <p:nvPr/>
        </p:nvSpPr>
        <p:spPr>
          <a:xfrm>
            <a:off x="457200" y="3072765"/>
            <a:ext cx="826643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en-US" sz="2000" b="1"/>
              <a:t>CREATE (:Product {name: "Laptop", price: 1200, sku: "LAP123"}),</a:t>
            </a:r>
            <a:endParaRPr lang="en-US" altLang="en-US" sz="2000" b="1"/>
          </a:p>
          <a:p>
            <a:r>
              <a:rPr lang="en-US" altLang="en-US" sz="2000" b="1"/>
              <a:t>       (:Product {name: "Smartphone", price: 800, sku: "PHN456"}),</a:t>
            </a:r>
            <a:endParaRPr lang="en-US" altLang="en-US" sz="2000" b="1"/>
          </a:p>
          <a:p>
            <a:r>
              <a:rPr lang="en-US" altLang="en-US" sz="2000" b="1"/>
              <a:t>       (:Product {name: "Headphones", price: 150, sku: "HDP789"});</a:t>
            </a:r>
            <a:endParaRPr lang="en-US" altLang="en-US" sz="2000" b="1"/>
          </a:p>
          <a:p>
            <a:endParaRPr lang="en-US" sz="2000" b="1"/>
          </a:p>
        </p:txBody>
      </p:sp>
      <p:sp>
        <p:nvSpPr>
          <p:cNvPr id="7" name="Text Box 6"/>
          <p:cNvSpPr txBox="1"/>
          <p:nvPr/>
        </p:nvSpPr>
        <p:spPr>
          <a:xfrm>
            <a:off x="457200" y="4759325"/>
            <a:ext cx="640461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en-US" sz="2000" b="1"/>
              <a:t>CREATE (:Category {name: "Electronics"}),</a:t>
            </a:r>
            <a:endParaRPr lang="en-US" altLang="en-US" sz="2000" b="1"/>
          </a:p>
          <a:p>
            <a:r>
              <a:rPr lang="en-US" altLang="en-US" sz="2000" b="1"/>
              <a:t>       (:Category {name: "Accessories"});</a:t>
            </a:r>
            <a:endParaRPr lang="en-US" altLang="en-US" sz="2000" b="1"/>
          </a:p>
          <a:p>
            <a:endParaRPr lang="en-US" sz="20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5103</Words>
  <Application>WPS Presentation</Application>
  <PresentationFormat>On-screen Show (4:3)</PresentationFormat>
  <Paragraphs>190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7" baseType="lpstr">
      <vt:lpstr>Arial</vt:lpstr>
      <vt:lpstr>SimSun</vt:lpstr>
      <vt:lpstr>Wingdings</vt:lpstr>
      <vt:lpstr>Arial</vt:lpstr>
      <vt:lpstr>Calibri</vt:lpstr>
      <vt:lpstr>Microsoft YaHei</vt:lpstr>
      <vt:lpstr>Arial Unicode MS</vt:lpstr>
      <vt:lpstr>Office Theme</vt:lpstr>
      <vt:lpstr>Introduction to Graph Databases</vt:lpstr>
      <vt:lpstr>What is a Graph Database?</vt:lpstr>
      <vt:lpstr>Why Use a Graph Database?</vt:lpstr>
      <vt:lpstr>Core Concepts in Graph Databases</vt:lpstr>
      <vt:lpstr>Popular Graph Databases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WPS_1636786479</cp:lastModifiedBy>
  <cp:revision>6</cp:revision>
  <dcterms:created xsi:type="dcterms:W3CDTF">2013-01-27T09:14:00Z</dcterms:created>
  <dcterms:modified xsi:type="dcterms:W3CDTF">2024-12-17T07:22:18Z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896974454DC347B0A3ABE8D660F65D43_13</vt:lpwstr>
  </property>
  <property fmtid="{D5CDD505-2E9C-101B-9397-08002B2CF9AE}" pid="3" name="KSOProductBuildVer">
    <vt:lpwstr>1033-12.2.0.19307</vt:lpwstr>
  </property>
</Properties>
</file>