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9" r:id="rId12"/>
    <p:sldId id="267" r:id="rId13"/>
    <p:sldId id="265" r:id="rId14"/>
    <p:sldId id="270" r:id="rId15"/>
    <p:sldId id="271" r:id="rId16"/>
    <p:sldId id="273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5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7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2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180B5-F084-4DB0-8F0C-FB735CD8AF64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6173-4E9E-48B4-A5BD-97F191B1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1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Quantum Mechanics in One Dimension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304800"/>
                <a:ext cx="8229600" cy="2667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2000" dirty="0" smtClean="0"/>
                  <a:t>Solution : Take a linear combination of plane waves with different 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’s.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 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𝛹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 </m:t>
                    </m:r>
                    <m:nary>
                      <m:naryPr>
                        <m:limLoc m:val="subSup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𝑘𝑥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𝑑𝑘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000" dirty="0"/>
                  <a:t> sum of </a:t>
                </a:r>
                <a:r>
                  <a:rPr lang="en-US" sz="2000" dirty="0" smtClean="0"/>
                  <a:t>plane waves </a:t>
                </a:r>
                <a:r>
                  <a:rPr lang="en-US" sz="2000" dirty="0"/>
                  <a:t>with different </a:t>
                </a:r>
                <a:r>
                  <a:rPr lang="en-US" sz="2000" i="1" dirty="0"/>
                  <a:t>k</a:t>
                </a:r>
                <a:r>
                  <a:rPr lang="en-US" sz="2000" dirty="0"/>
                  <a:t>’s.</a:t>
                </a:r>
                <a:br>
                  <a:rPr lang="en-US" sz="2000" dirty="0"/>
                </a:br>
                <a:r>
                  <a:rPr lang="en-US" sz="2000" dirty="0"/>
                  <a:t>Note: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𝛹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 </m:t>
                    </m:r>
                    <m:nary>
                      <m:naryPr>
                        <m:limLoc m:val="subSup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𝑘𝑥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𝑑𝑘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𝛹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is called a </a:t>
                </a:r>
                <a:r>
                  <a:rPr lang="en-US" sz="2000" dirty="0" err="1" smtClean="0"/>
                  <a:t>wavepacket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Also : both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and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 are finite and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 ∆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</a:rPr>
                      <m:t>ħ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i="1" smtClean="0">
                        <a:latin typeface="Cambria Math"/>
                      </a:rPr>
                      <m:t>∆</m:t>
                    </m:r>
                    <m:r>
                      <a:rPr lang="en-US" sz="2000" i="1" smtClean="0">
                        <a:latin typeface="Cambria Math"/>
                      </a:rPr>
                      <m:t>𝑥</m:t>
                    </m:r>
                    <m:r>
                      <a:rPr lang="en-US" sz="2000" i="1" smtClean="0">
                        <a:latin typeface="Cambria Math"/>
                      </a:rPr>
                      <m:t> ∆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304800"/>
                <a:ext cx="8229600" cy="2667000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004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9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2316162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2000" dirty="0" smtClean="0"/>
                  <a:t> </a:t>
                </a:r>
                <a:br>
                  <a:rPr lang="en-US" sz="2000" dirty="0" smtClean="0"/>
                </a:br>
                <a:r>
                  <a:rPr lang="en-US" sz="2000" dirty="0"/>
                  <a:t>Example 6.3: </a:t>
                </a:r>
                <a:r>
                  <a:rPr lang="en-US" sz="2000" dirty="0" smtClean="0"/>
                  <a:t>(</a:t>
                </a:r>
                <a:r>
                  <a:rPr lang="en-US" sz="2000" dirty="0"/>
                  <a:t>Gaussian </a:t>
                </a:r>
                <a:r>
                  <a:rPr lang="en-US" sz="2000" dirty="0" err="1"/>
                  <a:t>wavepacket</a:t>
                </a:r>
                <a:r>
                  <a:rPr lang="en-US" sz="2000" dirty="0"/>
                  <a:t>)</a:t>
                </a:r>
                <a:br>
                  <a:rPr lang="en-US" sz="2000" dirty="0"/>
                </a:br>
                <a:r>
                  <a:rPr lang="en-US" sz="2000" dirty="0"/>
                  <a:t> </a:t>
                </a:r>
                <a:br>
                  <a:rPr lang="en-US" sz="2000" dirty="0"/>
                </a:b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                   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den>
                    </m:f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 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𝛹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𝑑𝑘</m:t>
                          </m:r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             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𝛹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231616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620422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315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30019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2000" dirty="0" smtClean="0"/>
                  <a:t>Example 5.7</a:t>
                </a:r>
                <a:r>
                  <a:rPr lang="en-US" sz="2000" dirty="0"/>
                  <a:t>: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       </m:t>
                    </m:r>
                    <m:r>
                      <a:rPr lang="en-US" sz="1800" i="1"/>
                      <m:t>𝑎</m:t>
                    </m:r>
                    <m:d>
                      <m:dPr>
                        <m:ctrlPr>
                          <a:rPr lang="en-US" sz="1800" i="1"/>
                        </m:ctrlPr>
                      </m:dPr>
                      <m:e>
                        <m:r>
                          <a:rPr lang="en-US" sz="1800" i="1"/>
                          <m:t>𝑘</m:t>
                        </m:r>
                      </m:e>
                    </m:d>
                    <m:r>
                      <a:rPr lang="en-US" sz="1800" i="1"/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i="1"/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/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/>
                                  </m:ctrlPr>
                                </m:sSubPr>
                                <m:e>
                                  <m:r>
                                    <a:rPr lang="en-US" sz="1800" i="1"/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/>
                                    <m:t>0</m:t>
                                  </m:r>
                                </m:sub>
                              </m:sSub>
                              <m:r>
                                <a:rPr lang="en-US" sz="1800" i="1"/>
                                <m:t> ,  </m:t>
                              </m:r>
                              <m:sSub>
                                <m:sSubPr>
                                  <m:ctrlPr>
                                    <a:rPr lang="en-US" sz="1800" i="1"/>
                                  </m:ctrlPr>
                                </m:sSubPr>
                                <m:e>
                                  <m:r>
                                    <a:rPr lang="en-US" sz="1800" i="1"/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i="1"/>
                                    <m:t>0</m:t>
                                  </m:r>
                                </m:sub>
                              </m:sSub>
                              <m:r>
                                <a:rPr lang="en-US" sz="1800" i="1"/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1800" i="1"/>
                                  </m:ctrlPr>
                                </m:fPr>
                                <m:num>
                                  <m:r>
                                    <a:rPr lang="en-US" sz="1800" i="1"/>
                                    <m:t>∆</m:t>
                                  </m:r>
                                  <m:r>
                                    <a:rPr lang="en-US" sz="1800" i="1"/>
                                    <m:t>𝑘</m:t>
                                  </m:r>
                                </m:num>
                                <m:den>
                                  <m:r>
                                    <a:rPr lang="en-US" sz="1800" i="1"/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1800" i="1"/>
                                <m:t>𝑘</m:t>
                              </m:r>
                              <m:r>
                                <a:rPr lang="en-US" sz="1800" i="1"/>
                                <m:t>&lt;</m:t>
                              </m:r>
                              <m:sSub>
                                <m:sSubPr>
                                  <m:ctrlPr>
                                    <a:rPr lang="en-US" sz="1800" i="1"/>
                                  </m:ctrlPr>
                                </m:sSubPr>
                                <m:e>
                                  <m:r>
                                    <a:rPr lang="en-US" sz="1800" i="1"/>
                                    <m:t>𝑘</m:t>
                                  </m:r>
                                </m:e>
                                <m:sub>
                                  <m:r>
                                    <a:rPr lang="en-US" sz="1800" i="1"/>
                                    <m:t>0</m:t>
                                  </m:r>
                                </m:sub>
                              </m:sSub>
                              <m:r>
                                <a:rPr lang="en-US" sz="1800" i="1"/>
                                <m:t>+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1800" i="1"/>
                                  </m:ctrlPr>
                                </m:fPr>
                                <m:num>
                                  <m:r>
                                    <a:rPr lang="en-US" sz="1800" i="1"/>
                                    <m:t>∆</m:t>
                                  </m:r>
                                  <m:r>
                                    <a:rPr lang="en-US" sz="1800" i="1"/>
                                    <m:t>𝑘</m:t>
                                  </m:r>
                                </m:num>
                                <m:den>
                                  <m:r>
                                    <a:rPr lang="en-US" sz="1800" i="1"/>
                                    <m:t>2</m:t>
                                  </m:r>
                                </m:den>
                              </m:f>
                              <m:r>
                                <a:rPr lang="en-US" sz="1800" i="1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/>
                                <m:t>0 ,    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en-US" sz="1800" i="1"/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/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         square  </a:t>
                </a:r>
                <a:r>
                  <a:rPr lang="en-US" sz="2000" dirty="0" err="1" smtClean="0"/>
                  <a:t>wavepacket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 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𝛹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𝑑𝑘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i="1"/>
                                <m:t>∆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i="1"/>
                                <m:t>∆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latin typeface="Cambria Math"/>
                            </a:rPr>
                            <m:t>𝑑𝑘</m:t>
                          </m:r>
                          <m:r>
                            <a:rPr lang="en-US" sz="20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 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𝛹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3001962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9248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Section </a:t>
            </a:r>
            <a:r>
              <a:rPr lang="en-US" sz="3100" dirty="0"/>
              <a:t>6.3: </a:t>
            </a:r>
            <a:r>
              <a:rPr lang="en-US" sz="3100" dirty="0" err="1"/>
              <a:t>Wavefunctions</a:t>
            </a:r>
            <a:r>
              <a:rPr lang="en-US" sz="3100" dirty="0"/>
              <a:t> in the presence of </a:t>
            </a:r>
            <a:r>
              <a:rPr lang="en-US" sz="3100" dirty="0" smtClean="0"/>
              <a:t>forces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(free particle) we have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𝛹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And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ħ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ħ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=ħ</m:t>
                    </m:r>
                    <m:r>
                      <a:rPr lang="en-US" i="1">
                        <a:latin typeface="Cambria Math"/>
                      </a:rPr>
                      <m:t>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ħ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since </a:t>
                </a:r>
                <a:r>
                  <a:rPr lang="en-US" dirty="0"/>
                  <a:t>for a free particle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sz="3800" dirty="0" err="1"/>
                  <a:t>Schroedinger</a:t>
                </a:r>
                <a:r>
                  <a:rPr lang="en-US" sz="3800" dirty="0"/>
                  <a:t> (1925) generalized this to the case of a particle under an external force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latin typeface="Cambria Math"/>
                      </a:rPr>
                      <m:t>= −</m:t>
                    </m:r>
                    <m:f>
                      <m:fPr>
                        <m:ctrlPr>
                          <a:rPr lang="en-US" sz="3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/>
                          </a:rPr>
                          <m:t>𝑑𝑈</m:t>
                        </m:r>
                        <m:r>
                          <a:rPr lang="en-US" sz="3800" i="1">
                            <a:latin typeface="Cambria Math"/>
                          </a:rPr>
                          <m:t>(</m:t>
                        </m:r>
                        <m:r>
                          <a:rPr lang="en-US" sz="3800" i="1">
                            <a:latin typeface="Cambria Math"/>
                          </a:rPr>
                          <m:t>𝑥</m:t>
                        </m:r>
                        <m:r>
                          <a:rPr lang="en-US" sz="3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800" i="1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800" dirty="0"/>
                  <a:t>  where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𝑈</m:t>
                    </m:r>
                    <m:r>
                      <a:rPr lang="en-US" sz="3800" i="1">
                        <a:latin typeface="Cambria Math"/>
                      </a:rPr>
                      <m:t>(</m:t>
                    </m:r>
                    <m:r>
                      <a:rPr lang="en-US" sz="3800" i="1">
                        <a:latin typeface="Cambria Math"/>
                      </a:rPr>
                      <m:t>𝑥</m:t>
                    </m:r>
                    <m:r>
                      <a:rPr lang="en-US" sz="3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800" dirty="0"/>
                  <a:t> is the potential energy by noting that in this case </a:t>
                </a:r>
                <a14:m>
                  <m:oMath xmlns:m="http://schemas.openxmlformats.org/officeDocument/2006/math">
                    <m:r>
                      <a:rPr lang="en-US" sz="3800" i="1" dirty="0">
                        <a:latin typeface="Cambria Math"/>
                      </a:rPr>
                      <m:t> </m:t>
                    </m:r>
                    <m:r>
                      <a:rPr lang="en-US" sz="3800" b="0" i="1" dirty="0" smtClean="0">
                        <a:latin typeface="Cambria Math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</a:rPr>
                      <m:t>𝐸</m:t>
                    </m:r>
                    <m:r>
                      <a:rPr lang="en-US" sz="3800" b="0" i="1" smtClean="0">
                        <a:latin typeface="Cambria Math"/>
                      </a:rPr>
                      <m:t>=</m:t>
                    </m:r>
                    <m:r>
                      <a:rPr lang="en-US" sz="3800" i="1">
                        <a:latin typeface="Cambria Math"/>
                      </a:rPr>
                      <m:t>𝐾</m:t>
                    </m:r>
                    <m:r>
                      <a:rPr lang="en-US" sz="3800" i="1">
                        <a:latin typeface="Cambria Math"/>
                      </a:rPr>
                      <m:t>+ </m:t>
                    </m:r>
                    <m:r>
                      <a:rPr lang="en-US" sz="3800" i="1">
                        <a:latin typeface="Cambria Math"/>
                      </a:rPr>
                      <m:t>𝑈</m:t>
                    </m:r>
                    <m:r>
                      <a:rPr lang="en-US" sz="3800" i="1">
                        <a:latin typeface="Cambria Math"/>
                      </a:rPr>
                      <m:t>(</m:t>
                    </m:r>
                    <m:r>
                      <a:rPr lang="en-US" sz="3800" i="1">
                        <a:latin typeface="Cambria Math"/>
                      </a:rPr>
                      <m:t>𝑥</m:t>
                    </m:r>
                    <m:r>
                      <a:rPr lang="en-US" sz="3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800" dirty="0"/>
                  <a:t> :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+ 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ħ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Ψ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: Time-dependent </a:t>
                </a:r>
                <a:r>
                  <a:rPr lang="en-US" dirty="0" err="1"/>
                  <a:t>Schroedinger</a:t>
                </a:r>
                <a:r>
                  <a:rPr lang="en-US" dirty="0"/>
                  <a:t> </a:t>
                </a:r>
                <a:r>
                  <a:rPr lang="en-US" dirty="0" smtClean="0"/>
                  <a:t>Eq.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287963"/>
              </a:xfrm>
              <a:blipFill rotWithShape="1">
                <a:blip r:embed="rId2"/>
                <a:stretch>
                  <a:fillRect l="-1111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9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81000"/>
                <a:ext cx="8229600" cy="60960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ħ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</a:rPr>
                        <m:t>+ </m:t>
                      </m:r>
                      <m:r>
                        <a:rPr lang="en-US" sz="2000" i="1">
                          <a:latin typeface="Cambria Math"/>
                        </a:rPr>
                        <m:t>𝑈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Ψ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𝑖</m:t>
                      </m:r>
                      <m:r>
                        <a:rPr lang="en-US" sz="2000" i="1">
                          <a:latin typeface="Cambria Math"/>
                        </a:rPr>
                        <m:t>ħ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81000"/>
                <a:ext cx="8229600" cy="609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56260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8000" dirty="0" smtClean="0"/>
                  <a:t>Method </a:t>
                </a:r>
                <a:r>
                  <a:rPr lang="en-US" sz="8000" dirty="0"/>
                  <a:t>of separation of variables: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800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  <m:r>
                          <a:rPr lang="en-US" sz="8000" i="1">
                            <a:latin typeface="Cambria Math"/>
                          </a:rPr>
                          <m:t>,</m:t>
                        </m:r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𝜓</m:t>
                    </m:r>
                    <m:r>
                      <a:rPr lang="en-US" sz="8000" i="1">
                        <a:latin typeface="Cambria Math"/>
                      </a:rPr>
                      <m:t>(</m:t>
                    </m:r>
                    <m:r>
                      <a:rPr lang="en-US" sz="8000" i="1">
                        <a:latin typeface="Cambria Math"/>
                      </a:rPr>
                      <m:t>𝑥</m:t>
                    </m:r>
                    <m:r>
                      <a:rPr lang="en-US" sz="8000" i="1">
                        <a:latin typeface="Cambria Math"/>
                      </a:rPr>
                      <m:t>)</m:t>
                    </m:r>
                    <m:r>
                      <a:rPr lang="en-US" sz="8000" i="1">
                        <a:latin typeface="Cambria Math"/>
                      </a:rPr>
                      <m:t>𝜙</m:t>
                    </m:r>
                    <m:r>
                      <a:rPr lang="en-US" sz="8000" i="1">
                        <a:latin typeface="Cambria Math"/>
                      </a:rPr>
                      <m:t>(</m:t>
                    </m:r>
                    <m:r>
                      <a:rPr lang="en-US" sz="8000" i="1">
                        <a:latin typeface="Cambria Math"/>
                      </a:rPr>
                      <m:t>𝑡</m:t>
                    </m:r>
                    <m:r>
                      <a:rPr lang="en-US" sz="8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8000" dirty="0" smtClean="0"/>
                  <a:t> :</a:t>
                </a:r>
                <a:endParaRPr lang="en-US" sz="8000" dirty="0"/>
              </a:p>
              <a:p>
                <a:pPr marL="0" indent="0">
                  <a:buNone/>
                </a:pPr>
                <a:r>
                  <a:rPr lang="en-US" sz="8000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2</m:t>
                        </m:r>
                        <m:r>
                          <a:rPr lang="en-US" sz="8000" i="1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latin typeface="Cambria Math"/>
                          </a:rPr>
                          <m:t>𝜓</m:t>
                        </m:r>
                        <m:r>
                          <a:rPr lang="en-US" sz="8000" i="1">
                            <a:latin typeface="Cambria Math"/>
                          </a:rPr>
                          <m:t>"(</m:t>
                        </m:r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  <m:r>
                          <a:rPr lang="en-US" sz="8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𝜓</m:t>
                        </m:r>
                        <m:r>
                          <a:rPr lang="en-US" sz="8000" i="1">
                            <a:latin typeface="Cambria Math"/>
                          </a:rPr>
                          <m:t>(</m:t>
                        </m:r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  <m:r>
                          <a:rPr lang="en-US" sz="8000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8000" i="1">
                        <a:latin typeface="Cambria Math"/>
                      </a:rPr>
                      <m:t>+</m:t>
                    </m:r>
                  </m:oMath>
                </a14:m>
                <a:r>
                  <a:rPr lang="en-US" sz="8000" dirty="0"/>
                  <a:t>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i="1">
                        <a:latin typeface="Cambria Math"/>
                      </a:rPr>
                      <m:t>= </m:t>
                    </m:r>
                    <m:r>
                      <a:rPr lang="en-US" sz="8000" i="1">
                        <a:latin typeface="Cambria Math"/>
                      </a:rPr>
                      <m:t>𝑖</m:t>
                    </m:r>
                    <m:r>
                      <a:rPr lang="en-US" sz="8000" i="1">
                        <a:latin typeface="Cambria Math"/>
                      </a:rPr>
                      <m:t>ħ </m:t>
                    </m:r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8000" i="1">
                            <a:latin typeface="Cambria Math"/>
                          </a:rPr>
                          <m:t>(</m:t>
                        </m:r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  <m:r>
                          <a:rPr lang="en-US" sz="8000" i="1">
                            <a:latin typeface="Cambria Math"/>
                          </a:rPr>
                          <m:t>)</m:t>
                        </m:r>
                        <m:r>
                          <a:rPr lang="en-US" sz="80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𝜙</m:t>
                        </m:r>
                        <m:r>
                          <a:rPr lang="en-US" sz="8000" i="1">
                            <a:latin typeface="Cambria Math"/>
                          </a:rPr>
                          <m:t>(</m:t>
                        </m:r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  <m:r>
                          <a:rPr lang="en-US" sz="8000" i="1">
                            <a:latin typeface="Cambria Math"/>
                          </a:rPr>
                          <m:t>)</m:t>
                        </m:r>
                        <m:r>
                          <a:rPr lang="en-US" sz="800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8000" dirty="0"/>
                  <a:t>                                   Eq. p199</a:t>
                </a:r>
              </a:p>
              <a:p>
                <a:pPr marL="0" indent="0">
                  <a:buNone/>
                </a:pPr>
                <a:r>
                  <a:rPr lang="en-US" sz="8000" dirty="0"/>
                  <a:t> where   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𝜓</m:t>
                    </m:r>
                    <m:r>
                      <a:rPr lang="en-US" sz="8000" i="1">
                        <a:latin typeface="Cambria Math"/>
                      </a:rPr>
                      <m:t>"(</m:t>
                    </m:r>
                    <m:r>
                      <a:rPr lang="en-US" sz="8000" i="1">
                        <a:latin typeface="Cambria Math"/>
                      </a:rPr>
                      <m:t>𝑥</m:t>
                    </m:r>
                    <m:r>
                      <a:rPr lang="en-US" sz="8000" i="1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8000" i="1">
                            <a:latin typeface="Cambria Math"/>
                          </a:rPr>
                          <m:t>𝜓</m:t>
                        </m:r>
                        <m:r>
                          <a:rPr lang="en-US" sz="8000" i="1">
                            <a:latin typeface="Cambria Math"/>
                          </a:rPr>
                          <m:t>(</m:t>
                        </m:r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  <m:r>
                          <a:rPr lang="en-US" sz="8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8000" dirty="0"/>
                  <a:t> 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i="1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sz="8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8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latin typeface="Cambria Math"/>
                          </a:rPr>
                          <m:t>𝑑</m:t>
                        </m:r>
                        <m:r>
                          <a:rPr lang="en-US" sz="8000" i="1">
                            <a:latin typeface="Cambria Math"/>
                          </a:rPr>
                          <m:t>𝜙</m:t>
                        </m:r>
                        <m:r>
                          <a:rPr lang="en-US" sz="8000" i="1">
                            <a:latin typeface="Cambria Math"/>
                          </a:rPr>
                          <m:t>(</m:t>
                        </m:r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  <m:r>
                          <a:rPr lang="en-US" sz="8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sz="8000" dirty="0"/>
              </a:p>
              <a:p>
                <a:pPr marL="0" indent="0">
                  <a:buNone/>
                </a:pPr>
                <a:r>
                  <a:rPr lang="en-US" sz="8000" dirty="0"/>
                  <a:t> </a:t>
                </a:r>
              </a:p>
              <a:p>
                <a:pPr marL="0" indent="0">
                  <a:buNone/>
                </a:pPr>
                <a:r>
                  <a:rPr lang="en-US" sz="8000" dirty="0" smtClean="0"/>
                  <a:t>Both </a:t>
                </a:r>
                <a:r>
                  <a:rPr lang="en-US" sz="8000" dirty="0"/>
                  <a:t>sides </a:t>
                </a:r>
                <a:r>
                  <a:rPr lang="en-US" sz="8000" dirty="0" smtClean="0"/>
                  <a:t>must be </a:t>
                </a:r>
                <a:r>
                  <a:rPr lang="en-US" sz="8000" dirty="0"/>
                  <a:t>equal to a constant which we will call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8000" dirty="0"/>
                  <a:t> because it is </a:t>
                </a:r>
                <a:r>
                  <a:rPr lang="en-US" sz="8000" dirty="0" smtClean="0"/>
                  <a:t>the total </a:t>
                </a:r>
                <a:r>
                  <a:rPr lang="en-US" sz="8000" dirty="0"/>
                  <a:t>energy of the </a:t>
                </a:r>
                <a:r>
                  <a:rPr lang="en-US" sz="8000" dirty="0" smtClean="0"/>
                  <a:t>particle. </a:t>
                </a:r>
                <a:endParaRPr lang="en-US" sz="8000" dirty="0"/>
              </a:p>
              <a:p>
                <a:pPr marL="0" indent="0">
                  <a:buNone/>
                </a:pPr>
                <a:r>
                  <a:rPr lang="en-US" sz="8000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𝑖</m:t>
                    </m:r>
                    <m:r>
                      <a:rPr lang="en-US" sz="8000" i="1">
                        <a:latin typeface="Cambria Math"/>
                      </a:rPr>
                      <m:t>ħ </m:t>
                    </m:r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8000" i="1">
                            <a:latin typeface="Cambria Math"/>
                          </a:rPr>
                          <m:t>(</m:t>
                        </m:r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  <m:r>
                          <a:rPr lang="en-US" sz="8000" i="1">
                            <a:latin typeface="Cambria Math"/>
                          </a:rPr>
                          <m:t>)</m:t>
                        </m:r>
                        <m:r>
                          <a:rPr lang="en-US" sz="800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𝜙</m:t>
                        </m:r>
                        <m:r>
                          <a:rPr lang="en-US" sz="8000" i="1">
                            <a:latin typeface="Cambria Math"/>
                          </a:rPr>
                          <m:t>(</m:t>
                        </m:r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  <m:r>
                          <a:rPr lang="en-US" sz="8000" i="1">
                            <a:latin typeface="Cambria Math"/>
                          </a:rPr>
                          <m:t>)</m:t>
                        </m:r>
                        <m:r>
                          <a:rPr lang="en-US" sz="800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8000" dirty="0"/>
                  <a:t> </a:t>
                </a:r>
                <a:r>
                  <a:rPr lang="en-US" sz="8000" dirty="0" smtClean="0"/>
                  <a:t>    =&gt;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latin typeface="Cambria Math"/>
                          </a:rPr>
                          <m:t>𝑑</m:t>
                        </m:r>
                        <m:r>
                          <a:rPr lang="en-US" sz="8000" i="1">
                            <a:latin typeface="Cambria Math"/>
                          </a:rPr>
                          <m:t>𝜙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𝜙</m:t>
                        </m:r>
                        <m:r>
                          <a:rPr lang="en-US" sz="800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8000" i="1">
                        <a:latin typeface="Cambria Math"/>
                      </a:rPr>
                      <m:t>= −</m:t>
                    </m:r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latin typeface="Cambria Math"/>
                          </a:rPr>
                          <m:t>𝑖𝐸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ħ</m:t>
                        </m:r>
                      </m:den>
                    </m:f>
                    <m:r>
                      <a:rPr lang="en-US" sz="8000" i="1">
                        <a:latin typeface="Cambria Math"/>
                      </a:rPr>
                      <m:t>𝑑𝑡</m:t>
                    </m:r>
                  </m:oMath>
                </a14:m>
                <a:r>
                  <a:rPr lang="en-US" sz="8000" dirty="0"/>
                  <a:t>    </a:t>
                </a:r>
                <a:r>
                  <a:rPr lang="en-US" sz="8000" dirty="0" smtClean="0"/>
                  <a:t>=&gt;  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𝑙𝑛</m:t>
                    </m:r>
                    <m:r>
                      <a:rPr lang="en-US" sz="8000" i="1">
                        <a:latin typeface="Cambria Math"/>
                      </a:rPr>
                      <m:t> </m:t>
                    </m:r>
                    <m:r>
                      <a:rPr lang="en-US" sz="8000" i="1">
                        <a:latin typeface="Cambria Math"/>
                      </a:rPr>
                      <m:t>𝜙</m:t>
                    </m:r>
                  </m:oMath>
                </a14:m>
                <a:r>
                  <a:rPr lang="en-US" sz="8000" dirty="0"/>
                  <a:t>  = 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latin typeface="Cambria Math"/>
                          </a:rPr>
                          <m:t>𝑖𝐸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ħ</m:t>
                        </m:r>
                      </m:den>
                    </m:f>
                    <m:r>
                      <a:rPr lang="en-US" sz="8000" i="1">
                        <a:latin typeface="Cambria Math"/>
                      </a:rPr>
                      <m:t>𝑡</m:t>
                    </m:r>
                    <m:r>
                      <a:rPr lang="en-US" sz="8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8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i="1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8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8000" dirty="0"/>
                  <a:t>    </a:t>
                </a:r>
                <a:r>
                  <a:rPr lang="en-US" sz="8000" dirty="0" smtClean="0"/>
                  <a:t>=&gt;  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8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8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8000" i="1">
                                <a:latin typeface="Cambria Math"/>
                              </a:rPr>
                              <m:t>𝑖𝐸</m:t>
                            </m:r>
                          </m:num>
                          <m:den>
                            <m:r>
                              <a:rPr lang="en-US" sz="8000" i="1">
                                <a:latin typeface="Cambria Math"/>
                              </a:rPr>
                              <m:t>ħ</m:t>
                            </m:r>
                          </m:den>
                        </m:f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8000" dirty="0"/>
                  <a:t> </a:t>
                </a:r>
              </a:p>
              <a:p>
                <a:pPr marL="0" indent="0">
                  <a:buNone/>
                </a:pPr>
                <a:r>
                  <a:rPr lang="en-US" sz="8000" dirty="0"/>
                  <a:t>  </a:t>
                </a:r>
              </a:p>
              <a:p>
                <a:pPr marL="0" indent="0">
                  <a:buNone/>
                </a:pPr>
                <a:r>
                  <a:rPr lang="en-US" sz="8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2</m:t>
                        </m:r>
                        <m:r>
                          <a:rPr lang="en-US" sz="8000" i="1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8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8000" i="1">
                            <a:latin typeface="Cambria Math"/>
                          </a:rPr>
                          <m:t>𝜓</m:t>
                        </m:r>
                        <m:r>
                          <a:rPr lang="en-US" sz="8000" i="1">
                            <a:latin typeface="Cambria Math"/>
                          </a:rPr>
                          <m:t>(</m:t>
                        </m:r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  <m:r>
                          <a:rPr lang="en-US" sz="8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80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8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8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8000" i="1">
                        <a:latin typeface="Cambria Math"/>
                      </a:rPr>
                      <m:t>+ </m:t>
                    </m:r>
                    <m:r>
                      <a:rPr lang="en-US" sz="80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𝐸</m:t>
                    </m:r>
                    <m:r>
                      <a:rPr lang="en-US" sz="8000" i="1">
                        <a:latin typeface="Cambria Math"/>
                      </a:rPr>
                      <m:t>𝜓</m:t>
                    </m:r>
                    <m:r>
                      <a:rPr lang="en-US" sz="8000" i="1">
                        <a:latin typeface="Cambria Math"/>
                      </a:rPr>
                      <m:t>(</m:t>
                    </m:r>
                    <m:r>
                      <a:rPr lang="en-US" sz="8000" i="1">
                        <a:latin typeface="Cambria Math"/>
                      </a:rPr>
                      <m:t>𝑥</m:t>
                    </m:r>
                    <m:r>
                      <a:rPr lang="en-US" sz="8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8000" dirty="0"/>
                  <a:t> </a:t>
                </a:r>
                <a:r>
                  <a:rPr lang="en-US" sz="8000" dirty="0" smtClean="0"/>
                  <a:t> : </a:t>
                </a:r>
                <a:r>
                  <a:rPr lang="en-US" sz="8000" dirty="0" err="1"/>
                  <a:t>Schroedinger’s</a:t>
                </a:r>
                <a:r>
                  <a:rPr lang="en-US" sz="8000" dirty="0"/>
                  <a:t> time-independent E</a:t>
                </a:r>
                <a:r>
                  <a:rPr lang="en-US" sz="8000" dirty="0" smtClean="0"/>
                  <a:t>q</a:t>
                </a:r>
                <a:r>
                  <a:rPr lang="en-US" sz="8000" dirty="0"/>
                  <a:t>.</a:t>
                </a:r>
                <a:r>
                  <a:rPr lang="en-US" sz="8000" dirty="0" smtClean="0"/>
                  <a:t> </a:t>
                </a:r>
                <a:endParaRPr lang="en-US" sz="8000" dirty="0"/>
              </a:p>
              <a:p>
                <a:pPr marL="0" indent="0">
                  <a:buNone/>
                </a:pPr>
                <a:r>
                  <a:rPr lang="en-US" sz="8000" dirty="0"/>
                  <a:t> </a:t>
                </a:r>
              </a:p>
              <a:p>
                <a:pPr marL="0" indent="0">
                  <a:buNone/>
                </a:pPr>
                <a:r>
                  <a:rPr lang="en-US" sz="8000" dirty="0"/>
                  <a:t>And </a:t>
                </a:r>
                <a14:m>
                  <m:oMath xmlns:m="http://schemas.openxmlformats.org/officeDocument/2006/math">
                    <m:r>
                      <a:rPr lang="en-US" sz="8000" i="1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8000">
                        <a:latin typeface="Cambria Math"/>
                      </a:rPr>
                      <m:t>Ψ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  <m:r>
                          <a:rPr lang="en-US" sz="8000" i="1">
                            <a:latin typeface="Cambria Math"/>
                          </a:rPr>
                          <m:t>,</m:t>
                        </m:r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8000" i="1">
                        <a:latin typeface="Cambria Math"/>
                      </a:rPr>
                      <m:t>=</m:t>
                    </m:r>
                    <m:r>
                      <a:rPr lang="en-US" sz="8000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80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8000" i="1">
                        <a:latin typeface="Cambria Math"/>
                      </a:rPr>
                      <m:t>= </m:t>
                    </m:r>
                    <m:r>
                      <a:rPr lang="en-US" sz="8000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8000" i="1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8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8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8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8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8000" i="1">
                                <a:latin typeface="Cambria Math"/>
                              </a:rPr>
                              <m:t>𝑖𝐸</m:t>
                            </m:r>
                          </m:num>
                          <m:den>
                            <m:r>
                              <a:rPr lang="en-US" sz="8000" i="1">
                                <a:latin typeface="Cambria Math"/>
                              </a:rPr>
                              <m:t>ħ</m:t>
                            </m:r>
                          </m:den>
                        </m:f>
                        <m:r>
                          <a:rPr lang="en-US" sz="80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80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562600"/>
              </a:xfrm>
              <a:blipFill rotWithShape="1">
                <a:blip r:embed="rId3"/>
                <a:stretch>
                  <a:fillRect l="-74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3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Section </a:t>
            </a:r>
            <a:r>
              <a:rPr lang="en-US" dirty="0"/>
              <a:t>6.4: The particle in a box: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81000" y="990600"/>
                <a:ext cx="40386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Classical Mechanics: the particle can have any energy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 ≤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&lt;∞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Quantum Mechanics: The energy is quantized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=0 </m:t>
                    </m:r>
                  </m:oMath>
                </a14:m>
                <a:r>
                  <a:rPr lang="en-US" dirty="0"/>
                  <a:t>is not allowed.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Solve </a:t>
                </a:r>
                <a:r>
                  <a:rPr lang="en-US" dirty="0" err="1"/>
                  <a:t>Schroedinger’s</a:t>
                </a:r>
                <a:r>
                  <a:rPr lang="en-US" dirty="0"/>
                  <a:t> </a:t>
                </a:r>
                <a:r>
                  <a:rPr lang="en-US" dirty="0" smtClean="0"/>
                  <a:t>time-independent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?, 0&lt;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0, 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&gt;0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4038600" cy="5562600"/>
              </a:xfrm>
              <a:blipFill rotWithShape="1">
                <a:blip r:embed="rId2"/>
                <a:stretch>
                  <a:fillRect l="-3172" t="-987" r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581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5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868362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/>
                        </a:rPr>
                        <m:t>+ </m:t>
                      </m:r>
                      <m:r>
                        <a:rPr lang="en-US" sz="2400" i="1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latin typeface="Cambria Math"/>
                        </a:rPr>
                        <m:t>𝜓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86836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Inside the box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= 0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   =&gt;  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𝜓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/>
                      </a:rPr>
                      <m:t>=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  <m:r>
                          <a:rPr lang="en-US" sz="2000" i="1">
                            <a:latin typeface="Cambria Math"/>
                          </a:rPr>
                          <m:t>𝑚𝐸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𝜓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𝜓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    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0,                                                    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𝑘𝑥</m:t>
                                    </m:r>
                                  </m:e>
                                </m:func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𝑘𝑥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,</m:t>
                                    </m:r>
                                  </m:e>
                                </m:func>
                                <m:r>
                                  <a:rPr lang="en-US" sz="2000" i="1">
                                    <a:latin typeface="Cambria Math"/>
                                  </a:rPr>
                                  <m:t>              0&lt;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0,                                                    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&gt;0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 </a:t>
                </a:r>
              </a:p>
              <a:p>
                <a:pPr marL="0" indent="0">
                  <a:buNone/>
                </a:pPr>
                <a:r>
                  <a:rPr lang="en-US" sz="2000" dirty="0"/>
                  <a:t>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 must be continuous: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 </m:t>
                        </m:r>
                      </m:e>
                    </m:func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dirty="0"/>
                  <a:t>   Why?</a:t>
                </a:r>
              </a:p>
              <a:p>
                <a:pPr marL="0" indent="0">
                  <a:buNone/>
                </a:pPr>
                <a:r>
                  <a:rPr lang="en-US" sz="2000" dirty="0"/>
                  <a:t> </a:t>
                </a:r>
              </a:p>
              <a:p>
                <a:pPr marL="0" indent="0">
                  <a:buNone/>
                </a:pPr>
                <a:r>
                  <a:rPr lang="en-US" sz="2000" dirty="0"/>
                  <a:t>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is the probability density which is measurable and </a:t>
                </a:r>
                <a:r>
                  <a:rPr lang="en-US" sz="2000" dirty="0" smtClean="0"/>
                  <a:t>so </a:t>
                </a:r>
                <a:r>
                  <a:rPr lang="en-US" sz="2000" dirty="0" smtClean="0"/>
                  <a:t>must </a:t>
                </a:r>
                <a:r>
                  <a:rPr lang="en-US" sz="2000" dirty="0" smtClean="0"/>
                  <a:t>have </a:t>
                </a:r>
                <a:r>
                  <a:rPr lang="en-US" sz="2000" dirty="0"/>
                  <a:t>a well-defined value.</a:t>
                </a:r>
              </a:p>
              <a:p>
                <a:pPr marL="0" indent="0">
                  <a:buNone/>
                </a:pPr>
                <a:r>
                  <a:rPr lang="en-US" sz="2000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US" sz="2000" dirty="0"/>
                  <a:t>  and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US" sz="2000" dirty="0"/>
                  <a:t>  are </a:t>
                </a:r>
                <a:r>
                  <a:rPr lang="en-US" sz="2000" dirty="0" smtClean="0"/>
                  <a:t>continuous, problem 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=0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𝐿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02076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0,                                                        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𝑘𝑥</m:t>
                                    </m:r>
                                  </m:e>
                                </m:func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𝐵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</m:e>
                                </m:func>
                                <m:r>
                                  <a:rPr lang="en-US" sz="2400" i="1">
                                    <a:latin typeface="Cambria Math"/>
                                  </a:rPr>
                                  <m:t>              0&lt;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0,                                                        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&gt;0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sz="1800" dirty="0"/>
                  <a:t/>
                </a:r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020762"/>
              </a:xfrm>
              <a:blipFill rotWithShape="1">
                <a:blip r:embed="rId2"/>
                <a:stretch>
                  <a:fillRect t="-2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Continuity at x = 0:   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en-US" sz="2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e>
                    </m:func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𝐵</m:t>
                    </m:r>
                    <m:func>
                      <m:funcPr>
                        <m:ctrlPr>
                          <a:rPr lang="en-US" sz="2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200" i="1">
                            <a:latin typeface="Cambria Math"/>
                          </a:rPr>
                          <m:t>0=</m:t>
                        </m:r>
                        <m:r>
                          <a:rPr lang="en-US" sz="2200" i="1">
                            <a:latin typeface="Cambria Math"/>
                          </a:rPr>
                          <m:t>𝐵</m:t>
                        </m:r>
                        <m:r>
                          <a:rPr lang="en-US" sz="2200" i="1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sz="2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/>
                  <a:t>  </a:t>
                </a:r>
              </a:p>
              <a:p>
                <a:pPr marL="0" indent="0">
                  <a:buNone/>
                </a:pPr>
                <a:r>
                  <a:rPr lang="en-US" sz="22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0,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                      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𝑘𝑥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,          </m:t>
                                    </m:r>
                                  </m:e>
                                </m:func>
                                <m:r>
                                  <a:rPr lang="en-US" sz="220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  0&lt;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0, 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                   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&gt;0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/>
                      <m:t>Continuity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r>
                      <m:rPr>
                        <m:nor/>
                      </m:rPr>
                      <a:rPr lang="en-US" sz="2200" dirty="0"/>
                      <m:t>at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r>
                      <m:rPr>
                        <m:nor/>
                      </m:rPr>
                      <a:rPr lang="en-US" sz="2200" dirty="0"/>
                      <m:t>x</m:t>
                    </m:r>
                    <m:r>
                      <m:rPr>
                        <m:nor/>
                      </m:rPr>
                      <a:rPr lang="en-US" sz="2200" dirty="0"/>
                      <m:t> = 0:</m:t>
                    </m:r>
                    <m:r>
                      <a:rPr lang="en-US" sz="2200" b="0" i="1" dirty="0" smtClean="0">
                        <a:latin typeface="Cambria Math"/>
                      </a:rPr>
                      <m:t>         </m:t>
                    </m:r>
                    <m:r>
                      <a:rPr lang="en-US" sz="2200" i="1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𝐿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/>
                  <a:t>   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𝐴</m:t>
                    </m:r>
                    <m:func>
                      <m:funcPr>
                        <m:ctrlPr>
                          <a:rPr lang="en-US" sz="22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200" i="1">
                            <a:latin typeface="Cambria Math"/>
                          </a:rPr>
                          <m:t>𝑘𝐿</m:t>
                        </m:r>
                        <m:r>
                          <a:rPr lang="en-US" sz="2200" i="1">
                            <a:latin typeface="Cambria Math"/>
                          </a:rPr>
                          <m:t>=0,  </m:t>
                        </m:r>
                      </m:e>
                    </m:func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𝑘𝐿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i="1">
                        <a:latin typeface="Cambria Math"/>
                      </a:rPr>
                      <m:t>𝜋</m:t>
                    </m:r>
                    <m:r>
                      <a:rPr lang="en-US" sz="2200" i="1">
                        <a:latin typeface="Cambria Math"/>
                      </a:rPr>
                      <m:t>,  </m:t>
                    </m:r>
                    <m:r>
                      <a:rPr lang="en-US" sz="2200" i="1">
                        <a:latin typeface="Cambria Math"/>
                      </a:rPr>
                      <m:t>𝑛</m:t>
                    </m:r>
                    <m:r>
                      <a:rPr lang="en-US" sz="2200" i="1">
                        <a:latin typeface="Cambria Math"/>
                      </a:rPr>
                      <m:t>=1,2,3,….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6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  <m:r>
                          <a:rPr lang="en-US" sz="2600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/>
                      </a:rPr>
                      <m:t>,     </m:t>
                    </m:r>
                    <m:r>
                      <a:rPr lang="en-US" sz="2600" i="1">
                        <a:latin typeface="Cambria Math"/>
                      </a:rPr>
                      <m:t>𝑛</m:t>
                    </m:r>
                    <m:r>
                      <a:rPr lang="en-US" sz="2600" i="1">
                        <a:latin typeface="Cambria Math"/>
                      </a:rPr>
                      <m:t>=1,2,3,….</m:t>
                    </m:r>
                  </m:oMath>
                </a14:m>
                <a:r>
                  <a:rPr lang="en-US" sz="2600" dirty="0"/>
                  <a:t>    </a:t>
                </a: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400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=0 </m:t>
                    </m:r>
                  </m:oMath>
                </a14:m>
                <a:r>
                  <a:rPr lang="en-US" sz="2400" dirty="0"/>
                  <a:t>is not allowed </a:t>
                </a:r>
                <a:r>
                  <a:rPr lang="en-US" sz="2400" dirty="0" smtClean="0"/>
                  <a:t>because it </a:t>
                </a:r>
                <a:r>
                  <a:rPr lang="en-US" sz="2400" dirty="0"/>
                  <a:t>implies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=0,  ∆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=0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 </a:t>
                </a:r>
                <a:r>
                  <a:rPr lang="en-US" sz="2400" dirty="0" smtClean="0"/>
                  <a:t>Minimum </a:t>
                </a:r>
                <a:r>
                  <a:rPr lang="en-US" sz="2400" dirty="0"/>
                  <a:t>energy: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  : zero-point energy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3"/>
                <a:stretch>
                  <a:fillRect l="-889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7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731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000" i="1" dirty="0" smtClean="0"/>
                  <a:t/>
                </a:r>
                <a:br>
                  <a:rPr lang="en-US" sz="2000" i="1" dirty="0" smtClean="0"/>
                </a:br>
                <a:r>
                  <a:rPr lang="en-US" sz="2000" i="1" dirty="0"/>
                  <a:t/>
                </a:r>
                <a:br>
                  <a:rPr lang="en-US" sz="2000" i="1" dirty="0"/>
                </a:br>
                <a:r>
                  <a:rPr lang="en-US" sz="2000" i="1" dirty="0" smtClean="0"/>
                  <a:t/>
                </a:r>
                <a:br>
                  <a:rPr lang="en-US" sz="2000" i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0,                            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sz="2200" i="1">
                                      <a:latin typeface="Cambria Math"/>
                                    </a:rPr>
                                    <m:t>,      </m:t>
                                  </m:r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</a:rPr>
                                <m:t> 0&lt;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𝐿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0,                            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&gt;0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2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7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/>
                              </a:rPr>
                              <m:t>ħ</m:t>
                            </m:r>
                          </m:e>
                          <m:sup>
                            <m:r>
                              <a:rPr lang="en-US" sz="2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700" i="1">
                            <a:latin typeface="Cambria Math"/>
                          </a:rPr>
                          <m:t>2</m:t>
                        </m:r>
                        <m:r>
                          <a:rPr lang="en-US" sz="2700" i="1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700" i="1">
                        <a:latin typeface="Cambria Math"/>
                      </a:rPr>
                      <m:t>,     </m:t>
                    </m:r>
                    <m:r>
                      <a:rPr lang="en-US" sz="2700" i="1">
                        <a:latin typeface="Cambria Math"/>
                      </a:rPr>
                      <m:t>𝑛</m:t>
                    </m:r>
                    <m:r>
                      <a:rPr lang="en-US" sz="2700" i="1">
                        <a:latin typeface="Cambria Math"/>
                      </a:rPr>
                      <m:t>=1,2,3,….</m:t>
                    </m:r>
                  </m:oMath>
                </a14:m>
                <a:r>
                  <a:rPr lang="en-US" sz="2700" dirty="0"/>
                  <a:t>   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3100" dirty="0" smtClean="0"/>
                  <a:t>Number of nodes increases as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3100" dirty="0" smtClean="0"/>
                  <a:t> increases</a:t>
                </a:r>
                <a:endParaRPr lang="en-US" sz="31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73162"/>
              </a:xfrm>
              <a:blipFill rotWithShape="1">
                <a:blip r:embed="rId2"/>
                <a:stretch>
                  <a:fillRect b="-75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3914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7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Ψ</m:t>
                              </m:r>
                              <m:r>
                                <a:rPr lang="en-US" sz="240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y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z</m:t>
                                  </m:r>
                                  <m:r>
                                    <a:rPr lang="en-US" sz="24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𝑑𝑥𝑑𝑦𝑑𝑧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probability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of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finding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the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particle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in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the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volume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𝑑𝑉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𝑑𝑥𝑑𝑦𝑑𝑧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at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the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point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, </m:t>
                          </m:r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at</m:t>
                      </m:r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time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r>
                  <a:rPr lang="en-US" sz="2000" dirty="0"/>
                  <a:t/>
                </a: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C:\Users\hjaqaman\Dropbox\PHYS232-2020\Lecture notes\Axes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1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620000" cy="5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In </a:t>
                </a:r>
                <a:r>
                  <a:rPr lang="en-US" dirty="0"/>
                  <a:t>one </a:t>
                </a:r>
                <a:r>
                  <a:rPr lang="en-US" dirty="0" err="1"/>
                  <a:t>dimention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𝛹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i="1" dirty="0"/>
                  <a:t>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/>
                  <a:t> dx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𝛹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dirty="0"/>
                  <a:t> = Probability of finding the particle between x and </a:t>
                </a:r>
                <a:r>
                  <a:rPr lang="en-US" dirty="0" err="1"/>
                  <a:t>x+dx</a:t>
                </a:r>
                <a:r>
                  <a:rPr lang="en-US" dirty="0"/>
                  <a:t> at time t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 smtClean="0"/>
                  <a:t> </a:t>
                </a: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>
                    <a:effectLst/>
                  </a:rPr>
                  <a:t/>
                </a:r>
                <a:br>
                  <a:rPr lang="en-US" dirty="0">
                    <a:effectLst/>
                  </a:rPr>
                </a:br>
                <a:r>
                  <a:rPr lang="en-US" dirty="0"/>
                  <a:t>                0                                    x      </a:t>
                </a:r>
                <a:r>
                  <a:rPr lang="en-US" dirty="0" err="1"/>
                  <a:t>x+dx</a:t>
                </a:r>
                <a:r>
                  <a:rPr lang="en-US" dirty="0"/>
                  <a:t>                                           x-axis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𝛹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must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be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normalized</m:t>
                      </m:r>
                      <m:r>
                        <a:rPr lang="en-US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𝛹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a:rPr lang="en-US">
                                  <a:latin typeface="Cambria Math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𝑑𝑥</m:t>
                      </m:r>
                      <m:r>
                        <a:rPr lang="en-US" i="1">
                          <a:latin typeface="Cambria Math"/>
                        </a:rPr>
                        <m:t>=1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because</m:t>
                      </m:r>
                      <m:r>
                        <a:rPr lang="en-US" i="1">
                          <a:latin typeface="Cambria Math"/>
                        </a:rPr>
                        <m:t> 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 </m:t>
                          </m:r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Probability of finding the particle between a and b =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>
                                <a:latin typeface="Cambria Math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/>
                      </a:rPr>
                      <m:t>𝑑𝑥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762000" y="3276600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32004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3800" y="32004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32004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0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921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400" dirty="0"/>
                  <a:t>Probability of finding the particle between a and b =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𝛹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sz="2400">
                                <a:latin typeface="Cambria Math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9216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41" y="1066800"/>
            <a:ext cx="4044318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1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Example 6.1 :        </a:t>
                </a:r>
                <a:r>
                  <a:rPr lang="en-US" sz="2800" i="1" dirty="0" smtClean="0"/>
                  <a:t/>
                </a:r>
                <a:br>
                  <a:rPr lang="en-US" sz="2800" i="1" dirty="0" smtClean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𝛹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x</m:t>
                        </m:r>
                        <m:r>
                          <a:rPr lang="en-US" sz="2800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sz="2800" dirty="0"/>
                  <a:t> 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/>
                          </a:rPr>
                          <m:t>|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𝛹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x</m:t>
                            </m:r>
                            <m:r>
                              <a:rPr lang="en-US" sz="2800">
                                <a:latin typeface="Cambria Math"/>
                              </a:rPr>
                              <m:t>,0</m:t>
                            </m:r>
                          </m:e>
                        </m:d>
                        <m:r>
                          <a:rPr lang="en-US" sz="2800"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−2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596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a)  Plot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3017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539674899"/>
                  </p:ext>
                </p:extLst>
              </p:nvPr>
            </p:nvGraphicFramePr>
            <p:xfrm>
              <a:off x="5380672" y="2438400"/>
              <a:ext cx="2573655" cy="2514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5800"/>
                    <a:gridCol w="914400"/>
                    <a:gridCol w="973455"/>
                  </a:tblGrid>
                  <a:tr h="87283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x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𝛹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x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| 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𝛹</m:t>
                                    </m:r>
                                    <m:d>
                                      <m:dPr>
                                        <m:ctrlPr>
                                          <a:rPr lang="en-US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>
                                            <a:effectLst/>
                                            <a:latin typeface="Cambria Math"/>
                                          </a:rPr>
                                          <m:t>x</m:t>
                                        </m:r>
                                        <m:r>
                                          <a:rPr lang="en-US" sz="1400">
                                            <a:effectLst/>
                                            <a:latin typeface="Cambria Math"/>
                                          </a:rPr>
                                          <m:t>,0</m:t>
                                        </m:r>
                                      </m:e>
                                    </m:d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104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104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0.37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0.135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104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±2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0.135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0.018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104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±3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0.050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0.0025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539674899"/>
                  </p:ext>
                </p:extLst>
              </p:nvPr>
            </p:nvGraphicFramePr>
            <p:xfrm>
              <a:off x="5380672" y="2438400"/>
              <a:ext cx="2573655" cy="2514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5800"/>
                    <a:gridCol w="914400"/>
                    <a:gridCol w="973455"/>
                  </a:tblGrid>
                  <a:tr h="87283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x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5333" t="-3497" r="-106667" b="-188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4375" t="-3497" b="-188811"/>
                          </a:stretch>
                        </a:blipFill>
                      </a:tcPr>
                    </a:tc>
                  </a:tr>
                  <a:tr h="4104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5333" t="-217647" r="-106667" b="-29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4375" t="-217647" b="-297059"/>
                          </a:stretch>
                        </a:blipFill>
                      </a:tcPr>
                    </a:tc>
                  </a:tr>
                  <a:tr h="410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893" t="-322388" r="-276786" b="-2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5333" t="-322388" r="-106667" b="-201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4375" t="-322388" b="-201493"/>
                          </a:stretch>
                        </a:blipFill>
                      </a:tcPr>
                    </a:tc>
                  </a:tr>
                  <a:tr h="410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893" t="-416176" r="-276786" b="-98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5333" t="-416176" r="-106667" b="-98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4375" t="-416176" b="-98529"/>
                          </a:stretch>
                        </a:blipFill>
                      </a:tcPr>
                    </a:tc>
                  </a:tr>
                  <a:tr h="410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893" t="-523881" r="-276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75333" t="-523881" r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64375" t="-5238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133599"/>
            <a:ext cx="3200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8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914400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Example 6.1 :  b) Normalize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914400"/>
              </a:xfr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𝛹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x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,0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𝑑𝑥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𝑑𝑥</m:t>
                      </m:r>
                      <m:r>
                        <a:rPr lang="en-US" i="1">
                          <a:latin typeface="Cambria Math"/>
                        </a:rPr>
                        <m:t>= 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𝑑𝑥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nary>
                      <m:naryPr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/>
                      </a:rPr>
                      <m:t>𝑑𝑢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 1   </m:t>
                    </m:r>
                  </m:oMath>
                </a14:m>
                <a:r>
                  <a:rPr lang="en-US" dirty="0"/>
                  <a:t>         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where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      and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dirty="0"/>
                  <a:t>   is normalized.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3"/>
                <a:stretch>
                  <a:fillRect l="-1704" r="-1333" b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0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0"/>
                <a:r>
                  <a:rPr lang="en-US" sz="3100" dirty="0" smtClean="0"/>
                  <a:t/>
                </a:r>
                <a:br>
                  <a:rPr lang="en-US" sz="3100" dirty="0" smtClean="0"/>
                </a:br>
                <a:r>
                  <a:rPr lang="en-US" sz="3100" dirty="0" smtClean="0"/>
                  <a:t>Example 6.1 :</a:t>
                </a:r>
                <a:r>
                  <a:rPr lang="en-US" sz="3100" dirty="0"/>
                  <a:t> </a:t>
                </a:r>
                <a:r>
                  <a:rPr lang="en-US" sz="3100" dirty="0" smtClean="0"/>
                  <a:t> c) Probability </a:t>
                </a:r>
                <a:r>
                  <a:rPr lang="en-US" sz="3100" dirty="0"/>
                  <a:t>of finding the particle between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1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100" dirty="0"/>
                  <a:t>  and </a:t>
                </a:r>
                <a:r>
                  <a:rPr lang="en-US" sz="31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𝛹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x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,0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𝑑𝑥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𝑑𝑥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𝑑𝑥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𝑑𝑢</m:t>
                      </m:r>
                      <m:r>
                        <a:rPr lang="en-US" i="1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=0.865≈87%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 To calculate P we must use the normalized </a:t>
                </a:r>
                <a:r>
                  <a:rPr lang="en-US" dirty="0" err="1" smtClean="0"/>
                  <a:t>wavefunction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r="-237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0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 </a:t>
            </a:r>
            <a:br>
              <a:rPr lang="en-US" sz="2800" dirty="0"/>
            </a:br>
            <a:r>
              <a:rPr lang="en-US" sz="3600" dirty="0"/>
              <a:t>Section 6.2: </a:t>
            </a:r>
            <a:r>
              <a:rPr lang="en-US" sz="3600" dirty="0" err="1"/>
              <a:t>Wavefunction</a:t>
            </a:r>
            <a:r>
              <a:rPr lang="en-US" sz="3600" dirty="0"/>
              <a:t> for a free particle (free= no external forces)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A free particle moves in a straight line </a:t>
                </a:r>
                <a:r>
                  <a:rPr lang="en-US" dirty="0" smtClean="0"/>
                  <a:t>with a constant </a:t>
                </a:r>
                <a:r>
                  <a:rPr lang="en-US" dirty="0"/>
                  <a:t>speed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 : </a:t>
                </a:r>
                <a:r>
                  <a:rPr lang="en-US" dirty="0" smtClean="0"/>
                  <a:t>plane </a:t>
                </a:r>
                <a:r>
                  <a:rPr lang="en-US" dirty="0"/>
                  <a:t>wave that moves in the positive x- direction with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constant </a:t>
                </a:r>
                <a:r>
                  <a:rPr lang="en-US" dirty="0"/>
                  <a:t>speed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But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and 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?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h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ħ</m:t>
                        </m:r>
                      </m:den>
                    </m:f>
                  </m:oMath>
                </a14:m>
                <a:r>
                  <a:rPr lang="en-US" dirty="0"/>
                  <a:t>         or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= ħ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 and 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</a:rPr>
                        <m:t>= 2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=2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ħ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ħ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ħ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ħ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ħ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𝜔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𝜔</m:t>
                    </m:r>
                    <m:r>
                      <a:rPr lang="en-US" i="1">
                        <a:latin typeface="Cambria Math"/>
                      </a:rPr>
                      <m:t>∝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/>
                  <a:t>  is quadratic in </a:t>
                </a:r>
                <a:r>
                  <a:rPr lang="en-US" i="1" dirty="0"/>
                  <a:t>k</a:t>
                </a:r>
                <a:r>
                  <a:rPr lang="en-US" dirty="0"/>
                  <a:t>) for matter waves, while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for electromagnetic waves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𝜔</m:t>
                    </m:r>
                    <m:r>
                      <a:rPr lang="en-US" i="1">
                        <a:latin typeface="Cambria Math"/>
                      </a:rPr>
                      <m:t>= 2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  <m:r>
                      <a:rPr lang="en-US" i="1">
                        <a:latin typeface="Cambria Math"/>
                      </a:rPr>
                      <m:t>𝜋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𝑐𝑘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/>
                  <a:t> is linear in </a:t>
                </a:r>
                <a:r>
                  <a:rPr lang="en-US" i="1" dirty="0" smtClean="0"/>
                  <a:t>k for </a:t>
                </a:r>
                <a:r>
                  <a:rPr lang="en-US" i="1" dirty="0" err="1" smtClean="0"/>
                  <a:t>em</a:t>
                </a:r>
                <a:r>
                  <a:rPr lang="en-US" i="1" dirty="0" smtClean="0"/>
                  <a:t> waves</a:t>
                </a:r>
                <a:r>
                  <a:rPr lang="en-US" dirty="0" smtClean="0"/>
                  <a:t>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Note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 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/>
                  <a:t>    is valid only for electromagnetic waves  but not for </a:t>
                </a:r>
                <a:r>
                  <a:rPr lang="en-US" dirty="0" smtClean="0"/>
                  <a:t>matter waves of  </a:t>
                </a:r>
                <a:r>
                  <a:rPr lang="en-US" dirty="0"/>
                  <a:t>particles with nonzero mass.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3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397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100" dirty="0" smtClean="0"/>
                  <a:t>Calculate the probability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/>
                          </a:rPr>
                          <m:t>𝑃</m:t>
                        </m:r>
                        <m:r>
                          <a:rPr lang="en-US" sz="3100" i="1">
                            <a:latin typeface="Cambria Math"/>
                          </a:rPr>
                          <m:t>(</m:t>
                        </m:r>
                        <m:r>
                          <a:rPr lang="en-US" sz="3100" i="1">
                            <a:latin typeface="Cambria Math"/>
                          </a:rPr>
                          <m:t>𝑥</m:t>
                        </m:r>
                        <m:r>
                          <a:rPr lang="en-US" sz="3100" i="1">
                            <a:latin typeface="Cambria Math"/>
                          </a:rPr>
                          <m:t>,</m:t>
                        </m:r>
                        <m:r>
                          <a:rPr lang="en-US" sz="3100" i="1">
                            <a:latin typeface="Cambria Math"/>
                          </a:rPr>
                          <m:t>𝑡</m:t>
                        </m:r>
                        <m:r>
                          <a:rPr lang="en-US" sz="3100" i="1">
                            <a:latin typeface="Cambria Math"/>
                          </a:rPr>
                          <m:t>)=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1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1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𝛹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1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1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1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31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1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39762"/>
              </a:xfrm>
              <a:blipFill rotWithShape="1">
                <a:blip r:embed="rId2"/>
                <a:stretch>
                  <a:fillRect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</a:rPr>
                            <m:t>𝑃</m:t>
                          </m:r>
                          <m:r>
                            <a:rPr lang="en-US" sz="3800" i="1">
                              <a:latin typeface="Cambria Math"/>
                            </a:rPr>
                            <m:t>(</m:t>
                          </m:r>
                          <m:r>
                            <a:rPr lang="en-US" sz="3800" i="1">
                              <a:latin typeface="Cambria Math"/>
                            </a:rPr>
                            <m:t>𝑥</m:t>
                          </m:r>
                          <m:r>
                            <a:rPr lang="en-US" sz="3800" i="1">
                              <a:latin typeface="Cambria Math"/>
                            </a:rPr>
                            <m:t>,</m:t>
                          </m:r>
                          <m:r>
                            <a:rPr lang="en-US" sz="3800" i="1">
                              <a:latin typeface="Cambria Math"/>
                            </a:rPr>
                            <m:t>𝑡</m:t>
                          </m:r>
                          <m:r>
                            <a:rPr lang="en-US" sz="3800" i="1">
                              <a:latin typeface="Cambria Math"/>
                            </a:rPr>
                            <m:t>)=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/>
                                    </a:rPr>
                                    <m:t>𝛹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3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/>
                            </a:rPr>
                            <m:t>𝛹</m:t>
                          </m:r>
                        </m:e>
                        <m:sub>
                          <m:r>
                            <a:rPr lang="en-US" sz="3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/>
                            </a:rPr>
                            <m:t>𝑥</m:t>
                          </m:r>
                          <m:r>
                            <a:rPr lang="en-US" sz="3800" i="1">
                              <a:latin typeface="Cambria Math"/>
                            </a:rPr>
                            <m:t>,</m:t>
                          </m:r>
                          <m:r>
                            <a:rPr lang="en-US" sz="3800" i="1">
                              <a:latin typeface="Cambria Math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800" i="1">
                              <a:latin typeface="Cambria Math"/>
                            </a:rPr>
                            <m:t>𝛹</m:t>
                          </m:r>
                        </m:e>
                        <m:sub>
                          <m:r>
                            <a:rPr lang="en-US" sz="3800" i="1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sz="38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3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/>
                            </a:rPr>
                            <m:t>𝑥</m:t>
                          </m:r>
                          <m:r>
                            <a:rPr lang="en-US" sz="3800" i="1">
                              <a:latin typeface="Cambria Math"/>
                            </a:rPr>
                            <m:t>,</m:t>
                          </m:r>
                          <m:r>
                            <a:rPr lang="en-US" sz="3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3800" i="1">
                          <a:latin typeface="Cambria Math"/>
                        </a:rPr>
                        <m:t>= </m:t>
                      </m:r>
                      <m:r>
                        <a:rPr lang="en-US" sz="38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n-US" sz="3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8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3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</a:rPr>
                            <m:t>−</m:t>
                          </m:r>
                          <m:r>
                            <a:rPr lang="en-US" sz="38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n-US" sz="3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8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3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sz="3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8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3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 smtClean="0">
                            <a:latin typeface="Cambria Math"/>
                          </a:rPr>
                          <m:t>𝑥</m:t>
                        </m:r>
                        <m:r>
                          <a:rPr lang="en-US" sz="3800" i="1" smtClean="0">
                            <a:latin typeface="Cambria Math"/>
                          </a:rPr>
                          <m:t>,</m:t>
                        </m:r>
                        <m:r>
                          <a:rPr lang="en-US" sz="380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800" dirty="0" smtClean="0"/>
                  <a:t> is </a:t>
                </a:r>
                <a:r>
                  <a:rPr lang="en-US" sz="3800" dirty="0"/>
                  <a:t>constant everywhere and </a:t>
                </a:r>
                <a:r>
                  <a:rPr lang="en-US" sz="3800" dirty="0" smtClean="0"/>
                  <a:t>hence the </a:t>
                </a:r>
                <a:r>
                  <a:rPr lang="en-US" sz="3800" dirty="0"/>
                  <a:t>total probability </a:t>
                </a:r>
                <a:endParaRPr lang="en-US" sz="3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800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sz="38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i="1">
                                          <a:latin typeface="Cambria Math"/>
                                        </a:rPr>
                                        <m:t>𝛹</m:t>
                                      </m:r>
                                    </m:e>
                                    <m:sub>
                                      <m:r>
                                        <a:rPr lang="en-US" sz="38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8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3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38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latin typeface="Cambria Math"/>
                            </a:rPr>
                            <m:t>𝑑𝑥</m:t>
                          </m:r>
                          <m:r>
                            <a:rPr lang="en-US" sz="3800" i="1"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en-US" sz="3800" i="1">
                          <a:latin typeface="Cambria Math"/>
                        </a:rPr>
                        <m:t> </m:t>
                      </m:r>
                      <m:nary>
                        <m:naryPr>
                          <m:limLoc m:val="subSup"/>
                          <m:ctrlPr>
                            <a:rPr lang="en-US" sz="3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800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sz="38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latin typeface="Cambria Math"/>
                            </a:rPr>
                            <m:t>𝑑𝑥</m:t>
                          </m:r>
                          <m:r>
                            <a:rPr lang="en-US" sz="3800" i="1">
                              <a:latin typeface="Cambria Math"/>
                            </a:rPr>
                            <m:t>= ∞</m:t>
                          </m:r>
                        </m:e>
                      </m:nary>
                    </m:oMath>
                  </m:oMathPara>
                </a14:m>
                <a:endParaRPr lang="en-US" sz="3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𝛹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𝑥</m:t>
                        </m:r>
                        <m:r>
                          <a:rPr lang="en-US" sz="3800" i="1">
                            <a:latin typeface="Cambria Math"/>
                          </a:rPr>
                          <m:t>,</m:t>
                        </m:r>
                        <m:r>
                          <a:rPr lang="en-US" sz="3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800" dirty="0" smtClean="0"/>
                  <a:t> </a:t>
                </a:r>
                <a:r>
                  <a:rPr lang="en-US" sz="3800" dirty="0"/>
                  <a:t>is not </a:t>
                </a:r>
                <a:r>
                  <a:rPr lang="en-US" sz="3800" dirty="0" err="1"/>
                  <a:t>normalizable</a:t>
                </a:r>
                <a:r>
                  <a:rPr lang="en-US" sz="3800" dirty="0"/>
                  <a:t> and </a:t>
                </a:r>
                <a:r>
                  <a:rPr lang="en-US" sz="3800" dirty="0" smtClean="0"/>
                  <a:t>not </a:t>
                </a:r>
                <a:r>
                  <a:rPr lang="en-US" sz="3800" dirty="0"/>
                  <a:t>acceptable.</a:t>
                </a:r>
                <a:r>
                  <a:rPr lang="en-US" sz="3800" dirty="0" smtClean="0"/>
                  <a:t>  What </a:t>
                </a:r>
                <a:r>
                  <a:rPr lang="en-US" sz="3800" dirty="0"/>
                  <a:t>is wrong </a:t>
                </a:r>
                <a:r>
                  <a:rPr lang="en-US" sz="3800" dirty="0" smtClean="0"/>
                  <a:t>with it?</a:t>
                </a:r>
              </a:p>
              <a:p>
                <a:pPr marL="0" indent="0">
                  <a:buNone/>
                </a:pPr>
                <a:endParaRPr lang="en-US" sz="3800" dirty="0"/>
              </a:p>
              <a:p>
                <a:pPr marL="0" indent="0">
                  <a:buNone/>
                </a:pPr>
                <a:r>
                  <a:rPr lang="en-US" sz="3800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𝛹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/>
                          </a:rPr>
                          <m:t>𝑥</m:t>
                        </m:r>
                        <m:r>
                          <a:rPr lang="en-US" sz="3800" i="1">
                            <a:latin typeface="Cambria Math"/>
                          </a:rPr>
                          <m:t>,</m:t>
                        </m:r>
                        <m:r>
                          <a:rPr lang="en-US" sz="38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800" dirty="0"/>
                  <a:t> assumes a single definite value for </a:t>
                </a:r>
                <a:r>
                  <a:rPr lang="en-US" sz="3800" i="1" dirty="0"/>
                  <a:t>k</a:t>
                </a:r>
                <a:r>
                  <a:rPr lang="en-US" sz="3800" dirty="0"/>
                  <a:t> and hence for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𝑝</m:t>
                    </m:r>
                    <m:r>
                      <a:rPr lang="en-US" sz="3800" i="1">
                        <a:latin typeface="Cambria Math"/>
                      </a:rPr>
                      <m:t>= ħ</m:t>
                    </m:r>
                    <m:r>
                      <a:rPr lang="en-US" sz="3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3800" dirty="0"/>
                  <a:t>  </a:t>
                </a:r>
              </a:p>
              <a:p>
                <a:pPr marL="0" indent="0">
                  <a:buNone/>
                </a:pPr>
                <a:r>
                  <a:rPr lang="en-US" sz="3800" dirty="0"/>
                  <a:t> </a:t>
                </a:r>
              </a:p>
              <a:p>
                <a:pPr marL="0" indent="0">
                  <a:buNone/>
                </a:pPr>
                <a:r>
                  <a:rPr lang="en-US" sz="3800" dirty="0" smtClean="0"/>
                  <a:t>or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∆</m:t>
                    </m:r>
                    <m:r>
                      <a:rPr lang="en-US" sz="3800" i="1">
                        <a:latin typeface="Cambria Math"/>
                      </a:rPr>
                      <m:t>𝑝</m:t>
                    </m:r>
                    <m:r>
                      <a:rPr lang="en-US" sz="3800" i="1">
                        <a:latin typeface="Cambria Math"/>
                      </a:rPr>
                      <m:t>=0 </m:t>
                    </m:r>
                  </m:oMath>
                </a14:m>
                <a:r>
                  <a:rPr lang="en-US" sz="3800" dirty="0"/>
                  <a:t>  and hence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∆</m:t>
                    </m:r>
                    <m:r>
                      <a:rPr lang="en-US" sz="3800" i="1">
                        <a:latin typeface="Cambria Math"/>
                      </a:rPr>
                      <m:t>𝑥</m:t>
                    </m:r>
                    <m:r>
                      <a:rPr lang="en-US" sz="38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3800" i="1">
                            <a:latin typeface="Cambria Math"/>
                          </a:rPr>
                          <m:t>2∆</m:t>
                        </m:r>
                        <m:r>
                          <a:rPr lang="en-US" sz="3800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3800" i="1">
                        <a:latin typeface="Cambria Math"/>
                      </a:rPr>
                      <m:t>=∞ </m:t>
                    </m:r>
                  </m:oMath>
                </a14:m>
                <a:r>
                  <a:rPr lang="en-US" sz="3800" dirty="0"/>
                  <a:t>  </a:t>
                </a:r>
                <a:endParaRPr lang="en-US" sz="3800" dirty="0" smtClean="0"/>
              </a:p>
              <a:p>
                <a:pPr marL="0" indent="0">
                  <a:buNone/>
                </a:pPr>
                <a:endParaRPr lang="en-US" sz="3800" dirty="0"/>
              </a:p>
              <a:p>
                <a:pPr marL="0" indent="0">
                  <a:buNone/>
                </a:pPr>
                <a:r>
                  <a:rPr lang="en-US" sz="3800" dirty="0"/>
                  <a:t>This means that we do not know anything about the position of the particle because the probability density is constant everywhere so that the particle can be found anywhere between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−∞</m:t>
                    </m:r>
                  </m:oMath>
                </a14:m>
                <a:r>
                  <a:rPr lang="en-US" sz="3800" dirty="0"/>
                  <a:t> and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+∞</m:t>
                    </m:r>
                  </m:oMath>
                </a14:m>
                <a:r>
                  <a:rPr lang="en-US" sz="3800" dirty="0" smtClean="0"/>
                  <a:t>.</a:t>
                </a:r>
              </a:p>
              <a:p>
                <a:pPr marL="0" indent="0">
                  <a:buNone/>
                </a:pPr>
                <a:endParaRPr lang="en-US" sz="3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3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995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Chapter 6</vt:lpstr>
      <vt:lpstr>|Ψ (x, y, z, t)|^2 dxdydz=probability of finding the particle  in the volume dV=dxdydz at the point (z, y, z)    at time t </vt:lpstr>
      <vt:lpstr> In one dimention:  Ψ(x,t) </vt:lpstr>
      <vt:lpstr>Probability of finding the particle between a and b = ∫2_a^b▒〖| Ψ(x,t)|〗^2  dx </vt:lpstr>
      <vt:lpstr>Example 6.1 :         Ψ(x,0) = Ce^((-|x|)⁄x_0 )   , 〖| Ψ(x,0)|〗^2= |C|^2 e^((-2|x|)⁄x_0 )</vt:lpstr>
      <vt:lpstr> Example 6.1 :  b) Normalize Ψ(x,0) </vt:lpstr>
      <vt:lpstr> Example 6.1 :  c) Probability of finding the particle between - x_0    and  x_0 </vt:lpstr>
      <vt:lpstr>  Section 6.2: Wavefunction for a free particle (free= no external forces) </vt:lpstr>
      <vt:lpstr> Calculate the probability density 〖P(x,t)=|Ψ_k (x,t)|〗^2 </vt:lpstr>
      <vt:lpstr>Solution : Take a linear combination of plane waves with different k’s.   Ψ(x,t)= ∫2_(-∞)^∞▒〖a(k)  e^i(kx-ωt)   dk=〗 sum of plane waves with different k’s. Note:Ψ(x,0)= ∫2_(-∞)^∞▒〖a(k)  e^i(kx)   dk 〗  Ψ(x,t) is called a wavepacket  Also : both  ∆k   and   ∆x  are finite and         ∆x ∆p=ħ ∆x ∆k≥ħ/2</vt:lpstr>
      <vt:lpstr>  Example 6.3: (Gaussian wavepacket)    a(k)=Cα/√π  e^(-α^2 k^2 )                       |a(k)|^2=  (|C|^2 α^2)/π e^(-2α^2 k^2 )   Ψ(x,0)= ∫2_(-∞)^∞▒〖a(k)  e^i(kx)   dk 〗=Ce^(〖-x〗^2⁄〖4α〗^2 )               |Ψ(x,0)|^2=|C|^2 e^(〖-x〗^2⁄〖2α〗^2 ) </vt:lpstr>
      <vt:lpstr>PowerPoint Presentation</vt:lpstr>
      <vt:lpstr>Example 5.7:        a(k)={■8(a_0  ,  k_0-∆k⁄2&lt;k&lt;k_0+∆k⁄2  @0 ,                                 otherwise)}         square  wavepacket   Ψ(x,0)= ∫2_(-∞)^∞▒〖a(k)  e^i(kx)   dk〗=a_0 ∫2_(k_0-∆k⁄2)^(k_0+∆k⁄2)▒〖 e^i(kx)   dk=〖2a〗_0/x e^(ik_0 x)  sin⁡((∆k x)/2) 〗   |Ψ(x,0)|^2=(〖4a〗_0^2)/x^2   sin^2⁡((∆k x)/2)</vt:lpstr>
      <vt:lpstr> Section 6.3: Wavefunctions in the presence of forces </vt:lpstr>
      <vt:lpstr>(-ħ^2)/2m  (∂^2 Ψ(x,t))/(∂x^2 )+ U(x)Ψ(x,t)=iħ ∂Ψ(x,t)/∂t</vt:lpstr>
      <vt:lpstr> Section 6.4: The particle in a box: </vt:lpstr>
      <vt:lpstr>(-ħ^2)/2m  (d^2 ψ(x))/(dx^2 )+ U(x)ψ(x)=Eψ(x)</vt:lpstr>
      <vt:lpstr>ψ(x)= {■8(0,                                                        x&lt;0@A sin⁡kx+B cos⁡〖kx,〗               0&lt;x&lt;L@0,                                                        x&gt;0  )} </vt:lpstr>
      <vt:lpstr>   ψ_n (x)= {■8(0,                            x&lt;0@A sin⁡〖nπx/L,      〗  0&lt;x&lt;L@0,                            x&gt;0  )}             E_n= (ħ^2 π^2 n^2)/(2mL^2 ),     n=1,2,3,….      Number of nodes increases as n increases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Henry R Giacaman</dc:creator>
  <cp:lastModifiedBy>Henry R Giacaman</cp:lastModifiedBy>
  <cp:revision>45</cp:revision>
  <dcterms:created xsi:type="dcterms:W3CDTF">2020-04-01T07:21:11Z</dcterms:created>
  <dcterms:modified xsi:type="dcterms:W3CDTF">2020-04-06T16:44:16Z</dcterms:modified>
</cp:coreProperties>
</file>