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8" r:id="rId4"/>
    <p:sldId id="269" r:id="rId5"/>
    <p:sldId id="270" r:id="rId6"/>
    <p:sldId id="271" r:id="rId7"/>
    <p:sldId id="272" r:id="rId8"/>
    <p:sldId id="273" r:id="rId9"/>
    <p:sldId id="27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3C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78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33BB8-6C7A-4BE0-9B55-9EAC48D52EC6}" type="datetimeFigureOut">
              <a:rPr lang="en-US"/>
              <a:t>3/10/2019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F7AA83-DE31-4E93-AB07-EF7FB05F667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1290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1EF64-F73B-4314-BB6F-BC0937BBDF19}" type="datetimeFigureOut">
              <a:rPr lang="en-US"/>
              <a:t>3/10/2019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5E2820-AFE1-45FA-949E-17BDB534E1D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57997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E2820-AFE1-45FA-949E-17BDB534E1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91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42409-6A04-4DC6-AC3A-D3758287A8F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935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5213" y="304800"/>
            <a:ext cx="7091361" cy="2793906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6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5213" y="3108804"/>
            <a:ext cx="7091361" cy="8382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B9702-7FBF-4720-8670-571C5E7EEDDE}" type="datetime1">
              <a:rPr lang="en-US"/>
              <a:t>3/10/2019</a:t>
            </a:fld>
            <a:endParaRPr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054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27AEA-BBBB-4C9B-AB23-214EAA8AB789}" type="datetime1">
              <a:rPr lang="en-US"/>
              <a:t>3/10/2019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66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65014" y="304801"/>
            <a:ext cx="17158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09800" y="304801"/>
            <a:ext cx="7502814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1CA30-F5CD-4CA0-B16A-349C6F830700}" type="datetime1">
              <a:rPr lang="en-US"/>
              <a:t>3/10/2019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99497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F48E-ABA0-4B58-B562-D1D7408067C4}" type="datetime1">
              <a:rPr lang="en-US"/>
              <a:t>3/10/2019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8999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0013" y="1600200"/>
            <a:ext cx="6400801" cy="2486025"/>
          </a:xfrm>
        </p:spPr>
        <p:txBody>
          <a:bodyPr anchor="b">
            <a:normAutofit/>
          </a:bodyPr>
          <a:lstStyle>
            <a:lvl1pPr>
              <a:defRPr sz="52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0011" y="4105029"/>
            <a:ext cx="6400801" cy="914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034C-8BD9-4B0C-893B-33834FAB227F}" type="datetime1">
              <a:rPr lang="en-US"/>
              <a:t>3/10/2019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1791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08213" y="1600200"/>
            <a:ext cx="4572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08813" y="1600200"/>
            <a:ext cx="4572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87AA-CBCD-47F9-A04C-7106C508CDE4}" type="datetime1">
              <a:rPr lang="en-US"/>
              <a:t>3/10/2019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775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4572000" cy="82391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8213" y="2505075"/>
            <a:ext cx="4572000" cy="33375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08813" y="1600200"/>
            <a:ext cx="4572000" cy="82391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08813" y="2505075"/>
            <a:ext cx="4572000" cy="33375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C9DD-75F5-4611-BA0B-CFB1A226639C}" type="datetime1">
              <a:rPr lang="en-US"/>
              <a:t>3/10/2019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33046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0F1F9-2D3D-4243-878F-D000C3F2A1C4}" type="datetime1">
              <a:rPr lang="en-US"/>
              <a:t>3/10/2019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9830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BCBE8-1824-4658-A8BB-BECFAEB7E35A}" type="datetime1">
              <a:rPr lang="en-US"/>
              <a:t>3/10/2019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22526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3813" y="533400"/>
            <a:ext cx="6858000" cy="4800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CD17-C377-4DE5-9FCA-CC7471605C58}" type="datetime1">
              <a:rPr lang="en-US"/>
              <a:t>3/10/2019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770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8" name="Rounded Rectangle 7"/>
          <p:cNvSpPr/>
          <p:nvPr/>
        </p:nvSpPr>
        <p:spPr>
          <a:xfrm>
            <a:off x="1293812" y="533400"/>
            <a:ext cx="6858001" cy="4800600"/>
          </a:xfrm>
          <a:prstGeom prst="roundRect">
            <a:avLst>
              <a:gd name="adj" fmla="val 4409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1408112" y="647700"/>
            <a:ext cx="6629400" cy="4572000"/>
          </a:xfrm>
          <a:prstGeom prst="roundRect">
            <a:avLst>
              <a:gd name="adj" fmla="val 3725"/>
            </a:avLst>
          </a:prstGeom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E9F02-BE96-4BAE-86A5-1FA60D24CAE2}" type="datetime1">
              <a:rPr lang="en-US"/>
              <a:t>3/10/2019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3930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12004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9372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9D3B9702-7FBF-4720-8670-571C5E7EEDDE}" type="datetime1">
              <a:rPr lang="en-US" smtClean="0"/>
              <a:pPr/>
              <a:t>3/10/2019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80159" y="6505078"/>
            <a:ext cx="687641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80814" y="6280298"/>
            <a:ext cx="533399" cy="349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rgbClr val="AB3C19"/>
                </a:solidFill>
              </a:defRPr>
            </a:lvl1pPr>
          </a:lstStyle>
          <a:p>
            <a:fld id="{8FDBFFB2-86D9-4B8F-A59A-553A60B94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25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Storytelling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4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1200" dirty="0" smtClean="0"/>
              <a:t>Storytelling Overview </a:t>
            </a:r>
          </a:p>
          <a:p>
            <a:r>
              <a:rPr lang="en-US" sz="11200" dirty="0" smtClean="0"/>
              <a:t>Storytelling Challenges</a:t>
            </a:r>
          </a:p>
          <a:p>
            <a:r>
              <a:rPr lang="en-US" sz="11200" dirty="0" smtClean="0"/>
              <a:t>How is storytelling different in ILES?</a:t>
            </a:r>
          </a:p>
          <a:p>
            <a:r>
              <a:rPr lang="en-US" sz="11200" dirty="0" smtClean="0"/>
              <a:t>The goal based scenario</a:t>
            </a:r>
          </a:p>
          <a:p>
            <a:r>
              <a:rPr lang="en-US" sz="11200" dirty="0" smtClean="0"/>
              <a:t>The role of reality</a:t>
            </a:r>
          </a:p>
          <a:p>
            <a:r>
              <a:rPr lang="en-US" sz="11200" dirty="0" smtClean="0"/>
              <a:t>Storytelling Elements</a:t>
            </a:r>
          </a:p>
          <a:p>
            <a:r>
              <a:rPr lang="en-US" sz="11200" dirty="0" smtClean="0"/>
              <a:t>Summing up (Building your own)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83928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you ever heard someone yell at a character on a movie screen?</a:t>
            </a:r>
          </a:p>
          <a:p>
            <a:r>
              <a:rPr lang="en-US" dirty="0" smtClean="0"/>
              <a:t>Have you ever rearrange your schedule to make sure you are home for the conclusion of the episode of your favorite TV series? </a:t>
            </a:r>
          </a:p>
          <a:p>
            <a:r>
              <a:rPr lang="en-US" dirty="0" smtClean="0"/>
              <a:t>Have you stay awake to read one more chapter for your favorite novel?</a:t>
            </a:r>
          </a:p>
          <a:p>
            <a:r>
              <a:rPr lang="en-US" dirty="0" smtClean="0"/>
              <a:t>Laugh, cry, rejoice, anger or despair over, despite that we know completely made up and completely fabricated.</a:t>
            </a:r>
          </a:p>
          <a:p>
            <a:r>
              <a:rPr lang="en-US" dirty="0" smtClean="0"/>
              <a:t>The main question is why when we create learning interaction our approach too often becomes dry and bloodless?</a:t>
            </a:r>
          </a:p>
          <a:p>
            <a:r>
              <a:rPr lang="en-US" dirty="0" smtClean="0"/>
              <a:t>People will start making decision emotionally far away from the textbook “right” and by allowing them to examine what drives their behavior in the first place.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283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Engage the heart as well as mind</a:t>
            </a:r>
          </a:p>
          <a:p>
            <a:r>
              <a:rPr lang="en-US" dirty="0" smtClean="0"/>
              <a:t>Focus on what makes the new behavior challenging</a:t>
            </a:r>
          </a:p>
          <a:p>
            <a:r>
              <a:rPr lang="en-US" dirty="0" smtClean="0"/>
              <a:t>Show don’t tell</a:t>
            </a:r>
          </a:p>
          <a:p>
            <a:r>
              <a:rPr lang="en-US" dirty="0" smtClean="0"/>
              <a:t>Remember that there is more to storytelling than writing</a:t>
            </a:r>
          </a:p>
          <a:p>
            <a:r>
              <a:rPr lang="en-US" dirty="0" smtClean="0"/>
              <a:t>Don’t feel you have to cover everything in the story</a:t>
            </a:r>
          </a:p>
          <a:p>
            <a:r>
              <a:rPr lang="en-US" dirty="0" smtClean="0"/>
              <a:t>Good stories demonstrate actions and consequences</a:t>
            </a:r>
          </a:p>
          <a:p>
            <a:r>
              <a:rPr lang="en-US" dirty="0" smtClean="0"/>
              <a:t>Do not lose sight of the basics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206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is storytelling different in ILES?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Novelists, playwrights and screenwriters have complete control over their worlds.</a:t>
            </a:r>
          </a:p>
          <a:p>
            <a:r>
              <a:rPr lang="en-US" dirty="0" smtClean="0"/>
              <a:t>Game designers have  partners : players which should be given some control.</a:t>
            </a:r>
          </a:p>
          <a:p>
            <a:r>
              <a:rPr lang="en-US" dirty="0" smtClean="0"/>
              <a:t>In simplest term when designing a story for a game you have to envision multiple outcomes and determine what you will allow the players to control and what will the designer will control.</a:t>
            </a:r>
          </a:p>
          <a:p>
            <a:r>
              <a:rPr lang="en-US" dirty="0" smtClean="0"/>
              <a:t>The gamification described as a player journey from passive observer to novice to regular and then to master player. This make the mission more complex.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280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5720" lvl="0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goal based scenario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Learning game story  has a different goal than novel story despite that both are great and deliver a certain message.</a:t>
            </a:r>
          </a:p>
          <a:p>
            <a:r>
              <a:rPr lang="en-US" dirty="0" smtClean="0"/>
              <a:t>It seems simple that every learning story has a goal However the nature of the goal impact the way you perceive the story. </a:t>
            </a:r>
          </a:p>
          <a:p>
            <a:pPr lvl="1"/>
            <a:r>
              <a:rPr lang="en-US" dirty="0" smtClean="0"/>
              <a:t>The goal is to help you build the ability to do something</a:t>
            </a:r>
          </a:p>
          <a:p>
            <a:pPr lvl="1"/>
            <a:r>
              <a:rPr lang="en-US" dirty="0" smtClean="0"/>
              <a:t>What kind of problem can I solve using this knowledge</a:t>
            </a:r>
          </a:p>
          <a:p>
            <a:pPr lvl="1"/>
            <a:r>
              <a:rPr lang="en-US" dirty="0" smtClean="0"/>
              <a:t>Rather than applying learning in vacuum you are attempting to solve a real business problem and apply what you have learned.</a:t>
            </a:r>
            <a:endParaRPr lang="en-US" sz="2000" dirty="0"/>
          </a:p>
          <a:p>
            <a:pPr marL="365760" lvl="1" indent="0">
              <a:buNone/>
            </a:pPr>
            <a:endParaRPr lang="en-US" sz="2000" dirty="0"/>
          </a:p>
          <a:p>
            <a:pPr marL="274320" lvl="1">
              <a:spcBef>
                <a:spcPts val="1800"/>
              </a:spcBef>
            </a:pPr>
            <a:r>
              <a:rPr lang="en-US" sz="2000" dirty="0"/>
              <a:t>You need to understand the subtleties of the job and challenges your learners face in achieving success.</a:t>
            </a:r>
          </a:p>
        </p:txBody>
      </p:sp>
    </p:spTree>
    <p:extLst>
      <p:ext uri="{BB962C8B-B14F-4D97-AF65-F5344CB8AC3E}">
        <p14:creationId xmlns:p14="http://schemas.microsoft.com/office/powerpoint/2010/main" val="1513305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74320" lvl="0" indent="-228600">
              <a:spcBef>
                <a:spcPts val="1800"/>
              </a:spcBef>
            </a:pPr>
            <a:r>
              <a:rPr lang="en-US" dirty="0"/>
              <a:t>The role of reality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answer for how real the story should be : It depends.</a:t>
            </a:r>
          </a:p>
          <a:p>
            <a:r>
              <a:rPr lang="en-US" dirty="0" smtClean="0"/>
              <a:t>The most important how relevant is the story to the learning goal.</a:t>
            </a:r>
          </a:p>
          <a:p>
            <a:r>
              <a:rPr lang="en-US" dirty="0" smtClean="0"/>
              <a:t>Make sure that things you leave out won’t distract the learners</a:t>
            </a:r>
          </a:p>
          <a:p>
            <a:r>
              <a:rPr lang="en-US" dirty="0" smtClean="0"/>
              <a:t>Make sure you leave in the things that makes the job challenging</a:t>
            </a:r>
          </a:p>
          <a:p>
            <a:r>
              <a:rPr lang="en-US" dirty="0" smtClean="0"/>
              <a:t>Focus on the element of time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49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situation</a:t>
            </a:r>
          </a:p>
          <a:p>
            <a:r>
              <a:rPr lang="en-US" dirty="0" smtClean="0"/>
              <a:t>Characters</a:t>
            </a:r>
          </a:p>
          <a:p>
            <a:r>
              <a:rPr lang="en-US" dirty="0" smtClean="0"/>
              <a:t>Goals</a:t>
            </a:r>
          </a:p>
          <a:p>
            <a:r>
              <a:rPr lang="en-US" dirty="0" smtClean="0"/>
              <a:t>Metrics</a:t>
            </a:r>
          </a:p>
          <a:p>
            <a:r>
              <a:rPr lang="en-US" dirty="0" smtClean="0"/>
              <a:t>Barriers and conflicts</a:t>
            </a:r>
          </a:p>
          <a:p>
            <a:r>
              <a:rPr lang="en-US" dirty="0" smtClean="0"/>
              <a:t>Controls of the barriers and conflicts</a:t>
            </a:r>
          </a:p>
          <a:p>
            <a:r>
              <a:rPr lang="en-US" dirty="0" smtClean="0"/>
              <a:t>“In order to” Chain</a:t>
            </a:r>
          </a:p>
          <a:p>
            <a:r>
              <a:rPr lang="en-US" dirty="0" smtClean="0"/>
              <a:t>The predictable unexpected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401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Summing up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9844220"/>
              </p:ext>
            </p:extLst>
          </p:nvPr>
        </p:nvGraphicFramePr>
        <p:xfrm>
          <a:off x="2208213" y="1600200"/>
          <a:ext cx="9372602" cy="495808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263900">
                  <a:extLst>
                    <a:ext uri="{9D8B030D-6E8A-4147-A177-3AD203B41FA5}">
                      <a16:colId xmlns:a16="http://schemas.microsoft.com/office/drawing/2014/main" val="1381024380"/>
                    </a:ext>
                  </a:extLst>
                </a:gridCol>
                <a:gridCol w="6108702">
                  <a:extLst>
                    <a:ext uri="{9D8B030D-6E8A-4147-A177-3AD203B41FA5}">
                      <a16:colId xmlns:a16="http://schemas.microsoft.com/office/drawing/2014/main" val="24124586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Element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 for your story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9221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The situation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Describe the situation in two or three sentence.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97892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Characters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Who needs to be involved in this situation? Keep the number as small</a:t>
                      </a:r>
                      <a:r>
                        <a:rPr lang="en-US" baseline="0" dirty="0" smtClean="0"/>
                        <a:t> as possible to keep control over your story.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3130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Goal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 are these characters trying to achieve? Break it down to sub goals or sub levels?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7046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Metrics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 will change that will demonstrate that the goals have or have not be achieved?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11476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Barriers and Conflicts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 will disrupt</a:t>
                      </a:r>
                      <a:r>
                        <a:rPr lang="en-US" baseline="0" dirty="0" smtClean="0"/>
                        <a:t> these characters in achieving their goal?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5629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Control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Which can the characters</a:t>
                      </a:r>
                      <a:r>
                        <a:rPr lang="en-US" baseline="0" dirty="0" smtClean="0"/>
                        <a:t> control and which can the only react to?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0174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 order to Chain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Establish</a:t>
                      </a:r>
                      <a:r>
                        <a:rPr lang="en-US" baseline="0" dirty="0" smtClean="0"/>
                        <a:t> the chain of casual Events.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5304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The Predictable unexpected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 are predicted</a:t>
                      </a:r>
                      <a:r>
                        <a:rPr lang="en-US" baseline="0" dirty="0" smtClean="0"/>
                        <a:t> (realistic) but may be unexpected to the players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2939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5876446"/>
      </p:ext>
    </p:extLst>
  </p:cSld>
  <p:clrMapOvr>
    <a:masterClrMapping/>
  </p:clrMapOvr>
</p:sld>
</file>

<file path=ppt/theme/theme1.xml><?xml version="1.0" encoding="utf-8"?>
<a:theme xmlns:a="http://schemas.openxmlformats.org/drawingml/2006/main" name="Children Playing 16x9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3461883.potx" id="{18737D51-7733-4200-B5C9-BF22CA2CE631}" vid="{40CEFE45-12FF-4454-86EB-59F04C858872}"/>
    </a:ext>
  </a:extLst>
</a:theme>
</file>

<file path=ppt/theme/theme2.xml><?xml version="1.0" encoding="utf-8"?>
<a:theme xmlns:a="http://schemas.openxmlformats.org/drawingml/2006/main" name="Office Them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Children playing education presentation design (cartoon illustration, widescreen)</Template>
  <TotalTime>203</TotalTime>
  <Words>622</Words>
  <Application>Microsoft Office PowerPoint</Application>
  <PresentationFormat>Widescreen</PresentationFormat>
  <Paragraphs>75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Euphemia</vt:lpstr>
      <vt:lpstr>Wingdings</vt:lpstr>
      <vt:lpstr>Children Playing 16x9</vt:lpstr>
      <vt:lpstr>Storytelling</vt:lpstr>
      <vt:lpstr>Agenda</vt:lpstr>
      <vt:lpstr>Overview</vt:lpstr>
      <vt:lpstr>Challenges</vt:lpstr>
      <vt:lpstr>How is storytelling different in ILES?</vt:lpstr>
      <vt:lpstr>   The goal based scenario </vt:lpstr>
      <vt:lpstr>The role of reality </vt:lpstr>
      <vt:lpstr>Elements</vt:lpstr>
      <vt:lpstr>Activity Summing up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Storytelling</dc:title>
  <dc:creator>hafez ali</dc:creator>
  <cp:lastModifiedBy>hafez ali</cp:lastModifiedBy>
  <cp:revision>14</cp:revision>
  <dcterms:created xsi:type="dcterms:W3CDTF">2019-03-10T18:10:01Z</dcterms:created>
  <dcterms:modified xsi:type="dcterms:W3CDTF">2019-03-10T21:33:56Z</dcterms:modified>
</cp:coreProperties>
</file>