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70" r:id="rId6"/>
    <p:sldId id="271" r:id="rId7"/>
    <p:sldId id="295" r:id="rId8"/>
    <p:sldId id="272" r:id="rId9"/>
    <p:sldId id="274" r:id="rId10"/>
    <p:sldId id="275"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910DD-6D39-4226-9AFC-4FE4C27DF590}"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199669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910DD-6D39-4226-9AFC-4FE4C27DF590}"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94411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910DD-6D39-4226-9AFC-4FE4C27DF590}"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84669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910DD-6D39-4226-9AFC-4FE4C27DF590}"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244036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910DD-6D39-4226-9AFC-4FE4C27DF590}" type="datetimeFigureOut">
              <a:rPr lang="en-US" smtClean="0"/>
              <a:pPr/>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1776418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910DD-6D39-4226-9AFC-4FE4C27DF590}"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4132724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910DD-6D39-4226-9AFC-4FE4C27DF590}" type="datetimeFigureOut">
              <a:rPr lang="en-US" smtClean="0"/>
              <a:pPr/>
              <a:t>7/9/2019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203703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910DD-6D39-4226-9AFC-4FE4C27DF590}" type="datetimeFigureOut">
              <a:rPr lang="en-US" smtClean="0"/>
              <a:pPr/>
              <a:t>7/9/2019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246041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910DD-6D39-4226-9AFC-4FE4C27DF590}" type="datetimeFigureOut">
              <a:rPr lang="en-US" smtClean="0"/>
              <a:pPr/>
              <a:t>7/9/2019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169263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910DD-6D39-4226-9AFC-4FE4C27DF590}"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918205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910DD-6D39-4226-9AFC-4FE4C27DF590}" type="datetimeFigureOut">
              <a:rPr lang="en-US" smtClean="0"/>
              <a:pPr/>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9E55F-DA0E-47B0-86D7-8738231465D5}" type="slidenum">
              <a:rPr lang="en-US" smtClean="0"/>
              <a:pPr/>
              <a:t>‹#›</a:t>
            </a:fld>
            <a:endParaRPr lang="en-US"/>
          </a:p>
        </p:txBody>
      </p:sp>
    </p:spTree>
    <p:extLst>
      <p:ext uri="{BB962C8B-B14F-4D97-AF65-F5344CB8AC3E}">
        <p14:creationId xmlns:p14="http://schemas.microsoft.com/office/powerpoint/2010/main" val="344725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910DD-6D39-4226-9AFC-4FE4C27DF590}" type="datetimeFigureOut">
              <a:rPr lang="en-US" smtClean="0"/>
              <a:pPr/>
              <a:t>7/9/2019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9E55F-DA0E-47B0-86D7-8738231465D5}" type="slidenum">
              <a:rPr lang="en-US" smtClean="0"/>
              <a:pPr/>
              <a:t>‹#›</a:t>
            </a:fld>
            <a:endParaRPr lang="en-US"/>
          </a:p>
        </p:txBody>
      </p:sp>
    </p:spTree>
    <p:extLst>
      <p:ext uri="{BB962C8B-B14F-4D97-AF65-F5344CB8AC3E}">
        <p14:creationId xmlns:p14="http://schemas.microsoft.com/office/powerpoint/2010/main" val="416482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Disorders of Renal Function</a:t>
            </a:r>
            <a:endParaRPr lang="en-US" dirty="0"/>
          </a:p>
        </p:txBody>
      </p:sp>
    </p:spTree>
    <p:extLst>
      <p:ext uri="{BB962C8B-B14F-4D97-AF65-F5344CB8AC3E}">
        <p14:creationId xmlns:p14="http://schemas.microsoft.com/office/powerpoint/2010/main" val="3170251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a:t>
            </a:r>
            <a:r>
              <a:rPr lang="en-US" dirty="0" err="1" smtClean="0"/>
              <a:t>Glomerulonephritis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Chronic </a:t>
            </a:r>
            <a:r>
              <a:rPr lang="en-US" dirty="0" err="1" smtClean="0"/>
              <a:t>glomerulonephritis</a:t>
            </a:r>
            <a:r>
              <a:rPr lang="en-US" dirty="0" smtClean="0"/>
              <a:t> represents the chronic phase of a number of specific types of </a:t>
            </a:r>
            <a:r>
              <a:rPr lang="en-US" dirty="0" err="1" smtClean="0"/>
              <a:t>glomerulonephritis</a:t>
            </a:r>
            <a:r>
              <a:rPr lang="en-US" dirty="0" smtClean="0"/>
              <a:t>. Some forms of acute </a:t>
            </a:r>
            <a:r>
              <a:rPr lang="en-US" dirty="0" err="1" smtClean="0"/>
              <a:t>glomerulonephritis</a:t>
            </a:r>
            <a:r>
              <a:rPr lang="en-US" dirty="0" smtClean="0"/>
              <a:t> (e.g., </a:t>
            </a:r>
            <a:r>
              <a:rPr lang="en-US" dirty="0" err="1" smtClean="0"/>
              <a:t>poststreptococcal</a:t>
            </a:r>
            <a:r>
              <a:rPr lang="en-US" dirty="0" smtClean="0"/>
              <a:t> </a:t>
            </a:r>
            <a:r>
              <a:rPr lang="en-US" dirty="0" err="1" smtClean="0"/>
              <a:t>glomerulonephritis</a:t>
            </a:r>
            <a:r>
              <a:rPr lang="en-US" dirty="0" smtClean="0"/>
              <a:t>) undergo complete resolution, whereas others progress at variable rates to chronic </a:t>
            </a:r>
            <a:r>
              <a:rPr lang="en-US" dirty="0" err="1" smtClean="0"/>
              <a:t>glomerulonephritis</a:t>
            </a:r>
            <a:r>
              <a:rPr lang="en-US" dirty="0" smtClean="0"/>
              <a:t>. </a:t>
            </a:r>
          </a:p>
          <a:p>
            <a:r>
              <a:rPr lang="en-US" dirty="0" smtClean="0"/>
              <a:t>Some persons who present with chronic </a:t>
            </a:r>
            <a:r>
              <a:rPr lang="en-US" dirty="0" err="1" smtClean="0"/>
              <a:t>glomerulonephritis</a:t>
            </a:r>
            <a:r>
              <a:rPr lang="en-US" dirty="0" smtClean="0"/>
              <a:t> have no history of </a:t>
            </a:r>
            <a:r>
              <a:rPr lang="en-US" dirty="0" err="1" smtClean="0"/>
              <a:t>glomerular</a:t>
            </a:r>
            <a:r>
              <a:rPr lang="en-US" dirty="0" smtClean="0"/>
              <a:t> disease. These cases may represent the end result of relatively asymptomatic forms of </a:t>
            </a:r>
            <a:r>
              <a:rPr lang="en-US" dirty="0" err="1" smtClean="0"/>
              <a:t>glomerulonephritis</a:t>
            </a:r>
            <a:r>
              <a:rPr lang="en-US" dirty="0" smtClean="0"/>
              <a:t>. </a:t>
            </a:r>
          </a:p>
          <a:p>
            <a:r>
              <a:rPr lang="en-US" dirty="0" err="1" smtClean="0"/>
              <a:t>Histologically</a:t>
            </a:r>
            <a:r>
              <a:rPr lang="en-US" dirty="0" smtClean="0"/>
              <a:t>, the condition is characterized by small kidneys with </a:t>
            </a:r>
            <a:r>
              <a:rPr lang="en-US" dirty="0" err="1" smtClean="0"/>
              <a:t>sclerosed</a:t>
            </a:r>
            <a:r>
              <a:rPr lang="en-US" dirty="0" smtClean="0"/>
              <a:t> </a:t>
            </a:r>
            <a:r>
              <a:rPr lang="en-US" dirty="0" err="1" smtClean="0"/>
              <a:t>glomeruli</a:t>
            </a:r>
            <a:r>
              <a:rPr lang="en-US" dirty="0" smtClean="0"/>
              <a:t>. In most cases, chronic </a:t>
            </a:r>
            <a:r>
              <a:rPr lang="en-US" dirty="0" err="1" smtClean="0"/>
              <a:t>glomerulonephritis</a:t>
            </a:r>
            <a:r>
              <a:rPr lang="en-US" dirty="0" smtClean="0"/>
              <a:t> develops insidiously and slowly progresses to chronic kidney disease over a period of years</a:t>
            </a:r>
            <a:r>
              <a:rPr lang="en-US" dirty="0"/>
              <a:t>.</a:t>
            </a:r>
            <a:endParaRPr lang="en-US" dirty="0" smtClean="0"/>
          </a:p>
        </p:txBody>
      </p:sp>
    </p:spTree>
    <p:extLst>
      <p:ext uri="{BB962C8B-B14F-4D97-AF65-F5344CB8AC3E}">
        <p14:creationId xmlns:p14="http://schemas.microsoft.com/office/powerpoint/2010/main" val="3176645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a:t>
            </a:r>
            <a:r>
              <a:rPr lang="en-US" dirty="0" err="1" smtClean="0"/>
              <a:t>Pyelonephritis</a:t>
            </a:r>
            <a:endParaRPr lang="ar-SA" dirty="0"/>
          </a:p>
        </p:txBody>
      </p:sp>
      <p:sp>
        <p:nvSpPr>
          <p:cNvPr id="3" name="Content Placeholder 2"/>
          <p:cNvSpPr>
            <a:spLocks noGrp="1"/>
          </p:cNvSpPr>
          <p:nvPr>
            <p:ph idx="1"/>
          </p:nvPr>
        </p:nvSpPr>
        <p:spPr/>
        <p:txBody>
          <a:bodyPr>
            <a:normAutofit/>
          </a:bodyPr>
          <a:lstStyle/>
          <a:p>
            <a:r>
              <a:rPr lang="en-US" dirty="0" smtClean="0"/>
              <a:t>Acute pyelonephritis is an acute </a:t>
            </a:r>
            <a:r>
              <a:rPr lang="en-US" dirty="0" err="1" smtClean="0"/>
              <a:t>suppurative</a:t>
            </a:r>
            <a:r>
              <a:rPr lang="en-US" dirty="0" smtClean="0"/>
              <a:t> inflammation of the kidney caused by bacterial infection. </a:t>
            </a:r>
            <a:endParaRPr lang="en-US" dirty="0" smtClean="0"/>
          </a:p>
          <a:p>
            <a:r>
              <a:rPr lang="en-US" i="1" dirty="0" smtClean="0"/>
              <a:t>Escherichia </a:t>
            </a:r>
            <a:r>
              <a:rPr lang="en-US" i="1" dirty="0" smtClean="0"/>
              <a:t>coli is the causative agent in about 80% </a:t>
            </a:r>
            <a:r>
              <a:rPr lang="en-US" dirty="0" smtClean="0"/>
              <a:t>of cases</a:t>
            </a:r>
            <a:r>
              <a:rPr lang="en-US" i="1" dirty="0" smtClean="0"/>
              <a:t>. </a:t>
            </a:r>
            <a:r>
              <a:rPr lang="en-US" dirty="0" smtClean="0"/>
              <a:t>Factors that contribute to the development of acute </a:t>
            </a:r>
            <a:r>
              <a:rPr lang="en-US" dirty="0" err="1" smtClean="0"/>
              <a:t>pyelonephritis</a:t>
            </a:r>
            <a:r>
              <a:rPr lang="en-US" dirty="0" smtClean="0"/>
              <a:t> are outflow obstruction, catheterization and urinary instrumentation, </a:t>
            </a:r>
            <a:r>
              <a:rPr lang="en-US" dirty="0" err="1" smtClean="0"/>
              <a:t>vesicoureteral</a:t>
            </a:r>
            <a:r>
              <a:rPr lang="en-US" dirty="0" smtClean="0"/>
              <a:t> reflux, pregnancy, and </a:t>
            </a:r>
            <a:r>
              <a:rPr lang="en-US" dirty="0" err="1" smtClean="0"/>
              <a:t>neurogenic</a:t>
            </a:r>
            <a:r>
              <a:rPr lang="en-US" dirty="0" smtClean="0"/>
              <a:t> bladder.</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a:t>
            </a:r>
            <a:r>
              <a:rPr lang="en-US" dirty="0" err="1" smtClean="0"/>
              <a:t>Pyelonephritis</a:t>
            </a:r>
            <a:endParaRPr lang="ar-SA" dirty="0"/>
          </a:p>
        </p:txBody>
      </p:sp>
      <p:sp>
        <p:nvSpPr>
          <p:cNvPr id="3" name="Content Placeholder 2"/>
          <p:cNvSpPr>
            <a:spLocks noGrp="1"/>
          </p:cNvSpPr>
          <p:nvPr>
            <p:ph idx="1"/>
          </p:nvPr>
        </p:nvSpPr>
        <p:spPr/>
        <p:txBody>
          <a:bodyPr>
            <a:normAutofit/>
          </a:bodyPr>
          <a:lstStyle/>
          <a:p>
            <a:r>
              <a:rPr lang="en-US" dirty="0" smtClean="0"/>
              <a:t>There are two routes by which bacteria can gain access to the kidney: ascending infection from the lower urinary tract and through the bloodstream (</a:t>
            </a:r>
            <a:r>
              <a:rPr lang="en-US" dirty="0" err="1" smtClean="0"/>
              <a:t>hematogenous</a:t>
            </a:r>
            <a:r>
              <a:rPr lang="en-US" dirty="0" smtClean="0"/>
              <a:t> spread). Ascending infection from the lower urinary tract is the most important and common route by which bacteria reach the kidney. </a:t>
            </a:r>
          </a:p>
          <a:p>
            <a:r>
              <a:rPr lang="en-US" dirty="0" smtClean="0"/>
              <a:t>The </a:t>
            </a:r>
            <a:r>
              <a:rPr lang="en-US" dirty="0" err="1" smtClean="0"/>
              <a:t>hematogenous</a:t>
            </a:r>
            <a:r>
              <a:rPr lang="en-US" dirty="0" smtClean="0"/>
              <a:t> route results from seeding of the kidneys by bacteria from distant loci in the course of septicemia or infective </a:t>
            </a:r>
            <a:r>
              <a:rPr lang="en-US" dirty="0" err="1" smtClean="0"/>
              <a:t>endocarditis</a:t>
            </a:r>
            <a:r>
              <a:rPr lang="en-US" dirty="0" smtClean="0"/>
              <a:t>. It is more likely to occur in debilitated, chronically ill persons and those receiving immunosuppressive therapy, and with </a:t>
            </a:r>
            <a:r>
              <a:rPr lang="en-US" dirty="0" err="1" smtClean="0"/>
              <a:t>nonenteric</a:t>
            </a:r>
            <a:r>
              <a:rPr lang="en-US" dirty="0" smtClean="0"/>
              <a:t> bacteria such as staphylococci and certain fungi.</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a:t>
            </a:r>
            <a:r>
              <a:rPr lang="en-US" dirty="0" err="1" smtClean="0"/>
              <a:t>Pyelonephritis</a:t>
            </a:r>
            <a:r>
              <a:rPr lang="en-US" dirty="0" smtClean="0"/>
              <a:t> and Reflux</a:t>
            </a:r>
            <a:br>
              <a:rPr lang="en-US" dirty="0" smtClean="0"/>
            </a:br>
            <a:r>
              <a:rPr lang="en-US" dirty="0" smtClean="0"/>
              <a:t>Nephropathy</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Chronic </a:t>
            </a:r>
            <a:r>
              <a:rPr lang="en-US" dirty="0" err="1" smtClean="0"/>
              <a:t>pyelonephritis</a:t>
            </a:r>
            <a:r>
              <a:rPr lang="en-US" dirty="0" smtClean="0"/>
              <a:t> represents a progressive process. There is scarring and deformation of the renal calyces and pelvis, along with atrophy and thinning of the overlying cortex. The disorder involves a recurrent or persistent bacterial infection superimposed on urinary tract obstruction, urine reflux, or both. </a:t>
            </a:r>
          </a:p>
          <a:p>
            <a:r>
              <a:rPr lang="en-US" dirty="0" smtClean="0"/>
              <a:t>The symptoms of chronic </a:t>
            </a:r>
            <a:r>
              <a:rPr lang="en-US" dirty="0" err="1" smtClean="0"/>
              <a:t>pyelonephritis</a:t>
            </a:r>
            <a:r>
              <a:rPr lang="en-US" dirty="0" smtClean="0"/>
              <a:t> may be similar to those of acute </a:t>
            </a:r>
            <a:r>
              <a:rPr lang="en-US" dirty="0" err="1" smtClean="0"/>
              <a:t>pyelonephritis</a:t>
            </a:r>
            <a:r>
              <a:rPr lang="en-US" dirty="0" smtClean="0"/>
              <a:t>, or its onset may be insidious. Often there is a history of recurrent episodes of UTI or acute </a:t>
            </a:r>
            <a:r>
              <a:rPr lang="en-US" dirty="0" err="1" smtClean="0"/>
              <a:t>pyelonephritis</a:t>
            </a:r>
            <a:r>
              <a:rPr lang="en-US" dirty="0" smtClean="0"/>
              <a:t>. Loss of tubular function and the ability to concentrate urine give rise to </a:t>
            </a:r>
            <a:r>
              <a:rPr lang="en-US" dirty="0" err="1" smtClean="0"/>
              <a:t>polyuria</a:t>
            </a:r>
            <a:r>
              <a:rPr lang="en-US" dirty="0" smtClean="0"/>
              <a:t> and </a:t>
            </a:r>
            <a:r>
              <a:rPr lang="en-US" dirty="0" err="1" smtClean="0"/>
              <a:t>nocturia</a:t>
            </a:r>
            <a:r>
              <a:rPr lang="en-US" dirty="0" smtClean="0"/>
              <a:t>, and mild </a:t>
            </a:r>
            <a:r>
              <a:rPr lang="en-US" dirty="0" err="1" smtClean="0"/>
              <a:t>proteinuria</a:t>
            </a:r>
            <a:r>
              <a:rPr lang="en-US" dirty="0" smtClean="0"/>
              <a:t> is common. </a:t>
            </a:r>
          </a:p>
          <a:p>
            <a:r>
              <a:rPr lang="en-US" dirty="0" smtClean="0"/>
              <a:t>Severe hypertension often is a contributing factor in the progress of the disease. Chronic </a:t>
            </a:r>
            <a:r>
              <a:rPr lang="en-US" dirty="0" err="1" smtClean="0"/>
              <a:t>pyelonephritis</a:t>
            </a:r>
            <a:r>
              <a:rPr lang="en-US" dirty="0" smtClean="0"/>
              <a:t> is a significant cause of chronic kidney disease and renal failure.</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Drug-Related Nephropathies</a:t>
            </a:r>
            <a:endParaRPr lang="ar-SA" dirty="0"/>
          </a:p>
        </p:txBody>
      </p:sp>
      <p:sp>
        <p:nvSpPr>
          <p:cNvPr id="3" name="Content Placeholder 2"/>
          <p:cNvSpPr>
            <a:spLocks noGrp="1"/>
          </p:cNvSpPr>
          <p:nvPr>
            <p:ph idx="1"/>
          </p:nvPr>
        </p:nvSpPr>
        <p:spPr/>
        <p:txBody>
          <a:bodyPr>
            <a:normAutofit/>
          </a:bodyPr>
          <a:lstStyle/>
          <a:p>
            <a:r>
              <a:rPr lang="en-US" dirty="0" smtClean="0"/>
              <a:t>Drug-related nephropathies involve functional or structural changes in the kidneys that occur after exposure to a drug. </a:t>
            </a:r>
            <a:endParaRPr lang="en-US" dirty="0" smtClean="0"/>
          </a:p>
          <a:p>
            <a:r>
              <a:rPr lang="en-US" dirty="0" smtClean="0"/>
              <a:t>Because </a:t>
            </a:r>
            <a:r>
              <a:rPr lang="en-US" dirty="0" smtClean="0"/>
              <a:t>of their large blood flow and high filtration pressure, the kidneys are exposed to any substance that is in the blood. </a:t>
            </a:r>
            <a:endParaRPr lang="en-US" dirty="0" smtClean="0"/>
          </a:p>
          <a:p>
            <a:r>
              <a:rPr lang="en-US" dirty="0" smtClean="0"/>
              <a:t>The </a:t>
            </a:r>
            <a:r>
              <a:rPr lang="en-US" dirty="0" smtClean="0"/>
              <a:t>kidneys also are active in the metabolic transformation of drugs and therefore are exposed to a number of toxic metabolites. </a:t>
            </a:r>
            <a:endParaRPr lang="en-US" dirty="0" smtClean="0"/>
          </a:p>
          <a:p>
            <a:r>
              <a:rPr lang="en-US" dirty="0" smtClean="0"/>
              <a:t>Renal </a:t>
            </a:r>
            <a:r>
              <a:rPr lang="en-US" dirty="0" smtClean="0"/>
              <a:t>tubular cells, particularly proximal tubule cells, are vulnerable to the toxic effects of drugs because their role in concentrating and reabsorbing glomerular filtrate exposes them to high levels of circulating toxins. </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Drug-Related Nephropathies</a:t>
            </a:r>
            <a:endParaRPr lang="ar-SA" dirty="0"/>
          </a:p>
        </p:txBody>
      </p:sp>
      <p:sp>
        <p:nvSpPr>
          <p:cNvPr id="3" name="Content Placeholder 2"/>
          <p:cNvSpPr>
            <a:spLocks noGrp="1"/>
          </p:cNvSpPr>
          <p:nvPr>
            <p:ph idx="1"/>
          </p:nvPr>
        </p:nvSpPr>
        <p:spPr/>
        <p:txBody>
          <a:bodyPr/>
          <a:lstStyle/>
          <a:p>
            <a:r>
              <a:rPr lang="en-US" dirty="0" smtClean="0"/>
              <a:t>The tolerance to drugs varies with age and depends on renal function, state of hydration, blood pressure, and the pH of the urine. </a:t>
            </a:r>
            <a:endParaRPr lang="en-US" dirty="0" smtClean="0"/>
          </a:p>
          <a:p>
            <a:r>
              <a:rPr lang="en-US" dirty="0" smtClean="0"/>
              <a:t>Elderly </a:t>
            </a:r>
            <a:r>
              <a:rPr lang="en-US" dirty="0" smtClean="0"/>
              <a:t>persons are particularly susceptible to kidney damage caused by drugs and toxins. </a:t>
            </a:r>
            <a:endParaRPr lang="en-US" dirty="0" smtClean="0"/>
          </a:p>
          <a:p>
            <a:r>
              <a:rPr lang="en-US" dirty="0" smtClean="0"/>
              <a:t>The </a:t>
            </a:r>
            <a:r>
              <a:rPr lang="en-US" dirty="0" smtClean="0"/>
              <a:t>dangers of nephrotoxicity are increased when two or more drugs capable of producing kidney damage are given at the same time.</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Drug-Related Nephropathies</a:t>
            </a:r>
            <a:endParaRPr lang="ar-SA" dirty="0"/>
          </a:p>
        </p:txBody>
      </p:sp>
      <p:sp>
        <p:nvSpPr>
          <p:cNvPr id="3" name="Content Placeholder 2"/>
          <p:cNvSpPr>
            <a:spLocks noGrp="1"/>
          </p:cNvSpPr>
          <p:nvPr>
            <p:ph idx="1"/>
          </p:nvPr>
        </p:nvSpPr>
        <p:spPr/>
        <p:txBody>
          <a:bodyPr>
            <a:normAutofit lnSpcReduction="10000"/>
          </a:bodyPr>
          <a:lstStyle/>
          <a:p>
            <a:r>
              <a:rPr lang="en-US" dirty="0" smtClean="0"/>
              <a:t>Drugs and other toxic substances can damage the kidneys by causing a decrease in renal blood flow, directly damaging </a:t>
            </a:r>
            <a:r>
              <a:rPr lang="en-US" dirty="0" err="1" smtClean="0"/>
              <a:t>tubulointerstitial</a:t>
            </a:r>
            <a:r>
              <a:rPr lang="en-US" dirty="0" smtClean="0"/>
              <a:t> structures, producing hypersensitivity reactions, or obstructing urine flow. </a:t>
            </a:r>
            <a:endParaRPr lang="en-US" dirty="0" smtClean="0"/>
          </a:p>
          <a:p>
            <a:r>
              <a:rPr lang="en-US" dirty="0" smtClean="0"/>
              <a:t>Some </a:t>
            </a:r>
            <a:r>
              <a:rPr lang="en-US" dirty="0" smtClean="0"/>
              <a:t>drugs, such as diuretics, high–molecular-weight </a:t>
            </a:r>
            <a:r>
              <a:rPr lang="en-US" dirty="0" err="1" smtClean="0"/>
              <a:t>radiocontrast</a:t>
            </a:r>
            <a:r>
              <a:rPr lang="en-US" dirty="0" smtClean="0"/>
              <a:t> media, the immunosuppressive drugs cyclosporine and </a:t>
            </a:r>
            <a:r>
              <a:rPr lang="en-US" dirty="0" err="1" smtClean="0"/>
              <a:t>tacrolimus</a:t>
            </a:r>
            <a:r>
              <a:rPr lang="en-US" dirty="0" smtClean="0"/>
              <a:t>, and the </a:t>
            </a:r>
            <a:r>
              <a:rPr lang="en-US" dirty="0" err="1" smtClean="0"/>
              <a:t>nonsteroidal</a:t>
            </a:r>
            <a:r>
              <a:rPr lang="en-US" dirty="0" smtClean="0"/>
              <a:t> anti- inflammatory drugs (NSAIDs), can cause acute kidney injury by decreasing renal blood flow. </a:t>
            </a:r>
            <a:endParaRPr lang="en-US" dirty="0" smtClean="0"/>
          </a:p>
          <a:p>
            <a:r>
              <a:rPr lang="en-US" dirty="0" smtClean="0"/>
              <a:t>Other </a:t>
            </a:r>
            <a:r>
              <a:rPr lang="en-US" dirty="0" smtClean="0"/>
              <a:t>drugs such as sulfonamides and vitamin C supplements can form crystals that cause kidney damage by obstructing urinary flow in the tubules.</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Obstructive Disorders</a:t>
            </a:r>
            <a:endParaRPr lang="ar-SA" dirty="0"/>
          </a:p>
        </p:txBody>
      </p:sp>
      <p:sp>
        <p:nvSpPr>
          <p:cNvPr id="3" name="Content Placeholder 2"/>
          <p:cNvSpPr>
            <a:spLocks noGrp="1"/>
          </p:cNvSpPr>
          <p:nvPr>
            <p:ph idx="1"/>
          </p:nvPr>
        </p:nvSpPr>
        <p:spPr/>
        <p:txBody>
          <a:bodyPr>
            <a:normAutofit/>
          </a:bodyPr>
          <a:lstStyle/>
          <a:p>
            <a:r>
              <a:rPr lang="en-US" dirty="0" smtClean="0"/>
              <a:t>Urinary obstruction can occur in persons of any age and can involve any level of the urinary tract, from the urethra to the renal pelvis. </a:t>
            </a:r>
            <a:endParaRPr lang="en-US" dirty="0" smtClean="0"/>
          </a:p>
          <a:p>
            <a:r>
              <a:rPr lang="en-US" dirty="0" smtClean="0"/>
              <a:t>Obstruction </a:t>
            </a:r>
            <a:r>
              <a:rPr lang="en-US" dirty="0" smtClean="0"/>
              <a:t>may be sudden or insidious, partial or complete, and unilateral or bilateral. </a:t>
            </a:r>
            <a:endParaRPr lang="en-US" dirty="0" smtClean="0"/>
          </a:p>
          <a:p>
            <a:r>
              <a:rPr lang="en-US" dirty="0" smtClean="0"/>
              <a:t>The </a:t>
            </a:r>
            <a:r>
              <a:rPr lang="en-US" dirty="0" smtClean="0"/>
              <a:t>conditions that cause urinary tract obstruction include congenital anomalies, urinary calculi (i.e., stones), pregnancy, benign prostatic hyperplasia, scar tissue resulting from infection and inflammation, tumors, and neurologic disorders such as spinal cord injury.</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Locations and causes of urinary tract</a:t>
            </a:r>
            <a:br>
              <a:rPr lang="en-US" dirty="0" smtClean="0"/>
            </a:br>
            <a:r>
              <a:rPr lang="en-US" dirty="0" smtClean="0"/>
              <a:t>obstruction.</a:t>
            </a:r>
            <a:endParaRPr lang="ar-SA" dirty="0"/>
          </a:p>
        </p:txBody>
      </p:sp>
      <p:pic>
        <p:nvPicPr>
          <p:cNvPr id="2050" name="Picture 2"/>
          <p:cNvPicPr>
            <a:picLocks noChangeAspect="1" noChangeArrowheads="1"/>
          </p:cNvPicPr>
          <p:nvPr/>
        </p:nvPicPr>
        <p:blipFill>
          <a:blip r:embed="rId2"/>
          <a:srcRect/>
          <a:stretch>
            <a:fillRect/>
          </a:stretch>
        </p:blipFill>
        <p:spPr bwMode="auto">
          <a:xfrm>
            <a:off x="4129088" y="1320235"/>
            <a:ext cx="4694872" cy="5229155"/>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Hydronephrosis</a:t>
            </a:r>
            <a:endParaRPr lang="ar-SA" dirty="0"/>
          </a:p>
        </p:txBody>
      </p:sp>
      <p:sp>
        <p:nvSpPr>
          <p:cNvPr id="3" name="Content Placeholder 2"/>
          <p:cNvSpPr>
            <a:spLocks noGrp="1"/>
          </p:cNvSpPr>
          <p:nvPr>
            <p:ph idx="1"/>
          </p:nvPr>
        </p:nvSpPr>
        <p:spPr/>
        <p:txBody>
          <a:bodyPr>
            <a:normAutofit/>
          </a:bodyPr>
          <a:lstStyle/>
          <a:p>
            <a:r>
              <a:rPr lang="en-US" i="1" dirty="0" err="1" smtClean="0"/>
              <a:t>Hydronephrosis</a:t>
            </a:r>
            <a:r>
              <a:rPr lang="en-US" i="1" dirty="0" smtClean="0"/>
              <a:t> refers to urine- filled dilation of the renal </a:t>
            </a:r>
            <a:r>
              <a:rPr lang="en-US" dirty="0" smtClean="0"/>
              <a:t>pelvis and calyces associated with progressive atrophy of the kidney due to obstruction of urine outflow. </a:t>
            </a:r>
            <a:endParaRPr lang="en-US" dirty="0" smtClean="0"/>
          </a:p>
          <a:p>
            <a:r>
              <a:rPr lang="en-US" dirty="0" smtClean="0"/>
              <a:t>The </a:t>
            </a:r>
            <a:r>
              <a:rPr lang="en-US" dirty="0" smtClean="0"/>
              <a:t>degree of </a:t>
            </a:r>
            <a:r>
              <a:rPr lang="en-US" dirty="0" err="1" smtClean="0"/>
              <a:t>hydronephrosis</a:t>
            </a:r>
            <a:r>
              <a:rPr lang="en-US" dirty="0" smtClean="0"/>
              <a:t> depends on the duration, degree, and level of obstruction. In far-advanced cases, the kidney may be transformed into a thin-walled cystic structure with </a:t>
            </a:r>
            <a:r>
              <a:rPr lang="en-US" dirty="0" err="1" smtClean="0"/>
              <a:t>parenchymal</a:t>
            </a:r>
            <a:r>
              <a:rPr lang="en-US" dirty="0" smtClean="0"/>
              <a:t> atrophy, total obliteration of the pyramids, and thinning of the cortex. </a:t>
            </a:r>
          </a:p>
          <a:p>
            <a:r>
              <a:rPr lang="en-US" dirty="0" smtClean="0"/>
              <a:t>The condition is usually unilateral; bilateral </a:t>
            </a:r>
            <a:r>
              <a:rPr lang="en-US" dirty="0" err="1" smtClean="0"/>
              <a:t>hydronephrosis</a:t>
            </a:r>
            <a:r>
              <a:rPr lang="en-US" dirty="0" smtClean="0"/>
              <a:t> occurs only when the obstruction is below the level of the </a:t>
            </a:r>
            <a:r>
              <a:rPr lang="en-US" dirty="0" err="1" smtClean="0"/>
              <a:t>ureterovesical</a:t>
            </a:r>
            <a:r>
              <a:rPr lang="en-US" dirty="0" smtClean="0"/>
              <a:t> junction.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Disorders of Glomerular </a:t>
            </a:r>
            <a:r>
              <a:rPr lang="en-US" dirty="0" smtClean="0"/>
              <a:t>Function</a:t>
            </a:r>
            <a:endParaRPr lang="en-US" dirty="0"/>
          </a:p>
        </p:txBody>
      </p:sp>
      <p:sp>
        <p:nvSpPr>
          <p:cNvPr id="3" name="Content Placeholder 2"/>
          <p:cNvSpPr>
            <a:spLocks noGrp="1"/>
          </p:cNvSpPr>
          <p:nvPr>
            <p:ph idx="1"/>
          </p:nvPr>
        </p:nvSpPr>
        <p:spPr/>
        <p:txBody>
          <a:bodyPr>
            <a:normAutofit/>
          </a:bodyPr>
          <a:lstStyle/>
          <a:p>
            <a:r>
              <a:rPr lang="en-US" dirty="0"/>
              <a:t>Glomerular disorders are one of the most </a:t>
            </a:r>
            <a:r>
              <a:rPr lang="en-US" dirty="0" smtClean="0"/>
              <a:t>common forms </a:t>
            </a:r>
            <a:r>
              <a:rPr lang="en-US" dirty="0"/>
              <a:t>of kidney disease. </a:t>
            </a:r>
            <a:endParaRPr lang="en-US" dirty="0" smtClean="0"/>
          </a:p>
          <a:p>
            <a:r>
              <a:rPr lang="en-US" dirty="0" smtClean="0"/>
              <a:t>The </a:t>
            </a:r>
            <a:r>
              <a:rPr lang="en-US" dirty="0"/>
              <a:t>glomeruli may be the </a:t>
            </a:r>
            <a:r>
              <a:rPr lang="en-US" dirty="0" smtClean="0"/>
              <a:t>major site </a:t>
            </a:r>
            <a:r>
              <a:rPr lang="en-US" dirty="0"/>
              <a:t>of disease (primary glomerular disease) or part </a:t>
            </a:r>
            <a:r>
              <a:rPr lang="en-US" dirty="0" smtClean="0"/>
              <a:t>of a </a:t>
            </a:r>
            <a:r>
              <a:rPr lang="en-US" dirty="0"/>
              <a:t>disease affecting other organs (secondary </a:t>
            </a:r>
            <a:r>
              <a:rPr lang="en-US" dirty="0" smtClean="0"/>
              <a:t>glomerular disease</a:t>
            </a:r>
            <a:r>
              <a:rPr lang="en-US" dirty="0"/>
              <a:t>). </a:t>
            </a:r>
          </a:p>
        </p:txBody>
      </p:sp>
    </p:spTree>
    <p:extLst>
      <p:ext uri="{BB962C8B-B14F-4D97-AF65-F5344CB8AC3E}">
        <p14:creationId xmlns:p14="http://schemas.microsoft.com/office/powerpoint/2010/main" val="219436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ar-SA" dirty="0"/>
          </a:p>
        </p:txBody>
      </p:sp>
      <p:sp>
        <p:nvSpPr>
          <p:cNvPr id="3" name="Content Placeholder 2"/>
          <p:cNvSpPr>
            <a:spLocks noGrp="1"/>
          </p:cNvSpPr>
          <p:nvPr>
            <p:ph idx="1"/>
          </p:nvPr>
        </p:nvSpPr>
        <p:spPr/>
        <p:txBody>
          <a:bodyPr/>
          <a:lstStyle/>
          <a:p>
            <a:r>
              <a:rPr lang="en-US" dirty="0" smtClean="0"/>
              <a:t>The manifestations of urinary obstruction depend on the site of obstruction, the cause, and the rapidity with which the condition developed. </a:t>
            </a:r>
            <a:endParaRPr lang="en-US" dirty="0" smtClean="0"/>
          </a:p>
          <a:p>
            <a:r>
              <a:rPr lang="en-US" dirty="0" smtClean="0"/>
              <a:t>Most </a:t>
            </a:r>
            <a:r>
              <a:rPr lang="en-US" dirty="0" smtClean="0"/>
              <a:t>of the early symptoms are produced by the underlying pathologic process. Urinary tract obstruction encourages the growth of microorganisms and should be suspected in persons with recurrent urinary tract infections.</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Kidney Stones</a:t>
            </a:r>
            <a:endParaRPr lang="ar-SA" dirty="0"/>
          </a:p>
        </p:txBody>
      </p:sp>
      <p:sp>
        <p:nvSpPr>
          <p:cNvPr id="3" name="Content Placeholder 2"/>
          <p:cNvSpPr>
            <a:spLocks noGrp="1"/>
          </p:cNvSpPr>
          <p:nvPr>
            <p:ph idx="1"/>
          </p:nvPr>
        </p:nvSpPr>
        <p:spPr/>
        <p:txBody>
          <a:bodyPr/>
          <a:lstStyle/>
          <a:p>
            <a:r>
              <a:rPr lang="en-US" dirty="0" smtClean="0"/>
              <a:t>The most common cause of upper urinary tract obstruction is urinary calculi. Although stones can form in any part of the urinary tract, most develop in the kidneys. </a:t>
            </a:r>
            <a:endParaRPr lang="en-US" dirty="0" smtClean="0"/>
          </a:p>
          <a:p>
            <a:r>
              <a:rPr lang="en-US" dirty="0" smtClean="0"/>
              <a:t>Kidney </a:t>
            </a:r>
            <a:r>
              <a:rPr lang="en-US" dirty="0" smtClean="0"/>
              <a:t>stones, also known as </a:t>
            </a:r>
            <a:r>
              <a:rPr lang="en-US" i="1" dirty="0" smtClean="0"/>
              <a:t>nephrolithiasis or renal calculi, are the third most common disorder of the urinary </a:t>
            </a:r>
            <a:r>
              <a:rPr lang="en-US" dirty="0" smtClean="0"/>
              <a:t>tract, exceeded only by urinary tract infections and prostate disorders.</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ar-SA" dirty="0"/>
          </a:p>
        </p:txBody>
      </p:sp>
      <p:sp>
        <p:nvSpPr>
          <p:cNvPr id="3" name="Content Placeholder 2"/>
          <p:cNvSpPr>
            <a:spLocks noGrp="1"/>
          </p:cNvSpPr>
          <p:nvPr>
            <p:ph idx="1"/>
          </p:nvPr>
        </p:nvSpPr>
        <p:spPr/>
        <p:txBody>
          <a:bodyPr>
            <a:normAutofit fontScale="85000" lnSpcReduction="20000"/>
          </a:bodyPr>
          <a:lstStyle/>
          <a:p>
            <a:r>
              <a:rPr lang="en-US" dirty="0" smtClean="0"/>
              <a:t>One of the major manifestations of kidney stones is pain. Depending on location, there are two types of pain associated with kidney stones: renal colic and </a:t>
            </a:r>
            <a:r>
              <a:rPr lang="en-US" dirty="0" err="1" smtClean="0"/>
              <a:t>noncolicky</a:t>
            </a:r>
            <a:r>
              <a:rPr lang="en-US" dirty="0" smtClean="0"/>
              <a:t> renal pain.</a:t>
            </a:r>
          </a:p>
          <a:p>
            <a:r>
              <a:rPr lang="en-US" i="1" dirty="0" smtClean="0"/>
              <a:t>Renal colic is the term used to describe </a:t>
            </a:r>
            <a:r>
              <a:rPr lang="en-US" dirty="0" smtClean="0"/>
              <a:t>the colicky pain that accompanies stretching of the collecting system or </a:t>
            </a:r>
            <a:r>
              <a:rPr lang="en-US" dirty="0" err="1" smtClean="0"/>
              <a:t>ureter</a:t>
            </a:r>
            <a:r>
              <a:rPr lang="en-US" dirty="0" smtClean="0"/>
              <a:t>. The symptoms of renal colic are caused by stones 1 to 5 mm in diameter that can move into the </a:t>
            </a:r>
            <a:r>
              <a:rPr lang="en-US" dirty="0" err="1" smtClean="0"/>
              <a:t>ureter</a:t>
            </a:r>
            <a:r>
              <a:rPr lang="en-US" dirty="0" smtClean="0"/>
              <a:t> and obstruct flow. Classic </a:t>
            </a:r>
            <a:r>
              <a:rPr lang="en-US" dirty="0" err="1" smtClean="0"/>
              <a:t>ureteral</a:t>
            </a:r>
            <a:r>
              <a:rPr lang="en-US" dirty="0" smtClean="0"/>
              <a:t> colic is manifested by acute, intermittent, and excruciating pain in the flank and upper outer quadrant of the abdomen on the affected side. The pain may radiate to the lower abdominal quadrant, bladder area, perineum, or scrotum in the man. The skin may be cool and clammy, and nausea and vomiting are common. </a:t>
            </a:r>
          </a:p>
          <a:p>
            <a:r>
              <a:rPr lang="en-US" i="1" dirty="0" err="1" smtClean="0"/>
              <a:t>Noncolicky</a:t>
            </a:r>
            <a:r>
              <a:rPr lang="en-US" i="1" dirty="0" smtClean="0"/>
              <a:t> pain is </a:t>
            </a:r>
            <a:r>
              <a:rPr lang="en-US" dirty="0" smtClean="0"/>
              <a:t>caused by stones that produce distention of the renal calyces or renal pelvis. The pain usually is a dull, deep ache in the flank or back that can vary in intensity from mild to severe. The pain is often exaggerated by drinking large amounts of fluid.</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Glomerulonephritis</a:t>
            </a:r>
            <a:endParaRPr lang="ar-SA" dirty="0"/>
          </a:p>
        </p:txBody>
      </p:sp>
      <p:sp>
        <p:nvSpPr>
          <p:cNvPr id="3" name="Content Placeholder 2"/>
          <p:cNvSpPr>
            <a:spLocks noGrp="1"/>
          </p:cNvSpPr>
          <p:nvPr>
            <p:ph idx="1"/>
          </p:nvPr>
        </p:nvSpPr>
        <p:spPr/>
        <p:txBody>
          <a:bodyPr>
            <a:normAutofit/>
          </a:bodyPr>
          <a:lstStyle/>
          <a:p>
            <a:r>
              <a:rPr lang="en-US" dirty="0" smtClean="0"/>
              <a:t>Glomerulonephritis represents a group of kidney diseases that result from inflammation and injury of the glomerulus. </a:t>
            </a:r>
            <a:endParaRPr lang="en-US" dirty="0" smtClean="0"/>
          </a:p>
          <a:p>
            <a:r>
              <a:rPr lang="en-US" dirty="0" smtClean="0"/>
              <a:t>It </a:t>
            </a:r>
            <a:r>
              <a:rPr lang="en-US" dirty="0" smtClean="0"/>
              <a:t>may occur as a primary condition in which the glomerular abnormality is the only disease present, or as a secondary condition in which the glomerular abnormality results from another disease, such as diabetes mellitus or SLE. </a:t>
            </a:r>
            <a:endParaRPr lang="en-US" dirty="0" smtClean="0"/>
          </a:p>
          <a:p>
            <a:r>
              <a:rPr lang="en-US" dirty="0" smtClean="0"/>
              <a:t>Most </a:t>
            </a:r>
            <a:r>
              <a:rPr lang="en-US" dirty="0" smtClean="0"/>
              <a:t>cases of primary and many cases of secondary glomerular disease probably have an immune origin.</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Glomerulonephritis</a:t>
            </a:r>
            <a:endParaRPr lang="ar-SA" dirty="0"/>
          </a:p>
        </p:txBody>
      </p:sp>
      <p:sp>
        <p:nvSpPr>
          <p:cNvPr id="3" name="Content Placeholder 2"/>
          <p:cNvSpPr>
            <a:spLocks noGrp="1"/>
          </p:cNvSpPr>
          <p:nvPr>
            <p:ph idx="1"/>
          </p:nvPr>
        </p:nvSpPr>
        <p:spPr/>
        <p:txBody>
          <a:bodyPr>
            <a:normAutofit/>
          </a:bodyPr>
          <a:lstStyle/>
          <a:p>
            <a:r>
              <a:rPr lang="en-US" dirty="0" smtClean="0"/>
              <a:t>Glomerular disorders alter the permeability of the glomerular capillary membrane to plasma proteins and blood cells to produce either a nephritic or nephrotic syndrome. </a:t>
            </a:r>
          </a:p>
          <a:p>
            <a:r>
              <a:rPr lang="en-US" dirty="0" smtClean="0"/>
              <a:t>The nephritic syndromes, which evoke an inflammatory response in the </a:t>
            </a:r>
            <a:r>
              <a:rPr lang="en-US" dirty="0" err="1" smtClean="0"/>
              <a:t>glomeruli</a:t>
            </a:r>
            <a:r>
              <a:rPr lang="en-US" dirty="0" smtClean="0"/>
              <a:t> and a decrease in </a:t>
            </a:r>
            <a:r>
              <a:rPr lang="en-US" dirty="0" err="1" smtClean="0"/>
              <a:t>glomerular</a:t>
            </a:r>
            <a:r>
              <a:rPr lang="en-US" dirty="0" smtClean="0"/>
              <a:t> permeability, are characterized by </a:t>
            </a:r>
            <a:r>
              <a:rPr lang="en-US" dirty="0" err="1" smtClean="0"/>
              <a:t>hematuria</a:t>
            </a:r>
            <a:r>
              <a:rPr lang="en-US" dirty="0" smtClean="0"/>
              <a:t> with red cell casts in the urine, diminished GFR, </a:t>
            </a:r>
            <a:r>
              <a:rPr lang="en-US" dirty="0" err="1" smtClean="0"/>
              <a:t>azotemia</a:t>
            </a:r>
            <a:r>
              <a:rPr lang="en-US" dirty="0" smtClean="0"/>
              <a:t>, </a:t>
            </a:r>
            <a:r>
              <a:rPr lang="en-US" dirty="0" err="1" smtClean="0"/>
              <a:t>oliguria</a:t>
            </a:r>
            <a:r>
              <a:rPr lang="en-US" dirty="0" smtClean="0"/>
              <a:t>, and hypertension. </a:t>
            </a:r>
          </a:p>
          <a:p>
            <a:r>
              <a:rPr lang="en-US" dirty="0" smtClean="0"/>
              <a:t>The </a:t>
            </a:r>
            <a:r>
              <a:rPr lang="en-US" dirty="0" err="1" smtClean="0"/>
              <a:t>nephrotic</a:t>
            </a:r>
            <a:r>
              <a:rPr lang="en-US" dirty="0" smtClean="0"/>
              <a:t> syndromes, which increase </a:t>
            </a:r>
            <a:r>
              <a:rPr lang="en-US" dirty="0" err="1" smtClean="0"/>
              <a:t>glomerular</a:t>
            </a:r>
            <a:r>
              <a:rPr lang="en-US" dirty="0" smtClean="0"/>
              <a:t> capillary membrane permeability, are characterized by massive </a:t>
            </a:r>
            <a:r>
              <a:rPr lang="en-US" dirty="0" err="1" smtClean="0"/>
              <a:t>proteinuria</a:t>
            </a:r>
            <a:r>
              <a:rPr lang="en-US" dirty="0" smtClean="0"/>
              <a:t>, </a:t>
            </a:r>
            <a:r>
              <a:rPr lang="en-US" dirty="0" err="1" smtClean="0"/>
              <a:t>hypoalbuminemia</a:t>
            </a:r>
            <a:r>
              <a:rPr lang="en-US" dirty="0" smtClean="0"/>
              <a:t>, generalized edema and </a:t>
            </a:r>
            <a:r>
              <a:rPr lang="en-US" dirty="0" err="1" smtClean="0"/>
              <a:t>hyperlipidemia</a:t>
            </a:r>
            <a:r>
              <a:rPr lang="en-US" dirty="0" smtClean="0"/>
              <a:t>.</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t-BR" dirty="0" smtClean="0"/>
              <a:t>Types of Glomerular Disease</a:t>
            </a:r>
            <a:endParaRPr lang="en-US" dirty="0"/>
          </a:p>
        </p:txBody>
      </p:sp>
      <p:sp>
        <p:nvSpPr>
          <p:cNvPr id="3" name="Content Placeholder 2"/>
          <p:cNvSpPr>
            <a:spLocks noGrp="1"/>
          </p:cNvSpPr>
          <p:nvPr>
            <p:ph idx="1"/>
          </p:nvPr>
        </p:nvSpPr>
        <p:spPr/>
        <p:txBody>
          <a:bodyPr>
            <a:normAutofit/>
          </a:bodyPr>
          <a:lstStyle/>
          <a:p>
            <a:r>
              <a:rPr lang="en-US" dirty="0" smtClean="0"/>
              <a:t>The clinical manifestations of glomerular disorders generally fall into several categories: acute nephritic syndromes and chronic glomerulonephritis. </a:t>
            </a:r>
            <a:endParaRPr lang="en-US" dirty="0" smtClean="0"/>
          </a:p>
          <a:p>
            <a:r>
              <a:rPr lang="en-US" dirty="0" smtClean="0"/>
              <a:t>The </a:t>
            </a:r>
            <a:r>
              <a:rPr lang="it-IT" dirty="0" smtClean="0"/>
              <a:t>nephritic syndromes produce a proliferative inflammatory </a:t>
            </a:r>
            <a:r>
              <a:rPr lang="en-US" dirty="0" smtClean="0"/>
              <a:t>response, whereas the </a:t>
            </a:r>
            <a:r>
              <a:rPr lang="en-US" dirty="0" err="1" smtClean="0"/>
              <a:t>nephrotic</a:t>
            </a:r>
            <a:r>
              <a:rPr lang="en-US" dirty="0" smtClean="0"/>
              <a:t> syndrome produces increased permeability of the glomerulus. </a:t>
            </a:r>
            <a:endParaRPr lang="en-US" dirty="0" smtClean="0"/>
          </a:p>
          <a:p>
            <a:r>
              <a:rPr lang="en-US" dirty="0" smtClean="0"/>
              <a:t>Because </a:t>
            </a:r>
            <a:r>
              <a:rPr lang="en-US" dirty="0" smtClean="0"/>
              <a:t>most glomerular disorders can produce mixed nephritic and </a:t>
            </a:r>
            <a:r>
              <a:rPr lang="en-US" dirty="0" err="1" smtClean="0"/>
              <a:t>nephrotic</a:t>
            </a:r>
            <a:r>
              <a:rPr lang="en-US" dirty="0" smtClean="0"/>
              <a:t> syndromes, a definitive diagnosis often requires renal biopsy. </a:t>
            </a:r>
          </a:p>
        </p:txBody>
      </p:sp>
    </p:spTree>
    <p:extLst>
      <p:ext uri="{BB962C8B-B14F-4D97-AF65-F5344CB8AC3E}">
        <p14:creationId xmlns:p14="http://schemas.microsoft.com/office/powerpoint/2010/main" val="548905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Nephritic Syndrome</a:t>
            </a:r>
            <a:endParaRPr lang="en-US" dirty="0"/>
          </a:p>
        </p:txBody>
      </p:sp>
      <p:sp>
        <p:nvSpPr>
          <p:cNvPr id="3" name="Content Placeholder 2"/>
          <p:cNvSpPr>
            <a:spLocks noGrp="1"/>
          </p:cNvSpPr>
          <p:nvPr>
            <p:ph idx="1"/>
          </p:nvPr>
        </p:nvSpPr>
        <p:spPr/>
        <p:txBody>
          <a:bodyPr>
            <a:normAutofit lnSpcReduction="10000"/>
          </a:bodyPr>
          <a:lstStyle/>
          <a:p>
            <a:r>
              <a:rPr lang="en-US" dirty="0" smtClean="0"/>
              <a:t>Acute nephritic syndrome is an acute inflammatory process that occludes the </a:t>
            </a:r>
            <a:r>
              <a:rPr lang="en-US" dirty="0" err="1" smtClean="0"/>
              <a:t>glomerular</a:t>
            </a:r>
            <a:r>
              <a:rPr lang="en-US" dirty="0" smtClean="0"/>
              <a:t> capillary lumen and damages the capillary wall. It may occur as a renal limited primary disorder, such as acute </a:t>
            </a:r>
            <a:r>
              <a:rPr lang="en-US" dirty="0" err="1" smtClean="0"/>
              <a:t>postinfectious</a:t>
            </a:r>
            <a:r>
              <a:rPr lang="en-US" dirty="0" smtClean="0"/>
              <a:t> </a:t>
            </a:r>
            <a:r>
              <a:rPr lang="en-US" dirty="0" err="1" smtClean="0"/>
              <a:t>glomerulonephritis</a:t>
            </a:r>
            <a:r>
              <a:rPr lang="en-US" dirty="0" smtClean="0"/>
              <a:t>, or as a secondary complicating disorder in systemic diseases, such as SLE. </a:t>
            </a:r>
          </a:p>
          <a:p>
            <a:r>
              <a:rPr lang="en-US" dirty="0" smtClean="0"/>
              <a:t>In its most dramatic form, acute nephritic syndrome is characterized by sudden onset of </a:t>
            </a:r>
            <a:r>
              <a:rPr lang="en-US" dirty="0" err="1" smtClean="0"/>
              <a:t>hematuria</a:t>
            </a:r>
            <a:r>
              <a:rPr lang="en-US" dirty="0" smtClean="0"/>
              <a:t> (either microscopic or grossly visible, with red cell casts), variable degrees of </a:t>
            </a:r>
            <a:r>
              <a:rPr lang="en-US" dirty="0" err="1" smtClean="0"/>
              <a:t>proteinuria</a:t>
            </a:r>
            <a:r>
              <a:rPr lang="en-US" dirty="0" smtClean="0"/>
              <a:t>, diminished </a:t>
            </a:r>
            <a:r>
              <a:rPr lang="en-US" dirty="0" err="1" smtClean="0"/>
              <a:t>glomerular</a:t>
            </a:r>
            <a:r>
              <a:rPr lang="en-US" dirty="0" smtClean="0"/>
              <a:t> filtration rate (GFR), </a:t>
            </a:r>
            <a:r>
              <a:rPr lang="en-US" dirty="0" err="1" smtClean="0"/>
              <a:t>oliguria</a:t>
            </a:r>
            <a:r>
              <a:rPr lang="en-US" dirty="0" smtClean="0"/>
              <a:t>, and signs of impaired renal function. Extracellular fluid accumulation, edema, and hypertension develop because of the decreased GFR and enhanced tubular </a:t>
            </a:r>
            <a:r>
              <a:rPr lang="en-US" dirty="0" err="1" smtClean="0"/>
              <a:t>reabsorption</a:t>
            </a:r>
            <a:r>
              <a:rPr lang="en-US" dirty="0" smtClean="0"/>
              <a:t> of salt and water.</a:t>
            </a:r>
            <a:endParaRPr lang="en-US" dirty="0"/>
          </a:p>
        </p:txBody>
      </p:sp>
    </p:spTree>
    <p:extLst>
      <p:ext uri="{BB962C8B-B14F-4D97-AF65-F5344CB8AC3E}">
        <p14:creationId xmlns:p14="http://schemas.microsoft.com/office/powerpoint/2010/main" val="2554939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784765" y="591749"/>
            <a:ext cx="6650180" cy="6256621"/>
          </a:xfrm>
          <a:prstGeom prst="rect">
            <a:avLst/>
          </a:prstGeom>
        </p:spPr>
      </p:pic>
    </p:spTree>
    <p:extLst>
      <p:ext uri="{BB962C8B-B14F-4D97-AF65-F5344CB8AC3E}">
        <p14:creationId xmlns:p14="http://schemas.microsoft.com/office/powerpoint/2010/main" val="1251866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Nephrotic</a:t>
            </a:r>
            <a:r>
              <a:rPr lang="en-US" dirty="0" smtClean="0"/>
              <a:t> Syndrome</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err="1" smtClean="0"/>
              <a:t>nephrotic</a:t>
            </a:r>
            <a:r>
              <a:rPr lang="en-US" dirty="0" smtClean="0"/>
              <a:t> syndrome is characterized by massive proteinuria (≥3.5 g/day in adults), along with an associated </a:t>
            </a:r>
            <a:r>
              <a:rPr lang="en-US" dirty="0" err="1" smtClean="0"/>
              <a:t>hypoalbuminemia</a:t>
            </a:r>
            <a:r>
              <a:rPr lang="en-US" dirty="0" smtClean="0"/>
              <a:t> (&lt;3 g/</a:t>
            </a:r>
            <a:r>
              <a:rPr lang="en-US" dirty="0" err="1" smtClean="0"/>
              <a:t>dL</a:t>
            </a:r>
            <a:r>
              <a:rPr lang="en-US" dirty="0" smtClean="0"/>
              <a:t>), generalized edema. </a:t>
            </a:r>
            <a:endParaRPr lang="en-US" dirty="0" smtClean="0"/>
          </a:p>
          <a:p>
            <a:r>
              <a:rPr lang="en-US" dirty="0" smtClean="0"/>
              <a:t>The </a:t>
            </a:r>
            <a:r>
              <a:rPr lang="en-US" dirty="0" err="1" smtClean="0"/>
              <a:t>nephrotic</a:t>
            </a:r>
            <a:r>
              <a:rPr lang="en-US" dirty="0" smtClean="0"/>
              <a:t> syndrome is not a specific glomerular disease, but a constellation of clinical findings that result from an increase in glomerular permeability and loss of plasma proteins in the urine</a:t>
            </a:r>
            <a:r>
              <a:rPr lang="en-US" dirty="0"/>
              <a:t>.</a:t>
            </a:r>
            <a:endParaRPr lang="en-US" dirty="0" smtClean="0"/>
          </a:p>
        </p:txBody>
      </p:sp>
    </p:spTree>
    <p:extLst>
      <p:ext uri="{BB962C8B-B14F-4D97-AF65-F5344CB8AC3E}">
        <p14:creationId xmlns:p14="http://schemas.microsoft.com/office/powerpoint/2010/main" val="3559590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of the </a:t>
            </a:r>
            <a:r>
              <a:rPr lang="en-US" dirty="0" err="1" smtClean="0"/>
              <a:t>nephrotic</a:t>
            </a:r>
            <a:r>
              <a:rPr lang="en-US" dirty="0" smtClean="0"/>
              <a:t> syndrome.</a:t>
            </a:r>
            <a:endParaRPr lang="en-US" dirty="0"/>
          </a:p>
        </p:txBody>
      </p:sp>
      <p:pic>
        <p:nvPicPr>
          <p:cNvPr id="1026" name="Picture 2"/>
          <p:cNvPicPr>
            <a:picLocks noChangeAspect="1" noChangeArrowheads="1"/>
          </p:cNvPicPr>
          <p:nvPr/>
        </p:nvPicPr>
        <p:blipFill>
          <a:blip r:embed="rId2"/>
          <a:srcRect/>
          <a:stretch>
            <a:fillRect/>
          </a:stretch>
        </p:blipFill>
        <p:spPr bwMode="auto">
          <a:xfrm>
            <a:off x="3901440" y="1347788"/>
            <a:ext cx="4661535" cy="5223310"/>
          </a:xfrm>
          <a:prstGeom prst="rect">
            <a:avLst/>
          </a:prstGeom>
          <a:noFill/>
          <a:ln w="9525">
            <a:noFill/>
            <a:miter lim="800000"/>
            <a:headEnd/>
            <a:tailEnd/>
          </a:ln>
          <a:effectLst/>
        </p:spPr>
      </p:pic>
    </p:spTree>
    <p:extLst>
      <p:ext uri="{BB962C8B-B14F-4D97-AF65-F5344CB8AC3E}">
        <p14:creationId xmlns:p14="http://schemas.microsoft.com/office/powerpoint/2010/main" val="3951585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1649</Words>
  <Application>Microsoft Office PowerPoint</Application>
  <PresentationFormat>Custom</PresentationFormat>
  <Paragraphs>69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Disorders of Renal Function</vt:lpstr>
      <vt:lpstr>Disorders of Glomerular Function</vt:lpstr>
      <vt:lpstr>Glomerulonephritis</vt:lpstr>
      <vt:lpstr>Glomerulonephritis</vt:lpstr>
      <vt:lpstr>Types of Glomerular Disease</vt:lpstr>
      <vt:lpstr>Acute Nephritic Syndrome</vt:lpstr>
      <vt:lpstr>PowerPoint Presentation</vt:lpstr>
      <vt:lpstr>Nephrotic Syndrome</vt:lpstr>
      <vt:lpstr>Pathophysiology of the nephrotic syndrome.</vt:lpstr>
      <vt:lpstr>Chronic Glomerulonephritis</vt:lpstr>
      <vt:lpstr>Acute Pyelonephritis</vt:lpstr>
      <vt:lpstr>Acute Pyelonephritis</vt:lpstr>
      <vt:lpstr>Chronic Pyelonephritis and Reflux Nephropathy</vt:lpstr>
      <vt:lpstr>Drug-Related Nephropathies</vt:lpstr>
      <vt:lpstr>Drug-Related Nephropathies</vt:lpstr>
      <vt:lpstr>Drug-Related Nephropathies</vt:lpstr>
      <vt:lpstr>Obstructive Disorders</vt:lpstr>
      <vt:lpstr>Locations and causes of urinary tract obstruction.</vt:lpstr>
      <vt:lpstr>Hydronephrosis</vt:lpstr>
      <vt:lpstr>Clinical Features</vt:lpstr>
      <vt:lpstr>Kidney Stones</vt:lpstr>
      <vt:lpstr>Clinical Features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DR-MUTAZ</dc:creator>
  <cp:lastModifiedBy>Windows User</cp:lastModifiedBy>
  <cp:revision>41</cp:revision>
  <dcterms:created xsi:type="dcterms:W3CDTF">2016-11-18T18:31:11Z</dcterms:created>
  <dcterms:modified xsi:type="dcterms:W3CDTF">2019-07-10T01:49:58Z</dcterms:modified>
</cp:coreProperties>
</file>