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9" r:id="rId20"/>
    <p:sldId id="280" r:id="rId21"/>
    <p:sldId id="282" r:id="rId22"/>
    <p:sldId id="284" r:id="rId23"/>
    <p:sldId id="289" r:id="rId24"/>
    <p:sldId id="291" r:id="rId25"/>
    <p:sldId id="292" r:id="rId26"/>
    <p:sldId id="293" r:id="rId27"/>
    <p:sldId id="294" r:id="rId28"/>
    <p:sldId id="295" r:id="rId29"/>
    <p:sldId id="296" r:id="rId30"/>
    <p:sldId id="297" r:id="rId31"/>
    <p:sldId id="298" r:id="rId32"/>
    <p:sldId id="299" r:id="rId33"/>
    <p:sldId id="300" r:id="rId34"/>
    <p:sldId id="301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592"/>
  </p:normalViewPr>
  <p:slideViewPr>
    <p:cSldViewPr snapToGrid="0" snapToObjects="1">
      <p:cViewPr varScale="1">
        <p:scale>
          <a:sx n="104" d="100"/>
          <a:sy n="104" d="100"/>
        </p:scale>
        <p:origin x="3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B2120-1103-6242-ABBE-E1C8582044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28B1BF-1A05-ED43-870C-79A44477B0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8C4D5-DEF0-0B47-9252-8D6EB4C56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B42C8-F1A1-1F46-9728-DE5A60ED7FFD}" type="datetimeFigureOut">
              <a:rPr lang="en-US" smtClean="0"/>
              <a:t>4/10/21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856031-A1F7-0644-BE62-8D389241C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E9F89-B78A-9D41-843A-AE9DB5A3E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FED64-5E12-CF4C-AA4E-F45C47355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318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6F9E7-CB01-3346-AFBF-C334E284E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C8C053-52A6-0841-93B9-CAB88A1108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593D7-53A0-674D-97C4-DFE891093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B42C8-F1A1-1F46-9728-DE5A60ED7FFD}" type="datetimeFigureOut">
              <a:rPr lang="en-US" smtClean="0"/>
              <a:t>4/10/21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CEC5CC-DA92-0D4B-AC0A-23A9DC771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B28DA3-9F35-B447-87E4-5B033B829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FED64-5E12-CF4C-AA4E-F45C47355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824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472462-E437-D540-BA14-A144CB753D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AC0D34-F581-974B-8015-2AEC101F1F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E960C-0507-3647-BAD4-E2746392C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B42C8-F1A1-1F46-9728-DE5A60ED7FFD}" type="datetimeFigureOut">
              <a:rPr lang="en-US" smtClean="0"/>
              <a:t>4/10/21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610F1A-60D5-7948-9B10-BBBC4B209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74D23-7206-624E-8295-C6C1B294B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FED64-5E12-CF4C-AA4E-F45C47355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810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788724" y="882884"/>
            <a:ext cx="4614552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1"/>
            <a:ext cx="8534400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77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4942">
              <a:lnSpc>
                <a:spcPts val="1253"/>
              </a:lnSpc>
            </a:pPr>
            <a:r>
              <a:rPr lang="en-US" spc="6"/>
              <a:t>D</a:t>
            </a:r>
            <a:r>
              <a:rPr lang="en-US" spc="-118"/>
              <a:t>r</a:t>
            </a:r>
            <a:r>
              <a:rPr lang="en-US" spc="6"/>
              <a:t>.</a:t>
            </a:r>
            <a:r>
              <a:rPr lang="en-US" spc="-6"/>
              <a:t> </a:t>
            </a:r>
            <a:r>
              <a:rPr lang="en-US"/>
              <a:t>Sah</a:t>
            </a:r>
            <a:r>
              <a:rPr lang="en-US" spc="6"/>
              <a:t>ar</a:t>
            </a:r>
            <a:r>
              <a:rPr lang="en-US"/>
              <a:t> </a:t>
            </a:r>
            <a:r>
              <a:rPr lang="en-US" spc="12"/>
              <a:t>Ha</a:t>
            </a:r>
            <a:r>
              <a:rPr lang="en-US"/>
              <a:t>ssan</a:t>
            </a:r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1667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16398" y="1210375"/>
            <a:ext cx="4823012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99938" y="1210375"/>
            <a:ext cx="5116855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77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4942">
              <a:lnSpc>
                <a:spcPts val="1253"/>
              </a:lnSpc>
            </a:pPr>
            <a:r>
              <a:rPr lang="en-US" spc="6"/>
              <a:t>D</a:t>
            </a:r>
            <a:r>
              <a:rPr lang="en-US" spc="-118"/>
              <a:t>r</a:t>
            </a:r>
            <a:r>
              <a:rPr lang="en-US" spc="6"/>
              <a:t>.</a:t>
            </a:r>
            <a:r>
              <a:rPr lang="en-US" spc="-6"/>
              <a:t> </a:t>
            </a:r>
            <a:r>
              <a:rPr lang="en-US"/>
              <a:t>Sah</a:t>
            </a:r>
            <a:r>
              <a:rPr lang="en-US" spc="6"/>
              <a:t>ar</a:t>
            </a:r>
            <a:r>
              <a:rPr lang="en-US"/>
              <a:t> </a:t>
            </a:r>
            <a:r>
              <a:rPr lang="en-US" spc="12"/>
              <a:t>Ha</a:t>
            </a:r>
            <a:r>
              <a:rPr lang="en-US"/>
              <a:t>ssan</a:t>
            </a:r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17768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1CCB5-69AB-B448-8489-8BEE76E6C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14F7B-CD40-B44D-9937-F37B1D78F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BF534-16C8-3B42-A6CB-C5C899AE6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B42C8-F1A1-1F46-9728-DE5A60ED7FFD}" type="datetimeFigureOut">
              <a:rPr lang="en-US" smtClean="0"/>
              <a:t>4/10/21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03EF22-84D7-3D42-9CE5-38E57AA47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CB989F-73F9-6B49-94A1-3C8E4F196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FED64-5E12-CF4C-AA4E-F45C47355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915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F843F-3C4B-444E-9BEF-4A5A03ED1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8E8B83-F238-9247-8BC6-08B24AD41F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E89180-7640-B941-829D-C4672D731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B42C8-F1A1-1F46-9728-DE5A60ED7FFD}" type="datetimeFigureOut">
              <a:rPr lang="en-US" smtClean="0"/>
              <a:t>4/10/21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3FBC9F-8E32-A346-BAE8-75E29CDDE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1A20F4-8990-4044-A2B9-8D36E8E0D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FED64-5E12-CF4C-AA4E-F45C47355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71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6AF2E-17B7-0E45-ACE8-29DB782CB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F542E-D8F0-7545-9263-EE7DEB1BDF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7D967D-0E7A-0149-BC2A-8D72292629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F7864C-3F57-FB43-8446-77CCB0CB8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B42C8-F1A1-1F46-9728-DE5A60ED7FFD}" type="datetimeFigureOut">
              <a:rPr lang="en-US" smtClean="0"/>
              <a:t>4/10/21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709AA7-1541-B542-AB47-555C5151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FCDD15-535C-904C-8E7A-88636C809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FED64-5E12-CF4C-AA4E-F45C47355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511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4A021-D14C-ED4A-9C8A-D4DF67C55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F090A7-E596-364D-90A2-869CBDE849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22E8CA-3995-D544-B890-293C55BFF0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B62754-F6E0-AA49-ABA6-8EC6ECF370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8E72B0-524E-584A-9219-77F291AC0E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B72398-2D0C-E046-93AC-E5A88AC8E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B42C8-F1A1-1F46-9728-DE5A60ED7FFD}" type="datetimeFigureOut">
              <a:rPr lang="en-US" smtClean="0"/>
              <a:t>4/10/21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7F6746-18E3-054D-AB69-48742E337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E861C6-113D-B743-A13E-82888361A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FED64-5E12-CF4C-AA4E-F45C47355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893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3C840-1C77-7141-ABD1-53E967C8F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209F54-EBF1-F748-B5B4-05BBE6DCA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B42C8-F1A1-1F46-9728-DE5A60ED7FFD}" type="datetimeFigureOut">
              <a:rPr lang="en-US" smtClean="0"/>
              <a:t>4/10/21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00FC01-059D-C44D-A85F-0079A3A2B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3E8BA6-A560-6845-8FE3-886FADBB1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FED64-5E12-CF4C-AA4E-F45C47355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73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59734F-29B7-4A40-8D32-08CCC2DF5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B42C8-F1A1-1F46-9728-DE5A60ED7FFD}" type="datetimeFigureOut">
              <a:rPr lang="en-US" smtClean="0"/>
              <a:t>4/10/21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D78864-ACC3-3C43-A1F5-6F3E52292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71A4BC-35FA-5D4B-B6A2-3CDF08489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FED64-5E12-CF4C-AA4E-F45C47355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880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79DF7-152D-F74B-B6DD-EE7EE71B8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BBB16-1F39-7247-8525-B67E3CEFBD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3478AF-2DDD-FD4F-824A-F3DF37D797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991F37-1969-9D49-A03C-D2ECAE48F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B42C8-F1A1-1F46-9728-DE5A60ED7FFD}" type="datetimeFigureOut">
              <a:rPr lang="en-US" smtClean="0"/>
              <a:t>4/10/21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557BEE-A0DC-3A4A-8B55-5C1CE71A3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6386EF-8F3B-A642-8074-BD0592955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FED64-5E12-CF4C-AA4E-F45C47355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90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C36D6-523C-9E4D-92A4-9D7AB6C2E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7D0579-AC3E-CF47-82F8-A0E68E8181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D206E9-9CD1-934E-B713-32A9335C55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E35C2E-552A-4D42-8450-10B88E328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B42C8-F1A1-1F46-9728-DE5A60ED7FFD}" type="datetimeFigureOut">
              <a:rPr lang="en-US" smtClean="0"/>
              <a:t>4/10/21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833B0C-DB14-2F46-AF2F-5BEF0E602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5A7A22-EDA5-4542-B4A6-D41B3A5A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FED64-5E12-CF4C-AA4E-F45C47355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257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C086B7-E38E-6244-9031-8C7BA7401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F4F309-2B1C-404B-B3B7-AB6518F8A6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B0DEF4-B950-4049-B448-A502742FB3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B42C8-F1A1-1F46-9728-DE5A60ED7FFD}" type="datetimeFigureOut">
              <a:rPr lang="en-US" smtClean="0"/>
              <a:t>4/10/21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582619-4A8C-C34D-8906-E92290F7F4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44B77E-574B-8545-BB1A-7FD3C22738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FED64-5E12-CF4C-AA4E-F45C47355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934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4365543" y="534968"/>
            <a:ext cx="3460914" cy="630640"/>
          </a:xfrm>
          <a:prstGeom prst="rect">
            <a:avLst/>
          </a:prstGeom>
        </p:spPr>
        <p:txBody>
          <a:bodyPr vert="horz" wrap="square" lIns="0" tIns="14941" rIns="0" bIns="0" rtlCol="0" anchor="ctr">
            <a:spAutoFit/>
          </a:bodyPr>
          <a:lstStyle/>
          <a:p>
            <a:pPr marL="16436" marR="5977" indent="77696">
              <a:lnSpc>
                <a:spcPct val="100000"/>
              </a:lnSpc>
              <a:spcBef>
                <a:spcPts val="118"/>
              </a:spcBef>
            </a:pPr>
            <a:r>
              <a:rPr spc="-12" dirty="0"/>
              <a:t>What </a:t>
            </a:r>
            <a:r>
              <a:rPr dirty="0"/>
              <a:t>is </a:t>
            </a:r>
            <a:r>
              <a:rPr spc="-6" dirty="0"/>
              <a:t>Health? </a:t>
            </a:r>
            <a:r>
              <a:rPr spc="-888" dirty="0"/>
              <a:t> </a:t>
            </a:r>
            <a:endParaRPr spc="-6" dirty="0"/>
          </a:p>
        </p:txBody>
      </p:sp>
      <p:sp>
        <p:nvSpPr>
          <p:cNvPr id="3" name="object 3"/>
          <p:cNvSpPr txBox="1"/>
          <p:nvPr/>
        </p:nvSpPr>
        <p:spPr>
          <a:xfrm>
            <a:off x="4708951" y="3891325"/>
            <a:ext cx="2774576" cy="507020"/>
          </a:xfrm>
          <a:prstGeom prst="rect">
            <a:avLst/>
          </a:prstGeom>
        </p:spPr>
        <p:txBody>
          <a:bodyPr vert="horz" wrap="square" lIns="0" tIns="17929" rIns="0" bIns="0" rtlCol="0">
            <a:spAutoFit/>
          </a:bodyPr>
          <a:lstStyle/>
          <a:p>
            <a:pPr marL="14942">
              <a:spcBef>
                <a:spcPts val="141"/>
              </a:spcBef>
            </a:pPr>
            <a:r>
              <a:rPr sz="3177" spc="-106" dirty="0">
                <a:solidFill>
                  <a:srgbClr val="888888"/>
                </a:solidFill>
                <a:latin typeface="Calibri"/>
                <a:cs typeface="Calibri"/>
              </a:rPr>
              <a:t>Dr.</a:t>
            </a:r>
            <a:r>
              <a:rPr sz="3177" spc="-3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3177" spc="6" dirty="0">
                <a:solidFill>
                  <a:srgbClr val="888888"/>
                </a:solidFill>
                <a:latin typeface="Calibri"/>
                <a:cs typeface="Calibri"/>
              </a:rPr>
              <a:t>Sahar</a:t>
            </a:r>
            <a:r>
              <a:rPr sz="3177" spc="-18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3177" spc="6" dirty="0">
                <a:solidFill>
                  <a:srgbClr val="888888"/>
                </a:solidFill>
                <a:latin typeface="Calibri"/>
                <a:cs typeface="Calibri"/>
              </a:rPr>
              <a:t>Hassan</a:t>
            </a:r>
            <a:endParaRPr sz="3177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43200" y="2209799"/>
            <a:ext cx="7010400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3218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71875" y="284449"/>
            <a:ext cx="3458128" cy="692195"/>
          </a:xfrm>
          <a:prstGeom prst="rect">
            <a:avLst/>
          </a:prstGeom>
        </p:spPr>
        <p:txBody>
          <a:bodyPr vert="horz" wrap="square" lIns="0" tIns="14941" rIns="0" bIns="0" rtlCol="0" anchor="ctr">
            <a:spAutoFit/>
          </a:bodyPr>
          <a:lstStyle/>
          <a:p>
            <a:pPr marL="14942">
              <a:lnSpc>
                <a:spcPct val="100000"/>
              </a:lnSpc>
              <a:spcBef>
                <a:spcPts val="118"/>
              </a:spcBef>
            </a:pPr>
            <a:r>
              <a:rPr spc="-147" dirty="0"/>
              <a:t>W</a:t>
            </a:r>
            <a:r>
              <a:rPr dirty="0"/>
              <a:t>ell</a:t>
            </a:r>
            <a:r>
              <a:rPr spc="-6" dirty="0"/>
              <a:t>ne</a:t>
            </a:r>
            <a:r>
              <a:rPr spc="-18" dirty="0"/>
              <a:t>s</a:t>
            </a:r>
            <a:r>
              <a:rPr dirty="0"/>
              <a:t>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57699" y="1175302"/>
            <a:ext cx="7625976" cy="4817673"/>
          </a:xfrm>
          <a:prstGeom prst="rect">
            <a:avLst/>
          </a:prstGeom>
        </p:spPr>
        <p:txBody>
          <a:bodyPr vert="horz" wrap="square" lIns="0" tIns="69476" rIns="0" bIns="0" rtlCol="0">
            <a:spAutoFit/>
          </a:bodyPr>
          <a:lstStyle/>
          <a:p>
            <a:pPr marL="357850" marR="5977" indent="-342909" algn="just">
              <a:lnSpc>
                <a:spcPts val="3459"/>
              </a:lnSpc>
              <a:spcBef>
                <a:spcPts val="547"/>
              </a:spcBef>
              <a:buFont typeface="Arial"/>
              <a:buChar char="•"/>
              <a:tabLst>
                <a:tab pos="357850" algn="l"/>
              </a:tabLst>
            </a:pPr>
            <a:r>
              <a:rPr sz="3177" spc="12" dirty="0">
                <a:latin typeface="Calibri"/>
                <a:cs typeface="Calibri"/>
              </a:rPr>
              <a:t>A </a:t>
            </a:r>
            <a:r>
              <a:rPr sz="3177" dirty="0">
                <a:latin typeface="Calibri"/>
                <a:cs typeface="Calibri"/>
              </a:rPr>
              <a:t>term </a:t>
            </a:r>
            <a:r>
              <a:rPr sz="3177" spc="6" dirty="0">
                <a:latin typeface="Calibri"/>
                <a:cs typeface="Calibri"/>
              </a:rPr>
              <a:t>used </a:t>
            </a:r>
            <a:r>
              <a:rPr sz="3177" spc="-6" dirty="0">
                <a:latin typeface="Calibri"/>
                <a:cs typeface="Calibri"/>
              </a:rPr>
              <a:t>to </a:t>
            </a:r>
            <a:r>
              <a:rPr sz="3177" spc="12" dirty="0">
                <a:latin typeface="Calibri"/>
                <a:cs typeface="Calibri"/>
              </a:rPr>
              <a:t>mean </a:t>
            </a:r>
            <a:r>
              <a:rPr sz="3177" spc="-6" dirty="0">
                <a:latin typeface="Calibri"/>
                <a:cs typeface="Calibri"/>
              </a:rPr>
              <a:t>healthy </a:t>
            </a:r>
            <a:r>
              <a:rPr sz="3177" spc="6" dirty="0">
                <a:latin typeface="Calibri"/>
                <a:cs typeface="Calibri"/>
              </a:rPr>
              <a:t>balance of the </a:t>
            </a:r>
            <a:r>
              <a:rPr sz="3177" spc="-706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mind, body </a:t>
            </a:r>
            <a:r>
              <a:rPr sz="3177" spc="12" dirty="0">
                <a:latin typeface="Calibri"/>
                <a:cs typeface="Calibri"/>
              </a:rPr>
              <a:t>&amp; </a:t>
            </a:r>
            <a:r>
              <a:rPr sz="3177" dirty="0">
                <a:latin typeface="Calibri"/>
                <a:cs typeface="Calibri"/>
              </a:rPr>
              <a:t>spirit that results </a:t>
            </a:r>
            <a:r>
              <a:rPr sz="3177" spc="6" dirty="0">
                <a:latin typeface="Calibri"/>
                <a:cs typeface="Calibri"/>
              </a:rPr>
              <a:t>in an </a:t>
            </a:r>
            <a:r>
              <a:rPr sz="3177" spc="-12" dirty="0">
                <a:latin typeface="Calibri"/>
                <a:cs typeface="Calibri"/>
              </a:rPr>
              <a:t>overall </a:t>
            </a:r>
            <a:r>
              <a:rPr sz="3177" spc="-706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feeling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of</a:t>
            </a:r>
            <a:r>
              <a:rPr sz="3177" dirty="0">
                <a:latin typeface="Calibri"/>
                <a:cs typeface="Calibri"/>
              </a:rPr>
              <a:t> well-being</a:t>
            </a:r>
            <a:endParaRPr sz="3177">
              <a:latin typeface="Calibri"/>
              <a:cs typeface="Calibri"/>
            </a:endParaRPr>
          </a:p>
          <a:p>
            <a:pPr marL="357850" indent="-342909" algn="just">
              <a:spcBef>
                <a:spcPts val="353"/>
              </a:spcBef>
              <a:buFont typeface="Arial"/>
              <a:buChar char="•"/>
              <a:tabLst>
                <a:tab pos="357850" algn="l"/>
              </a:tabLst>
            </a:pPr>
            <a:r>
              <a:rPr sz="3177" spc="6" dirty="0">
                <a:latin typeface="Calibri"/>
                <a:cs typeface="Calibri"/>
              </a:rPr>
              <a:t>The dimensions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of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wellness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-12" dirty="0">
                <a:latin typeface="Calibri"/>
                <a:cs typeface="Calibri"/>
              </a:rPr>
              <a:t>may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include</a:t>
            </a:r>
            <a:endParaRPr sz="3177">
              <a:latin typeface="Calibri"/>
              <a:cs typeface="Calibri"/>
            </a:endParaRPr>
          </a:p>
          <a:p>
            <a:pPr marL="757537" lvl="1" indent="-286130">
              <a:spcBef>
                <a:spcPts val="406"/>
              </a:spcBef>
              <a:buFont typeface="Arial"/>
              <a:buChar char="–"/>
              <a:tabLst>
                <a:tab pos="758284" algn="l"/>
              </a:tabLst>
            </a:pPr>
            <a:r>
              <a:rPr sz="2765" spc="6" dirty="0">
                <a:latin typeface="Calibri"/>
                <a:cs typeface="Calibri"/>
              </a:rPr>
              <a:t>Mental</a:t>
            </a:r>
            <a:endParaRPr sz="2765">
              <a:latin typeface="Calibri"/>
              <a:cs typeface="Calibri"/>
            </a:endParaRPr>
          </a:p>
          <a:p>
            <a:pPr marL="757537" lvl="1" indent="-286130">
              <a:spcBef>
                <a:spcPts val="376"/>
              </a:spcBef>
              <a:buFont typeface="Arial"/>
              <a:buChar char="–"/>
              <a:tabLst>
                <a:tab pos="758284" algn="l"/>
              </a:tabLst>
            </a:pPr>
            <a:r>
              <a:rPr sz="2765" dirty="0">
                <a:latin typeface="Calibri"/>
                <a:cs typeface="Calibri"/>
              </a:rPr>
              <a:t>physical,</a:t>
            </a:r>
            <a:endParaRPr sz="2765">
              <a:latin typeface="Calibri"/>
              <a:cs typeface="Calibri"/>
            </a:endParaRPr>
          </a:p>
          <a:p>
            <a:pPr marL="757537" lvl="1" indent="-286130">
              <a:spcBef>
                <a:spcPts val="376"/>
              </a:spcBef>
              <a:buFont typeface="Arial"/>
              <a:buChar char="–"/>
              <a:tabLst>
                <a:tab pos="758284" algn="l"/>
              </a:tabLst>
            </a:pPr>
            <a:r>
              <a:rPr sz="2765" spc="6" dirty="0">
                <a:latin typeface="Calibri"/>
                <a:cs typeface="Calibri"/>
              </a:rPr>
              <a:t>spiritual,</a:t>
            </a:r>
            <a:endParaRPr sz="2765">
              <a:latin typeface="Calibri"/>
              <a:cs typeface="Calibri"/>
            </a:endParaRPr>
          </a:p>
          <a:p>
            <a:pPr marL="757537" lvl="1" indent="-286130">
              <a:spcBef>
                <a:spcPts val="382"/>
              </a:spcBef>
              <a:buFont typeface="Arial"/>
              <a:buChar char="–"/>
              <a:tabLst>
                <a:tab pos="758284" algn="l"/>
              </a:tabLst>
            </a:pPr>
            <a:r>
              <a:rPr sz="2765" spc="6" dirty="0">
                <a:latin typeface="Calibri"/>
                <a:cs typeface="Calibri"/>
              </a:rPr>
              <a:t>social,</a:t>
            </a:r>
            <a:endParaRPr sz="2765">
              <a:latin typeface="Calibri"/>
              <a:cs typeface="Calibri"/>
            </a:endParaRPr>
          </a:p>
          <a:p>
            <a:pPr marL="757537" lvl="1" indent="-286130">
              <a:spcBef>
                <a:spcPts val="376"/>
              </a:spcBef>
              <a:buFont typeface="Arial"/>
              <a:buChar char="–"/>
              <a:tabLst>
                <a:tab pos="758284" algn="l"/>
              </a:tabLst>
            </a:pPr>
            <a:r>
              <a:rPr sz="2765" spc="6" dirty="0">
                <a:latin typeface="Calibri"/>
                <a:cs typeface="Calibri"/>
              </a:rPr>
              <a:t>occupational</a:t>
            </a:r>
            <a:endParaRPr sz="2765">
              <a:latin typeface="Calibri"/>
              <a:cs typeface="Calibri"/>
            </a:endParaRPr>
          </a:p>
          <a:p>
            <a:pPr marL="757537" lvl="1" indent="-286130">
              <a:spcBef>
                <a:spcPts val="376"/>
              </a:spcBef>
              <a:buFont typeface="Arial"/>
              <a:buChar char="–"/>
              <a:tabLst>
                <a:tab pos="758284" algn="l"/>
              </a:tabLst>
            </a:pPr>
            <a:r>
              <a:rPr sz="2765" dirty="0">
                <a:latin typeface="Calibri"/>
                <a:cs typeface="Calibri"/>
              </a:rPr>
              <a:t>environmental</a:t>
            </a:r>
            <a:r>
              <a:rPr sz="2765" spc="-29" dirty="0">
                <a:latin typeface="Calibri"/>
                <a:cs typeface="Calibri"/>
              </a:rPr>
              <a:t> </a:t>
            </a:r>
            <a:r>
              <a:rPr sz="2765" spc="12" dirty="0">
                <a:latin typeface="Calibri"/>
                <a:cs typeface="Calibri"/>
              </a:rPr>
              <a:t>health</a:t>
            </a:r>
            <a:r>
              <a:rPr sz="2765" spc="-24" dirty="0">
                <a:latin typeface="Calibri"/>
                <a:cs typeface="Calibri"/>
              </a:rPr>
              <a:t> </a:t>
            </a:r>
            <a:r>
              <a:rPr sz="2765" spc="6" dirty="0">
                <a:latin typeface="Calibri"/>
                <a:cs typeface="Calibri"/>
              </a:rPr>
              <a:t>conditions</a:t>
            </a:r>
            <a:endParaRPr sz="2765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412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71663" y="464137"/>
            <a:ext cx="2049182" cy="692547"/>
          </a:xfrm>
          <a:prstGeom prst="rect">
            <a:avLst/>
          </a:prstGeom>
        </p:spPr>
        <p:txBody>
          <a:bodyPr vert="horz" wrap="square" lIns="0" tIns="13447" rIns="0" bIns="0" rtlCol="0" anchor="ctr">
            <a:spAutoFit/>
          </a:bodyPr>
          <a:lstStyle/>
          <a:p>
            <a:pPr marL="14942">
              <a:lnSpc>
                <a:spcPct val="100000"/>
              </a:lnSpc>
              <a:spcBef>
                <a:spcPts val="106"/>
              </a:spcBef>
            </a:pPr>
            <a:r>
              <a:rPr sz="4412" spc="-182" dirty="0"/>
              <a:t>W</a:t>
            </a:r>
            <a:r>
              <a:rPr sz="4412" spc="-6" dirty="0"/>
              <a:t>e</a:t>
            </a:r>
            <a:r>
              <a:rPr sz="4412" dirty="0"/>
              <a:t>l</a:t>
            </a:r>
            <a:r>
              <a:rPr sz="4412" spc="-6" dirty="0"/>
              <a:t>l</a:t>
            </a:r>
            <a:r>
              <a:rPr sz="4412" spc="-12" dirty="0"/>
              <a:t>ness</a:t>
            </a:r>
            <a:endParaRPr sz="4412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71800" y="1600199"/>
            <a:ext cx="601980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0669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FB753-C965-654A-A9F6-4425F0661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8138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Models of health </a:t>
            </a:r>
          </a:p>
        </p:txBody>
      </p:sp>
    </p:spTree>
    <p:extLst>
      <p:ext uri="{BB962C8B-B14F-4D97-AF65-F5344CB8AC3E}">
        <p14:creationId xmlns:p14="http://schemas.microsoft.com/office/powerpoint/2010/main" val="11656297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31016" y="1300298"/>
            <a:ext cx="6873622" cy="2666220"/>
          </a:xfrm>
          <a:prstGeom prst="rect">
            <a:avLst/>
          </a:prstGeom>
        </p:spPr>
        <p:txBody>
          <a:bodyPr vert="horz" wrap="square" lIns="0" tIns="13447" rIns="0" bIns="0" rtlCol="0">
            <a:spAutoFit/>
          </a:bodyPr>
          <a:lstStyle/>
          <a:p>
            <a:pPr marL="1672707">
              <a:spcBef>
                <a:spcPts val="106"/>
              </a:spcBef>
            </a:pPr>
            <a:r>
              <a:rPr sz="4412" spc="-6" dirty="0">
                <a:latin typeface="Calibri"/>
                <a:cs typeface="Calibri"/>
              </a:rPr>
              <a:t>Models</a:t>
            </a:r>
            <a:r>
              <a:rPr sz="4412" spc="-35" dirty="0">
                <a:latin typeface="Calibri"/>
                <a:cs typeface="Calibri"/>
              </a:rPr>
              <a:t> </a:t>
            </a:r>
            <a:r>
              <a:rPr sz="4412" spc="-12" dirty="0">
                <a:latin typeface="Calibri"/>
                <a:cs typeface="Calibri"/>
              </a:rPr>
              <a:t>of</a:t>
            </a:r>
            <a:r>
              <a:rPr sz="4412" spc="-53" dirty="0">
                <a:latin typeface="Calibri"/>
                <a:cs typeface="Calibri"/>
              </a:rPr>
              <a:t> </a:t>
            </a:r>
            <a:r>
              <a:rPr sz="4412" spc="-12" dirty="0">
                <a:latin typeface="Calibri"/>
                <a:cs typeface="Calibri"/>
              </a:rPr>
              <a:t>health</a:t>
            </a:r>
            <a:endParaRPr sz="4412" dirty="0">
              <a:latin typeface="Calibri"/>
              <a:cs typeface="Calibri"/>
            </a:endParaRPr>
          </a:p>
          <a:p>
            <a:pPr marL="322737" indent="-308543">
              <a:spcBef>
                <a:spcPts val="3435"/>
              </a:spcBef>
              <a:buChar char="•"/>
              <a:tabLst>
                <a:tab pos="323485" algn="l"/>
              </a:tabLst>
            </a:pPr>
            <a:r>
              <a:rPr sz="4353" spc="12" dirty="0">
                <a:latin typeface="Calibri"/>
                <a:cs typeface="Calibri"/>
              </a:rPr>
              <a:t>Biomedical</a:t>
            </a:r>
            <a:r>
              <a:rPr sz="4353" spc="-6" dirty="0">
                <a:latin typeface="Calibri"/>
                <a:cs typeface="Calibri"/>
              </a:rPr>
              <a:t> </a:t>
            </a:r>
            <a:r>
              <a:rPr sz="4353" spc="18" dirty="0">
                <a:latin typeface="Calibri"/>
                <a:cs typeface="Calibri"/>
              </a:rPr>
              <a:t>model</a:t>
            </a:r>
            <a:endParaRPr sz="4353" dirty="0">
              <a:latin typeface="Calibri"/>
              <a:cs typeface="Calibri"/>
            </a:endParaRPr>
          </a:p>
          <a:p>
            <a:pPr marL="322737" indent="-308543">
              <a:spcBef>
                <a:spcPts val="853"/>
              </a:spcBef>
              <a:buChar char="•"/>
              <a:tabLst>
                <a:tab pos="323485" algn="l"/>
              </a:tabLst>
            </a:pPr>
            <a:r>
              <a:rPr sz="4353" spc="12" dirty="0">
                <a:latin typeface="Calibri"/>
                <a:cs typeface="Calibri"/>
              </a:rPr>
              <a:t>Social</a:t>
            </a:r>
            <a:r>
              <a:rPr sz="4353" spc="24" dirty="0">
                <a:latin typeface="Calibri"/>
                <a:cs typeface="Calibri"/>
              </a:rPr>
              <a:t> </a:t>
            </a:r>
            <a:r>
              <a:rPr sz="4353" spc="18" dirty="0">
                <a:latin typeface="Calibri"/>
                <a:cs typeface="Calibri"/>
              </a:rPr>
              <a:t>model</a:t>
            </a:r>
            <a:r>
              <a:rPr sz="4353" spc="6" dirty="0">
                <a:latin typeface="Calibri"/>
                <a:cs typeface="Calibri"/>
              </a:rPr>
              <a:t> </a:t>
            </a:r>
            <a:r>
              <a:rPr sz="4353" spc="18" dirty="0">
                <a:latin typeface="Calibri"/>
                <a:cs typeface="Calibri"/>
              </a:rPr>
              <a:t>of</a:t>
            </a:r>
            <a:r>
              <a:rPr sz="4353" spc="-6" dirty="0">
                <a:latin typeface="Calibri"/>
                <a:cs typeface="Calibri"/>
              </a:rPr>
              <a:t> </a:t>
            </a:r>
            <a:r>
              <a:rPr sz="4353" spc="12" dirty="0">
                <a:latin typeface="Calibri"/>
                <a:cs typeface="Calibri"/>
              </a:rPr>
              <a:t>health</a:t>
            </a:r>
            <a:endParaRPr sz="4353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485646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65003" y="2232338"/>
            <a:ext cx="4440518" cy="690231"/>
          </a:xfrm>
          <a:prstGeom prst="rect">
            <a:avLst/>
          </a:prstGeom>
        </p:spPr>
        <p:txBody>
          <a:bodyPr vert="horz" wrap="square" lIns="0" tIns="20171" rIns="0" bIns="0" rtlCol="0" anchor="ctr">
            <a:spAutoFit/>
          </a:bodyPr>
          <a:lstStyle/>
          <a:p>
            <a:pPr marL="14942">
              <a:lnSpc>
                <a:spcPct val="100000"/>
              </a:lnSpc>
              <a:spcBef>
                <a:spcPts val="159"/>
              </a:spcBef>
            </a:pPr>
            <a:r>
              <a:rPr sz="4353" spc="18" dirty="0">
                <a:latin typeface="Arial"/>
                <a:cs typeface="Arial"/>
              </a:rPr>
              <a:t>Biomedical</a:t>
            </a:r>
            <a:r>
              <a:rPr sz="4353" spc="-29" dirty="0">
                <a:latin typeface="Arial"/>
                <a:cs typeface="Arial"/>
              </a:rPr>
              <a:t> </a:t>
            </a:r>
            <a:r>
              <a:rPr sz="4353" spc="18" dirty="0">
                <a:latin typeface="Arial"/>
                <a:cs typeface="Arial"/>
              </a:rPr>
              <a:t>model</a:t>
            </a:r>
            <a:endParaRPr sz="4353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885068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32425" y="205138"/>
            <a:ext cx="7126941" cy="986009"/>
          </a:xfrm>
          <a:prstGeom prst="rect">
            <a:avLst/>
          </a:prstGeom>
        </p:spPr>
        <p:txBody>
          <a:bodyPr vert="horz" wrap="square" lIns="0" tIns="14194" rIns="0" bIns="0" rtlCol="0" anchor="ctr">
            <a:spAutoFit/>
          </a:bodyPr>
          <a:lstStyle/>
          <a:p>
            <a:pPr marL="2256174" marR="5977" indent="-2241980">
              <a:lnSpc>
                <a:spcPct val="100699"/>
              </a:lnSpc>
              <a:spcBef>
                <a:spcPts val="112"/>
              </a:spcBef>
            </a:pPr>
            <a:r>
              <a:rPr sz="3177" dirty="0"/>
              <a:t>Components</a:t>
            </a:r>
            <a:r>
              <a:rPr sz="3177" spc="24" dirty="0"/>
              <a:t> </a:t>
            </a:r>
            <a:r>
              <a:rPr sz="3177" spc="6" dirty="0"/>
              <a:t>of the </a:t>
            </a:r>
            <a:r>
              <a:rPr sz="3177" spc="-6" dirty="0"/>
              <a:t>Palestinian</a:t>
            </a:r>
            <a:r>
              <a:rPr sz="3177" spc="29" dirty="0"/>
              <a:t> </a:t>
            </a:r>
            <a:r>
              <a:rPr sz="3177" spc="6" dirty="0"/>
              <a:t>Health</a:t>
            </a:r>
            <a:r>
              <a:rPr sz="3177" spc="35" dirty="0"/>
              <a:t> </a:t>
            </a:r>
            <a:r>
              <a:rPr sz="3177" spc="-6" dirty="0"/>
              <a:t>Care </a:t>
            </a:r>
            <a:r>
              <a:rPr sz="3177" spc="-700" dirty="0"/>
              <a:t> </a:t>
            </a:r>
            <a:r>
              <a:rPr sz="3177" dirty="0"/>
              <a:t>Delivery</a:t>
            </a:r>
            <a:r>
              <a:rPr sz="3177" spc="6" dirty="0"/>
              <a:t> </a:t>
            </a:r>
            <a:r>
              <a:rPr sz="3177" spc="-18" dirty="0"/>
              <a:t>System</a:t>
            </a:r>
            <a:endParaRPr sz="3177"/>
          </a:p>
        </p:txBody>
      </p:sp>
      <p:sp>
        <p:nvSpPr>
          <p:cNvPr id="3" name="object 3"/>
          <p:cNvSpPr txBox="1"/>
          <p:nvPr/>
        </p:nvSpPr>
        <p:spPr>
          <a:xfrm>
            <a:off x="1905299" y="1455972"/>
            <a:ext cx="7489265" cy="4737044"/>
          </a:xfrm>
          <a:prstGeom prst="rect">
            <a:avLst/>
          </a:prstGeom>
        </p:spPr>
        <p:txBody>
          <a:bodyPr vert="horz" wrap="square" lIns="0" tIns="197971" rIns="0" bIns="0" rtlCol="0">
            <a:spAutoFit/>
          </a:bodyPr>
          <a:lstStyle/>
          <a:p>
            <a:pPr marL="14942" marR="5977">
              <a:lnSpc>
                <a:spcPct val="60000"/>
              </a:lnSpc>
              <a:spcBef>
                <a:spcPts val="1559"/>
              </a:spcBef>
            </a:pPr>
            <a:r>
              <a:rPr sz="3000" dirty="0">
                <a:latin typeface="Calibri"/>
                <a:cs typeface="Calibri"/>
              </a:rPr>
              <a:t>Do </a:t>
            </a:r>
            <a:r>
              <a:rPr sz="3000" spc="-18" dirty="0">
                <a:latin typeface="Calibri"/>
                <a:cs typeface="Calibri"/>
              </a:rPr>
              <a:t>we </a:t>
            </a:r>
            <a:r>
              <a:rPr sz="3000" spc="-24" dirty="0">
                <a:latin typeface="Calibri"/>
                <a:cs typeface="Calibri"/>
              </a:rPr>
              <a:t>have </a:t>
            </a:r>
            <a:r>
              <a:rPr sz="3000" dirty="0">
                <a:latin typeface="Calibri"/>
                <a:cs typeface="Calibri"/>
              </a:rPr>
              <a:t>a </a:t>
            </a:r>
            <a:r>
              <a:rPr sz="3000" spc="-6" dirty="0">
                <a:latin typeface="Calibri"/>
                <a:cs typeface="Calibri"/>
              </a:rPr>
              <a:t>health </a:t>
            </a:r>
            <a:r>
              <a:rPr sz="3000" spc="-24" dirty="0">
                <a:latin typeface="Calibri"/>
                <a:cs typeface="Calibri"/>
              </a:rPr>
              <a:t>care </a:t>
            </a:r>
            <a:r>
              <a:rPr sz="3000" spc="-6" dirty="0">
                <a:latin typeface="Calibri"/>
                <a:cs typeface="Calibri"/>
              </a:rPr>
              <a:t>or </a:t>
            </a:r>
            <a:r>
              <a:rPr sz="3000" dirty="0">
                <a:latin typeface="Calibri"/>
                <a:cs typeface="Calibri"/>
              </a:rPr>
              <a:t>an </a:t>
            </a:r>
            <a:r>
              <a:rPr sz="3000" spc="-6" dirty="0">
                <a:latin typeface="Calibri"/>
                <a:cs typeface="Calibri"/>
              </a:rPr>
              <a:t>illness </a:t>
            </a:r>
            <a:r>
              <a:rPr sz="3000" spc="-18" dirty="0">
                <a:latin typeface="Calibri"/>
                <a:cs typeface="Calibri"/>
              </a:rPr>
              <a:t>treatment </a:t>
            </a:r>
            <a:r>
              <a:rPr sz="3000" spc="-665" dirty="0">
                <a:latin typeface="Calibri"/>
                <a:cs typeface="Calibri"/>
              </a:rPr>
              <a:t> </a:t>
            </a:r>
            <a:r>
              <a:rPr sz="3000" spc="-24" dirty="0">
                <a:latin typeface="Calibri"/>
                <a:cs typeface="Calibri"/>
              </a:rPr>
              <a:t>System?</a:t>
            </a:r>
            <a:br>
              <a:rPr lang="en-US" sz="3000" spc="-24" dirty="0">
                <a:latin typeface="Calibri"/>
                <a:cs typeface="Calibri"/>
              </a:rPr>
            </a:br>
            <a:endParaRPr sz="3000" dirty="0">
              <a:latin typeface="Calibri"/>
              <a:cs typeface="Calibri"/>
            </a:endParaRPr>
          </a:p>
          <a:p>
            <a:pPr marL="757537" indent="-286878">
              <a:lnSpc>
                <a:spcPts val="2518"/>
              </a:lnSpc>
              <a:buChar char="•"/>
              <a:tabLst>
                <a:tab pos="758284" algn="l"/>
              </a:tabLst>
            </a:pPr>
            <a:r>
              <a:rPr sz="3000" spc="-6" dirty="0">
                <a:latin typeface="Calibri"/>
                <a:cs typeface="Calibri"/>
              </a:rPr>
              <a:t>Hospitals</a:t>
            </a:r>
            <a:endParaRPr sz="3000" dirty="0">
              <a:latin typeface="Calibri"/>
              <a:cs typeface="Calibri"/>
            </a:endParaRPr>
          </a:p>
          <a:p>
            <a:pPr marL="757537" indent="-286878">
              <a:lnSpc>
                <a:spcPts val="2882"/>
              </a:lnSpc>
              <a:buChar char="•"/>
              <a:tabLst>
                <a:tab pos="758284" algn="l"/>
              </a:tabLst>
            </a:pPr>
            <a:r>
              <a:rPr sz="3000" spc="-12" dirty="0">
                <a:latin typeface="Calibri"/>
                <a:cs typeface="Calibri"/>
              </a:rPr>
              <a:t>Physicians</a:t>
            </a:r>
            <a:endParaRPr sz="3000" dirty="0">
              <a:latin typeface="Calibri"/>
              <a:cs typeface="Calibri"/>
            </a:endParaRPr>
          </a:p>
          <a:p>
            <a:pPr marL="757537" indent="-286878">
              <a:lnSpc>
                <a:spcPts val="2882"/>
              </a:lnSpc>
              <a:buChar char="•"/>
              <a:tabLst>
                <a:tab pos="758284" algn="l"/>
              </a:tabLst>
            </a:pPr>
            <a:r>
              <a:rPr sz="3000" spc="-6" dirty="0">
                <a:latin typeface="Calibri"/>
                <a:cs typeface="Calibri"/>
              </a:rPr>
              <a:t>The</a:t>
            </a:r>
            <a:r>
              <a:rPr sz="3000" spc="-18" dirty="0">
                <a:latin typeface="Calibri"/>
                <a:cs typeface="Calibri"/>
              </a:rPr>
              <a:t> Doctor-Patient</a:t>
            </a:r>
            <a:r>
              <a:rPr sz="3000" spc="-24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Relationship</a:t>
            </a:r>
            <a:endParaRPr sz="3000" dirty="0">
              <a:latin typeface="Calibri"/>
              <a:cs typeface="Calibri"/>
            </a:endParaRPr>
          </a:p>
          <a:p>
            <a:pPr marL="757537" indent="-286878">
              <a:lnSpc>
                <a:spcPts val="2882"/>
              </a:lnSpc>
              <a:buChar char="•"/>
              <a:tabLst>
                <a:tab pos="758284" algn="l"/>
              </a:tabLst>
            </a:pPr>
            <a:r>
              <a:rPr sz="3000" spc="-12" dirty="0">
                <a:latin typeface="Calibri"/>
                <a:cs typeface="Calibri"/>
              </a:rPr>
              <a:t>Nurses</a:t>
            </a:r>
            <a:endParaRPr sz="3000" dirty="0">
              <a:latin typeface="Calibri"/>
              <a:cs typeface="Calibri"/>
            </a:endParaRPr>
          </a:p>
          <a:p>
            <a:pPr marL="757537" indent="-286878">
              <a:lnSpc>
                <a:spcPts val="2882"/>
              </a:lnSpc>
              <a:buChar char="•"/>
              <a:tabLst>
                <a:tab pos="758284" algn="l"/>
              </a:tabLst>
            </a:pPr>
            <a:r>
              <a:rPr sz="3000" spc="-6" dirty="0">
                <a:latin typeface="Calibri"/>
                <a:cs typeface="Calibri"/>
              </a:rPr>
              <a:t>Medical</a:t>
            </a:r>
            <a:r>
              <a:rPr sz="3000" spc="-41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&amp;</a:t>
            </a:r>
            <a:r>
              <a:rPr sz="3000" spc="-18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Nursing</a:t>
            </a:r>
            <a:r>
              <a:rPr sz="3000" spc="-24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Schools</a:t>
            </a:r>
            <a:endParaRPr sz="3000" dirty="0">
              <a:latin typeface="Calibri"/>
              <a:cs typeface="Calibri"/>
            </a:endParaRPr>
          </a:p>
          <a:p>
            <a:pPr marL="757537" indent="-286878">
              <a:lnSpc>
                <a:spcPts val="2882"/>
              </a:lnSpc>
              <a:buChar char="•"/>
              <a:tabLst>
                <a:tab pos="758284" algn="l"/>
              </a:tabLst>
            </a:pPr>
            <a:r>
              <a:rPr sz="3000" dirty="0">
                <a:latin typeface="Calibri"/>
                <a:cs typeface="Calibri"/>
              </a:rPr>
              <a:t>Primary</a:t>
            </a:r>
            <a:r>
              <a:rPr sz="3000" spc="18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health</a:t>
            </a:r>
            <a:r>
              <a:rPr sz="3000" spc="-18" dirty="0">
                <a:latin typeface="Calibri"/>
                <a:cs typeface="Calibri"/>
              </a:rPr>
              <a:t> </a:t>
            </a:r>
            <a:r>
              <a:rPr sz="3000" spc="-24" dirty="0">
                <a:latin typeface="Calibri"/>
                <a:cs typeface="Calibri"/>
              </a:rPr>
              <a:t>care</a:t>
            </a:r>
            <a:r>
              <a:rPr sz="3000" spc="-6" dirty="0">
                <a:latin typeface="Calibri"/>
                <a:cs typeface="Calibri"/>
              </a:rPr>
              <a:t> clinics</a:t>
            </a:r>
            <a:r>
              <a:rPr sz="3000" spc="-24" dirty="0">
                <a:latin typeface="Calibri"/>
                <a:cs typeface="Calibri"/>
              </a:rPr>
              <a:t> </a:t>
            </a:r>
            <a:r>
              <a:rPr sz="3000" spc="-18" dirty="0">
                <a:latin typeface="Calibri"/>
                <a:cs typeface="Calibri"/>
              </a:rPr>
              <a:t>at</a:t>
            </a:r>
            <a:r>
              <a:rPr sz="3000" spc="-6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various</a:t>
            </a:r>
            <a:r>
              <a:rPr sz="3000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levels</a:t>
            </a:r>
            <a:endParaRPr sz="3000" dirty="0">
              <a:latin typeface="Calibri"/>
              <a:cs typeface="Calibri"/>
            </a:endParaRPr>
          </a:p>
          <a:p>
            <a:pPr marL="757537" indent="-286878">
              <a:lnSpc>
                <a:spcPts val="2882"/>
              </a:lnSpc>
              <a:buChar char="•"/>
              <a:tabLst>
                <a:tab pos="758284" algn="l"/>
              </a:tabLst>
            </a:pPr>
            <a:r>
              <a:rPr sz="3000" spc="-12" dirty="0">
                <a:latin typeface="Calibri"/>
                <a:cs typeface="Calibri"/>
              </a:rPr>
              <a:t>Nursing</a:t>
            </a:r>
            <a:r>
              <a:rPr sz="3000" spc="-47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Homes</a:t>
            </a:r>
          </a:p>
          <a:p>
            <a:pPr marL="757537" indent="-286878">
              <a:lnSpc>
                <a:spcPts val="2882"/>
              </a:lnSpc>
              <a:buChar char="•"/>
              <a:tabLst>
                <a:tab pos="758284" algn="l"/>
              </a:tabLst>
            </a:pPr>
            <a:r>
              <a:rPr sz="3000" spc="-6" dirty="0">
                <a:latin typeface="Calibri"/>
                <a:cs typeface="Calibri"/>
              </a:rPr>
              <a:t>Pharmaceutical</a:t>
            </a:r>
            <a:r>
              <a:rPr sz="3000" spc="-3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/</a:t>
            </a:r>
            <a:r>
              <a:rPr sz="3000" spc="-12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Drug</a:t>
            </a:r>
            <a:r>
              <a:rPr sz="3000" spc="-12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Companies</a:t>
            </a:r>
            <a:endParaRPr sz="3000" dirty="0">
              <a:latin typeface="Calibri"/>
              <a:cs typeface="Calibri"/>
            </a:endParaRPr>
          </a:p>
          <a:p>
            <a:pPr marL="757537" indent="-286878">
              <a:lnSpc>
                <a:spcPts val="2882"/>
              </a:lnSpc>
              <a:buChar char="•"/>
              <a:tabLst>
                <a:tab pos="758284" algn="l"/>
              </a:tabLst>
            </a:pPr>
            <a:r>
              <a:rPr sz="3000" spc="-6" dirty="0">
                <a:latin typeface="Calibri"/>
                <a:cs typeface="Calibri"/>
              </a:rPr>
              <a:t>Medical</a:t>
            </a:r>
            <a:r>
              <a:rPr sz="3000" spc="-41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supplements</a:t>
            </a:r>
            <a:r>
              <a:rPr sz="3000" spc="-29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&amp;</a:t>
            </a:r>
            <a:r>
              <a:rPr sz="3000" spc="-24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device</a:t>
            </a:r>
            <a:r>
              <a:rPr sz="3000" spc="-41" dirty="0">
                <a:latin typeface="Calibri"/>
                <a:cs typeface="Calibri"/>
              </a:rPr>
              <a:t> </a:t>
            </a:r>
            <a:r>
              <a:rPr sz="3000" spc="-29" dirty="0">
                <a:latin typeface="Calibri"/>
                <a:cs typeface="Calibri"/>
              </a:rPr>
              <a:t>makers</a:t>
            </a:r>
            <a:endParaRPr sz="3000" dirty="0">
              <a:latin typeface="Calibri"/>
              <a:cs typeface="Calibri"/>
            </a:endParaRPr>
          </a:p>
          <a:p>
            <a:pPr marL="757537" indent="-286878">
              <a:lnSpc>
                <a:spcPts val="3241"/>
              </a:lnSpc>
              <a:buChar char="•"/>
              <a:tabLst>
                <a:tab pos="758284" algn="l"/>
              </a:tabLst>
            </a:pPr>
            <a:r>
              <a:rPr sz="3000" spc="-12" dirty="0">
                <a:latin typeface="Calibri"/>
                <a:cs typeface="Calibri"/>
              </a:rPr>
              <a:t>Insurance</a:t>
            </a:r>
            <a:r>
              <a:rPr sz="3000" spc="-47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Companies</a:t>
            </a:r>
            <a:endParaRPr sz="3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64496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27775" y="368735"/>
            <a:ext cx="5337735" cy="506265"/>
          </a:xfrm>
          <a:prstGeom prst="rect">
            <a:avLst/>
          </a:prstGeom>
        </p:spPr>
        <p:txBody>
          <a:bodyPr vert="horz" wrap="square" lIns="0" tIns="17181" rIns="0" bIns="0" rtlCol="0" anchor="ctr">
            <a:spAutoFit/>
          </a:bodyPr>
          <a:lstStyle/>
          <a:p>
            <a:pPr marL="14942">
              <a:lnSpc>
                <a:spcPct val="100000"/>
              </a:lnSpc>
              <a:spcBef>
                <a:spcPts val="134"/>
              </a:spcBef>
            </a:pPr>
            <a:r>
              <a:rPr sz="3177" dirty="0"/>
              <a:t>Medical</a:t>
            </a:r>
            <a:r>
              <a:rPr sz="3177" spc="18" dirty="0"/>
              <a:t> </a:t>
            </a:r>
            <a:r>
              <a:rPr sz="3177" spc="-12" dirty="0"/>
              <a:t>Providers</a:t>
            </a:r>
            <a:r>
              <a:rPr sz="3177" spc="12" dirty="0"/>
              <a:t> </a:t>
            </a:r>
            <a:r>
              <a:rPr sz="3177" spc="6" dirty="0"/>
              <a:t>Primary</a:t>
            </a:r>
            <a:r>
              <a:rPr sz="3177" spc="18" dirty="0"/>
              <a:t> </a:t>
            </a:r>
            <a:r>
              <a:rPr sz="3177" spc="-6" dirty="0"/>
              <a:t>Roles</a:t>
            </a:r>
            <a:endParaRPr sz="3177" dirty="0"/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xfrm>
            <a:off x="208574" y="1328437"/>
            <a:ext cx="5674132" cy="2446371"/>
          </a:xfrm>
          <a:prstGeom prst="rect">
            <a:avLst/>
          </a:prstGeom>
        </p:spPr>
        <p:txBody>
          <a:bodyPr vert="horz" wrap="square" lIns="0" tIns="60512" rIns="0" bIns="0" rtlCol="0">
            <a:spAutoFit/>
          </a:bodyPr>
          <a:lstStyle/>
          <a:p>
            <a:pPr marL="14942">
              <a:lnSpc>
                <a:spcPct val="100000"/>
              </a:lnSpc>
              <a:spcBef>
                <a:spcPts val="476"/>
              </a:spcBef>
            </a:pPr>
            <a:r>
              <a:rPr spc="-12" dirty="0"/>
              <a:t>Physicians</a:t>
            </a:r>
          </a:p>
          <a:p>
            <a:pPr marL="300325" marR="5977" indent="-286130">
              <a:lnSpc>
                <a:spcPts val="3235"/>
              </a:lnSpc>
              <a:spcBef>
                <a:spcPts val="771"/>
              </a:spcBef>
              <a:buFont typeface="Arial"/>
              <a:buChar char="•"/>
              <a:tabLst>
                <a:tab pos="301071" algn="l"/>
              </a:tabLst>
            </a:pPr>
            <a:r>
              <a:rPr spc="-24" dirty="0"/>
              <a:t>Have</a:t>
            </a:r>
            <a:r>
              <a:rPr spc="-53" dirty="0"/>
              <a:t> </a:t>
            </a:r>
            <a:r>
              <a:rPr dirty="0"/>
              <a:t>the</a:t>
            </a:r>
            <a:r>
              <a:rPr spc="-53" dirty="0"/>
              <a:t> </a:t>
            </a:r>
            <a:r>
              <a:rPr dirty="0"/>
              <a:t>authority</a:t>
            </a:r>
            <a:r>
              <a:rPr spc="-41" dirty="0"/>
              <a:t> </a:t>
            </a:r>
            <a:r>
              <a:rPr spc="-18" dirty="0"/>
              <a:t>to </a:t>
            </a:r>
            <a:r>
              <a:rPr spc="-659" dirty="0"/>
              <a:t> </a:t>
            </a:r>
            <a:r>
              <a:rPr dirty="0"/>
              <a:t>diagnose, </a:t>
            </a:r>
            <a:r>
              <a:rPr spc="-12" dirty="0"/>
              <a:t>prescribe </a:t>
            </a:r>
            <a:r>
              <a:rPr spc="-6" dirty="0"/>
              <a:t> </a:t>
            </a:r>
            <a:r>
              <a:rPr spc="-18" dirty="0"/>
              <a:t>treatment</a:t>
            </a:r>
          </a:p>
          <a:p>
            <a:pPr marL="300325" marR="877816" indent="-286130">
              <a:lnSpc>
                <a:spcPts val="3235"/>
              </a:lnSpc>
              <a:spcBef>
                <a:spcPts val="735"/>
              </a:spcBef>
              <a:buFont typeface="Arial"/>
              <a:buChar char="•"/>
              <a:tabLst>
                <a:tab pos="301071" algn="l"/>
              </a:tabLst>
            </a:pPr>
            <a:r>
              <a:rPr spc="-6" dirty="0"/>
              <a:t>Certify</a:t>
            </a:r>
            <a:r>
              <a:rPr spc="-53" dirty="0"/>
              <a:t> </a:t>
            </a:r>
            <a:r>
              <a:rPr spc="-12" dirty="0"/>
              <a:t>death</a:t>
            </a:r>
            <a:r>
              <a:rPr spc="-59" dirty="0"/>
              <a:t> </a:t>
            </a:r>
            <a:r>
              <a:rPr spc="-6" dirty="0"/>
              <a:t>or </a:t>
            </a:r>
            <a:r>
              <a:rPr spc="-659" dirty="0"/>
              <a:t> </a:t>
            </a:r>
            <a:r>
              <a:rPr spc="-12" dirty="0"/>
              <a:t>competency</a:t>
            </a:r>
          </a:p>
          <a:p>
            <a:pPr marL="300325" marR="270442" indent="-286130">
              <a:lnSpc>
                <a:spcPts val="3235"/>
              </a:lnSpc>
              <a:spcBef>
                <a:spcPts val="729"/>
              </a:spcBef>
              <a:buFont typeface="Arial"/>
              <a:buChar char="•"/>
              <a:tabLst>
                <a:tab pos="301071" algn="l"/>
              </a:tabLst>
            </a:pPr>
            <a:r>
              <a:rPr spc="-12" dirty="0"/>
              <a:t>Most </a:t>
            </a:r>
            <a:r>
              <a:rPr spc="-18" dirty="0"/>
              <a:t>are </a:t>
            </a:r>
            <a:r>
              <a:rPr spc="-12" dirty="0"/>
              <a:t>specialists </a:t>
            </a:r>
            <a:r>
              <a:rPr spc="-665" dirty="0"/>
              <a:t> </a:t>
            </a:r>
            <a:r>
              <a:rPr spc="-24" dirty="0"/>
              <a:t>today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xfrm>
            <a:off x="6096000" y="1328437"/>
            <a:ext cx="6019829" cy="3369701"/>
          </a:xfrm>
          <a:prstGeom prst="rect">
            <a:avLst/>
          </a:prstGeom>
        </p:spPr>
        <p:txBody>
          <a:bodyPr vert="horz" wrap="square" lIns="0" tIns="60512" rIns="0" bIns="0" rtlCol="0">
            <a:spAutoFit/>
          </a:bodyPr>
          <a:lstStyle/>
          <a:p>
            <a:pPr marL="14942">
              <a:lnSpc>
                <a:spcPct val="100000"/>
              </a:lnSpc>
              <a:spcBef>
                <a:spcPts val="476"/>
              </a:spcBef>
            </a:pPr>
            <a:r>
              <a:rPr spc="-12" dirty="0"/>
              <a:t>Nurses</a:t>
            </a:r>
          </a:p>
          <a:p>
            <a:pPr marL="757537" marR="256995" indent="-286130">
              <a:lnSpc>
                <a:spcPts val="3235"/>
              </a:lnSpc>
              <a:spcBef>
                <a:spcPts val="771"/>
              </a:spcBef>
              <a:buFont typeface="Arial"/>
              <a:buChar char="•"/>
              <a:tabLst>
                <a:tab pos="758284" algn="l"/>
              </a:tabLst>
            </a:pPr>
            <a:r>
              <a:rPr spc="-6" dirty="0"/>
              <a:t>Assist </a:t>
            </a:r>
            <a:r>
              <a:rPr dirty="0"/>
              <a:t>in </a:t>
            </a:r>
            <a:r>
              <a:rPr spc="-6" dirty="0"/>
              <a:t>medical </a:t>
            </a:r>
            <a:r>
              <a:rPr dirty="0"/>
              <a:t> </a:t>
            </a:r>
            <a:r>
              <a:rPr spc="-12" dirty="0"/>
              <a:t>settings</a:t>
            </a:r>
            <a:r>
              <a:rPr spc="-59" dirty="0"/>
              <a:t> </a:t>
            </a:r>
            <a:r>
              <a:rPr spc="-6" dirty="0"/>
              <a:t>under</a:t>
            </a:r>
            <a:r>
              <a:rPr spc="-53" dirty="0"/>
              <a:t> </a:t>
            </a:r>
            <a:r>
              <a:rPr dirty="0"/>
              <a:t>the </a:t>
            </a:r>
            <a:r>
              <a:rPr spc="-659" dirty="0"/>
              <a:t> </a:t>
            </a:r>
            <a:r>
              <a:rPr dirty="0"/>
              <a:t>supervision </a:t>
            </a:r>
            <a:r>
              <a:rPr spc="-6" dirty="0"/>
              <a:t>of </a:t>
            </a:r>
            <a:r>
              <a:rPr dirty="0"/>
              <a:t>a </a:t>
            </a:r>
            <a:r>
              <a:rPr spc="6" dirty="0"/>
              <a:t> </a:t>
            </a:r>
            <a:r>
              <a:rPr spc="-12" dirty="0"/>
              <a:t>physician</a:t>
            </a:r>
          </a:p>
          <a:p>
            <a:pPr marL="757537" marR="5977" indent="-286130">
              <a:lnSpc>
                <a:spcPts val="3247"/>
              </a:lnSpc>
              <a:spcBef>
                <a:spcPts val="729"/>
              </a:spcBef>
              <a:buFont typeface="Arial"/>
              <a:buChar char="•"/>
              <a:tabLst>
                <a:tab pos="758284" algn="l"/>
              </a:tabLst>
            </a:pPr>
            <a:r>
              <a:rPr spc="-24" dirty="0"/>
              <a:t>Have </a:t>
            </a:r>
            <a:r>
              <a:rPr dirty="0"/>
              <a:t>less </a:t>
            </a:r>
            <a:r>
              <a:rPr spc="-12" dirty="0"/>
              <a:t>education </a:t>
            </a:r>
            <a:r>
              <a:rPr spc="-671" dirty="0"/>
              <a:t> </a:t>
            </a:r>
            <a:r>
              <a:rPr dirty="0"/>
              <a:t>than</a:t>
            </a:r>
            <a:r>
              <a:rPr spc="-18" dirty="0"/>
              <a:t> </a:t>
            </a:r>
            <a:r>
              <a:rPr spc="-12" dirty="0"/>
              <a:t>physician</a:t>
            </a:r>
          </a:p>
          <a:p>
            <a:pPr marL="757537" indent="-286130">
              <a:lnSpc>
                <a:spcPct val="100000"/>
              </a:lnSpc>
              <a:spcBef>
                <a:spcPts val="306"/>
              </a:spcBef>
              <a:buFont typeface="Arial"/>
              <a:buChar char="•"/>
              <a:tabLst>
                <a:tab pos="758284" algn="l"/>
              </a:tabLst>
            </a:pPr>
            <a:r>
              <a:rPr spc="-12" dirty="0"/>
              <a:t>Most</a:t>
            </a:r>
            <a:r>
              <a:rPr spc="-29" dirty="0"/>
              <a:t> </a:t>
            </a:r>
            <a:r>
              <a:rPr spc="-18" dirty="0"/>
              <a:t>are</a:t>
            </a:r>
            <a:r>
              <a:rPr spc="-35" dirty="0"/>
              <a:t> </a:t>
            </a:r>
            <a:r>
              <a:rPr spc="-12" dirty="0"/>
              <a:t>women</a:t>
            </a:r>
          </a:p>
          <a:p>
            <a:pPr marL="757537" marR="667887" indent="-286130">
              <a:lnSpc>
                <a:spcPts val="3235"/>
              </a:lnSpc>
              <a:spcBef>
                <a:spcPts val="776"/>
              </a:spcBef>
              <a:buFont typeface="Arial"/>
              <a:buChar char="•"/>
              <a:tabLst>
                <a:tab pos="758284" algn="l"/>
              </a:tabLst>
            </a:pPr>
            <a:r>
              <a:rPr dirty="0"/>
              <a:t>Men</a:t>
            </a:r>
            <a:r>
              <a:rPr spc="-47" dirty="0"/>
              <a:t> </a:t>
            </a:r>
            <a:r>
              <a:rPr spc="-18" dirty="0"/>
              <a:t>nurses</a:t>
            </a:r>
            <a:r>
              <a:rPr spc="-35" dirty="0"/>
              <a:t> </a:t>
            </a:r>
            <a:r>
              <a:rPr spc="-18" dirty="0"/>
              <a:t>are </a:t>
            </a:r>
            <a:r>
              <a:rPr spc="-659" dirty="0"/>
              <a:t> </a:t>
            </a:r>
            <a:r>
              <a:rPr spc="-6" dirty="0"/>
              <a:t>increasing..</a:t>
            </a:r>
          </a:p>
        </p:txBody>
      </p:sp>
    </p:spTree>
    <p:extLst>
      <p:ext uri="{BB962C8B-B14F-4D97-AF65-F5344CB8AC3E}">
        <p14:creationId xmlns:p14="http://schemas.microsoft.com/office/powerpoint/2010/main" val="9893793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21551" y="167469"/>
            <a:ext cx="4501029" cy="568734"/>
          </a:xfrm>
          <a:prstGeom prst="rect">
            <a:avLst/>
          </a:prstGeom>
        </p:spPr>
        <p:txBody>
          <a:bodyPr vert="horz" wrap="square" lIns="0" tIns="16435" rIns="0" bIns="0" rtlCol="0" anchor="ctr">
            <a:spAutoFit/>
          </a:bodyPr>
          <a:lstStyle/>
          <a:p>
            <a:pPr marL="14942">
              <a:lnSpc>
                <a:spcPct val="100000"/>
              </a:lnSpc>
              <a:spcBef>
                <a:spcPts val="129"/>
              </a:spcBef>
            </a:pPr>
            <a:r>
              <a:rPr sz="3588" spc="6" dirty="0">
                <a:latin typeface="Arial"/>
                <a:cs typeface="Arial"/>
              </a:rPr>
              <a:t>The</a:t>
            </a:r>
            <a:r>
              <a:rPr sz="3588" spc="-47" dirty="0">
                <a:latin typeface="Arial"/>
                <a:cs typeface="Arial"/>
              </a:rPr>
              <a:t> </a:t>
            </a:r>
            <a:r>
              <a:rPr sz="3588" dirty="0">
                <a:latin typeface="Arial"/>
                <a:cs typeface="Arial"/>
              </a:rPr>
              <a:t>biomedical</a:t>
            </a:r>
            <a:r>
              <a:rPr sz="3588" spc="-65" dirty="0">
                <a:latin typeface="Arial"/>
                <a:cs typeface="Arial"/>
              </a:rPr>
              <a:t> </a:t>
            </a:r>
            <a:r>
              <a:rPr sz="3588" spc="6" dirty="0">
                <a:latin typeface="Arial"/>
                <a:cs typeface="Arial"/>
              </a:rPr>
              <a:t>model</a:t>
            </a:r>
            <a:endParaRPr sz="3588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05299" y="1071671"/>
            <a:ext cx="8322981" cy="4196952"/>
          </a:xfrm>
          <a:prstGeom prst="rect">
            <a:avLst/>
          </a:prstGeom>
        </p:spPr>
        <p:txBody>
          <a:bodyPr vert="horz" wrap="square" lIns="0" tIns="14194" rIns="0" bIns="0" rtlCol="0">
            <a:spAutoFit/>
          </a:bodyPr>
          <a:lstStyle/>
          <a:p>
            <a:pPr marL="357850" marR="5977" indent="-342909">
              <a:lnSpc>
                <a:spcPct val="100699"/>
              </a:lnSpc>
              <a:spcBef>
                <a:spcPts val="112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dirty="0">
                <a:latin typeface="Calibri"/>
                <a:cs typeface="Calibri"/>
              </a:rPr>
              <a:t>Health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is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the</a:t>
            </a:r>
            <a:r>
              <a:rPr sz="3177" dirty="0">
                <a:latin typeface="Calibri"/>
                <a:cs typeface="Calibri"/>
              </a:rPr>
              <a:t> absence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of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disease</a:t>
            </a:r>
            <a:r>
              <a:rPr sz="3177" spc="12" dirty="0">
                <a:latin typeface="Calibri"/>
                <a:cs typeface="Calibri"/>
              </a:rPr>
              <a:t> &amp;</a:t>
            </a:r>
            <a:r>
              <a:rPr sz="3177" spc="6" dirty="0">
                <a:latin typeface="Calibri"/>
                <a:cs typeface="Calibri"/>
              </a:rPr>
              <a:t> disease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is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the </a:t>
            </a:r>
            <a:r>
              <a:rPr sz="3177" spc="-700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absence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of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health</a:t>
            </a:r>
            <a:endParaRPr sz="3177" dirty="0">
              <a:latin typeface="Calibri"/>
              <a:cs typeface="Calibri"/>
            </a:endParaRPr>
          </a:p>
          <a:p>
            <a:pPr marL="357850" marR="889769" indent="-342909">
              <a:lnSpc>
                <a:spcPct val="100699"/>
              </a:lnSpc>
              <a:spcBef>
                <a:spcPts val="1924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dirty="0">
                <a:latin typeface="Calibri"/>
                <a:cs typeface="Calibri"/>
              </a:rPr>
              <a:t>Illness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can</a:t>
            </a:r>
            <a:r>
              <a:rPr sz="3177" spc="6" dirty="0">
                <a:latin typeface="Calibri"/>
                <a:cs typeface="Calibri"/>
              </a:rPr>
              <a:t> be</a:t>
            </a:r>
            <a:r>
              <a:rPr sz="3177" dirty="0">
                <a:latin typeface="Calibri"/>
                <a:cs typeface="Calibri"/>
              </a:rPr>
              <a:t> reduced</a:t>
            </a:r>
            <a:r>
              <a:rPr sz="3177" spc="6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to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disordered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bodily </a:t>
            </a:r>
            <a:r>
              <a:rPr sz="3177" spc="-700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function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within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the individual</a:t>
            </a:r>
            <a:endParaRPr sz="3177" dirty="0">
              <a:latin typeface="Calibri"/>
              <a:cs typeface="Calibri"/>
            </a:endParaRPr>
          </a:p>
          <a:p>
            <a:pPr marL="357850" marR="781443" indent="-342909">
              <a:lnSpc>
                <a:spcPct val="100800"/>
              </a:lnSpc>
              <a:spcBef>
                <a:spcPts val="1918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spc="6" dirty="0">
                <a:latin typeface="Calibri"/>
                <a:cs typeface="Calibri"/>
              </a:rPr>
              <a:t>Health services </a:t>
            </a:r>
            <a:r>
              <a:rPr sz="3177" spc="-6" dirty="0">
                <a:latin typeface="Calibri"/>
                <a:cs typeface="Calibri"/>
              </a:rPr>
              <a:t>treat </a:t>
            </a:r>
            <a:r>
              <a:rPr sz="3177" spc="6" dirty="0">
                <a:latin typeface="Calibri"/>
                <a:cs typeface="Calibri"/>
              </a:rPr>
              <a:t>sick </a:t>
            </a:r>
            <a:r>
              <a:rPr sz="3177" spc="12" dirty="0">
                <a:latin typeface="Calibri"/>
                <a:cs typeface="Calibri"/>
              </a:rPr>
              <a:t>&amp; </a:t>
            </a:r>
            <a:r>
              <a:rPr sz="3177" spc="6" dirty="0">
                <a:latin typeface="Calibri"/>
                <a:cs typeface="Calibri"/>
              </a:rPr>
              <a:t>disabled people </a:t>
            </a:r>
            <a:r>
              <a:rPr sz="3177" spc="-706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largely</a:t>
            </a:r>
            <a:r>
              <a:rPr sz="3177" spc="6" dirty="0">
                <a:latin typeface="Calibri"/>
                <a:cs typeface="Calibri"/>
              </a:rPr>
              <a:t> within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specialisms</a:t>
            </a:r>
          </a:p>
          <a:p>
            <a:pPr marL="357850" indent="-342909">
              <a:spcBef>
                <a:spcPts val="1947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spc="6" dirty="0">
                <a:latin typeface="Calibri"/>
                <a:cs typeface="Calibri"/>
              </a:rPr>
              <a:t>Health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services</a:t>
            </a:r>
            <a:r>
              <a:rPr sz="3177" spc="-6" dirty="0">
                <a:latin typeface="Calibri"/>
                <a:cs typeface="Calibri"/>
              </a:rPr>
              <a:t> are</a:t>
            </a:r>
            <a:r>
              <a:rPr sz="3177" spc="6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remedial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and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-12" dirty="0">
                <a:latin typeface="Calibri"/>
                <a:cs typeface="Calibri"/>
              </a:rPr>
              <a:t>curative</a:t>
            </a:r>
            <a:endParaRPr sz="3177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406319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64935" y="266920"/>
            <a:ext cx="5059829" cy="690231"/>
          </a:xfrm>
          <a:prstGeom prst="rect">
            <a:avLst/>
          </a:prstGeom>
        </p:spPr>
        <p:txBody>
          <a:bodyPr vert="horz" wrap="square" lIns="0" tIns="20171" rIns="0" bIns="0" rtlCol="0" anchor="ctr">
            <a:spAutoFit/>
          </a:bodyPr>
          <a:lstStyle/>
          <a:p>
            <a:pPr marL="14942">
              <a:lnSpc>
                <a:spcPct val="100000"/>
              </a:lnSpc>
              <a:spcBef>
                <a:spcPts val="159"/>
              </a:spcBef>
            </a:pPr>
            <a:r>
              <a:rPr sz="4353" spc="18" dirty="0"/>
              <a:t>The</a:t>
            </a:r>
            <a:r>
              <a:rPr sz="4353" spc="-24" dirty="0"/>
              <a:t> </a:t>
            </a:r>
            <a:r>
              <a:rPr sz="4353" spc="12" dirty="0"/>
              <a:t>biomedical</a:t>
            </a:r>
            <a:r>
              <a:rPr sz="4353" spc="6" dirty="0"/>
              <a:t> </a:t>
            </a:r>
            <a:r>
              <a:rPr sz="4353" spc="18" dirty="0"/>
              <a:t>model</a:t>
            </a:r>
            <a:endParaRPr sz="4353" dirty="0"/>
          </a:p>
        </p:txBody>
      </p:sp>
      <p:sp>
        <p:nvSpPr>
          <p:cNvPr id="3" name="object 3"/>
          <p:cNvSpPr txBox="1"/>
          <p:nvPr/>
        </p:nvSpPr>
        <p:spPr>
          <a:xfrm>
            <a:off x="1921031" y="1279198"/>
            <a:ext cx="8347635" cy="4929845"/>
          </a:xfrm>
          <a:prstGeom prst="rect">
            <a:avLst/>
          </a:prstGeom>
        </p:spPr>
        <p:txBody>
          <a:bodyPr vert="horz" wrap="square" lIns="0" tIns="14194" rIns="0" bIns="0" rtlCol="0">
            <a:spAutoFit/>
          </a:bodyPr>
          <a:lstStyle/>
          <a:p>
            <a:pPr marL="357850" marR="8965" indent="-342909">
              <a:lnSpc>
                <a:spcPct val="100699"/>
              </a:lnSpc>
              <a:spcBef>
                <a:spcPts val="112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spc="-6" dirty="0">
                <a:latin typeface="Calibri"/>
                <a:cs typeface="Calibri"/>
              </a:rPr>
              <a:t>Each</a:t>
            </a:r>
            <a:r>
              <a:rPr sz="3177" spc="6" dirty="0">
                <a:latin typeface="Calibri"/>
                <a:cs typeface="Calibri"/>
              </a:rPr>
              <a:t> disease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is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thought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to </a:t>
            </a:r>
            <a:r>
              <a:rPr sz="3177" spc="6" dirty="0">
                <a:latin typeface="Calibri"/>
                <a:cs typeface="Calibri"/>
              </a:rPr>
              <a:t>be</a:t>
            </a:r>
            <a:r>
              <a:rPr sz="3177" dirty="0">
                <a:latin typeface="Calibri"/>
                <a:cs typeface="Calibri"/>
              </a:rPr>
              <a:t> caused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by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 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specific pathogen,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often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leading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to </a:t>
            </a:r>
            <a:r>
              <a:rPr sz="3177" dirty="0">
                <a:latin typeface="Calibri"/>
                <a:cs typeface="Calibri"/>
              </a:rPr>
              <a:t>over-reliance </a:t>
            </a:r>
            <a:r>
              <a:rPr sz="3177" spc="-700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on</a:t>
            </a:r>
            <a:r>
              <a:rPr sz="3177" dirty="0">
                <a:latin typeface="Calibri"/>
                <a:cs typeface="Calibri"/>
              </a:rPr>
              <a:t> pharmacological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intervention</a:t>
            </a:r>
            <a:endParaRPr sz="3177" dirty="0">
              <a:latin typeface="Calibri"/>
              <a:cs typeface="Calibri"/>
            </a:endParaRPr>
          </a:p>
          <a:p>
            <a:pPr marL="357850" marR="5977" indent="-342909">
              <a:lnSpc>
                <a:spcPct val="100800"/>
              </a:lnSpc>
              <a:spcBef>
                <a:spcPts val="1918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spc="6" dirty="0">
                <a:latin typeface="Calibri"/>
                <a:cs typeface="Calibri"/>
              </a:rPr>
              <a:t>The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production</a:t>
            </a:r>
            <a:r>
              <a:rPr sz="3177" spc="35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of</a:t>
            </a:r>
            <a:r>
              <a:rPr sz="3177" dirty="0">
                <a:latin typeface="Calibri"/>
                <a:cs typeface="Calibri"/>
              </a:rPr>
              <a:t> medical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knowledge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via the 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use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of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scientific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research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methods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is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valued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over </a:t>
            </a:r>
            <a:r>
              <a:rPr sz="3177" spc="-700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the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use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of </a:t>
            </a:r>
            <a:r>
              <a:rPr sz="3177" spc="-6" dirty="0">
                <a:latin typeface="Calibri"/>
                <a:cs typeface="Calibri"/>
              </a:rPr>
              <a:t>qualitative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research</a:t>
            </a:r>
            <a:r>
              <a:rPr sz="3177" spc="6" dirty="0">
                <a:latin typeface="Calibri"/>
                <a:cs typeface="Calibri"/>
              </a:rPr>
              <a:t> methods</a:t>
            </a:r>
            <a:endParaRPr sz="3177" dirty="0">
              <a:latin typeface="Calibri"/>
              <a:cs typeface="Calibri"/>
            </a:endParaRPr>
          </a:p>
          <a:p>
            <a:pPr marL="357850" marR="248030" indent="-342909">
              <a:lnSpc>
                <a:spcPct val="100699"/>
              </a:lnSpc>
              <a:spcBef>
                <a:spcPts val="1924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spc="6" dirty="0">
                <a:latin typeface="Calibri"/>
                <a:cs typeface="Calibri"/>
              </a:rPr>
              <a:t>Health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professionals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-12" dirty="0">
                <a:latin typeface="Calibri"/>
                <a:cs typeface="Calibri"/>
              </a:rPr>
              <a:t>are</a:t>
            </a:r>
            <a:r>
              <a:rPr sz="3177" spc="6" dirty="0">
                <a:latin typeface="Calibri"/>
                <a:cs typeface="Calibri"/>
              </a:rPr>
              <a:t> the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-18" dirty="0">
                <a:latin typeface="Calibri"/>
                <a:cs typeface="Calibri"/>
              </a:rPr>
              <a:t>“experts”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with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the </a:t>
            </a:r>
            <a:r>
              <a:rPr sz="3177" spc="-700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power </a:t>
            </a:r>
            <a:r>
              <a:rPr sz="3177" spc="-6" dirty="0">
                <a:latin typeface="Calibri"/>
                <a:cs typeface="Calibri"/>
              </a:rPr>
              <a:t>to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diagnose</a:t>
            </a:r>
            <a:r>
              <a:rPr sz="3177" spc="35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disease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12" dirty="0">
                <a:latin typeface="Calibri"/>
                <a:cs typeface="Calibri"/>
              </a:rPr>
              <a:t>&amp;</a:t>
            </a:r>
            <a:r>
              <a:rPr sz="3177" dirty="0">
                <a:latin typeface="Calibri"/>
                <a:cs typeface="Calibri"/>
              </a:rPr>
              <a:t> decide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on </a:t>
            </a:r>
            <a:r>
              <a:rPr sz="3177" spc="6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treatment</a:t>
            </a:r>
            <a:endParaRPr sz="3177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442255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13522" y="228820"/>
            <a:ext cx="2765612" cy="690231"/>
          </a:xfrm>
          <a:prstGeom prst="rect">
            <a:avLst/>
          </a:prstGeom>
        </p:spPr>
        <p:txBody>
          <a:bodyPr vert="horz" wrap="square" lIns="0" tIns="20171" rIns="0" bIns="0" rtlCol="0" anchor="ctr">
            <a:spAutoFit/>
          </a:bodyPr>
          <a:lstStyle/>
          <a:p>
            <a:pPr marL="14942">
              <a:lnSpc>
                <a:spcPct val="100000"/>
              </a:lnSpc>
              <a:spcBef>
                <a:spcPts val="159"/>
              </a:spcBef>
            </a:pPr>
            <a:r>
              <a:rPr sz="4353" spc="12" dirty="0"/>
              <a:t>Surveillance</a:t>
            </a:r>
            <a:endParaRPr sz="4353"/>
          </a:p>
        </p:txBody>
      </p:sp>
      <p:sp>
        <p:nvSpPr>
          <p:cNvPr id="3" name="object 3"/>
          <p:cNvSpPr txBox="1"/>
          <p:nvPr/>
        </p:nvSpPr>
        <p:spPr>
          <a:xfrm>
            <a:off x="2110017" y="1224607"/>
            <a:ext cx="8349876" cy="4901040"/>
          </a:xfrm>
          <a:prstGeom prst="rect">
            <a:avLst/>
          </a:prstGeom>
        </p:spPr>
        <p:txBody>
          <a:bodyPr vert="horz" wrap="square" lIns="0" tIns="14941" rIns="0" bIns="0" rtlCol="0">
            <a:spAutoFit/>
          </a:bodyPr>
          <a:lstStyle/>
          <a:p>
            <a:pPr marL="357850" marR="1806433" indent="-342909">
              <a:spcBef>
                <a:spcPts val="118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000" spc="-6" dirty="0">
                <a:latin typeface="Calibri"/>
                <a:cs typeface="Calibri"/>
              </a:rPr>
              <a:t>Surveillance: </a:t>
            </a:r>
            <a:r>
              <a:rPr sz="3000" spc="-12" dirty="0">
                <a:latin typeface="Calibri"/>
                <a:cs typeface="Calibri"/>
              </a:rPr>
              <a:t>observation </a:t>
            </a:r>
            <a:r>
              <a:rPr sz="3000" spc="-6" dirty="0">
                <a:latin typeface="Calibri"/>
                <a:cs typeface="Calibri"/>
              </a:rPr>
              <a:t>of individuals/ </a:t>
            </a:r>
            <a:r>
              <a:rPr sz="3000" spc="-665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populations</a:t>
            </a:r>
            <a:endParaRPr sz="3000" dirty="0">
              <a:latin typeface="Calibri"/>
              <a:cs typeface="Calibri"/>
            </a:endParaRPr>
          </a:p>
          <a:p>
            <a:pPr marL="357850" marR="1085504" indent="-342909">
              <a:spcBef>
                <a:spcPts val="1871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000" dirty="0">
                <a:latin typeface="Calibri"/>
                <a:cs typeface="Calibri"/>
              </a:rPr>
              <a:t>It</a:t>
            </a:r>
            <a:r>
              <a:rPr sz="3000" spc="-29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is</a:t>
            </a:r>
            <a:r>
              <a:rPr sz="3000" spc="-18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normal</a:t>
            </a:r>
            <a:r>
              <a:rPr sz="3000" spc="-12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part</a:t>
            </a:r>
            <a:r>
              <a:rPr sz="3000" spc="-18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of</a:t>
            </a:r>
            <a:r>
              <a:rPr sz="3000" spc="-18" dirty="0">
                <a:latin typeface="Calibri"/>
                <a:cs typeface="Calibri"/>
              </a:rPr>
              <a:t> everyday</a:t>
            </a:r>
            <a:r>
              <a:rPr sz="3000" spc="-24" dirty="0">
                <a:latin typeface="Calibri"/>
                <a:cs typeface="Calibri"/>
              </a:rPr>
              <a:t> </a:t>
            </a:r>
            <a:r>
              <a:rPr sz="3000" spc="-18" dirty="0">
                <a:latin typeface="Calibri"/>
                <a:cs typeface="Calibri"/>
              </a:rPr>
              <a:t>life</a:t>
            </a:r>
            <a:r>
              <a:rPr sz="3000" spc="-3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&amp;</a:t>
            </a:r>
            <a:r>
              <a:rPr sz="3000" spc="-12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is</a:t>
            </a:r>
            <a:r>
              <a:rPr sz="3000" spc="-18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another </a:t>
            </a:r>
            <a:r>
              <a:rPr sz="3000" spc="-665" dirty="0">
                <a:latin typeface="Calibri"/>
                <a:cs typeface="Calibri"/>
              </a:rPr>
              <a:t> </a:t>
            </a:r>
            <a:r>
              <a:rPr sz="3000" spc="-18" dirty="0">
                <a:latin typeface="Calibri"/>
                <a:cs typeface="Calibri"/>
              </a:rPr>
              <a:t>example </a:t>
            </a:r>
            <a:r>
              <a:rPr sz="3000" spc="-6" dirty="0">
                <a:latin typeface="Calibri"/>
                <a:cs typeface="Calibri"/>
              </a:rPr>
              <a:t>of how </a:t>
            </a:r>
            <a:r>
              <a:rPr sz="3000" spc="-29" dirty="0">
                <a:latin typeface="Calibri"/>
                <a:cs typeface="Calibri"/>
              </a:rPr>
              <a:t>people’s </a:t>
            </a:r>
            <a:r>
              <a:rPr sz="3000" spc="-6" dirty="0">
                <a:latin typeface="Calibri"/>
                <a:cs typeface="Calibri"/>
              </a:rPr>
              <a:t>lives </a:t>
            </a:r>
            <a:r>
              <a:rPr sz="3000" spc="-24" dirty="0">
                <a:latin typeface="Calibri"/>
                <a:cs typeface="Calibri"/>
              </a:rPr>
              <a:t>have </a:t>
            </a:r>
            <a:r>
              <a:rPr sz="3000" spc="-12" dirty="0">
                <a:latin typeface="Calibri"/>
                <a:cs typeface="Calibri"/>
              </a:rPr>
              <a:t>become </a:t>
            </a:r>
            <a:r>
              <a:rPr sz="3000" spc="-6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medicalized</a:t>
            </a:r>
            <a:endParaRPr sz="3000" dirty="0">
              <a:latin typeface="Calibri"/>
              <a:cs typeface="Calibri"/>
            </a:endParaRPr>
          </a:p>
          <a:p>
            <a:pPr marL="357850" marR="38848" indent="-342909">
              <a:spcBef>
                <a:spcPts val="1877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000" spc="-18" dirty="0">
                <a:latin typeface="Calibri"/>
                <a:cs typeface="Calibri"/>
              </a:rPr>
              <a:t>For</a:t>
            </a:r>
            <a:r>
              <a:rPr sz="3000" spc="-6" dirty="0">
                <a:latin typeface="Calibri"/>
                <a:cs typeface="Calibri"/>
              </a:rPr>
              <a:t> </a:t>
            </a:r>
            <a:r>
              <a:rPr sz="3000" spc="-18" dirty="0">
                <a:latin typeface="Calibri"/>
                <a:cs typeface="Calibri"/>
              </a:rPr>
              <a:t>example:</a:t>
            </a:r>
            <a:r>
              <a:rPr sz="3000" spc="-24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asking</a:t>
            </a:r>
            <a:r>
              <a:rPr sz="3000" spc="-12" dirty="0">
                <a:latin typeface="Calibri"/>
                <a:cs typeface="Calibri"/>
              </a:rPr>
              <a:t> women</a:t>
            </a:r>
            <a:r>
              <a:rPr sz="3000" dirty="0">
                <a:latin typeface="Calibri"/>
                <a:cs typeface="Calibri"/>
              </a:rPr>
              <a:t> </a:t>
            </a:r>
            <a:r>
              <a:rPr sz="3000" spc="-18" dirty="0">
                <a:latin typeface="Calibri"/>
                <a:cs typeface="Calibri"/>
              </a:rPr>
              <a:t>to</a:t>
            </a:r>
            <a:r>
              <a:rPr sz="3000" spc="-6" dirty="0">
                <a:latin typeface="Calibri"/>
                <a:cs typeface="Calibri"/>
              </a:rPr>
              <a:t> do</a:t>
            </a:r>
            <a:r>
              <a:rPr sz="3000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cervical</a:t>
            </a:r>
            <a:r>
              <a:rPr sz="3000" spc="-29" dirty="0">
                <a:latin typeface="Calibri"/>
                <a:cs typeface="Calibri"/>
              </a:rPr>
              <a:t> </a:t>
            </a:r>
            <a:r>
              <a:rPr sz="3000" spc="-47" dirty="0">
                <a:latin typeface="Calibri"/>
                <a:cs typeface="Calibri"/>
              </a:rPr>
              <a:t>smear, </a:t>
            </a:r>
            <a:r>
              <a:rPr sz="3000" spc="-41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mammogram</a:t>
            </a:r>
            <a:r>
              <a:rPr sz="3000" spc="12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&amp;</a:t>
            </a:r>
            <a:r>
              <a:rPr sz="3000" spc="-6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men</a:t>
            </a:r>
            <a:r>
              <a:rPr sz="3000" spc="-6" dirty="0">
                <a:latin typeface="Calibri"/>
                <a:cs typeface="Calibri"/>
              </a:rPr>
              <a:t> </a:t>
            </a:r>
            <a:r>
              <a:rPr sz="3000" spc="-18" dirty="0">
                <a:latin typeface="Calibri"/>
                <a:cs typeface="Calibri"/>
              </a:rPr>
              <a:t>to</a:t>
            </a:r>
            <a:r>
              <a:rPr sz="3000" spc="-6" dirty="0">
                <a:latin typeface="Calibri"/>
                <a:cs typeface="Calibri"/>
              </a:rPr>
              <a:t> do</a:t>
            </a:r>
            <a:r>
              <a:rPr sz="3000" spc="-12" dirty="0">
                <a:latin typeface="Calibri"/>
                <a:cs typeface="Calibri"/>
              </a:rPr>
              <a:t> </a:t>
            </a:r>
            <a:r>
              <a:rPr sz="3000" spc="-18" dirty="0">
                <a:latin typeface="Calibri"/>
                <a:cs typeface="Calibri"/>
              </a:rPr>
              <a:t>tests</a:t>
            </a:r>
            <a:r>
              <a:rPr sz="3000" spc="-24" dirty="0">
                <a:latin typeface="Calibri"/>
                <a:cs typeface="Calibri"/>
              </a:rPr>
              <a:t> for</a:t>
            </a:r>
            <a:r>
              <a:rPr sz="3000" spc="-12" dirty="0">
                <a:latin typeface="Calibri"/>
                <a:cs typeface="Calibri"/>
              </a:rPr>
              <a:t> </a:t>
            </a:r>
            <a:r>
              <a:rPr sz="3000" spc="-29" dirty="0">
                <a:latin typeface="Calibri"/>
                <a:cs typeface="Calibri"/>
              </a:rPr>
              <a:t>prostate</a:t>
            </a:r>
            <a:r>
              <a:rPr sz="3000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cancer</a:t>
            </a:r>
            <a:endParaRPr sz="3000" dirty="0">
              <a:latin typeface="Calibri"/>
              <a:cs typeface="Calibri"/>
            </a:endParaRPr>
          </a:p>
          <a:p>
            <a:pPr marL="357850" marR="5977" indent="-342909">
              <a:spcBef>
                <a:spcPts val="1871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000" spc="-18" dirty="0">
                <a:latin typeface="Calibri"/>
                <a:cs typeface="Calibri"/>
              </a:rPr>
              <a:t>Evidence </a:t>
            </a:r>
            <a:r>
              <a:rPr sz="3000" spc="-6" dirty="0">
                <a:latin typeface="Calibri"/>
                <a:cs typeface="Calibri"/>
              </a:rPr>
              <a:t>suggests </a:t>
            </a:r>
            <a:r>
              <a:rPr sz="3000" spc="-12" dirty="0">
                <a:latin typeface="Calibri"/>
                <a:cs typeface="Calibri"/>
              </a:rPr>
              <a:t>that </a:t>
            </a:r>
            <a:r>
              <a:rPr sz="3000" spc="-6" dirty="0">
                <a:latin typeface="Calibri"/>
                <a:cs typeface="Calibri"/>
              </a:rPr>
              <a:t>Surveillance serves </a:t>
            </a:r>
            <a:r>
              <a:rPr sz="3000" spc="-18" dirty="0">
                <a:latin typeface="Calibri"/>
                <a:cs typeface="Calibri"/>
              </a:rPr>
              <a:t>to </a:t>
            </a:r>
            <a:r>
              <a:rPr sz="3000" spc="-24" dirty="0">
                <a:latin typeface="Calibri"/>
                <a:cs typeface="Calibri"/>
              </a:rPr>
              <a:t>create </a:t>
            </a:r>
            <a:r>
              <a:rPr sz="3000" spc="-665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tension</a:t>
            </a:r>
            <a:r>
              <a:rPr sz="3000" spc="-18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&amp;</a:t>
            </a:r>
            <a:r>
              <a:rPr sz="3000" spc="-6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anxiety</a:t>
            </a:r>
            <a:endParaRPr sz="3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9364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75831" y="464137"/>
            <a:ext cx="4438276" cy="692547"/>
          </a:xfrm>
          <a:prstGeom prst="rect">
            <a:avLst/>
          </a:prstGeom>
        </p:spPr>
        <p:txBody>
          <a:bodyPr vert="horz" wrap="square" lIns="0" tIns="13447" rIns="0" bIns="0" rtlCol="0" anchor="ctr">
            <a:spAutoFit/>
          </a:bodyPr>
          <a:lstStyle/>
          <a:p>
            <a:pPr marL="14942">
              <a:lnSpc>
                <a:spcPct val="100000"/>
              </a:lnSpc>
              <a:spcBef>
                <a:spcPts val="106"/>
              </a:spcBef>
            </a:pPr>
            <a:r>
              <a:rPr sz="4412" spc="-12" dirty="0"/>
              <a:t>Definition</a:t>
            </a:r>
            <a:r>
              <a:rPr sz="4412" spc="-41" dirty="0"/>
              <a:t> </a:t>
            </a:r>
            <a:r>
              <a:rPr sz="4412" spc="-12" dirty="0"/>
              <a:t>of</a:t>
            </a:r>
            <a:r>
              <a:rPr sz="4412" spc="-47" dirty="0"/>
              <a:t> </a:t>
            </a:r>
            <a:r>
              <a:rPr sz="4412" spc="-12" dirty="0"/>
              <a:t>health</a:t>
            </a:r>
            <a:endParaRPr sz="4412"/>
          </a:p>
        </p:txBody>
      </p:sp>
      <p:sp>
        <p:nvSpPr>
          <p:cNvPr id="3" name="object 3"/>
          <p:cNvSpPr txBox="1"/>
          <p:nvPr/>
        </p:nvSpPr>
        <p:spPr>
          <a:xfrm>
            <a:off x="2057699" y="1507484"/>
            <a:ext cx="7866529" cy="2277018"/>
          </a:xfrm>
          <a:prstGeom prst="rect">
            <a:avLst/>
          </a:prstGeom>
        </p:spPr>
        <p:txBody>
          <a:bodyPr vert="horz" wrap="square" lIns="0" tIns="115047" rIns="0" bIns="0" rtlCol="0">
            <a:spAutoFit/>
          </a:bodyPr>
          <a:lstStyle/>
          <a:p>
            <a:pPr marL="357850" indent="-342909">
              <a:spcBef>
                <a:spcPts val="906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spc="-29" dirty="0">
                <a:latin typeface="Calibri"/>
                <a:cs typeface="Calibri"/>
              </a:rPr>
              <a:t>“Absence</a:t>
            </a:r>
            <a:r>
              <a:rPr sz="3177" spc="-18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of</a:t>
            </a:r>
            <a:r>
              <a:rPr sz="3177" spc="-24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disease”</a:t>
            </a:r>
            <a:endParaRPr sz="3177">
              <a:latin typeface="Calibri"/>
              <a:cs typeface="Calibri"/>
            </a:endParaRPr>
          </a:p>
          <a:p>
            <a:pPr marL="357850" indent="-342909">
              <a:spcBef>
                <a:spcPts val="800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spc="-6" dirty="0">
                <a:latin typeface="Calibri"/>
                <a:cs typeface="Calibri"/>
              </a:rPr>
              <a:t>Cornerstone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of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spc="12" dirty="0">
                <a:latin typeface="Calibri"/>
                <a:cs typeface="Calibri"/>
              </a:rPr>
              <a:t>the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biomedical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model</a:t>
            </a:r>
            <a:endParaRPr sz="3177">
              <a:latin typeface="Calibri"/>
              <a:cs typeface="Calibri"/>
            </a:endParaRPr>
          </a:p>
          <a:p>
            <a:pPr marL="357850" indent="-342909">
              <a:spcBef>
                <a:spcPts val="794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spc="-12" dirty="0">
                <a:latin typeface="Calibri"/>
                <a:cs typeface="Calibri"/>
              </a:rPr>
              <a:t>Negative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term: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considered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healthy</a:t>
            </a:r>
            <a:r>
              <a:rPr sz="3177" spc="41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only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if</a:t>
            </a:r>
            <a:r>
              <a:rPr sz="3177" spc="6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you</a:t>
            </a:r>
            <a:endParaRPr sz="3177">
              <a:latin typeface="Calibri"/>
              <a:cs typeface="Calibri"/>
            </a:endParaRPr>
          </a:p>
          <a:p>
            <a:pPr marL="357850">
              <a:spcBef>
                <a:spcPts val="29"/>
              </a:spcBef>
            </a:pPr>
            <a:r>
              <a:rPr sz="3177" dirty="0">
                <a:latin typeface="Calibri"/>
                <a:cs typeface="Calibri"/>
              </a:rPr>
              <a:t>don’t</a:t>
            </a:r>
            <a:r>
              <a:rPr sz="3177" spc="6" dirty="0">
                <a:latin typeface="Calibri"/>
                <a:cs typeface="Calibri"/>
              </a:rPr>
              <a:t> </a:t>
            </a:r>
            <a:r>
              <a:rPr sz="3177" spc="-18" dirty="0">
                <a:latin typeface="Calibri"/>
                <a:cs typeface="Calibri"/>
              </a:rPr>
              <a:t>suffer</a:t>
            </a:r>
            <a:r>
              <a:rPr sz="3177" spc="-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disease</a:t>
            </a:r>
            <a:endParaRPr sz="3177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28608" y="4480909"/>
            <a:ext cx="5127422" cy="1767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7507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A2508-5A6C-3D4C-8115-919148687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social model of health</a:t>
            </a:r>
          </a:p>
        </p:txBody>
      </p:sp>
      <p:pic>
        <p:nvPicPr>
          <p:cNvPr id="4" name="Picture 1" descr="page26image1685504">
            <a:extLst>
              <a:ext uri="{FF2B5EF4-FFF2-40B4-BE49-F238E27FC236}">
                <a16:creationId xmlns:a16="http://schemas.microsoft.com/office/drawing/2014/main" id="{D8134F28-7B12-7A4F-81CE-E8C2FD9A8B7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3525" y="1825625"/>
            <a:ext cx="5804950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83543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7560" y="525101"/>
            <a:ext cx="7472082" cy="568734"/>
          </a:xfrm>
          <a:prstGeom prst="rect">
            <a:avLst/>
          </a:prstGeom>
        </p:spPr>
        <p:txBody>
          <a:bodyPr vert="horz" wrap="square" lIns="0" tIns="16435" rIns="0" bIns="0" rtlCol="0" anchor="ctr">
            <a:spAutoFit/>
          </a:bodyPr>
          <a:lstStyle/>
          <a:p>
            <a:pPr marL="14942">
              <a:lnSpc>
                <a:spcPct val="100000"/>
              </a:lnSpc>
              <a:spcBef>
                <a:spcPts val="129"/>
              </a:spcBef>
            </a:pPr>
            <a:r>
              <a:rPr sz="3588" spc="-6" dirty="0"/>
              <a:t>What </a:t>
            </a:r>
            <a:r>
              <a:rPr sz="3588" spc="-18" dirty="0"/>
              <a:t>are</a:t>
            </a:r>
            <a:r>
              <a:rPr sz="3588" dirty="0"/>
              <a:t> social</a:t>
            </a:r>
            <a:r>
              <a:rPr sz="3588" spc="6" dirty="0"/>
              <a:t> </a:t>
            </a:r>
            <a:r>
              <a:rPr sz="3588" spc="-12" dirty="0"/>
              <a:t>determinants</a:t>
            </a:r>
            <a:r>
              <a:rPr sz="3588" spc="-24" dirty="0"/>
              <a:t> </a:t>
            </a:r>
            <a:r>
              <a:rPr sz="3588" dirty="0"/>
              <a:t>of</a:t>
            </a:r>
            <a:r>
              <a:rPr sz="3588" spc="-6" dirty="0"/>
              <a:t> </a:t>
            </a:r>
            <a:r>
              <a:rPr sz="3588" dirty="0"/>
              <a:t>health?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13400" y="1378248"/>
            <a:ext cx="7658847" cy="3418776"/>
          </a:xfrm>
          <a:prstGeom prst="rect">
            <a:avLst/>
          </a:prstGeom>
        </p:spPr>
        <p:txBody>
          <a:bodyPr vert="horz" wrap="square" lIns="0" tIns="14941" rIns="0" bIns="0" rtlCol="0">
            <a:spAutoFit/>
          </a:bodyPr>
          <a:lstStyle/>
          <a:p>
            <a:pPr marL="357850" marR="5977" indent="-342909">
              <a:spcBef>
                <a:spcPts val="118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000" spc="-6" dirty="0">
                <a:latin typeface="Calibri"/>
                <a:cs typeface="Calibri"/>
              </a:rPr>
              <a:t>The social </a:t>
            </a:r>
            <a:r>
              <a:rPr sz="3000" spc="-12" dirty="0">
                <a:latin typeface="Calibri"/>
                <a:cs typeface="Calibri"/>
              </a:rPr>
              <a:t>determinants </a:t>
            </a:r>
            <a:r>
              <a:rPr sz="3000" spc="-6" dirty="0">
                <a:latin typeface="Calibri"/>
                <a:cs typeface="Calibri"/>
              </a:rPr>
              <a:t>of health </a:t>
            </a:r>
            <a:r>
              <a:rPr sz="3000" spc="-18" dirty="0">
                <a:latin typeface="Calibri"/>
                <a:cs typeface="Calibri"/>
              </a:rPr>
              <a:t>are </a:t>
            </a:r>
            <a:r>
              <a:rPr sz="3000" spc="-12" dirty="0">
                <a:latin typeface="Calibri"/>
                <a:cs typeface="Calibri"/>
              </a:rPr>
              <a:t>the </a:t>
            </a:r>
            <a:r>
              <a:rPr sz="3000" spc="-6" dirty="0">
                <a:latin typeface="Calibri"/>
                <a:cs typeface="Calibri"/>
              </a:rPr>
              <a:t> conditions </a:t>
            </a:r>
            <a:r>
              <a:rPr sz="3000" dirty="0">
                <a:latin typeface="Calibri"/>
                <a:cs typeface="Calibri"/>
              </a:rPr>
              <a:t>in which </a:t>
            </a:r>
            <a:r>
              <a:rPr sz="3000" spc="-6" dirty="0">
                <a:latin typeface="Calibri"/>
                <a:cs typeface="Calibri"/>
              </a:rPr>
              <a:t>people </a:t>
            </a:r>
            <a:r>
              <a:rPr sz="3000" spc="-18" dirty="0">
                <a:latin typeface="Calibri"/>
                <a:cs typeface="Calibri"/>
              </a:rPr>
              <a:t>are </a:t>
            </a:r>
            <a:r>
              <a:rPr sz="3000" spc="-6" dirty="0">
                <a:latin typeface="Calibri"/>
                <a:cs typeface="Calibri"/>
              </a:rPr>
              <a:t>born, </a:t>
            </a:r>
            <a:r>
              <a:rPr sz="3000" spc="-65" dirty="0">
                <a:latin typeface="Calibri"/>
                <a:cs typeface="Calibri"/>
              </a:rPr>
              <a:t>grow, </a:t>
            </a:r>
            <a:r>
              <a:rPr sz="3000" spc="-6" dirty="0">
                <a:latin typeface="Calibri"/>
                <a:cs typeface="Calibri"/>
              </a:rPr>
              <a:t>live, </a:t>
            </a:r>
            <a:r>
              <a:rPr sz="3000" spc="-665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work</a:t>
            </a:r>
            <a:r>
              <a:rPr sz="3000" dirty="0">
                <a:latin typeface="Calibri"/>
                <a:cs typeface="Calibri"/>
              </a:rPr>
              <a:t> &amp;</a:t>
            </a:r>
            <a:r>
              <a:rPr sz="3000" spc="6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age</a:t>
            </a:r>
            <a:endParaRPr sz="3000" dirty="0">
              <a:latin typeface="Calibri"/>
              <a:cs typeface="Calibri"/>
            </a:endParaRPr>
          </a:p>
          <a:p>
            <a:pPr>
              <a:spcBef>
                <a:spcPts val="12"/>
              </a:spcBef>
              <a:buFont typeface="Arial"/>
              <a:buChar char="•"/>
            </a:pPr>
            <a:endParaRPr sz="4118" dirty="0">
              <a:latin typeface="Calibri"/>
              <a:cs typeface="Calibri"/>
            </a:endParaRPr>
          </a:p>
          <a:p>
            <a:pPr marL="357850" marR="473647" indent="-342909"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000" spc="-6" dirty="0">
                <a:latin typeface="Calibri"/>
                <a:cs typeface="Calibri"/>
              </a:rPr>
              <a:t>These </a:t>
            </a:r>
            <a:r>
              <a:rPr sz="3000" spc="-12" dirty="0">
                <a:latin typeface="Calibri"/>
                <a:cs typeface="Calibri"/>
              </a:rPr>
              <a:t>circumstances </a:t>
            </a:r>
            <a:r>
              <a:rPr sz="3000" spc="-18" dirty="0">
                <a:latin typeface="Calibri"/>
                <a:cs typeface="Calibri"/>
              </a:rPr>
              <a:t>are </a:t>
            </a:r>
            <a:r>
              <a:rPr sz="3000" spc="-6" dirty="0">
                <a:latin typeface="Calibri"/>
                <a:cs typeface="Calibri"/>
              </a:rPr>
              <a:t>shaped by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6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distribution of </a:t>
            </a:r>
            <a:r>
              <a:rPr sz="3000" spc="-41" dirty="0">
                <a:latin typeface="Calibri"/>
                <a:cs typeface="Calibri"/>
              </a:rPr>
              <a:t>money, </a:t>
            </a:r>
            <a:r>
              <a:rPr sz="3000" spc="-12" dirty="0">
                <a:latin typeface="Calibri"/>
                <a:cs typeface="Calibri"/>
              </a:rPr>
              <a:t>power </a:t>
            </a:r>
            <a:r>
              <a:rPr sz="3000" dirty="0">
                <a:latin typeface="Calibri"/>
                <a:cs typeface="Calibri"/>
              </a:rPr>
              <a:t>&amp; </a:t>
            </a:r>
            <a:r>
              <a:rPr sz="3000" spc="-12" dirty="0">
                <a:latin typeface="Calibri"/>
                <a:cs typeface="Calibri"/>
              </a:rPr>
              <a:t>resources </a:t>
            </a:r>
            <a:r>
              <a:rPr sz="3000" spc="-18" dirty="0">
                <a:latin typeface="Calibri"/>
                <a:cs typeface="Calibri"/>
              </a:rPr>
              <a:t>at </a:t>
            </a:r>
            <a:r>
              <a:rPr sz="3000" spc="-665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global, </a:t>
            </a:r>
            <a:r>
              <a:rPr sz="3000" spc="-12" dirty="0">
                <a:latin typeface="Calibri"/>
                <a:cs typeface="Calibri"/>
              </a:rPr>
              <a:t>national </a:t>
            </a:r>
            <a:r>
              <a:rPr sz="3000" dirty="0">
                <a:latin typeface="Calibri"/>
                <a:cs typeface="Calibri"/>
              </a:rPr>
              <a:t>and</a:t>
            </a:r>
            <a:r>
              <a:rPr sz="3000" spc="-12" dirty="0">
                <a:latin typeface="Calibri"/>
                <a:cs typeface="Calibri"/>
              </a:rPr>
              <a:t> local</a:t>
            </a:r>
            <a:r>
              <a:rPr sz="3000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levels.</a:t>
            </a:r>
            <a:r>
              <a:rPr sz="3000" spc="-24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(WHO)</a:t>
            </a:r>
            <a:endParaRPr sz="3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845963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89447" y="305020"/>
            <a:ext cx="6010835" cy="690231"/>
          </a:xfrm>
          <a:prstGeom prst="rect">
            <a:avLst/>
          </a:prstGeom>
        </p:spPr>
        <p:txBody>
          <a:bodyPr vert="horz" wrap="square" lIns="0" tIns="20171" rIns="0" bIns="0" rtlCol="0" anchor="ctr">
            <a:spAutoFit/>
          </a:bodyPr>
          <a:lstStyle/>
          <a:p>
            <a:pPr marL="14942">
              <a:lnSpc>
                <a:spcPct val="100000"/>
              </a:lnSpc>
              <a:spcBef>
                <a:spcPts val="159"/>
              </a:spcBef>
            </a:pPr>
            <a:r>
              <a:rPr sz="4353" spc="18" dirty="0"/>
              <a:t>The</a:t>
            </a:r>
            <a:r>
              <a:rPr sz="4353" dirty="0"/>
              <a:t> </a:t>
            </a:r>
            <a:r>
              <a:rPr sz="4353" spc="12" dirty="0"/>
              <a:t>social</a:t>
            </a:r>
            <a:r>
              <a:rPr sz="4353" spc="29" dirty="0"/>
              <a:t> </a:t>
            </a:r>
            <a:r>
              <a:rPr sz="4353" spc="18" dirty="0"/>
              <a:t>model</a:t>
            </a:r>
            <a:r>
              <a:rPr sz="4353" dirty="0"/>
              <a:t> </a:t>
            </a:r>
            <a:r>
              <a:rPr sz="4353" spc="18" dirty="0"/>
              <a:t>of</a:t>
            </a:r>
            <a:r>
              <a:rPr sz="4353" dirty="0"/>
              <a:t> </a:t>
            </a:r>
            <a:r>
              <a:rPr sz="4353" spc="12" dirty="0"/>
              <a:t>health</a:t>
            </a:r>
            <a:endParaRPr sz="4353"/>
          </a:p>
        </p:txBody>
      </p:sp>
      <p:sp>
        <p:nvSpPr>
          <p:cNvPr id="3" name="object 3"/>
          <p:cNvSpPr txBox="1"/>
          <p:nvPr/>
        </p:nvSpPr>
        <p:spPr>
          <a:xfrm>
            <a:off x="2220288" y="1225278"/>
            <a:ext cx="8432800" cy="4712783"/>
          </a:xfrm>
          <a:prstGeom prst="rect">
            <a:avLst/>
          </a:prstGeom>
        </p:spPr>
        <p:txBody>
          <a:bodyPr vert="horz" wrap="square" lIns="0" tIns="14941" rIns="0" bIns="0" rtlCol="0">
            <a:spAutoFit/>
          </a:bodyPr>
          <a:lstStyle/>
          <a:p>
            <a:pPr marL="14942">
              <a:spcBef>
                <a:spcPts val="118"/>
              </a:spcBef>
            </a:pPr>
            <a:r>
              <a:rPr sz="3000" dirty="0">
                <a:latin typeface="Calibri"/>
                <a:cs typeface="Calibri"/>
              </a:rPr>
              <a:t>3</a:t>
            </a:r>
            <a:r>
              <a:rPr sz="3000" spc="-29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characteristics:</a:t>
            </a:r>
            <a:endParaRPr sz="3000" dirty="0">
              <a:latin typeface="Calibri"/>
              <a:cs typeface="Calibri"/>
            </a:endParaRPr>
          </a:p>
          <a:p>
            <a:pPr marL="357850" marR="5977" indent="-342909">
              <a:lnSpc>
                <a:spcPts val="2882"/>
              </a:lnSpc>
              <a:spcBef>
                <a:spcPts val="694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000" spc="-6" dirty="0">
                <a:latin typeface="Calibri"/>
                <a:cs typeface="Calibri"/>
              </a:rPr>
              <a:t>Health </a:t>
            </a:r>
            <a:r>
              <a:rPr sz="3000" dirty="0">
                <a:latin typeface="Calibri"/>
                <a:cs typeface="Calibri"/>
              </a:rPr>
              <a:t>&amp; </a:t>
            </a:r>
            <a:r>
              <a:rPr sz="3000" spc="-6" dirty="0">
                <a:latin typeface="Calibri"/>
                <a:cs typeface="Calibri"/>
              </a:rPr>
              <a:t>disease </a:t>
            </a:r>
            <a:r>
              <a:rPr sz="3000" spc="-18" dirty="0">
                <a:latin typeface="Calibri"/>
                <a:cs typeface="Calibri"/>
              </a:rPr>
              <a:t>are </a:t>
            </a:r>
            <a:r>
              <a:rPr sz="3000" spc="-6" dirty="0">
                <a:latin typeface="Calibri"/>
                <a:cs typeface="Calibri"/>
              </a:rPr>
              <a:t>socially </a:t>
            </a:r>
            <a:r>
              <a:rPr sz="3000" spc="-12" dirty="0">
                <a:latin typeface="Calibri"/>
                <a:cs typeface="Calibri"/>
              </a:rPr>
              <a:t>produced: </a:t>
            </a:r>
            <a:r>
              <a:rPr sz="3000" spc="-6" dirty="0">
                <a:latin typeface="Calibri"/>
                <a:cs typeface="Calibri"/>
              </a:rPr>
              <a:t>biomedicine </a:t>
            </a:r>
            <a:r>
              <a:rPr sz="3000" spc="-6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is </a:t>
            </a:r>
            <a:r>
              <a:rPr sz="3000" spc="-12" dirty="0">
                <a:latin typeface="Calibri"/>
                <a:cs typeface="Calibri"/>
              </a:rPr>
              <a:t>reductionist </a:t>
            </a:r>
            <a:r>
              <a:rPr sz="3000" spc="-24" dirty="0">
                <a:latin typeface="Calibri"/>
                <a:cs typeface="Calibri"/>
              </a:rPr>
              <a:t>b</a:t>
            </a:r>
            <a:r>
              <a:rPr lang="en-US" sz="3000" spc="-24" dirty="0">
                <a:latin typeface="Calibri"/>
                <a:cs typeface="Calibri"/>
              </a:rPr>
              <a:t>ecause</a:t>
            </a:r>
            <a:r>
              <a:rPr sz="3000" spc="-24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it assumes </a:t>
            </a:r>
            <a:r>
              <a:rPr sz="3000" spc="-12" dirty="0">
                <a:latin typeface="Calibri"/>
                <a:cs typeface="Calibri"/>
              </a:rPr>
              <a:t>that </a:t>
            </a:r>
            <a:r>
              <a:rPr sz="3000" spc="-6" dirty="0">
                <a:latin typeface="Calibri"/>
                <a:cs typeface="Calibri"/>
              </a:rPr>
              <a:t>disease </a:t>
            </a:r>
            <a:r>
              <a:rPr sz="3000" dirty="0">
                <a:latin typeface="Calibri"/>
                <a:cs typeface="Calibri"/>
              </a:rPr>
              <a:t>is </a:t>
            </a:r>
            <a:r>
              <a:rPr sz="3000" spc="-18" dirty="0">
                <a:latin typeface="Calibri"/>
                <a:cs typeface="Calibri"/>
              </a:rPr>
              <a:t>natural </a:t>
            </a:r>
            <a:r>
              <a:rPr sz="3000" spc="-12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&amp;</a:t>
            </a:r>
            <a:r>
              <a:rPr sz="3000" spc="-12" dirty="0">
                <a:latin typeface="Calibri"/>
                <a:cs typeface="Calibri"/>
              </a:rPr>
              <a:t> </a:t>
            </a:r>
            <a:r>
              <a:rPr sz="3000" spc="-18" dirty="0">
                <a:latin typeface="Calibri"/>
                <a:cs typeface="Calibri"/>
              </a:rPr>
              <a:t>located </a:t>
            </a:r>
            <a:r>
              <a:rPr sz="3000" dirty="0">
                <a:latin typeface="Calibri"/>
                <a:cs typeface="Calibri"/>
              </a:rPr>
              <a:t>in</a:t>
            </a:r>
            <a:r>
              <a:rPr sz="3000" spc="-12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the</a:t>
            </a:r>
            <a:r>
              <a:rPr sz="3000" spc="-18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individual</a:t>
            </a:r>
            <a:endParaRPr sz="3000" dirty="0">
              <a:latin typeface="Calibri"/>
              <a:cs typeface="Calibri"/>
            </a:endParaRPr>
          </a:p>
          <a:p>
            <a:pPr marL="357850" marR="308543" indent="-342909">
              <a:lnSpc>
                <a:spcPct val="80000"/>
              </a:lnSpc>
              <a:spcBef>
                <a:spcPts val="1700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000" dirty="0">
                <a:latin typeface="Calibri"/>
                <a:cs typeface="Calibri"/>
              </a:rPr>
              <a:t>While </a:t>
            </a:r>
            <a:r>
              <a:rPr sz="3000" spc="-6" dirty="0">
                <a:latin typeface="Calibri"/>
                <a:cs typeface="Calibri"/>
              </a:rPr>
              <a:t>biomedical </a:t>
            </a:r>
            <a:r>
              <a:rPr sz="3000" dirty="0">
                <a:latin typeface="Calibri"/>
                <a:cs typeface="Calibri"/>
              </a:rPr>
              <a:t>model assumes a </a:t>
            </a:r>
            <a:r>
              <a:rPr sz="3000" spc="-12" dirty="0">
                <a:latin typeface="Calibri"/>
                <a:cs typeface="Calibri"/>
              </a:rPr>
              <a:t>direct </a:t>
            </a:r>
            <a:r>
              <a:rPr lang="en-US" sz="3000" spc="-6" dirty="0">
                <a:latin typeface="Calibri"/>
                <a:cs typeface="Calibri"/>
              </a:rPr>
              <a:t>relationship</a:t>
            </a:r>
            <a:r>
              <a:rPr sz="3000" spc="-6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b</a:t>
            </a:r>
            <a:r>
              <a:rPr lang="en-US" sz="3000" spc="-12" dirty="0">
                <a:latin typeface="Calibri"/>
                <a:cs typeface="Calibri"/>
              </a:rPr>
              <a:t>etween</a:t>
            </a:r>
            <a:r>
              <a:rPr sz="3000" spc="-12" dirty="0">
                <a:latin typeface="Calibri"/>
                <a:cs typeface="Calibri"/>
              </a:rPr>
              <a:t> </a:t>
            </a:r>
            <a:r>
              <a:rPr sz="3000" spc="-671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pathology </a:t>
            </a:r>
            <a:r>
              <a:rPr sz="3000" dirty="0">
                <a:latin typeface="Calibri"/>
                <a:cs typeface="Calibri"/>
              </a:rPr>
              <a:t>&amp; disease, the </a:t>
            </a:r>
            <a:r>
              <a:rPr sz="3000" spc="-6" dirty="0">
                <a:latin typeface="Calibri"/>
                <a:cs typeface="Calibri"/>
              </a:rPr>
              <a:t>social model </a:t>
            </a:r>
            <a:r>
              <a:rPr sz="3000" spc="-18" dirty="0">
                <a:latin typeface="Calibri"/>
                <a:cs typeface="Calibri"/>
              </a:rPr>
              <a:t>recognizes </a:t>
            </a:r>
            <a:r>
              <a:rPr sz="3000" spc="-12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other</a:t>
            </a:r>
            <a:r>
              <a:rPr sz="3000" spc="-12" dirty="0">
                <a:latin typeface="Calibri"/>
                <a:cs typeface="Calibri"/>
              </a:rPr>
              <a:t> </a:t>
            </a:r>
            <a:r>
              <a:rPr sz="3000" spc="-24" dirty="0">
                <a:latin typeface="Calibri"/>
                <a:cs typeface="Calibri"/>
              </a:rPr>
              <a:t>factors</a:t>
            </a:r>
            <a:r>
              <a:rPr sz="3000" spc="-6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that</a:t>
            </a:r>
            <a:r>
              <a:rPr sz="3000" spc="-18" dirty="0">
                <a:latin typeface="Calibri"/>
                <a:cs typeface="Calibri"/>
              </a:rPr>
              <a:t> play</a:t>
            </a:r>
            <a:r>
              <a:rPr sz="3000" spc="-12" dirty="0">
                <a:latin typeface="Calibri"/>
                <a:cs typeface="Calibri"/>
              </a:rPr>
              <a:t> </a:t>
            </a:r>
            <a:r>
              <a:rPr sz="3000" spc="-18" dirty="0">
                <a:latin typeface="Calibri"/>
                <a:cs typeface="Calibri"/>
              </a:rPr>
              <a:t>role</a:t>
            </a:r>
            <a:r>
              <a:rPr sz="3000" spc="-6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in</a:t>
            </a:r>
            <a:r>
              <a:rPr sz="3000" spc="-6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determining</a:t>
            </a:r>
            <a:r>
              <a:rPr sz="3000" spc="-24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who </a:t>
            </a:r>
            <a:r>
              <a:rPr sz="3000" spc="6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become</a:t>
            </a:r>
            <a:r>
              <a:rPr sz="3000" spc="-24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sick</a:t>
            </a:r>
            <a:r>
              <a:rPr sz="3000" spc="-18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&amp;</a:t>
            </a:r>
            <a:r>
              <a:rPr sz="3000" spc="6" dirty="0">
                <a:latin typeface="Calibri"/>
                <a:cs typeface="Calibri"/>
              </a:rPr>
              <a:t> </a:t>
            </a:r>
            <a:r>
              <a:rPr sz="3000" spc="-24" dirty="0">
                <a:latin typeface="Calibri"/>
                <a:cs typeface="Calibri"/>
              </a:rPr>
              <a:t>why</a:t>
            </a:r>
            <a:endParaRPr sz="3000" dirty="0">
              <a:latin typeface="Calibri"/>
              <a:cs typeface="Calibri"/>
            </a:endParaRPr>
          </a:p>
          <a:p>
            <a:pPr marL="357850" marR="1171418" indent="-342909">
              <a:lnSpc>
                <a:spcPct val="80000"/>
              </a:lnSpc>
              <a:spcBef>
                <a:spcPts val="1677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000" spc="-6" dirty="0">
                <a:latin typeface="Calibri"/>
                <a:cs typeface="Calibri"/>
              </a:rPr>
              <a:t>Medicine </a:t>
            </a:r>
            <a:r>
              <a:rPr sz="3000" dirty="0">
                <a:latin typeface="Calibri"/>
                <a:cs typeface="Calibri"/>
              </a:rPr>
              <a:t>is </a:t>
            </a:r>
            <a:r>
              <a:rPr sz="3000" spc="-18" dirty="0">
                <a:latin typeface="Calibri"/>
                <a:cs typeface="Calibri"/>
              </a:rPr>
              <a:t>neutral </a:t>
            </a:r>
            <a:r>
              <a:rPr sz="3000" dirty="0">
                <a:latin typeface="Calibri"/>
                <a:cs typeface="Calibri"/>
              </a:rPr>
              <a:t>&amp; </a:t>
            </a:r>
            <a:r>
              <a:rPr sz="3000" spc="-6" dirty="0">
                <a:latin typeface="Calibri"/>
                <a:cs typeface="Calibri"/>
              </a:rPr>
              <a:t>scientific. Social </a:t>
            </a:r>
            <a:r>
              <a:rPr sz="3000" dirty="0">
                <a:latin typeface="Calibri"/>
                <a:cs typeface="Calibri"/>
              </a:rPr>
              <a:t>model </a:t>
            </a:r>
            <a:r>
              <a:rPr sz="3000" spc="-665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emphasizes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35" dirty="0">
                <a:latin typeface="Calibri"/>
                <a:cs typeface="Calibri"/>
              </a:rPr>
              <a:t>way </a:t>
            </a:r>
            <a:r>
              <a:rPr sz="3000" dirty="0">
                <a:latin typeface="Calibri"/>
                <a:cs typeface="Calibri"/>
              </a:rPr>
              <a:t>in </a:t>
            </a:r>
            <a:r>
              <a:rPr sz="3000" spc="-6" dirty="0">
                <a:latin typeface="Calibri"/>
                <a:cs typeface="Calibri"/>
              </a:rPr>
              <a:t>which health </a:t>
            </a:r>
            <a:r>
              <a:rPr sz="3000" spc="-24" dirty="0">
                <a:latin typeface="Calibri"/>
                <a:cs typeface="Calibri"/>
              </a:rPr>
              <a:t>care </a:t>
            </a:r>
            <a:r>
              <a:rPr sz="3000" dirty="0">
                <a:latin typeface="Calibri"/>
                <a:cs typeface="Calibri"/>
              </a:rPr>
              <a:t>is </a:t>
            </a:r>
            <a:r>
              <a:rPr sz="3000" spc="6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influenced</a:t>
            </a:r>
            <a:r>
              <a:rPr sz="3000" spc="-29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by</a:t>
            </a:r>
            <a:r>
              <a:rPr sz="3000" spc="-18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a</a:t>
            </a:r>
            <a:r>
              <a:rPr sz="3000" spc="-6" dirty="0">
                <a:latin typeface="Calibri"/>
                <a:cs typeface="Calibri"/>
              </a:rPr>
              <a:t> </a:t>
            </a:r>
            <a:r>
              <a:rPr sz="3000" spc="-24" dirty="0">
                <a:latin typeface="Calibri"/>
                <a:cs typeface="Calibri"/>
              </a:rPr>
              <a:t>range</a:t>
            </a:r>
            <a:r>
              <a:rPr sz="3000" spc="-12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of</a:t>
            </a:r>
            <a:r>
              <a:rPr sz="3000" spc="-12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social</a:t>
            </a:r>
            <a:r>
              <a:rPr sz="3000" spc="-12" dirty="0">
                <a:latin typeface="Calibri"/>
                <a:cs typeface="Calibri"/>
              </a:rPr>
              <a:t> </a:t>
            </a:r>
            <a:r>
              <a:rPr sz="3000" spc="-24" dirty="0">
                <a:latin typeface="Calibri"/>
                <a:cs typeface="Calibri"/>
              </a:rPr>
              <a:t>factors</a:t>
            </a:r>
            <a:endParaRPr sz="3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74224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64607" y="2157286"/>
            <a:ext cx="7261412" cy="1344905"/>
          </a:xfrm>
          <a:prstGeom prst="rect">
            <a:avLst/>
          </a:prstGeom>
        </p:spPr>
        <p:txBody>
          <a:bodyPr vert="horz" wrap="square" lIns="0" tIns="13447" rIns="0" bIns="0" rtlCol="0" anchor="ctr">
            <a:spAutoFit/>
          </a:bodyPr>
          <a:lstStyle/>
          <a:p>
            <a:pPr marL="2790334" marR="5977" indent="-2776140">
              <a:lnSpc>
                <a:spcPct val="101099"/>
              </a:lnSpc>
              <a:spcBef>
                <a:spcPts val="106"/>
              </a:spcBef>
            </a:pPr>
            <a:r>
              <a:rPr sz="4353" spc="12" dirty="0"/>
              <a:t>Experience </a:t>
            </a:r>
            <a:r>
              <a:rPr sz="4353" spc="18" dirty="0"/>
              <a:t>of </a:t>
            </a:r>
            <a:r>
              <a:rPr sz="4353" spc="12" dirty="0"/>
              <a:t>illness, </a:t>
            </a:r>
            <a:r>
              <a:rPr sz="4353" spc="18" dirty="0"/>
              <a:t>sickness </a:t>
            </a:r>
            <a:r>
              <a:rPr sz="4353" spc="29" dirty="0"/>
              <a:t>&amp; </a:t>
            </a:r>
            <a:r>
              <a:rPr sz="4353" spc="-971" dirty="0"/>
              <a:t> </a:t>
            </a:r>
            <a:r>
              <a:rPr sz="4353" spc="12" dirty="0"/>
              <a:t>disease</a:t>
            </a:r>
            <a:endParaRPr sz="4353"/>
          </a:p>
        </p:txBody>
      </p:sp>
    </p:spTree>
    <p:extLst>
      <p:ext uri="{BB962C8B-B14F-4D97-AF65-F5344CB8AC3E}">
        <p14:creationId xmlns:p14="http://schemas.microsoft.com/office/powerpoint/2010/main" val="39204211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64655" y="269210"/>
            <a:ext cx="5229918" cy="692195"/>
          </a:xfrm>
          <a:prstGeom prst="rect">
            <a:avLst/>
          </a:prstGeom>
        </p:spPr>
        <p:txBody>
          <a:bodyPr vert="horz" wrap="square" lIns="0" tIns="14941" rIns="0" bIns="0" rtlCol="0" anchor="ctr">
            <a:spAutoFit/>
          </a:bodyPr>
          <a:lstStyle/>
          <a:p>
            <a:pPr marL="14942">
              <a:lnSpc>
                <a:spcPct val="100000"/>
              </a:lnSpc>
              <a:spcBef>
                <a:spcPts val="118"/>
              </a:spcBef>
            </a:pPr>
            <a:r>
              <a:rPr spc="-6" dirty="0"/>
              <a:t>Illness</a:t>
            </a:r>
            <a:r>
              <a:rPr spc="-53" dirty="0"/>
              <a:t> </a:t>
            </a:r>
            <a:r>
              <a:rPr dirty="0"/>
              <a:t>&amp;</a:t>
            </a:r>
            <a:r>
              <a:rPr spc="-18" dirty="0"/>
              <a:t> </a:t>
            </a:r>
            <a:r>
              <a:rPr spc="-6" dirty="0"/>
              <a:t>Social</a:t>
            </a:r>
            <a:r>
              <a:rPr spc="-35" dirty="0"/>
              <a:t> </a:t>
            </a:r>
            <a:r>
              <a:rPr spc="-18" dirty="0"/>
              <a:t>Order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57700" y="903624"/>
            <a:ext cx="7750735" cy="2462816"/>
          </a:xfrm>
          <a:prstGeom prst="rect">
            <a:avLst/>
          </a:prstGeom>
        </p:spPr>
        <p:txBody>
          <a:bodyPr vert="horz" wrap="square" lIns="0" tIns="262218" rIns="0" bIns="0" rtlCol="0">
            <a:spAutoFit/>
          </a:bodyPr>
          <a:lstStyle/>
          <a:p>
            <a:pPr marL="357850" indent="-342909">
              <a:spcBef>
                <a:spcPts val="2065"/>
              </a:spcBef>
              <a:buChar char="•"/>
              <a:tabLst>
                <a:tab pos="357850" algn="l"/>
              </a:tabLst>
            </a:pPr>
            <a:r>
              <a:rPr sz="3177" dirty="0">
                <a:latin typeface="Calibri"/>
                <a:cs typeface="Calibri"/>
              </a:rPr>
              <a:t>Illness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is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</a:t>
            </a:r>
            <a:r>
              <a:rPr sz="3177" spc="-6" dirty="0">
                <a:latin typeface="Calibri"/>
                <a:cs typeface="Calibri"/>
              </a:rPr>
              <a:t> threat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to</a:t>
            </a:r>
            <a:r>
              <a:rPr sz="3177" dirty="0">
                <a:latin typeface="Calibri"/>
                <a:cs typeface="Calibri"/>
              </a:rPr>
              <a:t> social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order</a:t>
            </a:r>
            <a:endParaRPr sz="3177" dirty="0">
              <a:latin typeface="Calibri"/>
              <a:cs typeface="Calibri"/>
            </a:endParaRPr>
          </a:p>
          <a:p>
            <a:pPr marL="357850" marR="5977" indent="-342909">
              <a:lnSpc>
                <a:spcPct val="100699"/>
              </a:lnSpc>
              <a:spcBef>
                <a:spcPts val="1918"/>
              </a:spcBef>
              <a:buChar char="•"/>
              <a:tabLst>
                <a:tab pos="357850" algn="l"/>
              </a:tabLst>
            </a:pPr>
            <a:r>
              <a:rPr sz="3177" spc="6" dirty="0">
                <a:latin typeface="Calibri"/>
                <a:cs typeface="Calibri"/>
              </a:rPr>
              <a:t>If </a:t>
            </a:r>
            <a:r>
              <a:rPr sz="3177" spc="-6" dirty="0">
                <a:latin typeface="Calibri"/>
                <a:cs typeface="Calibri"/>
              </a:rPr>
              <a:t>too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many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people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-12" dirty="0">
                <a:latin typeface="Calibri"/>
                <a:cs typeface="Calibri"/>
              </a:rPr>
              <a:t>are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sick</a:t>
            </a:r>
            <a:r>
              <a:rPr sz="3177" spc="-6" dirty="0">
                <a:latin typeface="Calibri"/>
                <a:cs typeface="Calibri"/>
              </a:rPr>
              <a:t> at</a:t>
            </a:r>
            <a:r>
              <a:rPr sz="3177" spc="6" dirty="0">
                <a:latin typeface="Calibri"/>
                <a:cs typeface="Calibri"/>
              </a:rPr>
              <a:t> one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time,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it 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-12" dirty="0">
                <a:latin typeface="Calibri"/>
                <a:cs typeface="Calibri"/>
              </a:rPr>
              <a:t>affects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our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ability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to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perform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-12" dirty="0">
                <a:latin typeface="Calibri"/>
                <a:cs typeface="Calibri"/>
              </a:rPr>
              <a:t>tasks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necessary </a:t>
            </a:r>
            <a:r>
              <a:rPr sz="3177" spc="-700" dirty="0">
                <a:latin typeface="Calibri"/>
                <a:cs typeface="Calibri"/>
              </a:rPr>
              <a:t> </a:t>
            </a:r>
            <a:r>
              <a:rPr sz="3177" spc="-18" dirty="0">
                <a:latin typeface="Calibri"/>
                <a:cs typeface="Calibri"/>
              </a:rPr>
              <a:t>for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continued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operation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of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society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057699" y="3604813"/>
            <a:ext cx="7872506" cy="985255"/>
          </a:xfrm>
          <a:prstGeom prst="rect">
            <a:avLst/>
          </a:prstGeom>
        </p:spPr>
        <p:txBody>
          <a:bodyPr vert="horz" wrap="square" lIns="0" tIns="13447" rIns="0" bIns="0" rtlCol="0">
            <a:spAutoFit/>
          </a:bodyPr>
          <a:lstStyle/>
          <a:p>
            <a:pPr marL="357850" marR="5977" indent="-342909">
              <a:lnSpc>
                <a:spcPct val="100800"/>
              </a:lnSpc>
              <a:spcBef>
                <a:spcPts val="106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dirty="0">
                <a:latin typeface="Calibri"/>
                <a:cs typeface="Calibri"/>
              </a:rPr>
              <a:t>Ill</a:t>
            </a:r>
            <a:r>
              <a:rPr sz="3177" spc="6" dirty="0">
                <a:latin typeface="Calibri"/>
                <a:cs typeface="Calibri"/>
              </a:rPr>
              <a:t> health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is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 </a:t>
            </a:r>
            <a:r>
              <a:rPr sz="3177" spc="-12" dirty="0">
                <a:latin typeface="Calibri"/>
                <a:cs typeface="Calibri"/>
              </a:rPr>
              <a:t>form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of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lang="en-US" sz="3177" spc="6" dirty="0">
                <a:latin typeface="Calibri"/>
                <a:cs typeface="Calibri"/>
              </a:rPr>
              <a:t>abnormal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12" dirty="0">
                <a:latin typeface="Calibri"/>
                <a:cs typeface="Calibri"/>
              </a:rPr>
              <a:t>&amp;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disruptive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to </a:t>
            </a:r>
            <a:r>
              <a:rPr sz="3177" spc="-700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the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normal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functioning</a:t>
            </a:r>
            <a:r>
              <a:rPr sz="3177" spc="35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of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society</a:t>
            </a:r>
          </a:p>
        </p:txBody>
      </p:sp>
    </p:spTree>
    <p:extLst>
      <p:ext uri="{BB962C8B-B14F-4D97-AF65-F5344CB8AC3E}">
        <p14:creationId xmlns:p14="http://schemas.microsoft.com/office/powerpoint/2010/main" val="7682226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83093" y="464137"/>
            <a:ext cx="2026771" cy="692547"/>
          </a:xfrm>
          <a:prstGeom prst="rect">
            <a:avLst/>
          </a:prstGeom>
        </p:spPr>
        <p:txBody>
          <a:bodyPr vert="horz" wrap="square" lIns="0" tIns="13447" rIns="0" bIns="0" rtlCol="0" anchor="ctr">
            <a:spAutoFit/>
          </a:bodyPr>
          <a:lstStyle/>
          <a:p>
            <a:pPr marL="14942">
              <a:lnSpc>
                <a:spcPct val="100000"/>
              </a:lnSpc>
              <a:spcBef>
                <a:spcPts val="106"/>
              </a:spcBef>
            </a:pPr>
            <a:r>
              <a:rPr sz="4412" spc="-12" dirty="0"/>
              <a:t>Sick</a:t>
            </a:r>
            <a:r>
              <a:rPr sz="4412" spc="-82" dirty="0"/>
              <a:t> </a:t>
            </a:r>
            <a:r>
              <a:rPr sz="4412" spc="-29" dirty="0"/>
              <a:t>Role</a:t>
            </a:r>
            <a:endParaRPr sz="4412"/>
          </a:p>
        </p:txBody>
      </p:sp>
      <p:sp>
        <p:nvSpPr>
          <p:cNvPr id="3" name="object 3"/>
          <p:cNvSpPr txBox="1"/>
          <p:nvPr/>
        </p:nvSpPr>
        <p:spPr>
          <a:xfrm>
            <a:off x="1897063" y="1375079"/>
            <a:ext cx="7893422" cy="4107841"/>
          </a:xfrm>
          <a:prstGeom prst="rect">
            <a:avLst/>
          </a:prstGeom>
        </p:spPr>
        <p:txBody>
          <a:bodyPr vert="horz" wrap="square" lIns="0" tIns="115047" rIns="0" bIns="0" rtlCol="0">
            <a:spAutoFit/>
          </a:bodyPr>
          <a:lstStyle/>
          <a:p>
            <a:pPr marL="357850" indent="-342909">
              <a:spcBef>
                <a:spcPts val="906"/>
              </a:spcBef>
              <a:buFont typeface="Calibri"/>
              <a:buChar char="•"/>
              <a:tabLst>
                <a:tab pos="357850" algn="l"/>
              </a:tabLst>
            </a:pPr>
            <a:r>
              <a:rPr sz="3177" b="1" spc="6" dirty="0">
                <a:latin typeface="Calibri"/>
                <a:cs typeface="Calibri"/>
              </a:rPr>
              <a:t>Sick</a:t>
            </a:r>
            <a:r>
              <a:rPr sz="3177" b="1" spc="-35" dirty="0">
                <a:latin typeface="Calibri"/>
                <a:cs typeface="Calibri"/>
              </a:rPr>
              <a:t> </a:t>
            </a:r>
            <a:r>
              <a:rPr sz="3177" b="1" spc="-6" dirty="0">
                <a:latin typeface="Calibri"/>
                <a:cs typeface="Calibri"/>
              </a:rPr>
              <a:t>role</a:t>
            </a:r>
            <a:r>
              <a:rPr sz="3177" spc="-6" dirty="0">
                <a:latin typeface="Calibri"/>
                <a:cs typeface="Calibri"/>
              </a:rPr>
              <a:t>:</a:t>
            </a:r>
            <a:endParaRPr sz="3177" dirty="0">
              <a:latin typeface="Calibri"/>
              <a:cs typeface="Calibri"/>
            </a:endParaRPr>
          </a:p>
          <a:p>
            <a:pPr marL="357850" marR="1069814" indent="-342909">
              <a:lnSpc>
                <a:spcPct val="100699"/>
              </a:lnSpc>
              <a:spcBef>
                <a:spcPts val="771"/>
              </a:spcBef>
              <a:buFont typeface="Wingdings"/>
              <a:buChar char=""/>
              <a:tabLst>
                <a:tab pos="357850" algn="l"/>
              </a:tabLst>
            </a:pPr>
            <a:r>
              <a:rPr sz="3177" spc="-6" dirty="0">
                <a:latin typeface="Calibri"/>
                <a:cs typeface="Calibri"/>
              </a:rPr>
              <a:t>societal</a:t>
            </a:r>
            <a:r>
              <a:rPr sz="3177" spc="6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expectations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about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attitudes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12" dirty="0">
                <a:latin typeface="Calibri"/>
                <a:cs typeface="Calibri"/>
              </a:rPr>
              <a:t>&amp; </a:t>
            </a:r>
            <a:r>
              <a:rPr sz="3177" spc="-700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behavior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of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person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labeled</a:t>
            </a:r>
            <a:r>
              <a:rPr sz="3177" spc="35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as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ill</a:t>
            </a:r>
          </a:p>
          <a:p>
            <a:pPr marL="357850" indent="-342909">
              <a:spcBef>
                <a:spcPts val="2094"/>
              </a:spcBef>
              <a:buFont typeface="Wingdings"/>
              <a:buChar char=""/>
              <a:tabLst>
                <a:tab pos="357850" algn="l"/>
              </a:tabLst>
            </a:pPr>
            <a:r>
              <a:rPr sz="3177" spc="6" dirty="0">
                <a:latin typeface="Calibri"/>
                <a:cs typeface="Calibri"/>
              </a:rPr>
              <a:t>the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sanctioning</a:t>
            </a:r>
            <a:r>
              <a:rPr sz="3177" spc="41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of</a:t>
            </a:r>
            <a:r>
              <a:rPr sz="3177" dirty="0">
                <a:latin typeface="Calibri"/>
                <a:cs typeface="Calibri"/>
              </a:rPr>
              <a:t> illness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within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society</a:t>
            </a:r>
          </a:p>
          <a:p>
            <a:pPr>
              <a:spcBef>
                <a:spcPts val="65"/>
              </a:spcBef>
            </a:pPr>
            <a:endParaRPr sz="4353" dirty="0">
              <a:latin typeface="Calibri"/>
              <a:cs typeface="Calibri"/>
            </a:endParaRPr>
          </a:p>
          <a:p>
            <a:pPr marL="357850" marR="5977" indent="-342909">
              <a:lnSpc>
                <a:spcPct val="100699"/>
              </a:lnSpc>
              <a:buFont typeface="Calibri"/>
              <a:buChar char="•"/>
              <a:tabLst>
                <a:tab pos="357850" algn="l"/>
              </a:tabLst>
            </a:pPr>
            <a:r>
              <a:rPr sz="3177" b="1" spc="6" dirty="0">
                <a:latin typeface="Calibri"/>
                <a:cs typeface="Calibri"/>
              </a:rPr>
              <a:t>Illness </a:t>
            </a:r>
            <a:r>
              <a:rPr sz="3177" b="1" dirty="0">
                <a:latin typeface="Calibri"/>
                <a:cs typeface="Calibri"/>
              </a:rPr>
              <a:t>behavior</a:t>
            </a:r>
            <a:r>
              <a:rPr sz="3177" dirty="0">
                <a:latin typeface="Calibri"/>
                <a:cs typeface="Calibri"/>
              </a:rPr>
              <a:t>: </a:t>
            </a:r>
            <a:r>
              <a:rPr sz="3177" spc="6" dirty="0">
                <a:latin typeface="Calibri"/>
                <a:cs typeface="Calibri"/>
              </a:rPr>
              <a:t>actions of people </a:t>
            </a:r>
            <a:r>
              <a:rPr sz="3177" spc="12" dirty="0">
                <a:latin typeface="Calibri"/>
                <a:cs typeface="Calibri"/>
              </a:rPr>
              <a:t>when </a:t>
            </a:r>
            <a:r>
              <a:rPr sz="3177" dirty="0">
                <a:latin typeface="Calibri"/>
                <a:cs typeface="Calibri"/>
              </a:rPr>
              <a:t>they </a:t>
            </a:r>
            <a:r>
              <a:rPr sz="3177" spc="-706" dirty="0">
                <a:latin typeface="Calibri"/>
                <a:cs typeface="Calibri"/>
              </a:rPr>
              <a:t> </a:t>
            </a:r>
            <a:r>
              <a:rPr sz="3177" spc="-18" dirty="0">
                <a:latin typeface="Calibri"/>
                <a:cs typeface="Calibri"/>
              </a:rPr>
              <a:t>feel</a:t>
            </a:r>
            <a:r>
              <a:rPr sz="3177" spc="-12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unwell</a:t>
            </a:r>
            <a:endParaRPr sz="3177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838438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16268" y="228820"/>
            <a:ext cx="3556747" cy="690231"/>
          </a:xfrm>
          <a:prstGeom prst="rect">
            <a:avLst/>
          </a:prstGeom>
        </p:spPr>
        <p:txBody>
          <a:bodyPr vert="horz" wrap="square" lIns="0" tIns="20171" rIns="0" bIns="0" rtlCol="0" anchor="ctr">
            <a:spAutoFit/>
          </a:bodyPr>
          <a:lstStyle/>
          <a:p>
            <a:pPr marL="14942">
              <a:lnSpc>
                <a:spcPct val="100000"/>
              </a:lnSpc>
              <a:spcBef>
                <a:spcPts val="159"/>
              </a:spcBef>
            </a:pPr>
            <a:r>
              <a:rPr sz="4353" spc="12" dirty="0"/>
              <a:t>Illness</a:t>
            </a:r>
            <a:r>
              <a:rPr sz="4353" spc="-59" dirty="0"/>
              <a:t> </a:t>
            </a:r>
            <a:r>
              <a:rPr sz="4353" spc="6" dirty="0"/>
              <a:t>behavior</a:t>
            </a:r>
            <a:endParaRPr sz="4353"/>
          </a:p>
        </p:txBody>
      </p:sp>
      <p:sp>
        <p:nvSpPr>
          <p:cNvPr id="3" name="object 3"/>
          <p:cNvSpPr txBox="1"/>
          <p:nvPr/>
        </p:nvSpPr>
        <p:spPr>
          <a:xfrm>
            <a:off x="1964526" y="956638"/>
            <a:ext cx="8260229" cy="4906252"/>
          </a:xfrm>
          <a:prstGeom prst="rect">
            <a:avLst/>
          </a:prstGeom>
        </p:spPr>
        <p:txBody>
          <a:bodyPr vert="horz" wrap="square" lIns="0" tIns="55282" rIns="0" bIns="0" rtlCol="0">
            <a:spAutoFit/>
          </a:bodyPr>
          <a:lstStyle/>
          <a:p>
            <a:pPr marL="357850" indent="-342909">
              <a:spcBef>
                <a:spcPts val="435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2706" spc="-29" dirty="0">
                <a:latin typeface="Calibri"/>
                <a:cs typeface="Calibri"/>
              </a:rPr>
              <a:t>Factors </a:t>
            </a:r>
            <a:r>
              <a:rPr sz="2706" spc="-12" dirty="0">
                <a:latin typeface="Calibri"/>
                <a:cs typeface="Calibri"/>
              </a:rPr>
              <a:t>influencing</a:t>
            </a:r>
            <a:r>
              <a:rPr sz="2706" dirty="0">
                <a:latin typeface="Calibri"/>
                <a:cs typeface="Calibri"/>
              </a:rPr>
              <a:t> </a:t>
            </a:r>
            <a:r>
              <a:rPr sz="2706" spc="-12" dirty="0">
                <a:latin typeface="Calibri"/>
                <a:cs typeface="Calibri"/>
              </a:rPr>
              <a:t>help-seeking</a:t>
            </a:r>
            <a:r>
              <a:rPr sz="2706" spc="-18" dirty="0">
                <a:latin typeface="Calibri"/>
                <a:cs typeface="Calibri"/>
              </a:rPr>
              <a:t> </a:t>
            </a:r>
            <a:r>
              <a:rPr sz="2706" spc="-12" dirty="0">
                <a:latin typeface="Calibri"/>
                <a:cs typeface="Calibri"/>
              </a:rPr>
              <a:t>behavior:</a:t>
            </a:r>
            <a:br>
              <a:rPr lang="en-US" sz="2706" spc="-12" dirty="0">
                <a:latin typeface="Calibri"/>
                <a:cs typeface="Calibri"/>
              </a:rPr>
            </a:br>
            <a:endParaRPr sz="2706" dirty="0">
              <a:latin typeface="Calibri"/>
              <a:cs typeface="Calibri"/>
            </a:endParaRPr>
          </a:p>
          <a:p>
            <a:pPr marL="357850" indent="-342909">
              <a:spcBef>
                <a:spcPts val="318"/>
              </a:spcBef>
              <a:buFont typeface="Wingdings"/>
              <a:buChar char=""/>
              <a:tabLst>
                <a:tab pos="357850" algn="l"/>
              </a:tabLst>
            </a:pPr>
            <a:r>
              <a:rPr sz="2706" spc="-12" dirty="0">
                <a:latin typeface="Calibri"/>
                <a:cs typeface="Calibri"/>
              </a:rPr>
              <a:t>The</a:t>
            </a:r>
            <a:r>
              <a:rPr sz="2706" spc="-24" dirty="0">
                <a:latin typeface="Calibri"/>
                <a:cs typeface="Calibri"/>
              </a:rPr>
              <a:t> extent</a:t>
            </a:r>
            <a:r>
              <a:rPr sz="2706" spc="-18" dirty="0">
                <a:latin typeface="Calibri"/>
                <a:cs typeface="Calibri"/>
              </a:rPr>
              <a:t> to</a:t>
            </a:r>
            <a:r>
              <a:rPr sz="2706" spc="-6" dirty="0">
                <a:latin typeface="Calibri"/>
                <a:cs typeface="Calibri"/>
              </a:rPr>
              <a:t> which</a:t>
            </a:r>
            <a:r>
              <a:rPr sz="2706" spc="-12" dirty="0">
                <a:latin typeface="Calibri"/>
                <a:cs typeface="Calibri"/>
              </a:rPr>
              <a:t> </a:t>
            </a:r>
            <a:r>
              <a:rPr sz="2706" spc="-18" dirty="0">
                <a:latin typeface="Calibri"/>
                <a:cs typeface="Calibri"/>
              </a:rPr>
              <a:t>symptoms</a:t>
            </a:r>
            <a:r>
              <a:rPr sz="2706" spc="-6" dirty="0">
                <a:latin typeface="Calibri"/>
                <a:cs typeface="Calibri"/>
              </a:rPr>
              <a:t> </a:t>
            </a:r>
            <a:r>
              <a:rPr sz="2706" spc="-18" dirty="0">
                <a:latin typeface="Calibri"/>
                <a:cs typeface="Calibri"/>
              </a:rPr>
              <a:t>are </a:t>
            </a:r>
            <a:r>
              <a:rPr sz="2706" spc="-6" dirty="0">
                <a:latin typeface="Calibri"/>
                <a:cs typeface="Calibri"/>
              </a:rPr>
              <a:t>visible</a:t>
            </a:r>
            <a:r>
              <a:rPr sz="2706" spc="6" dirty="0">
                <a:latin typeface="Calibri"/>
                <a:cs typeface="Calibri"/>
              </a:rPr>
              <a:t> </a:t>
            </a:r>
            <a:r>
              <a:rPr sz="2706" spc="-6" dirty="0">
                <a:latin typeface="Calibri"/>
                <a:cs typeface="Calibri"/>
              </a:rPr>
              <a:t>&amp;</a:t>
            </a:r>
            <a:r>
              <a:rPr sz="2706" spc="-12" dirty="0">
                <a:latin typeface="Calibri"/>
                <a:cs typeface="Calibri"/>
              </a:rPr>
              <a:t> </a:t>
            </a:r>
            <a:r>
              <a:rPr sz="2706" spc="-18" dirty="0">
                <a:latin typeface="Calibri"/>
                <a:cs typeface="Calibri"/>
              </a:rPr>
              <a:t>recognizable</a:t>
            </a:r>
            <a:endParaRPr sz="2706" dirty="0">
              <a:latin typeface="Calibri"/>
              <a:cs typeface="Calibri"/>
            </a:endParaRPr>
          </a:p>
          <a:p>
            <a:pPr marL="357850" marR="818050" indent="-342909">
              <a:lnSpc>
                <a:spcPts val="2918"/>
              </a:lnSpc>
              <a:spcBef>
                <a:spcPts val="688"/>
              </a:spcBef>
              <a:buFont typeface="Wingdings"/>
              <a:buChar char=""/>
              <a:tabLst>
                <a:tab pos="357850" algn="l"/>
              </a:tabLst>
            </a:pPr>
            <a:r>
              <a:rPr sz="2706" spc="-12" dirty="0">
                <a:latin typeface="Calibri"/>
                <a:cs typeface="Calibri"/>
              </a:rPr>
              <a:t>Their </a:t>
            </a:r>
            <a:r>
              <a:rPr sz="2706" spc="-18" dirty="0">
                <a:latin typeface="Calibri"/>
                <a:cs typeface="Calibri"/>
              </a:rPr>
              <a:t>perceived </a:t>
            </a:r>
            <a:r>
              <a:rPr sz="2706" spc="-12" dirty="0">
                <a:latin typeface="Calibri"/>
                <a:cs typeface="Calibri"/>
              </a:rPr>
              <a:t>seriousness</a:t>
            </a:r>
            <a:r>
              <a:rPr sz="2706" spc="-24" dirty="0">
                <a:latin typeface="Calibri"/>
                <a:cs typeface="Calibri"/>
              </a:rPr>
              <a:t> </a:t>
            </a:r>
            <a:r>
              <a:rPr sz="2706" spc="-6" dirty="0">
                <a:latin typeface="Calibri"/>
                <a:cs typeface="Calibri"/>
              </a:rPr>
              <a:t>&amp;</a:t>
            </a:r>
            <a:r>
              <a:rPr sz="2706" dirty="0">
                <a:latin typeface="Calibri"/>
                <a:cs typeface="Calibri"/>
              </a:rPr>
              <a:t> </a:t>
            </a:r>
            <a:r>
              <a:rPr sz="2706" spc="-18" dirty="0">
                <a:latin typeface="Calibri"/>
                <a:cs typeface="Calibri"/>
              </a:rPr>
              <a:t>consequent </a:t>
            </a:r>
            <a:r>
              <a:rPr sz="2706" spc="-12" dirty="0">
                <a:latin typeface="Calibri"/>
                <a:cs typeface="Calibri"/>
              </a:rPr>
              <a:t>levels</a:t>
            </a:r>
            <a:r>
              <a:rPr sz="2706" dirty="0">
                <a:latin typeface="Calibri"/>
                <a:cs typeface="Calibri"/>
              </a:rPr>
              <a:t> </a:t>
            </a:r>
            <a:r>
              <a:rPr sz="2706" spc="-12" dirty="0">
                <a:latin typeface="Calibri"/>
                <a:cs typeface="Calibri"/>
              </a:rPr>
              <a:t>of </a:t>
            </a:r>
            <a:r>
              <a:rPr sz="2706" spc="-594" dirty="0">
                <a:latin typeface="Calibri"/>
                <a:cs typeface="Calibri"/>
              </a:rPr>
              <a:t> </a:t>
            </a:r>
            <a:r>
              <a:rPr sz="2706" spc="-12" dirty="0">
                <a:latin typeface="Calibri"/>
                <a:cs typeface="Calibri"/>
              </a:rPr>
              <a:t>anxiety</a:t>
            </a:r>
            <a:endParaRPr sz="2706" dirty="0">
              <a:latin typeface="Calibri"/>
              <a:cs typeface="Calibri"/>
            </a:endParaRPr>
          </a:p>
          <a:p>
            <a:pPr marL="357850" indent="-342909">
              <a:spcBef>
                <a:spcPts val="269"/>
              </a:spcBef>
              <a:buFont typeface="Wingdings"/>
              <a:buChar char=""/>
              <a:tabLst>
                <a:tab pos="357850" algn="l"/>
              </a:tabLst>
            </a:pPr>
            <a:r>
              <a:rPr sz="2706" spc="-12" dirty="0">
                <a:latin typeface="Calibri"/>
                <a:cs typeface="Calibri"/>
              </a:rPr>
              <a:t>The</a:t>
            </a:r>
            <a:r>
              <a:rPr sz="2706" spc="-18" dirty="0">
                <a:latin typeface="Calibri"/>
                <a:cs typeface="Calibri"/>
              </a:rPr>
              <a:t> </a:t>
            </a:r>
            <a:r>
              <a:rPr sz="2706" spc="-24" dirty="0">
                <a:latin typeface="Calibri"/>
                <a:cs typeface="Calibri"/>
              </a:rPr>
              <a:t>extent</a:t>
            </a:r>
            <a:r>
              <a:rPr sz="2706" spc="-12" dirty="0">
                <a:latin typeface="Calibri"/>
                <a:cs typeface="Calibri"/>
              </a:rPr>
              <a:t> </a:t>
            </a:r>
            <a:r>
              <a:rPr sz="2706" spc="-18" dirty="0">
                <a:latin typeface="Calibri"/>
                <a:cs typeface="Calibri"/>
              </a:rPr>
              <a:t>to</a:t>
            </a:r>
            <a:r>
              <a:rPr sz="2706" spc="-6" dirty="0">
                <a:latin typeface="Calibri"/>
                <a:cs typeface="Calibri"/>
              </a:rPr>
              <a:t> which</a:t>
            </a:r>
            <a:r>
              <a:rPr sz="2706" dirty="0">
                <a:latin typeface="Calibri"/>
                <a:cs typeface="Calibri"/>
              </a:rPr>
              <a:t> </a:t>
            </a:r>
            <a:r>
              <a:rPr sz="2706" spc="-12" dirty="0">
                <a:latin typeface="Calibri"/>
                <a:cs typeface="Calibri"/>
              </a:rPr>
              <a:t>they </a:t>
            </a:r>
            <a:r>
              <a:rPr sz="2706" spc="-6" dirty="0">
                <a:latin typeface="Calibri"/>
                <a:cs typeface="Calibri"/>
              </a:rPr>
              <a:t>impact </a:t>
            </a:r>
            <a:r>
              <a:rPr sz="2706" spc="-12" dirty="0">
                <a:latin typeface="Calibri"/>
                <a:cs typeface="Calibri"/>
              </a:rPr>
              <a:t>on</a:t>
            </a:r>
            <a:r>
              <a:rPr sz="2706" dirty="0">
                <a:latin typeface="Calibri"/>
                <a:cs typeface="Calibri"/>
              </a:rPr>
              <a:t> </a:t>
            </a:r>
            <a:r>
              <a:rPr sz="2706" spc="-6" dirty="0">
                <a:latin typeface="Calibri"/>
                <a:cs typeface="Calibri"/>
              </a:rPr>
              <a:t>the</a:t>
            </a:r>
            <a:r>
              <a:rPr sz="2706" spc="-24" dirty="0">
                <a:latin typeface="Calibri"/>
                <a:cs typeface="Calibri"/>
              </a:rPr>
              <a:t> </a:t>
            </a:r>
            <a:r>
              <a:rPr sz="2706" spc="-29" dirty="0">
                <a:latin typeface="Calibri"/>
                <a:cs typeface="Calibri"/>
              </a:rPr>
              <a:t>sufferer’s</a:t>
            </a:r>
            <a:r>
              <a:rPr sz="2706" spc="-18" dirty="0">
                <a:latin typeface="Calibri"/>
                <a:cs typeface="Calibri"/>
              </a:rPr>
              <a:t> </a:t>
            </a:r>
            <a:r>
              <a:rPr sz="2706" spc="-24" dirty="0">
                <a:latin typeface="Calibri"/>
                <a:cs typeface="Calibri"/>
              </a:rPr>
              <a:t>life</a:t>
            </a:r>
            <a:endParaRPr sz="2706" dirty="0">
              <a:latin typeface="Calibri"/>
              <a:cs typeface="Calibri"/>
            </a:endParaRPr>
          </a:p>
          <a:p>
            <a:pPr marL="357850" indent="-342909">
              <a:spcBef>
                <a:spcPts val="318"/>
              </a:spcBef>
              <a:buFont typeface="Wingdings"/>
              <a:buChar char=""/>
              <a:tabLst>
                <a:tab pos="357850" algn="l"/>
              </a:tabLst>
            </a:pPr>
            <a:r>
              <a:rPr sz="2706" spc="-12" dirty="0">
                <a:latin typeface="Calibri"/>
                <a:cs typeface="Calibri"/>
              </a:rPr>
              <a:t>Their</a:t>
            </a:r>
            <a:r>
              <a:rPr sz="2706" spc="-18" dirty="0">
                <a:latin typeface="Calibri"/>
                <a:cs typeface="Calibri"/>
              </a:rPr>
              <a:t> perceived</a:t>
            </a:r>
            <a:r>
              <a:rPr sz="2706" spc="-29" dirty="0">
                <a:latin typeface="Calibri"/>
                <a:cs typeface="Calibri"/>
              </a:rPr>
              <a:t> </a:t>
            </a:r>
            <a:r>
              <a:rPr sz="2706" spc="-12" dirty="0">
                <a:latin typeface="Calibri"/>
                <a:cs typeface="Calibri"/>
              </a:rPr>
              <a:t>frequency</a:t>
            </a:r>
            <a:r>
              <a:rPr sz="2706" spc="-24" dirty="0">
                <a:latin typeface="Calibri"/>
                <a:cs typeface="Calibri"/>
              </a:rPr>
              <a:t> </a:t>
            </a:r>
            <a:r>
              <a:rPr sz="2706" spc="-6" dirty="0">
                <a:latin typeface="Calibri"/>
                <a:cs typeface="Calibri"/>
              </a:rPr>
              <a:t>&amp;</a:t>
            </a:r>
            <a:r>
              <a:rPr sz="2706" spc="-12" dirty="0">
                <a:latin typeface="Calibri"/>
                <a:cs typeface="Calibri"/>
              </a:rPr>
              <a:t> </a:t>
            </a:r>
            <a:r>
              <a:rPr sz="2706" spc="-18" dirty="0">
                <a:latin typeface="Calibri"/>
                <a:cs typeface="Calibri"/>
              </a:rPr>
              <a:t>persistence</a:t>
            </a:r>
            <a:endParaRPr sz="2706" dirty="0">
              <a:latin typeface="Calibri"/>
              <a:cs typeface="Calibri"/>
            </a:endParaRPr>
          </a:p>
          <a:p>
            <a:pPr marL="357850" indent="-342909">
              <a:spcBef>
                <a:spcPts val="318"/>
              </a:spcBef>
              <a:buFont typeface="Wingdings"/>
              <a:buChar char=""/>
              <a:tabLst>
                <a:tab pos="357850" algn="l"/>
              </a:tabLst>
            </a:pPr>
            <a:r>
              <a:rPr sz="2706" spc="-12" dirty="0">
                <a:latin typeface="Calibri"/>
                <a:cs typeface="Calibri"/>
              </a:rPr>
              <a:t>The</a:t>
            </a:r>
            <a:r>
              <a:rPr sz="2706" spc="-18" dirty="0">
                <a:latin typeface="Calibri"/>
                <a:cs typeface="Calibri"/>
              </a:rPr>
              <a:t> degree to</a:t>
            </a:r>
            <a:r>
              <a:rPr sz="2706" dirty="0">
                <a:latin typeface="Calibri"/>
                <a:cs typeface="Calibri"/>
              </a:rPr>
              <a:t> </a:t>
            </a:r>
            <a:r>
              <a:rPr sz="2706" spc="-6" dirty="0">
                <a:latin typeface="Calibri"/>
                <a:cs typeface="Calibri"/>
              </a:rPr>
              <a:t>which</a:t>
            </a:r>
            <a:r>
              <a:rPr sz="2706" dirty="0">
                <a:latin typeface="Calibri"/>
                <a:cs typeface="Calibri"/>
              </a:rPr>
              <a:t> </a:t>
            </a:r>
            <a:r>
              <a:rPr sz="2706" spc="-6" dirty="0">
                <a:latin typeface="Calibri"/>
                <a:cs typeface="Calibri"/>
              </a:rPr>
              <a:t>an</a:t>
            </a:r>
            <a:r>
              <a:rPr sz="2706" spc="-12" dirty="0">
                <a:latin typeface="Calibri"/>
                <a:cs typeface="Calibri"/>
              </a:rPr>
              <a:t> individual</a:t>
            </a:r>
            <a:r>
              <a:rPr sz="2706" spc="12" dirty="0">
                <a:latin typeface="Calibri"/>
                <a:cs typeface="Calibri"/>
              </a:rPr>
              <a:t> </a:t>
            </a:r>
            <a:r>
              <a:rPr sz="2706" spc="-18" dirty="0">
                <a:latin typeface="Calibri"/>
                <a:cs typeface="Calibri"/>
              </a:rPr>
              <a:t>can</a:t>
            </a:r>
            <a:r>
              <a:rPr sz="2706" spc="-6" dirty="0">
                <a:latin typeface="Calibri"/>
                <a:cs typeface="Calibri"/>
              </a:rPr>
              <a:t> </a:t>
            </a:r>
            <a:r>
              <a:rPr sz="2706" spc="-24" dirty="0">
                <a:latin typeface="Calibri"/>
                <a:cs typeface="Calibri"/>
              </a:rPr>
              <a:t>tolerate</a:t>
            </a:r>
            <a:r>
              <a:rPr sz="2706" spc="-18" dirty="0">
                <a:latin typeface="Calibri"/>
                <a:cs typeface="Calibri"/>
              </a:rPr>
              <a:t> </a:t>
            </a:r>
            <a:r>
              <a:rPr sz="2706" spc="-6" dirty="0">
                <a:latin typeface="Calibri"/>
                <a:cs typeface="Calibri"/>
              </a:rPr>
              <a:t>them</a:t>
            </a:r>
            <a:endParaRPr sz="2706" dirty="0">
              <a:latin typeface="Calibri"/>
              <a:cs typeface="Calibri"/>
            </a:endParaRPr>
          </a:p>
          <a:p>
            <a:pPr marL="357850" indent="-342909">
              <a:spcBef>
                <a:spcPts val="318"/>
              </a:spcBef>
              <a:buFont typeface="Wingdings"/>
              <a:buChar char=""/>
              <a:tabLst>
                <a:tab pos="357850" algn="l"/>
              </a:tabLst>
            </a:pPr>
            <a:r>
              <a:rPr sz="2706" spc="-18" dirty="0">
                <a:latin typeface="Calibri"/>
                <a:cs typeface="Calibri"/>
              </a:rPr>
              <a:t>Knowledge</a:t>
            </a:r>
            <a:r>
              <a:rPr sz="2706" spc="-24" dirty="0">
                <a:latin typeface="Calibri"/>
                <a:cs typeface="Calibri"/>
              </a:rPr>
              <a:t> </a:t>
            </a:r>
            <a:r>
              <a:rPr sz="2706" spc="-6" dirty="0">
                <a:latin typeface="Calibri"/>
                <a:cs typeface="Calibri"/>
              </a:rPr>
              <a:t>about</a:t>
            </a:r>
            <a:r>
              <a:rPr sz="2706" spc="-29" dirty="0">
                <a:latin typeface="Calibri"/>
                <a:cs typeface="Calibri"/>
              </a:rPr>
              <a:t> </a:t>
            </a:r>
            <a:r>
              <a:rPr sz="2706" spc="-12" dirty="0">
                <a:latin typeface="Calibri"/>
                <a:cs typeface="Calibri"/>
              </a:rPr>
              <a:t>what</a:t>
            </a:r>
            <a:r>
              <a:rPr sz="2706" spc="-24" dirty="0">
                <a:latin typeface="Calibri"/>
                <a:cs typeface="Calibri"/>
              </a:rPr>
              <a:t> </a:t>
            </a:r>
            <a:r>
              <a:rPr sz="2706" spc="-18" dirty="0">
                <a:latin typeface="Calibri"/>
                <a:cs typeface="Calibri"/>
              </a:rPr>
              <a:t>symptoms</a:t>
            </a:r>
            <a:r>
              <a:rPr sz="2706" spc="-12" dirty="0">
                <a:latin typeface="Calibri"/>
                <a:cs typeface="Calibri"/>
              </a:rPr>
              <a:t> </a:t>
            </a:r>
            <a:r>
              <a:rPr sz="2706" spc="-24" dirty="0">
                <a:latin typeface="Calibri"/>
                <a:cs typeface="Calibri"/>
              </a:rPr>
              <a:t>may</a:t>
            </a:r>
            <a:r>
              <a:rPr sz="2706" spc="-6" dirty="0">
                <a:latin typeface="Calibri"/>
                <a:cs typeface="Calibri"/>
              </a:rPr>
              <a:t> mean</a:t>
            </a:r>
            <a:endParaRPr sz="2706" dirty="0">
              <a:latin typeface="Calibri"/>
              <a:cs typeface="Calibri"/>
            </a:endParaRPr>
          </a:p>
          <a:p>
            <a:pPr marL="357850" indent="-342909">
              <a:spcBef>
                <a:spcPts val="318"/>
              </a:spcBef>
              <a:buFont typeface="Wingdings"/>
              <a:buChar char=""/>
              <a:tabLst>
                <a:tab pos="357850" algn="l"/>
              </a:tabLst>
            </a:pPr>
            <a:r>
              <a:rPr sz="2706" spc="-12" dirty="0">
                <a:latin typeface="Calibri"/>
                <a:cs typeface="Calibri"/>
              </a:rPr>
              <a:t>Competing</a:t>
            </a:r>
            <a:r>
              <a:rPr sz="2706" spc="-18" dirty="0">
                <a:latin typeface="Calibri"/>
                <a:cs typeface="Calibri"/>
              </a:rPr>
              <a:t> </a:t>
            </a:r>
            <a:r>
              <a:rPr sz="2706" spc="-12" dirty="0">
                <a:latin typeface="Calibri"/>
                <a:cs typeface="Calibri"/>
              </a:rPr>
              <a:t>explanations</a:t>
            </a:r>
            <a:r>
              <a:rPr sz="2706" spc="-35" dirty="0">
                <a:latin typeface="Calibri"/>
                <a:cs typeface="Calibri"/>
              </a:rPr>
              <a:t> </a:t>
            </a:r>
            <a:r>
              <a:rPr sz="2706" spc="-29" dirty="0">
                <a:latin typeface="Calibri"/>
                <a:cs typeface="Calibri"/>
              </a:rPr>
              <a:t>for</a:t>
            </a:r>
            <a:r>
              <a:rPr sz="2706" spc="-12" dirty="0">
                <a:latin typeface="Calibri"/>
                <a:cs typeface="Calibri"/>
              </a:rPr>
              <a:t> </a:t>
            </a:r>
            <a:r>
              <a:rPr sz="2706" spc="-6" dirty="0">
                <a:latin typeface="Calibri"/>
                <a:cs typeface="Calibri"/>
              </a:rPr>
              <a:t>the</a:t>
            </a:r>
            <a:r>
              <a:rPr sz="2706" spc="-29" dirty="0">
                <a:latin typeface="Calibri"/>
                <a:cs typeface="Calibri"/>
              </a:rPr>
              <a:t> </a:t>
            </a:r>
            <a:r>
              <a:rPr sz="2706" spc="-18" dirty="0">
                <a:latin typeface="Calibri"/>
                <a:cs typeface="Calibri"/>
              </a:rPr>
              <a:t>symptoms</a:t>
            </a:r>
            <a:endParaRPr sz="2706" dirty="0">
              <a:latin typeface="Calibri"/>
              <a:cs typeface="Calibri"/>
            </a:endParaRPr>
          </a:p>
          <a:p>
            <a:pPr marL="357850" indent="-342909">
              <a:spcBef>
                <a:spcPts val="318"/>
              </a:spcBef>
              <a:buFont typeface="Wingdings"/>
              <a:buChar char=""/>
              <a:tabLst>
                <a:tab pos="357850" algn="l"/>
              </a:tabLst>
            </a:pPr>
            <a:r>
              <a:rPr sz="2706" spc="-12" dirty="0">
                <a:latin typeface="Calibri"/>
                <a:cs typeface="Calibri"/>
              </a:rPr>
              <a:t>Availability</a:t>
            </a:r>
            <a:r>
              <a:rPr sz="2706" spc="-6" dirty="0">
                <a:latin typeface="Calibri"/>
                <a:cs typeface="Calibri"/>
              </a:rPr>
              <a:t> of</a:t>
            </a:r>
            <a:r>
              <a:rPr sz="2706" spc="-18" dirty="0">
                <a:latin typeface="Calibri"/>
                <a:cs typeface="Calibri"/>
              </a:rPr>
              <a:t> treatment</a:t>
            </a:r>
            <a:r>
              <a:rPr sz="2706" spc="-41" dirty="0">
                <a:latin typeface="Calibri"/>
                <a:cs typeface="Calibri"/>
              </a:rPr>
              <a:t> </a:t>
            </a:r>
            <a:r>
              <a:rPr sz="2706" spc="-6" dirty="0">
                <a:latin typeface="Calibri"/>
                <a:cs typeface="Calibri"/>
              </a:rPr>
              <a:t>&amp;</a:t>
            </a:r>
            <a:r>
              <a:rPr sz="2706" spc="-18" dirty="0">
                <a:latin typeface="Calibri"/>
                <a:cs typeface="Calibri"/>
              </a:rPr>
              <a:t> </a:t>
            </a:r>
            <a:r>
              <a:rPr sz="2706" spc="-12" dirty="0">
                <a:latin typeface="Calibri"/>
                <a:cs typeface="Calibri"/>
              </a:rPr>
              <a:t>assistance</a:t>
            </a:r>
            <a:endParaRPr sz="2706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79618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54294" y="345409"/>
            <a:ext cx="9076851" cy="692195"/>
          </a:xfrm>
          <a:prstGeom prst="rect">
            <a:avLst/>
          </a:prstGeom>
        </p:spPr>
        <p:txBody>
          <a:bodyPr vert="horz" wrap="square" lIns="0" tIns="14941" rIns="0" bIns="0" rtlCol="0" anchor="ctr">
            <a:spAutoFit/>
          </a:bodyPr>
          <a:lstStyle/>
          <a:p>
            <a:pPr marL="14942">
              <a:lnSpc>
                <a:spcPct val="100000"/>
              </a:lnSpc>
              <a:spcBef>
                <a:spcPts val="118"/>
              </a:spcBef>
            </a:pPr>
            <a:r>
              <a:rPr spc="-6" dirty="0"/>
              <a:t>On</a:t>
            </a:r>
            <a:r>
              <a:rPr spc="-18" dirty="0"/>
              <a:t> </a:t>
            </a:r>
            <a:r>
              <a:rPr spc="-6" dirty="0"/>
              <a:t>being</a:t>
            </a:r>
            <a:r>
              <a:rPr spc="-35" dirty="0"/>
              <a:t> </a:t>
            </a:r>
            <a:r>
              <a:rPr spc="-6" dirty="0"/>
              <a:t>sick:</a:t>
            </a:r>
            <a:r>
              <a:rPr spc="-24" dirty="0"/>
              <a:t> </a:t>
            </a:r>
            <a:r>
              <a:rPr spc="-18" dirty="0"/>
              <a:t>roles</a:t>
            </a:r>
            <a:r>
              <a:rPr spc="-29" dirty="0"/>
              <a:t> </a:t>
            </a:r>
            <a:r>
              <a:rPr dirty="0"/>
              <a:t>&amp;</a:t>
            </a:r>
            <a:r>
              <a:rPr spc="-12" dirty="0"/>
              <a:t> </a:t>
            </a:r>
            <a:r>
              <a:rPr spc="-6" dirty="0"/>
              <a:t>responsibilities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52064" y="1346523"/>
            <a:ext cx="8287871" cy="4956296"/>
          </a:xfrm>
          <a:prstGeom prst="rect">
            <a:avLst/>
          </a:prstGeom>
        </p:spPr>
        <p:txBody>
          <a:bodyPr vert="horz" wrap="square" lIns="0" tIns="66488" rIns="0" bIns="0" rtlCol="0">
            <a:spAutoFit/>
          </a:bodyPr>
          <a:lstStyle/>
          <a:p>
            <a:pPr marL="14942">
              <a:spcBef>
                <a:spcPts val="524"/>
              </a:spcBef>
            </a:pPr>
            <a:r>
              <a:rPr sz="3177" spc="6" dirty="0">
                <a:latin typeface="Calibri"/>
                <a:cs typeface="Calibri"/>
              </a:rPr>
              <a:t>The</a:t>
            </a:r>
            <a:r>
              <a:rPr sz="3177" spc="-47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patient:</a:t>
            </a:r>
          </a:p>
          <a:p>
            <a:pPr marL="357850" marR="1627882" indent="-342909">
              <a:lnSpc>
                <a:spcPts val="3459"/>
              </a:lnSpc>
              <a:spcBef>
                <a:spcPts val="824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spc="6" dirty="0">
                <a:latin typeface="Calibri"/>
                <a:cs typeface="Calibri"/>
              </a:rPr>
              <a:t>Is </a:t>
            </a:r>
            <a:r>
              <a:rPr sz="3177" spc="-18" dirty="0">
                <a:latin typeface="Calibri"/>
                <a:cs typeface="Calibri"/>
              </a:rPr>
              <a:t>exempted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from</a:t>
            </a:r>
            <a:r>
              <a:rPr sz="3177" dirty="0">
                <a:latin typeface="Calibri"/>
                <a:cs typeface="Calibri"/>
              </a:rPr>
              <a:t> normal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social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-12" dirty="0">
                <a:latin typeface="Calibri"/>
                <a:cs typeface="Calibri"/>
              </a:rPr>
              <a:t>role</a:t>
            </a:r>
            <a:r>
              <a:rPr sz="3177" spc="6" dirty="0">
                <a:latin typeface="Calibri"/>
                <a:cs typeface="Calibri"/>
              </a:rPr>
              <a:t> </a:t>
            </a:r>
            <a:r>
              <a:rPr sz="3177" spc="12" dirty="0">
                <a:latin typeface="Calibri"/>
                <a:cs typeface="Calibri"/>
              </a:rPr>
              <a:t>&amp; </a:t>
            </a:r>
            <a:r>
              <a:rPr sz="3177" spc="-706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responsibilities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i.e.</a:t>
            </a:r>
            <a:r>
              <a:rPr sz="3177" spc="6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going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to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work</a:t>
            </a:r>
            <a:endParaRPr sz="3177" dirty="0">
              <a:latin typeface="Calibri"/>
              <a:cs typeface="Calibri"/>
            </a:endParaRPr>
          </a:p>
          <a:p>
            <a:pPr marL="357850" marR="466176" indent="-342909">
              <a:lnSpc>
                <a:spcPts val="3459"/>
              </a:lnSpc>
              <a:spcBef>
                <a:spcPts val="1818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spc="6" dirty="0">
                <a:latin typeface="Calibri"/>
                <a:cs typeface="Calibri"/>
              </a:rPr>
              <a:t>Is not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responsible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-18" dirty="0">
                <a:latin typeface="Calibri"/>
                <a:cs typeface="Calibri"/>
              </a:rPr>
              <a:t>for</a:t>
            </a:r>
            <a:r>
              <a:rPr sz="3177" dirty="0">
                <a:latin typeface="Calibri"/>
                <a:cs typeface="Calibri"/>
              </a:rPr>
              <a:t> his/her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illness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12" dirty="0">
                <a:latin typeface="Calibri"/>
                <a:cs typeface="Calibri"/>
              </a:rPr>
              <a:t>&amp;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cannot </a:t>
            </a:r>
            <a:r>
              <a:rPr sz="3177" spc="-700" dirty="0">
                <a:latin typeface="Calibri"/>
                <a:cs typeface="Calibri"/>
              </a:rPr>
              <a:t> </a:t>
            </a:r>
            <a:r>
              <a:rPr sz="3177" spc="-12" dirty="0">
                <a:latin typeface="Calibri"/>
                <a:cs typeface="Calibri"/>
              </a:rPr>
              <a:t>get</a:t>
            </a:r>
            <a:r>
              <a:rPr sz="3177" dirty="0">
                <a:latin typeface="Calibri"/>
                <a:cs typeface="Calibri"/>
              </a:rPr>
              <a:t> well</a:t>
            </a:r>
            <a:r>
              <a:rPr sz="3177" spc="6" dirty="0">
                <a:latin typeface="Calibri"/>
                <a:cs typeface="Calibri"/>
              </a:rPr>
              <a:t> on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his/her</a:t>
            </a:r>
            <a:r>
              <a:rPr sz="3177" spc="6" dirty="0">
                <a:latin typeface="Calibri"/>
                <a:cs typeface="Calibri"/>
              </a:rPr>
              <a:t> own,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cannot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“just</a:t>
            </a:r>
            <a:r>
              <a:rPr sz="3177" dirty="0">
                <a:latin typeface="Calibri"/>
                <a:cs typeface="Calibri"/>
              </a:rPr>
              <a:t> pull </a:t>
            </a:r>
            <a:r>
              <a:rPr sz="3177" spc="6" dirty="0">
                <a:latin typeface="Calibri"/>
                <a:cs typeface="Calibri"/>
              </a:rPr>
              <a:t> himself</a:t>
            </a:r>
            <a:r>
              <a:rPr sz="3177" spc="12" dirty="0">
                <a:latin typeface="Calibri"/>
                <a:cs typeface="Calibri"/>
              </a:rPr>
              <a:t> together”</a:t>
            </a:r>
            <a:endParaRPr sz="3177" dirty="0">
              <a:latin typeface="Calibri"/>
              <a:cs typeface="Calibri"/>
            </a:endParaRPr>
          </a:p>
          <a:p>
            <a:pPr marL="357850" indent="-342909">
              <a:spcBef>
                <a:spcPts val="1412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dirty="0">
                <a:latin typeface="Calibri"/>
                <a:cs typeface="Calibri"/>
              </a:rPr>
              <a:t>Must</a:t>
            </a:r>
            <a:r>
              <a:rPr sz="3177" spc="6" dirty="0">
                <a:latin typeface="Calibri"/>
                <a:cs typeface="Calibri"/>
              </a:rPr>
              <a:t> </a:t>
            </a:r>
            <a:r>
              <a:rPr sz="3177" spc="-12" dirty="0">
                <a:latin typeface="Calibri"/>
                <a:cs typeface="Calibri"/>
              </a:rPr>
              <a:t>want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to </a:t>
            </a:r>
            <a:r>
              <a:rPr sz="3177" spc="-12" dirty="0">
                <a:latin typeface="Calibri"/>
                <a:cs typeface="Calibri"/>
              </a:rPr>
              <a:t>get better</a:t>
            </a:r>
            <a:endParaRPr sz="3177" dirty="0">
              <a:latin typeface="Calibri"/>
              <a:cs typeface="Calibri"/>
            </a:endParaRPr>
          </a:p>
          <a:p>
            <a:pPr marL="357850" marR="5977" indent="-342909">
              <a:lnSpc>
                <a:spcPts val="3459"/>
              </a:lnSpc>
              <a:spcBef>
                <a:spcPts val="2006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dirty="0">
                <a:latin typeface="Calibri"/>
                <a:cs typeface="Calibri"/>
              </a:rPr>
              <a:t>Must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seek</a:t>
            </a:r>
            <a:r>
              <a:rPr sz="3177" spc="-12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technically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competent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help </a:t>
            </a:r>
            <a:r>
              <a:rPr sz="3177" spc="12" dirty="0">
                <a:latin typeface="Calibri"/>
                <a:cs typeface="Calibri"/>
              </a:rPr>
              <a:t>&amp;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comply </a:t>
            </a:r>
            <a:r>
              <a:rPr sz="3177" spc="-700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with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treatment</a:t>
            </a:r>
            <a:endParaRPr sz="3177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409791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0432" y="480144"/>
            <a:ext cx="12371294" cy="692195"/>
          </a:xfrm>
          <a:prstGeom prst="rect">
            <a:avLst/>
          </a:prstGeom>
        </p:spPr>
        <p:txBody>
          <a:bodyPr vert="horz" wrap="square" lIns="0" tIns="14941" rIns="0" bIns="0" rtlCol="0" anchor="ctr">
            <a:spAutoFit/>
          </a:bodyPr>
          <a:lstStyle/>
          <a:p>
            <a:pPr marL="17930">
              <a:lnSpc>
                <a:spcPct val="100000"/>
              </a:lnSpc>
              <a:spcBef>
                <a:spcPts val="118"/>
              </a:spcBef>
            </a:pPr>
            <a:r>
              <a:rPr spc="-6" dirty="0"/>
              <a:t>On</a:t>
            </a:r>
            <a:r>
              <a:rPr spc="-18" dirty="0"/>
              <a:t> </a:t>
            </a:r>
            <a:r>
              <a:rPr spc="-6" dirty="0"/>
              <a:t>being</a:t>
            </a:r>
            <a:r>
              <a:rPr spc="-35" dirty="0"/>
              <a:t> </a:t>
            </a:r>
            <a:r>
              <a:rPr spc="-6" dirty="0"/>
              <a:t>sick:</a:t>
            </a:r>
            <a:r>
              <a:rPr spc="-24" dirty="0"/>
              <a:t> </a:t>
            </a:r>
            <a:r>
              <a:rPr spc="-18" dirty="0"/>
              <a:t>roles</a:t>
            </a:r>
            <a:r>
              <a:rPr spc="-29" dirty="0"/>
              <a:t> </a:t>
            </a:r>
            <a:r>
              <a:rPr dirty="0"/>
              <a:t>&amp;</a:t>
            </a:r>
            <a:r>
              <a:rPr spc="-12" dirty="0"/>
              <a:t> </a:t>
            </a:r>
            <a:r>
              <a:rPr spc="-6" dirty="0"/>
              <a:t>responsibilities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57699" y="1355083"/>
            <a:ext cx="7960658" cy="3469781"/>
          </a:xfrm>
          <a:prstGeom prst="rect">
            <a:avLst/>
          </a:prstGeom>
        </p:spPr>
        <p:txBody>
          <a:bodyPr vert="horz" wrap="square" lIns="0" tIns="115047" rIns="0" bIns="0" rtlCol="0">
            <a:spAutoFit/>
          </a:bodyPr>
          <a:lstStyle/>
          <a:p>
            <a:pPr marL="14942">
              <a:spcBef>
                <a:spcPts val="906"/>
              </a:spcBef>
            </a:pPr>
            <a:r>
              <a:rPr sz="3177" spc="6" dirty="0">
                <a:latin typeface="Calibri"/>
                <a:cs typeface="Calibri"/>
              </a:rPr>
              <a:t>The</a:t>
            </a:r>
            <a:r>
              <a:rPr sz="3177" spc="-29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doctor:</a:t>
            </a:r>
            <a:endParaRPr sz="3177" dirty="0">
              <a:latin typeface="Calibri"/>
              <a:cs typeface="Calibri"/>
            </a:endParaRPr>
          </a:p>
          <a:p>
            <a:pPr marL="357850" indent="-342909">
              <a:spcBef>
                <a:spcPts val="800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dirty="0">
                <a:latin typeface="Calibri"/>
                <a:cs typeface="Calibri"/>
              </a:rPr>
              <a:t>Must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act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in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professional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12" dirty="0">
                <a:latin typeface="Calibri"/>
                <a:cs typeface="Calibri"/>
              </a:rPr>
              <a:t>&amp; </a:t>
            </a:r>
            <a:r>
              <a:rPr sz="3177" dirty="0">
                <a:latin typeface="Calibri"/>
                <a:cs typeface="Calibri"/>
              </a:rPr>
              <a:t>objective </a:t>
            </a:r>
            <a:r>
              <a:rPr sz="3177" spc="6" dirty="0">
                <a:latin typeface="Calibri"/>
                <a:cs typeface="Calibri"/>
              </a:rPr>
              <a:t>manner</a:t>
            </a:r>
            <a:endParaRPr sz="3177" dirty="0">
              <a:latin typeface="Calibri"/>
              <a:cs typeface="Calibri"/>
            </a:endParaRPr>
          </a:p>
          <a:p>
            <a:pPr marL="357850" marR="586456" indent="-342909">
              <a:lnSpc>
                <a:spcPct val="100699"/>
              </a:lnSpc>
              <a:spcBef>
                <a:spcPts val="771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dirty="0">
                <a:latin typeface="Calibri"/>
                <a:cs typeface="Calibri"/>
              </a:rPr>
              <a:t>Must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do </a:t>
            </a:r>
            <a:r>
              <a:rPr sz="3177" dirty="0">
                <a:latin typeface="Calibri"/>
                <a:cs typeface="Calibri"/>
              </a:rPr>
              <a:t>everything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possible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to</a:t>
            </a:r>
            <a:r>
              <a:rPr sz="3177" spc="6" dirty="0">
                <a:latin typeface="Calibri"/>
                <a:cs typeface="Calibri"/>
              </a:rPr>
              <a:t> help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the</a:t>
            </a:r>
            <a:r>
              <a:rPr sz="3177" spc="53" dirty="0">
                <a:latin typeface="Calibri"/>
                <a:cs typeface="Calibri"/>
              </a:rPr>
              <a:t> </a:t>
            </a:r>
            <a:r>
              <a:rPr sz="3177" spc="-12" dirty="0">
                <a:latin typeface="Calibri"/>
                <a:cs typeface="Calibri"/>
              </a:rPr>
              <a:t>patient </a:t>
            </a:r>
            <a:r>
              <a:rPr sz="3177" spc="-700" dirty="0">
                <a:latin typeface="Calibri"/>
                <a:cs typeface="Calibri"/>
              </a:rPr>
              <a:t> </a:t>
            </a:r>
            <a:r>
              <a:rPr sz="3177" spc="-12" dirty="0">
                <a:latin typeface="Calibri"/>
                <a:cs typeface="Calibri"/>
              </a:rPr>
              <a:t>recover</a:t>
            </a:r>
            <a:endParaRPr sz="3177" dirty="0">
              <a:latin typeface="Calibri"/>
              <a:cs typeface="Calibri"/>
            </a:endParaRPr>
          </a:p>
          <a:p>
            <a:pPr marL="357850" indent="-342909">
              <a:spcBef>
                <a:spcPts val="794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dirty="0">
                <a:latin typeface="Calibri"/>
                <a:cs typeface="Calibri"/>
              </a:rPr>
              <a:t>Must</a:t>
            </a:r>
            <a:r>
              <a:rPr sz="3177" spc="6" dirty="0">
                <a:latin typeface="Calibri"/>
                <a:cs typeface="Calibri"/>
              </a:rPr>
              <a:t> be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well</a:t>
            </a:r>
            <a:r>
              <a:rPr sz="3177" spc="-18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trained</a:t>
            </a:r>
            <a:r>
              <a:rPr sz="3177" spc="12" dirty="0">
                <a:latin typeface="Calibri"/>
                <a:cs typeface="Calibri"/>
              </a:rPr>
              <a:t> &amp;</a:t>
            </a:r>
            <a:r>
              <a:rPr sz="3177" spc="6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competent</a:t>
            </a:r>
            <a:endParaRPr sz="3177" dirty="0">
              <a:latin typeface="Calibri"/>
              <a:cs typeface="Calibri"/>
            </a:endParaRPr>
          </a:p>
          <a:p>
            <a:pPr marL="357850" indent="-342909">
              <a:spcBef>
                <a:spcPts val="800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dirty="0">
                <a:latin typeface="Calibri"/>
                <a:cs typeface="Calibri"/>
              </a:rPr>
              <a:t>Must</a:t>
            </a:r>
            <a:r>
              <a:rPr sz="3177" spc="6" dirty="0">
                <a:latin typeface="Calibri"/>
                <a:cs typeface="Calibri"/>
              </a:rPr>
              <a:t> be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able </a:t>
            </a:r>
            <a:r>
              <a:rPr sz="3177" spc="-6" dirty="0">
                <a:latin typeface="Calibri"/>
                <a:cs typeface="Calibri"/>
              </a:rPr>
              <a:t>to examine</a:t>
            </a:r>
            <a:r>
              <a:rPr sz="3177" spc="6" dirty="0">
                <a:latin typeface="Calibri"/>
                <a:cs typeface="Calibri"/>
              </a:rPr>
              <a:t> the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-12" dirty="0">
                <a:latin typeface="Calibri"/>
                <a:cs typeface="Calibri"/>
              </a:rPr>
              <a:t>p</a:t>
            </a:r>
            <a:r>
              <a:rPr lang="en-US" sz="3177" spc="-12" dirty="0">
                <a:latin typeface="Calibri"/>
                <a:cs typeface="Calibri"/>
              </a:rPr>
              <a:t>atient</a:t>
            </a:r>
            <a:endParaRPr sz="3177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857019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46340" y="464137"/>
            <a:ext cx="3898152" cy="692547"/>
          </a:xfrm>
          <a:prstGeom prst="rect">
            <a:avLst/>
          </a:prstGeom>
        </p:spPr>
        <p:txBody>
          <a:bodyPr vert="horz" wrap="square" lIns="0" tIns="13447" rIns="0" bIns="0" rtlCol="0" anchor="ctr">
            <a:spAutoFit/>
          </a:bodyPr>
          <a:lstStyle/>
          <a:p>
            <a:pPr marL="14942">
              <a:lnSpc>
                <a:spcPct val="100000"/>
              </a:lnSpc>
              <a:spcBef>
                <a:spcPts val="106"/>
              </a:spcBef>
            </a:pPr>
            <a:r>
              <a:rPr sz="4412" spc="-12" dirty="0"/>
              <a:t>Stigma</a:t>
            </a:r>
            <a:r>
              <a:rPr sz="4412" spc="-29" dirty="0"/>
              <a:t> </a:t>
            </a:r>
            <a:r>
              <a:rPr sz="4412" spc="-12" dirty="0"/>
              <a:t>&amp;</a:t>
            </a:r>
            <a:r>
              <a:rPr sz="4412" spc="-35" dirty="0"/>
              <a:t> </a:t>
            </a:r>
            <a:r>
              <a:rPr sz="4412" spc="-12" dirty="0"/>
              <a:t>disease</a:t>
            </a:r>
            <a:endParaRPr sz="4412"/>
          </a:p>
        </p:txBody>
      </p:sp>
      <p:sp>
        <p:nvSpPr>
          <p:cNvPr id="3" name="object 3"/>
          <p:cNvSpPr txBox="1"/>
          <p:nvPr/>
        </p:nvSpPr>
        <p:spPr>
          <a:xfrm>
            <a:off x="1905299" y="1605325"/>
            <a:ext cx="8122024" cy="2076179"/>
          </a:xfrm>
          <a:prstGeom prst="rect">
            <a:avLst/>
          </a:prstGeom>
        </p:spPr>
        <p:txBody>
          <a:bodyPr vert="horz" wrap="square" lIns="0" tIns="14194" rIns="0" bIns="0" rtlCol="0">
            <a:spAutoFit/>
          </a:bodyPr>
          <a:lstStyle/>
          <a:p>
            <a:pPr marL="357850" marR="1386576" indent="-342909">
              <a:lnSpc>
                <a:spcPct val="100699"/>
              </a:lnSpc>
              <a:spcBef>
                <a:spcPts val="112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spc="6" dirty="0">
                <a:latin typeface="Calibri"/>
                <a:cs typeface="Calibri"/>
              </a:rPr>
              <a:t>Stigma: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social</a:t>
            </a:r>
            <a:r>
              <a:rPr sz="3177" spc="6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disgrace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attached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to</a:t>
            </a:r>
            <a:r>
              <a:rPr sz="3177" spc="-12" dirty="0">
                <a:latin typeface="Calibri"/>
                <a:cs typeface="Calibri"/>
              </a:rPr>
              <a:t> any </a:t>
            </a:r>
            <a:r>
              <a:rPr sz="3177" spc="-700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condition</a:t>
            </a:r>
          </a:p>
          <a:p>
            <a:pPr marL="357850" marR="5977" indent="-342909">
              <a:lnSpc>
                <a:spcPct val="100699"/>
              </a:lnSpc>
              <a:spcBef>
                <a:spcPts val="771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spc="6" dirty="0">
                <a:latin typeface="Calibri"/>
                <a:cs typeface="Calibri"/>
              </a:rPr>
              <a:t>Is a</a:t>
            </a:r>
            <a:r>
              <a:rPr sz="3177" dirty="0">
                <a:latin typeface="Calibri"/>
                <a:cs typeface="Calibri"/>
              </a:rPr>
              <a:t> powerful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discrediting</a:t>
            </a:r>
            <a:r>
              <a:rPr sz="3177" spc="35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label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that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can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change </a:t>
            </a:r>
            <a:r>
              <a:rPr sz="3177" spc="-700" dirty="0">
                <a:latin typeface="Calibri"/>
                <a:cs typeface="Calibri"/>
              </a:rPr>
              <a:t> </a:t>
            </a:r>
            <a:r>
              <a:rPr sz="3177" spc="12" dirty="0">
                <a:latin typeface="Calibri"/>
                <a:cs typeface="Calibri"/>
              </a:rPr>
              <a:t>&amp;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spoil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the </a:t>
            </a:r>
            <a:r>
              <a:rPr sz="3177" spc="-24" dirty="0">
                <a:latin typeface="Calibri"/>
                <a:cs typeface="Calibri"/>
              </a:rPr>
              <a:t>way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in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which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the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person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viewed.</a:t>
            </a:r>
          </a:p>
        </p:txBody>
      </p:sp>
    </p:spTree>
    <p:extLst>
      <p:ext uri="{BB962C8B-B14F-4D97-AF65-F5344CB8AC3E}">
        <p14:creationId xmlns:p14="http://schemas.microsoft.com/office/powerpoint/2010/main" val="3763657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93789" y="308892"/>
            <a:ext cx="4838700" cy="752891"/>
          </a:xfrm>
          <a:prstGeom prst="rect">
            <a:avLst/>
          </a:prstGeom>
        </p:spPr>
        <p:txBody>
          <a:bodyPr vert="horz" wrap="square" lIns="0" tIns="19424" rIns="0" bIns="0" rtlCol="0" anchor="ctr">
            <a:spAutoFit/>
          </a:bodyPr>
          <a:lstStyle/>
          <a:p>
            <a:pPr marL="14942">
              <a:lnSpc>
                <a:spcPct val="100000"/>
              </a:lnSpc>
              <a:spcBef>
                <a:spcPts val="153"/>
              </a:spcBef>
            </a:pPr>
            <a:r>
              <a:rPr sz="4765" spc="6" dirty="0"/>
              <a:t>Definition</a:t>
            </a:r>
            <a:r>
              <a:rPr sz="4765" spc="-47" dirty="0"/>
              <a:t> </a:t>
            </a:r>
            <a:r>
              <a:rPr sz="4765" spc="12" dirty="0"/>
              <a:t>of</a:t>
            </a:r>
            <a:r>
              <a:rPr sz="4765" spc="-35" dirty="0"/>
              <a:t> </a:t>
            </a:r>
            <a:r>
              <a:rPr sz="4765" spc="12" dirty="0"/>
              <a:t>health</a:t>
            </a:r>
            <a:endParaRPr sz="4765"/>
          </a:p>
        </p:txBody>
      </p:sp>
      <p:sp>
        <p:nvSpPr>
          <p:cNvPr id="3" name="object 3"/>
          <p:cNvSpPr txBox="1"/>
          <p:nvPr/>
        </p:nvSpPr>
        <p:spPr>
          <a:xfrm>
            <a:off x="1905299" y="1672381"/>
            <a:ext cx="8367805" cy="2678716"/>
          </a:xfrm>
          <a:prstGeom prst="rect">
            <a:avLst/>
          </a:prstGeom>
        </p:spPr>
        <p:txBody>
          <a:bodyPr vert="horz" wrap="square" lIns="0" tIns="14194" rIns="0" bIns="0" rtlCol="0">
            <a:spAutoFit/>
          </a:bodyPr>
          <a:lstStyle/>
          <a:p>
            <a:pPr marL="357850" marR="5977" indent="-342909">
              <a:lnSpc>
                <a:spcPct val="100699"/>
              </a:lnSpc>
              <a:spcBef>
                <a:spcPts val="112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spc="-200" dirty="0">
                <a:solidFill>
                  <a:srgbClr val="1F497D"/>
                </a:solidFill>
                <a:latin typeface="Calibri"/>
                <a:cs typeface="Calibri"/>
              </a:rPr>
              <a:t>”A</a:t>
            </a:r>
            <a:r>
              <a:rPr sz="3177" spc="-194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3177" spc="-24" dirty="0">
                <a:solidFill>
                  <a:srgbClr val="1F497D"/>
                </a:solidFill>
                <a:latin typeface="Calibri"/>
                <a:cs typeface="Calibri"/>
              </a:rPr>
              <a:t>state </a:t>
            </a:r>
            <a:r>
              <a:rPr sz="3177" spc="6" dirty="0">
                <a:solidFill>
                  <a:srgbClr val="1F497D"/>
                </a:solidFill>
                <a:latin typeface="Calibri"/>
                <a:cs typeface="Calibri"/>
              </a:rPr>
              <a:t>of </a:t>
            </a:r>
            <a:r>
              <a:rPr sz="3177" spc="-6" dirty="0">
                <a:solidFill>
                  <a:srgbClr val="1F497D"/>
                </a:solidFill>
                <a:latin typeface="Calibri"/>
                <a:cs typeface="Calibri"/>
              </a:rPr>
              <a:t>complete </a:t>
            </a:r>
            <a:r>
              <a:rPr sz="3177" spc="-12" dirty="0">
                <a:solidFill>
                  <a:srgbClr val="1F497D"/>
                </a:solidFill>
                <a:latin typeface="Calibri"/>
                <a:cs typeface="Calibri"/>
              </a:rPr>
              <a:t>physical, </a:t>
            </a:r>
            <a:r>
              <a:rPr sz="3177" spc="-6" dirty="0">
                <a:solidFill>
                  <a:srgbClr val="1F497D"/>
                </a:solidFill>
                <a:latin typeface="Calibri"/>
                <a:cs typeface="Calibri"/>
              </a:rPr>
              <a:t>mental </a:t>
            </a:r>
            <a:r>
              <a:rPr sz="3177" spc="6" dirty="0">
                <a:solidFill>
                  <a:srgbClr val="1F497D"/>
                </a:solidFill>
                <a:latin typeface="Calibri"/>
                <a:cs typeface="Calibri"/>
              </a:rPr>
              <a:t>and </a:t>
            </a:r>
            <a:r>
              <a:rPr sz="3177" dirty="0">
                <a:solidFill>
                  <a:srgbClr val="1F497D"/>
                </a:solidFill>
                <a:latin typeface="Calibri"/>
                <a:cs typeface="Calibri"/>
              </a:rPr>
              <a:t>social </a:t>
            </a:r>
            <a:r>
              <a:rPr sz="3177" spc="6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3177" dirty="0">
                <a:solidFill>
                  <a:srgbClr val="1F497D"/>
                </a:solidFill>
                <a:latin typeface="Calibri"/>
                <a:cs typeface="Calibri"/>
              </a:rPr>
              <a:t>well-being,</a:t>
            </a:r>
            <a:r>
              <a:rPr sz="3177" spc="35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3177" spc="6" dirty="0">
                <a:solidFill>
                  <a:srgbClr val="1F497D"/>
                </a:solidFill>
                <a:latin typeface="Calibri"/>
                <a:cs typeface="Calibri"/>
              </a:rPr>
              <a:t>not</a:t>
            </a:r>
            <a:r>
              <a:rPr sz="3177" spc="18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3177" dirty="0">
                <a:solidFill>
                  <a:srgbClr val="1F497D"/>
                </a:solidFill>
                <a:latin typeface="Calibri"/>
                <a:cs typeface="Calibri"/>
              </a:rPr>
              <a:t>merely</a:t>
            </a:r>
            <a:r>
              <a:rPr sz="3177" spc="6" dirty="0">
                <a:solidFill>
                  <a:srgbClr val="1F497D"/>
                </a:solidFill>
                <a:latin typeface="Calibri"/>
                <a:cs typeface="Calibri"/>
              </a:rPr>
              <a:t> the</a:t>
            </a:r>
            <a:r>
              <a:rPr sz="3177" spc="12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3177" dirty="0">
                <a:solidFill>
                  <a:srgbClr val="1F497D"/>
                </a:solidFill>
                <a:latin typeface="Calibri"/>
                <a:cs typeface="Calibri"/>
              </a:rPr>
              <a:t>absence</a:t>
            </a:r>
            <a:r>
              <a:rPr sz="3177" spc="18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3177" spc="6" dirty="0">
                <a:solidFill>
                  <a:srgbClr val="1F497D"/>
                </a:solidFill>
                <a:latin typeface="Calibri"/>
                <a:cs typeface="Calibri"/>
              </a:rPr>
              <a:t>of </a:t>
            </a:r>
            <a:r>
              <a:rPr sz="3177" dirty="0">
                <a:solidFill>
                  <a:srgbClr val="1F497D"/>
                </a:solidFill>
                <a:latin typeface="Calibri"/>
                <a:cs typeface="Calibri"/>
              </a:rPr>
              <a:t>disease</a:t>
            </a:r>
            <a:r>
              <a:rPr sz="3177" spc="24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3177" dirty="0">
                <a:solidFill>
                  <a:srgbClr val="1F497D"/>
                </a:solidFill>
                <a:latin typeface="Calibri"/>
                <a:cs typeface="Calibri"/>
              </a:rPr>
              <a:t>or </a:t>
            </a:r>
            <a:r>
              <a:rPr sz="3177" spc="-700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3177" spc="12" dirty="0">
                <a:solidFill>
                  <a:srgbClr val="1F497D"/>
                </a:solidFill>
                <a:latin typeface="Calibri"/>
                <a:cs typeface="Calibri"/>
              </a:rPr>
              <a:t>infirmity”</a:t>
            </a:r>
            <a:r>
              <a:rPr sz="3177" spc="24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3177" spc="-12" dirty="0">
                <a:solidFill>
                  <a:srgbClr val="1F497D"/>
                </a:solidFill>
                <a:latin typeface="Calibri"/>
                <a:cs typeface="Calibri"/>
              </a:rPr>
              <a:t>(WHO,</a:t>
            </a:r>
            <a:r>
              <a:rPr sz="3177" spc="29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3177" spc="6" dirty="0">
                <a:solidFill>
                  <a:srgbClr val="1F497D"/>
                </a:solidFill>
                <a:latin typeface="Calibri"/>
                <a:cs typeface="Calibri"/>
              </a:rPr>
              <a:t>1946)</a:t>
            </a:r>
            <a:endParaRPr sz="3177">
              <a:latin typeface="Calibri"/>
              <a:cs typeface="Calibri"/>
            </a:endParaRPr>
          </a:p>
          <a:p>
            <a:pPr marL="357850" indent="-342909">
              <a:spcBef>
                <a:spcPts val="794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spc="-12" dirty="0">
                <a:latin typeface="Calibri"/>
                <a:cs typeface="Calibri"/>
              </a:rPr>
              <a:t>Positive </a:t>
            </a:r>
            <a:r>
              <a:rPr sz="3177" dirty="0">
                <a:latin typeface="Calibri"/>
                <a:cs typeface="Calibri"/>
              </a:rPr>
              <a:t>term</a:t>
            </a:r>
            <a:endParaRPr sz="3177">
              <a:latin typeface="Calibri"/>
              <a:cs typeface="Calibri"/>
            </a:endParaRPr>
          </a:p>
          <a:p>
            <a:pPr marL="357850" indent="-342909">
              <a:spcBef>
                <a:spcPts val="800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dirty="0">
                <a:latin typeface="Calibri"/>
                <a:cs typeface="Calibri"/>
              </a:rPr>
              <a:t>Idealistic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approach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to</a:t>
            </a:r>
            <a:r>
              <a:rPr sz="3177" spc="-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health</a:t>
            </a:r>
            <a:endParaRPr sz="3177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65570" y="4886456"/>
            <a:ext cx="5181478" cy="1434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424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46340" y="464137"/>
            <a:ext cx="3898152" cy="692547"/>
          </a:xfrm>
          <a:prstGeom prst="rect">
            <a:avLst/>
          </a:prstGeom>
        </p:spPr>
        <p:txBody>
          <a:bodyPr vert="horz" wrap="square" lIns="0" tIns="13447" rIns="0" bIns="0" rtlCol="0" anchor="ctr">
            <a:spAutoFit/>
          </a:bodyPr>
          <a:lstStyle/>
          <a:p>
            <a:pPr marL="14942">
              <a:lnSpc>
                <a:spcPct val="100000"/>
              </a:lnSpc>
              <a:spcBef>
                <a:spcPts val="106"/>
              </a:spcBef>
            </a:pPr>
            <a:r>
              <a:rPr sz="4412" spc="-12" dirty="0"/>
              <a:t>Stigma</a:t>
            </a:r>
            <a:r>
              <a:rPr sz="4412" spc="-29" dirty="0"/>
              <a:t> </a:t>
            </a:r>
            <a:r>
              <a:rPr sz="4412" spc="-12" dirty="0"/>
              <a:t>&amp;</a:t>
            </a:r>
            <a:r>
              <a:rPr sz="4412" spc="-35" dirty="0"/>
              <a:t> </a:t>
            </a:r>
            <a:r>
              <a:rPr sz="4412" spc="-12" dirty="0"/>
              <a:t>disease</a:t>
            </a:r>
            <a:endParaRPr sz="4412"/>
          </a:p>
        </p:txBody>
      </p:sp>
      <p:sp>
        <p:nvSpPr>
          <p:cNvPr id="3" name="object 3"/>
          <p:cNvSpPr txBox="1"/>
          <p:nvPr/>
        </p:nvSpPr>
        <p:spPr>
          <a:xfrm>
            <a:off x="2057699" y="1361181"/>
            <a:ext cx="7919569" cy="4187086"/>
          </a:xfrm>
          <a:prstGeom prst="rect">
            <a:avLst/>
          </a:prstGeom>
        </p:spPr>
        <p:txBody>
          <a:bodyPr vert="horz" wrap="square" lIns="0" tIns="261471" rIns="0" bIns="0" rtlCol="0">
            <a:spAutoFit/>
          </a:bodyPr>
          <a:lstStyle/>
          <a:p>
            <a:pPr marL="357850" indent="-342909">
              <a:spcBef>
                <a:spcPts val="2059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spc="6" dirty="0">
                <a:latin typeface="Calibri"/>
                <a:cs typeface="Calibri"/>
              </a:rPr>
              <a:t>Stigma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can</a:t>
            </a:r>
            <a:r>
              <a:rPr sz="3177" spc="6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occur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in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2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types:</a:t>
            </a:r>
            <a:endParaRPr sz="3177" dirty="0">
              <a:latin typeface="Calibri"/>
              <a:cs typeface="Calibri"/>
            </a:endParaRPr>
          </a:p>
          <a:p>
            <a:pPr marL="528931" marR="455717" indent="-514736">
              <a:lnSpc>
                <a:spcPct val="100699"/>
              </a:lnSpc>
              <a:spcBef>
                <a:spcPts val="1924"/>
              </a:spcBef>
              <a:buAutoNum type="arabicPeriod"/>
              <a:tabLst>
                <a:tab pos="528931" algn="l"/>
                <a:tab pos="529678" algn="l"/>
              </a:tabLst>
            </a:pPr>
            <a:r>
              <a:rPr sz="3177" dirty="0">
                <a:latin typeface="Calibri"/>
                <a:cs typeface="Calibri"/>
              </a:rPr>
              <a:t>Discrediting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conditions</a:t>
            </a:r>
            <a:r>
              <a:rPr sz="3177" spc="35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that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-12" dirty="0">
                <a:latin typeface="Calibri"/>
                <a:cs typeface="Calibri"/>
              </a:rPr>
              <a:t>are</a:t>
            </a:r>
            <a:r>
              <a:rPr sz="3177" spc="6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visible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to 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others: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such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as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eczema,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psoriasis,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-12" dirty="0">
                <a:latin typeface="Calibri"/>
                <a:cs typeface="Calibri"/>
              </a:rPr>
              <a:t>physical </a:t>
            </a:r>
            <a:r>
              <a:rPr sz="3177" spc="-700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impairment</a:t>
            </a:r>
            <a:endParaRPr sz="3177" dirty="0">
              <a:latin typeface="Calibri"/>
              <a:cs typeface="Calibri"/>
            </a:endParaRPr>
          </a:p>
          <a:p>
            <a:pPr marL="14942" marR="5977">
              <a:lnSpc>
                <a:spcPct val="100699"/>
              </a:lnSpc>
              <a:spcBef>
                <a:spcPts val="1924"/>
              </a:spcBef>
              <a:buAutoNum type="arabicPeriod"/>
              <a:tabLst>
                <a:tab pos="416869" algn="l"/>
                <a:tab pos="5768185" algn="l"/>
              </a:tabLst>
            </a:pPr>
            <a:r>
              <a:rPr sz="3177" dirty="0">
                <a:latin typeface="Calibri"/>
                <a:cs typeface="Calibri"/>
              </a:rPr>
              <a:t>Discrediting</a:t>
            </a:r>
            <a:r>
              <a:rPr sz="3177" spc="53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conditions</a:t>
            </a:r>
            <a:r>
              <a:rPr sz="3177" spc="53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that</a:t>
            </a:r>
            <a:r>
              <a:rPr sz="3177" spc="53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are</a:t>
            </a:r>
            <a:r>
              <a:rPr lang="en-US" sz="3177" spc="-6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not</a:t>
            </a:r>
            <a:r>
              <a:rPr sz="3177" spc="-35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visible </a:t>
            </a:r>
            <a:r>
              <a:rPr sz="3177" spc="-6" dirty="0">
                <a:latin typeface="Calibri"/>
                <a:cs typeface="Calibri"/>
              </a:rPr>
              <a:t>to </a:t>
            </a:r>
            <a:r>
              <a:rPr sz="3177" spc="-700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others </a:t>
            </a:r>
            <a:r>
              <a:rPr sz="3177" spc="6" dirty="0">
                <a:latin typeface="Calibri"/>
                <a:cs typeface="Calibri"/>
              </a:rPr>
              <a:t>or</a:t>
            </a:r>
            <a:r>
              <a:rPr sz="3177" dirty="0">
                <a:latin typeface="Calibri"/>
                <a:cs typeface="Calibri"/>
              </a:rPr>
              <a:t> can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be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easily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concealed: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such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as 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-29" dirty="0">
                <a:latin typeface="Calibri"/>
                <a:cs typeface="Calibri"/>
              </a:rPr>
              <a:t>epilepsy,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-65" dirty="0">
                <a:latin typeface="Calibri"/>
                <a:cs typeface="Calibri"/>
              </a:rPr>
              <a:t>HIV,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depression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or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diabetes.</a:t>
            </a:r>
          </a:p>
        </p:txBody>
      </p:sp>
    </p:spTree>
    <p:extLst>
      <p:ext uri="{BB962C8B-B14F-4D97-AF65-F5344CB8AC3E}">
        <p14:creationId xmlns:p14="http://schemas.microsoft.com/office/powerpoint/2010/main" val="13967568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46340" y="305020"/>
            <a:ext cx="3896659" cy="690231"/>
          </a:xfrm>
          <a:prstGeom prst="rect">
            <a:avLst/>
          </a:prstGeom>
        </p:spPr>
        <p:txBody>
          <a:bodyPr vert="horz" wrap="square" lIns="0" tIns="20171" rIns="0" bIns="0" rtlCol="0" anchor="ctr">
            <a:spAutoFit/>
          </a:bodyPr>
          <a:lstStyle/>
          <a:p>
            <a:pPr marL="14942">
              <a:lnSpc>
                <a:spcPct val="100000"/>
              </a:lnSpc>
              <a:spcBef>
                <a:spcPts val="159"/>
              </a:spcBef>
            </a:pPr>
            <a:r>
              <a:rPr sz="4353" spc="18" dirty="0"/>
              <a:t>Stigma</a:t>
            </a:r>
            <a:r>
              <a:rPr sz="4353" spc="-18" dirty="0"/>
              <a:t> </a:t>
            </a:r>
            <a:r>
              <a:rPr sz="4353" spc="29" dirty="0"/>
              <a:t>&amp;</a:t>
            </a:r>
            <a:r>
              <a:rPr sz="4353" spc="-35" dirty="0"/>
              <a:t> </a:t>
            </a:r>
            <a:r>
              <a:rPr sz="4353" spc="12" dirty="0"/>
              <a:t>disease</a:t>
            </a:r>
            <a:endParaRPr sz="4353"/>
          </a:p>
        </p:txBody>
      </p:sp>
      <p:sp>
        <p:nvSpPr>
          <p:cNvPr id="3" name="object 3"/>
          <p:cNvSpPr txBox="1"/>
          <p:nvPr/>
        </p:nvSpPr>
        <p:spPr>
          <a:xfrm>
            <a:off x="1953348" y="1342114"/>
            <a:ext cx="8282641" cy="4622261"/>
          </a:xfrm>
          <a:prstGeom prst="rect">
            <a:avLst/>
          </a:prstGeom>
        </p:spPr>
        <p:txBody>
          <a:bodyPr vert="horz" wrap="square" lIns="0" tIns="103094" rIns="0" bIns="0" rtlCol="0">
            <a:spAutoFit/>
          </a:bodyPr>
          <a:lstStyle/>
          <a:p>
            <a:pPr marL="357850" marR="5977" indent="-342909">
              <a:lnSpc>
                <a:spcPts val="2882"/>
              </a:lnSpc>
              <a:spcBef>
                <a:spcPts val="812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000" dirty="0">
                <a:latin typeface="Calibri"/>
                <a:cs typeface="Calibri"/>
              </a:rPr>
              <a:t>In</a:t>
            </a:r>
            <a:r>
              <a:rPr sz="3000" spc="-12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the</a:t>
            </a:r>
            <a:r>
              <a:rPr sz="3000" spc="-18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case </a:t>
            </a:r>
            <a:r>
              <a:rPr sz="3000" spc="-6" dirty="0">
                <a:latin typeface="Calibri"/>
                <a:cs typeface="Calibri"/>
              </a:rPr>
              <a:t>of </a:t>
            </a:r>
            <a:r>
              <a:rPr sz="3000" spc="-35" dirty="0">
                <a:latin typeface="Calibri"/>
                <a:cs typeface="Calibri"/>
              </a:rPr>
              <a:t>Down’s</a:t>
            </a:r>
            <a:r>
              <a:rPr sz="3000" spc="12" dirty="0">
                <a:latin typeface="Calibri"/>
                <a:cs typeface="Calibri"/>
              </a:rPr>
              <a:t> </a:t>
            </a:r>
            <a:r>
              <a:rPr sz="3000" spc="-18" dirty="0">
                <a:latin typeface="Calibri"/>
                <a:cs typeface="Calibri"/>
              </a:rPr>
              <a:t>syndrome,</a:t>
            </a:r>
            <a:r>
              <a:rPr sz="3000" spc="-6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it</a:t>
            </a:r>
            <a:r>
              <a:rPr sz="3000" spc="-12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is</a:t>
            </a:r>
            <a:r>
              <a:rPr sz="3000" spc="-6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discrediting </a:t>
            </a:r>
            <a:r>
              <a:rPr sz="3000" spc="-6" dirty="0">
                <a:latin typeface="Calibri"/>
                <a:cs typeface="Calibri"/>
              </a:rPr>
              <a:t> condition </a:t>
            </a:r>
            <a:r>
              <a:rPr sz="3000" dirty="0">
                <a:latin typeface="Calibri"/>
                <a:cs typeface="Calibri"/>
              </a:rPr>
              <a:t>as the </a:t>
            </a:r>
            <a:r>
              <a:rPr sz="3000" spc="-12" dirty="0">
                <a:latin typeface="Calibri"/>
                <a:cs typeface="Calibri"/>
              </a:rPr>
              <a:t>facial </a:t>
            </a:r>
            <a:r>
              <a:rPr sz="3000" spc="-24" dirty="0">
                <a:latin typeface="Calibri"/>
                <a:cs typeface="Calibri"/>
              </a:rPr>
              <a:t>features </a:t>
            </a:r>
            <a:r>
              <a:rPr sz="3000" spc="-6" dirty="0">
                <a:latin typeface="Calibri"/>
                <a:cs typeface="Calibri"/>
              </a:rPr>
              <a:t>of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6" dirty="0">
                <a:latin typeface="Calibri"/>
                <a:cs typeface="Calibri"/>
              </a:rPr>
              <a:t>individual </a:t>
            </a:r>
            <a:r>
              <a:rPr sz="3000" spc="-18" dirty="0">
                <a:latin typeface="Calibri"/>
                <a:cs typeface="Calibri"/>
              </a:rPr>
              <a:t>are </a:t>
            </a:r>
            <a:r>
              <a:rPr sz="3000" spc="-665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distinct </a:t>
            </a:r>
            <a:r>
              <a:rPr sz="3000" spc="-18" dirty="0">
                <a:latin typeface="Calibri"/>
                <a:cs typeface="Calibri"/>
              </a:rPr>
              <a:t>from </a:t>
            </a:r>
            <a:r>
              <a:rPr sz="3000" dirty="0">
                <a:latin typeface="Calibri"/>
                <a:cs typeface="Calibri"/>
              </a:rPr>
              <a:t>those </a:t>
            </a:r>
            <a:r>
              <a:rPr sz="3000" spc="-6" dirty="0">
                <a:latin typeface="Calibri"/>
                <a:cs typeface="Calibri"/>
              </a:rPr>
              <a:t>of other people, </a:t>
            </a:r>
            <a:r>
              <a:rPr sz="3000" dirty="0">
                <a:latin typeface="Calibri"/>
                <a:cs typeface="Calibri"/>
              </a:rPr>
              <a:t>thus </a:t>
            </a:r>
            <a:r>
              <a:rPr sz="3000" spc="6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immediately</a:t>
            </a:r>
            <a:r>
              <a:rPr sz="3000" spc="-18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stigmatizing</a:t>
            </a:r>
            <a:r>
              <a:rPr sz="3000" spc="-6" dirty="0">
                <a:latin typeface="Calibri"/>
                <a:cs typeface="Calibri"/>
              </a:rPr>
              <a:t> the</a:t>
            </a:r>
            <a:r>
              <a:rPr sz="3000" spc="-12" dirty="0">
                <a:latin typeface="Calibri"/>
                <a:cs typeface="Calibri"/>
              </a:rPr>
              <a:t> </a:t>
            </a:r>
            <a:r>
              <a:rPr sz="3000" spc="-18" dirty="0">
                <a:latin typeface="Calibri"/>
                <a:cs typeface="Calibri"/>
              </a:rPr>
              <a:t>person.</a:t>
            </a:r>
            <a:endParaRPr sz="3000" dirty="0">
              <a:latin typeface="Calibri"/>
              <a:cs typeface="Calibri"/>
            </a:endParaRPr>
          </a:p>
          <a:p>
            <a:pPr marL="357850" marR="36607" indent="-342909">
              <a:lnSpc>
                <a:spcPct val="80000"/>
              </a:lnSpc>
              <a:spcBef>
                <a:spcPts val="1694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000" spc="-6" dirty="0">
                <a:latin typeface="Calibri"/>
                <a:cs typeface="Calibri"/>
              </a:rPr>
              <a:t>Some conditions </a:t>
            </a:r>
            <a:r>
              <a:rPr sz="3000" dirty="0">
                <a:latin typeface="Calibri"/>
                <a:cs typeface="Calibri"/>
              </a:rPr>
              <a:t>lead </a:t>
            </a:r>
            <a:r>
              <a:rPr sz="3000" spc="-18" dirty="0">
                <a:latin typeface="Calibri"/>
                <a:cs typeface="Calibri"/>
              </a:rPr>
              <a:t>to </a:t>
            </a:r>
            <a:r>
              <a:rPr sz="3000" spc="-12" dirty="0">
                <a:latin typeface="Calibri"/>
                <a:cs typeface="Calibri"/>
              </a:rPr>
              <a:t>stigma </a:t>
            </a:r>
            <a:r>
              <a:rPr sz="3000" spc="-24" dirty="0">
                <a:latin typeface="Calibri"/>
                <a:cs typeface="Calibri"/>
              </a:rPr>
              <a:t>b</a:t>
            </a:r>
            <a:r>
              <a:rPr lang="en-US" sz="3000" spc="-24" dirty="0">
                <a:latin typeface="Calibri"/>
                <a:cs typeface="Calibri"/>
              </a:rPr>
              <a:t>ecause</a:t>
            </a:r>
            <a:r>
              <a:rPr sz="3000" spc="-24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of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18" dirty="0">
                <a:latin typeface="Calibri"/>
                <a:cs typeface="Calibri"/>
              </a:rPr>
              <a:t>moral </a:t>
            </a:r>
            <a:r>
              <a:rPr sz="3000" spc="-12" dirty="0">
                <a:latin typeface="Calibri"/>
                <a:cs typeface="Calibri"/>
              </a:rPr>
              <a:t> </a:t>
            </a:r>
            <a:r>
              <a:rPr sz="3000" spc="-18" dirty="0">
                <a:latin typeface="Calibri"/>
                <a:cs typeface="Calibri"/>
              </a:rPr>
              <a:t>attributes</a:t>
            </a:r>
            <a:r>
              <a:rPr sz="3000" spc="-24" dirty="0">
                <a:latin typeface="Calibri"/>
                <a:cs typeface="Calibri"/>
              </a:rPr>
              <a:t> </a:t>
            </a:r>
            <a:r>
              <a:rPr lang="en-US" sz="3000" spc="-24" dirty="0">
                <a:latin typeface="Calibri"/>
                <a:cs typeface="Calibri"/>
              </a:rPr>
              <a:t>related to</a:t>
            </a:r>
            <a:r>
              <a:rPr sz="3000" spc="6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particular</a:t>
            </a:r>
            <a:r>
              <a:rPr sz="3000" spc="-18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condition</a:t>
            </a:r>
            <a:r>
              <a:rPr sz="3000" spc="-12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i.e.</a:t>
            </a:r>
            <a:r>
              <a:rPr sz="3000" dirty="0">
                <a:latin typeface="Calibri"/>
                <a:cs typeface="Calibri"/>
              </a:rPr>
              <a:t> </a:t>
            </a:r>
            <a:r>
              <a:rPr sz="3000" spc="-35" dirty="0">
                <a:latin typeface="Calibri"/>
                <a:cs typeface="Calibri"/>
              </a:rPr>
              <a:t>HIV/AIDS</a:t>
            </a:r>
            <a:r>
              <a:rPr sz="3000" spc="-18" dirty="0">
                <a:latin typeface="Calibri"/>
                <a:cs typeface="Calibri"/>
              </a:rPr>
              <a:t> are </a:t>
            </a:r>
            <a:r>
              <a:rPr sz="3000" spc="-659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associated</a:t>
            </a:r>
            <a:r>
              <a:rPr sz="3000" spc="-29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with </a:t>
            </a:r>
            <a:r>
              <a:rPr sz="3000" spc="-18" dirty="0">
                <a:latin typeface="Calibri"/>
                <a:cs typeface="Calibri"/>
              </a:rPr>
              <a:t>sexual</a:t>
            </a:r>
            <a:r>
              <a:rPr sz="3000" spc="-12" dirty="0">
                <a:latin typeface="Calibri"/>
                <a:cs typeface="Calibri"/>
              </a:rPr>
              <a:t> </a:t>
            </a:r>
            <a:r>
              <a:rPr sz="3000" spc="-29" dirty="0">
                <a:latin typeface="Calibri"/>
                <a:cs typeface="Calibri"/>
              </a:rPr>
              <a:t>promiscuity,</a:t>
            </a:r>
            <a:r>
              <a:rPr sz="3000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drug use </a:t>
            </a:r>
            <a:r>
              <a:rPr sz="3000" dirty="0">
                <a:latin typeface="Calibri"/>
                <a:cs typeface="Calibri"/>
              </a:rPr>
              <a:t>&amp; </a:t>
            </a:r>
            <a:r>
              <a:rPr sz="3000" spc="6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homosexuality</a:t>
            </a:r>
            <a:endParaRPr sz="3000" dirty="0">
              <a:latin typeface="Calibri"/>
              <a:cs typeface="Calibri"/>
            </a:endParaRPr>
          </a:p>
          <a:p>
            <a:pPr marL="357850" marR="788914" indent="-342909">
              <a:lnSpc>
                <a:spcPct val="80000"/>
              </a:lnSpc>
              <a:spcBef>
                <a:spcPts val="1682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000" spc="-24" dirty="0">
                <a:latin typeface="Calibri"/>
                <a:cs typeface="Calibri"/>
              </a:rPr>
              <a:t>So,</a:t>
            </a:r>
            <a:r>
              <a:rPr sz="3000" spc="-6" dirty="0">
                <a:latin typeface="Calibri"/>
                <a:cs typeface="Calibri"/>
              </a:rPr>
              <a:t> </a:t>
            </a:r>
            <a:r>
              <a:rPr sz="3000" spc="-18" dirty="0">
                <a:latin typeface="Calibri"/>
                <a:cs typeface="Calibri"/>
              </a:rPr>
              <a:t>person</a:t>
            </a:r>
            <a:r>
              <a:rPr sz="3000" spc="-6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with </a:t>
            </a:r>
            <a:r>
              <a:rPr sz="3000" spc="-35" dirty="0">
                <a:latin typeface="Calibri"/>
                <a:cs typeface="Calibri"/>
              </a:rPr>
              <a:t>HIV/AIDS</a:t>
            </a:r>
            <a:r>
              <a:rPr sz="3000" spc="-12" dirty="0">
                <a:latin typeface="Calibri"/>
                <a:cs typeface="Calibri"/>
              </a:rPr>
              <a:t> experience</a:t>
            </a:r>
            <a:r>
              <a:rPr sz="3000" spc="-35" dirty="0">
                <a:latin typeface="Calibri"/>
                <a:cs typeface="Calibri"/>
              </a:rPr>
              <a:t> </a:t>
            </a:r>
            <a:r>
              <a:rPr sz="3000" spc="-24" dirty="0">
                <a:latin typeface="Calibri"/>
                <a:cs typeface="Calibri"/>
              </a:rPr>
              <a:t>“enacted </a:t>
            </a:r>
            <a:r>
              <a:rPr sz="3000" spc="-665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stigma” </a:t>
            </a:r>
            <a:r>
              <a:rPr sz="3000" dirty="0">
                <a:latin typeface="Calibri"/>
                <a:cs typeface="Calibri"/>
              </a:rPr>
              <a:t>a </a:t>
            </a:r>
            <a:r>
              <a:rPr sz="3000" spc="-6" dirty="0">
                <a:latin typeface="Calibri"/>
                <a:cs typeface="Calibri"/>
              </a:rPr>
              <a:t>type of </a:t>
            </a:r>
            <a:r>
              <a:rPr sz="3000" spc="-12" dirty="0">
                <a:latin typeface="Calibri"/>
                <a:cs typeface="Calibri"/>
              </a:rPr>
              <a:t>stigma </a:t>
            </a:r>
            <a:r>
              <a:rPr sz="3000" dirty="0">
                <a:latin typeface="Calibri"/>
                <a:cs typeface="Calibri"/>
              </a:rPr>
              <a:t>leads </a:t>
            </a:r>
            <a:r>
              <a:rPr sz="3000" spc="-18" dirty="0">
                <a:latin typeface="Calibri"/>
                <a:cs typeface="Calibri"/>
              </a:rPr>
              <a:t>to </a:t>
            </a:r>
            <a:r>
              <a:rPr sz="3000" dirty="0">
                <a:latin typeface="Calibri"/>
                <a:cs typeface="Calibri"/>
              </a:rPr>
              <a:t>actual </a:t>
            </a:r>
            <a:r>
              <a:rPr sz="3000" spc="6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discrimination.</a:t>
            </a:r>
            <a:endParaRPr sz="3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86773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85280" y="343120"/>
            <a:ext cx="5620124" cy="690231"/>
          </a:xfrm>
          <a:prstGeom prst="rect">
            <a:avLst/>
          </a:prstGeom>
        </p:spPr>
        <p:txBody>
          <a:bodyPr vert="horz" wrap="square" lIns="0" tIns="20171" rIns="0" bIns="0" rtlCol="0" anchor="ctr">
            <a:spAutoFit/>
          </a:bodyPr>
          <a:lstStyle/>
          <a:p>
            <a:pPr marL="14942">
              <a:lnSpc>
                <a:spcPct val="100000"/>
              </a:lnSpc>
              <a:spcBef>
                <a:spcPts val="159"/>
              </a:spcBef>
            </a:pPr>
            <a:r>
              <a:rPr sz="4353" spc="12" dirty="0"/>
              <a:t>Health, holism</a:t>
            </a:r>
            <a:r>
              <a:rPr sz="4353" spc="18" dirty="0"/>
              <a:t> </a:t>
            </a:r>
            <a:r>
              <a:rPr sz="4353" spc="29" dirty="0"/>
              <a:t>&amp;</a:t>
            </a:r>
            <a:r>
              <a:rPr sz="4353" dirty="0"/>
              <a:t> nursing</a:t>
            </a:r>
            <a:endParaRPr sz="4353"/>
          </a:p>
        </p:txBody>
      </p:sp>
      <p:sp>
        <p:nvSpPr>
          <p:cNvPr id="3" name="object 3"/>
          <p:cNvSpPr txBox="1"/>
          <p:nvPr/>
        </p:nvSpPr>
        <p:spPr>
          <a:xfrm>
            <a:off x="1859991" y="1494807"/>
            <a:ext cx="8065246" cy="4392711"/>
          </a:xfrm>
          <a:prstGeom prst="rect">
            <a:avLst/>
          </a:prstGeom>
        </p:spPr>
        <p:txBody>
          <a:bodyPr vert="horz" wrap="square" lIns="0" tIns="14194" rIns="0" bIns="0" rtlCol="0">
            <a:spAutoFit/>
          </a:bodyPr>
          <a:lstStyle/>
          <a:p>
            <a:pPr marL="357850" marR="263717" indent="-342909">
              <a:lnSpc>
                <a:spcPct val="100699"/>
              </a:lnSpc>
              <a:spcBef>
                <a:spcPts val="112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dirty="0">
                <a:latin typeface="Calibri"/>
                <a:cs typeface="Calibri"/>
              </a:rPr>
              <a:t>Holistic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approach: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acceptance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that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health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is 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determined</a:t>
            </a:r>
            <a:r>
              <a:rPr sz="3177" spc="6" dirty="0">
                <a:latin typeface="Calibri"/>
                <a:cs typeface="Calibri"/>
              </a:rPr>
              <a:t> </a:t>
            </a:r>
            <a:r>
              <a:rPr sz="3177" spc="12" dirty="0">
                <a:latin typeface="Calibri"/>
                <a:cs typeface="Calibri"/>
              </a:rPr>
              <a:t>&amp;</a:t>
            </a:r>
            <a:r>
              <a:rPr sz="3177" spc="6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defined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by </a:t>
            </a:r>
            <a:r>
              <a:rPr sz="3177" spc="-6" dirty="0">
                <a:latin typeface="Calibri"/>
                <a:cs typeface="Calibri"/>
              </a:rPr>
              <a:t>inter-related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social, </a:t>
            </a:r>
            <a:r>
              <a:rPr sz="3177" spc="-700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psychological</a:t>
            </a:r>
            <a:r>
              <a:rPr sz="3177" spc="35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and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biological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-18" dirty="0">
                <a:latin typeface="Calibri"/>
                <a:cs typeface="Calibri"/>
              </a:rPr>
              <a:t>factors.</a:t>
            </a:r>
            <a:endParaRPr sz="3177" dirty="0">
              <a:latin typeface="Calibri"/>
              <a:cs typeface="Calibri"/>
            </a:endParaRPr>
          </a:p>
          <a:p>
            <a:pPr marL="357850" indent="-342909">
              <a:spcBef>
                <a:spcPts val="1947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dirty="0">
                <a:latin typeface="Calibri"/>
                <a:cs typeface="Calibri"/>
              </a:rPr>
              <a:t>Holism:</a:t>
            </a:r>
          </a:p>
          <a:p>
            <a:pPr marL="357850" marR="5977" indent="-342909">
              <a:lnSpc>
                <a:spcPct val="100800"/>
              </a:lnSpc>
              <a:spcBef>
                <a:spcPts val="771"/>
              </a:spcBef>
              <a:buFont typeface="Wingdings"/>
              <a:buChar char=""/>
              <a:tabLst>
                <a:tab pos="357850" algn="l"/>
              </a:tabLst>
            </a:pPr>
            <a:r>
              <a:rPr sz="3177" spc="6" dirty="0">
                <a:latin typeface="Calibri"/>
                <a:cs typeface="Calibri"/>
              </a:rPr>
              <a:t>an </a:t>
            </a:r>
            <a:r>
              <a:rPr sz="3177" dirty="0">
                <a:latin typeface="Calibri"/>
                <a:cs typeface="Calibri"/>
              </a:rPr>
              <a:t>approach</a:t>
            </a:r>
            <a:r>
              <a:rPr sz="3177" spc="35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which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seeks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-12" dirty="0">
                <a:latin typeface="Calibri"/>
                <a:cs typeface="Calibri"/>
              </a:rPr>
              <a:t>to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move</a:t>
            </a:r>
            <a:r>
              <a:rPr sz="3177" spc="6" dirty="0">
                <a:latin typeface="Calibri"/>
                <a:cs typeface="Calibri"/>
              </a:rPr>
              <a:t> </a:t>
            </a:r>
            <a:r>
              <a:rPr sz="3177" spc="-24" dirty="0">
                <a:latin typeface="Calibri"/>
                <a:cs typeface="Calibri"/>
              </a:rPr>
              <a:t>away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from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 </a:t>
            </a:r>
            <a:r>
              <a:rPr sz="3177" spc="-700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biological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12" dirty="0">
                <a:latin typeface="Calibri"/>
                <a:cs typeface="Calibri"/>
              </a:rPr>
              <a:t>model</a:t>
            </a:r>
            <a:endParaRPr sz="3177" dirty="0">
              <a:latin typeface="Calibri"/>
              <a:cs typeface="Calibri"/>
            </a:endParaRPr>
          </a:p>
          <a:p>
            <a:pPr marL="357850" marR="8218" indent="-342909">
              <a:lnSpc>
                <a:spcPct val="100699"/>
              </a:lnSpc>
              <a:spcBef>
                <a:spcPts val="765"/>
              </a:spcBef>
              <a:buFont typeface="Wingdings"/>
              <a:buChar char=""/>
              <a:tabLst>
                <a:tab pos="357850" algn="l"/>
              </a:tabLst>
            </a:pPr>
            <a:r>
              <a:rPr sz="3177" spc="12" dirty="0">
                <a:latin typeface="Calibri"/>
                <a:cs typeface="Calibri"/>
              </a:rPr>
              <a:t>A</a:t>
            </a:r>
            <a:r>
              <a:rPr sz="3177" spc="6" dirty="0">
                <a:latin typeface="Calibri"/>
                <a:cs typeface="Calibri"/>
              </a:rPr>
              <a:t> theory </a:t>
            </a:r>
            <a:r>
              <a:rPr sz="3177" dirty="0">
                <a:latin typeface="Calibri"/>
                <a:cs typeface="Calibri"/>
              </a:rPr>
              <a:t>that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considers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the </a:t>
            </a:r>
            <a:r>
              <a:rPr sz="3177" dirty="0">
                <a:latin typeface="Calibri"/>
                <a:cs typeface="Calibri"/>
              </a:rPr>
              <a:t>parts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of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whole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as </a:t>
            </a:r>
            <a:r>
              <a:rPr sz="3177" spc="-700" dirty="0">
                <a:latin typeface="Calibri"/>
                <a:cs typeface="Calibri"/>
              </a:rPr>
              <a:t> </a:t>
            </a:r>
            <a:r>
              <a:rPr sz="3177" spc="-12" dirty="0">
                <a:latin typeface="Calibri"/>
                <a:cs typeface="Calibri"/>
              </a:rPr>
              <a:t>interconnected</a:t>
            </a:r>
            <a:r>
              <a:rPr sz="3177" spc="35" dirty="0">
                <a:latin typeface="Calibri"/>
                <a:cs typeface="Calibri"/>
              </a:rPr>
              <a:t> </a:t>
            </a:r>
            <a:r>
              <a:rPr sz="3177" spc="12" dirty="0">
                <a:latin typeface="Calibri"/>
                <a:cs typeface="Calibri"/>
              </a:rPr>
              <a:t>&amp;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interdependent</a:t>
            </a:r>
            <a:endParaRPr sz="3177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694317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85280" y="464137"/>
            <a:ext cx="5620871" cy="692547"/>
          </a:xfrm>
          <a:prstGeom prst="rect">
            <a:avLst/>
          </a:prstGeom>
        </p:spPr>
        <p:txBody>
          <a:bodyPr vert="horz" wrap="square" lIns="0" tIns="13447" rIns="0" bIns="0" rtlCol="0" anchor="ctr">
            <a:spAutoFit/>
          </a:bodyPr>
          <a:lstStyle/>
          <a:p>
            <a:pPr marL="14942">
              <a:lnSpc>
                <a:spcPct val="100000"/>
              </a:lnSpc>
              <a:spcBef>
                <a:spcPts val="106"/>
              </a:spcBef>
            </a:pPr>
            <a:r>
              <a:rPr sz="4412" spc="-12" dirty="0"/>
              <a:t>Health,</a:t>
            </a:r>
            <a:r>
              <a:rPr sz="4412" spc="-24" dirty="0"/>
              <a:t> </a:t>
            </a:r>
            <a:r>
              <a:rPr sz="4412" spc="-12" dirty="0"/>
              <a:t>holism</a:t>
            </a:r>
            <a:r>
              <a:rPr sz="4412" spc="6" dirty="0"/>
              <a:t> </a:t>
            </a:r>
            <a:r>
              <a:rPr sz="4412" spc="-12" dirty="0"/>
              <a:t>&amp;</a:t>
            </a:r>
            <a:r>
              <a:rPr sz="4412" spc="-18" dirty="0"/>
              <a:t> </a:t>
            </a:r>
            <a:r>
              <a:rPr sz="4412" spc="-24" dirty="0"/>
              <a:t>nursing</a:t>
            </a:r>
            <a:endParaRPr sz="4412"/>
          </a:p>
        </p:txBody>
      </p:sp>
      <p:sp>
        <p:nvSpPr>
          <p:cNvPr id="3" name="object 3"/>
          <p:cNvSpPr txBox="1"/>
          <p:nvPr/>
        </p:nvSpPr>
        <p:spPr>
          <a:xfrm>
            <a:off x="2057699" y="1605325"/>
            <a:ext cx="8024158" cy="3443605"/>
          </a:xfrm>
          <a:prstGeom prst="rect">
            <a:avLst/>
          </a:prstGeom>
        </p:spPr>
        <p:txBody>
          <a:bodyPr vert="horz" wrap="square" lIns="0" tIns="14194" rIns="0" bIns="0" rtlCol="0">
            <a:spAutoFit/>
          </a:bodyPr>
          <a:lstStyle/>
          <a:p>
            <a:pPr marL="357850" marR="336185" indent="-342909">
              <a:lnSpc>
                <a:spcPct val="100699"/>
              </a:lnSpc>
              <a:spcBef>
                <a:spcPts val="112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spc="-24" dirty="0">
                <a:latin typeface="Calibri"/>
                <a:cs typeface="Calibri"/>
              </a:rPr>
              <a:t>Ideally,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nursing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-12" dirty="0">
                <a:latin typeface="Calibri"/>
                <a:cs typeface="Calibri"/>
              </a:rPr>
              <a:t>care</a:t>
            </a:r>
            <a:r>
              <a:rPr sz="3177" spc="6" dirty="0">
                <a:latin typeface="Calibri"/>
                <a:cs typeface="Calibri"/>
              </a:rPr>
              <a:t> is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known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to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be</a:t>
            </a:r>
            <a:r>
              <a:rPr sz="3177" spc="-6" dirty="0">
                <a:latin typeface="Calibri"/>
                <a:cs typeface="Calibri"/>
              </a:rPr>
              <a:t> provided </a:t>
            </a:r>
            <a:r>
              <a:rPr sz="3177" spc="-700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within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</a:t>
            </a:r>
            <a:r>
              <a:rPr sz="3177" dirty="0">
                <a:latin typeface="Calibri"/>
                <a:cs typeface="Calibri"/>
              </a:rPr>
              <a:t> holistic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framework</a:t>
            </a:r>
            <a:endParaRPr sz="3177" dirty="0">
              <a:latin typeface="Calibri"/>
              <a:cs typeface="Calibri"/>
            </a:endParaRPr>
          </a:p>
          <a:p>
            <a:pPr marL="357850" indent="-342909">
              <a:spcBef>
                <a:spcPts val="1947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spc="6" dirty="0">
                <a:latin typeface="Calibri"/>
                <a:cs typeface="Calibri"/>
              </a:rPr>
              <a:t>In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-29" dirty="0">
                <a:latin typeface="Calibri"/>
                <a:cs typeface="Calibri"/>
              </a:rPr>
              <a:t>reality,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nursing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work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is</a:t>
            </a:r>
            <a:r>
              <a:rPr sz="3177" spc="-12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messy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12" dirty="0">
                <a:latin typeface="Calibri"/>
                <a:cs typeface="Calibri"/>
              </a:rPr>
              <a:t>&amp;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contingent</a:t>
            </a:r>
            <a:endParaRPr sz="3177" dirty="0">
              <a:latin typeface="Calibri"/>
              <a:cs typeface="Calibri"/>
            </a:endParaRPr>
          </a:p>
          <a:p>
            <a:pPr marL="357850" marR="5977" indent="-342909">
              <a:lnSpc>
                <a:spcPct val="100800"/>
              </a:lnSpc>
              <a:spcBef>
                <a:spcPts val="1918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dirty="0">
                <a:latin typeface="Calibri"/>
                <a:cs typeface="Calibri"/>
              </a:rPr>
              <a:t>Lack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of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resources</a:t>
            </a:r>
            <a:r>
              <a:rPr sz="3177" dirty="0">
                <a:latin typeface="Calibri"/>
                <a:cs typeface="Calibri"/>
              </a:rPr>
              <a:t> can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limit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the amount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of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time </a:t>
            </a:r>
            <a:r>
              <a:rPr sz="3177" spc="-700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that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nurses</a:t>
            </a:r>
            <a:r>
              <a:rPr sz="3177" spc="6" dirty="0">
                <a:latin typeface="Calibri"/>
                <a:cs typeface="Calibri"/>
              </a:rPr>
              <a:t> </a:t>
            </a:r>
            <a:r>
              <a:rPr sz="3177" spc="-12" dirty="0">
                <a:latin typeface="Calibri"/>
                <a:cs typeface="Calibri"/>
              </a:rPr>
              <a:t>devote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to</a:t>
            </a:r>
            <a:r>
              <a:rPr sz="3177" spc="6" dirty="0">
                <a:latin typeface="Calibri"/>
                <a:cs typeface="Calibri"/>
              </a:rPr>
              <a:t> each individual</a:t>
            </a:r>
            <a:r>
              <a:rPr sz="3177" spc="41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patient, 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which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-12" dirty="0">
                <a:latin typeface="Calibri"/>
                <a:cs typeface="Calibri"/>
              </a:rPr>
              <a:t>interferes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with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provision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of</a:t>
            </a:r>
            <a:r>
              <a:rPr sz="3177" dirty="0">
                <a:latin typeface="Calibri"/>
                <a:cs typeface="Calibri"/>
              </a:rPr>
              <a:t> holistic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-12" dirty="0">
                <a:latin typeface="Calibri"/>
                <a:cs typeface="Calibri"/>
              </a:rPr>
              <a:t>care</a:t>
            </a:r>
            <a:endParaRPr sz="3177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355168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85FC0-7B75-8F4D-833C-D61EAA0FA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87298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Any question ?</a:t>
            </a:r>
          </a:p>
        </p:txBody>
      </p:sp>
    </p:spTree>
    <p:extLst>
      <p:ext uri="{BB962C8B-B14F-4D97-AF65-F5344CB8AC3E}">
        <p14:creationId xmlns:p14="http://schemas.microsoft.com/office/powerpoint/2010/main" val="3396898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75831" y="305020"/>
            <a:ext cx="4437529" cy="690231"/>
          </a:xfrm>
          <a:prstGeom prst="rect">
            <a:avLst/>
          </a:prstGeom>
        </p:spPr>
        <p:txBody>
          <a:bodyPr vert="horz" wrap="square" lIns="0" tIns="20171" rIns="0" bIns="0" rtlCol="0" anchor="ctr">
            <a:spAutoFit/>
          </a:bodyPr>
          <a:lstStyle/>
          <a:p>
            <a:pPr marL="14942">
              <a:lnSpc>
                <a:spcPct val="100000"/>
              </a:lnSpc>
              <a:spcBef>
                <a:spcPts val="159"/>
              </a:spcBef>
            </a:pPr>
            <a:r>
              <a:rPr sz="4353" spc="6" dirty="0"/>
              <a:t>Definition</a:t>
            </a:r>
            <a:r>
              <a:rPr sz="4353" spc="12" dirty="0"/>
              <a:t> of</a:t>
            </a:r>
            <a:r>
              <a:rPr sz="4353" spc="-6" dirty="0"/>
              <a:t> </a:t>
            </a:r>
            <a:r>
              <a:rPr sz="4353" spc="12" dirty="0"/>
              <a:t>health</a:t>
            </a:r>
            <a:endParaRPr sz="4353"/>
          </a:p>
        </p:txBody>
      </p:sp>
      <p:sp>
        <p:nvSpPr>
          <p:cNvPr id="3" name="object 3"/>
          <p:cNvSpPr txBox="1"/>
          <p:nvPr/>
        </p:nvSpPr>
        <p:spPr>
          <a:xfrm>
            <a:off x="2041413" y="956611"/>
            <a:ext cx="7686936" cy="1874570"/>
          </a:xfrm>
          <a:prstGeom prst="rect">
            <a:avLst/>
          </a:prstGeom>
        </p:spPr>
        <p:txBody>
          <a:bodyPr vert="horz" wrap="square" lIns="0" tIns="14941" rIns="0" bIns="0" rtlCol="0">
            <a:spAutoFit/>
          </a:bodyPr>
          <a:lstStyle/>
          <a:p>
            <a:pPr marL="14942" algn="just">
              <a:spcBef>
                <a:spcPts val="118"/>
              </a:spcBef>
            </a:pPr>
            <a:r>
              <a:rPr sz="3000" dirty="0">
                <a:latin typeface="Calibri"/>
                <a:cs typeface="Calibri"/>
              </a:rPr>
              <a:t>WHO</a:t>
            </a:r>
            <a:r>
              <a:rPr sz="3000" spc="6" dirty="0">
                <a:latin typeface="Calibri"/>
                <a:cs typeface="Calibri"/>
              </a:rPr>
              <a:t> </a:t>
            </a:r>
            <a:r>
              <a:rPr sz="3000" spc="-18" dirty="0">
                <a:latin typeface="Calibri"/>
                <a:cs typeface="Calibri"/>
              </a:rPr>
              <a:t>recent</a:t>
            </a:r>
            <a:r>
              <a:rPr sz="3000" spc="-12" dirty="0">
                <a:latin typeface="Calibri"/>
                <a:cs typeface="Calibri"/>
              </a:rPr>
              <a:t> definition:</a:t>
            </a:r>
            <a:r>
              <a:rPr sz="3000" spc="-18" dirty="0">
                <a:latin typeface="Calibri"/>
                <a:cs typeface="Calibri"/>
              </a:rPr>
              <a:t> </a:t>
            </a:r>
            <a:endParaRPr lang="en-US" sz="3000" spc="-18" dirty="0">
              <a:latin typeface="Calibri"/>
              <a:cs typeface="Calibri"/>
            </a:endParaRPr>
          </a:p>
          <a:p>
            <a:pPr marL="14942" algn="just">
              <a:spcBef>
                <a:spcPts val="118"/>
              </a:spcBef>
            </a:pPr>
            <a:r>
              <a:rPr sz="3000" spc="-134" dirty="0">
                <a:latin typeface="Calibri"/>
                <a:cs typeface="Calibri"/>
              </a:rPr>
              <a:t>To </a:t>
            </a:r>
            <a:r>
              <a:rPr sz="3000" spc="-12" dirty="0">
                <a:latin typeface="Calibri"/>
                <a:cs typeface="Calibri"/>
              </a:rPr>
              <a:t>reach </a:t>
            </a:r>
            <a:r>
              <a:rPr sz="3000" dirty="0">
                <a:latin typeface="Calibri"/>
                <a:cs typeface="Calibri"/>
              </a:rPr>
              <a:t>a </a:t>
            </a:r>
            <a:r>
              <a:rPr sz="3000" spc="-29" dirty="0">
                <a:latin typeface="Calibri"/>
                <a:cs typeface="Calibri"/>
              </a:rPr>
              <a:t>state </a:t>
            </a:r>
            <a:r>
              <a:rPr sz="3000" spc="-6" dirty="0">
                <a:latin typeface="Calibri"/>
                <a:cs typeface="Calibri"/>
              </a:rPr>
              <a:t>of </a:t>
            </a:r>
            <a:r>
              <a:rPr sz="3000" spc="-12" dirty="0">
                <a:latin typeface="Calibri"/>
                <a:cs typeface="Calibri"/>
              </a:rPr>
              <a:t>complete </a:t>
            </a:r>
            <a:r>
              <a:rPr sz="3000" spc="-18" dirty="0">
                <a:latin typeface="Calibri"/>
                <a:cs typeface="Calibri"/>
              </a:rPr>
              <a:t>physical, mental </a:t>
            </a:r>
            <a:r>
              <a:rPr sz="3000" dirty="0">
                <a:latin typeface="Calibri"/>
                <a:cs typeface="Calibri"/>
              </a:rPr>
              <a:t>&amp; </a:t>
            </a:r>
            <a:r>
              <a:rPr sz="3000" spc="6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social </a:t>
            </a:r>
            <a:r>
              <a:rPr sz="3000" spc="-6" dirty="0">
                <a:latin typeface="Calibri"/>
                <a:cs typeface="Calibri"/>
              </a:rPr>
              <a:t>wellbeing, </a:t>
            </a:r>
            <a:r>
              <a:rPr sz="3000" dirty="0">
                <a:latin typeface="Calibri"/>
                <a:cs typeface="Calibri"/>
              </a:rPr>
              <a:t>an </a:t>
            </a:r>
            <a:r>
              <a:rPr sz="3000" spc="-6" dirty="0">
                <a:latin typeface="Calibri"/>
                <a:cs typeface="Calibri"/>
              </a:rPr>
              <a:t>individual or </a:t>
            </a:r>
            <a:r>
              <a:rPr sz="3000" spc="-12" dirty="0">
                <a:latin typeface="Calibri"/>
                <a:cs typeface="Calibri"/>
              </a:rPr>
              <a:t>group must </a:t>
            </a:r>
            <a:r>
              <a:rPr sz="3000" spc="-6" dirty="0">
                <a:latin typeface="Calibri"/>
                <a:cs typeface="Calibri"/>
              </a:rPr>
              <a:t>be </a:t>
            </a:r>
            <a:r>
              <a:rPr sz="3000" spc="-6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able</a:t>
            </a:r>
            <a:r>
              <a:rPr sz="3000" spc="-18" dirty="0">
                <a:latin typeface="Calibri"/>
                <a:cs typeface="Calibri"/>
              </a:rPr>
              <a:t> to:</a:t>
            </a:r>
            <a:endParaRPr sz="30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05299" y="2789473"/>
            <a:ext cx="7959165" cy="2365987"/>
          </a:xfrm>
          <a:prstGeom prst="rect">
            <a:avLst/>
          </a:prstGeom>
        </p:spPr>
        <p:txBody>
          <a:bodyPr vert="horz" wrap="square" lIns="0" tIns="14941" rIns="0" bIns="0" rtlCol="0">
            <a:spAutoFit/>
          </a:bodyPr>
          <a:lstStyle/>
          <a:p>
            <a:pPr marL="357850" indent="-342909">
              <a:spcBef>
                <a:spcPts val="118"/>
              </a:spcBef>
              <a:buFont typeface="Wingdings"/>
              <a:buChar char=""/>
              <a:tabLst>
                <a:tab pos="357850" algn="l"/>
              </a:tabLst>
            </a:pPr>
            <a:r>
              <a:rPr sz="3000" spc="-6" dirty="0">
                <a:latin typeface="Calibri"/>
                <a:cs typeface="Calibri"/>
              </a:rPr>
              <a:t>identify</a:t>
            </a:r>
            <a:r>
              <a:rPr sz="3000" spc="-3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and</a:t>
            </a:r>
            <a:r>
              <a:rPr sz="3000" spc="-24" dirty="0">
                <a:latin typeface="Calibri"/>
                <a:cs typeface="Calibri"/>
              </a:rPr>
              <a:t> </a:t>
            </a:r>
            <a:r>
              <a:rPr sz="3000" spc="-18" dirty="0">
                <a:latin typeface="Calibri"/>
                <a:cs typeface="Calibri"/>
              </a:rPr>
              <a:t>to realize</a:t>
            </a:r>
            <a:r>
              <a:rPr sz="3000" spc="-29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aspirations,</a:t>
            </a:r>
            <a:endParaRPr sz="3000" dirty="0">
              <a:latin typeface="Calibri"/>
              <a:cs typeface="Calibri"/>
            </a:endParaRPr>
          </a:p>
          <a:p>
            <a:pPr marL="357850" indent="-342909">
              <a:buFont typeface="Wingdings"/>
              <a:buChar char=""/>
              <a:tabLst>
                <a:tab pos="357850" algn="l"/>
              </a:tabLst>
            </a:pPr>
            <a:r>
              <a:rPr sz="3000" spc="-18" dirty="0">
                <a:latin typeface="Calibri"/>
                <a:cs typeface="Calibri"/>
              </a:rPr>
              <a:t>to</a:t>
            </a:r>
            <a:r>
              <a:rPr sz="3000" spc="-35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satisfy</a:t>
            </a:r>
            <a:r>
              <a:rPr sz="3000" spc="-41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needs,</a:t>
            </a:r>
            <a:endParaRPr sz="3000" dirty="0">
              <a:latin typeface="Calibri"/>
              <a:cs typeface="Calibri"/>
            </a:endParaRPr>
          </a:p>
          <a:p>
            <a:pPr marL="357850" indent="-342909">
              <a:buFont typeface="Wingdings"/>
              <a:buChar char=""/>
              <a:tabLst>
                <a:tab pos="357850" algn="l"/>
              </a:tabLst>
            </a:pPr>
            <a:r>
              <a:rPr sz="3000" dirty="0">
                <a:latin typeface="Calibri"/>
                <a:cs typeface="Calibri"/>
              </a:rPr>
              <a:t>and</a:t>
            </a:r>
            <a:r>
              <a:rPr sz="3000" spc="-18" dirty="0">
                <a:latin typeface="Calibri"/>
                <a:cs typeface="Calibri"/>
              </a:rPr>
              <a:t> to</a:t>
            </a:r>
            <a:r>
              <a:rPr sz="3000" spc="-12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change</a:t>
            </a:r>
            <a:r>
              <a:rPr sz="3000" spc="-24" dirty="0">
                <a:latin typeface="Calibri"/>
                <a:cs typeface="Calibri"/>
              </a:rPr>
              <a:t> </a:t>
            </a:r>
            <a:r>
              <a:rPr sz="3000" spc="-6" dirty="0">
                <a:latin typeface="Calibri"/>
                <a:cs typeface="Calibri"/>
              </a:rPr>
              <a:t>or </a:t>
            </a:r>
            <a:r>
              <a:rPr sz="3000" spc="-12" dirty="0">
                <a:latin typeface="Calibri"/>
                <a:cs typeface="Calibri"/>
              </a:rPr>
              <a:t>cope</a:t>
            </a:r>
            <a:r>
              <a:rPr sz="3000" spc="-24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with</a:t>
            </a:r>
            <a:r>
              <a:rPr sz="3000" spc="-6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the</a:t>
            </a:r>
            <a:r>
              <a:rPr sz="3000" spc="-18" dirty="0">
                <a:latin typeface="Calibri"/>
                <a:cs typeface="Calibri"/>
              </a:rPr>
              <a:t> environment.</a:t>
            </a:r>
            <a:endParaRPr sz="3000" dirty="0">
              <a:latin typeface="Calibri"/>
              <a:cs typeface="Calibri"/>
            </a:endParaRPr>
          </a:p>
          <a:p>
            <a:pPr marL="357850" marR="5977" indent="-342909">
              <a:lnSpc>
                <a:spcPct val="80000"/>
              </a:lnSpc>
              <a:spcBef>
                <a:spcPts val="1700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000" spc="-6" dirty="0">
                <a:latin typeface="Calibri"/>
                <a:cs typeface="Calibri"/>
              </a:rPr>
              <a:t>Health </a:t>
            </a:r>
            <a:r>
              <a:rPr sz="3000" dirty="0">
                <a:latin typeface="Calibri"/>
                <a:cs typeface="Calibri"/>
              </a:rPr>
              <a:t>is a </a:t>
            </a:r>
            <a:r>
              <a:rPr sz="3000" spc="-6" dirty="0">
                <a:latin typeface="Calibri"/>
                <a:cs typeface="Calibri"/>
              </a:rPr>
              <a:t>positive </a:t>
            </a:r>
            <a:r>
              <a:rPr sz="3000" spc="-12" dirty="0">
                <a:latin typeface="Calibri"/>
                <a:cs typeface="Calibri"/>
              </a:rPr>
              <a:t>concept </a:t>
            </a:r>
            <a:r>
              <a:rPr sz="3000" dirty="0">
                <a:latin typeface="Calibri"/>
                <a:cs typeface="Calibri"/>
              </a:rPr>
              <a:t>emphasizing </a:t>
            </a:r>
            <a:r>
              <a:rPr sz="3000" b="1" dirty="0">
                <a:latin typeface="Calibri"/>
                <a:cs typeface="Calibri"/>
              </a:rPr>
              <a:t>social </a:t>
            </a:r>
            <a:r>
              <a:rPr sz="3000" dirty="0">
                <a:latin typeface="Calibri"/>
                <a:cs typeface="Calibri"/>
              </a:rPr>
              <a:t>&amp; </a:t>
            </a:r>
            <a:r>
              <a:rPr sz="3000" spc="-665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personal</a:t>
            </a:r>
            <a:r>
              <a:rPr sz="3000" spc="-18" dirty="0">
                <a:latin typeface="Calibri"/>
                <a:cs typeface="Calibri"/>
              </a:rPr>
              <a:t> </a:t>
            </a:r>
            <a:r>
              <a:rPr sz="3000" spc="-12" dirty="0">
                <a:latin typeface="Calibri"/>
                <a:cs typeface="Calibri"/>
              </a:rPr>
              <a:t>resources,</a:t>
            </a:r>
            <a:r>
              <a:rPr sz="3000" spc="-6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as</a:t>
            </a:r>
            <a:r>
              <a:rPr sz="3000" spc="-12" dirty="0">
                <a:latin typeface="Calibri"/>
                <a:cs typeface="Calibri"/>
              </a:rPr>
              <a:t> well</a:t>
            </a:r>
            <a:r>
              <a:rPr sz="3000" spc="-18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as</a:t>
            </a:r>
            <a:r>
              <a:rPr sz="3000" spc="-12" dirty="0">
                <a:latin typeface="Calibri"/>
                <a:cs typeface="Calibri"/>
              </a:rPr>
              <a:t> </a:t>
            </a:r>
            <a:r>
              <a:rPr sz="3000" spc="-18" dirty="0">
                <a:latin typeface="Calibri"/>
                <a:cs typeface="Calibri"/>
              </a:rPr>
              <a:t>physical</a:t>
            </a:r>
            <a:r>
              <a:rPr sz="3000" spc="-6" dirty="0">
                <a:latin typeface="Calibri"/>
                <a:cs typeface="Calibri"/>
              </a:rPr>
              <a:t> capacities.</a:t>
            </a:r>
            <a:endParaRPr sz="30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94595" y="2459121"/>
            <a:ext cx="757518" cy="401355"/>
          </a:xfrm>
          <a:prstGeom prst="rect">
            <a:avLst/>
          </a:prstGeom>
        </p:spPr>
        <p:txBody>
          <a:bodyPr vert="horz" wrap="square" lIns="0" tIns="20918" rIns="0" bIns="0" rtlCol="0">
            <a:spAutoFit/>
          </a:bodyPr>
          <a:lstStyle/>
          <a:p>
            <a:pPr marL="14942">
              <a:spcBef>
                <a:spcPts val="165"/>
              </a:spcBef>
            </a:pPr>
            <a:r>
              <a:rPr sz="2471" spc="76" dirty="0">
                <a:latin typeface="Trebuchet MS"/>
                <a:cs typeface="Trebuchet MS"/>
              </a:rPr>
              <a:t>hope</a:t>
            </a:r>
            <a:endParaRPr sz="2471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520729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88913" y="266920"/>
            <a:ext cx="5257800" cy="690231"/>
          </a:xfrm>
          <a:prstGeom prst="rect">
            <a:avLst/>
          </a:prstGeom>
        </p:spPr>
        <p:txBody>
          <a:bodyPr vert="horz" wrap="square" lIns="0" tIns="20171" rIns="0" bIns="0" rtlCol="0" anchor="ctr">
            <a:spAutoFit/>
          </a:bodyPr>
          <a:lstStyle/>
          <a:p>
            <a:pPr marL="14942">
              <a:lnSpc>
                <a:spcPct val="100000"/>
              </a:lnSpc>
              <a:spcBef>
                <a:spcPts val="159"/>
              </a:spcBef>
            </a:pPr>
            <a:r>
              <a:rPr sz="4353" spc="-12" dirty="0"/>
              <a:t>Lay</a:t>
            </a:r>
            <a:r>
              <a:rPr sz="4353" spc="6" dirty="0"/>
              <a:t> definition </a:t>
            </a:r>
            <a:r>
              <a:rPr sz="4353" spc="12" dirty="0"/>
              <a:t>of</a:t>
            </a:r>
            <a:r>
              <a:rPr sz="4353" spc="-6" dirty="0"/>
              <a:t> </a:t>
            </a:r>
            <a:r>
              <a:rPr sz="4353" spc="12" dirty="0"/>
              <a:t>health</a:t>
            </a:r>
            <a:endParaRPr sz="4353"/>
          </a:p>
        </p:txBody>
      </p:sp>
      <p:sp>
        <p:nvSpPr>
          <p:cNvPr id="3" name="object 3"/>
          <p:cNvSpPr txBox="1"/>
          <p:nvPr/>
        </p:nvSpPr>
        <p:spPr>
          <a:xfrm>
            <a:off x="1829100" y="1202420"/>
            <a:ext cx="8079441" cy="1420615"/>
          </a:xfrm>
          <a:prstGeom prst="rect">
            <a:avLst/>
          </a:prstGeom>
        </p:spPr>
        <p:txBody>
          <a:bodyPr vert="horz" wrap="square" lIns="0" tIns="115794" rIns="0" bIns="0" rtlCol="0">
            <a:spAutoFit/>
          </a:bodyPr>
          <a:lstStyle/>
          <a:p>
            <a:pPr marL="357850" indent="-342909">
              <a:spcBef>
                <a:spcPts val="912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lang="en-US" sz="2118" dirty="0"/>
              <a:t>We use the term “</a:t>
            </a:r>
            <a:r>
              <a:rPr lang="en-US" sz="2118" b="1" dirty="0"/>
              <a:t>lay</a:t>
            </a:r>
            <a:r>
              <a:rPr lang="en-US" sz="2118" dirty="0"/>
              <a:t>” to mean people who are neither health care professionals nor health services researchers, but who may have specialized knowledge related to health. This includes patients, the general public, and consumer advocates</a:t>
            </a:r>
            <a:endParaRPr sz="3177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86697" y="4807438"/>
            <a:ext cx="4971060" cy="1593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718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65113" y="266920"/>
            <a:ext cx="5257800" cy="690231"/>
          </a:xfrm>
          <a:prstGeom prst="rect">
            <a:avLst/>
          </a:prstGeom>
        </p:spPr>
        <p:txBody>
          <a:bodyPr vert="horz" wrap="square" lIns="0" tIns="20171" rIns="0" bIns="0" rtlCol="0" anchor="ctr">
            <a:spAutoFit/>
          </a:bodyPr>
          <a:lstStyle/>
          <a:p>
            <a:pPr marL="14942">
              <a:lnSpc>
                <a:spcPct val="100000"/>
              </a:lnSpc>
              <a:spcBef>
                <a:spcPts val="159"/>
              </a:spcBef>
            </a:pPr>
            <a:r>
              <a:rPr sz="4353" spc="-12" dirty="0"/>
              <a:t>Lay</a:t>
            </a:r>
            <a:r>
              <a:rPr sz="4353" spc="6" dirty="0"/>
              <a:t> definition </a:t>
            </a:r>
            <a:r>
              <a:rPr sz="4353" spc="12" dirty="0"/>
              <a:t>of</a:t>
            </a:r>
            <a:r>
              <a:rPr sz="4353" spc="-6" dirty="0"/>
              <a:t> </a:t>
            </a:r>
            <a:r>
              <a:rPr sz="4353" spc="12" dirty="0"/>
              <a:t>health</a:t>
            </a:r>
            <a:endParaRPr sz="4353"/>
          </a:p>
        </p:txBody>
      </p:sp>
      <p:sp>
        <p:nvSpPr>
          <p:cNvPr id="3" name="object 3"/>
          <p:cNvSpPr txBox="1"/>
          <p:nvPr/>
        </p:nvSpPr>
        <p:spPr>
          <a:xfrm>
            <a:off x="1905299" y="1199686"/>
            <a:ext cx="7625976" cy="356751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357850" marR="280901" indent="-342909">
              <a:lnSpc>
                <a:spcPts val="3647"/>
              </a:lnSpc>
              <a:spcBef>
                <a:spcPts val="400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dirty="0">
                <a:latin typeface="Calibri"/>
                <a:cs typeface="Calibri"/>
              </a:rPr>
              <a:t>health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is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relative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situation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12" dirty="0">
                <a:latin typeface="Calibri"/>
                <a:cs typeface="Calibri"/>
              </a:rPr>
              <a:t>and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-12" dirty="0">
                <a:latin typeface="Calibri"/>
                <a:cs typeface="Calibri"/>
              </a:rPr>
              <a:t>related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to </a:t>
            </a:r>
            <a:r>
              <a:rPr sz="3177" spc="-700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personal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expectations</a:t>
            </a:r>
            <a:endParaRPr sz="3177" dirty="0">
              <a:latin typeface="Calibri"/>
              <a:cs typeface="Calibri"/>
            </a:endParaRPr>
          </a:p>
          <a:p>
            <a:pPr marL="357850" indent="-342909">
              <a:spcBef>
                <a:spcPts val="1612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spc="6" dirty="0">
                <a:latin typeface="Calibri"/>
                <a:cs typeface="Calibri"/>
              </a:rPr>
              <a:t>Health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is</a:t>
            </a:r>
            <a:r>
              <a:rPr sz="3177" spc="-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 </a:t>
            </a:r>
            <a:r>
              <a:rPr sz="3177" dirty="0">
                <a:latin typeface="Calibri"/>
                <a:cs typeface="Calibri"/>
              </a:rPr>
              <a:t>positive</a:t>
            </a:r>
            <a:r>
              <a:rPr sz="3177" spc="6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concept</a:t>
            </a:r>
            <a:endParaRPr sz="3177" dirty="0">
              <a:latin typeface="Calibri"/>
              <a:cs typeface="Calibri"/>
            </a:endParaRPr>
          </a:p>
          <a:p>
            <a:pPr marL="357850" marR="5977" indent="-342909">
              <a:lnSpc>
                <a:spcPct val="100699"/>
              </a:lnSpc>
              <a:spcBef>
                <a:spcPts val="1924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spc="6" dirty="0">
                <a:latin typeface="Calibri"/>
                <a:cs typeface="Calibri"/>
              </a:rPr>
              <a:t>Depend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on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-18" dirty="0">
                <a:latin typeface="Calibri"/>
                <a:cs typeface="Calibri"/>
              </a:rPr>
              <a:t>factors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spc="-18" dirty="0">
                <a:latin typeface="Calibri"/>
                <a:cs typeface="Calibri"/>
              </a:rPr>
              <a:t>like:</a:t>
            </a:r>
            <a:r>
              <a:rPr sz="3177" spc="6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age, </a:t>
            </a:r>
            <a:r>
              <a:rPr sz="3177" spc="-35" dirty="0">
                <a:latin typeface="Calibri"/>
                <a:cs typeface="Calibri"/>
              </a:rPr>
              <a:t>gender,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culture, </a:t>
            </a:r>
            <a:r>
              <a:rPr sz="3177" spc="-700" dirty="0">
                <a:latin typeface="Calibri"/>
                <a:cs typeface="Calibri"/>
              </a:rPr>
              <a:t> </a:t>
            </a:r>
            <a:r>
              <a:rPr sz="3177" spc="-18" dirty="0">
                <a:latin typeface="Calibri"/>
                <a:cs typeface="Calibri"/>
              </a:rPr>
              <a:t>ethnicity,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-18" dirty="0">
                <a:latin typeface="Calibri"/>
                <a:cs typeface="Calibri"/>
              </a:rPr>
              <a:t>disability..etc</a:t>
            </a:r>
            <a:endParaRPr sz="3177" dirty="0">
              <a:latin typeface="Calibri"/>
              <a:cs typeface="Calibri"/>
            </a:endParaRPr>
          </a:p>
          <a:p>
            <a:pPr marL="357850" indent="-342909">
              <a:spcBef>
                <a:spcPts val="859"/>
              </a:spcBef>
              <a:buFont typeface="Arial"/>
              <a:buChar char="•"/>
              <a:tabLst>
                <a:tab pos="357850" algn="l"/>
              </a:tabLst>
            </a:pPr>
            <a:r>
              <a:rPr sz="3588" spc="6" dirty="0">
                <a:latin typeface="Calibri"/>
                <a:cs typeface="Calibri"/>
              </a:rPr>
              <a:t>E.g.</a:t>
            </a:r>
            <a:r>
              <a:rPr sz="3588" spc="-6" dirty="0">
                <a:latin typeface="Calibri"/>
                <a:cs typeface="Calibri"/>
              </a:rPr>
              <a:t> </a:t>
            </a:r>
            <a:r>
              <a:rPr sz="3588" spc="-24" dirty="0">
                <a:latin typeface="Calibri"/>
                <a:cs typeface="Calibri"/>
              </a:rPr>
              <a:t>Evil</a:t>
            </a:r>
            <a:r>
              <a:rPr sz="3588" spc="-12" dirty="0">
                <a:latin typeface="Calibri"/>
                <a:cs typeface="Calibri"/>
              </a:rPr>
              <a:t> </a:t>
            </a:r>
            <a:r>
              <a:rPr sz="3588" spc="-24" dirty="0">
                <a:latin typeface="Calibri"/>
                <a:cs typeface="Calibri"/>
              </a:rPr>
              <a:t>eye</a:t>
            </a:r>
            <a:endParaRPr sz="3588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28233" y="4981937"/>
            <a:ext cx="3998975" cy="1342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64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3648" y="334601"/>
            <a:ext cx="4303059" cy="568734"/>
          </a:xfrm>
          <a:prstGeom prst="rect">
            <a:avLst/>
          </a:prstGeom>
        </p:spPr>
        <p:txBody>
          <a:bodyPr vert="horz" wrap="square" lIns="0" tIns="16435" rIns="0" bIns="0" rtlCol="0" anchor="ctr">
            <a:spAutoFit/>
          </a:bodyPr>
          <a:lstStyle/>
          <a:p>
            <a:pPr marL="14942">
              <a:lnSpc>
                <a:spcPct val="100000"/>
              </a:lnSpc>
              <a:spcBef>
                <a:spcPts val="129"/>
              </a:spcBef>
            </a:pPr>
            <a:r>
              <a:rPr sz="3588" spc="-24" dirty="0"/>
              <a:t>Lay</a:t>
            </a:r>
            <a:r>
              <a:rPr sz="3588" spc="-18" dirty="0"/>
              <a:t> </a:t>
            </a:r>
            <a:r>
              <a:rPr sz="3588" spc="-6" dirty="0"/>
              <a:t>definition</a:t>
            </a:r>
            <a:r>
              <a:rPr sz="3588" spc="-41" dirty="0"/>
              <a:t> </a:t>
            </a:r>
            <a:r>
              <a:rPr sz="3588" dirty="0"/>
              <a:t>of</a:t>
            </a:r>
            <a:r>
              <a:rPr sz="3588" spc="-24" dirty="0"/>
              <a:t> </a:t>
            </a:r>
            <a:r>
              <a:rPr sz="3588" dirty="0"/>
              <a:t>health</a:t>
            </a:r>
            <a:endParaRPr sz="3588"/>
          </a:p>
        </p:txBody>
      </p:sp>
      <p:sp>
        <p:nvSpPr>
          <p:cNvPr id="3" name="object 3"/>
          <p:cNvSpPr txBox="1"/>
          <p:nvPr/>
        </p:nvSpPr>
        <p:spPr>
          <a:xfrm>
            <a:off x="1829099" y="1147870"/>
            <a:ext cx="8387976" cy="2705058"/>
          </a:xfrm>
          <a:prstGeom prst="rect">
            <a:avLst/>
          </a:prstGeom>
        </p:spPr>
        <p:txBody>
          <a:bodyPr vert="horz" wrap="square" lIns="0" tIns="17929" rIns="0" bIns="0" rtlCol="0">
            <a:spAutoFit/>
          </a:bodyPr>
          <a:lstStyle/>
          <a:p>
            <a:pPr marL="357850" indent="-342909">
              <a:spcBef>
                <a:spcPts val="141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dirty="0">
                <a:latin typeface="Calibri"/>
                <a:cs typeface="Calibri"/>
              </a:rPr>
              <a:t>Health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as not </a:t>
            </a:r>
            <a:r>
              <a:rPr sz="3177" dirty="0">
                <a:latin typeface="Calibri"/>
                <a:cs typeface="Calibri"/>
              </a:rPr>
              <a:t>ill:</a:t>
            </a:r>
            <a:r>
              <a:rPr sz="3177" spc="35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you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are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healthy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12" dirty="0">
                <a:latin typeface="Calibri"/>
                <a:cs typeface="Calibri"/>
              </a:rPr>
              <a:t>when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you</a:t>
            </a:r>
            <a:r>
              <a:rPr sz="3177" dirty="0">
                <a:latin typeface="Calibri"/>
                <a:cs typeface="Calibri"/>
              </a:rPr>
              <a:t> don’t</a:t>
            </a:r>
          </a:p>
          <a:p>
            <a:pPr marL="357850">
              <a:spcBef>
                <a:spcPts val="29"/>
              </a:spcBef>
            </a:pPr>
            <a:r>
              <a:rPr sz="3177" spc="-18" dirty="0">
                <a:latin typeface="Calibri"/>
                <a:cs typeface="Calibri"/>
              </a:rPr>
              <a:t>have</a:t>
            </a:r>
            <a:r>
              <a:rPr sz="3177" spc="6" dirty="0">
                <a:latin typeface="Calibri"/>
                <a:cs typeface="Calibri"/>
              </a:rPr>
              <a:t> </a:t>
            </a:r>
            <a:r>
              <a:rPr sz="3177" spc="-12" dirty="0">
                <a:latin typeface="Calibri"/>
                <a:cs typeface="Calibri"/>
              </a:rPr>
              <a:t>any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symptoms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of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disease</a:t>
            </a:r>
          </a:p>
          <a:p>
            <a:pPr marL="357850" marR="5977" indent="-342909">
              <a:lnSpc>
                <a:spcPct val="100699"/>
              </a:lnSpc>
              <a:spcBef>
                <a:spcPts val="1918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spc="6" dirty="0">
                <a:latin typeface="Calibri"/>
                <a:cs typeface="Calibri"/>
              </a:rPr>
              <a:t>Health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as </a:t>
            </a:r>
            <a:r>
              <a:rPr sz="3177" dirty="0">
                <a:latin typeface="Calibri"/>
                <a:cs typeface="Calibri"/>
              </a:rPr>
              <a:t>absence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of</a:t>
            </a:r>
            <a:r>
              <a:rPr sz="3177" dirty="0">
                <a:latin typeface="Calibri"/>
                <a:cs typeface="Calibri"/>
              </a:rPr>
              <a:t> disease/health</a:t>
            </a:r>
            <a:r>
              <a:rPr sz="3177" spc="41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despite </a:t>
            </a:r>
            <a:r>
              <a:rPr sz="3177" spc="6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disease: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focusing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on </a:t>
            </a:r>
            <a:r>
              <a:rPr sz="3177" dirty="0">
                <a:latin typeface="Calibri"/>
                <a:cs typeface="Calibri"/>
              </a:rPr>
              <a:t>disease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(medical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model). 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Used</a:t>
            </a:r>
            <a:r>
              <a:rPr sz="3177" dirty="0">
                <a:latin typeface="Calibri"/>
                <a:cs typeface="Calibri"/>
              </a:rPr>
              <a:t> by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people</a:t>
            </a:r>
            <a:r>
              <a:rPr sz="3177" spc="12" dirty="0">
                <a:latin typeface="Calibri"/>
                <a:cs typeface="Calibri"/>
              </a:rPr>
              <a:t> who </a:t>
            </a:r>
            <a:r>
              <a:rPr sz="3177" spc="-18" dirty="0">
                <a:latin typeface="Calibri"/>
                <a:cs typeface="Calibri"/>
              </a:rPr>
              <a:t>feel</a:t>
            </a:r>
            <a:r>
              <a:rPr sz="3177" spc="-12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healthy</a:t>
            </a:r>
            <a:r>
              <a:rPr sz="3177" spc="35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despite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disease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02512" y="5231098"/>
            <a:ext cx="3924920" cy="1169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79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71700" y="269210"/>
            <a:ext cx="6314619" cy="692195"/>
          </a:xfrm>
          <a:prstGeom prst="rect">
            <a:avLst/>
          </a:prstGeom>
        </p:spPr>
        <p:txBody>
          <a:bodyPr vert="horz" wrap="square" lIns="0" tIns="14941" rIns="0" bIns="0" rtlCol="0" anchor="ctr">
            <a:spAutoFit/>
          </a:bodyPr>
          <a:lstStyle/>
          <a:p>
            <a:pPr marL="14942">
              <a:lnSpc>
                <a:spcPct val="100000"/>
              </a:lnSpc>
              <a:spcBef>
                <a:spcPts val="118"/>
              </a:spcBef>
            </a:pPr>
            <a:r>
              <a:rPr spc="-29" dirty="0"/>
              <a:t>Lay</a:t>
            </a:r>
            <a:r>
              <a:rPr spc="-6" dirty="0"/>
              <a:t> </a:t>
            </a:r>
            <a:r>
              <a:rPr spc="-12" dirty="0"/>
              <a:t>definition</a:t>
            </a:r>
            <a:r>
              <a:rPr spc="-41" dirty="0"/>
              <a:t> </a:t>
            </a:r>
            <a:r>
              <a:rPr spc="-6" dirty="0"/>
              <a:t>of</a:t>
            </a:r>
            <a:r>
              <a:rPr spc="-12" dirty="0"/>
              <a:t> </a:t>
            </a:r>
            <a:r>
              <a:rPr spc="-6" dirty="0"/>
              <a:t>health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29100" y="1056023"/>
            <a:ext cx="8438029" cy="3200262"/>
          </a:xfrm>
          <a:prstGeom prst="rect">
            <a:avLst/>
          </a:prstGeom>
        </p:spPr>
        <p:txBody>
          <a:bodyPr vert="horz" wrap="square" lIns="0" tIns="262218" rIns="0" bIns="0" rtlCol="0">
            <a:spAutoFit/>
          </a:bodyPr>
          <a:lstStyle/>
          <a:p>
            <a:pPr marL="357850" indent="-342909">
              <a:spcBef>
                <a:spcPts val="2065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dirty="0">
                <a:latin typeface="Calibri"/>
                <a:cs typeface="Calibri"/>
              </a:rPr>
              <a:t>Health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as </a:t>
            </a:r>
            <a:r>
              <a:rPr sz="3177" dirty="0">
                <a:latin typeface="Calibri"/>
                <a:cs typeface="Calibri"/>
              </a:rPr>
              <a:t>behavior: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based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on </a:t>
            </a:r>
            <a:r>
              <a:rPr sz="3177" spc="-6" dirty="0">
                <a:latin typeface="Calibri"/>
                <a:cs typeface="Calibri"/>
              </a:rPr>
              <a:t>healthy</a:t>
            </a:r>
            <a:r>
              <a:rPr sz="3177" spc="65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behavior</a:t>
            </a:r>
            <a:endParaRPr sz="3177" dirty="0">
              <a:latin typeface="Calibri"/>
              <a:cs typeface="Calibri"/>
            </a:endParaRPr>
          </a:p>
          <a:p>
            <a:pPr marL="357850" marR="5977" indent="-342909">
              <a:lnSpc>
                <a:spcPct val="100699"/>
              </a:lnSpc>
              <a:spcBef>
                <a:spcPts val="1918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spc="6" dirty="0">
                <a:latin typeface="Calibri"/>
                <a:cs typeface="Calibri"/>
              </a:rPr>
              <a:t>Health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as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-12" dirty="0">
                <a:latin typeface="Calibri"/>
                <a:cs typeface="Calibri"/>
              </a:rPr>
              <a:t>physical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fitness: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mostly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used </a:t>
            </a:r>
            <a:r>
              <a:rPr sz="3177" dirty="0">
                <a:latin typeface="Calibri"/>
                <a:cs typeface="Calibri"/>
              </a:rPr>
              <a:t>by</a:t>
            </a:r>
            <a:r>
              <a:rPr sz="3177" spc="12" dirty="0">
                <a:latin typeface="Calibri"/>
                <a:cs typeface="Calibri"/>
              </a:rPr>
              <a:t> men </a:t>
            </a:r>
            <a:r>
              <a:rPr sz="3177" dirty="0">
                <a:latin typeface="Calibri"/>
                <a:cs typeface="Calibri"/>
              </a:rPr>
              <a:t>of </a:t>
            </a:r>
            <a:r>
              <a:rPr sz="3177" spc="-700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all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ages.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Focus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on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playing</a:t>
            </a:r>
            <a:r>
              <a:rPr sz="3177" spc="35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sports </a:t>
            </a:r>
            <a:r>
              <a:rPr sz="3177" spc="12" dirty="0">
                <a:latin typeface="Calibri"/>
                <a:cs typeface="Calibri"/>
              </a:rPr>
              <a:t>&amp; </a:t>
            </a:r>
            <a:r>
              <a:rPr sz="3177" spc="6" dirty="0">
                <a:latin typeface="Calibri"/>
                <a:cs typeface="Calibri"/>
              </a:rPr>
              <a:t>being</a:t>
            </a:r>
            <a:r>
              <a:rPr sz="3177" spc="53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slim</a:t>
            </a:r>
            <a:endParaRPr sz="3177" dirty="0">
              <a:latin typeface="Calibri"/>
              <a:cs typeface="Calibri"/>
            </a:endParaRPr>
          </a:p>
          <a:p>
            <a:pPr marL="357850" marR="255501" indent="-342909">
              <a:lnSpc>
                <a:spcPct val="100699"/>
              </a:lnSpc>
              <a:spcBef>
                <a:spcPts val="1924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spc="6" dirty="0">
                <a:latin typeface="Calibri"/>
                <a:cs typeface="Calibri"/>
              </a:rPr>
              <a:t>Health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as</a:t>
            </a:r>
            <a:r>
              <a:rPr sz="3177" dirty="0">
                <a:latin typeface="Calibri"/>
                <a:cs typeface="Calibri"/>
              </a:rPr>
              <a:t> energy:</a:t>
            </a:r>
            <a:r>
              <a:rPr sz="3177" spc="6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vitality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12" dirty="0">
                <a:latin typeface="Calibri"/>
                <a:cs typeface="Calibri"/>
              </a:rPr>
              <a:t>&amp;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enthusiasm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used </a:t>
            </a:r>
            <a:r>
              <a:rPr sz="3177" dirty="0">
                <a:latin typeface="Calibri"/>
                <a:cs typeface="Calibri"/>
              </a:rPr>
              <a:t>by </a:t>
            </a:r>
            <a:r>
              <a:rPr sz="3177" spc="-700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women</a:t>
            </a:r>
            <a:r>
              <a:rPr sz="3177" spc="6" dirty="0">
                <a:latin typeface="Calibri"/>
                <a:cs typeface="Calibri"/>
              </a:rPr>
              <a:t> </a:t>
            </a:r>
            <a:r>
              <a:rPr sz="3177" spc="12" dirty="0">
                <a:latin typeface="Calibri"/>
                <a:cs typeface="Calibri"/>
              </a:rPr>
              <a:t>&amp; </a:t>
            </a:r>
            <a:r>
              <a:rPr sz="3177" dirty="0">
                <a:latin typeface="Calibri"/>
                <a:cs typeface="Calibri"/>
              </a:rPr>
              <a:t>older </a:t>
            </a:r>
            <a:r>
              <a:rPr sz="3177" spc="12" dirty="0">
                <a:latin typeface="Calibri"/>
                <a:cs typeface="Calibri"/>
              </a:rPr>
              <a:t>men</a:t>
            </a:r>
            <a:endParaRPr sz="3177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03229" y="4815108"/>
            <a:ext cx="5063888" cy="151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731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65113" y="343120"/>
            <a:ext cx="5257800" cy="690231"/>
          </a:xfrm>
          <a:prstGeom prst="rect">
            <a:avLst/>
          </a:prstGeom>
        </p:spPr>
        <p:txBody>
          <a:bodyPr vert="horz" wrap="square" lIns="0" tIns="20171" rIns="0" bIns="0" rtlCol="0" anchor="ctr">
            <a:spAutoFit/>
          </a:bodyPr>
          <a:lstStyle/>
          <a:p>
            <a:pPr marL="14942">
              <a:lnSpc>
                <a:spcPct val="100000"/>
              </a:lnSpc>
              <a:spcBef>
                <a:spcPts val="159"/>
              </a:spcBef>
            </a:pPr>
            <a:r>
              <a:rPr sz="4353" spc="-12" dirty="0"/>
              <a:t>Lay</a:t>
            </a:r>
            <a:r>
              <a:rPr sz="4353" spc="6" dirty="0"/>
              <a:t> definition </a:t>
            </a:r>
            <a:r>
              <a:rPr sz="4353" spc="12" dirty="0"/>
              <a:t>of</a:t>
            </a:r>
            <a:r>
              <a:rPr sz="4353" spc="-6" dirty="0"/>
              <a:t> </a:t>
            </a:r>
            <a:r>
              <a:rPr sz="4353" spc="12" dirty="0"/>
              <a:t>health</a:t>
            </a:r>
            <a:endParaRPr sz="4353"/>
          </a:p>
        </p:txBody>
      </p:sp>
      <p:sp>
        <p:nvSpPr>
          <p:cNvPr id="3" name="object 3"/>
          <p:cNvSpPr txBox="1"/>
          <p:nvPr/>
        </p:nvSpPr>
        <p:spPr>
          <a:xfrm>
            <a:off x="1905300" y="1224070"/>
            <a:ext cx="8336429" cy="4487352"/>
          </a:xfrm>
          <a:prstGeom prst="rect">
            <a:avLst/>
          </a:prstGeom>
        </p:spPr>
        <p:txBody>
          <a:bodyPr vert="horz" wrap="square" lIns="0" tIns="14194" rIns="0" bIns="0" rtlCol="0">
            <a:spAutoFit/>
          </a:bodyPr>
          <a:lstStyle/>
          <a:p>
            <a:pPr marL="357850" marR="5977" indent="-342909">
              <a:lnSpc>
                <a:spcPct val="100699"/>
              </a:lnSpc>
              <a:spcBef>
                <a:spcPts val="112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dirty="0">
                <a:latin typeface="Calibri"/>
                <a:cs typeface="Calibri"/>
              </a:rPr>
              <a:t>Health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as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social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relationship:</a:t>
            </a:r>
            <a:r>
              <a:rPr sz="3177" spc="35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used</a:t>
            </a:r>
            <a:r>
              <a:rPr sz="3177" dirty="0">
                <a:latin typeface="Calibri"/>
                <a:cs typeface="Calibri"/>
              </a:rPr>
              <a:t> by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women. </a:t>
            </a:r>
            <a:r>
              <a:rPr sz="3177" spc="6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Focus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on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having</a:t>
            </a:r>
            <a:r>
              <a:rPr sz="3177" spc="41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good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relationship</a:t>
            </a:r>
            <a:r>
              <a:rPr sz="3177" spc="4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with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others</a:t>
            </a:r>
            <a:r>
              <a:rPr sz="3177" spc="6" dirty="0">
                <a:latin typeface="Calibri"/>
                <a:cs typeface="Calibri"/>
              </a:rPr>
              <a:t> </a:t>
            </a:r>
            <a:r>
              <a:rPr sz="3177" spc="12" dirty="0">
                <a:latin typeface="Calibri"/>
                <a:cs typeface="Calibri"/>
              </a:rPr>
              <a:t>&amp; </a:t>
            </a:r>
            <a:r>
              <a:rPr sz="3177" spc="-706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ability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to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help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other </a:t>
            </a:r>
            <a:r>
              <a:rPr sz="3177" spc="6" dirty="0">
                <a:latin typeface="Calibri"/>
                <a:cs typeface="Calibri"/>
              </a:rPr>
              <a:t>people</a:t>
            </a:r>
            <a:endParaRPr sz="3177">
              <a:latin typeface="Calibri"/>
              <a:cs typeface="Calibri"/>
            </a:endParaRPr>
          </a:p>
          <a:p>
            <a:pPr marL="357850" marR="98614" indent="-342909">
              <a:lnSpc>
                <a:spcPct val="100699"/>
              </a:lnSpc>
              <a:spcBef>
                <a:spcPts val="2065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spc="6" dirty="0">
                <a:latin typeface="Calibri"/>
                <a:cs typeface="Calibri"/>
              </a:rPr>
              <a:t>Health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as</a:t>
            </a:r>
            <a:r>
              <a:rPr sz="3177" dirty="0">
                <a:latin typeface="Calibri"/>
                <a:cs typeface="Calibri"/>
              </a:rPr>
              <a:t> function: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being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able </a:t>
            </a:r>
            <a:r>
              <a:rPr sz="3177" spc="-6" dirty="0">
                <a:latin typeface="Calibri"/>
                <a:cs typeface="Calibri"/>
              </a:rPr>
              <a:t>to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carry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-12" dirty="0">
                <a:latin typeface="Calibri"/>
                <a:cs typeface="Calibri"/>
              </a:rPr>
              <a:t>everyday </a:t>
            </a:r>
            <a:r>
              <a:rPr sz="3177" spc="-700" dirty="0">
                <a:latin typeface="Calibri"/>
                <a:cs typeface="Calibri"/>
              </a:rPr>
              <a:t> </a:t>
            </a:r>
            <a:r>
              <a:rPr sz="3177" spc="-12" dirty="0">
                <a:latin typeface="Calibri"/>
                <a:cs typeface="Calibri"/>
              </a:rPr>
              <a:t>tasks.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Used </a:t>
            </a:r>
            <a:r>
              <a:rPr sz="3177" spc="-6" dirty="0">
                <a:latin typeface="Calibri"/>
                <a:cs typeface="Calibri"/>
              </a:rPr>
              <a:t>by</a:t>
            </a:r>
            <a:r>
              <a:rPr sz="3177" spc="12" dirty="0">
                <a:latin typeface="Calibri"/>
                <a:cs typeface="Calibri"/>
              </a:rPr>
              <a:t> men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especially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older</a:t>
            </a:r>
            <a:r>
              <a:rPr sz="3177" spc="6" dirty="0">
                <a:latin typeface="Calibri"/>
                <a:cs typeface="Calibri"/>
              </a:rPr>
              <a:t> people</a:t>
            </a:r>
            <a:endParaRPr sz="3177">
              <a:latin typeface="Calibri"/>
              <a:cs typeface="Calibri"/>
            </a:endParaRPr>
          </a:p>
          <a:p>
            <a:pPr marL="357850" marR="28389" indent="-342909">
              <a:lnSpc>
                <a:spcPct val="100699"/>
              </a:lnSpc>
              <a:spcBef>
                <a:spcPts val="2071"/>
              </a:spcBef>
              <a:buFont typeface="Arial"/>
              <a:buChar char="•"/>
              <a:tabLst>
                <a:tab pos="357103" algn="l"/>
                <a:tab pos="357850" algn="l"/>
              </a:tabLst>
            </a:pPr>
            <a:r>
              <a:rPr sz="3177" dirty="0">
                <a:latin typeface="Calibri"/>
                <a:cs typeface="Calibri"/>
              </a:rPr>
              <a:t>Health</a:t>
            </a:r>
            <a:r>
              <a:rPr sz="3177" spc="35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as</a:t>
            </a:r>
            <a:r>
              <a:rPr sz="3177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psychosocial</a:t>
            </a:r>
            <a:r>
              <a:rPr sz="3177" spc="35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well-being:</a:t>
            </a:r>
            <a:r>
              <a:rPr sz="3177" spc="24" dirty="0">
                <a:latin typeface="Calibri"/>
                <a:cs typeface="Calibri"/>
              </a:rPr>
              <a:t> </a:t>
            </a:r>
            <a:r>
              <a:rPr sz="3177" spc="-35" dirty="0">
                <a:latin typeface="Calibri"/>
                <a:cs typeface="Calibri"/>
              </a:rPr>
              <a:t>energy, </a:t>
            </a:r>
            <a:r>
              <a:rPr sz="3177" spc="-29" dirty="0">
                <a:latin typeface="Calibri"/>
                <a:cs typeface="Calibri"/>
              </a:rPr>
              <a:t> </a:t>
            </a:r>
            <a:r>
              <a:rPr sz="3177" spc="-6" dirty="0">
                <a:latin typeface="Calibri"/>
                <a:cs typeface="Calibri"/>
              </a:rPr>
              <a:t>having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social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relationships</a:t>
            </a:r>
            <a:r>
              <a:rPr sz="3177" spc="18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and</a:t>
            </a:r>
            <a:r>
              <a:rPr sz="3177" spc="29" dirty="0">
                <a:latin typeface="Calibri"/>
                <a:cs typeface="Calibri"/>
              </a:rPr>
              <a:t> </a:t>
            </a:r>
            <a:r>
              <a:rPr sz="3177" dirty="0">
                <a:latin typeface="Calibri"/>
                <a:cs typeface="Calibri"/>
              </a:rPr>
              <a:t>viewed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as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a</a:t>
            </a:r>
            <a:r>
              <a:rPr sz="3177" spc="12" dirty="0">
                <a:latin typeface="Calibri"/>
                <a:cs typeface="Calibri"/>
              </a:rPr>
              <a:t> </a:t>
            </a:r>
            <a:r>
              <a:rPr sz="3177" spc="-24" dirty="0">
                <a:latin typeface="Calibri"/>
                <a:cs typeface="Calibri"/>
              </a:rPr>
              <a:t>state </a:t>
            </a:r>
            <a:r>
              <a:rPr sz="3177" spc="-700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of</a:t>
            </a:r>
            <a:r>
              <a:rPr sz="3177" spc="-6" dirty="0">
                <a:latin typeface="Calibri"/>
                <a:cs typeface="Calibri"/>
              </a:rPr>
              <a:t> </a:t>
            </a:r>
            <a:r>
              <a:rPr sz="3177" spc="6" dirty="0">
                <a:latin typeface="Calibri"/>
                <a:cs typeface="Calibri"/>
              </a:rPr>
              <a:t>mind</a:t>
            </a:r>
            <a:endParaRPr sz="3177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34390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3059</TotalTime>
  <Words>1350</Words>
  <Application>Microsoft Macintosh PowerPoint</Application>
  <PresentationFormat>Widescreen</PresentationFormat>
  <Paragraphs>153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Calibri</vt:lpstr>
      <vt:lpstr>Calibri Light</vt:lpstr>
      <vt:lpstr>Trebuchet MS</vt:lpstr>
      <vt:lpstr>Wingdings</vt:lpstr>
      <vt:lpstr>Office Theme</vt:lpstr>
      <vt:lpstr>What is Health?  </vt:lpstr>
      <vt:lpstr>Definition of health</vt:lpstr>
      <vt:lpstr>Definition of health</vt:lpstr>
      <vt:lpstr>Definition of health</vt:lpstr>
      <vt:lpstr>Lay definition of health</vt:lpstr>
      <vt:lpstr>Lay definition of health</vt:lpstr>
      <vt:lpstr>Lay definition of health</vt:lpstr>
      <vt:lpstr>Lay definition of health</vt:lpstr>
      <vt:lpstr>Lay definition of health</vt:lpstr>
      <vt:lpstr>Wellness</vt:lpstr>
      <vt:lpstr>Wellness</vt:lpstr>
      <vt:lpstr>Models of health </vt:lpstr>
      <vt:lpstr>PowerPoint Presentation</vt:lpstr>
      <vt:lpstr>Biomedical model</vt:lpstr>
      <vt:lpstr>Components of the Palestinian Health Care  Delivery System</vt:lpstr>
      <vt:lpstr>Medical Providers Primary Roles</vt:lpstr>
      <vt:lpstr>The biomedical model</vt:lpstr>
      <vt:lpstr>The biomedical model</vt:lpstr>
      <vt:lpstr>Surveillance</vt:lpstr>
      <vt:lpstr>The social model of health</vt:lpstr>
      <vt:lpstr>What are social determinants of health?</vt:lpstr>
      <vt:lpstr>The social model of health</vt:lpstr>
      <vt:lpstr>Experience of illness, sickness &amp;  disease</vt:lpstr>
      <vt:lpstr>Illness &amp; Social Order</vt:lpstr>
      <vt:lpstr>Sick Role</vt:lpstr>
      <vt:lpstr>Illness behavior</vt:lpstr>
      <vt:lpstr>On being sick: roles &amp; responsibilities</vt:lpstr>
      <vt:lpstr>On being sick: roles &amp; responsibilities</vt:lpstr>
      <vt:lpstr>Stigma &amp; disease</vt:lpstr>
      <vt:lpstr>Stigma &amp; disease</vt:lpstr>
      <vt:lpstr>Stigma &amp; disease</vt:lpstr>
      <vt:lpstr>Health, holism &amp; nursing</vt:lpstr>
      <vt:lpstr>Health, holism &amp; nursing</vt:lpstr>
      <vt:lpstr>Any question 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Health?  </dc:title>
  <dc:creator>Microsoft Office User</dc:creator>
  <cp:lastModifiedBy>Microsoft Office User</cp:lastModifiedBy>
  <cp:revision>9</cp:revision>
  <dcterms:created xsi:type="dcterms:W3CDTF">2021-03-22T22:13:40Z</dcterms:created>
  <dcterms:modified xsi:type="dcterms:W3CDTF">2021-04-10T19:20:01Z</dcterms:modified>
</cp:coreProperties>
</file>