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9" r:id="rId20"/>
    <p:sldId id="280" r:id="rId21"/>
    <p:sldId id="282" r:id="rId22"/>
    <p:sldId id="284" r:id="rId23"/>
    <p:sldId id="289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2"/>
  </p:normalViewPr>
  <p:slideViewPr>
    <p:cSldViewPr snapToGrid="0" snapToObjects="1">
      <p:cViewPr varScale="1">
        <p:scale>
          <a:sx n="104" d="100"/>
          <a:sy n="104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B2120-1103-6242-ABBE-E1C858204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8B1BF-1A05-ED43-870C-79A44477B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8C4D5-DEF0-0B47-9252-8D6EB4C5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56031-A1F7-0644-BE62-8D389241C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E9F89-B78A-9D41-843A-AE9DB5A3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1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6F9E7-CB01-3346-AFBF-C334E284E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C8C053-52A6-0841-93B9-CAB88A110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593D7-53A0-674D-97C4-DFE89109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EC5CC-DA92-0D4B-AC0A-23A9DC77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28DA3-9F35-B447-87E4-5B033B82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2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72462-E437-D540-BA14-A144CB753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C0D34-F581-974B-8015-2AEC101F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E960C-0507-3647-BAD4-E2746392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10F1A-60D5-7948-9B10-BBBC4B20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74D23-7206-624E-8295-C6C1B294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10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88724" y="882884"/>
            <a:ext cx="461455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77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4942">
              <a:lnSpc>
                <a:spcPts val="1253"/>
              </a:lnSpc>
            </a:pPr>
            <a:r>
              <a:rPr lang="en-US" spc="6"/>
              <a:t>D</a:t>
            </a:r>
            <a:r>
              <a:rPr lang="en-US" spc="-118"/>
              <a:t>r</a:t>
            </a:r>
            <a:r>
              <a:rPr lang="en-US" spc="6"/>
              <a:t>.</a:t>
            </a:r>
            <a:r>
              <a:rPr lang="en-US" spc="-6"/>
              <a:t> </a:t>
            </a:r>
            <a:r>
              <a:rPr lang="en-US"/>
              <a:t>Sah</a:t>
            </a:r>
            <a:r>
              <a:rPr lang="en-US" spc="6"/>
              <a:t>ar</a:t>
            </a:r>
            <a:r>
              <a:rPr lang="en-US"/>
              <a:t> </a:t>
            </a:r>
            <a:r>
              <a:rPr lang="en-US" spc="12"/>
              <a:t>Ha</a:t>
            </a:r>
            <a:r>
              <a:rPr lang="en-US"/>
              <a:t>ssan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1667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16398" y="1210375"/>
            <a:ext cx="4823012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99938" y="1210375"/>
            <a:ext cx="5116855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77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4942">
              <a:lnSpc>
                <a:spcPts val="1253"/>
              </a:lnSpc>
            </a:pPr>
            <a:r>
              <a:rPr lang="en-US" spc="6"/>
              <a:t>D</a:t>
            </a:r>
            <a:r>
              <a:rPr lang="en-US" spc="-118"/>
              <a:t>r</a:t>
            </a:r>
            <a:r>
              <a:rPr lang="en-US" spc="6"/>
              <a:t>.</a:t>
            </a:r>
            <a:r>
              <a:rPr lang="en-US" spc="-6"/>
              <a:t> </a:t>
            </a:r>
            <a:r>
              <a:rPr lang="en-US"/>
              <a:t>Sah</a:t>
            </a:r>
            <a:r>
              <a:rPr lang="en-US" spc="6"/>
              <a:t>ar</a:t>
            </a:r>
            <a:r>
              <a:rPr lang="en-US"/>
              <a:t> </a:t>
            </a:r>
            <a:r>
              <a:rPr lang="en-US" spc="12"/>
              <a:t>Ha</a:t>
            </a:r>
            <a:r>
              <a:rPr lang="en-US"/>
              <a:t>ssan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776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1CCB5-69AB-B448-8489-8BEE76E6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14F7B-CD40-B44D-9937-F37B1D78F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BF534-16C8-3B42-A6CB-C5C899AE6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3EF22-84D7-3D42-9CE5-38E57AA47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989F-73F9-6B49-94A1-3C8E4F196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843F-3C4B-444E-9BEF-4A5A03ED1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E8B83-F238-9247-8BC6-08B24AD41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89180-7640-B941-829D-C4672D73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C9F-8E32-A346-BAE8-75E29CDD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A20F4-8990-4044-A2B9-8D36E8E0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AF2E-17B7-0E45-ACE8-29DB782C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F542E-D8F0-7545-9263-EE7DEB1BD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7D967D-0E7A-0149-BC2A-8D7229262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7864C-3F57-FB43-8446-77CCB0CB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09AA7-1541-B542-AB47-555C5151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CDD15-535C-904C-8E7A-88636C80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1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A021-D14C-ED4A-9C8A-D4DF67C55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090A7-E596-364D-90A2-869CBDE84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2E8CA-3995-D544-B890-293C55BFF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62754-F6E0-AA49-ABA6-8EC6ECF37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E72B0-524E-584A-9219-77F291AC0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B72398-2D0C-E046-93AC-E5A88AC8E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F6746-18E3-054D-AB69-48742E33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E861C6-113D-B743-A13E-82888361A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3C840-1C77-7141-ABD1-53E967C8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09F54-EBF1-F748-B5B4-05BBE6DC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0FC01-059D-C44D-A85F-0079A3A2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E8BA6-A560-6845-8FE3-886FADBB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9734F-29B7-4A40-8D32-08CCC2DF5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D78864-ACC3-3C43-A1F5-6F3E5229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1A4BC-35FA-5D4B-B6A2-3CDF0848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8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79DF7-152D-F74B-B6DD-EE7EE71B8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BBB16-1F39-7247-8525-B67E3CEFB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478AF-2DDD-FD4F-824A-F3DF37D79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91F37-1969-9D49-A03C-D2ECAE48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57BEE-A0DC-3A4A-8B55-5C1CE71A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386EF-8F3B-A642-8074-BD059295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0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36D6-523C-9E4D-92A4-9D7AB6C2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D0579-AC3E-CF47-82F8-A0E68E818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206E9-9CD1-934E-B713-32A9335C5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35C2E-552A-4D42-8450-10B88E328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33B0C-DB14-2F46-AF2F-5BEF0E602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A7A22-EDA5-4542-B4A6-D41B3A5A1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5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C086B7-E38E-6244-9031-8C7BA7401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4F309-2B1C-404B-B3B7-AB6518F8A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0DEF4-B950-4049-B448-A502742FB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B42C8-F1A1-1F46-9728-DE5A60ED7FFD}" type="datetimeFigureOut">
              <a:rPr lang="en-US" smtClean="0"/>
              <a:t>4/10/21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82619-4A8C-C34D-8906-E92290F7F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4B77E-574B-8545-BB1A-7FD3C2273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ED64-5E12-CF4C-AA4E-F45C47355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3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365543" y="534968"/>
            <a:ext cx="3460914" cy="630640"/>
          </a:xfrm>
          <a:prstGeom prst="rect">
            <a:avLst/>
          </a:prstGeom>
        </p:spPr>
        <p:txBody>
          <a:bodyPr vert="horz" wrap="square" lIns="0" tIns="14941" rIns="0" bIns="0" rtlCol="0" anchor="ctr">
            <a:spAutoFit/>
          </a:bodyPr>
          <a:lstStyle/>
          <a:p>
            <a:pPr marL="16436" marR="5977" indent="77696">
              <a:lnSpc>
                <a:spcPct val="100000"/>
              </a:lnSpc>
              <a:spcBef>
                <a:spcPts val="118"/>
              </a:spcBef>
            </a:pPr>
            <a:r>
              <a:rPr spc="-12" dirty="0"/>
              <a:t>What </a:t>
            </a:r>
            <a:r>
              <a:rPr dirty="0"/>
              <a:t>is </a:t>
            </a:r>
            <a:r>
              <a:rPr spc="-6" dirty="0"/>
              <a:t>Health? </a:t>
            </a:r>
            <a:r>
              <a:rPr spc="-888" dirty="0"/>
              <a:t> </a:t>
            </a:r>
            <a:endParaRPr spc="-6" dirty="0"/>
          </a:p>
        </p:txBody>
      </p:sp>
      <p:sp>
        <p:nvSpPr>
          <p:cNvPr id="3" name="object 3"/>
          <p:cNvSpPr txBox="1"/>
          <p:nvPr/>
        </p:nvSpPr>
        <p:spPr>
          <a:xfrm>
            <a:off x="4708951" y="3891325"/>
            <a:ext cx="2774576" cy="507020"/>
          </a:xfrm>
          <a:prstGeom prst="rect">
            <a:avLst/>
          </a:prstGeom>
        </p:spPr>
        <p:txBody>
          <a:bodyPr vert="horz" wrap="square" lIns="0" tIns="17929" rIns="0" bIns="0" rtlCol="0">
            <a:spAutoFit/>
          </a:bodyPr>
          <a:lstStyle/>
          <a:p>
            <a:pPr marL="14942">
              <a:spcBef>
                <a:spcPts val="141"/>
              </a:spcBef>
            </a:pPr>
            <a:r>
              <a:rPr sz="3177" spc="-106" dirty="0">
                <a:solidFill>
                  <a:srgbClr val="888888"/>
                </a:solidFill>
                <a:latin typeface="Calibri"/>
                <a:cs typeface="Calibri"/>
              </a:rPr>
              <a:t>Dr.</a:t>
            </a:r>
            <a:r>
              <a:rPr sz="3177" spc="-3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3177" spc="6" dirty="0">
                <a:solidFill>
                  <a:srgbClr val="888888"/>
                </a:solidFill>
                <a:latin typeface="Calibri"/>
                <a:cs typeface="Calibri"/>
              </a:rPr>
              <a:t>Sahar</a:t>
            </a:r>
            <a:r>
              <a:rPr sz="3177" spc="-18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3177" spc="6" dirty="0">
                <a:solidFill>
                  <a:srgbClr val="888888"/>
                </a:solidFill>
                <a:latin typeface="Calibri"/>
                <a:cs typeface="Calibri"/>
              </a:rPr>
              <a:t>Hassan</a:t>
            </a:r>
            <a:endParaRPr sz="3177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3200" y="2209799"/>
            <a:ext cx="70104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21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875" y="284449"/>
            <a:ext cx="3458128" cy="692195"/>
          </a:xfrm>
          <a:prstGeom prst="rect">
            <a:avLst/>
          </a:prstGeom>
        </p:spPr>
        <p:txBody>
          <a:bodyPr vert="horz" wrap="square" lIns="0" tIns="1494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18"/>
              </a:spcBef>
            </a:pPr>
            <a:r>
              <a:rPr spc="-147" dirty="0"/>
              <a:t>W</a:t>
            </a:r>
            <a:r>
              <a:rPr dirty="0"/>
              <a:t>ell</a:t>
            </a:r>
            <a:r>
              <a:rPr spc="-6" dirty="0"/>
              <a:t>ne</a:t>
            </a:r>
            <a:r>
              <a:rPr spc="-18" dirty="0"/>
              <a:t>s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7699" y="1175302"/>
            <a:ext cx="7625976" cy="4817673"/>
          </a:xfrm>
          <a:prstGeom prst="rect">
            <a:avLst/>
          </a:prstGeom>
        </p:spPr>
        <p:txBody>
          <a:bodyPr vert="horz" wrap="square" lIns="0" tIns="69476" rIns="0" bIns="0" rtlCol="0">
            <a:spAutoFit/>
          </a:bodyPr>
          <a:lstStyle/>
          <a:p>
            <a:pPr marL="357850" marR="5977" indent="-342909" algn="just">
              <a:lnSpc>
                <a:spcPts val="3459"/>
              </a:lnSpc>
              <a:spcBef>
                <a:spcPts val="547"/>
              </a:spcBef>
              <a:buFont typeface="Arial"/>
              <a:buChar char="•"/>
              <a:tabLst>
                <a:tab pos="357850" algn="l"/>
              </a:tabLst>
            </a:pPr>
            <a:r>
              <a:rPr sz="3177" spc="12" dirty="0">
                <a:latin typeface="Calibri"/>
                <a:cs typeface="Calibri"/>
              </a:rPr>
              <a:t>A </a:t>
            </a:r>
            <a:r>
              <a:rPr sz="3177" dirty="0">
                <a:latin typeface="Calibri"/>
                <a:cs typeface="Calibri"/>
              </a:rPr>
              <a:t>term </a:t>
            </a:r>
            <a:r>
              <a:rPr sz="3177" spc="6" dirty="0">
                <a:latin typeface="Calibri"/>
                <a:cs typeface="Calibri"/>
              </a:rPr>
              <a:t>used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spc="12" dirty="0">
                <a:latin typeface="Calibri"/>
                <a:cs typeface="Calibri"/>
              </a:rPr>
              <a:t>mean </a:t>
            </a:r>
            <a:r>
              <a:rPr sz="3177" spc="-6" dirty="0">
                <a:latin typeface="Calibri"/>
                <a:cs typeface="Calibri"/>
              </a:rPr>
              <a:t>healthy </a:t>
            </a:r>
            <a:r>
              <a:rPr sz="3177" spc="6" dirty="0">
                <a:latin typeface="Calibri"/>
                <a:cs typeface="Calibri"/>
              </a:rPr>
              <a:t>balance of the </a:t>
            </a:r>
            <a:r>
              <a:rPr sz="3177" spc="-70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mind, body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dirty="0">
                <a:latin typeface="Calibri"/>
                <a:cs typeface="Calibri"/>
              </a:rPr>
              <a:t>spirit that results </a:t>
            </a:r>
            <a:r>
              <a:rPr sz="3177" spc="6" dirty="0">
                <a:latin typeface="Calibri"/>
                <a:cs typeface="Calibri"/>
              </a:rPr>
              <a:t>in an </a:t>
            </a:r>
            <a:r>
              <a:rPr sz="3177" spc="-12" dirty="0">
                <a:latin typeface="Calibri"/>
                <a:cs typeface="Calibri"/>
              </a:rPr>
              <a:t>overall </a:t>
            </a:r>
            <a:r>
              <a:rPr sz="3177" spc="-70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feeling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well-being</a:t>
            </a:r>
            <a:endParaRPr sz="3177">
              <a:latin typeface="Calibri"/>
              <a:cs typeface="Calibri"/>
            </a:endParaRPr>
          </a:p>
          <a:p>
            <a:pPr marL="357850" indent="-342909" algn="just">
              <a:spcBef>
                <a:spcPts val="353"/>
              </a:spcBef>
              <a:buFont typeface="Arial"/>
              <a:buChar char="•"/>
              <a:tabLst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The dimensions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wellness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may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include</a:t>
            </a:r>
            <a:endParaRPr sz="3177">
              <a:latin typeface="Calibri"/>
              <a:cs typeface="Calibri"/>
            </a:endParaRPr>
          </a:p>
          <a:p>
            <a:pPr marL="757537" lvl="1" indent="-286130">
              <a:spcBef>
                <a:spcPts val="406"/>
              </a:spcBef>
              <a:buFont typeface="Arial"/>
              <a:buChar char="–"/>
              <a:tabLst>
                <a:tab pos="758284" algn="l"/>
              </a:tabLst>
            </a:pPr>
            <a:r>
              <a:rPr sz="2765" spc="6" dirty="0">
                <a:latin typeface="Calibri"/>
                <a:cs typeface="Calibri"/>
              </a:rPr>
              <a:t>Mental</a:t>
            </a:r>
            <a:endParaRPr sz="2765">
              <a:latin typeface="Calibri"/>
              <a:cs typeface="Calibri"/>
            </a:endParaRPr>
          </a:p>
          <a:p>
            <a:pPr marL="757537" lvl="1" indent="-286130">
              <a:spcBef>
                <a:spcPts val="376"/>
              </a:spcBef>
              <a:buFont typeface="Arial"/>
              <a:buChar char="–"/>
              <a:tabLst>
                <a:tab pos="758284" algn="l"/>
              </a:tabLst>
            </a:pPr>
            <a:r>
              <a:rPr sz="2765" dirty="0">
                <a:latin typeface="Calibri"/>
                <a:cs typeface="Calibri"/>
              </a:rPr>
              <a:t>physical,</a:t>
            </a:r>
            <a:endParaRPr sz="2765">
              <a:latin typeface="Calibri"/>
              <a:cs typeface="Calibri"/>
            </a:endParaRPr>
          </a:p>
          <a:p>
            <a:pPr marL="757537" lvl="1" indent="-286130">
              <a:spcBef>
                <a:spcPts val="376"/>
              </a:spcBef>
              <a:buFont typeface="Arial"/>
              <a:buChar char="–"/>
              <a:tabLst>
                <a:tab pos="758284" algn="l"/>
              </a:tabLst>
            </a:pPr>
            <a:r>
              <a:rPr sz="2765" spc="6" dirty="0">
                <a:latin typeface="Calibri"/>
                <a:cs typeface="Calibri"/>
              </a:rPr>
              <a:t>spiritual,</a:t>
            </a:r>
            <a:endParaRPr sz="2765">
              <a:latin typeface="Calibri"/>
              <a:cs typeface="Calibri"/>
            </a:endParaRPr>
          </a:p>
          <a:p>
            <a:pPr marL="757537" lvl="1" indent="-286130">
              <a:spcBef>
                <a:spcPts val="382"/>
              </a:spcBef>
              <a:buFont typeface="Arial"/>
              <a:buChar char="–"/>
              <a:tabLst>
                <a:tab pos="758284" algn="l"/>
              </a:tabLst>
            </a:pPr>
            <a:r>
              <a:rPr sz="2765" spc="6" dirty="0">
                <a:latin typeface="Calibri"/>
                <a:cs typeface="Calibri"/>
              </a:rPr>
              <a:t>social,</a:t>
            </a:r>
            <a:endParaRPr sz="2765">
              <a:latin typeface="Calibri"/>
              <a:cs typeface="Calibri"/>
            </a:endParaRPr>
          </a:p>
          <a:p>
            <a:pPr marL="757537" lvl="1" indent="-286130">
              <a:spcBef>
                <a:spcPts val="376"/>
              </a:spcBef>
              <a:buFont typeface="Arial"/>
              <a:buChar char="–"/>
              <a:tabLst>
                <a:tab pos="758284" algn="l"/>
              </a:tabLst>
            </a:pPr>
            <a:r>
              <a:rPr sz="2765" spc="6" dirty="0">
                <a:latin typeface="Calibri"/>
                <a:cs typeface="Calibri"/>
              </a:rPr>
              <a:t>occupational</a:t>
            </a:r>
            <a:endParaRPr sz="2765">
              <a:latin typeface="Calibri"/>
              <a:cs typeface="Calibri"/>
            </a:endParaRPr>
          </a:p>
          <a:p>
            <a:pPr marL="757537" lvl="1" indent="-286130">
              <a:spcBef>
                <a:spcPts val="376"/>
              </a:spcBef>
              <a:buFont typeface="Arial"/>
              <a:buChar char="–"/>
              <a:tabLst>
                <a:tab pos="758284" algn="l"/>
              </a:tabLst>
            </a:pPr>
            <a:r>
              <a:rPr sz="2765" dirty="0">
                <a:latin typeface="Calibri"/>
                <a:cs typeface="Calibri"/>
              </a:rPr>
              <a:t>environmental</a:t>
            </a:r>
            <a:r>
              <a:rPr sz="2765" spc="-29" dirty="0">
                <a:latin typeface="Calibri"/>
                <a:cs typeface="Calibri"/>
              </a:rPr>
              <a:t> </a:t>
            </a:r>
            <a:r>
              <a:rPr sz="2765" spc="12" dirty="0">
                <a:latin typeface="Calibri"/>
                <a:cs typeface="Calibri"/>
              </a:rPr>
              <a:t>health</a:t>
            </a:r>
            <a:r>
              <a:rPr sz="2765" spc="-24" dirty="0">
                <a:latin typeface="Calibri"/>
                <a:cs typeface="Calibri"/>
              </a:rPr>
              <a:t> </a:t>
            </a:r>
            <a:r>
              <a:rPr sz="2765" spc="6" dirty="0">
                <a:latin typeface="Calibri"/>
                <a:cs typeface="Calibri"/>
              </a:rPr>
              <a:t>conditions</a:t>
            </a:r>
            <a:endParaRPr sz="2765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412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1663" y="464137"/>
            <a:ext cx="2049182" cy="692547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06"/>
              </a:spcBef>
            </a:pPr>
            <a:r>
              <a:rPr sz="4412" spc="-182" dirty="0"/>
              <a:t>W</a:t>
            </a:r>
            <a:r>
              <a:rPr sz="4412" spc="-6" dirty="0"/>
              <a:t>e</a:t>
            </a:r>
            <a:r>
              <a:rPr sz="4412" dirty="0"/>
              <a:t>l</a:t>
            </a:r>
            <a:r>
              <a:rPr sz="4412" spc="-6" dirty="0"/>
              <a:t>l</a:t>
            </a:r>
            <a:r>
              <a:rPr sz="4412" spc="-12" dirty="0"/>
              <a:t>ness</a:t>
            </a:r>
            <a:endParaRPr sz="4412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1800" y="1600199"/>
            <a:ext cx="60198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06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B753-C965-654A-A9F6-4425F066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813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Models of health </a:t>
            </a:r>
          </a:p>
        </p:txBody>
      </p:sp>
    </p:spTree>
    <p:extLst>
      <p:ext uri="{BB962C8B-B14F-4D97-AF65-F5344CB8AC3E}">
        <p14:creationId xmlns:p14="http://schemas.microsoft.com/office/powerpoint/2010/main" val="1165629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1016" y="1300298"/>
            <a:ext cx="6873622" cy="2666220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672707">
              <a:spcBef>
                <a:spcPts val="106"/>
              </a:spcBef>
            </a:pPr>
            <a:r>
              <a:rPr sz="4412" spc="-6" dirty="0">
                <a:latin typeface="Calibri"/>
                <a:cs typeface="Calibri"/>
              </a:rPr>
              <a:t>Models</a:t>
            </a:r>
            <a:r>
              <a:rPr sz="4412" spc="-35" dirty="0">
                <a:latin typeface="Calibri"/>
                <a:cs typeface="Calibri"/>
              </a:rPr>
              <a:t> </a:t>
            </a:r>
            <a:r>
              <a:rPr sz="4412" spc="-12" dirty="0">
                <a:latin typeface="Calibri"/>
                <a:cs typeface="Calibri"/>
              </a:rPr>
              <a:t>of</a:t>
            </a:r>
            <a:r>
              <a:rPr sz="4412" spc="-53" dirty="0">
                <a:latin typeface="Calibri"/>
                <a:cs typeface="Calibri"/>
              </a:rPr>
              <a:t> </a:t>
            </a:r>
            <a:r>
              <a:rPr sz="4412" spc="-12" dirty="0">
                <a:latin typeface="Calibri"/>
                <a:cs typeface="Calibri"/>
              </a:rPr>
              <a:t>health</a:t>
            </a:r>
            <a:endParaRPr sz="4412" dirty="0">
              <a:latin typeface="Calibri"/>
              <a:cs typeface="Calibri"/>
            </a:endParaRPr>
          </a:p>
          <a:p>
            <a:pPr marL="322737" indent="-308543">
              <a:spcBef>
                <a:spcPts val="3435"/>
              </a:spcBef>
              <a:buChar char="•"/>
              <a:tabLst>
                <a:tab pos="323485" algn="l"/>
              </a:tabLst>
            </a:pPr>
            <a:r>
              <a:rPr sz="4353" spc="12" dirty="0">
                <a:latin typeface="Calibri"/>
                <a:cs typeface="Calibri"/>
              </a:rPr>
              <a:t>Biomedical</a:t>
            </a:r>
            <a:r>
              <a:rPr sz="4353" spc="-6" dirty="0">
                <a:latin typeface="Calibri"/>
                <a:cs typeface="Calibri"/>
              </a:rPr>
              <a:t> </a:t>
            </a:r>
            <a:r>
              <a:rPr sz="4353" spc="18" dirty="0">
                <a:latin typeface="Calibri"/>
                <a:cs typeface="Calibri"/>
              </a:rPr>
              <a:t>model</a:t>
            </a:r>
            <a:endParaRPr sz="4353" dirty="0">
              <a:latin typeface="Calibri"/>
              <a:cs typeface="Calibri"/>
            </a:endParaRPr>
          </a:p>
          <a:p>
            <a:pPr marL="322737" indent="-308543">
              <a:spcBef>
                <a:spcPts val="853"/>
              </a:spcBef>
              <a:buChar char="•"/>
              <a:tabLst>
                <a:tab pos="323485" algn="l"/>
              </a:tabLst>
            </a:pPr>
            <a:r>
              <a:rPr sz="4353" spc="12" dirty="0">
                <a:latin typeface="Calibri"/>
                <a:cs typeface="Calibri"/>
              </a:rPr>
              <a:t>Social</a:t>
            </a:r>
            <a:r>
              <a:rPr sz="4353" spc="24" dirty="0">
                <a:latin typeface="Calibri"/>
                <a:cs typeface="Calibri"/>
              </a:rPr>
              <a:t> </a:t>
            </a:r>
            <a:r>
              <a:rPr sz="4353" spc="18" dirty="0">
                <a:latin typeface="Calibri"/>
                <a:cs typeface="Calibri"/>
              </a:rPr>
              <a:t>model</a:t>
            </a:r>
            <a:r>
              <a:rPr sz="4353" spc="6" dirty="0">
                <a:latin typeface="Calibri"/>
                <a:cs typeface="Calibri"/>
              </a:rPr>
              <a:t> </a:t>
            </a:r>
            <a:r>
              <a:rPr sz="4353" spc="18" dirty="0">
                <a:latin typeface="Calibri"/>
                <a:cs typeface="Calibri"/>
              </a:rPr>
              <a:t>of</a:t>
            </a:r>
            <a:r>
              <a:rPr sz="4353" spc="-6" dirty="0">
                <a:latin typeface="Calibri"/>
                <a:cs typeface="Calibri"/>
              </a:rPr>
              <a:t> </a:t>
            </a:r>
            <a:r>
              <a:rPr sz="4353" spc="12" dirty="0">
                <a:latin typeface="Calibri"/>
                <a:cs typeface="Calibri"/>
              </a:rPr>
              <a:t>health</a:t>
            </a:r>
            <a:endParaRPr sz="4353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8564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5003" y="2232338"/>
            <a:ext cx="4440518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8" dirty="0">
                <a:latin typeface="Arial"/>
                <a:cs typeface="Arial"/>
              </a:rPr>
              <a:t>Biomedical</a:t>
            </a:r>
            <a:r>
              <a:rPr sz="4353" spc="-29" dirty="0">
                <a:latin typeface="Arial"/>
                <a:cs typeface="Arial"/>
              </a:rPr>
              <a:t> </a:t>
            </a:r>
            <a:r>
              <a:rPr sz="4353" spc="18" dirty="0">
                <a:latin typeface="Arial"/>
                <a:cs typeface="Arial"/>
              </a:rPr>
              <a:t>model</a:t>
            </a:r>
            <a:endParaRPr sz="4353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8506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2425" y="205138"/>
            <a:ext cx="7126941" cy="986009"/>
          </a:xfrm>
          <a:prstGeom prst="rect">
            <a:avLst/>
          </a:prstGeom>
        </p:spPr>
        <p:txBody>
          <a:bodyPr vert="horz" wrap="square" lIns="0" tIns="14194" rIns="0" bIns="0" rtlCol="0" anchor="ctr">
            <a:spAutoFit/>
          </a:bodyPr>
          <a:lstStyle/>
          <a:p>
            <a:pPr marL="2256174" marR="5977" indent="-2241980">
              <a:lnSpc>
                <a:spcPct val="100699"/>
              </a:lnSpc>
              <a:spcBef>
                <a:spcPts val="112"/>
              </a:spcBef>
            </a:pPr>
            <a:r>
              <a:rPr sz="3177" dirty="0"/>
              <a:t>Components</a:t>
            </a:r>
            <a:r>
              <a:rPr sz="3177" spc="24" dirty="0"/>
              <a:t> </a:t>
            </a:r>
            <a:r>
              <a:rPr sz="3177" spc="6" dirty="0"/>
              <a:t>of the </a:t>
            </a:r>
            <a:r>
              <a:rPr sz="3177" spc="-6" dirty="0"/>
              <a:t>Palestinian</a:t>
            </a:r>
            <a:r>
              <a:rPr sz="3177" spc="29" dirty="0"/>
              <a:t> </a:t>
            </a:r>
            <a:r>
              <a:rPr sz="3177" spc="6" dirty="0"/>
              <a:t>Health</a:t>
            </a:r>
            <a:r>
              <a:rPr sz="3177" spc="35" dirty="0"/>
              <a:t> </a:t>
            </a:r>
            <a:r>
              <a:rPr sz="3177" spc="-6" dirty="0"/>
              <a:t>Care </a:t>
            </a:r>
            <a:r>
              <a:rPr sz="3177" spc="-700" dirty="0"/>
              <a:t> </a:t>
            </a:r>
            <a:r>
              <a:rPr sz="3177" dirty="0"/>
              <a:t>Delivery</a:t>
            </a:r>
            <a:r>
              <a:rPr sz="3177" spc="6" dirty="0"/>
              <a:t> </a:t>
            </a:r>
            <a:r>
              <a:rPr sz="3177" spc="-18" dirty="0"/>
              <a:t>System</a:t>
            </a:r>
            <a:endParaRPr sz="3177"/>
          </a:p>
        </p:txBody>
      </p:sp>
      <p:sp>
        <p:nvSpPr>
          <p:cNvPr id="3" name="object 3"/>
          <p:cNvSpPr txBox="1"/>
          <p:nvPr/>
        </p:nvSpPr>
        <p:spPr>
          <a:xfrm>
            <a:off x="1905299" y="1455972"/>
            <a:ext cx="7489265" cy="4737044"/>
          </a:xfrm>
          <a:prstGeom prst="rect">
            <a:avLst/>
          </a:prstGeom>
        </p:spPr>
        <p:txBody>
          <a:bodyPr vert="horz" wrap="square" lIns="0" tIns="197971" rIns="0" bIns="0" rtlCol="0">
            <a:spAutoFit/>
          </a:bodyPr>
          <a:lstStyle/>
          <a:p>
            <a:pPr marL="14942" marR="5977">
              <a:lnSpc>
                <a:spcPct val="60000"/>
              </a:lnSpc>
              <a:spcBef>
                <a:spcPts val="1559"/>
              </a:spcBef>
            </a:pPr>
            <a:r>
              <a:rPr sz="3000" dirty="0">
                <a:latin typeface="Calibri"/>
                <a:cs typeface="Calibri"/>
              </a:rPr>
              <a:t>Do </a:t>
            </a:r>
            <a:r>
              <a:rPr sz="3000" spc="-18" dirty="0">
                <a:latin typeface="Calibri"/>
                <a:cs typeface="Calibri"/>
              </a:rPr>
              <a:t>we </a:t>
            </a:r>
            <a:r>
              <a:rPr sz="3000" spc="-24" dirty="0">
                <a:latin typeface="Calibri"/>
                <a:cs typeface="Calibri"/>
              </a:rPr>
              <a:t>have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6" dirty="0">
                <a:latin typeface="Calibri"/>
                <a:cs typeface="Calibri"/>
              </a:rPr>
              <a:t>health </a:t>
            </a:r>
            <a:r>
              <a:rPr sz="3000" spc="-24" dirty="0">
                <a:latin typeface="Calibri"/>
                <a:cs typeface="Calibri"/>
              </a:rPr>
              <a:t>care </a:t>
            </a:r>
            <a:r>
              <a:rPr sz="3000" spc="-6" dirty="0">
                <a:latin typeface="Calibri"/>
                <a:cs typeface="Calibri"/>
              </a:rPr>
              <a:t>or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6" dirty="0">
                <a:latin typeface="Calibri"/>
                <a:cs typeface="Calibri"/>
              </a:rPr>
              <a:t>illness </a:t>
            </a:r>
            <a:r>
              <a:rPr sz="3000" spc="-18" dirty="0">
                <a:latin typeface="Calibri"/>
                <a:cs typeface="Calibri"/>
              </a:rPr>
              <a:t>treatment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System?</a:t>
            </a:r>
            <a:br>
              <a:rPr lang="en-US" sz="3000" spc="-24" dirty="0">
                <a:latin typeface="Calibri"/>
                <a:cs typeface="Calibri"/>
              </a:rPr>
            </a:b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518"/>
              </a:lnSpc>
              <a:buChar char="•"/>
              <a:tabLst>
                <a:tab pos="758284" algn="l"/>
              </a:tabLst>
            </a:pPr>
            <a:r>
              <a:rPr sz="3000" spc="-6" dirty="0">
                <a:latin typeface="Calibri"/>
                <a:cs typeface="Calibri"/>
              </a:rPr>
              <a:t>Hospitals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12" dirty="0">
                <a:latin typeface="Calibri"/>
                <a:cs typeface="Calibri"/>
              </a:rPr>
              <a:t>Physicians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6" dirty="0">
                <a:latin typeface="Calibri"/>
                <a:cs typeface="Calibri"/>
              </a:rPr>
              <a:t>The</a:t>
            </a:r>
            <a:r>
              <a:rPr sz="3000" spc="-18" dirty="0">
                <a:latin typeface="Calibri"/>
                <a:cs typeface="Calibri"/>
              </a:rPr>
              <a:t> Doctor-Patient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Relationship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12" dirty="0">
                <a:latin typeface="Calibri"/>
                <a:cs typeface="Calibri"/>
              </a:rPr>
              <a:t>Nurses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6" dirty="0">
                <a:latin typeface="Calibri"/>
                <a:cs typeface="Calibri"/>
              </a:rPr>
              <a:t>Medical</a:t>
            </a:r>
            <a:r>
              <a:rPr sz="3000" spc="-41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Nursing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Schools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dirty="0">
                <a:latin typeface="Calibri"/>
                <a:cs typeface="Calibri"/>
              </a:rPr>
              <a:t>Primary</a:t>
            </a:r>
            <a:r>
              <a:rPr sz="3000" spc="18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health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care</a:t>
            </a:r>
            <a:r>
              <a:rPr sz="3000" spc="-6" dirty="0">
                <a:latin typeface="Calibri"/>
                <a:cs typeface="Calibri"/>
              </a:rPr>
              <a:t> clinics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at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various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levels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12" dirty="0">
                <a:latin typeface="Calibri"/>
                <a:cs typeface="Calibri"/>
              </a:rPr>
              <a:t>Nursing</a:t>
            </a:r>
            <a:r>
              <a:rPr sz="3000" spc="-47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Homes</a:t>
            </a: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6" dirty="0">
                <a:latin typeface="Calibri"/>
                <a:cs typeface="Calibri"/>
              </a:rPr>
              <a:t>Pharmaceutical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/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Drug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Companies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2882"/>
              </a:lnSpc>
              <a:buChar char="•"/>
              <a:tabLst>
                <a:tab pos="758284" algn="l"/>
              </a:tabLst>
            </a:pPr>
            <a:r>
              <a:rPr sz="3000" spc="-6" dirty="0">
                <a:latin typeface="Calibri"/>
                <a:cs typeface="Calibri"/>
              </a:rPr>
              <a:t>Medical</a:t>
            </a:r>
            <a:r>
              <a:rPr sz="3000" spc="-41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supplements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device</a:t>
            </a:r>
            <a:r>
              <a:rPr sz="3000" spc="-41" dirty="0">
                <a:latin typeface="Calibri"/>
                <a:cs typeface="Calibri"/>
              </a:rPr>
              <a:t> </a:t>
            </a:r>
            <a:r>
              <a:rPr sz="3000" spc="-29" dirty="0">
                <a:latin typeface="Calibri"/>
                <a:cs typeface="Calibri"/>
              </a:rPr>
              <a:t>makers</a:t>
            </a:r>
            <a:endParaRPr sz="3000" dirty="0">
              <a:latin typeface="Calibri"/>
              <a:cs typeface="Calibri"/>
            </a:endParaRPr>
          </a:p>
          <a:p>
            <a:pPr marL="757537" indent="-286878">
              <a:lnSpc>
                <a:spcPts val="3241"/>
              </a:lnSpc>
              <a:buChar char="•"/>
              <a:tabLst>
                <a:tab pos="758284" algn="l"/>
              </a:tabLst>
            </a:pPr>
            <a:r>
              <a:rPr sz="3000" spc="-12" dirty="0">
                <a:latin typeface="Calibri"/>
                <a:cs typeface="Calibri"/>
              </a:rPr>
              <a:t>Insurance</a:t>
            </a:r>
            <a:r>
              <a:rPr sz="3000" spc="-47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Companies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644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7775" y="368735"/>
            <a:ext cx="5337735" cy="506265"/>
          </a:xfrm>
          <a:prstGeom prst="rect">
            <a:avLst/>
          </a:prstGeom>
        </p:spPr>
        <p:txBody>
          <a:bodyPr vert="horz" wrap="square" lIns="0" tIns="1718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34"/>
              </a:spcBef>
            </a:pPr>
            <a:r>
              <a:rPr sz="3177" dirty="0"/>
              <a:t>Medical</a:t>
            </a:r>
            <a:r>
              <a:rPr sz="3177" spc="18" dirty="0"/>
              <a:t> </a:t>
            </a:r>
            <a:r>
              <a:rPr sz="3177" spc="-12" dirty="0"/>
              <a:t>Providers</a:t>
            </a:r>
            <a:r>
              <a:rPr sz="3177" spc="12" dirty="0"/>
              <a:t> </a:t>
            </a:r>
            <a:r>
              <a:rPr sz="3177" spc="6" dirty="0"/>
              <a:t>Primary</a:t>
            </a:r>
            <a:r>
              <a:rPr sz="3177" spc="18" dirty="0"/>
              <a:t> </a:t>
            </a:r>
            <a:r>
              <a:rPr sz="3177" spc="-6" dirty="0"/>
              <a:t>Roles</a:t>
            </a:r>
            <a:endParaRPr sz="3177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208574" y="1328437"/>
            <a:ext cx="5674132" cy="2446371"/>
          </a:xfrm>
          <a:prstGeom prst="rect">
            <a:avLst/>
          </a:prstGeom>
        </p:spPr>
        <p:txBody>
          <a:bodyPr vert="horz" wrap="square" lIns="0" tIns="60512" rIns="0" bIns="0" rtlCol="0">
            <a:spAutoFit/>
          </a:bodyPr>
          <a:lstStyle/>
          <a:p>
            <a:pPr marL="14942">
              <a:lnSpc>
                <a:spcPct val="100000"/>
              </a:lnSpc>
              <a:spcBef>
                <a:spcPts val="476"/>
              </a:spcBef>
            </a:pPr>
            <a:r>
              <a:rPr spc="-12" dirty="0"/>
              <a:t>Physicians</a:t>
            </a:r>
          </a:p>
          <a:p>
            <a:pPr marL="300325" marR="5977" indent="-286130">
              <a:lnSpc>
                <a:spcPts val="3235"/>
              </a:lnSpc>
              <a:spcBef>
                <a:spcPts val="771"/>
              </a:spcBef>
              <a:buFont typeface="Arial"/>
              <a:buChar char="•"/>
              <a:tabLst>
                <a:tab pos="301071" algn="l"/>
              </a:tabLst>
            </a:pPr>
            <a:r>
              <a:rPr spc="-24" dirty="0"/>
              <a:t>Have</a:t>
            </a:r>
            <a:r>
              <a:rPr spc="-53" dirty="0"/>
              <a:t> </a:t>
            </a:r>
            <a:r>
              <a:rPr dirty="0"/>
              <a:t>the</a:t>
            </a:r>
            <a:r>
              <a:rPr spc="-53" dirty="0"/>
              <a:t> </a:t>
            </a:r>
            <a:r>
              <a:rPr dirty="0"/>
              <a:t>authority</a:t>
            </a:r>
            <a:r>
              <a:rPr spc="-41" dirty="0"/>
              <a:t> </a:t>
            </a:r>
            <a:r>
              <a:rPr spc="-18" dirty="0"/>
              <a:t>to </a:t>
            </a:r>
            <a:r>
              <a:rPr spc="-659" dirty="0"/>
              <a:t> </a:t>
            </a:r>
            <a:r>
              <a:rPr dirty="0"/>
              <a:t>diagnose, </a:t>
            </a:r>
            <a:r>
              <a:rPr spc="-12" dirty="0"/>
              <a:t>prescribe </a:t>
            </a:r>
            <a:r>
              <a:rPr spc="-6" dirty="0"/>
              <a:t> </a:t>
            </a:r>
            <a:r>
              <a:rPr spc="-18" dirty="0"/>
              <a:t>treatment</a:t>
            </a:r>
          </a:p>
          <a:p>
            <a:pPr marL="300325" marR="877816" indent="-286130">
              <a:lnSpc>
                <a:spcPts val="3235"/>
              </a:lnSpc>
              <a:spcBef>
                <a:spcPts val="735"/>
              </a:spcBef>
              <a:buFont typeface="Arial"/>
              <a:buChar char="•"/>
              <a:tabLst>
                <a:tab pos="301071" algn="l"/>
              </a:tabLst>
            </a:pPr>
            <a:r>
              <a:rPr spc="-6" dirty="0"/>
              <a:t>Certify</a:t>
            </a:r>
            <a:r>
              <a:rPr spc="-53" dirty="0"/>
              <a:t> </a:t>
            </a:r>
            <a:r>
              <a:rPr spc="-12" dirty="0"/>
              <a:t>death</a:t>
            </a:r>
            <a:r>
              <a:rPr spc="-59" dirty="0"/>
              <a:t> </a:t>
            </a:r>
            <a:r>
              <a:rPr spc="-6" dirty="0"/>
              <a:t>or </a:t>
            </a:r>
            <a:r>
              <a:rPr spc="-659" dirty="0"/>
              <a:t> </a:t>
            </a:r>
            <a:r>
              <a:rPr spc="-12" dirty="0"/>
              <a:t>competency</a:t>
            </a:r>
          </a:p>
          <a:p>
            <a:pPr marL="300325" marR="270442" indent="-286130">
              <a:lnSpc>
                <a:spcPts val="3235"/>
              </a:lnSpc>
              <a:spcBef>
                <a:spcPts val="729"/>
              </a:spcBef>
              <a:buFont typeface="Arial"/>
              <a:buChar char="•"/>
              <a:tabLst>
                <a:tab pos="301071" algn="l"/>
              </a:tabLst>
            </a:pPr>
            <a:r>
              <a:rPr spc="-12" dirty="0"/>
              <a:t>Most </a:t>
            </a:r>
            <a:r>
              <a:rPr spc="-18" dirty="0"/>
              <a:t>are </a:t>
            </a:r>
            <a:r>
              <a:rPr spc="-12" dirty="0"/>
              <a:t>specialists </a:t>
            </a:r>
            <a:r>
              <a:rPr spc="-665" dirty="0"/>
              <a:t> </a:t>
            </a:r>
            <a:r>
              <a:rPr spc="-24" dirty="0"/>
              <a:t>today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6096000" y="1328437"/>
            <a:ext cx="6019829" cy="3369701"/>
          </a:xfrm>
          <a:prstGeom prst="rect">
            <a:avLst/>
          </a:prstGeom>
        </p:spPr>
        <p:txBody>
          <a:bodyPr vert="horz" wrap="square" lIns="0" tIns="60512" rIns="0" bIns="0" rtlCol="0">
            <a:spAutoFit/>
          </a:bodyPr>
          <a:lstStyle/>
          <a:p>
            <a:pPr marL="14942">
              <a:lnSpc>
                <a:spcPct val="100000"/>
              </a:lnSpc>
              <a:spcBef>
                <a:spcPts val="476"/>
              </a:spcBef>
            </a:pPr>
            <a:r>
              <a:rPr spc="-12" dirty="0"/>
              <a:t>Nurses</a:t>
            </a:r>
          </a:p>
          <a:p>
            <a:pPr marL="757537" marR="256995" indent="-286130">
              <a:lnSpc>
                <a:spcPts val="3235"/>
              </a:lnSpc>
              <a:spcBef>
                <a:spcPts val="771"/>
              </a:spcBef>
              <a:buFont typeface="Arial"/>
              <a:buChar char="•"/>
              <a:tabLst>
                <a:tab pos="758284" algn="l"/>
              </a:tabLst>
            </a:pPr>
            <a:r>
              <a:rPr spc="-6" dirty="0"/>
              <a:t>Assist </a:t>
            </a:r>
            <a:r>
              <a:rPr dirty="0"/>
              <a:t>in </a:t>
            </a:r>
            <a:r>
              <a:rPr spc="-6" dirty="0"/>
              <a:t>medical </a:t>
            </a:r>
            <a:r>
              <a:rPr dirty="0"/>
              <a:t> </a:t>
            </a:r>
            <a:r>
              <a:rPr spc="-12" dirty="0"/>
              <a:t>settings</a:t>
            </a:r>
            <a:r>
              <a:rPr spc="-59" dirty="0"/>
              <a:t> </a:t>
            </a:r>
            <a:r>
              <a:rPr spc="-6" dirty="0"/>
              <a:t>under</a:t>
            </a:r>
            <a:r>
              <a:rPr spc="-53" dirty="0"/>
              <a:t> </a:t>
            </a:r>
            <a:r>
              <a:rPr dirty="0"/>
              <a:t>the </a:t>
            </a:r>
            <a:r>
              <a:rPr spc="-659" dirty="0"/>
              <a:t> </a:t>
            </a:r>
            <a:r>
              <a:rPr dirty="0"/>
              <a:t>supervision </a:t>
            </a:r>
            <a:r>
              <a:rPr spc="-6" dirty="0"/>
              <a:t>of </a:t>
            </a:r>
            <a:r>
              <a:rPr dirty="0"/>
              <a:t>a </a:t>
            </a:r>
            <a:r>
              <a:rPr spc="6" dirty="0"/>
              <a:t> </a:t>
            </a:r>
            <a:r>
              <a:rPr spc="-12" dirty="0"/>
              <a:t>physician</a:t>
            </a:r>
          </a:p>
          <a:p>
            <a:pPr marL="757537" marR="5977" indent="-286130">
              <a:lnSpc>
                <a:spcPts val="3247"/>
              </a:lnSpc>
              <a:spcBef>
                <a:spcPts val="729"/>
              </a:spcBef>
              <a:buFont typeface="Arial"/>
              <a:buChar char="•"/>
              <a:tabLst>
                <a:tab pos="758284" algn="l"/>
              </a:tabLst>
            </a:pPr>
            <a:r>
              <a:rPr spc="-24" dirty="0"/>
              <a:t>Have </a:t>
            </a:r>
            <a:r>
              <a:rPr dirty="0"/>
              <a:t>less </a:t>
            </a:r>
            <a:r>
              <a:rPr spc="-12" dirty="0"/>
              <a:t>education </a:t>
            </a:r>
            <a:r>
              <a:rPr spc="-671" dirty="0"/>
              <a:t> </a:t>
            </a:r>
            <a:r>
              <a:rPr dirty="0"/>
              <a:t>than</a:t>
            </a:r>
            <a:r>
              <a:rPr spc="-18" dirty="0"/>
              <a:t> </a:t>
            </a:r>
            <a:r>
              <a:rPr spc="-12" dirty="0"/>
              <a:t>physician</a:t>
            </a:r>
          </a:p>
          <a:p>
            <a:pPr marL="757537" indent="-286130">
              <a:lnSpc>
                <a:spcPct val="100000"/>
              </a:lnSpc>
              <a:spcBef>
                <a:spcPts val="306"/>
              </a:spcBef>
              <a:buFont typeface="Arial"/>
              <a:buChar char="•"/>
              <a:tabLst>
                <a:tab pos="758284" algn="l"/>
              </a:tabLst>
            </a:pPr>
            <a:r>
              <a:rPr spc="-12" dirty="0"/>
              <a:t>Most</a:t>
            </a:r>
            <a:r>
              <a:rPr spc="-29" dirty="0"/>
              <a:t> </a:t>
            </a:r>
            <a:r>
              <a:rPr spc="-18" dirty="0"/>
              <a:t>are</a:t>
            </a:r>
            <a:r>
              <a:rPr spc="-35" dirty="0"/>
              <a:t> </a:t>
            </a:r>
            <a:r>
              <a:rPr spc="-12" dirty="0"/>
              <a:t>women</a:t>
            </a:r>
          </a:p>
          <a:p>
            <a:pPr marL="757537" marR="667887" indent="-286130">
              <a:lnSpc>
                <a:spcPts val="3235"/>
              </a:lnSpc>
              <a:spcBef>
                <a:spcPts val="776"/>
              </a:spcBef>
              <a:buFont typeface="Arial"/>
              <a:buChar char="•"/>
              <a:tabLst>
                <a:tab pos="758284" algn="l"/>
              </a:tabLst>
            </a:pPr>
            <a:r>
              <a:rPr dirty="0"/>
              <a:t>Men</a:t>
            </a:r>
            <a:r>
              <a:rPr spc="-47" dirty="0"/>
              <a:t> </a:t>
            </a:r>
            <a:r>
              <a:rPr spc="-18" dirty="0"/>
              <a:t>nurses</a:t>
            </a:r>
            <a:r>
              <a:rPr spc="-35" dirty="0"/>
              <a:t> </a:t>
            </a:r>
            <a:r>
              <a:rPr spc="-18" dirty="0"/>
              <a:t>are </a:t>
            </a:r>
            <a:r>
              <a:rPr spc="-659" dirty="0"/>
              <a:t> </a:t>
            </a:r>
            <a:r>
              <a:rPr spc="-6" dirty="0"/>
              <a:t>increasing..</a:t>
            </a:r>
          </a:p>
        </p:txBody>
      </p:sp>
    </p:spTree>
    <p:extLst>
      <p:ext uri="{BB962C8B-B14F-4D97-AF65-F5344CB8AC3E}">
        <p14:creationId xmlns:p14="http://schemas.microsoft.com/office/powerpoint/2010/main" val="989379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1551" y="167469"/>
            <a:ext cx="4501029" cy="568734"/>
          </a:xfrm>
          <a:prstGeom prst="rect">
            <a:avLst/>
          </a:prstGeom>
        </p:spPr>
        <p:txBody>
          <a:bodyPr vert="horz" wrap="square" lIns="0" tIns="16435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29"/>
              </a:spcBef>
            </a:pPr>
            <a:r>
              <a:rPr sz="3588" spc="6" dirty="0">
                <a:latin typeface="Arial"/>
                <a:cs typeface="Arial"/>
              </a:rPr>
              <a:t>The</a:t>
            </a:r>
            <a:r>
              <a:rPr sz="3588" spc="-47" dirty="0">
                <a:latin typeface="Arial"/>
                <a:cs typeface="Arial"/>
              </a:rPr>
              <a:t> </a:t>
            </a:r>
            <a:r>
              <a:rPr sz="3588" dirty="0">
                <a:latin typeface="Arial"/>
                <a:cs typeface="Arial"/>
              </a:rPr>
              <a:t>biomedical</a:t>
            </a:r>
            <a:r>
              <a:rPr sz="3588" spc="-65" dirty="0">
                <a:latin typeface="Arial"/>
                <a:cs typeface="Arial"/>
              </a:rPr>
              <a:t> </a:t>
            </a:r>
            <a:r>
              <a:rPr sz="3588" spc="6" dirty="0">
                <a:latin typeface="Arial"/>
                <a:cs typeface="Arial"/>
              </a:rPr>
              <a:t>model</a:t>
            </a:r>
            <a:endParaRPr sz="3588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5299" y="1071671"/>
            <a:ext cx="8322981" cy="4196952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5977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dirty="0">
                <a:latin typeface="Calibri"/>
                <a:cs typeface="Calibri"/>
              </a:rPr>
              <a:t> absence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disease</a:t>
            </a:r>
            <a:r>
              <a:rPr sz="3177" spc="12" dirty="0">
                <a:latin typeface="Calibri"/>
                <a:cs typeface="Calibri"/>
              </a:rPr>
              <a:t> &amp;</a:t>
            </a:r>
            <a:r>
              <a:rPr sz="3177" spc="6" dirty="0">
                <a:latin typeface="Calibri"/>
                <a:cs typeface="Calibri"/>
              </a:rPr>
              <a:t> disease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absence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health</a:t>
            </a:r>
            <a:endParaRPr sz="3177" dirty="0">
              <a:latin typeface="Calibri"/>
              <a:cs typeface="Calibri"/>
            </a:endParaRPr>
          </a:p>
          <a:p>
            <a:pPr marL="357850" marR="889769" indent="-342909">
              <a:lnSpc>
                <a:spcPct val="100699"/>
              </a:lnSpc>
              <a:spcBef>
                <a:spcPts val="192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Illness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can</a:t>
            </a:r>
            <a:r>
              <a:rPr sz="3177" spc="6" dirty="0">
                <a:latin typeface="Calibri"/>
                <a:cs typeface="Calibri"/>
              </a:rPr>
              <a:t> be</a:t>
            </a:r>
            <a:r>
              <a:rPr sz="3177" dirty="0">
                <a:latin typeface="Calibri"/>
                <a:cs typeface="Calibri"/>
              </a:rPr>
              <a:t> reduced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disordered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bodily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function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within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 individual</a:t>
            </a:r>
            <a:endParaRPr sz="3177" dirty="0">
              <a:latin typeface="Calibri"/>
              <a:cs typeface="Calibri"/>
            </a:endParaRPr>
          </a:p>
          <a:p>
            <a:pPr marL="357850" marR="781443" indent="-342909">
              <a:lnSpc>
                <a:spcPct val="100800"/>
              </a:lnSpc>
              <a:spcBef>
                <a:spcPts val="19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 services </a:t>
            </a:r>
            <a:r>
              <a:rPr sz="3177" spc="-6" dirty="0">
                <a:latin typeface="Calibri"/>
                <a:cs typeface="Calibri"/>
              </a:rPr>
              <a:t>treat </a:t>
            </a:r>
            <a:r>
              <a:rPr sz="3177" spc="6" dirty="0">
                <a:latin typeface="Calibri"/>
                <a:cs typeface="Calibri"/>
              </a:rPr>
              <a:t>sick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spc="6" dirty="0">
                <a:latin typeface="Calibri"/>
                <a:cs typeface="Calibri"/>
              </a:rPr>
              <a:t>disabled people </a:t>
            </a:r>
            <a:r>
              <a:rPr sz="3177" spc="-70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largely</a:t>
            </a:r>
            <a:r>
              <a:rPr sz="3177" spc="6" dirty="0">
                <a:latin typeface="Calibri"/>
                <a:cs typeface="Calibri"/>
              </a:rPr>
              <a:t> within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specialisms</a:t>
            </a:r>
          </a:p>
          <a:p>
            <a:pPr marL="357850" indent="-342909">
              <a:spcBef>
                <a:spcPts val="1947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services</a:t>
            </a:r>
            <a:r>
              <a:rPr sz="3177" spc="-6" dirty="0">
                <a:latin typeface="Calibri"/>
                <a:cs typeface="Calibri"/>
              </a:rPr>
              <a:t> are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remedial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and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curative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0631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4935" y="266920"/>
            <a:ext cx="5059829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8" dirty="0"/>
              <a:t>The</a:t>
            </a:r>
            <a:r>
              <a:rPr sz="4353" spc="-24" dirty="0"/>
              <a:t> </a:t>
            </a:r>
            <a:r>
              <a:rPr sz="4353" spc="12" dirty="0"/>
              <a:t>biomedical</a:t>
            </a:r>
            <a:r>
              <a:rPr sz="4353" spc="6" dirty="0"/>
              <a:t> </a:t>
            </a:r>
            <a:r>
              <a:rPr sz="4353" spc="18" dirty="0"/>
              <a:t>model</a:t>
            </a:r>
            <a:endParaRPr sz="4353" dirty="0"/>
          </a:p>
        </p:txBody>
      </p:sp>
      <p:sp>
        <p:nvSpPr>
          <p:cNvPr id="3" name="object 3"/>
          <p:cNvSpPr txBox="1"/>
          <p:nvPr/>
        </p:nvSpPr>
        <p:spPr>
          <a:xfrm>
            <a:off x="1921031" y="1279198"/>
            <a:ext cx="8347635" cy="4929845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8965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6" dirty="0">
                <a:latin typeface="Calibri"/>
                <a:cs typeface="Calibri"/>
              </a:rPr>
              <a:t>Each</a:t>
            </a:r>
            <a:r>
              <a:rPr sz="3177" spc="6" dirty="0">
                <a:latin typeface="Calibri"/>
                <a:cs typeface="Calibri"/>
              </a:rPr>
              <a:t> disease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thought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spc="6" dirty="0">
                <a:latin typeface="Calibri"/>
                <a:cs typeface="Calibri"/>
              </a:rPr>
              <a:t>be</a:t>
            </a:r>
            <a:r>
              <a:rPr sz="3177" dirty="0">
                <a:latin typeface="Calibri"/>
                <a:cs typeface="Calibri"/>
              </a:rPr>
              <a:t> caused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by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 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specific pathogen,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often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leading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dirty="0">
                <a:latin typeface="Calibri"/>
                <a:cs typeface="Calibri"/>
              </a:rPr>
              <a:t>over-reliance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</a:t>
            </a:r>
            <a:r>
              <a:rPr sz="3177" dirty="0">
                <a:latin typeface="Calibri"/>
                <a:cs typeface="Calibri"/>
              </a:rPr>
              <a:t> pharmacological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intervention</a:t>
            </a:r>
            <a:endParaRPr sz="3177" dirty="0">
              <a:latin typeface="Calibri"/>
              <a:cs typeface="Calibri"/>
            </a:endParaRPr>
          </a:p>
          <a:p>
            <a:pPr marL="357850" marR="5977" indent="-342909">
              <a:lnSpc>
                <a:spcPct val="100800"/>
              </a:lnSpc>
              <a:spcBef>
                <a:spcPts val="19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production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medical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knowledge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via the 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scientific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research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methods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valued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over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 </a:t>
            </a:r>
            <a:r>
              <a:rPr sz="3177" spc="-6" dirty="0">
                <a:latin typeface="Calibri"/>
                <a:cs typeface="Calibri"/>
              </a:rPr>
              <a:t>qualitative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research</a:t>
            </a:r>
            <a:r>
              <a:rPr sz="3177" spc="6" dirty="0">
                <a:latin typeface="Calibri"/>
                <a:cs typeface="Calibri"/>
              </a:rPr>
              <a:t> methods</a:t>
            </a:r>
            <a:endParaRPr sz="3177" dirty="0">
              <a:latin typeface="Calibri"/>
              <a:cs typeface="Calibri"/>
            </a:endParaRPr>
          </a:p>
          <a:p>
            <a:pPr marL="357850" marR="248030" indent="-342909">
              <a:lnSpc>
                <a:spcPct val="100699"/>
              </a:lnSpc>
              <a:spcBef>
                <a:spcPts val="192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professionals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are</a:t>
            </a:r>
            <a:r>
              <a:rPr sz="3177" spc="6" dirty="0">
                <a:latin typeface="Calibri"/>
                <a:cs typeface="Calibri"/>
              </a:rPr>
              <a:t> the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“experts”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power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diagnose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disease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dirty="0">
                <a:latin typeface="Calibri"/>
                <a:cs typeface="Calibri"/>
              </a:rPr>
              <a:t> decide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on 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treatment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4225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13522" y="228820"/>
            <a:ext cx="2765612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2" dirty="0"/>
              <a:t>Surveillance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2110017" y="1224607"/>
            <a:ext cx="8349876" cy="4901040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357850" marR="1806433" indent="-342909">
              <a:spcBef>
                <a:spcPts val="1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Surveillance: </a:t>
            </a:r>
            <a:r>
              <a:rPr sz="3000" spc="-12" dirty="0">
                <a:latin typeface="Calibri"/>
                <a:cs typeface="Calibri"/>
              </a:rPr>
              <a:t>observation </a:t>
            </a:r>
            <a:r>
              <a:rPr sz="3000" spc="-6" dirty="0">
                <a:latin typeface="Calibri"/>
                <a:cs typeface="Calibri"/>
              </a:rPr>
              <a:t>of individuals/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populations</a:t>
            </a:r>
            <a:endParaRPr sz="3000" dirty="0">
              <a:latin typeface="Calibri"/>
              <a:cs typeface="Calibri"/>
            </a:endParaRPr>
          </a:p>
          <a:p>
            <a:pPr marL="357850" marR="1085504" indent="-342909">
              <a:spcBef>
                <a:spcPts val="1871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dirty="0">
                <a:latin typeface="Calibri"/>
                <a:cs typeface="Calibri"/>
              </a:rPr>
              <a:t>It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normal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part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of</a:t>
            </a:r>
            <a:r>
              <a:rPr sz="3000" spc="-18" dirty="0">
                <a:latin typeface="Calibri"/>
                <a:cs typeface="Calibri"/>
              </a:rPr>
              <a:t> everyday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life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another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example </a:t>
            </a:r>
            <a:r>
              <a:rPr sz="3000" spc="-6" dirty="0">
                <a:latin typeface="Calibri"/>
                <a:cs typeface="Calibri"/>
              </a:rPr>
              <a:t>of how </a:t>
            </a:r>
            <a:r>
              <a:rPr sz="3000" spc="-29" dirty="0">
                <a:latin typeface="Calibri"/>
                <a:cs typeface="Calibri"/>
              </a:rPr>
              <a:t>people’s </a:t>
            </a:r>
            <a:r>
              <a:rPr sz="3000" spc="-6" dirty="0">
                <a:latin typeface="Calibri"/>
                <a:cs typeface="Calibri"/>
              </a:rPr>
              <a:t>lives </a:t>
            </a:r>
            <a:r>
              <a:rPr sz="3000" spc="-24" dirty="0">
                <a:latin typeface="Calibri"/>
                <a:cs typeface="Calibri"/>
              </a:rPr>
              <a:t>have </a:t>
            </a:r>
            <a:r>
              <a:rPr sz="3000" spc="-12" dirty="0">
                <a:latin typeface="Calibri"/>
                <a:cs typeface="Calibri"/>
              </a:rPr>
              <a:t>become 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medicalized</a:t>
            </a:r>
            <a:endParaRPr sz="3000" dirty="0">
              <a:latin typeface="Calibri"/>
              <a:cs typeface="Calibri"/>
            </a:endParaRPr>
          </a:p>
          <a:p>
            <a:pPr marL="357850" marR="38848" indent="-342909">
              <a:spcBef>
                <a:spcPts val="1877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18" dirty="0">
                <a:latin typeface="Calibri"/>
                <a:cs typeface="Calibri"/>
              </a:rPr>
              <a:t>For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example: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asking</a:t>
            </a:r>
            <a:r>
              <a:rPr sz="3000" spc="-12" dirty="0">
                <a:latin typeface="Calibri"/>
                <a:cs typeface="Calibri"/>
              </a:rPr>
              <a:t> women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to</a:t>
            </a:r>
            <a:r>
              <a:rPr sz="3000" spc="-6" dirty="0">
                <a:latin typeface="Calibri"/>
                <a:cs typeface="Calibri"/>
              </a:rPr>
              <a:t> do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cervical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spc="-47" dirty="0">
                <a:latin typeface="Calibri"/>
                <a:cs typeface="Calibri"/>
              </a:rPr>
              <a:t>smear, </a:t>
            </a:r>
            <a:r>
              <a:rPr sz="3000" spc="-41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mammogram</a:t>
            </a:r>
            <a:r>
              <a:rPr sz="3000" spc="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men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to</a:t>
            </a:r>
            <a:r>
              <a:rPr sz="3000" spc="-6" dirty="0">
                <a:latin typeface="Calibri"/>
                <a:cs typeface="Calibri"/>
              </a:rPr>
              <a:t> do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tests</a:t>
            </a:r>
            <a:r>
              <a:rPr sz="3000" spc="-24" dirty="0">
                <a:latin typeface="Calibri"/>
                <a:cs typeface="Calibri"/>
              </a:rPr>
              <a:t> for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29" dirty="0">
                <a:latin typeface="Calibri"/>
                <a:cs typeface="Calibri"/>
              </a:rPr>
              <a:t>prostate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cancer</a:t>
            </a:r>
            <a:endParaRPr sz="3000" dirty="0">
              <a:latin typeface="Calibri"/>
              <a:cs typeface="Calibri"/>
            </a:endParaRPr>
          </a:p>
          <a:p>
            <a:pPr marL="357850" marR="5977" indent="-342909">
              <a:spcBef>
                <a:spcPts val="1871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18" dirty="0">
                <a:latin typeface="Calibri"/>
                <a:cs typeface="Calibri"/>
              </a:rPr>
              <a:t>Evidence </a:t>
            </a:r>
            <a:r>
              <a:rPr sz="3000" spc="-6" dirty="0">
                <a:latin typeface="Calibri"/>
                <a:cs typeface="Calibri"/>
              </a:rPr>
              <a:t>suggests </a:t>
            </a:r>
            <a:r>
              <a:rPr sz="3000" spc="-12" dirty="0">
                <a:latin typeface="Calibri"/>
                <a:cs typeface="Calibri"/>
              </a:rPr>
              <a:t>that </a:t>
            </a:r>
            <a:r>
              <a:rPr sz="3000" spc="-6" dirty="0">
                <a:latin typeface="Calibri"/>
                <a:cs typeface="Calibri"/>
              </a:rPr>
              <a:t>Surveillance serves </a:t>
            </a:r>
            <a:r>
              <a:rPr sz="3000" spc="-18" dirty="0">
                <a:latin typeface="Calibri"/>
                <a:cs typeface="Calibri"/>
              </a:rPr>
              <a:t>to </a:t>
            </a:r>
            <a:r>
              <a:rPr sz="3000" spc="-24" dirty="0">
                <a:latin typeface="Calibri"/>
                <a:cs typeface="Calibri"/>
              </a:rPr>
              <a:t>create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tension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anxiety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936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5831" y="464137"/>
            <a:ext cx="4438276" cy="692547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06"/>
              </a:spcBef>
            </a:pPr>
            <a:r>
              <a:rPr sz="4412" spc="-12" dirty="0"/>
              <a:t>Definition</a:t>
            </a:r>
            <a:r>
              <a:rPr sz="4412" spc="-41" dirty="0"/>
              <a:t> </a:t>
            </a:r>
            <a:r>
              <a:rPr sz="4412" spc="-12" dirty="0"/>
              <a:t>of</a:t>
            </a:r>
            <a:r>
              <a:rPr sz="4412" spc="-47" dirty="0"/>
              <a:t> </a:t>
            </a:r>
            <a:r>
              <a:rPr sz="4412" spc="-12" dirty="0"/>
              <a:t>health</a:t>
            </a:r>
            <a:endParaRPr sz="4412"/>
          </a:p>
        </p:txBody>
      </p:sp>
      <p:sp>
        <p:nvSpPr>
          <p:cNvPr id="3" name="object 3"/>
          <p:cNvSpPr txBox="1"/>
          <p:nvPr/>
        </p:nvSpPr>
        <p:spPr>
          <a:xfrm>
            <a:off x="2057699" y="1507484"/>
            <a:ext cx="7866529" cy="2277018"/>
          </a:xfrm>
          <a:prstGeom prst="rect">
            <a:avLst/>
          </a:prstGeom>
        </p:spPr>
        <p:txBody>
          <a:bodyPr vert="horz" wrap="square" lIns="0" tIns="115047" rIns="0" bIns="0" rtlCol="0">
            <a:spAutoFit/>
          </a:bodyPr>
          <a:lstStyle/>
          <a:p>
            <a:pPr marL="357850" indent="-342909">
              <a:spcBef>
                <a:spcPts val="906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29" dirty="0">
                <a:latin typeface="Calibri"/>
                <a:cs typeface="Calibri"/>
              </a:rPr>
              <a:t>“Absence</a:t>
            </a:r>
            <a:r>
              <a:rPr sz="3177" spc="-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disease”</a:t>
            </a:r>
            <a:endParaRPr sz="3177">
              <a:latin typeface="Calibri"/>
              <a:cs typeface="Calibri"/>
            </a:endParaRPr>
          </a:p>
          <a:p>
            <a:pPr marL="357850" indent="-342909">
              <a:spcBef>
                <a:spcPts val="8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6" dirty="0">
                <a:latin typeface="Calibri"/>
                <a:cs typeface="Calibri"/>
              </a:rPr>
              <a:t>Cornerstone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the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biomedical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model</a:t>
            </a:r>
            <a:endParaRPr sz="3177">
              <a:latin typeface="Calibri"/>
              <a:cs typeface="Calibri"/>
            </a:endParaRPr>
          </a:p>
          <a:p>
            <a:pPr marL="357850" indent="-342909">
              <a:spcBef>
                <a:spcPts val="79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12" dirty="0">
                <a:latin typeface="Calibri"/>
                <a:cs typeface="Calibri"/>
              </a:rPr>
              <a:t>Negative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term: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considered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healthy</a:t>
            </a:r>
            <a:r>
              <a:rPr sz="3177" spc="41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only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if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you</a:t>
            </a:r>
            <a:endParaRPr sz="3177">
              <a:latin typeface="Calibri"/>
              <a:cs typeface="Calibri"/>
            </a:endParaRPr>
          </a:p>
          <a:p>
            <a:pPr marL="357850">
              <a:spcBef>
                <a:spcPts val="29"/>
              </a:spcBef>
            </a:pPr>
            <a:r>
              <a:rPr sz="3177" dirty="0">
                <a:latin typeface="Calibri"/>
                <a:cs typeface="Calibri"/>
              </a:rPr>
              <a:t>don’t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suffer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disease</a:t>
            </a:r>
            <a:endParaRPr sz="3177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8608" y="4480909"/>
            <a:ext cx="5127422" cy="176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50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A2508-5A6C-3D4C-8115-919148687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social model of health</a:t>
            </a:r>
          </a:p>
        </p:txBody>
      </p:sp>
      <p:pic>
        <p:nvPicPr>
          <p:cNvPr id="4" name="Picture 1" descr="page26image1685504">
            <a:extLst>
              <a:ext uri="{FF2B5EF4-FFF2-40B4-BE49-F238E27FC236}">
                <a16:creationId xmlns:a16="http://schemas.microsoft.com/office/drawing/2014/main" id="{D8134F28-7B12-7A4F-81CE-E8C2FD9A8B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525" y="1825625"/>
            <a:ext cx="58049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354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7560" y="525101"/>
            <a:ext cx="7472082" cy="568734"/>
          </a:xfrm>
          <a:prstGeom prst="rect">
            <a:avLst/>
          </a:prstGeom>
        </p:spPr>
        <p:txBody>
          <a:bodyPr vert="horz" wrap="square" lIns="0" tIns="16435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29"/>
              </a:spcBef>
            </a:pPr>
            <a:r>
              <a:rPr sz="3588" spc="-6" dirty="0"/>
              <a:t>What </a:t>
            </a:r>
            <a:r>
              <a:rPr sz="3588" spc="-18" dirty="0"/>
              <a:t>are</a:t>
            </a:r>
            <a:r>
              <a:rPr sz="3588" dirty="0"/>
              <a:t> social</a:t>
            </a:r>
            <a:r>
              <a:rPr sz="3588" spc="6" dirty="0"/>
              <a:t> </a:t>
            </a:r>
            <a:r>
              <a:rPr sz="3588" spc="-12" dirty="0"/>
              <a:t>determinants</a:t>
            </a:r>
            <a:r>
              <a:rPr sz="3588" spc="-24" dirty="0"/>
              <a:t> </a:t>
            </a:r>
            <a:r>
              <a:rPr sz="3588" dirty="0"/>
              <a:t>of</a:t>
            </a:r>
            <a:r>
              <a:rPr sz="3588" spc="-6" dirty="0"/>
              <a:t> </a:t>
            </a:r>
            <a:r>
              <a:rPr sz="3588" dirty="0"/>
              <a:t>health?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3400" y="1378248"/>
            <a:ext cx="7658847" cy="3418776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357850" marR="5977" indent="-342909">
              <a:spcBef>
                <a:spcPts val="1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The social </a:t>
            </a:r>
            <a:r>
              <a:rPr sz="3000" spc="-12" dirty="0">
                <a:latin typeface="Calibri"/>
                <a:cs typeface="Calibri"/>
              </a:rPr>
              <a:t>determinants </a:t>
            </a:r>
            <a:r>
              <a:rPr sz="3000" spc="-6" dirty="0">
                <a:latin typeface="Calibri"/>
                <a:cs typeface="Calibri"/>
              </a:rPr>
              <a:t>of health </a:t>
            </a:r>
            <a:r>
              <a:rPr sz="3000" spc="-18" dirty="0">
                <a:latin typeface="Calibri"/>
                <a:cs typeface="Calibri"/>
              </a:rPr>
              <a:t>are </a:t>
            </a:r>
            <a:r>
              <a:rPr sz="3000" spc="-12" dirty="0">
                <a:latin typeface="Calibri"/>
                <a:cs typeface="Calibri"/>
              </a:rPr>
              <a:t>the </a:t>
            </a:r>
            <a:r>
              <a:rPr sz="3000" spc="-6" dirty="0">
                <a:latin typeface="Calibri"/>
                <a:cs typeface="Calibri"/>
              </a:rPr>
              <a:t> conditions </a:t>
            </a:r>
            <a:r>
              <a:rPr sz="3000" dirty="0">
                <a:latin typeface="Calibri"/>
                <a:cs typeface="Calibri"/>
              </a:rPr>
              <a:t>in which </a:t>
            </a:r>
            <a:r>
              <a:rPr sz="3000" spc="-6" dirty="0">
                <a:latin typeface="Calibri"/>
                <a:cs typeface="Calibri"/>
              </a:rPr>
              <a:t>people </a:t>
            </a:r>
            <a:r>
              <a:rPr sz="3000" spc="-18" dirty="0">
                <a:latin typeface="Calibri"/>
                <a:cs typeface="Calibri"/>
              </a:rPr>
              <a:t>are </a:t>
            </a:r>
            <a:r>
              <a:rPr sz="3000" spc="-6" dirty="0">
                <a:latin typeface="Calibri"/>
                <a:cs typeface="Calibri"/>
              </a:rPr>
              <a:t>born, </a:t>
            </a:r>
            <a:r>
              <a:rPr sz="3000" spc="-65" dirty="0">
                <a:latin typeface="Calibri"/>
                <a:cs typeface="Calibri"/>
              </a:rPr>
              <a:t>grow, </a:t>
            </a:r>
            <a:r>
              <a:rPr sz="3000" spc="-6" dirty="0">
                <a:latin typeface="Calibri"/>
                <a:cs typeface="Calibri"/>
              </a:rPr>
              <a:t>live,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work</a:t>
            </a:r>
            <a:r>
              <a:rPr sz="3000" dirty="0">
                <a:latin typeface="Calibri"/>
                <a:cs typeface="Calibri"/>
              </a:rPr>
              <a:t> &amp;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age</a:t>
            </a:r>
            <a:endParaRPr sz="3000" dirty="0">
              <a:latin typeface="Calibri"/>
              <a:cs typeface="Calibri"/>
            </a:endParaRPr>
          </a:p>
          <a:p>
            <a:pPr>
              <a:spcBef>
                <a:spcPts val="12"/>
              </a:spcBef>
              <a:buFont typeface="Arial"/>
              <a:buChar char="•"/>
            </a:pPr>
            <a:endParaRPr sz="4118" dirty="0">
              <a:latin typeface="Calibri"/>
              <a:cs typeface="Calibri"/>
            </a:endParaRPr>
          </a:p>
          <a:p>
            <a:pPr marL="357850" marR="473647" indent="-342909"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These </a:t>
            </a:r>
            <a:r>
              <a:rPr sz="3000" spc="-12" dirty="0">
                <a:latin typeface="Calibri"/>
                <a:cs typeface="Calibri"/>
              </a:rPr>
              <a:t>circumstances </a:t>
            </a:r>
            <a:r>
              <a:rPr sz="3000" spc="-18" dirty="0">
                <a:latin typeface="Calibri"/>
                <a:cs typeface="Calibri"/>
              </a:rPr>
              <a:t>are </a:t>
            </a:r>
            <a:r>
              <a:rPr sz="3000" spc="-6" dirty="0">
                <a:latin typeface="Calibri"/>
                <a:cs typeface="Calibri"/>
              </a:rPr>
              <a:t>shaped by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distribution of </a:t>
            </a:r>
            <a:r>
              <a:rPr sz="3000" spc="-41" dirty="0">
                <a:latin typeface="Calibri"/>
                <a:cs typeface="Calibri"/>
              </a:rPr>
              <a:t>money, </a:t>
            </a:r>
            <a:r>
              <a:rPr sz="3000" spc="-12" dirty="0">
                <a:latin typeface="Calibri"/>
                <a:cs typeface="Calibri"/>
              </a:rPr>
              <a:t>power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-12" dirty="0">
                <a:latin typeface="Calibri"/>
                <a:cs typeface="Calibri"/>
              </a:rPr>
              <a:t>resources </a:t>
            </a:r>
            <a:r>
              <a:rPr sz="3000" spc="-18" dirty="0">
                <a:latin typeface="Calibri"/>
                <a:cs typeface="Calibri"/>
              </a:rPr>
              <a:t>at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global, </a:t>
            </a:r>
            <a:r>
              <a:rPr sz="3000" spc="-12" dirty="0">
                <a:latin typeface="Calibri"/>
                <a:cs typeface="Calibri"/>
              </a:rPr>
              <a:t>national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12" dirty="0">
                <a:latin typeface="Calibri"/>
                <a:cs typeface="Calibri"/>
              </a:rPr>
              <a:t> local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levels.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(WHO)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4596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9447" y="305020"/>
            <a:ext cx="6010835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8" dirty="0"/>
              <a:t>The</a:t>
            </a:r>
            <a:r>
              <a:rPr sz="4353" dirty="0"/>
              <a:t> </a:t>
            </a:r>
            <a:r>
              <a:rPr sz="4353" spc="12" dirty="0"/>
              <a:t>social</a:t>
            </a:r>
            <a:r>
              <a:rPr sz="4353" spc="29" dirty="0"/>
              <a:t> </a:t>
            </a:r>
            <a:r>
              <a:rPr sz="4353" spc="18" dirty="0"/>
              <a:t>model</a:t>
            </a:r>
            <a:r>
              <a:rPr sz="4353" dirty="0"/>
              <a:t> </a:t>
            </a:r>
            <a:r>
              <a:rPr sz="4353" spc="18" dirty="0"/>
              <a:t>of</a:t>
            </a:r>
            <a:r>
              <a:rPr sz="4353" dirty="0"/>
              <a:t> </a:t>
            </a:r>
            <a:r>
              <a:rPr sz="4353" spc="12" dirty="0"/>
              <a:t>health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2220288" y="1225278"/>
            <a:ext cx="8432800" cy="4712783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2">
              <a:spcBef>
                <a:spcPts val="118"/>
              </a:spcBef>
            </a:pPr>
            <a:r>
              <a:rPr sz="3000" dirty="0">
                <a:latin typeface="Calibri"/>
                <a:cs typeface="Calibri"/>
              </a:rPr>
              <a:t>3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characteristics:</a:t>
            </a:r>
            <a:endParaRPr sz="3000" dirty="0">
              <a:latin typeface="Calibri"/>
              <a:cs typeface="Calibri"/>
            </a:endParaRPr>
          </a:p>
          <a:p>
            <a:pPr marL="357850" marR="5977" indent="-342909">
              <a:lnSpc>
                <a:spcPts val="2882"/>
              </a:lnSpc>
              <a:spcBef>
                <a:spcPts val="69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Health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-6" dirty="0">
                <a:latin typeface="Calibri"/>
                <a:cs typeface="Calibri"/>
              </a:rPr>
              <a:t>disease </a:t>
            </a:r>
            <a:r>
              <a:rPr sz="3000" spc="-18" dirty="0">
                <a:latin typeface="Calibri"/>
                <a:cs typeface="Calibri"/>
              </a:rPr>
              <a:t>are </a:t>
            </a:r>
            <a:r>
              <a:rPr sz="3000" spc="-6" dirty="0">
                <a:latin typeface="Calibri"/>
                <a:cs typeface="Calibri"/>
              </a:rPr>
              <a:t>socially </a:t>
            </a:r>
            <a:r>
              <a:rPr sz="3000" spc="-12" dirty="0">
                <a:latin typeface="Calibri"/>
                <a:cs typeface="Calibri"/>
              </a:rPr>
              <a:t>produced: </a:t>
            </a:r>
            <a:r>
              <a:rPr sz="3000" spc="-6" dirty="0">
                <a:latin typeface="Calibri"/>
                <a:cs typeface="Calibri"/>
              </a:rPr>
              <a:t>biomedicine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2" dirty="0">
                <a:latin typeface="Calibri"/>
                <a:cs typeface="Calibri"/>
              </a:rPr>
              <a:t>reductionist </a:t>
            </a:r>
            <a:r>
              <a:rPr sz="3000" spc="-24" dirty="0">
                <a:latin typeface="Calibri"/>
                <a:cs typeface="Calibri"/>
              </a:rPr>
              <a:t>b</a:t>
            </a:r>
            <a:r>
              <a:rPr lang="en-US" sz="3000" spc="-24" dirty="0">
                <a:latin typeface="Calibri"/>
                <a:cs typeface="Calibri"/>
              </a:rPr>
              <a:t>ecause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it assumes </a:t>
            </a:r>
            <a:r>
              <a:rPr sz="3000" spc="-12" dirty="0">
                <a:latin typeface="Calibri"/>
                <a:cs typeface="Calibri"/>
              </a:rPr>
              <a:t>that </a:t>
            </a:r>
            <a:r>
              <a:rPr sz="3000" spc="-6" dirty="0">
                <a:latin typeface="Calibri"/>
                <a:cs typeface="Calibri"/>
              </a:rPr>
              <a:t>disease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8" dirty="0">
                <a:latin typeface="Calibri"/>
                <a:cs typeface="Calibri"/>
              </a:rPr>
              <a:t>natural 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located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individual</a:t>
            </a:r>
            <a:endParaRPr sz="3000" dirty="0">
              <a:latin typeface="Calibri"/>
              <a:cs typeface="Calibri"/>
            </a:endParaRPr>
          </a:p>
          <a:p>
            <a:pPr marL="357850" marR="308543" indent="-342909">
              <a:lnSpc>
                <a:spcPct val="80000"/>
              </a:lnSpc>
              <a:spcBef>
                <a:spcPts val="17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dirty="0">
                <a:latin typeface="Calibri"/>
                <a:cs typeface="Calibri"/>
              </a:rPr>
              <a:t>While </a:t>
            </a:r>
            <a:r>
              <a:rPr sz="3000" spc="-6" dirty="0">
                <a:latin typeface="Calibri"/>
                <a:cs typeface="Calibri"/>
              </a:rPr>
              <a:t>biomedical </a:t>
            </a:r>
            <a:r>
              <a:rPr sz="3000" dirty="0">
                <a:latin typeface="Calibri"/>
                <a:cs typeface="Calibri"/>
              </a:rPr>
              <a:t>model assumes a </a:t>
            </a:r>
            <a:r>
              <a:rPr sz="3000" spc="-12" dirty="0">
                <a:latin typeface="Calibri"/>
                <a:cs typeface="Calibri"/>
              </a:rPr>
              <a:t>direct </a:t>
            </a:r>
            <a:r>
              <a:rPr lang="en-US" sz="3000" spc="-6" dirty="0">
                <a:latin typeface="Calibri"/>
                <a:cs typeface="Calibri"/>
              </a:rPr>
              <a:t>relationship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b</a:t>
            </a:r>
            <a:r>
              <a:rPr lang="en-US" sz="3000" spc="-12" dirty="0">
                <a:latin typeface="Calibri"/>
                <a:cs typeface="Calibri"/>
              </a:rPr>
              <a:t>etween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71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pathology </a:t>
            </a:r>
            <a:r>
              <a:rPr sz="3000" dirty="0">
                <a:latin typeface="Calibri"/>
                <a:cs typeface="Calibri"/>
              </a:rPr>
              <a:t>&amp; disease, the </a:t>
            </a:r>
            <a:r>
              <a:rPr sz="3000" spc="-6" dirty="0">
                <a:latin typeface="Calibri"/>
                <a:cs typeface="Calibri"/>
              </a:rPr>
              <a:t>social model </a:t>
            </a:r>
            <a:r>
              <a:rPr sz="3000" spc="-18" dirty="0">
                <a:latin typeface="Calibri"/>
                <a:cs typeface="Calibri"/>
              </a:rPr>
              <a:t>recognizes 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other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factors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that</a:t>
            </a:r>
            <a:r>
              <a:rPr sz="3000" spc="-18" dirty="0">
                <a:latin typeface="Calibri"/>
                <a:cs typeface="Calibri"/>
              </a:rPr>
              <a:t> play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role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determining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who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become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sick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&amp;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why</a:t>
            </a:r>
            <a:endParaRPr sz="3000" dirty="0">
              <a:latin typeface="Calibri"/>
              <a:cs typeface="Calibri"/>
            </a:endParaRPr>
          </a:p>
          <a:p>
            <a:pPr marL="357850" marR="1171418" indent="-342909">
              <a:lnSpc>
                <a:spcPct val="80000"/>
              </a:lnSpc>
              <a:spcBef>
                <a:spcPts val="1677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Medicine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8" dirty="0">
                <a:latin typeface="Calibri"/>
                <a:cs typeface="Calibri"/>
              </a:rPr>
              <a:t>neutral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-6" dirty="0">
                <a:latin typeface="Calibri"/>
                <a:cs typeface="Calibri"/>
              </a:rPr>
              <a:t>scientific. Social </a:t>
            </a:r>
            <a:r>
              <a:rPr sz="3000" dirty="0">
                <a:latin typeface="Calibri"/>
                <a:cs typeface="Calibri"/>
              </a:rPr>
              <a:t>model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emphasizes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35" dirty="0">
                <a:latin typeface="Calibri"/>
                <a:cs typeface="Calibri"/>
              </a:rPr>
              <a:t>way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6" dirty="0">
                <a:latin typeface="Calibri"/>
                <a:cs typeface="Calibri"/>
              </a:rPr>
              <a:t>which health </a:t>
            </a:r>
            <a:r>
              <a:rPr sz="3000" spc="-24" dirty="0">
                <a:latin typeface="Calibri"/>
                <a:cs typeface="Calibri"/>
              </a:rPr>
              <a:t>care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influenced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by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range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of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social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factors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22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4607" y="2157286"/>
            <a:ext cx="7261412" cy="1344905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2790334" marR="5977" indent="-2776140">
              <a:lnSpc>
                <a:spcPct val="101099"/>
              </a:lnSpc>
              <a:spcBef>
                <a:spcPts val="106"/>
              </a:spcBef>
            </a:pPr>
            <a:r>
              <a:rPr sz="4353" spc="12" dirty="0"/>
              <a:t>Experience </a:t>
            </a:r>
            <a:r>
              <a:rPr sz="4353" spc="18" dirty="0"/>
              <a:t>of </a:t>
            </a:r>
            <a:r>
              <a:rPr sz="4353" spc="12" dirty="0"/>
              <a:t>illness, </a:t>
            </a:r>
            <a:r>
              <a:rPr sz="4353" spc="18" dirty="0"/>
              <a:t>sickness </a:t>
            </a:r>
            <a:r>
              <a:rPr sz="4353" spc="29" dirty="0"/>
              <a:t>&amp; </a:t>
            </a:r>
            <a:r>
              <a:rPr sz="4353" spc="-971" dirty="0"/>
              <a:t> </a:t>
            </a:r>
            <a:r>
              <a:rPr sz="4353" spc="12" dirty="0"/>
              <a:t>disease</a:t>
            </a:r>
            <a:endParaRPr sz="4353"/>
          </a:p>
        </p:txBody>
      </p:sp>
    </p:spTree>
    <p:extLst>
      <p:ext uri="{BB962C8B-B14F-4D97-AF65-F5344CB8AC3E}">
        <p14:creationId xmlns:p14="http://schemas.microsoft.com/office/powerpoint/2010/main" val="3920421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4655" y="269210"/>
            <a:ext cx="5229918" cy="692195"/>
          </a:xfrm>
          <a:prstGeom prst="rect">
            <a:avLst/>
          </a:prstGeom>
        </p:spPr>
        <p:txBody>
          <a:bodyPr vert="horz" wrap="square" lIns="0" tIns="1494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18"/>
              </a:spcBef>
            </a:pPr>
            <a:r>
              <a:rPr spc="-6" dirty="0"/>
              <a:t>Illness</a:t>
            </a:r>
            <a:r>
              <a:rPr spc="-53" dirty="0"/>
              <a:t> </a:t>
            </a:r>
            <a:r>
              <a:rPr dirty="0"/>
              <a:t>&amp;</a:t>
            </a:r>
            <a:r>
              <a:rPr spc="-18" dirty="0"/>
              <a:t> </a:t>
            </a:r>
            <a:r>
              <a:rPr spc="-6" dirty="0"/>
              <a:t>Social</a:t>
            </a:r>
            <a:r>
              <a:rPr spc="-35" dirty="0"/>
              <a:t> </a:t>
            </a:r>
            <a:r>
              <a:rPr spc="-18" dirty="0"/>
              <a:t>Order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7700" y="903624"/>
            <a:ext cx="7750735" cy="2462816"/>
          </a:xfrm>
          <a:prstGeom prst="rect">
            <a:avLst/>
          </a:prstGeom>
        </p:spPr>
        <p:txBody>
          <a:bodyPr vert="horz" wrap="square" lIns="0" tIns="262218" rIns="0" bIns="0" rtlCol="0">
            <a:spAutoFit/>
          </a:bodyPr>
          <a:lstStyle/>
          <a:p>
            <a:pPr marL="357850" indent="-342909">
              <a:spcBef>
                <a:spcPts val="2065"/>
              </a:spcBef>
              <a:buChar char="•"/>
              <a:tabLst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Illness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spc="-6" dirty="0">
                <a:latin typeface="Calibri"/>
                <a:cs typeface="Calibri"/>
              </a:rPr>
              <a:t> threat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social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order</a:t>
            </a:r>
            <a:endParaRPr sz="3177" dirty="0">
              <a:latin typeface="Calibri"/>
              <a:cs typeface="Calibri"/>
            </a:endParaRPr>
          </a:p>
          <a:p>
            <a:pPr marL="357850" marR="5977" indent="-342909">
              <a:lnSpc>
                <a:spcPct val="100699"/>
              </a:lnSpc>
              <a:spcBef>
                <a:spcPts val="1918"/>
              </a:spcBef>
              <a:buChar char="•"/>
              <a:tabLst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If </a:t>
            </a:r>
            <a:r>
              <a:rPr sz="3177" spc="-6" dirty="0">
                <a:latin typeface="Calibri"/>
                <a:cs typeface="Calibri"/>
              </a:rPr>
              <a:t>too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many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people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are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sick</a:t>
            </a:r>
            <a:r>
              <a:rPr sz="3177" spc="-6" dirty="0">
                <a:latin typeface="Calibri"/>
                <a:cs typeface="Calibri"/>
              </a:rPr>
              <a:t> at</a:t>
            </a:r>
            <a:r>
              <a:rPr sz="3177" spc="6" dirty="0">
                <a:latin typeface="Calibri"/>
                <a:cs typeface="Calibri"/>
              </a:rPr>
              <a:t> one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time,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it 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affects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our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ability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perform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tasks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necessary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for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continued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operation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society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57699" y="3604813"/>
            <a:ext cx="7872506" cy="985255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357850" marR="5977" indent="-342909">
              <a:lnSpc>
                <a:spcPct val="100800"/>
              </a:lnSpc>
              <a:spcBef>
                <a:spcPts val="106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Ill</a:t>
            </a:r>
            <a:r>
              <a:rPr sz="3177" spc="6" dirty="0">
                <a:latin typeface="Calibri"/>
                <a:cs typeface="Calibri"/>
              </a:rPr>
              <a:t> health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 </a:t>
            </a:r>
            <a:r>
              <a:rPr sz="3177" spc="-12" dirty="0">
                <a:latin typeface="Calibri"/>
                <a:cs typeface="Calibri"/>
              </a:rPr>
              <a:t>form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lang="en-US" sz="3177" spc="6" dirty="0">
                <a:latin typeface="Calibri"/>
                <a:cs typeface="Calibri"/>
              </a:rPr>
              <a:t>abnormal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disruptive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normal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functioning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society</a:t>
            </a:r>
          </a:p>
        </p:txBody>
      </p:sp>
    </p:spTree>
    <p:extLst>
      <p:ext uri="{BB962C8B-B14F-4D97-AF65-F5344CB8AC3E}">
        <p14:creationId xmlns:p14="http://schemas.microsoft.com/office/powerpoint/2010/main" val="768222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83093" y="464137"/>
            <a:ext cx="2026771" cy="692547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06"/>
              </a:spcBef>
            </a:pPr>
            <a:r>
              <a:rPr sz="4412" spc="-12" dirty="0"/>
              <a:t>Sick</a:t>
            </a:r>
            <a:r>
              <a:rPr sz="4412" spc="-82" dirty="0"/>
              <a:t> </a:t>
            </a:r>
            <a:r>
              <a:rPr sz="4412" spc="-29" dirty="0"/>
              <a:t>Role</a:t>
            </a:r>
            <a:endParaRPr sz="4412"/>
          </a:p>
        </p:txBody>
      </p:sp>
      <p:sp>
        <p:nvSpPr>
          <p:cNvPr id="3" name="object 3"/>
          <p:cNvSpPr txBox="1"/>
          <p:nvPr/>
        </p:nvSpPr>
        <p:spPr>
          <a:xfrm>
            <a:off x="1897063" y="1375079"/>
            <a:ext cx="7893422" cy="4107841"/>
          </a:xfrm>
          <a:prstGeom prst="rect">
            <a:avLst/>
          </a:prstGeom>
        </p:spPr>
        <p:txBody>
          <a:bodyPr vert="horz" wrap="square" lIns="0" tIns="115047" rIns="0" bIns="0" rtlCol="0">
            <a:spAutoFit/>
          </a:bodyPr>
          <a:lstStyle/>
          <a:p>
            <a:pPr marL="357850" indent="-342909">
              <a:spcBef>
                <a:spcPts val="906"/>
              </a:spcBef>
              <a:buFont typeface="Calibri"/>
              <a:buChar char="•"/>
              <a:tabLst>
                <a:tab pos="357850" algn="l"/>
              </a:tabLst>
            </a:pPr>
            <a:r>
              <a:rPr sz="3177" b="1" spc="6" dirty="0">
                <a:latin typeface="Calibri"/>
                <a:cs typeface="Calibri"/>
              </a:rPr>
              <a:t>Sick</a:t>
            </a:r>
            <a:r>
              <a:rPr sz="3177" b="1" spc="-35" dirty="0">
                <a:latin typeface="Calibri"/>
                <a:cs typeface="Calibri"/>
              </a:rPr>
              <a:t> </a:t>
            </a:r>
            <a:r>
              <a:rPr sz="3177" b="1" spc="-6" dirty="0">
                <a:latin typeface="Calibri"/>
                <a:cs typeface="Calibri"/>
              </a:rPr>
              <a:t>role</a:t>
            </a:r>
            <a:r>
              <a:rPr sz="3177" spc="-6" dirty="0">
                <a:latin typeface="Calibri"/>
                <a:cs typeface="Calibri"/>
              </a:rPr>
              <a:t>:</a:t>
            </a:r>
            <a:endParaRPr sz="3177" dirty="0">
              <a:latin typeface="Calibri"/>
              <a:cs typeface="Calibri"/>
            </a:endParaRPr>
          </a:p>
          <a:p>
            <a:pPr marL="357850" marR="1069814" indent="-342909">
              <a:lnSpc>
                <a:spcPct val="100699"/>
              </a:lnSpc>
              <a:spcBef>
                <a:spcPts val="771"/>
              </a:spcBef>
              <a:buFont typeface="Wingdings"/>
              <a:buChar char=""/>
              <a:tabLst>
                <a:tab pos="357850" algn="l"/>
              </a:tabLst>
            </a:pPr>
            <a:r>
              <a:rPr sz="3177" spc="-6" dirty="0">
                <a:latin typeface="Calibri"/>
                <a:cs typeface="Calibri"/>
              </a:rPr>
              <a:t>societal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expectations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about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attitudes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behavior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person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labeled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ill</a:t>
            </a:r>
          </a:p>
          <a:p>
            <a:pPr marL="357850" indent="-342909">
              <a:spcBef>
                <a:spcPts val="2094"/>
              </a:spcBef>
              <a:buFont typeface="Wingdings"/>
              <a:buChar char=""/>
              <a:tabLst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sanctioning</a:t>
            </a:r>
            <a:r>
              <a:rPr sz="3177" spc="41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illness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within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society</a:t>
            </a:r>
          </a:p>
          <a:p>
            <a:pPr>
              <a:spcBef>
                <a:spcPts val="65"/>
              </a:spcBef>
            </a:pPr>
            <a:endParaRPr sz="4353" dirty="0">
              <a:latin typeface="Calibri"/>
              <a:cs typeface="Calibri"/>
            </a:endParaRPr>
          </a:p>
          <a:p>
            <a:pPr marL="357850" marR="5977" indent="-342909">
              <a:lnSpc>
                <a:spcPct val="100699"/>
              </a:lnSpc>
              <a:buFont typeface="Calibri"/>
              <a:buChar char="•"/>
              <a:tabLst>
                <a:tab pos="357850" algn="l"/>
              </a:tabLst>
            </a:pPr>
            <a:r>
              <a:rPr sz="3177" b="1" spc="6" dirty="0">
                <a:latin typeface="Calibri"/>
                <a:cs typeface="Calibri"/>
              </a:rPr>
              <a:t>Illness </a:t>
            </a:r>
            <a:r>
              <a:rPr sz="3177" b="1" dirty="0">
                <a:latin typeface="Calibri"/>
                <a:cs typeface="Calibri"/>
              </a:rPr>
              <a:t>behavior</a:t>
            </a:r>
            <a:r>
              <a:rPr sz="3177" dirty="0">
                <a:latin typeface="Calibri"/>
                <a:cs typeface="Calibri"/>
              </a:rPr>
              <a:t>: </a:t>
            </a:r>
            <a:r>
              <a:rPr sz="3177" spc="6" dirty="0">
                <a:latin typeface="Calibri"/>
                <a:cs typeface="Calibri"/>
              </a:rPr>
              <a:t>actions of people </a:t>
            </a:r>
            <a:r>
              <a:rPr sz="3177" spc="12" dirty="0">
                <a:latin typeface="Calibri"/>
                <a:cs typeface="Calibri"/>
              </a:rPr>
              <a:t>when </a:t>
            </a:r>
            <a:r>
              <a:rPr sz="3177" dirty="0">
                <a:latin typeface="Calibri"/>
                <a:cs typeface="Calibri"/>
              </a:rPr>
              <a:t>they </a:t>
            </a:r>
            <a:r>
              <a:rPr sz="3177" spc="-706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feel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unwell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3843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6268" y="228820"/>
            <a:ext cx="3556747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2" dirty="0"/>
              <a:t>Illness</a:t>
            </a:r>
            <a:r>
              <a:rPr sz="4353" spc="-59" dirty="0"/>
              <a:t> </a:t>
            </a:r>
            <a:r>
              <a:rPr sz="4353" spc="6" dirty="0"/>
              <a:t>behavior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1964526" y="956638"/>
            <a:ext cx="8260229" cy="4906252"/>
          </a:xfrm>
          <a:prstGeom prst="rect">
            <a:avLst/>
          </a:prstGeom>
        </p:spPr>
        <p:txBody>
          <a:bodyPr vert="horz" wrap="square" lIns="0" tIns="55282" rIns="0" bIns="0" rtlCol="0">
            <a:spAutoFit/>
          </a:bodyPr>
          <a:lstStyle/>
          <a:p>
            <a:pPr marL="357850" indent="-342909">
              <a:spcBef>
                <a:spcPts val="435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2706" spc="-29" dirty="0">
                <a:latin typeface="Calibri"/>
                <a:cs typeface="Calibri"/>
              </a:rPr>
              <a:t>Factors </a:t>
            </a:r>
            <a:r>
              <a:rPr sz="2706" spc="-12" dirty="0">
                <a:latin typeface="Calibri"/>
                <a:cs typeface="Calibri"/>
              </a:rPr>
              <a:t>influencing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help-seeking</a:t>
            </a:r>
            <a:r>
              <a:rPr sz="2706" spc="-18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behavior:</a:t>
            </a:r>
            <a:br>
              <a:rPr lang="en-US" sz="2706" spc="-12" dirty="0">
                <a:latin typeface="Calibri"/>
                <a:cs typeface="Calibri"/>
              </a:rPr>
            </a:b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31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The</a:t>
            </a:r>
            <a:r>
              <a:rPr sz="2706" spc="-24" dirty="0">
                <a:latin typeface="Calibri"/>
                <a:cs typeface="Calibri"/>
              </a:rPr>
              <a:t> extent</a:t>
            </a:r>
            <a:r>
              <a:rPr sz="2706" spc="-18" dirty="0">
                <a:latin typeface="Calibri"/>
                <a:cs typeface="Calibri"/>
              </a:rPr>
              <a:t> to</a:t>
            </a:r>
            <a:r>
              <a:rPr sz="2706" spc="-6" dirty="0">
                <a:latin typeface="Calibri"/>
                <a:cs typeface="Calibri"/>
              </a:rPr>
              <a:t> which</a:t>
            </a:r>
            <a:r>
              <a:rPr sz="2706" spc="-12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symptoms</a:t>
            </a:r>
            <a:r>
              <a:rPr sz="2706" spc="-6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are </a:t>
            </a:r>
            <a:r>
              <a:rPr sz="2706" spc="-6" dirty="0">
                <a:latin typeface="Calibri"/>
                <a:cs typeface="Calibri"/>
              </a:rPr>
              <a:t>visible</a:t>
            </a:r>
            <a:r>
              <a:rPr sz="2706" spc="6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&amp;</a:t>
            </a:r>
            <a:r>
              <a:rPr sz="2706" spc="-12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recognizable</a:t>
            </a:r>
            <a:endParaRPr sz="2706" dirty="0">
              <a:latin typeface="Calibri"/>
              <a:cs typeface="Calibri"/>
            </a:endParaRPr>
          </a:p>
          <a:p>
            <a:pPr marL="357850" marR="818050" indent="-342909">
              <a:lnSpc>
                <a:spcPts val="2918"/>
              </a:lnSpc>
              <a:spcBef>
                <a:spcPts val="68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Their </a:t>
            </a:r>
            <a:r>
              <a:rPr sz="2706" spc="-18" dirty="0">
                <a:latin typeface="Calibri"/>
                <a:cs typeface="Calibri"/>
              </a:rPr>
              <a:t>perceived </a:t>
            </a:r>
            <a:r>
              <a:rPr sz="2706" spc="-12" dirty="0">
                <a:latin typeface="Calibri"/>
                <a:cs typeface="Calibri"/>
              </a:rPr>
              <a:t>seriousness</a:t>
            </a:r>
            <a:r>
              <a:rPr sz="2706" spc="-24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&amp;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consequent </a:t>
            </a:r>
            <a:r>
              <a:rPr sz="2706" spc="-12" dirty="0">
                <a:latin typeface="Calibri"/>
                <a:cs typeface="Calibri"/>
              </a:rPr>
              <a:t>levels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of </a:t>
            </a:r>
            <a:r>
              <a:rPr sz="2706" spc="-594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anxiety</a:t>
            </a: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269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The</a:t>
            </a:r>
            <a:r>
              <a:rPr sz="2706" spc="-18" dirty="0">
                <a:latin typeface="Calibri"/>
                <a:cs typeface="Calibri"/>
              </a:rPr>
              <a:t> </a:t>
            </a:r>
            <a:r>
              <a:rPr sz="2706" spc="-24" dirty="0">
                <a:latin typeface="Calibri"/>
                <a:cs typeface="Calibri"/>
              </a:rPr>
              <a:t>extent</a:t>
            </a:r>
            <a:r>
              <a:rPr sz="2706" spc="-12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to</a:t>
            </a:r>
            <a:r>
              <a:rPr sz="2706" spc="-6" dirty="0">
                <a:latin typeface="Calibri"/>
                <a:cs typeface="Calibri"/>
              </a:rPr>
              <a:t> which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they </a:t>
            </a:r>
            <a:r>
              <a:rPr sz="2706" spc="-6" dirty="0">
                <a:latin typeface="Calibri"/>
                <a:cs typeface="Calibri"/>
              </a:rPr>
              <a:t>impact </a:t>
            </a:r>
            <a:r>
              <a:rPr sz="2706" spc="-12" dirty="0">
                <a:latin typeface="Calibri"/>
                <a:cs typeface="Calibri"/>
              </a:rPr>
              <a:t>on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the</a:t>
            </a:r>
            <a:r>
              <a:rPr sz="2706" spc="-24" dirty="0">
                <a:latin typeface="Calibri"/>
                <a:cs typeface="Calibri"/>
              </a:rPr>
              <a:t> </a:t>
            </a:r>
            <a:r>
              <a:rPr sz="2706" spc="-29" dirty="0">
                <a:latin typeface="Calibri"/>
                <a:cs typeface="Calibri"/>
              </a:rPr>
              <a:t>sufferer’s</a:t>
            </a:r>
            <a:r>
              <a:rPr sz="2706" spc="-18" dirty="0">
                <a:latin typeface="Calibri"/>
                <a:cs typeface="Calibri"/>
              </a:rPr>
              <a:t> </a:t>
            </a:r>
            <a:r>
              <a:rPr sz="2706" spc="-24" dirty="0">
                <a:latin typeface="Calibri"/>
                <a:cs typeface="Calibri"/>
              </a:rPr>
              <a:t>life</a:t>
            </a: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31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Their</a:t>
            </a:r>
            <a:r>
              <a:rPr sz="2706" spc="-18" dirty="0">
                <a:latin typeface="Calibri"/>
                <a:cs typeface="Calibri"/>
              </a:rPr>
              <a:t> perceived</a:t>
            </a:r>
            <a:r>
              <a:rPr sz="2706" spc="-29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frequency</a:t>
            </a:r>
            <a:r>
              <a:rPr sz="2706" spc="-24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&amp;</a:t>
            </a:r>
            <a:r>
              <a:rPr sz="2706" spc="-12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persistence</a:t>
            </a: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31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The</a:t>
            </a:r>
            <a:r>
              <a:rPr sz="2706" spc="-18" dirty="0">
                <a:latin typeface="Calibri"/>
                <a:cs typeface="Calibri"/>
              </a:rPr>
              <a:t> degree to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which</a:t>
            </a:r>
            <a:r>
              <a:rPr sz="2706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an</a:t>
            </a:r>
            <a:r>
              <a:rPr sz="2706" spc="-12" dirty="0">
                <a:latin typeface="Calibri"/>
                <a:cs typeface="Calibri"/>
              </a:rPr>
              <a:t> individual</a:t>
            </a:r>
            <a:r>
              <a:rPr sz="2706" spc="12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can</a:t>
            </a:r>
            <a:r>
              <a:rPr sz="2706" spc="-6" dirty="0">
                <a:latin typeface="Calibri"/>
                <a:cs typeface="Calibri"/>
              </a:rPr>
              <a:t> </a:t>
            </a:r>
            <a:r>
              <a:rPr sz="2706" spc="-24" dirty="0">
                <a:latin typeface="Calibri"/>
                <a:cs typeface="Calibri"/>
              </a:rPr>
              <a:t>tolerate</a:t>
            </a:r>
            <a:r>
              <a:rPr sz="2706" spc="-18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them</a:t>
            </a: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31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8" dirty="0">
                <a:latin typeface="Calibri"/>
                <a:cs typeface="Calibri"/>
              </a:rPr>
              <a:t>Knowledge</a:t>
            </a:r>
            <a:r>
              <a:rPr sz="2706" spc="-24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about</a:t>
            </a:r>
            <a:r>
              <a:rPr sz="2706" spc="-29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what</a:t>
            </a:r>
            <a:r>
              <a:rPr sz="2706" spc="-24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symptoms</a:t>
            </a:r>
            <a:r>
              <a:rPr sz="2706" spc="-12" dirty="0">
                <a:latin typeface="Calibri"/>
                <a:cs typeface="Calibri"/>
              </a:rPr>
              <a:t> </a:t>
            </a:r>
            <a:r>
              <a:rPr sz="2706" spc="-24" dirty="0">
                <a:latin typeface="Calibri"/>
                <a:cs typeface="Calibri"/>
              </a:rPr>
              <a:t>may</a:t>
            </a:r>
            <a:r>
              <a:rPr sz="2706" spc="-6" dirty="0">
                <a:latin typeface="Calibri"/>
                <a:cs typeface="Calibri"/>
              </a:rPr>
              <a:t> mean</a:t>
            </a: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31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Competing</a:t>
            </a:r>
            <a:r>
              <a:rPr sz="2706" spc="-18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explanations</a:t>
            </a:r>
            <a:r>
              <a:rPr sz="2706" spc="-35" dirty="0">
                <a:latin typeface="Calibri"/>
                <a:cs typeface="Calibri"/>
              </a:rPr>
              <a:t> </a:t>
            </a:r>
            <a:r>
              <a:rPr sz="2706" spc="-29" dirty="0">
                <a:latin typeface="Calibri"/>
                <a:cs typeface="Calibri"/>
              </a:rPr>
              <a:t>for</a:t>
            </a:r>
            <a:r>
              <a:rPr sz="2706" spc="-12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the</a:t>
            </a:r>
            <a:r>
              <a:rPr sz="2706" spc="-29" dirty="0">
                <a:latin typeface="Calibri"/>
                <a:cs typeface="Calibri"/>
              </a:rPr>
              <a:t> </a:t>
            </a:r>
            <a:r>
              <a:rPr sz="2706" spc="-18" dirty="0">
                <a:latin typeface="Calibri"/>
                <a:cs typeface="Calibri"/>
              </a:rPr>
              <a:t>symptoms</a:t>
            </a:r>
            <a:endParaRPr sz="2706" dirty="0">
              <a:latin typeface="Calibri"/>
              <a:cs typeface="Calibri"/>
            </a:endParaRPr>
          </a:p>
          <a:p>
            <a:pPr marL="357850" indent="-342909">
              <a:spcBef>
                <a:spcPts val="318"/>
              </a:spcBef>
              <a:buFont typeface="Wingdings"/>
              <a:buChar char=""/>
              <a:tabLst>
                <a:tab pos="357850" algn="l"/>
              </a:tabLst>
            </a:pPr>
            <a:r>
              <a:rPr sz="2706" spc="-12" dirty="0">
                <a:latin typeface="Calibri"/>
                <a:cs typeface="Calibri"/>
              </a:rPr>
              <a:t>Availability</a:t>
            </a:r>
            <a:r>
              <a:rPr sz="2706" spc="-6" dirty="0">
                <a:latin typeface="Calibri"/>
                <a:cs typeface="Calibri"/>
              </a:rPr>
              <a:t> of</a:t>
            </a:r>
            <a:r>
              <a:rPr sz="2706" spc="-18" dirty="0">
                <a:latin typeface="Calibri"/>
                <a:cs typeface="Calibri"/>
              </a:rPr>
              <a:t> treatment</a:t>
            </a:r>
            <a:r>
              <a:rPr sz="2706" spc="-41" dirty="0">
                <a:latin typeface="Calibri"/>
                <a:cs typeface="Calibri"/>
              </a:rPr>
              <a:t> </a:t>
            </a:r>
            <a:r>
              <a:rPr sz="2706" spc="-6" dirty="0">
                <a:latin typeface="Calibri"/>
                <a:cs typeface="Calibri"/>
              </a:rPr>
              <a:t>&amp;</a:t>
            </a:r>
            <a:r>
              <a:rPr sz="2706" spc="-18" dirty="0">
                <a:latin typeface="Calibri"/>
                <a:cs typeface="Calibri"/>
              </a:rPr>
              <a:t> </a:t>
            </a:r>
            <a:r>
              <a:rPr sz="2706" spc="-12" dirty="0">
                <a:latin typeface="Calibri"/>
                <a:cs typeface="Calibri"/>
              </a:rPr>
              <a:t>assistance</a:t>
            </a:r>
            <a:endParaRPr sz="2706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61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4294" y="345409"/>
            <a:ext cx="9076851" cy="692195"/>
          </a:xfrm>
          <a:prstGeom prst="rect">
            <a:avLst/>
          </a:prstGeom>
        </p:spPr>
        <p:txBody>
          <a:bodyPr vert="horz" wrap="square" lIns="0" tIns="1494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18"/>
              </a:spcBef>
            </a:pPr>
            <a:r>
              <a:rPr spc="-6" dirty="0"/>
              <a:t>On</a:t>
            </a:r>
            <a:r>
              <a:rPr spc="-18" dirty="0"/>
              <a:t> </a:t>
            </a:r>
            <a:r>
              <a:rPr spc="-6" dirty="0"/>
              <a:t>being</a:t>
            </a:r>
            <a:r>
              <a:rPr spc="-35" dirty="0"/>
              <a:t> </a:t>
            </a:r>
            <a:r>
              <a:rPr spc="-6" dirty="0"/>
              <a:t>sick:</a:t>
            </a:r>
            <a:r>
              <a:rPr spc="-24" dirty="0"/>
              <a:t> </a:t>
            </a:r>
            <a:r>
              <a:rPr spc="-18" dirty="0"/>
              <a:t>roles</a:t>
            </a:r>
            <a:r>
              <a:rPr spc="-29" dirty="0"/>
              <a:t> </a:t>
            </a:r>
            <a:r>
              <a:rPr dirty="0"/>
              <a:t>&amp;</a:t>
            </a:r>
            <a:r>
              <a:rPr spc="-12" dirty="0"/>
              <a:t> </a:t>
            </a:r>
            <a:r>
              <a:rPr spc="-6" dirty="0"/>
              <a:t>responsibilities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52064" y="1346523"/>
            <a:ext cx="8287871" cy="4956296"/>
          </a:xfrm>
          <a:prstGeom prst="rect">
            <a:avLst/>
          </a:prstGeom>
        </p:spPr>
        <p:txBody>
          <a:bodyPr vert="horz" wrap="square" lIns="0" tIns="66488" rIns="0" bIns="0" rtlCol="0">
            <a:spAutoFit/>
          </a:bodyPr>
          <a:lstStyle/>
          <a:p>
            <a:pPr marL="14942">
              <a:spcBef>
                <a:spcPts val="524"/>
              </a:spcBef>
            </a:pP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spc="-47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patient:</a:t>
            </a:r>
          </a:p>
          <a:p>
            <a:pPr marL="357850" marR="1627882" indent="-342909">
              <a:lnSpc>
                <a:spcPts val="3459"/>
              </a:lnSpc>
              <a:spcBef>
                <a:spcPts val="82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Is </a:t>
            </a:r>
            <a:r>
              <a:rPr sz="3177" spc="-18" dirty="0">
                <a:latin typeface="Calibri"/>
                <a:cs typeface="Calibri"/>
              </a:rPr>
              <a:t>exempted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from</a:t>
            </a:r>
            <a:r>
              <a:rPr sz="3177" dirty="0">
                <a:latin typeface="Calibri"/>
                <a:cs typeface="Calibri"/>
              </a:rPr>
              <a:t> normal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social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role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spc="-70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responsibilities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i.e.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going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work</a:t>
            </a:r>
            <a:endParaRPr sz="3177" dirty="0">
              <a:latin typeface="Calibri"/>
              <a:cs typeface="Calibri"/>
            </a:endParaRPr>
          </a:p>
          <a:p>
            <a:pPr marL="357850" marR="466176" indent="-342909">
              <a:lnSpc>
                <a:spcPts val="3459"/>
              </a:lnSpc>
              <a:spcBef>
                <a:spcPts val="18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Is not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responsible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for</a:t>
            </a:r>
            <a:r>
              <a:rPr sz="3177" dirty="0">
                <a:latin typeface="Calibri"/>
                <a:cs typeface="Calibri"/>
              </a:rPr>
              <a:t> his/her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illness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cannot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get</a:t>
            </a:r>
            <a:r>
              <a:rPr sz="3177" dirty="0">
                <a:latin typeface="Calibri"/>
                <a:cs typeface="Calibri"/>
              </a:rPr>
              <a:t> well</a:t>
            </a:r>
            <a:r>
              <a:rPr sz="3177" spc="6" dirty="0">
                <a:latin typeface="Calibri"/>
                <a:cs typeface="Calibri"/>
              </a:rPr>
              <a:t> on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his/her</a:t>
            </a:r>
            <a:r>
              <a:rPr sz="3177" spc="6" dirty="0">
                <a:latin typeface="Calibri"/>
                <a:cs typeface="Calibri"/>
              </a:rPr>
              <a:t> own,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cannot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“just</a:t>
            </a:r>
            <a:r>
              <a:rPr sz="3177" dirty="0">
                <a:latin typeface="Calibri"/>
                <a:cs typeface="Calibri"/>
              </a:rPr>
              <a:t> pull </a:t>
            </a:r>
            <a:r>
              <a:rPr sz="3177" spc="6" dirty="0">
                <a:latin typeface="Calibri"/>
                <a:cs typeface="Calibri"/>
              </a:rPr>
              <a:t> himself</a:t>
            </a:r>
            <a:r>
              <a:rPr sz="3177" spc="12" dirty="0">
                <a:latin typeface="Calibri"/>
                <a:cs typeface="Calibri"/>
              </a:rPr>
              <a:t> together”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14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Must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want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spc="-12" dirty="0">
                <a:latin typeface="Calibri"/>
                <a:cs typeface="Calibri"/>
              </a:rPr>
              <a:t>get better</a:t>
            </a:r>
            <a:endParaRPr sz="3177" dirty="0">
              <a:latin typeface="Calibri"/>
              <a:cs typeface="Calibri"/>
            </a:endParaRPr>
          </a:p>
          <a:p>
            <a:pPr marL="357850" marR="5977" indent="-342909">
              <a:lnSpc>
                <a:spcPts val="3459"/>
              </a:lnSpc>
              <a:spcBef>
                <a:spcPts val="2006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Must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seek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technically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competent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help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comply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treatment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0979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0432" y="480144"/>
            <a:ext cx="12371294" cy="692195"/>
          </a:xfrm>
          <a:prstGeom prst="rect">
            <a:avLst/>
          </a:prstGeom>
        </p:spPr>
        <p:txBody>
          <a:bodyPr vert="horz" wrap="square" lIns="0" tIns="14941" rIns="0" bIns="0" rtlCol="0" anchor="ctr">
            <a:spAutoFit/>
          </a:bodyPr>
          <a:lstStyle/>
          <a:p>
            <a:pPr marL="17930">
              <a:lnSpc>
                <a:spcPct val="100000"/>
              </a:lnSpc>
              <a:spcBef>
                <a:spcPts val="118"/>
              </a:spcBef>
            </a:pPr>
            <a:r>
              <a:rPr spc="-6" dirty="0"/>
              <a:t>On</a:t>
            </a:r>
            <a:r>
              <a:rPr spc="-18" dirty="0"/>
              <a:t> </a:t>
            </a:r>
            <a:r>
              <a:rPr spc="-6" dirty="0"/>
              <a:t>being</a:t>
            </a:r>
            <a:r>
              <a:rPr spc="-35" dirty="0"/>
              <a:t> </a:t>
            </a:r>
            <a:r>
              <a:rPr spc="-6" dirty="0"/>
              <a:t>sick:</a:t>
            </a:r>
            <a:r>
              <a:rPr spc="-24" dirty="0"/>
              <a:t> </a:t>
            </a:r>
            <a:r>
              <a:rPr spc="-18" dirty="0"/>
              <a:t>roles</a:t>
            </a:r>
            <a:r>
              <a:rPr spc="-29" dirty="0"/>
              <a:t> </a:t>
            </a:r>
            <a:r>
              <a:rPr dirty="0"/>
              <a:t>&amp;</a:t>
            </a:r>
            <a:r>
              <a:rPr spc="-12" dirty="0"/>
              <a:t> </a:t>
            </a:r>
            <a:r>
              <a:rPr spc="-6" dirty="0"/>
              <a:t>responsibilities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7699" y="1355083"/>
            <a:ext cx="7960658" cy="3469781"/>
          </a:xfrm>
          <a:prstGeom prst="rect">
            <a:avLst/>
          </a:prstGeom>
        </p:spPr>
        <p:txBody>
          <a:bodyPr vert="horz" wrap="square" lIns="0" tIns="115047" rIns="0" bIns="0" rtlCol="0">
            <a:spAutoFit/>
          </a:bodyPr>
          <a:lstStyle/>
          <a:p>
            <a:pPr marL="14942">
              <a:spcBef>
                <a:spcPts val="906"/>
              </a:spcBef>
            </a:pP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spc="-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doctor: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8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Must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act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professional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dirty="0">
                <a:latin typeface="Calibri"/>
                <a:cs typeface="Calibri"/>
              </a:rPr>
              <a:t>objective </a:t>
            </a:r>
            <a:r>
              <a:rPr sz="3177" spc="6" dirty="0">
                <a:latin typeface="Calibri"/>
                <a:cs typeface="Calibri"/>
              </a:rPr>
              <a:t>manner</a:t>
            </a:r>
            <a:endParaRPr sz="3177" dirty="0">
              <a:latin typeface="Calibri"/>
              <a:cs typeface="Calibri"/>
            </a:endParaRPr>
          </a:p>
          <a:p>
            <a:pPr marL="357850" marR="586456" indent="-342909">
              <a:lnSpc>
                <a:spcPct val="100699"/>
              </a:lnSpc>
              <a:spcBef>
                <a:spcPts val="771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Must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do </a:t>
            </a:r>
            <a:r>
              <a:rPr sz="3177" dirty="0">
                <a:latin typeface="Calibri"/>
                <a:cs typeface="Calibri"/>
              </a:rPr>
              <a:t>everything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possible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spc="6" dirty="0">
                <a:latin typeface="Calibri"/>
                <a:cs typeface="Calibri"/>
              </a:rPr>
              <a:t> help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spc="53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patient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recover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79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Must</a:t>
            </a:r>
            <a:r>
              <a:rPr sz="3177" spc="6" dirty="0">
                <a:latin typeface="Calibri"/>
                <a:cs typeface="Calibri"/>
              </a:rPr>
              <a:t> be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well</a:t>
            </a:r>
            <a:r>
              <a:rPr sz="3177" spc="-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trained</a:t>
            </a:r>
            <a:r>
              <a:rPr sz="3177" spc="12" dirty="0">
                <a:latin typeface="Calibri"/>
                <a:cs typeface="Calibri"/>
              </a:rPr>
              <a:t> &amp;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competent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8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Must</a:t>
            </a:r>
            <a:r>
              <a:rPr sz="3177" spc="6" dirty="0">
                <a:latin typeface="Calibri"/>
                <a:cs typeface="Calibri"/>
              </a:rPr>
              <a:t> be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able </a:t>
            </a:r>
            <a:r>
              <a:rPr sz="3177" spc="-6" dirty="0">
                <a:latin typeface="Calibri"/>
                <a:cs typeface="Calibri"/>
              </a:rPr>
              <a:t>to examine</a:t>
            </a:r>
            <a:r>
              <a:rPr sz="3177" spc="6" dirty="0">
                <a:latin typeface="Calibri"/>
                <a:cs typeface="Calibri"/>
              </a:rPr>
              <a:t> the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p</a:t>
            </a:r>
            <a:r>
              <a:rPr lang="en-US" sz="3177" spc="-12" dirty="0">
                <a:latin typeface="Calibri"/>
                <a:cs typeface="Calibri"/>
              </a:rPr>
              <a:t>atient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5701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6340" y="464137"/>
            <a:ext cx="3898152" cy="692547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06"/>
              </a:spcBef>
            </a:pPr>
            <a:r>
              <a:rPr sz="4412" spc="-12" dirty="0"/>
              <a:t>Stigma</a:t>
            </a:r>
            <a:r>
              <a:rPr sz="4412" spc="-29" dirty="0"/>
              <a:t> </a:t>
            </a:r>
            <a:r>
              <a:rPr sz="4412" spc="-12" dirty="0"/>
              <a:t>&amp;</a:t>
            </a:r>
            <a:r>
              <a:rPr sz="4412" spc="-35" dirty="0"/>
              <a:t> </a:t>
            </a:r>
            <a:r>
              <a:rPr sz="4412" spc="-12" dirty="0"/>
              <a:t>disease</a:t>
            </a:r>
            <a:endParaRPr sz="4412"/>
          </a:p>
        </p:txBody>
      </p:sp>
      <p:sp>
        <p:nvSpPr>
          <p:cNvPr id="3" name="object 3"/>
          <p:cNvSpPr txBox="1"/>
          <p:nvPr/>
        </p:nvSpPr>
        <p:spPr>
          <a:xfrm>
            <a:off x="1905299" y="1605325"/>
            <a:ext cx="8122024" cy="2076179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1386576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Stigma: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social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disgrace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attached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spc="-12" dirty="0">
                <a:latin typeface="Calibri"/>
                <a:cs typeface="Calibri"/>
              </a:rPr>
              <a:t> any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condition</a:t>
            </a:r>
          </a:p>
          <a:p>
            <a:pPr marL="357850" marR="5977" indent="-342909">
              <a:lnSpc>
                <a:spcPct val="100699"/>
              </a:lnSpc>
              <a:spcBef>
                <a:spcPts val="771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Is a</a:t>
            </a:r>
            <a:r>
              <a:rPr sz="3177" dirty="0">
                <a:latin typeface="Calibri"/>
                <a:cs typeface="Calibri"/>
              </a:rPr>
              <a:t> powerful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discrediting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label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that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can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change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spoil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 </a:t>
            </a:r>
            <a:r>
              <a:rPr sz="3177" spc="-24" dirty="0">
                <a:latin typeface="Calibri"/>
                <a:cs typeface="Calibri"/>
              </a:rPr>
              <a:t>way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which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person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viewed.</a:t>
            </a:r>
          </a:p>
        </p:txBody>
      </p:sp>
    </p:spTree>
    <p:extLst>
      <p:ext uri="{BB962C8B-B14F-4D97-AF65-F5344CB8AC3E}">
        <p14:creationId xmlns:p14="http://schemas.microsoft.com/office/powerpoint/2010/main" val="376365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93789" y="308892"/>
            <a:ext cx="4838700" cy="752891"/>
          </a:xfrm>
          <a:prstGeom prst="rect">
            <a:avLst/>
          </a:prstGeom>
        </p:spPr>
        <p:txBody>
          <a:bodyPr vert="horz" wrap="square" lIns="0" tIns="19424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3"/>
              </a:spcBef>
            </a:pPr>
            <a:r>
              <a:rPr sz="4765" spc="6" dirty="0"/>
              <a:t>Definition</a:t>
            </a:r>
            <a:r>
              <a:rPr sz="4765" spc="-47" dirty="0"/>
              <a:t> </a:t>
            </a:r>
            <a:r>
              <a:rPr sz="4765" spc="12" dirty="0"/>
              <a:t>of</a:t>
            </a:r>
            <a:r>
              <a:rPr sz="4765" spc="-35" dirty="0"/>
              <a:t> </a:t>
            </a:r>
            <a:r>
              <a:rPr sz="4765" spc="12" dirty="0"/>
              <a:t>health</a:t>
            </a:r>
            <a:endParaRPr sz="4765"/>
          </a:p>
        </p:txBody>
      </p:sp>
      <p:sp>
        <p:nvSpPr>
          <p:cNvPr id="3" name="object 3"/>
          <p:cNvSpPr txBox="1"/>
          <p:nvPr/>
        </p:nvSpPr>
        <p:spPr>
          <a:xfrm>
            <a:off x="1905299" y="1672381"/>
            <a:ext cx="8367805" cy="2678716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5977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200" dirty="0">
                <a:solidFill>
                  <a:srgbClr val="1F497D"/>
                </a:solidFill>
                <a:latin typeface="Calibri"/>
                <a:cs typeface="Calibri"/>
              </a:rPr>
              <a:t>”A</a:t>
            </a:r>
            <a:r>
              <a:rPr sz="3177" spc="-194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spc="-24" dirty="0">
                <a:solidFill>
                  <a:srgbClr val="1F497D"/>
                </a:solidFill>
                <a:latin typeface="Calibri"/>
                <a:cs typeface="Calibri"/>
              </a:rPr>
              <a:t>state 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of </a:t>
            </a:r>
            <a:r>
              <a:rPr sz="3177" spc="-6" dirty="0">
                <a:solidFill>
                  <a:srgbClr val="1F497D"/>
                </a:solidFill>
                <a:latin typeface="Calibri"/>
                <a:cs typeface="Calibri"/>
              </a:rPr>
              <a:t>complete </a:t>
            </a:r>
            <a:r>
              <a:rPr sz="3177" spc="-12" dirty="0">
                <a:solidFill>
                  <a:srgbClr val="1F497D"/>
                </a:solidFill>
                <a:latin typeface="Calibri"/>
                <a:cs typeface="Calibri"/>
              </a:rPr>
              <a:t>physical, </a:t>
            </a:r>
            <a:r>
              <a:rPr sz="3177" spc="-6" dirty="0">
                <a:solidFill>
                  <a:srgbClr val="1F497D"/>
                </a:solidFill>
                <a:latin typeface="Calibri"/>
                <a:cs typeface="Calibri"/>
              </a:rPr>
              <a:t>mental 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and </a:t>
            </a:r>
            <a:r>
              <a:rPr sz="3177" dirty="0">
                <a:solidFill>
                  <a:srgbClr val="1F497D"/>
                </a:solidFill>
                <a:latin typeface="Calibri"/>
                <a:cs typeface="Calibri"/>
              </a:rPr>
              <a:t>social 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dirty="0">
                <a:solidFill>
                  <a:srgbClr val="1F497D"/>
                </a:solidFill>
                <a:latin typeface="Calibri"/>
                <a:cs typeface="Calibri"/>
              </a:rPr>
              <a:t>well-being,</a:t>
            </a:r>
            <a:r>
              <a:rPr sz="3177" spc="35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not</a:t>
            </a:r>
            <a:r>
              <a:rPr sz="3177" spc="18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dirty="0">
                <a:solidFill>
                  <a:srgbClr val="1F497D"/>
                </a:solidFill>
                <a:latin typeface="Calibri"/>
                <a:cs typeface="Calibri"/>
              </a:rPr>
              <a:t>merely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 the</a:t>
            </a:r>
            <a:r>
              <a:rPr sz="3177" spc="12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dirty="0">
                <a:solidFill>
                  <a:srgbClr val="1F497D"/>
                </a:solidFill>
                <a:latin typeface="Calibri"/>
                <a:cs typeface="Calibri"/>
              </a:rPr>
              <a:t>absence</a:t>
            </a:r>
            <a:r>
              <a:rPr sz="3177" spc="18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of </a:t>
            </a:r>
            <a:r>
              <a:rPr sz="3177" dirty="0">
                <a:solidFill>
                  <a:srgbClr val="1F497D"/>
                </a:solidFill>
                <a:latin typeface="Calibri"/>
                <a:cs typeface="Calibri"/>
              </a:rPr>
              <a:t>disease</a:t>
            </a:r>
            <a:r>
              <a:rPr sz="3177" spc="24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dirty="0">
                <a:solidFill>
                  <a:srgbClr val="1F497D"/>
                </a:solidFill>
                <a:latin typeface="Calibri"/>
                <a:cs typeface="Calibri"/>
              </a:rPr>
              <a:t>or </a:t>
            </a:r>
            <a:r>
              <a:rPr sz="3177" spc="-700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spc="12" dirty="0">
                <a:solidFill>
                  <a:srgbClr val="1F497D"/>
                </a:solidFill>
                <a:latin typeface="Calibri"/>
                <a:cs typeface="Calibri"/>
              </a:rPr>
              <a:t>infirmity”</a:t>
            </a:r>
            <a:r>
              <a:rPr sz="3177" spc="24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spc="-12" dirty="0">
                <a:solidFill>
                  <a:srgbClr val="1F497D"/>
                </a:solidFill>
                <a:latin typeface="Calibri"/>
                <a:cs typeface="Calibri"/>
              </a:rPr>
              <a:t>(WHO,</a:t>
            </a:r>
            <a:r>
              <a:rPr sz="3177" spc="29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3177" spc="6" dirty="0">
                <a:solidFill>
                  <a:srgbClr val="1F497D"/>
                </a:solidFill>
                <a:latin typeface="Calibri"/>
                <a:cs typeface="Calibri"/>
              </a:rPr>
              <a:t>1946)</a:t>
            </a:r>
            <a:endParaRPr sz="3177">
              <a:latin typeface="Calibri"/>
              <a:cs typeface="Calibri"/>
            </a:endParaRPr>
          </a:p>
          <a:p>
            <a:pPr marL="357850" indent="-342909">
              <a:spcBef>
                <a:spcPts val="79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12" dirty="0">
                <a:latin typeface="Calibri"/>
                <a:cs typeface="Calibri"/>
              </a:rPr>
              <a:t>Positive </a:t>
            </a:r>
            <a:r>
              <a:rPr sz="3177" dirty="0">
                <a:latin typeface="Calibri"/>
                <a:cs typeface="Calibri"/>
              </a:rPr>
              <a:t>term</a:t>
            </a:r>
            <a:endParaRPr sz="3177">
              <a:latin typeface="Calibri"/>
              <a:cs typeface="Calibri"/>
            </a:endParaRPr>
          </a:p>
          <a:p>
            <a:pPr marL="357850" indent="-342909">
              <a:spcBef>
                <a:spcPts val="8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Idealistic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approach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health</a:t>
            </a:r>
            <a:endParaRPr sz="3177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65570" y="4886456"/>
            <a:ext cx="5181478" cy="143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2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6340" y="464137"/>
            <a:ext cx="3898152" cy="692547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06"/>
              </a:spcBef>
            </a:pPr>
            <a:r>
              <a:rPr sz="4412" spc="-12" dirty="0"/>
              <a:t>Stigma</a:t>
            </a:r>
            <a:r>
              <a:rPr sz="4412" spc="-29" dirty="0"/>
              <a:t> </a:t>
            </a:r>
            <a:r>
              <a:rPr sz="4412" spc="-12" dirty="0"/>
              <a:t>&amp;</a:t>
            </a:r>
            <a:r>
              <a:rPr sz="4412" spc="-35" dirty="0"/>
              <a:t> </a:t>
            </a:r>
            <a:r>
              <a:rPr sz="4412" spc="-12" dirty="0"/>
              <a:t>disease</a:t>
            </a:r>
            <a:endParaRPr sz="4412"/>
          </a:p>
        </p:txBody>
      </p:sp>
      <p:sp>
        <p:nvSpPr>
          <p:cNvPr id="3" name="object 3"/>
          <p:cNvSpPr txBox="1"/>
          <p:nvPr/>
        </p:nvSpPr>
        <p:spPr>
          <a:xfrm>
            <a:off x="2057699" y="1361181"/>
            <a:ext cx="7919569" cy="4187086"/>
          </a:xfrm>
          <a:prstGeom prst="rect">
            <a:avLst/>
          </a:prstGeom>
        </p:spPr>
        <p:txBody>
          <a:bodyPr vert="horz" wrap="square" lIns="0" tIns="261471" rIns="0" bIns="0" rtlCol="0">
            <a:spAutoFit/>
          </a:bodyPr>
          <a:lstStyle/>
          <a:p>
            <a:pPr marL="357850" indent="-342909">
              <a:spcBef>
                <a:spcPts val="2059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Stigma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can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occur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2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types:</a:t>
            </a:r>
            <a:endParaRPr sz="3177" dirty="0">
              <a:latin typeface="Calibri"/>
              <a:cs typeface="Calibri"/>
            </a:endParaRPr>
          </a:p>
          <a:p>
            <a:pPr marL="528931" marR="455717" indent="-514736">
              <a:lnSpc>
                <a:spcPct val="100699"/>
              </a:lnSpc>
              <a:spcBef>
                <a:spcPts val="1924"/>
              </a:spcBef>
              <a:buAutoNum type="arabicPeriod"/>
              <a:tabLst>
                <a:tab pos="528931" algn="l"/>
                <a:tab pos="529678" algn="l"/>
              </a:tabLst>
            </a:pPr>
            <a:r>
              <a:rPr sz="3177" dirty="0">
                <a:latin typeface="Calibri"/>
                <a:cs typeface="Calibri"/>
              </a:rPr>
              <a:t>Discrediting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conditions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that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are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visible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others: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such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eczema,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psoriasis,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physical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impairment</a:t>
            </a:r>
            <a:endParaRPr sz="3177" dirty="0">
              <a:latin typeface="Calibri"/>
              <a:cs typeface="Calibri"/>
            </a:endParaRPr>
          </a:p>
          <a:p>
            <a:pPr marL="14942" marR="5977">
              <a:lnSpc>
                <a:spcPct val="100699"/>
              </a:lnSpc>
              <a:spcBef>
                <a:spcPts val="1924"/>
              </a:spcBef>
              <a:buAutoNum type="arabicPeriod"/>
              <a:tabLst>
                <a:tab pos="416869" algn="l"/>
                <a:tab pos="5768185" algn="l"/>
              </a:tabLst>
            </a:pPr>
            <a:r>
              <a:rPr sz="3177" dirty="0">
                <a:latin typeface="Calibri"/>
                <a:cs typeface="Calibri"/>
              </a:rPr>
              <a:t>Discrediting</a:t>
            </a:r>
            <a:r>
              <a:rPr sz="3177" spc="53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conditions</a:t>
            </a:r>
            <a:r>
              <a:rPr sz="3177" spc="53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that</a:t>
            </a:r>
            <a:r>
              <a:rPr sz="3177" spc="53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are</a:t>
            </a:r>
            <a:r>
              <a:rPr lang="en-US"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not</a:t>
            </a:r>
            <a:r>
              <a:rPr sz="3177" spc="-35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visible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others </a:t>
            </a:r>
            <a:r>
              <a:rPr sz="3177" spc="6" dirty="0">
                <a:latin typeface="Calibri"/>
                <a:cs typeface="Calibri"/>
              </a:rPr>
              <a:t>or</a:t>
            </a:r>
            <a:r>
              <a:rPr sz="3177" dirty="0">
                <a:latin typeface="Calibri"/>
                <a:cs typeface="Calibri"/>
              </a:rPr>
              <a:t> can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be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easily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concealed: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such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 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29" dirty="0">
                <a:latin typeface="Calibri"/>
                <a:cs typeface="Calibri"/>
              </a:rPr>
              <a:t>epilepsy,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5" dirty="0">
                <a:latin typeface="Calibri"/>
                <a:cs typeface="Calibri"/>
              </a:rPr>
              <a:t>HIV,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depression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or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diabetes.</a:t>
            </a:r>
          </a:p>
        </p:txBody>
      </p:sp>
    </p:spTree>
    <p:extLst>
      <p:ext uri="{BB962C8B-B14F-4D97-AF65-F5344CB8AC3E}">
        <p14:creationId xmlns:p14="http://schemas.microsoft.com/office/powerpoint/2010/main" val="13967568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6340" y="305020"/>
            <a:ext cx="3896659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8" dirty="0"/>
              <a:t>Stigma</a:t>
            </a:r>
            <a:r>
              <a:rPr sz="4353" spc="-18" dirty="0"/>
              <a:t> </a:t>
            </a:r>
            <a:r>
              <a:rPr sz="4353" spc="29" dirty="0"/>
              <a:t>&amp;</a:t>
            </a:r>
            <a:r>
              <a:rPr sz="4353" spc="-35" dirty="0"/>
              <a:t> </a:t>
            </a:r>
            <a:r>
              <a:rPr sz="4353" spc="12" dirty="0"/>
              <a:t>disease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1953348" y="1342114"/>
            <a:ext cx="8282641" cy="4622261"/>
          </a:xfrm>
          <a:prstGeom prst="rect">
            <a:avLst/>
          </a:prstGeom>
        </p:spPr>
        <p:txBody>
          <a:bodyPr vert="horz" wrap="square" lIns="0" tIns="103094" rIns="0" bIns="0" rtlCol="0">
            <a:spAutoFit/>
          </a:bodyPr>
          <a:lstStyle/>
          <a:p>
            <a:pPr marL="357850" marR="5977" indent="-342909">
              <a:lnSpc>
                <a:spcPts val="2882"/>
              </a:lnSpc>
              <a:spcBef>
                <a:spcPts val="8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dirty="0">
                <a:latin typeface="Calibri"/>
                <a:cs typeface="Calibri"/>
              </a:rPr>
              <a:t>In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case </a:t>
            </a:r>
            <a:r>
              <a:rPr sz="3000" spc="-6" dirty="0">
                <a:latin typeface="Calibri"/>
                <a:cs typeface="Calibri"/>
              </a:rPr>
              <a:t>of </a:t>
            </a:r>
            <a:r>
              <a:rPr sz="3000" spc="-35" dirty="0">
                <a:latin typeface="Calibri"/>
                <a:cs typeface="Calibri"/>
              </a:rPr>
              <a:t>Down’s</a:t>
            </a:r>
            <a:r>
              <a:rPr sz="3000" spc="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syndrome,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it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discrediting </a:t>
            </a:r>
            <a:r>
              <a:rPr sz="3000" spc="-6" dirty="0">
                <a:latin typeface="Calibri"/>
                <a:cs typeface="Calibri"/>
              </a:rPr>
              <a:t> condition </a:t>
            </a:r>
            <a:r>
              <a:rPr sz="3000" dirty="0">
                <a:latin typeface="Calibri"/>
                <a:cs typeface="Calibri"/>
              </a:rPr>
              <a:t>as the </a:t>
            </a:r>
            <a:r>
              <a:rPr sz="3000" spc="-12" dirty="0">
                <a:latin typeface="Calibri"/>
                <a:cs typeface="Calibri"/>
              </a:rPr>
              <a:t>facial </a:t>
            </a:r>
            <a:r>
              <a:rPr sz="3000" spc="-24" dirty="0">
                <a:latin typeface="Calibri"/>
                <a:cs typeface="Calibri"/>
              </a:rPr>
              <a:t>features </a:t>
            </a:r>
            <a:r>
              <a:rPr sz="3000" spc="-6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6" dirty="0">
                <a:latin typeface="Calibri"/>
                <a:cs typeface="Calibri"/>
              </a:rPr>
              <a:t>individual </a:t>
            </a:r>
            <a:r>
              <a:rPr sz="3000" spc="-18" dirty="0">
                <a:latin typeface="Calibri"/>
                <a:cs typeface="Calibri"/>
              </a:rPr>
              <a:t>are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distinct </a:t>
            </a:r>
            <a:r>
              <a:rPr sz="3000" spc="-18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those </a:t>
            </a:r>
            <a:r>
              <a:rPr sz="3000" spc="-6" dirty="0">
                <a:latin typeface="Calibri"/>
                <a:cs typeface="Calibri"/>
              </a:rPr>
              <a:t>of other people, </a:t>
            </a:r>
            <a:r>
              <a:rPr sz="3000" dirty="0">
                <a:latin typeface="Calibri"/>
                <a:cs typeface="Calibri"/>
              </a:rPr>
              <a:t>thus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immediately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stigmatizing</a:t>
            </a:r>
            <a:r>
              <a:rPr sz="3000" spc="-6" dirty="0">
                <a:latin typeface="Calibri"/>
                <a:cs typeface="Calibri"/>
              </a:rPr>
              <a:t> the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person.</a:t>
            </a:r>
            <a:endParaRPr sz="3000" dirty="0">
              <a:latin typeface="Calibri"/>
              <a:cs typeface="Calibri"/>
            </a:endParaRPr>
          </a:p>
          <a:p>
            <a:pPr marL="357850" marR="36607" indent="-342909">
              <a:lnSpc>
                <a:spcPct val="80000"/>
              </a:lnSpc>
              <a:spcBef>
                <a:spcPts val="169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Some conditions </a:t>
            </a:r>
            <a:r>
              <a:rPr sz="3000" dirty="0">
                <a:latin typeface="Calibri"/>
                <a:cs typeface="Calibri"/>
              </a:rPr>
              <a:t>lead </a:t>
            </a:r>
            <a:r>
              <a:rPr sz="3000" spc="-18" dirty="0">
                <a:latin typeface="Calibri"/>
                <a:cs typeface="Calibri"/>
              </a:rPr>
              <a:t>to </a:t>
            </a:r>
            <a:r>
              <a:rPr sz="3000" spc="-12" dirty="0">
                <a:latin typeface="Calibri"/>
                <a:cs typeface="Calibri"/>
              </a:rPr>
              <a:t>stigma </a:t>
            </a:r>
            <a:r>
              <a:rPr sz="3000" spc="-24" dirty="0">
                <a:latin typeface="Calibri"/>
                <a:cs typeface="Calibri"/>
              </a:rPr>
              <a:t>b</a:t>
            </a:r>
            <a:r>
              <a:rPr lang="en-US" sz="3000" spc="-24" dirty="0">
                <a:latin typeface="Calibri"/>
                <a:cs typeface="Calibri"/>
              </a:rPr>
              <a:t>ecause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8" dirty="0">
                <a:latin typeface="Calibri"/>
                <a:cs typeface="Calibri"/>
              </a:rPr>
              <a:t>moral 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attributes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lang="en-US" sz="3000" spc="-24" dirty="0">
                <a:latin typeface="Calibri"/>
                <a:cs typeface="Calibri"/>
              </a:rPr>
              <a:t>related to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particular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condition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i.e.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HIV/AIDS</a:t>
            </a:r>
            <a:r>
              <a:rPr sz="3000" spc="-18" dirty="0">
                <a:latin typeface="Calibri"/>
                <a:cs typeface="Calibri"/>
              </a:rPr>
              <a:t> are </a:t>
            </a:r>
            <a:r>
              <a:rPr sz="3000" spc="-659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associated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18" dirty="0">
                <a:latin typeface="Calibri"/>
                <a:cs typeface="Calibri"/>
              </a:rPr>
              <a:t>sexual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29" dirty="0">
                <a:latin typeface="Calibri"/>
                <a:cs typeface="Calibri"/>
              </a:rPr>
              <a:t>promiscuity,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drug use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homosexuality</a:t>
            </a:r>
            <a:endParaRPr sz="3000" dirty="0">
              <a:latin typeface="Calibri"/>
              <a:cs typeface="Calibri"/>
            </a:endParaRPr>
          </a:p>
          <a:p>
            <a:pPr marL="357850" marR="788914" indent="-342909">
              <a:lnSpc>
                <a:spcPct val="80000"/>
              </a:lnSpc>
              <a:spcBef>
                <a:spcPts val="168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24" dirty="0">
                <a:latin typeface="Calibri"/>
                <a:cs typeface="Calibri"/>
              </a:rPr>
              <a:t>So,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person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35" dirty="0">
                <a:latin typeface="Calibri"/>
                <a:cs typeface="Calibri"/>
              </a:rPr>
              <a:t>HIV/AIDS</a:t>
            </a:r>
            <a:r>
              <a:rPr sz="3000" spc="-12" dirty="0">
                <a:latin typeface="Calibri"/>
                <a:cs typeface="Calibri"/>
              </a:rPr>
              <a:t> experience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24" dirty="0">
                <a:latin typeface="Calibri"/>
                <a:cs typeface="Calibri"/>
              </a:rPr>
              <a:t>“enacted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stigma”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6" dirty="0">
                <a:latin typeface="Calibri"/>
                <a:cs typeface="Calibri"/>
              </a:rPr>
              <a:t>type of </a:t>
            </a:r>
            <a:r>
              <a:rPr sz="3000" spc="-12" dirty="0">
                <a:latin typeface="Calibri"/>
                <a:cs typeface="Calibri"/>
              </a:rPr>
              <a:t>stigma </a:t>
            </a:r>
            <a:r>
              <a:rPr sz="3000" dirty="0">
                <a:latin typeface="Calibri"/>
                <a:cs typeface="Calibri"/>
              </a:rPr>
              <a:t>leads </a:t>
            </a:r>
            <a:r>
              <a:rPr sz="3000" spc="-18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actual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discrimination.</a:t>
            </a:r>
            <a:endParaRPr sz="3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8677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5280" y="343120"/>
            <a:ext cx="5620124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12" dirty="0"/>
              <a:t>Health, holism</a:t>
            </a:r>
            <a:r>
              <a:rPr sz="4353" spc="18" dirty="0"/>
              <a:t> </a:t>
            </a:r>
            <a:r>
              <a:rPr sz="4353" spc="29" dirty="0"/>
              <a:t>&amp;</a:t>
            </a:r>
            <a:r>
              <a:rPr sz="4353" dirty="0"/>
              <a:t> nursing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1859991" y="1494807"/>
            <a:ext cx="8065246" cy="4392711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263717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Holistic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approach: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acceptance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that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 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determined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defined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by </a:t>
            </a:r>
            <a:r>
              <a:rPr sz="3177" spc="-6" dirty="0">
                <a:latin typeface="Calibri"/>
                <a:cs typeface="Calibri"/>
              </a:rPr>
              <a:t>inter-related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social,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psychological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and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biological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factors.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1947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Holism:</a:t>
            </a:r>
          </a:p>
          <a:p>
            <a:pPr marL="357850" marR="5977" indent="-342909">
              <a:lnSpc>
                <a:spcPct val="100800"/>
              </a:lnSpc>
              <a:spcBef>
                <a:spcPts val="771"/>
              </a:spcBef>
              <a:buFont typeface="Wingdings"/>
              <a:buChar char=""/>
              <a:tabLst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an </a:t>
            </a:r>
            <a:r>
              <a:rPr sz="3177" dirty="0">
                <a:latin typeface="Calibri"/>
                <a:cs typeface="Calibri"/>
              </a:rPr>
              <a:t>approach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which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seeks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to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move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24" dirty="0">
                <a:latin typeface="Calibri"/>
                <a:cs typeface="Calibri"/>
              </a:rPr>
              <a:t>away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from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biological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model</a:t>
            </a:r>
            <a:endParaRPr sz="3177" dirty="0">
              <a:latin typeface="Calibri"/>
              <a:cs typeface="Calibri"/>
            </a:endParaRPr>
          </a:p>
          <a:p>
            <a:pPr marL="357850" marR="8218" indent="-342909">
              <a:lnSpc>
                <a:spcPct val="100699"/>
              </a:lnSpc>
              <a:spcBef>
                <a:spcPts val="765"/>
              </a:spcBef>
              <a:buFont typeface="Wingdings"/>
              <a:buChar char=""/>
              <a:tabLst>
                <a:tab pos="357850" algn="l"/>
              </a:tabLst>
            </a:pPr>
            <a:r>
              <a:rPr sz="3177" spc="12" dirty="0">
                <a:latin typeface="Calibri"/>
                <a:cs typeface="Calibri"/>
              </a:rPr>
              <a:t>A</a:t>
            </a:r>
            <a:r>
              <a:rPr sz="3177" spc="6" dirty="0">
                <a:latin typeface="Calibri"/>
                <a:cs typeface="Calibri"/>
              </a:rPr>
              <a:t> theory </a:t>
            </a:r>
            <a:r>
              <a:rPr sz="3177" dirty="0">
                <a:latin typeface="Calibri"/>
                <a:cs typeface="Calibri"/>
              </a:rPr>
              <a:t>that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considers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 </a:t>
            </a:r>
            <a:r>
              <a:rPr sz="3177" dirty="0">
                <a:latin typeface="Calibri"/>
                <a:cs typeface="Calibri"/>
              </a:rPr>
              <a:t>parts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whole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interconnected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interdependent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9431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5280" y="464137"/>
            <a:ext cx="5620871" cy="692547"/>
          </a:xfrm>
          <a:prstGeom prst="rect">
            <a:avLst/>
          </a:prstGeom>
        </p:spPr>
        <p:txBody>
          <a:bodyPr vert="horz" wrap="square" lIns="0" tIns="13447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06"/>
              </a:spcBef>
            </a:pPr>
            <a:r>
              <a:rPr sz="4412" spc="-12" dirty="0"/>
              <a:t>Health,</a:t>
            </a:r>
            <a:r>
              <a:rPr sz="4412" spc="-24" dirty="0"/>
              <a:t> </a:t>
            </a:r>
            <a:r>
              <a:rPr sz="4412" spc="-12" dirty="0"/>
              <a:t>holism</a:t>
            </a:r>
            <a:r>
              <a:rPr sz="4412" spc="6" dirty="0"/>
              <a:t> </a:t>
            </a:r>
            <a:r>
              <a:rPr sz="4412" spc="-12" dirty="0"/>
              <a:t>&amp;</a:t>
            </a:r>
            <a:r>
              <a:rPr sz="4412" spc="-18" dirty="0"/>
              <a:t> </a:t>
            </a:r>
            <a:r>
              <a:rPr sz="4412" spc="-24" dirty="0"/>
              <a:t>nursing</a:t>
            </a:r>
            <a:endParaRPr sz="4412"/>
          </a:p>
        </p:txBody>
      </p:sp>
      <p:sp>
        <p:nvSpPr>
          <p:cNvPr id="3" name="object 3"/>
          <p:cNvSpPr txBox="1"/>
          <p:nvPr/>
        </p:nvSpPr>
        <p:spPr>
          <a:xfrm>
            <a:off x="2057699" y="1605325"/>
            <a:ext cx="8024158" cy="3443605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336185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-24" dirty="0">
                <a:latin typeface="Calibri"/>
                <a:cs typeface="Calibri"/>
              </a:rPr>
              <a:t>Ideally,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nursing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care</a:t>
            </a:r>
            <a:r>
              <a:rPr sz="3177" spc="6" dirty="0">
                <a:latin typeface="Calibri"/>
                <a:cs typeface="Calibri"/>
              </a:rPr>
              <a:t> is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known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be</a:t>
            </a:r>
            <a:r>
              <a:rPr sz="3177" spc="-6" dirty="0">
                <a:latin typeface="Calibri"/>
                <a:cs typeface="Calibri"/>
              </a:rPr>
              <a:t> provided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within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dirty="0">
                <a:latin typeface="Calibri"/>
                <a:cs typeface="Calibri"/>
              </a:rPr>
              <a:t> holistic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framework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1947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In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29" dirty="0">
                <a:latin typeface="Calibri"/>
                <a:cs typeface="Calibri"/>
              </a:rPr>
              <a:t>reality,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nursing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work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messy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contingent</a:t>
            </a:r>
            <a:endParaRPr sz="3177" dirty="0">
              <a:latin typeface="Calibri"/>
              <a:cs typeface="Calibri"/>
            </a:endParaRPr>
          </a:p>
          <a:p>
            <a:pPr marL="357850" marR="5977" indent="-342909">
              <a:lnSpc>
                <a:spcPct val="100800"/>
              </a:lnSpc>
              <a:spcBef>
                <a:spcPts val="19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Lack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resources</a:t>
            </a:r>
            <a:r>
              <a:rPr sz="3177" dirty="0">
                <a:latin typeface="Calibri"/>
                <a:cs typeface="Calibri"/>
              </a:rPr>
              <a:t> can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limit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the amount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time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that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nurses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devote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spc="6" dirty="0">
                <a:latin typeface="Calibri"/>
                <a:cs typeface="Calibri"/>
              </a:rPr>
              <a:t> each individual</a:t>
            </a:r>
            <a:r>
              <a:rPr sz="3177" spc="41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patient, 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which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interferes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provision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holistic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care</a:t>
            </a:r>
            <a:endParaRPr sz="3177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55168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85FC0-7B75-8F4D-833C-D61EAA0FA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729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Any question ?</a:t>
            </a:r>
          </a:p>
        </p:txBody>
      </p:sp>
    </p:spTree>
    <p:extLst>
      <p:ext uri="{BB962C8B-B14F-4D97-AF65-F5344CB8AC3E}">
        <p14:creationId xmlns:p14="http://schemas.microsoft.com/office/powerpoint/2010/main" val="339689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5831" y="305020"/>
            <a:ext cx="4437529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6" dirty="0"/>
              <a:t>Definition</a:t>
            </a:r>
            <a:r>
              <a:rPr sz="4353" spc="12" dirty="0"/>
              <a:t> of</a:t>
            </a:r>
            <a:r>
              <a:rPr sz="4353" spc="-6" dirty="0"/>
              <a:t> </a:t>
            </a:r>
            <a:r>
              <a:rPr sz="4353" spc="12" dirty="0"/>
              <a:t>health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2041413" y="956611"/>
            <a:ext cx="7686936" cy="1874570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2" algn="just">
              <a:spcBef>
                <a:spcPts val="118"/>
              </a:spcBef>
            </a:pPr>
            <a:r>
              <a:rPr sz="3000" dirty="0">
                <a:latin typeface="Calibri"/>
                <a:cs typeface="Calibri"/>
              </a:rPr>
              <a:t>WHO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recent</a:t>
            </a:r>
            <a:r>
              <a:rPr sz="3000" spc="-12" dirty="0">
                <a:latin typeface="Calibri"/>
                <a:cs typeface="Calibri"/>
              </a:rPr>
              <a:t> definition:</a:t>
            </a:r>
            <a:r>
              <a:rPr sz="3000" spc="-18" dirty="0">
                <a:latin typeface="Calibri"/>
                <a:cs typeface="Calibri"/>
              </a:rPr>
              <a:t> </a:t>
            </a:r>
            <a:endParaRPr lang="en-US" sz="3000" spc="-18" dirty="0">
              <a:latin typeface="Calibri"/>
              <a:cs typeface="Calibri"/>
            </a:endParaRPr>
          </a:p>
          <a:p>
            <a:pPr marL="14942" algn="just">
              <a:spcBef>
                <a:spcPts val="118"/>
              </a:spcBef>
            </a:pPr>
            <a:r>
              <a:rPr sz="3000" spc="-134" dirty="0">
                <a:latin typeface="Calibri"/>
                <a:cs typeface="Calibri"/>
              </a:rPr>
              <a:t>To </a:t>
            </a:r>
            <a:r>
              <a:rPr sz="3000" spc="-12" dirty="0">
                <a:latin typeface="Calibri"/>
                <a:cs typeface="Calibri"/>
              </a:rPr>
              <a:t>reach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29" dirty="0">
                <a:latin typeface="Calibri"/>
                <a:cs typeface="Calibri"/>
              </a:rPr>
              <a:t>state </a:t>
            </a:r>
            <a:r>
              <a:rPr sz="3000" spc="-6" dirty="0">
                <a:latin typeface="Calibri"/>
                <a:cs typeface="Calibri"/>
              </a:rPr>
              <a:t>of </a:t>
            </a:r>
            <a:r>
              <a:rPr sz="3000" spc="-12" dirty="0">
                <a:latin typeface="Calibri"/>
                <a:cs typeface="Calibri"/>
              </a:rPr>
              <a:t>complete </a:t>
            </a:r>
            <a:r>
              <a:rPr sz="3000" spc="-18" dirty="0">
                <a:latin typeface="Calibri"/>
                <a:cs typeface="Calibri"/>
              </a:rPr>
              <a:t>physical, mental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6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social </a:t>
            </a:r>
            <a:r>
              <a:rPr sz="3000" spc="-6" dirty="0">
                <a:latin typeface="Calibri"/>
                <a:cs typeface="Calibri"/>
              </a:rPr>
              <a:t>wellbeing,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6" dirty="0">
                <a:latin typeface="Calibri"/>
                <a:cs typeface="Calibri"/>
              </a:rPr>
              <a:t>individual or </a:t>
            </a:r>
            <a:r>
              <a:rPr sz="3000" spc="-12" dirty="0">
                <a:latin typeface="Calibri"/>
                <a:cs typeface="Calibri"/>
              </a:rPr>
              <a:t>group must </a:t>
            </a:r>
            <a:r>
              <a:rPr sz="3000" spc="-6" dirty="0">
                <a:latin typeface="Calibri"/>
                <a:cs typeface="Calibri"/>
              </a:rPr>
              <a:t>be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able</a:t>
            </a:r>
            <a:r>
              <a:rPr sz="3000" spc="-18" dirty="0">
                <a:latin typeface="Calibri"/>
                <a:cs typeface="Calibri"/>
              </a:rPr>
              <a:t> to: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5299" y="2789473"/>
            <a:ext cx="7959165" cy="2365987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357850" indent="-342909">
              <a:spcBef>
                <a:spcPts val="118"/>
              </a:spcBef>
              <a:buFont typeface="Wingdings"/>
              <a:buChar char=""/>
              <a:tabLst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identify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to realize</a:t>
            </a:r>
            <a:r>
              <a:rPr sz="3000" spc="-29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aspirations,</a:t>
            </a:r>
            <a:endParaRPr sz="3000" dirty="0">
              <a:latin typeface="Calibri"/>
              <a:cs typeface="Calibri"/>
            </a:endParaRPr>
          </a:p>
          <a:p>
            <a:pPr marL="357850" indent="-342909">
              <a:buFont typeface="Wingdings"/>
              <a:buChar char=""/>
              <a:tabLst>
                <a:tab pos="357850" algn="l"/>
              </a:tabLst>
            </a:pPr>
            <a:r>
              <a:rPr sz="3000" spc="-18" dirty="0">
                <a:latin typeface="Calibri"/>
                <a:cs typeface="Calibri"/>
              </a:rPr>
              <a:t>to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satisfy</a:t>
            </a:r>
            <a:r>
              <a:rPr sz="3000" spc="-41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needs,</a:t>
            </a:r>
            <a:endParaRPr sz="3000" dirty="0">
              <a:latin typeface="Calibri"/>
              <a:cs typeface="Calibri"/>
            </a:endParaRPr>
          </a:p>
          <a:p>
            <a:pPr marL="357850" indent="-342909">
              <a:buFont typeface="Wingdings"/>
              <a:buChar char=""/>
              <a:tabLst>
                <a:tab pos="357850" algn="l"/>
              </a:tabLst>
            </a:pPr>
            <a:r>
              <a:rPr sz="3000" dirty="0">
                <a:latin typeface="Calibri"/>
                <a:cs typeface="Calibri"/>
              </a:rPr>
              <a:t>and</a:t>
            </a:r>
            <a:r>
              <a:rPr sz="3000" spc="-18" dirty="0">
                <a:latin typeface="Calibri"/>
                <a:cs typeface="Calibri"/>
              </a:rPr>
              <a:t> to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change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spc="-6" dirty="0">
                <a:latin typeface="Calibri"/>
                <a:cs typeface="Calibri"/>
              </a:rPr>
              <a:t>or </a:t>
            </a:r>
            <a:r>
              <a:rPr sz="3000" spc="-12" dirty="0">
                <a:latin typeface="Calibri"/>
                <a:cs typeface="Calibri"/>
              </a:rPr>
              <a:t>cope</a:t>
            </a:r>
            <a:r>
              <a:rPr sz="3000" spc="-2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with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8" dirty="0">
                <a:latin typeface="Calibri"/>
                <a:cs typeface="Calibri"/>
              </a:rPr>
              <a:t> environment.</a:t>
            </a:r>
            <a:endParaRPr sz="3000" dirty="0">
              <a:latin typeface="Calibri"/>
              <a:cs typeface="Calibri"/>
            </a:endParaRPr>
          </a:p>
          <a:p>
            <a:pPr marL="357850" marR="5977" indent="-342909">
              <a:lnSpc>
                <a:spcPct val="80000"/>
              </a:lnSpc>
              <a:spcBef>
                <a:spcPts val="17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000" spc="-6" dirty="0">
                <a:latin typeface="Calibri"/>
                <a:cs typeface="Calibri"/>
              </a:rPr>
              <a:t>Health </a:t>
            </a:r>
            <a:r>
              <a:rPr sz="3000" dirty="0">
                <a:latin typeface="Calibri"/>
                <a:cs typeface="Calibri"/>
              </a:rPr>
              <a:t>is a </a:t>
            </a:r>
            <a:r>
              <a:rPr sz="3000" spc="-6" dirty="0">
                <a:latin typeface="Calibri"/>
                <a:cs typeface="Calibri"/>
              </a:rPr>
              <a:t>positive </a:t>
            </a:r>
            <a:r>
              <a:rPr sz="3000" spc="-12" dirty="0">
                <a:latin typeface="Calibri"/>
                <a:cs typeface="Calibri"/>
              </a:rPr>
              <a:t>concept </a:t>
            </a:r>
            <a:r>
              <a:rPr sz="3000" dirty="0">
                <a:latin typeface="Calibri"/>
                <a:cs typeface="Calibri"/>
              </a:rPr>
              <a:t>emphasizing </a:t>
            </a:r>
            <a:r>
              <a:rPr sz="3000" b="1" dirty="0">
                <a:latin typeface="Calibri"/>
                <a:cs typeface="Calibri"/>
              </a:rPr>
              <a:t>social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personal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spc="-12" dirty="0">
                <a:latin typeface="Calibri"/>
                <a:cs typeface="Calibri"/>
              </a:rPr>
              <a:t>resources,</a:t>
            </a:r>
            <a:r>
              <a:rPr sz="3000" spc="-6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12" dirty="0">
                <a:latin typeface="Calibri"/>
                <a:cs typeface="Calibri"/>
              </a:rPr>
              <a:t> well</a:t>
            </a:r>
            <a:r>
              <a:rPr sz="3000" spc="-18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12" dirty="0">
                <a:latin typeface="Calibri"/>
                <a:cs typeface="Calibri"/>
              </a:rPr>
              <a:t> </a:t>
            </a:r>
            <a:r>
              <a:rPr sz="3000" spc="-18" dirty="0">
                <a:latin typeface="Calibri"/>
                <a:cs typeface="Calibri"/>
              </a:rPr>
              <a:t>physical</a:t>
            </a:r>
            <a:r>
              <a:rPr sz="3000" spc="-6" dirty="0">
                <a:latin typeface="Calibri"/>
                <a:cs typeface="Calibri"/>
              </a:rPr>
              <a:t> capacities.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4595" y="2459121"/>
            <a:ext cx="757518" cy="401355"/>
          </a:xfrm>
          <a:prstGeom prst="rect">
            <a:avLst/>
          </a:prstGeom>
        </p:spPr>
        <p:txBody>
          <a:bodyPr vert="horz" wrap="square" lIns="0" tIns="20918" rIns="0" bIns="0" rtlCol="0">
            <a:spAutoFit/>
          </a:bodyPr>
          <a:lstStyle/>
          <a:p>
            <a:pPr marL="14942">
              <a:spcBef>
                <a:spcPts val="165"/>
              </a:spcBef>
            </a:pPr>
            <a:r>
              <a:rPr sz="2471" spc="76" dirty="0">
                <a:latin typeface="Trebuchet MS"/>
                <a:cs typeface="Trebuchet MS"/>
              </a:rPr>
              <a:t>hope</a:t>
            </a:r>
            <a:endParaRPr sz="247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52072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8913" y="266920"/>
            <a:ext cx="5257800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-12" dirty="0"/>
              <a:t>Lay</a:t>
            </a:r>
            <a:r>
              <a:rPr sz="4353" spc="6" dirty="0"/>
              <a:t> definition </a:t>
            </a:r>
            <a:r>
              <a:rPr sz="4353" spc="12" dirty="0"/>
              <a:t>of</a:t>
            </a:r>
            <a:r>
              <a:rPr sz="4353" spc="-6" dirty="0"/>
              <a:t> </a:t>
            </a:r>
            <a:r>
              <a:rPr sz="4353" spc="12" dirty="0"/>
              <a:t>health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1829100" y="1202420"/>
            <a:ext cx="8079441" cy="1420615"/>
          </a:xfrm>
          <a:prstGeom prst="rect">
            <a:avLst/>
          </a:prstGeom>
        </p:spPr>
        <p:txBody>
          <a:bodyPr vert="horz" wrap="square" lIns="0" tIns="115794" rIns="0" bIns="0" rtlCol="0">
            <a:spAutoFit/>
          </a:bodyPr>
          <a:lstStyle/>
          <a:p>
            <a:pPr marL="357850" indent="-342909">
              <a:spcBef>
                <a:spcPts val="9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lang="en-US" sz="2118" dirty="0"/>
              <a:t>We use the term “</a:t>
            </a:r>
            <a:r>
              <a:rPr lang="en-US" sz="2118" b="1" dirty="0"/>
              <a:t>lay</a:t>
            </a:r>
            <a:r>
              <a:rPr lang="en-US" sz="2118" dirty="0"/>
              <a:t>” to mean people who are neither health care professionals nor health services researchers, but who may have specialized knowledge related to health. This includes patients, the general public, and consumer advocates</a:t>
            </a:r>
            <a:endParaRPr sz="3177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6697" y="4807438"/>
            <a:ext cx="4971060" cy="159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1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5113" y="266920"/>
            <a:ext cx="5257800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-12" dirty="0"/>
              <a:t>Lay</a:t>
            </a:r>
            <a:r>
              <a:rPr sz="4353" spc="6" dirty="0"/>
              <a:t> definition </a:t>
            </a:r>
            <a:r>
              <a:rPr sz="4353" spc="12" dirty="0"/>
              <a:t>of</a:t>
            </a:r>
            <a:r>
              <a:rPr sz="4353" spc="-6" dirty="0"/>
              <a:t> </a:t>
            </a:r>
            <a:r>
              <a:rPr sz="4353" spc="12" dirty="0"/>
              <a:t>health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1905299" y="1199686"/>
            <a:ext cx="7625976" cy="35675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7850" marR="280901" indent="-342909">
              <a:lnSpc>
                <a:spcPts val="3647"/>
              </a:lnSpc>
              <a:spcBef>
                <a:spcPts val="400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relative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situation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and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related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personal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expectations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16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is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 </a:t>
            </a:r>
            <a:r>
              <a:rPr sz="3177" dirty="0">
                <a:latin typeface="Calibri"/>
                <a:cs typeface="Calibri"/>
              </a:rPr>
              <a:t>positive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concept</a:t>
            </a:r>
            <a:endParaRPr sz="3177" dirty="0">
              <a:latin typeface="Calibri"/>
              <a:cs typeface="Calibri"/>
            </a:endParaRPr>
          </a:p>
          <a:p>
            <a:pPr marL="357850" marR="5977" indent="-342909">
              <a:lnSpc>
                <a:spcPct val="100699"/>
              </a:lnSpc>
              <a:spcBef>
                <a:spcPts val="192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Depend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factors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like: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age, </a:t>
            </a:r>
            <a:r>
              <a:rPr sz="3177" spc="-35" dirty="0">
                <a:latin typeface="Calibri"/>
                <a:cs typeface="Calibri"/>
              </a:rPr>
              <a:t>gender,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culture,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ethnicity,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18" dirty="0">
                <a:latin typeface="Calibri"/>
                <a:cs typeface="Calibri"/>
              </a:rPr>
              <a:t>disability..etc</a:t>
            </a:r>
            <a:endParaRPr sz="3177" dirty="0">
              <a:latin typeface="Calibri"/>
              <a:cs typeface="Calibri"/>
            </a:endParaRPr>
          </a:p>
          <a:p>
            <a:pPr marL="357850" indent="-342909">
              <a:spcBef>
                <a:spcPts val="859"/>
              </a:spcBef>
              <a:buFont typeface="Arial"/>
              <a:buChar char="•"/>
              <a:tabLst>
                <a:tab pos="357850" algn="l"/>
              </a:tabLst>
            </a:pPr>
            <a:r>
              <a:rPr sz="3588" spc="6" dirty="0">
                <a:latin typeface="Calibri"/>
                <a:cs typeface="Calibri"/>
              </a:rPr>
              <a:t>E.g.</a:t>
            </a:r>
            <a:r>
              <a:rPr sz="3588" spc="-6" dirty="0">
                <a:latin typeface="Calibri"/>
                <a:cs typeface="Calibri"/>
              </a:rPr>
              <a:t> </a:t>
            </a:r>
            <a:r>
              <a:rPr sz="3588" spc="-24" dirty="0">
                <a:latin typeface="Calibri"/>
                <a:cs typeface="Calibri"/>
              </a:rPr>
              <a:t>Evil</a:t>
            </a:r>
            <a:r>
              <a:rPr sz="3588" spc="-12" dirty="0">
                <a:latin typeface="Calibri"/>
                <a:cs typeface="Calibri"/>
              </a:rPr>
              <a:t> </a:t>
            </a:r>
            <a:r>
              <a:rPr sz="3588" spc="-24" dirty="0">
                <a:latin typeface="Calibri"/>
                <a:cs typeface="Calibri"/>
              </a:rPr>
              <a:t>eye</a:t>
            </a:r>
            <a:endParaRPr sz="3588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8233" y="4981937"/>
            <a:ext cx="3998975" cy="134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6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3648" y="334601"/>
            <a:ext cx="4303059" cy="568734"/>
          </a:xfrm>
          <a:prstGeom prst="rect">
            <a:avLst/>
          </a:prstGeom>
        </p:spPr>
        <p:txBody>
          <a:bodyPr vert="horz" wrap="square" lIns="0" tIns="16435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29"/>
              </a:spcBef>
            </a:pPr>
            <a:r>
              <a:rPr sz="3588" spc="-24" dirty="0"/>
              <a:t>Lay</a:t>
            </a:r>
            <a:r>
              <a:rPr sz="3588" spc="-18" dirty="0"/>
              <a:t> </a:t>
            </a:r>
            <a:r>
              <a:rPr sz="3588" spc="-6" dirty="0"/>
              <a:t>definition</a:t>
            </a:r>
            <a:r>
              <a:rPr sz="3588" spc="-41" dirty="0"/>
              <a:t> </a:t>
            </a:r>
            <a:r>
              <a:rPr sz="3588" dirty="0"/>
              <a:t>of</a:t>
            </a:r>
            <a:r>
              <a:rPr sz="3588" spc="-24" dirty="0"/>
              <a:t> </a:t>
            </a:r>
            <a:r>
              <a:rPr sz="3588" dirty="0"/>
              <a:t>health</a:t>
            </a:r>
            <a:endParaRPr sz="3588"/>
          </a:p>
        </p:txBody>
      </p:sp>
      <p:sp>
        <p:nvSpPr>
          <p:cNvPr id="3" name="object 3"/>
          <p:cNvSpPr txBox="1"/>
          <p:nvPr/>
        </p:nvSpPr>
        <p:spPr>
          <a:xfrm>
            <a:off x="1829099" y="1147870"/>
            <a:ext cx="8387976" cy="2705058"/>
          </a:xfrm>
          <a:prstGeom prst="rect">
            <a:avLst/>
          </a:prstGeom>
        </p:spPr>
        <p:txBody>
          <a:bodyPr vert="horz" wrap="square" lIns="0" tIns="17929" rIns="0" bIns="0" rtlCol="0">
            <a:spAutoFit/>
          </a:bodyPr>
          <a:lstStyle/>
          <a:p>
            <a:pPr marL="357850" indent="-342909">
              <a:spcBef>
                <a:spcPts val="141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 not </a:t>
            </a:r>
            <a:r>
              <a:rPr sz="3177" dirty="0">
                <a:latin typeface="Calibri"/>
                <a:cs typeface="Calibri"/>
              </a:rPr>
              <a:t>ill: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you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are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healthy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when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you</a:t>
            </a:r>
            <a:r>
              <a:rPr sz="3177" dirty="0">
                <a:latin typeface="Calibri"/>
                <a:cs typeface="Calibri"/>
              </a:rPr>
              <a:t> don’t</a:t>
            </a:r>
          </a:p>
          <a:p>
            <a:pPr marL="357850">
              <a:spcBef>
                <a:spcPts val="29"/>
              </a:spcBef>
            </a:pPr>
            <a:r>
              <a:rPr sz="3177" spc="-18" dirty="0">
                <a:latin typeface="Calibri"/>
                <a:cs typeface="Calibri"/>
              </a:rPr>
              <a:t>have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any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symptoms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disease</a:t>
            </a:r>
          </a:p>
          <a:p>
            <a:pPr marL="357850" marR="5977" indent="-342909">
              <a:lnSpc>
                <a:spcPct val="100699"/>
              </a:lnSpc>
              <a:spcBef>
                <a:spcPts val="19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 </a:t>
            </a:r>
            <a:r>
              <a:rPr sz="3177" dirty="0">
                <a:latin typeface="Calibri"/>
                <a:cs typeface="Calibri"/>
              </a:rPr>
              <a:t>absence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dirty="0">
                <a:latin typeface="Calibri"/>
                <a:cs typeface="Calibri"/>
              </a:rPr>
              <a:t> disease/health</a:t>
            </a:r>
            <a:r>
              <a:rPr sz="3177" spc="41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despite 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disease: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focusing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 </a:t>
            </a:r>
            <a:r>
              <a:rPr sz="3177" dirty="0">
                <a:latin typeface="Calibri"/>
                <a:cs typeface="Calibri"/>
              </a:rPr>
              <a:t>disease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(medical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model). 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Used</a:t>
            </a:r>
            <a:r>
              <a:rPr sz="3177" dirty="0">
                <a:latin typeface="Calibri"/>
                <a:cs typeface="Calibri"/>
              </a:rPr>
              <a:t> by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people</a:t>
            </a:r>
            <a:r>
              <a:rPr sz="3177" spc="12" dirty="0">
                <a:latin typeface="Calibri"/>
                <a:cs typeface="Calibri"/>
              </a:rPr>
              <a:t> who </a:t>
            </a:r>
            <a:r>
              <a:rPr sz="3177" spc="-18" dirty="0">
                <a:latin typeface="Calibri"/>
                <a:cs typeface="Calibri"/>
              </a:rPr>
              <a:t>feel</a:t>
            </a:r>
            <a:r>
              <a:rPr sz="3177" spc="-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healthy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despite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disease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02512" y="5231098"/>
            <a:ext cx="3924920" cy="116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1700" y="269210"/>
            <a:ext cx="6314619" cy="692195"/>
          </a:xfrm>
          <a:prstGeom prst="rect">
            <a:avLst/>
          </a:prstGeom>
        </p:spPr>
        <p:txBody>
          <a:bodyPr vert="horz" wrap="square" lIns="0" tIns="1494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18"/>
              </a:spcBef>
            </a:pPr>
            <a:r>
              <a:rPr spc="-29" dirty="0"/>
              <a:t>Lay</a:t>
            </a:r>
            <a:r>
              <a:rPr spc="-6" dirty="0"/>
              <a:t> </a:t>
            </a:r>
            <a:r>
              <a:rPr spc="-12" dirty="0"/>
              <a:t>definition</a:t>
            </a:r>
            <a:r>
              <a:rPr spc="-41" dirty="0"/>
              <a:t> </a:t>
            </a:r>
            <a:r>
              <a:rPr spc="-6" dirty="0"/>
              <a:t>of</a:t>
            </a:r>
            <a:r>
              <a:rPr spc="-12" dirty="0"/>
              <a:t> </a:t>
            </a:r>
            <a:r>
              <a:rPr spc="-6" dirty="0"/>
              <a:t>health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9100" y="1056023"/>
            <a:ext cx="8438029" cy="3200262"/>
          </a:xfrm>
          <a:prstGeom prst="rect">
            <a:avLst/>
          </a:prstGeom>
        </p:spPr>
        <p:txBody>
          <a:bodyPr vert="horz" wrap="square" lIns="0" tIns="262218" rIns="0" bIns="0" rtlCol="0">
            <a:spAutoFit/>
          </a:bodyPr>
          <a:lstStyle/>
          <a:p>
            <a:pPr marL="357850" indent="-342909">
              <a:spcBef>
                <a:spcPts val="2065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 </a:t>
            </a:r>
            <a:r>
              <a:rPr sz="3177" dirty="0">
                <a:latin typeface="Calibri"/>
                <a:cs typeface="Calibri"/>
              </a:rPr>
              <a:t>behavior: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based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 </a:t>
            </a:r>
            <a:r>
              <a:rPr sz="3177" spc="-6" dirty="0">
                <a:latin typeface="Calibri"/>
                <a:cs typeface="Calibri"/>
              </a:rPr>
              <a:t>healthy</a:t>
            </a:r>
            <a:r>
              <a:rPr sz="3177" spc="65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behavior</a:t>
            </a:r>
            <a:endParaRPr sz="3177" dirty="0">
              <a:latin typeface="Calibri"/>
              <a:cs typeface="Calibri"/>
            </a:endParaRPr>
          </a:p>
          <a:p>
            <a:pPr marL="357850" marR="5977" indent="-342909">
              <a:lnSpc>
                <a:spcPct val="100699"/>
              </a:lnSpc>
              <a:spcBef>
                <a:spcPts val="1918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physical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fitness: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mostly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used </a:t>
            </a:r>
            <a:r>
              <a:rPr sz="3177" dirty="0">
                <a:latin typeface="Calibri"/>
                <a:cs typeface="Calibri"/>
              </a:rPr>
              <a:t>by</a:t>
            </a:r>
            <a:r>
              <a:rPr sz="3177" spc="12" dirty="0">
                <a:latin typeface="Calibri"/>
                <a:cs typeface="Calibri"/>
              </a:rPr>
              <a:t> men </a:t>
            </a:r>
            <a:r>
              <a:rPr sz="3177" dirty="0">
                <a:latin typeface="Calibri"/>
                <a:cs typeface="Calibri"/>
              </a:rPr>
              <a:t>of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all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ages.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Focus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playing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sports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spc="6" dirty="0">
                <a:latin typeface="Calibri"/>
                <a:cs typeface="Calibri"/>
              </a:rPr>
              <a:t>being</a:t>
            </a:r>
            <a:r>
              <a:rPr sz="3177" spc="53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slim</a:t>
            </a:r>
            <a:endParaRPr sz="3177" dirty="0">
              <a:latin typeface="Calibri"/>
              <a:cs typeface="Calibri"/>
            </a:endParaRPr>
          </a:p>
          <a:p>
            <a:pPr marL="357850" marR="255501" indent="-342909">
              <a:lnSpc>
                <a:spcPct val="100699"/>
              </a:lnSpc>
              <a:spcBef>
                <a:spcPts val="1924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dirty="0">
                <a:latin typeface="Calibri"/>
                <a:cs typeface="Calibri"/>
              </a:rPr>
              <a:t> energy: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vitality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enthusiasm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used </a:t>
            </a:r>
            <a:r>
              <a:rPr sz="3177" dirty="0">
                <a:latin typeface="Calibri"/>
                <a:cs typeface="Calibri"/>
              </a:rPr>
              <a:t>by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women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dirty="0">
                <a:latin typeface="Calibri"/>
                <a:cs typeface="Calibri"/>
              </a:rPr>
              <a:t>older </a:t>
            </a:r>
            <a:r>
              <a:rPr sz="3177" spc="12" dirty="0">
                <a:latin typeface="Calibri"/>
                <a:cs typeface="Calibri"/>
              </a:rPr>
              <a:t>men</a:t>
            </a:r>
            <a:endParaRPr sz="3177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03229" y="4815108"/>
            <a:ext cx="5063888" cy="15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31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5113" y="343120"/>
            <a:ext cx="5257800" cy="690231"/>
          </a:xfrm>
          <a:prstGeom prst="rect">
            <a:avLst/>
          </a:prstGeom>
        </p:spPr>
        <p:txBody>
          <a:bodyPr vert="horz" wrap="square" lIns="0" tIns="20171" rIns="0" bIns="0" rtlCol="0" anchor="ctr">
            <a:spAutoFit/>
          </a:bodyPr>
          <a:lstStyle/>
          <a:p>
            <a:pPr marL="14942">
              <a:lnSpc>
                <a:spcPct val="100000"/>
              </a:lnSpc>
              <a:spcBef>
                <a:spcPts val="159"/>
              </a:spcBef>
            </a:pPr>
            <a:r>
              <a:rPr sz="4353" spc="-12" dirty="0"/>
              <a:t>Lay</a:t>
            </a:r>
            <a:r>
              <a:rPr sz="4353" spc="6" dirty="0"/>
              <a:t> definition </a:t>
            </a:r>
            <a:r>
              <a:rPr sz="4353" spc="12" dirty="0"/>
              <a:t>of</a:t>
            </a:r>
            <a:r>
              <a:rPr sz="4353" spc="-6" dirty="0"/>
              <a:t> </a:t>
            </a:r>
            <a:r>
              <a:rPr sz="4353" spc="12" dirty="0"/>
              <a:t>health</a:t>
            </a:r>
            <a:endParaRPr sz="4353"/>
          </a:p>
        </p:txBody>
      </p:sp>
      <p:sp>
        <p:nvSpPr>
          <p:cNvPr id="3" name="object 3"/>
          <p:cNvSpPr txBox="1"/>
          <p:nvPr/>
        </p:nvSpPr>
        <p:spPr>
          <a:xfrm>
            <a:off x="1905300" y="1224070"/>
            <a:ext cx="8336429" cy="4487352"/>
          </a:xfrm>
          <a:prstGeom prst="rect">
            <a:avLst/>
          </a:prstGeom>
        </p:spPr>
        <p:txBody>
          <a:bodyPr vert="horz" wrap="square" lIns="0" tIns="14194" rIns="0" bIns="0" rtlCol="0">
            <a:spAutoFit/>
          </a:bodyPr>
          <a:lstStyle/>
          <a:p>
            <a:pPr marL="357850" marR="5977" indent="-342909">
              <a:lnSpc>
                <a:spcPct val="100699"/>
              </a:lnSpc>
              <a:spcBef>
                <a:spcPts val="112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social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relationship: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used</a:t>
            </a:r>
            <a:r>
              <a:rPr sz="3177" dirty="0">
                <a:latin typeface="Calibri"/>
                <a:cs typeface="Calibri"/>
              </a:rPr>
              <a:t> by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women. 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Focus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on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having</a:t>
            </a:r>
            <a:r>
              <a:rPr sz="3177" spc="41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good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relationship</a:t>
            </a:r>
            <a:r>
              <a:rPr sz="3177" spc="4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with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others</a:t>
            </a:r>
            <a:r>
              <a:rPr sz="3177" spc="6" dirty="0">
                <a:latin typeface="Calibri"/>
                <a:cs typeface="Calibri"/>
              </a:rPr>
              <a:t> </a:t>
            </a:r>
            <a:r>
              <a:rPr sz="3177" spc="12" dirty="0">
                <a:latin typeface="Calibri"/>
                <a:cs typeface="Calibri"/>
              </a:rPr>
              <a:t>&amp; </a:t>
            </a:r>
            <a:r>
              <a:rPr sz="3177" spc="-70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ability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help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other </a:t>
            </a:r>
            <a:r>
              <a:rPr sz="3177" spc="6" dirty="0">
                <a:latin typeface="Calibri"/>
                <a:cs typeface="Calibri"/>
              </a:rPr>
              <a:t>people</a:t>
            </a:r>
            <a:endParaRPr sz="3177">
              <a:latin typeface="Calibri"/>
              <a:cs typeface="Calibri"/>
            </a:endParaRPr>
          </a:p>
          <a:p>
            <a:pPr marL="357850" marR="98614" indent="-342909">
              <a:lnSpc>
                <a:spcPct val="100699"/>
              </a:lnSpc>
              <a:spcBef>
                <a:spcPts val="2065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spc="6" dirty="0">
                <a:latin typeface="Calibri"/>
                <a:cs typeface="Calibri"/>
              </a:rPr>
              <a:t>Health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dirty="0">
                <a:latin typeface="Calibri"/>
                <a:cs typeface="Calibri"/>
              </a:rPr>
              <a:t> function: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being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able </a:t>
            </a:r>
            <a:r>
              <a:rPr sz="3177" spc="-6" dirty="0">
                <a:latin typeface="Calibri"/>
                <a:cs typeface="Calibri"/>
              </a:rPr>
              <a:t>to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carry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everyday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-12" dirty="0">
                <a:latin typeface="Calibri"/>
                <a:cs typeface="Calibri"/>
              </a:rPr>
              <a:t>tasks.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Used </a:t>
            </a:r>
            <a:r>
              <a:rPr sz="3177" spc="-6" dirty="0">
                <a:latin typeface="Calibri"/>
                <a:cs typeface="Calibri"/>
              </a:rPr>
              <a:t>by</a:t>
            </a:r>
            <a:r>
              <a:rPr sz="3177" spc="12" dirty="0">
                <a:latin typeface="Calibri"/>
                <a:cs typeface="Calibri"/>
              </a:rPr>
              <a:t> men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especially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older</a:t>
            </a:r>
            <a:r>
              <a:rPr sz="3177" spc="6" dirty="0">
                <a:latin typeface="Calibri"/>
                <a:cs typeface="Calibri"/>
              </a:rPr>
              <a:t> people</a:t>
            </a:r>
            <a:endParaRPr sz="3177">
              <a:latin typeface="Calibri"/>
              <a:cs typeface="Calibri"/>
            </a:endParaRPr>
          </a:p>
          <a:p>
            <a:pPr marL="357850" marR="28389" indent="-342909">
              <a:lnSpc>
                <a:spcPct val="100699"/>
              </a:lnSpc>
              <a:spcBef>
                <a:spcPts val="2071"/>
              </a:spcBef>
              <a:buFont typeface="Arial"/>
              <a:buChar char="•"/>
              <a:tabLst>
                <a:tab pos="357103" algn="l"/>
                <a:tab pos="357850" algn="l"/>
              </a:tabLst>
            </a:pPr>
            <a:r>
              <a:rPr sz="3177" dirty="0">
                <a:latin typeface="Calibri"/>
                <a:cs typeface="Calibri"/>
              </a:rPr>
              <a:t>Health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psychosocial</a:t>
            </a:r>
            <a:r>
              <a:rPr sz="3177" spc="35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well-being:</a:t>
            </a:r>
            <a:r>
              <a:rPr sz="3177" spc="24" dirty="0">
                <a:latin typeface="Calibri"/>
                <a:cs typeface="Calibri"/>
              </a:rPr>
              <a:t> </a:t>
            </a:r>
            <a:r>
              <a:rPr sz="3177" spc="-35" dirty="0">
                <a:latin typeface="Calibri"/>
                <a:cs typeface="Calibri"/>
              </a:rPr>
              <a:t>energy, </a:t>
            </a:r>
            <a:r>
              <a:rPr sz="3177" spc="-29" dirty="0">
                <a:latin typeface="Calibri"/>
                <a:cs typeface="Calibri"/>
              </a:rPr>
              <a:t> </a:t>
            </a:r>
            <a:r>
              <a:rPr sz="3177" spc="-6" dirty="0">
                <a:latin typeface="Calibri"/>
                <a:cs typeface="Calibri"/>
              </a:rPr>
              <a:t>having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social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relationships</a:t>
            </a:r>
            <a:r>
              <a:rPr sz="3177" spc="18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and</a:t>
            </a:r>
            <a:r>
              <a:rPr sz="3177" spc="29" dirty="0">
                <a:latin typeface="Calibri"/>
                <a:cs typeface="Calibri"/>
              </a:rPr>
              <a:t> </a:t>
            </a:r>
            <a:r>
              <a:rPr sz="3177" dirty="0">
                <a:latin typeface="Calibri"/>
                <a:cs typeface="Calibri"/>
              </a:rPr>
              <a:t>viewed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as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a</a:t>
            </a:r>
            <a:r>
              <a:rPr sz="3177" spc="12" dirty="0">
                <a:latin typeface="Calibri"/>
                <a:cs typeface="Calibri"/>
              </a:rPr>
              <a:t> </a:t>
            </a:r>
            <a:r>
              <a:rPr sz="3177" spc="-24" dirty="0">
                <a:latin typeface="Calibri"/>
                <a:cs typeface="Calibri"/>
              </a:rPr>
              <a:t>state </a:t>
            </a:r>
            <a:r>
              <a:rPr sz="3177" spc="-700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of</a:t>
            </a:r>
            <a:r>
              <a:rPr sz="3177" spc="-6" dirty="0">
                <a:latin typeface="Calibri"/>
                <a:cs typeface="Calibri"/>
              </a:rPr>
              <a:t> </a:t>
            </a:r>
            <a:r>
              <a:rPr sz="3177" spc="6" dirty="0">
                <a:latin typeface="Calibri"/>
                <a:cs typeface="Calibri"/>
              </a:rPr>
              <a:t>mind</a:t>
            </a:r>
            <a:endParaRPr sz="3177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439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1350</Words>
  <Application>Microsoft Macintosh PowerPoint</Application>
  <PresentationFormat>Widescreen</PresentationFormat>
  <Paragraphs>153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Trebuchet MS</vt:lpstr>
      <vt:lpstr>Wingdings</vt:lpstr>
      <vt:lpstr>Office Theme</vt:lpstr>
      <vt:lpstr>What is Health?  </vt:lpstr>
      <vt:lpstr>Definition of health</vt:lpstr>
      <vt:lpstr>Definition of health</vt:lpstr>
      <vt:lpstr>Definition of health</vt:lpstr>
      <vt:lpstr>Lay definition of health</vt:lpstr>
      <vt:lpstr>Lay definition of health</vt:lpstr>
      <vt:lpstr>Lay definition of health</vt:lpstr>
      <vt:lpstr>Lay definition of health</vt:lpstr>
      <vt:lpstr>Lay definition of health</vt:lpstr>
      <vt:lpstr>Wellness</vt:lpstr>
      <vt:lpstr>Wellness</vt:lpstr>
      <vt:lpstr>Models of health </vt:lpstr>
      <vt:lpstr>PowerPoint Presentation</vt:lpstr>
      <vt:lpstr>Biomedical model</vt:lpstr>
      <vt:lpstr>Components of the Palestinian Health Care  Delivery System</vt:lpstr>
      <vt:lpstr>Medical Providers Primary Roles</vt:lpstr>
      <vt:lpstr>The biomedical model</vt:lpstr>
      <vt:lpstr>The biomedical model</vt:lpstr>
      <vt:lpstr>Surveillance</vt:lpstr>
      <vt:lpstr>The social model of health</vt:lpstr>
      <vt:lpstr>What are social determinants of health?</vt:lpstr>
      <vt:lpstr>The social model of health</vt:lpstr>
      <vt:lpstr>Experience of illness, sickness &amp;  disease</vt:lpstr>
      <vt:lpstr>Illness &amp; Social Order</vt:lpstr>
      <vt:lpstr>Sick Role</vt:lpstr>
      <vt:lpstr>Illness behavior</vt:lpstr>
      <vt:lpstr>On being sick: roles &amp; responsibilities</vt:lpstr>
      <vt:lpstr>On being sick: roles &amp; responsibilities</vt:lpstr>
      <vt:lpstr>Stigma &amp; disease</vt:lpstr>
      <vt:lpstr>Stigma &amp; disease</vt:lpstr>
      <vt:lpstr>Stigma &amp; disease</vt:lpstr>
      <vt:lpstr>Health, holism &amp; nursing</vt:lpstr>
      <vt:lpstr>Health, holism &amp; nursing</vt:lpstr>
      <vt:lpstr>Any question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Health?  </dc:title>
  <dc:creator>Microsoft Office User</dc:creator>
  <cp:lastModifiedBy>Microsoft Office User</cp:lastModifiedBy>
  <cp:revision>9</cp:revision>
  <dcterms:created xsi:type="dcterms:W3CDTF">2021-03-22T22:13:40Z</dcterms:created>
  <dcterms:modified xsi:type="dcterms:W3CDTF">2021-04-10T19:20:01Z</dcterms:modified>
</cp:coreProperties>
</file>