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49"/>
  </p:notesMasterIdLst>
  <p:sldIdLst>
    <p:sldId id="256" r:id="rId2"/>
    <p:sldId id="257" r:id="rId3"/>
    <p:sldId id="258" r:id="rId4"/>
    <p:sldId id="259" r:id="rId5"/>
    <p:sldId id="285" r:id="rId6"/>
    <p:sldId id="286" r:id="rId7"/>
    <p:sldId id="260" r:id="rId8"/>
    <p:sldId id="288" r:id="rId9"/>
    <p:sldId id="261" r:id="rId10"/>
    <p:sldId id="289" r:id="rId11"/>
    <p:sldId id="290" r:id="rId12"/>
    <p:sldId id="262" r:id="rId13"/>
    <p:sldId id="263" r:id="rId14"/>
    <p:sldId id="291" r:id="rId15"/>
    <p:sldId id="264" r:id="rId16"/>
    <p:sldId id="265" r:id="rId17"/>
    <p:sldId id="266" r:id="rId18"/>
    <p:sldId id="267" r:id="rId19"/>
    <p:sldId id="268" r:id="rId20"/>
    <p:sldId id="292" r:id="rId21"/>
    <p:sldId id="293" r:id="rId22"/>
    <p:sldId id="294" r:id="rId23"/>
    <p:sldId id="280" r:id="rId24"/>
    <p:sldId id="295" r:id="rId25"/>
    <p:sldId id="296" r:id="rId26"/>
    <p:sldId id="297" r:id="rId27"/>
    <p:sldId id="298" r:id="rId28"/>
    <p:sldId id="281" r:id="rId29"/>
    <p:sldId id="299" r:id="rId30"/>
    <p:sldId id="306" r:id="rId31"/>
    <p:sldId id="307" r:id="rId32"/>
    <p:sldId id="308" r:id="rId33"/>
    <p:sldId id="309" r:id="rId34"/>
    <p:sldId id="300" r:id="rId35"/>
    <p:sldId id="301" r:id="rId36"/>
    <p:sldId id="304" r:id="rId37"/>
    <p:sldId id="305" r:id="rId38"/>
    <p:sldId id="302" r:id="rId39"/>
    <p:sldId id="310" r:id="rId40"/>
    <p:sldId id="312" r:id="rId41"/>
    <p:sldId id="313" r:id="rId42"/>
    <p:sldId id="314" r:id="rId43"/>
    <p:sldId id="315" r:id="rId44"/>
    <p:sldId id="316" r:id="rId45"/>
    <p:sldId id="303" r:id="rId46"/>
    <p:sldId id="311" r:id="rId47"/>
    <p:sldId id="279" r:id="rId48"/>
  </p:sldIdLst>
  <p:sldSz cx="9144000" cy="5143500" type="screen16x9"/>
  <p:notesSz cx="6858000" cy="9144000"/>
  <p:embeddedFontLst>
    <p:embeddedFont>
      <p:font typeface="Lora" panose="020B0604020202020204" charset="0"/>
      <p:regular r:id="rId50"/>
      <p:bold r:id="rId51"/>
      <p:italic r:id="rId52"/>
      <p:boldItalic r:id="rId53"/>
    </p:embeddedFont>
    <p:embeddedFont>
      <p:font typeface="Playfair Display" panose="020B0604020202020204" charset="0"/>
      <p:regular r:id="rId54"/>
      <p:bold r:id="rId55"/>
      <p:italic r:id="rId56"/>
      <p:boldItalic r:id="rId5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3A8EA9-CDC5-4628-88D4-713106988D74}" v="2" dt="2020-01-17T20:19:53.858"/>
  </p1510:revLst>
</p1510:revInfo>
</file>

<file path=ppt/tableStyles.xml><?xml version="1.0" encoding="utf-8"?>
<a:tblStyleLst xmlns:a="http://schemas.openxmlformats.org/drawingml/2006/main" def="{9F2BD787-B592-4C30-A8D7-AF30122892CD}">
  <a:tblStyle styleId="{9F2BD787-B592-4C30-A8D7-AF30122892CD}"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font" Target="fonts/font1.fntdata"/><Relationship Id="rId55" Type="http://schemas.openxmlformats.org/officeDocument/2006/relationships/font" Target="fonts/font6.fntdata"/><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4.fntdata"/><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7.fntdata"/><Relationship Id="rId8" Type="http://schemas.openxmlformats.org/officeDocument/2006/relationships/slide" Target="slides/slide7.xml"/><Relationship Id="rId51" Type="http://schemas.openxmlformats.org/officeDocument/2006/relationships/font" Target="fonts/font2.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5.fntdata"/><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openxmlformats.org/officeDocument/2006/relationships/font" Target="fonts/font8.fnt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3.fntdata"/><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eel mushasha" userId="5ff4455aeeaeb7d0" providerId="Windows Live" clId="Web-{7E3A8EA9-CDC5-4628-88D4-713106988D74}"/>
    <pc:docChg chg="modSld">
      <pc:chgData name="aseel mushasha" userId="5ff4455aeeaeb7d0" providerId="Windows Live" clId="Web-{7E3A8EA9-CDC5-4628-88D4-713106988D74}" dt="2020-01-17T20:19:53.858" v="1" actId="1076"/>
      <pc:docMkLst>
        <pc:docMk/>
      </pc:docMkLst>
      <pc:sldChg chg="modSp">
        <pc:chgData name="aseel mushasha" userId="5ff4455aeeaeb7d0" providerId="Windows Live" clId="Web-{7E3A8EA9-CDC5-4628-88D4-713106988D74}" dt="2020-01-17T20:18:17.872" v="0" actId="1076"/>
        <pc:sldMkLst>
          <pc:docMk/>
          <pc:sldMk cId="0" sldId="292"/>
        </pc:sldMkLst>
        <pc:spChg chg="mod">
          <ac:chgData name="aseel mushasha" userId="5ff4455aeeaeb7d0" providerId="Windows Live" clId="Web-{7E3A8EA9-CDC5-4628-88D4-713106988D74}" dt="2020-01-17T20:18:17.872" v="0" actId="1076"/>
          <ac:spMkLst>
            <pc:docMk/>
            <pc:sldMk cId="0" sldId="292"/>
            <ac:spMk id="5" creationId="{00000000-0000-0000-0000-000000000000}"/>
          </ac:spMkLst>
        </pc:spChg>
      </pc:sldChg>
      <pc:sldChg chg="modSp">
        <pc:chgData name="aseel mushasha" userId="5ff4455aeeaeb7d0" providerId="Windows Live" clId="Web-{7E3A8EA9-CDC5-4628-88D4-713106988D74}" dt="2020-01-17T20:19:53.858" v="1" actId="1076"/>
        <pc:sldMkLst>
          <pc:docMk/>
          <pc:sldMk cId="0" sldId="306"/>
        </pc:sldMkLst>
        <pc:spChg chg="mod">
          <ac:chgData name="aseel mushasha" userId="5ff4455aeeaeb7d0" providerId="Windows Live" clId="Web-{7E3A8EA9-CDC5-4628-88D4-713106988D74}" dt="2020-01-17T20:19:53.858" v="1" actId="1076"/>
          <ac:spMkLst>
            <pc:docMk/>
            <pc:sldMk cId="0" sldId="306"/>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5f391192_0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35f391192_0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11111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598400" y="1763225"/>
            <a:ext cx="5947200" cy="1159800"/>
          </a:xfrm>
          <a:prstGeom prst="rect">
            <a:avLst/>
          </a:prstGeom>
        </p:spPr>
        <p:txBody>
          <a:bodyPr spcFirstLastPara="1" wrap="square" lIns="91425" tIns="91425" rIns="91425" bIns="91425" anchor="t" anchorCtr="0">
            <a:noAutofit/>
          </a:bodyPr>
          <a:lstStyle>
            <a:lvl1pPr lvl="0" algn="ctr">
              <a:spcBef>
                <a:spcPts val="0"/>
              </a:spcBef>
              <a:spcAft>
                <a:spcPts val="0"/>
              </a:spcAft>
              <a:buClr>
                <a:srgbClr val="FFFFFF"/>
              </a:buClr>
              <a:buSzPts val="4800"/>
              <a:buNone/>
              <a:defRPr sz="4800" b="1">
                <a:solidFill>
                  <a:srgbClr val="FFFFFF"/>
                </a:solidFill>
              </a:defRPr>
            </a:lvl1pPr>
            <a:lvl2pPr lvl="1" algn="ctr">
              <a:spcBef>
                <a:spcPts val="0"/>
              </a:spcBef>
              <a:spcAft>
                <a:spcPts val="0"/>
              </a:spcAft>
              <a:buClr>
                <a:srgbClr val="FFFFFF"/>
              </a:buClr>
              <a:buSzPts val="4800"/>
              <a:buNone/>
              <a:defRPr sz="4800">
                <a:solidFill>
                  <a:srgbClr val="FFFFFF"/>
                </a:solidFill>
              </a:defRPr>
            </a:lvl2pPr>
            <a:lvl3pPr lvl="2" algn="ctr">
              <a:spcBef>
                <a:spcPts val="0"/>
              </a:spcBef>
              <a:spcAft>
                <a:spcPts val="0"/>
              </a:spcAft>
              <a:buClr>
                <a:srgbClr val="FFFFFF"/>
              </a:buClr>
              <a:buSzPts val="4800"/>
              <a:buNone/>
              <a:defRPr sz="4800">
                <a:solidFill>
                  <a:srgbClr val="FFFFFF"/>
                </a:solidFill>
              </a:defRPr>
            </a:lvl3pPr>
            <a:lvl4pPr lvl="3" algn="ctr">
              <a:spcBef>
                <a:spcPts val="0"/>
              </a:spcBef>
              <a:spcAft>
                <a:spcPts val="0"/>
              </a:spcAft>
              <a:buClr>
                <a:srgbClr val="FFFFFF"/>
              </a:buClr>
              <a:buSzPts val="4800"/>
              <a:buNone/>
              <a:defRPr sz="4800">
                <a:solidFill>
                  <a:srgbClr val="FFFFFF"/>
                </a:solidFill>
              </a:defRPr>
            </a:lvl4pPr>
            <a:lvl5pPr lvl="4" algn="ctr">
              <a:spcBef>
                <a:spcPts val="0"/>
              </a:spcBef>
              <a:spcAft>
                <a:spcPts val="0"/>
              </a:spcAft>
              <a:buClr>
                <a:srgbClr val="FFFFFF"/>
              </a:buClr>
              <a:buSzPts val="4800"/>
              <a:buNone/>
              <a:defRPr sz="4800">
                <a:solidFill>
                  <a:srgbClr val="FFFFFF"/>
                </a:solidFill>
              </a:defRPr>
            </a:lvl5pPr>
            <a:lvl6pPr lvl="5" algn="ctr">
              <a:spcBef>
                <a:spcPts val="0"/>
              </a:spcBef>
              <a:spcAft>
                <a:spcPts val="0"/>
              </a:spcAft>
              <a:buClr>
                <a:srgbClr val="FFFFFF"/>
              </a:buClr>
              <a:buSzPts val="4800"/>
              <a:buNone/>
              <a:defRPr sz="4800">
                <a:solidFill>
                  <a:srgbClr val="FFFFFF"/>
                </a:solidFill>
              </a:defRPr>
            </a:lvl6pPr>
            <a:lvl7pPr lvl="6" algn="ctr">
              <a:spcBef>
                <a:spcPts val="0"/>
              </a:spcBef>
              <a:spcAft>
                <a:spcPts val="0"/>
              </a:spcAft>
              <a:buClr>
                <a:srgbClr val="FFFFFF"/>
              </a:buClr>
              <a:buSzPts val="4800"/>
              <a:buNone/>
              <a:defRPr sz="4800">
                <a:solidFill>
                  <a:srgbClr val="FFFFFF"/>
                </a:solidFill>
              </a:defRPr>
            </a:lvl7pPr>
            <a:lvl8pPr lvl="7" algn="ctr">
              <a:spcBef>
                <a:spcPts val="0"/>
              </a:spcBef>
              <a:spcAft>
                <a:spcPts val="0"/>
              </a:spcAft>
              <a:buClr>
                <a:srgbClr val="FFFFFF"/>
              </a:buClr>
              <a:buSzPts val="4800"/>
              <a:buNone/>
              <a:defRPr sz="4800">
                <a:solidFill>
                  <a:srgbClr val="FFFFFF"/>
                </a:solidFill>
              </a:defRPr>
            </a:lvl8pPr>
            <a:lvl9pPr lvl="8" algn="ctr">
              <a:spcBef>
                <a:spcPts val="0"/>
              </a:spcBef>
              <a:spcAft>
                <a:spcPts val="0"/>
              </a:spcAft>
              <a:buClr>
                <a:srgbClr val="FFFFFF"/>
              </a:buClr>
              <a:buSzPts val="4800"/>
              <a:buNone/>
              <a:defRPr sz="4800">
                <a:solidFill>
                  <a:srgbClr val="FFFFFF"/>
                </a:solidFill>
              </a:defRPr>
            </a:lvl9pPr>
          </a:lstStyle>
          <a:p>
            <a:endParaRPr/>
          </a:p>
        </p:txBody>
      </p:sp>
      <p:grpSp>
        <p:nvGrpSpPr>
          <p:cNvPr id="11" name="Google Shape;11;p2"/>
          <p:cNvGrpSpPr/>
          <p:nvPr/>
        </p:nvGrpSpPr>
        <p:grpSpPr>
          <a:xfrm>
            <a:off x="3239978" y="-11"/>
            <a:ext cx="2664079" cy="1326980"/>
            <a:chOff x="3578850" y="-50"/>
            <a:chExt cx="1816500" cy="904800"/>
          </a:xfrm>
        </p:grpSpPr>
        <p:sp>
          <p:nvSpPr>
            <p:cNvPr id="12" name="Google Shape;12;p2"/>
            <p:cNvSpPr/>
            <p:nvPr/>
          </p:nvSpPr>
          <p:spPr>
            <a:xfrm rot="10800000">
              <a:off x="3578850" y="-50"/>
              <a:ext cx="1816500" cy="904800"/>
            </a:xfrm>
            <a:prstGeom prst="triangle">
              <a:avLst>
                <a:gd name="adj" fmla="val 50000"/>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a:off x="4487250" y="-50"/>
              <a:ext cx="908100" cy="904800"/>
            </a:xfrm>
            <a:prstGeom prst="triangle">
              <a:avLst>
                <a:gd name="adj" fmla="val 100000"/>
              </a:avLst>
            </a:prstGeom>
            <a:solidFill>
              <a:srgbClr val="99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p:cSld name="BLANK_1_1">
    <p:spTree>
      <p:nvGrpSpPr>
        <p:cNvPr id="1" name="Shape 55"/>
        <p:cNvGrpSpPr/>
        <p:nvPr/>
      </p:nvGrpSpPr>
      <p:grpSpPr>
        <a:xfrm>
          <a:off x="0" y="0"/>
          <a:ext cx="0" cy="0"/>
          <a:chOff x="0" y="0"/>
          <a:chExt cx="0" cy="0"/>
        </a:xfrm>
      </p:grpSpPr>
      <p:sp>
        <p:nvSpPr>
          <p:cNvPr id="56" name="Google Shape;56;p12"/>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4"/>
        <p:cNvGrpSpPr/>
        <p:nvPr/>
      </p:nvGrpSpPr>
      <p:grpSpPr>
        <a:xfrm>
          <a:off x="0" y="0"/>
          <a:ext cx="0" cy="0"/>
          <a:chOff x="0" y="0"/>
          <a:chExt cx="0" cy="0"/>
        </a:xfrm>
      </p:grpSpPr>
      <p:sp>
        <p:nvSpPr>
          <p:cNvPr id="15" name="Google Shape;15;p3"/>
          <p:cNvSpPr txBox="1">
            <a:spLocks noGrp="1"/>
          </p:cNvSpPr>
          <p:nvPr>
            <p:ph type="ctrTitle"/>
          </p:nvPr>
        </p:nvSpPr>
        <p:spPr>
          <a:xfrm>
            <a:off x="2129175" y="1659550"/>
            <a:ext cx="4885800" cy="1159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a:lvl2pPr>
            <a:lvl3pPr lvl="2" algn="ctr" rtl="0">
              <a:spcBef>
                <a:spcPts val="0"/>
              </a:spcBef>
              <a:spcAft>
                <a:spcPts val="0"/>
              </a:spcAft>
              <a:buSzPts val="3600"/>
              <a:buNone/>
              <a:defRPr/>
            </a:lvl3pPr>
            <a:lvl4pPr lvl="3" algn="ctr" rtl="0">
              <a:spcBef>
                <a:spcPts val="0"/>
              </a:spcBef>
              <a:spcAft>
                <a:spcPts val="0"/>
              </a:spcAft>
              <a:buSzPts val="3600"/>
              <a:buNone/>
              <a:defRPr/>
            </a:lvl4pPr>
            <a:lvl5pPr lvl="4" algn="ctr" rtl="0">
              <a:spcBef>
                <a:spcPts val="0"/>
              </a:spcBef>
              <a:spcAft>
                <a:spcPts val="0"/>
              </a:spcAft>
              <a:buSzPts val="3600"/>
              <a:buNone/>
              <a:defRPr/>
            </a:lvl5pPr>
            <a:lvl6pPr lvl="5" algn="ctr" rtl="0">
              <a:spcBef>
                <a:spcPts val="0"/>
              </a:spcBef>
              <a:spcAft>
                <a:spcPts val="0"/>
              </a:spcAft>
              <a:buSzPts val="3600"/>
              <a:buNone/>
              <a:defRPr/>
            </a:lvl6pPr>
            <a:lvl7pPr lvl="6" algn="ctr" rtl="0">
              <a:spcBef>
                <a:spcPts val="0"/>
              </a:spcBef>
              <a:spcAft>
                <a:spcPts val="0"/>
              </a:spcAft>
              <a:buSzPts val="3600"/>
              <a:buNone/>
              <a:defRPr/>
            </a:lvl7pPr>
            <a:lvl8pPr lvl="7" algn="ctr" rtl="0">
              <a:spcBef>
                <a:spcPts val="0"/>
              </a:spcBef>
              <a:spcAft>
                <a:spcPts val="0"/>
              </a:spcAft>
              <a:buSzPts val="3600"/>
              <a:buNone/>
              <a:defRPr/>
            </a:lvl8pPr>
            <a:lvl9pPr lvl="8" algn="ctr" rtl="0">
              <a:spcBef>
                <a:spcPts val="0"/>
              </a:spcBef>
              <a:spcAft>
                <a:spcPts val="0"/>
              </a:spcAft>
              <a:buSzPts val="3600"/>
              <a:buNone/>
              <a:defRPr/>
            </a:lvl9pPr>
          </a:lstStyle>
          <a:p>
            <a:endParaRPr/>
          </a:p>
        </p:txBody>
      </p:sp>
      <p:sp>
        <p:nvSpPr>
          <p:cNvPr id="16" name="Google Shape;16;p3"/>
          <p:cNvSpPr txBox="1">
            <a:spLocks noGrp="1"/>
          </p:cNvSpPr>
          <p:nvPr>
            <p:ph type="subTitle" idx="1"/>
          </p:nvPr>
        </p:nvSpPr>
        <p:spPr>
          <a:xfrm>
            <a:off x="2129175" y="2992450"/>
            <a:ext cx="4885800" cy="7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666666"/>
              </a:buClr>
              <a:buSzPts val="1800"/>
              <a:buNone/>
              <a:defRPr sz="1800">
                <a:solidFill>
                  <a:srgbClr val="666666"/>
                </a:solidFill>
              </a:defRPr>
            </a:lvl1pPr>
            <a:lvl2pPr lvl="1" algn="ctr" rtl="0">
              <a:spcBef>
                <a:spcPts val="0"/>
              </a:spcBef>
              <a:spcAft>
                <a:spcPts val="0"/>
              </a:spcAft>
              <a:buClr>
                <a:srgbClr val="666666"/>
              </a:buClr>
              <a:buSzPts val="1800"/>
              <a:buNone/>
              <a:defRPr sz="1800">
                <a:solidFill>
                  <a:srgbClr val="666666"/>
                </a:solidFill>
              </a:defRPr>
            </a:lvl2pPr>
            <a:lvl3pPr lvl="2" algn="ctr" rtl="0">
              <a:spcBef>
                <a:spcPts val="0"/>
              </a:spcBef>
              <a:spcAft>
                <a:spcPts val="0"/>
              </a:spcAft>
              <a:buClr>
                <a:srgbClr val="666666"/>
              </a:buClr>
              <a:buSzPts val="1800"/>
              <a:buNone/>
              <a:defRPr sz="1800">
                <a:solidFill>
                  <a:srgbClr val="666666"/>
                </a:solidFill>
              </a:defRPr>
            </a:lvl3pPr>
            <a:lvl4pPr lvl="3" algn="ctr" rtl="0">
              <a:spcBef>
                <a:spcPts val="0"/>
              </a:spcBef>
              <a:spcAft>
                <a:spcPts val="0"/>
              </a:spcAft>
              <a:buClr>
                <a:srgbClr val="666666"/>
              </a:buClr>
              <a:buSzPts val="2000"/>
              <a:buNone/>
              <a:defRPr>
                <a:solidFill>
                  <a:srgbClr val="666666"/>
                </a:solidFill>
              </a:defRPr>
            </a:lvl4pPr>
            <a:lvl5pPr lvl="4" algn="ctr" rtl="0">
              <a:spcBef>
                <a:spcPts val="0"/>
              </a:spcBef>
              <a:spcAft>
                <a:spcPts val="0"/>
              </a:spcAft>
              <a:buClr>
                <a:srgbClr val="666666"/>
              </a:buClr>
              <a:buSzPts val="2000"/>
              <a:buNone/>
              <a:defRPr>
                <a:solidFill>
                  <a:srgbClr val="666666"/>
                </a:solidFill>
              </a:defRPr>
            </a:lvl5pPr>
            <a:lvl6pPr lvl="5" algn="ctr" rtl="0">
              <a:spcBef>
                <a:spcPts val="0"/>
              </a:spcBef>
              <a:spcAft>
                <a:spcPts val="0"/>
              </a:spcAft>
              <a:buClr>
                <a:srgbClr val="666666"/>
              </a:buClr>
              <a:buSzPts val="2000"/>
              <a:buNone/>
              <a:defRPr>
                <a:solidFill>
                  <a:srgbClr val="666666"/>
                </a:solidFill>
              </a:defRPr>
            </a:lvl6pPr>
            <a:lvl7pPr lvl="6" algn="ctr" rtl="0">
              <a:spcBef>
                <a:spcPts val="0"/>
              </a:spcBef>
              <a:spcAft>
                <a:spcPts val="0"/>
              </a:spcAft>
              <a:buClr>
                <a:srgbClr val="666666"/>
              </a:buClr>
              <a:buSzPts val="2000"/>
              <a:buNone/>
              <a:defRPr>
                <a:solidFill>
                  <a:srgbClr val="666666"/>
                </a:solidFill>
              </a:defRPr>
            </a:lvl7pPr>
            <a:lvl8pPr lvl="7" algn="ctr" rtl="0">
              <a:spcBef>
                <a:spcPts val="0"/>
              </a:spcBef>
              <a:spcAft>
                <a:spcPts val="0"/>
              </a:spcAft>
              <a:buClr>
                <a:srgbClr val="666666"/>
              </a:buClr>
              <a:buSzPts val="2000"/>
              <a:buNone/>
              <a:defRPr>
                <a:solidFill>
                  <a:srgbClr val="666666"/>
                </a:solidFill>
              </a:defRPr>
            </a:lvl8pPr>
            <a:lvl9pPr lvl="8" algn="ctr" rtl="0">
              <a:spcBef>
                <a:spcPts val="0"/>
              </a:spcBef>
              <a:spcAft>
                <a:spcPts val="0"/>
              </a:spcAft>
              <a:buClr>
                <a:srgbClr val="666666"/>
              </a:buClr>
              <a:buSzPts val="2000"/>
              <a:buNone/>
              <a:defRPr>
                <a:solidFill>
                  <a:srgbClr val="666666"/>
                </a:solidFill>
              </a:defRPr>
            </a:lvl9pPr>
          </a:lstStyle>
          <a:p>
            <a:endParaRPr/>
          </a:p>
        </p:txBody>
      </p:sp>
      <p:sp>
        <p:nvSpPr>
          <p:cNvPr id="17" name="Google Shape;17;p3"/>
          <p:cNvSpPr/>
          <p:nvPr/>
        </p:nvSpPr>
        <p:spPr>
          <a:xfrm rot="10800000">
            <a:off x="3269346" y="-44122"/>
            <a:ext cx="2605500" cy="1297800"/>
          </a:xfrm>
          <a:prstGeom prst="triangle">
            <a:avLst>
              <a:gd name="adj" fmla="val 50000"/>
            </a:avLst>
          </a:prstGeom>
          <a:noFill/>
          <a:ln w="76200" cap="flat" cmpd="thinThick">
            <a:solidFill>
              <a:srgbClr val="CC00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8"/>
        <p:cNvGrpSpPr/>
        <p:nvPr/>
      </p:nvGrpSpPr>
      <p:grpSpPr>
        <a:xfrm>
          <a:off x="0" y="0"/>
          <a:ext cx="0" cy="0"/>
          <a:chOff x="0" y="0"/>
          <a:chExt cx="0" cy="0"/>
        </a:xfrm>
      </p:grpSpPr>
      <p:sp>
        <p:nvSpPr>
          <p:cNvPr id="19" name="Google Shape;19;p4"/>
          <p:cNvSpPr txBox="1">
            <a:spLocks noGrp="1"/>
          </p:cNvSpPr>
          <p:nvPr>
            <p:ph type="body" idx="1"/>
          </p:nvPr>
        </p:nvSpPr>
        <p:spPr>
          <a:xfrm>
            <a:off x="2454925" y="1045950"/>
            <a:ext cx="4234200" cy="3188400"/>
          </a:xfrm>
          <a:prstGeom prst="rect">
            <a:avLst/>
          </a:prstGeom>
        </p:spPr>
        <p:txBody>
          <a:bodyPr spcFirstLastPara="1" wrap="square" lIns="91425" tIns="91425" rIns="91425" bIns="91425" anchor="t" anchorCtr="0">
            <a:noAutofit/>
          </a:bodyPr>
          <a:lstStyle>
            <a:lvl1pPr marL="457200" lvl="0" indent="-419100" algn="ctr" rtl="0">
              <a:lnSpc>
                <a:spcPct val="115000"/>
              </a:lnSpc>
              <a:spcBef>
                <a:spcPts val="600"/>
              </a:spcBef>
              <a:spcAft>
                <a:spcPts val="0"/>
              </a:spcAft>
              <a:buSzPts val="3000"/>
              <a:buFont typeface="Playfair Display"/>
              <a:buChar char="◈"/>
              <a:defRPr sz="3000" i="1">
                <a:latin typeface="Playfair Display"/>
                <a:ea typeface="Playfair Display"/>
                <a:cs typeface="Playfair Display"/>
                <a:sym typeface="Playfair Display"/>
              </a:defRPr>
            </a:lvl1pPr>
            <a:lvl2pPr marL="914400" lvl="1" indent="-419100" algn="ctr" rtl="0">
              <a:lnSpc>
                <a:spcPct val="115000"/>
              </a:lnSpc>
              <a:spcBef>
                <a:spcPts val="0"/>
              </a:spcBef>
              <a:spcAft>
                <a:spcPts val="0"/>
              </a:spcAft>
              <a:buSzPts val="3000"/>
              <a:buFont typeface="Playfair Display"/>
              <a:buChar char="⬥"/>
              <a:defRPr sz="3000" i="1">
                <a:latin typeface="Playfair Display"/>
                <a:ea typeface="Playfair Display"/>
                <a:cs typeface="Playfair Display"/>
                <a:sym typeface="Playfair Display"/>
              </a:defRPr>
            </a:lvl2pPr>
            <a:lvl3pPr marL="1371600" lvl="2" indent="-419100" algn="ctr" rtl="0">
              <a:lnSpc>
                <a:spcPct val="115000"/>
              </a:lnSpc>
              <a:spcBef>
                <a:spcPts val="0"/>
              </a:spcBef>
              <a:spcAft>
                <a:spcPts val="0"/>
              </a:spcAft>
              <a:buSzPts val="3000"/>
              <a:buFont typeface="Playfair Display"/>
              <a:buChar char="⬦"/>
              <a:defRPr sz="3000" i="1">
                <a:latin typeface="Playfair Display"/>
                <a:ea typeface="Playfair Display"/>
                <a:cs typeface="Playfair Display"/>
                <a:sym typeface="Playfair Display"/>
              </a:defRPr>
            </a:lvl3pPr>
            <a:lvl4pPr marL="1828800" lvl="3" indent="-419100" algn="ctr" rtl="0">
              <a:lnSpc>
                <a:spcPct val="115000"/>
              </a:lnSpc>
              <a:spcBef>
                <a:spcPts val="0"/>
              </a:spcBef>
              <a:spcAft>
                <a:spcPts val="0"/>
              </a:spcAft>
              <a:buSzPts val="3000"/>
              <a:buFont typeface="Playfair Display"/>
              <a:buChar char="⬩"/>
              <a:defRPr sz="3000" i="1">
                <a:latin typeface="Playfair Display"/>
                <a:ea typeface="Playfair Display"/>
                <a:cs typeface="Playfair Display"/>
                <a:sym typeface="Playfair Display"/>
              </a:defRPr>
            </a:lvl4pPr>
            <a:lvl5pPr marL="2286000" lvl="4" indent="-419100" algn="ctr" rtl="0">
              <a:lnSpc>
                <a:spcPct val="115000"/>
              </a:lnSpc>
              <a:spcBef>
                <a:spcPts val="0"/>
              </a:spcBef>
              <a:spcAft>
                <a:spcPts val="0"/>
              </a:spcAft>
              <a:buSzPts val="3000"/>
              <a:buFont typeface="Playfair Display"/>
              <a:buChar char="⬩"/>
              <a:defRPr sz="3000" i="1">
                <a:latin typeface="Playfair Display"/>
                <a:ea typeface="Playfair Display"/>
                <a:cs typeface="Playfair Display"/>
                <a:sym typeface="Playfair Display"/>
              </a:defRPr>
            </a:lvl5pPr>
            <a:lvl6pPr marL="2743200" lvl="5" indent="-419100" algn="ctr" rtl="0">
              <a:lnSpc>
                <a:spcPct val="115000"/>
              </a:lnSpc>
              <a:spcBef>
                <a:spcPts val="0"/>
              </a:spcBef>
              <a:spcAft>
                <a:spcPts val="0"/>
              </a:spcAft>
              <a:buSzPts val="3000"/>
              <a:buFont typeface="Playfair Display"/>
              <a:buChar char="⬩"/>
              <a:defRPr sz="3000" i="1">
                <a:latin typeface="Playfair Display"/>
                <a:ea typeface="Playfair Display"/>
                <a:cs typeface="Playfair Display"/>
                <a:sym typeface="Playfair Display"/>
              </a:defRPr>
            </a:lvl6pPr>
            <a:lvl7pPr marL="3200400" lvl="6" indent="-419100" algn="ctr" rtl="0">
              <a:lnSpc>
                <a:spcPct val="115000"/>
              </a:lnSpc>
              <a:spcBef>
                <a:spcPts val="0"/>
              </a:spcBef>
              <a:spcAft>
                <a:spcPts val="0"/>
              </a:spcAft>
              <a:buSzPts val="3000"/>
              <a:buFont typeface="Playfair Display"/>
              <a:buChar char="⬩"/>
              <a:defRPr sz="3000" i="1">
                <a:latin typeface="Playfair Display"/>
                <a:ea typeface="Playfair Display"/>
                <a:cs typeface="Playfair Display"/>
                <a:sym typeface="Playfair Display"/>
              </a:defRPr>
            </a:lvl7pPr>
            <a:lvl8pPr marL="3657600" lvl="7" indent="-419100" algn="ctr" rtl="0">
              <a:lnSpc>
                <a:spcPct val="115000"/>
              </a:lnSpc>
              <a:spcBef>
                <a:spcPts val="0"/>
              </a:spcBef>
              <a:spcAft>
                <a:spcPts val="0"/>
              </a:spcAft>
              <a:buSzPts val="3000"/>
              <a:buFont typeface="Playfair Display"/>
              <a:buChar char="○"/>
              <a:defRPr sz="3000" i="1">
                <a:latin typeface="Playfair Display"/>
                <a:ea typeface="Playfair Display"/>
                <a:cs typeface="Playfair Display"/>
                <a:sym typeface="Playfair Display"/>
              </a:defRPr>
            </a:lvl8pPr>
            <a:lvl9pPr marL="4114800" lvl="8" indent="-419100" algn="ctr">
              <a:lnSpc>
                <a:spcPct val="115000"/>
              </a:lnSpc>
              <a:spcBef>
                <a:spcPts val="0"/>
              </a:spcBef>
              <a:spcAft>
                <a:spcPts val="0"/>
              </a:spcAft>
              <a:buSzPts val="3000"/>
              <a:buFont typeface="Playfair Display"/>
              <a:buChar char="■"/>
              <a:defRPr sz="3000" i="1">
                <a:latin typeface="Playfair Display"/>
                <a:ea typeface="Playfair Display"/>
                <a:cs typeface="Playfair Display"/>
                <a:sym typeface="Playfair Display"/>
              </a:defRPr>
            </a:lvl9pPr>
          </a:lstStyle>
          <a:p>
            <a:endParaRPr/>
          </a:p>
        </p:txBody>
      </p:sp>
      <p:sp>
        <p:nvSpPr>
          <p:cNvPr id="20" name="Google Shape;20;p4"/>
          <p:cNvSpPr txBox="1"/>
          <p:nvPr/>
        </p:nvSpPr>
        <p:spPr>
          <a:xfrm>
            <a:off x="3593400" y="-114731"/>
            <a:ext cx="1957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6000">
                <a:solidFill>
                  <a:srgbClr val="CC0000"/>
                </a:solidFill>
                <a:latin typeface="Playfair Display"/>
                <a:ea typeface="Playfair Display"/>
                <a:cs typeface="Playfair Display"/>
                <a:sym typeface="Playfair Display"/>
              </a:rPr>
              <a:t>“</a:t>
            </a:r>
            <a:endParaRPr sz="6000">
              <a:solidFill>
                <a:srgbClr val="CC0000"/>
              </a:solidFill>
              <a:latin typeface="Playfair Display"/>
              <a:ea typeface="Playfair Display"/>
              <a:cs typeface="Playfair Display"/>
              <a:sym typeface="Playfair Display"/>
            </a:endParaRPr>
          </a:p>
        </p:txBody>
      </p:sp>
      <p:sp>
        <p:nvSpPr>
          <p:cNvPr id="21" name="Google Shape;21;p4"/>
          <p:cNvSpPr/>
          <p:nvPr/>
        </p:nvSpPr>
        <p:spPr>
          <a:xfrm rot="10800000">
            <a:off x="3821306" y="-52066"/>
            <a:ext cx="1501500" cy="747900"/>
          </a:xfrm>
          <a:prstGeom prst="triangle">
            <a:avLst>
              <a:gd name="adj" fmla="val 50000"/>
            </a:avLst>
          </a:prstGeom>
          <a:noFill/>
          <a:ln w="76200" cap="flat" cmpd="thinThick">
            <a:solidFill>
              <a:srgbClr val="CC00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lvl1pPr lvl="0">
              <a:buNone/>
              <a:defRPr>
                <a:latin typeface="Playfair Display"/>
                <a:ea typeface="Playfair Display"/>
                <a:cs typeface="Playfair Display"/>
                <a:sym typeface="Playfair Display"/>
              </a:defRPr>
            </a:lvl1pPr>
            <a:lvl2pPr lvl="1">
              <a:buNone/>
              <a:defRPr>
                <a:latin typeface="Playfair Display"/>
                <a:ea typeface="Playfair Display"/>
                <a:cs typeface="Playfair Display"/>
                <a:sym typeface="Playfair Display"/>
              </a:defRPr>
            </a:lvl2pPr>
            <a:lvl3pPr lvl="2">
              <a:buNone/>
              <a:defRPr>
                <a:latin typeface="Playfair Display"/>
                <a:ea typeface="Playfair Display"/>
                <a:cs typeface="Playfair Display"/>
                <a:sym typeface="Playfair Display"/>
              </a:defRPr>
            </a:lvl3pPr>
            <a:lvl4pPr lvl="3">
              <a:buNone/>
              <a:defRPr>
                <a:latin typeface="Playfair Display"/>
                <a:ea typeface="Playfair Display"/>
                <a:cs typeface="Playfair Display"/>
                <a:sym typeface="Playfair Display"/>
              </a:defRPr>
            </a:lvl4pPr>
            <a:lvl5pPr lvl="4">
              <a:buNone/>
              <a:defRPr>
                <a:latin typeface="Playfair Display"/>
                <a:ea typeface="Playfair Display"/>
                <a:cs typeface="Playfair Display"/>
                <a:sym typeface="Playfair Display"/>
              </a:defRPr>
            </a:lvl5pPr>
            <a:lvl6pPr lvl="5">
              <a:buNone/>
              <a:defRPr>
                <a:latin typeface="Playfair Display"/>
                <a:ea typeface="Playfair Display"/>
                <a:cs typeface="Playfair Display"/>
                <a:sym typeface="Playfair Display"/>
              </a:defRPr>
            </a:lvl6pPr>
            <a:lvl7pPr lvl="6">
              <a:buNone/>
              <a:defRPr>
                <a:latin typeface="Playfair Display"/>
                <a:ea typeface="Playfair Display"/>
                <a:cs typeface="Playfair Display"/>
                <a:sym typeface="Playfair Display"/>
              </a:defRPr>
            </a:lvl7pPr>
            <a:lvl8pPr lvl="7">
              <a:buNone/>
              <a:defRPr>
                <a:latin typeface="Playfair Display"/>
                <a:ea typeface="Playfair Display"/>
                <a:cs typeface="Playfair Display"/>
                <a:sym typeface="Playfair Display"/>
              </a:defRPr>
            </a:lvl8pPr>
            <a:lvl9pPr lvl="8">
              <a:buNone/>
              <a:defRPr>
                <a:latin typeface="Playfair Display"/>
                <a:ea typeface="Playfair Display"/>
                <a:cs typeface="Playfair Display"/>
                <a:sym typeface="Playfair Display"/>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5" name="Google Shape;25;p5"/>
          <p:cNvSpPr txBox="1">
            <a:spLocks noGrp="1"/>
          </p:cNvSpPr>
          <p:nvPr>
            <p:ph type="body" idx="1"/>
          </p:nvPr>
        </p:nvSpPr>
        <p:spPr>
          <a:xfrm>
            <a:off x="1031425" y="1351100"/>
            <a:ext cx="7081200" cy="34623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a:lvl4pPr>
            <a:lvl5pPr marL="2286000" lvl="4" indent="-355600">
              <a:spcBef>
                <a:spcPts val="0"/>
              </a:spcBef>
              <a:spcAft>
                <a:spcPts val="0"/>
              </a:spcAft>
              <a:buSzPts val="2000"/>
              <a:buChar char="⬩"/>
              <a:defRPr/>
            </a:lvl5pPr>
            <a:lvl6pPr marL="2743200" lvl="5" indent="-355600">
              <a:spcBef>
                <a:spcPts val="0"/>
              </a:spcBef>
              <a:spcAft>
                <a:spcPts val="0"/>
              </a:spcAft>
              <a:buSzPts val="2000"/>
              <a:buChar char="⬩"/>
              <a:defRPr/>
            </a:lvl6pPr>
            <a:lvl7pPr marL="3200400" lvl="6" indent="-355600">
              <a:spcBef>
                <a:spcPts val="0"/>
              </a:spcBef>
              <a:spcAft>
                <a:spcPts val="0"/>
              </a:spcAft>
              <a:buSzPts val="2000"/>
              <a:buChar char="⬩"/>
              <a:defRPr/>
            </a:lvl7pPr>
            <a:lvl8pPr marL="3657600" lvl="7" indent="-355600">
              <a:spcBef>
                <a:spcPts val="0"/>
              </a:spcBef>
              <a:spcAft>
                <a:spcPts val="0"/>
              </a:spcAft>
              <a:buSzPts val="2000"/>
              <a:buChar char="○"/>
              <a:defRPr/>
            </a:lvl8pPr>
            <a:lvl9pPr marL="4114800" lvl="8" indent="-355600">
              <a:spcBef>
                <a:spcPts val="0"/>
              </a:spcBef>
              <a:spcAft>
                <a:spcPts val="0"/>
              </a:spcAft>
              <a:buSzPts val="2000"/>
              <a:buChar char="■"/>
              <a:defRPr/>
            </a:lvl9pPr>
          </a:lstStyle>
          <a:p>
            <a:endParaRPr/>
          </a:p>
        </p:txBody>
      </p:sp>
      <p:sp>
        <p:nvSpPr>
          <p:cNvPr id="26" name="Google Shape;26;p5"/>
          <p:cNvSpPr/>
          <p:nvPr/>
        </p:nvSpPr>
        <p:spPr>
          <a:xfrm rot="10800000">
            <a:off x="3821306" y="-52066"/>
            <a:ext cx="1501500" cy="747900"/>
          </a:xfrm>
          <a:prstGeom prst="triangle">
            <a:avLst>
              <a:gd name="adj" fmla="val 50000"/>
            </a:avLst>
          </a:prstGeom>
          <a:noFill/>
          <a:ln w="76200" cap="flat" cmpd="thinThick">
            <a:solidFill>
              <a:srgbClr val="CC00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0" name="Google Shape;30;p6"/>
          <p:cNvSpPr txBox="1">
            <a:spLocks noGrp="1"/>
          </p:cNvSpPr>
          <p:nvPr>
            <p:ph type="body" idx="1"/>
          </p:nvPr>
        </p:nvSpPr>
        <p:spPr>
          <a:xfrm>
            <a:off x="784100" y="1453625"/>
            <a:ext cx="3677100" cy="34722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a:lvl4pPr>
            <a:lvl5pPr marL="2286000" lvl="4" indent="-355600">
              <a:spcBef>
                <a:spcPts val="0"/>
              </a:spcBef>
              <a:spcAft>
                <a:spcPts val="0"/>
              </a:spcAft>
              <a:buSzPts val="2000"/>
              <a:buChar char="⬩"/>
              <a:defRPr/>
            </a:lvl5pPr>
            <a:lvl6pPr marL="2743200" lvl="5" indent="-355600">
              <a:spcBef>
                <a:spcPts val="0"/>
              </a:spcBef>
              <a:spcAft>
                <a:spcPts val="0"/>
              </a:spcAft>
              <a:buSzPts val="2000"/>
              <a:buChar char="⬩"/>
              <a:defRPr/>
            </a:lvl6pPr>
            <a:lvl7pPr marL="3200400" lvl="6" indent="-355600">
              <a:spcBef>
                <a:spcPts val="0"/>
              </a:spcBef>
              <a:spcAft>
                <a:spcPts val="0"/>
              </a:spcAft>
              <a:buSzPts val="2000"/>
              <a:buChar char="⬩"/>
              <a:defRPr/>
            </a:lvl7pPr>
            <a:lvl8pPr marL="3657600" lvl="7" indent="-355600">
              <a:spcBef>
                <a:spcPts val="0"/>
              </a:spcBef>
              <a:spcAft>
                <a:spcPts val="0"/>
              </a:spcAft>
              <a:buSzPts val="2000"/>
              <a:buChar char="○"/>
              <a:defRPr/>
            </a:lvl8pPr>
            <a:lvl9pPr marL="4114800" lvl="8" indent="-355600">
              <a:spcBef>
                <a:spcPts val="0"/>
              </a:spcBef>
              <a:spcAft>
                <a:spcPts val="0"/>
              </a:spcAft>
              <a:buSzPts val="2000"/>
              <a:buChar char="■"/>
              <a:defRPr/>
            </a:lvl9pPr>
          </a:lstStyle>
          <a:p>
            <a:endParaRPr/>
          </a:p>
        </p:txBody>
      </p:sp>
      <p:sp>
        <p:nvSpPr>
          <p:cNvPr id="31" name="Google Shape;31;p6"/>
          <p:cNvSpPr txBox="1">
            <a:spLocks noGrp="1"/>
          </p:cNvSpPr>
          <p:nvPr>
            <p:ph type="body" idx="2"/>
          </p:nvPr>
        </p:nvSpPr>
        <p:spPr>
          <a:xfrm>
            <a:off x="4682718" y="1453625"/>
            <a:ext cx="3677100" cy="34722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a:lvl4pPr>
            <a:lvl5pPr marL="2286000" lvl="4" indent="-355600">
              <a:spcBef>
                <a:spcPts val="0"/>
              </a:spcBef>
              <a:spcAft>
                <a:spcPts val="0"/>
              </a:spcAft>
              <a:buSzPts val="2000"/>
              <a:buChar char="⬩"/>
              <a:defRPr/>
            </a:lvl5pPr>
            <a:lvl6pPr marL="2743200" lvl="5" indent="-355600">
              <a:spcBef>
                <a:spcPts val="0"/>
              </a:spcBef>
              <a:spcAft>
                <a:spcPts val="0"/>
              </a:spcAft>
              <a:buSzPts val="2000"/>
              <a:buChar char="⬩"/>
              <a:defRPr/>
            </a:lvl6pPr>
            <a:lvl7pPr marL="3200400" lvl="6" indent="-355600">
              <a:spcBef>
                <a:spcPts val="0"/>
              </a:spcBef>
              <a:spcAft>
                <a:spcPts val="0"/>
              </a:spcAft>
              <a:buSzPts val="2000"/>
              <a:buChar char="⬩"/>
              <a:defRPr/>
            </a:lvl7pPr>
            <a:lvl8pPr marL="3657600" lvl="7" indent="-355600">
              <a:spcBef>
                <a:spcPts val="0"/>
              </a:spcBef>
              <a:spcAft>
                <a:spcPts val="0"/>
              </a:spcAft>
              <a:buSzPts val="2000"/>
              <a:buChar char="○"/>
              <a:defRPr/>
            </a:lvl8pPr>
            <a:lvl9pPr marL="4114800" lvl="8" indent="-355600">
              <a:spcBef>
                <a:spcPts val="0"/>
              </a:spcBef>
              <a:spcAft>
                <a:spcPts val="0"/>
              </a:spcAft>
              <a:buSzPts val="2000"/>
              <a:buChar char="■"/>
              <a:defRPr/>
            </a:lvl9pPr>
          </a:lstStyle>
          <a:p>
            <a:endParaRPr/>
          </a:p>
        </p:txBody>
      </p:sp>
      <p:sp>
        <p:nvSpPr>
          <p:cNvPr id="32" name="Google Shape;32;p6"/>
          <p:cNvSpPr/>
          <p:nvPr/>
        </p:nvSpPr>
        <p:spPr>
          <a:xfrm rot="10800000">
            <a:off x="3821306" y="-52066"/>
            <a:ext cx="1501500" cy="747900"/>
          </a:xfrm>
          <a:prstGeom prst="triangle">
            <a:avLst>
              <a:gd name="adj" fmla="val 50000"/>
            </a:avLst>
          </a:prstGeom>
          <a:noFill/>
          <a:ln w="76200" cap="flat" cmpd="thinThick">
            <a:solidFill>
              <a:srgbClr val="CC00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34"/>
        <p:cNvGrpSpPr/>
        <p:nvPr/>
      </p:nvGrpSpPr>
      <p:grpSpPr>
        <a:xfrm>
          <a:off x="0" y="0"/>
          <a:ext cx="0" cy="0"/>
          <a:chOff x="0" y="0"/>
          <a:chExt cx="0" cy="0"/>
        </a:xfrm>
      </p:grpSpPr>
      <p:sp>
        <p:nvSpPr>
          <p:cNvPr id="35" name="Google Shape;35;p7"/>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36" name="Google Shape;36;p7"/>
          <p:cNvSpPr txBox="1">
            <a:spLocks noGrp="1"/>
          </p:cNvSpPr>
          <p:nvPr>
            <p:ph type="body" idx="1"/>
          </p:nvPr>
        </p:nvSpPr>
        <p:spPr>
          <a:xfrm>
            <a:off x="539000" y="1471725"/>
            <a:ext cx="2579100" cy="34542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37" name="Google Shape;37;p7"/>
          <p:cNvSpPr txBox="1">
            <a:spLocks noGrp="1"/>
          </p:cNvSpPr>
          <p:nvPr>
            <p:ph type="body" idx="2"/>
          </p:nvPr>
        </p:nvSpPr>
        <p:spPr>
          <a:xfrm>
            <a:off x="3250326" y="1471725"/>
            <a:ext cx="2579100" cy="34542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38" name="Google Shape;38;p7"/>
          <p:cNvSpPr txBox="1">
            <a:spLocks noGrp="1"/>
          </p:cNvSpPr>
          <p:nvPr>
            <p:ph type="body" idx="3"/>
          </p:nvPr>
        </p:nvSpPr>
        <p:spPr>
          <a:xfrm>
            <a:off x="5961653" y="1471725"/>
            <a:ext cx="2579100" cy="34542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39" name="Google Shape;39;p7"/>
          <p:cNvSpPr/>
          <p:nvPr/>
        </p:nvSpPr>
        <p:spPr>
          <a:xfrm rot="10800000">
            <a:off x="3821306" y="-52066"/>
            <a:ext cx="1501500" cy="747900"/>
          </a:xfrm>
          <a:prstGeom prst="triangle">
            <a:avLst>
              <a:gd name="adj" fmla="val 50000"/>
            </a:avLst>
          </a:prstGeom>
          <a:noFill/>
          <a:ln w="76200" cap="flat" cmpd="thinThick">
            <a:solidFill>
              <a:srgbClr val="CC00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7"/>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43" name="Google Shape;43;p8"/>
          <p:cNvSpPr/>
          <p:nvPr/>
        </p:nvSpPr>
        <p:spPr>
          <a:xfrm rot="10800000">
            <a:off x="3821306" y="-52066"/>
            <a:ext cx="1501500" cy="747900"/>
          </a:xfrm>
          <a:prstGeom prst="triangle">
            <a:avLst>
              <a:gd name="adj" fmla="val 50000"/>
            </a:avLst>
          </a:prstGeom>
          <a:noFill/>
          <a:ln w="76200" cap="flat" cmpd="thinThick">
            <a:solidFill>
              <a:srgbClr val="CC00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op decoration" type="blank">
  <p:cSld name="BLANK">
    <p:spTree>
      <p:nvGrpSpPr>
        <p:cNvPr id="1" name="Shape 49"/>
        <p:cNvGrpSpPr/>
        <p:nvPr/>
      </p:nvGrpSpPr>
      <p:grpSpPr>
        <a:xfrm>
          <a:off x="0" y="0"/>
          <a:ext cx="0" cy="0"/>
          <a:chOff x="0" y="0"/>
          <a:chExt cx="0" cy="0"/>
        </a:xfrm>
      </p:grpSpPr>
      <p:sp>
        <p:nvSpPr>
          <p:cNvPr id="50" name="Google Shape;50;p10"/>
          <p:cNvSpPr/>
          <p:nvPr/>
        </p:nvSpPr>
        <p:spPr>
          <a:xfrm rot="10800000">
            <a:off x="3821306" y="-52066"/>
            <a:ext cx="1501500" cy="747900"/>
          </a:xfrm>
          <a:prstGeom prst="triangle">
            <a:avLst>
              <a:gd name="adj" fmla="val 50000"/>
            </a:avLst>
          </a:prstGeom>
          <a:noFill/>
          <a:ln w="76200" cap="flat" cmpd="thinThick">
            <a:solidFill>
              <a:srgbClr val="CC00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10"/>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bottom decoration">
  <p:cSld name="BLANK_1">
    <p:spTree>
      <p:nvGrpSpPr>
        <p:cNvPr id="1" name="Shape 52"/>
        <p:cNvGrpSpPr/>
        <p:nvPr/>
      </p:nvGrpSpPr>
      <p:grpSpPr>
        <a:xfrm>
          <a:off x="0" y="0"/>
          <a:ext cx="0" cy="0"/>
          <a:chOff x="0" y="0"/>
          <a:chExt cx="0" cy="0"/>
        </a:xfrm>
      </p:grpSpPr>
      <p:sp>
        <p:nvSpPr>
          <p:cNvPr id="53" name="Google Shape;53;p11"/>
          <p:cNvSpPr/>
          <p:nvPr/>
        </p:nvSpPr>
        <p:spPr>
          <a:xfrm>
            <a:off x="3821306" y="4465658"/>
            <a:ext cx="1501500" cy="747900"/>
          </a:xfrm>
          <a:prstGeom prst="triangle">
            <a:avLst>
              <a:gd name="adj" fmla="val 50000"/>
            </a:avLst>
          </a:prstGeom>
          <a:noFill/>
          <a:ln w="76200" cap="flat" cmpd="thinThick">
            <a:solidFill>
              <a:srgbClr val="CC00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31425" y="750150"/>
            <a:ext cx="7081200" cy="5391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SzPts val="1800"/>
              <a:buFont typeface="Playfair Display"/>
              <a:buNone/>
              <a:defRPr sz="1800" i="1">
                <a:latin typeface="Playfair Display"/>
                <a:ea typeface="Playfair Display"/>
                <a:cs typeface="Playfair Display"/>
                <a:sym typeface="Playfair Display"/>
              </a:defRPr>
            </a:lvl1pPr>
            <a:lvl2pPr lvl="1">
              <a:spcBef>
                <a:spcPts val="0"/>
              </a:spcBef>
              <a:spcAft>
                <a:spcPts val="0"/>
              </a:spcAft>
              <a:buSzPts val="3600"/>
              <a:buNone/>
              <a:defRPr sz="3600" b="1"/>
            </a:lvl2pPr>
            <a:lvl3pPr lvl="2">
              <a:spcBef>
                <a:spcPts val="0"/>
              </a:spcBef>
              <a:spcAft>
                <a:spcPts val="0"/>
              </a:spcAft>
              <a:buSzPts val="3600"/>
              <a:buNone/>
              <a:defRPr sz="3600" b="1"/>
            </a:lvl3pPr>
            <a:lvl4pPr lvl="3">
              <a:spcBef>
                <a:spcPts val="0"/>
              </a:spcBef>
              <a:spcAft>
                <a:spcPts val="0"/>
              </a:spcAft>
              <a:buSzPts val="3600"/>
              <a:buNone/>
              <a:defRPr sz="3600" b="1"/>
            </a:lvl4pPr>
            <a:lvl5pPr lvl="4">
              <a:spcBef>
                <a:spcPts val="0"/>
              </a:spcBef>
              <a:spcAft>
                <a:spcPts val="0"/>
              </a:spcAft>
              <a:buSzPts val="3600"/>
              <a:buNone/>
              <a:defRPr sz="3600" b="1"/>
            </a:lvl5pPr>
            <a:lvl6pPr lvl="5">
              <a:spcBef>
                <a:spcPts val="0"/>
              </a:spcBef>
              <a:spcAft>
                <a:spcPts val="0"/>
              </a:spcAft>
              <a:buSzPts val="3600"/>
              <a:buNone/>
              <a:defRPr sz="3600" b="1"/>
            </a:lvl6pPr>
            <a:lvl7pPr lvl="6">
              <a:spcBef>
                <a:spcPts val="0"/>
              </a:spcBef>
              <a:spcAft>
                <a:spcPts val="0"/>
              </a:spcAft>
              <a:buSzPts val="3600"/>
              <a:buNone/>
              <a:defRPr sz="3600" b="1"/>
            </a:lvl7pPr>
            <a:lvl8pPr lvl="7">
              <a:spcBef>
                <a:spcPts val="0"/>
              </a:spcBef>
              <a:spcAft>
                <a:spcPts val="0"/>
              </a:spcAft>
              <a:buSzPts val="3600"/>
              <a:buNone/>
              <a:defRPr sz="3600" b="1"/>
            </a:lvl8pPr>
            <a:lvl9pPr lvl="8">
              <a:spcBef>
                <a:spcPts val="0"/>
              </a:spcBef>
              <a:spcAft>
                <a:spcPts val="0"/>
              </a:spcAft>
              <a:buSzPts val="3600"/>
              <a:buNone/>
              <a:defRPr sz="3600" b="1"/>
            </a:lvl9pPr>
          </a:lstStyle>
          <a:p>
            <a:endParaRPr/>
          </a:p>
        </p:txBody>
      </p:sp>
      <p:sp>
        <p:nvSpPr>
          <p:cNvPr id="7" name="Google Shape;7;p1"/>
          <p:cNvSpPr txBox="1">
            <a:spLocks noGrp="1"/>
          </p:cNvSpPr>
          <p:nvPr>
            <p:ph type="body" idx="1"/>
          </p:nvPr>
        </p:nvSpPr>
        <p:spPr>
          <a:xfrm>
            <a:off x="1031425" y="1351100"/>
            <a:ext cx="7081200" cy="3462300"/>
          </a:xfrm>
          <a:prstGeom prst="rect">
            <a:avLst/>
          </a:prstGeom>
          <a:noFill/>
          <a:ln>
            <a:noFill/>
          </a:ln>
        </p:spPr>
        <p:txBody>
          <a:bodyPr spcFirstLastPara="1" wrap="square" lIns="91425" tIns="91425" rIns="91425" bIns="91425" anchor="t" anchorCtr="0">
            <a:noAutofit/>
          </a:bodyPr>
          <a:lstStyle>
            <a:lvl1pPr marL="457200" lvl="0" indent="-381000">
              <a:lnSpc>
                <a:spcPct val="115000"/>
              </a:lnSpc>
              <a:spcBef>
                <a:spcPts val="600"/>
              </a:spcBef>
              <a:spcAft>
                <a:spcPts val="0"/>
              </a:spcAft>
              <a:buClr>
                <a:srgbClr val="CC0000"/>
              </a:buClr>
              <a:buSzPts val="2400"/>
              <a:buFont typeface="Lora"/>
              <a:buChar char="◈"/>
              <a:defRPr sz="2400">
                <a:latin typeface="Lora"/>
                <a:ea typeface="Lora"/>
                <a:cs typeface="Lora"/>
                <a:sym typeface="Lora"/>
              </a:defRPr>
            </a:lvl1pPr>
            <a:lvl2pPr marL="914400" lvl="1" indent="-355600">
              <a:lnSpc>
                <a:spcPct val="115000"/>
              </a:lnSpc>
              <a:spcBef>
                <a:spcPts val="0"/>
              </a:spcBef>
              <a:spcAft>
                <a:spcPts val="0"/>
              </a:spcAft>
              <a:buClr>
                <a:srgbClr val="CC0000"/>
              </a:buClr>
              <a:buSzPts val="2000"/>
              <a:buFont typeface="Lora"/>
              <a:buChar char="⬥"/>
              <a:defRPr sz="2000">
                <a:latin typeface="Lora"/>
                <a:ea typeface="Lora"/>
                <a:cs typeface="Lora"/>
                <a:sym typeface="Lora"/>
              </a:defRPr>
            </a:lvl2pPr>
            <a:lvl3pPr marL="1371600" lvl="2" indent="-355600">
              <a:lnSpc>
                <a:spcPct val="115000"/>
              </a:lnSpc>
              <a:spcBef>
                <a:spcPts val="0"/>
              </a:spcBef>
              <a:spcAft>
                <a:spcPts val="0"/>
              </a:spcAft>
              <a:buClr>
                <a:srgbClr val="CC0000"/>
              </a:buClr>
              <a:buSzPts val="2000"/>
              <a:buFont typeface="Lora"/>
              <a:buChar char="⬦"/>
              <a:defRPr sz="2000">
                <a:latin typeface="Lora"/>
                <a:ea typeface="Lora"/>
                <a:cs typeface="Lora"/>
                <a:sym typeface="Lora"/>
              </a:defRPr>
            </a:lvl3pPr>
            <a:lvl4pPr marL="1828800" lvl="3" indent="-355600">
              <a:lnSpc>
                <a:spcPct val="115000"/>
              </a:lnSpc>
              <a:spcBef>
                <a:spcPts val="0"/>
              </a:spcBef>
              <a:spcAft>
                <a:spcPts val="0"/>
              </a:spcAft>
              <a:buClr>
                <a:srgbClr val="CC0000"/>
              </a:buClr>
              <a:buSzPts val="2000"/>
              <a:buFont typeface="Lora"/>
              <a:buChar char="⬩"/>
              <a:defRPr sz="2000">
                <a:latin typeface="Lora"/>
                <a:ea typeface="Lora"/>
                <a:cs typeface="Lora"/>
                <a:sym typeface="Lora"/>
              </a:defRPr>
            </a:lvl4pPr>
            <a:lvl5pPr marL="2286000" lvl="4" indent="-355600">
              <a:lnSpc>
                <a:spcPct val="115000"/>
              </a:lnSpc>
              <a:spcBef>
                <a:spcPts val="0"/>
              </a:spcBef>
              <a:spcAft>
                <a:spcPts val="0"/>
              </a:spcAft>
              <a:buClr>
                <a:srgbClr val="CC0000"/>
              </a:buClr>
              <a:buSzPts val="2000"/>
              <a:buFont typeface="Lora"/>
              <a:buChar char="⬩"/>
              <a:defRPr sz="2000">
                <a:latin typeface="Lora"/>
                <a:ea typeface="Lora"/>
                <a:cs typeface="Lora"/>
                <a:sym typeface="Lora"/>
              </a:defRPr>
            </a:lvl5pPr>
            <a:lvl6pPr marL="2743200" lvl="5" indent="-355600">
              <a:lnSpc>
                <a:spcPct val="115000"/>
              </a:lnSpc>
              <a:spcBef>
                <a:spcPts val="0"/>
              </a:spcBef>
              <a:spcAft>
                <a:spcPts val="0"/>
              </a:spcAft>
              <a:buClr>
                <a:srgbClr val="CC0000"/>
              </a:buClr>
              <a:buSzPts val="2000"/>
              <a:buFont typeface="Lora"/>
              <a:buChar char="⬩"/>
              <a:defRPr sz="2000">
                <a:latin typeface="Lora"/>
                <a:ea typeface="Lora"/>
                <a:cs typeface="Lora"/>
                <a:sym typeface="Lora"/>
              </a:defRPr>
            </a:lvl6pPr>
            <a:lvl7pPr marL="3200400" lvl="6" indent="-355600">
              <a:lnSpc>
                <a:spcPct val="115000"/>
              </a:lnSpc>
              <a:spcBef>
                <a:spcPts val="0"/>
              </a:spcBef>
              <a:spcAft>
                <a:spcPts val="0"/>
              </a:spcAft>
              <a:buClr>
                <a:srgbClr val="CC0000"/>
              </a:buClr>
              <a:buSzPts val="2000"/>
              <a:buFont typeface="Lora"/>
              <a:buChar char="⬩"/>
              <a:defRPr sz="2000">
                <a:latin typeface="Lora"/>
                <a:ea typeface="Lora"/>
                <a:cs typeface="Lora"/>
                <a:sym typeface="Lora"/>
              </a:defRPr>
            </a:lvl7pPr>
            <a:lvl8pPr marL="3657600" lvl="7" indent="-355600">
              <a:lnSpc>
                <a:spcPct val="115000"/>
              </a:lnSpc>
              <a:spcBef>
                <a:spcPts val="0"/>
              </a:spcBef>
              <a:spcAft>
                <a:spcPts val="0"/>
              </a:spcAft>
              <a:buSzPts val="2000"/>
              <a:buFont typeface="Lora"/>
              <a:buChar char="○"/>
              <a:defRPr sz="2000">
                <a:latin typeface="Lora"/>
                <a:ea typeface="Lora"/>
                <a:cs typeface="Lora"/>
                <a:sym typeface="Lora"/>
              </a:defRPr>
            </a:lvl8pPr>
            <a:lvl9pPr marL="4114800" lvl="8" indent="-355600">
              <a:lnSpc>
                <a:spcPct val="115000"/>
              </a:lnSpc>
              <a:spcBef>
                <a:spcPts val="0"/>
              </a:spcBef>
              <a:spcAft>
                <a:spcPts val="0"/>
              </a:spcAft>
              <a:buSzPts val="2000"/>
              <a:buFont typeface="Lora"/>
              <a:buChar char="■"/>
              <a:defRPr sz="2000">
                <a:latin typeface="Lora"/>
                <a:ea typeface="Lora"/>
                <a:cs typeface="Lora"/>
                <a:sym typeface="Lora"/>
              </a:defRPr>
            </a:lvl9pPr>
          </a:lstStyle>
          <a:p>
            <a:endParaRPr/>
          </a:p>
        </p:txBody>
      </p:sp>
      <p:sp>
        <p:nvSpPr>
          <p:cNvPr id="8" name="Google Shape;8;p1"/>
          <p:cNvSpPr txBox="1">
            <a:spLocks noGrp="1"/>
          </p:cNvSpPr>
          <p:nvPr>
            <p:ph type="sldNum" idx="12"/>
          </p:nvPr>
        </p:nvSpPr>
        <p:spPr>
          <a:xfrm>
            <a:off x="-125" y="4813400"/>
            <a:ext cx="9144000" cy="330000"/>
          </a:xfrm>
          <a:prstGeom prst="rect">
            <a:avLst/>
          </a:prstGeom>
          <a:noFill/>
          <a:ln>
            <a:noFill/>
          </a:ln>
        </p:spPr>
        <p:txBody>
          <a:bodyPr spcFirstLastPara="1" wrap="square" lIns="91425" tIns="91425" rIns="91425" bIns="91425" anchor="t" anchorCtr="0">
            <a:noAutofit/>
          </a:bodyPr>
          <a:lstStyle>
            <a:lvl1pPr lvl="0" algn="ctr">
              <a:buNone/>
              <a:defRPr sz="1200">
                <a:solidFill>
                  <a:srgbClr val="CC0000"/>
                </a:solidFill>
                <a:latin typeface="Playfair Display"/>
                <a:ea typeface="Playfair Display"/>
                <a:cs typeface="Playfair Display"/>
                <a:sym typeface="Playfair Display"/>
              </a:defRPr>
            </a:lvl1pPr>
            <a:lvl2pPr lvl="1" algn="ctr">
              <a:buNone/>
              <a:defRPr sz="1200">
                <a:solidFill>
                  <a:srgbClr val="CC0000"/>
                </a:solidFill>
                <a:latin typeface="Playfair Display"/>
                <a:ea typeface="Playfair Display"/>
                <a:cs typeface="Playfair Display"/>
                <a:sym typeface="Playfair Display"/>
              </a:defRPr>
            </a:lvl2pPr>
            <a:lvl3pPr lvl="2" algn="ctr">
              <a:buNone/>
              <a:defRPr sz="1200">
                <a:solidFill>
                  <a:srgbClr val="CC0000"/>
                </a:solidFill>
                <a:latin typeface="Playfair Display"/>
                <a:ea typeface="Playfair Display"/>
                <a:cs typeface="Playfair Display"/>
                <a:sym typeface="Playfair Display"/>
              </a:defRPr>
            </a:lvl3pPr>
            <a:lvl4pPr lvl="3" algn="ctr">
              <a:buNone/>
              <a:defRPr sz="1200">
                <a:solidFill>
                  <a:srgbClr val="CC0000"/>
                </a:solidFill>
                <a:latin typeface="Playfair Display"/>
                <a:ea typeface="Playfair Display"/>
                <a:cs typeface="Playfair Display"/>
                <a:sym typeface="Playfair Display"/>
              </a:defRPr>
            </a:lvl4pPr>
            <a:lvl5pPr lvl="4" algn="ctr">
              <a:buNone/>
              <a:defRPr sz="1200">
                <a:solidFill>
                  <a:srgbClr val="CC0000"/>
                </a:solidFill>
                <a:latin typeface="Playfair Display"/>
                <a:ea typeface="Playfair Display"/>
                <a:cs typeface="Playfair Display"/>
                <a:sym typeface="Playfair Display"/>
              </a:defRPr>
            </a:lvl5pPr>
            <a:lvl6pPr lvl="5" algn="ctr">
              <a:buNone/>
              <a:defRPr sz="1200">
                <a:solidFill>
                  <a:srgbClr val="CC0000"/>
                </a:solidFill>
                <a:latin typeface="Playfair Display"/>
                <a:ea typeface="Playfair Display"/>
                <a:cs typeface="Playfair Display"/>
                <a:sym typeface="Playfair Display"/>
              </a:defRPr>
            </a:lvl6pPr>
            <a:lvl7pPr lvl="6" algn="ctr">
              <a:buNone/>
              <a:defRPr sz="1200">
                <a:solidFill>
                  <a:srgbClr val="CC0000"/>
                </a:solidFill>
                <a:latin typeface="Playfair Display"/>
                <a:ea typeface="Playfair Display"/>
                <a:cs typeface="Playfair Display"/>
                <a:sym typeface="Playfair Display"/>
              </a:defRPr>
            </a:lvl7pPr>
            <a:lvl8pPr lvl="7" algn="ctr">
              <a:buNone/>
              <a:defRPr sz="1200">
                <a:solidFill>
                  <a:srgbClr val="CC0000"/>
                </a:solidFill>
                <a:latin typeface="Playfair Display"/>
                <a:ea typeface="Playfair Display"/>
                <a:cs typeface="Playfair Display"/>
                <a:sym typeface="Playfair Display"/>
              </a:defRPr>
            </a:lvl8pPr>
            <a:lvl9pPr lvl="8" algn="ctr">
              <a:buNone/>
              <a:defRPr sz="1200">
                <a:solidFill>
                  <a:srgbClr val="CC0000"/>
                </a:solidFill>
                <a:latin typeface="Playfair Display"/>
                <a:ea typeface="Playfair Display"/>
                <a:cs typeface="Playfair Display"/>
                <a:sym typeface="Playfair Display"/>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grpSp>
        <p:nvGrpSpPr>
          <p:cNvPr id="62" name="Google Shape;62;p13"/>
          <p:cNvGrpSpPr/>
          <p:nvPr/>
        </p:nvGrpSpPr>
        <p:grpSpPr>
          <a:xfrm>
            <a:off x="4411033" y="332492"/>
            <a:ext cx="321429" cy="523991"/>
            <a:chOff x="6730350" y="2315900"/>
            <a:chExt cx="257700" cy="420100"/>
          </a:xfrm>
        </p:grpSpPr>
        <p:sp>
          <p:nvSpPr>
            <p:cNvPr id="63" name="Google Shape;63;p13"/>
            <p:cNvSpPr/>
            <p:nvPr/>
          </p:nvSpPr>
          <p:spPr>
            <a:xfrm>
              <a:off x="6807900" y="2671250"/>
              <a:ext cx="102600" cy="22625"/>
            </a:xfrm>
            <a:custGeom>
              <a:avLst/>
              <a:gdLst/>
              <a:ahLst/>
              <a:cxnLst/>
              <a:rect l="l" t="t" r="r" b="b"/>
              <a:pathLst>
                <a:path w="4104" h="905" extrusionOk="0">
                  <a:moveTo>
                    <a:pt x="1" y="1"/>
                  </a:moveTo>
                  <a:lnTo>
                    <a:pt x="1" y="905"/>
                  </a:lnTo>
                  <a:lnTo>
                    <a:pt x="4104" y="905"/>
                  </a:lnTo>
                  <a:lnTo>
                    <a:pt x="410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3"/>
            <p:cNvSpPr/>
            <p:nvPr/>
          </p:nvSpPr>
          <p:spPr>
            <a:xfrm>
              <a:off x="6807900" y="2636450"/>
              <a:ext cx="102600" cy="22625"/>
            </a:xfrm>
            <a:custGeom>
              <a:avLst/>
              <a:gdLst/>
              <a:ahLst/>
              <a:cxnLst/>
              <a:rect l="l" t="t" r="r" b="b"/>
              <a:pathLst>
                <a:path w="4104" h="905" extrusionOk="0">
                  <a:moveTo>
                    <a:pt x="1" y="1"/>
                  </a:moveTo>
                  <a:lnTo>
                    <a:pt x="1" y="905"/>
                  </a:lnTo>
                  <a:lnTo>
                    <a:pt x="4104" y="905"/>
                  </a:lnTo>
                  <a:lnTo>
                    <a:pt x="410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3"/>
            <p:cNvSpPr/>
            <p:nvPr/>
          </p:nvSpPr>
          <p:spPr>
            <a:xfrm>
              <a:off x="6807900" y="2706075"/>
              <a:ext cx="102600" cy="29925"/>
            </a:xfrm>
            <a:custGeom>
              <a:avLst/>
              <a:gdLst/>
              <a:ahLst/>
              <a:cxnLst/>
              <a:rect l="l" t="t" r="r" b="b"/>
              <a:pathLst>
                <a:path w="4104" h="1197" extrusionOk="0">
                  <a:moveTo>
                    <a:pt x="1" y="0"/>
                  </a:moveTo>
                  <a:lnTo>
                    <a:pt x="1" y="171"/>
                  </a:lnTo>
                  <a:lnTo>
                    <a:pt x="25" y="318"/>
                  </a:lnTo>
                  <a:lnTo>
                    <a:pt x="98" y="464"/>
                  </a:lnTo>
                  <a:lnTo>
                    <a:pt x="196" y="586"/>
                  </a:lnTo>
                  <a:lnTo>
                    <a:pt x="343" y="660"/>
                  </a:lnTo>
                  <a:lnTo>
                    <a:pt x="1881" y="1172"/>
                  </a:lnTo>
                  <a:lnTo>
                    <a:pt x="2052" y="1197"/>
                  </a:lnTo>
                  <a:lnTo>
                    <a:pt x="2223" y="1172"/>
                  </a:lnTo>
                  <a:lnTo>
                    <a:pt x="3762" y="660"/>
                  </a:lnTo>
                  <a:lnTo>
                    <a:pt x="3908" y="586"/>
                  </a:lnTo>
                  <a:lnTo>
                    <a:pt x="4006" y="464"/>
                  </a:lnTo>
                  <a:lnTo>
                    <a:pt x="4079" y="318"/>
                  </a:lnTo>
                  <a:lnTo>
                    <a:pt x="4104" y="171"/>
                  </a:lnTo>
                  <a:lnTo>
                    <a:pt x="410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3"/>
            <p:cNvSpPr/>
            <p:nvPr/>
          </p:nvSpPr>
          <p:spPr>
            <a:xfrm>
              <a:off x="6811575" y="2463675"/>
              <a:ext cx="95275" cy="160600"/>
            </a:xfrm>
            <a:custGeom>
              <a:avLst/>
              <a:gdLst/>
              <a:ahLst/>
              <a:cxnLst/>
              <a:rect l="l" t="t" r="r" b="b"/>
              <a:pathLst>
                <a:path w="3811" h="6424" extrusionOk="0">
                  <a:moveTo>
                    <a:pt x="1905" y="0"/>
                  </a:moveTo>
                  <a:lnTo>
                    <a:pt x="928" y="831"/>
                  </a:lnTo>
                  <a:lnTo>
                    <a:pt x="855" y="879"/>
                  </a:lnTo>
                  <a:lnTo>
                    <a:pt x="782" y="904"/>
                  </a:lnTo>
                  <a:lnTo>
                    <a:pt x="684" y="879"/>
                  </a:lnTo>
                  <a:lnTo>
                    <a:pt x="611" y="831"/>
                  </a:lnTo>
                  <a:lnTo>
                    <a:pt x="0" y="318"/>
                  </a:lnTo>
                  <a:lnTo>
                    <a:pt x="1319" y="6423"/>
                  </a:lnTo>
                  <a:lnTo>
                    <a:pt x="2491" y="6423"/>
                  </a:lnTo>
                  <a:lnTo>
                    <a:pt x="3810" y="318"/>
                  </a:lnTo>
                  <a:lnTo>
                    <a:pt x="3200" y="831"/>
                  </a:lnTo>
                  <a:lnTo>
                    <a:pt x="3126" y="879"/>
                  </a:lnTo>
                  <a:lnTo>
                    <a:pt x="3029" y="904"/>
                  </a:lnTo>
                  <a:lnTo>
                    <a:pt x="2955" y="879"/>
                  </a:lnTo>
                  <a:lnTo>
                    <a:pt x="2882" y="831"/>
                  </a:lnTo>
                  <a:lnTo>
                    <a:pt x="190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3"/>
            <p:cNvSpPr/>
            <p:nvPr/>
          </p:nvSpPr>
          <p:spPr>
            <a:xfrm>
              <a:off x="6730350" y="2315900"/>
              <a:ext cx="257700" cy="308375"/>
            </a:xfrm>
            <a:custGeom>
              <a:avLst/>
              <a:gdLst/>
              <a:ahLst/>
              <a:cxnLst/>
              <a:rect l="l" t="t" r="r" b="b"/>
              <a:pathLst>
                <a:path w="10308" h="12335" extrusionOk="0">
                  <a:moveTo>
                    <a:pt x="5154" y="1"/>
                  </a:moveTo>
                  <a:lnTo>
                    <a:pt x="4617" y="25"/>
                  </a:lnTo>
                  <a:lnTo>
                    <a:pt x="4128" y="98"/>
                  </a:lnTo>
                  <a:lnTo>
                    <a:pt x="3615" y="245"/>
                  </a:lnTo>
                  <a:lnTo>
                    <a:pt x="3151" y="416"/>
                  </a:lnTo>
                  <a:lnTo>
                    <a:pt x="2712" y="636"/>
                  </a:lnTo>
                  <a:lnTo>
                    <a:pt x="2272" y="880"/>
                  </a:lnTo>
                  <a:lnTo>
                    <a:pt x="1881" y="1173"/>
                  </a:lnTo>
                  <a:lnTo>
                    <a:pt x="1515" y="1515"/>
                  </a:lnTo>
                  <a:lnTo>
                    <a:pt x="1198" y="1881"/>
                  </a:lnTo>
                  <a:lnTo>
                    <a:pt x="880" y="2272"/>
                  </a:lnTo>
                  <a:lnTo>
                    <a:pt x="636" y="2687"/>
                  </a:lnTo>
                  <a:lnTo>
                    <a:pt x="416" y="3151"/>
                  </a:lnTo>
                  <a:lnTo>
                    <a:pt x="245" y="3615"/>
                  </a:lnTo>
                  <a:lnTo>
                    <a:pt x="123" y="4104"/>
                  </a:lnTo>
                  <a:lnTo>
                    <a:pt x="50" y="4617"/>
                  </a:lnTo>
                  <a:lnTo>
                    <a:pt x="1" y="5154"/>
                  </a:lnTo>
                  <a:lnTo>
                    <a:pt x="25" y="5423"/>
                  </a:lnTo>
                  <a:lnTo>
                    <a:pt x="50" y="5691"/>
                  </a:lnTo>
                  <a:lnTo>
                    <a:pt x="123" y="6204"/>
                  </a:lnTo>
                  <a:lnTo>
                    <a:pt x="245" y="6693"/>
                  </a:lnTo>
                  <a:lnTo>
                    <a:pt x="416" y="7132"/>
                  </a:lnTo>
                  <a:lnTo>
                    <a:pt x="636" y="7572"/>
                  </a:lnTo>
                  <a:lnTo>
                    <a:pt x="856" y="7963"/>
                  </a:lnTo>
                  <a:lnTo>
                    <a:pt x="1100" y="8353"/>
                  </a:lnTo>
                  <a:lnTo>
                    <a:pt x="1369" y="8744"/>
                  </a:lnTo>
                  <a:lnTo>
                    <a:pt x="1906" y="9526"/>
                  </a:lnTo>
                  <a:lnTo>
                    <a:pt x="2150" y="9941"/>
                  </a:lnTo>
                  <a:lnTo>
                    <a:pt x="2394" y="10356"/>
                  </a:lnTo>
                  <a:lnTo>
                    <a:pt x="2614" y="10796"/>
                  </a:lnTo>
                  <a:lnTo>
                    <a:pt x="2810" y="11284"/>
                  </a:lnTo>
                  <a:lnTo>
                    <a:pt x="2980" y="11797"/>
                  </a:lnTo>
                  <a:lnTo>
                    <a:pt x="3103" y="12334"/>
                  </a:lnTo>
                  <a:lnTo>
                    <a:pt x="4079" y="12334"/>
                  </a:lnTo>
                  <a:lnTo>
                    <a:pt x="3249" y="8500"/>
                  </a:lnTo>
                  <a:lnTo>
                    <a:pt x="2663" y="5642"/>
                  </a:lnTo>
                  <a:lnTo>
                    <a:pt x="2663" y="5520"/>
                  </a:lnTo>
                  <a:lnTo>
                    <a:pt x="2712" y="5423"/>
                  </a:lnTo>
                  <a:lnTo>
                    <a:pt x="2785" y="5374"/>
                  </a:lnTo>
                  <a:lnTo>
                    <a:pt x="2883" y="5349"/>
                  </a:lnTo>
                  <a:lnTo>
                    <a:pt x="2956" y="5349"/>
                  </a:lnTo>
                  <a:lnTo>
                    <a:pt x="3054" y="5398"/>
                  </a:lnTo>
                  <a:lnTo>
                    <a:pt x="4031" y="6253"/>
                  </a:lnTo>
                  <a:lnTo>
                    <a:pt x="4983" y="5398"/>
                  </a:lnTo>
                  <a:lnTo>
                    <a:pt x="5081" y="5349"/>
                  </a:lnTo>
                  <a:lnTo>
                    <a:pt x="5227" y="5349"/>
                  </a:lnTo>
                  <a:lnTo>
                    <a:pt x="5325" y="5398"/>
                  </a:lnTo>
                  <a:lnTo>
                    <a:pt x="6278" y="6253"/>
                  </a:lnTo>
                  <a:lnTo>
                    <a:pt x="7254" y="5398"/>
                  </a:lnTo>
                  <a:lnTo>
                    <a:pt x="7352" y="5349"/>
                  </a:lnTo>
                  <a:lnTo>
                    <a:pt x="7425" y="5349"/>
                  </a:lnTo>
                  <a:lnTo>
                    <a:pt x="7523" y="5374"/>
                  </a:lnTo>
                  <a:lnTo>
                    <a:pt x="7596" y="5423"/>
                  </a:lnTo>
                  <a:lnTo>
                    <a:pt x="7645" y="5520"/>
                  </a:lnTo>
                  <a:lnTo>
                    <a:pt x="7645" y="5642"/>
                  </a:lnTo>
                  <a:lnTo>
                    <a:pt x="7059" y="8500"/>
                  </a:lnTo>
                  <a:lnTo>
                    <a:pt x="6229" y="12334"/>
                  </a:lnTo>
                  <a:lnTo>
                    <a:pt x="7206" y="12334"/>
                  </a:lnTo>
                  <a:lnTo>
                    <a:pt x="7328" y="11797"/>
                  </a:lnTo>
                  <a:lnTo>
                    <a:pt x="7499" y="11284"/>
                  </a:lnTo>
                  <a:lnTo>
                    <a:pt x="7694" y="10796"/>
                  </a:lnTo>
                  <a:lnTo>
                    <a:pt x="7914" y="10356"/>
                  </a:lnTo>
                  <a:lnTo>
                    <a:pt x="8158" y="9941"/>
                  </a:lnTo>
                  <a:lnTo>
                    <a:pt x="8402" y="9526"/>
                  </a:lnTo>
                  <a:lnTo>
                    <a:pt x="8940" y="8744"/>
                  </a:lnTo>
                  <a:lnTo>
                    <a:pt x="9208" y="8353"/>
                  </a:lnTo>
                  <a:lnTo>
                    <a:pt x="9453" y="7963"/>
                  </a:lnTo>
                  <a:lnTo>
                    <a:pt x="9672" y="7572"/>
                  </a:lnTo>
                  <a:lnTo>
                    <a:pt x="9892" y="7132"/>
                  </a:lnTo>
                  <a:lnTo>
                    <a:pt x="10063" y="6693"/>
                  </a:lnTo>
                  <a:lnTo>
                    <a:pt x="10185" y="6204"/>
                  </a:lnTo>
                  <a:lnTo>
                    <a:pt x="10259" y="5691"/>
                  </a:lnTo>
                  <a:lnTo>
                    <a:pt x="10283" y="5423"/>
                  </a:lnTo>
                  <a:lnTo>
                    <a:pt x="10307" y="5154"/>
                  </a:lnTo>
                  <a:lnTo>
                    <a:pt x="10259" y="4617"/>
                  </a:lnTo>
                  <a:lnTo>
                    <a:pt x="10185" y="4104"/>
                  </a:lnTo>
                  <a:lnTo>
                    <a:pt x="10063" y="3615"/>
                  </a:lnTo>
                  <a:lnTo>
                    <a:pt x="9892" y="3151"/>
                  </a:lnTo>
                  <a:lnTo>
                    <a:pt x="9672" y="2687"/>
                  </a:lnTo>
                  <a:lnTo>
                    <a:pt x="9428" y="2272"/>
                  </a:lnTo>
                  <a:lnTo>
                    <a:pt x="9111" y="1881"/>
                  </a:lnTo>
                  <a:lnTo>
                    <a:pt x="8793" y="1515"/>
                  </a:lnTo>
                  <a:lnTo>
                    <a:pt x="8427" y="1173"/>
                  </a:lnTo>
                  <a:lnTo>
                    <a:pt x="8036" y="880"/>
                  </a:lnTo>
                  <a:lnTo>
                    <a:pt x="7596" y="636"/>
                  </a:lnTo>
                  <a:lnTo>
                    <a:pt x="7157" y="416"/>
                  </a:lnTo>
                  <a:lnTo>
                    <a:pt x="6693" y="245"/>
                  </a:lnTo>
                  <a:lnTo>
                    <a:pt x="6180" y="98"/>
                  </a:lnTo>
                  <a:lnTo>
                    <a:pt x="5691" y="25"/>
                  </a:lnTo>
                  <a:lnTo>
                    <a:pt x="515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 name="Google Shape;128;p14"/>
          <p:cNvSpPr txBox="1">
            <a:spLocks/>
          </p:cNvSpPr>
          <p:nvPr/>
        </p:nvSpPr>
        <p:spPr>
          <a:xfrm>
            <a:off x="457200" y="1123950"/>
            <a:ext cx="8458200" cy="22098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4800"/>
              <a:buFont typeface="Playfair Display"/>
              <a:buNone/>
              <a:tabLst/>
              <a:defRPr/>
            </a:pPr>
            <a:r>
              <a:rPr kumimoji="0" lang="en-US" sz="3600" b="1" i="1" u="none" strike="noStrike" kern="0" cap="none" spc="0" normalizeH="0" baseline="0" noProof="0" dirty="0">
                <a:ln>
                  <a:noFill/>
                </a:ln>
                <a:solidFill>
                  <a:srgbClr val="FFFFFF"/>
                </a:solidFill>
                <a:effectLst/>
                <a:uLnTx/>
                <a:uFillTx/>
                <a:latin typeface="Playfair Display"/>
                <a:ea typeface="Playfair Display"/>
                <a:cs typeface="Playfair Display"/>
                <a:sym typeface="Playfair Display"/>
              </a:rPr>
              <a:t>Assessment of Language in Children</a:t>
            </a:r>
          </a:p>
        </p:txBody>
      </p:sp>
      <p:sp>
        <p:nvSpPr>
          <p:cNvPr id="10" name="TextBox 9"/>
          <p:cNvSpPr txBox="1"/>
          <p:nvPr/>
        </p:nvSpPr>
        <p:spPr>
          <a:xfrm>
            <a:off x="1371600" y="2647950"/>
            <a:ext cx="6705600" cy="1046440"/>
          </a:xfrm>
          <a:prstGeom prst="rect">
            <a:avLst/>
          </a:prstGeom>
          <a:noFill/>
        </p:spPr>
        <p:txBody>
          <a:bodyPr wrap="square" rtlCol="0">
            <a:spAutoFit/>
          </a:bodyPr>
          <a:lstStyle/>
          <a:p>
            <a:r>
              <a:rPr lang="en-US" sz="1600" dirty="0">
                <a:solidFill>
                  <a:schemeClr val="bg1"/>
                </a:solidFill>
                <a:latin typeface="Playfair Display" charset="0"/>
                <a:ea typeface="Calibri" pitchFamily="34" charset="0"/>
                <a:cs typeface="Times New Roman" pitchFamily="18" charset="0"/>
              </a:rPr>
              <a:t>Faculty of Pharmacy, Nursing and Health Professions</a:t>
            </a:r>
            <a:br>
              <a:rPr lang="en-US" sz="1600" dirty="0">
                <a:solidFill>
                  <a:schemeClr val="bg1"/>
                </a:solidFill>
                <a:latin typeface="Playfair Display" charset="0"/>
                <a:ea typeface="Calibri" pitchFamily="34" charset="0"/>
                <a:cs typeface="Times New Roman" pitchFamily="18" charset="0"/>
              </a:rPr>
            </a:br>
            <a:r>
              <a:rPr lang="en-US" sz="1600" dirty="0">
                <a:solidFill>
                  <a:schemeClr val="bg1"/>
                </a:solidFill>
                <a:latin typeface="Playfair Display" charset="0"/>
                <a:ea typeface="Calibri" pitchFamily="34" charset="0"/>
                <a:cs typeface="Times New Roman" pitchFamily="18" charset="0"/>
              </a:rPr>
              <a:t>SPAU425 – Clinical Practicum Speech Language- disorders 2</a:t>
            </a:r>
            <a:br>
              <a:rPr lang="en-US" sz="1600" dirty="0">
                <a:solidFill>
                  <a:schemeClr val="bg1"/>
                </a:solidFill>
                <a:latin typeface="Playfair Display" charset="0"/>
                <a:ea typeface="Calibri" pitchFamily="34" charset="0"/>
                <a:cs typeface="Times New Roman" pitchFamily="18" charset="0"/>
              </a:rPr>
            </a:br>
            <a:r>
              <a:rPr lang="en-US" sz="1600" dirty="0">
                <a:solidFill>
                  <a:schemeClr val="bg1"/>
                </a:solidFill>
                <a:latin typeface="Playfair Display" charset="0"/>
                <a:ea typeface="Calibri"/>
              </a:rPr>
              <a:t>Student Name - ID: Tala Salhi – 1161707</a:t>
            </a:r>
            <a:endParaRPr lang="en-US" sz="1600" dirty="0">
              <a:solidFill>
                <a:schemeClr val="bg1"/>
              </a:solidFill>
              <a:latin typeface="Playfair Display"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9" name="Google Shape;109;p18"/>
          <p:cNvSpPr txBox="1">
            <a:spLocks noGrp="1"/>
          </p:cNvSpPr>
          <p:nvPr>
            <p:ph type="body" idx="1"/>
          </p:nvPr>
        </p:nvSpPr>
        <p:spPr>
          <a:xfrm>
            <a:off x="0" y="1200150"/>
            <a:ext cx="3962399" cy="2058850"/>
          </a:xfrm>
          <a:prstGeom prst="rect">
            <a:avLst/>
          </a:prstGeom>
        </p:spPr>
        <p:txBody>
          <a:bodyPr spcFirstLastPara="1" wrap="square" lIns="91425" tIns="91425" rIns="91425" bIns="91425" anchor="t" anchorCtr="0">
            <a:noAutofit/>
          </a:bodyPr>
          <a:lstStyle/>
          <a:p>
            <a:pPr algn="justLow"/>
            <a:r>
              <a:rPr lang="en-US" sz="1400" dirty="0">
                <a:latin typeface="Times New Roman" pitchFamily="18" charset="0"/>
                <a:cs typeface="Times New Roman" pitchFamily="18" charset="0"/>
              </a:rPr>
              <a:t>Autism spectrum disorder (ASD) or pervasive developmental disorder (PDD)</a:t>
            </a:r>
          </a:p>
          <a:p>
            <a:pPr algn="justLow">
              <a:buNone/>
            </a:pPr>
            <a:r>
              <a:rPr lang="en-US" sz="1400" dirty="0">
                <a:latin typeface="Times New Roman" pitchFamily="18" charset="0"/>
                <a:cs typeface="Times New Roman" pitchFamily="18" charset="0"/>
              </a:rPr>
              <a:t>         A disorder characterized by impairment in communication and social skills and stereotyped and restricted behavioral patterns.</a:t>
            </a:r>
          </a:p>
        </p:txBody>
      </p:sp>
      <p:sp>
        <p:nvSpPr>
          <p:cNvPr id="115" name="Google Shape;115;p1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10</a:t>
            </a:fld>
            <a:endParaRPr/>
          </a:p>
        </p:txBody>
      </p:sp>
      <p:sp>
        <p:nvSpPr>
          <p:cNvPr id="11" name="TextBox 10"/>
          <p:cNvSpPr txBox="1"/>
          <p:nvPr/>
        </p:nvSpPr>
        <p:spPr>
          <a:xfrm>
            <a:off x="2514600" y="819150"/>
            <a:ext cx="4112023" cy="461665"/>
          </a:xfrm>
          <a:prstGeom prst="rect">
            <a:avLst/>
          </a:prstGeom>
          <a:noFill/>
        </p:spPr>
        <p:txBody>
          <a:bodyPr wrap="none" rtlCol="0">
            <a:spAutoFit/>
          </a:bodyPr>
          <a:lstStyle/>
          <a:p>
            <a:r>
              <a:rPr lang="en-US" sz="2400" i="1" dirty="0">
                <a:latin typeface="Playfair Display"/>
                <a:sym typeface="Playfair Display"/>
              </a:rPr>
              <a:t>Language Disorder Categories</a:t>
            </a:r>
            <a:endParaRPr lang="en-US" sz="1600" i="1" dirty="0"/>
          </a:p>
        </p:txBody>
      </p:sp>
      <p:grpSp>
        <p:nvGrpSpPr>
          <p:cNvPr id="2" name="Google Shape;518;p39"/>
          <p:cNvGrpSpPr/>
          <p:nvPr/>
        </p:nvGrpSpPr>
        <p:grpSpPr>
          <a:xfrm>
            <a:off x="4267200" y="0"/>
            <a:ext cx="609600" cy="438150"/>
            <a:chOff x="5255200" y="3006475"/>
            <a:chExt cx="511700" cy="378575"/>
          </a:xfrm>
        </p:grpSpPr>
        <p:sp>
          <p:nvSpPr>
            <p:cNvPr id="13" name="Google Shape;519;p39"/>
            <p:cNvSpPr/>
            <p:nvPr/>
          </p:nvSpPr>
          <p:spPr>
            <a:xfrm>
              <a:off x="5255200" y="3006475"/>
              <a:ext cx="349900" cy="349875"/>
            </a:xfrm>
            <a:custGeom>
              <a:avLst/>
              <a:gdLst/>
              <a:ahLst/>
              <a:cxnLst/>
              <a:rect l="l" t="t" r="r" b="b"/>
              <a:pathLst>
                <a:path w="13996" h="13995" extrusionOk="0">
                  <a:moveTo>
                    <a:pt x="6986" y="4714"/>
                  </a:moveTo>
                  <a:lnTo>
                    <a:pt x="7206" y="4738"/>
                  </a:lnTo>
                  <a:lnTo>
                    <a:pt x="7425" y="4763"/>
                  </a:lnTo>
                  <a:lnTo>
                    <a:pt x="7645" y="4812"/>
                  </a:lnTo>
                  <a:lnTo>
                    <a:pt x="7841" y="4885"/>
                  </a:lnTo>
                  <a:lnTo>
                    <a:pt x="8060" y="4983"/>
                  </a:lnTo>
                  <a:lnTo>
                    <a:pt x="8256" y="5105"/>
                  </a:lnTo>
                  <a:lnTo>
                    <a:pt x="8427" y="5227"/>
                  </a:lnTo>
                  <a:lnTo>
                    <a:pt x="8598" y="5398"/>
                  </a:lnTo>
                  <a:lnTo>
                    <a:pt x="8769" y="5569"/>
                  </a:lnTo>
                  <a:lnTo>
                    <a:pt x="8891" y="5740"/>
                  </a:lnTo>
                  <a:lnTo>
                    <a:pt x="9013" y="5935"/>
                  </a:lnTo>
                  <a:lnTo>
                    <a:pt x="9111" y="6155"/>
                  </a:lnTo>
                  <a:lnTo>
                    <a:pt x="9184" y="6350"/>
                  </a:lnTo>
                  <a:lnTo>
                    <a:pt x="9233" y="6570"/>
                  </a:lnTo>
                  <a:lnTo>
                    <a:pt x="9257" y="6790"/>
                  </a:lnTo>
                  <a:lnTo>
                    <a:pt x="9257" y="7010"/>
                  </a:lnTo>
                  <a:lnTo>
                    <a:pt x="9257" y="7229"/>
                  </a:lnTo>
                  <a:lnTo>
                    <a:pt x="9233" y="7425"/>
                  </a:lnTo>
                  <a:lnTo>
                    <a:pt x="9184" y="7645"/>
                  </a:lnTo>
                  <a:lnTo>
                    <a:pt x="9111" y="7864"/>
                  </a:lnTo>
                  <a:lnTo>
                    <a:pt x="9013" y="8060"/>
                  </a:lnTo>
                  <a:lnTo>
                    <a:pt x="8891" y="8255"/>
                  </a:lnTo>
                  <a:lnTo>
                    <a:pt x="8769" y="8451"/>
                  </a:lnTo>
                  <a:lnTo>
                    <a:pt x="8598" y="8622"/>
                  </a:lnTo>
                  <a:lnTo>
                    <a:pt x="8427" y="8768"/>
                  </a:lnTo>
                  <a:lnTo>
                    <a:pt x="8256" y="8915"/>
                  </a:lnTo>
                  <a:lnTo>
                    <a:pt x="8060" y="9012"/>
                  </a:lnTo>
                  <a:lnTo>
                    <a:pt x="7841" y="9110"/>
                  </a:lnTo>
                  <a:lnTo>
                    <a:pt x="7645" y="9183"/>
                  </a:lnTo>
                  <a:lnTo>
                    <a:pt x="7425" y="9232"/>
                  </a:lnTo>
                  <a:lnTo>
                    <a:pt x="7206" y="9257"/>
                  </a:lnTo>
                  <a:lnTo>
                    <a:pt x="6986" y="9281"/>
                  </a:lnTo>
                  <a:lnTo>
                    <a:pt x="6766" y="9257"/>
                  </a:lnTo>
                  <a:lnTo>
                    <a:pt x="6546" y="9232"/>
                  </a:lnTo>
                  <a:lnTo>
                    <a:pt x="6351" y="9183"/>
                  </a:lnTo>
                  <a:lnTo>
                    <a:pt x="6131" y="9110"/>
                  </a:lnTo>
                  <a:lnTo>
                    <a:pt x="5936" y="9012"/>
                  </a:lnTo>
                  <a:lnTo>
                    <a:pt x="5740" y="8915"/>
                  </a:lnTo>
                  <a:lnTo>
                    <a:pt x="5545" y="8768"/>
                  </a:lnTo>
                  <a:lnTo>
                    <a:pt x="5374" y="8622"/>
                  </a:lnTo>
                  <a:lnTo>
                    <a:pt x="5227" y="8451"/>
                  </a:lnTo>
                  <a:lnTo>
                    <a:pt x="5081" y="8255"/>
                  </a:lnTo>
                  <a:lnTo>
                    <a:pt x="4983" y="8060"/>
                  </a:lnTo>
                  <a:lnTo>
                    <a:pt x="4885" y="7864"/>
                  </a:lnTo>
                  <a:lnTo>
                    <a:pt x="4812" y="7645"/>
                  </a:lnTo>
                  <a:lnTo>
                    <a:pt x="4763" y="7425"/>
                  </a:lnTo>
                  <a:lnTo>
                    <a:pt x="4714" y="7229"/>
                  </a:lnTo>
                  <a:lnTo>
                    <a:pt x="4714" y="7010"/>
                  </a:lnTo>
                  <a:lnTo>
                    <a:pt x="4714" y="6790"/>
                  </a:lnTo>
                  <a:lnTo>
                    <a:pt x="4763" y="6570"/>
                  </a:lnTo>
                  <a:lnTo>
                    <a:pt x="4812" y="6350"/>
                  </a:lnTo>
                  <a:lnTo>
                    <a:pt x="4885" y="6155"/>
                  </a:lnTo>
                  <a:lnTo>
                    <a:pt x="4983" y="5935"/>
                  </a:lnTo>
                  <a:lnTo>
                    <a:pt x="5081" y="5740"/>
                  </a:lnTo>
                  <a:lnTo>
                    <a:pt x="5227" y="5569"/>
                  </a:lnTo>
                  <a:lnTo>
                    <a:pt x="5374" y="5398"/>
                  </a:lnTo>
                  <a:lnTo>
                    <a:pt x="5545" y="5227"/>
                  </a:lnTo>
                  <a:lnTo>
                    <a:pt x="5740" y="5105"/>
                  </a:lnTo>
                  <a:lnTo>
                    <a:pt x="5936" y="4983"/>
                  </a:lnTo>
                  <a:lnTo>
                    <a:pt x="6131" y="4885"/>
                  </a:lnTo>
                  <a:lnTo>
                    <a:pt x="6351" y="4812"/>
                  </a:lnTo>
                  <a:lnTo>
                    <a:pt x="6546" y="4763"/>
                  </a:lnTo>
                  <a:lnTo>
                    <a:pt x="6766" y="4738"/>
                  </a:lnTo>
                  <a:lnTo>
                    <a:pt x="6986" y="4714"/>
                  </a:lnTo>
                  <a:close/>
                  <a:moveTo>
                    <a:pt x="6497" y="0"/>
                  </a:moveTo>
                  <a:lnTo>
                    <a:pt x="6375" y="25"/>
                  </a:lnTo>
                  <a:lnTo>
                    <a:pt x="6253" y="49"/>
                  </a:lnTo>
                  <a:lnTo>
                    <a:pt x="6131" y="122"/>
                  </a:lnTo>
                  <a:lnTo>
                    <a:pt x="6033" y="196"/>
                  </a:lnTo>
                  <a:lnTo>
                    <a:pt x="5936" y="293"/>
                  </a:lnTo>
                  <a:lnTo>
                    <a:pt x="5862" y="391"/>
                  </a:lnTo>
                  <a:lnTo>
                    <a:pt x="5813" y="513"/>
                  </a:lnTo>
                  <a:lnTo>
                    <a:pt x="5789" y="635"/>
                  </a:lnTo>
                  <a:lnTo>
                    <a:pt x="5618" y="2076"/>
                  </a:lnTo>
                  <a:lnTo>
                    <a:pt x="5325" y="2174"/>
                  </a:lnTo>
                  <a:lnTo>
                    <a:pt x="5032" y="2296"/>
                  </a:lnTo>
                  <a:lnTo>
                    <a:pt x="4763" y="2418"/>
                  </a:lnTo>
                  <a:lnTo>
                    <a:pt x="4495" y="2565"/>
                  </a:lnTo>
                  <a:lnTo>
                    <a:pt x="3347" y="1661"/>
                  </a:lnTo>
                  <a:lnTo>
                    <a:pt x="3225" y="1588"/>
                  </a:lnTo>
                  <a:lnTo>
                    <a:pt x="3103" y="1539"/>
                  </a:lnTo>
                  <a:lnTo>
                    <a:pt x="2980" y="1514"/>
                  </a:lnTo>
                  <a:lnTo>
                    <a:pt x="2736" y="1514"/>
                  </a:lnTo>
                  <a:lnTo>
                    <a:pt x="2590" y="1563"/>
                  </a:lnTo>
                  <a:lnTo>
                    <a:pt x="2492" y="1637"/>
                  </a:lnTo>
                  <a:lnTo>
                    <a:pt x="2394" y="1710"/>
                  </a:lnTo>
                  <a:lnTo>
                    <a:pt x="1710" y="2394"/>
                  </a:lnTo>
                  <a:lnTo>
                    <a:pt x="1613" y="2491"/>
                  </a:lnTo>
                  <a:lnTo>
                    <a:pt x="1564" y="2614"/>
                  </a:lnTo>
                  <a:lnTo>
                    <a:pt x="1515" y="2736"/>
                  </a:lnTo>
                  <a:lnTo>
                    <a:pt x="1491" y="2858"/>
                  </a:lnTo>
                  <a:lnTo>
                    <a:pt x="1491" y="3004"/>
                  </a:lnTo>
                  <a:lnTo>
                    <a:pt x="1515" y="3126"/>
                  </a:lnTo>
                  <a:lnTo>
                    <a:pt x="1564" y="3249"/>
                  </a:lnTo>
                  <a:lnTo>
                    <a:pt x="1637" y="3346"/>
                  </a:lnTo>
                  <a:lnTo>
                    <a:pt x="2541" y="4494"/>
                  </a:lnTo>
                  <a:lnTo>
                    <a:pt x="2394" y="4763"/>
                  </a:lnTo>
                  <a:lnTo>
                    <a:pt x="2272" y="5056"/>
                  </a:lnTo>
                  <a:lnTo>
                    <a:pt x="2174" y="5349"/>
                  </a:lnTo>
                  <a:lnTo>
                    <a:pt x="2077" y="5642"/>
                  </a:lnTo>
                  <a:lnTo>
                    <a:pt x="636" y="5789"/>
                  </a:lnTo>
                  <a:lnTo>
                    <a:pt x="514" y="5837"/>
                  </a:lnTo>
                  <a:lnTo>
                    <a:pt x="392" y="5886"/>
                  </a:lnTo>
                  <a:lnTo>
                    <a:pt x="269" y="5959"/>
                  </a:lnTo>
                  <a:lnTo>
                    <a:pt x="172" y="6033"/>
                  </a:lnTo>
                  <a:lnTo>
                    <a:pt x="99" y="6155"/>
                  </a:lnTo>
                  <a:lnTo>
                    <a:pt x="50" y="6253"/>
                  </a:lnTo>
                  <a:lnTo>
                    <a:pt x="1" y="6399"/>
                  </a:lnTo>
                  <a:lnTo>
                    <a:pt x="1" y="6521"/>
                  </a:lnTo>
                  <a:lnTo>
                    <a:pt x="1" y="7474"/>
                  </a:lnTo>
                  <a:lnTo>
                    <a:pt x="1" y="7620"/>
                  </a:lnTo>
                  <a:lnTo>
                    <a:pt x="50" y="7742"/>
                  </a:lnTo>
                  <a:lnTo>
                    <a:pt x="99" y="7864"/>
                  </a:lnTo>
                  <a:lnTo>
                    <a:pt x="172" y="7962"/>
                  </a:lnTo>
                  <a:lnTo>
                    <a:pt x="269" y="8060"/>
                  </a:lnTo>
                  <a:lnTo>
                    <a:pt x="392" y="8133"/>
                  </a:lnTo>
                  <a:lnTo>
                    <a:pt x="514" y="8182"/>
                  </a:lnTo>
                  <a:lnTo>
                    <a:pt x="636" y="8206"/>
                  </a:lnTo>
                  <a:lnTo>
                    <a:pt x="2077" y="8377"/>
                  </a:lnTo>
                  <a:lnTo>
                    <a:pt x="2174" y="8670"/>
                  </a:lnTo>
                  <a:lnTo>
                    <a:pt x="2272" y="8939"/>
                  </a:lnTo>
                  <a:lnTo>
                    <a:pt x="2394" y="9232"/>
                  </a:lnTo>
                  <a:lnTo>
                    <a:pt x="2541" y="9501"/>
                  </a:lnTo>
                  <a:lnTo>
                    <a:pt x="1637" y="10649"/>
                  </a:lnTo>
                  <a:lnTo>
                    <a:pt x="1564" y="10771"/>
                  </a:lnTo>
                  <a:lnTo>
                    <a:pt x="1515" y="10893"/>
                  </a:lnTo>
                  <a:lnTo>
                    <a:pt x="1491" y="11015"/>
                  </a:lnTo>
                  <a:lnTo>
                    <a:pt x="1491" y="11137"/>
                  </a:lnTo>
                  <a:lnTo>
                    <a:pt x="1515" y="11259"/>
                  </a:lnTo>
                  <a:lnTo>
                    <a:pt x="1564" y="11381"/>
                  </a:lnTo>
                  <a:lnTo>
                    <a:pt x="1613" y="11504"/>
                  </a:lnTo>
                  <a:lnTo>
                    <a:pt x="1710" y="11601"/>
                  </a:lnTo>
                  <a:lnTo>
                    <a:pt x="2394" y="12285"/>
                  </a:lnTo>
                  <a:lnTo>
                    <a:pt x="2492" y="12383"/>
                  </a:lnTo>
                  <a:lnTo>
                    <a:pt x="2590" y="12432"/>
                  </a:lnTo>
                  <a:lnTo>
                    <a:pt x="2736" y="12480"/>
                  </a:lnTo>
                  <a:lnTo>
                    <a:pt x="2858" y="12505"/>
                  </a:lnTo>
                  <a:lnTo>
                    <a:pt x="2980" y="12505"/>
                  </a:lnTo>
                  <a:lnTo>
                    <a:pt x="3103" y="12456"/>
                  </a:lnTo>
                  <a:lnTo>
                    <a:pt x="3225" y="12407"/>
                  </a:lnTo>
                  <a:lnTo>
                    <a:pt x="3347" y="12358"/>
                  </a:lnTo>
                  <a:lnTo>
                    <a:pt x="4495" y="11455"/>
                  </a:lnTo>
                  <a:lnTo>
                    <a:pt x="4763" y="11577"/>
                  </a:lnTo>
                  <a:lnTo>
                    <a:pt x="5032" y="11723"/>
                  </a:lnTo>
                  <a:lnTo>
                    <a:pt x="5325" y="11821"/>
                  </a:lnTo>
                  <a:lnTo>
                    <a:pt x="5618" y="11919"/>
                  </a:lnTo>
                  <a:lnTo>
                    <a:pt x="5789" y="13360"/>
                  </a:lnTo>
                  <a:lnTo>
                    <a:pt x="5813" y="13482"/>
                  </a:lnTo>
                  <a:lnTo>
                    <a:pt x="5862" y="13604"/>
                  </a:lnTo>
                  <a:lnTo>
                    <a:pt x="5936" y="13726"/>
                  </a:lnTo>
                  <a:lnTo>
                    <a:pt x="6033" y="13824"/>
                  </a:lnTo>
                  <a:lnTo>
                    <a:pt x="6131" y="13897"/>
                  </a:lnTo>
                  <a:lnTo>
                    <a:pt x="6253" y="13946"/>
                  </a:lnTo>
                  <a:lnTo>
                    <a:pt x="6375" y="13995"/>
                  </a:lnTo>
                  <a:lnTo>
                    <a:pt x="7596" y="13995"/>
                  </a:lnTo>
                  <a:lnTo>
                    <a:pt x="7743" y="13946"/>
                  </a:lnTo>
                  <a:lnTo>
                    <a:pt x="7841" y="13897"/>
                  </a:lnTo>
                  <a:lnTo>
                    <a:pt x="7963" y="13824"/>
                  </a:lnTo>
                  <a:lnTo>
                    <a:pt x="8036" y="13726"/>
                  </a:lnTo>
                  <a:lnTo>
                    <a:pt x="8109" y="13604"/>
                  </a:lnTo>
                  <a:lnTo>
                    <a:pt x="8158" y="13482"/>
                  </a:lnTo>
                  <a:lnTo>
                    <a:pt x="8183" y="13360"/>
                  </a:lnTo>
                  <a:lnTo>
                    <a:pt x="8353" y="11919"/>
                  </a:lnTo>
                  <a:lnTo>
                    <a:pt x="8647" y="11821"/>
                  </a:lnTo>
                  <a:lnTo>
                    <a:pt x="8940" y="11723"/>
                  </a:lnTo>
                  <a:lnTo>
                    <a:pt x="9233" y="11577"/>
                  </a:lnTo>
                  <a:lnTo>
                    <a:pt x="9501" y="11455"/>
                  </a:lnTo>
                  <a:lnTo>
                    <a:pt x="10649" y="12358"/>
                  </a:lnTo>
                  <a:lnTo>
                    <a:pt x="10747" y="12407"/>
                  </a:lnTo>
                  <a:lnTo>
                    <a:pt x="10869" y="12456"/>
                  </a:lnTo>
                  <a:lnTo>
                    <a:pt x="10991" y="12505"/>
                  </a:lnTo>
                  <a:lnTo>
                    <a:pt x="11138" y="12505"/>
                  </a:lnTo>
                  <a:lnTo>
                    <a:pt x="11260" y="12480"/>
                  </a:lnTo>
                  <a:lnTo>
                    <a:pt x="11382" y="12432"/>
                  </a:lnTo>
                  <a:lnTo>
                    <a:pt x="11504" y="12383"/>
                  </a:lnTo>
                  <a:lnTo>
                    <a:pt x="11602" y="12285"/>
                  </a:lnTo>
                  <a:lnTo>
                    <a:pt x="12286" y="11601"/>
                  </a:lnTo>
                  <a:lnTo>
                    <a:pt x="12359" y="11504"/>
                  </a:lnTo>
                  <a:lnTo>
                    <a:pt x="12432" y="11381"/>
                  </a:lnTo>
                  <a:lnTo>
                    <a:pt x="12457" y="11259"/>
                  </a:lnTo>
                  <a:lnTo>
                    <a:pt x="12481" y="11137"/>
                  </a:lnTo>
                  <a:lnTo>
                    <a:pt x="12481" y="11015"/>
                  </a:lnTo>
                  <a:lnTo>
                    <a:pt x="12457" y="10893"/>
                  </a:lnTo>
                  <a:lnTo>
                    <a:pt x="12408" y="10771"/>
                  </a:lnTo>
                  <a:lnTo>
                    <a:pt x="12334" y="10649"/>
                  </a:lnTo>
                  <a:lnTo>
                    <a:pt x="11431" y="9501"/>
                  </a:lnTo>
                  <a:lnTo>
                    <a:pt x="11577" y="9232"/>
                  </a:lnTo>
                  <a:lnTo>
                    <a:pt x="11699" y="8939"/>
                  </a:lnTo>
                  <a:lnTo>
                    <a:pt x="11822" y="8670"/>
                  </a:lnTo>
                  <a:lnTo>
                    <a:pt x="11895" y="8377"/>
                  </a:lnTo>
                  <a:lnTo>
                    <a:pt x="13360" y="8206"/>
                  </a:lnTo>
                  <a:lnTo>
                    <a:pt x="13482" y="8182"/>
                  </a:lnTo>
                  <a:lnTo>
                    <a:pt x="13604" y="8133"/>
                  </a:lnTo>
                  <a:lnTo>
                    <a:pt x="13702" y="8060"/>
                  </a:lnTo>
                  <a:lnTo>
                    <a:pt x="13800" y="7962"/>
                  </a:lnTo>
                  <a:lnTo>
                    <a:pt x="13873" y="7864"/>
                  </a:lnTo>
                  <a:lnTo>
                    <a:pt x="13946" y="7742"/>
                  </a:lnTo>
                  <a:lnTo>
                    <a:pt x="13971" y="7620"/>
                  </a:lnTo>
                  <a:lnTo>
                    <a:pt x="13995" y="7474"/>
                  </a:lnTo>
                  <a:lnTo>
                    <a:pt x="13995" y="6521"/>
                  </a:lnTo>
                  <a:lnTo>
                    <a:pt x="13971" y="6399"/>
                  </a:lnTo>
                  <a:lnTo>
                    <a:pt x="13946" y="6253"/>
                  </a:lnTo>
                  <a:lnTo>
                    <a:pt x="13873" y="6155"/>
                  </a:lnTo>
                  <a:lnTo>
                    <a:pt x="13800" y="6033"/>
                  </a:lnTo>
                  <a:lnTo>
                    <a:pt x="13702" y="5959"/>
                  </a:lnTo>
                  <a:lnTo>
                    <a:pt x="13604" y="5886"/>
                  </a:lnTo>
                  <a:lnTo>
                    <a:pt x="13482" y="5837"/>
                  </a:lnTo>
                  <a:lnTo>
                    <a:pt x="13360" y="5789"/>
                  </a:lnTo>
                  <a:lnTo>
                    <a:pt x="11895" y="5642"/>
                  </a:lnTo>
                  <a:lnTo>
                    <a:pt x="11822" y="5349"/>
                  </a:lnTo>
                  <a:lnTo>
                    <a:pt x="11699" y="5056"/>
                  </a:lnTo>
                  <a:lnTo>
                    <a:pt x="11577" y="4763"/>
                  </a:lnTo>
                  <a:lnTo>
                    <a:pt x="11431" y="4494"/>
                  </a:lnTo>
                  <a:lnTo>
                    <a:pt x="12334" y="3346"/>
                  </a:lnTo>
                  <a:lnTo>
                    <a:pt x="12408" y="3249"/>
                  </a:lnTo>
                  <a:lnTo>
                    <a:pt x="12457" y="3126"/>
                  </a:lnTo>
                  <a:lnTo>
                    <a:pt x="12481" y="3004"/>
                  </a:lnTo>
                  <a:lnTo>
                    <a:pt x="12481" y="2858"/>
                  </a:lnTo>
                  <a:lnTo>
                    <a:pt x="12457" y="2736"/>
                  </a:lnTo>
                  <a:lnTo>
                    <a:pt x="12432" y="2614"/>
                  </a:lnTo>
                  <a:lnTo>
                    <a:pt x="12359" y="2491"/>
                  </a:lnTo>
                  <a:lnTo>
                    <a:pt x="12286" y="2394"/>
                  </a:lnTo>
                  <a:lnTo>
                    <a:pt x="11602" y="1710"/>
                  </a:lnTo>
                  <a:lnTo>
                    <a:pt x="11504" y="1637"/>
                  </a:lnTo>
                  <a:lnTo>
                    <a:pt x="11382" y="1563"/>
                  </a:lnTo>
                  <a:lnTo>
                    <a:pt x="11260" y="1514"/>
                  </a:lnTo>
                  <a:lnTo>
                    <a:pt x="10991" y="1514"/>
                  </a:lnTo>
                  <a:lnTo>
                    <a:pt x="10869" y="1539"/>
                  </a:lnTo>
                  <a:lnTo>
                    <a:pt x="10747" y="1588"/>
                  </a:lnTo>
                  <a:lnTo>
                    <a:pt x="10649" y="1661"/>
                  </a:lnTo>
                  <a:lnTo>
                    <a:pt x="9501" y="2565"/>
                  </a:lnTo>
                  <a:lnTo>
                    <a:pt x="9233" y="2418"/>
                  </a:lnTo>
                  <a:lnTo>
                    <a:pt x="8940" y="2296"/>
                  </a:lnTo>
                  <a:lnTo>
                    <a:pt x="8647" y="2174"/>
                  </a:lnTo>
                  <a:lnTo>
                    <a:pt x="8353" y="2076"/>
                  </a:lnTo>
                  <a:lnTo>
                    <a:pt x="8183" y="635"/>
                  </a:lnTo>
                  <a:lnTo>
                    <a:pt x="8158" y="513"/>
                  </a:lnTo>
                  <a:lnTo>
                    <a:pt x="8109" y="391"/>
                  </a:lnTo>
                  <a:lnTo>
                    <a:pt x="8036" y="293"/>
                  </a:lnTo>
                  <a:lnTo>
                    <a:pt x="7963" y="196"/>
                  </a:lnTo>
                  <a:lnTo>
                    <a:pt x="7841" y="122"/>
                  </a:lnTo>
                  <a:lnTo>
                    <a:pt x="7743" y="49"/>
                  </a:lnTo>
                  <a:lnTo>
                    <a:pt x="7596" y="25"/>
                  </a:lnTo>
                  <a:lnTo>
                    <a:pt x="7474"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520;p39"/>
            <p:cNvSpPr/>
            <p:nvPr/>
          </p:nvSpPr>
          <p:spPr>
            <a:xfrm>
              <a:off x="5567825" y="3185975"/>
              <a:ext cx="199075" cy="199075"/>
            </a:xfrm>
            <a:custGeom>
              <a:avLst/>
              <a:gdLst/>
              <a:ahLst/>
              <a:cxnLst/>
              <a:rect l="l" t="t" r="r" b="b"/>
              <a:pathLst>
                <a:path w="7963" h="7963" extrusionOk="0">
                  <a:moveTo>
                    <a:pt x="3933" y="2296"/>
                  </a:moveTo>
                  <a:lnTo>
                    <a:pt x="4103" y="2321"/>
                  </a:lnTo>
                  <a:lnTo>
                    <a:pt x="4274" y="2321"/>
                  </a:lnTo>
                  <a:lnTo>
                    <a:pt x="4421" y="2370"/>
                  </a:lnTo>
                  <a:lnTo>
                    <a:pt x="4592" y="2419"/>
                  </a:lnTo>
                  <a:lnTo>
                    <a:pt x="4738" y="2492"/>
                  </a:lnTo>
                  <a:lnTo>
                    <a:pt x="4885" y="2565"/>
                  </a:lnTo>
                  <a:lnTo>
                    <a:pt x="5032" y="2663"/>
                  </a:lnTo>
                  <a:lnTo>
                    <a:pt x="5154" y="2785"/>
                  </a:lnTo>
                  <a:lnTo>
                    <a:pt x="5276" y="2883"/>
                  </a:lnTo>
                  <a:lnTo>
                    <a:pt x="5373" y="3029"/>
                  </a:lnTo>
                  <a:lnTo>
                    <a:pt x="5447" y="3151"/>
                  </a:lnTo>
                  <a:lnTo>
                    <a:pt x="5520" y="3298"/>
                  </a:lnTo>
                  <a:lnTo>
                    <a:pt x="5593" y="3444"/>
                  </a:lnTo>
                  <a:lnTo>
                    <a:pt x="5618" y="3615"/>
                  </a:lnTo>
                  <a:lnTo>
                    <a:pt x="5642" y="3762"/>
                  </a:lnTo>
                  <a:lnTo>
                    <a:pt x="5667" y="3933"/>
                  </a:lnTo>
                  <a:lnTo>
                    <a:pt x="5667" y="4079"/>
                  </a:lnTo>
                  <a:lnTo>
                    <a:pt x="5642" y="4250"/>
                  </a:lnTo>
                  <a:lnTo>
                    <a:pt x="5618" y="4421"/>
                  </a:lnTo>
                  <a:lnTo>
                    <a:pt x="5569" y="4568"/>
                  </a:lnTo>
                  <a:lnTo>
                    <a:pt x="5496" y="4739"/>
                  </a:lnTo>
                  <a:lnTo>
                    <a:pt x="5398" y="4885"/>
                  </a:lnTo>
                  <a:lnTo>
                    <a:pt x="5300" y="5007"/>
                  </a:lnTo>
                  <a:lnTo>
                    <a:pt x="5203" y="5154"/>
                  </a:lnTo>
                  <a:lnTo>
                    <a:pt x="5080" y="5252"/>
                  </a:lnTo>
                  <a:lnTo>
                    <a:pt x="4958" y="5349"/>
                  </a:lnTo>
                  <a:lnTo>
                    <a:pt x="4812" y="5447"/>
                  </a:lnTo>
                  <a:lnTo>
                    <a:pt x="4665" y="5520"/>
                  </a:lnTo>
                  <a:lnTo>
                    <a:pt x="4519" y="5569"/>
                  </a:lnTo>
                  <a:lnTo>
                    <a:pt x="4372" y="5618"/>
                  </a:lnTo>
                  <a:lnTo>
                    <a:pt x="4201" y="5642"/>
                  </a:lnTo>
                  <a:lnTo>
                    <a:pt x="4055" y="5667"/>
                  </a:lnTo>
                  <a:lnTo>
                    <a:pt x="3884" y="5642"/>
                  </a:lnTo>
                  <a:lnTo>
                    <a:pt x="3713" y="5642"/>
                  </a:lnTo>
                  <a:lnTo>
                    <a:pt x="3566" y="5594"/>
                  </a:lnTo>
                  <a:lnTo>
                    <a:pt x="3395" y="5545"/>
                  </a:lnTo>
                  <a:lnTo>
                    <a:pt x="3249" y="5471"/>
                  </a:lnTo>
                  <a:lnTo>
                    <a:pt x="3102" y="5398"/>
                  </a:lnTo>
                  <a:lnTo>
                    <a:pt x="2956" y="5300"/>
                  </a:lnTo>
                  <a:lnTo>
                    <a:pt x="2833" y="5178"/>
                  </a:lnTo>
                  <a:lnTo>
                    <a:pt x="2711" y="5081"/>
                  </a:lnTo>
                  <a:lnTo>
                    <a:pt x="2614" y="4934"/>
                  </a:lnTo>
                  <a:lnTo>
                    <a:pt x="2540" y="4812"/>
                  </a:lnTo>
                  <a:lnTo>
                    <a:pt x="2467" y="4665"/>
                  </a:lnTo>
                  <a:lnTo>
                    <a:pt x="2394" y="4519"/>
                  </a:lnTo>
                  <a:lnTo>
                    <a:pt x="2369" y="4348"/>
                  </a:lnTo>
                  <a:lnTo>
                    <a:pt x="2321" y="4201"/>
                  </a:lnTo>
                  <a:lnTo>
                    <a:pt x="2321" y="4030"/>
                  </a:lnTo>
                  <a:lnTo>
                    <a:pt x="2321" y="3884"/>
                  </a:lnTo>
                  <a:lnTo>
                    <a:pt x="2345" y="3713"/>
                  </a:lnTo>
                  <a:lnTo>
                    <a:pt x="2369" y="3542"/>
                  </a:lnTo>
                  <a:lnTo>
                    <a:pt x="2418" y="3395"/>
                  </a:lnTo>
                  <a:lnTo>
                    <a:pt x="2492" y="3224"/>
                  </a:lnTo>
                  <a:lnTo>
                    <a:pt x="2589" y="3078"/>
                  </a:lnTo>
                  <a:lnTo>
                    <a:pt x="2687" y="2956"/>
                  </a:lnTo>
                  <a:lnTo>
                    <a:pt x="2785" y="2809"/>
                  </a:lnTo>
                  <a:lnTo>
                    <a:pt x="2907" y="2712"/>
                  </a:lnTo>
                  <a:lnTo>
                    <a:pt x="3029" y="2614"/>
                  </a:lnTo>
                  <a:lnTo>
                    <a:pt x="3175" y="2516"/>
                  </a:lnTo>
                  <a:lnTo>
                    <a:pt x="3322" y="2443"/>
                  </a:lnTo>
                  <a:lnTo>
                    <a:pt x="3468" y="2394"/>
                  </a:lnTo>
                  <a:lnTo>
                    <a:pt x="3615" y="2345"/>
                  </a:lnTo>
                  <a:lnTo>
                    <a:pt x="3786" y="2321"/>
                  </a:lnTo>
                  <a:lnTo>
                    <a:pt x="3933" y="2296"/>
                  </a:lnTo>
                  <a:close/>
                  <a:moveTo>
                    <a:pt x="3053" y="1"/>
                  </a:moveTo>
                  <a:lnTo>
                    <a:pt x="2980" y="25"/>
                  </a:lnTo>
                  <a:lnTo>
                    <a:pt x="2443" y="196"/>
                  </a:lnTo>
                  <a:lnTo>
                    <a:pt x="2369" y="220"/>
                  </a:lnTo>
                  <a:lnTo>
                    <a:pt x="2296" y="269"/>
                  </a:lnTo>
                  <a:lnTo>
                    <a:pt x="2198" y="391"/>
                  </a:lnTo>
                  <a:lnTo>
                    <a:pt x="2150" y="538"/>
                  </a:lnTo>
                  <a:lnTo>
                    <a:pt x="2150" y="611"/>
                  </a:lnTo>
                  <a:lnTo>
                    <a:pt x="2150" y="684"/>
                  </a:lnTo>
                  <a:lnTo>
                    <a:pt x="2394" y="1832"/>
                  </a:lnTo>
                  <a:lnTo>
                    <a:pt x="2223" y="1954"/>
                  </a:lnTo>
                  <a:lnTo>
                    <a:pt x="2076" y="2101"/>
                  </a:lnTo>
                  <a:lnTo>
                    <a:pt x="1002" y="1686"/>
                  </a:lnTo>
                  <a:lnTo>
                    <a:pt x="928" y="1686"/>
                  </a:lnTo>
                  <a:lnTo>
                    <a:pt x="831" y="1661"/>
                  </a:lnTo>
                  <a:lnTo>
                    <a:pt x="684" y="1710"/>
                  </a:lnTo>
                  <a:lnTo>
                    <a:pt x="562" y="1784"/>
                  </a:lnTo>
                  <a:lnTo>
                    <a:pt x="513" y="1832"/>
                  </a:lnTo>
                  <a:lnTo>
                    <a:pt x="464" y="1906"/>
                  </a:lnTo>
                  <a:lnTo>
                    <a:pt x="220" y="2394"/>
                  </a:lnTo>
                  <a:lnTo>
                    <a:pt x="196" y="2467"/>
                  </a:lnTo>
                  <a:lnTo>
                    <a:pt x="171" y="2541"/>
                  </a:lnTo>
                  <a:lnTo>
                    <a:pt x="196" y="2712"/>
                  </a:lnTo>
                  <a:lnTo>
                    <a:pt x="245" y="2834"/>
                  </a:lnTo>
                  <a:lnTo>
                    <a:pt x="293" y="2907"/>
                  </a:lnTo>
                  <a:lnTo>
                    <a:pt x="367" y="2956"/>
                  </a:lnTo>
                  <a:lnTo>
                    <a:pt x="1344" y="3591"/>
                  </a:lnTo>
                  <a:lnTo>
                    <a:pt x="1319" y="3786"/>
                  </a:lnTo>
                  <a:lnTo>
                    <a:pt x="1295" y="4006"/>
                  </a:lnTo>
                  <a:lnTo>
                    <a:pt x="245" y="4494"/>
                  </a:lnTo>
                  <a:lnTo>
                    <a:pt x="196" y="4519"/>
                  </a:lnTo>
                  <a:lnTo>
                    <a:pt x="123" y="4568"/>
                  </a:lnTo>
                  <a:lnTo>
                    <a:pt x="49" y="4714"/>
                  </a:lnTo>
                  <a:lnTo>
                    <a:pt x="0" y="4861"/>
                  </a:lnTo>
                  <a:lnTo>
                    <a:pt x="25" y="4934"/>
                  </a:lnTo>
                  <a:lnTo>
                    <a:pt x="25" y="5007"/>
                  </a:lnTo>
                  <a:lnTo>
                    <a:pt x="220" y="5545"/>
                  </a:lnTo>
                  <a:lnTo>
                    <a:pt x="245" y="5594"/>
                  </a:lnTo>
                  <a:lnTo>
                    <a:pt x="293" y="5667"/>
                  </a:lnTo>
                  <a:lnTo>
                    <a:pt x="391" y="5764"/>
                  </a:lnTo>
                  <a:lnTo>
                    <a:pt x="538" y="5813"/>
                  </a:lnTo>
                  <a:lnTo>
                    <a:pt x="684" y="5813"/>
                  </a:lnTo>
                  <a:lnTo>
                    <a:pt x="1832" y="5569"/>
                  </a:lnTo>
                  <a:lnTo>
                    <a:pt x="1954" y="5740"/>
                  </a:lnTo>
                  <a:lnTo>
                    <a:pt x="2101" y="5887"/>
                  </a:lnTo>
                  <a:lnTo>
                    <a:pt x="1710" y="6986"/>
                  </a:lnTo>
                  <a:lnTo>
                    <a:pt x="1686" y="7059"/>
                  </a:lnTo>
                  <a:lnTo>
                    <a:pt x="1686" y="7132"/>
                  </a:lnTo>
                  <a:lnTo>
                    <a:pt x="1710" y="7279"/>
                  </a:lnTo>
                  <a:lnTo>
                    <a:pt x="1783" y="7401"/>
                  </a:lnTo>
                  <a:lnTo>
                    <a:pt x="1857" y="7450"/>
                  </a:lnTo>
                  <a:lnTo>
                    <a:pt x="1905" y="7499"/>
                  </a:lnTo>
                  <a:lnTo>
                    <a:pt x="2418" y="7743"/>
                  </a:lnTo>
                  <a:lnTo>
                    <a:pt x="2492" y="7792"/>
                  </a:lnTo>
                  <a:lnTo>
                    <a:pt x="2711" y="7792"/>
                  </a:lnTo>
                  <a:lnTo>
                    <a:pt x="2858" y="7718"/>
                  </a:lnTo>
                  <a:lnTo>
                    <a:pt x="2907" y="7669"/>
                  </a:lnTo>
                  <a:lnTo>
                    <a:pt x="2956" y="7621"/>
                  </a:lnTo>
                  <a:lnTo>
                    <a:pt x="3591" y="6644"/>
                  </a:lnTo>
                  <a:lnTo>
                    <a:pt x="3810" y="6668"/>
                  </a:lnTo>
                  <a:lnTo>
                    <a:pt x="4006" y="6668"/>
                  </a:lnTo>
                  <a:lnTo>
                    <a:pt x="4494" y="7718"/>
                  </a:lnTo>
                  <a:lnTo>
                    <a:pt x="4543" y="7792"/>
                  </a:lnTo>
                  <a:lnTo>
                    <a:pt x="4592" y="7840"/>
                  </a:lnTo>
                  <a:lnTo>
                    <a:pt x="4714" y="7914"/>
                  </a:lnTo>
                  <a:lnTo>
                    <a:pt x="4861" y="7963"/>
                  </a:lnTo>
                  <a:lnTo>
                    <a:pt x="4934" y="7963"/>
                  </a:lnTo>
                  <a:lnTo>
                    <a:pt x="5007" y="7938"/>
                  </a:lnTo>
                  <a:lnTo>
                    <a:pt x="5544" y="7767"/>
                  </a:lnTo>
                  <a:lnTo>
                    <a:pt x="5618" y="7743"/>
                  </a:lnTo>
                  <a:lnTo>
                    <a:pt x="5667" y="7694"/>
                  </a:lnTo>
                  <a:lnTo>
                    <a:pt x="5764" y="7572"/>
                  </a:lnTo>
                  <a:lnTo>
                    <a:pt x="5838" y="7425"/>
                  </a:lnTo>
                  <a:lnTo>
                    <a:pt x="5838" y="7352"/>
                  </a:lnTo>
                  <a:lnTo>
                    <a:pt x="5838" y="7279"/>
                  </a:lnTo>
                  <a:lnTo>
                    <a:pt x="5593" y="6131"/>
                  </a:lnTo>
                  <a:lnTo>
                    <a:pt x="5740" y="6009"/>
                  </a:lnTo>
                  <a:lnTo>
                    <a:pt x="5911" y="5862"/>
                  </a:lnTo>
                  <a:lnTo>
                    <a:pt x="6985" y="6277"/>
                  </a:lnTo>
                  <a:lnTo>
                    <a:pt x="7059" y="6277"/>
                  </a:lnTo>
                  <a:lnTo>
                    <a:pt x="7132" y="6302"/>
                  </a:lnTo>
                  <a:lnTo>
                    <a:pt x="7278" y="6253"/>
                  </a:lnTo>
                  <a:lnTo>
                    <a:pt x="7425" y="6180"/>
                  </a:lnTo>
                  <a:lnTo>
                    <a:pt x="7474" y="6131"/>
                  </a:lnTo>
                  <a:lnTo>
                    <a:pt x="7523" y="6058"/>
                  </a:lnTo>
                  <a:lnTo>
                    <a:pt x="7767" y="5545"/>
                  </a:lnTo>
                  <a:lnTo>
                    <a:pt x="7791" y="5496"/>
                  </a:lnTo>
                  <a:lnTo>
                    <a:pt x="7816" y="5398"/>
                  </a:lnTo>
                  <a:lnTo>
                    <a:pt x="7791" y="5252"/>
                  </a:lnTo>
                  <a:lnTo>
                    <a:pt x="7718" y="5129"/>
                  </a:lnTo>
                  <a:lnTo>
                    <a:pt x="7669" y="5056"/>
                  </a:lnTo>
                  <a:lnTo>
                    <a:pt x="7620" y="5007"/>
                  </a:lnTo>
                  <a:lnTo>
                    <a:pt x="6643" y="4372"/>
                  </a:lnTo>
                  <a:lnTo>
                    <a:pt x="6668" y="4177"/>
                  </a:lnTo>
                  <a:lnTo>
                    <a:pt x="6668" y="3957"/>
                  </a:lnTo>
                  <a:lnTo>
                    <a:pt x="7718" y="3469"/>
                  </a:lnTo>
                  <a:lnTo>
                    <a:pt x="7791" y="3444"/>
                  </a:lnTo>
                  <a:lnTo>
                    <a:pt x="7865" y="3395"/>
                  </a:lnTo>
                  <a:lnTo>
                    <a:pt x="7938" y="3249"/>
                  </a:lnTo>
                  <a:lnTo>
                    <a:pt x="7962" y="3102"/>
                  </a:lnTo>
                  <a:lnTo>
                    <a:pt x="7962" y="3029"/>
                  </a:lnTo>
                  <a:lnTo>
                    <a:pt x="7962" y="2956"/>
                  </a:lnTo>
                  <a:lnTo>
                    <a:pt x="7767" y="2419"/>
                  </a:lnTo>
                  <a:lnTo>
                    <a:pt x="7743" y="2345"/>
                  </a:lnTo>
                  <a:lnTo>
                    <a:pt x="7694" y="2296"/>
                  </a:lnTo>
                  <a:lnTo>
                    <a:pt x="7572" y="2199"/>
                  </a:lnTo>
                  <a:lnTo>
                    <a:pt x="7449" y="2150"/>
                  </a:lnTo>
                  <a:lnTo>
                    <a:pt x="7278" y="2150"/>
                  </a:lnTo>
                  <a:lnTo>
                    <a:pt x="6155" y="2394"/>
                  </a:lnTo>
                  <a:lnTo>
                    <a:pt x="6033" y="2223"/>
                  </a:lnTo>
                  <a:lnTo>
                    <a:pt x="5886" y="2077"/>
                  </a:lnTo>
                  <a:lnTo>
                    <a:pt x="6277" y="978"/>
                  </a:lnTo>
                  <a:lnTo>
                    <a:pt x="6302" y="904"/>
                  </a:lnTo>
                  <a:lnTo>
                    <a:pt x="6302" y="831"/>
                  </a:lnTo>
                  <a:lnTo>
                    <a:pt x="6277" y="684"/>
                  </a:lnTo>
                  <a:lnTo>
                    <a:pt x="6179" y="562"/>
                  </a:lnTo>
                  <a:lnTo>
                    <a:pt x="6131" y="489"/>
                  </a:lnTo>
                  <a:lnTo>
                    <a:pt x="6082" y="465"/>
                  </a:lnTo>
                  <a:lnTo>
                    <a:pt x="5569" y="196"/>
                  </a:lnTo>
                  <a:lnTo>
                    <a:pt x="5496" y="172"/>
                  </a:lnTo>
                  <a:lnTo>
                    <a:pt x="5276" y="172"/>
                  </a:lnTo>
                  <a:lnTo>
                    <a:pt x="5129" y="245"/>
                  </a:lnTo>
                  <a:lnTo>
                    <a:pt x="5080" y="294"/>
                  </a:lnTo>
                  <a:lnTo>
                    <a:pt x="5032" y="343"/>
                  </a:lnTo>
                  <a:lnTo>
                    <a:pt x="4397" y="1319"/>
                  </a:lnTo>
                  <a:lnTo>
                    <a:pt x="4177" y="1295"/>
                  </a:lnTo>
                  <a:lnTo>
                    <a:pt x="3981" y="1295"/>
                  </a:lnTo>
                  <a:lnTo>
                    <a:pt x="3493" y="245"/>
                  </a:lnTo>
                  <a:lnTo>
                    <a:pt x="3444" y="172"/>
                  </a:lnTo>
                  <a:lnTo>
                    <a:pt x="3395" y="123"/>
                  </a:lnTo>
                  <a:lnTo>
                    <a:pt x="3273" y="49"/>
                  </a:lnTo>
                  <a:lnTo>
                    <a:pt x="3127"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 name="Google Shape;109;p18"/>
          <p:cNvSpPr txBox="1">
            <a:spLocks/>
          </p:cNvSpPr>
          <p:nvPr/>
        </p:nvSpPr>
        <p:spPr>
          <a:xfrm>
            <a:off x="4191000" y="1200150"/>
            <a:ext cx="3962399" cy="2058850"/>
          </a:xfrm>
          <a:prstGeom prst="rect">
            <a:avLst/>
          </a:prstGeom>
          <a:noFill/>
          <a:ln>
            <a:noFill/>
          </a:ln>
        </p:spPr>
        <p:txBody>
          <a:bodyPr spcFirstLastPara="1" wrap="square" lIns="91425" tIns="91425" rIns="91425" bIns="91425" anchor="t" anchorCtr="0">
            <a:noAutofit/>
          </a:bodyPr>
          <a:lstStyle/>
          <a:p>
            <a:pPr marL="457200" lvl="0" indent="-381000" algn="justLow">
              <a:lnSpc>
                <a:spcPct val="115000"/>
              </a:lnSpc>
              <a:spcBef>
                <a:spcPts val="600"/>
              </a:spcBef>
              <a:buClr>
                <a:srgbClr val="CC0000"/>
              </a:buClr>
              <a:buSzPts val="2400"/>
              <a:buFont typeface="Lora"/>
              <a:buChar char="◈"/>
            </a:pPr>
            <a:r>
              <a:rPr lang="en-US" dirty="0">
                <a:latin typeface="Times New Roman" pitchFamily="18" charset="0"/>
                <a:cs typeface="Times New Roman" pitchFamily="18" charset="0"/>
              </a:rPr>
              <a:t>Brain injury</a:t>
            </a:r>
            <a:endParaRPr lang="en-US" dirty="0">
              <a:latin typeface="Times New Roman" pitchFamily="18" charset="0"/>
              <a:cs typeface="Times New Roman" pitchFamily="18" charset="0"/>
              <a:sym typeface="Lora"/>
            </a:endParaRPr>
          </a:p>
          <a:p>
            <a:pPr marL="457200" lvl="0" indent="-381000" algn="justLow">
              <a:lnSpc>
                <a:spcPct val="115000"/>
              </a:lnSpc>
              <a:spcBef>
                <a:spcPts val="600"/>
              </a:spcBef>
              <a:buClr>
                <a:srgbClr val="CC0000"/>
              </a:buClr>
              <a:buSzPts val="2400"/>
            </a:pPr>
            <a:r>
              <a:rPr lang="en-US" dirty="0">
                <a:latin typeface="Times New Roman" pitchFamily="18" charset="0"/>
                <a:ea typeface="Lora"/>
                <a:cs typeface="Times New Roman" pitchFamily="18" charset="0"/>
                <a:sym typeface="Lora"/>
              </a:rPr>
              <a:t>         A neurological condition that occurs after some type of insult to the brain, such as traumatic brain injury, stroke, tumor, convulsive disorder, infection, or congenital malformation.</a:t>
            </a:r>
            <a:endParaRPr kumimoji="0" lang="en-US" sz="1400" b="0" i="0" u="none" strike="noStrike" kern="0" cap="none" spc="0" normalizeH="0" baseline="0" noProof="0" dirty="0">
              <a:ln>
                <a:noFill/>
              </a:ln>
              <a:solidFill>
                <a:srgbClr val="000000"/>
              </a:solidFill>
              <a:effectLst/>
              <a:uLnTx/>
              <a:uFillTx/>
              <a:latin typeface="Times New Roman" pitchFamily="18" charset="0"/>
              <a:ea typeface="Lora"/>
              <a:cs typeface="Times New Roman" pitchFamily="18" charset="0"/>
              <a:sym typeface="Lora"/>
            </a:endParaRPr>
          </a:p>
        </p:txBody>
      </p:sp>
      <p:sp>
        <p:nvSpPr>
          <p:cNvPr id="10" name="Google Shape;109;p18"/>
          <p:cNvSpPr txBox="1">
            <a:spLocks/>
          </p:cNvSpPr>
          <p:nvPr/>
        </p:nvSpPr>
        <p:spPr>
          <a:xfrm>
            <a:off x="2209800" y="2952750"/>
            <a:ext cx="3962399" cy="2058850"/>
          </a:xfrm>
          <a:prstGeom prst="rect">
            <a:avLst/>
          </a:prstGeom>
          <a:noFill/>
          <a:ln>
            <a:noFill/>
          </a:ln>
        </p:spPr>
        <p:txBody>
          <a:bodyPr spcFirstLastPara="1" wrap="square" lIns="91425" tIns="91425" rIns="91425" bIns="91425" anchor="t" anchorCtr="0">
            <a:noAutofit/>
          </a:bodyPr>
          <a:lstStyle/>
          <a:p>
            <a:pPr marL="457200" lvl="0" indent="-381000" algn="justLow">
              <a:lnSpc>
                <a:spcPct val="115000"/>
              </a:lnSpc>
              <a:spcBef>
                <a:spcPts val="600"/>
              </a:spcBef>
              <a:buClr>
                <a:srgbClr val="CC0000"/>
              </a:buClr>
              <a:buSzPts val="2400"/>
              <a:buFont typeface="Lora"/>
              <a:buChar char="◈"/>
            </a:pPr>
            <a:r>
              <a:rPr lang="en-US" dirty="0">
                <a:latin typeface="Times New Roman" pitchFamily="18" charset="0"/>
                <a:ea typeface="Lora"/>
                <a:cs typeface="Times New Roman" pitchFamily="18" charset="0"/>
                <a:sym typeface="Lora"/>
              </a:rPr>
              <a:t>Mental retardation (MR)</a:t>
            </a:r>
          </a:p>
          <a:p>
            <a:pPr marL="457200" lvl="0" indent="-381000" algn="justLow">
              <a:lnSpc>
                <a:spcPct val="115000"/>
              </a:lnSpc>
              <a:spcBef>
                <a:spcPts val="600"/>
              </a:spcBef>
              <a:buClr>
                <a:srgbClr val="CC0000"/>
              </a:buClr>
              <a:buSzPts val="2400"/>
            </a:pPr>
            <a:r>
              <a:rPr lang="en-US" dirty="0">
                <a:latin typeface="Times New Roman" pitchFamily="18" charset="0"/>
                <a:ea typeface="Lora"/>
                <a:cs typeface="Times New Roman" pitchFamily="18" charset="0"/>
                <a:sym typeface="Lora"/>
              </a:rPr>
              <a:t>         A condition characterized by intellectual function that is significantly below normal. It usually is caused by a biological medical condition or syndrome.</a:t>
            </a:r>
            <a:endParaRPr kumimoji="0" lang="en-US" sz="1400" b="0" i="0" u="none" strike="noStrike" kern="0" cap="none" spc="0" normalizeH="0" baseline="0" noProof="0" dirty="0">
              <a:ln>
                <a:noFill/>
              </a:ln>
              <a:solidFill>
                <a:srgbClr val="000000"/>
              </a:solidFill>
              <a:effectLst/>
              <a:uLnTx/>
              <a:uFillTx/>
              <a:latin typeface="Times New Roman" pitchFamily="18" charset="0"/>
              <a:ea typeface="Lora"/>
              <a:cs typeface="Times New Roman" pitchFamily="18" charset="0"/>
              <a:sym typeface="Lor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Screening</a:t>
            </a:r>
          </a:p>
        </p:txBody>
      </p:sp>
      <p:sp>
        <p:nvSpPr>
          <p:cNvPr id="3" name="Text Placeholder 2"/>
          <p:cNvSpPr>
            <a:spLocks noGrp="1"/>
          </p:cNvSpPr>
          <p:nvPr>
            <p:ph type="body" idx="1"/>
          </p:nvPr>
        </p:nvSpPr>
        <p:spPr>
          <a:xfrm>
            <a:off x="1031424" y="1351100"/>
            <a:ext cx="7274375" cy="3462300"/>
          </a:xfrm>
        </p:spPr>
        <p:txBody>
          <a:bodyPr/>
          <a:lstStyle/>
          <a:p>
            <a:r>
              <a:rPr lang="en-US" sz="1600" dirty="0">
                <a:latin typeface="Times New Roman" pitchFamily="18" charset="0"/>
                <a:cs typeface="Times New Roman" pitchFamily="18" charset="0"/>
              </a:rPr>
              <a:t>All of the components of language need to be screened in both receptive and expressive contexts quickly and efficiently.</a:t>
            </a:r>
          </a:p>
          <a:p>
            <a:r>
              <a:rPr lang="en-US" sz="1600" dirty="0">
                <a:latin typeface="Times New Roman" pitchFamily="18" charset="0"/>
                <a:cs typeface="Times New Roman" pitchFamily="18" charset="0"/>
              </a:rPr>
              <a:t>Purpose: To determine whether an in-depth assessment is necessary.</a:t>
            </a:r>
          </a:p>
          <a:p>
            <a:pPr lvl="1">
              <a:buFont typeface="Arial" pitchFamily="34" charset="0"/>
              <a:buChar char="•"/>
            </a:pPr>
            <a:r>
              <a:rPr lang="en-US" sz="1400" dirty="0">
                <a:latin typeface="Times New Roman" pitchFamily="18" charset="0"/>
                <a:cs typeface="Times New Roman" pitchFamily="18" charset="0"/>
              </a:rPr>
              <a:t>E.g. Adolescent Language Screening Test, Boehm Test of Basic Concepts, Early Language Milestone Scale, 2nd ed. (ELM Scale-2) etc. </a:t>
            </a:r>
            <a:r>
              <a:rPr lang="en-US" sz="1200" i="1" dirty="0">
                <a:latin typeface="Times New Roman" pitchFamily="18" charset="0"/>
                <a:cs typeface="Times New Roman" pitchFamily="18" charset="0"/>
              </a:rPr>
              <a:t>(For more examples refer to p. 228)</a:t>
            </a:r>
            <a:endParaRPr lang="en-US" sz="1400" dirty="0">
              <a:latin typeface="Times New Roman" pitchFamily="18" charset="0"/>
              <a:cs typeface="Times New Roman" pitchFamily="18" charset="0"/>
            </a:endParaRPr>
          </a:p>
          <a:p>
            <a:r>
              <a:rPr lang="en-US" sz="1600" dirty="0">
                <a:latin typeface="Times New Roman" pitchFamily="18" charset="0"/>
                <a:cs typeface="Times New Roman" pitchFamily="18" charset="0"/>
              </a:rPr>
              <a:t>Upon selection of a suitable screening tool consider variables such as:</a:t>
            </a:r>
            <a:endParaRPr lang="en-US" sz="1400" dirty="0">
              <a:latin typeface="Times New Roman" pitchFamily="18" charset="0"/>
              <a:cs typeface="Times New Roman" pitchFamily="18" charset="0"/>
            </a:endParaRPr>
          </a:p>
          <a:p>
            <a:pPr lvl="1">
              <a:buFont typeface="Arial" pitchFamily="34" charset="0"/>
              <a:buChar char="•"/>
            </a:pPr>
            <a:r>
              <a:rPr lang="en-US" sz="1400" dirty="0">
                <a:latin typeface="Times New Roman" pitchFamily="18" charset="0"/>
                <a:cs typeface="Times New Roman" pitchFamily="18" charset="0"/>
              </a:rPr>
              <a:t>The amount of time necessary for administration.</a:t>
            </a:r>
          </a:p>
          <a:p>
            <a:pPr lvl="1">
              <a:buFont typeface="Arial" pitchFamily="34" charset="0"/>
              <a:buChar char="•"/>
            </a:pPr>
            <a:r>
              <a:rPr lang="en-US" sz="1400" dirty="0">
                <a:latin typeface="Times New Roman" pitchFamily="18" charset="0"/>
                <a:cs typeface="Times New Roman" pitchFamily="18" charset="0"/>
              </a:rPr>
              <a:t>The areas of language that are sampled.</a:t>
            </a:r>
          </a:p>
          <a:p>
            <a:r>
              <a:rPr lang="en-US" sz="1600" dirty="0">
                <a:latin typeface="Times New Roman" pitchFamily="18" charset="0"/>
                <a:cs typeface="Times New Roman" pitchFamily="18" charset="0"/>
              </a:rPr>
              <a:t>Many clinicians develop their own screening instruments.</a:t>
            </a:r>
          </a:p>
          <a:p>
            <a:pPr>
              <a:buFont typeface="Arial" pitchFamily="34" charset="0"/>
              <a:buChar char="•"/>
            </a:pPr>
            <a:endParaRPr lang="en-US" sz="1600" i="1" dirty="0">
              <a:latin typeface="Times New Roman" pitchFamily="18" charset="0"/>
              <a:cs typeface="Times New Roman" pitchFamily="18" charset="0"/>
            </a:endParaRPr>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11</a:t>
            </a:fld>
            <a:endParaRPr lang="en" dirty="0"/>
          </a:p>
        </p:txBody>
      </p:sp>
      <p:sp>
        <p:nvSpPr>
          <p:cNvPr id="5" name="Google Shape;454;p39"/>
          <p:cNvSpPr/>
          <p:nvPr/>
        </p:nvSpPr>
        <p:spPr>
          <a:xfrm>
            <a:off x="4419600" y="133350"/>
            <a:ext cx="310230" cy="310210"/>
          </a:xfrm>
          <a:custGeom>
            <a:avLst/>
            <a:gdLst/>
            <a:ahLst/>
            <a:cxnLst/>
            <a:rect l="l" t="t" r="r" b="b"/>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ctrTitle" idx="4294967295"/>
          </p:nvPr>
        </p:nvSpPr>
        <p:spPr>
          <a:xfrm>
            <a:off x="228600" y="2571750"/>
            <a:ext cx="8686800" cy="2055208"/>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6000" dirty="0"/>
              <a:t>Assessment of Early Language Development</a:t>
            </a:r>
            <a:endParaRPr sz="6000"/>
          </a:p>
        </p:txBody>
      </p:sp>
      <p:sp>
        <p:nvSpPr>
          <p:cNvPr id="122" name="Google Shape;122;p19"/>
          <p:cNvSpPr/>
          <p:nvPr/>
        </p:nvSpPr>
        <p:spPr>
          <a:xfrm>
            <a:off x="4748202" y="2264022"/>
            <a:ext cx="195774" cy="186932"/>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3" name="Google Shape;123;p19"/>
          <p:cNvGrpSpPr/>
          <p:nvPr/>
        </p:nvGrpSpPr>
        <p:grpSpPr>
          <a:xfrm>
            <a:off x="4505213" y="1214267"/>
            <a:ext cx="838737" cy="838952"/>
            <a:chOff x="6654650" y="3665275"/>
            <a:chExt cx="409100" cy="409125"/>
          </a:xfrm>
        </p:grpSpPr>
        <p:sp>
          <p:nvSpPr>
            <p:cNvPr id="124" name="Google Shape;124;p19"/>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9"/>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6" name="Google Shape;126;p19"/>
          <p:cNvGrpSpPr/>
          <p:nvPr/>
        </p:nvGrpSpPr>
        <p:grpSpPr>
          <a:xfrm rot="1056959">
            <a:off x="3696844" y="1873841"/>
            <a:ext cx="554133" cy="554193"/>
            <a:chOff x="570875" y="4322250"/>
            <a:chExt cx="443300" cy="443325"/>
          </a:xfrm>
        </p:grpSpPr>
        <p:sp>
          <p:nvSpPr>
            <p:cNvPr id="127" name="Google Shape;127;p19"/>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CC0000"/>
                </a:solidFill>
              </a:endParaRPr>
            </a:p>
          </p:txBody>
        </p:sp>
        <p:sp>
          <p:nvSpPr>
            <p:cNvPr id="128" name="Google Shape;128;p19"/>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CC0000"/>
                </a:solidFill>
              </a:endParaRPr>
            </a:p>
          </p:txBody>
        </p:sp>
        <p:sp>
          <p:nvSpPr>
            <p:cNvPr id="129" name="Google Shape;129;p19"/>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CC0000"/>
                </a:solidFill>
              </a:endParaRPr>
            </a:p>
          </p:txBody>
        </p:sp>
        <p:sp>
          <p:nvSpPr>
            <p:cNvPr id="130" name="Google Shape;130;p19"/>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CC0000"/>
                </a:solidFill>
              </a:endParaRPr>
            </a:p>
          </p:txBody>
        </p:sp>
      </p:grpSp>
      <p:sp>
        <p:nvSpPr>
          <p:cNvPr id="131" name="Google Shape;131;p19"/>
          <p:cNvSpPr/>
          <p:nvPr/>
        </p:nvSpPr>
        <p:spPr>
          <a:xfrm rot="2466699">
            <a:off x="3759072" y="1376879"/>
            <a:ext cx="272004" cy="259719"/>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9"/>
          <p:cNvSpPr/>
          <p:nvPr/>
        </p:nvSpPr>
        <p:spPr>
          <a:xfrm rot="-1609366">
            <a:off x="4156871" y="1540297"/>
            <a:ext cx="195747" cy="186906"/>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9"/>
          <p:cNvSpPr/>
          <p:nvPr/>
        </p:nvSpPr>
        <p:spPr>
          <a:xfrm rot="2926172">
            <a:off x="5343754" y="1688366"/>
            <a:ext cx="146594" cy="139973"/>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9"/>
          <p:cNvSpPr/>
          <p:nvPr/>
        </p:nvSpPr>
        <p:spPr>
          <a:xfrm rot="-1609329">
            <a:off x="4594798" y="1065150"/>
            <a:ext cx="132067" cy="126102"/>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9"/>
          <p:cNvSpPr/>
          <p:nvPr/>
        </p:nvSpPr>
        <p:spPr>
          <a:xfrm>
            <a:off x="4474114" y="169597"/>
            <a:ext cx="195774" cy="186932"/>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9"/>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9" name="Google Shape;149;p20"/>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13</a:t>
            </a:fld>
            <a:endParaRPr/>
          </a:p>
        </p:txBody>
      </p:sp>
      <p:sp>
        <p:nvSpPr>
          <p:cNvPr id="12" name="Text Placeholder 11"/>
          <p:cNvSpPr>
            <a:spLocks noGrp="1"/>
          </p:cNvSpPr>
          <p:nvPr>
            <p:ph type="body" idx="1"/>
          </p:nvPr>
        </p:nvSpPr>
        <p:spPr>
          <a:xfrm>
            <a:off x="228600" y="133350"/>
            <a:ext cx="3677100" cy="4705350"/>
          </a:xfrm>
        </p:spPr>
        <p:txBody>
          <a:bodyPr/>
          <a:lstStyle/>
          <a:p>
            <a:r>
              <a:rPr lang="en-US" sz="1600" dirty="0">
                <a:latin typeface="Times New Roman" pitchFamily="18" charset="0"/>
                <a:cs typeface="Times New Roman" pitchFamily="18" charset="0"/>
              </a:rPr>
              <a:t>Normally developing children achieve nearly adult-like communication skills by age 5. (refer to p.229 Table 7-1)</a:t>
            </a:r>
          </a:p>
          <a:p>
            <a:r>
              <a:rPr lang="en-US" sz="1600" dirty="0">
                <a:latin typeface="Times New Roman" pitchFamily="18" charset="0"/>
                <a:cs typeface="Times New Roman" pitchFamily="18" charset="0"/>
              </a:rPr>
              <a:t>Early intervention is critical because the first 3 years of life set the foundation for later development.</a:t>
            </a:r>
          </a:p>
          <a:p>
            <a:r>
              <a:rPr lang="en-US" sz="1600" dirty="0">
                <a:latin typeface="Times New Roman" pitchFamily="18" charset="0"/>
                <a:cs typeface="Times New Roman" pitchFamily="18" charset="0"/>
              </a:rPr>
              <a:t>Language problems may persist well into the school years and will likely affect academic performance in all areas.</a:t>
            </a:r>
          </a:p>
          <a:p>
            <a:r>
              <a:rPr lang="en-US" sz="1600" dirty="0">
                <a:latin typeface="Times New Roman" pitchFamily="18" charset="0"/>
                <a:cs typeface="Times New Roman" pitchFamily="18" charset="0"/>
              </a:rPr>
              <a:t>Traditional methods of assessment are not feasible with the youngest clients  because they won’t attend to the formal tests used with older ones.</a:t>
            </a:r>
          </a:p>
        </p:txBody>
      </p:sp>
      <p:sp>
        <p:nvSpPr>
          <p:cNvPr id="14" name="Text Placeholder 11"/>
          <p:cNvSpPr>
            <a:spLocks noGrp="1"/>
          </p:cNvSpPr>
          <p:nvPr>
            <p:ph type="body" idx="1"/>
          </p:nvPr>
        </p:nvSpPr>
        <p:spPr>
          <a:xfrm>
            <a:off x="5257800" y="438150"/>
            <a:ext cx="3677100" cy="4705350"/>
          </a:xfrm>
        </p:spPr>
        <p:txBody>
          <a:bodyPr/>
          <a:lstStyle/>
          <a:p>
            <a:r>
              <a:rPr lang="en-US" sz="1600" dirty="0">
                <a:latin typeface="Times New Roman" pitchFamily="18" charset="0"/>
                <a:cs typeface="Times New Roman" pitchFamily="18" charset="0"/>
              </a:rPr>
              <a:t>Sources of Information: Case history form, questionnaire, and through parent interview.</a:t>
            </a:r>
          </a:p>
          <a:p>
            <a:r>
              <a:rPr lang="en-US" sz="1600" dirty="0">
                <a:latin typeface="Times New Roman" pitchFamily="18" charset="0"/>
                <a:cs typeface="Times New Roman" pitchFamily="18" charset="0"/>
              </a:rPr>
              <a:t>The clinician should ask the right questions, observe the right behaviors, and administer the right tests.</a:t>
            </a:r>
          </a:p>
          <a:p>
            <a:r>
              <a:rPr lang="en-US" sz="1600" dirty="0">
                <a:latin typeface="Times New Roman" pitchFamily="18" charset="0"/>
                <a:cs typeface="Times New Roman" pitchFamily="18" charset="0"/>
              </a:rPr>
              <a:t>Interaction with the client is play-based, with the clinician manipulating the play situation just enough to test desired behaviors.</a:t>
            </a:r>
          </a:p>
          <a:p>
            <a:r>
              <a:rPr lang="en-US" sz="1600" dirty="0">
                <a:latin typeface="Times New Roman" pitchFamily="18" charset="0"/>
                <a:cs typeface="Times New Roman" pitchFamily="18" charset="0"/>
              </a:rPr>
              <a:t>Testing in the child’s natural environment using familiar toys, people, and routines is ideal.</a:t>
            </a:r>
          </a:p>
        </p:txBody>
      </p:sp>
      <p:grpSp>
        <p:nvGrpSpPr>
          <p:cNvPr id="15" name="Google Shape;490;p39"/>
          <p:cNvGrpSpPr/>
          <p:nvPr/>
        </p:nvGrpSpPr>
        <p:grpSpPr>
          <a:xfrm>
            <a:off x="4495800" y="133350"/>
            <a:ext cx="129172" cy="293244"/>
            <a:chOff x="4753325" y="2329350"/>
            <a:chExt cx="167300" cy="379800"/>
          </a:xfrm>
        </p:grpSpPr>
        <p:sp>
          <p:nvSpPr>
            <p:cNvPr id="16" name="Google Shape;491;p39"/>
            <p:cNvSpPr/>
            <p:nvPr/>
          </p:nvSpPr>
          <p:spPr>
            <a:xfrm>
              <a:off x="4753325" y="2424600"/>
              <a:ext cx="167300" cy="284550"/>
            </a:xfrm>
            <a:custGeom>
              <a:avLst/>
              <a:gdLst/>
              <a:ahLst/>
              <a:cxnLst/>
              <a:rect l="l" t="t" r="r" b="b"/>
              <a:pathLst>
                <a:path w="6692" h="11382" extrusionOk="0">
                  <a:moveTo>
                    <a:pt x="4030" y="0"/>
                  </a:moveTo>
                  <a:lnTo>
                    <a:pt x="3883" y="73"/>
                  </a:lnTo>
                  <a:lnTo>
                    <a:pt x="3712" y="122"/>
                  </a:lnTo>
                  <a:lnTo>
                    <a:pt x="3517" y="171"/>
                  </a:lnTo>
                  <a:lnTo>
                    <a:pt x="3175" y="171"/>
                  </a:lnTo>
                  <a:lnTo>
                    <a:pt x="3004" y="147"/>
                  </a:lnTo>
                  <a:lnTo>
                    <a:pt x="2833" y="73"/>
                  </a:lnTo>
                  <a:lnTo>
                    <a:pt x="2662" y="24"/>
                  </a:lnTo>
                  <a:lnTo>
                    <a:pt x="2418" y="24"/>
                  </a:lnTo>
                  <a:lnTo>
                    <a:pt x="2174" y="98"/>
                  </a:lnTo>
                  <a:lnTo>
                    <a:pt x="1954" y="171"/>
                  </a:lnTo>
                  <a:lnTo>
                    <a:pt x="1710" y="318"/>
                  </a:lnTo>
                  <a:lnTo>
                    <a:pt x="1490" y="489"/>
                  </a:lnTo>
                  <a:lnTo>
                    <a:pt x="1246" y="684"/>
                  </a:lnTo>
                  <a:lnTo>
                    <a:pt x="1050" y="928"/>
                  </a:lnTo>
                  <a:lnTo>
                    <a:pt x="855" y="1197"/>
                  </a:lnTo>
                  <a:lnTo>
                    <a:pt x="660" y="1514"/>
                  </a:lnTo>
                  <a:lnTo>
                    <a:pt x="513" y="1856"/>
                  </a:lnTo>
                  <a:lnTo>
                    <a:pt x="366" y="2223"/>
                  </a:lnTo>
                  <a:lnTo>
                    <a:pt x="244" y="2638"/>
                  </a:lnTo>
                  <a:lnTo>
                    <a:pt x="122" y="3102"/>
                  </a:lnTo>
                  <a:lnTo>
                    <a:pt x="49" y="3590"/>
                  </a:lnTo>
                  <a:lnTo>
                    <a:pt x="0" y="4103"/>
                  </a:lnTo>
                  <a:lnTo>
                    <a:pt x="0" y="4665"/>
                  </a:lnTo>
                  <a:lnTo>
                    <a:pt x="0" y="4787"/>
                  </a:lnTo>
                  <a:lnTo>
                    <a:pt x="25" y="4909"/>
                  </a:lnTo>
                  <a:lnTo>
                    <a:pt x="73" y="5007"/>
                  </a:lnTo>
                  <a:lnTo>
                    <a:pt x="147" y="5104"/>
                  </a:lnTo>
                  <a:lnTo>
                    <a:pt x="220" y="5178"/>
                  </a:lnTo>
                  <a:lnTo>
                    <a:pt x="318" y="5251"/>
                  </a:lnTo>
                  <a:lnTo>
                    <a:pt x="415" y="5275"/>
                  </a:lnTo>
                  <a:lnTo>
                    <a:pt x="537" y="5300"/>
                  </a:lnTo>
                  <a:lnTo>
                    <a:pt x="660" y="5275"/>
                  </a:lnTo>
                  <a:lnTo>
                    <a:pt x="757" y="5251"/>
                  </a:lnTo>
                  <a:lnTo>
                    <a:pt x="855" y="5178"/>
                  </a:lnTo>
                  <a:lnTo>
                    <a:pt x="928" y="5104"/>
                  </a:lnTo>
                  <a:lnTo>
                    <a:pt x="1001" y="5007"/>
                  </a:lnTo>
                  <a:lnTo>
                    <a:pt x="1026" y="4909"/>
                  </a:lnTo>
                  <a:lnTo>
                    <a:pt x="1050" y="4787"/>
                  </a:lnTo>
                  <a:lnTo>
                    <a:pt x="1075" y="4665"/>
                  </a:lnTo>
                  <a:lnTo>
                    <a:pt x="1099" y="4201"/>
                  </a:lnTo>
                  <a:lnTo>
                    <a:pt x="1148" y="3737"/>
                  </a:lnTo>
                  <a:lnTo>
                    <a:pt x="1221" y="3322"/>
                  </a:lnTo>
                  <a:lnTo>
                    <a:pt x="1319" y="2931"/>
                  </a:lnTo>
                  <a:lnTo>
                    <a:pt x="1441" y="2589"/>
                  </a:lnTo>
                  <a:lnTo>
                    <a:pt x="1539" y="2345"/>
                  </a:lnTo>
                  <a:lnTo>
                    <a:pt x="1636" y="2174"/>
                  </a:lnTo>
                  <a:lnTo>
                    <a:pt x="1685" y="2149"/>
                  </a:lnTo>
                  <a:lnTo>
                    <a:pt x="1710" y="2149"/>
                  </a:lnTo>
                  <a:lnTo>
                    <a:pt x="1734" y="2247"/>
                  </a:lnTo>
                  <a:lnTo>
                    <a:pt x="1734" y="2516"/>
                  </a:lnTo>
                  <a:lnTo>
                    <a:pt x="1685" y="3493"/>
                  </a:lnTo>
                  <a:lnTo>
                    <a:pt x="1612" y="4836"/>
                  </a:lnTo>
                  <a:lnTo>
                    <a:pt x="1490" y="6374"/>
                  </a:lnTo>
                  <a:lnTo>
                    <a:pt x="1246" y="9256"/>
                  </a:lnTo>
                  <a:lnTo>
                    <a:pt x="1148" y="10551"/>
                  </a:lnTo>
                  <a:lnTo>
                    <a:pt x="1148" y="10697"/>
                  </a:lnTo>
                  <a:lnTo>
                    <a:pt x="1148" y="10844"/>
                  </a:lnTo>
                  <a:lnTo>
                    <a:pt x="1197" y="10966"/>
                  </a:lnTo>
                  <a:lnTo>
                    <a:pt x="1270" y="11088"/>
                  </a:lnTo>
                  <a:lnTo>
                    <a:pt x="1343" y="11186"/>
                  </a:lnTo>
                  <a:lnTo>
                    <a:pt x="1465" y="11284"/>
                  </a:lnTo>
                  <a:lnTo>
                    <a:pt x="1588" y="11357"/>
                  </a:lnTo>
                  <a:lnTo>
                    <a:pt x="1710" y="11381"/>
                  </a:lnTo>
                  <a:lnTo>
                    <a:pt x="1954" y="11381"/>
                  </a:lnTo>
                  <a:lnTo>
                    <a:pt x="2076" y="11357"/>
                  </a:lnTo>
                  <a:lnTo>
                    <a:pt x="2174" y="11284"/>
                  </a:lnTo>
                  <a:lnTo>
                    <a:pt x="2271" y="11210"/>
                  </a:lnTo>
                  <a:lnTo>
                    <a:pt x="2345" y="11137"/>
                  </a:lnTo>
                  <a:lnTo>
                    <a:pt x="2418" y="11039"/>
                  </a:lnTo>
                  <a:lnTo>
                    <a:pt x="2467" y="10917"/>
                  </a:lnTo>
                  <a:lnTo>
                    <a:pt x="2516" y="10795"/>
                  </a:lnTo>
                  <a:lnTo>
                    <a:pt x="3053" y="7034"/>
                  </a:lnTo>
                  <a:lnTo>
                    <a:pt x="3053" y="6985"/>
                  </a:lnTo>
                  <a:lnTo>
                    <a:pt x="3102" y="6887"/>
                  </a:lnTo>
                  <a:lnTo>
                    <a:pt x="3151" y="6839"/>
                  </a:lnTo>
                  <a:lnTo>
                    <a:pt x="3200" y="6790"/>
                  </a:lnTo>
                  <a:lnTo>
                    <a:pt x="3273" y="6765"/>
                  </a:lnTo>
                  <a:lnTo>
                    <a:pt x="3346" y="6741"/>
                  </a:lnTo>
                  <a:lnTo>
                    <a:pt x="3419" y="6765"/>
                  </a:lnTo>
                  <a:lnTo>
                    <a:pt x="3493" y="6790"/>
                  </a:lnTo>
                  <a:lnTo>
                    <a:pt x="3541" y="6839"/>
                  </a:lnTo>
                  <a:lnTo>
                    <a:pt x="3590" y="6887"/>
                  </a:lnTo>
                  <a:lnTo>
                    <a:pt x="3639" y="6985"/>
                  </a:lnTo>
                  <a:lnTo>
                    <a:pt x="3639" y="7034"/>
                  </a:lnTo>
                  <a:lnTo>
                    <a:pt x="4176" y="10795"/>
                  </a:lnTo>
                  <a:lnTo>
                    <a:pt x="4225" y="10917"/>
                  </a:lnTo>
                  <a:lnTo>
                    <a:pt x="4274" y="11039"/>
                  </a:lnTo>
                  <a:lnTo>
                    <a:pt x="4347" y="11137"/>
                  </a:lnTo>
                  <a:lnTo>
                    <a:pt x="4421" y="11210"/>
                  </a:lnTo>
                  <a:lnTo>
                    <a:pt x="4518" y="11284"/>
                  </a:lnTo>
                  <a:lnTo>
                    <a:pt x="4616" y="11357"/>
                  </a:lnTo>
                  <a:lnTo>
                    <a:pt x="4738" y="11381"/>
                  </a:lnTo>
                  <a:lnTo>
                    <a:pt x="4982" y="11381"/>
                  </a:lnTo>
                  <a:lnTo>
                    <a:pt x="5104" y="11357"/>
                  </a:lnTo>
                  <a:lnTo>
                    <a:pt x="5227" y="11284"/>
                  </a:lnTo>
                  <a:lnTo>
                    <a:pt x="5349" y="11186"/>
                  </a:lnTo>
                  <a:lnTo>
                    <a:pt x="5422" y="11088"/>
                  </a:lnTo>
                  <a:lnTo>
                    <a:pt x="5495" y="10966"/>
                  </a:lnTo>
                  <a:lnTo>
                    <a:pt x="5544" y="10844"/>
                  </a:lnTo>
                  <a:lnTo>
                    <a:pt x="5544" y="10697"/>
                  </a:lnTo>
                  <a:lnTo>
                    <a:pt x="5544" y="10551"/>
                  </a:lnTo>
                  <a:lnTo>
                    <a:pt x="5202" y="6399"/>
                  </a:lnTo>
                  <a:lnTo>
                    <a:pt x="5007" y="3517"/>
                  </a:lnTo>
                  <a:lnTo>
                    <a:pt x="4958" y="2540"/>
                  </a:lnTo>
                  <a:lnTo>
                    <a:pt x="4958" y="2247"/>
                  </a:lnTo>
                  <a:lnTo>
                    <a:pt x="4982" y="2149"/>
                  </a:lnTo>
                  <a:lnTo>
                    <a:pt x="5007" y="2149"/>
                  </a:lnTo>
                  <a:lnTo>
                    <a:pt x="5056" y="2174"/>
                  </a:lnTo>
                  <a:lnTo>
                    <a:pt x="5153" y="2320"/>
                  </a:lnTo>
                  <a:lnTo>
                    <a:pt x="5251" y="2564"/>
                  </a:lnTo>
                  <a:lnTo>
                    <a:pt x="5349" y="2906"/>
                  </a:lnTo>
                  <a:lnTo>
                    <a:pt x="5446" y="3297"/>
                  </a:lnTo>
                  <a:lnTo>
                    <a:pt x="5544" y="3737"/>
                  </a:lnTo>
                  <a:lnTo>
                    <a:pt x="5593" y="4201"/>
                  </a:lnTo>
                  <a:lnTo>
                    <a:pt x="5617" y="4665"/>
                  </a:lnTo>
                  <a:lnTo>
                    <a:pt x="5642" y="4787"/>
                  </a:lnTo>
                  <a:lnTo>
                    <a:pt x="5666" y="4909"/>
                  </a:lnTo>
                  <a:lnTo>
                    <a:pt x="5691" y="5007"/>
                  </a:lnTo>
                  <a:lnTo>
                    <a:pt x="5764" y="5104"/>
                  </a:lnTo>
                  <a:lnTo>
                    <a:pt x="5837" y="5178"/>
                  </a:lnTo>
                  <a:lnTo>
                    <a:pt x="5935" y="5251"/>
                  </a:lnTo>
                  <a:lnTo>
                    <a:pt x="6033" y="5275"/>
                  </a:lnTo>
                  <a:lnTo>
                    <a:pt x="6155" y="5300"/>
                  </a:lnTo>
                  <a:lnTo>
                    <a:pt x="6277" y="5275"/>
                  </a:lnTo>
                  <a:lnTo>
                    <a:pt x="6374" y="5251"/>
                  </a:lnTo>
                  <a:lnTo>
                    <a:pt x="6472" y="5178"/>
                  </a:lnTo>
                  <a:lnTo>
                    <a:pt x="6545" y="5104"/>
                  </a:lnTo>
                  <a:lnTo>
                    <a:pt x="6619" y="5007"/>
                  </a:lnTo>
                  <a:lnTo>
                    <a:pt x="6668" y="4909"/>
                  </a:lnTo>
                  <a:lnTo>
                    <a:pt x="6692" y="4787"/>
                  </a:lnTo>
                  <a:lnTo>
                    <a:pt x="6692" y="4665"/>
                  </a:lnTo>
                  <a:lnTo>
                    <a:pt x="6692" y="4103"/>
                  </a:lnTo>
                  <a:lnTo>
                    <a:pt x="6643" y="3566"/>
                  </a:lnTo>
                  <a:lnTo>
                    <a:pt x="6570" y="3077"/>
                  </a:lnTo>
                  <a:lnTo>
                    <a:pt x="6472" y="2638"/>
                  </a:lnTo>
                  <a:lnTo>
                    <a:pt x="6374" y="2223"/>
                  </a:lnTo>
                  <a:lnTo>
                    <a:pt x="6228" y="1832"/>
                  </a:lnTo>
                  <a:lnTo>
                    <a:pt x="6081" y="1490"/>
                  </a:lnTo>
                  <a:lnTo>
                    <a:pt x="5910" y="1172"/>
                  </a:lnTo>
                  <a:lnTo>
                    <a:pt x="5715" y="904"/>
                  </a:lnTo>
                  <a:lnTo>
                    <a:pt x="5520" y="659"/>
                  </a:lnTo>
                  <a:lnTo>
                    <a:pt x="5300" y="464"/>
                  </a:lnTo>
                  <a:lnTo>
                    <a:pt x="5056" y="293"/>
                  </a:lnTo>
                  <a:lnTo>
                    <a:pt x="4811" y="171"/>
                  </a:lnTo>
                  <a:lnTo>
                    <a:pt x="4567" y="73"/>
                  </a:lnTo>
                  <a:lnTo>
                    <a:pt x="4299" y="24"/>
                  </a:lnTo>
                  <a:lnTo>
                    <a:pt x="4030"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492;p39"/>
            <p:cNvSpPr/>
            <p:nvPr/>
          </p:nvSpPr>
          <p:spPr>
            <a:xfrm>
              <a:off x="4798500" y="2329350"/>
              <a:ext cx="76950" cy="84275"/>
            </a:xfrm>
            <a:custGeom>
              <a:avLst/>
              <a:gdLst/>
              <a:ahLst/>
              <a:cxnLst/>
              <a:rect l="l" t="t" r="r" b="b"/>
              <a:pathLst>
                <a:path w="3078" h="3371" extrusionOk="0">
                  <a:moveTo>
                    <a:pt x="1539" y="0"/>
                  </a:moveTo>
                  <a:lnTo>
                    <a:pt x="1222" y="24"/>
                  </a:lnTo>
                  <a:lnTo>
                    <a:pt x="953" y="98"/>
                  </a:lnTo>
                  <a:lnTo>
                    <a:pt x="684" y="220"/>
                  </a:lnTo>
                  <a:lnTo>
                    <a:pt x="464" y="415"/>
                  </a:lnTo>
                  <a:lnTo>
                    <a:pt x="367" y="513"/>
                  </a:lnTo>
                  <a:lnTo>
                    <a:pt x="269" y="635"/>
                  </a:lnTo>
                  <a:lnTo>
                    <a:pt x="196" y="757"/>
                  </a:lnTo>
                  <a:lnTo>
                    <a:pt x="123" y="879"/>
                  </a:lnTo>
                  <a:lnTo>
                    <a:pt x="74" y="1026"/>
                  </a:lnTo>
                  <a:lnTo>
                    <a:pt x="49" y="1172"/>
                  </a:lnTo>
                  <a:lnTo>
                    <a:pt x="25" y="1343"/>
                  </a:lnTo>
                  <a:lnTo>
                    <a:pt x="0" y="1514"/>
                  </a:lnTo>
                  <a:lnTo>
                    <a:pt x="25" y="1685"/>
                  </a:lnTo>
                  <a:lnTo>
                    <a:pt x="49" y="1856"/>
                  </a:lnTo>
                  <a:lnTo>
                    <a:pt x="123" y="2198"/>
                  </a:lnTo>
                  <a:lnTo>
                    <a:pt x="269" y="2516"/>
                  </a:lnTo>
                  <a:lnTo>
                    <a:pt x="464" y="2784"/>
                  </a:lnTo>
                  <a:lnTo>
                    <a:pt x="562" y="2906"/>
                  </a:lnTo>
                  <a:lnTo>
                    <a:pt x="684" y="3029"/>
                  </a:lnTo>
                  <a:lnTo>
                    <a:pt x="806" y="3126"/>
                  </a:lnTo>
                  <a:lnTo>
                    <a:pt x="953" y="3199"/>
                  </a:lnTo>
                  <a:lnTo>
                    <a:pt x="1075" y="3273"/>
                  </a:lnTo>
                  <a:lnTo>
                    <a:pt x="1222" y="3322"/>
                  </a:lnTo>
                  <a:lnTo>
                    <a:pt x="1393" y="3346"/>
                  </a:lnTo>
                  <a:lnTo>
                    <a:pt x="1539" y="3370"/>
                  </a:lnTo>
                  <a:lnTo>
                    <a:pt x="1686" y="3346"/>
                  </a:lnTo>
                  <a:lnTo>
                    <a:pt x="1857" y="3322"/>
                  </a:lnTo>
                  <a:lnTo>
                    <a:pt x="2003" y="3273"/>
                  </a:lnTo>
                  <a:lnTo>
                    <a:pt x="2125" y="3199"/>
                  </a:lnTo>
                  <a:lnTo>
                    <a:pt x="2272" y="3126"/>
                  </a:lnTo>
                  <a:lnTo>
                    <a:pt x="2394" y="3029"/>
                  </a:lnTo>
                  <a:lnTo>
                    <a:pt x="2516" y="2906"/>
                  </a:lnTo>
                  <a:lnTo>
                    <a:pt x="2614" y="2784"/>
                  </a:lnTo>
                  <a:lnTo>
                    <a:pt x="2809" y="2516"/>
                  </a:lnTo>
                  <a:lnTo>
                    <a:pt x="2956" y="2198"/>
                  </a:lnTo>
                  <a:lnTo>
                    <a:pt x="3029" y="1856"/>
                  </a:lnTo>
                  <a:lnTo>
                    <a:pt x="3053" y="1685"/>
                  </a:lnTo>
                  <a:lnTo>
                    <a:pt x="3078" y="1514"/>
                  </a:lnTo>
                  <a:lnTo>
                    <a:pt x="3053" y="1343"/>
                  </a:lnTo>
                  <a:lnTo>
                    <a:pt x="3029" y="1172"/>
                  </a:lnTo>
                  <a:lnTo>
                    <a:pt x="3004" y="1026"/>
                  </a:lnTo>
                  <a:lnTo>
                    <a:pt x="2956" y="879"/>
                  </a:lnTo>
                  <a:lnTo>
                    <a:pt x="2882" y="757"/>
                  </a:lnTo>
                  <a:lnTo>
                    <a:pt x="2809" y="635"/>
                  </a:lnTo>
                  <a:lnTo>
                    <a:pt x="2711" y="513"/>
                  </a:lnTo>
                  <a:lnTo>
                    <a:pt x="2614" y="415"/>
                  </a:lnTo>
                  <a:lnTo>
                    <a:pt x="2394" y="220"/>
                  </a:lnTo>
                  <a:lnTo>
                    <a:pt x="2125" y="98"/>
                  </a:lnTo>
                  <a:lnTo>
                    <a:pt x="1857" y="24"/>
                  </a:lnTo>
                  <a:lnTo>
                    <a:pt x="1539"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9" name="Google Shape;149;p20"/>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14</a:t>
            </a:fld>
            <a:endParaRPr/>
          </a:p>
        </p:txBody>
      </p:sp>
      <p:sp>
        <p:nvSpPr>
          <p:cNvPr id="12" name="Text Placeholder 11"/>
          <p:cNvSpPr>
            <a:spLocks noGrp="1"/>
          </p:cNvSpPr>
          <p:nvPr>
            <p:ph type="body" idx="1"/>
          </p:nvPr>
        </p:nvSpPr>
        <p:spPr>
          <a:xfrm>
            <a:off x="228600" y="514350"/>
            <a:ext cx="3677100" cy="4267200"/>
          </a:xfrm>
        </p:spPr>
        <p:txBody>
          <a:bodyPr/>
          <a:lstStyle/>
          <a:p>
            <a:r>
              <a:rPr lang="en-US" sz="1600" dirty="0">
                <a:latin typeface="Times New Roman" pitchFamily="18" charset="0"/>
                <a:cs typeface="Times New Roman" pitchFamily="18" charset="0"/>
              </a:rPr>
              <a:t>Parents are also active participants in assessment. They are the best source of information as they can answer questions about the child, e.g. what they can or can not do, describe their daily routine, report their behavior in other environments and validate or clarify the clinician’s observations, as often they know what their child is trying to communicate.</a:t>
            </a:r>
          </a:p>
          <a:p>
            <a:r>
              <a:rPr lang="en-US" sz="1600" dirty="0">
                <a:latin typeface="Times New Roman" pitchFamily="18" charset="0"/>
                <a:cs typeface="Times New Roman" pitchFamily="18" charset="0"/>
              </a:rPr>
              <a:t>Parents can also help with test procedures when the child is reluctant or shy.</a:t>
            </a:r>
          </a:p>
        </p:txBody>
      </p:sp>
      <p:sp>
        <p:nvSpPr>
          <p:cNvPr id="14" name="Text Placeholder 11"/>
          <p:cNvSpPr>
            <a:spLocks noGrp="1"/>
          </p:cNvSpPr>
          <p:nvPr>
            <p:ph type="body" idx="1"/>
          </p:nvPr>
        </p:nvSpPr>
        <p:spPr>
          <a:xfrm>
            <a:off x="5029200" y="971550"/>
            <a:ext cx="3677100" cy="3505200"/>
          </a:xfrm>
        </p:spPr>
        <p:txBody>
          <a:bodyPr/>
          <a:lstStyle/>
          <a:p>
            <a:r>
              <a:rPr lang="en-US" sz="1600" dirty="0">
                <a:latin typeface="Times New Roman" pitchFamily="18" charset="0"/>
                <a:cs typeface="Times New Roman" pitchFamily="18" charset="0"/>
              </a:rPr>
              <a:t>Parent-Child interaction provides the best and most representative language and behavioral sample of the child.</a:t>
            </a:r>
          </a:p>
          <a:p>
            <a:r>
              <a:rPr lang="en-US" sz="1600" dirty="0">
                <a:latin typeface="Times New Roman" pitchFamily="18" charset="0"/>
                <a:cs typeface="Times New Roman" pitchFamily="18" charset="0"/>
              </a:rPr>
              <a:t>It also helps understand the communication style the parent uses.</a:t>
            </a:r>
          </a:p>
          <a:p>
            <a:r>
              <a:rPr lang="en-US" sz="1600" dirty="0">
                <a:latin typeface="Times New Roman" pitchFamily="18" charset="0"/>
                <a:cs typeface="Times New Roman" pitchFamily="18" charset="0"/>
              </a:rPr>
              <a:t>If this type of interaction is deficient chances are the child is not developing normally.</a:t>
            </a:r>
          </a:p>
          <a:p>
            <a:r>
              <a:rPr lang="en-US" sz="1600" dirty="0">
                <a:latin typeface="Times New Roman" pitchFamily="18" charset="0"/>
                <a:cs typeface="Times New Roman" pitchFamily="18" charset="0"/>
              </a:rPr>
              <a:t>Questions on what to look out for in assessment are in page 230-231.</a:t>
            </a:r>
          </a:p>
        </p:txBody>
      </p:sp>
      <p:grpSp>
        <p:nvGrpSpPr>
          <p:cNvPr id="10" name="Google Shape;490;p39"/>
          <p:cNvGrpSpPr/>
          <p:nvPr/>
        </p:nvGrpSpPr>
        <p:grpSpPr>
          <a:xfrm>
            <a:off x="4495800" y="133350"/>
            <a:ext cx="129172" cy="293244"/>
            <a:chOff x="4753325" y="2329350"/>
            <a:chExt cx="167300" cy="379800"/>
          </a:xfrm>
        </p:grpSpPr>
        <p:sp>
          <p:nvSpPr>
            <p:cNvPr id="11" name="Google Shape;491;p39"/>
            <p:cNvSpPr/>
            <p:nvPr/>
          </p:nvSpPr>
          <p:spPr>
            <a:xfrm>
              <a:off x="4753325" y="2424600"/>
              <a:ext cx="167300" cy="284550"/>
            </a:xfrm>
            <a:custGeom>
              <a:avLst/>
              <a:gdLst/>
              <a:ahLst/>
              <a:cxnLst/>
              <a:rect l="l" t="t" r="r" b="b"/>
              <a:pathLst>
                <a:path w="6692" h="11382" extrusionOk="0">
                  <a:moveTo>
                    <a:pt x="4030" y="0"/>
                  </a:moveTo>
                  <a:lnTo>
                    <a:pt x="3883" y="73"/>
                  </a:lnTo>
                  <a:lnTo>
                    <a:pt x="3712" y="122"/>
                  </a:lnTo>
                  <a:lnTo>
                    <a:pt x="3517" y="171"/>
                  </a:lnTo>
                  <a:lnTo>
                    <a:pt x="3175" y="171"/>
                  </a:lnTo>
                  <a:lnTo>
                    <a:pt x="3004" y="147"/>
                  </a:lnTo>
                  <a:lnTo>
                    <a:pt x="2833" y="73"/>
                  </a:lnTo>
                  <a:lnTo>
                    <a:pt x="2662" y="24"/>
                  </a:lnTo>
                  <a:lnTo>
                    <a:pt x="2418" y="24"/>
                  </a:lnTo>
                  <a:lnTo>
                    <a:pt x="2174" y="98"/>
                  </a:lnTo>
                  <a:lnTo>
                    <a:pt x="1954" y="171"/>
                  </a:lnTo>
                  <a:lnTo>
                    <a:pt x="1710" y="318"/>
                  </a:lnTo>
                  <a:lnTo>
                    <a:pt x="1490" y="489"/>
                  </a:lnTo>
                  <a:lnTo>
                    <a:pt x="1246" y="684"/>
                  </a:lnTo>
                  <a:lnTo>
                    <a:pt x="1050" y="928"/>
                  </a:lnTo>
                  <a:lnTo>
                    <a:pt x="855" y="1197"/>
                  </a:lnTo>
                  <a:lnTo>
                    <a:pt x="660" y="1514"/>
                  </a:lnTo>
                  <a:lnTo>
                    <a:pt x="513" y="1856"/>
                  </a:lnTo>
                  <a:lnTo>
                    <a:pt x="366" y="2223"/>
                  </a:lnTo>
                  <a:lnTo>
                    <a:pt x="244" y="2638"/>
                  </a:lnTo>
                  <a:lnTo>
                    <a:pt x="122" y="3102"/>
                  </a:lnTo>
                  <a:lnTo>
                    <a:pt x="49" y="3590"/>
                  </a:lnTo>
                  <a:lnTo>
                    <a:pt x="0" y="4103"/>
                  </a:lnTo>
                  <a:lnTo>
                    <a:pt x="0" y="4665"/>
                  </a:lnTo>
                  <a:lnTo>
                    <a:pt x="0" y="4787"/>
                  </a:lnTo>
                  <a:lnTo>
                    <a:pt x="25" y="4909"/>
                  </a:lnTo>
                  <a:lnTo>
                    <a:pt x="73" y="5007"/>
                  </a:lnTo>
                  <a:lnTo>
                    <a:pt x="147" y="5104"/>
                  </a:lnTo>
                  <a:lnTo>
                    <a:pt x="220" y="5178"/>
                  </a:lnTo>
                  <a:lnTo>
                    <a:pt x="318" y="5251"/>
                  </a:lnTo>
                  <a:lnTo>
                    <a:pt x="415" y="5275"/>
                  </a:lnTo>
                  <a:lnTo>
                    <a:pt x="537" y="5300"/>
                  </a:lnTo>
                  <a:lnTo>
                    <a:pt x="660" y="5275"/>
                  </a:lnTo>
                  <a:lnTo>
                    <a:pt x="757" y="5251"/>
                  </a:lnTo>
                  <a:lnTo>
                    <a:pt x="855" y="5178"/>
                  </a:lnTo>
                  <a:lnTo>
                    <a:pt x="928" y="5104"/>
                  </a:lnTo>
                  <a:lnTo>
                    <a:pt x="1001" y="5007"/>
                  </a:lnTo>
                  <a:lnTo>
                    <a:pt x="1026" y="4909"/>
                  </a:lnTo>
                  <a:lnTo>
                    <a:pt x="1050" y="4787"/>
                  </a:lnTo>
                  <a:lnTo>
                    <a:pt x="1075" y="4665"/>
                  </a:lnTo>
                  <a:lnTo>
                    <a:pt x="1099" y="4201"/>
                  </a:lnTo>
                  <a:lnTo>
                    <a:pt x="1148" y="3737"/>
                  </a:lnTo>
                  <a:lnTo>
                    <a:pt x="1221" y="3322"/>
                  </a:lnTo>
                  <a:lnTo>
                    <a:pt x="1319" y="2931"/>
                  </a:lnTo>
                  <a:lnTo>
                    <a:pt x="1441" y="2589"/>
                  </a:lnTo>
                  <a:lnTo>
                    <a:pt x="1539" y="2345"/>
                  </a:lnTo>
                  <a:lnTo>
                    <a:pt x="1636" y="2174"/>
                  </a:lnTo>
                  <a:lnTo>
                    <a:pt x="1685" y="2149"/>
                  </a:lnTo>
                  <a:lnTo>
                    <a:pt x="1710" y="2149"/>
                  </a:lnTo>
                  <a:lnTo>
                    <a:pt x="1734" y="2247"/>
                  </a:lnTo>
                  <a:lnTo>
                    <a:pt x="1734" y="2516"/>
                  </a:lnTo>
                  <a:lnTo>
                    <a:pt x="1685" y="3493"/>
                  </a:lnTo>
                  <a:lnTo>
                    <a:pt x="1612" y="4836"/>
                  </a:lnTo>
                  <a:lnTo>
                    <a:pt x="1490" y="6374"/>
                  </a:lnTo>
                  <a:lnTo>
                    <a:pt x="1246" y="9256"/>
                  </a:lnTo>
                  <a:lnTo>
                    <a:pt x="1148" y="10551"/>
                  </a:lnTo>
                  <a:lnTo>
                    <a:pt x="1148" y="10697"/>
                  </a:lnTo>
                  <a:lnTo>
                    <a:pt x="1148" y="10844"/>
                  </a:lnTo>
                  <a:lnTo>
                    <a:pt x="1197" y="10966"/>
                  </a:lnTo>
                  <a:lnTo>
                    <a:pt x="1270" y="11088"/>
                  </a:lnTo>
                  <a:lnTo>
                    <a:pt x="1343" y="11186"/>
                  </a:lnTo>
                  <a:lnTo>
                    <a:pt x="1465" y="11284"/>
                  </a:lnTo>
                  <a:lnTo>
                    <a:pt x="1588" y="11357"/>
                  </a:lnTo>
                  <a:lnTo>
                    <a:pt x="1710" y="11381"/>
                  </a:lnTo>
                  <a:lnTo>
                    <a:pt x="1954" y="11381"/>
                  </a:lnTo>
                  <a:lnTo>
                    <a:pt x="2076" y="11357"/>
                  </a:lnTo>
                  <a:lnTo>
                    <a:pt x="2174" y="11284"/>
                  </a:lnTo>
                  <a:lnTo>
                    <a:pt x="2271" y="11210"/>
                  </a:lnTo>
                  <a:lnTo>
                    <a:pt x="2345" y="11137"/>
                  </a:lnTo>
                  <a:lnTo>
                    <a:pt x="2418" y="11039"/>
                  </a:lnTo>
                  <a:lnTo>
                    <a:pt x="2467" y="10917"/>
                  </a:lnTo>
                  <a:lnTo>
                    <a:pt x="2516" y="10795"/>
                  </a:lnTo>
                  <a:lnTo>
                    <a:pt x="3053" y="7034"/>
                  </a:lnTo>
                  <a:lnTo>
                    <a:pt x="3053" y="6985"/>
                  </a:lnTo>
                  <a:lnTo>
                    <a:pt x="3102" y="6887"/>
                  </a:lnTo>
                  <a:lnTo>
                    <a:pt x="3151" y="6839"/>
                  </a:lnTo>
                  <a:lnTo>
                    <a:pt x="3200" y="6790"/>
                  </a:lnTo>
                  <a:lnTo>
                    <a:pt x="3273" y="6765"/>
                  </a:lnTo>
                  <a:lnTo>
                    <a:pt x="3346" y="6741"/>
                  </a:lnTo>
                  <a:lnTo>
                    <a:pt x="3419" y="6765"/>
                  </a:lnTo>
                  <a:lnTo>
                    <a:pt x="3493" y="6790"/>
                  </a:lnTo>
                  <a:lnTo>
                    <a:pt x="3541" y="6839"/>
                  </a:lnTo>
                  <a:lnTo>
                    <a:pt x="3590" y="6887"/>
                  </a:lnTo>
                  <a:lnTo>
                    <a:pt x="3639" y="6985"/>
                  </a:lnTo>
                  <a:lnTo>
                    <a:pt x="3639" y="7034"/>
                  </a:lnTo>
                  <a:lnTo>
                    <a:pt x="4176" y="10795"/>
                  </a:lnTo>
                  <a:lnTo>
                    <a:pt x="4225" y="10917"/>
                  </a:lnTo>
                  <a:lnTo>
                    <a:pt x="4274" y="11039"/>
                  </a:lnTo>
                  <a:lnTo>
                    <a:pt x="4347" y="11137"/>
                  </a:lnTo>
                  <a:lnTo>
                    <a:pt x="4421" y="11210"/>
                  </a:lnTo>
                  <a:lnTo>
                    <a:pt x="4518" y="11284"/>
                  </a:lnTo>
                  <a:lnTo>
                    <a:pt x="4616" y="11357"/>
                  </a:lnTo>
                  <a:lnTo>
                    <a:pt x="4738" y="11381"/>
                  </a:lnTo>
                  <a:lnTo>
                    <a:pt x="4982" y="11381"/>
                  </a:lnTo>
                  <a:lnTo>
                    <a:pt x="5104" y="11357"/>
                  </a:lnTo>
                  <a:lnTo>
                    <a:pt x="5227" y="11284"/>
                  </a:lnTo>
                  <a:lnTo>
                    <a:pt x="5349" y="11186"/>
                  </a:lnTo>
                  <a:lnTo>
                    <a:pt x="5422" y="11088"/>
                  </a:lnTo>
                  <a:lnTo>
                    <a:pt x="5495" y="10966"/>
                  </a:lnTo>
                  <a:lnTo>
                    <a:pt x="5544" y="10844"/>
                  </a:lnTo>
                  <a:lnTo>
                    <a:pt x="5544" y="10697"/>
                  </a:lnTo>
                  <a:lnTo>
                    <a:pt x="5544" y="10551"/>
                  </a:lnTo>
                  <a:lnTo>
                    <a:pt x="5202" y="6399"/>
                  </a:lnTo>
                  <a:lnTo>
                    <a:pt x="5007" y="3517"/>
                  </a:lnTo>
                  <a:lnTo>
                    <a:pt x="4958" y="2540"/>
                  </a:lnTo>
                  <a:lnTo>
                    <a:pt x="4958" y="2247"/>
                  </a:lnTo>
                  <a:lnTo>
                    <a:pt x="4982" y="2149"/>
                  </a:lnTo>
                  <a:lnTo>
                    <a:pt x="5007" y="2149"/>
                  </a:lnTo>
                  <a:lnTo>
                    <a:pt x="5056" y="2174"/>
                  </a:lnTo>
                  <a:lnTo>
                    <a:pt x="5153" y="2320"/>
                  </a:lnTo>
                  <a:lnTo>
                    <a:pt x="5251" y="2564"/>
                  </a:lnTo>
                  <a:lnTo>
                    <a:pt x="5349" y="2906"/>
                  </a:lnTo>
                  <a:lnTo>
                    <a:pt x="5446" y="3297"/>
                  </a:lnTo>
                  <a:lnTo>
                    <a:pt x="5544" y="3737"/>
                  </a:lnTo>
                  <a:lnTo>
                    <a:pt x="5593" y="4201"/>
                  </a:lnTo>
                  <a:lnTo>
                    <a:pt x="5617" y="4665"/>
                  </a:lnTo>
                  <a:lnTo>
                    <a:pt x="5642" y="4787"/>
                  </a:lnTo>
                  <a:lnTo>
                    <a:pt x="5666" y="4909"/>
                  </a:lnTo>
                  <a:lnTo>
                    <a:pt x="5691" y="5007"/>
                  </a:lnTo>
                  <a:lnTo>
                    <a:pt x="5764" y="5104"/>
                  </a:lnTo>
                  <a:lnTo>
                    <a:pt x="5837" y="5178"/>
                  </a:lnTo>
                  <a:lnTo>
                    <a:pt x="5935" y="5251"/>
                  </a:lnTo>
                  <a:lnTo>
                    <a:pt x="6033" y="5275"/>
                  </a:lnTo>
                  <a:lnTo>
                    <a:pt x="6155" y="5300"/>
                  </a:lnTo>
                  <a:lnTo>
                    <a:pt x="6277" y="5275"/>
                  </a:lnTo>
                  <a:lnTo>
                    <a:pt x="6374" y="5251"/>
                  </a:lnTo>
                  <a:lnTo>
                    <a:pt x="6472" y="5178"/>
                  </a:lnTo>
                  <a:lnTo>
                    <a:pt x="6545" y="5104"/>
                  </a:lnTo>
                  <a:lnTo>
                    <a:pt x="6619" y="5007"/>
                  </a:lnTo>
                  <a:lnTo>
                    <a:pt x="6668" y="4909"/>
                  </a:lnTo>
                  <a:lnTo>
                    <a:pt x="6692" y="4787"/>
                  </a:lnTo>
                  <a:lnTo>
                    <a:pt x="6692" y="4665"/>
                  </a:lnTo>
                  <a:lnTo>
                    <a:pt x="6692" y="4103"/>
                  </a:lnTo>
                  <a:lnTo>
                    <a:pt x="6643" y="3566"/>
                  </a:lnTo>
                  <a:lnTo>
                    <a:pt x="6570" y="3077"/>
                  </a:lnTo>
                  <a:lnTo>
                    <a:pt x="6472" y="2638"/>
                  </a:lnTo>
                  <a:lnTo>
                    <a:pt x="6374" y="2223"/>
                  </a:lnTo>
                  <a:lnTo>
                    <a:pt x="6228" y="1832"/>
                  </a:lnTo>
                  <a:lnTo>
                    <a:pt x="6081" y="1490"/>
                  </a:lnTo>
                  <a:lnTo>
                    <a:pt x="5910" y="1172"/>
                  </a:lnTo>
                  <a:lnTo>
                    <a:pt x="5715" y="904"/>
                  </a:lnTo>
                  <a:lnTo>
                    <a:pt x="5520" y="659"/>
                  </a:lnTo>
                  <a:lnTo>
                    <a:pt x="5300" y="464"/>
                  </a:lnTo>
                  <a:lnTo>
                    <a:pt x="5056" y="293"/>
                  </a:lnTo>
                  <a:lnTo>
                    <a:pt x="4811" y="171"/>
                  </a:lnTo>
                  <a:lnTo>
                    <a:pt x="4567" y="73"/>
                  </a:lnTo>
                  <a:lnTo>
                    <a:pt x="4299" y="24"/>
                  </a:lnTo>
                  <a:lnTo>
                    <a:pt x="4030"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492;p39"/>
            <p:cNvSpPr/>
            <p:nvPr/>
          </p:nvSpPr>
          <p:spPr>
            <a:xfrm>
              <a:off x="4798500" y="2329350"/>
              <a:ext cx="76950" cy="84275"/>
            </a:xfrm>
            <a:custGeom>
              <a:avLst/>
              <a:gdLst/>
              <a:ahLst/>
              <a:cxnLst/>
              <a:rect l="l" t="t" r="r" b="b"/>
              <a:pathLst>
                <a:path w="3078" h="3371" extrusionOk="0">
                  <a:moveTo>
                    <a:pt x="1539" y="0"/>
                  </a:moveTo>
                  <a:lnTo>
                    <a:pt x="1222" y="24"/>
                  </a:lnTo>
                  <a:lnTo>
                    <a:pt x="953" y="98"/>
                  </a:lnTo>
                  <a:lnTo>
                    <a:pt x="684" y="220"/>
                  </a:lnTo>
                  <a:lnTo>
                    <a:pt x="464" y="415"/>
                  </a:lnTo>
                  <a:lnTo>
                    <a:pt x="367" y="513"/>
                  </a:lnTo>
                  <a:lnTo>
                    <a:pt x="269" y="635"/>
                  </a:lnTo>
                  <a:lnTo>
                    <a:pt x="196" y="757"/>
                  </a:lnTo>
                  <a:lnTo>
                    <a:pt x="123" y="879"/>
                  </a:lnTo>
                  <a:lnTo>
                    <a:pt x="74" y="1026"/>
                  </a:lnTo>
                  <a:lnTo>
                    <a:pt x="49" y="1172"/>
                  </a:lnTo>
                  <a:lnTo>
                    <a:pt x="25" y="1343"/>
                  </a:lnTo>
                  <a:lnTo>
                    <a:pt x="0" y="1514"/>
                  </a:lnTo>
                  <a:lnTo>
                    <a:pt x="25" y="1685"/>
                  </a:lnTo>
                  <a:lnTo>
                    <a:pt x="49" y="1856"/>
                  </a:lnTo>
                  <a:lnTo>
                    <a:pt x="123" y="2198"/>
                  </a:lnTo>
                  <a:lnTo>
                    <a:pt x="269" y="2516"/>
                  </a:lnTo>
                  <a:lnTo>
                    <a:pt x="464" y="2784"/>
                  </a:lnTo>
                  <a:lnTo>
                    <a:pt x="562" y="2906"/>
                  </a:lnTo>
                  <a:lnTo>
                    <a:pt x="684" y="3029"/>
                  </a:lnTo>
                  <a:lnTo>
                    <a:pt x="806" y="3126"/>
                  </a:lnTo>
                  <a:lnTo>
                    <a:pt x="953" y="3199"/>
                  </a:lnTo>
                  <a:lnTo>
                    <a:pt x="1075" y="3273"/>
                  </a:lnTo>
                  <a:lnTo>
                    <a:pt x="1222" y="3322"/>
                  </a:lnTo>
                  <a:lnTo>
                    <a:pt x="1393" y="3346"/>
                  </a:lnTo>
                  <a:lnTo>
                    <a:pt x="1539" y="3370"/>
                  </a:lnTo>
                  <a:lnTo>
                    <a:pt x="1686" y="3346"/>
                  </a:lnTo>
                  <a:lnTo>
                    <a:pt x="1857" y="3322"/>
                  </a:lnTo>
                  <a:lnTo>
                    <a:pt x="2003" y="3273"/>
                  </a:lnTo>
                  <a:lnTo>
                    <a:pt x="2125" y="3199"/>
                  </a:lnTo>
                  <a:lnTo>
                    <a:pt x="2272" y="3126"/>
                  </a:lnTo>
                  <a:lnTo>
                    <a:pt x="2394" y="3029"/>
                  </a:lnTo>
                  <a:lnTo>
                    <a:pt x="2516" y="2906"/>
                  </a:lnTo>
                  <a:lnTo>
                    <a:pt x="2614" y="2784"/>
                  </a:lnTo>
                  <a:lnTo>
                    <a:pt x="2809" y="2516"/>
                  </a:lnTo>
                  <a:lnTo>
                    <a:pt x="2956" y="2198"/>
                  </a:lnTo>
                  <a:lnTo>
                    <a:pt x="3029" y="1856"/>
                  </a:lnTo>
                  <a:lnTo>
                    <a:pt x="3053" y="1685"/>
                  </a:lnTo>
                  <a:lnTo>
                    <a:pt x="3078" y="1514"/>
                  </a:lnTo>
                  <a:lnTo>
                    <a:pt x="3053" y="1343"/>
                  </a:lnTo>
                  <a:lnTo>
                    <a:pt x="3029" y="1172"/>
                  </a:lnTo>
                  <a:lnTo>
                    <a:pt x="3004" y="1026"/>
                  </a:lnTo>
                  <a:lnTo>
                    <a:pt x="2956" y="879"/>
                  </a:lnTo>
                  <a:lnTo>
                    <a:pt x="2882" y="757"/>
                  </a:lnTo>
                  <a:lnTo>
                    <a:pt x="2809" y="635"/>
                  </a:lnTo>
                  <a:lnTo>
                    <a:pt x="2711" y="513"/>
                  </a:lnTo>
                  <a:lnTo>
                    <a:pt x="2614" y="415"/>
                  </a:lnTo>
                  <a:lnTo>
                    <a:pt x="2394" y="220"/>
                  </a:lnTo>
                  <a:lnTo>
                    <a:pt x="2125" y="98"/>
                  </a:lnTo>
                  <a:lnTo>
                    <a:pt x="1857" y="24"/>
                  </a:lnTo>
                  <a:lnTo>
                    <a:pt x="1539"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1"/>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p>
            <a:pPr lvl="0"/>
            <a:r>
              <a:rPr lang="en-US" dirty="0"/>
              <a:t>Concepts that are related to language development and use</a:t>
            </a:r>
            <a:endParaRPr/>
          </a:p>
        </p:txBody>
      </p:sp>
      <p:sp>
        <p:nvSpPr>
          <p:cNvPr id="163" name="Google Shape;163;p21"/>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15</a:t>
            </a:fld>
            <a:endParaRPr/>
          </a:p>
        </p:txBody>
      </p:sp>
      <p:graphicFrame>
        <p:nvGraphicFramePr>
          <p:cNvPr id="15" name="Table 14"/>
          <p:cNvGraphicFramePr>
            <a:graphicFrameLocks noGrp="1"/>
          </p:cNvGraphicFramePr>
          <p:nvPr/>
        </p:nvGraphicFramePr>
        <p:xfrm>
          <a:off x="457200" y="1428750"/>
          <a:ext cx="8305800" cy="3048000"/>
        </p:xfrm>
        <a:graphic>
          <a:graphicData uri="http://schemas.openxmlformats.org/drawingml/2006/table">
            <a:tbl>
              <a:tblPr firstRow="1" bandRow="1">
                <a:tableStyleId>{2D5ABB26-0587-4C30-8999-92F81FD0307C}</a:tableStyleId>
              </a:tblPr>
              <a:tblGrid>
                <a:gridCol w="8305800">
                  <a:extLst>
                    <a:ext uri="{9D8B030D-6E8A-4147-A177-3AD203B41FA5}">
                      <a16:colId xmlns:a16="http://schemas.microsoft.com/office/drawing/2014/main" val="20000"/>
                    </a:ext>
                  </a:extLst>
                </a:gridCol>
              </a:tblGrid>
              <a:tr h="508000">
                <a:tc>
                  <a:txBody>
                    <a:bodyPr/>
                    <a:lstStyle/>
                    <a:p>
                      <a:r>
                        <a:rPr lang="en-US" sz="1600" u="none" strike="noStrike" cap="none" baseline="0" dirty="0">
                          <a:latin typeface="Times New Roman" pitchFamily="18" charset="0"/>
                          <a:cs typeface="Times New Roman" pitchFamily="18" charset="0"/>
                          <a:sym typeface="Arial"/>
                        </a:rPr>
                        <a:t>1. Imitation: Acknowledgement of the existence of a behavior and the ability to repeat it.</a:t>
                      </a:r>
                      <a:endParaRPr lang="en-US" sz="1600" dirty="0">
                        <a:latin typeface="Times New Roman" pitchFamily="18" charset="0"/>
                        <a:cs typeface="Times New Roman" pitchFamily="18" charset="0"/>
                      </a:endParaRP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08000">
                <a:tc>
                  <a:txBody>
                    <a:bodyPr/>
                    <a:lstStyle/>
                    <a:p>
                      <a:r>
                        <a:rPr lang="en-US" sz="1600" u="none" strike="noStrike" cap="none" baseline="0" dirty="0">
                          <a:latin typeface="Times New Roman" pitchFamily="18" charset="0"/>
                          <a:cs typeface="Times New Roman" pitchFamily="18" charset="0"/>
                          <a:sym typeface="Arial"/>
                        </a:rPr>
                        <a:t>2. Deferred imitation: Imitation of a behavior following a lapse of time.</a:t>
                      </a:r>
                      <a:endParaRPr lang="en-US" sz="1600" dirty="0">
                        <a:latin typeface="Times New Roman" pitchFamily="18" charset="0"/>
                        <a:cs typeface="Times New Roman" pitchFamily="18" charset="0"/>
                      </a:endParaRP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08000">
                <a:tc>
                  <a:txBody>
                    <a:bodyPr/>
                    <a:lstStyle/>
                    <a:p>
                      <a:r>
                        <a:rPr lang="en-US" sz="1600" u="none" strike="noStrike" cap="none" baseline="0" dirty="0">
                          <a:latin typeface="Times New Roman" pitchFamily="18" charset="0"/>
                          <a:cs typeface="Times New Roman" pitchFamily="18" charset="0"/>
                          <a:sym typeface="Arial"/>
                        </a:rPr>
                        <a:t>3. Means-end: Production of a volitional act to achieve a desired goal.</a:t>
                      </a:r>
                      <a:endParaRPr lang="en-US" sz="1600" dirty="0">
                        <a:latin typeface="Times New Roman" pitchFamily="18" charset="0"/>
                        <a:cs typeface="Times New Roman" pitchFamily="18" charset="0"/>
                      </a:endParaRP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08000">
                <a:tc>
                  <a:txBody>
                    <a:bodyPr/>
                    <a:lstStyle/>
                    <a:p>
                      <a:r>
                        <a:rPr lang="en-US" sz="1600" u="none" strike="noStrike" cap="none" baseline="0" dirty="0">
                          <a:latin typeface="Times New Roman" pitchFamily="18" charset="0"/>
                          <a:cs typeface="Times New Roman" pitchFamily="18" charset="0"/>
                          <a:sym typeface="Arial"/>
                        </a:rPr>
                        <a:t>4. Object permanence: An understanding that an object exists even though it is not currently seen.</a:t>
                      </a:r>
                      <a:endParaRPr lang="en-US" sz="1600" dirty="0">
                        <a:latin typeface="Times New Roman" pitchFamily="18" charset="0"/>
                        <a:cs typeface="Times New Roman" pitchFamily="18" charset="0"/>
                      </a:endParaRP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08000">
                <a:tc>
                  <a:txBody>
                    <a:bodyPr/>
                    <a:lstStyle/>
                    <a:p>
                      <a:r>
                        <a:rPr lang="en-US" sz="1600" u="none" strike="noStrike" cap="none" baseline="0" dirty="0">
                          <a:latin typeface="Times New Roman" pitchFamily="18" charset="0"/>
                          <a:cs typeface="Times New Roman" pitchFamily="18" charset="0"/>
                          <a:sym typeface="Arial"/>
                        </a:rPr>
                        <a:t>5. Functional use of objects: The use of an object as it was intended to be used.</a:t>
                      </a:r>
                      <a:endParaRPr lang="en-US" sz="1600" dirty="0">
                        <a:latin typeface="Times New Roman" pitchFamily="18" charset="0"/>
                        <a:cs typeface="Times New Roman" pitchFamily="18" charset="0"/>
                      </a:endParaRP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08000">
                <a:tc>
                  <a:txBody>
                    <a:bodyPr/>
                    <a:lstStyle/>
                    <a:p>
                      <a:r>
                        <a:rPr lang="en-US" sz="1600" u="none" strike="noStrike" cap="none" baseline="0" dirty="0">
                          <a:latin typeface="Times New Roman" pitchFamily="18" charset="0"/>
                          <a:cs typeface="Times New Roman" pitchFamily="18" charset="0"/>
                          <a:sym typeface="Arial"/>
                        </a:rPr>
                        <a:t>6. Symbolic play: The use of an object to represent something else.</a:t>
                      </a:r>
                      <a:endParaRPr lang="en-US" sz="1600" dirty="0">
                        <a:latin typeface="Times New Roman" pitchFamily="18" charset="0"/>
                        <a:cs typeface="Times New Roman" pitchFamily="18" charset="0"/>
                      </a:endParaRP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grpSp>
        <p:nvGrpSpPr>
          <p:cNvPr id="16" name="Google Shape;500;p39"/>
          <p:cNvGrpSpPr/>
          <p:nvPr/>
        </p:nvGrpSpPr>
        <p:grpSpPr>
          <a:xfrm>
            <a:off x="4495800" y="133350"/>
            <a:ext cx="198970" cy="324359"/>
            <a:chOff x="6730350" y="2315900"/>
            <a:chExt cx="257700" cy="420100"/>
          </a:xfrm>
        </p:grpSpPr>
        <p:sp>
          <p:nvSpPr>
            <p:cNvPr id="17" name="Google Shape;501;p39"/>
            <p:cNvSpPr/>
            <p:nvPr/>
          </p:nvSpPr>
          <p:spPr>
            <a:xfrm>
              <a:off x="6807900" y="2671250"/>
              <a:ext cx="102600" cy="22625"/>
            </a:xfrm>
            <a:custGeom>
              <a:avLst/>
              <a:gdLst/>
              <a:ahLst/>
              <a:cxnLst/>
              <a:rect l="l" t="t" r="r" b="b"/>
              <a:pathLst>
                <a:path w="4104" h="905" extrusionOk="0">
                  <a:moveTo>
                    <a:pt x="1" y="1"/>
                  </a:moveTo>
                  <a:lnTo>
                    <a:pt x="1" y="905"/>
                  </a:lnTo>
                  <a:lnTo>
                    <a:pt x="4104" y="905"/>
                  </a:lnTo>
                  <a:lnTo>
                    <a:pt x="4104"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502;p39"/>
            <p:cNvSpPr/>
            <p:nvPr/>
          </p:nvSpPr>
          <p:spPr>
            <a:xfrm>
              <a:off x="6807900" y="2636450"/>
              <a:ext cx="102600" cy="22625"/>
            </a:xfrm>
            <a:custGeom>
              <a:avLst/>
              <a:gdLst/>
              <a:ahLst/>
              <a:cxnLst/>
              <a:rect l="l" t="t" r="r" b="b"/>
              <a:pathLst>
                <a:path w="4104" h="905" extrusionOk="0">
                  <a:moveTo>
                    <a:pt x="1" y="1"/>
                  </a:moveTo>
                  <a:lnTo>
                    <a:pt x="1" y="905"/>
                  </a:lnTo>
                  <a:lnTo>
                    <a:pt x="4104" y="905"/>
                  </a:lnTo>
                  <a:lnTo>
                    <a:pt x="4104"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503;p39"/>
            <p:cNvSpPr/>
            <p:nvPr/>
          </p:nvSpPr>
          <p:spPr>
            <a:xfrm>
              <a:off x="6807900" y="2706075"/>
              <a:ext cx="102600" cy="29925"/>
            </a:xfrm>
            <a:custGeom>
              <a:avLst/>
              <a:gdLst/>
              <a:ahLst/>
              <a:cxnLst/>
              <a:rect l="l" t="t" r="r" b="b"/>
              <a:pathLst>
                <a:path w="4104" h="1197" extrusionOk="0">
                  <a:moveTo>
                    <a:pt x="1" y="0"/>
                  </a:moveTo>
                  <a:lnTo>
                    <a:pt x="1" y="171"/>
                  </a:lnTo>
                  <a:lnTo>
                    <a:pt x="25" y="318"/>
                  </a:lnTo>
                  <a:lnTo>
                    <a:pt x="98" y="464"/>
                  </a:lnTo>
                  <a:lnTo>
                    <a:pt x="196" y="586"/>
                  </a:lnTo>
                  <a:lnTo>
                    <a:pt x="343" y="660"/>
                  </a:lnTo>
                  <a:lnTo>
                    <a:pt x="1881" y="1172"/>
                  </a:lnTo>
                  <a:lnTo>
                    <a:pt x="2052" y="1197"/>
                  </a:lnTo>
                  <a:lnTo>
                    <a:pt x="2223" y="1172"/>
                  </a:lnTo>
                  <a:lnTo>
                    <a:pt x="3762" y="660"/>
                  </a:lnTo>
                  <a:lnTo>
                    <a:pt x="3908" y="586"/>
                  </a:lnTo>
                  <a:lnTo>
                    <a:pt x="4006" y="464"/>
                  </a:lnTo>
                  <a:lnTo>
                    <a:pt x="4079" y="318"/>
                  </a:lnTo>
                  <a:lnTo>
                    <a:pt x="4104" y="171"/>
                  </a:lnTo>
                  <a:lnTo>
                    <a:pt x="4104"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504;p39"/>
            <p:cNvSpPr/>
            <p:nvPr/>
          </p:nvSpPr>
          <p:spPr>
            <a:xfrm>
              <a:off x="6811575" y="2463675"/>
              <a:ext cx="95275" cy="160600"/>
            </a:xfrm>
            <a:custGeom>
              <a:avLst/>
              <a:gdLst/>
              <a:ahLst/>
              <a:cxnLst/>
              <a:rect l="l" t="t" r="r" b="b"/>
              <a:pathLst>
                <a:path w="3811" h="6424" extrusionOk="0">
                  <a:moveTo>
                    <a:pt x="1905" y="0"/>
                  </a:moveTo>
                  <a:lnTo>
                    <a:pt x="928" y="831"/>
                  </a:lnTo>
                  <a:lnTo>
                    <a:pt x="855" y="879"/>
                  </a:lnTo>
                  <a:lnTo>
                    <a:pt x="782" y="904"/>
                  </a:lnTo>
                  <a:lnTo>
                    <a:pt x="684" y="879"/>
                  </a:lnTo>
                  <a:lnTo>
                    <a:pt x="611" y="831"/>
                  </a:lnTo>
                  <a:lnTo>
                    <a:pt x="0" y="318"/>
                  </a:lnTo>
                  <a:lnTo>
                    <a:pt x="1319" y="6423"/>
                  </a:lnTo>
                  <a:lnTo>
                    <a:pt x="2491" y="6423"/>
                  </a:lnTo>
                  <a:lnTo>
                    <a:pt x="3810" y="318"/>
                  </a:lnTo>
                  <a:lnTo>
                    <a:pt x="3200" y="831"/>
                  </a:lnTo>
                  <a:lnTo>
                    <a:pt x="3126" y="879"/>
                  </a:lnTo>
                  <a:lnTo>
                    <a:pt x="3029" y="904"/>
                  </a:lnTo>
                  <a:lnTo>
                    <a:pt x="2955" y="879"/>
                  </a:lnTo>
                  <a:lnTo>
                    <a:pt x="2882" y="831"/>
                  </a:lnTo>
                  <a:lnTo>
                    <a:pt x="1905"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505;p39"/>
            <p:cNvSpPr/>
            <p:nvPr/>
          </p:nvSpPr>
          <p:spPr>
            <a:xfrm>
              <a:off x="6730350" y="2315900"/>
              <a:ext cx="257700" cy="308375"/>
            </a:xfrm>
            <a:custGeom>
              <a:avLst/>
              <a:gdLst/>
              <a:ahLst/>
              <a:cxnLst/>
              <a:rect l="l" t="t" r="r" b="b"/>
              <a:pathLst>
                <a:path w="10308" h="12335" extrusionOk="0">
                  <a:moveTo>
                    <a:pt x="5154" y="1"/>
                  </a:moveTo>
                  <a:lnTo>
                    <a:pt x="4617" y="25"/>
                  </a:lnTo>
                  <a:lnTo>
                    <a:pt x="4128" y="98"/>
                  </a:lnTo>
                  <a:lnTo>
                    <a:pt x="3615" y="245"/>
                  </a:lnTo>
                  <a:lnTo>
                    <a:pt x="3151" y="416"/>
                  </a:lnTo>
                  <a:lnTo>
                    <a:pt x="2712" y="636"/>
                  </a:lnTo>
                  <a:lnTo>
                    <a:pt x="2272" y="880"/>
                  </a:lnTo>
                  <a:lnTo>
                    <a:pt x="1881" y="1173"/>
                  </a:lnTo>
                  <a:lnTo>
                    <a:pt x="1515" y="1515"/>
                  </a:lnTo>
                  <a:lnTo>
                    <a:pt x="1198" y="1881"/>
                  </a:lnTo>
                  <a:lnTo>
                    <a:pt x="880" y="2272"/>
                  </a:lnTo>
                  <a:lnTo>
                    <a:pt x="636" y="2687"/>
                  </a:lnTo>
                  <a:lnTo>
                    <a:pt x="416" y="3151"/>
                  </a:lnTo>
                  <a:lnTo>
                    <a:pt x="245" y="3615"/>
                  </a:lnTo>
                  <a:lnTo>
                    <a:pt x="123" y="4104"/>
                  </a:lnTo>
                  <a:lnTo>
                    <a:pt x="50" y="4617"/>
                  </a:lnTo>
                  <a:lnTo>
                    <a:pt x="1" y="5154"/>
                  </a:lnTo>
                  <a:lnTo>
                    <a:pt x="25" y="5423"/>
                  </a:lnTo>
                  <a:lnTo>
                    <a:pt x="50" y="5691"/>
                  </a:lnTo>
                  <a:lnTo>
                    <a:pt x="123" y="6204"/>
                  </a:lnTo>
                  <a:lnTo>
                    <a:pt x="245" y="6693"/>
                  </a:lnTo>
                  <a:lnTo>
                    <a:pt x="416" y="7132"/>
                  </a:lnTo>
                  <a:lnTo>
                    <a:pt x="636" y="7572"/>
                  </a:lnTo>
                  <a:lnTo>
                    <a:pt x="856" y="7963"/>
                  </a:lnTo>
                  <a:lnTo>
                    <a:pt x="1100" y="8353"/>
                  </a:lnTo>
                  <a:lnTo>
                    <a:pt x="1369" y="8744"/>
                  </a:lnTo>
                  <a:lnTo>
                    <a:pt x="1906" y="9526"/>
                  </a:lnTo>
                  <a:lnTo>
                    <a:pt x="2150" y="9941"/>
                  </a:lnTo>
                  <a:lnTo>
                    <a:pt x="2394" y="10356"/>
                  </a:lnTo>
                  <a:lnTo>
                    <a:pt x="2614" y="10796"/>
                  </a:lnTo>
                  <a:lnTo>
                    <a:pt x="2810" y="11284"/>
                  </a:lnTo>
                  <a:lnTo>
                    <a:pt x="2980" y="11797"/>
                  </a:lnTo>
                  <a:lnTo>
                    <a:pt x="3103" y="12334"/>
                  </a:lnTo>
                  <a:lnTo>
                    <a:pt x="4079" y="12334"/>
                  </a:lnTo>
                  <a:lnTo>
                    <a:pt x="3249" y="8500"/>
                  </a:lnTo>
                  <a:lnTo>
                    <a:pt x="2663" y="5642"/>
                  </a:lnTo>
                  <a:lnTo>
                    <a:pt x="2663" y="5520"/>
                  </a:lnTo>
                  <a:lnTo>
                    <a:pt x="2712" y="5423"/>
                  </a:lnTo>
                  <a:lnTo>
                    <a:pt x="2785" y="5374"/>
                  </a:lnTo>
                  <a:lnTo>
                    <a:pt x="2883" y="5349"/>
                  </a:lnTo>
                  <a:lnTo>
                    <a:pt x="2956" y="5349"/>
                  </a:lnTo>
                  <a:lnTo>
                    <a:pt x="3054" y="5398"/>
                  </a:lnTo>
                  <a:lnTo>
                    <a:pt x="4031" y="6253"/>
                  </a:lnTo>
                  <a:lnTo>
                    <a:pt x="4983" y="5398"/>
                  </a:lnTo>
                  <a:lnTo>
                    <a:pt x="5081" y="5349"/>
                  </a:lnTo>
                  <a:lnTo>
                    <a:pt x="5227" y="5349"/>
                  </a:lnTo>
                  <a:lnTo>
                    <a:pt x="5325" y="5398"/>
                  </a:lnTo>
                  <a:lnTo>
                    <a:pt x="6278" y="6253"/>
                  </a:lnTo>
                  <a:lnTo>
                    <a:pt x="7254" y="5398"/>
                  </a:lnTo>
                  <a:lnTo>
                    <a:pt x="7352" y="5349"/>
                  </a:lnTo>
                  <a:lnTo>
                    <a:pt x="7425" y="5349"/>
                  </a:lnTo>
                  <a:lnTo>
                    <a:pt x="7523" y="5374"/>
                  </a:lnTo>
                  <a:lnTo>
                    <a:pt x="7596" y="5423"/>
                  </a:lnTo>
                  <a:lnTo>
                    <a:pt x="7645" y="5520"/>
                  </a:lnTo>
                  <a:lnTo>
                    <a:pt x="7645" y="5642"/>
                  </a:lnTo>
                  <a:lnTo>
                    <a:pt x="7059" y="8500"/>
                  </a:lnTo>
                  <a:lnTo>
                    <a:pt x="6229" y="12334"/>
                  </a:lnTo>
                  <a:lnTo>
                    <a:pt x="7206" y="12334"/>
                  </a:lnTo>
                  <a:lnTo>
                    <a:pt x="7328" y="11797"/>
                  </a:lnTo>
                  <a:lnTo>
                    <a:pt x="7499" y="11284"/>
                  </a:lnTo>
                  <a:lnTo>
                    <a:pt x="7694" y="10796"/>
                  </a:lnTo>
                  <a:lnTo>
                    <a:pt x="7914" y="10356"/>
                  </a:lnTo>
                  <a:lnTo>
                    <a:pt x="8158" y="9941"/>
                  </a:lnTo>
                  <a:lnTo>
                    <a:pt x="8402" y="9526"/>
                  </a:lnTo>
                  <a:lnTo>
                    <a:pt x="8940" y="8744"/>
                  </a:lnTo>
                  <a:lnTo>
                    <a:pt x="9208" y="8353"/>
                  </a:lnTo>
                  <a:lnTo>
                    <a:pt x="9453" y="7963"/>
                  </a:lnTo>
                  <a:lnTo>
                    <a:pt x="9672" y="7572"/>
                  </a:lnTo>
                  <a:lnTo>
                    <a:pt x="9892" y="7132"/>
                  </a:lnTo>
                  <a:lnTo>
                    <a:pt x="10063" y="6693"/>
                  </a:lnTo>
                  <a:lnTo>
                    <a:pt x="10185" y="6204"/>
                  </a:lnTo>
                  <a:lnTo>
                    <a:pt x="10259" y="5691"/>
                  </a:lnTo>
                  <a:lnTo>
                    <a:pt x="10283" y="5423"/>
                  </a:lnTo>
                  <a:lnTo>
                    <a:pt x="10307" y="5154"/>
                  </a:lnTo>
                  <a:lnTo>
                    <a:pt x="10259" y="4617"/>
                  </a:lnTo>
                  <a:lnTo>
                    <a:pt x="10185" y="4104"/>
                  </a:lnTo>
                  <a:lnTo>
                    <a:pt x="10063" y="3615"/>
                  </a:lnTo>
                  <a:lnTo>
                    <a:pt x="9892" y="3151"/>
                  </a:lnTo>
                  <a:lnTo>
                    <a:pt x="9672" y="2687"/>
                  </a:lnTo>
                  <a:lnTo>
                    <a:pt x="9428" y="2272"/>
                  </a:lnTo>
                  <a:lnTo>
                    <a:pt x="9111" y="1881"/>
                  </a:lnTo>
                  <a:lnTo>
                    <a:pt x="8793" y="1515"/>
                  </a:lnTo>
                  <a:lnTo>
                    <a:pt x="8427" y="1173"/>
                  </a:lnTo>
                  <a:lnTo>
                    <a:pt x="8036" y="880"/>
                  </a:lnTo>
                  <a:lnTo>
                    <a:pt x="7596" y="636"/>
                  </a:lnTo>
                  <a:lnTo>
                    <a:pt x="7157" y="416"/>
                  </a:lnTo>
                  <a:lnTo>
                    <a:pt x="6693" y="245"/>
                  </a:lnTo>
                  <a:lnTo>
                    <a:pt x="6180" y="98"/>
                  </a:lnTo>
                  <a:lnTo>
                    <a:pt x="5691" y="25"/>
                  </a:lnTo>
                  <a:lnTo>
                    <a:pt x="5154"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2"/>
          <p:cNvSpPr txBox="1">
            <a:spLocks noGrp="1"/>
          </p:cNvSpPr>
          <p:nvPr>
            <p:ph type="title"/>
          </p:nvPr>
        </p:nvSpPr>
        <p:spPr>
          <a:xfrm>
            <a:off x="1066800" y="9658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Piaget’s Tables of Stages</a:t>
            </a:r>
            <a:endParaRPr/>
          </a:p>
        </p:txBody>
      </p:sp>
      <p:sp>
        <p:nvSpPr>
          <p:cNvPr id="177" name="Google Shape;177;p22"/>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16</a:t>
            </a:fld>
            <a:endParaRPr/>
          </a:p>
        </p:txBody>
      </p:sp>
      <p:sp>
        <p:nvSpPr>
          <p:cNvPr id="12" name="Text Placeholder 11"/>
          <p:cNvSpPr>
            <a:spLocks noGrp="1"/>
          </p:cNvSpPr>
          <p:nvPr>
            <p:ph type="body" idx="1"/>
          </p:nvPr>
        </p:nvSpPr>
        <p:spPr>
          <a:xfrm>
            <a:off x="990600" y="1733550"/>
            <a:ext cx="7081200" cy="1601650"/>
          </a:xfrm>
        </p:spPr>
        <p:txBody>
          <a:bodyPr/>
          <a:lstStyle/>
          <a:p>
            <a:r>
              <a:rPr lang="en-US" sz="1600" dirty="0">
                <a:latin typeface="Times New Roman" pitchFamily="18" charset="0"/>
                <a:cs typeface="Times New Roman" pitchFamily="18" charset="0"/>
              </a:rPr>
              <a:t>Refer to Table 7-2 p. 232 for Piaget’s stages of cognitive development.</a:t>
            </a:r>
          </a:p>
          <a:p>
            <a:r>
              <a:rPr lang="en-US" sz="1600" dirty="0">
                <a:latin typeface="Times New Roman" pitchFamily="18" charset="0"/>
                <a:cs typeface="Times New Roman" pitchFamily="18" charset="0"/>
              </a:rPr>
              <a:t>Refer to Table 7-3 p. 232 for The Six </a:t>
            </a:r>
            <a:r>
              <a:rPr lang="en-US" sz="1600" dirty="0" err="1">
                <a:latin typeface="Times New Roman" pitchFamily="18" charset="0"/>
                <a:cs typeface="Times New Roman" pitchFamily="18" charset="0"/>
              </a:rPr>
              <a:t>Substages</a:t>
            </a:r>
            <a:r>
              <a:rPr lang="en-US" sz="1600" dirty="0">
                <a:latin typeface="Times New Roman" pitchFamily="18" charset="0"/>
                <a:cs typeface="Times New Roman" pitchFamily="18" charset="0"/>
              </a:rPr>
              <a:t> of Piaget’s </a:t>
            </a:r>
            <a:r>
              <a:rPr lang="en-US" sz="1600" dirty="0" err="1">
                <a:latin typeface="Times New Roman" pitchFamily="18" charset="0"/>
                <a:cs typeface="Times New Roman" pitchFamily="18" charset="0"/>
              </a:rPr>
              <a:t>Sensorimotor</a:t>
            </a:r>
            <a:r>
              <a:rPr lang="en-US" sz="1600" dirty="0">
                <a:latin typeface="Times New Roman" pitchFamily="18" charset="0"/>
                <a:cs typeface="Times New Roman" pitchFamily="18" charset="0"/>
              </a:rPr>
              <a:t> Stage of Cognitive Development.</a:t>
            </a:r>
          </a:p>
          <a:p>
            <a:endParaRPr lang="en-US" dirty="0"/>
          </a:p>
        </p:txBody>
      </p:sp>
      <p:grpSp>
        <p:nvGrpSpPr>
          <p:cNvPr id="13" name="Google Shape;364;p39"/>
          <p:cNvGrpSpPr/>
          <p:nvPr/>
        </p:nvGrpSpPr>
        <p:grpSpPr>
          <a:xfrm>
            <a:off x="4419600" y="0"/>
            <a:ext cx="320576" cy="405430"/>
            <a:chOff x="584925" y="238125"/>
            <a:chExt cx="415200" cy="525100"/>
          </a:xfrm>
        </p:grpSpPr>
        <p:sp>
          <p:nvSpPr>
            <p:cNvPr id="14" name="Google Shape;365;p39"/>
            <p:cNvSpPr/>
            <p:nvPr/>
          </p:nvSpPr>
          <p:spPr>
            <a:xfrm>
              <a:off x="621550" y="299175"/>
              <a:ext cx="378575" cy="464050"/>
            </a:xfrm>
            <a:custGeom>
              <a:avLst/>
              <a:gdLst/>
              <a:ahLst/>
              <a:cxnLst/>
              <a:rect l="l" t="t" r="r" b="b"/>
              <a:pathLst>
                <a:path w="15143" h="18562" extrusionOk="0">
                  <a:moveTo>
                    <a:pt x="14166" y="0"/>
                  </a:moveTo>
                  <a:lnTo>
                    <a:pt x="14166" y="16755"/>
                  </a:lnTo>
                  <a:lnTo>
                    <a:pt x="14141" y="16926"/>
                  </a:lnTo>
                  <a:lnTo>
                    <a:pt x="14093" y="17072"/>
                  </a:lnTo>
                  <a:lnTo>
                    <a:pt x="14044" y="17194"/>
                  </a:lnTo>
                  <a:lnTo>
                    <a:pt x="13946" y="17341"/>
                  </a:lnTo>
                  <a:lnTo>
                    <a:pt x="13824" y="17438"/>
                  </a:lnTo>
                  <a:lnTo>
                    <a:pt x="13677" y="17512"/>
                  </a:lnTo>
                  <a:lnTo>
                    <a:pt x="13531" y="17561"/>
                  </a:lnTo>
                  <a:lnTo>
                    <a:pt x="13384" y="17585"/>
                  </a:lnTo>
                  <a:lnTo>
                    <a:pt x="0" y="17585"/>
                  </a:lnTo>
                  <a:lnTo>
                    <a:pt x="0" y="17731"/>
                  </a:lnTo>
                  <a:lnTo>
                    <a:pt x="25" y="17902"/>
                  </a:lnTo>
                  <a:lnTo>
                    <a:pt x="74" y="18049"/>
                  </a:lnTo>
                  <a:lnTo>
                    <a:pt x="123" y="18171"/>
                  </a:lnTo>
                  <a:lnTo>
                    <a:pt x="220" y="18318"/>
                  </a:lnTo>
                  <a:lnTo>
                    <a:pt x="342" y="18415"/>
                  </a:lnTo>
                  <a:lnTo>
                    <a:pt x="489" y="18489"/>
                  </a:lnTo>
                  <a:lnTo>
                    <a:pt x="635" y="18537"/>
                  </a:lnTo>
                  <a:lnTo>
                    <a:pt x="782" y="18562"/>
                  </a:lnTo>
                  <a:lnTo>
                    <a:pt x="14361" y="18562"/>
                  </a:lnTo>
                  <a:lnTo>
                    <a:pt x="14508" y="18537"/>
                  </a:lnTo>
                  <a:lnTo>
                    <a:pt x="14654" y="18489"/>
                  </a:lnTo>
                  <a:lnTo>
                    <a:pt x="14801" y="18415"/>
                  </a:lnTo>
                  <a:lnTo>
                    <a:pt x="14923" y="18318"/>
                  </a:lnTo>
                  <a:lnTo>
                    <a:pt x="15021" y="18171"/>
                  </a:lnTo>
                  <a:lnTo>
                    <a:pt x="15069" y="18049"/>
                  </a:lnTo>
                  <a:lnTo>
                    <a:pt x="15118" y="17902"/>
                  </a:lnTo>
                  <a:lnTo>
                    <a:pt x="15143" y="17731"/>
                  </a:lnTo>
                  <a:lnTo>
                    <a:pt x="15143" y="733"/>
                  </a:lnTo>
                  <a:lnTo>
                    <a:pt x="15118" y="586"/>
                  </a:lnTo>
                  <a:lnTo>
                    <a:pt x="15069" y="440"/>
                  </a:lnTo>
                  <a:lnTo>
                    <a:pt x="15021" y="318"/>
                  </a:lnTo>
                  <a:lnTo>
                    <a:pt x="14923" y="196"/>
                  </a:lnTo>
                  <a:lnTo>
                    <a:pt x="14801" y="122"/>
                  </a:lnTo>
                  <a:lnTo>
                    <a:pt x="14654" y="49"/>
                  </a:lnTo>
                  <a:lnTo>
                    <a:pt x="14508" y="25"/>
                  </a:lnTo>
                  <a:lnTo>
                    <a:pt x="14361"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366;p39"/>
            <p:cNvSpPr/>
            <p:nvPr/>
          </p:nvSpPr>
          <p:spPr>
            <a:xfrm>
              <a:off x="633750" y="238125"/>
              <a:ext cx="29350" cy="63500"/>
            </a:xfrm>
            <a:custGeom>
              <a:avLst/>
              <a:gdLst/>
              <a:ahLst/>
              <a:cxnLst/>
              <a:rect l="l" t="t" r="r" b="b"/>
              <a:pathLst>
                <a:path w="1174" h="2540" extrusionOk="0">
                  <a:moveTo>
                    <a:pt x="392" y="0"/>
                  </a:moveTo>
                  <a:lnTo>
                    <a:pt x="294" y="49"/>
                  </a:lnTo>
                  <a:lnTo>
                    <a:pt x="221" y="73"/>
                  </a:lnTo>
                  <a:lnTo>
                    <a:pt x="147" y="147"/>
                  </a:lnTo>
                  <a:lnTo>
                    <a:pt x="74" y="220"/>
                  </a:lnTo>
                  <a:lnTo>
                    <a:pt x="50" y="293"/>
                  </a:lnTo>
                  <a:lnTo>
                    <a:pt x="1" y="391"/>
                  </a:lnTo>
                  <a:lnTo>
                    <a:pt x="1" y="488"/>
                  </a:lnTo>
                  <a:lnTo>
                    <a:pt x="1" y="2052"/>
                  </a:lnTo>
                  <a:lnTo>
                    <a:pt x="1" y="2149"/>
                  </a:lnTo>
                  <a:lnTo>
                    <a:pt x="50" y="2247"/>
                  </a:lnTo>
                  <a:lnTo>
                    <a:pt x="74" y="2320"/>
                  </a:lnTo>
                  <a:lnTo>
                    <a:pt x="147" y="2393"/>
                  </a:lnTo>
                  <a:lnTo>
                    <a:pt x="221" y="2467"/>
                  </a:lnTo>
                  <a:lnTo>
                    <a:pt x="294" y="2491"/>
                  </a:lnTo>
                  <a:lnTo>
                    <a:pt x="392" y="2540"/>
                  </a:lnTo>
                  <a:lnTo>
                    <a:pt x="782" y="2540"/>
                  </a:lnTo>
                  <a:lnTo>
                    <a:pt x="880" y="2491"/>
                  </a:lnTo>
                  <a:lnTo>
                    <a:pt x="953" y="2467"/>
                  </a:lnTo>
                  <a:lnTo>
                    <a:pt x="1027" y="2393"/>
                  </a:lnTo>
                  <a:lnTo>
                    <a:pt x="1100" y="2320"/>
                  </a:lnTo>
                  <a:lnTo>
                    <a:pt x="1124" y="2247"/>
                  </a:lnTo>
                  <a:lnTo>
                    <a:pt x="1173" y="2149"/>
                  </a:lnTo>
                  <a:lnTo>
                    <a:pt x="1173" y="2052"/>
                  </a:lnTo>
                  <a:lnTo>
                    <a:pt x="1173" y="488"/>
                  </a:lnTo>
                  <a:lnTo>
                    <a:pt x="1173" y="391"/>
                  </a:lnTo>
                  <a:lnTo>
                    <a:pt x="1124" y="293"/>
                  </a:lnTo>
                  <a:lnTo>
                    <a:pt x="1100" y="220"/>
                  </a:lnTo>
                  <a:lnTo>
                    <a:pt x="1027" y="147"/>
                  </a:lnTo>
                  <a:lnTo>
                    <a:pt x="953" y="73"/>
                  </a:lnTo>
                  <a:lnTo>
                    <a:pt x="880" y="49"/>
                  </a:lnTo>
                  <a:lnTo>
                    <a:pt x="782"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367;p39"/>
            <p:cNvSpPr/>
            <p:nvPr/>
          </p:nvSpPr>
          <p:spPr>
            <a:xfrm>
              <a:off x="716800" y="238125"/>
              <a:ext cx="29325" cy="63500"/>
            </a:xfrm>
            <a:custGeom>
              <a:avLst/>
              <a:gdLst/>
              <a:ahLst/>
              <a:cxnLst/>
              <a:rect l="l" t="t" r="r" b="b"/>
              <a:pathLst>
                <a:path w="1173" h="2540" extrusionOk="0">
                  <a:moveTo>
                    <a:pt x="391" y="0"/>
                  </a:moveTo>
                  <a:lnTo>
                    <a:pt x="294" y="49"/>
                  </a:lnTo>
                  <a:lnTo>
                    <a:pt x="220" y="73"/>
                  </a:lnTo>
                  <a:lnTo>
                    <a:pt x="147" y="147"/>
                  </a:lnTo>
                  <a:lnTo>
                    <a:pt x="74" y="220"/>
                  </a:lnTo>
                  <a:lnTo>
                    <a:pt x="49" y="293"/>
                  </a:lnTo>
                  <a:lnTo>
                    <a:pt x="0" y="391"/>
                  </a:lnTo>
                  <a:lnTo>
                    <a:pt x="0" y="488"/>
                  </a:lnTo>
                  <a:lnTo>
                    <a:pt x="0" y="2052"/>
                  </a:lnTo>
                  <a:lnTo>
                    <a:pt x="0" y="2149"/>
                  </a:lnTo>
                  <a:lnTo>
                    <a:pt x="49" y="2247"/>
                  </a:lnTo>
                  <a:lnTo>
                    <a:pt x="74" y="2320"/>
                  </a:lnTo>
                  <a:lnTo>
                    <a:pt x="147" y="2393"/>
                  </a:lnTo>
                  <a:lnTo>
                    <a:pt x="220" y="2467"/>
                  </a:lnTo>
                  <a:lnTo>
                    <a:pt x="294" y="2491"/>
                  </a:lnTo>
                  <a:lnTo>
                    <a:pt x="391" y="2540"/>
                  </a:lnTo>
                  <a:lnTo>
                    <a:pt x="782" y="2540"/>
                  </a:lnTo>
                  <a:lnTo>
                    <a:pt x="880" y="2491"/>
                  </a:lnTo>
                  <a:lnTo>
                    <a:pt x="953" y="2467"/>
                  </a:lnTo>
                  <a:lnTo>
                    <a:pt x="1026" y="2393"/>
                  </a:lnTo>
                  <a:lnTo>
                    <a:pt x="1099" y="2320"/>
                  </a:lnTo>
                  <a:lnTo>
                    <a:pt x="1124" y="2247"/>
                  </a:lnTo>
                  <a:lnTo>
                    <a:pt x="1173" y="2149"/>
                  </a:lnTo>
                  <a:lnTo>
                    <a:pt x="1173" y="2052"/>
                  </a:lnTo>
                  <a:lnTo>
                    <a:pt x="1173" y="488"/>
                  </a:lnTo>
                  <a:lnTo>
                    <a:pt x="1173" y="391"/>
                  </a:lnTo>
                  <a:lnTo>
                    <a:pt x="1124" y="293"/>
                  </a:lnTo>
                  <a:lnTo>
                    <a:pt x="1099" y="220"/>
                  </a:lnTo>
                  <a:lnTo>
                    <a:pt x="1026" y="147"/>
                  </a:lnTo>
                  <a:lnTo>
                    <a:pt x="953" y="73"/>
                  </a:lnTo>
                  <a:lnTo>
                    <a:pt x="880" y="49"/>
                  </a:lnTo>
                  <a:lnTo>
                    <a:pt x="782"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368;p39"/>
            <p:cNvSpPr/>
            <p:nvPr/>
          </p:nvSpPr>
          <p:spPr>
            <a:xfrm>
              <a:off x="799825" y="238125"/>
              <a:ext cx="29350" cy="63500"/>
            </a:xfrm>
            <a:custGeom>
              <a:avLst/>
              <a:gdLst/>
              <a:ahLst/>
              <a:cxnLst/>
              <a:rect l="l" t="t" r="r" b="b"/>
              <a:pathLst>
                <a:path w="1174" h="2540" extrusionOk="0">
                  <a:moveTo>
                    <a:pt x="392" y="0"/>
                  </a:moveTo>
                  <a:lnTo>
                    <a:pt x="294" y="49"/>
                  </a:lnTo>
                  <a:lnTo>
                    <a:pt x="221" y="73"/>
                  </a:lnTo>
                  <a:lnTo>
                    <a:pt x="148" y="147"/>
                  </a:lnTo>
                  <a:lnTo>
                    <a:pt x="74" y="220"/>
                  </a:lnTo>
                  <a:lnTo>
                    <a:pt x="50" y="293"/>
                  </a:lnTo>
                  <a:lnTo>
                    <a:pt x="1" y="391"/>
                  </a:lnTo>
                  <a:lnTo>
                    <a:pt x="1" y="488"/>
                  </a:lnTo>
                  <a:lnTo>
                    <a:pt x="1" y="2052"/>
                  </a:lnTo>
                  <a:lnTo>
                    <a:pt x="1" y="2149"/>
                  </a:lnTo>
                  <a:lnTo>
                    <a:pt x="50" y="2247"/>
                  </a:lnTo>
                  <a:lnTo>
                    <a:pt x="74" y="2320"/>
                  </a:lnTo>
                  <a:lnTo>
                    <a:pt x="148" y="2393"/>
                  </a:lnTo>
                  <a:lnTo>
                    <a:pt x="221" y="2467"/>
                  </a:lnTo>
                  <a:lnTo>
                    <a:pt x="294" y="2491"/>
                  </a:lnTo>
                  <a:lnTo>
                    <a:pt x="392" y="2540"/>
                  </a:lnTo>
                  <a:lnTo>
                    <a:pt x="783" y="2540"/>
                  </a:lnTo>
                  <a:lnTo>
                    <a:pt x="880" y="2491"/>
                  </a:lnTo>
                  <a:lnTo>
                    <a:pt x="953" y="2467"/>
                  </a:lnTo>
                  <a:lnTo>
                    <a:pt x="1027" y="2393"/>
                  </a:lnTo>
                  <a:lnTo>
                    <a:pt x="1100" y="2320"/>
                  </a:lnTo>
                  <a:lnTo>
                    <a:pt x="1124" y="2247"/>
                  </a:lnTo>
                  <a:lnTo>
                    <a:pt x="1173" y="2149"/>
                  </a:lnTo>
                  <a:lnTo>
                    <a:pt x="1173" y="2052"/>
                  </a:lnTo>
                  <a:lnTo>
                    <a:pt x="1173" y="488"/>
                  </a:lnTo>
                  <a:lnTo>
                    <a:pt x="1173" y="391"/>
                  </a:lnTo>
                  <a:lnTo>
                    <a:pt x="1124" y="293"/>
                  </a:lnTo>
                  <a:lnTo>
                    <a:pt x="1100" y="220"/>
                  </a:lnTo>
                  <a:lnTo>
                    <a:pt x="1027" y="147"/>
                  </a:lnTo>
                  <a:lnTo>
                    <a:pt x="953" y="73"/>
                  </a:lnTo>
                  <a:lnTo>
                    <a:pt x="880" y="49"/>
                  </a:lnTo>
                  <a:lnTo>
                    <a:pt x="783"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369;p39"/>
            <p:cNvSpPr/>
            <p:nvPr/>
          </p:nvSpPr>
          <p:spPr>
            <a:xfrm>
              <a:off x="882875" y="238125"/>
              <a:ext cx="29325" cy="63500"/>
            </a:xfrm>
            <a:custGeom>
              <a:avLst/>
              <a:gdLst/>
              <a:ahLst/>
              <a:cxnLst/>
              <a:rect l="l" t="t" r="r" b="b"/>
              <a:pathLst>
                <a:path w="1173" h="2540" extrusionOk="0">
                  <a:moveTo>
                    <a:pt x="391" y="0"/>
                  </a:moveTo>
                  <a:lnTo>
                    <a:pt x="294" y="49"/>
                  </a:lnTo>
                  <a:lnTo>
                    <a:pt x="220" y="73"/>
                  </a:lnTo>
                  <a:lnTo>
                    <a:pt x="147" y="147"/>
                  </a:lnTo>
                  <a:lnTo>
                    <a:pt x="74" y="220"/>
                  </a:lnTo>
                  <a:lnTo>
                    <a:pt x="49" y="293"/>
                  </a:lnTo>
                  <a:lnTo>
                    <a:pt x="1" y="391"/>
                  </a:lnTo>
                  <a:lnTo>
                    <a:pt x="1" y="488"/>
                  </a:lnTo>
                  <a:lnTo>
                    <a:pt x="1" y="2052"/>
                  </a:lnTo>
                  <a:lnTo>
                    <a:pt x="1" y="2149"/>
                  </a:lnTo>
                  <a:lnTo>
                    <a:pt x="49" y="2247"/>
                  </a:lnTo>
                  <a:lnTo>
                    <a:pt x="74" y="2320"/>
                  </a:lnTo>
                  <a:lnTo>
                    <a:pt x="147" y="2393"/>
                  </a:lnTo>
                  <a:lnTo>
                    <a:pt x="220" y="2467"/>
                  </a:lnTo>
                  <a:lnTo>
                    <a:pt x="294" y="2491"/>
                  </a:lnTo>
                  <a:lnTo>
                    <a:pt x="391" y="2540"/>
                  </a:lnTo>
                  <a:lnTo>
                    <a:pt x="782" y="2540"/>
                  </a:lnTo>
                  <a:lnTo>
                    <a:pt x="880" y="2491"/>
                  </a:lnTo>
                  <a:lnTo>
                    <a:pt x="953" y="2467"/>
                  </a:lnTo>
                  <a:lnTo>
                    <a:pt x="1026" y="2393"/>
                  </a:lnTo>
                  <a:lnTo>
                    <a:pt x="1100" y="2320"/>
                  </a:lnTo>
                  <a:lnTo>
                    <a:pt x="1124" y="2247"/>
                  </a:lnTo>
                  <a:lnTo>
                    <a:pt x="1173" y="2149"/>
                  </a:lnTo>
                  <a:lnTo>
                    <a:pt x="1173" y="2052"/>
                  </a:lnTo>
                  <a:lnTo>
                    <a:pt x="1173" y="488"/>
                  </a:lnTo>
                  <a:lnTo>
                    <a:pt x="1173" y="391"/>
                  </a:lnTo>
                  <a:lnTo>
                    <a:pt x="1124" y="293"/>
                  </a:lnTo>
                  <a:lnTo>
                    <a:pt x="1100" y="220"/>
                  </a:lnTo>
                  <a:lnTo>
                    <a:pt x="1026" y="147"/>
                  </a:lnTo>
                  <a:lnTo>
                    <a:pt x="953" y="73"/>
                  </a:lnTo>
                  <a:lnTo>
                    <a:pt x="880" y="49"/>
                  </a:lnTo>
                  <a:lnTo>
                    <a:pt x="782"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370;p39"/>
            <p:cNvSpPr/>
            <p:nvPr/>
          </p:nvSpPr>
          <p:spPr>
            <a:xfrm>
              <a:off x="584925" y="261325"/>
              <a:ext cx="378575" cy="464050"/>
            </a:xfrm>
            <a:custGeom>
              <a:avLst/>
              <a:gdLst/>
              <a:ahLst/>
              <a:cxnLst/>
              <a:rect l="l" t="t" r="r" b="b"/>
              <a:pathLst>
                <a:path w="15143" h="18562" extrusionOk="0">
                  <a:moveTo>
                    <a:pt x="2540" y="171"/>
                  </a:moveTo>
                  <a:lnTo>
                    <a:pt x="2711" y="195"/>
                  </a:lnTo>
                  <a:lnTo>
                    <a:pt x="2882" y="244"/>
                  </a:lnTo>
                  <a:lnTo>
                    <a:pt x="3053" y="318"/>
                  </a:lnTo>
                  <a:lnTo>
                    <a:pt x="3175" y="440"/>
                  </a:lnTo>
                  <a:lnTo>
                    <a:pt x="3297" y="562"/>
                  </a:lnTo>
                  <a:lnTo>
                    <a:pt x="3370" y="733"/>
                  </a:lnTo>
                  <a:lnTo>
                    <a:pt x="3419" y="904"/>
                  </a:lnTo>
                  <a:lnTo>
                    <a:pt x="3444" y="1075"/>
                  </a:lnTo>
                  <a:lnTo>
                    <a:pt x="3419" y="1246"/>
                  </a:lnTo>
                  <a:lnTo>
                    <a:pt x="3370" y="1417"/>
                  </a:lnTo>
                  <a:lnTo>
                    <a:pt x="3297" y="1588"/>
                  </a:lnTo>
                  <a:lnTo>
                    <a:pt x="3175" y="1710"/>
                  </a:lnTo>
                  <a:lnTo>
                    <a:pt x="3053" y="1832"/>
                  </a:lnTo>
                  <a:lnTo>
                    <a:pt x="2882" y="1905"/>
                  </a:lnTo>
                  <a:lnTo>
                    <a:pt x="2711" y="1954"/>
                  </a:lnTo>
                  <a:lnTo>
                    <a:pt x="2540" y="1978"/>
                  </a:lnTo>
                  <a:lnTo>
                    <a:pt x="2369" y="1954"/>
                  </a:lnTo>
                  <a:lnTo>
                    <a:pt x="2198" y="1905"/>
                  </a:lnTo>
                  <a:lnTo>
                    <a:pt x="2027" y="1832"/>
                  </a:lnTo>
                  <a:lnTo>
                    <a:pt x="1905" y="1710"/>
                  </a:lnTo>
                  <a:lnTo>
                    <a:pt x="1783" y="1588"/>
                  </a:lnTo>
                  <a:lnTo>
                    <a:pt x="1710" y="1417"/>
                  </a:lnTo>
                  <a:lnTo>
                    <a:pt x="1661" y="1246"/>
                  </a:lnTo>
                  <a:lnTo>
                    <a:pt x="1636" y="1075"/>
                  </a:lnTo>
                  <a:lnTo>
                    <a:pt x="1661" y="904"/>
                  </a:lnTo>
                  <a:lnTo>
                    <a:pt x="1710" y="733"/>
                  </a:lnTo>
                  <a:lnTo>
                    <a:pt x="1783" y="562"/>
                  </a:lnTo>
                  <a:lnTo>
                    <a:pt x="1905" y="440"/>
                  </a:lnTo>
                  <a:lnTo>
                    <a:pt x="2027" y="318"/>
                  </a:lnTo>
                  <a:lnTo>
                    <a:pt x="2198" y="244"/>
                  </a:lnTo>
                  <a:lnTo>
                    <a:pt x="2369" y="195"/>
                  </a:lnTo>
                  <a:lnTo>
                    <a:pt x="2540" y="171"/>
                  </a:lnTo>
                  <a:close/>
                  <a:moveTo>
                    <a:pt x="5862" y="171"/>
                  </a:moveTo>
                  <a:lnTo>
                    <a:pt x="6033" y="195"/>
                  </a:lnTo>
                  <a:lnTo>
                    <a:pt x="6204" y="244"/>
                  </a:lnTo>
                  <a:lnTo>
                    <a:pt x="6374" y="318"/>
                  </a:lnTo>
                  <a:lnTo>
                    <a:pt x="6497" y="440"/>
                  </a:lnTo>
                  <a:lnTo>
                    <a:pt x="6619" y="562"/>
                  </a:lnTo>
                  <a:lnTo>
                    <a:pt x="6692" y="733"/>
                  </a:lnTo>
                  <a:lnTo>
                    <a:pt x="6741" y="904"/>
                  </a:lnTo>
                  <a:lnTo>
                    <a:pt x="6765" y="1075"/>
                  </a:lnTo>
                  <a:lnTo>
                    <a:pt x="6741" y="1246"/>
                  </a:lnTo>
                  <a:lnTo>
                    <a:pt x="6692" y="1417"/>
                  </a:lnTo>
                  <a:lnTo>
                    <a:pt x="6619" y="1588"/>
                  </a:lnTo>
                  <a:lnTo>
                    <a:pt x="6497" y="1710"/>
                  </a:lnTo>
                  <a:lnTo>
                    <a:pt x="6374" y="1832"/>
                  </a:lnTo>
                  <a:lnTo>
                    <a:pt x="6204" y="1905"/>
                  </a:lnTo>
                  <a:lnTo>
                    <a:pt x="6033" y="1954"/>
                  </a:lnTo>
                  <a:lnTo>
                    <a:pt x="5862" y="1978"/>
                  </a:lnTo>
                  <a:lnTo>
                    <a:pt x="5691" y="1954"/>
                  </a:lnTo>
                  <a:lnTo>
                    <a:pt x="5520" y="1905"/>
                  </a:lnTo>
                  <a:lnTo>
                    <a:pt x="5349" y="1832"/>
                  </a:lnTo>
                  <a:lnTo>
                    <a:pt x="5227" y="1710"/>
                  </a:lnTo>
                  <a:lnTo>
                    <a:pt x="5104" y="1588"/>
                  </a:lnTo>
                  <a:lnTo>
                    <a:pt x="5031" y="1417"/>
                  </a:lnTo>
                  <a:lnTo>
                    <a:pt x="4982" y="1246"/>
                  </a:lnTo>
                  <a:lnTo>
                    <a:pt x="4958" y="1075"/>
                  </a:lnTo>
                  <a:lnTo>
                    <a:pt x="4982" y="904"/>
                  </a:lnTo>
                  <a:lnTo>
                    <a:pt x="5031" y="733"/>
                  </a:lnTo>
                  <a:lnTo>
                    <a:pt x="5104" y="562"/>
                  </a:lnTo>
                  <a:lnTo>
                    <a:pt x="5227" y="440"/>
                  </a:lnTo>
                  <a:lnTo>
                    <a:pt x="5349" y="318"/>
                  </a:lnTo>
                  <a:lnTo>
                    <a:pt x="5520" y="244"/>
                  </a:lnTo>
                  <a:lnTo>
                    <a:pt x="5691" y="195"/>
                  </a:lnTo>
                  <a:lnTo>
                    <a:pt x="5862" y="171"/>
                  </a:lnTo>
                  <a:close/>
                  <a:moveTo>
                    <a:pt x="9183" y="171"/>
                  </a:moveTo>
                  <a:lnTo>
                    <a:pt x="9354" y="195"/>
                  </a:lnTo>
                  <a:lnTo>
                    <a:pt x="9525" y="244"/>
                  </a:lnTo>
                  <a:lnTo>
                    <a:pt x="9696" y="318"/>
                  </a:lnTo>
                  <a:lnTo>
                    <a:pt x="9818" y="440"/>
                  </a:lnTo>
                  <a:lnTo>
                    <a:pt x="9940" y="562"/>
                  </a:lnTo>
                  <a:lnTo>
                    <a:pt x="10014" y="733"/>
                  </a:lnTo>
                  <a:lnTo>
                    <a:pt x="10062" y="904"/>
                  </a:lnTo>
                  <a:lnTo>
                    <a:pt x="10087" y="1075"/>
                  </a:lnTo>
                  <a:lnTo>
                    <a:pt x="10062" y="1246"/>
                  </a:lnTo>
                  <a:lnTo>
                    <a:pt x="10014" y="1417"/>
                  </a:lnTo>
                  <a:lnTo>
                    <a:pt x="9940" y="1588"/>
                  </a:lnTo>
                  <a:lnTo>
                    <a:pt x="9818" y="1710"/>
                  </a:lnTo>
                  <a:lnTo>
                    <a:pt x="9696" y="1832"/>
                  </a:lnTo>
                  <a:lnTo>
                    <a:pt x="9525" y="1905"/>
                  </a:lnTo>
                  <a:lnTo>
                    <a:pt x="9354" y="1954"/>
                  </a:lnTo>
                  <a:lnTo>
                    <a:pt x="9183" y="1978"/>
                  </a:lnTo>
                  <a:lnTo>
                    <a:pt x="9012" y="1954"/>
                  </a:lnTo>
                  <a:lnTo>
                    <a:pt x="8841" y="1905"/>
                  </a:lnTo>
                  <a:lnTo>
                    <a:pt x="8670" y="1832"/>
                  </a:lnTo>
                  <a:lnTo>
                    <a:pt x="8548" y="1710"/>
                  </a:lnTo>
                  <a:lnTo>
                    <a:pt x="8426" y="1588"/>
                  </a:lnTo>
                  <a:lnTo>
                    <a:pt x="8353" y="1417"/>
                  </a:lnTo>
                  <a:lnTo>
                    <a:pt x="8304" y="1246"/>
                  </a:lnTo>
                  <a:lnTo>
                    <a:pt x="8279" y="1075"/>
                  </a:lnTo>
                  <a:lnTo>
                    <a:pt x="8304" y="904"/>
                  </a:lnTo>
                  <a:lnTo>
                    <a:pt x="8353" y="733"/>
                  </a:lnTo>
                  <a:lnTo>
                    <a:pt x="8426" y="562"/>
                  </a:lnTo>
                  <a:lnTo>
                    <a:pt x="8548" y="440"/>
                  </a:lnTo>
                  <a:lnTo>
                    <a:pt x="8670" y="318"/>
                  </a:lnTo>
                  <a:lnTo>
                    <a:pt x="8841" y="244"/>
                  </a:lnTo>
                  <a:lnTo>
                    <a:pt x="9012" y="195"/>
                  </a:lnTo>
                  <a:lnTo>
                    <a:pt x="9183" y="171"/>
                  </a:lnTo>
                  <a:close/>
                  <a:moveTo>
                    <a:pt x="12505" y="171"/>
                  </a:moveTo>
                  <a:lnTo>
                    <a:pt x="12676" y="195"/>
                  </a:lnTo>
                  <a:lnTo>
                    <a:pt x="12847" y="244"/>
                  </a:lnTo>
                  <a:lnTo>
                    <a:pt x="13018" y="318"/>
                  </a:lnTo>
                  <a:lnTo>
                    <a:pt x="13140" y="440"/>
                  </a:lnTo>
                  <a:lnTo>
                    <a:pt x="13262" y="562"/>
                  </a:lnTo>
                  <a:lnTo>
                    <a:pt x="13335" y="733"/>
                  </a:lnTo>
                  <a:lnTo>
                    <a:pt x="13384" y="904"/>
                  </a:lnTo>
                  <a:lnTo>
                    <a:pt x="13408" y="1075"/>
                  </a:lnTo>
                  <a:lnTo>
                    <a:pt x="13384" y="1246"/>
                  </a:lnTo>
                  <a:lnTo>
                    <a:pt x="13335" y="1417"/>
                  </a:lnTo>
                  <a:lnTo>
                    <a:pt x="13262" y="1588"/>
                  </a:lnTo>
                  <a:lnTo>
                    <a:pt x="13140" y="1710"/>
                  </a:lnTo>
                  <a:lnTo>
                    <a:pt x="13018" y="1832"/>
                  </a:lnTo>
                  <a:lnTo>
                    <a:pt x="12847" y="1905"/>
                  </a:lnTo>
                  <a:lnTo>
                    <a:pt x="12676" y="1954"/>
                  </a:lnTo>
                  <a:lnTo>
                    <a:pt x="12505" y="1978"/>
                  </a:lnTo>
                  <a:lnTo>
                    <a:pt x="12334" y="1954"/>
                  </a:lnTo>
                  <a:lnTo>
                    <a:pt x="12163" y="1905"/>
                  </a:lnTo>
                  <a:lnTo>
                    <a:pt x="11992" y="1832"/>
                  </a:lnTo>
                  <a:lnTo>
                    <a:pt x="11870" y="1710"/>
                  </a:lnTo>
                  <a:lnTo>
                    <a:pt x="11748" y="1588"/>
                  </a:lnTo>
                  <a:lnTo>
                    <a:pt x="11674" y="1417"/>
                  </a:lnTo>
                  <a:lnTo>
                    <a:pt x="11625" y="1246"/>
                  </a:lnTo>
                  <a:lnTo>
                    <a:pt x="11601" y="1075"/>
                  </a:lnTo>
                  <a:lnTo>
                    <a:pt x="11625" y="904"/>
                  </a:lnTo>
                  <a:lnTo>
                    <a:pt x="11674" y="733"/>
                  </a:lnTo>
                  <a:lnTo>
                    <a:pt x="11748" y="562"/>
                  </a:lnTo>
                  <a:lnTo>
                    <a:pt x="11870" y="440"/>
                  </a:lnTo>
                  <a:lnTo>
                    <a:pt x="11992" y="318"/>
                  </a:lnTo>
                  <a:lnTo>
                    <a:pt x="12163" y="244"/>
                  </a:lnTo>
                  <a:lnTo>
                    <a:pt x="12334" y="195"/>
                  </a:lnTo>
                  <a:lnTo>
                    <a:pt x="12505" y="171"/>
                  </a:lnTo>
                  <a:close/>
                  <a:moveTo>
                    <a:pt x="13091" y="5520"/>
                  </a:moveTo>
                  <a:lnTo>
                    <a:pt x="13189" y="5544"/>
                  </a:lnTo>
                  <a:lnTo>
                    <a:pt x="13262" y="5593"/>
                  </a:lnTo>
                  <a:lnTo>
                    <a:pt x="13311" y="5666"/>
                  </a:lnTo>
                  <a:lnTo>
                    <a:pt x="13335" y="5764"/>
                  </a:lnTo>
                  <a:lnTo>
                    <a:pt x="13311" y="5862"/>
                  </a:lnTo>
                  <a:lnTo>
                    <a:pt x="13262" y="5935"/>
                  </a:lnTo>
                  <a:lnTo>
                    <a:pt x="13189" y="5984"/>
                  </a:lnTo>
                  <a:lnTo>
                    <a:pt x="13091" y="6008"/>
                  </a:lnTo>
                  <a:lnTo>
                    <a:pt x="1954" y="6008"/>
                  </a:lnTo>
                  <a:lnTo>
                    <a:pt x="1856" y="5984"/>
                  </a:lnTo>
                  <a:lnTo>
                    <a:pt x="1783" y="5935"/>
                  </a:lnTo>
                  <a:lnTo>
                    <a:pt x="1734" y="5862"/>
                  </a:lnTo>
                  <a:lnTo>
                    <a:pt x="1710" y="5764"/>
                  </a:lnTo>
                  <a:lnTo>
                    <a:pt x="1734" y="5666"/>
                  </a:lnTo>
                  <a:lnTo>
                    <a:pt x="1783" y="5593"/>
                  </a:lnTo>
                  <a:lnTo>
                    <a:pt x="1856" y="5544"/>
                  </a:lnTo>
                  <a:lnTo>
                    <a:pt x="1954" y="5520"/>
                  </a:lnTo>
                  <a:close/>
                  <a:moveTo>
                    <a:pt x="13189" y="7840"/>
                  </a:moveTo>
                  <a:lnTo>
                    <a:pt x="13262" y="7913"/>
                  </a:lnTo>
                  <a:lnTo>
                    <a:pt x="13311" y="7986"/>
                  </a:lnTo>
                  <a:lnTo>
                    <a:pt x="13335" y="8084"/>
                  </a:lnTo>
                  <a:lnTo>
                    <a:pt x="13311" y="8182"/>
                  </a:lnTo>
                  <a:lnTo>
                    <a:pt x="13262" y="8255"/>
                  </a:lnTo>
                  <a:lnTo>
                    <a:pt x="13189" y="8304"/>
                  </a:lnTo>
                  <a:lnTo>
                    <a:pt x="13091" y="8328"/>
                  </a:lnTo>
                  <a:lnTo>
                    <a:pt x="1954" y="8328"/>
                  </a:lnTo>
                  <a:lnTo>
                    <a:pt x="1856" y="8304"/>
                  </a:lnTo>
                  <a:lnTo>
                    <a:pt x="1783" y="8255"/>
                  </a:lnTo>
                  <a:lnTo>
                    <a:pt x="1734" y="8182"/>
                  </a:lnTo>
                  <a:lnTo>
                    <a:pt x="1710" y="8084"/>
                  </a:lnTo>
                  <a:lnTo>
                    <a:pt x="1734" y="7986"/>
                  </a:lnTo>
                  <a:lnTo>
                    <a:pt x="1783" y="7913"/>
                  </a:lnTo>
                  <a:lnTo>
                    <a:pt x="1856" y="7840"/>
                  </a:lnTo>
                  <a:close/>
                  <a:moveTo>
                    <a:pt x="13091" y="10136"/>
                  </a:moveTo>
                  <a:lnTo>
                    <a:pt x="13189" y="10160"/>
                  </a:lnTo>
                  <a:lnTo>
                    <a:pt x="13262" y="10209"/>
                  </a:lnTo>
                  <a:lnTo>
                    <a:pt x="13311" y="10282"/>
                  </a:lnTo>
                  <a:lnTo>
                    <a:pt x="13335" y="10380"/>
                  </a:lnTo>
                  <a:lnTo>
                    <a:pt x="13311" y="10478"/>
                  </a:lnTo>
                  <a:lnTo>
                    <a:pt x="13262" y="10551"/>
                  </a:lnTo>
                  <a:lnTo>
                    <a:pt x="13189" y="10600"/>
                  </a:lnTo>
                  <a:lnTo>
                    <a:pt x="13091" y="10624"/>
                  </a:lnTo>
                  <a:lnTo>
                    <a:pt x="1954" y="10624"/>
                  </a:lnTo>
                  <a:lnTo>
                    <a:pt x="1856" y="10600"/>
                  </a:lnTo>
                  <a:lnTo>
                    <a:pt x="1783" y="10551"/>
                  </a:lnTo>
                  <a:lnTo>
                    <a:pt x="1734" y="10478"/>
                  </a:lnTo>
                  <a:lnTo>
                    <a:pt x="1710" y="10380"/>
                  </a:lnTo>
                  <a:lnTo>
                    <a:pt x="1734" y="10282"/>
                  </a:lnTo>
                  <a:lnTo>
                    <a:pt x="1783" y="10209"/>
                  </a:lnTo>
                  <a:lnTo>
                    <a:pt x="1856" y="10160"/>
                  </a:lnTo>
                  <a:lnTo>
                    <a:pt x="1954" y="10136"/>
                  </a:lnTo>
                  <a:close/>
                  <a:moveTo>
                    <a:pt x="8206" y="12456"/>
                  </a:moveTo>
                  <a:lnTo>
                    <a:pt x="8304" y="12480"/>
                  </a:lnTo>
                  <a:lnTo>
                    <a:pt x="8377" y="12529"/>
                  </a:lnTo>
                  <a:lnTo>
                    <a:pt x="8426" y="12602"/>
                  </a:lnTo>
                  <a:lnTo>
                    <a:pt x="8450" y="12700"/>
                  </a:lnTo>
                  <a:lnTo>
                    <a:pt x="8426" y="12798"/>
                  </a:lnTo>
                  <a:lnTo>
                    <a:pt x="8377" y="12871"/>
                  </a:lnTo>
                  <a:lnTo>
                    <a:pt x="8304" y="12920"/>
                  </a:lnTo>
                  <a:lnTo>
                    <a:pt x="8206" y="12944"/>
                  </a:lnTo>
                  <a:lnTo>
                    <a:pt x="1954" y="12944"/>
                  </a:lnTo>
                  <a:lnTo>
                    <a:pt x="1856" y="12920"/>
                  </a:lnTo>
                  <a:lnTo>
                    <a:pt x="1783" y="12871"/>
                  </a:lnTo>
                  <a:lnTo>
                    <a:pt x="1734" y="12798"/>
                  </a:lnTo>
                  <a:lnTo>
                    <a:pt x="1710" y="12700"/>
                  </a:lnTo>
                  <a:lnTo>
                    <a:pt x="1734" y="12602"/>
                  </a:lnTo>
                  <a:lnTo>
                    <a:pt x="1783" y="12529"/>
                  </a:lnTo>
                  <a:lnTo>
                    <a:pt x="1856" y="12480"/>
                  </a:lnTo>
                  <a:lnTo>
                    <a:pt x="1954" y="12456"/>
                  </a:lnTo>
                  <a:close/>
                  <a:moveTo>
                    <a:pt x="782" y="0"/>
                  </a:moveTo>
                  <a:lnTo>
                    <a:pt x="635" y="25"/>
                  </a:lnTo>
                  <a:lnTo>
                    <a:pt x="489" y="73"/>
                  </a:lnTo>
                  <a:lnTo>
                    <a:pt x="342" y="122"/>
                  </a:lnTo>
                  <a:lnTo>
                    <a:pt x="220" y="220"/>
                  </a:lnTo>
                  <a:lnTo>
                    <a:pt x="122" y="342"/>
                  </a:lnTo>
                  <a:lnTo>
                    <a:pt x="73" y="489"/>
                  </a:lnTo>
                  <a:lnTo>
                    <a:pt x="24" y="635"/>
                  </a:lnTo>
                  <a:lnTo>
                    <a:pt x="0" y="782"/>
                  </a:lnTo>
                  <a:lnTo>
                    <a:pt x="0" y="17780"/>
                  </a:lnTo>
                  <a:lnTo>
                    <a:pt x="24" y="17927"/>
                  </a:lnTo>
                  <a:lnTo>
                    <a:pt x="73" y="18073"/>
                  </a:lnTo>
                  <a:lnTo>
                    <a:pt x="122" y="18220"/>
                  </a:lnTo>
                  <a:lnTo>
                    <a:pt x="220" y="18342"/>
                  </a:lnTo>
                  <a:lnTo>
                    <a:pt x="342" y="18440"/>
                  </a:lnTo>
                  <a:lnTo>
                    <a:pt x="489" y="18488"/>
                  </a:lnTo>
                  <a:lnTo>
                    <a:pt x="635" y="18537"/>
                  </a:lnTo>
                  <a:lnTo>
                    <a:pt x="782" y="18562"/>
                  </a:lnTo>
                  <a:lnTo>
                    <a:pt x="14361" y="18562"/>
                  </a:lnTo>
                  <a:lnTo>
                    <a:pt x="14507" y="18537"/>
                  </a:lnTo>
                  <a:lnTo>
                    <a:pt x="14654" y="18488"/>
                  </a:lnTo>
                  <a:lnTo>
                    <a:pt x="14800" y="18440"/>
                  </a:lnTo>
                  <a:lnTo>
                    <a:pt x="14923" y="18342"/>
                  </a:lnTo>
                  <a:lnTo>
                    <a:pt x="15020" y="18220"/>
                  </a:lnTo>
                  <a:lnTo>
                    <a:pt x="15069" y="18073"/>
                  </a:lnTo>
                  <a:lnTo>
                    <a:pt x="15118" y="17927"/>
                  </a:lnTo>
                  <a:lnTo>
                    <a:pt x="15142" y="17780"/>
                  </a:lnTo>
                  <a:lnTo>
                    <a:pt x="15142" y="782"/>
                  </a:lnTo>
                  <a:lnTo>
                    <a:pt x="15118" y="635"/>
                  </a:lnTo>
                  <a:lnTo>
                    <a:pt x="15069" y="489"/>
                  </a:lnTo>
                  <a:lnTo>
                    <a:pt x="15020" y="342"/>
                  </a:lnTo>
                  <a:lnTo>
                    <a:pt x="14923" y="220"/>
                  </a:lnTo>
                  <a:lnTo>
                    <a:pt x="14800" y="122"/>
                  </a:lnTo>
                  <a:lnTo>
                    <a:pt x="14654" y="73"/>
                  </a:lnTo>
                  <a:lnTo>
                    <a:pt x="14507" y="25"/>
                  </a:lnTo>
                  <a:lnTo>
                    <a:pt x="14361"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1"/>
        <p:cNvGrpSpPr/>
        <p:nvPr/>
      </p:nvGrpSpPr>
      <p:grpSpPr>
        <a:xfrm>
          <a:off x="0" y="0"/>
          <a:ext cx="0" cy="0"/>
          <a:chOff x="0" y="0"/>
          <a:chExt cx="0" cy="0"/>
        </a:xfrm>
      </p:grpSpPr>
      <p:sp>
        <p:nvSpPr>
          <p:cNvPr id="182" name="Google Shape;182;p23"/>
          <p:cNvSpPr/>
          <p:nvPr/>
        </p:nvSpPr>
        <p:spPr>
          <a:xfrm>
            <a:off x="2743800" y="743550"/>
            <a:ext cx="3656400" cy="3656400"/>
          </a:xfrm>
          <a:prstGeom prst="diamond">
            <a:avLst/>
          </a:prstGeom>
          <a:noFill/>
          <a:ln w="76200" cap="flat" cmpd="thinThick">
            <a:solidFill>
              <a:srgbClr val="CC00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US" sz="2000" dirty="0">
                <a:solidFill>
                  <a:srgbClr val="FFFFFF"/>
                </a:solidFill>
                <a:highlight>
                  <a:srgbClr val="111111"/>
                </a:highlight>
              </a:rPr>
              <a:t>Late Talker</a:t>
            </a:r>
          </a:p>
          <a:p>
            <a:pPr marL="0" lvl="0" indent="0" algn="ctr" rtl="0">
              <a:spcBef>
                <a:spcPts val="0"/>
              </a:spcBef>
              <a:spcAft>
                <a:spcPts val="0"/>
              </a:spcAft>
              <a:buClr>
                <a:schemeClr val="dk1"/>
              </a:buClr>
              <a:buSzPts val="1100"/>
              <a:buFont typeface="Arial"/>
              <a:buNone/>
            </a:pPr>
            <a:r>
              <a:rPr lang="en-US" sz="2000" dirty="0">
                <a:solidFill>
                  <a:srgbClr val="FFFFFF"/>
                </a:solidFill>
                <a:highlight>
                  <a:srgbClr val="111111"/>
                </a:highlight>
              </a:rPr>
              <a:t>Or</a:t>
            </a:r>
          </a:p>
          <a:p>
            <a:pPr marL="0" lvl="0" indent="0" algn="ctr" rtl="0">
              <a:spcBef>
                <a:spcPts val="0"/>
              </a:spcBef>
              <a:spcAft>
                <a:spcPts val="0"/>
              </a:spcAft>
              <a:buClr>
                <a:schemeClr val="dk1"/>
              </a:buClr>
              <a:buSzPts val="1100"/>
              <a:buFont typeface="Arial"/>
              <a:buNone/>
            </a:pPr>
            <a:r>
              <a:rPr lang="en-US" sz="2000" dirty="0">
                <a:solidFill>
                  <a:srgbClr val="FFFFFF"/>
                </a:solidFill>
                <a:highlight>
                  <a:srgbClr val="111111"/>
                </a:highlight>
              </a:rPr>
              <a:t>Language Disordered?</a:t>
            </a:r>
            <a:endParaRPr sz="2000">
              <a:solidFill>
                <a:srgbClr val="FFFFFF"/>
              </a:solidFill>
              <a:highlight>
                <a:srgbClr val="111111"/>
              </a:highlight>
            </a:endParaRPr>
          </a:p>
        </p:txBody>
      </p:sp>
      <p:sp>
        <p:nvSpPr>
          <p:cNvPr id="183" name="Google Shape;183;p23"/>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17</a:t>
            </a:fld>
            <a:endParaRPr/>
          </a:p>
        </p:txBody>
      </p:sp>
      <p:sp>
        <p:nvSpPr>
          <p:cNvPr id="4" name="TextBox 3"/>
          <p:cNvSpPr txBox="1"/>
          <p:nvPr/>
        </p:nvSpPr>
        <p:spPr>
          <a:xfrm>
            <a:off x="304800" y="3943350"/>
            <a:ext cx="3124200" cy="954107"/>
          </a:xfrm>
          <a:prstGeom prst="rect">
            <a:avLst/>
          </a:prstGeom>
          <a:solidFill>
            <a:srgbClr val="CC0000"/>
          </a:solidFill>
        </p:spPr>
        <p:txBody>
          <a:bodyPr wrap="square" rtlCol="0">
            <a:spAutoFit/>
          </a:bodyPr>
          <a:lstStyle/>
          <a:p>
            <a:r>
              <a:rPr lang="en-US" dirty="0">
                <a:solidFill>
                  <a:schemeClr val="bg1"/>
                </a:solidFill>
                <a:latin typeface="Times New Roman" pitchFamily="18" charset="0"/>
                <a:cs typeface="Times New Roman" pitchFamily="18" charset="0"/>
              </a:rPr>
              <a:t>It is difficult to determine which children will experience lasting language impairment and which will outgrow</a:t>
            </a:r>
          </a:p>
          <a:p>
            <a:r>
              <a:rPr lang="en-US" dirty="0">
                <a:solidFill>
                  <a:schemeClr val="bg1"/>
                </a:solidFill>
                <a:latin typeface="Times New Roman" pitchFamily="18" charset="0"/>
                <a:cs typeface="Times New Roman" pitchFamily="18" charset="0"/>
              </a:rPr>
              <a:t>it.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4"/>
          <p:cNvSpPr/>
          <p:nvPr/>
        </p:nvSpPr>
        <p:spPr>
          <a:xfrm>
            <a:off x="152400" y="1352550"/>
            <a:ext cx="3141800" cy="2971800"/>
          </a:xfrm>
          <a:prstGeom prst="ellipse">
            <a:avLst/>
          </a:prstGeom>
          <a:noFill/>
          <a:ln w="38100"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r>
              <a:rPr lang="en-US" dirty="0"/>
              <a:t>Children having fewer than 50 expressive words or no word combinations at age 2 are at increased risk of long-term language concerns.</a:t>
            </a:r>
            <a:endParaRPr>
              <a:latin typeface="Lora"/>
              <a:ea typeface="Lora"/>
              <a:cs typeface="Lora"/>
              <a:sym typeface="Lora"/>
            </a:endParaRPr>
          </a:p>
        </p:txBody>
      </p:sp>
      <p:sp>
        <p:nvSpPr>
          <p:cNvPr id="189" name="Google Shape;189;p24"/>
          <p:cNvSpPr/>
          <p:nvPr/>
        </p:nvSpPr>
        <p:spPr>
          <a:xfrm>
            <a:off x="5867400" y="1428750"/>
            <a:ext cx="3124200" cy="2971800"/>
          </a:xfrm>
          <a:prstGeom prst="ellipse">
            <a:avLst/>
          </a:prstGeom>
          <a:noFill/>
          <a:ln w="38100"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dirty="0">
                <a:latin typeface="Lora"/>
                <a:ea typeface="Lora"/>
                <a:cs typeface="Lora"/>
                <a:sym typeface="Lora"/>
              </a:rPr>
              <a:t>Other factors in the next slide.</a:t>
            </a:r>
            <a:endParaRPr>
              <a:latin typeface="Lora"/>
              <a:ea typeface="Lora"/>
              <a:cs typeface="Lora"/>
              <a:sym typeface="Lora"/>
            </a:endParaRPr>
          </a:p>
        </p:txBody>
      </p:sp>
      <p:sp>
        <p:nvSpPr>
          <p:cNvPr id="190" name="Google Shape;190;p24"/>
          <p:cNvSpPr txBox="1">
            <a:spLocks noGrp="1"/>
          </p:cNvSpPr>
          <p:nvPr>
            <p:ph type="title"/>
          </p:nvPr>
        </p:nvSpPr>
        <p:spPr>
          <a:xfrm>
            <a:off x="1066800" y="6667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Indicators of a persisting Language disorder</a:t>
            </a:r>
            <a:endParaRPr/>
          </a:p>
        </p:txBody>
      </p:sp>
      <p:sp>
        <p:nvSpPr>
          <p:cNvPr id="191" name="Google Shape;191;p24"/>
          <p:cNvSpPr/>
          <p:nvPr/>
        </p:nvSpPr>
        <p:spPr>
          <a:xfrm>
            <a:off x="3048000" y="1428750"/>
            <a:ext cx="3124200" cy="2971800"/>
          </a:xfrm>
          <a:prstGeom prst="ellipse">
            <a:avLst/>
          </a:prstGeom>
          <a:noFill/>
          <a:ln w="76200" cap="flat" cmpd="thinThick">
            <a:solidFill>
              <a:srgbClr val="CC0000"/>
            </a:solidFill>
            <a:prstDash val="solid"/>
            <a:round/>
            <a:headEnd type="none" w="sm" len="sm"/>
            <a:tailEnd type="none" w="sm" len="sm"/>
          </a:ln>
        </p:spPr>
        <p:txBody>
          <a:bodyPr spcFirstLastPara="1" wrap="square" lIns="91425" tIns="91425" rIns="91425" bIns="91425" anchor="ctr" anchorCtr="0">
            <a:noAutofit/>
          </a:bodyPr>
          <a:lstStyle/>
          <a:p>
            <a:pPr lvl="0" algn="ctr"/>
            <a:r>
              <a:rPr lang="en-US" dirty="0"/>
              <a:t>Children who do not catch up to their same-age peers by age 3 continue to have language difficulties in school.</a:t>
            </a:r>
            <a:endParaRPr b="1">
              <a:solidFill>
                <a:srgbClr val="CC0000"/>
              </a:solidFill>
              <a:latin typeface="Lora"/>
              <a:ea typeface="Lora"/>
              <a:cs typeface="Lora"/>
              <a:sym typeface="Lora"/>
            </a:endParaRPr>
          </a:p>
        </p:txBody>
      </p:sp>
      <p:grpSp>
        <p:nvGrpSpPr>
          <p:cNvPr id="192" name="Google Shape;192;p24"/>
          <p:cNvGrpSpPr/>
          <p:nvPr/>
        </p:nvGrpSpPr>
        <p:grpSpPr>
          <a:xfrm>
            <a:off x="4433307" y="96244"/>
            <a:ext cx="299845" cy="313048"/>
            <a:chOff x="3294650" y="3652450"/>
            <a:chExt cx="388350" cy="405450"/>
          </a:xfrm>
        </p:grpSpPr>
        <p:sp>
          <p:nvSpPr>
            <p:cNvPr id="193" name="Google Shape;193;p24"/>
            <p:cNvSpPr/>
            <p:nvPr/>
          </p:nvSpPr>
          <p:spPr>
            <a:xfrm>
              <a:off x="3294650" y="3681775"/>
              <a:ext cx="376150" cy="376125"/>
            </a:xfrm>
            <a:custGeom>
              <a:avLst/>
              <a:gdLst/>
              <a:ahLst/>
              <a:cxnLst/>
              <a:rect l="l" t="t" r="r" b="b"/>
              <a:pathLst>
                <a:path w="15046" h="15045" extrusionOk="0">
                  <a:moveTo>
                    <a:pt x="7132" y="0"/>
                  </a:moveTo>
                  <a:lnTo>
                    <a:pt x="6766" y="49"/>
                  </a:lnTo>
                  <a:lnTo>
                    <a:pt x="6375" y="98"/>
                  </a:lnTo>
                  <a:lnTo>
                    <a:pt x="6009" y="147"/>
                  </a:lnTo>
                  <a:lnTo>
                    <a:pt x="5642" y="244"/>
                  </a:lnTo>
                  <a:lnTo>
                    <a:pt x="5276" y="342"/>
                  </a:lnTo>
                  <a:lnTo>
                    <a:pt x="4934" y="464"/>
                  </a:lnTo>
                  <a:lnTo>
                    <a:pt x="4592" y="586"/>
                  </a:lnTo>
                  <a:lnTo>
                    <a:pt x="4250" y="733"/>
                  </a:lnTo>
                  <a:lnTo>
                    <a:pt x="3933" y="904"/>
                  </a:lnTo>
                  <a:lnTo>
                    <a:pt x="3615" y="1099"/>
                  </a:lnTo>
                  <a:lnTo>
                    <a:pt x="3322" y="1295"/>
                  </a:lnTo>
                  <a:lnTo>
                    <a:pt x="3029" y="1490"/>
                  </a:lnTo>
                  <a:lnTo>
                    <a:pt x="2736" y="1710"/>
                  </a:lnTo>
                  <a:lnTo>
                    <a:pt x="2467" y="1954"/>
                  </a:lnTo>
                  <a:lnTo>
                    <a:pt x="2199" y="2198"/>
                  </a:lnTo>
                  <a:lnTo>
                    <a:pt x="1954" y="2467"/>
                  </a:lnTo>
                  <a:lnTo>
                    <a:pt x="1710" y="2736"/>
                  </a:lnTo>
                  <a:lnTo>
                    <a:pt x="1490" y="3029"/>
                  </a:lnTo>
                  <a:lnTo>
                    <a:pt x="1295" y="3322"/>
                  </a:lnTo>
                  <a:lnTo>
                    <a:pt x="1100" y="3615"/>
                  </a:lnTo>
                  <a:lnTo>
                    <a:pt x="904" y="3932"/>
                  </a:lnTo>
                  <a:lnTo>
                    <a:pt x="733" y="4250"/>
                  </a:lnTo>
                  <a:lnTo>
                    <a:pt x="587" y="4592"/>
                  </a:lnTo>
                  <a:lnTo>
                    <a:pt x="465" y="4934"/>
                  </a:lnTo>
                  <a:lnTo>
                    <a:pt x="342" y="5276"/>
                  </a:lnTo>
                  <a:lnTo>
                    <a:pt x="245" y="5642"/>
                  </a:lnTo>
                  <a:lnTo>
                    <a:pt x="147" y="6008"/>
                  </a:lnTo>
                  <a:lnTo>
                    <a:pt x="98" y="6375"/>
                  </a:lnTo>
                  <a:lnTo>
                    <a:pt x="49" y="6765"/>
                  </a:lnTo>
                  <a:lnTo>
                    <a:pt x="0" y="7132"/>
                  </a:lnTo>
                  <a:lnTo>
                    <a:pt x="0" y="7522"/>
                  </a:lnTo>
                  <a:lnTo>
                    <a:pt x="0" y="7913"/>
                  </a:lnTo>
                  <a:lnTo>
                    <a:pt x="49" y="8280"/>
                  </a:lnTo>
                  <a:lnTo>
                    <a:pt x="98" y="8670"/>
                  </a:lnTo>
                  <a:lnTo>
                    <a:pt x="147" y="9037"/>
                  </a:lnTo>
                  <a:lnTo>
                    <a:pt x="245" y="9403"/>
                  </a:lnTo>
                  <a:lnTo>
                    <a:pt x="342" y="9769"/>
                  </a:lnTo>
                  <a:lnTo>
                    <a:pt x="465" y="10111"/>
                  </a:lnTo>
                  <a:lnTo>
                    <a:pt x="587" y="10453"/>
                  </a:lnTo>
                  <a:lnTo>
                    <a:pt x="733" y="10795"/>
                  </a:lnTo>
                  <a:lnTo>
                    <a:pt x="904" y="11113"/>
                  </a:lnTo>
                  <a:lnTo>
                    <a:pt x="1100" y="11430"/>
                  </a:lnTo>
                  <a:lnTo>
                    <a:pt x="1295" y="11723"/>
                  </a:lnTo>
                  <a:lnTo>
                    <a:pt x="1490" y="12016"/>
                  </a:lnTo>
                  <a:lnTo>
                    <a:pt x="1710" y="12309"/>
                  </a:lnTo>
                  <a:lnTo>
                    <a:pt x="1954" y="12578"/>
                  </a:lnTo>
                  <a:lnTo>
                    <a:pt x="2199" y="12847"/>
                  </a:lnTo>
                  <a:lnTo>
                    <a:pt x="2467" y="13091"/>
                  </a:lnTo>
                  <a:lnTo>
                    <a:pt x="2736" y="13335"/>
                  </a:lnTo>
                  <a:lnTo>
                    <a:pt x="3029" y="13555"/>
                  </a:lnTo>
                  <a:lnTo>
                    <a:pt x="3322" y="13750"/>
                  </a:lnTo>
                  <a:lnTo>
                    <a:pt x="3615" y="13946"/>
                  </a:lnTo>
                  <a:lnTo>
                    <a:pt x="3933" y="14141"/>
                  </a:lnTo>
                  <a:lnTo>
                    <a:pt x="4250" y="14312"/>
                  </a:lnTo>
                  <a:lnTo>
                    <a:pt x="4592" y="14459"/>
                  </a:lnTo>
                  <a:lnTo>
                    <a:pt x="4934" y="14581"/>
                  </a:lnTo>
                  <a:lnTo>
                    <a:pt x="5276" y="14703"/>
                  </a:lnTo>
                  <a:lnTo>
                    <a:pt x="5642" y="14801"/>
                  </a:lnTo>
                  <a:lnTo>
                    <a:pt x="6009" y="14898"/>
                  </a:lnTo>
                  <a:lnTo>
                    <a:pt x="6375" y="14947"/>
                  </a:lnTo>
                  <a:lnTo>
                    <a:pt x="6766" y="14996"/>
                  </a:lnTo>
                  <a:lnTo>
                    <a:pt x="7132" y="15045"/>
                  </a:lnTo>
                  <a:lnTo>
                    <a:pt x="7914" y="15045"/>
                  </a:lnTo>
                  <a:lnTo>
                    <a:pt x="8280" y="14996"/>
                  </a:lnTo>
                  <a:lnTo>
                    <a:pt x="8671" y="14947"/>
                  </a:lnTo>
                  <a:lnTo>
                    <a:pt x="9037" y="14898"/>
                  </a:lnTo>
                  <a:lnTo>
                    <a:pt x="9403" y="14801"/>
                  </a:lnTo>
                  <a:lnTo>
                    <a:pt x="9770" y="14703"/>
                  </a:lnTo>
                  <a:lnTo>
                    <a:pt x="10112" y="14581"/>
                  </a:lnTo>
                  <a:lnTo>
                    <a:pt x="10454" y="14459"/>
                  </a:lnTo>
                  <a:lnTo>
                    <a:pt x="10795" y="14312"/>
                  </a:lnTo>
                  <a:lnTo>
                    <a:pt x="11113" y="14141"/>
                  </a:lnTo>
                  <a:lnTo>
                    <a:pt x="11430" y="13946"/>
                  </a:lnTo>
                  <a:lnTo>
                    <a:pt x="11724" y="13750"/>
                  </a:lnTo>
                  <a:lnTo>
                    <a:pt x="12017" y="13555"/>
                  </a:lnTo>
                  <a:lnTo>
                    <a:pt x="12310" y="13335"/>
                  </a:lnTo>
                  <a:lnTo>
                    <a:pt x="12578" y="13091"/>
                  </a:lnTo>
                  <a:lnTo>
                    <a:pt x="12847" y="12847"/>
                  </a:lnTo>
                  <a:lnTo>
                    <a:pt x="13091" y="12578"/>
                  </a:lnTo>
                  <a:lnTo>
                    <a:pt x="13335" y="12309"/>
                  </a:lnTo>
                  <a:lnTo>
                    <a:pt x="13555" y="12016"/>
                  </a:lnTo>
                  <a:lnTo>
                    <a:pt x="13751" y="11723"/>
                  </a:lnTo>
                  <a:lnTo>
                    <a:pt x="13946" y="11430"/>
                  </a:lnTo>
                  <a:lnTo>
                    <a:pt x="14141" y="11113"/>
                  </a:lnTo>
                  <a:lnTo>
                    <a:pt x="14312" y="10795"/>
                  </a:lnTo>
                  <a:lnTo>
                    <a:pt x="14459" y="10453"/>
                  </a:lnTo>
                  <a:lnTo>
                    <a:pt x="14581" y="10111"/>
                  </a:lnTo>
                  <a:lnTo>
                    <a:pt x="14703" y="9769"/>
                  </a:lnTo>
                  <a:lnTo>
                    <a:pt x="14801" y="9403"/>
                  </a:lnTo>
                  <a:lnTo>
                    <a:pt x="14899" y="9037"/>
                  </a:lnTo>
                  <a:lnTo>
                    <a:pt x="14947" y="8670"/>
                  </a:lnTo>
                  <a:lnTo>
                    <a:pt x="14996" y="8280"/>
                  </a:lnTo>
                  <a:lnTo>
                    <a:pt x="15045" y="7913"/>
                  </a:lnTo>
                  <a:lnTo>
                    <a:pt x="15045" y="7522"/>
                  </a:lnTo>
                  <a:lnTo>
                    <a:pt x="7523" y="7522"/>
                  </a:lnTo>
                  <a:lnTo>
                    <a:pt x="7523"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4"/>
            <p:cNvSpPr/>
            <p:nvPr/>
          </p:nvSpPr>
          <p:spPr>
            <a:xfrm>
              <a:off x="3494925" y="3760525"/>
              <a:ext cx="188075" cy="97100"/>
            </a:xfrm>
            <a:custGeom>
              <a:avLst/>
              <a:gdLst/>
              <a:ahLst/>
              <a:cxnLst/>
              <a:rect l="l" t="t" r="r" b="b"/>
              <a:pathLst>
                <a:path w="7523" h="3884" extrusionOk="0">
                  <a:moveTo>
                    <a:pt x="2491" y="2956"/>
                  </a:moveTo>
                  <a:lnTo>
                    <a:pt x="2491" y="3396"/>
                  </a:lnTo>
                  <a:lnTo>
                    <a:pt x="1759" y="3396"/>
                  </a:lnTo>
                  <a:lnTo>
                    <a:pt x="2491" y="2956"/>
                  </a:lnTo>
                  <a:close/>
                  <a:moveTo>
                    <a:pt x="3346" y="2443"/>
                  </a:moveTo>
                  <a:lnTo>
                    <a:pt x="3346" y="3396"/>
                  </a:lnTo>
                  <a:lnTo>
                    <a:pt x="2980" y="3396"/>
                  </a:lnTo>
                  <a:lnTo>
                    <a:pt x="2980" y="2663"/>
                  </a:lnTo>
                  <a:lnTo>
                    <a:pt x="3346" y="2443"/>
                  </a:lnTo>
                  <a:close/>
                  <a:moveTo>
                    <a:pt x="4201" y="1930"/>
                  </a:moveTo>
                  <a:lnTo>
                    <a:pt x="4201" y="3396"/>
                  </a:lnTo>
                  <a:lnTo>
                    <a:pt x="3835" y="3396"/>
                  </a:lnTo>
                  <a:lnTo>
                    <a:pt x="3835" y="2150"/>
                  </a:lnTo>
                  <a:lnTo>
                    <a:pt x="3835" y="2150"/>
                  </a:lnTo>
                  <a:lnTo>
                    <a:pt x="4201" y="1930"/>
                  </a:lnTo>
                  <a:close/>
                  <a:moveTo>
                    <a:pt x="5056" y="1393"/>
                  </a:moveTo>
                  <a:lnTo>
                    <a:pt x="5056" y="3396"/>
                  </a:lnTo>
                  <a:lnTo>
                    <a:pt x="4689" y="3396"/>
                  </a:lnTo>
                  <a:lnTo>
                    <a:pt x="4689" y="1637"/>
                  </a:lnTo>
                  <a:lnTo>
                    <a:pt x="5056" y="1393"/>
                  </a:lnTo>
                  <a:close/>
                  <a:moveTo>
                    <a:pt x="5911" y="885"/>
                  </a:moveTo>
                  <a:lnTo>
                    <a:pt x="5911" y="3396"/>
                  </a:lnTo>
                  <a:lnTo>
                    <a:pt x="5544" y="3396"/>
                  </a:lnTo>
                  <a:lnTo>
                    <a:pt x="5544" y="1100"/>
                  </a:lnTo>
                  <a:lnTo>
                    <a:pt x="5911" y="885"/>
                  </a:lnTo>
                  <a:close/>
                  <a:moveTo>
                    <a:pt x="6399" y="978"/>
                  </a:moveTo>
                  <a:lnTo>
                    <a:pt x="6619" y="1539"/>
                  </a:lnTo>
                  <a:lnTo>
                    <a:pt x="6790" y="2031"/>
                  </a:lnTo>
                  <a:lnTo>
                    <a:pt x="6790" y="3396"/>
                  </a:lnTo>
                  <a:lnTo>
                    <a:pt x="6399" y="3396"/>
                  </a:lnTo>
                  <a:lnTo>
                    <a:pt x="6399" y="978"/>
                  </a:lnTo>
                  <a:close/>
                  <a:moveTo>
                    <a:pt x="6448" y="1"/>
                  </a:moveTo>
                  <a:lnTo>
                    <a:pt x="0" y="3884"/>
                  </a:lnTo>
                  <a:lnTo>
                    <a:pt x="7523" y="3884"/>
                  </a:lnTo>
                  <a:lnTo>
                    <a:pt x="7498" y="3347"/>
                  </a:lnTo>
                  <a:lnTo>
                    <a:pt x="7449" y="2834"/>
                  </a:lnTo>
                  <a:lnTo>
                    <a:pt x="7352" y="2321"/>
                  </a:lnTo>
                  <a:lnTo>
                    <a:pt x="7229" y="1832"/>
                  </a:lnTo>
                  <a:lnTo>
                    <a:pt x="7083" y="1344"/>
                  </a:lnTo>
                  <a:lnTo>
                    <a:pt x="6912" y="880"/>
                  </a:lnTo>
                  <a:lnTo>
                    <a:pt x="6692" y="440"/>
                  </a:lnTo>
                  <a:lnTo>
                    <a:pt x="6448"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4"/>
            <p:cNvSpPr/>
            <p:nvPr/>
          </p:nvSpPr>
          <p:spPr>
            <a:xfrm>
              <a:off x="3494925" y="3652450"/>
              <a:ext cx="161200" cy="188100"/>
            </a:xfrm>
            <a:custGeom>
              <a:avLst/>
              <a:gdLst/>
              <a:ahLst/>
              <a:cxnLst/>
              <a:rect l="l" t="t" r="r" b="b"/>
              <a:pathLst>
                <a:path w="6448" h="7524" extrusionOk="0">
                  <a:moveTo>
                    <a:pt x="489" y="514"/>
                  </a:moveTo>
                  <a:lnTo>
                    <a:pt x="879" y="538"/>
                  </a:lnTo>
                  <a:lnTo>
                    <a:pt x="1270" y="611"/>
                  </a:lnTo>
                  <a:lnTo>
                    <a:pt x="1661" y="685"/>
                  </a:lnTo>
                  <a:lnTo>
                    <a:pt x="2052" y="782"/>
                  </a:lnTo>
                  <a:lnTo>
                    <a:pt x="2418" y="929"/>
                  </a:lnTo>
                  <a:lnTo>
                    <a:pt x="2809" y="1075"/>
                  </a:lnTo>
                  <a:lnTo>
                    <a:pt x="3151" y="1246"/>
                  </a:lnTo>
                  <a:lnTo>
                    <a:pt x="3517" y="1417"/>
                  </a:lnTo>
                  <a:lnTo>
                    <a:pt x="3835" y="1637"/>
                  </a:lnTo>
                  <a:lnTo>
                    <a:pt x="4152" y="1857"/>
                  </a:lnTo>
                  <a:lnTo>
                    <a:pt x="4445" y="2077"/>
                  </a:lnTo>
                  <a:lnTo>
                    <a:pt x="4738" y="2321"/>
                  </a:lnTo>
                  <a:lnTo>
                    <a:pt x="5031" y="2590"/>
                  </a:lnTo>
                  <a:lnTo>
                    <a:pt x="5276" y="2883"/>
                  </a:lnTo>
                  <a:lnTo>
                    <a:pt x="5520" y="3176"/>
                  </a:lnTo>
                  <a:lnTo>
                    <a:pt x="5764" y="3493"/>
                  </a:lnTo>
                  <a:lnTo>
                    <a:pt x="489" y="6668"/>
                  </a:lnTo>
                  <a:lnTo>
                    <a:pt x="489" y="514"/>
                  </a:lnTo>
                  <a:close/>
                  <a:moveTo>
                    <a:pt x="0" y="1"/>
                  </a:moveTo>
                  <a:lnTo>
                    <a:pt x="0" y="7523"/>
                  </a:lnTo>
                  <a:lnTo>
                    <a:pt x="6448" y="3640"/>
                  </a:lnTo>
                  <a:lnTo>
                    <a:pt x="6179" y="3249"/>
                  </a:lnTo>
                  <a:lnTo>
                    <a:pt x="5911" y="2858"/>
                  </a:lnTo>
                  <a:lnTo>
                    <a:pt x="5593" y="2492"/>
                  </a:lnTo>
                  <a:lnTo>
                    <a:pt x="5276" y="2150"/>
                  </a:lnTo>
                  <a:lnTo>
                    <a:pt x="4909" y="1833"/>
                  </a:lnTo>
                  <a:lnTo>
                    <a:pt x="4543" y="1540"/>
                  </a:lnTo>
                  <a:lnTo>
                    <a:pt x="4152" y="1246"/>
                  </a:lnTo>
                  <a:lnTo>
                    <a:pt x="3761" y="1002"/>
                  </a:lnTo>
                  <a:lnTo>
                    <a:pt x="3322" y="782"/>
                  </a:lnTo>
                  <a:lnTo>
                    <a:pt x="2882" y="587"/>
                  </a:lnTo>
                  <a:lnTo>
                    <a:pt x="2443" y="416"/>
                  </a:lnTo>
                  <a:lnTo>
                    <a:pt x="1978" y="270"/>
                  </a:lnTo>
                  <a:lnTo>
                    <a:pt x="1490" y="147"/>
                  </a:lnTo>
                  <a:lnTo>
                    <a:pt x="1002" y="74"/>
                  </a:lnTo>
                  <a:lnTo>
                    <a:pt x="513" y="25"/>
                  </a:lnTo>
                  <a:lnTo>
                    <a:pt x="0"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6" name="Google Shape;196;p24"/>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5"/>
          <p:cNvSpPr txBox="1">
            <a:spLocks noGrp="1"/>
          </p:cNvSpPr>
          <p:nvPr>
            <p:ph type="title"/>
          </p:nvPr>
        </p:nvSpPr>
        <p:spPr>
          <a:xfrm>
            <a:off x="152400" y="127650"/>
            <a:ext cx="3962400" cy="539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20 Other factors:</a:t>
            </a:r>
            <a:endParaRPr/>
          </a:p>
        </p:txBody>
      </p:sp>
      <p:grpSp>
        <p:nvGrpSpPr>
          <p:cNvPr id="203" name="Google Shape;203;p25"/>
          <p:cNvGrpSpPr/>
          <p:nvPr/>
        </p:nvGrpSpPr>
        <p:grpSpPr>
          <a:xfrm>
            <a:off x="4473656" y="78738"/>
            <a:ext cx="337562" cy="337562"/>
            <a:chOff x="1922075" y="1629000"/>
            <a:chExt cx="437200" cy="437200"/>
          </a:xfrm>
        </p:grpSpPr>
        <p:sp>
          <p:nvSpPr>
            <p:cNvPr id="204" name="Google Shape;204;p25"/>
            <p:cNvSpPr/>
            <p:nvPr/>
          </p:nvSpPr>
          <p:spPr>
            <a:xfrm>
              <a:off x="2208425" y="1629000"/>
              <a:ext cx="150850" cy="150850"/>
            </a:xfrm>
            <a:custGeom>
              <a:avLst/>
              <a:gdLst/>
              <a:ahLst/>
              <a:cxnLst/>
              <a:rect l="l" t="t" r="r" b="b"/>
              <a:pathLst>
                <a:path w="6034" h="6034" extrusionOk="0">
                  <a:moveTo>
                    <a:pt x="2004" y="1"/>
                  </a:moveTo>
                  <a:lnTo>
                    <a:pt x="1881" y="25"/>
                  </a:lnTo>
                  <a:lnTo>
                    <a:pt x="1784" y="50"/>
                  </a:lnTo>
                  <a:lnTo>
                    <a:pt x="1686" y="98"/>
                  </a:lnTo>
                  <a:lnTo>
                    <a:pt x="1588" y="172"/>
                  </a:lnTo>
                  <a:lnTo>
                    <a:pt x="1" y="1784"/>
                  </a:lnTo>
                  <a:lnTo>
                    <a:pt x="4251" y="6033"/>
                  </a:lnTo>
                  <a:lnTo>
                    <a:pt x="5862" y="4446"/>
                  </a:lnTo>
                  <a:lnTo>
                    <a:pt x="5936" y="4348"/>
                  </a:lnTo>
                  <a:lnTo>
                    <a:pt x="5985" y="4250"/>
                  </a:lnTo>
                  <a:lnTo>
                    <a:pt x="6009" y="4153"/>
                  </a:lnTo>
                  <a:lnTo>
                    <a:pt x="6033" y="4031"/>
                  </a:lnTo>
                  <a:lnTo>
                    <a:pt x="6009" y="3933"/>
                  </a:lnTo>
                  <a:lnTo>
                    <a:pt x="5985" y="3811"/>
                  </a:lnTo>
                  <a:lnTo>
                    <a:pt x="5936" y="3713"/>
                  </a:lnTo>
                  <a:lnTo>
                    <a:pt x="5862" y="3615"/>
                  </a:lnTo>
                  <a:lnTo>
                    <a:pt x="2419" y="172"/>
                  </a:lnTo>
                  <a:lnTo>
                    <a:pt x="2321" y="98"/>
                  </a:lnTo>
                  <a:lnTo>
                    <a:pt x="2223" y="50"/>
                  </a:lnTo>
                  <a:lnTo>
                    <a:pt x="2101" y="25"/>
                  </a:lnTo>
                  <a:lnTo>
                    <a:pt x="2004"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5"/>
            <p:cNvSpPr/>
            <p:nvPr/>
          </p:nvSpPr>
          <p:spPr>
            <a:xfrm>
              <a:off x="1922075" y="1686400"/>
              <a:ext cx="379800" cy="379800"/>
            </a:xfrm>
            <a:custGeom>
              <a:avLst/>
              <a:gdLst/>
              <a:ahLst/>
              <a:cxnLst/>
              <a:rect l="l" t="t" r="r" b="b"/>
              <a:pathLst>
                <a:path w="15192" h="15192" extrusionOk="0">
                  <a:moveTo>
                    <a:pt x="1100" y="10527"/>
                  </a:moveTo>
                  <a:lnTo>
                    <a:pt x="4665" y="14093"/>
                  </a:lnTo>
                  <a:lnTo>
                    <a:pt x="4616" y="14117"/>
                  </a:lnTo>
                  <a:lnTo>
                    <a:pt x="1979" y="14508"/>
                  </a:lnTo>
                  <a:lnTo>
                    <a:pt x="684" y="13213"/>
                  </a:lnTo>
                  <a:lnTo>
                    <a:pt x="1075" y="10576"/>
                  </a:lnTo>
                  <a:lnTo>
                    <a:pt x="1100" y="10527"/>
                  </a:lnTo>
                  <a:close/>
                  <a:moveTo>
                    <a:pt x="10918" y="1"/>
                  </a:moveTo>
                  <a:lnTo>
                    <a:pt x="758" y="10185"/>
                  </a:lnTo>
                  <a:lnTo>
                    <a:pt x="684" y="10258"/>
                  </a:lnTo>
                  <a:lnTo>
                    <a:pt x="636" y="10332"/>
                  </a:lnTo>
                  <a:lnTo>
                    <a:pt x="611" y="10405"/>
                  </a:lnTo>
                  <a:lnTo>
                    <a:pt x="587" y="10502"/>
                  </a:lnTo>
                  <a:lnTo>
                    <a:pt x="1" y="14532"/>
                  </a:lnTo>
                  <a:lnTo>
                    <a:pt x="1" y="14654"/>
                  </a:lnTo>
                  <a:lnTo>
                    <a:pt x="25" y="14801"/>
                  </a:lnTo>
                  <a:lnTo>
                    <a:pt x="98" y="14923"/>
                  </a:lnTo>
                  <a:lnTo>
                    <a:pt x="171" y="15021"/>
                  </a:lnTo>
                  <a:lnTo>
                    <a:pt x="269" y="15094"/>
                  </a:lnTo>
                  <a:lnTo>
                    <a:pt x="367" y="15143"/>
                  </a:lnTo>
                  <a:lnTo>
                    <a:pt x="465" y="15167"/>
                  </a:lnTo>
                  <a:lnTo>
                    <a:pt x="587" y="15192"/>
                  </a:lnTo>
                  <a:lnTo>
                    <a:pt x="660" y="15192"/>
                  </a:lnTo>
                  <a:lnTo>
                    <a:pt x="4690" y="14606"/>
                  </a:lnTo>
                  <a:lnTo>
                    <a:pt x="4861" y="14557"/>
                  </a:lnTo>
                  <a:lnTo>
                    <a:pt x="4934" y="14508"/>
                  </a:lnTo>
                  <a:lnTo>
                    <a:pt x="5007" y="14435"/>
                  </a:lnTo>
                  <a:lnTo>
                    <a:pt x="15192" y="4275"/>
                  </a:lnTo>
                  <a:lnTo>
                    <a:pt x="13970" y="3053"/>
                  </a:lnTo>
                  <a:lnTo>
                    <a:pt x="4152" y="12872"/>
                  </a:lnTo>
                  <a:lnTo>
                    <a:pt x="3810" y="12530"/>
                  </a:lnTo>
                  <a:lnTo>
                    <a:pt x="13629" y="2712"/>
                  </a:lnTo>
                  <a:lnTo>
                    <a:pt x="12481" y="1564"/>
                  </a:lnTo>
                  <a:lnTo>
                    <a:pt x="2663" y="11382"/>
                  </a:lnTo>
                  <a:lnTo>
                    <a:pt x="2321" y="11040"/>
                  </a:lnTo>
                  <a:lnTo>
                    <a:pt x="12139" y="1222"/>
                  </a:lnTo>
                  <a:lnTo>
                    <a:pt x="10918"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6" name="Google Shape;206;p25"/>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19</a:t>
            </a:fld>
            <a:endParaRPr/>
          </a:p>
        </p:txBody>
      </p:sp>
      <p:sp>
        <p:nvSpPr>
          <p:cNvPr id="8" name="TextBox 7"/>
          <p:cNvSpPr txBox="1"/>
          <p:nvPr/>
        </p:nvSpPr>
        <p:spPr>
          <a:xfrm>
            <a:off x="152400" y="590550"/>
            <a:ext cx="8153400" cy="4401205"/>
          </a:xfrm>
          <a:prstGeom prst="rect">
            <a:avLst/>
          </a:prstGeom>
          <a:noFill/>
        </p:spPr>
        <p:txBody>
          <a:bodyPr wrap="square" rtlCol="0">
            <a:spAutoFit/>
          </a:bodyPr>
          <a:lstStyle/>
          <a:p>
            <a:pPr marL="342900" indent="-342900">
              <a:buFont typeface="+mj-lt"/>
              <a:buAutoNum type="arabicPeriod"/>
            </a:pPr>
            <a:r>
              <a:rPr lang="en-US" dirty="0">
                <a:latin typeface="Times New Roman" pitchFamily="18" charset="0"/>
                <a:cs typeface="Times New Roman" pitchFamily="18" charset="0"/>
              </a:rPr>
              <a:t>Family history of language disorders</a:t>
            </a:r>
          </a:p>
          <a:p>
            <a:pPr marL="342900" indent="-342900">
              <a:buFont typeface="+mj-lt"/>
              <a:buAutoNum type="arabicPeriod"/>
            </a:pPr>
            <a:r>
              <a:rPr lang="en-US" dirty="0">
                <a:latin typeface="Times New Roman" pitchFamily="18" charset="0"/>
                <a:cs typeface="Times New Roman" pitchFamily="18" charset="0"/>
              </a:rPr>
              <a:t>Medical conditions such as frequent ear infections, hearing loss, or medical syndromes</a:t>
            </a:r>
          </a:p>
          <a:p>
            <a:pPr marL="342900" indent="-342900">
              <a:buFont typeface="+mj-lt"/>
              <a:buAutoNum type="arabicPeriod"/>
            </a:pPr>
            <a:r>
              <a:rPr lang="en-US" dirty="0">
                <a:latin typeface="Times New Roman" pitchFamily="18" charset="0"/>
                <a:cs typeface="Times New Roman" pitchFamily="18" charset="0"/>
              </a:rPr>
              <a:t>Prematurity, especially with low birth weight</a:t>
            </a:r>
          </a:p>
          <a:p>
            <a:pPr marL="342900" indent="-342900">
              <a:buFont typeface="+mj-lt"/>
              <a:buAutoNum type="arabicPeriod"/>
            </a:pPr>
            <a:r>
              <a:rPr lang="en-US" dirty="0">
                <a:latin typeface="Times New Roman" pitchFamily="18" charset="0"/>
                <a:cs typeface="Times New Roman" pitchFamily="18" charset="0"/>
              </a:rPr>
              <a:t>Maternal drug abuse or alcohol consumption</a:t>
            </a:r>
          </a:p>
          <a:p>
            <a:pPr marL="342900" indent="-342900">
              <a:buFont typeface="+mj-lt"/>
              <a:buAutoNum type="arabicPeriod"/>
            </a:pPr>
            <a:r>
              <a:rPr lang="en-US" dirty="0">
                <a:latin typeface="Times New Roman" pitchFamily="18" charset="0"/>
                <a:cs typeface="Times New Roman" pitchFamily="18" charset="0"/>
              </a:rPr>
              <a:t>Poor nutrition</a:t>
            </a:r>
          </a:p>
          <a:p>
            <a:pPr marL="342900" indent="-342900">
              <a:buFont typeface="+mj-lt"/>
              <a:buAutoNum type="arabicPeriod"/>
            </a:pPr>
            <a:r>
              <a:rPr lang="en-US" dirty="0">
                <a:latin typeface="Times New Roman" pitchFamily="18" charset="0"/>
                <a:cs typeface="Times New Roman" pitchFamily="18" charset="0"/>
              </a:rPr>
              <a:t>Minimal use of gestural communication</a:t>
            </a:r>
          </a:p>
          <a:p>
            <a:pPr marL="342900" indent="-342900">
              <a:buFont typeface="+mj-lt"/>
              <a:buAutoNum type="arabicPeriod"/>
            </a:pPr>
            <a:r>
              <a:rPr lang="en-US" dirty="0">
                <a:latin typeface="Times New Roman" pitchFamily="18" charset="0"/>
                <a:cs typeface="Times New Roman" pitchFamily="18" charset="0"/>
              </a:rPr>
              <a:t>Poor eye contact</a:t>
            </a:r>
          </a:p>
          <a:p>
            <a:pPr marL="342900" indent="-342900">
              <a:buFont typeface="+mj-lt"/>
              <a:buAutoNum type="arabicPeriod"/>
            </a:pPr>
            <a:r>
              <a:rPr lang="en-US" dirty="0">
                <a:latin typeface="Times New Roman" pitchFamily="18" charset="0"/>
                <a:cs typeface="Times New Roman" pitchFamily="18" charset="0"/>
              </a:rPr>
              <a:t>Minimal smiling</a:t>
            </a:r>
          </a:p>
          <a:p>
            <a:pPr marL="342900" indent="-342900">
              <a:buFont typeface="+mj-lt"/>
              <a:buAutoNum type="arabicPeriod"/>
            </a:pPr>
            <a:r>
              <a:rPr lang="en-US" dirty="0">
                <a:latin typeface="Times New Roman" pitchFamily="18" charset="0"/>
                <a:cs typeface="Times New Roman" pitchFamily="18" charset="0"/>
              </a:rPr>
              <a:t>Reduced joint attention</a:t>
            </a:r>
          </a:p>
          <a:p>
            <a:pPr marL="342900" indent="-342900">
              <a:buFont typeface="+mj-lt"/>
              <a:buAutoNum type="arabicPeriod"/>
            </a:pPr>
            <a:r>
              <a:rPr lang="en-US" dirty="0">
                <a:latin typeface="Times New Roman" pitchFamily="18" charset="0"/>
                <a:cs typeface="Times New Roman" pitchFamily="18" charset="0"/>
              </a:rPr>
              <a:t>Lack of symbolic play</a:t>
            </a:r>
          </a:p>
          <a:p>
            <a:pPr marL="342900" indent="-342900">
              <a:buFont typeface="+mj-lt"/>
              <a:buAutoNum type="arabicPeriod"/>
            </a:pPr>
            <a:r>
              <a:rPr lang="en-US" dirty="0">
                <a:latin typeface="Times New Roman" pitchFamily="18" charset="0"/>
                <a:cs typeface="Times New Roman" pitchFamily="18" charset="0"/>
              </a:rPr>
              <a:t>Does not seem curious about surroundings or point out things of interest</a:t>
            </a:r>
          </a:p>
          <a:p>
            <a:pPr marL="342900" indent="-342900">
              <a:buFont typeface="+mj-lt"/>
              <a:buAutoNum type="arabicPeriod"/>
            </a:pPr>
            <a:r>
              <a:rPr lang="en-US" dirty="0">
                <a:latin typeface="Times New Roman" pitchFamily="18" charset="0"/>
                <a:cs typeface="Times New Roman" pitchFamily="18" charset="0"/>
              </a:rPr>
              <a:t>Delayed babbling</a:t>
            </a:r>
          </a:p>
          <a:p>
            <a:pPr marL="342900" indent="-342900">
              <a:buFont typeface="+mj-lt"/>
              <a:buAutoNum type="arabicPeriod"/>
            </a:pPr>
            <a:r>
              <a:rPr lang="en-US" dirty="0">
                <a:latin typeface="Times New Roman" pitchFamily="18" charset="0"/>
                <a:cs typeface="Times New Roman" pitchFamily="18" charset="0"/>
              </a:rPr>
              <a:t>Early phonological difficulties</a:t>
            </a:r>
          </a:p>
          <a:p>
            <a:pPr marL="342900" indent="-342900">
              <a:buFont typeface="+mj-lt"/>
              <a:buAutoNum type="arabicPeriod"/>
            </a:pPr>
            <a:r>
              <a:rPr lang="en-US" dirty="0">
                <a:latin typeface="Times New Roman" pitchFamily="18" charset="0"/>
                <a:cs typeface="Times New Roman" pitchFamily="18" charset="0"/>
              </a:rPr>
              <a:t>Limited and simplified syllable structures</a:t>
            </a:r>
          </a:p>
          <a:p>
            <a:pPr marL="342900" indent="-342900">
              <a:buFont typeface="+mj-lt"/>
              <a:buAutoNum type="arabicPeriod"/>
            </a:pPr>
            <a:r>
              <a:rPr lang="en-US" dirty="0">
                <a:latin typeface="Times New Roman" pitchFamily="18" charset="0"/>
                <a:cs typeface="Times New Roman" pitchFamily="18" charset="0"/>
              </a:rPr>
              <a:t>Limited phonetic inventories</a:t>
            </a:r>
          </a:p>
          <a:p>
            <a:pPr marL="342900" indent="-342900">
              <a:buFont typeface="+mj-lt"/>
              <a:buAutoNum type="arabicPeriod"/>
            </a:pPr>
            <a:r>
              <a:rPr lang="en-US" dirty="0">
                <a:latin typeface="Times New Roman" pitchFamily="18" charset="0"/>
                <a:cs typeface="Times New Roman" pitchFamily="18" charset="0"/>
              </a:rPr>
              <a:t>Frequent deletion of initial and final consonants</a:t>
            </a:r>
          </a:p>
          <a:p>
            <a:pPr marL="342900" indent="-342900">
              <a:buFont typeface="+mj-lt"/>
              <a:buAutoNum type="arabicPeriod"/>
            </a:pPr>
            <a:r>
              <a:rPr lang="en-US" dirty="0">
                <a:latin typeface="Times New Roman" pitchFamily="18" charset="0"/>
                <a:cs typeface="Times New Roman" pitchFamily="18" charset="0"/>
              </a:rPr>
              <a:t>Numerous vowel errors</a:t>
            </a:r>
          </a:p>
          <a:p>
            <a:pPr marL="342900" indent="-342900">
              <a:buFont typeface="+mj-lt"/>
              <a:buAutoNum type="arabicPeriod"/>
            </a:pPr>
            <a:r>
              <a:rPr lang="en-US" dirty="0">
                <a:latin typeface="Times New Roman" pitchFamily="18" charset="0"/>
                <a:cs typeface="Times New Roman" pitchFamily="18" charset="0"/>
              </a:rPr>
              <a:t>Substitution of /h/ or glottal consonants for other consonants</a:t>
            </a:r>
          </a:p>
          <a:p>
            <a:pPr marL="342900" indent="-342900">
              <a:buFont typeface="+mj-lt"/>
              <a:buAutoNum type="arabicPeriod"/>
            </a:pPr>
            <a:r>
              <a:rPr lang="en-US" dirty="0">
                <a:latin typeface="Times New Roman" pitchFamily="18" charset="0"/>
                <a:cs typeface="Times New Roman" pitchFamily="18" charset="0"/>
              </a:rPr>
              <a:t>Atypical error patterns</a:t>
            </a:r>
          </a:p>
          <a:p>
            <a:pPr marL="342900" indent="-342900">
              <a:buFont typeface="+mj-lt"/>
              <a:buAutoNum type="arabicPeriod"/>
            </a:pPr>
            <a:r>
              <a:rPr lang="en-US" dirty="0">
                <a:latin typeface="Times New Roman" pitchFamily="18" charset="0"/>
                <a:cs typeface="Times New Roman" pitchFamily="18" charset="0"/>
              </a:rPr>
              <a:t>Fewer than 50 expressive words and no word combinations at age 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1066800" y="6667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Overview</a:t>
            </a:r>
            <a:endParaRPr sz="2400"/>
          </a:p>
        </p:txBody>
      </p:sp>
      <p:grpSp>
        <p:nvGrpSpPr>
          <p:cNvPr id="76" name="Google Shape;76;p14"/>
          <p:cNvGrpSpPr/>
          <p:nvPr/>
        </p:nvGrpSpPr>
        <p:grpSpPr>
          <a:xfrm>
            <a:off x="4406518" y="110100"/>
            <a:ext cx="330961" cy="275331"/>
            <a:chOff x="1926350" y="995225"/>
            <a:chExt cx="428650" cy="356600"/>
          </a:xfrm>
        </p:grpSpPr>
        <p:sp>
          <p:nvSpPr>
            <p:cNvPr id="77" name="Google Shape;77;p14"/>
            <p:cNvSpPr/>
            <p:nvPr/>
          </p:nvSpPr>
          <p:spPr>
            <a:xfrm>
              <a:off x="1926350" y="1298075"/>
              <a:ext cx="208225" cy="53750"/>
            </a:xfrm>
            <a:custGeom>
              <a:avLst/>
              <a:gdLst/>
              <a:ahLst/>
              <a:cxnLst/>
              <a:rect l="l" t="t" r="r" b="b"/>
              <a:pathLst>
                <a:path w="8329" h="2150" extrusionOk="0">
                  <a:moveTo>
                    <a:pt x="0" y="0"/>
                  </a:moveTo>
                  <a:lnTo>
                    <a:pt x="0" y="489"/>
                  </a:lnTo>
                  <a:lnTo>
                    <a:pt x="25" y="635"/>
                  </a:lnTo>
                  <a:lnTo>
                    <a:pt x="74" y="758"/>
                  </a:lnTo>
                  <a:lnTo>
                    <a:pt x="147" y="855"/>
                  </a:lnTo>
                  <a:lnTo>
                    <a:pt x="245" y="953"/>
                  </a:lnTo>
                  <a:lnTo>
                    <a:pt x="391" y="1026"/>
                  </a:lnTo>
                  <a:lnTo>
                    <a:pt x="562" y="1051"/>
                  </a:lnTo>
                  <a:lnTo>
                    <a:pt x="733" y="1026"/>
                  </a:lnTo>
                  <a:lnTo>
                    <a:pt x="1295" y="855"/>
                  </a:lnTo>
                  <a:lnTo>
                    <a:pt x="1661" y="782"/>
                  </a:lnTo>
                  <a:lnTo>
                    <a:pt x="2076" y="684"/>
                  </a:lnTo>
                  <a:lnTo>
                    <a:pt x="2540" y="611"/>
                  </a:lnTo>
                  <a:lnTo>
                    <a:pt x="3029" y="562"/>
                  </a:lnTo>
                  <a:lnTo>
                    <a:pt x="3591" y="513"/>
                  </a:lnTo>
                  <a:lnTo>
                    <a:pt x="4177" y="489"/>
                  </a:lnTo>
                  <a:lnTo>
                    <a:pt x="4616" y="513"/>
                  </a:lnTo>
                  <a:lnTo>
                    <a:pt x="5032" y="538"/>
                  </a:lnTo>
                  <a:lnTo>
                    <a:pt x="5422" y="611"/>
                  </a:lnTo>
                  <a:lnTo>
                    <a:pt x="5789" y="684"/>
                  </a:lnTo>
                  <a:lnTo>
                    <a:pt x="6131" y="782"/>
                  </a:lnTo>
                  <a:lnTo>
                    <a:pt x="6448" y="880"/>
                  </a:lnTo>
                  <a:lnTo>
                    <a:pt x="6717" y="1002"/>
                  </a:lnTo>
                  <a:lnTo>
                    <a:pt x="6985" y="1124"/>
                  </a:lnTo>
                  <a:lnTo>
                    <a:pt x="7205" y="1246"/>
                  </a:lnTo>
                  <a:lnTo>
                    <a:pt x="7425" y="1393"/>
                  </a:lnTo>
                  <a:lnTo>
                    <a:pt x="7791" y="1661"/>
                  </a:lnTo>
                  <a:lnTo>
                    <a:pt x="8084" y="1930"/>
                  </a:lnTo>
                  <a:lnTo>
                    <a:pt x="8329" y="2150"/>
                  </a:lnTo>
                  <a:lnTo>
                    <a:pt x="8329" y="1661"/>
                  </a:lnTo>
                  <a:lnTo>
                    <a:pt x="8084" y="1441"/>
                  </a:lnTo>
                  <a:lnTo>
                    <a:pt x="7791" y="1173"/>
                  </a:lnTo>
                  <a:lnTo>
                    <a:pt x="7425" y="904"/>
                  </a:lnTo>
                  <a:lnTo>
                    <a:pt x="7205" y="758"/>
                  </a:lnTo>
                  <a:lnTo>
                    <a:pt x="6985" y="635"/>
                  </a:lnTo>
                  <a:lnTo>
                    <a:pt x="6717" y="513"/>
                  </a:lnTo>
                  <a:lnTo>
                    <a:pt x="6448" y="391"/>
                  </a:lnTo>
                  <a:lnTo>
                    <a:pt x="6131" y="294"/>
                  </a:lnTo>
                  <a:lnTo>
                    <a:pt x="5789" y="196"/>
                  </a:lnTo>
                  <a:lnTo>
                    <a:pt x="5422" y="123"/>
                  </a:lnTo>
                  <a:lnTo>
                    <a:pt x="5032" y="49"/>
                  </a:lnTo>
                  <a:lnTo>
                    <a:pt x="4616" y="25"/>
                  </a:lnTo>
                  <a:lnTo>
                    <a:pt x="4177" y="0"/>
                  </a:lnTo>
                  <a:lnTo>
                    <a:pt x="3591" y="25"/>
                  </a:lnTo>
                  <a:lnTo>
                    <a:pt x="3029" y="74"/>
                  </a:lnTo>
                  <a:lnTo>
                    <a:pt x="2540" y="123"/>
                  </a:lnTo>
                  <a:lnTo>
                    <a:pt x="2076" y="196"/>
                  </a:lnTo>
                  <a:lnTo>
                    <a:pt x="1661" y="294"/>
                  </a:lnTo>
                  <a:lnTo>
                    <a:pt x="1295" y="367"/>
                  </a:lnTo>
                  <a:lnTo>
                    <a:pt x="733" y="538"/>
                  </a:lnTo>
                  <a:lnTo>
                    <a:pt x="562" y="562"/>
                  </a:lnTo>
                  <a:lnTo>
                    <a:pt x="391" y="538"/>
                  </a:lnTo>
                  <a:lnTo>
                    <a:pt x="245" y="465"/>
                  </a:lnTo>
                  <a:lnTo>
                    <a:pt x="147" y="367"/>
                  </a:lnTo>
                  <a:lnTo>
                    <a:pt x="74" y="269"/>
                  </a:lnTo>
                  <a:lnTo>
                    <a:pt x="25" y="147"/>
                  </a:lnTo>
                  <a:lnTo>
                    <a:pt x="0"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4"/>
            <p:cNvSpPr/>
            <p:nvPr/>
          </p:nvSpPr>
          <p:spPr>
            <a:xfrm>
              <a:off x="2146775" y="1298075"/>
              <a:ext cx="208225" cy="53750"/>
            </a:xfrm>
            <a:custGeom>
              <a:avLst/>
              <a:gdLst/>
              <a:ahLst/>
              <a:cxnLst/>
              <a:rect l="l" t="t" r="r" b="b"/>
              <a:pathLst>
                <a:path w="8329" h="2150" extrusionOk="0">
                  <a:moveTo>
                    <a:pt x="4152" y="0"/>
                  </a:moveTo>
                  <a:lnTo>
                    <a:pt x="3712" y="25"/>
                  </a:lnTo>
                  <a:lnTo>
                    <a:pt x="3297" y="49"/>
                  </a:lnTo>
                  <a:lnTo>
                    <a:pt x="2907" y="123"/>
                  </a:lnTo>
                  <a:lnTo>
                    <a:pt x="2540" y="196"/>
                  </a:lnTo>
                  <a:lnTo>
                    <a:pt x="2198" y="294"/>
                  </a:lnTo>
                  <a:lnTo>
                    <a:pt x="1881" y="391"/>
                  </a:lnTo>
                  <a:lnTo>
                    <a:pt x="1612" y="513"/>
                  </a:lnTo>
                  <a:lnTo>
                    <a:pt x="1343" y="635"/>
                  </a:lnTo>
                  <a:lnTo>
                    <a:pt x="1124" y="758"/>
                  </a:lnTo>
                  <a:lnTo>
                    <a:pt x="904" y="904"/>
                  </a:lnTo>
                  <a:lnTo>
                    <a:pt x="537" y="1173"/>
                  </a:lnTo>
                  <a:lnTo>
                    <a:pt x="244" y="1441"/>
                  </a:lnTo>
                  <a:lnTo>
                    <a:pt x="0" y="1661"/>
                  </a:lnTo>
                  <a:lnTo>
                    <a:pt x="0" y="2150"/>
                  </a:lnTo>
                  <a:lnTo>
                    <a:pt x="244" y="1930"/>
                  </a:lnTo>
                  <a:lnTo>
                    <a:pt x="537" y="1661"/>
                  </a:lnTo>
                  <a:lnTo>
                    <a:pt x="904" y="1393"/>
                  </a:lnTo>
                  <a:lnTo>
                    <a:pt x="1124" y="1246"/>
                  </a:lnTo>
                  <a:lnTo>
                    <a:pt x="1343" y="1124"/>
                  </a:lnTo>
                  <a:lnTo>
                    <a:pt x="1612" y="1002"/>
                  </a:lnTo>
                  <a:lnTo>
                    <a:pt x="1881" y="880"/>
                  </a:lnTo>
                  <a:lnTo>
                    <a:pt x="2198" y="782"/>
                  </a:lnTo>
                  <a:lnTo>
                    <a:pt x="2540" y="684"/>
                  </a:lnTo>
                  <a:lnTo>
                    <a:pt x="2907" y="611"/>
                  </a:lnTo>
                  <a:lnTo>
                    <a:pt x="3297" y="538"/>
                  </a:lnTo>
                  <a:lnTo>
                    <a:pt x="3712" y="513"/>
                  </a:lnTo>
                  <a:lnTo>
                    <a:pt x="4152" y="489"/>
                  </a:lnTo>
                  <a:lnTo>
                    <a:pt x="4738" y="513"/>
                  </a:lnTo>
                  <a:lnTo>
                    <a:pt x="5300" y="562"/>
                  </a:lnTo>
                  <a:lnTo>
                    <a:pt x="5788" y="611"/>
                  </a:lnTo>
                  <a:lnTo>
                    <a:pt x="6252" y="684"/>
                  </a:lnTo>
                  <a:lnTo>
                    <a:pt x="6668" y="782"/>
                  </a:lnTo>
                  <a:lnTo>
                    <a:pt x="7034" y="855"/>
                  </a:lnTo>
                  <a:lnTo>
                    <a:pt x="7596" y="1026"/>
                  </a:lnTo>
                  <a:lnTo>
                    <a:pt x="7767" y="1051"/>
                  </a:lnTo>
                  <a:lnTo>
                    <a:pt x="7938" y="1026"/>
                  </a:lnTo>
                  <a:lnTo>
                    <a:pt x="8084" y="953"/>
                  </a:lnTo>
                  <a:lnTo>
                    <a:pt x="8182" y="855"/>
                  </a:lnTo>
                  <a:lnTo>
                    <a:pt x="8255" y="758"/>
                  </a:lnTo>
                  <a:lnTo>
                    <a:pt x="8304" y="635"/>
                  </a:lnTo>
                  <a:lnTo>
                    <a:pt x="8328" y="489"/>
                  </a:lnTo>
                  <a:lnTo>
                    <a:pt x="8328" y="0"/>
                  </a:lnTo>
                  <a:lnTo>
                    <a:pt x="8304" y="147"/>
                  </a:lnTo>
                  <a:lnTo>
                    <a:pt x="8255" y="269"/>
                  </a:lnTo>
                  <a:lnTo>
                    <a:pt x="8182" y="367"/>
                  </a:lnTo>
                  <a:lnTo>
                    <a:pt x="8084" y="465"/>
                  </a:lnTo>
                  <a:lnTo>
                    <a:pt x="7938" y="538"/>
                  </a:lnTo>
                  <a:lnTo>
                    <a:pt x="7767" y="562"/>
                  </a:lnTo>
                  <a:lnTo>
                    <a:pt x="7596" y="538"/>
                  </a:lnTo>
                  <a:lnTo>
                    <a:pt x="7034" y="367"/>
                  </a:lnTo>
                  <a:lnTo>
                    <a:pt x="6668" y="294"/>
                  </a:lnTo>
                  <a:lnTo>
                    <a:pt x="6252" y="196"/>
                  </a:lnTo>
                  <a:lnTo>
                    <a:pt x="5788" y="123"/>
                  </a:lnTo>
                  <a:lnTo>
                    <a:pt x="5300" y="74"/>
                  </a:lnTo>
                  <a:lnTo>
                    <a:pt x="4738" y="25"/>
                  </a:lnTo>
                  <a:lnTo>
                    <a:pt x="4152"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4"/>
            <p:cNvSpPr/>
            <p:nvPr/>
          </p:nvSpPr>
          <p:spPr>
            <a:xfrm>
              <a:off x="1926350" y="995225"/>
              <a:ext cx="208225" cy="332175"/>
            </a:xfrm>
            <a:custGeom>
              <a:avLst/>
              <a:gdLst/>
              <a:ahLst/>
              <a:cxnLst/>
              <a:rect l="l" t="t" r="r" b="b"/>
              <a:pathLst>
                <a:path w="8329" h="13287" extrusionOk="0">
                  <a:moveTo>
                    <a:pt x="4177" y="1"/>
                  </a:moveTo>
                  <a:lnTo>
                    <a:pt x="3591" y="25"/>
                  </a:lnTo>
                  <a:lnTo>
                    <a:pt x="3029" y="74"/>
                  </a:lnTo>
                  <a:lnTo>
                    <a:pt x="2467" y="196"/>
                  </a:lnTo>
                  <a:lnTo>
                    <a:pt x="1905" y="343"/>
                  </a:lnTo>
                  <a:lnTo>
                    <a:pt x="1393" y="538"/>
                  </a:lnTo>
                  <a:lnTo>
                    <a:pt x="929" y="758"/>
                  </a:lnTo>
                  <a:lnTo>
                    <a:pt x="513" y="978"/>
                  </a:lnTo>
                  <a:lnTo>
                    <a:pt x="342" y="1124"/>
                  </a:lnTo>
                  <a:lnTo>
                    <a:pt x="196" y="1246"/>
                  </a:lnTo>
                  <a:lnTo>
                    <a:pt x="123" y="1319"/>
                  </a:lnTo>
                  <a:lnTo>
                    <a:pt x="49" y="1442"/>
                  </a:lnTo>
                  <a:lnTo>
                    <a:pt x="25" y="1539"/>
                  </a:lnTo>
                  <a:lnTo>
                    <a:pt x="0" y="1661"/>
                  </a:lnTo>
                  <a:lnTo>
                    <a:pt x="0" y="11626"/>
                  </a:lnTo>
                  <a:lnTo>
                    <a:pt x="25" y="11773"/>
                  </a:lnTo>
                  <a:lnTo>
                    <a:pt x="74" y="11895"/>
                  </a:lnTo>
                  <a:lnTo>
                    <a:pt x="147" y="11992"/>
                  </a:lnTo>
                  <a:lnTo>
                    <a:pt x="245" y="12090"/>
                  </a:lnTo>
                  <a:lnTo>
                    <a:pt x="391" y="12163"/>
                  </a:lnTo>
                  <a:lnTo>
                    <a:pt x="562" y="12188"/>
                  </a:lnTo>
                  <a:lnTo>
                    <a:pt x="733" y="12163"/>
                  </a:lnTo>
                  <a:lnTo>
                    <a:pt x="1295" y="11992"/>
                  </a:lnTo>
                  <a:lnTo>
                    <a:pt x="1661" y="11919"/>
                  </a:lnTo>
                  <a:lnTo>
                    <a:pt x="2076" y="11821"/>
                  </a:lnTo>
                  <a:lnTo>
                    <a:pt x="2540" y="11748"/>
                  </a:lnTo>
                  <a:lnTo>
                    <a:pt x="3029" y="11699"/>
                  </a:lnTo>
                  <a:lnTo>
                    <a:pt x="3591" y="11650"/>
                  </a:lnTo>
                  <a:lnTo>
                    <a:pt x="4177" y="11626"/>
                  </a:lnTo>
                  <a:lnTo>
                    <a:pt x="4616" y="11650"/>
                  </a:lnTo>
                  <a:lnTo>
                    <a:pt x="5032" y="11675"/>
                  </a:lnTo>
                  <a:lnTo>
                    <a:pt x="5422" y="11748"/>
                  </a:lnTo>
                  <a:lnTo>
                    <a:pt x="5789" y="11821"/>
                  </a:lnTo>
                  <a:lnTo>
                    <a:pt x="6131" y="11919"/>
                  </a:lnTo>
                  <a:lnTo>
                    <a:pt x="6448" y="12017"/>
                  </a:lnTo>
                  <a:lnTo>
                    <a:pt x="6717" y="12139"/>
                  </a:lnTo>
                  <a:lnTo>
                    <a:pt x="6985" y="12261"/>
                  </a:lnTo>
                  <a:lnTo>
                    <a:pt x="7205" y="12383"/>
                  </a:lnTo>
                  <a:lnTo>
                    <a:pt x="7425" y="12530"/>
                  </a:lnTo>
                  <a:lnTo>
                    <a:pt x="7791" y="12798"/>
                  </a:lnTo>
                  <a:lnTo>
                    <a:pt x="8084" y="13067"/>
                  </a:lnTo>
                  <a:lnTo>
                    <a:pt x="8329" y="13287"/>
                  </a:lnTo>
                  <a:lnTo>
                    <a:pt x="8329" y="2199"/>
                  </a:lnTo>
                  <a:lnTo>
                    <a:pt x="8329" y="2101"/>
                  </a:lnTo>
                  <a:lnTo>
                    <a:pt x="8280" y="1979"/>
                  </a:lnTo>
                  <a:lnTo>
                    <a:pt x="8231" y="1881"/>
                  </a:lnTo>
                  <a:lnTo>
                    <a:pt x="8158" y="1808"/>
                  </a:lnTo>
                  <a:lnTo>
                    <a:pt x="8036" y="1686"/>
                  </a:lnTo>
                  <a:lnTo>
                    <a:pt x="7767" y="1442"/>
                  </a:lnTo>
                  <a:lnTo>
                    <a:pt x="7449" y="1173"/>
                  </a:lnTo>
                  <a:lnTo>
                    <a:pt x="7083" y="904"/>
                  </a:lnTo>
                  <a:lnTo>
                    <a:pt x="6644" y="611"/>
                  </a:lnTo>
                  <a:lnTo>
                    <a:pt x="6375" y="489"/>
                  </a:lnTo>
                  <a:lnTo>
                    <a:pt x="6131" y="367"/>
                  </a:lnTo>
                  <a:lnTo>
                    <a:pt x="5838" y="269"/>
                  </a:lnTo>
                  <a:lnTo>
                    <a:pt x="5544" y="172"/>
                  </a:lnTo>
                  <a:lnTo>
                    <a:pt x="5227" y="98"/>
                  </a:lnTo>
                  <a:lnTo>
                    <a:pt x="4885" y="49"/>
                  </a:lnTo>
                  <a:lnTo>
                    <a:pt x="4543"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4"/>
            <p:cNvSpPr/>
            <p:nvPr/>
          </p:nvSpPr>
          <p:spPr>
            <a:xfrm>
              <a:off x="2146775" y="995225"/>
              <a:ext cx="208225" cy="332175"/>
            </a:xfrm>
            <a:custGeom>
              <a:avLst/>
              <a:gdLst/>
              <a:ahLst/>
              <a:cxnLst/>
              <a:rect l="l" t="t" r="r" b="b"/>
              <a:pathLst>
                <a:path w="8329" h="13287" extrusionOk="0">
                  <a:moveTo>
                    <a:pt x="3786" y="1"/>
                  </a:moveTo>
                  <a:lnTo>
                    <a:pt x="3444" y="49"/>
                  </a:lnTo>
                  <a:lnTo>
                    <a:pt x="3102" y="98"/>
                  </a:lnTo>
                  <a:lnTo>
                    <a:pt x="2784" y="172"/>
                  </a:lnTo>
                  <a:lnTo>
                    <a:pt x="2491" y="269"/>
                  </a:lnTo>
                  <a:lnTo>
                    <a:pt x="2198" y="367"/>
                  </a:lnTo>
                  <a:lnTo>
                    <a:pt x="1954" y="489"/>
                  </a:lnTo>
                  <a:lnTo>
                    <a:pt x="1685" y="611"/>
                  </a:lnTo>
                  <a:lnTo>
                    <a:pt x="1246" y="904"/>
                  </a:lnTo>
                  <a:lnTo>
                    <a:pt x="879" y="1173"/>
                  </a:lnTo>
                  <a:lnTo>
                    <a:pt x="562" y="1442"/>
                  </a:lnTo>
                  <a:lnTo>
                    <a:pt x="293" y="1686"/>
                  </a:lnTo>
                  <a:lnTo>
                    <a:pt x="171" y="1808"/>
                  </a:lnTo>
                  <a:lnTo>
                    <a:pt x="98" y="1881"/>
                  </a:lnTo>
                  <a:lnTo>
                    <a:pt x="49" y="1979"/>
                  </a:lnTo>
                  <a:lnTo>
                    <a:pt x="0" y="2101"/>
                  </a:lnTo>
                  <a:lnTo>
                    <a:pt x="0" y="2199"/>
                  </a:lnTo>
                  <a:lnTo>
                    <a:pt x="0" y="13287"/>
                  </a:lnTo>
                  <a:lnTo>
                    <a:pt x="244" y="13067"/>
                  </a:lnTo>
                  <a:lnTo>
                    <a:pt x="537" y="12798"/>
                  </a:lnTo>
                  <a:lnTo>
                    <a:pt x="904" y="12530"/>
                  </a:lnTo>
                  <a:lnTo>
                    <a:pt x="1124" y="12383"/>
                  </a:lnTo>
                  <a:lnTo>
                    <a:pt x="1343" y="12261"/>
                  </a:lnTo>
                  <a:lnTo>
                    <a:pt x="1612" y="12139"/>
                  </a:lnTo>
                  <a:lnTo>
                    <a:pt x="1881" y="12017"/>
                  </a:lnTo>
                  <a:lnTo>
                    <a:pt x="2198" y="11919"/>
                  </a:lnTo>
                  <a:lnTo>
                    <a:pt x="2540" y="11821"/>
                  </a:lnTo>
                  <a:lnTo>
                    <a:pt x="2907" y="11748"/>
                  </a:lnTo>
                  <a:lnTo>
                    <a:pt x="3297" y="11675"/>
                  </a:lnTo>
                  <a:lnTo>
                    <a:pt x="3712" y="11650"/>
                  </a:lnTo>
                  <a:lnTo>
                    <a:pt x="4152" y="11626"/>
                  </a:lnTo>
                  <a:lnTo>
                    <a:pt x="4738" y="11650"/>
                  </a:lnTo>
                  <a:lnTo>
                    <a:pt x="5300" y="11699"/>
                  </a:lnTo>
                  <a:lnTo>
                    <a:pt x="5788" y="11748"/>
                  </a:lnTo>
                  <a:lnTo>
                    <a:pt x="6252" y="11821"/>
                  </a:lnTo>
                  <a:lnTo>
                    <a:pt x="6668" y="11919"/>
                  </a:lnTo>
                  <a:lnTo>
                    <a:pt x="7034" y="11992"/>
                  </a:lnTo>
                  <a:lnTo>
                    <a:pt x="7596" y="12163"/>
                  </a:lnTo>
                  <a:lnTo>
                    <a:pt x="7767" y="12188"/>
                  </a:lnTo>
                  <a:lnTo>
                    <a:pt x="7938" y="12163"/>
                  </a:lnTo>
                  <a:lnTo>
                    <a:pt x="8084" y="12090"/>
                  </a:lnTo>
                  <a:lnTo>
                    <a:pt x="8182" y="11992"/>
                  </a:lnTo>
                  <a:lnTo>
                    <a:pt x="8255" y="11895"/>
                  </a:lnTo>
                  <a:lnTo>
                    <a:pt x="8304" y="11773"/>
                  </a:lnTo>
                  <a:lnTo>
                    <a:pt x="8328" y="11626"/>
                  </a:lnTo>
                  <a:lnTo>
                    <a:pt x="8328" y="1661"/>
                  </a:lnTo>
                  <a:lnTo>
                    <a:pt x="8304" y="1539"/>
                  </a:lnTo>
                  <a:lnTo>
                    <a:pt x="8280" y="1442"/>
                  </a:lnTo>
                  <a:lnTo>
                    <a:pt x="8206" y="1319"/>
                  </a:lnTo>
                  <a:lnTo>
                    <a:pt x="8133" y="1246"/>
                  </a:lnTo>
                  <a:lnTo>
                    <a:pt x="7987" y="1124"/>
                  </a:lnTo>
                  <a:lnTo>
                    <a:pt x="7816" y="978"/>
                  </a:lnTo>
                  <a:lnTo>
                    <a:pt x="7400" y="758"/>
                  </a:lnTo>
                  <a:lnTo>
                    <a:pt x="6936" y="538"/>
                  </a:lnTo>
                  <a:lnTo>
                    <a:pt x="6423" y="343"/>
                  </a:lnTo>
                  <a:lnTo>
                    <a:pt x="5862" y="196"/>
                  </a:lnTo>
                  <a:lnTo>
                    <a:pt x="5300" y="74"/>
                  </a:lnTo>
                  <a:lnTo>
                    <a:pt x="4738" y="25"/>
                  </a:lnTo>
                  <a:lnTo>
                    <a:pt x="4152"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 name="Google Shape;81;p14"/>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2</a:t>
            </a:fld>
            <a:endParaRPr/>
          </a:p>
        </p:txBody>
      </p:sp>
      <p:sp>
        <p:nvSpPr>
          <p:cNvPr id="14" name="Google Shape;134;p15"/>
          <p:cNvSpPr txBox="1">
            <a:spLocks noGrp="1"/>
          </p:cNvSpPr>
          <p:nvPr>
            <p:ph type="body" idx="2"/>
          </p:nvPr>
        </p:nvSpPr>
        <p:spPr>
          <a:xfrm>
            <a:off x="304800" y="1047750"/>
            <a:ext cx="3276600" cy="3810000"/>
          </a:xfrm>
          <a:prstGeom prst="rect">
            <a:avLst/>
          </a:prstGeom>
        </p:spPr>
        <p:txBody>
          <a:bodyPr spcFirstLastPara="1" wrap="square" lIns="91425" tIns="91425" rIns="91425" bIns="91425" anchor="t" anchorCtr="0">
            <a:noAutofit/>
          </a:bodyPr>
          <a:lstStyle/>
          <a:p>
            <a:r>
              <a:rPr lang="en-US" sz="1400" dirty="0">
                <a:solidFill>
                  <a:schemeClr val="tx1"/>
                </a:solidFill>
                <a:latin typeface="Times New Roman" pitchFamily="18" charset="0"/>
                <a:cs typeface="Times New Roman" pitchFamily="18" charset="0"/>
              </a:rPr>
              <a:t>History of the Client</a:t>
            </a:r>
            <a:br>
              <a:rPr lang="en-US" sz="1400" dirty="0">
                <a:solidFill>
                  <a:schemeClr val="tx1"/>
                </a:solidFill>
                <a:latin typeface="Times New Roman" pitchFamily="18" charset="0"/>
                <a:cs typeface="Times New Roman" pitchFamily="18" charset="0"/>
              </a:rPr>
            </a:br>
            <a:endParaRPr lang="en-US" sz="1400" dirty="0">
              <a:solidFill>
                <a:schemeClr val="tx1"/>
              </a:solidFill>
              <a:latin typeface="Times New Roman" pitchFamily="18" charset="0"/>
              <a:cs typeface="Times New Roman" pitchFamily="18" charset="0"/>
            </a:endParaRPr>
          </a:p>
          <a:p>
            <a:pPr lvl="1">
              <a:buFont typeface="Wingdings" pitchFamily="2" charset="2"/>
              <a:buChar char="Ø"/>
            </a:pPr>
            <a:r>
              <a:rPr lang="en-US" sz="1200" dirty="0">
                <a:solidFill>
                  <a:schemeClr val="tx1"/>
                </a:solidFill>
                <a:latin typeface="Times New Roman" pitchFamily="18" charset="0"/>
                <a:cs typeface="Times New Roman" pitchFamily="18" charset="0"/>
              </a:rPr>
              <a:t>Written Case History, interview, questions about language development/disorder, Info. from other professionals.</a:t>
            </a:r>
          </a:p>
          <a:p>
            <a:r>
              <a:rPr lang="en-US" sz="1400" dirty="0">
                <a:solidFill>
                  <a:schemeClr val="tx1"/>
                </a:solidFill>
                <a:latin typeface="Times New Roman" pitchFamily="18" charset="0"/>
                <a:cs typeface="Times New Roman" pitchFamily="18" charset="0"/>
              </a:rPr>
              <a:t>Contributing Factors</a:t>
            </a:r>
            <a:br>
              <a:rPr lang="en-US" sz="1400" dirty="0">
                <a:solidFill>
                  <a:schemeClr val="tx1"/>
                </a:solidFill>
                <a:latin typeface="Times New Roman" pitchFamily="18" charset="0"/>
                <a:cs typeface="Times New Roman" pitchFamily="18" charset="0"/>
              </a:rPr>
            </a:br>
            <a:endParaRPr lang="en-US" sz="1400" dirty="0">
              <a:solidFill>
                <a:schemeClr val="tx1"/>
              </a:solidFill>
              <a:latin typeface="Times New Roman" pitchFamily="18" charset="0"/>
              <a:cs typeface="Times New Roman" pitchFamily="18" charset="0"/>
            </a:endParaRPr>
          </a:p>
          <a:p>
            <a:pPr lvl="1">
              <a:buFont typeface="Wingdings" pitchFamily="2" charset="2"/>
              <a:buChar char="Ø"/>
            </a:pPr>
            <a:r>
              <a:rPr lang="en-US" sz="1200" dirty="0">
                <a:solidFill>
                  <a:schemeClr val="tx1"/>
                </a:solidFill>
                <a:latin typeface="Times New Roman" pitchFamily="18" charset="0"/>
                <a:cs typeface="Times New Roman" pitchFamily="18" charset="0"/>
              </a:rPr>
              <a:t>Hearing Impairment, medical or neurological factors,  motor development,  Intelligence and cognitive abilities, gender, birth order, motivation, and levels of concern.</a:t>
            </a:r>
          </a:p>
        </p:txBody>
      </p:sp>
      <p:sp>
        <p:nvSpPr>
          <p:cNvPr id="15" name="TextBox 14"/>
          <p:cNvSpPr txBox="1"/>
          <p:nvPr/>
        </p:nvSpPr>
        <p:spPr>
          <a:xfrm>
            <a:off x="4114800" y="1173182"/>
            <a:ext cx="4495800" cy="3970318"/>
          </a:xfrm>
          <a:prstGeom prst="rect">
            <a:avLst/>
          </a:prstGeom>
          <a:noFill/>
        </p:spPr>
        <p:txBody>
          <a:bodyPr wrap="square" rtlCol="0">
            <a:spAutoFit/>
          </a:bodyPr>
          <a:lstStyle/>
          <a:p>
            <a:pPr marL="457200" lvl="0" indent="-355600">
              <a:lnSpc>
                <a:spcPct val="115000"/>
              </a:lnSpc>
              <a:spcBef>
                <a:spcPts val="600"/>
              </a:spcBef>
              <a:buClr>
                <a:srgbClr val="CC0000"/>
              </a:buClr>
              <a:buSzPts val="2000"/>
              <a:buFont typeface="Lora"/>
              <a:buChar char="◈"/>
            </a:pPr>
            <a:r>
              <a:rPr lang="en-US" sz="1600" dirty="0">
                <a:latin typeface="Times New Roman" pitchFamily="18" charset="0"/>
                <a:cs typeface="Times New Roman" pitchFamily="18" charset="0"/>
                <a:sym typeface="Lora"/>
              </a:rPr>
              <a:t>Assessment of Language</a:t>
            </a:r>
          </a:p>
          <a:p>
            <a:pPr marL="457200" lvl="0" indent="-355600">
              <a:lnSpc>
                <a:spcPct val="115000"/>
              </a:lnSpc>
              <a:spcBef>
                <a:spcPts val="600"/>
              </a:spcBef>
              <a:buClr>
                <a:srgbClr val="CC0000"/>
              </a:buClr>
              <a:buSzPts val="2000"/>
              <a:buFont typeface="Wingdings" pitchFamily="2" charset="2"/>
              <a:buChar char="q"/>
            </a:pPr>
            <a:r>
              <a:rPr lang="en-US" dirty="0">
                <a:latin typeface="Times New Roman" pitchFamily="18" charset="0"/>
                <a:cs typeface="Times New Roman" pitchFamily="18" charset="0"/>
                <a:sym typeface="Lora"/>
              </a:rPr>
              <a:t>Procedures (screening, informal tests, standardized tests,  language sampling)</a:t>
            </a:r>
          </a:p>
          <a:p>
            <a:pPr marL="457200" lvl="0" indent="-355600">
              <a:lnSpc>
                <a:spcPct val="115000"/>
              </a:lnSpc>
              <a:spcBef>
                <a:spcPts val="600"/>
              </a:spcBef>
              <a:buClr>
                <a:srgbClr val="CC0000"/>
              </a:buClr>
              <a:buSzPts val="2000"/>
              <a:buFont typeface="Wingdings" pitchFamily="2" charset="2"/>
              <a:buChar char="q"/>
            </a:pPr>
            <a:r>
              <a:rPr lang="en-US" dirty="0">
                <a:latin typeface="Times New Roman" pitchFamily="18" charset="0"/>
                <a:cs typeface="Times New Roman" pitchFamily="18" charset="0"/>
                <a:sym typeface="Lora"/>
              </a:rPr>
              <a:t>Areas to Assess (Pragmatics, Semantics, Syntax, Morphology)</a:t>
            </a:r>
          </a:p>
          <a:p>
            <a:pPr marL="457200" lvl="0" indent="-355600">
              <a:lnSpc>
                <a:spcPct val="115000"/>
              </a:lnSpc>
              <a:spcBef>
                <a:spcPts val="600"/>
              </a:spcBef>
              <a:buClr>
                <a:srgbClr val="CC0000"/>
              </a:buClr>
              <a:buSzPts val="2000"/>
              <a:buFont typeface="Wingdings" pitchFamily="2" charset="2"/>
              <a:buChar char="q"/>
            </a:pPr>
            <a:r>
              <a:rPr lang="en-US" dirty="0">
                <a:latin typeface="Times New Roman" pitchFamily="18" charset="0"/>
                <a:cs typeface="Times New Roman" pitchFamily="18" charset="0"/>
                <a:sym typeface="Lora"/>
              </a:rPr>
              <a:t>Analysis</a:t>
            </a:r>
          </a:p>
          <a:p>
            <a:pPr marL="457200" lvl="0" indent="-355600">
              <a:lnSpc>
                <a:spcPct val="115000"/>
              </a:lnSpc>
              <a:spcBef>
                <a:spcPts val="600"/>
              </a:spcBef>
              <a:buClr>
                <a:srgbClr val="CC0000"/>
              </a:buClr>
              <a:buSzPts val="2000"/>
              <a:buFont typeface="Wingdings" pitchFamily="2" charset="2"/>
              <a:buChar char="q"/>
            </a:pPr>
            <a:r>
              <a:rPr lang="en-US" dirty="0">
                <a:latin typeface="Times New Roman" pitchFamily="18" charset="0"/>
                <a:cs typeface="Times New Roman" pitchFamily="18" charset="0"/>
                <a:sym typeface="Lora"/>
              </a:rPr>
              <a:t>Error Types, Forms,  Consistency and Contextual Differences</a:t>
            </a:r>
          </a:p>
          <a:p>
            <a:pPr marL="457200" lvl="0" indent="-355600">
              <a:lnSpc>
                <a:spcPct val="115000"/>
              </a:lnSpc>
              <a:spcBef>
                <a:spcPts val="600"/>
              </a:spcBef>
              <a:buClr>
                <a:srgbClr val="CC0000"/>
              </a:buClr>
              <a:buSzPts val="2000"/>
              <a:buFont typeface="Wingdings" pitchFamily="2" charset="2"/>
              <a:buChar char="q"/>
            </a:pPr>
            <a:r>
              <a:rPr lang="en-US" dirty="0">
                <a:latin typeface="Times New Roman" pitchFamily="18" charset="0"/>
                <a:cs typeface="Times New Roman" pitchFamily="18" charset="0"/>
                <a:sym typeface="Lora"/>
              </a:rPr>
              <a:t>Orofacial Examination</a:t>
            </a:r>
          </a:p>
          <a:p>
            <a:pPr marL="457200" lvl="0" indent="-355600">
              <a:lnSpc>
                <a:spcPct val="115000"/>
              </a:lnSpc>
              <a:spcBef>
                <a:spcPts val="600"/>
              </a:spcBef>
              <a:buClr>
                <a:srgbClr val="CC0000"/>
              </a:buClr>
              <a:buSzPts val="2000"/>
              <a:buFont typeface="Wingdings" pitchFamily="2" charset="2"/>
              <a:buChar char="q"/>
            </a:pPr>
            <a:r>
              <a:rPr lang="en-US" dirty="0">
                <a:latin typeface="Times New Roman" pitchFamily="18" charset="0"/>
                <a:cs typeface="Times New Roman" pitchFamily="18" charset="0"/>
                <a:sym typeface="Lora"/>
              </a:rPr>
              <a:t>Hearing Assessment</a:t>
            </a:r>
          </a:p>
          <a:p>
            <a:pPr marL="457200" lvl="0" indent="-355600">
              <a:lnSpc>
                <a:spcPct val="115000"/>
              </a:lnSpc>
              <a:spcBef>
                <a:spcPts val="600"/>
              </a:spcBef>
              <a:buClr>
                <a:srgbClr val="CC0000"/>
              </a:buClr>
              <a:buSzPts val="2000"/>
              <a:buFont typeface="Wingdings" pitchFamily="2" charset="2"/>
              <a:buChar char="q"/>
            </a:pPr>
            <a:r>
              <a:rPr lang="en-US" dirty="0">
                <a:latin typeface="Times New Roman" pitchFamily="18" charset="0"/>
                <a:cs typeface="Times New Roman" pitchFamily="18" charset="0"/>
                <a:sym typeface="Lora"/>
              </a:rPr>
              <a:t>Determining the Diagnosis</a:t>
            </a:r>
          </a:p>
          <a:p>
            <a:pPr marL="457200" lvl="0" indent="-355600">
              <a:lnSpc>
                <a:spcPct val="115000"/>
              </a:lnSpc>
              <a:spcBef>
                <a:spcPts val="600"/>
              </a:spcBef>
              <a:buClr>
                <a:srgbClr val="CC0000"/>
              </a:buClr>
              <a:buSzPts val="2000"/>
              <a:buFont typeface="Wingdings" pitchFamily="2" charset="2"/>
              <a:buChar char="q"/>
            </a:pPr>
            <a:r>
              <a:rPr lang="en-US" dirty="0">
                <a:latin typeface="Times New Roman" pitchFamily="18" charset="0"/>
                <a:cs typeface="Times New Roman" pitchFamily="18" charset="0"/>
                <a:sym typeface="Lora"/>
              </a:rPr>
              <a:t>Providing Information (written report, interview, etc.)</a:t>
            </a:r>
          </a:p>
          <a:p>
            <a:pPr lvl="0">
              <a:lnSpc>
                <a:spcPct val="115000"/>
              </a:lnSpc>
              <a:spcBef>
                <a:spcPts val="600"/>
              </a:spcBef>
              <a:buClr>
                <a:srgbClr val="CC0000"/>
              </a:buClr>
              <a:buSzPts val="2000"/>
            </a:pPr>
            <a:endParaRPr lang="en-US" sz="1200" dirty="0">
              <a:latin typeface="Times New Roman" pitchFamily="18" charset="0"/>
              <a:cs typeface="Times New Roman" pitchFamily="18" charset="0"/>
              <a:sym typeface="Lor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Indicators of children outgrowing a language impairment</a:t>
            </a:r>
          </a:p>
        </p:txBody>
      </p:sp>
      <p:sp>
        <p:nvSpPr>
          <p:cNvPr id="3" name="Slide Number Placeholder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20</a:t>
            </a:fld>
            <a:endParaRPr lang="en"/>
          </a:p>
        </p:txBody>
      </p:sp>
      <p:sp>
        <p:nvSpPr>
          <p:cNvPr id="4" name="Google Shape;484;p39"/>
          <p:cNvSpPr/>
          <p:nvPr/>
        </p:nvSpPr>
        <p:spPr>
          <a:xfrm>
            <a:off x="4419600" y="133350"/>
            <a:ext cx="295135" cy="295135"/>
          </a:xfrm>
          <a:custGeom>
            <a:avLst/>
            <a:gdLst/>
            <a:ahLst/>
            <a:cxnLst/>
            <a:rect l="l" t="t" r="r" b="b"/>
            <a:pathLst>
              <a:path w="15290" h="15290" extrusionOk="0">
                <a:moveTo>
                  <a:pt x="4519" y="6815"/>
                </a:moveTo>
                <a:lnTo>
                  <a:pt x="4690" y="6839"/>
                </a:lnTo>
                <a:lnTo>
                  <a:pt x="4861" y="6888"/>
                </a:lnTo>
                <a:lnTo>
                  <a:pt x="5007" y="6986"/>
                </a:lnTo>
                <a:lnTo>
                  <a:pt x="5154" y="7084"/>
                </a:lnTo>
                <a:lnTo>
                  <a:pt x="5251" y="7230"/>
                </a:lnTo>
                <a:lnTo>
                  <a:pt x="5325" y="7401"/>
                </a:lnTo>
                <a:lnTo>
                  <a:pt x="5374" y="7572"/>
                </a:lnTo>
                <a:lnTo>
                  <a:pt x="5398" y="7767"/>
                </a:lnTo>
                <a:lnTo>
                  <a:pt x="5374" y="7963"/>
                </a:lnTo>
                <a:lnTo>
                  <a:pt x="5325" y="8134"/>
                </a:lnTo>
                <a:lnTo>
                  <a:pt x="5251"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11308" y="10210"/>
                </a:moveTo>
                <a:lnTo>
                  <a:pt x="11406" y="10234"/>
                </a:lnTo>
                <a:lnTo>
                  <a:pt x="11479" y="10259"/>
                </a:lnTo>
                <a:lnTo>
                  <a:pt x="11577" y="10307"/>
                </a:lnTo>
                <a:lnTo>
                  <a:pt x="11650" y="10356"/>
                </a:lnTo>
                <a:lnTo>
                  <a:pt x="11699" y="10430"/>
                </a:lnTo>
                <a:lnTo>
                  <a:pt x="11748" y="10527"/>
                </a:lnTo>
                <a:lnTo>
                  <a:pt x="11772" y="10625"/>
                </a:lnTo>
                <a:lnTo>
                  <a:pt x="11797" y="10698"/>
                </a:lnTo>
                <a:lnTo>
                  <a:pt x="11772" y="10796"/>
                </a:lnTo>
                <a:lnTo>
                  <a:pt x="11748" y="10894"/>
                </a:lnTo>
                <a:lnTo>
                  <a:pt x="11699" y="10967"/>
                </a:lnTo>
                <a:lnTo>
                  <a:pt x="11650" y="11065"/>
                </a:lnTo>
                <a:lnTo>
                  <a:pt x="11235" y="11431"/>
                </a:lnTo>
                <a:lnTo>
                  <a:pt x="10795" y="11773"/>
                </a:lnTo>
                <a:lnTo>
                  <a:pt x="10307" y="12041"/>
                </a:lnTo>
                <a:lnTo>
                  <a:pt x="9819" y="12286"/>
                </a:lnTo>
                <a:lnTo>
                  <a:pt x="9281" y="12457"/>
                </a:lnTo>
                <a:lnTo>
                  <a:pt x="8768" y="12603"/>
                </a:lnTo>
                <a:lnTo>
                  <a:pt x="8207" y="12676"/>
                </a:lnTo>
                <a:lnTo>
                  <a:pt x="7645" y="12701"/>
                </a:lnTo>
                <a:lnTo>
                  <a:pt x="7083" y="12676"/>
                </a:lnTo>
                <a:lnTo>
                  <a:pt x="6521" y="12603"/>
                </a:lnTo>
                <a:lnTo>
                  <a:pt x="6009" y="12457"/>
                </a:lnTo>
                <a:lnTo>
                  <a:pt x="5471" y="12286"/>
                </a:lnTo>
                <a:lnTo>
                  <a:pt x="4983" y="12041"/>
                </a:lnTo>
                <a:lnTo>
                  <a:pt x="4494" y="11773"/>
                </a:lnTo>
                <a:lnTo>
                  <a:pt x="4055" y="11431"/>
                </a:lnTo>
                <a:lnTo>
                  <a:pt x="3640" y="11065"/>
                </a:lnTo>
                <a:lnTo>
                  <a:pt x="3591" y="10967"/>
                </a:lnTo>
                <a:lnTo>
                  <a:pt x="3542" y="10894"/>
                </a:lnTo>
                <a:lnTo>
                  <a:pt x="3517" y="10796"/>
                </a:lnTo>
                <a:lnTo>
                  <a:pt x="3493" y="10698"/>
                </a:lnTo>
                <a:lnTo>
                  <a:pt x="3517" y="10625"/>
                </a:lnTo>
                <a:lnTo>
                  <a:pt x="3542" y="10527"/>
                </a:lnTo>
                <a:lnTo>
                  <a:pt x="3591" y="10430"/>
                </a:lnTo>
                <a:lnTo>
                  <a:pt x="3640" y="10356"/>
                </a:lnTo>
                <a:lnTo>
                  <a:pt x="3713" y="10307"/>
                </a:lnTo>
                <a:lnTo>
                  <a:pt x="3811" y="10259"/>
                </a:lnTo>
                <a:lnTo>
                  <a:pt x="3884" y="10234"/>
                </a:lnTo>
                <a:lnTo>
                  <a:pt x="3981" y="10210"/>
                </a:lnTo>
                <a:lnTo>
                  <a:pt x="4079" y="10234"/>
                </a:lnTo>
                <a:lnTo>
                  <a:pt x="4177" y="10259"/>
                </a:lnTo>
                <a:lnTo>
                  <a:pt x="4250" y="10307"/>
                </a:lnTo>
                <a:lnTo>
                  <a:pt x="4323" y="10356"/>
                </a:lnTo>
                <a:lnTo>
                  <a:pt x="4690" y="10674"/>
                </a:lnTo>
                <a:lnTo>
                  <a:pt x="5056" y="10942"/>
                </a:lnTo>
                <a:lnTo>
                  <a:pt x="5447" y="11187"/>
                </a:lnTo>
                <a:lnTo>
                  <a:pt x="5862" y="11382"/>
                </a:lnTo>
                <a:lnTo>
                  <a:pt x="6277" y="11529"/>
                </a:lnTo>
                <a:lnTo>
                  <a:pt x="6717" y="11651"/>
                </a:lnTo>
                <a:lnTo>
                  <a:pt x="7181" y="11700"/>
                </a:lnTo>
                <a:lnTo>
                  <a:pt x="7645" y="11724"/>
                </a:lnTo>
                <a:lnTo>
                  <a:pt x="8109" y="11700"/>
                </a:lnTo>
                <a:lnTo>
                  <a:pt x="8573" y="11651"/>
                </a:lnTo>
                <a:lnTo>
                  <a:pt x="9013" y="11529"/>
                </a:lnTo>
                <a:lnTo>
                  <a:pt x="9428" y="11382"/>
                </a:lnTo>
                <a:lnTo>
                  <a:pt x="9843" y="11187"/>
                </a:lnTo>
                <a:lnTo>
                  <a:pt x="10234" y="10942"/>
                </a:lnTo>
                <a:lnTo>
                  <a:pt x="10600" y="10674"/>
                </a:lnTo>
                <a:lnTo>
                  <a:pt x="10966" y="10356"/>
                </a:lnTo>
                <a:lnTo>
                  <a:pt x="11040" y="10307"/>
                </a:lnTo>
                <a:lnTo>
                  <a:pt x="11113" y="10259"/>
                </a:lnTo>
                <a:lnTo>
                  <a:pt x="11211" y="10234"/>
                </a:lnTo>
                <a:lnTo>
                  <a:pt x="11308" y="10210"/>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6" y="15241"/>
                </a:lnTo>
                <a:lnTo>
                  <a:pt x="8817" y="15192"/>
                </a:lnTo>
                <a:lnTo>
                  <a:pt x="9184" y="15143"/>
                </a:lnTo>
                <a:lnTo>
                  <a:pt x="9550" y="15046"/>
                </a:lnTo>
                <a:lnTo>
                  <a:pt x="9916" y="14948"/>
                </a:lnTo>
                <a:lnTo>
                  <a:pt x="10283" y="14826"/>
                </a:lnTo>
                <a:lnTo>
                  <a:pt x="10625" y="14679"/>
                </a:lnTo>
                <a:lnTo>
                  <a:pt x="10966" y="14533"/>
                </a:lnTo>
                <a:lnTo>
                  <a:pt x="11284" y="14362"/>
                </a:lnTo>
                <a:lnTo>
                  <a:pt x="11601"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0" y="8427"/>
                </a:lnTo>
                <a:lnTo>
                  <a:pt x="15289" y="8036"/>
                </a:lnTo>
                <a:lnTo>
                  <a:pt x="15289" y="7645"/>
                </a:lnTo>
                <a:lnTo>
                  <a:pt x="15289" y="7255"/>
                </a:lnTo>
                <a:lnTo>
                  <a:pt x="15240"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1" y="1100"/>
                </a:lnTo>
                <a:lnTo>
                  <a:pt x="11284" y="929"/>
                </a:lnTo>
                <a:lnTo>
                  <a:pt x="10966" y="758"/>
                </a:lnTo>
                <a:lnTo>
                  <a:pt x="10625" y="611"/>
                </a:lnTo>
                <a:lnTo>
                  <a:pt x="10283" y="465"/>
                </a:lnTo>
                <a:lnTo>
                  <a:pt x="9916" y="343"/>
                </a:lnTo>
                <a:lnTo>
                  <a:pt x="9550" y="245"/>
                </a:lnTo>
                <a:lnTo>
                  <a:pt x="9184" y="147"/>
                </a:lnTo>
                <a:lnTo>
                  <a:pt x="8817" y="99"/>
                </a:lnTo>
                <a:lnTo>
                  <a:pt x="8426" y="50"/>
                </a:lnTo>
                <a:lnTo>
                  <a:pt x="8036"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TextBox 4"/>
          <p:cNvSpPr txBox="1"/>
          <p:nvPr/>
        </p:nvSpPr>
        <p:spPr>
          <a:xfrm>
            <a:off x="818707" y="1472166"/>
            <a:ext cx="5083443" cy="1754326"/>
          </a:xfrm>
          <a:prstGeom prst="rect">
            <a:avLst/>
          </a:prstGeom>
          <a:noFill/>
        </p:spPr>
        <p:txBody>
          <a:bodyPr wrap="none" rtlCol="0">
            <a:spAutoFit/>
          </a:bodyPr>
          <a:lstStyle/>
          <a:p>
            <a:pPr marL="342900" indent="-342900">
              <a:buFont typeface="+mj-lt"/>
              <a:buAutoNum type="arabicPeriod"/>
            </a:pPr>
            <a:r>
              <a:rPr lang="en-US" sz="1800" dirty="0">
                <a:latin typeface="Times New Roman" pitchFamily="18" charset="0"/>
                <a:cs typeface="Times New Roman" pitchFamily="18" charset="0"/>
              </a:rPr>
              <a:t>Frequent and effective nonverbal communication</a:t>
            </a:r>
          </a:p>
          <a:p>
            <a:pPr marL="342900" indent="-342900">
              <a:buFont typeface="+mj-lt"/>
              <a:buAutoNum type="arabicPeriod"/>
            </a:pPr>
            <a:r>
              <a:rPr lang="en-US" sz="1800" dirty="0">
                <a:latin typeface="Times New Roman" pitchFamily="18" charset="0"/>
                <a:cs typeface="Times New Roman" pitchFamily="18" charset="0"/>
              </a:rPr>
              <a:t>Strong language comprehension</a:t>
            </a:r>
          </a:p>
          <a:p>
            <a:pPr marL="342900" indent="-342900">
              <a:buFont typeface="+mj-lt"/>
              <a:buAutoNum type="arabicPeriod"/>
            </a:pPr>
            <a:r>
              <a:rPr lang="en-US" sz="1800" dirty="0">
                <a:latin typeface="Times New Roman" pitchFamily="18" charset="0"/>
                <a:cs typeface="Times New Roman" pitchFamily="18" charset="0"/>
              </a:rPr>
              <a:t>Good articulatory accuracy</a:t>
            </a:r>
          </a:p>
          <a:p>
            <a:pPr marL="342900" indent="-342900">
              <a:buFont typeface="+mj-lt"/>
              <a:buAutoNum type="arabicPeriod"/>
            </a:pPr>
            <a:r>
              <a:rPr lang="en-US" sz="1800" dirty="0">
                <a:latin typeface="Times New Roman" pitchFamily="18" charset="0"/>
                <a:cs typeface="Times New Roman" pitchFamily="18" charset="0"/>
              </a:rPr>
              <a:t>Complexity of syllable structures</a:t>
            </a:r>
          </a:p>
          <a:p>
            <a:pPr marL="342900" indent="-342900">
              <a:buFont typeface="+mj-lt"/>
              <a:buAutoNum type="arabicPeriod"/>
            </a:pPr>
            <a:r>
              <a:rPr lang="en-US" sz="1800" dirty="0">
                <a:latin typeface="Times New Roman" pitchFamily="18" charset="0"/>
                <a:cs typeface="Times New Roman" pitchFamily="18" charset="0"/>
              </a:rPr>
              <a:t>Larger phonetic inventories</a:t>
            </a:r>
          </a:p>
          <a:p>
            <a:pPr marL="342900" indent="-342900">
              <a:buFont typeface="+mj-lt"/>
              <a:buAutoNum type="arabicPeriod"/>
            </a:pPr>
            <a:r>
              <a:rPr lang="en-US" sz="1800" dirty="0">
                <a:latin typeface="Times New Roman" pitchFamily="18" charset="0"/>
                <a:cs typeface="Times New Roman" pitchFamily="18" charset="0"/>
              </a:rPr>
              <a:t>Typical developmental error patterns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1425" y="1042050"/>
            <a:ext cx="7081200" cy="539100"/>
          </a:xfrm>
        </p:spPr>
        <p:txBody>
          <a:bodyPr/>
          <a:lstStyle/>
          <a:p>
            <a:r>
              <a:rPr lang="en-US" sz="2400" dirty="0"/>
              <a:t>Formal Language Testing</a:t>
            </a:r>
          </a:p>
        </p:txBody>
      </p:sp>
      <p:sp>
        <p:nvSpPr>
          <p:cNvPr id="3" name="Slide Number Placeholder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21</a:t>
            </a:fld>
            <a:endParaRPr lang="en"/>
          </a:p>
        </p:txBody>
      </p:sp>
      <p:sp>
        <p:nvSpPr>
          <p:cNvPr id="4" name="TextBox 3"/>
          <p:cNvSpPr txBox="1"/>
          <p:nvPr/>
        </p:nvSpPr>
        <p:spPr>
          <a:xfrm>
            <a:off x="1143000" y="1657350"/>
            <a:ext cx="6705600" cy="1815882"/>
          </a:xfrm>
          <a:prstGeom prst="rect">
            <a:avLst/>
          </a:prstGeom>
          <a:noFill/>
        </p:spPr>
        <p:txBody>
          <a:bodyPr wrap="square" rtlCol="0">
            <a:spAutoFit/>
          </a:bodyPr>
          <a:lstStyle/>
          <a:p>
            <a:pPr>
              <a:buClr>
                <a:srgbClr val="CC0000"/>
              </a:buClr>
              <a:buFont typeface="Wingdings" pitchFamily="2" charset="2"/>
              <a:buChar char="Ø"/>
            </a:pPr>
            <a:r>
              <a:rPr lang="en-US" dirty="0"/>
              <a:t> There are hundreds of formal language tests, which makes it sometimes difficult to select the most appropriate one, as every single one is unique, useful and has its own uses and aims.</a:t>
            </a:r>
          </a:p>
          <a:p>
            <a:pPr>
              <a:buClr>
                <a:srgbClr val="CC0000"/>
              </a:buClr>
              <a:buFont typeface="Wingdings" pitchFamily="2" charset="2"/>
              <a:buChar char="Ø"/>
            </a:pPr>
            <a:r>
              <a:rPr lang="en-US" dirty="0"/>
              <a:t>The clinician should administer only the most recent edition of a test and should also be familiar with each test’s uses, strengths, and weaknesses.</a:t>
            </a:r>
          </a:p>
          <a:p>
            <a:pPr>
              <a:buClr>
                <a:srgbClr val="CC0000"/>
              </a:buClr>
              <a:buFont typeface="Wingdings" pitchFamily="2" charset="2"/>
              <a:buChar char="Ø"/>
            </a:pPr>
            <a:r>
              <a:rPr lang="en-US" dirty="0"/>
              <a:t>Table 7-4 on p. 236 includes a list of informal tests and their purposes. The ASHA website includes a more comprehensive list of informal tests.</a:t>
            </a:r>
          </a:p>
          <a:p>
            <a:endParaRPr lang="en-US" dirty="0"/>
          </a:p>
        </p:txBody>
      </p:sp>
      <p:grpSp>
        <p:nvGrpSpPr>
          <p:cNvPr id="5" name="Google Shape;450;p39"/>
          <p:cNvGrpSpPr/>
          <p:nvPr/>
        </p:nvGrpSpPr>
        <p:grpSpPr>
          <a:xfrm>
            <a:off x="4419600" y="133350"/>
            <a:ext cx="340380" cy="340380"/>
            <a:chOff x="2594325" y="1627175"/>
            <a:chExt cx="440850" cy="440850"/>
          </a:xfrm>
        </p:grpSpPr>
        <p:sp>
          <p:nvSpPr>
            <p:cNvPr id="6" name="Google Shape;451;p39"/>
            <p:cNvSpPr/>
            <p:nvPr/>
          </p:nvSpPr>
          <p:spPr>
            <a:xfrm>
              <a:off x="2594325" y="1890950"/>
              <a:ext cx="177075" cy="177075"/>
            </a:xfrm>
            <a:custGeom>
              <a:avLst/>
              <a:gdLst/>
              <a:ahLst/>
              <a:cxnLst/>
              <a:rect l="l" t="t" r="r" b="b"/>
              <a:pathLst>
                <a:path w="7083" h="7083" extrusionOk="0">
                  <a:moveTo>
                    <a:pt x="5544" y="0"/>
                  </a:moveTo>
                  <a:lnTo>
                    <a:pt x="538" y="5984"/>
                  </a:lnTo>
                  <a:lnTo>
                    <a:pt x="0" y="7083"/>
                  </a:lnTo>
                  <a:lnTo>
                    <a:pt x="1099" y="6546"/>
                  </a:lnTo>
                  <a:lnTo>
                    <a:pt x="7083" y="1539"/>
                  </a:lnTo>
                  <a:lnTo>
                    <a:pt x="5544"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452;p39"/>
            <p:cNvSpPr/>
            <p:nvPr/>
          </p:nvSpPr>
          <p:spPr>
            <a:xfrm>
              <a:off x="2858700" y="1627175"/>
              <a:ext cx="176475" cy="176475"/>
            </a:xfrm>
            <a:custGeom>
              <a:avLst/>
              <a:gdLst/>
              <a:ahLst/>
              <a:cxnLst/>
              <a:rect l="l" t="t" r="r" b="b"/>
              <a:pathLst>
                <a:path w="7059" h="7059" extrusionOk="0">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453;p39"/>
            <p:cNvSpPr/>
            <p:nvPr/>
          </p:nvSpPr>
          <p:spPr>
            <a:xfrm>
              <a:off x="2663325" y="1702275"/>
              <a:ext cx="296750" cy="296775"/>
            </a:xfrm>
            <a:custGeom>
              <a:avLst/>
              <a:gdLst/>
              <a:ahLst/>
              <a:cxnLst/>
              <a:rect l="l" t="t" r="r" b="b"/>
              <a:pathLst>
                <a:path w="11870" h="11871" extrusionOk="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1425" y="965850"/>
            <a:ext cx="7081200" cy="539100"/>
          </a:xfrm>
        </p:spPr>
        <p:txBody>
          <a:bodyPr/>
          <a:lstStyle/>
          <a:p>
            <a:r>
              <a:rPr lang="en-US" sz="2400" dirty="0"/>
              <a:t>Informal Language Testing</a:t>
            </a:r>
          </a:p>
        </p:txBody>
      </p:sp>
      <p:sp>
        <p:nvSpPr>
          <p:cNvPr id="3" name="Slide Number Placeholder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22</a:t>
            </a:fld>
            <a:endParaRPr lang="en"/>
          </a:p>
        </p:txBody>
      </p:sp>
      <p:grpSp>
        <p:nvGrpSpPr>
          <p:cNvPr id="5" name="Google Shape;450;p39"/>
          <p:cNvGrpSpPr/>
          <p:nvPr/>
        </p:nvGrpSpPr>
        <p:grpSpPr>
          <a:xfrm>
            <a:off x="4419600" y="133350"/>
            <a:ext cx="340380" cy="340380"/>
            <a:chOff x="2594325" y="1627175"/>
            <a:chExt cx="440850" cy="440850"/>
          </a:xfrm>
        </p:grpSpPr>
        <p:sp>
          <p:nvSpPr>
            <p:cNvPr id="6" name="Google Shape;451;p39"/>
            <p:cNvSpPr/>
            <p:nvPr/>
          </p:nvSpPr>
          <p:spPr>
            <a:xfrm>
              <a:off x="2594325" y="1890950"/>
              <a:ext cx="177075" cy="177075"/>
            </a:xfrm>
            <a:custGeom>
              <a:avLst/>
              <a:gdLst/>
              <a:ahLst/>
              <a:cxnLst/>
              <a:rect l="l" t="t" r="r" b="b"/>
              <a:pathLst>
                <a:path w="7083" h="7083" extrusionOk="0">
                  <a:moveTo>
                    <a:pt x="5544" y="0"/>
                  </a:moveTo>
                  <a:lnTo>
                    <a:pt x="538" y="5984"/>
                  </a:lnTo>
                  <a:lnTo>
                    <a:pt x="0" y="7083"/>
                  </a:lnTo>
                  <a:lnTo>
                    <a:pt x="1099" y="6546"/>
                  </a:lnTo>
                  <a:lnTo>
                    <a:pt x="7083" y="1539"/>
                  </a:lnTo>
                  <a:lnTo>
                    <a:pt x="5544"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452;p39"/>
            <p:cNvSpPr/>
            <p:nvPr/>
          </p:nvSpPr>
          <p:spPr>
            <a:xfrm>
              <a:off x="2858700" y="1627175"/>
              <a:ext cx="176475" cy="176475"/>
            </a:xfrm>
            <a:custGeom>
              <a:avLst/>
              <a:gdLst/>
              <a:ahLst/>
              <a:cxnLst/>
              <a:rect l="l" t="t" r="r" b="b"/>
              <a:pathLst>
                <a:path w="7059" h="7059" extrusionOk="0">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453;p39"/>
            <p:cNvSpPr/>
            <p:nvPr/>
          </p:nvSpPr>
          <p:spPr>
            <a:xfrm>
              <a:off x="2663325" y="1702275"/>
              <a:ext cx="296750" cy="296775"/>
            </a:xfrm>
            <a:custGeom>
              <a:avLst/>
              <a:gdLst/>
              <a:ahLst/>
              <a:cxnLst/>
              <a:rect l="l" t="t" r="r" b="b"/>
              <a:pathLst>
                <a:path w="11870" h="11871" extrusionOk="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 name="Text Placeholder 2"/>
          <p:cNvSpPr txBox="1">
            <a:spLocks/>
          </p:cNvSpPr>
          <p:nvPr/>
        </p:nvSpPr>
        <p:spPr>
          <a:xfrm>
            <a:off x="457200" y="1681200"/>
            <a:ext cx="8458200" cy="3462300"/>
          </a:xfrm>
          <a:prstGeom prst="rect">
            <a:avLst/>
          </a:prstGeom>
        </p:spPr>
        <p:txBody>
          <a:bodyPr/>
          <a:lstStyle/>
          <a:p>
            <a:pPr>
              <a:buClr>
                <a:srgbClr val="CC0000"/>
              </a:buClr>
              <a:buFont typeface="Wingdings" pitchFamily="2" charset="2"/>
              <a:buChar char="Ø"/>
            </a:pPr>
            <a:r>
              <a:rPr kumimoji="0" lang="en-US" sz="1600" b="0" i="1" u="none" strike="noStrike" kern="0" cap="none" spc="0" normalizeH="0" noProof="0" dirty="0">
                <a:ln>
                  <a:noFill/>
                </a:ln>
                <a:solidFill>
                  <a:srgbClr val="000000"/>
                </a:solidFill>
                <a:effectLst/>
                <a:uLnTx/>
                <a:uFillTx/>
                <a:latin typeface="Times New Roman" pitchFamily="18" charset="0"/>
                <a:ea typeface="Arial"/>
                <a:cs typeface="Times New Roman" pitchFamily="18" charset="0"/>
                <a:sym typeface="Arial"/>
              </a:rPr>
              <a:t> </a:t>
            </a:r>
            <a:r>
              <a:rPr lang="en-US" sz="1600" dirty="0">
                <a:latin typeface="Times New Roman" pitchFamily="18" charset="0"/>
                <a:cs typeface="Times New Roman" pitchFamily="18" charset="0"/>
              </a:rPr>
              <a:t>Tests certain aspects of language more deeply than formal assessment does.</a:t>
            </a:r>
          </a:p>
          <a:p>
            <a:pPr>
              <a:buClr>
                <a:srgbClr val="CC0000"/>
              </a:buClr>
              <a:buFont typeface="Wingdings" pitchFamily="2" charset="2"/>
              <a:buChar char="Ø"/>
            </a:pPr>
            <a:r>
              <a:rPr lang="en-US" sz="1600" dirty="0">
                <a:latin typeface="Times New Roman" pitchFamily="18" charset="0"/>
                <a:cs typeface="Times New Roman" pitchFamily="18" charset="0"/>
              </a:rPr>
              <a:t> Provides the opportunity to view a client’s functional use of language in natural contexts.</a:t>
            </a:r>
          </a:p>
          <a:p>
            <a:pPr>
              <a:buClr>
                <a:srgbClr val="CC0000"/>
              </a:buClr>
              <a:buFont typeface="Wingdings" pitchFamily="2" charset="2"/>
              <a:buChar char="Ø"/>
            </a:pPr>
            <a:r>
              <a:rPr lang="en-US" sz="1600" dirty="0">
                <a:latin typeface="Times New Roman" pitchFamily="18" charset="0"/>
                <a:cs typeface="Times New Roman" pitchFamily="18" charset="0"/>
              </a:rPr>
              <a:t>Relevant cognitive abilities can also be assessed.</a:t>
            </a:r>
          </a:p>
          <a:p>
            <a:pPr>
              <a:buClr>
                <a:srgbClr val="CC0000"/>
              </a:buClr>
              <a:buFont typeface="Wingdings" pitchFamily="2" charset="2"/>
              <a:buChar char="Ø"/>
            </a:pPr>
            <a:r>
              <a:rPr lang="en-US" sz="1600" dirty="0">
                <a:latin typeface="Times New Roman" pitchFamily="18" charset="0"/>
                <a:cs typeface="Times New Roman" pitchFamily="18" charset="0"/>
              </a:rPr>
              <a:t>In some situations, it is the primary source of diagnostic information.</a:t>
            </a:r>
          </a:p>
          <a:p>
            <a:pPr>
              <a:buClr>
                <a:srgbClr val="CC0000"/>
              </a:buClr>
              <a:buFont typeface="Wingdings" pitchFamily="2" charset="2"/>
              <a:buChar char="Ø"/>
            </a:pPr>
            <a:r>
              <a:rPr kumimoji="0" lang="en-US" sz="1600" b="0" u="none" strike="noStrike" kern="0" cap="none" spc="0" normalizeH="0" baseline="0" noProof="0" dirty="0">
                <a:ln>
                  <a:noFill/>
                </a:ln>
                <a:solidFill>
                  <a:srgbClr val="000000"/>
                </a:solidFill>
                <a:effectLst/>
                <a:uLnTx/>
                <a:uFillTx/>
                <a:latin typeface="Times New Roman" pitchFamily="18" charset="0"/>
                <a:ea typeface="Arial"/>
                <a:cs typeface="Times New Roman" pitchFamily="18" charset="0"/>
                <a:sym typeface="Arial"/>
              </a:rPr>
              <a:t>Informal tasks</a:t>
            </a:r>
            <a:r>
              <a:rPr kumimoji="0" lang="en-US" sz="1600" b="0" u="none" strike="noStrike" kern="0" cap="none" spc="0" normalizeH="0" noProof="0" dirty="0">
                <a:ln>
                  <a:noFill/>
                </a:ln>
                <a:solidFill>
                  <a:srgbClr val="000000"/>
                </a:solidFill>
                <a:effectLst/>
                <a:uLnTx/>
                <a:uFillTx/>
                <a:latin typeface="Times New Roman" pitchFamily="18" charset="0"/>
                <a:ea typeface="Arial"/>
                <a:cs typeface="Times New Roman" pitchFamily="18" charset="0"/>
                <a:sym typeface="Arial"/>
              </a:rPr>
              <a:t> can be receptively and expressively based.</a:t>
            </a:r>
          </a:p>
          <a:p>
            <a:pPr>
              <a:buClr>
                <a:srgbClr val="CC0000"/>
              </a:buClr>
              <a:buFont typeface="Wingdings" pitchFamily="2" charset="2"/>
              <a:buChar char="Ø"/>
            </a:pPr>
            <a:r>
              <a:rPr lang="en-US" sz="1600" baseline="0" dirty="0">
                <a:latin typeface="Times New Roman" pitchFamily="18" charset="0"/>
                <a:cs typeface="Times New Roman" pitchFamily="18" charset="0"/>
              </a:rPr>
              <a:t>They often require a certain amount of creativity</a:t>
            </a:r>
            <a:r>
              <a:rPr lang="en-US" sz="1600" dirty="0">
                <a:latin typeface="Times New Roman" pitchFamily="18" charset="0"/>
                <a:cs typeface="Times New Roman" pitchFamily="18" charset="0"/>
              </a:rPr>
              <a:t> to correctly assess targeted behaviors.</a:t>
            </a:r>
          </a:p>
          <a:p>
            <a:pPr>
              <a:buClr>
                <a:srgbClr val="CC0000"/>
              </a:buClr>
              <a:buFont typeface="Wingdings" pitchFamily="2" charset="2"/>
              <a:buChar char="Ø"/>
            </a:pPr>
            <a:r>
              <a:rPr kumimoji="0" lang="en-US" sz="1600" b="0" u="none" strike="noStrike" kern="0" cap="none" spc="0" normalizeH="0" baseline="0" noProof="0" dirty="0">
                <a:ln>
                  <a:noFill/>
                </a:ln>
                <a:solidFill>
                  <a:srgbClr val="000000"/>
                </a:solidFill>
                <a:effectLst/>
                <a:uLnTx/>
                <a:uFillTx/>
                <a:latin typeface="Times New Roman" pitchFamily="18" charset="0"/>
                <a:ea typeface="Arial"/>
                <a:cs typeface="Times New Roman" pitchFamily="18" charset="0"/>
                <a:sym typeface="Arial"/>
              </a:rPr>
              <a:t>E.g</a:t>
            </a:r>
            <a:r>
              <a:rPr lang="en-US" sz="1600" dirty="0">
                <a:latin typeface="Times New Roman" pitchFamily="18" charset="0"/>
                <a:cs typeface="Times New Roman" pitchFamily="18" charset="0"/>
              </a:rPr>
              <a:t>. Ask the child to follow verbal commands or Ask them to count, recite the alphabet, or perform other serial tasks…</a:t>
            </a:r>
          </a:p>
          <a:p>
            <a:pPr>
              <a:buClr>
                <a:srgbClr val="CC0000"/>
              </a:buClr>
              <a:buFont typeface="Wingdings" pitchFamily="2" charset="2"/>
              <a:buChar char="Ø"/>
            </a:pPr>
            <a:r>
              <a:rPr kumimoji="0" lang="en-US" sz="1600" b="0" u="none" strike="noStrike" kern="0" cap="none" spc="0" normalizeH="0" baseline="0" noProof="0" dirty="0">
                <a:ln>
                  <a:noFill/>
                </a:ln>
                <a:solidFill>
                  <a:srgbClr val="000000"/>
                </a:solidFill>
                <a:effectLst/>
                <a:uLnTx/>
                <a:uFillTx/>
                <a:latin typeface="Times New Roman" pitchFamily="18" charset="0"/>
                <a:ea typeface="Arial"/>
                <a:cs typeface="Times New Roman" pitchFamily="18" charset="0"/>
                <a:sym typeface="Arial"/>
              </a:rPr>
              <a:t>Other Examples of activities can be found on p. 235 and p. 238.</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37"/>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Language Smapling and Analysis</a:t>
            </a:r>
            <a:endParaRPr sz="2400"/>
          </a:p>
        </p:txBody>
      </p:sp>
      <p:sp>
        <p:nvSpPr>
          <p:cNvPr id="343" name="Google Shape;343;p37"/>
          <p:cNvSpPr txBox="1">
            <a:spLocks noGrp="1"/>
          </p:cNvSpPr>
          <p:nvPr>
            <p:ph type="body" idx="1"/>
          </p:nvPr>
        </p:nvSpPr>
        <p:spPr>
          <a:xfrm>
            <a:off x="1031425" y="1351100"/>
            <a:ext cx="7081200" cy="3462300"/>
          </a:xfrm>
          <a:prstGeom prst="rect">
            <a:avLst/>
          </a:prstGeom>
        </p:spPr>
        <p:txBody>
          <a:bodyPr spcFirstLastPara="1" wrap="square" lIns="91425" tIns="91425" rIns="91425" bIns="91425" anchor="t" anchorCtr="0">
            <a:noAutofit/>
          </a:bodyPr>
          <a:lstStyle/>
          <a:p>
            <a:r>
              <a:rPr lang="en-US" sz="1400" dirty="0">
                <a:latin typeface="Times New Roman" pitchFamily="18" charset="0"/>
                <a:cs typeface="Times New Roman" pitchFamily="18" charset="0"/>
              </a:rPr>
              <a:t>Language sampling is a vital part of a complete evaluation of language. There are several aspects of collecting a language sample that are especially important for assessing language disorders:</a:t>
            </a:r>
          </a:p>
          <a:p>
            <a:r>
              <a:rPr lang="en-US" sz="1400" dirty="0">
                <a:latin typeface="Times New Roman" pitchFamily="18" charset="0"/>
                <a:cs typeface="Times New Roman" pitchFamily="18" charset="0"/>
              </a:rPr>
              <a:t>Collect a representative sample based on real conversation.</a:t>
            </a:r>
          </a:p>
          <a:p>
            <a:r>
              <a:rPr lang="en-US" sz="1400" dirty="0">
                <a:latin typeface="Times New Roman" pitchFamily="18" charset="0"/>
                <a:cs typeface="Times New Roman" pitchFamily="18" charset="0"/>
              </a:rPr>
              <a:t>Vary the contexts and activities used to elicit the sample to assess different aspects of language.</a:t>
            </a:r>
          </a:p>
          <a:p>
            <a:r>
              <a:rPr lang="en-US" sz="1400" dirty="0">
                <a:latin typeface="Times New Roman" pitchFamily="18" charset="0"/>
                <a:cs typeface="Times New Roman" pitchFamily="18" charset="0"/>
              </a:rPr>
              <a:t>Collect multiple samples.</a:t>
            </a:r>
          </a:p>
          <a:p>
            <a:r>
              <a:rPr lang="en-US" sz="1400" dirty="0">
                <a:latin typeface="Times New Roman" pitchFamily="18" charset="0"/>
                <a:cs typeface="Times New Roman" pitchFamily="18" charset="0"/>
              </a:rPr>
              <a:t>Ask others to interact with the client during the sample, such as a parent, a sibling, a friend, or a teacher. Children commonly vary their language use depending on the audience.</a:t>
            </a:r>
          </a:p>
          <a:p>
            <a:r>
              <a:rPr lang="en-US" sz="1400" dirty="0">
                <a:latin typeface="Times New Roman" pitchFamily="18" charset="0"/>
                <a:cs typeface="Times New Roman" pitchFamily="18" charset="0"/>
              </a:rPr>
              <a:t>Video-record the sample for later analysis.</a:t>
            </a:r>
            <a:endParaRPr sz="1400">
              <a:latin typeface="Times New Roman" pitchFamily="18" charset="0"/>
              <a:cs typeface="Times New Roman" pitchFamily="18" charset="0"/>
            </a:endParaRPr>
          </a:p>
        </p:txBody>
      </p:sp>
      <p:sp>
        <p:nvSpPr>
          <p:cNvPr id="347" name="Google Shape;347;p37"/>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23</a:t>
            </a:fld>
            <a:endParaRPr/>
          </a:p>
        </p:txBody>
      </p:sp>
      <p:grpSp>
        <p:nvGrpSpPr>
          <p:cNvPr id="8" name="Google Shape;552;p39"/>
          <p:cNvGrpSpPr/>
          <p:nvPr/>
        </p:nvGrpSpPr>
        <p:grpSpPr>
          <a:xfrm>
            <a:off x="4419600" y="133350"/>
            <a:ext cx="349800" cy="256472"/>
            <a:chOff x="4610450" y="3703750"/>
            <a:chExt cx="453050" cy="332175"/>
          </a:xfrm>
        </p:grpSpPr>
        <p:sp>
          <p:nvSpPr>
            <p:cNvPr id="9" name="Google Shape;553;p39"/>
            <p:cNvSpPr/>
            <p:nvPr/>
          </p:nvSpPr>
          <p:spPr>
            <a:xfrm>
              <a:off x="4610450" y="3703750"/>
              <a:ext cx="453050" cy="332175"/>
            </a:xfrm>
            <a:custGeom>
              <a:avLst/>
              <a:gdLst/>
              <a:ahLst/>
              <a:cxnLst/>
              <a:rect l="l" t="t" r="r" b="b"/>
              <a:pathLst>
                <a:path w="18122" h="13287" extrusionOk="0">
                  <a:moveTo>
                    <a:pt x="366" y="0"/>
                  </a:moveTo>
                  <a:lnTo>
                    <a:pt x="293" y="49"/>
                  </a:lnTo>
                  <a:lnTo>
                    <a:pt x="195" y="74"/>
                  </a:lnTo>
                  <a:lnTo>
                    <a:pt x="122" y="147"/>
                  </a:lnTo>
                  <a:lnTo>
                    <a:pt x="73" y="220"/>
                  </a:lnTo>
                  <a:lnTo>
                    <a:pt x="25" y="293"/>
                  </a:lnTo>
                  <a:lnTo>
                    <a:pt x="0" y="391"/>
                  </a:lnTo>
                  <a:lnTo>
                    <a:pt x="0" y="489"/>
                  </a:lnTo>
                  <a:lnTo>
                    <a:pt x="0" y="12798"/>
                  </a:lnTo>
                  <a:lnTo>
                    <a:pt x="0" y="12896"/>
                  </a:lnTo>
                  <a:lnTo>
                    <a:pt x="25" y="12993"/>
                  </a:lnTo>
                  <a:lnTo>
                    <a:pt x="73" y="13067"/>
                  </a:lnTo>
                  <a:lnTo>
                    <a:pt x="122" y="13140"/>
                  </a:lnTo>
                  <a:lnTo>
                    <a:pt x="195" y="13213"/>
                  </a:lnTo>
                  <a:lnTo>
                    <a:pt x="293" y="13238"/>
                  </a:lnTo>
                  <a:lnTo>
                    <a:pt x="366" y="13287"/>
                  </a:lnTo>
                  <a:lnTo>
                    <a:pt x="17756" y="13287"/>
                  </a:lnTo>
                  <a:lnTo>
                    <a:pt x="17829" y="13238"/>
                  </a:lnTo>
                  <a:lnTo>
                    <a:pt x="17927" y="13213"/>
                  </a:lnTo>
                  <a:lnTo>
                    <a:pt x="18000" y="13140"/>
                  </a:lnTo>
                  <a:lnTo>
                    <a:pt x="18049" y="13067"/>
                  </a:lnTo>
                  <a:lnTo>
                    <a:pt x="18098" y="12993"/>
                  </a:lnTo>
                  <a:lnTo>
                    <a:pt x="18122" y="12896"/>
                  </a:lnTo>
                  <a:lnTo>
                    <a:pt x="18122" y="12798"/>
                  </a:lnTo>
                  <a:lnTo>
                    <a:pt x="18122" y="12700"/>
                  </a:lnTo>
                  <a:lnTo>
                    <a:pt x="18098" y="12603"/>
                  </a:lnTo>
                  <a:lnTo>
                    <a:pt x="18049" y="12529"/>
                  </a:lnTo>
                  <a:lnTo>
                    <a:pt x="18000" y="12456"/>
                  </a:lnTo>
                  <a:lnTo>
                    <a:pt x="17927" y="12383"/>
                  </a:lnTo>
                  <a:lnTo>
                    <a:pt x="17829" y="12358"/>
                  </a:lnTo>
                  <a:lnTo>
                    <a:pt x="17756" y="12310"/>
                  </a:lnTo>
                  <a:lnTo>
                    <a:pt x="977" y="12310"/>
                  </a:lnTo>
                  <a:lnTo>
                    <a:pt x="977" y="489"/>
                  </a:lnTo>
                  <a:lnTo>
                    <a:pt x="953" y="391"/>
                  </a:lnTo>
                  <a:lnTo>
                    <a:pt x="928" y="293"/>
                  </a:lnTo>
                  <a:lnTo>
                    <a:pt x="879" y="220"/>
                  </a:lnTo>
                  <a:lnTo>
                    <a:pt x="830" y="147"/>
                  </a:lnTo>
                  <a:lnTo>
                    <a:pt x="757" y="74"/>
                  </a:lnTo>
                  <a:lnTo>
                    <a:pt x="660" y="49"/>
                  </a:lnTo>
                  <a:lnTo>
                    <a:pt x="586"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554;p39"/>
            <p:cNvSpPr/>
            <p:nvPr/>
          </p:nvSpPr>
          <p:spPr>
            <a:xfrm>
              <a:off x="4642200" y="3730000"/>
              <a:ext cx="389550" cy="249150"/>
            </a:xfrm>
            <a:custGeom>
              <a:avLst/>
              <a:gdLst/>
              <a:ahLst/>
              <a:cxnLst/>
              <a:rect l="l" t="t" r="r" b="b"/>
              <a:pathLst>
                <a:path w="15582" h="9966" extrusionOk="0">
                  <a:moveTo>
                    <a:pt x="14752" y="1"/>
                  </a:moveTo>
                  <a:lnTo>
                    <a:pt x="14629" y="49"/>
                  </a:lnTo>
                  <a:lnTo>
                    <a:pt x="14507" y="98"/>
                  </a:lnTo>
                  <a:lnTo>
                    <a:pt x="14410" y="196"/>
                  </a:lnTo>
                  <a:lnTo>
                    <a:pt x="14336" y="294"/>
                  </a:lnTo>
                  <a:lnTo>
                    <a:pt x="14263" y="416"/>
                  </a:lnTo>
                  <a:lnTo>
                    <a:pt x="14239" y="538"/>
                  </a:lnTo>
                  <a:lnTo>
                    <a:pt x="14214" y="684"/>
                  </a:lnTo>
                  <a:lnTo>
                    <a:pt x="14239" y="831"/>
                  </a:lnTo>
                  <a:lnTo>
                    <a:pt x="14288" y="1002"/>
                  </a:lnTo>
                  <a:lnTo>
                    <a:pt x="11308" y="4372"/>
                  </a:lnTo>
                  <a:lnTo>
                    <a:pt x="11161" y="4323"/>
                  </a:lnTo>
                  <a:lnTo>
                    <a:pt x="11015" y="4299"/>
                  </a:lnTo>
                  <a:lnTo>
                    <a:pt x="10844" y="4323"/>
                  </a:lnTo>
                  <a:lnTo>
                    <a:pt x="10087" y="3005"/>
                  </a:lnTo>
                  <a:lnTo>
                    <a:pt x="10160" y="2907"/>
                  </a:lnTo>
                  <a:lnTo>
                    <a:pt x="10209" y="2809"/>
                  </a:lnTo>
                  <a:lnTo>
                    <a:pt x="10233" y="2687"/>
                  </a:lnTo>
                  <a:lnTo>
                    <a:pt x="10233" y="2565"/>
                  </a:lnTo>
                  <a:lnTo>
                    <a:pt x="10233" y="2418"/>
                  </a:lnTo>
                  <a:lnTo>
                    <a:pt x="10184" y="2296"/>
                  </a:lnTo>
                  <a:lnTo>
                    <a:pt x="10136" y="2174"/>
                  </a:lnTo>
                  <a:lnTo>
                    <a:pt x="10038" y="2077"/>
                  </a:lnTo>
                  <a:lnTo>
                    <a:pt x="9940" y="2003"/>
                  </a:lnTo>
                  <a:lnTo>
                    <a:pt x="9818" y="1930"/>
                  </a:lnTo>
                  <a:lnTo>
                    <a:pt x="9696" y="1906"/>
                  </a:lnTo>
                  <a:lnTo>
                    <a:pt x="9549" y="1881"/>
                  </a:lnTo>
                  <a:lnTo>
                    <a:pt x="9427" y="1906"/>
                  </a:lnTo>
                  <a:lnTo>
                    <a:pt x="9281" y="1930"/>
                  </a:lnTo>
                  <a:lnTo>
                    <a:pt x="9183" y="2003"/>
                  </a:lnTo>
                  <a:lnTo>
                    <a:pt x="9085" y="2077"/>
                  </a:lnTo>
                  <a:lnTo>
                    <a:pt x="8988" y="2174"/>
                  </a:lnTo>
                  <a:lnTo>
                    <a:pt x="8939" y="2296"/>
                  </a:lnTo>
                  <a:lnTo>
                    <a:pt x="8890" y="2418"/>
                  </a:lnTo>
                  <a:lnTo>
                    <a:pt x="8866" y="2565"/>
                  </a:lnTo>
                  <a:lnTo>
                    <a:pt x="8890" y="2663"/>
                  </a:lnTo>
                  <a:lnTo>
                    <a:pt x="8914" y="2785"/>
                  </a:lnTo>
                  <a:lnTo>
                    <a:pt x="8939" y="2883"/>
                  </a:lnTo>
                  <a:lnTo>
                    <a:pt x="8988" y="2956"/>
                  </a:lnTo>
                  <a:lnTo>
                    <a:pt x="6521" y="6668"/>
                  </a:lnTo>
                  <a:lnTo>
                    <a:pt x="6399" y="6644"/>
                  </a:lnTo>
                  <a:lnTo>
                    <a:pt x="6130" y="6644"/>
                  </a:lnTo>
                  <a:lnTo>
                    <a:pt x="5959" y="6717"/>
                  </a:lnTo>
                  <a:lnTo>
                    <a:pt x="4714" y="5398"/>
                  </a:lnTo>
                  <a:lnTo>
                    <a:pt x="4763" y="5252"/>
                  </a:lnTo>
                  <a:lnTo>
                    <a:pt x="4763" y="5105"/>
                  </a:lnTo>
                  <a:lnTo>
                    <a:pt x="4763" y="4958"/>
                  </a:lnTo>
                  <a:lnTo>
                    <a:pt x="4714" y="4836"/>
                  </a:lnTo>
                  <a:lnTo>
                    <a:pt x="4665" y="4714"/>
                  </a:lnTo>
                  <a:lnTo>
                    <a:pt x="4567" y="4617"/>
                  </a:lnTo>
                  <a:lnTo>
                    <a:pt x="4470" y="4543"/>
                  </a:lnTo>
                  <a:lnTo>
                    <a:pt x="4347" y="4470"/>
                  </a:lnTo>
                  <a:lnTo>
                    <a:pt x="4225" y="4446"/>
                  </a:lnTo>
                  <a:lnTo>
                    <a:pt x="4079" y="4421"/>
                  </a:lnTo>
                  <a:lnTo>
                    <a:pt x="3957" y="4446"/>
                  </a:lnTo>
                  <a:lnTo>
                    <a:pt x="3810" y="4470"/>
                  </a:lnTo>
                  <a:lnTo>
                    <a:pt x="3712" y="4543"/>
                  </a:lnTo>
                  <a:lnTo>
                    <a:pt x="3615" y="4617"/>
                  </a:lnTo>
                  <a:lnTo>
                    <a:pt x="3517" y="4714"/>
                  </a:lnTo>
                  <a:lnTo>
                    <a:pt x="3468" y="4836"/>
                  </a:lnTo>
                  <a:lnTo>
                    <a:pt x="3419" y="4958"/>
                  </a:lnTo>
                  <a:lnTo>
                    <a:pt x="3395" y="5105"/>
                  </a:lnTo>
                  <a:lnTo>
                    <a:pt x="3419" y="5276"/>
                  </a:lnTo>
                  <a:lnTo>
                    <a:pt x="3493" y="5447"/>
                  </a:lnTo>
                  <a:lnTo>
                    <a:pt x="49" y="9574"/>
                  </a:lnTo>
                  <a:lnTo>
                    <a:pt x="0" y="9648"/>
                  </a:lnTo>
                  <a:lnTo>
                    <a:pt x="0" y="9745"/>
                  </a:lnTo>
                  <a:lnTo>
                    <a:pt x="25" y="9843"/>
                  </a:lnTo>
                  <a:lnTo>
                    <a:pt x="98" y="9916"/>
                  </a:lnTo>
                  <a:lnTo>
                    <a:pt x="171" y="9965"/>
                  </a:lnTo>
                  <a:lnTo>
                    <a:pt x="244" y="9965"/>
                  </a:lnTo>
                  <a:lnTo>
                    <a:pt x="342" y="9941"/>
                  </a:lnTo>
                  <a:lnTo>
                    <a:pt x="440" y="9892"/>
                  </a:lnTo>
                  <a:lnTo>
                    <a:pt x="3859" y="5740"/>
                  </a:lnTo>
                  <a:lnTo>
                    <a:pt x="3981" y="5789"/>
                  </a:lnTo>
                  <a:lnTo>
                    <a:pt x="4079" y="5789"/>
                  </a:lnTo>
                  <a:lnTo>
                    <a:pt x="4225" y="5764"/>
                  </a:lnTo>
                  <a:lnTo>
                    <a:pt x="4347" y="5740"/>
                  </a:lnTo>
                  <a:lnTo>
                    <a:pt x="5642" y="7083"/>
                  </a:lnTo>
                  <a:lnTo>
                    <a:pt x="5617" y="7205"/>
                  </a:lnTo>
                  <a:lnTo>
                    <a:pt x="5617" y="7328"/>
                  </a:lnTo>
                  <a:lnTo>
                    <a:pt x="5617" y="7450"/>
                  </a:lnTo>
                  <a:lnTo>
                    <a:pt x="5666" y="7572"/>
                  </a:lnTo>
                  <a:lnTo>
                    <a:pt x="5740" y="7694"/>
                  </a:lnTo>
                  <a:lnTo>
                    <a:pt x="5813" y="7792"/>
                  </a:lnTo>
                  <a:lnTo>
                    <a:pt x="5910" y="7889"/>
                  </a:lnTo>
                  <a:lnTo>
                    <a:pt x="6033" y="7938"/>
                  </a:lnTo>
                  <a:lnTo>
                    <a:pt x="6155" y="7987"/>
                  </a:lnTo>
                  <a:lnTo>
                    <a:pt x="6301" y="8011"/>
                  </a:lnTo>
                  <a:lnTo>
                    <a:pt x="6448" y="7987"/>
                  </a:lnTo>
                  <a:lnTo>
                    <a:pt x="6570" y="7938"/>
                  </a:lnTo>
                  <a:lnTo>
                    <a:pt x="6692" y="7889"/>
                  </a:lnTo>
                  <a:lnTo>
                    <a:pt x="6790" y="7792"/>
                  </a:lnTo>
                  <a:lnTo>
                    <a:pt x="6863" y="7694"/>
                  </a:lnTo>
                  <a:lnTo>
                    <a:pt x="6936" y="7572"/>
                  </a:lnTo>
                  <a:lnTo>
                    <a:pt x="6961" y="7450"/>
                  </a:lnTo>
                  <a:lnTo>
                    <a:pt x="6985" y="7328"/>
                  </a:lnTo>
                  <a:lnTo>
                    <a:pt x="6961" y="7132"/>
                  </a:lnTo>
                  <a:lnTo>
                    <a:pt x="6887" y="6986"/>
                  </a:lnTo>
                  <a:lnTo>
                    <a:pt x="9403" y="3224"/>
                  </a:lnTo>
                  <a:lnTo>
                    <a:pt x="9549" y="3249"/>
                  </a:lnTo>
                  <a:lnTo>
                    <a:pt x="9647" y="3249"/>
                  </a:lnTo>
                  <a:lnTo>
                    <a:pt x="10429" y="4617"/>
                  </a:lnTo>
                  <a:lnTo>
                    <a:pt x="10355" y="4788"/>
                  </a:lnTo>
                  <a:lnTo>
                    <a:pt x="10331" y="4885"/>
                  </a:lnTo>
                  <a:lnTo>
                    <a:pt x="10331" y="4983"/>
                  </a:lnTo>
                  <a:lnTo>
                    <a:pt x="10331" y="5129"/>
                  </a:lnTo>
                  <a:lnTo>
                    <a:pt x="10380" y="5252"/>
                  </a:lnTo>
                  <a:lnTo>
                    <a:pt x="10429" y="5374"/>
                  </a:lnTo>
                  <a:lnTo>
                    <a:pt x="10526" y="5471"/>
                  </a:lnTo>
                  <a:lnTo>
                    <a:pt x="10624" y="5569"/>
                  </a:lnTo>
                  <a:lnTo>
                    <a:pt x="10746" y="5618"/>
                  </a:lnTo>
                  <a:lnTo>
                    <a:pt x="10868" y="5667"/>
                  </a:lnTo>
                  <a:lnTo>
                    <a:pt x="11137" y="5667"/>
                  </a:lnTo>
                  <a:lnTo>
                    <a:pt x="11284" y="5618"/>
                  </a:lnTo>
                  <a:lnTo>
                    <a:pt x="11381" y="5569"/>
                  </a:lnTo>
                  <a:lnTo>
                    <a:pt x="11479" y="5471"/>
                  </a:lnTo>
                  <a:lnTo>
                    <a:pt x="11577" y="5374"/>
                  </a:lnTo>
                  <a:lnTo>
                    <a:pt x="11625" y="5252"/>
                  </a:lnTo>
                  <a:lnTo>
                    <a:pt x="11674" y="5129"/>
                  </a:lnTo>
                  <a:lnTo>
                    <a:pt x="11699" y="4983"/>
                  </a:lnTo>
                  <a:lnTo>
                    <a:pt x="11674" y="4861"/>
                  </a:lnTo>
                  <a:lnTo>
                    <a:pt x="11650" y="4739"/>
                  </a:lnTo>
                  <a:lnTo>
                    <a:pt x="14654" y="1319"/>
                  </a:lnTo>
                  <a:lnTo>
                    <a:pt x="14776" y="1344"/>
                  </a:lnTo>
                  <a:lnTo>
                    <a:pt x="14898" y="1368"/>
                  </a:lnTo>
                  <a:lnTo>
                    <a:pt x="15045" y="1344"/>
                  </a:lnTo>
                  <a:lnTo>
                    <a:pt x="15167" y="1295"/>
                  </a:lnTo>
                  <a:lnTo>
                    <a:pt x="15289" y="1246"/>
                  </a:lnTo>
                  <a:lnTo>
                    <a:pt x="15387" y="1148"/>
                  </a:lnTo>
                  <a:lnTo>
                    <a:pt x="15460" y="1051"/>
                  </a:lnTo>
                  <a:lnTo>
                    <a:pt x="15533" y="953"/>
                  </a:lnTo>
                  <a:lnTo>
                    <a:pt x="15558" y="807"/>
                  </a:lnTo>
                  <a:lnTo>
                    <a:pt x="15582" y="684"/>
                  </a:lnTo>
                  <a:lnTo>
                    <a:pt x="15558" y="538"/>
                  </a:lnTo>
                  <a:lnTo>
                    <a:pt x="15533" y="416"/>
                  </a:lnTo>
                  <a:lnTo>
                    <a:pt x="15460" y="294"/>
                  </a:lnTo>
                  <a:lnTo>
                    <a:pt x="15387" y="196"/>
                  </a:lnTo>
                  <a:lnTo>
                    <a:pt x="15289" y="98"/>
                  </a:lnTo>
                  <a:lnTo>
                    <a:pt x="15167" y="49"/>
                  </a:lnTo>
                  <a:lnTo>
                    <a:pt x="15045"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37"/>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Sample Transcription Guidelines</a:t>
            </a:r>
            <a:endParaRPr sz="2400"/>
          </a:p>
        </p:txBody>
      </p:sp>
      <p:sp>
        <p:nvSpPr>
          <p:cNvPr id="343" name="Google Shape;343;p37"/>
          <p:cNvSpPr txBox="1">
            <a:spLocks noGrp="1"/>
          </p:cNvSpPr>
          <p:nvPr>
            <p:ph type="body" idx="1"/>
          </p:nvPr>
        </p:nvSpPr>
        <p:spPr>
          <a:xfrm>
            <a:off x="990600" y="1200150"/>
            <a:ext cx="7081200" cy="3657600"/>
          </a:xfrm>
          <a:prstGeom prst="rect">
            <a:avLst/>
          </a:prstGeom>
        </p:spPr>
        <p:txBody>
          <a:bodyPr spcFirstLastPara="1" wrap="square" lIns="91425" tIns="91425" rIns="91425" bIns="91425" anchor="t" anchorCtr="0">
            <a:noAutofit/>
          </a:bodyPr>
          <a:lstStyle/>
          <a:p>
            <a:r>
              <a:rPr lang="en-US" sz="1400" dirty="0">
                <a:latin typeface="Times New Roman" pitchFamily="18" charset="0"/>
                <a:cs typeface="Times New Roman" pitchFamily="18" charset="0"/>
              </a:rPr>
              <a:t>Transcribe the entire sample.</a:t>
            </a:r>
          </a:p>
          <a:p>
            <a:r>
              <a:rPr lang="en-US" sz="1400" dirty="0">
                <a:latin typeface="Times New Roman" pitchFamily="18" charset="0"/>
                <a:cs typeface="Times New Roman" pitchFamily="18" charset="0"/>
              </a:rPr>
              <a:t>Indicate the speaker for all utterances. For example, mark A for adult (or P for partner) and C for client or child. Create your own abbreviations as needed.</a:t>
            </a:r>
          </a:p>
          <a:p>
            <a:r>
              <a:rPr lang="en-US" sz="1400" dirty="0">
                <a:latin typeface="Times New Roman" pitchFamily="18" charset="0"/>
                <a:cs typeface="Times New Roman" pitchFamily="18" charset="0"/>
              </a:rPr>
              <a:t>Use phonetic symbols only to transcribe unintelligible or partially intelligible utterances. A dash (—) can also be used to indicate each unintelligible word. For example, “I want — —” indicates a four-word utterance with two unintelligible words.</a:t>
            </a:r>
          </a:p>
          <a:p>
            <a:r>
              <a:rPr lang="en-US" sz="1400" dirty="0">
                <a:latin typeface="Times New Roman" pitchFamily="18" charset="0"/>
                <a:cs typeface="Times New Roman" pitchFamily="18" charset="0"/>
              </a:rPr>
              <a:t>Capitalize only proper nouns and the pronoun I.</a:t>
            </a:r>
          </a:p>
          <a:p>
            <a:r>
              <a:rPr lang="en-US" sz="1400" dirty="0">
                <a:latin typeface="Times New Roman" pitchFamily="18" charset="0"/>
                <a:cs typeface="Times New Roman" pitchFamily="18" charset="0"/>
              </a:rPr>
              <a:t>Keep punctuation to a minimum.</a:t>
            </a:r>
          </a:p>
          <a:p>
            <a:r>
              <a:rPr lang="en-US" sz="1400" dirty="0">
                <a:latin typeface="Times New Roman" pitchFamily="18" charset="0"/>
                <a:cs typeface="Times New Roman" pitchFamily="18" charset="0"/>
              </a:rPr>
              <a:t>Indicate utterance endings with a slash (/).</a:t>
            </a:r>
          </a:p>
          <a:p>
            <a:r>
              <a:rPr lang="en-US" sz="1400" dirty="0">
                <a:latin typeface="Times New Roman" pitchFamily="18" charset="0"/>
                <a:cs typeface="Times New Roman" pitchFamily="18" charset="0"/>
              </a:rPr>
              <a:t>Number the client’s utterances.</a:t>
            </a:r>
          </a:p>
          <a:p>
            <a:r>
              <a:rPr lang="en-US" sz="1400" dirty="0">
                <a:latin typeface="Times New Roman" pitchFamily="18" charset="0"/>
                <a:cs typeface="Times New Roman" pitchFamily="18" charset="0"/>
              </a:rPr>
              <a:t>Transcribe utterances consecutively from the recording. The first few utterances can be omitted because this could be considered a “warming-up” period.</a:t>
            </a:r>
            <a:endParaRPr sz="1400">
              <a:latin typeface="Times New Roman" pitchFamily="18" charset="0"/>
              <a:cs typeface="Times New Roman" pitchFamily="18" charset="0"/>
            </a:endParaRPr>
          </a:p>
        </p:txBody>
      </p:sp>
      <p:sp>
        <p:nvSpPr>
          <p:cNvPr id="347" name="Google Shape;347;p37"/>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24</a:t>
            </a:fld>
            <a:endParaRPr/>
          </a:p>
        </p:txBody>
      </p:sp>
      <p:grpSp>
        <p:nvGrpSpPr>
          <p:cNvPr id="2" name="Google Shape;552;p39"/>
          <p:cNvGrpSpPr/>
          <p:nvPr/>
        </p:nvGrpSpPr>
        <p:grpSpPr>
          <a:xfrm>
            <a:off x="4419600" y="133350"/>
            <a:ext cx="349800" cy="256472"/>
            <a:chOff x="4610450" y="3703750"/>
            <a:chExt cx="453050" cy="332175"/>
          </a:xfrm>
        </p:grpSpPr>
        <p:sp>
          <p:nvSpPr>
            <p:cNvPr id="9" name="Google Shape;553;p39"/>
            <p:cNvSpPr/>
            <p:nvPr/>
          </p:nvSpPr>
          <p:spPr>
            <a:xfrm>
              <a:off x="4610450" y="3703750"/>
              <a:ext cx="453050" cy="332175"/>
            </a:xfrm>
            <a:custGeom>
              <a:avLst/>
              <a:gdLst/>
              <a:ahLst/>
              <a:cxnLst/>
              <a:rect l="l" t="t" r="r" b="b"/>
              <a:pathLst>
                <a:path w="18122" h="13287" extrusionOk="0">
                  <a:moveTo>
                    <a:pt x="366" y="0"/>
                  </a:moveTo>
                  <a:lnTo>
                    <a:pt x="293" y="49"/>
                  </a:lnTo>
                  <a:lnTo>
                    <a:pt x="195" y="74"/>
                  </a:lnTo>
                  <a:lnTo>
                    <a:pt x="122" y="147"/>
                  </a:lnTo>
                  <a:lnTo>
                    <a:pt x="73" y="220"/>
                  </a:lnTo>
                  <a:lnTo>
                    <a:pt x="25" y="293"/>
                  </a:lnTo>
                  <a:lnTo>
                    <a:pt x="0" y="391"/>
                  </a:lnTo>
                  <a:lnTo>
                    <a:pt x="0" y="489"/>
                  </a:lnTo>
                  <a:lnTo>
                    <a:pt x="0" y="12798"/>
                  </a:lnTo>
                  <a:lnTo>
                    <a:pt x="0" y="12896"/>
                  </a:lnTo>
                  <a:lnTo>
                    <a:pt x="25" y="12993"/>
                  </a:lnTo>
                  <a:lnTo>
                    <a:pt x="73" y="13067"/>
                  </a:lnTo>
                  <a:lnTo>
                    <a:pt x="122" y="13140"/>
                  </a:lnTo>
                  <a:lnTo>
                    <a:pt x="195" y="13213"/>
                  </a:lnTo>
                  <a:lnTo>
                    <a:pt x="293" y="13238"/>
                  </a:lnTo>
                  <a:lnTo>
                    <a:pt x="366" y="13287"/>
                  </a:lnTo>
                  <a:lnTo>
                    <a:pt x="17756" y="13287"/>
                  </a:lnTo>
                  <a:lnTo>
                    <a:pt x="17829" y="13238"/>
                  </a:lnTo>
                  <a:lnTo>
                    <a:pt x="17927" y="13213"/>
                  </a:lnTo>
                  <a:lnTo>
                    <a:pt x="18000" y="13140"/>
                  </a:lnTo>
                  <a:lnTo>
                    <a:pt x="18049" y="13067"/>
                  </a:lnTo>
                  <a:lnTo>
                    <a:pt x="18098" y="12993"/>
                  </a:lnTo>
                  <a:lnTo>
                    <a:pt x="18122" y="12896"/>
                  </a:lnTo>
                  <a:lnTo>
                    <a:pt x="18122" y="12798"/>
                  </a:lnTo>
                  <a:lnTo>
                    <a:pt x="18122" y="12700"/>
                  </a:lnTo>
                  <a:lnTo>
                    <a:pt x="18098" y="12603"/>
                  </a:lnTo>
                  <a:lnTo>
                    <a:pt x="18049" y="12529"/>
                  </a:lnTo>
                  <a:lnTo>
                    <a:pt x="18000" y="12456"/>
                  </a:lnTo>
                  <a:lnTo>
                    <a:pt x="17927" y="12383"/>
                  </a:lnTo>
                  <a:lnTo>
                    <a:pt x="17829" y="12358"/>
                  </a:lnTo>
                  <a:lnTo>
                    <a:pt x="17756" y="12310"/>
                  </a:lnTo>
                  <a:lnTo>
                    <a:pt x="977" y="12310"/>
                  </a:lnTo>
                  <a:lnTo>
                    <a:pt x="977" y="489"/>
                  </a:lnTo>
                  <a:lnTo>
                    <a:pt x="953" y="391"/>
                  </a:lnTo>
                  <a:lnTo>
                    <a:pt x="928" y="293"/>
                  </a:lnTo>
                  <a:lnTo>
                    <a:pt x="879" y="220"/>
                  </a:lnTo>
                  <a:lnTo>
                    <a:pt x="830" y="147"/>
                  </a:lnTo>
                  <a:lnTo>
                    <a:pt x="757" y="74"/>
                  </a:lnTo>
                  <a:lnTo>
                    <a:pt x="660" y="49"/>
                  </a:lnTo>
                  <a:lnTo>
                    <a:pt x="586"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554;p39"/>
            <p:cNvSpPr/>
            <p:nvPr/>
          </p:nvSpPr>
          <p:spPr>
            <a:xfrm>
              <a:off x="4642200" y="3730000"/>
              <a:ext cx="389550" cy="249150"/>
            </a:xfrm>
            <a:custGeom>
              <a:avLst/>
              <a:gdLst/>
              <a:ahLst/>
              <a:cxnLst/>
              <a:rect l="l" t="t" r="r" b="b"/>
              <a:pathLst>
                <a:path w="15582" h="9966" extrusionOk="0">
                  <a:moveTo>
                    <a:pt x="14752" y="1"/>
                  </a:moveTo>
                  <a:lnTo>
                    <a:pt x="14629" y="49"/>
                  </a:lnTo>
                  <a:lnTo>
                    <a:pt x="14507" y="98"/>
                  </a:lnTo>
                  <a:lnTo>
                    <a:pt x="14410" y="196"/>
                  </a:lnTo>
                  <a:lnTo>
                    <a:pt x="14336" y="294"/>
                  </a:lnTo>
                  <a:lnTo>
                    <a:pt x="14263" y="416"/>
                  </a:lnTo>
                  <a:lnTo>
                    <a:pt x="14239" y="538"/>
                  </a:lnTo>
                  <a:lnTo>
                    <a:pt x="14214" y="684"/>
                  </a:lnTo>
                  <a:lnTo>
                    <a:pt x="14239" y="831"/>
                  </a:lnTo>
                  <a:lnTo>
                    <a:pt x="14288" y="1002"/>
                  </a:lnTo>
                  <a:lnTo>
                    <a:pt x="11308" y="4372"/>
                  </a:lnTo>
                  <a:lnTo>
                    <a:pt x="11161" y="4323"/>
                  </a:lnTo>
                  <a:lnTo>
                    <a:pt x="11015" y="4299"/>
                  </a:lnTo>
                  <a:lnTo>
                    <a:pt x="10844" y="4323"/>
                  </a:lnTo>
                  <a:lnTo>
                    <a:pt x="10087" y="3005"/>
                  </a:lnTo>
                  <a:lnTo>
                    <a:pt x="10160" y="2907"/>
                  </a:lnTo>
                  <a:lnTo>
                    <a:pt x="10209" y="2809"/>
                  </a:lnTo>
                  <a:lnTo>
                    <a:pt x="10233" y="2687"/>
                  </a:lnTo>
                  <a:lnTo>
                    <a:pt x="10233" y="2565"/>
                  </a:lnTo>
                  <a:lnTo>
                    <a:pt x="10233" y="2418"/>
                  </a:lnTo>
                  <a:lnTo>
                    <a:pt x="10184" y="2296"/>
                  </a:lnTo>
                  <a:lnTo>
                    <a:pt x="10136" y="2174"/>
                  </a:lnTo>
                  <a:lnTo>
                    <a:pt x="10038" y="2077"/>
                  </a:lnTo>
                  <a:lnTo>
                    <a:pt x="9940" y="2003"/>
                  </a:lnTo>
                  <a:lnTo>
                    <a:pt x="9818" y="1930"/>
                  </a:lnTo>
                  <a:lnTo>
                    <a:pt x="9696" y="1906"/>
                  </a:lnTo>
                  <a:lnTo>
                    <a:pt x="9549" y="1881"/>
                  </a:lnTo>
                  <a:lnTo>
                    <a:pt x="9427" y="1906"/>
                  </a:lnTo>
                  <a:lnTo>
                    <a:pt x="9281" y="1930"/>
                  </a:lnTo>
                  <a:lnTo>
                    <a:pt x="9183" y="2003"/>
                  </a:lnTo>
                  <a:lnTo>
                    <a:pt x="9085" y="2077"/>
                  </a:lnTo>
                  <a:lnTo>
                    <a:pt x="8988" y="2174"/>
                  </a:lnTo>
                  <a:lnTo>
                    <a:pt x="8939" y="2296"/>
                  </a:lnTo>
                  <a:lnTo>
                    <a:pt x="8890" y="2418"/>
                  </a:lnTo>
                  <a:lnTo>
                    <a:pt x="8866" y="2565"/>
                  </a:lnTo>
                  <a:lnTo>
                    <a:pt x="8890" y="2663"/>
                  </a:lnTo>
                  <a:lnTo>
                    <a:pt x="8914" y="2785"/>
                  </a:lnTo>
                  <a:lnTo>
                    <a:pt x="8939" y="2883"/>
                  </a:lnTo>
                  <a:lnTo>
                    <a:pt x="8988" y="2956"/>
                  </a:lnTo>
                  <a:lnTo>
                    <a:pt x="6521" y="6668"/>
                  </a:lnTo>
                  <a:lnTo>
                    <a:pt x="6399" y="6644"/>
                  </a:lnTo>
                  <a:lnTo>
                    <a:pt x="6130" y="6644"/>
                  </a:lnTo>
                  <a:lnTo>
                    <a:pt x="5959" y="6717"/>
                  </a:lnTo>
                  <a:lnTo>
                    <a:pt x="4714" y="5398"/>
                  </a:lnTo>
                  <a:lnTo>
                    <a:pt x="4763" y="5252"/>
                  </a:lnTo>
                  <a:lnTo>
                    <a:pt x="4763" y="5105"/>
                  </a:lnTo>
                  <a:lnTo>
                    <a:pt x="4763" y="4958"/>
                  </a:lnTo>
                  <a:lnTo>
                    <a:pt x="4714" y="4836"/>
                  </a:lnTo>
                  <a:lnTo>
                    <a:pt x="4665" y="4714"/>
                  </a:lnTo>
                  <a:lnTo>
                    <a:pt x="4567" y="4617"/>
                  </a:lnTo>
                  <a:lnTo>
                    <a:pt x="4470" y="4543"/>
                  </a:lnTo>
                  <a:lnTo>
                    <a:pt x="4347" y="4470"/>
                  </a:lnTo>
                  <a:lnTo>
                    <a:pt x="4225" y="4446"/>
                  </a:lnTo>
                  <a:lnTo>
                    <a:pt x="4079" y="4421"/>
                  </a:lnTo>
                  <a:lnTo>
                    <a:pt x="3957" y="4446"/>
                  </a:lnTo>
                  <a:lnTo>
                    <a:pt x="3810" y="4470"/>
                  </a:lnTo>
                  <a:lnTo>
                    <a:pt x="3712" y="4543"/>
                  </a:lnTo>
                  <a:lnTo>
                    <a:pt x="3615" y="4617"/>
                  </a:lnTo>
                  <a:lnTo>
                    <a:pt x="3517" y="4714"/>
                  </a:lnTo>
                  <a:lnTo>
                    <a:pt x="3468" y="4836"/>
                  </a:lnTo>
                  <a:lnTo>
                    <a:pt x="3419" y="4958"/>
                  </a:lnTo>
                  <a:lnTo>
                    <a:pt x="3395" y="5105"/>
                  </a:lnTo>
                  <a:lnTo>
                    <a:pt x="3419" y="5276"/>
                  </a:lnTo>
                  <a:lnTo>
                    <a:pt x="3493" y="5447"/>
                  </a:lnTo>
                  <a:lnTo>
                    <a:pt x="49" y="9574"/>
                  </a:lnTo>
                  <a:lnTo>
                    <a:pt x="0" y="9648"/>
                  </a:lnTo>
                  <a:lnTo>
                    <a:pt x="0" y="9745"/>
                  </a:lnTo>
                  <a:lnTo>
                    <a:pt x="25" y="9843"/>
                  </a:lnTo>
                  <a:lnTo>
                    <a:pt x="98" y="9916"/>
                  </a:lnTo>
                  <a:lnTo>
                    <a:pt x="171" y="9965"/>
                  </a:lnTo>
                  <a:lnTo>
                    <a:pt x="244" y="9965"/>
                  </a:lnTo>
                  <a:lnTo>
                    <a:pt x="342" y="9941"/>
                  </a:lnTo>
                  <a:lnTo>
                    <a:pt x="440" y="9892"/>
                  </a:lnTo>
                  <a:lnTo>
                    <a:pt x="3859" y="5740"/>
                  </a:lnTo>
                  <a:lnTo>
                    <a:pt x="3981" y="5789"/>
                  </a:lnTo>
                  <a:lnTo>
                    <a:pt x="4079" y="5789"/>
                  </a:lnTo>
                  <a:lnTo>
                    <a:pt x="4225" y="5764"/>
                  </a:lnTo>
                  <a:lnTo>
                    <a:pt x="4347" y="5740"/>
                  </a:lnTo>
                  <a:lnTo>
                    <a:pt x="5642" y="7083"/>
                  </a:lnTo>
                  <a:lnTo>
                    <a:pt x="5617" y="7205"/>
                  </a:lnTo>
                  <a:lnTo>
                    <a:pt x="5617" y="7328"/>
                  </a:lnTo>
                  <a:lnTo>
                    <a:pt x="5617" y="7450"/>
                  </a:lnTo>
                  <a:lnTo>
                    <a:pt x="5666" y="7572"/>
                  </a:lnTo>
                  <a:lnTo>
                    <a:pt x="5740" y="7694"/>
                  </a:lnTo>
                  <a:lnTo>
                    <a:pt x="5813" y="7792"/>
                  </a:lnTo>
                  <a:lnTo>
                    <a:pt x="5910" y="7889"/>
                  </a:lnTo>
                  <a:lnTo>
                    <a:pt x="6033" y="7938"/>
                  </a:lnTo>
                  <a:lnTo>
                    <a:pt x="6155" y="7987"/>
                  </a:lnTo>
                  <a:lnTo>
                    <a:pt x="6301" y="8011"/>
                  </a:lnTo>
                  <a:lnTo>
                    <a:pt x="6448" y="7987"/>
                  </a:lnTo>
                  <a:lnTo>
                    <a:pt x="6570" y="7938"/>
                  </a:lnTo>
                  <a:lnTo>
                    <a:pt x="6692" y="7889"/>
                  </a:lnTo>
                  <a:lnTo>
                    <a:pt x="6790" y="7792"/>
                  </a:lnTo>
                  <a:lnTo>
                    <a:pt x="6863" y="7694"/>
                  </a:lnTo>
                  <a:lnTo>
                    <a:pt x="6936" y="7572"/>
                  </a:lnTo>
                  <a:lnTo>
                    <a:pt x="6961" y="7450"/>
                  </a:lnTo>
                  <a:lnTo>
                    <a:pt x="6985" y="7328"/>
                  </a:lnTo>
                  <a:lnTo>
                    <a:pt x="6961" y="7132"/>
                  </a:lnTo>
                  <a:lnTo>
                    <a:pt x="6887" y="6986"/>
                  </a:lnTo>
                  <a:lnTo>
                    <a:pt x="9403" y="3224"/>
                  </a:lnTo>
                  <a:lnTo>
                    <a:pt x="9549" y="3249"/>
                  </a:lnTo>
                  <a:lnTo>
                    <a:pt x="9647" y="3249"/>
                  </a:lnTo>
                  <a:lnTo>
                    <a:pt x="10429" y="4617"/>
                  </a:lnTo>
                  <a:lnTo>
                    <a:pt x="10355" y="4788"/>
                  </a:lnTo>
                  <a:lnTo>
                    <a:pt x="10331" y="4885"/>
                  </a:lnTo>
                  <a:lnTo>
                    <a:pt x="10331" y="4983"/>
                  </a:lnTo>
                  <a:lnTo>
                    <a:pt x="10331" y="5129"/>
                  </a:lnTo>
                  <a:lnTo>
                    <a:pt x="10380" y="5252"/>
                  </a:lnTo>
                  <a:lnTo>
                    <a:pt x="10429" y="5374"/>
                  </a:lnTo>
                  <a:lnTo>
                    <a:pt x="10526" y="5471"/>
                  </a:lnTo>
                  <a:lnTo>
                    <a:pt x="10624" y="5569"/>
                  </a:lnTo>
                  <a:lnTo>
                    <a:pt x="10746" y="5618"/>
                  </a:lnTo>
                  <a:lnTo>
                    <a:pt x="10868" y="5667"/>
                  </a:lnTo>
                  <a:lnTo>
                    <a:pt x="11137" y="5667"/>
                  </a:lnTo>
                  <a:lnTo>
                    <a:pt x="11284" y="5618"/>
                  </a:lnTo>
                  <a:lnTo>
                    <a:pt x="11381" y="5569"/>
                  </a:lnTo>
                  <a:lnTo>
                    <a:pt x="11479" y="5471"/>
                  </a:lnTo>
                  <a:lnTo>
                    <a:pt x="11577" y="5374"/>
                  </a:lnTo>
                  <a:lnTo>
                    <a:pt x="11625" y="5252"/>
                  </a:lnTo>
                  <a:lnTo>
                    <a:pt x="11674" y="5129"/>
                  </a:lnTo>
                  <a:lnTo>
                    <a:pt x="11699" y="4983"/>
                  </a:lnTo>
                  <a:lnTo>
                    <a:pt x="11674" y="4861"/>
                  </a:lnTo>
                  <a:lnTo>
                    <a:pt x="11650" y="4739"/>
                  </a:lnTo>
                  <a:lnTo>
                    <a:pt x="14654" y="1319"/>
                  </a:lnTo>
                  <a:lnTo>
                    <a:pt x="14776" y="1344"/>
                  </a:lnTo>
                  <a:lnTo>
                    <a:pt x="14898" y="1368"/>
                  </a:lnTo>
                  <a:lnTo>
                    <a:pt x="15045" y="1344"/>
                  </a:lnTo>
                  <a:lnTo>
                    <a:pt x="15167" y="1295"/>
                  </a:lnTo>
                  <a:lnTo>
                    <a:pt x="15289" y="1246"/>
                  </a:lnTo>
                  <a:lnTo>
                    <a:pt x="15387" y="1148"/>
                  </a:lnTo>
                  <a:lnTo>
                    <a:pt x="15460" y="1051"/>
                  </a:lnTo>
                  <a:lnTo>
                    <a:pt x="15533" y="953"/>
                  </a:lnTo>
                  <a:lnTo>
                    <a:pt x="15558" y="807"/>
                  </a:lnTo>
                  <a:lnTo>
                    <a:pt x="15582" y="684"/>
                  </a:lnTo>
                  <a:lnTo>
                    <a:pt x="15558" y="538"/>
                  </a:lnTo>
                  <a:lnTo>
                    <a:pt x="15533" y="416"/>
                  </a:lnTo>
                  <a:lnTo>
                    <a:pt x="15460" y="294"/>
                  </a:lnTo>
                  <a:lnTo>
                    <a:pt x="15387" y="196"/>
                  </a:lnTo>
                  <a:lnTo>
                    <a:pt x="15289" y="98"/>
                  </a:lnTo>
                  <a:lnTo>
                    <a:pt x="15167" y="49"/>
                  </a:lnTo>
                  <a:lnTo>
                    <a:pt x="15045"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37"/>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Language Smapling and Analysis</a:t>
            </a:r>
            <a:endParaRPr sz="2400"/>
          </a:p>
        </p:txBody>
      </p:sp>
      <p:sp>
        <p:nvSpPr>
          <p:cNvPr id="343" name="Google Shape;343;p37"/>
          <p:cNvSpPr txBox="1">
            <a:spLocks noGrp="1"/>
          </p:cNvSpPr>
          <p:nvPr>
            <p:ph type="body" idx="1"/>
          </p:nvPr>
        </p:nvSpPr>
        <p:spPr>
          <a:xfrm>
            <a:off x="1031425" y="1351100"/>
            <a:ext cx="7081200" cy="3462300"/>
          </a:xfrm>
          <a:prstGeom prst="rect">
            <a:avLst/>
          </a:prstGeom>
        </p:spPr>
        <p:txBody>
          <a:bodyPr spcFirstLastPara="1" wrap="square" lIns="91425" tIns="91425" rIns="91425" bIns="91425" anchor="t" anchorCtr="0">
            <a:noAutofit/>
          </a:bodyPr>
          <a:lstStyle/>
          <a:p>
            <a:r>
              <a:rPr lang="en-US" sz="1400" dirty="0">
                <a:latin typeface="Times New Roman" pitchFamily="18" charset="0"/>
                <a:cs typeface="Times New Roman" pitchFamily="18" charset="0"/>
              </a:rPr>
              <a:t>A good language sample may provide the most useful information about a client’s functional use of language. When analyzing the language sample, make observations about the following features of language:</a:t>
            </a:r>
          </a:p>
          <a:p>
            <a:pPr>
              <a:buFont typeface="Wingdings" pitchFamily="2" charset="2"/>
              <a:buChar char="§"/>
            </a:pPr>
            <a:r>
              <a:rPr lang="en-US" sz="1400" dirty="0">
                <a:latin typeface="Times New Roman" pitchFamily="18" charset="0"/>
                <a:cs typeface="Times New Roman" pitchFamily="18" charset="0"/>
              </a:rPr>
              <a:t>Form of language: Does the child primarily use single words, phrases, or sentences? Are there mature negatives, interrogatives, and passive sentences?...</a:t>
            </a:r>
          </a:p>
          <a:p>
            <a:pPr>
              <a:buFont typeface="Wingdings" pitchFamily="2" charset="2"/>
              <a:buChar char="§"/>
            </a:pPr>
            <a:r>
              <a:rPr lang="en-US" sz="1400" dirty="0">
                <a:latin typeface="Times New Roman" pitchFamily="18" charset="0"/>
                <a:cs typeface="Times New Roman" pitchFamily="18" charset="0"/>
              </a:rPr>
              <a:t>Understanding of semantic intent: Does the child respond appropriately to the various question forms (what, where, who, when, why, how)? Does the child confuse words from different semantic classes?</a:t>
            </a:r>
          </a:p>
          <a:p>
            <a:pPr>
              <a:buFont typeface="Wingdings" pitchFamily="2" charset="2"/>
              <a:buChar char="§"/>
            </a:pPr>
            <a:r>
              <a:rPr lang="en-US" sz="1400" dirty="0">
                <a:latin typeface="Times New Roman" pitchFamily="18" charset="0"/>
                <a:cs typeface="Times New Roman" pitchFamily="18" charset="0"/>
              </a:rPr>
              <a:t>Language use: Does the child display a range of illocutionary functions such as asking for information, help, and objects; replying; making statements; providing information? Does the child take conversational turns? Does the child introduce topics and maintain them through several turns?</a:t>
            </a:r>
          </a:p>
        </p:txBody>
      </p:sp>
      <p:sp>
        <p:nvSpPr>
          <p:cNvPr id="347" name="Google Shape;347;p37"/>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25</a:t>
            </a:fld>
            <a:endParaRPr/>
          </a:p>
        </p:txBody>
      </p:sp>
      <p:grpSp>
        <p:nvGrpSpPr>
          <p:cNvPr id="2" name="Google Shape;552;p39"/>
          <p:cNvGrpSpPr/>
          <p:nvPr/>
        </p:nvGrpSpPr>
        <p:grpSpPr>
          <a:xfrm>
            <a:off x="4419600" y="133350"/>
            <a:ext cx="349800" cy="256472"/>
            <a:chOff x="4610450" y="3703750"/>
            <a:chExt cx="453050" cy="332175"/>
          </a:xfrm>
        </p:grpSpPr>
        <p:sp>
          <p:nvSpPr>
            <p:cNvPr id="9" name="Google Shape;553;p39"/>
            <p:cNvSpPr/>
            <p:nvPr/>
          </p:nvSpPr>
          <p:spPr>
            <a:xfrm>
              <a:off x="4610450" y="3703750"/>
              <a:ext cx="453050" cy="332175"/>
            </a:xfrm>
            <a:custGeom>
              <a:avLst/>
              <a:gdLst/>
              <a:ahLst/>
              <a:cxnLst/>
              <a:rect l="l" t="t" r="r" b="b"/>
              <a:pathLst>
                <a:path w="18122" h="13287" extrusionOk="0">
                  <a:moveTo>
                    <a:pt x="366" y="0"/>
                  </a:moveTo>
                  <a:lnTo>
                    <a:pt x="293" y="49"/>
                  </a:lnTo>
                  <a:lnTo>
                    <a:pt x="195" y="74"/>
                  </a:lnTo>
                  <a:lnTo>
                    <a:pt x="122" y="147"/>
                  </a:lnTo>
                  <a:lnTo>
                    <a:pt x="73" y="220"/>
                  </a:lnTo>
                  <a:lnTo>
                    <a:pt x="25" y="293"/>
                  </a:lnTo>
                  <a:lnTo>
                    <a:pt x="0" y="391"/>
                  </a:lnTo>
                  <a:lnTo>
                    <a:pt x="0" y="489"/>
                  </a:lnTo>
                  <a:lnTo>
                    <a:pt x="0" y="12798"/>
                  </a:lnTo>
                  <a:lnTo>
                    <a:pt x="0" y="12896"/>
                  </a:lnTo>
                  <a:lnTo>
                    <a:pt x="25" y="12993"/>
                  </a:lnTo>
                  <a:lnTo>
                    <a:pt x="73" y="13067"/>
                  </a:lnTo>
                  <a:lnTo>
                    <a:pt x="122" y="13140"/>
                  </a:lnTo>
                  <a:lnTo>
                    <a:pt x="195" y="13213"/>
                  </a:lnTo>
                  <a:lnTo>
                    <a:pt x="293" y="13238"/>
                  </a:lnTo>
                  <a:lnTo>
                    <a:pt x="366" y="13287"/>
                  </a:lnTo>
                  <a:lnTo>
                    <a:pt x="17756" y="13287"/>
                  </a:lnTo>
                  <a:lnTo>
                    <a:pt x="17829" y="13238"/>
                  </a:lnTo>
                  <a:lnTo>
                    <a:pt x="17927" y="13213"/>
                  </a:lnTo>
                  <a:lnTo>
                    <a:pt x="18000" y="13140"/>
                  </a:lnTo>
                  <a:lnTo>
                    <a:pt x="18049" y="13067"/>
                  </a:lnTo>
                  <a:lnTo>
                    <a:pt x="18098" y="12993"/>
                  </a:lnTo>
                  <a:lnTo>
                    <a:pt x="18122" y="12896"/>
                  </a:lnTo>
                  <a:lnTo>
                    <a:pt x="18122" y="12798"/>
                  </a:lnTo>
                  <a:lnTo>
                    <a:pt x="18122" y="12700"/>
                  </a:lnTo>
                  <a:lnTo>
                    <a:pt x="18098" y="12603"/>
                  </a:lnTo>
                  <a:lnTo>
                    <a:pt x="18049" y="12529"/>
                  </a:lnTo>
                  <a:lnTo>
                    <a:pt x="18000" y="12456"/>
                  </a:lnTo>
                  <a:lnTo>
                    <a:pt x="17927" y="12383"/>
                  </a:lnTo>
                  <a:lnTo>
                    <a:pt x="17829" y="12358"/>
                  </a:lnTo>
                  <a:lnTo>
                    <a:pt x="17756" y="12310"/>
                  </a:lnTo>
                  <a:lnTo>
                    <a:pt x="977" y="12310"/>
                  </a:lnTo>
                  <a:lnTo>
                    <a:pt x="977" y="489"/>
                  </a:lnTo>
                  <a:lnTo>
                    <a:pt x="953" y="391"/>
                  </a:lnTo>
                  <a:lnTo>
                    <a:pt x="928" y="293"/>
                  </a:lnTo>
                  <a:lnTo>
                    <a:pt x="879" y="220"/>
                  </a:lnTo>
                  <a:lnTo>
                    <a:pt x="830" y="147"/>
                  </a:lnTo>
                  <a:lnTo>
                    <a:pt x="757" y="74"/>
                  </a:lnTo>
                  <a:lnTo>
                    <a:pt x="660" y="49"/>
                  </a:lnTo>
                  <a:lnTo>
                    <a:pt x="586"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554;p39"/>
            <p:cNvSpPr/>
            <p:nvPr/>
          </p:nvSpPr>
          <p:spPr>
            <a:xfrm>
              <a:off x="4642200" y="3730000"/>
              <a:ext cx="389550" cy="249150"/>
            </a:xfrm>
            <a:custGeom>
              <a:avLst/>
              <a:gdLst/>
              <a:ahLst/>
              <a:cxnLst/>
              <a:rect l="l" t="t" r="r" b="b"/>
              <a:pathLst>
                <a:path w="15582" h="9966" extrusionOk="0">
                  <a:moveTo>
                    <a:pt x="14752" y="1"/>
                  </a:moveTo>
                  <a:lnTo>
                    <a:pt x="14629" y="49"/>
                  </a:lnTo>
                  <a:lnTo>
                    <a:pt x="14507" y="98"/>
                  </a:lnTo>
                  <a:lnTo>
                    <a:pt x="14410" y="196"/>
                  </a:lnTo>
                  <a:lnTo>
                    <a:pt x="14336" y="294"/>
                  </a:lnTo>
                  <a:lnTo>
                    <a:pt x="14263" y="416"/>
                  </a:lnTo>
                  <a:lnTo>
                    <a:pt x="14239" y="538"/>
                  </a:lnTo>
                  <a:lnTo>
                    <a:pt x="14214" y="684"/>
                  </a:lnTo>
                  <a:lnTo>
                    <a:pt x="14239" y="831"/>
                  </a:lnTo>
                  <a:lnTo>
                    <a:pt x="14288" y="1002"/>
                  </a:lnTo>
                  <a:lnTo>
                    <a:pt x="11308" y="4372"/>
                  </a:lnTo>
                  <a:lnTo>
                    <a:pt x="11161" y="4323"/>
                  </a:lnTo>
                  <a:lnTo>
                    <a:pt x="11015" y="4299"/>
                  </a:lnTo>
                  <a:lnTo>
                    <a:pt x="10844" y="4323"/>
                  </a:lnTo>
                  <a:lnTo>
                    <a:pt x="10087" y="3005"/>
                  </a:lnTo>
                  <a:lnTo>
                    <a:pt x="10160" y="2907"/>
                  </a:lnTo>
                  <a:lnTo>
                    <a:pt x="10209" y="2809"/>
                  </a:lnTo>
                  <a:lnTo>
                    <a:pt x="10233" y="2687"/>
                  </a:lnTo>
                  <a:lnTo>
                    <a:pt x="10233" y="2565"/>
                  </a:lnTo>
                  <a:lnTo>
                    <a:pt x="10233" y="2418"/>
                  </a:lnTo>
                  <a:lnTo>
                    <a:pt x="10184" y="2296"/>
                  </a:lnTo>
                  <a:lnTo>
                    <a:pt x="10136" y="2174"/>
                  </a:lnTo>
                  <a:lnTo>
                    <a:pt x="10038" y="2077"/>
                  </a:lnTo>
                  <a:lnTo>
                    <a:pt x="9940" y="2003"/>
                  </a:lnTo>
                  <a:lnTo>
                    <a:pt x="9818" y="1930"/>
                  </a:lnTo>
                  <a:lnTo>
                    <a:pt x="9696" y="1906"/>
                  </a:lnTo>
                  <a:lnTo>
                    <a:pt x="9549" y="1881"/>
                  </a:lnTo>
                  <a:lnTo>
                    <a:pt x="9427" y="1906"/>
                  </a:lnTo>
                  <a:lnTo>
                    <a:pt x="9281" y="1930"/>
                  </a:lnTo>
                  <a:lnTo>
                    <a:pt x="9183" y="2003"/>
                  </a:lnTo>
                  <a:lnTo>
                    <a:pt x="9085" y="2077"/>
                  </a:lnTo>
                  <a:lnTo>
                    <a:pt x="8988" y="2174"/>
                  </a:lnTo>
                  <a:lnTo>
                    <a:pt x="8939" y="2296"/>
                  </a:lnTo>
                  <a:lnTo>
                    <a:pt x="8890" y="2418"/>
                  </a:lnTo>
                  <a:lnTo>
                    <a:pt x="8866" y="2565"/>
                  </a:lnTo>
                  <a:lnTo>
                    <a:pt x="8890" y="2663"/>
                  </a:lnTo>
                  <a:lnTo>
                    <a:pt x="8914" y="2785"/>
                  </a:lnTo>
                  <a:lnTo>
                    <a:pt x="8939" y="2883"/>
                  </a:lnTo>
                  <a:lnTo>
                    <a:pt x="8988" y="2956"/>
                  </a:lnTo>
                  <a:lnTo>
                    <a:pt x="6521" y="6668"/>
                  </a:lnTo>
                  <a:lnTo>
                    <a:pt x="6399" y="6644"/>
                  </a:lnTo>
                  <a:lnTo>
                    <a:pt x="6130" y="6644"/>
                  </a:lnTo>
                  <a:lnTo>
                    <a:pt x="5959" y="6717"/>
                  </a:lnTo>
                  <a:lnTo>
                    <a:pt x="4714" y="5398"/>
                  </a:lnTo>
                  <a:lnTo>
                    <a:pt x="4763" y="5252"/>
                  </a:lnTo>
                  <a:lnTo>
                    <a:pt x="4763" y="5105"/>
                  </a:lnTo>
                  <a:lnTo>
                    <a:pt x="4763" y="4958"/>
                  </a:lnTo>
                  <a:lnTo>
                    <a:pt x="4714" y="4836"/>
                  </a:lnTo>
                  <a:lnTo>
                    <a:pt x="4665" y="4714"/>
                  </a:lnTo>
                  <a:lnTo>
                    <a:pt x="4567" y="4617"/>
                  </a:lnTo>
                  <a:lnTo>
                    <a:pt x="4470" y="4543"/>
                  </a:lnTo>
                  <a:lnTo>
                    <a:pt x="4347" y="4470"/>
                  </a:lnTo>
                  <a:lnTo>
                    <a:pt x="4225" y="4446"/>
                  </a:lnTo>
                  <a:lnTo>
                    <a:pt x="4079" y="4421"/>
                  </a:lnTo>
                  <a:lnTo>
                    <a:pt x="3957" y="4446"/>
                  </a:lnTo>
                  <a:lnTo>
                    <a:pt x="3810" y="4470"/>
                  </a:lnTo>
                  <a:lnTo>
                    <a:pt x="3712" y="4543"/>
                  </a:lnTo>
                  <a:lnTo>
                    <a:pt x="3615" y="4617"/>
                  </a:lnTo>
                  <a:lnTo>
                    <a:pt x="3517" y="4714"/>
                  </a:lnTo>
                  <a:lnTo>
                    <a:pt x="3468" y="4836"/>
                  </a:lnTo>
                  <a:lnTo>
                    <a:pt x="3419" y="4958"/>
                  </a:lnTo>
                  <a:lnTo>
                    <a:pt x="3395" y="5105"/>
                  </a:lnTo>
                  <a:lnTo>
                    <a:pt x="3419" y="5276"/>
                  </a:lnTo>
                  <a:lnTo>
                    <a:pt x="3493" y="5447"/>
                  </a:lnTo>
                  <a:lnTo>
                    <a:pt x="49" y="9574"/>
                  </a:lnTo>
                  <a:lnTo>
                    <a:pt x="0" y="9648"/>
                  </a:lnTo>
                  <a:lnTo>
                    <a:pt x="0" y="9745"/>
                  </a:lnTo>
                  <a:lnTo>
                    <a:pt x="25" y="9843"/>
                  </a:lnTo>
                  <a:lnTo>
                    <a:pt x="98" y="9916"/>
                  </a:lnTo>
                  <a:lnTo>
                    <a:pt x="171" y="9965"/>
                  </a:lnTo>
                  <a:lnTo>
                    <a:pt x="244" y="9965"/>
                  </a:lnTo>
                  <a:lnTo>
                    <a:pt x="342" y="9941"/>
                  </a:lnTo>
                  <a:lnTo>
                    <a:pt x="440" y="9892"/>
                  </a:lnTo>
                  <a:lnTo>
                    <a:pt x="3859" y="5740"/>
                  </a:lnTo>
                  <a:lnTo>
                    <a:pt x="3981" y="5789"/>
                  </a:lnTo>
                  <a:lnTo>
                    <a:pt x="4079" y="5789"/>
                  </a:lnTo>
                  <a:lnTo>
                    <a:pt x="4225" y="5764"/>
                  </a:lnTo>
                  <a:lnTo>
                    <a:pt x="4347" y="5740"/>
                  </a:lnTo>
                  <a:lnTo>
                    <a:pt x="5642" y="7083"/>
                  </a:lnTo>
                  <a:lnTo>
                    <a:pt x="5617" y="7205"/>
                  </a:lnTo>
                  <a:lnTo>
                    <a:pt x="5617" y="7328"/>
                  </a:lnTo>
                  <a:lnTo>
                    <a:pt x="5617" y="7450"/>
                  </a:lnTo>
                  <a:lnTo>
                    <a:pt x="5666" y="7572"/>
                  </a:lnTo>
                  <a:lnTo>
                    <a:pt x="5740" y="7694"/>
                  </a:lnTo>
                  <a:lnTo>
                    <a:pt x="5813" y="7792"/>
                  </a:lnTo>
                  <a:lnTo>
                    <a:pt x="5910" y="7889"/>
                  </a:lnTo>
                  <a:lnTo>
                    <a:pt x="6033" y="7938"/>
                  </a:lnTo>
                  <a:lnTo>
                    <a:pt x="6155" y="7987"/>
                  </a:lnTo>
                  <a:lnTo>
                    <a:pt x="6301" y="8011"/>
                  </a:lnTo>
                  <a:lnTo>
                    <a:pt x="6448" y="7987"/>
                  </a:lnTo>
                  <a:lnTo>
                    <a:pt x="6570" y="7938"/>
                  </a:lnTo>
                  <a:lnTo>
                    <a:pt x="6692" y="7889"/>
                  </a:lnTo>
                  <a:lnTo>
                    <a:pt x="6790" y="7792"/>
                  </a:lnTo>
                  <a:lnTo>
                    <a:pt x="6863" y="7694"/>
                  </a:lnTo>
                  <a:lnTo>
                    <a:pt x="6936" y="7572"/>
                  </a:lnTo>
                  <a:lnTo>
                    <a:pt x="6961" y="7450"/>
                  </a:lnTo>
                  <a:lnTo>
                    <a:pt x="6985" y="7328"/>
                  </a:lnTo>
                  <a:lnTo>
                    <a:pt x="6961" y="7132"/>
                  </a:lnTo>
                  <a:lnTo>
                    <a:pt x="6887" y="6986"/>
                  </a:lnTo>
                  <a:lnTo>
                    <a:pt x="9403" y="3224"/>
                  </a:lnTo>
                  <a:lnTo>
                    <a:pt x="9549" y="3249"/>
                  </a:lnTo>
                  <a:lnTo>
                    <a:pt x="9647" y="3249"/>
                  </a:lnTo>
                  <a:lnTo>
                    <a:pt x="10429" y="4617"/>
                  </a:lnTo>
                  <a:lnTo>
                    <a:pt x="10355" y="4788"/>
                  </a:lnTo>
                  <a:lnTo>
                    <a:pt x="10331" y="4885"/>
                  </a:lnTo>
                  <a:lnTo>
                    <a:pt x="10331" y="4983"/>
                  </a:lnTo>
                  <a:lnTo>
                    <a:pt x="10331" y="5129"/>
                  </a:lnTo>
                  <a:lnTo>
                    <a:pt x="10380" y="5252"/>
                  </a:lnTo>
                  <a:lnTo>
                    <a:pt x="10429" y="5374"/>
                  </a:lnTo>
                  <a:lnTo>
                    <a:pt x="10526" y="5471"/>
                  </a:lnTo>
                  <a:lnTo>
                    <a:pt x="10624" y="5569"/>
                  </a:lnTo>
                  <a:lnTo>
                    <a:pt x="10746" y="5618"/>
                  </a:lnTo>
                  <a:lnTo>
                    <a:pt x="10868" y="5667"/>
                  </a:lnTo>
                  <a:lnTo>
                    <a:pt x="11137" y="5667"/>
                  </a:lnTo>
                  <a:lnTo>
                    <a:pt x="11284" y="5618"/>
                  </a:lnTo>
                  <a:lnTo>
                    <a:pt x="11381" y="5569"/>
                  </a:lnTo>
                  <a:lnTo>
                    <a:pt x="11479" y="5471"/>
                  </a:lnTo>
                  <a:lnTo>
                    <a:pt x="11577" y="5374"/>
                  </a:lnTo>
                  <a:lnTo>
                    <a:pt x="11625" y="5252"/>
                  </a:lnTo>
                  <a:lnTo>
                    <a:pt x="11674" y="5129"/>
                  </a:lnTo>
                  <a:lnTo>
                    <a:pt x="11699" y="4983"/>
                  </a:lnTo>
                  <a:lnTo>
                    <a:pt x="11674" y="4861"/>
                  </a:lnTo>
                  <a:lnTo>
                    <a:pt x="11650" y="4739"/>
                  </a:lnTo>
                  <a:lnTo>
                    <a:pt x="14654" y="1319"/>
                  </a:lnTo>
                  <a:lnTo>
                    <a:pt x="14776" y="1344"/>
                  </a:lnTo>
                  <a:lnTo>
                    <a:pt x="14898" y="1368"/>
                  </a:lnTo>
                  <a:lnTo>
                    <a:pt x="15045" y="1344"/>
                  </a:lnTo>
                  <a:lnTo>
                    <a:pt x="15167" y="1295"/>
                  </a:lnTo>
                  <a:lnTo>
                    <a:pt x="15289" y="1246"/>
                  </a:lnTo>
                  <a:lnTo>
                    <a:pt x="15387" y="1148"/>
                  </a:lnTo>
                  <a:lnTo>
                    <a:pt x="15460" y="1051"/>
                  </a:lnTo>
                  <a:lnTo>
                    <a:pt x="15533" y="953"/>
                  </a:lnTo>
                  <a:lnTo>
                    <a:pt x="15558" y="807"/>
                  </a:lnTo>
                  <a:lnTo>
                    <a:pt x="15582" y="684"/>
                  </a:lnTo>
                  <a:lnTo>
                    <a:pt x="15558" y="538"/>
                  </a:lnTo>
                  <a:lnTo>
                    <a:pt x="15533" y="416"/>
                  </a:lnTo>
                  <a:lnTo>
                    <a:pt x="15460" y="294"/>
                  </a:lnTo>
                  <a:lnTo>
                    <a:pt x="15387" y="196"/>
                  </a:lnTo>
                  <a:lnTo>
                    <a:pt x="15289" y="98"/>
                  </a:lnTo>
                  <a:lnTo>
                    <a:pt x="15167" y="49"/>
                  </a:lnTo>
                  <a:lnTo>
                    <a:pt x="15045"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37"/>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Language Smapling and Analysis</a:t>
            </a:r>
            <a:endParaRPr sz="2400"/>
          </a:p>
        </p:txBody>
      </p:sp>
      <p:sp>
        <p:nvSpPr>
          <p:cNvPr id="343" name="Google Shape;343;p37"/>
          <p:cNvSpPr txBox="1">
            <a:spLocks noGrp="1"/>
          </p:cNvSpPr>
          <p:nvPr>
            <p:ph type="body" idx="1"/>
          </p:nvPr>
        </p:nvSpPr>
        <p:spPr>
          <a:xfrm>
            <a:off x="1031425" y="1351100"/>
            <a:ext cx="7081200" cy="3462300"/>
          </a:xfrm>
          <a:prstGeom prst="rect">
            <a:avLst/>
          </a:prstGeom>
        </p:spPr>
        <p:txBody>
          <a:bodyPr spcFirstLastPara="1" wrap="square" lIns="91425" tIns="91425" rIns="91425" bIns="91425" anchor="t" anchorCtr="0">
            <a:noAutofit/>
          </a:bodyPr>
          <a:lstStyle/>
          <a:p>
            <a:pPr>
              <a:buFont typeface="Wingdings" pitchFamily="2" charset="2"/>
              <a:buChar char="§"/>
            </a:pPr>
            <a:r>
              <a:rPr lang="en-US" sz="1400" dirty="0">
                <a:latin typeface="Times New Roman" pitchFamily="18" charset="0"/>
                <a:cs typeface="Times New Roman" pitchFamily="18" charset="0"/>
              </a:rPr>
              <a:t>Rate of speaking: Is the rate inordinately slow or fast? Are there noticeable or lengthy pauses between the caregiver’s and the child’s turn? Are there noticeable or lengthy pauses between the child’s adjacent utterances? Does the child use fillers frequently or pause before producing certain words? Are there frequent word substitutions?</a:t>
            </a:r>
          </a:p>
          <a:p>
            <a:pPr>
              <a:buFont typeface="Wingdings" pitchFamily="2" charset="2"/>
              <a:buChar char="§"/>
            </a:pPr>
            <a:r>
              <a:rPr lang="en-US" sz="1400" dirty="0">
                <a:latin typeface="Times New Roman" pitchFamily="18" charset="0"/>
                <a:cs typeface="Times New Roman" pitchFamily="18" charset="0"/>
              </a:rPr>
              <a:t>Sequencing: Does the child relate events in a sequential fashion based on the order of occurrence? Can the child discuss the recent past or recount stories?</a:t>
            </a:r>
          </a:p>
          <a:p>
            <a:r>
              <a:rPr lang="en-US" sz="1400" dirty="0">
                <a:latin typeface="Times New Roman" pitchFamily="18" charset="0"/>
                <a:cs typeface="Times New Roman" pitchFamily="18" charset="0"/>
              </a:rPr>
              <a:t>Sample analysis is very time consuming. Computerized tools are helpful for analyzing samples efficiently and are useful for data storage for future retrieval. Such computer-based tools include: </a:t>
            </a:r>
            <a:r>
              <a:rPr lang="en-US" sz="1400" i="1" dirty="0"/>
              <a:t>Computerized Profiling, Systematic Analysis of Language Transcripts (SALT), The CHILDES Project: Tools for Analyzing Talk.</a:t>
            </a:r>
            <a:endParaRPr sz="1400">
              <a:latin typeface="Times New Roman" pitchFamily="18" charset="0"/>
              <a:cs typeface="Times New Roman" pitchFamily="18" charset="0"/>
            </a:endParaRPr>
          </a:p>
        </p:txBody>
      </p:sp>
      <p:sp>
        <p:nvSpPr>
          <p:cNvPr id="347" name="Google Shape;347;p37"/>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26</a:t>
            </a:fld>
            <a:endParaRPr/>
          </a:p>
        </p:txBody>
      </p:sp>
      <p:grpSp>
        <p:nvGrpSpPr>
          <p:cNvPr id="2" name="Google Shape;552;p39"/>
          <p:cNvGrpSpPr/>
          <p:nvPr/>
        </p:nvGrpSpPr>
        <p:grpSpPr>
          <a:xfrm>
            <a:off x="4419600" y="133350"/>
            <a:ext cx="349800" cy="256472"/>
            <a:chOff x="4610450" y="3703750"/>
            <a:chExt cx="453050" cy="332175"/>
          </a:xfrm>
        </p:grpSpPr>
        <p:sp>
          <p:nvSpPr>
            <p:cNvPr id="9" name="Google Shape;553;p39"/>
            <p:cNvSpPr/>
            <p:nvPr/>
          </p:nvSpPr>
          <p:spPr>
            <a:xfrm>
              <a:off x="4610450" y="3703750"/>
              <a:ext cx="453050" cy="332175"/>
            </a:xfrm>
            <a:custGeom>
              <a:avLst/>
              <a:gdLst/>
              <a:ahLst/>
              <a:cxnLst/>
              <a:rect l="l" t="t" r="r" b="b"/>
              <a:pathLst>
                <a:path w="18122" h="13287" extrusionOk="0">
                  <a:moveTo>
                    <a:pt x="366" y="0"/>
                  </a:moveTo>
                  <a:lnTo>
                    <a:pt x="293" y="49"/>
                  </a:lnTo>
                  <a:lnTo>
                    <a:pt x="195" y="74"/>
                  </a:lnTo>
                  <a:lnTo>
                    <a:pt x="122" y="147"/>
                  </a:lnTo>
                  <a:lnTo>
                    <a:pt x="73" y="220"/>
                  </a:lnTo>
                  <a:lnTo>
                    <a:pt x="25" y="293"/>
                  </a:lnTo>
                  <a:lnTo>
                    <a:pt x="0" y="391"/>
                  </a:lnTo>
                  <a:lnTo>
                    <a:pt x="0" y="489"/>
                  </a:lnTo>
                  <a:lnTo>
                    <a:pt x="0" y="12798"/>
                  </a:lnTo>
                  <a:lnTo>
                    <a:pt x="0" y="12896"/>
                  </a:lnTo>
                  <a:lnTo>
                    <a:pt x="25" y="12993"/>
                  </a:lnTo>
                  <a:lnTo>
                    <a:pt x="73" y="13067"/>
                  </a:lnTo>
                  <a:lnTo>
                    <a:pt x="122" y="13140"/>
                  </a:lnTo>
                  <a:lnTo>
                    <a:pt x="195" y="13213"/>
                  </a:lnTo>
                  <a:lnTo>
                    <a:pt x="293" y="13238"/>
                  </a:lnTo>
                  <a:lnTo>
                    <a:pt x="366" y="13287"/>
                  </a:lnTo>
                  <a:lnTo>
                    <a:pt x="17756" y="13287"/>
                  </a:lnTo>
                  <a:lnTo>
                    <a:pt x="17829" y="13238"/>
                  </a:lnTo>
                  <a:lnTo>
                    <a:pt x="17927" y="13213"/>
                  </a:lnTo>
                  <a:lnTo>
                    <a:pt x="18000" y="13140"/>
                  </a:lnTo>
                  <a:lnTo>
                    <a:pt x="18049" y="13067"/>
                  </a:lnTo>
                  <a:lnTo>
                    <a:pt x="18098" y="12993"/>
                  </a:lnTo>
                  <a:lnTo>
                    <a:pt x="18122" y="12896"/>
                  </a:lnTo>
                  <a:lnTo>
                    <a:pt x="18122" y="12798"/>
                  </a:lnTo>
                  <a:lnTo>
                    <a:pt x="18122" y="12700"/>
                  </a:lnTo>
                  <a:lnTo>
                    <a:pt x="18098" y="12603"/>
                  </a:lnTo>
                  <a:lnTo>
                    <a:pt x="18049" y="12529"/>
                  </a:lnTo>
                  <a:lnTo>
                    <a:pt x="18000" y="12456"/>
                  </a:lnTo>
                  <a:lnTo>
                    <a:pt x="17927" y="12383"/>
                  </a:lnTo>
                  <a:lnTo>
                    <a:pt x="17829" y="12358"/>
                  </a:lnTo>
                  <a:lnTo>
                    <a:pt x="17756" y="12310"/>
                  </a:lnTo>
                  <a:lnTo>
                    <a:pt x="977" y="12310"/>
                  </a:lnTo>
                  <a:lnTo>
                    <a:pt x="977" y="489"/>
                  </a:lnTo>
                  <a:lnTo>
                    <a:pt x="953" y="391"/>
                  </a:lnTo>
                  <a:lnTo>
                    <a:pt x="928" y="293"/>
                  </a:lnTo>
                  <a:lnTo>
                    <a:pt x="879" y="220"/>
                  </a:lnTo>
                  <a:lnTo>
                    <a:pt x="830" y="147"/>
                  </a:lnTo>
                  <a:lnTo>
                    <a:pt x="757" y="74"/>
                  </a:lnTo>
                  <a:lnTo>
                    <a:pt x="660" y="49"/>
                  </a:lnTo>
                  <a:lnTo>
                    <a:pt x="586"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554;p39"/>
            <p:cNvSpPr/>
            <p:nvPr/>
          </p:nvSpPr>
          <p:spPr>
            <a:xfrm>
              <a:off x="4642200" y="3730000"/>
              <a:ext cx="389550" cy="249150"/>
            </a:xfrm>
            <a:custGeom>
              <a:avLst/>
              <a:gdLst/>
              <a:ahLst/>
              <a:cxnLst/>
              <a:rect l="l" t="t" r="r" b="b"/>
              <a:pathLst>
                <a:path w="15582" h="9966" extrusionOk="0">
                  <a:moveTo>
                    <a:pt x="14752" y="1"/>
                  </a:moveTo>
                  <a:lnTo>
                    <a:pt x="14629" y="49"/>
                  </a:lnTo>
                  <a:lnTo>
                    <a:pt x="14507" y="98"/>
                  </a:lnTo>
                  <a:lnTo>
                    <a:pt x="14410" y="196"/>
                  </a:lnTo>
                  <a:lnTo>
                    <a:pt x="14336" y="294"/>
                  </a:lnTo>
                  <a:lnTo>
                    <a:pt x="14263" y="416"/>
                  </a:lnTo>
                  <a:lnTo>
                    <a:pt x="14239" y="538"/>
                  </a:lnTo>
                  <a:lnTo>
                    <a:pt x="14214" y="684"/>
                  </a:lnTo>
                  <a:lnTo>
                    <a:pt x="14239" y="831"/>
                  </a:lnTo>
                  <a:lnTo>
                    <a:pt x="14288" y="1002"/>
                  </a:lnTo>
                  <a:lnTo>
                    <a:pt x="11308" y="4372"/>
                  </a:lnTo>
                  <a:lnTo>
                    <a:pt x="11161" y="4323"/>
                  </a:lnTo>
                  <a:lnTo>
                    <a:pt x="11015" y="4299"/>
                  </a:lnTo>
                  <a:lnTo>
                    <a:pt x="10844" y="4323"/>
                  </a:lnTo>
                  <a:lnTo>
                    <a:pt x="10087" y="3005"/>
                  </a:lnTo>
                  <a:lnTo>
                    <a:pt x="10160" y="2907"/>
                  </a:lnTo>
                  <a:lnTo>
                    <a:pt x="10209" y="2809"/>
                  </a:lnTo>
                  <a:lnTo>
                    <a:pt x="10233" y="2687"/>
                  </a:lnTo>
                  <a:lnTo>
                    <a:pt x="10233" y="2565"/>
                  </a:lnTo>
                  <a:lnTo>
                    <a:pt x="10233" y="2418"/>
                  </a:lnTo>
                  <a:lnTo>
                    <a:pt x="10184" y="2296"/>
                  </a:lnTo>
                  <a:lnTo>
                    <a:pt x="10136" y="2174"/>
                  </a:lnTo>
                  <a:lnTo>
                    <a:pt x="10038" y="2077"/>
                  </a:lnTo>
                  <a:lnTo>
                    <a:pt x="9940" y="2003"/>
                  </a:lnTo>
                  <a:lnTo>
                    <a:pt x="9818" y="1930"/>
                  </a:lnTo>
                  <a:lnTo>
                    <a:pt x="9696" y="1906"/>
                  </a:lnTo>
                  <a:lnTo>
                    <a:pt x="9549" y="1881"/>
                  </a:lnTo>
                  <a:lnTo>
                    <a:pt x="9427" y="1906"/>
                  </a:lnTo>
                  <a:lnTo>
                    <a:pt x="9281" y="1930"/>
                  </a:lnTo>
                  <a:lnTo>
                    <a:pt x="9183" y="2003"/>
                  </a:lnTo>
                  <a:lnTo>
                    <a:pt x="9085" y="2077"/>
                  </a:lnTo>
                  <a:lnTo>
                    <a:pt x="8988" y="2174"/>
                  </a:lnTo>
                  <a:lnTo>
                    <a:pt x="8939" y="2296"/>
                  </a:lnTo>
                  <a:lnTo>
                    <a:pt x="8890" y="2418"/>
                  </a:lnTo>
                  <a:lnTo>
                    <a:pt x="8866" y="2565"/>
                  </a:lnTo>
                  <a:lnTo>
                    <a:pt x="8890" y="2663"/>
                  </a:lnTo>
                  <a:lnTo>
                    <a:pt x="8914" y="2785"/>
                  </a:lnTo>
                  <a:lnTo>
                    <a:pt x="8939" y="2883"/>
                  </a:lnTo>
                  <a:lnTo>
                    <a:pt x="8988" y="2956"/>
                  </a:lnTo>
                  <a:lnTo>
                    <a:pt x="6521" y="6668"/>
                  </a:lnTo>
                  <a:lnTo>
                    <a:pt x="6399" y="6644"/>
                  </a:lnTo>
                  <a:lnTo>
                    <a:pt x="6130" y="6644"/>
                  </a:lnTo>
                  <a:lnTo>
                    <a:pt x="5959" y="6717"/>
                  </a:lnTo>
                  <a:lnTo>
                    <a:pt x="4714" y="5398"/>
                  </a:lnTo>
                  <a:lnTo>
                    <a:pt x="4763" y="5252"/>
                  </a:lnTo>
                  <a:lnTo>
                    <a:pt x="4763" y="5105"/>
                  </a:lnTo>
                  <a:lnTo>
                    <a:pt x="4763" y="4958"/>
                  </a:lnTo>
                  <a:lnTo>
                    <a:pt x="4714" y="4836"/>
                  </a:lnTo>
                  <a:lnTo>
                    <a:pt x="4665" y="4714"/>
                  </a:lnTo>
                  <a:lnTo>
                    <a:pt x="4567" y="4617"/>
                  </a:lnTo>
                  <a:lnTo>
                    <a:pt x="4470" y="4543"/>
                  </a:lnTo>
                  <a:lnTo>
                    <a:pt x="4347" y="4470"/>
                  </a:lnTo>
                  <a:lnTo>
                    <a:pt x="4225" y="4446"/>
                  </a:lnTo>
                  <a:lnTo>
                    <a:pt x="4079" y="4421"/>
                  </a:lnTo>
                  <a:lnTo>
                    <a:pt x="3957" y="4446"/>
                  </a:lnTo>
                  <a:lnTo>
                    <a:pt x="3810" y="4470"/>
                  </a:lnTo>
                  <a:lnTo>
                    <a:pt x="3712" y="4543"/>
                  </a:lnTo>
                  <a:lnTo>
                    <a:pt x="3615" y="4617"/>
                  </a:lnTo>
                  <a:lnTo>
                    <a:pt x="3517" y="4714"/>
                  </a:lnTo>
                  <a:lnTo>
                    <a:pt x="3468" y="4836"/>
                  </a:lnTo>
                  <a:lnTo>
                    <a:pt x="3419" y="4958"/>
                  </a:lnTo>
                  <a:lnTo>
                    <a:pt x="3395" y="5105"/>
                  </a:lnTo>
                  <a:lnTo>
                    <a:pt x="3419" y="5276"/>
                  </a:lnTo>
                  <a:lnTo>
                    <a:pt x="3493" y="5447"/>
                  </a:lnTo>
                  <a:lnTo>
                    <a:pt x="49" y="9574"/>
                  </a:lnTo>
                  <a:lnTo>
                    <a:pt x="0" y="9648"/>
                  </a:lnTo>
                  <a:lnTo>
                    <a:pt x="0" y="9745"/>
                  </a:lnTo>
                  <a:lnTo>
                    <a:pt x="25" y="9843"/>
                  </a:lnTo>
                  <a:lnTo>
                    <a:pt x="98" y="9916"/>
                  </a:lnTo>
                  <a:lnTo>
                    <a:pt x="171" y="9965"/>
                  </a:lnTo>
                  <a:lnTo>
                    <a:pt x="244" y="9965"/>
                  </a:lnTo>
                  <a:lnTo>
                    <a:pt x="342" y="9941"/>
                  </a:lnTo>
                  <a:lnTo>
                    <a:pt x="440" y="9892"/>
                  </a:lnTo>
                  <a:lnTo>
                    <a:pt x="3859" y="5740"/>
                  </a:lnTo>
                  <a:lnTo>
                    <a:pt x="3981" y="5789"/>
                  </a:lnTo>
                  <a:lnTo>
                    <a:pt x="4079" y="5789"/>
                  </a:lnTo>
                  <a:lnTo>
                    <a:pt x="4225" y="5764"/>
                  </a:lnTo>
                  <a:lnTo>
                    <a:pt x="4347" y="5740"/>
                  </a:lnTo>
                  <a:lnTo>
                    <a:pt x="5642" y="7083"/>
                  </a:lnTo>
                  <a:lnTo>
                    <a:pt x="5617" y="7205"/>
                  </a:lnTo>
                  <a:lnTo>
                    <a:pt x="5617" y="7328"/>
                  </a:lnTo>
                  <a:lnTo>
                    <a:pt x="5617" y="7450"/>
                  </a:lnTo>
                  <a:lnTo>
                    <a:pt x="5666" y="7572"/>
                  </a:lnTo>
                  <a:lnTo>
                    <a:pt x="5740" y="7694"/>
                  </a:lnTo>
                  <a:lnTo>
                    <a:pt x="5813" y="7792"/>
                  </a:lnTo>
                  <a:lnTo>
                    <a:pt x="5910" y="7889"/>
                  </a:lnTo>
                  <a:lnTo>
                    <a:pt x="6033" y="7938"/>
                  </a:lnTo>
                  <a:lnTo>
                    <a:pt x="6155" y="7987"/>
                  </a:lnTo>
                  <a:lnTo>
                    <a:pt x="6301" y="8011"/>
                  </a:lnTo>
                  <a:lnTo>
                    <a:pt x="6448" y="7987"/>
                  </a:lnTo>
                  <a:lnTo>
                    <a:pt x="6570" y="7938"/>
                  </a:lnTo>
                  <a:lnTo>
                    <a:pt x="6692" y="7889"/>
                  </a:lnTo>
                  <a:lnTo>
                    <a:pt x="6790" y="7792"/>
                  </a:lnTo>
                  <a:lnTo>
                    <a:pt x="6863" y="7694"/>
                  </a:lnTo>
                  <a:lnTo>
                    <a:pt x="6936" y="7572"/>
                  </a:lnTo>
                  <a:lnTo>
                    <a:pt x="6961" y="7450"/>
                  </a:lnTo>
                  <a:lnTo>
                    <a:pt x="6985" y="7328"/>
                  </a:lnTo>
                  <a:lnTo>
                    <a:pt x="6961" y="7132"/>
                  </a:lnTo>
                  <a:lnTo>
                    <a:pt x="6887" y="6986"/>
                  </a:lnTo>
                  <a:lnTo>
                    <a:pt x="9403" y="3224"/>
                  </a:lnTo>
                  <a:lnTo>
                    <a:pt x="9549" y="3249"/>
                  </a:lnTo>
                  <a:lnTo>
                    <a:pt x="9647" y="3249"/>
                  </a:lnTo>
                  <a:lnTo>
                    <a:pt x="10429" y="4617"/>
                  </a:lnTo>
                  <a:lnTo>
                    <a:pt x="10355" y="4788"/>
                  </a:lnTo>
                  <a:lnTo>
                    <a:pt x="10331" y="4885"/>
                  </a:lnTo>
                  <a:lnTo>
                    <a:pt x="10331" y="4983"/>
                  </a:lnTo>
                  <a:lnTo>
                    <a:pt x="10331" y="5129"/>
                  </a:lnTo>
                  <a:lnTo>
                    <a:pt x="10380" y="5252"/>
                  </a:lnTo>
                  <a:lnTo>
                    <a:pt x="10429" y="5374"/>
                  </a:lnTo>
                  <a:lnTo>
                    <a:pt x="10526" y="5471"/>
                  </a:lnTo>
                  <a:lnTo>
                    <a:pt x="10624" y="5569"/>
                  </a:lnTo>
                  <a:lnTo>
                    <a:pt x="10746" y="5618"/>
                  </a:lnTo>
                  <a:lnTo>
                    <a:pt x="10868" y="5667"/>
                  </a:lnTo>
                  <a:lnTo>
                    <a:pt x="11137" y="5667"/>
                  </a:lnTo>
                  <a:lnTo>
                    <a:pt x="11284" y="5618"/>
                  </a:lnTo>
                  <a:lnTo>
                    <a:pt x="11381" y="5569"/>
                  </a:lnTo>
                  <a:lnTo>
                    <a:pt x="11479" y="5471"/>
                  </a:lnTo>
                  <a:lnTo>
                    <a:pt x="11577" y="5374"/>
                  </a:lnTo>
                  <a:lnTo>
                    <a:pt x="11625" y="5252"/>
                  </a:lnTo>
                  <a:lnTo>
                    <a:pt x="11674" y="5129"/>
                  </a:lnTo>
                  <a:lnTo>
                    <a:pt x="11699" y="4983"/>
                  </a:lnTo>
                  <a:lnTo>
                    <a:pt x="11674" y="4861"/>
                  </a:lnTo>
                  <a:lnTo>
                    <a:pt x="11650" y="4739"/>
                  </a:lnTo>
                  <a:lnTo>
                    <a:pt x="14654" y="1319"/>
                  </a:lnTo>
                  <a:lnTo>
                    <a:pt x="14776" y="1344"/>
                  </a:lnTo>
                  <a:lnTo>
                    <a:pt x="14898" y="1368"/>
                  </a:lnTo>
                  <a:lnTo>
                    <a:pt x="15045" y="1344"/>
                  </a:lnTo>
                  <a:lnTo>
                    <a:pt x="15167" y="1295"/>
                  </a:lnTo>
                  <a:lnTo>
                    <a:pt x="15289" y="1246"/>
                  </a:lnTo>
                  <a:lnTo>
                    <a:pt x="15387" y="1148"/>
                  </a:lnTo>
                  <a:lnTo>
                    <a:pt x="15460" y="1051"/>
                  </a:lnTo>
                  <a:lnTo>
                    <a:pt x="15533" y="953"/>
                  </a:lnTo>
                  <a:lnTo>
                    <a:pt x="15558" y="807"/>
                  </a:lnTo>
                  <a:lnTo>
                    <a:pt x="15582" y="684"/>
                  </a:lnTo>
                  <a:lnTo>
                    <a:pt x="15558" y="538"/>
                  </a:lnTo>
                  <a:lnTo>
                    <a:pt x="15533" y="416"/>
                  </a:lnTo>
                  <a:lnTo>
                    <a:pt x="15460" y="294"/>
                  </a:lnTo>
                  <a:lnTo>
                    <a:pt x="15387" y="196"/>
                  </a:lnTo>
                  <a:lnTo>
                    <a:pt x="15289" y="98"/>
                  </a:lnTo>
                  <a:lnTo>
                    <a:pt x="15167" y="49"/>
                  </a:lnTo>
                  <a:lnTo>
                    <a:pt x="15045"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8"/>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Assessment of Morphologic Skills</a:t>
            </a:r>
            <a:endParaRPr b="1"/>
          </a:p>
        </p:txBody>
      </p:sp>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27</a:t>
            </a:fld>
            <a:endParaRPr/>
          </a:p>
        </p:txBody>
      </p:sp>
      <p:grpSp>
        <p:nvGrpSpPr>
          <p:cNvPr id="9" name="Google Shape;621;p39"/>
          <p:cNvGrpSpPr/>
          <p:nvPr/>
        </p:nvGrpSpPr>
        <p:grpSpPr>
          <a:xfrm>
            <a:off x="4343400" y="57150"/>
            <a:ext cx="416760" cy="399774"/>
            <a:chOff x="5241175" y="4959100"/>
            <a:chExt cx="539775" cy="517775"/>
          </a:xfrm>
        </p:grpSpPr>
        <p:sp>
          <p:nvSpPr>
            <p:cNvPr id="10" name="Google Shape;622;p39"/>
            <p:cNvSpPr/>
            <p:nvPr/>
          </p:nvSpPr>
          <p:spPr>
            <a:xfrm>
              <a:off x="5575150" y="4959100"/>
              <a:ext cx="161225" cy="178300"/>
            </a:xfrm>
            <a:custGeom>
              <a:avLst/>
              <a:gdLst/>
              <a:ahLst/>
              <a:cxnLst/>
              <a:rect l="l" t="t" r="r" b="b"/>
              <a:pathLst>
                <a:path w="6449" h="7132" extrusionOk="0">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623;p39"/>
            <p:cNvSpPr/>
            <p:nvPr/>
          </p:nvSpPr>
          <p:spPr>
            <a:xfrm>
              <a:off x="5330925" y="4985350"/>
              <a:ext cx="128250" cy="148400"/>
            </a:xfrm>
            <a:custGeom>
              <a:avLst/>
              <a:gdLst/>
              <a:ahLst/>
              <a:cxnLst/>
              <a:rect l="l" t="t" r="r" b="b"/>
              <a:pathLst>
                <a:path w="5130" h="5936" extrusionOk="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624;p39"/>
            <p:cNvSpPr/>
            <p:nvPr/>
          </p:nvSpPr>
          <p:spPr>
            <a:xfrm>
              <a:off x="5241175" y="5241175"/>
              <a:ext cx="180125" cy="109325"/>
            </a:xfrm>
            <a:custGeom>
              <a:avLst/>
              <a:gdLst/>
              <a:ahLst/>
              <a:cxnLst/>
              <a:rect l="l" t="t" r="r" b="b"/>
              <a:pathLst>
                <a:path w="7205" h="4373" extrusionOk="0">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625;p39"/>
            <p:cNvSpPr/>
            <p:nvPr/>
          </p:nvSpPr>
          <p:spPr>
            <a:xfrm>
              <a:off x="5461575" y="5316900"/>
              <a:ext cx="89175" cy="159975"/>
            </a:xfrm>
            <a:custGeom>
              <a:avLst/>
              <a:gdLst/>
              <a:ahLst/>
              <a:cxnLst/>
              <a:rect l="l" t="t" r="r" b="b"/>
              <a:pathLst>
                <a:path w="3567" h="6399" extrusionOk="0">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626;p39"/>
            <p:cNvSpPr/>
            <p:nvPr/>
          </p:nvSpPr>
          <p:spPr>
            <a:xfrm>
              <a:off x="5619100" y="5194175"/>
              <a:ext cx="161850" cy="89775"/>
            </a:xfrm>
            <a:custGeom>
              <a:avLst/>
              <a:gdLst/>
              <a:ahLst/>
              <a:cxnLst/>
              <a:rect l="l" t="t" r="r" b="b"/>
              <a:pathLst>
                <a:path w="6474" h="3591" extrusionOk="0">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627;p39"/>
            <p:cNvSpPr/>
            <p:nvPr/>
          </p:nvSpPr>
          <p:spPr>
            <a:xfrm>
              <a:off x="5420076" y="5115999"/>
              <a:ext cx="189299" cy="189925"/>
            </a:xfrm>
            <a:custGeom>
              <a:avLst/>
              <a:gdLst/>
              <a:ahLst/>
              <a:cxnLst/>
              <a:rect l="l" t="t" r="r" b="b"/>
              <a:pathLst>
                <a:path w="7572" h="7597" extrusionOk="0">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 name="Flowchart: Decision 18"/>
          <p:cNvSpPr/>
          <p:nvPr/>
        </p:nvSpPr>
        <p:spPr>
          <a:xfrm>
            <a:off x="3505200" y="1504950"/>
            <a:ext cx="2286000" cy="2209800"/>
          </a:xfrm>
          <a:prstGeom prst="flowChartDecisi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Times New Roman" pitchFamily="18" charset="0"/>
                <a:cs typeface="Times New Roman" pitchFamily="18" charset="0"/>
              </a:rPr>
              <a:t>Morphology</a:t>
            </a:r>
          </a:p>
        </p:txBody>
      </p:sp>
      <p:cxnSp>
        <p:nvCxnSpPr>
          <p:cNvPr id="21" name="Straight Arrow Connector 20"/>
          <p:cNvCxnSpPr>
            <a:stCxn id="19" idx="3"/>
            <a:endCxn id="31" idx="1"/>
          </p:cNvCxnSpPr>
          <p:nvPr/>
        </p:nvCxnSpPr>
        <p:spPr>
          <a:xfrm flipV="1">
            <a:off x="5791200" y="1200150"/>
            <a:ext cx="609600" cy="14097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4" name="Straight Arrow Connector 23"/>
          <p:cNvCxnSpPr>
            <a:stCxn id="19" idx="1"/>
            <a:endCxn id="30" idx="3"/>
          </p:cNvCxnSpPr>
          <p:nvPr/>
        </p:nvCxnSpPr>
        <p:spPr>
          <a:xfrm rot="10800000" flipV="1">
            <a:off x="2819400" y="2609850"/>
            <a:ext cx="685800" cy="6477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30" name="Rectangle 29"/>
          <p:cNvSpPr/>
          <p:nvPr/>
        </p:nvSpPr>
        <p:spPr>
          <a:xfrm>
            <a:off x="685800" y="2190750"/>
            <a:ext cx="2133600" cy="2133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dirty="0">
                <a:latin typeface="Times New Roman" pitchFamily="18" charset="0"/>
                <a:cs typeface="Times New Roman" pitchFamily="18" charset="0"/>
              </a:rPr>
              <a:t>Bound Morphemes can not stand alone to convey meaning (e.g. </a:t>
            </a:r>
            <a:r>
              <a:rPr lang="en-US" dirty="0" err="1">
                <a:latin typeface="Times New Roman" pitchFamily="18" charset="0"/>
                <a:cs typeface="Times New Roman" pitchFamily="18" charset="0"/>
              </a:rPr>
              <a:t>mis</a:t>
            </a:r>
            <a:r>
              <a:rPr lang="en-US" dirty="0">
                <a:latin typeface="Times New Roman" pitchFamily="18" charset="0"/>
                <a:cs typeface="Times New Roman" pitchFamily="18" charset="0"/>
              </a:rPr>
              <a:t>-, -able, s-plural etc.)</a:t>
            </a:r>
          </a:p>
          <a:p>
            <a:r>
              <a:rPr lang="en-US" dirty="0">
                <a:latin typeface="Times New Roman" pitchFamily="18" charset="0"/>
                <a:cs typeface="Times New Roman" pitchFamily="18" charset="0"/>
              </a:rPr>
              <a:t>- Derivational</a:t>
            </a:r>
          </a:p>
          <a:p>
            <a:pPr>
              <a:buFontTx/>
              <a:buChar char="-"/>
            </a:pPr>
            <a:r>
              <a:rPr lang="en-US" dirty="0">
                <a:latin typeface="Times New Roman" pitchFamily="18" charset="0"/>
                <a:cs typeface="Times New Roman" pitchFamily="18" charset="0"/>
              </a:rPr>
              <a:t> Inflectional </a:t>
            </a:r>
          </a:p>
        </p:txBody>
      </p:sp>
      <p:sp>
        <p:nvSpPr>
          <p:cNvPr id="31" name="Rectangle 30"/>
          <p:cNvSpPr/>
          <p:nvPr/>
        </p:nvSpPr>
        <p:spPr>
          <a:xfrm>
            <a:off x="6400800" y="133350"/>
            <a:ext cx="2133600" cy="2133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Free Morphemes that can stand alone to convey meaning (e.g. boy, apple etc.)</a:t>
            </a:r>
          </a:p>
        </p:txBody>
      </p:sp>
      <p:sp>
        <p:nvSpPr>
          <p:cNvPr id="36" name="Rectangle 35"/>
          <p:cNvSpPr/>
          <p:nvPr/>
        </p:nvSpPr>
        <p:spPr>
          <a:xfrm>
            <a:off x="6400800" y="2724150"/>
            <a:ext cx="2133600" cy="2133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dirty="0">
                <a:latin typeface="Times New Roman" pitchFamily="18" charset="0"/>
                <a:cs typeface="Times New Roman" pitchFamily="18" charset="0"/>
              </a:rPr>
              <a:t>Grammatical Morphemes: Free/Bound that can not stand alone.</a:t>
            </a:r>
          </a:p>
          <a:p>
            <a:r>
              <a:rPr lang="en-US" dirty="0">
                <a:latin typeface="Times New Roman" pitchFamily="18" charset="0"/>
                <a:cs typeface="Times New Roman" pitchFamily="18" charset="0"/>
              </a:rPr>
              <a:t>- Articles (the, a, an)</a:t>
            </a:r>
          </a:p>
          <a:p>
            <a:pPr>
              <a:buFontTx/>
              <a:buChar char="-"/>
            </a:pPr>
            <a:r>
              <a:rPr lang="en-US" dirty="0">
                <a:latin typeface="Times New Roman" pitchFamily="18" charset="0"/>
                <a:cs typeface="Times New Roman" pitchFamily="18" charset="0"/>
              </a:rPr>
              <a:t> Prepositions</a:t>
            </a:r>
          </a:p>
          <a:p>
            <a:pPr>
              <a:buFontTx/>
              <a:buChar char="-"/>
            </a:pPr>
            <a:r>
              <a:rPr lang="en-US" dirty="0">
                <a:latin typeface="Times New Roman" pitchFamily="18" charset="0"/>
                <a:cs typeface="Times New Roman" pitchFamily="18" charset="0"/>
              </a:rPr>
              <a:t> Grammatical word segments (</a:t>
            </a:r>
            <a:r>
              <a:rPr lang="en-US" dirty="0" err="1">
                <a:latin typeface="Times New Roman" pitchFamily="18" charset="0"/>
                <a:cs typeface="Times New Roman" pitchFamily="18" charset="0"/>
              </a:rPr>
              <a:t>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a:t>
            </a:r>
            <a:r>
              <a:rPr lang="en-US" dirty="0">
                <a:latin typeface="Times New Roman" pitchFamily="18" charset="0"/>
                <a:cs typeface="Times New Roman" pitchFamily="18" charset="0"/>
              </a:rPr>
              <a:t> etc.)</a:t>
            </a:r>
          </a:p>
        </p:txBody>
      </p:sp>
      <p:cxnSp>
        <p:nvCxnSpPr>
          <p:cNvPr id="37" name="Straight Arrow Connector 36"/>
          <p:cNvCxnSpPr>
            <a:stCxn id="19" idx="2"/>
            <a:endCxn id="36" idx="1"/>
          </p:cNvCxnSpPr>
          <p:nvPr/>
        </p:nvCxnSpPr>
        <p:spPr>
          <a:xfrm rot="16200000" flipH="1">
            <a:off x="5486400" y="2876550"/>
            <a:ext cx="76200" cy="17526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8"/>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Assessment of Morphologic Skills</a:t>
            </a:r>
            <a:endParaRPr b="1"/>
          </a:p>
        </p:txBody>
      </p:sp>
      <p:sp>
        <p:nvSpPr>
          <p:cNvPr id="353" name="Google Shape;353;p38"/>
          <p:cNvSpPr txBox="1">
            <a:spLocks noGrp="1"/>
          </p:cNvSpPr>
          <p:nvPr>
            <p:ph type="body" idx="1"/>
          </p:nvPr>
        </p:nvSpPr>
        <p:spPr>
          <a:xfrm>
            <a:off x="1116650" y="1200150"/>
            <a:ext cx="6923400" cy="3200400"/>
          </a:xfrm>
          <a:prstGeom prst="rect">
            <a:avLst/>
          </a:prstGeom>
        </p:spPr>
        <p:txBody>
          <a:bodyPr spcFirstLastPara="1" wrap="square" lIns="91425" tIns="91425" rIns="91425" bIns="91425" anchor="t" anchorCtr="0">
            <a:noAutofit/>
          </a:bodyPr>
          <a:lstStyle/>
          <a:p>
            <a:pPr marL="0" indent="0"/>
            <a:r>
              <a:rPr lang="en-US" sz="1600" dirty="0">
                <a:solidFill>
                  <a:schemeClr val="tx1"/>
                </a:solidFill>
                <a:latin typeface="Times New Roman" pitchFamily="18" charset="0"/>
                <a:cs typeface="Times New Roman" pitchFamily="18" charset="0"/>
              </a:rPr>
              <a:t>  Table 7-5 p. 240 shows a list of bound morphemes of both the derivational and the inflectional type. This helps clinicians identify which features are used appropriately by the client and which are not.</a:t>
            </a:r>
          </a:p>
          <a:p>
            <a:r>
              <a:rPr lang="en-US" sz="1600" dirty="0">
                <a:latin typeface="Times New Roman" pitchFamily="18" charset="0"/>
                <a:cs typeface="Times New Roman" pitchFamily="18" charset="0"/>
              </a:rPr>
              <a:t>Derivational morphemes are those that change the meaning and grammatical class of a word (e.g., the verb vote to the noun voter, or the adjective quick to the adverb quickly).</a:t>
            </a:r>
          </a:p>
          <a:p>
            <a:r>
              <a:rPr lang="en-US" sz="1600" dirty="0">
                <a:latin typeface="Times New Roman" pitchFamily="18" charset="0"/>
                <a:cs typeface="Times New Roman" pitchFamily="18" charset="0"/>
              </a:rPr>
              <a:t>Inflectional morphemes are those that subtly affect meaning, but not the semantic base or grammatical class of a word (e.g., the noun apple still refers to the same fruit when an -s is added to form apples).</a:t>
            </a:r>
            <a:endParaRPr lang="en-US" sz="1600" dirty="0">
              <a:solidFill>
                <a:schemeClr val="tx1"/>
              </a:solidFill>
              <a:latin typeface="Times New Roman" pitchFamily="18" charset="0"/>
              <a:cs typeface="Times New Roman" pitchFamily="18" charset="0"/>
            </a:endParaRPr>
          </a:p>
          <a:p>
            <a:pPr marL="0" indent="0"/>
            <a:endParaRPr lang="en-US" sz="1600" dirty="0">
              <a:solidFill>
                <a:schemeClr val="tx1"/>
              </a:solidFill>
              <a:latin typeface="Times New Roman" pitchFamily="18" charset="0"/>
              <a:cs typeface="Times New Roman" pitchFamily="18" charset="0"/>
            </a:endParaRPr>
          </a:p>
          <a:p>
            <a:pPr marL="0" lvl="0" indent="0" algn="l" rtl="0">
              <a:spcBef>
                <a:spcPts val="600"/>
              </a:spcBef>
              <a:spcAft>
                <a:spcPts val="0"/>
              </a:spcAft>
              <a:buFont typeface="Arial" pitchFamily="34" charset="0"/>
              <a:buChar char="•"/>
            </a:pPr>
            <a:endParaRPr sz="1400">
              <a:solidFill>
                <a:schemeClr val="tx1"/>
              </a:solidFill>
              <a:latin typeface="Times New Roman" pitchFamily="18" charset="0"/>
              <a:cs typeface="Times New Roman" pitchFamily="18" charset="0"/>
            </a:endParaRPr>
          </a:p>
        </p:txBody>
      </p:sp>
      <p:grpSp>
        <p:nvGrpSpPr>
          <p:cNvPr id="355" name="Google Shape;355;p38"/>
          <p:cNvGrpSpPr/>
          <p:nvPr/>
        </p:nvGrpSpPr>
        <p:grpSpPr>
          <a:xfrm>
            <a:off x="4408186" y="65729"/>
            <a:ext cx="340380" cy="340380"/>
            <a:chOff x="2594325" y="1627175"/>
            <a:chExt cx="440850" cy="440850"/>
          </a:xfrm>
        </p:grpSpPr>
        <p:sp>
          <p:nvSpPr>
            <p:cNvPr id="356" name="Google Shape;356;p38"/>
            <p:cNvSpPr/>
            <p:nvPr/>
          </p:nvSpPr>
          <p:spPr>
            <a:xfrm>
              <a:off x="2594325" y="1890950"/>
              <a:ext cx="177075" cy="177075"/>
            </a:xfrm>
            <a:custGeom>
              <a:avLst/>
              <a:gdLst/>
              <a:ahLst/>
              <a:cxnLst/>
              <a:rect l="l" t="t" r="r" b="b"/>
              <a:pathLst>
                <a:path w="7083" h="7083" extrusionOk="0">
                  <a:moveTo>
                    <a:pt x="5544" y="0"/>
                  </a:moveTo>
                  <a:lnTo>
                    <a:pt x="538" y="5984"/>
                  </a:lnTo>
                  <a:lnTo>
                    <a:pt x="0" y="7083"/>
                  </a:lnTo>
                  <a:lnTo>
                    <a:pt x="1099" y="6546"/>
                  </a:lnTo>
                  <a:lnTo>
                    <a:pt x="7083" y="1539"/>
                  </a:lnTo>
                  <a:lnTo>
                    <a:pt x="5544"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8"/>
            <p:cNvSpPr/>
            <p:nvPr/>
          </p:nvSpPr>
          <p:spPr>
            <a:xfrm>
              <a:off x="2858700" y="1627175"/>
              <a:ext cx="176475" cy="176475"/>
            </a:xfrm>
            <a:custGeom>
              <a:avLst/>
              <a:gdLst/>
              <a:ahLst/>
              <a:cxnLst/>
              <a:rect l="l" t="t" r="r" b="b"/>
              <a:pathLst>
                <a:path w="7059" h="7059" extrusionOk="0">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8"/>
            <p:cNvSpPr/>
            <p:nvPr/>
          </p:nvSpPr>
          <p:spPr>
            <a:xfrm>
              <a:off x="2663325" y="1702275"/>
              <a:ext cx="296750" cy="296775"/>
            </a:xfrm>
            <a:custGeom>
              <a:avLst/>
              <a:gdLst/>
              <a:ahLst/>
              <a:cxnLst/>
              <a:rect l="l" t="t" r="r" b="b"/>
              <a:pathLst>
                <a:path w="11870" h="11871" extrusionOk="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8"/>
          <p:cNvSpPr txBox="1">
            <a:spLocks noGrp="1"/>
          </p:cNvSpPr>
          <p:nvPr>
            <p:ph type="title"/>
          </p:nvPr>
        </p:nvSpPr>
        <p:spPr>
          <a:xfrm>
            <a:off x="1031425" y="8134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Determining Mean Length of Utterance (MLU)</a:t>
            </a:r>
            <a:endParaRPr b="1"/>
          </a:p>
        </p:txBody>
      </p:sp>
      <p:sp>
        <p:nvSpPr>
          <p:cNvPr id="353" name="Google Shape;353;p38"/>
          <p:cNvSpPr txBox="1">
            <a:spLocks noGrp="1"/>
          </p:cNvSpPr>
          <p:nvPr>
            <p:ph type="body" idx="1"/>
          </p:nvPr>
        </p:nvSpPr>
        <p:spPr>
          <a:xfrm>
            <a:off x="1116650" y="1200150"/>
            <a:ext cx="7341550" cy="3200400"/>
          </a:xfrm>
          <a:prstGeom prst="rect">
            <a:avLst/>
          </a:prstGeom>
        </p:spPr>
        <p:txBody>
          <a:bodyPr spcFirstLastPara="1" wrap="square" lIns="91425" tIns="91425" rIns="91425" bIns="91425" anchor="t" anchorCtr="0">
            <a:noAutofit/>
          </a:bodyPr>
          <a:lstStyle/>
          <a:p>
            <a:r>
              <a:rPr lang="en-US" sz="1400" dirty="0">
                <a:latin typeface="Times New Roman" pitchFamily="18" charset="0"/>
                <a:cs typeface="Times New Roman" pitchFamily="18" charset="0"/>
              </a:rPr>
              <a:t>The mean length of utterance (MLU) is the average number of morphemes that a client produces in an utterance.</a:t>
            </a:r>
          </a:p>
          <a:p>
            <a:r>
              <a:rPr lang="en-US" sz="1400" dirty="0">
                <a:latin typeface="Times New Roman" pitchFamily="18" charset="0"/>
                <a:cs typeface="Times New Roman" pitchFamily="18" charset="0"/>
              </a:rPr>
              <a:t>MLU is a gross but accurate index of grammatical development. It is considered gross because the MLU is a general measure that tells us nothing about specific forms or structures used.</a:t>
            </a:r>
          </a:p>
          <a:p>
            <a:r>
              <a:rPr lang="en-US" sz="1400" dirty="0">
                <a:latin typeface="Times New Roman" pitchFamily="18" charset="0"/>
                <a:cs typeface="Times New Roman" pitchFamily="18" charset="0"/>
              </a:rPr>
              <a:t>The use of both free and bound morphemes is needed for utterance lengths to increase.</a:t>
            </a:r>
          </a:p>
          <a:p>
            <a:r>
              <a:rPr lang="en-US" sz="1400" dirty="0">
                <a:solidFill>
                  <a:schemeClr val="tx1"/>
                </a:solidFill>
                <a:latin typeface="Times New Roman" pitchFamily="18" charset="0"/>
                <a:cs typeface="Times New Roman" pitchFamily="18" charset="0"/>
              </a:rPr>
              <a:t>MLU provides important information about language development, and it is one indicator of a language delay or disorder.</a:t>
            </a:r>
          </a:p>
          <a:p>
            <a:r>
              <a:rPr lang="en-US" sz="1400" dirty="0">
                <a:solidFill>
                  <a:schemeClr val="tx1"/>
                </a:solidFill>
                <a:latin typeface="Times New Roman" pitchFamily="18" charset="0"/>
                <a:cs typeface="Times New Roman" pitchFamily="18" charset="0"/>
              </a:rPr>
              <a:t>A normal child’s chronological age (up to age 5) will correspond closely to his or her MLU.</a:t>
            </a:r>
          </a:p>
          <a:p>
            <a:r>
              <a:rPr lang="en-US" sz="1400" dirty="0">
                <a:solidFill>
                  <a:schemeClr val="tx1"/>
                </a:solidFill>
                <a:latin typeface="Times New Roman" pitchFamily="18" charset="0"/>
                <a:cs typeface="Times New Roman" pitchFamily="18" charset="0"/>
              </a:rPr>
              <a:t>This method of interpretation is very general and must be used with caution when diagnosing or ruling out language disorders, because children develop language at varying rates.</a:t>
            </a:r>
          </a:p>
          <a:p>
            <a:pPr marL="0" lvl="0" indent="0" algn="l" rtl="0">
              <a:spcBef>
                <a:spcPts val="600"/>
              </a:spcBef>
              <a:spcAft>
                <a:spcPts val="0"/>
              </a:spcAft>
              <a:buFont typeface="Arial" pitchFamily="34" charset="0"/>
              <a:buChar char="•"/>
            </a:pPr>
            <a:endParaRPr sz="1400">
              <a:solidFill>
                <a:schemeClr val="tx1"/>
              </a:solidFill>
              <a:latin typeface="Times New Roman" pitchFamily="18" charset="0"/>
              <a:cs typeface="Times New Roman" pitchFamily="18" charset="0"/>
            </a:endParaRPr>
          </a:p>
        </p:txBody>
      </p:sp>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29</a:t>
            </a:fld>
            <a:endParaRPr/>
          </a:p>
        </p:txBody>
      </p:sp>
      <p:sp>
        <p:nvSpPr>
          <p:cNvPr id="9" name="Google Shape;428;p39"/>
          <p:cNvSpPr/>
          <p:nvPr/>
        </p:nvSpPr>
        <p:spPr>
          <a:xfrm>
            <a:off x="4419600" y="133350"/>
            <a:ext cx="313048" cy="284750"/>
          </a:xfrm>
          <a:custGeom>
            <a:avLst/>
            <a:gdLst/>
            <a:ahLst/>
            <a:cxnLst/>
            <a:rect l="l" t="t" r="r" b="b"/>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5"/>
          <p:cNvSpPr txBox="1">
            <a:spLocks noGrp="1"/>
          </p:cNvSpPr>
          <p:nvPr>
            <p:ph type="ctrTitle" idx="4294967295"/>
          </p:nvPr>
        </p:nvSpPr>
        <p:spPr>
          <a:xfrm>
            <a:off x="1524000" y="209550"/>
            <a:ext cx="6593700" cy="541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Complicating factors of language assessment</a:t>
            </a:r>
            <a:endParaRPr sz="2400"/>
          </a:p>
        </p:txBody>
      </p:sp>
      <p:sp>
        <p:nvSpPr>
          <p:cNvPr id="87" name="Google Shape;87;p15"/>
          <p:cNvSpPr txBox="1">
            <a:spLocks noGrp="1"/>
          </p:cNvSpPr>
          <p:nvPr>
            <p:ph type="subTitle" idx="4294967295"/>
          </p:nvPr>
        </p:nvSpPr>
        <p:spPr>
          <a:xfrm>
            <a:off x="381000" y="971550"/>
            <a:ext cx="8534400" cy="3429000"/>
          </a:xfrm>
          <a:prstGeom prst="rect">
            <a:avLst/>
          </a:prstGeom>
        </p:spPr>
        <p:txBody>
          <a:bodyPr spcFirstLastPara="1" wrap="square" lIns="91425" tIns="91425" rIns="91425" bIns="91425" anchor="t" anchorCtr="0">
            <a:noAutofit/>
          </a:bodyPr>
          <a:lstStyle/>
          <a:p>
            <a:r>
              <a:rPr lang="en-US" sz="1400" dirty="0"/>
              <a:t>The development of language is influenced by other aspects of development such as cognition, motor development, and social development. Clinical conditions such as mental retardation, hearing impairment, various genetic syndromes, and autism also affects language.</a:t>
            </a:r>
          </a:p>
          <a:p>
            <a:r>
              <a:rPr lang="en-US" sz="1400" dirty="0"/>
              <a:t>The components of language (e.g. pragmatic, semantic, syntactic…) do not occur in isolation; they are integrated with one another. In addition, assessment of these individual components does not provide information about a client’s use of language as a whole.</a:t>
            </a:r>
          </a:p>
          <a:p>
            <a:r>
              <a:rPr lang="en-US" sz="1400" dirty="0"/>
              <a:t>Expectations of language performance change across time. What is normal at age 1 may be deviant at age 3.</a:t>
            </a:r>
          </a:p>
          <a:p>
            <a:r>
              <a:rPr lang="en-US" sz="1400" dirty="0"/>
              <a:t>Speakers of any given language are not a homogeneous group. Individual experiences and abilities result in a broad definition of </a:t>
            </a:r>
            <a:r>
              <a:rPr lang="en-US" sz="1400" i="1" dirty="0"/>
              <a:t>normal language.</a:t>
            </a:r>
          </a:p>
          <a:p>
            <a:r>
              <a:rPr lang="en-US" sz="1400" dirty="0"/>
              <a:t>Because of individual variability, there is no “best” approach for the assessment of language with all clients.</a:t>
            </a:r>
            <a:endParaRPr sz="1400" b="1">
              <a:solidFill>
                <a:schemeClr val="tx1"/>
              </a:solidFill>
              <a:latin typeface="Times New Roman" pitchFamily="18" charset="0"/>
              <a:cs typeface="Times New Roman" pitchFamily="18" charset="0"/>
            </a:endParaRPr>
          </a:p>
        </p:txBody>
      </p:sp>
      <p:sp>
        <p:nvSpPr>
          <p:cNvPr id="89" name="Google Shape;89;p15"/>
          <p:cNvSpPr txBox="1">
            <a:spLocks noGrp="1"/>
          </p:cNvSpPr>
          <p:nvPr>
            <p:ph type="sldNum" idx="12"/>
          </p:nvPr>
        </p:nvSpPr>
        <p:spPr>
          <a:xfrm>
            <a:off x="0" y="470535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8"/>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Determining Mean Length of Utterance (MLU)</a:t>
            </a:r>
            <a:endParaRPr b="1"/>
          </a:p>
        </p:txBody>
      </p:sp>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30</a:t>
            </a:fld>
            <a:endParaRPr/>
          </a:p>
        </p:txBody>
      </p:sp>
      <p:sp>
        <p:nvSpPr>
          <p:cNvPr id="9" name="Google Shape;428;p39"/>
          <p:cNvSpPr/>
          <p:nvPr/>
        </p:nvSpPr>
        <p:spPr>
          <a:xfrm>
            <a:off x="4419600" y="133350"/>
            <a:ext cx="313048" cy="284750"/>
          </a:xfrm>
          <a:custGeom>
            <a:avLst/>
            <a:gdLst/>
            <a:ahLst/>
            <a:cxnLst/>
            <a:rect l="l" t="t" r="r" b="b"/>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353;p38"/>
          <p:cNvSpPr txBox="1">
            <a:spLocks/>
          </p:cNvSpPr>
          <p:nvPr/>
        </p:nvSpPr>
        <p:spPr>
          <a:xfrm>
            <a:off x="112528" y="1283881"/>
            <a:ext cx="8839200" cy="4572000"/>
          </a:xfrm>
          <a:prstGeom prst="rect">
            <a:avLst/>
          </a:prstGeom>
          <a:noFill/>
          <a:ln>
            <a:noFill/>
          </a:ln>
        </p:spPr>
        <p:txBody>
          <a:bodyPr spcFirstLastPara="1" wrap="square" lIns="91425" tIns="91425" rIns="91425" bIns="91425" anchor="t" anchorCtr="0">
            <a:noAutofit/>
          </a:bodyPr>
          <a:lstStyle/>
          <a:p>
            <a:pPr marL="457200" lvl="0" indent="-381000">
              <a:lnSpc>
                <a:spcPct val="115000"/>
              </a:lnSpc>
              <a:spcBef>
                <a:spcPts val="600"/>
              </a:spcBef>
              <a:buClr>
                <a:srgbClr val="CC0000"/>
              </a:buClr>
              <a:buSzPts val="2400"/>
              <a:buFont typeface="Lora"/>
              <a:buChar char="◈"/>
            </a:pPr>
            <a:r>
              <a:rPr lang="en-US" dirty="0">
                <a:solidFill>
                  <a:schemeClr val="tx1"/>
                </a:solidFill>
                <a:latin typeface="Times New Roman" pitchFamily="18" charset="0"/>
                <a:cs typeface="Times New Roman" pitchFamily="18" charset="0"/>
              </a:rPr>
              <a:t>Roger Brown (1973) conducted a study on only three preschool subjects in order to examine the relationship between MLU and language development. (Table 7-6 p. 241)</a:t>
            </a:r>
          </a:p>
          <a:p>
            <a:pPr marL="457200" indent="-381000">
              <a:lnSpc>
                <a:spcPct val="115000"/>
              </a:lnSpc>
              <a:spcBef>
                <a:spcPts val="600"/>
              </a:spcBef>
              <a:buClr>
                <a:srgbClr val="CC0000"/>
              </a:buClr>
              <a:buSzPts val="2400"/>
              <a:buFont typeface="Lora"/>
              <a:buChar char="◈"/>
            </a:pPr>
            <a:r>
              <a:rPr lang="en-US" dirty="0">
                <a:solidFill>
                  <a:schemeClr val="tx1"/>
                </a:solidFill>
                <a:latin typeface="Times New Roman" pitchFamily="18" charset="0"/>
                <a:cs typeface="Times New Roman" pitchFamily="18" charset="0"/>
              </a:rPr>
              <a:t> Brown also identified a sequence of normal development for 14 grammatical morphemes. (Table 7-7 p. 242)</a:t>
            </a:r>
          </a:p>
          <a:p>
            <a:pPr marL="457200" indent="-381000">
              <a:lnSpc>
                <a:spcPct val="115000"/>
              </a:lnSpc>
              <a:spcBef>
                <a:spcPts val="600"/>
              </a:spcBef>
              <a:buClr>
                <a:srgbClr val="CC0000"/>
              </a:buClr>
              <a:buSzPts val="2400"/>
              <a:buFont typeface="Lora"/>
              <a:buChar char="◈"/>
            </a:pPr>
            <a:r>
              <a:rPr lang="en-US" dirty="0">
                <a:solidFill>
                  <a:schemeClr val="tx1"/>
                </a:solidFill>
                <a:latin typeface="Times New Roman" pitchFamily="18" charset="0"/>
                <a:cs typeface="Times New Roman" pitchFamily="18" charset="0"/>
              </a:rPr>
              <a:t>Miller and Chapman (1981) conducted a study on a larger sample in which MLUs from conversational speech samples were compared with children’s chronological ages. They included the predicted MLU and its standard deviations (SD) for ages 18 months through 5 years.  Table 7-8 p. 243 shows the results.</a:t>
            </a:r>
          </a:p>
          <a:p>
            <a:pPr marL="457200" indent="-381000">
              <a:lnSpc>
                <a:spcPct val="115000"/>
              </a:lnSpc>
              <a:spcBef>
                <a:spcPts val="600"/>
              </a:spcBef>
              <a:buClr>
                <a:srgbClr val="CC0000"/>
              </a:buClr>
              <a:buSzPts val="2400"/>
              <a:buFont typeface="Lora"/>
              <a:buChar char="◈"/>
            </a:pPr>
            <a:r>
              <a:rPr lang="en-US" dirty="0">
                <a:solidFill>
                  <a:schemeClr val="tx1"/>
                </a:solidFill>
                <a:latin typeface="Times New Roman" pitchFamily="18" charset="0"/>
                <a:cs typeface="Times New Roman" pitchFamily="18" charset="0"/>
              </a:rPr>
              <a:t>The sample included The sample 123 middle- to upper-class </a:t>
            </a:r>
            <a:r>
              <a:rPr lang="en-US" dirty="0" err="1">
                <a:solidFill>
                  <a:schemeClr val="tx1"/>
                </a:solidFill>
                <a:latin typeface="Times New Roman" pitchFamily="18" charset="0"/>
                <a:cs typeface="Times New Roman" pitchFamily="18" charset="0"/>
              </a:rPr>
              <a:t>midwestern</a:t>
            </a:r>
            <a:r>
              <a:rPr lang="en-US" dirty="0">
                <a:solidFill>
                  <a:schemeClr val="tx1"/>
                </a:solidFill>
                <a:latin typeface="Times New Roman" pitchFamily="18" charset="0"/>
                <a:cs typeface="Times New Roman" pitchFamily="18" charset="0"/>
              </a:rPr>
              <a:t> children in Madison, Wisconsin.</a:t>
            </a:r>
          </a:p>
          <a:p>
            <a:pPr marL="457200" indent="-381000">
              <a:lnSpc>
                <a:spcPct val="115000"/>
              </a:lnSpc>
              <a:spcBef>
                <a:spcPts val="600"/>
              </a:spcBef>
              <a:buClr>
                <a:srgbClr val="CC0000"/>
              </a:buClr>
              <a:buSzPts val="2400"/>
              <a:buFont typeface="Lora"/>
              <a:buChar char="◈"/>
            </a:pPr>
            <a:r>
              <a:rPr lang="en-US" dirty="0">
                <a:solidFill>
                  <a:schemeClr val="tx1"/>
                </a:solidFill>
                <a:latin typeface="Times New Roman" pitchFamily="18" charset="0"/>
                <a:cs typeface="Times New Roman" pitchFamily="18" charset="0"/>
              </a:rPr>
              <a:t>When making use of these studies for language assessment it is important to consider the similarities and the dissimilarities between the population from which the case being assessed comes from and the population Miller and Chapman conducted their research on.</a:t>
            </a:r>
          </a:p>
          <a:p>
            <a:pPr marL="457200" indent="-381000">
              <a:lnSpc>
                <a:spcPct val="115000"/>
              </a:lnSpc>
              <a:spcBef>
                <a:spcPts val="600"/>
              </a:spcBef>
              <a:buClr>
                <a:srgbClr val="CC0000"/>
              </a:buClr>
              <a:buSzPts val="2400"/>
              <a:buFont typeface="Lora"/>
              <a:buChar char="◈"/>
            </a:pPr>
            <a:r>
              <a:rPr lang="en-US" dirty="0">
                <a:solidFill>
                  <a:schemeClr val="tx1"/>
                </a:solidFill>
                <a:latin typeface="Times New Roman" pitchFamily="18" charset="0"/>
                <a:cs typeface="Times New Roman" pitchFamily="18" charset="0"/>
              </a:rPr>
              <a:t> It is important to obtain a sizeable speech-language sample, because the more utterances sampled the more accurate the findings.</a:t>
            </a:r>
          </a:p>
          <a:p>
            <a:pPr marL="457200" indent="-381000">
              <a:lnSpc>
                <a:spcPct val="115000"/>
              </a:lnSpc>
              <a:spcBef>
                <a:spcPts val="600"/>
              </a:spcBef>
              <a:buClr>
                <a:srgbClr val="CC0000"/>
              </a:buClr>
              <a:buSzPts val="2400"/>
              <a:buFont typeface="Lora"/>
              <a:buChar char="◈"/>
            </a:pPr>
            <a:endParaRPr lang="en-US" sz="1600" dirty="0">
              <a:solidFill>
                <a:schemeClr val="tx1"/>
              </a:solidFill>
              <a:latin typeface="Times New Roman" pitchFamily="18" charset="0"/>
              <a:cs typeface="Times New Roman" pitchFamily="18" charset="0"/>
            </a:endParaRPr>
          </a:p>
          <a:p>
            <a:pPr marL="457200" indent="-381000">
              <a:lnSpc>
                <a:spcPct val="115000"/>
              </a:lnSpc>
              <a:spcBef>
                <a:spcPts val="600"/>
              </a:spcBef>
              <a:buClr>
                <a:srgbClr val="CC0000"/>
              </a:buClr>
              <a:buSzPts val="2400"/>
              <a:buFont typeface="Lora"/>
              <a:buChar char="◈"/>
            </a:pPr>
            <a:endParaRPr lang="en-US" sz="1600" dirty="0">
              <a:solidFill>
                <a:schemeClr val="tx1"/>
              </a:solidFill>
              <a:latin typeface="Times New Roman" pitchFamily="18" charset="0"/>
              <a:cs typeface="Times New Roman" pitchFamily="18" charset="0"/>
            </a:endParaRPr>
          </a:p>
          <a:p>
            <a:pPr marL="457200" lvl="0" indent="-381000">
              <a:lnSpc>
                <a:spcPct val="115000"/>
              </a:lnSpc>
              <a:spcBef>
                <a:spcPts val="600"/>
              </a:spcBef>
              <a:buClr>
                <a:srgbClr val="CC0000"/>
              </a:buClr>
              <a:buSzPts val="2400"/>
              <a:buFont typeface="Lora"/>
              <a:buChar char="◈"/>
            </a:pPr>
            <a:endParaRPr kumimoji="0" lang="en-US" sz="1600" b="0" i="0" u="none" strike="noStrike" kern="0" cap="none" spc="0" normalizeH="0" baseline="0" noProof="0" dirty="0">
              <a:ln>
                <a:noFill/>
              </a:ln>
              <a:solidFill>
                <a:srgbClr val="000000"/>
              </a:solidFill>
              <a:effectLst/>
              <a:uLnTx/>
              <a:uFillTx/>
              <a:latin typeface="Times New Roman" pitchFamily="18" charset="0"/>
              <a:ea typeface="Lora"/>
              <a:cs typeface="Times New Roman" pitchFamily="18" charset="0"/>
              <a:sym typeface="Lora"/>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8"/>
          <p:cNvSpPr txBox="1">
            <a:spLocks noGrp="1"/>
          </p:cNvSpPr>
          <p:nvPr>
            <p:ph type="title"/>
          </p:nvPr>
        </p:nvSpPr>
        <p:spPr>
          <a:xfrm>
            <a:off x="2133600" y="737250"/>
            <a:ext cx="4648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Guidelines for Obtainment of MLU</a:t>
            </a:r>
            <a:endParaRPr b="1"/>
          </a:p>
        </p:txBody>
      </p:sp>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31</a:t>
            </a:fld>
            <a:endParaRPr/>
          </a:p>
        </p:txBody>
      </p:sp>
      <p:sp>
        <p:nvSpPr>
          <p:cNvPr id="9" name="Google Shape;428;p39"/>
          <p:cNvSpPr/>
          <p:nvPr/>
        </p:nvSpPr>
        <p:spPr>
          <a:xfrm>
            <a:off x="4419600" y="133350"/>
            <a:ext cx="313048" cy="284750"/>
          </a:xfrm>
          <a:custGeom>
            <a:avLst/>
            <a:gdLst/>
            <a:ahLst/>
            <a:cxnLst/>
            <a:rect l="l" t="t" r="r" b="b"/>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353;p38"/>
          <p:cNvSpPr txBox="1">
            <a:spLocks/>
          </p:cNvSpPr>
          <p:nvPr/>
        </p:nvSpPr>
        <p:spPr>
          <a:xfrm>
            <a:off x="76200" y="1047750"/>
            <a:ext cx="9067800" cy="3962400"/>
          </a:xfrm>
          <a:prstGeom prst="rect">
            <a:avLst/>
          </a:prstGeom>
          <a:noFill/>
          <a:ln>
            <a:noFill/>
          </a:ln>
        </p:spPr>
        <p:txBody>
          <a:bodyPr spcFirstLastPara="1" wrap="square" lIns="91425" tIns="91425" rIns="91425" bIns="91425" numCol="2" anchor="t" anchorCtr="0">
            <a:noAutofit/>
          </a:bodyPr>
          <a:lstStyle/>
          <a:p>
            <a:pPr marL="457200" lvl="0" indent="-381000">
              <a:lnSpc>
                <a:spcPct val="115000"/>
              </a:lnSpc>
              <a:spcBef>
                <a:spcPts val="600"/>
              </a:spcBef>
              <a:buClr>
                <a:srgbClr val="CC0000"/>
              </a:buClr>
              <a:buSzPts val="2400"/>
              <a:buFont typeface="Lora"/>
              <a:buChar char="◈"/>
            </a:pPr>
            <a:r>
              <a:rPr kumimoji="0" lang="en-US" b="0" i="0" u="none" strike="noStrike" kern="0" cap="none" spc="0" normalizeH="0" baseline="0" noProof="0" dirty="0">
                <a:ln>
                  <a:noFill/>
                </a:ln>
                <a:solidFill>
                  <a:srgbClr val="000000"/>
                </a:solidFill>
                <a:effectLst/>
                <a:uLnTx/>
                <a:uFillTx/>
                <a:latin typeface="Times New Roman" pitchFamily="18" charset="0"/>
                <a:ea typeface="Lora"/>
                <a:cs typeface="Times New Roman" pitchFamily="18" charset="0"/>
                <a:sym typeface="Lora"/>
              </a:rPr>
              <a:t>Following</a:t>
            </a:r>
            <a:r>
              <a:rPr kumimoji="0" lang="en-US" b="0" i="0" u="none" strike="noStrike" kern="0" cap="none" spc="0" normalizeH="0" noProof="0" dirty="0">
                <a:ln>
                  <a:noFill/>
                </a:ln>
                <a:solidFill>
                  <a:srgbClr val="000000"/>
                </a:solidFill>
                <a:effectLst/>
                <a:uLnTx/>
                <a:uFillTx/>
                <a:latin typeface="Times New Roman" pitchFamily="18" charset="0"/>
                <a:ea typeface="Lora"/>
                <a:cs typeface="Times New Roman" pitchFamily="18" charset="0"/>
                <a:sym typeface="Lora"/>
              </a:rPr>
              <a:t> transcription of the sample, count morphemes as follows. </a:t>
            </a:r>
            <a:r>
              <a:rPr kumimoji="0" lang="en-US" b="1" i="0" u="none" strike="noStrike" kern="0" cap="none" spc="0" normalizeH="0" noProof="0" dirty="0">
                <a:ln>
                  <a:noFill/>
                </a:ln>
                <a:solidFill>
                  <a:srgbClr val="CC0000"/>
                </a:solidFill>
                <a:effectLst/>
                <a:uLnTx/>
                <a:uFillTx/>
                <a:latin typeface="Times New Roman" pitchFamily="18" charset="0"/>
                <a:ea typeface="Lora"/>
                <a:cs typeface="Times New Roman" pitchFamily="18" charset="0"/>
                <a:sym typeface="Lora"/>
              </a:rPr>
              <a:t>Count as one morpheme:</a:t>
            </a:r>
          </a:p>
          <a:p>
            <a:pPr marL="457200" indent="-381000">
              <a:lnSpc>
                <a:spcPct val="115000"/>
              </a:lnSpc>
              <a:spcBef>
                <a:spcPts val="600"/>
              </a:spcBef>
              <a:buClr>
                <a:srgbClr val="CC0000"/>
              </a:buClr>
              <a:buSzPts val="2400"/>
              <a:buFont typeface="Lora"/>
              <a:buChar char="◈"/>
            </a:pPr>
            <a:r>
              <a:rPr lang="en-US" dirty="0">
                <a:latin typeface="Times New Roman" pitchFamily="18" charset="0"/>
                <a:ea typeface="Lora"/>
                <a:cs typeface="Times New Roman" pitchFamily="18" charset="0"/>
                <a:sym typeface="Lora"/>
              </a:rPr>
              <a:t>Grammatical morphemes that are whole words (nouns, verbs, articles, prepositions)</a:t>
            </a:r>
          </a:p>
          <a:p>
            <a:pPr marL="457200" indent="-381000">
              <a:lnSpc>
                <a:spcPct val="115000"/>
              </a:lnSpc>
              <a:spcBef>
                <a:spcPts val="600"/>
              </a:spcBef>
              <a:buClr>
                <a:srgbClr val="CC0000"/>
              </a:buClr>
              <a:buSzPts val="2400"/>
              <a:buFont typeface="Lora"/>
              <a:buChar char="◈"/>
            </a:pPr>
            <a:r>
              <a:rPr lang="en-US" dirty="0">
                <a:latin typeface="Times New Roman" pitchFamily="18" charset="0"/>
                <a:ea typeface="Lora"/>
                <a:cs typeface="Times New Roman" pitchFamily="18" charset="0"/>
                <a:sym typeface="Lora"/>
              </a:rPr>
              <a:t>Auxiliaries (e.g., is, will, have, must, would)</a:t>
            </a:r>
          </a:p>
          <a:p>
            <a:pPr marL="457200" indent="-381000">
              <a:lnSpc>
                <a:spcPct val="115000"/>
              </a:lnSpc>
              <a:spcBef>
                <a:spcPts val="600"/>
              </a:spcBef>
              <a:buClr>
                <a:srgbClr val="CC0000"/>
              </a:buClr>
              <a:buSzPts val="2400"/>
              <a:buFont typeface="Lora"/>
              <a:buChar char="◈"/>
            </a:pPr>
            <a:r>
              <a:rPr lang="en-US" dirty="0">
                <a:latin typeface="Times New Roman" pitchFamily="18" charset="0"/>
                <a:ea typeface="Lora"/>
                <a:cs typeface="Times New Roman" pitchFamily="18" charset="0"/>
                <a:sym typeface="Lora"/>
              </a:rPr>
              <a:t>Diminutives (e.g., mommy, doggy)</a:t>
            </a:r>
          </a:p>
          <a:p>
            <a:pPr marL="457200" indent="-381000">
              <a:lnSpc>
                <a:spcPct val="115000"/>
              </a:lnSpc>
              <a:spcBef>
                <a:spcPts val="600"/>
              </a:spcBef>
              <a:buClr>
                <a:srgbClr val="CC0000"/>
              </a:buClr>
              <a:buSzPts val="2400"/>
              <a:buFont typeface="Lora"/>
              <a:buChar char="◈"/>
            </a:pPr>
            <a:r>
              <a:rPr lang="en-US" dirty="0" err="1">
                <a:latin typeface="Times New Roman" pitchFamily="18" charset="0"/>
                <a:ea typeface="Lora"/>
                <a:cs typeface="Times New Roman" pitchFamily="18" charset="0"/>
                <a:sym typeface="Lora"/>
              </a:rPr>
              <a:t>Catentatives</a:t>
            </a:r>
            <a:r>
              <a:rPr lang="en-US" dirty="0">
                <a:latin typeface="Times New Roman" pitchFamily="18" charset="0"/>
                <a:ea typeface="Lora"/>
                <a:cs typeface="Times New Roman" pitchFamily="18" charset="0"/>
                <a:sym typeface="Lora"/>
              </a:rPr>
              <a:t> (e.g., </a:t>
            </a:r>
            <a:r>
              <a:rPr lang="en-US" dirty="0" err="1">
                <a:latin typeface="Times New Roman" pitchFamily="18" charset="0"/>
                <a:ea typeface="Lora"/>
                <a:cs typeface="Times New Roman" pitchFamily="18" charset="0"/>
                <a:sym typeface="Lora"/>
              </a:rPr>
              <a:t>wanna</a:t>
            </a:r>
            <a:r>
              <a:rPr lang="en-US" dirty="0">
                <a:latin typeface="Times New Roman" pitchFamily="18" charset="0"/>
                <a:ea typeface="Lora"/>
                <a:cs typeface="Times New Roman" pitchFamily="18" charset="0"/>
                <a:sym typeface="Lora"/>
              </a:rPr>
              <a:t>, </a:t>
            </a:r>
            <a:r>
              <a:rPr lang="en-US" dirty="0" err="1">
                <a:latin typeface="Times New Roman" pitchFamily="18" charset="0"/>
                <a:ea typeface="Lora"/>
                <a:cs typeface="Times New Roman" pitchFamily="18" charset="0"/>
                <a:sym typeface="Lora"/>
              </a:rPr>
              <a:t>gonna</a:t>
            </a:r>
            <a:r>
              <a:rPr lang="en-US" dirty="0">
                <a:latin typeface="Times New Roman" pitchFamily="18" charset="0"/>
                <a:ea typeface="Lora"/>
                <a:cs typeface="Times New Roman" pitchFamily="18" charset="0"/>
                <a:sym typeface="Lora"/>
              </a:rPr>
              <a:t>)</a:t>
            </a:r>
          </a:p>
          <a:p>
            <a:pPr marL="457200" indent="-381000">
              <a:lnSpc>
                <a:spcPct val="115000"/>
              </a:lnSpc>
              <a:spcBef>
                <a:spcPts val="600"/>
              </a:spcBef>
              <a:buClr>
                <a:srgbClr val="CC0000"/>
              </a:buClr>
              <a:buSzPts val="2400"/>
              <a:buFont typeface="Lora"/>
              <a:buChar char="◈"/>
            </a:pPr>
            <a:r>
              <a:rPr lang="en-US" dirty="0">
                <a:latin typeface="Times New Roman" pitchFamily="18" charset="0"/>
                <a:ea typeface="Lora"/>
                <a:cs typeface="Times New Roman" pitchFamily="18" charset="0"/>
                <a:sym typeface="Lora"/>
              </a:rPr>
              <a:t>Uninflected lexical morphemes (e.g., run, fall)</a:t>
            </a:r>
          </a:p>
          <a:p>
            <a:pPr marL="457200" indent="-381000">
              <a:lnSpc>
                <a:spcPct val="115000"/>
              </a:lnSpc>
              <a:spcBef>
                <a:spcPts val="600"/>
              </a:spcBef>
              <a:buClr>
                <a:srgbClr val="CC0000"/>
              </a:buClr>
              <a:buSzPts val="2400"/>
              <a:buFont typeface="Lora"/>
              <a:buChar char="◈"/>
            </a:pPr>
            <a:r>
              <a:rPr lang="en-US" dirty="0">
                <a:latin typeface="Times New Roman" pitchFamily="18" charset="0"/>
                <a:ea typeface="Lora"/>
                <a:cs typeface="Times New Roman" pitchFamily="18" charset="0"/>
                <a:sym typeface="Lora"/>
              </a:rPr>
              <a:t>Inflections (possessive -’s, plural -s, third-person singular -s, regular past-tense -</a:t>
            </a:r>
            <a:r>
              <a:rPr lang="en-US" dirty="0" err="1">
                <a:latin typeface="Times New Roman" pitchFamily="18" charset="0"/>
                <a:ea typeface="Lora"/>
                <a:cs typeface="Times New Roman" pitchFamily="18" charset="0"/>
                <a:sym typeface="Lora"/>
              </a:rPr>
              <a:t>ed</a:t>
            </a:r>
            <a:r>
              <a:rPr lang="en-US" dirty="0">
                <a:latin typeface="Times New Roman" pitchFamily="18" charset="0"/>
                <a:ea typeface="Lora"/>
                <a:cs typeface="Times New Roman" pitchFamily="18" charset="0"/>
                <a:sym typeface="Lora"/>
              </a:rPr>
              <a:t>, progressive -</a:t>
            </a:r>
            <a:r>
              <a:rPr lang="en-US" dirty="0" err="1">
                <a:latin typeface="Times New Roman" pitchFamily="18" charset="0"/>
                <a:ea typeface="Lora"/>
                <a:cs typeface="Times New Roman" pitchFamily="18" charset="0"/>
                <a:sym typeface="Lora"/>
              </a:rPr>
              <a:t>ing</a:t>
            </a:r>
            <a:r>
              <a:rPr lang="en-US" dirty="0">
                <a:latin typeface="Times New Roman" pitchFamily="18" charset="0"/>
                <a:ea typeface="Lora"/>
                <a:cs typeface="Times New Roman" pitchFamily="18" charset="0"/>
                <a:sym typeface="Lora"/>
              </a:rPr>
              <a:t>)</a:t>
            </a:r>
          </a:p>
          <a:p>
            <a:pPr marL="457200" indent="-381000">
              <a:lnSpc>
                <a:spcPct val="115000"/>
              </a:lnSpc>
              <a:spcBef>
                <a:spcPts val="600"/>
              </a:spcBef>
              <a:buClr>
                <a:srgbClr val="CC0000"/>
              </a:buClr>
              <a:buSzPts val="2400"/>
              <a:buFont typeface="Lora"/>
              <a:buChar char="◈"/>
            </a:pPr>
            <a:r>
              <a:rPr lang="en-US" dirty="0">
                <a:latin typeface="Times New Roman" pitchFamily="18" charset="0"/>
                <a:ea typeface="Lora"/>
                <a:cs typeface="Times New Roman" pitchFamily="18" charset="0"/>
                <a:sym typeface="Lora"/>
              </a:rPr>
              <a:t>Irregular past tense (e.g., did, was, got, went)</a:t>
            </a:r>
          </a:p>
          <a:p>
            <a:pPr marL="457200" indent="-381000">
              <a:lnSpc>
                <a:spcPct val="115000"/>
              </a:lnSpc>
              <a:spcBef>
                <a:spcPts val="600"/>
              </a:spcBef>
              <a:buClr>
                <a:srgbClr val="CC0000"/>
              </a:buClr>
              <a:buSzPts val="2400"/>
              <a:buFont typeface="Lora"/>
              <a:buChar char="◈"/>
            </a:pPr>
            <a:r>
              <a:rPr lang="en-US" dirty="0">
                <a:latin typeface="Times New Roman" pitchFamily="18" charset="0"/>
                <a:ea typeface="Lora"/>
                <a:cs typeface="Times New Roman" pitchFamily="18" charset="0"/>
                <a:sym typeface="Lora"/>
              </a:rPr>
              <a:t>Plurals that do not occur in singular form (e.g., us, clothes)</a:t>
            </a:r>
          </a:p>
          <a:p>
            <a:pPr marL="457200" indent="-381000">
              <a:lnSpc>
                <a:spcPct val="115000"/>
              </a:lnSpc>
              <a:spcBef>
                <a:spcPts val="600"/>
              </a:spcBef>
              <a:buClr>
                <a:srgbClr val="CC0000"/>
              </a:buClr>
              <a:buSzPts val="2400"/>
              <a:buFont typeface="Lora"/>
              <a:buChar char="◈"/>
            </a:pPr>
            <a:r>
              <a:rPr lang="en-US" dirty="0">
                <a:latin typeface="Times New Roman" pitchFamily="18" charset="0"/>
                <a:ea typeface="Lora"/>
                <a:cs typeface="Times New Roman" pitchFamily="18" charset="0"/>
                <a:sym typeface="Lora"/>
              </a:rPr>
              <a:t>Gerunds and participles that are not part of a verb phrase (e.g., She was tired. Swimming is fun.)</a:t>
            </a:r>
          </a:p>
          <a:p>
            <a:pPr marL="457200" indent="-381000">
              <a:lnSpc>
                <a:spcPct val="115000"/>
              </a:lnSpc>
              <a:spcBef>
                <a:spcPts val="600"/>
              </a:spcBef>
              <a:buClr>
                <a:srgbClr val="CC0000"/>
              </a:buClr>
              <a:buSzPts val="2400"/>
              <a:buFont typeface="Lora"/>
              <a:buChar char="◈"/>
            </a:pPr>
            <a:r>
              <a:rPr lang="en-US" dirty="0">
                <a:latin typeface="Times New Roman" pitchFamily="18" charset="0"/>
                <a:ea typeface="Lora"/>
                <a:cs typeface="Times New Roman" pitchFamily="18" charset="0"/>
                <a:sym typeface="Lora"/>
              </a:rPr>
              <a:t>Stuttered words (e.g., My, my, my . . .)</a:t>
            </a:r>
          </a:p>
          <a:p>
            <a:pPr marL="457200" indent="-381000">
              <a:lnSpc>
                <a:spcPct val="115000"/>
              </a:lnSpc>
              <a:spcBef>
                <a:spcPts val="600"/>
              </a:spcBef>
              <a:buClr>
                <a:srgbClr val="CC0000"/>
              </a:buClr>
              <a:buSzPts val="2400"/>
              <a:buFont typeface="Lora"/>
              <a:buChar char="◈"/>
            </a:pPr>
            <a:r>
              <a:rPr lang="en-US" dirty="0">
                <a:latin typeface="Times New Roman" pitchFamily="18" charset="0"/>
                <a:ea typeface="Lora"/>
                <a:cs typeface="Times New Roman" pitchFamily="18" charset="0"/>
                <a:sym typeface="Lora"/>
              </a:rPr>
              <a:t>Compound words (e.g., birthday, see-saw, belly-button)</a:t>
            </a:r>
          </a:p>
          <a:p>
            <a:pPr marL="457200" indent="-381000">
              <a:lnSpc>
                <a:spcPct val="115000"/>
              </a:lnSpc>
              <a:spcBef>
                <a:spcPts val="600"/>
              </a:spcBef>
              <a:buClr>
                <a:srgbClr val="CC0000"/>
              </a:buClr>
              <a:buSzPts val="2400"/>
              <a:buFont typeface="Lora"/>
              <a:buChar char="◈"/>
            </a:pPr>
            <a:r>
              <a:rPr lang="en-US" dirty="0">
                <a:latin typeface="Times New Roman" pitchFamily="18" charset="0"/>
                <a:ea typeface="Lora"/>
                <a:cs typeface="Times New Roman" pitchFamily="18" charset="0"/>
                <a:sym typeface="Lora"/>
              </a:rPr>
              <a:t>Single words or phrases (e.g., Hi. No. Yeah.)</a:t>
            </a:r>
          </a:p>
          <a:p>
            <a:pPr marL="457200" indent="-381000">
              <a:lnSpc>
                <a:spcPct val="115000"/>
              </a:lnSpc>
              <a:spcBef>
                <a:spcPts val="600"/>
              </a:spcBef>
              <a:buClr>
                <a:srgbClr val="CC0000"/>
              </a:buClr>
              <a:buSzPts val="2400"/>
              <a:buFont typeface="Lora"/>
              <a:buChar char="◈"/>
            </a:pPr>
            <a:r>
              <a:rPr lang="en-US" dirty="0">
                <a:latin typeface="Times New Roman" pitchFamily="18" charset="0"/>
                <a:ea typeface="Lora"/>
                <a:cs typeface="Times New Roman" pitchFamily="18" charset="0"/>
                <a:sym typeface="Lora"/>
              </a:rPr>
              <a:t>Proper names</a:t>
            </a:r>
          </a:p>
          <a:p>
            <a:pPr marL="457200" indent="-381000">
              <a:lnSpc>
                <a:spcPct val="115000"/>
              </a:lnSpc>
              <a:spcBef>
                <a:spcPts val="600"/>
              </a:spcBef>
              <a:buClr>
                <a:srgbClr val="CC0000"/>
              </a:buClr>
              <a:buSzPts val="2400"/>
              <a:buFont typeface="Lora"/>
              <a:buChar char="◈"/>
            </a:pPr>
            <a:r>
              <a:rPr lang="en-US" dirty="0">
                <a:latin typeface="Times New Roman" pitchFamily="18" charset="0"/>
                <a:ea typeface="Lora"/>
                <a:cs typeface="Times New Roman" pitchFamily="18" charset="0"/>
                <a:sym typeface="Lora"/>
              </a:rPr>
              <a:t>Ritualized reduplications (e.g., quack-quack, </a:t>
            </a:r>
            <a:r>
              <a:rPr lang="en-US" dirty="0" err="1">
                <a:latin typeface="Times New Roman" pitchFamily="18" charset="0"/>
                <a:ea typeface="Lora"/>
                <a:cs typeface="Times New Roman" pitchFamily="18" charset="0"/>
                <a:sym typeface="Lora"/>
              </a:rPr>
              <a:t>choo-choo</a:t>
            </a:r>
            <a:r>
              <a:rPr lang="en-US" dirty="0">
                <a:latin typeface="Times New Roman" pitchFamily="18" charset="0"/>
                <a:ea typeface="Lora"/>
                <a:cs typeface="Times New Roman" pitchFamily="18" charset="0"/>
                <a:sym typeface="Lora"/>
              </a:rPr>
              <a:t>)</a:t>
            </a:r>
          </a:p>
          <a:p>
            <a:pPr marL="457200" indent="-381000">
              <a:lnSpc>
                <a:spcPct val="115000"/>
              </a:lnSpc>
              <a:spcBef>
                <a:spcPts val="600"/>
              </a:spcBef>
              <a:buClr>
                <a:srgbClr val="CC0000"/>
              </a:buClr>
              <a:buSzPts val="2400"/>
              <a:buFont typeface="Lora"/>
              <a:buChar char="◈"/>
            </a:pPr>
            <a:r>
              <a:rPr lang="en-US" dirty="0">
                <a:latin typeface="Times New Roman" pitchFamily="18" charset="0"/>
                <a:ea typeface="Lora"/>
                <a:cs typeface="Times New Roman" pitchFamily="18" charset="0"/>
                <a:sym typeface="Lora"/>
              </a:rPr>
              <a:t>Contractions (e.g., I’ll, can’t) only if individual segments do not occur elsewhere in the sample. If either of the constituent parts of the contraction occur elsewhere, the contraction is counted as two morphemes.</a:t>
            </a:r>
          </a:p>
          <a:p>
            <a:pPr marL="457200" indent="-381000">
              <a:lnSpc>
                <a:spcPct val="115000"/>
              </a:lnSpc>
              <a:spcBef>
                <a:spcPts val="600"/>
              </a:spcBef>
              <a:buClr>
                <a:srgbClr val="CC0000"/>
              </a:buClr>
              <a:buSzPts val="2400"/>
              <a:buFont typeface="Lora"/>
              <a:buChar char="◈"/>
            </a:pPr>
            <a:endParaRPr lang="en-US" dirty="0">
              <a:latin typeface="Times New Roman" pitchFamily="18" charset="0"/>
              <a:ea typeface="Lora"/>
              <a:cs typeface="Times New Roman" pitchFamily="18" charset="0"/>
              <a:sym typeface="Lor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32</a:t>
            </a:fld>
            <a:endParaRPr/>
          </a:p>
        </p:txBody>
      </p:sp>
      <p:sp>
        <p:nvSpPr>
          <p:cNvPr id="9" name="Google Shape;428;p39"/>
          <p:cNvSpPr/>
          <p:nvPr/>
        </p:nvSpPr>
        <p:spPr>
          <a:xfrm>
            <a:off x="4419600" y="133350"/>
            <a:ext cx="313048" cy="284750"/>
          </a:xfrm>
          <a:custGeom>
            <a:avLst/>
            <a:gdLst/>
            <a:ahLst/>
            <a:cxnLst/>
            <a:rect l="l" t="t" r="r" b="b"/>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353;p38"/>
          <p:cNvSpPr txBox="1">
            <a:spLocks/>
          </p:cNvSpPr>
          <p:nvPr/>
        </p:nvSpPr>
        <p:spPr>
          <a:xfrm>
            <a:off x="304800" y="819150"/>
            <a:ext cx="3886200" cy="3962400"/>
          </a:xfrm>
          <a:prstGeom prst="rect">
            <a:avLst/>
          </a:prstGeom>
          <a:noFill/>
          <a:ln>
            <a:noFill/>
          </a:ln>
        </p:spPr>
        <p:txBody>
          <a:bodyPr spcFirstLastPara="1" wrap="square" lIns="91425" tIns="91425" rIns="91425" bIns="91425" numCol="1" anchor="t" anchorCtr="0">
            <a:noAutofit/>
          </a:bodyPr>
          <a:lstStyle/>
          <a:p>
            <a:pPr marL="457200" lvl="0" indent="-381000">
              <a:lnSpc>
                <a:spcPct val="115000"/>
              </a:lnSpc>
              <a:spcBef>
                <a:spcPts val="600"/>
              </a:spcBef>
              <a:buClr>
                <a:srgbClr val="CC0000"/>
              </a:buClr>
              <a:buSzPts val="2400"/>
              <a:buFont typeface="Wingdings" pitchFamily="2" charset="2"/>
              <a:buChar char="q"/>
            </a:pPr>
            <a:r>
              <a:rPr kumimoji="0" lang="en-US" b="1" i="0" u="none" strike="noStrike" kern="0" cap="none" spc="0" normalizeH="0" noProof="0" dirty="0">
                <a:ln>
                  <a:noFill/>
                </a:ln>
                <a:solidFill>
                  <a:srgbClr val="CC0000"/>
                </a:solidFill>
                <a:effectLst/>
                <a:uLnTx/>
                <a:uFillTx/>
                <a:latin typeface="Times New Roman" pitchFamily="18" charset="0"/>
                <a:ea typeface="Lora"/>
                <a:cs typeface="Times New Roman" pitchFamily="18" charset="0"/>
                <a:sym typeface="Lora"/>
              </a:rPr>
              <a:t>Count as more than one morpheme:</a:t>
            </a:r>
          </a:p>
          <a:p>
            <a:pPr marL="457200" indent="-381000">
              <a:lnSpc>
                <a:spcPct val="115000"/>
              </a:lnSpc>
              <a:spcBef>
                <a:spcPts val="600"/>
              </a:spcBef>
              <a:buClr>
                <a:srgbClr val="CC0000"/>
              </a:buClr>
              <a:buSzPts val="2400"/>
              <a:buFont typeface="Wingdings" pitchFamily="2" charset="2"/>
              <a:buChar char="q"/>
            </a:pPr>
            <a:r>
              <a:rPr lang="en-US" dirty="0">
                <a:solidFill>
                  <a:schemeClr val="tx1"/>
                </a:solidFill>
                <a:latin typeface="Times New Roman" pitchFamily="18" charset="0"/>
                <a:ea typeface="Lora"/>
                <a:cs typeface="Times New Roman" pitchFamily="18" charset="0"/>
                <a:sym typeface="Lora"/>
              </a:rPr>
              <a:t>Inflected forms: regular and irregular plural nouns, possessive nouns, third-person singular verbs, present participle and past participle when part of the verb phrase, regular past-tense verbs, reflexive pronouns, comparative and superlative adverbs, adjectives.</a:t>
            </a:r>
          </a:p>
          <a:p>
            <a:pPr marL="457200" indent="-381000">
              <a:lnSpc>
                <a:spcPct val="115000"/>
              </a:lnSpc>
              <a:spcBef>
                <a:spcPts val="600"/>
              </a:spcBef>
              <a:buClr>
                <a:srgbClr val="CC0000"/>
              </a:buClr>
              <a:buSzPts val="2400"/>
              <a:buFont typeface="Wingdings" pitchFamily="2" charset="2"/>
              <a:buChar char="q"/>
            </a:pPr>
            <a:r>
              <a:rPr lang="en-US" dirty="0">
                <a:solidFill>
                  <a:schemeClr val="tx1"/>
                </a:solidFill>
                <a:latin typeface="Times New Roman" pitchFamily="18" charset="0"/>
                <a:ea typeface="Lora"/>
                <a:cs typeface="Times New Roman" pitchFamily="18" charset="0"/>
                <a:sym typeface="Lora"/>
              </a:rPr>
              <a:t>Contractions only when one or both of the constituent parts occurs separately elsewhere in the sample (e.g., It’s if it or is occurs elsewhere)</a:t>
            </a:r>
          </a:p>
          <a:p>
            <a:pPr marL="457200" indent="-381000">
              <a:lnSpc>
                <a:spcPct val="115000"/>
              </a:lnSpc>
              <a:spcBef>
                <a:spcPts val="600"/>
              </a:spcBef>
              <a:buClr>
                <a:srgbClr val="CC0000"/>
              </a:buClr>
              <a:buSzPts val="2400"/>
              <a:buFont typeface="Wingdings" pitchFamily="2" charset="2"/>
              <a:buChar char="q"/>
            </a:pPr>
            <a:r>
              <a:rPr lang="en-US" dirty="0">
                <a:solidFill>
                  <a:schemeClr val="tx1"/>
                </a:solidFill>
                <a:latin typeface="Times New Roman" pitchFamily="18" charset="0"/>
                <a:ea typeface="Lora"/>
                <a:cs typeface="Times New Roman" pitchFamily="18" charset="0"/>
                <a:sym typeface="Lora"/>
              </a:rPr>
              <a:t>Repeated words only if the word is produced for emphasis (e.g., No, no, no! is counted as three morphemes)</a:t>
            </a:r>
          </a:p>
        </p:txBody>
      </p:sp>
      <p:sp>
        <p:nvSpPr>
          <p:cNvPr id="8" name="Google Shape;352;p38"/>
          <p:cNvSpPr txBox="1">
            <a:spLocks noGrp="1"/>
          </p:cNvSpPr>
          <p:nvPr>
            <p:ph type="title"/>
          </p:nvPr>
        </p:nvSpPr>
        <p:spPr>
          <a:xfrm>
            <a:off x="2209800" y="590550"/>
            <a:ext cx="4648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Guidelines for Obtainment of MLU</a:t>
            </a:r>
            <a:endParaRPr b="1"/>
          </a:p>
        </p:txBody>
      </p:sp>
      <p:sp>
        <p:nvSpPr>
          <p:cNvPr id="10" name="Google Shape;353;p38"/>
          <p:cNvSpPr txBox="1">
            <a:spLocks/>
          </p:cNvSpPr>
          <p:nvPr/>
        </p:nvSpPr>
        <p:spPr>
          <a:xfrm>
            <a:off x="4419600" y="819150"/>
            <a:ext cx="4724400" cy="3962400"/>
          </a:xfrm>
          <a:prstGeom prst="rect">
            <a:avLst/>
          </a:prstGeom>
          <a:noFill/>
          <a:ln>
            <a:noFill/>
          </a:ln>
        </p:spPr>
        <p:txBody>
          <a:bodyPr spcFirstLastPara="1" wrap="square" lIns="91425" tIns="91425" rIns="91425" bIns="91425" numCol="1" anchor="t" anchorCtr="0">
            <a:noAutofit/>
          </a:bodyPr>
          <a:lstStyle/>
          <a:p>
            <a:pPr marL="457200" lvl="0" indent="-381000">
              <a:lnSpc>
                <a:spcPct val="115000"/>
              </a:lnSpc>
              <a:spcBef>
                <a:spcPts val="600"/>
              </a:spcBef>
              <a:buClr>
                <a:srgbClr val="CC0000"/>
              </a:buClr>
              <a:buSzPts val="2400"/>
              <a:buFont typeface="Arial" pitchFamily="34" charset="0"/>
              <a:buChar char="•"/>
            </a:pPr>
            <a:r>
              <a:rPr kumimoji="0" lang="en-US" b="1" i="0" u="none" strike="noStrike" kern="0" cap="none" spc="0" normalizeH="0" noProof="0" dirty="0">
                <a:ln>
                  <a:noFill/>
                </a:ln>
                <a:solidFill>
                  <a:srgbClr val="CC0000"/>
                </a:solidFill>
                <a:effectLst/>
                <a:uLnTx/>
                <a:uFillTx/>
                <a:latin typeface="Times New Roman" pitchFamily="18" charset="0"/>
                <a:ea typeface="Lora"/>
                <a:cs typeface="Times New Roman" pitchFamily="18" charset="0"/>
                <a:sym typeface="Lora"/>
              </a:rPr>
              <a:t>Do not count:</a:t>
            </a:r>
          </a:p>
          <a:p>
            <a:pPr marL="457200" indent="-381000">
              <a:lnSpc>
                <a:spcPct val="115000"/>
              </a:lnSpc>
              <a:spcBef>
                <a:spcPts val="600"/>
              </a:spcBef>
              <a:buClr>
                <a:srgbClr val="CC0000"/>
              </a:buClr>
              <a:buSzPts val="2400"/>
              <a:buFont typeface="Arial" pitchFamily="34" charset="0"/>
              <a:buChar char="•"/>
            </a:pPr>
            <a:r>
              <a:rPr lang="en-US" dirty="0">
                <a:solidFill>
                  <a:schemeClr val="tx1"/>
                </a:solidFill>
                <a:latin typeface="Times New Roman" pitchFamily="18" charset="0"/>
                <a:ea typeface="Lora"/>
                <a:cs typeface="Times New Roman" pitchFamily="18" charset="0"/>
                <a:sym typeface="Lora"/>
              </a:rPr>
              <a:t>Partial utterances</a:t>
            </a:r>
          </a:p>
          <a:p>
            <a:pPr marL="457200" indent="-381000">
              <a:lnSpc>
                <a:spcPct val="115000"/>
              </a:lnSpc>
              <a:spcBef>
                <a:spcPts val="600"/>
              </a:spcBef>
              <a:buClr>
                <a:srgbClr val="CC0000"/>
              </a:buClr>
              <a:buSzPts val="2400"/>
              <a:buFont typeface="Arial" pitchFamily="34" charset="0"/>
              <a:buChar char="•"/>
            </a:pPr>
            <a:r>
              <a:rPr lang="en-US" dirty="0">
                <a:solidFill>
                  <a:schemeClr val="tx1"/>
                </a:solidFill>
                <a:latin typeface="Times New Roman" pitchFamily="18" charset="0"/>
                <a:ea typeface="Lora"/>
                <a:cs typeface="Times New Roman" pitchFamily="18" charset="0"/>
                <a:sym typeface="Lora"/>
              </a:rPr>
              <a:t>Imitations that immediately follow a model utterance</a:t>
            </a:r>
          </a:p>
          <a:p>
            <a:pPr marL="457200" indent="-381000">
              <a:lnSpc>
                <a:spcPct val="115000"/>
              </a:lnSpc>
              <a:spcBef>
                <a:spcPts val="600"/>
              </a:spcBef>
              <a:buClr>
                <a:srgbClr val="CC0000"/>
              </a:buClr>
              <a:buSzPts val="2400"/>
              <a:buFont typeface="Arial" pitchFamily="34" charset="0"/>
              <a:buChar char="•"/>
            </a:pPr>
            <a:r>
              <a:rPr lang="en-US" dirty="0">
                <a:solidFill>
                  <a:schemeClr val="tx1"/>
                </a:solidFill>
                <a:latin typeface="Times New Roman" pitchFamily="18" charset="0"/>
                <a:ea typeface="Lora"/>
                <a:cs typeface="Times New Roman" pitchFamily="18" charset="0"/>
                <a:sym typeface="Lora"/>
              </a:rPr>
              <a:t>Elliptical answers to questions</a:t>
            </a:r>
          </a:p>
          <a:p>
            <a:pPr marL="457200" indent="-381000">
              <a:lnSpc>
                <a:spcPct val="115000"/>
              </a:lnSpc>
              <a:spcBef>
                <a:spcPts val="600"/>
              </a:spcBef>
              <a:buClr>
                <a:srgbClr val="CC0000"/>
              </a:buClr>
              <a:buSzPts val="2400"/>
              <a:buFont typeface="Arial" pitchFamily="34" charset="0"/>
              <a:buChar char="•"/>
            </a:pPr>
            <a:r>
              <a:rPr lang="en-US" dirty="0">
                <a:solidFill>
                  <a:schemeClr val="tx1"/>
                </a:solidFill>
                <a:latin typeface="Times New Roman" pitchFamily="18" charset="0"/>
                <a:ea typeface="Lora"/>
                <a:cs typeface="Times New Roman" pitchFamily="18" charset="0"/>
                <a:sym typeface="Lora"/>
              </a:rPr>
              <a:t>Unintelligible utterances</a:t>
            </a:r>
          </a:p>
          <a:p>
            <a:pPr marL="457200" indent="-381000">
              <a:lnSpc>
                <a:spcPct val="115000"/>
              </a:lnSpc>
              <a:spcBef>
                <a:spcPts val="600"/>
              </a:spcBef>
              <a:buClr>
                <a:srgbClr val="CC0000"/>
              </a:buClr>
              <a:buSzPts val="2400"/>
              <a:buFont typeface="Arial" pitchFamily="34" charset="0"/>
              <a:buChar char="•"/>
            </a:pPr>
            <a:r>
              <a:rPr lang="en-US" dirty="0">
                <a:solidFill>
                  <a:schemeClr val="tx1"/>
                </a:solidFill>
                <a:latin typeface="Times New Roman" pitchFamily="18" charset="0"/>
                <a:ea typeface="Lora"/>
                <a:cs typeface="Times New Roman" pitchFamily="18" charset="0"/>
                <a:sym typeface="Lora"/>
              </a:rPr>
              <a:t>Rote passages (e.g., nursery rhymes, songs)</a:t>
            </a:r>
          </a:p>
          <a:p>
            <a:pPr marL="457200" indent="-381000">
              <a:lnSpc>
                <a:spcPct val="115000"/>
              </a:lnSpc>
              <a:spcBef>
                <a:spcPts val="600"/>
              </a:spcBef>
              <a:buClr>
                <a:srgbClr val="CC0000"/>
              </a:buClr>
              <a:buSzPts val="2400"/>
              <a:buFont typeface="Arial" pitchFamily="34" charset="0"/>
              <a:buChar char="•"/>
            </a:pPr>
            <a:r>
              <a:rPr lang="en-US" dirty="0">
                <a:solidFill>
                  <a:schemeClr val="tx1"/>
                </a:solidFill>
                <a:latin typeface="Times New Roman" pitchFamily="18" charset="0"/>
                <a:ea typeface="Lora"/>
                <a:cs typeface="Times New Roman" pitchFamily="18" charset="0"/>
                <a:sym typeface="Lora"/>
              </a:rPr>
              <a:t>False starts and reformations</a:t>
            </a:r>
          </a:p>
          <a:p>
            <a:pPr marL="457200" indent="-381000">
              <a:lnSpc>
                <a:spcPct val="115000"/>
              </a:lnSpc>
              <a:spcBef>
                <a:spcPts val="600"/>
              </a:spcBef>
              <a:buClr>
                <a:srgbClr val="CC0000"/>
              </a:buClr>
              <a:buSzPts val="2400"/>
              <a:buFont typeface="Arial" pitchFamily="34" charset="0"/>
              <a:buChar char="•"/>
            </a:pPr>
            <a:r>
              <a:rPr lang="en-US" dirty="0">
                <a:solidFill>
                  <a:schemeClr val="tx1"/>
                </a:solidFill>
                <a:latin typeface="Times New Roman" pitchFamily="18" charset="0"/>
                <a:ea typeface="Lora"/>
                <a:cs typeface="Times New Roman" pitchFamily="18" charset="0"/>
                <a:sym typeface="Lora"/>
              </a:rPr>
              <a:t>Noises, unless they are meaningfully integrated into an utterance (e.g., She went </a:t>
            </a:r>
            <a:r>
              <a:rPr lang="en-US" dirty="0" err="1">
                <a:solidFill>
                  <a:schemeClr val="tx1"/>
                </a:solidFill>
                <a:latin typeface="Times New Roman" pitchFamily="18" charset="0"/>
                <a:ea typeface="Lora"/>
                <a:cs typeface="Times New Roman" pitchFamily="18" charset="0"/>
                <a:sym typeface="Lora"/>
              </a:rPr>
              <a:t>kkkhhh</a:t>
            </a:r>
            <a:r>
              <a:rPr lang="en-US" dirty="0">
                <a:solidFill>
                  <a:schemeClr val="tx1"/>
                </a:solidFill>
                <a:latin typeface="Times New Roman" pitchFamily="18" charset="0"/>
                <a:ea typeface="Lora"/>
                <a:cs typeface="Times New Roman" pitchFamily="18" charset="0"/>
                <a:sym typeface="Lora"/>
              </a:rPr>
              <a:t>.)</a:t>
            </a:r>
          </a:p>
          <a:p>
            <a:pPr marL="457200" indent="-381000">
              <a:lnSpc>
                <a:spcPct val="115000"/>
              </a:lnSpc>
              <a:spcBef>
                <a:spcPts val="600"/>
              </a:spcBef>
              <a:buClr>
                <a:srgbClr val="CC0000"/>
              </a:buClr>
              <a:buSzPts val="2400"/>
              <a:buFont typeface="Arial" pitchFamily="34" charset="0"/>
              <a:buChar char="•"/>
            </a:pPr>
            <a:r>
              <a:rPr lang="en-US" dirty="0">
                <a:solidFill>
                  <a:schemeClr val="tx1"/>
                </a:solidFill>
                <a:latin typeface="Times New Roman" pitchFamily="18" charset="0"/>
                <a:ea typeface="Lora"/>
                <a:cs typeface="Times New Roman" pitchFamily="18" charset="0"/>
                <a:sym typeface="Lora"/>
              </a:rPr>
              <a:t>Fillers (e.g., um, oh, you know)</a:t>
            </a:r>
          </a:p>
          <a:p>
            <a:pPr marL="457200" indent="-381000">
              <a:lnSpc>
                <a:spcPct val="115000"/>
              </a:lnSpc>
              <a:spcBef>
                <a:spcPts val="600"/>
              </a:spcBef>
              <a:buClr>
                <a:srgbClr val="CC0000"/>
              </a:buClr>
              <a:buSzPts val="2400"/>
              <a:buFont typeface="Arial" pitchFamily="34" charset="0"/>
              <a:buChar char="•"/>
            </a:pPr>
            <a:r>
              <a:rPr lang="en-US" dirty="0">
                <a:solidFill>
                  <a:schemeClr val="tx1"/>
                </a:solidFill>
                <a:latin typeface="Times New Roman" pitchFamily="18" charset="0"/>
                <a:ea typeface="Lora"/>
                <a:cs typeface="Times New Roman" pitchFamily="18" charset="0"/>
                <a:sym typeface="Lora"/>
              </a:rPr>
              <a:t>Counting, sequences, or other enumerations (e.g., cow, dog, pig, horse)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8"/>
          <p:cNvSpPr txBox="1">
            <a:spLocks noGrp="1"/>
          </p:cNvSpPr>
          <p:nvPr>
            <p:ph type="title"/>
          </p:nvPr>
        </p:nvSpPr>
        <p:spPr>
          <a:xfrm>
            <a:off x="1031425" y="6667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Determining Mean Length of Utterance (MLU)</a:t>
            </a:r>
            <a:endParaRPr b="1"/>
          </a:p>
        </p:txBody>
      </p:sp>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33</a:t>
            </a:fld>
            <a:endParaRPr/>
          </a:p>
        </p:txBody>
      </p:sp>
      <p:sp>
        <p:nvSpPr>
          <p:cNvPr id="9" name="Google Shape;428;p39"/>
          <p:cNvSpPr/>
          <p:nvPr/>
        </p:nvSpPr>
        <p:spPr>
          <a:xfrm>
            <a:off x="4419600" y="133350"/>
            <a:ext cx="313048" cy="284750"/>
          </a:xfrm>
          <a:custGeom>
            <a:avLst/>
            <a:gdLst/>
            <a:ahLst/>
            <a:cxnLst/>
            <a:rect l="l" t="t" r="r" b="b"/>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353;p38"/>
          <p:cNvSpPr txBox="1">
            <a:spLocks/>
          </p:cNvSpPr>
          <p:nvPr/>
        </p:nvSpPr>
        <p:spPr>
          <a:xfrm>
            <a:off x="152400" y="971550"/>
            <a:ext cx="8839200" cy="3962400"/>
          </a:xfrm>
          <a:prstGeom prst="rect">
            <a:avLst/>
          </a:prstGeom>
          <a:noFill/>
          <a:ln>
            <a:noFill/>
          </a:ln>
        </p:spPr>
        <p:txBody>
          <a:bodyPr spcFirstLastPara="1" wrap="square" lIns="91425" tIns="91425" rIns="91425" bIns="91425" anchor="t" anchorCtr="0">
            <a:noAutofit/>
          </a:bodyPr>
          <a:lstStyle/>
          <a:p>
            <a:pPr marL="457200" indent="-381000">
              <a:lnSpc>
                <a:spcPct val="115000"/>
              </a:lnSpc>
              <a:spcBef>
                <a:spcPts val="600"/>
              </a:spcBef>
              <a:buClr>
                <a:srgbClr val="CC0000"/>
              </a:buClr>
              <a:buSzPts val="2400"/>
              <a:buFont typeface="Lora"/>
              <a:buChar char="◈"/>
            </a:pPr>
            <a:r>
              <a:rPr lang="en-US" sz="1600" dirty="0">
                <a:solidFill>
                  <a:schemeClr val="tx1"/>
                </a:solidFill>
                <a:latin typeface="Times New Roman" pitchFamily="18" charset="0"/>
                <a:cs typeface="Times New Roman" pitchFamily="18" charset="0"/>
              </a:rPr>
              <a:t>After having counted the morphemes per utterance, the MLU can be calculated. The traditional method is to divide the number of morphemes by the number of utterances.</a:t>
            </a:r>
          </a:p>
          <a:p>
            <a:pPr marL="457200" indent="-381000">
              <a:lnSpc>
                <a:spcPct val="115000"/>
              </a:lnSpc>
              <a:spcBef>
                <a:spcPts val="600"/>
              </a:spcBef>
              <a:buClr>
                <a:srgbClr val="CC0000"/>
              </a:buClr>
              <a:buSzPts val="2400"/>
              <a:buFont typeface="Lora"/>
              <a:buChar char="◈"/>
            </a:pPr>
            <a:endParaRPr lang="en-US" sz="1600" dirty="0">
              <a:solidFill>
                <a:schemeClr val="tx1"/>
              </a:solidFill>
              <a:latin typeface="Times New Roman" pitchFamily="18" charset="0"/>
              <a:cs typeface="Times New Roman" pitchFamily="18" charset="0"/>
            </a:endParaRPr>
          </a:p>
          <a:p>
            <a:pPr marL="457200" indent="-381000">
              <a:lnSpc>
                <a:spcPct val="115000"/>
              </a:lnSpc>
              <a:spcBef>
                <a:spcPts val="600"/>
              </a:spcBef>
              <a:buClr>
                <a:srgbClr val="CC0000"/>
              </a:buClr>
              <a:buSzPts val="2400"/>
              <a:buFont typeface="Lora"/>
              <a:buChar char="◈"/>
            </a:pPr>
            <a:endParaRPr lang="en-US" sz="1600" dirty="0">
              <a:solidFill>
                <a:schemeClr val="tx1"/>
              </a:solidFill>
              <a:latin typeface="Times New Roman" pitchFamily="18" charset="0"/>
              <a:cs typeface="Times New Roman" pitchFamily="18" charset="0"/>
            </a:endParaRPr>
          </a:p>
          <a:p>
            <a:pPr marL="457200" indent="-381000">
              <a:lnSpc>
                <a:spcPct val="115000"/>
              </a:lnSpc>
              <a:spcBef>
                <a:spcPts val="600"/>
              </a:spcBef>
              <a:buClr>
                <a:srgbClr val="CC0000"/>
              </a:buClr>
              <a:buSzPts val="2400"/>
              <a:buFont typeface="Lora"/>
              <a:buChar char="◈"/>
            </a:pPr>
            <a:r>
              <a:rPr lang="en-US" sz="1600" dirty="0">
                <a:solidFill>
                  <a:schemeClr val="tx1"/>
                </a:solidFill>
                <a:latin typeface="Times New Roman" pitchFamily="18" charset="0"/>
                <a:cs typeface="Times New Roman" pitchFamily="18" charset="0"/>
              </a:rPr>
              <a:t>Many clinicians also calculate the MLU for words by dividing the number of words by the number of utterances. </a:t>
            </a:r>
          </a:p>
          <a:p>
            <a:pPr marL="457200" indent="-381000">
              <a:lnSpc>
                <a:spcPct val="115000"/>
              </a:lnSpc>
              <a:spcBef>
                <a:spcPts val="600"/>
              </a:spcBef>
              <a:buClr>
                <a:srgbClr val="CC0000"/>
              </a:buClr>
              <a:buSzPts val="2400"/>
            </a:pPr>
            <a:endParaRPr lang="en-US" sz="1600" dirty="0">
              <a:solidFill>
                <a:schemeClr val="tx1"/>
              </a:solidFill>
              <a:latin typeface="Times New Roman" pitchFamily="18" charset="0"/>
              <a:cs typeface="Times New Roman" pitchFamily="18" charset="0"/>
            </a:endParaRPr>
          </a:p>
          <a:p>
            <a:pPr marL="457200" indent="-381000">
              <a:lnSpc>
                <a:spcPct val="115000"/>
              </a:lnSpc>
              <a:spcBef>
                <a:spcPts val="600"/>
              </a:spcBef>
              <a:buClr>
                <a:srgbClr val="CC0000"/>
              </a:buClr>
              <a:buSzPts val="2400"/>
              <a:buFont typeface="Lora"/>
              <a:buChar char="◈"/>
            </a:pPr>
            <a:r>
              <a:rPr lang="en-US" sz="1600" dirty="0">
                <a:solidFill>
                  <a:schemeClr val="tx1"/>
                </a:solidFill>
                <a:latin typeface="Times New Roman" pitchFamily="18" charset="0"/>
                <a:cs typeface="Times New Roman" pitchFamily="18" charset="0"/>
              </a:rPr>
              <a:t>This calculation does not reflect the use of bound morphemes (e.g., -</a:t>
            </a:r>
            <a:r>
              <a:rPr lang="en-US" sz="1600" dirty="0" err="1">
                <a:solidFill>
                  <a:schemeClr val="tx1"/>
                </a:solidFill>
                <a:latin typeface="Times New Roman" pitchFamily="18" charset="0"/>
                <a:cs typeface="Times New Roman" pitchFamily="18" charset="0"/>
              </a:rPr>
              <a:t>ing</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ed</a:t>
            </a:r>
            <a:r>
              <a:rPr lang="en-US" sz="1600" dirty="0">
                <a:solidFill>
                  <a:schemeClr val="tx1"/>
                </a:solidFill>
                <a:latin typeface="Times New Roman" pitchFamily="18" charset="0"/>
                <a:cs typeface="Times New Roman" pitchFamily="18" charset="0"/>
              </a:rPr>
              <a:t>, -s); therefore, the MLU for words will always be equal to or smaller than the MLU for morphemes. This means that an utterance with 100 words may contain 100 morphemes or more (e.g. 120 morphemes). If calculated correctly, both should yield the same results.</a:t>
            </a:r>
          </a:p>
          <a:p>
            <a:pPr marL="457200" indent="-381000">
              <a:lnSpc>
                <a:spcPct val="115000"/>
              </a:lnSpc>
              <a:spcBef>
                <a:spcPts val="600"/>
              </a:spcBef>
              <a:buClr>
                <a:srgbClr val="CC0000"/>
              </a:buClr>
              <a:buSzPts val="2400"/>
              <a:buFont typeface="Lora"/>
              <a:buChar char="◈"/>
            </a:pPr>
            <a:endParaRPr lang="en-US" sz="1600" dirty="0">
              <a:solidFill>
                <a:schemeClr val="tx1"/>
              </a:solidFill>
              <a:latin typeface="Times New Roman" pitchFamily="18" charset="0"/>
              <a:cs typeface="Times New Roman" pitchFamily="18" charset="0"/>
            </a:endParaRPr>
          </a:p>
          <a:p>
            <a:pPr marL="457200" lvl="0" indent="-381000">
              <a:lnSpc>
                <a:spcPct val="115000"/>
              </a:lnSpc>
              <a:spcBef>
                <a:spcPts val="600"/>
              </a:spcBef>
              <a:buClr>
                <a:srgbClr val="CC0000"/>
              </a:buClr>
              <a:buSzPts val="2400"/>
              <a:buFont typeface="Lora"/>
              <a:buChar char="◈"/>
            </a:pPr>
            <a:endParaRPr kumimoji="0" lang="en-US" sz="1600" b="0" i="0" u="none" strike="noStrike" kern="0" cap="none" spc="0" normalizeH="0" baseline="0" noProof="0" dirty="0">
              <a:ln>
                <a:noFill/>
              </a:ln>
              <a:solidFill>
                <a:srgbClr val="000000"/>
              </a:solidFill>
              <a:effectLst/>
              <a:uLnTx/>
              <a:uFillTx/>
              <a:latin typeface="Times New Roman" pitchFamily="18" charset="0"/>
              <a:ea typeface="Lora"/>
              <a:cs typeface="Times New Roman" pitchFamily="18" charset="0"/>
              <a:sym typeface="Lora"/>
            </a:endParaRPr>
          </a:p>
        </p:txBody>
      </p:sp>
      <p:graphicFrame>
        <p:nvGraphicFramePr>
          <p:cNvPr id="7" name="Table 6"/>
          <p:cNvGraphicFramePr>
            <a:graphicFrameLocks noGrp="1"/>
          </p:cNvGraphicFramePr>
          <p:nvPr/>
        </p:nvGraphicFramePr>
        <p:xfrm>
          <a:off x="3124200" y="1733550"/>
          <a:ext cx="2057400" cy="741680"/>
        </p:xfrm>
        <a:graphic>
          <a:graphicData uri="http://schemas.openxmlformats.org/drawingml/2006/table">
            <a:tbl>
              <a:tblPr firstRow="1" bandRow="1">
                <a:tableStyleId>{9F2BD787-B592-4C30-A8D7-AF30122892CD}</a:tableStyleId>
              </a:tblPr>
              <a:tblGrid>
                <a:gridCol w="2057400">
                  <a:extLst>
                    <a:ext uri="{9D8B030D-6E8A-4147-A177-3AD203B41FA5}">
                      <a16:colId xmlns:a16="http://schemas.microsoft.com/office/drawing/2014/main" val="20000"/>
                    </a:ext>
                  </a:extLst>
                </a:gridCol>
              </a:tblGrid>
              <a:tr h="370840">
                <a:tc>
                  <a:txBody>
                    <a:bodyPr/>
                    <a:lstStyle/>
                    <a:p>
                      <a:r>
                        <a:rPr lang="en-US" dirty="0">
                          <a:ln>
                            <a:solidFill>
                              <a:sysClr val="windowText" lastClr="000000"/>
                            </a:solidFill>
                          </a:ln>
                        </a:rPr>
                        <a:t> Number</a:t>
                      </a:r>
                      <a:r>
                        <a:rPr lang="en-US" baseline="0" dirty="0">
                          <a:ln>
                            <a:solidFill>
                              <a:sysClr val="windowText" lastClr="000000"/>
                            </a:solidFill>
                          </a:ln>
                        </a:rPr>
                        <a:t> of Morphemes</a:t>
                      </a:r>
                      <a:endParaRPr lang="en-US" dirty="0">
                        <a:ln>
                          <a:solidFill>
                            <a:sysClr val="windowText" lastClr="000000"/>
                          </a:solidFill>
                        </a:ln>
                      </a:endParaRPr>
                    </a:p>
                  </a:txBody>
                  <a:tcP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r>
                        <a:rPr lang="en-US" dirty="0">
                          <a:ln>
                            <a:solidFill>
                              <a:sysClr val="windowText" lastClr="000000"/>
                            </a:solidFill>
                          </a:ln>
                        </a:rPr>
                        <a:t> Number</a:t>
                      </a:r>
                      <a:r>
                        <a:rPr lang="en-US" baseline="0" dirty="0">
                          <a:ln>
                            <a:solidFill>
                              <a:sysClr val="windowText" lastClr="000000"/>
                            </a:solidFill>
                          </a:ln>
                        </a:rPr>
                        <a:t> of</a:t>
                      </a:r>
                      <a:r>
                        <a:rPr lang="en-US" dirty="0">
                          <a:ln>
                            <a:solidFill>
                              <a:sysClr val="windowText" lastClr="000000"/>
                            </a:solidFill>
                          </a:ln>
                        </a:rPr>
                        <a:t> Utterances</a:t>
                      </a:r>
                    </a:p>
                  </a:txBody>
                  <a:tcPr>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graphicFrame>
        <p:nvGraphicFramePr>
          <p:cNvPr id="14" name="Table 13"/>
          <p:cNvGraphicFramePr>
            <a:graphicFrameLocks noGrp="1"/>
          </p:cNvGraphicFramePr>
          <p:nvPr/>
        </p:nvGraphicFramePr>
        <p:xfrm>
          <a:off x="3200400" y="2800350"/>
          <a:ext cx="2057400" cy="741680"/>
        </p:xfrm>
        <a:graphic>
          <a:graphicData uri="http://schemas.openxmlformats.org/drawingml/2006/table">
            <a:tbl>
              <a:tblPr firstRow="1" bandRow="1">
                <a:tableStyleId>{9F2BD787-B592-4C30-A8D7-AF30122892CD}</a:tableStyleId>
              </a:tblPr>
              <a:tblGrid>
                <a:gridCol w="2057400">
                  <a:extLst>
                    <a:ext uri="{9D8B030D-6E8A-4147-A177-3AD203B41FA5}">
                      <a16:colId xmlns:a16="http://schemas.microsoft.com/office/drawing/2014/main" val="20000"/>
                    </a:ext>
                  </a:extLst>
                </a:gridCol>
              </a:tblGrid>
              <a:tr h="370840">
                <a:tc>
                  <a:txBody>
                    <a:bodyPr/>
                    <a:lstStyle/>
                    <a:p>
                      <a:r>
                        <a:rPr lang="en-US" dirty="0">
                          <a:ln>
                            <a:solidFill>
                              <a:sysClr val="windowText" lastClr="000000"/>
                            </a:solidFill>
                          </a:ln>
                        </a:rPr>
                        <a:t>     Number</a:t>
                      </a:r>
                      <a:r>
                        <a:rPr lang="en-US" baseline="0" dirty="0">
                          <a:ln>
                            <a:solidFill>
                              <a:sysClr val="windowText" lastClr="000000"/>
                            </a:solidFill>
                          </a:ln>
                        </a:rPr>
                        <a:t> of Words</a:t>
                      </a:r>
                      <a:endParaRPr lang="en-US" dirty="0">
                        <a:ln>
                          <a:solidFill>
                            <a:sysClr val="windowText" lastClr="000000"/>
                          </a:solidFill>
                        </a:ln>
                      </a:endParaRPr>
                    </a:p>
                  </a:txBody>
                  <a:tcP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r>
                        <a:rPr lang="en-US" dirty="0">
                          <a:ln>
                            <a:solidFill>
                              <a:sysClr val="windowText" lastClr="000000"/>
                            </a:solidFill>
                          </a:ln>
                        </a:rPr>
                        <a:t> Number</a:t>
                      </a:r>
                      <a:r>
                        <a:rPr lang="en-US" baseline="0" dirty="0">
                          <a:ln>
                            <a:solidFill>
                              <a:sysClr val="windowText" lastClr="000000"/>
                            </a:solidFill>
                          </a:ln>
                        </a:rPr>
                        <a:t> of</a:t>
                      </a:r>
                      <a:r>
                        <a:rPr lang="en-US" dirty="0">
                          <a:ln>
                            <a:solidFill>
                              <a:sysClr val="windowText" lastClr="000000"/>
                            </a:solidFill>
                          </a:ln>
                        </a:rPr>
                        <a:t> Utterances</a:t>
                      </a:r>
                    </a:p>
                  </a:txBody>
                  <a:tcPr>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8"/>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Assessment of Pragamtic Skills</a:t>
            </a:r>
            <a:endParaRPr b="1"/>
          </a:p>
        </p:txBody>
      </p:sp>
      <p:sp>
        <p:nvSpPr>
          <p:cNvPr id="353" name="Google Shape;353;p38"/>
          <p:cNvSpPr txBox="1">
            <a:spLocks noGrp="1"/>
          </p:cNvSpPr>
          <p:nvPr>
            <p:ph type="body" idx="1"/>
          </p:nvPr>
        </p:nvSpPr>
        <p:spPr>
          <a:xfrm>
            <a:off x="1116650" y="1200150"/>
            <a:ext cx="6923400" cy="2133600"/>
          </a:xfrm>
          <a:prstGeom prst="rect">
            <a:avLst/>
          </a:prstGeom>
        </p:spPr>
        <p:txBody>
          <a:bodyPr spcFirstLastPara="1" wrap="square" lIns="91425" tIns="91425" rIns="91425" bIns="91425" anchor="t" anchorCtr="0">
            <a:noAutofit/>
          </a:bodyPr>
          <a:lstStyle/>
          <a:p>
            <a:r>
              <a:rPr lang="en-US" sz="1600" dirty="0">
                <a:solidFill>
                  <a:schemeClr val="tx1"/>
                </a:solidFill>
                <a:latin typeface="Times New Roman" pitchFamily="18" charset="0"/>
                <a:cs typeface="Times New Roman" pitchFamily="18" charset="0"/>
              </a:rPr>
              <a:t> </a:t>
            </a:r>
            <a:r>
              <a:rPr lang="en-US" sz="1600" dirty="0"/>
              <a:t>Pragmatics is the study of the use of language in communicative interactions.</a:t>
            </a:r>
          </a:p>
          <a:p>
            <a:r>
              <a:rPr lang="en-US" sz="1600" dirty="0"/>
              <a:t>Pragmatic behaviors are </a:t>
            </a:r>
            <a:r>
              <a:rPr lang="en-US" sz="1600" dirty="0" err="1"/>
              <a:t>situationally</a:t>
            </a:r>
            <a:r>
              <a:rPr lang="en-US" sz="1600" dirty="0"/>
              <a:t> and environmentally specific; therefore, it is helpful to assess pragmatic skills in a variety of situations.</a:t>
            </a:r>
          </a:p>
          <a:p>
            <a:r>
              <a:rPr lang="en-US" sz="1400" dirty="0"/>
              <a:t>Refer to Form 7-8 p. 279, “Assessment of Pragmatic Skills”</a:t>
            </a:r>
            <a:endParaRPr sz="1400">
              <a:solidFill>
                <a:schemeClr val="tx1"/>
              </a:solidFill>
              <a:latin typeface="Times New Roman" pitchFamily="18" charset="0"/>
              <a:cs typeface="Times New Roman" pitchFamily="18" charset="0"/>
            </a:endParaRPr>
          </a:p>
        </p:txBody>
      </p:sp>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34</a:t>
            </a:fld>
            <a:endParaRPr/>
          </a:p>
        </p:txBody>
      </p:sp>
      <p:sp>
        <p:nvSpPr>
          <p:cNvPr id="6" name="Google Shape;496;p39"/>
          <p:cNvSpPr/>
          <p:nvPr/>
        </p:nvSpPr>
        <p:spPr>
          <a:xfrm>
            <a:off x="4419600" y="133350"/>
            <a:ext cx="295135" cy="311156"/>
          </a:xfrm>
          <a:custGeom>
            <a:avLst/>
            <a:gdLst/>
            <a:ahLst/>
            <a:cxnLst/>
            <a:rect l="l" t="t" r="r" b="b"/>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8"/>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Assessment of Semantic Skills</a:t>
            </a:r>
            <a:endParaRPr b="1"/>
          </a:p>
        </p:txBody>
      </p:sp>
      <p:sp>
        <p:nvSpPr>
          <p:cNvPr id="353" name="Google Shape;353;p38"/>
          <p:cNvSpPr txBox="1">
            <a:spLocks noGrp="1"/>
          </p:cNvSpPr>
          <p:nvPr>
            <p:ph type="body" idx="1"/>
          </p:nvPr>
        </p:nvSpPr>
        <p:spPr>
          <a:xfrm>
            <a:off x="1116650" y="1200150"/>
            <a:ext cx="6923400" cy="3200400"/>
          </a:xfrm>
          <a:prstGeom prst="rect">
            <a:avLst/>
          </a:prstGeom>
        </p:spPr>
        <p:txBody>
          <a:bodyPr spcFirstLastPara="1" wrap="square" lIns="91425" tIns="91425" rIns="91425" bIns="91425" anchor="t" anchorCtr="0">
            <a:noAutofit/>
          </a:bodyPr>
          <a:lstStyle/>
          <a:p>
            <a:pPr marL="0" indent="0"/>
            <a:r>
              <a:rPr lang="en-US" sz="1600" dirty="0">
                <a:solidFill>
                  <a:schemeClr val="tx1"/>
                </a:solidFill>
                <a:latin typeface="Times New Roman" pitchFamily="18" charset="0"/>
                <a:cs typeface="Times New Roman" pitchFamily="18" charset="0"/>
              </a:rPr>
              <a:t> </a:t>
            </a:r>
            <a:r>
              <a:rPr lang="en-US" sz="1400" dirty="0">
                <a:solidFill>
                  <a:schemeClr val="tx1"/>
                </a:solidFill>
                <a:latin typeface="Times New Roman" pitchFamily="18" charset="0"/>
                <a:cs typeface="Times New Roman" pitchFamily="18" charset="0"/>
              </a:rPr>
              <a:t>Word definitions, syntactic structures, environmental situations, speaker relationships, pragmatic behaviors, and suprasegmental aspects of language intertwine to give language its meaning.</a:t>
            </a:r>
          </a:p>
          <a:p>
            <a:pPr marL="0" indent="0"/>
            <a:r>
              <a:rPr lang="en-US" sz="1400" dirty="0">
                <a:solidFill>
                  <a:schemeClr val="tx1"/>
                </a:solidFill>
                <a:latin typeface="Times New Roman" pitchFamily="18" charset="0"/>
                <a:cs typeface="Times New Roman" pitchFamily="18" charset="0"/>
              </a:rPr>
              <a:t> There aren’t normative standards for semantics assessment, so we look for variety. The more mature the speaker, the greater the range of words and word types the speaker should exhibit. Children with semantic language disorders usually demonstrate limited vocabularies and difficulty integrating semantic information with other aspects of language, particularly grammar.</a:t>
            </a:r>
          </a:p>
          <a:p>
            <a:pPr marL="0" indent="0"/>
            <a:r>
              <a:rPr lang="en-US" sz="1400" dirty="0">
                <a:solidFill>
                  <a:schemeClr val="tx1"/>
                </a:solidFill>
                <a:latin typeface="Times New Roman" pitchFamily="18" charset="0"/>
                <a:cs typeface="Times New Roman" pitchFamily="18" charset="0"/>
              </a:rPr>
              <a:t> Some clinicians evaluate language according to semantic relations. Table 7-9 p, 245 presents the most common semantic relations. A limited range of semantic relation in the child’s language indicates a disorder.</a:t>
            </a:r>
          </a:p>
        </p:txBody>
      </p:sp>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35</a:t>
            </a:fld>
            <a:endParaRPr/>
          </a:p>
        </p:txBody>
      </p:sp>
      <p:grpSp>
        <p:nvGrpSpPr>
          <p:cNvPr id="7" name="Google Shape;571;p39"/>
          <p:cNvGrpSpPr/>
          <p:nvPr/>
        </p:nvGrpSpPr>
        <p:grpSpPr>
          <a:xfrm>
            <a:off x="4419600" y="133350"/>
            <a:ext cx="248925" cy="393173"/>
            <a:chOff x="1979475" y="4289300"/>
            <a:chExt cx="322400" cy="509225"/>
          </a:xfrm>
        </p:grpSpPr>
        <p:sp>
          <p:nvSpPr>
            <p:cNvPr id="8" name="Google Shape;572;p39"/>
            <p:cNvSpPr/>
            <p:nvPr/>
          </p:nvSpPr>
          <p:spPr>
            <a:xfrm>
              <a:off x="2187075" y="4509100"/>
              <a:ext cx="114800" cy="114800"/>
            </a:xfrm>
            <a:custGeom>
              <a:avLst/>
              <a:gdLst/>
              <a:ahLst/>
              <a:cxnLst/>
              <a:rect l="l" t="t" r="r" b="b"/>
              <a:pathLst>
                <a:path w="4592" h="4592" extrusionOk="0">
                  <a:moveTo>
                    <a:pt x="4396" y="0"/>
                  </a:moveTo>
                  <a:lnTo>
                    <a:pt x="3981" y="49"/>
                  </a:lnTo>
                  <a:lnTo>
                    <a:pt x="3419" y="171"/>
                  </a:lnTo>
                  <a:lnTo>
                    <a:pt x="2784" y="367"/>
                  </a:lnTo>
                  <a:lnTo>
                    <a:pt x="2100" y="587"/>
                  </a:lnTo>
                  <a:lnTo>
                    <a:pt x="1465" y="831"/>
                  </a:lnTo>
                  <a:lnTo>
                    <a:pt x="1172" y="953"/>
                  </a:lnTo>
                  <a:lnTo>
                    <a:pt x="928" y="1099"/>
                  </a:lnTo>
                  <a:lnTo>
                    <a:pt x="708" y="1246"/>
                  </a:lnTo>
                  <a:lnTo>
                    <a:pt x="562" y="1368"/>
                  </a:lnTo>
                  <a:lnTo>
                    <a:pt x="440" y="1515"/>
                  </a:lnTo>
                  <a:lnTo>
                    <a:pt x="318" y="1637"/>
                  </a:lnTo>
                  <a:lnTo>
                    <a:pt x="244" y="1808"/>
                  </a:lnTo>
                  <a:lnTo>
                    <a:pt x="171" y="1954"/>
                  </a:lnTo>
                  <a:lnTo>
                    <a:pt x="98" y="2101"/>
                  </a:lnTo>
                  <a:lnTo>
                    <a:pt x="49" y="2272"/>
                  </a:lnTo>
                  <a:lnTo>
                    <a:pt x="25" y="2443"/>
                  </a:lnTo>
                  <a:lnTo>
                    <a:pt x="0" y="2589"/>
                  </a:lnTo>
                  <a:lnTo>
                    <a:pt x="0" y="2760"/>
                  </a:lnTo>
                  <a:lnTo>
                    <a:pt x="25" y="2931"/>
                  </a:lnTo>
                  <a:lnTo>
                    <a:pt x="49" y="3102"/>
                  </a:lnTo>
                  <a:lnTo>
                    <a:pt x="98" y="3273"/>
                  </a:lnTo>
                  <a:lnTo>
                    <a:pt x="147" y="3420"/>
                  </a:lnTo>
                  <a:lnTo>
                    <a:pt x="220" y="3566"/>
                  </a:lnTo>
                  <a:lnTo>
                    <a:pt x="318" y="3737"/>
                  </a:lnTo>
                  <a:lnTo>
                    <a:pt x="415" y="3859"/>
                  </a:lnTo>
                  <a:lnTo>
                    <a:pt x="2418" y="1857"/>
                  </a:lnTo>
                  <a:lnTo>
                    <a:pt x="2491" y="1808"/>
                  </a:lnTo>
                  <a:lnTo>
                    <a:pt x="2638" y="1808"/>
                  </a:lnTo>
                  <a:lnTo>
                    <a:pt x="2711" y="1857"/>
                  </a:lnTo>
                  <a:lnTo>
                    <a:pt x="2760" y="1930"/>
                  </a:lnTo>
                  <a:lnTo>
                    <a:pt x="2784" y="2028"/>
                  </a:lnTo>
                  <a:lnTo>
                    <a:pt x="2760" y="2101"/>
                  </a:lnTo>
                  <a:lnTo>
                    <a:pt x="2711" y="2174"/>
                  </a:lnTo>
                  <a:lnTo>
                    <a:pt x="708" y="4177"/>
                  </a:lnTo>
                  <a:lnTo>
                    <a:pt x="855" y="4274"/>
                  </a:lnTo>
                  <a:lnTo>
                    <a:pt x="1001" y="4372"/>
                  </a:lnTo>
                  <a:lnTo>
                    <a:pt x="1172" y="4445"/>
                  </a:lnTo>
                  <a:lnTo>
                    <a:pt x="1319" y="4494"/>
                  </a:lnTo>
                  <a:lnTo>
                    <a:pt x="1490" y="4543"/>
                  </a:lnTo>
                  <a:lnTo>
                    <a:pt x="1661" y="4568"/>
                  </a:lnTo>
                  <a:lnTo>
                    <a:pt x="1807" y="4592"/>
                  </a:lnTo>
                  <a:lnTo>
                    <a:pt x="1978" y="4568"/>
                  </a:lnTo>
                  <a:lnTo>
                    <a:pt x="2149" y="4568"/>
                  </a:lnTo>
                  <a:lnTo>
                    <a:pt x="2320" y="4543"/>
                  </a:lnTo>
                  <a:lnTo>
                    <a:pt x="2491" y="4494"/>
                  </a:lnTo>
                  <a:lnTo>
                    <a:pt x="2638" y="4421"/>
                  </a:lnTo>
                  <a:lnTo>
                    <a:pt x="2784" y="4348"/>
                  </a:lnTo>
                  <a:lnTo>
                    <a:pt x="2931" y="4250"/>
                  </a:lnTo>
                  <a:lnTo>
                    <a:pt x="3077" y="4152"/>
                  </a:lnTo>
                  <a:lnTo>
                    <a:pt x="3200" y="4030"/>
                  </a:lnTo>
                  <a:lnTo>
                    <a:pt x="3346" y="3859"/>
                  </a:lnTo>
                  <a:lnTo>
                    <a:pt x="3493" y="3664"/>
                  </a:lnTo>
                  <a:lnTo>
                    <a:pt x="3615" y="3395"/>
                  </a:lnTo>
                  <a:lnTo>
                    <a:pt x="3761" y="3127"/>
                  </a:lnTo>
                  <a:lnTo>
                    <a:pt x="4005" y="2467"/>
                  </a:lnTo>
                  <a:lnTo>
                    <a:pt x="4225" y="1808"/>
                  </a:lnTo>
                  <a:lnTo>
                    <a:pt x="4421" y="1148"/>
                  </a:lnTo>
                  <a:lnTo>
                    <a:pt x="4543" y="611"/>
                  </a:lnTo>
                  <a:lnTo>
                    <a:pt x="4592" y="196"/>
                  </a:lnTo>
                  <a:lnTo>
                    <a:pt x="4592" y="74"/>
                  </a:lnTo>
                  <a:lnTo>
                    <a:pt x="4567"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573;p39"/>
            <p:cNvSpPr/>
            <p:nvPr/>
          </p:nvSpPr>
          <p:spPr>
            <a:xfrm>
              <a:off x="1979475" y="4542675"/>
              <a:ext cx="156925" cy="156950"/>
            </a:xfrm>
            <a:custGeom>
              <a:avLst/>
              <a:gdLst/>
              <a:ahLst/>
              <a:cxnLst/>
              <a:rect l="l" t="t" r="r" b="b"/>
              <a:pathLst>
                <a:path w="6277" h="6278" extrusionOk="0">
                  <a:moveTo>
                    <a:pt x="122" y="1"/>
                  </a:moveTo>
                  <a:lnTo>
                    <a:pt x="25" y="25"/>
                  </a:lnTo>
                  <a:lnTo>
                    <a:pt x="0" y="123"/>
                  </a:lnTo>
                  <a:lnTo>
                    <a:pt x="0" y="294"/>
                  </a:lnTo>
                  <a:lnTo>
                    <a:pt x="25" y="538"/>
                  </a:lnTo>
                  <a:lnTo>
                    <a:pt x="74" y="856"/>
                  </a:lnTo>
                  <a:lnTo>
                    <a:pt x="244" y="1613"/>
                  </a:lnTo>
                  <a:lnTo>
                    <a:pt x="489" y="2492"/>
                  </a:lnTo>
                  <a:lnTo>
                    <a:pt x="806" y="3420"/>
                  </a:lnTo>
                  <a:lnTo>
                    <a:pt x="977" y="3860"/>
                  </a:lnTo>
                  <a:lnTo>
                    <a:pt x="1148" y="4275"/>
                  </a:lnTo>
                  <a:lnTo>
                    <a:pt x="1319" y="4666"/>
                  </a:lnTo>
                  <a:lnTo>
                    <a:pt x="1514" y="5007"/>
                  </a:lnTo>
                  <a:lnTo>
                    <a:pt x="1710" y="5301"/>
                  </a:lnTo>
                  <a:lnTo>
                    <a:pt x="1905" y="5520"/>
                  </a:lnTo>
                  <a:lnTo>
                    <a:pt x="2076" y="5691"/>
                  </a:lnTo>
                  <a:lnTo>
                    <a:pt x="2272" y="5838"/>
                  </a:lnTo>
                  <a:lnTo>
                    <a:pt x="2467" y="5960"/>
                  </a:lnTo>
                  <a:lnTo>
                    <a:pt x="2687" y="6058"/>
                  </a:lnTo>
                  <a:lnTo>
                    <a:pt x="2907" y="6155"/>
                  </a:lnTo>
                  <a:lnTo>
                    <a:pt x="3126" y="6204"/>
                  </a:lnTo>
                  <a:lnTo>
                    <a:pt x="3371" y="6253"/>
                  </a:lnTo>
                  <a:lnTo>
                    <a:pt x="3590" y="6277"/>
                  </a:lnTo>
                  <a:lnTo>
                    <a:pt x="3835" y="6277"/>
                  </a:lnTo>
                  <a:lnTo>
                    <a:pt x="4054" y="6253"/>
                  </a:lnTo>
                  <a:lnTo>
                    <a:pt x="4299" y="6204"/>
                  </a:lnTo>
                  <a:lnTo>
                    <a:pt x="4519" y="6155"/>
                  </a:lnTo>
                  <a:lnTo>
                    <a:pt x="4738" y="6058"/>
                  </a:lnTo>
                  <a:lnTo>
                    <a:pt x="4958" y="5960"/>
                  </a:lnTo>
                  <a:lnTo>
                    <a:pt x="5154" y="5838"/>
                  </a:lnTo>
                  <a:lnTo>
                    <a:pt x="5349" y="5691"/>
                  </a:lnTo>
                  <a:lnTo>
                    <a:pt x="2003" y="2345"/>
                  </a:lnTo>
                  <a:lnTo>
                    <a:pt x="1954" y="2272"/>
                  </a:lnTo>
                  <a:lnTo>
                    <a:pt x="1954" y="2174"/>
                  </a:lnTo>
                  <a:lnTo>
                    <a:pt x="1954" y="2101"/>
                  </a:lnTo>
                  <a:lnTo>
                    <a:pt x="2003" y="2003"/>
                  </a:lnTo>
                  <a:lnTo>
                    <a:pt x="2101" y="1955"/>
                  </a:lnTo>
                  <a:lnTo>
                    <a:pt x="2272" y="1955"/>
                  </a:lnTo>
                  <a:lnTo>
                    <a:pt x="2345" y="2003"/>
                  </a:lnTo>
                  <a:lnTo>
                    <a:pt x="5691" y="5349"/>
                  </a:lnTo>
                  <a:lnTo>
                    <a:pt x="5837" y="5154"/>
                  </a:lnTo>
                  <a:lnTo>
                    <a:pt x="5959" y="4959"/>
                  </a:lnTo>
                  <a:lnTo>
                    <a:pt x="6057" y="4739"/>
                  </a:lnTo>
                  <a:lnTo>
                    <a:pt x="6155" y="4519"/>
                  </a:lnTo>
                  <a:lnTo>
                    <a:pt x="6204" y="4299"/>
                  </a:lnTo>
                  <a:lnTo>
                    <a:pt x="6253" y="4055"/>
                  </a:lnTo>
                  <a:lnTo>
                    <a:pt x="6277" y="3835"/>
                  </a:lnTo>
                  <a:lnTo>
                    <a:pt x="6277" y="3591"/>
                  </a:lnTo>
                  <a:lnTo>
                    <a:pt x="6253" y="3371"/>
                  </a:lnTo>
                  <a:lnTo>
                    <a:pt x="6204" y="3127"/>
                  </a:lnTo>
                  <a:lnTo>
                    <a:pt x="6155" y="2907"/>
                  </a:lnTo>
                  <a:lnTo>
                    <a:pt x="6057" y="2687"/>
                  </a:lnTo>
                  <a:lnTo>
                    <a:pt x="5959" y="2467"/>
                  </a:lnTo>
                  <a:lnTo>
                    <a:pt x="5837" y="2272"/>
                  </a:lnTo>
                  <a:lnTo>
                    <a:pt x="5691" y="2077"/>
                  </a:lnTo>
                  <a:lnTo>
                    <a:pt x="5520" y="1906"/>
                  </a:lnTo>
                  <a:lnTo>
                    <a:pt x="5300" y="1710"/>
                  </a:lnTo>
                  <a:lnTo>
                    <a:pt x="5007" y="1515"/>
                  </a:lnTo>
                  <a:lnTo>
                    <a:pt x="4665" y="1320"/>
                  </a:lnTo>
                  <a:lnTo>
                    <a:pt x="4274" y="1149"/>
                  </a:lnTo>
                  <a:lnTo>
                    <a:pt x="3859" y="978"/>
                  </a:lnTo>
                  <a:lnTo>
                    <a:pt x="3419" y="807"/>
                  </a:lnTo>
                  <a:lnTo>
                    <a:pt x="2491" y="489"/>
                  </a:lnTo>
                  <a:lnTo>
                    <a:pt x="1612" y="245"/>
                  </a:lnTo>
                  <a:lnTo>
                    <a:pt x="855" y="74"/>
                  </a:lnTo>
                  <a:lnTo>
                    <a:pt x="538" y="25"/>
                  </a:lnTo>
                  <a:lnTo>
                    <a:pt x="293"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574;p39"/>
            <p:cNvSpPr/>
            <p:nvPr/>
          </p:nvSpPr>
          <p:spPr>
            <a:xfrm>
              <a:off x="2041125" y="4289300"/>
              <a:ext cx="240000" cy="509225"/>
            </a:xfrm>
            <a:custGeom>
              <a:avLst/>
              <a:gdLst/>
              <a:ahLst/>
              <a:cxnLst/>
              <a:rect l="l" t="t" r="r" b="b"/>
              <a:pathLst>
                <a:path w="9600" h="20369" extrusionOk="0">
                  <a:moveTo>
                    <a:pt x="4788" y="3664"/>
                  </a:moveTo>
                  <a:lnTo>
                    <a:pt x="5032" y="3688"/>
                  </a:lnTo>
                  <a:lnTo>
                    <a:pt x="5228" y="3761"/>
                  </a:lnTo>
                  <a:lnTo>
                    <a:pt x="5423" y="3859"/>
                  </a:lnTo>
                  <a:lnTo>
                    <a:pt x="5594" y="3981"/>
                  </a:lnTo>
                  <a:lnTo>
                    <a:pt x="5716" y="4152"/>
                  </a:lnTo>
                  <a:lnTo>
                    <a:pt x="5838" y="4347"/>
                  </a:lnTo>
                  <a:lnTo>
                    <a:pt x="5887" y="4567"/>
                  </a:lnTo>
                  <a:lnTo>
                    <a:pt x="5911" y="4787"/>
                  </a:lnTo>
                  <a:lnTo>
                    <a:pt x="5887" y="5007"/>
                  </a:lnTo>
                  <a:lnTo>
                    <a:pt x="5838" y="5227"/>
                  </a:lnTo>
                  <a:lnTo>
                    <a:pt x="5716" y="5422"/>
                  </a:lnTo>
                  <a:lnTo>
                    <a:pt x="5594" y="5569"/>
                  </a:lnTo>
                  <a:lnTo>
                    <a:pt x="5423" y="5715"/>
                  </a:lnTo>
                  <a:lnTo>
                    <a:pt x="5228" y="5813"/>
                  </a:lnTo>
                  <a:lnTo>
                    <a:pt x="5032" y="5886"/>
                  </a:lnTo>
                  <a:lnTo>
                    <a:pt x="4788" y="5911"/>
                  </a:lnTo>
                  <a:lnTo>
                    <a:pt x="4568" y="5886"/>
                  </a:lnTo>
                  <a:lnTo>
                    <a:pt x="4348" y="5813"/>
                  </a:lnTo>
                  <a:lnTo>
                    <a:pt x="4177" y="5715"/>
                  </a:lnTo>
                  <a:lnTo>
                    <a:pt x="4006" y="5569"/>
                  </a:lnTo>
                  <a:lnTo>
                    <a:pt x="3860" y="5422"/>
                  </a:lnTo>
                  <a:lnTo>
                    <a:pt x="3762" y="5227"/>
                  </a:lnTo>
                  <a:lnTo>
                    <a:pt x="3689" y="5007"/>
                  </a:lnTo>
                  <a:lnTo>
                    <a:pt x="3664" y="4787"/>
                  </a:lnTo>
                  <a:lnTo>
                    <a:pt x="3689" y="4567"/>
                  </a:lnTo>
                  <a:lnTo>
                    <a:pt x="3762" y="4347"/>
                  </a:lnTo>
                  <a:lnTo>
                    <a:pt x="3860" y="4152"/>
                  </a:lnTo>
                  <a:lnTo>
                    <a:pt x="4006" y="3981"/>
                  </a:lnTo>
                  <a:lnTo>
                    <a:pt x="4177" y="3859"/>
                  </a:lnTo>
                  <a:lnTo>
                    <a:pt x="4348" y="3761"/>
                  </a:lnTo>
                  <a:lnTo>
                    <a:pt x="4568" y="3688"/>
                  </a:lnTo>
                  <a:lnTo>
                    <a:pt x="4788" y="3664"/>
                  </a:lnTo>
                  <a:close/>
                  <a:moveTo>
                    <a:pt x="4568" y="0"/>
                  </a:moveTo>
                  <a:lnTo>
                    <a:pt x="4348" y="49"/>
                  </a:lnTo>
                  <a:lnTo>
                    <a:pt x="4153" y="122"/>
                  </a:lnTo>
                  <a:lnTo>
                    <a:pt x="3933" y="220"/>
                  </a:lnTo>
                  <a:lnTo>
                    <a:pt x="3738" y="342"/>
                  </a:lnTo>
                  <a:lnTo>
                    <a:pt x="3542" y="489"/>
                  </a:lnTo>
                  <a:lnTo>
                    <a:pt x="3347" y="684"/>
                  </a:lnTo>
                  <a:lnTo>
                    <a:pt x="3176" y="904"/>
                  </a:lnTo>
                  <a:lnTo>
                    <a:pt x="2907" y="855"/>
                  </a:lnTo>
                  <a:lnTo>
                    <a:pt x="2663" y="855"/>
                  </a:lnTo>
                  <a:lnTo>
                    <a:pt x="2394" y="904"/>
                  </a:lnTo>
                  <a:lnTo>
                    <a:pt x="2175" y="953"/>
                  </a:lnTo>
                  <a:lnTo>
                    <a:pt x="1955" y="1026"/>
                  </a:lnTo>
                  <a:lnTo>
                    <a:pt x="1759" y="1124"/>
                  </a:lnTo>
                  <a:lnTo>
                    <a:pt x="1564" y="1246"/>
                  </a:lnTo>
                  <a:lnTo>
                    <a:pt x="1393" y="1392"/>
                  </a:lnTo>
                  <a:lnTo>
                    <a:pt x="1271" y="1563"/>
                  </a:lnTo>
                  <a:lnTo>
                    <a:pt x="1124" y="1734"/>
                  </a:lnTo>
                  <a:lnTo>
                    <a:pt x="1027" y="1930"/>
                  </a:lnTo>
                  <a:lnTo>
                    <a:pt x="953" y="2149"/>
                  </a:lnTo>
                  <a:lnTo>
                    <a:pt x="905" y="2394"/>
                  </a:lnTo>
                  <a:lnTo>
                    <a:pt x="880" y="2638"/>
                  </a:lnTo>
                  <a:lnTo>
                    <a:pt x="880" y="2906"/>
                  </a:lnTo>
                  <a:lnTo>
                    <a:pt x="905" y="3175"/>
                  </a:lnTo>
                  <a:lnTo>
                    <a:pt x="685" y="3346"/>
                  </a:lnTo>
                  <a:lnTo>
                    <a:pt x="514" y="3517"/>
                  </a:lnTo>
                  <a:lnTo>
                    <a:pt x="343" y="3712"/>
                  </a:lnTo>
                  <a:lnTo>
                    <a:pt x="221" y="3932"/>
                  </a:lnTo>
                  <a:lnTo>
                    <a:pt x="123" y="4128"/>
                  </a:lnTo>
                  <a:lnTo>
                    <a:pt x="50" y="4347"/>
                  </a:lnTo>
                  <a:lnTo>
                    <a:pt x="25" y="4567"/>
                  </a:lnTo>
                  <a:lnTo>
                    <a:pt x="1" y="4787"/>
                  </a:lnTo>
                  <a:lnTo>
                    <a:pt x="25" y="5007"/>
                  </a:lnTo>
                  <a:lnTo>
                    <a:pt x="50" y="5227"/>
                  </a:lnTo>
                  <a:lnTo>
                    <a:pt x="123" y="5422"/>
                  </a:lnTo>
                  <a:lnTo>
                    <a:pt x="221" y="5642"/>
                  </a:lnTo>
                  <a:lnTo>
                    <a:pt x="343" y="5837"/>
                  </a:lnTo>
                  <a:lnTo>
                    <a:pt x="514" y="6033"/>
                  </a:lnTo>
                  <a:lnTo>
                    <a:pt x="685" y="6228"/>
                  </a:lnTo>
                  <a:lnTo>
                    <a:pt x="905" y="6399"/>
                  </a:lnTo>
                  <a:lnTo>
                    <a:pt x="880" y="6668"/>
                  </a:lnTo>
                  <a:lnTo>
                    <a:pt x="880" y="6936"/>
                  </a:lnTo>
                  <a:lnTo>
                    <a:pt x="905" y="7181"/>
                  </a:lnTo>
                  <a:lnTo>
                    <a:pt x="953" y="7400"/>
                  </a:lnTo>
                  <a:lnTo>
                    <a:pt x="1027" y="7620"/>
                  </a:lnTo>
                  <a:lnTo>
                    <a:pt x="1124" y="7816"/>
                  </a:lnTo>
                  <a:lnTo>
                    <a:pt x="1271" y="8011"/>
                  </a:lnTo>
                  <a:lnTo>
                    <a:pt x="1393" y="8182"/>
                  </a:lnTo>
                  <a:lnTo>
                    <a:pt x="1564" y="8328"/>
                  </a:lnTo>
                  <a:lnTo>
                    <a:pt x="1759" y="8451"/>
                  </a:lnTo>
                  <a:lnTo>
                    <a:pt x="1955" y="8548"/>
                  </a:lnTo>
                  <a:lnTo>
                    <a:pt x="2175" y="8621"/>
                  </a:lnTo>
                  <a:lnTo>
                    <a:pt x="2394" y="8670"/>
                  </a:lnTo>
                  <a:lnTo>
                    <a:pt x="2663" y="8695"/>
                  </a:lnTo>
                  <a:lnTo>
                    <a:pt x="2907" y="8695"/>
                  </a:lnTo>
                  <a:lnTo>
                    <a:pt x="3176" y="8670"/>
                  </a:lnTo>
                  <a:lnTo>
                    <a:pt x="3420" y="8939"/>
                  </a:lnTo>
                  <a:lnTo>
                    <a:pt x="3664" y="9159"/>
                  </a:lnTo>
                  <a:lnTo>
                    <a:pt x="3933" y="9354"/>
                  </a:lnTo>
                  <a:lnTo>
                    <a:pt x="4202" y="9476"/>
                  </a:lnTo>
                  <a:lnTo>
                    <a:pt x="4202" y="19783"/>
                  </a:lnTo>
                  <a:lnTo>
                    <a:pt x="4226" y="19905"/>
                  </a:lnTo>
                  <a:lnTo>
                    <a:pt x="4251" y="20027"/>
                  </a:lnTo>
                  <a:lnTo>
                    <a:pt x="4299" y="20125"/>
                  </a:lnTo>
                  <a:lnTo>
                    <a:pt x="4373" y="20198"/>
                  </a:lnTo>
                  <a:lnTo>
                    <a:pt x="4470" y="20271"/>
                  </a:lnTo>
                  <a:lnTo>
                    <a:pt x="4568" y="20345"/>
                  </a:lnTo>
                  <a:lnTo>
                    <a:pt x="4666" y="20369"/>
                  </a:lnTo>
                  <a:lnTo>
                    <a:pt x="4910" y="20369"/>
                  </a:lnTo>
                  <a:lnTo>
                    <a:pt x="5032" y="20345"/>
                  </a:lnTo>
                  <a:lnTo>
                    <a:pt x="5130" y="20271"/>
                  </a:lnTo>
                  <a:lnTo>
                    <a:pt x="5203" y="20198"/>
                  </a:lnTo>
                  <a:lnTo>
                    <a:pt x="5276" y="20125"/>
                  </a:lnTo>
                  <a:lnTo>
                    <a:pt x="5350" y="20027"/>
                  </a:lnTo>
                  <a:lnTo>
                    <a:pt x="5374" y="19905"/>
                  </a:lnTo>
                  <a:lnTo>
                    <a:pt x="5374" y="19783"/>
                  </a:lnTo>
                  <a:lnTo>
                    <a:pt x="5374" y="9476"/>
                  </a:lnTo>
                  <a:lnTo>
                    <a:pt x="5667" y="9354"/>
                  </a:lnTo>
                  <a:lnTo>
                    <a:pt x="5936" y="9159"/>
                  </a:lnTo>
                  <a:lnTo>
                    <a:pt x="6180" y="8939"/>
                  </a:lnTo>
                  <a:lnTo>
                    <a:pt x="6400" y="8670"/>
                  </a:lnTo>
                  <a:lnTo>
                    <a:pt x="6668" y="8695"/>
                  </a:lnTo>
                  <a:lnTo>
                    <a:pt x="6937" y="8695"/>
                  </a:lnTo>
                  <a:lnTo>
                    <a:pt x="7181" y="8670"/>
                  </a:lnTo>
                  <a:lnTo>
                    <a:pt x="7426" y="8621"/>
                  </a:lnTo>
                  <a:lnTo>
                    <a:pt x="7645" y="8548"/>
                  </a:lnTo>
                  <a:lnTo>
                    <a:pt x="7841" y="8451"/>
                  </a:lnTo>
                  <a:lnTo>
                    <a:pt x="8012" y="8328"/>
                  </a:lnTo>
                  <a:lnTo>
                    <a:pt x="8183" y="8182"/>
                  </a:lnTo>
                  <a:lnTo>
                    <a:pt x="8329" y="8011"/>
                  </a:lnTo>
                  <a:lnTo>
                    <a:pt x="8451" y="7816"/>
                  </a:lnTo>
                  <a:lnTo>
                    <a:pt x="8549" y="7620"/>
                  </a:lnTo>
                  <a:lnTo>
                    <a:pt x="8622" y="7400"/>
                  </a:lnTo>
                  <a:lnTo>
                    <a:pt x="8696" y="7181"/>
                  </a:lnTo>
                  <a:lnTo>
                    <a:pt x="8720" y="6936"/>
                  </a:lnTo>
                  <a:lnTo>
                    <a:pt x="8720" y="6668"/>
                  </a:lnTo>
                  <a:lnTo>
                    <a:pt x="8696" y="6399"/>
                  </a:lnTo>
                  <a:lnTo>
                    <a:pt x="8891" y="6228"/>
                  </a:lnTo>
                  <a:lnTo>
                    <a:pt x="9086" y="6033"/>
                  </a:lnTo>
                  <a:lnTo>
                    <a:pt x="9233" y="5837"/>
                  </a:lnTo>
                  <a:lnTo>
                    <a:pt x="9355" y="5642"/>
                  </a:lnTo>
                  <a:lnTo>
                    <a:pt x="9453" y="5422"/>
                  </a:lnTo>
                  <a:lnTo>
                    <a:pt x="9526" y="5227"/>
                  </a:lnTo>
                  <a:lnTo>
                    <a:pt x="9575" y="5007"/>
                  </a:lnTo>
                  <a:lnTo>
                    <a:pt x="9599" y="4787"/>
                  </a:lnTo>
                  <a:lnTo>
                    <a:pt x="9575" y="4567"/>
                  </a:lnTo>
                  <a:lnTo>
                    <a:pt x="9526" y="4347"/>
                  </a:lnTo>
                  <a:lnTo>
                    <a:pt x="9453" y="4128"/>
                  </a:lnTo>
                  <a:lnTo>
                    <a:pt x="9355" y="3932"/>
                  </a:lnTo>
                  <a:lnTo>
                    <a:pt x="9233" y="3712"/>
                  </a:lnTo>
                  <a:lnTo>
                    <a:pt x="9086" y="3517"/>
                  </a:lnTo>
                  <a:lnTo>
                    <a:pt x="8891" y="3346"/>
                  </a:lnTo>
                  <a:lnTo>
                    <a:pt x="8696" y="3175"/>
                  </a:lnTo>
                  <a:lnTo>
                    <a:pt x="8720" y="2906"/>
                  </a:lnTo>
                  <a:lnTo>
                    <a:pt x="8720" y="2638"/>
                  </a:lnTo>
                  <a:lnTo>
                    <a:pt x="8696" y="2394"/>
                  </a:lnTo>
                  <a:lnTo>
                    <a:pt x="8622" y="2149"/>
                  </a:lnTo>
                  <a:lnTo>
                    <a:pt x="8549" y="1930"/>
                  </a:lnTo>
                  <a:lnTo>
                    <a:pt x="8451" y="1734"/>
                  </a:lnTo>
                  <a:lnTo>
                    <a:pt x="8329" y="1563"/>
                  </a:lnTo>
                  <a:lnTo>
                    <a:pt x="8183" y="1392"/>
                  </a:lnTo>
                  <a:lnTo>
                    <a:pt x="8012" y="1246"/>
                  </a:lnTo>
                  <a:lnTo>
                    <a:pt x="7841" y="1124"/>
                  </a:lnTo>
                  <a:lnTo>
                    <a:pt x="7645" y="1026"/>
                  </a:lnTo>
                  <a:lnTo>
                    <a:pt x="7426" y="953"/>
                  </a:lnTo>
                  <a:lnTo>
                    <a:pt x="7181" y="904"/>
                  </a:lnTo>
                  <a:lnTo>
                    <a:pt x="6937" y="855"/>
                  </a:lnTo>
                  <a:lnTo>
                    <a:pt x="6668" y="855"/>
                  </a:lnTo>
                  <a:lnTo>
                    <a:pt x="6400" y="904"/>
                  </a:lnTo>
                  <a:lnTo>
                    <a:pt x="6229" y="684"/>
                  </a:lnTo>
                  <a:lnTo>
                    <a:pt x="6058" y="489"/>
                  </a:lnTo>
                  <a:lnTo>
                    <a:pt x="5863" y="342"/>
                  </a:lnTo>
                  <a:lnTo>
                    <a:pt x="5643" y="220"/>
                  </a:lnTo>
                  <a:lnTo>
                    <a:pt x="5447" y="122"/>
                  </a:lnTo>
                  <a:lnTo>
                    <a:pt x="5228" y="49"/>
                  </a:lnTo>
                  <a:lnTo>
                    <a:pt x="5008"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8"/>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Assessment of Semantic Skills</a:t>
            </a:r>
            <a:endParaRPr b="1"/>
          </a:p>
        </p:txBody>
      </p:sp>
      <p:sp>
        <p:nvSpPr>
          <p:cNvPr id="353" name="Google Shape;353;p38"/>
          <p:cNvSpPr txBox="1">
            <a:spLocks noGrp="1"/>
          </p:cNvSpPr>
          <p:nvPr>
            <p:ph type="body" idx="1"/>
          </p:nvPr>
        </p:nvSpPr>
        <p:spPr>
          <a:xfrm>
            <a:off x="1116650" y="1200150"/>
            <a:ext cx="6923400" cy="3200400"/>
          </a:xfrm>
          <a:prstGeom prst="rect">
            <a:avLst/>
          </a:prstGeom>
        </p:spPr>
        <p:txBody>
          <a:bodyPr spcFirstLastPara="1" wrap="square" lIns="91425" tIns="91425" rIns="91425" bIns="91425" anchor="t" anchorCtr="0">
            <a:noAutofit/>
          </a:bodyPr>
          <a:lstStyle/>
          <a:p>
            <a:r>
              <a:rPr lang="en-US" sz="1400" dirty="0">
                <a:latin typeface="Times New Roman" pitchFamily="18" charset="0"/>
                <a:cs typeface="Times New Roman" pitchFamily="18" charset="0"/>
              </a:rPr>
              <a:t>Playing games such as Simon Says, telling jokes, and looking through picture books may also be helpful.</a:t>
            </a:r>
          </a:p>
          <a:p>
            <a:r>
              <a:rPr lang="en-US" sz="1400" dirty="0">
                <a:latin typeface="Times New Roman" pitchFamily="18" charset="0"/>
                <a:cs typeface="Times New Roman" pitchFamily="18" charset="0"/>
              </a:rPr>
              <a:t>While conversing with the child, try using words inappropriately or making nonsense remarks and note the child’s response.</a:t>
            </a:r>
            <a:r>
              <a:rPr lang="en-US" sz="1400" dirty="0">
                <a:solidFill>
                  <a:schemeClr val="tx1"/>
                </a:solidFill>
                <a:latin typeface="Times New Roman" pitchFamily="18" charset="0"/>
                <a:cs typeface="Times New Roman" pitchFamily="18" charset="0"/>
              </a:rPr>
              <a:t> </a:t>
            </a:r>
          </a:p>
        </p:txBody>
      </p:sp>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36</a:t>
            </a:fld>
            <a:endParaRPr/>
          </a:p>
        </p:txBody>
      </p:sp>
      <p:grpSp>
        <p:nvGrpSpPr>
          <p:cNvPr id="2" name="Google Shape;571;p39"/>
          <p:cNvGrpSpPr/>
          <p:nvPr/>
        </p:nvGrpSpPr>
        <p:grpSpPr>
          <a:xfrm>
            <a:off x="4419600" y="133350"/>
            <a:ext cx="248925" cy="393173"/>
            <a:chOff x="1979475" y="4289300"/>
            <a:chExt cx="322400" cy="509225"/>
          </a:xfrm>
        </p:grpSpPr>
        <p:sp>
          <p:nvSpPr>
            <p:cNvPr id="8" name="Google Shape;572;p39"/>
            <p:cNvSpPr/>
            <p:nvPr/>
          </p:nvSpPr>
          <p:spPr>
            <a:xfrm>
              <a:off x="2187075" y="4509100"/>
              <a:ext cx="114800" cy="114800"/>
            </a:xfrm>
            <a:custGeom>
              <a:avLst/>
              <a:gdLst/>
              <a:ahLst/>
              <a:cxnLst/>
              <a:rect l="l" t="t" r="r" b="b"/>
              <a:pathLst>
                <a:path w="4592" h="4592" extrusionOk="0">
                  <a:moveTo>
                    <a:pt x="4396" y="0"/>
                  </a:moveTo>
                  <a:lnTo>
                    <a:pt x="3981" y="49"/>
                  </a:lnTo>
                  <a:lnTo>
                    <a:pt x="3419" y="171"/>
                  </a:lnTo>
                  <a:lnTo>
                    <a:pt x="2784" y="367"/>
                  </a:lnTo>
                  <a:lnTo>
                    <a:pt x="2100" y="587"/>
                  </a:lnTo>
                  <a:lnTo>
                    <a:pt x="1465" y="831"/>
                  </a:lnTo>
                  <a:lnTo>
                    <a:pt x="1172" y="953"/>
                  </a:lnTo>
                  <a:lnTo>
                    <a:pt x="928" y="1099"/>
                  </a:lnTo>
                  <a:lnTo>
                    <a:pt x="708" y="1246"/>
                  </a:lnTo>
                  <a:lnTo>
                    <a:pt x="562" y="1368"/>
                  </a:lnTo>
                  <a:lnTo>
                    <a:pt x="440" y="1515"/>
                  </a:lnTo>
                  <a:lnTo>
                    <a:pt x="318" y="1637"/>
                  </a:lnTo>
                  <a:lnTo>
                    <a:pt x="244" y="1808"/>
                  </a:lnTo>
                  <a:lnTo>
                    <a:pt x="171" y="1954"/>
                  </a:lnTo>
                  <a:lnTo>
                    <a:pt x="98" y="2101"/>
                  </a:lnTo>
                  <a:lnTo>
                    <a:pt x="49" y="2272"/>
                  </a:lnTo>
                  <a:lnTo>
                    <a:pt x="25" y="2443"/>
                  </a:lnTo>
                  <a:lnTo>
                    <a:pt x="0" y="2589"/>
                  </a:lnTo>
                  <a:lnTo>
                    <a:pt x="0" y="2760"/>
                  </a:lnTo>
                  <a:lnTo>
                    <a:pt x="25" y="2931"/>
                  </a:lnTo>
                  <a:lnTo>
                    <a:pt x="49" y="3102"/>
                  </a:lnTo>
                  <a:lnTo>
                    <a:pt x="98" y="3273"/>
                  </a:lnTo>
                  <a:lnTo>
                    <a:pt x="147" y="3420"/>
                  </a:lnTo>
                  <a:lnTo>
                    <a:pt x="220" y="3566"/>
                  </a:lnTo>
                  <a:lnTo>
                    <a:pt x="318" y="3737"/>
                  </a:lnTo>
                  <a:lnTo>
                    <a:pt x="415" y="3859"/>
                  </a:lnTo>
                  <a:lnTo>
                    <a:pt x="2418" y="1857"/>
                  </a:lnTo>
                  <a:lnTo>
                    <a:pt x="2491" y="1808"/>
                  </a:lnTo>
                  <a:lnTo>
                    <a:pt x="2638" y="1808"/>
                  </a:lnTo>
                  <a:lnTo>
                    <a:pt x="2711" y="1857"/>
                  </a:lnTo>
                  <a:lnTo>
                    <a:pt x="2760" y="1930"/>
                  </a:lnTo>
                  <a:lnTo>
                    <a:pt x="2784" y="2028"/>
                  </a:lnTo>
                  <a:lnTo>
                    <a:pt x="2760" y="2101"/>
                  </a:lnTo>
                  <a:lnTo>
                    <a:pt x="2711" y="2174"/>
                  </a:lnTo>
                  <a:lnTo>
                    <a:pt x="708" y="4177"/>
                  </a:lnTo>
                  <a:lnTo>
                    <a:pt x="855" y="4274"/>
                  </a:lnTo>
                  <a:lnTo>
                    <a:pt x="1001" y="4372"/>
                  </a:lnTo>
                  <a:lnTo>
                    <a:pt x="1172" y="4445"/>
                  </a:lnTo>
                  <a:lnTo>
                    <a:pt x="1319" y="4494"/>
                  </a:lnTo>
                  <a:lnTo>
                    <a:pt x="1490" y="4543"/>
                  </a:lnTo>
                  <a:lnTo>
                    <a:pt x="1661" y="4568"/>
                  </a:lnTo>
                  <a:lnTo>
                    <a:pt x="1807" y="4592"/>
                  </a:lnTo>
                  <a:lnTo>
                    <a:pt x="1978" y="4568"/>
                  </a:lnTo>
                  <a:lnTo>
                    <a:pt x="2149" y="4568"/>
                  </a:lnTo>
                  <a:lnTo>
                    <a:pt x="2320" y="4543"/>
                  </a:lnTo>
                  <a:lnTo>
                    <a:pt x="2491" y="4494"/>
                  </a:lnTo>
                  <a:lnTo>
                    <a:pt x="2638" y="4421"/>
                  </a:lnTo>
                  <a:lnTo>
                    <a:pt x="2784" y="4348"/>
                  </a:lnTo>
                  <a:lnTo>
                    <a:pt x="2931" y="4250"/>
                  </a:lnTo>
                  <a:lnTo>
                    <a:pt x="3077" y="4152"/>
                  </a:lnTo>
                  <a:lnTo>
                    <a:pt x="3200" y="4030"/>
                  </a:lnTo>
                  <a:lnTo>
                    <a:pt x="3346" y="3859"/>
                  </a:lnTo>
                  <a:lnTo>
                    <a:pt x="3493" y="3664"/>
                  </a:lnTo>
                  <a:lnTo>
                    <a:pt x="3615" y="3395"/>
                  </a:lnTo>
                  <a:lnTo>
                    <a:pt x="3761" y="3127"/>
                  </a:lnTo>
                  <a:lnTo>
                    <a:pt x="4005" y="2467"/>
                  </a:lnTo>
                  <a:lnTo>
                    <a:pt x="4225" y="1808"/>
                  </a:lnTo>
                  <a:lnTo>
                    <a:pt x="4421" y="1148"/>
                  </a:lnTo>
                  <a:lnTo>
                    <a:pt x="4543" y="611"/>
                  </a:lnTo>
                  <a:lnTo>
                    <a:pt x="4592" y="196"/>
                  </a:lnTo>
                  <a:lnTo>
                    <a:pt x="4592" y="74"/>
                  </a:lnTo>
                  <a:lnTo>
                    <a:pt x="4567"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573;p39"/>
            <p:cNvSpPr/>
            <p:nvPr/>
          </p:nvSpPr>
          <p:spPr>
            <a:xfrm>
              <a:off x="1979475" y="4542675"/>
              <a:ext cx="156925" cy="156950"/>
            </a:xfrm>
            <a:custGeom>
              <a:avLst/>
              <a:gdLst/>
              <a:ahLst/>
              <a:cxnLst/>
              <a:rect l="l" t="t" r="r" b="b"/>
              <a:pathLst>
                <a:path w="6277" h="6278" extrusionOk="0">
                  <a:moveTo>
                    <a:pt x="122" y="1"/>
                  </a:moveTo>
                  <a:lnTo>
                    <a:pt x="25" y="25"/>
                  </a:lnTo>
                  <a:lnTo>
                    <a:pt x="0" y="123"/>
                  </a:lnTo>
                  <a:lnTo>
                    <a:pt x="0" y="294"/>
                  </a:lnTo>
                  <a:lnTo>
                    <a:pt x="25" y="538"/>
                  </a:lnTo>
                  <a:lnTo>
                    <a:pt x="74" y="856"/>
                  </a:lnTo>
                  <a:lnTo>
                    <a:pt x="244" y="1613"/>
                  </a:lnTo>
                  <a:lnTo>
                    <a:pt x="489" y="2492"/>
                  </a:lnTo>
                  <a:lnTo>
                    <a:pt x="806" y="3420"/>
                  </a:lnTo>
                  <a:lnTo>
                    <a:pt x="977" y="3860"/>
                  </a:lnTo>
                  <a:lnTo>
                    <a:pt x="1148" y="4275"/>
                  </a:lnTo>
                  <a:lnTo>
                    <a:pt x="1319" y="4666"/>
                  </a:lnTo>
                  <a:lnTo>
                    <a:pt x="1514" y="5007"/>
                  </a:lnTo>
                  <a:lnTo>
                    <a:pt x="1710" y="5301"/>
                  </a:lnTo>
                  <a:lnTo>
                    <a:pt x="1905" y="5520"/>
                  </a:lnTo>
                  <a:lnTo>
                    <a:pt x="2076" y="5691"/>
                  </a:lnTo>
                  <a:lnTo>
                    <a:pt x="2272" y="5838"/>
                  </a:lnTo>
                  <a:lnTo>
                    <a:pt x="2467" y="5960"/>
                  </a:lnTo>
                  <a:lnTo>
                    <a:pt x="2687" y="6058"/>
                  </a:lnTo>
                  <a:lnTo>
                    <a:pt x="2907" y="6155"/>
                  </a:lnTo>
                  <a:lnTo>
                    <a:pt x="3126" y="6204"/>
                  </a:lnTo>
                  <a:lnTo>
                    <a:pt x="3371" y="6253"/>
                  </a:lnTo>
                  <a:lnTo>
                    <a:pt x="3590" y="6277"/>
                  </a:lnTo>
                  <a:lnTo>
                    <a:pt x="3835" y="6277"/>
                  </a:lnTo>
                  <a:lnTo>
                    <a:pt x="4054" y="6253"/>
                  </a:lnTo>
                  <a:lnTo>
                    <a:pt x="4299" y="6204"/>
                  </a:lnTo>
                  <a:lnTo>
                    <a:pt x="4519" y="6155"/>
                  </a:lnTo>
                  <a:lnTo>
                    <a:pt x="4738" y="6058"/>
                  </a:lnTo>
                  <a:lnTo>
                    <a:pt x="4958" y="5960"/>
                  </a:lnTo>
                  <a:lnTo>
                    <a:pt x="5154" y="5838"/>
                  </a:lnTo>
                  <a:lnTo>
                    <a:pt x="5349" y="5691"/>
                  </a:lnTo>
                  <a:lnTo>
                    <a:pt x="2003" y="2345"/>
                  </a:lnTo>
                  <a:lnTo>
                    <a:pt x="1954" y="2272"/>
                  </a:lnTo>
                  <a:lnTo>
                    <a:pt x="1954" y="2174"/>
                  </a:lnTo>
                  <a:lnTo>
                    <a:pt x="1954" y="2101"/>
                  </a:lnTo>
                  <a:lnTo>
                    <a:pt x="2003" y="2003"/>
                  </a:lnTo>
                  <a:lnTo>
                    <a:pt x="2101" y="1955"/>
                  </a:lnTo>
                  <a:lnTo>
                    <a:pt x="2272" y="1955"/>
                  </a:lnTo>
                  <a:lnTo>
                    <a:pt x="2345" y="2003"/>
                  </a:lnTo>
                  <a:lnTo>
                    <a:pt x="5691" y="5349"/>
                  </a:lnTo>
                  <a:lnTo>
                    <a:pt x="5837" y="5154"/>
                  </a:lnTo>
                  <a:lnTo>
                    <a:pt x="5959" y="4959"/>
                  </a:lnTo>
                  <a:lnTo>
                    <a:pt x="6057" y="4739"/>
                  </a:lnTo>
                  <a:lnTo>
                    <a:pt x="6155" y="4519"/>
                  </a:lnTo>
                  <a:lnTo>
                    <a:pt x="6204" y="4299"/>
                  </a:lnTo>
                  <a:lnTo>
                    <a:pt x="6253" y="4055"/>
                  </a:lnTo>
                  <a:lnTo>
                    <a:pt x="6277" y="3835"/>
                  </a:lnTo>
                  <a:lnTo>
                    <a:pt x="6277" y="3591"/>
                  </a:lnTo>
                  <a:lnTo>
                    <a:pt x="6253" y="3371"/>
                  </a:lnTo>
                  <a:lnTo>
                    <a:pt x="6204" y="3127"/>
                  </a:lnTo>
                  <a:lnTo>
                    <a:pt x="6155" y="2907"/>
                  </a:lnTo>
                  <a:lnTo>
                    <a:pt x="6057" y="2687"/>
                  </a:lnTo>
                  <a:lnTo>
                    <a:pt x="5959" y="2467"/>
                  </a:lnTo>
                  <a:lnTo>
                    <a:pt x="5837" y="2272"/>
                  </a:lnTo>
                  <a:lnTo>
                    <a:pt x="5691" y="2077"/>
                  </a:lnTo>
                  <a:lnTo>
                    <a:pt x="5520" y="1906"/>
                  </a:lnTo>
                  <a:lnTo>
                    <a:pt x="5300" y="1710"/>
                  </a:lnTo>
                  <a:lnTo>
                    <a:pt x="5007" y="1515"/>
                  </a:lnTo>
                  <a:lnTo>
                    <a:pt x="4665" y="1320"/>
                  </a:lnTo>
                  <a:lnTo>
                    <a:pt x="4274" y="1149"/>
                  </a:lnTo>
                  <a:lnTo>
                    <a:pt x="3859" y="978"/>
                  </a:lnTo>
                  <a:lnTo>
                    <a:pt x="3419" y="807"/>
                  </a:lnTo>
                  <a:lnTo>
                    <a:pt x="2491" y="489"/>
                  </a:lnTo>
                  <a:lnTo>
                    <a:pt x="1612" y="245"/>
                  </a:lnTo>
                  <a:lnTo>
                    <a:pt x="855" y="74"/>
                  </a:lnTo>
                  <a:lnTo>
                    <a:pt x="538" y="25"/>
                  </a:lnTo>
                  <a:lnTo>
                    <a:pt x="293"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574;p39"/>
            <p:cNvSpPr/>
            <p:nvPr/>
          </p:nvSpPr>
          <p:spPr>
            <a:xfrm>
              <a:off x="2041125" y="4289300"/>
              <a:ext cx="240000" cy="509225"/>
            </a:xfrm>
            <a:custGeom>
              <a:avLst/>
              <a:gdLst/>
              <a:ahLst/>
              <a:cxnLst/>
              <a:rect l="l" t="t" r="r" b="b"/>
              <a:pathLst>
                <a:path w="9600" h="20369" extrusionOk="0">
                  <a:moveTo>
                    <a:pt x="4788" y="3664"/>
                  </a:moveTo>
                  <a:lnTo>
                    <a:pt x="5032" y="3688"/>
                  </a:lnTo>
                  <a:lnTo>
                    <a:pt x="5228" y="3761"/>
                  </a:lnTo>
                  <a:lnTo>
                    <a:pt x="5423" y="3859"/>
                  </a:lnTo>
                  <a:lnTo>
                    <a:pt x="5594" y="3981"/>
                  </a:lnTo>
                  <a:lnTo>
                    <a:pt x="5716" y="4152"/>
                  </a:lnTo>
                  <a:lnTo>
                    <a:pt x="5838" y="4347"/>
                  </a:lnTo>
                  <a:lnTo>
                    <a:pt x="5887" y="4567"/>
                  </a:lnTo>
                  <a:lnTo>
                    <a:pt x="5911" y="4787"/>
                  </a:lnTo>
                  <a:lnTo>
                    <a:pt x="5887" y="5007"/>
                  </a:lnTo>
                  <a:lnTo>
                    <a:pt x="5838" y="5227"/>
                  </a:lnTo>
                  <a:lnTo>
                    <a:pt x="5716" y="5422"/>
                  </a:lnTo>
                  <a:lnTo>
                    <a:pt x="5594" y="5569"/>
                  </a:lnTo>
                  <a:lnTo>
                    <a:pt x="5423" y="5715"/>
                  </a:lnTo>
                  <a:lnTo>
                    <a:pt x="5228" y="5813"/>
                  </a:lnTo>
                  <a:lnTo>
                    <a:pt x="5032" y="5886"/>
                  </a:lnTo>
                  <a:lnTo>
                    <a:pt x="4788" y="5911"/>
                  </a:lnTo>
                  <a:lnTo>
                    <a:pt x="4568" y="5886"/>
                  </a:lnTo>
                  <a:lnTo>
                    <a:pt x="4348" y="5813"/>
                  </a:lnTo>
                  <a:lnTo>
                    <a:pt x="4177" y="5715"/>
                  </a:lnTo>
                  <a:lnTo>
                    <a:pt x="4006" y="5569"/>
                  </a:lnTo>
                  <a:lnTo>
                    <a:pt x="3860" y="5422"/>
                  </a:lnTo>
                  <a:lnTo>
                    <a:pt x="3762" y="5227"/>
                  </a:lnTo>
                  <a:lnTo>
                    <a:pt x="3689" y="5007"/>
                  </a:lnTo>
                  <a:lnTo>
                    <a:pt x="3664" y="4787"/>
                  </a:lnTo>
                  <a:lnTo>
                    <a:pt x="3689" y="4567"/>
                  </a:lnTo>
                  <a:lnTo>
                    <a:pt x="3762" y="4347"/>
                  </a:lnTo>
                  <a:lnTo>
                    <a:pt x="3860" y="4152"/>
                  </a:lnTo>
                  <a:lnTo>
                    <a:pt x="4006" y="3981"/>
                  </a:lnTo>
                  <a:lnTo>
                    <a:pt x="4177" y="3859"/>
                  </a:lnTo>
                  <a:lnTo>
                    <a:pt x="4348" y="3761"/>
                  </a:lnTo>
                  <a:lnTo>
                    <a:pt x="4568" y="3688"/>
                  </a:lnTo>
                  <a:lnTo>
                    <a:pt x="4788" y="3664"/>
                  </a:lnTo>
                  <a:close/>
                  <a:moveTo>
                    <a:pt x="4568" y="0"/>
                  </a:moveTo>
                  <a:lnTo>
                    <a:pt x="4348" y="49"/>
                  </a:lnTo>
                  <a:lnTo>
                    <a:pt x="4153" y="122"/>
                  </a:lnTo>
                  <a:lnTo>
                    <a:pt x="3933" y="220"/>
                  </a:lnTo>
                  <a:lnTo>
                    <a:pt x="3738" y="342"/>
                  </a:lnTo>
                  <a:lnTo>
                    <a:pt x="3542" y="489"/>
                  </a:lnTo>
                  <a:lnTo>
                    <a:pt x="3347" y="684"/>
                  </a:lnTo>
                  <a:lnTo>
                    <a:pt x="3176" y="904"/>
                  </a:lnTo>
                  <a:lnTo>
                    <a:pt x="2907" y="855"/>
                  </a:lnTo>
                  <a:lnTo>
                    <a:pt x="2663" y="855"/>
                  </a:lnTo>
                  <a:lnTo>
                    <a:pt x="2394" y="904"/>
                  </a:lnTo>
                  <a:lnTo>
                    <a:pt x="2175" y="953"/>
                  </a:lnTo>
                  <a:lnTo>
                    <a:pt x="1955" y="1026"/>
                  </a:lnTo>
                  <a:lnTo>
                    <a:pt x="1759" y="1124"/>
                  </a:lnTo>
                  <a:lnTo>
                    <a:pt x="1564" y="1246"/>
                  </a:lnTo>
                  <a:lnTo>
                    <a:pt x="1393" y="1392"/>
                  </a:lnTo>
                  <a:lnTo>
                    <a:pt x="1271" y="1563"/>
                  </a:lnTo>
                  <a:lnTo>
                    <a:pt x="1124" y="1734"/>
                  </a:lnTo>
                  <a:lnTo>
                    <a:pt x="1027" y="1930"/>
                  </a:lnTo>
                  <a:lnTo>
                    <a:pt x="953" y="2149"/>
                  </a:lnTo>
                  <a:lnTo>
                    <a:pt x="905" y="2394"/>
                  </a:lnTo>
                  <a:lnTo>
                    <a:pt x="880" y="2638"/>
                  </a:lnTo>
                  <a:lnTo>
                    <a:pt x="880" y="2906"/>
                  </a:lnTo>
                  <a:lnTo>
                    <a:pt x="905" y="3175"/>
                  </a:lnTo>
                  <a:lnTo>
                    <a:pt x="685" y="3346"/>
                  </a:lnTo>
                  <a:lnTo>
                    <a:pt x="514" y="3517"/>
                  </a:lnTo>
                  <a:lnTo>
                    <a:pt x="343" y="3712"/>
                  </a:lnTo>
                  <a:lnTo>
                    <a:pt x="221" y="3932"/>
                  </a:lnTo>
                  <a:lnTo>
                    <a:pt x="123" y="4128"/>
                  </a:lnTo>
                  <a:lnTo>
                    <a:pt x="50" y="4347"/>
                  </a:lnTo>
                  <a:lnTo>
                    <a:pt x="25" y="4567"/>
                  </a:lnTo>
                  <a:lnTo>
                    <a:pt x="1" y="4787"/>
                  </a:lnTo>
                  <a:lnTo>
                    <a:pt x="25" y="5007"/>
                  </a:lnTo>
                  <a:lnTo>
                    <a:pt x="50" y="5227"/>
                  </a:lnTo>
                  <a:lnTo>
                    <a:pt x="123" y="5422"/>
                  </a:lnTo>
                  <a:lnTo>
                    <a:pt x="221" y="5642"/>
                  </a:lnTo>
                  <a:lnTo>
                    <a:pt x="343" y="5837"/>
                  </a:lnTo>
                  <a:lnTo>
                    <a:pt x="514" y="6033"/>
                  </a:lnTo>
                  <a:lnTo>
                    <a:pt x="685" y="6228"/>
                  </a:lnTo>
                  <a:lnTo>
                    <a:pt x="905" y="6399"/>
                  </a:lnTo>
                  <a:lnTo>
                    <a:pt x="880" y="6668"/>
                  </a:lnTo>
                  <a:lnTo>
                    <a:pt x="880" y="6936"/>
                  </a:lnTo>
                  <a:lnTo>
                    <a:pt x="905" y="7181"/>
                  </a:lnTo>
                  <a:lnTo>
                    <a:pt x="953" y="7400"/>
                  </a:lnTo>
                  <a:lnTo>
                    <a:pt x="1027" y="7620"/>
                  </a:lnTo>
                  <a:lnTo>
                    <a:pt x="1124" y="7816"/>
                  </a:lnTo>
                  <a:lnTo>
                    <a:pt x="1271" y="8011"/>
                  </a:lnTo>
                  <a:lnTo>
                    <a:pt x="1393" y="8182"/>
                  </a:lnTo>
                  <a:lnTo>
                    <a:pt x="1564" y="8328"/>
                  </a:lnTo>
                  <a:lnTo>
                    <a:pt x="1759" y="8451"/>
                  </a:lnTo>
                  <a:lnTo>
                    <a:pt x="1955" y="8548"/>
                  </a:lnTo>
                  <a:lnTo>
                    <a:pt x="2175" y="8621"/>
                  </a:lnTo>
                  <a:lnTo>
                    <a:pt x="2394" y="8670"/>
                  </a:lnTo>
                  <a:lnTo>
                    <a:pt x="2663" y="8695"/>
                  </a:lnTo>
                  <a:lnTo>
                    <a:pt x="2907" y="8695"/>
                  </a:lnTo>
                  <a:lnTo>
                    <a:pt x="3176" y="8670"/>
                  </a:lnTo>
                  <a:lnTo>
                    <a:pt x="3420" y="8939"/>
                  </a:lnTo>
                  <a:lnTo>
                    <a:pt x="3664" y="9159"/>
                  </a:lnTo>
                  <a:lnTo>
                    <a:pt x="3933" y="9354"/>
                  </a:lnTo>
                  <a:lnTo>
                    <a:pt x="4202" y="9476"/>
                  </a:lnTo>
                  <a:lnTo>
                    <a:pt x="4202" y="19783"/>
                  </a:lnTo>
                  <a:lnTo>
                    <a:pt x="4226" y="19905"/>
                  </a:lnTo>
                  <a:lnTo>
                    <a:pt x="4251" y="20027"/>
                  </a:lnTo>
                  <a:lnTo>
                    <a:pt x="4299" y="20125"/>
                  </a:lnTo>
                  <a:lnTo>
                    <a:pt x="4373" y="20198"/>
                  </a:lnTo>
                  <a:lnTo>
                    <a:pt x="4470" y="20271"/>
                  </a:lnTo>
                  <a:lnTo>
                    <a:pt x="4568" y="20345"/>
                  </a:lnTo>
                  <a:lnTo>
                    <a:pt x="4666" y="20369"/>
                  </a:lnTo>
                  <a:lnTo>
                    <a:pt x="4910" y="20369"/>
                  </a:lnTo>
                  <a:lnTo>
                    <a:pt x="5032" y="20345"/>
                  </a:lnTo>
                  <a:lnTo>
                    <a:pt x="5130" y="20271"/>
                  </a:lnTo>
                  <a:lnTo>
                    <a:pt x="5203" y="20198"/>
                  </a:lnTo>
                  <a:lnTo>
                    <a:pt x="5276" y="20125"/>
                  </a:lnTo>
                  <a:lnTo>
                    <a:pt x="5350" y="20027"/>
                  </a:lnTo>
                  <a:lnTo>
                    <a:pt x="5374" y="19905"/>
                  </a:lnTo>
                  <a:lnTo>
                    <a:pt x="5374" y="19783"/>
                  </a:lnTo>
                  <a:lnTo>
                    <a:pt x="5374" y="9476"/>
                  </a:lnTo>
                  <a:lnTo>
                    <a:pt x="5667" y="9354"/>
                  </a:lnTo>
                  <a:lnTo>
                    <a:pt x="5936" y="9159"/>
                  </a:lnTo>
                  <a:lnTo>
                    <a:pt x="6180" y="8939"/>
                  </a:lnTo>
                  <a:lnTo>
                    <a:pt x="6400" y="8670"/>
                  </a:lnTo>
                  <a:lnTo>
                    <a:pt x="6668" y="8695"/>
                  </a:lnTo>
                  <a:lnTo>
                    <a:pt x="6937" y="8695"/>
                  </a:lnTo>
                  <a:lnTo>
                    <a:pt x="7181" y="8670"/>
                  </a:lnTo>
                  <a:lnTo>
                    <a:pt x="7426" y="8621"/>
                  </a:lnTo>
                  <a:lnTo>
                    <a:pt x="7645" y="8548"/>
                  </a:lnTo>
                  <a:lnTo>
                    <a:pt x="7841" y="8451"/>
                  </a:lnTo>
                  <a:lnTo>
                    <a:pt x="8012" y="8328"/>
                  </a:lnTo>
                  <a:lnTo>
                    <a:pt x="8183" y="8182"/>
                  </a:lnTo>
                  <a:lnTo>
                    <a:pt x="8329" y="8011"/>
                  </a:lnTo>
                  <a:lnTo>
                    <a:pt x="8451" y="7816"/>
                  </a:lnTo>
                  <a:lnTo>
                    <a:pt x="8549" y="7620"/>
                  </a:lnTo>
                  <a:lnTo>
                    <a:pt x="8622" y="7400"/>
                  </a:lnTo>
                  <a:lnTo>
                    <a:pt x="8696" y="7181"/>
                  </a:lnTo>
                  <a:lnTo>
                    <a:pt x="8720" y="6936"/>
                  </a:lnTo>
                  <a:lnTo>
                    <a:pt x="8720" y="6668"/>
                  </a:lnTo>
                  <a:lnTo>
                    <a:pt x="8696" y="6399"/>
                  </a:lnTo>
                  <a:lnTo>
                    <a:pt x="8891" y="6228"/>
                  </a:lnTo>
                  <a:lnTo>
                    <a:pt x="9086" y="6033"/>
                  </a:lnTo>
                  <a:lnTo>
                    <a:pt x="9233" y="5837"/>
                  </a:lnTo>
                  <a:lnTo>
                    <a:pt x="9355" y="5642"/>
                  </a:lnTo>
                  <a:lnTo>
                    <a:pt x="9453" y="5422"/>
                  </a:lnTo>
                  <a:lnTo>
                    <a:pt x="9526" y="5227"/>
                  </a:lnTo>
                  <a:lnTo>
                    <a:pt x="9575" y="5007"/>
                  </a:lnTo>
                  <a:lnTo>
                    <a:pt x="9599" y="4787"/>
                  </a:lnTo>
                  <a:lnTo>
                    <a:pt x="9575" y="4567"/>
                  </a:lnTo>
                  <a:lnTo>
                    <a:pt x="9526" y="4347"/>
                  </a:lnTo>
                  <a:lnTo>
                    <a:pt x="9453" y="4128"/>
                  </a:lnTo>
                  <a:lnTo>
                    <a:pt x="9355" y="3932"/>
                  </a:lnTo>
                  <a:lnTo>
                    <a:pt x="9233" y="3712"/>
                  </a:lnTo>
                  <a:lnTo>
                    <a:pt x="9086" y="3517"/>
                  </a:lnTo>
                  <a:lnTo>
                    <a:pt x="8891" y="3346"/>
                  </a:lnTo>
                  <a:lnTo>
                    <a:pt x="8696" y="3175"/>
                  </a:lnTo>
                  <a:lnTo>
                    <a:pt x="8720" y="2906"/>
                  </a:lnTo>
                  <a:lnTo>
                    <a:pt x="8720" y="2638"/>
                  </a:lnTo>
                  <a:lnTo>
                    <a:pt x="8696" y="2394"/>
                  </a:lnTo>
                  <a:lnTo>
                    <a:pt x="8622" y="2149"/>
                  </a:lnTo>
                  <a:lnTo>
                    <a:pt x="8549" y="1930"/>
                  </a:lnTo>
                  <a:lnTo>
                    <a:pt x="8451" y="1734"/>
                  </a:lnTo>
                  <a:lnTo>
                    <a:pt x="8329" y="1563"/>
                  </a:lnTo>
                  <a:lnTo>
                    <a:pt x="8183" y="1392"/>
                  </a:lnTo>
                  <a:lnTo>
                    <a:pt x="8012" y="1246"/>
                  </a:lnTo>
                  <a:lnTo>
                    <a:pt x="7841" y="1124"/>
                  </a:lnTo>
                  <a:lnTo>
                    <a:pt x="7645" y="1026"/>
                  </a:lnTo>
                  <a:lnTo>
                    <a:pt x="7426" y="953"/>
                  </a:lnTo>
                  <a:lnTo>
                    <a:pt x="7181" y="904"/>
                  </a:lnTo>
                  <a:lnTo>
                    <a:pt x="6937" y="855"/>
                  </a:lnTo>
                  <a:lnTo>
                    <a:pt x="6668" y="855"/>
                  </a:lnTo>
                  <a:lnTo>
                    <a:pt x="6400" y="904"/>
                  </a:lnTo>
                  <a:lnTo>
                    <a:pt x="6229" y="684"/>
                  </a:lnTo>
                  <a:lnTo>
                    <a:pt x="6058" y="489"/>
                  </a:lnTo>
                  <a:lnTo>
                    <a:pt x="5863" y="342"/>
                  </a:lnTo>
                  <a:lnTo>
                    <a:pt x="5643" y="220"/>
                  </a:lnTo>
                  <a:lnTo>
                    <a:pt x="5447" y="122"/>
                  </a:lnTo>
                  <a:lnTo>
                    <a:pt x="5228" y="49"/>
                  </a:lnTo>
                  <a:lnTo>
                    <a:pt x="5008"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8"/>
          <p:cNvSpPr txBox="1">
            <a:spLocks noGrp="1"/>
          </p:cNvSpPr>
          <p:nvPr>
            <p:ph type="title"/>
          </p:nvPr>
        </p:nvSpPr>
        <p:spPr>
          <a:xfrm>
            <a:off x="1066800" y="5905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What to note when assessing semantics?</a:t>
            </a:r>
            <a:endParaRPr b="1"/>
          </a:p>
        </p:txBody>
      </p:sp>
      <p:sp>
        <p:nvSpPr>
          <p:cNvPr id="353" name="Google Shape;353;p38"/>
          <p:cNvSpPr txBox="1">
            <a:spLocks noGrp="1"/>
          </p:cNvSpPr>
          <p:nvPr>
            <p:ph type="body" idx="1"/>
          </p:nvPr>
        </p:nvSpPr>
        <p:spPr>
          <a:xfrm>
            <a:off x="762000" y="819150"/>
            <a:ext cx="8229600" cy="4572000"/>
          </a:xfrm>
          <a:prstGeom prst="rect">
            <a:avLst/>
          </a:prstGeom>
        </p:spPr>
        <p:txBody>
          <a:bodyPr spcFirstLastPara="1" wrap="square" lIns="91425" tIns="91425" rIns="91425" bIns="91425" anchor="t" anchorCtr="0">
            <a:noAutofit/>
          </a:bodyPr>
          <a:lstStyle/>
          <a:p>
            <a:r>
              <a:rPr lang="en-US" sz="1400" dirty="0">
                <a:latin typeface="Times New Roman" pitchFamily="18" charset="0"/>
                <a:cs typeface="Times New Roman" pitchFamily="18" charset="0"/>
              </a:rPr>
              <a:t>Number of different words</a:t>
            </a:r>
          </a:p>
          <a:p>
            <a:r>
              <a:rPr lang="en-US" sz="1400" dirty="0">
                <a:latin typeface="Times New Roman" pitchFamily="18" charset="0"/>
                <a:cs typeface="Times New Roman" pitchFamily="18" charset="0"/>
              </a:rPr>
              <a:t>Unusual use of words</a:t>
            </a:r>
          </a:p>
          <a:p>
            <a:r>
              <a:rPr lang="en-US" sz="1400" dirty="0">
                <a:latin typeface="Times New Roman" pitchFamily="18" charset="0"/>
                <a:cs typeface="Times New Roman" pitchFamily="18" charset="0"/>
              </a:rPr>
              <a:t>Incorrect word substitutions</a:t>
            </a:r>
          </a:p>
          <a:p>
            <a:r>
              <a:rPr lang="en-US" sz="1400" dirty="0">
                <a:latin typeface="Times New Roman" pitchFamily="18" charset="0"/>
                <a:cs typeface="Times New Roman" pitchFamily="18" charset="0"/>
              </a:rPr>
              <a:t>Overgeneralizations and </a:t>
            </a:r>
            <a:r>
              <a:rPr lang="en-US" sz="1400" dirty="0" err="1">
                <a:latin typeface="Times New Roman" pitchFamily="18" charset="0"/>
                <a:cs typeface="Times New Roman" pitchFamily="18" charset="0"/>
              </a:rPr>
              <a:t>undergeneralizations</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Frequent use of empty words such as </a:t>
            </a:r>
            <a:r>
              <a:rPr lang="en-US" sz="1400" i="1" dirty="0">
                <a:latin typeface="Times New Roman" pitchFamily="18" charset="0"/>
                <a:cs typeface="Times New Roman" pitchFamily="18" charset="0"/>
              </a:rPr>
              <a:t>thing or that</a:t>
            </a:r>
          </a:p>
          <a:p>
            <a:r>
              <a:rPr lang="en-US" sz="1400" dirty="0">
                <a:latin typeface="Times New Roman" pitchFamily="18" charset="0"/>
                <a:cs typeface="Times New Roman" pitchFamily="18" charset="0"/>
              </a:rPr>
              <a:t>Word-finding problems, such as circumlocutions, repetitions, and frequent pauses</a:t>
            </a:r>
          </a:p>
          <a:p>
            <a:r>
              <a:rPr lang="en-US" sz="1400" dirty="0">
                <a:latin typeface="Times New Roman" pitchFamily="18" charset="0"/>
                <a:cs typeface="Times New Roman" pitchFamily="18" charset="0"/>
              </a:rPr>
              <a:t>Types of words (e.g., function, prepositions, negatives, descriptive)</a:t>
            </a:r>
          </a:p>
          <a:p>
            <a:r>
              <a:rPr lang="en-US" sz="1400" dirty="0">
                <a:latin typeface="Times New Roman" pitchFamily="18" charset="0"/>
                <a:cs typeface="Times New Roman" pitchFamily="18" charset="0"/>
              </a:rPr>
              <a:t>Excessive use of pronouns</a:t>
            </a:r>
          </a:p>
          <a:p>
            <a:r>
              <a:rPr lang="en-US" sz="1400" dirty="0">
                <a:latin typeface="Times New Roman" pitchFamily="18" charset="0"/>
                <a:cs typeface="Times New Roman" pitchFamily="18" charset="0"/>
              </a:rPr>
              <a:t>Frequent use of </a:t>
            </a:r>
            <a:r>
              <a:rPr lang="en-US" sz="1400" dirty="0" err="1">
                <a:latin typeface="Times New Roman" pitchFamily="18" charset="0"/>
                <a:cs typeface="Times New Roman" pitchFamily="18" charset="0"/>
              </a:rPr>
              <a:t>routinized</a:t>
            </a:r>
            <a:r>
              <a:rPr lang="en-US" sz="1400" dirty="0">
                <a:latin typeface="Times New Roman" pitchFamily="18" charset="0"/>
                <a:cs typeface="Times New Roman" pitchFamily="18" charset="0"/>
              </a:rPr>
              <a:t> expressions such as </a:t>
            </a:r>
            <a:r>
              <a:rPr lang="en-US" sz="1400" i="1" dirty="0">
                <a:latin typeface="Times New Roman" pitchFamily="18" charset="0"/>
                <a:cs typeface="Times New Roman" pitchFamily="18" charset="0"/>
              </a:rPr>
              <a:t>you know.</a:t>
            </a:r>
          </a:p>
          <a:p>
            <a:r>
              <a:rPr lang="en-US" sz="1400" dirty="0">
                <a:latin typeface="Times New Roman" pitchFamily="18" charset="0"/>
                <a:cs typeface="Times New Roman" pitchFamily="18" charset="0"/>
              </a:rPr>
              <a:t>Unusual sentence formulations</a:t>
            </a:r>
          </a:p>
          <a:p>
            <a:r>
              <a:rPr lang="en-US" sz="1400" dirty="0">
                <a:latin typeface="Times New Roman" pitchFamily="18" charset="0"/>
                <a:cs typeface="Times New Roman" pitchFamily="18" charset="0"/>
              </a:rPr>
              <a:t>Difficulty with word and sentence comprehension</a:t>
            </a:r>
          </a:p>
          <a:p>
            <a:r>
              <a:rPr lang="en-US" sz="1400" dirty="0">
                <a:latin typeface="Times New Roman" pitchFamily="18" charset="0"/>
                <a:cs typeface="Times New Roman" pitchFamily="18" charset="0"/>
              </a:rPr>
              <a:t>Poor understanding of </a:t>
            </a:r>
            <a:r>
              <a:rPr lang="en-US" sz="1400" dirty="0" err="1">
                <a:latin typeface="Times New Roman" pitchFamily="18" charset="0"/>
                <a:cs typeface="Times New Roman" pitchFamily="18" charset="0"/>
              </a:rPr>
              <a:t>nonliteral</a:t>
            </a:r>
            <a:r>
              <a:rPr lang="en-US" sz="1400" dirty="0">
                <a:latin typeface="Times New Roman" pitchFamily="18" charset="0"/>
                <a:cs typeface="Times New Roman" pitchFamily="18" charset="0"/>
              </a:rPr>
              <a:t> forms (e.g., idioms, metaphors, proverbs) and common slang terms</a:t>
            </a:r>
          </a:p>
        </p:txBody>
      </p:sp>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37</a:t>
            </a:fld>
            <a:endParaRPr/>
          </a:p>
        </p:txBody>
      </p:sp>
      <p:grpSp>
        <p:nvGrpSpPr>
          <p:cNvPr id="2" name="Google Shape;571;p39"/>
          <p:cNvGrpSpPr/>
          <p:nvPr/>
        </p:nvGrpSpPr>
        <p:grpSpPr>
          <a:xfrm>
            <a:off x="4419600" y="133350"/>
            <a:ext cx="248925" cy="393173"/>
            <a:chOff x="1979475" y="4289300"/>
            <a:chExt cx="322400" cy="509225"/>
          </a:xfrm>
        </p:grpSpPr>
        <p:sp>
          <p:nvSpPr>
            <p:cNvPr id="8" name="Google Shape;572;p39"/>
            <p:cNvSpPr/>
            <p:nvPr/>
          </p:nvSpPr>
          <p:spPr>
            <a:xfrm>
              <a:off x="2187075" y="4509100"/>
              <a:ext cx="114800" cy="114800"/>
            </a:xfrm>
            <a:custGeom>
              <a:avLst/>
              <a:gdLst/>
              <a:ahLst/>
              <a:cxnLst/>
              <a:rect l="l" t="t" r="r" b="b"/>
              <a:pathLst>
                <a:path w="4592" h="4592" extrusionOk="0">
                  <a:moveTo>
                    <a:pt x="4396" y="0"/>
                  </a:moveTo>
                  <a:lnTo>
                    <a:pt x="3981" y="49"/>
                  </a:lnTo>
                  <a:lnTo>
                    <a:pt x="3419" y="171"/>
                  </a:lnTo>
                  <a:lnTo>
                    <a:pt x="2784" y="367"/>
                  </a:lnTo>
                  <a:lnTo>
                    <a:pt x="2100" y="587"/>
                  </a:lnTo>
                  <a:lnTo>
                    <a:pt x="1465" y="831"/>
                  </a:lnTo>
                  <a:lnTo>
                    <a:pt x="1172" y="953"/>
                  </a:lnTo>
                  <a:lnTo>
                    <a:pt x="928" y="1099"/>
                  </a:lnTo>
                  <a:lnTo>
                    <a:pt x="708" y="1246"/>
                  </a:lnTo>
                  <a:lnTo>
                    <a:pt x="562" y="1368"/>
                  </a:lnTo>
                  <a:lnTo>
                    <a:pt x="440" y="1515"/>
                  </a:lnTo>
                  <a:lnTo>
                    <a:pt x="318" y="1637"/>
                  </a:lnTo>
                  <a:lnTo>
                    <a:pt x="244" y="1808"/>
                  </a:lnTo>
                  <a:lnTo>
                    <a:pt x="171" y="1954"/>
                  </a:lnTo>
                  <a:lnTo>
                    <a:pt x="98" y="2101"/>
                  </a:lnTo>
                  <a:lnTo>
                    <a:pt x="49" y="2272"/>
                  </a:lnTo>
                  <a:lnTo>
                    <a:pt x="25" y="2443"/>
                  </a:lnTo>
                  <a:lnTo>
                    <a:pt x="0" y="2589"/>
                  </a:lnTo>
                  <a:lnTo>
                    <a:pt x="0" y="2760"/>
                  </a:lnTo>
                  <a:lnTo>
                    <a:pt x="25" y="2931"/>
                  </a:lnTo>
                  <a:lnTo>
                    <a:pt x="49" y="3102"/>
                  </a:lnTo>
                  <a:lnTo>
                    <a:pt x="98" y="3273"/>
                  </a:lnTo>
                  <a:lnTo>
                    <a:pt x="147" y="3420"/>
                  </a:lnTo>
                  <a:lnTo>
                    <a:pt x="220" y="3566"/>
                  </a:lnTo>
                  <a:lnTo>
                    <a:pt x="318" y="3737"/>
                  </a:lnTo>
                  <a:lnTo>
                    <a:pt x="415" y="3859"/>
                  </a:lnTo>
                  <a:lnTo>
                    <a:pt x="2418" y="1857"/>
                  </a:lnTo>
                  <a:lnTo>
                    <a:pt x="2491" y="1808"/>
                  </a:lnTo>
                  <a:lnTo>
                    <a:pt x="2638" y="1808"/>
                  </a:lnTo>
                  <a:lnTo>
                    <a:pt x="2711" y="1857"/>
                  </a:lnTo>
                  <a:lnTo>
                    <a:pt x="2760" y="1930"/>
                  </a:lnTo>
                  <a:lnTo>
                    <a:pt x="2784" y="2028"/>
                  </a:lnTo>
                  <a:lnTo>
                    <a:pt x="2760" y="2101"/>
                  </a:lnTo>
                  <a:lnTo>
                    <a:pt x="2711" y="2174"/>
                  </a:lnTo>
                  <a:lnTo>
                    <a:pt x="708" y="4177"/>
                  </a:lnTo>
                  <a:lnTo>
                    <a:pt x="855" y="4274"/>
                  </a:lnTo>
                  <a:lnTo>
                    <a:pt x="1001" y="4372"/>
                  </a:lnTo>
                  <a:lnTo>
                    <a:pt x="1172" y="4445"/>
                  </a:lnTo>
                  <a:lnTo>
                    <a:pt x="1319" y="4494"/>
                  </a:lnTo>
                  <a:lnTo>
                    <a:pt x="1490" y="4543"/>
                  </a:lnTo>
                  <a:lnTo>
                    <a:pt x="1661" y="4568"/>
                  </a:lnTo>
                  <a:lnTo>
                    <a:pt x="1807" y="4592"/>
                  </a:lnTo>
                  <a:lnTo>
                    <a:pt x="1978" y="4568"/>
                  </a:lnTo>
                  <a:lnTo>
                    <a:pt x="2149" y="4568"/>
                  </a:lnTo>
                  <a:lnTo>
                    <a:pt x="2320" y="4543"/>
                  </a:lnTo>
                  <a:lnTo>
                    <a:pt x="2491" y="4494"/>
                  </a:lnTo>
                  <a:lnTo>
                    <a:pt x="2638" y="4421"/>
                  </a:lnTo>
                  <a:lnTo>
                    <a:pt x="2784" y="4348"/>
                  </a:lnTo>
                  <a:lnTo>
                    <a:pt x="2931" y="4250"/>
                  </a:lnTo>
                  <a:lnTo>
                    <a:pt x="3077" y="4152"/>
                  </a:lnTo>
                  <a:lnTo>
                    <a:pt x="3200" y="4030"/>
                  </a:lnTo>
                  <a:lnTo>
                    <a:pt x="3346" y="3859"/>
                  </a:lnTo>
                  <a:lnTo>
                    <a:pt x="3493" y="3664"/>
                  </a:lnTo>
                  <a:lnTo>
                    <a:pt x="3615" y="3395"/>
                  </a:lnTo>
                  <a:lnTo>
                    <a:pt x="3761" y="3127"/>
                  </a:lnTo>
                  <a:lnTo>
                    <a:pt x="4005" y="2467"/>
                  </a:lnTo>
                  <a:lnTo>
                    <a:pt x="4225" y="1808"/>
                  </a:lnTo>
                  <a:lnTo>
                    <a:pt x="4421" y="1148"/>
                  </a:lnTo>
                  <a:lnTo>
                    <a:pt x="4543" y="611"/>
                  </a:lnTo>
                  <a:lnTo>
                    <a:pt x="4592" y="196"/>
                  </a:lnTo>
                  <a:lnTo>
                    <a:pt x="4592" y="74"/>
                  </a:lnTo>
                  <a:lnTo>
                    <a:pt x="4567"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573;p39"/>
            <p:cNvSpPr/>
            <p:nvPr/>
          </p:nvSpPr>
          <p:spPr>
            <a:xfrm>
              <a:off x="1979475" y="4542675"/>
              <a:ext cx="156925" cy="156950"/>
            </a:xfrm>
            <a:custGeom>
              <a:avLst/>
              <a:gdLst/>
              <a:ahLst/>
              <a:cxnLst/>
              <a:rect l="l" t="t" r="r" b="b"/>
              <a:pathLst>
                <a:path w="6277" h="6278" extrusionOk="0">
                  <a:moveTo>
                    <a:pt x="122" y="1"/>
                  </a:moveTo>
                  <a:lnTo>
                    <a:pt x="25" y="25"/>
                  </a:lnTo>
                  <a:lnTo>
                    <a:pt x="0" y="123"/>
                  </a:lnTo>
                  <a:lnTo>
                    <a:pt x="0" y="294"/>
                  </a:lnTo>
                  <a:lnTo>
                    <a:pt x="25" y="538"/>
                  </a:lnTo>
                  <a:lnTo>
                    <a:pt x="74" y="856"/>
                  </a:lnTo>
                  <a:lnTo>
                    <a:pt x="244" y="1613"/>
                  </a:lnTo>
                  <a:lnTo>
                    <a:pt x="489" y="2492"/>
                  </a:lnTo>
                  <a:lnTo>
                    <a:pt x="806" y="3420"/>
                  </a:lnTo>
                  <a:lnTo>
                    <a:pt x="977" y="3860"/>
                  </a:lnTo>
                  <a:lnTo>
                    <a:pt x="1148" y="4275"/>
                  </a:lnTo>
                  <a:lnTo>
                    <a:pt x="1319" y="4666"/>
                  </a:lnTo>
                  <a:lnTo>
                    <a:pt x="1514" y="5007"/>
                  </a:lnTo>
                  <a:lnTo>
                    <a:pt x="1710" y="5301"/>
                  </a:lnTo>
                  <a:lnTo>
                    <a:pt x="1905" y="5520"/>
                  </a:lnTo>
                  <a:lnTo>
                    <a:pt x="2076" y="5691"/>
                  </a:lnTo>
                  <a:lnTo>
                    <a:pt x="2272" y="5838"/>
                  </a:lnTo>
                  <a:lnTo>
                    <a:pt x="2467" y="5960"/>
                  </a:lnTo>
                  <a:lnTo>
                    <a:pt x="2687" y="6058"/>
                  </a:lnTo>
                  <a:lnTo>
                    <a:pt x="2907" y="6155"/>
                  </a:lnTo>
                  <a:lnTo>
                    <a:pt x="3126" y="6204"/>
                  </a:lnTo>
                  <a:lnTo>
                    <a:pt x="3371" y="6253"/>
                  </a:lnTo>
                  <a:lnTo>
                    <a:pt x="3590" y="6277"/>
                  </a:lnTo>
                  <a:lnTo>
                    <a:pt x="3835" y="6277"/>
                  </a:lnTo>
                  <a:lnTo>
                    <a:pt x="4054" y="6253"/>
                  </a:lnTo>
                  <a:lnTo>
                    <a:pt x="4299" y="6204"/>
                  </a:lnTo>
                  <a:lnTo>
                    <a:pt x="4519" y="6155"/>
                  </a:lnTo>
                  <a:lnTo>
                    <a:pt x="4738" y="6058"/>
                  </a:lnTo>
                  <a:lnTo>
                    <a:pt x="4958" y="5960"/>
                  </a:lnTo>
                  <a:lnTo>
                    <a:pt x="5154" y="5838"/>
                  </a:lnTo>
                  <a:lnTo>
                    <a:pt x="5349" y="5691"/>
                  </a:lnTo>
                  <a:lnTo>
                    <a:pt x="2003" y="2345"/>
                  </a:lnTo>
                  <a:lnTo>
                    <a:pt x="1954" y="2272"/>
                  </a:lnTo>
                  <a:lnTo>
                    <a:pt x="1954" y="2174"/>
                  </a:lnTo>
                  <a:lnTo>
                    <a:pt x="1954" y="2101"/>
                  </a:lnTo>
                  <a:lnTo>
                    <a:pt x="2003" y="2003"/>
                  </a:lnTo>
                  <a:lnTo>
                    <a:pt x="2101" y="1955"/>
                  </a:lnTo>
                  <a:lnTo>
                    <a:pt x="2272" y="1955"/>
                  </a:lnTo>
                  <a:lnTo>
                    <a:pt x="2345" y="2003"/>
                  </a:lnTo>
                  <a:lnTo>
                    <a:pt x="5691" y="5349"/>
                  </a:lnTo>
                  <a:lnTo>
                    <a:pt x="5837" y="5154"/>
                  </a:lnTo>
                  <a:lnTo>
                    <a:pt x="5959" y="4959"/>
                  </a:lnTo>
                  <a:lnTo>
                    <a:pt x="6057" y="4739"/>
                  </a:lnTo>
                  <a:lnTo>
                    <a:pt x="6155" y="4519"/>
                  </a:lnTo>
                  <a:lnTo>
                    <a:pt x="6204" y="4299"/>
                  </a:lnTo>
                  <a:lnTo>
                    <a:pt x="6253" y="4055"/>
                  </a:lnTo>
                  <a:lnTo>
                    <a:pt x="6277" y="3835"/>
                  </a:lnTo>
                  <a:lnTo>
                    <a:pt x="6277" y="3591"/>
                  </a:lnTo>
                  <a:lnTo>
                    <a:pt x="6253" y="3371"/>
                  </a:lnTo>
                  <a:lnTo>
                    <a:pt x="6204" y="3127"/>
                  </a:lnTo>
                  <a:lnTo>
                    <a:pt x="6155" y="2907"/>
                  </a:lnTo>
                  <a:lnTo>
                    <a:pt x="6057" y="2687"/>
                  </a:lnTo>
                  <a:lnTo>
                    <a:pt x="5959" y="2467"/>
                  </a:lnTo>
                  <a:lnTo>
                    <a:pt x="5837" y="2272"/>
                  </a:lnTo>
                  <a:lnTo>
                    <a:pt x="5691" y="2077"/>
                  </a:lnTo>
                  <a:lnTo>
                    <a:pt x="5520" y="1906"/>
                  </a:lnTo>
                  <a:lnTo>
                    <a:pt x="5300" y="1710"/>
                  </a:lnTo>
                  <a:lnTo>
                    <a:pt x="5007" y="1515"/>
                  </a:lnTo>
                  <a:lnTo>
                    <a:pt x="4665" y="1320"/>
                  </a:lnTo>
                  <a:lnTo>
                    <a:pt x="4274" y="1149"/>
                  </a:lnTo>
                  <a:lnTo>
                    <a:pt x="3859" y="978"/>
                  </a:lnTo>
                  <a:lnTo>
                    <a:pt x="3419" y="807"/>
                  </a:lnTo>
                  <a:lnTo>
                    <a:pt x="2491" y="489"/>
                  </a:lnTo>
                  <a:lnTo>
                    <a:pt x="1612" y="245"/>
                  </a:lnTo>
                  <a:lnTo>
                    <a:pt x="855" y="74"/>
                  </a:lnTo>
                  <a:lnTo>
                    <a:pt x="538" y="25"/>
                  </a:lnTo>
                  <a:lnTo>
                    <a:pt x="293"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574;p39"/>
            <p:cNvSpPr/>
            <p:nvPr/>
          </p:nvSpPr>
          <p:spPr>
            <a:xfrm>
              <a:off x="2041125" y="4289300"/>
              <a:ext cx="240000" cy="509225"/>
            </a:xfrm>
            <a:custGeom>
              <a:avLst/>
              <a:gdLst/>
              <a:ahLst/>
              <a:cxnLst/>
              <a:rect l="l" t="t" r="r" b="b"/>
              <a:pathLst>
                <a:path w="9600" h="20369" extrusionOk="0">
                  <a:moveTo>
                    <a:pt x="4788" y="3664"/>
                  </a:moveTo>
                  <a:lnTo>
                    <a:pt x="5032" y="3688"/>
                  </a:lnTo>
                  <a:lnTo>
                    <a:pt x="5228" y="3761"/>
                  </a:lnTo>
                  <a:lnTo>
                    <a:pt x="5423" y="3859"/>
                  </a:lnTo>
                  <a:lnTo>
                    <a:pt x="5594" y="3981"/>
                  </a:lnTo>
                  <a:lnTo>
                    <a:pt x="5716" y="4152"/>
                  </a:lnTo>
                  <a:lnTo>
                    <a:pt x="5838" y="4347"/>
                  </a:lnTo>
                  <a:lnTo>
                    <a:pt x="5887" y="4567"/>
                  </a:lnTo>
                  <a:lnTo>
                    <a:pt x="5911" y="4787"/>
                  </a:lnTo>
                  <a:lnTo>
                    <a:pt x="5887" y="5007"/>
                  </a:lnTo>
                  <a:lnTo>
                    <a:pt x="5838" y="5227"/>
                  </a:lnTo>
                  <a:lnTo>
                    <a:pt x="5716" y="5422"/>
                  </a:lnTo>
                  <a:lnTo>
                    <a:pt x="5594" y="5569"/>
                  </a:lnTo>
                  <a:lnTo>
                    <a:pt x="5423" y="5715"/>
                  </a:lnTo>
                  <a:lnTo>
                    <a:pt x="5228" y="5813"/>
                  </a:lnTo>
                  <a:lnTo>
                    <a:pt x="5032" y="5886"/>
                  </a:lnTo>
                  <a:lnTo>
                    <a:pt x="4788" y="5911"/>
                  </a:lnTo>
                  <a:lnTo>
                    <a:pt x="4568" y="5886"/>
                  </a:lnTo>
                  <a:lnTo>
                    <a:pt x="4348" y="5813"/>
                  </a:lnTo>
                  <a:lnTo>
                    <a:pt x="4177" y="5715"/>
                  </a:lnTo>
                  <a:lnTo>
                    <a:pt x="4006" y="5569"/>
                  </a:lnTo>
                  <a:lnTo>
                    <a:pt x="3860" y="5422"/>
                  </a:lnTo>
                  <a:lnTo>
                    <a:pt x="3762" y="5227"/>
                  </a:lnTo>
                  <a:lnTo>
                    <a:pt x="3689" y="5007"/>
                  </a:lnTo>
                  <a:lnTo>
                    <a:pt x="3664" y="4787"/>
                  </a:lnTo>
                  <a:lnTo>
                    <a:pt x="3689" y="4567"/>
                  </a:lnTo>
                  <a:lnTo>
                    <a:pt x="3762" y="4347"/>
                  </a:lnTo>
                  <a:lnTo>
                    <a:pt x="3860" y="4152"/>
                  </a:lnTo>
                  <a:lnTo>
                    <a:pt x="4006" y="3981"/>
                  </a:lnTo>
                  <a:lnTo>
                    <a:pt x="4177" y="3859"/>
                  </a:lnTo>
                  <a:lnTo>
                    <a:pt x="4348" y="3761"/>
                  </a:lnTo>
                  <a:lnTo>
                    <a:pt x="4568" y="3688"/>
                  </a:lnTo>
                  <a:lnTo>
                    <a:pt x="4788" y="3664"/>
                  </a:lnTo>
                  <a:close/>
                  <a:moveTo>
                    <a:pt x="4568" y="0"/>
                  </a:moveTo>
                  <a:lnTo>
                    <a:pt x="4348" y="49"/>
                  </a:lnTo>
                  <a:lnTo>
                    <a:pt x="4153" y="122"/>
                  </a:lnTo>
                  <a:lnTo>
                    <a:pt x="3933" y="220"/>
                  </a:lnTo>
                  <a:lnTo>
                    <a:pt x="3738" y="342"/>
                  </a:lnTo>
                  <a:lnTo>
                    <a:pt x="3542" y="489"/>
                  </a:lnTo>
                  <a:lnTo>
                    <a:pt x="3347" y="684"/>
                  </a:lnTo>
                  <a:lnTo>
                    <a:pt x="3176" y="904"/>
                  </a:lnTo>
                  <a:lnTo>
                    <a:pt x="2907" y="855"/>
                  </a:lnTo>
                  <a:lnTo>
                    <a:pt x="2663" y="855"/>
                  </a:lnTo>
                  <a:lnTo>
                    <a:pt x="2394" y="904"/>
                  </a:lnTo>
                  <a:lnTo>
                    <a:pt x="2175" y="953"/>
                  </a:lnTo>
                  <a:lnTo>
                    <a:pt x="1955" y="1026"/>
                  </a:lnTo>
                  <a:lnTo>
                    <a:pt x="1759" y="1124"/>
                  </a:lnTo>
                  <a:lnTo>
                    <a:pt x="1564" y="1246"/>
                  </a:lnTo>
                  <a:lnTo>
                    <a:pt x="1393" y="1392"/>
                  </a:lnTo>
                  <a:lnTo>
                    <a:pt x="1271" y="1563"/>
                  </a:lnTo>
                  <a:lnTo>
                    <a:pt x="1124" y="1734"/>
                  </a:lnTo>
                  <a:lnTo>
                    <a:pt x="1027" y="1930"/>
                  </a:lnTo>
                  <a:lnTo>
                    <a:pt x="953" y="2149"/>
                  </a:lnTo>
                  <a:lnTo>
                    <a:pt x="905" y="2394"/>
                  </a:lnTo>
                  <a:lnTo>
                    <a:pt x="880" y="2638"/>
                  </a:lnTo>
                  <a:lnTo>
                    <a:pt x="880" y="2906"/>
                  </a:lnTo>
                  <a:lnTo>
                    <a:pt x="905" y="3175"/>
                  </a:lnTo>
                  <a:lnTo>
                    <a:pt x="685" y="3346"/>
                  </a:lnTo>
                  <a:lnTo>
                    <a:pt x="514" y="3517"/>
                  </a:lnTo>
                  <a:lnTo>
                    <a:pt x="343" y="3712"/>
                  </a:lnTo>
                  <a:lnTo>
                    <a:pt x="221" y="3932"/>
                  </a:lnTo>
                  <a:lnTo>
                    <a:pt x="123" y="4128"/>
                  </a:lnTo>
                  <a:lnTo>
                    <a:pt x="50" y="4347"/>
                  </a:lnTo>
                  <a:lnTo>
                    <a:pt x="25" y="4567"/>
                  </a:lnTo>
                  <a:lnTo>
                    <a:pt x="1" y="4787"/>
                  </a:lnTo>
                  <a:lnTo>
                    <a:pt x="25" y="5007"/>
                  </a:lnTo>
                  <a:lnTo>
                    <a:pt x="50" y="5227"/>
                  </a:lnTo>
                  <a:lnTo>
                    <a:pt x="123" y="5422"/>
                  </a:lnTo>
                  <a:lnTo>
                    <a:pt x="221" y="5642"/>
                  </a:lnTo>
                  <a:lnTo>
                    <a:pt x="343" y="5837"/>
                  </a:lnTo>
                  <a:lnTo>
                    <a:pt x="514" y="6033"/>
                  </a:lnTo>
                  <a:lnTo>
                    <a:pt x="685" y="6228"/>
                  </a:lnTo>
                  <a:lnTo>
                    <a:pt x="905" y="6399"/>
                  </a:lnTo>
                  <a:lnTo>
                    <a:pt x="880" y="6668"/>
                  </a:lnTo>
                  <a:lnTo>
                    <a:pt x="880" y="6936"/>
                  </a:lnTo>
                  <a:lnTo>
                    <a:pt x="905" y="7181"/>
                  </a:lnTo>
                  <a:lnTo>
                    <a:pt x="953" y="7400"/>
                  </a:lnTo>
                  <a:lnTo>
                    <a:pt x="1027" y="7620"/>
                  </a:lnTo>
                  <a:lnTo>
                    <a:pt x="1124" y="7816"/>
                  </a:lnTo>
                  <a:lnTo>
                    <a:pt x="1271" y="8011"/>
                  </a:lnTo>
                  <a:lnTo>
                    <a:pt x="1393" y="8182"/>
                  </a:lnTo>
                  <a:lnTo>
                    <a:pt x="1564" y="8328"/>
                  </a:lnTo>
                  <a:lnTo>
                    <a:pt x="1759" y="8451"/>
                  </a:lnTo>
                  <a:lnTo>
                    <a:pt x="1955" y="8548"/>
                  </a:lnTo>
                  <a:lnTo>
                    <a:pt x="2175" y="8621"/>
                  </a:lnTo>
                  <a:lnTo>
                    <a:pt x="2394" y="8670"/>
                  </a:lnTo>
                  <a:lnTo>
                    <a:pt x="2663" y="8695"/>
                  </a:lnTo>
                  <a:lnTo>
                    <a:pt x="2907" y="8695"/>
                  </a:lnTo>
                  <a:lnTo>
                    <a:pt x="3176" y="8670"/>
                  </a:lnTo>
                  <a:lnTo>
                    <a:pt x="3420" y="8939"/>
                  </a:lnTo>
                  <a:lnTo>
                    <a:pt x="3664" y="9159"/>
                  </a:lnTo>
                  <a:lnTo>
                    <a:pt x="3933" y="9354"/>
                  </a:lnTo>
                  <a:lnTo>
                    <a:pt x="4202" y="9476"/>
                  </a:lnTo>
                  <a:lnTo>
                    <a:pt x="4202" y="19783"/>
                  </a:lnTo>
                  <a:lnTo>
                    <a:pt x="4226" y="19905"/>
                  </a:lnTo>
                  <a:lnTo>
                    <a:pt x="4251" y="20027"/>
                  </a:lnTo>
                  <a:lnTo>
                    <a:pt x="4299" y="20125"/>
                  </a:lnTo>
                  <a:lnTo>
                    <a:pt x="4373" y="20198"/>
                  </a:lnTo>
                  <a:lnTo>
                    <a:pt x="4470" y="20271"/>
                  </a:lnTo>
                  <a:lnTo>
                    <a:pt x="4568" y="20345"/>
                  </a:lnTo>
                  <a:lnTo>
                    <a:pt x="4666" y="20369"/>
                  </a:lnTo>
                  <a:lnTo>
                    <a:pt x="4910" y="20369"/>
                  </a:lnTo>
                  <a:lnTo>
                    <a:pt x="5032" y="20345"/>
                  </a:lnTo>
                  <a:lnTo>
                    <a:pt x="5130" y="20271"/>
                  </a:lnTo>
                  <a:lnTo>
                    <a:pt x="5203" y="20198"/>
                  </a:lnTo>
                  <a:lnTo>
                    <a:pt x="5276" y="20125"/>
                  </a:lnTo>
                  <a:lnTo>
                    <a:pt x="5350" y="20027"/>
                  </a:lnTo>
                  <a:lnTo>
                    <a:pt x="5374" y="19905"/>
                  </a:lnTo>
                  <a:lnTo>
                    <a:pt x="5374" y="19783"/>
                  </a:lnTo>
                  <a:lnTo>
                    <a:pt x="5374" y="9476"/>
                  </a:lnTo>
                  <a:lnTo>
                    <a:pt x="5667" y="9354"/>
                  </a:lnTo>
                  <a:lnTo>
                    <a:pt x="5936" y="9159"/>
                  </a:lnTo>
                  <a:lnTo>
                    <a:pt x="6180" y="8939"/>
                  </a:lnTo>
                  <a:lnTo>
                    <a:pt x="6400" y="8670"/>
                  </a:lnTo>
                  <a:lnTo>
                    <a:pt x="6668" y="8695"/>
                  </a:lnTo>
                  <a:lnTo>
                    <a:pt x="6937" y="8695"/>
                  </a:lnTo>
                  <a:lnTo>
                    <a:pt x="7181" y="8670"/>
                  </a:lnTo>
                  <a:lnTo>
                    <a:pt x="7426" y="8621"/>
                  </a:lnTo>
                  <a:lnTo>
                    <a:pt x="7645" y="8548"/>
                  </a:lnTo>
                  <a:lnTo>
                    <a:pt x="7841" y="8451"/>
                  </a:lnTo>
                  <a:lnTo>
                    <a:pt x="8012" y="8328"/>
                  </a:lnTo>
                  <a:lnTo>
                    <a:pt x="8183" y="8182"/>
                  </a:lnTo>
                  <a:lnTo>
                    <a:pt x="8329" y="8011"/>
                  </a:lnTo>
                  <a:lnTo>
                    <a:pt x="8451" y="7816"/>
                  </a:lnTo>
                  <a:lnTo>
                    <a:pt x="8549" y="7620"/>
                  </a:lnTo>
                  <a:lnTo>
                    <a:pt x="8622" y="7400"/>
                  </a:lnTo>
                  <a:lnTo>
                    <a:pt x="8696" y="7181"/>
                  </a:lnTo>
                  <a:lnTo>
                    <a:pt x="8720" y="6936"/>
                  </a:lnTo>
                  <a:lnTo>
                    <a:pt x="8720" y="6668"/>
                  </a:lnTo>
                  <a:lnTo>
                    <a:pt x="8696" y="6399"/>
                  </a:lnTo>
                  <a:lnTo>
                    <a:pt x="8891" y="6228"/>
                  </a:lnTo>
                  <a:lnTo>
                    <a:pt x="9086" y="6033"/>
                  </a:lnTo>
                  <a:lnTo>
                    <a:pt x="9233" y="5837"/>
                  </a:lnTo>
                  <a:lnTo>
                    <a:pt x="9355" y="5642"/>
                  </a:lnTo>
                  <a:lnTo>
                    <a:pt x="9453" y="5422"/>
                  </a:lnTo>
                  <a:lnTo>
                    <a:pt x="9526" y="5227"/>
                  </a:lnTo>
                  <a:lnTo>
                    <a:pt x="9575" y="5007"/>
                  </a:lnTo>
                  <a:lnTo>
                    <a:pt x="9599" y="4787"/>
                  </a:lnTo>
                  <a:lnTo>
                    <a:pt x="9575" y="4567"/>
                  </a:lnTo>
                  <a:lnTo>
                    <a:pt x="9526" y="4347"/>
                  </a:lnTo>
                  <a:lnTo>
                    <a:pt x="9453" y="4128"/>
                  </a:lnTo>
                  <a:lnTo>
                    <a:pt x="9355" y="3932"/>
                  </a:lnTo>
                  <a:lnTo>
                    <a:pt x="9233" y="3712"/>
                  </a:lnTo>
                  <a:lnTo>
                    <a:pt x="9086" y="3517"/>
                  </a:lnTo>
                  <a:lnTo>
                    <a:pt x="8891" y="3346"/>
                  </a:lnTo>
                  <a:lnTo>
                    <a:pt x="8696" y="3175"/>
                  </a:lnTo>
                  <a:lnTo>
                    <a:pt x="8720" y="2906"/>
                  </a:lnTo>
                  <a:lnTo>
                    <a:pt x="8720" y="2638"/>
                  </a:lnTo>
                  <a:lnTo>
                    <a:pt x="8696" y="2394"/>
                  </a:lnTo>
                  <a:lnTo>
                    <a:pt x="8622" y="2149"/>
                  </a:lnTo>
                  <a:lnTo>
                    <a:pt x="8549" y="1930"/>
                  </a:lnTo>
                  <a:lnTo>
                    <a:pt x="8451" y="1734"/>
                  </a:lnTo>
                  <a:lnTo>
                    <a:pt x="8329" y="1563"/>
                  </a:lnTo>
                  <a:lnTo>
                    <a:pt x="8183" y="1392"/>
                  </a:lnTo>
                  <a:lnTo>
                    <a:pt x="8012" y="1246"/>
                  </a:lnTo>
                  <a:lnTo>
                    <a:pt x="7841" y="1124"/>
                  </a:lnTo>
                  <a:lnTo>
                    <a:pt x="7645" y="1026"/>
                  </a:lnTo>
                  <a:lnTo>
                    <a:pt x="7426" y="953"/>
                  </a:lnTo>
                  <a:lnTo>
                    <a:pt x="7181" y="904"/>
                  </a:lnTo>
                  <a:lnTo>
                    <a:pt x="6937" y="855"/>
                  </a:lnTo>
                  <a:lnTo>
                    <a:pt x="6668" y="855"/>
                  </a:lnTo>
                  <a:lnTo>
                    <a:pt x="6400" y="904"/>
                  </a:lnTo>
                  <a:lnTo>
                    <a:pt x="6229" y="684"/>
                  </a:lnTo>
                  <a:lnTo>
                    <a:pt x="6058" y="489"/>
                  </a:lnTo>
                  <a:lnTo>
                    <a:pt x="5863" y="342"/>
                  </a:lnTo>
                  <a:lnTo>
                    <a:pt x="5643" y="220"/>
                  </a:lnTo>
                  <a:lnTo>
                    <a:pt x="5447" y="122"/>
                  </a:lnTo>
                  <a:lnTo>
                    <a:pt x="5228" y="49"/>
                  </a:lnTo>
                  <a:lnTo>
                    <a:pt x="5008"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8"/>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p>
            <a:pPr lvl="0"/>
            <a:r>
              <a:rPr lang="en" b="1" dirty="0"/>
              <a:t>Assessment of Syntactic Skills – Parts of Speech</a:t>
            </a:r>
            <a:endParaRPr b="1"/>
          </a:p>
        </p:txBody>
      </p:sp>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38</a:t>
            </a:fld>
            <a:endParaRPr/>
          </a:p>
        </p:txBody>
      </p:sp>
      <p:sp>
        <p:nvSpPr>
          <p:cNvPr id="7" name="Google Shape;517;p39"/>
          <p:cNvSpPr/>
          <p:nvPr/>
        </p:nvSpPr>
        <p:spPr>
          <a:xfrm>
            <a:off x="4419600" y="133350"/>
            <a:ext cx="328143" cy="328123"/>
          </a:xfrm>
          <a:custGeom>
            <a:avLst/>
            <a:gdLst/>
            <a:ahLst/>
            <a:cxnLst/>
            <a:rect l="l" t="t" r="r" b="b"/>
            <a:pathLst>
              <a:path w="17000" h="16999" extrusionOk="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53;p38"/>
          <p:cNvSpPr txBox="1">
            <a:spLocks noGrp="1"/>
          </p:cNvSpPr>
          <p:nvPr>
            <p:ph type="body" idx="1"/>
          </p:nvPr>
        </p:nvSpPr>
        <p:spPr>
          <a:xfrm>
            <a:off x="304800" y="1123950"/>
            <a:ext cx="8686800" cy="3733800"/>
          </a:xfrm>
          <a:prstGeom prst="rect">
            <a:avLst/>
          </a:prstGeom>
        </p:spPr>
        <p:txBody>
          <a:bodyPr spcFirstLastPara="1" wrap="square" lIns="91425" tIns="91425" rIns="91425" bIns="91425" anchor="t" anchorCtr="0">
            <a:noAutofit/>
          </a:bodyPr>
          <a:lstStyle/>
          <a:p>
            <a:r>
              <a:rPr lang="en-US" sz="1400" dirty="0">
                <a:latin typeface="Times New Roman" pitchFamily="18" charset="0"/>
                <a:cs typeface="Times New Roman" pitchFamily="18" charset="0"/>
              </a:rPr>
              <a:t>Syntax refers to sentence structure. There are 8 major parts of speech:</a:t>
            </a:r>
          </a:p>
          <a:p>
            <a:r>
              <a:rPr lang="en-US" sz="1400" b="1" u="sng" dirty="0">
                <a:solidFill>
                  <a:srgbClr val="CC0000"/>
                </a:solidFill>
                <a:latin typeface="Times New Roman" pitchFamily="18" charset="0"/>
                <a:cs typeface="Times New Roman" pitchFamily="18" charset="0"/>
              </a:rPr>
              <a:t>Noun:</a:t>
            </a:r>
            <a:r>
              <a:rPr lang="en-US" sz="1400" dirty="0">
                <a:latin typeface="Times New Roman" pitchFamily="18" charset="0"/>
                <a:cs typeface="Times New Roman" pitchFamily="18" charset="0"/>
              </a:rPr>
              <a:t> A word that represents a person, place, or thing (e.g., </a:t>
            </a:r>
            <a:r>
              <a:rPr lang="en-US" sz="1400" i="1" dirty="0">
                <a:latin typeface="Times New Roman" pitchFamily="18" charset="0"/>
                <a:cs typeface="Times New Roman" pitchFamily="18" charset="0"/>
              </a:rPr>
              <a:t>flower)</a:t>
            </a:r>
          </a:p>
          <a:p>
            <a:r>
              <a:rPr lang="en-US" sz="1400" b="1" u="sng" dirty="0">
                <a:solidFill>
                  <a:srgbClr val="CC0000"/>
                </a:solidFill>
                <a:latin typeface="Times New Roman" pitchFamily="18" charset="0"/>
                <a:cs typeface="Times New Roman" pitchFamily="18" charset="0"/>
              </a:rPr>
              <a:t>Pronoun: </a:t>
            </a:r>
            <a:r>
              <a:rPr lang="en-US" sz="1400" dirty="0">
                <a:latin typeface="Times New Roman" pitchFamily="18" charset="0"/>
                <a:cs typeface="Times New Roman" pitchFamily="18" charset="0"/>
              </a:rPr>
              <a:t>A word that takes the place of a noun (e.g., </a:t>
            </a:r>
            <a:r>
              <a:rPr lang="en-US" sz="1400" i="1" dirty="0">
                <a:latin typeface="Times New Roman" pitchFamily="18" charset="0"/>
                <a:cs typeface="Times New Roman" pitchFamily="18" charset="0"/>
              </a:rPr>
              <a:t>I, it)</a:t>
            </a:r>
          </a:p>
          <a:p>
            <a:r>
              <a:rPr lang="en-US" sz="1400" b="1" u="sng" dirty="0">
                <a:solidFill>
                  <a:srgbClr val="CC0000"/>
                </a:solidFill>
                <a:latin typeface="Times New Roman" pitchFamily="18" charset="0"/>
                <a:cs typeface="Times New Roman" pitchFamily="18" charset="0"/>
              </a:rPr>
              <a:t>Adjective: </a:t>
            </a:r>
            <a:r>
              <a:rPr lang="en-US" sz="1400" dirty="0">
                <a:latin typeface="Times New Roman" pitchFamily="18" charset="0"/>
                <a:cs typeface="Times New Roman" pitchFamily="18" charset="0"/>
              </a:rPr>
              <a:t>A word that modifies a noun or pronoun, usually by description (e.g., </a:t>
            </a:r>
            <a:r>
              <a:rPr lang="en-US" sz="1400" i="1" dirty="0">
                <a:latin typeface="Times New Roman" pitchFamily="18" charset="0"/>
                <a:cs typeface="Times New Roman" pitchFamily="18" charset="0"/>
              </a:rPr>
              <a:t>happy, long)</a:t>
            </a:r>
          </a:p>
          <a:p>
            <a:r>
              <a:rPr lang="en-US" sz="1400" b="1" u="sng" dirty="0">
                <a:solidFill>
                  <a:srgbClr val="CC0000"/>
                </a:solidFill>
                <a:latin typeface="Times New Roman" pitchFamily="18" charset="0"/>
                <a:cs typeface="Times New Roman" pitchFamily="18" charset="0"/>
              </a:rPr>
              <a:t>Verb:</a:t>
            </a:r>
            <a:r>
              <a:rPr lang="en-US" sz="1400" dirty="0">
                <a:latin typeface="Times New Roman" pitchFamily="18" charset="0"/>
                <a:cs typeface="Times New Roman" pitchFamily="18" charset="0"/>
              </a:rPr>
              <a:t> A word that indicates action or a state of being (e.g., </a:t>
            </a:r>
            <a:r>
              <a:rPr lang="en-US" sz="1400" i="1" dirty="0">
                <a:latin typeface="Times New Roman" pitchFamily="18" charset="0"/>
                <a:cs typeface="Times New Roman" pitchFamily="18" charset="0"/>
              </a:rPr>
              <a:t>run, make, am)</a:t>
            </a:r>
          </a:p>
          <a:p>
            <a:r>
              <a:rPr lang="en-US" sz="1400" b="1" u="sng" dirty="0">
                <a:solidFill>
                  <a:srgbClr val="CC0000"/>
                </a:solidFill>
                <a:latin typeface="Times New Roman" pitchFamily="18" charset="0"/>
                <a:cs typeface="Times New Roman" pitchFamily="18" charset="0"/>
              </a:rPr>
              <a:t>Adverb:</a:t>
            </a:r>
            <a:r>
              <a:rPr lang="en-US" sz="1400" dirty="0">
                <a:latin typeface="Times New Roman" pitchFamily="18" charset="0"/>
                <a:cs typeface="Times New Roman" pitchFamily="18" charset="0"/>
              </a:rPr>
              <a:t> A word that modifies a verb, adjective, or another adverb by answering the question </a:t>
            </a:r>
            <a:r>
              <a:rPr lang="en-US" sz="1400" i="1" dirty="0">
                <a:latin typeface="Times New Roman" pitchFamily="18" charset="0"/>
                <a:cs typeface="Times New Roman" pitchFamily="18" charset="0"/>
              </a:rPr>
              <a:t>how? when? where? why? or to what extent? (e.g., badly, loudly)</a:t>
            </a:r>
          </a:p>
          <a:p>
            <a:r>
              <a:rPr lang="en-US" sz="1400" b="1" u="sng" dirty="0">
                <a:solidFill>
                  <a:srgbClr val="CC0000"/>
                </a:solidFill>
                <a:latin typeface="Times New Roman" pitchFamily="18" charset="0"/>
                <a:cs typeface="Times New Roman" pitchFamily="18" charset="0"/>
              </a:rPr>
              <a:t>Preposition: </a:t>
            </a:r>
            <a:r>
              <a:rPr lang="en-US" sz="1400" dirty="0">
                <a:latin typeface="Times New Roman" pitchFamily="18" charset="0"/>
                <a:cs typeface="Times New Roman" pitchFamily="18" charset="0"/>
              </a:rPr>
              <a:t>A word that shows the relationship of the noun or pronoun to some other word in the sentence (e.g., </a:t>
            </a:r>
            <a:r>
              <a:rPr lang="en-US" sz="1400" i="1" dirty="0">
                <a:latin typeface="Times New Roman" pitchFamily="18" charset="0"/>
                <a:cs typeface="Times New Roman" pitchFamily="18" charset="0"/>
              </a:rPr>
              <a:t>in, by, with, throughout)</a:t>
            </a:r>
          </a:p>
          <a:p>
            <a:r>
              <a:rPr lang="en-US" sz="1400" b="1" u="sng" dirty="0">
                <a:solidFill>
                  <a:srgbClr val="CC0000"/>
                </a:solidFill>
                <a:latin typeface="Times New Roman" pitchFamily="18" charset="0"/>
                <a:cs typeface="Times New Roman" pitchFamily="18" charset="0"/>
              </a:rPr>
              <a:t>Conjunction: </a:t>
            </a:r>
            <a:r>
              <a:rPr lang="en-US" sz="1400" dirty="0">
                <a:latin typeface="Times New Roman" pitchFamily="18" charset="0"/>
                <a:cs typeface="Times New Roman" pitchFamily="18" charset="0"/>
              </a:rPr>
              <a:t>A word that joins a phrase, clause, sentence, or other words together (e.g., </a:t>
            </a:r>
            <a:r>
              <a:rPr lang="en-US" sz="1400" i="1" dirty="0">
                <a:latin typeface="Times New Roman" pitchFamily="18" charset="0"/>
                <a:cs typeface="Times New Roman" pitchFamily="18" charset="0"/>
              </a:rPr>
              <a:t>and, but, because, or)</a:t>
            </a:r>
          </a:p>
          <a:p>
            <a:r>
              <a:rPr lang="en-US" sz="1400" b="1" u="sng" dirty="0">
                <a:solidFill>
                  <a:srgbClr val="CC0000"/>
                </a:solidFill>
                <a:latin typeface="Times New Roman" pitchFamily="18" charset="0"/>
                <a:cs typeface="Times New Roman" pitchFamily="18" charset="0"/>
              </a:rPr>
              <a:t>Interjection: </a:t>
            </a:r>
            <a:r>
              <a:rPr lang="en-US" sz="1400" dirty="0">
                <a:latin typeface="Times New Roman" pitchFamily="18" charset="0"/>
                <a:cs typeface="Times New Roman" pitchFamily="18" charset="0"/>
              </a:rPr>
              <a:t>A stand-alone word that expresses emotion (e.g., </a:t>
            </a:r>
            <a:r>
              <a:rPr lang="en-US" sz="1400" i="1" dirty="0">
                <a:latin typeface="Times New Roman" pitchFamily="18" charset="0"/>
                <a:cs typeface="Times New Roman" pitchFamily="18" charset="0"/>
              </a:rPr>
              <a:t>ouch, oh, yeah, bravo)</a:t>
            </a:r>
            <a:endParaRPr lang="en-US" sz="14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8"/>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Assessment of Syntactic Skills – Units</a:t>
            </a:r>
            <a:endParaRPr b="1"/>
          </a:p>
        </p:txBody>
      </p:sp>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39</a:t>
            </a:fld>
            <a:endParaRPr/>
          </a:p>
        </p:txBody>
      </p:sp>
      <p:sp>
        <p:nvSpPr>
          <p:cNvPr id="7" name="Google Shape;517;p39"/>
          <p:cNvSpPr/>
          <p:nvPr/>
        </p:nvSpPr>
        <p:spPr>
          <a:xfrm>
            <a:off x="4419600" y="133350"/>
            <a:ext cx="328143" cy="328123"/>
          </a:xfrm>
          <a:custGeom>
            <a:avLst/>
            <a:gdLst/>
            <a:ahLst/>
            <a:cxnLst/>
            <a:rect l="l" t="t" r="r" b="b"/>
            <a:pathLst>
              <a:path w="17000" h="16999" extrusionOk="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53;p38"/>
          <p:cNvSpPr txBox="1">
            <a:spLocks noGrp="1"/>
          </p:cNvSpPr>
          <p:nvPr>
            <p:ph type="body" idx="1"/>
          </p:nvPr>
        </p:nvSpPr>
        <p:spPr>
          <a:xfrm>
            <a:off x="838200" y="1123950"/>
            <a:ext cx="7467600" cy="3733800"/>
          </a:xfrm>
          <a:prstGeom prst="rect">
            <a:avLst/>
          </a:prstGeom>
        </p:spPr>
        <p:txBody>
          <a:bodyPr spcFirstLastPara="1" wrap="square" lIns="91425" tIns="91425" rIns="91425" bIns="91425" anchor="t" anchorCtr="0">
            <a:noAutofit/>
          </a:bodyPr>
          <a:lstStyle/>
          <a:p>
            <a:r>
              <a:rPr lang="en-US" sz="1600" dirty="0">
                <a:latin typeface="Times New Roman" pitchFamily="18" charset="0"/>
                <a:cs typeface="Times New Roman" pitchFamily="18" charset="0"/>
              </a:rPr>
              <a:t>The preceding parts of speech are combined into units. The most basic being phrases and clauses. </a:t>
            </a:r>
            <a:r>
              <a:rPr lang="en-US" sz="1600" b="1" dirty="0">
                <a:latin typeface="Times New Roman" pitchFamily="18" charset="0"/>
                <a:cs typeface="Times New Roman" pitchFamily="18" charset="0"/>
              </a:rPr>
              <a:t>Phrases</a:t>
            </a:r>
            <a:r>
              <a:rPr lang="en-US" sz="1600" dirty="0">
                <a:latin typeface="Times New Roman" pitchFamily="18" charset="0"/>
                <a:cs typeface="Times New Roman" pitchFamily="18" charset="0"/>
              </a:rPr>
              <a:t> are groups of related words that do not contain both a subject and a predicate (</a:t>
            </a:r>
            <a:r>
              <a:rPr lang="ar-SA" sz="1600" dirty="0">
                <a:latin typeface="Times New Roman" pitchFamily="18" charset="0"/>
                <a:cs typeface="Times New Roman" pitchFamily="18" charset="0"/>
              </a:rPr>
              <a:t>فاعل</a:t>
            </a:r>
            <a:r>
              <a:rPr lang="en-US" sz="1600" dirty="0">
                <a:latin typeface="Times New Roman" pitchFamily="18" charset="0"/>
                <a:cs typeface="Times New Roman" pitchFamily="18" charset="0"/>
              </a:rPr>
              <a:t>). These are:</a:t>
            </a:r>
          </a:p>
          <a:p>
            <a:r>
              <a:rPr lang="en-US" sz="1600" b="1" u="sng" dirty="0">
                <a:solidFill>
                  <a:srgbClr val="CC0000"/>
                </a:solidFill>
                <a:latin typeface="Times New Roman" pitchFamily="18" charset="0"/>
                <a:cs typeface="Times New Roman" pitchFamily="18" charset="0"/>
              </a:rPr>
              <a:t>Noun phrase: </a:t>
            </a:r>
            <a:r>
              <a:rPr lang="en-US" sz="1600" dirty="0">
                <a:latin typeface="Times New Roman" pitchFamily="18" charset="0"/>
                <a:cs typeface="Times New Roman" pitchFamily="18" charset="0"/>
              </a:rPr>
              <a:t>A group of words that acts as a noun (That book is funny. Going to the zoo was the highlight. The boy in the middle is David.)</a:t>
            </a:r>
          </a:p>
          <a:p>
            <a:r>
              <a:rPr lang="en-US" sz="1600" b="1" u="sng" dirty="0">
                <a:solidFill>
                  <a:srgbClr val="CC0000"/>
                </a:solidFill>
                <a:latin typeface="Times New Roman" pitchFamily="18" charset="0"/>
                <a:cs typeface="Times New Roman" pitchFamily="18" charset="0"/>
              </a:rPr>
              <a:t>Verb phrase:</a:t>
            </a:r>
            <a:r>
              <a:rPr lang="en-US" sz="1600" dirty="0">
                <a:latin typeface="Times New Roman" pitchFamily="18" charset="0"/>
                <a:cs typeface="Times New Roman" pitchFamily="18" charset="0"/>
              </a:rPr>
              <a:t> A group of words that acts as a verb (The project will be finished soon. Good mothers discipline with love and patience.)</a:t>
            </a:r>
          </a:p>
          <a:p>
            <a:r>
              <a:rPr lang="en-US" sz="1600" b="1" u="sng" dirty="0">
                <a:solidFill>
                  <a:srgbClr val="CC0000"/>
                </a:solidFill>
                <a:latin typeface="Times New Roman" pitchFamily="18" charset="0"/>
                <a:cs typeface="Times New Roman" pitchFamily="18" charset="0"/>
              </a:rPr>
              <a:t>Prepositional phrase: </a:t>
            </a:r>
            <a:r>
              <a:rPr lang="en-US" sz="1600" dirty="0">
                <a:latin typeface="Times New Roman" pitchFamily="18" charset="0"/>
                <a:cs typeface="Times New Roman" pitchFamily="18" charset="0"/>
              </a:rPr>
              <a:t>A group of words that acts as a preposition (the girl in front, a tree in the park)</a:t>
            </a:r>
          </a:p>
          <a:p>
            <a:r>
              <a:rPr lang="en-US" sz="1600" b="1" u="sng" dirty="0">
                <a:solidFill>
                  <a:srgbClr val="CC0000"/>
                </a:solidFill>
                <a:latin typeface="Times New Roman" pitchFamily="18" charset="0"/>
                <a:cs typeface="Times New Roman" pitchFamily="18" charset="0"/>
              </a:rPr>
              <a:t>Adjective phrase: </a:t>
            </a:r>
            <a:r>
              <a:rPr lang="en-US" sz="1600" dirty="0">
                <a:latin typeface="Times New Roman" pitchFamily="18" charset="0"/>
                <a:cs typeface="Times New Roman" pitchFamily="18" charset="0"/>
              </a:rPr>
              <a:t>A group of words that modifies a noun or pronoun (Tired from the long day, he fell asleep. The girl with the long hair)</a:t>
            </a:r>
          </a:p>
          <a:p>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6"/>
          <p:cNvSpPr txBox="1">
            <a:spLocks noGrp="1"/>
          </p:cNvSpPr>
          <p:nvPr>
            <p:ph type="ctrTitle"/>
          </p:nvPr>
        </p:nvSpPr>
        <p:spPr>
          <a:xfrm>
            <a:off x="0" y="133350"/>
            <a:ext cx="4038600" cy="1371600"/>
          </a:xfrm>
          <a:prstGeom prst="rect">
            <a:avLst/>
          </a:prstGeom>
        </p:spPr>
        <p:txBody>
          <a:bodyPr spcFirstLastPara="1" wrap="square" lIns="91425" tIns="91425" rIns="91425" bIns="91425" anchor="t" anchorCtr="0">
            <a:normAutofit fontScale="90000"/>
          </a:bodyPr>
          <a:lstStyle/>
          <a:p>
            <a:pPr marL="457200" lvl="0" indent="-457200" algn="l" rtl="0">
              <a:spcBef>
                <a:spcPts val="0"/>
              </a:spcBef>
              <a:spcAft>
                <a:spcPts val="0"/>
              </a:spcAft>
            </a:pPr>
            <a:r>
              <a:rPr lang="en-US" sz="2200" dirty="0"/>
              <a:t>Assessment Approaches:</a:t>
            </a:r>
            <a:br>
              <a:rPr lang="en-US" sz="2200" dirty="0"/>
            </a:br>
            <a:r>
              <a:rPr lang="en-US" sz="2200" dirty="0"/>
              <a:t>1. Psychometric</a:t>
            </a:r>
            <a:br>
              <a:rPr lang="en-US" sz="2200" dirty="0"/>
            </a:br>
            <a:r>
              <a:rPr lang="en-US" sz="2200" dirty="0"/>
              <a:t>2. Descriptive</a:t>
            </a:r>
            <a:br>
              <a:rPr lang="en-US" sz="2200" dirty="0"/>
            </a:br>
            <a:r>
              <a:rPr lang="en-US" sz="2200" dirty="0"/>
              <a:t>3. An Integrated Approach</a:t>
            </a:r>
            <a:br>
              <a:rPr lang="en-US" sz="2400" dirty="0"/>
            </a:br>
            <a:br>
              <a:rPr lang="en-US" sz="2400" dirty="0"/>
            </a:br>
            <a:endParaRPr sz="2400"/>
          </a:p>
        </p:txBody>
      </p:sp>
      <p:sp>
        <p:nvSpPr>
          <p:cNvPr id="95" name="Google Shape;95;p16"/>
          <p:cNvSpPr txBox="1">
            <a:spLocks noGrp="1"/>
          </p:cNvSpPr>
          <p:nvPr>
            <p:ph type="subTitle" idx="1"/>
          </p:nvPr>
        </p:nvSpPr>
        <p:spPr>
          <a:xfrm>
            <a:off x="381000" y="1428750"/>
            <a:ext cx="3352800" cy="152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CC0000"/>
              </a:buClr>
            </a:pPr>
            <a:r>
              <a:rPr lang="en-US" b="1" u="sng" dirty="0">
                <a:solidFill>
                  <a:schemeClr val="tx1"/>
                </a:solidFill>
                <a:latin typeface="Times New Roman" pitchFamily="18" charset="0"/>
                <a:cs typeface="Times New Roman" pitchFamily="18" charset="0"/>
              </a:rPr>
              <a:t>Psychometric Approach:</a:t>
            </a:r>
          </a:p>
          <a:p>
            <a:pPr marL="0" lvl="0" indent="0" algn="l" rtl="0">
              <a:spcBef>
                <a:spcPts val="0"/>
              </a:spcBef>
              <a:spcAft>
                <a:spcPts val="0"/>
              </a:spcAft>
              <a:buClr>
                <a:srgbClr val="CC0000"/>
              </a:buClr>
              <a:buFont typeface="Wingdings" pitchFamily="2" charset="2"/>
              <a:buChar char="Ø"/>
            </a:pPr>
            <a:r>
              <a:rPr lang="en-US" dirty="0">
                <a:solidFill>
                  <a:schemeClr val="tx1"/>
                </a:solidFill>
                <a:latin typeface="Times New Roman" pitchFamily="18" charset="0"/>
                <a:cs typeface="Times New Roman" pitchFamily="18" charset="0"/>
              </a:rPr>
              <a:t> </a:t>
            </a:r>
            <a:r>
              <a:rPr lang="en-US" sz="1400" dirty="0">
                <a:solidFill>
                  <a:srgbClr val="CC0000"/>
                </a:solidFill>
                <a:latin typeface="Times New Roman" pitchFamily="18" charset="0"/>
                <a:cs typeface="Times New Roman" pitchFamily="18" charset="0"/>
              </a:rPr>
              <a:t>Traditional</a:t>
            </a:r>
            <a:r>
              <a:rPr lang="en-US" sz="1400" dirty="0">
                <a:solidFill>
                  <a:schemeClr val="tx1"/>
                </a:solidFill>
                <a:latin typeface="Times New Roman" pitchFamily="18" charset="0"/>
                <a:cs typeface="Times New Roman" pitchFamily="18" charset="0"/>
              </a:rPr>
              <a:t> and ranks individuals according to </a:t>
            </a:r>
            <a:r>
              <a:rPr lang="en-US" sz="1400" dirty="0">
                <a:solidFill>
                  <a:srgbClr val="CC0000"/>
                </a:solidFill>
                <a:latin typeface="Times New Roman" pitchFamily="18" charset="0"/>
                <a:cs typeface="Times New Roman" pitchFamily="18" charset="0"/>
              </a:rPr>
              <a:t>norms</a:t>
            </a:r>
            <a:r>
              <a:rPr lang="en-US" sz="1400" dirty="0">
                <a:solidFill>
                  <a:schemeClr val="tx1"/>
                </a:solidFill>
                <a:latin typeface="Times New Roman" pitchFamily="18" charset="0"/>
                <a:cs typeface="Times New Roman" pitchFamily="18" charset="0"/>
              </a:rPr>
              <a:t>.</a:t>
            </a:r>
          </a:p>
          <a:p>
            <a:pPr marL="0" lvl="0" indent="0" algn="l" rtl="0">
              <a:spcBef>
                <a:spcPts val="0"/>
              </a:spcBef>
              <a:spcAft>
                <a:spcPts val="0"/>
              </a:spcAft>
              <a:buClr>
                <a:srgbClr val="CC0000"/>
              </a:buClr>
              <a:buFont typeface="Wingdings" pitchFamily="2" charset="2"/>
              <a:buChar char="Ø"/>
            </a:pPr>
            <a:r>
              <a:rPr lang="en-US" sz="1400" dirty="0">
                <a:solidFill>
                  <a:schemeClr val="tx1"/>
                </a:solidFill>
                <a:latin typeface="Times New Roman" pitchFamily="18" charset="0"/>
                <a:cs typeface="Times New Roman" pitchFamily="18" charset="0"/>
              </a:rPr>
              <a:t> Emphasizes the use of </a:t>
            </a:r>
            <a:r>
              <a:rPr lang="en-US" sz="1400" dirty="0">
                <a:solidFill>
                  <a:srgbClr val="CC0000"/>
                </a:solidFill>
                <a:latin typeface="Times New Roman" pitchFamily="18" charset="0"/>
                <a:cs typeface="Times New Roman" pitchFamily="18" charset="0"/>
              </a:rPr>
              <a:t>standardized, norm-referenced tests.</a:t>
            </a:r>
          </a:p>
          <a:p>
            <a:pPr marL="0" lvl="0" indent="0" algn="l" rtl="0">
              <a:spcBef>
                <a:spcPts val="0"/>
              </a:spcBef>
              <a:spcAft>
                <a:spcPts val="0"/>
              </a:spcAft>
              <a:buClr>
                <a:srgbClr val="CC0000"/>
              </a:buClr>
            </a:pPr>
            <a:endParaRPr lang="en-US" sz="1400" dirty="0">
              <a:solidFill>
                <a:schemeClr val="tx1"/>
              </a:solidFill>
              <a:latin typeface="Times New Roman" pitchFamily="18" charset="0"/>
              <a:cs typeface="Times New Roman" pitchFamily="18" charset="0"/>
            </a:endParaRPr>
          </a:p>
        </p:txBody>
      </p:sp>
      <p:sp>
        <p:nvSpPr>
          <p:cNvPr id="96" name="Google Shape;96;p16"/>
          <p:cNvSpPr txBox="1"/>
          <p:nvPr/>
        </p:nvSpPr>
        <p:spPr>
          <a:xfrm>
            <a:off x="3841850" y="590550"/>
            <a:ext cx="1415950" cy="470325"/>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solidFill>
                  <a:srgbClr val="CC0000"/>
                </a:solidFill>
                <a:latin typeface="Playfair Display"/>
                <a:ea typeface="Playfair Display"/>
                <a:cs typeface="Playfair Display"/>
                <a:sym typeface="Playfair Display"/>
              </a:rPr>
              <a:t>1</a:t>
            </a:r>
            <a:endParaRPr sz="2800">
              <a:solidFill>
                <a:srgbClr val="CC0000"/>
              </a:solidFill>
              <a:latin typeface="Playfair Display"/>
              <a:ea typeface="Playfair Display"/>
              <a:cs typeface="Playfair Display"/>
              <a:sym typeface="Playfair Display"/>
            </a:endParaRPr>
          </a:p>
        </p:txBody>
      </p:sp>
      <p:sp>
        <p:nvSpPr>
          <p:cNvPr id="97" name="Google Shape;97;p16"/>
          <p:cNvSpPr txBox="1">
            <a:spLocks noGrp="1"/>
          </p:cNvSpPr>
          <p:nvPr>
            <p:ph type="sldNum" idx="4294967295"/>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4</a:t>
            </a:fld>
            <a:endParaRPr/>
          </a:p>
        </p:txBody>
      </p:sp>
      <p:sp>
        <p:nvSpPr>
          <p:cNvPr id="6" name="TextBox 5"/>
          <p:cNvSpPr txBox="1"/>
          <p:nvPr/>
        </p:nvSpPr>
        <p:spPr>
          <a:xfrm>
            <a:off x="3810000" y="133350"/>
            <a:ext cx="1630575" cy="400110"/>
          </a:xfrm>
          <a:prstGeom prst="rect">
            <a:avLst/>
          </a:prstGeom>
          <a:noFill/>
        </p:spPr>
        <p:txBody>
          <a:bodyPr wrap="none" rtlCol="0">
            <a:spAutoFit/>
          </a:bodyPr>
          <a:lstStyle/>
          <a:p>
            <a:r>
              <a:rPr lang="en-US" sz="2000" i="1" dirty="0">
                <a:latin typeface="Playfair Display"/>
                <a:sym typeface="Playfair Display"/>
              </a:rPr>
              <a:t>Psychometric</a:t>
            </a:r>
            <a:endParaRPr lang="en-US" dirty="0"/>
          </a:p>
        </p:txBody>
      </p:sp>
      <p:sp>
        <p:nvSpPr>
          <p:cNvPr id="7" name="Google Shape;95;p16"/>
          <p:cNvSpPr txBox="1">
            <a:spLocks/>
          </p:cNvSpPr>
          <p:nvPr/>
        </p:nvSpPr>
        <p:spPr>
          <a:xfrm>
            <a:off x="381000" y="2876550"/>
            <a:ext cx="3352800" cy="19812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rgbClr val="CC0000"/>
              </a:buClr>
              <a:buSzPts val="1800"/>
              <a:buFont typeface="Lora"/>
              <a:buNone/>
              <a:tabLst/>
              <a:defRPr/>
            </a:pPr>
            <a:r>
              <a:rPr kumimoji="0" lang="en-US" sz="1800" b="1" i="0" u="sng" strike="noStrike" kern="0" cap="none" spc="0" normalizeH="0" baseline="0" noProof="0" dirty="0">
                <a:ln>
                  <a:noFill/>
                </a:ln>
                <a:solidFill>
                  <a:schemeClr val="tx1"/>
                </a:solidFill>
                <a:effectLst/>
                <a:uLnTx/>
                <a:uFillTx/>
                <a:latin typeface="Times New Roman" pitchFamily="18" charset="0"/>
                <a:ea typeface="Lora"/>
                <a:cs typeface="Times New Roman" pitchFamily="18" charset="0"/>
                <a:sym typeface="Lora"/>
              </a:rPr>
              <a:t>Advantages</a:t>
            </a:r>
          </a:p>
          <a:p>
            <a:pPr marL="0" marR="0" lvl="0" indent="0" algn="l" defTabSz="914400" rtl="0" eaLnBrk="1" fontAlgn="auto" latinLnBrk="0" hangingPunct="1">
              <a:lnSpc>
                <a:spcPct val="115000"/>
              </a:lnSpc>
              <a:spcBef>
                <a:spcPts val="0"/>
              </a:spcBef>
              <a:spcAft>
                <a:spcPts val="0"/>
              </a:spcAft>
              <a:buClr>
                <a:srgbClr val="CC0000"/>
              </a:buClr>
              <a:buSzPts val="1800"/>
              <a:buFont typeface="Wingdings" pitchFamily="2" charset="2"/>
              <a:buChar char="Ø"/>
              <a:tabLst/>
              <a:defRPr/>
            </a:pPr>
            <a:r>
              <a:rPr lang="en-US" dirty="0">
                <a:latin typeface="Times New Roman" pitchFamily="18" charset="0"/>
                <a:cs typeface="Times New Roman" pitchFamily="18" charset="0"/>
              </a:rPr>
              <a:t> A broad content area is usually assessed with a high degree of objectivity, reliability,</a:t>
            </a:r>
          </a:p>
          <a:p>
            <a:r>
              <a:rPr lang="en-US" dirty="0">
                <a:latin typeface="Times New Roman" pitchFamily="18" charset="0"/>
                <a:cs typeface="Times New Roman" pitchFamily="18" charset="0"/>
              </a:rPr>
              <a:t>and validity.</a:t>
            </a:r>
            <a:endParaRPr kumimoji="0" lang="en-US" sz="1400" b="0" i="0" u="none" strike="noStrike" kern="0" cap="none" spc="0" normalizeH="0" baseline="0" noProof="0" dirty="0">
              <a:ln>
                <a:noFill/>
              </a:ln>
              <a:solidFill>
                <a:schemeClr val="tx1"/>
              </a:solidFill>
              <a:effectLst/>
              <a:uLnTx/>
              <a:uFillTx/>
              <a:latin typeface="Times New Roman" pitchFamily="18" charset="0"/>
              <a:ea typeface="Lora"/>
              <a:cs typeface="Times New Roman" pitchFamily="18" charset="0"/>
              <a:sym typeface="Lora"/>
            </a:endParaRPr>
          </a:p>
          <a:p>
            <a:pPr>
              <a:lnSpc>
                <a:spcPct val="115000"/>
              </a:lnSpc>
              <a:buClr>
                <a:srgbClr val="CC0000"/>
              </a:buClr>
              <a:buSzPts val="1800"/>
              <a:buFont typeface="Wingdings" pitchFamily="2" charset="2"/>
              <a:buChar char="Ø"/>
            </a:pPr>
            <a:r>
              <a:rPr lang="en-US" dirty="0">
                <a:solidFill>
                  <a:schemeClr val="tx1"/>
                </a:solidFill>
                <a:latin typeface="Times New Roman" pitchFamily="18" charset="0"/>
                <a:ea typeface="Lora"/>
                <a:cs typeface="Times New Roman" pitchFamily="18" charset="0"/>
                <a:sym typeface="Lora"/>
              </a:rPr>
              <a:t> Norm-referenced tests also help determine whether a problem exists and help identify specific problem areas.</a:t>
            </a:r>
            <a:endParaRPr kumimoji="0" lang="en-US" sz="1400" b="0" i="0" u="none" strike="noStrike" kern="0" cap="none" spc="0" normalizeH="0" baseline="0" noProof="0" dirty="0">
              <a:ln>
                <a:noFill/>
              </a:ln>
              <a:solidFill>
                <a:schemeClr val="tx1"/>
              </a:solidFill>
              <a:effectLst/>
              <a:uLnTx/>
              <a:uFillTx/>
              <a:latin typeface="Times New Roman" pitchFamily="18" charset="0"/>
              <a:ea typeface="Lora"/>
              <a:cs typeface="Times New Roman" pitchFamily="18" charset="0"/>
              <a:sym typeface="Lora"/>
            </a:endParaRPr>
          </a:p>
          <a:p>
            <a:pPr marL="0" marR="0" lvl="0" indent="0" algn="l" defTabSz="914400" rtl="0" eaLnBrk="1" fontAlgn="auto" latinLnBrk="0" hangingPunct="1">
              <a:lnSpc>
                <a:spcPct val="115000"/>
              </a:lnSpc>
              <a:spcBef>
                <a:spcPts val="0"/>
              </a:spcBef>
              <a:spcAft>
                <a:spcPts val="0"/>
              </a:spcAft>
              <a:buClr>
                <a:srgbClr val="CC0000"/>
              </a:buClr>
              <a:buSzPts val="1800"/>
              <a:buFont typeface="Lora"/>
              <a:buNone/>
              <a:tabLst/>
              <a:defRPr/>
            </a:pPr>
            <a:endParaRPr kumimoji="0" lang="en-US" sz="1400" b="0" i="0" u="none" strike="noStrike" kern="0" cap="none" spc="0" normalizeH="0" baseline="0" noProof="0" dirty="0">
              <a:ln>
                <a:noFill/>
              </a:ln>
              <a:solidFill>
                <a:schemeClr val="tx1"/>
              </a:solidFill>
              <a:effectLst/>
              <a:uLnTx/>
              <a:uFillTx/>
              <a:latin typeface="Times New Roman" pitchFamily="18" charset="0"/>
              <a:ea typeface="Lora"/>
              <a:cs typeface="Times New Roman" pitchFamily="18" charset="0"/>
              <a:sym typeface="Lora"/>
            </a:endParaRPr>
          </a:p>
        </p:txBody>
      </p:sp>
      <p:sp>
        <p:nvSpPr>
          <p:cNvPr id="8" name="Google Shape;95;p16"/>
          <p:cNvSpPr txBox="1">
            <a:spLocks/>
          </p:cNvSpPr>
          <p:nvPr/>
        </p:nvSpPr>
        <p:spPr>
          <a:xfrm>
            <a:off x="4876800" y="1657350"/>
            <a:ext cx="3352800" cy="28194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rgbClr val="CC0000"/>
              </a:buClr>
              <a:buSzPts val="1800"/>
              <a:buFont typeface="Lora"/>
              <a:buNone/>
              <a:tabLst/>
              <a:defRPr/>
            </a:pPr>
            <a:r>
              <a:rPr kumimoji="0" lang="en-US" sz="1800" b="1" i="0" u="sng" strike="noStrike" kern="0" cap="none" spc="0" normalizeH="0" baseline="0" noProof="0" dirty="0">
                <a:ln>
                  <a:noFill/>
                </a:ln>
                <a:solidFill>
                  <a:schemeClr val="tx1"/>
                </a:solidFill>
                <a:effectLst/>
                <a:uLnTx/>
                <a:uFillTx/>
                <a:latin typeface="Times New Roman" pitchFamily="18" charset="0"/>
                <a:ea typeface="Lora"/>
                <a:cs typeface="Times New Roman" pitchFamily="18" charset="0"/>
                <a:sym typeface="Lora"/>
              </a:rPr>
              <a:t>Limitations</a:t>
            </a:r>
          </a:p>
          <a:p>
            <a:pPr lvl="0">
              <a:lnSpc>
                <a:spcPct val="115000"/>
              </a:lnSpc>
              <a:buClr>
                <a:srgbClr val="CC0000"/>
              </a:buClr>
              <a:buSzPts val="1800"/>
              <a:buFont typeface="Wingdings" pitchFamily="2" charset="2"/>
              <a:buChar char="Ø"/>
            </a:pPr>
            <a:r>
              <a:rPr lang="en-US" dirty="0">
                <a:latin typeface="Times New Roman" pitchFamily="18" charset="0"/>
                <a:cs typeface="Times New Roman" pitchFamily="18" charset="0"/>
              </a:rPr>
              <a:t> Norm-referenced tests often do not adequately assess the complex, multidimensional aspects of language.</a:t>
            </a:r>
          </a:p>
          <a:p>
            <a:pPr>
              <a:lnSpc>
                <a:spcPct val="115000"/>
              </a:lnSpc>
              <a:buClr>
                <a:srgbClr val="CC0000"/>
              </a:buClr>
              <a:buSzPts val="1800"/>
              <a:buFont typeface="Wingdings" pitchFamily="2" charset="2"/>
              <a:buChar char="Ø"/>
            </a:pPr>
            <a:r>
              <a:rPr lang="en-US" dirty="0">
                <a:solidFill>
                  <a:schemeClr val="tx1"/>
                </a:solidFill>
                <a:latin typeface="Times New Roman" pitchFamily="18" charset="0"/>
                <a:ea typeface="Lora"/>
                <a:cs typeface="Times New Roman" pitchFamily="18" charset="0"/>
                <a:sym typeface="Lora"/>
              </a:rPr>
              <a:t> Norm-referenced tests also are  not appropriate for many of the clients speech-language pathologists typically evaluate. This is due to variability in patient profiles SLPs deal with, as those differ from the profiles of the sample groups the norms are based on.</a:t>
            </a:r>
            <a:endParaRPr kumimoji="0" lang="en-US" sz="1400" b="0" i="0" u="none" strike="noStrike" kern="0" cap="none" spc="0" normalizeH="0" baseline="0" noProof="0" dirty="0">
              <a:ln>
                <a:noFill/>
              </a:ln>
              <a:solidFill>
                <a:schemeClr val="tx1"/>
              </a:solidFill>
              <a:effectLst/>
              <a:uLnTx/>
              <a:uFillTx/>
              <a:latin typeface="Times New Roman" pitchFamily="18" charset="0"/>
              <a:ea typeface="Lora"/>
              <a:cs typeface="Times New Roman" pitchFamily="18" charset="0"/>
              <a:sym typeface="Lora"/>
            </a:endParaRPr>
          </a:p>
          <a:p>
            <a:pPr marL="0" marR="0" lvl="0" indent="0" algn="l" defTabSz="914400" rtl="0" eaLnBrk="1" fontAlgn="auto" latinLnBrk="0" hangingPunct="1">
              <a:lnSpc>
                <a:spcPct val="115000"/>
              </a:lnSpc>
              <a:spcBef>
                <a:spcPts val="0"/>
              </a:spcBef>
              <a:spcAft>
                <a:spcPts val="0"/>
              </a:spcAft>
              <a:buClr>
                <a:srgbClr val="CC0000"/>
              </a:buClr>
              <a:buSzPts val="1800"/>
              <a:buFont typeface="Lora"/>
              <a:buNone/>
              <a:tabLst/>
              <a:defRPr/>
            </a:pPr>
            <a:endParaRPr kumimoji="0" lang="en-US" sz="1400" b="0" i="0" u="none" strike="noStrike" kern="0" cap="none" spc="0" normalizeH="0" baseline="0" noProof="0" dirty="0">
              <a:ln>
                <a:noFill/>
              </a:ln>
              <a:solidFill>
                <a:schemeClr val="tx1"/>
              </a:solidFill>
              <a:effectLst/>
              <a:uLnTx/>
              <a:uFillTx/>
              <a:latin typeface="Times New Roman" pitchFamily="18" charset="0"/>
              <a:ea typeface="Lora"/>
              <a:cs typeface="Times New Roman" pitchFamily="18" charset="0"/>
              <a:sym typeface="Lora"/>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8"/>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Assessment of Syntactic Skills – Units</a:t>
            </a:r>
            <a:endParaRPr b="1"/>
          </a:p>
        </p:txBody>
      </p:sp>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40</a:t>
            </a:fld>
            <a:endParaRPr/>
          </a:p>
        </p:txBody>
      </p:sp>
      <p:sp>
        <p:nvSpPr>
          <p:cNvPr id="7" name="Google Shape;517;p39"/>
          <p:cNvSpPr/>
          <p:nvPr/>
        </p:nvSpPr>
        <p:spPr>
          <a:xfrm>
            <a:off x="4419600" y="133350"/>
            <a:ext cx="328143" cy="328123"/>
          </a:xfrm>
          <a:custGeom>
            <a:avLst/>
            <a:gdLst/>
            <a:ahLst/>
            <a:cxnLst/>
            <a:rect l="l" t="t" r="r" b="b"/>
            <a:pathLst>
              <a:path w="17000" h="16999" extrusionOk="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53;p38"/>
          <p:cNvSpPr txBox="1">
            <a:spLocks noGrp="1"/>
          </p:cNvSpPr>
          <p:nvPr>
            <p:ph type="body" idx="1"/>
          </p:nvPr>
        </p:nvSpPr>
        <p:spPr>
          <a:xfrm>
            <a:off x="838200" y="1123950"/>
            <a:ext cx="7467600" cy="3733800"/>
          </a:xfrm>
          <a:prstGeom prst="rect">
            <a:avLst/>
          </a:prstGeom>
        </p:spPr>
        <p:txBody>
          <a:bodyPr spcFirstLastPara="1" wrap="square" lIns="91425" tIns="91425" rIns="91425" bIns="91425" anchor="t" anchorCtr="0">
            <a:noAutofit/>
          </a:bodyPr>
          <a:lstStyle/>
          <a:p>
            <a:r>
              <a:rPr lang="en-US" sz="1600" b="1" dirty="0">
                <a:latin typeface="Times New Roman" pitchFamily="18" charset="0"/>
                <a:cs typeface="Times New Roman" pitchFamily="18" charset="0"/>
              </a:rPr>
              <a:t>Clauses</a:t>
            </a:r>
            <a:r>
              <a:rPr lang="en-US" sz="1600" dirty="0">
                <a:latin typeface="Times New Roman" pitchFamily="18" charset="0"/>
                <a:cs typeface="Times New Roman" pitchFamily="18" charset="0"/>
              </a:rPr>
              <a:t> are groups of related words that have both a subject and a predicate. There are two types:</a:t>
            </a:r>
          </a:p>
          <a:p>
            <a:r>
              <a:rPr lang="en-US" sz="1600" b="1" u="sng" dirty="0">
                <a:solidFill>
                  <a:srgbClr val="CC0000"/>
                </a:solidFill>
                <a:latin typeface="Times New Roman" pitchFamily="18" charset="0"/>
                <a:cs typeface="Times New Roman" pitchFamily="18" charset="0"/>
              </a:rPr>
              <a:t>Main clause or independent clause: </a:t>
            </a:r>
            <a:r>
              <a:rPr lang="en-US" sz="1600" dirty="0">
                <a:latin typeface="Times New Roman" pitchFamily="18" charset="0"/>
                <a:cs typeface="Times New Roman" pitchFamily="18" charset="0"/>
              </a:rPr>
              <a:t>A grammatically complete unit that can stand alone and make sense (</a:t>
            </a:r>
            <a:r>
              <a:rPr lang="en-US" sz="1600" i="1" dirty="0">
                <a:latin typeface="Times New Roman" pitchFamily="18" charset="0"/>
                <a:cs typeface="Times New Roman" pitchFamily="18" charset="0"/>
              </a:rPr>
              <a:t>She went to the store, and she bought same cookies. The ball rolled away and landed under the table.)</a:t>
            </a:r>
          </a:p>
          <a:p>
            <a:r>
              <a:rPr lang="en-US" sz="1600" b="1" u="sng" dirty="0">
                <a:solidFill>
                  <a:srgbClr val="CC0000"/>
                </a:solidFill>
                <a:latin typeface="Times New Roman" pitchFamily="18" charset="0"/>
                <a:cs typeface="Times New Roman" pitchFamily="18" charset="0"/>
              </a:rPr>
              <a:t>Subordinate clause or dependent clause: </a:t>
            </a:r>
            <a:r>
              <a:rPr lang="en-US" sz="1600" dirty="0">
                <a:latin typeface="Times New Roman" pitchFamily="18" charset="0"/>
                <a:cs typeface="Times New Roman" pitchFamily="18" charset="0"/>
              </a:rPr>
              <a:t>A unit that cannot stand alone and make sense without being joined to a main clause (</a:t>
            </a:r>
            <a:r>
              <a:rPr lang="en-US" sz="1600" i="1" dirty="0">
                <a:latin typeface="Times New Roman" pitchFamily="18" charset="0"/>
                <a:cs typeface="Times New Roman" pitchFamily="18" charset="0"/>
              </a:rPr>
              <a:t>Because it is late, I must leave now. Sarah </a:t>
            </a:r>
            <a:r>
              <a:rPr lang="en-US" sz="1600" dirty="0">
                <a:latin typeface="Times New Roman" pitchFamily="18" charset="0"/>
                <a:cs typeface="Times New Roman" pitchFamily="18" charset="0"/>
              </a:rPr>
              <a:t>wrote </a:t>
            </a:r>
            <a:r>
              <a:rPr lang="en-US" sz="1600" i="1" dirty="0">
                <a:latin typeface="Times New Roman" pitchFamily="18" charset="0"/>
                <a:cs typeface="Times New Roman" pitchFamily="18" charset="0"/>
              </a:rPr>
              <a:t>that you were coming.)</a:t>
            </a:r>
            <a:endParaRPr lang="en-US" sz="16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8"/>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Assessment of Syntactic Skills – Sentences</a:t>
            </a:r>
            <a:endParaRPr b="1"/>
          </a:p>
        </p:txBody>
      </p:sp>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41</a:t>
            </a:fld>
            <a:endParaRPr/>
          </a:p>
        </p:txBody>
      </p:sp>
      <p:sp>
        <p:nvSpPr>
          <p:cNvPr id="7" name="Google Shape;517;p39"/>
          <p:cNvSpPr/>
          <p:nvPr/>
        </p:nvSpPr>
        <p:spPr>
          <a:xfrm>
            <a:off x="4419600" y="133350"/>
            <a:ext cx="328143" cy="328123"/>
          </a:xfrm>
          <a:custGeom>
            <a:avLst/>
            <a:gdLst/>
            <a:ahLst/>
            <a:cxnLst/>
            <a:rect l="l" t="t" r="r" b="b"/>
            <a:pathLst>
              <a:path w="17000" h="16999" extrusionOk="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53;p38"/>
          <p:cNvSpPr txBox="1">
            <a:spLocks noGrp="1"/>
          </p:cNvSpPr>
          <p:nvPr>
            <p:ph type="body" idx="1"/>
          </p:nvPr>
        </p:nvSpPr>
        <p:spPr>
          <a:xfrm>
            <a:off x="838200" y="1047750"/>
            <a:ext cx="7467600" cy="4095750"/>
          </a:xfrm>
          <a:prstGeom prst="rect">
            <a:avLst/>
          </a:prstGeom>
        </p:spPr>
        <p:txBody>
          <a:bodyPr spcFirstLastPara="1" wrap="square" lIns="91425" tIns="91425" rIns="91425" bIns="91425" anchor="t" anchorCtr="0">
            <a:noAutofit/>
          </a:bodyPr>
          <a:lstStyle/>
          <a:p>
            <a:r>
              <a:rPr lang="en-US" sz="1400" dirty="0">
                <a:latin typeface="Times New Roman" pitchFamily="18" charset="0"/>
                <a:cs typeface="Times New Roman" pitchFamily="18" charset="0"/>
              </a:rPr>
              <a:t>Clauses and Phrases are combined into sentences, which are classified according to structure or function. </a:t>
            </a:r>
            <a:r>
              <a:rPr lang="en-US" sz="1400" b="1" dirty="0">
                <a:solidFill>
                  <a:srgbClr val="CC0000"/>
                </a:solidFill>
                <a:latin typeface="Times New Roman" pitchFamily="18" charset="0"/>
                <a:cs typeface="Times New Roman" pitchFamily="18" charset="0"/>
              </a:rPr>
              <a:t>Structure</a:t>
            </a:r>
            <a:r>
              <a:rPr lang="en-US" sz="1400" dirty="0">
                <a:latin typeface="Times New Roman" pitchFamily="18" charset="0"/>
                <a:cs typeface="Times New Roman" pitchFamily="18" charset="0"/>
              </a:rPr>
              <a:t>-classification is as follows:</a:t>
            </a:r>
          </a:p>
          <a:p>
            <a:r>
              <a:rPr lang="en-US" sz="1400" b="1" u="sng" dirty="0">
                <a:solidFill>
                  <a:srgbClr val="CC0000"/>
                </a:solidFill>
                <a:latin typeface="Times New Roman" pitchFamily="18" charset="0"/>
                <a:cs typeface="Times New Roman" pitchFamily="18" charset="0"/>
              </a:rPr>
              <a:t>Simple sentence: </a:t>
            </a:r>
            <a:r>
              <a:rPr lang="en-US" sz="1400" dirty="0">
                <a:latin typeface="Times New Roman" pitchFamily="18" charset="0"/>
                <a:cs typeface="Times New Roman" pitchFamily="18" charset="0"/>
              </a:rPr>
              <a:t>A sentence that contains one main clause (</a:t>
            </a:r>
            <a:r>
              <a:rPr lang="en-US" sz="1400" i="1" dirty="0">
                <a:latin typeface="Times New Roman" pitchFamily="18" charset="0"/>
                <a:cs typeface="Times New Roman" pitchFamily="18" charset="0"/>
              </a:rPr>
              <a:t>He is old. Why are you doing that?)</a:t>
            </a:r>
          </a:p>
          <a:p>
            <a:r>
              <a:rPr lang="en-US" sz="1400" b="1" u="sng" dirty="0">
                <a:solidFill>
                  <a:srgbClr val="CC0000"/>
                </a:solidFill>
                <a:latin typeface="Times New Roman" pitchFamily="18" charset="0"/>
                <a:cs typeface="Times New Roman" pitchFamily="18" charset="0"/>
              </a:rPr>
              <a:t>Compound sentence:</a:t>
            </a:r>
            <a:r>
              <a:rPr lang="en-US" sz="1400" dirty="0">
                <a:latin typeface="Times New Roman" pitchFamily="18" charset="0"/>
                <a:cs typeface="Times New Roman" pitchFamily="18" charset="0"/>
              </a:rPr>
              <a:t> A sentence that contains two or more related main clauses (</a:t>
            </a:r>
            <a:r>
              <a:rPr lang="en-US" sz="1400" i="1" dirty="0">
                <a:latin typeface="Times New Roman" pitchFamily="18" charset="0"/>
                <a:cs typeface="Times New Roman" pitchFamily="18" charset="0"/>
              </a:rPr>
              <a:t>Mommy made the cake and daddy made the punch. You like green; I like blue.)</a:t>
            </a:r>
          </a:p>
          <a:p>
            <a:r>
              <a:rPr lang="en-US" sz="1400" b="1" u="sng" dirty="0">
                <a:solidFill>
                  <a:srgbClr val="CC0000"/>
                </a:solidFill>
                <a:latin typeface="Times New Roman" pitchFamily="18" charset="0"/>
                <a:cs typeface="Times New Roman" pitchFamily="18" charset="0"/>
              </a:rPr>
              <a:t>Complex sentence: </a:t>
            </a:r>
            <a:r>
              <a:rPr lang="en-US" sz="1400" dirty="0">
                <a:latin typeface="Times New Roman" pitchFamily="18" charset="0"/>
                <a:cs typeface="Times New Roman" pitchFamily="18" charset="0"/>
              </a:rPr>
              <a:t>A sentence that has one main clause and one or more subordinate clauses (</a:t>
            </a:r>
            <a:r>
              <a:rPr lang="en-US" sz="1400" i="1" dirty="0">
                <a:latin typeface="Times New Roman" pitchFamily="18" charset="0"/>
                <a:cs typeface="Times New Roman" pitchFamily="18" charset="0"/>
              </a:rPr>
              <a:t>Even though it was late, </a:t>
            </a:r>
            <a:r>
              <a:rPr lang="en-US" sz="1400" i="1" u="sng" dirty="0">
                <a:latin typeface="Times New Roman" pitchFamily="18" charset="0"/>
                <a:cs typeface="Times New Roman" pitchFamily="18" charset="0"/>
              </a:rPr>
              <a:t>mom let us stay up to watch the fireworks</a:t>
            </a:r>
            <a:r>
              <a:rPr lang="en-US" sz="1400" i="1" dirty="0">
                <a:latin typeface="Times New Roman" pitchFamily="18" charset="0"/>
                <a:cs typeface="Times New Roman" pitchFamily="18" charset="0"/>
              </a:rPr>
              <a:t>. After we went home, </a:t>
            </a:r>
            <a:r>
              <a:rPr lang="en-US" sz="1400" i="1" u="sng" dirty="0">
                <a:latin typeface="Times New Roman" pitchFamily="18" charset="0"/>
                <a:cs typeface="Times New Roman" pitchFamily="18" charset="0"/>
              </a:rPr>
              <a:t>we fell asleep quickly </a:t>
            </a:r>
            <a:r>
              <a:rPr lang="en-US" sz="1400" i="1" dirty="0">
                <a:latin typeface="Times New Roman" pitchFamily="18" charset="0"/>
                <a:cs typeface="Times New Roman" pitchFamily="18" charset="0"/>
              </a:rPr>
              <a:t>just as you said we would. [main clauses are underlined])</a:t>
            </a:r>
          </a:p>
          <a:p>
            <a:r>
              <a:rPr lang="en-US" sz="1400" b="1" u="sng" dirty="0">
                <a:solidFill>
                  <a:srgbClr val="CC0000"/>
                </a:solidFill>
                <a:latin typeface="Times New Roman" pitchFamily="18" charset="0"/>
                <a:cs typeface="Times New Roman" pitchFamily="18" charset="0"/>
              </a:rPr>
              <a:t>Compound-complex sentence: </a:t>
            </a:r>
            <a:r>
              <a:rPr lang="en-US" sz="1400" dirty="0">
                <a:latin typeface="Times New Roman" pitchFamily="18" charset="0"/>
                <a:cs typeface="Times New Roman" pitchFamily="18" charset="0"/>
              </a:rPr>
              <a:t>A sentence that has two or more main clauses and one or more subordinate clauses (</a:t>
            </a:r>
            <a:r>
              <a:rPr lang="en-US" sz="1400" i="1" dirty="0">
                <a:latin typeface="Times New Roman" pitchFamily="18" charset="0"/>
                <a:cs typeface="Times New Roman" pitchFamily="18" charset="0"/>
              </a:rPr>
              <a:t>Because the weather was nice, </a:t>
            </a:r>
            <a:r>
              <a:rPr lang="en-US" sz="1400" i="1" u="sng" dirty="0">
                <a:latin typeface="Times New Roman" pitchFamily="18" charset="0"/>
                <a:cs typeface="Times New Roman" pitchFamily="18" charset="0"/>
              </a:rPr>
              <a:t>the children played and I planted flowers</a:t>
            </a:r>
            <a:r>
              <a:rPr lang="en-US" sz="1400" i="1" dirty="0">
                <a:latin typeface="Times New Roman" pitchFamily="18" charset="0"/>
                <a:cs typeface="Times New Roman" pitchFamily="18" charset="0"/>
              </a:rPr>
              <a:t>. If it’s heads, </a:t>
            </a:r>
            <a:r>
              <a:rPr lang="en-US" sz="1400" i="1" u="sng" dirty="0">
                <a:latin typeface="Times New Roman" pitchFamily="18" charset="0"/>
                <a:cs typeface="Times New Roman" pitchFamily="18" charset="0"/>
              </a:rPr>
              <a:t>you win</a:t>
            </a:r>
            <a:r>
              <a:rPr lang="en-US" sz="1400" i="1" dirty="0">
                <a:latin typeface="Times New Roman" pitchFamily="18" charset="0"/>
                <a:cs typeface="Times New Roman" pitchFamily="18" charset="0"/>
              </a:rPr>
              <a:t>; if it’s tails, </a:t>
            </a:r>
            <a:r>
              <a:rPr lang="en-US" sz="1400" i="1" u="sng" dirty="0">
                <a:latin typeface="Times New Roman" pitchFamily="18" charset="0"/>
                <a:cs typeface="Times New Roman" pitchFamily="18" charset="0"/>
              </a:rPr>
              <a:t>I win</a:t>
            </a:r>
            <a:r>
              <a:rPr lang="en-US" sz="1400" i="1" dirty="0">
                <a:latin typeface="Times New Roman" pitchFamily="18" charset="0"/>
                <a:cs typeface="Times New Roman" pitchFamily="18" charset="0"/>
              </a:rPr>
              <a:t>. [main clauses are underlined]).</a:t>
            </a:r>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8"/>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Assessment of Syntactic Skills – Sentences</a:t>
            </a:r>
            <a:endParaRPr b="1"/>
          </a:p>
        </p:txBody>
      </p:sp>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42</a:t>
            </a:fld>
            <a:endParaRPr/>
          </a:p>
        </p:txBody>
      </p:sp>
      <p:sp>
        <p:nvSpPr>
          <p:cNvPr id="7" name="Google Shape;517;p39"/>
          <p:cNvSpPr/>
          <p:nvPr/>
        </p:nvSpPr>
        <p:spPr>
          <a:xfrm>
            <a:off x="4419600" y="133350"/>
            <a:ext cx="328143" cy="328123"/>
          </a:xfrm>
          <a:custGeom>
            <a:avLst/>
            <a:gdLst/>
            <a:ahLst/>
            <a:cxnLst/>
            <a:rect l="l" t="t" r="r" b="b"/>
            <a:pathLst>
              <a:path w="17000" h="16999" extrusionOk="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53;p38"/>
          <p:cNvSpPr txBox="1">
            <a:spLocks noGrp="1"/>
          </p:cNvSpPr>
          <p:nvPr>
            <p:ph type="body" idx="1"/>
          </p:nvPr>
        </p:nvSpPr>
        <p:spPr>
          <a:xfrm>
            <a:off x="838200" y="1123950"/>
            <a:ext cx="7467600" cy="3733800"/>
          </a:xfrm>
          <a:prstGeom prst="rect">
            <a:avLst/>
          </a:prstGeom>
        </p:spPr>
        <p:txBody>
          <a:bodyPr spcFirstLastPara="1" wrap="square" lIns="91425" tIns="91425" rIns="91425" bIns="91425" anchor="t" anchorCtr="0">
            <a:noAutofit/>
          </a:bodyPr>
          <a:lstStyle/>
          <a:p>
            <a:r>
              <a:rPr lang="en-US" sz="1600" b="1" dirty="0">
                <a:solidFill>
                  <a:srgbClr val="CC0000"/>
                </a:solidFill>
                <a:latin typeface="Times New Roman" pitchFamily="18" charset="0"/>
                <a:cs typeface="Times New Roman" pitchFamily="18" charset="0"/>
              </a:rPr>
              <a:t>Function</a:t>
            </a:r>
            <a:r>
              <a:rPr lang="en-US" sz="1600" dirty="0">
                <a:latin typeface="Times New Roman" pitchFamily="18" charset="0"/>
                <a:cs typeface="Times New Roman" pitchFamily="18" charset="0"/>
              </a:rPr>
              <a:t>-classification is as follows:</a:t>
            </a:r>
          </a:p>
          <a:p>
            <a:r>
              <a:rPr lang="en-US" sz="1600" b="1" u="sng" dirty="0">
                <a:solidFill>
                  <a:srgbClr val="CC0000"/>
                </a:solidFill>
                <a:latin typeface="Times New Roman" pitchFamily="18" charset="0"/>
                <a:cs typeface="Times New Roman" pitchFamily="18" charset="0"/>
              </a:rPr>
              <a:t>Declarative:</a:t>
            </a:r>
            <a:r>
              <a:rPr lang="en-US" sz="1600" dirty="0">
                <a:latin typeface="Times New Roman" pitchFamily="18" charset="0"/>
                <a:cs typeface="Times New Roman" pitchFamily="18" charset="0"/>
              </a:rPr>
              <a:t> A sentence that states a fact or makes an assertion (</a:t>
            </a:r>
            <a:r>
              <a:rPr lang="en-US" sz="1600" i="1" dirty="0">
                <a:latin typeface="Times New Roman" pitchFamily="18" charset="0"/>
                <a:cs typeface="Times New Roman" pitchFamily="18" charset="0"/>
              </a:rPr>
              <a:t>I am going now. You’re late.)</a:t>
            </a:r>
          </a:p>
          <a:p>
            <a:r>
              <a:rPr lang="en-US" sz="1600" b="1" u="sng" dirty="0">
                <a:solidFill>
                  <a:srgbClr val="CC0000"/>
                </a:solidFill>
                <a:latin typeface="Times New Roman" pitchFamily="18" charset="0"/>
                <a:cs typeface="Times New Roman" pitchFamily="18" charset="0"/>
              </a:rPr>
              <a:t>Interrogative:</a:t>
            </a:r>
            <a:r>
              <a:rPr lang="en-US" sz="1600" dirty="0">
                <a:latin typeface="Times New Roman" pitchFamily="18" charset="0"/>
                <a:cs typeface="Times New Roman" pitchFamily="18" charset="0"/>
              </a:rPr>
              <a:t> A sentence that asks a question (</a:t>
            </a:r>
            <a:r>
              <a:rPr lang="en-US" sz="1600" i="1" dirty="0">
                <a:latin typeface="Times New Roman" pitchFamily="18" charset="0"/>
                <a:cs typeface="Times New Roman" pitchFamily="18" charset="0"/>
              </a:rPr>
              <a:t>What happened? Whose is it?)</a:t>
            </a:r>
          </a:p>
          <a:p>
            <a:r>
              <a:rPr lang="en-US" sz="1600" b="1" u="sng" dirty="0">
                <a:solidFill>
                  <a:srgbClr val="CC0000"/>
                </a:solidFill>
                <a:latin typeface="Times New Roman" pitchFamily="18" charset="0"/>
                <a:cs typeface="Times New Roman" pitchFamily="18" charset="0"/>
              </a:rPr>
              <a:t>Imperative:</a:t>
            </a:r>
            <a:r>
              <a:rPr lang="en-US" sz="1600" b="1" dirty="0">
                <a:solidFill>
                  <a:srgbClr val="CC0000"/>
                </a:solidFill>
                <a:latin typeface="Times New Roman" pitchFamily="18" charset="0"/>
                <a:cs typeface="Times New Roman" pitchFamily="18" charset="0"/>
              </a:rPr>
              <a:t> </a:t>
            </a:r>
            <a:r>
              <a:rPr lang="en-US" sz="1600" dirty="0">
                <a:latin typeface="Times New Roman" pitchFamily="18" charset="0"/>
                <a:cs typeface="Times New Roman" pitchFamily="18" charset="0"/>
              </a:rPr>
              <a:t>A sentence that gives a command or makes a request. The subject “you” is often understood and not expressed (</a:t>
            </a:r>
            <a:r>
              <a:rPr lang="en-US" sz="1600" i="1" dirty="0">
                <a:latin typeface="Times New Roman" pitchFamily="18" charset="0"/>
                <a:cs typeface="Times New Roman" pitchFamily="18" charset="0"/>
              </a:rPr>
              <a:t>Go away! Please give this to your teacher.).</a:t>
            </a:r>
          </a:p>
          <a:p>
            <a:r>
              <a:rPr lang="en-US" sz="1600" b="1" u="sng" dirty="0">
                <a:solidFill>
                  <a:srgbClr val="CC0000"/>
                </a:solidFill>
                <a:latin typeface="Times New Roman" pitchFamily="18" charset="0"/>
                <a:cs typeface="Times New Roman" pitchFamily="18" charset="0"/>
              </a:rPr>
              <a:t>Exclamatory:</a:t>
            </a:r>
            <a:r>
              <a:rPr lang="en-US" sz="1600" b="1" dirty="0">
                <a:solidFill>
                  <a:srgbClr val="CC0000"/>
                </a:solidFill>
                <a:latin typeface="Times New Roman" pitchFamily="18" charset="0"/>
                <a:cs typeface="Times New Roman" pitchFamily="18" charset="0"/>
              </a:rPr>
              <a:t> </a:t>
            </a:r>
            <a:r>
              <a:rPr lang="en-US" sz="1600" dirty="0">
                <a:latin typeface="Times New Roman" pitchFamily="18" charset="0"/>
                <a:cs typeface="Times New Roman" pitchFamily="18" charset="0"/>
              </a:rPr>
              <a:t>A sentence that conveys a strong feeling. In some cases, the subject is understood without being expressed (</a:t>
            </a:r>
            <a:r>
              <a:rPr lang="en-US" sz="1600" i="1" dirty="0">
                <a:latin typeface="Times New Roman" pitchFamily="18" charset="0"/>
                <a:cs typeface="Times New Roman" pitchFamily="18" charset="0"/>
              </a:rPr>
              <a:t>How thoughtful! We were so surprised!).</a:t>
            </a:r>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8"/>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Assessment of Syntactic Skills</a:t>
            </a:r>
            <a:endParaRPr b="1"/>
          </a:p>
        </p:txBody>
      </p:sp>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43</a:t>
            </a:fld>
            <a:endParaRPr/>
          </a:p>
        </p:txBody>
      </p:sp>
      <p:sp>
        <p:nvSpPr>
          <p:cNvPr id="7" name="Google Shape;517;p39"/>
          <p:cNvSpPr/>
          <p:nvPr/>
        </p:nvSpPr>
        <p:spPr>
          <a:xfrm>
            <a:off x="4419600" y="133350"/>
            <a:ext cx="328143" cy="328123"/>
          </a:xfrm>
          <a:custGeom>
            <a:avLst/>
            <a:gdLst/>
            <a:ahLst/>
            <a:cxnLst/>
            <a:rect l="l" t="t" r="r" b="b"/>
            <a:pathLst>
              <a:path w="17000" h="16999" extrusionOk="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53;p38"/>
          <p:cNvSpPr txBox="1">
            <a:spLocks noGrp="1"/>
          </p:cNvSpPr>
          <p:nvPr>
            <p:ph type="body" idx="1"/>
          </p:nvPr>
        </p:nvSpPr>
        <p:spPr>
          <a:xfrm>
            <a:off x="838200" y="1276350"/>
            <a:ext cx="7467600" cy="3200400"/>
          </a:xfrm>
          <a:prstGeom prst="rect">
            <a:avLst/>
          </a:prstGeom>
        </p:spPr>
        <p:txBody>
          <a:bodyPr spcFirstLastPara="1" wrap="square" lIns="91425" tIns="91425" rIns="91425" bIns="91425" anchor="t" anchorCtr="0">
            <a:noAutofit/>
          </a:bodyPr>
          <a:lstStyle/>
          <a:p>
            <a:r>
              <a:rPr lang="en-US" sz="1600" dirty="0">
                <a:latin typeface="Times New Roman" pitchFamily="18" charset="0"/>
                <a:cs typeface="Times New Roman" pitchFamily="18" charset="0"/>
              </a:rPr>
              <a:t>The most predominant and basic order of words in sentences is subject-verb-object (S-O-V) </a:t>
            </a:r>
            <a:r>
              <a:rPr lang="en-US" sz="1600" i="1" dirty="0">
                <a:latin typeface="Times New Roman" pitchFamily="18" charset="0"/>
                <a:cs typeface="Times New Roman" pitchFamily="18" charset="0"/>
              </a:rPr>
              <a:t>e.g. I went home.</a:t>
            </a:r>
          </a:p>
          <a:p>
            <a:r>
              <a:rPr lang="en-US" sz="1600" dirty="0">
                <a:latin typeface="Times New Roman" pitchFamily="18" charset="0"/>
                <a:cs typeface="Times New Roman" pitchFamily="18" charset="0"/>
              </a:rPr>
              <a:t>Normally developing speakers can rearrange this order e.g. in a passive sentence The window was broken by the boy. The word order described is (O-V-S).</a:t>
            </a:r>
          </a:p>
          <a:p>
            <a:r>
              <a:rPr lang="en-US" sz="1600" dirty="0">
                <a:latin typeface="Times New Roman" pitchFamily="18" charset="0"/>
                <a:cs typeface="Times New Roman" pitchFamily="18" charset="0"/>
              </a:rPr>
              <a:t>The most significant strides in semantic aspects of language development are made during the first 5 years of life. Refer to Table 7-10 p.248. The more complex forms described continue to be learned well into the elementary and middle school years.</a:t>
            </a:r>
          </a:p>
          <a:p>
            <a:r>
              <a:rPr lang="en-US" sz="1600" dirty="0">
                <a:latin typeface="Times New Roman" pitchFamily="18" charset="0"/>
                <a:cs typeface="Times New Roman" pitchFamily="18" charset="0"/>
              </a:rPr>
              <a:t>When assessing syntax we look for a variety of word types, phrases, clauses, and sentence types in child’s productions. We also assess whether patterns are used correctly or not.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8"/>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Assessment of Syntactic Skills</a:t>
            </a:r>
            <a:endParaRPr b="1"/>
          </a:p>
        </p:txBody>
      </p:sp>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44</a:t>
            </a:fld>
            <a:endParaRPr/>
          </a:p>
        </p:txBody>
      </p:sp>
      <p:sp>
        <p:nvSpPr>
          <p:cNvPr id="7" name="Google Shape;517;p39"/>
          <p:cNvSpPr/>
          <p:nvPr/>
        </p:nvSpPr>
        <p:spPr>
          <a:xfrm>
            <a:off x="4419600" y="133350"/>
            <a:ext cx="328143" cy="328123"/>
          </a:xfrm>
          <a:custGeom>
            <a:avLst/>
            <a:gdLst/>
            <a:ahLst/>
            <a:cxnLst/>
            <a:rect l="l" t="t" r="r" b="b"/>
            <a:pathLst>
              <a:path w="17000" h="16999" extrusionOk="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53;p38"/>
          <p:cNvSpPr txBox="1">
            <a:spLocks noGrp="1"/>
          </p:cNvSpPr>
          <p:nvPr>
            <p:ph type="body" idx="1"/>
          </p:nvPr>
        </p:nvSpPr>
        <p:spPr>
          <a:xfrm>
            <a:off x="838200" y="1276350"/>
            <a:ext cx="7467600" cy="3200400"/>
          </a:xfrm>
          <a:prstGeom prst="rect">
            <a:avLst/>
          </a:prstGeom>
        </p:spPr>
        <p:txBody>
          <a:bodyPr spcFirstLastPara="1" wrap="square" lIns="91425" tIns="91425" rIns="91425" bIns="91425" anchor="t" anchorCtr="0">
            <a:noAutofit/>
          </a:bodyPr>
          <a:lstStyle/>
          <a:p>
            <a:r>
              <a:rPr lang="en-US" sz="1600" b="1" dirty="0">
                <a:latin typeface="Times New Roman" pitchFamily="18" charset="0"/>
                <a:cs typeface="Times New Roman" pitchFamily="18" charset="0"/>
              </a:rPr>
              <a:t>Children with language impairments are likely to demonstrate:</a:t>
            </a:r>
          </a:p>
          <a:p>
            <a:r>
              <a:rPr lang="en-US" sz="1600" dirty="0">
                <a:latin typeface="Times New Roman" pitchFamily="18" charset="0"/>
                <a:cs typeface="Times New Roman" pitchFamily="18" charset="0"/>
              </a:rPr>
              <a:t>Simple, less elaborate noun phrases</a:t>
            </a:r>
          </a:p>
          <a:p>
            <a:r>
              <a:rPr lang="en-US" sz="1600" dirty="0">
                <a:latin typeface="Times New Roman" pitchFamily="18" charset="0"/>
                <a:cs typeface="Times New Roman" pitchFamily="18" charset="0"/>
              </a:rPr>
              <a:t>Shorter utterances</a:t>
            </a:r>
          </a:p>
          <a:p>
            <a:r>
              <a:rPr lang="en-US" sz="1600" dirty="0">
                <a:latin typeface="Times New Roman" pitchFamily="18" charset="0"/>
                <a:cs typeface="Times New Roman" pitchFamily="18" charset="0"/>
              </a:rPr>
              <a:t>Limited range of sentence types</a:t>
            </a:r>
          </a:p>
          <a:p>
            <a:r>
              <a:rPr lang="en-US" sz="1600" dirty="0">
                <a:latin typeface="Times New Roman" pitchFamily="18" charset="0"/>
                <a:cs typeface="Times New Roman" pitchFamily="18" charset="0"/>
              </a:rPr>
              <a:t>Overreliance on the S-V-O sentence structure</a:t>
            </a:r>
          </a:p>
          <a:p>
            <a:r>
              <a:rPr lang="en-US" sz="1600" dirty="0">
                <a:latin typeface="Times New Roman" pitchFamily="18" charset="0"/>
                <a:cs typeface="Times New Roman" pitchFamily="18" charset="0"/>
              </a:rPr>
              <a:t>Lack of sentence complexity</a:t>
            </a:r>
          </a:p>
          <a:p>
            <a:r>
              <a:rPr lang="en-US" sz="1600" dirty="0">
                <a:latin typeface="Times New Roman" pitchFamily="18" charset="0"/>
                <a:cs typeface="Times New Roman" pitchFamily="18" charset="0"/>
              </a:rPr>
              <a:t>Confusion with pronoun references</a:t>
            </a:r>
          </a:p>
          <a:p>
            <a:r>
              <a:rPr lang="en-US" sz="1600" dirty="0">
                <a:latin typeface="Times New Roman" pitchFamily="18" charset="0"/>
                <a:cs typeface="Times New Roman" pitchFamily="18" charset="0"/>
              </a:rPr>
              <a:t>Misinterpretations of passive sentences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8"/>
          <p:cNvSpPr txBox="1">
            <a:spLocks noGrp="1"/>
          </p:cNvSpPr>
          <p:nvPr>
            <p:ph type="title"/>
          </p:nvPr>
        </p:nvSpPr>
        <p:spPr>
          <a:xfrm>
            <a:off x="990600" y="6610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Diagnosis</a:t>
            </a:r>
            <a:endParaRPr/>
          </a:p>
        </p:txBody>
      </p:sp>
      <p:sp>
        <p:nvSpPr>
          <p:cNvPr id="353" name="Google Shape;353;p38"/>
          <p:cNvSpPr txBox="1">
            <a:spLocks noGrp="1"/>
          </p:cNvSpPr>
          <p:nvPr>
            <p:ph type="body" idx="1"/>
          </p:nvPr>
        </p:nvSpPr>
        <p:spPr>
          <a:xfrm>
            <a:off x="914400" y="895350"/>
            <a:ext cx="6934200" cy="3962400"/>
          </a:xfrm>
          <a:prstGeom prst="rect">
            <a:avLst/>
          </a:prstGeom>
        </p:spPr>
        <p:txBody>
          <a:bodyPr spcFirstLastPara="1" wrap="square" lIns="91425" tIns="91425" rIns="91425" bIns="91425" anchor="t" anchorCtr="0">
            <a:noAutofit/>
          </a:bodyPr>
          <a:lstStyle/>
          <a:p>
            <a:r>
              <a:rPr lang="en-US" sz="1400" dirty="0">
                <a:latin typeface="Times New Roman" pitchFamily="18" charset="0"/>
                <a:cs typeface="Times New Roman" pitchFamily="18" charset="0"/>
              </a:rPr>
              <a:t>A child with a language disorder will typically demonstrate one or more of the following deficiencies:</a:t>
            </a:r>
          </a:p>
          <a:p>
            <a:pPr>
              <a:buFont typeface="Wingdings" pitchFamily="2" charset="2"/>
              <a:buChar char="Ø"/>
            </a:pPr>
            <a:r>
              <a:rPr lang="en-US" sz="1400" dirty="0">
                <a:latin typeface="Times New Roman" pitchFamily="18" charset="0"/>
                <a:cs typeface="Times New Roman" pitchFamily="18" charset="0"/>
              </a:rPr>
              <a:t>Delayed onset of language</a:t>
            </a:r>
          </a:p>
          <a:p>
            <a:pPr>
              <a:buFont typeface="Wingdings" pitchFamily="2" charset="2"/>
              <a:buChar char="Ø"/>
            </a:pPr>
            <a:r>
              <a:rPr lang="en-US" sz="1400" dirty="0">
                <a:latin typeface="Times New Roman" pitchFamily="18" charset="0"/>
                <a:cs typeface="Times New Roman" pitchFamily="18" charset="0"/>
              </a:rPr>
              <a:t>Limited amount of language</a:t>
            </a:r>
          </a:p>
          <a:p>
            <a:pPr>
              <a:buFont typeface="Wingdings" pitchFamily="2" charset="2"/>
              <a:buChar char="Ø"/>
            </a:pPr>
            <a:r>
              <a:rPr lang="en-US" sz="1400" dirty="0">
                <a:latin typeface="Times New Roman" pitchFamily="18" charset="0"/>
                <a:cs typeface="Times New Roman" pitchFamily="18" charset="0"/>
              </a:rPr>
              <a:t>Deficiencies in syntactic, semantic, and morphologic components</a:t>
            </a:r>
          </a:p>
          <a:p>
            <a:pPr>
              <a:buFont typeface="Wingdings" pitchFamily="2" charset="2"/>
              <a:buChar char="Ø"/>
            </a:pPr>
            <a:r>
              <a:rPr lang="en-US" sz="1400" dirty="0">
                <a:latin typeface="Times New Roman" pitchFamily="18" charset="0"/>
                <a:cs typeface="Times New Roman" pitchFamily="18" charset="0"/>
              </a:rPr>
              <a:t>Deficient cognitive skills</a:t>
            </a:r>
          </a:p>
          <a:p>
            <a:pPr>
              <a:buFont typeface="Wingdings" pitchFamily="2" charset="2"/>
              <a:buChar char="Ø"/>
            </a:pPr>
            <a:r>
              <a:rPr lang="en-US" sz="1400" dirty="0">
                <a:latin typeface="Times New Roman" pitchFamily="18" charset="0"/>
                <a:cs typeface="Times New Roman" pitchFamily="18" charset="0"/>
              </a:rPr>
              <a:t>Academic problems</a:t>
            </a:r>
          </a:p>
          <a:p>
            <a:pPr>
              <a:buFont typeface="Wingdings" pitchFamily="2" charset="2"/>
              <a:buChar char="Ø"/>
            </a:pPr>
            <a:r>
              <a:rPr lang="en-US" sz="1400" dirty="0">
                <a:latin typeface="Times New Roman" pitchFamily="18" charset="0"/>
                <a:cs typeface="Times New Roman" pitchFamily="18" charset="0"/>
              </a:rPr>
              <a:t>Limited language comprehension</a:t>
            </a:r>
          </a:p>
          <a:p>
            <a:pPr>
              <a:buFont typeface="Wingdings" pitchFamily="2" charset="2"/>
              <a:buChar char="Ø"/>
            </a:pPr>
            <a:r>
              <a:rPr lang="en-US" sz="1400" dirty="0">
                <a:latin typeface="Times New Roman" pitchFamily="18" charset="0"/>
                <a:cs typeface="Times New Roman" pitchFamily="18" charset="0"/>
              </a:rPr>
              <a:t>Poor listening skills</a:t>
            </a:r>
          </a:p>
          <a:p>
            <a:pPr>
              <a:buFont typeface="Wingdings" pitchFamily="2" charset="2"/>
              <a:buChar char="Ø"/>
            </a:pPr>
            <a:r>
              <a:rPr lang="en-US" sz="1400" dirty="0">
                <a:latin typeface="Times New Roman" pitchFamily="18" charset="0"/>
                <a:cs typeface="Times New Roman" pitchFamily="18" charset="0"/>
              </a:rPr>
              <a:t>Limited conversational skills</a:t>
            </a:r>
          </a:p>
          <a:p>
            <a:pPr>
              <a:buFont typeface="Wingdings" pitchFamily="2" charset="2"/>
              <a:buChar char="Ø"/>
            </a:pPr>
            <a:r>
              <a:rPr lang="en-US" sz="1400" dirty="0">
                <a:latin typeface="Times New Roman" pitchFamily="18" charset="0"/>
                <a:cs typeface="Times New Roman" pitchFamily="18" charset="0"/>
              </a:rPr>
              <a:t>Limited ability to narrate experiences</a:t>
            </a:r>
          </a:p>
          <a:p>
            <a:pPr>
              <a:buFont typeface="Wingdings" pitchFamily="2" charset="2"/>
              <a:buChar char="Ø"/>
            </a:pPr>
            <a:r>
              <a:rPr lang="en-US" sz="1400" dirty="0">
                <a:latin typeface="Times New Roman" pitchFamily="18" charset="0"/>
                <a:cs typeface="Times New Roman" pitchFamily="18" charset="0"/>
              </a:rPr>
              <a:t>A general inappropriate use of language</a:t>
            </a:r>
            <a:endParaRPr lang="en-US" sz="1400" dirty="0">
              <a:solidFill>
                <a:schemeClr val="tx1"/>
              </a:solidFill>
              <a:latin typeface="Times New Roman" pitchFamily="18" charset="0"/>
              <a:cs typeface="Times New Roman" pitchFamily="18" charset="0"/>
            </a:endParaRPr>
          </a:p>
          <a:p>
            <a:pPr marL="0" lvl="0" indent="0" algn="l" rtl="0">
              <a:spcBef>
                <a:spcPts val="600"/>
              </a:spcBef>
              <a:spcAft>
                <a:spcPts val="0"/>
              </a:spcAft>
              <a:buFont typeface="Wingdings" pitchFamily="2" charset="2"/>
              <a:buChar char="Ø"/>
            </a:pPr>
            <a:endParaRPr sz="1200">
              <a:solidFill>
                <a:schemeClr val="tx1"/>
              </a:solidFill>
              <a:latin typeface="Times New Roman" pitchFamily="18" charset="0"/>
              <a:cs typeface="Times New Roman" pitchFamily="18" charset="0"/>
            </a:endParaRPr>
          </a:p>
        </p:txBody>
      </p:sp>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45</a:t>
            </a:fld>
            <a:endParaRPr/>
          </a:p>
        </p:txBody>
      </p:sp>
      <p:grpSp>
        <p:nvGrpSpPr>
          <p:cNvPr id="6" name="Google Shape;467;p39"/>
          <p:cNvGrpSpPr/>
          <p:nvPr/>
        </p:nvGrpSpPr>
        <p:grpSpPr>
          <a:xfrm>
            <a:off x="4419600" y="133350"/>
            <a:ext cx="330961" cy="352637"/>
            <a:chOff x="5970800" y="1619250"/>
            <a:chExt cx="428650" cy="456725"/>
          </a:xfrm>
        </p:grpSpPr>
        <p:sp>
          <p:nvSpPr>
            <p:cNvPr id="8" name="Google Shape;468;p39"/>
            <p:cNvSpPr/>
            <p:nvPr/>
          </p:nvSpPr>
          <p:spPr>
            <a:xfrm>
              <a:off x="5970800" y="1674200"/>
              <a:ext cx="377975" cy="377950"/>
            </a:xfrm>
            <a:custGeom>
              <a:avLst/>
              <a:gdLst/>
              <a:ahLst/>
              <a:cxnLst/>
              <a:rect l="l" t="t" r="r" b="b"/>
              <a:pathLst>
                <a:path w="15119" h="15118" extrusionOk="0">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469;p39"/>
            <p:cNvSpPr/>
            <p:nvPr/>
          </p:nvSpPr>
          <p:spPr>
            <a:xfrm>
              <a:off x="6068500" y="1771875"/>
              <a:ext cx="182575" cy="182600"/>
            </a:xfrm>
            <a:custGeom>
              <a:avLst/>
              <a:gdLst/>
              <a:ahLst/>
              <a:cxnLst/>
              <a:rect l="l" t="t" r="r" b="b"/>
              <a:pathLst>
                <a:path w="7303" h="7304" extrusionOk="0">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470;p39"/>
            <p:cNvSpPr/>
            <p:nvPr/>
          </p:nvSpPr>
          <p:spPr>
            <a:xfrm>
              <a:off x="5981175" y="2005125"/>
              <a:ext cx="75125" cy="70850"/>
            </a:xfrm>
            <a:custGeom>
              <a:avLst/>
              <a:gdLst/>
              <a:ahLst/>
              <a:cxnLst/>
              <a:rect l="l" t="t" r="r" b="b"/>
              <a:pathLst>
                <a:path w="3005" h="2834" extrusionOk="0">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471;p39"/>
            <p:cNvSpPr/>
            <p:nvPr/>
          </p:nvSpPr>
          <p:spPr>
            <a:xfrm>
              <a:off x="6263875" y="2005125"/>
              <a:ext cx="74525" cy="70850"/>
            </a:xfrm>
            <a:custGeom>
              <a:avLst/>
              <a:gdLst/>
              <a:ahLst/>
              <a:cxnLst/>
              <a:rect l="l" t="t" r="r" b="b"/>
              <a:pathLst>
                <a:path w="2981" h="2834" extrusionOk="0">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472;p39"/>
            <p:cNvSpPr/>
            <p:nvPr/>
          </p:nvSpPr>
          <p:spPr>
            <a:xfrm>
              <a:off x="6147875" y="1619250"/>
              <a:ext cx="251575" cy="255850"/>
            </a:xfrm>
            <a:custGeom>
              <a:avLst/>
              <a:gdLst/>
              <a:ahLst/>
              <a:cxnLst/>
              <a:rect l="l" t="t" r="r" b="b"/>
              <a:pathLst>
                <a:path w="10063" h="10234" extrusionOk="0">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8"/>
          <p:cNvSpPr txBox="1">
            <a:spLocks noGrp="1"/>
          </p:cNvSpPr>
          <p:nvPr>
            <p:ph type="title"/>
          </p:nvPr>
        </p:nvSpPr>
        <p:spPr>
          <a:xfrm>
            <a:off x="990600" y="6610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Forms (p.251-286)</a:t>
            </a:r>
            <a:endParaRPr/>
          </a:p>
        </p:txBody>
      </p:sp>
      <p:sp>
        <p:nvSpPr>
          <p:cNvPr id="359" name="Google Shape;359;p3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46</a:t>
            </a:fld>
            <a:endParaRPr/>
          </a:p>
        </p:txBody>
      </p:sp>
      <p:grpSp>
        <p:nvGrpSpPr>
          <p:cNvPr id="13" name="Google Shape;458;p39"/>
          <p:cNvGrpSpPr/>
          <p:nvPr/>
        </p:nvGrpSpPr>
        <p:grpSpPr>
          <a:xfrm>
            <a:off x="4419600" y="133350"/>
            <a:ext cx="363968" cy="223484"/>
            <a:chOff x="4601275" y="1702875"/>
            <a:chExt cx="471400" cy="289450"/>
          </a:xfrm>
        </p:grpSpPr>
        <p:sp>
          <p:nvSpPr>
            <p:cNvPr id="14" name="Google Shape;459;p39"/>
            <p:cNvSpPr/>
            <p:nvPr/>
          </p:nvSpPr>
          <p:spPr>
            <a:xfrm>
              <a:off x="4816200" y="1702875"/>
              <a:ext cx="41550" cy="41550"/>
            </a:xfrm>
            <a:custGeom>
              <a:avLst/>
              <a:gdLst/>
              <a:ahLst/>
              <a:cxnLst/>
              <a:rect l="l" t="t" r="r" b="b"/>
              <a:pathLst>
                <a:path w="1662" h="1662" extrusionOk="0">
                  <a:moveTo>
                    <a:pt x="831" y="1"/>
                  </a:moveTo>
                  <a:lnTo>
                    <a:pt x="660" y="25"/>
                  </a:lnTo>
                  <a:lnTo>
                    <a:pt x="514" y="74"/>
                  </a:lnTo>
                  <a:lnTo>
                    <a:pt x="367" y="148"/>
                  </a:lnTo>
                  <a:lnTo>
                    <a:pt x="245" y="245"/>
                  </a:lnTo>
                  <a:lnTo>
                    <a:pt x="147" y="367"/>
                  </a:lnTo>
                  <a:lnTo>
                    <a:pt x="74" y="514"/>
                  </a:lnTo>
                  <a:lnTo>
                    <a:pt x="25" y="660"/>
                  </a:lnTo>
                  <a:lnTo>
                    <a:pt x="1" y="831"/>
                  </a:lnTo>
                  <a:lnTo>
                    <a:pt x="25" y="1002"/>
                  </a:lnTo>
                  <a:lnTo>
                    <a:pt x="74" y="1173"/>
                  </a:lnTo>
                  <a:lnTo>
                    <a:pt x="147" y="1295"/>
                  </a:lnTo>
                  <a:lnTo>
                    <a:pt x="245" y="1418"/>
                  </a:lnTo>
                  <a:lnTo>
                    <a:pt x="367" y="1540"/>
                  </a:lnTo>
                  <a:lnTo>
                    <a:pt x="514" y="1613"/>
                  </a:lnTo>
                  <a:lnTo>
                    <a:pt x="660" y="1662"/>
                  </a:lnTo>
                  <a:lnTo>
                    <a:pt x="1002" y="1662"/>
                  </a:lnTo>
                  <a:lnTo>
                    <a:pt x="1149" y="1613"/>
                  </a:lnTo>
                  <a:lnTo>
                    <a:pt x="1295" y="1540"/>
                  </a:lnTo>
                  <a:lnTo>
                    <a:pt x="1417" y="1418"/>
                  </a:lnTo>
                  <a:lnTo>
                    <a:pt x="1515" y="1295"/>
                  </a:lnTo>
                  <a:lnTo>
                    <a:pt x="1588" y="1173"/>
                  </a:lnTo>
                  <a:lnTo>
                    <a:pt x="1637" y="1002"/>
                  </a:lnTo>
                  <a:lnTo>
                    <a:pt x="1661" y="831"/>
                  </a:lnTo>
                  <a:lnTo>
                    <a:pt x="1637" y="660"/>
                  </a:lnTo>
                  <a:lnTo>
                    <a:pt x="1588" y="514"/>
                  </a:lnTo>
                  <a:lnTo>
                    <a:pt x="1515" y="367"/>
                  </a:lnTo>
                  <a:lnTo>
                    <a:pt x="1417" y="245"/>
                  </a:lnTo>
                  <a:lnTo>
                    <a:pt x="1295" y="148"/>
                  </a:lnTo>
                  <a:lnTo>
                    <a:pt x="1149" y="74"/>
                  </a:lnTo>
                  <a:lnTo>
                    <a:pt x="1002" y="25"/>
                  </a:lnTo>
                  <a:lnTo>
                    <a:pt x="831"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460;p39"/>
            <p:cNvSpPr/>
            <p:nvPr/>
          </p:nvSpPr>
          <p:spPr>
            <a:xfrm>
              <a:off x="5031125" y="1757225"/>
              <a:ext cx="41550" cy="41550"/>
            </a:xfrm>
            <a:custGeom>
              <a:avLst/>
              <a:gdLst/>
              <a:ahLst/>
              <a:cxnLst/>
              <a:rect l="l" t="t" r="r" b="b"/>
              <a:pathLst>
                <a:path w="1662" h="1662" extrusionOk="0">
                  <a:moveTo>
                    <a:pt x="831" y="1"/>
                  </a:moveTo>
                  <a:lnTo>
                    <a:pt x="660" y="25"/>
                  </a:lnTo>
                  <a:lnTo>
                    <a:pt x="513" y="74"/>
                  </a:lnTo>
                  <a:lnTo>
                    <a:pt x="367" y="147"/>
                  </a:lnTo>
                  <a:lnTo>
                    <a:pt x="245" y="245"/>
                  </a:lnTo>
                  <a:lnTo>
                    <a:pt x="147" y="367"/>
                  </a:lnTo>
                  <a:lnTo>
                    <a:pt x="74" y="514"/>
                  </a:lnTo>
                  <a:lnTo>
                    <a:pt x="25" y="684"/>
                  </a:lnTo>
                  <a:lnTo>
                    <a:pt x="1" y="831"/>
                  </a:lnTo>
                  <a:lnTo>
                    <a:pt x="25" y="1002"/>
                  </a:lnTo>
                  <a:lnTo>
                    <a:pt x="74" y="1173"/>
                  </a:lnTo>
                  <a:lnTo>
                    <a:pt x="147" y="1295"/>
                  </a:lnTo>
                  <a:lnTo>
                    <a:pt x="245" y="1417"/>
                  </a:lnTo>
                  <a:lnTo>
                    <a:pt x="367" y="1539"/>
                  </a:lnTo>
                  <a:lnTo>
                    <a:pt x="513" y="1613"/>
                  </a:lnTo>
                  <a:lnTo>
                    <a:pt x="660" y="1661"/>
                  </a:lnTo>
                  <a:lnTo>
                    <a:pt x="1002" y="1661"/>
                  </a:lnTo>
                  <a:lnTo>
                    <a:pt x="1148" y="1613"/>
                  </a:lnTo>
                  <a:lnTo>
                    <a:pt x="1295" y="1539"/>
                  </a:lnTo>
                  <a:lnTo>
                    <a:pt x="1417" y="1417"/>
                  </a:lnTo>
                  <a:lnTo>
                    <a:pt x="1515" y="1295"/>
                  </a:lnTo>
                  <a:lnTo>
                    <a:pt x="1588" y="1173"/>
                  </a:lnTo>
                  <a:lnTo>
                    <a:pt x="1637" y="1002"/>
                  </a:lnTo>
                  <a:lnTo>
                    <a:pt x="1661" y="831"/>
                  </a:lnTo>
                  <a:lnTo>
                    <a:pt x="1637" y="684"/>
                  </a:lnTo>
                  <a:lnTo>
                    <a:pt x="1588" y="514"/>
                  </a:lnTo>
                  <a:lnTo>
                    <a:pt x="1515" y="367"/>
                  </a:lnTo>
                  <a:lnTo>
                    <a:pt x="1417" y="245"/>
                  </a:lnTo>
                  <a:lnTo>
                    <a:pt x="1295" y="147"/>
                  </a:lnTo>
                  <a:lnTo>
                    <a:pt x="1148" y="74"/>
                  </a:lnTo>
                  <a:lnTo>
                    <a:pt x="1002" y="25"/>
                  </a:lnTo>
                  <a:lnTo>
                    <a:pt x="831"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461;p39"/>
            <p:cNvSpPr/>
            <p:nvPr/>
          </p:nvSpPr>
          <p:spPr>
            <a:xfrm>
              <a:off x="4634875" y="1756000"/>
              <a:ext cx="404225" cy="178325"/>
            </a:xfrm>
            <a:custGeom>
              <a:avLst/>
              <a:gdLst/>
              <a:ahLst/>
              <a:cxnLst/>
              <a:rect l="l" t="t" r="r" b="b"/>
              <a:pathLst>
                <a:path w="16169" h="7133" extrusionOk="0">
                  <a:moveTo>
                    <a:pt x="7742" y="1"/>
                  </a:moveTo>
                  <a:lnTo>
                    <a:pt x="5007" y="3444"/>
                  </a:lnTo>
                  <a:lnTo>
                    <a:pt x="464" y="1784"/>
                  </a:lnTo>
                  <a:lnTo>
                    <a:pt x="366" y="1881"/>
                  </a:lnTo>
                  <a:lnTo>
                    <a:pt x="244" y="1979"/>
                  </a:lnTo>
                  <a:lnTo>
                    <a:pt x="122" y="2052"/>
                  </a:lnTo>
                  <a:lnTo>
                    <a:pt x="0" y="2101"/>
                  </a:lnTo>
                  <a:lnTo>
                    <a:pt x="1465" y="7132"/>
                  </a:lnTo>
                  <a:lnTo>
                    <a:pt x="14703" y="7132"/>
                  </a:lnTo>
                  <a:lnTo>
                    <a:pt x="16168" y="2101"/>
                  </a:lnTo>
                  <a:lnTo>
                    <a:pt x="16046" y="2052"/>
                  </a:lnTo>
                  <a:lnTo>
                    <a:pt x="15924" y="1979"/>
                  </a:lnTo>
                  <a:lnTo>
                    <a:pt x="15802" y="1881"/>
                  </a:lnTo>
                  <a:lnTo>
                    <a:pt x="15704" y="1784"/>
                  </a:lnTo>
                  <a:lnTo>
                    <a:pt x="11161" y="3444"/>
                  </a:lnTo>
                  <a:lnTo>
                    <a:pt x="8426" y="1"/>
                  </a:lnTo>
                  <a:lnTo>
                    <a:pt x="8255" y="25"/>
                  </a:lnTo>
                  <a:lnTo>
                    <a:pt x="7913" y="25"/>
                  </a:lnTo>
                  <a:lnTo>
                    <a:pt x="7742"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462;p39"/>
            <p:cNvSpPr/>
            <p:nvPr/>
          </p:nvSpPr>
          <p:spPr>
            <a:xfrm>
              <a:off x="4601275" y="1757225"/>
              <a:ext cx="41550" cy="41550"/>
            </a:xfrm>
            <a:custGeom>
              <a:avLst/>
              <a:gdLst/>
              <a:ahLst/>
              <a:cxnLst/>
              <a:rect l="l" t="t" r="r" b="b"/>
              <a:pathLst>
                <a:path w="1662" h="1662" extrusionOk="0">
                  <a:moveTo>
                    <a:pt x="831" y="1"/>
                  </a:moveTo>
                  <a:lnTo>
                    <a:pt x="660" y="25"/>
                  </a:lnTo>
                  <a:lnTo>
                    <a:pt x="514" y="74"/>
                  </a:lnTo>
                  <a:lnTo>
                    <a:pt x="367" y="147"/>
                  </a:lnTo>
                  <a:lnTo>
                    <a:pt x="245" y="245"/>
                  </a:lnTo>
                  <a:lnTo>
                    <a:pt x="147" y="367"/>
                  </a:lnTo>
                  <a:lnTo>
                    <a:pt x="74" y="514"/>
                  </a:lnTo>
                  <a:lnTo>
                    <a:pt x="25" y="684"/>
                  </a:lnTo>
                  <a:lnTo>
                    <a:pt x="1" y="831"/>
                  </a:lnTo>
                  <a:lnTo>
                    <a:pt x="25" y="1002"/>
                  </a:lnTo>
                  <a:lnTo>
                    <a:pt x="74" y="1173"/>
                  </a:lnTo>
                  <a:lnTo>
                    <a:pt x="147" y="1295"/>
                  </a:lnTo>
                  <a:lnTo>
                    <a:pt x="245" y="1417"/>
                  </a:lnTo>
                  <a:lnTo>
                    <a:pt x="367" y="1539"/>
                  </a:lnTo>
                  <a:lnTo>
                    <a:pt x="514" y="1613"/>
                  </a:lnTo>
                  <a:lnTo>
                    <a:pt x="660" y="1661"/>
                  </a:lnTo>
                  <a:lnTo>
                    <a:pt x="1002" y="1661"/>
                  </a:lnTo>
                  <a:lnTo>
                    <a:pt x="1149" y="1613"/>
                  </a:lnTo>
                  <a:lnTo>
                    <a:pt x="1295" y="1539"/>
                  </a:lnTo>
                  <a:lnTo>
                    <a:pt x="1417" y="1417"/>
                  </a:lnTo>
                  <a:lnTo>
                    <a:pt x="1515" y="1295"/>
                  </a:lnTo>
                  <a:lnTo>
                    <a:pt x="1588" y="1173"/>
                  </a:lnTo>
                  <a:lnTo>
                    <a:pt x="1637" y="1002"/>
                  </a:lnTo>
                  <a:lnTo>
                    <a:pt x="1662" y="831"/>
                  </a:lnTo>
                  <a:lnTo>
                    <a:pt x="1637" y="684"/>
                  </a:lnTo>
                  <a:lnTo>
                    <a:pt x="1588" y="514"/>
                  </a:lnTo>
                  <a:lnTo>
                    <a:pt x="1515" y="367"/>
                  </a:lnTo>
                  <a:lnTo>
                    <a:pt x="1417" y="245"/>
                  </a:lnTo>
                  <a:lnTo>
                    <a:pt x="1295" y="147"/>
                  </a:lnTo>
                  <a:lnTo>
                    <a:pt x="1149" y="74"/>
                  </a:lnTo>
                  <a:lnTo>
                    <a:pt x="1002" y="25"/>
                  </a:lnTo>
                  <a:lnTo>
                    <a:pt x="831"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463;p39"/>
            <p:cNvSpPr/>
            <p:nvPr/>
          </p:nvSpPr>
          <p:spPr>
            <a:xfrm>
              <a:off x="4673325" y="1947725"/>
              <a:ext cx="327300" cy="44600"/>
            </a:xfrm>
            <a:custGeom>
              <a:avLst/>
              <a:gdLst/>
              <a:ahLst/>
              <a:cxnLst/>
              <a:rect l="l" t="t" r="r" b="b"/>
              <a:pathLst>
                <a:path w="13092" h="1784" extrusionOk="0">
                  <a:moveTo>
                    <a:pt x="1" y="1"/>
                  </a:moveTo>
                  <a:lnTo>
                    <a:pt x="514" y="1784"/>
                  </a:lnTo>
                  <a:lnTo>
                    <a:pt x="1808" y="1686"/>
                  </a:lnTo>
                  <a:lnTo>
                    <a:pt x="3249" y="1588"/>
                  </a:lnTo>
                  <a:lnTo>
                    <a:pt x="4836" y="1539"/>
                  </a:lnTo>
                  <a:lnTo>
                    <a:pt x="8256" y="1539"/>
                  </a:lnTo>
                  <a:lnTo>
                    <a:pt x="9843" y="1588"/>
                  </a:lnTo>
                  <a:lnTo>
                    <a:pt x="11284" y="1661"/>
                  </a:lnTo>
                  <a:lnTo>
                    <a:pt x="12579" y="1784"/>
                  </a:lnTo>
                  <a:lnTo>
                    <a:pt x="13091"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 name="Google Shape;353;p38"/>
          <p:cNvSpPr txBox="1">
            <a:spLocks noGrp="1"/>
          </p:cNvSpPr>
          <p:nvPr>
            <p:ph type="body" idx="1"/>
          </p:nvPr>
        </p:nvSpPr>
        <p:spPr>
          <a:xfrm>
            <a:off x="914400" y="1276350"/>
            <a:ext cx="6934200" cy="3124200"/>
          </a:xfrm>
          <a:prstGeom prst="rect">
            <a:avLst/>
          </a:prstGeom>
        </p:spPr>
        <p:txBody>
          <a:bodyPr spcFirstLastPara="1" wrap="square" lIns="91425" tIns="91425" rIns="91425" bIns="91425" anchor="t" anchorCtr="0">
            <a:noAutofit/>
          </a:bodyPr>
          <a:lstStyle/>
          <a:p>
            <a:r>
              <a:rPr lang="en-US" sz="1400" u="sng" dirty="0">
                <a:latin typeface="Times New Roman" pitchFamily="18" charset="0"/>
                <a:cs typeface="Times New Roman" pitchFamily="18" charset="0"/>
              </a:rPr>
              <a:t>Form 7-1</a:t>
            </a:r>
            <a:r>
              <a:rPr lang="en-US" sz="1400" dirty="0">
                <a:latin typeface="Times New Roman" pitchFamily="18" charset="0"/>
                <a:cs typeface="Times New Roman" pitchFamily="18" charset="0"/>
              </a:rPr>
              <a:t>: Worksheet for analysis of Child-Caregiver Interaction.</a:t>
            </a:r>
          </a:p>
          <a:p>
            <a:r>
              <a:rPr lang="en-US" sz="1400" u="sng" dirty="0">
                <a:latin typeface="Times New Roman" pitchFamily="18" charset="0"/>
                <a:cs typeface="Times New Roman" pitchFamily="18" charset="0"/>
              </a:rPr>
              <a:t>Form 7-2</a:t>
            </a:r>
            <a:r>
              <a:rPr lang="en-US" sz="1400" dirty="0">
                <a:latin typeface="Times New Roman" pitchFamily="18" charset="0"/>
                <a:cs typeface="Times New Roman" pitchFamily="18" charset="0"/>
              </a:rPr>
              <a:t>: Language Development Survey to identify expressive LD in toddlers.</a:t>
            </a:r>
          </a:p>
          <a:p>
            <a:r>
              <a:rPr lang="en-US" sz="1400" u="sng" dirty="0">
                <a:latin typeface="Times New Roman" pitchFamily="18" charset="0"/>
                <a:cs typeface="Times New Roman" pitchFamily="18" charset="0"/>
              </a:rPr>
              <a:t>Form 7-3</a:t>
            </a:r>
            <a:r>
              <a:rPr lang="en-US" sz="1400" dirty="0">
                <a:latin typeface="Times New Roman" pitchFamily="18" charset="0"/>
                <a:cs typeface="Times New Roman" pitchFamily="18" charset="0"/>
              </a:rPr>
              <a:t>: Assessment of Language Development</a:t>
            </a:r>
          </a:p>
          <a:p>
            <a:r>
              <a:rPr lang="en-US" sz="1400" u="sng" dirty="0">
                <a:latin typeface="Times New Roman" pitchFamily="18" charset="0"/>
                <a:cs typeface="Times New Roman" pitchFamily="18" charset="0"/>
              </a:rPr>
              <a:t>Form 7-4</a:t>
            </a:r>
            <a:r>
              <a:rPr lang="en-US" sz="1400" dirty="0">
                <a:latin typeface="Times New Roman" pitchFamily="18" charset="0"/>
                <a:cs typeface="Times New Roman" pitchFamily="18" charset="0"/>
              </a:rPr>
              <a:t>: Parent Questionnaire for Early Language Development</a:t>
            </a:r>
          </a:p>
          <a:p>
            <a:r>
              <a:rPr lang="en-US" sz="1400" u="sng" dirty="0">
                <a:latin typeface="Times New Roman" pitchFamily="18" charset="0"/>
                <a:cs typeface="Times New Roman" pitchFamily="18" charset="0"/>
              </a:rPr>
              <a:t>Form 7-5</a:t>
            </a:r>
            <a:r>
              <a:rPr lang="en-US" sz="1400" dirty="0">
                <a:latin typeface="Times New Roman" pitchFamily="18" charset="0"/>
                <a:cs typeface="Times New Roman" pitchFamily="18" charset="0"/>
              </a:rPr>
              <a:t>: Checklist for an Informal Assessment of Language</a:t>
            </a:r>
          </a:p>
          <a:p>
            <a:r>
              <a:rPr lang="en-US" sz="1400" u="sng" dirty="0">
                <a:latin typeface="Times New Roman" pitchFamily="18" charset="0"/>
                <a:cs typeface="Times New Roman" pitchFamily="18" charset="0"/>
              </a:rPr>
              <a:t>Form 7-6</a:t>
            </a:r>
            <a:r>
              <a:rPr lang="en-US" sz="1400" dirty="0">
                <a:latin typeface="Times New Roman" pitchFamily="18" charset="0"/>
                <a:cs typeface="Times New Roman" pitchFamily="18" charset="0"/>
              </a:rPr>
              <a:t>: Worksheet for Recording a Language Sample</a:t>
            </a:r>
          </a:p>
          <a:p>
            <a:r>
              <a:rPr lang="en-US" sz="1400" u="sng" dirty="0">
                <a:latin typeface="Times New Roman" pitchFamily="18" charset="0"/>
                <a:cs typeface="Times New Roman" pitchFamily="18" charset="0"/>
              </a:rPr>
              <a:t>Form 7-7</a:t>
            </a:r>
            <a:r>
              <a:rPr lang="en-US" sz="1400" dirty="0">
                <a:latin typeface="Times New Roman" pitchFamily="18" charset="0"/>
                <a:cs typeface="Times New Roman" pitchFamily="18" charset="0"/>
              </a:rPr>
              <a:t>: Assessment of Morphologic Features</a:t>
            </a:r>
          </a:p>
          <a:p>
            <a:r>
              <a:rPr lang="en-US" sz="1400" u="sng" dirty="0">
                <a:latin typeface="Times New Roman" pitchFamily="18" charset="0"/>
                <a:cs typeface="Times New Roman" pitchFamily="18" charset="0"/>
              </a:rPr>
              <a:t>Form 7-8</a:t>
            </a:r>
            <a:r>
              <a:rPr lang="en-US" sz="1400" dirty="0">
                <a:latin typeface="Times New Roman" pitchFamily="18" charset="0"/>
                <a:cs typeface="Times New Roman" pitchFamily="18" charset="0"/>
              </a:rPr>
              <a:t>: Assessment of Pragmatic Skills</a:t>
            </a:r>
          </a:p>
          <a:p>
            <a:r>
              <a:rPr lang="en-US" sz="1400" u="sng" dirty="0">
                <a:latin typeface="Times New Roman" pitchFamily="18" charset="0"/>
                <a:cs typeface="Times New Roman" pitchFamily="18" charset="0"/>
              </a:rPr>
              <a:t>Form 7-9</a:t>
            </a:r>
            <a:r>
              <a:rPr lang="en-US" sz="1400" dirty="0">
                <a:latin typeface="Times New Roman" pitchFamily="18" charset="0"/>
                <a:cs typeface="Times New Roman" pitchFamily="18" charset="0"/>
              </a:rPr>
              <a:t>: Assessment of Semantic Skills</a:t>
            </a:r>
          </a:p>
          <a:p>
            <a:endParaRPr lang="en-US" sz="1400" dirty="0">
              <a:latin typeface="Times New Roman" pitchFamily="18" charset="0"/>
              <a:cs typeface="Times New Roman" pitchFamily="18" charset="0"/>
            </a:endParaRPr>
          </a:p>
          <a:p>
            <a:pPr>
              <a:buFont typeface="Wingdings" pitchFamily="2" charset="2"/>
              <a:buChar char="Ø"/>
            </a:pPr>
            <a:endParaRPr lang="en-US" sz="1400" dirty="0">
              <a:solidFill>
                <a:schemeClr val="tx1"/>
              </a:solidFill>
              <a:latin typeface="Times New Roman" pitchFamily="18" charset="0"/>
              <a:cs typeface="Times New Roman" pitchFamily="18" charset="0"/>
            </a:endParaRPr>
          </a:p>
          <a:p>
            <a:pPr marL="0" lvl="0" indent="0" algn="l" rtl="0">
              <a:spcBef>
                <a:spcPts val="600"/>
              </a:spcBef>
              <a:spcAft>
                <a:spcPts val="0"/>
              </a:spcAft>
              <a:buFont typeface="Wingdings" pitchFamily="2" charset="2"/>
              <a:buChar char="Ø"/>
            </a:pPr>
            <a:endParaRPr sz="1200">
              <a:solidFill>
                <a:schemeClr val="tx1"/>
              </a:solidFill>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36"/>
          <p:cNvSpPr txBox="1">
            <a:spLocks noGrp="1"/>
          </p:cNvSpPr>
          <p:nvPr>
            <p:ph type="title"/>
          </p:nvPr>
        </p:nvSpPr>
        <p:spPr>
          <a:xfrm>
            <a:off x="1066800" y="1733550"/>
            <a:ext cx="7081200" cy="762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b="1" dirty="0">
                <a:effectLst>
                  <a:outerShdw blurRad="38100" dist="38100" dir="2700000" algn="tl">
                    <a:srgbClr val="000000">
                      <a:alpha val="43137"/>
                    </a:srgbClr>
                  </a:outerShdw>
                </a:effectLst>
              </a:rPr>
              <a:t>Thanks!</a:t>
            </a:r>
            <a:endParaRPr sz="4800" b="1">
              <a:effectLst>
                <a:outerShdw blurRad="38100" dist="38100" dir="2700000" algn="tl">
                  <a:srgbClr val="000000">
                    <a:alpha val="43137"/>
                  </a:srgbClr>
                </a:outerShdw>
              </a:effectLst>
            </a:endParaRPr>
          </a:p>
        </p:txBody>
      </p:sp>
      <p:sp>
        <p:nvSpPr>
          <p:cNvPr id="335" name="Google Shape;335;p36"/>
          <p:cNvSpPr txBox="1">
            <a:spLocks noGrp="1"/>
          </p:cNvSpPr>
          <p:nvPr>
            <p:ph type="body" idx="1"/>
          </p:nvPr>
        </p:nvSpPr>
        <p:spPr>
          <a:xfrm>
            <a:off x="990600" y="2800350"/>
            <a:ext cx="7081200" cy="1396525"/>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3600" b="1" dirty="0">
                <a:solidFill>
                  <a:srgbClr val="CC0000"/>
                </a:solidFill>
              </a:rPr>
              <a:t>Any questions?</a:t>
            </a:r>
            <a:br>
              <a:rPr lang="en" sz="3600" b="1" dirty="0">
                <a:solidFill>
                  <a:srgbClr val="CC0000"/>
                </a:solidFill>
              </a:rPr>
            </a:br>
            <a:r>
              <a:rPr lang="en" sz="1600" b="1" dirty="0">
                <a:solidFill>
                  <a:srgbClr val="CC0000"/>
                </a:solidFill>
              </a:rPr>
              <a:t>Please, message me☺</a:t>
            </a:r>
            <a:endParaRPr sz="1600" b="1">
              <a:solidFill>
                <a:srgbClr val="CC0000"/>
              </a:solidFill>
            </a:endParaRPr>
          </a:p>
        </p:txBody>
      </p:sp>
      <p:sp>
        <p:nvSpPr>
          <p:cNvPr id="336" name="Google Shape;336;p36"/>
          <p:cNvSpPr/>
          <p:nvPr/>
        </p:nvSpPr>
        <p:spPr>
          <a:xfrm>
            <a:off x="4410757" y="111095"/>
            <a:ext cx="322468" cy="289480"/>
          </a:xfrm>
          <a:custGeom>
            <a:avLst/>
            <a:gdLst/>
            <a:ahLst/>
            <a:cxnLst/>
            <a:rect l="l" t="t" r="r" b="b"/>
            <a:pathLst>
              <a:path w="16706" h="14997" extrusionOk="0">
                <a:moveTo>
                  <a:pt x="4299" y="0"/>
                </a:moveTo>
                <a:lnTo>
                  <a:pt x="3859" y="25"/>
                </a:lnTo>
                <a:lnTo>
                  <a:pt x="3444" y="74"/>
                </a:lnTo>
                <a:lnTo>
                  <a:pt x="3029" y="196"/>
                </a:lnTo>
                <a:lnTo>
                  <a:pt x="2614" y="342"/>
                </a:lnTo>
                <a:lnTo>
                  <a:pt x="2247" y="513"/>
                </a:lnTo>
                <a:lnTo>
                  <a:pt x="1905" y="733"/>
                </a:lnTo>
                <a:lnTo>
                  <a:pt x="1563" y="977"/>
                </a:lnTo>
                <a:lnTo>
                  <a:pt x="1270" y="1246"/>
                </a:lnTo>
                <a:lnTo>
                  <a:pt x="977" y="1563"/>
                </a:lnTo>
                <a:lnTo>
                  <a:pt x="733" y="1881"/>
                </a:lnTo>
                <a:lnTo>
                  <a:pt x="513" y="2247"/>
                </a:lnTo>
                <a:lnTo>
                  <a:pt x="342" y="2614"/>
                </a:lnTo>
                <a:lnTo>
                  <a:pt x="196" y="3004"/>
                </a:lnTo>
                <a:lnTo>
                  <a:pt x="98" y="3420"/>
                </a:lnTo>
                <a:lnTo>
                  <a:pt x="25" y="3859"/>
                </a:lnTo>
                <a:lnTo>
                  <a:pt x="0" y="4299"/>
                </a:lnTo>
                <a:lnTo>
                  <a:pt x="0" y="4592"/>
                </a:lnTo>
                <a:lnTo>
                  <a:pt x="25" y="4885"/>
                </a:lnTo>
                <a:lnTo>
                  <a:pt x="122" y="5447"/>
                </a:lnTo>
                <a:lnTo>
                  <a:pt x="245" y="6008"/>
                </a:lnTo>
                <a:lnTo>
                  <a:pt x="440" y="6546"/>
                </a:lnTo>
                <a:lnTo>
                  <a:pt x="660" y="7059"/>
                </a:lnTo>
                <a:lnTo>
                  <a:pt x="928" y="7547"/>
                </a:lnTo>
                <a:lnTo>
                  <a:pt x="1197" y="8011"/>
                </a:lnTo>
                <a:lnTo>
                  <a:pt x="1515" y="8475"/>
                </a:lnTo>
                <a:lnTo>
                  <a:pt x="1856" y="8915"/>
                </a:lnTo>
                <a:lnTo>
                  <a:pt x="2198" y="9330"/>
                </a:lnTo>
                <a:lnTo>
                  <a:pt x="2565" y="9745"/>
                </a:lnTo>
                <a:lnTo>
                  <a:pt x="2931" y="10136"/>
                </a:lnTo>
                <a:lnTo>
                  <a:pt x="3639" y="10869"/>
                </a:lnTo>
                <a:lnTo>
                  <a:pt x="4299" y="11528"/>
                </a:lnTo>
                <a:lnTo>
                  <a:pt x="4861" y="12065"/>
                </a:lnTo>
                <a:lnTo>
                  <a:pt x="5496" y="12627"/>
                </a:lnTo>
                <a:lnTo>
                  <a:pt x="6839" y="13775"/>
                </a:lnTo>
                <a:lnTo>
                  <a:pt x="7913" y="14654"/>
                </a:lnTo>
                <a:lnTo>
                  <a:pt x="8353" y="14996"/>
                </a:lnTo>
                <a:lnTo>
                  <a:pt x="8793" y="14654"/>
                </a:lnTo>
                <a:lnTo>
                  <a:pt x="9843" y="13799"/>
                </a:lnTo>
                <a:lnTo>
                  <a:pt x="11186" y="12651"/>
                </a:lnTo>
                <a:lnTo>
                  <a:pt x="11821" y="12090"/>
                </a:lnTo>
                <a:lnTo>
                  <a:pt x="12407" y="11528"/>
                </a:lnTo>
                <a:lnTo>
                  <a:pt x="13067" y="10869"/>
                </a:lnTo>
                <a:lnTo>
                  <a:pt x="13775" y="10136"/>
                </a:lnTo>
                <a:lnTo>
                  <a:pt x="14141" y="9745"/>
                </a:lnTo>
                <a:lnTo>
                  <a:pt x="14508" y="9330"/>
                </a:lnTo>
                <a:lnTo>
                  <a:pt x="14850" y="8915"/>
                </a:lnTo>
                <a:lnTo>
                  <a:pt x="15191" y="8475"/>
                </a:lnTo>
                <a:lnTo>
                  <a:pt x="15509" y="8011"/>
                </a:lnTo>
                <a:lnTo>
                  <a:pt x="15778" y="7547"/>
                </a:lnTo>
                <a:lnTo>
                  <a:pt x="16046" y="7059"/>
                </a:lnTo>
                <a:lnTo>
                  <a:pt x="16266" y="6546"/>
                </a:lnTo>
                <a:lnTo>
                  <a:pt x="16461" y="6008"/>
                </a:lnTo>
                <a:lnTo>
                  <a:pt x="16584" y="5447"/>
                </a:lnTo>
                <a:lnTo>
                  <a:pt x="16681" y="4885"/>
                </a:lnTo>
                <a:lnTo>
                  <a:pt x="16706" y="4592"/>
                </a:lnTo>
                <a:lnTo>
                  <a:pt x="16706" y="4299"/>
                </a:lnTo>
                <a:lnTo>
                  <a:pt x="16681" y="3859"/>
                </a:lnTo>
                <a:lnTo>
                  <a:pt x="16608" y="3420"/>
                </a:lnTo>
                <a:lnTo>
                  <a:pt x="16510" y="3004"/>
                </a:lnTo>
                <a:lnTo>
                  <a:pt x="16364" y="2614"/>
                </a:lnTo>
                <a:lnTo>
                  <a:pt x="16193" y="2247"/>
                </a:lnTo>
                <a:lnTo>
                  <a:pt x="15973" y="1881"/>
                </a:lnTo>
                <a:lnTo>
                  <a:pt x="15729" y="1563"/>
                </a:lnTo>
                <a:lnTo>
                  <a:pt x="15436" y="1246"/>
                </a:lnTo>
                <a:lnTo>
                  <a:pt x="15143" y="977"/>
                </a:lnTo>
                <a:lnTo>
                  <a:pt x="14801" y="733"/>
                </a:lnTo>
                <a:lnTo>
                  <a:pt x="14459" y="513"/>
                </a:lnTo>
                <a:lnTo>
                  <a:pt x="14092" y="342"/>
                </a:lnTo>
                <a:lnTo>
                  <a:pt x="13677" y="196"/>
                </a:lnTo>
                <a:lnTo>
                  <a:pt x="13262" y="74"/>
                </a:lnTo>
                <a:lnTo>
                  <a:pt x="12847" y="25"/>
                </a:lnTo>
                <a:lnTo>
                  <a:pt x="12407" y="0"/>
                </a:lnTo>
                <a:lnTo>
                  <a:pt x="12065" y="0"/>
                </a:lnTo>
                <a:lnTo>
                  <a:pt x="11723" y="49"/>
                </a:lnTo>
                <a:lnTo>
                  <a:pt x="11381" y="122"/>
                </a:lnTo>
                <a:lnTo>
                  <a:pt x="11064" y="196"/>
                </a:lnTo>
                <a:lnTo>
                  <a:pt x="10746" y="318"/>
                </a:lnTo>
                <a:lnTo>
                  <a:pt x="10453" y="464"/>
                </a:lnTo>
                <a:lnTo>
                  <a:pt x="10160" y="611"/>
                </a:lnTo>
                <a:lnTo>
                  <a:pt x="9892" y="806"/>
                </a:lnTo>
                <a:lnTo>
                  <a:pt x="9647" y="1002"/>
                </a:lnTo>
                <a:lnTo>
                  <a:pt x="9403" y="1221"/>
                </a:lnTo>
                <a:lnTo>
                  <a:pt x="9183" y="1466"/>
                </a:lnTo>
                <a:lnTo>
                  <a:pt x="8964" y="1710"/>
                </a:lnTo>
                <a:lnTo>
                  <a:pt x="8793" y="1979"/>
                </a:lnTo>
                <a:lnTo>
                  <a:pt x="8622" y="2272"/>
                </a:lnTo>
                <a:lnTo>
                  <a:pt x="8475" y="2565"/>
                </a:lnTo>
                <a:lnTo>
                  <a:pt x="8353" y="2858"/>
                </a:lnTo>
                <a:lnTo>
                  <a:pt x="8231" y="2565"/>
                </a:lnTo>
                <a:lnTo>
                  <a:pt x="8084" y="2272"/>
                </a:lnTo>
                <a:lnTo>
                  <a:pt x="7913" y="1979"/>
                </a:lnTo>
                <a:lnTo>
                  <a:pt x="7742" y="1710"/>
                </a:lnTo>
                <a:lnTo>
                  <a:pt x="7523" y="1466"/>
                </a:lnTo>
                <a:lnTo>
                  <a:pt x="7303" y="1221"/>
                </a:lnTo>
                <a:lnTo>
                  <a:pt x="7059" y="1002"/>
                </a:lnTo>
                <a:lnTo>
                  <a:pt x="6814" y="806"/>
                </a:lnTo>
                <a:lnTo>
                  <a:pt x="6546" y="611"/>
                </a:lnTo>
                <a:lnTo>
                  <a:pt x="6253" y="464"/>
                </a:lnTo>
                <a:lnTo>
                  <a:pt x="5960" y="318"/>
                </a:lnTo>
                <a:lnTo>
                  <a:pt x="5642" y="196"/>
                </a:lnTo>
                <a:lnTo>
                  <a:pt x="5325" y="122"/>
                </a:lnTo>
                <a:lnTo>
                  <a:pt x="4983" y="49"/>
                </a:lnTo>
                <a:lnTo>
                  <a:pt x="4641"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6"/>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47</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5" name="Google Shape;95;p16"/>
          <p:cNvSpPr txBox="1">
            <a:spLocks noGrp="1"/>
          </p:cNvSpPr>
          <p:nvPr>
            <p:ph type="subTitle" idx="1"/>
          </p:nvPr>
        </p:nvSpPr>
        <p:spPr>
          <a:xfrm>
            <a:off x="381000" y="666750"/>
            <a:ext cx="3352800" cy="198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CC0000"/>
              </a:buClr>
            </a:pPr>
            <a:r>
              <a:rPr lang="en-US" b="1" u="sng" dirty="0">
                <a:solidFill>
                  <a:schemeClr val="tx1"/>
                </a:solidFill>
                <a:latin typeface="Times New Roman" pitchFamily="18" charset="0"/>
                <a:cs typeface="Times New Roman" pitchFamily="18" charset="0"/>
              </a:rPr>
              <a:t>Descriptive Approach:</a:t>
            </a:r>
          </a:p>
          <a:p>
            <a:pPr marL="0" indent="0" algn="l">
              <a:buClr>
                <a:srgbClr val="CC0000"/>
              </a:buClr>
              <a:buFont typeface="Wingdings" pitchFamily="2" charset="2"/>
              <a:buChar char="Ø"/>
            </a:pPr>
            <a:r>
              <a:rPr lang="en-US" dirty="0">
                <a:solidFill>
                  <a:schemeClr val="tx1"/>
                </a:solidFill>
                <a:latin typeface="Times New Roman" pitchFamily="18" charset="0"/>
                <a:cs typeface="Times New Roman" pitchFamily="18" charset="0"/>
              </a:rPr>
              <a:t> </a:t>
            </a:r>
            <a:r>
              <a:rPr lang="en-US" sz="1400" dirty="0">
                <a:solidFill>
                  <a:srgbClr val="CC0000"/>
                </a:solidFill>
                <a:latin typeface="Times New Roman" pitchFamily="18" charset="0"/>
                <a:cs typeface="Times New Roman" pitchFamily="18" charset="0"/>
              </a:rPr>
              <a:t>Authentic</a:t>
            </a:r>
            <a:r>
              <a:rPr lang="en-US" sz="1400" dirty="0">
                <a:solidFill>
                  <a:schemeClr val="tx1"/>
                </a:solidFill>
                <a:latin typeface="Times New Roman" pitchFamily="18" charset="0"/>
                <a:cs typeface="Times New Roman" pitchFamily="18" charset="0"/>
              </a:rPr>
              <a:t> assessment method focusing on description of behaviors and comparing past performance to current performance.</a:t>
            </a:r>
            <a:endParaRPr lang="en-US" sz="1100" dirty="0">
              <a:solidFill>
                <a:schemeClr val="tx1"/>
              </a:solidFill>
              <a:latin typeface="Times New Roman" pitchFamily="18" charset="0"/>
              <a:cs typeface="Times New Roman" pitchFamily="18" charset="0"/>
            </a:endParaRPr>
          </a:p>
          <a:p>
            <a:pPr marL="0" indent="0" algn="l">
              <a:buClr>
                <a:srgbClr val="CC0000"/>
              </a:buClr>
              <a:buFont typeface="Wingdings" pitchFamily="2" charset="2"/>
              <a:buChar char="Ø"/>
            </a:pPr>
            <a:r>
              <a:rPr lang="en-US" sz="1400" dirty="0">
                <a:solidFill>
                  <a:schemeClr val="tx1"/>
                </a:solidFill>
                <a:latin typeface="Times New Roman" pitchFamily="18" charset="0"/>
                <a:cs typeface="Times New Roman" pitchFamily="18" charset="0"/>
              </a:rPr>
              <a:t> Emphasizes </a:t>
            </a:r>
            <a:r>
              <a:rPr lang="en-US" sz="1400" dirty="0">
                <a:solidFill>
                  <a:srgbClr val="CC0000"/>
                </a:solidFill>
                <a:latin typeface="Times New Roman" pitchFamily="18" charset="0"/>
                <a:cs typeface="Times New Roman" pitchFamily="18" charset="0"/>
              </a:rPr>
              <a:t>spontaneous speech-language sampling </a:t>
            </a:r>
            <a:r>
              <a:rPr lang="en-US" sz="1400" dirty="0">
                <a:solidFill>
                  <a:schemeClr val="tx1"/>
                </a:solidFill>
                <a:latin typeface="Times New Roman" pitchFamily="18" charset="0"/>
                <a:cs typeface="Times New Roman" pitchFamily="18" charset="0"/>
              </a:rPr>
              <a:t>and </a:t>
            </a:r>
            <a:r>
              <a:rPr lang="en-US" sz="1400" dirty="0">
                <a:solidFill>
                  <a:srgbClr val="CC0000"/>
                </a:solidFill>
                <a:latin typeface="Times New Roman" pitchFamily="18" charset="0"/>
                <a:cs typeface="Times New Roman" pitchFamily="18" charset="0"/>
              </a:rPr>
              <a:t>observation</a:t>
            </a:r>
            <a:r>
              <a:rPr lang="en-US" sz="1400" dirty="0">
                <a:solidFill>
                  <a:schemeClr val="tx1"/>
                </a:solidFill>
                <a:latin typeface="Times New Roman" pitchFamily="18" charset="0"/>
                <a:cs typeface="Times New Roman" pitchFamily="18" charset="0"/>
              </a:rPr>
              <a:t> in naturalistic contexts.</a:t>
            </a:r>
          </a:p>
        </p:txBody>
      </p:sp>
      <p:sp>
        <p:nvSpPr>
          <p:cNvPr id="96" name="Google Shape;96;p16"/>
          <p:cNvSpPr txBox="1"/>
          <p:nvPr/>
        </p:nvSpPr>
        <p:spPr>
          <a:xfrm>
            <a:off x="3841850" y="590550"/>
            <a:ext cx="1415950" cy="470325"/>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solidFill>
                  <a:srgbClr val="CC0000"/>
                </a:solidFill>
                <a:latin typeface="Playfair Display"/>
                <a:ea typeface="Playfair Display"/>
                <a:cs typeface="Playfair Display"/>
                <a:sym typeface="Playfair Display"/>
              </a:rPr>
              <a:t>2</a:t>
            </a:r>
            <a:endParaRPr sz="2800">
              <a:solidFill>
                <a:srgbClr val="CC0000"/>
              </a:solidFill>
              <a:latin typeface="Playfair Display"/>
              <a:ea typeface="Playfair Display"/>
              <a:cs typeface="Playfair Display"/>
              <a:sym typeface="Playfair Display"/>
            </a:endParaRPr>
          </a:p>
        </p:txBody>
      </p:sp>
      <p:sp>
        <p:nvSpPr>
          <p:cNvPr id="97" name="Google Shape;97;p16"/>
          <p:cNvSpPr txBox="1">
            <a:spLocks noGrp="1"/>
          </p:cNvSpPr>
          <p:nvPr>
            <p:ph type="sldNum" idx="4294967295"/>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5</a:t>
            </a:fld>
            <a:endParaRPr/>
          </a:p>
        </p:txBody>
      </p:sp>
      <p:sp>
        <p:nvSpPr>
          <p:cNvPr id="6" name="TextBox 5"/>
          <p:cNvSpPr txBox="1"/>
          <p:nvPr/>
        </p:nvSpPr>
        <p:spPr>
          <a:xfrm>
            <a:off x="3810000" y="133350"/>
            <a:ext cx="1426994" cy="400110"/>
          </a:xfrm>
          <a:prstGeom prst="rect">
            <a:avLst/>
          </a:prstGeom>
          <a:noFill/>
        </p:spPr>
        <p:txBody>
          <a:bodyPr wrap="none" rtlCol="0">
            <a:spAutoFit/>
          </a:bodyPr>
          <a:lstStyle/>
          <a:p>
            <a:r>
              <a:rPr lang="en-US" sz="2000" i="1" dirty="0">
                <a:latin typeface="Playfair Display"/>
                <a:sym typeface="Playfair Display"/>
              </a:rPr>
              <a:t>Descriptive</a:t>
            </a:r>
            <a:endParaRPr lang="en-US" dirty="0"/>
          </a:p>
        </p:txBody>
      </p:sp>
      <p:sp>
        <p:nvSpPr>
          <p:cNvPr id="7" name="Google Shape;95;p16"/>
          <p:cNvSpPr txBox="1">
            <a:spLocks/>
          </p:cNvSpPr>
          <p:nvPr/>
        </p:nvSpPr>
        <p:spPr>
          <a:xfrm>
            <a:off x="381000" y="2876550"/>
            <a:ext cx="3352800" cy="19812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rgbClr val="CC0000"/>
              </a:buClr>
              <a:buSzPts val="1800"/>
              <a:buFont typeface="Lora"/>
              <a:buNone/>
              <a:tabLst/>
              <a:defRPr/>
            </a:pPr>
            <a:r>
              <a:rPr kumimoji="0" lang="en-US" sz="1800" b="1" i="0" u="sng" strike="noStrike" kern="0" cap="none" spc="0" normalizeH="0" baseline="0" noProof="0" dirty="0">
                <a:ln>
                  <a:noFill/>
                </a:ln>
                <a:solidFill>
                  <a:schemeClr val="tx1"/>
                </a:solidFill>
                <a:effectLst/>
                <a:uLnTx/>
                <a:uFillTx/>
                <a:latin typeface="Times New Roman" pitchFamily="18" charset="0"/>
                <a:ea typeface="Lora"/>
                <a:cs typeface="Times New Roman" pitchFamily="18" charset="0"/>
                <a:sym typeface="Lora"/>
              </a:rPr>
              <a:t>Advantages</a:t>
            </a:r>
          </a:p>
          <a:p>
            <a:pPr lvl="0">
              <a:lnSpc>
                <a:spcPct val="115000"/>
              </a:lnSpc>
              <a:buClr>
                <a:srgbClr val="CC0000"/>
              </a:buClr>
              <a:buSzPts val="1800"/>
              <a:buFont typeface="Wingdings" pitchFamily="2" charset="2"/>
              <a:buChar char="Ø"/>
            </a:pPr>
            <a:r>
              <a:rPr lang="en-US" dirty="0">
                <a:latin typeface="Times New Roman" pitchFamily="18" charset="0"/>
                <a:cs typeface="Times New Roman" pitchFamily="18" charset="0"/>
              </a:rPr>
              <a:t> Language is assessed in all of its richness and complexity.</a:t>
            </a:r>
            <a:endParaRPr lang="en-US" dirty="0">
              <a:solidFill>
                <a:schemeClr val="tx1"/>
              </a:solidFill>
              <a:latin typeface="Times New Roman" pitchFamily="18" charset="0"/>
              <a:cs typeface="Times New Roman" pitchFamily="18" charset="0"/>
              <a:sym typeface="Lora"/>
            </a:endParaRPr>
          </a:p>
          <a:p>
            <a:pPr lvl="0">
              <a:lnSpc>
                <a:spcPct val="115000"/>
              </a:lnSpc>
              <a:buClr>
                <a:srgbClr val="CC0000"/>
              </a:buClr>
              <a:buSzPts val="1800"/>
              <a:buFont typeface="Wingdings" pitchFamily="2" charset="2"/>
              <a:buChar char="Ø"/>
            </a:pPr>
            <a:r>
              <a:rPr lang="en-US" dirty="0">
                <a:solidFill>
                  <a:schemeClr val="tx1"/>
                </a:solidFill>
                <a:latin typeface="Times New Roman" pitchFamily="18" charset="0"/>
                <a:ea typeface="Lora"/>
                <a:cs typeface="Times New Roman" pitchFamily="18" charset="0"/>
                <a:sym typeface="Lora"/>
              </a:rPr>
              <a:t> Determines whether the condition affects the client‘s day to day communication and how it affects it.</a:t>
            </a:r>
            <a:endParaRPr kumimoji="0" lang="en-US" sz="1400" b="0" i="0" u="none" strike="noStrike" kern="0" cap="none" spc="0" normalizeH="0" baseline="0" noProof="0" dirty="0">
              <a:ln>
                <a:noFill/>
              </a:ln>
              <a:solidFill>
                <a:schemeClr val="tx1"/>
              </a:solidFill>
              <a:effectLst/>
              <a:uLnTx/>
              <a:uFillTx/>
              <a:latin typeface="Times New Roman" pitchFamily="18" charset="0"/>
              <a:ea typeface="Lora"/>
              <a:cs typeface="Times New Roman" pitchFamily="18" charset="0"/>
              <a:sym typeface="Lora"/>
            </a:endParaRPr>
          </a:p>
          <a:p>
            <a:pPr marL="0" marR="0" lvl="0" indent="0" algn="l" defTabSz="914400" rtl="0" eaLnBrk="1" fontAlgn="auto" latinLnBrk="0" hangingPunct="1">
              <a:lnSpc>
                <a:spcPct val="115000"/>
              </a:lnSpc>
              <a:spcBef>
                <a:spcPts val="0"/>
              </a:spcBef>
              <a:spcAft>
                <a:spcPts val="0"/>
              </a:spcAft>
              <a:buClr>
                <a:srgbClr val="CC0000"/>
              </a:buClr>
              <a:buSzPts val="1800"/>
              <a:buFont typeface="Lora"/>
              <a:buNone/>
              <a:tabLst/>
              <a:defRPr/>
            </a:pPr>
            <a:endParaRPr kumimoji="0" lang="en-US" sz="1400" b="0" i="0" u="none" strike="noStrike" kern="0" cap="none" spc="0" normalizeH="0" baseline="0" noProof="0" dirty="0">
              <a:ln>
                <a:noFill/>
              </a:ln>
              <a:solidFill>
                <a:schemeClr val="tx1"/>
              </a:solidFill>
              <a:effectLst/>
              <a:uLnTx/>
              <a:uFillTx/>
              <a:latin typeface="Times New Roman" pitchFamily="18" charset="0"/>
              <a:ea typeface="Lora"/>
              <a:cs typeface="Times New Roman" pitchFamily="18" charset="0"/>
              <a:sym typeface="Lora"/>
            </a:endParaRPr>
          </a:p>
        </p:txBody>
      </p:sp>
      <p:sp>
        <p:nvSpPr>
          <p:cNvPr id="8" name="Google Shape;95;p16"/>
          <p:cNvSpPr txBox="1">
            <a:spLocks/>
          </p:cNvSpPr>
          <p:nvPr/>
        </p:nvSpPr>
        <p:spPr>
          <a:xfrm>
            <a:off x="4876800" y="1657350"/>
            <a:ext cx="3352800" cy="25146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rgbClr val="CC0000"/>
              </a:buClr>
              <a:buSzPts val="1800"/>
              <a:buFont typeface="Lora"/>
              <a:buNone/>
              <a:tabLst/>
              <a:defRPr/>
            </a:pPr>
            <a:r>
              <a:rPr kumimoji="0" lang="en-US" sz="1800" b="1" i="0" u="sng" strike="noStrike" kern="0" cap="none" spc="0" normalizeH="0" baseline="0" noProof="0" dirty="0">
                <a:ln>
                  <a:noFill/>
                </a:ln>
                <a:solidFill>
                  <a:schemeClr val="tx1"/>
                </a:solidFill>
                <a:effectLst/>
                <a:uLnTx/>
                <a:uFillTx/>
                <a:latin typeface="Times New Roman" pitchFamily="18" charset="0"/>
                <a:ea typeface="Lora"/>
                <a:cs typeface="Times New Roman" pitchFamily="18" charset="0"/>
                <a:sym typeface="Lora"/>
              </a:rPr>
              <a:t>Limitations</a:t>
            </a:r>
          </a:p>
          <a:p>
            <a:pPr>
              <a:lnSpc>
                <a:spcPct val="115000"/>
              </a:lnSpc>
              <a:buClr>
                <a:srgbClr val="CC0000"/>
              </a:buClr>
              <a:buSzPts val="1800"/>
              <a:buFont typeface="Wingdings" pitchFamily="2" charset="2"/>
              <a:buChar char="Ø"/>
            </a:pPr>
            <a:r>
              <a:rPr lang="en-US" dirty="0">
                <a:latin typeface="Times New Roman" pitchFamily="18" charset="0"/>
                <a:cs typeface="Times New Roman" pitchFamily="18" charset="0"/>
              </a:rPr>
              <a:t> Reliability and validity of the findings are dependent upon the level of expertise of the clinician. He should be an expert on understanding and evaluating the complexities of language.</a:t>
            </a:r>
          </a:p>
          <a:p>
            <a:pPr>
              <a:lnSpc>
                <a:spcPct val="115000"/>
              </a:lnSpc>
              <a:buClr>
                <a:srgbClr val="CC0000"/>
              </a:buClr>
              <a:buSzPts val="1800"/>
              <a:buFont typeface="Wingdings" pitchFamily="2" charset="2"/>
              <a:buChar char="Ø"/>
            </a:pPr>
            <a:r>
              <a:rPr lang="en-US" dirty="0">
                <a:latin typeface="Times New Roman" pitchFamily="18" charset="0"/>
                <a:cs typeface="Times New Roman" pitchFamily="18" charset="0"/>
              </a:rPr>
              <a:t> They are also dependant on how representative the language samples obtained from the client are.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5" name="Google Shape;95;p16"/>
          <p:cNvSpPr txBox="1">
            <a:spLocks noGrp="1"/>
          </p:cNvSpPr>
          <p:nvPr>
            <p:ph type="subTitle" idx="1"/>
          </p:nvPr>
        </p:nvSpPr>
        <p:spPr>
          <a:xfrm>
            <a:off x="381000" y="1581150"/>
            <a:ext cx="3352800" cy="175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CC0000"/>
              </a:buClr>
            </a:pPr>
            <a:r>
              <a:rPr lang="en-US" b="1" u="sng" dirty="0">
                <a:solidFill>
                  <a:schemeClr val="tx1"/>
                </a:solidFill>
                <a:latin typeface="Times New Roman" pitchFamily="18" charset="0"/>
                <a:cs typeface="Times New Roman" pitchFamily="18" charset="0"/>
              </a:rPr>
              <a:t>The Integrated Approach:</a:t>
            </a:r>
          </a:p>
          <a:p>
            <a:pPr algn="l">
              <a:buClr>
                <a:srgbClr val="CC0000"/>
              </a:buClr>
              <a:buFont typeface="Wingdings" pitchFamily="2" charset="2"/>
              <a:buChar char="Ø"/>
            </a:pPr>
            <a:r>
              <a:rPr lang="en-US" sz="1400" dirty="0">
                <a:solidFill>
                  <a:srgbClr val="CC0000"/>
                </a:solidFill>
                <a:latin typeface="Times New Roman" pitchFamily="18" charset="0"/>
                <a:cs typeface="Times New Roman" pitchFamily="18" charset="0"/>
              </a:rPr>
              <a:t>Combines </a:t>
            </a:r>
            <a:r>
              <a:rPr lang="en-US" sz="1400" dirty="0">
                <a:solidFill>
                  <a:schemeClr val="tx1"/>
                </a:solidFill>
                <a:latin typeface="Times New Roman" pitchFamily="18" charset="0"/>
                <a:cs typeface="Times New Roman" pitchFamily="18" charset="0"/>
              </a:rPr>
              <a:t>aspects of both the psychometric and the descriptive approaches.</a:t>
            </a:r>
          </a:p>
          <a:p>
            <a:pPr algn="l">
              <a:buClr>
                <a:srgbClr val="CC0000"/>
              </a:buClr>
              <a:buFont typeface="Wingdings" pitchFamily="2" charset="2"/>
              <a:buChar char="Ø"/>
            </a:pPr>
            <a:r>
              <a:rPr lang="en-US" sz="1400" dirty="0">
                <a:solidFill>
                  <a:schemeClr val="tx1"/>
                </a:solidFill>
                <a:latin typeface="Times New Roman" pitchFamily="18" charset="0"/>
                <a:cs typeface="Times New Roman" pitchFamily="18" charset="0"/>
              </a:rPr>
              <a:t>It is s the </a:t>
            </a:r>
            <a:r>
              <a:rPr lang="en-US" sz="1400" dirty="0">
                <a:solidFill>
                  <a:srgbClr val="CC0000"/>
                </a:solidFill>
                <a:latin typeface="Times New Roman" pitchFamily="18" charset="0"/>
                <a:cs typeface="Times New Roman" pitchFamily="18" charset="0"/>
              </a:rPr>
              <a:t>recommended </a:t>
            </a:r>
            <a:r>
              <a:rPr lang="en-US" sz="1400" dirty="0">
                <a:solidFill>
                  <a:schemeClr val="tx1"/>
                </a:solidFill>
                <a:latin typeface="Times New Roman" pitchFamily="18" charset="0"/>
                <a:cs typeface="Times New Roman" pitchFamily="18" charset="0"/>
              </a:rPr>
              <a:t>assessment approach.</a:t>
            </a:r>
          </a:p>
        </p:txBody>
      </p:sp>
      <p:sp>
        <p:nvSpPr>
          <p:cNvPr id="96" name="Google Shape;96;p16"/>
          <p:cNvSpPr txBox="1"/>
          <p:nvPr/>
        </p:nvSpPr>
        <p:spPr>
          <a:xfrm>
            <a:off x="3886200" y="590550"/>
            <a:ext cx="1415950" cy="470325"/>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2800" dirty="0">
                <a:solidFill>
                  <a:srgbClr val="CC0000"/>
                </a:solidFill>
                <a:latin typeface="Playfair Display"/>
                <a:ea typeface="Playfair Display"/>
                <a:cs typeface="Playfair Display"/>
                <a:sym typeface="Playfair Display"/>
              </a:rPr>
              <a:t>3</a:t>
            </a:r>
            <a:endParaRPr sz="2800">
              <a:solidFill>
                <a:srgbClr val="CC0000"/>
              </a:solidFill>
              <a:latin typeface="Playfair Display"/>
              <a:ea typeface="Playfair Display"/>
              <a:cs typeface="Playfair Display"/>
              <a:sym typeface="Playfair Display"/>
            </a:endParaRPr>
          </a:p>
        </p:txBody>
      </p:sp>
      <p:sp>
        <p:nvSpPr>
          <p:cNvPr id="97" name="Google Shape;97;p16"/>
          <p:cNvSpPr txBox="1">
            <a:spLocks noGrp="1"/>
          </p:cNvSpPr>
          <p:nvPr>
            <p:ph type="sldNum" idx="4294967295"/>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6</a:t>
            </a:fld>
            <a:endParaRPr/>
          </a:p>
        </p:txBody>
      </p:sp>
      <p:sp>
        <p:nvSpPr>
          <p:cNvPr id="6" name="TextBox 5"/>
          <p:cNvSpPr txBox="1"/>
          <p:nvPr/>
        </p:nvSpPr>
        <p:spPr>
          <a:xfrm>
            <a:off x="3810000" y="133350"/>
            <a:ext cx="1534394" cy="461665"/>
          </a:xfrm>
          <a:prstGeom prst="rect">
            <a:avLst/>
          </a:prstGeom>
          <a:noFill/>
        </p:spPr>
        <p:txBody>
          <a:bodyPr wrap="none" rtlCol="0">
            <a:spAutoFit/>
          </a:bodyPr>
          <a:lstStyle/>
          <a:p>
            <a:r>
              <a:rPr lang="en-US" sz="2400" i="1" dirty="0">
                <a:latin typeface="Playfair Display"/>
                <a:sym typeface="Playfair Display"/>
              </a:rPr>
              <a:t>Integrated</a:t>
            </a:r>
            <a:endParaRPr lang="en-US" sz="1600" dirty="0"/>
          </a:p>
        </p:txBody>
      </p:sp>
      <p:sp>
        <p:nvSpPr>
          <p:cNvPr id="7" name="Google Shape;95;p16"/>
          <p:cNvSpPr txBox="1">
            <a:spLocks/>
          </p:cNvSpPr>
          <p:nvPr/>
        </p:nvSpPr>
        <p:spPr>
          <a:xfrm>
            <a:off x="5029200" y="1200150"/>
            <a:ext cx="3352800" cy="394335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rgbClr val="CC0000"/>
              </a:buClr>
              <a:buSzPts val="1800"/>
              <a:buFont typeface="Lora"/>
              <a:buNone/>
              <a:tabLst/>
              <a:defRPr/>
            </a:pPr>
            <a:r>
              <a:rPr kumimoji="0" lang="en-US" sz="1800" b="1" i="0" u="sng" strike="noStrike" kern="0" cap="none" spc="0" normalizeH="0" baseline="0" noProof="0" dirty="0">
                <a:ln>
                  <a:noFill/>
                </a:ln>
                <a:solidFill>
                  <a:schemeClr val="tx1"/>
                </a:solidFill>
                <a:effectLst/>
                <a:uLnTx/>
                <a:uFillTx/>
                <a:latin typeface="Times New Roman" pitchFamily="18" charset="0"/>
                <a:ea typeface="Lora"/>
                <a:cs typeface="Times New Roman" pitchFamily="18" charset="0"/>
                <a:sym typeface="Lora"/>
              </a:rPr>
              <a:t>Advantages</a:t>
            </a:r>
          </a:p>
          <a:p>
            <a:pPr lvl="0">
              <a:lnSpc>
                <a:spcPct val="115000"/>
              </a:lnSpc>
              <a:buClr>
                <a:srgbClr val="CC0000"/>
              </a:buClr>
              <a:buSzPts val="1800"/>
              <a:buFont typeface="Wingdings" pitchFamily="2" charset="2"/>
              <a:buChar char="Ø"/>
            </a:pPr>
            <a:r>
              <a:rPr lang="en-US" dirty="0">
                <a:latin typeface="Times New Roman" pitchFamily="18" charset="0"/>
                <a:cs typeface="Times New Roman" pitchFamily="18" charset="0"/>
              </a:rPr>
              <a:t> Makes assessment a </a:t>
            </a:r>
            <a:r>
              <a:rPr lang="en-US" dirty="0">
                <a:solidFill>
                  <a:srgbClr val="CC0000"/>
                </a:solidFill>
                <a:latin typeface="Times New Roman" pitchFamily="18" charset="0"/>
                <a:cs typeface="Times New Roman" pitchFamily="18" charset="0"/>
              </a:rPr>
              <a:t>work in progress</a:t>
            </a:r>
            <a:r>
              <a:rPr lang="en-US" dirty="0">
                <a:latin typeface="Times New Roman" pitchFamily="18" charset="0"/>
                <a:cs typeface="Times New Roman" pitchFamily="18" charset="0"/>
              </a:rPr>
              <a:t>, as findings in the earlier stages of the assessment inform later assessment choices. For example:</a:t>
            </a:r>
          </a:p>
          <a:p>
            <a:pPr lvl="7">
              <a:lnSpc>
                <a:spcPct val="115000"/>
              </a:lnSpc>
              <a:buClr>
                <a:srgbClr val="CC0000"/>
              </a:buClr>
              <a:buSzPts val="1800"/>
              <a:buFont typeface="Arial" pitchFamily="34" charset="0"/>
              <a:buChar char="•"/>
            </a:pPr>
            <a:r>
              <a:rPr lang="en-US" dirty="0">
                <a:solidFill>
                  <a:schemeClr val="tx1"/>
                </a:solidFill>
                <a:latin typeface="Times New Roman" pitchFamily="18" charset="0"/>
                <a:ea typeface="Lora"/>
                <a:cs typeface="Times New Roman" pitchFamily="18" charset="0"/>
                <a:sym typeface="Lora"/>
              </a:rPr>
              <a:t> A case history, an interview and observation of the child guide towards performance of certain tests that are suitable for this specific child and will yield the most beneficial objective data.</a:t>
            </a:r>
          </a:p>
          <a:p>
            <a:pPr lvl="7">
              <a:lnSpc>
                <a:spcPct val="115000"/>
              </a:lnSpc>
              <a:buClr>
                <a:srgbClr val="CC0000"/>
              </a:buClr>
              <a:buSzPts val="1800"/>
              <a:buFont typeface="Arial" pitchFamily="34" charset="0"/>
              <a:buChar char="•"/>
            </a:pPr>
            <a:r>
              <a:rPr lang="en-US" dirty="0">
                <a:solidFill>
                  <a:schemeClr val="tx1"/>
                </a:solidFill>
                <a:latin typeface="Times New Roman" pitchFamily="18" charset="0"/>
                <a:ea typeface="Lora"/>
                <a:cs typeface="Times New Roman" pitchFamily="18" charset="0"/>
                <a:sym typeface="Lora"/>
              </a:rPr>
              <a:t> Findings from formal assessments may guide the clinician to assess specific aspects of language during language sampling.</a:t>
            </a:r>
            <a:endParaRPr kumimoji="0" lang="en-US" b="0" i="0" u="none" strike="noStrike" kern="0" cap="none" spc="0" normalizeH="0" baseline="0" noProof="0" dirty="0">
              <a:ln>
                <a:noFill/>
              </a:ln>
              <a:solidFill>
                <a:schemeClr val="tx1"/>
              </a:solidFill>
              <a:effectLst/>
              <a:uLnTx/>
              <a:uFillTx/>
              <a:latin typeface="Times New Roman" pitchFamily="18" charset="0"/>
              <a:ea typeface="Lora"/>
              <a:cs typeface="Times New Roman" pitchFamily="18" charset="0"/>
              <a:sym typeface="Lora"/>
            </a:endParaRPr>
          </a:p>
          <a:p>
            <a:pPr marL="0" marR="0" lvl="0" indent="0" algn="l" defTabSz="914400" rtl="0" eaLnBrk="1" fontAlgn="auto" latinLnBrk="0" hangingPunct="1">
              <a:lnSpc>
                <a:spcPct val="115000"/>
              </a:lnSpc>
              <a:spcBef>
                <a:spcPts val="0"/>
              </a:spcBef>
              <a:spcAft>
                <a:spcPts val="0"/>
              </a:spcAft>
              <a:buClr>
                <a:srgbClr val="CC0000"/>
              </a:buClr>
              <a:buSzPts val="1800"/>
              <a:buFont typeface="Lora"/>
              <a:buNone/>
              <a:tabLst/>
              <a:defRPr/>
            </a:pPr>
            <a:endParaRPr kumimoji="0" lang="en-US" sz="1400" b="0" i="0" u="none" strike="noStrike" kern="0" cap="none" spc="0" normalizeH="0" baseline="0" noProof="0" dirty="0">
              <a:ln>
                <a:noFill/>
              </a:ln>
              <a:solidFill>
                <a:schemeClr val="tx1"/>
              </a:solidFill>
              <a:effectLst/>
              <a:uLnTx/>
              <a:uFillTx/>
              <a:latin typeface="Times New Roman" pitchFamily="18" charset="0"/>
              <a:ea typeface="Lora"/>
              <a:cs typeface="Times New Roman" pitchFamily="18" charset="0"/>
              <a:sym typeface="Lor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7"/>
          <p:cNvSpPr txBox="1">
            <a:spLocks noGrp="1"/>
          </p:cNvSpPr>
          <p:nvPr>
            <p:ph type="body" idx="1"/>
          </p:nvPr>
        </p:nvSpPr>
        <p:spPr>
          <a:xfrm>
            <a:off x="1905000" y="742950"/>
            <a:ext cx="5393675" cy="7638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dirty="0"/>
              <a:t>Components of Language</a:t>
            </a:r>
            <a:endParaRPr/>
          </a:p>
        </p:txBody>
      </p:sp>
      <p:sp>
        <p:nvSpPr>
          <p:cNvPr id="103" name="Google Shape;103;p17"/>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7</a:t>
            </a:fld>
            <a:endParaRPr/>
          </a:p>
        </p:txBody>
      </p:sp>
      <p:sp>
        <p:nvSpPr>
          <p:cNvPr id="4" name="TextBox 3"/>
          <p:cNvSpPr txBox="1"/>
          <p:nvPr/>
        </p:nvSpPr>
        <p:spPr>
          <a:xfrm>
            <a:off x="990600" y="1657350"/>
            <a:ext cx="7620000" cy="2031325"/>
          </a:xfrm>
          <a:prstGeom prst="rect">
            <a:avLst/>
          </a:prstGeom>
          <a:noFill/>
        </p:spPr>
        <p:txBody>
          <a:bodyPr wrap="square" rtlCol="0">
            <a:spAutoFit/>
          </a:bodyPr>
          <a:lstStyle/>
          <a:p>
            <a:r>
              <a:rPr lang="en-US" dirty="0">
                <a:latin typeface="Times New Roman" pitchFamily="18" charset="0"/>
                <a:cs typeface="Times New Roman" pitchFamily="18" charset="0"/>
              </a:rPr>
              <a:t>As 4</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year SLP students, we already know language is made up of the following components:</a:t>
            </a:r>
          </a:p>
          <a:p>
            <a:pPr>
              <a:buClr>
                <a:srgbClr val="CC0000"/>
              </a:buClr>
              <a:buFont typeface="Wingdings" pitchFamily="2" charset="2"/>
              <a:buChar char="Ø"/>
            </a:pPr>
            <a:r>
              <a:rPr lang="en-US" dirty="0">
                <a:latin typeface="Times New Roman" pitchFamily="18" charset="0"/>
                <a:cs typeface="Times New Roman" pitchFamily="18" charset="0"/>
              </a:rPr>
              <a:t> Semantics: Meaning of language.</a:t>
            </a:r>
          </a:p>
          <a:p>
            <a:pPr>
              <a:buClr>
                <a:srgbClr val="CC0000"/>
              </a:buClr>
              <a:buFont typeface="Wingdings" pitchFamily="2" charset="2"/>
              <a:buChar char="Ø"/>
            </a:pPr>
            <a:r>
              <a:rPr lang="en-US" dirty="0">
                <a:latin typeface="Times New Roman" pitchFamily="18" charset="0"/>
                <a:cs typeface="Times New Roman" pitchFamily="18" charset="0"/>
              </a:rPr>
              <a:t> Syntax: Rules of grammar.</a:t>
            </a:r>
          </a:p>
          <a:p>
            <a:pPr lvl="1">
              <a:buClr>
                <a:srgbClr val="CC0000"/>
              </a:buClr>
              <a:buFont typeface="Wingdings" pitchFamily="2" charset="2"/>
              <a:buChar char="Ø"/>
            </a:pPr>
            <a:r>
              <a:rPr lang="en-US" dirty="0">
                <a:latin typeface="Times New Roman" pitchFamily="18" charset="0"/>
                <a:cs typeface="Times New Roman" pitchFamily="18" charset="0"/>
              </a:rPr>
              <a:t> Morphology: Units of meaning </a:t>
            </a:r>
            <a:r>
              <a:rPr lang="en-US" dirty="0">
                <a:latin typeface="Times New Roman" pitchFamily="18" charset="0"/>
                <a:cs typeface="Times New Roman" pitchFamily="18" charset="0"/>
                <a:sym typeface="Symbol"/>
              </a:rPr>
              <a:t> </a:t>
            </a:r>
          </a:p>
          <a:p>
            <a:pPr lvl="1">
              <a:buClr>
                <a:srgbClr val="CC0000"/>
              </a:buClr>
              <a:buFont typeface="Wingdings" pitchFamily="2" charset="2"/>
              <a:buChar char="Ø"/>
            </a:pPr>
            <a:endParaRPr lang="en-US" dirty="0">
              <a:latin typeface="Times New Roman" pitchFamily="18" charset="0"/>
              <a:cs typeface="Times New Roman" pitchFamily="18" charset="0"/>
            </a:endParaRPr>
          </a:p>
          <a:p>
            <a:pPr lvl="1">
              <a:buClr>
                <a:srgbClr val="CC0000"/>
              </a:buClr>
              <a:buFont typeface="Wingdings" pitchFamily="2" charset="2"/>
              <a:buChar char="Ø"/>
            </a:pPr>
            <a:endParaRPr lang="en-US" dirty="0">
              <a:latin typeface="Times New Roman" pitchFamily="18" charset="0"/>
              <a:cs typeface="Times New Roman" pitchFamily="18" charset="0"/>
            </a:endParaRPr>
          </a:p>
          <a:p>
            <a:pPr lvl="1">
              <a:buClr>
                <a:srgbClr val="CC0000"/>
              </a:buClr>
            </a:pPr>
            <a:endParaRPr lang="en-US" dirty="0">
              <a:latin typeface="Times New Roman" pitchFamily="18" charset="0"/>
              <a:cs typeface="Times New Roman" pitchFamily="18" charset="0"/>
            </a:endParaRPr>
          </a:p>
          <a:p>
            <a:pPr lvl="1">
              <a:buClr>
                <a:srgbClr val="CC0000"/>
              </a:buClr>
              <a:buFont typeface="Wingdings" pitchFamily="2" charset="2"/>
              <a:buChar char="Ø"/>
            </a:pPr>
            <a:r>
              <a:rPr lang="en-US" dirty="0">
                <a:latin typeface="Times New Roman" pitchFamily="18" charset="0"/>
                <a:cs typeface="Times New Roman" pitchFamily="18" charset="0"/>
              </a:rPr>
              <a:t> Pragmatics: The social aspects of language (e.g. turn-taking, eye contact).</a:t>
            </a:r>
          </a:p>
          <a:p>
            <a:pPr lvl="1">
              <a:buClr>
                <a:srgbClr val="CC0000"/>
              </a:buClr>
              <a:buFont typeface="Wingdings" pitchFamily="2" charset="2"/>
              <a:buChar char="Ø"/>
            </a:pPr>
            <a:r>
              <a:rPr lang="en-US" dirty="0">
                <a:latin typeface="Times New Roman" pitchFamily="18" charset="0"/>
                <a:cs typeface="Times New Roman" pitchFamily="18" charset="0"/>
              </a:rPr>
              <a:t> Phonology: Speech sounds, sound patterns and rules of sound organization</a:t>
            </a:r>
            <a:r>
              <a:rPr lang="en-US" dirty="0"/>
              <a:t>.</a:t>
            </a:r>
          </a:p>
        </p:txBody>
      </p:sp>
      <p:graphicFrame>
        <p:nvGraphicFramePr>
          <p:cNvPr id="6" name="Table 5"/>
          <p:cNvGraphicFramePr>
            <a:graphicFrameLocks noGrp="1"/>
          </p:cNvGraphicFramePr>
          <p:nvPr/>
        </p:nvGraphicFramePr>
        <p:xfrm>
          <a:off x="3733800" y="2282190"/>
          <a:ext cx="4953000" cy="822960"/>
        </p:xfrm>
        <a:graphic>
          <a:graphicData uri="http://schemas.openxmlformats.org/drawingml/2006/table">
            <a:tbl>
              <a:tblPr firstRow="1" bandRow="1">
                <a:tableStyleId>{9F2BD787-B592-4C30-A8D7-AF30122892CD}</a:tableStyleId>
              </a:tblPr>
              <a:tblGrid>
                <a:gridCol w="4953000">
                  <a:extLst>
                    <a:ext uri="{9D8B030D-6E8A-4147-A177-3AD203B41FA5}">
                      <a16:colId xmlns:a16="http://schemas.microsoft.com/office/drawing/2014/main" val="20000"/>
                    </a:ext>
                  </a:extLst>
                </a:gridCol>
              </a:tblGrid>
              <a:tr h="304800">
                <a:tc>
                  <a:txBody>
                    <a:bodyPr/>
                    <a:lstStyle/>
                    <a:p>
                      <a:pPr marL="0" marR="0" lvl="1"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latin typeface="Times New Roman" pitchFamily="18" charset="0"/>
                          <a:cs typeface="Times New Roman" pitchFamily="18" charset="0"/>
                          <a:sym typeface="Symbol"/>
                        </a:rPr>
                        <a:t>Free Morphemes: units</a:t>
                      </a:r>
                      <a:r>
                        <a:rPr lang="en-US" baseline="0" dirty="0">
                          <a:latin typeface="Times New Roman" pitchFamily="18" charset="0"/>
                          <a:cs typeface="Times New Roman" pitchFamily="18" charset="0"/>
                          <a:sym typeface="Symbol"/>
                        </a:rPr>
                        <a:t> that can stand alone (most words).</a:t>
                      </a:r>
                      <a:endParaRPr lang="en-US" dirty="0">
                        <a:latin typeface="Times New Roman" pitchFamily="18" charset="0"/>
                        <a:cs typeface="Times New Roman" pitchFamily="18" charset="0"/>
                      </a:endParaRPr>
                    </a:p>
                  </a:txBody>
                  <a:tcP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r>
                        <a:rPr lang="en-US" dirty="0">
                          <a:latin typeface="Times New Roman" pitchFamily="18" charset="0"/>
                          <a:cs typeface="Times New Roman" pitchFamily="18" charset="0"/>
                        </a:rPr>
                        <a:t>Bound Morphemes:</a:t>
                      </a:r>
                      <a:r>
                        <a:rPr lang="en-US" baseline="0" dirty="0">
                          <a:latin typeface="Times New Roman" pitchFamily="18" charset="0"/>
                          <a:cs typeface="Times New Roman" pitchFamily="18" charset="0"/>
                        </a:rPr>
                        <a:t> Units that can not stand alone and must be attached to a free morpheme (e.g. pre-, -</a:t>
                      </a:r>
                      <a:r>
                        <a:rPr lang="en-US" baseline="0" dirty="0" err="1">
                          <a:latin typeface="Times New Roman" pitchFamily="18" charset="0"/>
                          <a:cs typeface="Times New Roman" pitchFamily="18" charset="0"/>
                        </a:rPr>
                        <a:t>ing</a:t>
                      </a:r>
                      <a:r>
                        <a:rPr lang="en-US" baseline="0" dirty="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pic>
        <p:nvPicPr>
          <p:cNvPr id="54274" name="Picture 2" descr="Image result for girl emoji face-palm&quot;"/>
          <p:cNvPicPr>
            <a:picLocks noChangeAspect="1" noChangeArrowheads="1"/>
          </p:cNvPicPr>
          <p:nvPr/>
        </p:nvPicPr>
        <p:blipFill>
          <a:blip r:embed="rId3"/>
          <a:srcRect t="8122" r="48571" b="10470"/>
          <a:stretch>
            <a:fillRect/>
          </a:stretch>
        </p:blipFill>
        <p:spPr bwMode="auto">
          <a:xfrm>
            <a:off x="8305800" y="4396686"/>
            <a:ext cx="838200" cy="74681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8"/>
          <p:cNvSpPr txBox="1">
            <a:spLocks noGrp="1"/>
          </p:cNvSpPr>
          <p:nvPr>
            <p:ph type="title"/>
          </p:nvPr>
        </p:nvSpPr>
        <p:spPr>
          <a:xfrm>
            <a:off x="1031425" y="750150"/>
            <a:ext cx="7081200" cy="53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800" dirty="0"/>
              <a:t>Cognition and Language</a:t>
            </a:r>
            <a:endParaRPr sz="2800"/>
          </a:p>
        </p:txBody>
      </p:sp>
      <p:sp>
        <p:nvSpPr>
          <p:cNvPr id="109" name="Google Shape;109;p18"/>
          <p:cNvSpPr txBox="1">
            <a:spLocks noGrp="1"/>
          </p:cNvSpPr>
          <p:nvPr>
            <p:ph type="body" idx="1"/>
          </p:nvPr>
        </p:nvSpPr>
        <p:spPr>
          <a:xfrm>
            <a:off x="1031425" y="1351100"/>
            <a:ext cx="7081200" cy="346230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US" sz="1400" dirty="0">
                <a:latin typeface="Times New Roman" pitchFamily="18" charset="0"/>
                <a:cs typeface="Times New Roman" pitchFamily="18" charset="0"/>
              </a:rPr>
              <a:t>Cognition is related to language. How?</a:t>
            </a:r>
          </a:p>
          <a:p>
            <a:pPr lvl="1" indent="-381000">
              <a:spcBef>
                <a:spcPts val="600"/>
              </a:spcBef>
              <a:buSzPts val="2400"/>
              <a:buFont typeface="Lora"/>
              <a:buChar char="◈"/>
            </a:pPr>
            <a:r>
              <a:rPr lang="en-US" sz="1400" dirty="0">
                <a:latin typeface="Times New Roman" pitchFamily="18" charset="0"/>
                <a:cs typeface="Times New Roman" pitchFamily="18" charset="0"/>
              </a:rPr>
              <a:t>A child’s cognitive abilities affect language in all aspects.</a:t>
            </a:r>
          </a:p>
          <a:p>
            <a:pPr lvl="1" indent="-381000">
              <a:spcBef>
                <a:spcPts val="600"/>
              </a:spcBef>
              <a:buSzPts val="2400"/>
              <a:buFont typeface="Lora"/>
              <a:buChar char="◈"/>
            </a:pPr>
            <a:r>
              <a:rPr lang="en-US" sz="1400" dirty="0">
                <a:latin typeface="Times New Roman" pitchFamily="18" charset="0"/>
                <a:cs typeface="Times New Roman" pitchFamily="18" charset="0"/>
              </a:rPr>
              <a:t>Mental processes for learning, remembering, and using knowledge are essential for normal language acquisition and use.</a:t>
            </a:r>
          </a:p>
          <a:p>
            <a:r>
              <a:rPr lang="en-US" sz="1400" dirty="0">
                <a:latin typeface="Times New Roman" pitchFamily="18" charset="0"/>
                <a:cs typeface="Times New Roman" pitchFamily="18" charset="0"/>
              </a:rPr>
              <a:t>During a language assessment, it is helpful to look out for the child’s cognitive abilities, including his or her attention and focus, reasoning ability, perception, memory, organization of self and thoughts, and overall executive function.</a:t>
            </a:r>
          </a:p>
          <a:p>
            <a:r>
              <a:rPr lang="en-US" sz="1400" dirty="0">
                <a:latin typeface="Times New Roman" pitchFamily="18" charset="0"/>
                <a:cs typeface="Times New Roman" pitchFamily="18" charset="0"/>
              </a:rPr>
              <a:t>If concerns arise, further cognitive assessment may be warranted</a:t>
            </a:r>
          </a:p>
        </p:txBody>
      </p:sp>
      <p:grpSp>
        <p:nvGrpSpPr>
          <p:cNvPr id="2" name="Google Shape;110;p18"/>
          <p:cNvGrpSpPr/>
          <p:nvPr/>
        </p:nvGrpSpPr>
        <p:grpSpPr>
          <a:xfrm>
            <a:off x="4416909" y="87780"/>
            <a:ext cx="310230" cy="366786"/>
            <a:chOff x="4636075" y="261925"/>
            <a:chExt cx="401800" cy="475050"/>
          </a:xfrm>
        </p:grpSpPr>
        <p:sp>
          <p:nvSpPr>
            <p:cNvPr id="111" name="Google Shape;111;p18"/>
            <p:cNvSpPr/>
            <p:nvPr/>
          </p:nvSpPr>
          <p:spPr>
            <a:xfrm>
              <a:off x="4665400" y="326650"/>
              <a:ext cx="372475" cy="97100"/>
            </a:xfrm>
            <a:custGeom>
              <a:avLst/>
              <a:gdLst/>
              <a:ahLst/>
              <a:cxnLst/>
              <a:rect l="l" t="t" r="r" b="b"/>
              <a:pathLst>
                <a:path w="14899" h="3884" extrusionOk="0">
                  <a:moveTo>
                    <a:pt x="928" y="0"/>
                  </a:moveTo>
                  <a:lnTo>
                    <a:pt x="733" y="25"/>
                  </a:lnTo>
                  <a:lnTo>
                    <a:pt x="562" y="74"/>
                  </a:lnTo>
                  <a:lnTo>
                    <a:pt x="391" y="171"/>
                  </a:lnTo>
                  <a:lnTo>
                    <a:pt x="269" y="269"/>
                  </a:lnTo>
                  <a:lnTo>
                    <a:pt x="147" y="416"/>
                  </a:lnTo>
                  <a:lnTo>
                    <a:pt x="73" y="562"/>
                  </a:lnTo>
                  <a:lnTo>
                    <a:pt x="0" y="733"/>
                  </a:lnTo>
                  <a:lnTo>
                    <a:pt x="0" y="928"/>
                  </a:lnTo>
                  <a:lnTo>
                    <a:pt x="0" y="2956"/>
                  </a:lnTo>
                  <a:lnTo>
                    <a:pt x="0" y="3151"/>
                  </a:lnTo>
                  <a:lnTo>
                    <a:pt x="73" y="3322"/>
                  </a:lnTo>
                  <a:lnTo>
                    <a:pt x="147" y="3468"/>
                  </a:lnTo>
                  <a:lnTo>
                    <a:pt x="269" y="3615"/>
                  </a:lnTo>
                  <a:lnTo>
                    <a:pt x="391" y="3737"/>
                  </a:lnTo>
                  <a:lnTo>
                    <a:pt x="562" y="3810"/>
                  </a:lnTo>
                  <a:lnTo>
                    <a:pt x="733" y="3859"/>
                  </a:lnTo>
                  <a:lnTo>
                    <a:pt x="928" y="3884"/>
                  </a:lnTo>
                  <a:lnTo>
                    <a:pt x="12798" y="3884"/>
                  </a:lnTo>
                  <a:lnTo>
                    <a:pt x="14898" y="1954"/>
                  </a:lnTo>
                  <a:lnTo>
                    <a:pt x="12798"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8"/>
            <p:cNvSpPr/>
            <p:nvPr/>
          </p:nvSpPr>
          <p:spPr>
            <a:xfrm>
              <a:off x="4636075" y="438375"/>
              <a:ext cx="372475" cy="97125"/>
            </a:xfrm>
            <a:custGeom>
              <a:avLst/>
              <a:gdLst/>
              <a:ahLst/>
              <a:cxnLst/>
              <a:rect l="l" t="t" r="r" b="b"/>
              <a:pathLst>
                <a:path w="14899" h="3885" extrusionOk="0">
                  <a:moveTo>
                    <a:pt x="2101" y="1"/>
                  </a:moveTo>
                  <a:lnTo>
                    <a:pt x="1" y="1930"/>
                  </a:lnTo>
                  <a:lnTo>
                    <a:pt x="2101" y="3884"/>
                  </a:lnTo>
                  <a:lnTo>
                    <a:pt x="13971" y="3884"/>
                  </a:lnTo>
                  <a:lnTo>
                    <a:pt x="14166" y="3860"/>
                  </a:lnTo>
                  <a:lnTo>
                    <a:pt x="14337" y="3811"/>
                  </a:lnTo>
                  <a:lnTo>
                    <a:pt x="14508" y="3713"/>
                  </a:lnTo>
                  <a:lnTo>
                    <a:pt x="14630" y="3615"/>
                  </a:lnTo>
                  <a:lnTo>
                    <a:pt x="14752" y="3469"/>
                  </a:lnTo>
                  <a:lnTo>
                    <a:pt x="14826" y="3322"/>
                  </a:lnTo>
                  <a:lnTo>
                    <a:pt x="14899" y="3151"/>
                  </a:lnTo>
                  <a:lnTo>
                    <a:pt x="14899" y="2956"/>
                  </a:lnTo>
                  <a:lnTo>
                    <a:pt x="14899" y="929"/>
                  </a:lnTo>
                  <a:lnTo>
                    <a:pt x="14899" y="733"/>
                  </a:lnTo>
                  <a:lnTo>
                    <a:pt x="14826" y="563"/>
                  </a:lnTo>
                  <a:lnTo>
                    <a:pt x="14752" y="416"/>
                  </a:lnTo>
                  <a:lnTo>
                    <a:pt x="14630" y="269"/>
                  </a:lnTo>
                  <a:lnTo>
                    <a:pt x="14508" y="147"/>
                  </a:lnTo>
                  <a:lnTo>
                    <a:pt x="14337" y="74"/>
                  </a:lnTo>
                  <a:lnTo>
                    <a:pt x="14166" y="25"/>
                  </a:lnTo>
                  <a:lnTo>
                    <a:pt x="13971"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8"/>
            <p:cNvSpPr/>
            <p:nvPr/>
          </p:nvSpPr>
          <p:spPr>
            <a:xfrm>
              <a:off x="4814975" y="261925"/>
              <a:ext cx="44000" cy="50100"/>
            </a:xfrm>
            <a:custGeom>
              <a:avLst/>
              <a:gdLst/>
              <a:ahLst/>
              <a:cxnLst/>
              <a:rect l="l" t="t" r="r" b="b"/>
              <a:pathLst>
                <a:path w="1760" h="2004" extrusionOk="0">
                  <a:moveTo>
                    <a:pt x="563" y="1"/>
                  </a:moveTo>
                  <a:lnTo>
                    <a:pt x="465" y="25"/>
                  </a:lnTo>
                  <a:lnTo>
                    <a:pt x="343" y="49"/>
                  </a:lnTo>
                  <a:lnTo>
                    <a:pt x="245" y="98"/>
                  </a:lnTo>
                  <a:lnTo>
                    <a:pt x="172" y="171"/>
                  </a:lnTo>
                  <a:lnTo>
                    <a:pt x="99" y="269"/>
                  </a:lnTo>
                  <a:lnTo>
                    <a:pt x="25" y="367"/>
                  </a:lnTo>
                  <a:lnTo>
                    <a:pt x="1" y="465"/>
                  </a:lnTo>
                  <a:lnTo>
                    <a:pt x="1" y="587"/>
                  </a:lnTo>
                  <a:lnTo>
                    <a:pt x="1" y="2003"/>
                  </a:lnTo>
                  <a:lnTo>
                    <a:pt x="1759" y="2003"/>
                  </a:lnTo>
                  <a:lnTo>
                    <a:pt x="1759" y="587"/>
                  </a:lnTo>
                  <a:lnTo>
                    <a:pt x="1759" y="465"/>
                  </a:lnTo>
                  <a:lnTo>
                    <a:pt x="1735" y="367"/>
                  </a:lnTo>
                  <a:lnTo>
                    <a:pt x="1662" y="269"/>
                  </a:lnTo>
                  <a:lnTo>
                    <a:pt x="1588" y="171"/>
                  </a:lnTo>
                  <a:lnTo>
                    <a:pt x="1515" y="98"/>
                  </a:lnTo>
                  <a:lnTo>
                    <a:pt x="1417" y="49"/>
                  </a:lnTo>
                  <a:lnTo>
                    <a:pt x="1295" y="25"/>
                  </a:lnTo>
                  <a:lnTo>
                    <a:pt x="1198"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8"/>
            <p:cNvSpPr/>
            <p:nvPr/>
          </p:nvSpPr>
          <p:spPr>
            <a:xfrm>
              <a:off x="4814975" y="550125"/>
              <a:ext cx="44000" cy="186850"/>
            </a:xfrm>
            <a:custGeom>
              <a:avLst/>
              <a:gdLst/>
              <a:ahLst/>
              <a:cxnLst/>
              <a:rect l="l" t="t" r="r" b="b"/>
              <a:pathLst>
                <a:path w="1760" h="7474" extrusionOk="0">
                  <a:moveTo>
                    <a:pt x="1" y="0"/>
                  </a:moveTo>
                  <a:lnTo>
                    <a:pt x="1" y="7474"/>
                  </a:lnTo>
                  <a:lnTo>
                    <a:pt x="1759" y="7474"/>
                  </a:lnTo>
                  <a:lnTo>
                    <a:pt x="1759"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 name="Google Shape;115;p1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9" name="Google Shape;109;p18"/>
          <p:cNvSpPr txBox="1">
            <a:spLocks noGrp="1"/>
          </p:cNvSpPr>
          <p:nvPr>
            <p:ph type="body" idx="1"/>
          </p:nvPr>
        </p:nvSpPr>
        <p:spPr>
          <a:xfrm>
            <a:off x="0" y="1200150"/>
            <a:ext cx="3962399" cy="2058850"/>
          </a:xfrm>
          <a:prstGeom prst="rect">
            <a:avLst/>
          </a:prstGeom>
        </p:spPr>
        <p:txBody>
          <a:bodyPr spcFirstLastPara="1" wrap="square" lIns="91425" tIns="91425" rIns="91425" bIns="91425" anchor="t" anchorCtr="0">
            <a:noAutofit/>
          </a:bodyPr>
          <a:lstStyle/>
          <a:p>
            <a:pPr algn="justLow"/>
            <a:r>
              <a:rPr lang="en-US" sz="1400" dirty="0">
                <a:latin typeface="Times New Roman" pitchFamily="18" charset="0"/>
                <a:cs typeface="Times New Roman" pitchFamily="18" charset="0"/>
              </a:rPr>
              <a:t>Specific language impairment (SLI)</a:t>
            </a:r>
          </a:p>
          <a:p>
            <a:pPr algn="justLow">
              <a:buNone/>
            </a:pPr>
            <a:r>
              <a:rPr lang="en-US" sz="1400" dirty="0">
                <a:latin typeface="Times New Roman" pitchFamily="18" charset="0"/>
                <a:cs typeface="Times New Roman" pitchFamily="18" charset="0"/>
              </a:rPr>
              <a:t>         A pure language impairment with no obvious cause or co-occurring condition. Children with SLI follow the same general sequence of language acquisition as normally developing children, although at an impaired rate.</a:t>
            </a:r>
          </a:p>
        </p:txBody>
      </p:sp>
      <p:sp>
        <p:nvSpPr>
          <p:cNvPr id="115" name="Google Shape;115;p18"/>
          <p:cNvSpPr txBox="1">
            <a:spLocks noGrp="1"/>
          </p:cNvSpPr>
          <p:nvPr>
            <p:ph type="sldNum" idx="12"/>
          </p:nvPr>
        </p:nvSpPr>
        <p:spPr>
          <a:xfrm>
            <a:off x="-125" y="4813400"/>
            <a:ext cx="9144000" cy="3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9</a:t>
            </a:fld>
            <a:endParaRPr/>
          </a:p>
        </p:txBody>
      </p:sp>
      <p:sp>
        <p:nvSpPr>
          <p:cNvPr id="11" name="TextBox 10"/>
          <p:cNvSpPr txBox="1"/>
          <p:nvPr/>
        </p:nvSpPr>
        <p:spPr>
          <a:xfrm>
            <a:off x="2514600" y="819150"/>
            <a:ext cx="4112023" cy="461665"/>
          </a:xfrm>
          <a:prstGeom prst="rect">
            <a:avLst/>
          </a:prstGeom>
          <a:noFill/>
        </p:spPr>
        <p:txBody>
          <a:bodyPr wrap="none" rtlCol="0">
            <a:spAutoFit/>
          </a:bodyPr>
          <a:lstStyle/>
          <a:p>
            <a:r>
              <a:rPr lang="en-US" sz="2400" i="1" dirty="0">
                <a:latin typeface="Playfair Display"/>
                <a:sym typeface="Playfair Display"/>
              </a:rPr>
              <a:t>Language Disorder Categories</a:t>
            </a:r>
            <a:endParaRPr lang="en-US" sz="1600" i="1" dirty="0"/>
          </a:p>
        </p:txBody>
      </p:sp>
      <p:grpSp>
        <p:nvGrpSpPr>
          <p:cNvPr id="12" name="Google Shape;518;p39"/>
          <p:cNvGrpSpPr/>
          <p:nvPr/>
        </p:nvGrpSpPr>
        <p:grpSpPr>
          <a:xfrm>
            <a:off x="4267200" y="0"/>
            <a:ext cx="609600" cy="438150"/>
            <a:chOff x="5255200" y="3006475"/>
            <a:chExt cx="511700" cy="378575"/>
          </a:xfrm>
        </p:grpSpPr>
        <p:sp>
          <p:nvSpPr>
            <p:cNvPr id="13" name="Google Shape;519;p39"/>
            <p:cNvSpPr/>
            <p:nvPr/>
          </p:nvSpPr>
          <p:spPr>
            <a:xfrm>
              <a:off x="5255200" y="3006475"/>
              <a:ext cx="349900" cy="349875"/>
            </a:xfrm>
            <a:custGeom>
              <a:avLst/>
              <a:gdLst/>
              <a:ahLst/>
              <a:cxnLst/>
              <a:rect l="l" t="t" r="r" b="b"/>
              <a:pathLst>
                <a:path w="13996" h="13995" extrusionOk="0">
                  <a:moveTo>
                    <a:pt x="6986" y="4714"/>
                  </a:moveTo>
                  <a:lnTo>
                    <a:pt x="7206" y="4738"/>
                  </a:lnTo>
                  <a:lnTo>
                    <a:pt x="7425" y="4763"/>
                  </a:lnTo>
                  <a:lnTo>
                    <a:pt x="7645" y="4812"/>
                  </a:lnTo>
                  <a:lnTo>
                    <a:pt x="7841" y="4885"/>
                  </a:lnTo>
                  <a:lnTo>
                    <a:pt x="8060" y="4983"/>
                  </a:lnTo>
                  <a:lnTo>
                    <a:pt x="8256" y="5105"/>
                  </a:lnTo>
                  <a:lnTo>
                    <a:pt x="8427" y="5227"/>
                  </a:lnTo>
                  <a:lnTo>
                    <a:pt x="8598" y="5398"/>
                  </a:lnTo>
                  <a:lnTo>
                    <a:pt x="8769" y="5569"/>
                  </a:lnTo>
                  <a:lnTo>
                    <a:pt x="8891" y="5740"/>
                  </a:lnTo>
                  <a:lnTo>
                    <a:pt x="9013" y="5935"/>
                  </a:lnTo>
                  <a:lnTo>
                    <a:pt x="9111" y="6155"/>
                  </a:lnTo>
                  <a:lnTo>
                    <a:pt x="9184" y="6350"/>
                  </a:lnTo>
                  <a:lnTo>
                    <a:pt x="9233" y="6570"/>
                  </a:lnTo>
                  <a:lnTo>
                    <a:pt x="9257" y="6790"/>
                  </a:lnTo>
                  <a:lnTo>
                    <a:pt x="9257" y="7010"/>
                  </a:lnTo>
                  <a:lnTo>
                    <a:pt x="9257" y="7229"/>
                  </a:lnTo>
                  <a:lnTo>
                    <a:pt x="9233" y="7425"/>
                  </a:lnTo>
                  <a:lnTo>
                    <a:pt x="9184" y="7645"/>
                  </a:lnTo>
                  <a:lnTo>
                    <a:pt x="9111" y="7864"/>
                  </a:lnTo>
                  <a:lnTo>
                    <a:pt x="9013" y="8060"/>
                  </a:lnTo>
                  <a:lnTo>
                    <a:pt x="8891" y="8255"/>
                  </a:lnTo>
                  <a:lnTo>
                    <a:pt x="8769" y="8451"/>
                  </a:lnTo>
                  <a:lnTo>
                    <a:pt x="8598" y="8622"/>
                  </a:lnTo>
                  <a:lnTo>
                    <a:pt x="8427" y="8768"/>
                  </a:lnTo>
                  <a:lnTo>
                    <a:pt x="8256" y="8915"/>
                  </a:lnTo>
                  <a:lnTo>
                    <a:pt x="8060" y="9012"/>
                  </a:lnTo>
                  <a:lnTo>
                    <a:pt x="7841" y="9110"/>
                  </a:lnTo>
                  <a:lnTo>
                    <a:pt x="7645" y="9183"/>
                  </a:lnTo>
                  <a:lnTo>
                    <a:pt x="7425" y="9232"/>
                  </a:lnTo>
                  <a:lnTo>
                    <a:pt x="7206" y="9257"/>
                  </a:lnTo>
                  <a:lnTo>
                    <a:pt x="6986" y="9281"/>
                  </a:lnTo>
                  <a:lnTo>
                    <a:pt x="6766" y="9257"/>
                  </a:lnTo>
                  <a:lnTo>
                    <a:pt x="6546" y="9232"/>
                  </a:lnTo>
                  <a:lnTo>
                    <a:pt x="6351" y="9183"/>
                  </a:lnTo>
                  <a:lnTo>
                    <a:pt x="6131" y="9110"/>
                  </a:lnTo>
                  <a:lnTo>
                    <a:pt x="5936" y="9012"/>
                  </a:lnTo>
                  <a:lnTo>
                    <a:pt x="5740" y="8915"/>
                  </a:lnTo>
                  <a:lnTo>
                    <a:pt x="5545" y="8768"/>
                  </a:lnTo>
                  <a:lnTo>
                    <a:pt x="5374" y="8622"/>
                  </a:lnTo>
                  <a:lnTo>
                    <a:pt x="5227" y="8451"/>
                  </a:lnTo>
                  <a:lnTo>
                    <a:pt x="5081" y="8255"/>
                  </a:lnTo>
                  <a:lnTo>
                    <a:pt x="4983" y="8060"/>
                  </a:lnTo>
                  <a:lnTo>
                    <a:pt x="4885" y="7864"/>
                  </a:lnTo>
                  <a:lnTo>
                    <a:pt x="4812" y="7645"/>
                  </a:lnTo>
                  <a:lnTo>
                    <a:pt x="4763" y="7425"/>
                  </a:lnTo>
                  <a:lnTo>
                    <a:pt x="4714" y="7229"/>
                  </a:lnTo>
                  <a:lnTo>
                    <a:pt x="4714" y="7010"/>
                  </a:lnTo>
                  <a:lnTo>
                    <a:pt x="4714" y="6790"/>
                  </a:lnTo>
                  <a:lnTo>
                    <a:pt x="4763" y="6570"/>
                  </a:lnTo>
                  <a:lnTo>
                    <a:pt x="4812" y="6350"/>
                  </a:lnTo>
                  <a:lnTo>
                    <a:pt x="4885" y="6155"/>
                  </a:lnTo>
                  <a:lnTo>
                    <a:pt x="4983" y="5935"/>
                  </a:lnTo>
                  <a:lnTo>
                    <a:pt x="5081" y="5740"/>
                  </a:lnTo>
                  <a:lnTo>
                    <a:pt x="5227" y="5569"/>
                  </a:lnTo>
                  <a:lnTo>
                    <a:pt x="5374" y="5398"/>
                  </a:lnTo>
                  <a:lnTo>
                    <a:pt x="5545" y="5227"/>
                  </a:lnTo>
                  <a:lnTo>
                    <a:pt x="5740" y="5105"/>
                  </a:lnTo>
                  <a:lnTo>
                    <a:pt x="5936" y="4983"/>
                  </a:lnTo>
                  <a:lnTo>
                    <a:pt x="6131" y="4885"/>
                  </a:lnTo>
                  <a:lnTo>
                    <a:pt x="6351" y="4812"/>
                  </a:lnTo>
                  <a:lnTo>
                    <a:pt x="6546" y="4763"/>
                  </a:lnTo>
                  <a:lnTo>
                    <a:pt x="6766" y="4738"/>
                  </a:lnTo>
                  <a:lnTo>
                    <a:pt x="6986" y="4714"/>
                  </a:lnTo>
                  <a:close/>
                  <a:moveTo>
                    <a:pt x="6497" y="0"/>
                  </a:moveTo>
                  <a:lnTo>
                    <a:pt x="6375" y="25"/>
                  </a:lnTo>
                  <a:lnTo>
                    <a:pt x="6253" y="49"/>
                  </a:lnTo>
                  <a:lnTo>
                    <a:pt x="6131" y="122"/>
                  </a:lnTo>
                  <a:lnTo>
                    <a:pt x="6033" y="196"/>
                  </a:lnTo>
                  <a:lnTo>
                    <a:pt x="5936" y="293"/>
                  </a:lnTo>
                  <a:lnTo>
                    <a:pt x="5862" y="391"/>
                  </a:lnTo>
                  <a:lnTo>
                    <a:pt x="5813" y="513"/>
                  </a:lnTo>
                  <a:lnTo>
                    <a:pt x="5789" y="635"/>
                  </a:lnTo>
                  <a:lnTo>
                    <a:pt x="5618" y="2076"/>
                  </a:lnTo>
                  <a:lnTo>
                    <a:pt x="5325" y="2174"/>
                  </a:lnTo>
                  <a:lnTo>
                    <a:pt x="5032" y="2296"/>
                  </a:lnTo>
                  <a:lnTo>
                    <a:pt x="4763" y="2418"/>
                  </a:lnTo>
                  <a:lnTo>
                    <a:pt x="4495" y="2565"/>
                  </a:lnTo>
                  <a:lnTo>
                    <a:pt x="3347" y="1661"/>
                  </a:lnTo>
                  <a:lnTo>
                    <a:pt x="3225" y="1588"/>
                  </a:lnTo>
                  <a:lnTo>
                    <a:pt x="3103" y="1539"/>
                  </a:lnTo>
                  <a:lnTo>
                    <a:pt x="2980" y="1514"/>
                  </a:lnTo>
                  <a:lnTo>
                    <a:pt x="2736" y="1514"/>
                  </a:lnTo>
                  <a:lnTo>
                    <a:pt x="2590" y="1563"/>
                  </a:lnTo>
                  <a:lnTo>
                    <a:pt x="2492" y="1637"/>
                  </a:lnTo>
                  <a:lnTo>
                    <a:pt x="2394" y="1710"/>
                  </a:lnTo>
                  <a:lnTo>
                    <a:pt x="1710" y="2394"/>
                  </a:lnTo>
                  <a:lnTo>
                    <a:pt x="1613" y="2491"/>
                  </a:lnTo>
                  <a:lnTo>
                    <a:pt x="1564" y="2614"/>
                  </a:lnTo>
                  <a:lnTo>
                    <a:pt x="1515" y="2736"/>
                  </a:lnTo>
                  <a:lnTo>
                    <a:pt x="1491" y="2858"/>
                  </a:lnTo>
                  <a:lnTo>
                    <a:pt x="1491" y="3004"/>
                  </a:lnTo>
                  <a:lnTo>
                    <a:pt x="1515" y="3126"/>
                  </a:lnTo>
                  <a:lnTo>
                    <a:pt x="1564" y="3249"/>
                  </a:lnTo>
                  <a:lnTo>
                    <a:pt x="1637" y="3346"/>
                  </a:lnTo>
                  <a:lnTo>
                    <a:pt x="2541" y="4494"/>
                  </a:lnTo>
                  <a:lnTo>
                    <a:pt x="2394" y="4763"/>
                  </a:lnTo>
                  <a:lnTo>
                    <a:pt x="2272" y="5056"/>
                  </a:lnTo>
                  <a:lnTo>
                    <a:pt x="2174" y="5349"/>
                  </a:lnTo>
                  <a:lnTo>
                    <a:pt x="2077" y="5642"/>
                  </a:lnTo>
                  <a:lnTo>
                    <a:pt x="636" y="5789"/>
                  </a:lnTo>
                  <a:lnTo>
                    <a:pt x="514" y="5837"/>
                  </a:lnTo>
                  <a:lnTo>
                    <a:pt x="392" y="5886"/>
                  </a:lnTo>
                  <a:lnTo>
                    <a:pt x="269" y="5959"/>
                  </a:lnTo>
                  <a:lnTo>
                    <a:pt x="172" y="6033"/>
                  </a:lnTo>
                  <a:lnTo>
                    <a:pt x="99" y="6155"/>
                  </a:lnTo>
                  <a:lnTo>
                    <a:pt x="50" y="6253"/>
                  </a:lnTo>
                  <a:lnTo>
                    <a:pt x="1" y="6399"/>
                  </a:lnTo>
                  <a:lnTo>
                    <a:pt x="1" y="6521"/>
                  </a:lnTo>
                  <a:lnTo>
                    <a:pt x="1" y="7474"/>
                  </a:lnTo>
                  <a:lnTo>
                    <a:pt x="1" y="7620"/>
                  </a:lnTo>
                  <a:lnTo>
                    <a:pt x="50" y="7742"/>
                  </a:lnTo>
                  <a:lnTo>
                    <a:pt x="99" y="7864"/>
                  </a:lnTo>
                  <a:lnTo>
                    <a:pt x="172" y="7962"/>
                  </a:lnTo>
                  <a:lnTo>
                    <a:pt x="269" y="8060"/>
                  </a:lnTo>
                  <a:lnTo>
                    <a:pt x="392" y="8133"/>
                  </a:lnTo>
                  <a:lnTo>
                    <a:pt x="514" y="8182"/>
                  </a:lnTo>
                  <a:lnTo>
                    <a:pt x="636" y="8206"/>
                  </a:lnTo>
                  <a:lnTo>
                    <a:pt x="2077" y="8377"/>
                  </a:lnTo>
                  <a:lnTo>
                    <a:pt x="2174" y="8670"/>
                  </a:lnTo>
                  <a:lnTo>
                    <a:pt x="2272" y="8939"/>
                  </a:lnTo>
                  <a:lnTo>
                    <a:pt x="2394" y="9232"/>
                  </a:lnTo>
                  <a:lnTo>
                    <a:pt x="2541" y="9501"/>
                  </a:lnTo>
                  <a:lnTo>
                    <a:pt x="1637" y="10649"/>
                  </a:lnTo>
                  <a:lnTo>
                    <a:pt x="1564" y="10771"/>
                  </a:lnTo>
                  <a:lnTo>
                    <a:pt x="1515" y="10893"/>
                  </a:lnTo>
                  <a:lnTo>
                    <a:pt x="1491" y="11015"/>
                  </a:lnTo>
                  <a:lnTo>
                    <a:pt x="1491" y="11137"/>
                  </a:lnTo>
                  <a:lnTo>
                    <a:pt x="1515" y="11259"/>
                  </a:lnTo>
                  <a:lnTo>
                    <a:pt x="1564" y="11381"/>
                  </a:lnTo>
                  <a:lnTo>
                    <a:pt x="1613" y="11504"/>
                  </a:lnTo>
                  <a:lnTo>
                    <a:pt x="1710" y="11601"/>
                  </a:lnTo>
                  <a:lnTo>
                    <a:pt x="2394" y="12285"/>
                  </a:lnTo>
                  <a:lnTo>
                    <a:pt x="2492" y="12383"/>
                  </a:lnTo>
                  <a:lnTo>
                    <a:pt x="2590" y="12432"/>
                  </a:lnTo>
                  <a:lnTo>
                    <a:pt x="2736" y="12480"/>
                  </a:lnTo>
                  <a:lnTo>
                    <a:pt x="2858" y="12505"/>
                  </a:lnTo>
                  <a:lnTo>
                    <a:pt x="2980" y="12505"/>
                  </a:lnTo>
                  <a:lnTo>
                    <a:pt x="3103" y="12456"/>
                  </a:lnTo>
                  <a:lnTo>
                    <a:pt x="3225" y="12407"/>
                  </a:lnTo>
                  <a:lnTo>
                    <a:pt x="3347" y="12358"/>
                  </a:lnTo>
                  <a:lnTo>
                    <a:pt x="4495" y="11455"/>
                  </a:lnTo>
                  <a:lnTo>
                    <a:pt x="4763" y="11577"/>
                  </a:lnTo>
                  <a:lnTo>
                    <a:pt x="5032" y="11723"/>
                  </a:lnTo>
                  <a:lnTo>
                    <a:pt x="5325" y="11821"/>
                  </a:lnTo>
                  <a:lnTo>
                    <a:pt x="5618" y="11919"/>
                  </a:lnTo>
                  <a:lnTo>
                    <a:pt x="5789" y="13360"/>
                  </a:lnTo>
                  <a:lnTo>
                    <a:pt x="5813" y="13482"/>
                  </a:lnTo>
                  <a:lnTo>
                    <a:pt x="5862" y="13604"/>
                  </a:lnTo>
                  <a:lnTo>
                    <a:pt x="5936" y="13726"/>
                  </a:lnTo>
                  <a:lnTo>
                    <a:pt x="6033" y="13824"/>
                  </a:lnTo>
                  <a:lnTo>
                    <a:pt x="6131" y="13897"/>
                  </a:lnTo>
                  <a:lnTo>
                    <a:pt x="6253" y="13946"/>
                  </a:lnTo>
                  <a:lnTo>
                    <a:pt x="6375" y="13995"/>
                  </a:lnTo>
                  <a:lnTo>
                    <a:pt x="7596" y="13995"/>
                  </a:lnTo>
                  <a:lnTo>
                    <a:pt x="7743" y="13946"/>
                  </a:lnTo>
                  <a:lnTo>
                    <a:pt x="7841" y="13897"/>
                  </a:lnTo>
                  <a:lnTo>
                    <a:pt x="7963" y="13824"/>
                  </a:lnTo>
                  <a:lnTo>
                    <a:pt x="8036" y="13726"/>
                  </a:lnTo>
                  <a:lnTo>
                    <a:pt x="8109" y="13604"/>
                  </a:lnTo>
                  <a:lnTo>
                    <a:pt x="8158" y="13482"/>
                  </a:lnTo>
                  <a:lnTo>
                    <a:pt x="8183" y="13360"/>
                  </a:lnTo>
                  <a:lnTo>
                    <a:pt x="8353" y="11919"/>
                  </a:lnTo>
                  <a:lnTo>
                    <a:pt x="8647" y="11821"/>
                  </a:lnTo>
                  <a:lnTo>
                    <a:pt x="8940" y="11723"/>
                  </a:lnTo>
                  <a:lnTo>
                    <a:pt x="9233" y="11577"/>
                  </a:lnTo>
                  <a:lnTo>
                    <a:pt x="9501" y="11455"/>
                  </a:lnTo>
                  <a:lnTo>
                    <a:pt x="10649" y="12358"/>
                  </a:lnTo>
                  <a:lnTo>
                    <a:pt x="10747" y="12407"/>
                  </a:lnTo>
                  <a:lnTo>
                    <a:pt x="10869" y="12456"/>
                  </a:lnTo>
                  <a:lnTo>
                    <a:pt x="10991" y="12505"/>
                  </a:lnTo>
                  <a:lnTo>
                    <a:pt x="11138" y="12505"/>
                  </a:lnTo>
                  <a:lnTo>
                    <a:pt x="11260" y="12480"/>
                  </a:lnTo>
                  <a:lnTo>
                    <a:pt x="11382" y="12432"/>
                  </a:lnTo>
                  <a:lnTo>
                    <a:pt x="11504" y="12383"/>
                  </a:lnTo>
                  <a:lnTo>
                    <a:pt x="11602" y="12285"/>
                  </a:lnTo>
                  <a:lnTo>
                    <a:pt x="12286" y="11601"/>
                  </a:lnTo>
                  <a:lnTo>
                    <a:pt x="12359" y="11504"/>
                  </a:lnTo>
                  <a:lnTo>
                    <a:pt x="12432" y="11381"/>
                  </a:lnTo>
                  <a:lnTo>
                    <a:pt x="12457" y="11259"/>
                  </a:lnTo>
                  <a:lnTo>
                    <a:pt x="12481" y="11137"/>
                  </a:lnTo>
                  <a:lnTo>
                    <a:pt x="12481" y="11015"/>
                  </a:lnTo>
                  <a:lnTo>
                    <a:pt x="12457" y="10893"/>
                  </a:lnTo>
                  <a:lnTo>
                    <a:pt x="12408" y="10771"/>
                  </a:lnTo>
                  <a:lnTo>
                    <a:pt x="12334" y="10649"/>
                  </a:lnTo>
                  <a:lnTo>
                    <a:pt x="11431" y="9501"/>
                  </a:lnTo>
                  <a:lnTo>
                    <a:pt x="11577" y="9232"/>
                  </a:lnTo>
                  <a:lnTo>
                    <a:pt x="11699" y="8939"/>
                  </a:lnTo>
                  <a:lnTo>
                    <a:pt x="11822" y="8670"/>
                  </a:lnTo>
                  <a:lnTo>
                    <a:pt x="11895" y="8377"/>
                  </a:lnTo>
                  <a:lnTo>
                    <a:pt x="13360" y="8206"/>
                  </a:lnTo>
                  <a:lnTo>
                    <a:pt x="13482" y="8182"/>
                  </a:lnTo>
                  <a:lnTo>
                    <a:pt x="13604" y="8133"/>
                  </a:lnTo>
                  <a:lnTo>
                    <a:pt x="13702" y="8060"/>
                  </a:lnTo>
                  <a:lnTo>
                    <a:pt x="13800" y="7962"/>
                  </a:lnTo>
                  <a:lnTo>
                    <a:pt x="13873" y="7864"/>
                  </a:lnTo>
                  <a:lnTo>
                    <a:pt x="13946" y="7742"/>
                  </a:lnTo>
                  <a:lnTo>
                    <a:pt x="13971" y="7620"/>
                  </a:lnTo>
                  <a:lnTo>
                    <a:pt x="13995" y="7474"/>
                  </a:lnTo>
                  <a:lnTo>
                    <a:pt x="13995" y="6521"/>
                  </a:lnTo>
                  <a:lnTo>
                    <a:pt x="13971" y="6399"/>
                  </a:lnTo>
                  <a:lnTo>
                    <a:pt x="13946" y="6253"/>
                  </a:lnTo>
                  <a:lnTo>
                    <a:pt x="13873" y="6155"/>
                  </a:lnTo>
                  <a:lnTo>
                    <a:pt x="13800" y="6033"/>
                  </a:lnTo>
                  <a:lnTo>
                    <a:pt x="13702" y="5959"/>
                  </a:lnTo>
                  <a:lnTo>
                    <a:pt x="13604" y="5886"/>
                  </a:lnTo>
                  <a:lnTo>
                    <a:pt x="13482" y="5837"/>
                  </a:lnTo>
                  <a:lnTo>
                    <a:pt x="13360" y="5789"/>
                  </a:lnTo>
                  <a:lnTo>
                    <a:pt x="11895" y="5642"/>
                  </a:lnTo>
                  <a:lnTo>
                    <a:pt x="11822" y="5349"/>
                  </a:lnTo>
                  <a:lnTo>
                    <a:pt x="11699" y="5056"/>
                  </a:lnTo>
                  <a:lnTo>
                    <a:pt x="11577" y="4763"/>
                  </a:lnTo>
                  <a:lnTo>
                    <a:pt x="11431" y="4494"/>
                  </a:lnTo>
                  <a:lnTo>
                    <a:pt x="12334" y="3346"/>
                  </a:lnTo>
                  <a:lnTo>
                    <a:pt x="12408" y="3249"/>
                  </a:lnTo>
                  <a:lnTo>
                    <a:pt x="12457" y="3126"/>
                  </a:lnTo>
                  <a:lnTo>
                    <a:pt x="12481" y="3004"/>
                  </a:lnTo>
                  <a:lnTo>
                    <a:pt x="12481" y="2858"/>
                  </a:lnTo>
                  <a:lnTo>
                    <a:pt x="12457" y="2736"/>
                  </a:lnTo>
                  <a:lnTo>
                    <a:pt x="12432" y="2614"/>
                  </a:lnTo>
                  <a:lnTo>
                    <a:pt x="12359" y="2491"/>
                  </a:lnTo>
                  <a:lnTo>
                    <a:pt x="12286" y="2394"/>
                  </a:lnTo>
                  <a:lnTo>
                    <a:pt x="11602" y="1710"/>
                  </a:lnTo>
                  <a:lnTo>
                    <a:pt x="11504" y="1637"/>
                  </a:lnTo>
                  <a:lnTo>
                    <a:pt x="11382" y="1563"/>
                  </a:lnTo>
                  <a:lnTo>
                    <a:pt x="11260" y="1514"/>
                  </a:lnTo>
                  <a:lnTo>
                    <a:pt x="10991" y="1514"/>
                  </a:lnTo>
                  <a:lnTo>
                    <a:pt x="10869" y="1539"/>
                  </a:lnTo>
                  <a:lnTo>
                    <a:pt x="10747" y="1588"/>
                  </a:lnTo>
                  <a:lnTo>
                    <a:pt x="10649" y="1661"/>
                  </a:lnTo>
                  <a:lnTo>
                    <a:pt x="9501" y="2565"/>
                  </a:lnTo>
                  <a:lnTo>
                    <a:pt x="9233" y="2418"/>
                  </a:lnTo>
                  <a:lnTo>
                    <a:pt x="8940" y="2296"/>
                  </a:lnTo>
                  <a:lnTo>
                    <a:pt x="8647" y="2174"/>
                  </a:lnTo>
                  <a:lnTo>
                    <a:pt x="8353" y="2076"/>
                  </a:lnTo>
                  <a:lnTo>
                    <a:pt x="8183" y="635"/>
                  </a:lnTo>
                  <a:lnTo>
                    <a:pt x="8158" y="513"/>
                  </a:lnTo>
                  <a:lnTo>
                    <a:pt x="8109" y="391"/>
                  </a:lnTo>
                  <a:lnTo>
                    <a:pt x="8036" y="293"/>
                  </a:lnTo>
                  <a:lnTo>
                    <a:pt x="7963" y="196"/>
                  </a:lnTo>
                  <a:lnTo>
                    <a:pt x="7841" y="122"/>
                  </a:lnTo>
                  <a:lnTo>
                    <a:pt x="7743" y="49"/>
                  </a:lnTo>
                  <a:lnTo>
                    <a:pt x="7596" y="25"/>
                  </a:lnTo>
                  <a:lnTo>
                    <a:pt x="7474"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520;p39"/>
            <p:cNvSpPr/>
            <p:nvPr/>
          </p:nvSpPr>
          <p:spPr>
            <a:xfrm>
              <a:off x="5567825" y="3185975"/>
              <a:ext cx="199075" cy="199075"/>
            </a:xfrm>
            <a:custGeom>
              <a:avLst/>
              <a:gdLst/>
              <a:ahLst/>
              <a:cxnLst/>
              <a:rect l="l" t="t" r="r" b="b"/>
              <a:pathLst>
                <a:path w="7963" h="7963" extrusionOk="0">
                  <a:moveTo>
                    <a:pt x="3933" y="2296"/>
                  </a:moveTo>
                  <a:lnTo>
                    <a:pt x="4103" y="2321"/>
                  </a:lnTo>
                  <a:lnTo>
                    <a:pt x="4274" y="2321"/>
                  </a:lnTo>
                  <a:lnTo>
                    <a:pt x="4421" y="2370"/>
                  </a:lnTo>
                  <a:lnTo>
                    <a:pt x="4592" y="2419"/>
                  </a:lnTo>
                  <a:lnTo>
                    <a:pt x="4738" y="2492"/>
                  </a:lnTo>
                  <a:lnTo>
                    <a:pt x="4885" y="2565"/>
                  </a:lnTo>
                  <a:lnTo>
                    <a:pt x="5032" y="2663"/>
                  </a:lnTo>
                  <a:lnTo>
                    <a:pt x="5154" y="2785"/>
                  </a:lnTo>
                  <a:lnTo>
                    <a:pt x="5276" y="2883"/>
                  </a:lnTo>
                  <a:lnTo>
                    <a:pt x="5373" y="3029"/>
                  </a:lnTo>
                  <a:lnTo>
                    <a:pt x="5447" y="3151"/>
                  </a:lnTo>
                  <a:lnTo>
                    <a:pt x="5520" y="3298"/>
                  </a:lnTo>
                  <a:lnTo>
                    <a:pt x="5593" y="3444"/>
                  </a:lnTo>
                  <a:lnTo>
                    <a:pt x="5618" y="3615"/>
                  </a:lnTo>
                  <a:lnTo>
                    <a:pt x="5642" y="3762"/>
                  </a:lnTo>
                  <a:lnTo>
                    <a:pt x="5667" y="3933"/>
                  </a:lnTo>
                  <a:lnTo>
                    <a:pt x="5667" y="4079"/>
                  </a:lnTo>
                  <a:lnTo>
                    <a:pt x="5642" y="4250"/>
                  </a:lnTo>
                  <a:lnTo>
                    <a:pt x="5618" y="4421"/>
                  </a:lnTo>
                  <a:lnTo>
                    <a:pt x="5569" y="4568"/>
                  </a:lnTo>
                  <a:lnTo>
                    <a:pt x="5496" y="4739"/>
                  </a:lnTo>
                  <a:lnTo>
                    <a:pt x="5398" y="4885"/>
                  </a:lnTo>
                  <a:lnTo>
                    <a:pt x="5300" y="5007"/>
                  </a:lnTo>
                  <a:lnTo>
                    <a:pt x="5203" y="5154"/>
                  </a:lnTo>
                  <a:lnTo>
                    <a:pt x="5080" y="5252"/>
                  </a:lnTo>
                  <a:lnTo>
                    <a:pt x="4958" y="5349"/>
                  </a:lnTo>
                  <a:lnTo>
                    <a:pt x="4812" y="5447"/>
                  </a:lnTo>
                  <a:lnTo>
                    <a:pt x="4665" y="5520"/>
                  </a:lnTo>
                  <a:lnTo>
                    <a:pt x="4519" y="5569"/>
                  </a:lnTo>
                  <a:lnTo>
                    <a:pt x="4372" y="5618"/>
                  </a:lnTo>
                  <a:lnTo>
                    <a:pt x="4201" y="5642"/>
                  </a:lnTo>
                  <a:lnTo>
                    <a:pt x="4055" y="5667"/>
                  </a:lnTo>
                  <a:lnTo>
                    <a:pt x="3884" y="5642"/>
                  </a:lnTo>
                  <a:lnTo>
                    <a:pt x="3713" y="5642"/>
                  </a:lnTo>
                  <a:lnTo>
                    <a:pt x="3566" y="5594"/>
                  </a:lnTo>
                  <a:lnTo>
                    <a:pt x="3395" y="5545"/>
                  </a:lnTo>
                  <a:lnTo>
                    <a:pt x="3249" y="5471"/>
                  </a:lnTo>
                  <a:lnTo>
                    <a:pt x="3102" y="5398"/>
                  </a:lnTo>
                  <a:lnTo>
                    <a:pt x="2956" y="5300"/>
                  </a:lnTo>
                  <a:lnTo>
                    <a:pt x="2833" y="5178"/>
                  </a:lnTo>
                  <a:lnTo>
                    <a:pt x="2711" y="5081"/>
                  </a:lnTo>
                  <a:lnTo>
                    <a:pt x="2614" y="4934"/>
                  </a:lnTo>
                  <a:lnTo>
                    <a:pt x="2540" y="4812"/>
                  </a:lnTo>
                  <a:lnTo>
                    <a:pt x="2467" y="4665"/>
                  </a:lnTo>
                  <a:lnTo>
                    <a:pt x="2394" y="4519"/>
                  </a:lnTo>
                  <a:lnTo>
                    <a:pt x="2369" y="4348"/>
                  </a:lnTo>
                  <a:lnTo>
                    <a:pt x="2321" y="4201"/>
                  </a:lnTo>
                  <a:lnTo>
                    <a:pt x="2321" y="4030"/>
                  </a:lnTo>
                  <a:lnTo>
                    <a:pt x="2321" y="3884"/>
                  </a:lnTo>
                  <a:lnTo>
                    <a:pt x="2345" y="3713"/>
                  </a:lnTo>
                  <a:lnTo>
                    <a:pt x="2369" y="3542"/>
                  </a:lnTo>
                  <a:lnTo>
                    <a:pt x="2418" y="3395"/>
                  </a:lnTo>
                  <a:lnTo>
                    <a:pt x="2492" y="3224"/>
                  </a:lnTo>
                  <a:lnTo>
                    <a:pt x="2589" y="3078"/>
                  </a:lnTo>
                  <a:lnTo>
                    <a:pt x="2687" y="2956"/>
                  </a:lnTo>
                  <a:lnTo>
                    <a:pt x="2785" y="2809"/>
                  </a:lnTo>
                  <a:lnTo>
                    <a:pt x="2907" y="2712"/>
                  </a:lnTo>
                  <a:lnTo>
                    <a:pt x="3029" y="2614"/>
                  </a:lnTo>
                  <a:lnTo>
                    <a:pt x="3175" y="2516"/>
                  </a:lnTo>
                  <a:lnTo>
                    <a:pt x="3322" y="2443"/>
                  </a:lnTo>
                  <a:lnTo>
                    <a:pt x="3468" y="2394"/>
                  </a:lnTo>
                  <a:lnTo>
                    <a:pt x="3615" y="2345"/>
                  </a:lnTo>
                  <a:lnTo>
                    <a:pt x="3786" y="2321"/>
                  </a:lnTo>
                  <a:lnTo>
                    <a:pt x="3933" y="2296"/>
                  </a:lnTo>
                  <a:close/>
                  <a:moveTo>
                    <a:pt x="3053" y="1"/>
                  </a:moveTo>
                  <a:lnTo>
                    <a:pt x="2980" y="25"/>
                  </a:lnTo>
                  <a:lnTo>
                    <a:pt x="2443" y="196"/>
                  </a:lnTo>
                  <a:lnTo>
                    <a:pt x="2369" y="220"/>
                  </a:lnTo>
                  <a:lnTo>
                    <a:pt x="2296" y="269"/>
                  </a:lnTo>
                  <a:lnTo>
                    <a:pt x="2198" y="391"/>
                  </a:lnTo>
                  <a:lnTo>
                    <a:pt x="2150" y="538"/>
                  </a:lnTo>
                  <a:lnTo>
                    <a:pt x="2150" y="611"/>
                  </a:lnTo>
                  <a:lnTo>
                    <a:pt x="2150" y="684"/>
                  </a:lnTo>
                  <a:lnTo>
                    <a:pt x="2394" y="1832"/>
                  </a:lnTo>
                  <a:lnTo>
                    <a:pt x="2223" y="1954"/>
                  </a:lnTo>
                  <a:lnTo>
                    <a:pt x="2076" y="2101"/>
                  </a:lnTo>
                  <a:lnTo>
                    <a:pt x="1002" y="1686"/>
                  </a:lnTo>
                  <a:lnTo>
                    <a:pt x="928" y="1686"/>
                  </a:lnTo>
                  <a:lnTo>
                    <a:pt x="831" y="1661"/>
                  </a:lnTo>
                  <a:lnTo>
                    <a:pt x="684" y="1710"/>
                  </a:lnTo>
                  <a:lnTo>
                    <a:pt x="562" y="1784"/>
                  </a:lnTo>
                  <a:lnTo>
                    <a:pt x="513" y="1832"/>
                  </a:lnTo>
                  <a:lnTo>
                    <a:pt x="464" y="1906"/>
                  </a:lnTo>
                  <a:lnTo>
                    <a:pt x="220" y="2394"/>
                  </a:lnTo>
                  <a:lnTo>
                    <a:pt x="196" y="2467"/>
                  </a:lnTo>
                  <a:lnTo>
                    <a:pt x="171" y="2541"/>
                  </a:lnTo>
                  <a:lnTo>
                    <a:pt x="196" y="2712"/>
                  </a:lnTo>
                  <a:lnTo>
                    <a:pt x="245" y="2834"/>
                  </a:lnTo>
                  <a:lnTo>
                    <a:pt x="293" y="2907"/>
                  </a:lnTo>
                  <a:lnTo>
                    <a:pt x="367" y="2956"/>
                  </a:lnTo>
                  <a:lnTo>
                    <a:pt x="1344" y="3591"/>
                  </a:lnTo>
                  <a:lnTo>
                    <a:pt x="1319" y="3786"/>
                  </a:lnTo>
                  <a:lnTo>
                    <a:pt x="1295" y="4006"/>
                  </a:lnTo>
                  <a:lnTo>
                    <a:pt x="245" y="4494"/>
                  </a:lnTo>
                  <a:lnTo>
                    <a:pt x="196" y="4519"/>
                  </a:lnTo>
                  <a:lnTo>
                    <a:pt x="123" y="4568"/>
                  </a:lnTo>
                  <a:lnTo>
                    <a:pt x="49" y="4714"/>
                  </a:lnTo>
                  <a:lnTo>
                    <a:pt x="0" y="4861"/>
                  </a:lnTo>
                  <a:lnTo>
                    <a:pt x="25" y="4934"/>
                  </a:lnTo>
                  <a:lnTo>
                    <a:pt x="25" y="5007"/>
                  </a:lnTo>
                  <a:lnTo>
                    <a:pt x="220" y="5545"/>
                  </a:lnTo>
                  <a:lnTo>
                    <a:pt x="245" y="5594"/>
                  </a:lnTo>
                  <a:lnTo>
                    <a:pt x="293" y="5667"/>
                  </a:lnTo>
                  <a:lnTo>
                    <a:pt x="391" y="5764"/>
                  </a:lnTo>
                  <a:lnTo>
                    <a:pt x="538" y="5813"/>
                  </a:lnTo>
                  <a:lnTo>
                    <a:pt x="684" y="5813"/>
                  </a:lnTo>
                  <a:lnTo>
                    <a:pt x="1832" y="5569"/>
                  </a:lnTo>
                  <a:lnTo>
                    <a:pt x="1954" y="5740"/>
                  </a:lnTo>
                  <a:lnTo>
                    <a:pt x="2101" y="5887"/>
                  </a:lnTo>
                  <a:lnTo>
                    <a:pt x="1710" y="6986"/>
                  </a:lnTo>
                  <a:lnTo>
                    <a:pt x="1686" y="7059"/>
                  </a:lnTo>
                  <a:lnTo>
                    <a:pt x="1686" y="7132"/>
                  </a:lnTo>
                  <a:lnTo>
                    <a:pt x="1710" y="7279"/>
                  </a:lnTo>
                  <a:lnTo>
                    <a:pt x="1783" y="7401"/>
                  </a:lnTo>
                  <a:lnTo>
                    <a:pt x="1857" y="7450"/>
                  </a:lnTo>
                  <a:lnTo>
                    <a:pt x="1905" y="7499"/>
                  </a:lnTo>
                  <a:lnTo>
                    <a:pt x="2418" y="7743"/>
                  </a:lnTo>
                  <a:lnTo>
                    <a:pt x="2492" y="7792"/>
                  </a:lnTo>
                  <a:lnTo>
                    <a:pt x="2711" y="7792"/>
                  </a:lnTo>
                  <a:lnTo>
                    <a:pt x="2858" y="7718"/>
                  </a:lnTo>
                  <a:lnTo>
                    <a:pt x="2907" y="7669"/>
                  </a:lnTo>
                  <a:lnTo>
                    <a:pt x="2956" y="7621"/>
                  </a:lnTo>
                  <a:lnTo>
                    <a:pt x="3591" y="6644"/>
                  </a:lnTo>
                  <a:lnTo>
                    <a:pt x="3810" y="6668"/>
                  </a:lnTo>
                  <a:lnTo>
                    <a:pt x="4006" y="6668"/>
                  </a:lnTo>
                  <a:lnTo>
                    <a:pt x="4494" y="7718"/>
                  </a:lnTo>
                  <a:lnTo>
                    <a:pt x="4543" y="7792"/>
                  </a:lnTo>
                  <a:lnTo>
                    <a:pt x="4592" y="7840"/>
                  </a:lnTo>
                  <a:lnTo>
                    <a:pt x="4714" y="7914"/>
                  </a:lnTo>
                  <a:lnTo>
                    <a:pt x="4861" y="7963"/>
                  </a:lnTo>
                  <a:lnTo>
                    <a:pt x="4934" y="7963"/>
                  </a:lnTo>
                  <a:lnTo>
                    <a:pt x="5007" y="7938"/>
                  </a:lnTo>
                  <a:lnTo>
                    <a:pt x="5544" y="7767"/>
                  </a:lnTo>
                  <a:lnTo>
                    <a:pt x="5618" y="7743"/>
                  </a:lnTo>
                  <a:lnTo>
                    <a:pt x="5667" y="7694"/>
                  </a:lnTo>
                  <a:lnTo>
                    <a:pt x="5764" y="7572"/>
                  </a:lnTo>
                  <a:lnTo>
                    <a:pt x="5838" y="7425"/>
                  </a:lnTo>
                  <a:lnTo>
                    <a:pt x="5838" y="7352"/>
                  </a:lnTo>
                  <a:lnTo>
                    <a:pt x="5838" y="7279"/>
                  </a:lnTo>
                  <a:lnTo>
                    <a:pt x="5593" y="6131"/>
                  </a:lnTo>
                  <a:lnTo>
                    <a:pt x="5740" y="6009"/>
                  </a:lnTo>
                  <a:lnTo>
                    <a:pt x="5911" y="5862"/>
                  </a:lnTo>
                  <a:lnTo>
                    <a:pt x="6985" y="6277"/>
                  </a:lnTo>
                  <a:lnTo>
                    <a:pt x="7059" y="6277"/>
                  </a:lnTo>
                  <a:lnTo>
                    <a:pt x="7132" y="6302"/>
                  </a:lnTo>
                  <a:lnTo>
                    <a:pt x="7278" y="6253"/>
                  </a:lnTo>
                  <a:lnTo>
                    <a:pt x="7425" y="6180"/>
                  </a:lnTo>
                  <a:lnTo>
                    <a:pt x="7474" y="6131"/>
                  </a:lnTo>
                  <a:lnTo>
                    <a:pt x="7523" y="6058"/>
                  </a:lnTo>
                  <a:lnTo>
                    <a:pt x="7767" y="5545"/>
                  </a:lnTo>
                  <a:lnTo>
                    <a:pt x="7791" y="5496"/>
                  </a:lnTo>
                  <a:lnTo>
                    <a:pt x="7816" y="5398"/>
                  </a:lnTo>
                  <a:lnTo>
                    <a:pt x="7791" y="5252"/>
                  </a:lnTo>
                  <a:lnTo>
                    <a:pt x="7718" y="5129"/>
                  </a:lnTo>
                  <a:lnTo>
                    <a:pt x="7669" y="5056"/>
                  </a:lnTo>
                  <a:lnTo>
                    <a:pt x="7620" y="5007"/>
                  </a:lnTo>
                  <a:lnTo>
                    <a:pt x="6643" y="4372"/>
                  </a:lnTo>
                  <a:lnTo>
                    <a:pt x="6668" y="4177"/>
                  </a:lnTo>
                  <a:lnTo>
                    <a:pt x="6668" y="3957"/>
                  </a:lnTo>
                  <a:lnTo>
                    <a:pt x="7718" y="3469"/>
                  </a:lnTo>
                  <a:lnTo>
                    <a:pt x="7791" y="3444"/>
                  </a:lnTo>
                  <a:lnTo>
                    <a:pt x="7865" y="3395"/>
                  </a:lnTo>
                  <a:lnTo>
                    <a:pt x="7938" y="3249"/>
                  </a:lnTo>
                  <a:lnTo>
                    <a:pt x="7962" y="3102"/>
                  </a:lnTo>
                  <a:lnTo>
                    <a:pt x="7962" y="3029"/>
                  </a:lnTo>
                  <a:lnTo>
                    <a:pt x="7962" y="2956"/>
                  </a:lnTo>
                  <a:lnTo>
                    <a:pt x="7767" y="2419"/>
                  </a:lnTo>
                  <a:lnTo>
                    <a:pt x="7743" y="2345"/>
                  </a:lnTo>
                  <a:lnTo>
                    <a:pt x="7694" y="2296"/>
                  </a:lnTo>
                  <a:lnTo>
                    <a:pt x="7572" y="2199"/>
                  </a:lnTo>
                  <a:lnTo>
                    <a:pt x="7449" y="2150"/>
                  </a:lnTo>
                  <a:lnTo>
                    <a:pt x="7278" y="2150"/>
                  </a:lnTo>
                  <a:lnTo>
                    <a:pt x="6155" y="2394"/>
                  </a:lnTo>
                  <a:lnTo>
                    <a:pt x="6033" y="2223"/>
                  </a:lnTo>
                  <a:lnTo>
                    <a:pt x="5886" y="2077"/>
                  </a:lnTo>
                  <a:lnTo>
                    <a:pt x="6277" y="978"/>
                  </a:lnTo>
                  <a:lnTo>
                    <a:pt x="6302" y="904"/>
                  </a:lnTo>
                  <a:lnTo>
                    <a:pt x="6302" y="831"/>
                  </a:lnTo>
                  <a:lnTo>
                    <a:pt x="6277" y="684"/>
                  </a:lnTo>
                  <a:lnTo>
                    <a:pt x="6179" y="562"/>
                  </a:lnTo>
                  <a:lnTo>
                    <a:pt x="6131" y="489"/>
                  </a:lnTo>
                  <a:lnTo>
                    <a:pt x="6082" y="465"/>
                  </a:lnTo>
                  <a:lnTo>
                    <a:pt x="5569" y="196"/>
                  </a:lnTo>
                  <a:lnTo>
                    <a:pt x="5496" y="172"/>
                  </a:lnTo>
                  <a:lnTo>
                    <a:pt x="5276" y="172"/>
                  </a:lnTo>
                  <a:lnTo>
                    <a:pt x="5129" y="245"/>
                  </a:lnTo>
                  <a:lnTo>
                    <a:pt x="5080" y="294"/>
                  </a:lnTo>
                  <a:lnTo>
                    <a:pt x="5032" y="343"/>
                  </a:lnTo>
                  <a:lnTo>
                    <a:pt x="4397" y="1319"/>
                  </a:lnTo>
                  <a:lnTo>
                    <a:pt x="4177" y="1295"/>
                  </a:lnTo>
                  <a:lnTo>
                    <a:pt x="3981" y="1295"/>
                  </a:lnTo>
                  <a:lnTo>
                    <a:pt x="3493" y="245"/>
                  </a:lnTo>
                  <a:lnTo>
                    <a:pt x="3444" y="172"/>
                  </a:lnTo>
                  <a:lnTo>
                    <a:pt x="3395" y="123"/>
                  </a:lnTo>
                  <a:lnTo>
                    <a:pt x="3273" y="49"/>
                  </a:lnTo>
                  <a:lnTo>
                    <a:pt x="3127"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 name="Google Shape;109;p18"/>
          <p:cNvSpPr txBox="1">
            <a:spLocks/>
          </p:cNvSpPr>
          <p:nvPr/>
        </p:nvSpPr>
        <p:spPr>
          <a:xfrm>
            <a:off x="4191000" y="1200150"/>
            <a:ext cx="3962399" cy="2058850"/>
          </a:xfrm>
          <a:prstGeom prst="rect">
            <a:avLst/>
          </a:prstGeom>
          <a:noFill/>
          <a:ln>
            <a:noFill/>
          </a:ln>
        </p:spPr>
        <p:txBody>
          <a:bodyPr spcFirstLastPara="1" wrap="square" lIns="91425" tIns="91425" rIns="91425" bIns="91425" anchor="t" anchorCtr="0">
            <a:noAutofit/>
          </a:bodyPr>
          <a:lstStyle/>
          <a:p>
            <a:pPr marL="457200" lvl="0" indent="-381000" algn="justLow">
              <a:lnSpc>
                <a:spcPct val="115000"/>
              </a:lnSpc>
              <a:spcBef>
                <a:spcPts val="600"/>
              </a:spcBef>
              <a:buClr>
                <a:srgbClr val="CC0000"/>
              </a:buClr>
              <a:buSzPts val="2400"/>
              <a:buFont typeface="Lora"/>
              <a:buChar char="◈"/>
            </a:pPr>
            <a:r>
              <a:rPr lang="en-US" dirty="0">
                <a:latin typeface="Times New Roman" pitchFamily="18" charset="0"/>
                <a:ea typeface="Lora"/>
                <a:cs typeface="Times New Roman" pitchFamily="18" charset="0"/>
                <a:sym typeface="Lora"/>
              </a:rPr>
              <a:t>Language-learning disability (LLD)</a:t>
            </a:r>
          </a:p>
          <a:p>
            <a:pPr marL="457200" lvl="0" indent="-381000" algn="justLow">
              <a:lnSpc>
                <a:spcPct val="115000"/>
              </a:lnSpc>
              <a:spcBef>
                <a:spcPts val="600"/>
              </a:spcBef>
              <a:buClr>
                <a:srgbClr val="CC0000"/>
              </a:buClr>
              <a:buSzPts val="2400"/>
            </a:pPr>
            <a:r>
              <a:rPr lang="en-US" dirty="0">
                <a:latin typeface="Times New Roman" pitchFamily="18" charset="0"/>
                <a:ea typeface="Lora"/>
                <a:cs typeface="Times New Roman" pitchFamily="18" charset="0"/>
                <a:sym typeface="Lora"/>
              </a:rPr>
              <a:t>         A condition characterized by difficulties in acquiring and using skills for listening, speaking, reading, writing, reasoning, or mathematics. It is believed to be caused by central nervous system dysfunction.</a:t>
            </a:r>
            <a:endParaRPr kumimoji="0" lang="en-US" sz="1400" b="0" i="0" u="none" strike="noStrike" kern="0" cap="none" spc="0" normalizeH="0" baseline="0" noProof="0" dirty="0">
              <a:ln>
                <a:noFill/>
              </a:ln>
              <a:solidFill>
                <a:srgbClr val="000000"/>
              </a:solidFill>
              <a:effectLst/>
              <a:uLnTx/>
              <a:uFillTx/>
              <a:latin typeface="Times New Roman" pitchFamily="18" charset="0"/>
              <a:ea typeface="Lora"/>
              <a:cs typeface="Times New Roman" pitchFamily="18" charset="0"/>
              <a:sym typeface="Lora"/>
            </a:endParaRPr>
          </a:p>
        </p:txBody>
      </p:sp>
      <p:sp>
        <p:nvSpPr>
          <p:cNvPr id="19" name="Rectangle 18"/>
          <p:cNvSpPr/>
          <p:nvPr/>
        </p:nvSpPr>
        <p:spPr>
          <a:xfrm>
            <a:off x="1981200" y="3105150"/>
            <a:ext cx="4572000" cy="1485022"/>
          </a:xfrm>
          <a:prstGeom prst="rect">
            <a:avLst/>
          </a:prstGeom>
        </p:spPr>
        <p:txBody>
          <a:bodyPr>
            <a:spAutoFit/>
          </a:bodyPr>
          <a:lstStyle/>
          <a:p>
            <a:pPr marL="457200" lvl="0" indent="-381000" algn="justLow">
              <a:lnSpc>
                <a:spcPct val="115000"/>
              </a:lnSpc>
              <a:spcBef>
                <a:spcPts val="600"/>
              </a:spcBef>
              <a:buClr>
                <a:srgbClr val="CC0000"/>
              </a:buClr>
              <a:buSzPts val="2400"/>
              <a:buFont typeface="Lora"/>
              <a:buChar char="◈"/>
            </a:pPr>
            <a:r>
              <a:rPr lang="en-US" dirty="0">
                <a:latin typeface="Times New Roman" pitchFamily="18" charset="0"/>
                <a:cs typeface="Times New Roman" pitchFamily="18" charset="0"/>
                <a:sym typeface="Lora"/>
              </a:rPr>
              <a:t>Deafness</a:t>
            </a:r>
          </a:p>
          <a:p>
            <a:pPr marL="457200" indent="-381000" algn="justLow">
              <a:lnSpc>
                <a:spcPct val="115000"/>
              </a:lnSpc>
              <a:spcBef>
                <a:spcPts val="600"/>
              </a:spcBef>
              <a:buClr>
                <a:srgbClr val="CC0000"/>
              </a:buClr>
              <a:buSzPts val="2400"/>
            </a:pPr>
            <a:r>
              <a:rPr lang="en-US" dirty="0">
                <a:latin typeface="Times New Roman" pitchFamily="18" charset="0"/>
                <a:cs typeface="Times New Roman" pitchFamily="18" charset="0"/>
                <a:sym typeface="Lora"/>
              </a:rPr>
              <a:t>         </a:t>
            </a:r>
            <a:r>
              <a:rPr lang="en-US" dirty="0">
                <a:latin typeface="Times New Roman" pitchFamily="18" charset="0"/>
                <a:cs typeface="Times New Roman" pitchFamily="18" charset="0"/>
              </a:rPr>
              <a:t>A state of having minimal to no hearing. Causes may be biological or environmental. The impact of deafness on language is profound.</a:t>
            </a:r>
            <a:endParaRPr lang="en-US" dirty="0">
              <a:latin typeface="Times New Roman" pitchFamily="18" charset="0"/>
              <a:ea typeface="Lora"/>
              <a:cs typeface="Times New Roman" pitchFamily="18" charset="0"/>
              <a:sym typeface="Lora"/>
            </a:endParaRPr>
          </a:p>
          <a:p>
            <a:pPr marL="457200" lvl="0" indent="-381000" algn="justLow">
              <a:lnSpc>
                <a:spcPct val="115000"/>
              </a:lnSpc>
              <a:spcBef>
                <a:spcPts val="600"/>
              </a:spcBef>
              <a:buClr>
                <a:srgbClr val="CC0000"/>
              </a:buClr>
              <a:buSzPts val="2400"/>
            </a:pPr>
            <a:endParaRPr lang="en-US" dirty="0">
              <a:latin typeface="Times New Roman" pitchFamily="18" charset="0"/>
              <a:cs typeface="Times New Roman" pitchFamily="18" charset="0"/>
              <a:sym typeface="Lora"/>
            </a:endParaRPr>
          </a:p>
        </p:txBody>
      </p:sp>
    </p:spTree>
  </p:cSld>
  <p:clrMapOvr>
    <a:masterClrMapping/>
  </p:clrMapOvr>
</p:sld>
</file>

<file path=ppt/theme/theme1.xml><?xml version="1.0" encoding="utf-8"?>
<a:theme xmlns:a="http://schemas.openxmlformats.org/drawingml/2006/main" name="Yorick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1134</TotalTime>
  <Words>5106</Words>
  <Application>Microsoft Office PowerPoint</Application>
  <PresentationFormat>On-screen Show (16:9)</PresentationFormat>
  <Paragraphs>409</Paragraphs>
  <Slides>47</Slides>
  <Notes>43</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Yorick template</vt:lpstr>
      <vt:lpstr>PowerPoint Presentation</vt:lpstr>
      <vt:lpstr>Overview</vt:lpstr>
      <vt:lpstr>Complicating factors of language assessment</vt:lpstr>
      <vt:lpstr>Assessment Approaches: 1. Psychometric 2. Descriptive 3. An Integrated Approach  </vt:lpstr>
      <vt:lpstr>PowerPoint Presentation</vt:lpstr>
      <vt:lpstr>PowerPoint Presentation</vt:lpstr>
      <vt:lpstr>PowerPoint Presentation</vt:lpstr>
      <vt:lpstr>Cognition and Language</vt:lpstr>
      <vt:lpstr>PowerPoint Presentation</vt:lpstr>
      <vt:lpstr>PowerPoint Presentation</vt:lpstr>
      <vt:lpstr>Screening</vt:lpstr>
      <vt:lpstr>Assessment of Early Language Development</vt:lpstr>
      <vt:lpstr>PowerPoint Presentation</vt:lpstr>
      <vt:lpstr>PowerPoint Presentation</vt:lpstr>
      <vt:lpstr>Concepts that are related to language development and use</vt:lpstr>
      <vt:lpstr>Piaget’s Tables of Stages</vt:lpstr>
      <vt:lpstr>PowerPoint Presentation</vt:lpstr>
      <vt:lpstr>Indicators of a persisting Language disorder</vt:lpstr>
      <vt:lpstr>20 Other factors:</vt:lpstr>
      <vt:lpstr>Indicators of children outgrowing a language impairment</vt:lpstr>
      <vt:lpstr>Formal Language Testing</vt:lpstr>
      <vt:lpstr>Informal Language Testing</vt:lpstr>
      <vt:lpstr>Language Smapling and Analysis</vt:lpstr>
      <vt:lpstr>Sample Transcription Guidelines</vt:lpstr>
      <vt:lpstr>Language Smapling and Analysis</vt:lpstr>
      <vt:lpstr>Language Smapling and Analysis</vt:lpstr>
      <vt:lpstr>Assessment of Morphologic Skills</vt:lpstr>
      <vt:lpstr>Assessment of Morphologic Skills</vt:lpstr>
      <vt:lpstr>Determining Mean Length of Utterance (MLU)</vt:lpstr>
      <vt:lpstr>Determining Mean Length of Utterance (MLU)</vt:lpstr>
      <vt:lpstr>Guidelines for Obtainment of MLU</vt:lpstr>
      <vt:lpstr>Guidelines for Obtainment of MLU</vt:lpstr>
      <vt:lpstr>Determining Mean Length of Utterance (MLU)</vt:lpstr>
      <vt:lpstr>Assessment of Pragamtic Skills</vt:lpstr>
      <vt:lpstr>Assessment of Semantic Skills</vt:lpstr>
      <vt:lpstr>Assessment of Semantic Skills</vt:lpstr>
      <vt:lpstr>What to note when assessing semantics?</vt:lpstr>
      <vt:lpstr>Assessment of Syntactic Skills – Parts of Speech</vt:lpstr>
      <vt:lpstr>Assessment of Syntactic Skills – Units</vt:lpstr>
      <vt:lpstr>Assessment of Syntactic Skills – Units</vt:lpstr>
      <vt:lpstr>Assessment of Syntactic Skills – Sentences</vt:lpstr>
      <vt:lpstr>Assessment of Syntactic Skills – Sentences</vt:lpstr>
      <vt:lpstr>Assessment of Syntactic Skills</vt:lpstr>
      <vt:lpstr>Assessment of Syntactic Skills</vt:lpstr>
      <vt:lpstr>Diagnosis</vt:lpstr>
      <vt:lpstr>Forms (p.251-286)</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Tala</dc:creator>
  <cp:lastModifiedBy>toshipe</cp:lastModifiedBy>
  <cp:revision>66</cp:revision>
  <dcterms:modified xsi:type="dcterms:W3CDTF">2020-01-17T20:19:54Z</dcterms:modified>
</cp:coreProperties>
</file>