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49"/>
  </p:notesMasterIdLst>
  <p:sldIdLst>
    <p:sldId id="256" r:id="rId2"/>
    <p:sldId id="257" r:id="rId3"/>
    <p:sldId id="258" r:id="rId4"/>
    <p:sldId id="259" r:id="rId5"/>
    <p:sldId id="285" r:id="rId6"/>
    <p:sldId id="286" r:id="rId7"/>
    <p:sldId id="260" r:id="rId8"/>
    <p:sldId id="288" r:id="rId9"/>
    <p:sldId id="261" r:id="rId10"/>
    <p:sldId id="289" r:id="rId11"/>
    <p:sldId id="290" r:id="rId12"/>
    <p:sldId id="262" r:id="rId13"/>
    <p:sldId id="263" r:id="rId14"/>
    <p:sldId id="291" r:id="rId15"/>
    <p:sldId id="264" r:id="rId16"/>
    <p:sldId id="265" r:id="rId17"/>
    <p:sldId id="266" r:id="rId18"/>
    <p:sldId id="267" r:id="rId19"/>
    <p:sldId id="268" r:id="rId20"/>
    <p:sldId id="292" r:id="rId21"/>
    <p:sldId id="293" r:id="rId22"/>
    <p:sldId id="294" r:id="rId23"/>
    <p:sldId id="280" r:id="rId24"/>
    <p:sldId id="295" r:id="rId25"/>
    <p:sldId id="296" r:id="rId26"/>
    <p:sldId id="297" r:id="rId27"/>
    <p:sldId id="298" r:id="rId28"/>
    <p:sldId id="281" r:id="rId29"/>
    <p:sldId id="299" r:id="rId30"/>
    <p:sldId id="306" r:id="rId31"/>
    <p:sldId id="307" r:id="rId32"/>
    <p:sldId id="308" r:id="rId33"/>
    <p:sldId id="309" r:id="rId34"/>
    <p:sldId id="300" r:id="rId35"/>
    <p:sldId id="301" r:id="rId36"/>
    <p:sldId id="304" r:id="rId37"/>
    <p:sldId id="305" r:id="rId38"/>
    <p:sldId id="302" r:id="rId39"/>
    <p:sldId id="310" r:id="rId40"/>
    <p:sldId id="312" r:id="rId41"/>
    <p:sldId id="313" r:id="rId42"/>
    <p:sldId id="314" r:id="rId43"/>
    <p:sldId id="315" r:id="rId44"/>
    <p:sldId id="316" r:id="rId45"/>
    <p:sldId id="303" r:id="rId46"/>
    <p:sldId id="311" r:id="rId47"/>
    <p:sldId id="279" r:id="rId48"/>
  </p:sldIdLst>
  <p:sldSz cx="9144000" cy="5143500" type="screen16x9"/>
  <p:notesSz cx="6858000" cy="9144000"/>
  <p:embeddedFontLst>
    <p:embeddedFont>
      <p:font typeface="Lora" panose="020B0604020202020204" charset="0"/>
      <p:regular r:id="rId50"/>
      <p:bold r:id="rId51"/>
      <p:italic r:id="rId52"/>
      <p:boldItalic r:id="rId53"/>
    </p:embeddedFont>
    <p:embeddedFont>
      <p:font typeface="Playfair Display" panose="020B0604020202020204" charset="0"/>
      <p:regular r:id="rId54"/>
      <p:bold r:id="rId55"/>
      <p:italic r:id="rId56"/>
      <p:boldItalic r:id="rId5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3A8EA9-CDC5-4628-88D4-713106988D74}" v="2" dt="2020-01-17T20:19:53.858"/>
  </p1510:revLst>
</p1510:revInfo>
</file>

<file path=ppt/tableStyles.xml><?xml version="1.0" encoding="utf-8"?>
<a:tblStyleLst xmlns:a="http://schemas.openxmlformats.org/drawingml/2006/main" def="{9F2BD787-B592-4C30-A8D7-AF30122892CD}">
  <a:tblStyle styleId="{9F2BD787-B592-4C30-A8D7-AF30122892CD}"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786"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font" Target="fonts/font1.fntdata"/><Relationship Id="rId55" Type="http://schemas.openxmlformats.org/officeDocument/2006/relationships/font" Target="fonts/font6.fntdata"/><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4.fntdata"/><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7.fntdata"/><Relationship Id="rId8" Type="http://schemas.openxmlformats.org/officeDocument/2006/relationships/slide" Target="slides/slide7.xml"/><Relationship Id="rId51" Type="http://schemas.openxmlformats.org/officeDocument/2006/relationships/font" Target="fonts/font2.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5.fntdata"/><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57" Type="http://schemas.openxmlformats.org/officeDocument/2006/relationships/font" Target="fonts/font8.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3.fntdata"/><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eel mushasha" userId="5ff4455aeeaeb7d0" providerId="Windows Live" clId="Web-{7E3A8EA9-CDC5-4628-88D4-713106988D74}"/>
    <pc:docChg chg="modSld">
      <pc:chgData name="aseel mushasha" userId="5ff4455aeeaeb7d0" providerId="Windows Live" clId="Web-{7E3A8EA9-CDC5-4628-88D4-713106988D74}" dt="2020-01-17T20:19:53.858" v="1" actId="1076"/>
      <pc:docMkLst>
        <pc:docMk/>
      </pc:docMkLst>
      <pc:sldChg chg="modSp">
        <pc:chgData name="aseel mushasha" userId="5ff4455aeeaeb7d0" providerId="Windows Live" clId="Web-{7E3A8EA9-CDC5-4628-88D4-713106988D74}" dt="2020-01-17T20:18:17.872" v="0" actId="1076"/>
        <pc:sldMkLst>
          <pc:docMk/>
          <pc:sldMk cId="0" sldId="292"/>
        </pc:sldMkLst>
        <pc:spChg chg="mod">
          <ac:chgData name="aseel mushasha" userId="5ff4455aeeaeb7d0" providerId="Windows Live" clId="Web-{7E3A8EA9-CDC5-4628-88D4-713106988D74}" dt="2020-01-17T20:18:17.872" v="0" actId="1076"/>
          <ac:spMkLst>
            <pc:docMk/>
            <pc:sldMk cId="0" sldId="292"/>
            <ac:spMk id="5" creationId="{00000000-0000-0000-0000-000000000000}"/>
          </ac:spMkLst>
        </pc:spChg>
      </pc:sldChg>
      <pc:sldChg chg="modSp">
        <pc:chgData name="aseel mushasha" userId="5ff4455aeeaeb7d0" providerId="Windows Live" clId="Web-{7E3A8EA9-CDC5-4628-88D4-713106988D74}" dt="2020-01-17T20:19:53.858" v="1" actId="1076"/>
        <pc:sldMkLst>
          <pc:docMk/>
          <pc:sldMk cId="0" sldId="306"/>
        </pc:sldMkLst>
        <pc:spChg chg="mod">
          <ac:chgData name="aseel mushasha" userId="5ff4455aeeaeb7d0" providerId="Windows Live" clId="Web-{7E3A8EA9-CDC5-4628-88D4-713106988D74}" dt="2020-01-17T20:19:53.858" v="1" actId="1076"/>
          <ac:spMkLst>
            <pc:docMk/>
            <pc:sldMk cId="0" sldId="306"/>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5f391192_0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5f391192_0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2" name="Google Shape;332;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11111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598400" y="1763225"/>
            <a:ext cx="5947200" cy="1159800"/>
          </a:xfrm>
          <a:prstGeom prst="rect">
            <a:avLst/>
          </a:prstGeom>
        </p:spPr>
        <p:txBody>
          <a:bodyPr spcFirstLastPara="1" wrap="square" lIns="91425" tIns="91425" rIns="91425" bIns="91425" anchor="t" anchorCtr="0">
            <a:noAutofit/>
          </a:bodyPr>
          <a:lstStyle>
            <a:lvl1pPr lvl="0" algn="ctr">
              <a:spcBef>
                <a:spcPts val="0"/>
              </a:spcBef>
              <a:spcAft>
                <a:spcPts val="0"/>
              </a:spcAft>
              <a:buClr>
                <a:srgbClr val="FFFFFF"/>
              </a:buClr>
              <a:buSzPts val="4800"/>
              <a:buNone/>
              <a:defRPr sz="4800" b="1">
                <a:solidFill>
                  <a:srgbClr val="FFFFFF"/>
                </a:solidFill>
              </a:defRPr>
            </a:lvl1pPr>
            <a:lvl2pPr lvl="1" algn="ctr">
              <a:spcBef>
                <a:spcPts val="0"/>
              </a:spcBef>
              <a:spcAft>
                <a:spcPts val="0"/>
              </a:spcAft>
              <a:buClr>
                <a:srgbClr val="FFFFFF"/>
              </a:buClr>
              <a:buSzPts val="4800"/>
              <a:buNone/>
              <a:defRPr sz="4800">
                <a:solidFill>
                  <a:srgbClr val="FFFFFF"/>
                </a:solidFill>
              </a:defRPr>
            </a:lvl2pPr>
            <a:lvl3pPr lvl="2" algn="ctr">
              <a:spcBef>
                <a:spcPts val="0"/>
              </a:spcBef>
              <a:spcAft>
                <a:spcPts val="0"/>
              </a:spcAft>
              <a:buClr>
                <a:srgbClr val="FFFFFF"/>
              </a:buClr>
              <a:buSzPts val="4800"/>
              <a:buNone/>
              <a:defRPr sz="4800">
                <a:solidFill>
                  <a:srgbClr val="FFFFFF"/>
                </a:solidFill>
              </a:defRPr>
            </a:lvl3pPr>
            <a:lvl4pPr lvl="3" algn="ctr">
              <a:spcBef>
                <a:spcPts val="0"/>
              </a:spcBef>
              <a:spcAft>
                <a:spcPts val="0"/>
              </a:spcAft>
              <a:buClr>
                <a:srgbClr val="FFFFFF"/>
              </a:buClr>
              <a:buSzPts val="4800"/>
              <a:buNone/>
              <a:defRPr sz="4800">
                <a:solidFill>
                  <a:srgbClr val="FFFFFF"/>
                </a:solidFill>
              </a:defRPr>
            </a:lvl4pPr>
            <a:lvl5pPr lvl="4" algn="ctr">
              <a:spcBef>
                <a:spcPts val="0"/>
              </a:spcBef>
              <a:spcAft>
                <a:spcPts val="0"/>
              </a:spcAft>
              <a:buClr>
                <a:srgbClr val="FFFFFF"/>
              </a:buClr>
              <a:buSzPts val="4800"/>
              <a:buNone/>
              <a:defRPr sz="4800">
                <a:solidFill>
                  <a:srgbClr val="FFFFFF"/>
                </a:solidFill>
              </a:defRPr>
            </a:lvl5pPr>
            <a:lvl6pPr lvl="5" algn="ctr">
              <a:spcBef>
                <a:spcPts val="0"/>
              </a:spcBef>
              <a:spcAft>
                <a:spcPts val="0"/>
              </a:spcAft>
              <a:buClr>
                <a:srgbClr val="FFFFFF"/>
              </a:buClr>
              <a:buSzPts val="4800"/>
              <a:buNone/>
              <a:defRPr sz="4800">
                <a:solidFill>
                  <a:srgbClr val="FFFFFF"/>
                </a:solidFill>
              </a:defRPr>
            </a:lvl6pPr>
            <a:lvl7pPr lvl="6" algn="ctr">
              <a:spcBef>
                <a:spcPts val="0"/>
              </a:spcBef>
              <a:spcAft>
                <a:spcPts val="0"/>
              </a:spcAft>
              <a:buClr>
                <a:srgbClr val="FFFFFF"/>
              </a:buClr>
              <a:buSzPts val="4800"/>
              <a:buNone/>
              <a:defRPr sz="4800">
                <a:solidFill>
                  <a:srgbClr val="FFFFFF"/>
                </a:solidFill>
              </a:defRPr>
            </a:lvl7pPr>
            <a:lvl8pPr lvl="7" algn="ctr">
              <a:spcBef>
                <a:spcPts val="0"/>
              </a:spcBef>
              <a:spcAft>
                <a:spcPts val="0"/>
              </a:spcAft>
              <a:buClr>
                <a:srgbClr val="FFFFFF"/>
              </a:buClr>
              <a:buSzPts val="4800"/>
              <a:buNone/>
              <a:defRPr sz="4800">
                <a:solidFill>
                  <a:srgbClr val="FFFFFF"/>
                </a:solidFill>
              </a:defRPr>
            </a:lvl8pPr>
            <a:lvl9pPr lvl="8" algn="ctr">
              <a:spcBef>
                <a:spcPts val="0"/>
              </a:spcBef>
              <a:spcAft>
                <a:spcPts val="0"/>
              </a:spcAft>
              <a:buClr>
                <a:srgbClr val="FFFFFF"/>
              </a:buClr>
              <a:buSzPts val="4800"/>
              <a:buNone/>
              <a:defRPr sz="4800">
                <a:solidFill>
                  <a:srgbClr val="FFFFFF"/>
                </a:solidFill>
              </a:defRPr>
            </a:lvl9pPr>
          </a:lstStyle>
          <a:p>
            <a:endParaRPr/>
          </a:p>
        </p:txBody>
      </p:sp>
      <p:grpSp>
        <p:nvGrpSpPr>
          <p:cNvPr id="11" name="Google Shape;11;p2"/>
          <p:cNvGrpSpPr/>
          <p:nvPr/>
        </p:nvGrpSpPr>
        <p:grpSpPr>
          <a:xfrm>
            <a:off x="3239978" y="-11"/>
            <a:ext cx="2664079" cy="1326980"/>
            <a:chOff x="3578850" y="-50"/>
            <a:chExt cx="1816500" cy="904800"/>
          </a:xfrm>
        </p:grpSpPr>
        <p:sp>
          <p:nvSpPr>
            <p:cNvPr id="12" name="Google Shape;12;p2"/>
            <p:cNvSpPr/>
            <p:nvPr/>
          </p:nvSpPr>
          <p:spPr>
            <a:xfrm rot="10800000">
              <a:off x="3578850" y="-50"/>
              <a:ext cx="1816500" cy="904800"/>
            </a:xfrm>
            <a:prstGeom prst="triangle">
              <a:avLst>
                <a:gd name="adj" fmla="val 50000"/>
              </a:avLst>
            </a:pr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a:off x="4487250" y="-50"/>
              <a:ext cx="908100" cy="904800"/>
            </a:xfrm>
            <a:prstGeom prst="triangle">
              <a:avLst>
                <a:gd name="adj" fmla="val 100000"/>
              </a:avLst>
            </a:prstGeom>
            <a:solidFill>
              <a:srgbClr val="99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p:cSld name="BLANK_1_1">
    <p:spTree>
      <p:nvGrpSpPr>
        <p:cNvPr id="1" name="Shape 55"/>
        <p:cNvGrpSpPr/>
        <p:nvPr/>
      </p:nvGrpSpPr>
      <p:grpSpPr>
        <a:xfrm>
          <a:off x="0" y="0"/>
          <a:ext cx="0" cy="0"/>
          <a:chOff x="0" y="0"/>
          <a:chExt cx="0" cy="0"/>
        </a:xfrm>
      </p:grpSpPr>
      <p:sp>
        <p:nvSpPr>
          <p:cNvPr id="56" name="Google Shape;56;p12"/>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4"/>
        <p:cNvGrpSpPr/>
        <p:nvPr/>
      </p:nvGrpSpPr>
      <p:grpSpPr>
        <a:xfrm>
          <a:off x="0" y="0"/>
          <a:ext cx="0" cy="0"/>
          <a:chOff x="0" y="0"/>
          <a:chExt cx="0" cy="0"/>
        </a:xfrm>
      </p:grpSpPr>
      <p:sp>
        <p:nvSpPr>
          <p:cNvPr id="15" name="Google Shape;15;p3"/>
          <p:cNvSpPr txBox="1">
            <a:spLocks noGrp="1"/>
          </p:cNvSpPr>
          <p:nvPr>
            <p:ph type="ctrTitle"/>
          </p:nvPr>
        </p:nvSpPr>
        <p:spPr>
          <a:xfrm>
            <a:off x="2129175" y="1659550"/>
            <a:ext cx="4885800" cy="1159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a:lvl2pPr>
            <a:lvl3pPr lvl="2" algn="ctr" rtl="0">
              <a:spcBef>
                <a:spcPts val="0"/>
              </a:spcBef>
              <a:spcAft>
                <a:spcPts val="0"/>
              </a:spcAft>
              <a:buSzPts val="3600"/>
              <a:buNone/>
              <a:defRPr/>
            </a:lvl3pPr>
            <a:lvl4pPr lvl="3" algn="ctr" rtl="0">
              <a:spcBef>
                <a:spcPts val="0"/>
              </a:spcBef>
              <a:spcAft>
                <a:spcPts val="0"/>
              </a:spcAft>
              <a:buSzPts val="3600"/>
              <a:buNone/>
              <a:defRPr/>
            </a:lvl4pPr>
            <a:lvl5pPr lvl="4" algn="ctr" rtl="0">
              <a:spcBef>
                <a:spcPts val="0"/>
              </a:spcBef>
              <a:spcAft>
                <a:spcPts val="0"/>
              </a:spcAft>
              <a:buSzPts val="3600"/>
              <a:buNone/>
              <a:defRPr/>
            </a:lvl5pPr>
            <a:lvl6pPr lvl="5" algn="ctr" rtl="0">
              <a:spcBef>
                <a:spcPts val="0"/>
              </a:spcBef>
              <a:spcAft>
                <a:spcPts val="0"/>
              </a:spcAft>
              <a:buSzPts val="3600"/>
              <a:buNone/>
              <a:defRPr/>
            </a:lvl6pPr>
            <a:lvl7pPr lvl="6" algn="ctr" rtl="0">
              <a:spcBef>
                <a:spcPts val="0"/>
              </a:spcBef>
              <a:spcAft>
                <a:spcPts val="0"/>
              </a:spcAft>
              <a:buSzPts val="3600"/>
              <a:buNone/>
              <a:defRPr/>
            </a:lvl7pPr>
            <a:lvl8pPr lvl="7" algn="ctr" rtl="0">
              <a:spcBef>
                <a:spcPts val="0"/>
              </a:spcBef>
              <a:spcAft>
                <a:spcPts val="0"/>
              </a:spcAft>
              <a:buSzPts val="3600"/>
              <a:buNone/>
              <a:defRPr/>
            </a:lvl8pPr>
            <a:lvl9pPr lvl="8" algn="ctr" rtl="0">
              <a:spcBef>
                <a:spcPts val="0"/>
              </a:spcBef>
              <a:spcAft>
                <a:spcPts val="0"/>
              </a:spcAft>
              <a:buSzPts val="3600"/>
              <a:buNone/>
              <a:defRPr/>
            </a:lvl9pPr>
          </a:lstStyle>
          <a:p>
            <a:endParaRPr/>
          </a:p>
        </p:txBody>
      </p:sp>
      <p:sp>
        <p:nvSpPr>
          <p:cNvPr id="16" name="Google Shape;16;p3"/>
          <p:cNvSpPr txBox="1">
            <a:spLocks noGrp="1"/>
          </p:cNvSpPr>
          <p:nvPr>
            <p:ph type="subTitle" idx="1"/>
          </p:nvPr>
        </p:nvSpPr>
        <p:spPr>
          <a:xfrm>
            <a:off x="2129175" y="2992450"/>
            <a:ext cx="4885800" cy="7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666666"/>
              </a:buClr>
              <a:buSzPts val="1800"/>
              <a:buNone/>
              <a:defRPr sz="1800">
                <a:solidFill>
                  <a:srgbClr val="666666"/>
                </a:solidFill>
              </a:defRPr>
            </a:lvl1pPr>
            <a:lvl2pPr lvl="1" algn="ctr" rtl="0">
              <a:spcBef>
                <a:spcPts val="0"/>
              </a:spcBef>
              <a:spcAft>
                <a:spcPts val="0"/>
              </a:spcAft>
              <a:buClr>
                <a:srgbClr val="666666"/>
              </a:buClr>
              <a:buSzPts val="1800"/>
              <a:buNone/>
              <a:defRPr sz="1800">
                <a:solidFill>
                  <a:srgbClr val="666666"/>
                </a:solidFill>
              </a:defRPr>
            </a:lvl2pPr>
            <a:lvl3pPr lvl="2" algn="ctr" rtl="0">
              <a:spcBef>
                <a:spcPts val="0"/>
              </a:spcBef>
              <a:spcAft>
                <a:spcPts val="0"/>
              </a:spcAft>
              <a:buClr>
                <a:srgbClr val="666666"/>
              </a:buClr>
              <a:buSzPts val="1800"/>
              <a:buNone/>
              <a:defRPr sz="1800">
                <a:solidFill>
                  <a:srgbClr val="666666"/>
                </a:solidFill>
              </a:defRPr>
            </a:lvl3pPr>
            <a:lvl4pPr lvl="3" algn="ctr" rtl="0">
              <a:spcBef>
                <a:spcPts val="0"/>
              </a:spcBef>
              <a:spcAft>
                <a:spcPts val="0"/>
              </a:spcAft>
              <a:buClr>
                <a:srgbClr val="666666"/>
              </a:buClr>
              <a:buSzPts val="2000"/>
              <a:buNone/>
              <a:defRPr>
                <a:solidFill>
                  <a:srgbClr val="666666"/>
                </a:solidFill>
              </a:defRPr>
            </a:lvl4pPr>
            <a:lvl5pPr lvl="4" algn="ctr" rtl="0">
              <a:spcBef>
                <a:spcPts val="0"/>
              </a:spcBef>
              <a:spcAft>
                <a:spcPts val="0"/>
              </a:spcAft>
              <a:buClr>
                <a:srgbClr val="666666"/>
              </a:buClr>
              <a:buSzPts val="2000"/>
              <a:buNone/>
              <a:defRPr>
                <a:solidFill>
                  <a:srgbClr val="666666"/>
                </a:solidFill>
              </a:defRPr>
            </a:lvl5pPr>
            <a:lvl6pPr lvl="5" algn="ctr" rtl="0">
              <a:spcBef>
                <a:spcPts val="0"/>
              </a:spcBef>
              <a:spcAft>
                <a:spcPts val="0"/>
              </a:spcAft>
              <a:buClr>
                <a:srgbClr val="666666"/>
              </a:buClr>
              <a:buSzPts val="2000"/>
              <a:buNone/>
              <a:defRPr>
                <a:solidFill>
                  <a:srgbClr val="666666"/>
                </a:solidFill>
              </a:defRPr>
            </a:lvl6pPr>
            <a:lvl7pPr lvl="6" algn="ctr" rtl="0">
              <a:spcBef>
                <a:spcPts val="0"/>
              </a:spcBef>
              <a:spcAft>
                <a:spcPts val="0"/>
              </a:spcAft>
              <a:buClr>
                <a:srgbClr val="666666"/>
              </a:buClr>
              <a:buSzPts val="2000"/>
              <a:buNone/>
              <a:defRPr>
                <a:solidFill>
                  <a:srgbClr val="666666"/>
                </a:solidFill>
              </a:defRPr>
            </a:lvl7pPr>
            <a:lvl8pPr lvl="7" algn="ctr" rtl="0">
              <a:spcBef>
                <a:spcPts val="0"/>
              </a:spcBef>
              <a:spcAft>
                <a:spcPts val="0"/>
              </a:spcAft>
              <a:buClr>
                <a:srgbClr val="666666"/>
              </a:buClr>
              <a:buSzPts val="2000"/>
              <a:buNone/>
              <a:defRPr>
                <a:solidFill>
                  <a:srgbClr val="666666"/>
                </a:solidFill>
              </a:defRPr>
            </a:lvl8pPr>
            <a:lvl9pPr lvl="8" algn="ctr" rtl="0">
              <a:spcBef>
                <a:spcPts val="0"/>
              </a:spcBef>
              <a:spcAft>
                <a:spcPts val="0"/>
              </a:spcAft>
              <a:buClr>
                <a:srgbClr val="666666"/>
              </a:buClr>
              <a:buSzPts val="2000"/>
              <a:buNone/>
              <a:defRPr>
                <a:solidFill>
                  <a:srgbClr val="666666"/>
                </a:solidFill>
              </a:defRPr>
            </a:lvl9pPr>
          </a:lstStyle>
          <a:p>
            <a:endParaRPr/>
          </a:p>
        </p:txBody>
      </p:sp>
      <p:sp>
        <p:nvSpPr>
          <p:cNvPr id="17" name="Google Shape;17;p3"/>
          <p:cNvSpPr/>
          <p:nvPr/>
        </p:nvSpPr>
        <p:spPr>
          <a:xfrm rot="10800000">
            <a:off x="3269346" y="-44122"/>
            <a:ext cx="2605500" cy="1297800"/>
          </a:xfrm>
          <a:prstGeom prst="triangle">
            <a:avLst>
              <a:gd name="adj" fmla="val 50000"/>
            </a:avLst>
          </a:prstGeom>
          <a:noFill/>
          <a:ln w="76200" cap="flat" cmpd="thinThick">
            <a:solidFill>
              <a:srgbClr val="CC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8"/>
        <p:cNvGrpSpPr/>
        <p:nvPr/>
      </p:nvGrpSpPr>
      <p:grpSpPr>
        <a:xfrm>
          <a:off x="0" y="0"/>
          <a:ext cx="0" cy="0"/>
          <a:chOff x="0" y="0"/>
          <a:chExt cx="0" cy="0"/>
        </a:xfrm>
      </p:grpSpPr>
      <p:sp>
        <p:nvSpPr>
          <p:cNvPr id="19" name="Google Shape;19;p4"/>
          <p:cNvSpPr txBox="1">
            <a:spLocks noGrp="1"/>
          </p:cNvSpPr>
          <p:nvPr>
            <p:ph type="body" idx="1"/>
          </p:nvPr>
        </p:nvSpPr>
        <p:spPr>
          <a:xfrm>
            <a:off x="2454925" y="1045950"/>
            <a:ext cx="4234200" cy="3188400"/>
          </a:xfrm>
          <a:prstGeom prst="rect">
            <a:avLst/>
          </a:prstGeom>
        </p:spPr>
        <p:txBody>
          <a:bodyPr spcFirstLastPara="1" wrap="square" lIns="91425" tIns="91425" rIns="91425" bIns="91425" anchor="t" anchorCtr="0">
            <a:noAutofit/>
          </a:bodyPr>
          <a:lstStyle>
            <a:lvl1pPr marL="457200" lvl="0" indent="-419100" algn="ctr" rtl="0">
              <a:lnSpc>
                <a:spcPct val="115000"/>
              </a:lnSpc>
              <a:spcBef>
                <a:spcPts val="600"/>
              </a:spcBef>
              <a:spcAft>
                <a:spcPts val="0"/>
              </a:spcAft>
              <a:buSzPts val="3000"/>
              <a:buFont typeface="Playfair Display"/>
              <a:buChar char="◈"/>
              <a:defRPr sz="3000" i="1">
                <a:latin typeface="Playfair Display"/>
                <a:ea typeface="Playfair Display"/>
                <a:cs typeface="Playfair Display"/>
                <a:sym typeface="Playfair Display"/>
              </a:defRPr>
            </a:lvl1pPr>
            <a:lvl2pPr marL="914400" lvl="1" indent="-419100" algn="ctr" rtl="0">
              <a:lnSpc>
                <a:spcPct val="115000"/>
              </a:lnSpc>
              <a:spcBef>
                <a:spcPts val="0"/>
              </a:spcBef>
              <a:spcAft>
                <a:spcPts val="0"/>
              </a:spcAft>
              <a:buSzPts val="3000"/>
              <a:buFont typeface="Playfair Display"/>
              <a:buChar char="⬥"/>
              <a:defRPr sz="3000" i="1">
                <a:latin typeface="Playfair Display"/>
                <a:ea typeface="Playfair Display"/>
                <a:cs typeface="Playfair Display"/>
                <a:sym typeface="Playfair Display"/>
              </a:defRPr>
            </a:lvl2pPr>
            <a:lvl3pPr marL="1371600" lvl="2" indent="-419100" algn="ctr" rtl="0">
              <a:lnSpc>
                <a:spcPct val="115000"/>
              </a:lnSpc>
              <a:spcBef>
                <a:spcPts val="0"/>
              </a:spcBef>
              <a:spcAft>
                <a:spcPts val="0"/>
              </a:spcAft>
              <a:buSzPts val="3000"/>
              <a:buFont typeface="Playfair Display"/>
              <a:buChar char="⬦"/>
              <a:defRPr sz="3000" i="1">
                <a:latin typeface="Playfair Display"/>
                <a:ea typeface="Playfair Display"/>
                <a:cs typeface="Playfair Display"/>
                <a:sym typeface="Playfair Display"/>
              </a:defRPr>
            </a:lvl3pPr>
            <a:lvl4pPr marL="1828800" lvl="3" indent="-419100" algn="ctr" rtl="0">
              <a:lnSpc>
                <a:spcPct val="115000"/>
              </a:lnSpc>
              <a:spcBef>
                <a:spcPts val="0"/>
              </a:spcBef>
              <a:spcAft>
                <a:spcPts val="0"/>
              </a:spcAft>
              <a:buSzPts val="3000"/>
              <a:buFont typeface="Playfair Display"/>
              <a:buChar char="⬩"/>
              <a:defRPr sz="3000" i="1">
                <a:latin typeface="Playfair Display"/>
                <a:ea typeface="Playfair Display"/>
                <a:cs typeface="Playfair Display"/>
                <a:sym typeface="Playfair Display"/>
              </a:defRPr>
            </a:lvl4pPr>
            <a:lvl5pPr marL="2286000" lvl="4" indent="-419100" algn="ctr" rtl="0">
              <a:lnSpc>
                <a:spcPct val="115000"/>
              </a:lnSpc>
              <a:spcBef>
                <a:spcPts val="0"/>
              </a:spcBef>
              <a:spcAft>
                <a:spcPts val="0"/>
              </a:spcAft>
              <a:buSzPts val="3000"/>
              <a:buFont typeface="Playfair Display"/>
              <a:buChar char="⬩"/>
              <a:defRPr sz="3000" i="1">
                <a:latin typeface="Playfair Display"/>
                <a:ea typeface="Playfair Display"/>
                <a:cs typeface="Playfair Display"/>
                <a:sym typeface="Playfair Display"/>
              </a:defRPr>
            </a:lvl5pPr>
            <a:lvl6pPr marL="2743200" lvl="5" indent="-419100" algn="ctr" rtl="0">
              <a:lnSpc>
                <a:spcPct val="115000"/>
              </a:lnSpc>
              <a:spcBef>
                <a:spcPts val="0"/>
              </a:spcBef>
              <a:spcAft>
                <a:spcPts val="0"/>
              </a:spcAft>
              <a:buSzPts val="3000"/>
              <a:buFont typeface="Playfair Display"/>
              <a:buChar char="⬩"/>
              <a:defRPr sz="3000" i="1">
                <a:latin typeface="Playfair Display"/>
                <a:ea typeface="Playfair Display"/>
                <a:cs typeface="Playfair Display"/>
                <a:sym typeface="Playfair Display"/>
              </a:defRPr>
            </a:lvl6pPr>
            <a:lvl7pPr marL="3200400" lvl="6" indent="-419100" algn="ctr" rtl="0">
              <a:lnSpc>
                <a:spcPct val="115000"/>
              </a:lnSpc>
              <a:spcBef>
                <a:spcPts val="0"/>
              </a:spcBef>
              <a:spcAft>
                <a:spcPts val="0"/>
              </a:spcAft>
              <a:buSzPts val="3000"/>
              <a:buFont typeface="Playfair Display"/>
              <a:buChar char="⬩"/>
              <a:defRPr sz="3000" i="1">
                <a:latin typeface="Playfair Display"/>
                <a:ea typeface="Playfair Display"/>
                <a:cs typeface="Playfair Display"/>
                <a:sym typeface="Playfair Display"/>
              </a:defRPr>
            </a:lvl7pPr>
            <a:lvl8pPr marL="3657600" lvl="7" indent="-419100" algn="ctr" rtl="0">
              <a:lnSpc>
                <a:spcPct val="115000"/>
              </a:lnSpc>
              <a:spcBef>
                <a:spcPts val="0"/>
              </a:spcBef>
              <a:spcAft>
                <a:spcPts val="0"/>
              </a:spcAft>
              <a:buSzPts val="3000"/>
              <a:buFont typeface="Playfair Display"/>
              <a:buChar char="○"/>
              <a:defRPr sz="3000" i="1">
                <a:latin typeface="Playfair Display"/>
                <a:ea typeface="Playfair Display"/>
                <a:cs typeface="Playfair Display"/>
                <a:sym typeface="Playfair Display"/>
              </a:defRPr>
            </a:lvl8pPr>
            <a:lvl9pPr marL="4114800" lvl="8" indent="-419100" algn="ctr">
              <a:lnSpc>
                <a:spcPct val="115000"/>
              </a:lnSpc>
              <a:spcBef>
                <a:spcPts val="0"/>
              </a:spcBef>
              <a:spcAft>
                <a:spcPts val="0"/>
              </a:spcAft>
              <a:buSzPts val="3000"/>
              <a:buFont typeface="Playfair Display"/>
              <a:buChar char="■"/>
              <a:defRPr sz="3000" i="1">
                <a:latin typeface="Playfair Display"/>
                <a:ea typeface="Playfair Display"/>
                <a:cs typeface="Playfair Display"/>
                <a:sym typeface="Playfair Display"/>
              </a:defRPr>
            </a:lvl9pPr>
          </a:lstStyle>
          <a:p>
            <a:endParaRPr/>
          </a:p>
        </p:txBody>
      </p:sp>
      <p:sp>
        <p:nvSpPr>
          <p:cNvPr id="20" name="Google Shape;20;p4"/>
          <p:cNvSpPr txBox="1"/>
          <p:nvPr/>
        </p:nvSpPr>
        <p:spPr>
          <a:xfrm>
            <a:off x="3593400" y="-114731"/>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6000">
                <a:solidFill>
                  <a:srgbClr val="CC0000"/>
                </a:solidFill>
                <a:latin typeface="Playfair Display"/>
                <a:ea typeface="Playfair Display"/>
                <a:cs typeface="Playfair Display"/>
                <a:sym typeface="Playfair Display"/>
              </a:rPr>
              <a:t>“</a:t>
            </a:r>
            <a:endParaRPr sz="6000">
              <a:solidFill>
                <a:srgbClr val="CC0000"/>
              </a:solidFill>
              <a:latin typeface="Playfair Display"/>
              <a:ea typeface="Playfair Display"/>
              <a:cs typeface="Playfair Display"/>
              <a:sym typeface="Playfair Display"/>
            </a:endParaRPr>
          </a:p>
        </p:txBody>
      </p:sp>
      <p:sp>
        <p:nvSpPr>
          <p:cNvPr id="21" name="Google Shape;21;p4"/>
          <p:cNvSpPr/>
          <p:nvPr/>
        </p:nvSpPr>
        <p:spPr>
          <a:xfrm rot="10800000">
            <a:off x="3821306" y="-52066"/>
            <a:ext cx="1501500" cy="747900"/>
          </a:xfrm>
          <a:prstGeom prst="triangle">
            <a:avLst>
              <a:gd name="adj" fmla="val 50000"/>
            </a:avLst>
          </a:prstGeom>
          <a:noFill/>
          <a:ln w="76200" cap="flat" cmpd="thinThick">
            <a:solidFill>
              <a:srgbClr val="CC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lvl1pPr lvl="0">
              <a:buNone/>
              <a:defRPr>
                <a:latin typeface="Playfair Display"/>
                <a:ea typeface="Playfair Display"/>
                <a:cs typeface="Playfair Display"/>
                <a:sym typeface="Playfair Display"/>
              </a:defRPr>
            </a:lvl1pPr>
            <a:lvl2pPr lvl="1">
              <a:buNone/>
              <a:defRPr>
                <a:latin typeface="Playfair Display"/>
                <a:ea typeface="Playfair Display"/>
                <a:cs typeface="Playfair Display"/>
                <a:sym typeface="Playfair Display"/>
              </a:defRPr>
            </a:lvl2pPr>
            <a:lvl3pPr lvl="2">
              <a:buNone/>
              <a:defRPr>
                <a:latin typeface="Playfair Display"/>
                <a:ea typeface="Playfair Display"/>
                <a:cs typeface="Playfair Display"/>
                <a:sym typeface="Playfair Display"/>
              </a:defRPr>
            </a:lvl3pPr>
            <a:lvl4pPr lvl="3">
              <a:buNone/>
              <a:defRPr>
                <a:latin typeface="Playfair Display"/>
                <a:ea typeface="Playfair Display"/>
                <a:cs typeface="Playfair Display"/>
                <a:sym typeface="Playfair Display"/>
              </a:defRPr>
            </a:lvl4pPr>
            <a:lvl5pPr lvl="4">
              <a:buNone/>
              <a:defRPr>
                <a:latin typeface="Playfair Display"/>
                <a:ea typeface="Playfair Display"/>
                <a:cs typeface="Playfair Display"/>
                <a:sym typeface="Playfair Display"/>
              </a:defRPr>
            </a:lvl5pPr>
            <a:lvl6pPr lvl="5">
              <a:buNone/>
              <a:defRPr>
                <a:latin typeface="Playfair Display"/>
                <a:ea typeface="Playfair Display"/>
                <a:cs typeface="Playfair Display"/>
                <a:sym typeface="Playfair Display"/>
              </a:defRPr>
            </a:lvl6pPr>
            <a:lvl7pPr lvl="6">
              <a:buNone/>
              <a:defRPr>
                <a:latin typeface="Playfair Display"/>
                <a:ea typeface="Playfair Display"/>
                <a:cs typeface="Playfair Display"/>
                <a:sym typeface="Playfair Display"/>
              </a:defRPr>
            </a:lvl7pPr>
            <a:lvl8pPr lvl="7">
              <a:buNone/>
              <a:defRPr>
                <a:latin typeface="Playfair Display"/>
                <a:ea typeface="Playfair Display"/>
                <a:cs typeface="Playfair Display"/>
                <a:sym typeface="Playfair Display"/>
              </a:defRPr>
            </a:lvl8pPr>
            <a:lvl9pPr lvl="8">
              <a:buNone/>
              <a:defRPr>
                <a:latin typeface="Playfair Display"/>
                <a:ea typeface="Playfair Display"/>
                <a:cs typeface="Playfair Display"/>
                <a:sym typeface="Playfair Display"/>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5" name="Google Shape;25;p5"/>
          <p:cNvSpPr txBox="1">
            <a:spLocks noGrp="1"/>
          </p:cNvSpPr>
          <p:nvPr>
            <p:ph type="body" idx="1"/>
          </p:nvPr>
        </p:nvSpPr>
        <p:spPr>
          <a:xfrm>
            <a:off x="1031425" y="1351100"/>
            <a:ext cx="7081200" cy="34623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a:lvl4pPr>
            <a:lvl5pPr marL="2286000" lvl="4" indent="-355600">
              <a:spcBef>
                <a:spcPts val="0"/>
              </a:spcBef>
              <a:spcAft>
                <a:spcPts val="0"/>
              </a:spcAft>
              <a:buSzPts val="2000"/>
              <a:buChar char="⬩"/>
              <a:defRPr/>
            </a:lvl5pPr>
            <a:lvl6pPr marL="2743200" lvl="5" indent="-355600">
              <a:spcBef>
                <a:spcPts val="0"/>
              </a:spcBef>
              <a:spcAft>
                <a:spcPts val="0"/>
              </a:spcAft>
              <a:buSzPts val="2000"/>
              <a:buChar char="⬩"/>
              <a:defRPr/>
            </a:lvl6pPr>
            <a:lvl7pPr marL="3200400" lvl="6" indent="-355600">
              <a:spcBef>
                <a:spcPts val="0"/>
              </a:spcBef>
              <a:spcAft>
                <a:spcPts val="0"/>
              </a:spcAft>
              <a:buSzPts val="2000"/>
              <a:buChar char="⬩"/>
              <a:defRPr/>
            </a:lvl7pPr>
            <a:lvl8pPr marL="3657600" lvl="7" indent="-355600">
              <a:spcBef>
                <a:spcPts val="0"/>
              </a:spcBef>
              <a:spcAft>
                <a:spcPts val="0"/>
              </a:spcAft>
              <a:buSzPts val="2000"/>
              <a:buChar char="○"/>
              <a:defRPr/>
            </a:lvl8pPr>
            <a:lvl9pPr marL="4114800" lvl="8" indent="-355600">
              <a:spcBef>
                <a:spcPts val="0"/>
              </a:spcBef>
              <a:spcAft>
                <a:spcPts val="0"/>
              </a:spcAft>
              <a:buSzPts val="2000"/>
              <a:buChar char="■"/>
              <a:defRPr/>
            </a:lvl9pPr>
          </a:lstStyle>
          <a:p>
            <a:endParaRPr/>
          </a:p>
        </p:txBody>
      </p:sp>
      <p:sp>
        <p:nvSpPr>
          <p:cNvPr id="26" name="Google Shape;26;p5"/>
          <p:cNvSpPr/>
          <p:nvPr/>
        </p:nvSpPr>
        <p:spPr>
          <a:xfrm rot="10800000">
            <a:off x="3821306" y="-52066"/>
            <a:ext cx="1501500" cy="747900"/>
          </a:xfrm>
          <a:prstGeom prst="triangle">
            <a:avLst>
              <a:gd name="adj" fmla="val 50000"/>
            </a:avLst>
          </a:prstGeom>
          <a:noFill/>
          <a:ln w="76200" cap="flat" cmpd="thinThick">
            <a:solidFill>
              <a:srgbClr val="CC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0" name="Google Shape;30;p6"/>
          <p:cNvSpPr txBox="1">
            <a:spLocks noGrp="1"/>
          </p:cNvSpPr>
          <p:nvPr>
            <p:ph type="body" idx="1"/>
          </p:nvPr>
        </p:nvSpPr>
        <p:spPr>
          <a:xfrm>
            <a:off x="784100" y="1453625"/>
            <a:ext cx="3677100" cy="34722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a:lvl4pPr>
            <a:lvl5pPr marL="2286000" lvl="4" indent="-355600">
              <a:spcBef>
                <a:spcPts val="0"/>
              </a:spcBef>
              <a:spcAft>
                <a:spcPts val="0"/>
              </a:spcAft>
              <a:buSzPts val="2000"/>
              <a:buChar char="⬩"/>
              <a:defRPr/>
            </a:lvl5pPr>
            <a:lvl6pPr marL="2743200" lvl="5" indent="-355600">
              <a:spcBef>
                <a:spcPts val="0"/>
              </a:spcBef>
              <a:spcAft>
                <a:spcPts val="0"/>
              </a:spcAft>
              <a:buSzPts val="2000"/>
              <a:buChar char="⬩"/>
              <a:defRPr/>
            </a:lvl6pPr>
            <a:lvl7pPr marL="3200400" lvl="6" indent="-355600">
              <a:spcBef>
                <a:spcPts val="0"/>
              </a:spcBef>
              <a:spcAft>
                <a:spcPts val="0"/>
              </a:spcAft>
              <a:buSzPts val="2000"/>
              <a:buChar char="⬩"/>
              <a:defRPr/>
            </a:lvl7pPr>
            <a:lvl8pPr marL="3657600" lvl="7" indent="-355600">
              <a:spcBef>
                <a:spcPts val="0"/>
              </a:spcBef>
              <a:spcAft>
                <a:spcPts val="0"/>
              </a:spcAft>
              <a:buSzPts val="2000"/>
              <a:buChar char="○"/>
              <a:defRPr/>
            </a:lvl8pPr>
            <a:lvl9pPr marL="4114800" lvl="8" indent="-355600">
              <a:spcBef>
                <a:spcPts val="0"/>
              </a:spcBef>
              <a:spcAft>
                <a:spcPts val="0"/>
              </a:spcAft>
              <a:buSzPts val="2000"/>
              <a:buChar char="■"/>
              <a:defRPr/>
            </a:lvl9pPr>
          </a:lstStyle>
          <a:p>
            <a:endParaRPr/>
          </a:p>
        </p:txBody>
      </p:sp>
      <p:sp>
        <p:nvSpPr>
          <p:cNvPr id="31" name="Google Shape;31;p6"/>
          <p:cNvSpPr txBox="1">
            <a:spLocks noGrp="1"/>
          </p:cNvSpPr>
          <p:nvPr>
            <p:ph type="body" idx="2"/>
          </p:nvPr>
        </p:nvSpPr>
        <p:spPr>
          <a:xfrm>
            <a:off x="4682718" y="1453625"/>
            <a:ext cx="3677100" cy="34722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a:lvl4pPr>
            <a:lvl5pPr marL="2286000" lvl="4" indent="-355600">
              <a:spcBef>
                <a:spcPts val="0"/>
              </a:spcBef>
              <a:spcAft>
                <a:spcPts val="0"/>
              </a:spcAft>
              <a:buSzPts val="2000"/>
              <a:buChar char="⬩"/>
              <a:defRPr/>
            </a:lvl5pPr>
            <a:lvl6pPr marL="2743200" lvl="5" indent="-355600">
              <a:spcBef>
                <a:spcPts val="0"/>
              </a:spcBef>
              <a:spcAft>
                <a:spcPts val="0"/>
              </a:spcAft>
              <a:buSzPts val="2000"/>
              <a:buChar char="⬩"/>
              <a:defRPr/>
            </a:lvl6pPr>
            <a:lvl7pPr marL="3200400" lvl="6" indent="-355600">
              <a:spcBef>
                <a:spcPts val="0"/>
              </a:spcBef>
              <a:spcAft>
                <a:spcPts val="0"/>
              </a:spcAft>
              <a:buSzPts val="2000"/>
              <a:buChar char="⬩"/>
              <a:defRPr/>
            </a:lvl7pPr>
            <a:lvl8pPr marL="3657600" lvl="7" indent="-355600">
              <a:spcBef>
                <a:spcPts val="0"/>
              </a:spcBef>
              <a:spcAft>
                <a:spcPts val="0"/>
              </a:spcAft>
              <a:buSzPts val="2000"/>
              <a:buChar char="○"/>
              <a:defRPr/>
            </a:lvl8pPr>
            <a:lvl9pPr marL="4114800" lvl="8" indent="-355600">
              <a:spcBef>
                <a:spcPts val="0"/>
              </a:spcBef>
              <a:spcAft>
                <a:spcPts val="0"/>
              </a:spcAft>
              <a:buSzPts val="2000"/>
              <a:buChar char="■"/>
              <a:defRPr/>
            </a:lvl9pPr>
          </a:lstStyle>
          <a:p>
            <a:endParaRPr/>
          </a:p>
        </p:txBody>
      </p:sp>
      <p:sp>
        <p:nvSpPr>
          <p:cNvPr id="32" name="Google Shape;32;p6"/>
          <p:cNvSpPr/>
          <p:nvPr/>
        </p:nvSpPr>
        <p:spPr>
          <a:xfrm rot="10800000">
            <a:off x="3821306" y="-52066"/>
            <a:ext cx="1501500" cy="747900"/>
          </a:xfrm>
          <a:prstGeom prst="triangle">
            <a:avLst>
              <a:gd name="adj" fmla="val 50000"/>
            </a:avLst>
          </a:prstGeom>
          <a:noFill/>
          <a:ln w="76200" cap="flat" cmpd="thinThick">
            <a:solidFill>
              <a:srgbClr val="CC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36" name="Google Shape;36;p7"/>
          <p:cNvSpPr txBox="1">
            <a:spLocks noGrp="1"/>
          </p:cNvSpPr>
          <p:nvPr>
            <p:ph type="body" idx="1"/>
          </p:nvPr>
        </p:nvSpPr>
        <p:spPr>
          <a:xfrm>
            <a:off x="539000" y="1471725"/>
            <a:ext cx="2579100" cy="3454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37" name="Google Shape;37;p7"/>
          <p:cNvSpPr txBox="1">
            <a:spLocks noGrp="1"/>
          </p:cNvSpPr>
          <p:nvPr>
            <p:ph type="body" idx="2"/>
          </p:nvPr>
        </p:nvSpPr>
        <p:spPr>
          <a:xfrm>
            <a:off x="3250326" y="1471725"/>
            <a:ext cx="2579100" cy="3454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38" name="Google Shape;38;p7"/>
          <p:cNvSpPr txBox="1">
            <a:spLocks noGrp="1"/>
          </p:cNvSpPr>
          <p:nvPr>
            <p:ph type="body" idx="3"/>
          </p:nvPr>
        </p:nvSpPr>
        <p:spPr>
          <a:xfrm>
            <a:off x="5961653" y="1471725"/>
            <a:ext cx="2579100" cy="3454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39" name="Google Shape;39;p7"/>
          <p:cNvSpPr/>
          <p:nvPr/>
        </p:nvSpPr>
        <p:spPr>
          <a:xfrm rot="10800000">
            <a:off x="3821306" y="-52066"/>
            <a:ext cx="1501500" cy="747900"/>
          </a:xfrm>
          <a:prstGeom prst="triangle">
            <a:avLst>
              <a:gd name="adj" fmla="val 50000"/>
            </a:avLst>
          </a:prstGeom>
          <a:noFill/>
          <a:ln w="76200" cap="flat" cmpd="thinThick">
            <a:solidFill>
              <a:srgbClr val="CC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7"/>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43" name="Google Shape;43;p8"/>
          <p:cNvSpPr/>
          <p:nvPr/>
        </p:nvSpPr>
        <p:spPr>
          <a:xfrm rot="10800000">
            <a:off x="3821306" y="-52066"/>
            <a:ext cx="1501500" cy="747900"/>
          </a:xfrm>
          <a:prstGeom prst="triangle">
            <a:avLst>
              <a:gd name="adj" fmla="val 50000"/>
            </a:avLst>
          </a:prstGeom>
          <a:noFill/>
          <a:ln w="76200" cap="flat" cmpd="thinThick">
            <a:solidFill>
              <a:srgbClr val="CC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op decoration" type="blank">
  <p:cSld name="BLANK">
    <p:spTree>
      <p:nvGrpSpPr>
        <p:cNvPr id="1" name="Shape 49"/>
        <p:cNvGrpSpPr/>
        <p:nvPr/>
      </p:nvGrpSpPr>
      <p:grpSpPr>
        <a:xfrm>
          <a:off x="0" y="0"/>
          <a:ext cx="0" cy="0"/>
          <a:chOff x="0" y="0"/>
          <a:chExt cx="0" cy="0"/>
        </a:xfrm>
      </p:grpSpPr>
      <p:sp>
        <p:nvSpPr>
          <p:cNvPr id="50" name="Google Shape;50;p10"/>
          <p:cNvSpPr/>
          <p:nvPr/>
        </p:nvSpPr>
        <p:spPr>
          <a:xfrm rot="10800000">
            <a:off x="3821306" y="-52066"/>
            <a:ext cx="1501500" cy="747900"/>
          </a:xfrm>
          <a:prstGeom prst="triangle">
            <a:avLst>
              <a:gd name="adj" fmla="val 50000"/>
            </a:avLst>
          </a:prstGeom>
          <a:noFill/>
          <a:ln w="76200" cap="flat" cmpd="thinThick">
            <a:solidFill>
              <a:srgbClr val="CC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0"/>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bottom decoration">
  <p:cSld name="BLANK_1">
    <p:spTree>
      <p:nvGrpSpPr>
        <p:cNvPr id="1" name="Shape 52"/>
        <p:cNvGrpSpPr/>
        <p:nvPr/>
      </p:nvGrpSpPr>
      <p:grpSpPr>
        <a:xfrm>
          <a:off x="0" y="0"/>
          <a:ext cx="0" cy="0"/>
          <a:chOff x="0" y="0"/>
          <a:chExt cx="0" cy="0"/>
        </a:xfrm>
      </p:grpSpPr>
      <p:sp>
        <p:nvSpPr>
          <p:cNvPr id="53" name="Google Shape;53;p11"/>
          <p:cNvSpPr/>
          <p:nvPr/>
        </p:nvSpPr>
        <p:spPr>
          <a:xfrm>
            <a:off x="3821306" y="4465658"/>
            <a:ext cx="1501500" cy="747900"/>
          </a:xfrm>
          <a:prstGeom prst="triangle">
            <a:avLst>
              <a:gd name="adj" fmla="val 50000"/>
            </a:avLst>
          </a:prstGeom>
          <a:noFill/>
          <a:ln w="76200" cap="flat" cmpd="thinThick">
            <a:solidFill>
              <a:srgbClr val="CC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31425" y="750150"/>
            <a:ext cx="7081200" cy="5391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SzPts val="1800"/>
              <a:buFont typeface="Playfair Display"/>
              <a:buNone/>
              <a:defRPr sz="1800" i="1">
                <a:latin typeface="Playfair Display"/>
                <a:ea typeface="Playfair Display"/>
                <a:cs typeface="Playfair Display"/>
                <a:sym typeface="Playfair Display"/>
              </a:defRPr>
            </a:lvl1pPr>
            <a:lvl2pPr lvl="1">
              <a:spcBef>
                <a:spcPts val="0"/>
              </a:spcBef>
              <a:spcAft>
                <a:spcPts val="0"/>
              </a:spcAft>
              <a:buSzPts val="3600"/>
              <a:buNone/>
              <a:defRPr sz="3600" b="1"/>
            </a:lvl2pPr>
            <a:lvl3pPr lvl="2">
              <a:spcBef>
                <a:spcPts val="0"/>
              </a:spcBef>
              <a:spcAft>
                <a:spcPts val="0"/>
              </a:spcAft>
              <a:buSzPts val="3600"/>
              <a:buNone/>
              <a:defRPr sz="3600" b="1"/>
            </a:lvl3pPr>
            <a:lvl4pPr lvl="3">
              <a:spcBef>
                <a:spcPts val="0"/>
              </a:spcBef>
              <a:spcAft>
                <a:spcPts val="0"/>
              </a:spcAft>
              <a:buSzPts val="3600"/>
              <a:buNone/>
              <a:defRPr sz="3600" b="1"/>
            </a:lvl4pPr>
            <a:lvl5pPr lvl="4">
              <a:spcBef>
                <a:spcPts val="0"/>
              </a:spcBef>
              <a:spcAft>
                <a:spcPts val="0"/>
              </a:spcAft>
              <a:buSzPts val="3600"/>
              <a:buNone/>
              <a:defRPr sz="3600" b="1"/>
            </a:lvl5pPr>
            <a:lvl6pPr lvl="5">
              <a:spcBef>
                <a:spcPts val="0"/>
              </a:spcBef>
              <a:spcAft>
                <a:spcPts val="0"/>
              </a:spcAft>
              <a:buSzPts val="3600"/>
              <a:buNone/>
              <a:defRPr sz="3600" b="1"/>
            </a:lvl6pPr>
            <a:lvl7pPr lvl="6">
              <a:spcBef>
                <a:spcPts val="0"/>
              </a:spcBef>
              <a:spcAft>
                <a:spcPts val="0"/>
              </a:spcAft>
              <a:buSzPts val="3600"/>
              <a:buNone/>
              <a:defRPr sz="3600" b="1"/>
            </a:lvl7pPr>
            <a:lvl8pPr lvl="7">
              <a:spcBef>
                <a:spcPts val="0"/>
              </a:spcBef>
              <a:spcAft>
                <a:spcPts val="0"/>
              </a:spcAft>
              <a:buSzPts val="3600"/>
              <a:buNone/>
              <a:defRPr sz="3600" b="1"/>
            </a:lvl8pPr>
            <a:lvl9pPr lvl="8">
              <a:spcBef>
                <a:spcPts val="0"/>
              </a:spcBef>
              <a:spcAft>
                <a:spcPts val="0"/>
              </a:spcAft>
              <a:buSzPts val="3600"/>
              <a:buNone/>
              <a:defRPr sz="3600" b="1"/>
            </a:lvl9pPr>
          </a:lstStyle>
          <a:p>
            <a:endParaRPr/>
          </a:p>
        </p:txBody>
      </p:sp>
      <p:sp>
        <p:nvSpPr>
          <p:cNvPr id="7" name="Google Shape;7;p1"/>
          <p:cNvSpPr txBox="1">
            <a:spLocks noGrp="1"/>
          </p:cNvSpPr>
          <p:nvPr>
            <p:ph type="body" idx="1"/>
          </p:nvPr>
        </p:nvSpPr>
        <p:spPr>
          <a:xfrm>
            <a:off x="1031425" y="1351100"/>
            <a:ext cx="7081200" cy="3462300"/>
          </a:xfrm>
          <a:prstGeom prst="rect">
            <a:avLst/>
          </a:prstGeom>
          <a:noFill/>
          <a:ln>
            <a:noFill/>
          </a:ln>
        </p:spPr>
        <p:txBody>
          <a:bodyPr spcFirstLastPara="1" wrap="square" lIns="91425" tIns="91425" rIns="91425" bIns="91425" anchor="t" anchorCtr="0">
            <a:noAutofit/>
          </a:bodyPr>
          <a:lstStyle>
            <a:lvl1pPr marL="457200" lvl="0" indent="-381000">
              <a:lnSpc>
                <a:spcPct val="115000"/>
              </a:lnSpc>
              <a:spcBef>
                <a:spcPts val="600"/>
              </a:spcBef>
              <a:spcAft>
                <a:spcPts val="0"/>
              </a:spcAft>
              <a:buClr>
                <a:srgbClr val="CC0000"/>
              </a:buClr>
              <a:buSzPts val="2400"/>
              <a:buFont typeface="Lora"/>
              <a:buChar char="◈"/>
              <a:defRPr sz="2400">
                <a:latin typeface="Lora"/>
                <a:ea typeface="Lora"/>
                <a:cs typeface="Lora"/>
                <a:sym typeface="Lora"/>
              </a:defRPr>
            </a:lvl1pPr>
            <a:lvl2pPr marL="914400" lvl="1" indent="-355600">
              <a:lnSpc>
                <a:spcPct val="115000"/>
              </a:lnSpc>
              <a:spcBef>
                <a:spcPts val="0"/>
              </a:spcBef>
              <a:spcAft>
                <a:spcPts val="0"/>
              </a:spcAft>
              <a:buClr>
                <a:srgbClr val="CC0000"/>
              </a:buClr>
              <a:buSzPts val="2000"/>
              <a:buFont typeface="Lora"/>
              <a:buChar char="⬥"/>
              <a:defRPr sz="2000">
                <a:latin typeface="Lora"/>
                <a:ea typeface="Lora"/>
                <a:cs typeface="Lora"/>
                <a:sym typeface="Lora"/>
              </a:defRPr>
            </a:lvl2pPr>
            <a:lvl3pPr marL="1371600" lvl="2" indent="-355600">
              <a:lnSpc>
                <a:spcPct val="115000"/>
              </a:lnSpc>
              <a:spcBef>
                <a:spcPts val="0"/>
              </a:spcBef>
              <a:spcAft>
                <a:spcPts val="0"/>
              </a:spcAft>
              <a:buClr>
                <a:srgbClr val="CC0000"/>
              </a:buClr>
              <a:buSzPts val="2000"/>
              <a:buFont typeface="Lora"/>
              <a:buChar char="⬦"/>
              <a:defRPr sz="2000">
                <a:latin typeface="Lora"/>
                <a:ea typeface="Lora"/>
                <a:cs typeface="Lora"/>
                <a:sym typeface="Lora"/>
              </a:defRPr>
            </a:lvl3pPr>
            <a:lvl4pPr marL="1828800" lvl="3" indent="-355600">
              <a:lnSpc>
                <a:spcPct val="115000"/>
              </a:lnSpc>
              <a:spcBef>
                <a:spcPts val="0"/>
              </a:spcBef>
              <a:spcAft>
                <a:spcPts val="0"/>
              </a:spcAft>
              <a:buClr>
                <a:srgbClr val="CC0000"/>
              </a:buClr>
              <a:buSzPts val="2000"/>
              <a:buFont typeface="Lora"/>
              <a:buChar char="⬩"/>
              <a:defRPr sz="2000">
                <a:latin typeface="Lora"/>
                <a:ea typeface="Lora"/>
                <a:cs typeface="Lora"/>
                <a:sym typeface="Lora"/>
              </a:defRPr>
            </a:lvl4pPr>
            <a:lvl5pPr marL="2286000" lvl="4" indent="-355600">
              <a:lnSpc>
                <a:spcPct val="115000"/>
              </a:lnSpc>
              <a:spcBef>
                <a:spcPts val="0"/>
              </a:spcBef>
              <a:spcAft>
                <a:spcPts val="0"/>
              </a:spcAft>
              <a:buClr>
                <a:srgbClr val="CC0000"/>
              </a:buClr>
              <a:buSzPts val="2000"/>
              <a:buFont typeface="Lora"/>
              <a:buChar char="⬩"/>
              <a:defRPr sz="2000">
                <a:latin typeface="Lora"/>
                <a:ea typeface="Lora"/>
                <a:cs typeface="Lora"/>
                <a:sym typeface="Lora"/>
              </a:defRPr>
            </a:lvl5pPr>
            <a:lvl6pPr marL="2743200" lvl="5" indent="-355600">
              <a:lnSpc>
                <a:spcPct val="115000"/>
              </a:lnSpc>
              <a:spcBef>
                <a:spcPts val="0"/>
              </a:spcBef>
              <a:spcAft>
                <a:spcPts val="0"/>
              </a:spcAft>
              <a:buClr>
                <a:srgbClr val="CC0000"/>
              </a:buClr>
              <a:buSzPts val="2000"/>
              <a:buFont typeface="Lora"/>
              <a:buChar char="⬩"/>
              <a:defRPr sz="2000">
                <a:latin typeface="Lora"/>
                <a:ea typeface="Lora"/>
                <a:cs typeface="Lora"/>
                <a:sym typeface="Lora"/>
              </a:defRPr>
            </a:lvl6pPr>
            <a:lvl7pPr marL="3200400" lvl="6" indent="-355600">
              <a:lnSpc>
                <a:spcPct val="115000"/>
              </a:lnSpc>
              <a:spcBef>
                <a:spcPts val="0"/>
              </a:spcBef>
              <a:spcAft>
                <a:spcPts val="0"/>
              </a:spcAft>
              <a:buClr>
                <a:srgbClr val="CC0000"/>
              </a:buClr>
              <a:buSzPts val="2000"/>
              <a:buFont typeface="Lora"/>
              <a:buChar char="⬩"/>
              <a:defRPr sz="2000">
                <a:latin typeface="Lora"/>
                <a:ea typeface="Lora"/>
                <a:cs typeface="Lora"/>
                <a:sym typeface="Lora"/>
              </a:defRPr>
            </a:lvl7pPr>
            <a:lvl8pPr marL="3657600" lvl="7" indent="-355600">
              <a:lnSpc>
                <a:spcPct val="115000"/>
              </a:lnSpc>
              <a:spcBef>
                <a:spcPts val="0"/>
              </a:spcBef>
              <a:spcAft>
                <a:spcPts val="0"/>
              </a:spcAft>
              <a:buSzPts val="2000"/>
              <a:buFont typeface="Lora"/>
              <a:buChar char="○"/>
              <a:defRPr sz="2000">
                <a:latin typeface="Lora"/>
                <a:ea typeface="Lora"/>
                <a:cs typeface="Lora"/>
                <a:sym typeface="Lora"/>
              </a:defRPr>
            </a:lvl8pPr>
            <a:lvl9pPr marL="4114800" lvl="8" indent="-355600">
              <a:lnSpc>
                <a:spcPct val="115000"/>
              </a:lnSpc>
              <a:spcBef>
                <a:spcPts val="0"/>
              </a:spcBef>
              <a:spcAft>
                <a:spcPts val="0"/>
              </a:spcAft>
              <a:buSzPts val="2000"/>
              <a:buFont typeface="Lora"/>
              <a:buChar char="■"/>
              <a:defRPr sz="2000">
                <a:latin typeface="Lora"/>
                <a:ea typeface="Lora"/>
                <a:cs typeface="Lora"/>
                <a:sym typeface="Lora"/>
              </a:defRPr>
            </a:lvl9pPr>
          </a:lstStyle>
          <a:p>
            <a:endParaRPr/>
          </a:p>
        </p:txBody>
      </p:sp>
      <p:sp>
        <p:nvSpPr>
          <p:cNvPr id="8" name="Google Shape;8;p1"/>
          <p:cNvSpPr txBox="1">
            <a:spLocks noGrp="1"/>
          </p:cNvSpPr>
          <p:nvPr>
            <p:ph type="sldNum" idx="12"/>
          </p:nvPr>
        </p:nvSpPr>
        <p:spPr>
          <a:xfrm>
            <a:off x="-125" y="4813400"/>
            <a:ext cx="9144000" cy="330000"/>
          </a:xfrm>
          <a:prstGeom prst="rect">
            <a:avLst/>
          </a:prstGeom>
          <a:noFill/>
          <a:ln>
            <a:noFill/>
          </a:ln>
        </p:spPr>
        <p:txBody>
          <a:bodyPr spcFirstLastPara="1" wrap="square" lIns="91425" tIns="91425" rIns="91425" bIns="91425" anchor="t" anchorCtr="0">
            <a:noAutofit/>
          </a:bodyPr>
          <a:lstStyle>
            <a:lvl1pPr lvl="0" algn="ctr">
              <a:buNone/>
              <a:defRPr sz="1200">
                <a:solidFill>
                  <a:srgbClr val="CC0000"/>
                </a:solidFill>
                <a:latin typeface="Playfair Display"/>
                <a:ea typeface="Playfair Display"/>
                <a:cs typeface="Playfair Display"/>
                <a:sym typeface="Playfair Display"/>
              </a:defRPr>
            </a:lvl1pPr>
            <a:lvl2pPr lvl="1" algn="ctr">
              <a:buNone/>
              <a:defRPr sz="1200">
                <a:solidFill>
                  <a:srgbClr val="CC0000"/>
                </a:solidFill>
                <a:latin typeface="Playfair Display"/>
                <a:ea typeface="Playfair Display"/>
                <a:cs typeface="Playfair Display"/>
                <a:sym typeface="Playfair Display"/>
              </a:defRPr>
            </a:lvl2pPr>
            <a:lvl3pPr lvl="2" algn="ctr">
              <a:buNone/>
              <a:defRPr sz="1200">
                <a:solidFill>
                  <a:srgbClr val="CC0000"/>
                </a:solidFill>
                <a:latin typeface="Playfair Display"/>
                <a:ea typeface="Playfair Display"/>
                <a:cs typeface="Playfair Display"/>
                <a:sym typeface="Playfair Display"/>
              </a:defRPr>
            </a:lvl3pPr>
            <a:lvl4pPr lvl="3" algn="ctr">
              <a:buNone/>
              <a:defRPr sz="1200">
                <a:solidFill>
                  <a:srgbClr val="CC0000"/>
                </a:solidFill>
                <a:latin typeface="Playfair Display"/>
                <a:ea typeface="Playfair Display"/>
                <a:cs typeface="Playfair Display"/>
                <a:sym typeface="Playfair Display"/>
              </a:defRPr>
            </a:lvl4pPr>
            <a:lvl5pPr lvl="4" algn="ctr">
              <a:buNone/>
              <a:defRPr sz="1200">
                <a:solidFill>
                  <a:srgbClr val="CC0000"/>
                </a:solidFill>
                <a:latin typeface="Playfair Display"/>
                <a:ea typeface="Playfair Display"/>
                <a:cs typeface="Playfair Display"/>
                <a:sym typeface="Playfair Display"/>
              </a:defRPr>
            </a:lvl5pPr>
            <a:lvl6pPr lvl="5" algn="ctr">
              <a:buNone/>
              <a:defRPr sz="1200">
                <a:solidFill>
                  <a:srgbClr val="CC0000"/>
                </a:solidFill>
                <a:latin typeface="Playfair Display"/>
                <a:ea typeface="Playfair Display"/>
                <a:cs typeface="Playfair Display"/>
                <a:sym typeface="Playfair Display"/>
              </a:defRPr>
            </a:lvl6pPr>
            <a:lvl7pPr lvl="6" algn="ctr">
              <a:buNone/>
              <a:defRPr sz="1200">
                <a:solidFill>
                  <a:srgbClr val="CC0000"/>
                </a:solidFill>
                <a:latin typeface="Playfair Display"/>
                <a:ea typeface="Playfair Display"/>
                <a:cs typeface="Playfair Display"/>
                <a:sym typeface="Playfair Display"/>
              </a:defRPr>
            </a:lvl7pPr>
            <a:lvl8pPr lvl="7" algn="ctr">
              <a:buNone/>
              <a:defRPr sz="1200">
                <a:solidFill>
                  <a:srgbClr val="CC0000"/>
                </a:solidFill>
                <a:latin typeface="Playfair Display"/>
                <a:ea typeface="Playfair Display"/>
                <a:cs typeface="Playfair Display"/>
                <a:sym typeface="Playfair Display"/>
              </a:defRPr>
            </a:lvl8pPr>
            <a:lvl9pPr lvl="8" algn="ctr">
              <a:buNone/>
              <a:defRPr sz="1200">
                <a:solidFill>
                  <a:srgbClr val="CC0000"/>
                </a:solidFill>
                <a:latin typeface="Playfair Display"/>
                <a:ea typeface="Playfair Display"/>
                <a:cs typeface="Playfair Display"/>
                <a:sym typeface="Playfair Display"/>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grpSp>
        <p:nvGrpSpPr>
          <p:cNvPr id="62" name="Google Shape;62;p13"/>
          <p:cNvGrpSpPr/>
          <p:nvPr/>
        </p:nvGrpSpPr>
        <p:grpSpPr>
          <a:xfrm>
            <a:off x="4411033" y="332492"/>
            <a:ext cx="321429" cy="523991"/>
            <a:chOff x="6730350" y="2315900"/>
            <a:chExt cx="257700" cy="420100"/>
          </a:xfrm>
        </p:grpSpPr>
        <p:sp>
          <p:nvSpPr>
            <p:cNvPr id="63" name="Google Shape;63;p13"/>
            <p:cNvSpPr/>
            <p:nvPr/>
          </p:nvSpPr>
          <p:spPr>
            <a:xfrm>
              <a:off x="6807900" y="2671250"/>
              <a:ext cx="102600" cy="22625"/>
            </a:xfrm>
            <a:custGeom>
              <a:avLst/>
              <a:gdLst/>
              <a:ahLst/>
              <a:cxnLst/>
              <a:rect l="l" t="t" r="r" b="b"/>
              <a:pathLst>
                <a:path w="4104" h="905" extrusionOk="0">
                  <a:moveTo>
                    <a:pt x="1" y="1"/>
                  </a:moveTo>
                  <a:lnTo>
                    <a:pt x="1" y="905"/>
                  </a:lnTo>
                  <a:lnTo>
                    <a:pt x="4104" y="905"/>
                  </a:lnTo>
                  <a:lnTo>
                    <a:pt x="410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3"/>
            <p:cNvSpPr/>
            <p:nvPr/>
          </p:nvSpPr>
          <p:spPr>
            <a:xfrm>
              <a:off x="6807900" y="2636450"/>
              <a:ext cx="102600" cy="22625"/>
            </a:xfrm>
            <a:custGeom>
              <a:avLst/>
              <a:gdLst/>
              <a:ahLst/>
              <a:cxnLst/>
              <a:rect l="l" t="t" r="r" b="b"/>
              <a:pathLst>
                <a:path w="4104" h="905" extrusionOk="0">
                  <a:moveTo>
                    <a:pt x="1" y="1"/>
                  </a:moveTo>
                  <a:lnTo>
                    <a:pt x="1" y="905"/>
                  </a:lnTo>
                  <a:lnTo>
                    <a:pt x="4104" y="905"/>
                  </a:lnTo>
                  <a:lnTo>
                    <a:pt x="410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3"/>
            <p:cNvSpPr/>
            <p:nvPr/>
          </p:nvSpPr>
          <p:spPr>
            <a:xfrm>
              <a:off x="6807900" y="2706075"/>
              <a:ext cx="102600" cy="29925"/>
            </a:xfrm>
            <a:custGeom>
              <a:avLst/>
              <a:gdLst/>
              <a:ahLst/>
              <a:cxnLst/>
              <a:rect l="l" t="t" r="r" b="b"/>
              <a:pathLst>
                <a:path w="4104" h="1197" extrusionOk="0">
                  <a:moveTo>
                    <a:pt x="1" y="0"/>
                  </a:moveTo>
                  <a:lnTo>
                    <a:pt x="1" y="171"/>
                  </a:lnTo>
                  <a:lnTo>
                    <a:pt x="25" y="318"/>
                  </a:lnTo>
                  <a:lnTo>
                    <a:pt x="98" y="464"/>
                  </a:lnTo>
                  <a:lnTo>
                    <a:pt x="196" y="586"/>
                  </a:lnTo>
                  <a:lnTo>
                    <a:pt x="343" y="660"/>
                  </a:lnTo>
                  <a:lnTo>
                    <a:pt x="1881" y="1172"/>
                  </a:lnTo>
                  <a:lnTo>
                    <a:pt x="2052" y="1197"/>
                  </a:lnTo>
                  <a:lnTo>
                    <a:pt x="2223" y="1172"/>
                  </a:lnTo>
                  <a:lnTo>
                    <a:pt x="3762" y="660"/>
                  </a:lnTo>
                  <a:lnTo>
                    <a:pt x="3908" y="586"/>
                  </a:lnTo>
                  <a:lnTo>
                    <a:pt x="4006" y="464"/>
                  </a:lnTo>
                  <a:lnTo>
                    <a:pt x="4079" y="318"/>
                  </a:lnTo>
                  <a:lnTo>
                    <a:pt x="4104" y="171"/>
                  </a:lnTo>
                  <a:lnTo>
                    <a:pt x="410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3"/>
            <p:cNvSpPr/>
            <p:nvPr/>
          </p:nvSpPr>
          <p:spPr>
            <a:xfrm>
              <a:off x="6811575" y="2463675"/>
              <a:ext cx="95275" cy="160600"/>
            </a:xfrm>
            <a:custGeom>
              <a:avLst/>
              <a:gdLst/>
              <a:ahLst/>
              <a:cxnLst/>
              <a:rect l="l" t="t" r="r" b="b"/>
              <a:pathLst>
                <a:path w="3811" h="6424" extrusionOk="0">
                  <a:moveTo>
                    <a:pt x="1905" y="0"/>
                  </a:moveTo>
                  <a:lnTo>
                    <a:pt x="928" y="831"/>
                  </a:lnTo>
                  <a:lnTo>
                    <a:pt x="855" y="879"/>
                  </a:lnTo>
                  <a:lnTo>
                    <a:pt x="782" y="904"/>
                  </a:lnTo>
                  <a:lnTo>
                    <a:pt x="684" y="879"/>
                  </a:lnTo>
                  <a:lnTo>
                    <a:pt x="611" y="831"/>
                  </a:lnTo>
                  <a:lnTo>
                    <a:pt x="0" y="318"/>
                  </a:lnTo>
                  <a:lnTo>
                    <a:pt x="1319" y="6423"/>
                  </a:lnTo>
                  <a:lnTo>
                    <a:pt x="2491" y="6423"/>
                  </a:lnTo>
                  <a:lnTo>
                    <a:pt x="3810" y="318"/>
                  </a:lnTo>
                  <a:lnTo>
                    <a:pt x="3200" y="831"/>
                  </a:lnTo>
                  <a:lnTo>
                    <a:pt x="3126" y="879"/>
                  </a:lnTo>
                  <a:lnTo>
                    <a:pt x="3029" y="904"/>
                  </a:lnTo>
                  <a:lnTo>
                    <a:pt x="2955" y="879"/>
                  </a:lnTo>
                  <a:lnTo>
                    <a:pt x="2882" y="831"/>
                  </a:lnTo>
                  <a:lnTo>
                    <a:pt x="190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3"/>
            <p:cNvSpPr/>
            <p:nvPr/>
          </p:nvSpPr>
          <p:spPr>
            <a:xfrm>
              <a:off x="6730350" y="2315900"/>
              <a:ext cx="257700" cy="308375"/>
            </a:xfrm>
            <a:custGeom>
              <a:avLst/>
              <a:gdLst/>
              <a:ahLst/>
              <a:cxnLst/>
              <a:rect l="l" t="t" r="r" b="b"/>
              <a:pathLst>
                <a:path w="10308" h="12335" extrusionOk="0">
                  <a:moveTo>
                    <a:pt x="5154" y="1"/>
                  </a:moveTo>
                  <a:lnTo>
                    <a:pt x="4617" y="25"/>
                  </a:lnTo>
                  <a:lnTo>
                    <a:pt x="4128" y="98"/>
                  </a:lnTo>
                  <a:lnTo>
                    <a:pt x="3615" y="245"/>
                  </a:lnTo>
                  <a:lnTo>
                    <a:pt x="3151" y="416"/>
                  </a:lnTo>
                  <a:lnTo>
                    <a:pt x="2712" y="636"/>
                  </a:lnTo>
                  <a:lnTo>
                    <a:pt x="2272" y="880"/>
                  </a:lnTo>
                  <a:lnTo>
                    <a:pt x="1881" y="1173"/>
                  </a:lnTo>
                  <a:lnTo>
                    <a:pt x="1515" y="1515"/>
                  </a:lnTo>
                  <a:lnTo>
                    <a:pt x="1198" y="1881"/>
                  </a:lnTo>
                  <a:lnTo>
                    <a:pt x="880" y="2272"/>
                  </a:lnTo>
                  <a:lnTo>
                    <a:pt x="636" y="2687"/>
                  </a:lnTo>
                  <a:lnTo>
                    <a:pt x="416" y="3151"/>
                  </a:lnTo>
                  <a:lnTo>
                    <a:pt x="245" y="3615"/>
                  </a:lnTo>
                  <a:lnTo>
                    <a:pt x="123" y="4104"/>
                  </a:lnTo>
                  <a:lnTo>
                    <a:pt x="50" y="4617"/>
                  </a:lnTo>
                  <a:lnTo>
                    <a:pt x="1" y="5154"/>
                  </a:lnTo>
                  <a:lnTo>
                    <a:pt x="25" y="5423"/>
                  </a:lnTo>
                  <a:lnTo>
                    <a:pt x="50" y="5691"/>
                  </a:lnTo>
                  <a:lnTo>
                    <a:pt x="123" y="6204"/>
                  </a:lnTo>
                  <a:lnTo>
                    <a:pt x="245" y="6693"/>
                  </a:lnTo>
                  <a:lnTo>
                    <a:pt x="416" y="7132"/>
                  </a:lnTo>
                  <a:lnTo>
                    <a:pt x="636" y="7572"/>
                  </a:lnTo>
                  <a:lnTo>
                    <a:pt x="856" y="7963"/>
                  </a:lnTo>
                  <a:lnTo>
                    <a:pt x="1100" y="8353"/>
                  </a:lnTo>
                  <a:lnTo>
                    <a:pt x="1369" y="8744"/>
                  </a:lnTo>
                  <a:lnTo>
                    <a:pt x="1906" y="9526"/>
                  </a:lnTo>
                  <a:lnTo>
                    <a:pt x="2150" y="9941"/>
                  </a:lnTo>
                  <a:lnTo>
                    <a:pt x="2394" y="10356"/>
                  </a:lnTo>
                  <a:lnTo>
                    <a:pt x="2614" y="10796"/>
                  </a:lnTo>
                  <a:lnTo>
                    <a:pt x="2810" y="11284"/>
                  </a:lnTo>
                  <a:lnTo>
                    <a:pt x="2980" y="11797"/>
                  </a:lnTo>
                  <a:lnTo>
                    <a:pt x="3103" y="12334"/>
                  </a:lnTo>
                  <a:lnTo>
                    <a:pt x="4079" y="12334"/>
                  </a:lnTo>
                  <a:lnTo>
                    <a:pt x="3249" y="8500"/>
                  </a:lnTo>
                  <a:lnTo>
                    <a:pt x="2663" y="5642"/>
                  </a:lnTo>
                  <a:lnTo>
                    <a:pt x="2663" y="5520"/>
                  </a:lnTo>
                  <a:lnTo>
                    <a:pt x="2712" y="5423"/>
                  </a:lnTo>
                  <a:lnTo>
                    <a:pt x="2785" y="5374"/>
                  </a:lnTo>
                  <a:lnTo>
                    <a:pt x="2883" y="5349"/>
                  </a:lnTo>
                  <a:lnTo>
                    <a:pt x="2956" y="5349"/>
                  </a:lnTo>
                  <a:lnTo>
                    <a:pt x="3054" y="5398"/>
                  </a:lnTo>
                  <a:lnTo>
                    <a:pt x="4031" y="6253"/>
                  </a:lnTo>
                  <a:lnTo>
                    <a:pt x="4983" y="5398"/>
                  </a:lnTo>
                  <a:lnTo>
                    <a:pt x="5081" y="5349"/>
                  </a:lnTo>
                  <a:lnTo>
                    <a:pt x="5227" y="5349"/>
                  </a:lnTo>
                  <a:lnTo>
                    <a:pt x="5325" y="5398"/>
                  </a:lnTo>
                  <a:lnTo>
                    <a:pt x="6278" y="6253"/>
                  </a:lnTo>
                  <a:lnTo>
                    <a:pt x="7254" y="5398"/>
                  </a:lnTo>
                  <a:lnTo>
                    <a:pt x="7352" y="5349"/>
                  </a:lnTo>
                  <a:lnTo>
                    <a:pt x="7425" y="5349"/>
                  </a:lnTo>
                  <a:lnTo>
                    <a:pt x="7523" y="5374"/>
                  </a:lnTo>
                  <a:lnTo>
                    <a:pt x="7596" y="5423"/>
                  </a:lnTo>
                  <a:lnTo>
                    <a:pt x="7645" y="5520"/>
                  </a:lnTo>
                  <a:lnTo>
                    <a:pt x="7645" y="5642"/>
                  </a:lnTo>
                  <a:lnTo>
                    <a:pt x="7059" y="8500"/>
                  </a:lnTo>
                  <a:lnTo>
                    <a:pt x="6229" y="12334"/>
                  </a:lnTo>
                  <a:lnTo>
                    <a:pt x="7206" y="12334"/>
                  </a:lnTo>
                  <a:lnTo>
                    <a:pt x="7328" y="11797"/>
                  </a:lnTo>
                  <a:lnTo>
                    <a:pt x="7499" y="11284"/>
                  </a:lnTo>
                  <a:lnTo>
                    <a:pt x="7694" y="10796"/>
                  </a:lnTo>
                  <a:lnTo>
                    <a:pt x="7914" y="10356"/>
                  </a:lnTo>
                  <a:lnTo>
                    <a:pt x="8158" y="9941"/>
                  </a:lnTo>
                  <a:lnTo>
                    <a:pt x="8402" y="9526"/>
                  </a:lnTo>
                  <a:lnTo>
                    <a:pt x="8940" y="8744"/>
                  </a:lnTo>
                  <a:lnTo>
                    <a:pt x="9208" y="8353"/>
                  </a:lnTo>
                  <a:lnTo>
                    <a:pt x="9453" y="7963"/>
                  </a:lnTo>
                  <a:lnTo>
                    <a:pt x="9672" y="7572"/>
                  </a:lnTo>
                  <a:lnTo>
                    <a:pt x="9892" y="7132"/>
                  </a:lnTo>
                  <a:lnTo>
                    <a:pt x="10063" y="6693"/>
                  </a:lnTo>
                  <a:lnTo>
                    <a:pt x="10185" y="6204"/>
                  </a:lnTo>
                  <a:lnTo>
                    <a:pt x="10259" y="5691"/>
                  </a:lnTo>
                  <a:lnTo>
                    <a:pt x="10283" y="5423"/>
                  </a:lnTo>
                  <a:lnTo>
                    <a:pt x="10307" y="5154"/>
                  </a:lnTo>
                  <a:lnTo>
                    <a:pt x="10259" y="4617"/>
                  </a:lnTo>
                  <a:lnTo>
                    <a:pt x="10185" y="4104"/>
                  </a:lnTo>
                  <a:lnTo>
                    <a:pt x="10063" y="3615"/>
                  </a:lnTo>
                  <a:lnTo>
                    <a:pt x="9892" y="3151"/>
                  </a:lnTo>
                  <a:lnTo>
                    <a:pt x="9672" y="2687"/>
                  </a:lnTo>
                  <a:lnTo>
                    <a:pt x="9428" y="2272"/>
                  </a:lnTo>
                  <a:lnTo>
                    <a:pt x="9111" y="1881"/>
                  </a:lnTo>
                  <a:lnTo>
                    <a:pt x="8793" y="1515"/>
                  </a:lnTo>
                  <a:lnTo>
                    <a:pt x="8427" y="1173"/>
                  </a:lnTo>
                  <a:lnTo>
                    <a:pt x="8036" y="880"/>
                  </a:lnTo>
                  <a:lnTo>
                    <a:pt x="7596" y="636"/>
                  </a:lnTo>
                  <a:lnTo>
                    <a:pt x="7157" y="416"/>
                  </a:lnTo>
                  <a:lnTo>
                    <a:pt x="6693" y="245"/>
                  </a:lnTo>
                  <a:lnTo>
                    <a:pt x="6180" y="98"/>
                  </a:lnTo>
                  <a:lnTo>
                    <a:pt x="5691" y="25"/>
                  </a:lnTo>
                  <a:lnTo>
                    <a:pt x="515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 name="Google Shape;128;p14"/>
          <p:cNvSpPr txBox="1">
            <a:spLocks/>
          </p:cNvSpPr>
          <p:nvPr/>
        </p:nvSpPr>
        <p:spPr>
          <a:xfrm>
            <a:off x="457200" y="1123950"/>
            <a:ext cx="8458200" cy="22098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4800"/>
              <a:buFont typeface="Playfair Display"/>
              <a:buNone/>
              <a:tabLst/>
              <a:defRPr/>
            </a:pPr>
            <a:r>
              <a:rPr kumimoji="0" lang="en-US" sz="3600" b="1" i="1" u="none" strike="noStrike" kern="0" cap="none" spc="0" normalizeH="0" baseline="0" noProof="0" dirty="0">
                <a:ln>
                  <a:noFill/>
                </a:ln>
                <a:solidFill>
                  <a:srgbClr val="FFFFFF"/>
                </a:solidFill>
                <a:effectLst/>
                <a:uLnTx/>
                <a:uFillTx/>
                <a:latin typeface="Playfair Display"/>
                <a:ea typeface="Playfair Display"/>
                <a:cs typeface="Playfair Display"/>
                <a:sym typeface="Playfair Display"/>
              </a:rPr>
              <a:t>Assessment of Language in Children</a:t>
            </a:r>
          </a:p>
        </p:txBody>
      </p:sp>
      <p:sp>
        <p:nvSpPr>
          <p:cNvPr id="10" name="TextBox 9"/>
          <p:cNvSpPr txBox="1"/>
          <p:nvPr/>
        </p:nvSpPr>
        <p:spPr>
          <a:xfrm>
            <a:off x="1371600" y="2647950"/>
            <a:ext cx="6705600" cy="1046440"/>
          </a:xfrm>
          <a:prstGeom prst="rect">
            <a:avLst/>
          </a:prstGeom>
          <a:noFill/>
        </p:spPr>
        <p:txBody>
          <a:bodyPr wrap="square" rtlCol="0">
            <a:spAutoFit/>
          </a:bodyPr>
          <a:lstStyle/>
          <a:p>
            <a:r>
              <a:rPr lang="en-US" sz="1600" dirty="0">
                <a:solidFill>
                  <a:schemeClr val="bg1"/>
                </a:solidFill>
                <a:latin typeface="Playfair Display" charset="0"/>
                <a:ea typeface="Calibri" pitchFamily="34" charset="0"/>
                <a:cs typeface="Times New Roman" pitchFamily="18" charset="0"/>
              </a:rPr>
              <a:t>Faculty of Pharmacy, Nursing and Health Professions</a:t>
            </a:r>
            <a:br>
              <a:rPr lang="en-US" sz="1600" dirty="0">
                <a:solidFill>
                  <a:schemeClr val="bg1"/>
                </a:solidFill>
                <a:latin typeface="Playfair Display" charset="0"/>
                <a:ea typeface="Calibri" pitchFamily="34" charset="0"/>
                <a:cs typeface="Times New Roman" pitchFamily="18" charset="0"/>
              </a:rPr>
            </a:br>
            <a:r>
              <a:rPr lang="en-US" sz="1600" dirty="0">
                <a:solidFill>
                  <a:schemeClr val="bg1"/>
                </a:solidFill>
                <a:latin typeface="Playfair Display" charset="0"/>
                <a:ea typeface="Calibri" pitchFamily="34" charset="0"/>
                <a:cs typeface="Times New Roman" pitchFamily="18" charset="0"/>
              </a:rPr>
              <a:t>SPAU425 – Clinical Practicum Speech Language- disorders 2</a:t>
            </a:r>
            <a:br>
              <a:rPr lang="en-US" sz="1600" dirty="0">
                <a:solidFill>
                  <a:schemeClr val="bg1"/>
                </a:solidFill>
                <a:latin typeface="Playfair Display" charset="0"/>
                <a:ea typeface="Calibri" pitchFamily="34" charset="0"/>
                <a:cs typeface="Times New Roman" pitchFamily="18" charset="0"/>
              </a:rPr>
            </a:br>
            <a:r>
              <a:rPr lang="en-US" sz="1600" dirty="0">
                <a:solidFill>
                  <a:schemeClr val="bg1"/>
                </a:solidFill>
                <a:latin typeface="Playfair Display" charset="0"/>
                <a:ea typeface="Calibri"/>
              </a:rPr>
              <a:t>Student Name - ID: Tala Salhi – 1161707</a:t>
            </a:r>
            <a:endParaRPr lang="en-US" sz="1600" dirty="0">
              <a:solidFill>
                <a:schemeClr val="bg1"/>
              </a:solidFill>
              <a:latin typeface="Playfair Display"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9" name="Google Shape;109;p18"/>
          <p:cNvSpPr txBox="1">
            <a:spLocks noGrp="1"/>
          </p:cNvSpPr>
          <p:nvPr>
            <p:ph type="body" idx="1"/>
          </p:nvPr>
        </p:nvSpPr>
        <p:spPr>
          <a:xfrm>
            <a:off x="0" y="1200150"/>
            <a:ext cx="3962399" cy="2058850"/>
          </a:xfrm>
          <a:prstGeom prst="rect">
            <a:avLst/>
          </a:prstGeom>
        </p:spPr>
        <p:txBody>
          <a:bodyPr spcFirstLastPara="1" wrap="square" lIns="91425" tIns="91425" rIns="91425" bIns="91425" anchor="t" anchorCtr="0">
            <a:noAutofit/>
          </a:bodyPr>
          <a:lstStyle/>
          <a:p>
            <a:pPr algn="justLow"/>
            <a:r>
              <a:rPr lang="en-US" sz="1400" dirty="0">
                <a:latin typeface="Times New Roman" pitchFamily="18" charset="0"/>
                <a:cs typeface="Times New Roman" pitchFamily="18" charset="0"/>
              </a:rPr>
              <a:t>Autism spectrum disorder (ASD) or pervasive developmental disorder (PDD)</a:t>
            </a:r>
          </a:p>
          <a:p>
            <a:pPr algn="justLow">
              <a:buNone/>
            </a:pPr>
            <a:r>
              <a:rPr lang="en-US" sz="1400" dirty="0">
                <a:latin typeface="Times New Roman" pitchFamily="18" charset="0"/>
                <a:cs typeface="Times New Roman" pitchFamily="18" charset="0"/>
              </a:rPr>
              <a:t>         A disorder characterized by impairment in communication and social skills and stereotyped and restricted behavioral patterns.</a:t>
            </a:r>
          </a:p>
        </p:txBody>
      </p:sp>
      <p:sp>
        <p:nvSpPr>
          <p:cNvPr id="115" name="Google Shape;115;p1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10</a:t>
            </a:fld>
            <a:endParaRPr/>
          </a:p>
        </p:txBody>
      </p:sp>
      <p:sp>
        <p:nvSpPr>
          <p:cNvPr id="11" name="TextBox 10"/>
          <p:cNvSpPr txBox="1"/>
          <p:nvPr/>
        </p:nvSpPr>
        <p:spPr>
          <a:xfrm>
            <a:off x="2514600" y="819150"/>
            <a:ext cx="4112023" cy="461665"/>
          </a:xfrm>
          <a:prstGeom prst="rect">
            <a:avLst/>
          </a:prstGeom>
          <a:noFill/>
        </p:spPr>
        <p:txBody>
          <a:bodyPr wrap="none" rtlCol="0">
            <a:spAutoFit/>
          </a:bodyPr>
          <a:lstStyle/>
          <a:p>
            <a:r>
              <a:rPr lang="en-US" sz="2400" i="1" dirty="0">
                <a:latin typeface="Playfair Display"/>
                <a:sym typeface="Playfair Display"/>
              </a:rPr>
              <a:t>Language Disorder Categories</a:t>
            </a:r>
            <a:endParaRPr lang="en-US" sz="1600" i="1" dirty="0"/>
          </a:p>
        </p:txBody>
      </p:sp>
      <p:grpSp>
        <p:nvGrpSpPr>
          <p:cNvPr id="2" name="Google Shape;518;p39"/>
          <p:cNvGrpSpPr/>
          <p:nvPr/>
        </p:nvGrpSpPr>
        <p:grpSpPr>
          <a:xfrm>
            <a:off x="4267200" y="0"/>
            <a:ext cx="609600" cy="438150"/>
            <a:chOff x="5255200" y="3006475"/>
            <a:chExt cx="511700" cy="378575"/>
          </a:xfrm>
        </p:grpSpPr>
        <p:sp>
          <p:nvSpPr>
            <p:cNvPr id="13" name="Google Shape;519;p39"/>
            <p:cNvSpPr/>
            <p:nvPr/>
          </p:nvSpPr>
          <p:spPr>
            <a:xfrm>
              <a:off x="5255200" y="3006475"/>
              <a:ext cx="349900" cy="349875"/>
            </a:xfrm>
            <a:custGeom>
              <a:avLst/>
              <a:gdLst/>
              <a:ahLst/>
              <a:cxnLst/>
              <a:rect l="l" t="t" r="r" b="b"/>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520;p39"/>
            <p:cNvSpPr/>
            <p:nvPr/>
          </p:nvSpPr>
          <p:spPr>
            <a:xfrm>
              <a:off x="5567825" y="3185975"/>
              <a:ext cx="199075" cy="199075"/>
            </a:xfrm>
            <a:custGeom>
              <a:avLst/>
              <a:gdLst/>
              <a:ahLst/>
              <a:cxnLst/>
              <a:rect l="l" t="t" r="r" b="b"/>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 name="Google Shape;109;p18"/>
          <p:cNvSpPr txBox="1">
            <a:spLocks/>
          </p:cNvSpPr>
          <p:nvPr/>
        </p:nvSpPr>
        <p:spPr>
          <a:xfrm>
            <a:off x="4191000" y="1200150"/>
            <a:ext cx="3962399" cy="2058850"/>
          </a:xfrm>
          <a:prstGeom prst="rect">
            <a:avLst/>
          </a:prstGeom>
          <a:noFill/>
          <a:ln>
            <a:noFill/>
          </a:ln>
        </p:spPr>
        <p:txBody>
          <a:bodyPr spcFirstLastPara="1" wrap="square" lIns="91425" tIns="91425" rIns="91425" bIns="91425" anchor="t" anchorCtr="0">
            <a:noAutofit/>
          </a:bodyPr>
          <a:lstStyle/>
          <a:p>
            <a:pPr marL="457200" lvl="0" indent="-381000" algn="justLow">
              <a:lnSpc>
                <a:spcPct val="115000"/>
              </a:lnSpc>
              <a:spcBef>
                <a:spcPts val="600"/>
              </a:spcBef>
              <a:buClr>
                <a:srgbClr val="CC0000"/>
              </a:buClr>
              <a:buSzPts val="2400"/>
              <a:buFont typeface="Lora"/>
              <a:buChar char="◈"/>
            </a:pPr>
            <a:r>
              <a:rPr lang="en-US" dirty="0">
                <a:latin typeface="Times New Roman" pitchFamily="18" charset="0"/>
                <a:cs typeface="Times New Roman" pitchFamily="18" charset="0"/>
              </a:rPr>
              <a:t>Brain injury</a:t>
            </a:r>
            <a:endParaRPr lang="en-US" dirty="0">
              <a:latin typeface="Times New Roman" pitchFamily="18" charset="0"/>
              <a:cs typeface="Times New Roman" pitchFamily="18" charset="0"/>
              <a:sym typeface="Lora"/>
            </a:endParaRPr>
          </a:p>
          <a:p>
            <a:pPr marL="457200" lvl="0" indent="-381000" algn="justLow">
              <a:lnSpc>
                <a:spcPct val="115000"/>
              </a:lnSpc>
              <a:spcBef>
                <a:spcPts val="600"/>
              </a:spcBef>
              <a:buClr>
                <a:srgbClr val="CC0000"/>
              </a:buClr>
              <a:buSzPts val="2400"/>
            </a:pPr>
            <a:r>
              <a:rPr lang="en-US" dirty="0">
                <a:latin typeface="Times New Roman" pitchFamily="18" charset="0"/>
                <a:ea typeface="Lora"/>
                <a:cs typeface="Times New Roman" pitchFamily="18" charset="0"/>
                <a:sym typeface="Lora"/>
              </a:rPr>
              <a:t>         A neurological condition that occurs after some type of insult to the brain, such as traumatic brain injury, stroke, tumor, convulsive disorder, infection, or congenital malformation.</a:t>
            </a:r>
            <a:endParaRPr kumimoji="0" lang="en-US" sz="1400" b="0" i="0" u="none" strike="noStrike" kern="0" cap="none" spc="0" normalizeH="0" baseline="0" noProof="0" dirty="0">
              <a:ln>
                <a:noFill/>
              </a:ln>
              <a:solidFill>
                <a:srgbClr val="000000"/>
              </a:solidFill>
              <a:effectLst/>
              <a:uLnTx/>
              <a:uFillTx/>
              <a:latin typeface="Times New Roman" pitchFamily="18" charset="0"/>
              <a:ea typeface="Lora"/>
              <a:cs typeface="Times New Roman" pitchFamily="18" charset="0"/>
              <a:sym typeface="Lora"/>
            </a:endParaRPr>
          </a:p>
        </p:txBody>
      </p:sp>
      <p:sp>
        <p:nvSpPr>
          <p:cNvPr id="10" name="Google Shape;109;p18"/>
          <p:cNvSpPr txBox="1">
            <a:spLocks/>
          </p:cNvSpPr>
          <p:nvPr/>
        </p:nvSpPr>
        <p:spPr>
          <a:xfrm>
            <a:off x="2209800" y="2952750"/>
            <a:ext cx="3962399" cy="2058850"/>
          </a:xfrm>
          <a:prstGeom prst="rect">
            <a:avLst/>
          </a:prstGeom>
          <a:noFill/>
          <a:ln>
            <a:noFill/>
          </a:ln>
        </p:spPr>
        <p:txBody>
          <a:bodyPr spcFirstLastPara="1" wrap="square" lIns="91425" tIns="91425" rIns="91425" bIns="91425" anchor="t" anchorCtr="0">
            <a:noAutofit/>
          </a:bodyPr>
          <a:lstStyle/>
          <a:p>
            <a:pPr marL="457200" lvl="0" indent="-381000" algn="justLow">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Mental retardation (MR)</a:t>
            </a:r>
          </a:p>
          <a:p>
            <a:pPr marL="457200" lvl="0" indent="-381000" algn="justLow">
              <a:lnSpc>
                <a:spcPct val="115000"/>
              </a:lnSpc>
              <a:spcBef>
                <a:spcPts val="600"/>
              </a:spcBef>
              <a:buClr>
                <a:srgbClr val="CC0000"/>
              </a:buClr>
              <a:buSzPts val="2400"/>
            </a:pPr>
            <a:r>
              <a:rPr lang="en-US" dirty="0">
                <a:latin typeface="Times New Roman" pitchFamily="18" charset="0"/>
                <a:ea typeface="Lora"/>
                <a:cs typeface="Times New Roman" pitchFamily="18" charset="0"/>
                <a:sym typeface="Lora"/>
              </a:rPr>
              <a:t>         A condition characterized by intellectual function that is significantly below normal. It usually is caused by a biological medical condition or syndrome.</a:t>
            </a:r>
            <a:endParaRPr kumimoji="0" lang="en-US" sz="1400" b="0" i="0" u="none" strike="noStrike" kern="0" cap="none" spc="0" normalizeH="0" baseline="0" noProof="0" dirty="0">
              <a:ln>
                <a:noFill/>
              </a:ln>
              <a:solidFill>
                <a:srgbClr val="000000"/>
              </a:solidFill>
              <a:effectLst/>
              <a:uLnTx/>
              <a:uFillTx/>
              <a:latin typeface="Times New Roman" pitchFamily="18" charset="0"/>
              <a:ea typeface="Lora"/>
              <a:cs typeface="Times New Roman" pitchFamily="18" charset="0"/>
              <a:sym typeface="Lor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Screening</a:t>
            </a:r>
          </a:p>
        </p:txBody>
      </p:sp>
      <p:sp>
        <p:nvSpPr>
          <p:cNvPr id="3" name="Text Placeholder 2"/>
          <p:cNvSpPr>
            <a:spLocks noGrp="1"/>
          </p:cNvSpPr>
          <p:nvPr>
            <p:ph type="body" idx="1"/>
          </p:nvPr>
        </p:nvSpPr>
        <p:spPr>
          <a:xfrm>
            <a:off x="1031424" y="1351100"/>
            <a:ext cx="7274375" cy="3462300"/>
          </a:xfrm>
        </p:spPr>
        <p:txBody>
          <a:bodyPr/>
          <a:lstStyle/>
          <a:p>
            <a:r>
              <a:rPr lang="en-US" sz="1600" dirty="0">
                <a:latin typeface="Times New Roman" pitchFamily="18" charset="0"/>
                <a:cs typeface="Times New Roman" pitchFamily="18" charset="0"/>
              </a:rPr>
              <a:t>All of the components of language need to be screened in both receptive and expressive contexts quickly and efficiently.</a:t>
            </a:r>
          </a:p>
          <a:p>
            <a:r>
              <a:rPr lang="en-US" sz="1600" dirty="0">
                <a:latin typeface="Times New Roman" pitchFamily="18" charset="0"/>
                <a:cs typeface="Times New Roman" pitchFamily="18" charset="0"/>
              </a:rPr>
              <a:t>Purpose: To determine whether an in-depth assessment is necessary.</a:t>
            </a:r>
          </a:p>
          <a:p>
            <a:pPr lvl="1">
              <a:buFont typeface="Arial" pitchFamily="34" charset="0"/>
              <a:buChar char="•"/>
            </a:pPr>
            <a:r>
              <a:rPr lang="en-US" sz="1400" dirty="0">
                <a:latin typeface="Times New Roman" pitchFamily="18" charset="0"/>
                <a:cs typeface="Times New Roman" pitchFamily="18" charset="0"/>
              </a:rPr>
              <a:t>E.g. Adolescent Language Screening Test, Boehm Test of Basic Concepts, Early Language Milestone Scale, 2nd ed. (ELM Scale-2) etc. </a:t>
            </a:r>
            <a:r>
              <a:rPr lang="en-US" sz="1200" i="1" dirty="0">
                <a:latin typeface="Times New Roman" pitchFamily="18" charset="0"/>
                <a:cs typeface="Times New Roman" pitchFamily="18" charset="0"/>
              </a:rPr>
              <a:t>(For more examples refer to p. 228)</a:t>
            </a:r>
            <a:endParaRPr lang="en-US" sz="1400" dirty="0">
              <a:latin typeface="Times New Roman" pitchFamily="18" charset="0"/>
              <a:cs typeface="Times New Roman" pitchFamily="18" charset="0"/>
            </a:endParaRPr>
          </a:p>
          <a:p>
            <a:r>
              <a:rPr lang="en-US" sz="1600" dirty="0">
                <a:latin typeface="Times New Roman" pitchFamily="18" charset="0"/>
                <a:cs typeface="Times New Roman" pitchFamily="18" charset="0"/>
              </a:rPr>
              <a:t>Upon selection of a suitable screening tool consider variables such as:</a:t>
            </a:r>
            <a:endParaRPr lang="en-US" sz="1400" dirty="0">
              <a:latin typeface="Times New Roman" pitchFamily="18" charset="0"/>
              <a:cs typeface="Times New Roman" pitchFamily="18" charset="0"/>
            </a:endParaRPr>
          </a:p>
          <a:p>
            <a:pPr lvl="1">
              <a:buFont typeface="Arial" pitchFamily="34" charset="0"/>
              <a:buChar char="•"/>
            </a:pPr>
            <a:r>
              <a:rPr lang="en-US" sz="1400" dirty="0">
                <a:latin typeface="Times New Roman" pitchFamily="18" charset="0"/>
                <a:cs typeface="Times New Roman" pitchFamily="18" charset="0"/>
              </a:rPr>
              <a:t>The amount of time necessary for administration.</a:t>
            </a:r>
          </a:p>
          <a:p>
            <a:pPr lvl="1">
              <a:buFont typeface="Arial" pitchFamily="34" charset="0"/>
              <a:buChar char="•"/>
            </a:pPr>
            <a:r>
              <a:rPr lang="en-US" sz="1400" dirty="0">
                <a:latin typeface="Times New Roman" pitchFamily="18" charset="0"/>
                <a:cs typeface="Times New Roman" pitchFamily="18" charset="0"/>
              </a:rPr>
              <a:t>The areas of language that are sampled.</a:t>
            </a:r>
          </a:p>
          <a:p>
            <a:r>
              <a:rPr lang="en-US" sz="1600" dirty="0">
                <a:latin typeface="Times New Roman" pitchFamily="18" charset="0"/>
                <a:cs typeface="Times New Roman" pitchFamily="18" charset="0"/>
              </a:rPr>
              <a:t>Many clinicians develop their own screening instruments.</a:t>
            </a:r>
          </a:p>
          <a:p>
            <a:pPr>
              <a:buFont typeface="Arial" pitchFamily="34" charset="0"/>
              <a:buChar char="•"/>
            </a:pPr>
            <a:endParaRPr lang="en-US" sz="1600" i="1" dirty="0">
              <a:latin typeface="Times New Roman" pitchFamily="18" charset="0"/>
              <a:cs typeface="Times New Roman" pitchFamily="18" charset="0"/>
            </a:endParaRPr>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11</a:t>
            </a:fld>
            <a:endParaRPr lang="en" dirty="0"/>
          </a:p>
        </p:txBody>
      </p:sp>
      <p:sp>
        <p:nvSpPr>
          <p:cNvPr id="5" name="Google Shape;454;p39"/>
          <p:cNvSpPr/>
          <p:nvPr/>
        </p:nvSpPr>
        <p:spPr>
          <a:xfrm>
            <a:off x="4419600" y="133350"/>
            <a:ext cx="310230" cy="310210"/>
          </a:xfrm>
          <a:custGeom>
            <a:avLst/>
            <a:gdLst/>
            <a:ahLst/>
            <a:cxnLst/>
            <a:rect l="l" t="t" r="r" b="b"/>
            <a:pathLst>
              <a:path w="16072" h="16071" extrusionOk="0">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ctrTitle" idx="4294967295"/>
          </p:nvPr>
        </p:nvSpPr>
        <p:spPr>
          <a:xfrm>
            <a:off x="228600" y="2571750"/>
            <a:ext cx="8686800" cy="205520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6000" dirty="0"/>
              <a:t>Assessment of Early Language Development</a:t>
            </a:r>
            <a:endParaRPr sz="6000"/>
          </a:p>
        </p:txBody>
      </p:sp>
      <p:sp>
        <p:nvSpPr>
          <p:cNvPr id="122" name="Google Shape;122;p19"/>
          <p:cNvSpPr/>
          <p:nvPr/>
        </p:nvSpPr>
        <p:spPr>
          <a:xfrm>
            <a:off x="4748202" y="2264022"/>
            <a:ext cx="195774" cy="186932"/>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3" name="Google Shape;123;p19"/>
          <p:cNvGrpSpPr/>
          <p:nvPr/>
        </p:nvGrpSpPr>
        <p:grpSpPr>
          <a:xfrm>
            <a:off x="4505213" y="1214267"/>
            <a:ext cx="838737" cy="838952"/>
            <a:chOff x="6654650" y="3665275"/>
            <a:chExt cx="409100" cy="409125"/>
          </a:xfrm>
        </p:grpSpPr>
        <p:sp>
          <p:nvSpPr>
            <p:cNvPr id="124" name="Google Shape;124;p19"/>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9"/>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6" name="Google Shape;126;p19"/>
          <p:cNvGrpSpPr/>
          <p:nvPr/>
        </p:nvGrpSpPr>
        <p:grpSpPr>
          <a:xfrm rot="1056959">
            <a:off x="3696844" y="1873841"/>
            <a:ext cx="554133" cy="554193"/>
            <a:chOff x="570875" y="4322250"/>
            <a:chExt cx="443300" cy="443325"/>
          </a:xfrm>
        </p:grpSpPr>
        <p:sp>
          <p:nvSpPr>
            <p:cNvPr id="127" name="Google Shape;127;p19"/>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C0000"/>
                </a:solidFill>
              </a:endParaRPr>
            </a:p>
          </p:txBody>
        </p:sp>
        <p:sp>
          <p:nvSpPr>
            <p:cNvPr id="128" name="Google Shape;128;p19"/>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C0000"/>
                </a:solidFill>
              </a:endParaRPr>
            </a:p>
          </p:txBody>
        </p:sp>
        <p:sp>
          <p:nvSpPr>
            <p:cNvPr id="129" name="Google Shape;129;p19"/>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C0000"/>
                </a:solidFill>
              </a:endParaRPr>
            </a:p>
          </p:txBody>
        </p:sp>
        <p:sp>
          <p:nvSpPr>
            <p:cNvPr id="130" name="Google Shape;130;p19"/>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C0000"/>
                </a:solidFill>
              </a:endParaRPr>
            </a:p>
          </p:txBody>
        </p:sp>
      </p:grpSp>
      <p:sp>
        <p:nvSpPr>
          <p:cNvPr id="131" name="Google Shape;131;p19"/>
          <p:cNvSpPr/>
          <p:nvPr/>
        </p:nvSpPr>
        <p:spPr>
          <a:xfrm rot="2466699">
            <a:off x="3759072" y="1376879"/>
            <a:ext cx="272004" cy="259719"/>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9"/>
          <p:cNvSpPr/>
          <p:nvPr/>
        </p:nvSpPr>
        <p:spPr>
          <a:xfrm rot="-1609366">
            <a:off x="4156871" y="1540297"/>
            <a:ext cx="195747" cy="18690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9"/>
          <p:cNvSpPr/>
          <p:nvPr/>
        </p:nvSpPr>
        <p:spPr>
          <a:xfrm rot="2926172">
            <a:off x="5343754" y="1688366"/>
            <a:ext cx="146594" cy="139973"/>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9"/>
          <p:cNvSpPr/>
          <p:nvPr/>
        </p:nvSpPr>
        <p:spPr>
          <a:xfrm rot="-1609329">
            <a:off x="4594798" y="1065150"/>
            <a:ext cx="132067" cy="126102"/>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9"/>
          <p:cNvSpPr/>
          <p:nvPr/>
        </p:nvSpPr>
        <p:spPr>
          <a:xfrm>
            <a:off x="4474114" y="169597"/>
            <a:ext cx="195774" cy="186932"/>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9"/>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9" name="Google Shape;149;p20"/>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13</a:t>
            </a:fld>
            <a:endParaRPr/>
          </a:p>
        </p:txBody>
      </p:sp>
      <p:sp>
        <p:nvSpPr>
          <p:cNvPr id="12" name="Text Placeholder 11"/>
          <p:cNvSpPr>
            <a:spLocks noGrp="1"/>
          </p:cNvSpPr>
          <p:nvPr>
            <p:ph type="body" idx="1"/>
          </p:nvPr>
        </p:nvSpPr>
        <p:spPr>
          <a:xfrm>
            <a:off x="228600" y="133350"/>
            <a:ext cx="3677100" cy="4705350"/>
          </a:xfrm>
        </p:spPr>
        <p:txBody>
          <a:bodyPr/>
          <a:lstStyle/>
          <a:p>
            <a:r>
              <a:rPr lang="en-US" sz="1600" dirty="0">
                <a:latin typeface="Times New Roman" pitchFamily="18" charset="0"/>
                <a:cs typeface="Times New Roman" pitchFamily="18" charset="0"/>
              </a:rPr>
              <a:t>Normally developing children achieve nearly adult-like communication skills by age 5. (refer to p.229 Table 7-1)</a:t>
            </a:r>
          </a:p>
          <a:p>
            <a:r>
              <a:rPr lang="en-US" sz="1600" dirty="0">
                <a:latin typeface="Times New Roman" pitchFamily="18" charset="0"/>
                <a:cs typeface="Times New Roman" pitchFamily="18" charset="0"/>
              </a:rPr>
              <a:t>Early intervention is critical because the first 3 years of life set the foundation for later development.</a:t>
            </a:r>
          </a:p>
          <a:p>
            <a:r>
              <a:rPr lang="en-US" sz="1600" dirty="0">
                <a:latin typeface="Times New Roman" pitchFamily="18" charset="0"/>
                <a:cs typeface="Times New Roman" pitchFamily="18" charset="0"/>
              </a:rPr>
              <a:t>Language problems may persist well into the school years and will likely affect academic performance in all areas.</a:t>
            </a:r>
          </a:p>
          <a:p>
            <a:r>
              <a:rPr lang="en-US" sz="1600" dirty="0">
                <a:latin typeface="Times New Roman" pitchFamily="18" charset="0"/>
                <a:cs typeface="Times New Roman" pitchFamily="18" charset="0"/>
              </a:rPr>
              <a:t>Traditional methods of assessment are not feasible with the youngest clients  because they won’t attend to the formal tests used with older ones.</a:t>
            </a:r>
          </a:p>
        </p:txBody>
      </p:sp>
      <p:sp>
        <p:nvSpPr>
          <p:cNvPr id="14" name="Text Placeholder 11"/>
          <p:cNvSpPr>
            <a:spLocks noGrp="1"/>
          </p:cNvSpPr>
          <p:nvPr>
            <p:ph type="body" idx="1"/>
          </p:nvPr>
        </p:nvSpPr>
        <p:spPr>
          <a:xfrm>
            <a:off x="5257800" y="438150"/>
            <a:ext cx="3677100" cy="4705350"/>
          </a:xfrm>
        </p:spPr>
        <p:txBody>
          <a:bodyPr/>
          <a:lstStyle/>
          <a:p>
            <a:r>
              <a:rPr lang="en-US" sz="1600" dirty="0">
                <a:latin typeface="Times New Roman" pitchFamily="18" charset="0"/>
                <a:cs typeface="Times New Roman" pitchFamily="18" charset="0"/>
              </a:rPr>
              <a:t>Sources of Information: Case history form, questionnaire, and through parent interview.</a:t>
            </a:r>
          </a:p>
          <a:p>
            <a:r>
              <a:rPr lang="en-US" sz="1600" dirty="0">
                <a:latin typeface="Times New Roman" pitchFamily="18" charset="0"/>
                <a:cs typeface="Times New Roman" pitchFamily="18" charset="0"/>
              </a:rPr>
              <a:t>The clinician should ask the right questions, observe the right behaviors, and administer the right tests.</a:t>
            </a:r>
          </a:p>
          <a:p>
            <a:r>
              <a:rPr lang="en-US" sz="1600" dirty="0">
                <a:latin typeface="Times New Roman" pitchFamily="18" charset="0"/>
                <a:cs typeface="Times New Roman" pitchFamily="18" charset="0"/>
              </a:rPr>
              <a:t>Interaction with the client is play-based, with the clinician manipulating the play situation just enough to test desired behaviors.</a:t>
            </a:r>
          </a:p>
          <a:p>
            <a:r>
              <a:rPr lang="en-US" sz="1600" dirty="0">
                <a:latin typeface="Times New Roman" pitchFamily="18" charset="0"/>
                <a:cs typeface="Times New Roman" pitchFamily="18" charset="0"/>
              </a:rPr>
              <a:t>Testing in the child’s natural environment using familiar toys, people, and routines is ideal.</a:t>
            </a:r>
          </a:p>
        </p:txBody>
      </p:sp>
      <p:grpSp>
        <p:nvGrpSpPr>
          <p:cNvPr id="15" name="Google Shape;490;p39"/>
          <p:cNvGrpSpPr/>
          <p:nvPr/>
        </p:nvGrpSpPr>
        <p:grpSpPr>
          <a:xfrm>
            <a:off x="4495800" y="133350"/>
            <a:ext cx="129172" cy="293244"/>
            <a:chOff x="4753325" y="2329350"/>
            <a:chExt cx="167300" cy="379800"/>
          </a:xfrm>
        </p:grpSpPr>
        <p:sp>
          <p:nvSpPr>
            <p:cNvPr id="16" name="Google Shape;491;p39"/>
            <p:cNvSpPr/>
            <p:nvPr/>
          </p:nvSpPr>
          <p:spPr>
            <a:xfrm>
              <a:off x="4753325" y="2424600"/>
              <a:ext cx="167300" cy="284550"/>
            </a:xfrm>
            <a:custGeom>
              <a:avLst/>
              <a:gdLst/>
              <a:ahLst/>
              <a:cxnLst/>
              <a:rect l="l" t="t" r="r" b="b"/>
              <a:pathLst>
                <a:path w="6692" h="11382" extrusionOk="0">
                  <a:moveTo>
                    <a:pt x="4030" y="0"/>
                  </a:moveTo>
                  <a:lnTo>
                    <a:pt x="3883" y="73"/>
                  </a:lnTo>
                  <a:lnTo>
                    <a:pt x="3712" y="122"/>
                  </a:lnTo>
                  <a:lnTo>
                    <a:pt x="3517" y="171"/>
                  </a:lnTo>
                  <a:lnTo>
                    <a:pt x="3175" y="171"/>
                  </a:lnTo>
                  <a:lnTo>
                    <a:pt x="3004" y="147"/>
                  </a:lnTo>
                  <a:lnTo>
                    <a:pt x="2833" y="73"/>
                  </a:lnTo>
                  <a:lnTo>
                    <a:pt x="2662" y="24"/>
                  </a:lnTo>
                  <a:lnTo>
                    <a:pt x="2418" y="24"/>
                  </a:lnTo>
                  <a:lnTo>
                    <a:pt x="2174" y="98"/>
                  </a:lnTo>
                  <a:lnTo>
                    <a:pt x="1954" y="171"/>
                  </a:lnTo>
                  <a:lnTo>
                    <a:pt x="1710" y="318"/>
                  </a:lnTo>
                  <a:lnTo>
                    <a:pt x="1490" y="489"/>
                  </a:lnTo>
                  <a:lnTo>
                    <a:pt x="1246" y="684"/>
                  </a:lnTo>
                  <a:lnTo>
                    <a:pt x="1050" y="928"/>
                  </a:lnTo>
                  <a:lnTo>
                    <a:pt x="855" y="1197"/>
                  </a:lnTo>
                  <a:lnTo>
                    <a:pt x="660" y="1514"/>
                  </a:lnTo>
                  <a:lnTo>
                    <a:pt x="513" y="1856"/>
                  </a:lnTo>
                  <a:lnTo>
                    <a:pt x="366" y="2223"/>
                  </a:lnTo>
                  <a:lnTo>
                    <a:pt x="244" y="2638"/>
                  </a:lnTo>
                  <a:lnTo>
                    <a:pt x="122" y="3102"/>
                  </a:lnTo>
                  <a:lnTo>
                    <a:pt x="49" y="3590"/>
                  </a:lnTo>
                  <a:lnTo>
                    <a:pt x="0" y="4103"/>
                  </a:lnTo>
                  <a:lnTo>
                    <a:pt x="0" y="4665"/>
                  </a:lnTo>
                  <a:lnTo>
                    <a:pt x="0" y="4787"/>
                  </a:lnTo>
                  <a:lnTo>
                    <a:pt x="25" y="4909"/>
                  </a:lnTo>
                  <a:lnTo>
                    <a:pt x="73" y="5007"/>
                  </a:lnTo>
                  <a:lnTo>
                    <a:pt x="147" y="5104"/>
                  </a:lnTo>
                  <a:lnTo>
                    <a:pt x="220" y="5178"/>
                  </a:lnTo>
                  <a:lnTo>
                    <a:pt x="318" y="5251"/>
                  </a:lnTo>
                  <a:lnTo>
                    <a:pt x="415" y="5275"/>
                  </a:lnTo>
                  <a:lnTo>
                    <a:pt x="537" y="5300"/>
                  </a:lnTo>
                  <a:lnTo>
                    <a:pt x="660" y="5275"/>
                  </a:lnTo>
                  <a:lnTo>
                    <a:pt x="757" y="5251"/>
                  </a:lnTo>
                  <a:lnTo>
                    <a:pt x="855" y="5178"/>
                  </a:lnTo>
                  <a:lnTo>
                    <a:pt x="928" y="5104"/>
                  </a:lnTo>
                  <a:lnTo>
                    <a:pt x="1001" y="5007"/>
                  </a:lnTo>
                  <a:lnTo>
                    <a:pt x="1026" y="4909"/>
                  </a:lnTo>
                  <a:lnTo>
                    <a:pt x="1050" y="4787"/>
                  </a:lnTo>
                  <a:lnTo>
                    <a:pt x="1075" y="4665"/>
                  </a:lnTo>
                  <a:lnTo>
                    <a:pt x="1099" y="4201"/>
                  </a:lnTo>
                  <a:lnTo>
                    <a:pt x="1148" y="3737"/>
                  </a:lnTo>
                  <a:lnTo>
                    <a:pt x="1221" y="3322"/>
                  </a:lnTo>
                  <a:lnTo>
                    <a:pt x="1319" y="2931"/>
                  </a:lnTo>
                  <a:lnTo>
                    <a:pt x="1441" y="2589"/>
                  </a:lnTo>
                  <a:lnTo>
                    <a:pt x="1539" y="2345"/>
                  </a:lnTo>
                  <a:lnTo>
                    <a:pt x="1636" y="2174"/>
                  </a:lnTo>
                  <a:lnTo>
                    <a:pt x="1685" y="2149"/>
                  </a:lnTo>
                  <a:lnTo>
                    <a:pt x="1710" y="2149"/>
                  </a:lnTo>
                  <a:lnTo>
                    <a:pt x="1734" y="2247"/>
                  </a:lnTo>
                  <a:lnTo>
                    <a:pt x="1734" y="2516"/>
                  </a:lnTo>
                  <a:lnTo>
                    <a:pt x="1685" y="3493"/>
                  </a:lnTo>
                  <a:lnTo>
                    <a:pt x="1612" y="4836"/>
                  </a:lnTo>
                  <a:lnTo>
                    <a:pt x="1490" y="6374"/>
                  </a:lnTo>
                  <a:lnTo>
                    <a:pt x="1246" y="9256"/>
                  </a:lnTo>
                  <a:lnTo>
                    <a:pt x="1148" y="10551"/>
                  </a:lnTo>
                  <a:lnTo>
                    <a:pt x="1148" y="10697"/>
                  </a:lnTo>
                  <a:lnTo>
                    <a:pt x="1148" y="10844"/>
                  </a:lnTo>
                  <a:lnTo>
                    <a:pt x="1197" y="10966"/>
                  </a:lnTo>
                  <a:lnTo>
                    <a:pt x="1270" y="11088"/>
                  </a:lnTo>
                  <a:lnTo>
                    <a:pt x="1343" y="11186"/>
                  </a:lnTo>
                  <a:lnTo>
                    <a:pt x="1465" y="11284"/>
                  </a:lnTo>
                  <a:lnTo>
                    <a:pt x="1588" y="11357"/>
                  </a:lnTo>
                  <a:lnTo>
                    <a:pt x="1710" y="11381"/>
                  </a:lnTo>
                  <a:lnTo>
                    <a:pt x="1954" y="11381"/>
                  </a:lnTo>
                  <a:lnTo>
                    <a:pt x="2076" y="11357"/>
                  </a:lnTo>
                  <a:lnTo>
                    <a:pt x="2174" y="11284"/>
                  </a:lnTo>
                  <a:lnTo>
                    <a:pt x="2271" y="11210"/>
                  </a:lnTo>
                  <a:lnTo>
                    <a:pt x="2345" y="11137"/>
                  </a:lnTo>
                  <a:lnTo>
                    <a:pt x="2418" y="11039"/>
                  </a:lnTo>
                  <a:lnTo>
                    <a:pt x="2467" y="10917"/>
                  </a:lnTo>
                  <a:lnTo>
                    <a:pt x="2516" y="10795"/>
                  </a:lnTo>
                  <a:lnTo>
                    <a:pt x="3053" y="7034"/>
                  </a:lnTo>
                  <a:lnTo>
                    <a:pt x="3053" y="6985"/>
                  </a:lnTo>
                  <a:lnTo>
                    <a:pt x="3102" y="6887"/>
                  </a:lnTo>
                  <a:lnTo>
                    <a:pt x="3151" y="6839"/>
                  </a:lnTo>
                  <a:lnTo>
                    <a:pt x="3200" y="6790"/>
                  </a:lnTo>
                  <a:lnTo>
                    <a:pt x="3273" y="6765"/>
                  </a:lnTo>
                  <a:lnTo>
                    <a:pt x="3346" y="6741"/>
                  </a:lnTo>
                  <a:lnTo>
                    <a:pt x="3419" y="6765"/>
                  </a:lnTo>
                  <a:lnTo>
                    <a:pt x="3493" y="6790"/>
                  </a:lnTo>
                  <a:lnTo>
                    <a:pt x="3541" y="6839"/>
                  </a:lnTo>
                  <a:lnTo>
                    <a:pt x="3590" y="6887"/>
                  </a:lnTo>
                  <a:lnTo>
                    <a:pt x="3639" y="6985"/>
                  </a:lnTo>
                  <a:lnTo>
                    <a:pt x="3639" y="7034"/>
                  </a:lnTo>
                  <a:lnTo>
                    <a:pt x="4176" y="10795"/>
                  </a:lnTo>
                  <a:lnTo>
                    <a:pt x="4225" y="10917"/>
                  </a:lnTo>
                  <a:lnTo>
                    <a:pt x="4274" y="11039"/>
                  </a:lnTo>
                  <a:lnTo>
                    <a:pt x="4347" y="11137"/>
                  </a:lnTo>
                  <a:lnTo>
                    <a:pt x="4421" y="11210"/>
                  </a:lnTo>
                  <a:lnTo>
                    <a:pt x="4518" y="11284"/>
                  </a:lnTo>
                  <a:lnTo>
                    <a:pt x="4616" y="11357"/>
                  </a:lnTo>
                  <a:lnTo>
                    <a:pt x="4738" y="11381"/>
                  </a:lnTo>
                  <a:lnTo>
                    <a:pt x="4982" y="11381"/>
                  </a:lnTo>
                  <a:lnTo>
                    <a:pt x="5104" y="11357"/>
                  </a:lnTo>
                  <a:lnTo>
                    <a:pt x="5227" y="11284"/>
                  </a:lnTo>
                  <a:lnTo>
                    <a:pt x="5349" y="11186"/>
                  </a:lnTo>
                  <a:lnTo>
                    <a:pt x="5422" y="11088"/>
                  </a:lnTo>
                  <a:lnTo>
                    <a:pt x="5495" y="10966"/>
                  </a:lnTo>
                  <a:lnTo>
                    <a:pt x="5544" y="10844"/>
                  </a:lnTo>
                  <a:lnTo>
                    <a:pt x="5544" y="10697"/>
                  </a:lnTo>
                  <a:lnTo>
                    <a:pt x="5544" y="10551"/>
                  </a:lnTo>
                  <a:lnTo>
                    <a:pt x="5202" y="6399"/>
                  </a:lnTo>
                  <a:lnTo>
                    <a:pt x="5007" y="3517"/>
                  </a:lnTo>
                  <a:lnTo>
                    <a:pt x="4958" y="2540"/>
                  </a:lnTo>
                  <a:lnTo>
                    <a:pt x="4958" y="2247"/>
                  </a:lnTo>
                  <a:lnTo>
                    <a:pt x="4982" y="2149"/>
                  </a:lnTo>
                  <a:lnTo>
                    <a:pt x="5007" y="2149"/>
                  </a:lnTo>
                  <a:lnTo>
                    <a:pt x="5056" y="2174"/>
                  </a:lnTo>
                  <a:lnTo>
                    <a:pt x="5153" y="2320"/>
                  </a:lnTo>
                  <a:lnTo>
                    <a:pt x="5251" y="2564"/>
                  </a:lnTo>
                  <a:lnTo>
                    <a:pt x="5349" y="2906"/>
                  </a:lnTo>
                  <a:lnTo>
                    <a:pt x="5446" y="3297"/>
                  </a:lnTo>
                  <a:lnTo>
                    <a:pt x="5544" y="3737"/>
                  </a:lnTo>
                  <a:lnTo>
                    <a:pt x="5593" y="4201"/>
                  </a:lnTo>
                  <a:lnTo>
                    <a:pt x="5617" y="4665"/>
                  </a:lnTo>
                  <a:lnTo>
                    <a:pt x="5642" y="4787"/>
                  </a:lnTo>
                  <a:lnTo>
                    <a:pt x="5666" y="4909"/>
                  </a:lnTo>
                  <a:lnTo>
                    <a:pt x="5691" y="5007"/>
                  </a:lnTo>
                  <a:lnTo>
                    <a:pt x="5764" y="5104"/>
                  </a:lnTo>
                  <a:lnTo>
                    <a:pt x="5837" y="5178"/>
                  </a:lnTo>
                  <a:lnTo>
                    <a:pt x="5935" y="5251"/>
                  </a:lnTo>
                  <a:lnTo>
                    <a:pt x="6033" y="5275"/>
                  </a:lnTo>
                  <a:lnTo>
                    <a:pt x="6155" y="5300"/>
                  </a:lnTo>
                  <a:lnTo>
                    <a:pt x="6277" y="5275"/>
                  </a:lnTo>
                  <a:lnTo>
                    <a:pt x="6374" y="5251"/>
                  </a:lnTo>
                  <a:lnTo>
                    <a:pt x="6472" y="5178"/>
                  </a:lnTo>
                  <a:lnTo>
                    <a:pt x="6545" y="5104"/>
                  </a:lnTo>
                  <a:lnTo>
                    <a:pt x="6619" y="5007"/>
                  </a:lnTo>
                  <a:lnTo>
                    <a:pt x="6668" y="4909"/>
                  </a:lnTo>
                  <a:lnTo>
                    <a:pt x="6692" y="4787"/>
                  </a:lnTo>
                  <a:lnTo>
                    <a:pt x="6692" y="4665"/>
                  </a:lnTo>
                  <a:lnTo>
                    <a:pt x="6692" y="4103"/>
                  </a:lnTo>
                  <a:lnTo>
                    <a:pt x="6643" y="3566"/>
                  </a:lnTo>
                  <a:lnTo>
                    <a:pt x="6570" y="3077"/>
                  </a:lnTo>
                  <a:lnTo>
                    <a:pt x="6472" y="2638"/>
                  </a:lnTo>
                  <a:lnTo>
                    <a:pt x="6374" y="2223"/>
                  </a:lnTo>
                  <a:lnTo>
                    <a:pt x="6228" y="1832"/>
                  </a:lnTo>
                  <a:lnTo>
                    <a:pt x="6081" y="1490"/>
                  </a:lnTo>
                  <a:lnTo>
                    <a:pt x="5910" y="1172"/>
                  </a:lnTo>
                  <a:lnTo>
                    <a:pt x="5715" y="904"/>
                  </a:lnTo>
                  <a:lnTo>
                    <a:pt x="5520" y="659"/>
                  </a:lnTo>
                  <a:lnTo>
                    <a:pt x="5300" y="464"/>
                  </a:lnTo>
                  <a:lnTo>
                    <a:pt x="5056" y="293"/>
                  </a:lnTo>
                  <a:lnTo>
                    <a:pt x="4811" y="171"/>
                  </a:lnTo>
                  <a:lnTo>
                    <a:pt x="4567" y="73"/>
                  </a:lnTo>
                  <a:lnTo>
                    <a:pt x="4299" y="24"/>
                  </a:lnTo>
                  <a:lnTo>
                    <a:pt x="4030"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92;p39"/>
            <p:cNvSpPr/>
            <p:nvPr/>
          </p:nvSpPr>
          <p:spPr>
            <a:xfrm>
              <a:off x="4798500" y="2329350"/>
              <a:ext cx="76950" cy="84275"/>
            </a:xfrm>
            <a:custGeom>
              <a:avLst/>
              <a:gdLst/>
              <a:ahLst/>
              <a:cxnLst/>
              <a:rect l="l" t="t" r="r" b="b"/>
              <a:pathLst>
                <a:path w="3078" h="3371" extrusionOk="0">
                  <a:moveTo>
                    <a:pt x="1539" y="0"/>
                  </a:moveTo>
                  <a:lnTo>
                    <a:pt x="1222" y="24"/>
                  </a:lnTo>
                  <a:lnTo>
                    <a:pt x="953" y="98"/>
                  </a:lnTo>
                  <a:lnTo>
                    <a:pt x="684" y="220"/>
                  </a:lnTo>
                  <a:lnTo>
                    <a:pt x="464" y="415"/>
                  </a:lnTo>
                  <a:lnTo>
                    <a:pt x="367" y="513"/>
                  </a:lnTo>
                  <a:lnTo>
                    <a:pt x="269" y="635"/>
                  </a:lnTo>
                  <a:lnTo>
                    <a:pt x="196" y="757"/>
                  </a:lnTo>
                  <a:lnTo>
                    <a:pt x="123" y="879"/>
                  </a:lnTo>
                  <a:lnTo>
                    <a:pt x="74" y="1026"/>
                  </a:lnTo>
                  <a:lnTo>
                    <a:pt x="49" y="1172"/>
                  </a:lnTo>
                  <a:lnTo>
                    <a:pt x="25" y="1343"/>
                  </a:lnTo>
                  <a:lnTo>
                    <a:pt x="0" y="1514"/>
                  </a:lnTo>
                  <a:lnTo>
                    <a:pt x="25" y="1685"/>
                  </a:lnTo>
                  <a:lnTo>
                    <a:pt x="49" y="1856"/>
                  </a:lnTo>
                  <a:lnTo>
                    <a:pt x="123" y="2198"/>
                  </a:lnTo>
                  <a:lnTo>
                    <a:pt x="269" y="2516"/>
                  </a:lnTo>
                  <a:lnTo>
                    <a:pt x="464" y="2784"/>
                  </a:lnTo>
                  <a:lnTo>
                    <a:pt x="562" y="2906"/>
                  </a:lnTo>
                  <a:lnTo>
                    <a:pt x="684" y="3029"/>
                  </a:lnTo>
                  <a:lnTo>
                    <a:pt x="806" y="3126"/>
                  </a:lnTo>
                  <a:lnTo>
                    <a:pt x="953" y="3199"/>
                  </a:lnTo>
                  <a:lnTo>
                    <a:pt x="1075" y="3273"/>
                  </a:lnTo>
                  <a:lnTo>
                    <a:pt x="1222" y="3322"/>
                  </a:lnTo>
                  <a:lnTo>
                    <a:pt x="1393" y="3346"/>
                  </a:lnTo>
                  <a:lnTo>
                    <a:pt x="1539" y="3370"/>
                  </a:lnTo>
                  <a:lnTo>
                    <a:pt x="1686" y="3346"/>
                  </a:lnTo>
                  <a:lnTo>
                    <a:pt x="1857" y="3322"/>
                  </a:lnTo>
                  <a:lnTo>
                    <a:pt x="2003" y="3273"/>
                  </a:lnTo>
                  <a:lnTo>
                    <a:pt x="2125" y="3199"/>
                  </a:lnTo>
                  <a:lnTo>
                    <a:pt x="2272" y="3126"/>
                  </a:lnTo>
                  <a:lnTo>
                    <a:pt x="2394" y="3029"/>
                  </a:lnTo>
                  <a:lnTo>
                    <a:pt x="2516" y="2906"/>
                  </a:lnTo>
                  <a:lnTo>
                    <a:pt x="2614" y="2784"/>
                  </a:lnTo>
                  <a:lnTo>
                    <a:pt x="2809" y="2516"/>
                  </a:lnTo>
                  <a:lnTo>
                    <a:pt x="2956" y="2198"/>
                  </a:lnTo>
                  <a:lnTo>
                    <a:pt x="3029" y="1856"/>
                  </a:lnTo>
                  <a:lnTo>
                    <a:pt x="3053" y="1685"/>
                  </a:lnTo>
                  <a:lnTo>
                    <a:pt x="3078" y="1514"/>
                  </a:lnTo>
                  <a:lnTo>
                    <a:pt x="3053" y="1343"/>
                  </a:lnTo>
                  <a:lnTo>
                    <a:pt x="3029" y="1172"/>
                  </a:lnTo>
                  <a:lnTo>
                    <a:pt x="3004" y="1026"/>
                  </a:lnTo>
                  <a:lnTo>
                    <a:pt x="2956" y="879"/>
                  </a:lnTo>
                  <a:lnTo>
                    <a:pt x="2882" y="757"/>
                  </a:lnTo>
                  <a:lnTo>
                    <a:pt x="2809" y="635"/>
                  </a:lnTo>
                  <a:lnTo>
                    <a:pt x="2711" y="513"/>
                  </a:lnTo>
                  <a:lnTo>
                    <a:pt x="2614" y="415"/>
                  </a:lnTo>
                  <a:lnTo>
                    <a:pt x="2394" y="220"/>
                  </a:lnTo>
                  <a:lnTo>
                    <a:pt x="2125" y="98"/>
                  </a:lnTo>
                  <a:lnTo>
                    <a:pt x="1857" y="24"/>
                  </a:lnTo>
                  <a:lnTo>
                    <a:pt x="1539"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9" name="Google Shape;149;p20"/>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14</a:t>
            </a:fld>
            <a:endParaRPr/>
          </a:p>
        </p:txBody>
      </p:sp>
      <p:sp>
        <p:nvSpPr>
          <p:cNvPr id="12" name="Text Placeholder 11"/>
          <p:cNvSpPr>
            <a:spLocks noGrp="1"/>
          </p:cNvSpPr>
          <p:nvPr>
            <p:ph type="body" idx="1"/>
          </p:nvPr>
        </p:nvSpPr>
        <p:spPr>
          <a:xfrm>
            <a:off x="228600" y="514350"/>
            <a:ext cx="3677100" cy="4267200"/>
          </a:xfrm>
        </p:spPr>
        <p:txBody>
          <a:bodyPr/>
          <a:lstStyle/>
          <a:p>
            <a:r>
              <a:rPr lang="en-US" sz="1600" dirty="0">
                <a:latin typeface="Times New Roman" pitchFamily="18" charset="0"/>
                <a:cs typeface="Times New Roman" pitchFamily="18" charset="0"/>
              </a:rPr>
              <a:t>Parents are also active participants in assessment. They are the best source of information as they can answer questions about the child, e.g. what they can or can not do, describe their daily routine, report their behavior in other environments and validate or clarify the clinician’s observations, as often they know what their child is trying to communicate.</a:t>
            </a:r>
          </a:p>
          <a:p>
            <a:r>
              <a:rPr lang="en-US" sz="1600" dirty="0">
                <a:latin typeface="Times New Roman" pitchFamily="18" charset="0"/>
                <a:cs typeface="Times New Roman" pitchFamily="18" charset="0"/>
              </a:rPr>
              <a:t>Parents can also help with test procedures when the child is reluctant or shy.</a:t>
            </a:r>
          </a:p>
        </p:txBody>
      </p:sp>
      <p:sp>
        <p:nvSpPr>
          <p:cNvPr id="14" name="Text Placeholder 11"/>
          <p:cNvSpPr>
            <a:spLocks noGrp="1"/>
          </p:cNvSpPr>
          <p:nvPr>
            <p:ph type="body" idx="1"/>
          </p:nvPr>
        </p:nvSpPr>
        <p:spPr>
          <a:xfrm>
            <a:off x="5029200" y="971550"/>
            <a:ext cx="3677100" cy="3505200"/>
          </a:xfrm>
        </p:spPr>
        <p:txBody>
          <a:bodyPr/>
          <a:lstStyle/>
          <a:p>
            <a:r>
              <a:rPr lang="en-US" sz="1600" dirty="0">
                <a:latin typeface="Times New Roman" pitchFamily="18" charset="0"/>
                <a:cs typeface="Times New Roman" pitchFamily="18" charset="0"/>
              </a:rPr>
              <a:t>Parent-Child interaction provides the best and most representative language and behavioral sample of the child.</a:t>
            </a:r>
          </a:p>
          <a:p>
            <a:r>
              <a:rPr lang="en-US" sz="1600" dirty="0">
                <a:latin typeface="Times New Roman" pitchFamily="18" charset="0"/>
                <a:cs typeface="Times New Roman" pitchFamily="18" charset="0"/>
              </a:rPr>
              <a:t>It also helps understand the communication style the parent uses.</a:t>
            </a:r>
          </a:p>
          <a:p>
            <a:r>
              <a:rPr lang="en-US" sz="1600" dirty="0">
                <a:latin typeface="Times New Roman" pitchFamily="18" charset="0"/>
                <a:cs typeface="Times New Roman" pitchFamily="18" charset="0"/>
              </a:rPr>
              <a:t>If this type of interaction is deficient chances are the child is not developing normally.</a:t>
            </a:r>
          </a:p>
          <a:p>
            <a:r>
              <a:rPr lang="en-US" sz="1600" dirty="0">
                <a:latin typeface="Times New Roman" pitchFamily="18" charset="0"/>
                <a:cs typeface="Times New Roman" pitchFamily="18" charset="0"/>
              </a:rPr>
              <a:t>Questions on what to look out for in assessment are in page 230-231.</a:t>
            </a:r>
          </a:p>
        </p:txBody>
      </p:sp>
      <p:grpSp>
        <p:nvGrpSpPr>
          <p:cNvPr id="10" name="Google Shape;490;p39"/>
          <p:cNvGrpSpPr/>
          <p:nvPr/>
        </p:nvGrpSpPr>
        <p:grpSpPr>
          <a:xfrm>
            <a:off x="4495800" y="133350"/>
            <a:ext cx="129172" cy="293244"/>
            <a:chOff x="4753325" y="2329350"/>
            <a:chExt cx="167300" cy="379800"/>
          </a:xfrm>
        </p:grpSpPr>
        <p:sp>
          <p:nvSpPr>
            <p:cNvPr id="11" name="Google Shape;491;p39"/>
            <p:cNvSpPr/>
            <p:nvPr/>
          </p:nvSpPr>
          <p:spPr>
            <a:xfrm>
              <a:off x="4753325" y="2424600"/>
              <a:ext cx="167300" cy="284550"/>
            </a:xfrm>
            <a:custGeom>
              <a:avLst/>
              <a:gdLst/>
              <a:ahLst/>
              <a:cxnLst/>
              <a:rect l="l" t="t" r="r" b="b"/>
              <a:pathLst>
                <a:path w="6692" h="11382" extrusionOk="0">
                  <a:moveTo>
                    <a:pt x="4030" y="0"/>
                  </a:moveTo>
                  <a:lnTo>
                    <a:pt x="3883" y="73"/>
                  </a:lnTo>
                  <a:lnTo>
                    <a:pt x="3712" y="122"/>
                  </a:lnTo>
                  <a:lnTo>
                    <a:pt x="3517" y="171"/>
                  </a:lnTo>
                  <a:lnTo>
                    <a:pt x="3175" y="171"/>
                  </a:lnTo>
                  <a:lnTo>
                    <a:pt x="3004" y="147"/>
                  </a:lnTo>
                  <a:lnTo>
                    <a:pt x="2833" y="73"/>
                  </a:lnTo>
                  <a:lnTo>
                    <a:pt x="2662" y="24"/>
                  </a:lnTo>
                  <a:lnTo>
                    <a:pt x="2418" y="24"/>
                  </a:lnTo>
                  <a:lnTo>
                    <a:pt x="2174" y="98"/>
                  </a:lnTo>
                  <a:lnTo>
                    <a:pt x="1954" y="171"/>
                  </a:lnTo>
                  <a:lnTo>
                    <a:pt x="1710" y="318"/>
                  </a:lnTo>
                  <a:lnTo>
                    <a:pt x="1490" y="489"/>
                  </a:lnTo>
                  <a:lnTo>
                    <a:pt x="1246" y="684"/>
                  </a:lnTo>
                  <a:lnTo>
                    <a:pt x="1050" y="928"/>
                  </a:lnTo>
                  <a:lnTo>
                    <a:pt x="855" y="1197"/>
                  </a:lnTo>
                  <a:lnTo>
                    <a:pt x="660" y="1514"/>
                  </a:lnTo>
                  <a:lnTo>
                    <a:pt x="513" y="1856"/>
                  </a:lnTo>
                  <a:lnTo>
                    <a:pt x="366" y="2223"/>
                  </a:lnTo>
                  <a:lnTo>
                    <a:pt x="244" y="2638"/>
                  </a:lnTo>
                  <a:lnTo>
                    <a:pt x="122" y="3102"/>
                  </a:lnTo>
                  <a:lnTo>
                    <a:pt x="49" y="3590"/>
                  </a:lnTo>
                  <a:lnTo>
                    <a:pt x="0" y="4103"/>
                  </a:lnTo>
                  <a:lnTo>
                    <a:pt x="0" y="4665"/>
                  </a:lnTo>
                  <a:lnTo>
                    <a:pt x="0" y="4787"/>
                  </a:lnTo>
                  <a:lnTo>
                    <a:pt x="25" y="4909"/>
                  </a:lnTo>
                  <a:lnTo>
                    <a:pt x="73" y="5007"/>
                  </a:lnTo>
                  <a:lnTo>
                    <a:pt x="147" y="5104"/>
                  </a:lnTo>
                  <a:lnTo>
                    <a:pt x="220" y="5178"/>
                  </a:lnTo>
                  <a:lnTo>
                    <a:pt x="318" y="5251"/>
                  </a:lnTo>
                  <a:lnTo>
                    <a:pt x="415" y="5275"/>
                  </a:lnTo>
                  <a:lnTo>
                    <a:pt x="537" y="5300"/>
                  </a:lnTo>
                  <a:lnTo>
                    <a:pt x="660" y="5275"/>
                  </a:lnTo>
                  <a:lnTo>
                    <a:pt x="757" y="5251"/>
                  </a:lnTo>
                  <a:lnTo>
                    <a:pt x="855" y="5178"/>
                  </a:lnTo>
                  <a:lnTo>
                    <a:pt x="928" y="5104"/>
                  </a:lnTo>
                  <a:lnTo>
                    <a:pt x="1001" y="5007"/>
                  </a:lnTo>
                  <a:lnTo>
                    <a:pt x="1026" y="4909"/>
                  </a:lnTo>
                  <a:lnTo>
                    <a:pt x="1050" y="4787"/>
                  </a:lnTo>
                  <a:lnTo>
                    <a:pt x="1075" y="4665"/>
                  </a:lnTo>
                  <a:lnTo>
                    <a:pt x="1099" y="4201"/>
                  </a:lnTo>
                  <a:lnTo>
                    <a:pt x="1148" y="3737"/>
                  </a:lnTo>
                  <a:lnTo>
                    <a:pt x="1221" y="3322"/>
                  </a:lnTo>
                  <a:lnTo>
                    <a:pt x="1319" y="2931"/>
                  </a:lnTo>
                  <a:lnTo>
                    <a:pt x="1441" y="2589"/>
                  </a:lnTo>
                  <a:lnTo>
                    <a:pt x="1539" y="2345"/>
                  </a:lnTo>
                  <a:lnTo>
                    <a:pt x="1636" y="2174"/>
                  </a:lnTo>
                  <a:lnTo>
                    <a:pt x="1685" y="2149"/>
                  </a:lnTo>
                  <a:lnTo>
                    <a:pt x="1710" y="2149"/>
                  </a:lnTo>
                  <a:lnTo>
                    <a:pt x="1734" y="2247"/>
                  </a:lnTo>
                  <a:lnTo>
                    <a:pt x="1734" y="2516"/>
                  </a:lnTo>
                  <a:lnTo>
                    <a:pt x="1685" y="3493"/>
                  </a:lnTo>
                  <a:lnTo>
                    <a:pt x="1612" y="4836"/>
                  </a:lnTo>
                  <a:lnTo>
                    <a:pt x="1490" y="6374"/>
                  </a:lnTo>
                  <a:lnTo>
                    <a:pt x="1246" y="9256"/>
                  </a:lnTo>
                  <a:lnTo>
                    <a:pt x="1148" y="10551"/>
                  </a:lnTo>
                  <a:lnTo>
                    <a:pt x="1148" y="10697"/>
                  </a:lnTo>
                  <a:lnTo>
                    <a:pt x="1148" y="10844"/>
                  </a:lnTo>
                  <a:lnTo>
                    <a:pt x="1197" y="10966"/>
                  </a:lnTo>
                  <a:lnTo>
                    <a:pt x="1270" y="11088"/>
                  </a:lnTo>
                  <a:lnTo>
                    <a:pt x="1343" y="11186"/>
                  </a:lnTo>
                  <a:lnTo>
                    <a:pt x="1465" y="11284"/>
                  </a:lnTo>
                  <a:lnTo>
                    <a:pt x="1588" y="11357"/>
                  </a:lnTo>
                  <a:lnTo>
                    <a:pt x="1710" y="11381"/>
                  </a:lnTo>
                  <a:lnTo>
                    <a:pt x="1954" y="11381"/>
                  </a:lnTo>
                  <a:lnTo>
                    <a:pt x="2076" y="11357"/>
                  </a:lnTo>
                  <a:lnTo>
                    <a:pt x="2174" y="11284"/>
                  </a:lnTo>
                  <a:lnTo>
                    <a:pt x="2271" y="11210"/>
                  </a:lnTo>
                  <a:lnTo>
                    <a:pt x="2345" y="11137"/>
                  </a:lnTo>
                  <a:lnTo>
                    <a:pt x="2418" y="11039"/>
                  </a:lnTo>
                  <a:lnTo>
                    <a:pt x="2467" y="10917"/>
                  </a:lnTo>
                  <a:lnTo>
                    <a:pt x="2516" y="10795"/>
                  </a:lnTo>
                  <a:lnTo>
                    <a:pt x="3053" y="7034"/>
                  </a:lnTo>
                  <a:lnTo>
                    <a:pt x="3053" y="6985"/>
                  </a:lnTo>
                  <a:lnTo>
                    <a:pt x="3102" y="6887"/>
                  </a:lnTo>
                  <a:lnTo>
                    <a:pt x="3151" y="6839"/>
                  </a:lnTo>
                  <a:lnTo>
                    <a:pt x="3200" y="6790"/>
                  </a:lnTo>
                  <a:lnTo>
                    <a:pt x="3273" y="6765"/>
                  </a:lnTo>
                  <a:lnTo>
                    <a:pt x="3346" y="6741"/>
                  </a:lnTo>
                  <a:lnTo>
                    <a:pt x="3419" y="6765"/>
                  </a:lnTo>
                  <a:lnTo>
                    <a:pt x="3493" y="6790"/>
                  </a:lnTo>
                  <a:lnTo>
                    <a:pt x="3541" y="6839"/>
                  </a:lnTo>
                  <a:lnTo>
                    <a:pt x="3590" y="6887"/>
                  </a:lnTo>
                  <a:lnTo>
                    <a:pt x="3639" y="6985"/>
                  </a:lnTo>
                  <a:lnTo>
                    <a:pt x="3639" y="7034"/>
                  </a:lnTo>
                  <a:lnTo>
                    <a:pt x="4176" y="10795"/>
                  </a:lnTo>
                  <a:lnTo>
                    <a:pt x="4225" y="10917"/>
                  </a:lnTo>
                  <a:lnTo>
                    <a:pt x="4274" y="11039"/>
                  </a:lnTo>
                  <a:lnTo>
                    <a:pt x="4347" y="11137"/>
                  </a:lnTo>
                  <a:lnTo>
                    <a:pt x="4421" y="11210"/>
                  </a:lnTo>
                  <a:lnTo>
                    <a:pt x="4518" y="11284"/>
                  </a:lnTo>
                  <a:lnTo>
                    <a:pt x="4616" y="11357"/>
                  </a:lnTo>
                  <a:lnTo>
                    <a:pt x="4738" y="11381"/>
                  </a:lnTo>
                  <a:lnTo>
                    <a:pt x="4982" y="11381"/>
                  </a:lnTo>
                  <a:lnTo>
                    <a:pt x="5104" y="11357"/>
                  </a:lnTo>
                  <a:lnTo>
                    <a:pt x="5227" y="11284"/>
                  </a:lnTo>
                  <a:lnTo>
                    <a:pt x="5349" y="11186"/>
                  </a:lnTo>
                  <a:lnTo>
                    <a:pt x="5422" y="11088"/>
                  </a:lnTo>
                  <a:lnTo>
                    <a:pt x="5495" y="10966"/>
                  </a:lnTo>
                  <a:lnTo>
                    <a:pt x="5544" y="10844"/>
                  </a:lnTo>
                  <a:lnTo>
                    <a:pt x="5544" y="10697"/>
                  </a:lnTo>
                  <a:lnTo>
                    <a:pt x="5544" y="10551"/>
                  </a:lnTo>
                  <a:lnTo>
                    <a:pt x="5202" y="6399"/>
                  </a:lnTo>
                  <a:lnTo>
                    <a:pt x="5007" y="3517"/>
                  </a:lnTo>
                  <a:lnTo>
                    <a:pt x="4958" y="2540"/>
                  </a:lnTo>
                  <a:lnTo>
                    <a:pt x="4958" y="2247"/>
                  </a:lnTo>
                  <a:lnTo>
                    <a:pt x="4982" y="2149"/>
                  </a:lnTo>
                  <a:lnTo>
                    <a:pt x="5007" y="2149"/>
                  </a:lnTo>
                  <a:lnTo>
                    <a:pt x="5056" y="2174"/>
                  </a:lnTo>
                  <a:lnTo>
                    <a:pt x="5153" y="2320"/>
                  </a:lnTo>
                  <a:lnTo>
                    <a:pt x="5251" y="2564"/>
                  </a:lnTo>
                  <a:lnTo>
                    <a:pt x="5349" y="2906"/>
                  </a:lnTo>
                  <a:lnTo>
                    <a:pt x="5446" y="3297"/>
                  </a:lnTo>
                  <a:lnTo>
                    <a:pt x="5544" y="3737"/>
                  </a:lnTo>
                  <a:lnTo>
                    <a:pt x="5593" y="4201"/>
                  </a:lnTo>
                  <a:lnTo>
                    <a:pt x="5617" y="4665"/>
                  </a:lnTo>
                  <a:lnTo>
                    <a:pt x="5642" y="4787"/>
                  </a:lnTo>
                  <a:lnTo>
                    <a:pt x="5666" y="4909"/>
                  </a:lnTo>
                  <a:lnTo>
                    <a:pt x="5691" y="5007"/>
                  </a:lnTo>
                  <a:lnTo>
                    <a:pt x="5764" y="5104"/>
                  </a:lnTo>
                  <a:lnTo>
                    <a:pt x="5837" y="5178"/>
                  </a:lnTo>
                  <a:lnTo>
                    <a:pt x="5935" y="5251"/>
                  </a:lnTo>
                  <a:lnTo>
                    <a:pt x="6033" y="5275"/>
                  </a:lnTo>
                  <a:lnTo>
                    <a:pt x="6155" y="5300"/>
                  </a:lnTo>
                  <a:lnTo>
                    <a:pt x="6277" y="5275"/>
                  </a:lnTo>
                  <a:lnTo>
                    <a:pt x="6374" y="5251"/>
                  </a:lnTo>
                  <a:lnTo>
                    <a:pt x="6472" y="5178"/>
                  </a:lnTo>
                  <a:lnTo>
                    <a:pt x="6545" y="5104"/>
                  </a:lnTo>
                  <a:lnTo>
                    <a:pt x="6619" y="5007"/>
                  </a:lnTo>
                  <a:lnTo>
                    <a:pt x="6668" y="4909"/>
                  </a:lnTo>
                  <a:lnTo>
                    <a:pt x="6692" y="4787"/>
                  </a:lnTo>
                  <a:lnTo>
                    <a:pt x="6692" y="4665"/>
                  </a:lnTo>
                  <a:lnTo>
                    <a:pt x="6692" y="4103"/>
                  </a:lnTo>
                  <a:lnTo>
                    <a:pt x="6643" y="3566"/>
                  </a:lnTo>
                  <a:lnTo>
                    <a:pt x="6570" y="3077"/>
                  </a:lnTo>
                  <a:lnTo>
                    <a:pt x="6472" y="2638"/>
                  </a:lnTo>
                  <a:lnTo>
                    <a:pt x="6374" y="2223"/>
                  </a:lnTo>
                  <a:lnTo>
                    <a:pt x="6228" y="1832"/>
                  </a:lnTo>
                  <a:lnTo>
                    <a:pt x="6081" y="1490"/>
                  </a:lnTo>
                  <a:lnTo>
                    <a:pt x="5910" y="1172"/>
                  </a:lnTo>
                  <a:lnTo>
                    <a:pt x="5715" y="904"/>
                  </a:lnTo>
                  <a:lnTo>
                    <a:pt x="5520" y="659"/>
                  </a:lnTo>
                  <a:lnTo>
                    <a:pt x="5300" y="464"/>
                  </a:lnTo>
                  <a:lnTo>
                    <a:pt x="5056" y="293"/>
                  </a:lnTo>
                  <a:lnTo>
                    <a:pt x="4811" y="171"/>
                  </a:lnTo>
                  <a:lnTo>
                    <a:pt x="4567" y="73"/>
                  </a:lnTo>
                  <a:lnTo>
                    <a:pt x="4299" y="24"/>
                  </a:lnTo>
                  <a:lnTo>
                    <a:pt x="4030"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92;p39"/>
            <p:cNvSpPr/>
            <p:nvPr/>
          </p:nvSpPr>
          <p:spPr>
            <a:xfrm>
              <a:off x="4798500" y="2329350"/>
              <a:ext cx="76950" cy="84275"/>
            </a:xfrm>
            <a:custGeom>
              <a:avLst/>
              <a:gdLst/>
              <a:ahLst/>
              <a:cxnLst/>
              <a:rect l="l" t="t" r="r" b="b"/>
              <a:pathLst>
                <a:path w="3078" h="3371" extrusionOk="0">
                  <a:moveTo>
                    <a:pt x="1539" y="0"/>
                  </a:moveTo>
                  <a:lnTo>
                    <a:pt x="1222" y="24"/>
                  </a:lnTo>
                  <a:lnTo>
                    <a:pt x="953" y="98"/>
                  </a:lnTo>
                  <a:lnTo>
                    <a:pt x="684" y="220"/>
                  </a:lnTo>
                  <a:lnTo>
                    <a:pt x="464" y="415"/>
                  </a:lnTo>
                  <a:lnTo>
                    <a:pt x="367" y="513"/>
                  </a:lnTo>
                  <a:lnTo>
                    <a:pt x="269" y="635"/>
                  </a:lnTo>
                  <a:lnTo>
                    <a:pt x="196" y="757"/>
                  </a:lnTo>
                  <a:lnTo>
                    <a:pt x="123" y="879"/>
                  </a:lnTo>
                  <a:lnTo>
                    <a:pt x="74" y="1026"/>
                  </a:lnTo>
                  <a:lnTo>
                    <a:pt x="49" y="1172"/>
                  </a:lnTo>
                  <a:lnTo>
                    <a:pt x="25" y="1343"/>
                  </a:lnTo>
                  <a:lnTo>
                    <a:pt x="0" y="1514"/>
                  </a:lnTo>
                  <a:lnTo>
                    <a:pt x="25" y="1685"/>
                  </a:lnTo>
                  <a:lnTo>
                    <a:pt x="49" y="1856"/>
                  </a:lnTo>
                  <a:lnTo>
                    <a:pt x="123" y="2198"/>
                  </a:lnTo>
                  <a:lnTo>
                    <a:pt x="269" y="2516"/>
                  </a:lnTo>
                  <a:lnTo>
                    <a:pt x="464" y="2784"/>
                  </a:lnTo>
                  <a:lnTo>
                    <a:pt x="562" y="2906"/>
                  </a:lnTo>
                  <a:lnTo>
                    <a:pt x="684" y="3029"/>
                  </a:lnTo>
                  <a:lnTo>
                    <a:pt x="806" y="3126"/>
                  </a:lnTo>
                  <a:lnTo>
                    <a:pt x="953" y="3199"/>
                  </a:lnTo>
                  <a:lnTo>
                    <a:pt x="1075" y="3273"/>
                  </a:lnTo>
                  <a:lnTo>
                    <a:pt x="1222" y="3322"/>
                  </a:lnTo>
                  <a:lnTo>
                    <a:pt x="1393" y="3346"/>
                  </a:lnTo>
                  <a:lnTo>
                    <a:pt x="1539" y="3370"/>
                  </a:lnTo>
                  <a:lnTo>
                    <a:pt x="1686" y="3346"/>
                  </a:lnTo>
                  <a:lnTo>
                    <a:pt x="1857" y="3322"/>
                  </a:lnTo>
                  <a:lnTo>
                    <a:pt x="2003" y="3273"/>
                  </a:lnTo>
                  <a:lnTo>
                    <a:pt x="2125" y="3199"/>
                  </a:lnTo>
                  <a:lnTo>
                    <a:pt x="2272" y="3126"/>
                  </a:lnTo>
                  <a:lnTo>
                    <a:pt x="2394" y="3029"/>
                  </a:lnTo>
                  <a:lnTo>
                    <a:pt x="2516" y="2906"/>
                  </a:lnTo>
                  <a:lnTo>
                    <a:pt x="2614" y="2784"/>
                  </a:lnTo>
                  <a:lnTo>
                    <a:pt x="2809" y="2516"/>
                  </a:lnTo>
                  <a:lnTo>
                    <a:pt x="2956" y="2198"/>
                  </a:lnTo>
                  <a:lnTo>
                    <a:pt x="3029" y="1856"/>
                  </a:lnTo>
                  <a:lnTo>
                    <a:pt x="3053" y="1685"/>
                  </a:lnTo>
                  <a:lnTo>
                    <a:pt x="3078" y="1514"/>
                  </a:lnTo>
                  <a:lnTo>
                    <a:pt x="3053" y="1343"/>
                  </a:lnTo>
                  <a:lnTo>
                    <a:pt x="3029" y="1172"/>
                  </a:lnTo>
                  <a:lnTo>
                    <a:pt x="3004" y="1026"/>
                  </a:lnTo>
                  <a:lnTo>
                    <a:pt x="2956" y="879"/>
                  </a:lnTo>
                  <a:lnTo>
                    <a:pt x="2882" y="757"/>
                  </a:lnTo>
                  <a:lnTo>
                    <a:pt x="2809" y="635"/>
                  </a:lnTo>
                  <a:lnTo>
                    <a:pt x="2711" y="513"/>
                  </a:lnTo>
                  <a:lnTo>
                    <a:pt x="2614" y="415"/>
                  </a:lnTo>
                  <a:lnTo>
                    <a:pt x="2394" y="220"/>
                  </a:lnTo>
                  <a:lnTo>
                    <a:pt x="2125" y="98"/>
                  </a:lnTo>
                  <a:lnTo>
                    <a:pt x="1857" y="24"/>
                  </a:lnTo>
                  <a:lnTo>
                    <a:pt x="1539"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1"/>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lvl="0"/>
            <a:r>
              <a:rPr lang="en-US" dirty="0"/>
              <a:t>Concepts that are related to language development and use</a:t>
            </a:r>
            <a:endParaRPr/>
          </a:p>
        </p:txBody>
      </p:sp>
      <p:sp>
        <p:nvSpPr>
          <p:cNvPr id="163" name="Google Shape;163;p21"/>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15</a:t>
            </a:fld>
            <a:endParaRPr/>
          </a:p>
        </p:txBody>
      </p:sp>
      <p:graphicFrame>
        <p:nvGraphicFramePr>
          <p:cNvPr id="15" name="Table 14"/>
          <p:cNvGraphicFramePr>
            <a:graphicFrameLocks noGrp="1"/>
          </p:cNvGraphicFramePr>
          <p:nvPr/>
        </p:nvGraphicFramePr>
        <p:xfrm>
          <a:off x="457200" y="1428750"/>
          <a:ext cx="8305800" cy="3048000"/>
        </p:xfrm>
        <a:graphic>
          <a:graphicData uri="http://schemas.openxmlformats.org/drawingml/2006/table">
            <a:tbl>
              <a:tblPr firstRow="1" bandRow="1">
                <a:tableStyleId>{2D5ABB26-0587-4C30-8999-92F81FD0307C}</a:tableStyleId>
              </a:tblPr>
              <a:tblGrid>
                <a:gridCol w="8305800">
                  <a:extLst>
                    <a:ext uri="{9D8B030D-6E8A-4147-A177-3AD203B41FA5}">
                      <a16:colId xmlns:a16="http://schemas.microsoft.com/office/drawing/2014/main" val="20000"/>
                    </a:ext>
                  </a:extLst>
                </a:gridCol>
              </a:tblGrid>
              <a:tr h="508000">
                <a:tc>
                  <a:txBody>
                    <a:bodyPr/>
                    <a:lstStyle/>
                    <a:p>
                      <a:r>
                        <a:rPr lang="en-US" sz="1600" u="none" strike="noStrike" cap="none" baseline="0" dirty="0">
                          <a:latin typeface="Times New Roman" pitchFamily="18" charset="0"/>
                          <a:cs typeface="Times New Roman" pitchFamily="18" charset="0"/>
                          <a:sym typeface="Arial"/>
                        </a:rPr>
                        <a:t>1. Imitation: Acknowledgement of the existence of a behavior and the ability to repeat it.</a:t>
                      </a:r>
                      <a:endParaRPr lang="en-US" sz="160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08000">
                <a:tc>
                  <a:txBody>
                    <a:bodyPr/>
                    <a:lstStyle/>
                    <a:p>
                      <a:r>
                        <a:rPr lang="en-US" sz="1600" u="none" strike="noStrike" cap="none" baseline="0" dirty="0">
                          <a:latin typeface="Times New Roman" pitchFamily="18" charset="0"/>
                          <a:cs typeface="Times New Roman" pitchFamily="18" charset="0"/>
                          <a:sym typeface="Arial"/>
                        </a:rPr>
                        <a:t>2. Deferred imitation: Imitation of a behavior following a lapse of time.</a:t>
                      </a:r>
                      <a:endParaRPr lang="en-US" sz="160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08000">
                <a:tc>
                  <a:txBody>
                    <a:bodyPr/>
                    <a:lstStyle/>
                    <a:p>
                      <a:r>
                        <a:rPr lang="en-US" sz="1600" u="none" strike="noStrike" cap="none" baseline="0" dirty="0">
                          <a:latin typeface="Times New Roman" pitchFamily="18" charset="0"/>
                          <a:cs typeface="Times New Roman" pitchFamily="18" charset="0"/>
                          <a:sym typeface="Arial"/>
                        </a:rPr>
                        <a:t>3. Means-end: Production of a volitional act to achieve a desired goal.</a:t>
                      </a:r>
                      <a:endParaRPr lang="en-US" sz="160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08000">
                <a:tc>
                  <a:txBody>
                    <a:bodyPr/>
                    <a:lstStyle/>
                    <a:p>
                      <a:r>
                        <a:rPr lang="en-US" sz="1600" u="none" strike="noStrike" cap="none" baseline="0" dirty="0">
                          <a:latin typeface="Times New Roman" pitchFamily="18" charset="0"/>
                          <a:cs typeface="Times New Roman" pitchFamily="18" charset="0"/>
                          <a:sym typeface="Arial"/>
                        </a:rPr>
                        <a:t>4. Object permanence: An understanding that an object exists even though it is not currently seen.</a:t>
                      </a:r>
                      <a:endParaRPr lang="en-US" sz="160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08000">
                <a:tc>
                  <a:txBody>
                    <a:bodyPr/>
                    <a:lstStyle/>
                    <a:p>
                      <a:r>
                        <a:rPr lang="en-US" sz="1600" u="none" strike="noStrike" cap="none" baseline="0" dirty="0">
                          <a:latin typeface="Times New Roman" pitchFamily="18" charset="0"/>
                          <a:cs typeface="Times New Roman" pitchFamily="18" charset="0"/>
                          <a:sym typeface="Arial"/>
                        </a:rPr>
                        <a:t>5. Functional use of objects: The use of an object as it was intended to be used.</a:t>
                      </a:r>
                      <a:endParaRPr lang="en-US" sz="160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08000">
                <a:tc>
                  <a:txBody>
                    <a:bodyPr/>
                    <a:lstStyle/>
                    <a:p>
                      <a:r>
                        <a:rPr lang="en-US" sz="1600" u="none" strike="noStrike" cap="none" baseline="0" dirty="0">
                          <a:latin typeface="Times New Roman" pitchFamily="18" charset="0"/>
                          <a:cs typeface="Times New Roman" pitchFamily="18" charset="0"/>
                          <a:sym typeface="Arial"/>
                        </a:rPr>
                        <a:t>6. Symbolic play: The use of an object to represent something else.</a:t>
                      </a:r>
                      <a:endParaRPr lang="en-US" sz="160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grpSp>
        <p:nvGrpSpPr>
          <p:cNvPr id="16" name="Google Shape;500;p39"/>
          <p:cNvGrpSpPr/>
          <p:nvPr/>
        </p:nvGrpSpPr>
        <p:grpSpPr>
          <a:xfrm>
            <a:off x="4495800" y="133350"/>
            <a:ext cx="198970" cy="324359"/>
            <a:chOff x="6730350" y="2315900"/>
            <a:chExt cx="257700" cy="420100"/>
          </a:xfrm>
        </p:grpSpPr>
        <p:sp>
          <p:nvSpPr>
            <p:cNvPr id="17" name="Google Shape;501;p39"/>
            <p:cNvSpPr/>
            <p:nvPr/>
          </p:nvSpPr>
          <p:spPr>
            <a:xfrm>
              <a:off x="6807900" y="2671250"/>
              <a:ext cx="102600" cy="22625"/>
            </a:xfrm>
            <a:custGeom>
              <a:avLst/>
              <a:gdLst/>
              <a:ahLst/>
              <a:cxnLst/>
              <a:rect l="l" t="t" r="r" b="b"/>
              <a:pathLst>
                <a:path w="4104" h="905" extrusionOk="0">
                  <a:moveTo>
                    <a:pt x="1" y="1"/>
                  </a:moveTo>
                  <a:lnTo>
                    <a:pt x="1" y="905"/>
                  </a:lnTo>
                  <a:lnTo>
                    <a:pt x="4104" y="905"/>
                  </a:lnTo>
                  <a:lnTo>
                    <a:pt x="4104"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502;p39"/>
            <p:cNvSpPr/>
            <p:nvPr/>
          </p:nvSpPr>
          <p:spPr>
            <a:xfrm>
              <a:off x="6807900" y="2636450"/>
              <a:ext cx="102600" cy="22625"/>
            </a:xfrm>
            <a:custGeom>
              <a:avLst/>
              <a:gdLst/>
              <a:ahLst/>
              <a:cxnLst/>
              <a:rect l="l" t="t" r="r" b="b"/>
              <a:pathLst>
                <a:path w="4104" h="905" extrusionOk="0">
                  <a:moveTo>
                    <a:pt x="1" y="1"/>
                  </a:moveTo>
                  <a:lnTo>
                    <a:pt x="1" y="905"/>
                  </a:lnTo>
                  <a:lnTo>
                    <a:pt x="4104" y="905"/>
                  </a:lnTo>
                  <a:lnTo>
                    <a:pt x="4104"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503;p39"/>
            <p:cNvSpPr/>
            <p:nvPr/>
          </p:nvSpPr>
          <p:spPr>
            <a:xfrm>
              <a:off x="6807900" y="2706075"/>
              <a:ext cx="102600" cy="29925"/>
            </a:xfrm>
            <a:custGeom>
              <a:avLst/>
              <a:gdLst/>
              <a:ahLst/>
              <a:cxnLst/>
              <a:rect l="l" t="t" r="r" b="b"/>
              <a:pathLst>
                <a:path w="4104" h="1197" extrusionOk="0">
                  <a:moveTo>
                    <a:pt x="1" y="0"/>
                  </a:moveTo>
                  <a:lnTo>
                    <a:pt x="1" y="171"/>
                  </a:lnTo>
                  <a:lnTo>
                    <a:pt x="25" y="318"/>
                  </a:lnTo>
                  <a:lnTo>
                    <a:pt x="98" y="464"/>
                  </a:lnTo>
                  <a:lnTo>
                    <a:pt x="196" y="586"/>
                  </a:lnTo>
                  <a:lnTo>
                    <a:pt x="343" y="660"/>
                  </a:lnTo>
                  <a:lnTo>
                    <a:pt x="1881" y="1172"/>
                  </a:lnTo>
                  <a:lnTo>
                    <a:pt x="2052" y="1197"/>
                  </a:lnTo>
                  <a:lnTo>
                    <a:pt x="2223" y="1172"/>
                  </a:lnTo>
                  <a:lnTo>
                    <a:pt x="3762" y="660"/>
                  </a:lnTo>
                  <a:lnTo>
                    <a:pt x="3908" y="586"/>
                  </a:lnTo>
                  <a:lnTo>
                    <a:pt x="4006" y="464"/>
                  </a:lnTo>
                  <a:lnTo>
                    <a:pt x="4079" y="318"/>
                  </a:lnTo>
                  <a:lnTo>
                    <a:pt x="4104" y="171"/>
                  </a:lnTo>
                  <a:lnTo>
                    <a:pt x="410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504;p39"/>
            <p:cNvSpPr/>
            <p:nvPr/>
          </p:nvSpPr>
          <p:spPr>
            <a:xfrm>
              <a:off x="6811575" y="2463675"/>
              <a:ext cx="95275" cy="160600"/>
            </a:xfrm>
            <a:custGeom>
              <a:avLst/>
              <a:gdLst/>
              <a:ahLst/>
              <a:cxnLst/>
              <a:rect l="l" t="t" r="r" b="b"/>
              <a:pathLst>
                <a:path w="3811" h="6424" extrusionOk="0">
                  <a:moveTo>
                    <a:pt x="1905" y="0"/>
                  </a:moveTo>
                  <a:lnTo>
                    <a:pt x="928" y="831"/>
                  </a:lnTo>
                  <a:lnTo>
                    <a:pt x="855" y="879"/>
                  </a:lnTo>
                  <a:lnTo>
                    <a:pt x="782" y="904"/>
                  </a:lnTo>
                  <a:lnTo>
                    <a:pt x="684" y="879"/>
                  </a:lnTo>
                  <a:lnTo>
                    <a:pt x="611" y="831"/>
                  </a:lnTo>
                  <a:lnTo>
                    <a:pt x="0" y="318"/>
                  </a:lnTo>
                  <a:lnTo>
                    <a:pt x="1319" y="6423"/>
                  </a:lnTo>
                  <a:lnTo>
                    <a:pt x="2491" y="6423"/>
                  </a:lnTo>
                  <a:lnTo>
                    <a:pt x="3810" y="318"/>
                  </a:lnTo>
                  <a:lnTo>
                    <a:pt x="3200" y="831"/>
                  </a:lnTo>
                  <a:lnTo>
                    <a:pt x="3126" y="879"/>
                  </a:lnTo>
                  <a:lnTo>
                    <a:pt x="3029" y="904"/>
                  </a:lnTo>
                  <a:lnTo>
                    <a:pt x="2955" y="879"/>
                  </a:lnTo>
                  <a:lnTo>
                    <a:pt x="2882" y="831"/>
                  </a:lnTo>
                  <a:lnTo>
                    <a:pt x="1905"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505;p39"/>
            <p:cNvSpPr/>
            <p:nvPr/>
          </p:nvSpPr>
          <p:spPr>
            <a:xfrm>
              <a:off x="6730350" y="2315900"/>
              <a:ext cx="257700" cy="308375"/>
            </a:xfrm>
            <a:custGeom>
              <a:avLst/>
              <a:gdLst/>
              <a:ahLst/>
              <a:cxnLst/>
              <a:rect l="l" t="t" r="r" b="b"/>
              <a:pathLst>
                <a:path w="10308" h="12335" extrusionOk="0">
                  <a:moveTo>
                    <a:pt x="5154" y="1"/>
                  </a:moveTo>
                  <a:lnTo>
                    <a:pt x="4617" y="25"/>
                  </a:lnTo>
                  <a:lnTo>
                    <a:pt x="4128" y="98"/>
                  </a:lnTo>
                  <a:lnTo>
                    <a:pt x="3615" y="245"/>
                  </a:lnTo>
                  <a:lnTo>
                    <a:pt x="3151" y="416"/>
                  </a:lnTo>
                  <a:lnTo>
                    <a:pt x="2712" y="636"/>
                  </a:lnTo>
                  <a:lnTo>
                    <a:pt x="2272" y="880"/>
                  </a:lnTo>
                  <a:lnTo>
                    <a:pt x="1881" y="1173"/>
                  </a:lnTo>
                  <a:lnTo>
                    <a:pt x="1515" y="1515"/>
                  </a:lnTo>
                  <a:lnTo>
                    <a:pt x="1198" y="1881"/>
                  </a:lnTo>
                  <a:lnTo>
                    <a:pt x="880" y="2272"/>
                  </a:lnTo>
                  <a:lnTo>
                    <a:pt x="636" y="2687"/>
                  </a:lnTo>
                  <a:lnTo>
                    <a:pt x="416" y="3151"/>
                  </a:lnTo>
                  <a:lnTo>
                    <a:pt x="245" y="3615"/>
                  </a:lnTo>
                  <a:lnTo>
                    <a:pt x="123" y="4104"/>
                  </a:lnTo>
                  <a:lnTo>
                    <a:pt x="50" y="4617"/>
                  </a:lnTo>
                  <a:lnTo>
                    <a:pt x="1" y="5154"/>
                  </a:lnTo>
                  <a:lnTo>
                    <a:pt x="25" y="5423"/>
                  </a:lnTo>
                  <a:lnTo>
                    <a:pt x="50" y="5691"/>
                  </a:lnTo>
                  <a:lnTo>
                    <a:pt x="123" y="6204"/>
                  </a:lnTo>
                  <a:lnTo>
                    <a:pt x="245" y="6693"/>
                  </a:lnTo>
                  <a:lnTo>
                    <a:pt x="416" y="7132"/>
                  </a:lnTo>
                  <a:lnTo>
                    <a:pt x="636" y="7572"/>
                  </a:lnTo>
                  <a:lnTo>
                    <a:pt x="856" y="7963"/>
                  </a:lnTo>
                  <a:lnTo>
                    <a:pt x="1100" y="8353"/>
                  </a:lnTo>
                  <a:lnTo>
                    <a:pt x="1369" y="8744"/>
                  </a:lnTo>
                  <a:lnTo>
                    <a:pt x="1906" y="9526"/>
                  </a:lnTo>
                  <a:lnTo>
                    <a:pt x="2150" y="9941"/>
                  </a:lnTo>
                  <a:lnTo>
                    <a:pt x="2394" y="10356"/>
                  </a:lnTo>
                  <a:lnTo>
                    <a:pt x="2614" y="10796"/>
                  </a:lnTo>
                  <a:lnTo>
                    <a:pt x="2810" y="11284"/>
                  </a:lnTo>
                  <a:lnTo>
                    <a:pt x="2980" y="11797"/>
                  </a:lnTo>
                  <a:lnTo>
                    <a:pt x="3103" y="12334"/>
                  </a:lnTo>
                  <a:lnTo>
                    <a:pt x="4079" y="12334"/>
                  </a:lnTo>
                  <a:lnTo>
                    <a:pt x="3249" y="8500"/>
                  </a:lnTo>
                  <a:lnTo>
                    <a:pt x="2663" y="5642"/>
                  </a:lnTo>
                  <a:lnTo>
                    <a:pt x="2663" y="5520"/>
                  </a:lnTo>
                  <a:lnTo>
                    <a:pt x="2712" y="5423"/>
                  </a:lnTo>
                  <a:lnTo>
                    <a:pt x="2785" y="5374"/>
                  </a:lnTo>
                  <a:lnTo>
                    <a:pt x="2883" y="5349"/>
                  </a:lnTo>
                  <a:lnTo>
                    <a:pt x="2956" y="5349"/>
                  </a:lnTo>
                  <a:lnTo>
                    <a:pt x="3054" y="5398"/>
                  </a:lnTo>
                  <a:lnTo>
                    <a:pt x="4031" y="6253"/>
                  </a:lnTo>
                  <a:lnTo>
                    <a:pt x="4983" y="5398"/>
                  </a:lnTo>
                  <a:lnTo>
                    <a:pt x="5081" y="5349"/>
                  </a:lnTo>
                  <a:lnTo>
                    <a:pt x="5227" y="5349"/>
                  </a:lnTo>
                  <a:lnTo>
                    <a:pt x="5325" y="5398"/>
                  </a:lnTo>
                  <a:lnTo>
                    <a:pt x="6278" y="6253"/>
                  </a:lnTo>
                  <a:lnTo>
                    <a:pt x="7254" y="5398"/>
                  </a:lnTo>
                  <a:lnTo>
                    <a:pt x="7352" y="5349"/>
                  </a:lnTo>
                  <a:lnTo>
                    <a:pt x="7425" y="5349"/>
                  </a:lnTo>
                  <a:lnTo>
                    <a:pt x="7523" y="5374"/>
                  </a:lnTo>
                  <a:lnTo>
                    <a:pt x="7596" y="5423"/>
                  </a:lnTo>
                  <a:lnTo>
                    <a:pt x="7645" y="5520"/>
                  </a:lnTo>
                  <a:lnTo>
                    <a:pt x="7645" y="5642"/>
                  </a:lnTo>
                  <a:lnTo>
                    <a:pt x="7059" y="8500"/>
                  </a:lnTo>
                  <a:lnTo>
                    <a:pt x="6229" y="12334"/>
                  </a:lnTo>
                  <a:lnTo>
                    <a:pt x="7206" y="12334"/>
                  </a:lnTo>
                  <a:lnTo>
                    <a:pt x="7328" y="11797"/>
                  </a:lnTo>
                  <a:lnTo>
                    <a:pt x="7499" y="11284"/>
                  </a:lnTo>
                  <a:lnTo>
                    <a:pt x="7694" y="10796"/>
                  </a:lnTo>
                  <a:lnTo>
                    <a:pt x="7914" y="10356"/>
                  </a:lnTo>
                  <a:lnTo>
                    <a:pt x="8158" y="9941"/>
                  </a:lnTo>
                  <a:lnTo>
                    <a:pt x="8402" y="9526"/>
                  </a:lnTo>
                  <a:lnTo>
                    <a:pt x="8940" y="8744"/>
                  </a:lnTo>
                  <a:lnTo>
                    <a:pt x="9208" y="8353"/>
                  </a:lnTo>
                  <a:lnTo>
                    <a:pt x="9453" y="7963"/>
                  </a:lnTo>
                  <a:lnTo>
                    <a:pt x="9672" y="7572"/>
                  </a:lnTo>
                  <a:lnTo>
                    <a:pt x="9892" y="7132"/>
                  </a:lnTo>
                  <a:lnTo>
                    <a:pt x="10063" y="6693"/>
                  </a:lnTo>
                  <a:lnTo>
                    <a:pt x="10185" y="6204"/>
                  </a:lnTo>
                  <a:lnTo>
                    <a:pt x="10259" y="5691"/>
                  </a:lnTo>
                  <a:lnTo>
                    <a:pt x="10283" y="5423"/>
                  </a:lnTo>
                  <a:lnTo>
                    <a:pt x="10307" y="5154"/>
                  </a:lnTo>
                  <a:lnTo>
                    <a:pt x="10259" y="4617"/>
                  </a:lnTo>
                  <a:lnTo>
                    <a:pt x="10185" y="4104"/>
                  </a:lnTo>
                  <a:lnTo>
                    <a:pt x="10063" y="3615"/>
                  </a:lnTo>
                  <a:lnTo>
                    <a:pt x="9892" y="3151"/>
                  </a:lnTo>
                  <a:lnTo>
                    <a:pt x="9672" y="2687"/>
                  </a:lnTo>
                  <a:lnTo>
                    <a:pt x="9428" y="2272"/>
                  </a:lnTo>
                  <a:lnTo>
                    <a:pt x="9111" y="1881"/>
                  </a:lnTo>
                  <a:lnTo>
                    <a:pt x="8793" y="1515"/>
                  </a:lnTo>
                  <a:lnTo>
                    <a:pt x="8427" y="1173"/>
                  </a:lnTo>
                  <a:lnTo>
                    <a:pt x="8036" y="880"/>
                  </a:lnTo>
                  <a:lnTo>
                    <a:pt x="7596" y="636"/>
                  </a:lnTo>
                  <a:lnTo>
                    <a:pt x="7157" y="416"/>
                  </a:lnTo>
                  <a:lnTo>
                    <a:pt x="6693" y="245"/>
                  </a:lnTo>
                  <a:lnTo>
                    <a:pt x="6180" y="98"/>
                  </a:lnTo>
                  <a:lnTo>
                    <a:pt x="5691" y="25"/>
                  </a:lnTo>
                  <a:lnTo>
                    <a:pt x="5154"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2"/>
          <p:cNvSpPr txBox="1">
            <a:spLocks noGrp="1"/>
          </p:cNvSpPr>
          <p:nvPr>
            <p:ph type="title"/>
          </p:nvPr>
        </p:nvSpPr>
        <p:spPr>
          <a:xfrm>
            <a:off x="1066800" y="9658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Piaget’s Tables of Stages</a:t>
            </a:r>
            <a:endParaRPr/>
          </a:p>
        </p:txBody>
      </p:sp>
      <p:sp>
        <p:nvSpPr>
          <p:cNvPr id="177" name="Google Shape;177;p22"/>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16</a:t>
            </a:fld>
            <a:endParaRPr/>
          </a:p>
        </p:txBody>
      </p:sp>
      <p:sp>
        <p:nvSpPr>
          <p:cNvPr id="12" name="Text Placeholder 11"/>
          <p:cNvSpPr>
            <a:spLocks noGrp="1"/>
          </p:cNvSpPr>
          <p:nvPr>
            <p:ph type="body" idx="1"/>
          </p:nvPr>
        </p:nvSpPr>
        <p:spPr>
          <a:xfrm>
            <a:off x="990600" y="1733550"/>
            <a:ext cx="7081200" cy="1601650"/>
          </a:xfrm>
        </p:spPr>
        <p:txBody>
          <a:bodyPr/>
          <a:lstStyle/>
          <a:p>
            <a:r>
              <a:rPr lang="en-US" sz="1600" dirty="0">
                <a:latin typeface="Times New Roman" pitchFamily="18" charset="0"/>
                <a:cs typeface="Times New Roman" pitchFamily="18" charset="0"/>
              </a:rPr>
              <a:t>Refer to Table 7-2 p. 232 for Piaget’s stages of cognitive development.</a:t>
            </a:r>
          </a:p>
          <a:p>
            <a:r>
              <a:rPr lang="en-US" sz="1600" dirty="0">
                <a:latin typeface="Times New Roman" pitchFamily="18" charset="0"/>
                <a:cs typeface="Times New Roman" pitchFamily="18" charset="0"/>
              </a:rPr>
              <a:t>Refer to Table 7-3 p. 232 for The Six </a:t>
            </a:r>
            <a:r>
              <a:rPr lang="en-US" sz="1600" dirty="0" err="1">
                <a:latin typeface="Times New Roman" pitchFamily="18" charset="0"/>
                <a:cs typeface="Times New Roman" pitchFamily="18" charset="0"/>
              </a:rPr>
              <a:t>Substages</a:t>
            </a:r>
            <a:r>
              <a:rPr lang="en-US" sz="1600" dirty="0">
                <a:latin typeface="Times New Roman" pitchFamily="18" charset="0"/>
                <a:cs typeface="Times New Roman" pitchFamily="18" charset="0"/>
              </a:rPr>
              <a:t> of Piaget’s </a:t>
            </a:r>
            <a:r>
              <a:rPr lang="en-US" sz="1600" dirty="0" err="1">
                <a:latin typeface="Times New Roman" pitchFamily="18" charset="0"/>
                <a:cs typeface="Times New Roman" pitchFamily="18" charset="0"/>
              </a:rPr>
              <a:t>Sensorimotor</a:t>
            </a:r>
            <a:r>
              <a:rPr lang="en-US" sz="1600" dirty="0">
                <a:latin typeface="Times New Roman" pitchFamily="18" charset="0"/>
                <a:cs typeface="Times New Roman" pitchFamily="18" charset="0"/>
              </a:rPr>
              <a:t> Stage of Cognitive Development.</a:t>
            </a:r>
          </a:p>
          <a:p>
            <a:endParaRPr lang="en-US" dirty="0"/>
          </a:p>
        </p:txBody>
      </p:sp>
      <p:grpSp>
        <p:nvGrpSpPr>
          <p:cNvPr id="13" name="Google Shape;364;p39"/>
          <p:cNvGrpSpPr/>
          <p:nvPr/>
        </p:nvGrpSpPr>
        <p:grpSpPr>
          <a:xfrm>
            <a:off x="4419600" y="0"/>
            <a:ext cx="320576" cy="405430"/>
            <a:chOff x="584925" y="238125"/>
            <a:chExt cx="415200" cy="525100"/>
          </a:xfrm>
        </p:grpSpPr>
        <p:sp>
          <p:nvSpPr>
            <p:cNvPr id="14" name="Google Shape;365;p39"/>
            <p:cNvSpPr/>
            <p:nvPr/>
          </p:nvSpPr>
          <p:spPr>
            <a:xfrm>
              <a:off x="621550" y="299175"/>
              <a:ext cx="378575" cy="464050"/>
            </a:xfrm>
            <a:custGeom>
              <a:avLst/>
              <a:gdLst/>
              <a:ahLst/>
              <a:cxnLst/>
              <a:rect l="l" t="t" r="r" b="b"/>
              <a:pathLst>
                <a:path w="15143" h="18562" extrusionOk="0">
                  <a:moveTo>
                    <a:pt x="14166" y="0"/>
                  </a:moveTo>
                  <a:lnTo>
                    <a:pt x="14166" y="16755"/>
                  </a:lnTo>
                  <a:lnTo>
                    <a:pt x="14141" y="16926"/>
                  </a:lnTo>
                  <a:lnTo>
                    <a:pt x="14093" y="17072"/>
                  </a:lnTo>
                  <a:lnTo>
                    <a:pt x="14044" y="17194"/>
                  </a:lnTo>
                  <a:lnTo>
                    <a:pt x="13946" y="17341"/>
                  </a:lnTo>
                  <a:lnTo>
                    <a:pt x="13824" y="17438"/>
                  </a:lnTo>
                  <a:lnTo>
                    <a:pt x="13677" y="17512"/>
                  </a:lnTo>
                  <a:lnTo>
                    <a:pt x="13531" y="17561"/>
                  </a:lnTo>
                  <a:lnTo>
                    <a:pt x="13384" y="17585"/>
                  </a:lnTo>
                  <a:lnTo>
                    <a:pt x="0" y="17585"/>
                  </a:lnTo>
                  <a:lnTo>
                    <a:pt x="0" y="17731"/>
                  </a:lnTo>
                  <a:lnTo>
                    <a:pt x="25" y="17902"/>
                  </a:lnTo>
                  <a:lnTo>
                    <a:pt x="74" y="18049"/>
                  </a:lnTo>
                  <a:lnTo>
                    <a:pt x="123" y="18171"/>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71"/>
                  </a:lnTo>
                  <a:lnTo>
                    <a:pt x="15069" y="18049"/>
                  </a:lnTo>
                  <a:lnTo>
                    <a:pt x="15118" y="17902"/>
                  </a:lnTo>
                  <a:lnTo>
                    <a:pt x="15143" y="17731"/>
                  </a:lnTo>
                  <a:lnTo>
                    <a:pt x="15143" y="733"/>
                  </a:lnTo>
                  <a:lnTo>
                    <a:pt x="15118" y="586"/>
                  </a:lnTo>
                  <a:lnTo>
                    <a:pt x="15069" y="440"/>
                  </a:lnTo>
                  <a:lnTo>
                    <a:pt x="15021" y="318"/>
                  </a:lnTo>
                  <a:lnTo>
                    <a:pt x="14923" y="196"/>
                  </a:lnTo>
                  <a:lnTo>
                    <a:pt x="14801" y="122"/>
                  </a:lnTo>
                  <a:lnTo>
                    <a:pt x="14654" y="49"/>
                  </a:lnTo>
                  <a:lnTo>
                    <a:pt x="14508" y="25"/>
                  </a:lnTo>
                  <a:lnTo>
                    <a:pt x="14361"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366;p39"/>
            <p:cNvSpPr/>
            <p:nvPr/>
          </p:nvSpPr>
          <p:spPr>
            <a:xfrm>
              <a:off x="633750" y="238125"/>
              <a:ext cx="29350" cy="63500"/>
            </a:xfrm>
            <a:custGeom>
              <a:avLst/>
              <a:gdLst/>
              <a:ahLst/>
              <a:cxnLst/>
              <a:rect l="l" t="t" r="r" b="b"/>
              <a:pathLst>
                <a:path w="1174" h="2540" extrusionOk="0">
                  <a:moveTo>
                    <a:pt x="392" y="0"/>
                  </a:moveTo>
                  <a:lnTo>
                    <a:pt x="294" y="49"/>
                  </a:lnTo>
                  <a:lnTo>
                    <a:pt x="221" y="73"/>
                  </a:lnTo>
                  <a:lnTo>
                    <a:pt x="147" y="147"/>
                  </a:lnTo>
                  <a:lnTo>
                    <a:pt x="74" y="220"/>
                  </a:lnTo>
                  <a:lnTo>
                    <a:pt x="50" y="293"/>
                  </a:lnTo>
                  <a:lnTo>
                    <a:pt x="1" y="391"/>
                  </a:lnTo>
                  <a:lnTo>
                    <a:pt x="1" y="488"/>
                  </a:lnTo>
                  <a:lnTo>
                    <a:pt x="1" y="2052"/>
                  </a:lnTo>
                  <a:lnTo>
                    <a:pt x="1" y="2149"/>
                  </a:lnTo>
                  <a:lnTo>
                    <a:pt x="50" y="2247"/>
                  </a:lnTo>
                  <a:lnTo>
                    <a:pt x="74" y="2320"/>
                  </a:lnTo>
                  <a:lnTo>
                    <a:pt x="147" y="2393"/>
                  </a:lnTo>
                  <a:lnTo>
                    <a:pt x="221" y="2467"/>
                  </a:lnTo>
                  <a:lnTo>
                    <a:pt x="294" y="2491"/>
                  </a:lnTo>
                  <a:lnTo>
                    <a:pt x="392" y="2540"/>
                  </a:lnTo>
                  <a:lnTo>
                    <a:pt x="782"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2"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367;p39"/>
            <p:cNvSpPr/>
            <p:nvPr/>
          </p:nvSpPr>
          <p:spPr>
            <a:xfrm>
              <a:off x="716800" y="238125"/>
              <a:ext cx="29325" cy="63500"/>
            </a:xfrm>
            <a:custGeom>
              <a:avLst/>
              <a:gdLst/>
              <a:ahLst/>
              <a:cxnLst/>
              <a:rect l="l" t="t" r="r" b="b"/>
              <a:pathLst>
                <a:path w="1173" h="2540" extrusionOk="0">
                  <a:moveTo>
                    <a:pt x="391" y="0"/>
                  </a:moveTo>
                  <a:lnTo>
                    <a:pt x="294" y="49"/>
                  </a:lnTo>
                  <a:lnTo>
                    <a:pt x="220" y="73"/>
                  </a:lnTo>
                  <a:lnTo>
                    <a:pt x="147" y="147"/>
                  </a:lnTo>
                  <a:lnTo>
                    <a:pt x="74" y="220"/>
                  </a:lnTo>
                  <a:lnTo>
                    <a:pt x="49" y="293"/>
                  </a:lnTo>
                  <a:lnTo>
                    <a:pt x="0" y="391"/>
                  </a:lnTo>
                  <a:lnTo>
                    <a:pt x="0" y="488"/>
                  </a:lnTo>
                  <a:lnTo>
                    <a:pt x="0" y="2052"/>
                  </a:lnTo>
                  <a:lnTo>
                    <a:pt x="0"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099" y="2320"/>
                  </a:lnTo>
                  <a:lnTo>
                    <a:pt x="1124" y="2247"/>
                  </a:lnTo>
                  <a:lnTo>
                    <a:pt x="1173" y="2149"/>
                  </a:lnTo>
                  <a:lnTo>
                    <a:pt x="1173" y="2052"/>
                  </a:lnTo>
                  <a:lnTo>
                    <a:pt x="1173" y="488"/>
                  </a:lnTo>
                  <a:lnTo>
                    <a:pt x="1173" y="391"/>
                  </a:lnTo>
                  <a:lnTo>
                    <a:pt x="1124" y="293"/>
                  </a:lnTo>
                  <a:lnTo>
                    <a:pt x="1099" y="220"/>
                  </a:lnTo>
                  <a:lnTo>
                    <a:pt x="1026" y="147"/>
                  </a:lnTo>
                  <a:lnTo>
                    <a:pt x="953" y="73"/>
                  </a:lnTo>
                  <a:lnTo>
                    <a:pt x="880" y="49"/>
                  </a:lnTo>
                  <a:lnTo>
                    <a:pt x="782"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368;p39"/>
            <p:cNvSpPr/>
            <p:nvPr/>
          </p:nvSpPr>
          <p:spPr>
            <a:xfrm>
              <a:off x="799825" y="238125"/>
              <a:ext cx="29350" cy="63500"/>
            </a:xfrm>
            <a:custGeom>
              <a:avLst/>
              <a:gdLst/>
              <a:ahLst/>
              <a:cxnLst/>
              <a:rect l="l" t="t" r="r" b="b"/>
              <a:pathLst>
                <a:path w="1174" h="2540" extrusionOk="0">
                  <a:moveTo>
                    <a:pt x="392" y="0"/>
                  </a:moveTo>
                  <a:lnTo>
                    <a:pt x="294" y="49"/>
                  </a:lnTo>
                  <a:lnTo>
                    <a:pt x="221" y="73"/>
                  </a:lnTo>
                  <a:lnTo>
                    <a:pt x="148" y="147"/>
                  </a:lnTo>
                  <a:lnTo>
                    <a:pt x="74" y="220"/>
                  </a:lnTo>
                  <a:lnTo>
                    <a:pt x="50" y="293"/>
                  </a:lnTo>
                  <a:lnTo>
                    <a:pt x="1" y="391"/>
                  </a:lnTo>
                  <a:lnTo>
                    <a:pt x="1" y="488"/>
                  </a:lnTo>
                  <a:lnTo>
                    <a:pt x="1" y="2052"/>
                  </a:lnTo>
                  <a:lnTo>
                    <a:pt x="1" y="2149"/>
                  </a:lnTo>
                  <a:lnTo>
                    <a:pt x="50" y="2247"/>
                  </a:lnTo>
                  <a:lnTo>
                    <a:pt x="74" y="2320"/>
                  </a:lnTo>
                  <a:lnTo>
                    <a:pt x="148" y="2393"/>
                  </a:lnTo>
                  <a:lnTo>
                    <a:pt x="221" y="2467"/>
                  </a:lnTo>
                  <a:lnTo>
                    <a:pt x="294" y="2491"/>
                  </a:lnTo>
                  <a:lnTo>
                    <a:pt x="392" y="2540"/>
                  </a:lnTo>
                  <a:lnTo>
                    <a:pt x="783"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3"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369;p39"/>
            <p:cNvSpPr/>
            <p:nvPr/>
          </p:nvSpPr>
          <p:spPr>
            <a:xfrm>
              <a:off x="882875" y="238125"/>
              <a:ext cx="29325" cy="63500"/>
            </a:xfrm>
            <a:custGeom>
              <a:avLst/>
              <a:gdLst/>
              <a:ahLst/>
              <a:cxnLst/>
              <a:rect l="l" t="t" r="r" b="b"/>
              <a:pathLst>
                <a:path w="1173" h="2540" extrusionOk="0">
                  <a:moveTo>
                    <a:pt x="391" y="0"/>
                  </a:moveTo>
                  <a:lnTo>
                    <a:pt x="294" y="49"/>
                  </a:lnTo>
                  <a:lnTo>
                    <a:pt x="220" y="73"/>
                  </a:lnTo>
                  <a:lnTo>
                    <a:pt x="147" y="147"/>
                  </a:lnTo>
                  <a:lnTo>
                    <a:pt x="74" y="220"/>
                  </a:lnTo>
                  <a:lnTo>
                    <a:pt x="49" y="293"/>
                  </a:lnTo>
                  <a:lnTo>
                    <a:pt x="1" y="391"/>
                  </a:lnTo>
                  <a:lnTo>
                    <a:pt x="1" y="488"/>
                  </a:lnTo>
                  <a:lnTo>
                    <a:pt x="1" y="2052"/>
                  </a:lnTo>
                  <a:lnTo>
                    <a:pt x="1"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100" y="2320"/>
                  </a:lnTo>
                  <a:lnTo>
                    <a:pt x="1124" y="2247"/>
                  </a:lnTo>
                  <a:lnTo>
                    <a:pt x="1173" y="2149"/>
                  </a:lnTo>
                  <a:lnTo>
                    <a:pt x="1173" y="2052"/>
                  </a:lnTo>
                  <a:lnTo>
                    <a:pt x="1173" y="488"/>
                  </a:lnTo>
                  <a:lnTo>
                    <a:pt x="1173" y="391"/>
                  </a:lnTo>
                  <a:lnTo>
                    <a:pt x="1124" y="293"/>
                  </a:lnTo>
                  <a:lnTo>
                    <a:pt x="1100" y="220"/>
                  </a:lnTo>
                  <a:lnTo>
                    <a:pt x="1026" y="147"/>
                  </a:lnTo>
                  <a:lnTo>
                    <a:pt x="953" y="73"/>
                  </a:lnTo>
                  <a:lnTo>
                    <a:pt x="880" y="49"/>
                  </a:lnTo>
                  <a:lnTo>
                    <a:pt x="782"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370;p39"/>
            <p:cNvSpPr/>
            <p:nvPr/>
          </p:nvSpPr>
          <p:spPr>
            <a:xfrm>
              <a:off x="584925" y="261325"/>
              <a:ext cx="378575" cy="464050"/>
            </a:xfrm>
            <a:custGeom>
              <a:avLst/>
              <a:gdLst/>
              <a:ahLst/>
              <a:cxnLst/>
              <a:rect l="l" t="t" r="r" b="b"/>
              <a:pathLst>
                <a:path w="15143" h="18562" extrusionOk="0">
                  <a:moveTo>
                    <a:pt x="2540" y="171"/>
                  </a:moveTo>
                  <a:lnTo>
                    <a:pt x="2711" y="195"/>
                  </a:lnTo>
                  <a:lnTo>
                    <a:pt x="2882" y="244"/>
                  </a:lnTo>
                  <a:lnTo>
                    <a:pt x="3053" y="318"/>
                  </a:lnTo>
                  <a:lnTo>
                    <a:pt x="3175" y="440"/>
                  </a:lnTo>
                  <a:lnTo>
                    <a:pt x="3297" y="562"/>
                  </a:lnTo>
                  <a:lnTo>
                    <a:pt x="3370" y="733"/>
                  </a:lnTo>
                  <a:lnTo>
                    <a:pt x="3419" y="904"/>
                  </a:lnTo>
                  <a:lnTo>
                    <a:pt x="3444" y="1075"/>
                  </a:lnTo>
                  <a:lnTo>
                    <a:pt x="3419" y="1246"/>
                  </a:lnTo>
                  <a:lnTo>
                    <a:pt x="3370" y="1417"/>
                  </a:lnTo>
                  <a:lnTo>
                    <a:pt x="3297" y="1588"/>
                  </a:lnTo>
                  <a:lnTo>
                    <a:pt x="3175" y="1710"/>
                  </a:lnTo>
                  <a:lnTo>
                    <a:pt x="3053" y="1832"/>
                  </a:lnTo>
                  <a:lnTo>
                    <a:pt x="2882" y="1905"/>
                  </a:lnTo>
                  <a:lnTo>
                    <a:pt x="2711" y="1954"/>
                  </a:lnTo>
                  <a:lnTo>
                    <a:pt x="2540" y="1978"/>
                  </a:lnTo>
                  <a:lnTo>
                    <a:pt x="2369" y="1954"/>
                  </a:lnTo>
                  <a:lnTo>
                    <a:pt x="2198" y="1905"/>
                  </a:lnTo>
                  <a:lnTo>
                    <a:pt x="2027" y="1832"/>
                  </a:lnTo>
                  <a:lnTo>
                    <a:pt x="1905" y="1710"/>
                  </a:lnTo>
                  <a:lnTo>
                    <a:pt x="1783" y="1588"/>
                  </a:lnTo>
                  <a:lnTo>
                    <a:pt x="1710" y="1417"/>
                  </a:lnTo>
                  <a:lnTo>
                    <a:pt x="1661" y="1246"/>
                  </a:lnTo>
                  <a:lnTo>
                    <a:pt x="1636" y="1075"/>
                  </a:lnTo>
                  <a:lnTo>
                    <a:pt x="1661" y="904"/>
                  </a:lnTo>
                  <a:lnTo>
                    <a:pt x="1710" y="733"/>
                  </a:lnTo>
                  <a:lnTo>
                    <a:pt x="1783" y="562"/>
                  </a:lnTo>
                  <a:lnTo>
                    <a:pt x="1905" y="440"/>
                  </a:lnTo>
                  <a:lnTo>
                    <a:pt x="2027" y="318"/>
                  </a:lnTo>
                  <a:lnTo>
                    <a:pt x="2198" y="244"/>
                  </a:lnTo>
                  <a:lnTo>
                    <a:pt x="2369" y="195"/>
                  </a:lnTo>
                  <a:lnTo>
                    <a:pt x="2540" y="171"/>
                  </a:lnTo>
                  <a:close/>
                  <a:moveTo>
                    <a:pt x="5862" y="171"/>
                  </a:moveTo>
                  <a:lnTo>
                    <a:pt x="6033" y="195"/>
                  </a:lnTo>
                  <a:lnTo>
                    <a:pt x="6204" y="244"/>
                  </a:lnTo>
                  <a:lnTo>
                    <a:pt x="6374" y="318"/>
                  </a:lnTo>
                  <a:lnTo>
                    <a:pt x="6497" y="440"/>
                  </a:lnTo>
                  <a:lnTo>
                    <a:pt x="6619" y="562"/>
                  </a:lnTo>
                  <a:lnTo>
                    <a:pt x="6692" y="733"/>
                  </a:lnTo>
                  <a:lnTo>
                    <a:pt x="6741" y="904"/>
                  </a:lnTo>
                  <a:lnTo>
                    <a:pt x="6765" y="1075"/>
                  </a:lnTo>
                  <a:lnTo>
                    <a:pt x="6741" y="1246"/>
                  </a:lnTo>
                  <a:lnTo>
                    <a:pt x="6692" y="1417"/>
                  </a:lnTo>
                  <a:lnTo>
                    <a:pt x="6619" y="1588"/>
                  </a:lnTo>
                  <a:lnTo>
                    <a:pt x="6497" y="1710"/>
                  </a:lnTo>
                  <a:lnTo>
                    <a:pt x="6374" y="1832"/>
                  </a:lnTo>
                  <a:lnTo>
                    <a:pt x="6204" y="1905"/>
                  </a:lnTo>
                  <a:lnTo>
                    <a:pt x="6033" y="1954"/>
                  </a:lnTo>
                  <a:lnTo>
                    <a:pt x="5862" y="1978"/>
                  </a:lnTo>
                  <a:lnTo>
                    <a:pt x="5691" y="1954"/>
                  </a:lnTo>
                  <a:lnTo>
                    <a:pt x="5520" y="1905"/>
                  </a:lnTo>
                  <a:lnTo>
                    <a:pt x="5349" y="1832"/>
                  </a:lnTo>
                  <a:lnTo>
                    <a:pt x="5227" y="1710"/>
                  </a:lnTo>
                  <a:lnTo>
                    <a:pt x="5104" y="1588"/>
                  </a:lnTo>
                  <a:lnTo>
                    <a:pt x="5031" y="1417"/>
                  </a:lnTo>
                  <a:lnTo>
                    <a:pt x="4982" y="1246"/>
                  </a:lnTo>
                  <a:lnTo>
                    <a:pt x="4958" y="1075"/>
                  </a:lnTo>
                  <a:lnTo>
                    <a:pt x="4982" y="904"/>
                  </a:lnTo>
                  <a:lnTo>
                    <a:pt x="5031" y="733"/>
                  </a:lnTo>
                  <a:lnTo>
                    <a:pt x="5104" y="562"/>
                  </a:lnTo>
                  <a:lnTo>
                    <a:pt x="5227" y="440"/>
                  </a:lnTo>
                  <a:lnTo>
                    <a:pt x="5349" y="318"/>
                  </a:lnTo>
                  <a:lnTo>
                    <a:pt x="5520" y="244"/>
                  </a:lnTo>
                  <a:lnTo>
                    <a:pt x="5691" y="195"/>
                  </a:lnTo>
                  <a:lnTo>
                    <a:pt x="5862" y="171"/>
                  </a:lnTo>
                  <a:close/>
                  <a:moveTo>
                    <a:pt x="9183" y="171"/>
                  </a:moveTo>
                  <a:lnTo>
                    <a:pt x="9354" y="195"/>
                  </a:lnTo>
                  <a:lnTo>
                    <a:pt x="9525" y="244"/>
                  </a:lnTo>
                  <a:lnTo>
                    <a:pt x="9696" y="318"/>
                  </a:lnTo>
                  <a:lnTo>
                    <a:pt x="9818" y="440"/>
                  </a:lnTo>
                  <a:lnTo>
                    <a:pt x="9940" y="562"/>
                  </a:lnTo>
                  <a:lnTo>
                    <a:pt x="10014" y="733"/>
                  </a:lnTo>
                  <a:lnTo>
                    <a:pt x="10062" y="904"/>
                  </a:lnTo>
                  <a:lnTo>
                    <a:pt x="10087" y="1075"/>
                  </a:lnTo>
                  <a:lnTo>
                    <a:pt x="10062" y="1246"/>
                  </a:lnTo>
                  <a:lnTo>
                    <a:pt x="10014" y="1417"/>
                  </a:lnTo>
                  <a:lnTo>
                    <a:pt x="9940" y="1588"/>
                  </a:lnTo>
                  <a:lnTo>
                    <a:pt x="9818" y="1710"/>
                  </a:lnTo>
                  <a:lnTo>
                    <a:pt x="9696" y="1832"/>
                  </a:lnTo>
                  <a:lnTo>
                    <a:pt x="9525" y="1905"/>
                  </a:lnTo>
                  <a:lnTo>
                    <a:pt x="9354" y="1954"/>
                  </a:lnTo>
                  <a:lnTo>
                    <a:pt x="9183" y="1978"/>
                  </a:lnTo>
                  <a:lnTo>
                    <a:pt x="9012" y="1954"/>
                  </a:lnTo>
                  <a:lnTo>
                    <a:pt x="8841" y="1905"/>
                  </a:lnTo>
                  <a:lnTo>
                    <a:pt x="8670" y="1832"/>
                  </a:lnTo>
                  <a:lnTo>
                    <a:pt x="8548" y="1710"/>
                  </a:lnTo>
                  <a:lnTo>
                    <a:pt x="8426" y="1588"/>
                  </a:lnTo>
                  <a:lnTo>
                    <a:pt x="8353" y="1417"/>
                  </a:lnTo>
                  <a:lnTo>
                    <a:pt x="8304" y="1246"/>
                  </a:lnTo>
                  <a:lnTo>
                    <a:pt x="8279" y="1075"/>
                  </a:lnTo>
                  <a:lnTo>
                    <a:pt x="8304" y="904"/>
                  </a:lnTo>
                  <a:lnTo>
                    <a:pt x="8353" y="733"/>
                  </a:lnTo>
                  <a:lnTo>
                    <a:pt x="8426" y="562"/>
                  </a:lnTo>
                  <a:lnTo>
                    <a:pt x="8548" y="440"/>
                  </a:lnTo>
                  <a:lnTo>
                    <a:pt x="8670" y="318"/>
                  </a:lnTo>
                  <a:lnTo>
                    <a:pt x="8841" y="244"/>
                  </a:lnTo>
                  <a:lnTo>
                    <a:pt x="9012" y="195"/>
                  </a:lnTo>
                  <a:lnTo>
                    <a:pt x="9183" y="171"/>
                  </a:lnTo>
                  <a:close/>
                  <a:moveTo>
                    <a:pt x="12505" y="171"/>
                  </a:moveTo>
                  <a:lnTo>
                    <a:pt x="12676" y="195"/>
                  </a:lnTo>
                  <a:lnTo>
                    <a:pt x="12847" y="244"/>
                  </a:lnTo>
                  <a:lnTo>
                    <a:pt x="13018" y="318"/>
                  </a:lnTo>
                  <a:lnTo>
                    <a:pt x="13140" y="440"/>
                  </a:lnTo>
                  <a:lnTo>
                    <a:pt x="13262" y="562"/>
                  </a:lnTo>
                  <a:lnTo>
                    <a:pt x="13335" y="733"/>
                  </a:lnTo>
                  <a:lnTo>
                    <a:pt x="13384" y="904"/>
                  </a:lnTo>
                  <a:lnTo>
                    <a:pt x="13408" y="1075"/>
                  </a:lnTo>
                  <a:lnTo>
                    <a:pt x="13384" y="1246"/>
                  </a:lnTo>
                  <a:lnTo>
                    <a:pt x="13335" y="1417"/>
                  </a:lnTo>
                  <a:lnTo>
                    <a:pt x="13262" y="1588"/>
                  </a:lnTo>
                  <a:lnTo>
                    <a:pt x="13140" y="1710"/>
                  </a:lnTo>
                  <a:lnTo>
                    <a:pt x="13018" y="1832"/>
                  </a:lnTo>
                  <a:lnTo>
                    <a:pt x="12847" y="1905"/>
                  </a:lnTo>
                  <a:lnTo>
                    <a:pt x="12676" y="1954"/>
                  </a:lnTo>
                  <a:lnTo>
                    <a:pt x="12505" y="1978"/>
                  </a:lnTo>
                  <a:lnTo>
                    <a:pt x="12334" y="1954"/>
                  </a:lnTo>
                  <a:lnTo>
                    <a:pt x="12163" y="1905"/>
                  </a:lnTo>
                  <a:lnTo>
                    <a:pt x="11992" y="1832"/>
                  </a:lnTo>
                  <a:lnTo>
                    <a:pt x="11870" y="1710"/>
                  </a:lnTo>
                  <a:lnTo>
                    <a:pt x="11748" y="1588"/>
                  </a:lnTo>
                  <a:lnTo>
                    <a:pt x="11674" y="1417"/>
                  </a:lnTo>
                  <a:lnTo>
                    <a:pt x="11625" y="1246"/>
                  </a:lnTo>
                  <a:lnTo>
                    <a:pt x="11601" y="1075"/>
                  </a:lnTo>
                  <a:lnTo>
                    <a:pt x="11625" y="904"/>
                  </a:lnTo>
                  <a:lnTo>
                    <a:pt x="11674" y="733"/>
                  </a:lnTo>
                  <a:lnTo>
                    <a:pt x="11748" y="562"/>
                  </a:lnTo>
                  <a:lnTo>
                    <a:pt x="11870" y="440"/>
                  </a:lnTo>
                  <a:lnTo>
                    <a:pt x="11992" y="318"/>
                  </a:lnTo>
                  <a:lnTo>
                    <a:pt x="12163" y="244"/>
                  </a:lnTo>
                  <a:lnTo>
                    <a:pt x="12334" y="195"/>
                  </a:lnTo>
                  <a:lnTo>
                    <a:pt x="12505" y="171"/>
                  </a:lnTo>
                  <a:close/>
                  <a:moveTo>
                    <a:pt x="13091" y="5520"/>
                  </a:moveTo>
                  <a:lnTo>
                    <a:pt x="13189" y="5544"/>
                  </a:lnTo>
                  <a:lnTo>
                    <a:pt x="13262" y="5593"/>
                  </a:lnTo>
                  <a:lnTo>
                    <a:pt x="13311" y="5666"/>
                  </a:lnTo>
                  <a:lnTo>
                    <a:pt x="13335" y="5764"/>
                  </a:lnTo>
                  <a:lnTo>
                    <a:pt x="13311" y="5862"/>
                  </a:lnTo>
                  <a:lnTo>
                    <a:pt x="13262" y="5935"/>
                  </a:lnTo>
                  <a:lnTo>
                    <a:pt x="13189" y="5984"/>
                  </a:lnTo>
                  <a:lnTo>
                    <a:pt x="13091" y="6008"/>
                  </a:lnTo>
                  <a:lnTo>
                    <a:pt x="1954" y="6008"/>
                  </a:lnTo>
                  <a:lnTo>
                    <a:pt x="1856" y="5984"/>
                  </a:lnTo>
                  <a:lnTo>
                    <a:pt x="1783" y="5935"/>
                  </a:lnTo>
                  <a:lnTo>
                    <a:pt x="1734" y="5862"/>
                  </a:lnTo>
                  <a:lnTo>
                    <a:pt x="1710" y="5764"/>
                  </a:lnTo>
                  <a:lnTo>
                    <a:pt x="1734" y="5666"/>
                  </a:lnTo>
                  <a:lnTo>
                    <a:pt x="1783" y="5593"/>
                  </a:lnTo>
                  <a:lnTo>
                    <a:pt x="1856" y="5544"/>
                  </a:lnTo>
                  <a:lnTo>
                    <a:pt x="1954" y="5520"/>
                  </a:lnTo>
                  <a:close/>
                  <a:moveTo>
                    <a:pt x="13189" y="7840"/>
                  </a:moveTo>
                  <a:lnTo>
                    <a:pt x="13262" y="7913"/>
                  </a:lnTo>
                  <a:lnTo>
                    <a:pt x="13311" y="7986"/>
                  </a:lnTo>
                  <a:lnTo>
                    <a:pt x="13335" y="8084"/>
                  </a:lnTo>
                  <a:lnTo>
                    <a:pt x="13311" y="8182"/>
                  </a:lnTo>
                  <a:lnTo>
                    <a:pt x="13262" y="8255"/>
                  </a:lnTo>
                  <a:lnTo>
                    <a:pt x="13189" y="8304"/>
                  </a:lnTo>
                  <a:lnTo>
                    <a:pt x="13091" y="8328"/>
                  </a:lnTo>
                  <a:lnTo>
                    <a:pt x="1954" y="8328"/>
                  </a:lnTo>
                  <a:lnTo>
                    <a:pt x="1856" y="8304"/>
                  </a:lnTo>
                  <a:lnTo>
                    <a:pt x="1783" y="8255"/>
                  </a:lnTo>
                  <a:lnTo>
                    <a:pt x="1734" y="8182"/>
                  </a:lnTo>
                  <a:lnTo>
                    <a:pt x="1710" y="8084"/>
                  </a:lnTo>
                  <a:lnTo>
                    <a:pt x="1734" y="7986"/>
                  </a:lnTo>
                  <a:lnTo>
                    <a:pt x="1783" y="7913"/>
                  </a:lnTo>
                  <a:lnTo>
                    <a:pt x="1856" y="7840"/>
                  </a:lnTo>
                  <a:close/>
                  <a:moveTo>
                    <a:pt x="13091" y="10136"/>
                  </a:moveTo>
                  <a:lnTo>
                    <a:pt x="13189" y="10160"/>
                  </a:lnTo>
                  <a:lnTo>
                    <a:pt x="13262" y="10209"/>
                  </a:lnTo>
                  <a:lnTo>
                    <a:pt x="13311" y="10282"/>
                  </a:lnTo>
                  <a:lnTo>
                    <a:pt x="13335" y="10380"/>
                  </a:lnTo>
                  <a:lnTo>
                    <a:pt x="13311" y="10478"/>
                  </a:lnTo>
                  <a:lnTo>
                    <a:pt x="13262" y="10551"/>
                  </a:lnTo>
                  <a:lnTo>
                    <a:pt x="13189" y="10600"/>
                  </a:lnTo>
                  <a:lnTo>
                    <a:pt x="13091" y="10624"/>
                  </a:lnTo>
                  <a:lnTo>
                    <a:pt x="1954" y="10624"/>
                  </a:lnTo>
                  <a:lnTo>
                    <a:pt x="1856" y="10600"/>
                  </a:lnTo>
                  <a:lnTo>
                    <a:pt x="1783" y="10551"/>
                  </a:lnTo>
                  <a:lnTo>
                    <a:pt x="1734" y="10478"/>
                  </a:lnTo>
                  <a:lnTo>
                    <a:pt x="1710" y="10380"/>
                  </a:lnTo>
                  <a:lnTo>
                    <a:pt x="1734" y="10282"/>
                  </a:lnTo>
                  <a:lnTo>
                    <a:pt x="1783" y="10209"/>
                  </a:lnTo>
                  <a:lnTo>
                    <a:pt x="1856" y="10160"/>
                  </a:lnTo>
                  <a:lnTo>
                    <a:pt x="1954" y="10136"/>
                  </a:lnTo>
                  <a:close/>
                  <a:moveTo>
                    <a:pt x="8206" y="12456"/>
                  </a:moveTo>
                  <a:lnTo>
                    <a:pt x="8304" y="12480"/>
                  </a:lnTo>
                  <a:lnTo>
                    <a:pt x="8377" y="12529"/>
                  </a:lnTo>
                  <a:lnTo>
                    <a:pt x="8426" y="12602"/>
                  </a:lnTo>
                  <a:lnTo>
                    <a:pt x="8450" y="12700"/>
                  </a:lnTo>
                  <a:lnTo>
                    <a:pt x="8426" y="12798"/>
                  </a:lnTo>
                  <a:lnTo>
                    <a:pt x="8377" y="12871"/>
                  </a:lnTo>
                  <a:lnTo>
                    <a:pt x="8304" y="12920"/>
                  </a:lnTo>
                  <a:lnTo>
                    <a:pt x="8206" y="12944"/>
                  </a:lnTo>
                  <a:lnTo>
                    <a:pt x="1954" y="12944"/>
                  </a:lnTo>
                  <a:lnTo>
                    <a:pt x="1856" y="12920"/>
                  </a:lnTo>
                  <a:lnTo>
                    <a:pt x="1783" y="12871"/>
                  </a:lnTo>
                  <a:lnTo>
                    <a:pt x="1734" y="12798"/>
                  </a:lnTo>
                  <a:lnTo>
                    <a:pt x="1710" y="12700"/>
                  </a:lnTo>
                  <a:lnTo>
                    <a:pt x="1734" y="12602"/>
                  </a:lnTo>
                  <a:lnTo>
                    <a:pt x="1783" y="12529"/>
                  </a:lnTo>
                  <a:lnTo>
                    <a:pt x="1856" y="12480"/>
                  </a:lnTo>
                  <a:lnTo>
                    <a:pt x="1954" y="12456"/>
                  </a:lnTo>
                  <a:close/>
                  <a:moveTo>
                    <a:pt x="782" y="0"/>
                  </a:moveTo>
                  <a:lnTo>
                    <a:pt x="635" y="25"/>
                  </a:lnTo>
                  <a:lnTo>
                    <a:pt x="489" y="73"/>
                  </a:lnTo>
                  <a:lnTo>
                    <a:pt x="342" y="122"/>
                  </a:lnTo>
                  <a:lnTo>
                    <a:pt x="220" y="220"/>
                  </a:lnTo>
                  <a:lnTo>
                    <a:pt x="122" y="342"/>
                  </a:lnTo>
                  <a:lnTo>
                    <a:pt x="73" y="489"/>
                  </a:lnTo>
                  <a:lnTo>
                    <a:pt x="24" y="635"/>
                  </a:lnTo>
                  <a:lnTo>
                    <a:pt x="0" y="782"/>
                  </a:lnTo>
                  <a:lnTo>
                    <a:pt x="0" y="17780"/>
                  </a:lnTo>
                  <a:lnTo>
                    <a:pt x="24" y="17927"/>
                  </a:lnTo>
                  <a:lnTo>
                    <a:pt x="73" y="18073"/>
                  </a:lnTo>
                  <a:lnTo>
                    <a:pt x="122" y="18220"/>
                  </a:lnTo>
                  <a:lnTo>
                    <a:pt x="220" y="18342"/>
                  </a:lnTo>
                  <a:lnTo>
                    <a:pt x="342" y="18440"/>
                  </a:lnTo>
                  <a:lnTo>
                    <a:pt x="489" y="18488"/>
                  </a:lnTo>
                  <a:lnTo>
                    <a:pt x="635" y="18537"/>
                  </a:lnTo>
                  <a:lnTo>
                    <a:pt x="782" y="18562"/>
                  </a:lnTo>
                  <a:lnTo>
                    <a:pt x="14361" y="18562"/>
                  </a:lnTo>
                  <a:lnTo>
                    <a:pt x="14507" y="18537"/>
                  </a:lnTo>
                  <a:lnTo>
                    <a:pt x="14654" y="18488"/>
                  </a:lnTo>
                  <a:lnTo>
                    <a:pt x="14800" y="18440"/>
                  </a:lnTo>
                  <a:lnTo>
                    <a:pt x="14923" y="18342"/>
                  </a:lnTo>
                  <a:lnTo>
                    <a:pt x="15020" y="18220"/>
                  </a:lnTo>
                  <a:lnTo>
                    <a:pt x="15069" y="18073"/>
                  </a:lnTo>
                  <a:lnTo>
                    <a:pt x="15118" y="17927"/>
                  </a:lnTo>
                  <a:lnTo>
                    <a:pt x="15142" y="17780"/>
                  </a:lnTo>
                  <a:lnTo>
                    <a:pt x="15142" y="782"/>
                  </a:lnTo>
                  <a:lnTo>
                    <a:pt x="15118" y="635"/>
                  </a:lnTo>
                  <a:lnTo>
                    <a:pt x="15069" y="489"/>
                  </a:lnTo>
                  <a:lnTo>
                    <a:pt x="15020" y="342"/>
                  </a:lnTo>
                  <a:lnTo>
                    <a:pt x="14923" y="220"/>
                  </a:lnTo>
                  <a:lnTo>
                    <a:pt x="14800" y="122"/>
                  </a:lnTo>
                  <a:lnTo>
                    <a:pt x="14654" y="73"/>
                  </a:lnTo>
                  <a:lnTo>
                    <a:pt x="14507" y="25"/>
                  </a:lnTo>
                  <a:lnTo>
                    <a:pt x="14361"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1"/>
        <p:cNvGrpSpPr/>
        <p:nvPr/>
      </p:nvGrpSpPr>
      <p:grpSpPr>
        <a:xfrm>
          <a:off x="0" y="0"/>
          <a:ext cx="0" cy="0"/>
          <a:chOff x="0" y="0"/>
          <a:chExt cx="0" cy="0"/>
        </a:xfrm>
      </p:grpSpPr>
      <p:sp>
        <p:nvSpPr>
          <p:cNvPr id="182" name="Google Shape;182;p23"/>
          <p:cNvSpPr/>
          <p:nvPr/>
        </p:nvSpPr>
        <p:spPr>
          <a:xfrm>
            <a:off x="2743800" y="743550"/>
            <a:ext cx="3656400" cy="3656400"/>
          </a:xfrm>
          <a:prstGeom prst="diamond">
            <a:avLst/>
          </a:prstGeom>
          <a:noFill/>
          <a:ln w="76200" cap="flat" cmpd="thinThick">
            <a:solidFill>
              <a:srgbClr val="CC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US" sz="2000" dirty="0">
                <a:solidFill>
                  <a:srgbClr val="FFFFFF"/>
                </a:solidFill>
                <a:highlight>
                  <a:srgbClr val="111111"/>
                </a:highlight>
              </a:rPr>
              <a:t>Late Talker</a:t>
            </a:r>
          </a:p>
          <a:p>
            <a:pPr marL="0" lvl="0" indent="0" algn="ctr" rtl="0">
              <a:spcBef>
                <a:spcPts val="0"/>
              </a:spcBef>
              <a:spcAft>
                <a:spcPts val="0"/>
              </a:spcAft>
              <a:buClr>
                <a:schemeClr val="dk1"/>
              </a:buClr>
              <a:buSzPts val="1100"/>
              <a:buFont typeface="Arial"/>
              <a:buNone/>
            </a:pPr>
            <a:r>
              <a:rPr lang="en-US" sz="2000" dirty="0">
                <a:solidFill>
                  <a:srgbClr val="FFFFFF"/>
                </a:solidFill>
                <a:highlight>
                  <a:srgbClr val="111111"/>
                </a:highlight>
              </a:rPr>
              <a:t>Or</a:t>
            </a:r>
          </a:p>
          <a:p>
            <a:pPr marL="0" lvl="0" indent="0" algn="ctr" rtl="0">
              <a:spcBef>
                <a:spcPts val="0"/>
              </a:spcBef>
              <a:spcAft>
                <a:spcPts val="0"/>
              </a:spcAft>
              <a:buClr>
                <a:schemeClr val="dk1"/>
              </a:buClr>
              <a:buSzPts val="1100"/>
              <a:buFont typeface="Arial"/>
              <a:buNone/>
            </a:pPr>
            <a:r>
              <a:rPr lang="en-US" sz="2000" dirty="0">
                <a:solidFill>
                  <a:srgbClr val="FFFFFF"/>
                </a:solidFill>
                <a:highlight>
                  <a:srgbClr val="111111"/>
                </a:highlight>
              </a:rPr>
              <a:t>Language Disordered?</a:t>
            </a:r>
            <a:endParaRPr sz="2000">
              <a:solidFill>
                <a:srgbClr val="FFFFFF"/>
              </a:solidFill>
              <a:highlight>
                <a:srgbClr val="111111"/>
              </a:highlight>
            </a:endParaRPr>
          </a:p>
        </p:txBody>
      </p:sp>
      <p:sp>
        <p:nvSpPr>
          <p:cNvPr id="183" name="Google Shape;183;p23"/>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17</a:t>
            </a:fld>
            <a:endParaRPr/>
          </a:p>
        </p:txBody>
      </p:sp>
      <p:sp>
        <p:nvSpPr>
          <p:cNvPr id="4" name="TextBox 3"/>
          <p:cNvSpPr txBox="1"/>
          <p:nvPr/>
        </p:nvSpPr>
        <p:spPr>
          <a:xfrm>
            <a:off x="304800" y="3943350"/>
            <a:ext cx="3124200" cy="954107"/>
          </a:xfrm>
          <a:prstGeom prst="rect">
            <a:avLst/>
          </a:prstGeom>
          <a:solidFill>
            <a:srgbClr val="CC0000"/>
          </a:solidFill>
        </p:spPr>
        <p:txBody>
          <a:bodyPr wrap="square" rtlCol="0">
            <a:spAutoFit/>
          </a:bodyPr>
          <a:lstStyle/>
          <a:p>
            <a:r>
              <a:rPr lang="en-US" dirty="0">
                <a:solidFill>
                  <a:schemeClr val="bg1"/>
                </a:solidFill>
                <a:latin typeface="Times New Roman" pitchFamily="18" charset="0"/>
                <a:cs typeface="Times New Roman" pitchFamily="18" charset="0"/>
              </a:rPr>
              <a:t>It is difficult to determine which children will experience lasting language impairment and which will outgrow</a:t>
            </a:r>
          </a:p>
          <a:p>
            <a:r>
              <a:rPr lang="en-US" dirty="0">
                <a:solidFill>
                  <a:schemeClr val="bg1"/>
                </a:solidFill>
                <a:latin typeface="Times New Roman" pitchFamily="18" charset="0"/>
                <a:cs typeface="Times New Roman" pitchFamily="18" charset="0"/>
              </a:rPr>
              <a:t>it.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4"/>
          <p:cNvSpPr/>
          <p:nvPr/>
        </p:nvSpPr>
        <p:spPr>
          <a:xfrm>
            <a:off x="152400" y="1352550"/>
            <a:ext cx="3141800" cy="2971800"/>
          </a:xfrm>
          <a:prstGeom prst="ellipse">
            <a:avLst/>
          </a:prstGeom>
          <a:no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r>
              <a:rPr lang="en-US" dirty="0"/>
              <a:t>Children having fewer than 50 expressive words or no word combinations at age 2 are at increased risk of long-term language concerns.</a:t>
            </a:r>
            <a:endParaRPr>
              <a:latin typeface="Lora"/>
              <a:ea typeface="Lora"/>
              <a:cs typeface="Lora"/>
              <a:sym typeface="Lora"/>
            </a:endParaRPr>
          </a:p>
        </p:txBody>
      </p:sp>
      <p:sp>
        <p:nvSpPr>
          <p:cNvPr id="189" name="Google Shape;189;p24"/>
          <p:cNvSpPr/>
          <p:nvPr/>
        </p:nvSpPr>
        <p:spPr>
          <a:xfrm>
            <a:off x="5867400" y="1428750"/>
            <a:ext cx="3124200" cy="2971800"/>
          </a:xfrm>
          <a:prstGeom prst="ellipse">
            <a:avLst/>
          </a:prstGeom>
          <a:no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dirty="0">
                <a:latin typeface="Lora"/>
                <a:ea typeface="Lora"/>
                <a:cs typeface="Lora"/>
                <a:sym typeface="Lora"/>
              </a:rPr>
              <a:t>Other factors in the next slide.</a:t>
            </a:r>
            <a:endParaRPr>
              <a:latin typeface="Lora"/>
              <a:ea typeface="Lora"/>
              <a:cs typeface="Lora"/>
              <a:sym typeface="Lora"/>
            </a:endParaRPr>
          </a:p>
        </p:txBody>
      </p:sp>
      <p:sp>
        <p:nvSpPr>
          <p:cNvPr id="190" name="Google Shape;190;p24"/>
          <p:cNvSpPr txBox="1">
            <a:spLocks noGrp="1"/>
          </p:cNvSpPr>
          <p:nvPr>
            <p:ph type="title"/>
          </p:nvPr>
        </p:nvSpPr>
        <p:spPr>
          <a:xfrm>
            <a:off x="1066800" y="6667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Indicators of a persisting Language disorder</a:t>
            </a:r>
            <a:endParaRPr/>
          </a:p>
        </p:txBody>
      </p:sp>
      <p:sp>
        <p:nvSpPr>
          <p:cNvPr id="191" name="Google Shape;191;p24"/>
          <p:cNvSpPr/>
          <p:nvPr/>
        </p:nvSpPr>
        <p:spPr>
          <a:xfrm>
            <a:off x="3048000" y="1428750"/>
            <a:ext cx="3124200" cy="2971800"/>
          </a:xfrm>
          <a:prstGeom prst="ellipse">
            <a:avLst/>
          </a:prstGeom>
          <a:noFill/>
          <a:ln w="76200" cap="flat" cmpd="thinThick">
            <a:solidFill>
              <a:srgbClr val="CC0000"/>
            </a:solidFill>
            <a:prstDash val="solid"/>
            <a:round/>
            <a:headEnd type="none" w="sm" len="sm"/>
            <a:tailEnd type="none" w="sm" len="sm"/>
          </a:ln>
        </p:spPr>
        <p:txBody>
          <a:bodyPr spcFirstLastPara="1" wrap="square" lIns="91425" tIns="91425" rIns="91425" bIns="91425" anchor="ctr" anchorCtr="0">
            <a:noAutofit/>
          </a:bodyPr>
          <a:lstStyle/>
          <a:p>
            <a:pPr lvl="0" algn="ctr"/>
            <a:r>
              <a:rPr lang="en-US" dirty="0"/>
              <a:t>Children who do not catch up to their same-age peers by age 3 continue to have language difficulties in school.</a:t>
            </a:r>
            <a:endParaRPr b="1">
              <a:solidFill>
                <a:srgbClr val="CC0000"/>
              </a:solidFill>
              <a:latin typeface="Lora"/>
              <a:ea typeface="Lora"/>
              <a:cs typeface="Lora"/>
              <a:sym typeface="Lora"/>
            </a:endParaRPr>
          </a:p>
        </p:txBody>
      </p:sp>
      <p:grpSp>
        <p:nvGrpSpPr>
          <p:cNvPr id="192" name="Google Shape;192;p24"/>
          <p:cNvGrpSpPr/>
          <p:nvPr/>
        </p:nvGrpSpPr>
        <p:grpSpPr>
          <a:xfrm>
            <a:off x="4433307" y="96244"/>
            <a:ext cx="299845" cy="313048"/>
            <a:chOff x="3294650" y="3652450"/>
            <a:chExt cx="388350" cy="405450"/>
          </a:xfrm>
        </p:grpSpPr>
        <p:sp>
          <p:nvSpPr>
            <p:cNvPr id="193" name="Google Shape;193;p24"/>
            <p:cNvSpPr/>
            <p:nvPr/>
          </p:nvSpPr>
          <p:spPr>
            <a:xfrm>
              <a:off x="3294650" y="3681775"/>
              <a:ext cx="376150" cy="376125"/>
            </a:xfrm>
            <a:custGeom>
              <a:avLst/>
              <a:gdLst/>
              <a:ahLst/>
              <a:cxnLst/>
              <a:rect l="l" t="t" r="r" b="b"/>
              <a:pathLst>
                <a:path w="15046" h="15045" extrusionOk="0">
                  <a:moveTo>
                    <a:pt x="7132" y="0"/>
                  </a:moveTo>
                  <a:lnTo>
                    <a:pt x="6766" y="49"/>
                  </a:lnTo>
                  <a:lnTo>
                    <a:pt x="6375" y="98"/>
                  </a:lnTo>
                  <a:lnTo>
                    <a:pt x="6009" y="147"/>
                  </a:lnTo>
                  <a:lnTo>
                    <a:pt x="5642" y="244"/>
                  </a:lnTo>
                  <a:lnTo>
                    <a:pt x="5276" y="342"/>
                  </a:lnTo>
                  <a:lnTo>
                    <a:pt x="4934" y="464"/>
                  </a:lnTo>
                  <a:lnTo>
                    <a:pt x="4592" y="586"/>
                  </a:lnTo>
                  <a:lnTo>
                    <a:pt x="4250" y="733"/>
                  </a:lnTo>
                  <a:lnTo>
                    <a:pt x="3933" y="904"/>
                  </a:lnTo>
                  <a:lnTo>
                    <a:pt x="3615" y="1099"/>
                  </a:lnTo>
                  <a:lnTo>
                    <a:pt x="3322" y="1295"/>
                  </a:lnTo>
                  <a:lnTo>
                    <a:pt x="3029" y="1490"/>
                  </a:lnTo>
                  <a:lnTo>
                    <a:pt x="2736" y="1710"/>
                  </a:lnTo>
                  <a:lnTo>
                    <a:pt x="2467" y="1954"/>
                  </a:lnTo>
                  <a:lnTo>
                    <a:pt x="2199" y="2198"/>
                  </a:lnTo>
                  <a:lnTo>
                    <a:pt x="1954" y="2467"/>
                  </a:lnTo>
                  <a:lnTo>
                    <a:pt x="1710" y="2736"/>
                  </a:lnTo>
                  <a:lnTo>
                    <a:pt x="1490" y="3029"/>
                  </a:lnTo>
                  <a:lnTo>
                    <a:pt x="1295" y="3322"/>
                  </a:lnTo>
                  <a:lnTo>
                    <a:pt x="1100" y="3615"/>
                  </a:lnTo>
                  <a:lnTo>
                    <a:pt x="904" y="3932"/>
                  </a:lnTo>
                  <a:lnTo>
                    <a:pt x="733" y="4250"/>
                  </a:lnTo>
                  <a:lnTo>
                    <a:pt x="587" y="4592"/>
                  </a:lnTo>
                  <a:lnTo>
                    <a:pt x="465" y="4934"/>
                  </a:lnTo>
                  <a:lnTo>
                    <a:pt x="342" y="5276"/>
                  </a:lnTo>
                  <a:lnTo>
                    <a:pt x="245" y="5642"/>
                  </a:lnTo>
                  <a:lnTo>
                    <a:pt x="147" y="6008"/>
                  </a:lnTo>
                  <a:lnTo>
                    <a:pt x="98" y="6375"/>
                  </a:lnTo>
                  <a:lnTo>
                    <a:pt x="49" y="6765"/>
                  </a:lnTo>
                  <a:lnTo>
                    <a:pt x="0" y="7132"/>
                  </a:lnTo>
                  <a:lnTo>
                    <a:pt x="0" y="7522"/>
                  </a:lnTo>
                  <a:lnTo>
                    <a:pt x="0" y="7913"/>
                  </a:lnTo>
                  <a:lnTo>
                    <a:pt x="49" y="8280"/>
                  </a:lnTo>
                  <a:lnTo>
                    <a:pt x="98" y="8670"/>
                  </a:lnTo>
                  <a:lnTo>
                    <a:pt x="147" y="9037"/>
                  </a:lnTo>
                  <a:lnTo>
                    <a:pt x="245" y="9403"/>
                  </a:lnTo>
                  <a:lnTo>
                    <a:pt x="342" y="9769"/>
                  </a:lnTo>
                  <a:lnTo>
                    <a:pt x="465" y="10111"/>
                  </a:lnTo>
                  <a:lnTo>
                    <a:pt x="587" y="10453"/>
                  </a:lnTo>
                  <a:lnTo>
                    <a:pt x="733" y="10795"/>
                  </a:lnTo>
                  <a:lnTo>
                    <a:pt x="904" y="11113"/>
                  </a:lnTo>
                  <a:lnTo>
                    <a:pt x="1100" y="11430"/>
                  </a:lnTo>
                  <a:lnTo>
                    <a:pt x="1295" y="11723"/>
                  </a:lnTo>
                  <a:lnTo>
                    <a:pt x="1490" y="12016"/>
                  </a:lnTo>
                  <a:lnTo>
                    <a:pt x="1710" y="12309"/>
                  </a:lnTo>
                  <a:lnTo>
                    <a:pt x="1954" y="12578"/>
                  </a:lnTo>
                  <a:lnTo>
                    <a:pt x="2199" y="12847"/>
                  </a:lnTo>
                  <a:lnTo>
                    <a:pt x="2467" y="13091"/>
                  </a:lnTo>
                  <a:lnTo>
                    <a:pt x="2736" y="13335"/>
                  </a:lnTo>
                  <a:lnTo>
                    <a:pt x="3029" y="13555"/>
                  </a:lnTo>
                  <a:lnTo>
                    <a:pt x="3322" y="13750"/>
                  </a:lnTo>
                  <a:lnTo>
                    <a:pt x="3615" y="13946"/>
                  </a:lnTo>
                  <a:lnTo>
                    <a:pt x="3933" y="14141"/>
                  </a:lnTo>
                  <a:lnTo>
                    <a:pt x="4250" y="14312"/>
                  </a:lnTo>
                  <a:lnTo>
                    <a:pt x="4592" y="14459"/>
                  </a:lnTo>
                  <a:lnTo>
                    <a:pt x="4934" y="14581"/>
                  </a:lnTo>
                  <a:lnTo>
                    <a:pt x="5276" y="14703"/>
                  </a:lnTo>
                  <a:lnTo>
                    <a:pt x="5642" y="14801"/>
                  </a:lnTo>
                  <a:lnTo>
                    <a:pt x="6009" y="14898"/>
                  </a:lnTo>
                  <a:lnTo>
                    <a:pt x="6375" y="14947"/>
                  </a:lnTo>
                  <a:lnTo>
                    <a:pt x="6766" y="14996"/>
                  </a:lnTo>
                  <a:lnTo>
                    <a:pt x="7132" y="15045"/>
                  </a:lnTo>
                  <a:lnTo>
                    <a:pt x="7914" y="15045"/>
                  </a:lnTo>
                  <a:lnTo>
                    <a:pt x="8280" y="14996"/>
                  </a:lnTo>
                  <a:lnTo>
                    <a:pt x="8671" y="14947"/>
                  </a:lnTo>
                  <a:lnTo>
                    <a:pt x="9037" y="14898"/>
                  </a:lnTo>
                  <a:lnTo>
                    <a:pt x="9403" y="14801"/>
                  </a:lnTo>
                  <a:lnTo>
                    <a:pt x="9770" y="14703"/>
                  </a:lnTo>
                  <a:lnTo>
                    <a:pt x="10112" y="14581"/>
                  </a:lnTo>
                  <a:lnTo>
                    <a:pt x="10454" y="14459"/>
                  </a:lnTo>
                  <a:lnTo>
                    <a:pt x="10795" y="14312"/>
                  </a:lnTo>
                  <a:lnTo>
                    <a:pt x="11113" y="14141"/>
                  </a:lnTo>
                  <a:lnTo>
                    <a:pt x="11430" y="13946"/>
                  </a:lnTo>
                  <a:lnTo>
                    <a:pt x="11724" y="13750"/>
                  </a:lnTo>
                  <a:lnTo>
                    <a:pt x="12017" y="13555"/>
                  </a:lnTo>
                  <a:lnTo>
                    <a:pt x="12310" y="13335"/>
                  </a:lnTo>
                  <a:lnTo>
                    <a:pt x="12578" y="13091"/>
                  </a:lnTo>
                  <a:lnTo>
                    <a:pt x="12847" y="12847"/>
                  </a:lnTo>
                  <a:lnTo>
                    <a:pt x="13091" y="12578"/>
                  </a:lnTo>
                  <a:lnTo>
                    <a:pt x="13335" y="12309"/>
                  </a:lnTo>
                  <a:lnTo>
                    <a:pt x="13555" y="12016"/>
                  </a:lnTo>
                  <a:lnTo>
                    <a:pt x="13751" y="11723"/>
                  </a:lnTo>
                  <a:lnTo>
                    <a:pt x="13946" y="11430"/>
                  </a:lnTo>
                  <a:lnTo>
                    <a:pt x="14141" y="11113"/>
                  </a:lnTo>
                  <a:lnTo>
                    <a:pt x="14312" y="10795"/>
                  </a:lnTo>
                  <a:lnTo>
                    <a:pt x="14459" y="10453"/>
                  </a:lnTo>
                  <a:lnTo>
                    <a:pt x="14581" y="10111"/>
                  </a:lnTo>
                  <a:lnTo>
                    <a:pt x="14703" y="9769"/>
                  </a:lnTo>
                  <a:lnTo>
                    <a:pt x="14801" y="9403"/>
                  </a:lnTo>
                  <a:lnTo>
                    <a:pt x="14899" y="9037"/>
                  </a:lnTo>
                  <a:lnTo>
                    <a:pt x="14947" y="8670"/>
                  </a:lnTo>
                  <a:lnTo>
                    <a:pt x="14996" y="8280"/>
                  </a:lnTo>
                  <a:lnTo>
                    <a:pt x="15045" y="7913"/>
                  </a:lnTo>
                  <a:lnTo>
                    <a:pt x="15045" y="7522"/>
                  </a:lnTo>
                  <a:lnTo>
                    <a:pt x="7523" y="7522"/>
                  </a:lnTo>
                  <a:lnTo>
                    <a:pt x="7523"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4"/>
            <p:cNvSpPr/>
            <p:nvPr/>
          </p:nvSpPr>
          <p:spPr>
            <a:xfrm>
              <a:off x="3494925" y="3760525"/>
              <a:ext cx="188075" cy="97100"/>
            </a:xfrm>
            <a:custGeom>
              <a:avLst/>
              <a:gdLst/>
              <a:ahLst/>
              <a:cxnLst/>
              <a:rect l="l" t="t" r="r" b="b"/>
              <a:pathLst>
                <a:path w="7523" h="3884" extrusionOk="0">
                  <a:moveTo>
                    <a:pt x="2491" y="2956"/>
                  </a:moveTo>
                  <a:lnTo>
                    <a:pt x="2491" y="3396"/>
                  </a:lnTo>
                  <a:lnTo>
                    <a:pt x="1759" y="3396"/>
                  </a:lnTo>
                  <a:lnTo>
                    <a:pt x="2491" y="2956"/>
                  </a:lnTo>
                  <a:close/>
                  <a:moveTo>
                    <a:pt x="3346" y="2443"/>
                  </a:moveTo>
                  <a:lnTo>
                    <a:pt x="3346" y="3396"/>
                  </a:lnTo>
                  <a:lnTo>
                    <a:pt x="2980" y="3396"/>
                  </a:lnTo>
                  <a:lnTo>
                    <a:pt x="2980" y="2663"/>
                  </a:lnTo>
                  <a:lnTo>
                    <a:pt x="3346" y="2443"/>
                  </a:lnTo>
                  <a:close/>
                  <a:moveTo>
                    <a:pt x="4201" y="1930"/>
                  </a:moveTo>
                  <a:lnTo>
                    <a:pt x="4201" y="3396"/>
                  </a:lnTo>
                  <a:lnTo>
                    <a:pt x="3835" y="3396"/>
                  </a:lnTo>
                  <a:lnTo>
                    <a:pt x="3835" y="2150"/>
                  </a:lnTo>
                  <a:lnTo>
                    <a:pt x="3835" y="2150"/>
                  </a:lnTo>
                  <a:lnTo>
                    <a:pt x="4201" y="1930"/>
                  </a:lnTo>
                  <a:close/>
                  <a:moveTo>
                    <a:pt x="5056" y="1393"/>
                  </a:moveTo>
                  <a:lnTo>
                    <a:pt x="5056" y="3396"/>
                  </a:lnTo>
                  <a:lnTo>
                    <a:pt x="4689" y="3396"/>
                  </a:lnTo>
                  <a:lnTo>
                    <a:pt x="4689" y="1637"/>
                  </a:lnTo>
                  <a:lnTo>
                    <a:pt x="5056" y="1393"/>
                  </a:lnTo>
                  <a:close/>
                  <a:moveTo>
                    <a:pt x="5911" y="885"/>
                  </a:moveTo>
                  <a:lnTo>
                    <a:pt x="5911" y="3396"/>
                  </a:lnTo>
                  <a:lnTo>
                    <a:pt x="5544" y="3396"/>
                  </a:lnTo>
                  <a:lnTo>
                    <a:pt x="5544" y="1100"/>
                  </a:lnTo>
                  <a:lnTo>
                    <a:pt x="5911" y="885"/>
                  </a:lnTo>
                  <a:close/>
                  <a:moveTo>
                    <a:pt x="6399" y="978"/>
                  </a:moveTo>
                  <a:lnTo>
                    <a:pt x="6619" y="1539"/>
                  </a:lnTo>
                  <a:lnTo>
                    <a:pt x="6790" y="2031"/>
                  </a:lnTo>
                  <a:lnTo>
                    <a:pt x="6790" y="3396"/>
                  </a:lnTo>
                  <a:lnTo>
                    <a:pt x="6399" y="3396"/>
                  </a:lnTo>
                  <a:lnTo>
                    <a:pt x="6399" y="978"/>
                  </a:lnTo>
                  <a:close/>
                  <a:moveTo>
                    <a:pt x="6448" y="1"/>
                  </a:moveTo>
                  <a:lnTo>
                    <a:pt x="0" y="3884"/>
                  </a:lnTo>
                  <a:lnTo>
                    <a:pt x="7523" y="3884"/>
                  </a:lnTo>
                  <a:lnTo>
                    <a:pt x="7498" y="3347"/>
                  </a:lnTo>
                  <a:lnTo>
                    <a:pt x="7449" y="2834"/>
                  </a:lnTo>
                  <a:lnTo>
                    <a:pt x="7352" y="2321"/>
                  </a:lnTo>
                  <a:lnTo>
                    <a:pt x="7229" y="1832"/>
                  </a:lnTo>
                  <a:lnTo>
                    <a:pt x="7083" y="1344"/>
                  </a:lnTo>
                  <a:lnTo>
                    <a:pt x="6912" y="880"/>
                  </a:lnTo>
                  <a:lnTo>
                    <a:pt x="6692" y="440"/>
                  </a:lnTo>
                  <a:lnTo>
                    <a:pt x="6448"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4"/>
            <p:cNvSpPr/>
            <p:nvPr/>
          </p:nvSpPr>
          <p:spPr>
            <a:xfrm>
              <a:off x="3494925" y="3652450"/>
              <a:ext cx="161200" cy="188100"/>
            </a:xfrm>
            <a:custGeom>
              <a:avLst/>
              <a:gdLst/>
              <a:ahLst/>
              <a:cxnLst/>
              <a:rect l="l" t="t" r="r" b="b"/>
              <a:pathLst>
                <a:path w="6448" h="7524" extrusionOk="0">
                  <a:moveTo>
                    <a:pt x="489" y="514"/>
                  </a:moveTo>
                  <a:lnTo>
                    <a:pt x="879" y="538"/>
                  </a:lnTo>
                  <a:lnTo>
                    <a:pt x="1270" y="611"/>
                  </a:lnTo>
                  <a:lnTo>
                    <a:pt x="1661" y="685"/>
                  </a:lnTo>
                  <a:lnTo>
                    <a:pt x="2052" y="782"/>
                  </a:lnTo>
                  <a:lnTo>
                    <a:pt x="2418" y="929"/>
                  </a:lnTo>
                  <a:lnTo>
                    <a:pt x="2809" y="1075"/>
                  </a:lnTo>
                  <a:lnTo>
                    <a:pt x="3151" y="1246"/>
                  </a:lnTo>
                  <a:lnTo>
                    <a:pt x="3517" y="1417"/>
                  </a:lnTo>
                  <a:lnTo>
                    <a:pt x="3835" y="1637"/>
                  </a:lnTo>
                  <a:lnTo>
                    <a:pt x="4152" y="1857"/>
                  </a:lnTo>
                  <a:lnTo>
                    <a:pt x="4445" y="2077"/>
                  </a:lnTo>
                  <a:lnTo>
                    <a:pt x="4738" y="2321"/>
                  </a:lnTo>
                  <a:lnTo>
                    <a:pt x="5031" y="2590"/>
                  </a:lnTo>
                  <a:lnTo>
                    <a:pt x="5276" y="2883"/>
                  </a:lnTo>
                  <a:lnTo>
                    <a:pt x="5520" y="3176"/>
                  </a:lnTo>
                  <a:lnTo>
                    <a:pt x="5764" y="3493"/>
                  </a:lnTo>
                  <a:lnTo>
                    <a:pt x="489" y="6668"/>
                  </a:lnTo>
                  <a:lnTo>
                    <a:pt x="489" y="514"/>
                  </a:lnTo>
                  <a:close/>
                  <a:moveTo>
                    <a:pt x="0" y="1"/>
                  </a:moveTo>
                  <a:lnTo>
                    <a:pt x="0" y="7523"/>
                  </a:lnTo>
                  <a:lnTo>
                    <a:pt x="6448" y="3640"/>
                  </a:lnTo>
                  <a:lnTo>
                    <a:pt x="6179" y="3249"/>
                  </a:lnTo>
                  <a:lnTo>
                    <a:pt x="5911" y="2858"/>
                  </a:lnTo>
                  <a:lnTo>
                    <a:pt x="5593" y="2492"/>
                  </a:lnTo>
                  <a:lnTo>
                    <a:pt x="5276" y="2150"/>
                  </a:lnTo>
                  <a:lnTo>
                    <a:pt x="4909" y="1833"/>
                  </a:lnTo>
                  <a:lnTo>
                    <a:pt x="4543" y="1540"/>
                  </a:lnTo>
                  <a:lnTo>
                    <a:pt x="4152" y="1246"/>
                  </a:lnTo>
                  <a:lnTo>
                    <a:pt x="3761" y="1002"/>
                  </a:lnTo>
                  <a:lnTo>
                    <a:pt x="3322" y="782"/>
                  </a:lnTo>
                  <a:lnTo>
                    <a:pt x="2882" y="587"/>
                  </a:lnTo>
                  <a:lnTo>
                    <a:pt x="2443" y="416"/>
                  </a:lnTo>
                  <a:lnTo>
                    <a:pt x="1978" y="270"/>
                  </a:lnTo>
                  <a:lnTo>
                    <a:pt x="1490" y="147"/>
                  </a:lnTo>
                  <a:lnTo>
                    <a:pt x="1002" y="74"/>
                  </a:lnTo>
                  <a:lnTo>
                    <a:pt x="513" y="25"/>
                  </a:lnTo>
                  <a:lnTo>
                    <a:pt x="0"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6" name="Google Shape;196;p24"/>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5"/>
          <p:cNvSpPr txBox="1">
            <a:spLocks noGrp="1"/>
          </p:cNvSpPr>
          <p:nvPr>
            <p:ph type="title"/>
          </p:nvPr>
        </p:nvSpPr>
        <p:spPr>
          <a:xfrm>
            <a:off x="152400" y="127650"/>
            <a:ext cx="3962400" cy="539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20 Other factors:</a:t>
            </a:r>
            <a:endParaRPr/>
          </a:p>
        </p:txBody>
      </p:sp>
      <p:grpSp>
        <p:nvGrpSpPr>
          <p:cNvPr id="203" name="Google Shape;203;p25"/>
          <p:cNvGrpSpPr/>
          <p:nvPr/>
        </p:nvGrpSpPr>
        <p:grpSpPr>
          <a:xfrm>
            <a:off x="4473656" y="78738"/>
            <a:ext cx="337562" cy="337562"/>
            <a:chOff x="1922075" y="1629000"/>
            <a:chExt cx="437200" cy="437200"/>
          </a:xfrm>
        </p:grpSpPr>
        <p:sp>
          <p:nvSpPr>
            <p:cNvPr id="204" name="Google Shape;204;p25"/>
            <p:cNvSpPr/>
            <p:nvPr/>
          </p:nvSpPr>
          <p:spPr>
            <a:xfrm>
              <a:off x="2208425" y="1629000"/>
              <a:ext cx="150850" cy="150850"/>
            </a:xfrm>
            <a:custGeom>
              <a:avLst/>
              <a:gdLst/>
              <a:ahLst/>
              <a:cxnLst/>
              <a:rect l="l" t="t" r="r" b="b"/>
              <a:pathLst>
                <a:path w="6034" h="6034" extrusionOk="0">
                  <a:moveTo>
                    <a:pt x="2004" y="1"/>
                  </a:moveTo>
                  <a:lnTo>
                    <a:pt x="1881" y="25"/>
                  </a:lnTo>
                  <a:lnTo>
                    <a:pt x="1784" y="50"/>
                  </a:lnTo>
                  <a:lnTo>
                    <a:pt x="1686" y="98"/>
                  </a:lnTo>
                  <a:lnTo>
                    <a:pt x="1588" y="172"/>
                  </a:lnTo>
                  <a:lnTo>
                    <a:pt x="1" y="1784"/>
                  </a:lnTo>
                  <a:lnTo>
                    <a:pt x="4251" y="6033"/>
                  </a:lnTo>
                  <a:lnTo>
                    <a:pt x="5862" y="4446"/>
                  </a:lnTo>
                  <a:lnTo>
                    <a:pt x="5936" y="4348"/>
                  </a:lnTo>
                  <a:lnTo>
                    <a:pt x="5985" y="4250"/>
                  </a:lnTo>
                  <a:lnTo>
                    <a:pt x="6009" y="4153"/>
                  </a:lnTo>
                  <a:lnTo>
                    <a:pt x="6033" y="4031"/>
                  </a:lnTo>
                  <a:lnTo>
                    <a:pt x="6009" y="3933"/>
                  </a:lnTo>
                  <a:lnTo>
                    <a:pt x="5985" y="3811"/>
                  </a:lnTo>
                  <a:lnTo>
                    <a:pt x="5936" y="3713"/>
                  </a:lnTo>
                  <a:lnTo>
                    <a:pt x="5862" y="3615"/>
                  </a:lnTo>
                  <a:lnTo>
                    <a:pt x="2419" y="172"/>
                  </a:lnTo>
                  <a:lnTo>
                    <a:pt x="2321" y="98"/>
                  </a:lnTo>
                  <a:lnTo>
                    <a:pt x="2223" y="50"/>
                  </a:lnTo>
                  <a:lnTo>
                    <a:pt x="2101" y="25"/>
                  </a:lnTo>
                  <a:lnTo>
                    <a:pt x="2004"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5"/>
            <p:cNvSpPr/>
            <p:nvPr/>
          </p:nvSpPr>
          <p:spPr>
            <a:xfrm>
              <a:off x="1922075" y="1686400"/>
              <a:ext cx="379800" cy="379800"/>
            </a:xfrm>
            <a:custGeom>
              <a:avLst/>
              <a:gdLst/>
              <a:ahLst/>
              <a:cxnLst/>
              <a:rect l="l" t="t" r="r" b="b"/>
              <a:pathLst>
                <a:path w="15192" h="15192" extrusionOk="0">
                  <a:moveTo>
                    <a:pt x="1100" y="10527"/>
                  </a:moveTo>
                  <a:lnTo>
                    <a:pt x="4665" y="14093"/>
                  </a:lnTo>
                  <a:lnTo>
                    <a:pt x="4616" y="14117"/>
                  </a:lnTo>
                  <a:lnTo>
                    <a:pt x="1979" y="14508"/>
                  </a:lnTo>
                  <a:lnTo>
                    <a:pt x="684" y="13213"/>
                  </a:lnTo>
                  <a:lnTo>
                    <a:pt x="1075" y="10576"/>
                  </a:lnTo>
                  <a:lnTo>
                    <a:pt x="1100" y="10527"/>
                  </a:lnTo>
                  <a:close/>
                  <a:moveTo>
                    <a:pt x="10918" y="1"/>
                  </a:moveTo>
                  <a:lnTo>
                    <a:pt x="758" y="10185"/>
                  </a:lnTo>
                  <a:lnTo>
                    <a:pt x="684" y="10258"/>
                  </a:lnTo>
                  <a:lnTo>
                    <a:pt x="636" y="10332"/>
                  </a:lnTo>
                  <a:lnTo>
                    <a:pt x="611" y="10405"/>
                  </a:lnTo>
                  <a:lnTo>
                    <a:pt x="587" y="10502"/>
                  </a:lnTo>
                  <a:lnTo>
                    <a:pt x="1" y="14532"/>
                  </a:lnTo>
                  <a:lnTo>
                    <a:pt x="1" y="14654"/>
                  </a:lnTo>
                  <a:lnTo>
                    <a:pt x="25" y="14801"/>
                  </a:lnTo>
                  <a:lnTo>
                    <a:pt x="98" y="14923"/>
                  </a:lnTo>
                  <a:lnTo>
                    <a:pt x="171" y="15021"/>
                  </a:lnTo>
                  <a:lnTo>
                    <a:pt x="269" y="15094"/>
                  </a:lnTo>
                  <a:lnTo>
                    <a:pt x="367" y="15143"/>
                  </a:lnTo>
                  <a:lnTo>
                    <a:pt x="465" y="15167"/>
                  </a:lnTo>
                  <a:lnTo>
                    <a:pt x="587" y="15192"/>
                  </a:lnTo>
                  <a:lnTo>
                    <a:pt x="660" y="15192"/>
                  </a:lnTo>
                  <a:lnTo>
                    <a:pt x="4690" y="14606"/>
                  </a:lnTo>
                  <a:lnTo>
                    <a:pt x="4861" y="14557"/>
                  </a:lnTo>
                  <a:lnTo>
                    <a:pt x="4934" y="14508"/>
                  </a:lnTo>
                  <a:lnTo>
                    <a:pt x="5007" y="14435"/>
                  </a:lnTo>
                  <a:lnTo>
                    <a:pt x="15192" y="4275"/>
                  </a:lnTo>
                  <a:lnTo>
                    <a:pt x="13970" y="3053"/>
                  </a:lnTo>
                  <a:lnTo>
                    <a:pt x="4152" y="12872"/>
                  </a:lnTo>
                  <a:lnTo>
                    <a:pt x="3810" y="12530"/>
                  </a:lnTo>
                  <a:lnTo>
                    <a:pt x="13629" y="2712"/>
                  </a:lnTo>
                  <a:lnTo>
                    <a:pt x="12481" y="1564"/>
                  </a:lnTo>
                  <a:lnTo>
                    <a:pt x="2663" y="11382"/>
                  </a:lnTo>
                  <a:lnTo>
                    <a:pt x="2321" y="11040"/>
                  </a:lnTo>
                  <a:lnTo>
                    <a:pt x="12139" y="1222"/>
                  </a:lnTo>
                  <a:lnTo>
                    <a:pt x="10918"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6" name="Google Shape;206;p25"/>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19</a:t>
            </a:fld>
            <a:endParaRPr/>
          </a:p>
        </p:txBody>
      </p:sp>
      <p:sp>
        <p:nvSpPr>
          <p:cNvPr id="8" name="TextBox 7"/>
          <p:cNvSpPr txBox="1"/>
          <p:nvPr/>
        </p:nvSpPr>
        <p:spPr>
          <a:xfrm>
            <a:off x="152400" y="590550"/>
            <a:ext cx="8153400" cy="4401205"/>
          </a:xfrm>
          <a:prstGeom prst="rect">
            <a:avLst/>
          </a:prstGeom>
          <a:noFill/>
        </p:spPr>
        <p:txBody>
          <a:bodyPr wrap="square" rtlCol="0">
            <a:spAutoFit/>
          </a:bodyPr>
          <a:lstStyle/>
          <a:p>
            <a:pPr marL="342900" indent="-342900">
              <a:buFont typeface="+mj-lt"/>
              <a:buAutoNum type="arabicPeriod"/>
            </a:pPr>
            <a:r>
              <a:rPr lang="en-US" dirty="0">
                <a:latin typeface="Times New Roman" pitchFamily="18" charset="0"/>
                <a:cs typeface="Times New Roman" pitchFamily="18" charset="0"/>
              </a:rPr>
              <a:t>Family history of language disorders</a:t>
            </a:r>
          </a:p>
          <a:p>
            <a:pPr marL="342900" indent="-342900">
              <a:buFont typeface="+mj-lt"/>
              <a:buAutoNum type="arabicPeriod"/>
            </a:pPr>
            <a:r>
              <a:rPr lang="en-US" dirty="0">
                <a:latin typeface="Times New Roman" pitchFamily="18" charset="0"/>
                <a:cs typeface="Times New Roman" pitchFamily="18" charset="0"/>
              </a:rPr>
              <a:t>Medical conditions such as frequent ear infections, hearing loss, or medical syndromes</a:t>
            </a:r>
          </a:p>
          <a:p>
            <a:pPr marL="342900" indent="-342900">
              <a:buFont typeface="+mj-lt"/>
              <a:buAutoNum type="arabicPeriod"/>
            </a:pPr>
            <a:r>
              <a:rPr lang="en-US" dirty="0">
                <a:latin typeface="Times New Roman" pitchFamily="18" charset="0"/>
                <a:cs typeface="Times New Roman" pitchFamily="18" charset="0"/>
              </a:rPr>
              <a:t>Prematurity, especially with low birth weight</a:t>
            </a:r>
          </a:p>
          <a:p>
            <a:pPr marL="342900" indent="-342900">
              <a:buFont typeface="+mj-lt"/>
              <a:buAutoNum type="arabicPeriod"/>
            </a:pPr>
            <a:r>
              <a:rPr lang="en-US" dirty="0">
                <a:latin typeface="Times New Roman" pitchFamily="18" charset="0"/>
                <a:cs typeface="Times New Roman" pitchFamily="18" charset="0"/>
              </a:rPr>
              <a:t>Maternal drug abuse or alcohol consumption</a:t>
            </a:r>
          </a:p>
          <a:p>
            <a:pPr marL="342900" indent="-342900">
              <a:buFont typeface="+mj-lt"/>
              <a:buAutoNum type="arabicPeriod"/>
            </a:pPr>
            <a:r>
              <a:rPr lang="en-US" dirty="0">
                <a:latin typeface="Times New Roman" pitchFamily="18" charset="0"/>
                <a:cs typeface="Times New Roman" pitchFamily="18" charset="0"/>
              </a:rPr>
              <a:t>Poor nutrition</a:t>
            </a:r>
          </a:p>
          <a:p>
            <a:pPr marL="342900" indent="-342900">
              <a:buFont typeface="+mj-lt"/>
              <a:buAutoNum type="arabicPeriod"/>
            </a:pPr>
            <a:r>
              <a:rPr lang="en-US" dirty="0">
                <a:latin typeface="Times New Roman" pitchFamily="18" charset="0"/>
                <a:cs typeface="Times New Roman" pitchFamily="18" charset="0"/>
              </a:rPr>
              <a:t>Minimal use of gestural communication</a:t>
            </a:r>
          </a:p>
          <a:p>
            <a:pPr marL="342900" indent="-342900">
              <a:buFont typeface="+mj-lt"/>
              <a:buAutoNum type="arabicPeriod"/>
            </a:pPr>
            <a:r>
              <a:rPr lang="en-US" dirty="0">
                <a:latin typeface="Times New Roman" pitchFamily="18" charset="0"/>
                <a:cs typeface="Times New Roman" pitchFamily="18" charset="0"/>
              </a:rPr>
              <a:t>Poor eye contact</a:t>
            </a:r>
          </a:p>
          <a:p>
            <a:pPr marL="342900" indent="-342900">
              <a:buFont typeface="+mj-lt"/>
              <a:buAutoNum type="arabicPeriod"/>
            </a:pPr>
            <a:r>
              <a:rPr lang="en-US" dirty="0">
                <a:latin typeface="Times New Roman" pitchFamily="18" charset="0"/>
                <a:cs typeface="Times New Roman" pitchFamily="18" charset="0"/>
              </a:rPr>
              <a:t>Minimal smiling</a:t>
            </a:r>
          </a:p>
          <a:p>
            <a:pPr marL="342900" indent="-342900">
              <a:buFont typeface="+mj-lt"/>
              <a:buAutoNum type="arabicPeriod"/>
            </a:pPr>
            <a:r>
              <a:rPr lang="en-US" dirty="0">
                <a:latin typeface="Times New Roman" pitchFamily="18" charset="0"/>
                <a:cs typeface="Times New Roman" pitchFamily="18" charset="0"/>
              </a:rPr>
              <a:t>Reduced joint attention</a:t>
            </a:r>
          </a:p>
          <a:p>
            <a:pPr marL="342900" indent="-342900">
              <a:buFont typeface="+mj-lt"/>
              <a:buAutoNum type="arabicPeriod"/>
            </a:pPr>
            <a:r>
              <a:rPr lang="en-US" dirty="0">
                <a:latin typeface="Times New Roman" pitchFamily="18" charset="0"/>
                <a:cs typeface="Times New Roman" pitchFamily="18" charset="0"/>
              </a:rPr>
              <a:t>Lack of symbolic play</a:t>
            </a:r>
          </a:p>
          <a:p>
            <a:pPr marL="342900" indent="-342900">
              <a:buFont typeface="+mj-lt"/>
              <a:buAutoNum type="arabicPeriod"/>
            </a:pPr>
            <a:r>
              <a:rPr lang="en-US" dirty="0">
                <a:latin typeface="Times New Roman" pitchFamily="18" charset="0"/>
                <a:cs typeface="Times New Roman" pitchFamily="18" charset="0"/>
              </a:rPr>
              <a:t>Does not seem curious about surroundings or point out things of interest</a:t>
            </a:r>
          </a:p>
          <a:p>
            <a:pPr marL="342900" indent="-342900">
              <a:buFont typeface="+mj-lt"/>
              <a:buAutoNum type="arabicPeriod"/>
            </a:pPr>
            <a:r>
              <a:rPr lang="en-US" dirty="0">
                <a:latin typeface="Times New Roman" pitchFamily="18" charset="0"/>
                <a:cs typeface="Times New Roman" pitchFamily="18" charset="0"/>
              </a:rPr>
              <a:t>Delayed babbling</a:t>
            </a:r>
          </a:p>
          <a:p>
            <a:pPr marL="342900" indent="-342900">
              <a:buFont typeface="+mj-lt"/>
              <a:buAutoNum type="arabicPeriod"/>
            </a:pPr>
            <a:r>
              <a:rPr lang="en-US" dirty="0">
                <a:latin typeface="Times New Roman" pitchFamily="18" charset="0"/>
                <a:cs typeface="Times New Roman" pitchFamily="18" charset="0"/>
              </a:rPr>
              <a:t>Early phonological difficulties</a:t>
            </a:r>
          </a:p>
          <a:p>
            <a:pPr marL="342900" indent="-342900">
              <a:buFont typeface="+mj-lt"/>
              <a:buAutoNum type="arabicPeriod"/>
            </a:pPr>
            <a:r>
              <a:rPr lang="en-US" dirty="0">
                <a:latin typeface="Times New Roman" pitchFamily="18" charset="0"/>
                <a:cs typeface="Times New Roman" pitchFamily="18" charset="0"/>
              </a:rPr>
              <a:t>Limited and simplified syllable structures</a:t>
            </a:r>
          </a:p>
          <a:p>
            <a:pPr marL="342900" indent="-342900">
              <a:buFont typeface="+mj-lt"/>
              <a:buAutoNum type="arabicPeriod"/>
            </a:pPr>
            <a:r>
              <a:rPr lang="en-US" dirty="0">
                <a:latin typeface="Times New Roman" pitchFamily="18" charset="0"/>
                <a:cs typeface="Times New Roman" pitchFamily="18" charset="0"/>
              </a:rPr>
              <a:t>Limited phonetic inventories</a:t>
            </a:r>
          </a:p>
          <a:p>
            <a:pPr marL="342900" indent="-342900">
              <a:buFont typeface="+mj-lt"/>
              <a:buAutoNum type="arabicPeriod"/>
            </a:pPr>
            <a:r>
              <a:rPr lang="en-US" dirty="0">
                <a:latin typeface="Times New Roman" pitchFamily="18" charset="0"/>
                <a:cs typeface="Times New Roman" pitchFamily="18" charset="0"/>
              </a:rPr>
              <a:t>Frequent deletion of initial and final consonants</a:t>
            </a:r>
          </a:p>
          <a:p>
            <a:pPr marL="342900" indent="-342900">
              <a:buFont typeface="+mj-lt"/>
              <a:buAutoNum type="arabicPeriod"/>
            </a:pPr>
            <a:r>
              <a:rPr lang="en-US" dirty="0">
                <a:latin typeface="Times New Roman" pitchFamily="18" charset="0"/>
                <a:cs typeface="Times New Roman" pitchFamily="18" charset="0"/>
              </a:rPr>
              <a:t>Numerous vowel errors</a:t>
            </a:r>
          </a:p>
          <a:p>
            <a:pPr marL="342900" indent="-342900">
              <a:buFont typeface="+mj-lt"/>
              <a:buAutoNum type="arabicPeriod"/>
            </a:pPr>
            <a:r>
              <a:rPr lang="en-US" dirty="0">
                <a:latin typeface="Times New Roman" pitchFamily="18" charset="0"/>
                <a:cs typeface="Times New Roman" pitchFamily="18" charset="0"/>
              </a:rPr>
              <a:t>Substitution of /h/ or glottal consonants for other consonants</a:t>
            </a:r>
          </a:p>
          <a:p>
            <a:pPr marL="342900" indent="-342900">
              <a:buFont typeface="+mj-lt"/>
              <a:buAutoNum type="arabicPeriod"/>
            </a:pPr>
            <a:r>
              <a:rPr lang="en-US" dirty="0">
                <a:latin typeface="Times New Roman" pitchFamily="18" charset="0"/>
                <a:cs typeface="Times New Roman" pitchFamily="18" charset="0"/>
              </a:rPr>
              <a:t>Atypical error patterns</a:t>
            </a:r>
          </a:p>
          <a:p>
            <a:pPr marL="342900" indent="-342900">
              <a:buFont typeface="+mj-lt"/>
              <a:buAutoNum type="arabicPeriod"/>
            </a:pPr>
            <a:r>
              <a:rPr lang="en-US" dirty="0">
                <a:latin typeface="Times New Roman" pitchFamily="18" charset="0"/>
                <a:cs typeface="Times New Roman" pitchFamily="18" charset="0"/>
              </a:rPr>
              <a:t>Fewer than 50 expressive words and no word combinations at age 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1066800" y="6667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Overview</a:t>
            </a:r>
            <a:endParaRPr sz="2400"/>
          </a:p>
        </p:txBody>
      </p:sp>
      <p:grpSp>
        <p:nvGrpSpPr>
          <p:cNvPr id="76" name="Google Shape;76;p14"/>
          <p:cNvGrpSpPr/>
          <p:nvPr/>
        </p:nvGrpSpPr>
        <p:grpSpPr>
          <a:xfrm>
            <a:off x="4406518" y="110100"/>
            <a:ext cx="330961" cy="275331"/>
            <a:chOff x="1926350" y="995225"/>
            <a:chExt cx="428650" cy="356600"/>
          </a:xfrm>
        </p:grpSpPr>
        <p:sp>
          <p:nvSpPr>
            <p:cNvPr id="77" name="Google Shape;77;p14"/>
            <p:cNvSpPr/>
            <p:nvPr/>
          </p:nvSpPr>
          <p:spPr>
            <a:xfrm>
              <a:off x="1926350" y="1298075"/>
              <a:ext cx="208225" cy="53750"/>
            </a:xfrm>
            <a:custGeom>
              <a:avLst/>
              <a:gdLst/>
              <a:ahLst/>
              <a:cxnLst/>
              <a:rect l="l" t="t" r="r" b="b"/>
              <a:pathLst>
                <a:path w="8329" h="2150" extrusionOk="0">
                  <a:moveTo>
                    <a:pt x="0" y="0"/>
                  </a:moveTo>
                  <a:lnTo>
                    <a:pt x="0" y="489"/>
                  </a:lnTo>
                  <a:lnTo>
                    <a:pt x="25" y="635"/>
                  </a:lnTo>
                  <a:lnTo>
                    <a:pt x="74" y="758"/>
                  </a:lnTo>
                  <a:lnTo>
                    <a:pt x="147" y="855"/>
                  </a:lnTo>
                  <a:lnTo>
                    <a:pt x="245" y="953"/>
                  </a:lnTo>
                  <a:lnTo>
                    <a:pt x="391" y="1026"/>
                  </a:lnTo>
                  <a:lnTo>
                    <a:pt x="562" y="1051"/>
                  </a:lnTo>
                  <a:lnTo>
                    <a:pt x="733" y="1026"/>
                  </a:lnTo>
                  <a:lnTo>
                    <a:pt x="1295" y="855"/>
                  </a:lnTo>
                  <a:lnTo>
                    <a:pt x="1661" y="782"/>
                  </a:lnTo>
                  <a:lnTo>
                    <a:pt x="2076" y="684"/>
                  </a:lnTo>
                  <a:lnTo>
                    <a:pt x="2540" y="611"/>
                  </a:lnTo>
                  <a:lnTo>
                    <a:pt x="3029" y="562"/>
                  </a:lnTo>
                  <a:lnTo>
                    <a:pt x="3591" y="513"/>
                  </a:lnTo>
                  <a:lnTo>
                    <a:pt x="4177" y="489"/>
                  </a:lnTo>
                  <a:lnTo>
                    <a:pt x="4616" y="513"/>
                  </a:lnTo>
                  <a:lnTo>
                    <a:pt x="5032" y="538"/>
                  </a:lnTo>
                  <a:lnTo>
                    <a:pt x="5422" y="611"/>
                  </a:lnTo>
                  <a:lnTo>
                    <a:pt x="5789" y="684"/>
                  </a:lnTo>
                  <a:lnTo>
                    <a:pt x="6131" y="782"/>
                  </a:lnTo>
                  <a:lnTo>
                    <a:pt x="6448" y="880"/>
                  </a:lnTo>
                  <a:lnTo>
                    <a:pt x="6717" y="1002"/>
                  </a:lnTo>
                  <a:lnTo>
                    <a:pt x="6985" y="1124"/>
                  </a:lnTo>
                  <a:lnTo>
                    <a:pt x="7205" y="1246"/>
                  </a:lnTo>
                  <a:lnTo>
                    <a:pt x="7425" y="1393"/>
                  </a:lnTo>
                  <a:lnTo>
                    <a:pt x="7791" y="1661"/>
                  </a:lnTo>
                  <a:lnTo>
                    <a:pt x="8084" y="1930"/>
                  </a:lnTo>
                  <a:lnTo>
                    <a:pt x="8329" y="2150"/>
                  </a:lnTo>
                  <a:lnTo>
                    <a:pt x="8329" y="1661"/>
                  </a:lnTo>
                  <a:lnTo>
                    <a:pt x="8084" y="1441"/>
                  </a:lnTo>
                  <a:lnTo>
                    <a:pt x="7791" y="1173"/>
                  </a:lnTo>
                  <a:lnTo>
                    <a:pt x="7425" y="904"/>
                  </a:lnTo>
                  <a:lnTo>
                    <a:pt x="7205" y="758"/>
                  </a:lnTo>
                  <a:lnTo>
                    <a:pt x="6985" y="635"/>
                  </a:lnTo>
                  <a:lnTo>
                    <a:pt x="6717" y="513"/>
                  </a:lnTo>
                  <a:lnTo>
                    <a:pt x="6448" y="391"/>
                  </a:lnTo>
                  <a:lnTo>
                    <a:pt x="6131" y="294"/>
                  </a:lnTo>
                  <a:lnTo>
                    <a:pt x="5789" y="196"/>
                  </a:lnTo>
                  <a:lnTo>
                    <a:pt x="5422" y="123"/>
                  </a:lnTo>
                  <a:lnTo>
                    <a:pt x="5032" y="49"/>
                  </a:lnTo>
                  <a:lnTo>
                    <a:pt x="4616" y="25"/>
                  </a:lnTo>
                  <a:lnTo>
                    <a:pt x="4177" y="0"/>
                  </a:lnTo>
                  <a:lnTo>
                    <a:pt x="3591" y="25"/>
                  </a:lnTo>
                  <a:lnTo>
                    <a:pt x="3029" y="74"/>
                  </a:lnTo>
                  <a:lnTo>
                    <a:pt x="2540" y="123"/>
                  </a:lnTo>
                  <a:lnTo>
                    <a:pt x="2076" y="196"/>
                  </a:lnTo>
                  <a:lnTo>
                    <a:pt x="1661" y="294"/>
                  </a:lnTo>
                  <a:lnTo>
                    <a:pt x="1295" y="367"/>
                  </a:lnTo>
                  <a:lnTo>
                    <a:pt x="733" y="538"/>
                  </a:lnTo>
                  <a:lnTo>
                    <a:pt x="562" y="562"/>
                  </a:lnTo>
                  <a:lnTo>
                    <a:pt x="391" y="538"/>
                  </a:lnTo>
                  <a:lnTo>
                    <a:pt x="245" y="465"/>
                  </a:lnTo>
                  <a:lnTo>
                    <a:pt x="147" y="367"/>
                  </a:lnTo>
                  <a:lnTo>
                    <a:pt x="74" y="269"/>
                  </a:lnTo>
                  <a:lnTo>
                    <a:pt x="25" y="147"/>
                  </a:lnTo>
                  <a:lnTo>
                    <a:pt x="0"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4"/>
            <p:cNvSpPr/>
            <p:nvPr/>
          </p:nvSpPr>
          <p:spPr>
            <a:xfrm>
              <a:off x="2146775" y="1298075"/>
              <a:ext cx="208225" cy="53750"/>
            </a:xfrm>
            <a:custGeom>
              <a:avLst/>
              <a:gdLst/>
              <a:ahLst/>
              <a:cxnLst/>
              <a:rect l="l" t="t" r="r" b="b"/>
              <a:pathLst>
                <a:path w="8329" h="2150" extrusionOk="0">
                  <a:moveTo>
                    <a:pt x="4152" y="0"/>
                  </a:moveTo>
                  <a:lnTo>
                    <a:pt x="3712" y="25"/>
                  </a:lnTo>
                  <a:lnTo>
                    <a:pt x="3297" y="49"/>
                  </a:lnTo>
                  <a:lnTo>
                    <a:pt x="2907" y="123"/>
                  </a:lnTo>
                  <a:lnTo>
                    <a:pt x="2540" y="196"/>
                  </a:lnTo>
                  <a:lnTo>
                    <a:pt x="2198" y="294"/>
                  </a:lnTo>
                  <a:lnTo>
                    <a:pt x="1881" y="391"/>
                  </a:lnTo>
                  <a:lnTo>
                    <a:pt x="1612" y="513"/>
                  </a:lnTo>
                  <a:lnTo>
                    <a:pt x="1343" y="635"/>
                  </a:lnTo>
                  <a:lnTo>
                    <a:pt x="1124" y="758"/>
                  </a:lnTo>
                  <a:lnTo>
                    <a:pt x="904" y="904"/>
                  </a:lnTo>
                  <a:lnTo>
                    <a:pt x="537" y="1173"/>
                  </a:lnTo>
                  <a:lnTo>
                    <a:pt x="244" y="1441"/>
                  </a:lnTo>
                  <a:lnTo>
                    <a:pt x="0" y="1661"/>
                  </a:lnTo>
                  <a:lnTo>
                    <a:pt x="0" y="2150"/>
                  </a:lnTo>
                  <a:lnTo>
                    <a:pt x="244" y="1930"/>
                  </a:lnTo>
                  <a:lnTo>
                    <a:pt x="537" y="1661"/>
                  </a:lnTo>
                  <a:lnTo>
                    <a:pt x="904" y="1393"/>
                  </a:lnTo>
                  <a:lnTo>
                    <a:pt x="1124" y="1246"/>
                  </a:lnTo>
                  <a:lnTo>
                    <a:pt x="1343" y="1124"/>
                  </a:lnTo>
                  <a:lnTo>
                    <a:pt x="1612" y="1002"/>
                  </a:lnTo>
                  <a:lnTo>
                    <a:pt x="1881" y="880"/>
                  </a:lnTo>
                  <a:lnTo>
                    <a:pt x="2198" y="782"/>
                  </a:lnTo>
                  <a:lnTo>
                    <a:pt x="2540" y="684"/>
                  </a:lnTo>
                  <a:lnTo>
                    <a:pt x="2907" y="611"/>
                  </a:lnTo>
                  <a:lnTo>
                    <a:pt x="3297" y="538"/>
                  </a:lnTo>
                  <a:lnTo>
                    <a:pt x="3712" y="513"/>
                  </a:lnTo>
                  <a:lnTo>
                    <a:pt x="4152" y="489"/>
                  </a:lnTo>
                  <a:lnTo>
                    <a:pt x="4738" y="513"/>
                  </a:lnTo>
                  <a:lnTo>
                    <a:pt x="5300" y="562"/>
                  </a:lnTo>
                  <a:lnTo>
                    <a:pt x="5788" y="611"/>
                  </a:lnTo>
                  <a:lnTo>
                    <a:pt x="6252" y="684"/>
                  </a:lnTo>
                  <a:lnTo>
                    <a:pt x="6668" y="782"/>
                  </a:lnTo>
                  <a:lnTo>
                    <a:pt x="7034" y="855"/>
                  </a:lnTo>
                  <a:lnTo>
                    <a:pt x="7596" y="1026"/>
                  </a:lnTo>
                  <a:lnTo>
                    <a:pt x="7767" y="1051"/>
                  </a:lnTo>
                  <a:lnTo>
                    <a:pt x="7938" y="1026"/>
                  </a:lnTo>
                  <a:lnTo>
                    <a:pt x="8084" y="953"/>
                  </a:lnTo>
                  <a:lnTo>
                    <a:pt x="8182" y="855"/>
                  </a:lnTo>
                  <a:lnTo>
                    <a:pt x="8255" y="758"/>
                  </a:lnTo>
                  <a:lnTo>
                    <a:pt x="8304" y="635"/>
                  </a:lnTo>
                  <a:lnTo>
                    <a:pt x="8328" y="489"/>
                  </a:lnTo>
                  <a:lnTo>
                    <a:pt x="8328" y="0"/>
                  </a:lnTo>
                  <a:lnTo>
                    <a:pt x="8304" y="147"/>
                  </a:lnTo>
                  <a:lnTo>
                    <a:pt x="8255" y="269"/>
                  </a:lnTo>
                  <a:lnTo>
                    <a:pt x="8182" y="367"/>
                  </a:lnTo>
                  <a:lnTo>
                    <a:pt x="8084" y="465"/>
                  </a:lnTo>
                  <a:lnTo>
                    <a:pt x="7938" y="538"/>
                  </a:lnTo>
                  <a:lnTo>
                    <a:pt x="7767" y="562"/>
                  </a:lnTo>
                  <a:lnTo>
                    <a:pt x="7596" y="538"/>
                  </a:lnTo>
                  <a:lnTo>
                    <a:pt x="7034" y="367"/>
                  </a:lnTo>
                  <a:lnTo>
                    <a:pt x="6668" y="294"/>
                  </a:lnTo>
                  <a:lnTo>
                    <a:pt x="6252" y="196"/>
                  </a:lnTo>
                  <a:lnTo>
                    <a:pt x="5788" y="123"/>
                  </a:lnTo>
                  <a:lnTo>
                    <a:pt x="5300" y="74"/>
                  </a:lnTo>
                  <a:lnTo>
                    <a:pt x="4738" y="25"/>
                  </a:lnTo>
                  <a:lnTo>
                    <a:pt x="4152"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4"/>
            <p:cNvSpPr/>
            <p:nvPr/>
          </p:nvSpPr>
          <p:spPr>
            <a:xfrm>
              <a:off x="1926350" y="995225"/>
              <a:ext cx="208225" cy="332175"/>
            </a:xfrm>
            <a:custGeom>
              <a:avLst/>
              <a:gdLst/>
              <a:ahLst/>
              <a:cxnLst/>
              <a:rect l="l" t="t" r="r" b="b"/>
              <a:pathLst>
                <a:path w="8329" h="13287" extrusionOk="0">
                  <a:moveTo>
                    <a:pt x="4177" y="1"/>
                  </a:moveTo>
                  <a:lnTo>
                    <a:pt x="3591" y="25"/>
                  </a:lnTo>
                  <a:lnTo>
                    <a:pt x="3029" y="74"/>
                  </a:lnTo>
                  <a:lnTo>
                    <a:pt x="2467" y="196"/>
                  </a:lnTo>
                  <a:lnTo>
                    <a:pt x="1905" y="343"/>
                  </a:lnTo>
                  <a:lnTo>
                    <a:pt x="1393" y="538"/>
                  </a:lnTo>
                  <a:lnTo>
                    <a:pt x="929" y="758"/>
                  </a:lnTo>
                  <a:lnTo>
                    <a:pt x="513" y="978"/>
                  </a:lnTo>
                  <a:lnTo>
                    <a:pt x="342" y="1124"/>
                  </a:lnTo>
                  <a:lnTo>
                    <a:pt x="196" y="1246"/>
                  </a:lnTo>
                  <a:lnTo>
                    <a:pt x="123" y="1319"/>
                  </a:lnTo>
                  <a:lnTo>
                    <a:pt x="49" y="1442"/>
                  </a:lnTo>
                  <a:lnTo>
                    <a:pt x="25" y="1539"/>
                  </a:lnTo>
                  <a:lnTo>
                    <a:pt x="0" y="1661"/>
                  </a:lnTo>
                  <a:lnTo>
                    <a:pt x="0" y="11626"/>
                  </a:lnTo>
                  <a:lnTo>
                    <a:pt x="25" y="11773"/>
                  </a:lnTo>
                  <a:lnTo>
                    <a:pt x="74" y="11895"/>
                  </a:lnTo>
                  <a:lnTo>
                    <a:pt x="147" y="11992"/>
                  </a:lnTo>
                  <a:lnTo>
                    <a:pt x="245" y="12090"/>
                  </a:lnTo>
                  <a:lnTo>
                    <a:pt x="391" y="12163"/>
                  </a:lnTo>
                  <a:lnTo>
                    <a:pt x="562" y="12188"/>
                  </a:lnTo>
                  <a:lnTo>
                    <a:pt x="733" y="12163"/>
                  </a:lnTo>
                  <a:lnTo>
                    <a:pt x="1295" y="11992"/>
                  </a:lnTo>
                  <a:lnTo>
                    <a:pt x="1661" y="11919"/>
                  </a:lnTo>
                  <a:lnTo>
                    <a:pt x="2076" y="11821"/>
                  </a:lnTo>
                  <a:lnTo>
                    <a:pt x="2540" y="11748"/>
                  </a:lnTo>
                  <a:lnTo>
                    <a:pt x="3029" y="11699"/>
                  </a:lnTo>
                  <a:lnTo>
                    <a:pt x="3591" y="11650"/>
                  </a:lnTo>
                  <a:lnTo>
                    <a:pt x="4177" y="11626"/>
                  </a:lnTo>
                  <a:lnTo>
                    <a:pt x="4616" y="11650"/>
                  </a:lnTo>
                  <a:lnTo>
                    <a:pt x="5032" y="11675"/>
                  </a:lnTo>
                  <a:lnTo>
                    <a:pt x="5422" y="11748"/>
                  </a:lnTo>
                  <a:lnTo>
                    <a:pt x="5789" y="11821"/>
                  </a:lnTo>
                  <a:lnTo>
                    <a:pt x="6131" y="11919"/>
                  </a:lnTo>
                  <a:lnTo>
                    <a:pt x="6448" y="12017"/>
                  </a:lnTo>
                  <a:lnTo>
                    <a:pt x="6717" y="12139"/>
                  </a:lnTo>
                  <a:lnTo>
                    <a:pt x="6985" y="12261"/>
                  </a:lnTo>
                  <a:lnTo>
                    <a:pt x="7205" y="12383"/>
                  </a:lnTo>
                  <a:lnTo>
                    <a:pt x="7425" y="12530"/>
                  </a:lnTo>
                  <a:lnTo>
                    <a:pt x="7791" y="12798"/>
                  </a:lnTo>
                  <a:lnTo>
                    <a:pt x="8084" y="13067"/>
                  </a:lnTo>
                  <a:lnTo>
                    <a:pt x="8329" y="13287"/>
                  </a:lnTo>
                  <a:lnTo>
                    <a:pt x="8329" y="2199"/>
                  </a:lnTo>
                  <a:lnTo>
                    <a:pt x="8329" y="2101"/>
                  </a:lnTo>
                  <a:lnTo>
                    <a:pt x="8280" y="1979"/>
                  </a:lnTo>
                  <a:lnTo>
                    <a:pt x="8231" y="1881"/>
                  </a:lnTo>
                  <a:lnTo>
                    <a:pt x="8158" y="1808"/>
                  </a:lnTo>
                  <a:lnTo>
                    <a:pt x="8036" y="1686"/>
                  </a:lnTo>
                  <a:lnTo>
                    <a:pt x="7767" y="1442"/>
                  </a:lnTo>
                  <a:lnTo>
                    <a:pt x="7449" y="1173"/>
                  </a:lnTo>
                  <a:lnTo>
                    <a:pt x="7083" y="904"/>
                  </a:lnTo>
                  <a:lnTo>
                    <a:pt x="6644" y="611"/>
                  </a:lnTo>
                  <a:lnTo>
                    <a:pt x="6375" y="489"/>
                  </a:lnTo>
                  <a:lnTo>
                    <a:pt x="6131" y="367"/>
                  </a:lnTo>
                  <a:lnTo>
                    <a:pt x="5838" y="269"/>
                  </a:lnTo>
                  <a:lnTo>
                    <a:pt x="5544" y="172"/>
                  </a:lnTo>
                  <a:lnTo>
                    <a:pt x="5227" y="98"/>
                  </a:lnTo>
                  <a:lnTo>
                    <a:pt x="4885" y="49"/>
                  </a:lnTo>
                  <a:lnTo>
                    <a:pt x="4543"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4"/>
            <p:cNvSpPr/>
            <p:nvPr/>
          </p:nvSpPr>
          <p:spPr>
            <a:xfrm>
              <a:off x="2146775" y="995225"/>
              <a:ext cx="208225" cy="332175"/>
            </a:xfrm>
            <a:custGeom>
              <a:avLst/>
              <a:gdLst/>
              <a:ahLst/>
              <a:cxnLst/>
              <a:rect l="l" t="t" r="r" b="b"/>
              <a:pathLst>
                <a:path w="8329" h="13287" extrusionOk="0">
                  <a:moveTo>
                    <a:pt x="3786" y="1"/>
                  </a:moveTo>
                  <a:lnTo>
                    <a:pt x="3444" y="49"/>
                  </a:lnTo>
                  <a:lnTo>
                    <a:pt x="3102" y="98"/>
                  </a:lnTo>
                  <a:lnTo>
                    <a:pt x="2784" y="172"/>
                  </a:lnTo>
                  <a:lnTo>
                    <a:pt x="2491" y="269"/>
                  </a:lnTo>
                  <a:lnTo>
                    <a:pt x="2198" y="367"/>
                  </a:lnTo>
                  <a:lnTo>
                    <a:pt x="1954" y="489"/>
                  </a:lnTo>
                  <a:lnTo>
                    <a:pt x="1685" y="611"/>
                  </a:lnTo>
                  <a:lnTo>
                    <a:pt x="1246" y="904"/>
                  </a:lnTo>
                  <a:lnTo>
                    <a:pt x="879" y="1173"/>
                  </a:lnTo>
                  <a:lnTo>
                    <a:pt x="562" y="1442"/>
                  </a:lnTo>
                  <a:lnTo>
                    <a:pt x="293" y="1686"/>
                  </a:lnTo>
                  <a:lnTo>
                    <a:pt x="171" y="1808"/>
                  </a:lnTo>
                  <a:lnTo>
                    <a:pt x="98" y="1881"/>
                  </a:lnTo>
                  <a:lnTo>
                    <a:pt x="49" y="1979"/>
                  </a:lnTo>
                  <a:lnTo>
                    <a:pt x="0" y="2101"/>
                  </a:lnTo>
                  <a:lnTo>
                    <a:pt x="0" y="2199"/>
                  </a:lnTo>
                  <a:lnTo>
                    <a:pt x="0" y="13287"/>
                  </a:lnTo>
                  <a:lnTo>
                    <a:pt x="244" y="13067"/>
                  </a:lnTo>
                  <a:lnTo>
                    <a:pt x="537" y="12798"/>
                  </a:lnTo>
                  <a:lnTo>
                    <a:pt x="904" y="12530"/>
                  </a:lnTo>
                  <a:lnTo>
                    <a:pt x="1124" y="12383"/>
                  </a:lnTo>
                  <a:lnTo>
                    <a:pt x="1343" y="12261"/>
                  </a:lnTo>
                  <a:lnTo>
                    <a:pt x="1612" y="12139"/>
                  </a:lnTo>
                  <a:lnTo>
                    <a:pt x="1881" y="12017"/>
                  </a:lnTo>
                  <a:lnTo>
                    <a:pt x="2198" y="11919"/>
                  </a:lnTo>
                  <a:lnTo>
                    <a:pt x="2540" y="11821"/>
                  </a:lnTo>
                  <a:lnTo>
                    <a:pt x="2907" y="11748"/>
                  </a:lnTo>
                  <a:lnTo>
                    <a:pt x="3297" y="11675"/>
                  </a:lnTo>
                  <a:lnTo>
                    <a:pt x="3712" y="11650"/>
                  </a:lnTo>
                  <a:lnTo>
                    <a:pt x="4152" y="11626"/>
                  </a:lnTo>
                  <a:lnTo>
                    <a:pt x="4738" y="11650"/>
                  </a:lnTo>
                  <a:lnTo>
                    <a:pt x="5300" y="11699"/>
                  </a:lnTo>
                  <a:lnTo>
                    <a:pt x="5788" y="11748"/>
                  </a:lnTo>
                  <a:lnTo>
                    <a:pt x="6252" y="11821"/>
                  </a:lnTo>
                  <a:lnTo>
                    <a:pt x="6668" y="11919"/>
                  </a:lnTo>
                  <a:lnTo>
                    <a:pt x="7034" y="11992"/>
                  </a:lnTo>
                  <a:lnTo>
                    <a:pt x="7596" y="12163"/>
                  </a:lnTo>
                  <a:lnTo>
                    <a:pt x="7767" y="12188"/>
                  </a:lnTo>
                  <a:lnTo>
                    <a:pt x="7938" y="12163"/>
                  </a:lnTo>
                  <a:lnTo>
                    <a:pt x="8084" y="12090"/>
                  </a:lnTo>
                  <a:lnTo>
                    <a:pt x="8182" y="11992"/>
                  </a:lnTo>
                  <a:lnTo>
                    <a:pt x="8255" y="11895"/>
                  </a:lnTo>
                  <a:lnTo>
                    <a:pt x="8304" y="11773"/>
                  </a:lnTo>
                  <a:lnTo>
                    <a:pt x="8328" y="11626"/>
                  </a:lnTo>
                  <a:lnTo>
                    <a:pt x="8328" y="1661"/>
                  </a:lnTo>
                  <a:lnTo>
                    <a:pt x="8304" y="1539"/>
                  </a:lnTo>
                  <a:lnTo>
                    <a:pt x="8280" y="1442"/>
                  </a:lnTo>
                  <a:lnTo>
                    <a:pt x="8206" y="1319"/>
                  </a:lnTo>
                  <a:lnTo>
                    <a:pt x="8133" y="1246"/>
                  </a:lnTo>
                  <a:lnTo>
                    <a:pt x="7987" y="1124"/>
                  </a:lnTo>
                  <a:lnTo>
                    <a:pt x="7816" y="978"/>
                  </a:lnTo>
                  <a:lnTo>
                    <a:pt x="7400" y="758"/>
                  </a:lnTo>
                  <a:lnTo>
                    <a:pt x="6936" y="538"/>
                  </a:lnTo>
                  <a:lnTo>
                    <a:pt x="6423" y="343"/>
                  </a:lnTo>
                  <a:lnTo>
                    <a:pt x="5862" y="196"/>
                  </a:lnTo>
                  <a:lnTo>
                    <a:pt x="5300" y="74"/>
                  </a:lnTo>
                  <a:lnTo>
                    <a:pt x="4738" y="25"/>
                  </a:lnTo>
                  <a:lnTo>
                    <a:pt x="4152"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14"/>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a:t>
            </a:fld>
            <a:endParaRPr/>
          </a:p>
        </p:txBody>
      </p:sp>
      <p:sp>
        <p:nvSpPr>
          <p:cNvPr id="14" name="Google Shape;134;p15"/>
          <p:cNvSpPr txBox="1">
            <a:spLocks noGrp="1"/>
          </p:cNvSpPr>
          <p:nvPr>
            <p:ph type="body" idx="2"/>
          </p:nvPr>
        </p:nvSpPr>
        <p:spPr>
          <a:xfrm>
            <a:off x="304800" y="1047750"/>
            <a:ext cx="3276600" cy="3810000"/>
          </a:xfrm>
          <a:prstGeom prst="rect">
            <a:avLst/>
          </a:prstGeom>
        </p:spPr>
        <p:txBody>
          <a:bodyPr spcFirstLastPara="1" wrap="square" lIns="91425" tIns="91425" rIns="91425" bIns="91425" anchor="t" anchorCtr="0">
            <a:noAutofit/>
          </a:bodyPr>
          <a:lstStyle/>
          <a:p>
            <a:r>
              <a:rPr lang="en-US" sz="1400" dirty="0">
                <a:solidFill>
                  <a:schemeClr val="tx1"/>
                </a:solidFill>
                <a:latin typeface="Times New Roman" pitchFamily="18" charset="0"/>
                <a:cs typeface="Times New Roman" pitchFamily="18" charset="0"/>
              </a:rPr>
              <a:t>History of the Client</a:t>
            </a:r>
            <a:br>
              <a:rPr lang="en-US" sz="1400" dirty="0">
                <a:solidFill>
                  <a:schemeClr val="tx1"/>
                </a:solidFill>
                <a:latin typeface="Times New Roman" pitchFamily="18" charset="0"/>
                <a:cs typeface="Times New Roman" pitchFamily="18" charset="0"/>
              </a:rPr>
            </a:br>
            <a:endParaRPr lang="en-US" sz="1400" dirty="0">
              <a:solidFill>
                <a:schemeClr val="tx1"/>
              </a:solidFill>
              <a:latin typeface="Times New Roman" pitchFamily="18" charset="0"/>
              <a:cs typeface="Times New Roman" pitchFamily="18" charset="0"/>
            </a:endParaRPr>
          </a:p>
          <a:p>
            <a:pPr lvl="1">
              <a:buFont typeface="Wingdings" pitchFamily="2" charset="2"/>
              <a:buChar char="Ø"/>
            </a:pPr>
            <a:r>
              <a:rPr lang="en-US" sz="1200" dirty="0">
                <a:solidFill>
                  <a:schemeClr val="tx1"/>
                </a:solidFill>
                <a:latin typeface="Times New Roman" pitchFamily="18" charset="0"/>
                <a:cs typeface="Times New Roman" pitchFamily="18" charset="0"/>
              </a:rPr>
              <a:t>Written Case History, interview, questions about language development/disorder, Info. from other professionals.</a:t>
            </a:r>
          </a:p>
          <a:p>
            <a:r>
              <a:rPr lang="en-US" sz="1400" dirty="0">
                <a:solidFill>
                  <a:schemeClr val="tx1"/>
                </a:solidFill>
                <a:latin typeface="Times New Roman" pitchFamily="18" charset="0"/>
                <a:cs typeface="Times New Roman" pitchFamily="18" charset="0"/>
              </a:rPr>
              <a:t>Contributing Factors</a:t>
            </a:r>
            <a:br>
              <a:rPr lang="en-US" sz="1400" dirty="0">
                <a:solidFill>
                  <a:schemeClr val="tx1"/>
                </a:solidFill>
                <a:latin typeface="Times New Roman" pitchFamily="18" charset="0"/>
                <a:cs typeface="Times New Roman" pitchFamily="18" charset="0"/>
              </a:rPr>
            </a:br>
            <a:endParaRPr lang="en-US" sz="1400" dirty="0">
              <a:solidFill>
                <a:schemeClr val="tx1"/>
              </a:solidFill>
              <a:latin typeface="Times New Roman" pitchFamily="18" charset="0"/>
              <a:cs typeface="Times New Roman" pitchFamily="18" charset="0"/>
            </a:endParaRPr>
          </a:p>
          <a:p>
            <a:pPr lvl="1">
              <a:buFont typeface="Wingdings" pitchFamily="2" charset="2"/>
              <a:buChar char="Ø"/>
            </a:pPr>
            <a:r>
              <a:rPr lang="en-US" sz="1200" dirty="0">
                <a:solidFill>
                  <a:schemeClr val="tx1"/>
                </a:solidFill>
                <a:latin typeface="Times New Roman" pitchFamily="18" charset="0"/>
                <a:cs typeface="Times New Roman" pitchFamily="18" charset="0"/>
              </a:rPr>
              <a:t>Hearing Impairment, medical or neurological factors,  motor development,  Intelligence and cognitive abilities, gender, birth order, motivation, and levels of concern.</a:t>
            </a:r>
          </a:p>
        </p:txBody>
      </p:sp>
      <p:sp>
        <p:nvSpPr>
          <p:cNvPr id="15" name="TextBox 14"/>
          <p:cNvSpPr txBox="1"/>
          <p:nvPr/>
        </p:nvSpPr>
        <p:spPr>
          <a:xfrm>
            <a:off x="4114800" y="1173182"/>
            <a:ext cx="4495800" cy="3970318"/>
          </a:xfrm>
          <a:prstGeom prst="rect">
            <a:avLst/>
          </a:prstGeom>
          <a:noFill/>
        </p:spPr>
        <p:txBody>
          <a:bodyPr wrap="square" rtlCol="0">
            <a:spAutoFit/>
          </a:bodyPr>
          <a:lstStyle/>
          <a:p>
            <a:pPr marL="457200" lvl="0" indent="-355600">
              <a:lnSpc>
                <a:spcPct val="115000"/>
              </a:lnSpc>
              <a:spcBef>
                <a:spcPts val="600"/>
              </a:spcBef>
              <a:buClr>
                <a:srgbClr val="CC0000"/>
              </a:buClr>
              <a:buSzPts val="2000"/>
              <a:buFont typeface="Lora"/>
              <a:buChar char="◈"/>
            </a:pPr>
            <a:r>
              <a:rPr lang="en-US" sz="1600" dirty="0">
                <a:latin typeface="Times New Roman" pitchFamily="18" charset="0"/>
                <a:cs typeface="Times New Roman" pitchFamily="18" charset="0"/>
                <a:sym typeface="Lora"/>
              </a:rPr>
              <a:t>Assessment of Language</a:t>
            </a:r>
          </a:p>
          <a:p>
            <a:pPr marL="457200" lvl="0" indent="-355600">
              <a:lnSpc>
                <a:spcPct val="115000"/>
              </a:lnSpc>
              <a:spcBef>
                <a:spcPts val="600"/>
              </a:spcBef>
              <a:buClr>
                <a:srgbClr val="CC0000"/>
              </a:buClr>
              <a:buSzPts val="2000"/>
              <a:buFont typeface="Wingdings" pitchFamily="2" charset="2"/>
              <a:buChar char="q"/>
            </a:pPr>
            <a:r>
              <a:rPr lang="en-US" dirty="0">
                <a:latin typeface="Times New Roman" pitchFamily="18" charset="0"/>
                <a:cs typeface="Times New Roman" pitchFamily="18" charset="0"/>
                <a:sym typeface="Lora"/>
              </a:rPr>
              <a:t>Procedures (screening, informal tests, standardized tests,  language sampling)</a:t>
            </a:r>
          </a:p>
          <a:p>
            <a:pPr marL="457200" lvl="0" indent="-355600">
              <a:lnSpc>
                <a:spcPct val="115000"/>
              </a:lnSpc>
              <a:spcBef>
                <a:spcPts val="600"/>
              </a:spcBef>
              <a:buClr>
                <a:srgbClr val="CC0000"/>
              </a:buClr>
              <a:buSzPts val="2000"/>
              <a:buFont typeface="Wingdings" pitchFamily="2" charset="2"/>
              <a:buChar char="q"/>
            </a:pPr>
            <a:r>
              <a:rPr lang="en-US" dirty="0">
                <a:latin typeface="Times New Roman" pitchFamily="18" charset="0"/>
                <a:cs typeface="Times New Roman" pitchFamily="18" charset="0"/>
                <a:sym typeface="Lora"/>
              </a:rPr>
              <a:t>Areas to Assess (Pragmatics, Semantics, Syntax, Morphology)</a:t>
            </a:r>
          </a:p>
          <a:p>
            <a:pPr marL="457200" lvl="0" indent="-355600">
              <a:lnSpc>
                <a:spcPct val="115000"/>
              </a:lnSpc>
              <a:spcBef>
                <a:spcPts val="600"/>
              </a:spcBef>
              <a:buClr>
                <a:srgbClr val="CC0000"/>
              </a:buClr>
              <a:buSzPts val="2000"/>
              <a:buFont typeface="Wingdings" pitchFamily="2" charset="2"/>
              <a:buChar char="q"/>
            </a:pPr>
            <a:r>
              <a:rPr lang="en-US" dirty="0">
                <a:latin typeface="Times New Roman" pitchFamily="18" charset="0"/>
                <a:cs typeface="Times New Roman" pitchFamily="18" charset="0"/>
                <a:sym typeface="Lora"/>
              </a:rPr>
              <a:t>Analysis</a:t>
            </a:r>
          </a:p>
          <a:p>
            <a:pPr marL="457200" lvl="0" indent="-355600">
              <a:lnSpc>
                <a:spcPct val="115000"/>
              </a:lnSpc>
              <a:spcBef>
                <a:spcPts val="600"/>
              </a:spcBef>
              <a:buClr>
                <a:srgbClr val="CC0000"/>
              </a:buClr>
              <a:buSzPts val="2000"/>
              <a:buFont typeface="Wingdings" pitchFamily="2" charset="2"/>
              <a:buChar char="q"/>
            </a:pPr>
            <a:r>
              <a:rPr lang="en-US" dirty="0">
                <a:latin typeface="Times New Roman" pitchFamily="18" charset="0"/>
                <a:cs typeface="Times New Roman" pitchFamily="18" charset="0"/>
                <a:sym typeface="Lora"/>
              </a:rPr>
              <a:t>Error Types, Forms,  Consistency and Contextual Differences</a:t>
            </a:r>
          </a:p>
          <a:p>
            <a:pPr marL="457200" lvl="0" indent="-355600">
              <a:lnSpc>
                <a:spcPct val="115000"/>
              </a:lnSpc>
              <a:spcBef>
                <a:spcPts val="600"/>
              </a:spcBef>
              <a:buClr>
                <a:srgbClr val="CC0000"/>
              </a:buClr>
              <a:buSzPts val="2000"/>
              <a:buFont typeface="Wingdings" pitchFamily="2" charset="2"/>
              <a:buChar char="q"/>
            </a:pPr>
            <a:r>
              <a:rPr lang="en-US" dirty="0">
                <a:latin typeface="Times New Roman" pitchFamily="18" charset="0"/>
                <a:cs typeface="Times New Roman" pitchFamily="18" charset="0"/>
                <a:sym typeface="Lora"/>
              </a:rPr>
              <a:t>Orofacial Examination</a:t>
            </a:r>
          </a:p>
          <a:p>
            <a:pPr marL="457200" lvl="0" indent="-355600">
              <a:lnSpc>
                <a:spcPct val="115000"/>
              </a:lnSpc>
              <a:spcBef>
                <a:spcPts val="600"/>
              </a:spcBef>
              <a:buClr>
                <a:srgbClr val="CC0000"/>
              </a:buClr>
              <a:buSzPts val="2000"/>
              <a:buFont typeface="Wingdings" pitchFamily="2" charset="2"/>
              <a:buChar char="q"/>
            </a:pPr>
            <a:r>
              <a:rPr lang="en-US" dirty="0">
                <a:latin typeface="Times New Roman" pitchFamily="18" charset="0"/>
                <a:cs typeface="Times New Roman" pitchFamily="18" charset="0"/>
                <a:sym typeface="Lora"/>
              </a:rPr>
              <a:t>Hearing Assessment</a:t>
            </a:r>
          </a:p>
          <a:p>
            <a:pPr marL="457200" lvl="0" indent="-355600">
              <a:lnSpc>
                <a:spcPct val="115000"/>
              </a:lnSpc>
              <a:spcBef>
                <a:spcPts val="600"/>
              </a:spcBef>
              <a:buClr>
                <a:srgbClr val="CC0000"/>
              </a:buClr>
              <a:buSzPts val="2000"/>
              <a:buFont typeface="Wingdings" pitchFamily="2" charset="2"/>
              <a:buChar char="q"/>
            </a:pPr>
            <a:r>
              <a:rPr lang="en-US" dirty="0">
                <a:latin typeface="Times New Roman" pitchFamily="18" charset="0"/>
                <a:cs typeface="Times New Roman" pitchFamily="18" charset="0"/>
                <a:sym typeface="Lora"/>
              </a:rPr>
              <a:t>Determining the Diagnosis</a:t>
            </a:r>
          </a:p>
          <a:p>
            <a:pPr marL="457200" lvl="0" indent="-355600">
              <a:lnSpc>
                <a:spcPct val="115000"/>
              </a:lnSpc>
              <a:spcBef>
                <a:spcPts val="600"/>
              </a:spcBef>
              <a:buClr>
                <a:srgbClr val="CC0000"/>
              </a:buClr>
              <a:buSzPts val="2000"/>
              <a:buFont typeface="Wingdings" pitchFamily="2" charset="2"/>
              <a:buChar char="q"/>
            </a:pPr>
            <a:r>
              <a:rPr lang="en-US" dirty="0">
                <a:latin typeface="Times New Roman" pitchFamily="18" charset="0"/>
                <a:cs typeface="Times New Roman" pitchFamily="18" charset="0"/>
                <a:sym typeface="Lora"/>
              </a:rPr>
              <a:t>Providing Information (written report, interview, etc.)</a:t>
            </a:r>
          </a:p>
          <a:p>
            <a:pPr lvl="0">
              <a:lnSpc>
                <a:spcPct val="115000"/>
              </a:lnSpc>
              <a:spcBef>
                <a:spcPts val="600"/>
              </a:spcBef>
              <a:buClr>
                <a:srgbClr val="CC0000"/>
              </a:buClr>
              <a:buSzPts val="2000"/>
            </a:pPr>
            <a:endParaRPr lang="en-US" sz="1200" dirty="0">
              <a:latin typeface="Times New Roman" pitchFamily="18" charset="0"/>
              <a:cs typeface="Times New Roman" pitchFamily="18" charset="0"/>
              <a:sym typeface="Lor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Indicators of children outgrowing a language impairment</a:t>
            </a:r>
          </a:p>
        </p:txBody>
      </p:sp>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20</a:t>
            </a:fld>
            <a:endParaRPr lang="en"/>
          </a:p>
        </p:txBody>
      </p:sp>
      <p:sp>
        <p:nvSpPr>
          <p:cNvPr id="4" name="Google Shape;484;p39"/>
          <p:cNvSpPr/>
          <p:nvPr/>
        </p:nvSpPr>
        <p:spPr>
          <a:xfrm>
            <a:off x="4419600" y="133350"/>
            <a:ext cx="295135" cy="295135"/>
          </a:xfrm>
          <a:custGeom>
            <a:avLst/>
            <a:gdLst/>
            <a:ahLst/>
            <a:cxnLst/>
            <a:rect l="l" t="t" r="r" b="b"/>
            <a:pathLst>
              <a:path w="15290" h="15290" extrusionOk="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308" y="10210"/>
                </a:moveTo>
                <a:lnTo>
                  <a:pt x="11406" y="10234"/>
                </a:lnTo>
                <a:lnTo>
                  <a:pt x="11479" y="10259"/>
                </a:lnTo>
                <a:lnTo>
                  <a:pt x="11577" y="10307"/>
                </a:lnTo>
                <a:lnTo>
                  <a:pt x="11650" y="10356"/>
                </a:lnTo>
                <a:lnTo>
                  <a:pt x="11699" y="10430"/>
                </a:lnTo>
                <a:lnTo>
                  <a:pt x="11748" y="10527"/>
                </a:lnTo>
                <a:lnTo>
                  <a:pt x="11772" y="10625"/>
                </a:lnTo>
                <a:lnTo>
                  <a:pt x="11797" y="10698"/>
                </a:lnTo>
                <a:lnTo>
                  <a:pt x="11772" y="10796"/>
                </a:lnTo>
                <a:lnTo>
                  <a:pt x="11748" y="10894"/>
                </a:lnTo>
                <a:lnTo>
                  <a:pt x="11699" y="10967"/>
                </a:lnTo>
                <a:lnTo>
                  <a:pt x="11650" y="11065"/>
                </a:lnTo>
                <a:lnTo>
                  <a:pt x="11235" y="11431"/>
                </a:lnTo>
                <a:lnTo>
                  <a:pt x="10795" y="11773"/>
                </a:lnTo>
                <a:lnTo>
                  <a:pt x="10307" y="12041"/>
                </a:lnTo>
                <a:lnTo>
                  <a:pt x="9819" y="12286"/>
                </a:lnTo>
                <a:lnTo>
                  <a:pt x="9281" y="12457"/>
                </a:lnTo>
                <a:lnTo>
                  <a:pt x="8768" y="12603"/>
                </a:lnTo>
                <a:lnTo>
                  <a:pt x="8207" y="12676"/>
                </a:lnTo>
                <a:lnTo>
                  <a:pt x="7645" y="12701"/>
                </a:lnTo>
                <a:lnTo>
                  <a:pt x="7083" y="12676"/>
                </a:lnTo>
                <a:lnTo>
                  <a:pt x="6521" y="12603"/>
                </a:lnTo>
                <a:lnTo>
                  <a:pt x="6009" y="12457"/>
                </a:lnTo>
                <a:lnTo>
                  <a:pt x="5471" y="12286"/>
                </a:lnTo>
                <a:lnTo>
                  <a:pt x="4983" y="12041"/>
                </a:lnTo>
                <a:lnTo>
                  <a:pt x="4494" y="11773"/>
                </a:lnTo>
                <a:lnTo>
                  <a:pt x="4055" y="11431"/>
                </a:lnTo>
                <a:lnTo>
                  <a:pt x="3640" y="11065"/>
                </a:lnTo>
                <a:lnTo>
                  <a:pt x="3591" y="10967"/>
                </a:lnTo>
                <a:lnTo>
                  <a:pt x="3542" y="10894"/>
                </a:lnTo>
                <a:lnTo>
                  <a:pt x="3517" y="10796"/>
                </a:lnTo>
                <a:lnTo>
                  <a:pt x="3493" y="10698"/>
                </a:lnTo>
                <a:lnTo>
                  <a:pt x="3517" y="10625"/>
                </a:lnTo>
                <a:lnTo>
                  <a:pt x="3542" y="10527"/>
                </a:lnTo>
                <a:lnTo>
                  <a:pt x="3591" y="10430"/>
                </a:lnTo>
                <a:lnTo>
                  <a:pt x="3640" y="10356"/>
                </a:lnTo>
                <a:lnTo>
                  <a:pt x="3713" y="10307"/>
                </a:lnTo>
                <a:lnTo>
                  <a:pt x="3811" y="10259"/>
                </a:lnTo>
                <a:lnTo>
                  <a:pt x="3884" y="10234"/>
                </a:lnTo>
                <a:lnTo>
                  <a:pt x="3981" y="10210"/>
                </a:lnTo>
                <a:lnTo>
                  <a:pt x="4079" y="10234"/>
                </a:lnTo>
                <a:lnTo>
                  <a:pt x="4177" y="10259"/>
                </a:lnTo>
                <a:lnTo>
                  <a:pt x="4250" y="10307"/>
                </a:lnTo>
                <a:lnTo>
                  <a:pt x="4323" y="10356"/>
                </a:lnTo>
                <a:lnTo>
                  <a:pt x="4690" y="10674"/>
                </a:lnTo>
                <a:lnTo>
                  <a:pt x="5056" y="10942"/>
                </a:lnTo>
                <a:lnTo>
                  <a:pt x="5447" y="11187"/>
                </a:lnTo>
                <a:lnTo>
                  <a:pt x="5862" y="11382"/>
                </a:lnTo>
                <a:lnTo>
                  <a:pt x="6277" y="11529"/>
                </a:lnTo>
                <a:lnTo>
                  <a:pt x="6717" y="11651"/>
                </a:lnTo>
                <a:lnTo>
                  <a:pt x="7181" y="11700"/>
                </a:lnTo>
                <a:lnTo>
                  <a:pt x="7645" y="11724"/>
                </a:lnTo>
                <a:lnTo>
                  <a:pt x="8109" y="11700"/>
                </a:lnTo>
                <a:lnTo>
                  <a:pt x="8573" y="11651"/>
                </a:lnTo>
                <a:lnTo>
                  <a:pt x="9013" y="11529"/>
                </a:lnTo>
                <a:lnTo>
                  <a:pt x="9428" y="11382"/>
                </a:lnTo>
                <a:lnTo>
                  <a:pt x="9843" y="11187"/>
                </a:lnTo>
                <a:lnTo>
                  <a:pt x="10234" y="10942"/>
                </a:lnTo>
                <a:lnTo>
                  <a:pt x="10600" y="10674"/>
                </a:lnTo>
                <a:lnTo>
                  <a:pt x="10966" y="10356"/>
                </a:lnTo>
                <a:lnTo>
                  <a:pt x="11040" y="10307"/>
                </a:lnTo>
                <a:lnTo>
                  <a:pt x="11113" y="10259"/>
                </a:lnTo>
                <a:lnTo>
                  <a:pt x="11211" y="10234"/>
                </a:lnTo>
                <a:lnTo>
                  <a:pt x="11308" y="10210"/>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0" y="8427"/>
                </a:lnTo>
                <a:lnTo>
                  <a:pt x="15289" y="8036"/>
                </a:lnTo>
                <a:lnTo>
                  <a:pt x="15289" y="7645"/>
                </a:lnTo>
                <a:lnTo>
                  <a:pt x="15289" y="7255"/>
                </a:lnTo>
                <a:lnTo>
                  <a:pt x="15240"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TextBox 4"/>
          <p:cNvSpPr txBox="1"/>
          <p:nvPr/>
        </p:nvSpPr>
        <p:spPr>
          <a:xfrm>
            <a:off x="818707" y="1472166"/>
            <a:ext cx="5083443" cy="1754326"/>
          </a:xfrm>
          <a:prstGeom prst="rect">
            <a:avLst/>
          </a:prstGeom>
          <a:noFill/>
        </p:spPr>
        <p:txBody>
          <a:bodyPr wrap="none" rtlCol="0">
            <a:spAutoFit/>
          </a:bodyPr>
          <a:lstStyle/>
          <a:p>
            <a:pPr marL="342900" indent="-342900">
              <a:buFont typeface="+mj-lt"/>
              <a:buAutoNum type="arabicPeriod"/>
            </a:pPr>
            <a:r>
              <a:rPr lang="en-US" sz="1800" dirty="0">
                <a:latin typeface="Times New Roman" pitchFamily="18" charset="0"/>
                <a:cs typeface="Times New Roman" pitchFamily="18" charset="0"/>
              </a:rPr>
              <a:t>Frequent and effective nonverbal communication</a:t>
            </a:r>
          </a:p>
          <a:p>
            <a:pPr marL="342900" indent="-342900">
              <a:buFont typeface="+mj-lt"/>
              <a:buAutoNum type="arabicPeriod"/>
            </a:pPr>
            <a:r>
              <a:rPr lang="en-US" sz="1800" dirty="0">
                <a:latin typeface="Times New Roman" pitchFamily="18" charset="0"/>
                <a:cs typeface="Times New Roman" pitchFamily="18" charset="0"/>
              </a:rPr>
              <a:t>Strong language comprehension</a:t>
            </a:r>
          </a:p>
          <a:p>
            <a:pPr marL="342900" indent="-342900">
              <a:buFont typeface="+mj-lt"/>
              <a:buAutoNum type="arabicPeriod"/>
            </a:pPr>
            <a:r>
              <a:rPr lang="en-US" sz="1800" dirty="0">
                <a:latin typeface="Times New Roman" pitchFamily="18" charset="0"/>
                <a:cs typeface="Times New Roman" pitchFamily="18" charset="0"/>
              </a:rPr>
              <a:t>Good articulatory accuracy</a:t>
            </a:r>
          </a:p>
          <a:p>
            <a:pPr marL="342900" indent="-342900">
              <a:buFont typeface="+mj-lt"/>
              <a:buAutoNum type="arabicPeriod"/>
            </a:pPr>
            <a:r>
              <a:rPr lang="en-US" sz="1800" dirty="0">
                <a:latin typeface="Times New Roman" pitchFamily="18" charset="0"/>
                <a:cs typeface="Times New Roman" pitchFamily="18" charset="0"/>
              </a:rPr>
              <a:t>Complexity of syllable structures</a:t>
            </a:r>
          </a:p>
          <a:p>
            <a:pPr marL="342900" indent="-342900">
              <a:buFont typeface="+mj-lt"/>
              <a:buAutoNum type="arabicPeriod"/>
            </a:pPr>
            <a:r>
              <a:rPr lang="en-US" sz="1800" dirty="0">
                <a:latin typeface="Times New Roman" pitchFamily="18" charset="0"/>
                <a:cs typeface="Times New Roman" pitchFamily="18" charset="0"/>
              </a:rPr>
              <a:t>Larger phonetic inventories</a:t>
            </a:r>
          </a:p>
          <a:p>
            <a:pPr marL="342900" indent="-342900">
              <a:buFont typeface="+mj-lt"/>
              <a:buAutoNum type="arabicPeriod"/>
            </a:pPr>
            <a:r>
              <a:rPr lang="en-US" sz="1800" dirty="0">
                <a:latin typeface="Times New Roman" pitchFamily="18" charset="0"/>
                <a:cs typeface="Times New Roman" pitchFamily="18" charset="0"/>
              </a:rPr>
              <a:t>Typical developmental error patterns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425" y="1042050"/>
            <a:ext cx="7081200" cy="539100"/>
          </a:xfrm>
        </p:spPr>
        <p:txBody>
          <a:bodyPr/>
          <a:lstStyle/>
          <a:p>
            <a:r>
              <a:rPr lang="en-US" sz="2400" dirty="0"/>
              <a:t>Formal Language Testing</a:t>
            </a:r>
          </a:p>
        </p:txBody>
      </p:sp>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21</a:t>
            </a:fld>
            <a:endParaRPr lang="en"/>
          </a:p>
        </p:txBody>
      </p:sp>
      <p:sp>
        <p:nvSpPr>
          <p:cNvPr id="4" name="TextBox 3"/>
          <p:cNvSpPr txBox="1"/>
          <p:nvPr/>
        </p:nvSpPr>
        <p:spPr>
          <a:xfrm>
            <a:off x="1143000" y="1657350"/>
            <a:ext cx="6705600" cy="1815882"/>
          </a:xfrm>
          <a:prstGeom prst="rect">
            <a:avLst/>
          </a:prstGeom>
          <a:noFill/>
        </p:spPr>
        <p:txBody>
          <a:bodyPr wrap="square" rtlCol="0">
            <a:spAutoFit/>
          </a:bodyPr>
          <a:lstStyle/>
          <a:p>
            <a:pPr>
              <a:buClr>
                <a:srgbClr val="CC0000"/>
              </a:buClr>
              <a:buFont typeface="Wingdings" pitchFamily="2" charset="2"/>
              <a:buChar char="Ø"/>
            </a:pPr>
            <a:r>
              <a:rPr lang="en-US" dirty="0"/>
              <a:t> There are hundreds of formal language tests, which makes it sometimes difficult to select the most appropriate one, as every single one is unique, useful and has its own uses and aims.</a:t>
            </a:r>
          </a:p>
          <a:p>
            <a:pPr>
              <a:buClr>
                <a:srgbClr val="CC0000"/>
              </a:buClr>
              <a:buFont typeface="Wingdings" pitchFamily="2" charset="2"/>
              <a:buChar char="Ø"/>
            </a:pPr>
            <a:r>
              <a:rPr lang="en-US" dirty="0"/>
              <a:t>The clinician should administer only the most recent edition of a test and should also be familiar with each test’s uses, strengths, and weaknesses.</a:t>
            </a:r>
          </a:p>
          <a:p>
            <a:pPr>
              <a:buClr>
                <a:srgbClr val="CC0000"/>
              </a:buClr>
              <a:buFont typeface="Wingdings" pitchFamily="2" charset="2"/>
              <a:buChar char="Ø"/>
            </a:pPr>
            <a:r>
              <a:rPr lang="en-US" dirty="0"/>
              <a:t>Table 7-4 on p. 236 includes a list of informal tests and their purposes. The ASHA website includes a more comprehensive list of informal tests.</a:t>
            </a:r>
          </a:p>
          <a:p>
            <a:endParaRPr lang="en-US" dirty="0"/>
          </a:p>
        </p:txBody>
      </p:sp>
      <p:grpSp>
        <p:nvGrpSpPr>
          <p:cNvPr id="5" name="Google Shape;450;p39"/>
          <p:cNvGrpSpPr/>
          <p:nvPr/>
        </p:nvGrpSpPr>
        <p:grpSpPr>
          <a:xfrm>
            <a:off x="4419600" y="133350"/>
            <a:ext cx="340380" cy="340380"/>
            <a:chOff x="2594325" y="1627175"/>
            <a:chExt cx="440850" cy="440850"/>
          </a:xfrm>
        </p:grpSpPr>
        <p:sp>
          <p:nvSpPr>
            <p:cNvPr id="6" name="Google Shape;451;p39"/>
            <p:cNvSpPr/>
            <p:nvPr/>
          </p:nvSpPr>
          <p:spPr>
            <a:xfrm>
              <a:off x="2594325" y="1890950"/>
              <a:ext cx="177075" cy="177075"/>
            </a:xfrm>
            <a:custGeom>
              <a:avLst/>
              <a:gdLst/>
              <a:ahLst/>
              <a:cxnLst/>
              <a:rect l="l" t="t" r="r" b="b"/>
              <a:pathLst>
                <a:path w="7083" h="7083" extrusionOk="0">
                  <a:moveTo>
                    <a:pt x="5544" y="0"/>
                  </a:moveTo>
                  <a:lnTo>
                    <a:pt x="538" y="5984"/>
                  </a:lnTo>
                  <a:lnTo>
                    <a:pt x="0" y="7083"/>
                  </a:lnTo>
                  <a:lnTo>
                    <a:pt x="1099" y="6546"/>
                  </a:lnTo>
                  <a:lnTo>
                    <a:pt x="7083" y="1539"/>
                  </a:lnTo>
                  <a:lnTo>
                    <a:pt x="554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452;p39"/>
            <p:cNvSpPr/>
            <p:nvPr/>
          </p:nvSpPr>
          <p:spPr>
            <a:xfrm>
              <a:off x="2858700" y="1627175"/>
              <a:ext cx="176475" cy="176475"/>
            </a:xfrm>
            <a:custGeom>
              <a:avLst/>
              <a:gdLst/>
              <a:ahLst/>
              <a:cxnLst/>
              <a:rect l="l" t="t" r="r" b="b"/>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453;p39"/>
            <p:cNvSpPr/>
            <p:nvPr/>
          </p:nvSpPr>
          <p:spPr>
            <a:xfrm>
              <a:off x="2663325" y="1702275"/>
              <a:ext cx="296750" cy="296775"/>
            </a:xfrm>
            <a:custGeom>
              <a:avLst/>
              <a:gdLst/>
              <a:ahLst/>
              <a:cxnLst/>
              <a:rect l="l" t="t" r="r" b="b"/>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425" y="965850"/>
            <a:ext cx="7081200" cy="539100"/>
          </a:xfrm>
        </p:spPr>
        <p:txBody>
          <a:bodyPr/>
          <a:lstStyle/>
          <a:p>
            <a:r>
              <a:rPr lang="en-US" sz="2400" dirty="0"/>
              <a:t>Informal Language Testing</a:t>
            </a:r>
          </a:p>
        </p:txBody>
      </p:sp>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22</a:t>
            </a:fld>
            <a:endParaRPr lang="en"/>
          </a:p>
        </p:txBody>
      </p:sp>
      <p:grpSp>
        <p:nvGrpSpPr>
          <p:cNvPr id="5" name="Google Shape;450;p39"/>
          <p:cNvGrpSpPr/>
          <p:nvPr/>
        </p:nvGrpSpPr>
        <p:grpSpPr>
          <a:xfrm>
            <a:off x="4419600" y="133350"/>
            <a:ext cx="340380" cy="340380"/>
            <a:chOff x="2594325" y="1627175"/>
            <a:chExt cx="440850" cy="440850"/>
          </a:xfrm>
        </p:grpSpPr>
        <p:sp>
          <p:nvSpPr>
            <p:cNvPr id="6" name="Google Shape;451;p39"/>
            <p:cNvSpPr/>
            <p:nvPr/>
          </p:nvSpPr>
          <p:spPr>
            <a:xfrm>
              <a:off x="2594325" y="1890950"/>
              <a:ext cx="177075" cy="177075"/>
            </a:xfrm>
            <a:custGeom>
              <a:avLst/>
              <a:gdLst/>
              <a:ahLst/>
              <a:cxnLst/>
              <a:rect l="l" t="t" r="r" b="b"/>
              <a:pathLst>
                <a:path w="7083" h="7083" extrusionOk="0">
                  <a:moveTo>
                    <a:pt x="5544" y="0"/>
                  </a:moveTo>
                  <a:lnTo>
                    <a:pt x="538" y="5984"/>
                  </a:lnTo>
                  <a:lnTo>
                    <a:pt x="0" y="7083"/>
                  </a:lnTo>
                  <a:lnTo>
                    <a:pt x="1099" y="6546"/>
                  </a:lnTo>
                  <a:lnTo>
                    <a:pt x="7083" y="1539"/>
                  </a:lnTo>
                  <a:lnTo>
                    <a:pt x="554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452;p39"/>
            <p:cNvSpPr/>
            <p:nvPr/>
          </p:nvSpPr>
          <p:spPr>
            <a:xfrm>
              <a:off x="2858700" y="1627175"/>
              <a:ext cx="176475" cy="176475"/>
            </a:xfrm>
            <a:custGeom>
              <a:avLst/>
              <a:gdLst/>
              <a:ahLst/>
              <a:cxnLst/>
              <a:rect l="l" t="t" r="r" b="b"/>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453;p39"/>
            <p:cNvSpPr/>
            <p:nvPr/>
          </p:nvSpPr>
          <p:spPr>
            <a:xfrm>
              <a:off x="2663325" y="1702275"/>
              <a:ext cx="296750" cy="296775"/>
            </a:xfrm>
            <a:custGeom>
              <a:avLst/>
              <a:gdLst/>
              <a:ahLst/>
              <a:cxnLst/>
              <a:rect l="l" t="t" r="r" b="b"/>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 name="Text Placeholder 2"/>
          <p:cNvSpPr txBox="1">
            <a:spLocks/>
          </p:cNvSpPr>
          <p:nvPr/>
        </p:nvSpPr>
        <p:spPr>
          <a:xfrm>
            <a:off x="457200" y="1681200"/>
            <a:ext cx="8458200" cy="3462300"/>
          </a:xfrm>
          <a:prstGeom prst="rect">
            <a:avLst/>
          </a:prstGeom>
        </p:spPr>
        <p:txBody>
          <a:bodyPr/>
          <a:lstStyle/>
          <a:p>
            <a:pPr>
              <a:buClr>
                <a:srgbClr val="CC0000"/>
              </a:buClr>
              <a:buFont typeface="Wingdings" pitchFamily="2" charset="2"/>
              <a:buChar char="Ø"/>
            </a:pPr>
            <a:r>
              <a:rPr kumimoji="0" lang="en-US" sz="1600" b="0" i="1" u="none" strike="noStrike" kern="0" cap="none" spc="0" normalizeH="0" noProof="0" dirty="0">
                <a:ln>
                  <a:noFill/>
                </a:ln>
                <a:solidFill>
                  <a:srgbClr val="000000"/>
                </a:solidFill>
                <a:effectLst/>
                <a:uLnTx/>
                <a:uFillTx/>
                <a:latin typeface="Times New Roman" pitchFamily="18" charset="0"/>
                <a:ea typeface="Arial"/>
                <a:cs typeface="Times New Roman" pitchFamily="18" charset="0"/>
                <a:sym typeface="Arial"/>
              </a:rPr>
              <a:t> </a:t>
            </a:r>
            <a:r>
              <a:rPr lang="en-US" sz="1600" dirty="0">
                <a:latin typeface="Times New Roman" pitchFamily="18" charset="0"/>
                <a:cs typeface="Times New Roman" pitchFamily="18" charset="0"/>
              </a:rPr>
              <a:t>Tests certain aspects of language more deeply than formal assessment does.</a:t>
            </a:r>
          </a:p>
          <a:p>
            <a:pPr>
              <a:buClr>
                <a:srgbClr val="CC0000"/>
              </a:buClr>
              <a:buFont typeface="Wingdings" pitchFamily="2" charset="2"/>
              <a:buChar char="Ø"/>
            </a:pPr>
            <a:r>
              <a:rPr lang="en-US" sz="1600" dirty="0">
                <a:latin typeface="Times New Roman" pitchFamily="18" charset="0"/>
                <a:cs typeface="Times New Roman" pitchFamily="18" charset="0"/>
              </a:rPr>
              <a:t> Provides the opportunity to view a client’s functional use of language in natural contexts.</a:t>
            </a:r>
          </a:p>
          <a:p>
            <a:pPr>
              <a:buClr>
                <a:srgbClr val="CC0000"/>
              </a:buClr>
              <a:buFont typeface="Wingdings" pitchFamily="2" charset="2"/>
              <a:buChar char="Ø"/>
            </a:pPr>
            <a:r>
              <a:rPr lang="en-US" sz="1600" dirty="0">
                <a:latin typeface="Times New Roman" pitchFamily="18" charset="0"/>
                <a:cs typeface="Times New Roman" pitchFamily="18" charset="0"/>
              </a:rPr>
              <a:t>Relevant cognitive abilities can also be assessed.</a:t>
            </a:r>
          </a:p>
          <a:p>
            <a:pPr>
              <a:buClr>
                <a:srgbClr val="CC0000"/>
              </a:buClr>
              <a:buFont typeface="Wingdings" pitchFamily="2" charset="2"/>
              <a:buChar char="Ø"/>
            </a:pPr>
            <a:r>
              <a:rPr lang="en-US" sz="1600" dirty="0">
                <a:latin typeface="Times New Roman" pitchFamily="18" charset="0"/>
                <a:cs typeface="Times New Roman" pitchFamily="18" charset="0"/>
              </a:rPr>
              <a:t>In some situations, it is the primary source of diagnostic information.</a:t>
            </a:r>
          </a:p>
          <a:p>
            <a:pPr>
              <a:buClr>
                <a:srgbClr val="CC0000"/>
              </a:buClr>
              <a:buFont typeface="Wingdings" pitchFamily="2" charset="2"/>
              <a:buChar char="Ø"/>
            </a:pPr>
            <a:r>
              <a:rPr kumimoji="0" lang="en-US" sz="1600" b="0" u="none" strike="noStrike" kern="0" cap="none" spc="0" normalizeH="0" baseline="0" noProof="0" dirty="0">
                <a:ln>
                  <a:noFill/>
                </a:ln>
                <a:solidFill>
                  <a:srgbClr val="000000"/>
                </a:solidFill>
                <a:effectLst/>
                <a:uLnTx/>
                <a:uFillTx/>
                <a:latin typeface="Times New Roman" pitchFamily="18" charset="0"/>
                <a:ea typeface="Arial"/>
                <a:cs typeface="Times New Roman" pitchFamily="18" charset="0"/>
                <a:sym typeface="Arial"/>
              </a:rPr>
              <a:t>Informal tasks</a:t>
            </a:r>
            <a:r>
              <a:rPr kumimoji="0" lang="en-US" sz="1600" b="0" u="none" strike="noStrike" kern="0" cap="none" spc="0" normalizeH="0" noProof="0" dirty="0">
                <a:ln>
                  <a:noFill/>
                </a:ln>
                <a:solidFill>
                  <a:srgbClr val="000000"/>
                </a:solidFill>
                <a:effectLst/>
                <a:uLnTx/>
                <a:uFillTx/>
                <a:latin typeface="Times New Roman" pitchFamily="18" charset="0"/>
                <a:ea typeface="Arial"/>
                <a:cs typeface="Times New Roman" pitchFamily="18" charset="0"/>
                <a:sym typeface="Arial"/>
              </a:rPr>
              <a:t> can be receptively and expressively based.</a:t>
            </a:r>
          </a:p>
          <a:p>
            <a:pPr>
              <a:buClr>
                <a:srgbClr val="CC0000"/>
              </a:buClr>
              <a:buFont typeface="Wingdings" pitchFamily="2" charset="2"/>
              <a:buChar char="Ø"/>
            </a:pPr>
            <a:r>
              <a:rPr lang="en-US" sz="1600" baseline="0" dirty="0">
                <a:latin typeface="Times New Roman" pitchFamily="18" charset="0"/>
                <a:cs typeface="Times New Roman" pitchFamily="18" charset="0"/>
              </a:rPr>
              <a:t>They often require a certain amount of creativity</a:t>
            </a:r>
            <a:r>
              <a:rPr lang="en-US" sz="1600" dirty="0">
                <a:latin typeface="Times New Roman" pitchFamily="18" charset="0"/>
                <a:cs typeface="Times New Roman" pitchFamily="18" charset="0"/>
              </a:rPr>
              <a:t> to correctly assess targeted behaviors.</a:t>
            </a:r>
          </a:p>
          <a:p>
            <a:pPr>
              <a:buClr>
                <a:srgbClr val="CC0000"/>
              </a:buClr>
              <a:buFont typeface="Wingdings" pitchFamily="2" charset="2"/>
              <a:buChar char="Ø"/>
            </a:pPr>
            <a:r>
              <a:rPr kumimoji="0" lang="en-US" sz="1600" b="0" u="none" strike="noStrike" kern="0" cap="none" spc="0" normalizeH="0" baseline="0" noProof="0" dirty="0">
                <a:ln>
                  <a:noFill/>
                </a:ln>
                <a:solidFill>
                  <a:srgbClr val="000000"/>
                </a:solidFill>
                <a:effectLst/>
                <a:uLnTx/>
                <a:uFillTx/>
                <a:latin typeface="Times New Roman" pitchFamily="18" charset="0"/>
                <a:ea typeface="Arial"/>
                <a:cs typeface="Times New Roman" pitchFamily="18" charset="0"/>
                <a:sym typeface="Arial"/>
              </a:rPr>
              <a:t>E.g</a:t>
            </a:r>
            <a:r>
              <a:rPr lang="en-US" sz="1600" dirty="0">
                <a:latin typeface="Times New Roman" pitchFamily="18" charset="0"/>
                <a:cs typeface="Times New Roman" pitchFamily="18" charset="0"/>
              </a:rPr>
              <a:t>. Ask the child to follow verbal commands or Ask them to count, recite the alphabet, or perform other serial tasks…</a:t>
            </a:r>
          </a:p>
          <a:p>
            <a:pPr>
              <a:buClr>
                <a:srgbClr val="CC0000"/>
              </a:buClr>
              <a:buFont typeface="Wingdings" pitchFamily="2" charset="2"/>
              <a:buChar char="Ø"/>
            </a:pPr>
            <a:r>
              <a:rPr kumimoji="0" lang="en-US" sz="1600" b="0" u="none" strike="noStrike" kern="0" cap="none" spc="0" normalizeH="0" baseline="0" noProof="0" dirty="0">
                <a:ln>
                  <a:noFill/>
                </a:ln>
                <a:solidFill>
                  <a:srgbClr val="000000"/>
                </a:solidFill>
                <a:effectLst/>
                <a:uLnTx/>
                <a:uFillTx/>
                <a:latin typeface="Times New Roman" pitchFamily="18" charset="0"/>
                <a:ea typeface="Arial"/>
                <a:cs typeface="Times New Roman" pitchFamily="18" charset="0"/>
                <a:sym typeface="Arial"/>
              </a:rPr>
              <a:t>Other Examples of activities can be found on p. 235 and p. 238.</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7"/>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Language Smapling and Analysis</a:t>
            </a:r>
            <a:endParaRPr sz="2400"/>
          </a:p>
        </p:txBody>
      </p:sp>
      <p:sp>
        <p:nvSpPr>
          <p:cNvPr id="343" name="Google Shape;343;p37"/>
          <p:cNvSpPr txBox="1">
            <a:spLocks noGrp="1"/>
          </p:cNvSpPr>
          <p:nvPr>
            <p:ph type="body" idx="1"/>
          </p:nvPr>
        </p:nvSpPr>
        <p:spPr>
          <a:xfrm>
            <a:off x="1031425" y="1351100"/>
            <a:ext cx="7081200" cy="3462300"/>
          </a:xfrm>
          <a:prstGeom prst="rect">
            <a:avLst/>
          </a:prstGeom>
        </p:spPr>
        <p:txBody>
          <a:bodyPr spcFirstLastPara="1" wrap="square" lIns="91425" tIns="91425" rIns="91425" bIns="91425" anchor="t" anchorCtr="0">
            <a:noAutofit/>
          </a:bodyPr>
          <a:lstStyle/>
          <a:p>
            <a:r>
              <a:rPr lang="en-US" sz="1400" dirty="0">
                <a:latin typeface="Times New Roman" pitchFamily="18" charset="0"/>
                <a:cs typeface="Times New Roman" pitchFamily="18" charset="0"/>
              </a:rPr>
              <a:t>Language sampling is a vital part of a complete evaluation of language. There are several aspects of collecting a language sample that are especially important for assessing language disorders:</a:t>
            </a:r>
          </a:p>
          <a:p>
            <a:r>
              <a:rPr lang="en-US" sz="1400" dirty="0">
                <a:latin typeface="Times New Roman" pitchFamily="18" charset="0"/>
                <a:cs typeface="Times New Roman" pitchFamily="18" charset="0"/>
              </a:rPr>
              <a:t>Collect a representative sample based on real conversation.</a:t>
            </a:r>
          </a:p>
          <a:p>
            <a:r>
              <a:rPr lang="en-US" sz="1400" dirty="0">
                <a:latin typeface="Times New Roman" pitchFamily="18" charset="0"/>
                <a:cs typeface="Times New Roman" pitchFamily="18" charset="0"/>
              </a:rPr>
              <a:t>Vary the contexts and activities used to elicit the sample to assess different aspects of language.</a:t>
            </a:r>
          </a:p>
          <a:p>
            <a:r>
              <a:rPr lang="en-US" sz="1400" dirty="0">
                <a:latin typeface="Times New Roman" pitchFamily="18" charset="0"/>
                <a:cs typeface="Times New Roman" pitchFamily="18" charset="0"/>
              </a:rPr>
              <a:t>Collect multiple samples.</a:t>
            </a:r>
          </a:p>
          <a:p>
            <a:r>
              <a:rPr lang="en-US" sz="1400" dirty="0">
                <a:latin typeface="Times New Roman" pitchFamily="18" charset="0"/>
                <a:cs typeface="Times New Roman" pitchFamily="18" charset="0"/>
              </a:rPr>
              <a:t>Ask others to interact with the client during the sample, such as a parent, a sibling, a friend, or a teacher. Children commonly vary their language use depending on the audience.</a:t>
            </a:r>
          </a:p>
          <a:p>
            <a:r>
              <a:rPr lang="en-US" sz="1400" dirty="0">
                <a:latin typeface="Times New Roman" pitchFamily="18" charset="0"/>
                <a:cs typeface="Times New Roman" pitchFamily="18" charset="0"/>
              </a:rPr>
              <a:t>Video-record the sample for later analysis.</a:t>
            </a:r>
            <a:endParaRPr sz="1400">
              <a:latin typeface="Times New Roman" pitchFamily="18" charset="0"/>
              <a:cs typeface="Times New Roman" pitchFamily="18" charset="0"/>
            </a:endParaRPr>
          </a:p>
        </p:txBody>
      </p:sp>
      <p:sp>
        <p:nvSpPr>
          <p:cNvPr id="347" name="Google Shape;347;p37"/>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23</a:t>
            </a:fld>
            <a:endParaRPr/>
          </a:p>
        </p:txBody>
      </p:sp>
      <p:grpSp>
        <p:nvGrpSpPr>
          <p:cNvPr id="8" name="Google Shape;552;p39"/>
          <p:cNvGrpSpPr/>
          <p:nvPr/>
        </p:nvGrpSpPr>
        <p:grpSpPr>
          <a:xfrm>
            <a:off x="4419600" y="133350"/>
            <a:ext cx="349800" cy="256472"/>
            <a:chOff x="4610450" y="3703750"/>
            <a:chExt cx="453050" cy="332175"/>
          </a:xfrm>
        </p:grpSpPr>
        <p:sp>
          <p:nvSpPr>
            <p:cNvPr id="9" name="Google Shape;553;p39"/>
            <p:cNvSpPr/>
            <p:nvPr/>
          </p:nvSpPr>
          <p:spPr>
            <a:xfrm>
              <a:off x="4610450" y="3703750"/>
              <a:ext cx="453050" cy="332175"/>
            </a:xfrm>
            <a:custGeom>
              <a:avLst/>
              <a:gdLst/>
              <a:ahLst/>
              <a:cxnLst/>
              <a:rect l="l" t="t" r="r" b="b"/>
              <a:pathLst>
                <a:path w="18122" h="13287" extrusionOk="0">
                  <a:moveTo>
                    <a:pt x="366" y="0"/>
                  </a:moveTo>
                  <a:lnTo>
                    <a:pt x="293" y="49"/>
                  </a:lnTo>
                  <a:lnTo>
                    <a:pt x="195" y="74"/>
                  </a:lnTo>
                  <a:lnTo>
                    <a:pt x="122" y="147"/>
                  </a:lnTo>
                  <a:lnTo>
                    <a:pt x="73" y="220"/>
                  </a:lnTo>
                  <a:lnTo>
                    <a:pt x="25" y="293"/>
                  </a:lnTo>
                  <a:lnTo>
                    <a:pt x="0" y="391"/>
                  </a:lnTo>
                  <a:lnTo>
                    <a:pt x="0" y="489"/>
                  </a:lnTo>
                  <a:lnTo>
                    <a:pt x="0" y="12798"/>
                  </a:lnTo>
                  <a:lnTo>
                    <a:pt x="0" y="12896"/>
                  </a:lnTo>
                  <a:lnTo>
                    <a:pt x="25"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60" y="49"/>
                  </a:lnTo>
                  <a:lnTo>
                    <a:pt x="5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554;p39"/>
            <p:cNvSpPr/>
            <p:nvPr/>
          </p:nvSpPr>
          <p:spPr>
            <a:xfrm>
              <a:off x="4642200" y="3730000"/>
              <a:ext cx="389550" cy="249150"/>
            </a:xfrm>
            <a:custGeom>
              <a:avLst/>
              <a:gdLst/>
              <a:ahLst/>
              <a:cxnLst/>
              <a:rect l="l" t="t" r="r" b="b"/>
              <a:pathLst>
                <a:path w="15582" h="9966" extrusionOk="0">
                  <a:moveTo>
                    <a:pt x="14752" y="1"/>
                  </a:moveTo>
                  <a:lnTo>
                    <a:pt x="14629" y="49"/>
                  </a:lnTo>
                  <a:lnTo>
                    <a:pt x="14507" y="98"/>
                  </a:lnTo>
                  <a:lnTo>
                    <a:pt x="14410" y="196"/>
                  </a:lnTo>
                  <a:lnTo>
                    <a:pt x="14336" y="294"/>
                  </a:lnTo>
                  <a:lnTo>
                    <a:pt x="14263" y="416"/>
                  </a:lnTo>
                  <a:lnTo>
                    <a:pt x="14239" y="538"/>
                  </a:lnTo>
                  <a:lnTo>
                    <a:pt x="14214" y="684"/>
                  </a:lnTo>
                  <a:lnTo>
                    <a:pt x="14239" y="831"/>
                  </a:lnTo>
                  <a:lnTo>
                    <a:pt x="14288" y="1002"/>
                  </a:lnTo>
                  <a:lnTo>
                    <a:pt x="11308" y="4372"/>
                  </a:lnTo>
                  <a:lnTo>
                    <a:pt x="11161" y="4323"/>
                  </a:lnTo>
                  <a:lnTo>
                    <a:pt x="11015" y="4299"/>
                  </a:lnTo>
                  <a:lnTo>
                    <a:pt x="10844" y="4323"/>
                  </a:lnTo>
                  <a:lnTo>
                    <a:pt x="10087" y="3005"/>
                  </a:lnTo>
                  <a:lnTo>
                    <a:pt x="10160" y="2907"/>
                  </a:lnTo>
                  <a:lnTo>
                    <a:pt x="10209" y="2809"/>
                  </a:lnTo>
                  <a:lnTo>
                    <a:pt x="10233" y="2687"/>
                  </a:lnTo>
                  <a:lnTo>
                    <a:pt x="10233" y="2565"/>
                  </a:lnTo>
                  <a:lnTo>
                    <a:pt x="10233" y="2418"/>
                  </a:lnTo>
                  <a:lnTo>
                    <a:pt x="10184" y="2296"/>
                  </a:lnTo>
                  <a:lnTo>
                    <a:pt x="10136" y="2174"/>
                  </a:lnTo>
                  <a:lnTo>
                    <a:pt x="10038" y="2077"/>
                  </a:lnTo>
                  <a:lnTo>
                    <a:pt x="9940" y="2003"/>
                  </a:lnTo>
                  <a:lnTo>
                    <a:pt x="9818" y="1930"/>
                  </a:lnTo>
                  <a:lnTo>
                    <a:pt x="9696" y="1906"/>
                  </a:lnTo>
                  <a:lnTo>
                    <a:pt x="9549" y="1881"/>
                  </a:lnTo>
                  <a:lnTo>
                    <a:pt x="9427" y="1906"/>
                  </a:lnTo>
                  <a:lnTo>
                    <a:pt x="9281" y="1930"/>
                  </a:lnTo>
                  <a:lnTo>
                    <a:pt x="9183" y="2003"/>
                  </a:lnTo>
                  <a:lnTo>
                    <a:pt x="9085" y="2077"/>
                  </a:lnTo>
                  <a:lnTo>
                    <a:pt x="8988" y="2174"/>
                  </a:lnTo>
                  <a:lnTo>
                    <a:pt x="8939" y="2296"/>
                  </a:lnTo>
                  <a:lnTo>
                    <a:pt x="8890" y="2418"/>
                  </a:lnTo>
                  <a:lnTo>
                    <a:pt x="8866" y="2565"/>
                  </a:lnTo>
                  <a:lnTo>
                    <a:pt x="8890" y="2663"/>
                  </a:lnTo>
                  <a:lnTo>
                    <a:pt x="8914" y="2785"/>
                  </a:lnTo>
                  <a:lnTo>
                    <a:pt x="8939" y="2883"/>
                  </a:lnTo>
                  <a:lnTo>
                    <a:pt x="8988" y="2956"/>
                  </a:lnTo>
                  <a:lnTo>
                    <a:pt x="6521" y="6668"/>
                  </a:lnTo>
                  <a:lnTo>
                    <a:pt x="6399" y="6644"/>
                  </a:lnTo>
                  <a:lnTo>
                    <a:pt x="6130" y="6644"/>
                  </a:lnTo>
                  <a:lnTo>
                    <a:pt x="5959" y="6717"/>
                  </a:lnTo>
                  <a:lnTo>
                    <a:pt x="4714" y="5398"/>
                  </a:lnTo>
                  <a:lnTo>
                    <a:pt x="4763" y="5252"/>
                  </a:lnTo>
                  <a:lnTo>
                    <a:pt x="4763" y="5105"/>
                  </a:lnTo>
                  <a:lnTo>
                    <a:pt x="4763" y="4958"/>
                  </a:lnTo>
                  <a:lnTo>
                    <a:pt x="4714" y="4836"/>
                  </a:lnTo>
                  <a:lnTo>
                    <a:pt x="4665" y="4714"/>
                  </a:lnTo>
                  <a:lnTo>
                    <a:pt x="4567" y="4617"/>
                  </a:lnTo>
                  <a:lnTo>
                    <a:pt x="4470" y="4543"/>
                  </a:lnTo>
                  <a:lnTo>
                    <a:pt x="4347" y="4470"/>
                  </a:lnTo>
                  <a:lnTo>
                    <a:pt x="4225" y="4446"/>
                  </a:lnTo>
                  <a:lnTo>
                    <a:pt x="4079" y="4421"/>
                  </a:lnTo>
                  <a:lnTo>
                    <a:pt x="3957" y="4446"/>
                  </a:lnTo>
                  <a:lnTo>
                    <a:pt x="3810" y="4470"/>
                  </a:lnTo>
                  <a:lnTo>
                    <a:pt x="3712" y="4543"/>
                  </a:lnTo>
                  <a:lnTo>
                    <a:pt x="3615" y="4617"/>
                  </a:lnTo>
                  <a:lnTo>
                    <a:pt x="3517" y="4714"/>
                  </a:lnTo>
                  <a:lnTo>
                    <a:pt x="3468" y="4836"/>
                  </a:lnTo>
                  <a:lnTo>
                    <a:pt x="3419" y="4958"/>
                  </a:lnTo>
                  <a:lnTo>
                    <a:pt x="3395" y="5105"/>
                  </a:lnTo>
                  <a:lnTo>
                    <a:pt x="3419" y="5276"/>
                  </a:lnTo>
                  <a:lnTo>
                    <a:pt x="3493" y="5447"/>
                  </a:lnTo>
                  <a:lnTo>
                    <a:pt x="49" y="9574"/>
                  </a:lnTo>
                  <a:lnTo>
                    <a:pt x="0" y="9648"/>
                  </a:lnTo>
                  <a:lnTo>
                    <a:pt x="0" y="9745"/>
                  </a:lnTo>
                  <a:lnTo>
                    <a:pt x="25" y="9843"/>
                  </a:lnTo>
                  <a:lnTo>
                    <a:pt x="98" y="9916"/>
                  </a:lnTo>
                  <a:lnTo>
                    <a:pt x="171" y="9965"/>
                  </a:lnTo>
                  <a:lnTo>
                    <a:pt x="244" y="9965"/>
                  </a:lnTo>
                  <a:lnTo>
                    <a:pt x="342" y="9941"/>
                  </a:lnTo>
                  <a:lnTo>
                    <a:pt x="440" y="9892"/>
                  </a:lnTo>
                  <a:lnTo>
                    <a:pt x="3859" y="5740"/>
                  </a:lnTo>
                  <a:lnTo>
                    <a:pt x="3981" y="5789"/>
                  </a:lnTo>
                  <a:lnTo>
                    <a:pt x="4079" y="5789"/>
                  </a:lnTo>
                  <a:lnTo>
                    <a:pt x="4225" y="5764"/>
                  </a:lnTo>
                  <a:lnTo>
                    <a:pt x="4347" y="5740"/>
                  </a:lnTo>
                  <a:lnTo>
                    <a:pt x="5642" y="7083"/>
                  </a:lnTo>
                  <a:lnTo>
                    <a:pt x="5617" y="7205"/>
                  </a:lnTo>
                  <a:lnTo>
                    <a:pt x="5617" y="7328"/>
                  </a:lnTo>
                  <a:lnTo>
                    <a:pt x="5617" y="7450"/>
                  </a:lnTo>
                  <a:lnTo>
                    <a:pt x="5666" y="7572"/>
                  </a:lnTo>
                  <a:lnTo>
                    <a:pt x="5740" y="7694"/>
                  </a:lnTo>
                  <a:lnTo>
                    <a:pt x="5813" y="7792"/>
                  </a:lnTo>
                  <a:lnTo>
                    <a:pt x="5910" y="7889"/>
                  </a:lnTo>
                  <a:lnTo>
                    <a:pt x="6033" y="7938"/>
                  </a:lnTo>
                  <a:lnTo>
                    <a:pt x="6155" y="7987"/>
                  </a:lnTo>
                  <a:lnTo>
                    <a:pt x="6301" y="8011"/>
                  </a:lnTo>
                  <a:lnTo>
                    <a:pt x="6448" y="7987"/>
                  </a:lnTo>
                  <a:lnTo>
                    <a:pt x="6570" y="7938"/>
                  </a:lnTo>
                  <a:lnTo>
                    <a:pt x="6692" y="7889"/>
                  </a:lnTo>
                  <a:lnTo>
                    <a:pt x="6790" y="7792"/>
                  </a:lnTo>
                  <a:lnTo>
                    <a:pt x="6863" y="7694"/>
                  </a:lnTo>
                  <a:lnTo>
                    <a:pt x="6936" y="7572"/>
                  </a:lnTo>
                  <a:lnTo>
                    <a:pt x="6961" y="7450"/>
                  </a:lnTo>
                  <a:lnTo>
                    <a:pt x="6985" y="7328"/>
                  </a:lnTo>
                  <a:lnTo>
                    <a:pt x="6961" y="7132"/>
                  </a:lnTo>
                  <a:lnTo>
                    <a:pt x="6887" y="6986"/>
                  </a:lnTo>
                  <a:lnTo>
                    <a:pt x="9403" y="3224"/>
                  </a:lnTo>
                  <a:lnTo>
                    <a:pt x="9549" y="3249"/>
                  </a:lnTo>
                  <a:lnTo>
                    <a:pt x="9647" y="3249"/>
                  </a:lnTo>
                  <a:lnTo>
                    <a:pt x="10429" y="4617"/>
                  </a:lnTo>
                  <a:lnTo>
                    <a:pt x="10355" y="4788"/>
                  </a:lnTo>
                  <a:lnTo>
                    <a:pt x="10331" y="4885"/>
                  </a:lnTo>
                  <a:lnTo>
                    <a:pt x="10331" y="4983"/>
                  </a:lnTo>
                  <a:lnTo>
                    <a:pt x="10331" y="5129"/>
                  </a:lnTo>
                  <a:lnTo>
                    <a:pt x="10380" y="5252"/>
                  </a:lnTo>
                  <a:lnTo>
                    <a:pt x="10429" y="5374"/>
                  </a:lnTo>
                  <a:lnTo>
                    <a:pt x="10526" y="5471"/>
                  </a:lnTo>
                  <a:lnTo>
                    <a:pt x="10624" y="5569"/>
                  </a:lnTo>
                  <a:lnTo>
                    <a:pt x="10746" y="5618"/>
                  </a:lnTo>
                  <a:lnTo>
                    <a:pt x="10868" y="5667"/>
                  </a:lnTo>
                  <a:lnTo>
                    <a:pt x="11137" y="5667"/>
                  </a:lnTo>
                  <a:lnTo>
                    <a:pt x="11284" y="5618"/>
                  </a:lnTo>
                  <a:lnTo>
                    <a:pt x="11381" y="5569"/>
                  </a:lnTo>
                  <a:lnTo>
                    <a:pt x="11479" y="5471"/>
                  </a:lnTo>
                  <a:lnTo>
                    <a:pt x="11577" y="5374"/>
                  </a:lnTo>
                  <a:lnTo>
                    <a:pt x="11625" y="5252"/>
                  </a:lnTo>
                  <a:lnTo>
                    <a:pt x="11674" y="5129"/>
                  </a:lnTo>
                  <a:lnTo>
                    <a:pt x="11699" y="4983"/>
                  </a:lnTo>
                  <a:lnTo>
                    <a:pt x="11674" y="4861"/>
                  </a:lnTo>
                  <a:lnTo>
                    <a:pt x="11650" y="4739"/>
                  </a:lnTo>
                  <a:lnTo>
                    <a:pt x="14654" y="1319"/>
                  </a:lnTo>
                  <a:lnTo>
                    <a:pt x="14776" y="1344"/>
                  </a:lnTo>
                  <a:lnTo>
                    <a:pt x="14898" y="1368"/>
                  </a:lnTo>
                  <a:lnTo>
                    <a:pt x="15045" y="1344"/>
                  </a:lnTo>
                  <a:lnTo>
                    <a:pt x="15167" y="1295"/>
                  </a:lnTo>
                  <a:lnTo>
                    <a:pt x="15289" y="1246"/>
                  </a:lnTo>
                  <a:lnTo>
                    <a:pt x="15387" y="1148"/>
                  </a:lnTo>
                  <a:lnTo>
                    <a:pt x="15460" y="1051"/>
                  </a:lnTo>
                  <a:lnTo>
                    <a:pt x="15533" y="953"/>
                  </a:lnTo>
                  <a:lnTo>
                    <a:pt x="15558" y="807"/>
                  </a:lnTo>
                  <a:lnTo>
                    <a:pt x="15582" y="684"/>
                  </a:lnTo>
                  <a:lnTo>
                    <a:pt x="15558" y="538"/>
                  </a:lnTo>
                  <a:lnTo>
                    <a:pt x="15533" y="416"/>
                  </a:lnTo>
                  <a:lnTo>
                    <a:pt x="15460" y="294"/>
                  </a:lnTo>
                  <a:lnTo>
                    <a:pt x="15387" y="196"/>
                  </a:lnTo>
                  <a:lnTo>
                    <a:pt x="15289" y="98"/>
                  </a:lnTo>
                  <a:lnTo>
                    <a:pt x="15167" y="49"/>
                  </a:lnTo>
                  <a:lnTo>
                    <a:pt x="15045"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7"/>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Sample Transcription Guidelines</a:t>
            </a:r>
            <a:endParaRPr sz="2400"/>
          </a:p>
        </p:txBody>
      </p:sp>
      <p:sp>
        <p:nvSpPr>
          <p:cNvPr id="343" name="Google Shape;343;p37"/>
          <p:cNvSpPr txBox="1">
            <a:spLocks noGrp="1"/>
          </p:cNvSpPr>
          <p:nvPr>
            <p:ph type="body" idx="1"/>
          </p:nvPr>
        </p:nvSpPr>
        <p:spPr>
          <a:xfrm>
            <a:off x="990600" y="1200150"/>
            <a:ext cx="7081200" cy="3657600"/>
          </a:xfrm>
          <a:prstGeom prst="rect">
            <a:avLst/>
          </a:prstGeom>
        </p:spPr>
        <p:txBody>
          <a:bodyPr spcFirstLastPara="1" wrap="square" lIns="91425" tIns="91425" rIns="91425" bIns="91425" anchor="t" anchorCtr="0">
            <a:noAutofit/>
          </a:bodyPr>
          <a:lstStyle/>
          <a:p>
            <a:r>
              <a:rPr lang="en-US" sz="1400" dirty="0">
                <a:latin typeface="Times New Roman" pitchFamily="18" charset="0"/>
                <a:cs typeface="Times New Roman" pitchFamily="18" charset="0"/>
              </a:rPr>
              <a:t>Transcribe the entire sample.</a:t>
            </a:r>
          </a:p>
          <a:p>
            <a:r>
              <a:rPr lang="en-US" sz="1400" dirty="0">
                <a:latin typeface="Times New Roman" pitchFamily="18" charset="0"/>
                <a:cs typeface="Times New Roman" pitchFamily="18" charset="0"/>
              </a:rPr>
              <a:t>Indicate the speaker for all utterances. For example, mark A for adult (or P for partner) and C for client or child. Create your own abbreviations as needed.</a:t>
            </a:r>
          </a:p>
          <a:p>
            <a:r>
              <a:rPr lang="en-US" sz="1400" dirty="0">
                <a:latin typeface="Times New Roman" pitchFamily="18" charset="0"/>
                <a:cs typeface="Times New Roman" pitchFamily="18" charset="0"/>
              </a:rPr>
              <a:t>Use phonetic symbols only to transcribe unintelligible or partially intelligible utterances. A dash (—) can also be used to indicate each unintelligible word. For example, “I want — —” indicates a four-word utterance with two unintelligible words.</a:t>
            </a:r>
          </a:p>
          <a:p>
            <a:r>
              <a:rPr lang="en-US" sz="1400" dirty="0">
                <a:latin typeface="Times New Roman" pitchFamily="18" charset="0"/>
                <a:cs typeface="Times New Roman" pitchFamily="18" charset="0"/>
              </a:rPr>
              <a:t>Capitalize only proper nouns and the pronoun I.</a:t>
            </a:r>
          </a:p>
          <a:p>
            <a:r>
              <a:rPr lang="en-US" sz="1400" dirty="0">
                <a:latin typeface="Times New Roman" pitchFamily="18" charset="0"/>
                <a:cs typeface="Times New Roman" pitchFamily="18" charset="0"/>
              </a:rPr>
              <a:t>Keep punctuation to a minimum.</a:t>
            </a:r>
          </a:p>
          <a:p>
            <a:r>
              <a:rPr lang="en-US" sz="1400" dirty="0">
                <a:latin typeface="Times New Roman" pitchFamily="18" charset="0"/>
                <a:cs typeface="Times New Roman" pitchFamily="18" charset="0"/>
              </a:rPr>
              <a:t>Indicate utterance endings with a slash (/).</a:t>
            </a:r>
          </a:p>
          <a:p>
            <a:r>
              <a:rPr lang="en-US" sz="1400" dirty="0">
                <a:latin typeface="Times New Roman" pitchFamily="18" charset="0"/>
                <a:cs typeface="Times New Roman" pitchFamily="18" charset="0"/>
              </a:rPr>
              <a:t>Number the client’s utterances.</a:t>
            </a:r>
          </a:p>
          <a:p>
            <a:r>
              <a:rPr lang="en-US" sz="1400" dirty="0">
                <a:latin typeface="Times New Roman" pitchFamily="18" charset="0"/>
                <a:cs typeface="Times New Roman" pitchFamily="18" charset="0"/>
              </a:rPr>
              <a:t>Transcribe utterances consecutively from the recording. The first few utterances can be omitted because this could be considered a “warming-up” period.</a:t>
            </a:r>
            <a:endParaRPr sz="1400">
              <a:latin typeface="Times New Roman" pitchFamily="18" charset="0"/>
              <a:cs typeface="Times New Roman" pitchFamily="18" charset="0"/>
            </a:endParaRPr>
          </a:p>
        </p:txBody>
      </p:sp>
      <p:sp>
        <p:nvSpPr>
          <p:cNvPr id="347" name="Google Shape;347;p37"/>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24</a:t>
            </a:fld>
            <a:endParaRPr/>
          </a:p>
        </p:txBody>
      </p:sp>
      <p:grpSp>
        <p:nvGrpSpPr>
          <p:cNvPr id="2" name="Google Shape;552;p39"/>
          <p:cNvGrpSpPr/>
          <p:nvPr/>
        </p:nvGrpSpPr>
        <p:grpSpPr>
          <a:xfrm>
            <a:off x="4419600" y="133350"/>
            <a:ext cx="349800" cy="256472"/>
            <a:chOff x="4610450" y="3703750"/>
            <a:chExt cx="453050" cy="332175"/>
          </a:xfrm>
        </p:grpSpPr>
        <p:sp>
          <p:nvSpPr>
            <p:cNvPr id="9" name="Google Shape;553;p39"/>
            <p:cNvSpPr/>
            <p:nvPr/>
          </p:nvSpPr>
          <p:spPr>
            <a:xfrm>
              <a:off x="4610450" y="3703750"/>
              <a:ext cx="453050" cy="332175"/>
            </a:xfrm>
            <a:custGeom>
              <a:avLst/>
              <a:gdLst/>
              <a:ahLst/>
              <a:cxnLst/>
              <a:rect l="l" t="t" r="r" b="b"/>
              <a:pathLst>
                <a:path w="18122" h="13287" extrusionOk="0">
                  <a:moveTo>
                    <a:pt x="366" y="0"/>
                  </a:moveTo>
                  <a:lnTo>
                    <a:pt x="293" y="49"/>
                  </a:lnTo>
                  <a:lnTo>
                    <a:pt x="195" y="74"/>
                  </a:lnTo>
                  <a:lnTo>
                    <a:pt x="122" y="147"/>
                  </a:lnTo>
                  <a:lnTo>
                    <a:pt x="73" y="220"/>
                  </a:lnTo>
                  <a:lnTo>
                    <a:pt x="25" y="293"/>
                  </a:lnTo>
                  <a:lnTo>
                    <a:pt x="0" y="391"/>
                  </a:lnTo>
                  <a:lnTo>
                    <a:pt x="0" y="489"/>
                  </a:lnTo>
                  <a:lnTo>
                    <a:pt x="0" y="12798"/>
                  </a:lnTo>
                  <a:lnTo>
                    <a:pt x="0" y="12896"/>
                  </a:lnTo>
                  <a:lnTo>
                    <a:pt x="25"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60" y="49"/>
                  </a:lnTo>
                  <a:lnTo>
                    <a:pt x="5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554;p39"/>
            <p:cNvSpPr/>
            <p:nvPr/>
          </p:nvSpPr>
          <p:spPr>
            <a:xfrm>
              <a:off x="4642200" y="3730000"/>
              <a:ext cx="389550" cy="249150"/>
            </a:xfrm>
            <a:custGeom>
              <a:avLst/>
              <a:gdLst/>
              <a:ahLst/>
              <a:cxnLst/>
              <a:rect l="l" t="t" r="r" b="b"/>
              <a:pathLst>
                <a:path w="15582" h="9966" extrusionOk="0">
                  <a:moveTo>
                    <a:pt x="14752" y="1"/>
                  </a:moveTo>
                  <a:lnTo>
                    <a:pt x="14629" y="49"/>
                  </a:lnTo>
                  <a:lnTo>
                    <a:pt x="14507" y="98"/>
                  </a:lnTo>
                  <a:lnTo>
                    <a:pt x="14410" y="196"/>
                  </a:lnTo>
                  <a:lnTo>
                    <a:pt x="14336" y="294"/>
                  </a:lnTo>
                  <a:lnTo>
                    <a:pt x="14263" y="416"/>
                  </a:lnTo>
                  <a:lnTo>
                    <a:pt x="14239" y="538"/>
                  </a:lnTo>
                  <a:lnTo>
                    <a:pt x="14214" y="684"/>
                  </a:lnTo>
                  <a:lnTo>
                    <a:pt x="14239" y="831"/>
                  </a:lnTo>
                  <a:lnTo>
                    <a:pt x="14288" y="1002"/>
                  </a:lnTo>
                  <a:lnTo>
                    <a:pt x="11308" y="4372"/>
                  </a:lnTo>
                  <a:lnTo>
                    <a:pt x="11161" y="4323"/>
                  </a:lnTo>
                  <a:lnTo>
                    <a:pt x="11015" y="4299"/>
                  </a:lnTo>
                  <a:lnTo>
                    <a:pt x="10844" y="4323"/>
                  </a:lnTo>
                  <a:lnTo>
                    <a:pt x="10087" y="3005"/>
                  </a:lnTo>
                  <a:lnTo>
                    <a:pt x="10160" y="2907"/>
                  </a:lnTo>
                  <a:lnTo>
                    <a:pt x="10209" y="2809"/>
                  </a:lnTo>
                  <a:lnTo>
                    <a:pt x="10233" y="2687"/>
                  </a:lnTo>
                  <a:lnTo>
                    <a:pt x="10233" y="2565"/>
                  </a:lnTo>
                  <a:lnTo>
                    <a:pt x="10233" y="2418"/>
                  </a:lnTo>
                  <a:lnTo>
                    <a:pt x="10184" y="2296"/>
                  </a:lnTo>
                  <a:lnTo>
                    <a:pt x="10136" y="2174"/>
                  </a:lnTo>
                  <a:lnTo>
                    <a:pt x="10038" y="2077"/>
                  </a:lnTo>
                  <a:lnTo>
                    <a:pt x="9940" y="2003"/>
                  </a:lnTo>
                  <a:lnTo>
                    <a:pt x="9818" y="1930"/>
                  </a:lnTo>
                  <a:lnTo>
                    <a:pt x="9696" y="1906"/>
                  </a:lnTo>
                  <a:lnTo>
                    <a:pt x="9549" y="1881"/>
                  </a:lnTo>
                  <a:lnTo>
                    <a:pt x="9427" y="1906"/>
                  </a:lnTo>
                  <a:lnTo>
                    <a:pt x="9281" y="1930"/>
                  </a:lnTo>
                  <a:lnTo>
                    <a:pt x="9183" y="2003"/>
                  </a:lnTo>
                  <a:lnTo>
                    <a:pt x="9085" y="2077"/>
                  </a:lnTo>
                  <a:lnTo>
                    <a:pt x="8988" y="2174"/>
                  </a:lnTo>
                  <a:lnTo>
                    <a:pt x="8939" y="2296"/>
                  </a:lnTo>
                  <a:lnTo>
                    <a:pt x="8890" y="2418"/>
                  </a:lnTo>
                  <a:lnTo>
                    <a:pt x="8866" y="2565"/>
                  </a:lnTo>
                  <a:lnTo>
                    <a:pt x="8890" y="2663"/>
                  </a:lnTo>
                  <a:lnTo>
                    <a:pt x="8914" y="2785"/>
                  </a:lnTo>
                  <a:lnTo>
                    <a:pt x="8939" y="2883"/>
                  </a:lnTo>
                  <a:lnTo>
                    <a:pt x="8988" y="2956"/>
                  </a:lnTo>
                  <a:lnTo>
                    <a:pt x="6521" y="6668"/>
                  </a:lnTo>
                  <a:lnTo>
                    <a:pt x="6399" y="6644"/>
                  </a:lnTo>
                  <a:lnTo>
                    <a:pt x="6130" y="6644"/>
                  </a:lnTo>
                  <a:lnTo>
                    <a:pt x="5959" y="6717"/>
                  </a:lnTo>
                  <a:lnTo>
                    <a:pt x="4714" y="5398"/>
                  </a:lnTo>
                  <a:lnTo>
                    <a:pt x="4763" y="5252"/>
                  </a:lnTo>
                  <a:lnTo>
                    <a:pt x="4763" y="5105"/>
                  </a:lnTo>
                  <a:lnTo>
                    <a:pt x="4763" y="4958"/>
                  </a:lnTo>
                  <a:lnTo>
                    <a:pt x="4714" y="4836"/>
                  </a:lnTo>
                  <a:lnTo>
                    <a:pt x="4665" y="4714"/>
                  </a:lnTo>
                  <a:lnTo>
                    <a:pt x="4567" y="4617"/>
                  </a:lnTo>
                  <a:lnTo>
                    <a:pt x="4470" y="4543"/>
                  </a:lnTo>
                  <a:lnTo>
                    <a:pt x="4347" y="4470"/>
                  </a:lnTo>
                  <a:lnTo>
                    <a:pt x="4225" y="4446"/>
                  </a:lnTo>
                  <a:lnTo>
                    <a:pt x="4079" y="4421"/>
                  </a:lnTo>
                  <a:lnTo>
                    <a:pt x="3957" y="4446"/>
                  </a:lnTo>
                  <a:lnTo>
                    <a:pt x="3810" y="4470"/>
                  </a:lnTo>
                  <a:lnTo>
                    <a:pt x="3712" y="4543"/>
                  </a:lnTo>
                  <a:lnTo>
                    <a:pt x="3615" y="4617"/>
                  </a:lnTo>
                  <a:lnTo>
                    <a:pt x="3517" y="4714"/>
                  </a:lnTo>
                  <a:lnTo>
                    <a:pt x="3468" y="4836"/>
                  </a:lnTo>
                  <a:lnTo>
                    <a:pt x="3419" y="4958"/>
                  </a:lnTo>
                  <a:lnTo>
                    <a:pt x="3395" y="5105"/>
                  </a:lnTo>
                  <a:lnTo>
                    <a:pt x="3419" y="5276"/>
                  </a:lnTo>
                  <a:lnTo>
                    <a:pt x="3493" y="5447"/>
                  </a:lnTo>
                  <a:lnTo>
                    <a:pt x="49" y="9574"/>
                  </a:lnTo>
                  <a:lnTo>
                    <a:pt x="0" y="9648"/>
                  </a:lnTo>
                  <a:lnTo>
                    <a:pt x="0" y="9745"/>
                  </a:lnTo>
                  <a:lnTo>
                    <a:pt x="25" y="9843"/>
                  </a:lnTo>
                  <a:lnTo>
                    <a:pt x="98" y="9916"/>
                  </a:lnTo>
                  <a:lnTo>
                    <a:pt x="171" y="9965"/>
                  </a:lnTo>
                  <a:lnTo>
                    <a:pt x="244" y="9965"/>
                  </a:lnTo>
                  <a:lnTo>
                    <a:pt x="342" y="9941"/>
                  </a:lnTo>
                  <a:lnTo>
                    <a:pt x="440" y="9892"/>
                  </a:lnTo>
                  <a:lnTo>
                    <a:pt x="3859" y="5740"/>
                  </a:lnTo>
                  <a:lnTo>
                    <a:pt x="3981" y="5789"/>
                  </a:lnTo>
                  <a:lnTo>
                    <a:pt x="4079" y="5789"/>
                  </a:lnTo>
                  <a:lnTo>
                    <a:pt x="4225" y="5764"/>
                  </a:lnTo>
                  <a:lnTo>
                    <a:pt x="4347" y="5740"/>
                  </a:lnTo>
                  <a:lnTo>
                    <a:pt x="5642" y="7083"/>
                  </a:lnTo>
                  <a:lnTo>
                    <a:pt x="5617" y="7205"/>
                  </a:lnTo>
                  <a:lnTo>
                    <a:pt x="5617" y="7328"/>
                  </a:lnTo>
                  <a:lnTo>
                    <a:pt x="5617" y="7450"/>
                  </a:lnTo>
                  <a:lnTo>
                    <a:pt x="5666" y="7572"/>
                  </a:lnTo>
                  <a:lnTo>
                    <a:pt x="5740" y="7694"/>
                  </a:lnTo>
                  <a:lnTo>
                    <a:pt x="5813" y="7792"/>
                  </a:lnTo>
                  <a:lnTo>
                    <a:pt x="5910" y="7889"/>
                  </a:lnTo>
                  <a:lnTo>
                    <a:pt x="6033" y="7938"/>
                  </a:lnTo>
                  <a:lnTo>
                    <a:pt x="6155" y="7987"/>
                  </a:lnTo>
                  <a:lnTo>
                    <a:pt x="6301" y="8011"/>
                  </a:lnTo>
                  <a:lnTo>
                    <a:pt x="6448" y="7987"/>
                  </a:lnTo>
                  <a:lnTo>
                    <a:pt x="6570" y="7938"/>
                  </a:lnTo>
                  <a:lnTo>
                    <a:pt x="6692" y="7889"/>
                  </a:lnTo>
                  <a:lnTo>
                    <a:pt x="6790" y="7792"/>
                  </a:lnTo>
                  <a:lnTo>
                    <a:pt x="6863" y="7694"/>
                  </a:lnTo>
                  <a:lnTo>
                    <a:pt x="6936" y="7572"/>
                  </a:lnTo>
                  <a:lnTo>
                    <a:pt x="6961" y="7450"/>
                  </a:lnTo>
                  <a:lnTo>
                    <a:pt x="6985" y="7328"/>
                  </a:lnTo>
                  <a:lnTo>
                    <a:pt x="6961" y="7132"/>
                  </a:lnTo>
                  <a:lnTo>
                    <a:pt x="6887" y="6986"/>
                  </a:lnTo>
                  <a:lnTo>
                    <a:pt x="9403" y="3224"/>
                  </a:lnTo>
                  <a:lnTo>
                    <a:pt x="9549" y="3249"/>
                  </a:lnTo>
                  <a:lnTo>
                    <a:pt x="9647" y="3249"/>
                  </a:lnTo>
                  <a:lnTo>
                    <a:pt x="10429" y="4617"/>
                  </a:lnTo>
                  <a:lnTo>
                    <a:pt x="10355" y="4788"/>
                  </a:lnTo>
                  <a:lnTo>
                    <a:pt x="10331" y="4885"/>
                  </a:lnTo>
                  <a:lnTo>
                    <a:pt x="10331" y="4983"/>
                  </a:lnTo>
                  <a:lnTo>
                    <a:pt x="10331" y="5129"/>
                  </a:lnTo>
                  <a:lnTo>
                    <a:pt x="10380" y="5252"/>
                  </a:lnTo>
                  <a:lnTo>
                    <a:pt x="10429" y="5374"/>
                  </a:lnTo>
                  <a:lnTo>
                    <a:pt x="10526" y="5471"/>
                  </a:lnTo>
                  <a:lnTo>
                    <a:pt x="10624" y="5569"/>
                  </a:lnTo>
                  <a:lnTo>
                    <a:pt x="10746" y="5618"/>
                  </a:lnTo>
                  <a:lnTo>
                    <a:pt x="10868" y="5667"/>
                  </a:lnTo>
                  <a:lnTo>
                    <a:pt x="11137" y="5667"/>
                  </a:lnTo>
                  <a:lnTo>
                    <a:pt x="11284" y="5618"/>
                  </a:lnTo>
                  <a:lnTo>
                    <a:pt x="11381" y="5569"/>
                  </a:lnTo>
                  <a:lnTo>
                    <a:pt x="11479" y="5471"/>
                  </a:lnTo>
                  <a:lnTo>
                    <a:pt x="11577" y="5374"/>
                  </a:lnTo>
                  <a:lnTo>
                    <a:pt x="11625" y="5252"/>
                  </a:lnTo>
                  <a:lnTo>
                    <a:pt x="11674" y="5129"/>
                  </a:lnTo>
                  <a:lnTo>
                    <a:pt x="11699" y="4983"/>
                  </a:lnTo>
                  <a:lnTo>
                    <a:pt x="11674" y="4861"/>
                  </a:lnTo>
                  <a:lnTo>
                    <a:pt x="11650" y="4739"/>
                  </a:lnTo>
                  <a:lnTo>
                    <a:pt x="14654" y="1319"/>
                  </a:lnTo>
                  <a:lnTo>
                    <a:pt x="14776" y="1344"/>
                  </a:lnTo>
                  <a:lnTo>
                    <a:pt x="14898" y="1368"/>
                  </a:lnTo>
                  <a:lnTo>
                    <a:pt x="15045" y="1344"/>
                  </a:lnTo>
                  <a:lnTo>
                    <a:pt x="15167" y="1295"/>
                  </a:lnTo>
                  <a:lnTo>
                    <a:pt x="15289" y="1246"/>
                  </a:lnTo>
                  <a:lnTo>
                    <a:pt x="15387" y="1148"/>
                  </a:lnTo>
                  <a:lnTo>
                    <a:pt x="15460" y="1051"/>
                  </a:lnTo>
                  <a:lnTo>
                    <a:pt x="15533" y="953"/>
                  </a:lnTo>
                  <a:lnTo>
                    <a:pt x="15558" y="807"/>
                  </a:lnTo>
                  <a:lnTo>
                    <a:pt x="15582" y="684"/>
                  </a:lnTo>
                  <a:lnTo>
                    <a:pt x="15558" y="538"/>
                  </a:lnTo>
                  <a:lnTo>
                    <a:pt x="15533" y="416"/>
                  </a:lnTo>
                  <a:lnTo>
                    <a:pt x="15460" y="294"/>
                  </a:lnTo>
                  <a:lnTo>
                    <a:pt x="15387" y="196"/>
                  </a:lnTo>
                  <a:lnTo>
                    <a:pt x="15289" y="98"/>
                  </a:lnTo>
                  <a:lnTo>
                    <a:pt x="15167" y="49"/>
                  </a:lnTo>
                  <a:lnTo>
                    <a:pt x="15045"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7"/>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Language Smapling and Analysis</a:t>
            </a:r>
            <a:endParaRPr sz="2400"/>
          </a:p>
        </p:txBody>
      </p:sp>
      <p:sp>
        <p:nvSpPr>
          <p:cNvPr id="343" name="Google Shape;343;p37"/>
          <p:cNvSpPr txBox="1">
            <a:spLocks noGrp="1"/>
          </p:cNvSpPr>
          <p:nvPr>
            <p:ph type="body" idx="1"/>
          </p:nvPr>
        </p:nvSpPr>
        <p:spPr>
          <a:xfrm>
            <a:off x="1031425" y="1351100"/>
            <a:ext cx="7081200" cy="3462300"/>
          </a:xfrm>
          <a:prstGeom prst="rect">
            <a:avLst/>
          </a:prstGeom>
        </p:spPr>
        <p:txBody>
          <a:bodyPr spcFirstLastPara="1" wrap="square" lIns="91425" tIns="91425" rIns="91425" bIns="91425" anchor="t" anchorCtr="0">
            <a:noAutofit/>
          </a:bodyPr>
          <a:lstStyle/>
          <a:p>
            <a:r>
              <a:rPr lang="en-US" sz="1400" dirty="0">
                <a:latin typeface="Times New Roman" pitchFamily="18" charset="0"/>
                <a:cs typeface="Times New Roman" pitchFamily="18" charset="0"/>
              </a:rPr>
              <a:t>A good language sample may provide the most useful information about a client’s functional use of language. When analyzing the language sample, make observations about the following features of language:</a:t>
            </a:r>
          </a:p>
          <a:p>
            <a:pPr>
              <a:buFont typeface="Wingdings" pitchFamily="2" charset="2"/>
              <a:buChar char="§"/>
            </a:pPr>
            <a:r>
              <a:rPr lang="en-US" sz="1400" dirty="0">
                <a:latin typeface="Times New Roman" pitchFamily="18" charset="0"/>
                <a:cs typeface="Times New Roman" pitchFamily="18" charset="0"/>
              </a:rPr>
              <a:t>Form of language: Does the child primarily use single words, phrases, or sentences? Are there mature negatives, interrogatives, and passive sentences?...</a:t>
            </a:r>
          </a:p>
          <a:p>
            <a:pPr>
              <a:buFont typeface="Wingdings" pitchFamily="2" charset="2"/>
              <a:buChar char="§"/>
            </a:pPr>
            <a:r>
              <a:rPr lang="en-US" sz="1400" dirty="0">
                <a:latin typeface="Times New Roman" pitchFamily="18" charset="0"/>
                <a:cs typeface="Times New Roman" pitchFamily="18" charset="0"/>
              </a:rPr>
              <a:t>Understanding of semantic intent: Does the child respond appropriately to the various question forms (what, where, who, when, why, how)? Does the child confuse words from different semantic classes?</a:t>
            </a:r>
          </a:p>
          <a:p>
            <a:pPr>
              <a:buFont typeface="Wingdings" pitchFamily="2" charset="2"/>
              <a:buChar char="§"/>
            </a:pPr>
            <a:r>
              <a:rPr lang="en-US" sz="1400" dirty="0">
                <a:latin typeface="Times New Roman" pitchFamily="18" charset="0"/>
                <a:cs typeface="Times New Roman" pitchFamily="18" charset="0"/>
              </a:rPr>
              <a:t>Language use: Does the child display a range of illocutionary functions such as asking for information, help, and objects; replying; making statements; providing information? Does the child take conversational turns? Does the child introduce topics and maintain them through several turns?</a:t>
            </a:r>
          </a:p>
        </p:txBody>
      </p:sp>
      <p:sp>
        <p:nvSpPr>
          <p:cNvPr id="347" name="Google Shape;347;p37"/>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25</a:t>
            </a:fld>
            <a:endParaRPr/>
          </a:p>
        </p:txBody>
      </p:sp>
      <p:grpSp>
        <p:nvGrpSpPr>
          <p:cNvPr id="2" name="Google Shape;552;p39"/>
          <p:cNvGrpSpPr/>
          <p:nvPr/>
        </p:nvGrpSpPr>
        <p:grpSpPr>
          <a:xfrm>
            <a:off x="4419600" y="133350"/>
            <a:ext cx="349800" cy="256472"/>
            <a:chOff x="4610450" y="3703750"/>
            <a:chExt cx="453050" cy="332175"/>
          </a:xfrm>
        </p:grpSpPr>
        <p:sp>
          <p:nvSpPr>
            <p:cNvPr id="9" name="Google Shape;553;p39"/>
            <p:cNvSpPr/>
            <p:nvPr/>
          </p:nvSpPr>
          <p:spPr>
            <a:xfrm>
              <a:off x="4610450" y="3703750"/>
              <a:ext cx="453050" cy="332175"/>
            </a:xfrm>
            <a:custGeom>
              <a:avLst/>
              <a:gdLst/>
              <a:ahLst/>
              <a:cxnLst/>
              <a:rect l="l" t="t" r="r" b="b"/>
              <a:pathLst>
                <a:path w="18122" h="13287" extrusionOk="0">
                  <a:moveTo>
                    <a:pt x="366" y="0"/>
                  </a:moveTo>
                  <a:lnTo>
                    <a:pt x="293" y="49"/>
                  </a:lnTo>
                  <a:lnTo>
                    <a:pt x="195" y="74"/>
                  </a:lnTo>
                  <a:lnTo>
                    <a:pt x="122" y="147"/>
                  </a:lnTo>
                  <a:lnTo>
                    <a:pt x="73" y="220"/>
                  </a:lnTo>
                  <a:lnTo>
                    <a:pt x="25" y="293"/>
                  </a:lnTo>
                  <a:lnTo>
                    <a:pt x="0" y="391"/>
                  </a:lnTo>
                  <a:lnTo>
                    <a:pt x="0" y="489"/>
                  </a:lnTo>
                  <a:lnTo>
                    <a:pt x="0" y="12798"/>
                  </a:lnTo>
                  <a:lnTo>
                    <a:pt x="0" y="12896"/>
                  </a:lnTo>
                  <a:lnTo>
                    <a:pt x="25"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60" y="49"/>
                  </a:lnTo>
                  <a:lnTo>
                    <a:pt x="5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554;p39"/>
            <p:cNvSpPr/>
            <p:nvPr/>
          </p:nvSpPr>
          <p:spPr>
            <a:xfrm>
              <a:off x="4642200" y="3730000"/>
              <a:ext cx="389550" cy="249150"/>
            </a:xfrm>
            <a:custGeom>
              <a:avLst/>
              <a:gdLst/>
              <a:ahLst/>
              <a:cxnLst/>
              <a:rect l="l" t="t" r="r" b="b"/>
              <a:pathLst>
                <a:path w="15582" h="9966" extrusionOk="0">
                  <a:moveTo>
                    <a:pt x="14752" y="1"/>
                  </a:moveTo>
                  <a:lnTo>
                    <a:pt x="14629" y="49"/>
                  </a:lnTo>
                  <a:lnTo>
                    <a:pt x="14507" y="98"/>
                  </a:lnTo>
                  <a:lnTo>
                    <a:pt x="14410" y="196"/>
                  </a:lnTo>
                  <a:lnTo>
                    <a:pt x="14336" y="294"/>
                  </a:lnTo>
                  <a:lnTo>
                    <a:pt x="14263" y="416"/>
                  </a:lnTo>
                  <a:lnTo>
                    <a:pt x="14239" y="538"/>
                  </a:lnTo>
                  <a:lnTo>
                    <a:pt x="14214" y="684"/>
                  </a:lnTo>
                  <a:lnTo>
                    <a:pt x="14239" y="831"/>
                  </a:lnTo>
                  <a:lnTo>
                    <a:pt x="14288" y="1002"/>
                  </a:lnTo>
                  <a:lnTo>
                    <a:pt x="11308" y="4372"/>
                  </a:lnTo>
                  <a:lnTo>
                    <a:pt x="11161" y="4323"/>
                  </a:lnTo>
                  <a:lnTo>
                    <a:pt x="11015" y="4299"/>
                  </a:lnTo>
                  <a:lnTo>
                    <a:pt x="10844" y="4323"/>
                  </a:lnTo>
                  <a:lnTo>
                    <a:pt x="10087" y="3005"/>
                  </a:lnTo>
                  <a:lnTo>
                    <a:pt x="10160" y="2907"/>
                  </a:lnTo>
                  <a:lnTo>
                    <a:pt x="10209" y="2809"/>
                  </a:lnTo>
                  <a:lnTo>
                    <a:pt x="10233" y="2687"/>
                  </a:lnTo>
                  <a:lnTo>
                    <a:pt x="10233" y="2565"/>
                  </a:lnTo>
                  <a:lnTo>
                    <a:pt x="10233" y="2418"/>
                  </a:lnTo>
                  <a:lnTo>
                    <a:pt x="10184" y="2296"/>
                  </a:lnTo>
                  <a:lnTo>
                    <a:pt x="10136" y="2174"/>
                  </a:lnTo>
                  <a:lnTo>
                    <a:pt x="10038" y="2077"/>
                  </a:lnTo>
                  <a:lnTo>
                    <a:pt x="9940" y="2003"/>
                  </a:lnTo>
                  <a:lnTo>
                    <a:pt x="9818" y="1930"/>
                  </a:lnTo>
                  <a:lnTo>
                    <a:pt x="9696" y="1906"/>
                  </a:lnTo>
                  <a:lnTo>
                    <a:pt x="9549" y="1881"/>
                  </a:lnTo>
                  <a:lnTo>
                    <a:pt x="9427" y="1906"/>
                  </a:lnTo>
                  <a:lnTo>
                    <a:pt x="9281" y="1930"/>
                  </a:lnTo>
                  <a:lnTo>
                    <a:pt x="9183" y="2003"/>
                  </a:lnTo>
                  <a:lnTo>
                    <a:pt x="9085" y="2077"/>
                  </a:lnTo>
                  <a:lnTo>
                    <a:pt x="8988" y="2174"/>
                  </a:lnTo>
                  <a:lnTo>
                    <a:pt x="8939" y="2296"/>
                  </a:lnTo>
                  <a:lnTo>
                    <a:pt x="8890" y="2418"/>
                  </a:lnTo>
                  <a:lnTo>
                    <a:pt x="8866" y="2565"/>
                  </a:lnTo>
                  <a:lnTo>
                    <a:pt x="8890" y="2663"/>
                  </a:lnTo>
                  <a:lnTo>
                    <a:pt x="8914" y="2785"/>
                  </a:lnTo>
                  <a:lnTo>
                    <a:pt x="8939" y="2883"/>
                  </a:lnTo>
                  <a:lnTo>
                    <a:pt x="8988" y="2956"/>
                  </a:lnTo>
                  <a:lnTo>
                    <a:pt x="6521" y="6668"/>
                  </a:lnTo>
                  <a:lnTo>
                    <a:pt x="6399" y="6644"/>
                  </a:lnTo>
                  <a:lnTo>
                    <a:pt x="6130" y="6644"/>
                  </a:lnTo>
                  <a:lnTo>
                    <a:pt x="5959" y="6717"/>
                  </a:lnTo>
                  <a:lnTo>
                    <a:pt x="4714" y="5398"/>
                  </a:lnTo>
                  <a:lnTo>
                    <a:pt x="4763" y="5252"/>
                  </a:lnTo>
                  <a:lnTo>
                    <a:pt x="4763" y="5105"/>
                  </a:lnTo>
                  <a:lnTo>
                    <a:pt x="4763" y="4958"/>
                  </a:lnTo>
                  <a:lnTo>
                    <a:pt x="4714" y="4836"/>
                  </a:lnTo>
                  <a:lnTo>
                    <a:pt x="4665" y="4714"/>
                  </a:lnTo>
                  <a:lnTo>
                    <a:pt x="4567" y="4617"/>
                  </a:lnTo>
                  <a:lnTo>
                    <a:pt x="4470" y="4543"/>
                  </a:lnTo>
                  <a:lnTo>
                    <a:pt x="4347" y="4470"/>
                  </a:lnTo>
                  <a:lnTo>
                    <a:pt x="4225" y="4446"/>
                  </a:lnTo>
                  <a:lnTo>
                    <a:pt x="4079" y="4421"/>
                  </a:lnTo>
                  <a:lnTo>
                    <a:pt x="3957" y="4446"/>
                  </a:lnTo>
                  <a:lnTo>
                    <a:pt x="3810" y="4470"/>
                  </a:lnTo>
                  <a:lnTo>
                    <a:pt x="3712" y="4543"/>
                  </a:lnTo>
                  <a:lnTo>
                    <a:pt x="3615" y="4617"/>
                  </a:lnTo>
                  <a:lnTo>
                    <a:pt x="3517" y="4714"/>
                  </a:lnTo>
                  <a:lnTo>
                    <a:pt x="3468" y="4836"/>
                  </a:lnTo>
                  <a:lnTo>
                    <a:pt x="3419" y="4958"/>
                  </a:lnTo>
                  <a:lnTo>
                    <a:pt x="3395" y="5105"/>
                  </a:lnTo>
                  <a:lnTo>
                    <a:pt x="3419" y="5276"/>
                  </a:lnTo>
                  <a:lnTo>
                    <a:pt x="3493" y="5447"/>
                  </a:lnTo>
                  <a:lnTo>
                    <a:pt x="49" y="9574"/>
                  </a:lnTo>
                  <a:lnTo>
                    <a:pt x="0" y="9648"/>
                  </a:lnTo>
                  <a:lnTo>
                    <a:pt x="0" y="9745"/>
                  </a:lnTo>
                  <a:lnTo>
                    <a:pt x="25" y="9843"/>
                  </a:lnTo>
                  <a:lnTo>
                    <a:pt x="98" y="9916"/>
                  </a:lnTo>
                  <a:lnTo>
                    <a:pt x="171" y="9965"/>
                  </a:lnTo>
                  <a:lnTo>
                    <a:pt x="244" y="9965"/>
                  </a:lnTo>
                  <a:lnTo>
                    <a:pt x="342" y="9941"/>
                  </a:lnTo>
                  <a:lnTo>
                    <a:pt x="440" y="9892"/>
                  </a:lnTo>
                  <a:lnTo>
                    <a:pt x="3859" y="5740"/>
                  </a:lnTo>
                  <a:lnTo>
                    <a:pt x="3981" y="5789"/>
                  </a:lnTo>
                  <a:lnTo>
                    <a:pt x="4079" y="5789"/>
                  </a:lnTo>
                  <a:lnTo>
                    <a:pt x="4225" y="5764"/>
                  </a:lnTo>
                  <a:lnTo>
                    <a:pt x="4347" y="5740"/>
                  </a:lnTo>
                  <a:lnTo>
                    <a:pt x="5642" y="7083"/>
                  </a:lnTo>
                  <a:lnTo>
                    <a:pt x="5617" y="7205"/>
                  </a:lnTo>
                  <a:lnTo>
                    <a:pt x="5617" y="7328"/>
                  </a:lnTo>
                  <a:lnTo>
                    <a:pt x="5617" y="7450"/>
                  </a:lnTo>
                  <a:lnTo>
                    <a:pt x="5666" y="7572"/>
                  </a:lnTo>
                  <a:lnTo>
                    <a:pt x="5740" y="7694"/>
                  </a:lnTo>
                  <a:lnTo>
                    <a:pt x="5813" y="7792"/>
                  </a:lnTo>
                  <a:lnTo>
                    <a:pt x="5910" y="7889"/>
                  </a:lnTo>
                  <a:lnTo>
                    <a:pt x="6033" y="7938"/>
                  </a:lnTo>
                  <a:lnTo>
                    <a:pt x="6155" y="7987"/>
                  </a:lnTo>
                  <a:lnTo>
                    <a:pt x="6301" y="8011"/>
                  </a:lnTo>
                  <a:lnTo>
                    <a:pt x="6448" y="7987"/>
                  </a:lnTo>
                  <a:lnTo>
                    <a:pt x="6570" y="7938"/>
                  </a:lnTo>
                  <a:lnTo>
                    <a:pt x="6692" y="7889"/>
                  </a:lnTo>
                  <a:lnTo>
                    <a:pt x="6790" y="7792"/>
                  </a:lnTo>
                  <a:lnTo>
                    <a:pt x="6863" y="7694"/>
                  </a:lnTo>
                  <a:lnTo>
                    <a:pt x="6936" y="7572"/>
                  </a:lnTo>
                  <a:lnTo>
                    <a:pt x="6961" y="7450"/>
                  </a:lnTo>
                  <a:lnTo>
                    <a:pt x="6985" y="7328"/>
                  </a:lnTo>
                  <a:lnTo>
                    <a:pt x="6961" y="7132"/>
                  </a:lnTo>
                  <a:lnTo>
                    <a:pt x="6887" y="6986"/>
                  </a:lnTo>
                  <a:lnTo>
                    <a:pt x="9403" y="3224"/>
                  </a:lnTo>
                  <a:lnTo>
                    <a:pt x="9549" y="3249"/>
                  </a:lnTo>
                  <a:lnTo>
                    <a:pt x="9647" y="3249"/>
                  </a:lnTo>
                  <a:lnTo>
                    <a:pt x="10429" y="4617"/>
                  </a:lnTo>
                  <a:lnTo>
                    <a:pt x="10355" y="4788"/>
                  </a:lnTo>
                  <a:lnTo>
                    <a:pt x="10331" y="4885"/>
                  </a:lnTo>
                  <a:lnTo>
                    <a:pt x="10331" y="4983"/>
                  </a:lnTo>
                  <a:lnTo>
                    <a:pt x="10331" y="5129"/>
                  </a:lnTo>
                  <a:lnTo>
                    <a:pt x="10380" y="5252"/>
                  </a:lnTo>
                  <a:lnTo>
                    <a:pt x="10429" y="5374"/>
                  </a:lnTo>
                  <a:lnTo>
                    <a:pt x="10526" y="5471"/>
                  </a:lnTo>
                  <a:lnTo>
                    <a:pt x="10624" y="5569"/>
                  </a:lnTo>
                  <a:lnTo>
                    <a:pt x="10746" y="5618"/>
                  </a:lnTo>
                  <a:lnTo>
                    <a:pt x="10868" y="5667"/>
                  </a:lnTo>
                  <a:lnTo>
                    <a:pt x="11137" y="5667"/>
                  </a:lnTo>
                  <a:lnTo>
                    <a:pt x="11284" y="5618"/>
                  </a:lnTo>
                  <a:lnTo>
                    <a:pt x="11381" y="5569"/>
                  </a:lnTo>
                  <a:lnTo>
                    <a:pt x="11479" y="5471"/>
                  </a:lnTo>
                  <a:lnTo>
                    <a:pt x="11577" y="5374"/>
                  </a:lnTo>
                  <a:lnTo>
                    <a:pt x="11625" y="5252"/>
                  </a:lnTo>
                  <a:lnTo>
                    <a:pt x="11674" y="5129"/>
                  </a:lnTo>
                  <a:lnTo>
                    <a:pt x="11699" y="4983"/>
                  </a:lnTo>
                  <a:lnTo>
                    <a:pt x="11674" y="4861"/>
                  </a:lnTo>
                  <a:lnTo>
                    <a:pt x="11650" y="4739"/>
                  </a:lnTo>
                  <a:lnTo>
                    <a:pt x="14654" y="1319"/>
                  </a:lnTo>
                  <a:lnTo>
                    <a:pt x="14776" y="1344"/>
                  </a:lnTo>
                  <a:lnTo>
                    <a:pt x="14898" y="1368"/>
                  </a:lnTo>
                  <a:lnTo>
                    <a:pt x="15045" y="1344"/>
                  </a:lnTo>
                  <a:lnTo>
                    <a:pt x="15167" y="1295"/>
                  </a:lnTo>
                  <a:lnTo>
                    <a:pt x="15289" y="1246"/>
                  </a:lnTo>
                  <a:lnTo>
                    <a:pt x="15387" y="1148"/>
                  </a:lnTo>
                  <a:lnTo>
                    <a:pt x="15460" y="1051"/>
                  </a:lnTo>
                  <a:lnTo>
                    <a:pt x="15533" y="953"/>
                  </a:lnTo>
                  <a:lnTo>
                    <a:pt x="15558" y="807"/>
                  </a:lnTo>
                  <a:lnTo>
                    <a:pt x="15582" y="684"/>
                  </a:lnTo>
                  <a:lnTo>
                    <a:pt x="15558" y="538"/>
                  </a:lnTo>
                  <a:lnTo>
                    <a:pt x="15533" y="416"/>
                  </a:lnTo>
                  <a:lnTo>
                    <a:pt x="15460" y="294"/>
                  </a:lnTo>
                  <a:lnTo>
                    <a:pt x="15387" y="196"/>
                  </a:lnTo>
                  <a:lnTo>
                    <a:pt x="15289" y="98"/>
                  </a:lnTo>
                  <a:lnTo>
                    <a:pt x="15167" y="49"/>
                  </a:lnTo>
                  <a:lnTo>
                    <a:pt x="15045"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7"/>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Language Smapling and Analysis</a:t>
            </a:r>
            <a:endParaRPr sz="2400"/>
          </a:p>
        </p:txBody>
      </p:sp>
      <p:sp>
        <p:nvSpPr>
          <p:cNvPr id="343" name="Google Shape;343;p37"/>
          <p:cNvSpPr txBox="1">
            <a:spLocks noGrp="1"/>
          </p:cNvSpPr>
          <p:nvPr>
            <p:ph type="body" idx="1"/>
          </p:nvPr>
        </p:nvSpPr>
        <p:spPr>
          <a:xfrm>
            <a:off x="1031425" y="1351100"/>
            <a:ext cx="7081200" cy="3462300"/>
          </a:xfrm>
          <a:prstGeom prst="rect">
            <a:avLst/>
          </a:prstGeom>
        </p:spPr>
        <p:txBody>
          <a:bodyPr spcFirstLastPara="1" wrap="square" lIns="91425" tIns="91425" rIns="91425" bIns="91425" anchor="t" anchorCtr="0">
            <a:noAutofit/>
          </a:bodyPr>
          <a:lstStyle/>
          <a:p>
            <a:pPr>
              <a:buFont typeface="Wingdings" pitchFamily="2" charset="2"/>
              <a:buChar char="§"/>
            </a:pPr>
            <a:r>
              <a:rPr lang="en-US" sz="1400" dirty="0">
                <a:latin typeface="Times New Roman" pitchFamily="18" charset="0"/>
                <a:cs typeface="Times New Roman" pitchFamily="18" charset="0"/>
              </a:rPr>
              <a:t>Rate of speaking: Is the rate inordinately slow or fast? Are there noticeable or lengthy pauses between the caregiver’s and the child’s turn? Are there noticeable or lengthy pauses between the child’s adjacent utterances? Does the child use fillers frequently or pause before producing certain words? Are there frequent word substitutions?</a:t>
            </a:r>
          </a:p>
          <a:p>
            <a:pPr>
              <a:buFont typeface="Wingdings" pitchFamily="2" charset="2"/>
              <a:buChar char="§"/>
            </a:pPr>
            <a:r>
              <a:rPr lang="en-US" sz="1400" dirty="0">
                <a:latin typeface="Times New Roman" pitchFamily="18" charset="0"/>
                <a:cs typeface="Times New Roman" pitchFamily="18" charset="0"/>
              </a:rPr>
              <a:t>Sequencing: Does the child relate events in a sequential fashion based on the order of occurrence? Can the child discuss the recent past or recount stories?</a:t>
            </a:r>
          </a:p>
          <a:p>
            <a:r>
              <a:rPr lang="en-US" sz="1400" dirty="0">
                <a:latin typeface="Times New Roman" pitchFamily="18" charset="0"/>
                <a:cs typeface="Times New Roman" pitchFamily="18" charset="0"/>
              </a:rPr>
              <a:t>Sample analysis is very time consuming. Computerized tools are helpful for analyzing samples efficiently and are useful for data storage for future retrieval. Such computer-based tools include: </a:t>
            </a:r>
            <a:r>
              <a:rPr lang="en-US" sz="1400" i="1" dirty="0"/>
              <a:t>Computerized Profiling, Systematic Analysis of Language Transcripts (SALT), The CHILDES Project: Tools for Analyzing Talk.</a:t>
            </a:r>
            <a:endParaRPr sz="1400">
              <a:latin typeface="Times New Roman" pitchFamily="18" charset="0"/>
              <a:cs typeface="Times New Roman" pitchFamily="18" charset="0"/>
            </a:endParaRPr>
          </a:p>
        </p:txBody>
      </p:sp>
      <p:sp>
        <p:nvSpPr>
          <p:cNvPr id="347" name="Google Shape;347;p37"/>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26</a:t>
            </a:fld>
            <a:endParaRPr/>
          </a:p>
        </p:txBody>
      </p:sp>
      <p:grpSp>
        <p:nvGrpSpPr>
          <p:cNvPr id="2" name="Google Shape;552;p39"/>
          <p:cNvGrpSpPr/>
          <p:nvPr/>
        </p:nvGrpSpPr>
        <p:grpSpPr>
          <a:xfrm>
            <a:off x="4419600" y="133350"/>
            <a:ext cx="349800" cy="256472"/>
            <a:chOff x="4610450" y="3703750"/>
            <a:chExt cx="453050" cy="332175"/>
          </a:xfrm>
        </p:grpSpPr>
        <p:sp>
          <p:nvSpPr>
            <p:cNvPr id="9" name="Google Shape;553;p39"/>
            <p:cNvSpPr/>
            <p:nvPr/>
          </p:nvSpPr>
          <p:spPr>
            <a:xfrm>
              <a:off x="4610450" y="3703750"/>
              <a:ext cx="453050" cy="332175"/>
            </a:xfrm>
            <a:custGeom>
              <a:avLst/>
              <a:gdLst/>
              <a:ahLst/>
              <a:cxnLst/>
              <a:rect l="l" t="t" r="r" b="b"/>
              <a:pathLst>
                <a:path w="18122" h="13287" extrusionOk="0">
                  <a:moveTo>
                    <a:pt x="366" y="0"/>
                  </a:moveTo>
                  <a:lnTo>
                    <a:pt x="293" y="49"/>
                  </a:lnTo>
                  <a:lnTo>
                    <a:pt x="195" y="74"/>
                  </a:lnTo>
                  <a:lnTo>
                    <a:pt x="122" y="147"/>
                  </a:lnTo>
                  <a:lnTo>
                    <a:pt x="73" y="220"/>
                  </a:lnTo>
                  <a:lnTo>
                    <a:pt x="25" y="293"/>
                  </a:lnTo>
                  <a:lnTo>
                    <a:pt x="0" y="391"/>
                  </a:lnTo>
                  <a:lnTo>
                    <a:pt x="0" y="489"/>
                  </a:lnTo>
                  <a:lnTo>
                    <a:pt x="0" y="12798"/>
                  </a:lnTo>
                  <a:lnTo>
                    <a:pt x="0" y="12896"/>
                  </a:lnTo>
                  <a:lnTo>
                    <a:pt x="25"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60" y="49"/>
                  </a:lnTo>
                  <a:lnTo>
                    <a:pt x="5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554;p39"/>
            <p:cNvSpPr/>
            <p:nvPr/>
          </p:nvSpPr>
          <p:spPr>
            <a:xfrm>
              <a:off x="4642200" y="3730000"/>
              <a:ext cx="389550" cy="249150"/>
            </a:xfrm>
            <a:custGeom>
              <a:avLst/>
              <a:gdLst/>
              <a:ahLst/>
              <a:cxnLst/>
              <a:rect l="l" t="t" r="r" b="b"/>
              <a:pathLst>
                <a:path w="15582" h="9966" extrusionOk="0">
                  <a:moveTo>
                    <a:pt x="14752" y="1"/>
                  </a:moveTo>
                  <a:lnTo>
                    <a:pt x="14629" y="49"/>
                  </a:lnTo>
                  <a:lnTo>
                    <a:pt x="14507" y="98"/>
                  </a:lnTo>
                  <a:lnTo>
                    <a:pt x="14410" y="196"/>
                  </a:lnTo>
                  <a:lnTo>
                    <a:pt x="14336" y="294"/>
                  </a:lnTo>
                  <a:lnTo>
                    <a:pt x="14263" y="416"/>
                  </a:lnTo>
                  <a:lnTo>
                    <a:pt x="14239" y="538"/>
                  </a:lnTo>
                  <a:lnTo>
                    <a:pt x="14214" y="684"/>
                  </a:lnTo>
                  <a:lnTo>
                    <a:pt x="14239" y="831"/>
                  </a:lnTo>
                  <a:lnTo>
                    <a:pt x="14288" y="1002"/>
                  </a:lnTo>
                  <a:lnTo>
                    <a:pt x="11308" y="4372"/>
                  </a:lnTo>
                  <a:lnTo>
                    <a:pt x="11161" y="4323"/>
                  </a:lnTo>
                  <a:lnTo>
                    <a:pt x="11015" y="4299"/>
                  </a:lnTo>
                  <a:lnTo>
                    <a:pt x="10844" y="4323"/>
                  </a:lnTo>
                  <a:lnTo>
                    <a:pt x="10087" y="3005"/>
                  </a:lnTo>
                  <a:lnTo>
                    <a:pt x="10160" y="2907"/>
                  </a:lnTo>
                  <a:lnTo>
                    <a:pt x="10209" y="2809"/>
                  </a:lnTo>
                  <a:lnTo>
                    <a:pt x="10233" y="2687"/>
                  </a:lnTo>
                  <a:lnTo>
                    <a:pt x="10233" y="2565"/>
                  </a:lnTo>
                  <a:lnTo>
                    <a:pt x="10233" y="2418"/>
                  </a:lnTo>
                  <a:lnTo>
                    <a:pt x="10184" y="2296"/>
                  </a:lnTo>
                  <a:lnTo>
                    <a:pt x="10136" y="2174"/>
                  </a:lnTo>
                  <a:lnTo>
                    <a:pt x="10038" y="2077"/>
                  </a:lnTo>
                  <a:lnTo>
                    <a:pt x="9940" y="2003"/>
                  </a:lnTo>
                  <a:lnTo>
                    <a:pt x="9818" y="1930"/>
                  </a:lnTo>
                  <a:lnTo>
                    <a:pt x="9696" y="1906"/>
                  </a:lnTo>
                  <a:lnTo>
                    <a:pt x="9549" y="1881"/>
                  </a:lnTo>
                  <a:lnTo>
                    <a:pt x="9427" y="1906"/>
                  </a:lnTo>
                  <a:lnTo>
                    <a:pt x="9281" y="1930"/>
                  </a:lnTo>
                  <a:lnTo>
                    <a:pt x="9183" y="2003"/>
                  </a:lnTo>
                  <a:lnTo>
                    <a:pt x="9085" y="2077"/>
                  </a:lnTo>
                  <a:lnTo>
                    <a:pt x="8988" y="2174"/>
                  </a:lnTo>
                  <a:lnTo>
                    <a:pt x="8939" y="2296"/>
                  </a:lnTo>
                  <a:lnTo>
                    <a:pt x="8890" y="2418"/>
                  </a:lnTo>
                  <a:lnTo>
                    <a:pt x="8866" y="2565"/>
                  </a:lnTo>
                  <a:lnTo>
                    <a:pt x="8890" y="2663"/>
                  </a:lnTo>
                  <a:lnTo>
                    <a:pt x="8914" y="2785"/>
                  </a:lnTo>
                  <a:lnTo>
                    <a:pt x="8939" y="2883"/>
                  </a:lnTo>
                  <a:lnTo>
                    <a:pt x="8988" y="2956"/>
                  </a:lnTo>
                  <a:lnTo>
                    <a:pt x="6521" y="6668"/>
                  </a:lnTo>
                  <a:lnTo>
                    <a:pt x="6399" y="6644"/>
                  </a:lnTo>
                  <a:lnTo>
                    <a:pt x="6130" y="6644"/>
                  </a:lnTo>
                  <a:lnTo>
                    <a:pt x="5959" y="6717"/>
                  </a:lnTo>
                  <a:lnTo>
                    <a:pt x="4714" y="5398"/>
                  </a:lnTo>
                  <a:lnTo>
                    <a:pt x="4763" y="5252"/>
                  </a:lnTo>
                  <a:lnTo>
                    <a:pt x="4763" y="5105"/>
                  </a:lnTo>
                  <a:lnTo>
                    <a:pt x="4763" y="4958"/>
                  </a:lnTo>
                  <a:lnTo>
                    <a:pt x="4714" y="4836"/>
                  </a:lnTo>
                  <a:lnTo>
                    <a:pt x="4665" y="4714"/>
                  </a:lnTo>
                  <a:lnTo>
                    <a:pt x="4567" y="4617"/>
                  </a:lnTo>
                  <a:lnTo>
                    <a:pt x="4470" y="4543"/>
                  </a:lnTo>
                  <a:lnTo>
                    <a:pt x="4347" y="4470"/>
                  </a:lnTo>
                  <a:lnTo>
                    <a:pt x="4225" y="4446"/>
                  </a:lnTo>
                  <a:lnTo>
                    <a:pt x="4079" y="4421"/>
                  </a:lnTo>
                  <a:lnTo>
                    <a:pt x="3957" y="4446"/>
                  </a:lnTo>
                  <a:lnTo>
                    <a:pt x="3810" y="4470"/>
                  </a:lnTo>
                  <a:lnTo>
                    <a:pt x="3712" y="4543"/>
                  </a:lnTo>
                  <a:lnTo>
                    <a:pt x="3615" y="4617"/>
                  </a:lnTo>
                  <a:lnTo>
                    <a:pt x="3517" y="4714"/>
                  </a:lnTo>
                  <a:lnTo>
                    <a:pt x="3468" y="4836"/>
                  </a:lnTo>
                  <a:lnTo>
                    <a:pt x="3419" y="4958"/>
                  </a:lnTo>
                  <a:lnTo>
                    <a:pt x="3395" y="5105"/>
                  </a:lnTo>
                  <a:lnTo>
                    <a:pt x="3419" y="5276"/>
                  </a:lnTo>
                  <a:lnTo>
                    <a:pt x="3493" y="5447"/>
                  </a:lnTo>
                  <a:lnTo>
                    <a:pt x="49" y="9574"/>
                  </a:lnTo>
                  <a:lnTo>
                    <a:pt x="0" y="9648"/>
                  </a:lnTo>
                  <a:lnTo>
                    <a:pt x="0" y="9745"/>
                  </a:lnTo>
                  <a:lnTo>
                    <a:pt x="25" y="9843"/>
                  </a:lnTo>
                  <a:lnTo>
                    <a:pt x="98" y="9916"/>
                  </a:lnTo>
                  <a:lnTo>
                    <a:pt x="171" y="9965"/>
                  </a:lnTo>
                  <a:lnTo>
                    <a:pt x="244" y="9965"/>
                  </a:lnTo>
                  <a:lnTo>
                    <a:pt x="342" y="9941"/>
                  </a:lnTo>
                  <a:lnTo>
                    <a:pt x="440" y="9892"/>
                  </a:lnTo>
                  <a:lnTo>
                    <a:pt x="3859" y="5740"/>
                  </a:lnTo>
                  <a:lnTo>
                    <a:pt x="3981" y="5789"/>
                  </a:lnTo>
                  <a:lnTo>
                    <a:pt x="4079" y="5789"/>
                  </a:lnTo>
                  <a:lnTo>
                    <a:pt x="4225" y="5764"/>
                  </a:lnTo>
                  <a:lnTo>
                    <a:pt x="4347" y="5740"/>
                  </a:lnTo>
                  <a:lnTo>
                    <a:pt x="5642" y="7083"/>
                  </a:lnTo>
                  <a:lnTo>
                    <a:pt x="5617" y="7205"/>
                  </a:lnTo>
                  <a:lnTo>
                    <a:pt x="5617" y="7328"/>
                  </a:lnTo>
                  <a:lnTo>
                    <a:pt x="5617" y="7450"/>
                  </a:lnTo>
                  <a:lnTo>
                    <a:pt x="5666" y="7572"/>
                  </a:lnTo>
                  <a:lnTo>
                    <a:pt x="5740" y="7694"/>
                  </a:lnTo>
                  <a:lnTo>
                    <a:pt x="5813" y="7792"/>
                  </a:lnTo>
                  <a:lnTo>
                    <a:pt x="5910" y="7889"/>
                  </a:lnTo>
                  <a:lnTo>
                    <a:pt x="6033" y="7938"/>
                  </a:lnTo>
                  <a:lnTo>
                    <a:pt x="6155" y="7987"/>
                  </a:lnTo>
                  <a:lnTo>
                    <a:pt x="6301" y="8011"/>
                  </a:lnTo>
                  <a:lnTo>
                    <a:pt x="6448" y="7987"/>
                  </a:lnTo>
                  <a:lnTo>
                    <a:pt x="6570" y="7938"/>
                  </a:lnTo>
                  <a:lnTo>
                    <a:pt x="6692" y="7889"/>
                  </a:lnTo>
                  <a:lnTo>
                    <a:pt x="6790" y="7792"/>
                  </a:lnTo>
                  <a:lnTo>
                    <a:pt x="6863" y="7694"/>
                  </a:lnTo>
                  <a:lnTo>
                    <a:pt x="6936" y="7572"/>
                  </a:lnTo>
                  <a:lnTo>
                    <a:pt x="6961" y="7450"/>
                  </a:lnTo>
                  <a:lnTo>
                    <a:pt x="6985" y="7328"/>
                  </a:lnTo>
                  <a:lnTo>
                    <a:pt x="6961" y="7132"/>
                  </a:lnTo>
                  <a:lnTo>
                    <a:pt x="6887" y="6986"/>
                  </a:lnTo>
                  <a:lnTo>
                    <a:pt x="9403" y="3224"/>
                  </a:lnTo>
                  <a:lnTo>
                    <a:pt x="9549" y="3249"/>
                  </a:lnTo>
                  <a:lnTo>
                    <a:pt x="9647" y="3249"/>
                  </a:lnTo>
                  <a:lnTo>
                    <a:pt x="10429" y="4617"/>
                  </a:lnTo>
                  <a:lnTo>
                    <a:pt x="10355" y="4788"/>
                  </a:lnTo>
                  <a:lnTo>
                    <a:pt x="10331" y="4885"/>
                  </a:lnTo>
                  <a:lnTo>
                    <a:pt x="10331" y="4983"/>
                  </a:lnTo>
                  <a:lnTo>
                    <a:pt x="10331" y="5129"/>
                  </a:lnTo>
                  <a:lnTo>
                    <a:pt x="10380" y="5252"/>
                  </a:lnTo>
                  <a:lnTo>
                    <a:pt x="10429" y="5374"/>
                  </a:lnTo>
                  <a:lnTo>
                    <a:pt x="10526" y="5471"/>
                  </a:lnTo>
                  <a:lnTo>
                    <a:pt x="10624" y="5569"/>
                  </a:lnTo>
                  <a:lnTo>
                    <a:pt x="10746" y="5618"/>
                  </a:lnTo>
                  <a:lnTo>
                    <a:pt x="10868" y="5667"/>
                  </a:lnTo>
                  <a:lnTo>
                    <a:pt x="11137" y="5667"/>
                  </a:lnTo>
                  <a:lnTo>
                    <a:pt x="11284" y="5618"/>
                  </a:lnTo>
                  <a:lnTo>
                    <a:pt x="11381" y="5569"/>
                  </a:lnTo>
                  <a:lnTo>
                    <a:pt x="11479" y="5471"/>
                  </a:lnTo>
                  <a:lnTo>
                    <a:pt x="11577" y="5374"/>
                  </a:lnTo>
                  <a:lnTo>
                    <a:pt x="11625" y="5252"/>
                  </a:lnTo>
                  <a:lnTo>
                    <a:pt x="11674" y="5129"/>
                  </a:lnTo>
                  <a:lnTo>
                    <a:pt x="11699" y="4983"/>
                  </a:lnTo>
                  <a:lnTo>
                    <a:pt x="11674" y="4861"/>
                  </a:lnTo>
                  <a:lnTo>
                    <a:pt x="11650" y="4739"/>
                  </a:lnTo>
                  <a:lnTo>
                    <a:pt x="14654" y="1319"/>
                  </a:lnTo>
                  <a:lnTo>
                    <a:pt x="14776" y="1344"/>
                  </a:lnTo>
                  <a:lnTo>
                    <a:pt x="14898" y="1368"/>
                  </a:lnTo>
                  <a:lnTo>
                    <a:pt x="15045" y="1344"/>
                  </a:lnTo>
                  <a:lnTo>
                    <a:pt x="15167" y="1295"/>
                  </a:lnTo>
                  <a:lnTo>
                    <a:pt x="15289" y="1246"/>
                  </a:lnTo>
                  <a:lnTo>
                    <a:pt x="15387" y="1148"/>
                  </a:lnTo>
                  <a:lnTo>
                    <a:pt x="15460" y="1051"/>
                  </a:lnTo>
                  <a:lnTo>
                    <a:pt x="15533" y="953"/>
                  </a:lnTo>
                  <a:lnTo>
                    <a:pt x="15558" y="807"/>
                  </a:lnTo>
                  <a:lnTo>
                    <a:pt x="15582" y="684"/>
                  </a:lnTo>
                  <a:lnTo>
                    <a:pt x="15558" y="538"/>
                  </a:lnTo>
                  <a:lnTo>
                    <a:pt x="15533" y="416"/>
                  </a:lnTo>
                  <a:lnTo>
                    <a:pt x="15460" y="294"/>
                  </a:lnTo>
                  <a:lnTo>
                    <a:pt x="15387" y="196"/>
                  </a:lnTo>
                  <a:lnTo>
                    <a:pt x="15289" y="98"/>
                  </a:lnTo>
                  <a:lnTo>
                    <a:pt x="15167" y="49"/>
                  </a:lnTo>
                  <a:lnTo>
                    <a:pt x="15045"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Morphologic Skills</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27</a:t>
            </a:fld>
            <a:endParaRPr/>
          </a:p>
        </p:txBody>
      </p:sp>
      <p:grpSp>
        <p:nvGrpSpPr>
          <p:cNvPr id="9" name="Google Shape;621;p39"/>
          <p:cNvGrpSpPr/>
          <p:nvPr/>
        </p:nvGrpSpPr>
        <p:grpSpPr>
          <a:xfrm>
            <a:off x="4343400" y="57150"/>
            <a:ext cx="416760" cy="399774"/>
            <a:chOff x="5241175" y="4959100"/>
            <a:chExt cx="539775" cy="517775"/>
          </a:xfrm>
        </p:grpSpPr>
        <p:sp>
          <p:nvSpPr>
            <p:cNvPr id="10" name="Google Shape;622;p39"/>
            <p:cNvSpPr/>
            <p:nvPr/>
          </p:nvSpPr>
          <p:spPr>
            <a:xfrm>
              <a:off x="5575150" y="4959100"/>
              <a:ext cx="161225" cy="178300"/>
            </a:xfrm>
            <a:custGeom>
              <a:avLst/>
              <a:gdLst/>
              <a:ahLst/>
              <a:cxnLst/>
              <a:rect l="l" t="t" r="r" b="b"/>
              <a:pathLst>
                <a:path w="6449" h="7132" extrusionOk="0">
                  <a:moveTo>
                    <a:pt x="4641" y="0"/>
                  </a:moveTo>
                  <a:lnTo>
                    <a:pt x="4470" y="25"/>
                  </a:lnTo>
                  <a:lnTo>
                    <a:pt x="4299" y="49"/>
                  </a:lnTo>
                  <a:lnTo>
                    <a:pt x="4128" y="98"/>
                  </a:lnTo>
                  <a:lnTo>
                    <a:pt x="3957" y="147"/>
                  </a:lnTo>
                  <a:lnTo>
                    <a:pt x="3786" y="220"/>
                  </a:lnTo>
                  <a:lnTo>
                    <a:pt x="3640" y="318"/>
                  </a:lnTo>
                  <a:lnTo>
                    <a:pt x="3517" y="415"/>
                  </a:lnTo>
                  <a:lnTo>
                    <a:pt x="3395" y="538"/>
                  </a:lnTo>
                  <a:lnTo>
                    <a:pt x="3273" y="660"/>
                  </a:lnTo>
                  <a:lnTo>
                    <a:pt x="3175" y="806"/>
                  </a:lnTo>
                  <a:lnTo>
                    <a:pt x="3078" y="953"/>
                  </a:lnTo>
                  <a:lnTo>
                    <a:pt x="3005" y="1099"/>
                  </a:lnTo>
                  <a:lnTo>
                    <a:pt x="2931" y="1270"/>
                  </a:lnTo>
                  <a:lnTo>
                    <a:pt x="2907" y="1441"/>
                  </a:lnTo>
                  <a:lnTo>
                    <a:pt x="2882" y="1612"/>
                  </a:lnTo>
                  <a:lnTo>
                    <a:pt x="2858" y="1808"/>
                  </a:lnTo>
                  <a:lnTo>
                    <a:pt x="2882" y="2076"/>
                  </a:lnTo>
                  <a:lnTo>
                    <a:pt x="2956" y="2345"/>
                  </a:lnTo>
                  <a:lnTo>
                    <a:pt x="3053" y="2589"/>
                  </a:lnTo>
                  <a:lnTo>
                    <a:pt x="3175" y="2809"/>
                  </a:lnTo>
                  <a:lnTo>
                    <a:pt x="0" y="6546"/>
                  </a:lnTo>
                  <a:lnTo>
                    <a:pt x="367" y="6814"/>
                  </a:lnTo>
                  <a:lnTo>
                    <a:pt x="709" y="7132"/>
                  </a:lnTo>
                  <a:lnTo>
                    <a:pt x="3884" y="3419"/>
                  </a:lnTo>
                  <a:lnTo>
                    <a:pt x="4055" y="3493"/>
                  </a:lnTo>
                  <a:lnTo>
                    <a:pt x="4250" y="3542"/>
                  </a:lnTo>
                  <a:lnTo>
                    <a:pt x="4445" y="3566"/>
                  </a:lnTo>
                  <a:lnTo>
                    <a:pt x="4641" y="3590"/>
                  </a:lnTo>
                  <a:lnTo>
                    <a:pt x="4836" y="3566"/>
                  </a:lnTo>
                  <a:lnTo>
                    <a:pt x="5007" y="3542"/>
                  </a:lnTo>
                  <a:lnTo>
                    <a:pt x="5178" y="3517"/>
                  </a:lnTo>
                  <a:lnTo>
                    <a:pt x="5349" y="3444"/>
                  </a:lnTo>
                  <a:lnTo>
                    <a:pt x="5496" y="3371"/>
                  </a:lnTo>
                  <a:lnTo>
                    <a:pt x="5642" y="3273"/>
                  </a:lnTo>
                  <a:lnTo>
                    <a:pt x="5789" y="3175"/>
                  </a:lnTo>
                  <a:lnTo>
                    <a:pt x="5911" y="3053"/>
                  </a:lnTo>
                  <a:lnTo>
                    <a:pt x="6033" y="2931"/>
                  </a:lnTo>
                  <a:lnTo>
                    <a:pt x="6131" y="2809"/>
                  </a:lnTo>
                  <a:lnTo>
                    <a:pt x="6228" y="2638"/>
                  </a:lnTo>
                  <a:lnTo>
                    <a:pt x="6302" y="2491"/>
                  </a:lnTo>
                  <a:lnTo>
                    <a:pt x="6350" y="2320"/>
                  </a:lnTo>
                  <a:lnTo>
                    <a:pt x="6399" y="2149"/>
                  </a:lnTo>
                  <a:lnTo>
                    <a:pt x="6424" y="1979"/>
                  </a:lnTo>
                  <a:lnTo>
                    <a:pt x="6448" y="1808"/>
                  </a:lnTo>
                  <a:lnTo>
                    <a:pt x="6424" y="1612"/>
                  </a:lnTo>
                  <a:lnTo>
                    <a:pt x="6399" y="1441"/>
                  </a:lnTo>
                  <a:lnTo>
                    <a:pt x="6350" y="1270"/>
                  </a:lnTo>
                  <a:lnTo>
                    <a:pt x="6302" y="1099"/>
                  </a:lnTo>
                  <a:lnTo>
                    <a:pt x="6228" y="953"/>
                  </a:lnTo>
                  <a:lnTo>
                    <a:pt x="6131" y="806"/>
                  </a:lnTo>
                  <a:lnTo>
                    <a:pt x="6033" y="660"/>
                  </a:lnTo>
                  <a:lnTo>
                    <a:pt x="5911" y="538"/>
                  </a:lnTo>
                  <a:lnTo>
                    <a:pt x="5789" y="415"/>
                  </a:lnTo>
                  <a:lnTo>
                    <a:pt x="5642" y="318"/>
                  </a:lnTo>
                  <a:lnTo>
                    <a:pt x="5496" y="220"/>
                  </a:lnTo>
                  <a:lnTo>
                    <a:pt x="5349" y="147"/>
                  </a:lnTo>
                  <a:lnTo>
                    <a:pt x="5178" y="98"/>
                  </a:lnTo>
                  <a:lnTo>
                    <a:pt x="5007" y="49"/>
                  </a:lnTo>
                  <a:lnTo>
                    <a:pt x="4836" y="25"/>
                  </a:lnTo>
                  <a:lnTo>
                    <a:pt x="4641"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623;p39"/>
            <p:cNvSpPr/>
            <p:nvPr/>
          </p:nvSpPr>
          <p:spPr>
            <a:xfrm>
              <a:off x="5330925" y="4985350"/>
              <a:ext cx="128250" cy="148400"/>
            </a:xfrm>
            <a:custGeom>
              <a:avLst/>
              <a:gdLst/>
              <a:ahLst/>
              <a:cxnLst/>
              <a:rect l="l" t="t" r="r" b="b"/>
              <a:pathLst>
                <a:path w="5130" h="5936" extrusionOk="0">
                  <a:moveTo>
                    <a:pt x="1563" y="0"/>
                  </a:moveTo>
                  <a:lnTo>
                    <a:pt x="1392" y="25"/>
                  </a:lnTo>
                  <a:lnTo>
                    <a:pt x="1221" y="74"/>
                  </a:lnTo>
                  <a:lnTo>
                    <a:pt x="1075" y="147"/>
                  </a:lnTo>
                  <a:lnTo>
                    <a:pt x="904" y="220"/>
                  </a:lnTo>
                  <a:lnTo>
                    <a:pt x="757" y="318"/>
                  </a:lnTo>
                  <a:lnTo>
                    <a:pt x="635" y="416"/>
                  </a:lnTo>
                  <a:lnTo>
                    <a:pt x="513" y="538"/>
                  </a:lnTo>
                  <a:lnTo>
                    <a:pt x="391" y="660"/>
                  </a:lnTo>
                  <a:lnTo>
                    <a:pt x="293" y="806"/>
                  </a:lnTo>
                  <a:lnTo>
                    <a:pt x="196" y="953"/>
                  </a:lnTo>
                  <a:lnTo>
                    <a:pt x="122" y="1099"/>
                  </a:lnTo>
                  <a:lnTo>
                    <a:pt x="74" y="1270"/>
                  </a:lnTo>
                  <a:lnTo>
                    <a:pt x="25" y="1466"/>
                  </a:lnTo>
                  <a:lnTo>
                    <a:pt x="0" y="1637"/>
                  </a:lnTo>
                  <a:lnTo>
                    <a:pt x="0" y="1808"/>
                  </a:lnTo>
                  <a:lnTo>
                    <a:pt x="0" y="2003"/>
                  </a:lnTo>
                  <a:lnTo>
                    <a:pt x="25" y="2174"/>
                  </a:lnTo>
                  <a:lnTo>
                    <a:pt x="74" y="2345"/>
                  </a:lnTo>
                  <a:lnTo>
                    <a:pt x="147" y="2492"/>
                  </a:lnTo>
                  <a:lnTo>
                    <a:pt x="220" y="2663"/>
                  </a:lnTo>
                  <a:lnTo>
                    <a:pt x="318" y="2785"/>
                  </a:lnTo>
                  <a:lnTo>
                    <a:pt x="415" y="2931"/>
                  </a:lnTo>
                  <a:lnTo>
                    <a:pt x="538" y="3053"/>
                  </a:lnTo>
                  <a:lnTo>
                    <a:pt x="660" y="3175"/>
                  </a:lnTo>
                  <a:lnTo>
                    <a:pt x="806" y="3273"/>
                  </a:lnTo>
                  <a:lnTo>
                    <a:pt x="953" y="3371"/>
                  </a:lnTo>
                  <a:lnTo>
                    <a:pt x="1099" y="3444"/>
                  </a:lnTo>
                  <a:lnTo>
                    <a:pt x="1270" y="3493"/>
                  </a:lnTo>
                  <a:lnTo>
                    <a:pt x="1466" y="3542"/>
                  </a:lnTo>
                  <a:lnTo>
                    <a:pt x="1710" y="3566"/>
                  </a:lnTo>
                  <a:lnTo>
                    <a:pt x="1979" y="3566"/>
                  </a:lnTo>
                  <a:lnTo>
                    <a:pt x="2223" y="3517"/>
                  </a:lnTo>
                  <a:lnTo>
                    <a:pt x="2467" y="3444"/>
                  </a:lnTo>
                  <a:lnTo>
                    <a:pt x="4396" y="5935"/>
                  </a:lnTo>
                  <a:lnTo>
                    <a:pt x="4738" y="5642"/>
                  </a:lnTo>
                  <a:lnTo>
                    <a:pt x="5129" y="5374"/>
                  </a:lnTo>
                  <a:lnTo>
                    <a:pt x="3200" y="2858"/>
                  </a:lnTo>
                  <a:lnTo>
                    <a:pt x="3322" y="2687"/>
                  </a:lnTo>
                  <a:lnTo>
                    <a:pt x="3419" y="2516"/>
                  </a:lnTo>
                  <a:lnTo>
                    <a:pt x="3493" y="2321"/>
                  </a:lnTo>
                  <a:lnTo>
                    <a:pt x="3542" y="2101"/>
                  </a:lnTo>
                  <a:lnTo>
                    <a:pt x="3566" y="1930"/>
                  </a:lnTo>
                  <a:lnTo>
                    <a:pt x="3566" y="1734"/>
                  </a:lnTo>
                  <a:lnTo>
                    <a:pt x="3566" y="1564"/>
                  </a:lnTo>
                  <a:lnTo>
                    <a:pt x="3517" y="1393"/>
                  </a:lnTo>
                  <a:lnTo>
                    <a:pt x="3468" y="1222"/>
                  </a:lnTo>
                  <a:lnTo>
                    <a:pt x="3419" y="1075"/>
                  </a:lnTo>
                  <a:lnTo>
                    <a:pt x="3346" y="904"/>
                  </a:lnTo>
                  <a:lnTo>
                    <a:pt x="3249" y="758"/>
                  </a:lnTo>
                  <a:lnTo>
                    <a:pt x="3151" y="635"/>
                  </a:lnTo>
                  <a:lnTo>
                    <a:pt x="3029" y="513"/>
                  </a:lnTo>
                  <a:lnTo>
                    <a:pt x="2907" y="391"/>
                  </a:lnTo>
                  <a:lnTo>
                    <a:pt x="2760" y="294"/>
                  </a:lnTo>
                  <a:lnTo>
                    <a:pt x="2614" y="196"/>
                  </a:lnTo>
                  <a:lnTo>
                    <a:pt x="2443" y="123"/>
                  </a:lnTo>
                  <a:lnTo>
                    <a:pt x="2272" y="74"/>
                  </a:lnTo>
                  <a:lnTo>
                    <a:pt x="2101" y="25"/>
                  </a:lnTo>
                  <a:lnTo>
                    <a:pt x="1930"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624;p39"/>
            <p:cNvSpPr/>
            <p:nvPr/>
          </p:nvSpPr>
          <p:spPr>
            <a:xfrm>
              <a:off x="5241175" y="5241175"/>
              <a:ext cx="180125" cy="109325"/>
            </a:xfrm>
            <a:custGeom>
              <a:avLst/>
              <a:gdLst/>
              <a:ahLst/>
              <a:cxnLst/>
              <a:rect l="l" t="t" r="r" b="b"/>
              <a:pathLst>
                <a:path w="7205" h="4373" extrusionOk="0">
                  <a:moveTo>
                    <a:pt x="6839" y="1"/>
                  </a:moveTo>
                  <a:lnTo>
                    <a:pt x="3224" y="1491"/>
                  </a:lnTo>
                  <a:lnTo>
                    <a:pt x="3102" y="1368"/>
                  </a:lnTo>
                  <a:lnTo>
                    <a:pt x="2980" y="1246"/>
                  </a:lnTo>
                  <a:lnTo>
                    <a:pt x="2858" y="1124"/>
                  </a:lnTo>
                  <a:lnTo>
                    <a:pt x="2687" y="1026"/>
                  </a:lnTo>
                  <a:lnTo>
                    <a:pt x="2540" y="953"/>
                  </a:lnTo>
                  <a:lnTo>
                    <a:pt x="2369" y="880"/>
                  </a:lnTo>
                  <a:lnTo>
                    <a:pt x="2198" y="831"/>
                  </a:lnTo>
                  <a:lnTo>
                    <a:pt x="2027" y="807"/>
                  </a:lnTo>
                  <a:lnTo>
                    <a:pt x="1856" y="782"/>
                  </a:lnTo>
                  <a:lnTo>
                    <a:pt x="1685" y="807"/>
                  </a:lnTo>
                  <a:lnTo>
                    <a:pt x="1514" y="807"/>
                  </a:lnTo>
                  <a:lnTo>
                    <a:pt x="1343" y="856"/>
                  </a:lnTo>
                  <a:lnTo>
                    <a:pt x="1172" y="904"/>
                  </a:lnTo>
                  <a:lnTo>
                    <a:pt x="1026" y="978"/>
                  </a:lnTo>
                  <a:lnTo>
                    <a:pt x="879" y="1051"/>
                  </a:lnTo>
                  <a:lnTo>
                    <a:pt x="733" y="1149"/>
                  </a:lnTo>
                  <a:lnTo>
                    <a:pt x="586" y="1271"/>
                  </a:lnTo>
                  <a:lnTo>
                    <a:pt x="464" y="1393"/>
                  </a:lnTo>
                  <a:lnTo>
                    <a:pt x="342" y="1515"/>
                  </a:lnTo>
                  <a:lnTo>
                    <a:pt x="244" y="1686"/>
                  </a:lnTo>
                  <a:lnTo>
                    <a:pt x="171" y="1832"/>
                  </a:lnTo>
                  <a:lnTo>
                    <a:pt x="98" y="2003"/>
                  </a:lnTo>
                  <a:lnTo>
                    <a:pt x="49" y="2174"/>
                  </a:lnTo>
                  <a:lnTo>
                    <a:pt x="25" y="2345"/>
                  </a:lnTo>
                  <a:lnTo>
                    <a:pt x="0" y="2516"/>
                  </a:lnTo>
                  <a:lnTo>
                    <a:pt x="0" y="2687"/>
                  </a:lnTo>
                  <a:lnTo>
                    <a:pt x="25" y="2858"/>
                  </a:lnTo>
                  <a:lnTo>
                    <a:pt x="73" y="3029"/>
                  </a:lnTo>
                  <a:lnTo>
                    <a:pt x="122" y="3200"/>
                  </a:lnTo>
                  <a:lnTo>
                    <a:pt x="195" y="3347"/>
                  </a:lnTo>
                  <a:lnTo>
                    <a:pt x="269" y="3518"/>
                  </a:lnTo>
                  <a:lnTo>
                    <a:pt x="366" y="3640"/>
                  </a:lnTo>
                  <a:lnTo>
                    <a:pt x="464" y="3786"/>
                  </a:lnTo>
                  <a:lnTo>
                    <a:pt x="611" y="3908"/>
                  </a:lnTo>
                  <a:lnTo>
                    <a:pt x="733" y="4031"/>
                  </a:lnTo>
                  <a:lnTo>
                    <a:pt x="904" y="4128"/>
                  </a:lnTo>
                  <a:lnTo>
                    <a:pt x="1050" y="4201"/>
                  </a:lnTo>
                  <a:lnTo>
                    <a:pt x="1221" y="4275"/>
                  </a:lnTo>
                  <a:lnTo>
                    <a:pt x="1392" y="4324"/>
                  </a:lnTo>
                  <a:lnTo>
                    <a:pt x="1563" y="4348"/>
                  </a:lnTo>
                  <a:lnTo>
                    <a:pt x="1734" y="4372"/>
                  </a:lnTo>
                  <a:lnTo>
                    <a:pt x="1905" y="4372"/>
                  </a:lnTo>
                  <a:lnTo>
                    <a:pt x="2076" y="4348"/>
                  </a:lnTo>
                  <a:lnTo>
                    <a:pt x="2247" y="4299"/>
                  </a:lnTo>
                  <a:lnTo>
                    <a:pt x="2418" y="4250"/>
                  </a:lnTo>
                  <a:lnTo>
                    <a:pt x="2565" y="4201"/>
                  </a:lnTo>
                  <a:lnTo>
                    <a:pt x="2711" y="4104"/>
                  </a:lnTo>
                  <a:lnTo>
                    <a:pt x="2858" y="4006"/>
                  </a:lnTo>
                  <a:lnTo>
                    <a:pt x="3004" y="3908"/>
                  </a:lnTo>
                  <a:lnTo>
                    <a:pt x="3126" y="3786"/>
                  </a:lnTo>
                  <a:lnTo>
                    <a:pt x="3248" y="3640"/>
                  </a:lnTo>
                  <a:lnTo>
                    <a:pt x="3346" y="3493"/>
                  </a:lnTo>
                  <a:lnTo>
                    <a:pt x="3468" y="3200"/>
                  </a:lnTo>
                  <a:lnTo>
                    <a:pt x="3541" y="2931"/>
                  </a:lnTo>
                  <a:lnTo>
                    <a:pt x="3590" y="2638"/>
                  </a:lnTo>
                  <a:lnTo>
                    <a:pt x="3566" y="2345"/>
                  </a:lnTo>
                  <a:lnTo>
                    <a:pt x="7205" y="856"/>
                  </a:lnTo>
                  <a:lnTo>
                    <a:pt x="6985" y="440"/>
                  </a:lnTo>
                  <a:lnTo>
                    <a:pt x="6839"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625;p39"/>
            <p:cNvSpPr/>
            <p:nvPr/>
          </p:nvSpPr>
          <p:spPr>
            <a:xfrm>
              <a:off x="5461575" y="5316900"/>
              <a:ext cx="89175" cy="159975"/>
            </a:xfrm>
            <a:custGeom>
              <a:avLst/>
              <a:gdLst/>
              <a:ahLst/>
              <a:cxnLst/>
              <a:rect l="l" t="t" r="r" b="b"/>
              <a:pathLst>
                <a:path w="3567" h="6399" extrusionOk="0">
                  <a:moveTo>
                    <a:pt x="1491" y="0"/>
                  </a:moveTo>
                  <a:lnTo>
                    <a:pt x="1393" y="2858"/>
                  </a:lnTo>
                  <a:lnTo>
                    <a:pt x="1198" y="2907"/>
                  </a:lnTo>
                  <a:lnTo>
                    <a:pt x="1002" y="3004"/>
                  </a:lnTo>
                  <a:lnTo>
                    <a:pt x="807" y="3102"/>
                  </a:lnTo>
                  <a:lnTo>
                    <a:pt x="636" y="3224"/>
                  </a:lnTo>
                  <a:lnTo>
                    <a:pt x="489" y="3346"/>
                  </a:lnTo>
                  <a:lnTo>
                    <a:pt x="392" y="3493"/>
                  </a:lnTo>
                  <a:lnTo>
                    <a:pt x="269" y="3639"/>
                  </a:lnTo>
                  <a:lnTo>
                    <a:pt x="196" y="3786"/>
                  </a:lnTo>
                  <a:lnTo>
                    <a:pt x="123" y="3932"/>
                  </a:lnTo>
                  <a:lnTo>
                    <a:pt x="74" y="4103"/>
                  </a:lnTo>
                  <a:lnTo>
                    <a:pt x="25" y="4274"/>
                  </a:lnTo>
                  <a:lnTo>
                    <a:pt x="1" y="4445"/>
                  </a:lnTo>
                  <a:lnTo>
                    <a:pt x="1" y="4616"/>
                  </a:lnTo>
                  <a:lnTo>
                    <a:pt x="1" y="4787"/>
                  </a:lnTo>
                  <a:lnTo>
                    <a:pt x="25" y="4958"/>
                  </a:lnTo>
                  <a:lnTo>
                    <a:pt x="74" y="5129"/>
                  </a:lnTo>
                  <a:lnTo>
                    <a:pt x="123" y="5276"/>
                  </a:lnTo>
                  <a:lnTo>
                    <a:pt x="196" y="5447"/>
                  </a:lnTo>
                  <a:lnTo>
                    <a:pt x="294" y="5593"/>
                  </a:lnTo>
                  <a:lnTo>
                    <a:pt x="416" y="5740"/>
                  </a:lnTo>
                  <a:lnTo>
                    <a:pt x="538" y="5886"/>
                  </a:lnTo>
                  <a:lnTo>
                    <a:pt x="660" y="6008"/>
                  </a:lnTo>
                  <a:lnTo>
                    <a:pt x="807" y="6106"/>
                  </a:lnTo>
                  <a:lnTo>
                    <a:pt x="953" y="6179"/>
                  </a:lnTo>
                  <a:lnTo>
                    <a:pt x="1124" y="6252"/>
                  </a:lnTo>
                  <a:lnTo>
                    <a:pt x="1271" y="6326"/>
                  </a:lnTo>
                  <a:lnTo>
                    <a:pt x="1442" y="6350"/>
                  </a:lnTo>
                  <a:lnTo>
                    <a:pt x="1613" y="6375"/>
                  </a:lnTo>
                  <a:lnTo>
                    <a:pt x="1784" y="6399"/>
                  </a:lnTo>
                  <a:lnTo>
                    <a:pt x="1955" y="6375"/>
                  </a:lnTo>
                  <a:lnTo>
                    <a:pt x="2126" y="6350"/>
                  </a:lnTo>
                  <a:lnTo>
                    <a:pt x="2297" y="6301"/>
                  </a:lnTo>
                  <a:lnTo>
                    <a:pt x="2468" y="6252"/>
                  </a:lnTo>
                  <a:lnTo>
                    <a:pt x="2614" y="6179"/>
                  </a:lnTo>
                  <a:lnTo>
                    <a:pt x="2785" y="6082"/>
                  </a:lnTo>
                  <a:lnTo>
                    <a:pt x="2932" y="5984"/>
                  </a:lnTo>
                  <a:lnTo>
                    <a:pt x="3054" y="5862"/>
                  </a:lnTo>
                  <a:lnTo>
                    <a:pt x="3176" y="5715"/>
                  </a:lnTo>
                  <a:lnTo>
                    <a:pt x="3273" y="5569"/>
                  </a:lnTo>
                  <a:lnTo>
                    <a:pt x="3371" y="5422"/>
                  </a:lnTo>
                  <a:lnTo>
                    <a:pt x="3444" y="5276"/>
                  </a:lnTo>
                  <a:lnTo>
                    <a:pt x="3493" y="5105"/>
                  </a:lnTo>
                  <a:lnTo>
                    <a:pt x="3542" y="4934"/>
                  </a:lnTo>
                  <a:lnTo>
                    <a:pt x="3567" y="4763"/>
                  </a:lnTo>
                  <a:lnTo>
                    <a:pt x="3567" y="4592"/>
                  </a:lnTo>
                  <a:lnTo>
                    <a:pt x="3567" y="4421"/>
                  </a:lnTo>
                  <a:lnTo>
                    <a:pt x="3542" y="4250"/>
                  </a:lnTo>
                  <a:lnTo>
                    <a:pt x="3493" y="4079"/>
                  </a:lnTo>
                  <a:lnTo>
                    <a:pt x="3420" y="3908"/>
                  </a:lnTo>
                  <a:lnTo>
                    <a:pt x="3347" y="3761"/>
                  </a:lnTo>
                  <a:lnTo>
                    <a:pt x="3273" y="3615"/>
                  </a:lnTo>
                  <a:lnTo>
                    <a:pt x="3151" y="3468"/>
                  </a:lnTo>
                  <a:lnTo>
                    <a:pt x="2980" y="3273"/>
                  </a:lnTo>
                  <a:lnTo>
                    <a:pt x="2761" y="3102"/>
                  </a:lnTo>
                  <a:lnTo>
                    <a:pt x="2541" y="2980"/>
                  </a:lnTo>
                  <a:lnTo>
                    <a:pt x="2321" y="2907"/>
                  </a:lnTo>
                  <a:lnTo>
                    <a:pt x="2419" y="25"/>
                  </a:lnTo>
                  <a:lnTo>
                    <a:pt x="2419" y="25"/>
                  </a:lnTo>
                  <a:lnTo>
                    <a:pt x="2126" y="49"/>
                  </a:lnTo>
                  <a:lnTo>
                    <a:pt x="1808" y="25"/>
                  </a:lnTo>
                  <a:lnTo>
                    <a:pt x="1491"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626;p39"/>
            <p:cNvSpPr/>
            <p:nvPr/>
          </p:nvSpPr>
          <p:spPr>
            <a:xfrm>
              <a:off x="5619100" y="5194175"/>
              <a:ext cx="161850" cy="89775"/>
            </a:xfrm>
            <a:custGeom>
              <a:avLst/>
              <a:gdLst/>
              <a:ahLst/>
              <a:cxnLst/>
              <a:rect l="l" t="t" r="r" b="b"/>
              <a:pathLst>
                <a:path w="6474" h="3591" extrusionOk="0">
                  <a:moveTo>
                    <a:pt x="4592" y="0"/>
                  </a:moveTo>
                  <a:lnTo>
                    <a:pt x="4422" y="25"/>
                  </a:lnTo>
                  <a:lnTo>
                    <a:pt x="4251" y="73"/>
                  </a:lnTo>
                  <a:lnTo>
                    <a:pt x="4080" y="122"/>
                  </a:lnTo>
                  <a:lnTo>
                    <a:pt x="3884" y="196"/>
                  </a:lnTo>
                  <a:lnTo>
                    <a:pt x="3713" y="293"/>
                  </a:lnTo>
                  <a:lnTo>
                    <a:pt x="3567" y="391"/>
                  </a:lnTo>
                  <a:lnTo>
                    <a:pt x="3420" y="513"/>
                  </a:lnTo>
                  <a:lnTo>
                    <a:pt x="3298" y="660"/>
                  </a:lnTo>
                  <a:lnTo>
                    <a:pt x="3200" y="806"/>
                  </a:lnTo>
                  <a:lnTo>
                    <a:pt x="3103" y="953"/>
                  </a:lnTo>
                  <a:lnTo>
                    <a:pt x="3029" y="1124"/>
                  </a:lnTo>
                  <a:lnTo>
                    <a:pt x="99" y="757"/>
                  </a:lnTo>
                  <a:lnTo>
                    <a:pt x="74" y="1221"/>
                  </a:lnTo>
                  <a:lnTo>
                    <a:pt x="1" y="1661"/>
                  </a:lnTo>
                  <a:lnTo>
                    <a:pt x="2907" y="2027"/>
                  </a:lnTo>
                  <a:lnTo>
                    <a:pt x="2932" y="2223"/>
                  </a:lnTo>
                  <a:lnTo>
                    <a:pt x="3005" y="2418"/>
                  </a:lnTo>
                  <a:lnTo>
                    <a:pt x="3078" y="2565"/>
                  </a:lnTo>
                  <a:lnTo>
                    <a:pt x="3152" y="2736"/>
                  </a:lnTo>
                  <a:lnTo>
                    <a:pt x="3249" y="2882"/>
                  </a:lnTo>
                  <a:lnTo>
                    <a:pt x="3371" y="3004"/>
                  </a:lnTo>
                  <a:lnTo>
                    <a:pt x="3493" y="3126"/>
                  </a:lnTo>
                  <a:lnTo>
                    <a:pt x="3616" y="3248"/>
                  </a:lnTo>
                  <a:lnTo>
                    <a:pt x="3762" y="3346"/>
                  </a:lnTo>
                  <a:lnTo>
                    <a:pt x="3909" y="3419"/>
                  </a:lnTo>
                  <a:lnTo>
                    <a:pt x="4080" y="3493"/>
                  </a:lnTo>
                  <a:lnTo>
                    <a:pt x="4251" y="3541"/>
                  </a:lnTo>
                  <a:lnTo>
                    <a:pt x="4422" y="3566"/>
                  </a:lnTo>
                  <a:lnTo>
                    <a:pt x="4592" y="3590"/>
                  </a:lnTo>
                  <a:lnTo>
                    <a:pt x="4763" y="3590"/>
                  </a:lnTo>
                  <a:lnTo>
                    <a:pt x="4934" y="3566"/>
                  </a:lnTo>
                  <a:lnTo>
                    <a:pt x="5105" y="3541"/>
                  </a:lnTo>
                  <a:lnTo>
                    <a:pt x="5276" y="3468"/>
                  </a:lnTo>
                  <a:lnTo>
                    <a:pt x="5447" y="3419"/>
                  </a:lnTo>
                  <a:lnTo>
                    <a:pt x="5618" y="3322"/>
                  </a:lnTo>
                  <a:lnTo>
                    <a:pt x="5765" y="3224"/>
                  </a:lnTo>
                  <a:lnTo>
                    <a:pt x="5887" y="3102"/>
                  </a:lnTo>
                  <a:lnTo>
                    <a:pt x="6009" y="2980"/>
                  </a:lnTo>
                  <a:lnTo>
                    <a:pt x="6131" y="2858"/>
                  </a:lnTo>
                  <a:lnTo>
                    <a:pt x="6204" y="2711"/>
                  </a:lnTo>
                  <a:lnTo>
                    <a:pt x="6302" y="2565"/>
                  </a:lnTo>
                  <a:lnTo>
                    <a:pt x="6351" y="2394"/>
                  </a:lnTo>
                  <a:lnTo>
                    <a:pt x="6400" y="2223"/>
                  </a:lnTo>
                  <a:lnTo>
                    <a:pt x="6449" y="2076"/>
                  </a:lnTo>
                  <a:lnTo>
                    <a:pt x="6473" y="1881"/>
                  </a:lnTo>
                  <a:lnTo>
                    <a:pt x="6473" y="1710"/>
                  </a:lnTo>
                  <a:lnTo>
                    <a:pt x="6449" y="1539"/>
                  </a:lnTo>
                  <a:lnTo>
                    <a:pt x="6424" y="1368"/>
                  </a:lnTo>
                  <a:lnTo>
                    <a:pt x="6351" y="1197"/>
                  </a:lnTo>
                  <a:lnTo>
                    <a:pt x="6278" y="1026"/>
                  </a:lnTo>
                  <a:lnTo>
                    <a:pt x="6204" y="855"/>
                  </a:lnTo>
                  <a:lnTo>
                    <a:pt x="6107" y="708"/>
                  </a:lnTo>
                  <a:lnTo>
                    <a:pt x="5985" y="586"/>
                  </a:lnTo>
                  <a:lnTo>
                    <a:pt x="5862" y="464"/>
                  </a:lnTo>
                  <a:lnTo>
                    <a:pt x="5740" y="342"/>
                  </a:lnTo>
                  <a:lnTo>
                    <a:pt x="5594" y="269"/>
                  </a:lnTo>
                  <a:lnTo>
                    <a:pt x="5447" y="171"/>
                  </a:lnTo>
                  <a:lnTo>
                    <a:pt x="5276" y="122"/>
                  </a:lnTo>
                  <a:lnTo>
                    <a:pt x="5105" y="73"/>
                  </a:lnTo>
                  <a:lnTo>
                    <a:pt x="4934" y="25"/>
                  </a:lnTo>
                  <a:lnTo>
                    <a:pt x="4763" y="25"/>
                  </a:lnTo>
                  <a:lnTo>
                    <a:pt x="4592"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627;p39"/>
            <p:cNvSpPr/>
            <p:nvPr/>
          </p:nvSpPr>
          <p:spPr>
            <a:xfrm>
              <a:off x="5420076" y="5115999"/>
              <a:ext cx="189299" cy="189925"/>
            </a:xfrm>
            <a:custGeom>
              <a:avLst/>
              <a:gdLst/>
              <a:ahLst/>
              <a:cxnLst/>
              <a:rect l="l" t="t" r="r" b="b"/>
              <a:pathLst>
                <a:path w="7572" h="7597" extrusionOk="0">
                  <a:moveTo>
                    <a:pt x="3786" y="1"/>
                  </a:moveTo>
                  <a:lnTo>
                    <a:pt x="3395" y="25"/>
                  </a:lnTo>
                  <a:lnTo>
                    <a:pt x="3028" y="74"/>
                  </a:lnTo>
                  <a:lnTo>
                    <a:pt x="2662" y="172"/>
                  </a:lnTo>
                  <a:lnTo>
                    <a:pt x="2320" y="294"/>
                  </a:lnTo>
                  <a:lnTo>
                    <a:pt x="1978" y="465"/>
                  </a:lnTo>
                  <a:lnTo>
                    <a:pt x="1661" y="660"/>
                  </a:lnTo>
                  <a:lnTo>
                    <a:pt x="1392" y="880"/>
                  </a:lnTo>
                  <a:lnTo>
                    <a:pt x="1123" y="1124"/>
                  </a:lnTo>
                  <a:lnTo>
                    <a:pt x="879" y="1393"/>
                  </a:lnTo>
                  <a:lnTo>
                    <a:pt x="659" y="1686"/>
                  </a:lnTo>
                  <a:lnTo>
                    <a:pt x="464" y="1979"/>
                  </a:lnTo>
                  <a:lnTo>
                    <a:pt x="293" y="2321"/>
                  </a:lnTo>
                  <a:lnTo>
                    <a:pt x="171" y="2663"/>
                  </a:lnTo>
                  <a:lnTo>
                    <a:pt x="73" y="3029"/>
                  </a:lnTo>
                  <a:lnTo>
                    <a:pt x="24" y="3420"/>
                  </a:lnTo>
                  <a:lnTo>
                    <a:pt x="0" y="3787"/>
                  </a:lnTo>
                  <a:lnTo>
                    <a:pt x="24" y="4177"/>
                  </a:lnTo>
                  <a:lnTo>
                    <a:pt x="73" y="4568"/>
                  </a:lnTo>
                  <a:lnTo>
                    <a:pt x="171" y="4934"/>
                  </a:lnTo>
                  <a:lnTo>
                    <a:pt x="293" y="5276"/>
                  </a:lnTo>
                  <a:lnTo>
                    <a:pt x="464" y="5594"/>
                  </a:lnTo>
                  <a:lnTo>
                    <a:pt x="659" y="5911"/>
                  </a:lnTo>
                  <a:lnTo>
                    <a:pt x="879" y="6204"/>
                  </a:lnTo>
                  <a:lnTo>
                    <a:pt x="1123" y="6473"/>
                  </a:lnTo>
                  <a:lnTo>
                    <a:pt x="1392" y="6717"/>
                  </a:lnTo>
                  <a:lnTo>
                    <a:pt x="1661" y="6937"/>
                  </a:lnTo>
                  <a:lnTo>
                    <a:pt x="1978" y="7133"/>
                  </a:lnTo>
                  <a:lnTo>
                    <a:pt x="2320" y="7279"/>
                  </a:lnTo>
                  <a:lnTo>
                    <a:pt x="2662" y="7426"/>
                  </a:lnTo>
                  <a:lnTo>
                    <a:pt x="3028" y="7499"/>
                  </a:lnTo>
                  <a:lnTo>
                    <a:pt x="3395" y="7572"/>
                  </a:lnTo>
                  <a:lnTo>
                    <a:pt x="3786" y="7597"/>
                  </a:lnTo>
                  <a:lnTo>
                    <a:pt x="4176" y="7572"/>
                  </a:lnTo>
                  <a:lnTo>
                    <a:pt x="4567" y="7499"/>
                  </a:lnTo>
                  <a:lnTo>
                    <a:pt x="4909" y="7426"/>
                  </a:lnTo>
                  <a:lnTo>
                    <a:pt x="5275" y="7279"/>
                  </a:lnTo>
                  <a:lnTo>
                    <a:pt x="5593" y="7133"/>
                  </a:lnTo>
                  <a:lnTo>
                    <a:pt x="5910" y="6937"/>
                  </a:lnTo>
                  <a:lnTo>
                    <a:pt x="6203" y="6717"/>
                  </a:lnTo>
                  <a:lnTo>
                    <a:pt x="6472" y="6473"/>
                  </a:lnTo>
                  <a:lnTo>
                    <a:pt x="6716" y="6204"/>
                  </a:lnTo>
                  <a:lnTo>
                    <a:pt x="6936" y="5911"/>
                  </a:lnTo>
                  <a:lnTo>
                    <a:pt x="7132" y="5594"/>
                  </a:lnTo>
                  <a:lnTo>
                    <a:pt x="7278" y="5276"/>
                  </a:lnTo>
                  <a:lnTo>
                    <a:pt x="7425" y="4934"/>
                  </a:lnTo>
                  <a:lnTo>
                    <a:pt x="7498" y="4568"/>
                  </a:lnTo>
                  <a:lnTo>
                    <a:pt x="7571" y="4177"/>
                  </a:lnTo>
                  <a:lnTo>
                    <a:pt x="7571" y="3787"/>
                  </a:lnTo>
                  <a:lnTo>
                    <a:pt x="7571" y="3420"/>
                  </a:lnTo>
                  <a:lnTo>
                    <a:pt x="7498" y="3029"/>
                  </a:lnTo>
                  <a:lnTo>
                    <a:pt x="7425" y="2663"/>
                  </a:lnTo>
                  <a:lnTo>
                    <a:pt x="7278" y="2321"/>
                  </a:lnTo>
                  <a:lnTo>
                    <a:pt x="7132" y="1979"/>
                  </a:lnTo>
                  <a:lnTo>
                    <a:pt x="6936" y="1686"/>
                  </a:lnTo>
                  <a:lnTo>
                    <a:pt x="6716" y="1393"/>
                  </a:lnTo>
                  <a:lnTo>
                    <a:pt x="6472" y="1124"/>
                  </a:lnTo>
                  <a:lnTo>
                    <a:pt x="6203" y="880"/>
                  </a:lnTo>
                  <a:lnTo>
                    <a:pt x="5910" y="660"/>
                  </a:lnTo>
                  <a:lnTo>
                    <a:pt x="5593" y="465"/>
                  </a:lnTo>
                  <a:lnTo>
                    <a:pt x="5275" y="294"/>
                  </a:lnTo>
                  <a:lnTo>
                    <a:pt x="4909" y="172"/>
                  </a:lnTo>
                  <a:lnTo>
                    <a:pt x="4567" y="74"/>
                  </a:lnTo>
                  <a:lnTo>
                    <a:pt x="4176" y="25"/>
                  </a:lnTo>
                  <a:lnTo>
                    <a:pt x="3786"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Flowchart: Decision 18"/>
          <p:cNvSpPr/>
          <p:nvPr/>
        </p:nvSpPr>
        <p:spPr>
          <a:xfrm>
            <a:off x="3505200" y="1504950"/>
            <a:ext cx="2286000" cy="2209800"/>
          </a:xfrm>
          <a:prstGeom prst="flowChartDecisi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Times New Roman" pitchFamily="18" charset="0"/>
                <a:cs typeface="Times New Roman" pitchFamily="18" charset="0"/>
              </a:rPr>
              <a:t>Morphology</a:t>
            </a:r>
          </a:p>
        </p:txBody>
      </p:sp>
      <p:cxnSp>
        <p:nvCxnSpPr>
          <p:cNvPr id="21" name="Straight Arrow Connector 20"/>
          <p:cNvCxnSpPr>
            <a:stCxn id="19" idx="3"/>
            <a:endCxn id="31" idx="1"/>
          </p:cNvCxnSpPr>
          <p:nvPr/>
        </p:nvCxnSpPr>
        <p:spPr>
          <a:xfrm flipV="1">
            <a:off x="5791200" y="1200150"/>
            <a:ext cx="609600" cy="14097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24" name="Straight Arrow Connector 23"/>
          <p:cNvCxnSpPr>
            <a:stCxn id="19" idx="1"/>
            <a:endCxn id="30" idx="3"/>
          </p:cNvCxnSpPr>
          <p:nvPr/>
        </p:nvCxnSpPr>
        <p:spPr>
          <a:xfrm rot="10800000" flipV="1">
            <a:off x="2819400" y="2609850"/>
            <a:ext cx="685800" cy="6477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30" name="Rectangle 29"/>
          <p:cNvSpPr/>
          <p:nvPr/>
        </p:nvSpPr>
        <p:spPr>
          <a:xfrm>
            <a:off x="685800" y="2190750"/>
            <a:ext cx="2133600" cy="2133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a:latin typeface="Times New Roman" pitchFamily="18" charset="0"/>
                <a:cs typeface="Times New Roman" pitchFamily="18" charset="0"/>
              </a:rPr>
              <a:t>Bound Morphemes can not stand alone to convey meaning (e.g. </a:t>
            </a:r>
            <a:r>
              <a:rPr lang="en-US" dirty="0" err="1">
                <a:latin typeface="Times New Roman" pitchFamily="18" charset="0"/>
                <a:cs typeface="Times New Roman" pitchFamily="18" charset="0"/>
              </a:rPr>
              <a:t>mis</a:t>
            </a:r>
            <a:r>
              <a:rPr lang="en-US" dirty="0">
                <a:latin typeface="Times New Roman" pitchFamily="18" charset="0"/>
                <a:cs typeface="Times New Roman" pitchFamily="18" charset="0"/>
              </a:rPr>
              <a:t>-, -able, s-plural etc.)</a:t>
            </a:r>
          </a:p>
          <a:p>
            <a:r>
              <a:rPr lang="en-US" dirty="0">
                <a:latin typeface="Times New Roman" pitchFamily="18" charset="0"/>
                <a:cs typeface="Times New Roman" pitchFamily="18" charset="0"/>
              </a:rPr>
              <a:t>- Derivational</a:t>
            </a:r>
          </a:p>
          <a:p>
            <a:pPr>
              <a:buFontTx/>
              <a:buChar char="-"/>
            </a:pPr>
            <a:r>
              <a:rPr lang="en-US" dirty="0">
                <a:latin typeface="Times New Roman" pitchFamily="18" charset="0"/>
                <a:cs typeface="Times New Roman" pitchFamily="18" charset="0"/>
              </a:rPr>
              <a:t> Inflectional </a:t>
            </a:r>
          </a:p>
        </p:txBody>
      </p:sp>
      <p:sp>
        <p:nvSpPr>
          <p:cNvPr id="31" name="Rectangle 30"/>
          <p:cNvSpPr/>
          <p:nvPr/>
        </p:nvSpPr>
        <p:spPr>
          <a:xfrm>
            <a:off x="6400800" y="133350"/>
            <a:ext cx="2133600" cy="2133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Free Morphemes that can stand alone to convey meaning (e.g. boy, apple etc.)</a:t>
            </a:r>
          </a:p>
        </p:txBody>
      </p:sp>
      <p:sp>
        <p:nvSpPr>
          <p:cNvPr id="36" name="Rectangle 35"/>
          <p:cNvSpPr/>
          <p:nvPr/>
        </p:nvSpPr>
        <p:spPr>
          <a:xfrm>
            <a:off x="6400800" y="2724150"/>
            <a:ext cx="2133600" cy="2133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a:latin typeface="Times New Roman" pitchFamily="18" charset="0"/>
                <a:cs typeface="Times New Roman" pitchFamily="18" charset="0"/>
              </a:rPr>
              <a:t>Grammatical Morphemes: Free/Bound that can not stand alone.</a:t>
            </a:r>
          </a:p>
          <a:p>
            <a:r>
              <a:rPr lang="en-US" dirty="0">
                <a:latin typeface="Times New Roman" pitchFamily="18" charset="0"/>
                <a:cs typeface="Times New Roman" pitchFamily="18" charset="0"/>
              </a:rPr>
              <a:t>- Articles (the, a, an)</a:t>
            </a:r>
          </a:p>
          <a:p>
            <a:pPr>
              <a:buFontTx/>
              <a:buChar char="-"/>
            </a:pPr>
            <a:r>
              <a:rPr lang="en-US" dirty="0">
                <a:latin typeface="Times New Roman" pitchFamily="18" charset="0"/>
                <a:cs typeface="Times New Roman" pitchFamily="18" charset="0"/>
              </a:rPr>
              <a:t> Prepositions</a:t>
            </a:r>
          </a:p>
          <a:p>
            <a:pPr>
              <a:buFontTx/>
              <a:buChar char="-"/>
            </a:pPr>
            <a:r>
              <a:rPr lang="en-US" dirty="0">
                <a:latin typeface="Times New Roman" pitchFamily="18" charset="0"/>
                <a:cs typeface="Times New Roman" pitchFamily="18" charset="0"/>
              </a:rPr>
              <a:t> Grammatical word segments (</a:t>
            </a:r>
            <a:r>
              <a:rPr lang="en-US" dirty="0" err="1">
                <a:latin typeface="Times New Roman" pitchFamily="18" charset="0"/>
                <a:cs typeface="Times New Roman" pitchFamily="18" charset="0"/>
              </a:rPr>
              <a:t>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ed</a:t>
            </a:r>
            <a:r>
              <a:rPr lang="en-US" dirty="0">
                <a:latin typeface="Times New Roman" pitchFamily="18" charset="0"/>
                <a:cs typeface="Times New Roman" pitchFamily="18" charset="0"/>
              </a:rPr>
              <a:t> etc.)</a:t>
            </a:r>
          </a:p>
        </p:txBody>
      </p:sp>
      <p:cxnSp>
        <p:nvCxnSpPr>
          <p:cNvPr id="37" name="Straight Arrow Connector 36"/>
          <p:cNvCxnSpPr>
            <a:stCxn id="19" idx="2"/>
            <a:endCxn id="36" idx="1"/>
          </p:cNvCxnSpPr>
          <p:nvPr/>
        </p:nvCxnSpPr>
        <p:spPr>
          <a:xfrm rot="16200000" flipH="1">
            <a:off x="5486400" y="2876550"/>
            <a:ext cx="76200" cy="17526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Morphologic Skills</a:t>
            </a:r>
            <a:endParaRPr b="1"/>
          </a:p>
        </p:txBody>
      </p:sp>
      <p:sp>
        <p:nvSpPr>
          <p:cNvPr id="353" name="Google Shape;353;p38"/>
          <p:cNvSpPr txBox="1">
            <a:spLocks noGrp="1"/>
          </p:cNvSpPr>
          <p:nvPr>
            <p:ph type="body" idx="1"/>
          </p:nvPr>
        </p:nvSpPr>
        <p:spPr>
          <a:xfrm>
            <a:off x="1116650" y="1200150"/>
            <a:ext cx="6923400" cy="3200400"/>
          </a:xfrm>
          <a:prstGeom prst="rect">
            <a:avLst/>
          </a:prstGeom>
        </p:spPr>
        <p:txBody>
          <a:bodyPr spcFirstLastPara="1" wrap="square" lIns="91425" tIns="91425" rIns="91425" bIns="91425" anchor="t" anchorCtr="0">
            <a:noAutofit/>
          </a:bodyPr>
          <a:lstStyle/>
          <a:p>
            <a:pPr marL="0" indent="0"/>
            <a:r>
              <a:rPr lang="en-US" sz="1600" dirty="0">
                <a:solidFill>
                  <a:schemeClr val="tx1"/>
                </a:solidFill>
                <a:latin typeface="Times New Roman" pitchFamily="18" charset="0"/>
                <a:cs typeface="Times New Roman" pitchFamily="18" charset="0"/>
              </a:rPr>
              <a:t>  Table 7-5 p. 240 shows a list of bound morphemes of both the derivational and the inflectional type. This helps clinicians identify which features are used appropriately by the client and which are not.</a:t>
            </a:r>
          </a:p>
          <a:p>
            <a:r>
              <a:rPr lang="en-US" sz="1600" dirty="0">
                <a:latin typeface="Times New Roman" pitchFamily="18" charset="0"/>
                <a:cs typeface="Times New Roman" pitchFamily="18" charset="0"/>
              </a:rPr>
              <a:t>Derivational morphemes are those that change the meaning and grammatical class of a word (e.g., the verb vote to the noun voter, or the adjective quick to the adverb quickly).</a:t>
            </a:r>
          </a:p>
          <a:p>
            <a:r>
              <a:rPr lang="en-US" sz="1600" dirty="0">
                <a:latin typeface="Times New Roman" pitchFamily="18" charset="0"/>
                <a:cs typeface="Times New Roman" pitchFamily="18" charset="0"/>
              </a:rPr>
              <a:t>Inflectional morphemes are those that subtly affect meaning, but not the semantic base or grammatical class of a word (e.g., the noun apple still refers to the same fruit when an -s is added to form apples).</a:t>
            </a:r>
            <a:endParaRPr lang="en-US" sz="1600" dirty="0">
              <a:solidFill>
                <a:schemeClr val="tx1"/>
              </a:solidFill>
              <a:latin typeface="Times New Roman" pitchFamily="18" charset="0"/>
              <a:cs typeface="Times New Roman" pitchFamily="18" charset="0"/>
            </a:endParaRPr>
          </a:p>
          <a:p>
            <a:pPr marL="0" indent="0"/>
            <a:endParaRPr lang="en-US" sz="1600" dirty="0">
              <a:solidFill>
                <a:schemeClr val="tx1"/>
              </a:solidFill>
              <a:latin typeface="Times New Roman" pitchFamily="18" charset="0"/>
              <a:cs typeface="Times New Roman" pitchFamily="18" charset="0"/>
            </a:endParaRPr>
          </a:p>
          <a:p>
            <a:pPr marL="0" lvl="0" indent="0" algn="l" rtl="0">
              <a:spcBef>
                <a:spcPts val="600"/>
              </a:spcBef>
              <a:spcAft>
                <a:spcPts val="0"/>
              </a:spcAft>
              <a:buFont typeface="Arial" pitchFamily="34" charset="0"/>
              <a:buChar char="•"/>
            </a:pPr>
            <a:endParaRPr sz="1400">
              <a:solidFill>
                <a:schemeClr val="tx1"/>
              </a:solidFill>
              <a:latin typeface="Times New Roman" pitchFamily="18" charset="0"/>
              <a:cs typeface="Times New Roman" pitchFamily="18" charset="0"/>
            </a:endParaRPr>
          </a:p>
        </p:txBody>
      </p:sp>
      <p:grpSp>
        <p:nvGrpSpPr>
          <p:cNvPr id="355" name="Google Shape;355;p38"/>
          <p:cNvGrpSpPr/>
          <p:nvPr/>
        </p:nvGrpSpPr>
        <p:grpSpPr>
          <a:xfrm>
            <a:off x="4408186" y="65729"/>
            <a:ext cx="340380" cy="340380"/>
            <a:chOff x="2594325" y="1627175"/>
            <a:chExt cx="440850" cy="440850"/>
          </a:xfrm>
        </p:grpSpPr>
        <p:sp>
          <p:nvSpPr>
            <p:cNvPr id="356" name="Google Shape;356;p38"/>
            <p:cNvSpPr/>
            <p:nvPr/>
          </p:nvSpPr>
          <p:spPr>
            <a:xfrm>
              <a:off x="2594325" y="1890950"/>
              <a:ext cx="177075" cy="177075"/>
            </a:xfrm>
            <a:custGeom>
              <a:avLst/>
              <a:gdLst/>
              <a:ahLst/>
              <a:cxnLst/>
              <a:rect l="l" t="t" r="r" b="b"/>
              <a:pathLst>
                <a:path w="7083" h="7083" extrusionOk="0">
                  <a:moveTo>
                    <a:pt x="5544" y="0"/>
                  </a:moveTo>
                  <a:lnTo>
                    <a:pt x="538" y="5984"/>
                  </a:lnTo>
                  <a:lnTo>
                    <a:pt x="0" y="7083"/>
                  </a:lnTo>
                  <a:lnTo>
                    <a:pt x="1099" y="6546"/>
                  </a:lnTo>
                  <a:lnTo>
                    <a:pt x="7083" y="1539"/>
                  </a:lnTo>
                  <a:lnTo>
                    <a:pt x="554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8"/>
            <p:cNvSpPr/>
            <p:nvPr/>
          </p:nvSpPr>
          <p:spPr>
            <a:xfrm>
              <a:off x="2858700" y="1627175"/>
              <a:ext cx="176475" cy="176475"/>
            </a:xfrm>
            <a:custGeom>
              <a:avLst/>
              <a:gdLst/>
              <a:ahLst/>
              <a:cxnLst/>
              <a:rect l="l" t="t" r="r" b="b"/>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8"/>
            <p:cNvSpPr/>
            <p:nvPr/>
          </p:nvSpPr>
          <p:spPr>
            <a:xfrm>
              <a:off x="2663325" y="1702275"/>
              <a:ext cx="296750" cy="296775"/>
            </a:xfrm>
            <a:custGeom>
              <a:avLst/>
              <a:gdLst/>
              <a:ahLst/>
              <a:cxnLst/>
              <a:rect l="l" t="t" r="r" b="b"/>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8134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Determining Mean Length of Utterance (MLU)</a:t>
            </a:r>
            <a:endParaRPr b="1"/>
          </a:p>
        </p:txBody>
      </p:sp>
      <p:sp>
        <p:nvSpPr>
          <p:cNvPr id="353" name="Google Shape;353;p38"/>
          <p:cNvSpPr txBox="1">
            <a:spLocks noGrp="1"/>
          </p:cNvSpPr>
          <p:nvPr>
            <p:ph type="body" idx="1"/>
          </p:nvPr>
        </p:nvSpPr>
        <p:spPr>
          <a:xfrm>
            <a:off x="1116650" y="1200150"/>
            <a:ext cx="7341550" cy="3200400"/>
          </a:xfrm>
          <a:prstGeom prst="rect">
            <a:avLst/>
          </a:prstGeom>
        </p:spPr>
        <p:txBody>
          <a:bodyPr spcFirstLastPara="1" wrap="square" lIns="91425" tIns="91425" rIns="91425" bIns="91425" anchor="t" anchorCtr="0">
            <a:noAutofit/>
          </a:bodyPr>
          <a:lstStyle/>
          <a:p>
            <a:r>
              <a:rPr lang="en-US" sz="1400" dirty="0">
                <a:latin typeface="Times New Roman" pitchFamily="18" charset="0"/>
                <a:cs typeface="Times New Roman" pitchFamily="18" charset="0"/>
              </a:rPr>
              <a:t>The mean length of utterance (MLU) is the average number of morphemes that a client produces in an utterance.</a:t>
            </a:r>
          </a:p>
          <a:p>
            <a:r>
              <a:rPr lang="en-US" sz="1400" dirty="0">
                <a:latin typeface="Times New Roman" pitchFamily="18" charset="0"/>
                <a:cs typeface="Times New Roman" pitchFamily="18" charset="0"/>
              </a:rPr>
              <a:t>MLU is a gross but accurate index of grammatical development. It is considered gross because the MLU is a general measure that tells us nothing about specific forms or structures used.</a:t>
            </a:r>
          </a:p>
          <a:p>
            <a:r>
              <a:rPr lang="en-US" sz="1400" dirty="0">
                <a:latin typeface="Times New Roman" pitchFamily="18" charset="0"/>
                <a:cs typeface="Times New Roman" pitchFamily="18" charset="0"/>
              </a:rPr>
              <a:t>The use of both free and bound morphemes is needed for utterance lengths to increase.</a:t>
            </a:r>
          </a:p>
          <a:p>
            <a:r>
              <a:rPr lang="en-US" sz="1400" dirty="0">
                <a:solidFill>
                  <a:schemeClr val="tx1"/>
                </a:solidFill>
                <a:latin typeface="Times New Roman" pitchFamily="18" charset="0"/>
                <a:cs typeface="Times New Roman" pitchFamily="18" charset="0"/>
              </a:rPr>
              <a:t>MLU provides important information about language development, and it is one indicator of a language delay or disorder.</a:t>
            </a:r>
          </a:p>
          <a:p>
            <a:r>
              <a:rPr lang="en-US" sz="1400" dirty="0">
                <a:solidFill>
                  <a:schemeClr val="tx1"/>
                </a:solidFill>
                <a:latin typeface="Times New Roman" pitchFamily="18" charset="0"/>
                <a:cs typeface="Times New Roman" pitchFamily="18" charset="0"/>
              </a:rPr>
              <a:t>A normal child’s chronological age (up to age 5) will correspond closely to his or her MLU.</a:t>
            </a:r>
          </a:p>
          <a:p>
            <a:r>
              <a:rPr lang="en-US" sz="1400" dirty="0">
                <a:solidFill>
                  <a:schemeClr val="tx1"/>
                </a:solidFill>
                <a:latin typeface="Times New Roman" pitchFamily="18" charset="0"/>
                <a:cs typeface="Times New Roman" pitchFamily="18" charset="0"/>
              </a:rPr>
              <a:t>This method of interpretation is very general and must be used with caution when diagnosing or ruling out language disorders, because children develop language at varying rates.</a:t>
            </a:r>
          </a:p>
          <a:p>
            <a:pPr marL="0" lvl="0" indent="0" algn="l" rtl="0">
              <a:spcBef>
                <a:spcPts val="600"/>
              </a:spcBef>
              <a:spcAft>
                <a:spcPts val="0"/>
              </a:spcAft>
              <a:buFont typeface="Arial" pitchFamily="34" charset="0"/>
              <a:buChar char="•"/>
            </a:pPr>
            <a:endParaRPr sz="1400">
              <a:solidFill>
                <a:schemeClr val="tx1"/>
              </a:solidFill>
              <a:latin typeface="Times New Roman" pitchFamily="18" charset="0"/>
              <a:cs typeface="Times New Roman" pitchFamily="18" charset="0"/>
            </a:endParaRPr>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29</a:t>
            </a:fld>
            <a:endParaRPr/>
          </a:p>
        </p:txBody>
      </p:sp>
      <p:sp>
        <p:nvSpPr>
          <p:cNvPr id="9" name="Google Shape;428;p39"/>
          <p:cNvSpPr/>
          <p:nvPr/>
        </p:nvSpPr>
        <p:spPr>
          <a:xfrm>
            <a:off x="4419600" y="133350"/>
            <a:ext cx="313048" cy="284750"/>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5"/>
          <p:cNvSpPr txBox="1">
            <a:spLocks noGrp="1"/>
          </p:cNvSpPr>
          <p:nvPr>
            <p:ph type="ctrTitle" idx="4294967295"/>
          </p:nvPr>
        </p:nvSpPr>
        <p:spPr>
          <a:xfrm>
            <a:off x="1524000" y="209550"/>
            <a:ext cx="6593700" cy="541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Complicating factors of language assessment</a:t>
            </a:r>
            <a:endParaRPr sz="2400"/>
          </a:p>
        </p:txBody>
      </p:sp>
      <p:sp>
        <p:nvSpPr>
          <p:cNvPr id="87" name="Google Shape;87;p15"/>
          <p:cNvSpPr txBox="1">
            <a:spLocks noGrp="1"/>
          </p:cNvSpPr>
          <p:nvPr>
            <p:ph type="subTitle" idx="4294967295"/>
          </p:nvPr>
        </p:nvSpPr>
        <p:spPr>
          <a:xfrm>
            <a:off x="381000" y="971550"/>
            <a:ext cx="8534400" cy="3429000"/>
          </a:xfrm>
          <a:prstGeom prst="rect">
            <a:avLst/>
          </a:prstGeom>
        </p:spPr>
        <p:txBody>
          <a:bodyPr spcFirstLastPara="1" wrap="square" lIns="91425" tIns="91425" rIns="91425" bIns="91425" anchor="t" anchorCtr="0">
            <a:noAutofit/>
          </a:bodyPr>
          <a:lstStyle/>
          <a:p>
            <a:r>
              <a:rPr lang="en-US" sz="1400" dirty="0"/>
              <a:t>The development of language is influenced by other aspects of development such as cognition, motor development, and social development. Clinical conditions such as mental retardation, hearing impairment, various genetic syndromes, and autism also affects language.</a:t>
            </a:r>
          </a:p>
          <a:p>
            <a:r>
              <a:rPr lang="en-US" sz="1400" dirty="0"/>
              <a:t>The components of language (e.g. pragmatic, semantic, syntactic…) do not occur in isolation; they are integrated with one another. In addition, assessment of these individual components does not provide information about a client’s use of language as a whole.</a:t>
            </a:r>
          </a:p>
          <a:p>
            <a:r>
              <a:rPr lang="en-US" sz="1400" dirty="0"/>
              <a:t>Expectations of language performance change across time. What is normal at age 1 may be deviant at age 3.</a:t>
            </a:r>
          </a:p>
          <a:p>
            <a:r>
              <a:rPr lang="en-US" sz="1400" dirty="0"/>
              <a:t>Speakers of any given language are not a homogeneous group. Individual experiences and abilities result in a broad definition of </a:t>
            </a:r>
            <a:r>
              <a:rPr lang="en-US" sz="1400" i="1" dirty="0"/>
              <a:t>normal language.</a:t>
            </a:r>
          </a:p>
          <a:p>
            <a:r>
              <a:rPr lang="en-US" sz="1400" dirty="0"/>
              <a:t>Because of individual variability, there is no “best” approach for the assessment of language with all clients.</a:t>
            </a:r>
            <a:endParaRPr sz="1400" b="1">
              <a:solidFill>
                <a:schemeClr val="tx1"/>
              </a:solidFill>
              <a:latin typeface="Times New Roman" pitchFamily="18" charset="0"/>
              <a:cs typeface="Times New Roman" pitchFamily="18" charset="0"/>
            </a:endParaRPr>
          </a:p>
        </p:txBody>
      </p:sp>
      <p:sp>
        <p:nvSpPr>
          <p:cNvPr id="89" name="Google Shape;89;p15"/>
          <p:cNvSpPr txBox="1">
            <a:spLocks noGrp="1"/>
          </p:cNvSpPr>
          <p:nvPr>
            <p:ph type="sldNum" idx="12"/>
          </p:nvPr>
        </p:nvSpPr>
        <p:spPr>
          <a:xfrm>
            <a:off x="0" y="470535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Determining Mean Length of Utterance (MLU)</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30</a:t>
            </a:fld>
            <a:endParaRPr/>
          </a:p>
        </p:txBody>
      </p:sp>
      <p:sp>
        <p:nvSpPr>
          <p:cNvPr id="9" name="Google Shape;428;p39"/>
          <p:cNvSpPr/>
          <p:nvPr/>
        </p:nvSpPr>
        <p:spPr>
          <a:xfrm>
            <a:off x="4419600" y="133350"/>
            <a:ext cx="313048" cy="284750"/>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53;p38"/>
          <p:cNvSpPr txBox="1">
            <a:spLocks/>
          </p:cNvSpPr>
          <p:nvPr/>
        </p:nvSpPr>
        <p:spPr>
          <a:xfrm>
            <a:off x="112528" y="1283881"/>
            <a:ext cx="8839200" cy="4572000"/>
          </a:xfrm>
          <a:prstGeom prst="rect">
            <a:avLst/>
          </a:prstGeom>
          <a:noFill/>
          <a:ln>
            <a:noFill/>
          </a:ln>
        </p:spPr>
        <p:txBody>
          <a:bodyPr spcFirstLastPara="1" wrap="square" lIns="91425" tIns="91425" rIns="91425" bIns="91425" anchor="t" anchorCtr="0">
            <a:noAutofit/>
          </a:bodyPr>
          <a:lstStyle/>
          <a:p>
            <a:pPr marL="457200" lvl="0" indent="-381000">
              <a:lnSpc>
                <a:spcPct val="115000"/>
              </a:lnSpc>
              <a:spcBef>
                <a:spcPts val="600"/>
              </a:spcBef>
              <a:buClr>
                <a:srgbClr val="CC0000"/>
              </a:buClr>
              <a:buSzPts val="2400"/>
              <a:buFont typeface="Lora"/>
              <a:buChar char="◈"/>
            </a:pPr>
            <a:r>
              <a:rPr lang="en-US" dirty="0">
                <a:solidFill>
                  <a:schemeClr val="tx1"/>
                </a:solidFill>
                <a:latin typeface="Times New Roman" pitchFamily="18" charset="0"/>
                <a:cs typeface="Times New Roman" pitchFamily="18" charset="0"/>
              </a:rPr>
              <a:t>Roger Brown (1973) conducted a study on only three preschool subjects in order to examine the relationship between MLU and language development. (Table 7-6 p. 241)</a:t>
            </a:r>
          </a:p>
          <a:p>
            <a:pPr marL="457200" indent="-381000">
              <a:lnSpc>
                <a:spcPct val="115000"/>
              </a:lnSpc>
              <a:spcBef>
                <a:spcPts val="600"/>
              </a:spcBef>
              <a:buClr>
                <a:srgbClr val="CC0000"/>
              </a:buClr>
              <a:buSzPts val="2400"/>
              <a:buFont typeface="Lora"/>
              <a:buChar char="◈"/>
            </a:pPr>
            <a:r>
              <a:rPr lang="en-US" dirty="0">
                <a:solidFill>
                  <a:schemeClr val="tx1"/>
                </a:solidFill>
                <a:latin typeface="Times New Roman" pitchFamily="18" charset="0"/>
                <a:cs typeface="Times New Roman" pitchFamily="18" charset="0"/>
              </a:rPr>
              <a:t> Brown also identified a sequence of normal development for 14 grammatical morphemes. (Table 7-7 p. 242)</a:t>
            </a:r>
          </a:p>
          <a:p>
            <a:pPr marL="457200" indent="-381000">
              <a:lnSpc>
                <a:spcPct val="115000"/>
              </a:lnSpc>
              <a:spcBef>
                <a:spcPts val="600"/>
              </a:spcBef>
              <a:buClr>
                <a:srgbClr val="CC0000"/>
              </a:buClr>
              <a:buSzPts val="2400"/>
              <a:buFont typeface="Lora"/>
              <a:buChar char="◈"/>
            </a:pPr>
            <a:r>
              <a:rPr lang="en-US" dirty="0">
                <a:solidFill>
                  <a:schemeClr val="tx1"/>
                </a:solidFill>
                <a:latin typeface="Times New Roman" pitchFamily="18" charset="0"/>
                <a:cs typeface="Times New Roman" pitchFamily="18" charset="0"/>
              </a:rPr>
              <a:t>Miller and Chapman (1981) conducted a study on a larger sample in which MLUs from conversational speech samples were compared with children’s chronological ages. They included the predicted MLU and its standard deviations (SD) for ages 18 months through 5 years.  Table 7-8 p. 243 shows the results.</a:t>
            </a:r>
          </a:p>
          <a:p>
            <a:pPr marL="457200" indent="-381000">
              <a:lnSpc>
                <a:spcPct val="115000"/>
              </a:lnSpc>
              <a:spcBef>
                <a:spcPts val="600"/>
              </a:spcBef>
              <a:buClr>
                <a:srgbClr val="CC0000"/>
              </a:buClr>
              <a:buSzPts val="2400"/>
              <a:buFont typeface="Lora"/>
              <a:buChar char="◈"/>
            </a:pPr>
            <a:r>
              <a:rPr lang="en-US" dirty="0">
                <a:solidFill>
                  <a:schemeClr val="tx1"/>
                </a:solidFill>
                <a:latin typeface="Times New Roman" pitchFamily="18" charset="0"/>
                <a:cs typeface="Times New Roman" pitchFamily="18" charset="0"/>
              </a:rPr>
              <a:t>The sample included The sample 123 middle- to upper-class </a:t>
            </a:r>
            <a:r>
              <a:rPr lang="en-US" dirty="0" err="1">
                <a:solidFill>
                  <a:schemeClr val="tx1"/>
                </a:solidFill>
                <a:latin typeface="Times New Roman" pitchFamily="18" charset="0"/>
                <a:cs typeface="Times New Roman" pitchFamily="18" charset="0"/>
              </a:rPr>
              <a:t>midwestern</a:t>
            </a:r>
            <a:r>
              <a:rPr lang="en-US" dirty="0">
                <a:solidFill>
                  <a:schemeClr val="tx1"/>
                </a:solidFill>
                <a:latin typeface="Times New Roman" pitchFamily="18" charset="0"/>
                <a:cs typeface="Times New Roman" pitchFamily="18" charset="0"/>
              </a:rPr>
              <a:t> children in Madison, Wisconsin.</a:t>
            </a:r>
          </a:p>
          <a:p>
            <a:pPr marL="457200" indent="-381000">
              <a:lnSpc>
                <a:spcPct val="115000"/>
              </a:lnSpc>
              <a:spcBef>
                <a:spcPts val="600"/>
              </a:spcBef>
              <a:buClr>
                <a:srgbClr val="CC0000"/>
              </a:buClr>
              <a:buSzPts val="2400"/>
              <a:buFont typeface="Lora"/>
              <a:buChar char="◈"/>
            </a:pPr>
            <a:r>
              <a:rPr lang="en-US" dirty="0">
                <a:solidFill>
                  <a:schemeClr val="tx1"/>
                </a:solidFill>
                <a:latin typeface="Times New Roman" pitchFamily="18" charset="0"/>
                <a:cs typeface="Times New Roman" pitchFamily="18" charset="0"/>
              </a:rPr>
              <a:t>When making use of these studies for language assessment it is important to consider the similarities and the dissimilarities between the population from which the case being assessed comes from and the population Miller and Chapman conducted their research on.</a:t>
            </a:r>
          </a:p>
          <a:p>
            <a:pPr marL="457200" indent="-381000">
              <a:lnSpc>
                <a:spcPct val="115000"/>
              </a:lnSpc>
              <a:spcBef>
                <a:spcPts val="600"/>
              </a:spcBef>
              <a:buClr>
                <a:srgbClr val="CC0000"/>
              </a:buClr>
              <a:buSzPts val="2400"/>
              <a:buFont typeface="Lora"/>
              <a:buChar char="◈"/>
            </a:pPr>
            <a:r>
              <a:rPr lang="en-US" dirty="0">
                <a:solidFill>
                  <a:schemeClr val="tx1"/>
                </a:solidFill>
                <a:latin typeface="Times New Roman" pitchFamily="18" charset="0"/>
                <a:cs typeface="Times New Roman" pitchFamily="18" charset="0"/>
              </a:rPr>
              <a:t> It is important to obtain a sizeable speech-language sample, because the more utterances sampled the more accurate the findings.</a:t>
            </a:r>
          </a:p>
          <a:p>
            <a:pPr marL="457200" indent="-381000">
              <a:lnSpc>
                <a:spcPct val="115000"/>
              </a:lnSpc>
              <a:spcBef>
                <a:spcPts val="600"/>
              </a:spcBef>
              <a:buClr>
                <a:srgbClr val="CC0000"/>
              </a:buClr>
              <a:buSzPts val="2400"/>
              <a:buFont typeface="Lora"/>
              <a:buChar char="◈"/>
            </a:pPr>
            <a:endParaRPr lang="en-US" sz="1600" dirty="0">
              <a:solidFill>
                <a:schemeClr val="tx1"/>
              </a:solidFill>
              <a:latin typeface="Times New Roman" pitchFamily="18" charset="0"/>
              <a:cs typeface="Times New Roman" pitchFamily="18" charset="0"/>
            </a:endParaRPr>
          </a:p>
          <a:p>
            <a:pPr marL="457200" indent="-381000">
              <a:lnSpc>
                <a:spcPct val="115000"/>
              </a:lnSpc>
              <a:spcBef>
                <a:spcPts val="600"/>
              </a:spcBef>
              <a:buClr>
                <a:srgbClr val="CC0000"/>
              </a:buClr>
              <a:buSzPts val="2400"/>
              <a:buFont typeface="Lora"/>
              <a:buChar char="◈"/>
            </a:pPr>
            <a:endParaRPr lang="en-US" sz="1600" dirty="0">
              <a:solidFill>
                <a:schemeClr val="tx1"/>
              </a:solidFill>
              <a:latin typeface="Times New Roman" pitchFamily="18" charset="0"/>
              <a:cs typeface="Times New Roman" pitchFamily="18" charset="0"/>
            </a:endParaRPr>
          </a:p>
          <a:p>
            <a:pPr marL="457200" lvl="0" indent="-381000">
              <a:lnSpc>
                <a:spcPct val="115000"/>
              </a:lnSpc>
              <a:spcBef>
                <a:spcPts val="600"/>
              </a:spcBef>
              <a:buClr>
                <a:srgbClr val="CC0000"/>
              </a:buClr>
              <a:buSzPts val="2400"/>
              <a:buFont typeface="Lora"/>
              <a:buChar char="◈"/>
            </a:pPr>
            <a:endParaRPr kumimoji="0" lang="en-US" sz="1600" b="0" i="0" u="none" strike="noStrike" kern="0" cap="none" spc="0" normalizeH="0" baseline="0" noProof="0" dirty="0">
              <a:ln>
                <a:noFill/>
              </a:ln>
              <a:solidFill>
                <a:srgbClr val="000000"/>
              </a:solidFill>
              <a:effectLst/>
              <a:uLnTx/>
              <a:uFillTx/>
              <a:latin typeface="Times New Roman" pitchFamily="18" charset="0"/>
              <a:ea typeface="Lora"/>
              <a:cs typeface="Times New Roman" pitchFamily="18" charset="0"/>
              <a:sym typeface="Lor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2133600" y="737250"/>
            <a:ext cx="4648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Guidelines for Obtainment of MLU</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31</a:t>
            </a:fld>
            <a:endParaRPr/>
          </a:p>
        </p:txBody>
      </p:sp>
      <p:sp>
        <p:nvSpPr>
          <p:cNvPr id="9" name="Google Shape;428;p39"/>
          <p:cNvSpPr/>
          <p:nvPr/>
        </p:nvSpPr>
        <p:spPr>
          <a:xfrm>
            <a:off x="4419600" y="133350"/>
            <a:ext cx="313048" cy="284750"/>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53;p38"/>
          <p:cNvSpPr txBox="1">
            <a:spLocks/>
          </p:cNvSpPr>
          <p:nvPr/>
        </p:nvSpPr>
        <p:spPr>
          <a:xfrm>
            <a:off x="76200" y="1047750"/>
            <a:ext cx="9067800" cy="3962400"/>
          </a:xfrm>
          <a:prstGeom prst="rect">
            <a:avLst/>
          </a:prstGeom>
          <a:noFill/>
          <a:ln>
            <a:noFill/>
          </a:ln>
        </p:spPr>
        <p:txBody>
          <a:bodyPr spcFirstLastPara="1" wrap="square" lIns="91425" tIns="91425" rIns="91425" bIns="91425" numCol="2" anchor="t" anchorCtr="0">
            <a:noAutofit/>
          </a:bodyPr>
          <a:lstStyle/>
          <a:p>
            <a:pPr marL="457200" lvl="0" indent="-381000">
              <a:lnSpc>
                <a:spcPct val="115000"/>
              </a:lnSpc>
              <a:spcBef>
                <a:spcPts val="600"/>
              </a:spcBef>
              <a:buClr>
                <a:srgbClr val="CC0000"/>
              </a:buClr>
              <a:buSzPts val="2400"/>
              <a:buFont typeface="Lora"/>
              <a:buChar char="◈"/>
            </a:pPr>
            <a:r>
              <a:rPr kumimoji="0" lang="en-US" b="0" i="0" u="none" strike="noStrike" kern="0" cap="none" spc="0" normalizeH="0" baseline="0" noProof="0" dirty="0">
                <a:ln>
                  <a:noFill/>
                </a:ln>
                <a:solidFill>
                  <a:srgbClr val="000000"/>
                </a:solidFill>
                <a:effectLst/>
                <a:uLnTx/>
                <a:uFillTx/>
                <a:latin typeface="Times New Roman" pitchFamily="18" charset="0"/>
                <a:ea typeface="Lora"/>
                <a:cs typeface="Times New Roman" pitchFamily="18" charset="0"/>
                <a:sym typeface="Lora"/>
              </a:rPr>
              <a:t>Following</a:t>
            </a:r>
            <a:r>
              <a:rPr kumimoji="0" lang="en-US" b="0" i="0" u="none" strike="noStrike" kern="0" cap="none" spc="0" normalizeH="0" noProof="0" dirty="0">
                <a:ln>
                  <a:noFill/>
                </a:ln>
                <a:solidFill>
                  <a:srgbClr val="000000"/>
                </a:solidFill>
                <a:effectLst/>
                <a:uLnTx/>
                <a:uFillTx/>
                <a:latin typeface="Times New Roman" pitchFamily="18" charset="0"/>
                <a:ea typeface="Lora"/>
                <a:cs typeface="Times New Roman" pitchFamily="18" charset="0"/>
                <a:sym typeface="Lora"/>
              </a:rPr>
              <a:t> transcription of the sample, count morphemes as follows. </a:t>
            </a:r>
            <a:r>
              <a:rPr kumimoji="0" lang="en-US" b="1" i="0" u="none" strike="noStrike" kern="0" cap="none" spc="0" normalizeH="0" noProof="0" dirty="0">
                <a:ln>
                  <a:noFill/>
                </a:ln>
                <a:solidFill>
                  <a:srgbClr val="CC0000"/>
                </a:solidFill>
                <a:effectLst/>
                <a:uLnTx/>
                <a:uFillTx/>
                <a:latin typeface="Times New Roman" pitchFamily="18" charset="0"/>
                <a:ea typeface="Lora"/>
                <a:cs typeface="Times New Roman" pitchFamily="18" charset="0"/>
                <a:sym typeface="Lora"/>
              </a:rPr>
              <a:t>Count as one morpheme:</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Grammatical morphemes that are whole words (nouns, verbs, articles, prepositions)</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Auxiliaries (e.g., is, will, have, must, would)</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Diminutives (e.g., mommy, doggy)</a:t>
            </a:r>
          </a:p>
          <a:p>
            <a:pPr marL="457200" indent="-381000">
              <a:lnSpc>
                <a:spcPct val="115000"/>
              </a:lnSpc>
              <a:spcBef>
                <a:spcPts val="600"/>
              </a:spcBef>
              <a:buClr>
                <a:srgbClr val="CC0000"/>
              </a:buClr>
              <a:buSzPts val="2400"/>
              <a:buFont typeface="Lora"/>
              <a:buChar char="◈"/>
            </a:pPr>
            <a:r>
              <a:rPr lang="en-US" dirty="0" err="1">
                <a:latin typeface="Times New Roman" pitchFamily="18" charset="0"/>
                <a:ea typeface="Lora"/>
                <a:cs typeface="Times New Roman" pitchFamily="18" charset="0"/>
                <a:sym typeface="Lora"/>
              </a:rPr>
              <a:t>Catentatives</a:t>
            </a:r>
            <a:r>
              <a:rPr lang="en-US" dirty="0">
                <a:latin typeface="Times New Roman" pitchFamily="18" charset="0"/>
                <a:ea typeface="Lora"/>
                <a:cs typeface="Times New Roman" pitchFamily="18" charset="0"/>
                <a:sym typeface="Lora"/>
              </a:rPr>
              <a:t> (e.g., </a:t>
            </a:r>
            <a:r>
              <a:rPr lang="en-US" dirty="0" err="1">
                <a:latin typeface="Times New Roman" pitchFamily="18" charset="0"/>
                <a:ea typeface="Lora"/>
                <a:cs typeface="Times New Roman" pitchFamily="18" charset="0"/>
                <a:sym typeface="Lora"/>
              </a:rPr>
              <a:t>wanna</a:t>
            </a:r>
            <a:r>
              <a:rPr lang="en-US" dirty="0">
                <a:latin typeface="Times New Roman" pitchFamily="18" charset="0"/>
                <a:ea typeface="Lora"/>
                <a:cs typeface="Times New Roman" pitchFamily="18" charset="0"/>
                <a:sym typeface="Lora"/>
              </a:rPr>
              <a:t>, </a:t>
            </a:r>
            <a:r>
              <a:rPr lang="en-US" dirty="0" err="1">
                <a:latin typeface="Times New Roman" pitchFamily="18" charset="0"/>
                <a:ea typeface="Lora"/>
                <a:cs typeface="Times New Roman" pitchFamily="18" charset="0"/>
                <a:sym typeface="Lora"/>
              </a:rPr>
              <a:t>gonna</a:t>
            </a:r>
            <a:r>
              <a:rPr lang="en-US" dirty="0">
                <a:latin typeface="Times New Roman" pitchFamily="18" charset="0"/>
                <a:ea typeface="Lora"/>
                <a:cs typeface="Times New Roman" pitchFamily="18" charset="0"/>
                <a:sym typeface="Lora"/>
              </a:rPr>
              <a:t>)</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Uninflected lexical morphemes (e.g., run, fall)</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Inflections (possessive -’s, plural -s, third-person singular -s, regular past-tense -</a:t>
            </a:r>
            <a:r>
              <a:rPr lang="en-US" dirty="0" err="1">
                <a:latin typeface="Times New Roman" pitchFamily="18" charset="0"/>
                <a:ea typeface="Lora"/>
                <a:cs typeface="Times New Roman" pitchFamily="18" charset="0"/>
                <a:sym typeface="Lora"/>
              </a:rPr>
              <a:t>ed</a:t>
            </a:r>
            <a:r>
              <a:rPr lang="en-US" dirty="0">
                <a:latin typeface="Times New Roman" pitchFamily="18" charset="0"/>
                <a:ea typeface="Lora"/>
                <a:cs typeface="Times New Roman" pitchFamily="18" charset="0"/>
                <a:sym typeface="Lora"/>
              </a:rPr>
              <a:t>, progressive -</a:t>
            </a:r>
            <a:r>
              <a:rPr lang="en-US" dirty="0" err="1">
                <a:latin typeface="Times New Roman" pitchFamily="18" charset="0"/>
                <a:ea typeface="Lora"/>
                <a:cs typeface="Times New Roman" pitchFamily="18" charset="0"/>
                <a:sym typeface="Lora"/>
              </a:rPr>
              <a:t>ing</a:t>
            </a:r>
            <a:r>
              <a:rPr lang="en-US" dirty="0">
                <a:latin typeface="Times New Roman" pitchFamily="18" charset="0"/>
                <a:ea typeface="Lora"/>
                <a:cs typeface="Times New Roman" pitchFamily="18" charset="0"/>
                <a:sym typeface="Lora"/>
              </a:rPr>
              <a:t>)</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Irregular past tense (e.g., did, was, got, went)</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Plurals that do not occur in singular form (e.g., us, clothes)</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Gerunds and participles that are not part of a verb phrase (e.g., She was tired. Swimming is fun.)</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Stuttered words (e.g., My, my, my . . .)</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Compound words (e.g., birthday, see-saw, belly-button)</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Single words or phrases (e.g., Hi. No. Yeah.)</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Proper names</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Ritualized reduplications (e.g., quack-quack, </a:t>
            </a:r>
            <a:r>
              <a:rPr lang="en-US" dirty="0" err="1">
                <a:latin typeface="Times New Roman" pitchFamily="18" charset="0"/>
                <a:ea typeface="Lora"/>
                <a:cs typeface="Times New Roman" pitchFamily="18" charset="0"/>
                <a:sym typeface="Lora"/>
              </a:rPr>
              <a:t>choo-choo</a:t>
            </a:r>
            <a:r>
              <a:rPr lang="en-US" dirty="0">
                <a:latin typeface="Times New Roman" pitchFamily="18" charset="0"/>
                <a:ea typeface="Lora"/>
                <a:cs typeface="Times New Roman" pitchFamily="18" charset="0"/>
                <a:sym typeface="Lora"/>
              </a:rPr>
              <a:t>)</a:t>
            </a:r>
          </a:p>
          <a:p>
            <a:pPr marL="457200" indent="-381000">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Contractions (e.g., I’ll, can’t) only if individual segments do not occur elsewhere in the sample. If either of the constituent parts of the contraction occur elsewhere, the contraction is counted as two morphemes.</a:t>
            </a:r>
          </a:p>
          <a:p>
            <a:pPr marL="457200" indent="-381000">
              <a:lnSpc>
                <a:spcPct val="115000"/>
              </a:lnSpc>
              <a:spcBef>
                <a:spcPts val="600"/>
              </a:spcBef>
              <a:buClr>
                <a:srgbClr val="CC0000"/>
              </a:buClr>
              <a:buSzPts val="2400"/>
              <a:buFont typeface="Lora"/>
              <a:buChar char="◈"/>
            </a:pPr>
            <a:endParaRPr lang="en-US" dirty="0">
              <a:latin typeface="Times New Roman" pitchFamily="18" charset="0"/>
              <a:ea typeface="Lora"/>
              <a:cs typeface="Times New Roman" pitchFamily="18" charset="0"/>
              <a:sym typeface="Lor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32</a:t>
            </a:fld>
            <a:endParaRPr/>
          </a:p>
        </p:txBody>
      </p:sp>
      <p:sp>
        <p:nvSpPr>
          <p:cNvPr id="9" name="Google Shape;428;p39"/>
          <p:cNvSpPr/>
          <p:nvPr/>
        </p:nvSpPr>
        <p:spPr>
          <a:xfrm>
            <a:off x="4419600" y="133350"/>
            <a:ext cx="313048" cy="284750"/>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53;p38"/>
          <p:cNvSpPr txBox="1">
            <a:spLocks/>
          </p:cNvSpPr>
          <p:nvPr/>
        </p:nvSpPr>
        <p:spPr>
          <a:xfrm>
            <a:off x="304800" y="819150"/>
            <a:ext cx="3886200" cy="3962400"/>
          </a:xfrm>
          <a:prstGeom prst="rect">
            <a:avLst/>
          </a:prstGeom>
          <a:noFill/>
          <a:ln>
            <a:noFill/>
          </a:ln>
        </p:spPr>
        <p:txBody>
          <a:bodyPr spcFirstLastPara="1" wrap="square" lIns="91425" tIns="91425" rIns="91425" bIns="91425" numCol="1" anchor="t" anchorCtr="0">
            <a:noAutofit/>
          </a:bodyPr>
          <a:lstStyle/>
          <a:p>
            <a:pPr marL="457200" lvl="0" indent="-381000">
              <a:lnSpc>
                <a:spcPct val="115000"/>
              </a:lnSpc>
              <a:spcBef>
                <a:spcPts val="600"/>
              </a:spcBef>
              <a:buClr>
                <a:srgbClr val="CC0000"/>
              </a:buClr>
              <a:buSzPts val="2400"/>
              <a:buFont typeface="Wingdings" pitchFamily="2" charset="2"/>
              <a:buChar char="q"/>
            </a:pPr>
            <a:r>
              <a:rPr kumimoji="0" lang="en-US" b="1" i="0" u="none" strike="noStrike" kern="0" cap="none" spc="0" normalizeH="0" noProof="0" dirty="0">
                <a:ln>
                  <a:noFill/>
                </a:ln>
                <a:solidFill>
                  <a:srgbClr val="CC0000"/>
                </a:solidFill>
                <a:effectLst/>
                <a:uLnTx/>
                <a:uFillTx/>
                <a:latin typeface="Times New Roman" pitchFamily="18" charset="0"/>
                <a:ea typeface="Lora"/>
                <a:cs typeface="Times New Roman" pitchFamily="18" charset="0"/>
                <a:sym typeface="Lora"/>
              </a:rPr>
              <a:t>Count as more than one morpheme:</a:t>
            </a:r>
          </a:p>
          <a:p>
            <a:pPr marL="457200" indent="-381000">
              <a:lnSpc>
                <a:spcPct val="115000"/>
              </a:lnSpc>
              <a:spcBef>
                <a:spcPts val="600"/>
              </a:spcBef>
              <a:buClr>
                <a:srgbClr val="CC0000"/>
              </a:buClr>
              <a:buSzPts val="2400"/>
              <a:buFont typeface="Wingdings" pitchFamily="2" charset="2"/>
              <a:buChar char="q"/>
            </a:pPr>
            <a:r>
              <a:rPr lang="en-US" dirty="0">
                <a:solidFill>
                  <a:schemeClr val="tx1"/>
                </a:solidFill>
                <a:latin typeface="Times New Roman" pitchFamily="18" charset="0"/>
                <a:ea typeface="Lora"/>
                <a:cs typeface="Times New Roman" pitchFamily="18" charset="0"/>
                <a:sym typeface="Lora"/>
              </a:rPr>
              <a:t>Inflected forms: regular and irregular plural nouns, possessive nouns, third-person singular verbs, present participle and past participle when part of the verb phrase, regular past-tense verbs, reflexive pronouns, comparative and superlative adverbs, adjectives.</a:t>
            </a:r>
          </a:p>
          <a:p>
            <a:pPr marL="457200" indent="-381000">
              <a:lnSpc>
                <a:spcPct val="115000"/>
              </a:lnSpc>
              <a:spcBef>
                <a:spcPts val="600"/>
              </a:spcBef>
              <a:buClr>
                <a:srgbClr val="CC0000"/>
              </a:buClr>
              <a:buSzPts val="2400"/>
              <a:buFont typeface="Wingdings" pitchFamily="2" charset="2"/>
              <a:buChar char="q"/>
            </a:pPr>
            <a:r>
              <a:rPr lang="en-US" dirty="0">
                <a:solidFill>
                  <a:schemeClr val="tx1"/>
                </a:solidFill>
                <a:latin typeface="Times New Roman" pitchFamily="18" charset="0"/>
                <a:ea typeface="Lora"/>
                <a:cs typeface="Times New Roman" pitchFamily="18" charset="0"/>
                <a:sym typeface="Lora"/>
              </a:rPr>
              <a:t>Contractions only when one or both of the constituent parts occurs separately elsewhere in the sample (e.g., It’s if it or is occurs elsewhere)</a:t>
            </a:r>
          </a:p>
          <a:p>
            <a:pPr marL="457200" indent="-381000">
              <a:lnSpc>
                <a:spcPct val="115000"/>
              </a:lnSpc>
              <a:spcBef>
                <a:spcPts val="600"/>
              </a:spcBef>
              <a:buClr>
                <a:srgbClr val="CC0000"/>
              </a:buClr>
              <a:buSzPts val="2400"/>
              <a:buFont typeface="Wingdings" pitchFamily="2" charset="2"/>
              <a:buChar char="q"/>
            </a:pPr>
            <a:r>
              <a:rPr lang="en-US" dirty="0">
                <a:solidFill>
                  <a:schemeClr val="tx1"/>
                </a:solidFill>
                <a:latin typeface="Times New Roman" pitchFamily="18" charset="0"/>
                <a:ea typeface="Lora"/>
                <a:cs typeface="Times New Roman" pitchFamily="18" charset="0"/>
                <a:sym typeface="Lora"/>
              </a:rPr>
              <a:t>Repeated words only if the word is produced for emphasis (e.g., No, no, no! is counted as three morphemes)</a:t>
            </a:r>
          </a:p>
        </p:txBody>
      </p:sp>
      <p:sp>
        <p:nvSpPr>
          <p:cNvPr id="8" name="Google Shape;352;p38"/>
          <p:cNvSpPr txBox="1">
            <a:spLocks noGrp="1"/>
          </p:cNvSpPr>
          <p:nvPr>
            <p:ph type="title"/>
          </p:nvPr>
        </p:nvSpPr>
        <p:spPr>
          <a:xfrm>
            <a:off x="2209800" y="590550"/>
            <a:ext cx="4648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Guidelines for Obtainment of MLU</a:t>
            </a:r>
            <a:endParaRPr b="1"/>
          </a:p>
        </p:txBody>
      </p:sp>
      <p:sp>
        <p:nvSpPr>
          <p:cNvPr id="10" name="Google Shape;353;p38"/>
          <p:cNvSpPr txBox="1">
            <a:spLocks/>
          </p:cNvSpPr>
          <p:nvPr/>
        </p:nvSpPr>
        <p:spPr>
          <a:xfrm>
            <a:off x="4419600" y="819150"/>
            <a:ext cx="4724400" cy="3962400"/>
          </a:xfrm>
          <a:prstGeom prst="rect">
            <a:avLst/>
          </a:prstGeom>
          <a:noFill/>
          <a:ln>
            <a:noFill/>
          </a:ln>
        </p:spPr>
        <p:txBody>
          <a:bodyPr spcFirstLastPara="1" wrap="square" lIns="91425" tIns="91425" rIns="91425" bIns="91425" numCol="1" anchor="t" anchorCtr="0">
            <a:noAutofit/>
          </a:bodyPr>
          <a:lstStyle/>
          <a:p>
            <a:pPr marL="457200" lvl="0" indent="-381000">
              <a:lnSpc>
                <a:spcPct val="115000"/>
              </a:lnSpc>
              <a:spcBef>
                <a:spcPts val="600"/>
              </a:spcBef>
              <a:buClr>
                <a:srgbClr val="CC0000"/>
              </a:buClr>
              <a:buSzPts val="2400"/>
              <a:buFont typeface="Arial" pitchFamily="34" charset="0"/>
              <a:buChar char="•"/>
            </a:pPr>
            <a:r>
              <a:rPr kumimoji="0" lang="en-US" b="1" i="0" u="none" strike="noStrike" kern="0" cap="none" spc="0" normalizeH="0" noProof="0" dirty="0">
                <a:ln>
                  <a:noFill/>
                </a:ln>
                <a:solidFill>
                  <a:srgbClr val="CC0000"/>
                </a:solidFill>
                <a:effectLst/>
                <a:uLnTx/>
                <a:uFillTx/>
                <a:latin typeface="Times New Roman" pitchFamily="18" charset="0"/>
                <a:ea typeface="Lora"/>
                <a:cs typeface="Times New Roman" pitchFamily="18" charset="0"/>
                <a:sym typeface="Lora"/>
              </a:rPr>
              <a:t>Do not count:</a:t>
            </a:r>
          </a:p>
          <a:p>
            <a:pPr marL="457200" indent="-381000">
              <a:lnSpc>
                <a:spcPct val="115000"/>
              </a:lnSpc>
              <a:spcBef>
                <a:spcPts val="600"/>
              </a:spcBef>
              <a:buClr>
                <a:srgbClr val="CC0000"/>
              </a:buClr>
              <a:buSzPts val="2400"/>
              <a:buFont typeface="Arial" pitchFamily="34" charset="0"/>
              <a:buChar char="•"/>
            </a:pPr>
            <a:r>
              <a:rPr lang="en-US" dirty="0">
                <a:solidFill>
                  <a:schemeClr val="tx1"/>
                </a:solidFill>
                <a:latin typeface="Times New Roman" pitchFamily="18" charset="0"/>
                <a:ea typeface="Lora"/>
                <a:cs typeface="Times New Roman" pitchFamily="18" charset="0"/>
                <a:sym typeface="Lora"/>
              </a:rPr>
              <a:t>Partial utterances</a:t>
            </a:r>
          </a:p>
          <a:p>
            <a:pPr marL="457200" indent="-381000">
              <a:lnSpc>
                <a:spcPct val="115000"/>
              </a:lnSpc>
              <a:spcBef>
                <a:spcPts val="600"/>
              </a:spcBef>
              <a:buClr>
                <a:srgbClr val="CC0000"/>
              </a:buClr>
              <a:buSzPts val="2400"/>
              <a:buFont typeface="Arial" pitchFamily="34" charset="0"/>
              <a:buChar char="•"/>
            </a:pPr>
            <a:r>
              <a:rPr lang="en-US" dirty="0">
                <a:solidFill>
                  <a:schemeClr val="tx1"/>
                </a:solidFill>
                <a:latin typeface="Times New Roman" pitchFamily="18" charset="0"/>
                <a:ea typeface="Lora"/>
                <a:cs typeface="Times New Roman" pitchFamily="18" charset="0"/>
                <a:sym typeface="Lora"/>
              </a:rPr>
              <a:t>Imitations that immediately follow a model utterance</a:t>
            </a:r>
          </a:p>
          <a:p>
            <a:pPr marL="457200" indent="-381000">
              <a:lnSpc>
                <a:spcPct val="115000"/>
              </a:lnSpc>
              <a:spcBef>
                <a:spcPts val="600"/>
              </a:spcBef>
              <a:buClr>
                <a:srgbClr val="CC0000"/>
              </a:buClr>
              <a:buSzPts val="2400"/>
              <a:buFont typeface="Arial" pitchFamily="34" charset="0"/>
              <a:buChar char="•"/>
            </a:pPr>
            <a:r>
              <a:rPr lang="en-US" dirty="0">
                <a:solidFill>
                  <a:schemeClr val="tx1"/>
                </a:solidFill>
                <a:latin typeface="Times New Roman" pitchFamily="18" charset="0"/>
                <a:ea typeface="Lora"/>
                <a:cs typeface="Times New Roman" pitchFamily="18" charset="0"/>
                <a:sym typeface="Lora"/>
              </a:rPr>
              <a:t>Elliptical answers to questions</a:t>
            </a:r>
          </a:p>
          <a:p>
            <a:pPr marL="457200" indent="-381000">
              <a:lnSpc>
                <a:spcPct val="115000"/>
              </a:lnSpc>
              <a:spcBef>
                <a:spcPts val="600"/>
              </a:spcBef>
              <a:buClr>
                <a:srgbClr val="CC0000"/>
              </a:buClr>
              <a:buSzPts val="2400"/>
              <a:buFont typeface="Arial" pitchFamily="34" charset="0"/>
              <a:buChar char="•"/>
            </a:pPr>
            <a:r>
              <a:rPr lang="en-US" dirty="0">
                <a:solidFill>
                  <a:schemeClr val="tx1"/>
                </a:solidFill>
                <a:latin typeface="Times New Roman" pitchFamily="18" charset="0"/>
                <a:ea typeface="Lora"/>
                <a:cs typeface="Times New Roman" pitchFamily="18" charset="0"/>
                <a:sym typeface="Lora"/>
              </a:rPr>
              <a:t>Unintelligible utterances</a:t>
            </a:r>
          </a:p>
          <a:p>
            <a:pPr marL="457200" indent="-381000">
              <a:lnSpc>
                <a:spcPct val="115000"/>
              </a:lnSpc>
              <a:spcBef>
                <a:spcPts val="600"/>
              </a:spcBef>
              <a:buClr>
                <a:srgbClr val="CC0000"/>
              </a:buClr>
              <a:buSzPts val="2400"/>
              <a:buFont typeface="Arial" pitchFamily="34" charset="0"/>
              <a:buChar char="•"/>
            </a:pPr>
            <a:r>
              <a:rPr lang="en-US" dirty="0">
                <a:solidFill>
                  <a:schemeClr val="tx1"/>
                </a:solidFill>
                <a:latin typeface="Times New Roman" pitchFamily="18" charset="0"/>
                <a:ea typeface="Lora"/>
                <a:cs typeface="Times New Roman" pitchFamily="18" charset="0"/>
                <a:sym typeface="Lora"/>
              </a:rPr>
              <a:t>Rote passages (e.g., nursery rhymes, songs)</a:t>
            </a:r>
          </a:p>
          <a:p>
            <a:pPr marL="457200" indent="-381000">
              <a:lnSpc>
                <a:spcPct val="115000"/>
              </a:lnSpc>
              <a:spcBef>
                <a:spcPts val="600"/>
              </a:spcBef>
              <a:buClr>
                <a:srgbClr val="CC0000"/>
              </a:buClr>
              <a:buSzPts val="2400"/>
              <a:buFont typeface="Arial" pitchFamily="34" charset="0"/>
              <a:buChar char="•"/>
            </a:pPr>
            <a:r>
              <a:rPr lang="en-US" dirty="0">
                <a:solidFill>
                  <a:schemeClr val="tx1"/>
                </a:solidFill>
                <a:latin typeface="Times New Roman" pitchFamily="18" charset="0"/>
                <a:ea typeface="Lora"/>
                <a:cs typeface="Times New Roman" pitchFamily="18" charset="0"/>
                <a:sym typeface="Lora"/>
              </a:rPr>
              <a:t>False starts and reformations</a:t>
            </a:r>
          </a:p>
          <a:p>
            <a:pPr marL="457200" indent="-381000">
              <a:lnSpc>
                <a:spcPct val="115000"/>
              </a:lnSpc>
              <a:spcBef>
                <a:spcPts val="600"/>
              </a:spcBef>
              <a:buClr>
                <a:srgbClr val="CC0000"/>
              </a:buClr>
              <a:buSzPts val="2400"/>
              <a:buFont typeface="Arial" pitchFamily="34" charset="0"/>
              <a:buChar char="•"/>
            </a:pPr>
            <a:r>
              <a:rPr lang="en-US" dirty="0">
                <a:solidFill>
                  <a:schemeClr val="tx1"/>
                </a:solidFill>
                <a:latin typeface="Times New Roman" pitchFamily="18" charset="0"/>
                <a:ea typeface="Lora"/>
                <a:cs typeface="Times New Roman" pitchFamily="18" charset="0"/>
                <a:sym typeface="Lora"/>
              </a:rPr>
              <a:t>Noises, unless they are meaningfully integrated into an utterance (e.g., She went </a:t>
            </a:r>
            <a:r>
              <a:rPr lang="en-US" dirty="0" err="1">
                <a:solidFill>
                  <a:schemeClr val="tx1"/>
                </a:solidFill>
                <a:latin typeface="Times New Roman" pitchFamily="18" charset="0"/>
                <a:ea typeface="Lora"/>
                <a:cs typeface="Times New Roman" pitchFamily="18" charset="0"/>
                <a:sym typeface="Lora"/>
              </a:rPr>
              <a:t>kkkhhh</a:t>
            </a:r>
            <a:r>
              <a:rPr lang="en-US" dirty="0">
                <a:solidFill>
                  <a:schemeClr val="tx1"/>
                </a:solidFill>
                <a:latin typeface="Times New Roman" pitchFamily="18" charset="0"/>
                <a:ea typeface="Lora"/>
                <a:cs typeface="Times New Roman" pitchFamily="18" charset="0"/>
                <a:sym typeface="Lora"/>
              </a:rPr>
              <a:t>.)</a:t>
            </a:r>
          </a:p>
          <a:p>
            <a:pPr marL="457200" indent="-381000">
              <a:lnSpc>
                <a:spcPct val="115000"/>
              </a:lnSpc>
              <a:spcBef>
                <a:spcPts val="600"/>
              </a:spcBef>
              <a:buClr>
                <a:srgbClr val="CC0000"/>
              </a:buClr>
              <a:buSzPts val="2400"/>
              <a:buFont typeface="Arial" pitchFamily="34" charset="0"/>
              <a:buChar char="•"/>
            </a:pPr>
            <a:r>
              <a:rPr lang="en-US" dirty="0">
                <a:solidFill>
                  <a:schemeClr val="tx1"/>
                </a:solidFill>
                <a:latin typeface="Times New Roman" pitchFamily="18" charset="0"/>
                <a:ea typeface="Lora"/>
                <a:cs typeface="Times New Roman" pitchFamily="18" charset="0"/>
                <a:sym typeface="Lora"/>
              </a:rPr>
              <a:t>Fillers (e.g., um, oh, you know)</a:t>
            </a:r>
          </a:p>
          <a:p>
            <a:pPr marL="457200" indent="-381000">
              <a:lnSpc>
                <a:spcPct val="115000"/>
              </a:lnSpc>
              <a:spcBef>
                <a:spcPts val="600"/>
              </a:spcBef>
              <a:buClr>
                <a:srgbClr val="CC0000"/>
              </a:buClr>
              <a:buSzPts val="2400"/>
              <a:buFont typeface="Arial" pitchFamily="34" charset="0"/>
              <a:buChar char="•"/>
            </a:pPr>
            <a:r>
              <a:rPr lang="en-US" dirty="0">
                <a:solidFill>
                  <a:schemeClr val="tx1"/>
                </a:solidFill>
                <a:latin typeface="Times New Roman" pitchFamily="18" charset="0"/>
                <a:ea typeface="Lora"/>
                <a:cs typeface="Times New Roman" pitchFamily="18" charset="0"/>
                <a:sym typeface="Lora"/>
              </a:rPr>
              <a:t>Counting, sequences, or other enumerations (e.g., cow, dog, pig, horse)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6667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Determining Mean Length of Utterance (MLU)</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33</a:t>
            </a:fld>
            <a:endParaRPr/>
          </a:p>
        </p:txBody>
      </p:sp>
      <p:sp>
        <p:nvSpPr>
          <p:cNvPr id="9" name="Google Shape;428;p39"/>
          <p:cNvSpPr/>
          <p:nvPr/>
        </p:nvSpPr>
        <p:spPr>
          <a:xfrm>
            <a:off x="4419600" y="133350"/>
            <a:ext cx="313048" cy="284750"/>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53;p38"/>
          <p:cNvSpPr txBox="1">
            <a:spLocks/>
          </p:cNvSpPr>
          <p:nvPr/>
        </p:nvSpPr>
        <p:spPr>
          <a:xfrm>
            <a:off x="152400" y="971550"/>
            <a:ext cx="8839200" cy="3962400"/>
          </a:xfrm>
          <a:prstGeom prst="rect">
            <a:avLst/>
          </a:prstGeom>
          <a:noFill/>
          <a:ln>
            <a:noFill/>
          </a:ln>
        </p:spPr>
        <p:txBody>
          <a:bodyPr spcFirstLastPara="1" wrap="square" lIns="91425" tIns="91425" rIns="91425" bIns="91425" anchor="t" anchorCtr="0">
            <a:noAutofit/>
          </a:bodyPr>
          <a:lstStyle/>
          <a:p>
            <a:pPr marL="457200" indent="-381000">
              <a:lnSpc>
                <a:spcPct val="115000"/>
              </a:lnSpc>
              <a:spcBef>
                <a:spcPts val="600"/>
              </a:spcBef>
              <a:buClr>
                <a:srgbClr val="CC0000"/>
              </a:buClr>
              <a:buSzPts val="2400"/>
              <a:buFont typeface="Lora"/>
              <a:buChar char="◈"/>
            </a:pPr>
            <a:r>
              <a:rPr lang="en-US" sz="1600" dirty="0">
                <a:solidFill>
                  <a:schemeClr val="tx1"/>
                </a:solidFill>
                <a:latin typeface="Times New Roman" pitchFamily="18" charset="0"/>
                <a:cs typeface="Times New Roman" pitchFamily="18" charset="0"/>
              </a:rPr>
              <a:t>After having counted the morphemes per utterance, the MLU can be calculated. The traditional method is to divide the number of morphemes by the number of utterances.</a:t>
            </a:r>
          </a:p>
          <a:p>
            <a:pPr marL="457200" indent="-381000">
              <a:lnSpc>
                <a:spcPct val="115000"/>
              </a:lnSpc>
              <a:spcBef>
                <a:spcPts val="600"/>
              </a:spcBef>
              <a:buClr>
                <a:srgbClr val="CC0000"/>
              </a:buClr>
              <a:buSzPts val="2400"/>
              <a:buFont typeface="Lora"/>
              <a:buChar char="◈"/>
            </a:pPr>
            <a:endParaRPr lang="en-US" sz="1600" dirty="0">
              <a:solidFill>
                <a:schemeClr val="tx1"/>
              </a:solidFill>
              <a:latin typeface="Times New Roman" pitchFamily="18" charset="0"/>
              <a:cs typeface="Times New Roman" pitchFamily="18" charset="0"/>
            </a:endParaRPr>
          </a:p>
          <a:p>
            <a:pPr marL="457200" indent="-381000">
              <a:lnSpc>
                <a:spcPct val="115000"/>
              </a:lnSpc>
              <a:spcBef>
                <a:spcPts val="600"/>
              </a:spcBef>
              <a:buClr>
                <a:srgbClr val="CC0000"/>
              </a:buClr>
              <a:buSzPts val="2400"/>
              <a:buFont typeface="Lora"/>
              <a:buChar char="◈"/>
            </a:pPr>
            <a:endParaRPr lang="en-US" sz="1600" dirty="0">
              <a:solidFill>
                <a:schemeClr val="tx1"/>
              </a:solidFill>
              <a:latin typeface="Times New Roman" pitchFamily="18" charset="0"/>
              <a:cs typeface="Times New Roman" pitchFamily="18" charset="0"/>
            </a:endParaRPr>
          </a:p>
          <a:p>
            <a:pPr marL="457200" indent="-381000">
              <a:lnSpc>
                <a:spcPct val="115000"/>
              </a:lnSpc>
              <a:spcBef>
                <a:spcPts val="600"/>
              </a:spcBef>
              <a:buClr>
                <a:srgbClr val="CC0000"/>
              </a:buClr>
              <a:buSzPts val="2400"/>
              <a:buFont typeface="Lora"/>
              <a:buChar char="◈"/>
            </a:pPr>
            <a:r>
              <a:rPr lang="en-US" sz="1600" dirty="0">
                <a:solidFill>
                  <a:schemeClr val="tx1"/>
                </a:solidFill>
                <a:latin typeface="Times New Roman" pitchFamily="18" charset="0"/>
                <a:cs typeface="Times New Roman" pitchFamily="18" charset="0"/>
              </a:rPr>
              <a:t>Many clinicians also calculate the MLU for words by dividing the number of words by the number of utterances. </a:t>
            </a:r>
          </a:p>
          <a:p>
            <a:pPr marL="457200" indent="-381000">
              <a:lnSpc>
                <a:spcPct val="115000"/>
              </a:lnSpc>
              <a:spcBef>
                <a:spcPts val="600"/>
              </a:spcBef>
              <a:buClr>
                <a:srgbClr val="CC0000"/>
              </a:buClr>
              <a:buSzPts val="2400"/>
            </a:pPr>
            <a:endParaRPr lang="en-US" sz="1600" dirty="0">
              <a:solidFill>
                <a:schemeClr val="tx1"/>
              </a:solidFill>
              <a:latin typeface="Times New Roman" pitchFamily="18" charset="0"/>
              <a:cs typeface="Times New Roman" pitchFamily="18" charset="0"/>
            </a:endParaRPr>
          </a:p>
          <a:p>
            <a:pPr marL="457200" indent="-381000">
              <a:lnSpc>
                <a:spcPct val="115000"/>
              </a:lnSpc>
              <a:spcBef>
                <a:spcPts val="600"/>
              </a:spcBef>
              <a:buClr>
                <a:srgbClr val="CC0000"/>
              </a:buClr>
              <a:buSzPts val="2400"/>
              <a:buFont typeface="Lora"/>
              <a:buChar char="◈"/>
            </a:pPr>
            <a:r>
              <a:rPr lang="en-US" sz="1600" dirty="0">
                <a:solidFill>
                  <a:schemeClr val="tx1"/>
                </a:solidFill>
                <a:latin typeface="Times New Roman" pitchFamily="18" charset="0"/>
                <a:cs typeface="Times New Roman" pitchFamily="18" charset="0"/>
              </a:rPr>
              <a:t>This calculation does not reflect the use of bound morphemes (e.g., -</a:t>
            </a:r>
            <a:r>
              <a:rPr lang="en-US" sz="1600" dirty="0" err="1">
                <a:solidFill>
                  <a:schemeClr val="tx1"/>
                </a:solidFill>
                <a:latin typeface="Times New Roman" pitchFamily="18" charset="0"/>
                <a:cs typeface="Times New Roman" pitchFamily="18" charset="0"/>
              </a:rPr>
              <a:t>ing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ed</a:t>
            </a:r>
            <a:r>
              <a:rPr lang="en-US" sz="1600" dirty="0">
                <a:solidFill>
                  <a:schemeClr val="tx1"/>
                </a:solidFill>
                <a:latin typeface="Times New Roman" pitchFamily="18" charset="0"/>
                <a:cs typeface="Times New Roman" pitchFamily="18" charset="0"/>
              </a:rPr>
              <a:t>, -s); therefore, the MLU for words will always be equal to or smaller than the MLU for morphemes. This means that an utterance with 100 words may contain 100 morphemes or more (e.g. 120 morphemes). If calculated correctly, both should yield the same results.</a:t>
            </a:r>
          </a:p>
          <a:p>
            <a:pPr marL="457200" indent="-381000">
              <a:lnSpc>
                <a:spcPct val="115000"/>
              </a:lnSpc>
              <a:spcBef>
                <a:spcPts val="600"/>
              </a:spcBef>
              <a:buClr>
                <a:srgbClr val="CC0000"/>
              </a:buClr>
              <a:buSzPts val="2400"/>
              <a:buFont typeface="Lora"/>
              <a:buChar char="◈"/>
            </a:pPr>
            <a:endParaRPr lang="en-US" sz="1600" dirty="0">
              <a:solidFill>
                <a:schemeClr val="tx1"/>
              </a:solidFill>
              <a:latin typeface="Times New Roman" pitchFamily="18" charset="0"/>
              <a:cs typeface="Times New Roman" pitchFamily="18" charset="0"/>
            </a:endParaRPr>
          </a:p>
          <a:p>
            <a:pPr marL="457200" lvl="0" indent="-381000">
              <a:lnSpc>
                <a:spcPct val="115000"/>
              </a:lnSpc>
              <a:spcBef>
                <a:spcPts val="600"/>
              </a:spcBef>
              <a:buClr>
                <a:srgbClr val="CC0000"/>
              </a:buClr>
              <a:buSzPts val="2400"/>
              <a:buFont typeface="Lora"/>
              <a:buChar char="◈"/>
            </a:pPr>
            <a:endParaRPr kumimoji="0" lang="en-US" sz="1600" b="0" i="0" u="none" strike="noStrike" kern="0" cap="none" spc="0" normalizeH="0" baseline="0" noProof="0" dirty="0">
              <a:ln>
                <a:noFill/>
              </a:ln>
              <a:solidFill>
                <a:srgbClr val="000000"/>
              </a:solidFill>
              <a:effectLst/>
              <a:uLnTx/>
              <a:uFillTx/>
              <a:latin typeface="Times New Roman" pitchFamily="18" charset="0"/>
              <a:ea typeface="Lora"/>
              <a:cs typeface="Times New Roman" pitchFamily="18" charset="0"/>
              <a:sym typeface="Lora"/>
            </a:endParaRPr>
          </a:p>
        </p:txBody>
      </p:sp>
      <p:graphicFrame>
        <p:nvGraphicFramePr>
          <p:cNvPr id="7" name="Table 6"/>
          <p:cNvGraphicFramePr>
            <a:graphicFrameLocks noGrp="1"/>
          </p:cNvGraphicFramePr>
          <p:nvPr/>
        </p:nvGraphicFramePr>
        <p:xfrm>
          <a:off x="3124200" y="1733550"/>
          <a:ext cx="2057400" cy="741680"/>
        </p:xfrm>
        <a:graphic>
          <a:graphicData uri="http://schemas.openxmlformats.org/drawingml/2006/table">
            <a:tbl>
              <a:tblPr firstRow="1" bandRow="1">
                <a:tableStyleId>{9F2BD787-B592-4C30-A8D7-AF30122892CD}</a:tableStyleId>
              </a:tblPr>
              <a:tblGrid>
                <a:gridCol w="2057400">
                  <a:extLst>
                    <a:ext uri="{9D8B030D-6E8A-4147-A177-3AD203B41FA5}">
                      <a16:colId xmlns:a16="http://schemas.microsoft.com/office/drawing/2014/main" val="20000"/>
                    </a:ext>
                  </a:extLst>
                </a:gridCol>
              </a:tblGrid>
              <a:tr h="370840">
                <a:tc>
                  <a:txBody>
                    <a:bodyPr/>
                    <a:lstStyle/>
                    <a:p>
                      <a:r>
                        <a:rPr lang="en-US" dirty="0">
                          <a:ln>
                            <a:solidFill>
                              <a:sysClr val="windowText" lastClr="000000"/>
                            </a:solidFill>
                          </a:ln>
                        </a:rPr>
                        <a:t> Number</a:t>
                      </a:r>
                      <a:r>
                        <a:rPr lang="en-US" baseline="0" dirty="0">
                          <a:ln>
                            <a:solidFill>
                              <a:sysClr val="windowText" lastClr="000000"/>
                            </a:solidFill>
                          </a:ln>
                        </a:rPr>
                        <a:t> of Morphemes</a:t>
                      </a:r>
                      <a:endParaRPr lang="en-US" dirty="0">
                        <a:ln>
                          <a:solidFill>
                            <a:sysClr val="windowText" lastClr="000000"/>
                          </a:solidFill>
                        </a:ln>
                      </a:endParaRPr>
                    </a:p>
                  </a:txBody>
                  <a:tcP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r>
                        <a:rPr lang="en-US" dirty="0">
                          <a:ln>
                            <a:solidFill>
                              <a:sysClr val="windowText" lastClr="000000"/>
                            </a:solidFill>
                          </a:ln>
                        </a:rPr>
                        <a:t> Number</a:t>
                      </a:r>
                      <a:r>
                        <a:rPr lang="en-US" baseline="0" dirty="0">
                          <a:ln>
                            <a:solidFill>
                              <a:sysClr val="windowText" lastClr="000000"/>
                            </a:solidFill>
                          </a:ln>
                        </a:rPr>
                        <a:t> of</a:t>
                      </a:r>
                      <a:r>
                        <a:rPr lang="en-US" dirty="0">
                          <a:ln>
                            <a:solidFill>
                              <a:sysClr val="windowText" lastClr="000000"/>
                            </a:solidFill>
                          </a:ln>
                        </a:rPr>
                        <a:t> Utterances</a:t>
                      </a:r>
                    </a:p>
                  </a:txBody>
                  <a:tcPr>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graphicFrame>
        <p:nvGraphicFramePr>
          <p:cNvPr id="14" name="Table 13"/>
          <p:cNvGraphicFramePr>
            <a:graphicFrameLocks noGrp="1"/>
          </p:cNvGraphicFramePr>
          <p:nvPr/>
        </p:nvGraphicFramePr>
        <p:xfrm>
          <a:off x="3200400" y="2800350"/>
          <a:ext cx="2057400" cy="741680"/>
        </p:xfrm>
        <a:graphic>
          <a:graphicData uri="http://schemas.openxmlformats.org/drawingml/2006/table">
            <a:tbl>
              <a:tblPr firstRow="1" bandRow="1">
                <a:tableStyleId>{9F2BD787-B592-4C30-A8D7-AF30122892CD}</a:tableStyleId>
              </a:tblPr>
              <a:tblGrid>
                <a:gridCol w="2057400">
                  <a:extLst>
                    <a:ext uri="{9D8B030D-6E8A-4147-A177-3AD203B41FA5}">
                      <a16:colId xmlns:a16="http://schemas.microsoft.com/office/drawing/2014/main" val="20000"/>
                    </a:ext>
                  </a:extLst>
                </a:gridCol>
              </a:tblGrid>
              <a:tr h="370840">
                <a:tc>
                  <a:txBody>
                    <a:bodyPr/>
                    <a:lstStyle/>
                    <a:p>
                      <a:r>
                        <a:rPr lang="en-US" dirty="0">
                          <a:ln>
                            <a:solidFill>
                              <a:sysClr val="windowText" lastClr="000000"/>
                            </a:solidFill>
                          </a:ln>
                        </a:rPr>
                        <a:t>     Number</a:t>
                      </a:r>
                      <a:r>
                        <a:rPr lang="en-US" baseline="0" dirty="0">
                          <a:ln>
                            <a:solidFill>
                              <a:sysClr val="windowText" lastClr="000000"/>
                            </a:solidFill>
                          </a:ln>
                        </a:rPr>
                        <a:t> of Words</a:t>
                      </a:r>
                      <a:endParaRPr lang="en-US" dirty="0">
                        <a:ln>
                          <a:solidFill>
                            <a:sysClr val="windowText" lastClr="000000"/>
                          </a:solidFill>
                        </a:ln>
                      </a:endParaRPr>
                    </a:p>
                  </a:txBody>
                  <a:tcP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r>
                        <a:rPr lang="en-US" dirty="0">
                          <a:ln>
                            <a:solidFill>
                              <a:sysClr val="windowText" lastClr="000000"/>
                            </a:solidFill>
                          </a:ln>
                        </a:rPr>
                        <a:t> Number</a:t>
                      </a:r>
                      <a:r>
                        <a:rPr lang="en-US" baseline="0" dirty="0">
                          <a:ln>
                            <a:solidFill>
                              <a:sysClr val="windowText" lastClr="000000"/>
                            </a:solidFill>
                          </a:ln>
                        </a:rPr>
                        <a:t> of</a:t>
                      </a:r>
                      <a:r>
                        <a:rPr lang="en-US" dirty="0">
                          <a:ln>
                            <a:solidFill>
                              <a:sysClr val="windowText" lastClr="000000"/>
                            </a:solidFill>
                          </a:ln>
                        </a:rPr>
                        <a:t> Utterances</a:t>
                      </a:r>
                    </a:p>
                  </a:txBody>
                  <a:tcPr>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Pragamtic Skills</a:t>
            </a:r>
            <a:endParaRPr b="1"/>
          </a:p>
        </p:txBody>
      </p:sp>
      <p:sp>
        <p:nvSpPr>
          <p:cNvPr id="353" name="Google Shape;353;p38"/>
          <p:cNvSpPr txBox="1">
            <a:spLocks noGrp="1"/>
          </p:cNvSpPr>
          <p:nvPr>
            <p:ph type="body" idx="1"/>
          </p:nvPr>
        </p:nvSpPr>
        <p:spPr>
          <a:xfrm>
            <a:off x="1116650" y="1200150"/>
            <a:ext cx="6923400" cy="2133600"/>
          </a:xfrm>
          <a:prstGeom prst="rect">
            <a:avLst/>
          </a:prstGeom>
        </p:spPr>
        <p:txBody>
          <a:bodyPr spcFirstLastPara="1" wrap="square" lIns="91425" tIns="91425" rIns="91425" bIns="91425" anchor="t" anchorCtr="0">
            <a:noAutofit/>
          </a:bodyPr>
          <a:lstStyle/>
          <a:p>
            <a:r>
              <a:rPr lang="en-US" sz="1600" dirty="0">
                <a:solidFill>
                  <a:schemeClr val="tx1"/>
                </a:solidFill>
                <a:latin typeface="Times New Roman" pitchFamily="18" charset="0"/>
                <a:cs typeface="Times New Roman" pitchFamily="18" charset="0"/>
              </a:rPr>
              <a:t> </a:t>
            </a:r>
            <a:r>
              <a:rPr lang="en-US" sz="1600" dirty="0"/>
              <a:t>Pragmatics is the study of the use of language in communicative interactions.</a:t>
            </a:r>
          </a:p>
          <a:p>
            <a:r>
              <a:rPr lang="en-US" sz="1600" dirty="0"/>
              <a:t>Pragmatic behaviors are </a:t>
            </a:r>
            <a:r>
              <a:rPr lang="en-US" sz="1600" dirty="0" err="1"/>
              <a:t>situationally</a:t>
            </a:r>
            <a:r>
              <a:rPr lang="en-US" sz="1600" dirty="0"/>
              <a:t> and environmentally specific; therefore, it is helpful to assess pragmatic skills in a variety of situations.</a:t>
            </a:r>
          </a:p>
          <a:p>
            <a:r>
              <a:rPr lang="en-US" sz="1400" dirty="0"/>
              <a:t>Refer to Form 7-8 p. 279, “Assessment of Pragmatic Skills”</a:t>
            </a:r>
            <a:endParaRPr sz="1400">
              <a:solidFill>
                <a:schemeClr val="tx1"/>
              </a:solidFill>
              <a:latin typeface="Times New Roman" pitchFamily="18" charset="0"/>
              <a:cs typeface="Times New Roman" pitchFamily="18" charset="0"/>
            </a:endParaRPr>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34</a:t>
            </a:fld>
            <a:endParaRPr/>
          </a:p>
        </p:txBody>
      </p:sp>
      <p:sp>
        <p:nvSpPr>
          <p:cNvPr id="6" name="Google Shape;496;p39"/>
          <p:cNvSpPr/>
          <p:nvPr/>
        </p:nvSpPr>
        <p:spPr>
          <a:xfrm>
            <a:off x="4419600" y="133350"/>
            <a:ext cx="295135" cy="311156"/>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Semantic Skills</a:t>
            </a:r>
            <a:endParaRPr b="1"/>
          </a:p>
        </p:txBody>
      </p:sp>
      <p:sp>
        <p:nvSpPr>
          <p:cNvPr id="353" name="Google Shape;353;p38"/>
          <p:cNvSpPr txBox="1">
            <a:spLocks noGrp="1"/>
          </p:cNvSpPr>
          <p:nvPr>
            <p:ph type="body" idx="1"/>
          </p:nvPr>
        </p:nvSpPr>
        <p:spPr>
          <a:xfrm>
            <a:off x="1116650" y="1200150"/>
            <a:ext cx="6923400" cy="3200400"/>
          </a:xfrm>
          <a:prstGeom prst="rect">
            <a:avLst/>
          </a:prstGeom>
        </p:spPr>
        <p:txBody>
          <a:bodyPr spcFirstLastPara="1" wrap="square" lIns="91425" tIns="91425" rIns="91425" bIns="91425" anchor="t" anchorCtr="0">
            <a:noAutofit/>
          </a:bodyPr>
          <a:lstStyle/>
          <a:p>
            <a:pPr marL="0" indent="0"/>
            <a:r>
              <a:rPr lang="en-US" sz="1600" dirty="0">
                <a:solidFill>
                  <a:schemeClr val="tx1"/>
                </a:solidFill>
                <a:latin typeface="Times New Roman" pitchFamily="18" charset="0"/>
                <a:cs typeface="Times New Roman" pitchFamily="18" charset="0"/>
              </a:rPr>
              <a:t> </a:t>
            </a:r>
            <a:r>
              <a:rPr lang="en-US" sz="1400" dirty="0">
                <a:solidFill>
                  <a:schemeClr val="tx1"/>
                </a:solidFill>
                <a:latin typeface="Times New Roman" pitchFamily="18" charset="0"/>
                <a:cs typeface="Times New Roman" pitchFamily="18" charset="0"/>
              </a:rPr>
              <a:t>Word definitions, syntactic structures, environmental situations, speaker relationships, pragmatic behaviors, and suprasegmental aspects of language intertwine to give language its meaning.</a:t>
            </a:r>
          </a:p>
          <a:p>
            <a:pPr marL="0" indent="0"/>
            <a:r>
              <a:rPr lang="en-US" sz="1400" dirty="0">
                <a:solidFill>
                  <a:schemeClr val="tx1"/>
                </a:solidFill>
                <a:latin typeface="Times New Roman" pitchFamily="18" charset="0"/>
                <a:cs typeface="Times New Roman" pitchFamily="18" charset="0"/>
              </a:rPr>
              <a:t> There aren’t normative standards for semantics assessment, so we look for variety. The more mature the speaker, the greater the range of words and word types the speaker should exhibit. Children with semantic language disorders usually demonstrate limited vocabularies and difficulty integrating semantic information with other aspects of language, particularly grammar.</a:t>
            </a:r>
          </a:p>
          <a:p>
            <a:pPr marL="0" indent="0"/>
            <a:r>
              <a:rPr lang="en-US" sz="1400" dirty="0">
                <a:solidFill>
                  <a:schemeClr val="tx1"/>
                </a:solidFill>
                <a:latin typeface="Times New Roman" pitchFamily="18" charset="0"/>
                <a:cs typeface="Times New Roman" pitchFamily="18" charset="0"/>
              </a:rPr>
              <a:t> Some clinicians evaluate language according to semantic relations. Table 7-9 p, 245 presents the most common semantic relations. A limited range of semantic relation in the child’s language indicates a disorder.</a:t>
            </a:r>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35</a:t>
            </a:fld>
            <a:endParaRPr/>
          </a:p>
        </p:txBody>
      </p:sp>
      <p:grpSp>
        <p:nvGrpSpPr>
          <p:cNvPr id="7" name="Google Shape;571;p39"/>
          <p:cNvGrpSpPr/>
          <p:nvPr/>
        </p:nvGrpSpPr>
        <p:grpSpPr>
          <a:xfrm>
            <a:off x="4419600" y="133350"/>
            <a:ext cx="248925" cy="393173"/>
            <a:chOff x="1979475" y="4289300"/>
            <a:chExt cx="322400" cy="509225"/>
          </a:xfrm>
        </p:grpSpPr>
        <p:sp>
          <p:nvSpPr>
            <p:cNvPr id="8" name="Google Shape;572;p39"/>
            <p:cNvSpPr/>
            <p:nvPr/>
          </p:nvSpPr>
          <p:spPr>
            <a:xfrm>
              <a:off x="2187075" y="4509100"/>
              <a:ext cx="114800" cy="114800"/>
            </a:xfrm>
            <a:custGeom>
              <a:avLst/>
              <a:gdLst/>
              <a:ahLst/>
              <a:cxnLst/>
              <a:rect l="l" t="t" r="r" b="b"/>
              <a:pathLst>
                <a:path w="4592" h="4592" extrusionOk="0">
                  <a:moveTo>
                    <a:pt x="4396" y="0"/>
                  </a:moveTo>
                  <a:lnTo>
                    <a:pt x="3981" y="49"/>
                  </a:lnTo>
                  <a:lnTo>
                    <a:pt x="3419" y="171"/>
                  </a:lnTo>
                  <a:lnTo>
                    <a:pt x="2784" y="367"/>
                  </a:lnTo>
                  <a:lnTo>
                    <a:pt x="2100" y="587"/>
                  </a:lnTo>
                  <a:lnTo>
                    <a:pt x="1465" y="831"/>
                  </a:lnTo>
                  <a:lnTo>
                    <a:pt x="1172" y="953"/>
                  </a:lnTo>
                  <a:lnTo>
                    <a:pt x="928" y="1099"/>
                  </a:lnTo>
                  <a:lnTo>
                    <a:pt x="708" y="1246"/>
                  </a:lnTo>
                  <a:lnTo>
                    <a:pt x="562" y="1368"/>
                  </a:lnTo>
                  <a:lnTo>
                    <a:pt x="440" y="1515"/>
                  </a:lnTo>
                  <a:lnTo>
                    <a:pt x="318" y="1637"/>
                  </a:lnTo>
                  <a:lnTo>
                    <a:pt x="244" y="1808"/>
                  </a:lnTo>
                  <a:lnTo>
                    <a:pt x="171" y="1954"/>
                  </a:lnTo>
                  <a:lnTo>
                    <a:pt x="98" y="2101"/>
                  </a:lnTo>
                  <a:lnTo>
                    <a:pt x="49" y="2272"/>
                  </a:lnTo>
                  <a:lnTo>
                    <a:pt x="25" y="2443"/>
                  </a:lnTo>
                  <a:lnTo>
                    <a:pt x="0" y="2589"/>
                  </a:lnTo>
                  <a:lnTo>
                    <a:pt x="0" y="2760"/>
                  </a:lnTo>
                  <a:lnTo>
                    <a:pt x="25" y="2931"/>
                  </a:lnTo>
                  <a:lnTo>
                    <a:pt x="49" y="3102"/>
                  </a:lnTo>
                  <a:lnTo>
                    <a:pt x="98" y="3273"/>
                  </a:lnTo>
                  <a:lnTo>
                    <a:pt x="147" y="3420"/>
                  </a:lnTo>
                  <a:lnTo>
                    <a:pt x="220" y="3566"/>
                  </a:lnTo>
                  <a:lnTo>
                    <a:pt x="318" y="3737"/>
                  </a:lnTo>
                  <a:lnTo>
                    <a:pt x="415" y="3859"/>
                  </a:lnTo>
                  <a:lnTo>
                    <a:pt x="2418" y="1857"/>
                  </a:lnTo>
                  <a:lnTo>
                    <a:pt x="2491" y="1808"/>
                  </a:lnTo>
                  <a:lnTo>
                    <a:pt x="2638" y="1808"/>
                  </a:lnTo>
                  <a:lnTo>
                    <a:pt x="2711" y="1857"/>
                  </a:lnTo>
                  <a:lnTo>
                    <a:pt x="2760" y="1930"/>
                  </a:lnTo>
                  <a:lnTo>
                    <a:pt x="2784" y="2028"/>
                  </a:lnTo>
                  <a:lnTo>
                    <a:pt x="2760" y="2101"/>
                  </a:lnTo>
                  <a:lnTo>
                    <a:pt x="2711" y="2174"/>
                  </a:lnTo>
                  <a:lnTo>
                    <a:pt x="708" y="4177"/>
                  </a:lnTo>
                  <a:lnTo>
                    <a:pt x="855" y="4274"/>
                  </a:lnTo>
                  <a:lnTo>
                    <a:pt x="1001" y="4372"/>
                  </a:lnTo>
                  <a:lnTo>
                    <a:pt x="1172" y="4445"/>
                  </a:lnTo>
                  <a:lnTo>
                    <a:pt x="1319" y="4494"/>
                  </a:lnTo>
                  <a:lnTo>
                    <a:pt x="1490" y="4543"/>
                  </a:lnTo>
                  <a:lnTo>
                    <a:pt x="1661" y="4568"/>
                  </a:lnTo>
                  <a:lnTo>
                    <a:pt x="1807" y="4592"/>
                  </a:lnTo>
                  <a:lnTo>
                    <a:pt x="1978" y="4568"/>
                  </a:lnTo>
                  <a:lnTo>
                    <a:pt x="2149" y="4568"/>
                  </a:lnTo>
                  <a:lnTo>
                    <a:pt x="2320" y="4543"/>
                  </a:lnTo>
                  <a:lnTo>
                    <a:pt x="2491" y="4494"/>
                  </a:lnTo>
                  <a:lnTo>
                    <a:pt x="2638" y="4421"/>
                  </a:lnTo>
                  <a:lnTo>
                    <a:pt x="2784" y="4348"/>
                  </a:lnTo>
                  <a:lnTo>
                    <a:pt x="2931" y="4250"/>
                  </a:lnTo>
                  <a:lnTo>
                    <a:pt x="3077" y="4152"/>
                  </a:lnTo>
                  <a:lnTo>
                    <a:pt x="3200" y="4030"/>
                  </a:lnTo>
                  <a:lnTo>
                    <a:pt x="3346" y="3859"/>
                  </a:lnTo>
                  <a:lnTo>
                    <a:pt x="3493" y="3664"/>
                  </a:lnTo>
                  <a:lnTo>
                    <a:pt x="3615" y="3395"/>
                  </a:lnTo>
                  <a:lnTo>
                    <a:pt x="3761" y="3127"/>
                  </a:lnTo>
                  <a:lnTo>
                    <a:pt x="4005" y="2467"/>
                  </a:lnTo>
                  <a:lnTo>
                    <a:pt x="4225" y="1808"/>
                  </a:lnTo>
                  <a:lnTo>
                    <a:pt x="4421" y="1148"/>
                  </a:lnTo>
                  <a:lnTo>
                    <a:pt x="4543" y="611"/>
                  </a:lnTo>
                  <a:lnTo>
                    <a:pt x="4592" y="196"/>
                  </a:lnTo>
                  <a:lnTo>
                    <a:pt x="4592" y="74"/>
                  </a:lnTo>
                  <a:lnTo>
                    <a:pt x="4567"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573;p39"/>
            <p:cNvSpPr/>
            <p:nvPr/>
          </p:nvSpPr>
          <p:spPr>
            <a:xfrm>
              <a:off x="1979475" y="4542675"/>
              <a:ext cx="156925" cy="156950"/>
            </a:xfrm>
            <a:custGeom>
              <a:avLst/>
              <a:gdLst/>
              <a:ahLst/>
              <a:cxnLst/>
              <a:rect l="l" t="t" r="r" b="b"/>
              <a:pathLst>
                <a:path w="6277" h="6278" extrusionOk="0">
                  <a:moveTo>
                    <a:pt x="122" y="1"/>
                  </a:moveTo>
                  <a:lnTo>
                    <a:pt x="25" y="25"/>
                  </a:lnTo>
                  <a:lnTo>
                    <a:pt x="0" y="123"/>
                  </a:lnTo>
                  <a:lnTo>
                    <a:pt x="0" y="294"/>
                  </a:lnTo>
                  <a:lnTo>
                    <a:pt x="25" y="538"/>
                  </a:lnTo>
                  <a:lnTo>
                    <a:pt x="74" y="856"/>
                  </a:lnTo>
                  <a:lnTo>
                    <a:pt x="244" y="1613"/>
                  </a:lnTo>
                  <a:lnTo>
                    <a:pt x="489" y="2492"/>
                  </a:lnTo>
                  <a:lnTo>
                    <a:pt x="806" y="3420"/>
                  </a:lnTo>
                  <a:lnTo>
                    <a:pt x="977" y="3860"/>
                  </a:lnTo>
                  <a:lnTo>
                    <a:pt x="1148" y="4275"/>
                  </a:lnTo>
                  <a:lnTo>
                    <a:pt x="1319" y="4666"/>
                  </a:lnTo>
                  <a:lnTo>
                    <a:pt x="1514" y="5007"/>
                  </a:lnTo>
                  <a:lnTo>
                    <a:pt x="1710" y="5301"/>
                  </a:lnTo>
                  <a:lnTo>
                    <a:pt x="1905" y="5520"/>
                  </a:lnTo>
                  <a:lnTo>
                    <a:pt x="2076" y="5691"/>
                  </a:lnTo>
                  <a:lnTo>
                    <a:pt x="2272" y="5838"/>
                  </a:lnTo>
                  <a:lnTo>
                    <a:pt x="2467" y="5960"/>
                  </a:lnTo>
                  <a:lnTo>
                    <a:pt x="2687" y="6058"/>
                  </a:lnTo>
                  <a:lnTo>
                    <a:pt x="2907" y="6155"/>
                  </a:lnTo>
                  <a:lnTo>
                    <a:pt x="3126" y="6204"/>
                  </a:lnTo>
                  <a:lnTo>
                    <a:pt x="3371" y="6253"/>
                  </a:lnTo>
                  <a:lnTo>
                    <a:pt x="3590" y="6277"/>
                  </a:lnTo>
                  <a:lnTo>
                    <a:pt x="3835" y="6277"/>
                  </a:lnTo>
                  <a:lnTo>
                    <a:pt x="4054" y="6253"/>
                  </a:lnTo>
                  <a:lnTo>
                    <a:pt x="4299" y="6204"/>
                  </a:lnTo>
                  <a:lnTo>
                    <a:pt x="4519" y="6155"/>
                  </a:lnTo>
                  <a:lnTo>
                    <a:pt x="4738" y="6058"/>
                  </a:lnTo>
                  <a:lnTo>
                    <a:pt x="4958" y="5960"/>
                  </a:lnTo>
                  <a:lnTo>
                    <a:pt x="5154" y="5838"/>
                  </a:lnTo>
                  <a:lnTo>
                    <a:pt x="5349" y="5691"/>
                  </a:lnTo>
                  <a:lnTo>
                    <a:pt x="2003" y="2345"/>
                  </a:lnTo>
                  <a:lnTo>
                    <a:pt x="1954" y="2272"/>
                  </a:lnTo>
                  <a:lnTo>
                    <a:pt x="1954" y="2174"/>
                  </a:lnTo>
                  <a:lnTo>
                    <a:pt x="1954" y="2101"/>
                  </a:lnTo>
                  <a:lnTo>
                    <a:pt x="2003" y="2003"/>
                  </a:lnTo>
                  <a:lnTo>
                    <a:pt x="2101" y="1955"/>
                  </a:lnTo>
                  <a:lnTo>
                    <a:pt x="2272" y="1955"/>
                  </a:lnTo>
                  <a:lnTo>
                    <a:pt x="2345" y="2003"/>
                  </a:lnTo>
                  <a:lnTo>
                    <a:pt x="5691" y="5349"/>
                  </a:lnTo>
                  <a:lnTo>
                    <a:pt x="5837" y="5154"/>
                  </a:lnTo>
                  <a:lnTo>
                    <a:pt x="5959" y="4959"/>
                  </a:lnTo>
                  <a:lnTo>
                    <a:pt x="6057" y="4739"/>
                  </a:lnTo>
                  <a:lnTo>
                    <a:pt x="6155" y="4519"/>
                  </a:lnTo>
                  <a:lnTo>
                    <a:pt x="6204" y="4299"/>
                  </a:lnTo>
                  <a:lnTo>
                    <a:pt x="6253" y="4055"/>
                  </a:lnTo>
                  <a:lnTo>
                    <a:pt x="6277" y="3835"/>
                  </a:lnTo>
                  <a:lnTo>
                    <a:pt x="6277" y="3591"/>
                  </a:lnTo>
                  <a:lnTo>
                    <a:pt x="6253" y="3371"/>
                  </a:lnTo>
                  <a:lnTo>
                    <a:pt x="6204" y="3127"/>
                  </a:lnTo>
                  <a:lnTo>
                    <a:pt x="6155" y="2907"/>
                  </a:lnTo>
                  <a:lnTo>
                    <a:pt x="6057" y="2687"/>
                  </a:lnTo>
                  <a:lnTo>
                    <a:pt x="5959" y="2467"/>
                  </a:lnTo>
                  <a:lnTo>
                    <a:pt x="5837" y="2272"/>
                  </a:lnTo>
                  <a:lnTo>
                    <a:pt x="5691" y="2077"/>
                  </a:lnTo>
                  <a:lnTo>
                    <a:pt x="5520" y="1906"/>
                  </a:lnTo>
                  <a:lnTo>
                    <a:pt x="5300" y="1710"/>
                  </a:lnTo>
                  <a:lnTo>
                    <a:pt x="5007" y="1515"/>
                  </a:lnTo>
                  <a:lnTo>
                    <a:pt x="4665" y="1320"/>
                  </a:lnTo>
                  <a:lnTo>
                    <a:pt x="4274" y="1149"/>
                  </a:lnTo>
                  <a:lnTo>
                    <a:pt x="3859" y="978"/>
                  </a:lnTo>
                  <a:lnTo>
                    <a:pt x="3419" y="807"/>
                  </a:lnTo>
                  <a:lnTo>
                    <a:pt x="2491" y="489"/>
                  </a:lnTo>
                  <a:lnTo>
                    <a:pt x="1612" y="245"/>
                  </a:lnTo>
                  <a:lnTo>
                    <a:pt x="855" y="74"/>
                  </a:lnTo>
                  <a:lnTo>
                    <a:pt x="538" y="25"/>
                  </a:lnTo>
                  <a:lnTo>
                    <a:pt x="293"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574;p39"/>
            <p:cNvSpPr/>
            <p:nvPr/>
          </p:nvSpPr>
          <p:spPr>
            <a:xfrm>
              <a:off x="2041125" y="4289300"/>
              <a:ext cx="240000" cy="509225"/>
            </a:xfrm>
            <a:custGeom>
              <a:avLst/>
              <a:gdLst/>
              <a:ahLst/>
              <a:cxnLst/>
              <a:rect l="l" t="t" r="r" b="b"/>
              <a:pathLst>
                <a:path w="9600" h="20369" extrusionOk="0">
                  <a:moveTo>
                    <a:pt x="4788" y="3664"/>
                  </a:moveTo>
                  <a:lnTo>
                    <a:pt x="5032" y="3688"/>
                  </a:lnTo>
                  <a:lnTo>
                    <a:pt x="5228" y="3761"/>
                  </a:lnTo>
                  <a:lnTo>
                    <a:pt x="5423" y="3859"/>
                  </a:lnTo>
                  <a:lnTo>
                    <a:pt x="5594" y="3981"/>
                  </a:lnTo>
                  <a:lnTo>
                    <a:pt x="5716" y="4152"/>
                  </a:lnTo>
                  <a:lnTo>
                    <a:pt x="5838" y="4347"/>
                  </a:lnTo>
                  <a:lnTo>
                    <a:pt x="5887" y="4567"/>
                  </a:lnTo>
                  <a:lnTo>
                    <a:pt x="5911" y="4787"/>
                  </a:lnTo>
                  <a:lnTo>
                    <a:pt x="5887" y="5007"/>
                  </a:lnTo>
                  <a:lnTo>
                    <a:pt x="5838" y="5227"/>
                  </a:lnTo>
                  <a:lnTo>
                    <a:pt x="5716" y="5422"/>
                  </a:lnTo>
                  <a:lnTo>
                    <a:pt x="5594" y="5569"/>
                  </a:lnTo>
                  <a:lnTo>
                    <a:pt x="5423" y="5715"/>
                  </a:lnTo>
                  <a:lnTo>
                    <a:pt x="5228" y="5813"/>
                  </a:lnTo>
                  <a:lnTo>
                    <a:pt x="5032" y="5886"/>
                  </a:lnTo>
                  <a:lnTo>
                    <a:pt x="4788" y="5911"/>
                  </a:lnTo>
                  <a:lnTo>
                    <a:pt x="4568" y="5886"/>
                  </a:lnTo>
                  <a:lnTo>
                    <a:pt x="4348" y="5813"/>
                  </a:lnTo>
                  <a:lnTo>
                    <a:pt x="4177" y="5715"/>
                  </a:lnTo>
                  <a:lnTo>
                    <a:pt x="4006" y="5569"/>
                  </a:lnTo>
                  <a:lnTo>
                    <a:pt x="3860" y="5422"/>
                  </a:lnTo>
                  <a:lnTo>
                    <a:pt x="3762" y="5227"/>
                  </a:lnTo>
                  <a:lnTo>
                    <a:pt x="3689" y="5007"/>
                  </a:lnTo>
                  <a:lnTo>
                    <a:pt x="3664" y="4787"/>
                  </a:lnTo>
                  <a:lnTo>
                    <a:pt x="3689" y="4567"/>
                  </a:lnTo>
                  <a:lnTo>
                    <a:pt x="3762" y="4347"/>
                  </a:lnTo>
                  <a:lnTo>
                    <a:pt x="3860" y="4152"/>
                  </a:lnTo>
                  <a:lnTo>
                    <a:pt x="4006" y="3981"/>
                  </a:lnTo>
                  <a:lnTo>
                    <a:pt x="4177" y="3859"/>
                  </a:lnTo>
                  <a:lnTo>
                    <a:pt x="4348" y="3761"/>
                  </a:lnTo>
                  <a:lnTo>
                    <a:pt x="4568" y="3688"/>
                  </a:lnTo>
                  <a:lnTo>
                    <a:pt x="4788" y="3664"/>
                  </a:lnTo>
                  <a:close/>
                  <a:moveTo>
                    <a:pt x="4568" y="0"/>
                  </a:moveTo>
                  <a:lnTo>
                    <a:pt x="4348" y="49"/>
                  </a:lnTo>
                  <a:lnTo>
                    <a:pt x="4153" y="122"/>
                  </a:lnTo>
                  <a:lnTo>
                    <a:pt x="3933" y="220"/>
                  </a:lnTo>
                  <a:lnTo>
                    <a:pt x="3738" y="342"/>
                  </a:lnTo>
                  <a:lnTo>
                    <a:pt x="3542" y="489"/>
                  </a:lnTo>
                  <a:lnTo>
                    <a:pt x="3347" y="684"/>
                  </a:lnTo>
                  <a:lnTo>
                    <a:pt x="3176" y="904"/>
                  </a:lnTo>
                  <a:lnTo>
                    <a:pt x="2907" y="855"/>
                  </a:lnTo>
                  <a:lnTo>
                    <a:pt x="2663" y="855"/>
                  </a:lnTo>
                  <a:lnTo>
                    <a:pt x="2394" y="904"/>
                  </a:lnTo>
                  <a:lnTo>
                    <a:pt x="2175" y="953"/>
                  </a:lnTo>
                  <a:lnTo>
                    <a:pt x="1955" y="1026"/>
                  </a:lnTo>
                  <a:lnTo>
                    <a:pt x="1759" y="1124"/>
                  </a:lnTo>
                  <a:lnTo>
                    <a:pt x="1564" y="1246"/>
                  </a:lnTo>
                  <a:lnTo>
                    <a:pt x="1393" y="1392"/>
                  </a:lnTo>
                  <a:lnTo>
                    <a:pt x="1271" y="1563"/>
                  </a:lnTo>
                  <a:lnTo>
                    <a:pt x="1124" y="1734"/>
                  </a:lnTo>
                  <a:lnTo>
                    <a:pt x="1027" y="1930"/>
                  </a:lnTo>
                  <a:lnTo>
                    <a:pt x="953" y="2149"/>
                  </a:lnTo>
                  <a:lnTo>
                    <a:pt x="905" y="2394"/>
                  </a:lnTo>
                  <a:lnTo>
                    <a:pt x="880" y="2638"/>
                  </a:lnTo>
                  <a:lnTo>
                    <a:pt x="880" y="2906"/>
                  </a:lnTo>
                  <a:lnTo>
                    <a:pt x="905" y="3175"/>
                  </a:lnTo>
                  <a:lnTo>
                    <a:pt x="685" y="3346"/>
                  </a:lnTo>
                  <a:lnTo>
                    <a:pt x="514" y="3517"/>
                  </a:lnTo>
                  <a:lnTo>
                    <a:pt x="343" y="3712"/>
                  </a:lnTo>
                  <a:lnTo>
                    <a:pt x="221" y="3932"/>
                  </a:lnTo>
                  <a:lnTo>
                    <a:pt x="123" y="4128"/>
                  </a:lnTo>
                  <a:lnTo>
                    <a:pt x="50" y="4347"/>
                  </a:lnTo>
                  <a:lnTo>
                    <a:pt x="25" y="4567"/>
                  </a:lnTo>
                  <a:lnTo>
                    <a:pt x="1" y="4787"/>
                  </a:lnTo>
                  <a:lnTo>
                    <a:pt x="25" y="5007"/>
                  </a:lnTo>
                  <a:lnTo>
                    <a:pt x="50" y="5227"/>
                  </a:lnTo>
                  <a:lnTo>
                    <a:pt x="123" y="5422"/>
                  </a:lnTo>
                  <a:lnTo>
                    <a:pt x="221" y="5642"/>
                  </a:lnTo>
                  <a:lnTo>
                    <a:pt x="343" y="5837"/>
                  </a:lnTo>
                  <a:lnTo>
                    <a:pt x="514" y="6033"/>
                  </a:lnTo>
                  <a:lnTo>
                    <a:pt x="685" y="6228"/>
                  </a:lnTo>
                  <a:lnTo>
                    <a:pt x="905" y="6399"/>
                  </a:lnTo>
                  <a:lnTo>
                    <a:pt x="880" y="6668"/>
                  </a:lnTo>
                  <a:lnTo>
                    <a:pt x="880" y="6936"/>
                  </a:lnTo>
                  <a:lnTo>
                    <a:pt x="905" y="7181"/>
                  </a:lnTo>
                  <a:lnTo>
                    <a:pt x="953" y="7400"/>
                  </a:lnTo>
                  <a:lnTo>
                    <a:pt x="1027" y="7620"/>
                  </a:lnTo>
                  <a:lnTo>
                    <a:pt x="1124" y="7816"/>
                  </a:lnTo>
                  <a:lnTo>
                    <a:pt x="1271" y="8011"/>
                  </a:lnTo>
                  <a:lnTo>
                    <a:pt x="1393" y="8182"/>
                  </a:lnTo>
                  <a:lnTo>
                    <a:pt x="1564" y="8328"/>
                  </a:lnTo>
                  <a:lnTo>
                    <a:pt x="1759" y="8451"/>
                  </a:lnTo>
                  <a:lnTo>
                    <a:pt x="1955" y="8548"/>
                  </a:lnTo>
                  <a:lnTo>
                    <a:pt x="2175" y="8621"/>
                  </a:lnTo>
                  <a:lnTo>
                    <a:pt x="2394" y="8670"/>
                  </a:lnTo>
                  <a:lnTo>
                    <a:pt x="2663" y="8695"/>
                  </a:lnTo>
                  <a:lnTo>
                    <a:pt x="2907" y="8695"/>
                  </a:lnTo>
                  <a:lnTo>
                    <a:pt x="3176" y="8670"/>
                  </a:lnTo>
                  <a:lnTo>
                    <a:pt x="3420" y="8939"/>
                  </a:lnTo>
                  <a:lnTo>
                    <a:pt x="3664" y="9159"/>
                  </a:lnTo>
                  <a:lnTo>
                    <a:pt x="3933" y="9354"/>
                  </a:lnTo>
                  <a:lnTo>
                    <a:pt x="4202" y="9476"/>
                  </a:lnTo>
                  <a:lnTo>
                    <a:pt x="4202" y="19783"/>
                  </a:lnTo>
                  <a:lnTo>
                    <a:pt x="4226" y="19905"/>
                  </a:lnTo>
                  <a:lnTo>
                    <a:pt x="4251" y="20027"/>
                  </a:lnTo>
                  <a:lnTo>
                    <a:pt x="4299" y="20125"/>
                  </a:lnTo>
                  <a:lnTo>
                    <a:pt x="4373" y="20198"/>
                  </a:lnTo>
                  <a:lnTo>
                    <a:pt x="4470" y="20271"/>
                  </a:lnTo>
                  <a:lnTo>
                    <a:pt x="4568" y="20345"/>
                  </a:lnTo>
                  <a:lnTo>
                    <a:pt x="4666" y="20369"/>
                  </a:lnTo>
                  <a:lnTo>
                    <a:pt x="4910" y="20369"/>
                  </a:lnTo>
                  <a:lnTo>
                    <a:pt x="5032" y="20345"/>
                  </a:lnTo>
                  <a:lnTo>
                    <a:pt x="5130" y="20271"/>
                  </a:lnTo>
                  <a:lnTo>
                    <a:pt x="5203" y="20198"/>
                  </a:lnTo>
                  <a:lnTo>
                    <a:pt x="5276" y="20125"/>
                  </a:lnTo>
                  <a:lnTo>
                    <a:pt x="5350" y="20027"/>
                  </a:lnTo>
                  <a:lnTo>
                    <a:pt x="5374" y="19905"/>
                  </a:lnTo>
                  <a:lnTo>
                    <a:pt x="5374" y="19783"/>
                  </a:lnTo>
                  <a:lnTo>
                    <a:pt x="5374" y="9476"/>
                  </a:lnTo>
                  <a:lnTo>
                    <a:pt x="5667" y="9354"/>
                  </a:lnTo>
                  <a:lnTo>
                    <a:pt x="5936" y="9159"/>
                  </a:lnTo>
                  <a:lnTo>
                    <a:pt x="6180" y="8939"/>
                  </a:lnTo>
                  <a:lnTo>
                    <a:pt x="6400" y="8670"/>
                  </a:lnTo>
                  <a:lnTo>
                    <a:pt x="6668" y="8695"/>
                  </a:lnTo>
                  <a:lnTo>
                    <a:pt x="6937" y="8695"/>
                  </a:lnTo>
                  <a:lnTo>
                    <a:pt x="7181" y="8670"/>
                  </a:lnTo>
                  <a:lnTo>
                    <a:pt x="7426" y="8621"/>
                  </a:lnTo>
                  <a:lnTo>
                    <a:pt x="7645" y="8548"/>
                  </a:lnTo>
                  <a:lnTo>
                    <a:pt x="7841" y="8451"/>
                  </a:lnTo>
                  <a:lnTo>
                    <a:pt x="8012" y="8328"/>
                  </a:lnTo>
                  <a:lnTo>
                    <a:pt x="8183" y="8182"/>
                  </a:lnTo>
                  <a:lnTo>
                    <a:pt x="8329" y="8011"/>
                  </a:lnTo>
                  <a:lnTo>
                    <a:pt x="8451" y="7816"/>
                  </a:lnTo>
                  <a:lnTo>
                    <a:pt x="8549" y="7620"/>
                  </a:lnTo>
                  <a:lnTo>
                    <a:pt x="8622" y="7400"/>
                  </a:lnTo>
                  <a:lnTo>
                    <a:pt x="8696" y="7181"/>
                  </a:lnTo>
                  <a:lnTo>
                    <a:pt x="8720" y="6936"/>
                  </a:lnTo>
                  <a:lnTo>
                    <a:pt x="8720" y="6668"/>
                  </a:lnTo>
                  <a:lnTo>
                    <a:pt x="8696" y="6399"/>
                  </a:lnTo>
                  <a:lnTo>
                    <a:pt x="8891" y="6228"/>
                  </a:lnTo>
                  <a:lnTo>
                    <a:pt x="9086" y="6033"/>
                  </a:lnTo>
                  <a:lnTo>
                    <a:pt x="9233" y="5837"/>
                  </a:lnTo>
                  <a:lnTo>
                    <a:pt x="9355" y="5642"/>
                  </a:lnTo>
                  <a:lnTo>
                    <a:pt x="9453" y="5422"/>
                  </a:lnTo>
                  <a:lnTo>
                    <a:pt x="9526" y="5227"/>
                  </a:lnTo>
                  <a:lnTo>
                    <a:pt x="9575" y="5007"/>
                  </a:lnTo>
                  <a:lnTo>
                    <a:pt x="9599" y="4787"/>
                  </a:lnTo>
                  <a:lnTo>
                    <a:pt x="9575" y="4567"/>
                  </a:lnTo>
                  <a:lnTo>
                    <a:pt x="9526" y="4347"/>
                  </a:lnTo>
                  <a:lnTo>
                    <a:pt x="9453" y="4128"/>
                  </a:lnTo>
                  <a:lnTo>
                    <a:pt x="9355" y="3932"/>
                  </a:lnTo>
                  <a:lnTo>
                    <a:pt x="9233" y="3712"/>
                  </a:lnTo>
                  <a:lnTo>
                    <a:pt x="9086" y="3517"/>
                  </a:lnTo>
                  <a:lnTo>
                    <a:pt x="8891" y="3346"/>
                  </a:lnTo>
                  <a:lnTo>
                    <a:pt x="8696" y="3175"/>
                  </a:lnTo>
                  <a:lnTo>
                    <a:pt x="8720" y="2906"/>
                  </a:lnTo>
                  <a:lnTo>
                    <a:pt x="8720" y="2638"/>
                  </a:lnTo>
                  <a:lnTo>
                    <a:pt x="8696" y="2394"/>
                  </a:lnTo>
                  <a:lnTo>
                    <a:pt x="8622" y="2149"/>
                  </a:lnTo>
                  <a:lnTo>
                    <a:pt x="8549" y="1930"/>
                  </a:lnTo>
                  <a:lnTo>
                    <a:pt x="8451" y="1734"/>
                  </a:lnTo>
                  <a:lnTo>
                    <a:pt x="8329" y="1563"/>
                  </a:lnTo>
                  <a:lnTo>
                    <a:pt x="8183" y="1392"/>
                  </a:lnTo>
                  <a:lnTo>
                    <a:pt x="8012" y="1246"/>
                  </a:lnTo>
                  <a:lnTo>
                    <a:pt x="7841" y="1124"/>
                  </a:lnTo>
                  <a:lnTo>
                    <a:pt x="7645" y="1026"/>
                  </a:lnTo>
                  <a:lnTo>
                    <a:pt x="7426" y="953"/>
                  </a:lnTo>
                  <a:lnTo>
                    <a:pt x="7181" y="904"/>
                  </a:lnTo>
                  <a:lnTo>
                    <a:pt x="6937" y="855"/>
                  </a:lnTo>
                  <a:lnTo>
                    <a:pt x="6668" y="855"/>
                  </a:lnTo>
                  <a:lnTo>
                    <a:pt x="6400" y="904"/>
                  </a:lnTo>
                  <a:lnTo>
                    <a:pt x="6229" y="684"/>
                  </a:lnTo>
                  <a:lnTo>
                    <a:pt x="6058" y="489"/>
                  </a:lnTo>
                  <a:lnTo>
                    <a:pt x="5863" y="342"/>
                  </a:lnTo>
                  <a:lnTo>
                    <a:pt x="5643" y="220"/>
                  </a:lnTo>
                  <a:lnTo>
                    <a:pt x="5447" y="122"/>
                  </a:lnTo>
                  <a:lnTo>
                    <a:pt x="5228" y="49"/>
                  </a:lnTo>
                  <a:lnTo>
                    <a:pt x="5008"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Semantic Skills</a:t>
            </a:r>
            <a:endParaRPr b="1"/>
          </a:p>
        </p:txBody>
      </p:sp>
      <p:sp>
        <p:nvSpPr>
          <p:cNvPr id="353" name="Google Shape;353;p38"/>
          <p:cNvSpPr txBox="1">
            <a:spLocks noGrp="1"/>
          </p:cNvSpPr>
          <p:nvPr>
            <p:ph type="body" idx="1"/>
          </p:nvPr>
        </p:nvSpPr>
        <p:spPr>
          <a:xfrm>
            <a:off x="1116650" y="1200150"/>
            <a:ext cx="6923400" cy="3200400"/>
          </a:xfrm>
          <a:prstGeom prst="rect">
            <a:avLst/>
          </a:prstGeom>
        </p:spPr>
        <p:txBody>
          <a:bodyPr spcFirstLastPara="1" wrap="square" lIns="91425" tIns="91425" rIns="91425" bIns="91425" anchor="t" anchorCtr="0">
            <a:noAutofit/>
          </a:bodyPr>
          <a:lstStyle/>
          <a:p>
            <a:r>
              <a:rPr lang="en-US" sz="1400" dirty="0">
                <a:latin typeface="Times New Roman" pitchFamily="18" charset="0"/>
                <a:cs typeface="Times New Roman" pitchFamily="18" charset="0"/>
              </a:rPr>
              <a:t>Playing games such as Simon Says, telling jokes, and looking through picture books may also be helpful.</a:t>
            </a:r>
          </a:p>
          <a:p>
            <a:r>
              <a:rPr lang="en-US" sz="1400" dirty="0">
                <a:latin typeface="Times New Roman" pitchFamily="18" charset="0"/>
                <a:cs typeface="Times New Roman" pitchFamily="18" charset="0"/>
              </a:rPr>
              <a:t>While conversing with the child, try using words inappropriately or making nonsense remarks and note the child’s response.</a:t>
            </a:r>
            <a:r>
              <a:rPr lang="en-US" sz="1400" dirty="0">
                <a:solidFill>
                  <a:schemeClr val="tx1"/>
                </a:solidFill>
                <a:latin typeface="Times New Roman" pitchFamily="18" charset="0"/>
                <a:cs typeface="Times New Roman" pitchFamily="18" charset="0"/>
              </a:rPr>
              <a:t> </a:t>
            </a:r>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36</a:t>
            </a:fld>
            <a:endParaRPr/>
          </a:p>
        </p:txBody>
      </p:sp>
      <p:grpSp>
        <p:nvGrpSpPr>
          <p:cNvPr id="2" name="Google Shape;571;p39"/>
          <p:cNvGrpSpPr/>
          <p:nvPr/>
        </p:nvGrpSpPr>
        <p:grpSpPr>
          <a:xfrm>
            <a:off x="4419600" y="133350"/>
            <a:ext cx="248925" cy="393173"/>
            <a:chOff x="1979475" y="4289300"/>
            <a:chExt cx="322400" cy="509225"/>
          </a:xfrm>
        </p:grpSpPr>
        <p:sp>
          <p:nvSpPr>
            <p:cNvPr id="8" name="Google Shape;572;p39"/>
            <p:cNvSpPr/>
            <p:nvPr/>
          </p:nvSpPr>
          <p:spPr>
            <a:xfrm>
              <a:off x="2187075" y="4509100"/>
              <a:ext cx="114800" cy="114800"/>
            </a:xfrm>
            <a:custGeom>
              <a:avLst/>
              <a:gdLst/>
              <a:ahLst/>
              <a:cxnLst/>
              <a:rect l="l" t="t" r="r" b="b"/>
              <a:pathLst>
                <a:path w="4592" h="4592" extrusionOk="0">
                  <a:moveTo>
                    <a:pt x="4396" y="0"/>
                  </a:moveTo>
                  <a:lnTo>
                    <a:pt x="3981" y="49"/>
                  </a:lnTo>
                  <a:lnTo>
                    <a:pt x="3419" y="171"/>
                  </a:lnTo>
                  <a:lnTo>
                    <a:pt x="2784" y="367"/>
                  </a:lnTo>
                  <a:lnTo>
                    <a:pt x="2100" y="587"/>
                  </a:lnTo>
                  <a:lnTo>
                    <a:pt x="1465" y="831"/>
                  </a:lnTo>
                  <a:lnTo>
                    <a:pt x="1172" y="953"/>
                  </a:lnTo>
                  <a:lnTo>
                    <a:pt x="928" y="1099"/>
                  </a:lnTo>
                  <a:lnTo>
                    <a:pt x="708" y="1246"/>
                  </a:lnTo>
                  <a:lnTo>
                    <a:pt x="562" y="1368"/>
                  </a:lnTo>
                  <a:lnTo>
                    <a:pt x="440" y="1515"/>
                  </a:lnTo>
                  <a:lnTo>
                    <a:pt x="318" y="1637"/>
                  </a:lnTo>
                  <a:lnTo>
                    <a:pt x="244" y="1808"/>
                  </a:lnTo>
                  <a:lnTo>
                    <a:pt x="171" y="1954"/>
                  </a:lnTo>
                  <a:lnTo>
                    <a:pt x="98" y="2101"/>
                  </a:lnTo>
                  <a:lnTo>
                    <a:pt x="49" y="2272"/>
                  </a:lnTo>
                  <a:lnTo>
                    <a:pt x="25" y="2443"/>
                  </a:lnTo>
                  <a:lnTo>
                    <a:pt x="0" y="2589"/>
                  </a:lnTo>
                  <a:lnTo>
                    <a:pt x="0" y="2760"/>
                  </a:lnTo>
                  <a:lnTo>
                    <a:pt x="25" y="2931"/>
                  </a:lnTo>
                  <a:lnTo>
                    <a:pt x="49" y="3102"/>
                  </a:lnTo>
                  <a:lnTo>
                    <a:pt x="98" y="3273"/>
                  </a:lnTo>
                  <a:lnTo>
                    <a:pt x="147" y="3420"/>
                  </a:lnTo>
                  <a:lnTo>
                    <a:pt x="220" y="3566"/>
                  </a:lnTo>
                  <a:lnTo>
                    <a:pt x="318" y="3737"/>
                  </a:lnTo>
                  <a:lnTo>
                    <a:pt x="415" y="3859"/>
                  </a:lnTo>
                  <a:lnTo>
                    <a:pt x="2418" y="1857"/>
                  </a:lnTo>
                  <a:lnTo>
                    <a:pt x="2491" y="1808"/>
                  </a:lnTo>
                  <a:lnTo>
                    <a:pt x="2638" y="1808"/>
                  </a:lnTo>
                  <a:lnTo>
                    <a:pt x="2711" y="1857"/>
                  </a:lnTo>
                  <a:lnTo>
                    <a:pt x="2760" y="1930"/>
                  </a:lnTo>
                  <a:lnTo>
                    <a:pt x="2784" y="2028"/>
                  </a:lnTo>
                  <a:lnTo>
                    <a:pt x="2760" y="2101"/>
                  </a:lnTo>
                  <a:lnTo>
                    <a:pt x="2711" y="2174"/>
                  </a:lnTo>
                  <a:lnTo>
                    <a:pt x="708" y="4177"/>
                  </a:lnTo>
                  <a:lnTo>
                    <a:pt x="855" y="4274"/>
                  </a:lnTo>
                  <a:lnTo>
                    <a:pt x="1001" y="4372"/>
                  </a:lnTo>
                  <a:lnTo>
                    <a:pt x="1172" y="4445"/>
                  </a:lnTo>
                  <a:lnTo>
                    <a:pt x="1319" y="4494"/>
                  </a:lnTo>
                  <a:lnTo>
                    <a:pt x="1490" y="4543"/>
                  </a:lnTo>
                  <a:lnTo>
                    <a:pt x="1661" y="4568"/>
                  </a:lnTo>
                  <a:lnTo>
                    <a:pt x="1807" y="4592"/>
                  </a:lnTo>
                  <a:lnTo>
                    <a:pt x="1978" y="4568"/>
                  </a:lnTo>
                  <a:lnTo>
                    <a:pt x="2149" y="4568"/>
                  </a:lnTo>
                  <a:lnTo>
                    <a:pt x="2320" y="4543"/>
                  </a:lnTo>
                  <a:lnTo>
                    <a:pt x="2491" y="4494"/>
                  </a:lnTo>
                  <a:lnTo>
                    <a:pt x="2638" y="4421"/>
                  </a:lnTo>
                  <a:lnTo>
                    <a:pt x="2784" y="4348"/>
                  </a:lnTo>
                  <a:lnTo>
                    <a:pt x="2931" y="4250"/>
                  </a:lnTo>
                  <a:lnTo>
                    <a:pt x="3077" y="4152"/>
                  </a:lnTo>
                  <a:lnTo>
                    <a:pt x="3200" y="4030"/>
                  </a:lnTo>
                  <a:lnTo>
                    <a:pt x="3346" y="3859"/>
                  </a:lnTo>
                  <a:lnTo>
                    <a:pt x="3493" y="3664"/>
                  </a:lnTo>
                  <a:lnTo>
                    <a:pt x="3615" y="3395"/>
                  </a:lnTo>
                  <a:lnTo>
                    <a:pt x="3761" y="3127"/>
                  </a:lnTo>
                  <a:lnTo>
                    <a:pt x="4005" y="2467"/>
                  </a:lnTo>
                  <a:lnTo>
                    <a:pt x="4225" y="1808"/>
                  </a:lnTo>
                  <a:lnTo>
                    <a:pt x="4421" y="1148"/>
                  </a:lnTo>
                  <a:lnTo>
                    <a:pt x="4543" y="611"/>
                  </a:lnTo>
                  <a:lnTo>
                    <a:pt x="4592" y="196"/>
                  </a:lnTo>
                  <a:lnTo>
                    <a:pt x="4592" y="74"/>
                  </a:lnTo>
                  <a:lnTo>
                    <a:pt x="4567"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573;p39"/>
            <p:cNvSpPr/>
            <p:nvPr/>
          </p:nvSpPr>
          <p:spPr>
            <a:xfrm>
              <a:off x="1979475" y="4542675"/>
              <a:ext cx="156925" cy="156950"/>
            </a:xfrm>
            <a:custGeom>
              <a:avLst/>
              <a:gdLst/>
              <a:ahLst/>
              <a:cxnLst/>
              <a:rect l="l" t="t" r="r" b="b"/>
              <a:pathLst>
                <a:path w="6277" h="6278" extrusionOk="0">
                  <a:moveTo>
                    <a:pt x="122" y="1"/>
                  </a:moveTo>
                  <a:lnTo>
                    <a:pt x="25" y="25"/>
                  </a:lnTo>
                  <a:lnTo>
                    <a:pt x="0" y="123"/>
                  </a:lnTo>
                  <a:lnTo>
                    <a:pt x="0" y="294"/>
                  </a:lnTo>
                  <a:lnTo>
                    <a:pt x="25" y="538"/>
                  </a:lnTo>
                  <a:lnTo>
                    <a:pt x="74" y="856"/>
                  </a:lnTo>
                  <a:lnTo>
                    <a:pt x="244" y="1613"/>
                  </a:lnTo>
                  <a:lnTo>
                    <a:pt x="489" y="2492"/>
                  </a:lnTo>
                  <a:lnTo>
                    <a:pt x="806" y="3420"/>
                  </a:lnTo>
                  <a:lnTo>
                    <a:pt x="977" y="3860"/>
                  </a:lnTo>
                  <a:lnTo>
                    <a:pt x="1148" y="4275"/>
                  </a:lnTo>
                  <a:lnTo>
                    <a:pt x="1319" y="4666"/>
                  </a:lnTo>
                  <a:lnTo>
                    <a:pt x="1514" y="5007"/>
                  </a:lnTo>
                  <a:lnTo>
                    <a:pt x="1710" y="5301"/>
                  </a:lnTo>
                  <a:lnTo>
                    <a:pt x="1905" y="5520"/>
                  </a:lnTo>
                  <a:lnTo>
                    <a:pt x="2076" y="5691"/>
                  </a:lnTo>
                  <a:lnTo>
                    <a:pt x="2272" y="5838"/>
                  </a:lnTo>
                  <a:lnTo>
                    <a:pt x="2467" y="5960"/>
                  </a:lnTo>
                  <a:lnTo>
                    <a:pt x="2687" y="6058"/>
                  </a:lnTo>
                  <a:lnTo>
                    <a:pt x="2907" y="6155"/>
                  </a:lnTo>
                  <a:lnTo>
                    <a:pt x="3126" y="6204"/>
                  </a:lnTo>
                  <a:lnTo>
                    <a:pt x="3371" y="6253"/>
                  </a:lnTo>
                  <a:lnTo>
                    <a:pt x="3590" y="6277"/>
                  </a:lnTo>
                  <a:lnTo>
                    <a:pt x="3835" y="6277"/>
                  </a:lnTo>
                  <a:lnTo>
                    <a:pt x="4054" y="6253"/>
                  </a:lnTo>
                  <a:lnTo>
                    <a:pt x="4299" y="6204"/>
                  </a:lnTo>
                  <a:lnTo>
                    <a:pt x="4519" y="6155"/>
                  </a:lnTo>
                  <a:lnTo>
                    <a:pt x="4738" y="6058"/>
                  </a:lnTo>
                  <a:lnTo>
                    <a:pt x="4958" y="5960"/>
                  </a:lnTo>
                  <a:lnTo>
                    <a:pt x="5154" y="5838"/>
                  </a:lnTo>
                  <a:lnTo>
                    <a:pt x="5349" y="5691"/>
                  </a:lnTo>
                  <a:lnTo>
                    <a:pt x="2003" y="2345"/>
                  </a:lnTo>
                  <a:lnTo>
                    <a:pt x="1954" y="2272"/>
                  </a:lnTo>
                  <a:lnTo>
                    <a:pt x="1954" y="2174"/>
                  </a:lnTo>
                  <a:lnTo>
                    <a:pt x="1954" y="2101"/>
                  </a:lnTo>
                  <a:lnTo>
                    <a:pt x="2003" y="2003"/>
                  </a:lnTo>
                  <a:lnTo>
                    <a:pt x="2101" y="1955"/>
                  </a:lnTo>
                  <a:lnTo>
                    <a:pt x="2272" y="1955"/>
                  </a:lnTo>
                  <a:lnTo>
                    <a:pt x="2345" y="2003"/>
                  </a:lnTo>
                  <a:lnTo>
                    <a:pt x="5691" y="5349"/>
                  </a:lnTo>
                  <a:lnTo>
                    <a:pt x="5837" y="5154"/>
                  </a:lnTo>
                  <a:lnTo>
                    <a:pt x="5959" y="4959"/>
                  </a:lnTo>
                  <a:lnTo>
                    <a:pt x="6057" y="4739"/>
                  </a:lnTo>
                  <a:lnTo>
                    <a:pt x="6155" y="4519"/>
                  </a:lnTo>
                  <a:lnTo>
                    <a:pt x="6204" y="4299"/>
                  </a:lnTo>
                  <a:lnTo>
                    <a:pt x="6253" y="4055"/>
                  </a:lnTo>
                  <a:lnTo>
                    <a:pt x="6277" y="3835"/>
                  </a:lnTo>
                  <a:lnTo>
                    <a:pt x="6277" y="3591"/>
                  </a:lnTo>
                  <a:lnTo>
                    <a:pt x="6253" y="3371"/>
                  </a:lnTo>
                  <a:lnTo>
                    <a:pt x="6204" y="3127"/>
                  </a:lnTo>
                  <a:lnTo>
                    <a:pt x="6155" y="2907"/>
                  </a:lnTo>
                  <a:lnTo>
                    <a:pt x="6057" y="2687"/>
                  </a:lnTo>
                  <a:lnTo>
                    <a:pt x="5959" y="2467"/>
                  </a:lnTo>
                  <a:lnTo>
                    <a:pt x="5837" y="2272"/>
                  </a:lnTo>
                  <a:lnTo>
                    <a:pt x="5691" y="2077"/>
                  </a:lnTo>
                  <a:lnTo>
                    <a:pt x="5520" y="1906"/>
                  </a:lnTo>
                  <a:lnTo>
                    <a:pt x="5300" y="1710"/>
                  </a:lnTo>
                  <a:lnTo>
                    <a:pt x="5007" y="1515"/>
                  </a:lnTo>
                  <a:lnTo>
                    <a:pt x="4665" y="1320"/>
                  </a:lnTo>
                  <a:lnTo>
                    <a:pt x="4274" y="1149"/>
                  </a:lnTo>
                  <a:lnTo>
                    <a:pt x="3859" y="978"/>
                  </a:lnTo>
                  <a:lnTo>
                    <a:pt x="3419" y="807"/>
                  </a:lnTo>
                  <a:lnTo>
                    <a:pt x="2491" y="489"/>
                  </a:lnTo>
                  <a:lnTo>
                    <a:pt x="1612" y="245"/>
                  </a:lnTo>
                  <a:lnTo>
                    <a:pt x="855" y="74"/>
                  </a:lnTo>
                  <a:lnTo>
                    <a:pt x="538" y="25"/>
                  </a:lnTo>
                  <a:lnTo>
                    <a:pt x="293"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574;p39"/>
            <p:cNvSpPr/>
            <p:nvPr/>
          </p:nvSpPr>
          <p:spPr>
            <a:xfrm>
              <a:off x="2041125" y="4289300"/>
              <a:ext cx="240000" cy="509225"/>
            </a:xfrm>
            <a:custGeom>
              <a:avLst/>
              <a:gdLst/>
              <a:ahLst/>
              <a:cxnLst/>
              <a:rect l="l" t="t" r="r" b="b"/>
              <a:pathLst>
                <a:path w="9600" h="20369" extrusionOk="0">
                  <a:moveTo>
                    <a:pt x="4788" y="3664"/>
                  </a:moveTo>
                  <a:lnTo>
                    <a:pt x="5032" y="3688"/>
                  </a:lnTo>
                  <a:lnTo>
                    <a:pt x="5228" y="3761"/>
                  </a:lnTo>
                  <a:lnTo>
                    <a:pt x="5423" y="3859"/>
                  </a:lnTo>
                  <a:lnTo>
                    <a:pt x="5594" y="3981"/>
                  </a:lnTo>
                  <a:lnTo>
                    <a:pt x="5716" y="4152"/>
                  </a:lnTo>
                  <a:lnTo>
                    <a:pt x="5838" y="4347"/>
                  </a:lnTo>
                  <a:lnTo>
                    <a:pt x="5887" y="4567"/>
                  </a:lnTo>
                  <a:lnTo>
                    <a:pt x="5911" y="4787"/>
                  </a:lnTo>
                  <a:lnTo>
                    <a:pt x="5887" y="5007"/>
                  </a:lnTo>
                  <a:lnTo>
                    <a:pt x="5838" y="5227"/>
                  </a:lnTo>
                  <a:lnTo>
                    <a:pt x="5716" y="5422"/>
                  </a:lnTo>
                  <a:lnTo>
                    <a:pt x="5594" y="5569"/>
                  </a:lnTo>
                  <a:lnTo>
                    <a:pt x="5423" y="5715"/>
                  </a:lnTo>
                  <a:lnTo>
                    <a:pt x="5228" y="5813"/>
                  </a:lnTo>
                  <a:lnTo>
                    <a:pt x="5032" y="5886"/>
                  </a:lnTo>
                  <a:lnTo>
                    <a:pt x="4788" y="5911"/>
                  </a:lnTo>
                  <a:lnTo>
                    <a:pt x="4568" y="5886"/>
                  </a:lnTo>
                  <a:lnTo>
                    <a:pt x="4348" y="5813"/>
                  </a:lnTo>
                  <a:lnTo>
                    <a:pt x="4177" y="5715"/>
                  </a:lnTo>
                  <a:lnTo>
                    <a:pt x="4006" y="5569"/>
                  </a:lnTo>
                  <a:lnTo>
                    <a:pt x="3860" y="5422"/>
                  </a:lnTo>
                  <a:lnTo>
                    <a:pt x="3762" y="5227"/>
                  </a:lnTo>
                  <a:lnTo>
                    <a:pt x="3689" y="5007"/>
                  </a:lnTo>
                  <a:lnTo>
                    <a:pt x="3664" y="4787"/>
                  </a:lnTo>
                  <a:lnTo>
                    <a:pt x="3689" y="4567"/>
                  </a:lnTo>
                  <a:lnTo>
                    <a:pt x="3762" y="4347"/>
                  </a:lnTo>
                  <a:lnTo>
                    <a:pt x="3860" y="4152"/>
                  </a:lnTo>
                  <a:lnTo>
                    <a:pt x="4006" y="3981"/>
                  </a:lnTo>
                  <a:lnTo>
                    <a:pt x="4177" y="3859"/>
                  </a:lnTo>
                  <a:lnTo>
                    <a:pt x="4348" y="3761"/>
                  </a:lnTo>
                  <a:lnTo>
                    <a:pt x="4568" y="3688"/>
                  </a:lnTo>
                  <a:lnTo>
                    <a:pt x="4788" y="3664"/>
                  </a:lnTo>
                  <a:close/>
                  <a:moveTo>
                    <a:pt x="4568" y="0"/>
                  </a:moveTo>
                  <a:lnTo>
                    <a:pt x="4348" y="49"/>
                  </a:lnTo>
                  <a:lnTo>
                    <a:pt x="4153" y="122"/>
                  </a:lnTo>
                  <a:lnTo>
                    <a:pt x="3933" y="220"/>
                  </a:lnTo>
                  <a:lnTo>
                    <a:pt x="3738" y="342"/>
                  </a:lnTo>
                  <a:lnTo>
                    <a:pt x="3542" y="489"/>
                  </a:lnTo>
                  <a:lnTo>
                    <a:pt x="3347" y="684"/>
                  </a:lnTo>
                  <a:lnTo>
                    <a:pt x="3176" y="904"/>
                  </a:lnTo>
                  <a:lnTo>
                    <a:pt x="2907" y="855"/>
                  </a:lnTo>
                  <a:lnTo>
                    <a:pt x="2663" y="855"/>
                  </a:lnTo>
                  <a:lnTo>
                    <a:pt x="2394" y="904"/>
                  </a:lnTo>
                  <a:lnTo>
                    <a:pt x="2175" y="953"/>
                  </a:lnTo>
                  <a:lnTo>
                    <a:pt x="1955" y="1026"/>
                  </a:lnTo>
                  <a:lnTo>
                    <a:pt x="1759" y="1124"/>
                  </a:lnTo>
                  <a:lnTo>
                    <a:pt x="1564" y="1246"/>
                  </a:lnTo>
                  <a:lnTo>
                    <a:pt x="1393" y="1392"/>
                  </a:lnTo>
                  <a:lnTo>
                    <a:pt x="1271" y="1563"/>
                  </a:lnTo>
                  <a:lnTo>
                    <a:pt x="1124" y="1734"/>
                  </a:lnTo>
                  <a:lnTo>
                    <a:pt x="1027" y="1930"/>
                  </a:lnTo>
                  <a:lnTo>
                    <a:pt x="953" y="2149"/>
                  </a:lnTo>
                  <a:lnTo>
                    <a:pt x="905" y="2394"/>
                  </a:lnTo>
                  <a:lnTo>
                    <a:pt x="880" y="2638"/>
                  </a:lnTo>
                  <a:lnTo>
                    <a:pt x="880" y="2906"/>
                  </a:lnTo>
                  <a:lnTo>
                    <a:pt x="905" y="3175"/>
                  </a:lnTo>
                  <a:lnTo>
                    <a:pt x="685" y="3346"/>
                  </a:lnTo>
                  <a:lnTo>
                    <a:pt x="514" y="3517"/>
                  </a:lnTo>
                  <a:lnTo>
                    <a:pt x="343" y="3712"/>
                  </a:lnTo>
                  <a:lnTo>
                    <a:pt x="221" y="3932"/>
                  </a:lnTo>
                  <a:lnTo>
                    <a:pt x="123" y="4128"/>
                  </a:lnTo>
                  <a:lnTo>
                    <a:pt x="50" y="4347"/>
                  </a:lnTo>
                  <a:lnTo>
                    <a:pt x="25" y="4567"/>
                  </a:lnTo>
                  <a:lnTo>
                    <a:pt x="1" y="4787"/>
                  </a:lnTo>
                  <a:lnTo>
                    <a:pt x="25" y="5007"/>
                  </a:lnTo>
                  <a:lnTo>
                    <a:pt x="50" y="5227"/>
                  </a:lnTo>
                  <a:lnTo>
                    <a:pt x="123" y="5422"/>
                  </a:lnTo>
                  <a:lnTo>
                    <a:pt x="221" y="5642"/>
                  </a:lnTo>
                  <a:lnTo>
                    <a:pt x="343" y="5837"/>
                  </a:lnTo>
                  <a:lnTo>
                    <a:pt x="514" y="6033"/>
                  </a:lnTo>
                  <a:lnTo>
                    <a:pt x="685" y="6228"/>
                  </a:lnTo>
                  <a:lnTo>
                    <a:pt x="905" y="6399"/>
                  </a:lnTo>
                  <a:lnTo>
                    <a:pt x="880" y="6668"/>
                  </a:lnTo>
                  <a:lnTo>
                    <a:pt x="880" y="6936"/>
                  </a:lnTo>
                  <a:lnTo>
                    <a:pt x="905" y="7181"/>
                  </a:lnTo>
                  <a:lnTo>
                    <a:pt x="953" y="7400"/>
                  </a:lnTo>
                  <a:lnTo>
                    <a:pt x="1027" y="7620"/>
                  </a:lnTo>
                  <a:lnTo>
                    <a:pt x="1124" y="7816"/>
                  </a:lnTo>
                  <a:lnTo>
                    <a:pt x="1271" y="8011"/>
                  </a:lnTo>
                  <a:lnTo>
                    <a:pt x="1393" y="8182"/>
                  </a:lnTo>
                  <a:lnTo>
                    <a:pt x="1564" y="8328"/>
                  </a:lnTo>
                  <a:lnTo>
                    <a:pt x="1759" y="8451"/>
                  </a:lnTo>
                  <a:lnTo>
                    <a:pt x="1955" y="8548"/>
                  </a:lnTo>
                  <a:lnTo>
                    <a:pt x="2175" y="8621"/>
                  </a:lnTo>
                  <a:lnTo>
                    <a:pt x="2394" y="8670"/>
                  </a:lnTo>
                  <a:lnTo>
                    <a:pt x="2663" y="8695"/>
                  </a:lnTo>
                  <a:lnTo>
                    <a:pt x="2907" y="8695"/>
                  </a:lnTo>
                  <a:lnTo>
                    <a:pt x="3176" y="8670"/>
                  </a:lnTo>
                  <a:lnTo>
                    <a:pt x="3420" y="8939"/>
                  </a:lnTo>
                  <a:lnTo>
                    <a:pt x="3664" y="9159"/>
                  </a:lnTo>
                  <a:lnTo>
                    <a:pt x="3933" y="9354"/>
                  </a:lnTo>
                  <a:lnTo>
                    <a:pt x="4202" y="9476"/>
                  </a:lnTo>
                  <a:lnTo>
                    <a:pt x="4202" y="19783"/>
                  </a:lnTo>
                  <a:lnTo>
                    <a:pt x="4226" y="19905"/>
                  </a:lnTo>
                  <a:lnTo>
                    <a:pt x="4251" y="20027"/>
                  </a:lnTo>
                  <a:lnTo>
                    <a:pt x="4299" y="20125"/>
                  </a:lnTo>
                  <a:lnTo>
                    <a:pt x="4373" y="20198"/>
                  </a:lnTo>
                  <a:lnTo>
                    <a:pt x="4470" y="20271"/>
                  </a:lnTo>
                  <a:lnTo>
                    <a:pt x="4568" y="20345"/>
                  </a:lnTo>
                  <a:lnTo>
                    <a:pt x="4666" y="20369"/>
                  </a:lnTo>
                  <a:lnTo>
                    <a:pt x="4910" y="20369"/>
                  </a:lnTo>
                  <a:lnTo>
                    <a:pt x="5032" y="20345"/>
                  </a:lnTo>
                  <a:lnTo>
                    <a:pt x="5130" y="20271"/>
                  </a:lnTo>
                  <a:lnTo>
                    <a:pt x="5203" y="20198"/>
                  </a:lnTo>
                  <a:lnTo>
                    <a:pt x="5276" y="20125"/>
                  </a:lnTo>
                  <a:lnTo>
                    <a:pt x="5350" y="20027"/>
                  </a:lnTo>
                  <a:lnTo>
                    <a:pt x="5374" y="19905"/>
                  </a:lnTo>
                  <a:lnTo>
                    <a:pt x="5374" y="19783"/>
                  </a:lnTo>
                  <a:lnTo>
                    <a:pt x="5374" y="9476"/>
                  </a:lnTo>
                  <a:lnTo>
                    <a:pt x="5667" y="9354"/>
                  </a:lnTo>
                  <a:lnTo>
                    <a:pt x="5936" y="9159"/>
                  </a:lnTo>
                  <a:lnTo>
                    <a:pt x="6180" y="8939"/>
                  </a:lnTo>
                  <a:lnTo>
                    <a:pt x="6400" y="8670"/>
                  </a:lnTo>
                  <a:lnTo>
                    <a:pt x="6668" y="8695"/>
                  </a:lnTo>
                  <a:lnTo>
                    <a:pt x="6937" y="8695"/>
                  </a:lnTo>
                  <a:lnTo>
                    <a:pt x="7181" y="8670"/>
                  </a:lnTo>
                  <a:lnTo>
                    <a:pt x="7426" y="8621"/>
                  </a:lnTo>
                  <a:lnTo>
                    <a:pt x="7645" y="8548"/>
                  </a:lnTo>
                  <a:lnTo>
                    <a:pt x="7841" y="8451"/>
                  </a:lnTo>
                  <a:lnTo>
                    <a:pt x="8012" y="8328"/>
                  </a:lnTo>
                  <a:lnTo>
                    <a:pt x="8183" y="8182"/>
                  </a:lnTo>
                  <a:lnTo>
                    <a:pt x="8329" y="8011"/>
                  </a:lnTo>
                  <a:lnTo>
                    <a:pt x="8451" y="7816"/>
                  </a:lnTo>
                  <a:lnTo>
                    <a:pt x="8549" y="7620"/>
                  </a:lnTo>
                  <a:lnTo>
                    <a:pt x="8622" y="7400"/>
                  </a:lnTo>
                  <a:lnTo>
                    <a:pt x="8696" y="7181"/>
                  </a:lnTo>
                  <a:lnTo>
                    <a:pt x="8720" y="6936"/>
                  </a:lnTo>
                  <a:lnTo>
                    <a:pt x="8720" y="6668"/>
                  </a:lnTo>
                  <a:lnTo>
                    <a:pt x="8696" y="6399"/>
                  </a:lnTo>
                  <a:lnTo>
                    <a:pt x="8891" y="6228"/>
                  </a:lnTo>
                  <a:lnTo>
                    <a:pt x="9086" y="6033"/>
                  </a:lnTo>
                  <a:lnTo>
                    <a:pt x="9233" y="5837"/>
                  </a:lnTo>
                  <a:lnTo>
                    <a:pt x="9355" y="5642"/>
                  </a:lnTo>
                  <a:lnTo>
                    <a:pt x="9453" y="5422"/>
                  </a:lnTo>
                  <a:lnTo>
                    <a:pt x="9526" y="5227"/>
                  </a:lnTo>
                  <a:lnTo>
                    <a:pt x="9575" y="5007"/>
                  </a:lnTo>
                  <a:lnTo>
                    <a:pt x="9599" y="4787"/>
                  </a:lnTo>
                  <a:lnTo>
                    <a:pt x="9575" y="4567"/>
                  </a:lnTo>
                  <a:lnTo>
                    <a:pt x="9526" y="4347"/>
                  </a:lnTo>
                  <a:lnTo>
                    <a:pt x="9453" y="4128"/>
                  </a:lnTo>
                  <a:lnTo>
                    <a:pt x="9355" y="3932"/>
                  </a:lnTo>
                  <a:lnTo>
                    <a:pt x="9233" y="3712"/>
                  </a:lnTo>
                  <a:lnTo>
                    <a:pt x="9086" y="3517"/>
                  </a:lnTo>
                  <a:lnTo>
                    <a:pt x="8891" y="3346"/>
                  </a:lnTo>
                  <a:lnTo>
                    <a:pt x="8696" y="3175"/>
                  </a:lnTo>
                  <a:lnTo>
                    <a:pt x="8720" y="2906"/>
                  </a:lnTo>
                  <a:lnTo>
                    <a:pt x="8720" y="2638"/>
                  </a:lnTo>
                  <a:lnTo>
                    <a:pt x="8696" y="2394"/>
                  </a:lnTo>
                  <a:lnTo>
                    <a:pt x="8622" y="2149"/>
                  </a:lnTo>
                  <a:lnTo>
                    <a:pt x="8549" y="1930"/>
                  </a:lnTo>
                  <a:lnTo>
                    <a:pt x="8451" y="1734"/>
                  </a:lnTo>
                  <a:lnTo>
                    <a:pt x="8329" y="1563"/>
                  </a:lnTo>
                  <a:lnTo>
                    <a:pt x="8183" y="1392"/>
                  </a:lnTo>
                  <a:lnTo>
                    <a:pt x="8012" y="1246"/>
                  </a:lnTo>
                  <a:lnTo>
                    <a:pt x="7841" y="1124"/>
                  </a:lnTo>
                  <a:lnTo>
                    <a:pt x="7645" y="1026"/>
                  </a:lnTo>
                  <a:lnTo>
                    <a:pt x="7426" y="953"/>
                  </a:lnTo>
                  <a:lnTo>
                    <a:pt x="7181" y="904"/>
                  </a:lnTo>
                  <a:lnTo>
                    <a:pt x="6937" y="855"/>
                  </a:lnTo>
                  <a:lnTo>
                    <a:pt x="6668" y="855"/>
                  </a:lnTo>
                  <a:lnTo>
                    <a:pt x="6400" y="904"/>
                  </a:lnTo>
                  <a:lnTo>
                    <a:pt x="6229" y="684"/>
                  </a:lnTo>
                  <a:lnTo>
                    <a:pt x="6058" y="489"/>
                  </a:lnTo>
                  <a:lnTo>
                    <a:pt x="5863" y="342"/>
                  </a:lnTo>
                  <a:lnTo>
                    <a:pt x="5643" y="220"/>
                  </a:lnTo>
                  <a:lnTo>
                    <a:pt x="5447" y="122"/>
                  </a:lnTo>
                  <a:lnTo>
                    <a:pt x="5228" y="49"/>
                  </a:lnTo>
                  <a:lnTo>
                    <a:pt x="5008"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66800" y="5905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What to note when assessing semantics?</a:t>
            </a:r>
            <a:endParaRPr b="1"/>
          </a:p>
        </p:txBody>
      </p:sp>
      <p:sp>
        <p:nvSpPr>
          <p:cNvPr id="353" name="Google Shape;353;p38"/>
          <p:cNvSpPr txBox="1">
            <a:spLocks noGrp="1"/>
          </p:cNvSpPr>
          <p:nvPr>
            <p:ph type="body" idx="1"/>
          </p:nvPr>
        </p:nvSpPr>
        <p:spPr>
          <a:xfrm>
            <a:off x="762000" y="819150"/>
            <a:ext cx="8229600" cy="4572000"/>
          </a:xfrm>
          <a:prstGeom prst="rect">
            <a:avLst/>
          </a:prstGeom>
        </p:spPr>
        <p:txBody>
          <a:bodyPr spcFirstLastPara="1" wrap="square" lIns="91425" tIns="91425" rIns="91425" bIns="91425" anchor="t" anchorCtr="0">
            <a:noAutofit/>
          </a:bodyPr>
          <a:lstStyle/>
          <a:p>
            <a:r>
              <a:rPr lang="en-US" sz="1400" dirty="0">
                <a:latin typeface="Times New Roman" pitchFamily="18" charset="0"/>
                <a:cs typeface="Times New Roman" pitchFamily="18" charset="0"/>
              </a:rPr>
              <a:t>Number of different words</a:t>
            </a:r>
          </a:p>
          <a:p>
            <a:r>
              <a:rPr lang="en-US" sz="1400" dirty="0">
                <a:latin typeface="Times New Roman" pitchFamily="18" charset="0"/>
                <a:cs typeface="Times New Roman" pitchFamily="18" charset="0"/>
              </a:rPr>
              <a:t>Unusual use of words</a:t>
            </a:r>
          </a:p>
          <a:p>
            <a:r>
              <a:rPr lang="en-US" sz="1400" dirty="0">
                <a:latin typeface="Times New Roman" pitchFamily="18" charset="0"/>
                <a:cs typeface="Times New Roman" pitchFamily="18" charset="0"/>
              </a:rPr>
              <a:t>Incorrect word substitutions</a:t>
            </a:r>
          </a:p>
          <a:p>
            <a:r>
              <a:rPr lang="en-US" sz="1400" dirty="0">
                <a:latin typeface="Times New Roman" pitchFamily="18" charset="0"/>
                <a:cs typeface="Times New Roman" pitchFamily="18" charset="0"/>
              </a:rPr>
              <a:t>Overgeneralizations and </a:t>
            </a:r>
            <a:r>
              <a:rPr lang="en-US" sz="1400" dirty="0" err="1">
                <a:latin typeface="Times New Roman" pitchFamily="18" charset="0"/>
                <a:cs typeface="Times New Roman" pitchFamily="18" charset="0"/>
              </a:rPr>
              <a:t>undergeneralizations</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Frequent use of empty words such as </a:t>
            </a:r>
            <a:r>
              <a:rPr lang="en-US" sz="1400" i="1" dirty="0">
                <a:latin typeface="Times New Roman" pitchFamily="18" charset="0"/>
                <a:cs typeface="Times New Roman" pitchFamily="18" charset="0"/>
              </a:rPr>
              <a:t>thing or that</a:t>
            </a:r>
          </a:p>
          <a:p>
            <a:r>
              <a:rPr lang="en-US" sz="1400" dirty="0">
                <a:latin typeface="Times New Roman" pitchFamily="18" charset="0"/>
                <a:cs typeface="Times New Roman" pitchFamily="18" charset="0"/>
              </a:rPr>
              <a:t>Word-finding problems, such as circumlocutions, repetitions, and frequent pauses</a:t>
            </a:r>
          </a:p>
          <a:p>
            <a:r>
              <a:rPr lang="en-US" sz="1400" dirty="0">
                <a:latin typeface="Times New Roman" pitchFamily="18" charset="0"/>
                <a:cs typeface="Times New Roman" pitchFamily="18" charset="0"/>
              </a:rPr>
              <a:t>Types of words (e.g., function, prepositions, negatives, descriptive)</a:t>
            </a:r>
          </a:p>
          <a:p>
            <a:r>
              <a:rPr lang="en-US" sz="1400" dirty="0">
                <a:latin typeface="Times New Roman" pitchFamily="18" charset="0"/>
                <a:cs typeface="Times New Roman" pitchFamily="18" charset="0"/>
              </a:rPr>
              <a:t>Excessive use of pronouns</a:t>
            </a:r>
          </a:p>
          <a:p>
            <a:r>
              <a:rPr lang="en-US" sz="1400" dirty="0">
                <a:latin typeface="Times New Roman" pitchFamily="18" charset="0"/>
                <a:cs typeface="Times New Roman" pitchFamily="18" charset="0"/>
              </a:rPr>
              <a:t>Frequent use of </a:t>
            </a:r>
            <a:r>
              <a:rPr lang="en-US" sz="1400" dirty="0" err="1">
                <a:latin typeface="Times New Roman" pitchFamily="18" charset="0"/>
                <a:cs typeface="Times New Roman" pitchFamily="18" charset="0"/>
              </a:rPr>
              <a:t>routinized</a:t>
            </a:r>
            <a:r>
              <a:rPr lang="en-US" sz="1400" dirty="0">
                <a:latin typeface="Times New Roman" pitchFamily="18" charset="0"/>
                <a:cs typeface="Times New Roman" pitchFamily="18" charset="0"/>
              </a:rPr>
              <a:t> expressions such as </a:t>
            </a:r>
            <a:r>
              <a:rPr lang="en-US" sz="1400" i="1" dirty="0">
                <a:latin typeface="Times New Roman" pitchFamily="18" charset="0"/>
                <a:cs typeface="Times New Roman" pitchFamily="18" charset="0"/>
              </a:rPr>
              <a:t>you know.</a:t>
            </a:r>
          </a:p>
          <a:p>
            <a:r>
              <a:rPr lang="en-US" sz="1400" dirty="0">
                <a:latin typeface="Times New Roman" pitchFamily="18" charset="0"/>
                <a:cs typeface="Times New Roman" pitchFamily="18" charset="0"/>
              </a:rPr>
              <a:t>Unusual sentence formulations</a:t>
            </a:r>
          </a:p>
          <a:p>
            <a:r>
              <a:rPr lang="en-US" sz="1400" dirty="0">
                <a:latin typeface="Times New Roman" pitchFamily="18" charset="0"/>
                <a:cs typeface="Times New Roman" pitchFamily="18" charset="0"/>
              </a:rPr>
              <a:t>Difficulty with word and sentence comprehension</a:t>
            </a:r>
          </a:p>
          <a:p>
            <a:r>
              <a:rPr lang="en-US" sz="1400" dirty="0">
                <a:latin typeface="Times New Roman" pitchFamily="18" charset="0"/>
                <a:cs typeface="Times New Roman" pitchFamily="18" charset="0"/>
              </a:rPr>
              <a:t>Poor understanding of </a:t>
            </a:r>
            <a:r>
              <a:rPr lang="en-US" sz="1400" dirty="0" err="1">
                <a:latin typeface="Times New Roman" pitchFamily="18" charset="0"/>
                <a:cs typeface="Times New Roman" pitchFamily="18" charset="0"/>
              </a:rPr>
              <a:t>nonliteral</a:t>
            </a:r>
            <a:r>
              <a:rPr lang="en-US" sz="1400" dirty="0">
                <a:latin typeface="Times New Roman" pitchFamily="18" charset="0"/>
                <a:cs typeface="Times New Roman" pitchFamily="18" charset="0"/>
              </a:rPr>
              <a:t> forms (e.g., idioms, metaphors, proverbs) and common slang terms</a:t>
            </a:r>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37</a:t>
            </a:fld>
            <a:endParaRPr/>
          </a:p>
        </p:txBody>
      </p:sp>
      <p:grpSp>
        <p:nvGrpSpPr>
          <p:cNvPr id="2" name="Google Shape;571;p39"/>
          <p:cNvGrpSpPr/>
          <p:nvPr/>
        </p:nvGrpSpPr>
        <p:grpSpPr>
          <a:xfrm>
            <a:off x="4419600" y="133350"/>
            <a:ext cx="248925" cy="393173"/>
            <a:chOff x="1979475" y="4289300"/>
            <a:chExt cx="322400" cy="509225"/>
          </a:xfrm>
        </p:grpSpPr>
        <p:sp>
          <p:nvSpPr>
            <p:cNvPr id="8" name="Google Shape;572;p39"/>
            <p:cNvSpPr/>
            <p:nvPr/>
          </p:nvSpPr>
          <p:spPr>
            <a:xfrm>
              <a:off x="2187075" y="4509100"/>
              <a:ext cx="114800" cy="114800"/>
            </a:xfrm>
            <a:custGeom>
              <a:avLst/>
              <a:gdLst/>
              <a:ahLst/>
              <a:cxnLst/>
              <a:rect l="l" t="t" r="r" b="b"/>
              <a:pathLst>
                <a:path w="4592" h="4592" extrusionOk="0">
                  <a:moveTo>
                    <a:pt x="4396" y="0"/>
                  </a:moveTo>
                  <a:lnTo>
                    <a:pt x="3981" y="49"/>
                  </a:lnTo>
                  <a:lnTo>
                    <a:pt x="3419" y="171"/>
                  </a:lnTo>
                  <a:lnTo>
                    <a:pt x="2784" y="367"/>
                  </a:lnTo>
                  <a:lnTo>
                    <a:pt x="2100" y="587"/>
                  </a:lnTo>
                  <a:lnTo>
                    <a:pt x="1465" y="831"/>
                  </a:lnTo>
                  <a:lnTo>
                    <a:pt x="1172" y="953"/>
                  </a:lnTo>
                  <a:lnTo>
                    <a:pt x="928" y="1099"/>
                  </a:lnTo>
                  <a:lnTo>
                    <a:pt x="708" y="1246"/>
                  </a:lnTo>
                  <a:lnTo>
                    <a:pt x="562" y="1368"/>
                  </a:lnTo>
                  <a:lnTo>
                    <a:pt x="440" y="1515"/>
                  </a:lnTo>
                  <a:lnTo>
                    <a:pt x="318" y="1637"/>
                  </a:lnTo>
                  <a:lnTo>
                    <a:pt x="244" y="1808"/>
                  </a:lnTo>
                  <a:lnTo>
                    <a:pt x="171" y="1954"/>
                  </a:lnTo>
                  <a:lnTo>
                    <a:pt x="98" y="2101"/>
                  </a:lnTo>
                  <a:lnTo>
                    <a:pt x="49" y="2272"/>
                  </a:lnTo>
                  <a:lnTo>
                    <a:pt x="25" y="2443"/>
                  </a:lnTo>
                  <a:lnTo>
                    <a:pt x="0" y="2589"/>
                  </a:lnTo>
                  <a:lnTo>
                    <a:pt x="0" y="2760"/>
                  </a:lnTo>
                  <a:lnTo>
                    <a:pt x="25" y="2931"/>
                  </a:lnTo>
                  <a:lnTo>
                    <a:pt x="49" y="3102"/>
                  </a:lnTo>
                  <a:lnTo>
                    <a:pt x="98" y="3273"/>
                  </a:lnTo>
                  <a:lnTo>
                    <a:pt x="147" y="3420"/>
                  </a:lnTo>
                  <a:lnTo>
                    <a:pt x="220" y="3566"/>
                  </a:lnTo>
                  <a:lnTo>
                    <a:pt x="318" y="3737"/>
                  </a:lnTo>
                  <a:lnTo>
                    <a:pt x="415" y="3859"/>
                  </a:lnTo>
                  <a:lnTo>
                    <a:pt x="2418" y="1857"/>
                  </a:lnTo>
                  <a:lnTo>
                    <a:pt x="2491" y="1808"/>
                  </a:lnTo>
                  <a:lnTo>
                    <a:pt x="2638" y="1808"/>
                  </a:lnTo>
                  <a:lnTo>
                    <a:pt x="2711" y="1857"/>
                  </a:lnTo>
                  <a:lnTo>
                    <a:pt x="2760" y="1930"/>
                  </a:lnTo>
                  <a:lnTo>
                    <a:pt x="2784" y="2028"/>
                  </a:lnTo>
                  <a:lnTo>
                    <a:pt x="2760" y="2101"/>
                  </a:lnTo>
                  <a:lnTo>
                    <a:pt x="2711" y="2174"/>
                  </a:lnTo>
                  <a:lnTo>
                    <a:pt x="708" y="4177"/>
                  </a:lnTo>
                  <a:lnTo>
                    <a:pt x="855" y="4274"/>
                  </a:lnTo>
                  <a:lnTo>
                    <a:pt x="1001" y="4372"/>
                  </a:lnTo>
                  <a:lnTo>
                    <a:pt x="1172" y="4445"/>
                  </a:lnTo>
                  <a:lnTo>
                    <a:pt x="1319" y="4494"/>
                  </a:lnTo>
                  <a:lnTo>
                    <a:pt x="1490" y="4543"/>
                  </a:lnTo>
                  <a:lnTo>
                    <a:pt x="1661" y="4568"/>
                  </a:lnTo>
                  <a:lnTo>
                    <a:pt x="1807" y="4592"/>
                  </a:lnTo>
                  <a:lnTo>
                    <a:pt x="1978" y="4568"/>
                  </a:lnTo>
                  <a:lnTo>
                    <a:pt x="2149" y="4568"/>
                  </a:lnTo>
                  <a:lnTo>
                    <a:pt x="2320" y="4543"/>
                  </a:lnTo>
                  <a:lnTo>
                    <a:pt x="2491" y="4494"/>
                  </a:lnTo>
                  <a:lnTo>
                    <a:pt x="2638" y="4421"/>
                  </a:lnTo>
                  <a:lnTo>
                    <a:pt x="2784" y="4348"/>
                  </a:lnTo>
                  <a:lnTo>
                    <a:pt x="2931" y="4250"/>
                  </a:lnTo>
                  <a:lnTo>
                    <a:pt x="3077" y="4152"/>
                  </a:lnTo>
                  <a:lnTo>
                    <a:pt x="3200" y="4030"/>
                  </a:lnTo>
                  <a:lnTo>
                    <a:pt x="3346" y="3859"/>
                  </a:lnTo>
                  <a:lnTo>
                    <a:pt x="3493" y="3664"/>
                  </a:lnTo>
                  <a:lnTo>
                    <a:pt x="3615" y="3395"/>
                  </a:lnTo>
                  <a:lnTo>
                    <a:pt x="3761" y="3127"/>
                  </a:lnTo>
                  <a:lnTo>
                    <a:pt x="4005" y="2467"/>
                  </a:lnTo>
                  <a:lnTo>
                    <a:pt x="4225" y="1808"/>
                  </a:lnTo>
                  <a:lnTo>
                    <a:pt x="4421" y="1148"/>
                  </a:lnTo>
                  <a:lnTo>
                    <a:pt x="4543" y="611"/>
                  </a:lnTo>
                  <a:lnTo>
                    <a:pt x="4592" y="196"/>
                  </a:lnTo>
                  <a:lnTo>
                    <a:pt x="4592" y="74"/>
                  </a:lnTo>
                  <a:lnTo>
                    <a:pt x="4567"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573;p39"/>
            <p:cNvSpPr/>
            <p:nvPr/>
          </p:nvSpPr>
          <p:spPr>
            <a:xfrm>
              <a:off x="1979475" y="4542675"/>
              <a:ext cx="156925" cy="156950"/>
            </a:xfrm>
            <a:custGeom>
              <a:avLst/>
              <a:gdLst/>
              <a:ahLst/>
              <a:cxnLst/>
              <a:rect l="l" t="t" r="r" b="b"/>
              <a:pathLst>
                <a:path w="6277" h="6278" extrusionOk="0">
                  <a:moveTo>
                    <a:pt x="122" y="1"/>
                  </a:moveTo>
                  <a:lnTo>
                    <a:pt x="25" y="25"/>
                  </a:lnTo>
                  <a:lnTo>
                    <a:pt x="0" y="123"/>
                  </a:lnTo>
                  <a:lnTo>
                    <a:pt x="0" y="294"/>
                  </a:lnTo>
                  <a:lnTo>
                    <a:pt x="25" y="538"/>
                  </a:lnTo>
                  <a:lnTo>
                    <a:pt x="74" y="856"/>
                  </a:lnTo>
                  <a:lnTo>
                    <a:pt x="244" y="1613"/>
                  </a:lnTo>
                  <a:lnTo>
                    <a:pt x="489" y="2492"/>
                  </a:lnTo>
                  <a:lnTo>
                    <a:pt x="806" y="3420"/>
                  </a:lnTo>
                  <a:lnTo>
                    <a:pt x="977" y="3860"/>
                  </a:lnTo>
                  <a:lnTo>
                    <a:pt x="1148" y="4275"/>
                  </a:lnTo>
                  <a:lnTo>
                    <a:pt x="1319" y="4666"/>
                  </a:lnTo>
                  <a:lnTo>
                    <a:pt x="1514" y="5007"/>
                  </a:lnTo>
                  <a:lnTo>
                    <a:pt x="1710" y="5301"/>
                  </a:lnTo>
                  <a:lnTo>
                    <a:pt x="1905" y="5520"/>
                  </a:lnTo>
                  <a:lnTo>
                    <a:pt x="2076" y="5691"/>
                  </a:lnTo>
                  <a:lnTo>
                    <a:pt x="2272" y="5838"/>
                  </a:lnTo>
                  <a:lnTo>
                    <a:pt x="2467" y="5960"/>
                  </a:lnTo>
                  <a:lnTo>
                    <a:pt x="2687" y="6058"/>
                  </a:lnTo>
                  <a:lnTo>
                    <a:pt x="2907" y="6155"/>
                  </a:lnTo>
                  <a:lnTo>
                    <a:pt x="3126" y="6204"/>
                  </a:lnTo>
                  <a:lnTo>
                    <a:pt x="3371" y="6253"/>
                  </a:lnTo>
                  <a:lnTo>
                    <a:pt x="3590" y="6277"/>
                  </a:lnTo>
                  <a:lnTo>
                    <a:pt x="3835" y="6277"/>
                  </a:lnTo>
                  <a:lnTo>
                    <a:pt x="4054" y="6253"/>
                  </a:lnTo>
                  <a:lnTo>
                    <a:pt x="4299" y="6204"/>
                  </a:lnTo>
                  <a:lnTo>
                    <a:pt x="4519" y="6155"/>
                  </a:lnTo>
                  <a:lnTo>
                    <a:pt x="4738" y="6058"/>
                  </a:lnTo>
                  <a:lnTo>
                    <a:pt x="4958" y="5960"/>
                  </a:lnTo>
                  <a:lnTo>
                    <a:pt x="5154" y="5838"/>
                  </a:lnTo>
                  <a:lnTo>
                    <a:pt x="5349" y="5691"/>
                  </a:lnTo>
                  <a:lnTo>
                    <a:pt x="2003" y="2345"/>
                  </a:lnTo>
                  <a:lnTo>
                    <a:pt x="1954" y="2272"/>
                  </a:lnTo>
                  <a:lnTo>
                    <a:pt x="1954" y="2174"/>
                  </a:lnTo>
                  <a:lnTo>
                    <a:pt x="1954" y="2101"/>
                  </a:lnTo>
                  <a:lnTo>
                    <a:pt x="2003" y="2003"/>
                  </a:lnTo>
                  <a:lnTo>
                    <a:pt x="2101" y="1955"/>
                  </a:lnTo>
                  <a:lnTo>
                    <a:pt x="2272" y="1955"/>
                  </a:lnTo>
                  <a:lnTo>
                    <a:pt x="2345" y="2003"/>
                  </a:lnTo>
                  <a:lnTo>
                    <a:pt x="5691" y="5349"/>
                  </a:lnTo>
                  <a:lnTo>
                    <a:pt x="5837" y="5154"/>
                  </a:lnTo>
                  <a:lnTo>
                    <a:pt x="5959" y="4959"/>
                  </a:lnTo>
                  <a:lnTo>
                    <a:pt x="6057" y="4739"/>
                  </a:lnTo>
                  <a:lnTo>
                    <a:pt x="6155" y="4519"/>
                  </a:lnTo>
                  <a:lnTo>
                    <a:pt x="6204" y="4299"/>
                  </a:lnTo>
                  <a:lnTo>
                    <a:pt x="6253" y="4055"/>
                  </a:lnTo>
                  <a:lnTo>
                    <a:pt x="6277" y="3835"/>
                  </a:lnTo>
                  <a:lnTo>
                    <a:pt x="6277" y="3591"/>
                  </a:lnTo>
                  <a:lnTo>
                    <a:pt x="6253" y="3371"/>
                  </a:lnTo>
                  <a:lnTo>
                    <a:pt x="6204" y="3127"/>
                  </a:lnTo>
                  <a:lnTo>
                    <a:pt x="6155" y="2907"/>
                  </a:lnTo>
                  <a:lnTo>
                    <a:pt x="6057" y="2687"/>
                  </a:lnTo>
                  <a:lnTo>
                    <a:pt x="5959" y="2467"/>
                  </a:lnTo>
                  <a:lnTo>
                    <a:pt x="5837" y="2272"/>
                  </a:lnTo>
                  <a:lnTo>
                    <a:pt x="5691" y="2077"/>
                  </a:lnTo>
                  <a:lnTo>
                    <a:pt x="5520" y="1906"/>
                  </a:lnTo>
                  <a:lnTo>
                    <a:pt x="5300" y="1710"/>
                  </a:lnTo>
                  <a:lnTo>
                    <a:pt x="5007" y="1515"/>
                  </a:lnTo>
                  <a:lnTo>
                    <a:pt x="4665" y="1320"/>
                  </a:lnTo>
                  <a:lnTo>
                    <a:pt x="4274" y="1149"/>
                  </a:lnTo>
                  <a:lnTo>
                    <a:pt x="3859" y="978"/>
                  </a:lnTo>
                  <a:lnTo>
                    <a:pt x="3419" y="807"/>
                  </a:lnTo>
                  <a:lnTo>
                    <a:pt x="2491" y="489"/>
                  </a:lnTo>
                  <a:lnTo>
                    <a:pt x="1612" y="245"/>
                  </a:lnTo>
                  <a:lnTo>
                    <a:pt x="855" y="74"/>
                  </a:lnTo>
                  <a:lnTo>
                    <a:pt x="538" y="25"/>
                  </a:lnTo>
                  <a:lnTo>
                    <a:pt x="293"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574;p39"/>
            <p:cNvSpPr/>
            <p:nvPr/>
          </p:nvSpPr>
          <p:spPr>
            <a:xfrm>
              <a:off x="2041125" y="4289300"/>
              <a:ext cx="240000" cy="509225"/>
            </a:xfrm>
            <a:custGeom>
              <a:avLst/>
              <a:gdLst/>
              <a:ahLst/>
              <a:cxnLst/>
              <a:rect l="l" t="t" r="r" b="b"/>
              <a:pathLst>
                <a:path w="9600" h="20369" extrusionOk="0">
                  <a:moveTo>
                    <a:pt x="4788" y="3664"/>
                  </a:moveTo>
                  <a:lnTo>
                    <a:pt x="5032" y="3688"/>
                  </a:lnTo>
                  <a:lnTo>
                    <a:pt x="5228" y="3761"/>
                  </a:lnTo>
                  <a:lnTo>
                    <a:pt x="5423" y="3859"/>
                  </a:lnTo>
                  <a:lnTo>
                    <a:pt x="5594" y="3981"/>
                  </a:lnTo>
                  <a:lnTo>
                    <a:pt x="5716" y="4152"/>
                  </a:lnTo>
                  <a:lnTo>
                    <a:pt x="5838" y="4347"/>
                  </a:lnTo>
                  <a:lnTo>
                    <a:pt x="5887" y="4567"/>
                  </a:lnTo>
                  <a:lnTo>
                    <a:pt x="5911" y="4787"/>
                  </a:lnTo>
                  <a:lnTo>
                    <a:pt x="5887" y="5007"/>
                  </a:lnTo>
                  <a:lnTo>
                    <a:pt x="5838" y="5227"/>
                  </a:lnTo>
                  <a:lnTo>
                    <a:pt x="5716" y="5422"/>
                  </a:lnTo>
                  <a:lnTo>
                    <a:pt x="5594" y="5569"/>
                  </a:lnTo>
                  <a:lnTo>
                    <a:pt x="5423" y="5715"/>
                  </a:lnTo>
                  <a:lnTo>
                    <a:pt x="5228" y="5813"/>
                  </a:lnTo>
                  <a:lnTo>
                    <a:pt x="5032" y="5886"/>
                  </a:lnTo>
                  <a:lnTo>
                    <a:pt x="4788" y="5911"/>
                  </a:lnTo>
                  <a:lnTo>
                    <a:pt x="4568" y="5886"/>
                  </a:lnTo>
                  <a:lnTo>
                    <a:pt x="4348" y="5813"/>
                  </a:lnTo>
                  <a:lnTo>
                    <a:pt x="4177" y="5715"/>
                  </a:lnTo>
                  <a:lnTo>
                    <a:pt x="4006" y="5569"/>
                  </a:lnTo>
                  <a:lnTo>
                    <a:pt x="3860" y="5422"/>
                  </a:lnTo>
                  <a:lnTo>
                    <a:pt x="3762" y="5227"/>
                  </a:lnTo>
                  <a:lnTo>
                    <a:pt x="3689" y="5007"/>
                  </a:lnTo>
                  <a:lnTo>
                    <a:pt x="3664" y="4787"/>
                  </a:lnTo>
                  <a:lnTo>
                    <a:pt x="3689" y="4567"/>
                  </a:lnTo>
                  <a:lnTo>
                    <a:pt x="3762" y="4347"/>
                  </a:lnTo>
                  <a:lnTo>
                    <a:pt x="3860" y="4152"/>
                  </a:lnTo>
                  <a:lnTo>
                    <a:pt x="4006" y="3981"/>
                  </a:lnTo>
                  <a:lnTo>
                    <a:pt x="4177" y="3859"/>
                  </a:lnTo>
                  <a:lnTo>
                    <a:pt x="4348" y="3761"/>
                  </a:lnTo>
                  <a:lnTo>
                    <a:pt x="4568" y="3688"/>
                  </a:lnTo>
                  <a:lnTo>
                    <a:pt x="4788" y="3664"/>
                  </a:lnTo>
                  <a:close/>
                  <a:moveTo>
                    <a:pt x="4568" y="0"/>
                  </a:moveTo>
                  <a:lnTo>
                    <a:pt x="4348" y="49"/>
                  </a:lnTo>
                  <a:lnTo>
                    <a:pt x="4153" y="122"/>
                  </a:lnTo>
                  <a:lnTo>
                    <a:pt x="3933" y="220"/>
                  </a:lnTo>
                  <a:lnTo>
                    <a:pt x="3738" y="342"/>
                  </a:lnTo>
                  <a:lnTo>
                    <a:pt x="3542" y="489"/>
                  </a:lnTo>
                  <a:lnTo>
                    <a:pt x="3347" y="684"/>
                  </a:lnTo>
                  <a:lnTo>
                    <a:pt x="3176" y="904"/>
                  </a:lnTo>
                  <a:lnTo>
                    <a:pt x="2907" y="855"/>
                  </a:lnTo>
                  <a:lnTo>
                    <a:pt x="2663" y="855"/>
                  </a:lnTo>
                  <a:lnTo>
                    <a:pt x="2394" y="904"/>
                  </a:lnTo>
                  <a:lnTo>
                    <a:pt x="2175" y="953"/>
                  </a:lnTo>
                  <a:lnTo>
                    <a:pt x="1955" y="1026"/>
                  </a:lnTo>
                  <a:lnTo>
                    <a:pt x="1759" y="1124"/>
                  </a:lnTo>
                  <a:lnTo>
                    <a:pt x="1564" y="1246"/>
                  </a:lnTo>
                  <a:lnTo>
                    <a:pt x="1393" y="1392"/>
                  </a:lnTo>
                  <a:lnTo>
                    <a:pt x="1271" y="1563"/>
                  </a:lnTo>
                  <a:lnTo>
                    <a:pt x="1124" y="1734"/>
                  </a:lnTo>
                  <a:lnTo>
                    <a:pt x="1027" y="1930"/>
                  </a:lnTo>
                  <a:lnTo>
                    <a:pt x="953" y="2149"/>
                  </a:lnTo>
                  <a:lnTo>
                    <a:pt x="905" y="2394"/>
                  </a:lnTo>
                  <a:lnTo>
                    <a:pt x="880" y="2638"/>
                  </a:lnTo>
                  <a:lnTo>
                    <a:pt x="880" y="2906"/>
                  </a:lnTo>
                  <a:lnTo>
                    <a:pt x="905" y="3175"/>
                  </a:lnTo>
                  <a:lnTo>
                    <a:pt x="685" y="3346"/>
                  </a:lnTo>
                  <a:lnTo>
                    <a:pt x="514" y="3517"/>
                  </a:lnTo>
                  <a:lnTo>
                    <a:pt x="343" y="3712"/>
                  </a:lnTo>
                  <a:lnTo>
                    <a:pt x="221" y="3932"/>
                  </a:lnTo>
                  <a:lnTo>
                    <a:pt x="123" y="4128"/>
                  </a:lnTo>
                  <a:lnTo>
                    <a:pt x="50" y="4347"/>
                  </a:lnTo>
                  <a:lnTo>
                    <a:pt x="25" y="4567"/>
                  </a:lnTo>
                  <a:lnTo>
                    <a:pt x="1" y="4787"/>
                  </a:lnTo>
                  <a:lnTo>
                    <a:pt x="25" y="5007"/>
                  </a:lnTo>
                  <a:lnTo>
                    <a:pt x="50" y="5227"/>
                  </a:lnTo>
                  <a:lnTo>
                    <a:pt x="123" y="5422"/>
                  </a:lnTo>
                  <a:lnTo>
                    <a:pt x="221" y="5642"/>
                  </a:lnTo>
                  <a:lnTo>
                    <a:pt x="343" y="5837"/>
                  </a:lnTo>
                  <a:lnTo>
                    <a:pt x="514" y="6033"/>
                  </a:lnTo>
                  <a:lnTo>
                    <a:pt x="685" y="6228"/>
                  </a:lnTo>
                  <a:lnTo>
                    <a:pt x="905" y="6399"/>
                  </a:lnTo>
                  <a:lnTo>
                    <a:pt x="880" y="6668"/>
                  </a:lnTo>
                  <a:lnTo>
                    <a:pt x="880" y="6936"/>
                  </a:lnTo>
                  <a:lnTo>
                    <a:pt x="905" y="7181"/>
                  </a:lnTo>
                  <a:lnTo>
                    <a:pt x="953" y="7400"/>
                  </a:lnTo>
                  <a:lnTo>
                    <a:pt x="1027" y="7620"/>
                  </a:lnTo>
                  <a:lnTo>
                    <a:pt x="1124" y="7816"/>
                  </a:lnTo>
                  <a:lnTo>
                    <a:pt x="1271" y="8011"/>
                  </a:lnTo>
                  <a:lnTo>
                    <a:pt x="1393" y="8182"/>
                  </a:lnTo>
                  <a:lnTo>
                    <a:pt x="1564" y="8328"/>
                  </a:lnTo>
                  <a:lnTo>
                    <a:pt x="1759" y="8451"/>
                  </a:lnTo>
                  <a:lnTo>
                    <a:pt x="1955" y="8548"/>
                  </a:lnTo>
                  <a:lnTo>
                    <a:pt x="2175" y="8621"/>
                  </a:lnTo>
                  <a:lnTo>
                    <a:pt x="2394" y="8670"/>
                  </a:lnTo>
                  <a:lnTo>
                    <a:pt x="2663" y="8695"/>
                  </a:lnTo>
                  <a:lnTo>
                    <a:pt x="2907" y="8695"/>
                  </a:lnTo>
                  <a:lnTo>
                    <a:pt x="3176" y="8670"/>
                  </a:lnTo>
                  <a:lnTo>
                    <a:pt x="3420" y="8939"/>
                  </a:lnTo>
                  <a:lnTo>
                    <a:pt x="3664" y="9159"/>
                  </a:lnTo>
                  <a:lnTo>
                    <a:pt x="3933" y="9354"/>
                  </a:lnTo>
                  <a:lnTo>
                    <a:pt x="4202" y="9476"/>
                  </a:lnTo>
                  <a:lnTo>
                    <a:pt x="4202" y="19783"/>
                  </a:lnTo>
                  <a:lnTo>
                    <a:pt x="4226" y="19905"/>
                  </a:lnTo>
                  <a:lnTo>
                    <a:pt x="4251" y="20027"/>
                  </a:lnTo>
                  <a:lnTo>
                    <a:pt x="4299" y="20125"/>
                  </a:lnTo>
                  <a:lnTo>
                    <a:pt x="4373" y="20198"/>
                  </a:lnTo>
                  <a:lnTo>
                    <a:pt x="4470" y="20271"/>
                  </a:lnTo>
                  <a:lnTo>
                    <a:pt x="4568" y="20345"/>
                  </a:lnTo>
                  <a:lnTo>
                    <a:pt x="4666" y="20369"/>
                  </a:lnTo>
                  <a:lnTo>
                    <a:pt x="4910" y="20369"/>
                  </a:lnTo>
                  <a:lnTo>
                    <a:pt x="5032" y="20345"/>
                  </a:lnTo>
                  <a:lnTo>
                    <a:pt x="5130" y="20271"/>
                  </a:lnTo>
                  <a:lnTo>
                    <a:pt x="5203" y="20198"/>
                  </a:lnTo>
                  <a:lnTo>
                    <a:pt x="5276" y="20125"/>
                  </a:lnTo>
                  <a:lnTo>
                    <a:pt x="5350" y="20027"/>
                  </a:lnTo>
                  <a:lnTo>
                    <a:pt x="5374" y="19905"/>
                  </a:lnTo>
                  <a:lnTo>
                    <a:pt x="5374" y="19783"/>
                  </a:lnTo>
                  <a:lnTo>
                    <a:pt x="5374" y="9476"/>
                  </a:lnTo>
                  <a:lnTo>
                    <a:pt x="5667" y="9354"/>
                  </a:lnTo>
                  <a:lnTo>
                    <a:pt x="5936" y="9159"/>
                  </a:lnTo>
                  <a:lnTo>
                    <a:pt x="6180" y="8939"/>
                  </a:lnTo>
                  <a:lnTo>
                    <a:pt x="6400" y="8670"/>
                  </a:lnTo>
                  <a:lnTo>
                    <a:pt x="6668" y="8695"/>
                  </a:lnTo>
                  <a:lnTo>
                    <a:pt x="6937" y="8695"/>
                  </a:lnTo>
                  <a:lnTo>
                    <a:pt x="7181" y="8670"/>
                  </a:lnTo>
                  <a:lnTo>
                    <a:pt x="7426" y="8621"/>
                  </a:lnTo>
                  <a:lnTo>
                    <a:pt x="7645" y="8548"/>
                  </a:lnTo>
                  <a:lnTo>
                    <a:pt x="7841" y="8451"/>
                  </a:lnTo>
                  <a:lnTo>
                    <a:pt x="8012" y="8328"/>
                  </a:lnTo>
                  <a:lnTo>
                    <a:pt x="8183" y="8182"/>
                  </a:lnTo>
                  <a:lnTo>
                    <a:pt x="8329" y="8011"/>
                  </a:lnTo>
                  <a:lnTo>
                    <a:pt x="8451" y="7816"/>
                  </a:lnTo>
                  <a:lnTo>
                    <a:pt x="8549" y="7620"/>
                  </a:lnTo>
                  <a:lnTo>
                    <a:pt x="8622" y="7400"/>
                  </a:lnTo>
                  <a:lnTo>
                    <a:pt x="8696" y="7181"/>
                  </a:lnTo>
                  <a:lnTo>
                    <a:pt x="8720" y="6936"/>
                  </a:lnTo>
                  <a:lnTo>
                    <a:pt x="8720" y="6668"/>
                  </a:lnTo>
                  <a:lnTo>
                    <a:pt x="8696" y="6399"/>
                  </a:lnTo>
                  <a:lnTo>
                    <a:pt x="8891" y="6228"/>
                  </a:lnTo>
                  <a:lnTo>
                    <a:pt x="9086" y="6033"/>
                  </a:lnTo>
                  <a:lnTo>
                    <a:pt x="9233" y="5837"/>
                  </a:lnTo>
                  <a:lnTo>
                    <a:pt x="9355" y="5642"/>
                  </a:lnTo>
                  <a:lnTo>
                    <a:pt x="9453" y="5422"/>
                  </a:lnTo>
                  <a:lnTo>
                    <a:pt x="9526" y="5227"/>
                  </a:lnTo>
                  <a:lnTo>
                    <a:pt x="9575" y="5007"/>
                  </a:lnTo>
                  <a:lnTo>
                    <a:pt x="9599" y="4787"/>
                  </a:lnTo>
                  <a:lnTo>
                    <a:pt x="9575" y="4567"/>
                  </a:lnTo>
                  <a:lnTo>
                    <a:pt x="9526" y="4347"/>
                  </a:lnTo>
                  <a:lnTo>
                    <a:pt x="9453" y="4128"/>
                  </a:lnTo>
                  <a:lnTo>
                    <a:pt x="9355" y="3932"/>
                  </a:lnTo>
                  <a:lnTo>
                    <a:pt x="9233" y="3712"/>
                  </a:lnTo>
                  <a:lnTo>
                    <a:pt x="9086" y="3517"/>
                  </a:lnTo>
                  <a:lnTo>
                    <a:pt x="8891" y="3346"/>
                  </a:lnTo>
                  <a:lnTo>
                    <a:pt x="8696" y="3175"/>
                  </a:lnTo>
                  <a:lnTo>
                    <a:pt x="8720" y="2906"/>
                  </a:lnTo>
                  <a:lnTo>
                    <a:pt x="8720" y="2638"/>
                  </a:lnTo>
                  <a:lnTo>
                    <a:pt x="8696" y="2394"/>
                  </a:lnTo>
                  <a:lnTo>
                    <a:pt x="8622" y="2149"/>
                  </a:lnTo>
                  <a:lnTo>
                    <a:pt x="8549" y="1930"/>
                  </a:lnTo>
                  <a:lnTo>
                    <a:pt x="8451" y="1734"/>
                  </a:lnTo>
                  <a:lnTo>
                    <a:pt x="8329" y="1563"/>
                  </a:lnTo>
                  <a:lnTo>
                    <a:pt x="8183" y="1392"/>
                  </a:lnTo>
                  <a:lnTo>
                    <a:pt x="8012" y="1246"/>
                  </a:lnTo>
                  <a:lnTo>
                    <a:pt x="7841" y="1124"/>
                  </a:lnTo>
                  <a:lnTo>
                    <a:pt x="7645" y="1026"/>
                  </a:lnTo>
                  <a:lnTo>
                    <a:pt x="7426" y="953"/>
                  </a:lnTo>
                  <a:lnTo>
                    <a:pt x="7181" y="904"/>
                  </a:lnTo>
                  <a:lnTo>
                    <a:pt x="6937" y="855"/>
                  </a:lnTo>
                  <a:lnTo>
                    <a:pt x="6668" y="855"/>
                  </a:lnTo>
                  <a:lnTo>
                    <a:pt x="6400" y="904"/>
                  </a:lnTo>
                  <a:lnTo>
                    <a:pt x="6229" y="684"/>
                  </a:lnTo>
                  <a:lnTo>
                    <a:pt x="6058" y="489"/>
                  </a:lnTo>
                  <a:lnTo>
                    <a:pt x="5863" y="342"/>
                  </a:lnTo>
                  <a:lnTo>
                    <a:pt x="5643" y="220"/>
                  </a:lnTo>
                  <a:lnTo>
                    <a:pt x="5447" y="122"/>
                  </a:lnTo>
                  <a:lnTo>
                    <a:pt x="5228" y="49"/>
                  </a:lnTo>
                  <a:lnTo>
                    <a:pt x="5008"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lvl="0"/>
            <a:r>
              <a:rPr lang="en" b="1" dirty="0"/>
              <a:t>Assessment of Syntactic Skills – Parts of Speech</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38</a:t>
            </a:fld>
            <a:endParaRPr/>
          </a:p>
        </p:txBody>
      </p:sp>
      <p:sp>
        <p:nvSpPr>
          <p:cNvPr id="7" name="Google Shape;517;p39"/>
          <p:cNvSpPr/>
          <p:nvPr/>
        </p:nvSpPr>
        <p:spPr>
          <a:xfrm>
            <a:off x="4419600" y="133350"/>
            <a:ext cx="328143" cy="328123"/>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53;p38"/>
          <p:cNvSpPr txBox="1">
            <a:spLocks noGrp="1"/>
          </p:cNvSpPr>
          <p:nvPr>
            <p:ph type="body" idx="1"/>
          </p:nvPr>
        </p:nvSpPr>
        <p:spPr>
          <a:xfrm>
            <a:off x="304800" y="1123950"/>
            <a:ext cx="8686800" cy="3733800"/>
          </a:xfrm>
          <a:prstGeom prst="rect">
            <a:avLst/>
          </a:prstGeom>
        </p:spPr>
        <p:txBody>
          <a:bodyPr spcFirstLastPara="1" wrap="square" lIns="91425" tIns="91425" rIns="91425" bIns="91425" anchor="t" anchorCtr="0">
            <a:noAutofit/>
          </a:bodyPr>
          <a:lstStyle/>
          <a:p>
            <a:r>
              <a:rPr lang="en-US" sz="1400" dirty="0">
                <a:latin typeface="Times New Roman" pitchFamily="18" charset="0"/>
                <a:cs typeface="Times New Roman" pitchFamily="18" charset="0"/>
              </a:rPr>
              <a:t>Syntax refers to sentence structure. There are 8 major parts of speech:</a:t>
            </a:r>
          </a:p>
          <a:p>
            <a:r>
              <a:rPr lang="en-US" sz="1400" b="1" u="sng" dirty="0">
                <a:solidFill>
                  <a:srgbClr val="CC0000"/>
                </a:solidFill>
                <a:latin typeface="Times New Roman" pitchFamily="18" charset="0"/>
                <a:cs typeface="Times New Roman" pitchFamily="18" charset="0"/>
              </a:rPr>
              <a:t>Noun:</a:t>
            </a:r>
            <a:r>
              <a:rPr lang="en-US" sz="1400" dirty="0">
                <a:latin typeface="Times New Roman" pitchFamily="18" charset="0"/>
                <a:cs typeface="Times New Roman" pitchFamily="18" charset="0"/>
              </a:rPr>
              <a:t> A word that represents a person, place, or thing (e.g., </a:t>
            </a:r>
            <a:r>
              <a:rPr lang="en-US" sz="1400" i="1" dirty="0">
                <a:latin typeface="Times New Roman" pitchFamily="18" charset="0"/>
                <a:cs typeface="Times New Roman" pitchFamily="18" charset="0"/>
              </a:rPr>
              <a:t>flower)</a:t>
            </a:r>
          </a:p>
          <a:p>
            <a:r>
              <a:rPr lang="en-US" sz="1400" b="1" u="sng" dirty="0">
                <a:solidFill>
                  <a:srgbClr val="CC0000"/>
                </a:solidFill>
                <a:latin typeface="Times New Roman" pitchFamily="18" charset="0"/>
                <a:cs typeface="Times New Roman" pitchFamily="18" charset="0"/>
              </a:rPr>
              <a:t>Pronoun: </a:t>
            </a:r>
            <a:r>
              <a:rPr lang="en-US" sz="1400" dirty="0">
                <a:latin typeface="Times New Roman" pitchFamily="18" charset="0"/>
                <a:cs typeface="Times New Roman" pitchFamily="18" charset="0"/>
              </a:rPr>
              <a:t>A word that takes the place of a noun (e.g., </a:t>
            </a:r>
            <a:r>
              <a:rPr lang="en-US" sz="1400" i="1" dirty="0">
                <a:latin typeface="Times New Roman" pitchFamily="18" charset="0"/>
                <a:cs typeface="Times New Roman" pitchFamily="18" charset="0"/>
              </a:rPr>
              <a:t>I, it)</a:t>
            </a:r>
          </a:p>
          <a:p>
            <a:r>
              <a:rPr lang="en-US" sz="1400" b="1" u="sng" dirty="0">
                <a:solidFill>
                  <a:srgbClr val="CC0000"/>
                </a:solidFill>
                <a:latin typeface="Times New Roman" pitchFamily="18" charset="0"/>
                <a:cs typeface="Times New Roman" pitchFamily="18" charset="0"/>
              </a:rPr>
              <a:t>Adjective: </a:t>
            </a:r>
            <a:r>
              <a:rPr lang="en-US" sz="1400" dirty="0">
                <a:latin typeface="Times New Roman" pitchFamily="18" charset="0"/>
                <a:cs typeface="Times New Roman" pitchFamily="18" charset="0"/>
              </a:rPr>
              <a:t>A word that modifies a noun or pronoun, usually by description (e.g., </a:t>
            </a:r>
            <a:r>
              <a:rPr lang="en-US" sz="1400" i="1" dirty="0">
                <a:latin typeface="Times New Roman" pitchFamily="18" charset="0"/>
                <a:cs typeface="Times New Roman" pitchFamily="18" charset="0"/>
              </a:rPr>
              <a:t>happy, long)</a:t>
            </a:r>
          </a:p>
          <a:p>
            <a:r>
              <a:rPr lang="en-US" sz="1400" b="1" u="sng" dirty="0">
                <a:solidFill>
                  <a:srgbClr val="CC0000"/>
                </a:solidFill>
                <a:latin typeface="Times New Roman" pitchFamily="18" charset="0"/>
                <a:cs typeface="Times New Roman" pitchFamily="18" charset="0"/>
              </a:rPr>
              <a:t>Verb:</a:t>
            </a:r>
            <a:r>
              <a:rPr lang="en-US" sz="1400" dirty="0">
                <a:latin typeface="Times New Roman" pitchFamily="18" charset="0"/>
                <a:cs typeface="Times New Roman" pitchFamily="18" charset="0"/>
              </a:rPr>
              <a:t> A word that indicates action or a state of being (e.g., </a:t>
            </a:r>
            <a:r>
              <a:rPr lang="en-US" sz="1400" i="1" dirty="0">
                <a:latin typeface="Times New Roman" pitchFamily="18" charset="0"/>
                <a:cs typeface="Times New Roman" pitchFamily="18" charset="0"/>
              </a:rPr>
              <a:t>run, make, am)</a:t>
            </a:r>
          </a:p>
          <a:p>
            <a:r>
              <a:rPr lang="en-US" sz="1400" b="1" u="sng" dirty="0">
                <a:solidFill>
                  <a:srgbClr val="CC0000"/>
                </a:solidFill>
                <a:latin typeface="Times New Roman" pitchFamily="18" charset="0"/>
                <a:cs typeface="Times New Roman" pitchFamily="18" charset="0"/>
              </a:rPr>
              <a:t>Adverb:</a:t>
            </a:r>
            <a:r>
              <a:rPr lang="en-US" sz="1400" dirty="0">
                <a:latin typeface="Times New Roman" pitchFamily="18" charset="0"/>
                <a:cs typeface="Times New Roman" pitchFamily="18" charset="0"/>
              </a:rPr>
              <a:t> A word that modifies a verb, adjective, or another adverb by answering the question </a:t>
            </a:r>
            <a:r>
              <a:rPr lang="en-US" sz="1400" i="1" dirty="0">
                <a:latin typeface="Times New Roman" pitchFamily="18" charset="0"/>
                <a:cs typeface="Times New Roman" pitchFamily="18" charset="0"/>
              </a:rPr>
              <a:t>how? when? where? why? or to what extent? (e.g., badly, loudly)</a:t>
            </a:r>
          </a:p>
          <a:p>
            <a:r>
              <a:rPr lang="en-US" sz="1400" b="1" u="sng" dirty="0">
                <a:solidFill>
                  <a:srgbClr val="CC0000"/>
                </a:solidFill>
                <a:latin typeface="Times New Roman" pitchFamily="18" charset="0"/>
                <a:cs typeface="Times New Roman" pitchFamily="18" charset="0"/>
              </a:rPr>
              <a:t>Preposition: </a:t>
            </a:r>
            <a:r>
              <a:rPr lang="en-US" sz="1400" dirty="0">
                <a:latin typeface="Times New Roman" pitchFamily="18" charset="0"/>
                <a:cs typeface="Times New Roman" pitchFamily="18" charset="0"/>
              </a:rPr>
              <a:t>A word that shows the relationship of the noun or pronoun to some other word in the sentence (e.g., </a:t>
            </a:r>
            <a:r>
              <a:rPr lang="en-US" sz="1400" i="1" dirty="0">
                <a:latin typeface="Times New Roman" pitchFamily="18" charset="0"/>
                <a:cs typeface="Times New Roman" pitchFamily="18" charset="0"/>
              </a:rPr>
              <a:t>in, by, with, throughout)</a:t>
            </a:r>
          </a:p>
          <a:p>
            <a:r>
              <a:rPr lang="en-US" sz="1400" b="1" u="sng" dirty="0">
                <a:solidFill>
                  <a:srgbClr val="CC0000"/>
                </a:solidFill>
                <a:latin typeface="Times New Roman" pitchFamily="18" charset="0"/>
                <a:cs typeface="Times New Roman" pitchFamily="18" charset="0"/>
              </a:rPr>
              <a:t>Conjunction: </a:t>
            </a:r>
            <a:r>
              <a:rPr lang="en-US" sz="1400" dirty="0">
                <a:latin typeface="Times New Roman" pitchFamily="18" charset="0"/>
                <a:cs typeface="Times New Roman" pitchFamily="18" charset="0"/>
              </a:rPr>
              <a:t>A word that joins a phrase, clause, sentence, or other words together (e.g., </a:t>
            </a:r>
            <a:r>
              <a:rPr lang="en-US" sz="1400" i="1" dirty="0">
                <a:latin typeface="Times New Roman" pitchFamily="18" charset="0"/>
                <a:cs typeface="Times New Roman" pitchFamily="18" charset="0"/>
              </a:rPr>
              <a:t>and, but, because, or)</a:t>
            </a:r>
          </a:p>
          <a:p>
            <a:r>
              <a:rPr lang="en-US" sz="1400" b="1" u="sng" dirty="0">
                <a:solidFill>
                  <a:srgbClr val="CC0000"/>
                </a:solidFill>
                <a:latin typeface="Times New Roman" pitchFamily="18" charset="0"/>
                <a:cs typeface="Times New Roman" pitchFamily="18" charset="0"/>
              </a:rPr>
              <a:t>Interjection: </a:t>
            </a:r>
            <a:r>
              <a:rPr lang="en-US" sz="1400" dirty="0">
                <a:latin typeface="Times New Roman" pitchFamily="18" charset="0"/>
                <a:cs typeface="Times New Roman" pitchFamily="18" charset="0"/>
              </a:rPr>
              <a:t>A stand-alone word that expresses emotion (e.g., </a:t>
            </a:r>
            <a:r>
              <a:rPr lang="en-US" sz="1400" i="1" dirty="0">
                <a:latin typeface="Times New Roman" pitchFamily="18" charset="0"/>
                <a:cs typeface="Times New Roman" pitchFamily="18" charset="0"/>
              </a:rPr>
              <a:t>ouch, oh, yeah, bravo)</a:t>
            </a:r>
            <a:endParaRPr lang="en-US" sz="1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Syntactic Skills – Units</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39</a:t>
            </a:fld>
            <a:endParaRPr/>
          </a:p>
        </p:txBody>
      </p:sp>
      <p:sp>
        <p:nvSpPr>
          <p:cNvPr id="7" name="Google Shape;517;p39"/>
          <p:cNvSpPr/>
          <p:nvPr/>
        </p:nvSpPr>
        <p:spPr>
          <a:xfrm>
            <a:off x="4419600" y="133350"/>
            <a:ext cx="328143" cy="328123"/>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53;p38"/>
          <p:cNvSpPr txBox="1">
            <a:spLocks noGrp="1"/>
          </p:cNvSpPr>
          <p:nvPr>
            <p:ph type="body" idx="1"/>
          </p:nvPr>
        </p:nvSpPr>
        <p:spPr>
          <a:xfrm>
            <a:off x="838200" y="1123950"/>
            <a:ext cx="7467600" cy="3733800"/>
          </a:xfrm>
          <a:prstGeom prst="rect">
            <a:avLst/>
          </a:prstGeom>
        </p:spPr>
        <p:txBody>
          <a:bodyPr spcFirstLastPara="1" wrap="square" lIns="91425" tIns="91425" rIns="91425" bIns="91425" anchor="t" anchorCtr="0">
            <a:noAutofit/>
          </a:bodyPr>
          <a:lstStyle/>
          <a:p>
            <a:r>
              <a:rPr lang="en-US" sz="1600" dirty="0">
                <a:latin typeface="Times New Roman" pitchFamily="18" charset="0"/>
                <a:cs typeface="Times New Roman" pitchFamily="18" charset="0"/>
              </a:rPr>
              <a:t>The preceding parts of speech are combined into units. The most basic being phrases and clauses. </a:t>
            </a:r>
            <a:r>
              <a:rPr lang="en-US" sz="1600" b="1" dirty="0">
                <a:latin typeface="Times New Roman" pitchFamily="18" charset="0"/>
                <a:cs typeface="Times New Roman" pitchFamily="18" charset="0"/>
              </a:rPr>
              <a:t>Phrases</a:t>
            </a:r>
            <a:r>
              <a:rPr lang="en-US" sz="1600" dirty="0">
                <a:latin typeface="Times New Roman" pitchFamily="18" charset="0"/>
                <a:cs typeface="Times New Roman" pitchFamily="18" charset="0"/>
              </a:rPr>
              <a:t> are groups of related words that do not contain both a subject and a predicate (</a:t>
            </a:r>
            <a:r>
              <a:rPr lang="ar-SA" sz="1600" dirty="0">
                <a:latin typeface="Times New Roman" pitchFamily="18" charset="0"/>
                <a:cs typeface="Times New Roman" pitchFamily="18" charset="0"/>
              </a:rPr>
              <a:t>فاعل</a:t>
            </a:r>
            <a:r>
              <a:rPr lang="en-US" sz="1600" dirty="0">
                <a:latin typeface="Times New Roman" pitchFamily="18" charset="0"/>
                <a:cs typeface="Times New Roman" pitchFamily="18" charset="0"/>
              </a:rPr>
              <a:t>). These are:</a:t>
            </a:r>
          </a:p>
          <a:p>
            <a:r>
              <a:rPr lang="en-US" sz="1600" b="1" u="sng" dirty="0">
                <a:solidFill>
                  <a:srgbClr val="CC0000"/>
                </a:solidFill>
                <a:latin typeface="Times New Roman" pitchFamily="18" charset="0"/>
                <a:cs typeface="Times New Roman" pitchFamily="18" charset="0"/>
              </a:rPr>
              <a:t>Noun phrase: </a:t>
            </a:r>
            <a:r>
              <a:rPr lang="en-US" sz="1600" dirty="0">
                <a:latin typeface="Times New Roman" pitchFamily="18" charset="0"/>
                <a:cs typeface="Times New Roman" pitchFamily="18" charset="0"/>
              </a:rPr>
              <a:t>A group of words that acts as a noun (That book is funny. Going to the zoo was the highlight. The boy in the middle is David.)</a:t>
            </a:r>
          </a:p>
          <a:p>
            <a:r>
              <a:rPr lang="en-US" sz="1600" b="1" u="sng" dirty="0">
                <a:solidFill>
                  <a:srgbClr val="CC0000"/>
                </a:solidFill>
                <a:latin typeface="Times New Roman" pitchFamily="18" charset="0"/>
                <a:cs typeface="Times New Roman" pitchFamily="18" charset="0"/>
              </a:rPr>
              <a:t>Verb phrase:</a:t>
            </a:r>
            <a:r>
              <a:rPr lang="en-US" sz="1600" dirty="0">
                <a:latin typeface="Times New Roman" pitchFamily="18" charset="0"/>
                <a:cs typeface="Times New Roman" pitchFamily="18" charset="0"/>
              </a:rPr>
              <a:t> A group of words that acts as a verb (The project will be finished soon. Good mothers discipline with love and patience.)</a:t>
            </a:r>
          </a:p>
          <a:p>
            <a:r>
              <a:rPr lang="en-US" sz="1600" b="1" u="sng" dirty="0">
                <a:solidFill>
                  <a:srgbClr val="CC0000"/>
                </a:solidFill>
                <a:latin typeface="Times New Roman" pitchFamily="18" charset="0"/>
                <a:cs typeface="Times New Roman" pitchFamily="18" charset="0"/>
              </a:rPr>
              <a:t>Prepositional phrase: </a:t>
            </a:r>
            <a:r>
              <a:rPr lang="en-US" sz="1600" dirty="0">
                <a:latin typeface="Times New Roman" pitchFamily="18" charset="0"/>
                <a:cs typeface="Times New Roman" pitchFamily="18" charset="0"/>
              </a:rPr>
              <a:t>A group of words that acts as a preposition (the girl in front, a tree in the park)</a:t>
            </a:r>
          </a:p>
          <a:p>
            <a:r>
              <a:rPr lang="en-US" sz="1600" b="1" u="sng" dirty="0">
                <a:solidFill>
                  <a:srgbClr val="CC0000"/>
                </a:solidFill>
                <a:latin typeface="Times New Roman" pitchFamily="18" charset="0"/>
                <a:cs typeface="Times New Roman" pitchFamily="18" charset="0"/>
              </a:rPr>
              <a:t>Adjective phrase: </a:t>
            </a:r>
            <a:r>
              <a:rPr lang="en-US" sz="1600" dirty="0">
                <a:latin typeface="Times New Roman" pitchFamily="18" charset="0"/>
                <a:cs typeface="Times New Roman" pitchFamily="18" charset="0"/>
              </a:rPr>
              <a:t>A group of words that modifies a noun or pronoun (Tired from the long day, he fell asleep. The girl with the long hair)</a:t>
            </a:r>
          </a:p>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6"/>
          <p:cNvSpPr txBox="1">
            <a:spLocks noGrp="1"/>
          </p:cNvSpPr>
          <p:nvPr>
            <p:ph type="ctrTitle"/>
          </p:nvPr>
        </p:nvSpPr>
        <p:spPr>
          <a:xfrm>
            <a:off x="0" y="133350"/>
            <a:ext cx="4038600" cy="1371600"/>
          </a:xfrm>
          <a:prstGeom prst="rect">
            <a:avLst/>
          </a:prstGeom>
        </p:spPr>
        <p:txBody>
          <a:bodyPr spcFirstLastPara="1" wrap="square" lIns="91425" tIns="91425" rIns="91425" bIns="91425" anchor="t" anchorCtr="0">
            <a:normAutofit fontScale="90000"/>
          </a:bodyPr>
          <a:lstStyle/>
          <a:p>
            <a:pPr marL="457200" lvl="0" indent="-457200" algn="l" rtl="0">
              <a:spcBef>
                <a:spcPts val="0"/>
              </a:spcBef>
              <a:spcAft>
                <a:spcPts val="0"/>
              </a:spcAft>
            </a:pPr>
            <a:r>
              <a:rPr lang="en-US" sz="2200" dirty="0"/>
              <a:t>Assessment Approaches:</a:t>
            </a:r>
            <a:br>
              <a:rPr lang="en-US" sz="2200" dirty="0"/>
            </a:br>
            <a:r>
              <a:rPr lang="en-US" sz="2200" dirty="0"/>
              <a:t>1. Psychometric</a:t>
            </a:r>
            <a:br>
              <a:rPr lang="en-US" sz="2200" dirty="0"/>
            </a:br>
            <a:r>
              <a:rPr lang="en-US" sz="2200" dirty="0"/>
              <a:t>2. Descriptive</a:t>
            </a:r>
            <a:br>
              <a:rPr lang="en-US" sz="2200" dirty="0"/>
            </a:br>
            <a:r>
              <a:rPr lang="en-US" sz="2200" dirty="0"/>
              <a:t>3. An Integrated Approach</a:t>
            </a:r>
            <a:br>
              <a:rPr lang="en-US" sz="2400" dirty="0"/>
            </a:br>
            <a:br>
              <a:rPr lang="en-US" sz="2400" dirty="0"/>
            </a:br>
            <a:endParaRPr sz="2400"/>
          </a:p>
        </p:txBody>
      </p:sp>
      <p:sp>
        <p:nvSpPr>
          <p:cNvPr id="95" name="Google Shape;95;p16"/>
          <p:cNvSpPr txBox="1">
            <a:spLocks noGrp="1"/>
          </p:cNvSpPr>
          <p:nvPr>
            <p:ph type="subTitle" idx="1"/>
          </p:nvPr>
        </p:nvSpPr>
        <p:spPr>
          <a:xfrm>
            <a:off x="381000" y="1428750"/>
            <a:ext cx="3352800" cy="1524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CC0000"/>
              </a:buClr>
            </a:pPr>
            <a:r>
              <a:rPr lang="en-US" b="1" u="sng" dirty="0">
                <a:solidFill>
                  <a:schemeClr val="tx1"/>
                </a:solidFill>
                <a:latin typeface="Times New Roman" pitchFamily="18" charset="0"/>
                <a:cs typeface="Times New Roman" pitchFamily="18" charset="0"/>
              </a:rPr>
              <a:t>Psychometric Approach:</a:t>
            </a:r>
          </a:p>
          <a:p>
            <a:pPr marL="0" lvl="0" indent="0" algn="l" rtl="0">
              <a:spcBef>
                <a:spcPts val="0"/>
              </a:spcBef>
              <a:spcAft>
                <a:spcPts val="0"/>
              </a:spcAft>
              <a:buClr>
                <a:srgbClr val="CC0000"/>
              </a:buClr>
              <a:buFont typeface="Wingdings" pitchFamily="2" charset="2"/>
              <a:buChar char="Ø"/>
            </a:pPr>
            <a:r>
              <a:rPr lang="en-US" dirty="0">
                <a:solidFill>
                  <a:schemeClr val="tx1"/>
                </a:solidFill>
                <a:latin typeface="Times New Roman" pitchFamily="18" charset="0"/>
                <a:cs typeface="Times New Roman" pitchFamily="18" charset="0"/>
              </a:rPr>
              <a:t> </a:t>
            </a:r>
            <a:r>
              <a:rPr lang="en-US" sz="1400" dirty="0">
                <a:solidFill>
                  <a:srgbClr val="CC0000"/>
                </a:solidFill>
                <a:latin typeface="Times New Roman" pitchFamily="18" charset="0"/>
                <a:cs typeface="Times New Roman" pitchFamily="18" charset="0"/>
              </a:rPr>
              <a:t>Traditional</a:t>
            </a:r>
            <a:r>
              <a:rPr lang="en-US" sz="1400" dirty="0">
                <a:solidFill>
                  <a:schemeClr val="tx1"/>
                </a:solidFill>
                <a:latin typeface="Times New Roman" pitchFamily="18" charset="0"/>
                <a:cs typeface="Times New Roman" pitchFamily="18" charset="0"/>
              </a:rPr>
              <a:t> and ranks individuals according to </a:t>
            </a:r>
            <a:r>
              <a:rPr lang="en-US" sz="1400" dirty="0">
                <a:solidFill>
                  <a:srgbClr val="CC0000"/>
                </a:solidFill>
                <a:latin typeface="Times New Roman" pitchFamily="18" charset="0"/>
                <a:cs typeface="Times New Roman" pitchFamily="18" charset="0"/>
              </a:rPr>
              <a:t>norms</a:t>
            </a:r>
            <a:r>
              <a:rPr lang="en-US" sz="1400" dirty="0">
                <a:solidFill>
                  <a:schemeClr val="tx1"/>
                </a:solidFill>
                <a:latin typeface="Times New Roman" pitchFamily="18" charset="0"/>
                <a:cs typeface="Times New Roman" pitchFamily="18" charset="0"/>
              </a:rPr>
              <a:t>.</a:t>
            </a:r>
          </a:p>
          <a:p>
            <a:pPr marL="0" lvl="0" indent="0" algn="l" rtl="0">
              <a:spcBef>
                <a:spcPts val="0"/>
              </a:spcBef>
              <a:spcAft>
                <a:spcPts val="0"/>
              </a:spcAft>
              <a:buClr>
                <a:srgbClr val="CC0000"/>
              </a:buClr>
              <a:buFont typeface="Wingdings" pitchFamily="2" charset="2"/>
              <a:buChar char="Ø"/>
            </a:pPr>
            <a:r>
              <a:rPr lang="en-US" sz="1400" dirty="0">
                <a:solidFill>
                  <a:schemeClr val="tx1"/>
                </a:solidFill>
                <a:latin typeface="Times New Roman" pitchFamily="18" charset="0"/>
                <a:cs typeface="Times New Roman" pitchFamily="18" charset="0"/>
              </a:rPr>
              <a:t> Emphasizes the use of </a:t>
            </a:r>
            <a:r>
              <a:rPr lang="en-US" sz="1400" dirty="0">
                <a:solidFill>
                  <a:srgbClr val="CC0000"/>
                </a:solidFill>
                <a:latin typeface="Times New Roman" pitchFamily="18" charset="0"/>
                <a:cs typeface="Times New Roman" pitchFamily="18" charset="0"/>
              </a:rPr>
              <a:t>standardized, norm-referenced tests.</a:t>
            </a:r>
          </a:p>
          <a:p>
            <a:pPr marL="0" lvl="0" indent="0" algn="l" rtl="0">
              <a:spcBef>
                <a:spcPts val="0"/>
              </a:spcBef>
              <a:spcAft>
                <a:spcPts val="0"/>
              </a:spcAft>
              <a:buClr>
                <a:srgbClr val="CC0000"/>
              </a:buClr>
            </a:pPr>
            <a:endParaRPr lang="en-US" sz="1400" dirty="0">
              <a:solidFill>
                <a:schemeClr val="tx1"/>
              </a:solidFill>
              <a:latin typeface="Times New Roman" pitchFamily="18" charset="0"/>
              <a:cs typeface="Times New Roman" pitchFamily="18" charset="0"/>
            </a:endParaRPr>
          </a:p>
        </p:txBody>
      </p:sp>
      <p:sp>
        <p:nvSpPr>
          <p:cNvPr id="96" name="Google Shape;96;p16"/>
          <p:cNvSpPr txBox="1"/>
          <p:nvPr/>
        </p:nvSpPr>
        <p:spPr>
          <a:xfrm>
            <a:off x="3841850" y="590550"/>
            <a:ext cx="1415950" cy="470325"/>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solidFill>
                  <a:srgbClr val="CC0000"/>
                </a:solidFill>
                <a:latin typeface="Playfair Display"/>
                <a:ea typeface="Playfair Display"/>
                <a:cs typeface="Playfair Display"/>
                <a:sym typeface="Playfair Display"/>
              </a:rPr>
              <a:t>1</a:t>
            </a:r>
            <a:endParaRPr sz="2800">
              <a:solidFill>
                <a:srgbClr val="CC0000"/>
              </a:solidFill>
              <a:latin typeface="Playfair Display"/>
              <a:ea typeface="Playfair Display"/>
              <a:cs typeface="Playfair Display"/>
              <a:sym typeface="Playfair Display"/>
            </a:endParaRPr>
          </a:p>
        </p:txBody>
      </p:sp>
      <p:sp>
        <p:nvSpPr>
          <p:cNvPr id="97" name="Google Shape;97;p16"/>
          <p:cNvSpPr txBox="1">
            <a:spLocks noGrp="1"/>
          </p:cNvSpPr>
          <p:nvPr>
            <p:ph type="sldNum" idx="4294967295"/>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a:t>
            </a:fld>
            <a:endParaRPr/>
          </a:p>
        </p:txBody>
      </p:sp>
      <p:sp>
        <p:nvSpPr>
          <p:cNvPr id="6" name="TextBox 5"/>
          <p:cNvSpPr txBox="1"/>
          <p:nvPr/>
        </p:nvSpPr>
        <p:spPr>
          <a:xfrm>
            <a:off x="3810000" y="133350"/>
            <a:ext cx="1630575" cy="400110"/>
          </a:xfrm>
          <a:prstGeom prst="rect">
            <a:avLst/>
          </a:prstGeom>
          <a:noFill/>
        </p:spPr>
        <p:txBody>
          <a:bodyPr wrap="none" rtlCol="0">
            <a:spAutoFit/>
          </a:bodyPr>
          <a:lstStyle/>
          <a:p>
            <a:r>
              <a:rPr lang="en-US" sz="2000" i="1" dirty="0">
                <a:latin typeface="Playfair Display"/>
                <a:sym typeface="Playfair Display"/>
              </a:rPr>
              <a:t>Psychometric</a:t>
            </a:r>
            <a:endParaRPr lang="en-US" dirty="0"/>
          </a:p>
        </p:txBody>
      </p:sp>
      <p:sp>
        <p:nvSpPr>
          <p:cNvPr id="7" name="Google Shape;95;p16"/>
          <p:cNvSpPr txBox="1">
            <a:spLocks/>
          </p:cNvSpPr>
          <p:nvPr/>
        </p:nvSpPr>
        <p:spPr>
          <a:xfrm>
            <a:off x="381000" y="2876550"/>
            <a:ext cx="3352800" cy="19812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CC0000"/>
              </a:buClr>
              <a:buSzPts val="1800"/>
              <a:buFont typeface="Lora"/>
              <a:buNone/>
              <a:tabLst/>
              <a:defRPr/>
            </a:pPr>
            <a:r>
              <a:rPr kumimoji="0" lang="en-US" sz="1800" b="1" i="0" u="sng"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rPr>
              <a:t>Advantages</a:t>
            </a:r>
          </a:p>
          <a:p>
            <a:pPr marL="0" marR="0" lvl="0" indent="0" algn="l" defTabSz="914400" rtl="0" eaLnBrk="1" fontAlgn="auto" latinLnBrk="0" hangingPunct="1">
              <a:lnSpc>
                <a:spcPct val="115000"/>
              </a:lnSpc>
              <a:spcBef>
                <a:spcPts val="0"/>
              </a:spcBef>
              <a:spcAft>
                <a:spcPts val="0"/>
              </a:spcAft>
              <a:buClr>
                <a:srgbClr val="CC0000"/>
              </a:buClr>
              <a:buSzPts val="1800"/>
              <a:buFont typeface="Wingdings" pitchFamily="2" charset="2"/>
              <a:buChar char="Ø"/>
              <a:tabLst/>
              <a:defRPr/>
            </a:pPr>
            <a:r>
              <a:rPr lang="en-US" dirty="0">
                <a:latin typeface="Times New Roman" pitchFamily="18" charset="0"/>
                <a:cs typeface="Times New Roman" pitchFamily="18" charset="0"/>
              </a:rPr>
              <a:t> A broad content area is usually assessed with a high degree of objectivity, reliability,</a:t>
            </a:r>
          </a:p>
          <a:p>
            <a:r>
              <a:rPr lang="en-US" dirty="0">
                <a:latin typeface="Times New Roman" pitchFamily="18" charset="0"/>
                <a:cs typeface="Times New Roman" pitchFamily="18" charset="0"/>
              </a:rPr>
              <a:t>and validity.</a:t>
            </a:r>
            <a:endParaRPr kumimoji="0" lang="en-US" sz="1400" b="0" i="0" u="none"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endParaRPr>
          </a:p>
          <a:p>
            <a:pPr>
              <a:lnSpc>
                <a:spcPct val="115000"/>
              </a:lnSpc>
              <a:buClr>
                <a:srgbClr val="CC0000"/>
              </a:buClr>
              <a:buSzPts val="1800"/>
              <a:buFont typeface="Wingdings" pitchFamily="2" charset="2"/>
              <a:buChar char="Ø"/>
            </a:pPr>
            <a:r>
              <a:rPr lang="en-US" dirty="0">
                <a:solidFill>
                  <a:schemeClr val="tx1"/>
                </a:solidFill>
                <a:latin typeface="Times New Roman" pitchFamily="18" charset="0"/>
                <a:ea typeface="Lora"/>
                <a:cs typeface="Times New Roman" pitchFamily="18" charset="0"/>
                <a:sym typeface="Lora"/>
              </a:rPr>
              <a:t> Norm-referenced tests also help determine whether a problem exists and help identify specific problem areas.</a:t>
            </a:r>
            <a:endParaRPr kumimoji="0" lang="en-US" sz="1400" b="0" i="0" u="none"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endParaRPr>
          </a:p>
          <a:p>
            <a:pPr marL="0" marR="0" lvl="0" indent="0" algn="l" defTabSz="914400" rtl="0" eaLnBrk="1" fontAlgn="auto" latinLnBrk="0" hangingPunct="1">
              <a:lnSpc>
                <a:spcPct val="115000"/>
              </a:lnSpc>
              <a:spcBef>
                <a:spcPts val="0"/>
              </a:spcBef>
              <a:spcAft>
                <a:spcPts val="0"/>
              </a:spcAft>
              <a:buClr>
                <a:srgbClr val="CC0000"/>
              </a:buClr>
              <a:buSzPts val="1800"/>
              <a:buFont typeface="Lora"/>
              <a:buNone/>
              <a:tabLst/>
              <a:defRPr/>
            </a:pPr>
            <a:endParaRPr kumimoji="0" lang="en-US" sz="1400" b="0" i="0" u="none"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endParaRPr>
          </a:p>
        </p:txBody>
      </p:sp>
      <p:sp>
        <p:nvSpPr>
          <p:cNvPr id="8" name="Google Shape;95;p16"/>
          <p:cNvSpPr txBox="1">
            <a:spLocks/>
          </p:cNvSpPr>
          <p:nvPr/>
        </p:nvSpPr>
        <p:spPr>
          <a:xfrm>
            <a:off x="4876800" y="1657350"/>
            <a:ext cx="3352800" cy="28194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CC0000"/>
              </a:buClr>
              <a:buSzPts val="1800"/>
              <a:buFont typeface="Lora"/>
              <a:buNone/>
              <a:tabLst/>
              <a:defRPr/>
            </a:pPr>
            <a:r>
              <a:rPr kumimoji="0" lang="en-US" sz="1800" b="1" i="0" u="sng"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rPr>
              <a:t>Limitations</a:t>
            </a:r>
          </a:p>
          <a:p>
            <a:pPr lvl="0">
              <a:lnSpc>
                <a:spcPct val="115000"/>
              </a:lnSpc>
              <a:buClr>
                <a:srgbClr val="CC0000"/>
              </a:buClr>
              <a:buSzPts val="1800"/>
              <a:buFont typeface="Wingdings" pitchFamily="2" charset="2"/>
              <a:buChar char="Ø"/>
            </a:pPr>
            <a:r>
              <a:rPr lang="en-US" dirty="0">
                <a:latin typeface="Times New Roman" pitchFamily="18" charset="0"/>
                <a:cs typeface="Times New Roman" pitchFamily="18" charset="0"/>
              </a:rPr>
              <a:t> Norm-referenced tests often do not adequately assess the complex, multidimensional aspects of language.</a:t>
            </a:r>
          </a:p>
          <a:p>
            <a:pPr>
              <a:lnSpc>
                <a:spcPct val="115000"/>
              </a:lnSpc>
              <a:buClr>
                <a:srgbClr val="CC0000"/>
              </a:buClr>
              <a:buSzPts val="1800"/>
              <a:buFont typeface="Wingdings" pitchFamily="2" charset="2"/>
              <a:buChar char="Ø"/>
            </a:pPr>
            <a:r>
              <a:rPr lang="en-US" dirty="0">
                <a:solidFill>
                  <a:schemeClr val="tx1"/>
                </a:solidFill>
                <a:latin typeface="Times New Roman" pitchFamily="18" charset="0"/>
                <a:ea typeface="Lora"/>
                <a:cs typeface="Times New Roman" pitchFamily="18" charset="0"/>
                <a:sym typeface="Lora"/>
              </a:rPr>
              <a:t> Norm-referenced tests also are  not appropriate for many of the clients speech-language pathologists typically evaluate. This is due to variability in patient profiles SLPs deal with, as those differ from the profiles of the sample groups the norms are based on.</a:t>
            </a:r>
            <a:endParaRPr kumimoji="0" lang="en-US" sz="1400" b="0" i="0" u="none"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endParaRPr>
          </a:p>
          <a:p>
            <a:pPr marL="0" marR="0" lvl="0" indent="0" algn="l" defTabSz="914400" rtl="0" eaLnBrk="1" fontAlgn="auto" latinLnBrk="0" hangingPunct="1">
              <a:lnSpc>
                <a:spcPct val="115000"/>
              </a:lnSpc>
              <a:spcBef>
                <a:spcPts val="0"/>
              </a:spcBef>
              <a:spcAft>
                <a:spcPts val="0"/>
              </a:spcAft>
              <a:buClr>
                <a:srgbClr val="CC0000"/>
              </a:buClr>
              <a:buSzPts val="1800"/>
              <a:buFont typeface="Lora"/>
              <a:buNone/>
              <a:tabLst/>
              <a:defRPr/>
            </a:pPr>
            <a:endParaRPr kumimoji="0" lang="en-US" sz="1400" b="0" i="0" u="none"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Syntactic Skills – Units</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40</a:t>
            </a:fld>
            <a:endParaRPr/>
          </a:p>
        </p:txBody>
      </p:sp>
      <p:sp>
        <p:nvSpPr>
          <p:cNvPr id="7" name="Google Shape;517;p39"/>
          <p:cNvSpPr/>
          <p:nvPr/>
        </p:nvSpPr>
        <p:spPr>
          <a:xfrm>
            <a:off x="4419600" y="133350"/>
            <a:ext cx="328143" cy="328123"/>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53;p38"/>
          <p:cNvSpPr txBox="1">
            <a:spLocks noGrp="1"/>
          </p:cNvSpPr>
          <p:nvPr>
            <p:ph type="body" idx="1"/>
          </p:nvPr>
        </p:nvSpPr>
        <p:spPr>
          <a:xfrm>
            <a:off x="838200" y="1123950"/>
            <a:ext cx="7467600" cy="3733800"/>
          </a:xfrm>
          <a:prstGeom prst="rect">
            <a:avLst/>
          </a:prstGeom>
        </p:spPr>
        <p:txBody>
          <a:bodyPr spcFirstLastPara="1" wrap="square" lIns="91425" tIns="91425" rIns="91425" bIns="91425" anchor="t" anchorCtr="0">
            <a:noAutofit/>
          </a:bodyPr>
          <a:lstStyle/>
          <a:p>
            <a:r>
              <a:rPr lang="en-US" sz="1600" b="1" dirty="0">
                <a:latin typeface="Times New Roman" pitchFamily="18" charset="0"/>
                <a:cs typeface="Times New Roman" pitchFamily="18" charset="0"/>
              </a:rPr>
              <a:t>Clauses</a:t>
            </a:r>
            <a:r>
              <a:rPr lang="en-US" sz="1600" dirty="0">
                <a:latin typeface="Times New Roman" pitchFamily="18" charset="0"/>
                <a:cs typeface="Times New Roman" pitchFamily="18" charset="0"/>
              </a:rPr>
              <a:t> are groups of related words that have both a subject and a predicate. There are two types:</a:t>
            </a:r>
          </a:p>
          <a:p>
            <a:r>
              <a:rPr lang="en-US" sz="1600" b="1" u="sng" dirty="0">
                <a:solidFill>
                  <a:srgbClr val="CC0000"/>
                </a:solidFill>
                <a:latin typeface="Times New Roman" pitchFamily="18" charset="0"/>
                <a:cs typeface="Times New Roman" pitchFamily="18" charset="0"/>
              </a:rPr>
              <a:t>Main clause or independent clause: </a:t>
            </a:r>
            <a:r>
              <a:rPr lang="en-US" sz="1600" dirty="0">
                <a:latin typeface="Times New Roman" pitchFamily="18" charset="0"/>
                <a:cs typeface="Times New Roman" pitchFamily="18" charset="0"/>
              </a:rPr>
              <a:t>A grammatically complete unit that can stand alone and make sense (</a:t>
            </a:r>
            <a:r>
              <a:rPr lang="en-US" sz="1600" i="1" dirty="0">
                <a:latin typeface="Times New Roman" pitchFamily="18" charset="0"/>
                <a:cs typeface="Times New Roman" pitchFamily="18" charset="0"/>
              </a:rPr>
              <a:t>She went to the store, and she bought same cookies. The ball rolled away and landed under the table.)</a:t>
            </a:r>
          </a:p>
          <a:p>
            <a:r>
              <a:rPr lang="en-US" sz="1600" b="1" u="sng" dirty="0">
                <a:solidFill>
                  <a:srgbClr val="CC0000"/>
                </a:solidFill>
                <a:latin typeface="Times New Roman" pitchFamily="18" charset="0"/>
                <a:cs typeface="Times New Roman" pitchFamily="18" charset="0"/>
              </a:rPr>
              <a:t>Subordinate clause or dependent clause: </a:t>
            </a:r>
            <a:r>
              <a:rPr lang="en-US" sz="1600" dirty="0">
                <a:latin typeface="Times New Roman" pitchFamily="18" charset="0"/>
                <a:cs typeface="Times New Roman" pitchFamily="18" charset="0"/>
              </a:rPr>
              <a:t>A unit that cannot stand alone and make sense without being joined to a main clause (</a:t>
            </a:r>
            <a:r>
              <a:rPr lang="en-US" sz="1600" i="1" dirty="0">
                <a:latin typeface="Times New Roman" pitchFamily="18" charset="0"/>
                <a:cs typeface="Times New Roman" pitchFamily="18" charset="0"/>
              </a:rPr>
              <a:t>Because it is late, I must leave now. Sarah </a:t>
            </a:r>
            <a:r>
              <a:rPr lang="en-US" sz="1600" dirty="0">
                <a:latin typeface="Times New Roman" pitchFamily="18" charset="0"/>
                <a:cs typeface="Times New Roman" pitchFamily="18" charset="0"/>
              </a:rPr>
              <a:t>wrote </a:t>
            </a:r>
            <a:r>
              <a:rPr lang="en-US" sz="1600" i="1" dirty="0">
                <a:latin typeface="Times New Roman" pitchFamily="18" charset="0"/>
                <a:cs typeface="Times New Roman" pitchFamily="18" charset="0"/>
              </a:rPr>
              <a:t>that you were coming.)</a:t>
            </a:r>
            <a:endParaRPr lang="en-US" sz="16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Syntactic Skills – Sentences</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41</a:t>
            </a:fld>
            <a:endParaRPr/>
          </a:p>
        </p:txBody>
      </p:sp>
      <p:sp>
        <p:nvSpPr>
          <p:cNvPr id="7" name="Google Shape;517;p39"/>
          <p:cNvSpPr/>
          <p:nvPr/>
        </p:nvSpPr>
        <p:spPr>
          <a:xfrm>
            <a:off x="4419600" y="133350"/>
            <a:ext cx="328143" cy="328123"/>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53;p38"/>
          <p:cNvSpPr txBox="1">
            <a:spLocks noGrp="1"/>
          </p:cNvSpPr>
          <p:nvPr>
            <p:ph type="body" idx="1"/>
          </p:nvPr>
        </p:nvSpPr>
        <p:spPr>
          <a:xfrm>
            <a:off x="838200" y="1047750"/>
            <a:ext cx="7467600" cy="4095750"/>
          </a:xfrm>
          <a:prstGeom prst="rect">
            <a:avLst/>
          </a:prstGeom>
        </p:spPr>
        <p:txBody>
          <a:bodyPr spcFirstLastPara="1" wrap="square" lIns="91425" tIns="91425" rIns="91425" bIns="91425" anchor="t" anchorCtr="0">
            <a:noAutofit/>
          </a:bodyPr>
          <a:lstStyle/>
          <a:p>
            <a:r>
              <a:rPr lang="en-US" sz="1400" dirty="0">
                <a:latin typeface="Times New Roman" pitchFamily="18" charset="0"/>
                <a:cs typeface="Times New Roman" pitchFamily="18" charset="0"/>
              </a:rPr>
              <a:t>Clauses and Phrases are combined into sentences, which are classified according to structure or function. </a:t>
            </a:r>
            <a:r>
              <a:rPr lang="en-US" sz="1400" b="1" dirty="0">
                <a:solidFill>
                  <a:srgbClr val="CC0000"/>
                </a:solidFill>
                <a:latin typeface="Times New Roman" pitchFamily="18" charset="0"/>
                <a:cs typeface="Times New Roman" pitchFamily="18" charset="0"/>
              </a:rPr>
              <a:t>Structure</a:t>
            </a:r>
            <a:r>
              <a:rPr lang="en-US" sz="1400" dirty="0">
                <a:latin typeface="Times New Roman" pitchFamily="18" charset="0"/>
                <a:cs typeface="Times New Roman" pitchFamily="18" charset="0"/>
              </a:rPr>
              <a:t>-classification is as follows:</a:t>
            </a:r>
          </a:p>
          <a:p>
            <a:r>
              <a:rPr lang="en-US" sz="1400" b="1" u="sng" dirty="0">
                <a:solidFill>
                  <a:srgbClr val="CC0000"/>
                </a:solidFill>
                <a:latin typeface="Times New Roman" pitchFamily="18" charset="0"/>
                <a:cs typeface="Times New Roman" pitchFamily="18" charset="0"/>
              </a:rPr>
              <a:t>Simple sentence: </a:t>
            </a:r>
            <a:r>
              <a:rPr lang="en-US" sz="1400" dirty="0">
                <a:latin typeface="Times New Roman" pitchFamily="18" charset="0"/>
                <a:cs typeface="Times New Roman" pitchFamily="18" charset="0"/>
              </a:rPr>
              <a:t>A sentence that contains one main clause (</a:t>
            </a:r>
            <a:r>
              <a:rPr lang="en-US" sz="1400" i="1" dirty="0">
                <a:latin typeface="Times New Roman" pitchFamily="18" charset="0"/>
                <a:cs typeface="Times New Roman" pitchFamily="18" charset="0"/>
              </a:rPr>
              <a:t>He is old. Why are you doing that?)</a:t>
            </a:r>
          </a:p>
          <a:p>
            <a:r>
              <a:rPr lang="en-US" sz="1400" b="1" u="sng" dirty="0">
                <a:solidFill>
                  <a:srgbClr val="CC0000"/>
                </a:solidFill>
                <a:latin typeface="Times New Roman" pitchFamily="18" charset="0"/>
                <a:cs typeface="Times New Roman" pitchFamily="18" charset="0"/>
              </a:rPr>
              <a:t>Compound sentence:</a:t>
            </a:r>
            <a:r>
              <a:rPr lang="en-US" sz="1400" dirty="0">
                <a:latin typeface="Times New Roman" pitchFamily="18" charset="0"/>
                <a:cs typeface="Times New Roman" pitchFamily="18" charset="0"/>
              </a:rPr>
              <a:t> A sentence that contains two or more related main clauses (</a:t>
            </a:r>
            <a:r>
              <a:rPr lang="en-US" sz="1400" i="1" dirty="0">
                <a:latin typeface="Times New Roman" pitchFamily="18" charset="0"/>
                <a:cs typeface="Times New Roman" pitchFamily="18" charset="0"/>
              </a:rPr>
              <a:t>Mommy made the cake and daddy made the punch. You like green; I like blue.)</a:t>
            </a:r>
          </a:p>
          <a:p>
            <a:r>
              <a:rPr lang="en-US" sz="1400" b="1" u="sng" dirty="0">
                <a:solidFill>
                  <a:srgbClr val="CC0000"/>
                </a:solidFill>
                <a:latin typeface="Times New Roman" pitchFamily="18" charset="0"/>
                <a:cs typeface="Times New Roman" pitchFamily="18" charset="0"/>
              </a:rPr>
              <a:t>Complex sentence: </a:t>
            </a:r>
            <a:r>
              <a:rPr lang="en-US" sz="1400" dirty="0">
                <a:latin typeface="Times New Roman" pitchFamily="18" charset="0"/>
                <a:cs typeface="Times New Roman" pitchFamily="18" charset="0"/>
              </a:rPr>
              <a:t>A sentence that has one main clause and one or more subordinate clauses (</a:t>
            </a:r>
            <a:r>
              <a:rPr lang="en-US" sz="1400" i="1" dirty="0">
                <a:latin typeface="Times New Roman" pitchFamily="18" charset="0"/>
                <a:cs typeface="Times New Roman" pitchFamily="18" charset="0"/>
              </a:rPr>
              <a:t>Even though it was late, </a:t>
            </a:r>
            <a:r>
              <a:rPr lang="en-US" sz="1400" i="1" u="sng" dirty="0">
                <a:latin typeface="Times New Roman" pitchFamily="18" charset="0"/>
                <a:cs typeface="Times New Roman" pitchFamily="18" charset="0"/>
              </a:rPr>
              <a:t>mom let us stay up to watch the fireworks</a:t>
            </a:r>
            <a:r>
              <a:rPr lang="en-US" sz="1400" i="1" dirty="0">
                <a:latin typeface="Times New Roman" pitchFamily="18" charset="0"/>
                <a:cs typeface="Times New Roman" pitchFamily="18" charset="0"/>
              </a:rPr>
              <a:t>. After we went home, </a:t>
            </a:r>
            <a:r>
              <a:rPr lang="en-US" sz="1400" i="1" u="sng" dirty="0">
                <a:latin typeface="Times New Roman" pitchFamily="18" charset="0"/>
                <a:cs typeface="Times New Roman" pitchFamily="18" charset="0"/>
              </a:rPr>
              <a:t>we fell asleep quickly </a:t>
            </a:r>
            <a:r>
              <a:rPr lang="en-US" sz="1400" i="1" dirty="0">
                <a:latin typeface="Times New Roman" pitchFamily="18" charset="0"/>
                <a:cs typeface="Times New Roman" pitchFamily="18" charset="0"/>
              </a:rPr>
              <a:t>just as you said we would. [main clauses are underlined])</a:t>
            </a:r>
          </a:p>
          <a:p>
            <a:r>
              <a:rPr lang="en-US" sz="1400" b="1" u="sng" dirty="0">
                <a:solidFill>
                  <a:srgbClr val="CC0000"/>
                </a:solidFill>
                <a:latin typeface="Times New Roman" pitchFamily="18" charset="0"/>
                <a:cs typeface="Times New Roman" pitchFamily="18" charset="0"/>
              </a:rPr>
              <a:t>Compound-complex sentence: </a:t>
            </a:r>
            <a:r>
              <a:rPr lang="en-US" sz="1400" dirty="0">
                <a:latin typeface="Times New Roman" pitchFamily="18" charset="0"/>
                <a:cs typeface="Times New Roman" pitchFamily="18" charset="0"/>
              </a:rPr>
              <a:t>A sentence that has two or more main clauses and one or more subordinate clauses (</a:t>
            </a:r>
            <a:r>
              <a:rPr lang="en-US" sz="1400" i="1" dirty="0">
                <a:latin typeface="Times New Roman" pitchFamily="18" charset="0"/>
                <a:cs typeface="Times New Roman" pitchFamily="18" charset="0"/>
              </a:rPr>
              <a:t>Because the weather was nice, </a:t>
            </a:r>
            <a:r>
              <a:rPr lang="en-US" sz="1400" i="1" u="sng" dirty="0">
                <a:latin typeface="Times New Roman" pitchFamily="18" charset="0"/>
                <a:cs typeface="Times New Roman" pitchFamily="18" charset="0"/>
              </a:rPr>
              <a:t>the children played and I planted flowers</a:t>
            </a:r>
            <a:r>
              <a:rPr lang="en-US" sz="1400" i="1" dirty="0">
                <a:latin typeface="Times New Roman" pitchFamily="18" charset="0"/>
                <a:cs typeface="Times New Roman" pitchFamily="18" charset="0"/>
              </a:rPr>
              <a:t>. If it’s heads, </a:t>
            </a:r>
            <a:r>
              <a:rPr lang="en-US" sz="1400" i="1" u="sng" dirty="0">
                <a:latin typeface="Times New Roman" pitchFamily="18" charset="0"/>
                <a:cs typeface="Times New Roman" pitchFamily="18" charset="0"/>
              </a:rPr>
              <a:t>you win</a:t>
            </a:r>
            <a:r>
              <a:rPr lang="en-US" sz="1400" i="1" dirty="0">
                <a:latin typeface="Times New Roman" pitchFamily="18" charset="0"/>
                <a:cs typeface="Times New Roman" pitchFamily="18" charset="0"/>
              </a:rPr>
              <a:t>; if it’s tails, </a:t>
            </a:r>
            <a:r>
              <a:rPr lang="en-US" sz="1400" i="1" u="sng" dirty="0">
                <a:latin typeface="Times New Roman" pitchFamily="18" charset="0"/>
                <a:cs typeface="Times New Roman" pitchFamily="18" charset="0"/>
              </a:rPr>
              <a:t>I win</a:t>
            </a:r>
            <a:r>
              <a:rPr lang="en-US" sz="1400" i="1" dirty="0">
                <a:latin typeface="Times New Roman" pitchFamily="18" charset="0"/>
                <a:cs typeface="Times New Roman" pitchFamily="18" charset="0"/>
              </a:rPr>
              <a:t>. [main clauses are underlined]).</a:t>
            </a:r>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Syntactic Skills – Sentences</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42</a:t>
            </a:fld>
            <a:endParaRPr/>
          </a:p>
        </p:txBody>
      </p:sp>
      <p:sp>
        <p:nvSpPr>
          <p:cNvPr id="7" name="Google Shape;517;p39"/>
          <p:cNvSpPr/>
          <p:nvPr/>
        </p:nvSpPr>
        <p:spPr>
          <a:xfrm>
            <a:off x="4419600" y="133350"/>
            <a:ext cx="328143" cy="328123"/>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53;p38"/>
          <p:cNvSpPr txBox="1">
            <a:spLocks noGrp="1"/>
          </p:cNvSpPr>
          <p:nvPr>
            <p:ph type="body" idx="1"/>
          </p:nvPr>
        </p:nvSpPr>
        <p:spPr>
          <a:xfrm>
            <a:off x="838200" y="1123950"/>
            <a:ext cx="7467600" cy="3733800"/>
          </a:xfrm>
          <a:prstGeom prst="rect">
            <a:avLst/>
          </a:prstGeom>
        </p:spPr>
        <p:txBody>
          <a:bodyPr spcFirstLastPara="1" wrap="square" lIns="91425" tIns="91425" rIns="91425" bIns="91425" anchor="t" anchorCtr="0">
            <a:noAutofit/>
          </a:bodyPr>
          <a:lstStyle/>
          <a:p>
            <a:r>
              <a:rPr lang="en-US" sz="1600" b="1" dirty="0">
                <a:solidFill>
                  <a:srgbClr val="CC0000"/>
                </a:solidFill>
                <a:latin typeface="Times New Roman" pitchFamily="18" charset="0"/>
                <a:cs typeface="Times New Roman" pitchFamily="18" charset="0"/>
              </a:rPr>
              <a:t>Function</a:t>
            </a:r>
            <a:r>
              <a:rPr lang="en-US" sz="1600" dirty="0">
                <a:latin typeface="Times New Roman" pitchFamily="18" charset="0"/>
                <a:cs typeface="Times New Roman" pitchFamily="18" charset="0"/>
              </a:rPr>
              <a:t>-classification is as follows:</a:t>
            </a:r>
          </a:p>
          <a:p>
            <a:r>
              <a:rPr lang="en-US" sz="1600" b="1" u="sng" dirty="0">
                <a:solidFill>
                  <a:srgbClr val="CC0000"/>
                </a:solidFill>
                <a:latin typeface="Times New Roman" pitchFamily="18" charset="0"/>
                <a:cs typeface="Times New Roman" pitchFamily="18" charset="0"/>
              </a:rPr>
              <a:t>Declarative:</a:t>
            </a:r>
            <a:r>
              <a:rPr lang="en-US" sz="1600" dirty="0">
                <a:latin typeface="Times New Roman" pitchFamily="18" charset="0"/>
                <a:cs typeface="Times New Roman" pitchFamily="18" charset="0"/>
              </a:rPr>
              <a:t> A sentence that states a fact or makes an assertion (</a:t>
            </a:r>
            <a:r>
              <a:rPr lang="en-US" sz="1600" i="1" dirty="0">
                <a:latin typeface="Times New Roman" pitchFamily="18" charset="0"/>
                <a:cs typeface="Times New Roman" pitchFamily="18" charset="0"/>
              </a:rPr>
              <a:t>I am going now. You’re late.)</a:t>
            </a:r>
          </a:p>
          <a:p>
            <a:r>
              <a:rPr lang="en-US" sz="1600" b="1" u="sng" dirty="0">
                <a:solidFill>
                  <a:srgbClr val="CC0000"/>
                </a:solidFill>
                <a:latin typeface="Times New Roman" pitchFamily="18" charset="0"/>
                <a:cs typeface="Times New Roman" pitchFamily="18" charset="0"/>
              </a:rPr>
              <a:t>Interrogative:</a:t>
            </a:r>
            <a:r>
              <a:rPr lang="en-US" sz="1600" dirty="0">
                <a:latin typeface="Times New Roman" pitchFamily="18" charset="0"/>
                <a:cs typeface="Times New Roman" pitchFamily="18" charset="0"/>
              </a:rPr>
              <a:t> A sentence that asks a question (</a:t>
            </a:r>
            <a:r>
              <a:rPr lang="en-US" sz="1600" i="1" dirty="0">
                <a:latin typeface="Times New Roman" pitchFamily="18" charset="0"/>
                <a:cs typeface="Times New Roman" pitchFamily="18" charset="0"/>
              </a:rPr>
              <a:t>What happened? Whose is it?)</a:t>
            </a:r>
          </a:p>
          <a:p>
            <a:r>
              <a:rPr lang="en-US" sz="1600" b="1" u="sng" dirty="0">
                <a:solidFill>
                  <a:srgbClr val="CC0000"/>
                </a:solidFill>
                <a:latin typeface="Times New Roman" pitchFamily="18" charset="0"/>
                <a:cs typeface="Times New Roman" pitchFamily="18" charset="0"/>
              </a:rPr>
              <a:t>Imperative:</a:t>
            </a:r>
            <a:r>
              <a:rPr lang="en-US" sz="1600" b="1" dirty="0">
                <a:solidFill>
                  <a:srgbClr val="CC0000"/>
                </a:solidFill>
                <a:latin typeface="Times New Roman" pitchFamily="18" charset="0"/>
                <a:cs typeface="Times New Roman" pitchFamily="18" charset="0"/>
              </a:rPr>
              <a:t> </a:t>
            </a:r>
            <a:r>
              <a:rPr lang="en-US" sz="1600" dirty="0">
                <a:latin typeface="Times New Roman" pitchFamily="18" charset="0"/>
                <a:cs typeface="Times New Roman" pitchFamily="18" charset="0"/>
              </a:rPr>
              <a:t>A sentence that gives a command or makes a request. The subject “you” is often understood and not expressed (</a:t>
            </a:r>
            <a:r>
              <a:rPr lang="en-US" sz="1600" i="1" dirty="0">
                <a:latin typeface="Times New Roman" pitchFamily="18" charset="0"/>
                <a:cs typeface="Times New Roman" pitchFamily="18" charset="0"/>
              </a:rPr>
              <a:t>Go away! Please give this to your teacher.).</a:t>
            </a:r>
          </a:p>
          <a:p>
            <a:r>
              <a:rPr lang="en-US" sz="1600" b="1" u="sng" dirty="0">
                <a:solidFill>
                  <a:srgbClr val="CC0000"/>
                </a:solidFill>
                <a:latin typeface="Times New Roman" pitchFamily="18" charset="0"/>
                <a:cs typeface="Times New Roman" pitchFamily="18" charset="0"/>
              </a:rPr>
              <a:t>Exclamatory:</a:t>
            </a:r>
            <a:r>
              <a:rPr lang="en-US" sz="1600" b="1" dirty="0">
                <a:solidFill>
                  <a:srgbClr val="CC0000"/>
                </a:solidFill>
                <a:latin typeface="Times New Roman" pitchFamily="18" charset="0"/>
                <a:cs typeface="Times New Roman" pitchFamily="18" charset="0"/>
              </a:rPr>
              <a:t> </a:t>
            </a:r>
            <a:r>
              <a:rPr lang="en-US" sz="1600" dirty="0">
                <a:latin typeface="Times New Roman" pitchFamily="18" charset="0"/>
                <a:cs typeface="Times New Roman" pitchFamily="18" charset="0"/>
              </a:rPr>
              <a:t>A sentence that conveys a strong feeling. In some cases, the subject is understood without being expressed (</a:t>
            </a:r>
            <a:r>
              <a:rPr lang="en-US" sz="1600" i="1" dirty="0">
                <a:latin typeface="Times New Roman" pitchFamily="18" charset="0"/>
                <a:cs typeface="Times New Roman" pitchFamily="18" charset="0"/>
              </a:rPr>
              <a:t>How thoughtful! We were so surprised!).</a:t>
            </a:r>
            <a:endParaRPr lang="en-US" sz="1600"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Syntactic Skills</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43</a:t>
            </a:fld>
            <a:endParaRPr/>
          </a:p>
        </p:txBody>
      </p:sp>
      <p:sp>
        <p:nvSpPr>
          <p:cNvPr id="7" name="Google Shape;517;p39"/>
          <p:cNvSpPr/>
          <p:nvPr/>
        </p:nvSpPr>
        <p:spPr>
          <a:xfrm>
            <a:off x="4419600" y="133350"/>
            <a:ext cx="328143" cy="328123"/>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53;p38"/>
          <p:cNvSpPr txBox="1">
            <a:spLocks noGrp="1"/>
          </p:cNvSpPr>
          <p:nvPr>
            <p:ph type="body" idx="1"/>
          </p:nvPr>
        </p:nvSpPr>
        <p:spPr>
          <a:xfrm>
            <a:off x="838200" y="1276350"/>
            <a:ext cx="7467600" cy="3200400"/>
          </a:xfrm>
          <a:prstGeom prst="rect">
            <a:avLst/>
          </a:prstGeom>
        </p:spPr>
        <p:txBody>
          <a:bodyPr spcFirstLastPara="1" wrap="square" lIns="91425" tIns="91425" rIns="91425" bIns="91425" anchor="t" anchorCtr="0">
            <a:noAutofit/>
          </a:bodyPr>
          <a:lstStyle/>
          <a:p>
            <a:r>
              <a:rPr lang="en-US" sz="1600" dirty="0">
                <a:latin typeface="Times New Roman" pitchFamily="18" charset="0"/>
                <a:cs typeface="Times New Roman" pitchFamily="18" charset="0"/>
              </a:rPr>
              <a:t>The most predominant and basic order of words in sentences is subject-verb-object (S-O-V) </a:t>
            </a:r>
            <a:r>
              <a:rPr lang="en-US" sz="1600" i="1" dirty="0">
                <a:latin typeface="Times New Roman" pitchFamily="18" charset="0"/>
                <a:cs typeface="Times New Roman" pitchFamily="18" charset="0"/>
              </a:rPr>
              <a:t>e.g. I went home.</a:t>
            </a:r>
          </a:p>
          <a:p>
            <a:r>
              <a:rPr lang="en-US" sz="1600" dirty="0">
                <a:latin typeface="Times New Roman" pitchFamily="18" charset="0"/>
                <a:cs typeface="Times New Roman" pitchFamily="18" charset="0"/>
              </a:rPr>
              <a:t>Normally developing speakers can rearrange this order e.g. in a passive sentence The window was broken by the boy. The word order described is (O-V-S).</a:t>
            </a:r>
          </a:p>
          <a:p>
            <a:r>
              <a:rPr lang="en-US" sz="1600" dirty="0">
                <a:latin typeface="Times New Roman" pitchFamily="18" charset="0"/>
                <a:cs typeface="Times New Roman" pitchFamily="18" charset="0"/>
              </a:rPr>
              <a:t>The most significant strides in semantic aspects of language development are made during the first 5 years of life. Refer to Table 7-10 p.248. The more complex forms described continue to be learned well into the elementary and middle school years.</a:t>
            </a:r>
          </a:p>
          <a:p>
            <a:r>
              <a:rPr lang="en-US" sz="1600" dirty="0">
                <a:latin typeface="Times New Roman" pitchFamily="18" charset="0"/>
                <a:cs typeface="Times New Roman" pitchFamily="18" charset="0"/>
              </a:rPr>
              <a:t>When assessing syntax we look for a variety of word types, phrases, clauses, and sentence types in child’s productions. We also assess whether patterns are used correctly or not.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Assessment of Syntactic Skills</a:t>
            </a:r>
            <a:endParaRPr b="1"/>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44</a:t>
            </a:fld>
            <a:endParaRPr/>
          </a:p>
        </p:txBody>
      </p:sp>
      <p:sp>
        <p:nvSpPr>
          <p:cNvPr id="7" name="Google Shape;517;p39"/>
          <p:cNvSpPr/>
          <p:nvPr/>
        </p:nvSpPr>
        <p:spPr>
          <a:xfrm>
            <a:off x="4419600" y="133350"/>
            <a:ext cx="328143" cy="328123"/>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53;p38"/>
          <p:cNvSpPr txBox="1">
            <a:spLocks noGrp="1"/>
          </p:cNvSpPr>
          <p:nvPr>
            <p:ph type="body" idx="1"/>
          </p:nvPr>
        </p:nvSpPr>
        <p:spPr>
          <a:xfrm>
            <a:off x="838200" y="1276350"/>
            <a:ext cx="7467600" cy="3200400"/>
          </a:xfrm>
          <a:prstGeom prst="rect">
            <a:avLst/>
          </a:prstGeom>
        </p:spPr>
        <p:txBody>
          <a:bodyPr spcFirstLastPara="1" wrap="square" lIns="91425" tIns="91425" rIns="91425" bIns="91425" anchor="t" anchorCtr="0">
            <a:noAutofit/>
          </a:bodyPr>
          <a:lstStyle/>
          <a:p>
            <a:r>
              <a:rPr lang="en-US" sz="1600" b="1" dirty="0">
                <a:latin typeface="Times New Roman" pitchFamily="18" charset="0"/>
                <a:cs typeface="Times New Roman" pitchFamily="18" charset="0"/>
              </a:rPr>
              <a:t>Children with language impairments are likely to demonstrate:</a:t>
            </a:r>
          </a:p>
          <a:p>
            <a:r>
              <a:rPr lang="en-US" sz="1600" dirty="0">
                <a:latin typeface="Times New Roman" pitchFamily="18" charset="0"/>
                <a:cs typeface="Times New Roman" pitchFamily="18" charset="0"/>
              </a:rPr>
              <a:t>Simple, less elaborate noun phrases</a:t>
            </a:r>
          </a:p>
          <a:p>
            <a:r>
              <a:rPr lang="en-US" sz="1600" dirty="0">
                <a:latin typeface="Times New Roman" pitchFamily="18" charset="0"/>
                <a:cs typeface="Times New Roman" pitchFamily="18" charset="0"/>
              </a:rPr>
              <a:t>Shorter utterances</a:t>
            </a:r>
          </a:p>
          <a:p>
            <a:r>
              <a:rPr lang="en-US" sz="1600" dirty="0">
                <a:latin typeface="Times New Roman" pitchFamily="18" charset="0"/>
                <a:cs typeface="Times New Roman" pitchFamily="18" charset="0"/>
              </a:rPr>
              <a:t>Limited range of sentence types</a:t>
            </a:r>
          </a:p>
          <a:p>
            <a:r>
              <a:rPr lang="en-US" sz="1600" dirty="0">
                <a:latin typeface="Times New Roman" pitchFamily="18" charset="0"/>
                <a:cs typeface="Times New Roman" pitchFamily="18" charset="0"/>
              </a:rPr>
              <a:t>Overreliance on the S-V-O sentence structure</a:t>
            </a:r>
          </a:p>
          <a:p>
            <a:r>
              <a:rPr lang="en-US" sz="1600" dirty="0">
                <a:latin typeface="Times New Roman" pitchFamily="18" charset="0"/>
                <a:cs typeface="Times New Roman" pitchFamily="18" charset="0"/>
              </a:rPr>
              <a:t>Lack of sentence complexity</a:t>
            </a:r>
          </a:p>
          <a:p>
            <a:r>
              <a:rPr lang="en-US" sz="1600" dirty="0">
                <a:latin typeface="Times New Roman" pitchFamily="18" charset="0"/>
                <a:cs typeface="Times New Roman" pitchFamily="18" charset="0"/>
              </a:rPr>
              <a:t>Confusion with pronoun references</a:t>
            </a:r>
          </a:p>
          <a:p>
            <a:r>
              <a:rPr lang="en-US" sz="1600" dirty="0">
                <a:latin typeface="Times New Roman" pitchFamily="18" charset="0"/>
                <a:cs typeface="Times New Roman" pitchFamily="18" charset="0"/>
              </a:rPr>
              <a:t>Misinterpretations of passive sentences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990600" y="6610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Diagnosis</a:t>
            </a:r>
            <a:endParaRPr/>
          </a:p>
        </p:txBody>
      </p:sp>
      <p:sp>
        <p:nvSpPr>
          <p:cNvPr id="353" name="Google Shape;353;p38"/>
          <p:cNvSpPr txBox="1">
            <a:spLocks noGrp="1"/>
          </p:cNvSpPr>
          <p:nvPr>
            <p:ph type="body" idx="1"/>
          </p:nvPr>
        </p:nvSpPr>
        <p:spPr>
          <a:xfrm>
            <a:off x="914400" y="895350"/>
            <a:ext cx="6934200" cy="3962400"/>
          </a:xfrm>
          <a:prstGeom prst="rect">
            <a:avLst/>
          </a:prstGeom>
        </p:spPr>
        <p:txBody>
          <a:bodyPr spcFirstLastPara="1" wrap="square" lIns="91425" tIns="91425" rIns="91425" bIns="91425" anchor="t" anchorCtr="0">
            <a:noAutofit/>
          </a:bodyPr>
          <a:lstStyle/>
          <a:p>
            <a:r>
              <a:rPr lang="en-US" sz="1400" dirty="0">
                <a:latin typeface="Times New Roman" pitchFamily="18" charset="0"/>
                <a:cs typeface="Times New Roman" pitchFamily="18" charset="0"/>
              </a:rPr>
              <a:t>A child with a language disorder will typically demonstrate one or more of the following deficiencies:</a:t>
            </a:r>
          </a:p>
          <a:p>
            <a:pPr>
              <a:buFont typeface="Wingdings" pitchFamily="2" charset="2"/>
              <a:buChar char="Ø"/>
            </a:pPr>
            <a:r>
              <a:rPr lang="en-US" sz="1400" dirty="0">
                <a:latin typeface="Times New Roman" pitchFamily="18" charset="0"/>
                <a:cs typeface="Times New Roman" pitchFamily="18" charset="0"/>
              </a:rPr>
              <a:t>Delayed onset of language</a:t>
            </a:r>
          </a:p>
          <a:p>
            <a:pPr>
              <a:buFont typeface="Wingdings" pitchFamily="2" charset="2"/>
              <a:buChar char="Ø"/>
            </a:pPr>
            <a:r>
              <a:rPr lang="en-US" sz="1400" dirty="0">
                <a:latin typeface="Times New Roman" pitchFamily="18" charset="0"/>
                <a:cs typeface="Times New Roman" pitchFamily="18" charset="0"/>
              </a:rPr>
              <a:t>Limited amount of language</a:t>
            </a:r>
          </a:p>
          <a:p>
            <a:pPr>
              <a:buFont typeface="Wingdings" pitchFamily="2" charset="2"/>
              <a:buChar char="Ø"/>
            </a:pPr>
            <a:r>
              <a:rPr lang="en-US" sz="1400" dirty="0">
                <a:latin typeface="Times New Roman" pitchFamily="18" charset="0"/>
                <a:cs typeface="Times New Roman" pitchFamily="18" charset="0"/>
              </a:rPr>
              <a:t>Deficiencies in syntactic, semantic, and morphologic components</a:t>
            </a:r>
          </a:p>
          <a:p>
            <a:pPr>
              <a:buFont typeface="Wingdings" pitchFamily="2" charset="2"/>
              <a:buChar char="Ø"/>
            </a:pPr>
            <a:r>
              <a:rPr lang="en-US" sz="1400" dirty="0">
                <a:latin typeface="Times New Roman" pitchFamily="18" charset="0"/>
                <a:cs typeface="Times New Roman" pitchFamily="18" charset="0"/>
              </a:rPr>
              <a:t>Deficient cognitive skills</a:t>
            </a:r>
          </a:p>
          <a:p>
            <a:pPr>
              <a:buFont typeface="Wingdings" pitchFamily="2" charset="2"/>
              <a:buChar char="Ø"/>
            </a:pPr>
            <a:r>
              <a:rPr lang="en-US" sz="1400" dirty="0">
                <a:latin typeface="Times New Roman" pitchFamily="18" charset="0"/>
                <a:cs typeface="Times New Roman" pitchFamily="18" charset="0"/>
              </a:rPr>
              <a:t>Academic problems</a:t>
            </a:r>
          </a:p>
          <a:p>
            <a:pPr>
              <a:buFont typeface="Wingdings" pitchFamily="2" charset="2"/>
              <a:buChar char="Ø"/>
            </a:pPr>
            <a:r>
              <a:rPr lang="en-US" sz="1400" dirty="0">
                <a:latin typeface="Times New Roman" pitchFamily="18" charset="0"/>
                <a:cs typeface="Times New Roman" pitchFamily="18" charset="0"/>
              </a:rPr>
              <a:t>Limited language comprehension</a:t>
            </a:r>
          </a:p>
          <a:p>
            <a:pPr>
              <a:buFont typeface="Wingdings" pitchFamily="2" charset="2"/>
              <a:buChar char="Ø"/>
            </a:pPr>
            <a:r>
              <a:rPr lang="en-US" sz="1400" dirty="0">
                <a:latin typeface="Times New Roman" pitchFamily="18" charset="0"/>
                <a:cs typeface="Times New Roman" pitchFamily="18" charset="0"/>
              </a:rPr>
              <a:t>Poor listening skills</a:t>
            </a:r>
          </a:p>
          <a:p>
            <a:pPr>
              <a:buFont typeface="Wingdings" pitchFamily="2" charset="2"/>
              <a:buChar char="Ø"/>
            </a:pPr>
            <a:r>
              <a:rPr lang="en-US" sz="1400" dirty="0">
                <a:latin typeface="Times New Roman" pitchFamily="18" charset="0"/>
                <a:cs typeface="Times New Roman" pitchFamily="18" charset="0"/>
              </a:rPr>
              <a:t>Limited conversational skills</a:t>
            </a:r>
          </a:p>
          <a:p>
            <a:pPr>
              <a:buFont typeface="Wingdings" pitchFamily="2" charset="2"/>
              <a:buChar char="Ø"/>
            </a:pPr>
            <a:r>
              <a:rPr lang="en-US" sz="1400" dirty="0">
                <a:latin typeface="Times New Roman" pitchFamily="18" charset="0"/>
                <a:cs typeface="Times New Roman" pitchFamily="18" charset="0"/>
              </a:rPr>
              <a:t>Limited ability to narrate experiences</a:t>
            </a:r>
          </a:p>
          <a:p>
            <a:pPr>
              <a:buFont typeface="Wingdings" pitchFamily="2" charset="2"/>
              <a:buChar char="Ø"/>
            </a:pPr>
            <a:r>
              <a:rPr lang="en-US" sz="1400" dirty="0">
                <a:latin typeface="Times New Roman" pitchFamily="18" charset="0"/>
                <a:cs typeface="Times New Roman" pitchFamily="18" charset="0"/>
              </a:rPr>
              <a:t>A general inappropriate use of language</a:t>
            </a:r>
            <a:endParaRPr lang="en-US" sz="1400" dirty="0">
              <a:solidFill>
                <a:schemeClr val="tx1"/>
              </a:solidFill>
              <a:latin typeface="Times New Roman" pitchFamily="18" charset="0"/>
              <a:cs typeface="Times New Roman" pitchFamily="18" charset="0"/>
            </a:endParaRPr>
          </a:p>
          <a:p>
            <a:pPr marL="0" lvl="0" indent="0" algn="l" rtl="0">
              <a:spcBef>
                <a:spcPts val="600"/>
              </a:spcBef>
              <a:spcAft>
                <a:spcPts val="0"/>
              </a:spcAft>
              <a:buFont typeface="Wingdings" pitchFamily="2" charset="2"/>
              <a:buChar char="Ø"/>
            </a:pPr>
            <a:endParaRPr sz="1200">
              <a:solidFill>
                <a:schemeClr val="tx1"/>
              </a:solidFill>
              <a:latin typeface="Times New Roman" pitchFamily="18" charset="0"/>
              <a:cs typeface="Times New Roman" pitchFamily="18" charset="0"/>
            </a:endParaRPr>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45</a:t>
            </a:fld>
            <a:endParaRPr/>
          </a:p>
        </p:txBody>
      </p:sp>
      <p:grpSp>
        <p:nvGrpSpPr>
          <p:cNvPr id="6" name="Google Shape;467;p39"/>
          <p:cNvGrpSpPr/>
          <p:nvPr/>
        </p:nvGrpSpPr>
        <p:grpSpPr>
          <a:xfrm>
            <a:off x="4419600" y="133350"/>
            <a:ext cx="330961" cy="352637"/>
            <a:chOff x="5970800" y="1619250"/>
            <a:chExt cx="428650" cy="456725"/>
          </a:xfrm>
        </p:grpSpPr>
        <p:sp>
          <p:nvSpPr>
            <p:cNvPr id="8" name="Google Shape;468;p39"/>
            <p:cNvSpPr/>
            <p:nvPr/>
          </p:nvSpPr>
          <p:spPr>
            <a:xfrm>
              <a:off x="5970800" y="1674200"/>
              <a:ext cx="377975" cy="377950"/>
            </a:xfrm>
            <a:custGeom>
              <a:avLst/>
              <a:gdLst/>
              <a:ahLst/>
              <a:cxnLst/>
              <a:rect l="l" t="t" r="r" b="b"/>
              <a:pathLst>
                <a:path w="15119" h="15118" extrusionOk="0">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469;p39"/>
            <p:cNvSpPr/>
            <p:nvPr/>
          </p:nvSpPr>
          <p:spPr>
            <a:xfrm>
              <a:off x="6068500" y="1771875"/>
              <a:ext cx="182575" cy="182600"/>
            </a:xfrm>
            <a:custGeom>
              <a:avLst/>
              <a:gdLst/>
              <a:ahLst/>
              <a:cxnLst/>
              <a:rect l="l" t="t" r="r" b="b"/>
              <a:pathLst>
                <a:path w="7303" h="7304" extrusionOk="0">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70;p39"/>
            <p:cNvSpPr/>
            <p:nvPr/>
          </p:nvSpPr>
          <p:spPr>
            <a:xfrm>
              <a:off x="5981175" y="2005125"/>
              <a:ext cx="75125" cy="70850"/>
            </a:xfrm>
            <a:custGeom>
              <a:avLst/>
              <a:gdLst/>
              <a:ahLst/>
              <a:cxnLst/>
              <a:rect l="l" t="t" r="r" b="b"/>
              <a:pathLst>
                <a:path w="3005" h="2834" extrusionOk="0">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71;p39"/>
            <p:cNvSpPr/>
            <p:nvPr/>
          </p:nvSpPr>
          <p:spPr>
            <a:xfrm>
              <a:off x="6263875" y="2005125"/>
              <a:ext cx="74525" cy="70850"/>
            </a:xfrm>
            <a:custGeom>
              <a:avLst/>
              <a:gdLst/>
              <a:ahLst/>
              <a:cxnLst/>
              <a:rect l="l" t="t" r="r" b="b"/>
              <a:pathLst>
                <a:path w="2981" h="2834" extrusionOk="0">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72;p39"/>
            <p:cNvSpPr/>
            <p:nvPr/>
          </p:nvSpPr>
          <p:spPr>
            <a:xfrm>
              <a:off x="6147875" y="1619250"/>
              <a:ext cx="251575" cy="255850"/>
            </a:xfrm>
            <a:custGeom>
              <a:avLst/>
              <a:gdLst/>
              <a:ahLst/>
              <a:cxnLst/>
              <a:rect l="l" t="t" r="r" b="b"/>
              <a:pathLst>
                <a:path w="10063" h="10234" extrusionOk="0">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8"/>
          <p:cNvSpPr txBox="1">
            <a:spLocks noGrp="1"/>
          </p:cNvSpPr>
          <p:nvPr>
            <p:ph type="title"/>
          </p:nvPr>
        </p:nvSpPr>
        <p:spPr>
          <a:xfrm>
            <a:off x="990600" y="6610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Forms (p.251-286)</a:t>
            </a:r>
            <a:endParaRPr/>
          </a:p>
        </p:txBody>
      </p:sp>
      <p:sp>
        <p:nvSpPr>
          <p:cNvPr id="359" name="Google Shape;359;p3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46</a:t>
            </a:fld>
            <a:endParaRPr/>
          </a:p>
        </p:txBody>
      </p:sp>
      <p:grpSp>
        <p:nvGrpSpPr>
          <p:cNvPr id="13" name="Google Shape;458;p39"/>
          <p:cNvGrpSpPr/>
          <p:nvPr/>
        </p:nvGrpSpPr>
        <p:grpSpPr>
          <a:xfrm>
            <a:off x="4419600" y="133350"/>
            <a:ext cx="363968" cy="223484"/>
            <a:chOff x="4601275" y="1702875"/>
            <a:chExt cx="471400" cy="289450"/>
          </a:xfrm>
        </p:grpSpPr>
        <p:sp>
          <p:nvSpPr>
            <p:cNvPr id="14" name="Google Shape;459;p39"/>
            <p:cNvSpPr/>
            <p:nvPr/>
          </p:nvSpPr>
          <p:spPr>
            <a:xfrm>
              <a:off x="4816200" y="1702875"/>
              <a:ext cx="41550" cy="41550"/>
            </a:xfrm>
            <a:custGeom>
              <a:avLst/>
              <a:gdLst/>
              <a:ahLst/>
              <a:cxnLst/>
              <a:rect l="l" t="t" r="r" b="b"/>
              <a:pathLst>
                <a:path w="1662" h="1662" extrusionOk="0">
                  <a:moveTo>
                    <a:pt x="831" y="1"/>
                  </a:moveTo>
                  <a:lnTo>
                    <a:pt x="660" y="25"/>
                  </a:lnTo>
                  <a:lnTo>
                    <a:pt x="514" y="74"/>
                  </a:lnTo>
                  <a:lnTo>
                    <a:pt x="367" y="148"/>
                  </a:lnTo>
                  <a:lnTo>
                    <a:pt x="245" y="245"/>
                  </a:lnTo>
                  <a:lnTo>
                    <a:pt x="147" y="367"/>
                  </a:lnTo>
                  <a:lnTo>
                    <a:pt x="74" y="514"/>
                  </a:lnTo>
                  <a:lnTo>
                    <a:pt x="25" y="660"/>
                  </a:lnTo>
                  <a:lnTo>
                    <a:pt x="1" y="831"/>
                  </a:lnTo>
                  <a:lnTo>
                    <a:pt x="25" y="1002"/>
                  </a:lnTo>
                  <a:lnTo>
                    <a:pt x="74" y="1173"/>
                  </a:lnTo>
                  <a:lnTo>
                    <a:pt x="147" y="1295"/>
                  </a:lnTo>
                  <a:lnTo>
                    <a:pt x="245" y="1418"/>
                  </a:lnTo>
                  <a:lnTo>
                    <a:pt x="367" y="1540"/>
                  </a:lnTo>
                  <a:lnTo>
                    <a:pt x="514" y="1613"/>
                  </a:lnTo>
                  <a:lnTo>
                    <a:pt x="660" y="1662"/>
                  </a:lnTo>
                  <a:lnTo>
                    <a:pt x="1002" y="1662"/>
                  </a:lnTo>
                  <a:lnTo>
                    <a:pt x="1149" y="1613"/>
                  </a:lnTo>
                  <a:lnTo>
                    <a:pt x="1295" y="1540"/>
                  </a:lnTo>
                  <a:lnTo>
                    <a:pt x="1417" y="1418"/>
                  </a:lnTo>
                  <a:lnTo>
                    <a:pt x="1515" y="1295"/>
                  </a:lnTo>
                  <a:lnTo>
                    <a:pt x="1588" y="1173"/>
                  </a:lnTo>
                  <a:lnTo>
                    <a:pt x="1637" y="1002"/>
                  </a:lnTo>
                  <a:lnTo>
                    <a:pt x="1661" y="831"/>
                  </a:lnTo>
                  <a:lnTo>
                    <a:pt x="1637" y="660"/>
                  </a:lnTo>
                  <a:lnTo>
                    <a:pt x="1588" y="514"/>
                  </a:lnTo>
                  <a:lnTo>
                    <a:pt x="1515" y="367"/>
                  </a:lnTo>
                  <a:lnTo>
                    <a:pt x="1417" y="245"/>
                  </a:lnTo>
                  <a:lnTo>
                    <a:pt x="1295" y="148"/>
                  </a:lnTo>
                  <a:lnTo>
                    <a:pt x="1149" y="74"/>
                  </a:lnTo>
                  <a:lnTo>
                    <a:pt x="1002" y="25"/>
                  </a:lnTo>
                  <a:lnTo>
                    <a:pt x="831"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60;p39"/>
            <p:cNvSpPr/>
            <p:nvPr/>
          </p:nvSpPr>
          <p:spPr>
            <a:xfrm>
              <a:off x="5031125" y="1757225"/>
              <a:ext cx="41550" cy="41550"/>
            </a:xfrm>
            <a:custGeom>
              <a:avLst/>
              <a:gdLst/>
              <a:ahLst/>
              <a:cxnLst/>
              <a:rect l="l" t="t" r="r" b="b"/>
              <a:pathLst>
                <a:path w="1662" h="1662" extrusionOk="0">
                  <a:moveTo>
                    <a:pt x="831" y="1"/>
                  </a:moveTo>
                  <a:lnTo>
                    <a:pt x="660" y="25"/>
                  </a:lnTo>
                  <a:lnTo>
                    <a:pt x="513" y="74"/>
                  </a:lnTo>
                  <a:lnTo>
                    <a:pt x="367" y="147"/>
                  </a:lnTo>
                  <a:lnTo>
                    <a:pt x="245" y="245"/>
                  </a:lnTo>
                  <a:lnTo>
                    <a:pt x="147" y="367"/>
                  </a:lnTo>
                  <a:lnTo>
                    <a:pt x="74" y="514"/>
                  </a:lnTo>
                  <a:lnTo>
                    <a:pt x="25" y="684"/>
                  </a:lnTo>
                  <a:lnTo>
                    <a:pt x="1" y="831"/>
                  </a:lnTo>
                  <a:lnTo>
                    <a:pt x="25" y="1002"/>
                  </a:lnTo>
                  <a:lnTo>
                    <a:pt x="74" y="1173"/>
                  </a:lnTo>
                  <a:lnTo>
                    <a:pt x="147" y="1295"/>
                  </a:lnTo>
                  <a:lnTo>
                    <a:pt x="245" y="1417"/>
                  </a:lnTo>
                  <a:lnTo>
                    <a:pt x="367" y="1539"/>
                  </a:lnTo>
                  <a:lnTo>
                    <a:pt x="513" y="1613"/>
                  </a:lnTo>
                  <a:lnTo>
                    <a:pt x="660" y="1661"/>
                  </a:lnTo>
                  <a:lnTo>
                    <a:pt x="1002" y="1661"/>
                  </a:lnTo>
                  <a:lnTo>
                    <a:pt x="1148" y="1613"/>
                  </a:lnTo>
                  <a:lnTo>
                    <a:pt x="1295" y="1539"/>
                  </a:lnTo>
                  <a:lnTo>
                    <a:pt x="1417" y="1417"/>
                  </a:lnTo>
                  <a:lnTo>
                    <a:pt x="1515" y="1295"/>
                  </a:lnTo>
                  <a:lnTo>
                    <a:pt x="1588" y="1173"/>
                  </a:lnTo>
                  <a:lnTo>
                    <a:pt x="1637" y="1002"/>
                  </a:lnTo>
                  <a:lnTo>
                    <a:pt x="1661" y="831"/>
                  </a:lnTo>
                  <a:lnTo>
                    <a:pt x="1637" y="684"/>
                  </a:lnTo>
                  <a:lnTo>
                    <a:pt x="1588" y="514"/>
                  </a:lnTo>
                  <a:lnTo>
                    <a:pt x="1515" y="367"/>
                  </a:lnTo>
                  <a:lnTo>
                    <a:pt x="1417" y="245"/>
                  </a:lnTo>
                  <a:lnTo>
                    <a:pt x="1295" y="147"/>
                  </a:lnTo>
                  <a:lnTo>
                    <a:pt x="1148" y="74"/>
                  </a:lnTo>
                  <a:lnTo>
                    <a:pt x="1002" y="25"/>
                  </a:lnTo>
                  <a:lnTo>
                    <a:pt x="831"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61;p39"/>
            <p:cNvSpPr/>
            <p:nvPr/>
          </p:nvSpPr>
          <p:spPr>
            <a:xfrm>
              <a:off x="4634875" y="1756000"/>
              <a:ext cx="404225" cy="178325"/>
            </a:xfrm>
            <a:custGeom>
              <a:avLst/>
              <a:gdLst/>
              <a:ahLst/>
              <a:cxnLst/>
              <a:rect l="l" t="t" r="r" b="b"/>
              <a:pathLst>
                <a:path w="16169" h="7133" extrusionOk="0">
                  <a:moveTo>
                    <a:pt x="7742" y="1"/>
                  </a:moveTo>
                  <a:lnTo>
                    <a:pt x="5007" y="3444"/>
                  </a:lnTo>
                  <a:lnTo>
                    <a:pt x="464" y="1784"/>
                  </a:lnTo>
                  <a:lnTo>
                    <a:pt x="366" y="1881"/>
                  </a:lnTo>
                  <a:lnTo>
                    <a:pt x="244" y="1979"/>
                  </a:lnTo>
                  <a:lnTo>
                    <a:pt x="122" y="2052"/>
                  </a:lnTo>
                  <a:lnTo>
                    <a:pt x="0" y="2101"/>
                  </a:lnTo>
                  <a:lnTo>
                    <a:pt x="1465" y="7132"/>
                  </a:lnTo>
                  <a:lnTo>
                    <a:pt x="14703" y="7132"/>
                  </a:lnTo>
                  <a:lnTo>
                    <a:pt x="16168" y="2101"/>
                  </a:lnTo>
                  <a:lnTo>
                    <a:pt x="16046" y="2052"/>
                  </a:lnTo>
                  <a:lnTo>
                    <a:pt x="15924" y="1979"/>
                  </a:lnTo>
                  <a:lnTo>
                    <a:pt x="15802" y="1881"/>
                  </a:lnTo>
                  <a:lnTo>
                    <a:pt x="15704" y="1784"/>
                  </a:lnTo>
                  <a:lnTo>
                    <a:pt x="11161" y="3444"/>
                  </a:lnTo>
                  <a:lnTo>
                    <a:pt x="8426" y="1"/>
                  </a:lnTo>
                  <a:lnTo>
                    <a:pt x="8255" y="25"/>
                  </a:lnTo>
                  <a:lnTo>
                    <a:pt x="7913" y="25"/>
                  </a:lnTo>
                  <a:lnTo>
                    <a:pt x="7742"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62;p39"/>
            <p:cNvSpPr/>
            <p:nvPr/>
          </p:nvSpPr>
          <p:spPr>
            <a:xfrm>
              <a:off x="4601275" y="1757225"/>
              <a:ext cx="41550" cy="41550"/>
            </a:xfrm>
            <a:custGeom>
              <a:avLst/>
              <a:gdLst/>
              <a:ahLst/>
              <a:cxnLst/>
              <a:rect l="l" t="t" r="r" b="b"/>
              <a:pathLst>
                <a:path w="1662" h="1662" extrusionOk="0">
                  <a:moveTo>
                    <a:pt x="831" y="1"/>
                  </a:moveTo>
                  <a:lnTo>
                    <a:pt x="660" y="25"/>
                  </a:lnTo>
                  <a:lnTo>
                    <a:pt x="514" y="74"/>
                  </a:lnTo>
                  <a:lnTo>
                    <a:pt x="367" y="147"/>
                  </a:lnTo>
                  <a:lnTo>
                    <a:pt x="245" y="245"/>
                  </a:lnTo>
                  <a:lnTo>
                    <a:pt x="147" y="367"/>
                  </a:lnTo>
                  <a:lnTo>
                    <a:pt x="74" y="514"/>
                  </a:lnTo>
                  <a:lnTo>
                    <a:pt x="25" y="684"/>
                  </a:lnTo>
                  <a:lnTo>
                    <a:pt x="1" y="831"/>
                  </a:lnTo>
                  <a:lnTo>
                    <a:pt x="25" y="1002"/>
                  </a:lnTo>
                  <a:lnTo>
                    <a:pt x="74" y="1173"/>
                  </a:lnTo>
                  <a:lnTo>
                    <a:pt x="147" y="1295"/>
                  </a:lnTo>
                  <a:lnTo>
                    <a:pt x="245" y="1417"/>
                  </a:lnTo>
                  <a:lnTo>
                    <a:pt x="367" y="1539"/>
                  </a:lnTo>
                  <a:lnTo>
                    <a:pt x="514" y="1613"/>
                  </a:lnTo>
                  <a:lnTo>
                    <a:pt x="660" y="1661"/>
                  </a:lnTo>
                  <a:lnTo>
                    <a:pt x="1002" y="1661"/>
                  </a:lnTo>
                  <a:lnTo>
                    <a:pt x="1149" y="1613"/>
                  </a:lnTo>
                  <a:lnTo>
                    <a:pt x="1295" y="1539"/>
                  </a:lnTo>
                  <a:lnTo>
                    <a:pt x="1417" y="1417"/>
                  </a:lnTo>
                  <a:lnTo>
                    <a:pt x="1515" y="1295"/>
                  </a:lnTo>
                  <a:lnTo>
                    <a:pt x="1588" y="1173"/>
                  </a:lnTo>
                  <a:lnTo>
                    <a:pt x="1637" y="1002"/>
                  </a:lnTo>
                  <a:lnTo>
                    <a:pt x="1662" y="831"/>
                  </a:lnTo>
                  <a:lnTo>
                    <a:pt x="1637" y="684"/>
                  </a:lnTo>
                  <a:lnTo>
                    <a:pt x="1588" y="514"/>
                  </a:lnTo>
                  <a:lnTo>
                    <a:pt x="1515" y="367"/>
                  </a:lnTo>
                  <a:lnTo>
                    <a:pt x="1417" y="245"/>
                  </a:lnTo>
                  <a:lnTo>
                    <a:pt x="1295" y="147"/>
                  </a:lnTo>
                  <a:lnTo>
                    <a:pt x="1149" y="74"/>
                  </a:lnTo>
                  <a:lnTo>
                    <a:pt x="1002" y="25"/>
                  </a:lnTo>
                  <a:lnTo>
                    <a:pt x="831"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63;p39"/>
            <p:cNvSpPr/>
            <p:nvPr/>
          </p:nvSpPr>
          <p:spPr>
            <a:xfrm>
              <a:off x="4673325" y="1947725"/>
              <a:ext cx="327300" cy="44600"/>
            </a:xfrm>
            <a:custGeom>
              <a:avLst/>
              <a:gdLst/>
              <a:ahLst/>
              <a:cxnLst/>
              <a:rect l="l" t="t" r="r" b="b"/>
              <a:pathLst>
                <a:path w="13092" h="1784" extrusionOk="0">
                  <a:moveTo>
                    <a:pt x="1" y="1"/>
                  </a:moveTo>
                  <a:lnTo>
                    <a:pt x="514" y="1784"/>
                  </a:lnTo>
                  <a:lnTo>
                    <a:pt x="1808" y="1686"/>
                  </a:lnTo>
                  <a:lnTo>
                    <a:pt x="3249" y="1588"/>
                  </a:lnTo>
                  <a:lnTo>
                    <a:pt x="4836" y="1539"/>
                  </a:lnTo>
                  <a:lnTo>
                    <a:pt x="8256" y="1539"/>
                  </a:lnTo>
                  <a:lnTo>
                    <a:pt x="9843" y="1588"/>
                  </a:lnTo>
                  <a:lnTo>
                    <a:pt x="11284" y="1661"/>
                  </a:lnTo>
                  <a:lnTo>
                    <a:pt x="12579" y="1784"/>
                  </a:lnTo>
                  <a:lnTo>
                    <a:pt x="13091"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353;p38"/>
          <p:cNvSpPr txBox="1">
            <a:spLocks noGrp="1"/>
          </p:cNvSpPr>
          <p:nvPr>
            <p:ph type="body" idx="1"/>
          </p:nvPr>
        </p:nvSpPr>
        <p:spPr>
          <a:xfrm>
            <a:off x="914400" y="1276350"/>
            <a:ext cx="6934200" cy="3124200"/>
          </a:xfrm>
          <a:prstGeom prst="rect">
            <a:avLst/>
          </a:prstGeom>
        </p:spPr>
        <p:txBody>
          <a:bodyPr spcFirstLastPara="1" wrap="square" lIns="91425" tIns="91425" rIns="91425" bIns="91425" anchor="t" anchorCtr="0">
            <a:noAutofit/>
          </a:bodyPr>
          <a:lstStyle/>
          <a:p>
            <a:r>
              <a:rPr lang="en-US" sz="1400" u="sng" dirty="0">
                <a:latin typeface="Times New Roman" pitchFamily="18" charset="0"/>
                <a:cs typeface="Times New Roman" pitchFamily="18" charset="0"/>
              </a:rPr>
              <a:t>Form 7-1</a:t>
            </a:r>
            <a:r>
              <a:rPr lang="en-US" sz="1400" dirty="0">
                <a:latin typeface="Times New Roman" pitchFamily="18" charset="0"/>
                <a:cs typeface="Times New Roman" pitchFamily="18" charset="0"/>
              </a:rPr>
              <a:t>: Worksheet for analysis of Child-Caregiver Interaction.</a:t>
            </a:r>
          </a:p>
          <a:p>
            <a:r>
              <a:rPr lang="en-US" sz="1400" u="sng" dirty="0">
                <a:latin typeface="Times New Roman" pitchFamily="18" charset="0"/>
                <a:cs typeface="Times New Roman" pitchFamily="18" charset="0"/>
              </a:rPr>
              <a:t>Form 7-2</a:t>
            </a:r>
            <a:r>
              <a:rPr lang="en-US" sz="1400" dirty="0">
                <a:latin typeface="Times New Roman" pitchFamily="18" charset="0"/>
                <a:cs typeface="Times New Roman" pitchFamily="18" charset="0"/>
              </a:rPr>
              <a:t>: Language Development Survey to identify expressive LD in toddlers.</a:t>
            </a:r>
          </a:p>
          <a:p>
            <a:r>
              <a:rPr lang="en-US" sz="1400" u="sng" dirty="0">
                <a:latin typeface="Times New Roman" pitchFamily="18" charset="0"/>
                <a:cs typeface="Times New Roman" pitchFamily="18" charset="0"/>
              </a:rPr>
              <a:t>Form 7-3</a:t>
            </a:r>
            <a:r>
              <a:rPr lang="en-US" sz="1400" dirty="0">
                <a:latin typeface="Times New Roman" pitchFamily="18" charset="0"/>
                <a:cs typeface="Times New Roman" pitchFamily="18" charset="0"/>
              </a:rPr>
              <a:t>: Assessment of Language Development</a:t>
            </a:r>
          </a:p>
          <a:p>
            <a:r>
              <a:rPr lang="en-US" sz="1400" u="sng" dirty="0">
                <a:latin typeface="Times New Roman" pitchFamily="18" charset="0"/>
                <a:cs typeface="Times New Roman" pitchFamily="18" charset="0"/>
              </a:rPr>
              <a:t>Form 7-4</a:t>
            </a:r>
            <a:r>
              <a:rPr lang="en-US" sz="1400" dirty="0">
                <a:latin typeface="Times New Roman" pitchFamily="18" charset="0"/>
                <a:cs typeface="Times New Roman" pitchFamily="18" charset="0"/>
              </a:rPr>
              <a:t>: Parent Questionnaire for Early Language Development</a:t>
            </a:r>
          </a:p>
          <a:p>
            <a:r>
              <a:rPr lang="en-US" sz="1400" u="sng" dirty="0">
                <a:latin typeface="Times New Roman" pitchFamily="18" charset="0"/>
                <a:cs typeface="Times New Roman" pitchFamily="18" charset="0"/>
              </a:rPr>
              <a:t>Form 7-5</a:t>
            </a:r>
            <a:r>
              <a:rPr lang="en-US" sz="1400" dirty="0">
                <a:latin typeface="Times New Roman" pitchFamily="18" charset="0"/>
                <a:cs typeface="Times New Roman" pitchFamily="18" charset="0"/>
              </a:rPr>
              <a:t>: Checklist for an Informal Assessment of Language</a:t>
            </a:r>
          </a:p>
          <a:p>
            <a:r>
              <a:rPr lang="en-US" sz="1400" u="sng" dirty="0">
                <a:latin typeface="Times New Roman" pitchFamily="18" charset="0"/>
                <a:cs typeface="Times New Roman" pitchFamily="18" charset="0"/>
              </a:rPr>
              <a:t>Form 7-6</a:t>
            </a:r>
            <a:r>
              <a:rPr lang="en-US" sz="1400" dirty="0">
                <a:latin typeface="Times New Roman" pitchFamily="18" charset="0"/>
                <a:cs typeface="Times New Roman" pitchFamily="18" charset="0"/>
              </a:rPr>
              <a:t>: Worksheet for Recording a Language Sample</a:t>
            </a:r>
          </a:p>
          <a:p>
            <a:r>
              <a:rPr lang="en-US" sz="1400" u="sng" dirty="0">
                <a:latin typeface="Times New Roman" pitchFamily="18" charset="0"/>
                <a:cs typeface="Times New Roman" pitchFamily="18" charset="0"/>
              </a:rPr>
              <a:t>Form 7-7</a:t>
            </a:r>
            <a:r>
              <a:rPr lang="en-US" sz="1400" dirty="0">
                <a:latin typeface="Times New Roman" pitchFamily="18" charset="0"/>
                <a:cs typeface="Times New Roman" pitchFamily="18" charset="0"/>
              </a:rPr>
              <a:t>: Assessment of Morphologic Features</a:t>
            </a:r>
          </a:p>
          <a:p>
            <a:r>
              <a:rPr lang="en-US" sz="1400" u="sng" dirty="0">
                <a:latin typeface="Times New Roman" pitchFamily="18" charset="0"/>
                <a:cs typeface="Times New Roman" pitchFamily="18" charset="0"/>
              </a:rPr>
              <a:t>Form 7-8</a:t>
            </a:r>
            <a:r>
              <a:rPr lang="en-US" sz="1400" dirty="0">
                <a:latin typeface="Times New Roman" pitchFamily="18" charset="0"/>
                <a:cs typeface="Times New Roman" pitchFamily="18" charset="0"/>
              </a:rPr>
              <a:t>: Assessment of Pragmatic Skills</a:t>
            </a:r>
          </a:p>
          <a:p>
            <a:r>
              <a:rPr lang="en-US" sz="1400" u="sng" dirty="0">
                <a:latin typeface="Times New Roman" pitchFamily="18" charset="0"/>
                <a:cs typeface="Times New Roman" pitchFamily="18" charset="0"/>
              </a:rPr>
              <a:t>Form 7-9</a:t>
            </a:r>
            <a:r>
              <a:rPr lang="en-US" sz="1400" dirty="0">
                <a:latin typeface="Times New Roman" pitchFamily="18" charset="0"/>
                <a:cs typeface="Times New Roman" pitchFamily="18" charset="0"/>
              </a:rPr>
              <a:t>: Assessment of Semantic Skills</a:t>
            </a:r>
          </a:p>
          <a:p>
            <a:endParaRPr lang="en-US" sz="1400" dirty="0">
              <a:latin typeface="Times New Roman" pitchFamily="18" charset="0"/>
              <a:cs typeface="Times New Roman" pitchFamily="18" charset="0"/>
            </a:endParaRPr>
          </a:p>
          <a:p>
            <a:pPr>
              <a:buFont typeface="Wingdings" pitchFamily="2" charset="2"/>
              <a:buChar char="Ø"/>
            </a:pPr>
            <a:endParaRPr lang="en-US" sz="1400" dirty="0">
              <a:solidFill>
                <a:schemeClr val="tx1"/>
              </a:solidFill>
              <a:latin typeface="Times New Roman" pitchFamily="18" charset="0"/>
              <a:cs typeface="Times New Roman" pitchFamily="18" charset="0"/>
            </a:endParaRPr>
          </a:p>
          <a:p>
            <a:pPr marL="0" lvl="0" indent="0" algn="l" rtl="0">
              <a:spcBef>
                <a:spcPts val="600"/>
              </a:spcBef>
              <a:spcAft>
                <a:spcPts val="0"/>
              </a:spcAft>
              <a:buFont typeface="Wingdings" pitchFamily="2" charset="2"/>
              <a:buChar char="Ø"/>
            </a:pPr>
            <a:endParaRPr sz="1200">
              <a:solidFill>
                <a:schemeClr val="tx1"/>
              </a:solidFill>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36"/>
          <p:cNvSpPr txBox="1">
            <a:spLocks noGrp="1"/>
          </p:cNvSpPr>
          <p:nvPr>
            <p:ph type="title"/>
          </p:nvPr>
        </p:nvSpPr>
        <p:spPr>
          <a:xfrm>
            <a:off x="1066800" y="1733550"/>
            <a:ext cx="7081200" cy="762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b="1" dirty="0">
                <a:effectLst>
                  <a:outerShdw blurRad="38100" dist="38100" dir="2700000" algn="tl">
                    <a:srgbClr val="000000">
                      <a:alpha val="43137"/>
                    </a:srgbClr>
                  </a:outerShdw>
                </a:effectLst>
              </a:rPr>
              <a:t>Thanks!</a:t>
            </a:r>
            <a:endParaRPr sz="4800" b="1">
              <a:effectLst>
                <a:outerShdw blurRad="38100" dist="38100" dir="2700000" algn="tl">
                  <a:srgbClr val="000000">
                    <a:alpha val="43137"/>
                  </a:srgbClr>
                </a:outerShdw>
              </a:effectLst>
            </a:endParaRPr>
          </a:p>
        </p:txBody>
      </p:sp>
      <p:sp>
        <p:nvSpPr>
          <p:cNvPr id="335" name="Google Shape;335;p36"/>
          <p:cNvSpPr txBox="1">
            <a:spLocks noGrp="1"/>
          </p:cNvSpPr>
          <p:nvPr>
            <p:ph type="body" idx="1"/>
          </p:nvPr>
        </p:nvSpPr>
        <p:spPr>
          <a:xfrm>
            <a:off x="990600" y="2800350"/>
            <a:ext cx="7081200" cy="1396525"/>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sz="3600" b="1" dirty="0">
                <a:solidFill>
                  <a:srgbClr val="CC0000"/>
                </a:solidFill>
              </a:rPr>
              <a:t>Any questions?</a:t>
            </a:r>
            <a:br>
              <a:rPr lang="en" sz="3600" b="1" dirty="0">
                <a:solidFill>
                  <a:srgbClr val="CC0000"/>
                </a:solidFill>
              </a:rPr>
            </a:br>
            <a:r>
              <a:rPr lang="en" sz="1600" b="1" dirty="0">
                <a:solidFill>
                  <a:srgbClr val="CC0000"/>
                </a:solidFill>
              </a:rPr>
              <a:t>Please, message me☺</a:t>
            </a:r>
            <a:endParaRPr sz="1600" b="1">
              <a:solidFill>
                <a:srgbClr val="CC0000"/>
              </a:solidFill>
            </a:endParaRPr>
          </a:p>
        </p:txBody>
      </p:sp>
      <p:sp>
        <p:nvSpPr>
          <p:cNvPr id="336" name="Google Shape;336;p36"/>
          <p:cNvSpPr/>
          <p:nvPr/>
        </p:nvSpPr>
        <p:spPr>
          <a:xfrm>
            <a:off x="4410757" y="111095"/>
            <a:ext cx="322468" cy="289480"/>
          </a:xfrm>
          <a:custGeom>
            <a:avLst/>
            <a:gdLst/>
            <a:ahLst/>
            <a:cxnLst/>
            <a:rect l="l" t="t" r="r" b="b"/>
            <a:pathLst>
              <a:path w="16706" h="14997" extrusionOk="0">
                <a:moveTo>
                  <a:pt x="4299" y="0"/>
                </a:moveTo>
                <a:lnTo>
                  <a:pt x="3859" y="25"/>
                </a:lnTo>
                <a:lnTo>
                  <a:pt x="3444" y="74"/>
                </a:lnTo>
                <a:lnTo>
                  <a:pt x="3029" y="196"/>
                </a:lnTo>
                <a:lnTo>
                  <a:pt x="2614" y="342"/>
                </a:lnTo>
                <a:lnTo>
                  <a:pt x="2247" y="513"/>
                </a:lnTo>
                <a:lnTo>
                  <a:pt x="1905" y="733"/>
                </a:lnTo>
                <a:lnTo>
                  <a:pt x="1563" y="977"/>
                </a:lnTo>
                <a:lnTo>
                  <a:pt x="1270" y="1246"/>
                </a:lnTo>
                <a:lnTo>
                  <a:pt x="977" y="1563"/>
                </a:lnTo>
                <a:lnTo>
                  <a:pt x="733" y="1881"/>
                </a:lnTo>
                <a:lnTo>
                  <a:pt x="513" y="2247"/>
                </a:lnTo>
                <a:lnTo>
                  <a:pt x="342" y="2614"/>
                </a:lnTo>
                <a:lnTo>
                  <a:pt x="196" y="3004"/>
                </a:lnTo>
                <a:lnTo>
                  <a:pt x="98" y="3420"/>
                </a:lnTo>
                <a:lnTo>
                  <a:pt x="25" y="3859"/>
                </a:lnTo>
                <a:lnTo>
                  <a:pt x="0" y="4299"/>
                </a:lnTo>
                <a:lnTo>
                  <a:pt x="0" y="4592"/>
                </a:lnTo>
                <a:lnTo>
                  <a:pt x="25" y="4885"/>
                </a:lnTo>
                <a:lnTo>
                  <a:pt x="122" y="5447"/>
                </a:lnTo>
                <a:lnTo>
                  <a:pt x="245" y="6008"/>
                </a:lnTo>
                <a:lnTo>
                  <a:pt x="440" y="6546"/>
                </a:lnTo>
                <a:lnTo>
                  <a:pt x="660" y="7059"/>
                </a:lnTo>
                <a:lnTo>
                  <a:pt x="928" y="7547"/>
                </a:lnTo>
                <a:lnTo>
                  <a:pt x="1197" y="8011"/>
                </a:lnTo>
                <a:lnTo>
                  <a:pt x="1515" y="8475"/>
                </a:lnTo>
                <a:lnTo>
                  <a:pt x="1856" y="8915"/>
                </a:lnTo>
                <a:lnTo>
                  <a:pt x="2198" y="9330"/>
                </a:lnTo>
                <a:lnTo>
                  <a:pt x="2565" y="9745"/>
                </a:lnTo>
                <a:lnTo>
                  <a:pt x="2931" y="10136"/>
                </a:lnTo>
                <a:lnTo>
                  <a:pt x="3639" y="10869"/>
                </a:lnTo>
                <a:lnTo>
                  <a:pt x="4299" y="11528"/>
                </a:lnTo>
                <a:lnTo>
                  <a:pt x="4861" y="12065"/>
                </a:lnTo>
                <a:lnTo>
                  <a:pt x="5496" y="12627"/>
                </a:lnTo>
                <a:lnTo>
                  <a:pt x="6839" y="13775"/>
                </a:lnTo>
                <a:lnTo>
                  <a:pt x="7913" y="14654"/>
                </a:lnTo>
                <a:lnTo>
                  <a:pt x="8353" y="14996"/>
                </a:lnTo>
                <a:lnTo>
                  <a:pt x="8793" y="14654"/>
                </a:lnTo>
                <a:lnTo>
                  <a:pt x="9843" y="13799"/>
                </a:lnTo>
                <a:lnTo>
                  <a:pt x="11186" y="12651"/>
                </a:lnTo>
                <a:lnTo>
                  <a:pt x="11821" y="12090"/>
                </a:lnTo>
                <a:lnTo>
                  <a:pt x="12407" y="11528"/>
                </a:lnTo>
                <a:lnTo>
                  <a:pt x="13067" y="10869"/>
                </a:lnTo>
                <a:lnTo>
                  <a:pt x="13775" y="10136"/>
                </a:lnTo>
                <a:lnTo>
                  <a:pt x="14141" y="9745"/>
                </a:lnTo>
                <a:lnTo>
                  <a:pt x="14508" y="9330"/>
                </a:lnTo>
                <a:lnTo>
                  <a:pt x="14850" y="8915"/>
                </a:lnTo>
                <a:lnTo>
                  <a:pt x="15191" y="8475"/>
                </a:lnTo>
                <a:lnTo>
                  <a:pt x="15509" y="8011"/>
                </a:lnTo>
                <a:lnTo>
                  <a:pt x="15778" y="7547"/>
                </a:lnTo>
                <a:lnTo>
                  <a:pt x="16046" y="7059"/>
                </a:lnTo>
                <a:lnTo>
                  <a:pt x="16266" y="6546"/>
                </a:lnTo>
                <a:lnTo>
                  <a:pt x="16461" y="6008"/>
                </a:lnTo>
                <a:lnTo>
                  <a:pt x="16584" y="5447"/>
                </a:lnTo>
                <a:lnTo>
                  <a:pt x="16681" y="4885"/>
                </a:lnTo>
                <a:lnTo>
                  <a:pt x="16706" y="4592"/>
                </a:lnTo>
                <a:lnTo>
                  <a:pt x="16706" y="4299"/>
                </a:lnTo>
                <a:lnTo>
                  <a:pt x="16681" y="3859"/>
                </a:lnTo>
                <a:lnTo>
                  <a:pt x="16608" y="3420"/>
                </a:lnTo>
                <a:lnTo>
                  <a:pt x="16510" y="3004"/>
                </a:lnTo>
                <a:lnTo>
                  <a:pt x="16364" y="2614"/>
                </a:lnTo>
                <a:lnTo>
                  <a:pt x="16193" y="2247"/>
                </a:lnTo>
                <a:lnTo>
                  <a:pt x="15973" y="1881"/>
                </a:lnTo>
                <a:lnTo>
                  <a:pt x="15729" y="1563"/>
                </a:lnTo>
                <a:lnTo>
                  <a:pt x="15436" y="1246"/>
                </a:lnTo>
                <a:lnTo>
                  <a:pt x="15143" y="977"/>
                </a:lnTo>
                <a:lnTo>
                  <a:pt x="14801" y="733"/>
                </a:lnTo>
                <a:lnTo>
                  <a:pt x="14459" y="513"/>
                </a:lnTo>
                <a:lnTo>
                  <a:pt x="14092" y="342"/>
                </a:lnTo>
                <a:lnTo>
                  <a:pt x="13677" y="196"/>
                </a:lnTo>
                <a:lnTo>
                  <a:pt x="13262" y="74"/>
                </a:lnTo>
                <a:lnTo>
                  <a:pt x="12847" y="25"/>
                </a:lnTo>
                <a:lnTo>
                  <a:pt x="12407" y="0"/>
                </a:lnTo>
                <a:lnTo>
                  <a:pt x="12065" y="0"/>
                </a:lnTo>
                <a:lnTo>
                  <a:pt x="11723" y="49"/>
                </a:lnTo>
                <a:lnTo>
                  <a:pt x="11381" y="122"/>
                </a:lnTo>
                <a:lnTo>
                  <a:pt x="11064" y="196"/>
                </a:lnTo>
                <a:lnTo>
                  <a:pt x="10746" y="318"/>
                </a:lnTo>
                <a:lnTo>
                  <a:pt x="10453" y="464"/>
                </a:lnTo>
                <a:lnTo>
                  <a:pt x="10160" y="611"/>
                </a:lnTo>
                <a:lnTo>
                  <a:pt x="9892" y="806"/>
                </a:lnTo>
                <a:lnTo>
                  <a:pt x="9647" y="1002"/>
                </a:lnTo>
                <a:lnTo>
                  <a:pt x="9403" y="1221"/>
                </a:lnTo>
                <a:lnTo>
                  <a:pt x="9183" y="1466"/>
                </a:lnTo>
                <a:lnTo>
                  <a:pt x="8964" y="1710"/>
                </a:lnTo>
                <a:lnTo>
                  <a:pt x="8793" y="1979"/>
                </a:lnTo>
                <a:lnTo>
                  <a:pt x="8622" y="2272"/>
                </a:lnTo>
                <a:lnTo>
                  <a:pt x="8475" y="2565"/>
                </a:lnTo>
                <a:lnTo>
                  <a:pt x="8353" y="2858"/>
                </a:lnTo>
                <a:lnTo>
                  <a:pt x="8231" y="2565"/>
                </a:lnTo>
                <a:lnTo>
                  <a:pt x="8084" y="2272"/>
                </a:lnTo>
                <a:lnTo>
                  <a:pt x="7913" y="1979"/>
                </a:lnTo>
                <a:lnTo>
                  <a:pt x="7742" y="1710"/>
                </a:lnTo>
                <a:lnTo>
                  <a:pt x="7523" y="1466"/>
                </a:lnTo>
                <a:lnTo>
                  <a:pt x="7303" y="1221"/>
                </a:lnTo>
                <a:lnTo>
                  <a:pt x="7059" y="1002"/>
                </a:lnTo>
                <a:lnTo>
                  <a:pt x="6814" y="806"/>
                </a:lnTo>
                <a:lnTo>
                  <a:pt x="6546" y="611"/>
                </a:lnTo>
                <a:lnTo>
                  <a:pt x="6253" y="464"/>
                </a:lnTo>
                <a:lnTo>
                  <a:pt x="5960" y="318"/>
                </a:lnTo>
                <a:lnTo>
                  <a:pt x="5642" y="196"/>
                </a:lnTo>
                <a:lnTo>
                  <a:pt x="5325" y="122"/>
                </a:lnTo>
                <a:lnTo>
                  <a:pt x="4983" y="49"/>
                </a:lnTo>
                <a:lnTo>
                  <a:pt x="4641"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6"/>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47</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5" name="Google Shape;95;p16"/>
          <p:cNvSpPr txBox="1">
            <a:spLocks noGrp="1"/>
          </p:cNvSpPr>
          <p:nvPr>
            <p:ph type="subTitle" idx="1"/>
          </p:nvPr>
        </p:nvSpPr>
        <p:spPr>
          <a:xfrm>
            <a:off x="381000" y="666750"/>
            <a:ext cx="3352800" cy="198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CC0000"/>
              </a:buClr>
            </a:pPr>
            <a:r>
              <a:rPr lang="en-US" b="1" u="sng" dirty="0">
                <a:solidFill>
                  <a:schemeClr val="tx1"/>
                </a:solidFill>
                <a:latin typeface="Times New Roman" pitchFamily="18" charset="0"/>
                <a:cs typeface="Times New Roman" pitchFamily="18" charset="0"/>
              </a:rPr>
              <a:t>Descriptive Approach:</a:t>
            </a:r>
          </a:p>
          <a:p>
            <a:pPr marL="0" indent="0" algn="l">
              <a:buClr>
                <a:srgbClr val="CC0000"/>
              </a:buClr>
              <a:buFont typeface="Wingdings" pitchFamily="2" charset="2"/>
              <a:buChar char="Ø"/>
            </a:pPr>
            <a:r>
              <a:rPr lang="en-US" dirty="0">
                <a:solidFill>
                  <a:schemeClr val="tx1"/>
                </a:solidFill>
                <a:latin typeface="Times New Roman" pitchFamily="18" charset="0"/>
                <a:cs typeface="Times New Roman" pitchFamily="18" charset="0"/>
              </a:rPr>
              <a:t> </a:t>
            </a:r>
            <a:r>
              <a:rPr lang="en-US" sz="1400" dirty="0">
                <a:solidFill>
                  <a:srgbClr val="CC0000"/>
                </a:solidFill>
                <a:latin typeface="Times New Roman" pitchFamily="18" charset="0"/>
                <a:cs typeface="Times New Roman" pitchFamily="18" charset="0"/>
              </a:rPr>
              <a:t>Authentic</a:t>
            </a:r>
            <a:r>
              <a:rPr lang="en-US" sz="1400" dirty="0">
                <a:solidFill>
                  <a:schemeClr val="tx1"/>
                </a:solidFill>
                <a:latin typeface="Times New Roman" pitchFamily="18" charset="0"/>
                <a:cs typeface="Times New Roman" pitchFamily="18" charset="0"/>
              </a:rPr>
              <a:t> assessment method focusing on description of behaviors and comparing past performance to current performance.</a:t>
            </a:r>
            <a:endParaRPr lang="en-US" sz="1100" dirty="0">
              <a:solidFill>
                <a:schemeClr val="tx1"/>
              </a:solidFill>
              <a:latin typeface="Times New Roman" pitchFamily="18" charset="0"/>
              <a:cs typeface="Times New Roman" pitchFamily="18" charset="0"/>
            </a:endParaRPr>
          </a:p>
          <a:p>
            <a:pPr marL="0" indent="0" algn="l">
              <a:buClr>
                <a:srgbClr val="CC0000"/>
              </a:buClr>
              <a:buFont typeface="Wingdings" pitchFamily="2" charset="2"/>
              <a:buChar char="Ø"/>
            </a:pPr>
            <a:r>
              <a:rPr lang="en-US" sz="1400" dirty="0">
                <a:solidFill>
                  <a:schemeClr val="tx1"/>
                </a:solidFill>
                <a:latin typeface="Times New Roman" pitchFamily="18" charset="0"/>
                <a:cs typeface="Times New Roman" pitchFamily="18" charset="0"/>
              </a:rPr>
              <a:t> Emphasizes </a:t>
            </a:r>
            <a:r>
              <a:rPr lang="en-US" sz="1400" dirty="0">
                <a:solidFill>
                  <a:srgbClr val="CC0000"/>
                </a:solidFill>
                <a:latin typeface="Times New Roman" pitchFamily="18" charset="0"/>
                <a:cs typeface="Times New Roman" pitchFamily="18" charset="0"/>
              </a:rPr>
              <a:t>spontaneous speech-language sampling </a:t>
            </a:r>
            <a:r>
              <a:rPr lang="en-US" sz="1400" dirty="0">
                <a:solidFill>
                  <a:schemeClr val="tx1"/>
                </a:solidFill>
                <a:latin typeface="Times New Roman" pitchFamily="18" charset="0"/>
                <a:cs typeface="Times New Roman" pitchFamily="18" charset="0"/>
              </a:rPr>
              <a:t>and </a:t>
            </a:r>
            <a:r>
              <a:rPr lang="en-US" sz="1400" dirty="0">
                <a:solidFill>
                  <a:srgbClr val="CC0000"/>
                </a:solidFill>
                <a:latin typeface="Times New Roman" pitchFamily="18" charset="0"/>
                <a:cs typeface="Times New Roman" pitchFamily="18" charset="0"/>
              </a:rPr>
              <a:t>observation</a:t>
            </a:r>
            <a:r>
              <a:rPr lang="en-US" sz="1400" dirty="0">
                <a:solidFill>
                  <a:schemeClr val="tx1"/>
                </a:solidFill>
                <a:latin typeface="Times New Roman" pitchFamily="18" charset="0"/>
                <a:cs typeface="Times New Roman" pitchFamily="18" charset="0"/>
              </a:rPr>
              <a:t> in naturalistic contexts.</a:t>
            </a:r>
          </a:p>
        </p:txBody>
      </p:sp>
      <p:sp>
        <p:nvSpPr>
          <p:cNvPr id="96" name="Google Shape;96;p16"/>
          <p:cNvSpPr txBox="1"/>
          <p:nvPr/>
        </p:nvSpPr>
        <p:spPr>
          <a:xfrm>
            <a:off x="3841850" y="590550"/>
            <a:ext cx="1415950" cy="470325"/>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solidFill>
                  <a:srgbClr val="CC0000"/>
                </a:solidFill>
                <a:latin typeface="Playfair Display"/>
                <a:ea typeface="Playfair Display"/>
                <a:cs typeface="Playfair Display"/>
                <a:sym typeface="Playfair Display"/>
              </a:rPr>
              <a:t>2</a:t>
            </a:r>
            <a:endParaRPr sz="2800">
              <a:solidFill>
                <a:srgbClr val="CC0000"/>
              </a:solidFill>
              <a:latin typeface="Playfair Display"/>
              <a:ea typeface="Playfair Display"/>
              <a:cs typeface="Playfair Display"/>
              <a:sym typeface="Playfair Display"/>
            </a:endParaRPr>
          </a:p>
        </p:txBody>
      </p:sp>
      <p:sp>
        <p:nvSpPr>
          <p:cNvPr id="97" name="Google Shape;97;p16"/>
          <p:cNvSpPr txBox="1">
            <a:spLocks noGrp="1"/>
          </p:cNvSpPr>
          <p:nvPr>
            <p:ph type="sldNum" idx="4294967295"/>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5</a:t>
            </a:fld>
            <a:endParaRPr/>
          </a:p>
        </p:txBody>
      </p:sp>
      <p:sp>
        <p:nvSpPr>
          <p:cNvPr id="6" name="TextBox 5"/>
          <p:cNvSpPr txBox="1"/>
          <p:nvPr/>
        </p:nvSpPr>
        <p:spPr>
          <a:xfrm>
            <a:off x="3810000" y="133350"/>
            <a:ext cx="1426994" cy="400110"/>
          </a:xfrm>
          <a:prstGeom prst="rect">
            <a:avLst/>
          </a:prstGeom>
          <a:noFill/>
        </p:spPr>
        <p:txBody>
          <a:bodyPr wrap="none" rtlCol="0">
            <a:spAutoFit/>
          </a:bodyPr>
          <a:lstStyle/>
          <a:p>
            <a:r>
              <a:rPr lang="en-US" sz="2000" i="1" dirty="0">
                <a:latin typeface="Playfair Display"/>
                <a:sym typeface="Playfair Display"/>
              </a:rPr>
              <a:t>Descriptive</a:t>
            </a:r>
            <a:endParaRPr lang="en-US" dirty="0"/>
          </a:p>
        </p:txBody>
      </p:sp>
      <p:sp>
        <p:nvSpPr>
          <p:cNvPr id="7" name="Google Shape;95;p16"/>
          <p:cNvSpPr txBox="1">
            <a:spLocks/>
          </p:cNvSpPr>
          <p:nvPr/>
        </p:nvSpPr>
        <p:spPr>
          <a:xfrm>
            <a:off x="381000" y="2876550"/>
            <a:ext cx="3352800" cy="19812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CC0000"/>
              </a:buClr>
              <a:buSzPts val="1800"/>
              <a:buFont typeface="Lora"/>
              <a:buNone/>
              <a:tabLst/>
              <a:defRPr/>
            </a:pPr>
            <a:r>
              <a:rPr kumimoji="0" lang="en-US" sz="1800" b="1" i="0" u="sng"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rPr>
              <a:t>Advantages</a:t>
            </a:r>
          </a:p>
          <a:p>
            <a:pPr lvl="0">
              <a:lnSpc>
                <a:spcPct val="115000"/>
              </a:lnSpc>
              <a:buClr>
                <a:srgbClr val="CC0000"/>
              </a:buClr>
              <a:buSzPts val="1800"/>
              <a:buFont typeface="Wingdings" pitchFamily="2" charset="2"/>
              <a:buChar char="Ø"/>
            </a:pPr>
            <a:r>
              <a:rPr lang="en-US" dirty="0">
                <a:latin typeface="Times New Roman" pitchFamily="18" charset="0"/>
                <a:cs typeface="Times New Roman" pitchFamily="18" charset="0"/>
              </a:rPr>
              <a:t> Language is assessed in all of its richness and complexity.</a:t>
            </a:r>
            <a:endParaRPr lang="en-US" dirty="0">
              <a:solidFill>
                <a:schemeClr val="tx1"/>
              </a:solidFill>
              <a:latin typeface="Times New Roman" pitchFamily="18" charset="0"/>
              <a:cs typeface="Times New Roman" pitchFamily="18" charset="0"/>
              <a:sym typeface="Lora"/>
            </a:endParaRPr>
          </a:p>
          <a:p>
            <a:pPr lvl="0">
              <a:lnSpc>
                <a:spcPct val="115000"/>
              </a:lnSpc>
              <a:buClr>
                <a:srgbClr val="CC0000"/>
              </a:buClr>
              <a:buSzPts val="1800"/>
              <a:buFont typeface="Wingdings" pitchFamily="2" charset="2"/>
              <a:buChar char="Ø"/>
            </a:pPr>
            <a:r>
              <a:rPr lang="en-US" dirty="0">
                <a:solidFill>
                  <a:schemeClr val="tx1"/>
                </a:solidFill>
                <a:latin typeface="Times New Roman" pitchFamily="18" charset="0"/>
                <a:ea typeface="Lora"/>
                <a:cs typeface="Times New Roman" pitchFamily="18" charset="0"/>
                <a:sym typeface="Lora"/>
              </a:rPr>
              <a:t> Determines whether the condition affects the client‘s day to day communication and how it affects it.</a:t>
            </a:r>
            <a:endParaRPr kumimoji="0" lang="en-US" sz="1400" b="0" i="0" u="none"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endParaRPr>
          </a:p>
          <a:p>
            <a:pPr marL="0" marR="0" lvl="0" indent="0" algn="l" defTabSz="914400" rtl="0" eaLnBrk="1" fontAlgn="auto" latinLnBrk="0" hangingPunct="1">
              <a:lnSpc>
                <a:spcPct val="115000"/>
              </a:lnSpc>
              <a:spcBef>
                <a:spcPts val="0"/>
              </a:spcBef>
              <a:spcAft>
                <a:spcPts val="0"/>
              </a:spcAft>
              <a:buClr>
                <a:srgbClr val="CC0000"/>
              </a:buClr>
              <a:buSzPts val="1800"/>
              <a:buFont typeface="Lora"/>
              <a:buNone/>
              <a:tabLst/>
              <a:defRPr/>
            </a:pPr>
            <a:endParaRPr kumimoji="0" lang="en-US" sz="1400" b="0" i="0" u="none"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endParaRPr>
          </a:p>
        </p:txBody>
      </p:sp>
      <p:sp>
        <p:nvSpPr>
          <p:cNvPr id="8" name="Google Shape;95;p16"/>
          <p:cNvSpPr txBox="1">
            <a:spLocks/>
          </p:cNvSpPr>
          <p:nvPr/>
        </p:nvSpPr>
        <p:spPr>
          <a:xfrm>
            <a:off x="4876800" y="1657350"/>
            <a:ext cx="3352800" cy="25146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CC0000"/>
              </a:buClr>
              <a:buSzPts val="1800"/>
              <a:buFont typeface="Lora"/>
              <a:buNone/>
              <a:tabLst/>
              <a:defRPr/>
            </a:pPr>
            <a:r>
              <a:rPr kumimoji="0" lang="en-US" sz="1800" b="1" i="0" u="sng"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rPr>
              <a:t>Limitations</a:t>
            </a:r>
          </a:p>
          <a:p>
            <a:pPr>
              <a:lnSpc>
                <a:spcPct val="115000"/>
              </a:lnSpc>
              <a:buClr>
                <a:srgbClr val="CC0000"/>
              </a:buClr>
              <a:buSzPts val="1800"/>
              <a:buFont typeface="Wingdings" pitchFamily="2" charset="2"/>
              <a:buChar char="Ø"/>
            </a:pPr>
            <a:r>
              <a:rPr lang="en-US" dirty="0">
                <a:latin typeface="Times New Roman" pitchFamily="18" charset="0"/>
                <a:cs typeface="Times New Roman" pitchFamily="18" charset="0"/>
              </a:rPr>
              <a:t> Reliability and validity of the findings are dependent upon the level of expertise of the clinician. He should be an expert on understanding and evaluating the complexities of language.</a:t>
            </a:r>
          </a:p>
          <a:p>
            <a:pPr>
              <a:lnSpc>
                <a:spcPct val="115000"/>
              </a:lnSpc>
              <a:buClr>
                <a:srgbClr val="CC0000"/>
              </a:buClr>
              <a:buSzPts val="1800"/>
              <a:buFont typeface="Wingdings" pitchFamily="2" charset="2"/>
              <a:buChar char="Ø"/>
            </a:pPr>
            <a:r>
              <a:rPr lang="en-US" dirty="0">
                <a:latin typeface="Times New Roman" pitchFamily="18" charset="0"/>
                <a:cs typeface="Times New Roman" pitchFamily="18" charset="0"/>
              </a:rPr>
              <a:t> They are also dependant on how representative the language samples obtained from the client are.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5" name="Google Shape;95;p16"/>
          <p:cNvSpPr txBox="1">
            <a:spLocks noGrp="1"/>
          </p:cNvSpPr>
          <p:nvPr>
            <p:ph type="subTitle" idx="1"/>
          </p:nvPr>
        </p:nvSpPr>
        <p:spPr>
          <a:xfrm>
            <a:off x="381000" y="1581150"/>
            <a:ext cx="3352800" cy="175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CC0000"/>
              </a:buClr>
            </a:pPr>
            <a:r>
              <a:rPr lang="en-US" b="1" u="sng" dirty="0">
                <a:solidFill>
                  <a:schemeClr val="tx1"/>
                </a:solidFill>
                <a:latin typeface="Times New Roman" pitchFamily="18" charset="0"/>
                <a:cs typeface="Times New Roman" pitchFamily="18" charset="0"/>
              </a:rPr>
              <a:t>The Integrated Approach:</a:t>
            </a:r>
          </a:p>
          <a:p>
            <a:pPr algn="l">
              <a:buClr>
                <a:srgbClr val="CC0000"/>
              </a:buClr>
              <a:buFont typeface="Wingdings" pitchFamily="2" charset="2"/>
              <a:buChar char="Ø"/>
            </a:pPr>
            <a:r>
              <a:rPr lang="en-US" sz="1400" dirty="0">
                <a:solidFill>
                  <a:srgbClr val="CC0000"/>
                </a:solidFill>
                <a:latin typeface="Times New Roman" pitchFamily="18" charset="0"/>
                <a:cs typeface="Times New Roman" pitchFamily="18" charset="0"/>
              </a:rPr>
              <a:t>Combines </a:t>
            </a:r>
            <a:r>
              <a:rPr lang="en-US" sz="1400" dirty="0">
                <a:solidFill>
                  <a:schemeClr val="tx1"/>
                </a:solidFill>
                <a:latin typeface="Times New Roman" pitchFamily="18" charset="0"/>
                <a:cs typeface="Times New Roman" pitchFamily="18" charset="0"/>
              </a:rPr>
              <a:t>aspects of both the psychometric and the descriptive approaches.</a:t>
            </a:r>
          </a:p>
          <a:p>
            <a:pPr algn="l">
              <a:buClr>
                <a:srgbClr val="CC0000"/>
              </a:buClr>
              <a:buFont typeface="Wingdings" pitchFamily="2" charset="2"/>
              <a:buChar char="Ø"/>
            </a:pPr>
            <a:r>
              <a:rPr lang="en-US" sz="1400" dirty="0">
                <a:solidFill>
                  <a:schemeClr val="tx1"/>
                </a:solidFill>
                <a:latin typeface="Times New Roman" pitchFamily="18" charset="0"/>
                <a:cs typeface="Times New Roman" pitchFamily="18" charset="0"/>
              </a:rPr>
              <a:t>It is s the </a:t>
            </a:r>
            <a:r>
              <a:rPr lang="en-US" sz="1400" dirty="0">
                <a:solidFill>
                  <a:srgbClr val="CC0000"/>
                </a:solidFill>
                <a:latin typeface="Times New Roman" pitchFamily="18" charset="0"/>
                <a:cs typeface="Times New Roman" pitchFamily="18" charset="0"/>
              </a:rPr>
              <a:t>recommended </a:t>
            </a:r>
            <a:r>
              <a:rPr lang="en-US" sz="1400" dirty="0">
                <a:solidFill>
                  <a:schemeClr val="tx1"/>
                </a:solidFill>
                <a:latin typeface="Times New Roman" pitchFamily="18" charset="0"/>
                <a:cs typeface="Times New Roman" pitchFamily="18" charset="0"/>
              </a:rPr>
              <a:t>assessment approach.</a:t>
            </a:r>
          </a:p>
        </p:txBody>
      </p:sp>
      <p:sp>
        <p:nvSpPr>
          <p:cNvPr id="96" name="Google Shape;96;p16"/>
          <p:cNvSpPr txBox="1"/>
          <p:nvPr/>
        </p:nvSpPr>
        <p:spPr>
          <a:xfrm>
            <a:off x="3886200" y="590550"/>
            <a:ext cx="1415950" cy="470325"/>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CC0000"/>
                </a:solidFill>
                <a:latin typeface="Playfair Display"/>
                <a:ea typeface="Playfair Display"/>
                <a:cs typeface="Playfair Display"/>
                <a:sym typeface="Playfair Display"/>
              </a:rPr>
              <a:t>3</a:t>
            </a:r>
            <a:endParaRPr sz="2800">
              <a:solidFill>
                <a:srgbClr val="CC0000"/>
              </a:solidFill>
              <a:latin typeface="Playfair Display"/>
              <a:ea typeface="Playfair Display"/>
              <a:cs typeface="Playfair Display"/>
              <a:sym typeface="Playfair Display"/>
            </a:endParaRPr>
          </a:p>
        </p:txBody>
      </p:sp>
      <p:sp>
        <p:nvSpPr>
          <p:cNvPr id="97" name="Google Shape;97;p16"/>
          <p:cNvSpPr txBox="1">
            <a:spLocks noGrp="1"/>
          </p:cNvSpPr>
          <p:nvPr>
            <p:ph type="sldNum" idx="4294967295"/>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6</a:t>
            </a:fld>
            <a:endParaRPr/>
          </a:p>
        </p:txBody>
      </p:sp>
      <p:sp>
        <p:nvSpPr>
          <p:cNvPr id="6" name="TextBox 5"/>
          <p:cNvSpPr txBox="1"/>
          <p:nvPr/>
        </p:nvSpPr>
        <p:spPr>
          <a:xfrm>
            <a:off x="3810000" y="133350"/>
            <a:ext cx="1534394" cy="461665"/>
          </a:xfrm>
          <a:prstGeom prst="rect">
            <a:avLst/>
          </a:prstGeom>
          <a:noFill/>
        </p:spPr>
        <p:txBody>
          <a:bodyPr wrap="none" rtlCol="0">
            <a:spAutoFit/>
          </a:bodyPr>
          <a:lstStyle/>
          <a:p>
            <a:r>
              <a:rPr lang="en-US" sz="2400" i="1" dirty="0">
                <a:latin typeface="Playfair Display"/>
                <a:sym typeface="Playfair Display"/>
              </a:rPr>
              <a:t>Integrated</a:t>
            </a:r>
            <a:endParaRPr lang="en-US" sz="1600" dirty="0"/>
          </a:p>
        </p:txBody>
      </p:sp>
      <p:sp>
        <p:nvSpPr>
          <p:cNvPr id="7" name="Google Shape;95;p16"/>
          <p:cNvSpPr txBox="1">
            <a:spLocks/>
          </p:cNvSpPr>
          <p:nvPr/>
        </p:nvSpPr>
        <p:spPr>
          <a:xfrm>
            <a:off x="5029200" y="1200150"/>
            <a:ext cx="3352800" cy="394335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CC0000"/>
              </a:buClr>
              <a:buSzPts val="1800"/>
              <a:buFont typeface="Lora"/>
              <a:buNone/>
              <a:tabLst/>
              <a:defRPr/>
            </a:pPr>
            <a:r>
              <a:rPr kumimoji="0" lang="en-US" sz="1800" b="1" i="0" u="sng"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rPr>
              <a:t>Advantages</a:t>
            </a:r>
          </a:p>
          <a:p>
            <a:pPr lvl="0">
              <a:lnSpc>
                <a:spcPct val="115000"/>
              </a:lnSpc>
              <a:buClr>
                <a:srgbClr val="CC0000"/>
              </a:buClr>
              <a:buSzPts val="1800"/>
              <a:buFont typeface="Wingdings" pitchFamily="2" charset="2"/>
              <a:buChar char="Ø"/>
            </a:pPr>
            <a:r>
              <a:rPr lang="en-US" dirty="0">
                <a:latin typeface="Times New Roman" pitchFamily="18" charset="0"/>
                <a:cs typeface="Times New Roman" pitchFamily="18" charset="0"/>
              </a:rPr>
              <a:t> Makes assessment a </a:t>
            </a:r>
            <a:r>
              <a:rPr lang="en-US" dirty="0">
                <a:solidFill>
                  <a:srgbClr val="CC0000"/>
                </a:solidFill>
                <a:latin typeface="Times New Roman" pitchFamily="18" charset="0"/>
                <a:cs typeface="Times New Roman" pitchFamily="18" charset="0"/>
              </a:rPr>
              <a:t>work in progress</a:t>
            </a:r>
            <a:r>
              <a:rPr lang="en-US" dirty="0">
                <a:latin typeface="Times New Roman" pitchFamily="18" charset="0"/>
                <a:cs typeface="Times New Roman" pitchFamily="18" charset="0"/>
              </a:rPr>
              <a:t>, as findings in the earlier stages of the assessment inform later assessment choices. For example:</a:t>
            </a:r>
          </a:p>
          <a:p>
            <a:pPr lvl="7">
              <a:lnSpc>
                <a:spcPct val="115000"/>
              </a:lnSpc>
              <a:buClr>
                <a:srgbClr val="CC0000"/>
              </a:buClr>
              <a:buSzPts val="1800"/>
              <a:buFont typeface="Arial" pitchFamily="34" charset="0"/>
              <a:buChar char="•"/>
            </a:pPr>
            <a:r>
              <a:rPr lang="en-US" dirty="0">
                <a:solidFill>
                  <a:schemeClr val="tx1"/>
                </a:solidFill>
                <a:latin typeface="Times New Roman" pitchFamily="18" charset="0"/>
                <a:ea typeface="Lora"/>
                <a:cs typeface="Times New Roman" pitchFamily="18" charset="0"/>
                <a:sym typeface="Lora"/>
              </a:rPr>
              <a:t> A case history, an interview and observation of the child guide towards performance of certain tests that are suitable for this specific child and will yield the most beneficial objective data.</a:t>
            </a:r>
          </a:p>
          <a:p>
            <a:pPr lvl="7">
              <a:lnSpc>
                <a:spcPct val="115000"/>
              </a:lnSpc>
              <a:buClr>
                <a:srgbClr val="CC0000"/>
              </a:buClr>
              <a:buSzPts val="1800"/>
              <a:buFont typeface="Arial" pitchFamily="34" charset="0"/>
              <a:buChar char="•"/>
            </a:pPr>
            <a:r>
              <a:rPr lang="en-US" dirty="0">
                <a:solidFill>
                  <a:schemeClr val="tx1"/>
                </a:solidFill>
                <a:latin typeface="Times New Roman" pitchFamily="18" charset="0"/>
                <a:ea typeface="Lora"/>
                <a:cs typeface="Times New Roman" pitchFamily="18" charset="0"/>
                <a:sym typeface="Lora"/>
              </a:rPr>
              <a:t> Findings from formal assessments may guide the clinician to assess specific aspects of language during language sampling.</a:t>
            </a:r>
            <a:endParaRPr kumimoji="0" lang="en-US" b="0" i="0" u="none"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endParaRPr>
          </a:p>
          <a:p>
            <a:pPr marL="0" marR="0" lvl="0" indent="0" algn="l" defTabSz="914400" rtl="0" eaLnBrk="1" fontAlgn="auto" latinLnBrk="0" hangingPunct="1">
              <a:lnSpc>
                <a:spcPct val="115000"/>
              </a:lnSpc>
              <a:spcBef>
                <a:spcPts val="0"/>
              </a:spcBef>
              <a:spcAft>
                <a:spcPts val="0"/>
              </a:spcAft>
              <a:buClr>
                <a:srgbClr val="CC0000"/>
              </a:buClr>
              <a:buSzPts val="1800"/>
              <a:buFont typeface="Lora"/>
              <a:buNone/>
              <a:tabLst/>
              <a:defRPr/>
            </a:pPr>
            <a:endParaRPr kumimoji="0" lang="en-US" sz="1400" b="0" i="0" u="none" strike="noStrike" kern="0" cap="none" spc="0" normalizeH="0" baseline="0" noProof="0" dirty="0">
              <a:ln>
                <a:noFill/>
              </a:ln>
              <a:solidFill>
                <a:schemeClr val="tx1"/>
              </a:solidFill>
              <a:effectLst/>
              <a:uLnTx/>
              <a:uFillTx/>
              <a:latin typeface="Times New Roman" pitchFamily="18" charset="0"/>
              <a:ea typeface="Lora"/>
              <a:cs typeface="Times New Roman" pitchFamily="18" charset="0"/>
              <a:sym typeface="Lor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txBox="1">
            <a:spLocks noGrp="1"/>
          </p:cNvSpPr>
          <p:nvPr>
            <p:ph type="body" idx="1"/>
          </p:nvPr>
        </p:nvSpPr>
        <p:spPr>
          <a:xfrm>
            <a:off x="1905000" y="742950"/>
            <a:ext cx="5393675" cy="7638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dirty="0"/>
              <a:t>Components of Language</a:t>
            </a:r>
            <a:endParaRPr/>
          </a:p>
        </p:txBody>
      </p:sp>
      <p:sp>
        <p:nvSpPr>
          <p:cNvPr id="103" name="Google Shape;103;p17"/>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7</a:t>
            </a:fld>
            <a:endParaRPr/>
          </a:p>
        </p:txBody>
      </p:sp>
      <p:sp>
        <p:nvSpPr>
          <p:cNvPr id="4" name="TextBox 3"/>
          <p:cNvSpPr txBox="1"/>
          <p:nvPr/>
        </p:nvSpPr>
        <p:spPr>
          <a:xfrm>
            <a:off x="990600" y="1657350"/>
            <a:ext cx="7620000" cy="2031325"/>
          </a:xfrm>
          <a:prstGeom prst="rect">
            <a:avLst/>
          </a:prstGeom>
          <a:noFill/>
        </p:spPr>
        <p:txBody>
          <a:bodyPr wrap="square" rtlCol="0">
            <a:spAutoFit/>
          </a:bodyPr>
          <a:lstStyle/>
          <a:p>
            <a:r>
              <a:rPr lang="en-US" dirty="0">
                <a:latin typeface="Times New Roman" pitchFamily="18" charset="0"/>
                <a:cs typeface="Times New Roman" pitchFamily="18" charset="0"/>
              </a:rPr>
              <a:t>As 4</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year SLP students, we already know language is made up of the following components:</a:t>
            </a:r>
          </a:p>
          <a:p>
            <a:pPr>
              <a:buClr>
                <a:srgbClr val="CC0000"/>
              </a:buClr>
              <a:buFont typeface="Wingdings" pitchFamily="2" charset="2"/>
              <a:buChar char="Ø"/>
            </a:pPr>
            <a:r>
              <a:rPr lang="en-US" dirty="0">
                <a:latin typeface="Times New Roman" pitchFamily="18" charset="0"/>
                <a:cs typeface="Times New Roman" pitchFamily="18" charset="0"/>
              </a:rPr>
              <a:t> Semantics: Meaning of language.</a:t>
            </a:r>
          </a:p>
          <a:p>
            <a:pPr>
              <a:buClr>
                <a:srgbClr val="CC0000"/>
              </a:buClr>
              <a:buFont typeface="Wingdings" pitchFamily="2" charset="2"/>
              <a:buChar char="Ø"/>
            </a:pPr>
            <a:r>
              <a:rPr lang="en-US" dirty="0">
                <a:latin typeface="Times New Roman" pitchFamily="18" charset="0"/>
                <a:cs typeface="Times New Roman" pitchFamily="18" charset="0"/>
              </a:rPr>
              <a:t> Syntax: Rules of grammar.</a:t>
            </a:r>
          </a:p>
          <a:p>
            <a:pPr lvl="1">
              <a:buClr>
                <a:srgbClr val="CC0000"/>
              </a:buClr>
              <a:buFont typeface="Wingdings" pitchFamily="2" charset="2"/>
              <a:buChar char="Ø"/>
            </a:pPr>
            <a:r>
              <a:rPr lang="en-US" dirty="0">
                <a:latin typeface="Times New Roman" pitchFamily="18" charset="0"/>
                <a:cs typeface="Times New Roman" pitchFamily="18" charset="0"/>
              </a:rPr>
              <a:t> Morphology: Units of meaning </a:t>
            </a:r>
            <a:r>
              <a:rPr lang="en-US" dirty="0">
                <a:latin typeface="Times New Roman" pitchFamily="18" charset="0"/>
                <a:cs typeface="Times New Roman" pitchFamily="18" charset="0"/>
                <a:sym typeface="Symbol"/>
              </a:rPr>
              <a:t> </a:t>
            </a:r>
          </a:p>
          <a:p>
            <a:pPr lvl="1">
              <a:buClr>
                <a:srgbClr val="CC0000"/>
              </a:buClr>
              <a:buFont typeface="Wingdings" pitchFamily="2" charset="2"/>
              <a:buChar char="Ø"/>
            </a:pPr>
            <a:endParaRPr lang="en-US" dirty="0">
              <a:latin typeface="Times New Roman" pitchFamily="18" charset="0"/>
              <a:cs typeface="Times New Roman" pitchFamily="18" charset="0"/>
            </a:endParaRPr>
          </a:p>
          <a:p>
            <a:pPr lvl="1">
              <a:buClr>
                <a:srgbClr val="CC0000"/>
              </a:buClr>
              <a:buFont typeface="Wingdings" pitchFamily="2" charset="2"/>
              <a:buChar char="Ø"/>
            </a:pPr>
            <a:endParaRPr lang="en-US" dirty="0">
              <a:latin typeface="Times New Roman" pitchFamily="18" charset="0"/>
              <a:cs typeface="Times New Roman" pitchFamily="18" charset="0"/>
            </a:endParaRPr>
          </a:p>
          <a:p>
            <a:pPr lvl="1">
              <a:buClr>
                <a:srgbClr val="CC0000"/>
              </a:buClr>
            </a:pPr>
            <a:endParaRPr lang="en-US" dirty="0">
              <a:latin typeface="Times New Roman" pitchFamily="18" charset="0"/>
              <a:cs typeface="Times New Roman" pitchFamily="18" charset="0"/>
            </a:endParaRPr>
          </a:p>
          <a:p>
            <a:pPr lvl="1">
              <a:buClr>
                <a:srgbClr val="CC0000"/>
              </a:buClr>
              <a:buFont typeface="Wingdings" pitchFamily="2" charset="2"/>
              <a:buChar char="Ø"/>
            </a:pPr>
            <a:r>
              <a:rPr lang="en-US" dirty="0">
                <a:latin typeface="Times New Roman" pitchFamily="18" charset="0"/>
                <a:cs typeface="Times New Roman" pitchFamily="18" charset="0"/>
              </a:rPr>
              <a:t> Pragmatics: The social aspects of language (e.g. turn-taking, eye contact).</a:t>
            </a:r>
          </a:p>
          <a:p>
            <a:pPr lvl="1">
              <a:buClr>
                <a:srgbClr val="CC0000"/>
              </a:buClr>
              <a:buFont typeface="Wingdings" pitchFamily="2" charset="2"/>
              <a:buChar char="Ø"/>
            </a:pPr>
            <a:r>
              <a:rPr lang="en-US" dirty="0">
                <a:latin typeface="Times New Roman" pitchFamily="18" charset="0"/>
                <a:cs typeface="Times New Roman" pitchFamily="18" charset="0"/>
              </a:rPr>
              <a:t> Phonology: Speech sounds, sound patterns and rules of sound organization</a:t>
            </a:r>
            <a:r>
              <a:rPr lang="en-US" dirty="0"/>
              <a:t>.</a:t>
            </a:r>
          </a:p>
        </p:txBody>
      </p:sp>
      <p:graphicFrame>
        <p:nvGraphicFramePr>
          <p:cNvPr id="6" name="Table 5"/>
          <p:cNvGraphicFramePr>
            <a:graphicFrameLocks noGrp="1"/>
          </p:cNvGraphicFramePr>
          <p:nvPr/>
        </p:nvGraphicFramePr>
        <p:xfrm>
          <a:off x="3733800" y="2282190"/>
          <a:ext cx="4953000" cy="822960"/>
        </p:xfrm>
        <a:graphic>
          <a:graphicData uri="http://schemas.openxmlformats.org/drawingml/2006/table">
            <a:tbl>
              <a:tblPr firstRow="1" bandRow="1">
                <a:tableStyleId>{9F2BD787-B592-4C30-A8D7-AF30122892CD}</a:tableStyleId>
              </a:tblPr>
              <a:tblGrid>
                <a:gridCol w="4953000">
                  <a:extLst>
                    <a:ext uri="{9D8B030D-6E8A-4147-A177-3AD203B41FA5}">
                      <a16:colId xmlns:a16="http://schemas.microsoft.com/office/drawing/2014/main" val="20000"/>
                    </a:ext>
                  </a:extLst>
                </a:gridCol>
              </a:tblGrid>
              <a:tr h="304800">
                <a:tc>
                  <a:txBody>
                    <a:bodyPr/>
                    <a:lstStyle/>
                    <a:p>
                      <a:pPr marL="0" marR="0" lvl="1"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latin typeface="Times New Roman" pitchFamily="18" charset="0"/>
                          <a:cs typeface="Times New Roman" pitchFamily="18" charset="0"/>
                          <a:sym typeface="Symbol"/>
                        </a:rPr>
                        <a:t>Free Morphemes: units</a:t>
                      </a:r>
                      <a:r>
                        <a:rPr lang="en-US" baseline="0" dirty="0">
                          <a:latin typeface="Times New Roman" pitchFamily="18" charset="0"/>
                          <a:cs typeface="Times New Roman" pitchFamily="18" charset="0"/>
                          <a:sym typeface="Symbol"/>
                        </a:rPr>
                        <a:t> that can stand alone (most words).</a:t>
                      </a:r>
                      <a:endParaRPr lang="en-US" dirty="0">
                        <a:latin typeface="Times New Roman" pitchFamily="18" charset="0"/>
                        <a:cs typeface="Times New Roman" pitchFamily="18" charset="0"/>
                      </a:endParaRPr>
                    </a:p>
                  </a:txBody>
                  <a:tcP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r>
                        <a:rPr lang="en-US" dirty="0">
                          <a:latin typeface="Times New Roman" pitchFamily="18" charset="0"/>
                          <a:cs typeface="Times New Roman" pitchFamily="18" charset="0"/>
                        </a:rPr>
                        <a:t>Bound Morphemes:</a:t>
                      </a:r>
                      <a:r>
                        <a:rPr lang="en-US" baseline="0" dirty="0">
                          <a:latin typeface="Times New Roman" pitchFamily="18" charset="0"/>
                          <a:cs typeface="Times New Roman" pitchFamily="18" charset="0"/>
                        </a:rPr>
                        <a:t> Units that can not stand alone and must be attached to a free morpheme (e.g. pre-, -</a:t>
                      </a:r>
                      <a:r>
                        <a:rPr lang="en-US" baseline="0" dirty="0" err="1">
                          <a:latin typeface="Times New Roman" pitchFamily="18" charset="0"/>
                          <a:cs typeface="Times New Roman" pitchFamily="18" charset="0"/>
                        </a:rPr>
                        <a:t>ing</a:t>
                      </a:r>
                      <a:r>
                        <a:rPr lang="en-US" baseline="0" dirty="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pic>
        <p:nvPicPr>
          <p:cNvPr id="54274" name="Picture 2" descr="Image result for girl emoji face-palm&quot;"/>
          <p:cNvPicPr>
            <a:picLocks noChangeAspect="1" noChangeArrowheads="1"/>
          </p:cNvPicPr>
          <p:nvPr/>
        </p:nvPicPr>
        <p:blipFill>
          <a:blip r:embed="rId3"/>
          <a:srcRect t="8122" r="48571" b="10470"/>
          <a:stretch>
            <a:fillRect/>
          </a:stretch>
        </p:blipFill>
        <p:spPr bwMode="auto">
          <a:xfrm>
            <a:off x="8305800" y="4396686"/>
            <a:ext cx="838200" cy="74681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8"/>
          <p:cNvSpPr txBox="1">
            <a:spLocks noGrp="1"/>
          </p:cNvSpPr>
          <p:nvPr>
            <p:ph type="title"/>
          </p:nvPr>
        </p:nvSpPr>
        <p:spPr>
          <a:xfrm>
            <a:off x="1031425" y="750150"/>
            <a:ext cx="7081200" cy="539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800" dirty="0"/>
              <a:t>Cognition and Language</a:t>
            </a:r>
            <a:endParaRPr sz="2800"/>
          </a:p>
        </p:txBody>
      </p:sp>
      <p:sp>
        <p:nvSpPr>
          <p:cNvPr id="109" name="Google Shape;109;p18"/>
          <p:cNvSpPr txBox="1">
            <a:spLocks noGrp="1"/>
          </p:cNvSpPr>
          <p:nvPr>
            <p:ph type="body" idx="1"/>
          </p:nvPr>
        </p:nvSpPr>
        <p:spPr>
          <a:xfrm>
            <a:off x="1031425" y="1351100"/>
            <a:ext cx="7081200" cy="3462300"/>
          </a:xfrm>
          <a:prstGeom prst="rect">
            <a:avLst/>
          </a:prstGeom>
        </p:spPr>
        <p:txBody>
          <a:bodyPr spcFirstLastPara="1" wrap="square" lIns="91425" tIns="91425" rIns="91425" bIns="91425" anchor="t" anchorCtr="0">
            <a:noAutofit/>
          </a:bodyPr>
          <a:lstStyle/>
          <a:p>
            <a:pPr marL="457200" lvl="0" indent="-381000" algn="l" rtl="0">
              <a:spcBef>
                <a:spcPts val="600"/>
              </a:spcBef>
              <a:spcAft>
                <a:spcPts val="0"/>
              </a:spcAft>
              <a:buSzPts val="2400"/>
              <a:buChar char="◈"/>
            </a:pPr>
            <a:r>
              <a:rPr lang="en-US" sz="1400" dirty="0">
                <a:latin typeface="Times New Roman" pitchFamily="18" charset="0"/>
                <a:cs typeface="Times New Roman" pitchFamily="18" charset="0"/>
              </a:rPr>
              <a:t>Cognition is related to language. How?</a:t>
            </a:r>
          </a:p>
          <a:p>
            <a:pPr lvl="1" indent="-381000">
              <a:spcBef>
                <a:spcPts val="600"/>
              </a:spcBef>
              <a:buSzPts val="2400"/>
              <a:buFont typeface="Lora"/>
              <a:buChar char="◈"/>
            </a:pPr>
            <a:r>
              <a:rPr lang="en-US" sz="1400" dirty="0">
                <a:latin typeface="Times New Roman" pitchFamily="18" charset="0"/>
                <a:cs typeface="Times New Roman" pitchFamily="18" charset="0"/>
              </a:rPr>
              <a:t>A child’s cognitive abilities affect language in all aspects.</a:t>
            </a:r>
          </a:p>
          <a:p>
            <a:pPr lvl="1" indent="-381000">
              <a:spcBef>
                <a:spcPts val="600"/>
              </a:spcBef>
              <a:buSzPts val="2400"/>
              <a:buFont typeface="Lora"/>
              <a:buChar char="◈"/>
            </a:pPr>
            <a:r>
              <a:rPr lang="en-US" sz="1400" dirty="0">
                <a:latin typeface="Times New Roman" pitchFamily="18" charset="0"/>
                <a:cs typeface="Times New Roman" pitchFamily="18" charset="0"/>
              </a:rPr>
              <a:t>Mental processes for learning, remembering, and using knowledge are essential for normal language acquisition and use.</a:t>
            </a:r>
          </a:p>
          <a:p>
            <a:r>
              <a:rPr lang="en-US" sz="1400" dirty="0">
                <a:latin typeface="Times New Roman" pitchFamily="18" charset="0"/>
                <a:cs typeface="Times New Roman" pitchFamily="18" charset="0"/>
              </a:rPr>
              <a:t>During a language assessment, it is helpful to look out for the child’s cognitive abilities, including his or her attention and focus, reasoning ability, perception, memory, organization of self and thoughts, and overall executive function.</a:t>
            </a:r>
          </a:p>
          <a:p>
            <a:r>
              <a:rPr lang="en-US" sz="1400" dirty="0">
                <a:latin typeface="Times New Roman" pitchFamily="18" charset="0"/>
                <a:cs typeface="Times New Roman" pitchFamily="18" charset="0"/>
              </a:rPr>
              <a:t>If concerns arise, further cognitive assessment may be warranted</a:t>
            </a:r>
          </a:p>
        </p:txBody>
      </p:sp>
      <p:grpSp>
        <p:nvGrpSpPr>
          <p:cNvPr id="2" name="Google Shape;110;p18"/>
          <p:cNvGrpSpPr/>
          <p:nvPr/>
        </p:nvGrpSpPr>
        <p:grpSpPr>
          <a:xfrm>
            <a:off x="4416909" y="87780"/>
            <a:ext cx="310230" cy="366786"/>
            <a:chOff x="4636075" y="261925"/>
            <a:chExt cx="401800" cy="475050"/>
          </a:xfrm>
        </p:grpSpPr>
        <p:sp>
          <p:nvSpPr>
            <p:cNvPr id="111" name="Google Shape;111;p18"/>
            <p:cNvSpPr/>
            <p:nvPr/>
          </p:nvSpPr>
          <p:spPr>
            <a:xfrm>
              <a:off x="4665400" y="326650"/>
              <a:ext cx="372475" cy="97100"/>
            </a:xfrm>
            <a:custGeom>
              <a:avLst/>
              <a:gdLst/>
              <a:ahLst/>
              <a:cxnLst/>
              <a:rect l="l" t="t" r="r" b="b"/>
              <a:pathLst>
                <a:path w="14899" h="3884" extrusionOk="0">
                  <a:moveTo>
                    <a:pt x="928" y="0"/>
                  </a:moveTo>
                  <a:lnTo>
                    <a:pt x="733" y="25"/>
                  </a:lnTo>
                  <a:lnTo>
                    <a:pt x="562" y="74"/>
                  </a:lnTo>
                  <a:lnTo>
                    <a:pt x="391" y="171"/>
                  </a:lnTo>
                  <a:lnTo>
                    <a:pt x="269" y="269"/>
                  </a:lnTo>
                  <a:lnTo>
                    <a:pt x="147" y="416"/>
                  </a:lnTo>
                  <a:lnTo>
                    <a:pt x="73" y="562"/>
                  </a:lnTo>
                  <a:lnTo>
                    <a:pt x="0" y="733"/>
                  </a:lnTo>
                  <a:lnTo>
                    <a:pt x="0" y="928"/>
                  </a:lnTo>
                  <a:lnTo>
                    <a:pt x="0" y="2956"/>
                  </a:lnTo>
                  <a:lnTo>
                    <a:pt x="0" y="3151"/>
                  </a:lnTo>
                  <a:lnTo>
                    <a:pt x="73" y="3322"/>
                  </a:lnTo>
                  <a:lnTo>
                    <a:pt x="147" y="3468"/>
                  </a:lnTo>
                  <a:lnTo>
                    <a:pt x="269" y="3615"/>
                  </a:lnTo>
                  <a:lnTo>
                    <a:pt x="391" y="3737"/>
                  </a:lnTo>
                  <a:lnTo>
                    <a:pt x="562" y="3810"/>
                  </a:lnTo>
                  <a:lnTo>
                    <a:pt x="733" y="3859"/>
                  </a:lnTo>
                  <a:lnTo>
                    <a:pt x="928" y="3884"/>
                  </a:lnTo>
                  <a:lnTo>
                    <a:pt x="12798" y="3884"/>
                  </a:lnTo>
                  <a:lnTo>
                    <a:pt x="14898" y="1954"/>
                  </a:lnTo>
                  <a:lnTo>
                    <a:pt x="12798"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8"/>
            <p:cNvSpPr/>
            <p:nvPr/>
          </p:nvSpPr>
          <p:spPr>
            <a:xfrm>
              <a:off x="4636075" y="438375"/>
              <a:ext cx="372475" cy="97125"/>
            </a:xfrm>
            <a:custGeom>
              <a:avLst/>
              <a:gdLst/>
              <a:ahLst/>
              <a:cxnLst/>
              <a:rect l="l" t="t" r="r" b="b"/>
              <a:pathLst>
                <a:path w="14899" h="3885" extrusionOk="0">
                  <a:moveTo>
                    <a:pt x="2101" y="1"/>
                  </a:moveTo>
                  <a:lnTo>
                    <a:pt x="1" y="1930"/>
                  </a:lnTo>
                  <a:lnTo>
                    <a:pt x="2101" y="3884"/>
                  </a:lnTo>
                  <a:lnTo>
                    <a:pt x="13971" y="3884"/>
                  </a:lnTo>
                  <a:lnTo>
                    <a:pt x="14166" y="3860"/>
                  </a:lnTo>
                  <a:lnTo>
                    <a:pt x="14337" y="3811"/>
                  </a:lnTo>
                  <a:lnTo>
                    <a:pt x="14508" y="3713"/>
                  </a:lnTo>
                  <a:lnTo>
                    <a:pt x="14630" y="3615"/>
                  </a:lnTo>
                  <a:lnTo>
                    <a:pt x="14752" y="3469"/>
                  </a:lnTo>
                  <a:lnTo>
                    <a:pt x="14826" y="3322"/>
                  </a:lnTo>
                  <a:lnTo>
                    <a:pt x="14899" y="3151"/>
                  </a:lnTo>
                  <a:lnTo>
                    <a:pt x="14899" y="2956"/>
                  </a:lnTo>
                  <a:lnTo>
                    <a:pt x="14899" y="929"/>
                  </a:lnTo>
                  <a:lnTo>
                    <a:pt x="14899" y="733"/>
                  </a:lnTo>
                  <a:lnTo>
                    <a:pt x="14826" y="563"/>
                  </a:lnTo>
                  <a:lnTo>
                    <a:pt x="14752" y="416"/>
                  </a:lnTo>
                  <a:lnTo>
                    <a:pt x="14630" y="269"/>
                  </a:lnTo>
                  <a:lnTo>
                    <a:pt x="14508" y="147"/>
                  </a:lnTo>
                  <a:lnTo>
                    <a:pt x="14337" y="74"/>
                  </a:lnTo>
                  <a:lnTo>
                    <a:pt x="14166" y="25"/>
                  </a:lnTo>
                  <a:lnTo>
                    <a:pt x="13971"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8"/>
            <p:cNvSpPr/>
            <p:nvPr/>
          </p:nvSpPr>
          <p:spPr>
            <a:xfrm>
              <a:off x="4814975" y="261925"/>
              <a:ext cx="44000" cy="50100"/>
            </a:xfrm>
            <a:custGeom>
              <a:avLst/>
              <a:gdLst/>
              <a:ahLst/>
              <a:cxnLst/>
              <a:rect l="l" t="t" r="r" b="b"/>
              <a:pathLst>
                <a:path w="1760" h="2004" extrusionOk="0">
                  <a:moveTo>
                    <a:pt x="563" y="1"/>
                  </a:moveTo>
                  <a:lnTo>
                    <a:pt x="465" y="25"/>
                  </a:lnTo>
                  <a:lnTo>
                    <a:pt x="343" y="49"/>
                  </a:lnTo>
                  <a:lnTo>
                    <a:pt x="245" y="98"/>
                  </a:lnTo>
                  <a:lnTo>
                    <a:pt x="172" y="171"/>
                  </a:lnTo>
                  <a:lnTo>
                    <a:pt x="99" y="269"/>
                  </a:lnTo>
                  <a:lnTo>
                    <a:pt x="25" y="367"/>
                  </a:lnTo>
                  <a:lnTo>
                    <a:pt x="1" y="465"/>
                  </a:lnTo>
                  <a:lnTo>
                    <a:pt x="1" y="587"/>
                  </a:lnTo>
                  <a:lnTo>
                    <a:pt x="1" y="2003"/>
                  </a:lnTo>
                  <a:lnTo>
                    <a:pt x="1759" y="2003"/>
                  </a:lnTo>
                  <a:lnTo>
                    <a:pt x="1759" y="587"/>
                  </a:lnTo>
                  <a:lnTo>
                    <a:pt x="1759" y="465"/>
                  </a:lnTo>
                  <a:lnTo>
                    <a:pt x="1735" y="367"/>
                  </a:lnTo>
                  <a:lnTo>
                    <a:pt x="1662" y="269"/>
                  </a:lnTo>
                  <a:lnTo>
                    <a:pt x="1588" y="171"/>
                  </a:lnTo>
                  <a:lnTo>
                    <a:pt x="1515" y="98"/>
                  </a:lnTo>
                  <a:lnTo>
                    <a:pt x="1417" y="49"/>
                  </a:lnTo>
                  <a:lnTo>
                    <a:pt x="1295" y="25"/>
                  </a:lnTo>
                  <a:lnTo>
                    <a:pt x="1198"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8"/>
            <p:cNvSpPr/>
            <p:nvPr/>
          </p:nvSpPr>
          <p:spPr>
            <a:xfrm>
              <a:off x="4814975" y="550125"/>
              <a:ext cx="44000" cy="186850"/>
            </a:xfrm>
            <a:custGeom>
              <a:avLst/>
              <a:gdLst/>
              <a:ahLst/>
              <a:cxnLst/>
              <a:rect l="l" t="t" r="r" b="b"/>
              <a:pathLst>
                <a:path w="1760" h="7474" extrusionOk="0">
                  <a:moveTo>
                    <a:pt x="1" y="0"/>
                  </a:moveTo>
                  <a:lnTo>
                    <a:pt x="1" y="7474"/>
                  </a:lnTo>
                  <a:lnTo>
                    <a:pt x="1759" y="7474"/>
                  </a:lnTo>
                  <a:lnTo>
                    <a:pt x="1759"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1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9" name="Google Shape;109;p18"/>
          <p:cNvSpPr txBox="1">
            <a:spLocks noGrp="1"/>
          </p:cNvSpPr>
          <p:nvPr>
            <p:ph type="body" idx="1"/>
          </p:nvPr>
        </p:nvSpPr>
        <p:spPr>
          <a:xfrm>
            <a:off x="0" y="1200150"/>
            <a:ext cx="3962399" cy="2058850"/>
          </a:xfrm>
          <a:prstGeom prst="rect">
            <a:avLst/>
          </a:prstGeom>
        </p:spPr>
        <p:txBody>
          <a:bodyPr spcFirstLastPara="1" wrap="square" lIns="91425" tIns="91425" rIns="91425" bIns="91425" anchor="t" anchorCtr="0">
            <a:noAutofit/>
          </a:bodyPr>
          <a:lstStyle/>
          <a:p>
            <a:pPr algn="justLow"/>
            <a:r>
              <a:rPr lang="en-US" sz="1400" dirty="0">
                <a:latin typeface="Times New Roman" pitchFamily="18" charset="0"/>
                <a:cs typeface="Times New Roman" pitchFamily="18" charset="0"/>
              </a:rPr>
              <a:t>Specific language impairment (SLI)</a:t>
            </a:r>
          </a:p>
          <a:p>
            <a:pPr algn="justLow">
              <a:buNone/>
            </a:pPr>
            <a:r>
              <a:rPr lang="en-US" sz="1400" dirty="0">
                <a:latin typeface="Times New Roman" pitchFamily="18" charset="0"/>
                <a:cs typeface="Times New Roman" pitchFamily="18" charset="0"/>
              </a:rPr>
              <a:t>         A pure language impairment with no obvious cause or co-occurring condition. Children with SLI follow the same general sequence of language acquisition as normally developing children, although at an impaired rate.</a:t>
            </a:r>
          </a:p>
        </p:txBody>
      </p:sp>
      <p:sp>
        <p:nvSpPr>
          <p:cNvPr id="115" name="Google Shape;115;p18"/>
          <p:cNvSpPr txBox="1">
            <a:spLocks noGrp="1"/>
          </p:cNvSpPr>
          <p:nvPr>
            <p:ph type="sldNum" idx="12"/>
          </p:nvPr>
        </p:nvSpPr>
        <p:spPr>
          <a:xfrm>
            <a:off x="-125" y="4813400"/>
            <a:ext cx="9144000" cy="33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9</a:t>
            </a:fld>
            <a:endParaRPr/>
          </a:p>
        </p:txBody>
      </p:sp>
      <p:sp>
        <p:nvSpPr>
          <p:cNvPr id="11" name="TextBox 10"/>
          <p:cNvSpPr txBox="1"/>
          <p:nvPr/>
        </p:nvSpPr>
        <p:spPr>
          <a:xfrm>
            <a:off x="2514600" y="819150"/>
            <a:ext cx="4112023" cy="461665"/>
          </a:xfrm>
          <a:prstGeom prst="rect">
            <a:avLst/>
          </a:prstGeom>
          <a:noFill/>
        </p:spPr>
        <p:txBody>
          <a:bodyPr wrap="none" rtlCol="0">
            <a:spAutoFit/>
          </a:bodyPr>
          <a:lstStyle/>
          <a:p>
            <a:r>
              <a:rPr lang="en-US" sz="2400" i="1" dirty="0">
                <a:latin typeface="Playfair Display"/>
                <a:sym typeface="Playfair Display"/>
              </a:rPr>
              <a:t>Language Disorder Categories</a:t>
            </a:r>
            <a:endParaRPr lang="en-US" sz="1600" i="1" dirty="0"/>
          </a:p>
        </p:txBody>
      </p:sp>
      <p:grpSp>
        <p:nvGrpSpPr>
          <p:cNvPr id="12" name="Google Shape;518;p39"/>
          <p:cNvGrpSpPr/>
          <p:nvPr/>
        </p:nvGrpSpPr>
        <p:grpSpPr>
          <a:xfrm>
            <a:off x="4267200" y="0"/>
            <a:ext cx="609600" cy="438150"/>
            <a:chOff x="5255200" y="3006475"/>
            <a:chExt cx="511700" cy="378575"/>
          </a:xfrm>
        </p:grpSpPr>
        <p:sp>
          <p:nvSpPr>
            <p:cNvPr id="13" name="Google Shape;519;p39"/>
            <p:cNvSpPr/>
            <p:nvPr/>
          </p:nvSpPr>
          <p:spPr>
            <a:xfrm>
              <a:off x="5255200" y="3006475"/>
              <a:ext cx="349900" cy="349875"/>
            </a:xfrm>
            <a:custGeom>
              <a:avLst/>
              <a:gdLst/>
              <a:ahLst/>
              <a:cxnLst/>
              <a:rect l="l" t="t" r="r" b="b"/>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520;p39"/>
            <p:cNvSpPr/>
            <p:nvPr/>
          </p:nvSpPr>
          <p:spPr>
            <a:xfrm>
              <a:off x="5567825" y="3185975"/>
              <a:ext cx="199075" cy="199075"/>
            </a:xfrm>
            <a:custGeom>
              <a:avLst/>
              <a:gdLst/>
              <a:ahLst/>
              <a:cxnLst/>
              <a:rect l="l" t="t" r="r" b="b"/>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 name="Google Shape;109;p18"/>
          <p:cNvSpPr txBox="1">
            <a:spLocks/>
          </p:cNvSpPr>
          <p:nvPr/>
        </p:nvSpPr>
        <p:spPr>
          <a:xfrm>
            <a:off x="4191000" y="1200150"/>
            <a:ext cx="3962399" cy="2058850"/>
          </a:xfrm>
          <a:prstGeom prst="rect">
            <a:avLst/>
          </a:prstGeom>
          <a:noFill/>
          <a:ln>
            <a:noFill/>
          </a:ln>
        </p:spPr>
        <p:txBody>
          <a:bodyPr spcFirstLastPara="1" wrap="square" lIns="91425" tIns="91425" rIns="91425" bIns="91425" anchor="t" anchorCtr="0">
            <a:noAutofit/>
          </a:bodyPr>
          <a:lstStyle/>
          <a:p>
            <a:pPr marL="457200" lvl="0" indent="-381000" algn="justLow">
              <a:lnSpc>
                <a:spcPct val="115000"/>
              </a:lnSpc>
              <a:spcBef>
                <a:spcPts val="600"/>
              </a:spcBef>
              <a:buClr>
                <a:srgbClr val="CC0000"/>
              </a:buClr>
              <a:buSzPts val="2400"/>
              <a:buFont typeface="Lora"/>
              <a:buChar char="◈"/>
            </a:pPr>
            <a:r>
              <a:rPr lang="en-US" dirty="0">
                <a:latin typeface="Times New Roman" pitchFamily="18" charset="0"/>
                <a:ea typeface="Lora"/>
                <a:cs typeface="Times New Roman" pitchFamily="18" charset="0"/>
                <a:sym typeface="Lora"/>
              </a:rPr>
              <a:t>Language-learning disability (LLD)</a:t>
            </a:r>
          </a:p>
          <a:p>
            <a:pPr marL="457200" lvl="0" indent="-381000" algn="justLow">
              <a:lnSpc>
                <a:spcPct val="115000"/>
              </a:lnSpc>
              <a:spcBef>
                <a:spcPts val="600"/>
              </a:spcBef>
              <a:buClr>
                <a:srgbClr val="CC0000"/>
              </a:buClr>
              <a:buSzPts val="2400"/>
            </a:pPr>
            <a:r>
              <a:rPr lang="en-US" dirty="0">
                <a:latin typeface="Times New Roman" pitchFamily="18" charset="0"/>
                <a:ea typeface="Lora"/>
                <a:cs typeface="Times New Roman" pitchFamily="18" charset="0"/>
                <a:sym typeface="Lora"/>
              </a:rPr>
              <a:t>         A condition characterized by difficulties in acquiring and using skills for listening, speaking, reading, writing, reasoning, or mathematics. It is believed to be caused by central nervous system dysfunction.</a:t>
            </a:r>
            <a:endParaRPr kumimoji="0" lang="en-US" sz="1400" b="0" i="0" u="none" strike="noStrike" kern="0" cap="none" spc="0" normalizeH="0" baseline="0" noProof="0" dirty="0">
              <a:ln>
                <a:noFill/>
              </a:ln>
              <a:solidFill>
                <a:srgbClr val="000000"/>
              </a:solidFill>
              <a:effectLst/>
              <a:uLnTx/>
              <a:uFillTx/>
              <a:latin typeface="Times New Roman" pitchFamily="18" charset="0"/>
              <a:ea typeface="Lora"/>
              <a:cs typeface="Times New Roman" pitchFamily="18" charset="0"/>
              <a:sym typeface="Lora"/>
            </a:endParaRPr>
          </a:p>
        </p:txBody>
      </p:sp>
      <p:sp>
        <p:nvSpPr>
          <p:cNvPr id="19" name="Rectangle 18"/>
          <p:cNvSpPr/>
          <p:nvPr/>
        </p:nvSpPr>
        <p:spPr>
          <a:xfrm>
            <a:off x="1981200" y="3105150"/>
            <a:ext cx="4572000" cy="1485022"/>
          </a:xfrm>
          <a:prstGeom prst="rect">
            <a:avLst/>
          </a:prstGeom>
        </p:spPr>
        <p:txBody>
          <a:bodyPr>
            <a:spAutoFit/>
          </a:bodyPr>
          <a:lstStyle/>
          <a:p>
            <a:pPr marL="457200" lvl="0" indent="-381000" algn="justLow">
              <a:lnSpc>
                <a:spcPct val="115000"/>
              </a:lnSpc>
              <a:spcBef>
                <a:spcPts val="600"/>
              </a:spcBef>
              <a:buClr>
                <a:srgbClr val="CC0000"/>
              </a:buClr>
              <a:buSzPts val="2400"/>
              <a:buFont typeface="Lora"/>
              <a:buChar char="◈"/>
            </a:pPr>
            <a:r>
              <a:rPr lang="en-US" dirty="0">
                <a:latin typeface="Times New Roman" pitchFamily="18" charset="0"/>
                <a:cs typeface="Times New Roman" pitchFamily="18" charset="0"/>
                <a:sym typeface="Lora"/>
              </a:rPr>
              <a:t>Deafness</a:t>
            </a:r>
          </a:p>
          <a:p>
            <a:pPr marL="457200" indent="-381000" algn="justLow">
              <a:lnSpc>
                <a:spcPct val="115000"/>
              </a:lnSpc>
              <a:spcBef>
                <a:spcPts val="600"/>
              </a:spcBef>
              <a:buClr>
                <a:srgbClr val="CC0000"/>
              </a:buClr>
              <a:buSzPts val="2400"/>
            </a:pPr>
            <a:r>
              <a:rPr lang="en-US" dirty="0">
                <a:latin typeface="Times New Roman" pitchFamily="18" charset="0"/>
                <a:cs typeface="Times New Roman" pitchFamily="18" charset="0"/>
                <a:sym typeface="Lora"/>
              </a:rPr>
              <a:t>         </a:t>
            </a:r>
            <a:r>
              <a:rPr lang="en-US" dirty="0">
                <a:latin typeface="Times New Roman" pitchFamily="18" charset="0"/>
                <a:cs typeface="Times New Roman" pitchFamily="18" charset="0"/>
              </a:rPr>
              <a:t>A state of having minimal to no hearing. Causes may be biological or environmental. The impact of deafness on language is profound.</a:t>
            </a:r>
            <a:endParaRPr lang="en-US" dirty="0">
              <a:latin typeface="Times New Roman" pitchFamily="18" charset="0"/>
              <a:ea typeface="Lora"/>
              <a:cs typeface="Times New Roman" pitchFamily="18" charset="0"/>
              <a:sym typeface="Lora"/>
            </a:endParaRPr>
          </a:p>
          <a:p>
            <a:pPr marL="457200" lvl="0" indent="-381000" algn="justLow">
              <a:lnSpc>
                <a:spcPct val="115000"/>
              </a:lnSpc>
              <a:spcBef>
                <a:spcPts val="600"/>
              </a:spcBef>
              <a:buClr>
                <a:srgbClr val="CC0000"/>
              </a:buClr>
              <a:buSzPts val="2400"/>
            </a:pPr>
            <a:endParaRPr lang="en-US" dirty="0">
              <a:latin typeface="Times New Roman" pitchFamily="18" charset="0"/>
              <a:cs typeface="Times New Roman" pitchFamily="18" charset="0"/>
              <a:sym typeface="Lora"/>
            </a:endParaRPr>
          </a:p>
        </p:txBody>
      </p:sp>
    </p:spTree>
  </p:cSld>
  <p:clrMapOvr>
    <a:masterClrMapping/>
  </p:clrMapOvr>
</p:sld>
</file>

<file path=ppt/theme/theme1.xml><?xml version="1.0" encoding="utf-8"?>
<a:theme xmlns:a="http://schemas.openxmlformats.org/drawingml/2006/main" name="Yorick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TotalTime>
  <Words>5106</Words>
  <Application>Microsoft Office PowerPoint</Application>
  <PresentationFormat>On-screen Show (16:9)</PresentationFormat>
  <Paragraphs>409</Paragraphs>
  <Slides>47</Slides>
  <Notes>43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Yorick template</vt:lpstr>
      <vt:lpstr>PowerPoint Presentation</vt:lpstr>
      <vt:lpstr>Overview</vt:lpstr>
      <vt:lpstr>Complicating factors of language assessment</vt:lpstr>
      <vt:lpstr>Assessment Approaches: 1. Psychometric 2. Descriptive 3. An Integrated Approach  </vt:lpstr>
      <vt:lpstr>PowerPoint Presentation</vt:lpstr>
      <vt:lpstr>PowerPoint Presentation</vt:lpstr>
      <vt:lpstr>PowerPoint Presentation</vt:lpstr>
      <vt:lpstr>Cognition and Language</vt:lpstr>
      <vt:lpstr>PowerPoint Presentation</vt:lpstr>
      <vt:lpstr>PowerPoint Presentation</vt:lpstr>
      <vt:lpstr>Screening</vt:lpstr>
      <vt:lpstr>Assessment of Early Language Development</vt:lpstr>
      <vt:lpstr>PowerPoint Presentation</vt:lpstr>
      <vt:lpstr>PowerPoint Presentation</vt:lpstr>
      <vt:lpstr>Concepts that are related to language development and use</vt:lpstr>
      <vt:lpstr>Piaget’s Tables of Stages</vt:lpstr>
      <vt:lpstr>PowerPoint Presentation</vt:lpstr>
      <vt:lpstr>Indicators of a persisting Language disorder</vt:lpstr>
      <vt:lpstr>20 Other factors:</vt:lpstr>
      <vt:lpstr>Indicators of children outgrowing a language impairment</vt:lpstr>
      <vt:lpstr>Formal Language Testing</vt:lpstr>
      <vt:lpstr>Informal Language Testing</vt:lpstr>
      <vt:lpstr>Language Smapling and Analysis</vt:lpstr>
      <vt:lpstr>Sample Transcription Guidelines</vt:lpstr>
      <vt:lpstr>Language Smapling and Analysis</vt:lpstr>
      <vt:lpstr>Language Smapling and Analysis</vt:lpstr>
      <vt:lpstr>Assessment of Morphologic Skills</vt:lpstr>
      <vt:lpstr>Assessment of Morphologic Skills</vt:lpstr>
      <vt:lpstr>Determining Mean Length of Utterance (MLU)</vt:lpstr>
      <vt:lpstr>Determining Mean Length of Utterance (MLU)</vt:lpstr>
      <vt:lpstr>Guidelines for Obtainment of MLU</vt:lpstr>
      <vt:lpstr>Guidelines for Obtainment of MLU</vt:lpstr>
      <vt:lpstr>Determining Mean Length of Utterance (MLU)</vt:lpstr>
      <vt:lpstr>Assessment of Pragamtic Skills</vt:lpstr>
      <vt:lpstr>Assessment of Semantic Skills</vt:lpstr>
      <vt:lpstr>Assessment of Semantic Skills</vt:lpstr>
      <vt:lpstr>What to note when assessing semantics?</vt:lpstr>
      <vt:lpstr>Assessment of Syntactic Skills – Parts of Speech</vt:lpstr>
      <vt:lpstr>Assessment of Syntactic Skills – Units</vt:lpstr>
      <vt:lpstr>Assessment of Syntactic Skills – Units</vt:lpstr>
      <vt:lpstr>Assessment of Syntactic Skills – Sentences</vt:lpstr>
      <vt:lpstr>Assessment of Syntactic Skills – Sentences</vt:lpstr>
      <vt:lpstr>Assessment of Syntactic Skills</vt:lpstr>
      <vt:lpstr>Assessment of Syntactic Skills</vt:lpstr>
      <vt:lpstr>Diagnosis</vt:lpstr>
      <vt:lpstr>Forms (p.251-286)</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Tala</dc:creator>
  <cp:lastModifiedBy>toshipe</cp:lastModifiedBy>
  <cp:revision>66</cp:revision>
  <dcterms:modified xsi:type="dcterms:W3CDTF">2020-01-17T20:19:54Z</dcterms:modified>
</cp:coreProperties>
</file>