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3" r:id="rId1"/>
  </p:sldMasterIdLst>
  <p:notesMasterIdLst>
    <p:notesMasterId r:id="rId24"/>
  </p:notesMasterIdLst>
  <p:sldIdLst>
    <p:sldId id="256" r:id="rId2"/>
    <p:sldId id="269" r:id="rId3"/>
    <p:sldId id="262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9" r:id="rId12"/>
    <p:sldId id="280" r:id="rId13"/>
    <p:sldId id="281" r:id="rId14"/>
    <p:sldId id="278" r:id="rId15"/>
    <p:sldId id="282" r:id="rId16"/>
    <p:sldId id="283" r:id="rId17"/>
    <p:sldId id="270" r:id="rId18"/>
    <p:sldId id="267" r:id="rId19"/>
    <p:sldId id="284" r:id="rId20"/>
    <p:sldId id="285" r:id="rId21"/>
    <p:sldId id="286" r:id="rId22"/>
    <p:sldId id="287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21"/>
  </p:normalViewPr>
  <p:slideViewPr>
    <p:cSldViewPr snapToGrid="0" snapToObjects="1">
      <p:cViewPr varScale="1">
        <p:scale>
          <a:sx n="63" d="100"/>
          <a:sy n="63" d="100"/>
        </p:scale>
        <p:origin x="7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576634-4C11-6F4C-996A-EE1FA442458D}" type="datetimeFigureOut">
              <a:rPr lang="en-US" smtClean="0"/>
              <a:t>12/26/2023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CED71A-1EEE-064E-8B63-C9D9627BD9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198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t>12/26/2023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222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665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2491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705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9891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833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796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354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460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762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1587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8A87A34-81AB-432B-8DAE-1953F412C126}" type="datetimeFigureOut">
              <a:rPr lang="en-US" smtClean="0"/>
              <a:pPr/>
              <a:t>12/26/2023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6312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/>
              <a:t>Types of </a:t>
            </a:r>
            <a:br>
              <a:rPr lang="en-US"/>
            </a:br>
            <a:r>
              <a:rPr lang="en-US"/>
              <a:t>assessment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3025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Criterion-Referenced Tests| advantages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 tests are usually objective.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Test administration is usually efficient.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widely recognized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With non-standardized criterion-referenced tests, there is some opportunity for</a:t>
            </a:r>
          </a:p>
          <a:p>
            <a:r>
              <a:rPr lang="en-US" dirty="0"/>
              <a:t>individualization.</a:t>
            </a:r>
          </a:p>
        </p:txBody>
      </p:sp>
    </p:spTree>
    <p:extLst>
      <p:ext uri="{BB962C8B-B14F-4D97-AF65-F5344CB8AC3E}">
        <p14:creationId xmlns:p14="http://schemas.microsoft.com/office/powerpoint/2010/main" val="30056445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Criterion-Referenced Tests| disadvantages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testing situation may be unnatural and not representative of real life.</a:t>
            </a:r>
          </a:p>
          <a:p>
            <a:r>
              <a:rPr lang="en-US" dirty="0"/>
              <a:t>•The approach evaluates isolated skills without considering other contributing factors.</a:t>
            </a:r>
          </a:p>
          <a:p>
            <a:r>
              <a:rPr lang="en-US" dirty="0"/>
              <a:t>•Standardized criterion-referenced tests do not allow for individualization.</a:t>
            </a:r>
          </a:p>
          <a:p>
            <a:r>
              <a:rPr lang="en-US" dirty="0"/>
              <a:t>•Standardized criterion-referenced tests must be administered exactly as instructed for the results to be considered valid and reliable.</a:t>
            </a:r>
          </a:p>
        </p:txBody>
      </p:sp>
    </p:spTree>
    <p:extLst>
      <p:ext uri="{BB962C8B-B14F-4D97-AF65-F5344CB8AC3E}">
        <p14:creationId xmlns:p14="http://schemas.microsoft.com/office/powerpoint/2010/main" val="15306871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Scoring of standardized tests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v"/>
            </a:pPr>
            <a:r>
              <a:rPr lang="en-US" dirty="0"/>
              <a:t>Standardized testing </a:t>
            </a:r>
            <a:r>
              <a:rPr lang="en-US" b="1" dirty="0"/>
              <a:t>—&gt; </a:t>
            </a:r>
            <a:r>
              <a:rPr lang="en-US" dirty="0"/>
              <a:t>scores (quantitative measures) </a:t>
            </a:r>
          </a:p>
          <a:p>
            <a:pPr>
              <a:buFont typeface="Wingdings" charset="2"/>
              <a:buChar char="v"/>
            </a:pPr>
            <a:r>
              <a:rPr lang="en-US" dirty="0"/>
              <a:t>A test administration </a:t>
            </a:r>
            <a:r>
              <a:rPr lang="en-US" b="1" dirty="0"/>
              <a:t>—&gt; </a:t>
            </a:r>
            <a:r>
              <a:rPr lang="en-US" dirty="0"/>
              <a:t>raw score </a:t>
            </a:r>
          </a:p>
          <a:p>
            <a:pPr>
              <a:buFont typeface="Wingdings" charset="2"/>
              <a:buChar char="v"/>
            </a:pPr>
            <a:r>
              <a:rPr lang="en-US" b="1" dirty="0">
                <a:solidFill>
                  <a:schemeClr val="accent1"/>
                </a:solidFill>
              </a:rPr>
              <a:t>Raw score </a:t>
            </a:r>
            <a:r>
              <a:rPr lang="en-US" dirty="0"/>
              <a:t>is the actual scores earned on a test </a:t>
            </a:r>
          </a:p>
          <a:p>
            <a:pPr>
              <a:buFont typeface="Wingdings" charset="2"/>
              <a:buChar char="v"/>
            </a:pPr>
            <a:r>
              <a:rPr lang="en-US" b="1" dirty="0">
                <a:solidFill>
                  <a:schemeClr val="accent1"/>
                </a:solidFill>
              </a:rPr>
              <a:t>Raw score </a:t>
            </a:r>
            <a:r>
              <a:rPr lang="en-US" b="1" dirty="0"/>
              <a:t>—&gt; </a:t>
            </a:r>
            <a:r>
              <a:rPr lang="en-US" dirty="0"/>
              <a:t>converted to be viewed on a </a:t>
            </a:r>
            <a:r>
              <a:rPr lang="en-US" b="1" dirty="0"/>
              <a:t>distribution </a:t>
            </a:r>
            <a:endParaRPr lang="en-US" dirty="0"/>
          </a:p>
          <a:p>
            <a:pPr>
              <a:buFont typeface="Wingdings" charset="2"/>
              <a:buChar char="v"/>
            </a:pPr>
            <a:r>
              <a:rPr lang="en-US" dirty="0"/>
              <a:t>Two statistical measures of a </a:t>
            </a:r>
            <a:r>
              <a:rPr lang="en-US" b="1" dirty="0"/>
              <a:t>distribution</a:t>
            </a:r>
            <a:r>
              <a:rPr lang="en-US" dirty="0"/>
              <a:t>: </a:t>
            </a:r>
          </a:p>
          <a:p>
            <a:pPr lvl="1">
              <a:buFont typeface="Arial" charset="0"/>
              <a:buChar char="•"/>
            </a:pPr>
            <a:r>
              <a:rPr lang="en-US" dirty="0"/>
              <a:t>-  mean (the arithmetic average of the scores of the norming samples) </a:t>
            </a:r>
          </a:p>
          <a:p>
            <a:pPr lvl="1">
              <a:buFont typeface="Arial" charset="0"/>
              <a:buChar char="•"/>
            </a:pPr>
            <a:r>
              <a:rPr lang="en-US" dirty="0"/>
              <a:t>-  standard deviation (the extent to which scores deviate from the mean)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3526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 client’s score(s) can be expressed in two ways: </a:t>
            </a:r>
          </a:p>
          <a:p>
            <a:r>
              <a:rPr lang="en-US" dirty="0"/>
              <a:t>- standard deviation from the mean </a:t>
            </a:r>
          </a:p>
          <a:p>
            <a:r>
              <a:rPr lang="en-US" dirty="0"/>
              <a:t>- percentile rank (use percentile points to express a child’s score relative to the norming sample)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i.e., if a child scores is at the 25th percentile? This means…..?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 </a:t>
            </a:r>
            <a:r>
              <a:rPr lang="en-US" b="1" dirty="0">
                <a:solidFill>
                  <a:schemeClr val="accent1"/>
                </a:solidFill>
              </a:rPr>
              <a:t>median</a:t>
            </a:r>
            <a:r>
              <a:rPr lang="en-US" dirty="0"/>
              <a:t> is …….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7387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Authentic assessments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authentic assessment identifies what a </a:t>
            </a:r>
            <a:r>
              <a:rPr lang="en-US" b="1" dirty="0">
                <a:solidFill>
                  <a:schemeClr val="accent1"/>
                </a:solidFill>
              </a:rPr>
              <a:t>client can and cannot do </a:t>
            </a:r>
            <a:r>
              <a:rPr lang="en-US" dirty="0"/>
              <a:t>with an emphasis on</a:t>
            </a:r>
          </a:p>
          <a:p>
            <a:r>
              <a:rPr lang="en-US" b="1" dirty="0">
                <a:solidFill>
                  <a:schemeClr val="accent1"/>
                </a:solidFill>
              </a:rPr>
              <a:t>contextualized test stimuli</a:t>
            </a:r>
            <a:r>
              <a:rPr lang="en-US" dirty="0"/>
              <a:t>. The test environment is more realistic and natural.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1"/>
                </a:solidFill>
              </a:rPr>
              <a:t>it is ongoing. </a:t>
            </a:r>
            <a:r>
              <a:rPr lang="en-US" dirty="0"/>
              <a:t>The authentic assessment approach evaluates the client’s performance during diagnostic and treatment phases.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n-US" dirty="0"/>
              <a:t>requires more clinical skill.</a:t>
            </a:r>
            <a:br>
              <a:rPr lang="en-US" dirty="0"/>
            </a:br>
            <a:br>
              <a:rPr lang="en-US" dirty="0"/>
            </a:br>
            <a:r>
              <a:rPr lang="en-US" b="1" dirty="0">
                <a:solidFill>
                  <a:schemeClr val="accent1"/>
                </a:solidFill>
              </a:rPr>
              <a:t>How do we do it? </a:t>
            </a:r>
          </a:p>
        </p:txBody>
      </p:sp>
    </p:spTree>
    <p:extLst>
      <p:ext uri="{BB962C8B-B14F-4D97-AF65-F5344CB8AC3E}">
        <p14:creationId xmlns:p14="http://schemas.microsoft.com/office/powerpoint/2010/main" val="17490214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Authentic assessments| advantages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 approach </a:t>
            </a:r>
            <a:r>
              <a:rPr lang="en-US" b="1" dirty="0">
                <a:solidFill>
                  <a:schemeClr val="accent1"/>
                </a:solidFill>
              </a:rPr>
              <a:t>is natural and similar </a:t>
            </a:r>
            <a:r>
              <a:rPr lang="en-US" dirty="0"/>
              <a:t>to the real world.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Clients participate in </a:t>
            </a:r>
            <a:r>
              <a:rPr lang="en-US" b="1" dirty="0">
                <a:solidFill>
                  <a:schemeClr val="accent1"/>
                </a:solidFill>
              </a:rPr>
              <a:t>self-evaluation</a:t>
            </a:r>
            <a:r>
              <a:rPr lang="en-US" dirty="0"/>
              <a:t> and self-monitoring.</a:t>
            </a:r>
          </a:p>
          <a:p>
            <a:r>
              <a:rPr lang="en-US" dirty="0"/>
              <a:t>•The approach allows for</a:t>
            </a:r>
            <a:r>
              <a:rPr lang="en-US" b="1" dirty="0">
                <a:solidFill>
                  <a:schemeClr val="accent1"/>
                </a:solidFill>
              </a:rPr>
              <a:t> individualization. </a:t>
            </a:r>
            <a:r>
              <a:rPr lang="en-US" dirty="0"/>
              <a:t>This is particularly beneficial with culturally diverse clients or special needs clients, such as those who use(AAC) systems.</a:t>
            </a:r>
          </a:p>
          <a:p>
            <a:r>
              <a:rPr lang="en-US" dirty="0"/>
              <a:t>•The approach offers </a:t>
            </a:r>
            <a:r>
              <a:rPr lang="en-US" b="1" dirty="0">
                <a:solidFill>
                  <a:schemeClr val="accent1"/>
                </a:solidFill>
              </a:rPr>
              <a:t>flexibility.</a:t>
            </a:r>
          </a:p>
          <a:p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3177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Authentic assessments| disadvantages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approach may </a:t>
            </a:r>
            <a:r>
              <a:rPr lang="en-US" b="1" dirty="0">
                <a:solidFill>
                  <a:schemeClr val="accent1"/>
                </a:solidFill>
              </a:rPr>
              <a:t>lack objectivity</a:t>
            </a:r>
            <a:r>
              <a:rPr lang="en-US" dirty="0"/>
              <a:t>.</a:t>
            </a:r>
          </a:p>
          <a:p>
            <a:r>
              <a:rPr lang="en-US" dirty="0"/>
              <a:t>•Procedures are </a:t>
            </a:r>
            <a:r>
              <a:rPr lang="en-US" b="1" dirty="0">
                <a:solidFill>
                  <a:schemeClr val="accent1"/>
                </a:solidFill>
              </a:rPr>
              <a:t>not usually standardized</a:t>
            </a:r>
            <a:r>
              <a:rPr lang="en-US" dirty="0"/>
              <a:t>, thus reliability and validity are less</a:t>
            </a:r>
          </a:p>
          <a:p>
            <a:r>
              <a:rPr lang="en-US" dirty="0"/>
              <a:t>assured.</a:t>
            </a:r>
          </a:p>
          <a:p>
            <a:r>
              <a:rPr lang="en-US" dirty="0"/>
              <a:t>•requires a </a:t>
            </a:r>
            <a:r>
              <a:rPr lang="en-US" b="1" dirty="0">
                <a:solidFill>
                  <a:schemeClr val="accent1"/>
                </a:solidFill>
              </a:rPr>
              <a:t>high level of clinical experience </a:t>
            </a:r>
            <a:endParaRPr lang="en-US" dirty="0"/>
          </a:p>
          <a:p>
            <a:r>
              <a:rPr lang="en-US" dirty="0"/>
              <a:t>•The approach </a:t>
            </a:r>
            <a:r>
              <a:rPr lang="en-US" b="1" dirty="0">
                <a:solidFill>
                  <a:schemeClr val="accent1"/>
                </a:solidFill>
              </a:rPr>
              <a:t>is not efficient</a:t>
            </a:r>
            <a:r>
              <a:rPr lang="en-US" dirty="0"/>
              <a:t>, requiring a lot of planning time.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61986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assessment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dirty="0"/>
              <a:t> </a:t>
            </a:r>
            <a:r>
              <a:rPr lang="en-US" sz="6600" dirty="0">
                <a:solidFill>
                  <a:schemeClr val="accent1"/>
                </a:solidFill>
              </a:rPr>
              <a:t>test- teach-retest</a:t>
            </a:r>
          </a:p>
        </p:txBody>
      </p:sp>
    </p:spTree>
    <p:extLst>
      <p:ext uri="{BB962C8B-B14F-4D97-AF65-F5344CB8AC3E}">
        <p14:creationId xmlns:p14="http://schemas.microsoft.com/office/powerpoint/2010/main" val="16465789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Types of Scores in non-Standardized Assessment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en-US" sz="3200" b="1" dirty="0"/>
              <a:t>Measurement Scales:</a:t>
            </a:r>
          </a:p>
          <a:p>
            <a:pPr marL="457200" lvl="1" indent="0">
              <a:buNone/>
            </a:pPr>
            <a:br>
              <a:rPr lang="en-US" sz="3200" b="1" dirty="0"/>
            </a:br>
            <a:r>
              <a:rPr lang="en-US" sz="3200" b="1" dirty="0"/>
              <a:t>- nominal </a:t>
            </a:r>
            <a:r>
              <a:rPr lang="en-US" sz="3200" dirty="0"/>
              <a:t>scale: a category is </a:t>
            </a:r>
            <a:r>
              <a:rPr lang="en-US" sz="3200" i="1" dirty="0"/>
              <a:t>present </a:t>
            </a:r>
            <a:r>
              <a:rPr lang="en-US" sz="3200" dirty="0"/>
              <a:t>or </a:t>
            </a:r>
            <a:r>
              <a:rPr lang="en-US" sz="3200" i="1"/>
              <a:t>absent </a:t>
            </a:r>
            <a:r>
              <a:rPr lang="en-US" sz="3200"/>
              <a:t>(e.g., hoarseness,...). </a:t>
            </a:r>
            <a:endParaRPr lang="en-US" sz="3200" dirty="0"/>
          </a:p>
          <a:p>
            <a:pPr lvl="1">
              <a:buFontTx/>
              <a:buChar char="-"/>
            </a:pPr>
            <a:r>
              <a:rPr lang="en-US" sz="3200" b="1" dirty="0"/>
              <a:t>ordinal </a:t>
            </a:r>
            <a:r>
              <a:rPr lang="en-US" sz="3200" dirty="0"/>
              <a:t>scale: a </a:t>
            </a:r>
            <a:r>
              <a:rPr lang="en-US" sz="3200" i="1" dirty="0"/>
              <a:t>numerical </a:t>
            </a:r>
            <a:r>
              <a:rPr lang="en-US" sz="3200" dirty="0"/>
              <a:t>scale that can be arranged according to rank orders or levels. </a:t>
            </a:r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5715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Psychometric principles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Validity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Reliability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Standardization </a:t>
            </a:r>
          </a:p>
        </p:txBody>
      </p:sp>
    </p:spTree>
    <p:extLst>
      <p:ext uri="{BB962C8B-B14F-4D97-AF65-F5344CB8AC3E}">
        <p14:creationId xmlns:p14="http://schemas.microsoft.com/office/powerpoint/2010/main" val="2997708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general types pf 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Standardized assessment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Non-standardized assessment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5558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Validity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Face validity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Content validity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Construct validity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Criterion validity : concurrent validity / predictive validity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017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4832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611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Standardized Assessment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v"/>
            </a:pPr>
            <a:r>
              <a:rPr lang="en-US" dirty="0"/>
              <a:t>Systematic </a:t>
            </a:r>
          </a:p>
          <a:p>
            <a:r>
              <a:rPr lang="en-US" dirty="0"/>
              <a:t>- </a:t>
            </a:r>
            <a:r>
              <a:rPr lang="en-US" i="1" u="sng" dirty="0"/>
              <a:t>Say</a:t>
            </a:r>
            <a:r>
              <a:rPr lang="en-US" i="1" dirty="0"/>
              <a:t> </a:t>
            </a:r>
            <a:r>
              <a:rPr lang="en-US" dirty="0"/>
              <a:t>and </a:t>
            </a:r>
            <a:r>
              <a:rPr lang="en-US" i="1" u="sng" dirty="0"/>
              <a:t>Do</a:t>
            </a:r>
            <a:r>
              <a:rPr lang="en-US" i="1" dirty="0"/>
              <a:t> </a:t>
            </a:r>
            <a:r>
              <a:rPr lang="en-US" dirty="0"/>
              <a:t>controlled (by manual) </a:t>
            </a:r>
          </a:p>
          <a:p>
            <a:r>
              <a:rPr lang="en-US" dirty="0"/>
              <a:t>- </a:t>
            </a:r>
            <a:r>
              <a:rPr lang="en-US" u="sng" dirty="0"/>
              <a:t>Specific stimuli </a:t>
            </a:r>
            <a:r>
              <a:rPr lang="en-US" dirty="0"/>
              <a:t>are used </a:t>
            </a:r>
          </a:p>
          <a:p>
            <a:r>
              <a:rPr lang="en-US" dirty="0"/>
              <a:t>- Explicit </a:t>
            </a:r>
            <a:r>
              <a:rPr lang="en-US" u="sng" dirty="0"/>
              <a:t>rules for scoring the test </a:t>
            </a:r>
          </a:p>
          <a:p>
            <a:r>
              <a:rPr lang="en-US" dirty="0"/>
              <a:t>- </a:t>
            </a:r>
            <a:r>
              <a:rPr lang="en-US" u="sng" dirty="0"/>
              <a:t>Not influenced by the examiner’s biases </a:t>
            </a:r>
          </a:p>
          <a:p>
            <a:r>
              <a:rPr lang="en-US" dirty="0"/>
              <a:t>- measurement process will be </a:t>
            </a:r>
            <a:r>
              <a:rPr lang="en-US" u="sng" dirty="0"/>
              <a:t>uniform across examiners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926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Assessment methods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Norm-referenced tests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Criterion-Referenced Tests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Authentic assessment </a:t>
            </a:r>
          </a:p>
        </p:txBody>
      </p:sp>
    </p:spTree>
    <p:extLst>
      <p:ext uri="{BB962C8B-B14F-4D97-AF65-F5344CB8AC3E}">
        <p14:creationId xmlns:p14="http://schemas.microsoft.com/office/powerpoint/2010/main" val="2981444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Norm-referenced tests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10819005" cy="4023360"/>
          </a:xfrm>
        </p:spPr>
        <p:txBody>
          <a:bodyPr/>
          <a:lstStyle/>
          <a:p>
            <a:r>
              <a:rPr lang="en-US" dirty="0"/>
              <a:t>Norm-referenced tests are always standardized. They allow a comparison of an individual’s performance to the performance of a larger group, called a </a:t>
            </a:r>
            <a:r>
              <a:rPr lang="en-US" b="1" dirty="0">
                <a:solidFill>
                  <a:schemeClr val="accent1"/>
                </a:solidFill>
              </a:rPr>
              <a:t>normative group.</a:t>
            </a:r>
          </a:p>
          <a:p>
            <a:endParaRPr lang="en-US" b="1" dirty="0">
              <a:solidFill>
                <a:schemeClr val="accent1"/>
              </a:solidFill>
            </a:endParaRPr>
          </a:p>
          <a:p>
            <a:r>
              <a:rPr lang="en-US" dirty="0"/>
              <a:t>The results of the normative group are used to create </a:t>
            </a:r>
            <a:r>
              <a:rPr lang="en-US" b="1" dirty="0">
                <a:solidFill>
                  <a:schemeClr val="accent1"/>
                </a:solidFill>
              </a:rPr>
              <a:t>normal distribution curve</a:t>
            </a:r>
          </a:p>
          <a:p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992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2316" t="26827" r="16098" b="5542"/>
          <a:stretch/>
        </p:blipFill>
        <p:spPr>
          <a:xfrm>
            <a:off x="697234" y="451691"/>
            <a:ext cx="10373859" cy="6125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471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Norm-referenced tests | advantages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10874089" cy="402336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 tests are objective.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 skills of an individual can be compared to those of a large group of similar individuals.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Test administration is usually efficient.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They are widely recognized, allowing for a common ground of discussion when other professionals are involved 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Do not require a high level of clinical experience and skill 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1550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Norm-referenced tests | disadvantages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Norm-referenced tests do not allow for individualization.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 testing situation may be unnatural and not representative of real life.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 approach evaluates isolated skills without considering other contributing factors.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Norm-referenced tests must be administered exactly as instructed for the results to be</a:t>
            </a:r>
          </a:p>
          <a:p>
            <a:r>
              <a:rPr lang="en-US" dirty="0"/>
              <a:t>considered valid and reliable.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Test materials may not be appropriate for certain populations, such as culturally and</a:t>
            </a:r>
          </a:p>
          <a:p>
            <a:r>
              <a:rPr lang="en-US" dirty="0"/>
              <a:t>linguistically diverse clients.</a:t>
            </a:r>
          </a:p>
        </p:txBody>
      </p:sp>
    </p:spTree>
    <p:extLst>
      <p:ext uri="{BB962C8B-B14F-4D97-AF65-F5344CB8AC3E}">
        <p14:creationId xmlns:p14="http://schemas.microsoft.com/office/powerpoint/2010/main" val="5926216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Criterion-Referenced Tests (CRT)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CRTs identify what a client can and cannot do compared to a predefined criterion.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CRTs assume that there is a level of performance that must be met for a behavior to be acceptable.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Examples? 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0442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1183</TotalTime>
  <Words>734</Words>
  <Application>Microsoft Office PowerPoint</Application>
  <PresentationFormat>Widescreen</PresentationFormat>
  <Paragraphs>102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Calibri</vt:lpstr>
      <vt:lpstr>Tw Cen MT</vt:lpstr>
      <vt:lpstr>Tw Cen MT Condensed</vt:lpstr>
      <vt:lpstr>Wingdings</vt:lpstr>
      <vt:lpstr>Wingdings 3</vt:lpstr>
      <vt:lpstr>Integral</vt:lpstr>
      <vt:lpstr>Types of  assessment</vt:lpstr>
      <vt:lpstr>Two general types pf assessment</vt:lpstr>
      <vt:lpstr>Standardized Assessment </vt:lpstr>
      <vt:lpstr>Assessment methods  </vt:lpstr>
      <vt:lpstr>Norm-referenced tests </vt:lpstr>
      <vt:lpstr>PowerPoint Presentation</vt:lpstr>
      <vt:lpstr>Norm-referenced tests | advantages</vt:lpstr>
      <vt:lpstr>Norm-referenced tests | disadvantages</vt:lpstr>
      <vt:lpstr>Criterion-Referenced Tests (CRT)</vt:lpstr>
      <vt:lpstr>Criterion-Referenced Tests| advantages</vt:lpstr>
      <vt:lpstr>Criterion-Referenced Tests| disadvantages</vt:lpstr>
      <vt:lpstr>Scoring of standardized tests </vt:lpstr>
      <vt:lpstr>PowerPoint Presentation</vt:lpstr>
      <vt:lpstr>Authentic assessments</vt:lpstr>
      <vt:lpstr>Authentic assessments| advantages</vt:lpstr>
      <vt:lpstr>Authentic assessments| disadvantages</vt:lpstr>
      <vt:lpstr>Dynamic assessment </vt:lpstr>
      <vt:lpstr>Types of Scores in non-Standardized Assessment  </vt:lpstr>
      <vt:lpstr>Psychometric principles </vt:lpstr>
      <vt:lpstr>Validity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Principles of standardized assessment</dc:title>
  <dc:creator>Lina Kort</dc:creator>
  <cp:lastModifiedBy>thair odeh</cp:lastModifiedBy>
  <cp:revision>25</cp:revision>
  <dcterms:created xsi:type="dcterms:W3CDTF">2018-09-14T14:51:51Z</dcterms:created>
  <dcterms:modified xsi:type="dcterms:W3CDTF">2023-12-26T21:49:48Z</dcterms:modified>
</cp:coreProperties>
</file>