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09" r:id="rId2"/>
    <p:sldId id="257" r:id="rId3"/>
    <p:sldId id="260" r:id="rId4"/>
    <p:sldId id="267" r:id="rId5"/>
    <p:sldId id="269" r:id="rId6"/>
    <p:sldId id="270" r:id="rId7"/>
    <p:sldId id="271" r:id="rId8"/>
    <p:sldId id="272" r:id="rId9"/>
    <p:sldId id="275" r:id="rId10"/>
    <p:sldId id="278" r:id="rId11"/>
    <p:sldId id="279" r:id="rId12"/>
    <p:sldId id="308" r:id="rId13"/>
    <p:sldId id="290" r:id="rId14"/>
    <p:sldId id="291" r:id="rId15"/>
    <p:sldId id="292" r:id="rId16"/>
    <p:sldId id="295" r:id="rId17"/>
    <p:sldId id="301" r:id="rId18"/>
    <p:sldId id="302" r:id="rId19"/>
    <p:sldId id="303" r:id="rId20"/>
    <p:sldId id="296" r:id="rId21"/>
    <p:sldId id="297" r:id="rId22"/>
    <p:sldId id="29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96"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C381A4-FA68-4D8F-9A36-DC908DC01BD2}" type="datetimeFigureOut">
              <a:rPr lang="en-US" smtClean="0"/>
              <a:t>11/13/2019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CBEF25-BAB9-4B6C-9F83-C5FFE81225A4}" type="slidenum">
              <a:rPr lang="en-US" smtClean="0"/>
              <a:t>‹#›</a:t>
            </a:fld>
            <a:endParaRPr lang="en-US" dirty="0"/>
          </a:p>
        </p:txBody>
      </p:sp>
    </p:spTree>
    <p:extLst>
      <p:ext uri="{BB962C8B-B14F-4D97-AF65-F5344CB8AC3E}">
        <p14:creationId xmlns:p14="http://schemas.microsoft.com/office/powerpoint/2010/main" val="312981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CBEF25-BAB9-4B6C-9F83-C5FFE81225A4}" type="slidenum">
              <a:rPr lang="en-US" smtClean="0"/>
              <a:t>5</a:t>
            </a:fld>
            <a:endParaRPr lang="en-US" dirty="0"/>
          </a:p>
        </p:txBody>
      </p:sp>
    </p:spTree>
    <p:extLst>
      <p:ext uri="{BB962C8B-B14F-4D97-AF65-F5344CB8AC3E}">
        <p14:creationId xmlns:p14="http://schemas.microsoft.com/office/powerpoint/2010/main" val="2695031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641D38-FA89-4EE0-B655-A3B5A690ED2A}" type="datetimeFigureOut">
              <a:rPr lang="en-US" smtClean="0"/>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9CC880-8EBE-4D40-8AFE-D9ACD2AD3F4F}" type="slidenum">
              <a:rPr lang="en-US" smtClean="0"/>
              <a:t>‹#›</a:t>
            </a:fld>
            <a:endParaRPr lang="en-US" dirty="0"/>
          </a:p>
        </p:txBody>
      </p:sp>
    </p:spTree>
    <p:extLst>
      <p:ext uri="{BB962C8B-B14F-4D97-AF65-F5344CB8AC3E}">
        <p14:creationId xmlns:p14="http://schemas.microsoft.com/office/powerpoint/2010/main" val="1340387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641D38-FA89-4EE0-B655-A3B5A690ED2A}" type="datetimeFigureOut">
              <a:rPr lang="en-US" smtClean="0"/>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9CC880-8EBE-4D40-8AFE-D9ACD2AD3F4F}" type="slidenum">
              <a:rPr lang="en-US" smtClean="0"/>
              <a:t>‹#›</a:t>
            </a:fld>
            <a:endParaRPr lang="en-US" dirty="0"/>
          </a:p>
        </p:txBody>
      </p:sp>
    </p:spTree>
    <p:extLst>
      <p:ext uri="{BB962C8B-B14F-4D97-AF65-F5344CB8AC3E}">
        <p14:creationId xmlns:p14="http://schemas.microsoft.com/office/powerpoint/2010/main" val="467835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641D38-FA89-4EE0-B655-A3B5A690ED2A}" type="datetimeFigureOut">
              <a:rPr lang="en-US" smtClean="0"/>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9CC880-8EBE-4D40-8AFE-D9ACD2AD3F4F}" type="slidenum">
              <a:rPr lang="en-US" smtClean="0"/>
              <a:t>‹#›</a:t>
            </a:fld>
            <a:endParaRPr lang="en-US" dirty="0"/>
          </a:p>
        </p:txBody>
      </p:sp>
    </p:spTree>
    <p:extLst>
      <p:ext uri="{BB962C8B-B14F-4D97-AF65-F5344CB8AC3E}">
        <p14:creationId xmlns:p14="http://schemas.microsoft.com/office/powerpoint/2010/main" val="3549127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641D38-FA89-4EE0-B655-A3B5A690ED2A}" type="datetimeFigureOut">
              <a:rPr lang="en-US" smtClean="0"/>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9CC880-8EBE-4D40-8AFE-D9ACD2AD3F4F}" type="slidenum">
              <a:rPr lang="en-US" smtClean="0"/>
              <a:t>‹#›</a:t>
            </a:fld>
            <a:endParaRPr lang="en-US" dirty="0"/>
          </a:p>
        </p:txBody>
      </p:sp>
    </p:spTree>
    <p:extLst>
      <p:ext uri="{BB962C8B-B14F-4D97-AF65-F5344CB8AC3E}">
        <p14:creationId xmlns:p14="http://schemas.microsoft.com/office/powerpoint/2010/main" val="13671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641D38-FA89-4EE0-B655-A3B5A690ED2A}" type="datetimeFigureOut">
              <a:rPr lang="en-US" smtClean="0"/>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9CC880-8EBE-4D40-8AFE-D9ACD2AD3F4F}" type="slidenum">
              <a:rPr lang="en-US" smtClean="0"/>
              <a:t>‹#›</a:t>
            </a:fld>
            <a:endParaRPr lang="en-US" dirty="0"/>
          </a:p>
        </p:txBody>
      </p:sp>
    </p:spTree>
    <p:extLst>
      <p:ext uri="{BB962C8B-B14F-4D97-AF65-F5344CB8AC3E}">
        <p14:creationId xmlns:p14="http://schemas.microsoft.com/office/powerpoint/2010/main" val="373495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641D38-FA89-4EE0-B655-A3B5A690ED2A}" type="datetimeFigureOut">
              <a:rPr lang="en-US" smtClean="0"/>
              <a:t>11/13/2019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9CC880-8EBE-4D40-8AFE-D9ACD2AD3F4F}" type="slidenum">
              <a:rPr lang="en-US" smtClean="0"/>
              <a:t>‹#›</a:t>
            </a:fld>
            <a:endParaRPr lang="en-US" dirty="0"/>
          </a:p>
        </p:txBody>
      </p:sp>
    </p:spTree>
    <p:extLst>
      <p:ext uri="{BB962C8B-B14F-4D97-AF65-F5344CB8AC3E}">
        <p14:creationId xmlns:p14="http://schemas.microsoft.com/office/powerpoint/2010/main" val="2209528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641D38-FA89-4EE0-B655-A3B5A690ED2A}" type="datetimeFigureOut">
              <a:rPr lang="en-US" smtClean="0"/>
              <a:t>11/13/2019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99CC880-8EBE-4D40-8AFE-D9ACD2AD3F4F}" type="slidenum">
              <a:rPr lang="en-US" smtClean="0"/>
              <a:t>‹#›</a:t>
            </a:fld>
            <a:endParaRPr lang="en-US" dirty="0"/>
          </a:p>
        </p:txBody>
      </p:sp>
    </p:spTree>
    <p:extLst>
      <p:ext uri="{BB962C8B-B14F-4D97-AF65-F5344CB8AC3E}">
        <p14:creationId xmlns:p14="http://schemas.microsoft.com/office/powerpoint/2010/main" val="1196420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641D38-FA89-4EE0-B655-A3B5A690ED2A}" type="datetimeFigureOut">
              <a:rPr lang="en-US" smtClean="0"/>
              <a:t>11/13/2019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9CC880-8EBE-4D40-8AFE-D9ACD2AD3F4F}" type="slidenum">
              <a:rPr lang="en-US" smtClean="0"/>
              <a:t>‹#›</a:t>
            </a:fld>
            <a:endParaRPr lang="en-US" dirty="0"/>
          </a:p>
        </p:txBody>
      </p:sp>
    </p:spTree>
    <p:extLst>
      <p:ext uri="{BB962C8B-B14F-4D97-AF65-F5344CB8AC3E}">
        <p14:creationId xmlns:p14="http://schemas.microsoft.com/office/powerpoint/2010/main" val="959350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641D38-FA89-4EE0-B655-A3B5A690ED2A}" type="datetimeFigureOut">
              <a:rPr lang="en-US" smtClean="0"/>
              <a:t>11/13/2019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99CC880-8EBE-4D40-8AFE-D9ACD2AD3F4F}" type="slidenum">
              <a:rPr lang="en-US" smtClean="0"/>
              <a:t>‹#›</a:t>
            </a:fld>
            <a:endParaRPr lang="en-US" dirty="0"/>
          </a:p>
        </p:txBody>
      </p:sp>
    </p:spTree>
    <p:extLst>
      <p:ext uri="{BB962C8B-B14F-4D97-AF65-F5344CB8AC3E}">
        <p14:creationId xmlns:p14="http://schemas.microsoft.com/office/powerpoint/2010/main" val="4227941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641D38-FA89-4EE0-B655-A3B5A690ED2A}" type="datetimeFigureOut">
              <a:rPr lang="en-US" smtClean="0"/>
              <a:t>11/13/2019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9CC880-8EBE-4D40-8AFE-D9ACD2AD3F4F}" type="slidenum">
              <a:rPr lang="en-US" smtClean="0"/>
              <a:t>‹#›</a:t>
            </a:fld>
            <a:endParaRPr lang="en-US" dirty="0"/>
          </a:p>
        </p:txBody>
      </p:sp>
    </p:spTree>
    <p:extLst>
      <p:ext uri="{BB962C8B-B14F-4D97-AF65-F5344CB8AC3E}">
        <p14:creationId xmlns:p14="http://schemas.microsoft.com/office/powerpoint/2010/main" val="2321905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641D38-FA89-4EE0-B655-A3B5A690ED2A}" type="datetimeFigureOut">
              <a:rPr lang="en-US" smtClean="0"/>
              <a:t>11/13/2019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9CC880-8EBE-4D40-8AFE-D9ACD2AD3F4F}" type="slidenum">
              <a:rPr lang="en-US" smtClean="0"/>
              <a:t>‹#›</a:t>
            </a:fld>
            <a:endParaRPr lang="en-US" dirty="0"/>
          </a:p>
        </p:txBody>
      </p:sp>
    </p:spTree>
    <p:extLst>
      <p:ext uri="{BB962C8B-B14F-4D97-AF65-F5344CB8AC3E}">
        <p14:creationId xmlns:p14="http://schemas.microsoft.com/office/powerpoint/2010/main" val="1064148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641D38-FA89-4EE0-B655-A3B5A690ED2A}" type="datetimeFigureOut">
              <a:rPr lang="en-US" smtClean="0"/>
              <a:t>11/13/2019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9CC880-8EBE-4D40-8AFE-D9ACD2AD3F4F}" type="slidenum">
              <a:rPr lang="en-US" smtClean="0"/>
              <a:t>‹#›</a:t>
            </a:fld>
            <a:endParaRPr lang="en-US" dirty="0"/>
          </a:p>
        </p:txBody>
      </p:sp>
    </p:spTree>
    <p:extLst>
      <p:ext uri="{BB962C8B-B14F-4D97-AF65-F5344CB8AC3E}">
        <p14:creationId xmlns:p14="http://schemas.microsoft.com/office/powerpoint/2010/main" val="79345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 Id="rId5" Type="http://schemas.openxmlformats.org/officeDocument/2006/relationships/image" Target="../media/image16.emf"/><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6.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9932" y="326250"/>
            <a:ext cx="9144000" cy="2387600"/>
          </a:xfrm>
        </p:spPr>
        <p:txBody>
          <a:bodyPr>
            <a:noAutofit/>
          </a:bodyPr>
          <a:lstStyle/>
          <a:p>
            <a:r>
              <a:rPr lang="en-US" sz="3600" dirty="0" smtClean="0">
                <a:latin typeface="+mn-lt"/>
              </a:rPr>
              <a:t>Thermal Fluid Engineering </a:t>
            </a:r>
            <a:br>
              <a:rPr lang="en-US" sz="3600" dirty="0" smtClean="0">
                <a:latin typeface="+mn-lt"/>
              </a:rPr>
            </a:br>
            <a:r>
              <a:rPr lang="en-US" sz="3600" dirty="0" smtClean="0">
                <a:latin typeface="+mn-lt"/>
              </a:rPr>
              <a:t>ENMC4411</a:t>
            </a:r>
            <a:br>
              <a:rPr lang="en-US" sz="3600" dirty="0" smtClean="0">
                <a:latin typeface="+mn-lt"/>
              </a:rPr>
            </a:br>
            <a:r>
              <a:rPr lang="en-US" sz="3600" dirty="0" smtClean="0">
                <a:latin typeface="+mn-lt"/>
              </a:rPr>
              <a:t>Chapter </a:t>
            </a:r>
            <a:r>
              <a:rPr lang="en-US" sz="3600" dirty="0" smtClean="0">
                <a:latin typeface="+mn-lt"/>
              </a:rPr>
              <a:t>10 </a:t>
            </a:r>
            <a:r>
              <a:rPr lang="en-US" sz="3600" dirty="0">
                <a:latin typeface="+mn-lt"/>
                <a:ea typeface="Times New Roman" pitchFamily="18" charset="0"/>
                <a:cs typeface="Times New Roman" pitchFamily="18" charset="0"/>
              </a:rPr>
              <a:t>COOLING OF ELECTRONIC </a:t>
            </a:r>
            <a:r>
              <a:rPr lang="en-US" sz="3600" dirty="0" smtClean="0">
                <a:latin typeface="+mn-lt"/>
                <a:ea typeface="Times New Roman" pitchFamily="18" charset="0"/>
                <a:cs typeface="Times New Roman" pitchFamily="18" charset="0"/>
              </a:rPr>
              <a:t>EQUIPMENT</a:t>
            </a:r>
            <a:endParaRPr lang="en-US" sz="3600" dirty="0">
              <a:latin typeface="+mn-lt"/>
            </a:endParaRPr>
          </a:p>
        </p:txBody>
      </p:sp>
      <p:sp>
        <p:nvSpPr>
          <p:cNvPr id="3" name="Subtitle 2"/>
          <p:cNvSpPr>
            <a:spLocks noGrp="1"/>
          </p:cNvSpPr>
          <p:nvPr>
            <p:ph type="subTitle" idx="1"/>
          </p:nvPr>
        </p:nvSpPr>
        <p:spPr>
          <a:xfrm>
            <a:off x="1608406" y="3081534"/>
            <a:ext cx="9144000" cy="1655762"/>
          </a:xfrm>
        </p:spPr>
        <p:txBody>
          <a:bodyPr/>
          <a:lstStyle/>
          <a:p>
            <a:r>
              <a:rPr lang="en-US" dirty="0" err="1" smtClean="0"/>
              <a:t>Afif</a:t>
            </a:r>
            <a:r>
              <a:rPr lang="en-US" dirty="0" smtClean="0"/>
              <a:t> </a:t>
            </a:r>
            <a:r>
              <a:rPr lang="en-US" dirty="0" err="1" smtClean="0"/>
              <a:t>Akel</a:t>
            </a:r>
            <a:r>
              <a:rPr lang="en-US" dirty="0" smtClean="0"/>
              <a:t> Hasan</a:t>
            </a:r>
          </a:p>
          <a:p>
            <a:r>
              <a:rPr lang="en-US" dirty="0" smtClean="0"/>
              <a:t>Mechanical &amp; </a:t>
            </a:r>
            <a:r>
              <a:rPr lang="en-US" dirty="0" err="1" smtClean="0"/>
              <a:t>Mechatronics</a:t>
            </a:r>
            <a:r>
              <a:rPr lang="en-US" dirty="0" smtClean="0"/>
              <a:t> Engineering Department</a:t>
            </a:r>
          </a:p>
          <a:p>
            <a:r>
              <a:rPr lang="en-US" dirty="0" err="1" smtClean="0"/>
              <a:t>Birzeit</a:t>
            </a:r>
            <a:r>
              <a:rPr lang="en-US" dirty="0" smtClean="0"/>
              <a:t> University</a:t>
            </a:r>
            <a:endParaRPr lang="en-US" dirty="0"/>
          </a:p>
        </p:txBody>
      </p:sp>
    </p:spTree>
    <p:extLst>
      <p:ext uri="{BB962C8B-B14F-4D97-AF65-F5344CB8AC3E}">
        <p14:creationId xmlns:p14="http://schemas.microsoft.com/office/powerpoint/2010/main" val="746075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888" y="1"/>
            <a:ext cx="8229600" cy="852487"/>
          </a:xfrm>
        </p:spPr>
        <p:txBody>
          <a:bodyPr/>
          <a:lstStyle/>
          <a:p>
            <a:r>
              <a:rPr lang="en-US" dirty="0" smtClean="0"/>
              <a:t>Heat frame</a:t>
            </a:r>
            <a:endParaRPr lang="en-US" dirty="0"/>
          </a:p>
        </p:txBody>
      </p:sp>
      <p:sp>
        <p:nvSpPr>
          <p:cNvPr id="3" name="Content Placeholder 2"/>
          <p:cNvSpPr>
            <a:spLocks noGrp="1"/>
          </p:cNvSpPr>
          <p:nvPr>
            <p:ph idx="1"/>
          </p:nvPr>
        </p:nvSpPr>
        <p:spPr>
          <a:xfrm>
            <a:off x="623888" y="1258888"/>
            <a:ext cx="7228480" cy="3152775"/>
          </a:xfrm>
        </p:spPr>
        <p:txBody>
          <a:bodyPr>
            <a:normAutofit lnSpcReduction="10000"/>
          </a:bodyPr>
          <a:lstStyle/>
          <a:p>
            <a:r>
              <a:rPr lang="en-US" sz="2400" dirty="0"/>
              <a:t>In applications where direct cooling of circuit boards by passing air or a dielectric liquid over the electronic components is not allowed, and the junction temperatures are to be maintained relatively low to meet strict safety requirements, a thick </a:t>
            </a:r>
            <a:r>
              <a:rPr lang="en-US" sz="2400" i="1" dirty="0"/>
              <a:t>heat frame </a:t>
            </a:r>
            <a:r>
              <a:rPr lang="en-US" sz="2400" dirty="0"/>
              <a:t>is used instead of a thin layer of copper cladding.</a:t>
            </a:r>
          </a:p>
          <a:p>
            <a:r>
              <a:rPr lang="en-US" sz="2400" dirty="0"/>
              <a:t>When a heat frame is used, heat conduction in the epoxy layer of the PCB is through its </a:t>
            </a:r>
            <a:r>
              <a:rPr lang="en-US" sz="2400" i="1" dirty="0"/>
              <a:t>thickness </a:t>
            </a:r>
            <a:r>
              <a:rPr lang="en-US" sz="2400" dirty="0"/>
              <a:t>instead of along its length.</a:t>
            </a:r>
          </a:p>
          <a:p>
            <a:endParaRPr lang="en-US" sz="2400" dirty="0"/>
          </a:p>
          <a:p>
            <a:endParaRPr lang="en-US" sz="2400" dirty="0"/>
          </a:p>
        </p:txBody>
      </p:sp>
      <p:pic>
        <p:nvPicPr>
          <p:cNvPr id="4" name="Picture 3"/>
          <p:cNvPicPr/>
          <p:nvPr/>
        </p:nvPicPr>
        <p:blipFill>
          <a:blip r:embed="rId2"/>
          <a:srcRect/>
          <a:stretch>
            <a:fillRect/>
          </a:stretch>
        </p:blipFill>
        <p:spPr bwMode="auto">
          <a:xfrm>
            <a:off x="1984067" y="4411663"/>
            <a:ext cx="4511675" cy="1841500"/>
          </a:xfrm>
          <a:prstGeom prst="rect">
            <a:avLst/>
          </a:prstGeom>
          <a:noFill/>
          <a:ln w="9525">
            <a:noFill/>
            <a:miter lim="800000"/>
            <a:headEnd/>
            <a:tailEnd/>
          </a:ln>
        </p:spPr>
      </p:pic>
      <p:pic>
        <p:nvPicPr>
          <p:cNvPr id="5" name="Picture 4"/>
          <p:cNvPicPr/>
          <p:nvPr/>
        </p:nvPicPr>
        <p:blipFill>
          <a:blip r:embed="rId3"/>
          <a:srcRect/>
          <a:stretch>
            <a:fillRect/>
          </a:stretch>
        </p:blipFill>
        <p:spPr bwMode="auto">
          <a:xfrm>
            <a:off x="8558188" y="833438"/>
            <a:ext cx="2387315" cy="4380007"/>
          </a:xfrm>
          <a:prstGeom prst="rect">
            <a:avLst/>
          </a:prstGeom>
          <a:noFill/>
          <a:ln w="9525">
            <a:noFill/>
            <a:miter lim="800000"/>
            <a:headEnd/>
            <a:tailEnd/>
          </a:ln>
        </p:spPr>
      </p:pic>
    </p:spTree>
    <p:extLst>
      <p:ext uri="{BB962C8B-B14F-4D97-AF65-F5344CB8AC3E}">
        <p14:creationId xmlns:p14="http://schemas.microsoft.com/office/powerpoint/2010/main" val="1614705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0075" y="219075"/>
            <a:ext cx="9272588" cy="920750"/>
          </a:xfrm>
        </p:spPr>
        <p:txBody>
          <a:bodyPr>
            <a:noAutofit/>
          </a:bodyPr>
          <a:lstStyle/>
          <a:p>
            <a:r>
              <a:rPr lang="en-US" sz="3600" dirty="0"/>
              <a:t>Air cooling: natural convection and radiation</a:t>
            </a:r>
            <a:br>
              <a:rPr lang="en-US" sz="3600" dirty="0"/>
            </a:br>
            <a:endParaRPr lang="en-US" sz="3600" dirty="0"/>
          </a:p>
        </p:txBody>
      </p:sp>
      <p:sp>
        <p:nvSpPr>
          <p:cNvPr id="3" name="Content Placeholder 2"/>
          <p:cNvSpPr>
            <a:spLocks noGrp="1"/>
          </p:cNvSpPr>
          <p:nvPr>
            <p:ph idx="1"/>
          </p:nvPr>
        </p:nvSpPr>
        <p:spPr>
          <a:xfrm>
            <a:off x="475989" y="889585"/>
            <a:ext cx="7504897" cy="3716338"/>
          </a:xfrm>
        </p:spPr>
        <p:txBody>
          <a:bodyPr>
            <a:noAutofit/>
          </a:bodyPr>
          <a:lstStyle/>
          <a:p>
            <a:r>
              <a:rPr lang="en-US" sz="2400" dirty="0"/>
              <a:t>Low-power electronic systems are conveniently cooled by </a:t>
            </a:r>
            <a:r>
              <a:rPr lang="en-US" sz="2400" i="1" dirty="0"/>
              <a:t>natural convection </a:t>
            </a:r>
            <a:r>
              <a:rPr lang="en-US" sz="2400" dirty="0"/>
              <a:t>and </a:t>
            </a:r>
            <a:r>
              <a:rPr lang="en-US" sz="2400" i="1" dirty="0"/>
              <a:t>radiation. </a:t>
            </a:r>
          </a:p>
          <a:p>
            <a:r>
              <a:rPr lang="en-US" sz="2400" dirty="0"/>
              <a:t>Natural convection cooling is very desirable, since it does not involve any fans that may break down.</a:t>
            </a:r>
          </a:p>
          <a:p>
            <a:r>
              <a:rPr lang="en-US" sz="2400" dirty="0"/>
              <a:t>Electronic components or PCBs placed in </a:t>
            </a:r>
            <a:r>
              <a:rPr lang="en-US" sz="2400" i="1" dirty="0"/>
              <a:t>enclosures </a:t>
            </a:r>
            <a:r>
              <a:rPr lang="en-US" sz="2400" dirty="0"/>
              <a:t>such as a TV cooled by natural convection by providing a sufficient number of </a:t>
            </a:r>
            <a:r>
              <a:rPr lang="en-US" sz="2400" i="1" dirty="0">
                <a:solidFill>
                  <a:schemeClr val="accent1">
                    <a:lumMod val="75000"/>
                  </a:schemeClr>
                </a:solidFill>
              </a:rPr>
              <a:t>vents</a:t>
            </a:r>
            <a:r>
              <a:rPr lang="en-US" sz="2400" i="1" dirty="0"/>
              <a:t> </a:t>
            </a:r>
            <a:r>
              <a:rPr lang="en-US" sz="2400" dirty="0"/>
              <a:t>on the case to enable the cool air to enter and the heated air to leave the case freely.</a:t>
            </a:r>
          </a:p>
        </p:txBody>
      </p:sp>
      <p:pic>
        <p:nvPicPr>
          <p:cNvPr id="4" name="Picture 3"/>
          <p:cNvPicPr/>
          <p:nvPr/>
        </p:nvPicPr>
        <p:blipFill>
          <a:blip r:embed="rId2"/>
          <a:srcRect/>
          <a:stretch>
            <a:fillRect/>
          </a:stretch>
        </p:blipFill>
        <p:spPr bwMode="auto">
          <a:xfrm>
            <a:off x="5879524" y="3952935"/>
            <a:ext cx="2868603" cy="2121739"/>
          </a:xfrm>
          <a:prstGeom prst="rect">
            <a:avLst/>
          </a:prstGeom>
          <a:noFill/>
          <a:ln w="9525">
            <a:noFill/>
            <a:miter lim="800000"/>
            <a:headEnd/>
            <a:tailEnd/>
          </a:ln>
        </p:spPr>
      </p:pic>
      <p:pic>
        <p:nvPicPr>
          <p:cNvPr id="5" name="Picture 4"/>
          <p:cNvPicPr>
            <a:picLocks noChangeAspect="1"/>
          </p:cNvPicPr>
          <p:nvPr/>
        </p:nvPicPr>
        <p:blipFill>
          <a:blip r:embed="rId3"/>
          <a:stretch>
            <a:fillRect/>
          </a:stretch>
        </p:blipFill>
        <p:spPr>
          <a:xfrm>
            <a:off x="8748127" y="2813110"/>
            <a:ext cx="3198819" cy="3585626"/>
          </a:xfrm>
          <a:prstGeom prst="rect">
            <a:avLst/>
          </a:prstGeom>
        </p:spPr>
      </p:pic>
      <p:pic>
        <p:nvPicPr>
          <p:cNvPr id="6" name="Picture 5"/>
          <p:cNvPicPr>
            <a:picLocks noChangeAspect="1"/>
          </p:cNvPicPr>
          <p:nvPr/>
        </p:nvPicPr>
        <p:blipFill>
          <a:blip r:embed="rId4"/>
          <a:stretch>
            <a:fillRect/>
          </a:stretch>
        </p:blipFill>
        <p:spPr>
          <a:xfrm>
            <a:off x="9175475" y="0"/>
            <a:ext cx="2628596" cy="2885671"/>
          </a:xfrm>
          <a:prstGeom prst="rect">
            <a:avLst/>
          </a:prstGeom>
        </p:spPr>
      </p:pic>
      <p:sp>
        <p:nvSpPr>
          <p:cNvPr id="7" name="Content Placeholder 2"/>
          <p:cNvSpPr txBox="1">
            <a:spLocks/>
          </p:cNvSpPr>
          <p:nvPr/>
        </p:nvSpPr>
        <p:spPr>
          <a:xfrm>
            <a:off x="475988" y="3829050"/>
            <a:ext cx="5539049" cy="144738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smtClean="0"/>
              <a:t>Radiation heat transfer between a surface at temperature </a:t>
            </a:r>
            <a:r>
              <a:rPr lang="en-US" sz="2400" i="1" dirty="0" err="1" smtClean="0"/>
              <a:t>Ts</a:t>
            </a:r>
            <a:r>
              <a:rPr lang="en-US" sz="2400" i="1" dirty="0" smtClean="0"/>
              <a:t> </a:t>
            </a:r>
            <a:r>
              <a:rPr lang="en-US" sz="2400" dirty="0" smtClean="0"/>
              <a:t>completely surrounded by a much larger surface at temperature </a:t>
            </a:r>
            <a:r>
              <a:rPr lang="en-US" sz="2400" i="1" dirty="0" err="1" smtClean="0"/>
              <a:t>T</a:t>
            </a:r>
            <a:r>
              <a:rPr lang="en-US" sz="2400" baseline="-25000" dirty="0" err="1" smtClean="0"/>
              <a:t>surr</a:t>
            </a:r>
            <a:r>
              <a:rPr lang="en-US" sz="2400" dirty="0" smtClean="0"/>
              <a:t> can be expressed as</a:t>
            </a:r>
          </a:p>
          <a:p>
            <a:endParaRPr lang="en-US" sz="2400" dirty="0" smtClean="0"/>
          </a:p>
          <a:p>
            <a:pPr marL="0" indent="0">
              <a:buFont typeface="Arial" panose="020B0604020202020204" pitchFamily="34" charset="0"/>
              <a:buNone/>
            </a:pPr>
            <a:r>
              <a:rPr lang="en-US" sz="2400" dirty="0" smtClean="0"/>
              <a:t> </a:t>
            </a:r>
          </a:p>
          <a:p>
            <a:endParaRPr lang="en-US" sz="2400" dirty="0"/>
          </a:p>
        </p:txBody>
      </p:sp>
      <p:pic>
        <p:nvPicPr>
          <p:cNvPr id="8" name="Picture 7"/>
          <p:cNvPicPr/>
          <p:nvPr/>
        </p:nvPicPr>
        <p:blipFill>
          <a:blip r:embed="rId5"/>
          <a:srcRect/>
          <a:stretch>
            <a:fillRect/>
          </a:stretch>
        </p:blipFill>
        <p:spPr bwMode="auto">
          <a:xfrm>
            <a:off x="1282037" y="5391943"/>
            <a:ext cx="2946400" cy="889000"/>
          </a:xfrm>
          <a:prstGeom prst="rect">
            <a:avLst/>
          </a:prstGeom>
          <a:noFill/>
          <a:ln w="9525">
            <a:noFill/>
            <a:miter lim="800000"/>
            <a:headEnd/>
            <a:tailEnd/>
          </a:ln>
        </p:spPr>
      </p:pic>
    </p:spTree>
    <p:extLst>
      <p:ext uri="{BB962C8B-B14F-4D97-AF65-F5344CB8AC3E}">
        <p14:creationId xmlns:p14="http://schemas.microsoft.com/office/powerpoint/2010/main" val="2661826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125" y="-78581"/>
            <a:ext cx="10515600" cy="1325563"/>
          </a:xfrm>
        </p:spPr>
        <p:txBody>
          <a:bodyPr/>
          <a:lstStyle/>
          <a:p>
            <a:r>
              <a:rPr lang="en-US" dirty="0" smtClean="0"/>
              <a:t>Forced internal convection</a:t>
            </a:r>
            <a:endParaRPr lang="en-US" dirty="0"/>
          </a:p>
        </p:txBody>
      </p:sp>
      <p:sp>
        <p:nvSpPr>
          <p:cNvPr id="3" name="Content Placeholder 2"/>
          <p:cNvSpPr>
            <a:spLocks noGrp="1"/>
          </p:cNvSpPr>
          <p:nvPr>
            <p:ph idx="1"/>
          </p:nvPr>
        </p:nvSpPr>
        <p:spPr>
          <a:xfrm>
            <a:off x="238125" y="989842"/>
            <a:ext cx="7134962" cy="4351338"/>
          </a:xfrm>
        </p:spPr>
        <p:txBody>
          <a:bodyPr>
            <a:noAutofit/>
          </a:bodyPr>
          <a:lstStyle/>
          <a:p>
            <a:r>
              <a:rPr lang="en-US" sz="2400" dirty="0"/>
              <a:t>The amount of heat absorbed by the air becomes equal to the amount of heat rejected (or power dissipated) by the electronic components in the enclosure, and can be expressed as</a:t>
            </a:r>
          </a:p>
          <a:p>
            <a:pPr>
              <a:buNone/>
            </a:pPr>
            <a:r>
              <a:rPr lang="fr-FR" sz="2400" i="1" dirty="0"/>
              <a:t>	Q =m · Cp</a:t>
            </a:r>
            <a:r>
              <a:rPr lang="fr-FR" sz="2400" dirty="0"/>
              <a:t>(</a:t>
            </a:r>
            <a:r>
              <a:rPr lang="fr-FR" sz="2400" i="1" dirty="0"/>
              <a:t>T</a:t>
            </a:r>
            <a:r>
              <a:rPr lang="fr-FR" sz="2400" baseline="-25000" dirty="0"/>
              <a:t>out</a:t>
            </a:r>
            <a:r>
              <a:rPr lang="fr-FR" sz="2400" dirty="0"/>
              <a:t> - </a:t>
            </a:r>
            <a:r>
              <a:rPr lang="fr-FR" sz="2400" i="1" dirty="0"/>
              <a:t>T</a:t>
            </a:r>
            <a:r>
              <a:rPr lang="fr-FR" sz="2400" baseline="-25000" dirty="0"/>
              <a:t>in</a:t>
            </a:r>
            <a:r>
              <a:rPr lang="fr-FR" sz="2400" dirty="0"/>
              <a:t>) </a:t>
            </a:r>
            <a:endParaRPr lang="en-US" sz="2400" dirty="0"/>
          </a:p>
          <a:p>
            <a:pPr>
              <a:buNone/>
            </a:pPr>
            <a:r>
              <a:rPr lang="en-US" sz="2400" dirty="0"/>
              <a:t>	where </a:t>
            </a:r>
            <a:r>
              <a:rPr lang="en-US" sz="2400" i="1" dirty="0"/>
              <a:t>Q </a:t>
            </a:r>
            <a:r>
              <a:rPr lang="en-US" sz="2400" dirty="0"/>
              <a:t>is the rate of heat transfer to the air; </a:t>
            </a:r>
            <a:r>
              <a:rPr lang="en-US" sz="2400" i="1" dirty="0" err="1"/>
              <a:t>Cp</a:t>
            </a:r>
            <a:r>
              <a:rPr lang="en-US" sz="2400" i="1" dirty="0"/>
              <a:t> </a:t>
            </a:r>
            <a:r>
              <a:rPr lang="en-US" sz="2400" dirty="0"/>
              <a:t>is the specific heat of air; </a:t>
            </a:r>
            <a:r>
              <a:rPr lang="en-US" sz="2400" i="1" dirty="0"/>
              <a:t>T</a:t>
            </a:r>
            <a:r>
              <a:rPr lang="en-US" sz="2400" dirty="0"/>
              <a:t>in and </a:t>
            </a:r>
            <a:r>
              <a:rPr lang="en-US" sz="2400" i="1" dirty="0"/>
              <a:t>T</a:t>
            </a:r>
            <a:r>
              <a:rPr lang="en-US" sz="2400" dirty="0"/>
              <a:t>out are the average temperatures of air at the inlet and exit of the enclosure, respectively; and </a:t>
            </a:r>
            <a:r>
              <a:rPr lang="en-US" sz="2400" i="1" dirty="0"/>
              <a:t>m · </a:t>
            </a:r>
            <a:r>
              <a:rPr lang="en-US" sz="2400" dirty="0"/>
              <a:t>is the mass flow rate of air.</a:t>
            </a:r>
          </a:p>
          <a:p>
            <a:r>
              <a:rPr lang="en-US" sz="2400" dirty="0"/>
              <a:t>It is considered a good design practice to limit the </a:t>
            </a:r>
            <a:r>
              <a:rPr lang="en-US" sz="2400" dirty="0">
                <a:solidFill>
                  <a:schemeClr val="accent1">
                    <a:lumMod val="75000"/>
                  </a:schemeClr>
                </a:solidFill>
              </a:rPr>
              <a:t>temperature rise of air to 10°C</a:t>
            </a:r>
            <a:r>
              <a:rPr lang="en-US" sz="2400" dirty="0"/>
              <a:t> and the maximum exit temperature of air to</a:t>
            </a:r>
            <a:r>
              <a:rPr lang="en-US" sz="2400" dirty="0">
                <a:solidFill>
                  <a:schemeClr val="accent1">
                    <a:lumMod val="75000"/>
                  </a:schemeClr>
                </a:solidFill>
              </a:rPr>
              <a:t> 70°C</a:t>
            </a:r>
            <a:r>
              <a:rPr lang="en-US" sz="2400" dirty="0"/>
              <a:t>. In a properly designed forced-air-cooled system, this results in a maximum component surface temperature of under 100°C.</a:t>
            </a:r>
          </a:p>
          <a:p>
            <a:endParaRPr lang="en-US" sz="2400" dirty="0"/>
          </a:p>
        </p:txBody>
      </p:sp>
      <p:pic>
        <p:nvPicPr>
          <p:cNvPr id="4" name="Picture 3"/>
          <p:cNvPicPr>
            <a:picLocks noChangeAspect="1"/>
          </p:cNvPicPr>
          <p:nvPr/>
        </p:nvPicPr>
        <p:blipFill>
          <a:blip r:embed="rId2"/>
          <a:stretch>
            <a:fillRect/>
          </a:stretch>
        </p:blipFill>
        <p:spPr>
          <a:xfrm>
            <a:off x="7373087" y="0"/>
            <a:ext cx="4382966" cy="6331022"/>
          </a:xfrm>
          <a:prstGeom prst="rect">
            <a:avLst/>
          </a:prstGeom>
        </p:spPr>
      </p:pic>
    </p:spTree>
    <p:extLst>
      <p:ext uri="{BB962C8B-B14F-4D97-AF65-F5344CB8AC3E}">
        <p14:creationId xmlns:p14="http://schemas.microsoft.com/office/powerpoint/2010/main" val="21829685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901" y="298451"/>
            <a:ext cx="7642225" cy="852487"/>
          </a:xfrm>
        </p:spPr>
        <p:txBody>
          <a:bodyPr>
            <a:noAutofit/>
          </a:bodyPr>
          <a:lstStyle/>
          <a:p>
            <a:r>
              <a:rPr lang="en-US" sz="3600" b="1" dirty="0"/>
              <a:t>Fan Selection</a:t>
            </a:r>
            <a:r>
              <a:rPr lang="en-US" sz="3600" dirty="0"/>
              <a:t/>
            </a:r>
            <a:br>
              <a:rPr lang="en-US" sz="3600" dirty="0"/>
            </a:br>
            <a:endParaRPr lang="en-US" sz="3600" dirty="0"/>
          </a:p>
        </p:txBody>
      </p:sp>
      <p:sp>
        <p:nvSpPr>
          <p:cNvPr id="3" name="Content Placeholder 2"/>
          <p:cNvSpPr>
            <a:spLocks noGrp="1"/>
          </p:cNvSpPr>
          <p:nvPr>
            <p:ph idx="1"/>
          </p:nvPr>
        </p:nvSpPr>
        <p:spPr>
          <a:xfrm>
            <a:off x="409576" y="1022350"/>
            <a:ext cx="10477499" cy="4525963"/>
          </a:xfrm>
        </p:spPr>
        <p:txBody>
          <a:bodyPr>
            <a:normAutofit/>
          </a:bodyPr>
          <a:lstStyle/>
          <a:p>
            <a:r>
              <a:rPr lang="en-US" dirty="0"/>
              <a:t>A fan at a fixed speed (or fixed rpm) will deliver a fixed volume of air regardless of the altitude and pressure.</a:t>
            </a:r>
          </a:p>
          <a:p>
            <a:r>
              <a:rPr lang="en-US" i="1" dirty="0"/>
              <a:t>Variable-speed fans </a:t>
            </a:r>
            <a:r>
              <a:rPr lang="en-US" dirty="0"/>
              <a:t>that automatically increase speed when the air density decreases are available to avoid such problems.</a:t>
            </a:r>
          </a:p>
          <a:p>
            <a:r>
              <a:rPr lang="en-US" dirty="0"/>
              <a:t>Electronic systems are usually equipped with thermal cutoff switches to prevent overheating due to inadequate airflow rate or the failure of the cooling </a:t>
            </a:r>
            <a:r>
              <a:rPr lang="en-US" dirty="0" smtClean="0"/>
              <a:t>fan.</a:t>
            </a:r>
          </a:p>
          <a:p>
            <a:r>
              <a:rPr lang="en-US" dirty="0" smtClean="0"/>
              <a:t>Fan can be place at inlet or exit of the box.</a:t>
            </a:r>
            <a:endParaRPr lang="en-US" dirty="0"/>
          </a:p>
        </p:txBody>
      </p:sp>
    </p:spTree>
    <p:extLst>
      <p:ext uri="{BB962C8B-B14F-4D97-AF65-F5344CB8AC3E}">
        <p14:creationId xmlns:p14="http://schemas.microsoft.com/office/powerpoint/2010/main" val="2748114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350" y="-208128"/>
            <a:ext cx="8229600" cy="1143000"/>
          </a:xfrm>
        </p:spPr>
        <p:txBody>
          <a:bodyPr/>
          <a:lstStyle/>
          <a:p>
            <a:r>
              <a:rPr lang="en-US" dirty="0" smtClean="0"/>
              <a:t>Fan at inlet</a:t>
            </a:r>
            <a:endParaRPr lang="en-US" dirty="0"/>
          </a:p>
        </p:txBody>
      </p:sp>
      <p:sp>
        <p:nvSpPr>
          <p:cNvPr id="3" name="Content Placeholder 2"/>
          <p:cNvSpPr>
            <a:spLocks noGrp="1"/>
          </p:cNvSpPr>
          <p:nvPr>
            <p:ph idx="1"/>
          </p:nvPr>
        </p:nvSpPr>
        <p:spPr>
          <a:xfrm>
            <a:off x="233008" y="934872"/>
            <a:ext cx="11554180" cy="2779789"/>
          </a:xfrm>
        </p:spPr>
        <p:txBody>
          <a:bodyPr>
            <a:noAutofit/>
          </a:bodyPr>
          <a:lstStyle/>
          <a:p>
            <a:r>
              <a:rPr lang="en-US" sz="2400" dirty="0"/>
              <a:t>The generally preferred location is the </a:t>
            </a:r>
            <a:r>
              <a:rPr lang="en-US" sz="2400" i="1" dirty="0">
                <a:solidFill>
                  <a:srgbClr val="C00000"/>
                </a:solidFill>
              </a:rPr>
              <a:t>inlet</a:t>
            </a:r>
            <a:r>
              <a:rPr lang="en-US" sz="2400" i="1" dirty="0"/>
              <a:t>. </a:t>
            </a:r>
            <a:r>
              <a:rPr lang="en-US" sz="2400" dirty="0"/>
              <a:t>A fan placed at the inlet draws air in and pressurizes the electronic box and </a:t>
            </a:r>
            <a:r>
              <a:rPr lang="en-US" sz="2400" dirty="0">
                <a:solidFill>
                  <a:schemeClr val="accent1">
                    <a:lumMod val="75000"/>
                  </a:schemeClr>
                </a:solidFill>
              </a:rPr>
              <a:t>prevents air infiltration </a:t>
            </a:r>
            <a:r>
              <a:rPr lang="en-US" sz="2400" dirty="0"/>
              <a:t>into the box from cracks or other openings.</a:t>
            </a:r>
          </a:p>
          <a:p>
            <a:r>
              <a:rPr lang="en-US" sz="2400" dirty="0"/>
              <a:t>install a filter at the inlet to clean the air from all the dust and dirt before they enter the box. This allows the electronic system to operate in a </a:t>
            </a:r>
            <a:r>
              <a:rPr lang="en-US" sz="2400" i="1" dirty="0">
                <a:solidFill>
                  <a:srgbClr val="C00000"/>
                </a:solidFill>
              </a:rPr>
              <a:t>clean </a:t>
            </a:r>
            <a:r>
              <a:rPr lang="en-US" sz="2400" dirty="0">
                <a:solidFill>
                  <a:srgbClr val="C00000"/>
                </a:solidFill>
              </a:rPr>
              <a:t>environment</a:t>
            </a:r>
            <a:r>
              <a:rPr lang="en-US" sz="2400" dirty="0"/>
              <a:t>. Also, a fan placed at the inlet handles cooler and thus </a:t>
            </a:r>
            <a:r>
              <a:rPr lang="en-US" sz="2400" i="1" dirty="0"/>
              <a:t>denser </a:t>
            </a:r>
            <a:r>
              <a:rPr lang="en-US" sz="2400" dirty="0"/>
              <a:t>air, which results in a </a:t>
            </a:r>
            <a:r>
              <a:rPr lang="en-US" sz="2400" dirty="0">
                <a:solidFill>
                  <a:srgbClr val="C00000"/>
                </a:solidFill>
              </a:rPr>
              <a:t>higher mass flow rate </a:t>
            </a:r>
            <a:r>
              <a:rPr lang="en-US" sz="2400" dirty="0"/>
              <a:t>for the same volume flow rate or rpm.</a:t>
            </a:r>
          </a:p>
          <a:p>
            <a:endParaRPr lang="en-US" sz="2400" dirty="0"/>
          </a:p>
        </p:txBody>
      </p:sp>
      <p:pic>
        <p:nvPicPr>
          <p:cNvPr id="6" name="Picture 5"/>
          <p:cNvPicPr/>
          <p:nvPr/>
        </p:nvPicPr>
        <p:blipFill>
          <a:blip r:embed="rId2"/>
          <a:srcRect/>
          <a:stretch>
            <a:fillRect/>
          </a:stretch>
        </p:blipFill>
        <p:spPr bwMode="auto">
          <a:xfrm>
            <a:off x="7448477" y="3191757"/>
            <a:ext cx="3835020" cy="3331807"/>
          </a:xfrm>
          <a:prstGeom prst="rect">
            <a:avLst/>
          </a:prstGeom>
          <a:noFill/>
          <a:ln w="9525">
            <a:noFill/>
            <a:miter lim="800000"/>
            <a:headEnd/>
            <a:tailEnd/>
          </a:ln>
        </p:spPr>
      </p:pic>
      <p:sp>
        <p:nvSpPr>
          <p:cNvPr id="7" name="Rectangle 6"/>
          <p:cNvSpPr/>
          <p:nvPr/>
        </p:nvSpPr>
        <p:spPr>
          <a:xfrm>
            <a:off x="530225" y="3700284"/>
            <a:ext cx="6096000" cy="1938992"/>
          </a:xfrm>
          <a:prstGeom prst="rect">
            <a:avLst/>
          </a:prstGeom>
        </p:spPr>
        <p:txBody>
          <a:bodyPr>
            <a:spAutoFit/>
          </a:bodyPr>
          <a:lstStyle/>
          <a:p>
            <a:r>
              <a:rPr lang="en-US" sz="2400" b="1" dirty="0" smtClean="0"/>
              <a:t>Disadvantage</a:t>
            </a:r>
            <a:r>
              <a:rPr lang="en-US" sz="2400" dirty="0" smtClean="0"/>
              <a:t> </a:t>
            </a:r>
            <a:r>
              <a:rPr lang="en-US" sz="2400" dirty="0"/>
              <a:t>associated with having a fan mounted at the inlet is that the </a:t>
            </a:r>
            <a:r>
              <a:rPr lang="en-US" sz="2400" i="1" dirty="0">
                <a:solidFill>
                  <a:srgbClr val="C00000"/>
                </a:solidFill>
              </a:rPr>
              <a:t>heat </a:t>
            </a:r>
            <a:r>
              <a:rPr lang="en-US" sz="2400" dirty="0">
                <a:solidFill>
                  <a:srgbClr val="C00000"/>
                </a:solidFill>
              </a:rPr>
              <a:t>generated </a:t>
            </a:r>
            <a:r>
              <a:rPr lang="en-US" sz="2400" dirty="0"/>
              <a:t>by the fan and its motor is picked up by air on its way into the box, which adds to the heat load of the system.</a:t>
            </a:r>
          </a:p>
        </p:txBody>
      </p:sp>
    </p:spTree>
    <p:extLst>
      <p:ext uri="{BB962C8B-B14F-4D97-AF65-F5344CB8AC3E}">
        <p14:creationId xmlns:p14="http://schemas.microsoft.com/office/powerpoint/2010/main" val="3163168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538" y="139009"/>
            <a:ext cx="8229600" cy="1143000"/>
          </a:xfrm>
        </p:spPr>
        <p:txBody>
          <a:bodyPr/>
          <a:lstStyle/>
          <a:p>
            <a:r>
              <a:rPr lang="en-US" dirty="0" smtClean="0"/>
              <a:t>Fan at exit</a:t>
            </a:r>
            <a:endParaRPr lang="en-US" dirty="0"/>
          </a:p>
        </p:txBody>
      </p:sp>
      <p:sp>
        <p:nvSpPr>
          <p:cNvPr id="3" name="Content Placeholder 2"/>
          <p:cNvSpPr>
            <a:spLocks noGrp="1"/>
          </p:cNvSpPr>
          <p:nvPr>
            <p:ph idx="1"/>
          </p:nvPr>
        </p:nvSpPr>
        <p:spPr>
          <a:xfrm>
            <a:off x="594957" y="1282009"/>
            <a:ext cx="6373505" cy="4525963"/>
          </a:xfrm>
        </p:spPr>
        <p:txBody>
          <a:bodyPr>
            <a:normAutofit lnSpcReduction="10000"/>
          </a:bodyPr>
          <a:lstStyle/>
          <a:p>
            <a:r>
              <a:rPr lang="en-US" dirty="0"/>
              <a:t>the heat generated by the fan and its motor is immediately </a:t>
            </a:r>
            <a:r>
              <a:rPr lang="en-US" dirty="0">
                <a:solidFill>
                  <a:srgbClr val="C00000"/>
                </a:solidFill>
              </a:rPr>
              <a:t>discarded to </a:t>
            </a:r>
            <a:r>
              <a:rPr lang="en-US" dirty="0"/>
              <a:t>the atmosphere without getting blown first into the electronic box. </a:t>
            </a:r>
            <a:endParaRPr lang="en-US" dirty="0" smtClean="0"/>
          </a:p>
          <a:p>
            <a:r>
              <a:rPr lang="en-US" dirty="0" smtClean="0"/>
              <a:t>However</a:t>
            </a:r>
            <a:r>
              <a:rPr lang="en-US" dirty="0"/>
              <a:t>, a fan at the exit </a:t>
            </a:r>
            <a:r>
              <a:rPr lang="en-US" dirty="0">
                <a:solidFill>
                  <a:srgbClr val="C00000"/>
                </a:solidFill>
              </a:rPr>
              <a:t>creates a </a:t>
            </a:r>
            <a:r>
              <a:rPr lang="en-US" i="1" dirty="0">
                <a:solidFill>
                  <a:srgbClr val="C00000"/>
                </a:solidFill>
              </a:rPr>
              <a:t>vacuum </a:t>
            </a:r>
            <a:r>
              <a:rPr lang="en-US" dirty="0"/>
              <a:t>inside the box, which draws air into the box through inlet vents as well as any cracks and openings.</a:t>
            </a:r>
          </a:p>
          <a:p>
            <a:r>
              <a:rPr lang="en-US" dirty="0"/>
              <a:t>the air is difficult to filter, and the dirt and dust that collect on the components undermine the reliability of the system</a:t>
            </a:r>
          </a:p>
        </p:txBody>
      </p:sp>
      <p:pic>
        <p:nvPicPr>
          <p:cNvPr id="5" name="Picture 4"/>
          <p:cNvPicPr>
            <a:picLocks noChangeAspect="1"/>
          </p:cNvPicPr>
          <p:nvPr/>
        </p:nvPicPr>
        <p:blipFill>
          <a:blip r:embed="rId2"/>
          <a:stretch>
            <a:fillRect/>
          </a:stretch>
        </p:blipFill>
        <p:spPr>
          <a:xfrm>
            <a:off x="7716613" y="592137"/>
            <a:ext cx="3757351" cy="3352800"/>
          </a:xfrm>
          <a:prstGeom prst="rect">
            <a:avLst/>
          </a:prstGeom>
        </p:spPr>
      </p:pic>
      <p:sp>
        <p:nvSpPr>
          <p:cNvPr id="6" name="Rectangle 5"/>
          <p:cNvSpPr/>
          <p:nvPr/>
        </p:nvSpPr>
        <p:spPr>
          <a:xfrm>
            <a:off x="7927902" y="3944937"/>
            <a:ext cx="3334771" cy="1323439"/>
          </a:xfrm>
          <a:prstGeom prst="rect">
            <a:avLst/>
          </a:prstGeom>
        </p:spPr>
        <p:txBody>
          <a:bodyPr wrap="square">
            <a:spAutoFit/>
          </a:bodyPr>
          <a:lstStyle/>
          <a:p>
            <a:r>
              <a:rPr lang="en-US" sz="2000" dirty="0">
                <a:latin typeface="Times-Roman"/>
              </a:rPr>
              <a:t>A fan placed at the exit of </a:t>
            </a:r>
            <a:r>
              <a:rPr lang="en-US" sz="2000" dirty="0" smtClean="0">
                <a:latin typeface="Times-Roman"/>
              </a:rPr>
              <a:t>an electronic </a:t>
            </a:r>
            <a:r>
              <a:rPr lang="en-US" sz="2000" dirty="0">
                <a:latin typeface="Times-Roman"/>
              </a:rPr>
              <a:t>box draws in air as well </a:t>
            </a:r>
            <a:r>
              <a:rPr lang="en-US" sz="2000" dirty="0" smtClean="0">
                <a:latin typeface="Times-Roman"/>
              </a:rPr>
              <a:t>as contaminants </a:t>
            </a:r>
            <a:r>
              <a:rPr lang="en-US" sz="2000" dirty="0">
                <a:latin typeface="Times-Roman"/>
              </a:rPr>
              <a:t>in the air through cracks</a:t>
            </a:r>
            <a:endParaRPr lang="en-US" sz="2000" dirty="0"/>
          </a:p>
        </p:txBody>
      </p:sp>
    </p:spTree>
    <p:extLst>
      <p:ext uri="{BB962C8B-B14F-4D97-AF65-F5344CB8AC3E}">
        <p14:creationId xmlns:p14="http://schemas.microsoft.com/office/powerpoint/2010/main" val="3088281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10515600" cy="1325563"/>
          </a:xfrm>
        </p:spPr>
        <p:txBody>
          <a:bodyPr/>
          <a:lstStyle/>
          <a:p>
            <a:r>
              <a:rPr lang="en-US" dirty="0" smtClean="0"/>
              <a:t>Fan sizing</a:t>
            </a:r>
            <a:endParaRPr lang="en-US" dirty="0"/>
          </a:p>
        </p:txBody>
      </p:sp>
      <p:sp>
        <p:nvSpPr>
          <p:cNvPr id="3" name="Content Placeholder 2"/>
          <p:cNvSpPr>
            <a:spLocks noGrp="1"/>
          </p:cNvSpPr>
          <p:nvPr>
            <p:ph idx="1"/>
          </p:nvPr>
        </p:nvSpPr>
        <p:spPr>
          <a:xfrm>
            <a:off x="381000" y="1215790"/>
            <a:ext cx="7458359" cy="5242160"/>
          </a:xfrm>
        </p:spPr>
        <p:txBody>
          <a:bodyPr>
            <a:noAutofit/>
          </a:bodyPr>
          <a:lstStyle/>
          <a:p>
            <a:r>
              <a:rPr lang="en-US" sz="2400" dirty="0"/>
              <a:t>Two primary considerations in the selection of the fan: the </a:t>
            </a:r>
            <a:r>
              <a:rPr lang="en-US" sz="2400" i="1" dirty="0">
                <a:solidFill>
                  <a:schemeClr val="accent2"/>
                </a:solidFill>
              </a:rPr>
              <a:t>static pressure head </a:t>
            </a:r>
            <a:r>
              <a:rPr lang="en-US" sz="2400" dirty="0"/>
              <a:t>of the system, which is the total resistance an electronic system offers to air as it passes through, and the </a:t>
            </a:r>
            <a:r>
              <a:rPr lang="en-US" sz="2400" i="1" dirty="0">
                <a:solidFill>
                  <a:schemeClr val="accent2"/>
                </a:solidFill>
              </a:rPr>
              <a:t>volume flow rate </a:t>
            </a:r>
            <a:r>
              <a:rPr lang="en-US" sz="2400" dirty="0"/>
              <a:t>of the air. </a:t>
            </a:r>
          </a:p>
          <a:p>
            <a:r>
              <a:rPr lang="en-US" sz="2400" dirty="0" smtClean="0"/>
              <a:t>The required airflow rate for a system can be determined from heat transfer requirements alone, using the </a:t>
            </a:r>
            <a:r>
              <a:rPr lang="en-US" sz="2400" i="1" dirty="0" smtClean="0">
                <a:solidFill>
                  <a:srgbClr val="7030A0"/>
                </a:solidFill>
              </a:rPr>
              <a:t>design heat load </a:t>
            </a:r>
            <a:r>
              <a:rPr lang="en-US" sz="2400" dirty="0" smtClean="0"/>
              <a:t>of the system and the </a:t>
            </a:r>
            <a:r>
              <a:rPr lang="en-US" sz="2400" i="1" dirty="0" smtClean="0"/>
              <a:t>allowable </a:t>
            </a:r>
            <a:r>
              <a:rPr lang="en-US" sz="2400" i="1" dirty="0" smtClean="0">
                <a:solidFill>
                  <a:srgbClr val="7030A0"/>
                </a:solidFill>
              </a:rPr>
              <a:t>temperature rise </a:t>
            </a:r>
            <a:r>
              <a:rPr lang="en-US" sz="2400" dirty="0" smtClean="0"/>
              <a:t>of air.</a:t>
            </a:r>
          </a:p>
          <a:p>
            <a:pPr>
              <a:buNone/>
            </a:pPr>
            <a:r>
              <a:rPr lang="fr-FR" sz="2400" i="1" dirty="0" smtClean="0"/>
              <a:t>	Q =m · Cp</a:t>
            </a:r>
            <a:r>
              <a:rPr lang="fr-FR" sz="2400" dirty="0" smtClean="0"/>
              <a:t>(</a:t>
            </a:r>
            <a:r>
              <a:rPr lang="fr-FR" sz="2400" i="1" dirty="0" smtClean="0"/>
              <a:t>T</a:t>
            </a:r>
            <a:r>
              <a:rPr lang="fr-FR" sz="2400" dirty="0" smtClean="0"/>
              <a:t>out - </a:t>
            </a:r>
            <a:r>
              <a:rPr lang="fr-FR" sz="2400" i="1" dirty="0" smtClean="0"/>
              <a:t>T</a:t>
            </a:r>
            <a:r>
              <a:rPr lang="fr-FR" sz="2400" dirty="0" smtClean="0"/>
              <a:t>in)</a:t>
            </a:r>
            <a:endParaRPr lang="en-US" sz="2400" dirty="0" smtClean="0"/>
          </a:p>
          <a:p>
            <a:r>
              <a:rPr lang="en-US" sz="2400" dirty="0" smtClean="0"/>
              <a:t>Then the flow resistance of the system at this flow rate can be determined analytically or experimentally. </a:t>
            </a:r>
          </a:p>
          <a:p>
            <a:r>
              <a:rPr lang="en-US" sz="2400" dirty="0" smtClean="0"/>
              <a:t>Knowing the </a:t>
            </a:r>
            <a:r>
              <a:rPr lang="en-US" sz="2400" dirty="0" smtClean="0">
                <a:solidFill>
                  <a:srgbClr val="7030A0"/>
                </a:solidFill>
              </a:rPr>
              <a:t>flow rate and the needed pressure head</a:t>
            </a:r>
            <a:r>
              <a:rPr lang="en-US" sz="2400" dirty="0" smtClean="0"/>
              <a:t>, it is easy to select a fan from manufacturers’ catalogs that will meet both of these requirements.</a:t>
            </a:r>
          </a:p>
          <a:p>
            <a:endParaRPr lang="en-US" sz="2400" dirty="0"/>
          </a:p>
        </p:txBody>
      </p:sp>
      <p:pic>
        <p:nvPicPr>
          <p:cNvPr id="4" name="Picture 3"/>
          <p:cNvPicPr/>
          <p:nvPr/>
        </p:nvPicPr>
        <p:blipFill>
          <a:blip r:embed="rId2"/>
          <a:srcRect/>
          <a:stretch>
            <a:fillRect/>
          </a:stretch>
        </p:blipFill>
        <p:spPr bwMode="auto">
          <a:xfrm>
            <a:off x="8067959" y="934966"/>
            <a:ext cx="3647791" cy="3637034"/>
          </a:xfrm>
          <a:prstGeom prst="rect">
            <a:avLst/>
          </a:prstGeom>
          <a:noFill/>
          <a:ln w="9525">
            <a:noFill/>
            <a:miter lim="800000"/>
            <a:headEnd/>
            <a:tailEnd/>
          </a:ln>
        </p:spPr>
      </p:pic>
    </p:spTree>
    <p:extLst>
      <p:ext uri="{BB962C8B-B14F-4D97-AF65-F5344CB8AC3E}">
        <p14:creationId xmlns:p14="http://schemas.microsoft.com/office/powerpoint/2010/main" val="1373294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04443" y="239594"/>
            <a:ext cx="7971676" cy="5232401"/>
          </a:xfrm>
          <a:prstGeom prst="rect">
            <a:avLst/>
          </a:prstGeom>
        </p:spPr>
      </p:pic>
      <p:pic>
        <p:nvPicPr>
          <p:cNvPr id="3" name="Picture 2"/>
          <p:cNvPicPr>
            <a:picLocks noChangeAspect="1"/>
          </p:cNvPicPr>
          <p:nvPr/>
        </p:nvPicPr>
        <p:blipFill>
          <a:blip r:embed="rId3"/>
          <a:stretch>
            <a:fillRect/>
          </a:stretch>
        </p:blipFill>
        <p:spPr>
          <a:xfrm>
            <a:off x="8676119" y="668456"/>
            <a:ext cx="3452701" cy="3009900"/>
          </a:xfrm>
          <a:prstGeom prst="rect">
            <a:avLst/>
          </a:prstGeom>
        </p:spPr>
      </p:pic>
    </p:spTree>
    <p:extLst>
      <p:ext uri="{BB962C8B-B14F-4D97-AF65-F5344CB8AC3E}">
        <p14:creationId xmlns:p14="http://schemas.microsoft.com/office/powerpoint/2010/main" val="2956669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110162" y="292099"/>
            <a:ext cx="7971676" cy="6273801"/>
          </a:xfrm>
          <a:prstGeom prst="rect">
            <a:avLst/>
          </a:prstGeom>
        </p:spPr>
      </p:pic>
    </p:spTree>
    <p:extLst>
      <p:ext uri="{BB962C8B-B14F-4D97-AF65-F5344CB8AC3E}">
        <p14:creationId xmlns:p14="http://schemas.microsoft.com/office/powerpoint/2010/main" val="735380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028275" y="453599"/>
            <a:ext cx="7971676" cy="2921000"/>
          </a:xfrm>
          <a:prstGeom prst="rect">
            <a:avLst/>
          </a:prstGeom>
        </p:spPr>
      </p:pic>
      <p:pic>
        <p:nvPicPr>
          <p:cNvPr id="3" name="Picture 2"/>
          <p:cNvPicPr>
            <a:picLocks noChangeAspect="1"/>
          </p:cNvPicPr>
          <p:nvPr/>
        </p:nvPicPr>
        <p:blipFill>
          <a:blip r:embed="rId3"/>
          <a:stretch>
            <a:fillRect/>
          </a:stretch>
        </p:blipFill>
        <p:spPr>
          <a:xfrm>
            <a:off x="2079008" y="3374599"/>
            <a:ext cx="8022451" cy="2247900"/>
          </a:xfrm>
          <a:prstGeom prst="rect">
            <a:avLst/>
          </a:prstGeom>
        </p:spPr>
      </p:pic>
    </p:spTree>
    <p:extLst>
      <p:ext uri="{BB962C8B-B14F-4D97-AF65-F5344CB8AC3E}">
        <p14:creationId xmlns:p14="http://schemas.microsoft.com/office/powerpoint/2010/main" val="627861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838200" y="1825625"/>
            <a:ext cx="10515600" cy="3246438"/>
          </a:xfrm>
        </p:spPr>
        <p:txBody>
          <a:bodyPr/>
          <a:lstStyle/>
          <a:p>
            <a:pPr lvl="0"/>
            <a:r>
              <a:rPr lang="en-US" dirty="0"/>
              <a:t>Introduction </a:t>
            </a:r>
          </a:p>
          <a:p>
            <a:pPr lvl="0"/>
            <a:r>
              <a:rPr lang="en-US" dirty="0"/>
              <a:t>Cooling Load of Electronic Equipment </a:t>
            </a:r>
          </a:p>
          <a:p>
            <a:pPr lvl="0"/>
            <a:r>
              <a:rPr lang="en-US" dirty="0"/>
              <a:t>Electronics Cooling in Different Applications </a:t>
            </a:r>
          </a:p>
          <a:p>
            <a:pPr lvl="0"/>
            <a:r>
              <a:rPr lang="en-US" dirty="0"/>
              <a:t>Conduction Cooling </a:t>
            </a:r>
          </a:p>
          <a:p>
            <a:pPr lvl="0"/>
            <a:r>
              <a:rPr lang="en-US" dirty="0"/>
              <a:t>Air Cooling: Natural Convection </a:t>
            </a:r>
          </a:p>
          <a:p>
            <a:pPr lvl="0"/>
            <a:r>
              <a:rPr lang="en-US" dirty="0"/>
              <a:t>Air Cooling: Forced Convection </a:t>
            </a:r>
          </a:p>
          <a:p>
            <a:pPr marL="0" indent="0">
              <a:buNone/>
            </a:pPr>
            <a:endParaRPr lang="en-US" dirty="0"/>
          </a:p>
        </p:txBody>
      </p:sp>
    </p:spTree>
    <p:extLst>
      <p:ext uri="{BB962C8B-B14F-4D97-AF65-F5344CB8AC3E}">
        <p14:creationId xmlns:p14="http://schemas.microsoft.com/office/powerpoint/2010/main" val="25784268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316" y="168275"/>
            <a:ext cx="11058240" cy="1143000"/>
          </a:xfrm>
        </p:spPr>
        <p:txBody>
          <a:bodyPr>
            <a:noAutofit/>
          </a:bodyPr>
          <a:lstStyle/>
          <a:p>
            <a:r>
              <a:rPr lang="en-US" sz="3600" dirty="0" smtClean="0"/>
              <a:t>Guidelines </a:t>
            </a:r>
            <a:r>
              <a:rPr lang="en-US" sz="3600" dirty="0"/>
              <a:t>for forced-air cooling of electronic systems</a:t>
            </a:r>
          </a:p>
        </p:txBody>
      </p:sp>
      <p:sp>
        <p:nvSpPr>
          <p:cNvPr id="3" name="Content Placeholder 2"/>
          <p:cNvSpPr>
            <a:spLocks noGrp="1"/>
          </p:cNvSpPr>
          <p:nvPr>
            <p:ph idx="1"/>
          </p:nvPr>
        </p:nvSpPr>
        <p:spPr>
          <a:xfrm>
            <a:off x="900752" y="1311275"/>
            <a:ext cx="10467833" cy="5307889"/>
          </a:xfrm>
        </p:spPr>
        <p:txBody>
          <a:bodyPr>
            <a:noAutofit/>
          </a:bodyPr>
          <a:lstStyle/>
          <a:p>
            <a:pPr>
              <a:buNone/>
            </a:pPr>
            <a:r>
              <a:rPr lang="en-US" sz="2400" b="1" dirty="0"/>
              <a:t>1. </a:t>
            </a:r>
            <a:r>
              <a:rPr lang="en-US" sz="2400" dirty="0"/>
              <a:t>Before deciding on forced-air cooling, check to see if </a:t>
            </a:r>
            <a:r>
              <a:rPr lang="en-US" sz="2400" i="1" dirty="0"/>
              <a:t>natural convection </a:t>
            </a:r>
            <a:r>
              <a:rPr lang="en-US" sz="2400" dirty="0"/>
              <a:t>cooling is adequate. If it is, which may be the case for low-power systems, incorporate it and avoid all the problems associated with fans.</a:t>
            </a:r>
          </a:p>
          <a:p>
            <a:pPr>
              <a:buNone/>
            </a:pPr>
            <a:r>
              <a:rPr lang="en-US" sz="2400" b="1" dirty="0"/>
              <a:t>2. </a:t>
            </a:r>
            <a:r>
              <a:rPr lang="en-US" sz="2400" dirty="0"/>
              <a:t>Select a fan that is neither too small nor too large. An </a:t>
            </a:r>
            <a:r>
              <a:rPr lang="en-US" sz="2400" i="1" dirty="0"/>
              <a:t>undersized </a:t>
            </a:r>
            <a:r>
              <a:rPr lang="en-US" sz="2400" dirty="0"/>
              <a:t>fan may cause the electronic system to overheat and fail. An </a:t>
            </a:r>
            <a:r>
              <a:rPr lang="en-US" sz="2400" i="1" dirty="0"/>
              <a:t>oversized </a:t>
            </a:r>
            <a:r>
              <a:rPr lang="en-US" sz="2400" dirty="0"/>
              <a:t>fan will definitely provide adequate cooling, but it will needlessly be larger and more expensive and will consume more power.</a:t>
            </a:r>
          </a:p>
          <a:p>
            <a:pPr>
              <a:buNone/>
            </a:pPr>
            <a:r>
              <a:rPr lang="en-US" sz="2400" b="1" dirty="0"/>
              <a:t>3. </a:t>
            </a:r>
            <a:r>
              <a:rPr lang="en-US" sz="2400" dirty="0"/>
              <a:t>If the temperature rise of air due to the power consumed by the motor of the fan is acceptable, mount the fan at the </a:t>
            </a:r>
            <a:r>
              <a:rPr lang="en-US" sz="2400" i="1" dirty="0"/>
              <a:t>inlet </a:t>
            </a:r>
            <a:r>
              <a:rPr lang="en-US" sz="2400" dirty="0"/>
              <a:t>of the box to pressurize the box and filter the air to keep dirt and dust out.</a:t>
            </a:r>
          </a:p>
          <a:p>
            <a:pPr>
              <a:buNone/>
            </a:pPr>
            <a:r>
              <a:rPr lang="en-US" sz="2400" b="1" dirty="0"/>
              <a:t>4. </a:t>
            </a:r>
            <a:r>
              <a:rPr lang="en-US" sz="2400" dirty="0"/>
              <a:t>Position and size the air exit vents so that there is </a:t>
            </a:r>
            <a:r>
              <a:rPr lang="en-US" sz="2400" i="1" dirty="0"/>
              <a:t>adequate airflow </a:t>
            </a:r>
            <a:r>
              <a:rPr lang="en-US" sz="2400" dirty="0"/>
              <a:t>throughout the entire box. The total exit areas should be at least as large as the inlet flow area to avoid the choking of the airflow, which may result in a reduced airflow rate.</a:t>
            </a:r>
          </a:p>
          <a:p>
            <a:endParaRPr lang="en-US" sz="2400" dirty="0"/>
          </a:p>
        </p:txBody>
      </p:sp>
    </p:spTree>
    <p:extLst>
      <p:ext uri="{BB962C8B-B14F-4D97-AF65-F5344CB8AC3E}">
        <p14:creationId xmlns:p14="http://schemas.microsoft.com/office/powerpoint/2010/main" val="1293742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4703" y="1163734"/>
            <a:ext cx="10418975" cy="5546725"/>
          </a:xfrm>
        </p:spPr>
        <p:txBody>
          <a:bodyPr>
            <a:noAutofit/>
          </a:bodyPr>
          <a:lstStyle/>
          <a:p>
            <a:pPr>
              <a:buNone/>
            </a:pPr>
            <a:r>
              <a:rPr lang="en-US" sz="2400" b="1" dirty="0"/>
              <a:t>5. </a:t>
            </a:r>
            <a:r>
              <a:rPr lang="en-US" sz="2400" dirty="0"/>
              <a:t>Place the most critical electronic components near the </a:t>
            </a:r>
            <a:r>
              <a:rPr lang="en-US" sz="2400" i="1" dirty="0"/>
              <a:t>entrance, </a:t>
            </a:r>
            <a:r>
              <a:rPr lang="en-US" sz="2400" dirty="0"/>
              <a:t>where the air is coolest. Place the non-critical components that consume a lot of power near the exit.</a:t>
            </a:r>
          </a:p>
          <a:p>
            <a:pPr>
              <a:buNone/>
            </a:pPr>
            <a:r>
              <a:rPr lang="en-US" sz="2400" b="1" dirty="0"/>
              <a:t>6. </a:t>
            </a:r>
            <a:r>
              <a:rPr lang="en-US" sz="2400" dirty="0"/>
              <a:t>Arrange the circuit boards and the electronic components in the box such that the </a:t>
            </a:r>
            <a:r>
              <a:rPr lang="en-US" sz="2400" i="1" dirty="0"/>
              <a:t>resistance </a:t>
            </a:r>
            <a:r>
              <a:rPr lang="en-US" sz="2400" dirty="0"/>
              <a:t>of the box to airflow is </a:t>
            </a:r>
            <a:r>
              <a:rPr lang="en-US" sz="2400" i="1" dirty="0"/>
              <a:t>minimized </a:t>
            </a:r>
            <a:r>
              <a:rPr lang="en-US" sz="2400" dirty="0"/>
              <a:t>and thus the flow rate of air through the box is maximized for the same fan speed. Make sure that no hot air pockets are formed during operation.</a:t>
            </a:r>
          </a:p>
          <a:p>
            <a:pPr>
              <a:buNone/>
            </a:pPr>
            <a:r>
              <a:rPr lang="en-US" sz="2400" b="1" dirty="0"/>
              <a:t>7. </a:t>
            </a:r>
            <a:r>
              <a:rPr lang="en-US" sz="2400" dirty="0"/>
              <a:t>Try to avoid any flow sections that increase the flow resistance of the systems, such as unnecessary corners, sharp turns, sudden expansions and contractions, and very high velocities (greater than 7 m/s), since the flow resistance is nearly proportional to the flow rate. Also, avoid very low velocities since these result in a poor heat transfer performance and allow the dirt and the dust in the air to settle on the components.</a:t>
            </a:r>
          </a:p>
          <a:p>
            <a:endParaRPr lang="en-US" sz="2400" dirty="0"/>
          </a:p>
        </p:txBody>
      </p:sp>
      <p:sp>
        <p:nvSpPr>
          <p:cNvPr id="2" name="Rectangle 1"/>
          <p:cNvSpPr/>
          <p:nvPr/>
        </p:nvSpPr>
        <p:spPr>
          <a:xfrm>
            <a:off x="754703" y="215384"/>
            <a:ext cx="9109610" cy="584775"/>
          </a:xfrm>
          <a:prstGeom prst="rect">
            <a:avLst/>
          </a:prstGeom>
        </p:spPr>
        <p:txBody>
          <a:bodyPr wrap="none">
            <a:spAutoFit/>
          </a:bodyPr>
          <a:lstStyle/>
          <a:p>
            <a:r>
              <a:rPr lang="en-US" sz="3200" dirty="0"/>
              <a:t>Guidelines for forced-air cooling of electronic systems</a:t>
            </a:r>
          </a:p>
        </p:txBody>
      </p:sp>
    </p:spTree>
    <p:extLst>
      <p:ext uri="{BB962C8B-B14F-4D97-AF65-F5344CB8AC3E}">
        <p14:creationId xmlns:p14="http://schemas.microsoft.com/office/powerpoint/2010/main" val="31139242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2937" y="1427140"/>
            <a:ext cx="9975518" cy="4525963"/>
          </a:xfrm>
        </p:spPr>
        <p:txBody>
          <a:bodyPr>
            <a:normAutofit/>
          </a:bodyPr>
          <a:lstStyle/>
          <a:p>
            <a:pPr>
              <a:buNone/>
            </a:pPr>
            <a:r>
              <a:rPr lang="en-US" sz="2400" b="1" dirty="0" smtClean="0"/>
              <a:t>8. </a:t>
            </a:r>
            <a:r>
              <a:rPr lang="en-US" sz="2400" dirty="0" smtClean="0"/>
              <a:t>Arrange the system such that </a:t>
            </a:r>
            <a:r>
              <a:rPr lang="en-US" sz="2400" i="1" dirty="0" smtClean="0"/>
              <a:t>natural convection </a:t>
            </a:r>
            <a:r>
              <a:rPr lang="en-US" sz="2400" dirty="0" smtClean="0"/>
              <a:t>helps forced convection instead of hurting it. For example, mount the PCBs vertically, and blow the air from the bottom toward the top instead of the other way around.</a:t>
            </a:r>
          </a:p>
          <a:p>
            <a:pPr>
              <a:buNone/>
            </a:pPr>
            <a:r>
              <a:rPr lang="en-US" sz="2400" b="1" dirty="0" smtClean="0"/>
              <a:t>9. </a:t>
            </a:r>
            <a:r>
              <a:rPr lang="en-US" sz="2400" dirty="0" smtClean="0"/>
              <a:t>When the design calls for the use of two or more fans, a decision needs to be made about mounting the fans in parallel or in series. Fans mounted in </a:t>
            </a:r>
            <a:r>
              <a:rPr lang="en-US" sz="2400" i="1" dirty="0" smtClean="0"/>
              <a:t>series </a:t>
            </a:r>
            <a:r>
              <a:rPr lang="en-US" sz="2400" dirty="0" smtClean="0"/>
              <a:t>will boost the pressure head available and are best suited for systems with a high flow resistance. Fans connected in </a:t>
            </a:r>
            <a:r>
              <a:rPr lang="en-US" sz="2400" i="1" dirty="0" smtClean="0"/>
              <a:t>parallel </a:t>
            </a:r>
            <a:r>
              <a:rPr lang="en-US" sz="2400" dirty="0" smtClean="0"/>
              <a:t>will increase the flow rate of air and are best suited for systems with small flow resistance.</a:t>
            </a:r>
          </a:p>
          <a:p>
            <a:endParaRPr lang="en-US" sz="2400" dirty="0"/>
          </a:p>
        </p:txBody>
      </p:sp>
      <p:sp>
        <p:nvSpPr>
          <p:cNvPr id="4" name="Rectangle 3"/>
          <p:cNvSpPr/>
          <p:nvPr/>
        </p:nvSpPr>
        <p:spPr>
          <a:xfrm>
            <a:off x="540391" y="343971"/>
            <a:ext cx="9109610" cy="584775"/>
          </a:xfrm>
          <a:prstGeom prst="rect">
            <a:avLst/>
          </a:prstGeom>
        </p:spPr>
        <p:txBody>
          <a:bodyPr wrap="none">
            <a:spAutoFit/>
          </a:bodyPr>
          <a:lstStyle/>
          <a:p>
            <a:r>
              <a:rPr lang="en-US" sz="3200" dirty="0"/>
              <a:t>Guidelines for forced-air cooling of electronic systems</a:t>
            </a:r>
          </a:p>
        </p:txBody>
      </p:sp>
    </p:spTree>
    <p:extLst>
      <p:ext uri="{BB962C8B-B14F-4D97-AF65-F5344CB8AC3E}">
        <p14:creationId xmlns:p14="http://schemas.microsoft.com/office/powerpoint/2010/main" val="3535987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9350" y="-297657"/>
            <a:ext cx="10515600" cy="1325563"/>
          </a:xfrm>
        </p:spPr>
        <p:txBody>
          <a:bodyPr/>
          <a:lstStyle/>
          <a:p>
            <a:r>
              <a:rPr lang="en-US" dirty="0" smtClean="0"/>
              <a:t>Junctions</a:t>
            </a:r>
            <a:endParaRPr lang="en-US" dirty="0"/>
          </a:p>
        </p:txBody>
      </p:sp>
      <p:sp>
        <p:nvSpPr>
          <p:cNvPr id="3" name="Content Placeholder 2"/>
          <p:cNvSpPr>
            <a:spLocks noGrp="1"/>
          </p:cNvSpPr>
          <p:nvPr>
            <p:ph idx="1"/>
          </p:nvPr>
        </p:nvSpPr>
        <p:spPr>
          <a:xfrm>
            <a:off x="422050" y="3858969"/>
            <a:ext cx="11350850" cy="2779222"/>
          </a:xfrm>
        </p:spPr>
        <p:txBody>
          <a:bodyPr>
            <a:normAutofit fontScale="92500"/>
          </a:bodyPr>
          <a:lstStyle/>
          <a:p>
            <a:r>
              <a:rPr lang="en-US" sz="2400" dirty="0" smtClean="0"/>
              <a:t>Narrow </a:t>
            </a:r>
            <a:r>
              <a:rPr lang="en-US" sz="2400" dirty="0"/>
              <a:t>band where two different regions of a semiconductor (such as the </a:t>
            </a:r>
            <a:r>
              <a:rPr lang="en-US" sz="2400" dirty="0">
                <a:solidFill>
                  <a:schemeClr val="accent1">
                    <a:lumMod val="75000"/>
                  </a:schemeClr>
                </a:solidFill>
              </a:rPr>
              <a:t>p-type and n-type regions</a:t>
            </a:r>
            <a:r>
              <a:rPr lang="en-US" sz="2400" dirty="0"/>
              <a:t>) come in contact is called a junction. </a:t>
            </a:r>
          </a:p>
          <a:p>
            <a:r>
              <a:rPr lang="en-US" sz="2400" dirty="0" smtClean="0"/>
              <a:t>That </a:t>
            </a:r>
            <a:r>
              <a:rPr lang="en-US" sz="2400" dirty="0"/>
              <a:t>is, junctions are the sites of heat generation and thus the hottest spots in a component. </a:t>
            </a:r>
            <a:endParaRPr lang="en-US" sz="2400" dirty="0" smtClean="0"/>
          </a:p>
          <a:p>
            <a:r>
              <a:rPr lang="en-US" sz="2400" dirty="0" smtClean="0"/>
              <a:t>In </a:t>
            </a:r>
            <a:r>
              <a:rPr lang="en-US" sz="2400" dirty="0"/>
              <a:t>silicon-based semiconductor devices, the junction temperature is </a:t>
            </a:r>
            <a:r>
              <a:rPr lang="en-US" sz="2400" dirty="0">
                <a:solidFill>
                  <a:schemeClr val="accent1">
                    <a:lumMod val="75000"/>
                  </a:schemeClr>
                </a:solidFill>
              </a:rPr>
              <a:t>limited to 125°C for safe operation</a:t>
            </a:r>
            <a:r>
              <a:rPr lang="en-US" sz="2400" dirty="0"/>
              <a:t>. </a:t>
            </a:r>
            <a:endParaRPr lang="en-US" sz="2400" dirty="0" smtClean="0"/>
          </a:p>
          <a:p>
            <a:r>
              <a:rPr lang="en-US" sz="2400" dirty="0" smtClean="0"/>
              <a:t>However</a:t>
            </a:r>
            <a:r>
              <a:rPr lang="en-US" sz="2400" dirty="0"/>
              <a:t>, lower junction temperatures are desirable for extended life and lower maintenance </a:t>
            </a:r>
            <a:r>
              <a:rPr lang="en-US" sz="2400" dirty="0" smtClean="0"/>
              <a:t>costs.</a:t>
            </a:r>
            <a:endParaRPr lang="en-US" sz="2400" dirty="0"/>
          </a:p>
        </p:txBody>
      </p:sp>
      <p:pic>
        <p:nvPicPr>
          <p:cNvPr id="4" name="Content Placeholder 3"/>
          <p:cNvPicPr>
            <a:picLocks/>
          </p:cNvPicPr>
          <p:nvPr/>
        </p:nvPicPr>
        <p:blipFill>
          <a:blip r:embed="rId2"/>
          <a:srcRect/>
          <a:stretch>
            <a:fillRect/>
          </a:stretch>
        </p:blipFill>
        <p:spPr bwMode="auto">
          <a:xfrm>
            <a:off x="9043988" y="38100"/>
            <a:ext cx="3148012" cy="3798766"/>
          </a:xfrm>
          <a:prstGeom prst="rect">
            <a:avLst/>
          </a:prstGeom>
          <a:noFill/>
          <a:ln w="9525">
            <a:noFill/>
            <a:miter lim="800000"/>
            <a:headEnd/>
            <a:tailEnd/>
          </a:ln>
        </p:spPr>
      </p:pic>
      <p:sp>
        <p:nvSpPr>
          <p:cNvPr id="5" name="Content Placeholder 2"/>
          <p:cNvSpPr txBox="1">
            <a:spLocks/>
          </p:cNvSpPr>
          <p:nvPr/>
        </p:nvSpPr>
        <p:spPr>
          <a:xfrm>
            <a:off x="307750" y="837898"/>
            <a:ext cx="7931075" cy="280896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smtClean="0"/>
              <a:t>Electronic components are inherently reliable, if components operated at room temperature. But electronic components are observed to fail under prolonged use at high temperatures.</a:t>
            </a:r>
          </a:p>
          <a:p>
            <a:r>
              <a:rPr lang="en-US" sz="2400" dirty="0" smtClean="0"/>
              <a:t> A rule of thumb is that the failure rate of electronic components is halved for each 10°C reduction in their junction temperature</a:t>
            </a:r>
            <a:endParaRPr lang="en-US" sz="2400" dirty="0"/>
          </a:p>
        </p:txBody>
      </p:sp>
    </p:spTree>
    <p:extLst>
      <p:ext uri="{BB962C8B-B14F-4D97-AF65-F5344CB8AC3E}">
        <p14:creationId xmlns:p14="http://schemas.microsoft.com/office/powerpoint/2010/main" val="3753980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895" y="197699"/>
            <a:ext cx="10515600" cy="1325563"/>
          </a:xfrm>
        </p:spPr>
        <p:txBody>
          <a:bodyPr>
            <a:normAutofit/>
          </a:bodyPr>
          <a:lstStyle/>
          <a:p>
            <a:r>
              <a:rPr lang="en-US" sz="4000" dirty="0"/>
              <a:t>Cooling load of electronic </a:t>
            </a:r>
            <a:r>
              <a:rPr lang="en-US" sz="4000" dirty="0" smtClean="0"/>
              <a:t>equipment</a:t>
            </a:r>
            <a:endParaRPr lang="en-US" sz="4000" dirty="0"/>
          </a:p>
        </p:txBody>
      </p:sp>
      <p:sp>
        <p:nvSpPr>
          <p:cNvPr id="3" name="Content Placeholder 2"/>
          <p:cNvSpPr>
            <a:spLocks noGrp="1"/>
          </p:cNvSpPr>
          <p:nvPr>
            <p:ph idx="1"/>
          </p:nvPr>
        </p:nvSpPr>
        <p:spPr>
          <a:xfrm>
            <a:off x="657895" y="1611447"/>
            <a:ext cx="7858193" cy="4351338"/>
          </a:xfrm>
        </p:spPr>
        <p:txBody>
          <a:bodyPr>
            <a:normAutofit/>
          </a:bodyPr>
          <a:lstStyle/>
          <a:p>
            <a:r>
              <a:rPr lang="en-US" sz="2400" dirty="0"/>
              <a:t>The first step in the selection and design of a cooling system is the determination of the </a:t>
            </a:r>
            <a:r>
              <a:rPr lang="en-US" sz="2400" dirty="0">
                <a:solidFill>
                  <a:schemeClr val="accent1">
                    <a:lumMod val="75000"/>
                  </a:schemeClr>
                </a:solidFill>
              </a:rPr>
              <a:t>heat dissipation</a:t>
            </a:r>
            <a:r>
              <a:rPr lang="en-US" sz="2400" dirty="0"/>
              <a:t>, which constitutes the </a:t>
            </a:r>
            <a:r>
              <a:rPr lang="en-US" sz="2400" i="1" dirty="0">
                <a:solidFill>
                  <a:schemeClr val="accent1">
                    <a:lumMod val="75000"/>
                  </a:schemeClr>
                </a:solidFill>
              </a:rPr>
              <a:t>cooling load</a:t>
            </a:r>
            <a:r>
              <a:rPr lang="en-US" sz="2400" i="1" dirty="0"/>
              <a:t>. </a:t>
            </a:r>
            <a:endParaRPr lang="en-US" sz="2400" i="1" dirty="0" smtClean="0"/>
          </a:p>
          <a:p>
            <a:r>
              <a:rPr lang="en-US" sz="2400" dirty="0" smtClean="0"/>
              <a:t>The </a:t>
            </a:r>
            <a:r>
              <a:rPr lang="en-US" sz="2400" dirty="0"/>
              <a:t>heat dissipation or cooling load of an electronic device is equal to its power consumption. That is, </a:t>
            </a:r>
            <a:r>
              <a:rPr lang="en-US" sz="2400" i="1" dirty="0"/>
              <a:t>Q=W </a:t>
            </a:r>
            <a:r>
              <a:rPr lang="en-US" sz="2400" i="1" dirty="0" smtClean="0"/>
              <a:t>= </a:t>
            </a:r>
            <a:r>
              <a:rPr lang="en-US" sz="2400" i="1" dirty="0"/>
              <a:t>VI= I</a:t>
            </a:r>
            <a:r>
              <a:rPr lang="en-US" sz="2400" i="1" baseline="30000" dirty="0"/>
              <a:t>2</a:t>
            </a:r>
            <a:r>
              <a:rPr lang="en-US" sz="2400" i="1" dirty="0"/>
              <a:t> R </a:t>
            </a:r>
            <a:endParaRPr lang="en-US" sz="2400" dirty="0"/>
          </a:p>
          <a:p>
            <a:endParaRPr lang="en-US" sz="2400" dirty="0"/>
          </a:p>
        </p:txBody>
      </p:sp>
      <p:pic>
        <p:nvPicPr>
          <p:cNvPr id="4" name="Picture 3"/>
          <p:cNvPicPr/>
          <p:nvPr/>
        </p:nvPicPr>
        <p:blipFill>
          <a:blip r:embed="rId2"/>
          <a:srcRect/>
          <a:stretch>
            <a:fillRect/>
          </a:stretch>
        </p:blipFill>
        <p:spPr bwMode="auto">
          <a:xfrm>
            <a:off x="7430239" y="3958566"/>
            <a:ext cx="3341062" cy="2210616"/>
          </a:xfrm>
          <a:prstGeom prst="rect">
            <a:avLst/>
          </a:prstGeom>
          <a:noFill/>
          <a:ln w="9525">
            <a:noFill/>
            <a:miter lim="800000"/>
            <a:headEnd/>
            <a:tailEnd/>
          </a:ln>
        </p:spPr>
      </p:pic>
    </p:spTree>
    <p:extLst>
      <p:ext uri="{BB962C8B-B14F-4D97-AF65-F5344CB8AC3E}">
        <p14:creationId xmlns:p14="http://schemas.microsoft.com/office/powerpoint/2010/main" val="1867892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775" y="207917"/>
            <a:ext cx="10515600" cy="1325563"/>
          </a:xfrm>
        </p:spPr>
        <p:txBody>
          <a:bodyPr/>
          <a:lstStyle/>
          <a:p>
            <a:r>
              <a:rPr lang="en-US" dirty="0" smtClean="0"/>
              <a:t>Cooling techniques</a:t>
            </a:r>
            <a:endParaRPr lang="en-US" dirty="0"/>
          </a:p>
        </p:txBody>
      </p:sp>
      <p:sp>
        <p:nvSpPr>
          <p:cNvPr id="3" name="Content Placeholder 2"/>
          <p:cNvSpPr>
            <a:spLocks noGrp="1"/>
          </p:cNvSpPr>
          <p:nvPr>
            <p:ph idx="1"/>
          </p:nvPr>
        </p:nvSpPr>
        <p:spPr>
          <a:xfrm>
            <a:off x="430370" y="1468638"/>
            <a:ext cx="6499069" cy="4060020"/>
          </a:xfrm>
        </p:spPr>
        <p:txBody>
          <a:bodyPr>
            <a:normAutofit fontScale="85000" lnSpcReduction="20000"/>
          </a:bodyPr>
          <a:lstStyle/>
          <a:p>
            <a:r>
              <a:rPr lang="en-US" dirty="0"/>
              <a:t>For steady operation power rating of a device or component is given, the heat flux is determined by dividing the power rating by the exposed surface area of the device or component. </a:t>
            </a:r>
            <a:endParaRPr lang="en-US" dirty="0" smtClean="0"/>
          </a:p>
          <a:p>
            <a:r>
              <a:rPr lang="en-US" dirty="0" smtClean="0"/>
              <a:t>Then </a:t>
            </a:r>
            <a:r>
              <a:rPr lang="en-US" dirty="0"/>
              <a:t>suitable heat transfer mechanisms can be determined from Figure below, from the requirement that the temperature difference between the surface of the device and the surrounding medium </a:t>
            </a:r>
            <a:r>
              <a:rPr lang="en-US" dirty="0">
                <a:solidFill>
                  <a:schemeClr val="accent1">
                    <a:lumMod val="75000"/>
                  </a:schemeClr>
                </a:solidFill>
              </a:rPr>
              <a:t>not exceed the allowable maximum </a:t>
            </a:r>
            <a:r>
              <a:rPr lang="en-US" dirty="0" smtClean="0">
                <a:solidFill>
                  <a:schemeClr val="accent1">
                    <a:lumMod val="75000"/>
                  </a:schemeClr>
                </a:solidFill>
              </a:rPr>
              <a:t>value.</a:t>
            </a:r>
          </a:p>
          <a:p>
            <a:r>
              <a:rPr lang="en-US" dirty="0"/>
              <a:t>Heat fluxes that can be attained at specified temperature differences with various heat transfer mechanisms and Fluids.</a:t>
            </a:r>
          </a:p>
          <a:p>
            <a:endParaRPr lang="en-US" dirty="0"/>
          </a:p>
        </p:txBody>
      </p:sp>
      <p:pic>
        <p:nvPicPr>
          <p:cNvPr id="4" name="Picture 3"/>
          <p:cNvPicPr/>
          <p:nvPr/>
        </p:nvPicPr>
        <p:blipFill>
          <a:blip r:embed="rId3"/>
          <a:srcRect/>
          <a:stretch>
            <a:fillRect/>
          </a:stretch>
        </p:blipFill>
        <p:spPr bwMode="auto">
          <a:xfrm>
            <a:off x="6929439" y="1240441"/>
            <a:ext cx="5262562" cy="4631722"/>
          </a:xfrm>
          <a:prstGeom prst="rect">
            <a:avLst/>
          </a:prstGeom>
          <a:noFill/>
          <a:ln w="9525">
            <a:noFill/>
            <a:miter lim="800000"/>
            <a:headEnd/>
            <a:tailEnd/>
          </a:ln>
        </p:spPr>
      </p:pic>
    </p:spTree>
    <p:extLst>
      <p:ext uri="{BB962C8B-B14F-4D97-AF65-F5344CB8AC3E}">
        <p14:creationId xmlns:p14="http://schemas.microsoft.com/office/powerpoint/2010/main" val="4152881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6336"/>
            <a:ext cx="10515600" cy="1325563"/>
          </a:xfrm>
        </p:spPr>
        <p:txBody>
          <a:bodyPr>
            <a:normAutofit/>
          </a:bodyPr>
          <a:lstStyle/>
          <a:p>
            <a:r>
              <a:rPr lang="en-US" sz="4000" b="1" dirty="0"/>
              <a:t>Conduction in Chip </a:t>
            </a:r>
            <a:r>
              <a:rPr lang="en-US" sz="4000" b="1" dirty="0" smtClean="0"/>
              <a:t>Carriers</a:t>
            </a:r>
            <a:endParaRPr lang="en-US" sz="4000" dirty="0"/>
          </a:p>
        </p:txBody>
      </p:sp>
      <p:sp>
        <p:nvSpPr>
          <p:cNvPr id="3" name="Content Placeholder 2"/>
          <p:cNvSpPr>
            <a:spLocks noGrp="1"/>
          </p:cNvSpPr>
          <p:nvPr>
            <p:ph idx="1"/>
          </p:nvPr>
        </p:nvSpPr>
        <p:spPr>
          <a:xfrm>
            <a:off x="838200" y="1426379"/>
            <a:ext cx="6805613" cy="4831545"/>
          </a:xfrm>
        </p:spPr>
        <p:txBody>
          <a:bodyPr>
            <a:normAutofit/>
          </a:bodyPr>
          <a:lstStyle/>
          <a:p>
            <a:r>
              <a:rPr lang="en-US" sz="2400" dirty="0"/>
              <a:t>The chip is attached to the lead frame with a highly conductive </a:t>
            </a:r>
            <a:r>
              <a:rPr lang="en-US" sz="2400" i="1" dirty="0"/>
              <a:t>bonding material </a:t>
            </a:r>
            <a:r>
              <a:rPr lang="en-US" sz="2400" dirty="0"/>
              <a:t>that provides a low-resistance path for heat flow from the chip to the lead frame. </a:t>
            </a:r>
            <a:endParaRPr lang="en-US" sz="2400" dirty="0" smtClean="0"/>
          </a:p>
          <a:p>
            <a:r>
              <a:rPr lang="en-US" sz="2400" dirty="0" smtClean="0"/>
              <a:t>There </a:t>
            </a:r>
            <a:r>
              <a:rPr lang="en-US" sz="2400" dirty="0"/>
              <a:t>is no metal connection between the </a:t>
            </a:r>
            <a:r>
              <a:rPr lang="en-US" sz="2400" i="1" dirty="0"/>
              <a:t>lead frame </a:t>
            </a:r>
            <a:r>
              <a:rPr lang="en-US" sz="2400" dirty="0"/>
              <a:t>and the </a:t>
            </a:r>
            <a:r>
              <a:rPr lang="en-US" sz="2400" i="1" dirty="0"/>
              <a:t>leads, </a:t>
            </a:r>
            <a:r>
              <a:rPr lang="en-US" sz="2400" dirty="0"/>
              <a:t>since this would short-circuit the entire chip. Therefore, heat flow from the lead frame to the leads is through the dielectric case material such as </a:t>
            </a:r>
            <a:r>
              <a:rPr lang="en-US" sz="2400" i="1" dirty="0"/>
              <a:t>plastic </a:t>
            </a:r>
            <a:r>
              <a:rPr lang="en-US" sz="2400" dirty="0"/>
              <a:t>or </a:t>
            </a:r>
            <a:r>
              <a:rPr lang="en-US" sz="2400" i="1" dirty="0"/>
              <a:t>ceramic. </a:t>
            </a:r>
            <a:endParaRPr lang="en-US" sz="2400" i="1" dirty="0" smtClean="0"/>
          </a:p>
          <a:p>
            <a:r>
              <a:rPr lang="en-US" sz="2400" dirty="0" smtClean="0"/>
              <a:t>Heat </a:t>
            </a:r>
            <a:r>
              <a:rPr lang="en-US" sz="2400" dirty="0"/>
              <a:t>is then transported outside the electronic device through the </a:t>
            </a:r>
            <a:r>
              <a:rPr lang="en-US" sz="2400" dirty="0" smtClean="0"/>
              <a:t>leads.</a:t>
            </a:r>
            <a:endParaRPr lang="en-US" sz="2400" dirty="0"/>
          </a:p>
        </p:txBody>
      </p:sp>
      <p:pic>
        <p:nvPicPr>
          <p:cNvPr id="4" name="Picture 3"/>
          <p:cNvPicPr/>
          <p:nvPr/>
        </p:nvPicPr>
        <p:blipFill>
          <a:blip r:embed="rId2"/>
          <a:srcRect/>
          <a:stretch>
            <a:fillRect/>
          </a:stretch>
        </p:blipFill>
        <p:spPr bwMode="auto">
          <a:xfrm>
            <a:off x="8634043" y="236336"/>
            <a:ext cx="2085975" cy="2838450"/>
          </a:xfrm>
          <a:prstGeom prst="rect">
            <a:avLst/>
          </a:prstGeom>
          <a:noFill/>
          <a:ln w="9525">
            <a:noFill/>
            <a:miter lim="800000"/>
            <a:headEnd/>
            <a:tailEnd/>
          </a:ln>
        </p:spPr>
      </p:pic>
      <p:pic>
        <p:nvPicPr>
          <p:cNvPr id="5" name="Picture 4"/>
          <p:cNvPicPr/>
          <p:nvPr/>
        </p:nvPicPr>
        <p:blipFill>
          <a:blip r:embed="rId3"/>
          <a:srcRect/>
          <a:stretch>
            <a:fillRect/>
          </a:stretch>
        </p:blipFill>
        <p:spPr bwMode="auto">
          <a:xfrm>
            <a:off x="7996372" y="3263073"/>
            <a:ext cx="3822140" cy="2514645"/>
          </a:xfrm>
          <a:prstGeom prst="rect">
            <a:avLst/>
          </a:prstGeom>
          <a:noFill/>
          <a:ln w="9525">
            <a:noFill/>
            <a:miter lim="800000"/>
            <a:headEnd/>
            <a:tailEnd/>
          </a:ln>
        </p:spPr>
      </p:pic>
    </p:spTree>
    <p:extLst>
      <p:ext uri="{BB962C8B-B14F-4D97-AF65-F5344CB8AC3E}">
        <p14:creationId xmlns:p14="http://schemas.microsoft.com/office/powerpoint/2010/main" val="42373771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8339" y="0"/>
            <a:ext cx="10515600" cy="1325563"/>
          </a:xfrm>
        </p:spPr>
        <p:txBody>
          <a:bodyPr>
            <a:normAutofit/>
          </a:bodyPr>
          <a:lstStyle/>
          <a:p>
            <a:r>
              <a:rPr lang="en-US" sz="4000" dirty="0"/>
              <a:t>Total resistant of a </a:t>
            </a:r>
            <a:r>
              <a:rPr lang="en-US" sz="4000" dirty="0" smtClean="0"/>
              <a:t>chip</a:t>
            </a:r>
            <a:endParaRPr lang="en-US" sz="4000" dirty="0"/>
          </a:p>
        </p:txBody>
      </p:sp>
      <p:pic>
        <p:nvPicPr>
          <p:cNvPr id="5" name="Content Placeholder 4"/>
          <p:cNvPicPr>
            <a:picLocks noGrp="1"/>
          </p:cNvPicPr>
          <p:nvPr>
            <p:ph idx="1"/>
          </p:nvPr>
        </p:nvPicPr>
        <p:blipFill>
          <a:blip r:embed="rId2"/>
          <a:srcRect/>
          <a:stretch>
            <a:fillRect/>
          </a:stretch>
        </p:blipFill>
        <p:spPr bwMode="auto">
          <a:xfrm>
            <a:off x="5434883" y="1325563"/>
            <a:ext cx="3901369" cy="2689687"/>
          </a:xfrm>
          <a:prstGeom prst="rect">
            <a:avLst/>
          </a:prstGeom>
          <a:noFill/>
          <a:ln w="9525">
            <a:noFill/>
            <a:miter lim="800000"/>
            <a:headEnd/>
            <a:tailEnd/>
          </a:ln>
        </p:spPr>
      </p:pic>
      <p:pic>
        <p:nvPicPr>
          <p:cNvPr id="6" name="Picture 5"/>
          <p:cNvPicPr/>
          <p:nvPr/>
        </p:nvPicPr>
        <p:blipFill>
          <a:blip r:embed="rId3"/>
          <a:srcRect/>
          <a:stretch>
            <a:fillRect/>
          </a:stretch>
        </p:blipFill>
        <p:spPr bwMode="auto">
          <a:xfrm>
            <a:off x="742683" y="1158137"/>
            <a:ext cx="3915177" cy="2640151"/>
          </a:xfrm>
          <a:prstGeom prst="rect">
            <a:avLst/>
          </a:prstGeom>
          <a:noFill/>
          <a:ln w="9525">
            <a:noFill/>
            <a:miter lim="800000"/>
            <a:headEnd/>
            <a:tailEnd/>
          </a:ln>
        </p:spPr>
      </p:pic>
      <p:pic>
        <p:nvPicPr>
          <p:cNvPr id="7" name="Picture 6"/>
          <p:cNvPicPr/>
          <p:nvPr/>
        </p:nvPicPr>
        <p:blipFill>
          <a:blip r:embed="rId4"/>
          <a:srcRect/>
          <a:stretch>
            <a:fillRect/>
          </a:stretch>
        </p:blipFill>
        <p:spPr bwMode="auto">
          <a:xfrm>
            <a:off x="742683" y="4185634"/>
            <a:ext cx="4692200" cy="825263"/>
          </a:xfrm>
          <a:prstGeom prst="rect">
            <a:avLst/>
          </a:prstGeom>
          <a:noFill/>
          <a:ln w="9525">
            <a:noFill/>
            <a:miter lim="800000"/>
            <a:headEnd/>
            <a:tailEnd/>
          </a:ln>
        </p:spPr>
      </p:pic>
      <p:pic>
        <p:nvPicPr>
          <p:cNvPr id="8" name="Picture 7"/>
          <p:cNvPicPr/>
          <p:nvPr/>
        </p:nvPicPr>
        <p:blipFill>
          <a:blip r:embed="rId5"/>
          <a:srcRect/>
          <a:stretch>
            <a:fillRect/>
          </a:stretch>
        </p:blipFill>
        <p:spPr bwMode="auto">
          <a:xfrm>
            <a:off x="1063130" y="5538204"/>
            <a:ext cx="3444476" cy="695171"/>
          </a:xfrm>
          <a:prstGeom prst="rect">
            <a:avLst/>
          </a:prstGeom>
          <a:noFill/>
          <a:ln w="9525">
            <a:noFill/>
            <a:miter lim="800000"/>
            <a:headEnd/>
            <a:tailEnd/>
          </a:ln>
        </p:spPr>
      </p:pic>
      <p:sp>
        <p:nvSpPr>
          <p:cNvPr id="9" name="Rectangle 8"/>
          <p:cNvSpPr/>
          <p:nvPr/>
        </p:nvSpPr>
        <p:spPr>
          <a:xfrm>
            <a:off x="579618" y="5010897"/>
            <a:ext cx="6096000" cy="779444"/>
          </a:xfrm>
          <a:prstGeom prst="rect">
            <a:avLst/>
          </a:prstGeom>
        </p:spPr>
        <p:txBody>
          <a:bodyPr>
            <a:spAutoFit/>
          </a:bodyPr>
          <a:lstStyle/>
          <a:p>
            <a:pPr>
              <a:lnSpc>
                <a:spcPct val="115000"/>
              </a:lnSpc>
            </a:pPr>
            <a:r>
              <a:rPr lang="en-US" sz="2000" i="1" dirty="0">
                <a:latin typeface="Times-Italic"/>
                <a:ea typeface="Times New Roman" panose="02020603050405020304" pitchFamily="18" charset="0"/>
                <a:cs typeface="Times-Italic"/>
              </a:rPr>
              <a:t>Q </a:t>
            </a:r>
            <a:r>
              <a:rPr lang="en-US" sz="2000" dirty="0">
                <a:latin typeface="Times-Italic"/>
                <a:ea typeface="Times New Roman" panose="02020603050405020304" pitchFamily="18" charset="0"/>
                <a:cs typeface="Times-Italic"/>
              </a:rPr>
              <a:t>equals power</a:t>
            </a:r>
            <a:r>
              <a:rPr lang="en-US" sz="2000" dirty="0">
                <a:latin typeface="Calibri" panose="020F0502020204030204" pitchFamily="34" charset="0"/>
                <a:ea typeface="Times New Roman" panose="02020603050405020304" pitchFamily="18" charset="0"/>
                <a:cs typeface="Arial" panose="020B0604020202020204" pitchFamily="34" charset="0"/>
              </a:rPr>
              <a:t> consumption of </a:t>
            </a:r>
            <a:r>
              <a:rPr lang="en-US" sz="2000" dirty="0" smtClean="0">
                <a:latin typeface="Calibri" panose="020F0502020204030204" pitchFamily="34" charset="0"/>
                <a:ea typeface="Times New Roman" panose="02020603050405020304" pitchFamily="18" charset="0"/>
                <a:cs typeface="Arial" panose="020B0604020202020204" pitchFamily="34" charset="0"/>
              </a:rPr>
              <a:t>chip, then</a:t>
            </a:r>
            <a:endParaRPr lang="en-US" sz="2000" dirty="0">
              <a:latin typeface="Calibri" panose="020F0502020204030204" pitchFamily="34" charset="0"/>
              <a:ea typeface="Times New Roman" panose="02020603050405020304" pitchFamily="18" charset="0"/>
              <a:cs typeface="Arial" panose="020B0604020202020204" pitchFamily="34" charset="0"/>
            </a:endParaRPr>
          </a:p>
          <a:p>
            <a:pPr>
              <a:lnSpc>
                <a:spcPct val="115000"/>
              </a:lnSpc>
            </a:pPr>
            <a:r>
              <a:rPr lang="en-US" sz="2000" dirty="0">
                <a:latin typeface="Calibri" panose="020F0502020204030204" pitchFamily="34" charset="0"/>
                <a:ea typeface="Times New Roman" panose="02020603050405020304" pitchFamily="18" charset="0"/>
                <a:cs typeface="Arial" panose="020B0604020202020204" pitchFamily="34" charset="0"/>
              </a:rPr>
              <a:t> </a:t>
            </a:r>
            <a:endParaRPr lang="en-US" sz="20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2219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srcRect/>
          <a:stretch>
            <a:fillRect/>
          </a:stretch>
        </p:blipFill>
        <p:spPr bwMode="auto">
          <a:xfrm>
            <a:off x="1038411" y="1072792"/>
            <a:ext cx="6819431" cy="4193817"/>
          </a:xfrm>
          <a:prstGeom prst="rect">
            <a:avLst/>
          </a:prstGeom>
          <a:noFill/>
          <a:ln w="9525">
            <a:noFill/>
            <a:miter lim="800000"/>
            <a:headEnd/>
            <a:tailEnd/>
          </a:ln>
        </p:spPr>
      </p:pic>
      <p:pic>
        <p:nvPicPr>
          <p:cNvPr id="3" name="Picture 2"/>
          <p:cNvPicPr/>
          <p:nvPr/>
        </p:nvPicPr>
        <p:blipFill>
          <a:blip r:embed="rId3"/>
          <a:srcRect/>
          <a:stretch>
            <a:fillRect/>
          </a:stretch>
        </p:blipFill>
        <p:spPr bwMode="auto">
          <a:xfrm>
            <a:off x="8305089" y="873978"/>
            <a:ext cx="3418338" cy="4598774"/>
          </a:xfrm>
          <a:prstGeom prst="rect">
            <a:avLst/>
          </a:prstGeom>
          <a:noFill/>
          <a:ln w="9525">
            <a:noFill/>
            <a:miter lim="800000"/>
            <a:headEnd/>
            <a:tailEnd/>
          </a:ln>
        </p:spPr>
      </p:pic>
    </p:spTree>
    <p:extLst>
      <p:ext uri="{BB962C8B-B14F-4D97-AF65-F5344CB8AC3E}">
        <p14:creationId xmlns:p14="http://schemas.microsoft.com/office/powerpoint/2010/main" val="8219604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5763" y="2"/>
            <a:ext cx="11372850" cy="3164680"/>
          </a:xfrm>
        </p:spPr>
        <p:txBody>
          <a:bodyPr>
            <a:noAutofit/>
          </a:bodyPr>
          <a:lstStyle/>
          <a:p>
            <a:pPr>
              <a:buNone/>
            </a:pPr>
            <a:r>
              <a:rPr lang="en-US" sz="2400" b="1" i="1" dirty="0"/>
              <a:t>EXAMPLE 15–4 </a:t>
            </a:r>
            <a:r>
              <a:rPr lang="en-US" sz="2400" b="1" dirty="0"/>
              <a:t>Predicting the Junction Temperature of a Device</a:t>
            </a:r>
            <a:endParaRPr lang="en-US" sz="2400" dirty="0"/>
          </a:p>
          <a:p>
            <a:r>
              <a:rPr lang="en-US" sz="2000" dirty="0"/>
              <a:t>A fan blows air at 30°C and a velocity of 200 m/min over a 1.2-W plastic DIP with 16 leads mounted on a PCB, as shown in Figure 15–24. Using data from Figure 15–23, determine the junction temperature of the electronic device.</a:t>
            </a:r>
          </a:p>
          <a:p>
            <a:r>
              <a:rPr lang="en-US" sz="2000" dirty="0"/>
              <a:t>What would the junction temperature be if the fan were to fail?</a:t>
            </a:r>
          </a:p>
          <a:p>
            <a:pPr>
              <a:buNone/>
            </a:pPr>
            <a:r>
              <a:rPr lang="en-US" sz="2000" b="1" dirty="0"/>
              <a:t>SOLUTION </a:t>
            </a:r>
            <a:r>
              <a:rPr lang="en-US" sz="2000" dirty="0"/>
              <a:t>A plastic DIP with 16 leads is cooled by forced air. Using data supplied by the manufacturer, the junction temperature is to be determined.</a:t>
            </a:r>
          </a:p>
          <a:p>
            <a:pPr>
              <a:buNone/>
            </a:pPr>
            <a:r>
              <a:rPr lang="en-US" sz="2000" b="1" i="1" dirty="0"/>
              <a:t>Analysis </a:t>
            </a:r>
            <a:r>
              <a:rPr lang="en-US" sz="2000" dirty="0"/>
              <a:t>The junction-to-ambient thermal resistance of the device with 16 leads corresponding to an air velocity of </a:t>
            </a:r>
            <a:r>
              <a:rPr lang="en-US" sz="2000" dirty="0">
                <a:solidFill>
                  <a:schemeClr val="accent1">
                    <a:lumMod val="75000"/>
                  </a:schemeClr>
                </a:solidFill>
              </a:rPr>
              <a:t>200 m/min </a:t>
            </a:r>
            <a:r>
              <a:rPr lang="en-US" sz="2000" dirty="0"/>
              <a:t>is determined from Figure 15–23 to be</a:t>
            </a:r>
          </a:p>
          <a:p>
            <a:pPr>
              <a:buNone/>
            </a:pPr>
            <a:r>
              <a:rPr lang="en-US" sz="2000" dirty="0"/>
              <a:t> </a:t>
            </a:r>
          </a:p>
          <a:p>
            <a:endParaRPr lang="en-US" sz="2000" dirty="0"/>
          </a:p>
          <a:p>
            <a:pPr marL="0" indent="0">
              <a:buNone/>
            </a:pPr>
            <a:r>
              <a:rPr lang="en-US" sz="2000" b="1" dirty="0"/>
              <a:t> </a:t>
            </a:r>
            <a:endParaRPr lang="en-US" sz="2000" dirty="0"/>
          </a:p>
          <a:p>
            <a:endParaRPr lang="en-US" sz="2000" dirty="0"/>
          </a:p>
        </p:txBody>
      </p:sp>
      <p:pic>
        <p:nvPicPr>
          <p:cNvPr id="4" name="Picture 3"/>
          <p:cNvPicPr/>
          <p:nvPr/>
        </p:nvPicPr>
        <p:blipFill>
          <a:blip r:embed="rId2"/>
          <a:srcRect/>
          <a:stretch>
            <a:fillRect/>
          </a:stretch>
        </p:blipFill>
        <p:spPr bwMode="auto">
          <a:xfrm>
            <a:off x="7025302" y="3278981"/>
            <a:ext cx="4980960" cy="3421857"/>
          </a:xfrm>
          <a:prstGeom prst="rect">
            <a:avLst/>
          </a:prstGeom>
          <a:noFill/>
          <a:ln w="9525">
            <a:noFill/>
            <a:miter lim="800000"/>
            <a:headEnd/>
            <a:tailEnd/>
          </a:ln>
        </p:spPr>
      </p:pic>
      <p:sp>
        <p:nvSpPr>
          <p:cNvPr id="2" name="Rectangle 1"/>
          <p:cNvSpPr/>
          <p:nvPr/>
        </p:nvSpPr>
        <p:spPr>
          <a:xfrm>
            <a:off x="228600" y="3278981"/>
            <a:ext cx="6796702" cy="3170099"/>
          </a:xfrm>
          <a:prstGeom prst="rect">
            <a:avLst/>
          </a:prstGeom>
        </p:spPr>
        <p:txBody>
          <a:bodyPr wrap="square">
            <a:spAutoFit/>
          </a:bodyPr>
          <a:lstStyle/>
          <a:p>
            <a:pPr>
              <a:buNone/>
            </a:pPr>
            <a:r>
              <a:rPr lang="en-US" sz="2000" i="1" dirty="0" err="1">
                <a:solidFill>
                  <a:schemeClr val="accent1">
                    <a:lumMod val="75000"/>
                  </a:schemeClr>
                </a:solidFill>
              </a:rPr>
              <a:t>R</a:t>
            </a:r>
            <a:r>
              <a:rPr lang="en-US" sz="2000" dirty="0" err="1">
                <a:solidFill>
                  <a:schemeClr val="accent1">
                    <a:lumMod val="75000"/>
                  </a:schemeClr>
                </a:solidFill>
              </a:rPr>
              <a:t>junction</a:t>
            </a:r>
            <a:r>
              <a:rPr lang="en-US" sz="2000" dirty="0">
                <a:solidFill>
                  <a:schemeClr val="accent1">
                    <a:lumMod val="75000"/>
                  </a:schemeClr>
                </a:solidFill>
              </a:rPr>
              <a:t>-ambient = 55°C/W</a:t>
            </a:r>
          </a:p>
          <a:p>
            <a:pPr>
              <a:buNone/>
            </a:pPr>
            <a:r>
              <a:rPr lang="en-US" sz="2000" dirty="0"/>
              <a:t> Then the junction temperature can be determined from Eq. 15-9 to be</a:t>
            </a:r>
          </a:p>
          <a:p>
            <a:r>
              <a:rPr lang="fr-FR" sz="2000" i="1" dirty="0" err="1"/>
              <a:t>T</a:t>
            </a:r>
            <a:r>
              <a:rPr lang="fr-FR" sz="2000" baseline="-25000" dirty="0" err="1"/>
              <a:t>junction</a:t>
            </a:r>
            <a:r>
              <a:rPr lang="fr-FR" sz="2000" dirty="0"/>
              <a:t> = </a:t>
            </a:r>
            <a:r>
              <a:rPr lang="fr-FR" sz="2000" i="1" dirty="0" err="1"/>
              <a:t>T</a:t>
            </a:r>
            <a:r>
              <a:rPr lang="fr-FR" sz="2000" baseline="-25000" dirty="0" err="1"/>
              <a:t>ambient</a:t>
            </a:r>
            <a:r>
              <a:rPr lang="fr-FR" sz="2000" dirty="0"/>
              <a:t> +</a:t>
            </a:r>
            <a:r>
              <a:rPr lang="fr-FR" sz="2000" i="1" dirty="0" err="1"/>
              <a:t>QR</a:t>
            </a:r>
            <a:r>
              <a:rPr lang="fr-FR" sz="2000" baseline="-25000" dirty="0" err="1"/>
              <a:t>junction</a:t>
            </a:r>
            <a:r>
              <a:rPr lang="fr-FR" sz="2000" baseline="-25000" dirty="0"/>
              <a:t>-ambient </a:t>
            </a:r>
            <a:r>
              <a:rPr lang="fr-FR" sz="2000" dirty="0"/>
              <a:t>= 30°C + (1.2 W)(55°C/ W) = </a:t>
            </a:r>
            <a:r>
              <a:rPr lang="fr-FR" sz="2000" b="1" dirty="0"/>
              <a:t>96°C</a:t>
            </a:r>
            <a:endParaRPr lang="en-US" sz="2000" dirty="0"/>
          </a:p>
          <a:p>
            <a:pPr>
              <a:buNone/>
            </a:pPr>
            <a:r>
              <a:rPr lang="fr-FR" sz="2000" b="1" dirty="0"/>
              <a:t> </a:t>
            </a:r>
            <a:r>
              <a:rPr lang="en-US" sz="2000" dirty="0"/>
              <a:t>When the fan fails, the airflow velocity </a:t>
            </a:r>
            <a:r>
              <a:rPr lang="en-US" sz="2000" dirty="0" smtClean="0"/>
              <a:t>becomes zero</a:t>
            </a:r>
            <a:r>
              <a:rPr lang="en-US" sz="2000" dirty="0"/>
              <a:t>. The total thermal resistance in this case </a:t>
            </a:r>
            <a:r>
              <a:rPr lang="en-US" sz="2000" dirty="0" smtClean="0"/>
              <a:t> </a:t>
            </a:r>
            <a:r>
              <a:rPr lang="en-US" sz="2000" i="1" dirty="0" err="1" smtClean="0">
                <a:solidFill>
                  <a:schemeClr val="accent1">
                    <a:lumMod val="75000"/>
                  </a:schemeClr>
                </a:solidFill>
              </a:rPr>
              <a:t>R</a:t>
            </a:r>
            <a:r>
              <a:rPr lang="en-US" sz="2000" dirty="0" err="1" smtClean="0">
                <a:solidFill>
                  <a:schemeClr val="accent1">
                    <a:lumMod val="75000"/>
                  </a:schemeClr>
                </a:solidFill>
              </a:rPr>
              <a:t>junction</a:t>
            </a:r>
            <a:r>
              <a:rPr lang="en-US" sz="2000" dirty="0" smtClean="0">
                <a:solidFill>
                  <a:schemeClr val="accent1">
                    <a:lumMod val="75000"/>
                  </a:schemeClr>
                </a:solidFill>
              </a:rPr>
              <a:t>-ambient </a:t>
            </a:r>
            <a:r>
              <a:rPr lang="en-US" sz="2000" dirty="0">
                <a:solidFill>
                  <a:schemeClr val="accent1">
                    <a:lumMod val="75000"/>
                  </a:schemeClr>
                </a:solidFill>
              </a:rPr>
              <a:t>= 70°C/W</a:t>
            </a:r>
          </a:p>
          <a:p>
            <a:pPr>
              <a:buNone/>
            </a:pPr>
            <a:r>
              <a:rPr lang="en-US" sz="2000" dirty="0"/>
              <a:t>	which gives</a:t>
            </a:r>
          </a:p>
          <a:p>
            <a:r>
              <a:rPr lang="en-US" sz="2000" i="1" dirty="0" err="1"/>
              <a:t>T</a:t>
            </a:r>
            <a:r>
              <a:rPr lang="en-US" sz="2000" baseline="-25000" dirty="0" err="1"/>
              <a:t>junction</a:t>
            </a:r>
            <a:r>
              <a:rPr lang="en-US" sz="2000" dirty="0"/>
              <a:t> = </a:t>
            </a:r>
            <a:r>
              <a:rPr lang="en-US" sz="2000" i="1" dirty="0" err="1"/>
              <a:t>T</a:t>
            </a:r>
            <a:r>
              <a:rPr lang="en-US" sz="2000" baseline="-25000" dirty="0" err="1"/>
              <a:t>ambient</a:t>
            </a:r>
            <a:r>
              <a:rPr lang="en-US" sz="2000" dirty="0"/>
              <a:t> +</a:t>
            </a:r>
            <a:r>
              <a:rPr lang="en-US" sz="2000" i="1" dirty="0" err="1"/>
              <a:t>QR</a:t>
            </a:r>
            <a:r>
              <a:rPr lang="en-US" sz="2000" baseline="-25000" dirty="0" err="1"/>
              <a:t>junction</a:t>
            </a:r>
            <a:r>
              <a:rPr lang="en-US" sz="2000" baseline="-25000" dirty="0"/>
              <a:t>-ambient </a:t>
            </a:r>
            <a:r>
              <a:rPr lang="en-US" sz="2000" dirty="0"/>
              <a:t>= 30°C + (1.2 W)(70°C/ W) =</a:t>
            </a:r>
            <a:r>
              <a:rPr lang="en-US" sz="2000" b="1" dirty="0"/>
              <a:t>114°C</a:t>
            </a:r>
            <a:endParaRPr lang="en-US" sz="2000" dirty="0"/>
          </a:p>
        </p:txBody>
      </p:sp>
    </p:spTree>
    <p:extLst>
      <p:ext uri="{BB962C8B-B14F-4D97-AF65-F5344CB8AC3E}">
        <p14:creationId xmlns:p14="http://schemas.microsoft.com/office/powerpoint/2010/main" val="29023793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TotalTime>
  <Words>1646</Words>
  <Application>Microsoft Office PowerPoint</Application>
  <PresentationFormat>Widescreen</PresentationFormat>
  <Paragraphs>94</Paragraphs>
  <Slides>22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Calibri Light</vt:lpstr>
      <vt:lpstr>Times New Roman</vt:lpstr>
      <vt:lpstr>Times-Italic</vt:lpstr>
      <vt:lpstr>Times-Roman</vt:lpstr>
      <vt:lpstr>Office Theme</vt:lpstr>
      <vt:lpstr>Thermal Fluid Engineering  ENMC4411 Chapter 10 COOLING OF ELECTRONIC EQUIPMENT</vt:lpstr>
      <vt:lpstr>Outline</vt:lpstr>
      <vt:lpstr>Junctions</vt:lpstr>
      <vt:lpstr>Cooling load of electronic equipment</vt:lpstr>
      <vt:lpstr>Cooling techniques</vt:lpstr>
      <vt:lpstr>Conduction in Chip Carriers</vt:lpstr>
      <vt:lpstr>Total resistant of a chip</vt:lpstr>
      <vt:lpstr>PowerPoint Presentation</vt:lpstr>
      <vt:lpstr>PowerPoint Presentation</vt:lpstr>
      <vt:lpstr>Heat frame</vt:lpstr>
      <vt:lpstr>Air cooling: natural convection and radiation </vt:lpstr>
      <vt:lpstr>Forced internal convection</vt:lpstr>
      <vt:lpstr>Fan Selection </vt:lpstr>
      <vt:lpstr>Fan at inlet</vt:lpstr>
      <vt:lpstr>Fan at exit</vt:lpstr>
      <vt:lpstr>Fan sizing</vt:lpstr>
      <vt:lpstr>PowerPoint Presentation</vt:lpstr>
      <vt:lpstr>PowerPoint Presentation</vt:lpstr>
      <vt:lpstr>PowerPoint Presentation</vt:lpstr>
      <vt:lpstr>Guidelines for forced-air cooling of electronic systems</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Thermal Applications for mechatronics ENMC333 Convection Heat Transfer</dc:title>
  <dc:creator>AFIF A. HASAN</dc:creator>
  <cp:lastModifiedBy>AFIF A AKEL</cp:lastModifiedBy>
  <cp:revision>76</cp:revision>
  <dcterms:created xsi:type="dcterms:W3CDTF">2016-03-24T07:44:12Z</dcterms:created>
  <dcterms:modified xsi:type="dcterms:W3CDTF">2019-11-13T11:52:03Z</dcterms:modified>
</cp:coreProperties>
</file>