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15"/>
  </p:notesMasterIdLst>
  <p:handoutMasterIdLst>
    <p:handoutMasterId r:id="rId16"/>
  </p:handoutMasterIdLst>
  <p:sldIdLst>
    <p:sldId id="297" r:id="rId2"/>
    <p:sldId id="258" r:id="rId3"/>
    <p:sldId id="289" r:id="rId4"/>
    <p:sldId id="290" r:id="rId5"/>
    <p:sldId id="259" r:id="rId6"/>
    <p:sldId id="291" r:id="rId7"/>
    <p:sldId id="292" r:id="rId8"/>
    <p:sldId id="260" r:id="rId9"/>
    <p:sldId id="261" r:id="rId10"/>
    <p:sldId id="263" r:id="rId11"/>
    <p:sldId id="264" r:id="rId12"/>
    <p:sldId id="267" r:id="rId13"/>
    <p:sldId id="28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33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579" autoAdjust="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722CA9-1678-427F-9CF4-7243B02D0DF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AD208E-DDA2-44BF-82A3-EA06D06A77D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9EA2F8-D857-4B47-A1E8-D3DE611502A1}" type="slidenum">
              <a:rPr lang="en-US"/>
              <a:pPr/>
              <a:t>1</a:t>
            </a:fld>
            <a:endParaRPr 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E18B37-D91A-4ED2-A167-7E035BB70592}" type="slidenum">
              <a:rPr lang="en-US"/>
              <a:pPr/>
              <a:t>10</a:t>
            </a:fld>
            <a:endParaRPr 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E17EB3-F101-4577-A327-7559BBB66215}" type="slidenum">
              <a:rPr lang="en-US"/>
              <a:pPr/>
              <a:t>11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103270-0342-4E2D-80EC-61B713A42248}" type="slidenum">
              <a:rPr lang="en-US"/>
              <a:pPr/>
              <a:t>12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C63DDA-7D8B-417C-9F42-37E7AD87FB24}" type="slidenum">
              <a:rPr lang="en-US"/>
              <a:pPr/>
              <a:t>13</a:t>
            </a:fld>
            <a:endParaRPr lang="en-US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0D3CBB-D663-46D1-879A-AC4998ED1506}" type="slidenum">
              <a:rPr lang="en-US"/>
              <a:pPr/>
              <a:t>2</a:t>
            </a:fld>
            <a:endParaRPr lang="en-US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D3436D-89ED-426C-9D89-80A79D3B83B2}" type="slidenum">
              <a:rPr lang="en-US"/>
              <a:pPr/>
              <a:t>3</a:t>
            </a:fld>
            <a:endParaRPr lang="en-US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6240E4-6B74-40FF-9C97-6CDC9603C085}" type="slidenum">
              <a:rPr lang="en-US"/>
              <a:pPr/>
              <a:t>4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AE9343-8527-4A26-85CA-AEE622BEAED2}" type="slidenum">
              <a:rPr lang="en-US"/>
              <a:pPr/>
              <a:t>5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1BD67F-B70D-44B1-A1B4-2736A8AD6E90}" type="slidenum">
              <a:rPr lang="en-US"/>
              <a:pPr/>
              <a:t>6</a:t>
            </a:fld>
            <a:endParaRPr lang="en-US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986596-8E42-43A5-890C-3D5D40504D95}" type="slidenum">
              <a:rPr lang="en-US"/>
              <a:pPr/>
              <a:t>7</a:t>
            </a:fld>
            <a:endParaRPr lang="en-US"/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801AE5-A53A-4138-BDFD-1C675966FB8D}" type="slidenum">
              <a:rPr lang="en-US"/>
              <a:pPr/>
              <a:t>8</a:t>
            </a:fld>
            <a:endParaRPr lang="en-US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D843AA-AE47-46D3-8012-5BA048CC4754}" type="slidenum">
              <a:rPr lang="en-US"/>
              <a:pPr/>
              <a:t>9</a:t>
            </a:fld>
            <a:endParaRPr lang="en-US"/>
          </a:p>
        </p:txBody>
      </p:sp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2/27/2013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Chapter 5, Slide #</a:t>
            </a:r>
            <a:fld id="{EECC2EBC-B693-4FC4-B8CA-EAFDFAF5F2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5, Slide #</a:t>
            </a:r>
            <a:fld id="{A6B7C54E-5C8E-45BB-8294-EFE6F695B2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5, Slide #</a:t>
            </a:r>
            <a:fld id="{323962E2-0076-4901-B501-62C681E9CF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5, Slide #</a:t>
            </a:r>
            <a:fld id="{90F84A0E-6A06-4AF4-8162-15C2C8F77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r>
              <a:rPr lang="en-US" smtClean="0"/>
              <a:t>Chapter 5, Slide #</a:t>
            </a:r>
            <a:fld id="{4EC1358F-B731-4F2E-A007-698660F11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5, Slide #</a:t>
            </a:r>
            <a:fld id="{ACD8A971-50B3-49B8-A640-83F32C0032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5, Slide #</a:t>
            </a:r>
            <a:fld id="{66C95B59-9DA7-4636-A1AF-5C5926AEFA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5, Slide #</a:t>
            </a:r>
            <a:fld id="{0B59EEBD-2A1E-4335-AD2F-3659325511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5, Slide #</a:t>
            </a:r>
            <a:fld id="{82A8FB54-2222-4833-A735-665B9C3C26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5, Slide #</a:t>
            </a:r>
            <a:fld id="{C8F5BDED-D708-4EA5-B4AD-B375CCB2CC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2/27/2013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r>
              <a:rPr lang="en-US" smtClean="0"/>
              <a:t>Chapter 5, Slide #</a:t>
            </a:r>
            <a:fld id="{0427FA5F-8A1F-4CE2-B735-E54EB18F0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44213AF-26F6-41FA-8D85-E2C5388D6E58}" type="datetimeFigureOut">
              <a:rPr lang="en-US" smtClean="0"/>
              <a:pPr/>
              <a:t>2/27/2013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Chapter 5, Slide #</a:t>
            </a:r>
            <a:fld id="{DECAF80B-D8FA-4BE1-8AC2-861D7F527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2.xls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0" y="3167390"/>
            <a:ext cx="5791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000066"/>
                </a:solidFill>
              </a:rPr>
              <a:t>Chapter 5</a:t>
            </a:r>
          </a:p>
          <a:p>
            <a:pPr algn="ctr"/>
            <a:r>
              <a:rPr lang="en-US" dirty="0" smtClean="0">
                <a:solidFill>
                  <a:srgbClr val="000066"/>
                </a:solidFill>
              </a:rPr>
              <a:t>Basics </a:t>
            </a:r>
            <a:r>
              <a:rPr lang="en-US" dirty="0" smtClean="0">
                <a:solidFill>
                  <a:srgbClr val="000066"/>
                </a:solidFill>
              </a:rPr>
              <a:t>of Analysis</a:t>
            </a:r>
            <a:endParaRPr lang="en-US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Comparisons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93725" y="1598613"/>
            <a:ext cx="7940675" cy="4114800"/>
          </a:xfrm>
        </p:spPr>
        <p:txBody>
          <a:bodyPr/>
          <a:lstStyle/>
          <a:p>
            <a:r>
              <a:rPr lang="en-US" dirty="0"/>
              <a:t>Common types</a:t>
            </a:r>
          </a:p>
          <a:p>
            <a:pPr lvl="1"/>
            <a:r>
              <a:rPr lang="en-US" dirty="0"/>
              <a:t>Trend analysis</a:t>
            </a:r>
          </a:p>
          <a:p>
            <a:pPr lvl="1"/>
            <a:r>
              <a:rPr lang="en-US" dirty="0" smtClean="0"/>
              <a:t>Industry </a:t>
            </a:r>
            <a:r>
              <a:rPr lang="en-US" dirty="0"/>
              <a:t>averages; competitor comparisons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Comparisons: Trend Analysis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93725" y="1598613"/>
            <a:ext cx="7940675" cy="4114800"/>
          </a:xfrm>
        </p:spPr>
        <p:txBody>
          <a:bodyPr/>
          <a:lstStyle/>
          <a:p>
            <a:r>
              <a:rPr lang="en-US"/>
              <a:t>A study of the financial </a:t>
            </a:r>
            <a:r>
              <a:rPr lang="en-US" u="sng"/>
              <a:t>history of a firm</a:t>
            </a:r>
          </a:p>
          <a:p>
            <a:r>
              <a:rPr lang="en-US"/>
              <a:t>Longitudinal ratio comparison</a:t>
            </a:r>
          </a:p>
          <a:p>
            <a:pPr lvl="1"/>
            <a:r>
              <a:rPr lang="en-US"/>
              <a:t>Falling</a:t>
            </a:r>
          </a:p>
          <a:p>
            <a:pPr lvl="1"/>
            <a:r>
              <a:rPr lang="en-US"/>
              <a:t>Rising</a:t>
            </a:r>
          </a:p>
          <a:p>
            <a:pPr lvl="1"/>
            <a:r>
              <a:rPr lang="en-US"/>
              <a:t>Relatively constant</a:t>
            </a:r>
          </a:p>
          <a:p>
            <a:r>
              <a:rPr lang="en-US"/>
              <a:t>Highlight</a:t>
            </a:r>
          </a:p>
          <a:p>
            <a:pPr lvl="1"/>
            <a:r>
              <a:rPr lang="en-US"/>
              <a:t>Effective management</a:t>
            </a:r>
          </a:p>
          <a:p>
            <a:pPr lvl="1"/>
            <a:r>
              <a:rPr lang="en-US"/>
              <a:t>Evidence of problems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 descr="gibson-graphic (2)"/>
          <p:cNvSpPr>
            <a:spLocks noGrp="1" noChangeArrowheads="1"/>
          </p:cNvSpPr>
          <p:nvPr>
            <p:ph type="title"/>
          </p:nvPr>
        </p:nvSpPr>
        <p:spPr>
          <a:xfrm>
            <a:off x="685800" y="2362200"/>
            <a:ext cx="7772400" cy="762000"/>
          </a:xfrm>
          <a:ln/>
        </p:spPr>
        <p:txBody>
          <a:bodyPr/>
          <a:lstStyle/>
          <a:p>
            <a:r>
              <a:rPr lang="en-US" b="1" dirty="0">
                <a:latin typeface="Arial" charset="0"/>
              </a:rPr>
              <a:t>Comparisons: Industry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7940675" cy="4876800"/>
          </a:xfrm>
        </p:spPr>
        <p:txBody>
          <a:bodyPr/>
          <a:lstStyle/>
          <a:p>
            <a:r>
              <a:rPr lang="en-US" dirty="0"/>
              <a:t>Industry comparison complicated by highly diversified </a:t>
            </a:r>
            <a:r>
              <a:rPr lang="en-US" dirty="0" smtClean="0"/>
              <a:t>companies</a:t>
            </a:r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3048000"/>
            <a:ext cx="7848601" cy="32004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Ratios are subject to variance from: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Differing data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Inconsistent formula construction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Optional (elective) accounting treatment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Different fiscal year-ends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Varying financial policies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Inconsistent basis (before or after tax)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 descr="gibson-graphic (2)"/>
          <p:cNvSpPr txBox="1">
            <a:spLocks noChangeArrowheads="1"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Comparisons: Caution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Users of Financial Statements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600200"/>
            <a:ext cx="7940675" cy="4114800"/>
          </a:xfrm>
        </p:spPr>
        <p:txBody>
          <a:bodyPr/>
          <a:lstStyle/>
          <a:p>
            <a:r>
              <a:rPr lang="en-US"/>
              <a:t>Management</a:t>
            </a:r>
          </a:p>
          <a:p>
            <a:pPr lvl="1"/>
            <a:r>
              <a:rPr lang="en-US"/>
              <a:t>Analyze information from the perspective of both investors and creditors</a:t>
            </a:r>
          </a:p>
          <a:p>
            <a:r>
              <a:rPr lang="en-US"/>
              <a:t>Investors</a:t>
            </a:r>
          </a:p>
          <a:p>
            <a:pPr lvl="1"/>
            <a:r>
              <a:rPr lang="en-US"/>
              <a:t>Analysis of past and present information to project the future prospects of the entity</a:t>
            </a:r>
          </a:p>
          <a:p>
            <a:r>
              <a:rPr lang="en-US"/>
              <a:t>Creditors</a:t>
            </a:r>
          </a:p>
          <a:p>
            <a:pPr lvl="1"/>
            <a:r>
              <a:rPr lang="en-US"/>
              <a:t>Short-term: focus is on current resources</a:t>
            </a:r>
          </a:p>
          <a:p>
            <a:pPr lvl="1"/>
            <a:r>
              <a:rPr lang="en-US"/>
              <a:t>Long-term: consider the future prospects of the firm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Ratio Analysis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676400"/>
            <a:ext cx="7940675" cy="4114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2400"/>
              <a:t>Liquidity</a:t>
            </a:r>
          </a:p>
          <a:p>
            <a:pPr lvl="1">
              <a:spcBef>
                <a:spcPct val="0"/>
              </a:spcBef>
            </a:pPr>
            <a:r>
              <a:rPr lang="en-US" sz="2000"/>
              <a:t>Measures a firm’s ability to meet its current obligations</a:t>
            </a:r>
          </a:p>
          <a:p>
            <a:pPr>
              <a:spcBef>
                <a:spcPct val="35000"/>
              </a:spcBef>
            </a:pPr>
            <a:r>
              <a:rPr lang="en-US" sz="2400"/>
              <a:t>Leverage (borrowing capacity)</a:t>
            </a:r>
          </a:p>
          <a:p>
            <a:pPr lvl="1">
              <a:spcBef>
                <a:spcPct val="0"/>
              </a:spcBef>
            </a:pPr>
            <a:r>
              <a:rPr lang="en-US" sz="2000"/>
              <a:t>Measures the degree of protector for long-term creditors</a:t>
            </a:r>
          </a:p>
          <a:p>
            <a:pPr>
              <a:spcBef>
                <a:spcPct val="35000"/>
              </a:spcBef>
            </a:pPr>
            <a:r>
              <a:rPr lang="en-US" sz="2400"/>
              <a:t>Profitability</a:t>
            </a:r>
          </a:p>
          <a:p>
            <a:pPr lvl="1">
              <a:spcBef>
                <a:spcPct val="0"/>
              </a:spcBef>
            </a:pPr>
            <a:r>
              <a:rPr lang="en-US" sz="2000"/>
              <a:t>Measures the earning ability of a firm</a:t>
            </a:r>
          </a:p>
          <a:p>
            <a:pPr>
              <a:spcBef>
                <a:spcPct val="35000"/>
              </a:spcBef>
            </a:pPr>
            <a:r>
              <a:rPr lang="en-US" sz="2400"/>
              <a:t>Cash flow</a:t>
            </a:r>
          </a:p>
          <a:p>
            <a:pPr lvl="1">
              <a:spcBef>
                <a:spcPct val="0"/>
              </a:spcBef>
            </a:pPr>
            <a:r>
              <a:rPr lang="en-US" sz="2000"/>
              <a:t>Indicate liquidity, borrowing capacity, and profitability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Ratio Analysis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447800"/>
            <a:ext cx="7940675" cy="4114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 ratio alone means nothing</a:t>
            </a:r>
          </a:p>
          <a:p>
            <a:pPr>
              <a:spcBef>
                <a:spcPct val="0"/>
              </a:spcBef>
            </a:pPr>
            <a:r>
              <a:rPr lang="en-US"/>
              <a:t>Must compare ratios to other ratios such as:</a:t>
            </a:r>
          </a:p>
          <a:p>
            <a:pPr lvl="1">
              <a:spcBef>
                <a:spcPct val="0"/>
              </a:spcBef>
            </a:pPr>
            <a:r>
              <a:rPr lang="en-US"/>
              <a:t>Prior ratios</a:t>
            </a:r>
          </a:p>
          <a:p>
            <a:pPr lvl="1">
              <a:spcBef>
                <a:spcPct val="0"/>
              </a:spcBef>
            </a:pPr>
            <a:r>
              <a:rPr lang="en-US"/>
              <a:t>Competitor ratios</a:t>
            </a:r>
          </a:p>
          <a:p>
            <a:pPr lvl="1">
              <a:spcBef>
                <a:spcPct val="0"/>
              </a:spcBef>
            </a:pPr>
            <a:r>
              <a:rPr lang="en-US"/>
              <a:t>Industry ratios</a:t>
            </a:r>
          </a:p>
          <a:p>
            <a:pPr lvl="1">
              <a:spcBef>
                <a:spcPct val="0"/>
              </a:spcBef>
            </a:pPr>
            <a:r>
              <a:rPr lang="en-US"/>
              <a:t>Predetermined standards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charset="0"/>
              </a:rPr>
              <a:t>Complexities</a:t>
            </a:r>
            <a:endParaRPr lang="en-US" b="1" dirty="0">
              <a:latin typeface="Arial" charset="0"/>
            </a:endParaRPr>
          </a:p>
        </p:txBody>
      </p:sp>
      <p:sp>
        <p:nvSpPr>
          <p:cNvPr id="1935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93725" y="1598613"/>
            <a:ext cx="7940675" cy="4114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Use of average data from balance sheet accounts</a:t>
            </a:r>
          </a:p>
          <a:p>
            <a:pPr lvl="1">
              <a:spcBef>
                <a:spcPct val="0"/>
              </a:spcBef>
            </a:pPr>
            <a:r>
              <a:rPr lang="en-US"/>
              <a:t>Necessary when comparing against income statement data</a:t>
            </a:r>
          </a:p>
          <a:p>
            <a:pPr lvl="1">
              <a:spcBef>
                <a:spcPct val="0"/>
              </a:spcBef>
            </a:pPr>
            <a:r>
              <a:rPr lang="en-US"/>
              <a:t>Does not</a:t>
            </a:r>
          </a:p>
          <a:p>
            <a:pPr lvl="2">
              <a:spcBef>
                <a:spcPct val="0"/>
              </a:spcBef>
            </a:pPr>
            <a:r>
              <a:rPr lang="en-US"/>
              <a:t>Eliminate cyclical or seasonal variations</a:t>
            </a:r>
          </a:p>
          <a:p>
            <a:pPr lvl="2">
              <a:spcBef>
                <a:spcPct val="0"/>
              </a:spcBef>
            </a:pPr>
            <a:r>
              <a:rPr lang="en-US"/>
              <a:t>Capture changes that occur unevenly throughout the year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Common-Size Analysis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93725" y="1598613"/>
            <a:ext cx="8016875" cy="4114800"/>
          </a:xfrm>
        </p:spPr>
        <p:txBody>
          <a:bodyPr/>
          <a:lstStyle/>
          <a:p>
            <a:r>
              <a:rPr lang="en-US"/>
              <a:t>The use of percentages is usually preferable to the use of absolute amounts</a:t>
            </a:r>
          </a:p>
          <a:p>
            <a:r>
              <a:rPr lang="en-US"/>
              <a:t>Vertical analysis</a:t>
            </a:r>
          </a:p>
          <a:p>
            <a:pPr lvl="1"/>
            <a:r>
              <a:rPr lang="en-US"/>
              <a:t>All amounts of a year expressed as a percentage of a base amount (e.g., </a:t>
            </a:r>
            <a:r>
              <a:rPr lang="en-US" u="sng"/>
              <a:t>net sales</a:t>
            </a:r>
            <a:r>
              <a:rPr lang="en-US"/>
              <a:t> revenue, total assets)</a:t>
            </a:r>
          </a:p>
          <a:p>
            <a:r>
              <a:rPr lang="en-US"/>
              <a:t>Horizontal analysis</a:t>
            </a:r>
          </a:p>
          <a:p>
            <a:pPr lvl="1"/>
            <a:r>
              <a:rPr lang="en-US"/>
              <a:t>Amounts for comparative years are expressed as a percentage of the </a:t>
            </a:r>
            <a:r>
              <a:rPr lang="en-US" u="sng"/>
              <a:t>base year</a:t>
            </a:r>
            <a:r>
              <a:rPr lang="en-US"/>
              <a:t> amount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 descr="gibson-graphic (2)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543800" cy="792162"/>
          </a:xfrm>
        </p:spPr>
        <p:txBody>
          <a:bodyPr/>
          <a:lstStyle/>
          <a:p>
            <a:r>
              <a:rPr lang="en-US" b="1" dirty="0">
                <a:latin typeface="Arial" charset="0"/>
              </a:rPr>
              <a:t>Vertical Analysis</a:t>
            </a:r>
          </a:p>
        </p:txBody>
      </p:sp>
      <p:graphicFrame>
        <p:nvGraphicFramePr>
          <p:cNvPr id="197636" name="Object 4"/>
          <p:cNvGraphicFramePr>
            <a:graphicFrameLocks noChangeAspect="1"/>
          </p:cNvGraphicFramePr>
          <p:nvPr/>
        </p:nvGraphicFramePr>
        <p:xfrm>
          <a:off x="311150" y="1152525"/>
          <a:ext cx="7954963" cy="3584575"/>
        </p:xfrm>
        <a:graphic>
          <a:graphicData uri="http://schemas.openxmlformats.org/presentationml/2006/ole">
            <p:oleObj spid="_x0000_s197636" name="Worksheet" r:id="rId4" imgW="5457825" imgH="2476500" progId="Excel.Sheet.8">
              <p:embed/>
            </p:oleObj>
          </a:graphicData>
        </a:graphic>
      </p:graphicFrame>
      <p:sp>
        <p:nvSpPr>
          <p:cNvPr id="197637" name="Text Box 5"/>
          <p:cNvSpPr txBox="1">
            <a:spLocks noChangeArrowheads="1"/>
          </p:cNvSpPr>
          <p:nvPr/>
        </p:nvSpPr>
        <p:spPr bwMode="auto">
          <a:xfrm>
            <a:off x="381000" y="502920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rgbClr val="336699"/>
                </a:solidFill>
                <a:latin typeface="Arial" charset="0"/>
              </a:rPr>
              <a:t>Each financial statement element is presented as a percentage of a designated base.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 descr="gibson-graphic (2)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620000" cy="792162"/>
          </a:xfrm>
        </p:spPr>
        <p:txBody>
          <a:bodyPr/>
          <a:lstStyle/>
          <a:p>
            <a:r>
              <a:rPr lang="en-US" b="1" dirty="0">
                <a:latin typeface="Arial" charset="0"/>
              </a:rPr>
              <a:t>Horizontal Analysis</a:t>
            </a:r>
          </a:p>
        </p:txBody>
      </p:sp>
      <p:graphicFrame>
        <p:nvGraphicFramePr>
          <p:cNvPr id="198660" name="Object 4"/>
          <p:cNvGraphicFramePr>
            <a:graphicFrameLocks noChangeAspect="1"/>
          </p:cNvGraphicFramePr>
          <p:nvPr/>
        </p:nvGraphicFramePr>
        <p:xfrm>
          <a:off x="238125" y="1152525"/>
          <a:ext cx="8667750" cy="3584575"/>
        </p:xfrm>
        <a:graphic>
          <a:graphicData uri="http://schemas.openxmlformats.org/presentationml/2006/ole">
            <p:oleObj spid="_x0000_s198660" name="Worksheet" r:id="rId4" imgW="5953125" imgH="2476500" progId="Excel.Sheet.8">
              <p:embed/>
            </p:oleObj>
          </a:graphicData>
        </a:graphic>
      </p:graphicFrame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381000" y="5029200"/>
            <a:ext cx="845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rgbClr val="336699"/>
                </a:solidFill>
                <a:latin typeface="Arial" charset="0"/>
              </a:rPr>
              <a:t>Each financial statement element is presented as a percentage of a base amount from a selected year.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1026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Year-to-Year Change Analysis</a:t>
            </a:r>
          </a:p>
        </p:txBody>
      </p:sp>
      <p:sp>
        <p:nvSpPr>
          <p:cNvPr id="161795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593725" y="1598613"/>
            <a:ext cx="7940675" cy="4114800"/>
          </a:xfrm>
        </p:spPr>
        <p:txBody>
          <a:bodyPr/>
          <a:lstStyle/>
          <a:p>
            <a:r>
              <a:rPr lang="en-US"/>
              <a:t>Guidelines:</a:t>
            </a:r>
          </a:p>
          <a:p>
            <a:pPr lvl="1"/>
            <a:r>
              <a:rPr lang="en-US"/>
              <a:t>When an item has value in the base year and none in the next period, the decrease is 100%</a:t>
            </a:r>
          </a:p>
          <a:p>
            <a:pPr lvl="1"/>
            <a:r>
              <a:rPr lang="en-US"/>
              <a:t>A meaningful percent change cannot be computed when one number is positive and the other number is negative</a:t>
            </a:r>
          </a:p>
          <a:p>
            <a:pPr lvl="1"/>
            <a:r>
              <a:rPr lang="en-US"/>
              <a:t>A percent change is incomputable when there is no figure for the base year.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Industry Variations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93725" y="1598613"/>
            <a:ext cx="7940675" cy="4114800"/>
          </a:xfrm>
        </p:spPr>
        <p:txBody>
          <a:bodyPr>
            <a:normAutofit/>
          </a:bodyPr>
          <a:lstStyle/>
          <a:p>
            <a:r>
              <a:rPr lang="en-US"/>
              <a:t>Financial components vary by type of industry</a:t>
            </a:r>
          </a:p>
          <a:p>
            <a:r>
              <a:rPr lang="en-US"/>
              <a:t>Merchandising</a:t>
            </a:r>
          </a:p>
          <a:p>
            <a:pPr lvl="1"/>
            <a:r>
              <a:rPr lang="en-US"/>
              <a:t>Inventory is a principal asset</a:t>
            </a:r>
          </a:p>
          <a:p>
            <a:pPr lvl="1"/>
            <a:r>
              <a:rPr lang="en-US"/>
              <a:t>Sales may be primarily for cash or on credit</a:t>
            </a:r>
          </a:p>
          <a:p>
            <a:r>
              <a:rPr lang="en-US"/>
              <a:t>Service</a:t>
            </a:r>
          </a:p>
          <a:p>
            <a:pPr lvl="1"/>
            <a:r>
              <a:rPr lang="en-US"/>
              <a:t>Inventory is low or nonexistent</a:t>
            </a:r>
          </a:p>
          <a:p>
            <a:r>
              <a:rPr lang="en-US"/>
              <a:t>Manufacturing</a:t>
            </a:r>
          </a:p>
          <a:p>
            <a:pPr lvl="1"/>
            <a:r>
              <a:rPr lang="en-US"/>
              <a:t>Large inventory holdings</a:t>
            </a:r>
          </a:p>
          <a:p>
            <a:pPr lvl="1"/>
            <a:r>
              <a:rPr lang="en-US"/>
              <a:t>Substantial investment in plant assets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9810</TotalTime>
  <Words>435</Words>
  <Application>Microsoft PowerPoint</Application>
  <PresentationFormat>On-screen Show (4:3)</PresentationFormat>
  <Paragraphs>93</Paragraphs>
  <Slides>13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Equity</vt:lpstr>
      <vt:lpstr>Worksheet</vt:lpstr>
      <vt:lpstr>Slide 1</vt:lpstr>
      <vt:lpstr>Ratio Analysis</vt:lpstr>
      <vt:lpstr>Ratio Analysis</vt:lpstr>
      <vt:lpstr>Complexities</vt:lpstr>
      <vt:lpstr>Common-Size Analysis</vt:lpstr>
      <vt:lpstr>Vertical Analysis</vt:lpstr>
      <vt:lpstr>Horizontal Analysis</vt:lpstr>
      <vt:lpstr>Year-to-Year Change Analysis</vt:lpstr>
      <vt:lpstr>Industry Variations</vt:lpstr>
      <vt:lpstr>Comparisons</vt:lpstr>
      <vt:lpstr>Comparisons: Trend Analysis</vt:lpstr>
      <vt:lpstr>Comparisons: Industry</vt:lpstr>
      <vt:lpstr>Users of Financial Statements</vt:lpstr>
    </vt:vector>
  </TitlesOfParts>
  <Company>Lifetouch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Anne Oppegard</dc:creator>
  <cp:lastModifiedBy>Yousef.Hassan</cp:lastModifiedBy>
  <cp:revision>53</cp:revision>
  <dcterms:created xsi:type="dcterms:W3CDTF">2005-11-16T22:01:55Z</dcterms:created>
  <dcterms:modified xsi:type="dcterms:W3CDTF">2013-02-27T07:12:52Z</dcterms:modified>
</cp:coreProperties>
</file>