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514" r:id="rId2"/>
    <p:sldId id="279" r:id="rId3"/>
    <p:sldId id="602" r:id="rId4"/>
    <p:sldId id="515" r:id="rId5"/>
    <p:sldId id="594" r:id="rId6"/>
    <p:sldId id="556" r:id="rId7"/>
    <p:sldId id="589" r:id="rId8"/>
    <p:sldId id="519" r:id="rId9"/>
    <p:sldId id="521" r:id="rId10"/>
    <p:sldId id="603" r:id="rId11"/>
    <p:sldId id="604" r:id="rId12"/>
    <p:sldId id="605" r:id="rId13"/>
    <p:sldId id="523" r:id="rId14"/>
    <p:sldId id="516" r:id="rId15"/>
    <p:sldId id="524" r:id="rId16"/>
    <p:sldId id="590" r:id="rId17"/>
    <p:sldId id="525" r:id="rId18"/>
    <p:sldId id="526" r:id="rId19"/>
    <p:sldId id="527" r:id="rId20"/>
    <p:sldId id="606" r:id="rId21"/>
    <p:sldId id="569" r:id="rId22"/>
    <p:sldId id="562" r:id="rId23"/>
    <p:sldId id="597" r:id="rId24"/>
    <p:sldId id="532" r:id="rId25"/>
    <p:sldId id="535" r:id="rId26"/>
    <p:sldId id="560" r:id="rId27"/>
    <p:sldId id="557" r:id="rId28"/>
    <p:sldId id="607" r:id="rId29"/>
    <p:sldId id="608" r:id="rId30"/>
    <p:sldId id="609" r:id="rId31"/>
    <p:sldId id="610" r:id="rId32"/>
    <p:sldId id="288" r:id="rId33"/>
    <p:sldId id="289" r:id="rId34"/>
    <p:sldId id="312" r:id="rId35"/>
    <p:sldId id="290" r:id="rId36"/>
    <p:sldId id="540" r:id="rId37"/>
    <p:sldId id="611" r:id="rId38"/>
    <p:sldId id="612" r:id="rId39"/>
    <p:sldId id="613" r:id="rId40"/>
    <p:sldId id="528" r:id="rId41"/>
    <p:sldId id="529" r:id="rId42"/>
    <p:sldId id="551" r:id="rId43"/>
    <p:sldId id="567" r:id="rId44"/>
    <p:sldId id="593" r:id="rId45"/>
    <p:sldId id="598" r:id="rId46"/>
    <p:sldId id="600" r:id="rId47"/>
    <p:sldId id="599" r:id="rId48"/>
    <p:sldId id="596" r:id="rId49"/>
    <p:sldId id="566" r:id="rId50"/>
    <p:sldId id="563" r:id="rId51"/>
    <p:sldId id="543" r:id="rId52"/>
    <p:sldId id="544" r:id="rId53"/>
    <p:sldId id="545" r:id="rId54"/>
    <p:sldId id="546"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576">
          <p15:clr>
            <a:srgbClr val="A4A3A4"/>
          </p15:clr>
        </p15:guide>
        <p15:guide id="2" pos="576">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04" autoAdjust="0"/>
    <p:restoredTop sz="92511" autoAdjust="0"/>
  </p:normalViewPr>
  <p:slideViewPr>
    <p:cSldViewPr>
      <p:cViewPr varScale="1">
        <p:scale>
          <a:sx n="67" d="100"/>
          <a:sy n="67" d="100"/>
        </p:scale>
        <p:origin x="-1656" y="-108"/>
      </p:cViewPr>
      <p:guideLst>
        <p:guide orient="horz" pos="57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355"/>
    </p:cViewPr>
  </p:sorterViewPr>
  <p:notesViewPr>
    <p:cSldViewPr>
      <p:cViewPr varScale="1">
        <p:scale>
          <a:sx n="40" d="100"/>
          <a:sy n="40" d="100"/>
        </p:scale>
        <p:origin x="-1404" y="-7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EAF9FF45-2FCF-2947-86C4-F3ABB359DC4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eaLnBrk="0" hangingPunct="0">
              <a:defRPr sz="1000" i="1">
                <a:cs typeface="+mn-cs"/>
              </a:defRPr>
            </a:lvl1pPr>
          </a:lstStyle>
          <a:p>
            <a:pPr>
              <a:defRPr/>
            </a:pPr>
            <a:endParaRPr lang="en-US"/>
          </a:p>
        </p:txBody>
      </p:sp>
      <p:sp>
        <p:nvSpPr>
          <p:cNvPr id="2051" name="Rectangle 3">
            <a:extLst>
              <a:ext uri="{FF2B5EF4-FFF2-40B4-BE49-F238E27FC236}">
                <a16:creationId xmlns:a16="http://schemas.microsoft.com/office/drawing/2014/main" xmlns="" id="{26EF5CAB-156F-B843-8184-3FA4B93E78D1}"/>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eaLnBrk="0" hangingPunct="0">
              <a:defRPr sz="1000" i="1">
                <a:cs typeface="+mn-cs"/>
              </a:defRPr>
            </a:lvl1pPr>
          </a:lstStyle>
          <a:p>
            <a:pPr>
              <a:defRPr/>
            </a:pPr>
            <a:endParaRPr lang="en-US"/>
          </a:p>
        </p:txBody>
      </p:sp>
      <p:sp>
        <p:nvSpPr>
          <p:cNvPr id="3076" name="Rectangle 4">
            <a:extLst>
              <a:ext uri="{FF2B5EF4-FFF2-40B4-BE49-F238E27FC236}">
                <a16:creationId xmlns:a16="http://schemas.microsoft.com/office/drawing/2014/main" xmlns="" id="{61C9A25C-3300-FE44-8BCF-10F2885516E3}"/>
              </a:ext>
            </a:extLst>
          </p:cNvPr>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a:extLst>
              <a:ext uri="{FF2B5EF4-FFF2-40B4-BE49-F238E27FC236}">
                <a16:creationId xmlns:a16="http://schemas.microsoft.com/office/drawing/2014/main" xmlns="" id="{AB447D1D-2F8C-A247-A51E-4411C7173639}"/>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xmlns="" id="{1888422B-4716-E44C-A8ED-6976CC018A3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eaLnBrk="0" hangingPunct="0">
              <a:defRPr sz="1000" i="1">
                <a:cs typeface="+mn-cs"/>
              </a:defRPr>
            </a:lvl1pPr>
          </a:lstStyle>
          <a:p>
            <a:pPr>
              <a:defRPr/>
            </a:pPr>
            <a:endParaRPr lang="en-US"/>
          </a:p>
        </p:txBody>
      </p:sp>
      <p:sp>
        <p:nvSpPr>
          <p:cNvPr id="2055" name="Rectangle 7">
            <a:extLst>
              <a:ext uri="{FF2B5EF4-FFF2-40B4-BE49-F238E27FC236}">
                <a16:creationId xmlns:a16="http://schemas.microsoft.com/office/drawing/2014/main" xmlns="" id="{2900D426-2724-AD4D-B10F-3D43F237DB9A}"/>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eaLnBrk="0" hangingPunct="0">
              <a:defRPr sz="1000" i="1"/>
            </a:lvl1pPr>
          </a:lstStyle>
          <a:p>
            <a:pPr>
              <a:defRPr/>
            </a:pPr>
            <a:fld id="{C9974A9D-717B-DD49-85F2-634AB61C16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D9AE78-7AD1-42E1-8B7D-8CD5749BB589}" type="slidenum">
              <a:rPr lang="en-CA" smtClean="0"/>
              <a:pPr/>
              <a:t>2</a:t>
            </a:fld>
            <a:endParaRPr lang="en-CA"/>
          </a:p>
        </p:txBody>
      </p:sp>
    </p:spTree>
    <p:extLst>
      <p:ext uri="{BB962C8B-B14F-4D97-AF65-F5344CB8AC3E}">
        <p14:creationId xmlns:p14="http://schemas.microsoft.com/office/powerpoint/2010/main" xmlns="" val="278703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5F8D9B34-5AF7-D44C-B0A5-0BFCDC881D6B}"/>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xmlns="" id="{19411C96-F6C4-6D41-AD4C-84A1ABC79BB5}"/>
              </a:ext>
            </a:extLst>
          </p:cNvPr>
          <p:cNvSpPr>
            <a:spLocks noGrp="1"/>
          </p:cNvSpPr>
          <p:nvPr>
            <p:ph type="body" idx="1"/>
          </p:nvPr>
        </p:nvSpPr>
        <p:spPr>
          <a:noFill/>
        </p:spPr>
        <p:txBody>
          <a:bodyPr/>
          <a:lstStyle/>
          <a:p>
            <a:endParaRPr lang="en-US" altLang="en-US"/>
          </a:p>
        </p:txBody>
      </p:sp>
      <p:sp>
        <p:nvSpPr>
          <p:cNvPr id="32772" name="Slide Number Placeholder 3">
            <a:extLst>
              <a:ext uri="{FF2B5EF4-FFF2-40B4-BE49-F238E27FC236}">
                <a16:creationId xmlns:a16="http://schemas.microsoft.com/office/drawing/2014/main" xmlns="" id="{DE65F2D4-1E4C-0E43-B91F-39D136FB342E}"/>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E27E0C-A851-9C4E-B140-8E5F891153C4}" type="slidenum">
              <a:rPr lang="en-US" altLang="en-US" sz="1000" smtClean="0"/>
              <a:pPr>
                <a:spcBef>
                  <a:spcPct val="0"/>
                </a:spcBef>
              </a:pPr>
              <a:t>23</a:t>
            </a:fld>
            <a:endParaRPr lang="en-US" alt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a:t>
            </a:r>
            <a:r>
              <a:rPr lang="en-US" dirty="0"/>
              <a:t> </a:t>
            </a:r>
            <a:r>
              <a:rPr lang="en-US" dirty="0" err="1"/>
              <a:t>obj</a:t>
            </a:r>
            <a:endParaRPr lang="en-US" dirty="0"/>
          </a:p>
        </p:txBody>
      </p:sp>
      <p:sp>
        <p:nvSpPr>
          <p:cNvPr id="4" name="Slide Number Placeholder 3"/>
          <p:cNvSpPr>
            <a:spLocks noGrp="1"/>
          </p:cNvSpPr>
          <p:nvPr>
            <p:ph type="sldNum" sz="quarter" idx="5"/>
          </p:nvPr>
        </p:nvSpPr>
        <p:spPr/>
        <p:txBody>
          <a:bodyPr/>
          <a:lstStyle/>
          <a:p>
            <a:pPr>
              <a:defRPr/>
            </a:pPr>
            <a:fld id="{C9974A9D-717B-DD49-85F2-634AB61C165D}" type="slidenum">
              <a:rPr lang="en-US" altLang="en-US" smtClean="0"/>
              <a:pPr>
                <a:defRPr/>
              </a:pPr>
              <a:t>28</a:t>
            </a:fld>
            <a:endParaRPr lang="en-US" altLang="en-US"/>
          </a:p>
        </p:txBody>
      </p:sp>
    </p:spTree>
    <p:extLst>
      <p:ext uri="{BB962C8B-B14F-4D97-AF65-F5344CB8AC3E}">
        <p14:creationId xmlns:p14="http://schemas.microsoft.com/office/powerpoint/2010/main" xmlns="" val="156580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St, Per Per</a:t>
            </a:r>
          </a:p>
        </p:txBody>
      </p:sp>
      <p:sp>
        <p:nvSpPr>
          <p:cNvPr id="4" name="Slide Number Placeholder 3"/>
          <p:cNvSpPr>
            <a:spLocks noGrp="1"/>
          </p:cNvSpPr>
          <p:nvPr>
            <p:ph type="sldNum" sz="quarter" idx="5"/>
          </p:nvPr>
        </p:nvSpPr>
        <p:spPr/>
        <p:txBody>
          <a:bodyPr/>
          <a:lstStyle/>
          <a:p>
            <a:pPr>
              <a:defRPr/>
            </a:pPr>
            <a:fld id="{C9974A9D-717B-DD49-85F2-634AB61C165D}" type="slidenum">
              <a:rPr lang="en-US" altLang="en-US" smtClean="0"/>
              <a:pPr>
                <a:defRPr/>
              </a:pPr>
              <a:t>29</a:t>
            </a:fld>
            <a:endParaRPr lang="en-US" altLang="en-US"/>
          </a:p>
        </p:txBody>
      </p:sp>
    </p:spTree>
    <p:extLst>
      <p:ext uri="{BB962C8B-B14F-4D97-AF65-F5344CB8AC3E}">
        <p14:creationId xmlns:p14="http://schemas.microsoft.com/office/powerpoint/2010/main" xmlns="" val="40436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a:t>
            </a:r>
          </a:p>
        </p:txBody>
      </p:sp>
      <p:sp>
        <p:nvSpPr>
          <p:cNvPr id="4" name="Slide Number Placeholder 3"/>
          <p:cNvSpPr>
            <a:spLocks noGrp="1"/>
          </p:cNvSpPr>
          <p:nvPr>
            <p:ph type="sldNum" sz="quarter" idx="5"/>
          </p:nvPr>
        </p:nvSpPr>
        <p:spPr/>
        <p:txBody>
          <a:bodyPr/>
          <a:lstStyle/>
          <a:p>
            <a:pPr>
              <a:defRPr/>
            </a:pPr>
            <a:fld id="{C9974A9D-717B-DD49-85F2-634AB61C165D}" type="slidenum">
              <a:rPr lang="en-US" altLang="en-US" smtClean="0"/>
              <a:pPr>
                <a:defRPr/>
              </a:pPr>
              <a:t>30</a:t>
            </a:fld>
            <a:endParaRPr lang="en-US" altLang="en-US"/>
          </a:p>
        </p:txBody>
      </p:sp>
    </p:spTree>
    <p:extLst>
      <p:ext uri="{BB962C8B-B14F-4D97-AF65-F5344CB8AC3E}">
        <p14:creationId xmlns:p14="http://schemas.microsoft.com/office/powerpoint/2010/main" xmlns="" val="263882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40 , 60 , 60</a:t>
            </a:r>
          </a:p>
        </p:txBody>
      </p:sp>
      <p:sp>
        <p:nvSpPr>
          <p:cNvPr id="4" name="Slide Number Placeholder 3"/>
          <p:cNvSpPr>
            <a:spLocks noGrp="1"/>
          </p:cNvSpPr>
          <p:nvPr>
            <p:ph type="sldNum" sz="quarter" idx="5"/>
          </p:nvPr>
        </p:nvSpPr>
        <p:spPr/>
        <p:txBody>
          <a:bodyPr/>
          <a:lstStyle/>
          <a:p>
            <a:pPr>
              <a:defRPr/>
            </a:pPr>
            <a:fld id="{C9974A9D-717B-DD49-85F2-634AB61C165D}" type="slidenum">
              <a:rPr lang="en-US" altLang="en-US" smtClean="0"/>
              <a:pPr>
                <a:defRPr/>
              </a:pPr>
              <a:t>31</a:t>
            </a:fld>
            <a:endParaRPr lang="en-US" altLang="en-US"/>
          </a:p>
        </p:txBody>
      </p:sp>
    </p:spTree>
    <p:extLst>
      <p:ext uri="{BB962C8B-B14F-4D97-AF65-F5344CB8AC3E}">
        <p14:creationId xmlns:p14="http://schemas.microsoft.com/office/powerpoint/2010/main" xmlns="" val="340760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cs typeface="Courier New" pitchFamily="49" charset="0"/>
              </a:rPr>
              <a:t>You have already used the casting operator to convert variables of one primitive type to another. </a:t>
            </a:r>
            <a:endParaRPr lang="en-CA" dirty="0"/>
          </a:p>
        </p:txBody>
      </p:sp>
      <p:sp>
        <p:nvSpPr>
          <p:cNvPr id="4" name="Slide Number Placeholder 3"/>
          <p:cNvSpPr>
            <a:spLocks noGrp="1"/>
          </p:cNvSpPr>
          <p:nvPr>
            <p:ph type="sldNum" sz="quarter" idx="10"/>
          </p:nvPr>
        </p:nvSpPr>
        <p:spPr/>
        <p:txBody>
          <a:bodyPr/>
          <a:lstStyle/>
          <a:p>
            <a:pPr>
              <a:defRPr/>
            </a:pPr>
            <a:fld id="{DB283EC8-6752-4E2E-9B63-5022636231D6}" type="slidenum">
              <a:rPr lang="en-CA" smtClean="0"/>
              <a:pPr>
                <a:defRPr/>
              </a:pPr>
              <a:t>32</a:t>
            </a:fld>
            <a:endParaRPr lang="en-CA"/>
          </a:p>
        </p:txBody>
      </p:sp>
    </p:spTree>
    <p:extLst>
      <p:ext uri="{BB962C8B-B14F-4D97-AF65-F5344CB8AC3E}">
        <p14:creationId xmlns:p14="http://schemas.microsoft.com/office/powerpoint/2010/main" xmlns="" val="309541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TFTTF	TTFNN	NNY</a:t>
            </a:r>
          </a:p>
        </p:txBody>
      </p:sp>
      <p:sp>
        <p:nvSpPr>
          <p:cNvPr id="4" name="Slide Number Placeholder 3"/>
          <p:cNvSpPr>
            <a:spLocks noGrp="1"/>
          </p:cNvSpPr>
          <p:nvPr>
            <p:ph type="sldNum" sz="quarter" idx="5"/>
          </p:nvPr>
        </p:nvSpPr>
        <p:spPr/>
        <p:txBody>
          <a:bodyPr/>
          <a:lstStyle/>
          <a:p>
            <a:pPr>
              <a:defRPr/>
            </a:pPr>
            <a:fld id="{C9974A9D-717B-DD49-85F2-634AB61C165D}" type="slidenum">
              <a:rPr lang="en-US" altLang="en-US" smtClean="0"/>
              <a:pPr>
                <a:defRPr/>
              </a:pPr>
              <a:t>38</a:t>
            </a:fld>
            <a:endParaRPr lang="en-US" altLang="en-US"/>
          </a:p>
        </p:txBody>
      </p:sp>
    </p:spTree>
    <p:extLst>
      <p:ext uri="{BB962C8B-B14F-4D97-AF65-F5344CB8AC3E}">
        <p14:creationId xmlns:p14="http://schemas.microsoft.com/office/powerpoint/2010/main" xmlns="" val="310656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a:t>
            </a:r>
            <a:r>
              <a:rPr lang="en-US"/>
              <a:t>Cast Exception</a:t>
            </a:r>
          </a:p>
        </p:txBody>
      </p:sp>
      <p:sp>
        <p:nvSpPr>
          <p:cNvPr id="4" name="Slide Number Placeholder 3"/>
          <p:cNvSpPr>
            <a:spLocks noGrp="1"/>
          </p:cNvSpPr>
          <p:nvPr>
            <p:ph type="sldNum" sz="quarter" idx="5"/>
          </p:nvPr>
        </p:nvSpPr>
        <p:spPr/>
        <p:txBody>
          <a:bodyPr/>
          <a:lstStyle/>
          <a:p>
            <a:pPr>
              <a:defRPr/>
            </a:pPr>
            <a:fld id="{C9974A9D-717B-DD49-85F2-634AB61C165D}" type="slidenum">
              <a:rPr lang="en-US" altLang="en-US" smtClean="0"/>
              <a:pPr>
                <a:defRPr/>
              </a:pPr>
              <a:t>39</a:t>
            </a:fld>
            <a:endParaRPr lang="en-US" altLang="en-US"/>
          </a:p>
        </p:txBody>
      </p:sp>
    </p:spTree>
    <p:extLst>
      <p:ext uri="{BB962C8B-B14F-4D97-AF65-F5344CB8AC3E}">
        <p14:creationId xmlns:p14="http://schemas.microsoft.com/office/powerpoint/2010/main" xmlns="" val="365082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4" name="Rectangle 34">
            <a:extLst>
              <a:ext uri="{FF2B5EF4-FFF2-40B4-BE49-F238E27FC236}">
                <a16:creationId xmlns:a16="http://schemas.microsoft.com/office/drawing/2014/main" xmlns="" id="{0027CE5E-9D08-9240-8426-5C9D59FE515E}"/>
              </a:ext>
            </a:extLst>
          </p:cNvPr>
          <p:cNvSpPr>
            <a:spLocks noGrp="1" noChangeArrowheads="1"/>
          </p:cNvSpPr>
          <p:nvPr>
            <p:ph type="dt" sz="quarter" idx="10"/>
          </p:nvPr>
        </p:nvSpPr>
        <p:spPr/>
        <p:txBody>
          <a:bodyPr/>
          <a:lstStyle>
            <a:lvl1pPr>
              <a:defRPr/>
            </a:lvl1pPr>
          </a:lstStyle>
          <a:p>
            <a:pPr>
              <a:defRPr/>
            </a:pPr>
            <a:endParaRPr lang="en-US"/>
          </a:p>
        </p:txBody>
      </p:sp>
      <p:sp>
        <p:nvSpPr>
          <p:cNvPr id="35" name="Rectangle 35">
            <a:extLst>
              <a:ext uri="{FF2B5EF4-FFF2-40B4-BE49-F238E27FC236}">
                <a16:creationId xmlns:a16="http://schemas.microsoft.com/office/drawing/2014/main" xmlns="" id="{0F017545-C7FC-8F47-8230-53BD54BE7E27}"/>
              </a:ext>
            </a:extLst>
          </p:cNvPr>
          <p:cNvSpPr>
            <a:spLocks noGrp="1" noChangeArrowheads="1"/>
          </p:cNvSpPr>
          <p:nvPr>
            <p:ph type="ftr" sz="quarter" idx="11"/>
          </p:nvPr>
        </p:nvSpPr>
        <p:spPr bwMode="auto">
          <a:xfrm>
            <a:off x="3124200" y="6400800"/>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r>
              <a:rPr lang="en-US"/>
              <a:t>Liang, Introduction to Java Programming, Eleventh Edition, (c) 2017 Pearson Education, Inc. All rights reserved. </a:t>
            </a:r>
          </a:p>
        </p:txBody>
      </p:sp>
      <p:sp>
        <p:nvSpPr>
          <p:cNvPr id="36" name="Rectangle 36">
            <a:extLst>
              <a:ext uri="{FF2B5EF4-FFF2-40B4-BE49-F238E27FC236}">
                <a16:creationId xmlns:a16="http://schemas.microsoft.com/office/drawing/2014/main" xmlns="" id="{C240A483-073C-554F-AC19-CBF6E5EB0835}"/>
              </a:ext>
            </a:extLst>
          </p:cNvPr>
          <p:cNvSpPr>
            <a:spLocks noGrp="1" noChangeArrowheads="1"/>
          </p:cNvSpPr>
          <p:nvPr>
            <p:ph type="sldNum" sz="quarter" idx="12"/>
          </p:nvPr>
        </p:nvSpPr>
        <p:spPr>
          <a:xfrm>
            <a:off x="6553200" y="6400800"/>
            <a:ext cx="1905000" cy="457200"/>
          </a:xfrm>
        </p:spPr>
        <p:txBody>
          <a:bodyPr/>
          <a:lstStyle>
            <a:lvl1pPr>
              <a:defRPr/>
            </a:lvl1pPr>
          </a:lstStyle>
          <a:p>
            <a:pPr>
              <a:defRPr/>
            </a:pPr>
            <a:fld id="{9664E5D3-A4CA-A141-B4DE-342E93DAA54B}" type="slidenum">
              <a:rPr lang="en-US" altLang="en-US"/>
              <a:pPr>
                <a:defRPr/>
              </a:pPr>
              <a:t>‹#›</a:t>
            </a:fld>
            <a:endParaRPr lang="en-US" altLang="en-US"/>
          </a:p>
        </p:txBody>
      </p:sp>
    </p:spTree>
    <p:extLst>
      <p:ext uri="{BB962C8B-B14F-4D97-AF65-F5344CB8AC3E}">
        <p14:creationId xmlns:p14="http://schemas.microsoft.com/office/powerpoint/2010/main" xmlns="" val="219905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xmlns="" id="{4F022847-3BD1-0B47-9081-8D94F862C4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xmlns="" id="{8F5527AB-E6CE-C240-B96E-96D71AAE2E36}"/>
              </a:ext>
            </a:extLst>
          </p:cNvPr>
          <p:cNvSpPr>
            <a:spLocks noGrp="1" noChangeArrowheads="1"/>
          </p:cNvSpPr>
          <p:nvPr>
            <p:ph type="sldNum" sz="quarter" idx="11"/>
          </p:nvPr>
        </p:nvSpPr>
        <p:spPr>
          <a:ln/>
        </p:spPr>
        <p:txBody>
          <a:bodyPr/>
          <a:lstStyle>
            <a:lvl1pPr>
              <a:defRPr/>
            </a:lvl1pPr>
          </a:lstStyle>
          <a:p>
            <a:pPr>
              <a:defRPr/>
            </a:pPr>
            <a:fld id="{AE1390A0-A646-4D42-A900-37AC81246B9D}" type="slidenum">
              <a:rPr lang="en-US" altLang="en-US"/>
              <a:pPr>
                <a:defRPr/>
              </a:pPr>
              <a:t>‹#›</a:t>
            </a:fld>
            <a:endParaRPr lang="en-US" altLang="en-US"/>
          </a:p>
        </p:txBody>
      </p:sp>
    </p:spTree>
    <p:extLst>
      <p:ext uri="{BB962C8B-B14F-4D97-AF65-F5344CB8AC3E}">
        <p14:creationId xmlns:p14="http://schemas.microsoft.com/office/powerpoint/2010/main" xmlns="" val="266262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xmlns="" id="{C8A3FB53-E397-BB41-90DB-FEE83C4714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xmlns="" id="{41A13AC8-2D73-2544-B8EF-B23C9DCF99B4}"/>
              </a:ext>
            </a:extLst>
          </p:cNvPr>
          <p:cNvSpPr>
            <a:spLocks noGrp="1" noChangeArrowheads="1"/>
          </p:cNvSpPr>
          <p:nvPr>
            <p:ph type="sldNum" sz="quarter" idx="11"/>
          </p:nvPr>
        </p:nvSpPr>
        <p:spPr>
          <a:ln/>
        </p:spPr>
        <p:txBody>
          <a:bodyPr/>
          <a:lstStyle>
            <a:lvl1pPr>
              <a:defRPr/>
            </a:lvl1pPr>
          </a:lstStyle>
          <a:p>
            <a:pPr>
              <a:defRPr/>
            </a:pPr>
            <a:fld id="{383F9A76-A1C6-0D4D-967F-756B8EB2ABF2}" type="slidenum">
              <a:rPr lang="en-US" altLang="en-US"/>
              <a:pPr>
                <a:defRPr/>
              </a:pPr>
              <a:t>‹#›</a:t>
            </a:fld>
            <a:endParaRPr lang="en-US" altLang="en-US"/>
          </a:p>
        </p:txBody>
      </p:sp>
    </p:spTree>
    <p:extLst>
      <p:ext uri="{BB962C8B-B14F-4D97-AF65-F5344CB8AC3E}">
        <p14:creationId xmlns:p14="http://schemas.microsoft.com/office/powerpoint/2010/main" xmlns="" val="385589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xmlns="" id="{89C97D4E-EA83-3846-B9A3-8F05657E74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xmlns="" id="{BC4DA885-CA3E-1246-B085-35A47681FBDD}"/>
              </a:ext>
            </a:extLst>
          </p:cNvPr>
          <p:cNvSpPr>
            <a:spLocks noGrp="1" noChangeArrowheads="1"/>
          </p:cNvSpPr>
          <p:nvPr>
            <p:ph type="sldNum" sz="quarter" idx="11"/>
          </p:nvPr>
        </p:nvSpPr>
        <p:spPr>
          <a:ln/>
        </p:spPr>
        <p:txBody>
          <a:bodyPr/>
          <a:lstStyle>
            <a:lvl1pPr>
              <a:defRPr/>
            </a:lvl1pPr>
          </a:lstStyle>
          <a:p>
            <a:pPr>
              <a:defRPr/>
            </a:pPr>
            <a:fld id="{375296B1-F493-E64D-8DB4-5777CD161993}" type="slidenum">
              <a:rPr lang="en-US" altLang="en-US"/>
              <a:pPr>
                <a:defRPr/>
              </a:pPr>
              <a:t>‹#›</a:t>
            </a:fld>
            <a:endParaRPr lang="en-US" altLang="en-US"/>
          </a:p>
        </p:txBody>
      </p:sp>
    </p:spTree>
    <p:extLst>
      <p:ext uri="{BB962C8B-B14F-4D97-AF65-F5344CB8AC3E}">
        <p14:creationId xmlns:p14="http://schemas.microsoft.com/office/powerpoint/2010/main" xmlns="" val="275857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xmlns="" id="{C6AB8ACE-EA1F-1147-83D6-62212F54CF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xmlns="" id="{5AB51F84-6556-FD4F-B586-9DC0A7329109}"/>
              </a:ext>
            </a:extLst>
          </p:cNvPr>
          <p:cNvSpPr>
            <a:spLocks noGrp="1" noChangeArrowheads="1"/>
          </p:cNvSpPr>
          <p:nvPr>
            <p:ph type="sldNum" sz="quarter" idx="11"/>
          </p:nvPr>
        </p:nvSpPr>
        <p:spPr>
          <a:ln/>
        </p:spPr>
        <p:txBody>
          <a:bodyPr/>
          <a:lstStyle>
            <a:lvl1pPr>
              <a:defRPr/>
            </a:lvl1pPr>
          </a:lstStyle>
          <a:p>
            <a:pPr>
              <a:defRPr/>
            </a:pPr>
            <a:fld id="{32D396FD-EB19-1B4D-ADBA-EFBADCB74E0A}" type="slidenum">
              <a:rPr lang="en-US" altLang="en-US"/>
              <a:pPr>
                <a:defRPr/>
              </a:pPr>
              <a:t>‹#›</a:t>
            </a:fld>
            <a:endParaRPr lang="en-US" altLang="en-US"/>
          </a:p>
        </p:txBody>
      </p:sp>
    </p:spTree>
    <p:extLst>
      <p:ext uri="{BB962C8B-B14F-4D97-AF65-F5344CB8AC3E}">
        <p14:creationId xmlns:p14="http://schemas.microsoft.com/office/powerpoint/2010/main" xmlns="" val="117836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xmlns="" id="{8C990253-4570-0742-89B5-EAC301A833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xmlns="" id="{CC013959-8860-2940-A0E6-340C323766C5}"/>
              </a:ext>
            </a:extLst>
          </p:cNvPr>
          <p:cNvSpPr>
            <a:spLocks noGrp="1" noChangeArrowheads="1"/>
          </p:cNvSpPr>
          <p:nvPr>
            <p:ph type="sldNum" sz="quarter" idx="11"/>
          </p:nvPr>
        </p:nvSpPr>
        <p:spPr>
          <a:ln/>
        </p:spPr>
        <p:txBody>
          <a:bodyPr/>
          <a:lstStyle>
            <a:lvl1pPr>
              <a:defRPr/>
            </a:lvl1pPr>
          </a:lstStyle>
          <a:p>
            <a:pPr>
              <a:defRPr/>
            </a:pPr>
            <a:fld id="{8B8870C7-1BD9-0B4D-B4EA-CDBE5AAF7E02}" type="slidenum">
              <a:rPr lang="en-US" altLang="en-US"/>
              <a:pPr>
                <a:defRPr/>
              </a:pPr>
              <a:t>‹#›</a:t>
            </a:fld>
            <a:endParaRPr lang="en-US" altLang="en-US"/>
          </a:p>
        </p:txBody>
      </p:sp>
    </p:spTree>
    <p:extLst>
      <p:ext uri="{BB962C8B-B14F-4D97-AF65-F5344CB8AC3E}">
        <p14:creationId xmlns:p14="http://schemas.microsoft.com/office/powerpoint/2010/main" xmlns="" val="8707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xmlns="" id="{E382B802-D24A-AD47-B6BF-5EEF4D00855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4">
            <a:extLst>
              <a:ext uri="{FF2B5EF4-FFF2-40B4-BE49-F238E27FC236}">
                <a16:creationId xmlns:a16="http://schemas.microsoft.com/office/drawing/2014/main" xmlns="" id="{7EED8B48-9040-B14A-9323-4BEA10CB7102}"/>
              </a:ext>
            </a:extLst>
          </p:cNvPr>
          <p:cNvSpPr>
            <a:spLocks noGrp="1" noChangeArrowheads="1"/>
          </p:cNvSpPr>
          <p:nvPr>
            <p:ph type="sldNum" sz="quarter" idx="11"/>
          </p:nvPr>
        </p:nvSpPr>
        <p:spPr>
          <a:ln/>
        </p:spPr>
        <p:txBody>
          <a:bodyPr/>
          <a:lstStyle>
            <a:lvl1pPr>
              <a:defRPr/>
            </a:lvl1pPr>
          </a:lstStyle>
          <a:p>
            <a:pPr>
              <a:defRPr/>
            </a:pPr>
            <a:fld id="{5AF2C9D0-05A1-6F41-BAD8-E5CE99DC6ED8}" type="slidenum">
              <a:rPr lang="en-US" altLang="en-US"/>
              <a:pPr>
                <a:defRPr/>
              </a:pPr>
              <a:t>‹#›</a:t>
            </a:fld>
            <a:endParaRPr lang="en-US" altLang="en-US"/>
          </a:p>
        </p:txBody>
      </p:sp>
    </p:spTree>
    <p:extLst>
      <p:ext uri="{BB962C8B-B14F-4D97-AF65-F5344CB8AC3E}">
        <p14:creationId xmlns:p14="http://schemas.microsoft.com/office/powerpoint/2010/main" xmlns="" val="36381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xmlns="" id="{FA370FF2-24C2-564B-938F-09CF6CBD2F9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4">
            <a:extLst>
              <a:ext uri="{FF2B5EF4-FFF2-40B4-BE49-F238E27FC236}">
                <a16:creationId xmlns:a16="http://schemas.microsoft.com/office/drawing/2014/main" xmlns="" id="{12873D88-ECE1-E641-B1DD-75F1D8CB17F9}"/>
              </a:ext>
            </a:extLst>
          </p:cNvPr>
          <p:cNvSpPr>
            <a:spLocks noGrp="1" noChangeArrowheads="1"/>
          </p:cNvSpPr>
          <p:nvPr>
            <p:ph type="sldNum" sz="quarter" idx="11"/>
          </p:nvPr>
        </p:nvSpPr>
        <p:spPr>
          <a:ln/>
        </p:spPr>
        <p:txBody>
          <a:bodyPr/>
          <a:lstStyle>
            <a:lvl1pPr>
              <a:defRPr/>
            </a:lvl1pPr>
          </a:lstStyle>
          <a:p>
            <a:pPr>
              <a:defRPr/>
            </a:pPr>
            <a:fld id="{49DA00DD-BC4D-5E4C-B956-D05A6B417D86}" type="slidenum">
              <a:rPr lang="en-US" altLang="en-US"/>
              <a:pPr>
                <a:defRPr/>
              </a:pPr>
              <a:t>‹#›</a:t>
            </a:fld>
            <a:endParaRPr lang="en-US" altLang="en-US"/>
          </a:p>
        </p:txBody>
      </p:sp>
    </p:spTree>
    <p:extLst>
      <p:ext uri="{BB962C8B-B14F-4D97-AF65-F5344CB8AC3E}">
        <p14:creationId xmlns:p14="http://schemas.microsoft.com/office/powerpoint/2010/main" xmlns="" val="67614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xmlns="" id="{E99F7E7B-552A-2440-8E2F-92BE0583462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4">
            <a:extLst>
              <a:ext uri="{FF2B5EF4-FFF2-40B4-BE49-F238E27FC236}">
                <a16:creationId xmlns:a16="http://schemas.microsoft.com/office/drawing/2014/main" xmlns="" id="{D1810877-DBF3-3B46-BAB2-B23B1757F0BB}"/>
              </a:ext>
            </a:extLst>
          </p:cNvPr>
          <p:cNvSpPr>
            <a:spLocks noGrp="1" noChangeArrowheads="1"/>
          </p:cNvSpPr>
          <p:nvPr>
            <p:ph type="sldNum" sz="quarter" idx="11"/>
          </p:nvPr>
        </p:nvSpPr>
        <p:spPr>
          <a:ln/>
        </p:spPr>
        <p:txBody>
          <a:bodyPr/>
          <a:lstStyle>
            <a:lvl1pPr>
              <a:defRPr/>
            </a:lvl1pPr>
          </a:lstStyle>
          <a:p>
            <a:pPr>
              <a:defRPr/>
            </a:pPr>
            <a:fld id="{2050C102-A418-DD48-9ABC-13B5D0D06980}" type="slidenum">
              <a:rPr lang="en-US" altLang="en-US"/>
              <a:pPr>
                <a:defRPr/>
              </a:pPr>
              <a:t>‹#›</a:t>
            </a:fld>
            <a:endParaRPr lang="en-US" altLang="en-US"/>
          </a:p>
        </p:txBody>
      </p:sp>
    </p:spTree>
    <p:extLst>
      <p:ext uri="{BB962C8B-B14F-4D97-AF65-F5344CB8AC3E}">
        <p14:creationId xmlns:p14="http://schemas.microsoft.com/office/powerpoint/2010/main" xmlns="" val="82717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xmlns="" id="{6A34EBB9-AE3B-C340-A784-CCC461240E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xmlns="" id="{D76B0595-C636-CF4C-9333-D57805A172BD}"/>
              </a:ext>
            </a:extLst>
          </p:cNvPr>
          <p:cNvSpPr>
            <a:spLocks noGrp="1" noChangeArrowheads="1"/>
          </p:cNvSpPr>
          <p:nvPr>
            <p:ph type="sldNum" sz="quarter" idx="11"/>
          </p:nvPr>
        </p:nvSpPr>
        <p:spPr>
          <a:ln/>
        </p:spPr>
        <p:txBody>
          <a:bodyPr/>
          <a:lstStyle>
            <a:lvl1pPr>
              <a:defRPr/>
            </a:lvl1pPr>
          </a:lstStyle>
          <a:p>
            <a:pPr>
              <a:defRPr/>
            </a:pPr>
            <a:fld id="{1A8AD84E-715F-7748-92F4-946098F20ED1}" type="slidenum">
              <a:rPr lang="en-US" altLang="en-US"/>
              <a:pPr>
                <a:defRPr/>
              </a:pPr>
              <a:t>‹#›</a:t>
            </a:fld>
            <a:endParaRPr lang="en-US" altLang="en-US"/>
          </a:p>
        </p:txBody>
      </p:sp>
    </p:spTree>
    <p:extLst>
      <p:ext uri="{BB962C8B-B14F-4D97-AF65-F5344CB8AC3E}">
        <p14:creationId xmlns:p14="http://schemas.microsoft.com/office/powerpoint/2010/main" xmlns="" val="64170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xmlns="" id="{A5505BE6-CD58-054F-A740-26EFE223AF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xmlns="" id="{CC2360C5-DC2F-5B4D-84DE-2ABB63415F54}"/>
              </a:ext>
            </a:extLst>
          </p:cNvPr>
          <p:cNvSpPr>
            <a:spLocks noGrp="1" noChangeArrowheads="1"/>
          </p:cNvSpPr>
          <p:nvPr>
            <p:ph type="sldNum" sz="quarter" idx="11"/>
          </p:nvPr>
        </p:nvSpPr>
        <p:spPr>
          <a:ln/>
        </p:spPr>
        <p:txBody>
          <a:bodyPr/>
          <a:lstStyle>
            <a:lvl1pPr>
              <a:defRPr/>
            </a:lvl1pPr>
          </a:lstStyle>
          <a:p>
            <a:pPr>
              <a:defRPr/>
            </a:pPr>
            <a:fld id="{B63A5AF7-7DE6-0240-B237-DBC47427CC2B}" type="slidenum">
              <a:rPr lang="en-US" altLang="en-US"/>
              <a:pPr>
                <a:defRPr/>
              </a:pPr>
              <a:t>‹#›</a:t>
            </a:fld>
            <a:endParaRPr lang="en-US" altLang="en-US"/>
          </a:p>
        </p:txBody>
      </p:sp>
    </p:spTree>
    <p:extLst>
      <p:ext uri="{BB962C8B-B14F-4D97-AF65-F5344CB8AC3E}">
        <p14:creationId xmlns:p14="http://schemas.microsoft.com/office/powerpoint/2010/main" xmlns="" val="405897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D6E31E3-E1E1-1548-A833-862AE4DCA2AB}"/>
              </a:ext>
            </a:extLst>
          </p:cNvPr>
          <p:cNvPicPr>
            <a:picLocks noChangeAspect="1"/>
          </p:cNvPicPr>
          <p:nvPr userDrawn="1"/>
        </p:nvPicPr>
        <p:blipFill>
          <a:blip r:embed="rId13">
            <a:alphaModFix amt="60000"/>
            <a:extLst>
              <a:ext uri="{28A0092B-C50C-407E-A947-70E740481C1C}">
                <a14:useLocalDpi xmlns:a14="http://schemas.microsoft.com/office/drawing/2010/main" xmlns="" val="0"/>
              </a:ext>
            </a:extLst>
          </a:blip>
          <a:stretch>
            <a:fillRect/>
          </a:stretch>
        </p:blipFill>
        <p:spPr>
          <a:xfrm>
            <a:off x="0" y="2108200"/>
            <a:ext cx="3517900" cy="4749800"/>
          </a:xfrm>
          <a:prstGeom prst="rect">
            <a:avLst/>
          </a:prstGeom>
        </p:spPr>
      </p:pic>
      <p:sp>
        <p:nvSpPr>
          <p:cNvPr id="1027" name="Rectangle 30">
            <a:extLst>
              <a:ext uri="{FF2B5EF4-FFF2-40B4-BE49-F238E27FC236}">
                <a16:creationId xmlns:a16="http://schemas.microsoft.com/office/drawing/2014/main" xmlns="" id="{B69D2106-5722-BC4E-ABB7-FE67E2F9492C}"/>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xmlns="" id="{DF6B5B10-DB20-4445-822A-AC5EA50E3C02}"/>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a:extLst>
              <a:ext uri="{FF2B5EF4-FFF2-40B4-BE49-F238E27FC236}">
                <a16:creationId xmlns:a16="http://schemas.microsoft.com/office/drawing/2014/main" xmlns="" id="{A3959964-EB50-1442-B166-FFB012B967E6}"/>
              </a:ext>
            </a:extLst>
          </p:cNvPr>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1058" name="Rectangle 34">
            <a:extLst>
              <a:ext uri="{FF2B5EF4-FFF2-40B4-BE49-F238E27FC236}">
                <a16:creationId xmlns:a16="http://schemas.microsoft.com/office/drawing/2014/main" xmlns="" id="{B35E3E52-2677-3348-A206-31DD06BFDD16}"/>
              </a:ext>
            </a:extLst>
          </p:cNvPr>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5ABF283F-A7CF-8F4F-B374-ACC8B8AF1F21}" type="slidenum">
              <a:rPr lang="en-US" altLang="en-US"/>
              <a:pPr>
                <a:defRPr/>
              </a:pPr>
              <a:t>‹#›</a:t>
            </a:fld>
            <a:endParaRPr lang="en-US" altLang="en-US"/>
          </a:p>
        </p:txBody>
      </p:sp>
      <p:sp>
        <p:nvSpPr>
          <p:cNvPr id="1031" name="Rectangle 35">
            <a:extLst>
              <a:ext uri="{FF2B5EF4-FFF2-40B4-BE49-F238E27FC236}">
                <a16:creationId xmlns:a16="http://schemas.microsoft.com/office/drawing/2014/main" xmlns="" id="{75CF0250-CF04-454A-8B62-315048E1228A}"/>
              </a:ext>
            </a:extLst>
          </p:cNvPr>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2017 Pearson Education, Inc. All rights reserved. </a:t>
            </a:r>
          </a:p>
        </p:txBody>
      </p:sp>
      <p:pic>
        <p:nvPicPr>
          <p:cNvPr id="5" name="Picture 4">
            <a:extLst>
              <a:ext uri="{FF2B5EF4-FFF2-40B4-BE49-F238E27FC236}">
                <a16:creationId xmlns:a16="http://schemas.microsoft.com/office/drawing/2014/main" xmlns="" id="{8CA76D60-7DBB-7943-A7D1-FCCB57D0FFDC}"/>
              </a:ext>
            </a:extLst>
          </p:cNvPr>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7924800" y="57150"/>
            <a:ext cx="1066800" cy="457200"/>
          </a:xfrm>
          <a:prstGeom prst="rect">
            <a:avLst/>
          </a:prstGeom>
        </p:spPr>
      </p:pic>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ml/PolymorphismDemo.ba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iveexample.pearsoncmg.com/html/PolymorphismDemo.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veexample.pearsoncmg.com/html/DynamicBindingDemo.html" TargetMode="External"/><Relationship Id="rId2" Type="http://schemas.openxmlformats.org/officeDocument/2006/relationships/hyperlink" Target="html/DynamicBindingDemo.bat"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liveexample.pearsoncmg.com/html/TestCircleRectangle.html" TargetMode="External"/><Relationship Id="rId3" Type="http://schemas.openxmlformats.org/officeDocument/2006/relationships/oleObject" Target="../embeddings/oleObject1.bin"/><Relationship Id="rId7" Type="http://schemas.openxmlformats.org/officeDocument/2006/relationships/hyperlink" Target="https://liveexample.pearsoncmg.com/html/RectangleFromSimpleGeometricObject.html"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liveexample.pearsoncmg.com/html/CircleFromSimpleGeometricObject.html" TargetMode="External"/><Relationship Id="rId5" Type="http://schemas.openxmlformats.org/officeDocument/2006/relationships/hyperlink" Target="https://liveexample.pearsoncmg.com/html/SimpleGeometricObject.html" TargetMode="External"/><Relationship Id="rId4" Type="http://schemas.openxmlformats.org/officeDocument/2006/relationships/hyperlink" Target="html/TestCircleRectangle.ba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3.xml.rels><?xml version="1.0" encoding="UTF-8" standalone="yes"?>
<Relationships xmlns="http://schemas.openxmlformats.org/package/2006/relationships"><Relationship Id="rId3" Type="http://schemas.openxmlformats.org/officeDocument/2006/relationships/hyperlink" Target="https://liveexample.pearsoncmg.com/html/TestArrayList.html" TargetMode="External"/><Relationship Id="rId2" Type="http://schemas.openxmlformats.org/officeDocument/2006/relationships/hyperlink" Target="html/TestArrayList.ba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hyperlink" Target="https://liveexample.pearsoncmg.com/html/DistinctNumbers.html" TargetMode="External"/><Relationship Id="rId4" Type="http://schemas.openxmlformats.org/officeDocument/2006/relationships/hyperlink" Target="html/DistinctNumbers.ba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hyperlink" Target="https://liveexample.pearsoncmg.com/html/MyStack.html" TargetMode="Externa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xmlns="" id="{490C92FC-E1CA-544A-99B6-9BE501776DA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CE1AD81-5A43-5344-871F-AC89D085A7DC}" type="slidenum">
              <a:rPr lang="en-US" altLang="en-US" sz="1400" smtClean="0"/>
              <a:pPr>
                <a:spcBef>
                  <a:spcPct val="0"/>
                </a:spcBef>
                <a:buClrTx/>
                <a:buSzTx/>
                <a:buFontTx/>
                <a:buNone/>
              </a:pPr>
              <a:t>1</a:t>
            </a:fld>
            <a:endParaRPr lang="en-US" altLang="en-US" sz="1400"/>
          </a:p>
        </p:txBody>
      </p:sp>
      <p:sp>
        <p:nvSpPr>
          <p:cNvPr id="4099" name="Rectangle 2">
            <a:extLst>
              <a:ext uri="{FF2B5EF4-FFF2-40B4-BE49-F238E27FC236}">
                <a16:creationId xmlns:a16="http://schemas.microsoft.com/office/drawing/2014/main" xmlns="" id="{674B372C-618C-0C41-95D6-7E51D4E96030}"/>
              </a:ext>
            </a:extLst>
          </p:cNvPr>
          <p:cNvSpPr>
            <a:spLocks noGrp="1" noChangeArrowheads="1"/>
          </p:cNvSpPr>
          <p:nvPr>
            <p:ph type="title"/>
          </p:nvPr>
        </p:nvSpPr>
        <p:spPr>
          <a:xfrm>
            <a:off x="685800" y="1143000"/>
            <a:ext cx="7772400" cy="1066800"/>
          </a:xfrm>
        </p:spPr>
        <p:txBody>
          <a:bodyPr/>
          <a:lstStyle/>
          <a:p>
            <a:r>
              <a:rPr lang="en-US" altLang="en-US" sz="3600"/>
              <a:t>Chapter 11 Inheritance and Polymorphism</a:t>
            </a:r>
          </a:p>
        </p:txBody>
      </p:sp>
      <p:sp>
        <p:nvSpPr>
          <p:cNvPr id="4100" name="Rectangle 15">
            <a:extLst>
              <a:ext uri="{FF2B5EF4-FFF2-40B4-BE49-F238E27FC236}">
                <a16:creationId xmlns:a16="http://schemas.microsoft.com/office/drawing/2014/main" xmlns="" id="{40072AC1-4D0B-9847-9E2C-18ECF8809A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TextBox 1">
            <a:extLst>
              <a:ext uri="{FF2B5EF4-FFF2-40B4-BE49-F238E27FC236}">
                <a16:creationId xmlns:a16="http://schemas.microsoft.com/office/drawing/2014/main" xmlns="" id="{0E65753A-BFEA-AE43-B322-95E8C303C0DD}"/>
              </a:ext>
            </a:extLst>
          </p:cNvPr>
          <p:cNvSpPr txBox="1"/>
          <p:nvPr/>
        </p:nvSpPr>
        <p:spPr>
          <a:xfrm>
            <a:off x="2362200" y="3810000"/>
            <a:ext cx="4953000" cy="461665"/>
          </a:xfrm>
          <a:prstGeom prst="rect">
            <a:avLst/>
          </a:prstGeom>
          <a:noFill/>
        </p:spPr>
        <p:txBody>
          <a:bodyPr wrap="square" rtlCol="0">
            <a:spAutoFit/>
          </a:bodyPr>
          <a:lstStyle/>
          <a:p>
            <a:r>
              <a:rPr lang="en-US" dirty="0"/>
              <a:t>Creating classes from other classes!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204E1-3EDB-7E47-8105-40F22895D7D0}"/>
              </a:ext>
            </a:extLst>
          </p:cNvPr>
          <p:cNvSpPr>
            <a:spLocks noGrp="1"/>
          </p:cNvSpPr>
          <p:nvPr>
            <p:ph type="title"/>
          </p:nvPr>
        </p:nvSpPr>
        <p:spPr/>
        <p:txBody>
          <a:bodyPr/>
          <a:lstStyle/>
          <a:p>
            <a:r>
              <a:rPr lang="en-US" dirty="0"/>
              <a:t>Output</a:t>
            </a:r>
          </a:p>
        </p:txBody>
      </p:sp>
      <p:sp>
        <p:nvSpPr>
          <p:cNvPr id="4" name="Slide Number Placeholder 3">
            <a:extLst>
              <a:ext uri="{FF2B5EF4-FFF2-40B4-BE49-F238E27FC236}">
                <a16:creationId xmlns:a16="http://schemas.microsoft.com/office/drawing/2014/main" xmlns="" id="{C0C9253B-F029-AC45-9A40-599A2541BC97}"/>
              </a:ext>
            </a:extLst>
          </p:cNvPr>
          <p:cNvSpPr>
            <a:spLocks noGrp="1"/>
          </p:cNvSpPr>
          <p:nvPr>
            <p:ph type="sldNum" sz="quarter" idx="11"/>
          </p:nvPr>
        </p:nvSpPr>
        <p:spPr/>
        <p:txBody>
          <a:bodyPr/>
          <a:lstStyle/>
          <a:p>
            <a:pPr>
              <a:defRPr/>
            </a:pPr>
            <a:fld id="{375296B1-F493-E64D-8DB4-5777CD161993}" type="slidenum">
              <a:rPr lang="en-US" altLang="en-US" smtClean="0"/>
              <a:pPr>
                <a:defRPr/>
              </a:pPr>
              <a:t>10</a:t>
            </a:fld>
            <a:endParaRPr lang="en-US" altLang="en-US"/>
          </a:p>
        </p:txBody>
      </p:sp>
      <p:pic>
        <p:nvPicPr>
          <p:cNvPr id="5" name="Picture 4">
            <a:extLst>
              <a:ext uri="{FF2B5EF4-FFF2-40B4-BE49-F238E27FC236}">
                <a16:creationId xmlns:a16="http://schemas.microsoft.com/office/drawing/2014/main" xmlns="" id="{1133293A-741E-AE45-8BC6-D825821CD250}"/>
              </a:ext>
            </a:extLst>
          </p:cNvPr>
          <p:cNvPicPr>
            <a:picLocks noChangeAspect="1"/>
          </p:cNvPicPr>
          <p:nvPr/>
        </p:nvPicPr>
        <p:blipFill>
          <a:blip r:embed="rId2"/>
          <a:stretch>
            <a:fillRect/>
          </a:stretch>
        </p:blipFill>
        <p:spPr>
          <a:xfrm>
            <a:off x="-152400" y="4800600"/>
            <a:ext cx="9296400" cy="1447800"/>
          </a:xfrm>
          <a:prstGeom prst="rect">
            <a:avLst/>
          </a:prstGeom>
        </p:spPr>
      </p:pic>
      <p:pic>
        <p:nvPicPr>
          <p:cNvPr id="6" name="Picture 5">
            <a:extLst>
              <a:ext uri="{FF2B5EF4-FFF2-40B4-BE49-F238E27FC236}">
                <a16:creationId xmlns:a16="http://schemas.microsoft.com/office/drawing/2014/main" xmlns="" id="{A0698A01-E098-484B-B814-D274ED3F0413}"/>
              </a:ext>
            </a:extLst>
          </p:cNvPr>
          <p:cNvPicPr>
            <a:picLocks noChangeAspect="1"/>
          </p:cNvPicPr>
          <p:nvPr/>
        </p:nvPicPr>
        <p:blipFill>
          <a:blip r:embed="rId3"/>
          <a:stretch>
            <a:fillRect/>
          </a:stretch>
        </p:blipFill>
        <p:spPr>
          <a:xfrm>
            <a:off x="0" y="1905000"/>
            <a:ext cx="9081005" cy="1510393"/>
          </a:xfrm>
          <a:prstGeom prst="rect">
            <a:avLst/>
          </a:prstGeom>
        </p:spPr>
      </p:pic>
    </p:spTree>
    <p:extLst>
      <p:ext uri="{BB962C8B-B14F-4D97-AF65-F5344CB8AC3E}">
        <p14:creationId xmlns:p14="http://schemas.microsoft.com/office/powerpoint/2010/main" xmlns="" val="239600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F3657-7C6D-094F-9A44-C3E20793B8B5}"/>
              </a:ext>
            </a:extLst>
          </p:cNvPr>
          <p:cNvSpPr>
            <a:spLocks noGrp="1"/>
          </p:cNvSpPr>
          <p:nvPr>
            <p:ph type="title"/>
          </p:nvPr>
        </p:nvSpPr>
        <p:spPr/>
        <p:txBody>
          <a:bodyPr/>
          <a:lstStyle/>
          <a:p>
            <a:r>
              <a:rPr lang="en-US" dirty="0"/>
              <a:t>What is the output?</a:t>
            </a:r>
          </a:p>
        </p:txBody>
      </p:sp>
      <p:sp>
        <p:nvSpPr>
          <p:cNvPr id="4" name="Slide Number Placeholder 3">
            <a:extLst>
              <a:ext uri="{FF2B5EF4-FFF2-40B4-BE49-F238E27FC236}">
                <a16:creationId xmlns:a16="http://schemas.microsoft.com/office/drawing/2014/main" xmlns="" id="{771C83FA-45E6-CE4A-AC88-CF9C80BA489C}"/>
              </a:ext>
            </a:extLst>
          </p:cNvPr>
          <p:cNvSpPr>
            <a:spLocks noGrp="1"/>
          </p:cNvSpPr>
          <p:nvPr>
            <p:ph type="sldNum" sz="quarter" idx="11"/>
          </p:nvPr>
        </p:nvSpPr>
        <p:spPr/>
        <p:txBody>
          <a:bodyPr/>
          <a:lstStyle/>
          <a:p>
            <a:pPr>
              <a:defRPr/>
            </a:pPr>
            <a:fld id="{375296B1-F493-E64D-8DB4-5777CD161993}" type="slidenum">
              <a:rPr lang="en-US" altLang="en-US" smtClean="0"/>
              <a:pPr>
                <a:defRPr/>
              </a:pPr>
              <a:t>11</a:t>
            </a:fld>
            <a:endParaRPr lang="en-US" altLang="en-US"/>
          </a:p>
        </p:txBody>
      </p:sp>
      <p:pic>
        <p:nvPicPr>
          <p:cNvPr id="5" name="Picture 4">
            <a:extLst>
              <a:ext uri="{FF2B5EF4-FFF2-40B4-BE49-F238E27FC236}">
                <a16:creationId xmlns:a16="http://schemas.microsoft.com/office/drawing/2014/main" xmlns="" id="{E35DF61F-7611-F848-823E-FCB858E62F6A}"/>
              </a:ext>
            </a:extLst>
          </p:cNvPr>
          <p:cNvPicPr>
            <a:picLocks noChangeAspect="1"/>
          </p:cNvPicPr>
          <p:nvPr/>
        </p:nvPicPr>
        <p:blipFill>
          <a:blip r:embed="rId2"/>
          <a:stretch>
            <a:fillRect/>
          </a:stretch>
        </p:blipFill>
        <p:spPr>
          <a:xfrm>
            <a:off x="1295400" y="1428750"/>
            <a:ext cx="6553200" cy="4842525"/>
          </a:xfrm>
          <a:prstGeom prst="rect">
            <a:avLst/>
          </a:prstGeom>
        </p:spPr>
      </p:pic>
    </p:spTree>
    <p:extLst>
      <p:ext uri="{BB962C8B-B14F-4D97-AF65-F5344CB8AC3E}">
        <p14:creationId xmlns:p14="http://schemas.microsoft.com/office/powerpoint/2010/main" xmlns="" val="215142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F8DC8-54A9-F547-8942-B4C52462545E}"/>
              </a:ext>
            </a:extLst>
          </p:cNvPr>
          <p:cNvSpPr>
            <a:spLocks noGrp="1"/>
          </p:cNvSpPr>
          <p:nvPr>
            <p:ph type="title"/>
          </p:nvPr>
        </p:nvSpPr>
        <p:spPr/>
        <p:txBody>
          <a:bodyPr/>
          <a:lstStyle/>
          <a:p>
            <a:r>
              <a:rPr lang="en-US" dirty="0"/>
              <a:t>What is the Output?</a:t>
            </a:r>
          </a:p>
        </p:txBody>
      </p:sp>
      <p:sp>
        <p:nvSpPr>
          <p:cNvPr id="4" name="Slide Number Placeholder 3">
            <a:extLst>
              <a:ext uri="{FF2B5EF4-FFF2-40B4-BE49-F238E27FC236}">
                <a16:creationId xmlns:a16="http://schemas.microsoft.com/office/drawing/2014/main" xmlns="" id="{E426AC48-5ABA-C440-9329-82DC37B8561F}"/>
              </a:ext>
            </a:extLst>
          </p:cNvPr>
          <p:cNvSpPr>
            <a:spLocks noGrp="1"/>
          </p:cNvSpPr>
          <p:nvPr>
            <p:ph type="sldNum" sz="quarter" idx="11"/>
          </p:nvPr>
        </p:nvSpPr>
        <p:spPr/>
        <p:txBody>
          <a:bodyPr/>
          <a:lstStyle/>
          <a:p>
            <a:pPr>
              <a:defRPr/>
            </a:pPr>
            <a:fld id="{375296B1-F493-E64D-8DB4-5777CD161993}" type="slidenum">
              <a:rPr lang="en-US" altLang="en-US" smtClean="0"/>
              <a:pPr>
                <a:defRPr/>
              </a:pPr>
              <a:t>12</a:t>
            </a:fld>
            <a:endParaRPr lang="en-US" altLang="en-US"/>
          </a:p>
        </p:txBody>
      </p:sp>
      <p:pic>
        <p:nvPicPr>
          <p:cNvPr id="5" name="Picture 4">
            <a:extLst>
              <a:ext uri="{FF2B5EF4-FFF2-40B4-BE49-F238E27FC236}">
                <a16:creationId xmlns:a16="http://schemas.microsoft.com/office/drawing/2014/main" xmlns="" id="{592AB459-41DF-2A41-9A91-30D4FABD99FF}"/>
              </a:ext>
            </a:extLst>
          </p:cNvPr>
          <p:cNvPicPr>
            <a:picLocks noChangeAspect="1"/>
          </p:cNvPicPr>
          <p:nvPr/>
        </p:nvPicPr>
        <p:blipFill>
          <a:blip r:embed="rId2"/>
          <a:stretch>
            <a:fillRect/>
          </a:stretch>
        </p:blipFill>
        <p:spPr>
          <a:xfrm>
            <a:off x="1752600" y="1457779"/>
            <a:ext cx="5638800" cy="4132076"/>
          </a:xfrm>
          <a:prstGeom prst="rect">
            <a:avLst/>
          </a:prstGeom>
        </p:spPr>
      </p:pic>
    </p:spTree>
    <p:extLst>
      <p:ext uri="{BB962C8B-B14F-4D97-AF65-F5344CB8AC3E}">
        <p14:creationId xmlns:p14="http://schemas.microsoft.com/office/powerpoint/2010/main" xmlns="" val="403624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xmlns="" id="{46C77669-FF2B-1A47-A4E4-6BE29BCE4DB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54C1A28-C74A-1848-BFE7-D0003697122F}" type="slidenum">
              <a:rPr lang="en-US" altLang="en-US" sz="1400" smtClean="0"/>
              <a:pPr>
                <a:spcBef>
                  <a:spcPct val="0"/>
                </a:spcBef>
                <a:buClrTx/>
                <a:buSzTx/>
                <a:buFontTx/>
                <a:buNone/>
              </a:pPr>
              <a:t>13</a:t>
            </a:fld>
            <a:endParaRPr lang="en-US" altLang="en-US" sz="1400"/>
          </a:p>
        </p:txBody>
      </p:sp>
      <p:sp>
        <p:nvSpPr>
          <p:cNvPr id="22531" name="Rectangle 2">
            <a:extLst>
              <a:ext uri="{FF2B5EF4-FFF2-40B4-BE49-F238E27FC236}">
                <a16:creationId xmlns:a16="http://schemas.microsoft.com/office/drawing/2014/main" xmlns="" id="{2C71FD6C-D325-3348-B0BF-9D034713657B}"/>
              </a:ext>
            </a:extLst>
          </p:cNvPr>
          <p:cNvSpPr>
            <a:spLocks noGrp="1" noChangeArrowheads="1"/>
          </p:cNvSpPr>
          <p:nvPr>
            <p:ph type="title"/>
          </p:nvPr>
        </p:nvSpPr>
        <p:spPr>
          <a:xfrm>
            <a:off x="457200" y="228600"/>
            <a:ext cx="8382000" cy="838200"/>
          </a:xfrm>
        </p:spPr>
        <p:txBody>
          <a:bodyPr/>
          <a:lstStyle/>
          <a:p>
            <a:r>
              <a:rPr lang="en-US" altLang="en-US" sz="3600"/>
              <a:t>Example on the Impact of a Superclass without no-arg Constructor</a:t>
            </a:r>
          </a:p>
        </p:txBody>
      </p:sp>
      <p:sp>
        <p:nvSpPr>
          <p:cNvPr id="22532" name="Text Box 3">
            <a:extLst>
              <a:ext uri="{FF2B5EF4-FFF2-40B4-BE49-F238E27FC236}">
                <a16:creationId xmlns:a16="http://schemas.microsoft.com/office/drawing/2014/main" xmlns="" id="{B3CB973E-4514-6B48-9A31-5488F99809E4}"/>
              </a:ext>
            </a:extLst>
          </p:cNvPr>
          <p:cNvSpPr txBox="1">
            <a:spLocks noChangeArrowheads="1"/>
          </p:cNvSpPr>
          <p:nvPr/>
        </p:nvSpPr>
        <p:spPr bwMode="auto">
          <a:xfrm>
            <a:off x="304800" y="2438400"/>
            <a:ext cx="86106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50000"/>
              </a:lnSpc>
              <a:spcBef>
                <a:spcPct val="50000"/>
              </a:spcBef>
              <a:buClrTx/>
              <a:buSzTx/>
              <a:buFontTx/>
              <a:buNone/>
            </a:pPr>
            <a:r>
              <a:rPr lang="en-US" altLang="en-US" sz="1800" b="1" dirty="0">
                <a:solidFill>
                  <a:schemeClr val="tx2"/>
                </a:solidFill>
                <a:latin typeface="Courier New" panose="02070309020205020404" pitchFamily="49" charset="0"/>
                <a:cs typeface="Times New Roman" panose="02020603050405020304" pitchFamily="18" charset="0"/>
              </a:rPr>
              <a:t>public class Apple extends Fruit {</a:t>
            </a:r>
          </a:p>
          <a:p>
            <a:pPr>
              <a:lnSpc>
                <a:spcPct val="50000"/>
              </a:lnSpc>
              <a:spcBef>
                <a:spcPct val="50000"/>
              </a:spcBef>
              <a:buClrTx/>
              <a:buSzTx/>
              <a:buFontTx/>
              <a:buNone/>
            </a:pPr>
            <a:r>
              <a:rPr lang="en-US" altLang="en-US" sz="18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8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800" b="1" dirty="0">
                <a:solidFill>
                  <a:schemeClr val="tx2"/>
                </a:solidFill>
                <a:latin typeface="Courier New" panose="02070309020205020404" pitchFamily="49" charset="0"/>
                <a:cs typeface="Times New Roman" panose="02020603050405020304" pitchFamily="18" charset="0"/>
              </a:rPr>
              <a:t>class Fruit {</a:t>
            </a:r>
          </a:p>
          <a:p>
            <a:pPr>
              <a:lnSpc>
                <a:spcPct val="50000"/>
              </a:lnSpc>
              <a:spcBef>
                <a:spcPct val="50000"/>
              </a:spcBef>
              <a:buClrTx/>
              <a:buSzTx/>
              <a:buFontTx/>
              <a:buNone/>
            </a:pPr>
            <a:r>
              <a:rPr lang="en-US" altLang="en-US" sz="1800" b="1" dirty="0">
                <a:solidFill>
                  <a:schemeClr val="tx2"/>
                </a:solidFill>
                <a:latin typeface="Courier New" panose="02070309020205020404" pitchFamily="49" charset="0"/>
                <a:cs typeface="Times New Roman" panose="02020603050405020304" pitchFamily="18" charset="0"/>
              </a:rPr>
              <a:t>  public Fruit(String name) {</a:t>
            </a:r>
          </a:p>
          <a:p>
            <a:pPr>
              <a:lnSpc>
                <a:spcPct val="50000"/>
              </a:lnSpc>
              <a:spcBef>
                <a:spcPct val="50000"/>
              </a:spcBef>
              <a:buClrTx/>
              <a:buSzTx/>
              <a:buFontTx/>
              <a:buNone/>
            </a:pPr>
            <a:r>
              <a:rPr lang="en-US" altLang="en-US" sz="1800" b="1" dirty="0">
                <a:solidFill>
                  <a:schemeClr val="tx2"/>
                </a:solidFill>
                <a:latin typeface="Courier New" panose="02070309020205020404" pitchFamily="49" charset="0"/>
                <a:cs typeface="Times New Roman" panose="02020603050405020304" pitchFamily="18" charset="0"/>
              </a:rPr>
              <a:t>    </a:t>
            </a:r>
            <a:r>
              <a:rPr lang="en-US" altLang="en-US" sz="1800" b="1" dirty="0" err="1">
                <a:solidFill>
                  <a:schemeClr val="tx2"/>
                </a:solidFill>
                <a:latin typeface="Courier New" panose="02070309020205020404" pitchFamily="49" charset="0"/>
                <a:cs typeface="Times New Roman" panose="02020603050405020304" pitchFamily="18" charset="0"/>
              </a:rPr>
              <a:t>System.out.println</a:t>
            </a:r>
            <a:r>
              <a:rPr lang="en-US" altLang="en-US" sz="1800" b="1" dirty="0">
                <a:solidFill>
                  <a:schemeClr val="tx2"/>
                </a:solidFill>
                <a:latin typeface="Courier New" panose="02070309020205020404" pitchFamily="49" charset="0"/>
                <a:cs typeface="Times New Roman" panose="02020603050405020304" pitchFamily="18" charset="0"/>
              </a:rPr>
              <a:t>("Fruit's constructor is invoked");</a:t>
            </a:r>
          </a:p>
          <a:p>
            <a:pPr>
              <a:lnSpc>
                <a:spcPct val="50000"/>
              </a:lnSpc>
              <a:spcBef>
                <a:spcPct val="50000"/>
              </a:spcBef>
              <a:buClrTx/>
              <a:buSzTx/>
              <a:buFontTx/>
              <a:buNone/>
            </a:pPr>
            <a:r>
              <a:rPr lang="en-US" altLang="en-US" sz="18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800" b="1" dirty="0">
                <a:solidFill>
                  <a:schemeClr val="tx2"/>
                </a:solidFill>
                <a:latin typeface="Courier New" panose="02070309020205020404" pitchFamily="49" charset="0"/>
                <a:cs typeface="Times New Roman" panose="02020603050405020304" pitchFamily="18" charset="0"/>
              </a:rPr>
              <a:t>}</a:t>
            </a:r>
          </a:p>
        </p:txBody>
      </p:sp>
      <p:sp>
        <p:nvSpPr>
          <p:cNvPr id="22533" name="Text Box 4">
            <a:extLst>
              <a:ext uri="{FF2B5EF4-FFF2-40B4-BE49-F238E27FC236}">
                <a16:creationId xmlns:a16="http://schemas.microsoft.com/office/drawing/2014/main" xmlns="" id="{01CF6534-2EAA-9142-B977-66F4CAF8084B}"/>
              </a:ext>
            </a:extLst>
          </p:cNvPr>
          <p:cNvSpPr txBox="1">
            <a:spLocks noChangeArrowheads="1"/>
          </p:cNvSpPr>
          <p:nvPr/>
        </p:nvSpPr>
        <p:spPr bwMode="auto">
          <a:xfrm>
            <a:off x="381000" y="1600200"/>
            <a:ext cx="8229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cs typeface="Times New Roman" panose="02020603050405020304" pitchFamily="18" charset="0"/>
              </a:rPr>
              <a:t>Find out the errors in the program:</a:t>
            </a:r>
            <a:r>
              <a:rPr lang="en-US" altLang="en-US" sz="2800" i="1">
                <a:cs typeface="Times New Roman" panose="02020603050405020304" pitchFamily="18" charset="0"/>
              </a:rPr>
              <a:t> </a:t>
            </a:r>
          </a:p>
        </p:txBody>
      </p:sp>
      <p:pic>
        <p:nvPicPr>
          <p:cNvPr id="2" name="Picture 1">
            <a:extLst>
              <a:ext uri="{FF2B5EF4-FFF2-40B4-BE49-F238E27FC236}">
                <a16:creationId xmlns:a16="http://schemas.microsoft.com/office/drawing/2014/main" xmlns="" id="{EF8D9520-31F3-1F43-91AF-9CC345967667}"/>
              </a:ext>
            </a:extLst>
          </p:cNvPr>
          <p:cNvPicPr>
            <a:picLocks noChangeAspect="1"/>
          </p:cNvPicPr>
          <p:nvPr/>
        </p:nvPicPr>
        <p:blipFill>
          <a:blip r:embed="rId2"/>
          <a:stretch>
            <a:fillRect/>
          </a:stretch>
        </p:blipFill>
        <p:spPr>
          <a:xfrm>
            <a:off x="290286" y="5105400"/>
            <a:ext cx="8467380" cy="11382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xmlns="" id="{BE4AAD58-A724-6842-8B59-CF7EBFDB4E3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0672F5B-5BF6-284B-9ADB-2EA92767C751}" type="slidenum">
              <a:rPr lang="en-US" altLang="en-US" sz="1400" smtClean="0"/>
              <a:pPr>
                <a:spcBef>
                  <a:spcPct val="0"/>
                </a:spcBef>
                <a:buClrTx/>
                <a:buSzTx/>
                <a:buFontTx/>
                <a:buNone/>
              </a:pPr>
              <a:t>14</a:t>
            </a:fld>
            <a:endParaRPr lang="en-US" altLang="en-US" sz="1400"/>
          </a:p>
        </p:txBody>
      </p:sp>
      <p:sp>
        <p:nvSpPr>
          <p:cNvPr id="23555" name="Rectangle 2">
            <a:extLst>
              <a:ext uri="{FF2B5EF4-FFF2-40B4-BE49-F238E27FC236}">
                <a16:creationId xmlns:a16="http://schemas.microsoft.com/office/drawing/2014/main" xmlns="" id="{031EE3C0-6C37-114B-87D0-514A70060FC6}"/>
              </a:ext>
            </a:extLst>
          </p:cNvPr>
          <p:cNvSpPr>
            <a:spLocks noGrp="1" noChangeArrowheads="1"/>
          </p:cNvSpPr>
          <p:nvPr>
            <p:ph type="title"/>
          </p:nvPr>
        </p:nvSpPr>
        <p:spPr>
          <a:xfrm>
            <a:off x="685800" y="381000"/>
            <a:ext cx="7772400" cy="762000"/>
          </a:xfrm>
        </p:spPr>
        <p:txBody>
          <a:bodyPr/>
          <a:lstStyle/>
          <a:p>
            <a:r>
              <a:rPr lang="en-US" altLang="en-US"/>
              <a:t>Defining a Subclass</a:t>
            </a:r>
          </a:p>
        </p:txBody>
      </p:sp>
      <p:sp>
        <p:nvSpPr>
          <p:cNvPr id="23556" name="Rectangle 3">
            <a:extLst>
              <a:ext uri="{FF2B5EF4-FFF2-40B4-BE49-F238E27FC236}">
                <a16:creationId xmlns:a16="http://schemas.microsoft.com/office/drawing/2014/main" xmlns="" id="{C4C4620E-2BF7-D841-AAFE-BD8E1FE0CC6C}"/>
              </a:ext>
            </a:extLst>
          </p:cNvPr>
          <p:cNvSpPr>
            <a:spLocks noGrp="1" noChangeArrowheads="1"/>
          </p:cNvSpPr>
          <p:nvPr>
            <p:ph type="body" idx="1"/>
          </p:nvPr>
        </p:nvSpPr>
        <p:spPr>
          <a:xfrm>
            <a:off x="304800" y="1371600"/>
            <a:ext cx="8458200" cy="2743200"/>
          </a:xfrm>
        </p:spPr>
        <p:txBody>
          <a:bodyPr/>
          <a:lstStyle/>
          <a:p>
            <a:pPr marL="1588" indent="-1588">
              <a:buFont typeface="Monotype Sorts" pitchFamily="2" charset="2"/>
              <a:buNone/>
            </a:pPr>
            <a:r>
              <a:rPr lang="en-US" altLang="en-US" sz="3000" dirty="0"/>
              <a:t>A subclass inherits from a superclass. You can also:</a:t>
            </a:r>
            <a:endParaRPr lang="en-US" altLang="en-US" dirty="0"/>
          </a:p>
          <a:p>
            <a:pPr marL="460375" lvl="1" indent="-457200">
              <a:spcBef>
                <a:spcPct val="50000"/>
              </a:spcBef>
              <a:buClr>
                <a:schemeClr val="tx2"/>
              </a:buClr>
              <a:buSzPct val="75000"/>
              <a:buFont typeface="Wingdings" pitchFamily="2" charset="2"/>
              <a:buChar char="q"/>
            </a:pPr>
            <a:r>
              <a:rPr lang="en-US" altLang="en-US" dirty="0"/>
              <a:t>Add new properties</a:t>
            </a:r>
          </a:p>
          <a:p>
            <a:pPr marL="460375" lvl="1" indent="-457200">
              <a:spcBef>
                <a:spcPct val="50000"/>
              </a:spcBef>
              <a:buClr>
                <a:schemeClr val="tx2"/>
              </a:buClr>
              <a:buSzPct val="75000"/>
              <a:buFont typeface="Wingdings" pitchFamily="2" charset="2"/>
              <a:buChar char="q"/>
            </a:pPr>
            <a:r>
              <a:rPr lang="en-US" altLang="en-US" dirty="0"/>
              <a:t>Add new methods</a:t>
            </a:r>
          </a:p>
          <a:p>
            <a:pPr marL="460375" lvl="1" indent="-457200">
              <a:spcBef>
                <a:spcPct val="50000"/>
              </a:spcBef>
              <a:buClr>
                <a:schemeClr val="tx2"/>
              </a:buClr>
              <a:buSzPct val="75000"/>
              <a:buFont typeface="Wingdings" pitchFamily="2" charset="2"/>
              <a:buChar char="q"/>
            </a:pPr>
            <a:r>
              <a:rPr lang="en-US" altLang="en-US" dirty="0"/>
              <a:t>Override the methods of the superclass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xmlns="" id="{52BE8A1A-7E6A-284F-AB16-D0046C85206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8E2A660-38CF-F14C-8C34-FE81BD74E7AC}" type="slidenum">
              <a:rPr lang="en-US" altLang="en-US" sz="1400" smtClean="0"/>
              <a:pPr>
                <a:spcBef>
                  <a:spcPct val="0"/>
                </a:spcBef>
                <a:buClrTx/>
                <a:buSzTx/>
                <a:buFontTx/>
                <a:buNone/>
              </a:pPr>
              <a:t>15</a:t>
            </a:fld>
            <a:endParaRPr lang="en-US" altLang="en-US" sz="1400"/>
          </a:p>
        </p:txBody>
      </p:sp>
      <p:sp>
        <p:nvSpPr>
          <p:cNvPr id="24579" name="Rectangle 2">
            <a:extLst>
              <a:ext uri="{FF2B5EF4-FFF2-40B4-BE49-F238E27FC236}">
                <a16:creationId xmlns:a16="http://schemas.microsoft.com/office/drawing/2014/main" xmlns="" id="{75D870FE-8197-7848-92F2-0DED3FBEE13A}"/>
              </a:ext>
            </a:extLst>
          </p:cNvPr>
          <p:cNvSpPr>
            <a:spLocks noGrp="1" noChangeArrowheads="1"/>
          </p:cNvSpPr>
          <p:nvPr>
            <p:ph type="title"/>
          </p:nvPr>
        </p:nvSpPr>
        <p:spPr>
          <a:xfrm>
            <a:off x="685800" y="228600"/>
            <a:ext cx="7772400" cy="685800"/>
          </a:xfrm>
        </p:spPr>
        <p:txBody>
          <a:bodyPr/>
          <a:lstStyle/>
          <a:p>
            <a:r>
              <a:rPr lang="en-US" altLang="en-US" sz="3600"/>
              <a:t>Calling Superclass Methods</a:t>
            </a:r>
            <a:endParaRPr lang="en-US" altLang="en-US"/>
          </a:p>
        </p:txBody>
      </p:sp>
      <p:sp>
        <p:nvSpPr>
          <p:cNvPr id="24580" name="Text Box 7">
            <a:extLst>
              <a:ext uri="{FF2B5EF4-FFF2-40B4-BE49-F238E27FC236}">
                <a16:creationId xmlns:a16="http://schemas.microsoft.com/office/drawing/2014/main" xmlns="" id="{6D08397C-00BA-F840-9237-A70534D2FDA5}"/>
              </a:ext>
            </a:extLst>
          </p:cNvPr>
          <p:cNvSpPr txBox="1">
            <a:spLocks noChangeArrowheads="1"/>
          </p:cNvSpPr>
          <p:nvPr/>
        </p:nvSpPr>
        <p:spPr bwMode="auto">
          <a:xfrm>
            <a:off x="228600" y="1066800"/>
            <a:ext cx="86106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You could rewrite the </a:t>
            </a:r>
            <a:r>
              <a:rPr lang="en-US" altLang="en-US" sz="2400" u="sng"/>
              <a:t>printCircle()</a:t>
            </a:r>
            <a:r>
              <a:rPr lang="en-US" altLang="en-US" sz="2400"/>
              <a:t> method in the </a:t>
            </a:r>
            <a:r>
              <a:rPr lang="en-US" altLang="en-US" sz="2400" u="sng"/>
              <a:t>Circle</a:t>
            </a:r>
            <a:r>
              <a:rPr lang="en-US" altLang="en-US" sz="2400"/>
              <a:t> class as follows:</a:t>
            </a:r>
          </a:p>
        </p:txBody>
      </p:sp>
      <p:sp>
        <p:nvSpPr>
          <p:cNvPr id="24581" name="Text Box 9">
            <a:extLst>
              <a:ext uri="{FF2B5EF4-FFF2-40B4-BE49-F238E27FC236}">
                <a16:creationId xmlns:a16="http://schemas.microsoft.com/office/drawing/2014/main" xmlns="" id="{DDCD6942-8131-7741-ABB9-0766AFD7317C}"/>
              </a:ext>
            </a:extLst>
          </p:cNvPr>
          <p:cNvSpPr txBox="1">
            <a:spLocks noChangeArrowheads="1"/>
          </p:cNvSpPr>
          <p:nvPr/>
        </p:nvSpPr>
        <p:spPr bwMode="auto">
          <a:xfrm>
            <a:off x="228600" y="2514600"/>
            <a:ext cx="86868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dirty="0">
                <a:solidFill>
                  <a:schemeClr val="tx2"/>
                </a:solidFill>
              </a:rPr>
              <a:t>public void </a:t>
            </a:r>
            <a:r>
              <a:rPr lang="en-US" altLang="en-US" sz="2400" dirty="0" err="1">
                <a:solidFill>
                  <a:schemeClr val="tx2"/>
                </a:solidFill>
              </a:rPr>
              <a:t>printCircle</a:t>
            </a:r>
            <a:r>
              <a:rPr lang="en-US" altLang="en-US" sz="2400" dirty="0">
                <a:solidFill>
                  <a:schemeClr val="tx2"/>
                </a:solidFill>
              </a:rPr>
              <a:t>() {</a:t>
            </a:r>
          </a:p>
          <a:p>
            <a:pPr>
              <a:spcBef>
                <a:spcPct val="0"/>
              </a:spcBef>
              <a:buClrTx/>
              <a:buSzTx/>
              <a:buFontTx/>
              <a:buNone/>
            </a:pPr>
            <a:r>
              <a:rPr lang="en-US" altLang="en-US" sz="2400" dirty="0">
                <a:solidFill>
                  <a:schemeClr val="tx2"/>
                </a:solidFill>
              </a:rPr>
              <a:t>  </a:t>
            </a:r>
            <a:r>
              <a:rPr lang="en-US" altLang="en-US" sz="2400" dirty="0" err="1">
                <a:solidFill>
                  <a:schemeClr val="tx2"/>
                </a:solidFill>
              </a:rPr>
              <a:t>System.out.println</a:t>
            </a:r>
            <a:r>
              <a:rPr lang="en-US" altLang="en-US" sz="2400" dirty="0">
                <a:solidFill>
                  <a:schemeClr val="tx2"/>
                </a:solidFill>
              </a:rPr>
              <a:t>("The circle is created " + </a:t>
            </a:r>
          </a:p>
          <a:p>
            <a:pPr>
              <a:spcBef>
                <a:spcPct val="0"/>
              </a:spcBef>
              <a:buClrTx/>
              <a:buSzTx/>
              <a:buFontTx/>
              <a:buNone/>
            </a:pPr>
            <a:r>
              <a:rPr lang="en-US" altLang="en-US" sz="2400" dirty="0">
                <a:solidFill>
                  <a:schemeClr val="tx2"/>
                </a:solidFill>
              </a:rPr>
              <a:t>    </a:t>
            </a:r>
            <a:r>
              <a:rPr lang="en-US" altLang="en-US" sz="2400" dirty="0" err="1">
                <a:solidFill>
                  <a:schemeClr val="tx2"/>
                </a:solidFill>
              </a:rPr>
              <a:t>super.getDateCreated</a:t>
            </a:r>
            <a:r>
              <a:rPr lang="en-US" altLang="en-US" sz="2400" dirty="0">
                <a:solidFill>
                  <a:schemeClr val="tx2"/>
                </a:solidFill>
              </a:rPr>
              <a:t>() + " and the radius is " + radius);</a:t>
            </a:r>
          </a:p>
          <a:p>
            <a:pPr>
              <a:spcBef>
                <a:spcPct val="0"/>
              </a:spcBef>
              <a:buClrTx/>
              <a:buSzTx/>
              <a:buFontTx/>
              <a:buNone/>
            </a:pPr>
            <a:r>
              <a:rPr lang="en-US" altLang="en-US" sz="2400" dirty="0">
                <a:solidFill>
                  <a:schemeClr val="tx2"/>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xmlns="" id="{C030AF07-0445-CE4E-A05A-71A09C24BDA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F4D4FDF-F69E-8641-94CA-FDF4FDC6A109}" type="slidenum">
              <a:rPr lang="en-US" altLang="en-US" sz="1400" smtClean="0"/>
              <a:pPr>
                <a:spcBef>
                  <a:spcPct val="0"/>
                </a:spcBef>
                <a:buClrTx/>
                <a:buSzTx/>
                <a:buFontTx/>
                <a:buNone/>
              </a:pPr>
              <a:t>16</a:t>
            </a:fld>
            <a:endParaRPr lang="en-US" altLang="en-US" sz="1400"/>
          </a:p>
        </p:txBody>
      </p:sp>
      <p:sp>
        <p:nvSpPr>
          <p:cNvPr id="25603" name="Rectangle 2">
            <a:extLst>
              <a:ext uri="{FF2B5EF4-FFF2-40B4-BE49-F238E27FC236}">
                <a16:creationId xmlns:a16="http://schemas.microsoft.com/office/drawing/2014/main" xmlns="" id="{7BE37D5B-168D-3642-9434-2618BDB8CB80}"/>
              </a:ext>
            </a:extLst>
          </p:cNvPr>
          <p:cNvSpPr>
            <a:spLocks noGrp="1" noChangeArrowheads="1"/>
          </p:cNvSpPr>
          <p:nvPr>
            <p:ph type="title"/>
          </p:nvPr>
        </p:nvSpPr>
        <p:spPr>
          <a:xfrm>
            <a:off x="685800" y="228600"/>
            <a:ext cx="7772400" cy="685800"/>
          </a:xfrm>
        </p:spPr>
        <p:txBody>
          <a:bodyPr/>
          <a:lstStyle/>
          <a:p>
            <a:r>
              <a:rPr lang="en-US" altLang="en-US" sz="3600"/>
              <a:t>Overriding Methods in the Superclass</a:t>
            </a:r>
            <a:endParaRPr lang="en-US" altLang="en-US"/>
          </a:p>
        </p:txBody>
      </p:sp>
      <p:sp>
        <p:nvSpPr>
          <p:cNvPr id="25604" name="Text Box 3">
            <a:extLst>
              <a:ext uri="{FF2B5EF4-FFF2-40B4-BE49-F238E27FC236}">
                <a16:creationId xmlns:a16="http://schemas.microsoft.com/office/drawing/2014/main" xmlns="" id="{2F78578B-BC92-BE46-AA11-266942DB6EDF}"/>
              </a:ext>
            </a:extLst>
          </p:cNvPr>
          <p:cNvSpPr txBox="1">
            <a:spLocks noChangeArrowheads="1"/>
          </p:cNvSpPr>
          <p:nvPr/>
        </p:nvSpPr>
        <p:spPr bwMode="auto">
          <a:xfrm>
            <a:off x="228600" y="1066800"/>
            <a:ext cx="86106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dirty="0"/>
              <a:t>A subclass inherits methods from a superclass. Sometimes it is necessary for the subclass to modify the implementation of a method defined in the superclass. This is referred to as </a:t>
            </a:r>
            <a:r>
              <a:rPr lang="en-US" altLang="en-US" sz="2400" i="1" dirty="0"/>
              <a:t>method overriding</a:t>
            </a:r>
            <a:r>
              <a:rPr lang="en-US" altLang="en-US" sz="2400" dirty="0"/>
              <a:t>. </a:t>
            </a:r>
          </a:p>
        </p:txBody>
      </p:sp>
      <p:sp>
        <p:nvSpPr>
          <p:cNvPr id="25605" name="Text Box 4">
            <a:extLst>
              <a:ext uri="{FF2B5EF4-FFF2-40B4-BE49-F238E27FC236}">
                <a16:creationId xmlns:a16="http://schemas.microsoft.com/office/drawing/2014/main" xmlns="" id="{138907DB-7013-7647-96D9-0D41B7C36361}"/>
              </a:ext>
            </a:extLst>
          </p:cNvPr>
          <p:cNvSpPr txBox="1">
            <a:spLocks noChangeArrowheads="1"/>
          </p:cNvSpPr>
          <p:nvPr/>
        </p:nvSpPr>
        <p:spPr bwMode="auto">
          <a:xfrm>
            <a:off x="228600" y="2514600"/>
            <a:ext cx="8686800"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700" b="1" dirty="0">
                <a:solidFill>
                  <a:schemeClr val="tx2"/>
                </a:solidFill>
                <a:latin typeface="Courier New" panose="02070309020205020404" pitchFamily="49" charset="0"/>
                <a:cs typeface="Courier New" panose="02070309020205020404" pitchFamily="49" charset="0"/>
              </a:rPr>
              <a:t>public class Circle extends </a:t>
            </a:r>
            <a:r>
              <a:rPr lang="en-US" altLang="en-US" sz="1700" b="1" dirty="0" err="1">
                <a:solidFill>
                  <a:schemeClr val="tx2"/>
                </a:solidFill>
                <a:latin typeface="Courier New" panose="02070309020205020404" pitchFamily="49" charset="0"/>
                <a:cs typeface="Courier New" panose="02070309020205020404" pitchFamily="49" charset="0"/>
              </a:rPr>
              <a:t>GeometricObject</a:t>
            </a:r>
            <a:r>
              <a:rPr lang="en-US" altLang="en-US" sz="1700" b="1" dirty="0">
                <a:solidFill>
                  <a:schemeClr val="tx2"/>
                </a:solidFill>
                <a:latin typeface="Courier New" panose="02070309020205020404" pitchFamily="49" charset="0"/>
                <a:cs typeface="Courier New" panose="02070309020205020404" pitchFamily="49" charset="0"/>
              </a:rPr>
              <a:t> {</a:t>
            </a:r>
          </a:p>
          <a:p>
            <a:pPr>
              <a:spcBef>
                <a:spcPct val="50000"/>
              </a:spcBef>
              <a:buClrTx/>
              <a:buSzTx/>
              <a:buFontTx/>
              <a:buNone/>
            </a:pPr>
            <a:r>
              <a:rPr lang="en-US" altLang="en-US" sz="1700" b="1" dirty="0">
                <a:solidFill>
                  <a:schemeClr val="tx2"/>
                </a:solidFill>
                <a:latin typeface="Courier New" panose="02070309020205020404" pitchFamily="49" charset="0"/>
                <a:cs typeface="Courier New" panose="02070309020205020404" pitchFamily="49" charset="0"/>
              </a:rPr>
              <a:t>  // Other methods are omitted</a:t>
            </a:r>
          </a:p>
          <a:p>
            <a:pPr>
              <a:spcBef>
                <a:spcPct val="50000"/>
              </a:spcBef>
              <a:buClrTx/>
              <a:buSzTx/>
              <a:buFontTx/>
              <a:buNone/>
            </a:pPr>
            <a:endParaRPr lang="en-US" altLang="en-US" sz="1700" b="1" dirty="0">
              <a:solidFill>
                <a:schemeClr val="tx2"/>
              </a:solidFill>
              <a:latin typeface="Courier New" panose="02070309020205020404" pitchFamily="49" charset="0"/>
              <a:cs typeface="Courier New" panose="02070309020205020404" pitchFamily="49" charset="0"/>
            </a:endParaRPr>
          </a:p>
          <a:p>
            <a:pPr>
              <a:spcBef>
                <a:spcPct val="50000"/>
              </a:spcBef>
              <a:buClrTx/>
              <a:buSzTx/>
              <a:buFontTx/>
              <a:buNone/>
            </a:pPr>
            <a:r>
              <a:rPr lang="en-US" altLang="en-US" sz="1700" b="1" dirty="0">
                <a:solidFill>
                  <a:schemeClr val="tx2"/>
                </a:solidFill>
                <a:latin typeface="Courier New" panose="02070309020205020404" pitchFamily="49" charset="0"/>
                <a:cs typeface="Courier New" panose="02070309020205020404" pitchFamily="49" charset="0"/>
              </a:rPr>
              <a:t>  /** Override the </a:t>
            </a:r>
            <a:r>
              <a:rPr lang="en-US" altLang="en-US" sz="1700" b="1" dirty="0" err="1">
                <a:solidFill>
                  <a:schemeClr val="tx2"/>
                </a:solidFill>
                <a:latin typeface="Courier New" panose="02070309020205020404" pitchFamily="49" charset="0"/>
                <a:cs typeface="Courier New" panose="02070309020205020404" pitchFamily="49" charset="0"/>
              </a:rPr>
              <a:t>toString</a:t>
            </a:r>
            <a:r>
              <a:rPr lang="en-US" altLang="en-US" sz="1700" b="1" dirty="0">
                <a:solidFill>
                  <a:schemeClr val="tx2"/>
                </a:solidFill>
                <a:latin typeface="Courier New" panose="02070309020205020404" pitchFamily="49" charset="0"/>
                <a:cs typeface="Courier New" panose="02070309020205020404" pitchFamily="49" charset="0"/>
              </a:rPr>
              <a:t> method defined in </a:t>
            </a:r>
            <a:r>
              <a:rPr lang="en-US" altLang="en-US" sz="1700" b="1" dirty="0" err="1">
                <a:solidFill>
                  <a:schemeClr val="tx2"/>
                </a:solidFill>
                <a:latin typeface="Courier New" panose="02070309020205020404" pitchFamily="49" charset="0"/>
                <a:cs typeface="Courier New" panose="02070309020205020404" pitchFamily="49" charset="0"/>
              </a:rPr>
              <a:t>GeometricObject</a:t>
            </a:r>
            <a:r>
              <a:rPr lang="en-US" altLang="en-US" sz="1700" b="1" dirty="0">
                <a:solidFill>
                  <a:schemeClr val="tx2"/>
                </a:solidFill>
                <a:latin typeface="Courier New" panose="02070309020205020404" pitchFamily="49" charset="0"/>
                <a:cs typeface="Courier New" panose="02070309020205020404" pitchFamily="49" charset="0"/>
              </a:rPr>
              <a:t> */</a:t>
            </a:r>
          </a:p>
          <a:p>
            <a:pPr>
              <a:spcBef>
                <a:spcPct val="0"/>
              </a:spcBef>
              <a:buClrTx/>
              <a:buSzTx/>
              <a:buFontTx/>
              <a:buNone/>
            </a:pPr>
            <a:r>
              <a:rPr lang="en-US" altLang="en-US" sz="1700" b="1" dirty="0">
                <a:solidFill>
                  <a:schemeClr val="tx2"/>
                </a:solidFill>
                <a:latin typeface="Courier New" panose="02070309020205020404" pitchFamily="49" charset="0"/>
                <a:cs typeface="Courier New" panose="02070309020205020404" pitchFamily="49" charset="0"/>
              </a:rPr>
              <a:t>  public String </a:t>
            </a:r>
            <a:r>
              <a:rPr lang="en-US" altLang="en-US" sz="1700" b="1" dirty="0" err="1">
                <a:solidFill>
                  <a:schemeClr val="tx2"/>
                </a:solidFill>
                <a:latin typeface="Courier New" panose="02070309020205020404" pitchFamily="49" charset="0"/>
                <a:cs typeface="Courier New" panose="02070309020205020404" pitchFamily="49" charset="0"/>
              </a:rPr>
              <a:t>toString</a:t>
            </a:r>
            <a:r>
              <a:rPr lang="en-US" altLang="en-US" sz="1700" b="1" dirty="0">
                <a:solidFill>
                  <a:schemeClr val="tx2"/>
                </a:solidFill>
                <a:latin typeface="Courier New" panose="02070309020205020404" pitchFamily="49" charset="0"/>
                <a:cs typeface="Courier New" panose="02070309020205020404" pitchFamily="49" charset="0"/>
              </a:rPr>
              <a:t>() {</a:t>
            </a:r>
          </a:p>
          <a:p>
            <a:pPr>
              <a:spcBef>
                <a:spcPct val="0"/>
              </a:spcBef>
              <a:buClrTx/>
              <a:buSzTx/>
              <a:buFontTx/>
              <a:buNone/>
            </a:pPr>
            <a:r>
              <a:rPr lang="en-US" altLang="en-US" sz="1700" b="1" dirty="0">
                <a:solidFill>
                  <a:schemeClr val="tx2"/>
                </a:solidFill>
                <a:latin typeface="Courier New" panose="02070309020205020404" pitchFamily="49" charset="0"/>
                <a:cs typeface="Courier New" panose="02070309020205020404" pitchFamily="49" charset="0"/>
              </a:rPr>
              <a:t>    return </a:t>
            </a:r>
            <a:r>
              <a:rPr lang="en-US" altLang="en-US" sz="1700" b="1" dirty="0" err="1">
                <a:solidFill>
                  <a:schemeClr val="tx2"/>
                </a:solidFill>
                <a:latin typeface="Courier New" panose="02070309020205020404" pitchFamily="49" charset="0"/>
                <a:cs typeface="Courier New" panose="02070309020205020404" pitchFamily="49" charset="0"/>
              </a:rPr>
              <a:t>super.toString</a:t>
            </a:r>
            <a:r>
              <a:rPr lang="en-US" altLang="en-US" sz="1700" b="1" dirty="0">
                <a:solidFill>
                  <a:schemeClr val="tx2"/>
                </a:solidFill>
                <a:latin typeface="Courier New" panose="02070309020205020404" pitchFamily="49" charset="0"/>
                <a:cs typeface="Courier New" panose="02070309020205020404" pitchFamily="49" charset="0"/>
              </a:rPr>
              <a:t>() + "\</a:t>
            </a:r>
            <a:r>
              <a:rPr lang="en-US" altLang="en-US" sz="1700" b="1" dirty="0" err="1">
                <a:solidFill>
                  <a:schemeClr val="tx2"/>
                </a:solidFill>
                <a:latin typeface="Courier New" panose="02070309020205020404" pitchFamily="49" charset="0"/>
                <a:cs typeface="Courier New" panose="02070309020205020404" pitchFamily="49" charset="0"/>
              </a:rPr>
              <a:t>nradius</a:t>
            </a:r>
            <a:r>
              <a:rPr lang="en-US" altLang="en-US" sz="1700" b="1" dirty="0">
                <a:solidFill>
                  <a:schemeClr val="tx2"/>
                </a:solidFill>
                <a:latin typeface="Courier New" panose="02070309020205020404" pitchFamily="49" charset="0"/>
                <a:cs typeface="Courier New" panose="02070309020205020404" pitchFamily="49" charset="0"/>
              </a:rPr>
              <a:t> is " + radius;</a:t>
            </a:r>
          </a:p>
          <a:p>
            <a:pPr>
              <a:spcBef>
                <a:spcPct val="0"/>
              </a:spcBef>
              <a:buClrTx/>
              <a:buSzTx/>
              <a:buFontTx/>
              <a:buNone/>
            </a:pPr>
            <a:r>
              <a:rPr lang="en-US" altLang="en-US" sz="1700" b="1" dirty="0">
                <a:solidFill>
                  <a:schemeClr val="tx2"/>
                </a:solidFill>
                <a:latin typeface="Courier New" panose="02070309020205020404" pitchFamily="49" charset="0"/>
                <a:cs typeface="Courier New" panose="02070309020205020404" pitchFamily="49" charset="0"/>
              </a:rPr>
              <a:t>  } </a:t>
            </a:r>
          </a:p>
          <a:p>
            <a:pPr>
              <a:spcBef>
                <a:spcPct val="50000"/>
              </a:spcBef>
              <a:buClrTx/>
              <a:buSzTx/>
              <a:buFontTx/>
              <a:buNone/>
            </a:pPr>
            <a:r>
              <a:rPr lang="en-US" altLang="en-US" sz="1700" b="1" dirty="0">
                <a:solidFill>
                  <a:schemeClr val="tx2"/>
                </a:solidFill>
                <a:latin typeface="Courier New" panose="02070309020205020404" pitchFamily="49" charset="0"/>
                <a:cs typeface="Courier New" panose="02070309020205020404" pitchFamily="49" charset="0"/>
              </a:rPr>
              <a:t>}</a:t>
            </a:r>
          </a:p>
        </p:txBody>
      </p:sp>
      <p:sp>
        <p:nvSpPr>
          <p:cNvPr id="2" name="Rectangle 1">
            <a:extLst>
              <a:ext uri="{FF2B5EF4-FFF2-40B4-BE49-F238E27FC236}">
                <a16:creationId xmlns:a16="http://schemas.microsoft.com/office/drawing/2014/main" xmlns="" id="{E6D7A9CA-63D0-DA4D-89A1-89D5B2720174}"/>
              </a:ext>
            </a:extLst>
          </p:cNvPr>
          <p:cNvSpPr/>
          <p:nvPr/>
        </p:nvSpPr>
        <p:spPr>
          <a:xfrm>
            <a:off x="246742" y="5427484"/>
            <a:ext cx="8363857" cy="830997"/>
          </a:xfrm>
          <a:prstGeom prst="rect">
            <a:avLst/>
          </a:prstGeom>
        </p:spPr>
        <p:txBody>
          <a:bodyPr wrap="square">
            <a:spAutoFit/>
          </a:bodyPr>
          <a:lstStyle/>
          <a:p>
            <a:r>
              <a:rPr lang="en-US" b="1" dirty="0">
                <a:solidFill>
                  <a:srgbClr val="FF0000"/>
                </a:solidFill>
                <a:effectLst/>
                <a:latin typeface="Times" pitchFamily="2" charset="0"/>
              </a:rPr>
              <a:t>To override a method, the method must be defined in the subclass using the same signature as in its superclass.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xmlns="" id="{7760FCA4-D90A-F648-9571-4A7D718BCE4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675A106-5681-004D-94E8-D7A43C7B7E52}" type="slidenum">
              <a:rPr lang="en-US" altLang="en-US" sz="1400" smtClean="0"/>
              <a:pPr>
                <a:spcBef>
                  <a:spcPct val="0"/>
                </a:spcBef>
                <a:buClrTx/>
                <a:buSzTx/>
                <a:buFontTx/>
                <a:buNone/>
              </a:pPr>
              <a:t>17</a:t>
            </a:fld>
            <a:endParaRPr lang="en-US" altLang="en-US" sz="1400"/>
          </a:p>
        </p:txBody>
      </p:sp>
      <p:sp>
        <p:nvSpPr>
          <p:cNvPr id="26627" name="Rectangle 2">
            <a:extLst>
              <a:ext uri="{FF2B5EF4-FFF2-40B4-BE49-F238E27FC236}">
                <a16:creationId xmlns:a16="http://schemas.microsoft.com/office/drawing/2014/main" xmlns="" id="{9A0A2A18-CBBA-B746-959F-D35F1BF697E8}"/>
              </a:ext>
            </a:extLst>
          </p:cNvPr>
          <p:cNvSpPr>
            <a:spLocks noGrp="1" noChangeArrowheads="1"/>
          </p:cNvSpPr>
          <p:nvPr>
            <p:ph type="title"/>
          </p:nvPr>
        </p:nvSpPr>
        <p:spPr>
          <a:xfrm>
            <a:off x="685800" y="228600"/>
            <a:ext cx="7772400" cy="685800"/>
          </a:xfrm>
        </p:spPr>
        <p:txBody>
          <a:bodyPr/>
          <a:lstStyle/>
          <a:p>
            <a:r>
              <a:rPr lang="en-US" altLang="en-US"/>
              <a:t>NOTE</a:t>
            </a:r>
          </a:p>
        </p:txBody>
      </p:sp>
      <p:sp>
        <p:nvSpPr>
          <p:cNvPr id="26628" name="Text Box 3">
            <a:extLst>
              <a:ext uri="{FF2B5EF4-FFF2-40B4-BE49-F238E27FC236}">
                <a16:creationId xmlns:a16="http://schemas.microsoft.com/office/drawing/2014/main" xmlns="" id="{6B1594D2-22D7-E146-9A56-792A886F0B3E}"/>
              </a:ext>
            </a:extLst>
          </p:cNvPr>
          <p:cNvSpPr txBox="1">
            <a:spLocks noChangeArrowheads="1"/>
          </p:cNvSpPr>
          <p:nvPr/>
        </p:nvSpPr>
        <p:spPr bwMode="auto">
          <a:xfrm>
            <a:off x="381000" y="1447800"/>
            <a:ext cx="8382000" cy="393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a:cs typeface="Times New Roman" panose="02020603050405020304" pitchFamily="18" charset="0"/>
              </a:rPr>
              <a:t>An instance method can be overridden only if it is accessible. Thus a private method cannot be overridden, because it is not accessible outside its own class. If a method defined in a subclass is private in its superclass, the two methods are completely unrelated.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xmlns="" id="{5BDA16E9-8474-7A44-A29E-4DBAFB4D4D0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23BCD91-6CE9-D14A-995E-A5CEC0EF723A}" type="slidenum">
              <a:rPr lang="en-US" altLang="en-US" sz="1400" smtClean="0"/>
              <a:pPr>
                <a:spcBef>
                  <a:spcPct val="0"/>
                </a:spcBef>
                <a:buClrTx/>
                <a:buSzTx/>
                <a:buFontTx/>
                <a:buNone/>
              </a:pPr>
              <a:t>18</a:t>
            </a:fld>
            <a:endParaRPr lang="en-US" altLang="en-US" sz="1400"/>
          </a:p>
        </p:txBody>
      </p:sp>
      <p:sp>
        <p:nvSpPr>
          <p:cNvPr id="27651" name="Rectangle 2">
            <a:extLst>
              <a:ext uri="{FF2B5EF4-FFF2-40B4-BE49-F238E27FC236}">
                <a16:creationId xmlns:a16="http://schemas.microsoft.com/office/drawing/2014/main" xmlns="" id="{336C35CD-16BA-1E48-90B5-1C35B0E0B832}"/>
              </a:ext>
            </a:extLst>
          </p:cNvPr>
          <p:cNvSpPr>
            <a:spLocks noGrp="1" noChangeArrowheads="1"/>
          </p:cNvSpPr>
          <p:nvPr>
            <p:ph type="title"/>
          </p:nvPr>
        </p:nvSpPr>
        <p:spPr>
          <a:xfrm>
            <a:off x="685800" y="228600"/>
            <a:ext cx="7772400" cy="685800"/>
          </a:xfrm>
        </p:spPr>
        <p:txBody>
          <a:bodyPr/>
          <a:lstStyle/>
          <a:p>
            <a:r>
              <a:rPr lang="en-US" altLang="en-US"/>
              <a:t>NOTE</a:t>
            </a:r>
          </a:p>
        </p:txBody>
      </p:sp>
      <p:sp>
        <p:nvSpPr>
          <p:cNvPr id="27652" name="Text Box 3">
            <a:extLst>
              <a:ext uri="{FF2B5EF4-FFF2-40B4-BE49-F238E27FC236}">
                <a16:creationId xmlns:a16="http://schemas.microsoft.com/office/drawing/2014/main" xmlns="" id="{CC2D5E08-D2E2-7746-A151-733AD53D6510}"/>
              </a:ext>
            </a:extLst>
          </p:cNvPr>
          <p:cNvSpPr txBox="1">
            <a:spLocks noChangeArrowheads="1"/>
          </p:cNvSpPr>
          <p:nvPr/>
        </p:nvSpPr>
        <p:spPr bwMode="auto">
          <a:xfrm>
            <a:off x="381000" y="1447800"/>
            <a:ext cx="8382000" cy="338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dirty="0">
                <a:cs typeface="Times New Roman" panose="02020603050405020304" pitchFamily="18" charset="0"/>
              </a:rPr>
              <a:t>Like an instance method, a static method can be inherited. However, a static method cannot be overridden. If a static method defined in the superclass is redefined in a subclass, the method defined in the superclass is hidden. </a:t>
            </a:r>
          </a:p>
        </p:txBody>
      </p:sp>
      <p:sp>
        <p:nvSpPr>
          <p:cNvPr id="2" name="Rectangle 1">
            <a:extLst>
              <a:ext uri="{FF2B5EF4-FFF2-40B4-BE49-F238E27FC236}">
                <a16:creationId xmlns:a16="http://schemas.microsoft.com/office/drawing/2014/main" xmlns="" id="{1D2A435A-F90E-214A-8BAC-6697F7624F6A}"/>
              </a:ext>
            </a:extLst>
          </p:cNvPr>
          <p:cNvSpPr/>
          <p:nvPr/>
        </p:nvSpPr>
        <p:spPr>
          <a:xfrm>
            <a:off x="685800" y="4953426"/>
            <a:ext cx="7848600" cy="830997"/>
          </a:xfrm>
          <a:prstGeom prst="rect">
            <a:avLst/>
          </a:prstGeom>
        </p:spPr>
        <p:txBody>
          <a:bodyPr wrap="square">
            <a:spAutoFit/>
          </a:bodyPr>
          <a:lstStyle/>
          <a:p>
            <a:r>
              <a:rPr lang="en-US" b="1" dirty="0">
                <a:solidFill>
                  <a:srgbClr val="FF0000"/>
                </a:solidFill>
                <a:effectLst/>
                <a:latin typeface="Times" pitchFamily="2" charset="0"/>
              </a:rPr>
              <a:t>The hidden static methods can be invoked using the syntax </a:t>
            </a:r>
            <a:r>
              <a:rPr lang="en-US" b="1" dirty="0" err="1">
                <a:solidFill>
                  <a:srgbClr val="FF0000"/>
                </a:solidFill>
                <a:effectLst/>
                <a:latin typeface="Times" pitchFamily="2" charset="0"/>
              </a:rPr>
              <a:t>SuperClassName.staticMethodName</a:t>
            </a:r>
            <a:r>
              <a:rPr lang="en-US" b="1" dirty="0">
                <a:solidFill>
                  <a:srgbClr val="FF0000"/>
                </a:solidFill>
                <a:effectLst/>
                <a:latin typeface="Times" pitchFamily="2"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xmlns="" id="{9B6BB157-8822-AE47-BB9D-4877B95655A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97F3AC1-C5A6-B445-B3DB-49EDFB8A4238}" type="slidenum">
              <a:rPr lang="en-US" altLang="en-US" sz="1400" smtClean="0"/>
              <a:pPr>
                <a:spcBef>
                  <a:spcPct val="0"/>
                </a:spcBef>
                <a:buClrTx/>
                <a:buSzTx/>
                <a:buFontTx/>
                <a:buNone/>
              </a:pPr>
              <a:t>19</a:t>
            </a:fld>
            <a:endParaRPr lang="en-US" altLang="en-US" sz="1400"/>
          </a:p>
        </p:txBody>
      </p:sp>
      <p:sp>
        <p:nvSpPr>
          <p:cNvPr id="28675" name="Rectangle 2">
            <a:extLst>
              <a:ext uri="{FF2B5EF4-FFF2-40B4-BE49-F238E27FC236}">
                <a16:creationId xmlns:a16="http://schemas.microsoft.com/office/drawing/2014/main" xmlns="" id="{8AFF8D3F-0C93-2A43-A12C-54B5C452F4E3}"/>
              </a:ext>
            </a:extLst>
          </p:cNvPr>
          <p:cNvSpPr>
            <a:spLocks noGrp="1" noChangeArrowheads="1"/>
          </p:cNvSpPr>
          <p:nvPr>
            <p:ph type="title"/>
          </p:nvPr>
        </p:nvSpPr>
        <p:spPr>
          <a:xfrm>
            <a:off x="685800" y="228600"/>
            <a:ext cx="7772400" cy="609600"/>
          </a:xfrm>
        </p:spPr>
        <p:txBody>
          <a:bodyPr/>
          <a:lstStyle/>
          <a:p>
            <a:r>
              <a:rPr lang="en-US" altLang="en-US"/>
              <a:t>Overriding vs. Overloading</a:t>
            </a:r>
          </a:p>
        </p:txBody>
      </p:sp>
      <p:sp>
        <p:nvSpPr>
          <p:cNvPr id="28676" name="Rectangle 5">
            <a:extLst>
              <a:ext uri="{FF2B5EF4-FFF2-40B4-BE49-F238E27FC236}">
                <a16:creationId xmlns:a16="http://schemas.microsoft.com/office/drawing/2014/main" xmlns="" id="{A69A8D22-19E5-7942-B3CB-D85CFC7FD5C8}"/>
              </a:ext>
            </a:extLst>
          </p:cNvPr>
          <p:cNvSpPr>
            <a:spLocks noChangeArrowheads="1"/>
          </p:cNvSpPr>
          <p:nvPr/>
        </p:nvSpPr>
        <p:spPr bwMode="auto">
          <a:xfrm>
            <a:off x="2286000" y="31623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8677" name="Rectangle 7">
            <a:extLst>
              <a:ext uri="{FF2B5EF4-FFF2-40B4-BE49-F238E27FC236}">
                <a16:creationId xmlns:a16="http://schemas.microsoft.com/office/drawing/2014/main" xmlns="" id="{65899EF7-CE1C-CF40-B802-D86A4EFD9896}"/>
              </a:ext>
            </a:extLst>
          </p:cNvPr>
          <p:cNvSpPr>
            <a:spLocks noChangeArrowheads="1"/>
          </p:cNvSpPr>
          <p:nvPr/>
        </p:nvSpPr>
        <p:spPr bwMode="auto">
          <a:xfrm>
            <a:off x="0" y="23542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8678" name="Rectangle 10">
            <a:extLst>
              <a:ext uri="{FF2B5EF4-FFF2-40B4-BE49-F238E27FC236}">
                <a16:creationId xmlns:a16="http://schemas.microsoft.com/office/drawing/2014/main" xmlns="" id="{521544DC-B491-9C4C-97D0-F31609774596}"/>
              </a:ext>
            </a:extLst>
          </p:cNvPr>
          <p:cNvSpPr>
            <a:spLocks noChangeArrowheads="1"/>
          </p:cNvSpPr>
          <p:nvPr/>
        </p:nvSpPr>
        <p:spPr bwMode="auto">
          <a:xfrm>
            <a:off x="0" y="22447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8679" name="Object 9">
            <a:extLst>
              <a:ext uri="{FF2B5EF4-FFF2-40B4-BE49-F238E27FC236}">
                <a16:creationId xmlns:a16="http://schemas.microsoft.com/office/drawing/2014/main" xmlns="" id="{C1F7CE85-D3A9-3A46-A006-61EBF8D0D6C0}"/>
              </a:ext>
            </a:extLst>
          </p:cNvPr>
          <p:cNvGraphicFramePr>
            <a:graphicFrameLocks noChangeAspect="1"/>
          </p:cNvGraphicFramePr>
          <p:nvPr>
            <p:extLst>
              <p:ext uri="{D42A27DB-BD31-4B8C-83A1-F6EECF244321}">
                <p14:modId xmlns:p14="http://schemas.microsoft.com/office/powerpoint/2010/main" xmlns="" val="2410516769"/>
              </p:ext>
            </p:extLst>
          </p:nvPr>
        </p:nvGraphicFramePr>
        <p:xfrm>
          <a:off x="0" y="874486"/>
          <a:ext cx="9144000" cy="4092575"/>
        </p:xfrm>
        <a:graphic>
          <a:graphicData uri="http://schemas.openxmlformats.org/presentationml/2006/ole">
            <p:oleObj spid="_x0000_s28731" name="Picture" r:id="rId3" imgW="8343900" imgH="3111500" progId="Word.Picture.8">
              <p:embed/>
            </p:oleObj>
          </a:graphicData>
        </a:graphic>
      </p:graphicFrame>
      <p:pic>
        <p:nvPicPr>
          <p:cNvPr id="2" name="Picture 1">
            <a:extLst>
              <a:ext uri="{FF2B5EF4-FFF2-40B4-BE49-F238E27FC236}">
                <a16:creationId xmlns:a16="http://schemas.microsoft.com/office/drawing/2014/main" xmlns="" id="{55DF5EF9-4D9E-154D-9876-46DEC2A65A29}"/>
              </a:ext>
            </a:extLst>
          </p:cNvPr>
          <p:cNvPicPr>
            <a:picLocks noChangeAspect="1"/>
          </p:cNvPicPr>
          <p:nvPr/>
        </p:nvPicPr>
        <p:blipFill>
          <a:blip r:embed="rId4"/>
          <a:stretch>
            <a:fillRect/>
          </a:stretch>
        </p:blipFill>
        <p:spPr>
          <a:xfrm>
            <a:off x="152400" y="5087484"/>
            <a:ext cx="8744332" cy="14112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12" descr="https://encrypted-tbn3.gstatic.com/images?q=tbn:ANd9GcRftK07wq_vHuPhz70kONWZIyj6TKbdcPHHpT-9kKfq51h399M_gw"/>
          <p:cNvPicPr>
            <a:picLocks noChangeAspect="1" noChangeArrowheads="1"/>
          </p:cNvPicPr>
          <p:nvPr/>
        </p:nvPicPr>
        <p:blipFill>
          <a:blip r:embed="rId3" cstate="print"/>
          <a:srcRect/>
          <a:stretch>
            <a:fillRect/>
          </a:stretch>
        </p:blipFill>
        <p:spPr bwMode="auto">
          <a:xfrm>
            <a:off x="1619672" y="2708920"/>
            <a:ext cx="6652888" cy="3725907"/>
          </a:xfrm>
          <a:prstGeom prst="rect">
            <a:avLst/>
          </a:prstGeom>
          <a:noFill/>
          <a:ln w="9525">
            <a:noFill/>
            <a:miter lim="800000"/>
            <a:headEnd/>
            <a:tailEnd/>
          </a:ln>
        </p:spPr>
      </p:pic>
      <p:sp>
        <p:nvSpPr>
          <p:cNvPr id="26626" name="Title 1"/>
          <p:cNvSpPr>
            <a:spLocks noGrp="1"/>
          </p:cNvSpPr>
          <p:nvPr>
            <p:ph type="title"/>
          </p:nvPr>
        </p:nvSpPr>
        <p:spPr>
          <a:xfrm>
            <a:off x="300608" y="192757"/>
            <a:ext cx="4703440" cy="715963"/>
          </a:xfrm>
        </p:spPr>
        <p:txBody>
          <a:bodyPr/>
          <a:lstStyle/>
          <a:p>
            <a:pPr eaLnBrk="1" hangingPunct="1"/>
            <a:r>
              <a:rPr lang="en-CA" sz="5400" dirty="0"/>
              <a:t>Inheritance </a:t>
            </a:r>
            <a:r>
              <a:rPr lang="en-CA" sz="3600" dirty="0"/>
              <a:t>cont.</a:t>
            </a:r>
            <a:endParaRPr lang="en-CA" sz="5400" dirty="0"/>
          </a:p>
        </p:txBody>
      </p:sp>
      <p:sp>
        <p:nvSpPr>
          <p:cNvPr id="26627" name="Content Placeholder 2"/>
          <p:cNvSpPr>
            <a:spLocks noGrp="1"/>
          </p:cNvSpPr>
          <p:nvPr>
            <p:ph idx="1"/>
          </p:nvPr>
        </p:nvSpPr>
        <p:spPr>
          <a:xfrm>
            <a:off x="304800" y="1066800"/>
            <a:ext cx="8458200" cy="1219200"/>
          </a:xfrm>
        </p:spPr>
        <p:txBody>
          <a:bodyPr/>
          <a:lstStyle/>
          <a:p>
            <a:pPr eaLnBrk="1" hangingPunct="1"/>
            <a:r>
              <a:rPr lang="en-CA" sz="4000" dirty="0"/>
              <a:t> </a:t>
            </a:r>
            <a:r>
              <a:rPr lang="en-CA" sz="4000" b="1" dirty="0"/>
              <a:t>Subclasses</a:t>
            </a:r>
            <a:r>
              <a:rPr lang="en-CA" sz="4000" dirty="0"/>
              <a:t>: a subclass may inherit the structure and behaviour of it’s </a:t>
            </a:r>
            <a:r>
              <a:rPr lang="en-CA" sz="4000" b="1" dirty="0"/>
              <a:t>superclass</a:t>
            </a:r>
            <a:r>
              <a:rPr lang="en-CA" sz="4000" dirty="0"/>
              <a:t>.</a:t>
            </a:r>
          </a:p>
        </p:txBody>
      </p:sp>
      <p:sp>
        <p:nvSpPr>
          <p:cNvPr id="26628" name="AutoShape 6" descr="data:image/jpeg;base64,/9j/4AAQSkZJRgABAQAAAQABAAD/2wCEAAkGBxITEhQSExMUFRISGBQVGBgXGBoXGxQSGBUXFhgWGRkYHSkiGBolGxQWIzIhJSorLi4uGR8zODMuNygtLisBCgoKBQUFDgUFDisZExkrKysrKysrKysrKysrKysrKysrKysrKysrKysrKysrKysrKysrKysrKysrKysrKysrK//AABEIAKgBLAMBIgACEQEDEQH/xAAbAAEAAgMBAQAAAAAAAAAAAAAAAwQCBQYBB//EAEAQAAICAQICBwYDBQYGAwAAAAECAAMRBBIhMQUTQVFhcZEGFCIygaFScrFCgpKy0SMzU2LB8AcVk6LS4SQ0Q//EABQBAQAAAAAAAAAAAAAAAAAAAAD/xAAUEQEAAAAAAAAAAAAAAAAAAAAA/9oADAMBAAIRAxEAPwD7jERAREQEREBERAREQEREBERAREQEgbU9igsfDkPNjw+gyZ4P7T8n8/if8v6+UnAxwHIQINlh5sF8FGSP3m5+ggaRe0sx8WP6ZwPoJYiBB7lV/hofNQfuZ57lV/hp/CP6SxMOtXG7I28854Y78wI/cq+xFHkAPuJ57oP2S6nwYkfwtlftLE8VgeRB7OHeOYgQbbByIcdx+E+o4fTH1mSagE4IKt3Ht8jyP0k0xdARggEHsMDKJApKEAnKngCeYPYCe3wP0k8BERAREQEREBERAREQEREBERAREQEREBERAREQEREBINcxFbkHGFbj3cOcnnhEAqgDA4AcB4CeyvSduEPkp7x3eY+/PvxYgQa7SJdW9Vg3V2qyMD2qwII9DOG6J1NmqbR6K0hn0TWPq+XxNpm6vTkjs6xilw7urx4z6BK9OhqSyy1a0Wy7Z1jhQGs2Dam4ji2BwGeUDiugemdfqEp1BSw1ajebEK0Cumoq+NjB+tLqwQNuBz8Xwr2aZNZqNP0ZpN1iW136P+6apNlbV1Vum3hlhtyCGJycEbeU+iJ0DpRZ1woqFuS27aM72BVm/MQSCeZBklnQ+nZErNNRrrXYilBtRMbdqjGAMDGIGpq1Gov1eprW/qK9I1KhVRGN2+pbS7lwSE+PYAuDlG4nkNBX0pejrpqQ4941XSTM9YrZwKrBhEFxCbj1mcnPBG4do7TW9Dae1xZZTW9igAMVBOAcgZ7Rnjg9s91PQ+nsUo9NbKXNmCo/vSclx3Nknjz4wIvZ23UNT/8AJUraGsXjtBZA52OQjMFJXGQDzzy5DZyvodFXSgrqRUQEkKowMsSzHh2kkknvMsQK/SH90/eFJHmBkffEsSux3nA+QHifxEHkPDPP078WICIiAiIgIiICIiAiIgIiICIiAiIgIiICIiAiIgIiICIiBqOl/aHR0HZffUGP/wCedznt4Vrlj6TlPaT/AIi+6ViyvSaq1W37RavUbggyzKLP7Xao4klD2cZ03TvSVOlIZKRZq9ScV1oFFl7hQCS3YiqBuc8FA8geb6W6DOKU1Di3W9I3012uMhV09JOpeipSfhq20kHtbJJ4ngHa0a3KqXR62IBIIztJHEZXI4Seu5W4qykeBB/SSSOyhG5qpPiAYEkSv7mnYuPykqfVTHua99n/AFLP/KBYkdmoRfmZRnlkjj5d8w9zr/CD58T6mSV0qvyqB5ACBF7xn5VY+JG0D6tx9AZzP/EltUnR91tN3VWVGt8qAQKw69ZuyCWAQsSMcduMTrpX1+kW2qypxlLVZG/KwIP6wOM9nuk+kmD1h9PbfRtW2i9TRYhPJhbVuR62AyrisA8sAggdX0PrbrA3XaZ6GUgYLo6vkc0ZDy8wD4TmOiOj31ei0uoRxV0jpVanrcZHWVOararF/bqZqjw5jgwwZv8A2e6cGoDo6GnVU4F1JOShPJlP7dbYyrjn4EEANxERAREQEREBERAREQEREBERAREQEREBERAREQEREBNR7Q9Orpgiqht1NxK00KQGtYYyePyooOWc8APHAL2h6cXTBVVDbqbiVpoUgNawxk8flrUHLOeAHiQDF7PdBtUW1GocW624DrLACFRRyppU/JUO7mx4niYD2e6DaotqNQ4t1twAssAIVFHKmlT8lY9WPE8eWyu6Pre2u9lzZSLFQ5Pwizbv4csnYvHs495lqICIiAiIgIiICIiB4qgcgB28O8zTe0PQZuKXUv1Ospz1VuMjB+aqxf26mxxHZwIwRN1EDT+z3Tg1Aet06nVU4F1JOShPJlP7dbYyrjn4EEDcTR+0vQ4s2312CjV0Z6q48sHG6qwft1NgZHZwIwQJN0L0tZbUGs09ldoJVkxw3KcEo5wHQ8w3aD38IG2iV+ssPJFH5m4/UAEfee5t7k9T/SBPEgzb3J6n+k86ywc0B/K2T6MAPvAsRK/vQHzKy+Y4DzIyPvJkcEZBBHeOMDKIiAiIgIiICIiAiIgJi7gDJIA7zwmNtmMAcWPIf75DxmKUcdzfE3f2D8o7P1gY9ex+VD5t8I9Dx+31jq7DzcD8oH3LZz6CWIgV/dQebOf3iP5cR7mve/8A1H/8pYiBRHRFPWG3aetKhN+992wHO3O7OMnOJP7t3O4+uf5gcyeIFfbYORVh4jafqRw+wnvvIHzgp4n5f4hwH1xJ4MBEr9UV4py7V7P3fwn7frJq3BAI5GBlERAREQEREATK+9n+X4V/F2n8oPIeJ9O2LficJ2Abm8ckhR5cGP0HfLECKvTqDnGW7zxPqeXlJYmFu7adpAbBwSMgNjhkAjIz4wM4nH9H6zpRtXbp3t0O2hNNaxXT3AulzXAqudQdpAoPE5+YcOE2XRntfpL1SytrDXY1SI5qsVXezdtCsygNjaQ2M7TwOIG+iaTX+1WlqZq2ZzYlgq6tK3sdrDUl2ERFLPhLFJIBAzxla/2rrS0Fzt07adbwWRxYXa0VqgQ/EWOQAm3dk48IHSSF9MpOflbvXgfr3/WSVPuAOCMgHBGCPMdhmUCv1jL8/FfxDs/MOzzHDyliJq9Vr+pbZgkcxjsU8MeoP0xA2kREBERAREQERECCvjY57goHgDxPrw9B3SeQWja2/sIw305N9MnP/qTAwPYiIHP+1mofOl06WNUNXf1T2IdrLWtNtxVW/ZZjUFzzG44wcGZtpU0NVtovt2kL/wDZutuVXztXBcs+WLAbQeJxgZM2XSnRtWor6u1SVyGBBKsrqcq6OpDIwPIggygfZikpZW7X2C3Zk2XWMV6tt6FDu/s2DYOVwcgHsgc9pfbHUs/u4qQ3dbp0DPVdp1Nd6XsG6u0bwVOnftIPDiCSF7bTB9i9YVL4G4qCqlu0gEkgeBJmp03stp0t67+0e4tW5d7HYlqltVOZxgC+wYAxx8Ju4CIiAlejgzjsyD5Ejj9xnzJktlgUZP8A7J7h4zHT1kZJ+Zjk+HYB9APXMCWIiAiIgIiIFdvhsz2OAvkVJI9dzeg75YmLoCMHkZDvZOYLL3gZI8wOfmPSBYiY12BhlSCO8HMyga3S9GFNXfqd2RfXp69uPl6lrznPbnrv+2alfZexdBpdLXcq3aPqGSwpuRnq4fEm4HawzwDA8ec6iIHFp7I6pb21i6qr3s2M+TSeqKWUael6zWLN2M6ZCpD5GOOeMm6W9kbL7qdU2oC6vTVBa7FQhRfuJZihYg1spZShOcHgc8Z10QMKt20bsbsDOOAz24z2TOJhZaqjLEDzgZzUa/SPa+5GwF+HzI4kj1x9DL+WfllV7+THy/D5nj5c5OqgDAGAIHsREBERAREQEp9Kax6k3JTZe2QAlZQHj2k2MoAHn9DLk1/TnTFWlq6yzJyQqIg3PbYflrrUcWY931PAEwOb6c6Z6QqrNlg02lQkKijfq77XPKuutdi7z2cW7yABK/8Aw7/5gX1p1V4fZZWi17V2Vv1YssUFAMkdYikjhuV+B5zb9E9F2Fzr9dg6gK3V1j400dWDlU4fFaw+d+3kOHOX2DoddFW9gIt1Bs1NgOch73a3ac/hDKv7ogbj3nHzqV8ea/xDkPPEmrsDciD5HMykVmmRuJUZ78cR5HmIEsSD3UdjOP32P6mee7nsscfwn9VMCxEr+7Htsc/UD+UCe+6L2lj5s36ZxAzsvVebAeBPH0kfXM3yqR4t8I9OZ+uJJVSq/KoXyAH6SSB8v9ordfR0ndYNTd7qKabSqotnVKd1TutTKSyKyqWCkNh88ds6jT6/pJVD7NJramUMr0O1LOCMghLN6HPf1g+kk9okNes0GpHy77dLZ+S9NyH6W01jydpV1FD9GM1tKs/R7ktbSoJOkY87aFA41Ekl0HLiy9ogdaJ7I9Petiq6MGRwGVlIIZTxBBHMSSAiIgIiICIiBFZp1JzjDd44H1HMeEw6pxyfI/zjPoVx98yxECvut/Ch8dxH22n9Y69v8JvoU/1aWIgV+vb/AAm+pTH2Yxut/Cg/eLfbaJYiBX6pz8z48EGPUnJ9MTOvTqpyBx7zxPqeOPCSxAREQEREBETF7AvEkAeJxAyiQe+V/jX1lfpDpauqt7MPZsUttrUsz4/ZUDmTA86c6Yq0tXWWbjkhURBue2w/LXWo4sx/qTgAma3oToe1rffdZtOpIIrrB3Jo6zwKIf2rGGN79vIYA4wdB6Pdb77rHrOqIIrrDBk0dZ5pWf2nYY32dvIYAnTV2q3ykHyOYGcREBERAREQEREBERA8InsTF3AGSQB3nhA5PUUP0YzXUqz9HuS11Kgk6VjxN1CgZNZJJescuLL2g9Vpr0sVXRldHAZWUghlPEEEcxIzrE7CW/KC38oOJzmj0F2kvHutTNormJsp+FfdnOSbaAxHwMfmrOOJ3L2gh1cSD3g/4b/9v/lPDqsc0cfu7v5MwLESAauv8QHg3wn0PESeAiIgIiICIiAiIgIiICIiB4TIOvLfIMj8R4D6drfp4wo38T8gOAPxEHmfDPL17pYgV/dyfmdj4D4R9uPqZlXpkByFGe/HE+Z5mTTSaf2v6PsJFes07lVZyEtVjsRSzNhTnAAJgbuJjW4IBByCAQe8HlMoCRWadG5qpI5HAyPI9kyptVhuVgynPEHI4HB4jxBmA1KdYatw6wKHK9oQkgH1U+kDH3bHysw8zuB+jf6ER1rL844fiXl9V5j6Z+ksRA8VgRkcQZ7K9o2ZcfLzYeHaw7j2nvliAiIgIiICYW2hefM8gOJPkItsCgseQ4zGisj4m+c8/D/KPAQMNrtzOwdw4n6nkPp6zJNMgOcZPefiPqeMmiAiafpX2iqos6pkudhX1p6qtrNteSuTt8QeEv6bX1WJXYjqyXANWc/OpGQV7+BECzEqaLpKq0Ma3BCM6N2YZG2tz8Rzkx1CAZLLjOM5GN3d5wJCJB7oo+XKfl4D+Hl9pguvU3tp+O9a1tPdtZmUce/KmW4Ffe6/MNw71HEea/09JOrAjIOQZ7K9nwEMPlYgMO4k4DD6nB8898CxERAREQEREBERAREQINB/dJ+VR9cDMnlcjYScZQnJx+yTzOO0H/fPhOrAjIOQe0QPH5HyM+U+zPTFZ6KWn/mGldvcXHuyhBapXTklSRYSSoBz8PYeU+sRA+YdJa63rbks1CafqqaDpWfVNplVDQpa7YEK6jFpYEOSAFUbRnLbvo/UVWaq0arUsmprtVaqhe9K9U1abClasBcrksdzBuOQMYwOzZQcZAOOXgYKjIOBkcj3QPmHRj119H9XRqLEvGroquAud3pV+kGQDa7Hqyyl+OBu58ZtPaC63TG+rT2Wha9Pp2yWe560fVsL7QbCzMy1FyM5+UDBAxO8iBp/Zv3Xa3ut5uXIJJ1DajBIyPid2K5HHGcTcTxVA5ADygmAdgASeAHE+Uh0KkVoDwIVQc9+BPCes/J2n8fgPDx7fKWICIiAiIgQa0fAfDB8wCCR9pMDniORnsr4KchlO4c08h2jw7PLkFiJijgjIII7xMoHL9J9EW3a8stt1NR0oQvWE+M9axKbnRtpAOeGDxnO9I+znV230tW/u5ror0zJpzqGrpSkJsR1O6mwWB3ycZ3KcnGB9KiB86foQrotdpl0zi93sO9atvW1vaGUq6DBODnAPDB7ptel+iqKtTSz6TrNItNqKldPWLXezISTUo5sowGwcYIJGePYRA472L6OvqevrkdcaOpPiO7aRday1FsncyoyAnPZOxiICQa35cdrFQPPP+gBPkDM7bgvPmeQHEnyH+sxrQk7m58gPwj/AFJ/34hNERAREQEREBERAREQEhbTjOVJUnnjkfMHh9ecRAx32DmobxU4J/dY8PUz33te3cp8VI++MH6GIgBrK/8AET+ISXeO8esRAiOsrHA2Jn8w/rHvadmT5Kx/QREDzrLDyTb4sRw+i5z6iejT54uS3hyUfu9v1zEQJ4iICIiAiIgIiIENmnBORlWPavA93HsP1BmOLB+Fx45U+vEH7REB7wRzrcDvGGHoDuPpA1i/5h5o4/UT2ID3tO/7H+k898Xuc/uP+u3ERAdc55VkfmZR/KTHVufmYKO5R9tx5+YAiIElVKryHPmeZPmTxMkiICIiAiIgIiICIiAiIg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6629" name="AutoShape 8" descr="data:image/jpeg;base64,/9j/4AAQSkZJRgABAQAAAQABAAD/2wCEAAkGBxITEhQSExMUFRISGBQVGBgXGBoXGxQSGBUXFhgWGRkYHSkiGBolGxQWIzIhJSorLi4uGR8zODMuNygtLisBCgoKBQUFDgUFDisZExkrKysrKysrKysrKysrKysrKysrKysrKysrKysrKysrKysrKysrKysrKysrKysrKysrK//AABEIAKgBLAMBIgACEQEDEQH/xAAbAAEAAgMBAQAAAAAAAAAAAAAAAwQCBQYBB//EAEAQAAICAQICBwYDBQYGAwAAAAECAAMRBBIhMQUTQVFhcZEGFCIygaFScrFCgpKy0SMzU2LB8AcVk6LS4SQ0Q//EABQBAQAAAAAAAAAAAAAAAAAAAAD/xAAUEQEAAAAAAAAAAAAAAAAAAAAA/9oADAMBAAIRAxEAPwD7jERAREQEREBERAREQEREBERAREQEgbU9igsfDkPNjw+gyZ4P7T8n8/if8v6+UnAxwHIQINlh5sF8FGSP3m5+ggaRe0sx8WP6ZwPoJYiBB7lV/hofNQfuZ57lV/hp/CP6SxMOtXG7I28854Y78wI/cq+xFHkAPuJ57oP2S6nwYkfwtlftLE8VgeRB7OHeOYgQbbByIcdx+E+o4fTH1mSagE4IKt3Ht8jyP0k0xdARggEHsMDKJApKEAnKngCeYPYCe3wP0k8BERAREQEREBERAREQEREBERAREQEREBERAREQEREBINcxFbkHGFbj3cOcnnhEAqgDA4AcB4CeyvSduEPkp7x3eY+/PvxYgQa7SJdW9Vg3V2qyMD2qwII9DOG6J1NmqbR6K0hn0TWPq+XxNpm6vTkjs6xilw7urx4z6BK9OhqSyy1a0Wy7Z1jhQGs2Dam4ji2BwGeUDiugemdfqEp1BSw1ajebEK0Cumoq+NjB+tLqwQNuBz8Xwr2aZNZqNP0ZpN1iW136P+6apNlbV1Vum3hlhtyCGJycEbeU+iJ0DpRZ1woqFuS27aM72BVm/MQSCeZBklnQ+nZErNNRrrXYilBtRMbdqjGAMDGIGpq1Gov1eprW/qK9I1KhVRGN2+pbS7lwSE+PYAuDlG4nkNBX0pejrpqQ4941XSTM9YrZwKrBhEFxCbj1mcnPBG4do7TW9Dae1xZZTW9igAMVBOAcgZ7Rnjg9s91PQ+nsUo9NbKXNmCo/vSclx3Nknjz4wIvZ23UNT/8AJUraGsXjtBZA52OQjMFJXGQDzzy5DZyvodFXSgrqRUQEkKowMsSzHh2kkknvMsQK/SH90/eFJHmBkffEsSux3nA+QHifxEHkPDPP078WICIiAiIgIiICIiAiIgIiICIiAiIgIiICIiAiIgIiICIiBqOl/aHR0HZffUGP/wCedznt4Vrlj6TlPaT/AIi+6ViyvSaq1W37RavUbggyzKLP7Xao4klD2cZ03TvSVOlIZKRZq9ScV1oFFl7hQCS3YiqBuc8FA8geb6W6DOKU1Di3W9I3012uMhV09JOpeipSfhq20kHtbJJ4ngHa0a3KqXR62IBIIztJHEZXI4Seu5W4qykeBB/SSSOyhG5qpPiAYEkSv7mnYuPykqfVTHua99n/AFLP/KBYkdmoRfmZRnlkjj5d8w9zr/CD58T6mSV0qvyqB5ACBF7xn5VY+JG0D6tx9AZzP/EltUnR91tN3VWVGt8qAQKw69ZuyCWAQsSMcduMTrpX1+kW2qypxlLVZG/KwIP6wOM9nuk+kmD1h9PbfRtW2i9TRYhPJhbVuR62AyrisA8sAggdX0PrbrA3XaZ6GUgYLo6vkc0ZDy8wD4TmOiOj31ei0uoRxV0jpVanrcZHWVOararF/bqZqjw5jgwwZv8A2e6cGoDo6GnVU4F1JOShPJlP7dbYyrjn4EEANxERAREQEREBERAREQEREBERAREQEREBERAREQEREBNR7Q9Orpgiqht1NxK00KQGtYYyePyooOWc8APHAL2h6cXTBVVDbqbiVpoUgNawxk8flrUHLOeAHiQDF7PdBtUW1GocW624DrLACFRRyppU/JUO7mx4niYD2e6DaotqNQ4t1twAssAIVFHKmlT8lY9WPE8eWyu6Pre2u9lzZSLFQ5Pwizbv4csnYvHs495lqICIiAiIgIiICIiB4qgcgB28O8zTe0PQZuKXUv1Ospz1VuMjB+aqxf26mxxHZwIwRN1EDT+z3Tg1Aet06nVU4F1JOShPJlP7dbYyrjn4EEDcTR+0vQ4s2312CjV0Z6q48sHG6qwft1NgZHZwIwQJN0L0tZbUGs09ldoJVkxw3KcEo5wHQ8w3aD38IG2iV+ssPJFH5m4/UAEfee5t7k9T/SBPEgzb3J6n+k86ywc0B/K2T6MAPvAsRK/vQHzKy+Y4DzIyPvJkcEZBBHeOMDKIiAiIgIiICIiAiIgJi7gDJIA7zwmNtmMAcWPIf75DxmKUcdzfE3f2D8o7P1gY9ex+VD5t8I9Dx+31jq7DzcD8oH3LZz6CWIgV/dQebOf3iP5cR7mve/8A1H/8pYiBRHRFPWG3aetKhN+992wHO3O7OMnOJP7t3O4+uf5gcyeIFfbYORVh4jafqRw+wnvvIHzgp4n5f4hwH1xJ4MBEr9UV4py7V7P3fwn7frJq3BAI5GBlERAREQEREATK+9n+X4V/F2n8oPIeJ9O2LficJ2Abm8ckhR5cGP0HfLECKvTqDnGW7zxPqeXlJYmFu7adpAbBwSMgNjhkAjIz4wM4nH9H6zpRtXbp3t0O2hNNaxXT3AulzXAqudQdpAoPE5+YcOE2XRntfpL1SytrDXY1SI5qsVXezdtCsygNjaQ2M7TwOIG+iaTX+1WlqZq2ZzYlgq6tK3sdrDUl2ERFLPhLFJIBAzxla/2rrS0Fzt07adbwWRxYXa0VqgQ/EWOQAm3dk48IHSSF9MpOflbvXgfr3/WSVPuAOCMgHBGCPMdhmUCv1jL8/FfxDs/MOzzHDyliJq9Vr+pbZgkcxjsU8MeoP0xA2kREBERAREQERECCvjY57goHgDxPrw9B3SeQWja2/sIw305N9MnP/qTAwPYiIHP+1mofOl06WNUNXf1T2IdrLWtNtxVW/ZZjUFzzG44wcGZtpU0NVtovt2kL/wDZutuVXztXBcs+WLAbQeJxgZM2XSnRtWor6u1SVyGBBKsrqcq6OpDIwPIggygfZikpZW7X2C3Zk2XWMV6tt6FDu/s2DYOVwcgHsgc9pfbHUs/u4qQ3dbp0DPVdp1Nd6XsG6u0bwVOnftIPDiCSF7bTB9i9YVL4G4qCqlu0gEkgeBJmp03stp0t67+0e4tW5d7HYlqltVOZxgC+wYAxx8Ju4CIiAlejgzjsyD5Ejj9xnzJktlgUZP8A7J7h4zHT1kZJ+Zjk+HYB9APXMCWIiAiIgIiIFdvhsz2OAvkVJI9dzeg75YmLoCMHkZDvZOYLL3gZI8wOfmPSBYiY12BhlSCO8HMyga3S9GFNXfqd2RfXp69uPl6lrznPbnrv+2alfZexdBpdLXcq3aPqGSwpuRnq4fEm4HawzwDA8ec6iIHFp7I6pb21i6qr3s2M+TSeqKWUael6zWLN2M6ZCpD5GOOeMm6W9kbL7qdU2oC6vTVBa7FQhRfuJZihYg1spZShOcHgc8Z10QMKt20bsbsDOOAz24z2TOJhZaqjLEDzgZzUa/SPa+5GwF+HzI4kj1x9DL+WfllV7+THy/D5nj5c5OqgDAGAIHsREBERAREQEp9Kax6k3JTZe2QAlZQHj2k2MoAHn9DLk1/TnTFWlq6yzJyQqIg3PbYflrrUcWY931PAEwOb6c6Z6QqrNlg02lQkKijfq77XPKuutdi7z2cW7yABK/8Aw7/5gX1p1V4fZZWi17V2Vv1YssUFAMkdYikjhuV+B5zb9E9F2Fzr9dg6gK3V1j400dWDlU4fFaw+d+3kOHOX2DoddFW9gIt1Bs1NgOch73a3ac/hDKv7ogbj3nHzqV8ea/xDkPPEmrsDciD5HMykVmmRuJUZ78cR5HmIEsSD3UdjOP32P6mee7nsscfwn9VMCxEr+7Htsc/UD+UCe+6L2lj5s36ZxAzsvVebAeBPH0kfXM3yqR4t8I9OZ+uJJVSq/KoXyAH6SSB8v9ordfR0ndYNTd7qKabSqotnVKd1TutTKSyKyqWCkNh88ds6jT6/pJVD7NJramUMr0O1LOCMghLN6HPf1g+kk9okNes0GpHy77dLZ+S9NyH6W01jydpV1FD9GM1tKs/R7ktbSoJOkY87aFA41Ekl0HLiy9ogdaJ7I9Petiq6MGRwGVlIIZTxBBHMSSAiIgIiICIiBFZp1JzjDd44H1HMeEw6pxyfI/zjPoVx98yxECvut/Ch8dxH22n9Y69v8JvoU/1aWIgV+vb/AAm+pTH2Yxut/Cg/eLfbaJYiBX6pz8z48EGPUnJ9MTOvTqpyBx7zxPqeOPCSxAREQEREBETF7AvEkAeJxAyiQe+V/jX1lfpDpauqt7MPZsUttrUsz4/ZUDmTA86c6Yq0tXWWbjkhURBue2w/LXWo4sx/qTgAma3oToe1rffdZtOpIIrrB3Jo6zwKIf2rGGN79vIYA4wdB6Pdb77rHrOqIIrrDBk0dZ5pWf2nYY32dvIYAnTV2q3ykHyOYGcREBERAREQEREBERA8InsTF3AGSQB3nhA5PUUP0YzXUqz9HuS11Kgk6VjxN1CgZNZJJescuLL2g9Vpr0sVXRldHAZWUghlPEEEcxIzrE7CW/KC38oOJzmj0F2kvHutTNormJsp+FfdnOSbaAxHwMfmrOOJ3L2gh1cSD3g/4b/9v/lPDqsc0cfu7v5MwLESAauv8QHg3wn0PESeAiIgIiICIiAiIgIiICIiB4TIOvLfIMj8R4D6drfp4wo38T8gOAPxEHmfDPL17pYgV/dyfmdj4D4R9uPqZlXpkByFGe/HE+Z5mTTSaf2v6PsJFes07lVZyEtVjsRSzNhTnAAJgbuJjW4IBByCAQe8HlMoCRWadG5qpI5HAyPI9kyptVhuVgynPEHI4HB4jxBmA1KdYatw6wKHK9oQkgH1U+kDH3bHysw8zuB+jf6ER1rL844fiXl9V5j6Z+ksRA8VgRkcQZ7K9o2ZcfLzYeHaw7j2nvliAiIgIiICYW2hefM8gOJPkItsCgseQ4zGisj4m+c8/D/KPAQMNrtzOwdw4n6nkPp6zJNMgOcZPefiPqeMmiAiafpX2iqos6pkudhX1p6qtrNteSuTt8QeEv6bX1WJXYjqyXANWc/OpGQV7+BECzEqaLpKq0Ma3BCM6N2YZG2tz8Rzkx1CAZLLjOM5GN3d5wJCJB7oo+XKfl4D+Hl9pguvU3tp+O9a1tPdtZmUce/KmW4Ffe6/MNw71HEea/09JOrAjIOQZ7K9nwEMPlYgMO4k4DD6nB8898CxERAREQEREBERAREQINB/dJ+VR9cDMnlcjYScZQnJx+yTzOO0H/fPhOrAjIOQe0QPH5HyM+U+zPTFZ6KWn/mGldvcXHuyhBapXTklSRYSSoBz8PYeU+sRA+YdJa63rbks1CafqqaDpWfVNplVDQpa7YEK6jFpYEOSAFUbRnLbvo/UVWaq0arUsmprtVaqhe9K9U1abClasBcrksdzBuOQMYwOzZQcZAOOXgYKjIOBkcj3QPmHRj119H9XRqLEvGroquAud3pV+kGQDa7Hqyyl+OBu58ZtPaC63TG+rT2Wha9Pp2yWe560fVsL7QbCzMy1FyM5+UDBAxO8iBp/Zv3Xa3ut5uXIJJ1DajBIyPid2K5HHGcTcTxVA5ADygmAdgASeAHE+Uh0KkVoDwIVQc9+BPCes/J2n8fgPDx7fKWICIiAiIgQa0fAfDB8wCCR9pMDniORnsr4KchlO4c08h2jw7PLkFiJijgjIII7xMoHL9J9EW3a8stt1NR0oQvWE+M9axKbnRtpAOeGDxnO9I+znV230tW/u5ror0zJpzqGrpSkJsR1O6mwWB3ycZ3KcnGB9KiB86foQrotdpl0zi93sO9atvW1vaGUq6DBODnAPDB7ptel+iqKtTSz6TrNItNqKldPWLXezISTUo5sowGwcYIJGePYRA472L6OvqevrkdcaOpPiO7aRday1FsncyoyAnPZOxiICQa35cdrFQPPP+gBPkDM7bgvPmeQHEnyH+sxrQk7m58gPwj/AFJ/34hNERAREQEREBERAREQEhbTjOVJUnnjkfMHh9ecRAx32DmobxU4J/dY8PUz33te3cp8VI++MH6GIgBrK/8AET+ISXeO8esRAiOsrHA2Jn8w/rHvadmT5Kx/QREDzrLDyTb4sRw+i5z6iejT54uS3hyUfu9v1zEQJ4iICIiAiIgIiIENmnBORlWPavA93HsP1BmOLB+Fx45U+vEH7REB7wRzrcDvGGHoDuPpA1i/5h5o4/UT2ID3tO/7H+k898Xuc/uP+u3ERAdc55VkfmZR/KTHVufmYKO5R9tx5+YAiIElVKryHPmeZPmTxMkiICIiAiIgIiICIiAiIg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cxnSp>
        <p:nvCxnSpPr>
          <p:cNvPr id="3" name="Straight Arrow Connector 2"/>
          <p:cNvCxnSpPr/>
          <p:nvPr/>
        </p:nvCxnSpPr>
        <p:spPr>
          <a:xfrm>
            <a:off x="3059832" y="2708920"/>
            <a:ext cx="144016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403648" y="1700808"/>
            <a:ext cx="792088" cy="3816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143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FD8E4FE-CCAA-A44B-BC84-60D968E67FD0}"/>
              </a:ext>
            </a:extLst>
          </p:cNvPr>
          <p:cNvSpPr>
            <a:spLocks noGrp="1"/>
          </p:cNvSpPr>
          <p:nvPr>
            <p:ph type="sldNum" sz="quarter" idx="11"/>
          </p:nvPr>
        </p:nvSpPr>
        <p:spPr/>
        <p:txBody>
          <a:bodyPr/>
          <a:lstStyle/>
          <a:p>
            <a:pPr>
              <a:defRPr/>
            </a:pPr>
            <a:fld id="{375296B1-F493-E64D-8DB4-5777CD161993}" type="slidenum">
              <a:rPr lang="en-US" altLang="en-US" smtClean="0"/>
              <a:pPr>
                <a:defRPr/>
              </a:pPr>
              <a:t>20</a:t>
            </a:fld>
            <a:endParaRPr lang="en-US" altLang="en-US"/>
          </a:p>
        </p:txBody>
      </p:sp>
      <p:pic>
        <p:nvPicPr>
          <p:cNvPr id="5" name="Picture 4">
            <a:extLst>
              <a:ext uri="{FF2B5EF4-FFF2-40B4-BE49-F238E27FC236}">
                <a16:creationId xmlns:a16="http://schemas.microsoft.com/office/drawing/2014/main" xmlns="" id="{14EDF217-3F80-7E42-AFCF-4E40D7C85AEF}"/>
              </a:ext>
            </a:extLst>
          </p:cNvPr>
          <p:cNvPicPr>
            <a:picLocks noChangeAspect="1"/>
          </p:cNvPicPr>
          <p:nvPr/>
        </p:nvPicPr>
        <p:blipFill>
          <a:blip r:embed="rId2"/>
          <a:stretch>
            <a:fillRect/>
          </a:stretch>
        </p:blipFill>
        <p:spPr>
          <a:xfrm>
            <a:off x="152400" y="135635"/>
            <a:ext cx="4191000" cy="6715698"/>
          </a:xfrm>
          <a:prstGeom prst="rect">
            <a:avLst/>
          </a:prstGeom>
        </p:spPr>
      </p:pic>
      <p:sp>
        <p:nvSpPr>
          <p:cNvPr id="2" name="TextBox 1">
            <a:extLst>
              <a:ext uri="{FF2B5EF4-FFF2-40B4-BE49-F238E27FC236}">
                <a16:creationId xmlns:a16="http://schemas.microsoft.com/office/drawing/2014/main" xmlns="" id="{6B3ED4A1-7F27-DB41-AADC-DD4B0167627F}"/>
              </a:ext>
            </a:extLst>
          </p:cNvPr>
          <p:cNvSpPr txBox="1"/>
          <p:nvPr/>
        </p:nvSpPr>
        <p:spPr>
          <a:xfrm>
            <a:off x="5257800" y="762000"/>
            <a:ext cx="3733800" cy="461665"/>
          </a:xfrm>
          <a:prstGeom prst="rect">
            <a:avLst/>
          </a:prstGeom>
          <a:noFill/>
        </p:spPr>
        <p:txBody>
          <a:bodyPr wrap="square" rtlCol="0">
            <a:spAutoFit/>
          </a:bodyPr>
          <a:lstStyle/>
          <a:p>
            <a:r>
              <a:rPr lang="en-US" dirty="0"/>
              <a:t>Problems?!</a:t>
            </a:r>
          </a:p>
        </p:txBody>
      </p:sp>
      <p:sp>
        <p:nvSpPr>
          <p:cNvPr id="3" name="Rectangle 2">
            <a:extLst>
              <a:ext uri="{FF2B5EF4-FFF2-40B4-BE49-F238E27FC236}">
                <a16:creationId xmlns:a16="http://schemas.microsoft.com/office/drawing/2014/main" xmlns="" id="{693F7767-C865-F24B-B5A7-DC7277EDAEE0}"/>
              </a:ext>
            </a:extLst>
          </p:cNvPr>
          <p:cNvSpPr/>
          <p:nvPr/>
        </p:nvSpPr>
        <p:spPr>
          <a:xfrm>
            <a:off x="5105400" y="3962400"/>
            <a:ext cx="4038600" cy="2308324"/>
          </a:xfrm>
          <a:prstGeom prst="rect">
            <a:avLst/>
          </a:prstGeom>
        </p:spPr>
        <p:txBody>
          <a:bodyPr wrap="square">
            <a:spAutoFit/>
          </a:bodyPr>
          <a:lstStyle/>
          <a:p>
            <a:r>
              <a:rPr lang="en-US" sz="2000" dirty="0">
                <a:solidFill>
                  <a:srgbClr val="FF0000"/>
                </a:solidFill>
                <a:latin typeface="Times" pitchFamily="2" charset="0"/>
              </a:rPr>
              <a:t>This annotation denotes that the annotated method is required to override a method in its</a:t>
            </a:r>
          </a:p>
          <a:p>
            <a:r>
              <a:rPr lang="en-US" sz="2000" dirty="0">
                <a:solidFill>
                  <a:srgbClr val="FF0000"/>
                </a:solidFill>
                <a:latin typeface="Times" pitchFamily="2" charset="0"/>
              </a:rPr>
              <a:t>superclass. If a method with this annotation does not override its superclass’s method, the</a:t>
            </a:r>
          </a:p>
          <a:p>
            <a:r>
              <a:rPr lang="en-US" sz="2000" dirty="0">
                <a:solidFill>
                  <a:srgbClr val="FF0000"/>
                </a:solidFill>
                <a:latin typeface="Times" pitchFamily="2" charset="0"/>
              </a:rPr>
              <a:t>compiler will report an error</a:t>
            </a:r>
            <a:endParaRPr lang="en-US" sz="2000" dirty="0">
              <a:solidFill>
                <a:srgbClr val="FF0000"/>
              </a:solidFill>
              <a:effectLst/>
              <a:latin typeface="Times" pitchFamily="2" charset="0"/>
            </a:endParaRPr>
          </a:p>
        </p:txBody>
      </p:sp>
      <p:cxnSp>
        <p:nvCxnSpPr>
          <p:cNvPr id="7" name="Straight Arrow Connector 6">
            <a:extLst>
              <a:ext uri="{FF2B5EF4-FFF2-40B4-BE49-F238E27FC236}">
                <a16:creationId xmlns:a16="http://schemas.microsoft.com/office/drawing/2014/main" xmlns="" id="{0ADFF207-3184-5C4C-B8CC-8C1947862D9A}"/>
              </a:ext>
            </a:extLst>
          </p:cNvPr>
          <p:cNvCxnSpPr>
            <a:cxnSpLocks/>
          </p:cNvCxnSpPr>
          <p:nvPr/>
        </p:nvCxnSpPr>
        <p:spPr bwMode="auto">
          <a:xfrm flipH="1">
            <a:off x="1676400" y="4267200"/>
            <a:ext cx="3429000" cy="1371600"/>
          </a:xfrm>
          <a:prstGeom prst="straightConnector1">
            <a:avLst/>
          </a:prstGeom>
          <a:solidFill>
            <a:schemeClr val="accent1"/>
          </a:solidFill>
          <a:ln w="38100" cap="flat" cmpd="sng" algn="ctr">
            <a:solidFill>
              <a:srgbClr val="FF0000"/>
            </a:solidFill>
            <a:prstDash val="solid"/>
            <a:round/>
            <a:headEnd type="none" w="sm" len="sm"/>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171700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xmlns="" id="{8B65E094-B9E9-114B-B976-E1DC5AB3400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110796B-7244-0D4E-A982-DFE66520216D}" type="slidenum">
              <a:rPr lang="en-US" altLang="en-US" sz="1400" smtClean="0"/>
              <a:pPr>
                <a:spcBef>
                  <a:spcPct val="0"/>
                </a:spcBef>
                <a:buClrTx/>
                <a:buSzTx/>
                <a:buFontTx/>
                <a:buNone/>
              </a:pPr>
              <a:t>21</a:t>
            </a:fld>
            <a:endParaRPr lang="en-US" altLang="en-US" sz="1400"/>
          </a:p>
        </p:txBody>
      </p:sp>
      <p:sp>
        <p:nvSpPr>
          <p:cNvPr id="29699" name="Rectangle 2">
            <a:extLst>
              <a:ext uri="{FF2B5EF4-FFF2-40B4-BE49-F238E27FC236}">
                <a16:creationId xmlns:a16="http://schemas.microsoft.com/office/drawing/2014/main" xmlns="" id="{BDC7DE08-5BD5-0343-A1BB-1E7599B3A5F4}"/>
              </a:ext>
            </a:extLst>
          </p:cNvPr>
          <p:cNvSpPr>
            <a:spLocks noGrp="1" noChangeArrowheads="1"/>
          </p:cNvSpPr>
          <p:nvPr>
            <p:ph type="title"/>
          </p:nvPr>
        </p:nvSpPr>
        <p:spPr>
          <a:xfrm>
            <a:off x="152400" y="228600"/>
            <a:ext cx="8763000" cy="838200"/>
          </a:xfrm>
        </p:spPr>
        <p:txBody>
          <a:bodyPr/>
          <a:lstStyle/>
          <a:p>
            <a:r>
              <a:rPr lang="en-US" altLang="en-US" dirty="0"/>
              <a:t>The </a:t>
            </a:r>
            <a:r>
              <a:rPr lang="en-US" altLang="en-US" u="sng" dirty="0"/>
              <a:t>Object</a:t>
            </a:r>
            <a:r>
              <a:rPr lang="en-US" altLang="en-US" dirty="0"/>
              <a:t> Class and Its Methods</a:t>
            </a:r>
          </a:p>
        </p:txBody>
      </p:sp>
      <p:sp>
        <p:nvSpPr>
          <p:cNvPr id="29700" name="Rectangle 3">
            <a:extLst>
              <a:ext uri="{FF2B5EF4-FFF2-40B4-BE49-F238E27FC236}">
                <a16:creationId xmlns:a16="http://schemas.microsoft.com/office/drawing/2014/main" xmlns="" id="{F56312C2-05D0-734F-B05A-FECCEBC6E7F2}"/>
              </a:ext>
            </a:extLst>
          </p:cNvPr>
          <p:cNvSpPr>
            <a:spLocks noGrp="1" noChangeArrowheads="1"/>
          </p:cNvSpPr>
          <p:nvPr>
            <p:ph type="body" idx="1"/>
          </p:nvPr>
        </p:nvSpPr>
        <p:spPr>
          <a:xfrm>
            <a:off x="304800" y="1295400"/>
            <a:ext cx="8610600" cy="2438400"/>
          </a:xfrm>
        </p:spPr>
        <p:txBody>
          <a:bodyPr/>
          <a:lstStyle/>
          <a:p>
            <a:pPr marL="0" indent="0">
              <a:buFont typeface="Monotype Sorts" pitchFamily="2" charset="2"/>
              <a:buNone/>
            </a:pPr>
            <a:r>
              <a:rPr lang="en-US" altLang="en-US" sz="3600" dirty="0">
                <a:cs typeface="Times New Roman" panose="02020603050405020304" pitchFamily="18" charset="0"/>
              </a:rPr>
              <a:t>Every class in Java is descended from the </a:t>
            </a:r>
            <a:r>
              <a:rPr lang="en-US" altLang="en-US" sz="3600" dirty="0" err="1">
                <a:cs typeface="Times New Roman" panose="02020603050405020304" pitchFamily="18" charset="0"/>
              </a:rPr>
              <a:t>java.lang.Object</a:t>
            </a:r>
            <a:r>
              <a:rPr lang="en-US" altLang="en-US" sz="3600" dirty="0">
                <a:cs typeface="Times New Roman" panose="02020603050405020304" pitchFamily="18" charset="0"/>
              </a:rPr>
              <a:t> class. If no inheritance is specified when a class is defined, the superclass of the class is Object.</a:t>
            </a:r>
            <a:r>
              <a:rPr lang="en-US" altLang="en-US" sz="3600" dirty="0"/>
              <a:t> </a:t>
            </a:r>
          </a:p>
        </p:txBody>
      </p:sp>
      <p:graphicFrame>
        <p:nvGraphicFramePr>
          <p:cNvPr id="29701" name="Object 5">
            <a:extLst>
              <a:ext uri="{FF2B5EF4-FFF2-40B4-BE49-F238E27FC236}">
                <a16:creationId xmlns:a16="http://schemas.microsoft.com/office/drawing/2014/main" xmlns="" id="{30BF8719-B217-564B-BD59-3F632CF81EC1}"/>
              </a:ext>
            </a:extLst>
          </p:cNvPr>
          <p:cNvGraphicFramePr>
            <a:graphicFrameLocks noChangeAspect="1"/>
          </p:cNvGraphicFramePr>
          <p:nvPr/>
        </p:nvGraphicFramePr>
        <p:xfrm>
          <a:off x="0" y="4267200"/>
          <a:ext cx="9144000" cy="1066800"/>
        </p:xfrm>
        <a:graphic>
          <a:graphicData uri="http://schemas.openxmlformats.org/presentationml/2006/ole">
            <p:oleObj spid="_x0000_s29753" name="Picture" r:id="rId3" imgW="28409900" imgH="3302000" progId="Word.Picture.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xmlns="" id="{2C3E4CBF-99C8-DD4B-9F89-40AB011CE56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A9C92BC-078C-6047-B4E7-8E0C3A6C691A}" type="slidenum">
              <a:rPr lang="en-US" altLang="en-US" sz="1400" smtClean="0"/>
              <a:pPr>
                <a:spcBef>
                  <a:spcPct val="0"/>
                </a:spcBef>
                <a:buClrTx/>
                <a:buSzTx/>
                <a:buFontTx/>
                <a:buNone/>
              </a:pPr>
              <a:t>22</a:t>
            </a:fld>
            <a:endParaRPr lang="en-US" altLang="en-US" sz="1400"/>
          </a:p>
        </p:txBody>
      </p:sp>
      <p:sp>
        <p:nvSpPr>
          <p:cNvPr id="30723" name="Rectangle 2">
            <a:extLst>
              <a:ext uri="{FF2B5EF4-FFF2-40B4-BE49-F238E27FC236}">
                <a16:creationId xmlns:a16="http://schemas.microsoft.com/office/drawing/2014/main" xmlns="" id="{73D99D28-560E-EB4B-99E1-E959E26FCFAF}"/>
              </a:ext>
            </a:extLst>
          </p:cNvPr>
          <p:cNvSpPr>
            <a:spLocks noGrp="1" noChangeArrowheads="1"/>
          </p:cNvSpPr>
          <p:nvPr>
            <p:ph type="title"/>
          </p:nvPr>
        </p:nvSpPr>
        <p:spPr>
          <a:xfrm>
            <a:off x="685800" y="228600"/>
            <a:ext cx="7772400" cy="685800"/>
          </a:xfrm>
        </p:spPr>
        <p:txBody>
          <a:bodyPr/>
          <a:lstStyle/>
          <a:p>
            <a:r>
              <a:rPr lang="en-US" altLang="en-US"/>
              <a:t>The toString() method in Object</a:t>
            </a:r>
          </a:p>
        </p:txBody>
      </p:sp>
      <p:sp>
        <p:nvSpPr>
          <p:cNvPr id="30724" name="Rectangle 3">
            <a:extLst>
              <a:ext uri="{FF2B5EF4-FFF2-40B4-BE49-F238E27FC236}">
                <a16:creationId xmlns:a16="http://schemas.microsoft.com/office/drawing/2014/main" xmlns="" id="{D16373D2-347D-0748-9736-82AF2A6D36E9}"/>
              </a:ext>
            </a:extLst>
          </p:cNvPr>
          <p:cNvSpPr>
            <a:spLocks noGrp="1" noChangeArrowheads="1"/>
          </p:cNvSpPr>
          <p:nvPr>
            <p:ph type="body" idx="1"/>
          </p:nvPr>
        </p:nvSpPr>
        <p:spPr>
          <a:xfrm>
            <a:off x="304800" y="1143000"/>
            <a:ext cx="8534400" cy="1676400"/>
          </a:xfrm>
        </p:spPr>
        <p:txBody>
          <a:bodyPr/>
          <a:lstStyle/>
          <a:p>
            <a:pPr marL="0" indent="0">
              <a:lnSpc>
                <a:spcPct val="90000"/>
              </a:lnSpc>
              <a:spcBef>
                <a:spcPct val="75000"/>
              </a:spcBef>
              <a:buFont typeface="Monotype Sorts" pitchFamily="2" charset="2"/>
              <a:buNone/>
            </a:pPr>
            <a:r>
              <a:rPr lang="en-US" altLang="en-US" sz="2600" dirty="0"/>
              <a:t>The </a:t>
            </a:r>
            <a:r>
              <a:rPr lang="en-US" altLang="en-US" sz="2400" dirty="0" err="1"/>
              <a:t>toString</a:t>
            </a:r>
            <a:r>
              <a:rPr lang="en-US" altLang="en-US" sz="2400" dirty="0"/>
              <a:t>()</a:t>
            </a:r>
            <a:r>
              <a:rPr lang="en-US" altLang="en-US" sz="2600" dirty="0"/>
              <a:t> method returns a string representation of the object. The </a:t>
            </a:r>
            <a:r>
              <a:rPr lang="en-US" altLang="en-US" sz="2600" dirty="0">
                <a:cs typeface="Times New Roman" panose="02020603050405020304" pitchFamily="18" charset="0"/>
              </a:rPr>
              <a:t>default implementation returns a string consisting of a class name of which the object is an instance, the at sign (@), and a number representing this object (memory add.).</a:t>
            </a:r>
            <a:r>
              <a:rPr lang="en-US" altLang="en-US" sz="2600" dirty="0">
                <a:latin typeface="Courier" pitchFamily="2" charset="0"/>
                <a:cs typeface="Times New Roman" panose="02020603050405020304" pitchFamily="18" charset="0"/>
              </a:rPr>
              <a:t> </a:t>
            </a:r>
            <a:endParaRPr lang="en-US" altLang="en-US" sz="2800" dirty="0"/>
          </a:p>
        </p:txBody>
      </p:sp>
      <p:sp>
        <p:nvSpPr>
          <p:cNvPr id="30725" name="Rectangle 4">
            <a:extLst>
              <a:ext uri="{FF2B5EF4-FFF2-40B4-BE49-F238E27FC236}">
                <a16:creationId xmlns:a16="http://schemas.microsoft.com/office/drawing/2014/main" xmlns="" id="{AAD07F17-9A21-D643-854F-BCB6FF521E07}"/>
              </a:ext>
            </a:extLst>
          </p:cNvPr>
          <p:cNvSpPr>
            <a:spLocks noChangeArrowheads="1"/>
          </p:cNvSpPr>
          <p:nvPr/>
        </p:nvSpPr>
        <p:spPr bwMode="auto">
          <a:xfrm>
            <a:off x="609600" y="3048000"/>
            <a:ext cx="7239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800">
                <a:solidFill>
                  <a:schemeClr val="tx2"/>
                </a:solidFill>
              </a:rPr>
              <a:t>Loan loan = new Loan();</a:t>
            </a:r>
          </a:p>
          <a:p>
            <a:pPr>
              <a:buFont typeface="Monotype Sorts" pitchFamily="2" charset="2"/>
              <a:buNone/>
            </a:pPr>
            <a:r>
              <a:rPr lang="en-US" altLang="en-US" sz="2800">
                <a:solidFill>
                  <a:schemeClr val="tx2"/>
                </a:solidFill>
              </a:rPr>
              <a:t>System.out.println(loan.toString());</a:t>
            </a:r>
          </a:p>
        </p:txBody>
      </p:sp>
      <p:sp>
        <p:nvSpPr>
          <p:cNvPr id="30726" name="Rectangle 5">
            <a:extLst>
              <a:ext uri="{FF2B5EF4-FFF2-40B4-BE49-F238E27FC236}">
                <a16:creationId xmlns:a16="http://schemas.microsoft.com/office/drawing/2014/main" xmlns="" id="{9557604E-4FBD-8545-B4A9-1C16EA98E99F}"/>
              </a:ext>
            </a:extLst>
          </p:cNvPr>
          <p:cNvSpPr>
            <a:spLocks noChangeArrowheads="1"/>
          </p:cNvSpPr>
          <p:nvPr/>
        </p:nvSpPr>
        <p:spPr bwMode="auto">
          <a:xfrm>
            <a:off x="457200" y="4419600"/>
            <a:ext cx="8229600" cy="16764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75000"/>
              </a:spcBef>
              <a:buFont typeface="Monotype Sorts" pitchFamily="2" charset="2"/>
              <a:buNone/>
            </a:pPr>
            <a:r>
              <a:rPr lang="en-US" altLang="en-US" sz="2400" dirty="0">
                <a:cs typeface="Courier New" panose="02070309020205020404" pitchFamily="49" charset="0"/>
              </a:rPr>
              <a:t>The code displays something like </a:t>
            </a:r>
            <a:r>
              <a:rPr lang="en-US" altLang="en-US" dirty="0"/>
              <a:t>Loan@15037e5 </a:t>
            </a:r>
            <a:r>
              <a:rPr lang="en-US" altLang="en-US" sz="2400" dirty="0">
                <a:cs typeface="Courier New" panose="02070309020205020404" pitchFamily="49" charset="0"/>
              </a:rPr>
              <a:t>.</a:t>
            </a:r>
            <a:r>
              <a:rPr lang="en-US" altLang="en-US" sz="2400" dirty="0">
                <a:cs typeface="Times New Roman" panose="02020603050405020304" pitchFamily="18" charset="0"/>
              </a:rPr>
              <a:t> </a:t>
            </a:r>
            <a:r>
              <a:rPr lang="en-US" altLang="en-US" sz="2400" dirty="0">
                <a:cs typeface="Courier New" panose="02070309020205020404" pitchFamily="49" charset="0"/>
              </a:rPr>
              <a:t>This message is not very helpful or informative. Usually you should override the </a:t>
            </a:r>
            <a:r>
              <a:rPr lang="en-US" altLang="en-US" sz="2400" dirty="0" err="1">
                <a:cs typeface="Courier New" panose="02070309020205020404" pitchFamily="49" charset="0"/>
              </a:rPr>
              <a:t>toString</a:t>
            </a:r>
            <a:r>
              <a:rPr lang="en-US" altLang="en-US" sz="2400" dirty="0">
                <a:cs typeface="Courier New" panose="02070309020205020404" pitchFamily="49" charset="0"/>
              </a:rPr>
              <a:t> method so that it returns a digestible string representation of the object.</a:t>
            </a:r>
            <a:r>
              <a:rPr lang="en-US" altLang="en-US" sz="2400" dirty="0">
                <a:cs typeface="Times New Roman" panose="02020603050405020304" pitchFamily="18"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xmlns="" id="{023D8218-8E5F-0543-8135-30CDE0FE01A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9ACCE42-DCFF-FA42-ABB5-3EC3E25E8913}" type="slidenum">
              <a:rPr lang="en-US" altLang="en-US" sz="1400" smtClean="0"/>
              <a:pPr>
                <a:spcBef>
                  <a:spcPct val="0"/>
                </a:spcBef>
                <a:buClrTx/>
                <a:buSzTx/>
                <a:buFontTx/>
                <a:buNone/>
              </a:pPr>
              <a:t>23</a:t>
            </a:fld>
            <a:endParaRPr lang="en-US" altLang="en-US" sz="1400"/>
          </a:p>
        </p:txBody>
      </p:sp>
      <p:sp>
        <p:nvSpPr>
          <p:cNvPr id="31747" name="Rectangle 2">
            <a:extLst>
              <a:ext uri="{FF2B5EF4-FFF2-40B4-BE49-F238E27FC236}">
                <a16:creationId xmlns:a16="http://schemas.microsoft.com/office/drawing/2014/main" xmlns="" id="{DDC0F32C-B1CC-624D-853B-6D304C5305A8}"/>
              </a:ext>
            </a:extLst>
          </p:cNvPr>
          <p:cNvSpPr>
            <a:spLocks noGrp="1" noChangeArrowheads="1"/>
          </p:cNvSpPr>
          <p:nvPr>
            <p:ph type="title"/>
          </p:nvPr>
        </p:nvSpPr>
        <p:spPr>
          <a:xfrm>
            <a:off x="685800" y="228600"/>
            <a:ext cx="7772400" cy="685800"/>
          </a:xfrm>
        </p:spPr>
        <p:txBody>
          <a:bodyPr/>
          <a:lstStyle/>
          <a:p>
            <a:r>
              <a:rPr lang="en-US" altLang="en-US"/>
              <a:t>Polymorphism</a:t>
            </a:r>
          </a:p>
        </p:txBody>
      </p:sp>
      <p:sp>
        <p:nvSpPr>
          <p:cNvPr id="31748" name="Rectangle 3">
            <a:extLst>
              <a:ext uri="{FF2B5EF4-FFF2-40B4-BE49-F238E27FC236}">
                <a16:creationId xmlns:a16="http://schemas.microsoft.com/office/drawing/2014/main" xmlns="" id="{C58BE0F5-FE42-7E41-A08A-EAB84EE911E6}"/>
              </a:ext>
            </a:extLst>
          </p:cNvPr>
          <p:cNvSpPr>
            <a:spLocks noGrp="1" noChangeArrowheads="1"/>
          </p:cNvSpPr>
          <p:nvPr>
            <p:ph type="body" idx="1"/>
          </p:nvPr>
        </p:nvSpPr>
        <p:spPr>
          <a:xfrm>
            <a:off x="259976" y="956048"/>
            <a:ext cx="8534400" cy="1143000"/>
          </a:xfrm>
        </p:spPr>
        <p:txBody>
          <a:bodyPr/>
          <a:lstStyle/>
          <a:p>
            <a:pPr marL="0" indent="0">
              <a:spcBef>
                <a:spcPct val="75000"/>
              </a:spcBef>
              <a:buNone/>
            </a:pPr>
            <a:r>
              <a:rPr lang="en-US" sz="2800" dirty="0"/>
              <a:t>Three pillars of object-oriented programming are encapsulation, inheritance, and polymorphism</a:t>
            </a:r>
          </a:p>
          <a:p>
            <a:pPr marL="0" indent="0">
              <a:spcBef>
                <a:spcPct val="75000"/>
              </a:spcBef>
              <a:buFont typeface="Monotype Sorts" pitchFamily="2" charset="2"/>
              <a:buNone/>
            </a:pPr>
            <a:r>
              <a:rPr lang="en-US" altLang="en-US" dirty="0"/>
              <a:t>Polymorphism means that a variable of a supertype can refer to a subtype object.</a:t>
            </a:r>
          </a:p>
        </p:txBody>
      </p:sp>
      <p:sp>
        <p:nvSpPr>
          <p:cNvPr id="31749" name="Rectangle 5">
            <a:extLst>
              <a:ext uri="{FF2B5EF4-FFF2-40B4-BE49-F238E27FC236}">
                <a16:creationId xmlns:a16="http://schemas.microsoft.com/office/drawing/2014/main" xmlns="" id="{73998BF2-1344-1845-B91C-EEF2CC3851BF}"/>
              </a:ext>
            </a:extLst>
          </p:cNvPr>
          <p:cNvSpPr>
            <a:spLocks noChangeArrowheads="1"/>
          </p:cNvSpPr>
          <p:nvPr/>
        </p:nvSpPr>
        <p:spPr bwMode="auto">
          <a:xfrm>
            <a:off x="336176" y="3615672"/>
            <a:ext cx="8458200" cy="28194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75000"/>
              </a:spcBef>
              <a:buFont typeface="Monotype Sorts" pitchFamily="2" charset="2"/>
              <a:buNone/>
            </a:pPr>
            <a:r>
              <a:rPr lang="en-US" altLang="en-US" dirty="0"/>
              <a:t>A class defines a type. A type defined by a subclass is called a </a:t>
            </a:r>
            <a:r>
              <a:rPr lang="en-US" altLang="en-US" i="1" dirty="0"/>
              <a:t>subtype</a:t>
            </a:r>
            <a:r>
              <a:rPr lang="en-US" altLang="en-US" dirty="0"/>
              <a:t>, and a type defined by its superclass is called a </a:t>
            </a:r>
            <a:r>
              <a:rPr lang="en-US" altLang="en-US" i="1" dirty="0"/>
              <a:t>supertype</a:t>
            </a:r>
            <a:r>
              <a:rPr lang="en-US" altLang="en-US" dirty="0"/>
              <a:t>. Therefore, you can say that </a:t>
            </a:r>
            <a:r>
              <a:rPr lang="en-US" altLang="en-US" b="1" dirty="0"/>
              <a:t>Circle</a:t>
            </a:r>
            <a:r>
              <a:rPr lang="en-US" altLang="en-US" dirty="0"/>
              <a:t> is a subtype of </a:t>
            </a:r>
            <a:r>
              <a:rPr lang="en-US" altLang="en-US" b="1" dirty="0" err="1"/>
              <a:t>GeometricObject</a:t>
            </a:r>
            <a:r>
              <a:rPr lang="en-US" altLang="en-US" dirty="0"/>
              <a:t> and </a:t>
            </a:r>
            <a:r>
              <a:rPr lang="en-US" altLang="en-US" b="1" dirty="0" err="1"/>
              <a:t>GeometricObject</a:t>
            </a:r>
            <a:r>
              <a:rPr lang="en-US" altLang="en-US" dirty="0"/>
              <a:t> is a supertype for </a:t>
            </a:r>
            <a:r>
              <a:rPr lang="en-US" altLang="en-US" b="1" dirty="0"/>
              <a:t>Circle</a:t>
            </a:r>
            <a:r>
              <a:rPr lang="en-US" altLang="en-US" dirty="0"/>
              <a:t>.</a:t>
            </a:r>
          </a:p>
        </p:txBody>
      </p:sp>
      <p:sp>
        <p:nvSpPr>
          <p:cNvPr id="31750" name="AutoShape 10">
            <a:hlinkClick r:id="rId3" action="ppaction://program" highlightClick="1"/>
            <a:extLst>
              <a:ext uri="{FF2B5EF4-FFF2-40B4-BE49-F238E27FC236}">
                <a16:creationId xmlns:a16="http://schemas.microsoft.com/office/drawing/2014/main" xmlns="" id="{9F18C57F-1D3F-0A47-9998-36056C37D7A9}"/>
              </a:ext>
            </a:extLst>
          </p:cNvPr>
          <p:cNvSpPr>
            <a:spLocks noChangeArrowheads="1"/>
          </p:cNvSpPr>
          <p:nvPr/>
        </p:nvSpPr>
        <p:spPr bwMode="auto">
          <a:xfrm>
            <a:off x="7427259" y="5919788"/>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xmlns=""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31751" name="Rectangle 9">
            <a:hlinkClick r:id="rId4"/>
            <a:extLst>
              <a:ext uri="{FF2B5EF4-FFF2-40B4-BE49-F238E27FC236}">
                <a16:creationId xmlns:a16="http://schemas.microsoft.com/office/drawing/2014/main" xmlns="" id="{C4C6442D-3460-164F-93DB-3F903AD78A17}"/>
              </a:ext>
            </a:extLst>
          </p:cNvPr>
          <p:cNvSpPr>
            <a:spLocks noChangeArrowheads="1"/>
          </p:cNvSpPr>
          <p:nvPr/>
        </p:nvSpPr>
        <p:spPr bwMode="auto">
          <a:xfrm>
            <a:off x="4906775" y="5878513"/>
            <a:ext cx="2354263" cy="381000"/>
          </a:xfrm>
          <a:prstGeom prst="rect">
            <a:avLst/>
          </a:prstGeom>
          <a:solidFill>
            <a:srgbClr val="92D05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PolymorphismDemo</a:t>
            </a:r>
            <a:endParaRPr lang="en-US" alt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xmlns="" id="{C05E0184-F504-B847-840E-50E5B33DAAE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AC7CF00-3A6A-984D-AA80-6A18C37B7CCB}" type="slidenum">
              <a:rPr lang="en-US" altLang="en-US" sz="1400" smtClean="0"/>
              <a:pPr>
                <a:spcBef>
                  <a:spcPct val="0"/>
                </a:spcBef>
                <a:buClrTx/>
                <a:buSzTx/>
                <a:buFontTx/>
                <a:buNone/>
              </a:pPr>
              <a:t>24</a:t>
            </a:fld>
            <a:endParaRPr lang="en-US" altLang="en-US" sz="1400"/>
          </a:p>
        </p:txBody>
      </p:sp>
      <p:sp>
        <p:nvSpPr>
          <p:cNvPr id="33796" name="Text Box 5">
            <a:extLst>
              <a:ext uri="{FF2B5EF4-FFF2-40B4-BE49-F238E27FC236}">
                <a16:creationId xmlns:a16="http://schemas.microsoft.com/office/drawing/2014/main" xmlns="" id="{A70D00DE-E0B4-AD4D-BFE6-00F731442A8B}"/>
              </a:ext>
            </a:extLst>
          </p:cNvPr>
          <p:cNvSpPr txBox="1">
            <a:spLocks noChangeArrowheads="1"/>
          </p:cNvSpPr>
          <p:nvPr/>
        </p:nvSpPr>
        <p:spPr bwMode="auto">
          <a:xfrm>
            <a:off x="-1348128" y="-223361"/>
            <a:ext cx="5334000" cy="664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public class </a:t>
            </a:r>
            <a:r>
              <a:rPr lang="en-US" altLang="en-US" sz="1600" b="1" dirty="0" err="1">
                <a:solidFill>
                  <a:schemeClr val="tx2"/>
                </a:solidFill>
                <a:latin typeface="Courier New" panose="02070309020205020404" pitchFamily="49" charset="0"/>
                <a:cs typeface="Times New Roman" panose="02020603050405020304" pitchFamily="18" charset="0"/>
              </a:rPr>
              <a:t>PolymorphismDemo</a:t>
            </a: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public static void main(String[] </a:t>
            </a:r>
            <a:r>
              <a:rPr lang="en-US" altLang="en-US" sz="1600" b="1" dirty="0" err="1">
                <a:solidFill>
                  <a:schemeClr val="tx2"/>
                </a:solidFill>
                <a:latin typeface="Courier New" panose="02070309020205020404" pitchFamily="49" charset="0"/>
                <a:cs typeface="Times New Roman" panose="02020603050405020304" pitchFamily="18" charset="0"/>
              </a:rPr>
              <a:t>args</a:t>
            </a: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m(new </a:t>
            </a:r>
            <a:r>
              <a:rPr lang="en-US" altLang="en-US" sz="1600" b="1" dirty="0" err="1">
                <a:solidFill>
                  <a:schemeClr val="tx2"/>
                </a:solidFill>
                <a:latin typeface="Courier New" panose="02070309020205020404" pitchFamily="49" charset="0"/>
                <a:cs typeface="Times New Roman" panose="02020603050405020304" pitchFamily="18" charset="0"/>
              </a:rPr>
              <a:t>GraduateStudent</a:t>
            </a:r>
            <a:r>
              <a:rPr lang="en-US" altLang="en-US" sz="16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m(new Student());</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m(new Person());</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m(new Object());</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public static void m(Object x)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a:t>
            </a:r>
            <a:r>
              <a:rPr lang="en-US" altLang="en-US" sz="1600" b="1" dirty="0" err="1">
                <a:solidFill>
                  <a:schemeClr val="tx2"/>
                </a:solidFill>
                <a:latin typeface="Courier New" panose="02070309020205020404" pitchFamily="49" charset="0"/>
                <a:cs typeface="Times New Roman" panose="02020603050405020304" pitchFamily="18" charset="0"/>
              </a:rPr>
              <a:t>System.out.println</a:t>
            </a:r>
            <a:r>
              <a:rPr lang="en-US" altLang="en-US" sz="1600" b="1" dirty="0">
                <a:solidFill>
                  <a:schemeClr val="tx2"/>
                </a:solidFill>
                <a:latin typeface="Courier New" panose="02070309020205020404" pitchFamily="49" charset="0"/>
                <a:cs typeface="Times New Roman" panose="02020603050405020304" pitchFamily="18" charset="0"/>
              </a:rPr>
              <a:t>(</a:t>
            </a:r>
            <a:r>
              <a:rPr lang="en-US" altLang="en-US" sz="1600" b="1" dirty="0" err="1">
                <a:solidFill>
                  <a:schemeClr val="tx2"/>
                </a:solidFill>
                <a:latin typeface="Courier New" panose="02070309020205020404" pitchFamily="49" charset="0"/>
                <a:cs typeface="Times New Roman" panose="02020603050405020304" pitchFamily="18" charset="0"/>
              </a:rPr>
              <a:t>x.toString</a:t>
            </a:r>
            <a:r>
              <a:rPr lang="en-US" altLang="en-US" sz="16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class </a:t>
            </a:r>
            <a:r>
              <a:rPr lang="en-US" altLang="en-US" sz="1600" b="1" dirty="0" err="1">
                <a:solidFill>
                  <a:schemeClr val="tx2"/>
                </a:solidFill>
                <a:latin typeface="Courier New" panose="02070309020205020404" pitchFamily="49" charset="0"/>
                <a:cs typeface="Times New Roman" panose="02020603050405020304" pitchFamily="18" charset="0"/>
              </a:rPr>
              <a:t>GraduateStudent</a:t>
            </a:r>
            <a:r>
              <a:rPr lang="en-US" altLang="en-US" sz="1600" b="1" dirty="0">
                <a:solidFill>
                  <a:schemeClr val="tx2"/>
                </a:solidFill>
                <a:latin typeface="Courier New" panose="02070309020205020404" pitchFamily="49" charset="0"/>
                <a:cs typeface="Times New Roman" panose="02020603050405020304" pitchFamily="18" charset="0"/>
              </a:rPr>
              <a:t> extends Student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class Student extends Person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public String </a:t>
            </a:r>
            <a:r>
              <a:rPr lang="en-US" altLang="en-US" sz="1600" b="1" dirty="0" err="1">
                <a:solidFill>
                  <a:schemeClr val="tx2"/>
                </a:solidFill>
                <a:latin typeface="Courier New" panose="02070309020205020404" pitchFamily="49" charset="0"/>
                <a:cs typeface="Times New Roman" panose="02020603050405020304" pitchFamily="18" charset="0"/>
              </a:rPr>
              <a:t>toString</a:t>
            </a: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return "Student";</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class Person extends Object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public String </a:t>
            </a:r>
            <a:r>
              <a:rPr lang="en-US" altLang="en-US" sz="1600" b="1" dirty="0" err="1">
                <a:solidFill>
                  <a:schemeClr val="tx2"/>
                </a:solidFill>
                <a:latin typeface="Courier New" panose="02070309020205020404" pitchFamily="49" charset="0"/>
                <a:cs typeface="Times New Roman" panose="02020603050405020304" pitchFamily="18" charset="0"/>
              </a:rPr>
              <a:t>toString</a:t>
            </a: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return "Person";</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600" b="1" dirty="0">
                <a:solidFill>
                  <a:schemeClr val="tx2"/>
                </a:solidFill>
                <a:latin typeface="Courier New" panose="02070309020205020404" pitchFamily="49" charset="0"/>
                <a:cs typeface="Times New Roman" panose="02020603050405020304" pitchFamily="18" charset="0"/>
              </a:rPr>
              <a:t>}</a:t>
            </a:r>
          </a:p>
        </p:txBody>
      </p:sp>
      <p:sp>
        <p:nvSpPr>
          <p:cNvPr id="324615" name="Text Box 7">
            <a:extLst>
              <a:ext uri="{FF2B5EF4-FFF2-40B4-BE49-F238E27FC236}">
                <a16:creationId xmlns:a16="http://schemas.microsoft.com/office/drawing/2014/main" xmlns="" id="{CE1FA830-72B5-064E-A081-F0C250E8EDEC}"/>
              </a:ext>
            </a:extLst>
          </p:cNvPr>
          <p:cNvSpPr txBox="1">
            <a:spLocks noChangeArrowheads="1"/>
          </p:cNvSpPr>
          <p:nvPr/>
        </p:nvSpPr>
        <p:spPr bwMode="auto">
          <a:xfrm>
            <a:off x="5029200" y="762000"/>
            <a:ext cx="32766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dirty="0"/>
              <a:t>Method m takes a parameter of the Object type. You can invoke it with any object.</a:t>
            </a:r>
          </a:p>
        </p:txBody>
      </p:sp>
      <p:sp>
        <p:nvSpPr>
          <p:cNvPr id="324616" name="Line 8">
            <a:extLst>
              <a:ext uri="{FF2B5EF4-FFF2-40B4-BE49-F238E27FC236}">
                <a16:creationId xmlns:a16="http://schemas.microsoft.com/office/drawing/2014/main" xmlns="" id="{4ED1B407-3C3D-664B-AB05-F12CB4DB0B29}"/>
              </a:ext>
            </a:extLst>
          </p:cNvPr>
          <p:cNvSpPr>
            <a:spLocks noChangeShapeType="1"/>
          </p:cNvSpPr>
          <p:nvPr/>
        </p:nvSpPr>
        <p:spPr bwMode="auto">
          <a:xfrm flipH="1">
            <a:off x="2590800" y="1371600"/>
            <a:ext cx="2133600" cy="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4617" name="Text Box 9">
            <a:extLst>
              <a:ext uri="{FF2B5EF4-FFF2-40B4-BE49-F238E27FC236}">
                <a16:creationId xmlns:a16="http://schemas.microsoft.com/office/drawing/2014/main" xmlns="" id="{6B31F5C8-6D28-A14C-9148-E28A1C873A27}"/>
              </a:ext>
            </a:extLst>
          </p:cNvPr>
          <p:cNvSpPr txBox="1">
            <a:spLocks noChangeArrowheads="1"/>
          </p:cNvSpPr>
          <p:nvPr/>
        </p:nvSpPr>
        <p:spPr bwMode="auto">
          <a:xfrm>
            <a:off x="3733800" y="2057400"/>
            <a:ext cx="51054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dirty="0">
                <a:cs typeface="Courier New" panose="02070309020205020404" pitchFamily="49" charset="0"/>
              </a:rPr>
              <a:t>An object of a subtype can be used wherever its supertype value is required</a:t>
            </a:r>
            <a:r>
              <a:rPr lang="en-US" altLang="en-US" sz="2000" dirty="0">
                <a:cs typeface="Times New Roman" panose="02020603050405020304" pitchFamily="18" charset="0"/>
              </a:rPr>
              <a:t>. This feature is known as </a:t>
            </a:r>
            <a:r>
              <a:rPr lang="en-US" altLang="en-US" sz="2000" i="1" dirty="0">
                <a:cs typeface="Times New Roman" panose="02020603050405020304" pitchFamily="18" charset="0"/>
              </a:rPr>
              <a:t>polymorphism</a:t>
            </a:r>
            <a:r>
              <a:rPr lang="en-US" altLang="en-US" sz="2000" dirty="0">
                <a:cs typeface="Times New Roman" panose="02020603050405020304" pitchFamily="18" charset="0"/>
              </a:rPr>
              <a:t>.</a:t>
            </a:r>
          </a:p>
        </p:txBody>
      </p:sp>
      <p:sp>
        <p:nvSpPr>
          <p:cNvPr id="324618" name="Rectangle 10">
            <a:extLst>
              <a:ext uri="{FF2B5EF4-FFF2-40B4-BE49-F238E27FC236}">
                <a16:creationId xmlns:a16="http://schemas.microsoft.com/office/drawing/2014/main" xmlns="" id="{47EF634B-CB76-CD4D-BB8E-3A8B51C85925}"/>
              </a:ext>
            </a:extLst>
          </p:cNvPr>
          <p:cNvSpPr>
            <a:spLocks noGrp="1" noChangeArrowheads="1"/>
          </p:cNvSpPr>
          <p:nvPr>
            <p:ph type="body" idx="1"/>
          </p:nvPr>
        </p:nvSpPr>
        <p:spPr>
          <a:xfrm>
            <a:off x="3505200" y="3124200"/>
            <a:ext cx="5029200" cy="2895600"/>
          </a:xfrm>
        </p:spPr>
        <p:txBody>
          <a:bodyPr/>
          <a:lstStyle/>
          <a:p>
            <a:pPr marL="0" indent="0">
              <a:lnSpc>
                <a:spcPct val="90000"/>
              </a:lnSpc>
              <a:buFont typeface="Monotype Sorts" pitchFamily="2" charset="2"/>
              <a:buNone/>
            </a:pPr>
            <a:r>
              <a:rPr lang="en-US" altLang="en-US" sz="2000" dirty="0">
                <a:cs typeface="Times New Roman" panose="02020603050405020304" pitchFamily="18" charset="0"/>
              </a:rPr>
              <a:t>When the method m(Object x) is executed, the argument x’s </a:t>
            </a:r>
            <a:r>
              <a:rPr lang="en-US" altLang="en-US" sz="2000" dirty="0" err="1">
                <a:cs typeface="Times New Roman" panose="02020603050405020304" pitchFamily="18" charset="0"/>
              </a:rPr>
              <a:t>toString</a:t>
            </a:r>
            <a:r>
              <a:rPr lang="en-US" altLang="en-US" sz="2000" dirty="0">
                <a:cs typeface="Times New Roman" panose="02020603050405020304" pitchFamily="18" charset="0"/>
              </a:rPr>
              <a:t> method is invoked. x may be an instance of </a:t>
            </a:r>
            <a:r>
              <a:rPr lang="en-US" altLang="en-US" sz="2000" dirty="0" err="1">
                <a:cs typeface="Times New Roman" panose="02020603050405020304" pitchFamily="18" charset="0"/>
              </a:rPr>
              <a:t>GraduateStudent</a:t>
            </a:r>
            <a:r>
              <a:rPr lang="en-US" altLang="en-US" sz="2000" dirty="0">
                <a:cs typeface="Times New Roman" panose="02020603050405020304" pitchFamily="18" charset="0"/>
              </a:rPr>
              <a:t>, Student, Person, or Object. Classes </a:t>
            </a:r>
            <a:r>
              <a:rPr lang="en-US" altLang="en-US" sz="2000" dirty="0" err="1">
                <a:cs typeface="Times New Roman" panose="02020603050405020304" pitchFamily="18" charset="0"/>
              </a:rPr>
              <a:t>GraduateStudent</a:t>
            </a:r>
            <a:r>
              <a:rPr lang="en-US" altLang="en-US" sz="2000" dirty="0">
                <a:cs typeface="Times New Roman" panose="02020603050405020304" pitchFamily="18" charset="0"/>
              </a:rPr>
              <a:t>, Student, Person, and Object have their own implementation of the </a:t>
            </a:r>
            <a:r>
              <a:rPr lang="en-US" altLang="en-US" sz="2000" dirty="0" err="1">
                <a:cs typeface="Times New Roman" panose="02020603050405020304" pitchFamily="18" charset="0"/>
              </a:rPr>
              <a:t>toString</a:t>
            </a:r>
            <a:r>
              <a:rPr lang="en-US" altLang="en-US" sz="2000" dirty="0">
                <a:cs typeface="Times New Roman" panose="02020603050405020304" pitchFamily="18" charset="0"/>
              </a:rPr>
              <a:t> method. Which implementation is used will be determined dynamically by the Java Virtual Machine at runtime. This capability is known as </a:t>
            </a:r>
            <a:r>
              <a:rPr lang="en-US" altLang="en-US" sz="2000" i="1" dirty="0">
                <a:cs typeface="Times New Roman" panose="02020603050405020304" pitchFamily="18" charset="0"/>
              </a:rPr>
              <a:t>dynamic binding</a:t>
            </a:r>
            <a:r>
              <a:rPr lang="en-US" altLang="en-US" sz="2000" dirty="0">
                <a:cs typeface="Times New Roman" panose="02020603050405020304" pitchFamily="18" charset="0"/>
              </a:rPr>
              <a:t>. </a:t>
            </a:r>
            <a:endParaRPr lang="en-US" altLang="en-US" sz="2000" dirty="0"/>
          </a:p>
        </p:txBody>
      </p:sp>
      <p:sp>
        <p:nvSpPr>
          <p:cNvPr id="33801" name="AutoShape 10">
            <a:hlinkClick r:id="rId2" action="ppaction://program" highlightClick="1"/>
            <a:extLst>
              <a:ext uri="{FF2B5EF4-FFF2-40B4-BE49-F238E27FC236}">
                <a16:creationId xmlns:a16="http://schemas.microsoft.com/office/drawing/2014/main" xmlns="" id="{2FC5A4D4-EB08-F04D-A8D6-825B90202785}"/>
              </a:ext>
            </a:extLst>
          </p:cNvPr>
          <p:cNvSpPr>
            <a:spLocks noChangeArrowheads="1"/>
          </p:cNvSpPr>
          <p:nvPr/>
        </p:nvSpPr>
        <p:spPr bwMode="auto">
          <a:xfrm>
            <a:off x="3048000" y="5815013"/>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xmlns=""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33802" name="Rectangle 13">
            <a:hlinkClick r:id="rId3"/>
            <a:extLst>
              <a:ext uri="{FF2B5EF4-FFF2-40B4-BE49-F238E27FC236}">
                <a16:creationId xmlns:a16="http://schemas.microsoft.com/office/drawing/2014/main" xmlns="" id="{1AF15928-9B58-6342-9C27-7D0F0C4B3074}"/>
              </a:ext>
            </a:extLst>
          </p:cNvPr>
          <p:cNvSpPr>
            <a:spLocks noChangeArrowheads="1"/>
          </p:cNvSpPr>
          <p:nvPr/>
        </p:nvSpPr>
        <p:spPr bwMode="auto">
          <a:xfrm>
            <a:off x="193675" y="5794375"/>
            <a:ext cx="2673350" cy="381000"/>
          </a:xfrm>
          <a:prstGeom prst="rect">
            <a:avLst/>
          </a:prstGeom>
          <a:solidFill>
            <a:srgbClr val="92D05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DynamicBindingDemo</a:t>
            </a:r>
          </a:p>
        </p:txBody>
      </p:sp>
      <p:pic>
        <p:nvPicPr>
          <p:cNvPr id="2" name="Picture 1">
            <a:extLst>
              <a:ext uri="{FF2B5EF4-FFF2-40B4-BE49-F238E27FC236}">
                <a16:creationId xmlns:a16="http://schemas.microsoft.com/office/drawing/2014/main" xmlns="" id="{A43E07A9-ACEB-5341-B897-3923FAA79F5D}"/>
              </a:ext>
            </a:extLst>
          </p:cNvPr>
          <p:cNvPicPr>
            <a:picLocks noChangeAspect="1"/>
          </p:cNvPicPr>
          <p:nvPr/>
        </p:nvPicPr>
        <p:blipFill>
          <a:blip r:embed="rId4"/>
          <a:stretch>
            <a:fillRect/>
          </a:stretch>
        </p:blipFill>
        <p:spPr>
          <a:xfrm>
            <a:off x="5943600" y="5791200"/>
            <a:ext cx="2772456" cy="1293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4615"/>
                                        </p:tgtEl>
                                        <p:attrNameLst>
                                          <p:attrName>style.visibility</p:attrName>
                                        </p:attrNameLst>
                                      </p:cBhvr>
                                      <p:to>
                                        <p:strVal val="visible"/>
                                      </p:to>
                                    </p:set>
                                    <p:anim calcmode="lin" valueType="num">
                                      <p:cBhvr additive="base">
                                        <p:cTn id="7" dur="500" fill="hold"/>
                                        <p:tgtEl>
                                          <p:spTgt spid="324615"/>
                                        </p:tgtEl>
                                        <p:attrNameLst>
                                          <p:attrName>ppt_x</p:attrName>
                                        </p:attrNameLst>
                                      </p:cBhvr>
                                      <p:tavLst>
                                        <p:tav tm="0">
                                          <p:val>
                                            <p:strVal val="0-#ppt_w/2"/>
                                          </p:val>
                                        </p:tav>
                                        <p:tav tm="100000">
                                          <p:val>
                                            <p:strVal val="#ppt_x"/>
                                          </p:val>
                                        </p:tav>
                                      </p:tavLst>
                                    </p:anim>
                                    <p:anim calcmode="lin" valueType="num">
                                      <p:cBhvr additive="base">
                                        <p:cTn id="8" dur="500" fill="hold"/>
                                        <p:tgtEl>
                                          <p:spTgt spid="3246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4616"/>
                                        </p:tgtEl>
                                        <p:attrNameLst>
                                          <p:attrName>style.visibility</p:attrName>
                                        </p:attrNameLst>
                                      </p:cBhvr>
                                      <p:to>
                                        <p:strVal val="visible"/>
                                      </p:to>
                                    </p:set>
                                    <p:anim calcmode="lin" valueType="num">
                                      <p:cBhvr additive="base">
                                        <p:cTn id="13" dur="500" fill="hold"/>
                                        <p:tgtEl>
                                          <p:spTgt spid="324616"/>
                                        </p:tgtEl>
                                        <p:attrNameLst>
                                          <p:attrName>ppt_x</p:attrName>
                                        </p:attrNameLst>
                                      </p:cBhvr>
                                      <p:tavLst>
                                        <p:tav tm="0">
                                          <p:val>
                                            <p:strVal val="0-#ppt_w/2"/>
                                          </p:val>
                                        </p:tav>
                                        <p:tav tm="100000">
                                          <p:val>
                                            <p:strVal val="#ppt_x"/>
                                          </p:val>
                                        </p:tav>
                                      </p:tavLst>
                                    </p:anim>
                                    <p:anim calcmode="lin" valueType="num">
                                      <p:cBhvr additive="base">
                                        <p:cTn id="14" dur="500" fill="hold"/>
                                        <p:tgtEl>
                                          <p:spTgt spid="3246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4617"/>
                                        </p:tgtEl>
                                        <p:attrNameLst>
                                          <p:attrName>style.visibility</p:attrName>
                                        </p:attrNameLst>
                                      </p:cBhvr>
                                      <p:to>
                                        <p:strVal val="visible"/>
                                      </p:to>
                                    </p:set>
                                    <p:anim calcmode="lin" valueType="num">
                                      <p:cBhvr additive="base">
                                        <p:cTn id="19" dur="500" fill="hold"/>
                                        <p:tgtEl>
                                          <p:spTgt spid="324617"/>
                                        </p:tgtEl>
                                        <p:attrNameLst>
                                          <p:attrName>ppt_x</p:attrName>
                                        </p:attrNameLst>
                                      </p:cBhvr>
                                      <p:tavLst>
                                        <p:tav tm="0">
                                          <p:val>
                                            <p:strVal val="0-#ppt_w/2"/>
                                          </p:val>
                                        </p:tav>
                                        <p:tav tm="100000">
                                          <p:val>
                                            <p:strVal val="#ppt_x"/>
                                          </p:val>
                                        </p:tav>
                                      </p:tavLst>
                                    </p:anim>
                                    <p:anim calcmode="lin" valueType="num">
                                      <p:cBhvr additive="base">
                                        <p:cTn id="20" dur="500" fill="hold"/>
                                        <p:tgtEl>
                                          <p:spTgt spid="3246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4618">
                                            <p:txEl>
                                              <p:pRg st="0" end="0"/>
                                            </p:txEl>
                                          </p:spTgt>
                                        </p:tgtEl>
                                        <p:attrNameLst>
                                          <p:attrName>style.visibility</p:attrName>
                                        </p:attrNameLst>
                                      </p:cBhvr>
                                      <p:to>
                                        <p:strVal val="visible"/>
                                      </p:to>
                                    </p:set>
                                    <p:anim calcmode="lin" valueType="num">
                                      <p:cBhvr additive="base">
                                        <p:cTn id="25" dur="500" fill="hold"/>
                                        <p:tgtEl>
                                          <p:spTgt spid="32461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46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5" grpId="0" autoUpdateAnimBg="0"/>
      <p:bldP spid="324617" grpId="0" autoUpdateAnimBg="0"/>
      <p:bldP spid="32461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xmlns="" id="{945DE362-6E33-9D42-A40E-FF6D4E3E65E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C68260F-2310-B84B-BE95-796E553A844A}" type="slidenum">
              <a:rPr lang="en-US" altLang="en-US" sz="1400" smtClean="0"/>
              <a:pPr>
                <a:spcBef>
                  <a:spcPct val="0"/>
                </a:spcBef>
                <a:buClrTx/>
                <a:buSzTx/>
                <a:buFontTx/>
                <a:buNone/>
              </a:pPr>
              <a:t>25</a:t>
            </a:fld>
            <a:endParaRPr lang="en-US" altLang="en-US" sz="1400"/>
          </a:p>
        </p:txBody>
      </p:sp>
      <p:sp>
        <p:nvSpPr>
          <p:cNvPr id="34819" name="Rectangle 2">
            <a:extLst>
              <a:ext uri="{FF2B5EF4-FFF2-40B4-BE49-F238E27FC236}">
                <a16:creationId xmlns:a16="http://schemas.microsoft.com/office/drawing/2014/main" xmlns="" id="{4D970EB6-F833-6647-9191-4D8D7BBD4202}"/>
              </a:ext>
            </a:extLst>
          </p:cNvPr>
          <p:cNvSpPr>
            <a:spLocks noGrp="1" noChangeArrowheads="1"/>
          </p:cNvSpPr>
          <p:nvPr>
            <p:ph type="title"/>
          </p:nvPr>
        </p:nvSpPr>
        <p:spPr>
          <a:xfrm>
            <a:off x="685800" y="304800"/>
            <a:ext cx="7772400" cy="457200"/>
          </a:xfrm>
        </p:spPr>
        <p:txBody>
          <a:bodyPr/>
          <a:lstStyle/>
          <a:p>
            <a:r>
              <a:rPr lang="en-US" altLang="en-US" sz="4000"/>
              <a:t>Dynamic Binding</a:t>
            </a:r>
            <a:endParaRPr lang="en-US" altLang="en-US" b="1">
              <a:latin typeface="Courier" pitchFamily="2" charset="0"/>
            </a:endParaRPr>
          </a:p>
        </p:txBody>
      </p:sp>
      <p:sp>
        <p:nvSpPr>
          <p:cNvPr id="34820" name="Rectangle 3">
            <a:extLst>
              <a:ext uri="{FF2B5EF4-FFF2-40B4-BE49-F238E27FC236}">
                <a16:creationId xmlns:a16="http://schemas.microsoft.com/office/drawing/2014/main" xmlns="" id="{914B5111-23E5-F147-A72A-89FBD9AB2C2A}"/>
              </a:ext>
            </a:extLst>
          </p:cNvPr>
          <p:cNvSpPr>
            <a:spLocks noGrp="1" noChangeArrowheads="1"/>
          </p:cNvSpPr>
          <p:nvPr>
            <p:ph type="body" idx="1"/>
          </p:nvPr>
        </p:nvSpPr>
        <p:spPr>
          <a:xfrm>
            <a:off x="228600" y="990600"/>
            <a:ext cx="8915400" cy="3505200"/>
          </a:xfrm>
        </p:spPr>
        <p:txBody>
          <a:bodyPr/>
          <a:lstStyle/>
          <a:p>
            <a:pPr marL="0" indent="0">
              <a:lnSpc>
                <a:spcPct val="90000"/>
              </a:lnSpc>
              <a:buFont typeface="Monotype Sorts" pitchFamily="2" charset="2"/>
              <a:buNone/>
            </a:pPr>
            <a:r>
              <a:rPr lang="en-US" altLang="en-US" sz="2600" dirty="0">
                <a:cs typeface="Times New Roman" panose="02020603050405020304" pitchFamily="18" charset="0"/>
              </a:rPr>
              <a:t>Dynamic binding works as follows: Suppose an object o is an instance of classes C</a:t>
            </a:r>
            <a:r>
              <a:rPr lang="en-US" altLang="en-US" sz="2600" baseline="-30000" dirty="0">
                <a:cs typeface="Times New Roman" panose="02020603050405020304" pitchFamily="18" charset="0"/>
              </a:rPr>
              <a:t>1</a:t>
            </a:r>
            <a:r>
              <a:rPr lang="en-US" altLang="en-US" sz="2600" dirty="0">
                <a:cs typeface="Times New Roman" panose="02020603050405020304" pitchFamily="18" charset="0"/>
              </a:rPr>
              <a:t>, C</a:t>
            </a:r>
            <a:r>
              <a:rPr lang="en-US" altLang="en-US" sz="2600" baseline="-30000" dirty="0">
                <a:cs typeface="Times New Roman" panose="02020603050405020304" pitchFamily="18" charset="0"/>
              </a:rPr>
              <a:t>2</a:t>
            </a:r>
            <a:r>
              <a:rPr lang="en-US" altLang="en-US" sz="2600" dirty="0">
                <a:cs typeface="Times New Roman" panose="02020603050405020304" pitchFamily="18" charset="0"/>
              </a:rPr>
              <a:t>, ..., C</a:t>
            </a:r>
            <a:r>
              <a:rPr lang="en-US" altLang="en-US" sz="2600" baseline="-30000" dirty="0">
                <a:cs typeface="Times New Roman" panose="02020603050405020304" pitchFamily="18" charset="0"/>
              </a:rPr>
              <a:t>n-1</a:t>
            </a:r>
            <a:r>
              <a:rPr lang="en-US" altLang="en-US" sz="2600" dirty="0">
                <a:cs typeface="Times New Roman" panose="02020603050405020304" pitchFamily="18" charset="0"/>
              </a:rPr>
              <a:t>, and C</a:t>
            </a:r>
            <a:r>
              <a:rPr lang="en-US" altLang="en-US" sz="2600" baseline="-30000" dirty="0">
                <a:cs typeface="Times New Roman" panose="02020603050405020304" pitchFamily="18" charset="0"/>
              </a:rPr>
              <a:t>n</a:t>
            </a:r>
            <a:r>
              <a:rPr lang="en-US" altLang="en-US" sz="2600" dirty="0">
                <a:cs typeface="Times New Roman" panose="02020603050405020304" pitchFamily="18" charset="0"/>
              </a:rPr>
              <a:t>, where C</a:t>
            </a:r>
            <a:r>
              <a:rPr lang="en-US" altLang="en-US" sz="2600" baseline="-30000" dirty="0">
                <a:cs typeface="Times New Roman" panose="02020603050405020304" pitchFamily="18" charset="0"/>
              </a:rPr>
              <a:t>1</a:t>
            </a:r>
            <a:r>
              <a:rPr lang="en-US" altLang="en-US" sz="2600" dirty="0">
                <a:cs typeface="Times New Roman" panose="02020603050405020304" pitchFamily="18" charset="0"/>
              </a:rPr>
              <a:t> is a subclass of C</a:t>
            </a:r>
            <a:r>
              <a:rPr lang="en-US" altLang="en-US" sz="2600" baseline="-30000" dirty="0">
                <a:cs typeface="Times New Roman" panose="02020603050405020304" pitchFamily="18" charset="0"/>
              </a:rPr>
              <a:t>2</a:t>
            </a:r>
            <a:r>
              <a:rPr lang="en-US" altLang="en-US" sz="2600" dirty="0">
                <a:cs typeface="Times New Roman" panose="02020603050405020304" pitchFamily="18" charset="0"/>
              </a:rPr>
              <a:t>, C</a:t>
            </a:r>
            <a:r>
              <a:rPr lang="en-US" altLang="en-US" sz="2600" baseline="-30000" dirty="0">
                <a:cs typeface="Times New Roman" panose="02020603050405020304" pitchFamily="18" charset="0"/>
              </a:rPr>
              <a:t>2</a:t>
            </a:r>
            <a:r>
              <a:rPr lang="en-US" altLang="en-US" sz="2600" dirty="0">
                <a:cs typeface="Times New Roman" panose="02020603050405020304" pitchFamily="18" charset="0"/>
              </a:rPr>
              <a:t> is a subclass of C</a:t>
            </a:r>
            <a:r>
              <a:rPr lang="en-US" altLang="en-US" sz="2600" baseline="-30000" dirty="0">
                <a:cs typeface="Times New Roman" panose="02020603050405020304" pitchFamily="18" charset="0"/>
              </a:rPr>
              <a:t>3</a:t>
            </a:r>
            <a:r>
              <a:rPr lang="en-US" altLang="en-US" sz="2600" dirty="0">
                <a:cs typeface="Times New Roman" panose="02020603050405020304" pitchFamily="18" charset="0"/>
              </a:rPr>
              <a:t>, ..., and C</a:t>
            </a:r>
            <a:r>
              <a:rPr lang="en-US" altLang="en-US" sz="2600" baseline="-30000" dirty="0">
                <a:cs typeface="Times New Roman" panose="02020603050405020304" pitchFamily="18" charset="0"/>
              </a:rPr>
              <a:t>n-1</a:t>
            </a:r>
            <a:r>
              <a:rPr lang="en-US" altLang="en-US" sz="2600" dirty="0">
                <a:cs typeface="Times New Roman" panose="02020603050405020304" pitchFamily="18" charset="0"/>
              </a:rPr>
              <a:t> is a subclass of C</a:t>
            </a:r>
            <a:r>
              <a:rPr lang="en-US" altLang="en-US" sz="2600" baseline="-30000" dirty="0">
                <a:cs typeface="Times New Roman" panose="02020603050405020304" pitchFamily="18" charset="0"/>
              </a:rPr>
              <a:t>n</a:t>
            </a:r>
            <a:r>
              <a:rPr lang="en-US" altLang="en-US" sz="2600" dirty="0">
                <a:cs typeface="Times New Roman" panose="02020603050405020304" pitchFamily="18" charset="0"/>
              </a:rPr>
              <a:t>. </a:t>
            </a:r>
            <a:r>
              <a:rPr lang="en-US" altLang="en-US" sz="2600" dirty="0">
                <a:cs typeface="Courier New" panose="02070309020205020404" pitchFamily="49" charset="0"/>
              </a:rPr>
              <a:t>That is, </a:t>
            </a:r>
            <a:r>
              <a:rPr lang="en-US" altLang="en-US" sz="2600" dirty="0">
                <a:cs typeface="Times New Roman" panose="02020603050405020304" pitchFamily="18" charset="0"/>
              </a:rPr>
              <a:t>C</a:t>
            </a:r>
            <a:r>
              <a:rPr lang="en-US" altLang="en-US" sz="2600" baseline="-30000" dirty="0">
                <a:cs typeface="Times New Roman" panose="02020603050405020304" pitchFamily="18" charset="0"/>
              </a:rPr>
              <a:t>n</a:t>
            </a:r>
            <a:r>
              <a:rPr lang="en-US" altLang="en-US" sz="2600" dirty="0">
                <a:cs typeface="Courier New" panose="02070309020205020404" pitchFamily="49" charset="0"/>
              </a:rPr>
              <a:t> is the most general class, and </a:t>
            </a:r>
            <a:r>
              <a:rPr lang="en-US" altLang="en-US" sz="2600" dirty="0">
                <a:cs typeface="Times New Roman" panose="02020603050405020304" pitchFamily="18" charset="0"/>
              </a:rPr>
              <a:t>C</a:t>
            </a:r>
            <a:r>
              <a:rPr lang="en-US" altLang="en-US" sz="2600" baseline="-30000" dirty="0">
                <a:cs typeface="Times New Roman" panose="02020603050405020304" pitchFamily="18" charset="0"/>
              </a:rPr>
              <a:t>1</a:t>
            </a:r>
            <a:r>
              <a:rPr lang="en-US" altLang="en-US" sz="2600" dirty="0">
                <a:cs typeface="Courier New" panose="02070309020205020404" pitchFamily="49" charset="0"/>
              </a:rPr>
              <a:t> is the most specific class. In Java, </a:t>
            </a:r>
            <a:r>
              <a:rPr lang="en-US" altLang="en-US" sz="2600" dirty="0">
                <a:cs typeface="Times New Roman" panose="02020603050405020304" pitchFamily="18" charset="0"/>
              </a:rPr>
              <a:t>C</a:t>
            </a:r>
            <a:r>
              <a:rPr lang="en-US" altLang="en-US" sz="2600" baseline="-30000" dirty="0">
                <a:cs typeface="Times New Roman" panose="02020603050405020304" pitchFamily="18" charset="0"/>
              </a:rPr>
              <a:t>n</a:t>
            </a:r>
            <a:r>
              <a:rPr lang="en-US" altLang="en-US" sz="2600" dirty="0">
                <a:cs typeface="Courier New" panose="02070309020205020404" pitchFamily="49" charset="0"/>
              </a:rPr>
              <a:t> is the Object class. </a:t>
            </a:r>
            <a:r>
              <a:rPr lang="en-US" altLang="en-US" sz="2600" dirty="0">
                <a:cs typeface="Times New Roman" panose="02020603050405020304" pitchFamily="18" charset="0"/>
              </a:rPr>
              <a:t>If o invokes a method p, the JVM searches the implementation for the method p in C</a:t>
            </a:r>
            <a:r>
              <a:rPr lang="en-US" altLang="en-US" sz="2600" baseline="-30000" dirty="0">
                <a:cs typeface="Times New Roman" panose="02020603050405020304" pitchFamily="18" charset="0"/>
              </a:rPr>
              <a:t>1</a:t>
            </a:r>
            <a:r>
              <a:rPr lang="en-US" altLang="en-US" sz="2600" dirty="0">
                <a:cs typeface="Times New Roman" panose="02020603050405020304" pitchFamily="18" charset="0"/>
              </a:rPr>
              <a:t>, C</a:t>
            </a:r>
            <a:r>
              <a:rPr lang="en-US" altLang="en-US" sz="2600" baseline="-30000" dirty="0">
                <a:cs typeface="Times New Roman" panose="02020603050405020304" pitchFamily="18" charset="0"/>
              </a:rPr>
              <a:t>2</a:t>
            </a:r>
            <a:r>
              <a:rPr lang="en-US" altLang="en-US" sz="2600" dirty="0">
                <a:cs typeface="Times New Roman" panose="02020603050405020304" pitchFamily="18" charset="0"/>
              </a:rPr>
              <a:t>, ..., C</a:t>
            </a:r>
            <a:r>
              <a:rPr lang="en-US" altLang="en-US" sz="2600" baseline="-30000" dirty="0">
                <a:cs typeface="Times New Roman" panose="02020603050405020304" pitchFamily="18" charset="0"/>
              </a:rPr>
              <a:t>n-1 </a:t>
            </a:r>
            <a:r>
              <a:rPr lang="en-US" altLang="en-US" sz="2600" dirty="0">
                <a:cs typeface="Times New Roman" panose="02020603050405020304" pitchFamily="18" charset="0"/>
              </a:rPr>
              <a:t>and C</a:t>
            </a:r>
            <a:r>
              <a:rPr lang="en-US" altLang="en-US" sz="2600" baseline="-30000" dirty="0">
                <a:cs typeface="Times New Roman" panose="02020603050405020304" pitchFamily="18" charset="0"/>
              </a:rPr>
              <a:t>n</a:t>
            </a:r>
            <a:r>
              <a:rPr lang="en-US" altLang="en-US" sz="2600" dirty="0">
                <a:cs typeface="Times New Roman" panose="02020603050405020304" pitchFamily="18" charset="0"/>
              </a:rPr>
              <a:t>, in this order, until it is found. </a:t>
            </a:r>
            <a:r>
              <a:rPr lang="en-US" altLang="en-US" sz="2600" dirty="0">
                <a:cs typeface="Courier New" panose="02070309020205020404" pitchFamily="49" charset="0"/>
              </a:rPr>
              <a:t>Once an implementation is found, the search stops and the first-found implementation is invoked.</a:t>
            </a:r>
          </a:p>
        </p:txBody>
      </p:sp>
      <p:graphicFrame>
        <p:nvGraphicFramePr>
          <p:cNvPr id="34821" name="Object 4">
            <a:extLst>
              <a:ext uri="{FF2B5EF4-FFF2-40B4-BE49-F238E27FC236}">
                <a16:creationId xmlns:a16="http://schemas.microsoft.com/office/drawing/2014/main" xmlns="" id="{5C44D204-8B15-3740-B3B0-D53131071904}"/>
              </a:ext>
            </a:extLst>
          </p:cNvPr>
          <p:cNvGraphicFramePr>
            <a:graphicFrameLocks noChangeAspect="1"/>
          </p:cNvGraphicFramePr>
          <p:nvPr/>
        </p:nvGraphicFramePr>
        <p:xfrm>
          <a:off x="0" y="4343400"/>
          <a:ext cx="9144000" cy="2063750"/>
        </p:xfrm>
        <a:graphic>
          <a:graphicData uri="http://schemas.openxmlformats.org/presentationml/2006/ole">
            <p:oleObj spid="_x0000_s34873" name="Picture" r:id="rId3" imgW="22288500" imgH="5143500" progId="Word.Picture.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xmlns="" id="{D437ED61-C41E-2242-89F1-FB0F0125747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088F535-9E87-9445-867D-0CF1BAC80007}" type="slidenum">
              <a:rPr lang="en-US" altLang="en-US" sz="1400" smtClean="0"/>
              <a:pPr>
                <a:spcBef>
                  <a:spcPct val="0"/>
                </a:spcBef>
                <a:buClrTx/>
                <a:buSzTx/>
                <a:buFontTx/>
                <a:buNone/>
              </a:pPr>
              <a:t>26</a:t>
            </a:fld>
            <a:endParaRPr lang="en-US" altLang="en-US" sz="1400"/>
          </a:p>
        </p:txBody>
      </p:sp>
      <p:sp>
        <p:nvSpPr>
          <p:cNvPr id="35843" name="Rectangle 2">
            <a:extLst>
              <a:ext uri="{FF2B5EF4-FFF2-40B4-BE49-F238E27FC236}">
                <a16:creationId xmlns:a16="http://schemas.microsoft.com/office/drawing/2014/main" xmlns="" id="{4D924DBC-2C09-8640-8172-84D88DCC98D6}"/>
              </a:ext>
            </a:extLst>
          </p:cNvPr>
          <p:cNvSpPr>
            <a:spLocks noGrp="1" noChangeArrowheads="1"/>
          </p:cNvSpPr>
          <p:nvPr>
            <p:ph type="title"/>
          </p:nvPr>
        </p:nvSpPr>
        <p:spPr>
          <a:xfrm>
            <a:off x="685800" y="304800"/>
            <a:ext cx="7772400" cy="457200"/>
          </a:xfrm>
        </p:spPr>
        <p:txBody>
          <a:bodyPr/>
          <a:lstStyle/>
          <a:p>
            <a:r>
              <a:rPr lang="en-US" altLang="en-US" sz="4000"/>
              <a:t>Method Matching vs. Binding</a:t>
            </a:r>
            <a:endParaRPr lang="en-US" altLang="en-US" b="1">
              <a:latin typeface="Courier" pitchFamily="2" charset="0"/>
            </a:endParaRPr>
          </a:p>
        </p:txBody>
      </p:sp>
      <p:sp>
        <p:nvSpPr>
          <p:cNvPr id="35844" name="Rectangle 3">
            <a:extLst>
              <a:ext uri="{FF2B5EF4-FFF2-40B4-BE49-F238E27FC236}">
                <a16:creationId xmlns:a16="http://schemas.microsoft.com/office/drawing/2014/main" xmlns="" id="{4155BA39-9A56-5041-91D6-3F4DE82D776C}"/>
              </a:ext>
            </a:extLst>
          </p:cNvPr>
          <p:cNvSpPr>
            <a:spLocks noGrp="1" noChangeArrowheads="1"/>
          </p:cNvSpPr>
          <p:nvPr>
            <p:ph type="body" idx="1"/>
          </p:nvPr>
        </p:nvSpPr>
        <p:spPr>
          <a:xfrm>
            <a:off x="228600" y="990600"/>
            <a:ext cx="8763000" cy="3733800"/>
          </a:xfrm>
        </p:spPr>
        <p:txBody>
          <a:bodyPr/>
          <a:lstStyle/>
          <a:p>
            <a:pPr marL="0" indent="0">
              <a:buFont typeface="Monotype Sorts" pitchFamily="2" charset="2"/>
              <a:buNone/>
            </a:pPr>
            <a:r>
              <a:rPr lang="en-US" altLang="en-US" sz="3000">
                <a:cs typeface="Times New Roman" panose="02020603050405020304" pitchFamily="18" charset="0"/>
              </a:rPr>
              <a:t>Matching a method signature and binding a method implementation are two issues. The compiler finds a matching method according to parameter type, number of parameters, and order of the parameters at compilation time. A method may be implemented in several subclasses. The Java Virtual Machine dynamically binds the implementation of the method at runtime. </a:t>
            </a:r>
            <a:endParaRPr lang="en-US" altLang="en-US" sz="300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xmlns="" id="{D5D4D51C-3DA7-914A-87BA-75A121AD13D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B1AC1AE-B10D-A349-87D2-1BEB2134F658}" type="slidenum">
              <a:rPr lang="en-US" altLang="en-US" sz="1400" smtClean="0"/>
              <a:pPr>
                <a:spcBef>
                  <a:spcPct val="0"/>
                </a:spcBef>
                <a:buClrTx/>
                <a:buSzTx/>
                <a:buFontTx/>
                <a:buNone/>
              </a:pPr>
              <a:t>27</a:t>
            </a:fld>
            <a:endParaRPr lang="en-US" altLang="en-US" sz="1400"/>
          </a:p>
        </p:txBody>
      </p:sp>
      <p:sp>
        <p:nvSpPr>
          <p:cNvPr id="36867" name="Rectangle 2">
            <a:extLst>
              <a:ext uri="{FF2B5EF4-FFF2-40B4-BE49-F238E27FC236}">
                <a16:creationId xmlns:a16="http://schemas.microsoft.com/office/drawing/2014/main" xmlns="" id="{1F1E9FB3-7484-BB4D-B7F2-5063502C6B19}"/>
              </a:ext>
            </a:extLst>
          </p:cNvPr>
          <p:cNvSpPr>
            <a:spLocks noGrp="1" noChangeArrowheads="1"/>
          </p:cNvSpPr>
          <p:nvPr>
            <p:ph type="title"/>
          </p:nvPr>
        </p:nvSpPr>
        <p:spPr>
          <a:xfrm>
            <a:off x="228600" y="152400"/>
            <a:ext cx="8763000" cy="685800"/>
          </a:xfrm>
        </p:spPr>
        <p:txBody>
          <a:bodyPr/>
          <a:lstStyle/>
          <a:p>
            <a:r>
              <a:rPr lang="en-US" altLang="en-US" sz="2400"/>
              <a:t>Generic Programming</a:t>
            </a:r>
            <a:endParaRPr lang="en-US" altLang="en-US" sz="2800" b="1">
              <a:latin typeface="Courier" pitchFamily="2" charset="0"/>
            </a:endParaRPr>
          </a:p>
        </p:txBody>
      </p:sp>
      <p:sp>
        <p:nvSpPr>
          <p:cNvPr id="36868" name="Text Box 3">
            <a:extLst>
              <a:ext uri="{FF2B5EF4-FFF2-40B4-BE49-F238E27FC236}">
                <a16:creationId xmlns:a16="http://schemas.microsoft.com/office/drawing/2014/main" xmlns="" id="{0DE40A69-40C9-0B43-8FCB-1B266B9D67E1}"/>
              </a:ext>
            </a:extLst>
          </p:cNvPr>
          <p:cNvSpPr txBox="1">
            <a:spLocks noChangeArrowheads="1"/>
          </p:cNvSpPr>
          <p:nvPr/>
        </p:nvSpPr>
        <p:spPr bwMode="auto">
          <a:xfrm>
            <a:off x="152400" y="838200"/>
            <a:ext cx="4114800" cy="506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37160">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public class </a:t>
            </a:r>
            <a:r>
              <a:rPr lang="en-US" altLang="en-US" sz="1200" b="1" dirty="0" err="1">
                <a:solidFill>
                  <a:schemeClr val="tx2"/>
                </a:solidFill>
                <a:latin typeface="Courier New" panose="02070309020205020404" pitchFamily="49" charset="0"/>
                <a:cs typeface="Times New Roman" panose="02020603050405020304" pitchFamily="18" charset="0"/>
              </a:rPr>
              <a:t>PolymorphismDemo</a:t>
            </a: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public static void main(String[] </a:t>
            </a:r>
            <a:r>
              <a:rPr lang="en-US" altLang="en-US" sz="1200" b="1" dirty="0" err="1">
                <a:solidFill>
                  <a:schemeClr val="tx2"/>
                </a:solidFill>
                <a:latin typeface="Courier New" panose="02070309020205020404" pitchFamily="49" charset="0"/>
                <a:cs typeface="Times New Roman" panose="02020603050405020304" pitchFamily="18" charset="0"/>
              </a:rPr>
              <a:t>args</a:t>
            </a: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m(new </a:t>
            </a:r>
            <a:r>
              <a:rPr lang="en-US" altLang="en-US" sz="1200" b="1" dirty="0" err="1">
                <a:solidFill>
                  <a:schemeClr val="tx2"/>
                </a:solidFill>
                <a:latin typeface="Courier New" panose="02070309020205020404" pitchFamily="49" charset="0"/>
                <a:cs typeface="Times New Roman" panose="02020603050405020304" pitchFamily="18" charset="0"/>
              </a:rPr>
              <a:t>GraduateStudent</a:t>
            </a:r>
            <a:r>
              <a:rPr lang="en-US" altLang="en-US" sz="12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m(new Student());</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m(new Person());</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m(new Object());</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public static void m(Object x)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a:t>
            </a:r>
            <a:r>
              <a:rPr lang="en-US" altLang="en-US" sz="1200" b="1" dirty="0" err="1">
                <a:solidFill>
                  <a:schemeClr val="tx2"/>
                </a:solidFill>
                <a:latin typeface="Courier New" panose="02070309020205020404" pitchFamily="49" charset="0"/>
                <a:cs typeface="Times New Roman" panose="02020603050405020304" pitchFamily="18" charset="0"/>
              </a:rPr>
              <a:t>System.out.println</a:t>
            </a:r>
            <a:r>
              <a:rPr lang="en-US" altLang="en-US" sz="1200" b="1" dirty="0">
                <a:solidFill>
                  <a:schemeClr val="tx2"/>
                </a:solidFill>
                <a:latin typeface="Courier New" panose="02070309020205020404" pitchFamily="49" charset="0"/>
                <a:cs typeface="Times New Roman" panose="02020603050405020304" pitchFamily="18" charset="0"/>
              </a:rPr>
              <a:t>(</a:t>
            </a:r>
            <a:r>
              <a:rPr lang="en-US" altLang="en-US" sz="1200" b="1" dirty="0" err="1">
                <a:solidFill>
                  <a:schemeClr val="tx2"/>
                </a:solidFill>
                <a:latin typeface="Courier New" panose="02070309020205020404" pitchFamily="49" charset="0"/>
                <a:cs typeface="Times New Roman" panose="02020603050405020304" pitchFamily="18" charset="0"/>
              </a:rPr>
              <a:t>x.toString</a:t>
            </a:r>
            <a:r>
              <a:rPr lang="en-US" altLang="en-US" sz="12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class </a:t>
            </a:r>
            <a:r>
              <a:rPr lang="en-US" altLang="en-US" sz="1200" b="1" dirty="0" err="1">
                <a:solidFill>
                  <a:schemeClr val="tx2"/>
                </a:solidFill>
                <a:latin typeface="Courier New" panose="02070309020205020404" pitchFamily="49" charset="0"/>
                <a:cs typeface="Times New Roman" panose="02020603050405020304" pitchFamily="18" charset="0"/>
              </a:rPr>
              <a:t>GraduateStudent</a:t>
            </a:r>
            <a:r>
              <a:rPr lang="en-US" altLang="en-US" sz="1200" b="1" dirty="0">
                <a:solidFill>
                  <a:schemeClr val="tx2"/>
                </a:solidFill>
                <a:latin typeface="Courier New" panose="02070309020205020404" pitchFamily="49" charset="0"/>
                <a:cs typeface="Times New Roman" panose="02020603050405020304" pitchFamily="18" charset="0"/>
              </a:rPr>
              <a:t> extends Student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class Student extends Person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public String </a:t>
            </a:r>
            <a:r>
              <a:rPr lang="en-US" altLang="en-US" sz="1200" b="1" dirty="0" err="1">
                <a:solidFill>
                  <a:schemeClr val="tx2"/>
                </a:solidFill>
                <a:latin typeface="Courier New" panose="02070309020205020404" pitchFamily="49" charset="0"/>
                <a:cs typeface="Times New Roman" panose="02020603050405020304" pitchFamily="18" charset="0"/>
              </a:rPr>
              <a:t>toString</a:t>
            </a: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return "Student";</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class Person extends Object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public String </a:t>
            </a:r>
            <a:r>
              <a:rPr lang="en-US" altLang="en-US" sz="1200" b="1" dirty="0" err="1">
                <a:solidFill>
                  <a:schemeClr val="tx2"/>
                </a:solidFill>
                <a:latin typeface="Courier New" panose="02070309020205020404" pitchFamily="49" charset="0"/>
                <a:cs typeface="Times New Roman" panose="02020603050405020304" pitchFamily="18" charset="0"/>
              </a:rPr>
              <a:t>toString</a:t>
            </a: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return "Person";</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200" b="1" dirty="0">
                <a:solidFill>
                  <a:schemeClr val="tx2"/>
                </a:solidFill>
                <a:latin typeface="Courier New" panose="02070309020205020404" pitchFamily="49" charset="0"/>
                <a:cs typeface="Times New Roman" panose="02020603050405020304" pitchFamily="18" charset="0"/>
              </a:rPr>
              <a:t>}</a:t>
            </a:r>
          </a:p>
        </p:txBody>
      </p:sp>
      <p:sp>
        <p:nvSpPr>
          <p:cNvPr id="36869" name="Rectangle 7">
            <a:extLst>
              <a:ext uri="{FF2B5EF4-FFF2-40B4-BE49-F238E27FC236}">
                <a16:creationId xmlns:a16="http://schemas.microsoft.com/office/drawing/2014/main" xmlns="" id="{9D611D86-D75F-5A49-8A1F-1F72C92C98CB}"/>
              </a:ext>
            </a:extLst>
          </p:cNvPr>
          <p:cNvSpPr>
            <a:spLocks noGrp="1" noChangeArrowheads="1"/>
          </p:cNvSpPr>
          <p:nvPr>
            <p:ph type="body" idx="1"/>
          </p:nvPr>
        </p:nvSpPr>
        <p:spPr>
          <a:xfrm>
            <a:off x="4419600" y="838200"/>
            <a:ext cx="4572000" cy="4191000"/>
          </a:xfrm>
        </p:spPr>
        <p:txBody>
          <a:bodyPr/>
          <a:lstStyle/>
          <a:p>
            <a:pPr marL="0" indent="0">
              <a:buFont typeface="Monotype Sorts" pitchFamily="2" charset="2"/>
              <a:buNone/>
            </a:pPr>
            <a:r>
              <a:rPr lang="en-US" altLang="en-US" sz="2000">
                <a:cs typeface="Times New Roman" panose="02020603050405020304" pitchFamily="18" charset="0"/>
              </a:rPr>
              <a:t>Polymorphism allows methods to be used generically for a wide range of object arguments. This is known as generic programming. If a method’s parameter type is a superclass (e.g., Object), you may pass an object to this method of any of the parameter’s subclasses (e.g., Student or String). When an object (e.g., a Student object or a String object) is used in the method, the particular implementation of the method of the object that is invoked (e.g., toString) is determined dynamically.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347A-3979-1248-AEE8-D302B4724EDA}"/>
              </a:ext>
            </a:extLst>
          </p:cNvPr>
          <p:cNvSpPr>
            <a:spLocks noGrp="1"/>
          </p:cNvSpPr>
          <p:nvPr>
            <p:ph type="title"/>
          </p:nvPr>
        </p:nvSpPr>
        <p:spPr/>
        <p:txBody>
          <a:bodyPr/>
          <a:lstStyle/>
          <a:p>
            <a:r>
              <a:rPr lang="en-US" dirty="0"/>
              <a:t>What's wrong?</a:t>
            </a:r>
          </a:p>
        </p:txBody>
      </p:sp>
      <p:sp>
        <p:nvSpPr>
          <p:cNvPr id="4" name="Slide Number Placeholder 3">
            <a:extLst>
              <a:ext uri="{FF2B5EF4-FFF2-40B4-BE49-F238E27FC236}">
                <a16:creationId xmlns:a16="http://schemas.microsoft.com/office/drawing/2014/main" xmlns="" id="{41315617-EB22-9343-A233-54AC7E533F5E}"/>
              </a:ext>
            </a:extLst>
          </p:cNvPr>
          <p:cNvSpPr>
            <a:spLocks noGrp="1"/>
          </p:cNvSpPr>
          <p:nvPr>
            <p:ph type="sldNum" sz="quarter" idx="11"/>
          </p:nvPr>
        </p:nvSpPr>
        <p:spPr/>
        <p:txBody>
          <a:bodyPr/>
          <a:lstStyle/>
          <a:p>
            <a:pPr>
              <a:defRPr/>
            </a:pPr>
            <a:fld id="{375296B1-F493-E64D-8DB4-5777CD161993}" type="slidenum">
              <a:rPr lang="en-US" altLang="en-US" smtClean="0"/>
              <a:pPr>
                <a:defRPr/>
              </a:pPr>
              <a:t>28</a:t>
            </a:fld>
            <a:endParaRPr lang="en-US" altLang="en-US"/>
          </a:p>
        </p:txBody>
      </p:sp>
      <p:pic>
        <p:nvPicPr>
          <p:cNvPr id="5" name="Picture 4">
            <a:extLst>
              <a:ext uri="{FF2B5EF4-FFF2-40B4-BE49-F238E27FC236}">
                <a16:creationId xmlns:a16="http://schemas.microsoft.com/office/drawing/2014/main" xmlns="" id="{C1E5F10B-24F9-A146-BE17-1E9D70F2531F}"/>
              </a:ext>
            </a:extLst>
          </p:cNvPr>
          <p:cNvPicPr>
            <a:picLocks noChangeAspect="1"/>
          </p:cNvPicPr>
          <p:nvPr/>
        </p:nvPicPr>
        <p:blipFill>
          <a:blip r:embed="rId3"/>
          <a:stretch>
            <a:fillRect/>
          </a:stretch>
        </p:blipFill>
        <p:spPr>
          <a:xfrm>
            <a:off x="703728" y="1657350"/>
            <a:ext cx="7373471" cy="4819090"/>
          </a:xfrm>
          <a:prstGeom prst="rect">
            <a:avLst/>
          </a:prstGeom>
        </p:spPr>
      </p:pic>
    </p:spTree>
    <p:extLst>
      <p:ext uri="{BB962C8B-B14F-4D97-AF65-F5344CB8AC3E}">
        <p14:creationId xmlns:p14="http://schemas.microsoft.com/office/powerpoint/2010/main" xmlns="" val="4207335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BE2E8-2767-EA4E-8059-05109C4F99F7}"/>
              </a:ext>
            </a:extLst>
          </p:cNvPr>
          <p:cNvSpPr>
            <a:spLocks noGrp="1"/>
          </p:cNvSpPr>
          <p:nvPr>
            <p:ph type="title"/>
          </p:nvPr>
        </p:nvSpPr>
        <p:spPr/>
        <p:txBody>
          <a:bodyPr/>
          <a:lstStyle/>
          <a:p>
            <a:r>
              <a:rPr lang="en-US" dirty="0"/>
              <a:t>What's the output?!</a:t>
            </a:r>
          </a:p>
        </p:txBody>
      </p:sp>
      <p:sp>
        <p:nvSpPr>
          <p:cNvPr id="4" name="Slide Number Placeholder 3">
            <a:extLst>
              <a:ext uri="{FF2B5EF4-FFF2-40B4-BE49-F238E27FC236}">
                <a16:creationId xmlns:a16="http://schemas.microsoft.com/office/drawing/2014/main" xmlns="" id="{86C05FF8-7420-7945-91D2-C2C76B646809}"/>
              </a:ext>
            </a:extLst>
          </p:cNvPr>
          <p:cNvSpPr>
            <a:spLocks noGrp="1"/>
          </p:cNvSpPr>
          <p:nvPr>
            <p:ph type="sldNum" sz="quarter" idx="11"/>
          </p:nvPr>
        </p:nvSpPr>
        <p:spPr/>
        <p:txBody>
          <a:bodyPr/>
          <a:lstStyle/>
          <a:p>
            <a:pPr>
              <a:defRPr/>
            </a:pPr>
            <a:fld id="{375296B1-F493-E64D-8DB4-5777CD161993}" type="slidenum">
              <a:rPr lang="en-US" altLang="en-US" smtClean="0"/>
              <a:pPr>
                <a:defRPr/>
              </a:pPr>
              <a:t>29</a:t>
            </a:fld>
            <a:endParaRPr lang="en-US" altLang="en-US"/>
          </a:p>
        </p:txBody>
      </p:sp>
      <p:pic>
        <p:nvPicPr>
          <p:cNvPr id="5" name="Picture 4">
            <a:extLst>
              <a:ext uri="{FF2B5EF4-FFF2-40B4-BE49-F238E27FC236}">
                <a16:creationId xmlns:a16="http://schemas.microsoft.com/office/drawing/2014/main" xmlns="" id="{895DCD2C-2EF9-054F-8C07-79A108014250}"/>
              </a:ext>
            </a:extLst>
          </p:cNvPr>
          <p:cNvPicPr>
            <a:picLocks noChangeAspect="1"/>
          </p:cNvPicPr>
          <p:nvPr/>
        </p:nvPicPr>
        <p:blipFill>
          <a:blip r:embed="rId3"/>
          <a:stretch>
            <a:fillRect/>
          </a:stretch>
        </p:blipFill>
        <p:spPr>
          <a:xfrm>
            <a:off x="57513" y="1509993"/>
            <a:ext cx="9028973" cy="4799013"/>
          </a:xfrm>
          <a:prstGeom prst="rect">
            <a:avLst/>
          </a:prstGeom>
        </p:spPr>
      </p:pic>
    </p:spTree>
    <p:extLst>
      <p:ext uri="{BB962C8B-B14F-4D97-AF65-F5344CB8AC3E}">
        <p14:creationId xmlns:p14="http://schemas.microsoft.com/office/powerpoint/2010/main" xmlns="" val="167788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C1788-B392-474D-B80A-876CFBE1C28E}"/>
              </a:ext>
            </a:extLst>
          </p:cNvPr>
          <p:cNvSpPr>
            <a:spLocks noGrp="1"/>
          </p:cNvSpPr>
          <p:nvPr>
            <p:ph type="title"/>
          </p:nvPr>
        </p:nvSpPr>
        <p:spPr>
          <a:xfrm>
            <a:off x="685800" y="304800"/>
            <a:ext cx="7772400" cy="1143000"/>
          </a:xfrm>
        </p:spPr>
        <p:txBody>
          <a:bodyPr/>
          <a:lstStyle/>
          <a:p>
            <a:r>
              <a:rPr lang="en-US" dirty="0"/>
              <a:t>Inheritance</a:t>
            </a:r>
          </a:p>
        </p:txBody>
      </p:sp>
      <p:sp>
        <p:nvSpPr>
          <p:cNvPr id="3" name="Content Placeholder 2">
            <a:extLst>
              <a:ext uri="{FF2B5EF4-FFF2-40B4-BE49-F238E27FC236}">
                <a16:creationId xmlns:a16="http://schemas.microsoft.com/office/drawing/2014/main" xmlns="" id="{B918BD79-5569-3840-B16B-137763C499F4}"/>
              </a:ext>
            </a:extLst>
          </p:cNvPr>
          <p:cNvSpPr>
            <a:spLocks noGrp="1"/>
          </p:cNvSpPr>
          <p:nvPr>
            <p:ph idx="1"/>
          </p:nvPr>
        </p:nvSpPr>
        <p:spPr>
          <a:xfrm>
            <a:off x="304800" y="1295400"/>
            <a:ext cx="8686800" cy="4953000"/>
          </a:xfrm>
        </p:spPr>
        <p:txBody>
          <a:bodyPr/>
          <a:lstStyle/>
          <a:p>
            <a:r>
              <a:rPr lang="en-US" dirty="0"/>
              <a:t>You use a class to model objects of the same type. </a:t>
            </a:r>
          </a:p>
          <a:p>
            <a:r>
              <a:rPr lang="en-US" dirty="0"/>
              <a:t>Different classes may have some common properties and behaviors, which can be generalized in a class that can be shared by other classes. </a:t>
            </a:r>
          </a:p>
          <a:p>
            <a:r>
              <a:rPr lang="en-US" dirty="0"/>
              <a:t>You can define a specialized class that extends the generalized class. </a:t>
            </a:r>
          </a:p>
          <a:p>
            <a:r>
              <a:rPr lang="en-US" dirty="0"/>
              <a:t>The specialized classes inherit the properties and methods from the general class.</a:t>
            </a:r>
          </a:p>
          <a:p>
            <a:endParaRPr lang="en-US" dirty="0"/>
          </a:p>
        </p:txBody>
      </p:sp>
      <p:sp>
        <p:nvSpPr>
          <p:cNvPr id="4" name="Slide Number Placeholder 3">
            <a:extLst>
              <a:ext uri="{FF2B5EF4-FFF2-40B4-BE49-F238E27FC236}">
                <a16:creationId xmlns:a16="http://schemas.microsoft.com/office/drawing/2014/main" xmlns="" id="{2BB255ED-9CF0-DE4F-B9AA-66116997F26B}"/>
              </a:ext>
            </a:extLst>
          </p:cNvPr>
          <p:cNvSpPr>
            <a:spLocks noGrp="1"/>
          </p:cNvSpPr>
          <p:nvPr>
            <p:ph type="sldNum" sz="quarter" idx="11"/>
          </p:nvPr>
        </p:nvSpPr>
        <p:spPr/>
        <p:txBody>
          <a:bodyPr/>
          <a:lstStyle/>
          <a:p>
            <a:pPr>
              <a:defRPr/>
            </a:pPr>
            <a:fld id="{375296B1-F493-E64D-8DB4-5777CD161993}" type="slidenum">
              <a:rPr lang="en-US" altLang="en-US" smtClean="0"/>
              <a:pPr>
                <a:defRPr/>
              </a:pPr>
              <a:t>3</a:t>
            </a:fld>
            <a:endParaRPr lang="en-US" altLang="en-US"/>
          </a:p>
        </p:txBody>
      </p:sp>
    </p:spTree>
    <p:extLst>
      <p:ext uri="{BB962C8B-B14F-4D97-AF65-F5344CB8AC3E}">
        <p14:creationId xmlns:p14="http://schemas.microsoft.com/office/powerpoint/2010/main" xmlns="" val="3715608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AE10A-CCA6-E144-BEBD-6B7F41F2DBFE}"/>
              </a:ext>
            </a:extLst>
          </p:cNvPr>
          <p:cNvSpPr>
            <a:spLocks noGrp="1"/>
          </p:cNvSpPr>
          <p:nvPr>
            <p:ph type="title"/>
          </p:nvPr>
        </p:nvSpPr>
        <p:spPr/>
        <p:txBody>
          <a:bodyPr/>
          <a:lstStyle/>
          <a:p>
            <a:r>
              <a:rPr lang="en-US" dirty="0"/>
              <a:t>What's the Output?</a:t>
            </a:r>
          </a:p>
        </p:txBody>
      </p:sp>
      <p:sp>
        <p:nvSpPr>
          <p:cNvPr id="4" name="Slide Number Placeholder 3">
            <a:extLst>
              <a:ext uri="{FF2B5EF4-FFF2-40B4-BE49-F238E27FC236}">
                <a16:creationId xmlns:a16="http://schemas.microsoft.com/office/drawing/2014/main" xmlns="" id="{5724FAD9-CE36-6B41-81AD-2DA715C4BAE3}"/>
              </a:ext>
            </a:extLst>
          </p:cNvPr>
          <p:cNvSpPr>
            <a:spLocks noGrp="1"/>
          </p:cNvSpPr>
          <p:nvPr>
            <p:ph type="sldNum" sz="quarter" idx="11"/>
          </p:nvPr>
        </p:nvSpPr>
        <p:spPr/>
        <p:txBody>
          <a:bodyPr/>
          <a:lstStyle/>
          <a:p>
            <a:pPr>
              <a:defRPr/>
            </a:pPr>
            <a:fld id="{375296B1-F493-E64D-8DB4-5777CD161993}" type="slidenum">
              <a:rPr lang="en-US" altLang="en-US" smtClean="0"/>
              <a:pPr>
                <a:defRPr/>
              </a:pPr>
              <a:t>30</a:t>
            </a:fld>
            <a:endParaRPr lang="en-US" altLang="en-US"/>
          </a:p>
        </p:txBody>
      </p:sp>
      <p:pic>
        <p:nvPicPr>
          <p:cNvPr id="5" name="Picture 4">
            <a:extLst>
              <a:ext uri="{FF2B5EF4-FFF2-40B4-BE49-F238E27FC236}">
                <a16:creationId xmlns:a16="http://schemas.microsoft.com/office/drawing/2014/main" xmlns="" id="{DD8C411E-74DA-864B-8274-292F441F1246}"/>
              </a:ext>
            </a:extLst>
          </p:cNvPr>
          <p:cNvPicPr>
            <a:picLocks noChangeAspect="1"/>
          </p:cNvPicPr>
          <p:nvPr/>
        </p:nvPicPr>
        <p:blipFill>
          <a:blip r:embed="rId3"/>
          <a:stretch>
            <a:fillRect/>
          </a:stretch>
        </p:blipFill>
        <p:spPr>
          <a:xfrm>
            <a:off x="381000" y="1258899"/>
            <a:ext cx="8077200" cy="5265342"/>
          </a:xfrm>
          <a:prstGeom prst="rect">
            <a:avLst/>
          </a:prstGeom>
        </p:spPr>
      </p:pic>
    </p:spTree>
    <p:extLst>
      <p:ext uri="{BB962C8B-B14F-4D97-AF65-F5344CB8AC3E}">
        <p14:creationId xmlns:p14="http://schemas.microsoft.com/office/powerpoint/2010/main" xmlns="" val="3800399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0B1A7-1872-084E-9F3A-FF13F24798F1}"/>
              </a:ext>
            </a:extLst>
          </p:cNvPr>
          <p:cNvSpPr>
            <a:spLocks noGrp="1"/>
          </p:cNvSpPr>
          <p:nvPr>
            <p:ph type="title"/>
          </p:nvPr>
        </p:nvSpPr>
        <p:spPr>
          <a:xfrm>
            <a:off x="685800" y="22412"/>
            <a:ext cx="7772400" cy="849210"/>
          </a:xfrm>
        </p:spPr>
        <p:txBody>
          <a:bodyPr/>
          <a:lstStyle/>
          <a:p>
            <a:r>
              <a:rPr lang="en-US" dirty="0"/>
              <a:t>What's the Output</a:t>
            </a:r>
          </a:p>
        </p:txBody>
      </p:sp>
      <p:sp>
        <p:nvSpPr>
          <p:cNvPr id="3" name="Content Placeholder 2">
            <a:extLst>
              <a:ext uri="{FF2B5EF4-FFF2-40B4-BE49-F238E27FC236}">
                <a16:creationId xmlns:a16="http://schemas.microsoft.com/office/drawing/2014/main" xmlns="" id="{39080F86-A612-E84E-BEFC-A63D858A704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xmlns="" id="{6601C5CB-8BD7-864C-A0F7-98B9B7B6B9C8}"/>
              </a:ext>
            </a:extLst>
          </p:cNvPr>
          <p:cNvSpPr>
            <a:spLocks noGrp="1"/>
          </p:cNvSpPr>
          <p:nvPr>
            <p:ph type="sldNum" sz="quarter" idx="11"/>
          </p:nvPr>
        </p:nvSpPr>
        <p:spPr/>
        <p:txBody>
          <a:bodyPr/>
          <a:lstStyle/>
          <a:p>
            <a:pPr>
              <a:defRPr/>
            </a:pPr>
            <a:fld id="{375296B1-F493-E64D-8DB4-5777CD161993}" type="slidenum">
              <a:rPr lang="en-US" altLang="en-US" smtClean="0"/>
              <a:pPr>
                <a:defRPr/>
              </a:pPr>
              <a:t>31</a:t>
            </a:fld>
            <a:endParaRPr lang="en-US" altLang="en-US"/>
          </a:p>
        </p:txBody>
      </p:sp>
      <p:pic>
        <p:nvPicPr>
          <p:cNvPr id="5" name="Picture 4">
            <a:extLst>
              <a:ext uri="{FF2B5EF4-FFF2-40B4-BE49-F238E27FC236}">
                <a16:creationId xmlns:a16="http://schemas.microsoft.com/office/drawing/2014/main" xmlns="" id="{7AE91DEE-D0CC-614E-90C6-D58F6089EBF0}"/>
              </a:ext>
            </a:extLst>
          </p:cNvPr>
          <p:cNvPicPr>
            <a:picLocks noChangeAspect="1"/>
          </p:cNvPicPr>
          <p:nvPr/>
        </p:nvPicPr>
        <p:blipFill>
          <a:blip r:embed="rId3"/>
          <a:stretch>
            <a:fillRect/>
          </a:stretch>
        </p:blipFill>
        <p:spPr>
          <a:xfrm>
            <a:off x="0" y="1668213"/>
            <a:ext cx="5105400" cy="5189787"/>
          </a:xfrm>
          <a:prstGeom prst="rect">
            <a:avLst/>
          </a:prstGeom>
        </p:spPr>
      </p:pic>
      <p:pic>
        <p:nvPicPr>
          <p:cNvPr id="6" name="Picture 5">
            <a:extLst>
              <a:ext uri="{FF2B5EF4-FFF2-40B4-BE49-F238E27FC236}">
                <a16:creationId xmlns:a16="http://schemas.microsoft.com/office/drawing/2014/main" xmlns="" id="{31A0C202-7E02-7549-90A1-1DF4C6BB5DBF}"/>
              </a:ext>
            </a:extLst>
          </p:cNvPr>
          <p:cNvPicPr>
            <a:picLocks noChangeAspect="1"/>
          </p:cNvPicPr>
          <p:nvPr/>
        </p:nvPicPr>
        <p:blipFill>
          <a:blip r:embed="rId4"/>
          <a:stretch>
            <a:fillRect/>
          </a:stretch>
        </p:blipFill>
        <p:spPr>
          <a:xfrm>
            <a:off x="3760009" y="758176"/>
            <a:ext cx="5383991" cy="1679621"/>
          </a:xfrm>
          <a:prstGeom prst="rect">
            <a:avLst/>
          </a:prstGeom>
          <a:ln>
            <a:solidFill>
              <a:srgbClr val="FF0000"/>
            </a:solidFill>
          </a:ln>
        </p:spPr>
      </p:pic>
    </p:spTree>
    <p:extLst>
      <p:ext uri="{BB962C8B-B14F-4D97-AF65-F5344CB8AC3E}">
        <p14:creationId xmlns:p14="http://schemas.microsoft.com/office/powerpoint/2010/main" xmlns="" val="1574002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399213"/>
            <a:ext cx="1905000" cy="457200"/>
          </a:xfrm>
          <a:prstGeom prst="rect">
            <a:avLst/>
          </a:prstGeom>
        </p:spPr>
        <p:txBody>
          <a:bodyPr/>
          <a:lstStyle/>
          <a:p>
            <a:fld id="{A39267C7-A72D-4743-ADEE-4568EFB75242}" type="slidenum">
              <a:rPr lang="en-US"/>
              <a:pPr/>
              <a:t>32</a:t>
            </a:fld>
            <a:endParaRPr lang="en-US"/>
          </a:p>
        </p:txBody>
      </p:sp>
      <p:sp>
        <p:nvSpPr>
          <p:cNvPr id="330754" name="Rectangle 2"/>
          <p:cNvSpPr>
            <a:spLocks noGrp="1" noChangeArrowheads="1"/>
          </p:cNvSpPr>
          <p:nvPr>
            <p:ph type="title"/>
          </p:nvPr>
        </p:nvSpPr>
        <p:spPr>
          <a:xfrm>
            <a:off x="357158" y="247632"/>
            <a:ext cx="5000660" cy="609600"/>
          </a:xfrm>
          <a:noFill/>
          <a:ln/>
        </p:spPr>
        <p:txBody>
          <a:bodyPr/>
          <a:lstStyle/>
          <a:p>
            <a:r>
              <a:rPr lang="en-US" sz="5400" dirty="0"/>
              <a:t>Casting Objects</a:t>
            </a:r>
          </a:p>
        </p:txBody>
      </p:sp>
      <p:sp>
        <p:nvSpPr>
          <p:cNvPr id="330755" name="Rectangle 3"/>
          <p:cNvSpPr>
            <a:spLocks noGrp="1" noChangeArrowheads="1"/>
          </p:cNvSpPr>
          <p:nvPr>
            <p:ph type="body" idx="1"/>
          </p:nvPr>
        </p:nvSpPr>
        <p:spPr>
          <a:xfrm>
            <a:off x="228600" y="1133476"/>
            <a:ext cx="8686800" cy="3795722"/>
          </a:xfrm>
          <a:noFill/>
          <a:ln/>
        </p:spPr>
        <p:txBody>
          <a:bodyPr/>
          <a:lstStyle/>
          <a:p>
            <a:pPr marL="0" indent="0">
              <a:tabLst>
                <a:tab pos="57150" algn="l"/>
                <a:tab pos="285750" algn="l"/>
              </a:tabLst>
            </a:pPr>
            <a:r>
              <a:rPr lang="en-US" sz="2800" i="1" dirty="0">
                <a:cs typeface="Courier New" pitchFamily="49" charset="0"/>
              </a:rPr>
              <a:t> </a:t>
            </a:r>
            <a:r>
              <a:rPr lang="en-US" sz="2800" b="1" dirty="0">
                <a:cs typeface="Courier New" pitchFamily="49" charset="0"/>
              </a:rPr>
              <a:t>Casting</a:t>
            </a:r>
            <a:r>
              <a:rPr lang="en-US" sz="2800" dirty="0">
                <a:cs typeface="Courier New" pitchFamily="49" charset="0"/>
              </a:rPr>
              <a:t> can also be used to convert an object of one class type to another </a:t>
            </a:r>
            <a:r>
              <a:rPr lang="en-US" sz="2800" b="1" dirty="0">
                <a:cs typeface="Courier New" pitchFamily="49" charset="0"/>
              </a:rPr>
              <a:t>within an inheritance hierarchy</a:t>
            </a:r>
            <a:r>
              <a:rPr lang="en-US" sz="2800" dirty="0">
                <a:cs typeface="Courier New" pitchFamily="49" charset="0"/>
              </a:rPr>
              <a:t>. </a:t>
            </a:r>
          </a:p>
          <a:p>
            <a:pPr marL="628650" lvl="1" indent="-171450" algn="ctr">
              <a:buFontTx/>
              <a:buNone/>
              <a:tabLst>
                <a:tab pos="57150" algn="l"/>
                <a:tab pos="285750" algn="l"/>
              </a:tabLst>
            </a:pPr>
            <a:r>
              <a:rPr lang="en-US" sz="3200" b="1" dirty="0">
                <a:cs typeface="Times New Roman" pitchFamily="18" charset="0"/>
              </a:rPr>
              <a:t>m(  </a:t>
            </a:r>
            <a:r>
              <a:rPr lang="en-US" sz="3200" b="1" dirty="0">
                <a:solidFill>
                  <a:srgbClr val="C00000"/>
                </a:solidFill>
                <a:cs typeface="Times New Roman" pitchFamily="18" charset="0"/>
              </a:rPr>
              <a:t>new Student()</a:t>
            </a:r>
            <a:r>
              <a:rPr lang="en-US" sz="3200" b="1" dirty="0">
                <a:cs typeface="Times New Roman" pitchFamily="18" charset="0"/>
              </a:rPr>
              <a:t>  );</a:t>
            </a:r>
          </a:p>
          <a:p>
            <a:pPr marL="0" indent="0" algn="ctr">
              <a:spcBef>
                <a:spcPct val="0"/>
              </a:spcBef>
              <a:buClrTx/>
              <a:buSzTx/>
              <a:buFontTx/>
              <a:buNone/>
              <a:tabLst>
                <a:tab pos="57150" algn="l"/>
                <a:tab pos="285750" algn="l"/>
              </a:tabLst>
            </a:pPr>
            <a:endParaRPr lang="en-US" sz="1400" dirty="0">
              <a:cs typeface="Courier New" pitchFamily="49" charset="0"/>
            </a:endParaRPr>
          </a:p>
          <a:p>
            <a:pPr marL="0" indent="0">
              <a:spcBef>
                <a:spcPct val="0"/>
              </a:spcBef>
              <a:buClrTx/>
              <a:buSzTx/>
              <a:buFontTx/>
              <a:buNone/>
              <a:tabLst>
                <a:tab pos="57150" algn="l"/>
                <a:tab pos="285750" algn="l"/>
              </a:tabLst>
            </a:pPr>
            <a:r>
              <a:rPr lang="en-US" sz="2800" dirty="0">
                <a:cs typeface="Courier New" pitchFamily="49" charset="0"/>
              </a:rPr>
              <a:t>assigns the object </a:t>
            </a:r>
            <a:r>
              <a:rPr lang="en-US" sz="2800" b="1" dirty="0">
                <a:cs typeface="Courier New" pitchFamily="49" charset="0"/>
              </a:rPr>
              <a:t>new</a:t>
            </a:r>
            <a:r>
              <a:rPr lang="en-US" sz="2800" dirty="0">
                <a:cs typeface="Courier New" pitchFamily="49" charset="0"/>
              </a:rPr>
              <a:t> </a:t>
            </a:r>
            <a:r>
              <a:rPr lang="en-US" sz="2800" b="1" dirty="0">
                <a:cs typeface="Courier New" pitchFamily="49" charset="0"/>
              </a:rPr>
              <a:t>Student() </a:t>
            </a:r>
            <a:r>
              <a:rPr lang="en-US" sz="2800" dirty="0">
                <a:cs typeface="Courier New" pitchFamily="49" charset="0"/>
              </a:rPr>
              <a:t>to a parameter of the </a:t>
            </a:r>
            <a:r>
              <a:rPr lang="en-US" sz="2800" b="1" dirty="0">
                <a:cs typeface="Courier New" pitchFamily="49" charset="0"/>
              </a:rPr>
              <a:t>Object</a:t>
            </a:r>
            <a:r>
              <a:rPr lang="en-US" sz="2800" dirty="0">
                <a:cs typeface="Courier New" pitchFamily="49" charset="0"/>
              </a:rPr>
              <a:t> type. This statement is equivalent to:</a:t>
            </a:r>
          </a:p>
          <a:p>
            <a:pPr marL="0" indent="0" algn="ctr">
              <a:spcBef>
                <a:spcPct val="0"/>
              </a:spcBef>
              <a:buClrTx/>
              <a:buSzTx/>
              <a:buFontTx/>
              <a:buNone/>
              <a:tabLst>
                <a:tab pos="57150" algn="l"/>
                <a:tab pos="285750" algn="l"/>
              </a:tabLst>
            </a:pPr>
            <a:endParaRPr lang="en-US" sz="1100" dirty="0">
              <a:cs typeface="Courier New" pitchFamily="49" charset="0"/>
            </a:endParaRPr>
          </a:p>
          <a:p>
            <a:pPr marL="628650" lvl="1" indent="-171450">
              <a:buFontTx/>
              <a:buNone/>
              <a:tabLst>
                <a:tab pos="57150" algn="l"/>
                <a:tab pos="285750" algn="l"/>
              </a:tabLst>
            </a:pPr>
            <a:r>
              <a:rPr lang="en-US" b="1" dirty="0">
                <a:cs typeface="Times New Roman" pitchFamily="18" charset="0"/>
              </a:rPr>
              <a:t>Object </a:t>
            </a:r>
            <a:r>
              <a:rPr lang="en-US" b="1" dirty="0">
                <a:solidFill>
                  <a:srgbClr val="C00000"/>
                </a:solidFill>
                <a:cs typeface="Times New Roman" pitchFamily="18" charset="0"/>
              </a:rPr>
              <a:t>o</a:t>
            </a:r>
            <a:r>
              <a:rPr lang="en-US" b="1" dirty="0">
                <a:cs typeface="Times New Roman" pitchFamily="18" charset="0"/>
              </a:rPr>
              <a:t> = new Student(); </a:t>
            </a:r>
            <a:r>
              <a:rPr lang="en-US" sz="2400" b="1" dirty="0">
                <a:solidFill>
                  <a:srgbClr val="C00000"/>
                </a:solidFill>
                <a:cs typeface="Times New Roman" pitchFamily="18" charset="0"/>
              </a:rPr>
              <a:t>// Implicit casting</a:t>
            </a:r>
            <a:endParaRPr lang="en-US" b="1" dirty="0">
              <a:solidFill>
                <a:srgbClr val="C00000"/>
              </a:solidFill>
              <a:cs typeface="Times New Roman" pitchFamily="18" charset="0"/>
            </a:endParaRPr>
          </a:p>
          <a:p>
            <a:pPr marL="628650" lvl="1" indent="-171450">
              <a:buFontTx/>
              <a:buNone/>
              <a:tabLst>
                <a:tab pos="57150" algn="l"/>
                <a:tab pos="285750" algn="l"/>
              </a:tabLst>
            </a:pPr>
            <a:r>
              <a:rPr lang="en-US" b="1" dirty="0">
                <a:cs typeface="Times New Roman" pitchFamily="18" charset="0"/>
              </a:rPr>
              <a:t>m( </a:t>
            </a:r>
            <a:r>
              <a:rPr lang="en-US" b="1" dirty="0">
                <a:solidFill>
                  <a:srgbClr val="C00000"/>
                </a:solidFill>
                <a:cs typeface="Times New Roman" pitchFamily="18" charset="0"/>
              </a:rPr>
              <a:t>o</a:t>
            </a:r>
            <a:r>
              <a:rPr lang="en-US" b="1" dirty="0">
                <a:cs typeface="Times New Roman" pitchFamily="18" charset="0"/>
              </a:rPr>
              <a:t> );</a:t>
            </a:r>
          </a:p>
        </p:txBody>
      </p:sp>
      <p:sp>
        <p:nvSpPr>
          <p:cNvPr id="330756" name="Text Box 4"/>
          <p:cNvSpPr txBox="1">
            <a:spLocks noChangeArrowheads="1"/>
          </p:cNvSpPr>
          <p:nvPr/>
        </p:nvSpPr>
        <p:spPr bwMode="auto">
          <a:xfrm>
            <a:off x="1000100" y="5214950"/>
            <a:ext cx="7686700" cy="1200329"/>
          </a:xfrm>
          <a:prstGeom prst="rect">
            <a:avLst/>
          </a:prstGeom>
          <a:noFill/>
          <a:ln w="12700">
            <a:noFill/>
            <a:miter lim="800000"/>
            <a:headEnd type="none" w="sm" len="sm"/>
            <a:tailEnd type="none" w="sm" len="sm"/>
          </a:ln>
          <a:effectLst/>
        </p:spPr>
        <p:txBody>
          <a:bodyPr wrap="square">
            <a:spAutoFit/>
          </a:bodyPr>
          <a:lstStyle/>
          <a:p>
            <a:r>
              <a:rPr lang="en-US" sz="2400" dirty="0">
                <a:cs typeface="Courier New" pitchFamily="49" charset="0"/>
              </a:rPr>
              <a:t>The statement </a:t>
            </a:r>
            <a:r>
              <a:rPr lang="en-US" sz="2400" b="1" dirty="0">
                <a:cs typeface="Courier New" pitchFamily="49" charset="0"/>
              </a:rPr>
              <a:t>Object o = new Student(), </a:t>
            </a:r>
            <a:r>
              <a:rPr lang="en-US" sz="2400" dirty="0">
                <a:cs typeface="Courier New" pitchFamily="49" charset="0"/>
              </a:rPr>
              <a:t>known as </a:t>
            </a:r>
            <a:r>
              <a:rPr lang="en-US" sz="2400" b="1" dirty="0">
                <a:solidFill>
                  <a:srgbClr val="C00000"/>
                </a:solidFill>
                <a:cs typeface="Courier New" pitchFamily="49" charset="0"/>
              </a:rPr>
              <a:t>implicit casting, </a:t>
            </a:r>
            <a:r>
              <a:rPr lang="en-US" sz="2400" dirty="0">
                <a:cs typeface="Courier New" pitchFamily="49" charset="0"/>
              </a:rPr>
              <a:t>is legal because an instance of </a:t>
            </a:r>
            <a:r>
              <a:rPr lang="en-US" sz="2400" b="1" dirty="0">
                <a:solidFill>
                  <a:srgbClr val="C00000"/>
                </a:solidFill>
                <a:cs typeface="Courier New" pitchFamily="49" charset="0"/>
              </a:rPr>
              <a:t>Student</a:t>
            </a:r>
            <a:r>
              <a:rPr lang="en-US" sz="2400" dirty="0">
                <a:cs typeface="Courier New" pitchFamily="49" charset="0"/>
              </a:rPr>
              <a:t> is automatically an instance of </a:t>
            </a:r>
            <a:r>
              <a:rPr lang="en-US" sz="2400" b="1" dirty="0">
                <a:solidFill>
                  <a:srgbClr val="C00000"/>
                </a:solidFill>
                <a:cs typeface="Courier New" pitchFamily="49" charset="0"/>
              </a:rPr>
              <a:t>Object</a:t>
            </a:r>
            <a:r>
              <a:rPr lang="en-US" sz="2400" dirty="0">
                <a:cs typeface="Courier New" pitchFamily="49" charset="0"/>
              </a:rPr>
              <a:t>.</a:t>
            </a:r>
          </a:p>
        </p:txBody>
      </p:sp>
      <p:sp>
        <p:nvSpPr>
          <p:cNvPr id="330757" name="Line 5"/>
          <p:cNvSpPr>
            <a:spLocks noChangeShapeType="1"/>
          </p:cNvSpPr>
          <p:nvPr/>
        </p:nvSpPr>
        <p:spPr bwMode="auto">
          <a:xfrm flipH="1" flipV="1">
            <a:off x="2214546" y="4357694"/>
            <a:ext cx="1285884" cy="857256"/>
          </a:xfrm>
          <a:prstGeom prst="line">
            <a:avLst/>
          </a:prstGeom>
          <a:noFill/>
          <a:ln w="63500">
            <a:solidFill>
              <a:srgbClr val="FF0000"/>
            </a:solidFill>
            <a:round/>
            <a:headEnd type="none" w="sm" len="sm"/>
            <a:tailEnd type="stealth" w="sm" len="sm"/>
          </a:ln>
          <a:effectLst/>
        </p:spPr>
        <p:txBody>
          <a:bodyPr/>
          <a:lstStyle/>
          <a:p>
            <a:endParaRPr lang="en-CA"/>
          </a:p>
        </p:txBody>
      </p:sp>
    </p:spTree>
    <p:extLst>
      <p:ext uri="{BB962C8B-B14F-4D97-AF65-F5344CB8AC3E}">
        <p14:creationId xmlns:p14="http://schemas.microsoft.com/office/powerpoint/2010/main" xmlns="" val="328345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 calcmode="lin" valueType="num">
                                      <p:cBhvr additive="base">
                                        <p:cTn id="7" dur="500" fill="hold"/>
                                        <p:tgtEl>
                                          <p:spTgt spid="330756"/>
                                        </p:tgtEl>
                                        <p:attrNameLst>
                                          <p:attrName>ppt_x</p:attrName>
                                        </p:attrNameLst>
                                      </p:cBhvr>
                                      <p:tavLst>
                                        <p:tav tm="0">
                                          <p:val>
                                            <p:strVal val="0-#ppt_w/2"/>
                                          </p:val>
                                        </p:tav>
                                        <p:tav tm="100000">
                                          <p:val>
                                            <p:strVal val="#ppt_x"/>
                                          </p:val>
                                        </p:tav>
                                      </p:tavLst>
                                    </p:anim>
                                    <p:anim calcmode="lin" valueType="num">
                                      <p:cBhvr additive="base">
                                        <p:cTn id="8" dur="500" fill="hold"/>
                                        <p:tgtEl>
                                          <p:spTgt spid="33075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0757"/>
                                        </p:tgtEl>
                                        <p:attrNameLst>
                                          <p:attrName>style.visibility</p:attrName>
                                        </p:attrNameLst>
                                      </p:cBhvr>
                                      <p:to>
                                        <p:strVal val="visible"/>
                                      </p:to>
                                    </p:set>
                                    <p:anim calcmode="lin" valueType="num">
                                      <p:cBhvr additive="base">
                                        <p:cTn id="11" dur="500" fill="hold"/>
                                        <p:tgtEl>
                                          <p:spTgt spid="330757"/>
                                        </p:tgtEl>
                                        <p:attrNameLst>
                                          <p:attrName>ppt_x</p:attrName>
                                        </p:attrNameLst>
                                      </p:cBhvr>
                                      <p:tavLst>
                                        <p:tav tm="0">
                                          <p:val>
                                            <p:strVal val="0-#ppt_w/2"/>
                                          </p:val>
                                        </p:tav>
                                        <p:tav tm="100000">
                                          <p:val>
                                            <p:strVal val="#ppt_x"/>
                                          </p:val>
                                        </p:tav>
                                      </p:tavLst>
                                    </p:anim>
                                    <p:anim calcmode="lin" valueType="num">
                                      <p:cBhvr additive="base">
                                        <p:cTn id="12" dur="500" fill="hold"/>
                                        <p:tgtEl>
                                          <p:spTgt spid="3307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autoUpdateAnimBg="0"/>
      <p:bldP spid="3307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2067BF58-67D6-4664-8271-3D54C69EBFFE}" type="slidenum">
              <a:rPr lang="en-US"/>
              <a:pPr/>
              <a:t>33</a:t>
            </a:fld>
            <a:endParaRPr lang="en-US"/>
          </a:p>
        </p:txBody>
      </p:sp>
      <p:sp>
        <p:nvSpPr>
          <p:cNvPr id="353282" name="Rectangle 2"/>
          <p:cNvSpPr>
            <a:spLocks noGrp="1" noChangeArrowheads="1"/>
          </p:cNvSpPr>
          <p:nvPr>
            <p:ph type="title"/>
          </p:nvPr>
        </p:nvSpPr>
        <p:spPr>
          <a:xfrm>
            <a:off x="357158" y="247632"/>
            <a:ext cx="7772400" cy="609600"/>
          </a:xfrm>
          <a:noFill/>
          <a:ln/>
        </p:spPr>
        <p:txBody>
          <a:bodyPr/>
          <a:lstStyle/>
          <a:p>
            <a:r>
              <a:rPr lang="en-US" sz="5400" dirty="0"/>
              <a:t>Why Casting is Necessary?</a:t>
            </a:r>
          </a:p>
        </p:txBody>
      </p:sp>
      <p:sp>
        <p:nvSpPr>
          <p:cNvPr id="353283" name="Rectangle 3"/>
          <p:cNvSpPr>
            <a:spLocks noGrp="1" noChangeArrowheads="1"/>
          </p:cNvSpPr>
          <p:nvPr>
            <p:ph type="body" idx="1"/>
          </p:nvPr>
        </p:nvSpPr>
        <p:spPr>
          <a:xfrm>
            <a:off x="228600" y="1142984"/>
            <a:ext cx="8763000" cy="5257816"/>
          </a:xfrm>
          <a:noFill/>
          <a:ln/>
        </p:spPr>
        <p:txBody>
          <a:bodyPr/>
          <a:lstStyle/>
          <a:p>
            <a:pPr marL="0" indent="0">
              <a:lnSpc>
                <a:spcPct val="90000"/>
              </a:lnSpc>
              <a:spcBef>
                <a:spcPct val="0"/>
              </a:spcBef>
              <a:tabLst>
                <a:tab pos="57150" algn="l"/>
                <a:tab pos="285750" algn="l"/>
              </a:tabLst>
            </a:pPr>
            <a:r>
              <a:rPr lang="en-US" sz="2800" dirty="0">
                <a:cs typeface="Courier New" pitchFamily="49" charset="0"/>
              </a:rPr>
              <a:t> Suppose you want to assign the object reference </a:t>
            </a:r>
            <a:r>
              <a:rPr lang="en-US" b="1" dirty="0">
                <a:solidFill>
                  <a:srgbClr val="C00000"/>
                </a:solidFill>
                <a:cs typeface="Courier New" pitchFamily="49" charset="0"/>
              </a:rPr>
              <a:t>o</a:t>
            </a:r>
            <a:r>
              <a:rPr lang="en-US" sz="2800" dirty="0">
                <a:cs typeface="Courier New" pitchFamily="49" charset="0"/>
              </a:rPr>
              <a:t> to a variable of the </a:t>
            </a:r>
            <a:r>
              <a:rPr lang="en-US" sz="2800" b="1" dirty="0">
                <a:solidFill>
                  <a:srgbClr val="C00000"/>
                </a:solidFill>
                <a:cs typeface="Courier New" pitchFamily="49" charset="0"/>
              </a:rPr>
              <a:t>Student</a:t>
            </a:r>
            <a:r>
              <a:rPr lang="en-US" sz="2800" dirty="0">
                <a:cs typeface="Courier New" pitchFamily="49" charset="0"/>
              </a:rPr>
              <a:t> type using the following statement:</a:t>
            </a:r>
          </a:p>
          <a:p>
            <a:pPr marL="0" indent="0">
              <a:lnSpc>
                <a:spcPct val="90000"/>
              </a:lnSpc>
              <a:spcBef>
                <a:spcPct val="0"/>
              </a:spcBef>
              <a:buNone/>
              <a:tabLst>
                <a:tab pos="57150" algn="l"/>
                <a:tab pos="285750" algn="l"/>
              </a:tabLst>
            </a:pPr>
            <a:endParaRPr lang="en-US" sz="1400" dirty="0">
              <a:cs typeface="Courier New" pitchFamily="49" charset="0"/>
            </a:endParaRPr>
          </a:p>
          <a:p>
            <a:pPr marL="628650" lvl="1" indent="-171450" algn="ctr">
              <a:lnSpc>
                <a:spcPct val="90000"/>
              </a:lnSpc>
              <a:buNone/>
              <a:tabLst>
                <a:tab pos="57150" algn="l"/>
                <a:tab pos="285750" algn="l"/>
              </a:tabLst>
            </a:pPr>
            <a:r>
              <a:rPr lang="en-US" b="1" dirty="0">
                <a:solidFill>
                  <a:srgbClr val="C00000"/>
                </a:solidFill>
                <a:cs typeface="Courier New" pitchFamily="49" charset="0"/>
              </a:rPr>
              <a:t>Student  b  =  o ;</a:t>
            </a:r>
            <a:r>
              <a:rPr lang="en-US" sz="2400" b="1" dirty="0">
                <a:solidFill>
                  <a:srgbClr val="C00000"/>
                </a:solidFill>
                <a:cs typeface="Courier New" pitchFamily="49" charset="0"/>
              </a:rPr>
              <a:t>    </a:t>
            </a:r>
            <a:r>
              <a:rPr lang="en-US" sz="2400" dirty="0">
                <a:cs typeface="Courier New" pitchFamily="49" charset="0"/>
              </a:rPr>
              <a:t>// A compile error would occur. </a:t>
            </a:r>
            <a:endParaRPr lang="en-US" sz="2400" b="1" dirty="0">
              <a:cs typeface="Courier New" pitchFamily="49" charset="0"/>
            </a:endParaRPr>
          </a:p>
          <a:p>
            <a:pPr marL="0" indent="0">
              <a:lnSpc>
                <a:spcPct val="90000"/>
              </a:lnSpc>
              <a:spcBef>
                <a:spcPct val="0"/>
              </a:spcBef>
              <a:buNone/>
              <a:tabLst>
                <a:tab pos="57150" algn="l"/>
                <a:tab pos="285750" algn="l"/>
              </a:tabLst>
            </a:pPr>
            <a:endParaRPr lang="en-US" sz="1600" dirty="0">
              <a:cs typeface="Courier New" pitchFamily="49" charset="0"/>
            </a:endParaRPr>
          </a:p>
          <a:p>
            <a:pPr marL="0" indent="0">
              <a:lnSpc>
                <a:spcPct val="90000"/>
              </a:lnSpc>
              <a:spcBef>
                <a:spcPct val="0"/>
              </a:spcBef>
              <a:tabLst>
                <a:tab pos="57150" algn="l"/>
                <a:tab pos="285750" algn="l"/>
              </a:tabLst>
            </a:pPr>
            <a:r>
              <a:rPr lang="en-US" sz="2800" dirty="0">
                <a:cs typeface="Courier New" pitchFamily="49" charset="0"/>
              </a:rPr>
              <a:t> Why does the statement </a:t>
            </a:r>
            <a:r>
              <a:rPr lang="en-US" sz="2800" b="1" dirty="0">
                <a:solidFill>
                  <a:srgbClr val="C00000"/>
                </a:solidFill>
                <a:cs typeface="Courier New" pitchFamily="49" charset="0"/>
              </a:rPr>
              <a:t>Object o = new Student()</a:t>
            </a:r>
            <a:r>
              <a:rPr lang="en-US" sz="2800" dirty="0">
                <a:solidFill>
                  <a:srgbClr val="C00000"/>
                </a:solidFill>
                <a:cs typeface="Courier New" pitchFamily="49" charset="0"/>
              </a:rPr>
              <a:t> </a:t>
            </a:r>
            <a:r>
              <a:rPr lang="en-US" sz="2800" dirty="0">
                <a:cs typeface="Courier New" pitchFamily="49" charset="0"/>
              </a:rPr>
              <a:t>work and the statement </a:t>
            </a:r>
            <a:r>
              <a:rPr lang="en-US" sz="2800" b="1" dirty="0">
                <a:solidFill>
                  <a:srgbClr val="C00000"/>
                </a:solidFill>
                <a:cs typeface="Courier New" pitchFamily="49" charset="0"/>
              </a:rPr>
              <a:t>Student b = o </a:t>
            </a:r>
            <a:r>
              <a:rPr lang="en-US" sz="2800" dirty="0">
                <a:cs typeface="Courier New" pitchFamily="49" charset="0"/>
              </a:rPr>
              <a:t>doesn’t? </a:t>
            </a:r>
          </a:p>
          <a:p>
            <a:pPr marL="400050" lvl="1" indent="0">
              <a:lnSpc>
                <a:spcPct val="90000"/>
              </a:lnSpc>
              <a:spcBef>
                <a:spcPct val="0"/>
              </a:spcBef>
              <a:tabLst>
                <a:tab pos="57150" algn="l"/>
                <a:tab pos="285750" algn="l"/>
              </a:tabLst>
            </a:pPr>
            <a:r>
              <a:rPr lang="en-US" sz="3200" dirty="0">
                <a:cs typeface="Courier New" pitchFamily="49" charset="0"/>
              </a:rPr>
              <a:t> This is because a </a:t>
            </a:r>
            <a:r>
              <a:rPr lang="en-US" sz="3200" b="1" dirty="0">
                <a:solidFill>
                  <a:srgbClr val="C00000"/>
                </a:solidFill>
                <a:cs typeface="Courier New" pitchFamily="49" charset="0"/>
              </a:rPr>
              <a:t>Student</a:t>
            </a:r>
            <a:r>
              <a:rPr lang="en-US" sz="3200" dirty="0">
                <a:cs typeface="Courier New" pitchFamily="49" charset="0"/>
              </a:rPr>
              <a:t> object is always an instance of </a:t>
            </a:r>
            <a:r>
              <a:rPr lang="en-US" sz="3200" b="1" dirty="0">
                <a:solidFill>
                  <a:srgbClr val="C00000"/>
                </a:solidFill>
                <a:cs typeface="Courier New" pitchFamily="49" charset="0"/>
              </a:rPr>
              <a:t>Object</a:t>
            </a:r>
            <a:r>
              <a:rPr lang="en-US" sz="3200" dirty="0">
                <a:cs typeface="Courier New" pitchFamily="49" charset="0"/>
              </a:rPr>
              <a:t>, but an </a:t>
            </a:r>
            <a:r>
              <a:rPr lang="en-US" sz="3200" b="1" dirty="0">
                <a:solidFill>
                  <a:srgbClr val="C00000"/>
                </a:solidFill>
                <a:cs typeface="Courier New" pitchFamily="49" charset="0"/>
              </a:rPr>
              <a:t>Object</a:t>
            </a:r>
            <a:r>
              <a:rPr lang="en-US" sz="3200" dirty="0">
                <a:cs typeface="Courier New" pitchFamily="49" charset="0"/>
              </a:rPr>
              <a:t> is not necessarily an instance of </a:t>
            </a:r>
            <a:r>
              <a:rPr lang="en-US" sz="3200" b="1" dirty="0">
                <a:solidFill>
                  <a:srgbClr val="C00000"/>
                </a:solidFill>
                <a:cs typeface="Courier New" pitchFamily="49" charset="0"/>
              </a:rPr>
              <a:t>Student</a:t>
            </a:r>
            <a:r>
              <a:rPr lang="en-US" sz="3200" dirty="0">
                <a:cs typeface="Courier New" pitchFamily="49" charset="0"/>
              </a:rPr>
              <a:t>. </a:t>
            </a:r>
          </a:p>
          <a:p>
            <a:pPr marL="400050" lvl="1" indent="0">
              <a:lnSpc>
                <a:spcPct val="90000"/>
              </a:lnSpc>
              <a:spcBef>
                <a:spcPct val="0"/>
              </a:spcBef>
              <a:tabLst>
                <a:tab pos="57150" algn="l"/>
                <a:tab pos="285750" algn="l"/>
              </a:tabLst>
            </a:pPr>
            <a:r>
              <a:rPr lang="en-US" sz="3200" dirty="0">
                <a:cs typeface="Courier New" pitchFamily="49" charset="0"/>
              </a:rPr>
              <a:t> Even though you can see that </a:t>
            </a:r>
            <a:r>
              <a:rPr lang="en-US" sz="3200" b="1" dirty="0">
                <a:solidFill>
                  <a:srgbClr val="C00000"/>
                </a:solidFill>
                <a:cs typeface="Courier New" pitchFamily="49" charset="0"/>
              </a:rPr>
              <a:t>o</a:t>
            </a:r>
            <a:r>
              <a:rPr lang="en-US" sz="3200" b="1" dirty="0">
                <a:cs typeface="Courier New" pitchFamily="49" charset="0"/>
              </a:rPr>
              <a:t> </a:t>
            </a:r>
            <a:r>
              <a:rPr lang="en-US" sz="3200" dirty="0">
                <a:cs typeface="Courier New" pitchFamily="49" charset="0"/>
              </a:rPr>
              <a:t>is really a </a:t>
            </a:r>
            <a:r>
              <a:rPr lang="en-US" sz="3200" b="1" dirty="0">
                <a:solidFill>
                  <a:srgbClr val="C00000"/>
                </a:solidFill>
                <a:cs typeface="Courier New" pitchFamily="49" charset="0"/>
              </a:rPr>
              <a:t>Student</a:t>
            </a:r>
            <a:r>
              <a:rPr lang="en-US" sz="3200" dirty="0">
                <a:cs typeface="Courier New" pitchFamily="49" charset="0"/>
              </a:rPr>
              <a:t> object, the compiler is not so clever to know it. </a:t>
            </a:r>
          </a:p>
        </p:txBody>
      </p:sp>
    </p:spTree>
    <p:extLst>
      <p:ext uri="{BB962C8B-B14F-4D97-AF65-F5344CB8AC3E}">
        <p14:creationId xmlns:p14="http://schemas.microsoft.com/office/powerpoint/2010/main" xmlns="" val="1682111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2067BF58-67D6-4664-8271-3D54C69EBFFE}" type="slidenum">
              <a:rPr lang="en-US"/>
              <a:pPr/>
              <a:t>34</a:t>
            </a:fld>
            <a:endParaRPr lang="en-US"/>
          </a:p>
        </p:txBody>
      </p:sp>
      <p:sp>
        <p:nvSpPr>
          <p:cNvPr id="353282" name="Rectangle 2"/>
          <p:cNvSpPr>
            <a:spLocks noGrp="1" noChangeArrowheads="1"/>
          </p:cNvSpPr>
          <p:nvPr>
            <p:ph type="title"/>
          </p:nvPr>
        </p:nvSpPr>
        <p:spPr>
          <a:xfrm>
            <a:off x="357158" y="260648"/>
            <a:ext cx="7772400" cy="668022"/>
          </a:xfrm>
          <a:noFill/>
          <a:ln/>
        </p:spPr>
        <p:txBody>
          <a:bodyPr/>
          <a:lstStyle/>
          <a:p>
            <a:r>
              <a:rPr lang="en-US" sz="5400" dirty="0"/>
              <a:t>Why Casting Is Necessary?</a:t>
            </a:r>
          </a:p>
        </p:txBody>
      </p:sp>
      <p:sp>
        <p:nvSpPr>
          <p:cNvPr id="353283" name="Rectangle 3"/>
          <p:cNvSpPr>
            <a:spLocks noGrp="1" noChangeArrowheads="1"/>
          </p:cNvSpPr>
          <p:nvPr>
            <p:ph type="body" idx="1"/>
          </p:nvPr>
        </p:nvSpPr>
        <p:spPr>
          <a:xfrm>
            <a:off x="228600" y="1285860"/>
            <a:ext cx="8763000" cy="4714908"/>
          </a:xfrm>
          <a:noFill/>
          <a:ln/>
        </p:spPr>
        <p:txBody>
          <a:bodyPr/>
          <a:lstStyle/>
          <a:p>
            <a:pPr marL="0" indent="0">
              <a:lnSpc>
                <a:spcPct val="90000"/>
              </a:lnSpc>
              <a:spcBef>
                <a:spcPct val="0"/>
              </a:spcBef>
              <a:spcAft>
                <a:spcPts val="1200"/>
              </a:spcAft>
              <a:tabLst>
                <a:tab pos="57150" algn="l"/>
                <a:tab pos="285750" algn="l"/>
              </a:tabLst>
            </a:pPr>
            <a:r>
              <a:rPr lang="en-US" sz="3600" dirty="0">
                <a:cs typeface="Courier New" pitchFamily="49" charset="0"/>
              </a:rPr>
              <a:t> To tell the compiler that </a:t>
            </a:r>
            <a:r>
              <a:rPr lang="en-US" sz="3600" b="1" dirty="0">
                <a:solidFill>
                  <a:srgbClr val="C00000"/>
                </a:solidFill>
                <a:cs typeface="Courier New" pitchFamily="49" charset="0"/>
              </a:rPr>
              <a:t>o</a:t>
            </a:r>
            <a:r>
              <a:rPr lang="en-US" sz="3600" dirty="0">
                <a:cs typeface="Courier New" pitchFamily="49" charset="0"/>
              </a:rPr>
              <a:t> is a </a:t>
            </a:r>
            <a:r>
              <a:rPr lang="en-US" sz="3600" b="1" dirty="0">
                <a:solidFill>
                  <a:srgbClr val="C00000"/>
                </a:solidFill>
                <a:cs typeface="Courier New" pitchFamily="49" charset="0"/>
              </a:rPr>
              <a:t>Student</a:t>
            </a:r>
            <a:r>
              <a:rPr lang="en-US" sz="3600" dirty="0">
                <a:cs typeface="Courier New" pitchFamily="49" charset="0"/>
              </a:rPr>
              <a:t> object, use an </a:t>
            </a:r>
            <a:r>
              <a:rPr lang="en-US" sz="3600" b="1" dirty="0">
                <a:solidFill>
                  <a:srgbClr val="C00000"/>
                </a:solidFill>
                <a:effectLst>
                  <a:outerShdw blurRad="38100" dist="38100" dir="2700000" algn="tl">
                    <a:srgbClr val="000000">
                      <a:alpha val="43137"/>
                    </a:srgbClr>
                  </a:outerShdw>
                </a:effectLst>
                <a:cs typeface="Courier New" pitchFamily="49" charset="0"/>
              </a:rPr>
              <a:t>explicit casting</a:t>
            </a:r>
            <a:r>
              <a:rPr lang="en-US" sz="3600" dirty="0">
                <a:cs typeface="Courier New" pitchFamily="49" charset="0"/>
              </a:rPr>
              <a:t>. </a:t>
            </a:r>
          </a:p>
          <a:p>
            <a:pPr marL="0" indent="0">
              <a:lnSpc>
                <a:spcPct val="90000"/>
              </a:lnSpc>
              <a:spcBef>
                <a:spcPct val="0"/>
              </a:spcBef>
              <a:spcAft>
                <a:spcPts val="1200"/>
              </a:spcAft>
              <a:tabLst>
                <a:tab pos="57150" algn="l"/>
                <a:tab pos="285750" algn="l"/>
              </a:tabLst>
            </a:pPr>
            <a:r>
              <a:rPr lang="en-US" sz="3600" dirty="0">
                <a:cs typeface="Courier New" pitchFamily="49" charset="0"/>
              </a:rPr>
              <a:t> The syntax is similar to the one used for casting among primitive data types. </a:t>
            </a:r>
          </a:p>
          <a:p>
            <a:pPr marL="0" indent="0">
              <a:lnSpc>
                <a:spcPct val="90000"/>
              </a:lnSpc>
              <a:spcBef>
                <a:spcPct val="0"/>
              </a:spcBef>
              <a:spcAft>
                <a:spcPts val="1200"/>
              </a:spcAft>
              <a:tabLst>
                <a:tab pos="57150" algn="l"/>
                <a:tab pos="285750" algn="l"/>
              </a:tabLst>
            </a:pPr>
            <a:r>
              <a:rPr lang="en-US" sz="3600" dirty="0">
                <a:cs typeface="Courier New" pitchFamily="49" charset="0"/>
              </a:rPr>
              <a:t> Enclose the target object type in parentheses and place it before the object to be cast, as follows:</a:t>
            </a:r>
          </a:p>
          <a:p>
            <a:pPr marL="628650" lvl="1" indent="-171450">
              <a:lnSpc>
                <a:spcPct val="90000"/>
              </a:lnSpc>
              <a:spcAft>
                <a:spcPts val="1200"/>
              </a:spcAft>
              <a:buNone/>
              <a:tabLst>
                <a:tab pos="57150" algn="l"/>
                <a:tab pos="285750" algn="l"/>
              </a:tabLst>
            </a:pPr>
            <a:r>
              <a:rPr lang="en-US" sz="4000" b="1" dirty="0">
                <a:solidFill>
                  <a:srgbClr val="C00000"/>
                </a:solidFill>
                <a:cs typeface="Courier New" pitchFamily="49" charset="0"/>
              </a:rPr>
              <a:t>Student b = (Student) o ; </a:t>
            </a:r>
            <a:r>
              <a:rPr lang="en-US" dirty="0">
                <a:cs typeface="Courier New" pitchFamily="49" charset="0"/>
              </a:rPr>
              <a:t>// </a:t>
            </a:r>
            <a:r>
              <a:rPr lang="en-US" b="1" dirty="0">
                <a:effectLst>
                  <a:outerShdw blurRad="38100" dist="38100" dir="2700000" algn="tl">
                    <a:srgbClr val="000000">
                      <a:alpha val="43137"/>
                    </a:srgbClr>
                  </a:outerShdw>
                </a:effectLst>
                <a:cs typeface="Courier New" pitchFamily="49" charset="0"/>
              </a:rPr>
              <a:t>Explicit casting</a:t>
            </a:r>
            <a:endParaRPr lang="en-US" sz="3200" b="1" dirty="0">
              <a:effectLst>
                <a:outerShdw blurRad="38100" dist="38100" dir="2700000" algn="tl">
                  <a:srgbClr val="000000">
                    <a:alpha val="43137"/>
                  </a:srgbClr>
                </a:outerShdw>
              </a:effectLst>
              <a:cs typeface="Courier New" pitchFamily="49" charset="0"/>
            </a:endParaRPr>
          </a:p>
        </p:txBody>
      </p:sp>
    </p:spTree>
    <p:extLst>
      <p:ext uri="{BB962C8B-B14F-4D97-AF65-F5344CB8AC3E}">
        <p14:creationId xmlns:p14="http://schemas.microsoft.com/office/powerpoint/2010/main" xmlns="" val="7662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cnx.org/content/m11709/latest/isa.png"/>
          <p:cNvPicPr>
            <a:picLocks noChangeAspect="1" noChangeArrowheads="1"/>
          </p:cNvPicPr>
          <p:nvPr/>
        </p:nvPicPr>
        <p:blipFill>
          <a:blip r:embed="rId2" cstate="print"/>
          <a:srcRect/>
          <a:stretch>
            <a:fillRect/>
          </a:stretch>
        </p:blipFill>
        <p:spPr bwMode="auto">
          <a:xfrm>
            <a:off x="1643042" y="4500570"/>
            <a:ext cx="6220452" cy="2286016"/>
          </a:xfrm>
          <a:prstGeom prst="rect">
            <a:avLst/>
          </a:prstGeom>
          <a:noFill/>
        </p:spPr>
      </p:pic>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B5328754-23DF-4EA2-B733-E7125A83D802}" type="slidenum">
              <a:rPr lang="en-US"/>
              <a:pPr/>
              <a:t>35</a:t>
            </a:fld>
            <a:endParaRPr lang="en-US"/>
          </a:p>
        </p:txBody>
      </p:sp>
      <p:sp>
        <p:nvSpPr>
          <p:cNvPr id="331778" name="Rectangle 2"/>
          <p:cNvSpPr>
            <a:spLocks noGrp="1" noChangeArrowheads="1"/>
          </p:cNvSpPr>
          <p:nvPr>
            <p:ph type="title"/>
          </p:nvPr>
        </p:nvSpPr>
        <p:spPr>
          <a:xfrm>
            <a:off x="357158" y="304800"/>
            <a:ext cx="8501122" cy="623870"/>
          </a:xfrm>
          <a:noFill/>
          <a:ln/>
        </p:spPr>
        <p:txBody>
          <a:bodyPr/>
          <a:lstStyle/>
          <a:p>
            <a:r>
              <a:rPr lang="en-US" dirty="0"/>
              <a:t>Casting from Superclass to Subclass</a:t>
            </a:r>
          </a:p>
        </p:txBody>
      </p:sp>
      <p:sp>
        <p:nvSpPr>
          <p:cNvPr id="331779" name="Rectangle 3"/>
          <p:cNvSpPr>
            <a:spLocks noGrp="1" noChangeArrowheads="1"/>
          </p:cNvSpPr>
          <p:nvPr>
            <p:ph type="body" idx="1"/>
          </p:nvPr>
        </p:nvSpPr>
        <p:spPr>
          <a:xfrm>
            <a:off x="285720" y="1214422"/>
            <a:ext cx="8643998" cy="3786214"/>
          </a:xfrm>
          <a:noFill/>
          <a:ln/>
        </p:spPr>
        <p:txBody>
          <a:bodyPr/>
          <a:lstStyle/>
          <a:p>
            <a:pPr marL="0" indent="0"/>
            <a:r>
              <a:rPr lang="en-US" dirty="0"/>
              <a:t> Explicit casting </a:t>
            </a:r>
            <a:r>
              <a:rPr lang="en-US" b="1" dirty="0"/>
              <a:t>must</a:t>
            </a:r>
            <a:r>
              <a:rPr lang="en-US" dirty="0"/>
              <a:t> be used when casting an object from a superclass to a subclass. </a:t>
            </a:r>
          </a:p>
          <a:p>
            <a:pPr lvl="1">
              <a:spcBef>
                <a:spcPts val="600"/>
              </a:spcBef>
              <a:buNone/>
            </a:pPr>
            <a:r>
              <a:rPr lang="en-US" b="1" dirty="0">
                <a:solidFill>
                  <a:srgbClr val="C00000"/>
                </a:solidFill>
              </a:rPr>
              <a:t>Fruit fruit = new Apple(); </a:t>
            </a:r>
          </a:p>
          <a:p>
            <a:pPr lvl="1">
              <a:spcBef>
                <a:spcPts val="600"/>
              </a:spcBef>
              <a:buNone/>
            </a:pPr>
            <a:r>
              <a:rPr lang="en-US" b="1" dirty="0">
                <a:solidFill>
                  <a:srgbClr val="C00000"/>
                </a:solidFill>
              </a:rPr>
              <a:t>Apple a = (Apple) fruit;</a:t>
            </a:r>
          </a:p>
          <a:p>
            <a:pPr lvl="1">
              <a:spcBef>
                <a:spcPts val="600"/>
              </a:spcBef>
              <a:buNone/>
            </a:pPr>
            <a:r>
              <a:rPr lang="en-US" b="1" dirty="0">
                <a:solidFill>
                  <a:srgbClr val="C00000"/>
                </a:solidFill>
              </a:rPr>
              <a:t>Orange o = (Orange) fruit;</a:t>
            </a:r>
          </a:p>
          <a:p>
            <a:pPr marL="0" indent="0"/>
            <a:r>
              <a:rPr lang="en-US" dirty="0"/>
              <a:t> This type of casting </a:t>
            </a:r>
            <a:r>
              <a:rPr lang="en-US" b="1" dirty="0">
                <a:effectLst>
                  <a:outerShdw blurRad="38100" dist="38100" dir="2700000" algn="tl">
                    <a:srgbClr val="000000">
                      <a:alpha val="43137"/>
                    </a:srgbClr>
                  </a:outerShdw>
                </a:effectLst>
              </a:rPr>
              <a:t>may not </a:t>
            </a:r>
            <a:r>
              <a:rPr lang="en-US" dirty="0"/>
              <a:t>always succeed.</a:t>
            </a:r>
            <a:endParaRPr lang="en-US" sz="3600" dirty="0"/>
          </a:p>
        </p:txBody>
      </p:sp>
      <p:sp>
        <p:nvSpPr>
          <p:cNvPr id="6" name="Curved Right Arrow 5"/>
          <p:cNvSpPr/>
          <p:nvPr/>
        </p:nvSpPr>
        <p:spPr>
          <a:xfrm rot="10115991">
            <a:off x="4906358" y="3359385"/>
            <a:ext cx="648827" cy="5565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xmlns="" val="24845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1779">
                                            <p:txEl>
                                              <p:pRg st="4" end="4"/>
                                            </p:txEl>
                                          </p:spTgt>
                                        </p:tgtEl>
                                        <p:attrNameLst>
                                          <p:attrName>style.visibility</p:attrName>
                                        </p:attrNameLst>
                                      </p:cBhvr>
                                      <p:to>
                                        <p:strVal val="visible"/>
                                      </p:to>
                                    </p:set>
                                    <p:animEffect transition="in" filter="blinds(horizontal)">
                                      <p:cBhvr>
                                        <p:cTn id="7" dur="500"/>
                                        <p:tgtEl>
                                          <p:spTgt spid="331779">
                                            <p:txEl>
                                              <p:pRg st="4" end="4"/>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xmlns="" id="{DA7CAC6F-BAB3-7B4C-A289-57E36715D8B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428B910-0FCD-3F4F-8BAC-BB3108C6192E}" type="slidenum">
              <a:rPr lang="en-US" altLang="en-US" sz="1400" smtClean="0"/>
              <a:pPr>
                <a:spcBef>
                  <a:spcPct val="0"/>
                </a:spcBef>
                <a:buClrTx/>
                <a:buSzTx/>
                <a:buFontTx/>
                <a:buNone/>
              </a:pPr>
              <a:t>36</a:t>
            </a:fld>
            <a:endParaRPr lang="en-US" altLang="en-US" sz="1400"/>
          </a:p>
        </p:txBody>
      </p:sp>
      <p:sp>
        <p:nvSpPr>
          <p:cNvPr id="40963" name="Rectangle 2">
            <a:extLst>
              <a:ext uri="{FF2B5EF4-FFF2-40B4-BE49-F238E27FC236}">
                <a16:creationId xmlns:a16="http://schemas.microsoft.com/office/drawing/2014/main" xmlns="" id="{6C114BD2-F22C-5F49-A6F1-7976B85F6BBB}"/>
              </a:ext>
            </a:extLst>
          </p:cNvPr>
          <p:cNvSpPr>
            <a:spLocks noGrp="1" noChangeArrowheads="1"/>
          </p:cNvSpPr>
          <p:nvPr>
            <p:ph type="title"/>
          </p:nvPr>
        </p:nvSpPr>
        <p:spPr>
          <a:xfrm>
            <a:off x="685800" y="0"/>
            <a:ext cx="7772400" cy="1447800"/>
          </a:xfrm>
        </p:spPr>
        <p:txBody>
          <a:bodyPr/>
          <a:lstStyle/>
          <a:p>
            <a:r>
              <a:rPr lang="en-US" altLang="en-US" dirty="0"/>
              <a:t>The </a:t>
            </a:r>
            <a:r>
              <a:rPr lang="en-US" altLang="en-US" sz="4200" dirty="0" err="1">
                <a:latin typeface="Courier New" panose="02070309020205020404" pitchFamily="49" charset="0"/>
              </a:rPr>
              <a:t>instanceof</a:t>
            </a:r>
            <a:r>
              <a:rPr lang="en-US" altLang="en-US" dirty="0"/>
              <a:t> Operator</a:t>
            </a:r>
          </a:p>
        </p:txBody>
      </p:sp>
      <p:sp>
        <p:nvSpPr>
          <p:cNvPr id="40964" name="Rectangle 3">
            <a:extLst>
              <a:ext uri="{FF2B5EF4-FFF2-40B4-BE49-F238E27FC236}">
                <a16:creationId xmlns:a16="http://schemas.microsoft.com/office/drawing/2014/main" xmlns="" id="{1D36925E-88F8-E346-8015-A086D0C0F7A7}"/>
              </a:ext>
            </a:extLst>
          </p:cNvPr>
          <p:cNvSpPr>
            <a:spLocks noGrp="1" noChangeArrowheads="1"/>
          </p:cNvSpPr>
          <p:nvPr>
            <p:ph type="body" idx="1"/>
          </p:nvPr>
        </p:nvSpPr>
        <p:spPr>
          <a:xfrm>
            <a:off x="609600" y="1371600"/>
            <a:ext cx="8229600" cy="990600"/>
          </a:xfrm>
        </p:spPr>
        <p:txBody>
          <a:bodyPr/>
          <a:lstStyle/>
          <a:p>
            <a:pPr marL="0" indent="0">
              <a:lnSpc>
                <a:spcPct val="105000"/>
              </a:lnSpc>
              <a:buFont typeface="Monotype Sorts" pitchFamily="2" charset="2"/>
              <a:buNone/>
            </a:pPr>
            <a:r>
              <a:rPr lang="en-US" altLang="en-US" sz="2400"/>
              <a:t>Use the </a:t>
            </a:r>
            <a:r>
              <a:rPr lang="en-US" altLang="en-US" sz="2400">
                <a:latin typeface="Courier New" panose="02070309020205020404" pitchFamily="49" charset="0"/>
              </a:rPr>
              <a:t>instanceof</a:t>
            </a:r>
            <a:r>
              <a:rPr lang="en-US" altLang="en-US" sz="2400"/>
              <a:t> operator to test whether an object is an instance of a class:</a:t>
            </a:r>
          </a:p>
        </p:txBody>
      </p:sp>
      <p:sp>
        <p:nvSpPr>
          <p:cNvPr id="40965" name="Rectangle 4">
            <a:extLst>
              <a:ext uri="{FF2B5EF4-FFF2-40B4-BE49-F238E27FC236}">
                <a16:creationId xmlns:a16="http://schemas.microsoft.com/office/drawing/2014/main" xmlns="" id="{50799224-CD67-4D4C-A2E0-27E0904301D1}"/>
              </a:ext>
            </a:extLst>
          </p:cNvPr>
          <p:cNvSpPr>
            <a:spLocks noChangeArrowheads="1"/>
          </p:cNvSpPr>
          <p:nvPr/>
        </p:nvSpPr>
        <p:spPr bwMode="auto">
          <a:xfrm>
            <a:off x="304800" y="2514600"/>
            <a:ext cx="86868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lvl="1">
              <a:lnSpc>
                <a:spcPct val="80000"/>
              </a:lnSpc>
              <a:buFontTx/>
              <a:buNone/>
            </a:pPr>
            <a:r>
              <a:rPr lang="en-US" altLang="en-US" sz="2000" b="1" dirty="0">
                <a:solidFill>
                  <a:schemeClr val="tx2"/>
                </a:solidFill>
                <a:latin typeface="Courier New" panose="02070309020205020404" pitchFamily="49" charset="0"/>
              </a:rPr>
              <a:t>Object </a:t>
            </a:r>
            <a:r>
              <a:rPr lang="en-US" altLang="en-US" sz="2000" b="1" dirty="0" err="1">
                <a:solidFill>
                  <a:schemeClr val="tx2"/>
                </a:solidFill>
                <a:latin typeface="Courier New" panose="02070309020205020404" pitchFamily="49" charset="0"/>
              </a:rPr>
              <a:t>myObject</a:t>
            </a:r>
            <a:r>
              <a:rPr lang="en-US" altLang="en-US" sz="2000" b="1" dirty="0">
                <a:solidFill>
                  <a:schemeClr val="tx2"/>
                </a:solidFill>
                <a:latin typeface="Courier New" panose="02070309020205020404" pitchFamily="49" charset="0"/>
              </a:rPr>
              <a:t> = new Circle();</a:t>
            </a:r>
          </a:p>
          <a:p>
            <a:pPr lvl="1">
              <a:lnSpc>
                <a:spcPct val="80000"/>
              </a:lnSpc>
              <a:buFontTx/>
              <a:buNone/>
            </a:pPr>
            <a:r>
              <a:rPr lang="en-US" altLang="en-US" sz="2000" b="1" dirty="0">
                <a:solidFill>
                  <a:schemeClr val="tx2"/>
                </a:solidFill>
                <a:latin typeface="Courier New" panose="02070309020205020404" pitchFamily="49" charset="0"/>
              </a:rPr>
              <a:t>... // Some lines of code</a:t>
            </a:r>
          </a:p>
          <a:p>
            <a:pPr lvl="1">
              <a:lnSpc>
                <a:spcPct val="80000"/>
              </a:lnSpc>
              <a:buFontTx/>
              <a:buNone/>
            </a:pPr>
            <a:r>
              <a:rPr lang="en-US" altLang="en-US" sz="1600" b="1" dirty="0">
                <a:solidFill>
                  <a:schemeClr val="tx2"/>
                </a:solidFill>
                <a:latin typeface="Courier New" panose="02070309020205020404" pitchFamily="49" charset="0"/>
              </a:rPr>
              <a:t>/** Perform casting if </a:t>
            </a:r>
            <a:r>
              <a:rPr lang="en-US" altLang="en-US" sz="1600" b="1" dirty="0" err="1">
                <a:solidFill>
                  <a:schemeClr val="tx2"/>
                </a:solidFill>
                <a:latin typeface="Courier New" panose="02070309020205020404" pitchFamily="49" charset="0"/>
              </a:rPr>
              <a:t>myObject</a:t>
            </a:r>
            <a:r>
              <a:rPr lang="en-US" altLang="en-US" sz="1600" b="1" dirty="0">
                <a:solidFill>
                  <a:schemeClr val="tx2"/>
                </a:solidFill>
                <a:latin typeface="Courier New" panose="02070309020205020404" pitchFamily="49" charset="0"/>
              </a:rPr>
              <a:t> is an instance of Circle */</a:t>
            </a:r>
          </a:p>
          <a:p>
            <a:pPr lvl="1">
              <a:lnSpc>
                <a:spcPct val="80000"/>
              </a:lnSpc>
              <a:buFontTx/>
              <a:buNone/>
            </a:pPr>
            <a:endParaRPr lang="en-US" altLang="en-US" sz="1600" b="1" dirty="0">
              <a:solidFill>
                <a:schemeClr val="tx2"/>
              </a:solidFill>
              <a:latin typeface="Courier New" panose="02070309020205020404" pitchFamily="49" charset="0"/>
            </a:endParaRPr>
          </a:p>
          <a:p>
            <a:pPr lvl="1">
              <a:lnSpc>
                <a:spcPct val="80000"/>
              </a:lnSpc>
              <a:buFontTx/>
              <a:buNone/>
            </a:pPr>
            <a:r>
              <a:rPr lang="en-US" altLang="en-US" sz="2000" b="1" dirty="0">
                <a:solidFill>
                  <a:schemeClr val="tx2"/>
                </a:solidFill>
                <a:latin typeface="Courier New" panose="02070309020205020404" pitchFamily="49" charset="0"/>
              </a:rPr>
              <a:t>if (</a:t>
            </a:r>
            <a:r>
              <a:rPr lang="en-US" altLang="en-US" sz="2000" b="1" dirty="0" err="1">
                <a:solidFill>
                  <a:schemeClr val="tx2"/>
                </a:solidFill>
                <a:latin typeface="Courier New" panose="02070309020205020404" pitchFamily="49" charset="0"/>
              </a:rPr>
              <a:t>myObject</a:t>
            </a:r>
            <a:r>
              <a:rPr lang="en-US" altLang="en-US" sz="2000" b="1" dirty="0">
                <a:solidFill>
                  <a:schemeClr val="tx2"/>
                </a:solidFill>
                <a:latin typeface="Courier New" panose="02070309020205020404" pitchFamily="49" charset="0"/>
              </a:rPr>
              <a:t> </a:t>
            </a:r>
            <a:r>
              <a:rPr lang="en-US" altLang="en-US" sz="2000" b="1" dirty="0" err="1">
                <a:solidFill>
                  <a:schemeClr val="tx2"/>
                </a:solidFill>
                <a:latin typeface="Courier New" panose="02070309020205020404" pitchFamily="49" charset="0"/>
              </a:rPr>
              <a:t>instanceof</a:t>
            </a:r>
            <a:r>
              <a:rPr lang="en-US" altLang="en-US" sz="2000" b="1" dirty="0">
                <a:solidFill>
                  <a:schemeClr val="tx2"/>
                </a:solidFill>
                <a:latin typeface="Courier New" panose="02070309020205020404" pitchFamily="49" charset="0"/>
              </a:rPr>
              <a:t> Circle) {</a:t>
            </a:r>
          </a:p>
          <a:p>
            <a:pPr lvl="1">
              <a:lnSpc>
                <a:spcPct val="80000"/>
              </a:lnSpc>
              <a:buFontTx/>
              <a:buNone/>
            </a:pPr>
            <a:r>
              <a:rPr lang="en-US" altLang="en-US" sz="2000" b="1" dirty="0">
                <a:solidFill>
                  <a:schemeClr val="tx2"/>
                </a:solidFill>
                <a:latin typeface="Courier New" panose="02070309020205020404" pitchFamily="49" charset="0"/>
              </a:rPr>
              <a:t>  </a:t>
            </a:r>
            <a:r>
              <a:rPr lang="en-US" altLang="en-US" sz="2000" b="1" dirty="0" err="1">
                <a:solidFill>
                  <a:schemeClr val="tx2"/>
                </a:solidFill>
                <a:latin typeface="Courier New" panose="02070309020205020404" pitchFamily="49" charset="0"/>
              </a:rPr>
              <a:t>System.out.println</a:t>
            </a:r>
            <a:r>
              <a:rPr lang="en-US" altLang="en-US" sz="2000" b="1" dirty="0">
                <a:solidFill>
                  <a:schemeClr val="tx2"/>
                </a:solidFill>
                <a:latin typeface="Courier New" panose="02070309020205020404" pitchFamily="49" charset="0"/>
              </a:rPr>
              <a:t>("The circle diameter is " + </a:t>
            </a:r>
          </a:p>
          <a:p>
            <a:pPr lvl="1">
              <a:lnSpc>
                <a:spcPct val="80000"/>
              </a:lnSpc>
              <a:buFontTx/>
              <a:buNone/>
            </a:pPr>
            <a:r>
              <a:rPr lang="en-US" altLang="en-US" sz="2000" b="1" dirty="0">
                <a:solidFill>
                  <a:schemeClr val="tx2"/>
                </a:solidFill>
                <a:latin typeface="Courier New" panose="02070309020205020404" pitchFamily="49" charset="0"/>
              </a:rPr>
              <a:t>    ((Circle)</a:t>
            </a:r>
            <a:r>
              <a:rPr lang="en-US" altLang="en-US" sz="2000" b="1" dirty="0" err="1">
                <a:solidFill>
                  <a:schemeClr val="tx2"/>
                </a:solidFill>
                <a:latin typeface="Courier New" panose="02070309020205020404" pitchFamily="49" charset="0"/>
              </a:rPr>
              <a:t>myObject</a:t>
            </a:r>
            <a:r>
              <a:rPr lang="en-US" altLang="en-US" sz="2000" b="1" dirty="0">
                <a:solidFill>
                  <a:schemeClr val="tx2"/>
                </a:solidFill>
                <a:latin typeface="Courier New" panose="02070309020205020404" pitchFamily="49" charset="0"/>
              </a:rPr>
              <a:t>).</a:t>
            </a:r>
            <a:r>
              <a:rPr lang="en-US" altLang="en-US" sz="2000" b="1" dirty="0" err="1">
                <a:solidFill>
                  <a:schemeClr val="tx2"/>
                </a:solidFill>
                <a:latin typeface="Courier New" panose="02070309020205020404" pitchFamily="49" charset="0"/>
              </a:rPr>
              <a:t>getDiameter</a:t>
            </a:r>
            <a:r>
              <a:rPr lang="en-US" altLang="en-US" sz="2000" b="1" dirty="0">
                <a:solidFill>
                  <a:schemeClr val="tx2"/>
                </a:solidFill>
                <a:latin typeface="Courier New" panose="02070309020205020404" pitchFamily="49" charset="0"/>
              </a:rPr>
              <a:t>());</a:t>
            </a:r>
          </a:p>
          <a:p>
            <a:pPr lvl="1">
              <a:lnSpc>
                <a:spcPct val="80000"/>
              </a:lnSpc>
              <a:buFontTx/>
              <a:buNone/>
            </a:pPr>
            <a:r>
              <a:rPr lang="en-US" altLang="en-US" sz="2000" b="1" dirty="0">
                <a:solidFill>
                  <a:schemeClr val="tx2"/>
                </a:solidFill>
                <a:latin typeface="Courier New" panose="02070309020205020404" pitchFamily="49" charset="0"/>
              </a:rPr>
              <a:t>  ...</a:t>
            </a:r>
          </a:p>
          <a:p>
            <a:pPr lvl="1">
              <a:lnSpc>
                <a:spcPct val="80000"/>
              </a:lnSpc>
              <a:buFontTx/>
              <a:buNone/>
            </a:pPr>
            <a:r>
              <a:rPr lang="en-US" altLang="en-US" sz="2000" b="1" dirty="0">
                <a:solidFill>
                  <a:schemeClr val="tx2"/>
                </a:solidFill>
                <a:latin typeface="Courier New" panose="02070309020205020404" pitchFamily="49"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FB2682-0991-EE48-BC42-2B7768A0C381}"/>
              </a:ext>
            </a:extLst>
          </p:cNvPr>
          <p:cNvSpPr>
            <a:spLocks noGrp="1"/>
          </p:cNvSpPr>
          <p:nvPr>
            <p:ph type="title"/>
          </p:nvPr>
        </p:nvSpPr>
        <p:spPr/>
        <p:txBody>
          <a:bodyPr/>
          <a:lstStyle/>
          <a:p>
            <a:r>
              <a:rPr lang="en-US" dirty="0"/>
              <a:t>Parentheses</a:t>
            </a:r>
          </a:p>
        </p:txBody>
      </p:sp>
      <p:sp>
        <p:nvSpPr>
          <p:cNvPr id="4" name="Slide Number Placeholder 3">
            <a:extLst>
              <a:ext uri="{FF2B5EF4-FFF2-40B4-BE49-F238E27FC236}">
                <a16:creationId xmlns:a16="http://schemas.microsoft.com/office/drawing/2014/main" xmlns="" id="{477EB2AD-4FD9-3D48-80BF-C1120AAD5F71}"/>
              </a:ext>
            </a:extLst>
          </p:cNvPr>
          <p:cNvSpPr>
            <a:spLocks noGrp="1"/>
          </p:cNvSpPr>
          <p:nvPr>
            <p:ph type="sldNum" sz="quarter" idx="11"/>
          </p:nvPr>
        </p:nvSpPr>
        <p:spPr/>
        <p:txBody>
          <a:bodyPr/>
          <a:lstStyle/>
          <a:p>
            <a:pPr>
              <a:defRPr/>
            </a:pPr>
            <a:fld id="{375296B1-F493-E64D-8DB4-5777CD161993}" type="slidenum">
              <a:rPr lang="en-US" altLang="en-US" smtClean="0"/>
              <a:pPr>
                <a:defRPr/>
              </a:pPr>
              <a:t>37</a:t>
            </a:fld>
            <a:endParaRPr lang="en-US" altLang="en-US"/>
          </a:p>
        </p:txBody>
      </p:sp>
      <p:pic>
        <p:nvPicPr>
          <p:cNvPr id="5" name="Picture 4">
            <a:extLst>
              <a:ext uri="{FF2B5EF4-FFF2-40B4-BE49-F238E27FC236}">
                <a16:creationId xmlns:a16="http://schemas.microsoft.com/office/drawing/2014/main" xmlns="" id="{138B41C3-9DF2-8B45-BD9A-76B8A6549B1A}"/>
              </a:ext>
            </a:extLst>
          </p:cNvPr>
          <p:cNvPicPr>
            <a:picLocks noChangeAspect="1"/>
          </p:cNvPicPr>
          <p:nvPr/>
        </p:nvPicPr>
        <p:blipFill>
          <a:blip r:embed="rId2"/>
          <a:stretch>
            <a:fillRect/>
          </a:stretch>
        </p:blipFill>
        <p:spPr>
          <a:xfrm>
            <a:off x="152400" y="2055813"/>
            <a:ext cx="8630706" cy="1849437"/>
          </a:xfrm>
          <a:prstGeom prst="rect">
            <a:avLst/>
          </a:prstGeom>
        </p:spPr>
      </p:pic>
    </p:spTree>
    <p:extLst>
      <p:ext uri="{BB962C8B-B14F-4D97-AF65-F5344CB8AC3E}">
        <p14:creationId xmlns:p14="http://schemas.microsoft.com/office/powerpoint/2010/main" xmlns="" val="1050827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D44411D-3555-8545-A733-B013FC6DA4AA}"/>
              </a:ext>
            </a:extLst>
          </p:cNvPr>
          <p:cNvSpPr>
            <a:spLocks noGrp="1"/>
          </p:cNvSpPr>
          <p:nvPr>
            <p:ph type="sldNum" sz="quarter" idx="11"/>
          </p:nvPr>
        </p:nvSpPr>
        <p:spPr/>
        <p:txBody>
          <a:bodyPr/>
          <a:lstStyle/>
          <a:p>
            <a:pPr>
              <a:defRPr/>
            </a:pPr>
            <a:fld id="{375296B1-F493-E64D-8DB4-5777CD161993}" type="slidenum">
              <a:rPr lang="en-US" altLang="en-US" smtClean="0"/>
              <a:pPr>
                <a:defRPr/>
              </a:pPr>
              <a:t>38</a:t>
            </a:fld>
            <a:endParaRPr lang="en-US" altLang="en-US"/>
          </a:p>
        </p:txBody>
      </p:sp>
      <p:pic>
        <p:nvPicPr>
          <p:cNvPr id="5" name="Picture 4">
            <a:extLst>
              <a:ext uri="{FF2B5EF4-FFF2-40B4-BE49-F238E27FC236}">
                <a16:creationId xmlns:a16="http://schemas.microsoft.com/office/drawing/2014/main" xmlns="" id="{59F3A64F-2034-1A40-9581-C7A3E51EDB7F}"/>
              </a:ext>
            </a:extLst>
          </p:cNvPr>
          <p:cNvPicPr>
            <a:picLocks noChangeAspect="1"/>
          </p:cNvPicPr>
          <p:nvPr/>
        </p:nvPicPr>
        <p:blipFill>
          <a:blip r:embed="rId3"/>
          <a:stretch>
            <a:fillRect/>
          </a:stretch>
        </p:blipFill>
        <p:spPr>
          <a:xfrm>
            <a:off x="-8348" y="33647"/>
            <a:ext cx="6629400" cy="6688591"/>
          </a:xfrm>
          <a:prstGeom prst="rect">
            <a:avLst/>
          </a:prstGeom>
        </p:spPr>
      </p:pic>
      <p:pic>
        <p:nvPicPr>
          <p:cNvPr id="6" name="Picture 5">
            <a:extLst>
              <a:ext uri="{FF2B5EF4-FFF2-40B4-BE49-F238E27FC236}">
                <a16:creationId xmlns:a16="http://schemas.microsoft.com/office/drawing/2014/main" xmlns="" id="{061075D6-FC16-504F-8081-AD185AEBFA8A}"/>
              </a:ext>
            </a:extLst>
          </p:cNvPr>
          <p:cNvPicPr>
            <a:picLocks noChangeAspect="1"/>
          </p:cNvPicPr>
          <p:nvPr/>
        </p:nvPicPr>
        <p:blipFill>
          <a:blip r:embed="rId4"/>
          <a:stretch>
            <a:fillRect/>
          </a:stretch>
        </p:blipFill>
        <p:spPr>
          <a:xfrm>
            <a:off x="4267200" y="1905000"/>
            <a:ext cx="7285922" cy="3503613"/>
          </a:xfrm>
          <a:prstGeom prst="rect">
            <a:avLst/>
          </a:prstGeom>
        </p:spPr>
      </p:pic>
    </p:spTree>
    <p:extLst>
      <p:ext uri="{BB962C8B-B14F-4D97-AF65-F5344CB8AC3E}">
        <p14:creationId xmlns:p14="http://schemas.microsoft.com/office/powerpoint/2010/main" xmlns="" val="423309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F627F-CA88-394A-99AA-F6BBBCC70696}"/>
              </a:ext>
            </a:extLst>
          </p:cNvPr>
          <p:cNvSpPr>
            <a:spLocks noGrp="1"/>
          </p:cNvSpPr>
          <p:nvPr>
            <p:ph type="title"/>
          </p:nvPr>
        </p:nvSpPr>
        <p:spPr/>
        <p:txBody>
          <a:bodyPr/>
          <a:lstStyle/>
          <a:p>
            <a:r>
              <a:rPr lang="en-US" dirty="0"/>
              <a:t>What's Wrong?</a:t>
            </a:r>
          </a:p>
        </p:txBody>
      </p:sp>
      <p:sp>
        <p:nvSpPr>
          <p:cNvPr id="3" name="Content Placeholder 2">
            <a:extLst>
              <a:ext uri="{FF2B5EF4-FFF2-40B4-BE49-F238E27FC236}">
                <a16:creationId xmlns:a16="http://schemas.microsoft.com/office/drawing/2014/main" xmlns="" id="{BA04695E-DB8C-E340-B3D5-E17B4D5D3F5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663EA07B-8148-044E-A59E-A0C57A4FD3B0}"/>
              </a:ext>
            </a:extLst>
          </p:cNvPr>
          <p:cNvSpPr>
            <a:spLocks noGrp="1"/>
          </p:cNvSpPr>
          <p:nvPr>
            <p:ph type="sldNum" sz="quarter" idx="11"/>
          </p:nvPr>
        </p:nvSpPr>
        <p:spPr/>
        <p:txBody>
          <a:bodyPr/>
          <a:lstStyle/>
          <a:p>
            <a:pPr>
              <a:defRPr/>
            </a:pPr>
            <a:fld id="{375296B1-F493-E64D-8DB4-5777CD161993}" type="slidenum">
              <a:rPr lang="en-US" altLang="en-US" smtClean="0"/>
              <a:pPr>
                <a:defRPr/>
              </a:pPr>
              <a:t>39</a:t>
            </a:fld>
            <a:endParaRPr lang="en-US" altLang="en-US"/>
          </a:p>
        </p:txBody>
      </p:sp>
      <p:pic>
        <p:nvPicPr>
          <p:cNvPr id="5" name="Picture 4">
            <a:extLst>
              <a:ext uri="{FF2B5EF4-FFF2-40B4-BE49-F238E27FC236}">
                <a16:creationId xmlns:a16="http://schemas.microsoft.com/office/drawing/2014/main" xmlns="" id="{26839B75-7114-C841-8492-68D8B41242ED}"/>
              </a:ext>
            </a:extLst>
          </p:cNvPr>
          <p:cNvPicPr>
            <a:picLocks noChangeAspect="1"/>
          </p:cNvPicPr>
          <p:nvPr/>
        </p:nvPicPr>
        <p:blipFill>
          <a:blip r:embed="rId3"/>
          <a:stretch>
            <a:fillRect/>
          </a:stretch>
        </p:blipFill>
        <p:spPr>
          <a:xfrm>
            <a:off x="649941" y="1657350"/>
            <a:ext cx="7428810" cy="4362450"/>
          </a:xfrm>
          <a:prstGeom prst="rect">
            <a:avLst/>
          </a:prstGeom>
        </p:spPr>
      </p:pic>
    </p:spTree>
    <p:extLst>
      <p:ext uri="{BB962C8B-B14F-4D97-AF65-F5344CB8AC3E}">
        <p14:creationId xmlns:p14="http://schemas.microsoft.com/office/powerpoint/2010/main" xmlns="" val="386833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xmlns="" id="{0A54517C-D1CA-D644-A45F-2C8EFDE0B22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8922BE9-1B53-574B-B926-BCCCC7446191}" type="slidenum">
              <a:rPr lang="en-US" altLang="en-US" sz="1400" smtClean="0"/>
              <a:pPr>
                <a:spcBef>
                  <a:spcPct val="0"/>
                </a:spcBef>
                <a:buClrTx/>
                <a:buSzTx/>
                <a:buFontTx/>
                <a:buNone/>
              </a:pPr>
              <a:t>4</a:t>
            </a:fld>
            <a:endParaRPr lang="en-US" altLang="en-US" sz="1400"/>
          </a:p>
        </p:txBody>
      </p:sp>
      <p:sp>
        <p:nvSpPr>
          <p:cNvPr id="7171" name="Rectangle 2">
            <a:extLst>
              <a:ext uri="{FF2B5EF4-FFF2-40B4-BE49-F238E27FC236}">
                <a16:creationId xmlns:a16="http://schemas.microsoft.com/office/drawing/2014/main" xmlns="" id="{A6F218A6-AAE0-E74F-A111-22C4B95D9DF7}"/>
              </a:ext>
            </a:extLst>
          </p:cNvPr>
          <p:cNvSpPr>
            <a:spLocks noGrp="1" noChangeArrowheads="1"/>
          </p:cNvSpPr>
          <p:nvPr>
            <p:ph type="title"/>
          </p:nvPr>
        </p:nvSpPr>
        <p:spPr>
          <a:xfrm>
            <a:off x="457200" y="228600"/>
            <a:ext cx="7772400" cy="457200"/>
          </a:xfrm>
        </p:spPr>
        <p:txBody>
          <a:bodyPr/>
          <a:lstStyle/>
          <a:p>
            <a:r>
              <a:rPr lang="en-US" altLang="en-US" sz="4000"/>
              <a:t>Superclasses and Subclasses</a:t>
            </a:r>
          </a:p>
        </p:txBody>
      </p:sp>
      <p:sp>
        <p:nvSpPr>
          <p:cNvPr id="7172" name="Rectangle 7">
            <a:extLst>
              <a:ext uri="{FF2B5EF4-FFF2-40B4-BE49-F238E27FC236}">
                <a16:creationId xmlns:a16="http://schemas.microsoft.com/office/drawing/2014/main" xmlns="" id="{91B035C6-DFEB-A648-86C7-8B5A1C6015DE}"/>
              </a:ext>
            </a:extLst>
          </p:cNvPr>
          <p:cNvSpPr>
            <a:spLocks noChangeArrowheads="1"/>
          </p:cNvSpPr>
          <p:nvPr/>
        </p:nvSpPr>
        <p:spPr bwMode="auto">
          <a:xfrm>
            <a:off x="0" y="14636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3" name="Rectangle 14">
            <a:extLst>
              <a:ext uri="{FF2B5EF4-FFF2-40B4-BE49-F238E27FC236}">
                <a16:creationId xmlns:a16="http://schemas.microsoft.com/office/drawing/2014/main" xmlns="" id="{06349FE9-F6E4-1643-A190-BCF9D9E8A18E}"/>
              </a:ext>
            </a:extLst>
          </p:cNvPr>
          <p:cNvSpPr>
            <a:spLocks noChangeArrowheads="1"/>
          </p:cNvSpPr>
          <p:nvPr/>
        </p:nvSpPr>
        <p:spPr bwMode="auto">
          <a:xfrm>
            <a:off x="0" y="11239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174" name="Object 13">
            <a:extLst>
              <a:ext uri="{FF2B5EF4-FFF2-40B4-BE49-F238E27FC236}">
                <a16:creationId xmlns:a16="http://schemas.microsoft.com/office/drawing/2014/main" xmlns="" id="{0A075CA9-2ED4-3244-BAA2-0B51B1229854}"/>
              </a:ext>
            </a:extLst>
          </p:cNvPr>
          <p:cNvGraphicFramePr>
            <a:graphicFrameLocks noChangeAspect="1"/>
          </p:cNvGraphicFramePr>
          <p:nvPr/>
        </p:nvGraphicFramePr>
        <p:xfrm>
          <a:off x="228600" y="838200"/>
          <a:ext cx="5446713" cy="5562600"/>
        </p:xfrm>
        <a:graphic>
          <a:graphicData uri="http://schemas.openxmlformats.org/presentationml/2006/ole">
            <p:oleObj spid="_x0000_s7231" name="Picture" r:id="rId3" imgW="27152600" imgH="27647900" progId="Word.Picture.8">
              <p:embed/>
            </p:oleObj>
          </a:graphicData>
        </a:graphic>
      </p:graphicFrame>
      <p:sp>
        <p:nvSpPr>
          <p:cNvPr id="7175" name="AutoShape 10">
            <a:hlinkClick r:id="rId4" action="ppaction://program" highlightClick="1"/>
            <a:extLst>
              <a:ext uri="{FF2B5EF4-FFF2-40B4-BE49-F238E27FC236}">
                <a16:creationId xmlns:a16="http://schemas.microsoft.com/office/drawing/2014/main" xmlns="" id="{CC429AFE-F8AB-B641-93B8-7C27147EC29F}"/>
              </a:ext>
            </a:extLst>
          </p:cNvPr>
          <p:cNvSpPr>
            <a:spLocks noChangeArrowheads="1"/>
          </p:cNvSpPr>
          <p:nvPr/>
        </p:nvSpPr>
        <p:spPr bwMode="auto">
          <a:xfrm>
            <a:off x="7789863" y="5953125"/>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xmlns=""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7176" name="Rectangle 16">
            <a:hlinkClick r:id="rId5"/>
            <a:extLst>
              <a:ext uri="{FF2B5EF4-FFF2-40B4-BE49-F238E27FC236}">
                <a16:creationId xmlns:a16="http://schemas.microsoft.com/office/drawing/2014/main" xmlns="" id="{D8300B4E-9123-564C-8E44-B5F183AB0A6C}"/>
              </a:ext>
            </a:extLst>
          </p:cNvPr>
          <p:cNvSpPr>
            <a:spLocks noChangeArrowheads="1"/>
          </p:cNvSpPr>
          <p:nvPr/>
        </p:nvSpPr>
        <p:spPr bwMode="auto">
          <a:xfrm>
            <a:off x="5257800" y="4572000"/>
            <a:ext cx="2286000" cy="381000"/>
          </a:xfrm>
          <a:prstGeom prst="rect">
            <a:avLst/>
          </a:prstGeom>
          <a:solidFill>
            <a:srgbClr val="92D05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GeometricObject</a:t>
            </a:r>
            <a:endParaRPr lang="en-US" altLang="en-US" sz="2000" dirty="0"/>
          </a:p>
        </p:txBody>
      </p:sp>
      <p:sp>
        <p:nvSpPr>
          <p:cNvPr id="7177" name="Rectangle 17">
            <a:hlinkClick r:id="rId6"/>
            <a:extLst>
              <a:ext uri="{FF2B5EF4-FFF2-40B4-BE49-F238E27FC236}">
                <a16:creationId xmlns:a16="http://schemas.microsoft.com/office/drawing/2014/main" xmlns="" id="{CF95D119-41F8-4F4B-BE24-8598C2BA0C94}"/>
              </a:ext>
            </a:extLst>
          </p:cNvPr>
          <p:cNvSpPr>
            <a:spLocks noChangeArrowheads="1"/>
          </p:cNvSpPr>
          <p:nvPr/>
        </p:nvSpPr>
        <p:spPr bwMode="auto">
          <a:xfrm>
            <a:off x="5254625" y="5029200"/>
            <a:ext cx="2289175" cy="381000"/>
          </a:xfrm>
          <a:prstGeom prst="rect">
            <a:avLst/>
          </a:prstGeom>
          <a:solidFill>
            <a:srgbClr val="92D05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t>Circle</a:t>
            </a:r>
          </a:p>
        </p:txBody>
      </p:sp>
      <p:sp>
        <p:nvSpPr>
          <p:cNvPr id="7178" name="Rectangle 18">
            <a:hlinkClick r:id="rId7"/>
            <a:extLst>
              <a:ext uri="{FF2B5EF4-FFF2-40B4-BE49-F238E27FC236}">
                <a16:creationId xmlns:a16="http://schemas.microsoft.com/office/drawing/2014/main" xmlns="" id="{73D5478F-F170-B04E-A22B-DDD17F60EFF4}"/>
              </a:ext>
            </a:extLst>
          </p:cNvPr>
          <p:cNvSpPr>
            <a:spLocks noChangeArrowheads="1"/>
          </p:cNvSpPr>
          <p:nvPr/>
        </p:nvSpPr>
        <p:spPr bwMode="auto">
          <a:xfrm>
            <a:off x="5257800" y="5486400"/>
            <a:ext cx="2286000" cy="381000"/>
          </a:xfrm>
          <a:prstGeom prst="rect">
            <a:avLst/>
          </a:prstGeom>
          <a:solidFill>
            <a:srgbClr val="92D05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Rectangle</a:t>
            </a:r>
          </a:p>
        </p:txBody>
      </p:sp>
      <p:sp>
        <p:nvSpPr>
          <p:cNvPr id="7179" name="Rectangle 19">
            <a:hlinkClick r:id="rId8"/>
            <a:extLst>
              <a:ext uri="{FF2B5EF4-FFF2-40B4-BE49-F238E27FC236}">
                <a16:creationId xmlns:a16="http://schemas.microsoft.com/office/drawing/2014/main" xmlns="" id="{54CC3F6A-07EB-4E44-A846-A4172F7A87C1}"/>
              </a:ext>
            </a:extLst>
          </p:cNvPr>
          <p:cNvSpPr>
            <a:spLocks noChangeArrowheads="1"/>
          </p:cNvSpPr>
          <p:nvPr/>
        </p:nvSpPr>
        <p:spPr bwMode="auto">
          <a:xfrm>
            <a:off x="5254625" y="5932488"/>
            <a:ext cx="2289175" cy="381000"/>
          </a:xfrm>
          <a:prstGeom prst="rect">
            <a:avLst/>
          </a:prstGeom>
          <a:solidFill>
            <a:srgbClr val="92D05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TestCircleRectangle</a:t>
            </a:r>
            <a:endParaRPr lang="en-US"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xmlns="" id="{43BFB28F-3B7E-2D46-B50F-C76495F2508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A1BB834-50BC-D941-82C1-8F0A81377D37}" type="slidenum">
              <a:rPr lang="en-US" altLang="en-US" sz="1400" smtClean="0"/>
              <a:pPr>
                <a:spcBef>
                  <a:spcPct val="0"/>
                </a:spcBef>
                <a:buClrTx/>
                <a:buSzTx/>
                <a:buFontTx/>
                <a:buNone/>
              </a:pPr>
              <a:t>40</a:t>
            </a:fld>
            <a:endParaRPr lang="en-US" altLang="en-US" sz="1400"/>
          </a:p>
        </p:txBody>
      </p:sp>
      <p:sp>
        <p:nvSpPr>
          <p:cNvPr id="44035" name="Rectangle 2">
            <a:extLst>
              <a:ext uri="{FF2B5EF4-FFF2-40B4-BE49-F238E27FC236}">
                <a16:creationId xmlns:a16="http://schemas.microsoft.com/office/drawing/2014/main" xmlns="" id="{263DA7CA-8E2D-D44D-80EE-3101A0CA8B0B}"/>
              </a:ext>
            </a:extLst>
          </p:cNvPr>
          <p:cNvSpPr>
            <a:spLocks noGrp="1" noChangeArrowheads="1"/>
          </p:cNvSpPr>
          <p:nvPr>
            <p:ph type="title"/>
          </p:nvPr>
        </p:nvSpPr>
        <p:spPr>
          <a:xfrm>
            <a:off x="685800" y="228600"/>
            <a:ext cx="7772400" cy="685800"/>
          </a:xfrm>
        </p:spPr>
        <p:txBody>
          <a:bodyPr/>
          <a:lstStyle/>
          <a:p>
            <a:r>
              <a:rPr lang="en-US" altLang="en-US"/>
              <a:t>The   </a:t>
            </a:r>
            <a:r>
              <a:rPr lang="en-US" altLang="en-US" sz="4200">
                <a:latin typeface="Courier New" panose="02070309020205020404" pitchFamily="49" charset="0"/>
              </a:rPr>
              <a:t>equals </a:t>
            </a:r>
            <a:r>
              <a:rPr lang="en-US" altLang="en-US"/>
              <a:t>Method</a:t>
            </a:r>
          </a:p>
        </p:txBody>
      </p:sp>
      <p:sp>
        <p:nvSpPr>
          <p:cNvPr id="44036" name="Rectangle 3">
            <a:extLst>
              <a:ext uri="{FF2B5EF4-FFF2-40B4-BE49-F238E27FC236}">
                <a16:creationId xmlns:a16="http://schemas.microsoft.com/office/drawing/2014/main" xmlns="" id="{D971DD59-1F93-EA44-9450-4A7FF9F9DC99}"/>
              </a:ext>
            </a:extLst>
          </p:cNvPr>
          <p:cNvSpPr>
            <a:spLocks noGrp="1" noChangeArrowheads="1"/>
          </p:cNvSpPr>
          <p:nvPr>
            <p:ph type="body" idx="1"/>
          </p:nvPr>
        </p:nvSpPr>
        <p:spPr>
          <a:xfrm>
            <a:off x="304800" y="1066800"/>
            <a:ext cx="8610600" cy="1524000"/>
          </a:xfrm>
        </p:spPr>
        <p:txBody>
          <a:bodyPr/>
          <a:lstStyle/>
          <a:p>
            <a:pPr marL="0" indent="0">
              <a:spcBef>
                <a:spcPct val="75000"/>
              </a:spcBef>
              <a:buFont typeface="Monotype Sorts" pitchFamily="2" charset="2"/>
              <a:buNone/>
            </a:pPr>
            <a:r>
              <a:rPr lang="en-US" altLang="en-US" sz="2800"/>
              <a:t>The </a:t>
            </a:r>
            <a:r>
              <a:rPr lang="en-US" altLang="en-US" sz="2800">
                <a:latin typeface="Courier New" panose="02070309020205020404" pitchFamily="49" charset="0"/>
              </a:rPr>
              <a:t>equals()</a:t>
            </a:r>
            <a:r>
              <a:rPr lang="en-US" altLang="en-US" sz="2800"/>
              <a:t> method compares the</a:t>
            </a:r>
            <a:br>
              <a:rPr lang="en-US" altLang="en-US" sz="2800"/>
            </a:br>
            <a:r>
              <a:rPr lang="en-US" altLang="en-US" sz="2800"/>
              <a:t>contents of two objects. </a:t>
            </a:r>
            <a:r>
              <a:rPr lang="en-US" altLang="en-US" sz="2800">
                <a:cs typeface="Times New Roman" panose="02020603050405020304" pitchFamily="18" charset="0"/>
              </a:rPr>
              <a:t>The default implementation of the equals method in the Object class is as follows:</a:t>
            </a:r>
          </a:p>
        </p:txBody>
      </p:sp>
      <p:sp>
        <p:nvSpPr>
          <p:cNvPr id="44037" name="Rectangle 4">
            <a:extLst>
              <a:ext uri="{FF2B5EF4-FFF2-40B4-BE49-F238E27FC236}">
                <a16:creationId xmlns:a16="http://schemas.microsoft.com/office/drawing/2014/main" xmlns="" id="{7463E025-00DD-5342-AB83-3EB6CC4A9AF4}"/>
              </a:ext>
            </a:extLst>
          </p:cNvPr>
          <p:cNvSpPr>
            <a:spLocks noChangeArrowheads="1"/>
          </p:cNvSpPr>
          <p:nvPr/>
        </p:nvSpPr>
        <p:spPr bwMode="auto">
          <a:xfrm>
            <a:off x="1143000" y="2590800"/>
            <a:ext cx="66294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75000"/>
              </a:spcBef>
              <a:buFont typeface="Monotype Sorts" pitchFamily="2" charset="2"/>
              <a:buNone/>
            </a:pPr>
            <a:r>
              <a:rPr lang="en-US" altLang="en-US" sz="2400" dirty="0">
                <a:latin typeface="Courier New" panose="02070309020205020404" pitchFamily="49" charset="0"/>
                <a:cs typeface="Times New Roman" panose="02020603050405020304" pitchFamily="18" charset="0"/>
              </a:rPr>
              <a:t>public </a:t>
            </a:r>
            <a:r>
              <a:rPr lang="en-US" altLang="en-US" sz="2400" dirty="0" err="1">
                <a:latin typeface="Courier New" panose="02070309020205020404" pitchFamily="49" charset="0"/>
                <a:cs typeface="Times New Roman" panose="02020603050405020304" pitchFamily="18" charset="0"/>
              </a:rPr>
              <a:t>boolean</a:t>
            </a:r>
            <a:r>
              <a:rPr lang="en-US" altLang="en-US" sz="2400" dirty="0">
                <a:latin typeface="Courier New" panose="02070309020205020404" pitchFamily="49" charset="0"/>
                <a:cs typeface="Times New Roman" panose="02020603050405020304" pitchFamily="18" charset="0"/>
              </a:rPr>
              <a:t> equals(Object </a:t>
            </a:r>
            <a:r>
              <a:rPr lang="en-US" altLang="en-US" sz="2400" dirty="0" err="1">
                <a:latin typeface="Courier New" panose="02070309020205020404" pitchFamily="49" charset="0"/>
                <a:cs typeface="Times New Roman" panose="02020603050405020304" pitchFamily="18" charset="0"/>
              </a:rPr>
              <a:t>obj</a:t>
            </a:r>
            <a:r>
              <a:rPr lang="en-US" altLang="en-US" sz="2400" dirty="0">
                <a:latin typeface="Courier New" panose="02070309020205020404" pitchFamily="49" charset="0"/>
                <a:cs typeface="Times New Roman" panose="02020603050405020304" pitchFamily="18" charset="0"/>
              </a:rPr>
              <a:t>) {</a:t>
            </a:r>
          </a:p>
          <a:p>
            <a:pPr>
              <a:lnSpc>
                <a:spcPct val="0"/>
              </a:lnSpc>
              <a:spcBef>
                <a:spcPct val="75000"/>
              </a:spcBef>
              <a:buFont typeface="Monotype Sorts" pitchFamily="2" charset="2"/>
              <a:buNone/>
            </a:pPr>
            <a:r>
              <a:rPr lang="en-US" altLang="en-US" sz="2400" dirty="0">
                <a:latin typeface="Courier New" panose="02070309020205020404" pitchFamily="49" charset="0"/>
                <a:cs typeface="Times New Roman" panose="02020603050405020304" pitchFamily="18" charset="0"/>
              </a:rPr>
              <a:t>  return this == </a:t>
            </a:r>
            <a:r>
              <a:rPr lang="en-US" altLang="en-US" sz="2400" dirty="0" err="1">
                <a:latin typeface="Courier New" panose="02070309020205020404" pitchFamily="49" charset="0"/>
                <a:cs typeface="Times New Roman" panose="02020603050405020304" pitchFamily="18" charset="0"/>
              </a:rPr>
              <a:t>obj</a:t>
            </a:r>
            <a:r>
              <a:rPr lang="en-US" altLang="en-US" sz="2400" dirty="0">
                <a:latin typeface="Courier New" panose="02070309020205020404" pitchFamily="49" charset="0"/>
                <a:cs typeface="Times New Roman" panose="02020603050405020304" pitchFamily="18" charset="0"/>
              </a:rPr>
              <a:t>;</a:t>
            </a:r>
          </a:p>
          <a:p>
            <a:pPr>
              <a:lnSpc>
                <a:spcPct val="0"/>
              </a:lnSpc>
              <a:spcBef>
                <a:spcPct val="75000"/>
              </a:spcBef>
              <a:buFont typeface="Monotype Sorts" pitchFamily="2" charset="2"/>
              <a:buNone/>
            </a:pPr>
            <a:r>
              <a:rPr lang="en-US" altLang="en-US" sz="2400" dirty="0">
                <a:latin typeface="Courier New" panose="02070309020205020404" pitchFamily="49" charset="0"/>
                <a:cs typeface="Times New Roman" panose="02020603050405020304" pitchFamily="18" charset="0"/>
              </a:rPr>
              <a:t>}</a:t>
            </a:r>
          </a:p>
        </p:txBody>
      </p:sp>
      <p:sp>
        <p:nvSpPr>
          <p:cNvPr id="44038" name="Rectangle 6">
            <a:extLst>
              <a:ext uri="{FF2B5EF4-FFF2-40B4-BE49-F238E27FC236}">
                <a16:creationId xmlns:a16="http://schemas.microsoft.com/office/drawing/2014/main" xmlns="" id="{78336FC0-BDEB-1D40-9E08-08AB3AFDE603}"/>
              </a:ext>
            </a:extLst>
          </p:cNvPr>
          <p:cNvSpPr>
            <a:spLocks noChangeArrowheads="1"/>
          </p:cNvSpPr>
          <p:nvPr/>
        </p:nvSpPr>
        <p:spPr bwMode="auto">
          <a:xfrm>
            <a:off x="457200" y="3886200"/>
            <a:ext cx="27432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Font typeface="Monotype Sorts" pitchFamily="2" charset="2"/>
              <a:buNone/>
            </a:pPr>
            <a:r>
              <a:rPr lang="en-US" altLang="en-US" sz="2000">
                <a:solidFill>
                  <a:schemeClr val="tx2"/>
                </a:solidFill>
                <a:latin typeface="Courier New" panose="02070309020205020404" pitchFamily="49" charset="0"/>
                <a:cs typeface="Courier New" panose="02070309020205020404" pitchFamily="49" charset="0"/>
              </a:rPr>
              <a:t>For example, the equals method is overridden in the Circle class.</a:t>
            </a:r>
          </a:p>
        </p:txBody>
      </p:sp>
      <p:sp>
        <p:nvSpPr>
          <p:cNvPr id="44039" name="Rectangle 7">
            <a:extLst>
              <a:ext uri="{FF2B5EF4-FFF2-40B4-BE49-F238E27FC236}">
                <a16:creationId xmlns:a16="http://schemas.microsoft.com/office/drawing/2014/main" xmlns="" id="{183A9375-1B60-FC49-BAAD-8B9CE8AC40FB}"/>
              </a:ext>
            </a:extLst>
          </p:cNvPr>
          <p:cNvSpPr>
            <a:spLocks noChangeArrowheads="1"/>
          </p:cNvSpPr>
          <p:nvPr/>
        </p:nvSpPr>
        <p:spPr bwMode="auto">
          <a:xfrm>
            <a:off x="3429000" y="3810000"/>
            <a:ext cx="53340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Font typeface="Monotype Sorts" pitchFamily="2" charset="2"/>
              <a:buNone/>
            </a:pPr>
            <a:r>
              <a:rPr lang="en-US" altLang="en-US" sz="1600" b="1" dirty="0">
                <a:solidFill>
                  <a:schemeClr val="tx2"/>
                </a:solidFill>
                <a:latin typeface="Courier New" panose="02070309020205020404" pitchFamily="49" charset="0"/>
                <a:cs typeface="Courier New" panose="02070309020205020404" pitchFamily="49" charset="0"/>
              </a:rPr>
              <a:t>public </a:t>
            </a:r>
            <a:r>
              <a:rPr lang="en-US" altLang="en-US" sz="1600" b="1" dirty="0" err="1">
                <a:solidFill>
                  <a:schemeClr val="tx2"/>
                </a:solidFill>
                <a:latin typeface="Courier New" panose="02070309020205020404" pitchFamily="49" charset="0"/>
                <a:cs typeface="Courier New" panose="02070309020205020404" pitchFamily="49" charset="0"/>
              </a:rPr>
              <a:t>boolean</a:t>
            </a:r>
            <a:r>
              <a:rPr lang="en-US" altLang="en-US" sz="1600" b="1" dirty="0">
                <a:solidFill>
                  <a:schemeClr val="tx2"/>
                </a:solidFill>
                <a:latin typeface="Courier New" panose="02070309020205020404" pitchFamily="49" charset="0"/>
                <a:cs typeface="Courier New" panose="02070309020205020404" pitchFamily="49" charset="0"/>
              </a:rPr>
              <a:t> equals(Object o) {</a:t>
            </a:r>
            <a:endParaRPr lang="en-US" altLang="en-US" sz="1600" b="1" dirty="0">
              <a:solidFill>
                <a:schemeClr val="tx2"/>
              </a:solidFill>
              <a:latin typeface="Courier New" panose="02070309020205020404" pitchFamily="49" charset="0"/>
              <a:cs typeface="Times New Roman" panose="02020603050405020304" pitchFamily="18" charset="0"/>
            </a:endParaRPr>
          </a:p>
          <a:p>
            <a:pPr>
              <a:spcBef>
                <a:spcPct val="0"/>
              </a:spcBef>
              <a:buFont typeface="Monotype Sorts" pitchFamily="2" charset="2"/>
              <a:buNone/>
            </a:pPr>
            <a:r>
              <a:rPr lang="en-US" altLang="en-US" sz="1600" b="1" dirty="0">
                <a:solidFill>
                  <a:schemeClr val="tx2"/>
                </a:solidFill>
                <a:latin typeface="Courier New" panose="02070309020205020404" pitchFamily="49" charset="0"/>
                <a:cs typeface="Courier New" panose="02070309020205020404" pitchFamily="49" charset="0"/>
              </a:rPr>
              <a:t>  if (o </a:t>
            </a:r>
            <a:r>
              <a:rPr lang="en-US" altLang="en-US" sz="1600" b="1" dirty="0" err="1">
                <a:solidFill>
                  <a:schemeClr val="tx2"/>
                </a:solidFill>
                <a:latin typeface="Courier New" panose="02070309020205020404" pitchFamily="49" charset="0"/>
                <a:cs typeface="Courier New" panose="02070309020205020404" pitchFamily="49" charset="0"/>
              </a:rPr>
              <a:t>instanceof</a:t>
            </a:r>
            <a:r>
              <a:rPr lang="en-US" altLang="en-US" sz="1600" b="1" dirty="0">
                <a:solidFill>
                  <a:schemeClr val="tx2"/>
                </a:solidFill>
                <a:latin typeface="Courier New" panose="02070309020205020404" pitchFamily="49" charset="0"/>
                <a:cs typeface="Courier New" panose="02070309020205020404" pitchFamily="49" charset="0"/>
              </a:rPr>
              <a:t> Circle) {</a:t>
            </a:r>
            <a:endParaRPr lang="en-US" altLang="en-US" sz="1600" b="1" dirty="0">
              <a:solidFill>
                <a:schemeClr val="tx2"/>
              </a:solidFill>
              <a:latin typeface="Courier New" panose="02070309020205020404" pitchFamily="49" charset="0"/>
              <a:cs typeface="Times New Roman" panose="02020603050405020304" pitchFamily="18" charset="0"/>
            </a:endParaRPr>
          </a:p>
          <a:p>
            <a:pPr>
              <a:spcBef>
                <a:spcPct val="0"/>
              </a:spcBef>
              <a:buFont typeface="Monotype Sorts" pitchFamily="2" charset="2"/>
              <a:buNone/>
            </a:pPr>
            <a:r>
              <a:rPr lang="en-US" altLang="en-US" sz="1600" b="1" dirty="0">
                <a:solidFill>
                  <a:schemeClr val="tx2"/>
                </a:solidFill>
                <a:latin typeface="Courier New" panose="02070309020205020404" pitchFamily="49" charset="0"/>
                <a:cs typeface="Courier New" panose="02070309020205020404" pitchFamily="49" charset="0"/>
              </a:rPr>
              <a:t>    return radius == ((Circle)o).radius;</a:t>
            </a:r>
            <a:endParaRPr lang="en-US" altLang="en-US" sz="1600" b="1" dirty="0">
              <a:solidFill>
                <a:schemeClr val="tx2"/>
              </a:solidFill>
              <a:latin typeface="Courier New" panose="02070309020205020404" pitchFamily="49" charset="0"/>
              <a:cs typeface="Times New Roman" panose="02020603050405020304" pitchFamily="18" charset="0"/>
            </a:endParaRPr>
          </a:p>
          <a:p>
            <a:pPr>
              <a:spcBef>
                <a:spcPct val="0"/>
              </a:spcBef>
              <a:buFont typeface="Monotype Sorts" pitchFamily="2" charset="2"/>
              <a:buNone/>
            </a:pPr>
            <a:r>
              <a:rPr lang="en-US" altLang="en-US" sz="1600" b="1" dirty="0">
                <a:solidFill>
                  <a:schemeClr val="tx2"/>
                </a:solidFill>
                <a:latin typeface="Courier New" panose="02070309020205020404" pitchFamily="49" charset="0"/>
                <a:cs typeface="Courier New" panose="02070309020205020404" pitchFamily="49" charset="0"/>
              </a:rPr>
              <a:t>  }</a:t>
            </a:r>
            <a:endParaRPr lang="en-US" altLang="en-US" sz="1600" b="1" dirty="0">
              <a:solidFill>
                <a:schemeClr val="tx2"/>
              </a:solidFill>
              <a:latin typeface="Courier New" panose="02070309020205020404" pitchFamily="49" charset="0"/>
              <a:cs typeface="Times New Roman" panose="02020603050405020304" pitchFamily="18" charset="0"/>
            </a:endParaRPr>
          </a:p>
          <a:p>
            <a:pPr>
              <a:spcBef>
                <a:spcPct val="0"/>
              </a:spcBef>
              <a:buFont typeface="Monotype Sorts" pitchFamily="2" charset="2"/>
              <a:buNone/>
            </a:pPr>
            <a:r>
              <a:rPr lang="en-US" altLang="en-US" sz="1600" b="1" dirty="0">
                <a:solidFill>
                  <a:schemeClr val="tx2"/>
                </a:solidFill>
                <a:latin typeface="Courier New" panose="02070309020205020404" pitchFamily="49" charset="0"/>
                <a:cs typeface="Courier New" panose="02070309020205020404" pitchFamily="49" charset="0"/>
              </a:rPr>
              <a:t>  else</a:t>
            </a:r>
            <a:endParaRPr lang="en-US" altLang="en-US" sz="1600" b="1" dirty="0">
              <a:solidFill>
                <a:schemeClr val="tx2"/>
              </a:solidFill>
              <a:latin typeface="Courier New" panose="02070309020205020404" pitchFamily="49" charset="0"/>
              <a:cs typeface="Times New Roman" panose="02020603050405020304" pitchFamily="18" charset="0"/>
            </a:endParaRPr>
          </a:p>
          <a:p>
            <a:pPr>
              <a:spcBef>
                <a:spcPct val="0"/>
              </a:spcBef>
              <a:buFont typeface="Monotype Sorts" pitchFamily="2" charset="2"/>
              <a:buNone/>
            </a:pPr>
            <a:r>
              <a:rPr lang="en-US" altLang="en-US" sz="1600" b="1" dirty="0">
                <a:solidFill>
                  <a:schemeClr val="tx2"/>
                </a:solidFill>
                <a:latin typeface="Courier New" panose="02070309020205020404" pitchFamily="49" charset="0"/>
                <a:cs typeface="Courier New" panose="02070309020205020404" pitchFamily="49" charset="0"/>
              </a:rPr>
              <a:t>    return false;</a:t>
            </a:r>
            <a:endParaRPr lang="en-US" altLang="en-US" sz="1600" b="1" dirty="0">
              <a:solidFill>
                <a:schemeClr val="tx2"/>
              </a:solidFill>
              <a:latin typeface="Courier New" panose="02070309020205020404" pitchFamily="49" charset="0"/>
              <a:cs typeface="Times New Roman" panose="02020603050405020304" pitchFamily="18" charset="0"/>
            </a:endParaRPr>
          </a:p>
          <a:p>
            <a:pPr>
              <a:spcBef>
                <a:spcPct val="0"/>
              </a:spcBef>
              <a:buFont typeface="Monotype Sorts" pitchFamily="2" charset="2"/>
              <a:buNone/>
            </a:pPr>
            <a:r>
              <a:rPr lang="en-US" altLang="en-US" sz="1600" b="1" dirty="0">
                <a:solidFill>
                  <a:schemeClr val="tx2"/>
                </a:solidFill>
                <a:latin typeface="Courier New" panose="02070309020205020404" pitchFamily="49" charset="0"/>
                <a:cs typeface="Times New Roman" panose="02020603050405020304" pitchFamily="18" charset="0"/>
              </a:rPr>
              <a:t>}</a:t>
            </a:r>
            <a:r>
              <a:rPr lang="en-US" altLang="en-US" sz="1500" b="1" dirty="0">
                <a:solidFill>
                  <a:schemeClr val="tx2"/>
                </a:solidFill>
                <a:latin typeface="Courier New" panose="02070309020205020404" pitchFamily="49" charset="0"/>
                <a:cs typeface="Courier New" panose="02070309020205020404" pitchFamily="49"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a:extLst>
              <a:ext uri="{FF2B5EF4-FFF2-40B4-BE49-F238E27FC236}">
                <a16:creationId xmlns:a16="http://schemas.microsoft.com/office/drawing/2014/main" xmlns="" id="{144687AE-7368-AB4A-982A-C0984CBC768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AB6E6D6-AAB9-D742-8DF1-E48829186635}" type="slidenum">
              <a:rPr lang="en-US" altLang="en-US" sz="1400" smtClean="0"/>
              <a:pPr>
                <a:spcBef>
                  <a:spcPct val="0"/>
                </a:spcBef>
                <a:buClrTx/>
                <a:buSzTx/>
                <a:buFontTx/>
                <a:buNone/>
              </a:pPr>
              <a:t>41</a:t>
            </a:fld>
            <a:endParaRPr lang="en-US" altLang="en-US" sz="1400"/>
          </a:p>
        </p:txBody>
      </p:sp>
      <p:sp>
        <p:nvSpPr>
          <p:cNvPr id="45059" name="Rectangle 2">
            <a:extLst>
              <a:ext uri="{FF2B5EF4-FFF2-40B4-BE49-F238E27FC236}">
                <a16:creationId xmlns:a16="http://schemas.microsoft.com/office/drawing/2014/main" xmlns="" id="{EAB25721-08E5-1A42-BB55-FB583F1CE0F5}"/>
              </a:ext>
            </a:extLst>
          </p:cNvPr>
          <p:cNvSpPr>
            <a:spLocks noGrp="1" noChangeArrowheads="1"/>
          </p:cNvSpPr>
          <p:nvPr>
            <p:ph type="title"/>
          </p:nvPr>
        </p:nvSpPr>
        <p:spPr>
          <a:xfrm>
            <a:off x="685800" y="228600"/>
            <a:ext cx="7772400" cy="685800"/>
          </a:xfrm>
        </p:spPr>
        <p:txBody>
          <a:bodyPr/>
          <a:lstStyle/>
          <a:p>
            <a:r>
              <a:rPr lang="en-US" altLang="en-US"/>
              <a:t>NOTE</a:t>
            </a:r>
          </a:p>
        </p:txBody>
      </p:sp>
      <p:sp>
        <p:nvSpPr>
          <p:cNvPr id="45060" name="Text Box 3">
            <a:extLst>
              <a:ext uri="{FF2B5EF4-FFF2-40B4-BE49-F238E27FC236}">
                <a16:creationId xmlns:a16="http://schemas.microsoft.com/office/drawing/2014/main" xmlns="" id="{4A96E66C-30BD-DA44-9DA3-050DC89C4D18}"/>
              </a:ext>
            </a:extLst>
          </p:cNvPr>
          <p:cNvSpPr txBox="1">
            <a:spLocks noChangeArrowheads="1"/>
          </p:cNvSpPr>
          <p:nvPr/>
        </p:nvSpPr>
        <p:spPr bwMode="auto">
          <a:xfrm>
            <a:off x="152400" y="838200"/>
            <a:ext cx="8991600" cy="5909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dirty="0">
                <a:cs typeface="Times New Roman" panose="02020603050405020304" pitchFamily="18" charset="0"/>
              </a:rPr>
              <a:t>The == comparison operator is used for comparing two primitive data type values </a:t>
            </a:r>
          </a:p>
          <a:p>
            <a:pPr>
              <a:spcBef>
                <a:spcPct val="50000"/>
              </a:spcBef>
              <a:buClrTx/>
              <a:buSzTx/>
              <a:buFontTx/>
              <a:buNone/>
            </a:pPr>
            <a:r>
              <a:rPr lang="en-US" altLang="en-US" sz="3600" dirty="0">
                <a:cs typeface="Times New Roman" panose="02020603050405020304" pitchFamily="18" charset="0"/>
              </a:rPr>
              <a:t>or </a:t>
            </a:r>
          </a:p>
          <a:p>
            <a:pPr>
              <a:spcBef>
                <a:spcPct val="50000"/>
              </a:spcBef>
              <a:buClrTx/>
              <a:buSzTx/>
              <a:buFontTx/>
              <a:buNone/>
            </a:pPr>
            <a:r>
              <a:rPr lang="en-US" altLang="en-US" sz="3600" dirty="0">
                <a:cs typeface="Times New Roman" panose="02020603050405020304" pitchFamily="18" charset="0"/>
              </a:rPr>
              <a:t>For determining whether two objects have the same references. </a:t>
            </a:r>
          </a:p>
          <a:p>
            <a:pPr>
              <a:spcBef>
                <a:spcPct val="50000"/>
              </a:spcBef>
              <a:buClrTx/>
              <a:buSzTx/>
              <a:buFontTx/>
              <a:buNone/>
            </a:pPr>
            <a:r>
              <a:rPr lang="en-US" altLang="en-US" sz="3600" dirty="0">
                <a:cs typeface="Times New Roman" panose="02020603050405020304" pitchFamily="18" charset="0"/>
              </a:rPr>
              <a:t>The equals method is intended to test whether two objects have the same contents, provided that the method is modified in the defining class of the objects.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a:extLst>
              <a:ext uri="{FF2B5EF4-FFF2-40B4-BE49-F238E27FC236}">
                <a16:creationId xmlns:a16="http://schemas.microsoft.com/office/drawing/2014/main" xmlns="" id="{F40A59DD-7C1E-9F4A-B0C5-AB45FCE6327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0C001F7-F129-4C4E-8561-167E35B428CF}" type="slidenum">
              <a:rPr lang="en-US" altLang="en-US" sz="1400" smtClean="0"/>
              <a:pPr>
                <a:spcBef>
                  <a:spcPct val="0"/>
                </a:spcBef>
                <a:buClrTx/>
                <a:buSzTx/>
                <a:buFontTx/>
                <a:buNone/>
              </a:pPr>
              <a:t>42</a:t>
            </a:fld>
            <a:endParaRPr lang="en-US" altLang="en-US" sz="1400"/>
          </a:p>
        </p:txBody>
      </p:sp>
      <p:sp>
        <p:nvSpPr>
          <p:cNvPr id="46083" name="Rectangle 2">
            <a:extLst>
              <a:ext uri="{FF2B5EF4-FFF2-40B4-BE49-F238E27FC236}">
                <a16:creationId xmlns:a16="http://schemas.microsoft.com/office/drawing/2014/main" xmlns="" id="{C02EBE16-312B-0D4B-B233-BE5A1D7CE9C0}"/>
              </a:ext>
            </a:extLst>
          </p:cNvPr>
          <p:cNvSpPr>
            <a:spLocks noGrp="1" noChangeArrowheads="1"/>
          </p:cNvSpPr>
          <p:nvPr>
            <p:ph type="title"/>
          </p:nvPr>
        </p:nvSpPr>
        <p:spPr>
          <a:xfrm>
            <a:off x="685800" y="152400"/>
            <a:ext cx="7772400" cy="762000"/>
          </a:xfrm>
        </p:spPr>
        <p:txBody>
          <a:bodyPr/>
          <a:lstStyle/>
          <a:p>
            <a:r>
              <a:rPr lang="en-US" altLang="en-US"/>
              <a:t>The </a:t>
            </a:r>
            <a:r>
              <a:rPr lang="en-US" altLang="en-US" u="sng"/>
              <a:t>ArrayList</a:t>
            </a:r>
            <a:r>
              <a:rPr lang="en-US" altLang="en-US"/>
              <a:t> Class</a:t>
            </a:r>
          </a:p>
        </p:txBody>
      </p:sp>
      <p:sp>
        <p:nvSpPr>
          <p:cNvPr id="46084" name="Rectangle 3">
            <a:extLst>
              <a:ext uri="{FF2B5EF4-FFF2-40B4-BE49-F238E27FC236}">
                <a16:creationId xmlns:a16="http://schemas.microsoft.com/office/drawing/2014/main" xmlns="" id="{E38E96CF-71EC-964A-B3C9-8ED6CB432826}"/>
              </a:ext>
            </a:extLst>
          </p:cNvPr>
          <p:cNvSpPr>
            <a:spLocks noGrp="1" noChangeArrowheads="1"/>
          </p:cNvSpPr>
          <p:nvPr>
            <p:ph type="body" idx="1"/>
          </p:nvPr>
        </p:nvSpPr>
        <p:spPr>
          <a:xfrm>
            <a:off x="228600" y="990600"/>
            <a:ext cx="8610600" cy="1219200"/>
          </a:xfrm>
        </p:spPr>
        <p:txBody>
          <a:bodyPr/>
          <a:lstStyle/>
          <a:p>
            <a:pPr marL="0" indent="0">
              <a:spcAft>
                <a:spcPts val="1200"/>
              </a:spcAft>
              <a:buFont typeface="Monotype Sorts" pitchFamily="2" charset="2"/>
              <a:buNone/>
            </a:pPr>
            <a:r>
              <a:rPr lang="en-US" altLang="en-US" sz="2400"/>
              <a:t>You can create an array to store objects. But the array’s size is fixed once the array is created. Java provides the ArrayList class that can be used to store an unlimited number of objects. </a:t>
            </a:r>
          </a:p>
        </p:txBody>
      </p:sp>
      <p:sp>
        <p:nvSpPr>
          <p:cNvPr id="46085" name="Rectangle 5">
            <a:extLst>
              <a:ext uri="{FF2B5EF4-FFF2-40B4-BE49-F238E27FC236}">
                <a16:creationId xmlns:a16="http://schemas.microsoft.com/office/drawing/2014/main" xmlns="" id="{E31A41C3-B8D4-3947-B152-04A708FC0632}"/>
              </a:ext>
            </a:extLst>
          </p:cNvPr>
          <p:cNvSpPr>
            <a:spLocks noChangeArrowheads="1"/>
          </p:cNvSpPr>
          <p:nvPr/>
        </p:nvSpPr>
        <p:spPr bwMode="auto">
          <a:xfrm>
            <a:off x="1643063" y="3062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6086" name="Rectangle 7">
            <a:extLst>
              <a:ext uri="{FF2B5EF4-FFF2-40B4-BE49-F238E27FC236}">
                <a16:creationId xmlns:a16="http://schemas.microsoft.com/office/drawing/2014/main" xmlns="" id="{B2784B8B-013E-A24D-AF14-670BAEFACB9E}"/>
              </a:ext>
            </a:extLst>
          </p:cNvPr>
          <p:cNvSpPr>
            <a:spLocks noChangeArrowheads="1"/>
          </p:cNvSpPr>
          <p:nvPr/>
        </p:nvSpPr>
        <p:spPr bwMode="auto">
          <a:xfrm>
            <a:off x="0" y="22621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6087" name="Rectangle 9">
            <a:extLst>
              <a:ext uri="{FF2B5EF4-FFF2-40B4-BE49-F238E27FC236}">
                <a16:creationId xmlns:a16="http://schemas.microsoft.com/office/drawing/2014/main" xmlns="" id="{8B0F0F56-DF71-CA47-82B3-BFD496C1F6A4}"/>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46088" name="Object 8">
            <a:extLst>
              <a:ext uri="{FF2B5EF4-FFF2-40B4-BE49-F238E27FC236}">
                <a16:creationId xmlns:a16="http://schemas.microsoft.com/office/drawing/2014/main" xmlns="" id="{BBBAD728-91EA-2046-8EAF-C72FDD7234E4}"/>
              </a:ext>
            </a:extLst>
          </p:cNvPr>
          <p:cNvGraphicFramePr>
            <a:graphicFrameLocks noChangeAspect="1"/>
          </p:cNvGraphicFramePr>
          <p:nvPr/>
        </p:nvGraphicFramePr>
        <p:xfrm>
          <a:off x="1143000" y="2214563"/>
          <a:ext cx="7391400" cy="4206875"/>
        </p:xfrm>
        <a:graphic>
          <a:graphicData uri="http://schemas.openxmlformats.org/presentationml/2006/ole">
            <p:oleObj spid="_x0000_s46140" name="Picture" r:id="rId3" imgW="3073400" imgH="1752600" progId="Word.Picture.8">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a:extLst>
              <a:ext uri="{FF2B5EF4-FFF2-40B4-BE49-F238E27FC236}">
                <a16:creationId xmlns:a16="http://schemas.microsoft.com/office/drawing/2014/main" xmlns="" id="{05F8C61F-038F-D84F-A580-78326D66183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388328D-6E49-FB4F-9E17-DA7377FB6FAC}" type="slidenum">
              <a:rPr lang="en-US" altLang="en-US" sz="1400" smtClean="0"/>
              <a:pPr>
                <a:spcBef>
                  <a:spcPct val="0"/>
                </a:spcBef>
                <a:buClrTx/>
                <a:buSzTx/>
                <a:buFontTx/>
                <a:buNone/>
              </a:pPr>
              <a:t>43</a:t>
            </a:fld>
            <a:endParaRPr lang="en-US" altLang="en-US" sz="1400"/>
          </a:p>
        </p:txBody>
      </p:sp>
      <p:sp>
        <p:nvSpPr>
          <p:cNvPr id="47107" name="Rectangle 2">
            <a:extLst>
              <a:ext uri="{FF2B5EF4-FFF2-40B4-BE49-F238E27FC236}">
                <a16:creationId xmlns:a16="http://schemas.microsoft.com/office/drawing/2014/main" xmlns="" id="{890D69D8-35EB-DA43-AD59-F1F6A9FEBE92}"/>
              </a:ext>
            </a:extLst>
          </p:cNvPr>
          <p:cNvSpPr>
            <a:spLocks noGrp="1" noChangeArrowheads="1"/>
          </p:cNvSpPr>
          <p:nvPr>
            <p:ph type="title"/>
          </p:nvPr>
        </p:nvSpPr>
        <p:spPr>
          <a:xfrm>
            <a:off x="685800" y="152400"/>
            <a:ext cx="7772400" cy="762000"/>
          </a:xfrm>
        </p:spPr>
        <p:txBody>
          <a:bodyPr/>
          <a:lstStyle/>
          <a:p>
            <a:r>
              <a:rPr lang="en-US" altLang="en-US"/>
              <a:t>Generic Type </a:t>
            </a:r>
          </a:p>
        </p:txBody>
      </p:sp>
      <p:sp>
        <p:nvSpPr>
          <p:cNvPr id="47108" name="Rectangle 3">
            <a:extLst>
              <a:ext uri="{FF2B5EF4-FFF2-40B4-BE49-F238E27FC236}">
                <a16:creationId xmlns:a16="http://schemas.microsoft.com/office/drawing/2014/main" xmlns="" id="{3C69BF6C-860F-4247-A94C-F8AD21EB753E}"/>
              </a:ext>
            </a:extLst>
          </p:cNvPr>
          <p:cNvSpPr>
            <a:spLocks noGrp="1" noChangeArrowheads="1"/>
          </p:cNvSpPr>
          <p:nvPr>
            <p:ph type="body" idx="1"/>
          </p:nvPr>
        </p:nvSpPr>
        <p:spPr>
          <a:xfrm>
            <a:off x="152400" y="990600"/>
            <a:ext cx="8839200" cy="2971800"/>
          </a:xfrm>
        </p:spPr>
        <p:txBody>
          <a:bodyPr/>
          <a:lstStyle/>
          <a:p>
            <a:pPr marL="0" indent="0">
              <a:spcBef>
                <a:spcPct val="40000"/>
              </a:spcBef>
              <a:spcAft>
                <a:spcPts val="1200"/>
              </a:spcAft>
              <a:buFont typeface="Monotype Sorts" pitchFamily="2" charset="2"/>
              <a:buNone/>
            </a:pPr>
            <a:r>
              <a:rPr lang="en-US" altLang="en-US"/>
              <a:t>ArrayList is known as a generic class with a generic type E. You can specify a concrete type to replace E when creating an ArrayList. For example, the following statement creates an ArrayList and assigns its reference to variable cities. This ArrayList object can be used to store strings.</a:t>
            </a:r>
          </a:p>
        </p:txBody>
      </p:sp>
      <p:sp>
        <p:nvSpPr>
          <p:cNvPr id="47109" name="Rectangle 4">
            <a:extLst>
              <a:ext uri="{FF2B5EF4-FFF2-40B4-BE49-F238E27FC236}">
                <a16:creationId xmlns:a16="http://schemas.microsoft.com/office/drawing/2014/main" xmlns="" id="{F7167042-85B8-2340-8884-999BFA84AF0A}"/>
              </a:ext>
            </a:extLst>
          </p:cNvPr>
          <p:cNvSpPr>
            <a:spLocks noChangeArrowheads="1"/>
          </p:cNvSpPr>
          <p:nvPr/>
        </p:nvSpPr>
        <p:spPr bwMode="auto">
          <a:xfrm>
            <a:off x="1643063" y="3062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7110" name="Rectangle 5">
            <a:extLst>
              <a:ext uri="{FF2B5EF4-FFF2-40B4-BE49-F238E27FC236}">
                <a16:creationId xmlns:a16="http://schemas.microsoft.com/office/drawing/2014/main" xmlns="" id="{B77B3EA4-2C39-E748-9975-5BC5DA9E509A}"/>
              </a:ext>
            </a:extLst>
          </p:cNvPr>
          <p:cNvSpPr>
            <a:spLocks noChangeArrowheads="1"/>
          </p:cNvSpPr>
          <p:nvPr/>
        </p:nvSpPr>
        <p:spPr bwMode="auto">
          <a:xfrm>
            <a:off x="0" y="22621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7111" name="Rectangle 9">
            <a:extLst>
              <a:ext uri="{FF2B5EF4-FFF2-40B4-BE49-F238E27FC236}">
                <a16:creationId xmlns:a16="http://schemas.microsoft.com/office/drawing/2014/main" xmlns="" id="{E682C87C-513B-AE45-A45D-9B18762814DB}"/>
              </a:ext>
            </a:extLst>
          </p:cNvPr>
          <p:cNvSpPr>
            <a:spLocks noChangeArrowheads="1"/>
          </p:cNvSpPr>
          <p:nvPr/>
        </p:nvSpPr>
        <p:spPr bwMode="auto">
          <a:xfrm>
            <a:off x="0" y="4038600"/>
            <a:ext cx="8839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40000"/>
              </a:spcBef>
              <a:spcAft>
                <a:spcPts val="1200"/>
              </a:spcAft>
              <a:buFont typeface="Monotype Sorts" pitchFamily="2" charset="2"/>
              <a:buNone/>
            </a:pPr>
            <a:r>
              <a:rPr lang="en-US" altLang="en-US">
                <a:solidFill>
                  <a:schemeClr val="tx2"/>
                </a:solidFill>
              </a:rPr>
              <a:t>ArrayList&lt;String&gt; cities = </a:t>
            </a:r>
            <a:r>
              <a:rPr lang="en-US" altLang="en-US" b="1">
                <a:solidFill>
                  <a:schemeClr val="tx2"/>
                </a:solidFill>
              </a:rPr>
              <a:t>new</a:t>
            </a:r>
            <a:r>
              <a:rPr lang="en-US" altLang="en-US">
                <a:solidFill>
                  <a:schemeClr val="tx2"/>
                </a:solidFill>
              </a:rPr>
              <a:t> ArrayList&lt;String&gt;();</a:t>
            </a:r>
          </a:p>
        </p:txBody>
      </p:sp>
      <p:sp>
        <p:nvSpPr>
          <p:cNvPr id="47112" name="Rectangle 11">
            <a:extLst>
              <a:ext uri="{FF2B5EF4-FFF2-40B4-BE49-F238E27FC236}">
                <a16:creationId xmlns:a16="http://schemas.microsoft.com/office/drawing/2014/main" xmlns="" id="{F5B49E32-351A-DD4A-9308-B9822EF896BC}"/>
              </a:ext>
            </a:extLst>
          </p:cNvPr>
          <p:cNvSpPr>
            <a:spLocks noChangeArrowheads="1"/>
          </p:cNvSpPr>
          <p:nvPr/>
        </p:nvSpPr>
        <p:spPr bwMode="auto">
          <a:xfrm>
            <a:off x="0" y="5029200"/>
            <a:ext cx="8839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40000"/>
              </a:spcBef>
              <a:spcAft>
                <a:spcPts val="1200"/>
              </a:spcAft>
              <a:buFont typeface="Monotype Sorts" pitchFamily="2" charset="2"/>
              <a:buNone/>
            </a:pPr>
            <a:r>
              <a:rPr lang="en-US" altLang="en-US">
                <a:solidFill>
                  <a:schemeClr val="tx2"/>
                </a:solidFill>
              </a:rPr>
              <a:t>ArrayList&lt;String&gt; cities = </a:t>
            </a:r>
            <a:r>
              <a:rPr lang="en-US" altLang="en-US" b="1">
                <a:solidFill>
                  <a:schemeClr val="tx2"/>
                </a:solidFill>
              </a:rPr>
              <a:t>new</a:t>
            </a:r>
            <a:r>
              <a:rPr lang="en-US" altLang="en-US">
                <a:solidFill>
                  <a:schemeClr val="tx2"/>
                </a:solidFill>
              </a:rPr>
              <a:t> ArrayList&lt;&gt;();</a:t>
            </a:r>
          </a:p>
        </p:txBody>
      </p:sp>
      <p:sp>
        <p:nvSpPr>
          <p:cNvPr id="47113" name="AutoShape 10">
            <a:hlinkClick r:id="rId2" action="ppaction://program" highlightClick="1"/>
            <a:extLst>
              <a:ext uri="{FF2B5EF4-FFF2-40B4-BE49-F238E27FC236}">
                <a16:creationId xmlns:a16="http://schemas.microsoft.com/office/drawing/2014/main" xmlns="" id="{3FD719A4-B1DB-B049-A761-82B25BE4478E}"/>
              </a:ext>
            </a:extLst>
          </p:cNvPr>
          <p:cNvSpPr>
            <a:spLocks noChangeArrowheads="1"/>
          </p:cNvSpPr>
          <p:nvPr/>
        </p:nvSpPr>
        <p:spPr bwMode="auto">
          <a:xfrm>
            <a:off x="7620000" y="58674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xmlns=""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47114" name="Rectangle 12">
            <a:hlinkClick r:id="rId3"/>
            <a:extLst>
              <a:ext uri="{FF2B5EF4-FFF2-40B4-BE49-F238E27FC236}">
                <a16:creationId xmlns:a16="http://schemas.microsoft.com/office/drawing/2014/main" xmlns="" id="{0F495DC9-641F-F34A-A5C7-6A761A74F636}"/>
              </a:ext>
            </a:extLst>
          </p:cNvPr>
          <p:cNvSpPr>
            <a:spLocks noChangeArrowheads="1"/>
          </p:cNvSpPr>
          <p:nvPr/>
        </p:nvSpPr>
        <p:spPr bwMode="auto">
          <a:xfrm>
            <a:off x="5218113" y="5846763"/>
            <a:ext cx="2220912" cy="381000"/>
          </a:xfrm>
          <a:prstGeom prst="rect">
            <a:avLst/>
          </a:prstGeom>
          <a:solidFill>
            <a:srgbClr val="92D05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TestArrayList</a:t>
            </a:r>
            <a:endParaRPr lang="en-US" alt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xmlns="" id="{B47AD77D-0C3E-4043-8DA0-47B33A62F18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6061A18-8001-3642-863F-5D83F21E8056}" type="slidenum">
              <a:rPr lang="en-US" altLang="en-US" sz="1400" smtClean="0"/>
              <a:pPr>
                <a:spcBef>
                  <a:spcPct val="0"/>
                </a:spcBef>
                <a:buClrTx/>
                <a:buSzTx/>
                <a:buFontTx/>
                <a:buNone/>
              </a:pPr>
              <a:t>44</a:t>
            </a:fld>
            <a:endParaRPr lang="en-US" altLang="en-US" sz="1400"/>
          </a:p>
        </p:txBody>
      </p:sp>
      <p:sp>
        <p:nvSpPr>
          <p:cNvPr id="48131" name="Rectangle 2">
            <a:extLst>
              <a:ext uri="{FF2B5EF4-FFF2-40B4-BE49-F238E27FC236}">
                <a16:creationId xmlns:a16="http://schemas.microsoft.com/office/drawing/2014/main" xmlns="" id="{5AA6BAB5-3DD4-D142-A48B-0F2BA215A33E}"/>
              </a:ext>
            </a:extLst>
          </p:cNvPr>
          <p:cNvSpPr>
            <a:spLocks noGrp="1" noChangeArrowheads="1"/>
          </p:cNvSpPr>
          <p:nvPr>
            <p:ph type="title"/>
          </p:nvPr>
        </p:nvSpPr>
        <p:spPr>
          <a:xfrm>
            <a:off x="304800" y="457200"/>
            <a:ext cx="8610600" cy="685800"/>
          </a:xfrm>
        </p:spPr>
        <p:txBody>
          <a:bodyPr/>
          <a:lstStyle/>
          <a:p>
            <a:r>
              <a:rPr lang="en-US" altLang="en-US" sz="4000"/>
              <a:t>Differences and Similarities between Arrays and ArrayList</a:t>
            </a:r>
          </a:p>
        </p:txBody>
      </p:sp>
      <p:sp>
        <p:nvSpPr>
          <p:cNvPr id="48132" name="Rectangle 4">
            <a:extLst>
              <a:ext uri="{FF2B5EF4-FFF2-40B4-BE49-F238E27FC236}">
                <a16:creationId xmlns:a16="http://schemas.microsoft.com/office/drawing/2014/main" xmlns="" id="{BBE4C6DF-20FF-A84A-834A-8F60703C03B7}"/>
              </a:ext>
            </a:extLst>
          </p:cNvPr>
          <p:cNvSpPr>
            <a:spLocks noChangeArrowheads="1"/>
          </p:cNvSpPr>
          <p:nvPr/>
        </p:nvSpPr>
        <p:spPr bwMode="auto">
          <a:xfrm>
            <a:off x="1643063" y="3062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3" name="Rectangle 5">
            <a:extLst>
              <a:ext uri="{FF2B5EF4-FFF2-40B4-BE49-F238E27FC236}">
                <a16:creationId xmlns:a16="http://schemas.microsoft.com/office/drawing/2014/main" xmlns="" id="{39744647-176B-1C48-9629-2B4B873EEB96}"/>
              </a:ext>
            </a:extLst>
          </p:cNvPr>
          <p:cNvSpPr>
            <a:spLocks noChangeArrowheads="1"/>
          </p:cNvSpPr>
          <p:nvPr/>
        </p:nvSpPr>
        <p:spPr bwMode="auto">
          <a:xfrm>
            <a:off x="0" y="22621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4" name="Rectangle 6">
            <a:extLst>
              <a:ext uri="{FF2B5EF4-FFF2-40B4-BE49-F238E27FC236}">
                <a16:creationId xmlns:a16="http://schemas.microsoft.com/office/drawing/2014/main" xmlns="" id="{50C8F1DE-50CA-3343-A379-1AB432126447}"/>
              </a:ext>
            </a:extLst>
          </p:cNvPr>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5" name="Rectangle 10">
            <a:extLst>
              <a:ext uri="{FF2B5EF4-FFF2-40B4-BE49-F238E27FC236}">
                <a16:creationId xmlns:a16="http://schemas.microsoft.com/office/drawing/2014/main" xmlns="" id="{6BC08078-1FA9-B64F-AFE7-1D8DF4F18DDB}"/>
              </a:ext>
            </a:extLst>
          </p:cNvPr>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6" name="Rectangle 12">
            <a:extLst>
              <a:ext uri="{FF2B5EF4-FFF2-40B4-BE49-F238E27FC236}">
                <a16:creationId xmlns:a16="http://schemas.microsoft.com/office/drawing/2014/main" xmlns="" id="{174B1775-8591-5741-B091-1703C241E1D2}"/>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48137" name="Object 11">
            <a:extLst>
              <a:ext uri="{FF2B5EF4-FFF2-40B4-BE49-F238E27FC236}">
                <a16:creationId xmlns:a16="http://schemas.microsoft.com/office/drawing/2014/main" xmlns="" id="{30F75F66-D270-8947-8E5B-FCCC7FE9F5CF}"/>
              </a:ext>
            </a:extLst>
          </p:cNvPr>
          <p:cNvGraphicFramePr>
            <a:graphicFrameLocks noChangeAspect="1"/>
          </p:cNvGraphicFramePr>
          <p:nvPr/>
        </p:nvGraphicFramePr>
        <p:xfrm>
          <a:off x="152400" y="1676400"/>
          <a:ext cx="8915400" cy="3128963"/>
        </p:xfrm>
        <a:graphic>
          <a:graphicData uri="http://schemas.openxmlformats.org/presentationml/2006/ole">
            <p:oleObj spid="_x0000_s48194" name="Picture" r:id="rId3" imgW="4025900" imgH="1422400" progId="Word.Picture.8">
              <p:embed/>
            </p:oleObj>
          </a:graphicData>
        </a:graphic>
      </p:graphicFrame>
      <p:sp>
        <p:nvSpPr>
          <p:cNvPr id="48138" name="Rectangle 13">
            <a:extLst>
              <a:ext uri="{FF2B5EF4-FFF2-40B4-BE49-F238E27FC236}">
                <a16:creationId xmlns:a16="http://schemas.microsoft.com/office/drawing/2014/main" xmlns="" id="{08ED1400-FF45-A145-BCFC-C046770DD4B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tabLst>
                <a:tab pos="2286000" algn="l"/>
                <a:tab pos="394335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2286000" algn="l"/>
                <a:tab pos="394335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2286000" algn="l"/>
                <a:tab pos="394335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2286000" algn="l"/>
                <a:tab pos="394335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0" algn="l"/>
                <a:tab pos="39433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400">
              <a:solidFill>
                <a:schemeClr val="tx2"/>
              </a:solidFill>
            </a:endParaRPr>
          </a:p>
        </p:txBody>
      </p:sp>
      <p:sp>
        <p:nvSpPr>
          <p:cNvPr id="48139" name="Rectangle 14">
            <a:extLst>
              <a:ext uri="{FF2B5EF4-FFF2-40B4-BE49-F238E27FC236}">
                <a16:creationId xmlns:a16="http://schemas.microsoft.com/office/drawing/2014/main" xmlns="" id="{1406ED43-CB42-CD44-971E-B286355883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tabLst>
                <a:tab pos="2286000" algn="l"/>
                <a:tab pos="394335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2286000" algn="l"/>
                <a:tab pos="394335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2286000" algn="l"/>
                <a:tab pos="394335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2286000" algn="l"/>
                <a:tab pos="394335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0" algn="l"/>
                <a:tab pos="39433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400">
              <a:solidFill>
                <a:schemeClr val="tx2"/>
              </a:solidFill>
            </a:endParaRPr>
          </a:p>
        </p:txBody>
      </p:sp>
      <p:sp>
        <p:nvSpPr>
          <p:cNvPr id="48140" name="Rectangle 15">
            <a:extLst>
              <a:ext uri="{FF2B5EF4-FFF2-40B4-BE49-F238E27FC236}">
                <a16:creationId xmlns:a16="http://schemas.microsoft.com/office/drawing/2014/main" xmlns="" id="{6E78FA3C-C9D8-9048-AB4D-EEEC910DC84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tabLst>
                <a:tab pos="2286000" algn="l"/>
                <a:tab pos="394335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2286000" algn="l"/>
                <a:tab pos="394335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2286000" algn="l"/>
                <a:tab pos="394335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2286000" algn="l"/>
                <a:tab pos="394335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0" algn="l"/>
                <a:tab pos="39433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0" algn="l"/>
                <a:tab pos="3943350" algn="l"/>
              </a:tabLst>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400">
              <a:solidFill>
                <a:schemeClr val="tx2"/>
              </a:solidFill>
            </a:endParaRPr>
          </a:p>
        </p:txBody>
      </p:sp>
      <p:sp>
        <p:nvSpPr>
          <p:cNvPr id="48141" name="AutoShape 10">
            <a:hlinkClick r:id="rId4" action="ppaction://program" highlightClick="1"/>
            <a:extLst>
              <a:ext uri="{FF2B5EF4-FFF2-40B4-BE49-F238E27FC236}">
                <a16:creationId xmlns:a16="http://schemas.microsoft.com/office/drawing/2014/main" xmlns="" id="{FA311042-2AEC-FD4A-A767-40336D9CDCAE}"/>
              </a:ext>
            </a:extLst>
          </p:cNvPr>
          <p:cNvSpPr>
            <a:spLocks noChangeArrowheads="1"/>
          </p:cNvSpPr>
          <p:nvPr/>
        </p:nvSpPr>
        <p:spPr bwMode="auto">
          <a:xfrm>
            <a:off x="6211888" y="5202238"/>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xmlns=""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48142" name="Rectangle 16">
            <a:hlinkClick r:id="rId5"/>
            <a:extLst>
              <a:ext uri="{FF2B5EF4-FFF2-40B4-BE49-F238E27FC236}">
                <a16:creationId xmlns:a16="http://schemas.microsoft.com/office/drawing/2014/main" xmlns="" id="{BB8CADDA-E4D7-9A44-8BEE-48A0E9100618}"/>
              </a:ext>
            </a:extLst>
          </p:cNvPr>
          <p:cNvSpPr>
            <a:spLocks noChangeArrowheads="1"/>
          </p:cNvSpPr>
          <p:nvPr/>
        </p:nvSpPr>
        <p:spPr bwMode="auto">
          <a:xfrm>
            <a:off x="3810000" y="5181600"/>
            <a:ext cx="2219325" cy="381000"/>
          </a:xfrm>
          <a:prstGeom prst="rect">
            <a:avLst/>
          </a:prstGeom>
          <a:solidFill>
            <a:srgbClr val="92D05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DistinctNumbers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a:extLst>
              <a:ext uri="{FF2B5EF4-FFF2-40B4-BE49-F238E27FC236}">
                <a16:creationId xmlns:a16="http://schemas.microsoft.com/office/drawing/2014/main" xmlns="" id="{C36F8740-FC7B-4948-996B-AA32DA8A472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72B852A-5B1E-D34A-8FFB-054865A22A1A}" type="slidenum">
              <a:rPr lang="en-US" altLang="en-US" sz="1400" smtClean="0"/>
              <a:pPr>
                <a:spcBef>
                  <a:spcPct val="0"/>
                </a:spcBef>
                <a:buClrTx/>
                <a:buSzTx/>
                <a:buFontTx/>
                <a:buNone/>
              </a:pPr>
              <a:t>45</a:t>
            </a:fld>
            <a:endParaRPr lang="en-US" altLang="en-US" sz="1400"/>
          </a:p>
        </p:txBody>
      </p:sp>
      <p:sp>
        <p:nvSpPr>
          <p:cNvPr id="49155" name="Rectangle 2">
            <a:extLst>
              <a:ext uri="{FF2B5EF4-FFF2-40B4-BE49-F238E27FC236}">
                <a16:creationId xmlns:a16="http://schemas.microsoft.com/office/drawing/2014/main" xmlns="" id="{C2A1CBBD-EA8B-A844-B9BC-F56CF7230F71}"/>
              </a:ext>
            </a:extLst>
          </p:cNvPr>
          <p:cNvSpPr>
            <a:spLocks noGrp="1" noChangeArrowheads="1"/>
          </p:cNvSpPr>
          <p:nvPr>
            <p:ph type="title"/>
          </p:nvPr>
        </p:nvSpPr>
        <p:spPr>
          <a:xfrm>
            <a:off x="685800" y="152400"/>
            <a:ext cx="7772400" cy="762000"/>
          </a:xfrm>
        </p:spPr>
        <p:txBody>
          <a:bodyPr/>
          <a:lstStyle/>
          <a:p>
            <a:r>
              <a:rPr lang="en-US" altLang="en-US"/>
              <a:t>Array Lists from/to Arrays</a:t>
            </a:r>
          </a:p>
        </p:txBody>
      </p:sp>
      <p:sp>
        <p:nvSpPr>
          <p:cNvPr id="49156" name="Rectangle 3">
            <a:extLst>
              <a:ext uri="{FF2B5EF4-FFF2-40B4-BE49-F238E27FC236}">
                <a16:creationId xmlns:a16="http://schemas.microsoft.com/office/drawing/2014/main" xmlns="" id="{AE34E71C-B424-4043-91C2-62B1E8D8CB8C}"/>
              </a:ext>
            </a:extLst>
          </p:cNvPr>
          <p:cNvSpPr>
            <a:spLocks noGrp="1" noChangeArrowheads="1"/>
          </p:cNvSpPr>
          <p:nvPr>
            <p:ph type="body" idx="1"/>
          </p:nvPr>
        </p:nvSpPr>
        <p:spPr>
          <a:xfrm>
            <a:off x="152400" y="990600"/>
            <a:ext cx="8839200" cy="2514600"/>
          </a:xfrm>
        </p:spPr>
        <p:txBody>
          <a:bodyPr/>
          <a:lstStyle/>
          <a:p>
            <a:pPr marL="0" indent="0">
              <a:spcBef>
                <a:spcPct val="40000"/>
              </a:spcBef>
              <a:spcAft>
                <a:spcPts val="1200"/>
              </a:spcAft>
              <a:buFont typeface="Monotype Sorts" pitchFamily="2" charset="2"/>
              <a:buNone/>
            </a:pPr>
            <a:r>
              <a:rPr lang="en-US" altLang="en-US"/>
              <a:t>Creating an ArrayList from an array of objects:</a:t>
            </a:r>
          </a:p>
          <a:p>
            <a:pPr marL="0" indent="0">
              <a:buFont typeface="Monotype Sorts" pitchFamily="2" charset="2"/>
              <a:buNone/>
            </a:pPr>
            <a:r>
              <a:rPr lang="en-US" altLang="en-US"/>
              <a:t> String[] array = {</a:t>
            </a:r>
            <a:r>
              <a:rPr lang="en-US" altLang="en-US" b="1"/>
              <a:t>"red"</a:t>
            </a:r>
            <a:r>
              <a:rPr lang="en-US" altLang="en-US"/>
              <a:t>, </a:t>
            </a:r>
            <a:r>
              <a:rPr lang="en-US" altLang="en-US" b="1"/>
              <a:t>"green", "blue"</a:t>
            </a:r>
            <a:r>
              <a:rPr lang="en-US" altLang="en-US"/>
              <a:t>};</a:t>
            </a:r>
          </a:p>
          <a:p>
            <a:pPr marL="0" indent="0">
              <a:buFont typeface="Monotype Sorts" pitchFamily="2" charset="2"/>
              <a:buNone/>
            </a:pPr>
            <a:r>
              <a:rPr lang="en-US" altLang="en-US"/>
              <a:t>    ArrayList&lt;String&gt; list = </a:t>
            </a:r>
            <a:r>
              <a:rPr lang="en-US" altLang="en-US" b="1"/>
              <a:t>new</a:t>
            </a:r>
            <a:r>
              <a:rPr lang="en-US" altLang="en-US"/>
              <a:t> ArrayList&lt;&gt;(Arrays.asList(array));</a:t>
            </a:r>
          </a:p>
        </p:txBody>
      </p:sp>
      <p:sp>
        <p:nvSpPr>
          <p:cNvPr id="49157" name="Rectangle 4">
            <a:extLst>
              <a:ext uri="{FF2B5EF4-FFF2-40B4-BE49-F238E27FC236}">
                <a16:creationId xmlns:a16="http://schemas.microsoft.com/office/drawing/2014/main" xmlns="" id="{D5AF8085-BE6D-A043-9A94-037C7F5DE872}"/>
              </a:ext>
            </a:extLst>
          </p:cNvPr>
          <p:cNvSpPr>
            <a:spLocks noChangeArrowheads="1"/>
          </p:cNvSpPr>
          <p:nvPr/>
        </p:nvSpPr>
        <p:spPr bwMode="auto">
          <a:xfrm>
            <a:off x="1643063" y="3062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9158" name="Rectangle 5">
            <a:extLst>
              <a:ext uri="{FF2B5EF4-FFF2-40B4-BE49-F238E27FC236}">
                <a16:creationId xmlns:a16="http://schemas.microsoft.com/office/drawing/2014/main" xmlns="" id="{C9303C5E-7D9D-B544-AC7F-57B1D5C227E4}"/>
              </a:ext>
            </a:extLst>
          </p:cNvPr>
          <p:cNvSpPr>
            <a:spLocks noChangeArrowheads="1"/>
          </p:cNvSpPr>
          <p:nvPr/>
        </p:nvSpPr>
        <p:spPr bwMode="auto">
          <a:xfrm>
            <a:off x="0" y="22621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9159" name="Rectangle 3">
            <a:extLst>
              <a:ext uri="{FF2B5EF4-FFF2-40B4-BE49-F238E27FC236}">
                <a16:creationId xmlns:a16="http://schemas.microsoft.com/office/drawing/2014/main" xmlns="" id="{379D0918-A6EB-A94C-B0C1-13DC43654EFA}"/>
              </a:ext>
            </a:extLst>
          </p:cNvPr>
          <p:cNvSpPr txBox="1">
            <a:spLocks noChangeArrowheads="1"/>
          </p:cNvSpPr>
          <p:nvPr/>
        </p:nvSpPr>
        <p:spPr bwMode="auto">
          <a:xfrm>
            <a:off x="152400" y="3733800"/>
            <a:ext cx="88392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40000"/>
              </a:spcBef>
              <a:spcAft>
                <a:spcPts val="1200"/>
              </a:spcAft>
              <a:buFont typeface="Monotype Sorts" pitchFamily="2" charset="2"/>
              <a:buNone/>
            </a:pPr>
            <a:r>
              <a:rPr lang="en-US" altLang="en-US"/>
              <a:t>Creating an array of objects from an ArrayList:</a:t>
            </a:r>
          </a:p>
          <a:p>
            <a:pPr>
              <a:buFont typeface="Monotype Sorts" pitchFamily="2" charset="2"/>
              <a:buNone/>
            </a:pPr>
            <a:r>
              <a:rPr lang="en-US" altLang="en-US"/>
              <a:t>    String[] array1 = </a:t>
            </a:r>
            <a:r>
              <a:rPr lang="en-US" altLang="en-US" b="1"/>
              <a:t>new</a:t>
            </a:r>
            <a:r>
              <a:rPr lang="en-US" altLang="en-US"/>
              <a:t> String[list.size()];</a:t>
            </a:r>
          </a:p>
          <a:p>
            <a:pPr>
              <a:buFont typeface="Monotype Sorts" pitchFamily="2" charset="2"/>
              <a:buNone/>
            </a:pPr>
            <a:r>
              <a:rPr lang="en-US" altLang="en-US"/>
              <a:t>    list.toArray(array1);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a:extLst>
              <a:ext uri="{FF2B5EF4-FFF2-40B4-BE49-F238E27FC236}">
                <a16:creationId xmlns:a16="http://schemas.microsoft.com/office/drawing/2014/main" xmlns="" id="{B0D50EF4-0D5E-5B40-845A-8E7FAD5F649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20BB21E-FB9C-724D-B5B9-33C273EE6AD8}" type="slidenum">
              <a:rPr lang="en-US" altLang="en-US" sz="1400" smtClean="0"/>
              <a:pPr>
                <a:spcBef>
                  <a:spcPct val="0"/>
                </a:spcBef>
                <a:buClrTx/>
                <a:buSzTx/>
                <a:buFontTx/>
                <a:buNone/>
              </a:pPr>
              <a:t>46</a:t>
            </a:fld>
            <a:endParaRPr lang="en-US" altLang="en-US" sz="1400"/>
          </a:p>
        </p:txBody>
      </p:sp>
      <p:sp>
        <p:nvSpPr>
          <p:cNvPr id="50179" name="Rectangle 2">
            <a:extLst>
              <a:ext uri="{FF2B5EF4-FFF2-40B4-BE49-F238E27FC236}">
                <a16:creationId xmlns:a16="http://schemas.microsoft.com/office/drawing/2014/main" xmlns="" id="{C6FF3859-386B-D94A-A994-362DED2CE8FE}"/>
              </a:ext>
            </a:extLst>
          </p:cNvPr>
          <p:cNvSpPr>
            <a:spLocks noGrp="1" noChangeArrowheads="1"/>
          </p:cNvSpPr>
          <p:nvPr>
            <p:ph type="title"/>
          </p:nvPr>
        </p:nvSpPr>
        <p:spPr>
          <a:xfrm>
            <a:off x="685800" y="152400"/>
            <a:ext cx="7772400" cy="762000"/>
          </a:xfrm>
        </p:spPr>
        <p:txBody>
          <a:bodyPr/>
          <a:lstStyle/>
          <a:p>
            <a:r>
              <a:rPr lang="en-US" altLang="en-US" sz="4000" dirty="0"/>
              <a:t>Sort, max and min in an Array List</a:t>
            </a:r>
          </a:p>
        </p:txBody>
      </p:sp>
      <p:sp>
        <p:nvSpPr>
          <p:cNvPr id="50180" name="Rectangle 3">
            <a:extLst>
              <a:ext uri="{FF2B5EF4-FFF2-40B4-BE49-F238E27FC236}">
                <a16:creationId xmlns:a16="http://schemas.microsoft.com/office/drawing/2014/main" xmlns="" id="{6A592E1C-BAC1-E041-B844-DE47C26C13DC}"/>
              </a:ext>
            </a:extLst>
          </p:cNvPr>
          <p:cNvSpPr>
            <a:spLocks noGrp="1" noChangeArrowheads="1"/>
          </p:cNvSpPr>
          <p:nvPr>
            <p:ph type="body" idx="1"/>
          </p:nvPr>
        </p:nvSpPr>
        <p:spPr>
          <a:xfrm>
            <a:off x="152400" y="1143000"/>
            <a:ext cx="8839200" cy="1524000"/>
          </a:xfrm>
        </p:spPr>
        <p:txBody>
          <a:bodyPr/>
          <a:lstStyle/>
          <a:p>
            <a:pPr marL="0" indent="0">
              <a:spcBef>
                <a:spcPct val="40000"/>
              </a:spcBef>
              <a:spcAft>
                <a:spcPts val="1200"/>
              </a:spcAft>
              <a:buFont typeface="Monotype Sorts" pitchFamily="2" charset="2"/>
              <a:buNone/>
            </a:pPr>
            <a:r>
              <a:rPr lang="en-US" altLang="en-US" dirty="0"/>
              <a:t>String[] array = {</a:t>
            </a:r>
            <a:r>
              <a:rPr lang="en-US" altLang="en-US" b="1" dirty="0"/>
              <a:t>"red"</a:t>
            </a:r>
            <a:r>
              <a:rPr lang="en-US" altLang="en-US" dirty="0"/>
              <a:t>, </a:t>
            </a:r>
            <a:r>
              <a:rPr lang="en-US" altLang="en-US" b="1" dirty="0"/>
              <a:t>"green", "blue"</a:t>
            </a:r>
            <a:r>
              <a:rPr lang="en-US" altLang="en-US" dirty="0"/>
              <a:t>};</a:t>
            </a:r>
          </a:p>
          <a:p>
            <a:pPr marL="0" indent="0">
              <a:buFont typeface="Monotype Sorts" pitchFamily="2" charset="2"/>
              <a:buNone/>
            </a:pPr>
            <a:r>
              <a:rPr lang="en-US" altLang="en-US" dirty="0" err="1"/>
              <a:t>System.out.pritnln</a:t>
            </a:r>
            <a:r>
              <a:rPr lang="en-US" altLang="en-US" dirty="0"/>
              <a:t>(</a:t>
            </a:r>
            <a:r>
              <a:rPr lang="en-US" altLang="en-US" dirty="0" err="1"/>
              <a:t>java.util.Collections.max</a:t>
            </a:r>
            <a:r>
              <a:rPr lang="en-US" altLang="en-US" dirty="0"/>
              <a:t>(</a:t>
            </a:r>
          </a:p>
          <a:p>
            <a:pPr marL="0" indent="0">
              <a:buFont typeface="Monotype Sorts" pitchFamily="2" charset="2"/>
              <a:buNone/>
            </a:pPr>
            <a:r>
              <a:rPr lang="en-US" altLang="en-US" dirty="0"/>
              <a:t>   new </a:t>
            </a:r>
            <a:r>
              <a:rPr lang="en-US" altLang="en-US" dirty="0" err="1"/>
              <a:t>ArrayList</a:t>
            </a:r>
            <a:r>
              <a:rPr lang="en-US" altLang="en-US" dirty="0"/>
              <a:t>&lt;String&gt;(</a:t>
            </a:r>
            <a:r>
              <a:rPr lang="en-US" altLang="en-US" dirty="0" err="1"/>
              <a:t>Arrays.asList</a:t>
            </a:r>
            <a:r>
              <a:rPr lang="en-US" altLang="en-US" dirty="0"/>
              <a:t>(array)));</a:t>
            </a:r>
          </a:p>
          <a:p>
            <a:pPr marL="0" indent="0">
              <a:buNone/>
            </a:pPr>
            <a:r>
              <a:rPr lang="en-US" dirty="0" err="1"/>
              <a:t>java.util.Collections.sort</a:t>
            </a:r>
            <a:r>
              <a:rPr lang="en-US" dirty="0"/>
              <a:t>(</a:t>
            </a:r>
            <a:r>
              <a:rPr lang="en-US" altLang="en-US" dirty="0"/>
              <a:t>new </a:t>
            </a:r>
            <a:r>
              <a:rPr lang="en-US" altLang="en-US" dirty="0" err="1"/>
              <a:t>ArrayList</a:t>
            </a:r>
            <a:r>
              <a:rPr lang="en-US" altLang="en-US" dirty="0"/>
              <a:t>&lt;String&gt;(</a:t>
            </a:r>
            <a:r>
              <a:rPr lang="en-US" altLang="en-US" dirty="0" err="1"/>
              <a:t>Arrays.asList</a:t>
            </a:r>
            <a:r>
              <a:rPr lang="en-US" altLang="en-US" dirty="0"/>
              <a:t>(array))</a:t>
            </a:r>
            <a:r>
              <a:rPr lang="en-US" dirty="0"/>
              <a:t>);</a:t>
            </a:r>
          </a:p>
          <a:p>
            <a:pPr marL="0" indent="0">
              <a:buFont typeface="Monotype Sorts" pitchFamily="2" charset="2"/>
              <a:buNone/>
            </a:pPr>
            <a:endParaRPr lang="en-US" altLang="en-US" dirty="0"/>
          </a:p>
        </p:txBody>
      </p:sp>
      <p:sp>
        <p:nvSpPr>
          <p:cNvPr id="50181" name="Rectangle 4">
            <a:extLst>
              <a:ext uri="{FF2B5EF4-FFF2-40B4-BE49-F238E27FC236}">
                <a16:creationId xmlns:a16="http://schemas.microsoft.com/office/drawing/2014/main" xmlns="" id="{BDF07518-AB13-1045-98F2-4B5117926E1F}"/>
              </a:ext>
            </a:extLst>
          </p:cNvPr>
          <p:cNvSpPr>
            <a:spLocks noChangeArrowheads="1"/>
          </p:cNvSpPr>
          <p:nvPr/>
        </p:nvSpPr>
        <p:spPr bwMode="auto">
          <a:xfrm>
            <a:off x="1643063" y="3062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0182" name="Rectangle 5">
            <a:extLst>
              <a:ext uri="{FF2B5EF4-FFF2-40B4-BE49-F238E27FC236}">
                <a16:creationId xmlns:a16="http://schemas.microsoft.com/office/drawing/2014/main" xmlns="" id="{3C125E07-3A7B-DA4E-80C1-61508F5C0BAF}"/>
              </a:ext>
            </a:extLst>
          </p:cNvPr>
          <p:cNvSpPr>
            <a:spLocks noChangeArrowheads="1"/>
          </p:cNvSpPr>
          <p:nvPr/>
        </p:nvSpPr>
        <p:spPr bwMode="auto">
          <a:xfrm>
            <a:off x="0" y="22621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0183" name="Rectangle 3">
            <a:extLst>
              <a:ext uri="{FF2B5EF4-FFF2-40B4-BE49-F238E27FC236}">
                <a16:creationId xmlns:a16="http://schemas.microsoft.com/office/drawing/2014/main" xmlns="" id="{844CCD28-19D9-4044-8F69-491E27A73332}"/>
              </a:ext>
            </a:extLst>
          </p:cNvPr>
          <p:cNvSpPr txBox="1">
            <a:spLocks noChangeArrowheads="1"/>
          </p:cNvSpPr>
          <p:nvPr/>
        </p:nvSpPr>
        <p:spPr bwMode="auto">
          <a:xfrm>
            <a:off x="114300" y="4251324"/>
            <a:ext cx="88392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40000"/>
              </a:spcBef>
              <a:spcAft>
                <a:spcPts val="1200"/>
              </a:spcAft>
              <a:buFont typeface="Monotype Sorts" pitchFamily="2" charset="2"/>
              <a:buNone/>
            </a:pPr>
            <a:r>
              <a:rPr lang="en-US" altLang="en-US" dirty="0"/>
              <a:t>String[] array = {</a:t>
            </a:r>
            <a:r>
              <a:rPr lang="en-US" altLang="en-US" b="1" dirty="0"/>
              <a:t>"red"</a:t>
            </a:r>
            <a:r>
              <a:rPr lang="en-US" altLang="en-US" dirty="0"/>
              <a:t>, </a:t>
            </a:r>
            <a:r>
              <a:rPr lang="en-US" altLang="en-US" b="1" dirty="0"/>
              <a:t>"green", "blue"</a:t>
            </a:r>
            <a:r>
              <a:rPr lang="en-US" altLang="en-US" dirty="0"/>
              <a:t>};</a:t>
            </a:r>
          </a:p>
          <a:p>
            <a:pPr>
              <a:buFont typeface="Monotype Sorts" pitchFamily="2" charset="2"/>
              <a:buNone/>
            </a:pPr>
            <a:r>
              <a:rPr lang="en-US" altLang="en-US" dirty="0" err="1"/>
              <a:t>System.out.pritnln</a:t>
            </a:r>
            <a:r>
              <a:rPr lang="en-US" altLang="en-US" dirty="0"/>
              <a:t>(</a:t>
            </a:r>
            <a:r>
              <a:rPr lang="en-US" altLang="en-US" dirty="0" err="1"/>
              <a:t>java.util.Collections.min</a:t>
            </a:r>
            <a:r>
              <a:rPr lang="en-US" altLang="en-US" dirty="0"/>
              <a:t>(</a:t>
            </a:r>
          </a:p>
          <a:p>
            <a:pPr>
              <a:buFont typeface="Monotype Sorts" pitchFamily="2" charset="2"/>
              <a:buNone/>
            </a:pPr>
            <a:r>
              <a:rPr lang="en-US" altLang="en-US" dirty="0"/>
              <a:t>  new </a:t>
            </a:r>
            <a:r>
              <a:rPr lang="en-US" altLang="en-US" dirty="0" err="1"/>
              <a:t>ArrayList</a:t>
            </a:r>
            <a:r>
              <a:rPr lang="en-US" altLang="en-US" dirty="0"/>
              <a:t>&lt;String&gt;(</a:t>
            </a:r>
            <a:r>
              <a:rPr lang="en-US" altLang="en-US" dirty="0" err="1"/>
              <a:t>Arrays.asList</a:t>
            </a:r>
            <a:r>
              <a:rPr lang="en-US" altLang="en-US" dirty="0"/>
              <a:t>(array)));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xmlns="" id="{BC80339D-E5F5-624E-B093-9814A5E944D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585A1F5-D76F-4445-9C48-77B65DDB2D14}" type="slidenum">
              <a:rPr lang="en-US" altLang="en-US" sz="1400" smtClean="0"/>
              <a:pPr>
                <a:spcBef>
                  <a:spcPct val="0"/>
                </a:spcBef>
                <a:buClrTx/>
                <a:buSzTx/>
                <a:buFontTx/>
                <a:buNone/>
              </a:pPr>
              <a:t>47</a:t>
            </a:fld>
            <a:endParaRPr lang="en-US" altLang="en-US" sz="1400"/>
          </a:p>
        </p:txBody>
      </p:sp>
      <p:sp>
        <p:nvSpPr>
          <p:cNvPr id="51203" name="Rectangle 2">
            <a:extLst>
              <a:ext uri="{FF2B5EF4-FFF2-40B4-BE49-F238E27FC236}">
                <a16:creationId xmlns:a16="http://schemas.microsoft.com/office/drawing/2014/main" xmlns="" id="{92A517F9-4F71-884F-9BCD-21A2D549994A}"/>
              </a:ext>
            </a:extLst>
          </p:cNvPr>
          <p:cNvSpPr>
            <a:spLocks noGrp="1" noChangeArrowheads="1"/>
          </p:cNvSpPr>
          <p:nvPr>
            <p:ph type="title"/>
          </p:nvPr>
        </p:nvSpPr>
        <p:spPr>
          <a:xfrm>
            <a:off x="685800" y="152400"/>
            <a:ext cx="7772400" cy="762000"/>
          </a:xfrm>
        </p:spPr>
        <p:txBody>
          <a:bodyPr/>
          <a:lstStyle/>
          <a:p>
            <a:r>
              <a:rPr lang="en-US" altLang="en-US"/>
              <a:t>Shuffling an Array List</a:t>
            </a:r>
          </a:p>
        </p:txBody>
      </p:sp>
      <p:sp>
        <p:nvSpPr>
          <p:cNvPr id="51204" name="Rectangle 3">
            <a:extLst>
              <a:ext uri="{FF2B5EF4-FFF2-40B4-BE49-F238E27FC236}">
                <a16:creationId xmlns:a16="http://schemas.microsoft.com/office/drawing/2014/main" xmlns="" id="{A1F81E6B-216C-8944-B449-98831D5E214A}"/>
              </a:ext>
            </a:extLst>
          </p:cNvPr>
          <p:cNvSpPr>
            <a:spLocks noGrp="1" noChangeArrowheads="1"/>
          </p:cNvSpPr>
          <p:nvPr>
            <p:ph type="body" idx="1"/>
          </p:nvPr>
        </p:nvSpPr>
        <p:spPr>
          <a:xfrm>
            <a:off x="152400" y="1143000"/>
            <a:ext cx="8839200" cy="4343400"/>
          </a:xfrm>
        </p:spPr>
        <p:txBody>
          <a:bodyPr/>
          <a:lstStyle/>
          <a:p>
            <a:pPr marL="0" indent="0">
              <a:buFont typeface="Monotype Sorts" pitchFamily="2" charset="2"/>
              <a:buNone/>
            </a:pPr>
            <a:r>
              <a:rPr lang="en-US" altLang="en-US"/>
              <a:t>Integer[] array = {</a:t>
            </a:r>
            <a:r>
              <a:rPr lang="en-US" altLang="en-US" b="1"/>
              <a:t>3</a:t>
            </a:r>
            <a:r>
              <a:rPr lang="en-US" altLang="en-US"/>
              <a:t>, </a:t>
            </a:r>
            <a:r>
              <a:rPr lang="en-US" altLang="en-US" b="1"/>
              <a:t>5</a:t>
            </a:r>
            <a:r>
              <a:rPr lang="en-US" altLang="en-US"/>
              <a:t>,</a:t>
            </a:r>
            <a:r>
              <a:rPr lang="en-US" altLang="en-US" b="1"/>
              <a:t> 95</a:t>
            </a:r>
            <a:r>
              <a:rPr lang="en-US" altLang="en-US"/>
              <a:t>, </a:t>
            </a:r>
            <a:r>
              <a:rPr lang="en-US" altLang="en-US" b="1"/>
              <a:t>4</a:t>
            </a:r>
            <a:r>
              <a:rPr lang="en-US" altLang="en-US"/>
              <a:t>, </a:t>
            </a:r>
            <a:r>
              <a:rPr lang="en-US" altLang="en-US" b="1"/>
              <a:t>15</a:t>
            </a:r>
            <a:r>
              <a:rPr lang="en-US" altLang="en-US"/>
              <a:t>, </a:t>
            </a:r>
            <a:r>
              <a:rPr lang="en-US" altLang="en-US" b="1"/>
              <a:t>34</a:t>
            </a:r>
            <a:r>
              <a:rPr lang="en-US" altLang="en-US"/>
              <a:t>, </a:t>
            </a:r>
            <a:r>
              <a:rPr lang="en-US" altLang="en-US" b="1"/>
              <a:t>3</a:t>
            </a:r>
            <a:r>
              <a:rPr lang="en-US" altLang="en-US"/>
              <a:t>, </a:t>
            </a:r>
            <a:r>
              <a:rPr lang="en-US" altLang="en-US" b="1"/>
              <a:t>6</a:t>
            </a:r>
            <a:r>
              <a:rPr lang="en-US" altLang="en-US"/>
              <a:t>, </a:t>
            </a:r>
            <a:r>
              <a:rPr lang="en-US" altLang="en-US" b="1"/>
              <a:t>5</a:t>
            </a:r>
            <a:r>
              <a:rPr lang="en-US" altLang="en-US"/>
              <a:t>};</a:t>
            </a:r>
          </a:p>
          <a:p>
            <a:pPr marL="0" indent="0">
              <a:buFont typeface="Monotype Sorts" pitchFamily="2" charset="2"/>
              <a:buNone/>
            </a:pPr>
            <a:r>
              <a:rPr lang="en-US" altLang="en-US"/>
              <a:t>ArrayList&lt;Integer&gt; list = </a:t>
            </a:r>
            <a:r>
              <a:rPr lang="en-US" altLang="en-US" b="1"/>
              <a:t>new</a:t>
            </a:r>
            <a:r>
              <a:rPr lang="en-US" altLang="en-US"/>
              <a:t>   </a:t>
            </a:r>
          </a:p>
          <a:p>
            <a:pPr marL="0" indent="0">
              <a:buFont typeface="Monotype Sorts" pitchFamily="2" charset="2"/>
              <a:buNone/>
            </a:pPr>
            <a:r>
              <a:rPr lang="en-US" altLang="en-US"/>
              <a:t>    ArrayList&lt;&gt;(Arrays.asList(array));</a:t>
            </a:r>
          </a:p>
          <a:p>
            <a:pPr marL="0" indent="0">
              <a:buFont typeface="Monotype Sorts" pitchFamily="2" charset="2"/>
              <a:buNone/>
            </a:pPr>
            <a:r>
              <a:rPr lang="en-US" altLang="en-US"/>
              <a:t>java.util.Collections.shuffle(list);</a:t>
            </a:r>
          </a:p>
          <a:p>
            <a:pPr marL="0" indent="0">
              <a:buFont typeface="Monotype Sorts" pitchFamily="2" charset="2"/>
              <a:buNone/>
            </a:pPr>
            <a:r>
              <a:rPr lang="en-US" altLang="en-US"/>
              <a:t>System.out.println(list);</a:t>
            </a:r>
          </a:p>
        </p:txBody>
      </p:sp>
      <p:sp>
        <p:nvSpPr>
          <p:cNvPr id="51205" name="Rectangle 4">
            <a:extLst>
              <a:ext uri="{FF2B5EF4-FFF2-40B4-BE49-F238E27FC236}">
                <a16:creationId xmlns:a16="http://schemas.microsoft.com/office/drawing/2014/main" xmlns="" id="{B7AA0942-D60A-2E4D-B1AE-F867CEC313C7}"/>
              </a:ext>
            </a:extLst>
          </p:cNvPr>
          <p:cNvSpPr>
            <a:spLocks noChangeArrowheads="1"/>
          </p:cNvSpPr>
          <p:nvPr/>
        </p:nvSpPr>
        <p:spPr bwMode="auto">
          <a:xfrm>
            <a:off x="1643063" y="3062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06" name="Rectangle 5">
            <a:extLst>
              <a:ext uri="{FF2B5EF4-FFF2-40B4-BE49-F238E27FC236}">
                <a16:creationId xmlns:a16="http://schemas.microsoft.com/office/drawing/2014/main" xmlns="" id="{C72E1C10-6CCA-0741-BDDF-65B9E04070E6}"/>
              </a:ext>
            </a:extLst>
          </p:cNvPr>
          <p:cNvSpPr>
            <a:spLocks noChangeArrowheads="1"/>
          </p:cNvSpPr>
          <p:nvPr/>
        </p:nvSpPr>
        <p:spPr bwMode="auto">
          <a:xfrm>
            <a:off x="0" y="22621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xmlns="" id="{25B38187-935E-094E-90B0-6ADA53DAD7F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264765A-C1AB-4248-8AEA-04A4A5F83D9F}" type="slidenum">
              <a:rPr lang="en-US" altLang="en-US" sz="1400" smtClean="0"/>
              <a:pPr>
                <a:spcBef>
                  <a:spcPct val="0"/>
                </a:spcBef>
                <a:buClrTx/>
                <a:buSzTx/>
                <a:buFontTx/>
                <a:buNone/>
              </a:pPr>
              <a:t>48</a:t>
            </a:fld>
            <a:endParaRPr lang="en-US" altLang="en-US" sz="1400"/>
          </a:p>
        </p:txBody>
      </p:sp>
      <p:sp>
        <p:nvSpPr>
          <p:cNvPr id="53251" name="Rectangle 2">
            <a:extLst>
              <a:ext uri="{FF2B5EF4-FFF2-40B4-BE49-F238E27FC236}">
                <a16:creationId xmlns:a16="http://schemas.microsoft.com/office/drawing/2014/main" xmlns="" id="{DC8F90B6-3B18-6C47-BDC1-7ED6D10F6353}"/>
              </a:ext>
            </a:extLst>
          </p:cNvPr>
          <p:cNvSpPr>
            <a:spLocks noGrp="1" noChangeArrowheads="1"/>
          </p:cNvSpPr>
          <p:nvPr>
            <p:ph type="title"/>
          </p:nvPr>
        </p:nvSpPr>
        <p:spPr>
          <a:xfrm>
            <a:off x="685800" y="152400"/>
            <a:ext cx="7772400" cy="762000"/>
          </a:xfrm>
        </p:spPr>
        <p:txBody>
          <a:bodyPr/>
          <a:lstStyle/>
          <a:p>
            <a:r>
              <a:rPr lang="en-US" altLang="en-US"/>
              <a:t>The </a:t>
            </a:r>
            <a:r>
              <a:rPr lang="en-US" altLang="en-US" u="sng"/>
              <a:t>MyStack</a:t>
            </a:r>
            <a:r>
              <a:rPr lang="en-US" altLang="en-US"/>
              <a:t> Classes </a:t>
            </a:r>
          </a:p>
        </p:txBody>
      </p:sp>
      <p:sp>
        <p:nvSpPr>
          <p:cNvPr id="53252" name="Rectangle 3">
            <a:extLst>
              <a:ext uri="{FF2B5EF4-FFF2-40B4-BE49-F238E27FC236}">
                <a16:creationId xmlns:a16="http://schemas.microsoft.com/office/drawing/2014/main" xmlns="" id="{AA03881D-4E17-2E44-A6EA-7BDF0C9B09ED}"/>
              </a:ext>
            </a:extLst>
          </p:cNvPr>
          <p:cNvSpPr>
            <a:spLocks noGrp="1" noChangeArrowheads="1"/>
          </p:cNvSpPr>
          <p:nvPr>
            <p:ph type="body" idx="1"/>
          </p:nvPr>
        </p:nvSpPr>
        <p:spPr>
          <a:xfrm>
            <a:off x="228600" y="1143000"/>
            <a:ext cx="8610600" cy="1219200"/>
          </a:xfrm>
        </p:spPr>
        <p:txBody>
          <a:bodyPr/>
          <a:lstStyle/>
          <a:p>
            <a:pPr marL="0" indent="0">
              <a:lnSpc>
                <a:spcPct val="80000"/>
              </a:lnSpc>
              <a:spcAft>
                <a:spcPts val="1200"/>
              </a:spcAft>
              <a:buFont typeface="Monotype Sorts" pitchFamily="2" charset="2"/>
              <a:buNone/>
            </a:pPr>
            <a:r>
              <a:rPr lang="en-US" altLang="en-US" sz="2400"/>
              <a:t>A stack to hold objects.</a:t>
            </a:r>
          </a:p>
        </p:txBody>
      </p:sp>
      <p:sp>
        <p:nvSpPr>
          <p:cNvPr id="53253" name="Rectangle 4">
            <a:extLst>
              <a:ext uri="{FF2B5EF4-FFF2-40B4-BE49-F238E27FC236}">
                <a16:creationId xmlns:a16="http://schemas.microsoft.com/office/drawing/2014/main" xmlns="" id="{2DA1CE08-1C44-0F4C-88F5-438DC5624AD6}"/>
              </a:ext>
            </a:extLst>
          </p:cNvPr>
          <p:cNvSpPr>
            <a:spLocks noChangeArrowheads="1"/>
          </p:cNvSpPr>
          <p:nvPr/>
        </p:nvSpPr>
        <p:spPr bwMode="auto">
          <a:xfrm>
            <a:off x="1643063" y="3062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3254" name="Rectangle 5">
            <a:extLst>
              <a:ext uri="{FF2B5EF4-FFF2-40B4-BE49-F238E27FC236}">
                <a16:creationId xmlns:a16="http://schemas.microsoft.com/office/drawing/2014/main" xmlns="" id="{ADFF74CE-4D9D-A549-BBA6-228BE1F20A45}"/>
              </a:ext>
            </a:extLst>
          </p:cNvPr>
          <p:cNvSpPr>
            <a:spLocks noChangeArrowheads="1"/>
          </p:cNvSpPr>
          <p:nvPr/>
        </p:nvSpPr>
        <p:spPr bwMode="auto">
          <a:xfrm>
            <a:off x="0" y="22621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3255" name="Rectangle 6">
            <a:extLst>
              <a:ext uri="{FF2B5EF4-FFF2-40B4-BE49-F238E27FC236}">
                <a16:creationId xmlns:a16="http://schemas.microsoft.com/office/drawing/2014/main" xmlns="" id="{1E6B662B-9D73-C148-B918-D3A3E77EBA71}"/>
              </a:ext>
            </a:extLst>
          </p:cNvPr>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3256" name="Rectangle 8">
            <a:extLst>
              <a:ext uri="{FF2B5EF4-FFF2-40B4-BE49-F238E27FC236}">
                <a16:creationId xmlns:a16="http://schemas.microsoft.com/office/drawing/2014/main" xmlns="" id="{12EBCFC9-8B67-4D47-AA09-5770E7821C6B}"/>
              </a:ext>
            </a:extLst>
          </p:cNvPr>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3257" name="Object 9">
            <a:extLst>
              <a:ext uri="{FF2B5EF4-FFF2-40B4-BE49-F238E27FC236}">
                <a16:creationId xmlns:a16="http://schemas.microsoft.com/office/drawing/2014/main" xmlns="" id="{AEAFBEF4-CB49-5945-B897-1B7A260AFA2C}"/>
              </a:ext>
            </a:extLst>
          </p:cNvPr>
          <p:cNvGraphicFramePr>
            <a:graphicFrameLocks noChangeAspect="1"/>
          </p:cNvGraphicFramePr>
          <p:nvPr/>
        </p:nvGraphicFramePr>
        <p:xfrm>
          <a:off x="228600" y="2438400"/>
          <a:ext cx="8610600" cy="3722688"/>
        </p:xfrm>
        <a:graphic>
          <a:graphicData uri="http://schemas.openxmlformats.org/presentationml/2006/ole">
            <p:oleObj spid="_x0000_s53310" name="Picture" r:id="rId3" imgW="5575300" imgH="2006600" progId="Word.Picture.8">
              <p:embed/>
            </p:oleObj>
          </a:graphicData>
        </a:graphic>
      </p:graphicFrame>
      <p:sp>
        <p:nvSpPr>
          <p:cNvPr id="53258" name="Rectangle 12">
            <a:hlinkClick r:id="rId4"/>
            <a:extLst>
              <a:ext uri="{FF2B5EF4-FFF2-40B4-BE49-F238E27FC236}">
                <a16:creationId xmlns:a16="http://schemas.microsoft.com/office/drawing/2014/main" xmlns="" id="{3EB58229-757B-C946-9229-31322D92A821}"/>
              </a:ext>
            </a:extLst>
          </p:cNvPr>
          <p:cNvSpPr>
            <a:spLocks noChangeArrowheads="1"/>
          </p:cNvSpPr>
          <p:nvPr/>
        </p:nvSpPr>
        <p:spPr bwMode="auto">
          <a:xfrm>
            <a:off x="381000" y="1828800"/>
            <a:ext cx="1381125" cy="381000"/>
          </a:xfrm>
          <a:prstGeom prst="rect">
            <a:avLst/>
          </a:prstGeom>
          <a:solidFill>
            <a:srgbClr val="92D05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MyStack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a:extLst>
              <a:ext uri="{FF2B5EF4-FFF2-40B4-BE49-F238E27FC236}">
                <a16:creationId xmlns:a16="http://schemas.microsoft.com/office/drawing/2014/main" xmlns="" id="{EAF9D494-F5FB-1C4F-9A9B-1AB7BCA4763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17395BE-E957-B54F-96D3-0E3345565E2C}" type="slidenum">
              <a:rPr lang="en-US" altLang="en-US" sz="1400" smtClean="0"/>
              <a:pPr>
                <a:spcBef>
                  <a:spcPct val="0"/>
                </a:spcBef>
                <a:buClrTx/>
                <a:buSzTx/>
                <a:buFontTx/>
                <a:buNone/>
              </a:pPr>
              <a:t>49</a:t>
            </a:fld>
            <a:endParaRPr lang="en-US" altLang="en-US" sz="1400"/>
          </a:p>
        </p:txBody>
      </p:sp>
      <p:sp>
        <p:nvSpPr>
          <p:cNvPr id="54275" name="Rectangle 2">
            <a:extLst>
              <a:ext uri="{FF2B5EF4-FFF2-40B4-BE49-F238E27FC236}">
                <a16:creationId xmlns:a16="http://schemas.microsoft.com/office/drawing/2014/main" xmlns="" id="{94115099-86C4-5044-863C-68DCE954CCA4}"/>
              </a:ext>
            </a:extLst>
          </p:cNvPr>
          <p:cNvSpPr>
            <a:spLocks noGrp="1" noChangeArrowheads="1"/>
          </p:cNvSpPr>
          <p:nvPr>
            <p:ph type="title"/>
          </p:nvPr>
        </p:nvSpPr>
        <p:spPr>
          <a:xfrm>
            <a:off x="685800" y="0"/>
            <a:ext cx="7772400" cy="1428750"/>
          </a:xfrm>
        </p:spPr>
        <p:txBody>
          <a:bodyPr/>
          <a:lstStyle/>
          <a:p>
            <a:r>
              <a:rPr lang="en-US" altLang="en-US"/>
              <a:t>The </a:t>
            </a:r>
            <a:r>
              <a:rPr lang="en-US" altLang="en-US" sz="4200">
                <a:latin typeface="Courier New" panose="02070309020205020404" pitchFamily="49" charset="0"/>
              </a:rPr>
              <a:t>protected</a:t>
            </a:r>
            <a:r>
              <a:rPr lang="en-US" altLang="en-US"/>
              <a:t> Modifier</a:t>
            </a:r>
          </a:p>
        </p:txBody>
      </p:sp>
      <p:sp>
        <p:nvSpPr>
          <p:cNvPr id="54276" name="Rectangle 3">
            <a:extLst>
              <a:ext uri="{FF2B5EF4-FFF2-40B4-BE49-F238E27FC236}">
                <a16:creationId xmlns:a16="http://schemas.microsoft.com/office/drawing/2014/main" xmlns="" id="{338BCC83-817B-1A47-A39B-2AE19A543EE3}"/>
              </a:ext>
            </a:extLst>
          </p:cNvPr>
          <p:cNvSpPr>
            <a:spLocks noGrp="1" noChangeArrowheads="1"/>
          </p:cNvSpPr>
          <p:nvPr>
            <p:ph type="body" idx="1"/>
          </p:nvPr>
        </p:nvSpPr>
        <p:spPr>
          <a:xfrm>
            <a:off x="381000" y="1295400"/>
            <a:ext cx="8305800" cy="3048000"/>
          </a:xfrm>
        </p:spPr>
        <p:txBody>
          <a:bodyPr/>
          <a:lstStyle/>
          <a:p>
            <a:pPr>
              <a:lnSpc>
                <a:spcPct val="90000"/>
              </a:lnSpc>
              <a:spcAft>
                <a:spcPts val="1200"/>
              </a:spcAft>
              <a:buFont typeface="Wingdings" pitchFamily="2" charset="2"/>
              <a:buChar char="q"/>
            </a:pPr>
            <a:r>
              <a:rPr lang="en-US" altLang="en-US" sz="3000"/>
              <a:t>The </a:t>
            </a:r>
            <a:r>
              <a:rPr lang="en-US" altLang="en-US" sz="3000">
                <a:latin typeface="Courier New" panose="02070309020205020404" pitchFamily="49" charset="0"/>
              </a:rPr>
              <a:t>protected</a:t>
            </a:r>
            <a:r>
              <a:rPr lang="en-US" altLang="en-US" sz="3000"/>
              <a:t> modifier can be applied on data and methods in a class. A protected data or a protected method in a public class can be accessed by any class in the same package or its subclasses, even if the subclasses are in a different package.</a:t>
            </a:r>
            <a:r>
              <a:rPr lang="en-US" altLang="en-US">
                <a:latin typeface="Courier" pitchFamily="2" charset="0"/>
              </a:rPr>
              <a:t> </a:t>
            </a:r>
          </a:p>
          <a:p>
            <a:pPr>
              <a:lnSpc>
                <a:spcPct val="90000"/>
              </a:lnSpc>
              <a:spcAft>
                <a:spcPts val="1200"/>
              </a:spcAft>
              <a:buFont typeface="Wingdings" pitchFamily="2" charset="2"/>
              <a:buChar char="q"/>
            </a:pPr>
            <a:r>
              <a:rPr lang="en-US" altLang="en-US"/>
              <a:t>private, default, protected, public</a:t>
            </a:r>
          </a:p>
        </p:txBody>
      </p:sp>
      <p:sp>
        <p:nvSpPr>
          <p:cNvPr id="54277" name="Rectangle 4">
            <a:extLst>
              <a:ext uri="{FF2B5EF4-FFF2-40B4-BE49-F238E27FC236}">
                <a16:creationId xmlns:a16="http://schemas.microsoft.com/office/drawing/2014/main" xmlns="" id="{78B38CE2-7589-8E4F-9BB3-924EFEEFE46F}"/>
              </a:ext>
            </a:extLst>
          </p:cNvPr>
          <p:cNvSpPr>
            <a:spLocks noChangeArrowheads="1"/>
          </p:cNvSpPr>
          <p:nvPr/>
        </p:nvSpPr>
        <p:spPr bwMode="auto">
          <a:xfrm>
            <a:off x="1643063" y="3062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4278" name="Object 5">
            <a:extLst>
              <a:ext uri="{FF2B5EF4-FFF2-40B4-BE49-F238E27FC236}">
                <a16:creationId xmlns:a16="http://schemas.microsoft.com/office/drawing/2014/main" xmlns="" id="{B3495305-413D-E14F-9FE5-94FF494CCF2A}"/>
              </a:ext>
            </a:extLst>
          </p:cNvPr>
          <p:cNvGraphicFramePr>
            <a:graphicFrameLocks noChangeAspect="1"/>
          </p:cNvGraphicFramePr>
          <p:nvPr/>
        </p:nvGraphicFramePr>
        <p:xfrm>
          <a:off x="685800" y="4572000"/>
          <a:ext cx="7780338" cy="1173163"/>
        </p:xfrm>
        <a:graphic>
          <a:graphicData uri="http://schemas.openxmlformats.org/presentationml/2006/ole">
            <p:oleObj spid="_x0000_s54330" name="Picture" r:id="rId3" imgW="29210000" imgH="4419600" progId="Word.Picture.8">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xmlns="" id="{33799E9B-7414-B14F-81D8-61A33B51AD6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2821126-911E-3244-A378-DA3B875AFF8A}" type="slidenum">
              <a:rPr lang="en-US" altLang="en-US" sz="1400" smtClean="0"/>
              <a:pPr>
                <a:spcBef>
                  <a:spcPct val="0"/>
                </a:spcBef>
                <a:buClrTx/>
                <a:buSzTx/>
                <a:buFontTx/>
                <a:buNone/>
              </a:pPr>
              <a:t>5</a:t>
            </a:fld>
            <a:endParaRPr lang="en-US" altLang="en-US" sz="1400"/>
          </a:p>
        </p:txBody>
      </p:sp>
      <p:sp>
        <p:nvSpPr>
          <p:cNvPr id="8195" name="Rectangle 2">
            <a:extLst>
              <a:ext uri="{FF2B5EF4-FFF2-40B4-BE49-F238E27FC236}">
                <a16:creationId xmlns:a16="http://schemas.microsoft.com/office/drawing/2014/main" xmlns="" id="{358760E5-3A7F-D144-AF0E-EB5550E91285}"/>
              </a:ext>
            </a:extLst>
          </p:cNvPr>
          <p:cNvSpPr>
            <a:spLocks noGrp="1" noChangeArrowheads="1"/>
          </p:cNvSpPr>
          <p:nvPr>
            <p:ph type="title"/>
          </p:nvPr>
        </p:nvSpPr>
        <p:spPr>
          <a:xfrm>
            <a:off x="355600" y="437017"/>
            <a:ext cx="7772400" cy="685800"/>
          </a:xfrm>
        </p:spPr>
        <p:txBody>
          <a:bodyPr/>
          <a:lstStyle/>
          <a:p>
            <a:r>
              <a:rPr lang="en-US" altLang="en-US" sz="2800" dirty="0"/>
              <a:t>A subclass inherits </a:t>
            </a:r>
            <a:r>
              <a:rPr lang="en-US" sz="3200" dirty="0"/>
              <a:t>accessible data fields and methods from its superclass</a:t>
            </a:r>
            <a:br>
              <a:rPr lang="en-US" sz="3200" dirty="0"/>
            </a:br>
            <a:endParaRPr lang="en-US" altLang="en-US" sz="2800" dirty="0"/>
          </a:p>
        </p:txBody>
      </p:sp>
      <p:sp>
        <p:nvSpPr>
          <p:cNvPr id="8196" name="Text Box 3">
            <a:extLst>
              <a:ext uri="{FF2B5EF4-FFF2-40B4-BE49-F238E27FC236}">
                <a16:creationId xmlns:a16="http://schemas.microsoft.com/office/drawing/2014/main" xmlns="" id="{DD528C6D-1FF5-BC47-B541-645AF0A02E03}"/>
              </a:ext>
            </a:extLst>
          </p:cNvPr>
          <p:cNvSpPr txBox="1">
            <a:spLocks noChangeArrowheads="1"/>
          </p:cNvSpPr>
          <p:nvPr/>
        </p:nvSpPr>
        <p:spPr bwMode="auto">
          <a:xfrm>
            <a:off x="228600" y="1193121"/>
            <a:ext cx="8686800" cy="1092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600" dirty="0"/>
              <a:t>Does it inherit class constructors?!!</a:t>
            </a:r>
          </a:p>
          <a:p>
            <a:pPr>
              <a:spcBef>
                <a:spcPct val="50000"/>
              </a:spcBef>
              <a:buClrTx/>
              <a:buSzTx/>
              <a:buFontTx/>
              <a:buNone/>
            </a:pPr>
            <a:r>
              <a:rPr lang="en-US" altLang="en-US" sz="2600" dirty="0"/>
              <a:t>	</a:t>
            </a:r>
            <a:endParaRPr lang="en-US" altLang="en-US" sz="2000" dirty="0"/>
          </a:p>
        </p:txBody>
      </p:sp>
      <p:sp>
        <p:nvSpPr>
          <p:cNvPr id="8197" name="Text Box 4">
            <a:extLst>
              <a:ext uri="{FF2B5EF4-FFF2-40B4-BE49-F238E27FC236}">
                <a16:creationId xmlns:a16="http://schemas.microsoft.com/office/drawing/2014/main" xmlns="" id="{A195DB03-8189-A748-BD4A-D6DC3AE75F28}"/>
              </a:ext>
            </a:extLst>
          </p:cNvPr>
          <p:cNvSpPr txBox="1">
            <a:spLocks noChangeArrowheads="1"/>
          </p:cNvSpPr>
          <p:nvPr/>
        </p:nvSpPr>
        <p:spPr bwMode="auto">
          <a:xfrm>
            <a:off x="228600" y="1905000"/>
            <a:ext cx="8229600" cy="310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dirty="0">
                <a:cs typeface="Times New Roman" panose="02020603050405020304" pitchFamily="18" charset="0"/>
              </a:rPr>
              <a:t>A constructor is used to construct an instance of a class. Unlike properties and methods, a superclass's constructors are not inherited in the subclass. They can only be invoked from the subclasses' constructors, using the keyword </a:t>
            </a:r>
            <a:r>
              <a:rPr lang="en-US" altLang="en-US" sz="2800" u="sng" dirty="0">
                <a:cs typeface="Times New Roman" panose="02020603050405020304" pitchFamily="18" charset="0"/>
              </a:rPr>
              <a:t>super</a:t>
            </a:r>
            <a:r>
              <a:rPr lang="en-US" altLang="en-US" sz="2800" dirty="0">
                <a:cs typeface="Times New Roman" panose="02020603050405020304" pitchFamily="18" charset="0"/>
              </a:rPr>
              <a:t>. </a:t>
            </a:r>
            <a:r>
              <a:rPr lang="en-US" altLang="en-US" sz="2800" i="1" dirty="0">
                <a:cs typeface="Times New Roman" panose="02020603050405020304" pitchFamily="18" charset="0"/>
              </a:rPr>
              <a:t>If the keyword </a:t>
            </a:r>
            <a:r>
              <a:rPr lang="en-US" altLang="en-US" sz="2800" i="1" u="sng" dirty="0">
                <a:cs typeface="Times New Roman" panose="02020603050405020304" pitchFamily="18" charset="0"/>
              </a:rPr>
              <a:t>super</a:t>
            </a:r>
            <a:r>
              <a:rPr lang="en-US" altLang="en-US" sz="2800" i="1" dirty="0">
                <a:cs typeface="Times New Roman" panose="02020603050405020304" pitchFamily="18" charset="0"/>
              </a:rPr>
              <a:t> is not explicitly used, the superclass's no-</a:t>
            </a:r>
            <a:r>
              <a:rPr lang="en-US" altLang="en-US" sz="2800" i="1" dirty="0" err="1">
                <a:cs typeface="Times New Roman" panose="02020603050405020304" pitchFamily="18" charset="0"/>
              </a:rPr>
              <a:t>arg</a:t>
            </a:r>
            <a:r>
              <a:rPr lang="en-US" altLang="en-US" sz="2800" i="1" dirty="0">
                <a:cs typeface="Times New Roman" panose="02020603050405020304" pitchFamily="18" charset="0"/>
              </a:rPr>
              <a:t> constructor is automatically invoked.</a:t>
            </a:r>
          </a:p>
        </p:txBody>
      </p:sp>
      <p:sp>
        <p:nvSpPr>
          <p:cNvPr id="2" name="TextBox 1">
            <a:extLst>
              <a:ext uri="{FF2B5EF4-FFF2-40B4-BE49-F238E27FC236}">
                <a16:creationId xmlns:a16="http://schemas.microsoft.com/office/drawing/2014/main" xmlns="" id="{065551C9-1C12-FF44-BD33-0AA81B64CABB}"/>
              </a:ext>
            </a:extLst>
          </p:cNvPr>
          <p:cNvSpPr txBox="1"/>
          <p:nvPr/>
        </p:nvSpPr>
        <p:spPr>
          <a:xfrm>
            <a:off x="1447800" y="5105400"/>
            <a:ext cx="6324600" cy="830997"/>
          </a:xfrm>
          <a:prstGeom prst="rect">
            <a:avLst/>
          </a:prstGeom>
          <a:noFill/>
        </p:spPr>
        <p:txBody>
          <a:bodyPr wrap="square" rtlCol="0">
            <a:spAutoFit/>
          </a:bodyPr>
          <a:lstStyle/>
          <a:p>
            <a:pPr>
              <a:spcBef>
                <a:spcPct val="50000"/>
              </a:spcBef>
              <a:buClrTx/>
              <a:buSzTx/>
              <a:buFontTx/>
              <a:buNone/>
            </a:pPr>
            <a:r>
              <a:rPr lang="en-US" altLang="en-US" i="1" dirty="0">
                <a:cs typeface="Times New Roman" panose="02020603050405020304" pitchFamily="18" charset="0"/>
              </a:rPr>
              <a:t>What if  there is no-</a:t>
            </a:r>
            <a:r>
              <a:rPr lang="en-US" altLang="en-US" i="1" dirty="0" err="1">
                <a:cs typeface="Times New Roman" panose="02020603050405020304" pitchFamily="18" charset="0"/>
              </a:rPr>
              <a:t>arg</a:t>
            </a:r>
            <a:r>
              <a:rPr lang="en-US" altLang="en-US" i="1" dirty="0">
                <a:cs typeface="Times New Roman" panose="02020603050405020304" pitchFamily="18" charset="0"/>
              </a:rPr>
              <a:t> constructor defined in the super class?!!!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xmlns="" id="{D746A2E4-D926-A441-B87C-CFD7D0B487D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1D30C61-183F-1A41-97D9-E822F8473E42}" type="slidenum">
              <a:rPr lang="en-US" altLang="en-US" sz="1400" smtClean="0"/>
              <a:pPr>
                <a:spcBef>
                  <a:spcPct val="0"/>
                </a:spcBef>
                <a:buClrTx/>
                <a:buSzTx/>
                <a:buFontTx/>
                <a:buNone/>
              </a:pPr>
              <a:t>50</a:t>
            </a:fld>
            <a:endParaRPr lang="en-US" altLang="en-US" sz="1400"/>
          </a:p>
        </p:txBody>
      </p:sp>
      <p:sp>
        <p:nvSpPr>
          <p:cNvPr id="55299" name="Rectangle 2">
            <a:extLst>
              <a:ext uri="{FF2B5EF4-FFF2-40B4-BE49-F238E27FC236}">
                <a16:creationId xmlns:a16="http://schemas.microsoft.com/office/drawing/2014/main" xmlns="" id="{6AEEB2F4-CA44-4145-B1F1-725513542F07}"/>
              </a:ext>
            </a:extLst>
          </p:cNvPr>
          <p:cNvSpPr>
            <a:spLocks noGrp="1" noChangeArrowheads="1"/>
          </p:cNvSpPr>
          <p:nvPr>
            <p:ph type="title"/>
          </p:nvPr>
        </p:nvSpPr>
        <p:spPr>
          <a:xfrm>
            <a:off x="685800" y="0"/>
            <a:ext cx="7772400" cy="1428750"/>
          </a:xfrm>
        </p:spPr>
        <p:txBody>
          <a:bodyPr/>
          <a:lstStyle/>
          <a:p>
            <a:r>
              <a:rPr lang="en-US" altLang="en-US"/>
              <a:t>Accessibility Summary</a:t>
            </a:r>
          </a:p>
        </p:txBody>
      </p:sp>
      <p:sp>
        <p:nvSpPr>
          <p:cNvPr id="55300" name="Rectangle 4">
            <a:extLst>
              <a:ext uri="{FF2B5EF4-FFF2-40B4-BE49-F238E27FC236}">
                <a16:creationId xmlns:a16="http://schemas.microsoft.com/office/drawing/2014/main" xmlns="" id="{AA2A9A75-E563-384A-B41E-E803D6593B46}"/>
              </a:ext>
            </a:extLst>
          </p:cNvPr>
          <p:cNvSpPr>
            <a:spLocks noChangeArrowheads="1"/>
          </p:cNvSpPr>
          <p:nvPr/>
        </p:nvSpPr>
        <p:spPr bwMode="auto">
          <a:xfrm>
            <a:off x="1643063" y="3062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5301" name="Rectangle 8">
            <a:extLst>
              <a:ext uri="{FF2B5EF4-FFF2-40B4-BE49-F238E27FC236}">
                <a16:creationId xmlns:a16="http://schemas.microsoft.com/office/drawing/2014/main" xmlns="" id="{3A16F2B6-FF90-904F-9D1D-9C79308E6A10}"/>
              </a:ext>
            </a:extLst>
          </p:cNvPr>
          <p:cNvSpPr>
            <a:spLocks noChangeArrowheads="1"/>
          </p:cNvSpPr>
          <p:nvPr/>
        </p:nvSpPr>
        <p:spPr bwMode="auto">
          <a:xfrm>
            <a:off x="2247900" y="24003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5302" name="Object 7">
            <a:extLst>
              <a:ext uri="{FF2B5EF4-FFF2-40B4-BE49-F238E27FC236}">
                <a16:creationId xmlns:a16="http://schemas.microsoft.com/office/drawing/2014/main" xmlns="" id="{3B578DF6-A8BF-844B-9DC9-2770B09ECE86}"/>
              </a:ext>
            </a:extLst>
          </p:cNvPr>
          <p:cNvGraphicFramePr>
            <a:graphicFrameLocks noChangeAspect="1"/>
          </p:cNvGraphicFramePr>
          <p:nvPr/>
        </p:nvGraphicFramePr>
        <p:xfrm>
          <a:off x="381000" y="1981200"/>
          <a:ext cx="8382000" cy="3709988"/>
        </p:xfrm>
        <a:graphic>
          <a:graphicData uri="http://schemas.openxmlformats.org/presentationml/2006/ole">
            <p:oleObj spid="_x0000_s55354" r:id="rId3" imgW="27889200" imgH="12344400" progId="Word.Picture.8">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xmlns="" id="{8B37BF8C-760C-CC4A-B47B-18B7EC39FD9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F8300CB-4B10-BB47-A1C8-1B8F536A30BF}" type="slidenum">
              <a:rPr lang="en-US" altLang="en-US" sz="1400" smtClean="0"/>
              <a:pPr>
                <a:spcBef>
                  <a:spcPct val="0"/>
                </a:spcBef>
                <a:buClrTx/>
                <a:buSzTx/>
                <a:buFontTx/>
                <a:buNone/>
              </a:pPr>
              <a:t>51</a:t>
            </a:fld>
            <a:endParaRPr lang="en-US" altLang="en-US" sz="1400"/>
          </a:p>
        </p:txBody>
      </p:sp>
      <p:sp>
        <p:nvSpPr>
          <p:cNvPr id="56323" name="Rectangle 2">
            <a:extLst>
              <a:ext uri="{FF2B5EF4-FFF2-40B4-BE49-F238E27FC236}">
                <a16:creationId xmlns:a16="http://schemas.microsoft.com/office/drawing/2014/main" xmlns="" id="{355BD24F-232B-9741-A830-B700330051EE}"/>
              </a:ext>
            </a:extLst>
          </p:cNvPr>
          <p:cNvSpPr>
            <a:spLocks noGrp="1" noChangeArrowheads="1"/>
          </p:cNvSpPr>
          <p:nvPr>
            <p:ph type="title"/>
          </p:nvPr>
        </p:nvSpPr>
        <p:spPr>
          <a:xfrm>
            <a:off x="685800" y="304800"/>
            <a:ext cx="7772400" cy="742950"/>
          </a:xfrm>
        </p:spPr>
        <p:txBody>
          <a:bodyPr/>
          <a:lstStyle/>
          <a:p>
            <a:r>
              <a:rPr lang="en-US" altLang="en-US"/>
              <a:t>Visibility Modifiers </a:t>
            </a:r>
          </a:p>
        </p:txBody>
      </p:sp>
      <p:sp>
        <p:nvSpPr>
          <p:cNvPr id="56324" name="Rectangle 5">
            <a:extLst>
              <a:ext uri="{FF2B5EF4-FFF2-40B4-BE49-F238E27FC236}">
                <a16:creationId xmlns:a16="http://schemas.microsoft.com/office/drawing/2014/main" xmlns="" id="{04C988BB-F166-9D4C-8940-390D481CBCD0}"/>
              </a:ext>
            </a:extLst>
          </p:cNvPr>
          <p:cNvSpPr>
            <a:spLocks noChangeArrowheads="1"/>
          </p:cNvSpPr>
          <p:nvPr/>
        </p:nvSpPr>
        <p:spPr bwMode="auto">
          <a:xfrm>
            <a:off x="1684338" y="2686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6325" name="Rectangle 7">
            <a:extLst>
              <a:ext uri="{FF2B5EF4-FFF2-40B4-BE49-F238E27FC236}">
                <a16:creationId xmlns:a16="http://schemas.microsoft.com/office/drawing/2014/main" xmlns="" id="{ECBEA5CF-A07D-5243-8394-045B8ED122DC}"/>
              </a:ext>
            </a:extLst>
          </p:cNvPr>
          <p:cNvSpPr>
            <a:spLocks noChangeArrowheads="1"/>
          </p:cNvSpPr>
          <p:nvPr/>
        </p:nvSpPr>
        <p:spPr bwMode="auto">
          <a:xfrm>
            <a:off x="1914525" y="19145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6326" name="Rectangle 9">
            <a:extLst>
              <a:ext uri="{FF2B5EF4-FFF2-40B4-BE49-F238E27FC236}">
                <a16:creationId xmlns:a16="http://schemas.microsoft.com/office/drawing/2014/main" xmlns="" id="{99FD52A9-0B77-A242-906C-4D7B28CE5765}"/>
              </a:ext>
            </a:extLst>
          </p:cNvPr>
          <p:cNvSpPr>
            <a:spLocks noChangeArrowheads="1"/>
          </p:cNvSpPr>
          <p:nvPr/>
        </p:nvSpPr>
        <p:spPr bwMode="auto">
          <a:xfrm>
            <a:off x="0" y="19129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6327" name="Object 8">
            <a:extLst>
              <a:ext uri="{FF2B5EF4-FFF2-40B4-BE49-F238E27FC236}">
                <a16:creationId xmlns:a16="http://schemas.microsoft.com/office/drawing/2014/main" xmlns="" id="{4CFB1B47-72FA-9546-90BD-5EF24692037B}"/>
              </a:ext>
            </a:extLst>
          </p:cNvPr>
          <p:cNvGraphicFramePr>
            <a:graphicFrameLocks noChangeAspect="1"/>
          </p:cNvGraphicFramePr>
          <p:nvPr/>
        </p:nvGraphicFramePr>
        <p:xfrm>
          <a:off x="0" y="1219200"/>
          <a:ext cx="8839200" cy="5040313"/>
        </p:xfrm>
        <a:graphic>
          <a:graphicData uri="http://schemas.openxmlformats.org/presentationml/2006/ole">
            <p:oleObj spid="_x0000_s56379" name="Picture" r:id="rId3" imgW="15963900" imgH="9080500" progId="Word.Picture.8">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xmlns="" id="{EF19578A-C281-924B-9EAA-E0E0356E805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84085AF-2F9F-D54A-A2F5-9A3A91BFACEA}" type="slidenum">
              <a:rPr lang="en-US" altLang="en-US" sz="1400" smtClean="0"/>
              <a:pPr>
                <a:spcBef>
                  <a:spcPct val="0"/>
                </a:spcBef>
                <a:buClrTx/>
                <a:buSzTx/>
                <a:buFontTx/>
                <a:buNone/>
              </a:pPr>
              <a:t>52</a:t>
            </a:fld>
            <a:endParaRPr lang="en-US" altLang="en-US" sz="1400"/>
          </a:p>
        </p:txBody>
      </p:sp>
      <p:sp>
        <p:nvSpPr>
          <p:cNvPr id="57347" name="Rectangle 2">
            <a:extLst>
              <a:ext uri="{FF2B5EF4-FFF2-40B4-BE49-F238E27FC236}">
                <a16:creationId xmlns:a16="http://schemas.microsoft.com/office/drawing/2014/main" xmlns="" id="{92AC733A-B793-4B41-BBAD-F4707AA9A787}"/>
              </a:ext>
            </a:extLst>
          </p:cNvPr>
          <p:cNvSpPr>
            <a:spLocks noGrp="1" noChangeArrowheads="1"/>
          </p:cNvSpPr>
          <p:nvPr>
            <p:ph type="title"/>
          </p:nvPr>
        </p:nvSpPr>
        <p:spPr>
          <a:xfrm>
            <a:off x="228600" y="228600"/>
            <a:ext cx="8610600" cy="685800"/>
          </a:xfrm>
        </p:spPr>
        <p:txBody>
          <a:bodyPr/>
          <a:lstStyle/>
          <a:p>
            <a:r>
              <a:rPr lang="en-US" altLang="en-US" sz="3600" dirty="0"/>
              <a:t>A Subclass Cannot Reduce the Accessibility</a:t>
            </a:r>
          </a:p>
        </p:txBody>
      </p:sp>
      <p:sp>
        <p:nvSpPr>
          <p:cNvPr id="57348" name="Text Box 3">
            <a:extLst>
              <a:ext uri="{FF2B5EF4-FFF2-40B4-BE49-F238E27FC236}">
                <a16:creationId xmlns:a16="http://schemas.microsoft.com/office/drawing/2014/main" xmlns="" id="{CE496E71-EDF4-0245-B878-0889C6DAA880}"/>
              </a:ext>
            </a:extLst>
          </p:cNvPr>
          <p:cNvSpPr txBox="1">
            <a:spLocks noChangeArrowheads="1"/>
          </p:cNvSpPr>
          <p:nvPr/>
        </p:nvSpPr>
        <p:spPr bwMode="auto">
          <a:xfrm>
            <a:off x="533400" y="1295400"/>
            <a:ext cx="8077200" cy="448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dirty="0">
                <a:cs typeface="Times New Roman" panose="02020603050405020304" pitchFamily="18" charset="0"/>
              </a:rPr>
              <a:t>A subclass may override a protected method in its superclass and change its visibility to public. However, a subclass </a:t>
            </a:r>
            <a:r>
              <a:rPr lang="en-US" altLang="en-US" sz="3600">
                <a:cs typeface="Times New Roman" panose="02020603050405020304" pitchFamily="18" charset="0"/>
              </a:rPr>
              <a:t>cannot Reduce </a:t>
            </a:r>
            <a:r>
              <a:rPr lang="en-US" altLang="en-US" sz="3600" dirty="0">
                <a:cs typeface="Times New Roman" panose="02020603050405020304" pitchFamily="18" charset="0"/>
              </a:rPr>
              <a:t>the accessibility of a method defined in the superclass. For example, if a method is defined as public in the superclass, it must be defined as public in the subclass.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xmlns="" id="{9DE70E63-98FB-DB46-B84F-58D65D8EEB1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18F6D7B-1E05-134A-AF81-C32DC00708B6}" type="slidenum">
              <a:rPr lang="en-US" altLang="en-US" sz="1400" smtClean="0"/>
              <a:pPr>
                <a:spcBef>
                  <a:spcPct val="0"/>
                </a:spcBef>
                <a:buClrTx/>
                <a:buSzTx/>
                <a:buFontTx/>
                <a:buNone/>
              </a:pPr>
              <a:t>53</a:t>
            </a:fld>
            <a:endParaRPr lang="en-US" altLang="en-US" sz="1400"/>
          </a:p>
        </p:txBody>
      </p:sp>
      <p:sp>
        <p:nvSpPr>
          <p:cNvPr id="58371" name="Rectangle 2">
            <a:extLst>
              <a:ext uri="{FF2B5EF4-FFF2-40B4-BE49-F238E27FC236}">
                <a16:creationId xmlns:a16="http://schemas.microsoft.com/office/drawing/2014/main" xmlns="" id="{2DAB2201-B4E2-CE42-88FE-4BCA14E39864}"/>
              </a:ext>
            </a:extLst>
          </p:cNvPr>
          <p:cNvSpPr>
            <a:spLocks noGrp="1" noChangeArrowheads="1"/>
          </p:cNvSpPr>
          <p:nvPr>
            <p:ph type="title"/>
          </p:nvPr>
        </p:nvSpPr>
        <p:spPr>
          <a:xfrm>
            <a:off x="685800" y="228600"/>
            <a:ext cx="7772400" cy="685800"/>
          </a:xfrm>
        </p:spPr>
        <p:txBody>
          <a:bodyPr/>
          <a:lstStyle/>
          <a:p>
            <a:r>
              <a:rPr lang="en-US" altLang="en-US"/>
              <a:t>NOTE</a:t>
            </a:r>
          </a:p>
        </p:txBody>
      </p:sp>
      <p:sp>
        <p:nvSpPr>
          <p:cNvPr id="58372" name="Text Box 3">
            <a:extLst>
              <a:ext uri="{FF2B5EF4-FFF2-40B4-BE49-F238E27FC236}">
                <a16:creationId xmlns:a16="http://schemas.microsoft.com/office/drawing/2014/main" xmlns="" id="{638A0B2F-6FDE-0247-8661-BCD618B23026}"/>
              </a:ext>
            </a:extLst>
          </p:cNvPr>
          <p:cNvSpPr txBox="1">
            <a:spLocks noChangeArrowheads="1"/>
          </p:cNvSpPr>
          <p:nvPr/>
        </p:nvSpPr>
        <p:spPr bwMode="auto">
          <a:xfrm>
            <a:off x="533400" y="1295400"/>
            <a:ext cx="8077200" cy="283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a:cs typeface="Times New Roman" panose="02020603050405020304" pitchFamily="18" charset="0"/>
              </a:rPr>
              <a:t>The modifiers are used on classes and class members (data and methods), except that the </a:t>
            </a:r>
            <a:r>
              <a:rPr lang="en-US" altLang="en-US" sz="3600" u="sng">
                <a:cs typeface="Times New Roman" panose="02020603050405020304" pitchFamily="18" charset="0"/>
              </a:rPr>
              <a:t>final</a:t>
            </a:r>
            <a:r>
              <a:rPr lang="en-US" altLang="en-US" sz="3600">
                <a:cs typeface="Times New Roman" panose="02020603050405020304" pitchFamily="18" charset="0"/>
              </a:rPr>
              <a:t> modifier can also be used on local variables in a method. A final local variable is a constant inside a method.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a:extLst>
              <a:ext uri="{FF2B5EF4-FFF2-40B4-BE49-F238E27FC236}">
                <a16:creationId xmlns:a16="http://schemas.microsoft.com/office/drawing/2014/main" xmlns="" id="{2A87CADF-7B26-DF48-97ED-336F647E4B1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714C5A9-38D7-F44F-946C-467D1D4048A0}" type="slidenum">
              <a:rPr lang="en-US" altLang="en-US" sz="1400" smtClean="0"/>
              <a:pPr>
                <a:spcBef>
                  <a:spcPct val="0"/>
                </a:spcBef>
                <a:buClrTx/>
                <a:buSzTx/>
                <a:buFontTx/>
                <a:buNone/>
              </a:pPr>
              <a:t>54</a:t>
            </a:fld>
            <a:endParaRPr lang="en-US" altLang="en-US" sz="1400"/>
          </a:p>
        </p:txBody>
      </p:sp>
      <p:sp>
        <p:nvSpPr>
          <p:cNvPr id="59395" name="Rectangle 2">
            <a:extLst>
              <a:ext uri="{FF2B5EF4-FFF2-40B4-BE49-F238E27FC236}">
                <a16:creationId xmlns:a16="http://schemas.microsoft.com/office/drawing/2014/main" xmlns="" id="{D0582EE2-DB17-EF4F-B133-23A034F1D080}"/>
              </a:ext>
            </a:extLst>
          </p:cNvPr>
          <p:cNvSpPr>
            <a:spLocks noGrp="1" noChangeArrowheads="1"/>
          </p:cNvSpPr>
          <p:nvPr>
            <p:ph type="title"/>
          </p:nvPr>
        </p:nvSpPr>
        <p:spPr>
          <a:xfrm>
            <a:off x="685800" y="0"/>
            <a:ext cx="7772400" cy="1428750"/>
          </a:xfrm>
        </p:spPr>
        <p:txBody>
          <a:bodyPr/>
          <a:lstStyle/>
          <a:p>
            <a:r>
              <a:rPr lang="en-US" altLang="en-US"/>
              <a:t>The </a:t>
            </a:r>
            <a:r>
              <a:rPr lang="en-US" altLang="en-US" sz="4200">
                <a:latin typeface="Courier New" panose="02070309020205020404" pitchFamily="49" charset="0"/>
              </a:rPr>
              <a:t>final</a:t>
            </a:r>
            <a:r>
              <a:rPr lang="en-US" altLang="en-US"/>
              <a:t> Modifier</a:t>
            </a:r>
          </a:p>
        </p:txBody>
      </p:sp>
      <p:sp>
        <p:nvSpPr>
          <p:cNvPr id="57348" name="Rectangle 3">
            <a:extLst>
              <a:ext uri="{FF2B5EF4-FFF2-40B4-BE49-F238E27FC236}">
                <a16:creationId xmlns:a16="http://schemas.microsoft.com/office/drawing/2014/main" xmlns="" id="{2C718F3F-0C39-7E4D-8E2A-AFCCD328AE6D}"/>
              </a:ext>
            </a:extLst>
          </p:cNvPr>
          <p:cNvSpPr>
            <a:spLocks noGrp="1" noChangeArrowheads="1"/>
          </p:cNvSpPr>
          <p:nvPr>
            <p:ph type="body" idx="1"/>
          </p:nvPr>
        </p:nvSpPr>
        <p:spPr>
          <a:xfrm>
            <a:off x="685800" y="1371600"/>
            <a:ext cx="7772400" cy="4133850"/>
          </a:xfrm>
        </p:spPr>
        <p:txBody>
          <a:bodyPr/>
          <a:lstStyle/>
          <a:p>
            <a:pPr>
              <a:lnSpc>
                <a:spcPct val="90000"/>
              </a:lnSpc>
              <a:buFont typeface="Wingdings" panose="05000000000000000000" pitchFamily="2" charset="2"/>
              <a:buChar char="q"/>
              <a:defRPr/>
            </a:pPr>
            <a:r>
              <a:rPr lang="en-US" altLang="en-US" sz="2600" dirty="0"/>
              <a:t>The </a:t>
            </a:r>
            <a:r>
              <a:rPr lang="en-US" altLang="en-US" sz="2600" dirty="0">
                <a:latin typeface="Courier New" panose="02070309020205020404" pitchFamily="49" charset="0"/>
              </a:rPr>
              <a:t>final</a:t>
            </a:r>
            <a:r>
              <a:rPr lang="en-US" altLang="en-US" sz="2800" dirty="0"/>
              <a:t> class cannot be extended:</a:t>
            </a:r>
          </a:p>
          <a:p>
            <a:pPr marL="0" indent="0">
              <a:lnSpc>
                <a:spcPct val="90000"/>
              </a:lnSpc>
              <a:buFont typeface="Monotype Sorts"/>
              <a:buNone/>
              <a:defRPr/>
            </a:pPr>
            <a:r>
              <a:rPr lang="en-US" altLang="en-US" sz="2400" dirty="0">
                <a:solidFill>
                  <a:schemeClr val="tx2"/>
                </a:solidFill>
              </a:rPr>
              <a:t>        </a:t>
            </a:r>
            <a:r>
              <a:rPr lang="en-US" altLang="en-US" sz="2200" dirty="0">
                <a:solidFill>
                  <a:schemeClr val="tx2"/>
                </a:solidFill>
                <a:latin typeface="Courier New" panose="02070309020205020404" pitchFamily="49" charset="0"/>
              </a:rPr>
              <a:t>final class Math {</a:t>
            </a:r>
          </a:p>
          <a:p>
            <a:pPr marL="0" indent="0">
              <a:lnSpc>
                <a:spcPct val="90000"/>
              </a:lnSpc>
              <a:buFont typeface="Monotype Sorts"/>
              <a:buNone/>
              <a:defRPr/>
            </a:pPr>
            <a:r>
              <a:rPr lang="en-US" altLang="en-US" sz="2200" dirty="0">
                <a:solidFill>
                  <a:schemeClr val="tx2"/>
                </a:solidFill>
                <a:latin typeface="Courier New" panose="02070309020205020404" pitchFamily="49" charset="0"/>
              </a:rPr>
              <a:t>      ...</a:t>
            </a:r>
          </a:p>
          <a:p>
            <a:pPr marL="0" indent="0">
              <a:lnSpc>
                <a:spcPct val="90000"/>
              </a:lnSpc>
              <a:buFont typeface="Monotype Sorts"/>
              <a:buNone/>
              <a:defRPr/>
            </a:pPr>
            <a:r>
              <a:rPr lang="en-US" altLang="en-US" sz="2200" dirty="0">
                <a:solidFill>
                  <a:schemeClr val="tx2"/>
                </a:solidFill>
                <a:latin typeface="Courier New" panose="02070309020205020404" pitchFamily="49" charset="0"/>
              </a:rPr>
              <a:t>    }</a:t>
            </a:r>
            <a:endParaRPr lang="en-US" altLang="en-US" sz="2800" dirty="0">
              <a:solidFill>
                <a:schemeClr val="tx2"/>
              </a:solidFill>
            </a:endParaRPr>
          </a:p>
          <a:p>
            <a:pPr>
              <a:lnSpc>
                <a:spcPct val="90000"/>
              </a:lnSpc>
              <a:spcBef>
                <a:spcPct val="100000"/>
              </a:spcBef>
              <a:buFont typeface="Wingdings" panose="05000000000000000000" pitchFamily="2" charset="2"/>
              <a:buChar char="q"/>
              <a:defRPr/>
            </a:pPr>
            <a:r>
              <a:rPr lang="en-US" altLang="en-US" sz="2600" dirty="0"/>
              <a:t>The </a:t>
            </a:r>
            <a:r>
              <a:rPr lang="en-US" altLang="en-US" sz="2600" dirty="0">
                <a:latin typeface="Courier New" panose="02070309020205020404" pitchFamily="49" charset="0"/>
              </a:rPr>
              <a:t>final</a:t>
            </a:r>
            <a:r>
              <a:rPr lang="en-US" altLang="en-US" sz="2800" dirty="0"/>
              <a:t> variable is a constant:</a:t>
            </a:r>
          </a:p>
          <a:p>
            <a:pPr marL="0" indent="0">
              <a:lnSpc>
                <a:spcPct val="90000"/>
              </a:lnSpc>
              <a:buFont typeface="Monotype Sorts"/>
              <a:buNone/>
              <a:defRPr/>
            </a:pPr>
            <a:r>
              <a:rPr lang="en-US" altLang="en-US" sz="2400"/>
              <a:t>        </a:t>
            </a:r>
            <a:r>
              <a:rPr lang="en-US" altLang="en-US" sz="2200" dirty="0">
                <a:solidFill>
                  <a:schemeClr val="tx2"/>
                </a:solidFill>
                <a:latin typeface="Courier New" panose="02070309020205020404" pitchFamily="49" charset="0"/>
              </a:rPr>
              <a:t>final static double PI = 3.14159;</a:t>
            </a:r>
            <a:endParaRPr lang="en-US" altLang="en-US" sz="2800" dirty="0">
              <a:solidFill>
                <a:schemeClr val="tx2"/>
              </a:solidFill>
            </a:endParaRPr>
          </a:p>
          <a:p>
            <a:pPr>
              <a:lnSpc>
                <a:spcPct val="90000"/>
              </a:lnSpc>
              <a:spcBef>
                <a:spcPct val="100000"/>
              </a:spcBef>
              <a:buFont typeface="Wingdings" panose="05000000000000000000" pitchFamily="2" charset="2"/>
              <a:buChar char="q"/>
              <a:defRPr/>
            </a:pPr>
            <a:r>
              <a:rPr lang="en-US" altLang="en-US" sz="2600" dirty="0"/>
              <a:t>The </a:t>
            </a:r>
            <a:r>
              <a:rPr lang="en-US" altLang="en-US" sz="2600" dirty="0">
                <a:latin typeface="Courier New" panose="02070309020205020404" pitchFamily="49" charset="0"/>
              </a:rPr>
              <a:t>final</a:t>
            </a:r>
            <a:r>
              <a:rPr lang="en-US" altLang="en-US" sz="2800" dirty="0"/>
              <a:t> method cannot be</a:t>
            </a:r>
            <a:br>
              <a:rPr lang="en-US" altLang="en-US" sz="2800" dirty="0"/>
            </a:br>
            <a:r>
              <a:rPr lang="en-US" altLang="en-US" sz="2800" dirty="0"/>
              <a:t>overridden by its subclasses.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xmlns="" id="{3233530F-E524-EE4D-A0A8-F54D714F767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1452604-2A12-5142-A92D-FA7E60D63853}" type="slidenum">
              <a:rPr lang="en-US" altLang="en-US" sz="1400" smtClean="0"/>
              <a:pPr>
                <a:spcBef>
                  <a:spcPct val="0"/>
                </a:spcBef>
                <a:buClrTx/>
                <a:buSzTx/>
                <a:buFontTx/>
                <a:buNone/>
              </a:pPr>
              <a:t>6</a:t>
            </a:fld>
            <a:endParaRPr lang="en-US" altLang="en-US" sz="1400"/>
          </a:p>
        </p:txBody>
      </p:sp>
      <p:sp>
        <p:nvSpPr>
          <p:cNvPr id="9219" name="Rectangle 2">
            <a:extLst>
              <a:ext uri="{FF2B5EF4-FFF2-40B4-BE49-F238E27FC236}">
                <a16:creationId xmlns:a16="http://schemas.microsoft.com/office/drawing/2014/main" xmlns="" id="{744231EF-5D78-DD40-B15B-A877DAD974DA}"/>
              </a:ext>
            </a:extLst>
          </p:cNvPr>
          <p:cNvSpPr>
            <a:spLocks noGrp="1" noChangeArrowheads="1"/>
          </p:cNvSpPr>
          <p:nvPr>
            <p:ph type="title"/>
          </p:nvPr>
        </p:nvSpPr>
        <p:spPr>
          <a:xfrm>
            <a:off x="152400" y="152400"/>
            <a:ext cx="8839200" cy="666750"/>
          </a:xfrm>
        </p:spPr>
        <p:txBody>
          <a:bodyPr/>
          <a:lstStyle/>
          <a:p>
            <a:r>
              <a:rPr lang="en-US" altLang="en-US" sz="3600"/>
              <a:t>Superclass’s Constructor Is Always Invoked</a:t>
            </a:r>
          </a:p>
        </p:txBody>
      </p:sp>
      <p:sp>
        <p:nvSpPr>
          <p:cNvPr id="9220" name="Text Box 3">
            <a:extLst>
              <a:ext uri="{FF2B5EF4-FFF2-40B4-BE49-F238E27FC236}">
                <a16:creationId xmlns:a16="http://schemas.microsoft.com/office/drawing/2014/main" xmlns="" id="{55249ABA-602A-B340-9C0D-357D7C918A4D}"/>
              </a:ext>
            </a:extLst>
          </p:cNvPr>
          <p:cNvSpPr txBox="1">
            <a:spLocks noChangeArrowheads="1"/>
          </p:cNvSpPr>
          <p:nvPr/>
        </p:nvSpPr>
        <p:spPr bwMode="auto">
          <a:xfrm>
            <a:off x="0" y="990600"/>
            <a:ext cx="8991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dirty="0">
                <a:cs typeface="Times New Roman" panose="02020603050405020304" pitchFamily="18" charset="0"/>
              </a:rPr>
              <a:t>A constructor may invoke an overloaded constructor or its superclass’s constructor. If none of them is invoked explicitly, the compiler puts </a:t>
            </a:r>
            <a:r>
              <a:rPr lang="en-US" altLang="en-US" sz="2400" u="sng" dirty="0">
                <a:cs typeface="Times New Roman" panose="02020603050405020304" pitchFamily="18" charset="0"/>
              </a:rPr>
              <a:t>super()</a:t>
            </a:r>
            <a:r>
              <a:rPr lang="en-US" altLang="en-US" sz="2400" dirty="0">
                <a:cs typeface="Times New Roman" panose="02020603050405020304" pitchFamily="18" charset="0"/>
              </a:rPr>
              <a:t> as the </a:t>
            </a:r>
            <a:r>
              <a:rPr lang="en-US" altLang="en-US" sz="2400" b="1" u="sng" dirty="0">
                <a:solidFill>
                  <a:srgbClr val="FF0000"/>
                </a:solidFill>
                <a:cs typeface="Times New Roman" panose="02020603050405020304" pitchFamily="18" charset="0"/>
              </a:rPr>
              <a:t>first</a:t>
            </a:r>
            <a:r>
              <a:rPr lang="en-US" altLang="en-US" sz="2400" dirty="0">
                <a:cs typeface="Times New Roman" panose="02020603050405020304" pitchFamily="18" charset="0"/>
              </a:rPr>
              <a:t> statement in the constructor. For example, </a:t>
            </a:r>
            <a:endParaRPr lang="en-US" altLang="en-US" sz="2000" dirty="0">
              <a:cs typeface="Times New Roman" panose="02020603050405020304" pitchFamily="18" charset="0"/>
            </a:endParaRPr>
          </a:p>
        </p:txBody>
      </p:sp>
      <p:sp>
        <p:nvSpPr>
          <p:cNvPr id="9221" name="Rectangle 5">
            <a:extLst>
              <a:ext uri="{FF2B5EF4-FFF2-40B4-BE49-F238E27FC236}">
                <a16:creationId xmlns:a16="http://schemas.microsoft.com/office/drawing/2014/main" xmlns="" id="{E5D38AC5-A68D-AB47-8385-94597DAE46BE}"/>
              </a:ext>
            </a:extLst>
          </p:cNvPr>
          <p:cNvSpPr>
            <a:spLocks noChangeArrowheads="1"/>
          </p:cNvSpPr>
          <p:nvPr/>
        </p:nvSpPr>
        <p:spPr bwMode="auto">
          <a:xfrm>
            <a:off x="2514600" y="31289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9222" name="Rectangle 7">
            <a:extLst>
              <a:ext uri="{FF2B5EF4-FFF2-40B4-BE49-F238E27FC236}">
                <a16:creationId xmlns:a16="http://schemas.microsoft.com/office/drawing/2014/main" xmlns="" id="{AFE233F5-C9A1-204B-BB93-84C18615798F}"/>
              </a:ext>
            </a:extLst>
          </p:cNvPr>
          <p:cNvSpPr>
            <a:spLocks noChangeArrowheads="1"/>
          </p:cNvSpPr>
          <p:nvPr/>
        </p:nvSpPr>
        <p:spPr bwMode="auto">
          <a:xfrm>
            <a:off x="2514600" y="30527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9223" name="Object 6">
            <a:extLst>
              <a:ext uri="{FF2B5EF4-FFF2-40B4-BE49-F238E27FC236}">
                <a16:creationId xmlns:a16="http://schemas.microsoft.com/office/drawing/2014/main" xmlns="" id="{CF89AAB2-7194-D741-AF24-1DB74AC0FCB6}"/>
              </a:ext>
            </a:extLst>
          </p:cNvPr>
          <p:cNvGraphicFramePr>
            <a:graphicFrameLocks noChangeAspect="1"/>
          </p:cNvGraphicFramePr>
          <p:nvPr>
            <p:extLst>
              <p:ext uri="{D42A27DB-BD31-4B8C-83A1-F6EECF244321}">
                <p14:modId xmlns:p14="http://schemas.microsoft.com/office/powerpoint/2010/main" xmlns="" val="514631358"/>
              </p:ext>
            </p:extLst>
          </p:nvPr>
        </p:nvGraphicFramePr>
        <p:xfrm>
          <a:off x="271462" y="3492451"/>
          <a:ext cx="8074025" cy="1476375"/>
        </p:xfrm>
        <a:graphic>
          <a:graphicData uri="http://schemas.openxmlformats.org/presentationml/2006/ole">
            <p:oleObj spid="_x0000_s9328" name="Picture" r:id="rId3" imgW="24726900" imgH="4521200" progId="Word.Picture.8">
              <p:embed/>
            </p:oleObj>
          </a:graphicData>
        </a:graphic>
      </p:graphicFrame>
      <p:sp>
        <p:nvSpPr>
          <p:cNvPr id="9224" name="Rectangle 9">
            <a:extLst>
              <a:ext uri="{FF2B5EF4-FFF2-40B4-BE49-F238E27FC236}">
                <a16:creationId xmlns:a16="http://schemas.microsoft.com/office/drawing/2014/main" xmlns="" id="{56A8D29F-F711-9849-A9A4-078172F590BA}"/>
              </a:ext>
            </a:extLst>
          </p:cNvPr>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9225" name="Object 8">
            <a:extLst>
              <a:ext uri="{FF2B5EF4-FFF2-40B4-BE49-F238E27FC236}">
                <a16:creationId xmlns:a16="http://schemas.microsoft.com/office/drawing/2014/main" xmlns="" id="{E64F1347-9826-4945-A63D-B60269F43085}"/>
              </a:ext>
            </a:extLst>
          </p:cNvPr>
          <p:cNvGraphicFramePr>
            <a:graphicFrameLocks noChangeAspect="1"/>
          </p:cNvGraphicFramePr>
          <p:nvPr>
            <p:extLst>
              <p:ext uri="{D42A27DB-BD31-4B8C-83A1-F6EECF244321}">
                <p14:modId xmlns:p14="http://schemas.microsoft.com/office/powerpoint/2010/main" xmlns="" val="1904199793"/>
              </p:ext>
            </p:extLst>
          </p:nvPr>
        </p:nvGraphicFramePr>
        <p:xfrm>
          <a:off x="271462" y="2210206"/>
          <a:ext cx="8448675" cy="1235075"/>
        </p:xfrm>
        <a:graphic>
          <a:graphicData uri="http://schemas.openxmlformats.org/presentationml/2006/ole">
            <p:oleObj spid="_x0000_s9329" name="Picture" r:id="rId4" imgW="24726900" imgH="3619500" progId="Word.Picture.8">
              <p:embed/>
            </p:oleObj>
          </a:graphicData>
        </a:graphic>
      </p:graphicFrame>
      <p:pic>
        <p:nvPicPr>
          <p:cNvPr id="2" name="Picture 1">
            <a:extLst>
              <a:ext uri="{FF2B5EF4-FFF2-40B4-BE49-F238E27FC236}">
                <a16:creationId xmlns:a16="http://schemas.microsoft.com/office/drawing/2014/main" xmlns="" id="{8B621AC4-A019-924F-A599-3398D44F1EC9}"/>
              </a:ext>
            </a:extLst>
          </p:cNvPr>
          <p:cNvPicPr>
            <a:picLocks noChangeAspect="1"/>
          </p:cNvPicPr>
          <p:nvPr/>
        </p:nvPicPr>
        <p:blipFill>
          <a:blip r:embed="rId5"/>
          <a:stretch>
            <a:fillRect/>
          </a:stretch>
        </p:blipFill>
        <p:spPr>
          <a:xfrm>
            <a:off x="152400" y="5115832"/>
            <a:ext cx="8865182" cy="1513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xmlns="" id="{DDC590D1-B68E-E247-89BA-D0F2136B930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DAC3DBF-1C35-6E46-BC89-2009B68520DC}" type="slidenum">
              <a:rPr lang="en-US" altLang="en-US" sz="1400" smtClean="0"/>
              <a:pPr>
                <a:spcBef>
                  <a:spcPct val="0"/>
                </a:spcBef>
                <a:buClrTx/>
                <a:buSzTx/>
                <a:buFontTx/>
                <a:buNone/>
              </a:pPr>
              <a:t>7</a:t>
            </a:fld>
            <a:endParaRPr lang="en-US" altLang="en-US" sz="1400"/>
          </a:p>
        </p:txBody>
      </p:sp>
      <p:sp>
        <p:nvSpPr>
          <p:cNvPr id="10243" name="Rectangle 2">
            <a:extLst>
              <a:ext uri="{FF2B5EF4-FFF2-40B4-BE49-F238E27FC236}">
                <a16:creationId xmlns:a16="http://schemas.microsoft.com/office/drawing/2014/main" xmlns="" id="{AF0D6182-4322-9D45-9A1B-B2880248DF22}"/>
              </a:ext>
            </a:extLst>
          </p:cNvPr>
          <p:cNvSpPr>
            <a:spLocks noGrp="1" noChangeArrowheads="1"/>
          </p:cNvSpPr>
          <p:nvPr>
            <p:ph type="title"/>
          </p:nvPr>
        </p:nvSpPr>
        <p:spPr>
          <a:xfrm>
            <a:off x="685800" y="0"/>
            <a:ext cx="7772400" cy="1428750"/>
          </a:xfrm>
        </p:spPr>
        <p:txBody>
          <a:bodyPr/>
          <a:lstStyle/>
          <a:p>
            <a:r>
              <a:rPr lang="en-US" altLang="en-US"/>
              <a:t>Using the Keyword </a:t>
            </a:r>
            <a:r>
              <a:rPr lang="en-US" altLang="en-US" sz="4200">
                <a:latin typeface="Courier New" panose="02070309020205020404" pitchFamily="49" charset="0"/>
              </a:rPr>
              <a:t>super</a:t>
            </a:r>
            <a:endParaRPr lang="en-US" altLang="en-US"/>
          </a:p>
        </p:txBody>
      </p:sp>
      <p:sp>
        <p:nvSpPr>
          <p:cNvPr id="10244" name="Rectangle 3">
            <a:extLst>
              <a:ext uri="{FF2B5EF4-FFF2-40B4-BE49-F238E27FC236}">
                <a16:creationId xmlns:a16="http://schemas.microsoft.com/office/drawing/2014/main" xmlns="" id="{942A4E2C-38DC-CB46-8A18-30369E83745C}"/>
              </a:ext>
            </a:extLst>
          </p:cNvPr>
          <p:cNvSpPr>
            <a:spLocks noGrp="1" noChangeArrowheads="1"/>
          </p:cNvSpPr>
          <p:nvPr>
            <p:ph type="body" idx="1"/>
          </p:nvPr>
        </p:nvSpPr>
        <p:spPr>
          <a:xfrm>
            <a:off x="914400" y="3048000"/>
            <a:ext cx="7772400" cy="1066800"/>
          </a:xfrm>
        </p:spPr>
        <p:txBody>
          <a:bodyPr/>
          <a:lstStyle/>
          <a:p>
            <a:pPr>
              <a:lnSpc>
                <a:spcPct val="90000"/>
              </a:lnSpc>
              <a:spcBef>
                <a:spcPct val="100000"/>
              </a:spcBef>
              <a:buFont typeface="Wingdings" pitchFamily="2" charset="2"/>
              <a:buChar char="q"/>
            </a:pPr>
            <a:r>
              <a:rPr lang="en-US" altLang="en-US" sz="2800" dirty="0"/>
              <a:t>To call a superclass constructor</a:t>
            </a:r>
          </a:p>
          <a:p>
            <a:pPr>
              <a:lnSpc>
                <a:spcPct val="90000"/>
              </a:lnSpc>
              <a:spcBef>
                <a:spcPct val="50000"/>
              </a:spcBef>
              <a:buFont typeface="Wingdings" pitchFamily="2" charset="2"/>
              <a:buChar char="q"/>
            </a:pPr>
            <a:r>
              <a:rPr lang="en-US" altLang="en-US" sz="2800" dirty="0"/>
              <a:t>To call a superclass method</a:t>
            </a:r>
          </a:p>
        </p:txBody>
      </p:sp>
      <p:sp>
        <p:nvSpPr>
          <p:cNvPr id="10245" name="Text Box 4">
            <a:extLst>
              <a:ext uri="{FF2B5EF4-FFF2-40B4-BE49-F238E27FC236}">
                <a16:creationId xmlns:a16="http://schemas.microsoft.com/office/drawing/2014/main" xmlns="" id="{60A1C927-41C4-D54A-9304-F04EAD3FA5EF}"/>
              </a:ext>
            </a:extLst>
          </p:cNvPr>
          <p:cNvSpPr txBox="1">
            <a:spLocks noChangeArrowheads="1"/>
          </p:cNvSpPr>
          <p:nvPr/>
        </p:nvSpPr>
        <p:spPr bwMode="auto">
          <a:xfrm>
            <a:off x="914400" y="1371600"/>
            <a:ext cx="7162800" cy="146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000" dirty="0"/>
              <a:t>The keyword </a:t>
            </a:r>
            <a:r>
              <a:rPr lang="en-US" altLang="en-US" sz="2800" dirty="0">
                <a:latin typeface="Courier New" panose="02070309020205020404" pitchFamily="49" charset="0"/>
              </a:rPr>
              <a:t>super</a:t>
            </a:r>
            <a:r>
              <a:rPr lang="en-US" altLang="en-US" sz="3000" dirty="0"/>
              <a:t> refers to the superclass of the class in which </a:t>
            </a:r>
            <a:r>
              <a:rPr lang="en-US" altLang="en-US" sz="2800" dirty="0">
                <a:latin typeface="Courier New" panose="02070309020205020404" pitchFamily="49" charset="0"/>
              </a:rPr>
              <a:t>super</a:t>
            </a:r>
            <a:r>
              <a:rPr lang="en-US" altLang="en-US" sz="3000" dirty="0"/>
              <a:t> appears. This keyword can be used in two ways: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xmlns="" id="{BEF80334-29E3-A94C-BCB8-CF950B42BDC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57FE9EB-E465-F34F-8D78-D94610DFD978}" type="slidenum">
              <a:rPr lang="en-US" altLang="en-US" sz="1400" smtClean="0"/>
              <a:pPr>
                <a:spcBef>
                  <a:spcPct val="0"/>
                </a:spcBef>
                <a:buClrTx/>
                <a:buSzTx/>
                <a:buFontTx/>
                <a:buNone/>
              </a:pPr>
              <a:t>8</a:t>
            </a:fld>
            <a:endParaRPr lang="en-US" altLang="en-US" sz="1400"/>
          </a:p>
        </p:txBody>
      </p:sp>
      <p:sp>
        <p:nvSpPr>
          <p:cNvPr id="11267" name="Rectangle 2">
            <a:extLst>
              <a:ext uri="{FF2B5EF4-FFF2-40B4-BE49-F238E27FC236}">
                <a16:creationId xmlns:a16="http://schemas.microsoft.com/office/drawing/2014/main" xmlns="" id="{CAA87527-43D8-354F-996E-25DAE4F70C0A}"/>
              </a:ext>
            </a:extLst>
          </p:cNvPr>
          <p:cNvSpPr>
            <a:spLocks noGrp="1" noChangeArrowheads="1"/>
          </p:cNvSpPr>
          <p:nvPr>
            <p:ph type="title"/>
          </p:nvPr>
        </p:nvSpPr>
        <p:spPr>
          <a:xfrm>
            <a:off x="685800" y="0"/>
            <a:ext cx="7772400" cy="1428750"/>
          </a:xfrm>
        </p:spPr>
        <p:txBody>
          <a:bodyPr/>
          <a:lstStyle/>
          <a:p>
            <a:r>
              <a:rPr lang="en-US" altLang="en-US"/>
              <a:t>CAUTION</a:t>
            </a:r>
          </a:p>
        </p:txBody>
      </p:sp>
      <p:sp>
        <p:nvSpPr>
          <p:cNvPr id="11268" name="Text Box 3">
            <a:extLst>
              <a:ext uri="{FF2B5EF4-FFF2-40B4-BE49-F238E27FC236}">
                <a16:creationId xmlns:a16="http://schemas.microsoft.com/office/drawing/2014/main" xmlns="" id="{F9FF56CC-DDA5-5F41-ABD4-317C0475EA3A}"/>
              </a:ext>
            </a:extLst>
          </p:cNvPr>
          <p:cNvSpPr txBox="1">
            <a:spLocks noChangeArrowheads="1"/>
          </p:cNvSpPr>
          <p:nvPr/>
        </p:nvSpPr>
        <p:spPr bwMode="auto">
          <a:xfrm>
            <a:off x="533400" y="1752600"/>
            <a:ext cx="8229600" cy="338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dirty="0">
                <a:cs typeface="Times New Roman" panose="02020603050405020304" pitchFamily="18" charset="0"/>
              </a:rPr>
              <a:t>You must use the keyword </a:t>
            </a:r>
            <a:r>
              <a:rPr lang="en-US" altLang="en-US" sz="3600" u="sng" dirty="0">
                <a:cs typeface="Times New Roman" panose="02020603050405020304" pitchFamily="18" charset="0"/>
              </a:rPr>
              <a:t>super</a:t>
            </a:r>
            <a:r>
              <a:rPr lang="en-US" altLang="en-US" sz="3600" dirty="0">
                <a:cs typeface="Times New Roman" panose="02020603050405020304" pitchFamily="18" charset="0"/>
              </a:rPr>
              <a:t> to call the superclass constructor. Invoking a superclass constructor’s name in a subclass causes a syntax error. Java requires that the statement that uses the keyword </a:t>
            </a:r>
            <a:r>
              <a:rPr lang="en-US" altLang="en-US" sz="3600" u="sng" dirty="0">
                <a:cs typeface="Times New Roman" panose="02020603050405020304" pitchFamily="18" charset="0"/>
              </a:rPr>
              <a:t>super</a:t>
            </a:r>
            <a:r>
              <a:rPr lang="en-US" altLang="en-US" sz="3600" dirty="0">
                <a:cs typeface="Times New Roman" panose="02020603050405020304" pitchFamily="18" charset="0"/>
              </a:rPr>
              <a:t> appear first in the constructor.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xmlns="" id="{FA31D1EE-339A-CC42-ACE1-A7D2AB3AFC6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BA11823-D0B4-7743-96B8-F7AF0AA30BE9}" type="slidenum">
              <a:rPr lang="en-US" altLang="en-US" sz="1400" smtClean="0"/>
              <a:pPr>
                <a:spcBef>
                  <a:spcPct val="0"/>
                </a:spcBef>
                <a:buClrTx/>
                <a:buSzTx/>
                <a:buFontTx/>
                <a:buNone/>
              </a:pPr>
              <a:t>9</a:t>
            </a:fld>
            <a:endParaRPr lang="en-US" altLang="en-US" sz="1400"/>
          </a:p>
        </p:txBody>
      </p:sp>
      <p:sp>
        <p:nvSpPr>
          <p:cNvPr id="12291" name="Rectangle 2">
            <a:extLst>
              <a:ext uri="{FF2B5EF4-FFF2-40B4-BE49-F238E27FC236}">
                <a16:creationId xmlns:a16="http://schemas.microsoft.com/office/drawing/2014/main" xmlns="" id="{6BB72607-2DEC-E640-9463-280895130A6D}"/>
              </a:ext>
            </a:extLst>
          </p:cNvPr>
          <p:cNvSpPr>
            <a:spLocks noGrp="1" noChangeArrowheads="1"/>
          </p:cNvSpPr>
          <p:nvPr>
            <p:ph type="title"/>
          </p:nvPr>
        </p:nvSpPr>
        <p:spPr>
          <a:xfrm>
            <a:off x="-228600" y="0"/>
            <a:ext cx="9829800" cy="381000"/>
          </a:xfrm>
        </p:spPr>
        <p:txBody>
          <a:bodyPr/>
          <a:lstStyle/>
          <a:p>
            <a:r>
              <a:rPr lang="en-US" altLang="en-US" sz="3600"/>
              <a:t>Constructor Chaining</a:t>
            </a:r>
          </a:p>
        </p:txBody>
      </p:sp>
      <p:sp>
        <p:nvSpPr>
          <p:cNvPr id="12292" name="Text Box 3">
            <a:extLst>
              <a:ext uri="{FF2B5EF4-FFF2-40B4-BE49-F238E27FC236}">
                <a16:creationId xmlns:a16="http://schemas.microsoft.com/office/drawing/2014/main" xmlns="" id="{DC57CF04-7434-C04D-9883-85CDD27AE474}"/>
              </a:ext>
            </a:extLst>
          </p:cNvPr>
          <p:cNvSpPr txBox="1">
            <a:spLocks noChangeArrowheads="1"/>
          </p:cNvSpPr>
          <p:nvPr/>
        </p:nvSpPr>
        <p:spPr bwMode="auto">
          <a:xfrm>
            <a:off x="228600" y="1143000"/>
            <a:ext cx="8686800"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public class Faculty extends Employee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public static void main(String[] </a:t>
            </a:r>
            <a:r>
              <a:rPr lang="en-US" altLang="en-US" sz="1400" b="1" dirty="0" err="1">
                <a:solidFill>
                  <a:schemeClr val="tx2"/>
                </a:solidFill>
                <a:latin typeface="Courier New" panose="02070309020205020404" pitchFamily="49" charset="0"/>
                <a:cs typeface="Times New Roman" panose="02020603050405020304" pitchFamily="18" charset="0"/>
              </a:rPr>
              <a:t>args</a:t>
            </a: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new Faculty();</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public Faculty()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r>
              <a:rPr lang="en-US" altLang="en-US" sz="1400" b="1" dirty="0" err="1">
                <a:solidFill>
                  <a:schemeClr val="tx2"/>
                </a:solidFill>
                <a:latin typeface="Courier New" panose="02070309020205020404" pitchFamily="49" charset="0"/>
                <a:cs typeface="Times New Roman" panose="02020603050405020304" pitchFamily="18" charset="0"/>
              </a:rPr>
              <a:t>System.out.println</a:t>
            </a:r>
            <a:r>
              <a:rPr lang="en-US" altLang="en-US" sz="1400" b="1" dirty="0">
                <a:solidFill>
                  <a:schemeClr val="tx2"/>
                </a:solidFill>
                <a:latin typeface="Courier New" panose="02070309020205020404" pitchFamily="49" charset="0"/>
                <a:cs typeface="Times New Roman" panose="02020603050405020304" pitchFamily="18" charset="0"/>
              </a:rPr>
              <a:t>("(4) Faculty's no-</a:t>
            </a:r>
            <a:r>
              <a:rPr lang="en-US" altLang="en-US" sz="1400" b="1" dirty="0" err="1">
                <a:solidFill>
                  <a:schemeClr val="tx2"/>
                </a:solidFill>
                <a:latin typeface="Courier New" panose="02070309020205020404" pitchFamily="49" charset="0"/>
                <a:cs typeface="Times New Roman" panose="02020603050405020304" pitchFamily="18" charset="0"/>
              </a:rPr>
              <a:t>arg</a:t>
            </a:r>
            <a:r>
              <a:rPr lang="en-US" altLang="en-US" sz="1400" b="1" dirty="0">
                <a:solidFill>
                  <a:schemeClr val="tx2"/>
                </a:solidFill>
                <a:latin typeface="Courier New" panose="02070309020205020404" pitchFamily="49" charset="0"/>
                <a:cs typeface="Times New Roman" panose="02020603050405020304" pitchFamily="18" charset="0"/>
              </a:rPr>
              <a:t> constructor is invoked");</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class Employee extends Person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public Employee()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this("(2) Invoke Employee’s overloaded constructor");</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r>
              <a:rPr lang="en-US" altLang="en-US" sz="1400" b="1" dirty="0" err="1">
                <a:solidFill>
                  <a:schemeClr val="tx2"/>
                </a:solidFill>
                <a:latin typeface="Courier New" panose="02070309020205020404" pitchFamily="49" charset="0"/>
                <a:cs typeface="Times New Roman" panose="02020603050405020304" pitchFamily="18" charset="0"/>
              </a:rPr>
              <a:t>System.out.println</a:t>
            </a:r>
            <a:r>
              <a:rPr lang="en-US" altLang="en-US" sz="1400" b="1" dirty="0">
                <a:solidFill>
                  <a:schemeClr val="tx2"/>
                </a:solidFill>
                <a:latin typeface="Courier New" panose="02070309020205020404" pitchFamily="49" charset="0"/>
                <a:cs typeface="Times New Roman" panose="02020603050405020304" pitchFamily="18" charset="0"/>
              </a:rPr>
              <a:t>("(3) Employee's no-</a:t>
            </a:r>
            <a:r>
              <a:rPr lang="en-US" altLang="en-US" sz="1400" b="1" dirty="0" err="1">
                <a:solidFill>
                  <a:schemeClr val="tx2"/>
                </a:solidFill>
                <a:latin typeface="Courier New" panose="02070309020205020404" pitchFamily="49" charset="0"/>
                <a:cs typeface="Times New Roman" panose="02020603050405020304" pitchFamily="18" charset="0"/>
              </a:rPr>
              <a:t>arg</a:t>
            </a:r>
            <a:r>
              <a:rPr lang="en-US" altLang="en-US" sz="1400" b="1" dirty="0">
                <a:solidFill>
                  <a:schemeClr val="tx2"/>
                </a:solidFill>
                <a:latin typeface="Courier New" panose="02070309020205020404" pitchFamily="49" charset="0"/>
                <a:cs typeface="Times New Roman" panose="02020603050405020304" pitchFamily="18" charset="0"/>
              </a:rPr>
              <a:t> constructor is invoked");</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public Employee(String s)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r>
              <a:rPr lang="en-US" altLang="en-US" sz="1400" b="1" dirty="0" err="1">
                <a:solidFill>
                  <a:schemeClr val="tx2"/>
                </a:solidFill>
                <a:latin typeface="Courier New" panose="02070309020205020404" pitchFamily="49" charset="0"/>
                <a:cs typeface="Times New Roman" panose="02020603050405020304" pitchFamily="18" charset="0"/>
              </a:rPr>
              <a:t>System.out.println</a:t>
            </a:r>
            <a:r>
              <a:rPr lang="en-US" altLang="en-US" sz="1400" b="1" dirty="0">
                <a:solidFill>
                  <a:schemeClr val="tx2"/>
                </a:solidFill>
                <a:latin typeface="Courier New" panose="02070309020205020404" pitchFamily="49" charset="0"/>
                <a:cs typeface="Times New Roman" panose="02020603050405020304" pitchFamily="18" charset="0"/>
              </a:rPr>
              <a:t>(s);</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class Person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public Person()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r>
              <a:rPr lang="en-US" altLang="en-US" sz="1400" b="1" dirty="0" err="1">
                <a:solidFill>
                  <a:schemeClr val="tx2"/>
                </a:solidFill>
                <a:latin typeface="Courier New" panose="02070309020205020404" pitchFamily="49" charset="0"/>
                <a:cs typeface="Times New Roman" panose="02020603050405020304" pitchFamily="18" charset="0"/>
              </a:rPr>
              <a:t>System.out.println</a:t>
            </a:r>
            <a:r>
              <a:rPr lang="en-US" altLang="en-US" sz="1400" b="1" dirty="0">
                <a:solidFill>
                  <a:schemeClr val="tx2"/>
                </a:solidFill>
                <a:latin typeface="Courier New" panose="02070309020205020404" pitchFamily="49" charset="0"/>
                <a:cs typeface="Times New Roman" panose="02020603050405020304" pitchFamily="18" charset="0"/>
              </a:rPr>
              <a:t>("(1) Person's no-</a:t>
            </a:r>
            <a:r>
              <a:rPr lang="en-US" altLang="en-US" sz="1400" b="1" dirty="0" err="1">
                <a:solidFill>
                  <a:schemeClr val="tx2"/>
                </a:solidFill>
                <a:latin typeface="Courier New" panose="02070309020205020404" pitchFamily="49" charset="0"/>
                <a:cs typeface="Times New Roman" panose="02020603050405020304" pitchFamily="18" charset="0"/>
              </a:rPr>
              <a:t>arg</a:t>
            </a:r>
            <a:r>
              <a:rPr lang="en-US" altLang="en-US" sz="1400" b="1" dirty="0">
                <a:solidFill>
                  <a:schemeClr val="tx2"/>
                </a:solidFill>
                <a:latin typeface="Courier New" panose="02070309020205020404" pitchFamily="49" charset="0"/>
                <a:cs typeface="Times New Roman" panose="02020603050405020304" pitchFamily="18" charset="0"/>
              </a:rPr>
              <a:t> constructor is invoked");</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  }</a:t>
            </a:r>
          </a:p>
          <a:p>
            <a:pPr>
              <a:lnSpc>
                <a:spcPct val="50000"/>
              </a:lnSpc>
              <a:spcBef>
                <a:spcPct val="50000"/>
              </a:spcBef>
              <a:buClrTx/>
              <a:buSzTx/>
              <a:buFontTx/>
              <a:buNone/>
            </a:pPr>
            <a:r>
              <a:rPr lang="en-US" altLang="en-US" sz="1400" b="1" dirty="0">
                <a:solidFill>
                  <a:schemeClr val="tx2"/>
                </a:solidFill>
                <a:latin typeface="Courier New" panose="02070309020205020404" pitchFamily="49" charset="0"/>
                <a:cs typeface="Times New Roman" panose="02020603050405020304" pitchFamily="18" charset="0"/>
              </a:rPr>
              <a:t>}</a:t>
            </a:r>
          </a:p>
        </p:txBody>
      </p:sp>
      <p:sp>
        <p:nvSpPr>
          <p:cNvPr id="12293" name="Text Box 5">
            <a:extLst>
              <a:ext uri="{FF2B5EF4-FFF2-40B4-BE49-F238E27FC236}">
                <a16:creationId xmlns:a16="http://schemas.microsoft.com/office/drawing/2014/main" xmlns="" id="{67427D2E-8D42-A64A-B32B-16F27FA3CE00}"/>
              </a:ext>
            </a:extLst>
          </p:cNvPr>
          <p:cNvSpPr txBox="1">
            <a:spLocks noChangeArrowheads="1"/>
          </p:cNvSpPr>
          <p:nvPr/>
        </p:nvSpPr>
        <p:spPr bwMode="auto">
          <a:xfrm>
            <a:off x="457200" y="457200"/>
            <a:ext cx="853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cs typeface="Times New Roman" panose="02020603050405020304" pitchFamily="18" charset="0"/>
              </a:rPr>
              <a:t>Constructing an instance of a class invokes all the superclasses’ constructors along the inheritance chain. This is known as </a:t>
            </a:r>
            <a:r>
              <a:rPr lang="en-US" altLang="en-US" sz="2000" i="1">
                <a:cs typeface="Times New Roman" panose="02020603050405020304" pitchFamily="18" charset="0"/>
              </a:rPr>
              <a:t>constructor chaining</a:t>
            </a:r>
            <a:r>
              <a:rPr lang="en-US" altLang="en-US" sz="2000">
                <a:cs typeface="Times New Roman" panose="02020603050405020304" pitchFamily="18" charset="0"/>
              </a:rPr>
              <a:t>.</a:t>
            </a:r>
            <a:endParaRPr lang="en-US" altLang="en-US" sz="2400"/>
          </a:p>
        </p:txBody>
      </p:sp>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35245</TotalTime>
  <Words>2538</Words>
  <Application>Microsoft Macintosh PowerPoint</Application>
  <PresentationFormat>On-screen Show (4:3)</PresentationFormat>
  <Paragraphs>363</Paragraphs>
  <Slides>54</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International</vt:lpstr>
      <vt:lpstr>Picture</vt:lpstr>
      <vt:lpstr>Microsoft Word Picture</vt:lpstr>
      <vt:lpstr>Chapter 11 Inheritance and Polymorphism</vt:lpstr>
      <vt:lpstr>Inheritance cont.</vt:lpstr>
      <vt:lpstr>Inheritance</vt:lpstr>
      <vt:lpstr>Superclasses and Subclasses</vt:lpstr>
      <vt:lpstr>A subclass inherits accessible data fields and methods from its superclass </vt:lpstr>
      <vt:lpstr>Superclass’s Constructor Is Always Invoked</vt:lpstr>
      <vt:lpstr>Using the Keyword super</vt:lpstr>
      <vt:lpstr>CAUTION</vt:lpstr>
      <vt:lpstr>Constructor Chaining</vt:lpstr>
      <vt:lpstr>Output</vt:lpstr>
      <vt:lpstr>What is the output?</vt:lpstr>
      <vt:lpstr>What is the Output?</vt:lpstr>
      <vt:lpstr>Example on the Impact of a Superclass without no-arg Constructor</vt:lpstr>
      <vt:lpstr>Defining a Subclass</vt:lpstr>
      <vt:lpstr>Calling Superclass Methods</vt:lpstr>
      <vt:lpstr>Overriding Methods in the Superclass</vt:lpstr>
      <vt:lpstr>NOTE</vt:lpstr>
      <vt:lpstr>NOTE</vt:lpstr>
      <vt:lpstr>Overriding vs. Overloading</vt:lpstr>
      <vt:lpstr>Slide 20</vt:lpstr>
      <vt:lpstr>The Object Class and Its Methods</vt:lpstr>
      <vt:lpstr>The toString() method in Object</vt:lpstr>
      <vt:lpstr>Polymorphism</vt:lpstr>
      <vt:lpstr>Slide 24</vt:lpstr>
      <vt:lpstr>Dynamic Binding</vt:lpstr>
      <vt:lpstr>Method Matching vs. Binding</vt:lpstr>
      <vt:lpstr>Generic Programming</vt:lpstr>
      <vt:lpstr>What's wrong?</vt:lpstr>
      <vt:lpstr>What's the output?!</vt:lpstr>
      <vt:lpstr>What's the Output?</vt:lpstr>
      <vt:lpstr>What's the Output</vt:lpstr>
      <vt:lpstr>Casting Objects</vt:lpstr>
      <vt:lpstr>Why Casting is Necessary?</vt:lpstr>
      <vt:lpstr>Why Casting Is Necessary?</vt:lpstr>
      <vt:lpstr>Casting from Superclass to Subclass</vt:lpstr>
      <vt:lpstr>The instanceof Operator</vt:lpstr>
      <vt:lpstr>Parentheses</vt:lpstr>
      <vt:lpstr>Slide 38</vt:lpstr>
      <vt:lpstr>What's Wrong?</vt:lpstr>
      <vt:lpstr>The   equals Method</vt:lpstr>
      <vt:lpstr>NOTE</vt:lpstr>
      <vt:lpstr>The ArrayList Class</vt:lpstr>
      <vt:lpstr>Generic Type </vt:lpstr>
      <vt:lpstr>Differences and Similarities between Arrays and ArrayList</vt:lpstr>
      <vt:lpstr>Array Lists from/to Arrays</vt:lpstr>
      <vt:lpstr>Sort, max and min in an Array List</vt:lpstr>
      <vt:lpstr>Shuffling an Array List</vt:lpstr>
      <vt:lpstr>The MyStack Classes </vt:lpstr>
      <vt:lpstr>The protected Modifier</vt:lpstr>
      <vt:lpstr>Accessibility Summary</vt:lpstr>
      <vt:lpstr>Visibility Modifiers </vt:lpstr>
      <vt:lpstr>A Subclass Cannot Reduce the Accessibility</vt:lpstr>
      <vt:lpstr>NOTE</vt:lpstr>
      <vt:lpstr>The final Modifier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Objects and Classes</dc:title>
  <dc:creator>Y. Daniel Liang</dc:creator>
  <cp:lastModifiedBy>SS</cp:lastModifiedBy>
  <cp:revision>309</cp:revision>
  <dcterms:created xsi:type="dcterms:W3CDTF">1995-06-10T17:31:50Z</dcterms:created>
  <dcterms:modified xsi:type="dcterms:W3CDTF">2020-11-26T17:03:27Z</dcterms:modified>
</cp:coreProperties>
</file>