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emf" ContentType="image/x-emf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4" r:id="rId1"/>
    <p:sldMasterId id="2147483812" r:id="rId2"/>
  </p:sldMasterIdLst>
  <p:notesMasterIdLst>
    <p:notesMasterId r:id="rId57"/>
  </p:notesMasterIdLst>
  <p:sldIdLst>
    <p:sldId id="386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9" r:id="rId12"/>
    <p:sldId id="270" r:id="rId13"/>
    <p:sldId id="271" r:id="rId14"/>
    <p:sldId id="272" r:id="rId15"/>
    <p:sldId id="274" r:id="rId16"/>
    <p:sldId id="280" r:id="rId17"/>
    <p:sldId id="281" r:id="rId18"/>
    <p:sldId id="282" r:id="rId19"/>
    <p:sldId id="275" r:id="rId20"/>
    <p:sldId id="276" r:id="rId21"/>
    <p:sldId id="331" r:id="rId22"/>
    <p:sldId id="333" r:id="rId23"/>
    <p:sldId id="334" r:id="rId24"/>
    <p:sldId id="384" r:id="rId25"/>
    <p:sldId id="336" r:id="rId26"/>
    <p:sldId id="392" r:id="rId27"/>
    <p:sldId id="345" r:id="rId28"/>
    <p:sldId id="349" r:id="rId29"/>
    <p:sldId id="364" r:id="rId30"/>
    <p:sldId id="369" r:id="rId31"/>
    <p:sldId id="370" r:id="rId32"/>
    <p:sldId id="372" r:id="rId33"/>
    <p:sldId id="387" r:id="rId34"/>
    <p:sldId id="394" r:id="rId35"/>
    <p:sldId id="395" r:id="rId36"/>
    <p:sldId id="396" r:id="rId37"/>
    <p:sldId id="397" r:id="rId38"/>
    <p:sldId id="398" r:id="rId39"/>
    <p:sldId id="399" r:id="rId40"/>
    <p:sldId id="400" r:id="rId41"/>
    <p:sldId id="401" r:id="rId42"/>
    <p:sldId id="402" r:id="rId43"/>
    <p:sldId id="403" r:id="rId44"/>
    <p:sldId id="404" r:id="rId45"/>
    <p:sldId id="405" r:id="rId46"/>
    <p:sldId id="406" r:id="rId47"/>
    <p:sldId id="407" r:id="rId48"/>
    <p:sldId id="408" r:id="rId49"/>
    <p:sldId id="409" r:id="rId50"/>
    <p:sldId id="410" r:id="rId51"/>
    <p:sldId id="411" r:id="rId52"/>
    <p:sldId id="412" r:id="rId53"/>
    <p:sldId id="413" r:id="rId54"/>
    <p:sldId id="414" r:id="rId55"/>
    <p:sldId id="415" r:id="rId56"/>
  </p:sldIdLst>
  <p:sldSz cx="9144000" cy="6858000" type="screen4x3"/>
  <p:notesSz cx="6858000" cy="9144000"/>
  <p:custDataLst>
    <p:tags r:id="rId5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11">
          <p15:clr>
            <a:srgbClr val="A4A3A4"/>
          </p15:clr>
        </p15:guide>
        <p15:guide id="2" orient="horz" pos="1352">
          <p15:clr>
            <a:srgbClr val="A4A3A4"/>
          </p15:clr>
        </p15:guide>
        <p15:guide id="3" orient="horz" pos="2170">
          <p15:clr>
            <a:srgbClr val="A4A3A4"/>
          </p15:clr>
        </p15:guide>
        <p15:guide id="4" pos="1426">
          <p15:clr>
            <a:srgbClr val="A4A3A4"/>
          </p15:clr>
        </p15:guide>
        <p15:guide id="5" pos="3584">
          <p15:clr>
            <a:srgbClr val="A4A3A4"/>
          </p15:clr>
        </p15:guide>
        <p15:guide id="6" pos="43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1110" y="-90"/>
      </p:cViewPr>
      <p:guideLst>
        <p:guide orient="horz" pos="411"/>
        <p:guide orient="horz" pos="1352"/>
        <p:guide orient="horz" pos="2170"/>
        <p:guide pos="1426"/>
        <p:guide pos="3584"/>
        <p:guide pos="43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95FF533-7F9C-E74C-BB98-CA19EA1C9C69}" type="datetime1">
              <a:rPr lang="en-US"/>
              <a:pPr>
                <a:defRPr/>
              </a:pPr>
              <a:t>11/15/2016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B148A02-8561-E14B-98A0-67BBE1CA04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389822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17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B134C8A-D4CC-6E4B-8AEF-64D23887055F}" type="slidenum">
              <a:rPr lang="en-US" sz="1200">
                <a:ea typeface="ヒラギノ角ゴ Pro W3" charset="0"/>
                <a:cs typeface="ヒラギノ角ゴ Pro W3" charset="0"/>
              </a:rPr>
              <a:pPr eaLnBrk="1" hangingPunct="1"/>
              <a:t>1</a:t>
            </a:fld>
            <a:endParaRPr lang="en-US" sz="120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7171" name="Rectangle 6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1800">
              <a:latin typeface="Calibri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8728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9057E40-FFC3-4D4D-A720-F4F79247A4C8}" type="slidenum">
              <a:rPr lang="en-US" sz="1200"/>
              <a:pPr eaLnBrk="1" hangingPunct="1"/>
              <a:t>7</a:t>
            </a:fld>
            <a:endParaRPr lang="en-US" sz="1200"/>
          </a:p>
        </p:txBody>
      </p:sp>
    </p:spTree>
    <p:extLst>
      <p:ext uri="{BB962C8B-B14F-4D97-AF65-F5344CB8AC3E}">
        <p14:creationId xmlns="" xmlns:p14="http://schemas.microsoft.com/office/powerpoint/2010/main" val="2389563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BF41444-C1D2-624F-9397-A0C1F1552B65}" type="slidenum">
              <a:rPr lang="en-US" sz="1200"/>
              <a:pPr eaLnBrk="1" hangingPunct="1"/>
              <a:t>14</a:t>
            </a:fld>
            <a:endParaRPr lang="en-US" sz="1200"/>
          </a:p>
        </p:txBody>
      </p:sp>
    </p:spTree>
    <p:extLst>
      <p:ext uri="{BB962C8B-B14F-4D97-AF65-F5344CB8AC3E}">
        <p14:creationId xmlns="" xmlns:p14="http://schemas.microsoft.com/office/powerpoint/2010/main" val="2730205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86A13DF-3156-2C42-81C4-8A0F607989A2}" type="slidenum">
              <a:rPr lang="en-US" sz="1200"/>
              <a:pPr eaLnBrk="1" hangingPunct="1"/>
              <a:t>15</a:t>
            </a:fld>
            <a:endParaRPr lang="en-US" sz="1200"/>
          </a:p>
        </p:txBody>
      </p:sp>
    </p:spTree>
    <p:extLst>
      <p:ext uri="{BB962C8B-B14F-4D97-AF65-F5344CB8AC3E}">
        <p14:creationId xmlns="" xmlns:p14="http://schemas.microsoft.com/office/powerpoint/2010/main" val="2285669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E17399B-7D71-0645-9905-5AB101F8ECE8}" type="slidenum">
              <a:rPr lang="en-US" sz="1200"/>
              <a:pPr eaLnBrk="1" hangingPunct="1"/>
              <a:t>24</a:t>
            </a:fld>
            <a:endParaRPr lang="en-US" sz="1200"/>
          </a:p>
        </p:txBody>
      </p:sp>
    </p:spTree>
    <p:extLst>
      <p:ext uri="{BB962C8B-B14F-4D97-AF65-F5344CB8AC3E}">
        <p14:creationId xmlns="" xmlns:p14="http://schemas.microsoft.com/office/powerpoint/2010/main" val="3573437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37CFA0F-078E-874A-BF6A-3970DFC3BB86}" type="slidenum">
              <a:rPr lang="en-US" sz="1200"/>
              <a:pPr eaLnBrk="1" hangingPunct="1"/>
              <a:t>25</a:t>
            </a:fld>
            <a:endParaRPr lang="en-US" sz="1200"/>
          </a:p>
        </p:txBody>
      </p:sp>
    </p:spTree>
    <p:extLst>
      <p:ext uri="{BB962C8B-B14F-4D97-AF65-F5344CB8AC3E}">
        <p14:creationId xmlns="" xmlns:p14="http://schemas.microsoft.com/office/powerpoint/2010/main" val="1999461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671CCB4-9F2F-8446-880D-640DFA766C6D}" type="slidenum">
              <a:rPr lang="en-US" sz="1200"/>
              <a:pPr eaLnBrk="1" hangingPunct="1"/>
              <a:t>33</a:t>
            </a:fld>
            <a:endParaRPr lang="en-US" sz="1200"/>
          </a:p>
        </p:txBody>
      </p:sp>
    </p:spTree>
    <p:extLst>
      <p:ext uri="{BB962C8B-B14F-4D97-AF65-F5344CB8AC3E}">
        <p14:creationId xmlns="" xmlns:p14="http://schemas.microsoft.com/office/powerpoint/2010/main" val="4109574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E3F8569-3E2E-2D44-88AC-20B2290BB1E9}" type="slidenum">
              <a:rPr lang="en-US" sz="1200"/>
              <a:pPr eaLnBrk="1" hangingPunct="1"/>
              <a:t>41</a:t>
            </a:fld>
            <a:endParaRPr lang="en-US" sz="1200"/>
          </a:p>
        </p:txBody>
      </p:sp>
    </p:spTree>
    <p:extLst>
      <p:ext uri="{BB962C8B-B14F-4D97-AF65-F5344CB8AC3E}">
        <p14:creationId xmlns="" xmlns:p14="http://schemas.microsoft.com/office/powerpoint/2010/main" val="1478083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B1C8FB0-D20B-534C-90EE-D50B48197B24}" type="slidenum">
              <a:rPr lang="en-US" sz="1200"/>
              <a:pPr eaLnBrk="1" hangingPunct="1"/>
              <a:t>42</a:t>
            </a:fld>
            <a:endParaRPr lang="en-US" sz="1200"/>
          </a:p>
        </p:txBody>
      </p:sp>
    </p:spTree>
    <p:extLst>
      <p:ext uri="{BB962C8B-B14F-4D97-AF65-F5344CB8AC3E}">
        <p14:creationId xmlns="" xmlns:p14="http://schemas.microsoft.com/office/powerpoint/2010/main" val="236080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C7521-73B1-F246-8622-7B63FF23B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6937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95B62-A5F5-8342-B0A7-ED7EBB1B9C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5372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75567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0BF729A-E7E7-DF4D-9489-100C4DC9A1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8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5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8"/>
          <p:cNvSpPr txBox="1">
            <a:spLocks/>
          </p:cNvSpPr>
          <p:nvPr userDrawn="1"/>
        </p:nvSpPr>
        <p:spPr>
          <a:xfrm>
            <a:off x="0" y="6553200"/>
            <a:ext cx="2895600" cy="228600"/>
          </a:xfrm>
          <a:prstGeom prst="rect">
            <a:avLst/>
          </a:prstGeom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© 2016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8"/>
          <p:cNvSpPr txBox="1">
            <a:spLocks/>
          </p:cNvSpPr>
          <p:nvPr userDrawn="1"/>
        </p:nvSpPr>
        <p:spPr>
          <a:xfrm>
            <a:off x="0" y="6553200"/>
            <a:ext cx="2895600" cy="228600"/>
          </a:xfrm>
          <a:prstGeom prst="rect">
            <a:avLst/>
          </a:prstGeom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© 2016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15400" y="1945405"/>
            <a:ext cx="3575595" cy="4439671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chemeClr val="tx1"/>
                </a:solidFill>
                <a:latin typeface="Arial"/>
                <a:cs typeface="Arial"/>
              </a:rPr>
              <a:t>The Reactions of Alkenes and </a:t>
            </a:r>
            <a:r>
              <a:rPr lang="en-US" b="1" dirty="0" smtClean="0">
                <a:solidFill>
                  <a:schemeClr val="tx1"/>
                </a:solidFill>
                <a:latin typeface="Arial"/>
                <a:cs typeface="Arial"/>
              </a:rPr>
              <a:t>Alkynes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The Stereochemistry of Addition Reactions</a:t>
            </a:r>
          </a:p>
          <a:p>
            <a:pPr eaLnBrk="1" hangingPunct="1"/>
            <a:endParaRPr lang="en-US" b="1" dirty="0">
              <a:solidFill>
                <a:schemeClr val="tx1"/>
              </a:solidFill>
              <a:latin typeface="Arial"/>
              <a:cs typeface="Arial"/>
            </a:endParaRPr>
          </a:p>
          <a:p>
            <a:pPr eaLnBrk="1" hangingPunct="1">
              <a:spcBef>
                <a:spcPts val="0"/>
              </a:spcBef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ヒラギノ角ゴ Pro W3" charset="0"/>
                <a:cs typeface="Arial"/>
              </a:rPr>
              <a:t>Paula </a:t>
            </a:r>
            <a:r>
              <a:rPr lang="en-US" sz="1800" b="1" dirty="0" err="1">
                <a:solidFill>
                  <a:srgbClr val="000000"/>
                </a:solidFill>
                <a:latin typeface="Arial"/>
                <a:ea typeface="ヒラギノ角ゴ Pro W3" charset="0"/>
                <a:cs typeface="Arial"/>
              </a:rPr>
              <a:t>Yurkanis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ヒラギノ角ゴ Pro W3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/>
                <a:ea typeface="ヒラギノ角ゴ Pro W3" charset="0"/>
                <a:cs typeface="Arial"/>
              </a:rPr>
              <a:t>Bruice</a:t>
            </a:r>
            <a:endParaRPr lang="en-US" sz="1800" b="1" dirty="0">
              <a:solidFill>
                <a:srgbClr val="000000"/>
              </a:solidFill>
              <a:latin typeface="Arial"/>
              <a:ea typeface="ヒラギノ角ゴ Pro W3" charset="0"/>
              <a:cs typeface="Arial"/>
            </a:endParaRPr>
          </a:p>
          <a:p>
            <a:pPr eaLnBrk="1" hangingPunct="1">
              <a:spcBef>
                <a:spcPts val="0"/>
              </a:spcBef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ヒラギノ角ゴ Pro W3" charset="0"/>
                <a:cs typeface="Arial"/>
              </a:rPr>
              <a:t>University of California, </a:t>
            </a:r>
          </a:p>
          <a:p>
            <a:pPr eaLnBrk="1" hangingPunct="1">
              <a:spcBef>
                <a:spcPts val="0"/>
              </a:spcBef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ヒラギノ角ゴ Pro W3" charset="0"/>
                <a:cs typeface="Arial"/>
              </a:rPr>
              <a:t>Santa 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ea typeface="ヒラギノ角ゴ Pro W3" charset="0"/>
                <a:cs typeface="Arial"/>
              </a:rPr>
              <a:t>Barbara</a:t>
            </a:r>
            <a:endParaRPr lang="en-US" sz="1800" b="1" dirty="0">
              <a:solidFill>
                <a:srgbClr val="000000"/>
              </a:solidFill>
              <a:latin typeface="Arial"/>
              <a:ea typeface="ヒラギノ角ゴ Pro W3" charset="0"/>
              <a:cs typeface="Arial"/>
            </a:endParaRPr>
          </a:p>
        </p:txBody>
      </p:sp>
      <p:pic>
        <p:nvPicPr>
          <p:cNvPr id="6148" name="Picture 1" descr="06_00_ChOpen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2381641"/>
            <a:ext cx="5206551" cy="3383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0" y="321053"/>
            <a:ext cx="9144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/>
              <a:t>Chapter 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1"/>
          <p:cNvSpPr txBox="1">
            <a:spLocks noChangeArrowheads="1"/>
          </p:cNvSpPr>
          <p:nvPr/>
        </p:nvSpPr>
        <p:spPr bwMode="auto">
          <a:xfrm>
            <a:off x="0" y="339120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/>
              <a:t>Why the </a:t>
            </a:r>
            <a:r>
              <a:rPr lang="en-US" sz="4000" dirty="0" smtClean="0"/>
              <a:t>difference </a:t>
            </a:r>
            <a:r>
              <a:rPr lang="en-US" sz="4000" dirty="0"/>
              <a:t>in Rate?</a:t>
            </a:r>
          </a:p>
        </p:txBody>
      </p:sp>
      <p:pic>
        <p:nvPicPr>
          <p:cNvPr id="6" name="Picture 1" descr="06_04_Fig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201"/>
          <a:stretch>
            <a:fillRect/>
          </a:stretch>
        </p:blipFill>
        <p:spPr bwMode="auto">
          <a:xfrm>
            <a:off x="862996" y="2023659"/>
            <a:ext cx="7418009" cy="359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33023" y="5701629"/>
            <a:ext cx="7277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The more stable carbocation is formed more rapidly</a:t>
            </a:r>
            <a:r>
              <a:rPr lang="en-US" sz="24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.</a:t>
            </a:r>
            <a:endParaRPr lang="en-US" sz="2400" dirty="0">
              <a:solidFill>
                <a:srgbClr val="008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2"/>
          <p:cNvSpPr txBox="1">
            <a:spLocks noChangeArrowheads="1"/>
          </p:cNvSpPr>
          <p:nvPr/>
        </p:nvSpPr>
        <p:spPr bwMode="auto">
          <a:xfrm>
            <a:off x="0" y="9147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dirty="0"/>
              <a:t>The </a:t>
            </a:r>
            <a:r>
              <a:rPr lang="en-US" sz="3600" dirty="0" smtClean="0"/>
              <a:t>difference </a:t>
            </a:r>
            <a:r>
              <a:rPr lang="en-US" sz="3600" dirty="0"/>
              <a:t>in Carbocation Stability </a:t>
            </a:r>
            <a:r>
              <a:rPr lang="en-US" sz="3600" dirty="0" smtClean="0"/>
              <a:t>determines </a:t>
            </a:r>
            <a:r>
              <a:rPr lang="en-US" sz="3600" dirty="0"/>
              <a:t>the Products</a:t>
            </a:r>
          </a:p>
        </p:txBody>
      </p:sp>
      <p:pic>
        <p:nvPicPr>
          <p:cNvPr id="18434" name="Picture 2" descr="06_Pg242_UnFigure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9479"/>
          <a:stretch>
            <a:fillRect/>
          </a:stretch>
        </p:blipFill>
        <p:spPr bwMode="auto">
          <a:xfrm>
            <a:off x="430591" y="3016597"/>
            <a:ext cx="8282819" cy="1676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1"/>
          <p:cNvSpPr txBox="1">
            <a:spLocks noChangeArrowheads="1"/>
          </p:cNvSpPr>
          <p:nvPr/>
        </p:nvSpPr>
        <p:spPr bwMode="auto">
          <a:xfrm>
            <a:off x="0" y="84060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dirty="0"/>
              <a:t>Electrophilic Addition Reactions are </a:t>
            </a:r>
            <a:r>
              <a:rPr lang="en-US" sz="3600" dirty="0" err="1" smtClean="0"/>
              <a:t>Regioselective</a:t>
            </a:r>
            <a:endParaRPr lang="en-US" sz="3600" dirty="0"/>
          </a:p>
        </p:txBody>
      </p:sp>
      <p:pic>
        <p:nvPicPr>
          <p:cNvPr id="19458" name="Picture 1" descr="06_Pg243_UnFigure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551"/>
          <a:stretch>
            <a:fillRect/>
          </a:stretch>
        </p:blipFill>
        <p:spPr bwMode="auto">
          <a:xfrm>
            <a:off x="569686" y="2382895"/>
            <a:ext cx="8004629" cy="3299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2"/>
          <p:cNvSpPr txBox="1">
            <a:spLocks noChangeArrowheads="1"/>
          </p:cNvSpPr>
          <p:nvPr/>
        </p:nvSpPr>
        <p:spPr bwMode="auto">
          <a:xfrm>
            <a:off x="0" y="79375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dirty="0">
                <a:solidFill>
                  <a:srgbClr val="000000"/>
                </a:solidFill>
              </a:rPr>
              <a:t>The Electrophile </a:t>
            </a:r>
            <a:r>
              <a:rPr lang="en-US" sz="3600" dirty="0" smtClean="0">
                <a:solidFill>
                  <a:srgbClr val="000000"/>
                </a:solidFill>
              </a:rPr>
              <a:t>adds </a:t>
            </a:r>
            <a:r>
              <a:rPr lang="en-US" sz="3600" dirty="0">
                <a:solidFill>
                  <a:srgbClr val="000000"/>
                </a:solidFill>
              </a:rPr>
              <a:t>to the </a:t>
            </a:r>
            <a:r>
              <a:rPr lang="en-US" sz="3600" i="1" dirty="0">
                <a:solidFill>
                  <a:srgbClr val="000000"/>
                </a:solidFill>
              </a:rPr>
              <a:t>sp</a:t>
            </a:r>
            <a:r>
              <a:rPr lang="en-US" sz="3600" baseline="30000" dirty="0">
                <a:solidFill>
                  <a:srgbClr val="000000"/>
                </a:solidFill>
              </a:rPr>
              <a:t>2</a:t>
            </a:r>
            <a:r>
              <a:rPr lang="en-US" sz="3600" dirty="0">
                <a:solidFill>
                  <a:srgbClr val="000000"/>
                </a:solidFill>
              </a:rPr>
              <a:t> Carbon </a:t>
            </a:r>
            <a:r>
              <a:rPr lang="en-US" sz="3600" dirty="0" smtClean="0">
                <a:solidFill>
                  <a:srgbClr val="000000"/>
                </a:solidFill>
              </a:rPr>
              <a:t>bonded </a:t>
            </a:r>
            <a:r>
              <a:rPr lang="en-US" sz="3600" dirty="0">
                <a:solidFill>
                  <a:srgbClr val="000000"/>
                </a:solidFill>
              </a:rPr>
              <a:t>to the </a:t>
            </a:r>
            <a:r>
              <a:rPr lang="en-US" sz="3600" dirty="0" smtClean="0">
                <a:solidFill>
                  <a:srgbClr val="000000"/>
                </a:solidFill>
              </a:rPr>
              <a:t>most </a:t>
            </a:r>
            <a:r>
              <a:rPr lang="en-US" sz="3600" dirty="0">
                <a:solidFill>
                  <a:srgbClr val="000000"/>
                </a:solidFill>
              </a:rPr>
              <a:t>Hydrogens</a:t>
            </a:r>
            <a:endParaRPr lang="en-US" sz="3600" dirty="0"/>
          </a:p>
        </p:txBody>
      </p:sp>
      <p:pic>
        <p:nvPicPr>
          <p:cNvPr id="10" name="Picture 1" descr="06_Pg243_UnFigure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160"/>
          <a:stretch>
            <a:fillRect/>
          </a:stretch>
        </p:blipFill>
        <p:spPr bwMode="auto">
          <a:xfrm>
            <a:off x="1127125" y="1530505"/>
            <a:ext cx="6870700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9810" y="4744992"/>
            <a:ext cx="8696477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Font typeface="Wingdings" charset="0"/>
              <a:buNone/>
              <a:defRPr/>
            </a:pPr>
            <a:r>
              <a:rPr lang="en-U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 </a:t>
            </a:r>
            <a:r>
              <a:rPr lang="en-US" sz="2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regioselective</a:t>
            </a:r>
            <a:r>
              <a:rPr lang="en-U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reaction</a:t>
            </a:r>
            <a:r>
              <a:rPr lang="en-US" sz="22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forms more of one constitutional isomer than another</a:t>
            </a:r>
            <a:r>
              <a:rPr lang="en-US" sz="22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.</a:t>
            </a:r>
          </a:p>
          <a:p>
            <a:pPr>
              <a:spcBef>
                <a:spcPts val="0"/>
              </a:spcBef>
              <a:defRPr/>
            </a:pPr>
            <a:r>
              <a:rPr lang="en-US" sz="2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	• Completely </a:t>
            </a:r>
            <a:r>
              <a:rPr lang="en-US" sz="22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regioselective</a:t>
            </a:r>
            <a:endParaRPr lang="en-US" sz="2200" dirty="0" smtClean="0">
              <a:solidFill>
                <a:srgbClr val="008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>
              <a:spcBef>
                <a:spcPts val="0"/>
              </a:spcBef>
              <a:defRPr/>
            </a:pPr>
            <a:r>
              <a:rPr lang="en-US" sz="2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	• Highly </a:t>
            </a:r>
            <a:r>
              <a:rPr lang="en-US" sz="2200" dirty="0" err="1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regioselective</a:t>
            </a:r>
            <a:endParaRPr lang="en-US" sz="2200" dirty="0">
              <a:solidFill>
                <a:srgbClr val="008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>
              <a:spcBef>
                <a:spcPts val="0"/>
              </a:spcBef>
              <a:defRPr/>
            </a:pPr>
            <a:r>
              <a:rPr lang="en-US" sz="2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	• Moderately </a:t>
            </a:r>
            <a:r>
              <a:rPr lang="en-US" sz="22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regioselective</a:t>
            </a:r>
            <a:endParaRPr lang="en-US" sz="2200" dirty="0">
              <a:solidFill>
                <a:srgbClr val="008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1"/>
          <p:cNvSpPr txBox="1">
            <a:spLocks noChangeArrowheads="1"/>
          </p:cNvSpPr>
          <p:nvPr/>
        </p:nvSpPr>
        <p:spPr bwMode="auto">
          <a:xfrm>
            <a:off x="139095" y="339120"/>
            <a:ext cx="886581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>
                <a:solidFill>
                  <a:srgbClr val="000000"/>
                </a:solidFill>
              </a:rPr>
              <a:t>Not </a:t>
            </a:r>
            <a:r>
              <a:rPr lang="en-US" sz="4000" dirty="0" err="1">
                <a:solidFill>
                  <a:srgbClr val="000000"/>
                </a:solidFill>
              </a:rPr>
              <a:t>Regioselective</a:t>
            </a:r>
            <a:endParaRPr lang="en-US" sz="4000" dirty="0"/>
          </a:p>
        </p:txBody>
      </p:sp>
      <p:pic>
        <p:nvPicPr>
          <p:cNvPr id="2" name="Picture 1" descr="Screen Shot 2015-05-27 at 12.57.0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91" y="1637934"/>
            <a:ext cx="8587619" cy="1360058"/>
          </a:xfrm>
          <a:prstGeom prst="rect">
            <a:avLst/>
          </a:prstGeom>
        </p:spPr>
      </p:pic>
      <p:pic>
        <p:nvPicPr>
          <p:cNvPr id="3" name="Picture 2" descr="Screen Shot 2015-05-27 at 12.57.4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91" y="3276559"/>
            <a:ext cx="8587619" cy="2925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1"/>
          <p:cNvSpPr txBox="1">
            <a:spLocks noChangeArrowheads="1"/>
          </p:cNvSpPr>
          <p:nvPr/>
        </p:nvSpPr>
        <p:spPr bwMode="auto">
          <a:xfrm>
            <a:off x="169334" y="339120"/>
            <a:ext cx="880533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/>
              <a:t>The </a:t>
            </a:r>
            <a:r>
              <a:rPr lang="en-US" sz="4000" dirty="0" smtClean="0"/>
              <a:t>major product </a:t>
            </a:r>
            <a:r>
              <a:rPr lang="en-US" sz="4000" dirty="0"/>
              <a:t>is a Surprise</a:t>
            </a:r>
          </a:p>
        </p:txBody>
      </p:sp>
      <p:pic>
        <p:nvPicPr>
          <p:cNvPr id="2" name="Picture 1" descr="Screen Shot 2015-05-27 at 1.00.3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62" y="4092051"/>
            <a:ext cx="8442476" cy="1653681"/>
          </a:xfrm>
          <a:prstGeom prst="rect">
            <a:avLst/>
          </a:prstGeom>
        </p:spPr>
      </p:pic>
      <p:pic>
        <p:nvPicPr>
          <p:cNvPr id="3" name="Picture 2" descr="Screen Shot 2015-05-27 at 1.00.1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62" y="1861640"/>
            <a:ext cx="8442476" cy="1788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2"/>
          <p:cNvSpPr txBox="1">
            <a:spLocks noChangeArrowheads="1"/>
          </p:cNvSpPr>
          <p:nvPr/>
        </p:nvSpPr>
        <p:spPr bwMode="auto">
          <a:xfrm>
            <a:off x="0" y="79375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dirty="0">
                <a:solidFill>
                  <a:srgbClr val="000000"/>
                </a:solidFill>
              </a:rPr>
              <a:t>Carbocation Rearrangement</a:t>
            </a:r>
          </a:p>
          <a:p>
            <a:pPr algn="ctr" eaLnBrk="1" hangingPunct="1"/>
            <a:r>
              <a:rPr lang="en-US" sz="3600" dirty="0">
                <a:solidFill>
                  <a:srgbClr val="000000"/>
                </a:solidFill>
              </a:rPr>
              <a:t>(a 1,2-hydride shift)</a:t>
            </a:r>
          </a:p>
        </p:txBody>
      </p:sp>
      <p:pic>
        <p:nvPicPr>
          <p:cNvPr id="23554" name="Picture 1" descr="06_Pg250_UnFigure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701"/>
          <a:stretch>
            <a:fillRect/>
          </a:stretch>
        </p:blipFill>
        <p:spPr bwMode="auto">
          <a:xfrm>
            <a:off x="304800" y="2436890"/>
            <a:ext cx="853440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2"/>
          <p:cNvSpPr txBox="1">
            <a:spLocks noChangeArrowheads="1"/>
          </p:cNvSpPr>
          <p:nvPr/>
        </p:nvSpPr>
        <p:spPr bwMode="auto">
          <a:xfrm>
            <a:off x="0" y="79375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>
                <a:solidFill>
                  <a:srgbClr val="000000"/>
                </a:solidFill>
              </a:rPr>
              <a:t>Carbocation Rearrangement</a:t>
            </a:r>
          </a:p>
          <a:p>
            <a:pPr algn="ctr" eaLnBrk="1" hangingPunct="1"/>
            <a:r>
              <a:rPr lang="en-US" sz="3600">
                <a:solidFill>
                  <a:srgbClr val="000000"/>
                </a:solidFill>
              </a:rPr>
              <a:t>(a 1,2-methyl shift)</a:t>
            </a:r>
          </a:p>
        </p:txBody>
      </p:sp>
      <p:pic>
        <p:nvPicPr>
          <p:cNvPr id="2457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38" y="2343664"/>
            <a:ext cx="8575524" cy="3244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1"/>
          <p:cNvSpPr txBox="1">
            <a:spLocks noChangeArrowheads="1"/>
          </p:cNvSpPr>
          <p:nvPr/>
        </p:nvSpPr>
        <p:spPr bwMode="auto">
          <a:xfrm>
            <a:off x="0" y="327025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/>
              <a:t>Acid-Catalyzed Addition of Water</a:t>
            </a:r>
          </a:p>
        </p:txBody>
      </p:sp>
      <p:pic>
        <p:nvPicPr>
          <p:cNvPr id="25602" name="Picture 1" descr="06_pg24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4" y="2880408"/>
            <a:ext cx="8456613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2"/>
          <p:cNvSpPr txBox="1">
            <a:spLocks noChangeArrowheads="1"/>
          </p:cNvSpPr>
          <p:nvPr/>
        </p:nvSpPr>
        <p:spPr bwMode="auto">
          <a:xfrm>
            <a:off x="0" y="79375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dirty="0">
                <a:solidFill>
                  <a:srgbClr val="000000"/>
                </a:solidFill>
              </a:rPr>
              <a:t>Mechanism for the </a:t>
            </a:r>
            <a:r>
              <a:rPr lang="en-US" sz="3600" dirty="0" smtClean="0">
                <a:solidFill>
                  <a:srgbClr val="000000"/>
                </a:solidFill>
              </a:rPr>
              <a:t>Acid</a:t>
            </a:r>
            <a:r>
              <a:rPr lang="en-US" sz="3600" dirty="0">
                <a:solidFill>
                  <a:srgbClr val="000000"/>
                </a:solidFill>
              </a:rPr>
              <a:t>-Catalyzed </a:t>
            </a:r>
            <a:br>
              <a:rPr lang="en-US" sz="3600" dirty="0">
                <a:solidFill>
                  <a:srgbClr val="000000"/>
                </a:solidFill>
              </a:rPr>
            </a:br>
            <a:r>
              <a:rPr lang="en-US" sz="3600" dirty="0">
                <a:solidFill>
                  <a:srgbClr val="000000"/>
                </a:solidFill>
              </a:rPr>
              <a:t>Addition of Water</a:t>
            </a:r>
            <a:endParaRPr lang="en-US" sz="3600" dirty="0"/>
          </a:p>
        </p:txBody>
      </p:sp>
      <p:pic>
        <p:nvPicPr>
          <p:cNvPr id="3" name="Picture 2" descr="Screen Shot 2015-05-27 at 4.15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94" y="2878662"/>
            <a:ext cx="8631413" cy="19031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Box 1"/>
          <p:cNvSpPr txBox="1">
            <a:spLocks noChangeArrowheads="1"/>
          </p:cNvSpPr>
          <p:nvPr/>
        </p:nvSpPr>
        <p:spPr bwMode="auto">
          <a:xfrm>
            <a:off x="0" y="327025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/>
              <a:t>An Electrophilic Addition Reaction</a:t>
            </a:r>
          </a:p>
        </p:txBody>
      </p:sp>
      <p:pic>
        <p:nvPicPr>
          <p:cNvPr id="8194" name="Picture 1" descr="06_Pg237_UnFigure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367"/>
          <a:stretch>
            <a:fillRect/>
          </a:stretch>
        </p:blipFill>
        <p:spPr bwMode="auto">
          <a:xfrm>
            <a:off x="449338" y="2610077"/>
            <a:ext cx="8245324" cy="245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181429" y="97220"/>
            <a:ext cx="878114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dirty="0" err="1"/>
              <a:t>Regioselective</a:t>
            </a:r>
            <a:r>
              <a:rPr lang="en-US" sz="3600" dirty="0"/>
              <a:t> vs. </a:t>
            </a:r>
            <a:r>
              <a:rPr lang="en-US" sz="3600" dirty="0" err="1"/>
              <a:t>Stereoselective</a:t>
            </a:r>
            <a:r>
              <a:rPr lang="en-US" sz="3600" dirty="0"/>
              <a:t> Reactions</a:t>
            </a:r>
          </a:p>
        </p:txBody>
      </p:sp>
      <p:pic>
        <p:nvPicPr>
          <p:cNvPr id="27651" name="Picture 1" descr="06_Pg271_UnFigure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332"/>
          <a:stretch>
            <a:fillRect/>
          </a:stretch>
        </p:blipFill>
        <p:spPr bwMode="auto">
          <a:xfrm>
            <a:off x="539448" y="1722039"/>
            <a:ext cx="8065105" cy="2217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1" descr="06_Pg271_UnFigure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952"/>
          <a:stretch>
            <a:fillRect/>
          </a:stretch>
        </p:blipFill>
        <p:spPr bwMode="auto">
          <a:xfrm>
            <a:off x="533098" y="4237824"/>
            <a:ext cx="8077805" cy="2109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0" y="87766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dirty="0"/>
              <a:t>The Product d</a:t>
            </a:r>
            <a:r>
              <a:rPr lang="en-US" sz="3600" dirty="0" smtClean="0"/>
              <a:t>oes not</a:t>
            </a:r>
          </a:p>
          <a:p>
            <a:pPr algn="ctr" eaLnBrk="1" hangingPunct="1"/>
            <a:r>
              <a:rPr lang="en-US" sz="3600" dirty="0" smtClean="0"/>
              <a:t>have </a:t>
            </a:r>
            <a:r>
              <a:rPr lang="en-US" sz="3600" dirty="0"/>
              <a:t>Stereoisomers</a:t>
            </a:r>
          </a:p>
        </p:txBody>
      </p:sp>
      <p:pic>
        <p:nvPicPr>
          <p:cNvPr id="28675" name="Picture 1" descr="06_Pg272_UnFigure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331"/>
          <a:stretch>
            <a:fillRect/>
          </a:stretch>
        </p:blipFill>
        <p:spPr bwMode="auto">
          <a:xfrm>
            <a:off x="295856" y="3100549"/>
            <a:ext cx="85344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1"/>
          <p:cNvSpPr txBox="1">
            <a:spLocks noChangeArrowheads="1"/>
          </p:cNvSpPr>
          <p:nvPr/>
        </p:nvSpPr>
        <p:spPr bwMode="auto">
          <a:xfrm>
            <a:off x="0" y="339120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>
                <a:solidFill>
                  <a:srgbClr val="000000"/>
                </a:solidFill>
              </a:rPr>
              <a:t>The Product is a Racemic Mixture</a:t>
            </a:r>
            <a:endParaRPr lang="en-US" sz="4000" dirty="0"/>
          </a:p>
        </p:txBody>
      </p:sp>
      <p:sp>
        <p:nvSpPr>
          <p:cNvPr id="29699" name="TextBox 1"/>
          <p:cNvSpPr txBox="1">
            <a:spLocks noChangeArrowheads="1"/>
          </p:cNvSpPr>
          <p:nvPr/>
        </p:nvSpPr>
        <p:spPr bwMode="auto">
          <a:xfrm>
            <a:off x="450739" y="4406496"/>
            <a:ext cx="8475253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When a reactant that </a:t>
            </a:r>
            <a:r>
              <a:rPr lang="en-US" dirty="0">
                <a:solidFill>
                  <a:srgbClr val="FF0000"/>
                </a:solidFill>
              </a:rPr>
              <a:t>does not have </a:t>
            </a:r>
            <a:r>
              <a:rPr lang="en-US" dirty="0"/>
              <a:t>an asymmetric </a:t>
            </a:r>
            <a:r>
              <a:rPr lang="en-US" dirty="0" smtClean="0"/>
              <a:t>center forms </a:t>
            </a:r>
            <a:r>
              <a:rPr lang="en-US" dirty="0"/>
              <a:t>a product that </a:t>
            </a:r>
            <a:r>
              <a:rPr lang="en-US" dirty="0">
                <a:solidFill>
                  <a:srgbClr val="FF0000"/>
                </a:solidFill>
              </a:rPr>
              <a:t>has one asymmetric center</a:t>
            </a:r>
            <a:r>
              <a:rPr lang="en-US" dirty="0"/>
              <a:t>, </a:t>
            </a:r>
            <a:r>
              <a:rPr lang="en-US" dirty="0" smtClean="0"/>
              <a:t>the </a:t>
            </a:r>
            <a:r>
              <a:rPr lang="en-US" dirty="0"/>
              <a:t>product is a </a:t>
            </a:r>
            <a:r>
              <a:rPr lang="en-US" dirty="0">
                <a:solidFill>
                  <a:srgbClr val="FF0000"/>
                </a:solidFill>
              </a:rPr>
              <a:t>racemic mixture</a:t>
            </a:r>
            <a:r>
              <a:rPr lang="en-US" dirty="0" smtClean="0"/>
              <a:t>. </a:t>
            </a:r>
            <a:r>
              <a:rPr lang="en-US" b="1" u="sng" dirty="0" smtClean="0"/>
              <a:t>Why?</a:t>
            </a:r>
            <a:endParaRPr lang="en-US" b="1" u="sng" dirty="0"/>
          </a:p>
        </p:txBody>
      </p:sp>
      <p:pic>
        <p:nvPicPr>
          <p:cNvPr id="6" name="Picture 1" descr="06_Pg272_UnFigure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9297"/>
          <a:stretch>
            <a:fillRect/>
          </a:stretch>
        </p:blipFill>
        <p:spPr bwMode="auto">
          <a:xfrm>
            <a:off x="304800" y="2546573"/>
            <a:ext cx="8534400" cy="174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Box 1"/>
          <p:cNvSpPr txBox="1">
            <a:spLocks noChangeArrowheads="1"/>
          </p:cNvSpPr>
          <p:nvPr/>
        </p:nvSpPr>
        <p:spPr bwMode="auto">
          <a:xfrm>
            <a:off x="0" y="339120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/>
              <a:t>Formation of a Racemic Mixture</a:t>
            </a:r>
          </a:p>
        </p:txBody>
      </p:sp>
      <p:pic>
        <p:nvPicPr>
          <p:cNvPr id="30722" name="Picture 1" descr="06_08_Fig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906"/>
          <a:stretch>
            <a:fillRect/>
          </a:stretch>
        </p:blipFill>
        <p:spPr bwMode="auto">
          <a:xfrm>
            <a:off x="304800" y="2729973"/>
            <a:ext cx="8534400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0" y="366108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 smtClean="0"/>
              <a:t>The Product is </a:t>
            </a:r>
            <a:r>
              <a:rPr lang="en-US" sz="4000" dirty="0"/>
              <a:t>a Racemic Mixture</a:t>
            </a:r>
          </a:p>
        </p:txBody>
      </p:sp>
      <p:pic>
        <p:nvPicPr>
          <p:cNvPr id="3" name="Picture 2" descr="Screen Shot 2015-05-27 at 1.56.07 PM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05" y="2022182"/>
            <a:ext cx="8406190" cy="1426976"/>
          </a:xfrm>
          <a:prstGeom prst="rect">
            <a:avLst/>
          </a:prstGeom>
        </p:spPr>
      </p:pic>
      <p:pic>
        <p:nvPicPr>
          <p:cNvPr id="4" name="Picture 3" descr="Screen Shot 2015-05-27 at 1.56.0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572" y="3737771"/>
            <a:ext cx="5696857" cy="2482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1"/>
          <p:cNvSpPr txBox="1">
            <a:spLocks noChangeArrowheads="1"/>
          </p:cNvSpPr>
          <p:nvPr/>
        </p:nvSpPr>
        <p:spPr bwMode="auto">
          <a:xfrm>
            <a:off x="0" y="3540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 smtClean="0"/>
              <a:t>The </a:t>
            </a:r>
            <a:r>
              <a:rPr lang="en-US" sz="4000" dirty="0"/>
              <a:t>Product i</a:t>
            </a:r>
            <a:r>
              <a:rPr lang="en-US" sz="4000" dirty="0" smtClean="0"/>
              <a:t>s </a:t>
            </a:r>
            <a:r>
              <a:rPr lang="en-US" sz="4000" dirty="0"/>
              <a:t>a Racemic Mixture</a:t>
            </a:r>
          </a:p>
        </p:txBody>
      </p:sp>
      <p:pic>
        <p:nvPicPr>
          <p:cNvPr id="2" name="Picture 1" descr="Screen Shot 2015-05-27 at 1.58.4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7" y="2380366"/>
            <a:ext cx="8466667" cy="29764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19331" y="4438952"/>
            <a:ext cx="1146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(racemic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Box 1"/>
          <p:cNvSpPr txBox="1">
            <a:spLocks noChangeArrowheads="1"/>
          </p:cNvSpPr>
          <p:nvPr/>
        </p:nvSpPr>
        <p:spPr bwMode="auto">
          <a:xfrm>
            <a:off x="0" y="87313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dirty="0"/>
              <a:t> Addition of H</a:t>
            </a:r>
            <a:r>
              <a:rPr lang="en-US" sz="3600" baseline="-25000" dirty="0"/>
              <a:t>2</a:t>
            </a:r>
            <a:r>
              <a:rPr lang="en-US" sz="3600" dirty="0"/>
              <a:t> to a C</a:t>
            </a:r>
            <a:r>
              <a:rPr lang="en-US" sz="3600" dirty="0" smtClean="0"/>
              <a:t>is </a:t>
            </a:r>
            <a:r>
              <a:rPr lang="en-US" sz="3600" dirty="0"/>
              <a:t>Isomer </a:t>
            </a:r>
          </a:p>
          <a:p>
            <a:pPr algn="ctr" eaLnBrk="1" hangingPunct="1"/>
            <a:r>
              <a:rPr lang="en-US" sz="3600" dirty="0"/>
              <a:t>f</a:t>
            </a:r>
            <a:r>
              <a:rPr lang="en-US" sz="3600" dirty="0" smtClean="0"/>
              <a:t>orms only </a:t>
            </a:r>
            <a:r>
              <a:rPr lang="en-US" sz="3600" dirty="0"/>
              <a:t>the C</a:t>
            </a:r>
            <a:r>
              <a:rPr lang="en-US" sz="3600" dirty="0" smtClean="0"/>
              <a:t>is </a:t>
            </a:r>
            <a:r>
              <a:rPr lang="en-US" sz="3600" dirty="0"/>
              <a:t>Stereoisomers</a:t>
            </a:r>
          </a:p>
        </p:txBody>
      </p:sp>
      <p:pic>
        <p:nvPicPr>
          <p:cNvPr id="33794" name="Picture 1" descr="06_Pg277_UnFigure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1986"/>
          <a:stretch>
            <a:fillRect/>
          </a:stretch>
        </p:blipFill>
        <p:spPr bwMode="auto">
          <a:xfrm>
            <a:off x="304800" y="3224368"/>
            <a:ext cx="8534400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180370" y="4596056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Cis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Stereoisomers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Box 1"/>
          <p:cNvSpPr txBox="1">
            <a:spLocks noChangeArrowheads="1"/>
          </p:cNvSpPr>
          <p:nvPr/>
        </p:nvSpPr>
        <p:spPr bwMode="auto">
          <a:xfrm>
            <a:off x="0" y="92197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dirty="0"/>
              <a:t> If the Substituents are the </a:t>
            </a:r>
            <a:r>
              <a:rPr lang="en-US" sz="3600" dirty="0" smtClean="0"/>
              <a:t>same, the Cis </a:t>
            </a:r>
            <a:r>
              <a:rPr lang="en-US" sz="3600" dirty="0"/>
              <a:t>Stereoisomer is a Meso Compound</a:t>
            </a:r>
          </a:p>
        </p:txBody>
      </p:sp>
      <p:pic>
        <p:nvPicPr>
          <p:cNvPr id="34818" name="Picture 1" descr="06_Pg277_UnFigure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293"/>
          <a:stretch>
            <a:fillRect/>
          </a:stretch>
        </p:blipFill>
        <p:spPr bwMode="auto">
          <a:xfrm>
            <a:off x="778982" y="2817968"/>
            <a:ext cx="7198960" cy="2145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Box 1"/>
          <p:cNvSpPr txBox="1">
            <a:spLocks noChangeArrowheads="1"/>
          </p:cNvSpPr>
          <p:nvPr/>
        </p:nvSpPr>
        <p:spPr bwMode="auto">
          <a:xfrm>
            <a:off x="0" y="91320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dirty="0"/>
              <a:t>Anti Addition to a </a:t>
            </a:r>
            <a:r>
              <a:rPr lang="en-US" sz="3600" dirty="0" err="1"/>
              <a:t>Cis</a:t>
            </a:r>
            <a:r>
              <a:rPr lang="en-US" sz="3600" dirty="0"/>
              <a:t> Isomer </a:t>
            </a:r>
            <a:r>
              <a:rPr lang="en-US" sz="3600" dirty="0" smtClean="0"/>
              <a:t>forms </a:t>
            </a:r>
            <a:r>
              <a:rPr lang="en-US" sz="3600" dirty="0"/>
              <a:t>o</a:t>
            </a:r>
            <a:r>
              <a:rPr lang="en-US" sz="3600" dirty="0" smtClean="0"/>
              <a:t>nly </a:t>
            </a:r>
            <a:r>
              <a:rPr lang="en-US" sz="3600" dirty="0"/>
              <a:t>the Trans Stereoisomers</a:t>
            </a:r>
          </a:p>
        </p:txBody>
      </p:sp>
      <p:pic>
        <p:nvPicPr>
          <p:cNvPr id="35844" name="Picture 1" descr="06_Pg281_UnFigure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290"/>
          <a:stretch>
            <a:fillRect/>
          </a:stretch>
        </p:blipFill>
        <p:spPr bwMode="auto">
          <a:xfrm>
            <a:off x="304800" y="3095780"/>
            <a:ext cx="8534400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Box 1"/>
          <p:cNvSpPr txBox="1">
            <a:spLocks noChangeArrowheads="1"/>
          </p:cNvSpPr>
          <p:nvPr/>
        </p:nvSpPr>
        <p:spPr bwMode="auto">
          <a:xfrm>
            <a:off x="0" y="74559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dirty="0"/>
              <a:t>An Enzyme </a:t>
            </a:r>
            <a:r>
              <a:rPr lang="en-US" sz="3600" dirty="0" smtClean="0"/>
              <a:t>forms only one </a:t>
            </a:r>
            <a:r>
              <a:rPr lang="en-US" sz="3600" dirty="0"/>
              <a:t>Stereoisomer;</a:t>
            </a:r>
            <a:br>
              <a:rPr lang="en-US" sz="3600" dirty="0"/>
            </a:br>
            <a:r>
              <a:rPr lang="en-US" sz="3600" dirty="0"/>
              <a:t>t</a:t>
            </a:r>
            <a:r>
              <a:rPr lang="en-US" sz="3600" dirty="0" smtClean="0"/>
              <a:t>he Reaction </a:t>
            </a:r>
            <a:r>
              <a:rPr lang="en-US" sz="3600" dirty="0"/>
              <a:t>is Completely Stereoselective</a:t>
            </a:r>
          </a:p>
        </p:txBody>
      </p:sp>
      <p:pic>
        <p:nvPicPr>
          <p:cNvPr id="36866" name="Picture 1" descr="06_Pg284_UnFigure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857"/>
          <a:stretch>
            <a:fillRect/>
          </a:stretch>
        </p:blipFill>
        <p:spPr bwMode="auto">
          <a:xfrm>
            <a:off x="304800" y="1917245"/>
            <a:ext cx="85344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2" descr="06_Pg284_UnFigure_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055"/>
          <a:stretch>
            <a:fillRect/>
          </a:stretch>
        </p:blipFill>
        <p:spPr bwMode="auto">
          <a:xfrm>
            <a:off x="3694217" y="3969748"/>
            <a:ext cx="2179637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31512" y="3019047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Enzyme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07700" y="5616474"/>
            <a:ext cx="21339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one Stereoisomer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en-US" b="1" dirty="0" err="1" smtClean="0">
                <a:solidFill>
                  <a:srgbClr val="FF0000"/>
                </a:solidFill>
              </a:rPr>
              <a:t>Stereoselective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Box 1"/>
          <p:cNvSpPr txBox="1">
            <a:spLocks noChangeArrowheads="1"/>
          </p:cNvSpPr>
          <p:nvPr/>
        </p:nvSpPr>
        <p:spPr bwMode="auto">
          <a:xfrm>
            <a:off x="0" y="327025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/>
              <a:t>Addition of Hydrogen Halides</a:t>
            </a:r>
          </a:p>
        </p:txBody>
      </p:sp>
      <p:pic>
        <p:nvPicPr>
          <p:cNvPr id="9218" name="Picture 1" descr="06_Pg237_UnFigure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963"/>
          <a:stretch>
            <a:fillRect/>
          </a:stretch>
        </p:blipFill>
        <p:spPr bwMode="auto">
          <a:xfrm>
            <a:off x="509210" y="2113886"/>
            <a:ext cx="8125581" cy="3857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Box 1"/>
          <p:cNvSpPr txBox="1">
            <a:spLocks noChangeArrowheads="1"/>
          </p:cNvSpPr>
          <p:nvPr/>
        </p:nvSpPr>
        <p:spPr bwMode="auto">
          <a:xfrm>
            <a:off x="0" y="90720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dirty="0"/>
              <a:t>An Enzyme </a:t>
            </a:r>
            <a:r>
              <a:rPr lang="en-US" sz="3600" dirty="0" smtClean="0"/>
              <a:t>can block</a:t>
            </a:r>
          </a:p>
          <a:p>
            <a:pPr algn="ctr" eaLnBrk="1" hangingPunct="1"/>
            <a:r>
              <a:rPr lang="en-US" sz="3600" dirty="0" smtClean="0"/>
              <a:t>one side </a:t>
            </a:r>
            <a:r>
              <a:rPr lang="en-US" sz="3600" dirty="0"/>
              <a:t>of the Reactant</a:t>
            </a:r>
          </a:p>
        </p:txBody>
      </p:sp>
      <p:pic>
        <p:nvPicPr>
          <p:cNvPr id="37890" name="Picture 1" descr="06_Pg285_UnFigure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027"/>
          <a:stretch>
            <a:fillRect/>
          </a:stretch>
        </p:blipFill>
        <p:spPr bwMode="auto">
          <a:xfrm>
            <a:off x="862429" y="2094233"/>
            <a:ext cx="7419143" cy="399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Box 1"/>
          <p:cNvSpPr txBox="1">
            <a:spLocks noChangeArrowheads="1"/>
          </p:cNvSpPr>
          <p:nvPr/>
        </p:nvSpPr>
        <p:spPr bwMode="auto">
          <a:xfrm>
            <a:off x="0" y="89865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dirty="0">
                <a:solidFill>
                  <a:srgbClr val="000000"/>
                </a:solidFill>
              </a:rPr>
              <a:t>An Enzyme </a:t>
            </a:r>
            <a:r>
              <a:rPr lang="en-US" sz="3600" dirty="0" smtClean="0">
                <a:solidFill>
                  <a:srgbClr val="000000"/>
                </a:solidFill>
              </a:rPr>
              <a:t>reacts with</a:t>
            </a:r>
          </a:p>
          <a:p>
            <a:pPr algn="ctr" eaLnBrk="1" hangingPunct="1"/>
            <a:r>
              <a:rPr lang="en-US" sz="3600" dirty="0">
                <a:solidFill>
                  <a:srgbClr val="000000"/>
                </a:solidFill>
              </a:rPr>
              <a:t>o</a:t>
            </a:r>
            <a:r>
              <a:rPr lang="en-US" sz="3600" dirty="0" smtClean="0">
                <a:solidFill>
                  <a:srgbClr val="000000"/>
                </a:solidFill>
              </a:rPr>
              <a:t>nly one Stereoisomer</a:t>
            </a:r>
          </a:p>
        </p:txBody>
      </p:sp>
      <p:pic>
        <p:nvPicPr>
          <p:cNvPr id="38915" name="Picture 1" descr="06_Pg285_UnFigure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081"/>
          <a:stretch>
            <a:fillRect/>
          </a:stretch>
        </p:blipFill>
        <p:spPr bwMode="auto">
          <a:xfrm>
            <a:off x="339876" y="4226345"/>
            <a:ext cx="8464248" cy="190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2" descr="06_Pg284_UnFigure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446"/>
          <a:stretch>
            <a:fillRect/>
          </a:stretch>
        </p:blipFill>
        <p:spPr bwMode="auto">
          <a:xfrm>
            <a:off x="341997" y="1790099"/>
            <a:ext cx="8460006" cy="2080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Box 1"/>
          <p:cNvSpPr txBox="1">
            <a:spLocks noChangeArrowheads="1"/>
          </p:cNvSpPr>
          <p:nvPr/>
        </p:nvSpPr>
        <p:spPr bwMode="auto">
          <a:xfrm>
            <a:off x="0" y="96083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dirty="0" smtClean="0">
                <a:solidFill>
                  <a:srgbClr val="000000"/>
                </a:solidFill>
              </a:rPr>
              <a:t>Therefore, Enantiomers can be </a:t>
            </a:r>
            <a:r>
              <a:rPr lang="en-US" sz="3600" dirty="0">
                <a:solidFill>
                  <a:srgbClr val="000000"/>
                </a:solidFill>
              </a:rPr>
              <a:t>s</a:t>
            </a:r>
            <a:r>
              <a:rPr lang="en-US" sz="3600" dirty="0" smtClean="0">
                <a:solidFill>
                  <a:srgbClr val="000000"/>
                </a:solidFill>
              </a:rPr>
              <a:t>eparated</a:t>
            </a:r>
          </a:p>
          <a:p>
            <a:pPr algn="ctr" eaLnBrk="1" hangingPunct="1"/>
            <a:r>
              <a:rPr lang="en-US" sz="3600" dirty="0">
                <a:solidFill>
                  <a:srgbClr val="000000"/>
                </a:solidFill>
              </a:rPr>
              <a:t>u</a:t>
            </a:r>
            <a:r>
              <a:rPr lang="en-US" sz="3600" dirty="0" smtClean="0">
                <a:solidFill>
                  <a:srgbClr val="000000"/>
                </a:solidFill>
              </a:rPr>
              <a:t>sing an Enzyme-Catalyzed Reaction</a:t>
            </a:r>
            <a:endParaRPr lang="en-US" sz="3600" dirty="0"/>
          </a:p>
        </p:txBody>
      </p:sp>
      <p:pic>
        <p:nvPicPr>
          <p:cNvPr id="39939" name="Picture 3" descr="06_Pg286_UnFigure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9393"/>
          <a:stretch>
            <a:fillRect/>
          </a:stretch>
        </p:blipFill>
        <p:spPr bwMode="auto">
          <a:xfrm>
            <a:off x="304800" y="3050425"/>
            <a:ext cx="85344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000" dirty="0">
                <a:ea typeface="MS PGothic" charset="0"/>
                <a:cs typeface="MS PGothic" charset="0"/>
              </a:rPr>
              <a:t>An Introduction to Alkynes</a:t>
            </a:r>
          </a:p>
        </p:txBody>
      </p:sp>
      <p:sp>
        <p:nvSpPr>
          <p:cNvPr id="40962" name="TextBox 1"/>
          <p:cNvSpPr txBox="1">
            <a:spLocks noChangeArrowheads="1"/>
          </p:cNvSpPr>
          <p:nvPr/>
        </p:nvSpPr>
        <p:spPr bwMode="auto">
          <a:xfrm>
            <a:off x="336883" y="1685314"/>
            <a:ext cx="838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ea typeface="MS PGothic" charset="0"/>
                <a:cs typeface="MS PGothic" charset="0"/>
              </a:rPr>
              <a:t>An </a:t>
            </a:r>
            <a:r>
              <a:rPr lang="en-US" dirty="0">
                <a:solidFill>
                  <a:srgbClr val="FF0000"/>
                </a:solidFill>
                <a:ea typeface="MS PGothic" charset="0"/>
                <a:cs typeface="MS PGothic" charset="0"/>
              </a:rPr>
              <a:t>alkyne</a:t>
            </a:r>
            <a:r>
              <a:rPr lang="en-US" dirty="0">
                <a:ea typeface="MS PGothic" charset="0"/>
                <a:cs typeface="MS PGothic" charset="0"/>
              </a:rPr>
              <a:t> is a hydrocarbon that contains </a:t>
            </a:r>
            <a:r>
              <a:rPr lang="en-US" dirty="0" smtClean="0">
                <a:ea typeface="MS PGothic" charset="0"/>
                <a:cs typeface="MS PGothic" charset="0"/>
              </a:rPr>
              <a:t>a carbon</a:t>
            </a:r>
            <a:r>
              <a:rPr lang="en-US" dirty="0">
                <a:ea typeface="MS PGothic" charset="0"/>
                <a:cs typeface="MS PGothic" charset="0"/>
              </a:rPr>
              <a:t>–carbon </a:t>
            </a:r>
            <a:r>
              <a:rPr lang="en-US" dirty="0">
                <a:solidFill>
                  <a:srgbClr val="FF0000"/>
                </a:solidFill>
                <a:ea typeface="MS PGothic" charset="0"/>
                <a:cs typeface="MS PGothic" charset="0"/>
              </a:rPr>
              <a:t>triple bond</a:t>
            </a:r>
            <a:r>
              <a:rPr lang="en-US" dirty="0" smtClean="0">
                <a:ea typeface="MS PGothic" charset="0"/>
                <a:cs typeface="MS PGothic" charset="0"/>
              </a:rPr>
              <a:t>.</a:t>
            </a:r>
            <a:endParaRPr lang="en-US" dirty="0">
              <a:ea typeface="MS PGothic" charset="0"/>
              <a:cs typeface="MS PGothic" charset="0"/>
            </a:endParaRPr>
          </a:p>
        </p:txBody>
      </p:sp>
      <p:sp>
        <p:nvSpPr>
          <p:cNvPr id="40963" name="TextBox 2"/>
          <p:cNvSpPr txBox="1">
            <a:spLocks noChangeArrowheads="1"/>
          </p:cNvSpPr>
          <p:nvPr/>
        </p:nvSpPr>
        <p:spPr bwMode="auto">
          <a:xfrm>
            <a:off x="2176252" y="2558272"/>
            <a:ext cx="47914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ea typeface="MS PGothic" charset="0"/>
                <a:cs typeface="MS PGothic" charset="0"/>
              </a:rPr>
              <a:t>General formula: </a:t>
            </a:r>
            <a:r>
              <a:rPr lang="en-US" dirty="0">
                <a:solidFill>
                  <a:srgbClr val="FF0000"/>
                </a:solidFill>
                <a:ea typeface="MS PGothic" charset="0"/>
                <a:cs typeface="MS PGothic" charset="0"/>
              </a:rPr>
              <a:t>C</a:t>
            </a:r>
            <a:r>
              <a:rPr lang="en-US" i="1" baseline="-25000" dirty="0">
                <a:solidFill>
                  <a:srgbClr val="FF0000"/>
                </a:solidFill>
                <a:ea typeface="MS PGothic" charset="0"/>
                <a:cs typeface="MS PGothic" charset="0"/>
              </a:rPr>
              <a:t>n</a:t>
            </a:r>
            <a:r>
              <a:rPr lang="en-US" dirty="0">
                <a:solidFill>
                  <a:srgbClr val="FF0000"/>
                </a:solidFill>
                <a:ea typeface="MS PGothic" charset="0"/>
                <a:cs typeface="MS PGothic" charset="0"/>
              </a:rPr>
              <a:t>H</a:t>
            </a:r>
            <a:r>
              <a:rPr lang="en-US" baseline="-25000" dirty="0">
                <a:solidFill>
                  <a:srgbClr val="FF0000"/>
                </a:solidFill>
                <a:ea typeface="MS PGothic" charset="0"/>
                <a:cs typeface="MS PGothic" charset="0"/>
              </a:rPr>
              <a:t>2</a:t>
            </a:r>
            <a:r>
              <a:rPr lang="en-US" i="1" baseline="-25000" dirty="0">
                <a:solidFill>
                  <a:srgbClr val="FF0000"/>
                </a:solidFill>
                <a:ea typeface="MS PGothic" charset="0"/>
                <a:cs typeface="MS PGothic" charset="0"/>
              </a:rPr>
              <a:t>n</a:t>
            </a:r>
            <a:r>
              <a:rPr lang="en-US" baseline="-25000" dirty="0">
                <a:solidFill>
                  <a:srgbClr val="FF0000"/>
                </a:solidFill>
                <a:ea typeface="MS PGothic" charset="0"/>
                <a:cs typeface="MS PGothic" charset="0"/>
              </a:rPr>
              <a:t>–2</a:t>
            </a:r>
            <a:r>
              <a:rPr lang="en-US" dirty="0">
                <a:ea typeface="MS PGothic" charset="0"/>
                <a:cs typeface="MS PGothic" charset="0"/>
              </a:rPr>
              <a:t> (acyclic) </a:t>
            </a:r>
          </a:p>
          <a:p>
            <a:pPr eaLnBrk="1" hangingPunct="1"/>
            <a:r>
              <a:rPr lang="en-US" dirty="0">
                <a:solidFill>
                  <a:srgbClr val="FF0000"/>
                </a:solidFill>
                <a:ea typeface="MS PGothic" charset="0"/>
                <a:cs typeface="MS PGothic" charset="0"/>
              </a:rPr>
              <a:t>                            C</a:t>
            </a:r>
            <a:r>
              <a:rPr lang="en-US" i="1" baseline="-25000" dirty="0">
                <a:solidFill>
                  <a:srgbClr val="FF0000"/>
                </a:solidFill>
                <a:ea typeface="MS PGothic" charset="0"/>
                <a:cs typeface="MS PGothic" charset="0"/>
              </a:rPr>
              <a:t>n</a:t>
            </a:r>
            <a:r>
              <a:rPr lang="en-US" dirty="0">
                <a:solidFill>
                  <a:srgbClr val="FF0000"/>
                </a:solidFill>
                <a:ea typeface="MS PGothic" charset="0"/>
                <a:cs typeface="MS PGothic" charset="0"/>
              </a:rPr>
              <a:t>H</a:t>
            </a:r>
            <a:r>
              <a:rPr lang="en-US" baseline="-25000" dirty="0">
                <a:solidFill>
                  <a:srgbClr val="FF0000"/>
                </a:solidFill>
                <a:ea typeface="MS PGothic" charset="0"/>
                <a:cs typeface="MS PGothic" charset="0"/>
              </a:rPr>
              <a:t>2</a:t>
            </a:r>
            <a:r>
              <a:rPr lang="en-US" i="1" baseline="-25000" dirty="0">
                <a:solidFill>
                  <a:srgbClr val="FF0000"/>
                </a:solidFill>
                <a:ea typeface="MS PGothic" charset="0"/>
                <a:cs typeface="MS PGothic" charset="0"/>
              </a:rPr>
              <a:t>n</a:t>
            </a:r>
            <a:r>
              <a:rPr lang="en-US" baseline="-25000" dirty="0">
                <a:solidFill>
                  <a:srgbClr val="FF0000"/>
                </a:solidFill>
                <a:ea typeface="MS PGothic" charset="0"/>
                <a:cs typeface="MS PGothic" charset="0"/>
              </a:rPr>
              <a:t>–4</a:t>
            </a:r>
            <a:r>
              <a:rPr lang="en-US" dirty="0">
                <a:ea typeface="MS PGothic" charset="0"/>
                <a:cs typeface="MS PGothic" charset="0"/>
              </a:rPr>
              <a:t> (cyclic</a:t>
            </a:r>
            <a:r>
              <a:rPr lang="en-US" dirty="0" smtClean="0">
                <a:ea typeface="MS PGothic" charset="0"/>
                <a:cs typeface="MS PGothic" charset="0"/>
              </a:rPr>
              <a:t>)</a:t>
            </a:r>
            <a:endParaRPr lang="en-US" dirty="0">
              <a:ea typeface="MS PGothic" charset="0"/>
              <a:cs typeface="MS PGothic" charset="0"/>
            </a:endParaRPr>
          </a:p>
        </p:txBody>
      </p:sp>
      <p:pic>
        <p:nvPicPr>
          <p:cNvPr id="2" name="Picture 1" descr="Screen Shot 2015-05-27 at 4.25.0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4" y="3768863"/>
            <a:ext cx="8551333" cy="2037787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ChangeArrowheads="1"/>
          </p:cNvSpPr>
          <p:nvPr/>
        </p:nvSpPr>
        <p:spPr bwMode="auto">
          <a:xfrm>
            <a:off x="48381" y="0"/>
            <a:ext cx="90472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000" dirty="0">
                <a:solidFill>
                  <a:srgbClr val="000000"/>
                </a:solidFill>
                <a:ea typeface="MS PGothic" charset="0"/>
                <a:cs typeface="MS PGothic" charset="0"/>
              </a:rPr>
              <a:t>Nomenclature of Alkynes</a:t>
            </a:r>
          </a:p>
        </p:txBody>
      </p:sp>
      <p:pic>
        <p:nvPicPr>
          <p:cNvPr id="41986" name="Picture 1" descr="07_Pg301_UnFigure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204"/>
          <a:stretch>
            <a:fillRect/>
          </a:stretch>
        </p:blipFill>
        <p:spPr bwMode="auto">
          <a:xfrm>
            <a:off x="304800" y="2819694"/>
            <a:ext cx="85344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Box 1"/>
          <p:cNvSpPr txBox="1">
            <a:spLocks noChangeArrowheads="1"/>
          </p:cNvSpPr>
          <p:nvPr/>
        </p:nvSpPr>
        <p:spPr bwMode="auto">
          <a:xfrm>
            <a:off x="423043" y="4590460"/>
            <a:ext cx="8207804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indent="-342900" eaLnBrk="1" hangingPunct="1">
              <a:buFont typeface="Arial"/>
              <a:buChar char="•"/>
            </a:pPr>
            <a:r>
              <a:rPr lang="en-US" dirty="0" smtClean="0">
                <a:latin typeface="Arial"/>
                <a:ea typeface="MS PGothic" charset="0"/>
                <a:cs typeface="Arial"/>
              </a:rPr>
              <a:t>The </a:t>
            </a:r>
            <a:r>
              <a:rPr lang="ja-JP" altLang="en-US" dirty="0">
                <a:solidFill>
                  <a:srgbClr val="FF0000"/>
                </a:solidFill>
                <a:latin typeface="Arial"/>
                <a:ea typeface="MS PGothic" charset="0"/>
                <a:cs typeface="Arial"/>
              </a:rPr>
              <a:t>“</a:t>
            </a:r>
            <a:r>
              <a:rPr lang="en-US" altLang="ja-JP" dirty="0" err="1">
                <a:solidFill>
                  <a:srgbClr val="FF0000"/>
                </a:solidFill>
                <a:latin typeface="Arial"/>
                <a:ea typeface="MS PGothic" charset="0"/>
                <a:cs typeface="Arial"/>
              </a:rPr>
              <a:t>yne</a:t>
            </a:r>
            <a:r>
              <a:rPr lang="ja-JP" altLang="en-US" dirty="0">
                <a:solidFill>
                  <a:srgbClr val="FF0000"/>
                </a:solidFill>
                <a:latin typeface="Arial"/>
                <a:ea typeface="MS PGothic" charset="0"/>
                <a:cs typeface="Arial"/>
              </a:rPr>
              <a:t>”</a:t>
            </a:r>
            <a:r>
              <a:rPr lang="en-US" altLang="ja-JP" dirty="0">
                <a:solidFill>
                  <a:srgbClr val="FF0000"/>
                </a:solidFill>
                <a:latin typeface="Arial"/>
                <a:ea typeface="MS PGothic" charset="0"/>
                <a:cs typeface="Arial"/>
              </a:rPr>
              <a:t> suffix </a:t>
            </a:r>
            <a:r>
              <a:rPr lang="en-US" altLang="ja-JP" dirty="0">
                <a:latin typeface="Arial"/>
                <a:ea typeface="MS PGothic" charset="0"/>
                <a:cs typeface="Arial"/>
              </a:rPr>
              <a:t>is assigned the lowest number.</a:t>
            </a:r>
          </a:p>
          <a:p>
            <a:pPr marL="342900" indent="-342900" eaLnBrk="1" hangingPunct="1">
              <a:buFont typeface="Arial"/>
              <a:buChar char="•"/>
            </a:pPr>
            <a:r>
              <a:rPr lang="en-US" dirty="0" smtClean="0">
                <a:latin typeface="Arial"/>
                <a:ea typeface="MS PGothic" charset="0"/>
                <a:cs typeface="Arial"/>
              </a:rPr>
              <a:t>The </a:t>
            </a:r>
            <a:r>
              <a:rPr lang="en-US" dirty="0">
                <a:latin typeface="Arial"/>
                <a:ea typeface="MS PGothic" charset="0"/>
                <a:cs typeface="Arial"/>
              </a:rPr>
              <a:t>substituents are assigned so the </a:t>
            </a:r>
            <a:r>
              <a:rPr lang="en-US" dirty="0">
                <a:solidFill>
                  <a:srgbClr val="FF0000"/>
                </a:solidFill>
                <a:latin typeface="Arial"/>
                <a:ea typeface="MS PGothic" charset="0"/>
                <a:cs typeface="Arial"/>
              </a:rPr>
              <a:t>lowest number </a:t>
            </a:r>
            <a:r>
              <a:rPr lang="en-US" dirty="0">
                <a:latin typeface="Arial"/>
                <a:ea typeface="MS PGothic" charset="0"/>
                <a:cs typeface="Arial"/>
              </a:rPr>
              <a:t>is in the name. </a:t>
            </a: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000" dirty="0">
                <a:solidFill>
                  <a:srgbClr val="000000"/>
                </a:solidFill>
                <a:ea typeface="MS PGothic" charset="0"/>
                <a:cs typeface="MS PGothic" charset="0"/>
              </a:rPr>
              <a:t>Nomenclature of Alkynes</a:t>
            </a:r>
          </a:p>
        </p:txBody>
      </p:sp>
      <p:pic>
        <p:nvPicPr>
          <p:cNvPr id="43011" name="Picture 1" descr="07_Pg301_UnFigure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086"/>
          <a:stretch>
            <a:fillRect/>
          </a:stretch>
        </p:blipFill>
        <p:spPr bwMode="auto">
          <a:xfrm>
            <a:off x="304800" y="2432955"/>
            <a:ext cx="85344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ChangeArrowheads="1"/>
          </p:cNvSpPr>
          <p:nvPr/>
        </p:nvSpPr>
        <p:spPr bwMode="auto">
          <a:xfrm>
            <a:off x="78619" y="0"/>
            <a:ext cx="89867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000" dirty="0">
                <a:solidFill>
                  <a:srgbClr val="000000"/>
                </a:solidFill>
                <a:ea typeface="MS PGothic" charset="0"/>
                <a:cs typeface="MS PGothic" charset="0"/>
              </a:rPr>
              <a:t>The Structure of Alkynes</a:t>
            </a:r>
          </a:p>
        </p:txBody>
      </p:sp>
      <p:sp>
        <p:nvSpPr>
          <p:cNvPr id="44034" name="TextBox 1"/>
          <p:cNvSpPr txBox="1">
            <a:spLocks noChangeArrowheads="1"/>
          </p:cNvSpPr>
          <p:nvPr/>
        </p:nvSpPr>
        <p:spPr bwMode="auto">
          <a:xfrm>
            <a:off x="329184" y="5875648"/>
            <a:ext cx="87914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ea typeface="MS PGothic" charset="0"/>
                <a:cs typeface="MS PGothic" charset="0"/>
              </a:rPr>
              <a:t>The triple bond is composed of a </a:t>
            </a:r>
            <a:r>
              <a:rPr lang="en-US" dirty="0">
                <a:solidFill>
                  <a:srgbClr val="FF0000"/>
                </a:solidFill>
                <a:ea typeface="MS PGothic" charset="0"/>
                <a:cs typeface="MS PGothic" charset="0"/>
              </a:rPr>
              <a:t>sigma bond </a:t>
            </a:r>
            <a:r>
              <a:rPr lang="en-US" dirty="0">
                <a:ea typeface="MS PGothic" charset="0"/>
                <a:cs typeface="MS PGothic" charset="0"/>
              </a:rPr>
              <a:t>and </a:t>
            </a:r>
            <a:r>
              <a:rPr lang="en-US" dirty="0">
                <a:solidFill>
                  <a:srgbClr val="FF0000"/>
                </a:solidFill>
                <a:ea typeface="MS PGothic" charset="0"/>
                <a:cs typeface="MS PGothic" charset="0"/>
              </a:rPr>
              <a:t>two </a:t>
            </a:r>
            <a:r>
              <a:rPr lang="en-US" i="1" dirty="0">
                <a:solidFill>
                  <a:srgbClr val="FF0000"/>
                </a:solidFill>
                <a:ea typeface="MS PGothic" charset="0"/>
                <a:cs typeface="MS PGothic" charset="0"/>
              </a:rPr>
              <a:t>π</a:t>
            </a:r>
            <a:r>
              <a:rPr lang="en-US" dirty="0">
                <a:solidFill>
                  <a:srgbClr val="FF0000"/>
                </a:solidFill>
                <a:ea typeface="MS PGothic" charset="0"/>
                <a:cs typeface="MS PGothic" charset="0"/>
              </a:rPr>
              <a:t> bonds</a:t>
            </a:r>
            <a:r>
              <a:rPr lang="en-US" dirty="0">
                <a:ea typeface="MS PGothic" charset="0"/>
                <a:cs typeface="MS PGothic" charset="0"/>
              </a:rPr>
              <a:t>.</a:t>
            </a:r>
          </a:p>
        </p:txBody>
      </p:sp>
      <p:pic>
        <p:nvPicPr>
          <p:cNvPr id="44035" name="Picture 1" descr="07_Pg305_UnFig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496"/>
          <a:stretch>
            <a:fillRect/>
          </a:stretch>
        </p:blipFill>
        <p:spPr bwMode="auto">
          <a:xfrm>
            <a:off x="673705" y="1612320"/>
            <a:ext cx="7796590" cy="1984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2" descr="07_01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385"/>
          <a:stretch>
            <a:fillRect/>
          </a:stretch>
        </p:blipFill>
        <p:spPr bwMode="auto">
          <a:xfrm>
            <a:off x="1455662" y="3848171"/>
            <a:ext cx="6232676" cy="1929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Box 1"/>
          <p:cNvSpPr txBox="1">
            <a:spLocks noChangeArrowheads="1"/>
          </p:cNvSpPr>
          <p:nvPr/>
        </p:nvSpPr>
        <p:spPr bwMode="auto">
          <a:xfrm>
            <a:off x="0" y="7620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dirty="0">
                <a:ea typeface="MS PGothic" charset="0"/>
                <a:cs typeface="MS PGothic" charset="0"/>
              </a:rPr>
              <a:t>Alkynes (Like Alkenes) </a:t>
            </a:r>
            <a:r>
              <a:rPr lang="en-US" sz="3600" dirty="0" smtClean="0">
                <a:ea typeface="MS PGothic" charset="0"/>
                <a:cs typeface="MS PGothic" charset="0"/>
              </a:rPr>
              <a:t>undergo </a:t>
            </a:r>
            <a:endParaRPr lang="en-US" sz="3600" dirty="0">
              <a:ea typeface="MS PGothic" charset="0"/>
              <a:cs typeface="MS PGothic" charset="0"/>
            </a:endParaRPr>
          </a:p>
          <a:p>
            <a:pPr algn="ctr" eaLnBrk="1" hangingPunct="1"/>
            <a:r>
              <a:rPr lang="en-US" sz="3600" dirty="0">
                <a:ea typeface="MS PGothic" charset="0"/>
                <a:cs typeface="MS PGothic" charset="0"/>
              </a:rPr>
              <a:t>Electrophilic Addition Reactions</a:t>
            </a:r>
          </a:p>
        </p:txBody>
      </p:sp>
      <p:pic>
        <p:nvPicPr>
          <p:cNvPr id="45058" name="Picture 1" descr="07_Pg306_UnFigure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601"/>
          <a:stretch>
            <a:fillRect/>
          </a:stretch>
        </p:blipFill>
        <p:spPr bwMode="auto">
          <a:xfrm>
            <a:off x="434824" y="2988714"/>
            <a:ext cx="8274352" cy="167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Box 1"/>
          <p:cNvSpPr txBox="1">
            <a:spLocks noChangeArrowheads="1"/>
          </p:cNvSpPr>
          <p:nvPr/>
        </p:nvSpPr>
        <p:spPr bwMode="auto">
          <a:xfrm>
            <a:off x="3175" y="90720"/>
            <a:ext cx="91408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dirty="0">
                <a:ea typeface="MS PGothic" charset="0"/>
                <a:cs typeface="MS PGothic" charset="0"/>
              </a:rPr>
              <a:t>The </a:t>
            </a:r>
            <a:r>
              <a:rPr lang="en-US" sz="3600" dirty="0" smtClean="0">
                <a:ea typeface="MS PGothic" charset="0"/>
                <a:cs typeface="MS PGothic" charset="0"/>
              </a:rPr>
              <a:t>first step </a:t>
            </a:r>
            <a:r>
              <a:rPr lang="en-US" sz="3600" dirty="0">
                <a:ea typeface="MS PGothic" charset="0"/>
                <a:cs typeface="MS PGothic" charset="0"/>
              </a:rPr>
              <a:t>is </a:t>
            </a:r>
            <a:endParaRPr lang="en-US" sz="3600" dirty="0" smtClean="0">
              <a:ea typeface="MS PGothic" charset="0"/>
              <a:cs typeface="MS PGothic" charset="0"/>
            </a:endParaRPr>
          </a:p>
          <a:p>
            <a:pPr algn="ctr" eaLnBrk="1" hangingPunct="1"/>
            <a:r>
              <a:rPr lang="en-US" sz="3600" dirty="0">
                <a:ea typeface="MS PGothic" charset="0"/>
                <a:cs typeface="MS PGothic" charset="0"/>
              </a:rPr>
              <a:t>a</a:t>
            </a:r>
            <a:r>
              <a:rPr lang="en-US" sz="3600" dirty="0" smtClean="0">
                <a:ea typeface="MS PGothic" charset="0"/>
                <a:cs typeface="MS PGothic" charset="0"/>
              </a:rPr>
              <a:t>ddition of </a:t>
            </a:r>
            <a:r>
              <a:rPr lang="en-US" sz="3600" dirty="0">
                <a:ea typeface="MS PGothic" charset="0"/>
                <a:cs typeface="MS PGothic" charset="0"/>
              </a:rPr>
              <a:t>an Electrophile</a:t>
            </a:r>
          </a:p>
        </p:txBody>
      </p:sp>
      <p:sp>
        <p:nvSpPr>
          <p:cNvPr id="46082" name="TextBox 4"/>
          <p:cNvSpPr txBox="1">
            <a:spLocks noChangeArrowheads="1"/>
          </p:cNvSpPr>
          <p:nvPr/>
        </p:nvSpPr>
        <p:spPr bwMode="auto">
          <a:xfrm>
            <a:off x="684597" y="4067630"/>
            <a:ext cx="344417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200" dirty="0">
                <a:ea typeface="MS PGothic" charset="0"/>
                <a:cs typeface="MS PGothic" charset="0"/>
              </a:rPr>
              <a:t>Addition of an </a:t>
            </a:r>
            <a:r>
              <a:rPr lang="en-US" sz="2200" dirty="0" smtClean="0">
                <a:ea typeface="MS PGothic" charset="0"/>
                <a:cs typeface="MS PGothic" charset="0"/>
              </a:rPr>
              <a:t>electrophile</a:t>
            </a:r>
          </a:p>
          <a:p>
            <a:pPr algn="ctr" eaLnBrk="1" hangingPunct="1"/>
            <a:r>
              <a:rPr lang="en-US" sz="2200" dirty="0" smtClean="0">
                <a:ea typeface="MS PGothic" charset="0"/>
                <a:cs typeface="MS PGothic" charset="0"/>
              </a:rPr>
              <a:t>to </a:t>
            </a:r>
            <a:r>
              <a:rPr lang="en-US" sz="2200" dirty="0">
                <a:solidFill>
                  <a:srgbClr val="FF0000"/>
                </a:solidFill>
                <a:ea typeface="MS PGothic" charset="0"/>
                <a:cs typeface="MS PGothic" charset="0"/>
              </a:rPr>
              <a:t>an alkene</a:t>
            </a:r>
          </a:p>
        </p:txBody>
      </p:sp>
      <p:sp>
        <p:nvSpPr>
          <p:cNvPr id="46083" name="TextBox 5"/>
          <p:cNvSpPr txBox="1">
            <a:spLocks noChangeArrowheads="1"/>
          </p:cNvSpPr>
          <p:nvPr/>
        </p:nvSpPr>
        <p:spPr bwMode="auto">
          <a:xfrm>
            <a:off x="5417422" y="4067637"/>
            <a:ext cx="344417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200" dirty="0">
                <a:ea typeface="MS PGothic" charset="0"/>
                <a:cs typeface="MS PGothic" charset="0"/>
              </a:rPr>
              <a:t>Addition of an </a:t>
            </a:r>
            <a:r>
              <a:rPr lang="en-US" sz="2200" dirty="0" smtClean="0">
                <a:ea typeface="MS PGothic" charset="0"/>
                <a:cs typeface="MS PGothic" charset="0"/>
              </a:rPr>
              <a:t>electrophile</a:t>
            </a:r>
          </a:p>
          <a:p>
            <a:pPr algn="ctr" eaLnBrk="1" hangingPunct="1"/>
            <a:r>
              <a:rPr lang="en-US" sz="2200" dirty="0" smtClean="0">
                <a:solidFill>
                  <a:srgbClr val="000000"/>
                </a:solidFill>
                <a:ea typeface="MS PGothic" charset="0"/>
                <a:cs typeface="MS PGothic" charset="0"/>
              </a:rPr>
              <a:t>to</a:t>
            </a:r>
            <a:r>
              <a:rPr lang="en-US" sz="2200" dirty="0" smtClean="0">
                <a:solidFill>
                  <a:srgbClr val="FF0000"/>
                </a:solidFill>
                <a:ea typeface="MS PGothic" charset="0"/>
                <a:cs typeface="MS PGothic" charset="0"/>
              </a:rPr>
              <a:t> </a:t>
            </a:r>
            <a:r>
              <a:rPr lang="en-US" sz="2200" dirty="0">
                <a:solidFill>
                  <a:srgbClr val="FF0000"/>
                </a:solidFill>
                <a:ea typeface="MS PGothic" charset="0"/>
                <a:cs typeface="MS PGothic" charset="0"/>
              </a:rPr>
              <a:t>an </a:t>
            </a:r>
            <a:r>
              <a:rPr lang="en-US" sz="2200" dirty="0" smtClean="0">
                <a:solidFill>
                  <a:srgbClr val="FF0000"/>
                </a:solidFill>
                <a:ea typeface="MS PGothic" charset="0"/>
                <a:cs typeface="MS PGothic" charset="0"/>
              </a:rPr>
              <a:t>alkyne</a:t>
            </a:r>
            <a:endParaRPr lang="en-US" sz="2200" dirty="0">
              <a:solidFill>
                <a:srgbClr val="FF0000"/>
              </a:solidFill>
              <a:ea typeface="MS PGothic" charset="0"/>
              <a:cs typeface="MS PGothic" charset="0"/>
            </a:endParaRPr>
          </a:p>
        </p:txBody>
      </p:sp>
      <p:pic>
        <p:nvPicPr>
          <p:cNvPr id="46084" name="Picture 1" descr="07_Pg307_UnFigure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6930"/>
          <a:stretch>
            <a:fillRect/>
          </a:stretch>
        </p:blipFill>
        <p:spPr bwMode="auto">
          <a:xfrm>
            <a:off x="179275" y="3094571"/>
            <a:ext cx="8785451" cy="823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Box 1"/>
          <p:cNvSpPr txBox="1">
            <a:spLocks noChangeArrowheads="1"/>
          </p:cNvSpPr>
          <p:nvPr/>
        </p:nvSpPr>
        <p:spPr bwMode="auto">
          <a:xfrm>
            <a:off x="0" y="323315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>
                <a:ea typeface="MS PGothic" charset="0"/>
                <a:cs typeface="MS PGothic" charset="0"/>
              </a:rPr>
              <a:t>A </a:t>
            </a:r>
            <a:r>
              <a:rPr lang="en-US" sz="4000" dirty="0" smtClean="0">
                <a:ea typeface="MS PGothic" charset="0"/>
                <a:cs typeface="MS PGothic" charset="0"/>
              </a:rPr>
              <a:t>second Addition </a:t>
            </a:r>
            <a:r>
              <a:rPr lang="en-US" sz="4000" dirty="0">
                <a:ea typeface="MS PGothic" charset="0"/>
                <a:cs typeface="MS PGothic" charset="0"/>
              </a:rPr>
              <a:t>Reaction c</a:t>
            </a:r>
            <a:r>
              <a:rPr lang="en-US" sz="4000" dirty="0" smtClean="0">
                <a:ea typeface="MS PGothic" charset="0"/>
                <a:cs typeface="MS PGothic" charset="0"/>
              </a:rPr>
              <a:t>an </a:t>
            </a:r>
            <a:r>
              <a:rPr lang="en-US" sz="4000" dirty="0">
                <a:ea typeface="MS PGothic" charset="0"/>
                <a:cs typeface="MS PGothic" charset="0"/>
              </a:rPr>
              <a:t>Occur</a:t>
            </a:r>
          </a:p>
        </p:txBody>
      </p:sp>
      <p:pic>
        <p:nvPicPr>
          <p:cNvPr id="47106" name="Picture 1" descr="07_Pg308_UnFigure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539"/>
          <a:stretch>
            <a:fillRect/>
          </a:stretch>
        </p:blipFill>
        <p:spPr bwMode="auto">
          <a:xfrm>
            <a:off x="304800" y="2562980"/>
            <a:ext cx="85344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Box 1"/>
          <p:cNvSpPr txBox="1">
            <a:spLocks noChangeArrowheads="1"/>
          </p:cNvSpPr>
          <p:nvPr/>
        </p:nvSpPr>
        <p:spPr bwMode="auto">
          <a:xfrm>
            <a:off x="0" y="339120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>
                <a:solidFill>
                  <a:srgbClr val="000000"/>
                </a:solidFill>
              </a:rPr>
              <a:t>Which </a:t>
            </a:r>
            <a:r>
              <a:rPr lang="en-US" sz="4000" i="1" dirty="0">
                <a:solidFill>
                  <a:srgbClr val="000000"/>
                </a:solidFill>
              </a:rPr>
              <a:t>sp</a:t>
            </a:r>
            <a:r>
              <a:rPr lang="en-US" sz="4000" baseline="30000" dirty="0">
                <a:solidFill>
                  <a:srgbClr val="000000"/>
                </a:solidFill>
              </a:rPr>
              <a:t>2</a:t>
            </a:r>
            <a:r>
              <a:rPr lang="en-US" sz="4000" dirty="0">
                <a:solidFill>
                  <a:srgbClr val="000000"/>
                </a:solidFill>
              </a:rPr>
              <a:t> Carbon </a:t>
            </a:r>
            <a:r>
              <a:rPr lang="en-US" sz="4000" dirty="0" smtClean="0">
                <a:solidFill>
                  <a:srgbClr val="000000"/>
                </a:solidFill>
              </a:rPr>
              <a:t>gets </a:t>
            </a:r>
            <a:r>
              <a:rPr lang="en-US" sz="4000" dirty="0">
                <a:solidFill>
                  <a:srgbClr val="000000"/>
                </a:solidFill>
              </a:rPr>
              <a:t>the H</a:t>
            </a:r>
            <a:r>
              <a:rPr lang="en-US" sz="4000" baseline="30000" dirty="0">
                <a:solidFill>
                  <a:srgbClr val="000000"/>
                </a:solidFill>
              </a:rPr>
              <a:t>+</a:t>
            </a:r>
            <a:r>
              <a:rPr lang="en-US" sz="4000" dirty="0">
                <a:solidFill>
                  <a:srgbClr val="000000"/>
                </a:solidFill>
              </a:rPr>
              <a:t>?</a:t>
            </a:r>
            <a:endParaRPr lang="en-US" sz="4000" dirty="0"/>
          </a:p>
        </p:txBody>
      </p:sp>
      <p:pic>
        <p:nvPicPr>
          <p:cNvPr id="10242" name="Picture 1" descr="06_Pg237_UnFigure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974"/>
          <a:stretch>
            <a:fillRect/>
          </a:stretch>
        </p:blipFill>
        <p:spPr bwMode="auto">
          <a:xfrm>
            <a:off x="382210" y="2938532"/>
            <a:ext cx="8379581" cy="17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Box 1"/>
          <p:cNvSpPr txBox="1">
            <a:spLocks noChangeArrowheads="1"/>
          </p:cNvSpPr>
          <p:nvPr/>
        </p:nvSpPr>
        <p:spPr bwMode="auto">
          <a:xfrm>
            <a:off x="0" y="72570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dirty="0">
                <a:ea typeface="MS PGothic" charset="0"/>
                <a:cs typeface="MS PGothic" charset="0"/>
              </a:rPr>
              <a:t>Addition to a Terminal Alkyne is </a:t>
            </a:r>
            <a:r>
              <a:rPr lang="en-US" sz="3600" dirty="0" err="1">
                <a:ea typeface="MS PGothic" charset="0"/>
                <a:cs typeface="MS PGothic" charset="0"/>
              </a:rPr>
              <a:t>Regioselective</a:t>
            </a:r>
            <a:endParaRPr lang="en-US" sz="3600" dirty="0">
              <a:ea typeface="MS PGothic" charset="0"/>
              <a:cs typeface="MS PGothic" charset="0"/>
            </a:endParaRPr>
          </a:p>
        </p:txBody>
      </p:sp>
      <p:pic>
        <p:nvPicPr>
          <p:cNvPr id="48130" name="Picture 1" descr="07_Pg308_UnFigure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946"/>
          <a:stretch>
            <a:fillRect/>
          </a:stretch>
        </p:blipFill>
        <p:spPr bwMode="auto">
          <a:xfrm>
            <a:off x="290135" y="2707207"/>
            <a:ext cx="8563731" cy="237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Box 1"/>
          <p:cNvSpPr txBox="1">
            <a:spLocks noChangeArrowheads="1"/>
          </p:cNvSpPr>
          <p:nvPr/>
        </p:nvSpPr>
        <p:spPr bwMode="auto">
          <a:xfrm>
            <a:off x="0" y="91925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dirty="0">
                <a:ea typeface="MS PGothic" charset="0"/>
                <a:cs typeface="MS PGothic" charset="0"/>
              </a:rPr>
              <a:t>The </a:t>
            </a:r>
            <a:r>
              <a:rPr lang="en-US" sz="3600" dirty="0" smtClean="0">
                <a:ea typeface="MS PGothic" charset="0"/>
                <a:cs typeface="MS PGothic" charset="0"/>
              </a:rPr>
              <a:t>second </a:t>
            </a:r>
            <a:r>
              <a:rPr lang="en-US" sz="3600" dirty="0">
                <a:ea typeface="MS PGothic" charset="0"/>
                <a:cs typeface="MS PGothic" charset="0"/>
              </a:rPr>
              <a:t>Electrophilic </a:t>
            </a:r>
            <a:r>
              <a:rPr lang="en-US" sz="3600" dirty="0" smtClean="0">
                <a:ea typeface="MS PGothic" charset="0"/>
                <a:cs typeface="MS PGothic" charset="0"/>
              </a:rPr>
              <a:t>Addition</a:t>
            </a:r>
          </a:p>
          <a:p>
            <a:pPr algn="ctr" eaLnBrk="1" hangingPunct="1"/>
            <a:r>
              <a:rPr lang="en-US" sz="3600" dirty="0">
                <a:ea typeface="MS PGothic" charset="0"/>
                <a:cs typeface="MS PGothic" charset="0"/>
              </a:rPr>
              <a:t>r</a:t>
            </a:r>
            <a:r>
              <a:rPr lang="en-US" sz="3600" dirty="0" smtClean="0">
                <a:ea typeface="MS PGothic" charset="0"/>
                <a:cs typeface="MS PGothic" charset="0"/>
              </a:rPr>
              <a:t>eaction </a:t>
            </a:r>
            <a:r>
              <a:rPr lang="en-US" sz="3600" dirty="0">
                <a:ea typeface="MS PGothic" charset="0"/>
                <a:cs typeface="MS PGothic" charset="0"/>
              </a:rPr>
              <a:t>is </a:t>
            </a:r>
            <a:r>
              <a:rPr lang="en-US" sz="3600" dirty="0" smtClean="0">
                <a:ea typeface="MS PGothic" charset="0"/>
                <a:cs typeface="MS PGothic" charset="0"/>
              </a:rPr>
              <a:t>also </a:t>
            </a:r>
            <a:r>
              <a:rPr lang="en-US" sz="3600" dirty="0" err="1">
                <a:ea typeface="MS PGothic" charset="0"/>
                <a:cs typeface="MS PGothic" charset="0"/>
              </a:rPr>
              <a:t>Regioselective</a:t>
            </a:r>
            <a:endParaRPr lang="en-US" sz="3600" dirty="0">
              <a:ea typeface="MS PGothic" charset="0"/>
              <a:cs typeface="MS PGothic" charset="0"/>
            </a:endParaRPr>
          </a:p>
        </p:txBody>
      </p:sp>
      <p:pic>
        <p:nvPicPr>
          <p:cNvPr id="2" name="Picture 1" descr="Screen Shot 2015-05-27 at 3.36.3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82" y="2328052"/>
            <a:ext cx="8031237" cy="3412503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Box 1"/>
          <p:cNvSpPr txBox="1">
            <a:spLocks noChangeArrowheads="1"/>
          </p:cNvSpPr>
          <p:nvPr/>
        </p:nvSpPr>
        <p:spPr bwMode="auto">
          <a:xfrm>
            <a:off x="0" y="88295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dirty="0">
                <a:ea typeface="MS PGothic" charset="0"/>
                <a:cs typeface="MS PGothic" charset="0"/>
              </a:rPr>
              <a:t>An Asymmetrical Internal Alkyne </a:t>
            </a:r>
            <a:br>
              <a:rPr lang="en-US" sz="3600" dirty="0">
                <a:ea typeface="MS PGothic" charset="0"/>
                <a:cs typeface="MS PGothic" charset="0"/>
              </a:rPr>
            </a:br>
            <a:r>
              <a:rPr lang="en-US" sz="3600" dirty="0" smtClean="0">
                <a:ea typeface="MS PGothic" charset="0"/>
                <a:cs typeface="MS PGothic" charset="0"/>
              </a:rPr>
              <a:t>forms two </a:t>
            </a:r>
            <a:r>
              <a:rPr lang="en-US" sz="3600" dirty="0">
                <a:ea typeface="MS PGothic" charset="0"/>
                <a:cs typeface="MS PGothic" charset="0"/>
              </a:rPr>
              <a:t>Products</a:t>
            </a:r>
          </a:p>
        </p:txBody>
      </p:sp>
      <p:pic>
        <p:nvPicPr>
          <p:cNvPr id="2" name="Picture 1" descr="Screen Shot 2015-05-27 at 4.18.4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62" y="3101769"/>
            <a:ext cx="8696476" cy="1722827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Box 1"/>
          <p:cNvSpPr txBox="1">
            <a:spLocks noChangeArrowheads="1"/>
          </p:cNvSpPr>
          <p:nvPr/>
        </p:nvSpPr>
        <p:spPr bwMode="auto">
          <a:xfrm>
            <a:off x="0" y="77183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dirty="0">
                <a:ea typeface="MS PGothic" charset="0"/>
                <a:cs typeface="MS PGothic" charset="0"/>
              </a:rPr>
              <a:t>A Symmetrical Internal Alkyne </a:t>
            </a:r>
            <a:br>
              <a:rPr lang="en-US" sz="3600" dirty="0">
                <a:ea typeface="MS PGothic" charset="0"/>
                <a:cs typeface="MS PGothic" charset="0"/>
              </a:rPr>
            </a:br>
            <a:r>
              <a:rPr lang="en-US" sz="3600" dirty="0" smtClean="0">
                <a:ea typeface="MS PGothic" charset="0"/>
                <a:cs typeface="MS PGothic" charset="0"/>
              </a:rPr>
              <a:t>forms one </a:t>
            </a:r>
            <a:r>
              <a:rPr lang="en-US" sz="3600" dirty="0">
                <a:ea typeface="MS PGothic" charset="0"/>
                <a:cs typeface="MS PGothic" charset="0"/>
              </a:rPr>
              <a:t>Product</a:t>
            </a:r>
          </a:p>
        </p:txBody>
      </p:sp>
      <p:pic>
        <p:nvPicPr>
          <p:cNvPr id="51202" name="Picture 1" descr="07_Pg310_UnFigure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919"/>
          <a:stretch>
            <a:fillRect/>
          </a:stretch>
        </p:blipFill>
        <p:spPr bwMode="auto">
          <a:xfrm>
            <a:off x="304800" y="2821815"/>
            <a:ext cx="85344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Box 1"/>
          <p:cNvSpPr txBox="1">
            <a:spLocks noChangeArrowheads="1"/>
          </p:cNvSpPr>
          <p:nvPr/>
        </p:nvSpPr>
        <p:spPr bwMode="auto">
          <a:xfrm>
            <a:off x="0" y="86708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dirty="0">
                <a:ea typeface="MS PGothic" charset="0"/>
                <a:cs typeface="MS PGothic" charset="0"/>
              </a:rPr>
              <a:t>Acid-Catalyzed Addition of </a:t>
            </a:r>
            <a:br>
              <a:rPr lang="en-US" sz="3600" dirty="0">
                <a:ea typeface="MS PGothic" charset="0"/>
                <a:cs typeface="MS PGothic" charset="0"/>
              </a:rPr>
            </a:br>
            <a:r>
              <a:rPr lang="en-US" sz="3600" dirty="0" smtClean="0">
                <a:ea typeface="MS PGothic" charset="0"/>
                <a:cs typeface="MS PGothic" charset="0"/>
              </a:rPr>
              <a:t>water </a:t>
            </a:r>
            <a:r>
              <a:rPr lang="en-US" sz="3600" dirty="0">
                <a:ea typeface="MS PGothic" charset="0"/>
                <a:cs typeface="MS PGothic" charset="0"/>
              </a:rPr>
              <a:t>to an Alkene</a:t>
            </a:r>
          </a:p>
        </p:txBody>
      </p:sp>
      <p:pic>
        <p:nvPicPr>
          <p:cNvPr id="52226" name="Picture 1" descr="07_Pg311_UnFigure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198"/>
          <a:stretch>
            <a:fillRect/>
          </a:stretch>
        </p:blipFill>
        <p:spPr bwMode="auto">
          <a:xfrm>
            <a:off x="304800" y="2702453"/>
            <a:ext cx="8534400" cy="248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Box 1"/>
          <p:cNvSpPr txBox="1">
            <a:spLocks noChangeArrowheads="1"/>
          </p:cNvSpPr>
          <p:nvPr/>
        </p:nvSpPr>
        <p:spPr bwMode="auto">
          <a:xfrm>
            <a:off x="0" y="74613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dirty="0">
                <a:ea typeface="MS PGothic" charset="0"/>
                <a:cs typeface="MS PGothic" charset="0"/>
              </a:rPr>
              <a:t>Acid-Catalyzed Addition of </a:t>
            </a:r>
            <a:br>
              <a:rPr lang="en-US" sz="3600" dirty="0">
                <a:ea typeface="MS PGothic" charset="0"/>
                <a:cs typeface="MS PGothic" charset="0"/>
              </a:rPr>
            </a:br>
            <a:r>
              <a:rPr lang="en-US" sz="3600" dirty="0" smtClean="0">
                <a:ea typeface="MS PGothic" charset="0"/>
                <a:cs typeface="MS PGothic" charset="0"/>
              </a:rPr>
              <a:t>water </a:t>
            </a:r>
            <a:r>
              <a:rPr lang="en-US" sz="3600" dirty="0">
                <a:ea typeface="MS PGothic" charset="0"/>
                <a:cs typeface="MS PGothic" charset="0"/>
              </a:rPr>
              <a:t>to an </a:t>
            </a:r>
            <a:r>
              <a:rPr lang="en-US" sz="3600" dirty="0" smtClean="0">
                <a:ea typeface="MS PGothic" charset="0"/>
                <a:cs typeface="MS PGothic" charset="0"/>
              </a:rPr>
              <a:t>Alkyne</a:t>
            </a:r>
            <a:endParaRPr lang="en-US" sz="3600" dirty="0">
              <a:ea typeface="MS PGothic" charset="0"/>
              <a:cs typeface="MS PGothic" charset="0"/>
            </a:endParaRPr>
          </a:p>
        </p:txBody>
      </p:sp>
      <p:pic>
        <p:nvPicPr>
          <p:cNvPr id="53250" name="Picture 1" descr="07_Pg311_UnFigure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91" y="3093799"/>
            <a:ext cx="8689219" cy="1607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Box 1"/>
          <p:cNvSpPr txBox="1">
            <a:spLocks noChangeArrowheads="1"/>
          </p:cNvSpPr>
          <p:nvPr/>
        </p:nvSpPr>
        <p:spPr bwMode="auto">
          <a:xfrm>
            <a:off x="0" y="316895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 err="1">
                <a:ea typeface="MS PGothic" charset="0"/>
                <a:cs typeface="MS PGothic" charset="0"/>
              </a:rPr>
              <a:t>Keto</a:t>
            </a:r>
            <a:r>
              <a:rPr lang="en-US" sz="4000" dirty="0">
                <a:ea typeface="MS PGothic" charset="0"/>
                <a:cs typeface="MS PGothic" charset="0"/>
              </a:rPr>
              <a:t>–</a:t>
            </a:r>
            <a:r>
              <a:rPr lang="en-US" sz="4000" dirty="0" err="1">
                <a:ea typeface="MS PGothic" charset="0"/>
                <a:cs typeface="MS PGothic" charset="0"/>
              </a:rPr>
              <a:t>Enol</a:t>
            </a:r>
            <a:r>
              <a:rPr lang="en-US" sz="4000" dirty="0">
                <a:ea typeface="MS PGothic" charset="0"/>
                <a:cs typeface="MS PGothic" charset="0"/>
              </a:rPr>
              <a:t> </a:t>
            </a:r>
            <a:r>
              <a:rPr lang="en-US" sz="4000" dirty="0" err="1">
                <a:ea typeface="MS PGothic" charset="0"/>
                <a:cs typeface="MS PGothic" charset="0"/>
              </a:rPr>
              <a:t>Interconversion</a:t>
            </a:r>
            <a:endParaRPr lang="en-US" sz="4000" dirty="0">
              <a:ea typeface="MS PGothic" charset="0"/>
              <a:cs typeface="MS PGothic" charset="0"/>
            </a:endParaRPr>
          </a:p>
        </p:txBody>
      </p:sp>
      <p:pic>
        <p:nvPicPr>
          <p:cNvPr id="54274" name="Picture 1" descr="07_Pg311_UnFigure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214"/>
          <a:stretch>
            <a:fillRect/>
          </a:stretch>
        </p:blipFill>
        <p:spPr bwMode="auto">
          <a:xfrm>
            <a:off x="1630315" y="2914942"/>
            <a:ext cx="5883370" cy="2100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Box 1"/>
          <p:cNvSpPr txBox="1">
            <a:spLocks noChangeArrowheads="1"/>
          </p:cNvSpPr>
          <p:nvPr/>
        </p:nvSpPr>
        <p:spPr bwMode="auto">
          <a:xfrm>
            <a:off x="0" y="77183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dirty="0">
                <a:ea typeface="MS PGothic" charset="0"/>
                <a:cs typeface="MS PGothic" charset="0"/>
              </a:rPr>
              <a:t>Mechanism for Acid-Catalyzed </a:t>
            </a:r>
            <a:br>
              <a:rPr lang="en-US" sz="3600" dirty="0">
                <a:ea typeface="MS PGothic" charset="0"/>
                <a:cs typeface="MS PGothic" charset="0"/>
              </a:rPr>
            </a:br>
            <a:r>
              <a:rPr lang="en-US" sz="3600" dirty="0" err="1">
                <a:ea typeface="MS PGothic" charset="0"/>
                <a:cs typeface="MS PGothic" charset="0"/>
              </a:rPr>
              <a:t>Keto</a:t>
            </a:r>
            <a:r>
              <a:rPr lang="en-US" sz="3600" dirty="0">
                <a:ea typeface="MS PGothic" charset="0"/>
                <a:cs typeface="MS PGothic" charset="0"/>
              </a:rPr>
              <a:t>–</a:t>
            </a:r>
            <a:r>
              <a:rPr lang="en-US" sz="3600" dirty="0" err="1">
                <a:ea typeface="MS PGothic" charset="0"/>
                <a:cs typeface="MS PGothic" charset="0"/>
              </a:rPr>
              <a:t>Enol</a:t>
            </a:r>
            <a:r>
              <a:rPr lang="en-US" sz="3600" dirty="0">
                <a:ea typeface="MS PGothic" charset="0"/>
                <a:cs typeface="MS PGothic" charset="0"/>
              </a:rPr>
              <a:t> </a:t>
            </a:r>
            <a:r>
              <a:rPr lang="en-US" sz="3600" dirty="0" err="1">
                <a:ea typeface="MS PGothic" charset="0"/>
                <a:cs typeface="MS PGothic" charset="0"/>
              </a:rPr>
              <a:t>Interconversion</a:t>
            </a:r>
            <a:endParaRPr lang="en-US" sz="3600" dirty="0">
              <a:ea typeface="MS PGothic" charset="0"/>
              <a:cs typeface="MS PGothic" charset="0"/>
            </a:endParaRPr>
          </a:p>
        </p:txBody>
      </p:sp>
      <p:pic>
        <p:nvPicPr>
          <p:cNvPr id="55298" name="Picture 1" descr="07_Pg311_UnFigure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643"/>
          <a:stretch>
            <a:fillRect/>
          </a:stretch>
        </p:blipFill>
        <p:spPr bwMode="auto">
          <a:xfrm>
            <a:off x="304800" y="2681510"/>
            <a:ext cx="853440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ChangeArrowheads="1"/>
          </p:cNvSpPr>
          <p:nvPr/>
        </p:nvSpPr>
        <p:spPr bwMode="auto">
          <a:xfrm>
            <a:off x="0" y="72570"/>
            <a:ext cx="9144000" cy="124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000" dirty="0">
                <a:solidFill>
                  <a:srgbClr val="000000"/>
                </a:solidFill>
                <a:ea typeface="MS PGothic" charset="0"/>
                <a:cs typeface="MS PGothic" charset="0"/>
              </a:rPr>
              <a:t>Acid-Catalyzed Addition of Water</a:t>
            </a:r>
          </a:p>
        </p:txBody>
      </p:sp>
      <p:pic>
        <p:nvPicPr>
          <p:cNvPr id="56322" name="Picture 1" descr="07_Pg312_UnFigure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473"/>
          <a:stretch>
            <a:fillRect/>
          </a:stretch>
        </p:blipFill>
        <p:spPr bwMode="auto">
          <a:xfrm>
            <a:off x="304800" y="2801250"/>
            <a:ext cx="8534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Box 2"/>
          <p:cNvSpPr txBox="1">
            <a:spLocks noChangeArrowheads="1"/>
          </p:cNvSpPr>
          <p:nvPr/>
        </p:nvSpPr>
        <p:spPr bwMode="auto">
          <a:xfrm>
            <a:off x="0" y="7620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dirty="0">
                <a:ea typeface="MS PGothic" charset="0"/>
                <a:cs typeface="MS PGothic" charset="0"/>
              </a:rPr>
              <a:t>A Terminal Alkyne is </a:t>
            </a:r>
            <a:r>
              <a:rPr lang="en-US" sz="3600" dirty="0" smtClean="0">
                <a:ea typeface="MS PGothic" charset="0"/>
                <a:cs typeface="MS PGothic" charset="0"/>
              </a:rPr>
              <a:t>less reactive than </a:t>
            </a:r>
            <a:r>
              <a:rPr lang="en-US" sz="3600" dirty="0">
                <a:ea typeface="MS PGothic" charset="0"/>
                <a:cs typeface="MS PGothic" charset="0"/>
              </a:rPr>
              <a:t>an Internal Alkyne</a:t>
            </a:r>
          </a:p>
        </p:txBody>
      </p:sp>
      <p:sp>
        <p:nvSpPr>
          <p:cNvPr id="57346" name="TextBox 3"/>
          <p:cNvSpPr txBox="1">
            <a:spLocks noChangeArrowheads="1"/>
          </p:cNvSpPr>
          <p:nvPr/>
        </p:nvSpPr>
        <p:spPr bwMode="auto">
          <a:xfrm>
            <a:off x="229810" y="4115116"/>
            <a:ext cx="8684379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ea typeface="MS PGothic" charset="0"/>
                <a:cs typeface="MS PGothic" charset="0"/>
              </a:rPr>
              <a:t>Because terminal alkynes are less reactive, the rate of the reaction is increased with a </a:t>
            </a:r>
            <a:r>
              <a:rPr lang="en-US" dirty="0">
                <a:solidFill>
                  <a:srgbClr val="990000"/>
                </a:solidFill>
                <a:ea typeface="MS PGothic" charset="0"/>
                <a:cs typeface="MS PGothic" charset="0"/>
              </a:rPr>
              <a:t>mercuric ion catalyst</a:t>
            </a:r>
            <a:r>
              <a:rPr lang="en-US" dirty="0">
                <a:ea typeface="MS PGothic" charset="0"/>
                <a:cs typeface="MS PGothic" charset="0"/>
              </a:rPr>
              <a:t>.</a:t>
            </a:r>
          </a:p>
        </p:txBody>
      </p:sp>
      <p:pic>
        <p:nvPicPr>
          <p:cNvPr id="57347" name="Picture 1" descr="07_Pg312_UnFigure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1201"/>
          <a:stretch>
            <a:fillRect/>
          </a:stretch>
        </p:blipFill>
        <p:spPr bwMode="auto">
          <a:xfrm>
            <a:off x="229168" y="2896900"/>
            <a:ext cx="8685664" cy="1101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Box 1"/>
          <p:cNvSpPr txBox="1">
            <a:spLocks noChangeArrowheads="1"/>
          </p:cNvSpPr>
          <p:nvPr/>
        </p:nvSpPr>
        <p:spPr bwMode="auto">
          <a:xfrm>
            <a:off x="0" y="326420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>
                <a:solidFill>
                  <a:srgbClr val="000000"/>
                </a:solidFill>
              </a:rPr>
              <a:t>The Mechanism</a:t>
            </a:r>
            <a:endParaRPr lang="en-US" sz="4000" dirty="0"/>
          </a:p>
        </p:txBody>
      </p:sp>
      <p:pic>
        <p:nvPicPr>
          <p:cNvPr id="11266" name="Picture 1" descr="06_Pg238_UnFigure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093"/>
          <a:stretch>
            <a:fillRect/>
          </a:stretch>
        </p:blipFill>
        <p:spPr bwMode="auto">
          <a:xfrm>
            <a:off x="424543" y="2220363"/>
            <a:ext cx="8294914" cy="303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340662" y="5331100"/>
            <a:ext cx="64626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</a:rPr>
              <a:t>Carbocation formation is the rate-limiting step.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/>
          </p:cNvSpPr>
          <p:nvPr/>
        </p:nvSpPr>
        <p:spPr bwMode="auto">
          <a:xfrm>
            <a:off x="0" y="60475"/>
            <a:ext cx="9144000" cy="1233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000" dirty="0">
                <a:solidFill>
                  <a:srgbClr val="000000"/>
                </a:solidFill>
                <a:ea typeface="MS PGothic" charset="0"/>
                <a:cs typeface="MS PGothic" charset="0"/>
              </a:rPr>
              <a:t>Addition of Hydrogen </a:t>
            </a:r>
            <a:r>
              <a:rPr lang="en-US" sz="4000" dirty="0" smtClean="0">
                <a:solidFill>
                  <a:srgbClr val="000000"/>
                </a:solidFill>
                <a:ea typeface="MS PGothic" charset="0"/>
                <a:cs typeface="MS PGothic" charset="0"/>
              </a:rPr>
              <a:t>forms </a:t>
            </a:r>
            <a:r>
              <a:rPr lang="en-US" sz="4000" dirty="0">
                <a:solidFill>
                  <a:srgbClr val="000000"/>
                </a:solidFill>
                <a:ea typeface="MS PGothic" charset="0"/>
                <a:cs typeface="MS PGothic" charset="0"/>
              </a:rPr>
              <a:t>an Alkane</a:t>
            </a:r>
          </a:p>
        </p:txBody>
      </p:sp>
      <p:pic>
        <p:nvPicPr>
          <p:cNvPr id="58370" name="Picture 1" descr="07_Pg314_UnFigure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9911"/>
          <a:stretch>
            <a:fillRect/>
          </a:stretch>
        </p:blipFill>
        <p:spPr bwMode="auto">
          <a:xfrm>
            <a:off x="269724" y="3154838"/>
            <a:ext cx="8604552" cy="1434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ChangeArrowheads="1"/>
          </p:cNvSpPr>
          <p:nvPr/>
        </p:nvSpPr>
        <p:spPr bwMode="auto">
          <a:xfrm>
            <a:off x="0" y="72570"/>
            <a:ext cx="9144000" cy="1233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000" dirty="0">
                <a:solidFill>
                  <a:srgbClr val="000000"/>
                </a:solidFill>
                <a:ea typeface="MS PGothic" charset="0"/>
                <a:cs typeface="MS PGothic" charset="0"/>
              </a:rPr>
              <a:t>Stopping at the Alkene</a:t>
            </a:r>
          </a:p>
        </p:txBody>
      </p:sp>
      <p:pic>
        <p:nvPicPr>
          <p:cNvPr id="59394" name="Picture 1" descr="07_Pg314_UnFigure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5891"/>
          <a:stretch>
            <a:fillRect/>
          </a:stretch>
        </p:blipFill>
        <p:spPr bwMode="auto">
          <a:xfrm>
            <a:off x="368300" y="3415714"/>
            <a:ext cx="8407400" cy="81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Box 2"/>
          <p:cNvSpPr txBox="1">
            <a:spLocks noChangeArrowheads="1"/>
          </p:cNvSpPr>
          <p:nvPr/>
        </p:nvSpPr>
        <p:spPr bwMode="auto">
          <a:xfrm>
            <a:off x="0" y="341085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 err="1">
                <a:ea typeface="MS PGothic" charset="0"/>
                <a:cs typeface="MS PGothic" charset="0"/>
              </a:rPr>
              <a:t>Lindlar</a:t>
            </a:r>
            <a:r>
              <a:rPr lang="en-US" sz="4000" dirty="0">
                <a:ea typeface="MS PGothic" charset="0"/>
                <a:cs typeface="MS PGothic" charset="0"/>
              </a:rPr>
              <a:t> Catalyst</a:t>
            </a:r>
          </a:p>
        </p:txBody>
      </p:sp>
      <p:pic>
        <p:nvPicPr>
          <p:cNvPr id="60418" name="Picture 1" descr="07_04_Fig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779"/>
          <a:stretch>
            <a:fillRect/>
          </a:stretch>
        </p:blipFill>
        <p:spPr bwMode="auto">
          <a:xfrm>
            <a:off x="2895428" y="2165054"/>
            <a:ext cx="3025422" cy="3351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8656" y="1387964"/>
            <a:ext cx="8825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Lindlar</a:t>
            </a:r>
            <a:r>
              <a:rPr lang="en-US" b="1" dirty="0" smtClean="0"/>
              <a:t> catalyst</a:t>
            </a:r>
            <a:r>
              <a:rPr lang="en-US" dirty="0" smtClean="0"/>
              <a:t>: ( </a:t>
            </a:r>
            <a:r>
              <a:rPr lang="en-US" u="sng" dirty="0" smtClean="0"/>
              <a:t>Herbert </a:t>
            </a:r>
            <a:r>
              <a:rPr lang="en-US" u="sng" dirty="0" err="1" smtClean="0"/>
              <a:t>Lindlar</a:t>
            </a:r>
            <a:r>
              <a:rPr lang="en-US" u="sng" dirty="0" smtClean="0"/>
              <a:t>) </a:t>
            </a:r>
            <a:r>
              <a:rPr lang="en-US" dirty="0" smtClean="0"/>
              <a:t>is a heterogeneous catalyst that consists of palladium deposited on calcium carbonate 5% Pd-CaCO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5" name="Rectangle 4"/>
          <p:cNvSpPr/>
          <p:nvPr/>
        </p:nvSpPr>
        <p:spPr>
          <a:xfrm>
            <a:off x="3511681" y="5668880"/>
            <a:ext cx="2133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reduce its activity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ChangeArrowheads="1"/>
          </p:cNvSpPr>
          <p:nvPr/>
        </p:nvSpPr>
        <p:spPr bwMode="auto">
          <a:xfrm>
            <a:off x="0" y="96760"/>
            <a:ext cx="9144000" cy="118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000" dirty="0" err="1">
                <a:solidFill>
                  <a:srgbClr val="000000"/>
                </a:solidFill>
                <a:ea typeface="MS PGothic" charset="0"/>
                <a:cs typeface="MS PGothic" charset="0"/>
              </a:rPr>
              <a:t>Syn</a:t>
            </a:r>
            <a:r>
              <a:rPr lang="en-US" sz="4000" dirty="0">
                <a:solidFill>
                  <a:srgbClr val="000000"/>
                </a:solidFill>
                <a:ea typeface="MS PGothic" charset="0"/>
                <a:cs typeface="MS PGothic" charset="0"/>
              </a:rPr>
              <a:t> Addition</a:t>
            </a:r>
          </a:p>
        </p:txBody>
      </p:sp>
      <p:pic>
        <p:nvPicPr>
          <p:cNvPr id="61442" name="Picture 1" descr="07_Pg315_UnFigure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593"/>
          <a:stretch>
            <a:fillRect/>
          </a:stretch>
        </p:blipFill>
        <p:spPr bwMode="auto">
          <a:xfrm>
            <a:off x="304800" y="2654905"/>
            <a:ext cx="8534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447472" y="2600476"/>
            <a:ext cx="4249057" cy="2047724"/>
            <a:chOff x="3704" y="1990"/>
            <a:chExt cx="1480" cy="754"/>
          </a:xfrm>
        </p:grpSpPr>
        <p:pic>
          <p:nvPicPr>
            <p:cNvPr id="62469" name="Picture 17" descr="Slide 2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3" y="1990"/>
              <a:ext cx="806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3"/>
            <p:cNvSpPr>
              <a:spLocks noChangeArrowheads="1"/>
            </p:cNvSpPr>
            <p:nvPr/>
          </p:nvSpPr>
          <p:spPr bwMode="auto">
            <a:xfrm>
              <a:off x="3704" y="2336"/>
              <a:ext cx="1480" cy="40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BottomLeft">
                <a:rot lat="18600000" lon="0" rev="0"/>
              </a:camera>
              <a:lightRig rig="legacyFlat3" dir="t"/>
            </a:scene3d>
            <a:sp3d extrusionH="1508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en-US"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</p:grpSp>
      <p:sp>
        <p:nvSpPr>
          <p:cNvPr id="62467" name="TextBox 7"/>
          <p:cNvSpPr txBox="1">
            <a:spLocks noChangeArrowheads="1"/>
          </p:cNvSpPr>
          <p:nvPr/>
        </p:nvSpPr>
        <p:spPr bwMode="auto">
          <a:xfrm>
            <a:off x="0" y="353180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>
                <a:ea typeface="MS PGothic" charset="0"/>
                <a:cs typeface="MS PGothic" charset="0"/>
              </a:rPr>
              <a:t>Why </a:t>
            </a:r>
            <a:r>
              <a:rPr lang="en-US" sz="4000" dirty="0" err="1">
                <a:ea typeface="MS PGothic" charset="0"/>
                <a:cs typeface="MS PGothic" charset="0"/>
              </a:rPr>
              <a:t>Cis</a:t>
            </a:r>
            <a:r>
              <a:rPr lang="en-US" sz="4000" dirty="0">
                <a:ea typeface="MS PGothic" charset="0"/>
                <a:cs typeface="MS PGothic" charset="0"/>
              </a:rPr>
              <a:t>?</a:t>
            </a:r>
          </a:p>
        </p:txBody>
      </p:sp>
      <p:sp>
        <p:nvSpPr>
          <p:cNvPr id="62468" name="TextBox 8"/>
          <p:cNvSpPr txBox="1">
            <a:spLocks noChangeArrowheads="1"/>
          </p:cNvSpPr>
          <p:nvPr/>
        </p:nvSpPr>
        <p:spPr bwMode="auto">
          <a:xfrm>
            <a:off x="357528" y="4772793"/>
            <a:ext cx="84289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ea typeface="MS PGothic" charset="0"/>
                <a:cs typeface="MS PGothic" charset="0"/>
              </a:rPr>
              <a:t>The catalyst delivers the hydrogens to </a:t>
            </a:r>
            <a:r>
              <a:rPr lang="en-US" dirty="0">
                <a:solidFill>
                  <a:srgbClr val="FF0000"/>
                </a:solidFill>
                <a:ea typeface="MS PGothic" charset="0"/>
                <a:cs typeface="MS PGothic" charset="0"/>
              </a:rPr>
              <a:t>one side </a:t>
            </a:r>
            <a:r>
              <a:rPr lang="en-US" dirty="0">
                <a:ea typeface="MS PGothic" charset="0"/>
                <a:cs typeface="MS PGothic" charset="0"/>
              </a:rPr>
              <a:t>of the triple bond.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Box 1"/>
          <p:cNvSpPr txBox="1">
            <a:spLocks noChangeArrowheads="1"/>
          </p:cNvSpPr>
          <p:nvPr/>
        </p:nvSpPr>
        <p:spPr bwMode="auto">
          <a:xfrm>
            <a:off x="0" y="327025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>
                <a:solidFill>
                  <a:srgbClr val="000000"/>
                </a:solidFill>
              </a:rPr>
              <a:t>Relative Stabilities of </a:t>
            </a:r>
            <a:r>
              <a:rPr lang="en-US" sz="4000" dirty="0" err="1">
                <a:solidFill>
                  <a:srgbClr val="000000"/>
                </a:solidFill>
              </a:rPr>
              <a:t>Carbocations</a:t>
            </a:r>
            <a:endParaRPr lang="en-US" sz="4000" dirty="0"/>
          </a:p>
        </p:txBody>
      </p:sp>
      <p:pic>
        <p:nvPicPr>
          <p:cNvPr id="12290" name="Picture 1" descr="06_Pg238_UnFigure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127"/>
          <a:stretch>
            <a:fillRect/>
          </a:stretch>
        </p:blipFill>
        <p:spPr bwMode="auto">
          <a:xfrm>
            <a:off x="376162" y="2984501"/>
            <a:ext cx="8391676" cy="1773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Box 1"/>
          <p:cNvSpPr txBox="1">
            <a:spLocks noChangeArrowheads="1"/>
          </p:cNvSpPr>
          <p:nvPr/>
        </p:nvSpPr>
        <p:spPr bwMode="auto">
          <a:xfrm>
            <a:off x="0" y="339120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>
                <a:solidFill>
                  <a:srgbClr val="000000"/>
                </a:solidFill>
              </a:rPr>
              <a:t>Carbocation Stability</a:t>
            </a:r>
            <a:endParaRPr lang="en-US" sz="4000" dirty="0"/>
          </a:p>
        </p:txBody>
      </p:sp>
      <p:pic>
        <p:nvPicPr>
          <p:cNvPr id="13314" name="Picture 1" descr="06_Pg239_Un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947"/>
          <a:stretch>
            <a:fillRect/>
          </a:stretch>
        </p:blipFill>
        <p:spPr bwMode="auto">
          <a:xfrm>
            <a:off x="442686" y="2568536"/>
            <a:ext cx="8258629" cy="2212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1"/>
          <p:cNvSpPr>
            <a:spLocks noChangeArrowheads="1"/>
          </p:cNvSpPr>
          <p:nvPr/>
        </p:nvSpPr>
        <p:spPr bwMode="auto">
          <a:xfrm>
            <a:off x="469671" y="4879488"/>
            <a:ext cx="83400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7F0000"/>
                </a:solidFill>
                <a:cs typeface="Arial" charset="0"/>
              </a:rPr>
              <a:t>Alkyl groups </a:t>
            </a:r>
            <a:r>
              <a:rPr lang="en-US" sz="2400" dirty="0" smtClean="0">
                <a:solidFill>
                  <a:srgbClr val="7F0000"/>
                </a:solidFill>
                <a:cs typeface="Arial" charset="0"/>
              </a:rPr>
              <a:t>decrease the </a:t>
            </a:r>
            <a:r>
              <a:rPr lang="en-US" sz="2400" dirty="0">
                <a:solidFill>
                  <a:srgbClr val="7F0000"/>
                </a:solidFill>
                <a:cs typeface="Arial" charset="0"/>
              </a:rPr>
              <a:t>concentration of positive charge on the carbon.</a:t>
            </a:r>
            <a:endParaRPr lang="en-US" sz="2400" dirty="0">
              <a:solidFill>
                <a:srgbClr val="B80D14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06_01_Fig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038"/>
          <a:stretch>
            <a:fillRect/>
          </a:stretch>
        </p:blipFill>
        <p:spPr bwMode="auto">
          <a:xfrm>
            <a:off x="400353" y="2594461"/>
            <a:ext cx="8343295" cy="2743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0" y="75828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dirty="0" err="1">
                <a:solidFill>
                  <a:srgbClr val="000000"/>
                </a:solidFill>
              </a:rPr>
              <a:t>Hyperconjugation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smtClean="0">
                <a:solidFill>
                  <a:srgbClr val="000000"/>
                </a:solidFill>
              </a:rPr>
              <a:t>Stabilizes</a:t>
            </a:r>
          </a:p>
          <a:p>
            <a:pPr algn="ctr" eaLnBrk="1" hangingPunct="1"/>
            <a:r>
              <a:rPr lang="en-US" sz="3600" dirty="0" smtClean="0">
                <a:solidFill>
                  <a:srgbClr val="000000"/>
                </a:solidFill>
              </a:rPr>
              <a:t>a </a:t>
            </a:r>
            <a:r>
              <a:rPr lang="en-US" sz="3600" dirty="0">
                <a:solidFill>
                  <a:srgbClr val="000000"/>
                </a:solidFill>
              </a:rPr>
              <a:t>Carbocation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1"/>
          <p:cNvSpPr txBox="1">
            <a:spLocks noChangeArrowheads="1"/>
          </p:cNvSpPr>
          <p:nvPr/>
        </p:nvSpPr>
        <p:spPr bwMode="auto">
          <a:xfrm>
            <a:off x="0" y="327025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 err="1">
                <a:solidFill>
                  <a:srgbClr val="000000"/>
                </a:solidFill>
              </a:rPr>
              <a:t>Hyperconjugation</a:t>
            </a:r>
            <a:endParaRPr lang="en-US" sz="4000" dirty="0"/>
          </a:p>
        </p:txBody>
      </p:sp>
      <p:pic>
        <p:nvPicPr>
          <p:cNvPr id="16386" name="Picture 1" descr="06_Pg240_UnFigure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738"/>
          <a:stretch>
            <a:fillRect/>
          </a:stretch>
        </p:blipFill>
        <p:spPr bwMode="auto">
          <a:xfrm>
            <a:off x="304800" y="2933778"/>
            <a:ext cx="8534400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38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61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65&quot;/&gt;&lt;/object&gt;&lt;object type=&quot;3&quot; unique_id=&quot;10012&quot;&gt;&lt;property id=&quot;20148&quot; value=&quot;5&quot;/&gt;&lt;property id=&quot;20300&quot; value=&quot;Slide 10&quot;/&gt;&lt;property id=&quot;20307&quot; value=&quot;264&quot;/&gt;&lt;/object&gt;&lt;object type=&quot;3&quot; unique_id=&quot;10013&quot;&gt;&lt;property id=&quot;20148&quot; value=&quot;5&quot;/&gt;&lt;property id=&quot;20300&quot; value=&quot;Slide 11&quot;/&gt;&lt;property id=&quot;20307&quot; value=&quot;267&quot;/&gt;&lt;/object&gt;&lt;object type=&quot;3&quot; unique_id=&quot;10014&quot;&gt;&lt;property id=&quot;20148&quot; value=&quot;5&quot;/&gt;&lt;property id=&quot;20300&quot; value=&quot;Slide 12&quot;/&gt;&lt;property id=&quot;20307&quot; value=&quot;38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0&quot;/&gt;&lt;/object&gt;&lt;object type=&quot;3&quot; unique_id=&quot;10018&quot;&gt;&lt;property id=&quot;20148&quot; value=&quot;5&quot;/&gt;&lt;property id=&quot;20300&quot; value=&quot;Slide 16&quot;/&gt;&lt;property id=&quot;20307&quot; value=&quot;271&quot;/&gt;&lt;/object&gt;&lt;object type=&quot;3&quot; unique_id=&quot;10019&quot;&gt;&lt;property id=&quot;20148&quot; value=&quot;5&quot;/&gt;&lt;property id=&quot;20300&quot; value=&quot;Slide 17&quot;/&gt;&lt;property id=&quot;20307&quot; value=&quot;272&quot;/&gt;&lt;/object&gt;&lt;object type=&quot;3&quot; unique_id=&quot;10020&quot;&gt;&lt;property id=&quot;20148&quot; value=&quot;5&quot;/&gt;&lt;property id=&quot;20300&quot; value=&quot;Slide 18&quot;/&gt;&lt;property id=&quot;20307&quot; value=&quot;273&quot;/&gt;&lt;/object&gt;&lt;object type=&quot;3&quot; unique_id=&quot;10021&quot;&gt;&lt;property id=&quot;20148&quot; value=&quot;5&quot;/&gt;&lt;property id=&quot;20300&quot; value=&quot;Slide 19&quot;/&gt;&lt;property id=&quot;20307&quot; value=&quot;274&quot;/&gt;&lt;/object&gt;&lt;object type=&quot;3&quot; unique_id=&quot;10022&quot;&gt;&lt;property id=&quot;20148&quot; value=&quot;5&quot;/&gt;&lt;property id=&quot;20300&quot; value=&quot;Slide 20&quot;/&gt;&lt;property id=&quot;20307&quot; value=&quot;275&quot;/&gt;&lt;/object&gt;&lt;object type=&quot;3&quot; unique_id=&quot;10023&quot;&gt;&lt;property id=&quot;20148&quot; value=&quot;5&quot;/&gt;&lt;property id=&quot;20300&quot; value=&quot;Slide 21&quot;/&gt;&lt;property id=&quot;20307&quot; value=&quot;276&quot;/&gt;&lt;/object&gt;&lt;object type=&quot;3&quot; unique_id=&quot;10024&quot;&gt;&lt;property id=&quot;20148&quot; value=&quot;5&quot;/&gt;&lt;property id=&quot;20300&quot; value=&quot;Slide 22&quot;/&gt;&lt;property id=&quot;20307&quot; value=&quot;277&quot;/&gt;&lt;/object&gt;&lt;object type=&quot;3&quot; unique_id=&quot;10025&quot;&gt;&lt;property id=&quot;20148&quot; value=&quot;5&quot;/&gt;&lt;property id=&quot;20300&quot; value=&quot;Slide 23&quot;/&gt;&lt;property id=&quot;20307&quot; value=&quot;278&quot;/&gt;&lt;/object&gt;&lt;object type=&quot;3&quot; unique_id=&quot;10026&quot;&gt;&lt;property id=&quot;20148&quot; value=&quot;5&quot;/&gt;&lt;property id=&quot;20300&quot; value=&quot;Slide 24&quot;/&gt;&lt;property id=&quot;20307&quot; value=&quot;279&quot;/&gt;&lt;/object&gt;&lt;object type=&quot;3&quot; unique_id=&quot;10027&quot;&gt;&lt;property id=&quot;20148&quot; value=&quot;5&quot;/&gt;&lt;property id=&quot;20300&quot; value=&quot;Slide 25&quot;/&gt;&lt;property id=&quot;20307&quot; value=&quot;280&quot;/&gt;&lt;/object&gt;&lt;object type=&quot;3&quot; unique_id=&quot;10028&quot;&gt;&lt;property id=&quot;20148&quot; value=&quot;5&quot;/&gt;&lt;property id=&quot;20300&quot; value=&quot;Slide 26&quot;/&gt;&lt;property id=&quot;20307&quot; value=&quot;281&quot;/&gt;&lt;/object&gt;&lt;object type=&quot;3&quot; unique_id=&quot;10029&quot;&gt;&lt;property id=&quot;20148&quot; value=&quot;5&quot;/&gt;&lt;property id=&quot;20300&quot; value=&quot;Slide 27&quot;/&gt;&lt;property id=&quot;20307&quot; value=&quot;282&quot;/&gt;&lt;/object&gt;&lt;object type=&quot;3&quot; unique_id=&quot;10030&quot;&gt;&lt;property id=&quot;20148&quot; value=&quot;5&quot;/&gt;&lt;property id=&quot;20300&quot; value=&quot;Slide 28&quot;/&gt;&lt;property id=&quot;20307&quot; value=&quot;283&quot;/&gt;&lt;/object&gt;&lt;object type=&quot;3&quot; unique_id=&quot;10031&quot;&gt;&lt;property id=&quot;20148&quot; value=&quot;5&quot;/&gt;&lt;property id=&quot;20300&quot; value=&quot;Slide 29&quot;/&gt;&lt;property id=&quot;20307&quot; value=&quot;285&quot;/&gt;&lt;/object&gt;&lt;object type=&quot;3&quot; unique_id=&quot;10032&quot;&gt;&lt;property id=&quot;20148&quot; value=&quot;5&quot;/&gt;&lt;property id=&quot;20300&quot; value=&quot;Slide 30&quot;/&gt;&lt;property id=&quot;20307&quot; value=&quot;287&quot;/&gt;&lt;/object&gt;&lt;object type=&quot;3&quot; unique_id=&quot;10033&quot;&gt;&lt;property id=&quot;20148&quot; value=&quot;5&quot;/&gt;&lt;property id=&quot;20300&quot; value=&quot;Slide 31&quot;/&gt;&lt;property id=&quot;20307&quot; value=&quot;288&quot;/&gt;&lt;/object&gt;&lt;object type=&quot;3&quot; unique_id=&quot;10034&quot;&gt;&lt;property id=&quot;20148&quot; value=&quot;5&quot;/&gt;&lt;property id=&quot;20300&quot; value=&quot;Slide 32&quot;/&gt;&lt;property id=&quot;20307&quot; value=&quot;289&quot;/&gt;&lt;/object&gt;&lt;object type=&quot;3&quot; unique_id=&quot;10035&quot;&gt;&lt;property id=&quot;20148&quot; value=&quot;5&quot;/&gt;&lt;property id=&quot;20300&quot; value=&quot;Slide 33&quot;/&gt;&lt;property id=&quot;20307&quot; value=&quot;290&quot;/&gt;&lt;/object&gt;&lt;object type=&quot;3&quot; unique_id=&quot;10036&quot;&gt;&lt;property id=&quot;20148&quot; value=&quot;5&quot;/&gt;&lt;property id=&quot;20300&quot; value=&quot;Slide 34&quot;/&gt;&lt;property id=&quot;20307&quot; value=&quot;291&quot;/&gt;&lt;/object&gt;&lt;object type=&quot;3&quot; unique_id=&quot;10037&quot;&gt;&lt;property id=&quot;20148&quot; value=&quot;5&quot;/&gt;&lt;property id=&quot;20300&quot; value=&quot;Slide 35&quot;/&gt;&lt;property id=&quot;20307&quot; value=&quot;292&quot;/&gt;&lt;/object&gt;&lt;object type=&quot;3&quot; unique_id=&quot;10038&quot;&gt;&lt;property id=&quot;20148&quot; value=&quot;5&quot;/&gt;&lt;property id=&quot;20300&quot; value=&quot;Slide 36&quot;/&gt;&lt;property id=&quot;20307&quot; value=&quot;293&quot;/&gt;&lt;/object&gt;&lt;object type=&quot;3&quot; unique_id=&quot;10039&quot;&gt;&lt;property id=&quot;20148&quot; value=&quot;5&quot;/&gt;&lt;property id=&quot;20300&quot; value=&quot;Slide 37&quot;/&gt;&lt;property id=&quot;20307&quot; value=&quot;294&quot;/&gt;&lt;/object&gt;&lt;object type=&quot;3&quot; unique_id=&quot;10040&quot;&gt;&lt;property id=&quot;20148&quot; value=&quot;5&quot;/&gt;&lt;property id=&quot;20300&quot; value=&quot;Slide 38&quot;/&gt;&lt;property id=&quot;20307&quot; value=&quot;297&quot;/&gt;&lt;/object&gt;&lt;object type=&quot;3&quot; unique_id=&quot;10041&quot;&gt;&lt;property id=&quot;20148&quot; value=&quot;5&quot;/&gt;&lt;property id=&quot;20300&quot; value=&quot;Slide 39&quot;/&gt;&lt;property id=&quot;20307&quot; value=&quot;298&quot;/&gt;&lt;/object&gt;&lt;object type=&quot;3&quot; unique_id=&quot;10042&quot;&gt;&lt;property id=&quot;20148&quot; value=&quot;5&quot;/&gt;&lt;property id=&quot;20300&quot; value=&quot;Slide 40&quot;/&gt;&lt;property id=&quot;20307&quot; value=&quot;299&quot;/&gt;&lt;/object&gt;&lt;object type=&quot;3&quot; unique_id=&quot;10043&quot;&gt;&lt;property id=&quot;20148&quot; value=&quot;5&quot;/&gt;&lt;property id=&quot;20300&quot; value=&quot;Slide 41&quot;/&gt;&lt;property id=&quot;20307&quot; value=&quot;301&quot;/&gt;&lt;/object&gt;&lt;object type=&quot;3&quot; unique_id=&quot;10044&quot;&gt;&lt;property id=&quot;20148&quot; value=&quot;5&quot;/&gt;&lt;property id=&quot;20300&quot; value=&quot;Slide 42&quot;/&gt;&lt;property id=&quot;20307&quot; value=&quot;302&quot;/&gt;&lt;/object&gt;&lt;object type=&quot;3&quot; unique_id=&quot;10045&quot;&gt;&lt;property id=&quot;20148&quot; value=&quot;5&quot;/&gt;&lt;property id=&quot;20300&quot; value=&quot;Slide 43&quot;/&gt;&lt;property id=&quot;20307&quot; value=&quot;303&quot;/&gt;&lt;/object&gt;&lt;object type=&quot;3&quot; unique_id=&quot;10046&quot;&gt;&lt;property id=&quot;20148&quot; value=&quot;5&quot;/&gt;&lt;property id=&quot;20300&quot; value=&quot;Slide 44&quot;/&gt;&lt;property id=&quot;20307&quot; value=&quot;307&quot;/&gt;&lt;/object&gt;&lt;object type=&quot;3&quot; unique_id=&quot;10047&quot;&gt;&lt;property id=&quot;20148&quot; value=&quot;5&quot;/&gt;&lt;property id=&quot;20300&quot; value=&quot;Slide 45&quot;/&gt;&lt;property id=&quot;20307&quot; value=&quot;304&quot;/&gt;&lt;/object&gt;&lt;object type=&quot;3&quot; unique_id=&quot;10048&quot;&gt;&lt;property id=&quot;20148&quot; value=&quot;5&quot;/&gt;&lt;property id=&quot;20300&quot; value=&quot;Slide 46&quot;/&gt;&lt;property id=&quot;20307&quot; value=&quot;306&quot;/&gt;&lt;/object&gt;&lt;object type=&quot;3&quot; unique_id=&quot;10049&quot;&gt;&lt;property id=&quot;20148&quot; value=&quot;5&quot;/&gt;&lt;property id=&quot;20300&quot; value=&quot;Slide 47&quot;/&gt;&lt;property id=&quot;20307&quot; value=&quot;305&quot;/&gt;&lt;/object&gt;&lt;object type=&quot;3&quot; unique_id=&quot;10050&quot;&gt;&lt;property id=&quot;20148&quot; value=&quot;5&quot;/&gt;&lt;property id=&quot;20300&quot; value=&quot;Slide 48&quot;/&gt;&lt;property id=&quot;20307&quot; value=&quot;308&quot;/&gt;&lt;/object&gt;&lt;object type=&quot;3&quot; unique_id=&quot;10051&quot;&gt;&lt;property id=&quot;20148&quot; value=&quot;5&quot;/&gt;&lt;property id=&quot;20300&quot; value=&quot;Slide 49&quot;/&gt;&lt;property id=&quot;20307&quot; value=&quot;309&quot;/&gt;&lt;/object&gt;&lt;object type=&quot;3&quot; unique_id=&quot;10052&quot;&gt;&lt;property id=&quot;20148&quot; value=&quot;5&quot;/&gt;&lt;property id=&quot;20300&quot; value=&quot;Slide 50&quot;/&gt;&lt;property id=&quot;20307&quot; value=&quot;310&quot;/&gt;&lt;/object&gt;&lt;object type=&quot;3&quot; unique_id=&quot;10053&quot;&gt;&lt;property id=&quot;20148&quot; value=&quot;5&quot;/&gt;&lt;property id=&quot;20300&quot; value=&quot;Slide 51&quot;/&gt;&lt;property id=&quot;20307&quot; value=&quot;311&quot;/&gt;&lt;/object&gt;&lt;object type=&quot;3&quot; unique_id=&quot;10054&quot;&gt;&lt;property id=&quot;20148&quot; value=&quot;5&quot;/&gt;&lt;property id=&quot;20300&quot; value=&quot;Slide 52&quot;/&gt;&lt;property id=&quot;20307&quot; value=&quot;312&quot;/&gt;&lt;/object&gt;&lt;object type=&quot;3&quot; unique_id=&quot;10055&quot;&gt;&lt;property id=&quot;20148&quot; value=&quot;5&quot;/&gt;&lt;property id=&quot;20300&quot; value=&quot;Slide 53&quot;/&gt;&lt;property id=&quot;20307&quot; value=&quot;313&quot;/&gt;&lt;/object&gt;&lt;object type=&quot;3&quot; unique_id=&quot;10056&quot;&gt;&lt;property id=&quot;20148&quot; value=&quot;5&quot;/&gt;&lt;property id=&quot;20300&quot; value=&quot;Slide 54&quot;/&gt;&lt;property id=&quot;20307&quot; value=&quot;314&quot;/&gt;&lt;/object&gt;&lt;object type=&quot;3&quot; unique_id=&quot;10057&quot;&gt;&lt;property id=&quot;20148&quot; value=&quot;5&quot;/&gt;&lt;property id=&quot;20300&quot; value=&quot;Slide 55&quot;/&gt;&lt;property id=&quot;20307&quot; value=&quot;315&quot;/&gt;&lt;/object&gt;&lt;object type=&quot;3&quot; unique_id=&quot;10058&quot;&gt;&lt;property id=&quot;20148&quot; value=&quot;5&quot;/&gt;&lt;property id=&quot;20300&quot; value=&quot;Slide 56&quot;/&gt;&lt;property id=&quot;20307&quot; value=&quot;316&quot;/&gt;&lt;/object&gt;&lt;object type=&quot;3&quot; unique_id=&quot;10059&quot;&gt;&lt;property id=&quot;20148&quot; value=&quot;5&quot;/&gt;&lt;property id=&quot;20300&quot; value=&quot;Slide 57&quot;/&gt;&lt;property id=&quot;20307&quot; value=&quot;317&quot;/&gt;&lt;/object&gt;&lt;object type=&quot;3&quot; unique_id=&quot;10060&quot;&gt;&lt;property id=&quot;20148&quot; value=&quot;5&quot;/&gt;&lt;property id=&quot;20300&quot; value=&quot;Slide 58&quot;/&gt;&lt;property id=&quot;20307&quot; value=&quot;319&quot;/&gt;&lt;/object&gt;&lt;object type=&quot;3&quot; unique_id=&quot;10061&quot;&gt;&lt;property id=&quot;20148&quot; value=&quot;5&quot;/&gt;&lt;property id=&quot;20300&quot; value=&quot;Slide 59&quot;/&gt;&lt;property id=&quot;20307&quot; value=&quot;320&quot;/&gt;&lt;/object&gt;&lt;object type=&quot;3&quot; unique_id=&quot;10062&quot;&gt;&lt;property id=&quot;20148&quot; value=&quot;5&quot;/&gt;&lt;property id=&quot;20300&quot; value=&quot;Slide 60&quot;/&gt;&lt;property id=&quot;20307&quot; value=&quot;321&quot;/&gt;&lt;/object&gt;&lt;object type=&quot;3&quot; unique_id=&quot;10063&quot;&gt;&lt;property id=&quot;20148&quot; value=&quot;5&quot;/&gt;&lt;property id=&quot;20300&quot; value=&quot;Slide 61&quot;/&gt;&lt;property id=&quot;20307&quot; value=&quot;322&quot;/&gt;&lt;/object&gt;&lt;object type=&quot;3&quot; unique_id=&quot;10064&quot;&gt;&lt;property id=&quot;20148&quot; value=&quot;5&quot;/&gt;&lt;property id=&quot;20300&quot; value=&quot;Slide 62&quot;/&gt;&lt;property id=&quot;20307&quot; value=&quot;383&quot;/&gt;&lt;/object&gt;&lt;object type=&quot;3&quot; unique_id=&quot;10065&quot;&gt;&lt;property id=&quot;20148&quot; value=&quot;5&quot;/&gt;&lt;property id=&quot;20300&quot; value=&quot;Slide 63&quot;/&gt;&lt;property id=&quot;20307&quot; value=&quot;323&quot;/&gt;&lt;/object&gt;&lt;object type=&quot;3&quot; unique_id=&quot;10066&quot;&gt;&lt;property id=&quot;20148&quot; value=&quot;5&quot;/&gt;&lt;property id=&quot;20300&quot; value=&quot;Slide 64&quot;/&gt;&lt;property id=&quot;20307&quot; value=&quot;324&quot;/&gt;&lt;/object&gt;&lt;object type=&quot;3&quot; unique_id=&quot;10067&quot;&gt;&lt;property id=&quot;20148&quot; value=&quot;5&quot;/&gt;&lt;property id=&quot;20300&quot; value=&quot;Slide 65&quot;/&gt;&lt;property id=&quot;20307&quot; value=&quot;325&quot;/&gt;&lt;/object&gt;&lt;object type=&quot;3&quot; unique_id=&quot;10068&quot;&gt;&lt;property id=&quot;20148&quot; value=&quot;5&quot;/&gt;&lt;property id=&quot;20300&quot; value=&quot;Slide 66&quot;/&gt;&lt;property id=&quot;20307&quot; value=&quot;326&quot;/&gt;&lt;/object&gt;&lt;object type=&quot;3&quot; unique_id=&quot;10069&quot;&gt;&lt;property id=&quot;20148&quot; value=&quot;5&quot;/&gt;&lt;property id=&quot;20300&quot; value=&quot;Slide 67&quot;/&gt;&lt;property id=&quot;20307&quot; value=&quot;327&quot;/&gt;&lt;/object&gt;&lt;object type=&quot;3&quot; unique_id=&quot;10070&quot;&gt;&lt;property id=&quot;20148&quot; value=&quot;5&quot;/&gt;&lt;property id=&quot;20300&quot; value=&quot;Slide 68&quot;/&gt;&lt;property id=&quot;20307&quot; value=&quot;328&quot;/&gt;&lt;/object&gt;&lt;object type=&quot;3&quot; unique_id=&quot;10071&quot;&gt;&lt;property id=&quot;20148&quot; value=&quot;5&quot;/&gt;&lt;property id=&quot;20300&quot; value=&quot;Slide 69&quot;/&gt;&lt;property id=&quot;20307&quot; value=&quot;329&quot;/&gt;&lt;/object&gt;&lt;object type=&quot;3&quot; unique_id=&quot;10072&quot;&gt;&lt;property id=&quot;20148&quot; value=&quot;5&quot;/&gt;&lt;property id=&quot;20300&quot; value=&quot;Slide 70&quot;/&gt;&lt;property id=&quot;20307&quot; value=&quot;330&quot;/&gt;&lt;/object&gt;&lt;object type=&quot;3&quot; unique_id=&quot;10073&quot;&gt;&lt;property id=&quot;20148&quot; value=&quot;5&quot;/&gt;&lt;property id=&quot;20300&quot; value=&quot;Slide 71&quot;/&gt;&lt;property id=&quot;20307&quot; value=&quot;331&quot;/&gt;&lt;/object&gt;&lt;object type=&quot;3&quot; unique_id=&quot;10074&quot;&gt;&lt;property id=&quot;20148&quot; value=&quot;5&quot;/&gt;&lt;property id=&quot;20300&quot; value=&quot;Slide 72&quot;/&gt;&lt;property id=&quot;20307&quot; value=&quot;332&quot;/&gt;&lt;/object&gt;&lt;object type=&quot;3&quot; unique_id=&quot;10075&quot;&gt;&lt;property id=&quot;20148&quot; value=&quot;5&quot;/&gt;&lt;property id=&quot;20300&quot; value=&quot;Slide 73&quot;/&gt;&lt;property id=&quot;20307&quot; value=&quot;333&quot;/&gt;&lt;/object&gt;&lt;object type=&quot;3&quot; unique_id=&quot;10076&quot;&gt;&lt;property id=&quot;20148&quot; value=&quot;5&quot;/&gt;&lt;property id=&quot;20300&quot; value=&quot;Slide 74&quot;/&gt;&lt;property id=&quot;20307&quot; value=&quot;334&quot;/&gt;&lt;/object&gt;&lt;object type=&quot;3&quot; unique_id=&quot;10077&quot;&gt;&lt;property id=&quot;20148&quot; value=&quot;5&quot;/&gt;&lt;property id=&quot;20300&quot; value=&quot;Slide 75&quot;/&gt;&lt;property id=&quot;20307&quot; value=&quot;384&quot;/&gt;&lt;/object&gt;&lt;object type=&quot;3&quot; unique_id=&quot;10078&quot;&gt;&lt;property id=&quot;20148&quot; value=&quot;5&quot;/&gt;&lt;property id=&quot;20300&quot; value=&quot;Slide 76&quot;/&gt;&lt;property id=&quot;20307&quot; value=&quot;336&quot;/&gt;&lt;/object&gt;&lt;object type=&quot;3&quot; unique_id=&quot;10079&quot;&gt;&lt;property id=&quot;20148&quot; value=&quot;5&quot;/&gt;&lt;property id=&quot;20300&quot; value=&quot;Slide 77&quot;/&gt;&lt;property id=&quot;20307&quot; value=&quot;338&quot;/&gt;&lt;/object&gt;&lt;object type=&quot;3&quot; unique_id=&quot;10080&quot;&gt;&lt;property id=&quot;20148&quot; value=&quot;5&quot;/&gt;&lt;property id=&quot;20300&quot; value=&quot;Slide 78&quot;/&gt;&lt;property id=&quot;20307&quot; value=&quot;385&quot;/&gt;&lt;/object&gt;&lt;object type=&quot;3&quot; unique_id=&quot;10081&quot;&gt;&lt;property id=&quot;20148&quot; value=&quot;5&quot;/&gt;&lt;property id=&quot;20300&quot; value=&quot;Slide 79&quot;/&gt;&lt;property id=&quot;20307&quot; value=&quot;339&quot;/&gt;&lt;/object&gt;&lt;object type=&quot;3&quot; unique_id=&quot;10082&quot;&gt;&lt;property id=&quot;20148&quot; value=&quot;5&quot;/&gt;&lt;property id=&quot;20300&quot; value=&quot;Slide 80&quot;/&gt;&lt;property id=&quot;20307&quot; value=&quot;340&quot;/&gt;&lt;/object&gt;&lt;object type=&quot;3&quot; unique_id=&quot;10083&quot;&gt;&lt;property id=&quot;20148&quot; value=&quot;5&quot;/&gt;&lt;property id=&quot;20300&quot; value=&quot;Slide 81&quot;/&gt;&lt;property id=&quot;20307&quot; value=&quot;341&quot;/&gt;&lt;/object&gt;&lt;object type=&quot;3&quot; unique_id=&quot;10084&quot;&gt;&lt;property id=&quot;20148&quot; value=&quot;5&quot;/&gt;&lt;property id=&quot;20300&quot; value=&quot;Slide 82&quot;/&gt;&lt;property id=&quot;20307&quot; value=&quot;342&quot;/&gt;&lt;/object&gt;&lt;object type=&quot;3&quot; unique_id=&quot;10085&quot;&gt;&lt;property id=&quot;20148&quot; value=&quot;5&quot;/&gt;&lt;property id=&quot;20300&quot; value=&quot;Slide 83&quot;/&gt;&lt;property id=&quot;20307&quot; value=&quot;344&quot;/&gt;&lt;/object&gt;&lt;object type=&quot;3&quot; unique_id=&quot;10086&quot;&gt;&lt;property id=&quot;20148&quot; value=&quot;5&quot;/&gt;&lt;property id=&quot;20300&quot; value=&quot;Slide 84&quot;/&gt;&lt;property id=&quot;20307&quot; value=&quot;345&quot;/&gt;&lt;/object&gt;&lt;object type=&quot;3&quot; unique_id=&quot;10087&quot;&gt;&lt;property id=&quot;20148&quot; value=&quot;5&quot;/&gt;&lt;property id=&quot;20300&quot; value=&quot;Slide 85&quot;/&gt;&lt;property id=&quot;20307&quot; value=&quot;349&quot;/&gt;&lt;/object&gt;&lt;object type=&quot;3&quot; unique_id=&quot;10088&quot;&gt;&lt;property id=&quot;20148&quot; value=&quot;5&quot;/&gt;&lt;property id=&quot;20300&quot; value=&quot;Slide 86&quot;/&gt;&lt;property id=&quot;20307&quot; value=&quot;350&quot;/&gt;&lt;/object&gt;&lt;object type=&quot;3&quot; unique_id=&quot;10089&quot;&gt;&lt;property id=&quot;20148&quot; value=&quot;5&quot;/&gt;&lt;property id=&quot;20300&quot; value=&quot;Slide 87&quot;/&gt;&lt;property id=&quot;20307&quot; value=&quot;351&quot;/&gt;&lt;/object&gt;&lt;object type=&quot;3&quot; unique_id=&quot;10090&quot;&gt;&lt;property id=&quot;20148&quot; value=&quot;5&quot;/&gt;&lt;property id=&quot;20300&quot; value=&quot;Slide 88&quot;/&gt;&lt;property id=&quot;20307&quot; value=&quot;352&quot;/&gt;&lt;/object&gt;&lt;object type=&quot;3&quot; unique_id=&quot;10091&quot;&gt;&lt;property id=&quot;20148&quot; value=&quot;5&quot;/&gt;&lt;property id=&quot;20300&quot; value=&quot;Slide 89&quot;/&gt;&lt;property id=&quot;20307&quot; value=&quot;353&quot;/&gt;&lt;/object&gt;&lt;object type=&quot;3&quot; unique_id=&quot;10092&quot;&gt;&lt;property id=&quot;20148&quot; value=&quot;5&quot;/&gt;&lt;property id=&quot;20300&quot; value=&quot;Slide 90&quot;/&gt;&lt;property id=&quot;20307&quot; value=&quot;354&quot;/&gt;&lt;/object&gt;&lt;object type=&quot;3&quot; unique_id=&quot;10093&quot;&gt;&lt;property id=&quot;20148&quot; value=&quot;5&quot;/&gt;&lt;property id=&quot;20300&quot; value=&quot;Slide 91&quot;/&gt;&lt;property id=&quot;20307&quot; value=&quot;355&quot;/&gt;&lt;/object&gt;&lt;object type=&quot;3&quot; unique_id=&quot;10094&quot;&gt;&lt;property id=&quot;20148&quot; value=&quot;5&quot;/&gt;&lt;property id=&quot;20300&quot; value=&quot;Slide 92&quot;/&gt;&lt;property id=&quot;20307&quot; value=&quot;358&quot;/&gt;&lt;/object&gt;&lt;object type=&quot;3&quot; unique_id=&quot;10095&quot;&gt;&lt;property id=&quot;20148&quot; value=&quot;5&quot;/&gt;&lt;property id=&quot;20300&quot; value=&quot;Slide 93&quot;/&gt;&lt;property id=&quot;20307&quot; value=&quot;357&quot;/&gt;&lt;/object&gt;&lt;object type=&quot;3&quot; unique_id=&quot;10096&quot;&gt;&lt;property id=&quot;20148&quot; value=&quot;5&quot;/&gt;&lt;property id=&quot;20300&quot; value=&quot;Slide 94&quot;/&gt;&lt;property id=&quot;20307&quot; value=&quot;360&quot;/&gt;&lt;/object&gt;&lt;object type=&quot;3&quot; unique_id=&quot;10097&quot;&gt;&lt;property id=&quot;20148&quot; value=&quot;5&quot;/&gt;&lt;property id=&quot;20300&quot; value=&quot;Slide 95&quot;/&gt;&lt;property id=&quot;20307&quot; value=&quot;361&quot;/&gt;&lt;/object&gt;&lt;object type=&quot;3&quot; unique_id=&quot;10098&quot;&gt;&lt;property id=&quot;20148&quot; value=&quot;5&quot;/&gt;&lt;property id=&quot;20300&quot; value=&quot;Slide 96&quot;/&gt;&lt;property id=&quot;20307&quot; value=&quot;362&quot;/&gt;&lt;/object&gt;&lt;object type=&quot;3&quot; unique_id=&quot;10099&quot;&gt;&lt;property id=&quot;20148&quot; value=&quot;5&quot;/&gt;&lt;property id=&quot;20300&quot; value=&quot;Slide 97&quot;/&gt;&lt;property id=&quot;20307&quot; value=&quot;363&quot;/&gt;&lt;/object&gt;&lt;object type=&quot;3&quot; unique_id=&quot;10100&quot;&gt;&lt;property id=&quot;20148&quot; value=&quot;5&quot;/&gt;&lt;property id=&quot;20300&quot; value=&quot;Slide 98&quot;/&gt;&lt;property id=&quot;20307&quot; value=&quot;364&quot;/&gt;&lt;/object&gt;&lt;object type=&quot;3&quot; unique_id=&quot;10101&quot;&gt;&lt;property id=&quot;20148&quot; value=&quot;5&quot;/&gt;&lt;property id=&quot;20300&quot; value=&quot;Slide 99&quot;/&gt;&lt;property id=&quot;20307&quot; value=&quot;367&quot;/&gt;&lt;/object&gt;&lt;object type=&quot;3&quot; unique_id=&quot;10102&quot;&gt;&lt;property id=&quot;20148&quot; value=&quot;5&quot;/&gt;&lt;property id=&quot;20300&quot; value=&quot;Slide 100&quot;/&gt;&lt;property id=&quot;20307&quot; value=&quot;368&quot;/&gt;&lt;/object&gt;&lt;object type=&quot;3&quot; unique_id=&quot;10103&quot;&gt;&lt;property id=&quot;20148&quot; value=&quot;5&quot;/&gt;&lt;property id=&quot;20300&quot; value=&quot;Slide 101&quot;/&gt;&lt;property id=&quot;20307&quot; value=&quot;369&quot;/&gt;&lt;/object&gt;&lt;object type=&quot;3&quot; unique_id=&quot;10104&quot;&gt;&lt;property id=&quot;20148&quot; value=&quot;5&quot;/&gt;&lt;property id=&quot;20300&quot; value=&quot;Slide 102&quot;/&gt;&lt;property id=&quot;20307&quot; value=&quot;370&quot;/&gt;&lt;/object&gt;&lt;object type=&quot;3&quot; unique_id=&quot;10105&quot;&gt;&lt;property id=&quot;20148&quot; value=&quot;5&quot;/&gt;&lt;property id=&quot;20300&quot; value=&quot;Slide 103&quot;/&gt;&lt;property id=&quot;20307&quot; value=&quot;371&quot;/&gt;&lt;/object&gt;&lt;object type=&quot;3&quot; unique_id=&quot;10106&quot;&gt;&lt;property id=&quot;20148&quot; value=&quot;5&quot;/&gt;&lt;property id=&quot;20300&quot; value=&quot;Slide 104&quot;/&gt;&lt;property id=&quot;20307&quot; value=&quot;372&quot;/&gt;&lt;/object&gt;&lt;object type=&quot;3&quot; unique_id=&quot;10107&quot;&gt;&lt;property id=&quot;20148&quot; value=&quot;5&quot;/&gt;&lt;property id=&quot;20300&quot; value=&quot;Slide 105&quot;/&gt;&lt;property id=&quot;20307&quot; value=&quot;373&quot;/&gt;&lt;/object&gt;&lt;object type=&quot;3&quot; unique_id=&quot;10108&quot;&gt;&lt;property id=&quot;20148&quot; value=&quot;5&quot;/&gt;&lt;property id=&quot;20300&quot; value=&quot;Slide 106&quot;/&gt;&lt;property id=&quot;20307&quot; value=&quot;374&quot;/&gt;&lt;/object&gt;&lt;object type=&quot;3&quot; unique_id=&quot;10109&quot;&gt;&lt;property id=&quot;20148&quot; value=&quot;5&quot;/&gt;&lt;property id=&quot;20300&quot; value=&quot;Slide 107&quot;/&gt;&lt;property id=&quot;20307&quot; value=&quot;375&quot;/&gt;&lt;/object&gt;&lt;object type=&quot;3&quot; unique_id=&quot;10110&quot;&gt;&lt;property id=&quot;20148&quot; value=&quot;5&quot;/&gt;&lt;property id=&quot;20300&quot; value=&quot;Slide 108&quot;/&gt;&lt;property id=&quot;20307&quot; value=&quot;376&quot;/&gt;&lt;/object&gt;&lt;object type=&quot;3&quot; unique_id=&quot;10111&quot;&gt;&lt;property id=&quot;20148&quot; value=&quot;5&quot;/&gt;&lt;property id=&quot;20300&quot; value=&quot;Slide 109&quot;/&gt;&lt;property id=&quot;20307&quot; value=&quot;377&quot;/&gt;&lt;/object&gt;&lt;object type=&quot;3&quot; unique_id=&quot;10112&quot;&gt;&lt;property id=&quot;20148&quot; value=&quot;5&quot;/&gt;&lt;property id=&quot;20300&quot; value=&quot;Slide 110&quot;/&gt;&lt;property id=&quot;20307&quot; value=&quot;378&quot;/&gt;&lt;/object&gt;&lt;object type=&quot;3&quot; unique_id=&quot;10113&quot;&gt;&lt;property id=&quot;20148&quot; value=&quot;5&quot;/&gt;&lt;property id=&quot;20300&quot; value=&quot;Slide 111&quot;/&gt;&lt;property id=&quot;20307&quot; value=&quot;379&quot;/&gt;&lt;/object&gt;&lt;/object&gt;&lt;object type=&quot;8&quot; unique_id=&quot;10226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2461</TotalTime>
  <Words>523</Words>
  <Application>Microsoft Office PowerPoint</Application>
  <PresentationFormat>On-screen Show (4:3)</PresentationFormat>
  <Paragraphs>107</Paragraphs>
  <Slides>54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56" baseType="lpstr">
      <vt:lpstr>Office Theme</vt:lpstr>
      <vt:lpstr>Custom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</vt:vector>
  </TitlesOfParts>
  <Company>PEARSON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uneumje</dc:creator>
  <cp:lastModifiedBy>Administrator</cp:lastModifiedBy>
  <cp:revision>514</cp:revision>
  <dcterms:created xsi:type="dcterms:W3CDTF">2013-01-24T20:48:53Z</dcterms:created>
  <dcterms:modified xsi:type="dcterms:W3CDTF">2016-11-15T18:19:51Z</dcterms:modified>
</cp:coreProperties>
</file>