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8" r:id="rId9"/>
    <p:sldId id="263" r:id="rId10"/>
    <p:sldId id="264" r:id="rId11"/>
    <p:sldId id="265" r:id="rId12"/>
    <p:sldId id="266" r:id="rId13"/>
    <p:sldId id="267" r:id="rId14"/>
    <p:sldId id="287" r:id="rId15"/>
    <p:sldId id="274" r:id="rId16"/>
    <p:sldId id="268" r:id="rId17"/>
    <p:sldId id="269" r:id="rId18"/>
    <p:sldId id="289" r:id="rId19"/>
    <p:sldId id="270" r:id="rId20"/>
    <p:sldId id="271" r:id="rId21"/>
    <p:sldId id="290" r:id="rId22"/>
    <p:sldId id="272" r:id="rId23"/>
    <p:sldId id="291" r:id="rId24"/>
    <p:sldId id="275" r:id="rId25"/>
    <p:sldId id="277" r:id="rId26"/>
    <p:sldId id="278" r:id="rId27"/>
    <p:sldId id="279" r:id="rId28"/>
    <p:sldId id="276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9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53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6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0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1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9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4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4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5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0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5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9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25C4B-C81D-4B40-AE7D-4B1F542AB5B8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DFEFF-AA41-4E10-BEC9-26E22A540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8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Brand &amp; Product Decision in Global Marketing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1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Branding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brand</a:t>
            </a:r>
            <a:r>
              <a:rPr lang="en-US" dirty="0" smtClean="0"/>
              <a:t> is a complex bundle of images and experiences in the customer’s mind.</a:t>
            </a:r>
          </a:p>
          <a:p>
            <a:r>
              <a:rPr lang="en-US" dirty="0" smtClean="0"/>
              <a:t>Brands perform important functions:</a:t>
            </a:r>
          </a:p>
          <a:p>
            <a:pPr lvl="1"/>
            <a:r>
              <a:rPr lang="en-US" dirty="0" smtClean="0"/>
              <a:t>A promise- quality or certification</a:t>
            </a:r>
          </a:p>
          <a:p>
            <a:pPr lvl="1"/>
            <a:r>
              <a:rPr lang="en-US" dirty="0" smtClean="0"/>
              <a:t>Enables customers to better organize their shopping experience.</a:t>
            </a:r>
          </a:p>
          <a:p>
            <a:r>
              <a:rPr lang="en-US" dirty="0" smtClean="0"/>
              <a:t>Brand functions as a distinctive tool between one company’s offering and competitors.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Branding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Customers integrate their experiences of observing, using, or consuming a product with everything they hear and read about it. </a:t>
            </a:r>
            <a:endParaRPr lang="en-US" dirty="0"/>
          </a:p>
          <a:p>
            <a:r>
              <a:rPr lang="en-US" dirty="0" smtClean="0"/>
              <a:t>Information and perceptions about products and brands has the following sources and cues:</a:t>
            </a:r>
          </a:p>
          <a:p>
            <a:pPr lvl="1"/>
            <a:r>
              <a:rPr lang="en-US" dirty="0" smtClean="0"/>
              <a:t>Advertising</a:t>
            </a:r>
          </a:p>
          <a:p>
            <a:pPr lvl="1"/>
            <a:r>
              <a:rPr lang="en-US" dirty="0" smtClean="0"/>
              <a:t>Publicity</a:t>
            </a:r>
          </a:p>
          <a:p>
            <a:pPr lvl="1"/>
            <a:r>
              <a:rPr lang="en-US" dirty="0" smtClean="0"/>
              <a:t>Word of mouth</a:t>
            </a:r>
          </a:p>
          <a:p>
            <a:pPr lvl="1"/>
            <a:r>
              <a:rPr lang="en-US" dirty="0" smtClean="0"/>
              <a:t>Sales personnel</a:t>
            </a:r>
          </a:p>
          <a:p>
            <a:pPr lvl="1"/>
            <a:r>
              <a:rPr lang="en-US" dirty="0" smtClean="0"/>
              <a:t>Packaging</a:t>
            </a:r>
          </a:p>
          <a:p>
            <a:pPr lvl="1"/>
            <a:r>
              <a:rPr lang="en-US" dirty="0" smtClean="0"/>
              <a:t>After sale service</a:t>
            </a:r>
          </a:p>
          <a:p>
            <a:pPr lvl="1"/>
            <a:r>
              <a:rPr lang="en-US" dirty="0" smtClean="0"/>
              <a:t>Price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426"/>
            <a:ext cx="8229600" cy="958174"/>
          </a:xfrm>
        </p:spPr>
        <p:txBody>
          <a:bodyPr/>
          <a:lstStyle/>
          <a:p>
            <a:r>
              <a:rPr lang="en-US" dirty="0" smtClean="0"/>
              <a:t>Basic Branding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/>
          </a:bodyPr>
          <a:lstStyle/>
          <a:p>
            <a:r>
              <a:rPr lang="en-US" b="1" dirty="0" smtClean="0"/>
              <a:t>Brand image </a:t>
            </a:r>
            <a:r>
              <a:rPr lang="en-US" dirty="0" smtClean="0"/>
              <a:t>is those perceptions and impressions about a brand as reflected by brand associations that consumers hold in their memories. It is the sum of impressions and experiences towards a particular product.</a:t>
            </a:r>
          </a:p>
          <a:p>
            <a:r>
              <a:rPr lang="en-US" dirty="0" smtClean="0"/>
              <a:t>Brand image is a way companies use to differentiate themselves among competitors. </a:t>
            </a:r>
          </a:p>
          <a:p>
            <a:r>
              <a:rPr lang="en-US" b="1" dirty="0" smtClean="0"/>
              <a:t>Brand equity </a:t>
            </a:r>
            <a:r>
              <a:rPr lang="en-US" dirty="0" smtClean="0"/>
              <a:t>represents the total value that accrues to a product as a result of a company’s cumulative investment in marketing of the brand.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3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strong brand 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Greater loyalty.</a:t>
            </a:r>
          </a:p>
          <a:p>
            <a:r>
              <a:rPr lang="en-US" dirty="0" smtClean="0"/>
              <a:t>Less vulnerability to marketing actions.</a:t>
            </a:r>
          </a:p>
          <a:p>
            <a:r>
              <a:rPr lang="en-US" dirty="0" smtClean="0"/>
              <a:t>Less vulnerability to marketing crisis. </a:t>
            </a:r>
          </a:p>
          <a:p>
            <a:r>
              <a:rPr lang="en-US" dirty="0" smtClean="0"/>
              <a:t>Larger margins. </a:t>
            </a:r>
          </a:p>
          <a:p>
            <a:r>
              <a:rPr lang="en-US" dirty="0" smtClean="0"/>
              <a:t>More inelastic consumer response to price increase.</a:t>
            </a:r>
          </a:p>
          <a:p>
            <a:r>
              <a:rPr lang="en-US" dirty="0" smtClean="0"/>
              <a:t>More elastic consumer response to price decrease.</a:t>
            </a:r>
          </a:p>
          <a:p>
            <a:r>
              <a:rPr lang="en-US" dirty="0" smtClean="0"/>
              <a:t>Increased marketing communication effectiveness. </a:t>
            </a:r>
          </a:p>
          <a:p>
            <a:r>
              <a:rPr lang="en-US" dirty="0" smtClean="0"/>
              <a:t>More protection to companies.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2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2971800"/>
            <a:ext cx="4393513" cy="2438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819400"/>
            <a:ext cx="2936943" cy="284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23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426"/>
            <a:ext cx="8229600" cy="881974"/>
          </a:xfrm>
        </p:spPr>
        <p:txBody>
          <a:bodyPr/>
          <a:lstStyle/>
          <a:p>
            <a:r>
              <a:rPr lang="en-US" dirty="0" smtClean="0"/>
              <a:t>Brands Value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77287"/>
              </p:ext>
            </p:extLst>
          </p:nvPr>
        </p:nvGraphicFramePr>
        <p:xfrm>
          <a:off x="457200" y="1600200"/>
          <a:ext cx="84582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($ millions)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($ millions)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1. 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184,154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 General Electric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44,208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2. Google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141,703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 McDonald’s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41,533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3. 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79,999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 BMW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41,521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4. Coca Cola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69,733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 Disney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40,772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5. Amazon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64,796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 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39,459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6. Samsung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56,249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 </a:t>
                      </a:r>
                      <a:r>
                        <a:rPr lang="en-US" dirty="0" err="1" smtClean="0"/>
                        <a:t>Sisco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31,930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7. Toyota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50,291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 Oracle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27,446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8. Facebook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48,188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 Nike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27,021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9. Mercedes Benz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47,829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 Louis Vuitton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22,919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10. IBM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46,829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 Honda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22,696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18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Branding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Companies develop logos, distinctive packaging and other communication devices to promote visual representations of their brands.</a:t>
            </a:r>
          </a:p>
          <a:p>
            <a:r>
              <a:rPr lang="en-US" b="1" dirty="0" smtClean="0"/>
              <a:t>Logo</a:t>
            </a:r>
            <a:r>
              <a:rPr lang="en-US" dirty="0" smtClean="0"/>
              <a:t> can take many forms. </a:t>
            </a:r>
          </a:p>
          <a:p>
            <a:r>
              <a:rPr lang="en-US" dirty="0" smtClean="0"/>
              <a:t>Brand name itself.</a:t>
            </a:r>
          </a:p>
          <a:p>
            <a:pPr lvl="1"/>
            <a:r>
              <a:rPr lang="en-US" dirty="0" smtClean="0"/>
              <a:t>Example coke and the wave- </a:t>
            </a:r>
            <a:r>
              <a:rPr lang="en-US" b="1" i="1" dirty="0" smtClean="0"/>
              <a:t>word mark </a:t>
            </a:r>
            <a:r>
              <a:rPr lang="en-US" dirty="0" smtClean="0"/>
              <a:t>and </a:t>
            </a:r>
            <a:r>
              <a:rPr lang="en-US" b="1" i="1" dirty="0" smtClean="0"/>
              <a:t>non-word mark</a:t>
            </a:r>
            <a:r>
              <a:rPr lang="en-US" i="1" dirty="0" smtClean="0"/>
              <a:t>, or </a:t>
            </a:r>
            <a:r>
              <a:rPr lang="en-US" i="1" dirty="0" smtClean="0"/>
              <a:t>brand symbol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Have the advantage to transcend language. (Nike swoosh, Mercedes star, McDonald’s arches).</a:t>
            </a:r>
          </a:p>
          <a:p>
            <a:r>
              <a:rPr lang="en-US" dirty="0" smtClean="0"/>
              <a:t>Protection and IPR</a:t>
            </a:r>
          </a:p>
        </p:txBody>
      </p:sp>
    </p:spTree>
    <p:extLst>
      <p:ext uri="{BB962C8B-B14F-4D97-AF65-F5344CB8AC3E}">
        <p14:creationId xmlns:p14="http://schemas.microsoft.com/office/powerpoint/2010/main" val="355523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Local Products and Brands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Local product </a:t>
            </a:r>
            <a:r>
              <a:rPr lang="en-US" dirty="0" smtClean="0"/>
              <a:t>or </a:t>
            </a:r>
            <a:r>
              <a:rPr lang="en-US" b="1" dirty="0" smtClean="0"/>
              <a:t>local brand </a:t>
            </a:r>
            <a:r>
              <a:rPr lang="en-US" dirty="0" smtClean="0"/>
              <a:t>is one that has achieved success in a single national market. </a:t>
            </a:r>
          </a:p>
          <a:p>
            <a:r>
              <a:rPr lang="en-US" dirty="0" smtClean="0"/>
              <a:t>Global companies sometimes create local products and brands to cater the needs and preferences of a particular country.</a:t>
            </a:r>
          </a:p>
          <a:p>
            <a:pPr lvl="1"/>
            <a:r>
              <a:rPr lang="en-US" dirty="0" smtClean="0"/>
              <a:t>Coca Cola- </a:t>
            </a:r>
            <a:r>
              <a:rPr lang="en-US" dirty="0" err="1" smtClean="0"/>
              <a:t>Kinely</a:t>
            </a:r>
            <a:r>
              <a:rPr lang="en-US" dirty="0" smtClean="0"/>
              <a:t> in </a:t>
            </a:r>
            <a:r>
              <a:rPr lang="en-US" dirty="0"/>
              <a:t>I</a:t>
            </a:r>
            <a:r>
              <a:rPr lang="en-US" dirty="0" smtClean="0"/>
              <a:t>ndia and </a:t>
            </a:r>
            <a:r>
              <a:rPr lang="en-US" dirty="0" err="1" smtClean="0"/>
              <a:t>Arwa</a:t>
            </a:r>
            <a:r>
              <a:rPr lang="en-US" dirty="0" smtClean="0"/>
              <a:t> in Palestine.</a:t>
            </a:r>
          </a:p>
          <a:p>
            <a:r>
              <a:rPr lang="en-US" b="1" dirty="0" smtClean="0"/>
              <a:t>Local</a:t>
            </a:r>
            <a:r>
              <a:rPr lang="en-US" dirty="0" smtClean="0"/>
              <a:t> products and brands represent significant competitive hurdles to global companies entering new markets.</a:t>
            </a:r>
          </a:p>
          <a:p>
            <a:pPr lvl="1"/>
            <a:r>
              <a:rPr lang="en-US" dirty="0" smtClean="0"/>
              <a:t>LI-NING Shoes in China, </a:t>
            </a:r>
            <a:r>
              <a:rPr lang="en-US" dirty="0" err="1" smtClean="0"/>
              <a:t>Rukab</a:t>
            </a:r>
            <a:r>
              <a:rPr lang="en-US" dirty="0" smtClean="0"/>
              <a:t> ice cream in </a:t>
            </a:r>
            <a:r>
              <a:rPr lang="en-US" dirty="0"/>
              <a:t>P</a:t>
            </a:r>
            <a:r>
              <a:rPr lang="en-US" dirty="0" smtClean="0"/>
              <a:t>alestine</a:t>
            </a:r>
          </a:p>
          <a:p>
            <a:r>
              <a:rPr lang="en-US" dirty="0" smtClean="0"/>
              <a:t>Growing national or patriotic pride.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64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Products and Brands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International products and international brands are offered in several markets in a particular region. </a:t>
            </a:r>
          </a:p>
          <a:p>
            <a:r>
              <a:rPr lang="en-US" dirty="0" smtClean="0"/>
              <a:t>Sometimes such products and brands have a different name in various parts of the world.</a:t>
            </a:r>
            <a:endParaRPr lang="en-US" dirty="0"/>
          </a:p>
          <a:p>
            <a:pPr lvl="1"/>
            <a:r>
              <a:rPr lang="en-US" dirty="0" smtClean="0"/>
              <a:t>Daimler’s tow-seat car in Europe. </a:t>
            </a:r>
          </a:p>
          <a:p>
            <a:pPr lvl="1"/>
            <a:r>
              <a:rPr lang="en-US" dirty="0" smtClean="0"/>
              <a:t>Islamic banking services.</a:t>
            </a:r>
          </a:p>
          <a:p>
            <a:pPr lvl="1"/>
            <a:r>
              <a:rPr lang="en-US" dirty="0" smtClean="0"/>
              <a:t>Local/ regional soccer matches advertising.</a:t>
            </a:r>
          </a:p>
          <a:p>
            <a:pPr lvl="1"/>
            <a:r>
              <a:rPr lang="en-US" dirty="0" smtClean="0"/>
              <a:t>Palestinian dates.</a:t>
            </a:r>
          </a:p>
          <a:p>
            <a:pPr lvl="1"/>
            <a:r>
              <a:rPr lang="en-US" dirty="0" smtClean="0"/>
              <a:t>Palestinian olive oil.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Products and Brands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Global product </a:t>
            </a:r>
            <a:r>
              <a:rPr lang="en-US" dirty="0" smtClean="0"/>
              <a:t>meets the wants and needs of a global market. It is offered in all world regions –at every stage of country development.</a:t>
            </a:r>
          </a:p>
          <a:p>
            <a:r>
              <a:rPr lang="en-US" b="1" dirty="0" smtClean="0"/>
              <a:t>Global brand </a:t>
            </a:r>
            <a:r>
              <a:rPr lang="en-US" dirty="0" smtClean="0"/>
              <a:t>has the same name and positioning throughout the world. </a:t>
            </a:r>
          </a:p>
          <a:p>
            <a:pPr lvl="1"/>
            <a:r>
              <a:rPr lang="en-US" dirty="0" smtClean="0"/>
              <a:t>Visa International: Life takes Visa</a:t>
            </a:r>
          </a:p>
          <a:p>
            <a:pPr lvl="1"/>
            <a:r>
              <a:rPr lang="en-US" dirty="0" smtClean="0"/>
              <a:t>Gillette: The best a man can get</a:t>
            </a:r>
          </a:p>
          <a:p>
            <a:pPr lvl="1"/>
            <a:r>
              <a:rPr lang="en-US" dirty="0" smtClean="0"/>
              <a:t>BMW: the ultimate driving machine</a:t>
            </a:r>
          </a:p>
          <a:p>
            <a:pPr lvl="1"/>
            <a:r>
              <a:rPr lang="en-US" dirty="0" smtClean="0"/>
              <a:t>Nestle: Makes the very best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7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Review the basic product concepts that underline a successful global marketing product strategy.</a:t>
            </a:r>
          </a:p>
          <a:p>
            <a:r>
              <a:rPr lang="en-US" dirty="0" smtClean="0"/>
              <a:t>Compare and contrast local products and brands, international products and brands, and global products and brands.</a:t>
            </a:r>
          </a:p>
          <a:p>
            <a:r>
              <a:rPr lang="en-US" dirty="0" smtClean="0"/>
              <a:t>Explain how Maslow’s hierarchy helps global marketers understand the benefits sought by buyers in different part of the world.</a:t>
            </a:r>
          </a:p>
          <a:p>
            <a:r>
              <a:rPr lang="en-US" dirty="0" smtClean="0"/>
              <a:t>Outline the importance of “country of origin” as a brand element</a:t>
            </a:r>
          </a:p>
          <a:p>
            <a:r>
              <a:rPr lang="en-US" dirty="0" smtClean="0"/>
              <a:t>List the five strategic alternatives that marketers can utilize during the global product planning process</a:t>
            </a:r>
          </a:p>
          <a:p>
            <a:r>
              <a:rPr lang="en-US" dirty="0" smtClean="0"/>
              <a:t>Explain the new-product continuum and compare and contrast the different types of innovation.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07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Global Products and Brands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Global products are slightly adapted. A global company views the world as one country.</a:t>
            </a:r>
          </a:p>
          <a:p>
            <a:r>
              <a:rPr lang="en-US" dirty="0" smtClean="0"/>
              <a:t>While countries are different, global companies treat them the same. Same products, same production methods, and same advertising in different languages. Product affects such orientation.</a:t>
            </a:r>
          </a:p>
          <a:p>
            <a:r>
              <a:rPr lang="en-US" dirty="0" smtClean="0"/>
              <a:t>This creates competitive advantage by reaping economies of scale associated with creating a single ad campaign, and same production methods</a:t>
            </a:r>
            <a:r>
              <a:rPr lang="en-US" dirty="0" smtClean="0"/>
              <a:t>. However, in food it is a bit different. </a:t>
            </a:r>
            <a:endParaRPr lang="en-US" dirty="0" smtClean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6396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Products and Brands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Global products are not global brands</a:t>
            </a:r>
          </a:p>
          <a:p>
            <a:pPr lvl="1"/>
            <a:r>
              <a:rPr lang="en-US" dirty="0"/>
              <a:t>Stereos and </a:t>
            </a:r>
            <a:r>
              <a:rPr lang="en-US" dirty="0" smtClean="0"/>
              <a:t>Sony </a:t>
            </a:r>
            <a:endParaRPr lang="en-US" dirty="0"/>
          </a:p>
          <a:p>
            <a:r>
              <a:rPr lang="en-US" b="1" dirty="0" smtClean="0"/>
              <a:t>Combination/ Tiered </a:t>
            </a:r>
            <a:r>
              <a:rPr lang="en-US" b="1" dirty="0"/>
              <a:t>branding </a:t>
            </a:r>
            <a:r>
              <a:rPr lang="en-US" dirty="0"/>
              <a:t>where a corporate name is combined with a product brand </a:t>
            </a:r>
            <a:r>
              <a:rPr lang="en-US" dirty="0" smtClean="0"/>
              <a:t>name of the same company.</a:t>
            </a:r>
            <a:endParaRPr lang="en-US" dirty="0"/>
          </a:p>
          <a:p>
            <a:pPr lvl="1"/>
            <a:r>
              <a:rPr lang="en-US" dirty="0"/>
              <a:t>Sony Walkman</a:t>
            </a:r>
          </a:p>
          <a:p>
            <a:pPr lvl="1"/>
            <a:r>
              <a:rPr lang="en-US" dirty="0"/>
              <a:t>Apple MacBook</a:t>
            </a:r>
          </a:p>
          <a:p>
            <a:pPr lvl="1"/>
            <a:r>
              <a:rPr lang="en-US" dirty="0"/>
              <a:t>WV </a:t>
            </a:r>
            <a:r>
              <a:rPr lang="en-US" dirty="0" smtClean="0"/>
              <a:t>Polo</a:t>
            </a:r>
          </a:p>
          <a:p>
            <a:r>
              <a:rPr lang="en-US" dirty="0" smtClean="0"/>
              <a:t>The company leverages its brand name to introduce new product or line. 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1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Products and Brands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Co-branding</a:t>
            </a:r>
            <a:r>
              <a:rPr lang="en-US" dirty="0" smtClean="0"/>
              <a:t> happens when tow or more different companies’ product brands are featured on product packaging/ advertising.</a:t>
            </a:r>
          </a:p>
          <a:p>
            <a:pPr lvl="1"/>
            <a:r>
              <a:rPr lang="en-US" dirty="0" smtClean="0"/>
              <a:t>Credit Cards</a:t>
            </a:r>
          </a:p>
          <a:p>
            <a:pPr lvl="1"/>
            <a:r>
              <a:rPr lang="en-US" dirty="0" smtClean="0"/>
              <a:t>Intel Inside</a:t>
            </a:r>
          </a:p>
          <a:p>
            <a:r>
              <a:rPr lang="en-US" b="1" dirty="0" smtClean="0"/>
              <a:t>Co-branding</a:t>
            </a:r>
            <a:r>
              <a:rPr lang="en-US" dirty="0" smtClean="0"/>
              <a:t> can generate customer loyalty and achieve synergies, but at the same time confuse consumers.</a:t>
            </a:r>
          </a:p>
          <a:p>
            <a:r>
              <a:rPr lang="en-US" b="1" dirty="0" smtClean="0"/>
              <a:t>Brand extension </a:t>
            </a:r>
            <a:r>
              <a:rPr lang="en-US" dirty="0" smtClean="0"/>
              <a:t>entails using an established brand name as an umbrella when entering new businesses or developing new products.</a:t>
            </a:r>
          </a:p>
          <a:p>
            <a:pPr lvl="1"/>
            <a:r>
              <a:rPr lang="en-US" dirty="0" smtClean="0"/>
              <a:t>Virgin- airline, railroad, retail store, mega store, movie theatres, financial services, health clubs, and Galactic.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62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698"/>
            <a:ext cx="8229600" cy="1044102"/>
          </a:xfrm>
        </p:spPr>
        <p:txBody>
          <a:bodyPr/>
          <a:lstStyle/>
          <a:p>
            <a:r>
              <a:rPr lang="en-US" dirty="0" smtClean="0"/>
              <a:t>Global Brand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Guidelines for establishing a global brand:</a:t>
            </a:r>
          </a:p>
          <a:p>
            <a:pPr lvl="1"/>
            <a:r>
              <a:rPr lang="en-US" dirty="0" smtClean="0"/>
              <a:t>Create a compelling value proposition. </a:t>
            </a:r>
          </a:p>
          <a:p>
            <a:pPr lvl="1"/>
            <a:r>
              <a:rPr lang="en-US" dirty="0" smtClean="0"/>
              <a:t>Think about elements of the brand that have global potential (names, marks, symbols).</a:t>
            </a:r>
          </a:p>
          <a:p>
            <a:pPr lvl="1"/>
            <a:r>
              <a:rPr lang="en-US" dirty="0" smtClean="0"/>
              <a:t>Develop a company-wide communication system to share knowledge and info.</a:t>
            </a:r>
          </a:p>
          <a:p>
            <a:pPr lvl="1"/>
            <a:r>
              <a:rPr lang="en-US" dirty="0" smtClean="0"/>
              <a:t>Develop consistent planning process across markets and products. </a:t>
            </a:r>
          </a:p>
          <a:p>
            <a:pPr lvl="1"/>
            <a:r>
              <a:rPr lang="en-US" dirty="0" smtClean="0"/>
              <a:t>Ensure that local brand managers accept global best practices. </a:t>
            </a:r>
          </a:p>
          <a:p>
            <a:pPr lvl="1"/>
            <a:r>
              <a:rPr lang="en-US" dirty="0" smtClean="0"/>
              <a:t>Execute brand-building strategies that leverage global strength and respond to relevant local difference.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By doing so, companies can create </a:t>
            </a:r>
            <a:r>
              <a:rPr lang="en-US" b="1" dirty="0" smtClean="0"/>
              <a:t>global brand leadership.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42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Needs-Based Approach to Product Planning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524000"/>
            <a:ext cx="6781800" cy="4953000"/>
          </a:xfrm>
        </p:spPr>
      </p:pic>
    </p:spTree>
    <p:extLst>
      <p:ext uri="{BB962C8B-B14F-4D97-AF65-F5344CB8AC3E}">
        <p14:creationId xmlns:p14="http://schemas.microsoft.com/office/powerpoint/2010/main" val="148917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 Needs-Based Approach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Product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154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essence of marketing is finding needs and fulfilling them. </a:t>
            </a:r>
            <a:r>
              <a:rPr lang="en-US" i="1" dirty="0" smtClean="0"/>
              <a:t>Value! </a:t>
            </a:r>
            <a:r>
              <a:rPr lang="en-US" dirty="0" smtClean="0"/>
              <a:t>Example refrigerator. </a:t>
            </a:r>
            <a:endParaRPr lang="en-US" i="1" dirty="0" smtClean="0"/>
          </a:p>
          <a:p>
            <a:r>
              <a:rPr lang="en-US" dirty="0" smtClean="0"/>
              <a:t>Products meeting </a:t>
            </a:r>
            <a:r>
              <a:rPr lang="en-US" b="1" dirty="0" smtClean="0"/>
              <a:t>basic needs </a:t>
            </a:r>
            <a:r>
              <a:rPr lang="en-US" dirty="0" smtClean="0"/>
              <a:t>have potential for globalization. </a:t>
            </a:r>
          </a:p>
          <a:p>
            <a:r>
              <a:rPr lang="en-US" dirty="0" smtClean="0"/>
              <a:t>Mid-level needs (social needs) including self-respect, self-esteem, and the esteem for others, create internal motivation for status oriented products</a:t>
            </a:r>
            <a:r>
              <a:rPr lang="en-US" dirty="0" smtClean="0"/>
              <a:t>. Parker Pen. </a:t>
            </a:r>
            <a:endParaRPr lang="en-US" dirty="0" smtClean="0"/>
          </a:p>
          <a:p>
            <a:r>
              <a:rPr lang="en-US" dirty="0" smtClean="0"/>
              <a:t>Consumers buy luxury products to satisfy esteem needs. </a:t>
            </a:r>
            <a:r>
              <a:rPr lang="en-US" b="1" dirty="0" smtClean="0"/>
              <a:t>Conspicuous </a:t>
            </a:r>
            <a:r>
              <a:rPr lang="en-US" b="1" dirty="0" smtClean="0"/>
              <a:t>consumption </a:t>
            </a:r>
            <a:r>
              <a:rPr lang="en-US" dirty="0" smtClean="0"/>
              <a:t>or </a:t>
            </a:r>
            <a:r>
              <a:rPr lang="en-US" b="1" dirty="0" smtClean="0"/>
              <a:t>Luxury badging.</a:t>
            </a:r>
          </a:p>
          <a:p>
            <a:r>
              <a:rPr lang="en-US" dirty="0" smtClean="0"/>
              <a:t>Products can fulfill different needs in different countries. Refrigerator example.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8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 Needs-Based Approach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Product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Asian </a:t>
            </a:r>
            <a:r>
              <a:rPr lang="en-US" dirty="0"/>
              <a:t>consumer </a:t>
            </a:r>
            <a:r>
              <a:rPr lang="en-US" dirty="0" smtClean="0"/>
              <a:t>culture, </a:t>
            </a:r>
            <a:r>
              <a:rPr lang="en-US" dirty="0"/>
              <a:t>the need approach can be modified into </a:t>
            </a:r>
            <a:r>
              <a:rPr lang="en-US" dirty="0" smtClean="0"/>
              <a:t>social </a:t>
            </a:r>
            <a:r>
              <a:rPr lang="en-US" dirty="0"/>
              <a:t>needs which include </a:t>
            </a:r>
            <a:r>
              <a:rPr lang="en-US" i="1" u="sng" dirty="0"/>
              <a:t>affiliation</a:t>
            </a:r>
            <a:r>
              <a:rPr lang="en-US" i="1" dirty="0"/>
              <a:t>, </a:t>
            </a:r>
            <a:r>
              <a:rPr lang="en-US" i="1" u="sng" dirty="0"/>
              <a:t>admiration</a:t>
            </a:r>
            <a:r>
              <a:rPr lang="en-US" i="1" dirty="0"/>
              <a:t>, </a:t>
            </a:r>
            <a:r>
              <a:rPr lang="en-US" dirty="0"/>
              <a:t>and </a:t>
            </a:r>
            <a:r>
              <a:rPr lang="en-US" i="1" u="sng" dirty="0"/>
              <a:t>status.</a:t>
            </a:r>
          </a:p>
          <a:p>
            <a:r>
              <a:rPr lang="en-US" b="1" dirty="0" smtClean="0"/>
              <a:t>Affiliation</a:t>
            </a:r>
            <a:r>
              <a:rPr lang="en-US" dirty="0" smtClean="0"/>
              <a:t>: satisfied by acceptance by a group. Conformity with group norms becomes a key force driving consumer behavior- Teens.</a:t>
            </a:r>
          </a:p>
          <a:p>
            <a:r>
              <a:rPr lang="en-US" b="1" dirty="0" smtClean="0"/>
              <a:t>Admiration</a:t>
            </a:r>
            <a:r>
              <a:rPr lang="en-US" dirty="0" smtClean="0"/>
              <a:t>: satisfied by receiving respect- acts.</a:t>
            </a:r>
          </a:p>
          <a:p>
            <a:r>
              <a:rPr lang="en-US" b="1" dirty="0" smtClean="0"/>
              <a:t>Status</a:t>
            </a:r>
            <a:r>
              <a:rPr lang="en-US" dirty="0" smtClean="0"/>
              <a:t>: the esteem of society as a whole.</a:t>
            </a:r>
          </a:p>
          <a:p>
            <a:pPr lvl="1"/>
            <a:r>
              <a:rPr lang="en-US" dirty="0" smtClean="0"/>
              <a:t>$200+ billion global luxury goods market- geographical breakdown 20% Japan, 22% in </a:t>
            </a:r>
            <a:r>
              <a:rPr lang="en-US" dirty="0" smtClean="0"/>
              <a:t>Asia Pacific. </a:t>
            </a:r>
            <a:r>
              <a:rPr lang="en-US" dirty="0" smtClean="0"/>
              <a:t>Italy’s Gucci Sales revenue 50% in Asia.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5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“Country of Origin” as Brand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Made in China </a:t>
            </a:r>
          </a:p>
          <a:p>
            <a:r>
              <a:rPr lang="en-US" dirty="0"/>
              <a:t>Made in Turkey</a:t>
            </a:r>
          </a:p>
          <a:p>
            <a:r>
              <a:rPr lang="en-US" dirty="0"/>
              <a:t>Made in Sweden </a:t>
            </a:r>
          </a:p>
          <a:p>
            <a:r>
              <a:rPr lang="en-US" dirty="0"/>
              <a:t>Made in Italy</a:t>
            </a:r>
          </a:p>
          <a:p>
            <a:r>
              <a:rPr lang="en-US" dirty="0"/>
              <a:t>Made in France </a:t>
            </a:r>
          </a:p>
          <a:p>
            <a:r>
              <a:rPr lang="en-US" dirty="0"/>
              <a:t>Made in Germany</a:t>
            </a:r>
          </a:p>
          <a:p>
            <a:r>
              <a:rPr lang="en-US" dirty="0"/>
              <a:t>Made in Japan</a:t>
            </a:r>
          </a:p>
          <a:p>
            <a:r>
              <a:rPr lang="en-US" dirty="0"/>
              <a:t>Made in USA</a:t>
            </a:r>
          </a:p>
          <a:p>
            <a:r>
              <a:rPr lang="en-US" dirty="0"/>
              <a:t>Made in </a:t>
            </a:r>
            <a:r>
              <a:rPr lang="en-US" dirty="0" smtClean="0"/>
              <a:t>EU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91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“Country of Origin” as Brand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fontScale="55000" lnSpcReduction="20000"/>
          </a:bodyPr>
          <a:lstStyle/>
          <a:p>
            <a:r>
              <a:rPr lang="en-US" sz="4000" b="1" dirty="0" smtClean="0"/>
              <a:t>Perceptions</a:t>
            </a:r>
            <a:r>
              <a:rPr lang="en-US" sz="4000" dirty="0" smtClean="0"/>
              <a:t> about and </a:t>
            </a:r>
            <a:r>
              <a:rPr lang="en-US" sz="4000" b="1" dirty="0" smtClean="0"/>
              <a:t>attitudes</a:t>
            </a:r>
            <a:r>
              <a:rPr lang="en-US" sz="4000" dirty="0" smtClean="0"/>
              <a:t> towards particular countries </a:t>
            </a:r>
            <a:r>
              <a:rPr lang="en-US" sz="4000" b="1" dirty="0" smtClean="0"/>
              <a:t>often extend to products </a:t>
            </a:r>
            <a:r>
              <a:rPr lang="en-US" sz="4000" dirty="0" smtClean="0"/>
              <a:t>and brands originating from that country. </a:t>
            </a:r>
          </a:p>
          <a:p>
            <a:r>
              <a:rPr lang="en-US" sz="4000" b="1" dirty="0" smtClean="0"/>
              <a:t>Country-of-origin-effect- </a:t>
            </a:r>
            <a:r>
              <a:rPr lang="en-US" sz="4000" dirty="0" smtClean="0"/>
              <a:t>contribute to brand image and brand equity.</a:t>
            </a:r>
          </a:p>
          <a:p>
            <a:r>
              <a:rPr lang="en-US" sz="4000" dirty="0" smtClean="0"/>
              <a:t>Perceptions and attitudes about product’s origin can be positive or negative. The manufacturing reputation of a particular country can change over time.</a:t>
            </a:r>
          </a:p>
          <a:p>
            <a:pPr lvl="1"/>
            <a:r>
              <a:rPr lang="en-US" sz="4000" dirty="0" smtClean="0"/>
              <a:t>German- quality &amp; engineering</a:t>
            </a:r>
          </a:p>
          <a:p>
            <a:pPr lvl="1"/>
            <a:r>
              <a:rPr lang="en-US" sz="4000" dirty="0" smtClean="0"/>
              <a:t>Italy- style</a:t>
            </a:r>
          </a:p>
          <a:p>
            <a:pPr lvl="1"/>
            <a:r>
              <a:rPr lang="en-US" sz="4000" dirty="0" smtClean="0"/>
              <a:t>French- chic </a:t>
            </a:r>
          </a:p>
          <a:p>
            <a:pPr lvl="1"/>
            <a:r>
              <a:rPr lang="en-US" sz="4000" dirty="0" smtClean="0"/>
              <a:t>Mexican- picking up</a:t>
            </a:r>
          </a:p>
          <a:p>
            <a:pPr lvl="1"/>
            <a:r>
              <a:rPr lang="en-US" sz="4000" dirty="0" smtClean="0"/>
              <a:t>Japan- quality </a:t>
            </a:r>
          </a:p>
          <a:p>
            <a:pPr lvl="1"/>
            <a:r>
              <a:rPr lang="en-US" sz="4000" dirty="0" smtClean="0"/>
              <a:t>China and India- ??? </a:t>
            </a:r>
            <a:endParaRPr lang="en-US" sz="4000" dirty="0"/>
          </a:p>
          <a:p>
            <a:pPr lvl="1"/>
            <a:r>
              <a:rPr lang="en-US" sz="4000" dirty="0" smtClean="0"/>
              <a:t>Country brand can start fresh in unknown countries.</a:t>
            </a:r>
            <a:br>
              <a:rPr lang="en-US" sz="4000" dirty="0" smtClean="0"/>
            </a:br>
            <a:endParaRPr lang="en-US" sz="4000" dirty="0" smtClean="0"/>
          </a:p>
          <a:p>
            <a:r>
              <a:rPr lang="en-US" sz="4000" dirty="0" smtClean="0"/>
              <a:t>In some product </a:t>
            </a:r>
            <a:r>
              <a:rPr lang="en-US" sz="4000" dirty="0"/>
              <a:t>c</a:t>
            </a:r>
            <a:r>
              <a:rPr lang="en-US" sz="4000" dirty="0" smtClean="0"/>
              <a:t>ategories, foreign products have advantage over domestic because of their foreignness, allowing premium prices. Beer test example.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715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Extend, Adapt, Create: Strategic Alternatives in Global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Depending on organizational objectives and market needs, marketing programs and strategies are implemented. </a:t>
            </a:r>
          </a:p>
          <a:p>
            <a:r>
              <a:rPr lang="en-US" b="1" dirty="0" smtClean="0"/>
              <a:t>Extension strategy </a:t>
            </a:r>
            <a:r>
              <a:rPr lang="en-US" dirty="0" smtClean="0"/>
              <a:t>calls for offering a product unchanged in markets outside the home country. </a:t>
            </a:r>
          </a:p>
          <a:p>
            <a:r>
              <a:rPr lang="en-US" b="1" dirty="0" smtClean="0"/>
              <a:t>Adaptation strategy </a:t>
            </a:r>
            <a:r>
              <a:rPr lang="en-US" dirty="0" smtClean="0"/>
              <a:t>involves changing elements of design, function, packaging in response to needs or conditions in particular country. </a:t>
            </a:r>
            <a:endParaRPr lang="en-US" dirty="0" smtClean="0"/>
          </a:p>
          <a:p>
            <a:r>
              <a:rPr lang="en-US" dirty="0" smtClean="0"/>
              <a:t>Customer preference and laws and regulations in different countries frequently lead to obligatory product design and adaptation. </a:t>
            </a:r>
            <a:endParaRPr lang="en-US" dirty="0" smtClean="0"/>
          </a:p>
          <a:p>
            <a:r>
              <a:rPr lang="en-US" b="1" dirty="0" smtClean="0"/>
              <a:t>Product </a:t>
            </a:r>
            <a:r>
              <a:rPr lang="en-US" b="1" dirty="0"/>
              <a:t>i</a:t>
            </a:r>
            <a:r>
              <a:rPr lang="en-US" b="1" dirty="0" smtClean="0"/>
              <a:t>nvention strategy </a:t>
            </a:r>
            <a:r>
              <a:rPr lang="en-US" dirty="0" smtClean="0"/>
              <a:t>entails developing new products “from the ground up” with the world market in mind.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2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/>
              <a:t>Basic Product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product</a:t>
            </a:r>
            <a:r>
              <a:rPr lang="en-US" dirty="0" smtClean="0"/>
              <a:t> is a good, service, or idea with both tangible and intangible attributes that collectively create </a:t>
            </a:r>
            <a:r>
              <a:rPr lang="en-US" b="1" dirty="0" smtClean="0"/>
              <a:t>value</a:t>
            </a:r>
            <a:r>
              <a:rPr lang="en-US" dirty="0" smtClean="0"/>
              <a:t> for a buyer or a user.</a:t>
            </a:r>
          </a:p>
          <a:p>
            <a:r>
              <a:rPr lang="en-US" dirty="0" smtClean="0"/>
              <a:t>Tangible attributes can be assessed in physical terms: weight, dimensions, material used, etc.</a:t>
            </a:r>
          </a:p>
          <a:p>
            <a:r>
              <a:rPr lang="en-US" dirty="0" smtClean="0"/>
              <a:t>Intangible product attributes include status of ownership, manufacturer service commitment, brand’s overall reputation.</a:t>
            </a:r>
          </a:p>
          <a:p>
            <a:r>
              <a:rPr lang="en-US" dirty="0" smtClean="0"/>
              <a:t>Product </a:t>
            </a:r>
            <a:r>
              <a:rPr lang="en-US" i="1" dirty="0" smtClean="0"/>
              <a:t>P</a:t>
            </a:r>
            <a:r>
              <a:rPr lang="en-US" dirty="0" smtClean="0"/>
              <a:t> is at the heart of Marking Mix.</a:t>
            </a:r>
          </a:p>
          <a:p>
            <a:r>
              <a:rPr lang="en-US" dirty="0" smtClean="0"/>
              <a:t>Product strategy must be sensitive to market needs, competition and the company’s resources.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0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3" y="609600"/>
            <a:ext cx="9113309" cy="6126163"/>
          </a:xfrm>
        </p:spPr>
      </p:pic>
    </p:spTree>
    <p:extLst>
      <p:ext uri="{BB962C8B-B14F-4D97-AF65-F5344CB8AC3E}">
        <p14:creationId xmlns:p14="http://schemas.microsoft.com/office/powerpoint/2010/main" val="315053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1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Strategy 1: Product-Communication Extension (Dual Extension)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sz="4300" dirty="0" smtClean="0"/>
              <a:t>Companies perusing this strategy sell the same product with no adaptation, using the same advertising and promotional appeals used domestically, in two or more country markets.</a:t>
            </a:r>
          </a:p>
          <a:p>
            <a:r>
              <a:rPr lang="en-US" sz="4300" dirty="0" smtClean="0"/>
              <a:t>Messages must be understood across different cultures.</a:t>
            </a:r>
          </a:p>
          <a:p>
            <a:endParaRPr lang="en-US" sz="4300" dirty="0" smtClean="0"/>
          </a:p>
          <a:p>
            <a:r>
              <a:rPr lang="en-US" sz="4300" dirty="0" smtClean="0"/>
              <a:t>Generally extension/standardized strategies are utilized more frequently with industrial products, as they are less rooted in culture. </a:t>
            </a:r>
          </a:p>
          <a:p>
            <a:pPr lvl="1"/>
            <a:r>
              <a:rPr lang="en-US" sz="3900" dirty="0" smtClean="0"/>
              <a:t>Apple Phone example- Apple GCCP</a:t>
            </a:r>
            <a:br>
              <a:rPr lang="en-US" sz="3900" dirty="0" smtClean="0"/>
            </a:br>
            <a:endParaRPr lang="en-US" sz="3900" dirty="0" smtClean="0"/>
          </a:p>
          <a:p>
            <a:r>
              <a:rPr lang="en-US" sz="4300" dirty="0" smtClean="0"/>
              <a:t>Technology companies and industrial goods manufacturers should be specially alert to dual-extension possibilities.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074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Strategy 2: Product Extension-Communication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900" dirty="0" smtClean="0"/>
              <a:t>A product or brand can be successfully extended to multiple country markets with some modification of the communication strategy. </a:t>
            </a:r>
          </a:p>
          <a:p>
            <a:r>
              <a:rPr lang="en-US" sz="2900" dirty="0" smtClean="0"/>
              <a:t>Consumer perceptions about value proposition aspects are different from country to country. </a:t>
            </a:r>
          </a:p>
          <a:p>
            <a:r>
              <a:rPr lang="en-US" sz="2900" dirty="0" smtClean="0"/>
              <a:t>Products fill different needs, appeals to different segment or serves as a different function in a particular country. </a:t>
            </a:r>
          </a:p>
          <a:p>
            <a:r>
              <a:rPr lang="en-US" sz="2900" b="1" dirty="0" smtClean="0"/>
              <a:t>Product transformation </a:t>
            </a:r>
            <a:r>
              <a:rPr lang="en-US" sz="2900" dirty="0" smtClean="0"/>
              <a:t>occurs when the same physical product ends up serving a different function or use than that for which it was originally designed or created.</a:t>
            </a:r>
          </a:p>
          <a:p>
            <a:r>
              <a:rPr lang="en-US" sz="2900" dirty="0" smtClean="0"/>
              <a:t>Low cost of implementation.</a:t>
            </a:r>
          </a:p>
          <a:p>
            <a:pPr lvl="1"/>
            <a:r>
              <a:rPr lang="en-US" sz="2900" dirty="0" smtClean="0"/>
              <a:t>Changes in product design are avoided.</a:t>
            </a:r>
          </a:p>
          <a:p>
            <a:pPr lvl="1"/>
            <a:r>
              <a:rPr lang="en-US" sz="2900" dirty="0" smtClean="0"/>
              <a:t>New/ adapted manufacturing setup is avoided.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9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04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Strategy 3: Product Adaptation-Communication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Adaptation to product to local taste with minimal change to the communication strategy adopted at home.</a:t>
            </a:r>
          </a:p>
          <a:p>
            <a:r>
              <a:rPr lang="en-US" dirty="0" smtClean="0"/>
              <a:t>New BLS Cadillac model- EU</a:t>
            </a:r>
          </a:p>
          <a:p>
            <a:r>
              <a:rPr lang="en-US" dirty="0" smtClean="0"/>
              <a:t>Oreo cookies example</a:t>
            </a:r>
          </a:p>
          <a:p>
            <a:r>
              <a:rPr lang="en-US" dirty="0" smtClean="0"/>
              <a:t>More expensive to the company as product needs change- associated cost to manufacturing setup, R&amp;D and inventory.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8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4: Product-Communication Adaptation (Dual Adaptation)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Both</a:t>
            </a:r>
            <a:r>
              <a:rPr lang="en-US" dirty="0" smtClean="0"/>
              <a:t> the product and communication are changed and </a:t>
            </a:r>
            <a:r>
              <a:rPr lang="en-US" b="1" dirty="0" smtClean="0"/>
              <a:t>adapted</a:t>
            </a:r>
            <a:r>
              <a:rPr lang="en-US" dirty="0" smtClean="0"/>
              <a:t> to a particular market.</a:t>
            </a:r>
          </a:p>
          <a:p>
            <a:r>
              <a:rPr lang="en-US" dirty="0" smtClean="0"/>
              <a:t>Environmental conditions, regulatory conditions and customer preference may differ from one country to another.</a:t>
            </a:r>
          </a:p>
          <a:p>
            <a:r>
              <a:rPr lang="en-US" dirty="0" smtClean="0"/>
              <a:t>Unilever’s </a:t>
            </a:r>
            <a:r>
              <a:rPr lang="en-US" dirty="0" err="1" smtClean="0"/>
              <a:t>Rexona</a:t>
            </a:r>
            <a:r>
              <a:rPr lang="en-US" dirty="0" smtClean="0"/>
              <a:t> deodorant had 30 different packages and 48 different formulations. Advertising and branding were also executed on local basis.</a:t>
            </a:r>
          </a:p>
        </p:txBody>
      </p:sp>
    </p:spTree>
    <p:extLst>
      <p:ext uri="{BB962C8B-B14F-4D97-AF65-F5344CB8AC3E}">
        <p14:creationId xmlns:p14="http://schemas.microsoft.com/office/powerpoint/2010/main" val="151155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91"/>
            <a:ext cx="8229600" cy="1143000"/>
          </a:xfrm>
        </p:spPr>
        <p:txBody>
          <a:bodyPr/>
          <a:lstStyle/>
          <a:p>
            <a:r>
              <a:rPr lang="en-US" dirty="0" smtClean="0"/>
              <a:t>Strategy 5: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534400" cy="56388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Innovation</a:t>
            </a:r>
            <a:r>
              <a:rPr lang="en-US" dirty="0" smtClean="0"/>
              <a:t>  is the process of providing resources with a new capacity to create value. It is very demanding but potentially rewarding strategy for reaching mass markets in less developed </a:t>
            </a:r>
            <a:r>
              <a:rPr lang="en-US" dirty="0" smtClean="0"/>
              <a:t>markets, or important market segments in industrialized countries. </a:t>
            </a:r>
            <a:endParaRPr lang="en-US" dirty="0" smtClean="0"/>
          </a:p>
          <a:p>
            <a:pPr lvl="1"/>
            <a:r>
              <a:rPr lang="en-US" dirty="0" smtClean="0"/>
              <a:t>HP solar laptop.</a:t>
            </a:r>
          </a:p>
          <a:p>
            <a:pPr lvl="1"/>
            <a:r>
              <a:rPr lang="en-US" dirty="0" smtClean="0"/>
              <a:t>Hand-cranked radios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Adjusted lenses eyeglasses </a:t>
            </a:r>
            <a:endParaRPr lang="en-US" dirty="0" smtClean="0"/>
          </a:p>
          <a:p>
            <a:r>
              <a:rPr lang="en-US" dirty="0" smtClean="0"/>
              <a:t>Creating the greatest value is the key. Customer perception defines real value of product. Not only product performance, but rather customer perception. </a:t>
            </a:r>
          </a:p>
          <a:p>
            <a:r>
              <a:rPr lang="en-US" dirty="0" smtClean="0"/>
              <a:t>It is necessary to support the product quality with imaginative, value-creating advertising and marketing communication.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2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19"/>
            <a:ext cx="8229600" cy="966281"/>
          </a:xfrm>
        </p:spPr>
        <p:txBody>
          <a:bodyPr/>
          <a:lstStyle/>
          <a:p>
            <a:r>
              <a:rPr lang="en-US" dirty="0" smtClean="0"/>
              <a:t>How to Choose a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5334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Managers run the risk of committing two types or error regarding product and communication decisions. </a:t>
            </a:r>
          </a:p>
          <a:p>
            <a:pPr lvl="1"/>
            <a:r>
              <a:rPr lang="en-US" dirty="0" smtClean="0"/>
              <a:t>“not invented here” syndrome: ignore decisions made by subsidiaries. </a:t>
            </a:r>
          </a:p>
          <a:p>
            <a:pPr lvl="1"/>
            <a:r>
              <a:rPr lang="en-US" dirty="0" smtClean="0"/>
              <a:t>Impose policies upon all subsidiaries “what is right for customers in the home market must also be right for customers everywhere”.</a:t>
            </a:r>
          </a:p>
          <a:p>
            <a:r>
              <a:rPr lang="en-US" dirty="0" smtClean="0"/>
              <a:t>The choice of product-communication strategy is a function of three factors:</a:t>
            </a:r>
          </a:p>
          <a:p>
            <a:pPr lvl="1"/>
            <a:r>
              <a:rPr lang="en-US" dirty="0" smtClean="0"/>
              <a:t>The product itself- function or need it serves. </a:t>
            </a:r>
          </a:p>
          <a:p>
            <a:pPr lvl="1"/>
            <a:r>
              <a:rPr lang="en-US" dirty="0" smtClean="0"/>
              <a:t>The market- conditions under which the product is used, customers’ preference, and customer’ ability and willingness to buy.</a:t>
            </a:r>
          </a:p>
          <a:p>
            <a:pPr lvl="1"/>
            <a:r>
              <a:rPr lang="en-US" dirty="0" smtClean="0"/>
              <a:t>The adaptation and manufacturing cost.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15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 products</a:t>
            </a:r>
          </a:p>
          <a:p>
            <a:r>
              <a:rPr lang="en-US" dirty="0" smtClean="0"/>
              <a:t>Industrial products </a:t>
            </a:r>
          </a:p>
          <a:p>
            <a:r>
              <a:rPr lang="en-US" b="1" dirty="0" smtClean="0"/>
              <a:t>Buyer orientation </a:t>
            </a:r>
            <a:r>
              <a:rPr lang="en-US" dirty="0" smtClean="0"/>
              <a:t>is a composite measure of the amount of effort a customer expends, the level of risk associated with a purchase, and buyer involvement.</a:t>
            </a:r>
          </a:p>
          <a:p>
            <a:r>
              <a:rPr lang="en-US" dirty="0" smtClean="0"/>
              <a:t>Life span – durable, nondurable, and disposable.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2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Warranties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Warranties are important element of a product’s value proposition. </a:t>
            </a:r>
          </a:p>
          <a:p>
            <a:r>
              <a:rPr lang="en-US" b="1" dirty="0" smtClean="0"/>
              <a:t>Warranty</a:t>
            </a:r>
            <a:r>
              <a:rPr lang="en-US" dirty="0" smtClean="0"/>
              <a:t> is a written guarantee that assures the buyer that s/he is getting what is paid for, or that provides recourse in case a product’s performance falls short of expectations.</a:t>
            </a:r>
          </a:p>
          <a:p>
            <a:r>
              <a:rPr lang="en-US" dirty="0" smtClean="0"/>
              <a:t>Competitive tool in global marketing.</a:t>
            </a:r>
          </a:p>
          <a:p>
            <a:pPr lvl="1"/>
            <a:r>
              <a:rPr lang="en-US" dirty="0" smtClean="0"/>
              <a:t>The case of Hyundai</a:t>
            </a:r>
            <a:br>
              <a:rPr lang="en-US" dirty="0" smtClean="0"/>
            </a:br>
            <a:r>
              <a:rPr lang="en-US" dirty="0" smtClean="0"/>
              <a:t>Sales Jumped from 90k in 1998 to 500k in 2011.</a:t>
            </a:r>
            <a:br>
              <a:rPr lang="en-US" dirty="0" smtClean="0"/>
            </a:br>
            <a:r>
              <a:rPr lang="en-US" dirty="0" smtClean="0"/>
              <a:t>Overtook Toyota as Europe’s best selling Asian brand.</a:t>
            </a:r>
          </a:p>
          <a:p>
            <a:r>
              <a:rPr lang="en-US" dirty="0" smtClean="0"/>
              <a:t>Warranties are usually associated with expensive and high value brand products.</a:t>
            </a:r>
          </a:p>
        </p:txBody>
      </p:sp>
    </p:spTree>
    <p:extLst>
      <p:ext uri="{BB962C8B-B14F-4D97-AF65-F5344CB8AC3E}">
        <p14:creationId xmlns:p14="http://schemas.microsoft.com/office/powerpoint/2010/main" val="192204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Packaging</a:t>
            </a:r>
            <a:r>
              <a:rPr lang="en-US" dirty="0" smtClean="0"/>
              <a:t> is oftentimes integral element of product-related decisions.</a:t>
            </a:r>
          </a:p>
          <a:p>
            <a:r>
              <a:rPr lang="en-US" dirty="0" smtClean="0"/>
              <a:t>Shipment to other parts of the world.</a:t>
            </a:r>
          </a:p>
          <a:p>
            <a:r>
              <a:rPr lang="en-US" b="1" dirty="0" smtClean="0"/>
              <a:t>Consumer packaged goods </a:t>
            </a:r>
            <a:r>
              <a:rPr lang="en-US" dirty="0" smtClean="0"/>
              <a:t>applies to a wide variety of products- to protect/ contain.</a:t>
            </a:r>
          </a:p>
          <a:p>
            <a:r>
              <a:rPr lang="en-US" b="1" dirty="0" smtClean="0"/>
              <a:t>Packaging</a:t>
            </a:r>
            <a:r>
              <a:rPr lang="en-US" dirty="0" smtClean="0"/>
              <a:t> serves as a communication function.</a:t>
            </a:r>
          </a:p>
          <a:p>
            <a:r>
              <a:rPr lang="en-US" b="1" dirty="0" smtClean="0"/>
              <a:t>Packaging</a:t>
            </a:r>
            <a:r>
              <a:rPr lang="en-US" dirty="0" smtClean="0"/>
              <a:t> must engage the senses, make emotional connection and enhance the overall customer and brand experience. Corona &amp; Coke.</a:t>
            </a:r>
          </a:p>
          <a:p>
            <a:r>
              <a:rPr lang="en-US" b="1" dirty="0" smtClean="0"/>
              <a:t>Eco-packaging</a:t>
            </a:r>
            <a:r>
              <a:rPr lang="en-US" dirty="0" smtClean="0"/>
              <a:t> and </a:t>
            </a:r>
            <a:r>
              <a:rPr lang="en-US" b="1" dirty="0" smtClean="0"/>
              <a:t>creative packaging </a:t>
            </a:r>
            <a:r>
              <a:rPr lang="en-US" dirty="0" smtClean="0"/>
              <a:t>is picking up importance today (recycling, biodegradability, sustainable forestry)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66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Labeling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10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Multilanguage labeling is abundant today.</a:t>
            </a:r>
          </a:p>
          <a:p>
            <a:r>
              <a:rPr lang="en-US" dirty="0" smtClean="0"/>
              <a:t>In today’s self-service retail industry, labels:</a:t>
            </a:r>
          </a:p>
          <a:p>
            <a:pPr lvl="1"/>
            <a:r>
              <a:rPr lang="en-US" dirty="0" smtClean="0"/>
              <a:t>Attract customers’ </a:t>
            </a:r>
            <a:r>
              <a:rPr lang="en-US" dirty="0"/>
              <a:t>attention </a:t>
            </a:r>
            <a:endParaRPr lang="en-US" dirty="0" smtClean="0"/>
          </a:p>
          <a:p>
            <a:pPr lvl="1"/>
            <a:r>
              <a:rPr lang="en-US" dirty="0" smtClean="0"/>
              <a:t>Support a product’s positioning</a:t>
            </a:r>
          </a:p>
          <a:p>
            <a:pPr lvl="1"/>
            <a:r>
              <a:rPr lang="en-US" dirty="0" smtClean="0"/>
              <a:t>Help persuade consumers to buy</a:t>
            </a:r>
          </a:p>
          <a:p>
            <a:r>
              <a:rPr lang="en-US" dirty="0" smtClean="0"/>
              <a:t>Provide various types of information – ingredients, use and storage, expiry, etc.</a:t>
            </a:r>
          </a:p>
          <a:p>
            <a:r>
              <a:rPr lang="en-US" dirty="0" smtClean="0"/>
              <a:t>Content may be dictated by country regulations</a:t>
            </a:r>
          </a:p>
          <a:p>
            <a:pPr lvl="1"/>
            <a:r>
              <a:rPr lang="en-US" dirty="0" smtClean="0"/>
              <a:t>Regulations differ: EU- GMO</a:t>
            </a:r>
          </a:p>
          <a:p>
            <a:pPr lvl="1"/>
            <a:r>
              <a:rPr lang="en-US" dirty="0" smtClean="0"/>
              <a:t>Pork meat, HALAL, KOSHER,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labeling in global marketing:</a:t>
            </a:r>
          </a:p>
          <a:p>
            <a:pPr lvl="1"/>
            <a:r>
              <a:rPr lang="en-US" dirty="0" smtClean="0"/>
              <a:t>Mandatory health warnings on tobacco. </a:t>
            </a:r>
          </a:p>
          <a:p>
            <a:pPr lvl="1"/>
            <a:r>
              <a:rPr lang="en-US" dirty="0" smtClean="0"/>
              <a:t>American Automobile Labeling Act clarifies the country of origin, final assembly point, percentage of major source of foreign content.</a:t>
            </a:r>
          </a:p>
          <a:p>
            <a:pPr lvl="1"/>
            <a:r>
              <a:rPr lang="en-US" dirty="0" smtClean="0"/>
              <a:t>Nutrition information on all food packages – McDonald’s.</a:t>
            </a:r>
          </a:p>
          <a:p>
            <a:pPr lvl="1"/>
            <a:r>
              <a:rPr lang="en-US" dirty="0" smtClean="0"/>
              <a:t>Language is becoming major issue. </a:t>
            </a:r>
          </a:p>
          <a:p>
            <a:pPr lvl="1"/>
            <a:r>
              <a:rPr lang="en-US" dirty="0" smtClean="0"/>
              <a:t>“COOL” law for meat, poultry,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Aesthetics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aesthetics- </a:t>
            </a:r>
            <a:r>
              <a:rPr lang="en-US" dirty="0"/>
              <a:t>Perception </a:t>
            </a:r>
            <a:r>
              <a:rPr lang="en-US" dirty="0" smtClean="0"/>
              <a:t>of colors is embedded in cultures- (shape</a:t>
            </a:r>
            <a:r>
              <a:rPr lang="en-US" dirty="0"/>
              <a:t>, color, </a:t>
            </a:r>
            <a:r>
              <a:rPr lang="en-US" dirty="0" smtClean="0"/>
              <a:t>package). </a:t>
            </a:r>
          </a:p>
          <a:p>
            <a:r>
              <a:rPr lang="en-US" dirty="0" smtClean="0"/>
              <a:t>Aesthetic styles- degree of complexity.</a:t>
            </a:r>
          </a:p>
          <a:p>
            <a:r>
              <a:rPr lang="en-US" dirty="0" smtClean="0"/>
              <a:t>Sometimes standardized color can be used in all countries- caterpillar yellow, Marlboro red, in other instances, color choice should be adapted to meet local taste and perception.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13275</TotalTime>
  <Words>2356</Words>
  <Application>Microsoft Office PowerPoint</Application>
  <PresentationFormat>On-screen Show (4:3)</PresentationFormat>
  <Paragraphs>267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Brand &amp; Product Decision in Global Marketing</vt:lpstr>
      <vt:lpstr>Learning Objectives</vt:lpstr>
      <vt:lpstr>Basic Product Concepts</vt:lpstr>
      <vt:lpstr>Product Types</vt:lpstr>
      <vt:lpstr>Product Warranties</vt:lpstr>
      <vt:lpstr>Packaging</vt:lpstr>
      <vt:lpstr>Labeling</vt:lpstr>
      <vt:lpstr>Labeling </vt:lpstr>
      <vt:lpstr>Aesthetics</vt:lpstr>
      <vt:lpstr>Basic Branding Concepts</vt:lpstr>
      <vt:lpstr>Basic Branding Concepts</vt:lpstr>
      <vt:lpstr>Basic Branding Concepts</vt:lpstr>
      <vt:lpstr>Benefits of strong brand equity</vt:lpstr>
      <vt:lpstr>PowerPoint Presentation</vt:lpstr>
      <vt:lpstr>Brands Value</vt:lpstr>
      <vt:lpstr>Basic Branding Concepts</vt:lpstr>
      <vt:lpstr>Local Products and Brands</vt:lpstr>
      <vt:lpstr>International Products and Brands</vt:lpstr>
      <vt:lpstr>Global Products and Brands</vt:lpstr>
      <vt:lpstr>Global Products and Brands</vt:lpstr>
      <vt:lpstr>Global Products and Brands</vt:lpstr>
      <vt:lpstr>Global Products and Brands</vt:lpstr>
      <vt:lpstr>Global Brand Development</vt:lpstr>
      <vt:lpstr>A Needs-Based Approach to Product Planning</vt:lpstr>
      <vt:lpstr>A Needs-Based Approach  to Product Planning</vt:lpstr>
      <vt:lpstr>A Needs-Based Approach  to Product Planning</vt:lpstr>
      <vt:lpstr>“Country of Origin” as Brand Element</vt:lpstr>
      <vt:lpstr>“Country of Origin” as Brand Element</vt:lpstr>
      <vt:lpstr>Extend, Adapt, Create: Strategic Alternatives in Global Marketing</vt:lpstr>
      <vt:lpstr>PowerPoint Presentation</vt:lpstr>
      <vt:lpstr>Strategy 1: Product-Communication Extension (Dual Extension)</vt:lpstr>
      <vt:lpstr>Strategy 2: Product Extension-Communication Adaptation</vt:lpstr>
      <vt:lpstr>Strategy 3: Product Adaptation-Communication Extension</vt:lpstr>
      <vt:lpstr>Strategy 4: Product-Communication Adaptation (Dual Adaptation)</vt:lpstr>
      <vt:lpstr>Strategy 5: Innovation</vt:lpstr>
      <vt:lpstr>How to Choose a Strategy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&amp; Product Decision in Global Marketing</dc:title>
  <dc:creator>Windows User</dc:creator>
  <cp:lastModifiedBy>Windows User</cp:lastModifiedBy>
  <cp:revision>89</cp:revision>
  <dcterms:created xsi:type="dcterms:W3CDTF">2017-11-13T02:39:51Z</dcterms:created>
  <dcterms:modified xsi:type="dcterms:W3CDTF">2018-12-09T09:40:47Z</dcterms:modified>
</cp:coreProperties>
</file>