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2" r:id="rId1"/>
  </p:sldMasterIdLst>
  <p:notesMasterIdLst>
    <p:notesMasterId r:id="rId42"/>
  </p:notesMasterIdLst>
  <p:sldIdLst>
    <p:sldId id="393" r:id="rId2"/>
    <p:sldId id="532" r:id="rId3"/>
    <p:sldId id="530" r:id="rId4"/>
    <p:sldId id="496" r:id="rId5"/>
    <p:sldId id="514" r:id="rId6"/>
    <p:sldId id="495" r:id="rId7"/>
    <p:sldId id="516" r:id="rId8"/>
    <p:sldId id="549" r:id="rId9"/>
    <p:sldId id="550" r:id="rId10"/>
    <p:sldId id="497" r:id="rId11"/>
    <p:sldId id="494" r:id="rId12"/>
    <p:sldId id="493" r:id="rId13"/>
    <p:sldId id="498" r:id="rId14"/>
    <p:sldId id="533" r:id="rId15"/>
    <p:sldId id="534" r:id="rId16"/>
    <p:sldId id="492" r:id="rId17"/>
    <p:sldId id="491" r:id="rId18"/>
    <p:sldId id="538" r:id="rId19"/>
    <p:sldId id="541" r:id="rId20"/>
    <p:sldId id="539" r:id="rId21"/>
    <p:sldId id="542" r:id="rId22"/>
    <p:sldId id="489" r:id="rId23"/>
    <p:sldId id="488" r:id="rId24"/>
    <p:sldId id="500" r:id="rId25"/>
    <p:sldId id="501" r:id="rId26"/>
    <p:sldId id="502" r:id="rId27"/>
    <p:sldId id="547" r:id="rId28"/>
    <p:sldId id="506" r:id="rId29"/>
    <p:sldId id="545" r:id="rId30"/>
    <p:sldId id="543" r:id="rId31"/>
    <p:sldId id="546" r:id="rId32"/>
    <p:sldId id="544" r:id="rId33"/>
    <p:sldId id="540" r:id="rId34"/>
    <p:sldId id="505" r:id="rId35"/>
    <p:sldId id="548" r:id="rId36"/>
    <p:sldId id="531" r:id="rId37"/>
    <p:sldId id="511" r:id="rId38"/>
    <p:sldId id="510" r:id="rId39"/>
    <p:sldId id="509" r:id="rId40"/>
    <p:sldId id="508" r:id="rId41"/>
  </p:sldIdLst>
  <p:sldSz cx="9144000" cy="6858000" type="screen4x3"/>
  <p:notesSz cx="6858000" cy="9144000"/>
  <p:custDataLst>
    <p:tags r:id="rId4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7DBB"/>
    <a:srgbClr val="153357"/>
    <a:srgbClr val="F47024"/>
    <a:srgbClr val="FF6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53" autoAdjust="0"/>
    <p:restoredTop sz="94619" autoAdjust="0"/>
  </p:normalViewPr>
  <p:slideViewPr>
    <p:cSldViewPr>
      <p:cViewPr>
        <p:scale>
          <a:sx n="60" d="100"/>
          <a:sy n="60" d="100"/>
        </p:scale>
        <p:origin x="1656" y="55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36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93049-7BFA-4E8E-AC69-8B78CC4B3ECD}" type="doc">
      <dgm:prSet loTypeId="urn:microsoft.com/office/officeart/2011/layout/TabList" loCatId="list" qsTypeId="urn:microsoft.com/office/officeart/2005/8/quickstyle/3d1" qsCatId="3D" csTypeId="urn:microsoft.com/office/officeart/2005/8/colors/colorful3" csCatId="colorful" phldr="1"/>
      <dgm:spPr/>
      <dgm:t>
        <a:bodyPr/>
        <a:lstStyle/>
        <a:p>
          <a:endParaRPr lang="en-US"/>
        </a:p>
      </dgm:t>
    </dgm:pt>
    <dgm:pt modelId="{D0D0AB4E-5F25-4DD8-849E-347E0333781C}">
      <dgm:prSet phldrT="[Text]" custT="1"/>
      <dgm:spPr/>
      <dgm:t>
        <a:bodyPr/>
        <a:lstStyle/>
        <a:p>
          <a:r>
            <a:rPr lang="en-US" sz="2800" dirty="0">
              <a:latin typeface="Arial" panose="020B0604020202020204" pitchFamily="34" charset="0"/>
              <a:cs typeface="Arial" panose="020B0604020202020204" pitchFamily="34" charset="0"/>
            </a:rPr>
            <a:t>Corporate </a:t>
          </a:r>
        </a:p>
      </dgm:t>
    </dgm:pt>
    <dgm:pt modelId="{C7F19599-C96B-45FD-A1E4-0CCAE679F882}" type="parTrans" cxnId="{E298940A-31D6-4AB6-86A1-FFC87BA7C70E}">
      <dgm:prSet/>
      <dgm:spPr/>
      <dgm:t>
        <a:bodyPr/>
        <a:lstStyle/>
        <a:p>
          <a:endParaRPr lang="en-US"/>
        </a:p>
      </dgm:t>
    </dgm:pt>
    <dgm:pt modelId="{088D5616-A3DC-4580-8E8B-01B0CD706BFD}" type="sibTrans" cxnId="{E298940A-31D6-4AB6-86A1-FFC87BA7C70E}">
      <dgm:prSet/>
      <dgm:spPr/>
      <dgm:t>
        <a:bodyPr/>
        <a:lstStyle/>
        <a:p>
          <a:endParaRPr lang="en-US"/>
        </a:p>
      </dgm:t>
    </dgm:pt>
    <dgm:pt modelId="{F883282B-7978-457F-87A2-59880FB31238}">
      <dgm:prSet phldrT="[Text]"/>
      <dgm:spPr/>
      <dgm:t>
        <a:bodyPr/>
        <a:lstStyle/>
        <a:p>
          <a:r>
            <a:rPr lang="en-US" dirty="0"/>
            <a:t>Top –level of Manager </a:t>
          </a:r>
        </a:p>
      </dgm:t>
    </dgm:pt>
    <dgm:pt modelId="{369D64F1-E91A-4B47-8868-4257EA06392E}" type="parTrans" cxnId="{314233E4-D574-4C6E-ABF2-8EE894463B7A}">
      <dgm:prSet/>
      <dgm:spPr/>
      <dgm:t>
        <a:bodyPr/>
        <a:lstStyle/>
        <a:p>
          <a:endParaRPr lang="en-US"/>
        </a:p>
      </dgm:t>
    </dgm:pt>
    <dgm:pt modelId="{8C685469-C333-4CBA-80DD-89FA8A9C3940}" type="sibTrans" cxnId="{314233E4-D574-4C6E-ABF2-8EE894463B7A}">
      <dgm:prSet/>
      <dgm:spPr/>
      <dgm:t>
        <a:bodyPr/>
        <a:lstStyle/>
        <a:p>
          <a:endParaRPr lang="en-US"/>
        </a:p>
      </dgm:t>
    </dgm:pt>
    <dgm:pt modelId="{E0B81301-F678-4300-8B42-D12AE5F7BA39}">
      <dgm:prSet phldrT="[Text]" phldr="1"/>
      <dgm:spPr/>
      <dgm:t>
        <a:bodyPr/>
        <a:lstStyle/>
        <a:p>
          <a:endParaRPr lang="en-US" dirty="0"/>
        </a:p>
      </dgm:t>
    </dgm:pt>
    <dgm:pt modelId="{19F3CD0D-88CF-437B-94F4-BD8432178C7E}" type="parTrans" cxnId="{02353510-DE35-47F3-BA2E-5CD791E7A946}">
      <dgm:prSet/>
      <dgm:spPr/>
      <dgm:t>
        <a:bodyPr/>
        <a:lstStyle/>
        <a:p>
          <a:endParaRPr lang="en-US"/>
        </a:p>
      </dgm:t>
    </dgm:pt>
    <dgm:pt modelId="{2F691807-83C9-4F63-A74F-2DA1D0C96AA5}" type="sibTrans" cxnId="{02353510-DE35-47F3-BA2E-5CD791E7A946}">
      <dgm:prSet/>
      <dgm:spPr/>
      <dgm:t>
        <a:bodyPr/>
        <a:lstStyle/>
        <a:p>
          <a:endParaRPr lang="en-US"/>
        </a:p>
      </dgm:t>
    </dgm:pt>
    <dgm:pt modelId="{6B3677BC-4B36-44FA-8D74-CF89B0331E21}">
      <dgm:prSet phldrT="[Text]"/>
      <dgm:spPr/>
      <dgm:t>
        <a:bodyPr/>
        <a:lstStyle/>
        <a:p>
          <a:r>
            <a:rPr lang="en-US" dirty="0"/>
            <a:t>Competitive </a:t>
          </a:r>
        </a:p>
      </dgm:t>
    </dgm:pt>
    <dgm:pt modelId="{E904DF9C-0B93-4690-BAD4-D510CDE7AF5F}" type="parTrans" cxnId="{F18333A9-B2B5-401A-8F1E-11F4A7177118}">
      <dgm:prSet/>
      <dgm:spPr/>
      <dgm:t>
        <a:bodyPr/>
        <a:lstStyle/>
        <a:p>
          <a:endParaRPr lang="en-US"/>
        </a:p>
      </dgm:t>
    </dgm:pt>
    <dgm:pt modelId="{DBA5DEFA-4AAA-493B-BCF3-E693F5F41BB9}" type="sibTrans" cxnId="{F18333A9-B2B5-401A-8F1E-11F4A7177118}">
      <dgm:prSet/>
      <dgm:spPr/>
      <dgm:t>
        <a:bodyPr/>
        <a:lstStyle/>
        <a:p>
          <a:endParaRPr lang="en-US"/>
        </a:p>
      </dgm:t>
    </dgm:pt>
    <dgm:pt modelId="{CA748838-2DB7-4E02-B175-0CDE3B720D06}">
      <dgm:prSet phldrT="[Text]"/>
      <dgm:spPr/>
      <dgm:t>
        <a:bodyPr/>
        <a:lstStyle/>
        <a:p>
          <a:r>
            <a:rPr lang="en-US" dirty="0"/>
            <a:t>Middle –level managers</a:t>
          </a:r>
        </a:p>
      </dgm:t>
    </dgm:pt>
    <dgm:pt modelId="{E6D6E762-3B5B-4694-B571-A6640AC77158}" type="parTrans" cxnId="{78074D04-17B6-4057-83D2-4CE5DDD7E71F}">
      <dgm:prSet/>
      <dgm:spPr/>
      <dgm:t>
        <a:bodyPr/>
        <a:lstStyle/>
        <a:p>
          <a:endParaRPr lang="en-US"/>
        </a:p>
      </dgm:t>
    </dgm:pt>
    <dgm:pt modelId="{55587FC1-D9C9-4B14-BE7C-FDD1122F655E}" type="sibTrans" cxnId="{78074D04-17B6-4057-83D2-4CE5DDD7E71F}">
      <dgm:prSet/>
      <dgm:spPr/>
      <dgm:t>
        <a:bodyPr/>
        <a:lstStyle/>
        <a:p>
          <a:endParaRPr lang="en-US"/>
        </a:p>
      </dgm:t>
    </dgm:pt>
    <dgm:pt modelId="{FFCAB01E-979E-4EE1-A301-AFB40AB12F89}">
      <dgm:prSet phldrT="[Text]" phldr="1"/>
      <dgm:spPr/>
      <dgm:t>
        <a:bodyPr/>
        <a:lstStyle/>
        <a:p>
          <a:endParaRPr lang="en-US"/>
        </a:p>
      </dgm:t>
    </dgm:pt>
    <dgm:pt modelId="{2679F7DD-2933-4DFC-8FDD-60413EBA7766}" type="parTrans" cxnId="{72151653-71B7-4213-B200-67991478BB71}">
      <dgm:prSet/>
      <dgm:spPr/>
      <dgm:t>
        <a:bodyPr/>
        <a:lstStyle/>
        <a:p>
          <a:endParaRPr lang="en-US"/>
        </a:p>
      </dgm:t>
    </dgm:pt>
    <dgm:pt modelId="{904729E4-D290-4DE2-BBC1-C206FA7ECC1C}" type="sibTrans" cxnId="{72151653-71B7-4213-B200-67991478BB71}">
      <dgm:prSet/>
      <dgm:spPr/>
      <dgm:t>
        <a:bodyPr/>
        <a:lstStyle/>
        <a:p>
          <a:endParaRPr lang="en-US"/>
        </a:p>
      </dgm:t>
    </dgm:pt>
    <dgm:pt modelId="{5338B7CC-3D2A-45A7-9E26-5F1D12565A17}">
      <dgm:prSet phldrT="[Text]"/>
      <dgm:spPr/>
      <dgm:t>
        <a:bodyPr/>
        <a:lstStyle/>
        <a:p>
          <a:r>
            <a:rPr lang="en-US" dirty="0"/>
            <a:t>Functional </a:t>
          </a:r>
        </a:p>
      </dgm:t>
    </dgm:pt>
    <dgm:pt modelId="{A238FA9C-2CB0-4DF4-A952-9B2327024E7D}" type="parTrans" cxnId="{4D3DA2CC-C185-4742-ADCF-AC12A0FD6004}">
      <dgm:prSet/>
      <dgm:spPr/>
      <dgm:t>
        <a:bodyPr/>
        <a:lstStyle/>
        <a:p>
          <a:endParaRPr lang="en-US"/>
        </a:p>
      </dgm:t>
    </dgm:pt>
    <dgm:pt modelId="{DBD4D688-5A07-4369-9FDC-660E2AB391AF}" type="sibTrans" cxnId="{4D3DA2CC-C185-4742-ADCF-AC12A0FD6004}">
      <dgm:prSet/>
      <dgm:spPr/>
      <dgm:t>
        <a:bodyPr/>
        <a:lstStyle/>
        <a:p>
          <a:endParaRPr lang="en-US"/>
        </a:p>
      </dgm:t>
    </dgm:pt>
    <dgm:pt modelId="{A2F1AA33-30A9-4D55-9722-87C5A3B420EC}">
      <dgm:prSet phldrT="[Text]"/>
      <dgm:spPr/>
      <dgm:t>
        <a:bodyPr/>
        <a:lstStyle/>
        <a:p>
          <a:r>
            <a:rPr lang="en-US" dirty="0"/>
            <a:t>Lower level managers</a:t>
          </a:r>
        </a:p>
      </dgm:t>
    </dgm:pt>
    <dgm:pt modelId="{0A068591-3ABE-45A2-B2B0-B65596BC8A78}" type="parTrans" cxnId="{7E03055E-D641-4127-B5C8-A97BF3527DE9}">
      <dgm:prSet/>
      <dgm:spPr/>
      <dgm:t>
        <a:bodyPr/>
        <a:lstStyle/>
        <a:p>
          <a:endParaRPr lang="en-US"/>
        </a:p>
      </dgm:t>
    </dgm:pt>
    <dgm:pt modelId="{DA4C7750-98D0-4CB5-A9A7-59E2B7099CCA}" type="sibTrans" cxnId="{7E03055E-D641-4127-B5C8-A97BF3527DE9}">
      <dgm:prSet/>
      <dgm:spPr/>
      <dgm:t>
        <a:bodyPr/>
        <a:lstStyle/>
        <a:p>
          <a:endParaRPr lang="en-US"/>
        </a:p>
      </dgm:t>
    </dgm:pt>
    <dgm:pt modelId="{988EC293-D086-4E65-BC61-9FC89D0A5106}">
      <dgm:prSet phldrT="[Text]" phldr="1"/>
      <dgm:spPr/>
      <dgm:t>
        <a:bodyPr/>
        <a:lstStyle/>
        <a:p>
          <a:endParaRPr lang="en-US"/>
        </a:p>
      </dgm:t>
    </dgm:pt>
    <dgm:pt modelId="{183273B3-FAB6-4A89-AF1F-4EB127594526}" type="parTrans" cxnId="{4615B006-88EE-4494-B648-711B48C4F0AF}">
      <dgm:prSet/>
      <dgm:spPr/>
      <dgm:t>
        <a:bodyPr/>
        <a:lstStyle/>
        <a:p>
          <a:endParaRPr lang="en-US"/>
        </a:p>
      </dgm:t>
    </dgm:pt>
    <dgm:pt modelId="{FABDC6B4-8858-4456-A540-885F8A48999C}" type="sibTrans" cxnId="{4615B006-88EE-4494-B648-711B48C4F0AF}">
      <dgm:prSet/>
      <dgm:spPr/>
      <dgm:t>
        <a:bodyPr/>
        <a:lstStyle/>
        <a:p>
          <a:endParaRPr lang="en-US"/>
        </a:p>
      </dgm:t>
    </dgm:pt>
    <dgm:pt modelId="{6C4314CC-A600-4677-B577-1E0D41F9B477}" type="pres">
      <dgm:prSet presAssocID="{C3093049-7BFA-4E8E-AC69-8B78CC4B3ECD}" presName="Name0" presStyleCnt="0">
        <dgm:presLayoutVars>
          <dgm:chMax/>
          <dgm:chPref val="3"/>
          <dgm:dir/>
          <dgm:animOne val="branch"/>
          <dgm:animLvl val="lvl"/>
        </dgm:presLayoutVars>
      </dgm:prSet>
      <dgm:spPr/>
    </dgm:pt>
    <dgm:pt modelId="{BAD390D4-2343-4FB1-AA7E-858D901C540E}" type="pres">
      <dgm:prSet presAssocID="{D0D0AB4E-5F25-4DD8-849E-347E0333781C}" presName="composite" presStyleCnt="0"/>
      <dgm:spPr/>
    </dgm:pt>
    <dgm:pt modelId="{F1B19E4B-2D2A-4017-9708-7932CA0DEABB}" type="pres">
      <dgm:prSet presAssocID="{D0D0AB4E-5F25-4DD8-849E-347E0333781C}" presName="FirstChild" presStyleLbl="revTx" presStyleIdx="0" presStyleCnt="6">
        <dgm:presLayoutVars>
          <dgm:chMax val="0"/>
          <dgm:chPref val="0"/>
          <dgm:bulletEnabled val="1"/>
        </dgm:presLayoutVars>
      </dgm:prSet>
      <dgm:spPr/>
    </dgm:pt>
    <dgm:pt modelId="{D01996ED-35E7-402E-B1C2-64AD255AF960}" type="pres">
      <dgm:prSet presAssocID="{D0D0AB4E-5F25-4DD8-849E-347E0333781C}" presName="Parent" presStyleLbl="alignNode1" presStyleIdx="0" presStyleCnt="3">
        <dgm:presLayoutVars>
          <dgm:chMax val="3"/>
          <dgm:chPref val="3"/>
          <dgm:bulletEnabled val="1"/>
        </dgm:presLayoutVars>
      </dgm:prSet>
      <dgm:spPr/>
    </dgm:pt>
    <dgm:pt modelId="{68367824-FE61-40B1-B11F-FECE274D7DD5}" type="pres">
      <dgm:prSet presAssocID="{D0D0AB4E-5F25-4DD8-849E-347E0333781C}" presName="Accent" presStyleLbl="parChTrans1D1" presStyleIdx="0" presStyleCnt="3"/>
      <dgm:spPr/>
    </dgm:pt>
    <dgm:pt modelId="{A5F575B0-5810-4DB7-94F8-569530A6A86F}" type="pres">
      <dgm:prSet presAssocID="{D0D0AB4E-5F25-4DD8-849E-347E0333781C}" presName="Child" presStyleLbl="revTx" presStyleIdx="1" presStyleCnt="6">
        <dgm:presLayoutVars>
          <dgm:chMax val="0"/>
          <dgm:chPref val="0"/>
          <dgm:bulletEnabled val="1"/>
        </dgm:presLayoutVars>
      </dgm:prSet>
      <dgm:spPr/>
    </dgm:pt>
    <dgm:pt modelId="{BF948271-3FEF-4E38-87D8-348D5AA90F46}" type="pres">
      <dgm:prSet presAssocID="{088D5616-A3DC-4580-8E8B-01B0CD706BFD}" presName="sibTrans" presStyleCnt="0"/>
      <dgm:spPr/>
    </dgm:pt>
    <dgm:pt modelId="{7E166C8C-10D3-476E-92E4-E4CE056B191E}" type="pres">
      <dgm:prSet presAssocID="{6B3677BC-4B36-44FA-8D74-CF89B0331E21}" presName="composite" presStyleCnt="0"/>
      <dgm:spPr/>
    </dgm:pt>
    <dgm:pt modelId="{AEE1900E-CE38-4576-8528-EDCEA2B26598}" type="pres">
      <dgm:prSet presAssocID="{6B3677BC-4B36-44FA-8D74-CF89B0331E21}" presName="FirstChild" presStyleLbl="revTx" presStyleIdx="2" presStyleCnt="6">
        <dgm:presLayoutVars>
          <dgm:chMax val="0"/>
          <dgm:chPref val="0"/>
          <dgm:bulletEnabled val="1"/>
        </dgm:presLayoutVars>
      </dgm:prSet>
      <dgm:spPr/>
    </dgm:pt>
    <dgm:pt modelId="{06B837CC-9211-40EB-BE15-1DCFD2FD264B}" type="pres">
      <dgm:prSet presAssocID="{6B3677BC-4B36-44FA-8D74-CF89B0331E21}" presName="Parent" presStyleLbl="alignNode1" presStyleIdx="1" presStyleCnt="3">
        <dgm:presLayoutVars>
          <dgm:chMax val="3"/>
          <dgm:chPref val="3"/>
          <dgm:bulletEnabled val="1"/>
        </dgm:presLayoutVars>
      </dgm:prSet>
      <dgm:spPr/>
    </dgm:pt>
    <dgm:pt modelId="{393505E5-3021-4E8C-913A-90E9E8F65595}" type="pres">
      <dgm:prSet presAssocID="{6B3677BC-4B36-44FA-8D74-CF89B0331E21}" presName="Accent" presStyleLbl="parChTrans1D1" presStyleIdx="1" presStyleCnt="3"/>
      <dgm:spPr/>
    </dgm:pt>
    <dgm:pt modelId="{A4095D08-B672-4A13-B46A-C956A0E16733}" type="pres">
      <dgm:prSet presAssocID="{6B3677BC-4B36-44FA-8D74-CF89B0331E21}" presName="Child" presStyleLbl="revTx" presStyleIdx="3" presStyleCnt="6">
        <dgm:presLayoutVars>
          <dgm:chMax val="0"/>
          <dgm:chPref val="0"/>
          <dgm:bulletEnabled val="1"/>
        </dgm:presLayoutVars>
      </dgm:prSet>
      <dgm:spPr/>
    </dgm:pt>
    <dgm:pt modelId="{7828ADA1-7004-4764-980C-EF24FE75B05B}" type="pres">
      <dgm:prSet presAssocID="{DBA5DEFA-4AAA-493B-BCF3-E693F5F41BB9}" presName="sibTrans" presStyleCnt="0"/>
      <dgm:spPr/>
    </dgm:pt>
    <dgm:pt modelId="{81E346A2-3B1C-4BB2-BE66-132142BCBB34}" type="pres">
      <dgm:prSet presAssocID="{5338B7CC-3D2A-45A7-9E26-5F1D12565A17}" presName="composite" presStyleCnt="0"/>
      <dgm:spPr/>
    </dgm:pt>
    <dgm:pt modelId="{DF766060-3B96-481A-B886-C771CEB42888}" type="pres">
      <dgm:prSet presAssocID="{5338B7CC-3D2A-45A7-9E26-5F1D12565A17}" presName="FirstChild" presStyleLbl="revTx" presStyleIdx="4" presStyleCnt="6">
        <dgm:presLayoutVars>
          <dgm:chMax val="0"/>
          <dgm:chPref val="0"/>
          <dgm:bulletEnabled val="1"/>
        </dgm:presLayoutVars>
      </dgm:prSet>
      <dgm:spPr/>
    </dgm:pt>
    <dgm:pt modelId="{719D0FDB-01AF-4CB7-90C3-C075AF129FA8}" type="pres">
      <dgm:prSet presAssocID="{5338B7CC-3D2A-45A7-9E26-5F1D12565A17}" presName="Parent" presStyleLbl="alignNode1" presStyleIdx="2" presStyleCnt="3">
        <dgm:presLayoutVars>
          <dgm:chMax val="3"/>
          <dgm:chPref val="3"/>
          <dgm:bulletEnabled val="1"/>
        </dgm:presLayoutVars>
      </dgm:prSet>
      <dgm:spPr/>
    </dgm:pt>
    <dgm:pt modelId="{91CF4E6C-C68E-44B5-9F60-CB01F1B8C39F}" type="pres">
      <dgm:prSet presAssocID="{5338B7CC-3D2A-45A7-9E26-5F1D12565A17}" presName="Accent" presStyleLbl="parChTrans1D1" presStyleIdx="2" presStyleCnt="3"/>
      <dgm:spPr/>
    </dgm:pt>
    <dgm:pt modelId="{DA472D81-CED2-4458-83CF-C52290F30773}" type="pres">
      <dgm:prSet presAssocID="{5338B7CC-3D2A-45A7-9E26-5F1D12565A17}" presName="Child" presStyleLbl="revTx" presStyleIdx="5" presStyleCnt="6">
        <dgm:presLayoutVars>
          <dgm:chMax val="0"/>
          <dgm:chPref val="0"/>
          <dgm:bulletEnabled val="1"/>
        </dgm:presLayoutVars>
      </dgm:prSet>
      <dgm:spPr/>
    </dgm:pt>
  </dgm:ptLst>
  <dgm:cxnLst>
    <dgm:cxn modelId="{78074D04-17B6-4057-83D2-4CE5DDD7E71F}" srcId="{6B3677BC-4B36-44FA-8D74-CF89B0331E21}" destId="{CA748838-2DB7-4E02-B175-0CDE3B720D06}" srcOrd="0" destOrd="0" parTransId="{E6D6E762-3B5B-4694-B571-A6640AC77158}" sibTransId="{55587FC1-D9C9-4B14-BE7C-FDD1122F655E}"/>
    <dgm:cxn modelId="{4615B006-88EE-4494-B648-711B48C4F0AF}" srcId="{5338B7CC-3D2A-45A7-9E26-5F1D12565A17}" destId="{988EC293-D086-4E65-BC61-9FC89D0A5106}" srcOrd="1" destOrd="0" parTransId="{183273B3-FAB6-4A89-AF1F-4EB127594526}" sibTransId="{FABDC6B4-8858-4456-A540-885F8A48999C}"/>
    <dgm:cxn modelId="{E298940A-31D6-4AB6-86A1-FFC87BA7C70E}" srcId="{C3093049-7BFA-4E8E-AC69-8B78CC4B3ECD}" destId="{D0D0AB4E-5F25-4DD8-849E-347E0333781C}" srcOrd="0" destOrd="0" parTransId="{C7F19599-C96B-45FD-A1E4-0CCAE679F882}" sibTransId="{088D5616-A3DC-4580-8E8B-01B0CD706BFD}"/>
    <dgm:cxn modelId="{02353510-DE35-47F3-BA2E-5CD791E7A946}" srcId="{D0D0AB4E-5F25-4DD8-849E-347E0333781C}" destId="{E0B81301-F678-4300-8B42-D12AE5F7BA39}" srcOrd="1" destOrd="0" parTransId="{19F3CD0D-88CF-437B-94F4-BD8432178C7E}" sibTransId="{2F691807-83C9-4F63-A74F-2DA1D0C96AA5}"/>
    <dgm:cxn modelId="{1DEE4024-57B4-47F4-A8DC-E34958B47CAA}" type="presOf" srcId="{C3093049-7BFA-4E8E-AC69-8B78CC4B3ECD}" destId="{6C4314CC-A600-4677-B577-1E0D41F9B477}" srcOrd="0" destOrd="0" presId="urn:microsoft.com/office/officeart/2011/layout/TabList"/>
    <dgm:cxn modelId="{3F8D8531-4829-47CE-9C5A-CAC868C12811}" type="presOf" srcId="{FFCAB01E-979E-4EE1-A301-AFB40AB12F89}" destId="{A4095D08-B672-4A13-B46A-C956A0E16733}" srcOrd="0" destOrd="0" presId="urn:microsoft.com/office/officeart/2011/layout/TabList"/>
    <dgm:cxn modelId="{55A00435-E2EB-4E59-A04E-2FE86BAF0978}" type="presOf" srcId="{D0D0AB4E-5F25-4DD8-849E-347E0333781C}" destId="{D01996ED-35E7-402E-B1C2-64AD255AF960}" srcOrd="0" destOrd="0" presId="urn:microsoft.com/office/officeart/2011/layout/TabList"/>
    <dgm:cxn modelId="{7E03055E-D641-4127-B5C8-A97BF3527DE9}" srcId="{5338B7CC-3D2A-45A7-9E26-5F1D12565A17}" destId="{A2F1AA33-30A9-4D55-9722-87C5A3B420EC}" srcOrd="0" destOrd="0" parTransId="{0A068591-3ABE-45A2-B2B0-B65596BC8A78}" sibTransId="{DA4C7750-98D0-4CB5-A9A7-59E2B7099CCA}"/>
    <dgm:cxn modelId="{72151653-71B7-4213-B200-67991478BB71}" srcId="{6B3677BC-4B36-44FA-8D74-CF89B0331E21}" destId="{FFCAB01E-979E-4EE1-A301-AFB40AB12F89}" srcOrd="1" destOrd="0" parTransId="{2679F7DD-2933-4DFC-8FDD-60413EBA7766}" sibTransId="{904729E4-D290-4DE2-BBC1-C206FA7ECC1C}"/>
    <dgm:cxn modelId="{57D41959-6B98-4E62-942D-C58F4E7B4C89}" type="presOf" srcId="{988EC293-D086-4E65-BC61-9FC89D0A5106}" destId="{DA472D81-CED2-4458-83CF-C52290F30773}" srcOrd="0" destOrd="0" presId="urn:microsoft.com/office/officeart/2011/layout/TabList"/>
    <dgm:cxn modelId="{3476B289-70C5-44D0-AE2A-16723E64B0A6}" type="presOf" srcId="{A2F1AA33-30A9-4D55-9722-87C5A3B420EC}" destId="{DF766060-3B96-481A-B886-C771CEB42888}" srcOrd="0" destOrd="0" presId="urn:microsoft.com/office/officeart/2011/layout/TabList"/>
    <dgm:cxn modelId="{0C57F989-FF23-4013-97D1-DA767874E874}" type="presOf" srcId="{F883282B-7978-457F-87A2-59880FB31238}" destId="{F1B19E4B-2D2A-4017-9708-7932CA0DEABB}" srcOrd="0" destOrd="0" presId="urn:microsoft.com/office/officeart/2011/layout/TabList"/>
    <dgm:cxn modelId="{646C4E98-460C-4C19-9284-C29EBD085670}" type="presOf" srcId="{CA748838-2DB7-4E02-B175-0CDE3B720D06}" destId="{AEE1900E-CE38-4576-8528-EDCEA2B26598}" srcOrd="0" destOrd="0" presId="urn:microsoft.com/office/officeart/2011/layout/TabList"/>
    <dgm:cxn modelId="{3992ADA6-25D0-4D9A-AF46-AD30A0C546EB}" type="presOf" srcId="{5338B7CC-3D2A-45A7-9E26-5F1D12565A17}" destId="{719D0FDB-01AF-4CB7-90C3-C075AF129FA8}" srcOrd="0" destOrd="0" presId="urn:microsoft.com/office/officeart/2011/layout/TabList"/>
    <dgm:cxn modelId="{F18333A9-B2B5-401A-8F1E-11F4A7177118}" srcId="{C3093049-7BFA-4E8E-AC69-8B78CC4B3ECD}" destId="{6B3677BC-4B36-44FA-8D74-CF89B0331E21}" srcOrd="1" destOrd="0" parTransId="{E904DF9C-0B93-4690-BAD4-D510CDE7AF5F}" sibTransId="{DBA5DEFA-4AAA-493B-BCF3-E693F5F41BB9}"/>
    <dgm:cxn modelId="{4D3DA2CC-C185-4742-ADCF-AC12A0FD6004}" srcId="{C3093049-7BFA-4E8E-AC69-8B78CC4B3ECD}" destId="{5338B7CC-3D2A-45A7-9E26-5F1D12565A17}" srcOrd="2" destOrd="0" parTransId="{A238FA9C-2CB0-4DF4-A952-9B2327024E7D}" sibTransId="{DBD4D688-5A07-4369-9FDC-660E2AB391AF}"/>
    <dgm:cxn modelId="{314233E4-D574-4C6E-ABF2-8EE894463B7A}" srcId="{D0D0AB4E-5F25-4DD8-849E-347E0333781C}" destId="{F883282B-7978-457F-87A2-59880FB31238}" srcOrd="0" destOrd="0" parTransId="{369D64F1-E91A-4B47-8868-4257EA06392E}" sibTransId="{8C685469-C333-4CBA-80DD-89FA8A9C3940}"/>
    <dgm:cxn modelId="{818B6BF5-8EA6-4BCB-96FF-4EAD0E98C0C5}" type="presOf" srcId="{6B3677BC-4B36-44FA-8D74-CF89B0331E21}" destId="{06B837CC-9211-40EB-BE15-1DCFD2FD264B}" srcOrd="0" destOrd="0" presId="urn:microsoft.com/office/officeart/2011/layout/TabList"/>
    <dgm:cxn modelId="{C4AD39F8-AF1C-457B-908A-EA2ECC9BB799}" type="presOf" srcId="{E0B81301-F678-4300-8B42-D12AE5F7BA39}" destId="{A5F575B0-5810-4DB7-94F8-569530A6A86F}" srcOrd="0" destOrd="0" presId="urn:microsoft.com/office/officeart/2011/layout/TabList"/>
    <dgm:cxn modelId="{D9E85058-D96A-4DA8-8679-EC384CD4FB46}" type="presParOf" srcId="{6C4314CC-A600-4677-B577-1E0D41F9B477}" destId="{BAD390D4-2343-4FB1-AA7E-858D901C540E}" srcOrd="0" destOrd="0" presId="urn:microsoft.com/office/officeart/2011/layout/TabList"/>
    <dgm:cxn modelId="{D4E17ED0-CA54-40ED-B45C-F9A478C725DB}" type="presParOf" srcId="{BAD390D4-2343-4FB1-AA7E-858D901C540E}" destId="{F1B19E4B-2D2A-4017-9708-7932CA0DEABB}" srcOrd="0" destOrd="0" presId="urn:microsoft.com/office/officeart/2011/layout/TabList"/>
    <dgm:cxn modelId="{8A2B7516-BFBD-4FBB-82DF-13C8A08B4159}" type="presParOf" srcId="{BAD390D4-2343-4FB1-AA7E-858D901C540E}" destId="{D01996ED-35E7-402E-B1C2-64AD255AF960}" srcOrd="1" destOrd="0" presId="urn:microsoft.com/office/officeart/2011/layout/TabList"/>
    <dgm:cxn modelId="{5A7AB0AE-F855-4EC2-88FD-F564867CBE97}" type="presParOf" srcId="{BAD390D4-2343-4FB1-AA7E-858D901C540E}" destId="{68367824-FE61-40B1-B11F-FECE274D7DD5}" srcOrd="2" destOrd="0" presId="urn:microsoft.com/office/officeart/2011/layout/TabList"/>
    <dgm:cxn modelId="{20C7192F-40AC-48F4-9AFB-5947F8546604}" type="presParOf" srcId="{6C4314CC-A600-4677-B577-1E0D41F9B477}" destId="{A5F575B0-5810-4DB7-94F8-569530A6A86F}" srcOrd="1" destOrd="0" presId="urn:microsoft.com/office/officeart/2011/layout/TabList"/>
    <dgm:cxn modelId="{159C38E1-919A-4F39-95A5-284487EA4A27}" type="presParOf" srcId="{6C4314CC-A600-4677-B577-1E0D41F9B477}" destId="{BF948271-3FEF-4E38-87D8-348D5AA90F46}" srcOrd="2" destOrd="0" presId="urn:microsoft.com/office/officeart/2011/layout/TabList"/>
    <dgm:cxn modelId="{ED955DCF-EAD1-48B3-A3C2-E955D47BEBCB}" type="presParOf" srcId="{6C4314CC-A600-4677-B577-1E0D41F9B477}" destId="{7E166C8C-10D3-476E-92E4-E4CE056B191E}" srcOrd="3" destOrd="0" presId="urn:microsoft.com/office/officeart/2011/layout/TabList"/>
    <dgm:cxn modelId="{236C943A-477B-4B27-9C49-2EF3A6FF4703}" type="presParOf" srcId="{7E166C8C-10D3-476E-92E4-E4CE056B191E}" destId="{AEE1900E-CE38-4576-8528-EDCEA2B26598}" srcOrd="0" destOrd="0" presId="urn:microsoft.com/office/officeart/2011/layout/TabList"/>
    <dgm:cxn modelId="{DBB38795-B51A-402F-A3D9-A5EA3A41CA5C}" type="presParOf" srcId="{7E166C8C-10D3-476E-92E4-E4CE056B191E}" destId="{06B837CC-9211-40EB-BE15-1DCFD2FD264B}" srcOrd="1" destOrd="0" presId="urn:microsoft.com/office/officeart/2011/layout/TabList"/>
    <dgm:cxn modelId="{BA3F3A5A-915B-4594-9B42-F81336A27C63}" type="presParOf" srcId="{7E166C8C-10D3-476E-92E4-E4CE056B191E}" destId="{393505E5-3021-4E8C-913A-90E9E8F65595}" srcOrd="2" destOrd="0" presId="urn:microsoft.com/office/officeart/2011/layout/TabList"/>
    <dgm:cxn modelId="{A78C563F-1C0C-41BD-A7A9-533BD16C2B3D}" type="presParOf" srcId="{6C4314CC-A600-4677-B577-1E0D41F9B477}" destId="{A4095D08-B672-4A13-B46A-C956A0E16733}" srcOrd="4" destOrd="0" presId="urn:microsoft.com/office/officeart/2011/layout/TabList"/>
    <dgm:cxn modelId="{9C4F795B-D851-4F24-B0A3-498EEE4925CB}" type="presParOf" srcId="{6C4314CC-A600-4677-B577-1E0D41F9B477}" destId="{7828ADA1-7004-4764-980C-EF24FE75B05B}" srcOrd="5" destOrd="0" presId="urn:microsoft.com/office/officeart/2011/layout/TabList"/>
    <dgm:cxn modelId="{96AFEBF7-6BF9-484E-ABE4-9BD816E41A63}" type="presParOf" srcId="{6C4314CC-A600-4677-B577-1E0D41F9B477}" destId="{81E346A2-3B1C-4BB2-BE66-132142BCBB34}" srcOrd="6" destOrd="0" presId="urn:microsoft.com/office/officeart/2011/layout/TabList"/>
    <dgm:cxn modelId="{C1E4E825-3937-4CF0-8523-7A3CD5168C40}" type="presParOf" srcId="{81E346A2-3B1C-4BB2-BE66-132142BCBB34}" destId="{DF766060-3B96-481A-B886-C771CEB42888}" srcOrd="0" destOrd="0" presId="urn:microsoft.com/office/officeart/2011/layout/TabList"/>
    <dgm:cxn modelId="{657DAF83-174B-48E4-A684-8C5C866C5D0B}" type="presParOf" srcId="{81E346A2-3B1C-4BB2-BE66-132142BCBB34}" destId="{719D0FDB-01AF-4CB7-90C3-C075AF129FA8}" srcOrd="1" destOrd="0" presId="urn:microsoft.com/office/officeart/2011/layout/TabList"/>
    <dgm:cxn modelId="{EA9522FD-1201-4E79-8062-0F655E64BB57}" type="presParOf" srcId="{81E346A2-3B1C-4BB2-BE66-132142BCBB34}" destId="{91CF4E6C-C68E-44B5-9F60-CB01F1B8C39F}" srcOrd="2" destOrd="0" presId="urn:microsoft.com/office/officeart/2011/layout/TabList"/>
    <dgm:cxn modelId="{BA2D6475-C95D-4878-A64E-707159510B49}" type="presParOf" srcId="{6C4314CC-A600-4677-B577-1E0D41F9B477}" destId="{DA472D81-CED2-4458-83CF-C52290F30773}"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642CFD-014E-4ACF-B4DA-CECF6DB2F311}" type="doc">
      <dgm:prSet loTypeId="urn:microsoft.com/office/officeart/2011/layout/TabList" loCatId="officeonline" qsTypeId="urn:microsoft.com/office/officeart/2005/8/quickstyle/simple1" qsCatId="simple" csTypeId="urn:microsoft.com/office/officeart/2005/8/colors/colorful1" csCatId="colorful" phldr="1"/>
      <dgm:spPr/>
      <dgm:t>
        <a:bodyPr/>
        <a:lstStyle/>
        <a:p>
          <a:endParaRPr lang="en-US"/>
        </a:p>
      </dgm:t>
    </dgm:pt>
    <dgm:pt modelId="{6203856C-005D-46C7-A0CE-3B252E7AB643}">
      <dgm:prSet phldrT="[Text]"/>
      <dgm:spPr/>
      <dgm:t>
        <a:bodyPr/>
        <a:lstStyle/>
        <a:p>
          <a:r>
            <a:rPr lang="en-US" b="1" dirty="0"/>
            <a:t>Growth </a:t>
          </a:r>
        </a:p>
      </dgm:t>
    </dgm:pt>
    <dgm:pt modelId="{1F94ED1D-E375-48DF-AD5E-25142ECB70EB}" type="parTrans" cxnId="{3DA80777-86D6-4104-9302-91AE81635B80}">
      <dgm:prSet/>
      <dgm:spPr/>
      <dgm:t>
        <a:bodyPr/>
        <a:lstStyle/>
        <a:p>
          <a:endParaRPr lang="en-US"/>
        </a:p>
      </dgm:t>
    </dgm:pt>
    <dgm:pt modelId="{7A7CEBFF-26C8-4473-94BE-3F2296C00468}" type="sibTrans" cxnId="{3DA80777-86D6-4104-9302-91AE81635B80}">
      <dgm:prSet/>
      <dgm:spPr/>
      <dgm:t>
        <a:bodyPr/>
        <a:lstStyle/>
        <a:p>
          <a:endParaRPr lang="en-US"/>
        </a:p>
      </dgm:t>
    </dgm:pt>
    <dgm:pt modelId="{D43791D2-4353-4C38-AEFB-9E6DAC29D990}">
      <dgm:prSet phldrT="[Text]" custT="1"/>
      <dgm:spPr/>
      <dgm:t>
        <a:bodyPr/>
        <a:lstStyle/>
        <a:p>
          <a:r>
            <a:rPr lang="en-US" sz="2200" kern="1200" baseline="0">
              <a:latin typeface="Arial" panose="020B0604020202020204" pitchFamily="34" charset="0"/>
              <a:ea typeface="+mn-ea"/>
              <a:cs typeface="Arial" panose="020B0604020202020204" pitchFamily="34" charset="0"/>
            </a:rPr>
            <a:t>expansion into new products and markets</a:t>
          </a:r>
          <a:r>
            <a:rPr lang="en-US" sz="2200" kern="1200">
              <a:latin typeface="Arial" panose="020B0604020202020204" pitchFamily="34" charset="0"/>
              <a:cs typeface="Arial" panose="020B0604020202020204" pitchFamily="34" charset="0"/>
            </a:rPr>
            <a:t>.</a:t>
          </a:r>
          <a:endParaRPr lang="en-US" sz="2200" kern="1200" dirty="0">
            <a:latin typeface="Arial" panose="020B0604020202020204" pitchFamily="34" charset="0"/>
            <a:cs typeface="Arial" panose="020B0604020202020204" pitchFamily="34" charset="0"/>
          </a:endParaRPr>
        </a:p>
      </dgm:t>
    </dgm:pt>
    <dgm:pt modelId="{80DADE9E-579C-4BE7-A002-BA6FBBC54ECF}" type="parTrans" cxnId="{E121F280-085D-455B-B7D0-4F51DBDB52F4}">
      <dgm:prSet/>
      <dgm:spPr/>
      <dgm:t>
        <a:bodyPr/>
        <a:lstStyle/>
        <a:p>
          <a:endParaRPr lang="en-US"/>
        </a:p>
      </dgm:t>
    </dgm:pt>
    <dgm:pt modelId="{B80F1CC3-BB2A-4FC2-880B-A2E90CE9A768}" type="sibTrans" cxnId="{E121F280-085D-455B-B7D0-4F51DBDB52F4}">
      <dgm:prSet/>
      <dgm:spPr/>
      <dgm:t>
        <a:bodyPr/>
        <a:lstStyle/>
        <a:p>
          <a:endParaRPr lang="en-US"/>
        </a:p>
      </dgm:t>
    </dgm:pt>
    <dgm:pt modelId="{FAF6C063-7322-4EEA-AFB3-1DB4E1AA0926}">
      <dgm:prSet phldrT="[Text]" phldr="1"/>
      <dgm:spPr/>
      <dgm:t>
        <a:bodyPr/>
        <a:lstStyle/>
        <a:p>
          <a:endParaRPr lang="en-US"/>
        </a:p>
      </dgm:t>
    </dgm:pt>
    <dgm:pt modelId="{F496A6E8-9DAF-4248-A766-9CB0A67CE9ED}" type="parTrans" cxnId="{2D58DFE3-BE60-449F-B02D-7D6693B5D7BB}">
      <dgm:prSet/>
      <dgm:spPr/>
      <dgm:t>
        <a:bodyPr/>
        <a:lstStyle/>
        <a:p>
          <a:endParaRPr lang="en-US"/>
        </a:p>
      </dgm:t>
    </dgm:pt>
    <dgm:pt modelId="{63E17E7E-271B-4982-B6FE-EE5D95B3222A}" type="sibTrans" cxnId="{2D58DFE3-BE60-449F-B02D-7D6693B5D7BB}">
      <dgm:prSet/>
      <dgm:spPr/>
      <dgm:t>
        <a:bodyPr/>
        <a:lstStyle/>
        <a:p>
          <a:endParaRPr lang="en-US"/>
        </a:p>
      </dgm:t>
    </dgm:pt>
    <dgm:pt modelId="{F211C2B5-22DC-4F14-BE1E-CD4F23BF72DB}">
      <dgm:prSet phldrT="[Text]"/>
      <dgm:spPr/>
      <dgm:t>
        <a:bodyPr/>
        <a:lstStyle/>
        <a:p>
          <a:r>
            <a:rPr lang="en-US" b="1" dirty="0"/>
            <a:t>Stability</a:t>
          </a:r>
          <a:r>
            <a:rPr lang="en-US" dirty="0"/>
            <a:t> </a:t>
          </a:r>
        </a:p>
      </dgm:t>
    </dgm:pt>
    <dgm:pt modelId="{84478F01-D8C0-492C-8F66-714DE724C766}" type="parTrans" cxnId="{E294EDC2-B140-4B0D-9820-41BF65DA7905}">
      <dgm:prSet/>
      <dgm:spPr/>
      <dgm:t>
        <a:bodyPr/>
        <a:lstStyle/>
        <a:p>
          <a:endParaRPr lang="en-US"/>
        </a:p>
      </dgm:t>
    </dgm:pt>
    <dgm:pt modelId="{44846899-27FD-49C9-8258-42A1F5DFF302}" type="sibTrans" cxnId="{E294EDC2-B140-4B0D-9820-41BF65DA7905}">
      <dgm:prSet/>
      <dgm:spPr/>
      <dgm:t>
        <a:bodyPr/>
        <a:lstStyle/>
        <a:p>
          <a:endParaRPr lang="en-US"/>
        </a:p>
      </dgm:t>
    </dgm:pt>
    <dgm:pt modelId="{AB39EA3E-06D0-4317-BD72-20889223A0A0}">
      <dgm:prSet phldrT="[Text]" custT="1"/>
      <dgm:spPr/>
      <dgm:t>
        <a:bodyPr/>
        <a:lstStyle/>
        <a:p>
          <a:r>
            <a:rPr lang="en-US" sz="2200" kern="1200" baseline="0">
              <a:latin typeface="Arial" panose="020B0604020202020204" pitchFamily="34" charset="0"/>
              <a:ea typeface="+mn-ea"/>
              <a:cs typeface="Arial" panose="020B0604020202020204" pitchFamily="34" charset="0"/>
            </a:rPr>
            <a:t>maintenance of the status quo.</a:t>
          </a:r>
          <a:endParaRPr lang="en-US" sz="2200" kern="1200" baseline="0" dirty="0">
            <a:latin typeface="Arial" panose="020B0604020202020204" pitchFamily="34" charset="0"/>
            <a:ea typeface="+mn-ea"/>
            <a:cs typeface="Arial" panose="020B0604020202020204" pitchFamily="34" charset="0"/>
          </a:endParaRPr>
        </a:p>
      </dgm:t>
    </dgm:pt>
    <dgm:pt modelId="{2179110A-81A9-4D87-81CC-2BFEC9E88107}" type="parTrans" cxnId="{36125040-13A0-480E-A726-42651D237449}">
      <dgm:prSet/>
      <dgm:spPr/>
      <dgm:t>
        <a:bodyPr/>
        <a:lstStyle/>
        <a:p>
          <a:endParaRPr lang="en-US"/>
        </a:p>
      </dgm:t>
    </dgm:pt>
    <dgm:pt modelId="{423CE993-4779-4EB3-8801-649437EAD2D5}" type="sibTrans" cxnId="{36125040-13A0-480E-A726-42651D237449}">
      <dgm:prSet/>
      <dgm:spPr/>
      <dgm:t>
        <a:bodyPr/>
        <a:lstStyle/>
        <a:p>
          <a:endParaRPr lang="en-US"/>
        </a:p>
      </dgm:t>
    </dgm:pt>
    <dgm:pt modelId="{8E492107-A2BA-4470-882E-654E636B82F0}">
      <dgm:prSet phldrT="[Text]" phldr="1"/>
      <dgm:spPr/>
      <dgm:t>
        <a:bodyPr/>
        <a:lstStyle/>
        <a:p>
          <a:endParaRPr lang="en-US"/>
        </a:p>
      </dgm:t>
    </dgm:pt>
    <dgm:pt modelId="{B4894870-0244-4D2E-A979-7F2D1EA70072}" type="parTrans" cxnId="{B22B350B-E8CE-4295-B479-BD1355441105}">
      <dgm:prSet/>
      <dgm:spPr/>
      <dgm:t>
        <a:bodyPr/>
        <a:lstStyle/>
        <a:p>
          <a:endParaRPr lang="en-US"/>
        </a:p>
      </dgm:t>
    </dgm:pt>
    <dgm:pt modelId="{48ACA93C-8C40-4EC3-92BB-73292D4031AB}" type="sibTrans" cxnId="{B22B350B-E8CE-4295-B479-BD1355441105}">
      <dgm:prSet/>
      <dgm:spPr/>
      <dgm:t>
        <a:bodyPr/>
        <a:lstStyle/>
        <a:p>
          <a:endParaRPr lang="en-US"/>
        </a:p>
      </dgm:t>
    </dgm:pt>
    <dgm:pt modelId="{755CE027-2323-4C14-94D3-89484A409ACD}">
      <dgm:prSet phldrT="[Text]"/>
      <dgm:spPr/>
      <dgm:t>
        <a:bodyPr/>
        <a:lstStyle/>
        <a:p>
          <a:r>
            <a:rPr lang="en-US" b="1" dirty="0"/>
            <a:t>Renewal </a:t>
          </a:r>
          <a:endParaRPr lang="en-US" dirty="0"/>
        </a:p>
      </dgm:t>
    </dgm:pt>
    <dgm:pt modelId="{7CBDEBC9-2ADA-4805-BE16-D619D1D45D2B}" type="parTrans" cxnId="{0F4FE804-39C0-4893-9108-59B85E75DFED}">
      <dgm:prSet/>
      <dgm:spPr/>
      <dgm:t>
        <a:bodyPr/>
        <a:lstStyle/>
        <a:p>
          <a:endParaRPr lang="en-US"/>
        </a:p>
      </dgm:t>
    </dgm:pt>
    <dgm:pt modelId="{FD6CF8DE-B060-413A-A5DC-4FD207585A99}" type="sibTrans" cxnId="{0F4FE804-39C0-4893-9108-59B85E75DFED}">
      <dgm:prSet/>
      <dgm:spPr/>
      <dgm:t>
        <a:bodyPr/>
        <a:lstStyle/>
        <a:p>
          <a:endParaRPr lang="en-US"/>
        </a:p>
      </dgm:t>
    </dgm:pt>
    <dgm:pt modelId="{B5BFEA8C-AED2-4BC1-B6DD-6F0C231C3252}">
      <dgm:prSet phldrT="[Text]" custT="1"/>
      <dgm:spPr/>
      <dgm:t>
        <a:bodyPr/>
        <a:lstStyle/>
        <a:p>
          <a:r>
            <a:rPr lang="en-US" sz="2200" kern="1200" baseline="0" dirty="0">
              <a:latin typeface="Arial" panose="020B0604020202020204" pitchFamily="34" charset="0"/>
              <a:ea typeface="+mn-ea"/>
              <a:cs typeface="Arial" panose="020B0604020202020204" pitchFamily="34" charset="0"/>
            </a:rPr>
            <a:t>examination of organizational weaknesses that are leading to performance declines</a:t>
          </a:r>
          <a:r>
            <a:rPr lang="en-US" sz="1300" kern="1200" dirty="0"/>
            <a:t>.</a:t>
          </a:r>
        </a:p>
      </dgm:t>
    </dgm:pt>
    <dgm:pt modelId="{7B15E5EF-FCE5-4F4B-85D7-A561DA4C8894}" type="parTrans" cxnId="{A3A4A878-F856-4621-A0CF-37831176796B}">
      <dgm:prSet/>
      <dgm:spPr/>
      <dgm:t>
        <a:bodyPr/>
        <a:lstStyle/>
        <a:p>
          <a:endParaRPr lang="en-US"/>
        </a:p>
      </dgm:t>
    </dgm:pt>
    <dgm:pt modelId="{1A06DB61-90E2-4E63-A035-28E21B3DFEF8}" type="sibTrans" cxnId="{A3A4A878-F856-4621-A0CF-37831176796B}">
      <dgm:prSet/>
      <dgm:spPr/>
      <dgm:t>
        <a:bodyPr/>
        <a:lstStyle/>
        <a:p>
          <a:endParaRPr lang="en-US"/>
        </a:p>
      </dgm:t>
    </dgm:pt>
    <dgm:pt modelId="{A7A839BD-8F42-4066-AF90-5C2B94D71A6C}">
      <dgm:prSet phldrT="[Text]" phldr="1"/>
      <dgm:spPr/>
      <dgm:t>
        <a:bodyPr/>
        <a:lstStyle/>
        <a:p>
          <a:endParaRPr lang="en-US"/>
        </a:p>
      </dgm:t>
    </dgm:pt>
    <dgm:pt modelId="{6355F210-D6EC-4798-A32C-9CFE1780CA03}" type="parTrans" cxnId="{3E0682B8-C174-4ECB-8A2C-3B847EBE4B60}">
      <dgm:prSet/>
      <dgm:spPr/>
      <dgm:t>
        <a:bodyPr/>
        <a:lstStyle/>
        <a:p>
          <a:endParaRPr lang="en-US"/>
        </a:p>
      </dgm:t>
    </dgm:pt>
    <dgm:pt modelId="{D325EF71-2D09-4B19-97A1-7D62A8940568}" type="sibTrans" cxnId="{3E0682B8-C174-4ECB-8A2C-3B847EBE4B60}">
      <dgm:prSet/>
      <dgm:spPr/>
      <dgm:t>
        <a:bodyPr/>
        <a:lstStyle/>
        <a:p>
          <a:endParaRPr lang="en-US"/>
        </a:p>
      </dgm:t>
    </dgm:pt>
    <dgm:pt modelId="{1922F494-19A3-4DB1-A328-1BF66F221139}" type="pres">
      <dgm:prSet presAssocID="{9D642CFD-014E-4ACF-B4DA-CECF6DB2F311}" presName="Name0" presStyleCnt="0">
        <dgm:presLayoutVars>
          <dgm:chMax/>
          <dgm:chPref val="3"/>
          <dgm:dir/>
          <dgm:animOne val="branch"/>
          <dgm:animLvl val="lvl"/>
        </dgm:presLayoutVars>
      </dgm:prSet>
      <dgm:spPr/>
    </dgm:pt>
    <dgm:pt modelId="{09E199A7-2045-4830-A1EE-1B49996DE39E}" type="pres">
      <dgm:prSet presAssocID="{6203856C-005D-46C7-A0CE-3B252E7AB643}" presName="composite" presStyleCnt="0"/>
      <dgm:spPr/>
    </dgm:pt>
    <dgm:pt modelId="{3713E06F-E2B7-4480-92AD-D8023C3C4C05}" type="pres">
      <dgm:prSet presAssocID="{6203856C-005D-46C7-A0CE-3B252E7AB643}" presName="FirstChild" presStyleLbl="revTx" presStyleIdx="0" presStyleCnt="6">
        <dgm:presLayoutVars>
          <dgm:chMax val="0"/>
          <dgm:chPref val="0"/>
          <dgm:bulletEnabled val="1"/>
        </dgm:presLayoutVars>
      </dgm:prSet>
      <dgm:spPr/>
    </dgm:pt>
    <dgm:pt modelId="{B78838B8-C154-4029-9493-87F1459B165E}" type="pres">
      <dgm:prSet presAssocID="{6203856C-005D-46C7-A0CE-3B252E7AB643}" presName="Parent" presStyleLbl="alignNode1" presStyleIdx="0" presStyleCnt="3">
        <dgm:presLayoutVars>
          <dgm:chMax val="3"/>
          <dgm:chPref val="3"/>
          <dgm:bulletEnabled val="1"/>
        </dgm:presLayoutVars>
      </dgm:prSet>
      <dgm:spPr/>
    </dgm:pt>
    <dgm:pt modelId="{3459773B-C057-41EE-9EA4-A59418184AB4}" type="pres">
      <dgm:prSet presAssocID="{6203856C-005D-46C7-A0CE-3B252E7AB643}" presName="Accent" presStyleLbl="parChTrans1D1" presStyleIdx="0" presStyleCnt="3"/>
      <dgm:spPr/>
    </dgm:pt>
    <dgm:pt modelId="{8ED33890-9B05-4A75-AED9-3AC394A55CBC}" type="pres">
      <dgm:prSet presAssocID="{6203856C-005D-46C7-A0CE-3B252E7AB643}" presName="Child" presStyleLbl="revTx" presStyleIdx="1" presStyleCnt="6">
        <dgm:presLayoutVars>
          <dgm:chMax val="0"/>
          <dgm:chPref val="0"/>
          <dgm:bulletEnabled val="1"/>
        </dgm:presLayoutVars>
      </dgm:prSet>
      <dgm:spPr/>
    </dgm:pt>
    <dgm:pt modelId="{8C2613A5-9738-45FA-AB04-E9ACC0401767}" type="pres">
      <dgm:prSet presAssocID="{7A7CEBFF-26C8-4473-94BE-3F2296C00468}" presName="sibTrans" presStyleCnt="0"/>
      <dgm:spPr/>
    </dgm:pt>
    <dgm:pt modelId="{3F40BF01-38AD-483E-8C86-136B69C4D706}" type="pres">
      <dgm:prSet presAssocID="{F211C2B5-22DC-4F14-BE1E-CD4F23BF72DB}" presName="composite" presStyleCnt="0"/>
      <dgm:spPr/>
    </dgm:pt>
    <dgm:pt modelId="{03A0B705-D6F7-4E5C-A96E-E8D112CFE167}" type="pres">
      <dgm:prSet presAssocID="{F211C2B5-22DC-4F14-BE1E-CD4F23BF72DB}" presName="FirstChild" presStyleLbl="revTx" presStyleIdx="2" presStyleCnt="6">
        <dgm:presLayoutVars>
          <dgm:chMax val="0"/>
          <dgm:chPref val="0"/>
          <dgm:bulletEnabled val="1"/>
        </dgm:presLayoutVars>
      </dgm:prSet>
      <dgm:spPr/>
    </dgm:pt>
    <dgm:pt modelId="{CE6E9FEA-15F8-4CC1-A9D1-F0F990DF33A9}" type="pres">
      <dgm:prSet presAssocID="{F211C2B5-22DC-4F14-BE1E-CD4F23BF72DB}" presName="Parent" presStyleLbl="alignNode1" presStyleIdx="1" presStyleCnt="3">
        <dgm:presLayoutVars>
          <dgm:chMax val="3"/>
          <dgm:chPref val="3"/>
          <dgm:bulletEnabled val="1"/>
        </dgm:presLayoutVars>
      </dgm:prSet>
      <dgm:spPr/>
    </dgm:pt>
    <dgm:pt modelId="{1C50F33F-89B3-402A-B5ED-D3DC86A73FE2}" type="pres">
      <dgm:prSet presAssocID="{F211C2B5-22DC-4F14-BE1E-CD4F23BF72DB}" presName="Accent" presStyleLbl="parChTrans1D1" presStyleIdx="1" presStyleCnt="3"/>
      <dgm:spPr/>
    </dgm:pt>
    <dgm:pt modelId="{E5BA99AC-D097-45D6-BFE1-B8C1D1F60D93}" type="pres">
      <dgm:prSet presAssocID="{F211C2B5-22DC-4F14-BE1E-CD4F23BF72DB}" presName="Child" presStyleLbl="revTx" presStyleIdx="3" presStyleCnt="6">
        <dgm:presLayoutVars>
          <dgm:chMax val="0"/>
          <dgm:chPref val="0"/>
          <dgm:bulletEnabled val="1"/>
        </dgm:presLayoutVars>
      </dgm:prSet>
      <dgm:spPr/>
    </dgm:pt>
    <dgm:pt modelId="{01F1D411-2728-49CD-A562-977DC4F7D8E1}" type="pres">
      <dgm:prSet presAssocID="{44846899-27FD-49C9-8258-42A1F5DFF302}" presName="sibTrans" presStyleCnt="0"/>
      <dgm:spPr/>
    </dgm:pt>
    <dgm:pt modelId="{FA277EB2-4A42-44B9-8A1D-B59214F89106}" type="pres">
      <dgm:prSet presAssocID="{755CE027-2323-4C14-94D3-89484A409ACD}" presName="composite" presStyleCnt="0"/>
      <dgm:spPr/>
    </dgm:pt>
    <dgm:pt modelId="{5BC2D52C-2EE6-495A-A54D-D8043AA96A20}" type="pres">
      <dgm:prSet presAssocID="{755CE027-2323-4C14-94D3-89484A409ACD}" presName="FirstChild" presStyleLbl="revTx" presStyleIdx="4" presStyleCnt="6">
        <dgm:presLayoutVars>
          <dgm:chMax val="0"/>
          <dgm:chPref val="0"/>
          <dgm:bulletEnabled val="1"/>
        </dgm:presLayoutVars>
      </dgm:prSet>
      <dgm:spPr/>
    </dgm:pt>
    <dgm:pt modelId="{11FF7264-6139-42B4-9BC7-C88E0708D4C9}" type="pres">
      <dgm:prSet presAssocID="{755CE027-2323-4C14-94D3-89484A409ACD}" presName="Parent" presStyleLbl="alignNode1" presStyleIdx="2" presStyleCnt="3">
        <dgm:presLayoutVars>
          <dgm:chMax val="3"/>
          <dgm:chPref val="3"/>
          <dgm:bulletEnabled val="1"/>
        </dgm:presLayoutVars>
      </dgm:prSet>
      <dgm:spPr/>
    </dgm:pt>
    <dgm:pt modelId="{BF7779A4-9A51-4215-AF20-D80B311CAF2D}" type="pres">
      <dgm:prSet presAssocID="{755CE027-2323-4C14-94D3-89484A409ACD}" presName="Accent" presStyleLbl="parChTrans1D1" presStyleIdx="2" presStyleCnt="3"/>
      <dgm:spPr/>
    </dgm:pt>
    <dgm:pt modelId="{53F7FA3E-F748-425C-BBD0-403F08C79E62}" type="pres">
      <dgm:prSet presAssocID="{755CE027-2323-4C14-94D3-89484A409ACD}" presName="Child" presStyleLbl="revTx" presStyleIdx="5" presStyleCnt="6">
        <dgm:presLayoutVars>
          <dgm:chMax val="0"/>
          <dgm:chPref val="0"/>
          <dgm:bulletEnabled val="1"/>
        </dgm:presLayoutVars>
      </dgm:prSet>
      <dgm:spPr/>
    </dgm:pt>
  </dgm:ptLst>
  <dgm:cxnLst>
    <dgm:cxn modelId="{0F4FE804-39C0-4893-9108-59B85E75DFED}" srcId="{9D642CFD-014E-4ACF-B4DA-CECF6DB2F311}" destId="{755CE027-2323-4C14-94D3-89484A409ACD}" srcOrd="2" destOrd="0" parTransId="{7CBDEBC9-2ADA-4805-BE16-D619D1D45D2B}" sibTransId="{FD6CF8DE-B060-413A-A5DC-4FD207585A99}"/>
    <dgm:cxn modelId="{B22B350B-E8CE-4295-B479-BD1355441105}" srcId="{F211C2B5-22DC-4F14-BE1E-CD4F23BF72DB}" destId="{8E492107-A2BA-4470-882E-654E636B82F0}" srcOrd="1" destOrd="0" parTransId="{B4894870-0244-4D2E-A979-7F2D1EA70072}" sibTransId="{48ACA93C-8C40-4EC3-92BB-73292D4031AB}"/>
    <dgm:cxn modelId="{DAC61A0C-3C62-4011-8586-410BC25168A0}" type="presOf" srcId="{AB39EA3E-06D0-4317-BD72-20889223A0A0}" destId="{03A0B705-D6F7-4E5C-A96E-E8D112CFE167}" srcOrd="0" destOrd="0" presId="urn:microsoft.com/office/officeart/2011/layout/TabList"/>
    <dgm:cxn modelId="{D254AA12-09F1-487C-A5E0-6E504A17B6B6}" type="presOf" srcId="{FAF6C063-7322-4EEA-AFB3-1DB4E1AA0926}" destId="{8ED33890-9B05-4A75-AED9-3AC394A55CBC}" srcOrd="0" destOrd="0" presId="urn:microsoft.com/office/officeart/2011/layout/TabList"/>
    <dgm:cxn modelId="{81403923-A3E3-4F62-A16A-957BD9686D86}" type="presOf" srcId="{8E492107-A2BA-4470-882E-654E636B82F0}" destId="{E5BA99AC-D097-45D6-BFE1-B8C1D1F60D93}" srcOrd="0" destOrd="0" presId="urn:microsoft.com/office/officeart/2011/layout/TabList"/>
    <dgm:cxn modelId="{F3EDFD26-77B3-4656-B542-1A6B5A9B794F}" type="presOf" srcId="{F211C2B5-22DC-4F14-BE1E-CD4F23BF72DB}" destId="{CE6E9FEA-15F8-4CC1-A9D1-F0F990DF33A9}" srcOrd="0" destOrd="0" presId="urn:microsoft.com/office/officeart/2011/layout/TabList"/>
    <dgm:cxn modelId="{08A81239-C711-4D60-90F8-843FFF14ED6E}" type="presOf" srcId="{755CE027-2323-4C14-94D3-89484A409ACD}" destId="{11FF7264-6139-42B4-9BC7-C88E0708D4C9}" srcOrd="0" destOrd="0" presId="urn:microsoft.com/office/officeart/2011/layout/TabList"/>
    <dgm:cxn modelId="{36125040-13A0-480E-A726-42651D237449}" srcId="{F211C2B5-22DC-4F14-BE1E-CD4F23BF72DB}" destId="{AB39EA3E-06D0-4317-BD72-20889223A0A0}" srcOrd="0" destOrd="0" parTransId="{2179110A-81A9-4D87-81CC-2BFEC9E88107}" sibTransId="{423CE993-4779-4EB3-8801-649437EAD2D5}"/>
    <dgm:cxn modelId="{3DA80777-86D6-4104-9302-91AE81635B80}" srcId="{9D642CFD-014E-4ACF-B4DA-CECF6DB2F311}" destId="{6203856C-005D-46C7-A0CE-3B252E7AB643}" srcOrd="0" destOrd="0" parTransId="{1F94ED1D-E375-48DF-AD5E-25142ECB70EB}" sibTransId="{7A7CEBFF-26C8-4473-94BE-3F2296C00468}"/>
    <dgm:cxn modelId="{A3A4A878-F856-4621-A0CF-37831176796B}" srcId="{755CE027-2323-4C14-94D3-89484A409ACD}" destId="{B5BFEA8C-AED2-4BC1-B6DD-6F0C231C3252}" srcOrd="0" destOrd="0" parTransId="{7B15E5EF-FCE5-4F4B-85D7-A561DA4C8894}" sibTransId="{1A06DB61-90E2-4E63-A035-28E21B3DFEF8}"/>
    <dgm:cxn modelId="{E121F280-085D-455B-B7D0-4F51DBDB52F4}" srcId="{6203856C-005D-46C7-A0CE-3B252E7AB643}" destId="{D43791D2-4353-4C38-AEFB-9E6DAC29D990}" srcOrd="0" destOrd="0" parTransId="{80DADE9E-579C-4BE7-A002-BA6FBBC54ECF}" sibTransId="{B80F1CC3-BB2A-4FC2-880B-A2E90CE9A768}"/>
    <dgm:cxn modelId="{44CA1D8D-8852-48C9-B975-A144D2CB02AC}" type="presOf" srcId="{9D642CFD-014E-4ACF-B4DA-CECF6DB2F311}" destId="{1922F494-19A3-4DB1-A328-1BF66F221139}" srcOrd="0" destOrd="0" presId="urn:microsoft.com/office/officeart/2011/layout/TabList"/>
    <dgm:cxn modelId="{5D324E9B-7F88-4990-8875-1B1B1842CB2D}" type="presOf" srcId="{A7A839BD-8F42-4066-AF90-5C2B94D71A6C}" destId="{53F7FA3E-F748-425C-BBD0-403F08C79E62}" srcOrd="0" destOrd="0" presId="urn:microsoft.com/office/officeart/2011/layout/TabList"/>
    <dgm:cxn modelId="{B7CDFEA1-3E51-4BF9-AE92-2E5D7DB006E8}" type="presOf" srcId="{B5BFEA8C-AED2-4BC1-B6DD-6F0C231C3252}" destId="{5BC2D52C-2EE6-495A-A54D-D8043AA96A20}" srcOrd="0" destOrd="0" presId="urn:microsoft.com/office/officeart/2011/layout/TabList"/>
    <dgm:cxn modelId="{3E0682B8-C174-4ECB-8A2C-3B847EBE4B60}" srcId="{755CE027-2323-4C14-94D3-89484A409ACD}" destId="{A7A839BD-8F42-4066-AF90-5C2B94D71A6C}" srcOrd="1" destOrd="0" parTransId="{6355F210-D6EC-4798-A32C-9CFE1780CA03}" sibTransId="{D325EF71-2D09-4B19-97A1-7D62A8940568}"/>
    <dgm:cxn modelId="{F3C7CDBD-E969-4789-9537-9F949417CA05}" type="presOf" srcId="{6203856C-005D-46C7-A0CE-3B252E7AB643}" destId="{B78838B8-C154-4029-9493-87F1459B165E}" srcOrd="0" destOrd="0" presId="urn:microsoft.com/office/officeart/2011/layout/TabList"/>
    <dgm:cxn modelId="{E294EDC2-B140-4B0D-9820-41BF65DA7905}" srcId="{9D642CFD-014E-4ACF-B4DA-CECF6DB2F311}" destId="{F211C2B5-22DC-4F14-BE1E-CD4F23BF72DB}" srcOrd="1" destOrd="0" parTransId="{84478F01-D8C0-492C-8F66-714DE724C766}" sibTransId="{44846899-27FD-49C9-8258-42A1F5DFF302}"/>
    <dgm:cxn modelId="{BBA6BEE3-9EBD-45A6-AE1C-0004E9A6A57E}" type="presOf" srcId="{D43791D2-4353-4C38-AEFB-9E6DAC29D990}" destId="{3713E06F-E2B7-4480-92AD-D8023C3C4C05}" srcOrd="0" destOrd="0" presId="urn:microsoft.com/office/officeart/2011/layout/TabList"/>
    <dgm:cxn modelId="{2D58DFE3-BE60-449F-B02D-7D6693B5D7BB}" srcId="{6203856C-005D-46C7-A0CE-3B252E7AB643}" destId="{FAF6C063-7322-4EEA-AFB3-1DB4E1AA0926}" srcOrd="1" destOrd="0" parTransId="{F496A6E8-9DAF-4248-A766-9CB0A67CE9ED}" sibTransId="{63E17E7E-271B-4982-B6FE-EE5D95B3222A}"/>
    <dgm:cxn modelId="{7B53124E-066E-495B-97D0-30A445FE9AE2}" type="presParOf" srcId="{1922F494-19A3-4DB1-A328-1BF66F221139}" destId="{09E199A7-2045-4830-A1EE-1B49996DE39E}" srcOrd="0" destOrd="0" presId="urn:microsoft.com/office/officeart/2011/layout/TabList"/>
    <dgm:cxn modelId="{4DED6ADD-1A96-4FE9-BE35-C0C35B7996F9}" type="presParOf" srcId="{09E199A7-2045-4830-A1EE-1B49996DE39E}" destId="{3713E06F-E2B7-4480-92AD-D8023C3C4C05}" srcOrd="0" destOrd="0" presId="urn:microsoft.com/office/officeart/2011/layout/TabList"/>
    <dgm:cxn modelId="{9035B2B6-F279-4AFB-8CCC-B91821FE5A84}" type="presParOf" srcId="{09E199A7-2045-4830-A1EE-1B49996DE39E}" destId="{B78838B8-C154-4029-9493-87F1459B165E}" srcOrd="1" destOrd="0" presId="urn:microsoft.com/office/officeart/2011/layout/TabList"/>
    <dgm:cxn modelId="{DA73CCC1-37C8-494C-AD11-9F01AF9C72D7}" type="presParOf" srcId="{09E199A7-2045-4830-A1EE-1B49996DE39E}" destId="{3459773B-C057-41EE-9EA4-A59418184AB4}" srcOrd="2" destOrd="0" presId="urn:microsoft.com/office/officeart/2011/layout/TabList"/>
    <dgm:cxn modelId="{A5BA91F4-0E38-4FDD-9CF7-530F2829A7DF}" type="presParOf" srcId="{1922F494-19A3-4DB1-A328-1BF66F221139}" destId="{8ED33890-9B05-4A75-AED9-3AC394A55CBC}" srcOrd="1" destOrd="0" presId="urn:microsoft.com/office/officeart/2011/layout/TabList"/>
    <dgm:cxn modelId="{80AE95B1-08D6-43D6-99F2-0C09495DA767}" type="presParOf" srcId="{1922F494-19A3-4DB1-A328-1BF66F221139}" destId="{8C2613A5-9738-45FA-AB04-E9ACC0401767}" srcOrd="2" destOrd="0" presId="urn:microsoft.com/office/officeart/2011/layout/TabList"/>
    <dgm:cxn modelId="{6126BB66-6DE6-46C0-A952-91CAEA086977}" type="presParOf" srcId="{1922F494-19A3-4DB1-A328-1BF66F221139}" destId="{3F40BF01-38AD-483E-8C86-136B69C4D706}" srcOrd="3" destOrd="0" presId="urn:microsoft.com/office/officeart/2011/layout/TabList"/>
    <dgm:cxn modelId="{DC0252A9-6D03-4E1D-A366-67F53CD649F5}" type="presParOf" srcId="{3F40BF01-38AD-483E-8C86-136B69C4D706}" destId="{03A0B705-D6F7-4E5C-A96E-E8D112CFE167}" srcOrd="0" destOrd="0" presId="urn:microsoft.com/office/officeart/2011/layout/TabList"/>
    <dgm:cxn modelId="{100C4EA4-1F1F-49AD-B2A3-840044D1E9F3}" type="presParOf" srcId="{3F40BF01-38AD-483E-8C86-136B69C4D706}" destId="{CE6E9FEA-15F8-4CC1-A9D1-F0F990DF33A9}" srcOrd="1" destOrd="0" presId="urn:microsoft.com/office/officeart/2011/layout/TabList"/>
    <dgm:cxn modelId="{2036EA25-9835-4ADF-83BD-C8C6F55DB081}" type="presParOf" srcId="{3F40BF01-38AD-483E-8C86-136B69C4D706}" destId="{1C50F33F-89B3-402A-B5ED-D3DC86A73FE2}" srcOrd="2" destOrd="0" presId="urn:microsoft.com/office/officeart/2011/layout/TabList"/>
    <dgm:cxn modelId="{0B470F2B-D7D3-4283-8A21-902984E57E6D}" type="presParOf" srcId="{1922F494-19A3-4DB1-A328-1BF66F221139}" destId="{E5BA99AC-D097-45D6-BFE1-B8C1D1F60D93}" srcOrd="4" destOrd="0" presId="urn:microsoft.com/office/officeart/2011/layout/TabList"/>
    <dgm:cxn modelId="{511F39BD-86EA-42BF-B9D0-E53F9DA7E06A}" type="presParOf" srcId="{1922F494-19A3-4DB1-A328-1BF66F221139}" destId="{01F1D411-2728-49CD-A562-977DC4F7D8E1}" srcOrd="5" destOrd="0" presId="urn:microsoft.com/office/officeart/2011/layout/TabList"/>
    <dgm:cxn modelId="{0D4FE285-CBFD-46C1-BAF9-23AC1DC30A83}" type="presParOf" srcId="{1922F494-19A3-4DB1-A328-1BF66F221139}" destId="{FA277EB2-4A42-44B9-8A1D-B59214F89106}" srcOrd="6" destOrd="0" presId="urn:microsoft.com/office/officeart/2011/layout/TabList"/>
    <dgm:cxn modelId="{4AD4E9B3-B15A-49E0-8B63-640F8B9D2F9D}" type="presParOf" srcId="{FA277EB2-4A42-44B9-8A1D-B59214F89106}" destId="{5BC2D52C-2EE6-495A-A54D-D8043AA96A20}" srcOrd="0" destOrd="0" presId="urn:microsoft.com/office/officeart/2011/layout/TabList"/>
    <dgm:cxn modelId="{A2CF9FBA-170A-4E02-8C71-E5924F8E577E}" type="presParOf" srcId="{FA277EB2-4A42-44B9-8A1D-B59214F89106}" destId="{11FF7264-6139-42B4-9BC7-C88E0708D4C9}" srcOrd="1" destOrd="0" presId="urn:microsoft.com/office/officeart/2011/layout/TabList"/>
    <dgm:cxn modelId="{EC9F2DAD-4A15-4CFB-BF39-1447042E81ED}" type="presParOf" srcId="{FA277EB2-4A42-44B9-8A1D-B59214F89106}" destId="{BF7779A4-9A51-4215-AF20-D80B311CAF2D}" srcOrd="2" destOrd="0" presId="urn:microsoft.com/office/officeart/2011/layout/TabList"/>
    <dgm:cxn modelId="{6868123D-0BCF-46CB-A63D-72A6319B8AB6}" type="presParOf" srcId="{1922F494-19A3-4DB1-A328-1BF66F221139}" destId="{53F7FA3E-F748-425C-BBD0-403F08C79E62}"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4E3176-100C-4C7D-9EA6-93E2DB0C8B25}" type="doc">
      <dgm:prSet loTypeId="urn:microsoft.com/office/officeart/2005/8/layout/matrix1" loCatId="matrix" qsTypeId="urn:microsoft.com/office/officeart/2005/8/quickstyle/3d2" qsCatId="3D" csTypeId="urn:microsoft.com/office/officeart/2005/8/colors/colorful1" csCatId="colorful" phldr="1"/>
      <dgm:spPr/>
      <dgm:t>
        <a:bodyPr/>
        <a:lstStyle/>
        <a:p>
          <a:endParaRPr lang="en-US"/>
        </a:p>
      </dgm:t>
    </dgm:pt>
    <dgm:pt modelId="{EAF22C9D-209A-4337-AFC6-AF9EA8EAC2C4}">
      <dgm:prSet phldrT="[Text]" custT="1"/>
      <dgm:spPr/>
      <dgm:t>
        <a:bodyPr/>
        <a:lstStyle/>
        <a:p>
          <a:r>
            <a:rPr lang="en-US" sz="2000" b="1" i="0" u="none" dirty="0">
              <a:latin typeface="Arial" panose="020B0604020202020204" pitchFamily="34" charset="0"/>
              <a:cs typeface="Arial" panose="020B0604020202020204" pitchFamily="34" charset="0"/>
            </a:rPr>
            <a:t>iPhones</a:t>
          </a:r>
        </a:p>
        <a:p>
          <a:endParaRPr lang="en-US" sz="2000" b="1" i="0" u="none" dirty="0">
            <a:latin typeface="Arial" panose="020B0604020202020204" pitchFamily="34" charset="0"/>
            <a:cs typeface="Arial" panose="020B0604020202020204" pitchFamily="34" charset="0"/>
          </a:endParaRPr>
        </a:p>
        <a:p>
          <a:r>
            <a:rPr lang="en-US" sz="2000" b="1" i="0" u="none" dirty="0">
              <a:latin typeface="Arial" panose="020B0604020202020204" pitchFamily="34" charset="0"/>
              <a:cs typeface="Arial" panose="020B0604020202020204" pitchFamily="34" charset="0"/>
            </a:rPr>
            <a:t>Apple iPad</a:t>
          </a:r>
          <a:r>
            <a:rPr lang="en-US" sz="2000" b="0" i="0" u="none" dirty="0">
              <a:latin typeface="Arial" panose="020B0604020202020204" pitchFamily="34" charset="0"/>
              <a:cs typeface="Arial" panose="020B0604020202020204" pitchFamily="34" charset="0"/>
            </a:rPr>
            <a:t> and </a:t>
          </a:r>
          <a:r>
            <a:rPr lang="en-US" sz="2000" b="1" i="0" u="none" dirty="0">
              <a:latin typeface="Arial" panose="020B0604020202020204" pitchFamily="34" charset="0"/>
              <a:cs typeface="Arial" panose="020B0604020202020204" pitchFamily="34" charset="0"/>
            </a:rPr>
            <a:t>Apple Smartwatch</a:t>
          </a:r>
          <a:r>
            <a:rPr lang="en-US" sz="2000" b="0" i="0" u="none" dirty="0">
              <a:latin typeface="Arial" panose="020B0604020202020204" pitchFamily="34" charset="0"/>
              <a:cs typeface="Arial" panose="020B0604020202020204" pitchFamily="34" charset="0"/>
            </a:rPr>
            <a:t> are also regarded as the Stars for the company and are currently in the transition to become the </a:t>
          </a:r>
          <a:r>
            <a:rPr lang="en-US" sz="2000" b="1" i="0" u="none" dirty="0">
              <a:latin typeface="Arial" panose="020B0604020202020204" pitchFamily="34" charset="0"/>
              <a:cs typeface="Arial" panose="020B0604020202020204" pitchFamily="34" charset="0"/>
            </a:rPr>
            <a:t>Cash Cows</a:t>
          </a:r>
          <a:r>
            <a:rPr lang="en-US" sz="2000" b="0" i="0" u="none" dirty="0">
              <a:latin typeface="Arial" panose="020B0604020202020204" pitchFamily="34" charset="0"/>
              <a:cs typeface="Arial" panose="020B0604020202020204" pitchFamily="34" charset="0"/>
            </a:rPr>
            <a:t> for the company.</a:t>
          </a:r>
          <a:endParaRPr lang="en-US" sz="2000" dirty="0">
            <a:latin typeface="Arial" panose="020B0604020202020204" pitchFamily="34" charset="0"/>
            <a:cs typeface="Arial" panose="020B0604020202020204" pitchFamily="34" charset="0"/>
          </a:endParaRPr>
        </a:p>
      </dgm:t>
    </dgm:pt>
    <dgm:pt modelId="{5937F50A-A655-4FCD-A289-E5EEB63CAFEE}" type="parTrans" cxnId="{37E02B17-757D-47F7-8C98-8DD0B3E68765}">
      <dgm:prSet/>
      <dgm:spPr/>
      <dgm:t>
        <a:bodyPr/>
        <a:lstStyle/>
        <a:p>
          <a:endParaRPr lang="en-US"/>
        </a:p>
      </dgm:t>
    </dgm:pt>
    <dgm:pt modelId="{E6B6A20A-CDE3-4091-9719-5BD4428E1AA2}" type="sibTrans" cxnId="{37E02B17-757D-47F7-8C98-8DD0B3E68765}">
      <dgm:prSet/>
      <dgm:spPr/>
      <dgm:t>
        <a:bodyPr/>
        <a:lstStyle/>
        <a:p>
          <a:endParaRPr lang="en-US"/>
        </a:p>
      </dgm:t>
    </dgm:pt>
    <dgm:pt modelId="{C10192D7-EE7B-4306-B931-F326EFBCA6FF}">
      <dgm:prSet phldrT="[Text]"/>
      <dgm:spPr/>
      <dgm:t>
        <a:bodyPr/>
        <a:lstStyle/>
        <a:p>
          <a:r>
            <a:rPr lang="en-US" b="1" i="0" u="none" dirty="0"/>
            <a:t>Apple TV</a:t>
          </a:r>
          <a:r>
            <a:rPr lang="en-US" b="0" i="0" u="none" dirty="0"/>
            <a:t> makes a bit of money, but it’s not reaching its true potential.</a:t>
          </a:r>
          <a:endParaRPr lang="en-US" dirty="0"/>
        </a:p>
      </dgm:t>
    </dgm:pt>
    <dgm:pt modelId="{D5069CF6-CDA2-4B87-8E35-7079E63F26BC}" type="parTrans" cxnId="{BF97E760-402B-4218-A2E2-9D0E1E283067}">
      <dgm:prSet/>
      <dgm:spPr/>
      <dgm:t>
        <a:bodyPr/>
        <a:lstStyle/>
        <a:p>
          <a:endParaRPr lang="en-US"/>
        </a:p>
      </dgm:t>
    </dgm:pt>
    <dgm:pt modelId="{0F3AB312-BF76-4E84-B553-0ED3200B3C7A}" type="sibTrans" cxnId="{BF97E760-402B-4218-A2E2-9D0E1E283067}">
      <dgm:prSet/>
      <dgm:spPr/>
      <dgm:t>
        <a:bodyPr/>
        <a:lstStyle/>
        <a:p>
          <a:endParaRPr lang="en-US"/>
        </a:p>
      </dgm:t>
    </dgm:pt>
    <dgm:pt modelId="{04C4431F-5835-4F20-A523-96B58B082127}">
      <dgm:prSet phldrT="[Text]"/>
      <dgm:spPr/>
      <dgm:t>
        <a:bodyPr/>
        <a:lstStyle/>
        <a:p>
          <a:r>
            <a:rPr lang="en-US" b="1" i="0" u="none" dirty="0"/>
            <a:t>Apple iTunes</a:t>
          </a:r>
          <a:r>
            <a:rPr lang="en-US" b="0" i="0" u="none" dirty="0"/>
            <a:t> and the second being </a:t>
          </a:r>
          <a:r>
            <a:rPr lang="en-US" b="1" i="0" u="none" dirty="0"/>
            <a:t>Apple MacBook and iMac’s</a:t>
          </a:r>
          <a:r>
            <a:rPr lang="en-US" b="0" i="0" u="none" dirty="0"/>
            <a:t>.</a:t>
          </a:r>
          <a:endParaRPr lang="en-US" dirty="0"/>
        </a:p>
      </dgm:t>
    </dgm:pt>
    <dgm:pt modelId="{A03D5BE9-66F5-47A4-A627-8856EB923CF0}" type="parTrans" cxnId="{0CF4A02B-04C6-4482-A296-5DFF03CF6C15}">
      <dgm:prSet/>
      <dgm:spPr/>
      <dgm:t>
        <a:bodyPr/>
        <a:lstStyle/>
        <a:p>
          <a:endParaRPr lang="en-US"/>
        </a:p>
      </dgm:t>
    </dgm:pt>
    <dgm:pt modelId="{5766F8DD-C89A-460E-8C66-4E175EDD9745}" type="sibTrans" cxnId="{0CF4A02B-04C6-4482-A296-5DFF03CF6C15}">
      <dgm:prSet/>
      <dgm:spPr/>
      <dgm:t>
        <a:bodyPr/>
        <a:lstStyle/>
        <a:p>
          <a:endParaRPr lang="en-US"/>
        </a:p>
      </dgm:t>
    </dgm:pt>
    <dgm:pt modelId="{051624D9-A79D-459F-A315-0394784C9F25}">
      <dgm:prSet phldrT="[Text]"/>
      <dgm:spPr/>
      <dgm:t>
        <a:bodyPr/>
        <a:lstStyle/>
        <a:p>
          <a:r>
            <a:rPr lang="en-US" b="1" i="0" u="none" dirty="0"/>
            <a:t>Apple iPods </a:t>
          </a:r>
          <a:r>
            <a:rPr lang="en-US" b="0" i="0" u="none" dirty="0"/>
            <a:t>big thing when they were introduced in the market but eventually failed to create a significant impact due to high competition and low customer demand.</a:t>
          </a:r>
          <a:endParaRPr lang="en-US" dirty="0"/>
        </a:p>
      </dgm:t>
    </dgm:pt>
    <dgm:pt modelId="{4011012D-EF96-4DC6-AF89-5F3D7BE88094}" type="parTrans" cxnId="{D073A7CD-5DF6-437E-8CB3-7F1D135F1D91}">
      <dgm:prSet/>
      <dgm:spPr/>
      <dgm:t>
        <a:bodyPr/>
        <a:lstStyle/>
        <a:p>
          <a:endParaRPr lang="en-US"/>
        </a:p>
      </dgm:t>
    </dgm:pt>
    <dgm:pt modelId="{1B11D4F3-098C-46D8-8D58-A5608D180BAC}" type="sibTrans" cxnId="{D073A7CD-5DF6-437E-8CB3-7F1D135F1D91}">
      <dgm:prSet/>
      <dgm:spPr/>
      <dgm:t>
        <a:bodyPr/>
        <a:lstStyle/>
        <a:p>
          <a:endParaRPr lang="en-US"/>
        </a:p>
      </dgm:t>
    </dgm:pt>
    <dgm:pt modelId="{2EFB2DD4-6E21-45B8-9FA9-EE3E2AFA9883}">
      <dgm:prSet phldrT="[Text]" phldr="1"/>
      <dgm:spPr/>
      <dgm:t>
        <a:bodyPr/>
        <a:lstStyle/>
        <a:p>
          <a:endParaRPr lang="en-US" dirty="0"/>
        </a:p>
      </dgm:t>
    </dgm:pt>
    <dgm:pt modelId="{1E91EB33-6586-41A4-983A-D1D31E61509D}" type="sibTrans" cxnId="{25D663F1-D09E-421F-BC35-B7CDE71AEDFE}">
      <dgm:prSet/>
      <dgm:spPr/>
      <dgm:t>
        <a:bodyPr/>
        <a:lstStyle/>
        <a:p>
          <a:endParaRPr lang="en-US"/>
        </a:p>
      </dgm:t>
    </dgm:pt>
    <dgm:pt modelId="{054B3E5A-A8BA-4B1F-B38E-7854AE90FDEF}" type="parTrans" cxnId="{25D663F1-D09E-421F-BC35-B7CDE71AEDFE}">
      <dgm:prSet/>
      <dgm:spPr/>
      <dgm:t>
        <a:bodyPr/>
        <a:lstStyle/>
        <a:p>
          <a:endParaRPr lang="en-US"/>
        </a:p>
      </dgm:t>
    </dgm:pt>
    <dgm:pt modelId="{7984DADB-F9C5-4FA1-BDF8-4687CFD9C903}" type="pres">
      <dgm:prSet presAssocID="{E34E3176-100C-4C7D-9EA6-93E2DB0C8B25}" presName="diagram" presStyleCnt="0">
        <dgm:presLayoutVars>
          <dgm:chMax val="1"/>
          <dgm:dir/>
          <dgm:animLvl val="ctr"/>
          <dgm:resizeHandles val="exact"/>
        </dgm:presLayoutVars>
      </dgm:prSet>
      <dgm:spPr/>
    </dgm:pt>
    <dgm:pt modelId="{6E2422DB-4328-49D7-9095-EC76BBD4D4DE}" type="pres">
      <dgm:prSet presAssocID="{E34E3176-100C-4C7D-9EA6-93E2DB0C8B25}" presName="matrix" presStyleCnt="0"/>
      <dgm:spPr/>
    </dgm:pt>
    <dgm:pt modelId="{1585658D-051D-4F47-822A-1C7B27D58E5F}" type="pres">
      <dgm:prSet presAssocID="{E34E3176-100C-4C7D-9EA6-93E2DB0C8B25}" presName="tile1" presStyleLbl="node1" presStyleIdx="0" presStyleCnt="4"/>
      <dgm:spPr/>
    </dgm:pt>
    <dgm:pt modelId="{F872EE21-6AB0-4D38-896B-1267E498331F}" type="pres">
      <dgm:prSet presAssocID="{E34E3176-100C-4C7D-9EA6-93E2DB0C8B25}" presName="tile1text" presStyleLbl="node1" presStyleIdx="0" presStyleCnt="4">
        <dgm:presLayoutVars>
          <dgm:chMax val="0"/>
          <dgm:chPref val="0"/>
          <dgm:bulletEnabled val="1"/>
        </dgm:presLayoutVars>
      </dgm:prSet>
      <dgm:spPr/>
    </dgm:pt>
    <dgm:pt modelId="{D58EBF7D-BF6C-4EBA-BB19-AAF3AC8E5DA2}" type="pres">
      <dgm:prSet presAssocID="{E34E3176-100C-4C7D-9EA6-93E2DB0C8B25}" presName="tile2" presStyleLbl="node1" presStyleIdx="1" presStyleCnt="4" custLinFactNeighborY="-4082"/>
      <dgm:spPr/>
    </dgm:pt>
    <dgm:pt modelId="{1FAE8F28-2676-47B0-8FF4-D975C8B35D0A}" type="pres">
      <dgm:prSet presAssocID="{E34E3176-100C-4C7D-9EA6-93E2DB0C8B25}" presName="tile2text" presStyleLbl="node1" presStyleIdx="1" presStyleCnt="4">
        <dgm:presLayoutVars>
          <dgm:chMax val="0"/>
          <dgm:chPref val="0"/>
          <dgm:bulletEnabled val="1"/>
        </dgm:presLayoutVars>
      </dgm:prSet>
      <dgm:spPr/>
    </dgm:pt>
    <dgm:pt modelId="{55DE443F-A2EC-4077-B909-18D9E6859633}" type="pres">
      <dgm:prSet presAssocID="{E34E3176-100C-4C7D-9EA6-93E2DB0C8B25}" presName="tile3" presStyleLbl="node1" presStyleIdx="2" presStyleCnt="4"/>
      <dgm:spPr/>
    </dgm:pt>
    <dgm:pt modelId="{F0CE657A-8BE8-43C5-AF23-6229C5F691AD}" type="pres">
      <dgm:prSet presAssocID="{E34E3176-100C-4C7D-9EA6-93E2DB0C8B25}" presName="tile3text" presStyleLbl="node1" presStyleIdx="2" presStyleCnt="4">
        <dgm:presLayoutVars>
          <dgm:chMax val="0"/>
          <dgm:chPref val="0"/>
          <dgm:bulletEnabled val="1"/>
        </dgm:presLayoutVars>
      </dgm:prSet>
      <dgm:spPr/>
    </dgm:pt>
    <dgm:pt modelId="{0CA0F2C0-7B81-45B0-B86F-E7F0FE3EC0DB}" type="pres">
      <dgm:prSet presAssocID="{E34E3176-100C-4C7D-9EA6-93E2DB0C8B25}" presName="tile4" presStyleLbl="node1" presStyleIdx="3" presStyleCnt="4"/>
      <dgm:spPr/>
    </dgm:pt>
    <dgm:pt modelId="{522EFAB3-5A34-4A4B-8ADB-473AA53856DD}" type="pres">
      <dgm:prSet presAssocID="{E34E3176-100C-4C7D-9EA6-93E2DB0C8B25}" presName="tile4text" presStyleLbl="node1" presStyleIdx="3" presStyleCnt="4">
        <dgm:presLayoutVars>
          <dgm:chMax val="0"/>
          <dgm:chPref val="0"/>
          <dgm:bulletEnabled val="1"/>
        </dgm:presLayoutVars>
      </dgm:prSet>
      <dgm:spPr/>
    </dgm:pt>
    <dgm:pt modelId="{DE7E84A4-1510-427E-8437-95575A380D12}" type="pres">
      <dgm:prSet presAssocID="{E34E3176-100C-4C7D-9EA6-93E2DB0C8B25}" presName="centerTile" presStyleLbl="fgShp" presStyleIdx="0" presStyleCnt="1" custFlipVert="0" custScaleX="135295" custScaleY="51021" custLinFactNeighborX="17320" custLinFactNeighborY="21429">
        <dgm:presLayoutVars>
          <dgm:chMax val="0"/>
          <dgm:chPref val="0"/>
        </dgm:presLayoutVars>
      </dgm:prSet>
      <dgm:spPr/>
    </dgm:pt>
  </dgm:ptLst>
  <dgm:cxnLst>
    <dgm:cxn modelId="{37E02B17-757D-47F7-8C98-8DD0B3E68765}" srcId="{2EFB2DD4-6E21-45B8-9FA9-EE3E2AFA9883}" destId="{EAF22C9D-209A-4337-AFC6-AF9EA8EAC2C4}" srcOrd="0" destOrd="0" parTransId="{5937F50A-A655-4FCD-A289-E5EEB63CAFEE}" sibTransId="{E6B6A20A-CDE3-4091-9719-5BD4428E1AA2}"/>
    <dgm:cxn modelId="{07669F1E-767E-4DEC-948C-0461DE13FF1A}" type="presOf" srcId="{2EFB2DD4-6E21-45B8-9FA9-EE3E2AFA9883}" destId="{DE7E84A4-1510-427E-8437-95575A380D12}" srcOrd="0" destOrd="0" presId="urn:microsoft.com/office/officeart/2005/8/layout/matrix1"/>
    <dgm:cxn modelId="{0CF4A02B-04C6-4482-A296-5DFF03CF6C15}" srcId="{2EFB2DD4-6E21-45B8-9FA9-EE3E2AFA9883}" destId="{04C4431F-5835-4F20-A523-96B58B082127}" srcOrd="2" destOrd="0" parTransId="{A03D5BE9-66F5-47A4-A627-8856EB923CF0}" sibTransId="{5766F8DD-C89A-460E-8C66-4E175EDD9745}"/>
    <dgm:cxn modelId="{BF97E760-402B-4218-A2E2-9D0E1E283067}" srcId="{2EFB2DD4-6E21-45B8-9FA9-EE3E2AFA9883}" destId="{C10192D7-EE7B-4306-B931-F326EFBCA6FF}" srcOrd="1" destOrd="0" parTransId="{D5069CF6-CDA2-4B87-8E35-7079E63F26BC}" sibTransId="{0F3AB312-BF76-4E84-B553-0ED3200B3C7A}"/>
    <dgm:cxn modelId="{456B2B69-F791-4507-AEDE-833F60B3124E}" type="presOf" srcId="{E34E3176-100C-4C7D-9EA6-93E2DB0C8B25}" destId="{7984DADB-F9C5-4FA1-BDF8-4687CFD9C903}" srcOrd="0" destOrd="0" presId="urn:microsoft.com/office/officeart/2005/8/layout/matrix1"/>
    <dgm:cxn modelId="{9BEE826B-FCD0-4B96-A549-806A450F7407}" type="presOf" srcId="{EAF22C9D-209A-4337-AFC6-AF9EA8EAC2C4}" destId="{1585658D-051D-4F47-822A-1C7B27D58E5F}" srcOrd="0" destOrd="0" presId="urn:microsoft.com/office/officeart/2005/8/layout/matrix1"/>
    <dgm:cxn modelId="{5D9CD67D-7119-4A22-B165-7088AE63810F}" type="presOf" srcId="{051624D9-A79D-459F-A315-0394784C9F25}" destId="{522EFAB3-5A34-4A4B-8ADB-473AA53856DD}" srcOrd="1" destOrd="0" presId="urn:microsoft.com/office/officeart/2005/8/layout/matrix1"/>
    <dgm:cxn modelId="{13F9D280-8816-4BE6-8445-FA5F020FDB14}" type="presOf" srcId="{C10192D7-EE7B-4306-B931-F326EFBCA6FF}" destId="{1FAE8F28-2676-47B0-8FF4-D975C8B35D0A}" srcOrd="1" destOrd="0" presId="urn:microsoft.com/office/officeart/2005/8/layout/matrix1"/>
    <dgm:cxn modelId="{73390091-B609-47FF-AB81-736288F634EF}" type="presOf" srcId="{EAF22C9D-209A-4337-AFC6-AF9EA8EAC2C4}" destId="{F872EE21-6AB0-4D38-896B-1267E498331F}" srcOrd="1" destOrd="0" presId="urn:microsoft.com/office/officeart/2005/8/layout/matrix1"/>
    <dgm:cxn modelId="{94DFCFAA-CCB7-4B5D-A596-D8E4960D454E}" type="presOf" srcId="{04C4431F-5835-4F20-A523-96B58B082127}" destId="{55DE443F-A2EC-4077-B909-18D9E6859633}" srcOrd="0" destOrd="0" presId="urn:microsoft.com/office/officeart/2005/8/layout/matrix1"/>
    <dgm:cxn modelId="{E7BDEBC3-FDE1-42C1-936B-F7B828499467}" type="presOf" srcId="{051624D9-A79D-459F-A315-0394784C9F25}" destId="{0CA0F2C0-7B81-45B0-B86F-E7F0FE3EC0DB}" srcOrd="0" destOrd="0" presId="urn:microsoft.com/office/officeart/2005/8/layout/matrix1"/>
    <dgm:cxn modelId="{D073A7CD-5DF6-437E-8CB3-7F1D135F1D91}" srcId="{2EFB2DD4-6E21-45B8-9FA9-EE3E2AFA9883}" destId="{051624D9-A79D-459F-A315-0394784C9F25}" srcOrd="3" destOrd="0" parTransId="{4011012D-EF96-4DC6-AF89-5F3D7BE88094}" sibTransId="{1B11D4F3-098C-46D8-8D58-A5608D180BAC}"/>
    <dgm:cxn modelId="{0989C8CE-CA78-4298-B63D-A11BD48EA356}" type="presOf" srcId="{04C4431F-5835-4F20-A523-96B58B082127}" destId="{F0CE657A-8BE8-43C5-AF23-6229C5F691AD}" srcOrd="1" destOrd="0" presId="urn:microsoft.com/office/officeart/2005/8/layout/matrix1"/>
    <dgm:cxn modelId="{25D663F1-D09E-421F-BC35-B7CDE71AEDFE}" srcId="{E34E3176-100C-4C7D-9EA6-93E2DB0C8B25}" destId="{2EFB2DD4-6E21-45B8-9FA9-EE3E2AFA9883}" srcOrd="0" destOrd="0" parTransId="{054B3E5A-A8BA-4B1F-B38E-7854AE90FDEF}" sibTransId="{1E91EB33-6586-41A4-983A-D1D31E61509D}"/>
    <dgm:cxn modelId="{5EA7B9F8-BCC3-4948-96DB-05059FDC8B32}" type="presOf" srcId="{C10192D7-EE7B-4306-B931-F326EFBCA6FF}" destId="{D58EBF7D-BF6C-4EBA-BB19-AAF3AC8E5DA2}" srcOrd="0" destOrd="0" presId="urn:microsoft.com/office/officeart/2005/8/layout/matrix1"/>
    <dgm:cxn modelId="{BC9FA743-A4F6-47FF-A6FC-1C266E05D734}" type="presParOf" srcId="{7984DADB-F9C5-4FA1-BDF8-4687CFD9C903}" destId="{6E2422DB-4328-49D7-9095-EC76BBD4D4DE}" srcOrd="0" destOrd="0" presId="urn:microsoft.com/office/officeart/2005/8/layout/matrix1"/>
    <dgm:cxn modelId="{84BA68AC-54CF-4E26-878B-60274FDDB1AF}" type="presParOf" srcId="{6E2422DB-4328-49D7-9095-EC76BBD4D4DE}" destId="{1585658D-051D-4F47-822A-1C7B27D58E5F}" srcOrd="0" destOrd="0" presId="urn:microsoft.com/office/officeart/2005/8/layout/matrix1"/>
    <dgm:cxn modelId="{7903FB8F-3368-4B68-A27C-4ED4B9E28DD3}" type="presParOf" srcId="{6E2422DB-4328-49D7-9095-EC76BBD4D4DE}" destId="{F872EE21-6AB0-4D38-896B-1267E498331F}" srcOrd="1" destOrd="0" presId="urn:microsoft.com/office/officeart/2005/8/layout/matrix1"/>
    <dgm:cxn modelId="{ABDB4E34-293C-4869-9D01-64F92A1D988D}" type="presParOf" srcId="{6E2422DB-4328-49D7-9095-EC76BBD4D4DE}" destId="{D58EBF7D-BF6C-4EBA-BB19-AAF3AC8E5DA2}" srcOrd="2" destOrd="0" presId="urn:microsoft.com/office/officeart/2005/8/layout/matrix1"/>
    <dgm:cxn modelId="{DD81D963-C71A-4B2B-BB4A-8119AA237C53}" type="presParOf" srcId="{6E2422DB-4328-49D7-9095-EC76BBD4D4DE}" destId="{1FAE8F28-2676-47B0-8FF4-D975C8B35D0A}" srcOrd="3" destOrd="0" presId="urn:microsoft.com/office/officeart/2005/8/layout/matrix1"/>
    <dgm:cxn modelId="{32D988C0-D292-4B57-BD54-C7EB8077CBF5}" type="presParOf" srcId="{6E2422DB-4328-49D7-9095-EC76BBD4D4DE}" destId="{55DE443F-A2EC-4077-B909-18D9E6859633}" srcOrd="4" destOrd="0" presId="urn:microsoft.com/office/officeart/2005/8/layout/matrix1"/>
    <dgm:cxn modelId="{4B86EB8F-0099-4BFE-B026-24AE0B1FD1B7}" type="presParOf" srcId="{6E2422DB-4328-49D7-9095-EC76BBD4D4DE}" destId="{F0CE657A-8BE8-43C5-AF23-6229C5F691AD}" srcOrd="5" destOrd="0" presId="urn:microsoft.com/office/officeart/2005/8/layout/matrix1"/>
    <dgm:cxn modelId="{E484B212-6C98-4BAB-A0AD-0B80B8B54A80}" type="presParOf" srcId="{6E2422DB-4328-49D7-9095-EC76BBD4D4DE}" destId="{0CA0F2C0-7B81-45B0-B86F-E7F0FE3EC0DB}" srcOrd="6" destOrd="0" presId="urn:microsoft.com/office/officeart/2005/8/layout/matrix1"/>
    <dgm:cxn modelId="{8205241A-A513-4822-BB26-1B1C9A350F0C}" type="presParOf" srcId="{6E2422DB-4328-49D7-9095-EC76BBD4D4DE}" destId="{522EFAB3-5A34-4A4B-8ADB-473AA53856DD}" srcOrd="7" destOrd="0" presId="urn:microsoft.com/office/officeart/2005/8/layout/matrix1"/>
    <dgm:cxn modelId="{64F45C71-B876-47EF-9B58-4CE27867BD6F}" type="presParOf" srcId="{7984DADB-F9C5-4FA1-BDF8-4687CFD9C903}" destId="{DE7E84A4-1510-427E-8437-95575A380D1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F4E6C-C68E-44B5-9F60-CB01F1B8C39F}">
      <dsp:nvSpPr>
        <dsp:cNvPr id="0" name=""/>
        <dsp:cNvSpPr/>
      </dsp:nvSpPr>
      <dsp:spPr>
        <a:xfrm>
          <a:off x="0" y="2912886"/>
          <a:ext cx="7772400" cy="0"/>
        </a:xfrm>
        <a:prstGeom prst="line">
          <a:avLst/>
        </a:prstGeom>
        <a:noFill/>
        <a:ln w="127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93505E5-3021-4E8C-913A-90E9E8F65595}">
      <dsp:nvSpPr>
        <dsp:cNvPr id="0" name=""/>
        <dsp:cNvSpPr/>
      </dsp:nvSpPr>
      <dsp:spPr>
        <a:xfrm>
          <a:off x="0" y="1661755"/>
          <a:ext cx="7772400" cy="0"/>
        </a:xfrm>
        <a:prstGeom prst="line">
          <a:avLst/>
        </a:prstGeom>
        <a:noFill/>
        <a:ln w="127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8367824-FE61-40B1-B11F-FECE274D7DD5}">
      <dsp:nvSpPr>
        <dsp:cNvPr id="0" name=""/>
        <dsp:cNvSpPr/>
      </dsp:nvSpPr>
      <dsp:spPr>
        <a:xfrm>
          <a:off x="0" y="410624"/>
          <a:ext cx="7772400" cy="0"/>
        </a:xfrm>
        <a:prstGeom prst="line">
          <a:avLst/>
        </a:prstGeom>
        <a:noFill/>
        <a:ln w="127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1B19E4B-2D2A-4017-9708-7932CA0DEABB}">
      <dsp:nvSpPr>
        <dsp:cNvPr id="0" name=""/>
        <dsp:cNvSpPr/>
      </dsp:nvSpPr>
      <dsp:spPr>
        <a:xfrm>
          <a:off x="2020823" y="457"/>
          <a:ext cx="5751576" cy="410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Top –level of Manager </a:t>
          </a:r>
        </a:p>
      </dsp:txBody>
      <dsp:txXfrm>
        <a:off x="2020823" y="457"/>
        <a:ext cx="5751576" cy="410166"/>
      </dsp:txXfrm>
    </dsp:sp>
    <dsp:sp modelId="{D01996ED-35E7-402E-B1C2-64AD255AF960}">
      <dsp:nvSpPr>
        <dsp:cNvPr id="0" name=""/>
        <dsp:cNvSpPr/>
      </dsp:nvSpPr>
      <dsp:spPr>
        <a:xfrm>
          <a:off x="0" y="457"/>
          <a:ext cx="2020824" cy="410166"/>
        </a:xfrm>
        <a:prstGeom prst="round2SameRect">
          <a:avLst>
            <a:gd name="adj1" fmla="val 16670"/>
            <a:gd name="adj2" fmla="val 0"/>
          </a:avLst>
        </a:prstGeom>
        <a:gradFill rotWithShape="0">
          <a:gsLst>
            <a:gs pos="0">
              <a:schemeClr val="accent3">
                <a:hueOff val="0"/>
                <a:satOff val="0"/>
                <a:lumOff val="0"/>
                <a:alphaOff val="0"/>
                <a:shade val="63000"/>
              </a:schemeClr>
            </a:gs>
            <a:gs pos="30000">
              <a:schemeClr val="accent3">
                <a:hueOff val="0"/>
                <a:satOff val="0"/>
                <a:lumOff val="0"/>
                <a:alphaOff val="0"/>
                <a:shade val="90000"/>
                <a:satMod val="110000"/>
              </a:schemeClr>
            </a:gs>
            <a:gs pos="45000">
              <a:schemeClr val="accent3">
                <a:hueOff val="0"/>
                <a:satOff val="0"/>
                <a:lumOff val="0"/>
                <a:alphaOff val="0"/>
                <a:shade val="100000"/>
                <a:satMod val="118000"/>
              </a:schemeClr>
            </a:gs>
            <a:gs pos="55000">
              <a:schemeClr val="accent3">
                <a:hueOff val="0"/>
                <a:satOff val="0"/>
                <a:lumOff val="0"/>
                <a:alphaOff val="0"/>
                <a:shade val="100000"/>
                <a:satMod val="118000"/>
              </a:schemeClr>
            </a:gs>
            <a:gs pos="73000">
              <a:schemeClr val="accent3">
                <a:hueOff val="0"/>
                <a:satOff val="0"/>
                <a:lumOff val="0"/>
                <a:alphaOff val="0"/>
                <a:shade val="90000"/>
                <a:satMod val="110000"/>
              </a:schemeClr>
            </a:gs>
            <a:gs pos="100000">
              <a:schemeClr val="accent3">
                <a:hueOff val="0"/>
                <a:satOff val="0"/>
                <a:lumOff val="0"/>
                <a:alphaOff val="0"/>
                <a:shade val="63000"/>
              </a:schemeClr>
            </a:gs>
          </a:gsLst>
          <a:lin ang="950000" scaled="1"/>
        </a:gradFill>
        <a:ln w="9525" cap="flat" cmpd="sng" algn="ctr">
          <a:solidFill>
            <a:schemeClr val="accent3">
              <a:hueOff val="0"/>
              <a:satOff val="0"/>
              <a:lumOff val="0"/>
              <a:alphaOff val="0"/>
            </a:schemeClr>
          </a:solidFill>
          <a:prstDash val="solid"/>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Corporate </a:t>
          </a:r>
        </a:p>
      </dsp:txBody>
      <dsp:txXfrm>
        <a:off x="20026" y="20483"/>
        <a:ext cx="1980772" cy="390140"/>
      </dsp:txXfrm>
    </dsp:sp>
    <dsp:sp modelId="{A5F575B0-5810-4DB7-94F8-569530A6A86F}">
      <dsp:nvSpPr>
        <dsp:cNvPr id="0" name=""/>
        <dsp:cNvSpPr/>
      </dsp:nvSpPr>
      <dsp:spPr>
        <a:xfrm>
          <a:off x="0" y="410624"/>
          <a:ext cx="7772400" cy="82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en-US" sz="1700" kern="1200" dirty="0"/>
        </a:p>
      </dsp:txBody>
      <dsp:txXfrm>
        <a:off x="0" y="410624"/>
        <a:ext cx="7772400" cy="820456"/>
      </dsp:txXfrm>
    </dsp:sp>
    <dsp:sp modelId="{AEE1900E-CE38-4576-8528-EDCEA2B26598}">
      <dsp:nvSpPr>
        <dsp:cNvPr id="0" name=""/>
        <dsp:cNvSpPr/>
      </dsp:nvSpPr>
      <dsp:spPr>
        <a:xfrm>
          <a:off x="2020823" y="1251588"/>
          <a:ext cx="5751576" cy="410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Middle –level managers</a:t>
          </a:r>
        </a:p>
      </dsp:txBody>
      <dsp:txXfrm>
        <a:off x="2020823" y="1251588"/>
        <a:ext cx="5751576" cy="410166"/>
      </dsp:txXfrm>
    </dsp:sp>
    <dsp:sp modelId="{06B837CC-9211-40EB-BE15-1DCFD2FD264B}">
      <dsp:nvSpPr>
        <dsp:cNvPr id="0" name=""/>
        <dsp:cNvSpPr/>
      </dsp:nvSpPr>
      <dsp:spPr>
        <a:xfrm>
          <a:off x="0" y="1251588"/>
          <a:ext cx="2020824" cy="410166"/>
        </a:xfrm>
        <a:prstGeom prst="round2SameRect">
          <a:avLst>
            <a:gd name="adj1" fmla="val 16670"/>
            <a:gd name="adj2" fmla="val 0"/>
          </a:avLst>
        </a:prstGeom>
        <a:gradFill rotWithShape="0">
          <a:gsLst>
            <a:gs pos="0">
              <a:schemeClr val="accent3">
                <a:hueOff val="3684533"/>
                <a:satOff val="-44232"/>
                <a:lumOff val="196"/>
                <a:alphaOff val="0"/>
                <a:shade val="63000"/>
              </a:schemeClr>
            </a:gs>
            <a:gs pos="30000">
              <a:schemeClr val="accent3">
                <a:hueOff val="3684533"/>
                <a:satOff val="-44232"/>
                <a:lumOff val="196"/>
                <a:alphaOff val="0"/>
                <a:shade val="90000"/>
                <a:satMod val="110000"/>
              </a:schemeClr>
            </a:gs>
            <a:gs pos="45000">
              <a:schemeClr val="accent3">
                <a:hueOff val="3684533"/>
                <a:satOff val="-44232"/>
                <a:lumOff val="196"/>
                <a:alphaOff val="0"/>
                <a:shade val="100000"/>
                <a:satMod val="118000"/>
              </a:schemeClr>
            </a:gs>
            <a:gs pos="55000">
              <a:schemeClr val="accent3">
                <a:hueOff val="3684533"/>
                <a:satOff val="-44232"/>
                <a:lumOff val="196"/>
                <a:alphaOff val="0"/>
                <a:shade val="100000"/>
                <a:satMod val="118000"/>
              </a:schemeClr>
            </a:gs>
            <a:gs pos="73000">
              <a:schemeClr val="accent3">
                <a:hueOff val="3684533"/>
                <a:satOff val="-44232"/>
                <a:lumOff val="196"/>
                <a:alphaOff val="0"/>
                <a:shade val="90000"/>
                <a:satMod val="110000"/>
              </a:schemeClr>
            </a:gs>
            <a:gs pos="100000">
              <a:schemeClr val="accent3">
                <a:hueOff val="3684533"/>
                <a:satOff val="-44232"/>
                <a:lumOff val="196"/>
                <a:alphaOff val="0"/>
                <a:shade val="63000"/>
              </a:schemeClr>
            </a:gs>
          </a:gsLst>
          <a:lin ang="950000" scaled="1"/>
        </a:gradFill>
        <a:ln w="9525" cap="flat" cmpd="sng" algn="ctr">
          <a:solidFill>
            <a:schemeClr val="accent3">
              <a:hueOff val="3684533"/>
              <a:satOff val="-44232"/>
              <a:lumOff val="196"/>
              <a:alphaOff val="0"/>
            </a:schemeClr>
          </a:solidFill>
          <a:prstDash val="solid"/>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Competitive </a:t>
          </a:r>
        </a:p>
      </dsp:txBody>
      <dsp:txXfrm>
        <a:off x="20026" y="1271614"/>
        <a:ext cx="1980772" cy="390140"/>
      </dsp:txXfrm>
    </dsp:sp>
    <dsp:sp modelId="{A4095D08-B672-4A13-B46A-C956A0E16733}">
      <dsp:nvSpPr>
        <dsp:cNvPr id="0" name=""/>
        <dsp:cNvSpPr/>
      </dsp:nvSpPr>
      <dsp:spPr>
        <a:xfrm>
          <a:off x="0" y="1661755"/>
          <a:ext cx="7772400" cy="82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en-US" sz="1700" kern="1200"/>
        </a:p>
      </dsp:txBody>
      <dsp:txXfrm>
        <a:off x="0" y="1661755"/>
        <a:ext cx="7772400" cy="820456"/>
      </dsp:txXfrm>
    </dsp:sp>
    <dsp:sp modelId="{DF766060-3B96-481A-B886-C771CEB42888}">
      <dsp:nvSpPr>
        <dsp:cNvPr id="0" name=""/>
        <dsp:cNvSpPr/>
      </dsp:nvSpPr>
      <dsp:spPr>
        <a:xfrm>
          <a:off x="2020823" y="2502719"/>
          <a:ext cx="5751576" cy="410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Lower level managers</a:t>
          </a:r>
        </a:p>
      </dsp:txBody>
      <dsp:txXfrm>
        <a:off x="2020823" y="2502719"/>
        <a:ext cx="5751576" cy="410166"/>
      </dsp:txXfrm>
    </dsp:sp>
    <dsp:sp modelId="{719D0FDB-01AF-4CB7-90C3-C075AF129FA8}">
      <dsp:nvSpPr>
        <dsp:cNvPr id="0" name=""/>
        <dsp:cNvSpPr/>
      </dsp:nvSpPr>
      <dsp:spPr>
        <a:xfrm>
          <a:off x="0" y="2502719"/>
          <a:ext cx="2020824" cy="410166"/>
        </a:xfrm>
        <a:prstGeom prst="round2SameRect">
          <a:avLst>
            <a:gd name="adj1" fmla="val 16670"/>
            <a:gd name="adj2" fmla="val 0"/>
          </a:avLst>
        </a:prstGeom>
        <a:gradFill rotWithShape="0">
          <a:gsLst>
            <a:gs pos="0">
              <a:schemeClr val="accent3">
                <a:hueOff val="7369066"/>
                <a:satOff val="-88463"/>
                <a:lumOff val="393"/>
                <a:alphaOff val="0"/>
                <a:shade val="63000"/>
              </a:schemeClr>
            </a:gs>
            <a:gs pos="30000">
              <a:schemeClr val="accent3">
                <a:hueOff val="7369066"/>
                <a:satOff val="-88463"/>
                <a:lumOff val="393"/>
                <a:alphaOff val="0"/>
                <a:shade val="90000"/>
                <a:satMod val="110000"/>
              </a:schemeClr>
            </a:gs>
            <a:gs pos="45000">
              <a:schemeClr val="accent3">
                <a:hueOff val="7369066"/>
                <a:satOff val="-88463"/>
                <a:lumOff val="393"/>
                <a:alphaOff val="0"/>
                <a:shade val="100000"/>
                <a:satMod val="118000"/>
              </a:schemeClr>
            </a:gs>
            <a:gs pos="55000">
              <a:schemeClr val="accent3">
                <a:hueOff val="7369066"/>
                <a:satOff val="-88463"/>
                <a:lumOff val="393"/>
                <a:alphaOff val="0"/>
                <a:shade val="100000"/>
                <a:satMod val="118000"/>
              </a:schemeClr>
            </a:gs>
            <a:gs pos="73000">
              <a:schemeClr val="accent3">
                <a:hueOff val="7369066"/>
                <a:satOff val="-88463"/>
                <a:lumOff val="393"/>
                <a:alphaOff val="0"/>
                <a:shade val="90000"/>
                <a:satMod val="110000"/>
              </a:schemeClr>
            </a:gs>
            <a:gs pos="100000">
              <a:schemeClr val="accent3">
                <a:hueOff val="7369066"/>
                <a:satOff val="-88463"/>
                <a:lumOff val="393"/>
                <a:alphaOff val="0"/>
                <a:shade val="63000"/>
              </a:schemeClr>
            </a:gs>
          </a:gsLst>
          <a:lin ang="950000" scaled="1"/>
        </a:gradFill>
        <a:ln w="9525" cap="flat" cmpd="sng" algn="ctr">
          <a:solidFill>
            <a:schemeClr val="accent3">
              <a:hueOff val="7369066"/>
              <a:satOff val="-88463"/>
              <a:lumOff val="393"/>
              <a:alphaOff val="0"/>
            </a:schemeClr>
          </a:solidFill>
          <a:prstDash val="solid"/>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kern="1200" dirty="0"/>
            <a:t>Functional </a:t>
          </a:r>
        </a:p>
      </dsp:txBody>
      <dsp:txXfrm>
        <a:off x="20026" y="2522745"/>
        <a:ext cx="1980772" cy="390140"/>
      </dsp:txXfrm>
    </dsp:sp>
    <dsp:sp modelId="{DA472D81-CED2-4458-83CF-C52290F30773}">
      <dsp:nvSpPr>
        <dsp:cNvPr id="0" name=""/>
        <dsp:cNvSpPr/>
      </dsp:nvSpPr>
      <dsp:spPr>
        <a:xfrm>
          <a:off x="0" y="2912886"/>
          <a:ext cx="7772400" cy="82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en-US" sz="1700" kern="1200"/>
        </a:p>
      </dsp:txBody>
      <dsp:txXfrm>
        <a:off x="0" y="2912886"/>
        <a:ext cx="7772400" cy="8204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779A4-9A51-4215-AF20-D80B311CAF2D}">
      <dsp:nvSpPr>
        <dsp:cNvPr id="0" name=""/>
        <dsp:cNvSpPr/>
      </dsp:nvSpPr>
      <dsp:spPr>
        <a:xfrm>
          <a:off x="0" y="2912886"/>
          <a:ext cx="7772400" cy="0"/>
        </a:xfrm>
        <a:prstGeom prst="line">
          <a:avLst/>
        </a:pr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50F33F-89B3-402A-B5ED-D3DC86A73FE2}">
      <dsp:nvSpPr>
        <dsp:cNvPr id="0" name=""/>
        <dsp:cNvSpPr/>
      </dsp:nvSpPr>
      <dsp:spPr>
        <a:xfrm>
          <a:off x="0" y="1661755"/>
          <a:ext cx="7772400" cy="0"/>
        </a:xfrm>
        <a:prstGeom prst="line">
          <a:avLst/>
        </a:pr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59773B-C057-41EE-9EA4-A59418184AB4}">
      <dsp:nvSpPr>
        <dsp:cNvPr id="0" name=""/>
        <dsp:cNvSpPr/>
      </dsp:nvSpPr>
      <dsp:spPr>
        <a:xfrm>
          <a:off x="0" y="410624"/>
          <a:ext cx="7772400" cy="0"/>
        </a:xfrm>
        <a:prstGeom prst="line">
          <a:avLst/>
        </a:pr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13E06F-E2B7-4480-92AD-D8023C3C4C05}">
      <dsp:nvSpPr>
        <dsp:cNvPr id="0" name=""/>
        <dsp:cNvSpPr/>
      </dsp:nvSpPr>
      <dsp:spPr>
        <a:xfrm>
          <a:off x="2020823" y="457"/>
          <a:ext cx="5751576" cy="410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baseline="0">
              <a:latin typeface="Arial" panose="020B0604020202020204" pitchFamily="34" charset="0"/>
              <a:ea typeface="+mn-ea"/>
              <a:cs typeface="Arial" panose="020B0604020202020204" pitchFamily="34" charset="0"/>
            </a:rPr>
            <a:t>expansion into new products and markets</a:t>
          </a:r>
          <a:r>
            <a:rPr lang="en-US" sz="2200" kern="1200">
              <a:latin typeface="Arial" panose="020B0604020202020204" pitchFamily="34" charset="0"/>
              <a:cs typeface="Arial" panose="020B0604020202020204" pitchFamily="34" charset="0"/>
            </a:rPr>
            <a:t>.</a:t>
          </a:r>
          <a:endParaRPr lang="en-US" sz="2200" kern="1200" dirty="0">
            <a:latin typeface="Arial" panose="020B0604020202020204" pitchFamily="34" charset="0"/>
            <a:cs typeface="Arial" panose="020B0604020202020204" pitchFamily="34" charset="0"/>
          </a:endParaRPr>
        </a:p>
      </dsp:txBody>
      <dsp:txXfrm>
        <a:off x="2020823" y="457"/>
        <a:ext cx="5751576" cy="410166"/>
      </dsp:txXfrm>
    </dsp:sp>
    <dsp:sp modelId="{B78838B8-C154-4029-9493-87F1459B165E}">
      <dsp:nvSpPr>
        <dsp:cNvPr id="0" name=""/>
        <dsp:cNvSpPr/>
      </dsp:nvSpPr>
      <dsp:spPr>
        <a:xfrm>
          <a:off x="0" y="457"/>
          <a:ext cx="2020824" cy="410166"/>
        </a:xfrm>
        <a:prstGeom prst="round2SameRect">
          <a:avLst>
            <a:gd name="adj1" fmla="val 16670"/>
            <a:gd name="adj2" fmla="val 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Growth </a:t>
          </a:r>
        </a:p>
      </dsp:txBody>
      <dsp:txXfrm>
        <a:off x="20026" y="20483"/>
        <a:ext cx="1980772" cy="390140"/>
      </dsp:txXfrm>
    </dsp:sp>
    <dsp:sp modelId="{8ED33890-9B05-4A75-AED9-3AC394A55CBC}">
      <dsp:nvSpPr>
        <dsp:cNvPr id="0" name=""/>
        <dsp:cNvSpPr/>
      </dsp:nvSpPr>
      <dsp:spPr>
        <a:xfrm>
          <a:off x="0" y="410624"/>
          <a:ext cx="7772400" cy="82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en-US" sz="1700" kern="1200"/>
        </a:p>
      </dsp:txBody>
      <dsp:txXfrm>
        <a:off x="0" y="410624"/>
        <a:ext cx="7772400" cy="820456"/>
      </dsp:txXfrm>
    </dsp:sp>
    <dsp:sp modelId="{03A0B705-D6F7-4E5C-A96E-E8D112CFE167}">
      <dsp:nvSpPr>
        <dsp:cNvPr id="0" name=""/>
        <dsp:cNvSpPr/>
      </dsp:nvSpPr>
      <dsp:spPr>
        <a:xfrm>
          <a:off x="2020823" y="1251588"/>
          <a:ext cx="5751576" cy="410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baseline="0">
              <a:latin typeface="Arial" panose="020B0604020202020204" pitchFamily="34" charset="0"/>
              <a:ea typeface="+mn-ea"/>
              <a:cs typeface="Arial" panose="020B0604020202020204" pitchFamily="34" charset="0"/>
            </a:rPr>
            <a:t>maintenance of the status quo.</a:t>
          </a:r>
          <a:endParaRPr lang="en-US" sz="2200" kern="1200" baseline="0" dirty="0">
            <a:latin typeface="Arial" panose="020B0604020202020204" pitchFamily="34" charset="0"/>
            <a:ea typeface="+mn-ea"/>
            <a:cs typeface="Arial" panose="020B0604020202020204" pitchFamily="34" charset="0"/>
          </a:endParaRPr>
        </a:p>
      </dsp:txBody>
      <dsp:txXfrm>
        <a:off x="2020823" y="1251588"/>
        <a:ext cx="5751576" cy="410166"/>
      </dsp:txXfrm>
    </dsp:sp>
    <dsp:sp modelId="{CE6E9FEA-15F8-4CC1-A9D1-F0F990DF33A9}">
      <dsp:nvSpPr>
        <dsp:cNvPr id="0" name=""/>
        <dsp:cNvSpPr/>
      </dsp:nvSpPr>
      <dsp:spPr>
        <a:xfrm>
          <a:off x="0" y="1251588"/>
          <a:ext cx="2020824" cy="410166"/>
        </a:xfrm>
        <a:prstGeom prst="round2SameRect">
          <a:avLst>
            <a:gd name="adj1" fmla="val 16670"/>
            <a:gd name="adj2" fmla="val 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Stability</a:t>
          </a:r>
          <a:r>
            <a:rPr lang="en-US" sz="2200" kern="1200" dirty="0"/>
            <a:t> </a:t>
          </a:r>
        </a:p>
      </dsp:txBody>
      <dsp:txXfrm>
        <a:off x="20026" y="1271614"/>
        <a:ext cx="1980772" cy="390140"/>
      </dsp:txXfrm>
    </dsp:sp>
    <dsp:sp modelId="{E5BA99AC-D097-45D6-BFE1-B8C1D1F60D93}">
      <dsp:nvSpPr>
        <dsp:cNvPr id="0" name=""/>
        <dsp:cNvSpPr/>
      </dsp:nvSpPr>
      <dsp:spPr>
        <a:xfrm>
          <a:off x="0" y="1661755"/>
          <a:ext cx="7772400" cy="82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en-US" sz="1700" kern="1200"/>
        </a:p>
      </dsp:txBody>
      <dsp:txXfrm>
        <a:off x="0" y="1661755"/>
        <a:ext cx="7772400" cy="820456"/>
      </dsp:txXfrm>
    </dsp:sp>
    <dsp:sp modelId="{5BC2D52C-2EE6-495A-A54D-D8043AA96A20}">
      <dsp:nvSpPr>
        <dsp:cNvPr id="0" name=""/>
        <dsp:cNvSpPr/>
      </dsp:nvSpPr>
      <dsp:spPr>
        <a:xfrm>
          <a:off x="2020823" y="2502719"/>
          <a:ext cx="5751576" cy="410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baseline="0" dirty="0">
              <a:latin typeface="Arial" panose="020B0604020202020204" pitchFamily="34" charset="0"/>
              <a:ea typeface="+mn-ea"/>
              <a:cs typeface="Arial" panose="020B0604020202020204" pitchFamily="34" charset="0"/>
            </a:rPr>
            <a:t>examination of organizational weaknesses that are leading to performance declines</a:t>
          </a:r>
          <a:r>
            <a:rPr lang="en-US" sz="1300" kern="1200" dirty="0"/>
            <a:t>.</a:t>
          </a:r>
        </a:p>
      </dsp:txBody>
      <dsp:txXfrm>
        <a:off x="2020823" y="2502719"/>
        <a:ext cx="5751576" cy="410166"/>
      </dsp:txXfrm>
    </dsp:sp>
    <dsp:sp modelId="{11FF7264-6139-42B4-9BC7-C88E0708D4C9}">
      <dsp:nvSpPr>
        <dsp:cNvPr id="0" name=""/>
        <dsp:cNvSpPr/>
      </dsp:nvSpPr>
      <dsp:spPr>
        <a:xfrm>
          <a:off x="0" y="2502719"/>
          <a:ext cx="2020824" cy="410166"/>
        </a:xfrm>
        <a:prstGeom prst="round2SameRect">
          <a:avLst>
            <a:gd name="adj1" fmla="val 16670"/>
            <a:gd name="adj2" fmla="val 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977900">
            <a:lnSpc>
              <a:spcPct val="90000"/>
            </a:lnSpc>
            <a:spcBef>
              <a:spcPct val="0"/>
            </a:spcBef>
            <a:spcAft>
              <a:spcPct val="35000"/>
            </a:spcAft>
            <a:buNone/>
          </a:pPr>
          <a:r>
            <a:rPr lang="en-US" sz="2200" b="1" kern="1200" dirty="0"/>
            <a:t>Renewal </a:t>
          </a:r>
          <a:endParaRPr lang="en-US" sz="2200" kern="1200" dirty="0"/>
        </a:p>
      </dsp:txBody>
      <dsp:txXfrm>
        <a:off x="20026" y="2522745"/>
        <a:ext cx="1980772" cy="390140"/>
      </dsp:txXfrm>
    </dsp:sp>
    <dsp:sp modelId="{53F7FA3E-F748-425C-BBD0-403F08C79E62}">
      <dsp:nvSpPr>
        <dsp:cNvPr id="0" name=""/>
        <dsp:cNvSpPr/>
      </dsp:nvSpPr>
      <dsp:spPr>
        <a:xfrm>
          <a:off x="0" y="2912886"/>
          <a:ext cx="7772400" cy="82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en-US" sz="1700" kern="1200"/>
        </a:p>
      </dsp:txBody>
      <dsp:txXfrm>
        <a:off x="0" y="2912886"/>
        <a:ext cx="7772400" cy="8204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85658D-051D-4F47-822A-1C7B27D58E5F}">
      <dsp:nvSpPr>
        <dsp:cNvPr id="0" name=""/>
        <dsp:cNvSpPr/>
      </dsp:nvSpPr>
      <dsp:spPr>
        <a:xfrm rot="16200000">
          <a:off x="1009650" y="-1009650"/>
          <a:ext cx="1866900" cy="3886200"/>
        </a:xfrm>
        <a:prstGeom prst="round1Rect">
          <a:avLst/>
        </a:prstGeom>
        <a:gradFill rotWithShape="0">
          <a:gsLst>
            <a:gs pos="0">
              <a:schemeClr val="accent2">
                <a:hueOff val="0"/>
                <a:satOff val="0"/>
                <a:lumOff val="0"/>
                <a:alphaOff val="0"/>
                <a:shade val="63000"/>
              </a:schemeClr>
            </a:gs>
            <a:gs pos="30000">
              <a:schemeClr val="accent2">
                <a:hueOff val="0"/>
                <a:satOff val="0"/>
                <a:lumOff val="0"/>
                <a:alphaOff val="0"/>
                <a:shade val="90000"/>
                <a:satMod val="110000"/>
              </a:schemeClr>
            </a:gs>
            <a:gs pos="45000">
              <a:schemeClr val="accent2">
                <a:hueOff val="0"/>
                <a:satOff val="0"/>
                <a:lumOff val="0"/>
                <a:alphaOff val="0"/>
                <a:shade val="100000"/>
                <a:satMod val="118000"/>
              </a:schemeClr>
            </a:gs>
            <a:gs pos="55000">
              <a:schemeClr val="accent2">
                <a:hueOff val="0"/>
                <a:satOff val="0"/>
                <a:lumOff val="0"/>
                <a:alphaOff val="0"/>
                <a:shade val="100000"/>
                <a:satMod val="118000"/>
              </a:schemeClr>
            </a:gs>
            <a:gs pos="73000">
              <a:schemeClr val="accent2">
                <a:hueOff val="0"/>
                <a:satOff val="0"/>
                <a:lumOff val="0"/>
                <a:alphaOff val="0"/>
                <a:shade val="90000"/>
                <a:satMod val="110000"/>
              </a:schemeClr>
            </a:gs>
            <a:gs pos="100000">
              <a:schemeClr val="accent2">
                <a:hueOff val="0"/>
                <a:satOff val="0"/>
                <a:lumOff val="0"/>
                <a:alphaOff val="0"/>
                <a:shade val="63000"/>
              </a:schemeClr>
            </a:gs>
          </a:gsLst>
          <a:lin ang="950000" scaled="1"/>
        </a:gradFill>
        <a:ln>
          <a:noFill/>
        </a:ln>
        <a:effectLst>
          <a:outerShdw blurRad="50800" dist="41909" dir="5400000" rotWithShape="0">
            <a:srgbClr val="000000">
              <a:alpha val="4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i="0" u="none" kern="1200" dirty="0">
              <a:latin typeface="Arial" panose="020B0604020202020204" pitchFamily="34" charset="0"/>
              <a:cs typeface="Arial" panose="020B0604020202020204" pitchFamily="34" charset="0"/>
            </a:rPr>
            <a:t>iPhones</a:t>
          </a:r>
        </a:p>
        <a:p>
          <a:pPr marL="0" lvl="0" indent="0" algn="ctr" defTabSz="889000">
            <a:lnSpc>
              <a:spcPct val="90000"/>
            </a:lnSpc>
            <a:spcBef>
              <a:spcPct val="0"/>
            </a:spcBef>
            <a:spcAft>
              <a:spcPct val="35000"/>
            </a:spcAft>
            <a:buNone/>
          </a:pPr>
          <a:endParaRPr lang="en-US" sz="2000" b="1" i="0" u="none" kern="1200" dirty="0">
            <a:latin typeface="Arial" panose="020B0604020202020204" pitchFamily="34" charset="0"/>
            <a:cs typeface="Arial" panose="020B0604020202020204" pitchFamily="34" charset="0"/>
          </a:endParaRPr>
        </a:p>
        <a:p>
          <a:pPr marL="0" lvl="0" indent="0" algn="ctr" defTabSz="889000">
            <a:lnSpc>
              <a:spcPct val="90000"/>
            </a:lnSpc>
            <a:spcBef>
              <a:spcPct val="0"/>
            </a:spcBef>
            <a:spcAft>
              <a:spcPct val="35000"/>
            </a:spcAft>
            <a:buNone/>
          </a:pPr>
          <a:r>
            <a:rPr lang="en-US" sz="2000" b="1" i="0" u="none" kern="1200" dirty="0">
              <a:latin typeface="Arial" panose="020B0604020202020204" pitchFamily="34" charset="0"/>
              <a:cs typeface="Arial" panose="020B0604020202020204" pitchFamily="34" charset="0"/>
            </a:rPr>
            <a:t>Apple iPad</a:t>
          </a:r>
          <a:r>
            <a:rPr lang="en-US" sz="2000" b="0" i="0" u="none" kern="1200" dirty="0">
              <a:latin typeface="Arial" panose="020B0604020202020204" pitchFamily="34" charset="0"/>
              <a:cs typeface="Arial" panose="020B0604020202020204" pitchFamily="34" charset="0"/>
            </a:rPr>
            <a:t> and </a:t>
          </a:r>
          <a:r>
            <a:rPr lang="en-US" sz="2000" b="1" i="0" u="none" kern="1200" dirty="0">
              <a:latin typeface="Arial" panose="020B0604020202020204" pitchFamily="34" charset="0"/>
              <a:cs typeface="Arial" panose="020B0604020202020204" pitchFamily="34" charset="0"/>
            </a:rPr>
            <a:t>Apple Smartwatch</a:t>
          </a:r>
          <a:r>
            <a:rPr lang="en-US" sz="2000" b="0" i="0" u="none" kern="1200" dirty="0">
              <a:latin typeface="Arial" panose="020B0604020202020204" pitchFamily="34" charset="0"/>
              <a:cs typeface="Arial" panose="020B0604020202020204" pitchFamily="34" charset="0"/>
            </a:rPr>
            <a:t> are also regarded as the Stars for the company and are currently in the transition to become the </a:t>
          </a:r>
          <a:r>
            <a:rPr lang="en-US" sz="2000" b="1" i="0" u="none" kern="1200" dirty="0">
              <a:latin typeface="Arial" panose="020B0604020202020204" pitchFamily="34" charset="0"/>
              <a:cs typeface="Arial" panose="020B0604020202020204" pitchFamily="34" charset="0"/>
            </a:rPr>
            <a:t>Cash Cows</a:t>
          </a:r>
          <a:r>
            <a:rPr lang="en-US" sz="2000" b="0" i="0" u="none" kern="1200" dirty="0">
              <a:latin typeface="Arial" panose="020B0604020202020204" pitchFamily="34" charset="0"/>
              <a:cs typeface="Arial" panose="020B0604020202020204" pitchFamily="34" charset="0"/>
            </a:rPr>
            <a:t> for the company.</a:t>
          </a:r>
          <a:endParaRPr lang="en-US" sz="2000" kern="1200" dirty="0">
            <a:latin typeface="Arial" panose="020B0604020202020204" pitchFamily="34" charset="0"/>
            <a:cs typeface="Arial" panose="020B0604020202020204" pitchFamily="34" charset="0"/>
          </a:endParaRPr>
        </a:p>
      </dsp:txBody>
      <dsp:txXfrm rot="5400000">
        <a:off x="0" y="0"/>
        <a:ext cx="3886200" cy="1400175"/>
      </dsp:txXfrm>
    </dsp:sp>
    <dsp:sp modelId="{D58EBF7D-BF6C-4EBA-BB19-AAF3AC8E5DA2}">
      <dsp:nvSpPr>
        <dsp:cNvPr id="0" name=""/>
        <dsp:cNvSpPr/>
      </dsp:nvSpPr>
      <dsp:spPr>
        <a:xfrm>
          <a:off x="3886200" y="0"/>
          <a:ext cx="3886200" cy="1866900"/>
        </a:xfrm>
        <a:prstGeom prst="round1Rect">
          <a:avLst/>
        </a:prstGeom>
        <a:gradFill rotWithShape="0">
          <a:gsLst>
            <a:gs pos="0">
              <a:schemeClr val="accent3">
                <a:hueOff val="0"/>
                <a:satOff val="0"/>
                <a:lumOff val="0"/>
                <a:alphaOff val="0"/>
                <a:shade val="63000"/>
              </a:schemeClr>
            </a:gs>
            <a:gs pos="30000">
              <a:schemeClr val="accent3">
                <a:hueOff val="0"/>
                <a:satOff val="0"/>
                <a:lumOff val="0"/>
                <a:alphaOff val="0"/>
                <a:shade val="90000"/>
                <a:satMod val="110000"/>
              </a:schemeClr>
            </a:gs>
            <a:gs pos="45000">
              <a:schemeClr val="accent3">
                <a:hueOff val="0"/>
                <a:satOff val="0"/>
                <a:lumOff val="0"/>
                <a:alphaOff val="0"/>
                <a:shade val="100000"/>
                <a:satMod val="118000"/>
              </a:schemeClr>
            </a:gs>
            <a:gs pos="55000">
              <a:schemeClr val="accent3">
                <a:hueOff val="0"/>
                <a:satOff val="0"/>
                <a:lumOff val="0"/>
                <a:alphaOff val="0"/>
                <a:shade val="100000"/>
                <a:satMod val="118000"/>
              </a:schemeClr>
            </a:gs>
            <a:gs pos="73000">
              <a:schemeClr val="accent3">
                <a:hueOff val="0"/>
                <a:satOff val="0"/>
                <a:lumOff val="0"/>
                <a:alphaOff val="0"/>
                <a:shade val="90000"/>
                <a:satMod val="110000"/>
              </a:schemeClr>
            </a:gs>
            <a:gs pos="100000">
              <a:schemeClr val="accent3">
                <a:hueOff val="0"/>
                <a:satOff val="0"/>
                <a:lumOff val="0"/>
                <a:alphaOff val="0"/>
                <a:shade val="63000"/>
              </a:schemeClr>
            </a:gs>
          </a:gsLst>
          <a:lin ang="950000" scaled="1"/>
        </a:gradFill>
        <a:ln>
          <a:noFill/>
        </a:ln>
        <a:effectLst>
          <a:outerShdw blurRad="50800" dist="41909" dir="5400000" rotWithShape="0">
            <a:srgbClr val="000000">
              <a:alpha val="4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b="1" i="0" u="none" kern="1200" dirty="0"/>
            <a:t>Apple TV</a:t>
          </a:r>
          <a:r>
            <a:rPr lang="en-US" sz="1700" b="0" i="0" u="none" kern="1200" dirty="0"/>
            <a:t> makes a bit of money, but it’s not reaching its true potential.</a:t>
          </a:r>
          <a:endParaRPr lang="en-US" sz="1700" kern="1200" dirty="0"/>
        </a:p>
      </dsp:txBody>
      <dsp:txXfrm>
        <a:off x="3886200" y="0"/>
        <a:ext cx="3886200" cy="1400175"/>
      </dsp:txXfrm>
    </dsp:sp>
    <dsp:sp modelId="{55DE443F-A2EC-4077-B909-18D9E6859633}">
      <dsp:nvSpPr>
        <dsp:cNvPr id="0" name=""/>
        <dsp:cNvSpPr/>
      </dsp:nvSpPr>
      <dsp:spPr>
        <a:xfrm rot="10800000">
          <a:off x="0" y="1866900"/>
          <a:ext cx="3886200" cy="1866900"/>
        </a:xfrm>
        <a:prstGeom prst="round1Rect">
          <a:avLst/>
        </a:prstGeom>
        <a:gradFill rotWithShape="0">
          <a:gsLst>
            <a:gs pos="0">
              <a:schemeClr val="accent4">
                <a:hueOff val="0"/>
                <a:satOff val="0"/>
                <a:lumOff val="0"/>
                <a:alphaOff val="0"/>
                <a:shade val="63000"/>
              </a:schemeClr>
            </a:gs>
            <a:gs pos="30000">
              <a:schemeClr val="accent4">
                <a:hueOff val="0"/>
                <a:satOff val="0"/>
                <a:lumOff val="0"/>
                <a:alphaOff val="0"/>
                <a:shade val="90000"/>
                <a:satMod val="110000"/>
              </a:schemeClr>
            </a:gs>
            <a:gs pos="45000">
              <a:schemeClr val="accent4">
                <a:hueOff val="0"/>
                <a:satOff val="0"/>
                <a:lumOff val="0"/>
                <a:alphaOff val="0"/>
                <a:shade val="100000"/>
                <a:satMod val="118000"/>
              </a:schemeClr>
            </a:gs>
            <a:gs pos="55000">
              <a:schemeClr val="accent4">
                <a:hueOff val="0"/>
                <a:satOff val="0"/>
                <a:lumOff val="0"/>
                <a:alphaOff val="0"/>
                <a:shade val="100000"/>
                <a:satMod val="118000"/>
              </a:schemeClr>
            </a:gs>
            <a:gs pos="73000">
              <a:schemeClr val="accent4">
                <a:hueOff val="0"/>
                <a:satOff val="0"/>
                <a:lumOff val="0"/>
                <a:alphaOff val="0"/>
                <a:shade val="90000"/>
                <a:satMod val="110000"/>
              </a:schemeClr>
            </a:gs>
            <a:gs pos="100000">
              <a:schemeClr val="accent4">
                <a:hueOff val="0"/>
                <a:satOff val="0"/>
                <a:lumOff val="0"/>
                <a:alphaOff val="0"/>
                <a:shade val="63000"/>
              </a:schemeClr>
            </a:gs>
          </a:gsLst>
          <a:lin ang="950000" scaled="1"/>
        </a:gradFill>
        <a:ln>
          <a:noFill/>
        </a:ln>
        <a:effectLst>
          <a:outerShdw blurRad="50800" dist="41909" dir="5400000" rotWithShape="0">
            <a:srgbClr val="000000">
              <a:alpha val="4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b="1" i="0" u="none" kern="1200" dirty="0"/>
            <a:t>Apple iTunes</a:t>
          </a:r>
          <a:r>
            <a:rPr lang="en-US" sz="1700" b="0" i="0" u="none" kern="1200" dirty="0"/>
            <a:t> and the second being </a:t>
          </a:r>
          <a:r>
            <a:rPr lang="en-US" sz="1700" b="1" i="0" u="none" kern="1200" dirty="0"/>
            <a:t>Apple MacBook and iMac’s</a:t>
          </a:r>
          <a:r>
            <a:rPr lang="en-US" sz="1700" b="0" i="0" u="none" kern="1200" dirty="0"/>
            <a:t>.</a:t>
          </a:r>
          <a:endParaRPr lang="en-US" sz="1700" kern="1200" dirty="0"/>
        </a:p>
      </dsp:txBody>
      <dsp:txXfrm rot="10800000">
        <a:off x="0" y="2333624"/>
        <a:ext cx="3886200" cy="1400175"/>
      </dsp:txXfrm>
    </dsp:sp>
    <dsp:sp modelId="{0CA0F2C0-7B81-45B0-B86F-E7F0FE3EC0DB}">
      <dsp:nvSpPr>
        <dsp:cNvPr id="0" name=""/>
        <dsp:cNvSpPr/>
      </dsp:nvSpPr>
      <dsp:spPr>
        <a:xfrm rot="5400000">
          <a:off x="4895850" y="857250"/>
          <a:ext cx="1866900" cy="3886200"/>
        </a:xfrm>
        <a:prstGeom prst="round1Rect">
          <a:avLst/>
        </a:prstGeom>
        <a:gradFill rotWithShape="0">
          <a:gsLst>
            <a:gs pos="0">
              <a:schemeClr val="accent5">
                <a:hueOff val="0"/>
                <a:satOff val="0"/>
                <a:lumOff val="0"/>
                <a:alphaOff val="0"/>
                <a:shade val="63000"/>
              </a:schemeClr>
            </a:gs>
            <a:gs pos="30000">
              <a:schemeClr val="accent5">
                <a:hueOff val="0"/>
                <a:satOff val="0"/>
                <a:lumOff val="0"/>
                <a:alphaOff val="0"/>
                <a:shade val="90000"/>
                <a:satMod val="110000"/>
              </a:schemeClr>
            </a:gs>
            <a:gs pos="45000">
              <a:schemeClr val="accent5">
                <a:hueOff val="0"/>
                <a:satOff val="0"/>
                <a:lumOff val="0"/>
                <a:alphaOff val="0"/>
                <a:shade val="100000"/>
                <a:satMod val="118000"/>
              </a:schemeClr>
            </a:gs>
            <a:gs pos="55000">
              <a:schemeClr val="accent5">
                <a:hueOff val="0"/>
                <a:satOff val="0"/>
                <a:lumOff val="0"/>
                <a:alphaOff val="0"/>
                <a:shade val="100000"/>
                <a:satMod val="118000"/>
              </a:schemeClr>
            </a:gs>
            <a:gs pos="73000">
              <a:schemeClr val="accent5">
                <a:hueOff val="0"/>
                <a:satOff val="0"/>
                <a:lumOff val="0"/>
                <a:alphaOff val="0"/>
                <a:shade val="90000"/>
                <a:satMod val="110000"/>
              </a:schemeClr>
            </a:gs>
            <a:gs pos="100000">
              <a:schemeClr val="accent5">
                <a:hueOff val="0"/>
                <a:satOff val="0"/>
                <a:lumOff val="0"/>
                <a:alphaOff val="0"/>
                <a:shade val="63000"/>
              </a:schemeClr>
            </a:gs>
          </a:gsLst>
          <a:lin ang="950000" scaled="1"/>
        </a:gradFill>
        <a:ln>
          <a:noFill/>
        </a:ln>
        <a:effectLst>
          <a:outerShdw blurRad="50800" dist="41909" dir="5400000" rotWithShape="0">
            <a:srgbClr val="000000">
              <a:alpha val="4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b="1" i="0" u="none" kern="1200" dirty="0"/>
            <a:t>Apple iPods </a:t>
          </a:r>
          <a:r>
            <a:rPr lang="en-US" sz="1700" b="0" i="0" u="none" kern="1200" dirty="0"/>
            <a:t>big thing when they were introduced in the market but eventually failed to create a significant impact due to high competition and low customer demand.</a:t>
          </a:r>
          <a:endParaRPr lang="en-US" sz="1700" kern="1200" dirty="0"/>
        </a:p>
      </dsp:txBody>
      <dsp:txXfrm rot="-5400000">
        <a:off x="3886200" y="2333624"/>
        <a:ext cx="3886200" cy="1400175"/>
      </dsp:txXfrm>
    </dsp:sp>
    <dsp:sp modelId="{DE7E84A4-1510-427E-8437-95575A380D12}">
      <dsp:nvSpPr>
        <dsp:cNvPr id="0" name=""/>
        <dsp:cNvSpPr/>
      </dsp:nvSpPr>
      <dsp:spPr>
        <a:xfrm>
          <a:off x="2712703" y="1828801"/>
          <a:ext cx="3154700" cy="476255"/>
        </a:xfrm>
        <a:prstGeom prst="roundRect">
          <a:avLst/>
        </a:prstGeom>
        <a:solidFill>
          <a:schemeClr val="accent2">
            <a:tint val="40000"/>
            <a:hueOff val="0"/>
            <a:satOff val="0"/>
            <a:lumOff val="0"/>
            <a:alphaOff val="0"/>
          </a:schemeClr>
        </a:solidFill>
        <a:ln>
          <a:noFill/>
        </a:ln>
        <a:effectLst>
          <a:outerShdw blurRad="50800" dist="41909" dir="5400000" rotWithShape="0">
            <a:srgbClr val="000000">
              <a:alpha val="40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endParaRPr lang="en-US" sz="1700" kern="1200" dirty="0"/>
        </a:p>
      </dsp:txBody>
      <dsp:txXfrm>
        <a:off x="2735952" y="1852050"/>
        <a:ext cx="3108202" cy="429757"/>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04EE39-12EC-4CF0-826B-690B44EBA6E5}" type="datetimeFigureOut">
              <a:rPr lang="en-US"/>
              <a:pPr>
                <a:defRPr/>
              </a:pPr>
              <a:t>6/6/2022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9E6C3E6-9C4E-4526-A095-33E440164373}" type="slidenum">
              <a:rPr lang="en-US"/>
              <a:pPr>
                <a:defRPr/>
              </a:pPr>
              <a:t>‹#›</a:t>
            </a:fld>
            <a:endParaRPr lang="en-US" dirty="0"/>
          </a:p>
        </p:txBody>
      </p:sp>
    </p:spTree>
    <p:extLst>
      <p:ext uri="{BB962C8B-B14F-4D97-AF65-F5344CB8AC3E}">
        <p14:creationId xmlns:p14="http://schemas.microsoft.com/office/powerpoint/2010/main" val="1712814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mn-lt"/>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mn-lt"/>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mn-lt"/>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mn-lt"/>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a:lstStyle/>
          <a:p>
            <a:pPr eaLnBrk="1" hangingPunct="1"/>
            <a:r>
              <a:rPr lang="en-US" b="1" dirty="0">
                <a:cs typeface="Arial" charset="0"/>
              </a:rPr>
              <a:t>Strategic management </a:t>
            </a:r>
            <a:r>
              <a:rPr lang="en-US" dirty="0">
                <a:cs typeface="Arial" charset="0"/>
              </a:rPr>
              <a:t>is what managers do to develop the organization’s strategies. It’s an important task involving all the basic management functions—planning, organizing, leading, and controlling. What are an organization’s </a:t>
            </a:r>
            <a:r>
              <a:rPr lang="en-US" b="1" dirty="0">
                <a:cs typeface="Arial" charset="0"/>
              </a:rPr>
              <a:t>strategies</a:t>
            </a:r>
            <a:r>
              <a:rPr lang="en-US" dirty="0">
                <a:cs typeface="Arial" charset="0"/>
              </a:rPr>
              <a:t>? They’re the plans for how the organization will do whatever it’s in business to do, how it will compete successfully, and how it will attract and satisfy its customers in order</a:t>
            </a:r>
            <a:r>
              <a:rPr lang="en-US" baseline="0" dirty="0">
                <a:cs typeface="Arial" charset="0"/>
              </a:rPr>
              <a:t> </a:t>
            </a:r>
            <a:r>
              <a:rPr lang="en-US" dirty="0">
                <a:cs typeface="Arial" charset="0"/>
              </a:rPr>
              <a:t>to achieve its goals.  </a:t>
            </a:r>
          </a:p>
          <a:p>
            <a:pPr eaLnBrk="1" hangingPunct="1"/>
            <a:endParaRPr lang="en-US" dirty="0">
              <a:cs typeface="Arial" charset="0"/>
            </a:endParaRPr>
          </a:p>
          <a:p>
            <a:pPr eaLnBrk="1" hangingPunct="1"/>
            <a:r>
              <a:rPr lang="en-US" dirty="0">
                <a:cs typeface="Arial" charset="0"/>
              </a:rPr>
              <a:t>One term often used in strategic management is </a:t>
            </a:r>
            <a:r>
              <a:rPr lang="en-US" b="1" dirty="0">
                <a:cs typeface="Arial" charset="0"/>
              </a:rPr>
              <a:t>business model</a:t>
            </a:r>
            <a:r>
              <a:rPr lang="en-US" dirty="0">
                <a:cs typeface="Arial" charset="0"/>
              </a:rPr>
              <a:t>, which simply is how a company is going to make money. It focuses on two things: (1) whether customers will value what the company is providing, and (2) whether the company can make any money doing that.</a:t>
            </a:r>
          </a:p>
        </p:txBody>
      </p:sp>
      <p:sp>
        <p:nvSpPr>
          <p:cNvPr id="4" name="Slide Number Placeholder 3"/>
          <p:cNvSpPr>
            <a:spLocks noGrp="1"/>
          </p:cNvSpPr>
          <p:nvPr>
            <p:ph type="sldNum" sz="quarter" idx="5"/>
          </p:nvPr>
        </p:nvSpPr>
        <p:spPr/>
        <p:txBody>
          <a:bodyPr/>
          <a:lstStyle/>
          <a:p>
            <a:pPr>
              <a:defRPr/>
            </a:pPr>
            <a:fld id="{83D86CD7-9C0D-4673-B0A3-984459C401B2}" type="slidenum">
              <a:rPr lang="en-US" smtClean="0"/>
              <a:pPr>
                <a:defRPr/>
              </a:pPr>
              <a:t>1</a:t>
            </a:fld>
            <a:endParaRPr lang="en-US" dirty="0"/>
          </a:p>
        </p:txBody>
      </p:sp>
    </p:spTree>
    <p:extLst>
      <p:ext uri="{BB962C8B-B14F-4D97-AF65-F5344CB8AC3E}">
        <p14:creationId xmlns:p14="http://schemas.microsoft.com/office/powerpoint/2010/main" val="2760848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a:lstStyle/>
          <a:p>
            <a:pPr eaLnBrk="1" hangingPunct="1"/>
            <a:endParaRPr lang="en-US">
              <a:cs typeface="Arial" charset="0"/>
            </a:endParaRPr>
          </a:p>
        </p:txBody>
      </p:sp>
      <p:sp>
        <p:nvSpPr>
          <p:cNvPr id="4" name="Slide Number Placeholder 3"/>
          <p:cNvSpPr>
            <a:spLocks noGrp="1"/>
          </p:cNvSpPr>
          <p:nvPr>
            <p:ph type="sldNum" sz="quarter" idx="5"/>
          </p:nvPr>
        </p:nvSpPr>
        <p:spPr/>
        <p:txBody>
          <a:bodyPr/>
          <a:lstStyle/>
          <a:p>
            <a:pPr>
              <a:defRPr/>
            </a:pPr>
            <a:fld id="{017A0F29-CFDB-42CB-ADBF-6FA69E453055}" type="slidenum">
              <a:rPr lang="en-US" smtClean="0"/>
              <a:pPr>
                <a:defRPr/>
              </a:pPr>
              <a:t>13</a:t>
            </a:fld>
            <a:endParaRPr lang="en-US" dirty="0"/>
          </a:p>
        </p:txBody>
      </p:sp>
    </p:spTree>
    <p:extLst>
      <p:ext uri="{BB962C8B-B14F-4D97-AF65-F5344CB8AC3E}">
        <p14:creationId xmlns:p14="http://schemas.microsoft.com/office/powerpoint/2010/main" val="4159045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a:lstStyle/>
          <a:p>
            <a:pPr eaLnBrk="1" hangingPunct="1"/>
            <a:r>
              <a:rPr lang="en-US">
                <a:cs typeface="Arial" charset="0"/>
              </a:rPr>
              <a:t>As managers formulate strategies, they should consider the realities of the external environment and their available resources and capabilities in order to design strategies that will help an organization achieve its goals.  The three main types of strategies managers will formulate include corporate, competitive, and functional.</a:t>
            </a:r>
          </a:p>
        </p:txBody>
      </p:sp>
      <p:sp>
        <p:nvSpPr>
          <p:cNvPr id="4" name="Slide Number Placeholder 3"/>
          <p:cNvSpPr>
            <a:spLocks noGrp="1"/>
          </p:cNvSpPr>
          <p:nvPr>
            <p:ph type="sldNum" sz="quarter" idx="5"/>
          </p:nvPr>
        </p:nvSpPr>
        <p:spPr/>
        <p:txBody>
          <a:bodyPr/>
          <a:lstStyle/>
          <a:p>
            <a:pPr>
              <a:defRPr/>
            </a:pPr>
            <a:fld id="{4C19B49D-3C2A-49AE-B0E5-67365300F898}" type="slidenum">
              <a:rPr lang="en-US" smtClean="0"/>
              <a:pPr>
                <a:defRPr/>
              </a:pPr>
              <a:t>16</a:t>
            </a:fld>
            <a:endParaRPr lang="en-US" dirty="0"/>
          </a:p>
        </p:txBody>
      </p:sp>
    </p:spTree>
    <p:extLst>
      <p:ext uri="{BB962C8B-B14F-4D97-AF65-F5344CB8AC3E}">
        <p14:creationId xmlns:p14="http://schemas.microsoft.com/office/powerpoint/2010/main" val="17877668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a:lstStyle/>
          <a:p>
            <a:pPr eaLnBrk="1" hangingPunct="1"/>
            <a:r>
              <a:rPr lang="en-US" dirty="0">
                <a:cs typeface="Arial" charset="0"/>
              </a:rPr>
              <a:t>Once strategies are formulated, they must be implemented. No matter how effectively an organization has planned its strategies, performance will suffer if the strategies aren’t implemented properly.</a:t>
            </a:r>
          </a:p>
          <a:p>
            <a:pPr eaLnBrk="1" hangingPunct="1"/>
            <a:endParaRPr lang="en-US" dirty="0">
              <a:cs typeface="Arial" charset="0"/>
            </a:endParaRPr>
          </a:p>
          <a:p>
            <a:pPr eaLnBrk="1" hangingPunct="1"/>
            <a:r>
              <a:rPr lang="en-US" dirty="0">
                <a:cs typeface="Arial" charset="0"/>
              </a:rPr>
              <a:t>The final step in the strategic management process is evaluating results. How effective have the strategies been at helping the organization reach its goals? What adjustments are necessary?</a:t>
            </a:r>
          </a:p>
        </p:txBody>
      </p:sp>
      <p:sp>
        <p:nvSpPr>
          <p:cNvPr id="4" name="Slide Number Placeholder 3"/>
          <p:cNvSpPr>
            <a:spLocks noGrp="1"/>
          </p:cNvSpPr>
          <p:nvPr>
            <p:ph type="sldNum" sz="quarter" idx="5"/>
          </p:nvPr>
        </p:nvSpPr>
        <p:spPr/>
        <p:txBody>
          <a:bodyPr/>
          <a:lstStyle/>
          <a:p>
            <a:pPr>
              <a:defRPr/>
            </a:pPr>
            <a:fld id="{03EB47DA-0965-4A03-A041-5E3A67EA46ED}" type="slidenum">
              <a:rPr lang="en-US" smtClean="0"/>
              <a:pPr>
                <a:defRPr/>
              </a:pPr>
              <a:t>17</a:t>
            </a:fld>
            <a:endParaRPr lang="en-US" dirty="0"/>
          </a:p>
        </p:txBody>
      </p:sp>
    </p:spTree>
    <p:extLst>
      <p:ext uri="{BB962C8B-B14F-4D97-AF65-F5344CB8AC3E}">
        <p14:creationId xmlns:p14="http://schemas.microsoft.com/office/powerpoint/2010/main" val="4939278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a:lstStyle/>
          <a:p>
            <a:pPr eaLnBrk="1" hangingPunct="1"/>
            <a:endParaRPr lang="en-US">
              <a:cs typeface="Arial" charset="0"/>
            </a:endParaRPr>
          </a:p>
        </p:txBody>
      </p:sp>
      <p:sp>
        <p:nvSpPr>
          <p:cNvPr id="4" name="Slide Number Placeholder 3"/>
          <p:cNvSpPr>
            <a:spLocks noGrp="1"/>
          </p:cNvSpPr>
          <p:nvPr>
            <p:ph type="sldNum" sz="quarter" idx="5"/>
          </p:nvPr>
        </p:nvSpPr>
        <p:spPr/>
        <p:txBody>
          <a:bodyPr/>
          <a:lstStyle/>
          <a:p>
            <a:pPr>
              <a:defRPr/>
            </a:pPr>
            <a:fld id="{FA9BEBD5-F6DA-408F-877F-33BFD88A1AF9}" type="slidenum">
              <a:rPr lang="en-US" smtClean="0"/>
              <a:pPr>
                <a:defRPr/>
              </a:pPr>
              <a:t>18</a:t>
            </a:fld>
            <a:endParaRPr lang="en-US" dirty="0"/>
          </a:p>
        </p:txBody>
      </p:sp>
    </p:spTree>
    <p:extLst>
      <p:ext uri="{BB962C8B-B14F-4D97-AF65-F5344CB8AC3E}">
        <p14:creationId xmlns:p14="http://schemas.microsoft.com/office/powerpoint/2010/main" val="1796456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a:lstStyle/>
          <a:p>
            <a:pPr eaLnBrk="1" hangingPunct="1"/>
            <a:r>
              <a:rPr lang="en-US" dirty="0">
                <a:cs typeface="Arial" charset="0"/>
              </a:rPr>
              <a:t>A </a:t>
            </a:r>
            <a:r>
              <a:rPr lang="en-US" b="1" dirty="0">
                <a:cs typeface="Arial" charset="0"/>
              </a:rPr>
              <a:t>corporate strategy </a:t>
            </a:r>
            <a:r>
              <a:rPr lang="en-US" dirty="0">
                <a:cs typeface="Arial" charset="0"/>
              </a:rPr>
              <a:t>is one that determines what businesses a company is in or wants to be in and what it wants to do with those businesses. It’s based on the mission and goals of the organization and the roles that each business unit of the organization will play.</a:t>
            </a:r>
          </a:p>
          <a:p>
            <a:pPr eaLnBrk="1" hangingPunct="1"/>
            <a:endParaRPr lang="en-US" dirty="0">
              <a:cs typeface="Arial" charset="0"/>
            </a:endParaRPr>
          </a:p>
          <a:p>
            <a:pPr eaLnBrk="1" hangingPunct="1"/>
            <a:r>
              <a:rPr lang="en-US" dirty="0">
                <a:cs typeface="Arial" charset="0"/>
              </a:rPr>
              <a:t>When an organization is in several different businesses, those single businesses that are independent and that have their own competitive strategies are referred to as </a:t>
            </a:r>
            <a:r>
              <a:rPr lang="en-US" b="1" dirty="0">
                <a:cs typeface="Arial" charset="0"/>
              </a:rPr>
              <a:t>strategic business units (SBUs)</a:t>
            </a:r>
            <a:r>
              <a:rPr lang="en-US" dirty="0">
                <a:cs typeface="Arial" charset="0"/>
              </a:rPr>
              <a:t>.</a:t>
            </a:r>
          </a:p>
        </p:txBody>
      </p:sp>
      <p:sp>
        <p:nvSpPr>
          <p:cNvPr id="4" name="Slide Number Placeholder 3"/>
          <p:cNvSpPr>
            <a:spLocks noGrp="1"/>
          </p:cNvSpPr>
          <p:nvPr>
            <p:ph type="sldNum" sz="quarter" idx="5"/>
          </p:nvPr>
        </p:nvSpPr>
        <p:spPr/>
        <p:txBody>
          <a:bodyPr/>
          <a:lstStyle/>
          <a:p>
            <a:pPr>
              <a:defRPr/>
            </a:pPr>
            <a:fld id="{719B80AB-CBCA-4929-8CC2-7CF85E79C90B}" type="slidenum">
              <a:rPr lang="en-US" smtClean="0"/>
              <a:pPr>
                <a:defRPr/>
              </a:pPr>
              <a:t>20</a:t>
            </a:fld>
            <a:endParaRPr lang="en-US" dirty="0"/>
          </a:p>
        </p:txBody>
      </p:sp>
    </p:spTree>
    <p:extLst>
      <p:ext uri="{BB962C8B-B14F-4D97-AF65-F5344CB8AC3E}">
        <p14:creationId xmlns:p14="http://schemas.microsoft.com/office/powerpoint/2010/main" val="988025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a:lstStyle/>
          <a:p>
            <a:pPr eaLnBrk="1" hangingPunct="1"/>
            <a:r>
              <a:rPr lang="en-US" dirty="0">
                <a:cs typeface="Arial" charset="0"/>
              </a:rPr>
              <a:t>A </a:t>
            </a:r>
            <a:r>
              <a:rPr lang="en-US" b="1" dirty="0">
                <a:cs typeface="Arial" charset="0"/>
              </a:rPr>
              <a:t>growth strategy </a:t>
            </a:r>
            <a:r>
              <a:rPr lang="en-US" dirty="0">
                <a:cs typeface="Arial" charset="0"/>
              </a:rPr>
              <a:t>is when an organization expands the number of markets served or products offered, either through its</a:t>
            </a:r>
            <a:r>
              <a:rPr lang="en-US" baseline="0" dirty="0">
                <a:cs typeface="Arial" charset="0"/>
              </a:rPr>
              <a:t> </a:t>
            </a:r>
            <a:r>
              <a:rPr lang="en-US" dirty="0">
                <a:cs typeface="Arial" charset="0"/>
              </a:rPr>
              <a:t>current business(</a:t>
            </a:r>
            <a:r>
              <a:rPr lang="en-US" dirty="0" err="1">
                <a:cs typeface="Arial" charset="0"/>
              </a:rPr>
              <a:t>es</a:t>
            </a:r>
            <a:r>
              <a:rPr lang="en-US" dirty="0">
                <a:cs typeface="Arial" charset="0"/>
              </a:rPr>
              <a:t>) or through new business(</a:t>
            </a:r>
            <a:r>
              <a:rPr lang="en-US" dirty="0" err="1">
                <a:cs typeface="Arial" charset="0"/>
              </a:rPr>
              <a:t>es</a:t>
            </a:r>
            <a:r>
              <a:rPr lang="en-US" dirty="0">
                <a:cs typeface="Arial" charset="0"/>
              </a:rPr>
              <a:t>). Because of its growth strategy, an organization may increase revenues, number of employees, or market share. Organizations grow by using concentration, vertical integration, horizontal integration, or</a:t>
            </a:r>
            <a:r>
              <a:rPr lang="en-US" baseline="0" dirty="0">
                <a:cs typeface="Arial" charset="0"/>
              </a:rPr>
              <a:t> </a:t>
            </a:r>
            <a:r>
              <a:rPr lang="en-US" dirty="0">
                <a:cs typeface="Arial" charset="0"/>
              </a:rPr>
              <a:t>diversification.</a:t>
            </a:r>
          </a:p>
        </p:txBody>
      </p:sp>
      <p:sp>
        <p:nvSpPr>
          <p:cNvPr id="4" name="Slide Number Placeholder 3"/>
          <p:cNvSpPr>
            <a:spLocks noGrp="1"/>
          </p:cNvSpPr>
          <p:nvPr>
            <p:ph type="sldNum" sz="quarter" idx="5"/>
          </p:nvPr>
        </p:nvSpPr>
        <p:spPr/>
        <p:txBody>
          <a:bodyPr/>
          <a:lstStyle/>
          <a:p>
            <a:pPr>
              <a:defRPr/>
            </a:pPr>
            <a:fld id="{434BD039-23B2-4622-962D-F19C8E537040}" type="slidenum">
              <a:rPr lang="en-US" smtClean="0"/>
              <a:pPr>
                <a:defRPr/>
              </a:pPr>
              <a:t>22</a:t>
            </a:fld>
            <a:endParaRPr lang="en-US" dirty="0"/>
          </a:p>
        </p:txBody>
      </p:sp>
    </p:spTree>
    <p:extLst>
      <p:ext uri="{BB962C8B-B14F-4D97-AF65-F5344CB8AC3E}">
        <p14:creationId xmlns:p14="http://schemas.microsoft.com/office/powerpoint/2010/main" val="573772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a:lstStyle/>
          <a:p>
            <a:pPr eaLnBrk="1" hangingPunct="1"/>
            <a:r>
              <a:rPr lang="en-US" dirty="0">
                <a:cs typeface="Arial" charset="0"/>
              </a:rPr>
              <a:t>An organization that grows using </a:t>
            </a:r>
            <a:r>
              <a:rPr lang="en-US" i="1" dirty="0">
                <a:cs typeface="Arial" charset="0"/>
              </a:rPr>
              <a:t>concentration </a:t>
            </a:r>
            <a:r>
              <a:rPr lang="en-US" dirty="0">
                <a:cs typeface="Arial" charset="0"/>
              </a:rPr>
              <a:t>focuses on its primary line of business and increases the number of products offered or markets served in this primary business.</a:t>
            </a:r>
          </a:p>
          <a:p>
            <a:pPr eaLnBrk="1" hangingPunct="1"/>
            <a:endParaRPr lang="en-US" dirty="0">
              <a:cs typeface="Arial" charset="0"/>
            </a:endParaRPr>
          </a:p>
          <a:p>
            <a:pPr eaLnBrk="1" hangingPunct="1"/>
            <a:r>
              <a:rPr lang="en-US" dirty="0">
                <a:cs typeface="Arial" charset="0"/>
              </a:rPr>
              <a:t>A company also might choose to grow by </a:t>
            </a:r>
            <a:r>
              <a:rPr lang="en-US" i="1" dirty="0">
                <a:cs typeface="Arial" charset="0"/>
              </a:rPr>
              <a:t>vertical integration</a:t>
            </a:r>
            <a:r>
              <a:rPr lang="en-US" dirty="0">
                <a:cs typeface="Arial" charset="0"/>
              </a:rPr>
              <a:t>, either backward, forward, or both. In backward vertical integration, the organization becomes its own supplier so it can control its inputs. In forward vertical integration, the organization becomes its own distributor</a:t>
            </a:r>
            <a:r>
              <a:rPr lang="en-US" baseline="0" dirty="0">
                <a:cs typeface="Arial" charset="0"/>
              </a:rPr>
              <a:t> </a:t>
            </a:r>
            <a:r>
              <a:rPr lang="en-US" dirty="0">
                <a:cs typeface="Arial" charset="0"/>
              </a:rPr>
              <a:t>and is able to control its outputs.</a:t>
            </a:r>
          </a:p>
        </p:txBody>
      </p:sp>
      <p:sp>
        <p:nvSpPr>
          <p:cNvPr id="4" name="Slide Number Placeholder 3"/>
          <p:cNvSpPr>
            <a:spLocks noGrp="1"/>
          </p:cNvSpPr>
          <p:nvPr>
            <p:ph type="sldNum" sz="quarter" idx="5"/>
          </p:nvPr>
        </p:nvSpPr>
        <p:spPr/>
        <p:txBody>
          <a:bodyPr/>
          <a:lstStyle/>
          <a:p>
            <a:pPr>
              <a:defRPr/>
            </a:pPr>
            <a:fld id="{527B6327-03C7-41D5-81D5-15491180BD36}" type="slidenum">
              <a:rPr lang="en-US" smtClean="0"/>
              <a:pPr>
                <a:defRPr/>
              </a:pPr>
              <a:t>23</a:t>
            </a:fld>
            <a:endParaRPr lang="en-US" dirty="0"/>
          </a:p>
        </p:txBody>
      </p:sp>
    </p:spTree>
    <p:extLst>
      <p:ext uri="{BB962C8B-B14F-4D97-AF65-F5344CB8AC3E}">
        <p14:creationId xmlns:p14="http://schemas.microsoft.com/office/powerpoint/2010/main" val="30674821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a:lstStyle/>
          <a:p>
            <a:pPr eaLnBrk="1" hangingPunct="1"/>
            <a:r>
              <a:rPr lang="en-US" dirty="0">
                <a:cs typeface="Arial" charset="0"/>
              </a:rPr>
              <a:t>In </a:t>
            </a:r>
            <a:r>
              <a:rPr lang="en-US" i="1" dirty="0">
                <a:cs typeface="Arial" charset="0"/>
              </a:rPr>
              <a:t>horizontal integration</a:t>
            </a:r>
            <a:r>
              <a:rPr lang="en-US" dirty="0">
                <a:cs typeface="Arial" charset="0"/>
              </a:rPr>
              <a:t>, a company grows by combining with competitors. Finally, an organization can grow through</a:t>
            </a:r>
            <a:r>
              <a:rPr lang="en-US" baseline="0" dirty="0">
                <a:cs typeface="Arial" charset="0"/>
              </a:rPr>
              <a:t> </a:t>
            </a:r>
            <a:r>
              <a:rPr lang="en-US" i="1" dirty="0">
                <a:cs typeface="Arial" charset="0"/>
              </a:rPr>
              <a:t>diversification</a:t>
            </a:r>
            <a:r>
              <a:rPr lang="en-US" dirty="0">
                <a:cs typeface="Arial" charset="0"/>
              </a:rPr>
              <a:t>, either related or unrelated. Related diversification happens when a company combines with other companies in different,</a:t>
            </a:r>
            <a:r>
              <a:rPr lang="en-US" baseline="0" dirty="0">
                <a:cs typeface="Arial" charset="0"/>
              </a:rPr>
              <a:t> </a:t>
            </a:r>
            <a:r>
              <a:rPr lang="en-US" dirty="0">
                <a:cs typeface="Arial" charset="0"/>
              </a:rPr>
              <a:t>but related industries. Unrelated diversification is when a company combines with firms in different and unrelated industries.</a:t>
            </a:r>
          </a:p>
        </p:txBody>
      </p:sp>
      <p:sp>
        <p:nvSpPr>
          <p:cNvPr id="4" name="Slide Number Placeholder 3"/>
          <p:cNvSpPr>
            <a:spLocks noGrp="1"/>
          </p:cNvSpPr>
          <p:nvPr>
            <p:ph type="sldNum" sz="quarter" idx="5"/>
          </p:nvPr>
        </p:nvSpPr>
        <p:spPr/>
        <p:txBody>
          <a:bodyPr/>
          <a:lstStyle/>
          <a:p>
            <a:pPr>
              <a:defRPr/>
            </a:pPr>
            <a:fld id="{E8F6DC4C-08AC-479B-BD96-7BE3EEDB448A}" type="slidenum">
              <a:rPr lang="en-US" smtClean="0"/>
              <a:pPr>
                <a:defRPr/>
              </a:pPr>
              <a:t>24</a:t>
            </a:fld>
            <a:endParaRPr lang="en-US" dirty="0"/>
          </a:p>
        </p:txBody>
      </p:sp>
    </p:spTree>
    <p:extLst>
      <p:ext uri="{BB962C8B-B14F-4D97-AF65-F5344CB8AC3E}">
        <p14:creationId xmlns:p14="http://schemas.microsoft.com/office/powerpoint/2010/main" val="41542740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a:lstStyle/>
          <a:p>
            <a:pPr eaLnBrk="1" hangingPunct="1"/>
            <a:r>
              <a:rPr lang="en-US" dirty="0">
                <a:cs typeface="Arial" charset="0"/>
              </a:rPr>
              <a:t>A </a:t>
            </a:r>
            <a:r>
              <a:rPr lang="en-US" b="1" dirty="0">
                <a:cs typeface="Arial" charset="0"/>
              </a:rPr>
              <a:t>stability strategy </a:t>
            </a:r>
            <a:r>
              <a:rPr lang="en-US" dirty="0">
                <a:cs typeface="Arial" charset="0"/>
              </a:rPr>
              <a:t>is a corporate strategy in which an organization continues to do what it is currently doing. Examples of this strategy include continuing to serve the same clients by offering the same product or service, maintaining market share, and sustaining the organization’s current business operations. The organization doesn’t grow, but doesn’t fall behind, either.</a:t>
            </a:r>
          </a:p>
        </p:txBody>
      </p:sp>
      <p:sp>
        <p:nvSpPr>
          <p:cNvPr id="4" name="Slide Number Placeholder 3"/>
          <p:cNvSpPr>
            <a:spLocks noGrp="1"/>
          </p:cNvSpPr>
          <p:nvPr>
            <p:ph type="sldNum" sz="quarter" idx="5"/>
          </p:nvPr>
        </p:nvSpPr>
        <p:spPr/>
        <p:txBody>
          <a:bodyPr/>
          <a:lstStyle/>
          <a:p>
            <a:pPr>
              <a:defRPr/>
            </a:pPr>
            <a:fld id="{DFA98948-8A85-4333-9276-BFCA1D9FA648}" type="slidenum">
              <a:rPr lang="en-US" smtClean="0"/>
              <a:pPr>
                <a:defRPr/>
              </a:pPr>
              <a:t>25</a:t>
            </a:fld>
            <a:endParaRPr lang="en-US" dirty="0"/>
          </a:p>
        </p:txBody>
      </p:sp>
    </p:spTree>
    <p:extLst>
      <p:ext uri="{BB962C8B-B14F-4D97-AF65-F5344CB8AC3E}">
        <p14:creationId xmlns:p14="http://schemas.microsoft.com/office/powerpoint/2010/main" val="3901992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a:lstStyle/>
          <a:p>
            <a:pPr eaLnBrk="1" hangingPunct="1"/>
            <a:r>
              <a:rPr lang="en-US" dirty="0">
                <a:cs typeface="Arial" charset="0"/>
              </a:rPr>
              <a:t>When an organization is in trouble, something needs to be done. Managers need to develop strategies, called </a:t>
            </a:r>
            <a:r>
              <a:rPr lang="en-US" b="1" dirty="0">
                <a:cs typeface="Arial" charset="0"/>
              </a:rPr>
              <a:t>renewal strategies</a:t>
            </a:r>
            <a:r>
              <a:rPr lang="en-US" dirty="0">
                <a:cs typeface="Arial" charset="0"/>
              </a:rPr>
              <a:t>, that address declining performance. The two main types of renewal strategies are retrenchment and turnaround strategies. A </a:t>
            </a:r>
            <a:r>
              <a:rPr lang="en-US" i="1" dirty="0">
                <a:cs typeface="Arial" charset="0"/>
              </a:rPr>
              <a:t>retrenchment strategy </a:t>
            </a:r>
            <a:r>
              <a:rPr lang="en-US" dirty="0">
                <a:cs typeface="Arial" charset="0"/>
              </a:rPr>
              <a:t>is a short-run renewal strategy used for minor performance problems. This strategy helps an organization stabilize operations, revitalize organizational resources and capabilities, and prepare to compete once again. When an organization’s problems are more serious, more drastic action—the </a:t>
            </a:r>
            <a:r>
              <a:rPr lang="en-US" i="1" dirty="0">
                <a:cs typeface="Arial" charset="0"/>
              </a:rPr>
              <a:t>turnaround strategy</a:t>
            </a:r>
            <a:r>
              <a:rPr lang="en-US" dirty="0">
                <a:cs typeface="Arial" charset="0"/>
              </a:rPr>
              <a:t>—is needed. Managers do two things for both renewal strategies: cut costs and restructure</a:t>
            </a:r>
            <a:r>
              <a:rPr lang="en-US" baseline="0" dirty="0">
                <a:cs typeface="Arial" charset="0"/>
              </a:rPr>
              <a:t> </a:t>
            </a:r>
            <a:r>
              <a:rPr lang="en-US" dirty="0">
                <a:cs typeface="Arial" charset="0"/>
              </a:rPr>
              <a:t>organizational operations. However, in a turnaround strategy, these measures are more extensive than in a retrenchment strategy.</a:t>
            </a:r>
          </a:p>
        </p:txBody>
      </p:sp>
      <p:sp>
        <p:nvSpPr>
          <p:cNvPr id="4" name="Slide Number Placeholder 3"/>
          <p:cNvSpPr>
            <a:spLocks noGrp="1"/>
          </p:cNvSpPr>
          <p:nvPr>
            <p:ph type="sldNum" sz="quarter" idx="5"/>
          </p:nvPr>
        </p:nvSpPr>
        <p:spPr/>
        <p:txBody>
          <a:bodyPr/>
          <a:lstStyle/>
          <a:p>
            <a:pPr>
              <a:defRPr/>
            </a:pPr>
            <a:fld id="{660CB93D-F59C-4A90-9059-75D8E790C595}" type="slidenum">
              <a:rPr lang="en-US" smtClean="0"/>
              <a:pPr>
                <a:defRPr/>
              </a:pPr>
              <a:t>26</a:t>
            </a:fld>
            <a:endParaRPr lang="en-US" dirty="0"/>
          </a:p>
        </p:txBody>
      </p:sp>
    </p:spTree>
    <p:extLst>
      <p:ext uri="{BB962C8B-B14F-4D97-AF65-F5344CB8AC3E}">
        <p14:creationId xmlns:p14="http://schemas.microsoft.com/office/powerpoint/2010/main" val="2634015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Why is strategic management so important? There are three reasons. The most significant one is that it can make a difference in how well an organization performs. In other words, it appears that organizations that use strategic management do have higher levels of performance. And that fact makes it pretty important for managers.</a:t>
            </a:r>
          </a:p>
          <a:p>
            <a:pPr eaLnBrk="1" hangingPunct="1"/>
            <a:endParaRPr lang="en-US" dirty="0">
              <a:cs typeface="Arial" charset="0"/>
            </a:endParaRPr>
          </a:p>
          <a:p>
            <a:pPr eaLnBrk="1" hangingPunct="1"/>
            <a:r>
              <a:rPr lang="en-US" dirty="0">
                <a:cs typeface="Arial" charset="0"/>
              </a:rPr>
              <a:t>Another reason it’s important has to do with the fact that managers in organizations of all types and sizes face continually changing situations. They cope with this uncertainty by using the strategic management process to examine relevant factors and decide what actions to take.</a:t>
            </a:r>
          </a:p>
          <a:p>
            <a:pPr eaLnBrk="1" hangingPunct="1"/>
            <a:endParaRPr lang="en-US" dirty="0">
              <a:cs typeface="Arial" charset="0"/>
            </a:endParaRPr>
          </a:p>
          <a:p>
            <a:pPr eaLnBrk="1" hangingPunct="1"/>
            <a:r>
              <a:rPr lang="en-US" dirty="0">
                <a:cs typeface="Arial" charset="0"/>
              </a:rPr>
              <a:t>Finally, strategic management is important because organizations are complex and diverse. Each part needs to work together toward achieving the organization’s goals; strategic management helps do this.</a:t>
            </a:r>
            <a:endParaRPr lang="en-US" dirty="0"/>
          </a:p>
        </p:txBody>
      </p:sp>
      <p:sp>
        <p:nvSpPr>
          <p:cNvPr id="4" name="Slide Number Placeholder 3"/>
          <p:cNvSpPr>
            <a:spLocks noGrp="1"/>
          </p:cNvSpPr>
          <p:nvPr>
            <p:ph type="sldNum" sz="quarter" idx="10"/>
          </p:nvPr>
        </p:nvSpPr>
        <p:spPr/>
        <p:txBody>
          <a:bodyPr/>
          <a:lstStyle/>
          <a:p>
            <a:pPr>
              <a:defRPr/>
            </a:pPr>
            <a:fld id="{89E6C3E6-9C4E-4526-A095-33E440164373}" type="slidenum">
              <a:rPr lang="en-US" smtClean="0"/>
              <a:pPr>
                <a:defRPr/>
              </a:pPr>
              <a:t>3</a:t>
            </a:fld>
            <a:endParaRPr lang="en-US" dirty="0"/>
          </a:p>
        </p:txBody>
      </p:sp>
    </p:spTree>
    <p:extLst>
      <p:ext uri="{BB962C8B-B14F-4D97-AF65-F5344CB8AC3E}">
        <p14:creationId xmlns:p14="http://schemas.microsoft.com/office/powerpoint/2010/main" val="38355097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a:lstStyle/>
          <a:p>
            <a:pPr eaLnBrk="1" hangingPunct="1"/>
            <a:r>
              <a:rPr lang="en-US" dirty="0">
                <a:cs typeface="Arial" charset="0"/>
              </a:rPr>
              <a:t>The </a:t>
            </a:r>
            <a:r>
              <a:rPr lang="en-US" b="1" dirty="0">
                <a:cs typeface="Arial" charset="0"/>
              </a:rPr>
              <a:t>BCG matrix</a:t>
            </a:r>
            <a:r>
              <a:rPr lang="en-US" dirty="0">
                <a:cs typeface="Arial" charset="0"/>
              </a:rPr>
              <a:t>— was developed by the Boston Consulting Group and introduced the idea that an organization’s various businesses could be evaluated and plotted using a 2 × 2 matrix to identify which ones offered high potential and which were a drain on organizational resources. The horizontal axis represents market share (low or high), and the vertical axis indicates anticipated market growth (low or high). A business unit is evaluated using a SWOT analysis and placed in one of the four categories, which are as follows:</a:t>
            </a:r>
          </a:p>
          <a:p>
            <a:pPr eaLnBrk="1" hangingPunct="1"/>
            <a:r>
              <a:rPr lang="en-US" dirty="0">
                <a:cs typeface="Arial" charset="0"/>
              </a:rPr>
              <a:t>• </a:t>
            </a:r>
            <a:r>
              <a:rPr lang="en-US" b="1" dirty="0">
                <a:cs typeface="Arial" charset="0"/>
              </a:rPr>
              <a:t>Stars: </a:t>
            </a:r>
            <a:r>
              <a:rPr lang="en-US" dirty="0">
                <a:cs typeface="Arial" charset="0"/>
              </a:rPr>
              <a:t>High market share/High anticipated growth rate</a:t>
            </a:r>
          </a:p>
          <a:p>
            <a:pPr eaLnBrk="1" hangingPunct="1"/>
            <a:r>
              <a:rPr lang="en-US" dirty="0">
                <a:cs typeface="Arial" charset="0"/>
              </a:rPr>
              <a:t>• </a:t>
            </a:r>
            <a:r>
              <a:rPr lang="en-US" b="1" dirty="0">
                <a:cs typeface="Arial" charset="0"/>
              </a:rPr>
              <a:t>Cash Cows: </a:t>
            </a:r>
            <a:r>
              <a:rPr lang="en-US" dirty="0">
                <a:cs typeface="Arial" charset="0"/>
              </a:rPr>
              <a:t>High market share/Low anticipated growth rate</a:t>
            </a:r>
          </a:p>
          <a:p>
            <a:pPr eaLnBrk="1" hangingPunct="1"/>
            <a:r>
              <a:rPr lang="en-US" dirty="0">
                <a:cs typeface="Arial" charset="0"/>
              </a:rPr>
              <a:t>• </a:t>
            </a:r>
            <a:r>
              <a:rPr lang="en-US" b="1" dirty="0">
                <a:cs typeface="Arial" charset="0"/>
              </a:rPr>
              <a:t>Question Marks: </a:t>
            </a:r>
            <a:r>
              <a:rPr lang="en-US" dirty="0">
                <a:cs typeface="Arial" charset="0"/>
              </a:rPr>
              <a:t>Low market share/High anticipated growth rate</a:t>
            </a:r>
          </a:p>
          <a:p>
            <a:pPr eaLnBrk="1" hangingPunct="1"/>
            <a:r>
              <a:rPr lang="en-US" dirty="0">
                <a:cs typeface="Arial" charset="0"/>
              </a:rPr>
              <a:t>• </a:t>
            </a:r>
            <a:r>
              <a:rPr lang="en-US" b="1" dirty="0">
                <a:cs typeface="Arial" charset="0"/>
              </a:rPr>
              <a:t>Dogs: </a:t>
            </a:r>
            <a:r>
              <a:rPr lang="en-US" dirty="0">
                <a:cs typeface="Arial" charset="0"/>
              </a:rPr>
              <a:t>Low market share/Low anticipated growth rate</a:t>
            </a:r>
          </a:p>
        </p:txBody>
      </p:sp>
      <p:sp>
        <p:nvSpPr>
          <p:cNvPr id="4" name="Slide Number Placeholder 3"/>
          <p:cNvSpPr>
            <a:spLocks noGrp="1"/>
          </p:cNvSpPr>
          <p:nvPr>
            <p:ph type="sldNum" sz="quarter" idx="5"/>
          </p:nvPr>
        </p:nvSpPr>
        <p:spPr/>
        <p:txBody>
          <a:bodyPr/>
          <a:lstStyle/>
          <a:p>
            <a:pPr>
              <a:defRPr/>
            </a:pPr>
            <a:fld id="{E9380DB5-029A-4A67-BF65-1CBD4FA84CE6}" type="slidenum">
              <a:rPr lang="en-US" smtClean="0"/>
              <a:pPr>
                <a:defRPr/>
              </a:pPr>
              <a:t>28</a:t>
            </a:fld>
            <a:endParaRPr lang="en-US" dirty="0"/>
          </a:p>
        </p:txBody>
      </p:sp>
    </p:spTree>
    <p:extLst>
      <p:ext uri="{BB962C8B-B14F-4D97-AF65-F5344CB8AC3E}">
        <p14:creationId xmlns:p14="http://schemas.microsoft.com/office/powerpoint/2010/main" val="38188697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a:lstStyle/>
          <a:p>
            <a:pPr eaLnBrk="1" hangingPunct="1"/>
            <a:r>
              <a:rPr lang="en-US">
                <a:cs typeface="Arial" charset="0"/>
              </a:rPr>
              <a:t>Developing an effective competitive strategy requires an understanding of </a:t>
            </a:r>
            <a:r>
              <a:rPr lang="en-US" b="1">
                <a:cs typeface="Arial" charset="0"/>
              </a:rPr>
              <a:t>competitive advantage</a:t>
            </a:r>
            <a:r>
              <a:rPr lang="en-US">
                <a:cs typeface="Arial" charset="0"/>
              </a:rPr>
              <a:t>, which is what sets an organization apart—that is, its distinctive edge</a:t>
            </a:r>
          </a:p>
        </p:txBody>
      </p:sp>
      <p:sp>
        <p:nvSpPr>
          <p:cNvPr id="4" name="Slide Number Placeholder 3"/>
          <p:cNvSpPr>
            <a:spLocks noGrp="1"/>
          </p:cNvSpPr>
          <p:nvPr>
            <p:ph type="sldNum" sz="quarter" idx="5"/>
          </p:nvPr>
        </p:nvSpPr>
        <p:spPr/>
        <p:txBody>
          <a:bodyPr/>
          <a:lstStyle/>
          <a:p>
            <a:pPr>
              <a:defRPr/>
            </a:pPr>
            <a:fld id="{4FCC2777-0451-44BB-91FD-F983BF17AAF8}" type="slidenum">
              <a:rPr lang="en-US" smtClean="0"/>
              <a:pPr>
                <a:defRPr/>
              </a:pPr>
              <a:t>34</a:t>
            </a:fld>
            <a:endParaRPr lang="en-US" dirty="0"/>
          </a:p>
        </p:txBody>
      </p:sp>
    </p:spTree>
    <p:extLst>
      <p:ext uri="{BB962C8B-B14F-4D97-AF65-F5344CB8AC3E}">
        <p14:creationId xmlns:p14="http://schemas.microsoft.com/office/powerpoint/2010/main" val="751386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cs typeface="Arial" charset="0"/>
              </a:rPr>
              <a:t>In any industry, five competitive forces dictate the rules of competition. Together, these five forces determine industry attractiveness and profitability, which managers assess using these five factors. </a:t>
            </a:r>
          </a:p>
          <a:p>
            <a:pPr>
              <a:buNone/>
              <a:defRPr/>
            </a:pPr>
            <a:r>
              <a:rPr lang="en-US" b="1" dirty="0"/>
              <a:t>   </a:t>
            </a:r>
            <a:endParaRPr lang="en-US" dirty="0">
              <a:latin typeface="Arial" pitchFamily="34" charset="0"/>
              <a:cs typeface="Arial" pitchFamily="34" charset="0"/>
            </a:endParaRPr>
          </a:p>
          <a:p>
            <a:pPr marL="228600" indent="-228600">
              <a:buFont typeface="+mj-lt"/>
              <a:buAutoNum type="arabicPeriod"/>
              <a:defRPr/>
            </a:pPr>
            <a:r>
              <a:rPr lang="en-US" i="1" dirty="0">
                <a:latin typeface="Arial" pitchFamily="34" charset="0"/>
                <a:cs typeface="Arial" pitchFamily="34" charset="0"/>
              </a:rPr>
              <a:t>Threat of new entrants.</a:t>
            </a:r>
            <a:r>
              <a:rPr lang="en-US" i="1" baseline="0" dirty="0">
                <a:latin typeface="Arial" pitchFamily="34" charset="0"/>
                <a:cs typeface="Arial" pitchFamily="34" charset="0"/>
              </a:rPr>
              <a:t> </a:t>
            </a:r>
            <a:r>
              <a:rPr lang="en-US" i="1" dirty="0">
                <a:latin typeface="Arial" pitchFamily="34" charset="0"/>
                <a:cs typeface="Arial" pitchFamily="34" charset="0"/>
              </a:rPr>
              <a:t> </a:t>
            </a:r>
            <a:r>
              <a:rPr lang="en-US" dirty="0">
                <a:latin typeface="Arial" pitchFamily="34" charset="0"/>
                <a:cs typeface="Arial" pitchFamily="34" charset="0"/>
              </a:rPr>
              <a:t>How likely is it that new competitors will come into the industry?</a:t>
            </a:r>
          </a:p>
          <a:p>
            <a:pPr marL="228600" indent="-228600">
              <a:buFont typeface="+mj-lt"/>
              <a:buAutoNum type="arabicPeriod"/>
              <a:defRPr/>
            </a:pPr>
            <a:r>
              <a:rPr lang="en-US" i="1" dirty="0">
                <a:latin typeface="Arial" pitchFamily="34" charset="0"/>
                <a:cs typeface="Arial" pitchFamily="34" charset="0"/>
              </a:rPr>
              <a:t>Threat of substitutes.</a:t>
            </a:r>
            <a:r>
              <a:rPr lang="en-US" i="1" baseline="0" dirty="0">
                <a:latin typeface="Arial" pitchFamily="34" charset="0"/>
                <a:cs typeface="Arial" pitchFamily="34" charset="0"/>
              </a:rPr>
              <a:t>  </a:t>
            </a:r>
            <a:r>
              <a:rPr lang="en-US" baseline="0" dirty="0">
                <a:latin typeface="Arial" pitchFamily="34" charset="0"/>
                <a:cs typeface="Arial" pitchFamily="34" charset="0"/>
              </a:rPr>
              <a:t>H</a:t>
            </a:r>
            <a:r>
              <a:rPr lang="en-US" dirty="0">
                <a:latin typeface="Arial" pitchFamily="34" charset="0"/>
                <a:cs typeface="Arial" pitchFamily="34" charset="0"/>
              </a:rPr>
              <a:t>ow likely is it that other industries’ products can be substituted for our industry’s products</a:t>
            </a:r>
            <a:r>
              <a:rPr lang="en-US" dirty="0"/>
              <a:t>?</a:t>
            </a:r>
          </a:p>
          <a:p>
            <a:pPr marL="514350" indent="-514350">
              <a:buFont typeface="+mj-lt"/>
              <a:buNone/>
              <a:defRPr/>
            </a:pPr>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89E6C3E6-9C4E-4526-A095-33E440164373}" type="slidenum">
              <a:rPr lang="en-US" smtClean="0"/>
              <a:pPr>
                <a:defRPr/>
              </a:pPr>
              <a:t>36</a:t>
            </a:fld>
            <a:endParaRPr lang="en-US" dirty="0"/>
          </a:p>
        </p:txBody>
      </p:sp>
    </p:spTree>
    <p:extLst>
      <p:ext uri="{BB962C8B-B14F-4D97-AF65-F5344CB8AC3E}">
        <p14:creationId xmlns:p14="http://schemas.microsoft.com/office/powerpoint/2010/main" val="1484278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a:lstStyle/>
          <a:p>
            <a:pPr eaLnBrk="1" hangingPunct="1"/>
            <a:r>
              <a:rPr lang="en-US" b="0" dirty="0">
                <a:cs typeface="Arial" charset="0"/>
              </a:rPr>
              <a:t>3. </a:t>
            </a:r>
            <a:r>
              <a:rPr lang="en-US" b="0" i="1" dirty="0">
                <a:cs typeface="Arial" charset="0"/>
              </a:rPr>
              <a:t>Bargaining power of buyers. </a:t>
            </a:r>
            <a:r>
              <a:rPr lang="en-US" b="0" dirty="0">
                <a:cs typeface="Arial" charset="0"/>
              </a:rPr>
              <a:t>How much bargaining power do buyers</a:t>
            </a:r>
            <a:r>
              <a:rPr lang="en-US" b="0" baseline="0" dirty="0">
                <a:cs typeface="Arial" charset="0"/>
              </a:rPr>
              <a:t> </a:t>
            </a:r>
            <a:r>
              <a:rPr lang="en-US" b="0" dirty="0">
                <a:cs typeface="Arial" charset="0"/>
              </a:rPr>
              <a:t>(customers) have?</a:t>
            </a:r>
          </a:p>
          <a:p>
            <a:pPr eaLnBrk="1" hangingPunct="1"/>
            <a:r>
              <a:rPr lang="en-US" b="0" dirty="0">
                <a:cs typeface="Arial" charset="0"/>
              </a:rPr>
              <a:t>4. </a:t>
            </a:r>
            <a:r>
              <a:rPr lang="en-US" b="0" i="1" dirty="0">
                <a:cs typeface="Arial" charset="0"/>
              </a:rPr>
              <a:t>Bargaining power of suppliers. </a:t>
            </a:r>
            <a:r>
              <a:rPr lang="en-US" b="0" dirty="0">
                <a:cs typeface="Arial" charset="0"/>
              </a:rPr>
              <a:t>How much bargaining power do suppliers have?</a:t>
            </a:r>
          </a:p>
          <a:p>
            <a:pPr eaLnBrk="1" hangingPunct="1"/>
            <a:r>
              <a:rPr lang="en-US" b="0" dirty="0">
                <a:cs typeface="Arial" charset="0"/>
              </a:rPr>
              <a:t>5. </a:t>
            </a:r>
            <a:r>
              <a:rPr lang="en-US" i="1" dirty="0">
                <a:cs typeface="Arial" charset="0"/>
              </a:rPr>
              <a:t>Current rivalry. </a:t>
            </a:r>
            <a:r>
              <a:rPr lang="en-US" dirty="0">
                <a:cs typeface="Arial" charset="0"/>
              </a:rPr>
              <a:t>How intense is the rivalry among current industry competitors?</a:t>
            </a:r>
          </a:p>
        </p:txBody>
      </p:sp>
      <p:sp>
        <p:nvSpPr>
          <p:cNvPr id="4" name="Slide Number Placeholder 3"/>
          <p:cNvSpPr>
            <a:spLocks noGrp="1"/>
          </p:cNvSpPr>
          <p:nvPr>
            <p:ph type="sldNum" sz="quarter" idx="5"/>
          </p:nvPr>
        </p:nvSpPr>
        <p:spPr/>
        <p:txBody>
          <a:bodyPr/>
          <a:lstStyle/>
          <a:p>
            <a:pPr>
              <a:defRPr/>
            </a:pPr>
            <a:fld id="{55FABDF1-7C3F-40E1-B384-A7B1009BA9B8}" type="slidenum">
              <a:rPr lang="en-US" smtClean="0"/>
              <a:pPr>
                <a:defRPr/>
              </a:pPr>
              <a:t>37</a:t>
            </a:fld>
            <a:endParaRPr lang="en-US" dirty="0"/>
          </a:p>
        </p:txBody>
      </p:sp>
    </p:spTree>
    <p:extLst>
      <p:ext uri="{BB962C8B-B14F-4D97-AF65-F5344CB8AC3E}">
        <p14:creationId xmlns:p14="http://schemas.microsoft.com/office/powerpoint/2010/main" val="15564136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a:lstStyle/>
          <a:p>
            <a:pPr eaLnBrk="1" hangingPunct="1"/>
            <a:r>
              <a:rPr lang="en-US" dirty="0">
                <a:cs typeface="Arial" charset="0"/>
              </a:rPr>
              <a:t>When an organization competes on the basis of having the lowest costs (costs or expenses, not prices) in its industry, it’s following a </a:t>
            </a:r>
            <a:r>
              <a:rPr lang="en-US" i="1" dirty="0">
                <a:cs typeface="Arial" charset="0"/>
              </a:rPr>
              <a:t>cost leadership strategy</a:t>
            </a:r>
            <a:r>
              <a:rPr lang="en-US" dirty="0">
                <a:cs typeface="Arial" charset="0"/>
              </a:rPr>
              <a:t>. A low-cost leader is highly efficient. Overhead is kept to a minimum, and the firm does everything it can to cut costs.</a:t>
            </a:r>
          </a:p>
          <a:p>
            <a:pPr eaLnBrk="1" hangingPunct="1"/>
            <a:endParaRPr lang="en-US" dirty="0">
              <a:cs typeface="Arial" charset="0"/>
            </a:endParaRPr>
          </a:p>
          <a:p>
            <a:pPr eaLnBrk="1" hangingPunct="1"/>
            <a:r>
              <a:rPr lang="en-US" dirty="0">
                <a:cs typeface="Arial" charset="0"/>
              </a:rPr>
              <a:t>A company that competes by offering unique products that are widely valued by customers is following a </a:t>
            </a:r>
            <a:r>
              <a:rPr lang="en-US" i="1" dirty="0">
                <a:cs typeface="Arial" charset="0"/>
              </a:rPr>
              <a:t>differentiation strategy</a:t>
            </a:r>
            <a:r>
              <a:rPr lang="en-US" dirty="0">
                <a:cs typeface="Arial" charset="0"/>
              </a:rPr>
              <a:t>. Product differences might come from exceptionally high quality, extraordinary service, innovative design, technological capability, or an unusually positive brand image. Practically any successful consumer product or service can be identified as an example of the differentiation strategy.</a:t>
            </a:r>
          </a:p>
        </p:txBody>
      </p:sp>
      <p:sp>
        <p:nvSpPr>
          <p:cNvPr id="4" name="Slide Number Placeholder 3"/>
          <p:cNvSpPr>
            <a:spLocks noGrp="1"/>
          </p:cNvSpPr>
          <p:nvPr>
            <p:ph type="sldNum" sz="quarter" idx="5"/>
          </p:nvPr>
        </p:nvSpPr>
        <p:spPr/>
        <p:txBody>
          <a:bodyPr/>
          <a:lstStyle/>
          <a:p>
            <a:pPr>
              <a:defRPr/>
            </a:pPr>
            <a:fld id="{A12D7A16-1D12-4487-8F46-4CE73965CE83}" type="slidenum">
              <a:rPr lang="en-US" smtClean="0"/>
              <a:pPr>
                <a:defRPr/>
              </a:pPr>
              <a:t>38</a:t>
            </a:fld>
            <a:endParaRPr lang="en-US" dirty="0"/>
          </a:p>
        </p:txBody>
      </p:sp>
    </p:spTree>
    <p:extLst>
      <p:ext uri="{BB962C8B-B14F-4D97-AF65-F5344CB8AC3E}">
        <p14:creationId xmlns:p14="http://schemas.microsoft.com/office/powerpoint/2010/main" val="8243089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a:lstStyle/>
          <a:p>
            <a:pPr eaLnBrk="1" hangingPunct="1"/>
            <a:r>
              <a:rPr lang="en-US" dirty="0">
                <a:cs typeface="Arial" charset="0"/>
              </a:rPr>
              <a:t>Although these two competitive strategies are aimed at the broad market, the final type of competitive strategy—the </a:t>
            </a:r>
            <a:r>
              <a:rPr lang="en-US" i="1" dirty="0">
                <a:cs typeface="Arial" charset="0"/>
              </a:rPr>
              <a:t>focus strategy</a:t>
            </a:r>
            <a:r>
              <a:rPr lang="en-US" dirty="0">
                <a:cs typeface="Arial" charset="0"/>
              </a:rPr>
              <a:t>—involves a cost advantage (cost focus) or a differentiation advantage (differentiation focus) in a narrow segment or niche. Segments can be based on product variety, customer type, distribution channel, or geographical location.</a:t>
            </a:r>
          </a:p>
          <a:p>
            <a:pPr eaLnBrk="1" hangingPunct="1"/>
            <a:endParaRPr lang="en-US" dirty="0">
              <a:cs typeface="Arial" charset="0"/>
            </a:endParaRPr>
          </a:p>
          <a:p>
            <a:pPr eaLnBrk="1" hangingPunct="1"/>
            <a:r>
              <a:rPr lang="en-US" dirty="0">
                <a:cs typeface="Arial" charset="0"/>
              </a:rPr>
              <a:t>What happens if an organization can’t develop a cost or a differentiation advantage? Porter called that being </a:t>
            </a:r>
            <a:r>
              <a:rPr lang="en-US" i="1" dirty="0">
                <a:cs typeface="Arial" charset="0"/>
              </a:rPr>
              <a:t>stuck in the middle </a:t>
            </a:r>
            <a:r>
              <a:rPr lang="en-US" dirty="0">
                <a:cs typeface="Arial" charset="0"/>
              </a:rPr>
              <a:t>and warned that’s not a good place to be. An organization becomes stuck in the middle when its costs are too high to compete with the low-cost leader or when its products and services aren’t differentiated enough to compete with the differentiator. Getting unstuck means choosing which competitive advantage to pursue and then doing so by aligning resource, capabilities, and core competencies.</a:t>
            </a:r>
          </a:p>
        </p:txBody>
      </p:sp>
      <p:sp>
        <p:nvSpPr>
          <p:cNvPr id="4" name="Slide Number Placeholder 3"/>
          <p:cNvSpPr>
            <a:spLocks noGrp="1"/>
          </p:cNvSpPr>
          <p:nvPr>
            <p:ph type="sldNum" sz="quarter" idx="5"/>
          </p:nvPr>
        </p:nvSpPr>
        <p:spPr/>
        <p:txBody>
          <a:bodyPr/>
          <a:lstStyle/>
          <a:p>
            <a:pPr>
              <a:defRPr/>
            </a:pPr>
            <a:fld id="{CB978168-5CC3-4759-9AD6-99C1E1D9CABB}" type="slidenum">
              <a:rPr lang="en-US" smtClean="0"/>
              <a:pPr>
                <a:defRPr/>
              </a:pPr>
              <a:t>39</a:t>
            </a:fld>
            <a:endParaRPr lang="en-US" dirty="0"/>
          </a:p>
        </p:txBody>
      </p:sp>
    </p:spTree>
    <p:extLst>
      <p:ext uri="{BB962C8B-B14F-4D97-AF65-F5344CB8AC3E}">
        <p14:creationId xmlns:p14="http://schemas.microsoft.com/office/powerpoint/2010/main" val="38257658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a:lstStyle/>
          <a:p>
            <a:pPr eaLnBrk="1" hangingPunct="1"/>
            <a:r>
              <a:rPr lang="en-US" b="1">
                <a:cs typeface="Arial" charset="0"/>
              </a:rPr>
              <a:t>Functional strategies </a:t>
            </a:r>
            <a:r>
              <a:rPr lang="en-US">
                <a:cs typeface="Arial" charset="0"/>
              </a:rPr>
              <a:t>are the strategies used by an organization’s various functional departments to support the competitive strategy.</a:t>
            </a:r>
          </a:p>
        </p:txBody>
      </p:sp>
      <p:sp>
        <p:nvSpPr>
          <p:cNvPr id="4" name="Slide Number Placeholder 3"/>
          <p:cNvSpPr>
            <a:spLocks noGrp="1"/>
          </p:cNvSpPr>
          <p:nvPr>
            <p:ph type="sldNum" sz="quarter" idx="5"/>
          </p:nvPr>
        </p:nvSpPr>
        <p:spPr/>
        <p:txBody>
          <a:bodyPr/>
          <a:lstStyle/>
          <a:p>
            <a:pPr>
              <a:defRPr/>
            </a:pPr>
            <a:fld id="{C70918B4-D9A1-4498-8636-82A7065D8291}" type="slidenum">
              <a:rPr lang="en-US" smtClean="0"/>
              <a:pPr>
                <a:defRPr/>
              </a:pPr>
              <a:t>40</a:t>
            </a:fld>
            <a:endParaRPr lang="en-US" dirty="0"/>
          </a:p>
        </p:txBody>
      </p:sp>
    </p:spTree>
    <p:extLst>
      <p:ext uri="{BB962C8B-B14F-4D97-AF65-F5344CB8AC3E}">
        <p14:creationId xmlns:p14="http://schemas.microsoft.com/office/powerpoint/2010/main" val="2286444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a:lstStyle/>
          <a:p>
            <a:pPr eaLnBrk="1" hangingPunct="1"/>
            <a:r>
              <a:rPr lang="en-US" dirty="0">
                <a:cs typeface="Arial" charset="0"/>
              </a:rPr>
              <a:t>The </a:t>
            </a:r>
            <a:r>
              <a:rPr lang="en-US" b="1" dirty="0">
                <a:cs typeface="Arial" charset="0"/>
              </a:rPr>
              <a:t>strategic management process </a:t>
            </a:r>
            <a:r>
              <a:rPr lang="en-US" dirty="0">
                <a:cs typeface="Arial" charset="0"/>
              </a:rPr>
              <a:t>(see Exhibit 9-1) is a six-step process that encompasses strategy planning, implementation, and evaluation. Although the first four steps describe the planning that must take place, implementation and evaluation are just as important! Even the best strategies can fail if management doesn’t implement or evaluate them properly.</a:t>
            </a:r>
          </a:p>
        </p:txBody>
      </p:sp>
      <p:sp>
        <p:nvSpPr>
          <p:cNvPr id="4" name="Slide Number Placeholder 3"/>
          <p:cNvSpPr>
            <a:spLocks noGrp="1"/>
          </p:cNvSpPr>
          <p:nvPr>
            <p:ph type="sldNum" sz="quarter" idx="5"/>
          </p:nvPr>
        </p:nvSpPr>
        <p:spPr/>
        <p:txBody>
          <a:bodyPr/>
          <a:lstStyle/>
          <a:p>
            <a:pPr>
              <a:defRPr/>
            </a:pPr>
            <a:fld id="{13705054-3E8E-4CEA-B503-B2009C2E4599}" type="slidenum">
              <a:rPr lang="en-US" smtClean="0"/>
              <a:pPr>
                <a:defRPr/>
              </a:pPr>
              <a:t>4</a:t>
            </a:fld>
            <a:endParaRPr lang="en-US" dirty="0"/>
          </a:p>
        </p:txBody>
      </p:sp>
    </p:spTree>
    <p:extLst>
      <p:ext uri="{BB962C8B-B14F-4D97-AF65-F5344CB8AC3E}">
        <p14:creationId xmlns:p14="http://schemas.microsoft.com/office/powerpoint/2010/main" val="362827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a:lstStyle/>
          <a:p>
            <a:pPr eaLnBrk="1" hangingPunct="1"/>
            <a:endParaRPr lang="en-US">
              <a:cs typeface="Arial" charset="0"/>
            </a:endParaRPr>
          </a:p>
        </p:txBody>
      </p:sp>
      <p:sp>
        <p:nvSpPr>
          <p:cNvPr id="4" name="Slide Number Placeholder 3"/>
          <p:cNvSpPr>
            <a:spLocks noGrp="1"/>
          </p:cNvSpPr>
          <p:nvPr>
            <p:ph type="sldNum" sz="quarter" idx="5"/>
          </p:nvPr>
        </p:nvSpPr>
        <p:spPr/>
        <p:txBody>
          <a:bodyPr/>
          <a:lstStyle/>
          <a:p>
            <a:pPr>
              <a:defRPr/>
            </a:pPr>
            <a:fld id="{72403EC5-1875-4257-AE3A-A3A1B27AF307}" type="slidenum">
              <a:rPr lang="en-US" smtClean="0"/>
              <a:pPr>
                <a:defRPr/>
              </a:pPr>
              <a:t>5</a:t>
            </a:fld>
            <a:endParaRPr lang="en-US" dirty="0"/>
          </a:p>
        </p:txBody>
      </p:sp>
    </p:spTree>
    <p:extLst>
      <p:ext uri="{BB962C8B-B14F-4D97-AF65-F5344CB8AC3E}">
        <p14:creationId xmlns:p14="http://schemas.microsoft.com/office/powerpoint/2010/main" val="1163195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a:lstStyle/>
          <a:p>
            <a:pPr eaLnBrk="1" hangingPunct="1"/>
            <a:r>
              <a:rPr lang="en-US" dirty="0">
                <a:cs typeface="Arial" charset="0"/>
              </a:rPr>
              <a:t>Every organization needs a </a:t>
            </a:r>
            <a:r>
              <a:rPr lang="en-US" b="1" dirty="0">
                <a:cs typeface="Arial" charset="0"/>
              </a:rPr>
              <a:t>mission</a:t>
            </a:r>
            <a:r>
              <a:rPr lang="en-US" dirty="0">
                <a:cs typeface="Arial" charset="0"/>
              </a:rPr>
              <a:t>—a statement of its purpose. Defining the mission forces managers to identify what it’s in business to do. But sometimes that mission statement can be too limiting. For example, the co-founder of the leading Internet search engine Google says that while the company’s purpose of “organizing the world’s information and making it universally accessible and useful” has served them well,</a:t>
            </a:r>
            <a:r>
              <a:rPr lang="en-US" baseline="0" dirty="0">
                <a:cs typeface="Arial" charset="0"/>
              </a:rPr>
              <a:t> </a:t>
            </a:r>
            <a:r>
              <a:rPr lang="en-US" dirty="0">
                <a:cs typeface="Arial" charset="0"/>
              </a:rPr>
              <a:t>they failed to see the whole social side of the Internet and have been playing catch-up.</a:t>
            </a:r>
          </a:p>
        </p:txBody>
      </p:sp>
      <p:sp>
        <p:nvSpPr>
          <p:cNvPr id="4" name="Slide Number Placeholder 3"/>
          <p:cNvSpPr>
            <a:spLocks noGrp="1"/>
          </p:cNvSpPr>
          <p:nvPr>
            <p:ph type="sldNum" sz="quarter" idx="5"/>
          </p:nvPr>
        </p:nvSpPr>
        <p:spPr/>
        <p:txBody>
          <a:bodyPr/>
          <a:lstStyle/>
          <a:p>
            <a:pPr>
              <a:defRPr/>
            </a:pPr>
            <a:fld id="{CE301AB6-564A-4B2A-82BA-8B3BCECE1D04}" type="slidenum">
              <a:rPr lang="en-US" smtClean="0"/>
              <a:pPr>
                <a:defRPr/>
              </a:pPr>
              <a:t>6</a:t>
            </a:fld>
            <a:endParaRPr lang="en-US" dirty="0"/>
          </a:p>
        </p:txBody>
      </p:sp>
    </p:spTree>
    <p:extLst>
      <p:ext uri="{BB962C8B-B14F-4D97-AF65-F5344CB8AC3E}">
        <p14:creationId xmlns:p14="http://schemas.microsoft.com/office/powerpoint/2010/main" val="736666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a:lstStyle/>
          <a:p>
            <a:pPr eaLnBrk="1" hangingPunct="1"/>
            <a:r>
              <a:rPr lang="en-US">
                <a:cs typeface="Arial" charset="0"/>
              </a:rPr>
              <a:t>What should a mission statement include? Exhibit 9-2 describes some typical components.</a:t>
            </a:r>
          </a:p>
        </p:txBody>
      </p:sp>
      <p:sp>
        <p:nvSpPr>
          <p:cNvPr id="4" name="Slide Number Placeholder 3"/>
          <p:cNvSpPr>
            <a:spLocks noGrp="1"/>
          </p:cNvSpPr>
          <p:nvPr>
            <p:ph type="sldNum" sz="quarter" idx="5"/>
          </p:nvPr>
        </p:nvSpPr>
        <p:spPr/>
        <p:txBody>
          <a:bodyPr/>
          <a:lstStyle/>
          <a:p>
            <a:pPr>
              <a:defRPr/>
            </a:pPr>
            <a:fld id="{2B61DDC6-B3C1-4C8C-8DC4-F1BC235A5086}" type="slidenum">
              <a:rPr lang="en-US" smtClean="0"/>
              <a:pPr>
                <a:defRPr/>
              </a:pPr>
              <a:t>7</a:t>
            </a:fld>
            <a:endParaRPr lang="en-US" dirty="0"/>
          </a:p>
        </p:txBody>
      </p:sp>
    </p:spTree>
    <p:extLst>
      <p:ext uri="{BB962C8B-B14F-4D97-AF65-F5344CB8AC3E}">
        <p14:creationId xmlns:p14="http://schemas.microsoft.com/office/powerpoint/2010/main" val="4134692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a:lstStyle/>
          <a:p>
            <a:pPr eaLnBrk="1" hangingPunct="1"/>
            <a:r>
              <a:rPr lang="en-US" dirty="0">
                <a:cs typeface="Arial" charset="0"/>
              </a:rPr>
              <a:t>Analyzing that environment is a critical step in the strategic management process. Managers do an external analysis so they know, for instance, what the competition is doing, what pending legislation might affect the organization, or what the labor supply is like in locations where it operates. In an external analysis, managers should examine the economic, demographic, political/legal, </a:t>
            </a:r>
            <a:r>
              <a:rPr lang="en-US" dirty="0" err="1">
                <a:cs typeface="Arial" charset="0"/>
              </a:rPr>
              <a:t>sociocultural</a:t>
            </a:r>
            <a:r>
              <a:rPr lang="en-US" dirty="0">
                <a:cs typeface="Arial" charset="0"/>
              </a:rPr>
              <a:t>, technological, and global components to see the trends and changes. </a:t>
            </a:r>
          </a:p>
          <a:p>
            <a:pPr eaLnBrk="1" hangingPunct="1"/>
            <a:endParaRPr lang="en-US" dirty="0">
              <a:cs typeface="Arial" charset="0"/>
            </a:endParaRPr>
          </a:p>
          <a:p>
            <a:pPr eaLnBrk="1" hangingPunct="1"/>
            <a:r>
              <a:rPr lang="en-US" dirty="0">
                <a:cs typeface="Arial" charset="0"/>
              </a:rPr>
              <a:t>Once they’ve analyzed the environment, managers need to pinpoint opportunities that the organization can exploit and threats that it must counteract or buffer against. </a:t>
            </a:r>
            <a:r>
              <a:rPr lang="en-US" b="1" dirty="0">
                <a:cs typeface="Arial" charset="0"/>
              </a:rPr>
              <a:t>Opportunities </a:t>
            </a:r>
            <a:r>
              <a:rPr lang="en-US" dirty="0">
                <a:cs typeface="Arial" charset="0"/>
              </a:rPr>
              <a:t>are positive trends in the external environment; </a:t>
            </a:r>
            <a:r>
              <a:rPr lang="en-US" b="1" dirty="0">
                <a:cs typeface="Arial" charset="0"/>
              </a:rPr>
              <a:t>threats </a:t>
            </a:r>
            <a:r>
              <a:rPr lang="en-US" dirty="0">
                <a:cs typeface="Arial" charset="0"/>
              </a:rPr>
              <a:t>are negative trends.</a:t>
            </a:r>
          </a:p>
        </p:txBody>
      </p:sp>
      <p:sp>
        <p:nvSpPr>
          <p:cNvPr id="4" name="Slide Number Placeholder 3"/>
          <p:cNvSpPr>
            <a:spLocks noGrp="1"/>
          </p:cNvSpPr>
          <p:nvPr>
            <p:ph type="sldNum" sz="quarter" idx="5"/>
          </p:nvPr>
        </p:nvSpPr>
        <p:spPr/>
        <p:txBody>
          <a:bodyPr/>
          <a:lstStyle/>
          <a:p>
            <a:pPr>
              <a:defRPr/>
            </a:pPr>
            <a:fld id="{1C1971FB-4ED2-4262-8DD9-7666FF9556BB}" type="slidenum">
              <a:rPr lang="en-US" smtClean="0"/>
              <a:pPr>
                <a:defRPr/>
              </a:pPr>
              <a:t>10</a:t>
            </a:fld>
            <a:endParaRPr lang="en-US" dirty="0"/>
          </a:p>
        </p:txBody>
      </p:sp>
    </p:spTree>
    <p:extLst>
      <p:ext uri="{BB962C8B-B14F-4D97-AF65-F5344CB8AC3E}">
        <p14:creationId xmlns:p14="http://schemas.microsoft.com/office/powerpoint/2010/main" val="932933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a:lstStyle/>
          <a:p>
            <a:pPr eaLnBrk="1" hangingPunct="1"/>
            <a:r>
              <a:rPr lang="en-US" dirty="0">
                <a:cs typeface="Arial" charset="0"/>
              </a:rPr>
              <a:t>The internal analysis provides important information about an organization’s specific resources and capabilities. An organization’s </a:t>
            </a:r>
            <a:r>
              <a:rPr lang="en-US" b="1" dirty="0">
                <a:cs typeface="Arial" charset="0"/>
              </a:rPr>
              <a:t>resources </a:t>
            </a:r>
            <a:r>
              <a:rPr lang="en-US" dirty="0">
                <a:cs typeface="Arial" charset="0"/>
              </a:rPr>
              <a:t>are its assets—financial, physical, human, and intangible—that it uses to develop, manufacture, and deliver products to its customers. They’re “what” the organization has. On the other hand, its </a:t>
            </a:r>
            <a:r>
              <a:rPr lang="en-US" b="1" dirty="0">
                <a:cs typeface="Arial" charset="0"/>
              </a:rPr>
              <a:t>capabilities </a:t>
            </a:r>
            <a:r>
              <a:rPr lang="en-US" dirty="0">
                <a:cs typeface="Arial" charset="0"/>
              </a:rPr>
              <a:t>are its skills and abilities in doing the work activities needed in its business—“how” it does its work. The major value-creating capabilities of the organization are known as its </a:t>
            </a:r>
            <a:r>
              <a:rPr lang="en-US" b="1" dirty="0">
                <a:cs typeface="Arial" charset="0"/>
              </a:rPr>
              <a:t>core competencies.</a:t>
            </a:r>
          </a:p>
          <a:p>
            <a:pPr eaLnBrk="1" hangingPunct="1"/>
            <a:endParaRPr lang="en-US" b="1" dirty="0">
              <a:cs typeface="Arial" charset="0"/>
            </a:endParaRPr>
          </a:p>
          <a:p>
            <a:pPr eaLnBrk="1" hangingPunct="1"/>
            <a:r>
              <a:rPr lang="en-US" dirty="0">
                <a:cs typeface="Arial" charset="0"/>
              </a:rPr>
              <a:t>After completing an internal analysis, managers should be able to identify organizational strengths and weaknesses. Any activities the organization does well or any unique resources that it has are called </a:t>
            </a:r>
            <a:r>
              <a:rPr lang="en-US" b="1" dirty="0">
                <a:cs typeface="Arial" charset="0"/>
              </a:rPr>
              <a:t>strengths</a:t>
            </a:r>
            <a:r>
              <a:rPr lang="en-US" dirty="0">
                <a:cs typeface="Arial" charset="0"/>
              </a:rPr>
              <a:t>. </a:t>
            </a:r>
            <a:r>
              <a:rPr lang="en-US" b="1" dirty="0">
                <a:cs typeface="Arial" charset="0"/>
              </a:rPr>
              <a:t>Weaknesses </a:t>
            </a:r>
            <a:r>
              <a:rPr lang="en-US" dirty="0">
                <a:cs typeface="Arial" charset="0"/>
              </a:rPr>
              <a:t>are activities the organization doesn’t do well or resources it needs but doesn’t possess.</a:t>
            </a:r>
          </a:p>
        </p:txBody>
      </p:sp>
      <p:sp>
        <p:nvSpPr>
          <p:cNvPr id="4" name="Slide Number Placeholder 3"/>
          <p:cNvSpPr>
            <a:spLocks noGrp="1"/>
          </p:cNvSpPr>
          <p:nvPr>
            <p:ph type="sldNum" sz="quarter" idx="5"/>
          </p:nvPr>
        </p:nvSpPr>
        <p:spPr/>
        <p:txBody>
          <a:bodyPr/>
          <a:lstStyle/>
          <a:p>
            <a:pPr>
              <a:defRPr/>
            </a:pPr>
            <a:fld id="{FAE105D0-E62E-486D-927B-3EC2D9501D47}" type="slidenum">
              <a:rPr lang="en-US" smtClean="0"/>
              <a:pPr>
                <a:defRPr/>
              </a:pPr>
              <a:t>11</a:t>
            </a:fld>
            <a:endParaRPr lang="en-US" dirty="0"/>
          </a:p>
        </p:txBody>
      </p:sp>
    </p:spTree>
    <p:extLst>
      <p:ext uri="{BB962C8B-B14F-4D97-AF65-F5344CB8AC3E}">
        <p14:creationId xmlns:p14="http://schemas.microsoft.com/office/powerpoint/2010/main" val="2443791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a:lstStyle/>
          <a:p>
            <a:pPr eaLnBrk="1" hangingPunct="1"/>
            <a:r>
              <a:rPr lang="en-US" dirty="0">
                <a:cs typeface="Arial" charset="0"/>
              </a:rPr>
              <a:t>The combined external and internal analyses are called the </a:t>
            </a:r>
            <a:r>
              <a:rPr lang="en-US" b="1" dirty="0">
                <a:cs typeface="Arial" charset="0"/>
              </a:rPr>
              <a:t>SWOT analysis</a:t>
            </a:r>
            <a:r>
              <a:rPr lang="en-US" dirty="0">
                <a:cs typeface="Arial" charset="0"/>
              </a:rPr>
              <a:t>, an analysis of the organization’s </a:t>
            </a:r>
            <a:r>
              <a:rPr lang="en-US" i="1" dirty="0">
                <a:cs typeface="Arial" charset="0"/>
              </a:rPr>
              <a:t>s</a:t>
            </a:r>
            <a:r>
              <a:rPr lang="en-US" dirty="0">
                <a:cs typeface="Arial" charset="0"/>
              </a:rPr>
              <a:t>trengths, </a:t>
            </a:r>
            <a:r>
              <a:rPr lang="en-US" i="1" dirty="0">
                <a:cs typeface="Arial" charset="0"/>
              </a:rPr>
              <a:t>w</a:t>
            </a:r>
            <a:r>
              <a:rPr lang="en-US" dirty="0">
                <a:cs typeface="Arial" charset="0"/>
              </a:rPr>
              <a:t>eaknesses, </a:t>
            </a:r>
            <a:r>
              <a:rPr lang="en-US" i="1" dirty="0">
                <a:cs typeface="Arial" charset="0"/>
              </a:rPr>
              <a:t>o</a:t>
            </a:r>
            <a:r>
              <a:rPr lang="en-US" dirty="0">
                <a:cs typeface="Arial" charset="0"/>
              </a:rPr>
              <a:t>pportunities, and </a:t>
            </a:r>
            <a:r>
              <a:rPr lang="en-US" i="1" dirty="0">
                <a:cs typeface="Arial" charset="0"/>
              </a:rPr>
              <a:t>t</a:t>
            </a:r>
            <a:r>
              <a:rPr lang="en-US" dirty="0">
                <a:cs typeface="Arial" charset="0"/>
              </a:rPr>
              <a:t>hreats. After completing the SWOT analysis, managers are ready to formulate appropriate strategies—that is, strategies that (1) exploit an organization’s strengths and external opportunities, (2) buffer or protect the organization from external threats, or (3) correct critical weaknesses.</a:t>
            </a:r>
          </a:p>
        </p:txBody>
      </p:sp>
      <p:sp>
        <p:nvSpPr>
          <p:cNvPr id="4" name="Slide Number Placeholder 3"/>
          <p:cNvSpPr>
            <a:spLocks noGrp="1"/>
          </p:cNvSpPr>
          <p:nvPr>
            <p:ph type="sldNum" sz="quarter" idx="5"/>
          </p:nvPr>
        </p:nvSpPr>
        <p:spPr/>
        <p:txBody>
          <a:bodyPr/>
          <a:lstStyle/>
          <a:p>
            <a:pPr>
              <a:defRPr/>
            </a:pPr>
            <a:fld id="{0DE38891-913F-4CEA-8BE8-B275B571EC49}" type="slidenum">
              <a:rPr lang="en-US" smtClean="0"/>
              <a:pPr>
                <a:defRPr/>
              </a:pPr>
              <a:t>12</a:t>
            </a:fld>
            <a:endParaRPr lang="en-US" dirty="0"/>
          </a:p>
        </p:txBody>
      </p:sp>
    </p:spTree>
    <p:extLst>
      <p:ext uri="{BB962C8B-B14F-4D97-AF65-F5344CB8AC3E}">
        <p14:creationId xmlns:p14="http://schemas.microsoft.com/office/powerpoint/2010/main" val="2047358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2" name="Picture 11" descr="cover banner.jpg"/>
          <p:cNvPicPr>
            <a:picLocks noChangeAspect="1"/>
          </p:cNvPicPr>
          <p:nvPr userDrawn="1"/>
        </p:nvPicPr>
        <p:blipFill>
          <a:blip r:embed="rId2" cstate="print"/>
          <a:stretch>
            <a:fillRect/>
          </a:stretch>
        </p:blipFill>
        <p:spPr>
          <a:xfrm>
            <a:off x="0" y="6015228"/>
            <a:ext cx="1369640" cy="856800"/>
          </a:xfrm>
          <a:prstGeom prst="rect">
            <a:avLst/>
          </a:prstGeom>
        </p:spPr>
      </p:pic>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50918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8"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2793877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8"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4139916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1"/>
            <a:ext cx="77724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nchor="ctr" anchorCtr="0"/>
          <a:lstStyle>
            <a:lvl1pPr>
              <a:defRPr sz="1200">
                <a:solidFill>
                  <a:schemeClr val="bg1"/>
                </a:solidFill>
              </a:defRPr>
            </a:lvl1pPr>
          </a:lstStyle>
          <a:p>
            <a:r>
              <a:rPr lang="en-IN"/>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0"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364618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3" name="Picture 12"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2"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65470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3" name="Content Placeholder 12"/>
          <p:cNvSpPr>
            <a:spLocks noGrp="1"/>
          </p:cNvSpPr>
          <p:nvPr>
            <p:ph sz="quarter" idx="13"/>
          </p:nvPr>
        </p:nvSpPr>
        <p:spPr>
          <a:xfrm>
            <a:off x="6858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4" name="Picture 13"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1"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3690986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14"/>
          <p:cNvSpPr>
            <a:spLocks noGrp="1"/>
          </p:cNvSpPr>
          <p:nvPr>
            <p:ph sz="quarter" idx="13"/>
          </p:nvPr>
        </p:nvSpPr>
        <p:spPr>
          <a:xfrm>
            <a:off x="6858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4"/>
          </p:nvPr>
        </p:nvSpPr>
        <p:spPr>
          <a:xfrm>
            <a:off x="48006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6" name="Picture 15"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3"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260131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1" name="Picture 10"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414468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3" name="Rectangle 12"/>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0" name="Picture 9"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6"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302746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8" name="Rectangle 17"/>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5" name="Picture 14"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19529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8" name="Rectangle 17"/>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a:t>Copyright © 2016 Pearson Education, Ltd.</a:t>
            </a:r>
            <a:endParaRPr lang="en-US" dirty="0"/>
          </a:p>
        </p:txBody>
      </p:sp>
      <p:pic>
        <p:nvPicPr>
          <p:cNvPr id="13" name="Picture 12"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spTree>
    <p:extLst>
      <p:ext uri="{BB962C8B-B14F-4D97-AF65-F5344CB8AC3E}">
        <p14:creationId xmlns:p14="http://schemas.microsoft.com/office/powerpoint/2010/main" val="1849573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137160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txBox="1">
            <a:spLocks/>
          </p:cNvSpPr>
          <p:nvPr userDrawn="1"/>
        </p:nvSpPr>
        <p:spPr>
          <a:xfrm>
            <a:off x="1371600" y="6416675"/>
            <a:ext cx="3733800" cy="365125"/>
          </a:xfrm>
          <a:prstGeom prst="rect">
            <a:avLst/>
          </a:prstGeom>
        </p:spPr>
        <p:txBody>
          <a:bodyPr/>
          <a:lstStyle>
            <a:lvl1pPr>
              <a:defRPr>
                <a:solidFill>
                  <a:schemeClr val="bg1"/>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Arial" charset="0"/>
                <a:ea typeface="+mn-ea"/>
                <a:cs typeface="Arial" charset="0"/>
              </a:rPr>
              <a:t>  </a:t>
            </a:r>
          </a:p>
        </p:txBody>
      </p:sp>
      <p:sp>
        <p:nvSpPr>
          <p:cNvPr id="12" name="Footer Placeholder 4"/>
          <p:cNvSpPr txBox="1">
            <a:spLocks/>
          </p:cNvSpPr>
          <p:nvPr userDrawn="1"/>
        </p:nvSpPr>
        <p:spPr>
          <a:xfrm>
            <a:off x="1371600" y="6256338"/>
            <a:ext cx="3733800" cy="365125"/>
          </a:xfrm>
          <a:prstGeom prst="rect">
            <a:avLst/>
          </a:prstGeom>
        </p:spPr>
        <p:txBody>
          <a:bodyPr/>
          <a:lstStyle>
            <a:defPPr>
              <a:defRPr lang="en-US"/>
            </a:defPPr>
            <a:lvl1pPr algn="l" rtl="0" fontAlgn="base">
              <a:spcBef>
                <a:spcPct val="0"/>
              </a:spcBef>
              <a:spcAft>
                <a:spcPct val="0"/>
              </a:spcAft>
              <a:defRPr sz="1200" kern="1200">
                <a:solidFill>
                  <a:schemeClr val="bg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dirty="0"/>
              <a:t>Copyright © 2014 Pearson Education, Ltd</a:t>
            </a:r>
          </a:p>
        </p:txBody>
      </p:sp>
      <p:sp>
        <p:nvSpPr>
          <p:cNvPr id="17" name="Rectangle 16"/>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Footer Placeholder 4"/>
          <p:cNvSpPr>
            <a:spLocks noGrp="1"/>
          </p:cNvSpPr>
          <p:nvPr>
            <p:ph type="ftr" sz="quarter" idx="3"/>
          </p:nvPr>
        </p:nvSpPr>
        <p:spPr>
          <a:xfrm>
            <a:off x="1371600" y="6256338"/>
            <a:ext cx="3733800" cy="365125"/>
          </a:xfrm>
          <a:prstGeom prst="rect">
            <a:avLst/>
          </a:prstGeom>
        </p:spPr>
        <p:txBody>
          <a:bodyPr anchor="ctr" anchorCtr="0"/>
          <a:lstStyle>
            <a:lvl1pPr>
              <a:defRPr sz="1200">
                <a:solidFill>
                  <a:schemeClr val="bg1"/>
                </a:solidFill>
              </a:defRPr>
            </a:lvl1pPr>
          </a:lstStyle>
          <a:p>
            <a:r>
              <a:rPr lang="en-IN"/>
              <a:t>Copyright © 2016 Pearson Education, Ltd.</a:t>
            </a:r>
            <a:endParaRPr lang="en-US" dirty="0"/>
          </a:p>
        </p:txBody>
      </p:sp>
      <p:sp>
        <p:nvSpPr>
          <p:cNvPr id="1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a:t>9-</a:t>
            </a:r>
            <a:fld id="{8B37D5FE-740C-46F5-801A-FA5477D9711F}" type="slidenum">
              <a:rPr lang="en-US" smtClean="0"/>
              <a:pPr/>
              <a:t>‹#›</a:t>
            </a:fld>
            <a:endParaRPr lang="en-US" dirty="0"/>
          </a:p>
        </p:txBody>
      </p:sp>
      <p:pic>
        <p:nvPicPr>
          <p:cNvPr id="10" name="Picture 9" descr="cover banner.jpg"/>
          <p:cNvPicPr>
            <a:picLocks noChangeAspect="1"/>
          </p:cNvPicPr>
          <p:nvPr userDrawn="1"/>
        </p:nvPicPr>
        <p:blipFill>
          <a:blip r:embed="rId14" cstate="print"/>
          <a:stretch>
            <a:fillRect/>
          </a:stretch>
        </p:blipFill>
        <p:spPr>
          <a:xfrm>
            <a:off x="0" y="6015228"/>
            <a:ext cx="1369640" cy="856800"/>
          </a:xfrm>
          <a:prstGeom prst="rect">
            <a:avLst/>
          </a:prstGeom>
        </p:spPr>
      </p:pic>
    </p:spTree>
    <p:extLst>
      <p:ext uri="{BB962C8B-B14F-4D97-AF65-F5344CB8AC3E}">
        <p14:creationId xmlns:p14="http://schemas.microsoft.com/office/powerpoint/2010/main" val="119919028"/>
      </p:ext>
    </p:extLst>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Lst>
  <p:hf hd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rgbClr val="FF1D1D"/>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Tx/>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rgbClr val="FF1D1D"/>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Tx/>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rgbClr val="FF1D1D"/>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normAutofit fontScale="90000"/>
          </a:bodyPr>
          <a:lstStyle/>
          <a:p>
            <a:pPr algn="ctr"/>
            <a:r>
              <a:rPr lang="en-US" sz="3600" dirty="0"/>
              <a:t>What Is Strategic Management?</a:t>
            </a:r>
            <a:br>
              <a:rPr lang="en-US" sz="3600" dirty="0"/>
            </a:br>
            <a:r>
              <a:rPr lang="en-US" dirty="0"/>
              <a:t>Page 268</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2800" b="1" dirty="0">
                <a:latin typeface="Arial" pitchFamily="34" charset="0"/>
                <a:cs typeface="Arial" pitchFamily="34" charset="0"/>
              </a:rPr>
              <a:t>Strategic</a:t>
            </a:r>
          </a:p>
        </p:txBody>
      </p:sp>
      <p:sp>
        <p:nvSpPr>
          <p:cNvPr id="31746"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2800" b="1" dirty="0"/>
              <a:t>                      management </a:t>
            </a:r>
            <a:r>
              <a:rPr lang="en-US" sz="2800" dirty="0"/>
              <a:t>–</a:t>
            </a:r>
            <a:r>
              <a:rPr lang="en-US" sz="2800" b="1" dirty="0"/>
              <a:t> </a:t>
            </a:r>
            <a:r>
              <a:rPr lang="en-US" sz="2800" dirty="0"/>
              <a:t>what managers do to develop </a:t>
            </a:r>
            <a:r>
              <a:rPr lang="en-US" sz="2800" b="1" dirty="0"/>
              <a:t>the organization’s strategies.</a:t>
            </a:r>
          </a:p>
          <a:p>
            <a:pPr marL="863600" indent="-457200" eaLnBrk="0" hangingPunct="0">
              <a:spcBef>
                <a:spcPct val="20000"/>
              </a:spcBef>
              <a:buFont typeface="Arial" charset="0"/>
              <a:buChar char="•"/>
            </a:pPr>
            <a:r>
              <a:rPr lang="en-US" sz="2800" b="1" dirty="0"/>
              <a:t>Strategies </a:t>
            </a:r>
            <a:r>
              <a:rPr lang="en-US" sz="2800" dirty="0"/>
              <a:t>–</a:t>
            </a:r>
            <a:r>
              <a:rPr lang="en-US" sz="2800" b="1" dirty="0"/>
              <a:t> </a:t>
            </a:r>
            <a:r>
              <a:rPr lang="en-US" sz="2800" dirty="0"/>
              <a:t>the </a:t>
            </a:r>
            <a:r>
              <a:rPr lang="en-US" sz="2800" b="1" dirty="0">
                <a:solidFill>
                  <a:srgbClr val="FF0000"/>
                </a:solidFill>
              </a:rPr>
              <a:t>plans</a:t>
            </a:r>
            <a:r>
              <a:rPr lang="en-US" sz="2800" dirty="0"/>
              <a:t> for </a:t>
            </a:r>
          </a:p>
          <a:p>
            <a:pPr marL="406400" eaLnBrk="0" hangingPunct="0">
              <a:spcBef>
                <a:spcPct val="20000"/>
              </a:spcBef>
            </a:pPr>
            <a:r>
              <a:rPr lang="en-US" sz="2800" dirty="0"/>
              <a:t>1.how the organization </a:t>
            </a:r>
            <a:r>
              <a:rPr lang="en-US" sz="2800" dirty="0">
                <a:solidFill>
                  <a:srgbClr val="FF0000"/>
                </a:solidFill>
              </a:rPr>
              <a:t>will do </a:t>
            </a:r>
            <a:r>
              <a:rPr lang="en-US" sz="2800" dirty="0"/>
              <a:t>what it’s in business </a:t>
            </a:r>
            <a:r>
              <a:rPr lang="en-US" sz="2800" dirty="0">
                <a:solidFill>
                  <a:srgbClr val="FF0000"/>
                </a:solidFill>
              </a:rPr>
              <a:t>to do</a:t>
            </a:r>
            <a:r>
              <a:rPr lang="en-US" sz="2800" dirty="0"/>
              <a:t>, </a:t>
            </a:r>
          </a:p>
          <a:p>
            <a:pPr marL="406400" eaLnBrk="0" hangingPunct="0">
              <a:spcBef>
                <a:spcPct val="20000"/>
              </a:spcBef>
            </a:pPr>
            <a:r>
              <a:rPr lang="en-US" sz="2800" dirty="0"/>
              <a:t>2. how it </a:t>
            </a:r>
            <a:r>
              <a:rPr lang="en-US" sz="2800" dirty="0">
                <a:solidFill>
                  <a:srgbClr val="FF0000"/>
                </a:solidFill>
              </a:rPr>
              <a:t>will compete </a:t>
            </a:r>
            <a:r>
              <a:rPr lang="en-US" sz="2800" dirty="0"/>
              <a:t>successfully, and </a:t>
            </a:r>
          </a:p>
          <a:p>
            <a:pPr marL="406400" eaLnBrk="0" hangingPunct="0">
              <a:spcBef>
                <a:spcPct val="20000"/>
              </a:spcBef>
            </a:pPr>
            <a:r>
              <a:rPr lang="en-US" sz="2800" dirty="0"/>
              <a:t>3. how it </a:t>
            </a:r>
            <a:r>
              <a:rPr lang="en-US" sz="2800" dirty="0">
                <a:solidFill>
                  <a:srgbClr val="FF0000"/>
                </a:solidFill>
              </a:rPr>
              <a:t>will attract and satisfy its customers </a:t>
            </a:r>
            <a:r>
              <a:rPr lang="en-US" sz="2800" dirty="0"/>
              <a:t>in order to achieve its goals.</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normAutofit fontScale="90000"/>
          </a:bodyPr>
          <a:lstStyle/>
          <a:p>
            <a:pPr algn="ctr"/>
            <a:r>
              <a:rPr lang="en-US" sz="3600" dirty="0"/>
              <a:t>The Strategic Management Process (cont.)</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3200" dirty="0">
                <a:latin typeface="Arial" pitchFamily="34" charset="0"/>
                <a:cs typeface="Arial" pitchFamily="34" charset="0"/>
              </a:rPr>
              <a:t>Step 2</a:t>
            </a:r>
          </a:p>
        </p:txBody>
      </p:sp>
      <p:sp>
        <p:nvSpPr>
          <p:cNvPr id="44034"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30000"/>
              </a:spcBef>
              <a:tabLst>
                <a:tab pos="1423988" algn="l"/>
              </a:tabLst>
            </a:pPr>
            <a:r>
              <a:rPr lang="en-US" sz="3200" b="1" dirty="0"/>
              <a:t>               : Doing an external analysis</a:t>
            </a:r>
          </a:p>
          <a:p>
            <a:pPr marL="742950" lvl="1" indent="-285750" eaLnBrk="0" hangingPunct="0">
              <a:spcBef>
                <a:spcPct val="30000"/>
              </a:spcBef>
              <a:buFont typeface="Arial" charset="0"/>
              <a:buChar char="–"/>
              <a:tabLst>
                <a:tab pos="1423988" algn="l"/>
              </a:tabLst>
            </a:pPr>
            <a:r>
              <a:rPr lang="en-US" sz="2800" dirty="0"/>
              <a:t>The environmental scanning of specific and general environments.</a:t>
            </a:r>
          </a:p>
          <a:p>
            <a:pPr marL="1143000" lvl="2" indent="-228600" eaLnBrk="0" hangingPunct="0">
              <a:spcBef>
                <a:spcPct val="30000"/>
              </a:spcBef>
              <a:buFont typeface="Arial" charset="0"/>
              <a:buChar char="•"/>
              <a:tabLst>
                <a:tab pos="1423988" algn="l"/>
              </a:tabLst>
            </a:pPr>
            <a:r>
              <a:rPr lang="en-US" sz="2400" dirty="0"/>
              <a:t>Focuses on identifying </a:t>
            </a:r>
            <a:r>
              <a:rPr lang="en-US" sz="2400" b="1" dirty="0"/>
              <a:t>opportunities and threats</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algn="ctr"/>
            <a:r>
              <a:rPr lang="en-US" sz="3600" dirty="0"/>
              <a:t>The Strategic Management Process (cont.)</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3200" dirty="0">
                <a:latin typeface="Arial" pitchFamily="34" charset="0"/>
                <a:cs typeface="Arial" pitchFamily="34" charset="0"/>
              </a:rPr>
              <a:t>Step 3:</a:t>
            </a:r>
          </a:p>
        </p:txBody>
      </p:sp>
      <p:sp>
        <p:nvSpPr>
          <p:cNvPr id="46082"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tabLst>
                <a:tab pos="1423988" algn="l"/>
              </a:tabLst>
            </a:pPr>
            <a:r>
              <a:rPr lang="en-US" sz="3200" b="1" dirty="0"/>
              <a:t>                 Doing an internal analysis</a:t>
            </a:r>
          </a:p>
          <a:p>
            <a:pPr marL="742950" lvl="1" indent="-285750" eaLnBrk="0" hangingPunct="0">
              <a:spcBef>
                <a:spcPct val="20000"/>
              </a:spcBef>
              <a:buFont typeface="Arial" charset="0"/>
              <a:buChar char="–"/>
              <a:tabLst>
                <a:tab pos="1423988" algn="l"/>
              </a:tabLst>
            </a:pPr>
            <a:r>
              <a:rPr lang="en-US" sz="2400" dirty="0"/>
              <a:t>Assessing organizational </a:t>
            </a:r>
            <a:r>
              <a:rPr lang="en-US" sz="2400" b="1" dirty="0">
                <a:solidFill>
                  <a:srgbClr val="FF0000"/>
                </a:solidFill>
              </a:rPr>
              <a:t>resources, capabilities, and activities:</a:t>
            </a:r>
          </a:p>
          <a:p>
            <a:pPr marL="1143000" lvl="2" indent="-228600" eaLnBrk="0" hangingPunct="0">
              <a:spcBef>
                <a:spcPct val="20000"/>
              </a:spcBef>
              <a:buFont typeface="Arial" charset="0"/>
              <a:buChar char="•"/>
              <a:tabLst>
                <a:tab pos="1423988" algn="l"/>
              </a:tabLst>
            </a:pPr>
            <a:r>
              <a:rPr lang="en-US" sz="2400" b="1" dirty="0"/>
              <a:t>Strengths</a:t>
            </a:r>
            <a:r>
              <a:rPr lang="en-US" sz="2400" dirty="0"/>
              <a:t> create value for the customer and strengthen the competitive position of the firm.</a:t>
            </a:r>
          </a:p>
          <a:p>
            <a:pPr marL="1143000" lvl="2" indent="-228600" eaLnBrk="0" hangingPunct="0">
              <a:spcBef>
                <a:spcPct val="20000"/>
              </a:spcBef>
              <a:buFont typeface="Arial" charset="0"/>
              <a:buChar char="•"/>
              <a:tabLst>
                <a:tab pos="1423988" algn="l"/>
              </a:tabLst>
            </a:pPr>
            <a:r>
              <a:rPr lang="en-US" sz="2400" b="1" dirty="0"/>
              <a:t>Weaknesses</a:t>
            </a:r>
            <a:r>
              <a:rPr lang="en-US" sz="2400" dirty="0"/>
              <a:t> can place the firm at a competitive disadvantage.</a:t>
            </a:r>
          </a:p>
          <a:p>
            <a:pPr marL="742950" lvl="1" indent="-285750" eaLnBrk="0" hangingPunct="0">
              <a:spcBef>
                <a:spcPct val="20000"/>
              </a:spcBef>
              <a:buFont typeface="Arial" charset="0"/>
              <a:buChar char="–"/>
              <a:tabLst>
                <a:tab pos="1423988" algn="l"/>
              </a:tabLst>
            </a:pPr>
            <a:r>
              <a:rPr lang="en-US" sz="2400" dirty="0"/>
              <a:t>Steps 2 and 3 combined are called a </a:t>
            </a:r>
            <a:r>
              <a:rPr lang="en-US" sz="2400" b="1" dirty="0"/>
              <a:t>SWOT analysis. (Strengths, Weaknesses, Opportunities, and Threats</a:t>
            </a:r>
            <a:r>
              <a:rPr lang="en-US" sz="2400" b="1" i="1" dirty="0">
                <a:solidFill>
                  <a:srgbClr val="006600"/>
                </a:solidFill>
              </a:rPr>
              <a:t>)</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pPr algn="ctr"/>
            <a:r>
              <a:rPr lang="en-US" sz="3600" dirty="0"/>
              <a:t>SWOT Analysis</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3200" b="1" dirty="0">
                <a:latin typeface="Arial" pitchFamily="34" charset="0"/>
                <a:cs typeface="Arial" pitchFamily="34" charset="0"/>
              </a:rPr>
              <a:t>SWOT</a:t>
            </a:r>
          </a:p>
        </p:txBody>
      </p:sp>
      <p:sp>
        <p:nvSpPr>
          <p:cNvPr id="48130" name="Rectangle 3"/>
          <p:cNvSpPr txBox="1">
            <a:spLocks/>
          </p:cNvSpPr>
          <p:nvPr/>
        </p:nvSpPr>
        <p:spPr bwMode="auto">
          <a:xfrm>
            <a:off x="457200" y="1600199"/>
            <a:ext cx="8305800" cy="4419601"/>
          </a:xfrm>
          <a:prstGeom prst="rect">
            <a:avLst/>
          </a:prstGeom>
          <a:noFill/>
          <a:ln w="9525">
            <a:noFill/>
            <a:miter lim="800000"/>
            <a:headEnd/>
            <a:tailEnd/>
          </a:ln>
        </p:spPr>
        <p:txBody>
          <a:bodyPr/>
          <a:lstStyle/>
          <a:p>
            <a:pPr marL="342900" indent="-342900" eaLnBrk="0" hangingPunct="0">
              <a:spcBef>
                <a:spcPct val="20000"/>
              </a:spcBef>
            </a:pPr>
            <a:r>
              <a:rPr lang="en-US" sz="2800" b="1" dirty="0"/>
              <a:t>                   analysis </a:t>
            </a:r>
            <a:r>
              <a:rPr lang="en-US" sz="2800" dirty="0"/>
              <a:t>– an analysis of the organization’s strengths, weaknesses, opportunities, and threats.</a:t>
            </a:r>
          </a:p>
          <a:p>
            <a:pPr marL="863600" indent="-457200" eaLnBrk="0" hangingPunct="0">
              <a:spcBef>
                <a:spcPct val="20000"/>
              </a:spcBef>
              <a:buFont typeface="Arial" charset="0"/>
              <a:buChar char="•"/>
            </a:pPr>
            <a:r>
              <a:rPr lang="en-US" sz="2800" b="1" dirty="0"/>
              <a:t>Resources</a:t>
            </a:r>
            <a:r>
              <a:rPr lang="en-US" sz="2800" dirty="0"/>
              <a:t> – an organization’s </a:t>
            </a:r>
            <a:r>
              <a:rPr lang="en-US" sz="2800" dirty="0">
                <a:solidFill>
                  <a:srgbClr val="FF0000"/>
                </a:solidFill>
              </a:rPr>
              <a:t>assets</a:t>
            </a:r>
            <a:r>
              <a:rPr lang="ar-SA" sz="2800" dirty="0">
                <a:solidFill>
                  <a:srgbClr val="FF0000"/>
                </a:solidFill>
              </a:rPr>
              <a:t>الاصول \الموجودات</a:t>
            </a:r>
            <a:r>
              <a:rPr lang="en-US" sz="2800" dirty="0"/>
              <a:t> that are used to develop, manufacture, and deliver a product to its customers.</a:t>
            </a:r>
          </a:p>
          <a:p>
            <a:pPr marL="863600" indent="-457200" eaLnBrk="0" hangingPunct="0">
              <a:spcBef>
                <a:spcPct val="20000"/>
              </a:spcBef>
              <a:buFont typeface="Arial" charset="0"/>
              <a:buChar char="•"/>
            </a:pPr>
            <a:r>
              <a:rPr lang="en-US" sz="2800" b="1" dirty="0"/>
              <a:t>Capabilities</a:t>
            </a:r>
            <a:r>
              <a:rPr lang="en-US" sz="2800" dirty="0"/>
              <a:t> – an organization’s </a:t>
            </a:r>
            <a:r>
              <a:rPr lang="en-US" sz="2800" dirty="0">
                <a:solidFill>
                  <a:srgbClr val="FF0000"/>
                </a:solidFill>
              </a:rPr>
              <a:t>skills and abilities</a:t>
            </a:r>
            <a:r>
              <a:rPr lang="en-US" sz="2800" dirty="0"/>
              <a:t> in doing the work activities needed in its business.</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algn="ctr"/>
            <a:r>
              <a:rPr lang="en-US" sz="3600" dirty="0"/>
              <a:t>Strengths and Weaknesses</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3200" b="1" dirty="0">
                <a:latin typeface="Arial" pitchFamily="34" charset="0"/>
                <a:cs typeface="Arial" pitchFamily="34" charset="0"/>
              </a:rPr>
              <a:t>Strengths</a:t>
            </a:r>
          </a:p>
        </p:txBody>
      </p:sp>
      <p:sp>
        <p:nvSpPr>
          <p:cNvPr id="50178" name="Rectangle 3"/>
          <p:cNvSpPr txBox="1">
            <a:spLocks/>
          </p:cNvSpPr>
          <p:nvPr/>
        </p:nvSpPr>
        <p:spPr bwMode="auto">
          <a:xfrm>
            <a:off x="228600" y="1600200"/>
            <a:ext cx="8915400" cy="4525963"/>
          </a:xfrm>
          <a:prstGeom prst="rect">
            <a:avLst/>
          </a:prstGeom>
          <a:noFill/>
          <a:ln w="9525">
            <a:noFill/>
            <a:miter lim="800000"/>
            <a:headEnd/>
            <a:tailEnd/>
          </a:ln>
        </p:spPr>
        <p:txBody>
          <a:bodyPr/>
          <a:lstStyle/>
          <a:p>
            <a:pPr marL="342900" indent="-342900" eaLnBrk="0" hangingPunct="0">
              <a:spcBef>
                <a:spcPct val="20000"/>
              </a:spcBef>
            </a:pPr>
            <a:r>
              <a:rPr lang="en-US" sz="3200" b="1" dirty="0"/>
              <a:t>                     </a:t>
            </a:r>
            <a:r>
              <a:rPr lang="en-US" sz="3200" dirty="0"/>
              <a:t> - any activities the organization does well or any unique resources that it has. </a:t>
            </a:r>
          </a:p>
          <a:p>
            <a:pPr marL="969963" indent="-512763" eaLnBrk="0" hangingPunct="0">
              <a:spcBef>
                <a:spcPct val="20000"/>
              </a:spcBef>
              <a:buFont typeface="Arial" charset="0"/>
              <a:buChar char="•"/>
            </a:pPr>
            <a:r>
              <a:rPr lang="en-US" sz="3200" b="1" dirty="0"/>
              <a:t>Weaknesses</a:t>
            </a:r>
            <a:r>
              <a:rPr lang="en-US" sz="3200" dirty="0"/>
              <a:t> – activities the organization does not execute well or needed resources it does not possess.</a:t>
            </a:r>
          </a:p>
          <a:p>
            <a:pPr marL="969963" indent="-512763" eaLnBrk="0" hangingPunct="0">
              <a:spcBef>
                <a:spcPct val="20000"/>
              </a:spcBef>
              <a:buFont typeface="Arial" charset="0"/>
              <a:buChar char="•"/>
            </a:pPr>
            <a:r>
              <a:rPr lang="en-US" sz="3200" b="1" dirty="0">
                <a:solidFill>
                  <a:srgbClr val="FF0000"/>
                </a:solidFill>
              </a:rPr>
              <a:t>Core competencies </a:t>
            </a:r>
            <a:r>
              <a:rPr lang="en-US" sz="3200" dirty="0"/>
              <a:t>– the organization’s major value-creating </a:t>
            </a:r>
            <a:r>
              <a:rPr lang="en-US" sz="3200" b="1" dirty="0">
                <a:solidFill>
                  <a:srgbClr val="FF0000"/>
                </a:solidFill>
              </a:rPr>
              <a:t>capabilities</a:t>
            </a:r>
            <a:r>
              <a:rPr lang="en-US" sz="3200" dirty="0"/>
              <a:t> that determine its </a:t>
            </a:r>
            <a:r>
              <a:rPr lang="en-US" sz="3200" b="1" dirty="0">
                <a:solidFill>
                  <a:srgbClr val="FF0000"/>
                </a:solidFill>
              </a:rPr>
              <a:t>competitive weapons.</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524000"/>
            <a:ext cx="7772400" cy="3733800"/>
          </a:xfrm>
        </p:spPr>
        <p:txBody>
          <a:bodyPr>
            <a:normAutofit/>
          </a:bodyPr>
          <a:lstStyle/>
          <a:p>
            <a:r>
              <a:rPr lang="en-US" sz="3200" dirty="0"/>
              <a:t>Core competencies    competitive advantage </a:t>
            </a:r>
          </a:p>
          <a:p>
            <a:r>
              <a:rPr lang="en-US" sz="3200" dirty="0"/>
              <a:t>Value and difficult to duplicates  </a:t>
            </a:r>
          </a:p>
          <a:p>
            <a:r>
              <a:rPr lang="en-US" sz="3200" dirty="0"/>
              <a:t>Quality ,flexibility ,team ,service … </a:t>
            </a: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14</a:t>
            </a:fld>
            <a:endParaRPr lang="en-US" dirty="0"/>
          </a:p>
        </p:txBody>
      </p:sp>
      <p:sp>
        <p:nvSpPr>
          <p:cNvPr id="6" name="Right Arrow 5"/>
          <p:cNvSpPr/>
          <p:nvPr/>
        </p:nvSpPr>
        <p:spPr>
          <a:xfrm>
            <a:off x="3581400" y="2057400"/>
            <a:ext cx="1371600" cy="1084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8795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Swot analysis Matrix- BZU  </a:t>
            </a: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15</a:t>
            </a:fld>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00274386"/>
              </p:ext>
            </p:extLst>
          </p:nvPr>
        </p:nvGraphicFramePr>
        <p:xfrm>
          <a:off x="685800" y="1600200"/>
          <a:ext cx="7772400" cy="34036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838200">
                <a:tc>
                  <a:txBody>
                    <a:bodyPr/>
                    <a:lstStyle/>
                    <a:p>
                      <a:endParaRPr lang="en-US" dirty="0"/>
                    </a:p>
                  </a:txBody>
                  <a:tcPr/>
                </a:tc>
                <a:tc>
                  <a:txBody>
                    <a:bodyPr/>
                    <a:lstStyle/>
                    <a:p>
                      <a:r>
                        <a:rPr lang="en-US" dirty="0"/>
                        <a:t>Strength (S)</a:t>
                      </a:r>
                    </a:p>
                  </a:txBody>
                  <a:tcPr/>
                </a:tc>
                <a:tc>
                  <a:txBody>
                    <a:bodyPr/>
                    <a:lstStyle/>
                    <a:p>
                      <a:r>
                        <a:rPr lang="en-US" dirty="0"/>
                        <a:t>Weakness</a:t>
                      </a:r>
                      <a:r>
                        <a:rPr lang="en-US" baseline="0" dirty="0"/>
                        <a:t> (W)</a:t>
                      </a:r>
                      <a:endParaRPr lang="en-US" dirty="0"/>
                    </a:p>
                  </a:txBody>
                  <a:tcPr/>
                </a:tc>
                <a:extLst>
                  <a:ext uri="{0D108BD9-81ED-4DB2-BD59-A6C34878D82A}">
                    <a16:rowId xmlns:a16="http://schemas.microsoft.com/office/drawing/2014/main" val="10000"/>
                  </a:ext>
                </a:extLst>
              </a:tr>
              <a:tr h="370840">
                <a:tc>
                  <a:txBody>
                    <a:bodyPr/>
                    <a:lstStyle/>
                    <a:p>
                      <a:r>
                        <a:rPr lang="en-US" dirty="0"/>
                        <a:t>Internal </a:t>
                      </a:r>
                    </a:p>
                  </a:txBody>
                  <a:tcPr/>
                </a:tc>
                <a:tc>
                  <a:txBody>
                    <a:bodyPr/>
                    <a:lstStyle/>
                    <a:p>
                      <a:r>
                        <a:rPr lang="en-US" dirty="0"/>
                        <a:t>Brand </a:t>
                      </a:r>
                    </a:p>
                    <a:p>
                      <a:r>
                        <a:rPr lang="en-US" dirty="0"/>
                        <a:t>High quality of education </a:t>
                      </a:r>
                    </a:p>
                  </a:txBody>
                  <a:tcPr/>
                </a:tc>
                <a:tc>
                  <a:txBody>
                    <a:bodyPr/>
                    <a:lstStyle/>
                    <a:p>
                      <a:r>
                        <a:rPr lang="en-US" dirty="0"/>
                        <a:t>Cash shortages</a:t>
                      </a:r>
                    </a:p>
                    <a:p>
                      <a:r>
                        <a:rPr lang="en-US" dirty="0"/>
                        <a:t>Lack of specialization </a:t>
                      </a:r>
                    </a:p>
                  </a:txBody>
                  <a:tcPr/>
                </a:tc>
                <a:extLst>
                  <a:ext uri="{0D108BD9-81ED-4DB2-BD59-A6C34878D82A}">
                    <a16:rowId xmlns:a16="http://schemas.microsoft.com/office/drawing/2014/main" val="10001"/>
                  </a:ext>
                </a:extLst>
              </a:tr>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External </a:t>
                      </a:r>
                    </a:p>
                    <a:p>
                      <a:endParaRPr lang="en-US" dirty="0"/>
                    </a:p>
                  </a:txBody>
                  <a:tcPr/>
                </a:tc>
                <a:tc>
                  <a:txBody>
                    <a:bodyPr/>
                    <a:lstStyle/>
                    <a:p>
                      <a:r>
                        <a:rPr lang="en-US" b="1" dirty="0"/>
                        <a:t>Opportunities (O)</a:t>
                      </a:r>
                    </a:p>
                  </a:txBody>
                  <a:tcPr/>
                </a:tc>
                <a:tc>
                  <a:txBody>
                    <a:bodyPr/>
                    <a:lstStyle/>
                    <a:p>
                      <a:r>
                        <a:rPr lang="en-US" b="1" dirty="0"/>
                        <a:t>Threat (T)</a:t>
                      </a:r>
                    </a:p>
                  </a:txBody>
                  <a:tcPr/>
                </a:tc>
                <a:extLst>
                  <a:ext uri="{0D108BD9-81ED-4DB2-BD59-A6C34878D82A}">
                    <a16:rowId xmlns:a16="http://schemas.microsoft.com/office/drawing/2014/main" val="10003"/>
                  </a:ext>
                </a:extLst>
              </a:tr>
              <a:tr h="370840">
                <a:tc>
                  <a:txBody>
                    <a:bodyPr/>
                    <a:lstStyle/>
                    <a:p>
                      <a:endParaRPr lang="en-US" dirty="0"/>
                    </a:p>
                  </a:txBody>
                  <a:tcPr/>
                </a:tc>
                <a:tc>
                  <a:txBody>
                    <a:bodyPr/>
                    <a:lstStyle/>
                    <a:p>
                      <a:r>
                        <a:rPr lang="en-US" dirty="0"/>
                        <a:t>E- learning  </a:t>
                      </a:r>
                    </a:p>
                    <a:p>
                      <a:r>
                        <a:rPr lang="en-US" dirty="0"/>
                        <a:t>Partnership (exchange program)</a:t>
                      </a:r>
                    </a:p>
                  </a:txBody>
                  <a:tcPr/>
                </a:tc>
                <a:tc>
                  <a:txBody>
                    <a:bodyPr/>
                    <a:lstStyle/>
                    <a:p>
                      <a:r>
                        <a:rPr lang="en-US" dirty="0"/>
                        <a:t>Competition </a:t>
                      </a:r>
                    </a:p>
                    <a:p>
                      <a:r>
                        <a:rPr lang="en-US" dirty="0"/>
                        <a:t>Economic </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58457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normAutofit fontScale="90000"/>
          </a:bodyPr>
          <a:lstStyle/>
          <a:p>
            <a:pPr algn="ctr"/>
            <a:r>
              <a:rPr lang="en-US" sz="3600" dirty="0"/>
              <a:t>The Strategic Management Process (cont.)</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3200" dirty="0">
                <a:latin typeface="Arial" pitchFamily="34" charset="0"/>
                <a:cs typeface="Arial" pitchFamily="34" charset="0"/>
              </a:rPr>
              <a:t>Step 4</a:t>
            </a:r>
          </a:p>
        </p:txBody>
      </p:sp>
      <p:sp>
        <p:nvSpPr>
          <p:cNvPr id="52226" name="Rectangle 3"/>
          <p:cNvSpPr txBox="1">
            <a:spLocks/>
          </p:cNvSpPr>
          <p:nvPr/>
        </p:nvSpPr>
        <p:spPr bwMode="auto">
          <a:xfrm>
            <a:off x="304800" y="1600200"/>
            <a:ext cx="8610600" cy="4525963"/>
          </a:xfrm>
          <a:prstGeom prst="rect">
            <a:avLst/>
          </a:prstGeom>
          <a:noFill/>
          <a:ln w="9525">
            <a:noFill/>
            <a:miter lim="800000"/>
            <a:headEnd/>
            <a:tailEnd/>
          </a:ln>
        </p:spPr>
        <p:txBody>
          <a:bodyPr/>
          <a:lstStyle/>
          <a:p>
            <a:pPr marL="342900" indent="-342900" eaLnBrk="0" hangingPunct="0">
              <a:spcBef>
                <a:spcPct val="50000"/>
              </a:spcBef>
              <a:tabLst>
                <a:tab pos="1423988" algn="l"/>
              </a:tabLst>
            </a:pPr>
            <a:r>
              <a:rPr lang="en-US" sz="3200" b="1" dirty="0">
                <a:solidFill>
                  <a:srgbClr val="FF0000"/>
                </a:solidFill>
              </a:rPr>
              <a:t>                :</a:t>
            </a:r>
            <a:r>
              <a:rPr lang="en-US" sz="3200" b="1" dirty="0"/>
              <a:t> Formulating strategies</a:t>
            </a:r>
          </a:p>
          <a:p>
            <a:pPr marL="742950" lvl="1" indent="-285750" eaLnBrk="0" hangingPunct="0">
              <a:spcBef>
                <a:spcPct val="50000"/>
              </a:spcBef>
              <a:buFont typeface="Arial" charset="0"/>
              <a:buChar char="–"/>
              <a:tabLst>
                <a:tab pos="1423988" algn="l"/>
              </a:tabLst>
            </a:pPr>
            <a:r>
              <a:rPr lang="en-US" sz="2800" dirty="0"/>
              <a:t>Develop and evaluate strategic alternatives.</a:t>
            </a:r>
          </a:p>
          <a:p>
            <a:pPr marL="742950" lvl="1" indent="-285750" eaLnBrk="0" hangingPunct="0">
              <a:spcBef>
                <a:spcPct val="50000"/>
              </a:spcBef>
              <a:buFont typeface="Arial" charset="0"/>
              <a:buChar char="–"/>
              <a:tabLst>
                <a:tab pos="1423988" algn="l"/>
              </a:tabLst>
            </a:pPr>
            <a:r>
              <a:rPr lang="en-US" sz="2800" dirty="0"/>
              <a:t>Select appropriate strategies for all levels in the organization that provide relative advantage over competitors.</a:t>
            </a:r>
          </a:p>
          <a:p>
            <a:pPr marL="742950" lvl="1" indent="-285750" eaLnBrk="0" hangingPunct="0">
              <a:spcBef>
                <a:spcPct val="50000"/>
              </a:spcBef>
              <a:buFont typeface="Arial" charset="0"/>
              <a:buChar char="–"/>
              <a:tabLst>
                <a:tab pos="1423988" algn="l"/>
              </a:tabLst>
            </a:pPr>
            <a:r>
              <a:rPr lang="en-US" sz="2800" dirty="0">
                <a:solidFill>
                  <a:srgbClr val="FF0000"/>
                </a:solidFill>
              </a:rPr>
              <a:t>Match organizational strengths to environmental opportunities.</a:t>
            </a:r>
          </a:p>
          <a:p>
            <a:pPr marL="742950" lvl="1" indent="-285750" eaLnBrk="0" hangingPunct="0">
              <a:spcBef>
                <a:spcPct val="50000"/>
              </a:spcBef>
              <a:buFont typeface="Arial" charset="0"/>
              <a:buChar char="–"/>
              <a:tabLst>
                <a:tab pos="1423988" algn="l"/>
              </a:tabLst>
            </a:pPr>
            <a:r>
              <a:rPr lang="en-US" sz="2800" dirty="0">
                <a:solidFill>
                  <a:srgbClr val="FF0000"/>
                </a:solidFill>
              </a:rPr>
              <a:t>Correct weaknesses and guard against threats.</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normAutofit fontScale="90000"/>
          </a:bodyPr>
          <a:lstStyle/>
          <a:p>
            <a:pPr algn="ctr"/>
            <a:r>
              <a:rPr lang="en-US" sz="3600" dirty="0"/>
              <a:t>The Strategic Management Process (cont.)</a:t>
            </a:r>
            <a:endParaRPr lang="en-US" sz="3600" dirty="0">
              <a:latin typeface="Calibri" pitchFamily="34" charset="0"/>
            </a:endParaRPr>
          </a:p>
        </p:txBody>
      </p:sp>
      <p:sp>
        <p:nvSpPr>
          <p:cNvPr id="6" name="Content Placeholder 5"/>
          <p:cNvSpPr>
            <a:spLocks noGrp="1"/>
          </p:cNvSpPr>
          <p:nvPr>
            <p:ph idx="1"/>
          </p:nvPr>
        </p:nvSpPr>
        <p:spPr/>
        <p:txBody>
          <a:bodyPr>
            <a:normAutofit fontScale="70000" lnSpcReduction="20000"/>
          </a:bodyPr>
          <a:lstStyle/>
          <a:p>
            <a:pPr indent="-342900" eaLnBrk="0" hangingPunct="0">
              <a:spcBef>
                <a:spcPct val="50000"/>
              </a:spcBef>
            </a:pPr>
            <a:r>
              <a:rPr lang="en-US" sz="3500" dirty="0">
                <a:latin typeface="Arial"/>
                <a:cs typeface="Arial"/>
              </a:rPr>
              <a:t>Step 5: Implementing strategies (</a:t>
            </a:r>
            <a:r>
              <a:rPr lang="en-US" sz="3500" dirty="0">
                <a:solidFill>
                  <a:srgbClr val="FF0000"/>
                </a:solidFill>
                <a:latin typeface="Arial"/>
                <a:cs typeface="Arial"/>
              </a:rPr>
              <a:t>put strategy into action )</a:t>
            </a:r>
          </a:p>
          <a:p>
            <a:pPr lvl="1" indent="-285750" eaLnBrk="0" hangingPunct="0">
              <a:spcBef>
                <a:spcPct val="50000"/>
              </a:spcBef>
              <a:buClrTx/>
              <a:buFont typeface="Arial" charset="0"/>
              <a:buChar char="–"/>
            </a:pPr>
            <a:r>
              <a:rPr lang="en-US" sz="2400" b="1" dirty="0">
                <a:latin typeface="Arial"/>
                <a:cs typeface="Arial"/>
              </a:rPr>
              <a:t>Implementation </a:t>
            </a:r>
            <a:r>
              <a:rPr lang="en-US" sz="2400" dirty="0">
                <a:latin typeface="Arial"/>
                <a:cs typeface="Arial"/>
              </a:rPr>
              <a:t>– effectively fitting organizational structure and activities to the environment.</a:t>
            </a:r>
          </a:p>
          <a:p>
            <a:pPr lvl="1" indent="-285750" eaLnBrk="0" hangingPunct="0">
              <a:spcBef>
                <a:spcPct val="50000"/>
              </a:spcBef>
              <a:buClrTx/>
              <a:buFont typeface="Arial" charset="0"/>
              <a:buChar char="–"/>
            </a:pPr>
            <a:r>
              <a:rPr lang="en-US" sz="2400" dirty="0">
                <a:latin typeface="Arial"/>
                <a:cs typeface="Arial"/>
              </a:rPr>
              <a:t>The environment dictates the </a:t>
            </a:r>
            <a:r>
              <a:rPr lang="en-US" sz="2400" dirty="0">
                <a:solidFill>
                  <a:srgbClr val="FF0000"/>
                </a:solidFill>
                <a:latin typeface="Arial"/>
                <a:cs typeface="Arial"/>
              </a:rPr>
              <a:t>chosen strategy</a:t>
            </a:r>
            <a:r>
              <a:rPr lang="en-US" sz="2400" dirty="0">
                <a:latin typeface="Arial"/>
                <a:cs typeface="Arial"/>
              </a:rPr>
              <a:t>; effective strategy implementation requires an organizational structure matched to its requirements.</a:t>
            </a:r>
          </a:p>
          <a:p>
            <a:pPr eaLnBrk="0" hangingPunct="0">
              <a:spcBef>
                <a:spcPct val="50000"/>
              </a:spcBef>
            </a:pPr>
            <a:r>
              <a:rPr lang="en-US" sz="3500" dirty="0">
                <a:latin typeface="Arial"/>
                <a:cs typeface="Arial"/>
              </a:rPr>
              <a:t>Step 6: Evaluating results</a:t>
            </a:r>
          </a:p>
          <a:p>
            <a:pPr lvl="1" indent="-285750" eaLnBrk="0" hangingPunct="0">
              <a:spcBef>
                <a:spcPct val="50000"/>
              </a:spcBef>
              <a:buClrTx/>
              <a:buFont typeface="Arial" charset="0"/>
              <a:buChar char="–"/>
            </a:pPr>
            <a:r>
              <a:rPr lang="en-US" sz="3400" dirty="0">
                <a:latin typeface="Arial"/>
                <a:cs typeface="Arial"/>
              </a:rPr>
              <a:t>How effective have strategies been?</a:t>
            </a:r>
          </a:p>
          <a:p>
            <a:pPr lvl="1" indent="-285750" eaLnBrk="0" hangingPunct="0">
              <a:spcBef>
                <a:spcPct val="50000"/>
              </a:spcBef>
              <a:buClrTx/>
              <a:buFont typeface="Arial" charset="0"/>
              <a:buChar char="–"/>
            </a:pPr>
            <a:r>
              <a:rPr lang="en-US" sz="3400" dirty="0">
                <a:latin typeface="Arial"/>
                <a:cs typeface="Arial"/>
              </a:rPr>
              <a:t>What </a:t>
            </a:r>
            <a:r>
              <a:rPr lang="en-US" sz="3400" dirty="0">
                <a:solidFill>
                  <a:srgbClr val="FF0000"/>
                </a:solidFill>
                <a:latin typeface="Arial"/>
                <a:cs typeface="Arial"/>
              </a:rPr>
              <a:t>adjustments</a:t>
            </a:r>
            <a:r>
              <a:rPr lang="en-US" sz="3400" dirty="0">
                <a:latin typeface="Arial"/>
                <a:cs typeface="Arial"/>
              </a:rPr>
              <a:t>, if any, are necessary?</a:t>
            </a:r>
          </a:p>
          <a:p>
            <a:pPr>
              <a:buFont typeface="Wingdings 3" charset="2"/>
              <a:buChar char=""/>
            </a:pPr>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normAutofit fontScale="90000"/>
          </a:bodyPr>
          <a:lstStyle/>
          <a:p>
            <a:pPr algn="ctr"/>
            <a:r>
              <a:rPr lang="en-US" sz="3600" dirty="0"/>
              <a:t>Exhibit 9-3</a:t>
            </a:r>
            <a:br>
              <a:rPr lang="en-US" dirty="0"/>
            </a:br>
            <a:r>
              <a:rPr lang="en-US" sz="3600" dirty="0"/>
              <a:t>Types of Organizational Strategies</a:t>
            </a:r>
            <a:endParaRPr lang="en-US" sz="3600" dirty="0">
              <a:latin typeface="Calibri" pitchFamily="34" charset="0"/>
            </a:endParaRPr>
          </a:p>
        </p:txBody>
      </p:sp>
      <p:pic>
        <p:nvPicPr>
          <p:cNvPr id="2" name="Picture 1"/>
          <p:cNvPicPr>
            <a:picLocks noChangeAspect="1"/>
          </p:cNvPicPr>
          <p:nvPr/>
        </p:nvPicPr>
        <p:blipFill>
          <a:blip r:embed="rId3"/>
          <a:stretch>
            <a:fillRect/>
          </a:stretch>
        </p:blipFill>
        <p:spPr>
          <a:xfrm>
            <a:off x="0" y="1600200"/>
            <a:ext cx="9144000" cy="3429000"/>
          </a:xfrm>
          <a:prstGeom prst="rect">
            <a:avLst/>
          </a:prstGeom>
        </p:spPr>
      </p:pic>
      <p:sp>
        <p:nvSpPr>
          <p:cNvPr id="3" name="Footer Placeholder 2"/>
          <p:cNvSpPr>
            <a:spLocks noGrp="1"/>
          </p:cNvSpPr>
          <p:nvPr>
            <p:ph type="ftr" sz="quarter" idx="11"/>
          </p:nvPr>
        </p:nvSpPr>
        <p:spPr/>
        <p:txBody>
          <a:bodyPr/>
          <a:lstStyle/>
          <a:p>
            <a:r>
              <a:rPr lang="en-IN"/>
              <a:t>Copyright © 2016 Pearson Education, Ltd.</a:t>
            </a:r>
            <a:endParaRPr lang="en-US" dirty="0"/>
          </a:p>
        </p:txBody>
      </p:sp>
      <p:sp>
        <p:nvSpPr>
          <p:cNvPr id="6" name="Slide Number Placeholder 5"/>
          <p:cNvSpPr>
            <a:spLocks noGrp="1"/>
          </p:cNvSpPr>
          <p:nvPr>
            <p:ph type="sldNum" sz="quarter" idx="4"/>
          </p:nvPr>
        </p:nvSpPr>
        <p:spPr/>
        <p:txBody>
          <a:bodyPr/>
          <a:lstStyle/>
          <a:p>
            <a:r>
              <a:rPr lang="en-US"/>
              <a:t>9-</a:t>
            </a:r>
            <a:fld id="{8B37D5FE-740C-46F5-801A-FA5477D9711F}" type="slidenum">
              <a:rPr lang="en-US" smtClean="0"/>
              <a:pPr/>
              <a:t>18</a:t>
            </a:fld>
            <a:endParaRPr lang="en-US" dirty="0"/>
          </a:p>
        </p:txBody>
      </p:sp>
    </p:spTree>
    <p:extLst>
      <p:ext uri="{BB962C8B-B14F-4D97-AF65-F5344CB8AC3E}">
        <p14:creationId xmlns:p14="http://schemas.microsoft.com/office/powerpoint/2010/main" val="304955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Types of organizational strategies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20770330"/>
              </p:ext>
            </p:extLst>
          </p:nvPr>
        </p:nvGraphicFramePr>
        <p:xfrm>
          <a:off x="685800" y="1600200"/>
          <a:ext cx="77724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19</a:t>
            </a:fld>
            <a:endParaRPr lang="en-US" dirty="0"/>
          </a:p>
        </p:txBody>
      </p:sp>
    </p:spTree>
    <p:extLst>
      <p:ext uri="{BB962C8B-B14F-4D97-AF65-F5344CB8AC3E}">
        <p14:creationId xmlns:p14="http://schemas.microsoft.com/office/powerpoint/2010/main" val="355727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charset="0"/>
                <a:cs typeface="Arial" charset="0"/>
              </a:rPr>
              <a:t>Business model</a:t>
            </a:r>
            <a:endParaRPr lang="en-US" dirty="0"/>
          </a:p>
        </p:txBody>
      </p:sp>
      <p:sp>
        <p:nvSpPr>
          <p:cNvPr id="3" name="Content Placeholder 2"/>
          <p:cNvSpPr>
            <a:spLocks noGrp="1"/>
          </p:cNvSpPr>
          <p:nvPr>
            <p:ph idx="1"/>
          </p:nvPr>
        </p:nvSpPr>
        <p:spPr/>
        <p:txBody>
          <a:bodyPr/>
          <a:lstStyle/>
          <a:p>
            <a:pPr hangingPunct="0"/>
            <a:endParaRPr lang="en-US" dirty="0"/>
          </a:p>
          <a:p>
            <a:pPr hangingPunct="0"/>
            <a:r>
              <a:rPr lang="en-US" sz="2800" b="1" dirty="0">
                <a:latin typeface="Arial" charset="0"/>
                <a:cs typeface="Arial" charset="0"/>
              </a:rPr>
              <a:t>Business model </a:t>
            </a:r>
            <a:r>
              <a:rPr lang="ar-SA" sz="2800" b="1" dirty="0">
                <a:latin typeface="Arial" charset="0"/>
                <a:cs typeface="Arial" charset="0"/>
              </a:rPr>
              <a:t> نموذج الاعمال </a:t>
            </a:r>
            <a:r>
              <a:rPr lang="en-US" dirty="0"/>
              <a:t>–</a:t>
            </a:r>
            <a:r>
              <a:rPr lang="en-US" b="1" dirty="0"/>
              <a:t> </a:t>
            </a:r>
            <a:endParaRPr lang="en-US" sz="2800" dirty="0">
              <a:latin typeface="Arial" charset="0"/>
              <a:cs typeface="Arial" charset="0"/>
            </a:endParaRPr>
          </a:p>
          <a:p>
            <a:pPr hangingPunct="0"/>
            <a:r>
              <a:rPr lang="en-US" sz="2800" b="1" dirty="0">
                <a:latin typeface="Arial" charset="0"/>
                <a:cs typeface="Arial" charset="0"/>
              </a:rPr>
              <a:t>It focuses on two things: </a:t>
            </a:r>
            <a:r>
              <a:rPr lang="en-US" sz="2800" dirty="0">
                <a:latin typeface="Arial" charset="0"/>
                <a:cs typeface="Arial" charset="0"/>
              </a:rPr>
              <a:t>(1) whether customers </a:t>
            </a:r>
            <a:r>
              <a:rPr lang="en-US" sz="2800" b="1" dirty="0">
                <a:solidFill>
                  <a:srgbClr val="FF0000"/>
                </a:solidFill>
                <a:latin typeface="Arial" charset="0"/>
                <a:cs typeface="Arial" charset="0"/>
              </a:rPr>
              <a:t>will value </a:t>
            </a:r>
            <a:r>
              <a:rPr lang="en-US" sz="2800" dirty="0">
                <a:latin typeface="Arial" charset="0"/>
                <a:cs typeface="Arial" charset="0"/>
              </a:rPr>
              <a:t>what the company is providing and (2) whether the company can </a:t>
            </a:r>
            <a:r>
              <a:rPr lang="en-US" sz="2800" b="1" dirty="0">
                <a:solidFill>
                  <a:srgbClr val="FF0000"/>
                </a:solidFill>
                <a:latin typeface="Arial" charset="0"/>
                <a:cs typeface="Arial" charset="0"/>
              </a:rPr>
              <a:t>make any money </a:t>
            </a:r>
            <a:r>
              <a:rPr lang="en-US" sz="2800" dirty="0">
                <a:latin typeface="Arial" charset="0"/>
                <a:cs typeface="Arial" charset="0"/>
              </a:rPr>
              <a:t>doing that.</a:t>
            </a: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2</a:t>
            </a:fld>
            <a:endParaRPr lang="en-US" dirty="0"/>
          </a:p>
        </p:txBody>
      </p:sp>
    </p:spTree>
    <p:extLst>
      <p:ext uri="{BB962C8B-B14F-4D97-AF65-F5344CB8AC3E}">
        <p14:creationId xmlns:p14="http://schemas.microsoft.com/office/powerpoint/2010/main" val="1812421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normAutofit/>
          </a:bodyPr>
          <a:lstStyle/>
          <a:p>
            <a:pPr algn="ctr"/>
            <a:r>
              <a:rPr lang="en-US" sz="3600" dirty="0"/>
              <a:t>What Is Corporate Strategy?</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pPr indent="-342900" eaLnBrk="0" hangingPunct="0">
              <a:spcBef>
                <a:spcPct val="20000"/>
              </a:spcBef>
            </a:pPr>
            <a:r>
              <a:rPr lang="en-US" sz="3200" b="1" dirty="0">
                <a:latin typeface="Arial"/>
                <a:cs typeface="Arial"/>
              </a:rPr>
              <a:t>Corporate strategy </a:t>
            </a:r>
            <a:r>
              <a:rPr lang="en-US" sz="3200" dirty="0">
                <a:latin typeface="Arial"/>
                <a:cs typeface="Arial"/>
              </a:rPr>
              <a:t>– an organizational strategy that </a:t>
            </a:r>
            <a:r>
              <a:rPr lang="en-US" sz="3200" dirty="0">
                <a:solidFill>
                  <a:srgbClr val="FF0000"/>
                </a:solidFill>
                <a:latin typeface="Arial"/>
                <a:cs typeface="Arial"/>
              </a:rPr>
              <a:t>determines</a:t>
            </a:r>
            <a:r>
              <a:rPr lang="en-US" sz="3200" dirty="0">
                <a:latin typeface="Arial"/>
                <a:cs typeface="Arial"/>
              </a:rPr>
              <a:t> </a:t>
            </a:r>
            <a:r>
              <a:rPr lang="en-US" sz="3200" b="1" dirty="0">
                <a:latin typeface="Arial"/>
                <a:cs typeface="Arial"/>
              </a:rPr>
              <a:t>what businesses a company is in </a:t>
            </a:r>
            <a:r>
              <a:rPr lang="en-US" sz="3200" dirty="0">
                <a:latin typeface="Arial"/>
                <a:cs typeface="Arial"/>
              </a:rPr>
              <a:t>or </a:t>
            </a:r>
            <a:r>
              <a:rPr lang="en-US" sz="3200" b="1" dirty="0">
                <a:latin typeface="Arial"/>
                <a:cs typeface="Arial"/>
              </a:rPr>
              <a:t>wants to be in, </a:t>
            </a:r>
            <a:r>
              <a:rPr lang="en-US" sz="3200" dirty="0">
                <a:latin typeface="Arial"/>
                <a:cs typeface="Arial"/>
              </a:rPr>
              <a:t>and </a:t>
            </a:r>
            <a:r>
              <a:rPr lang="en-US" sz="3200" b="1" dirty="0">
                <a:latin typeface="Arial"/>
                <a:cs typeface="Arial"/>
              </a:rPr>
              <a:t>what it wants to do with those businesses.</a:t>
            </a:r>
          </a:p>
          <a:p>
            <a:pPr indent="-342900" eaLnBrk="0" hangingPunct="0">
              <a:spcBef>
                <a:spcPct val="20000"/>
              </a:spcBef>
              <a:buFont typeface="Arial" charset="0"/>
              <a:buChar char="•"/>
            </a:pPr>
            <a:endParaRPr lang="en-US" sz="3200" dirty="0"/>
          </a:p>
          <a:p>
            <a:endParaRPr lang="en-US" sz="32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20</a:t>
            </a:fld>
            <a:endParaRPr lang="en-US" dirty="0"/>
          </a:p>
        </p:txBody>
      </p:sp>
    </p:spTree>
    <p:extLst>
      <p:ext uri="{BB962C8B-B14F-4D97-AF65-F5344CB8AC3E}">
        <p14:creationId xmlns:p14="http://schemas.microsoft.com/office/powerpoint/2010/main" val="50644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Corporate Strategies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9668028"/>
              </p:ext>
            </p:extLst>
          </p:nvPr>
        </p:nvGraphicFramePr>
        <p:xfrm>
          <a:off x="685800" y="1600200"/>
          <a:ext cx="77724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21</a:t>
            </a:fld>
            <a:endParaRPr lang="en-US" dirty="0"/>
          </a:p>
        </p:txBody>
      </p:sp>
    </p:spTree>
    <p:extLst>
      <p:ext uri="{BB962C8B-B14F-4D97-AF65-F5344CB8AC3E}">
        <p14:creationId xmlns:p14="http://schemas.microsoft.com/office/powerpoint/2010/main" val="18551137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pPr algn="ctr"/>
            <a:r>
              <a:rPr lang="en-US" sz="3600" dirty="0"/>
              <a:t>Growth Strategies</a:t>
            </a:r>
            <a:endParaRPr lang="en-US" sz="3600" dirty="0">
              <a:latin typeface="Calibri" pitchFamily="34" charset="0"/>
            </a:endParaRPr>
          </a:p>
        </p:txBody>
      </p:sp>
      <p:sp>
        <p:nvSpPr>
          <p:cNvPr id="6" name="Content Placeholder 5"/>
          <p:cNvSpPr>
            <a:spLocks noGrp="1"/>
          </p:cNvSpPr>
          <p:nvPr>
            <p:ph idx="1"/>
          </p:nvPr>
        </p:nvSpPr>
        <p:spPr/>
        <p:txBody>
          <a:bodyPr>
            <a:normAutofit lnSpcReduction="10000"/>
          </a:bodyPr>
          <a:lstStyle/>
          <a:p>
            <a:r>
              <a:rPr lang="en-US" sz="2800" b="1" dirty="0">
                <a:latin typeface="Arial"/>
                <a:cs typeface="Arial"/>
              </a:rPr>
              <a:t>Growth Strategy </a:t>
            </a:r>
            <a:r>
              <a:rPr lang="en-US" sz="2800" dirty="0">
                <a:latin typeface="Arial"/>
                <a:cs typeface="Arial"/>
              </a:rPr>
              <a:t>–</a:t>
            </a:r>
            <a:r>
              <a:rPr lang="en-US" sz="2800" b="1" dirty="0">
                <a:latin typeface="Arial"/>
                <a:cs typeface="Arial"/>
              </a:rPr>
              <a:t> </a:t>
            </a:r>
            <a:r>
              <a:rPr lang="en-US" sz="2800" dirty="0">
                <a:latin typeface="Arial"/>
                <a:cs typeface="Arial"/>
              </a:rPr>
              <a:t>a corporate strategy that’s used when an organization wants to </a:t>
            </a:r>
            <a:r>
              <a:rPr lang="en-US" sz="2800" b="1" dirty="0">
                <a:solidFill>
                  <a:srgbClr val="FF0000"/>
                </a:solidFill>
                <a:latin typeface="Arial"/>
                <a:cs typeface="Arial"/>
              </a:rPr>
              <a:t>expand</a:t>
            </a:r>
            <a:r>
              <a:rPr lang="en-US" sz="2800" dirty="0">
                <a:latin typeface="Arial"/>
                <a:cs typeface="Arial"/>
              </a:rPr>
              <a:t> </a:t>
            </a:r>
            <a:r>
              <a:rPr lang="en-US" sz="2800" b="1" dirty="0">
                <a:solidFill>
                  <a:srgbClr val="FF0000"/>
                </a:solidFill>
                <a:latin typeface="Arial"/>
                <a:cs typeface="Arial"/>
              </a:rPr>
              <a:t>the number of markets served </a:t>
            </a:r>
            <a:r>
              <a:rPr lang="en-US" sz="2800" dirty="0">
                <a:latin typeface="Arial"/>
                <a:cs typeface="Arial"/>
              </a:rPr>
              <a:t>or </a:t>
            </a:r>
            <a:r>
              <a:rPr lang="en-US" sz="2800" b="1" dirty="0">
                <a:solidFill>
                  <a:srgbClr val="FF0000"/>
                </a:solidFill>
                <a:latin typeface="Arial"/>
                <a:cs typeface="Arial"/>
              </a:rPr>
              <a:t>products offered,</a:t>
            </a:r>
            <a:r>
              <a:rPr lang="en-US" sz="2800" dirty="0">
                <a:latin typeface="Arial"/>
                <a:cs typeface="Arial"/>
              </a:rPr>
              <a:t> through either its current business(</a:t>
            </a:r>
            <a:r>
              <a:rPr lang="en-US" sz="2800" dirty="0" err="1">
                <a:latin typeface="Arial"/>
                <a:cs typeface="Arial"/>
              </a:rPr>
              <a:t>es</a:t>
            </a:r>
            <a:r>
              <a:rPr lang="en-US" sz="2800" dirty="0">
                <a:latin typeface="Arial"/>
                <a:cs typeface="Arial"/>
              </a:rPr>
              <a:t>) or new business(</a:t>
            </a:r>
            <a:r>
              <a:rPr lang="en-US" sz="2800" dirty="0" err="1">
                <a:latin typeface="Arial"/>
                <a:cs typeface="Arial"/>
              </a:rPr>
              <a:t>es</a:t>
            </a:r>
            <a:r>
              <a:rPr lang="en-US" sz="2800" dirty="0">
                <a:latin typeface="Arial"/>
                <a:cs typeface="Arial"/>
              </a:rPr>
              <a:t>).</a:t>
            </a:r>
            <a:endParaRPr lang="ar-SA" sz="2800" dirty="0">
              <a:latin typeface="Arial"/>
              <a:cs typeface="Arial"/>
            </a:endParaRPr>
          </a:p>
          <a:p>
            <a:r>
              <a:rPr lang="en-US" sz="2800" b="1" dirty="0">
                <a:latin typeface="Arial"/>
                <a:cs typeface="Arial"/>
              </a:rPr>
              <a:t>Benefits</a:t>
            </a:r>
            <a:r>
              <a:rPr lang="en-US" sz="2800" dirty="0">
                <a:latin typeface="Arial"/>
                <a:cs typeface="Arial"/>
              </a:rPr>
              <a:t>: 1. increase  Revenue  </a:t>
            </a:r>
            <a:r>
              <a:rPr lang="ar-SA" sz="2800" dirty="0">
                <a:latin typeface="Arial"/>
                <a:cs typeface="Arial"/>
              </a:rPr>
              <a:t>الإيرادات </a:t>
            </a:r>
            <a:r>
              <a:rPr lang="en-US" sz="2800" dirty="0">
                <a:latin typeface="Arial"/>
                <a:cs typeface="Arial"/>
              </a:rPr>
              <a:t>(sales)</a:t>
            </a:r>
          </a:p>
          <a:p>
            <a:pPr marL="68580" indent="0">
              <a:buNone/>
            </a:pPr>
            <a:r>
              <a:rPr lang="en-US" sz="2800" dirty="0">
                <a:latin typeface="Arial"/>
                <a:cs typeface="Arial"/>
              </a:rPr>
              <a:t>2. Number of employees </a:t>
            </a:r>
          </a:p>
          <a:p>
            <a:pPr marL="68580" indent="0">
              <a:buNone/>
            </a:pPr>
            <a:r>
              <a:rPr lang="en-US" sz="2800" dirty="0">
                <a:latin typeface="Arial"/>
                <a:cs typeface="Arial"/>
              </a:rPr>
              <a:t>3.Market share </a:t>
            </a:r>
          </a:p>
          <a:p>
            <a:endParaRPr lang="en-US" sz="28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685800" y="533400"/>
            <a:ext cx="7772400" cy="1371600"/>
          </a:xfrm>
        </p:spPr>
        <p:txBody>
          <a:bodyPr/>
          <a:lstStyle/>
          <a:p>
            <a:pPr algn="ctr"/>
            <a:r>
              <a:rPr lang="en-US" sz="3600" b="1" dirty="0">
                <a:latin typeface="Calibri" pitchFamily="34" charset="0"/>
              </a:rPr>
              <a:t>Types of Growth Strategies</a:t>
            </a:r>
          </a:p>
        </p:txBody>
      </p:sp>
      <p:sp>
        <p:nvSpPr>
          <p:cNvPr id="6" name="Content Placeholder 5"/>
          <p:cNvSpPr>
            <a:spLocks noGrp="1"/>
          </p:cNvSpPr>
          <p:nvPr>
            <p:ph idx="1"/>
          </p:nvPr>
        </p:nvSpPr>
        <p:spPr/>
        <p:txBody>
          <a:bodyPr>
            <a:normAutofit fontScale="77500" lnSpcReduction="20000"/>
          </a:bodyPr>
          <a:lstStyle/>
          <a:p>
            <a:pPr indent="-342900" eaLnBrk="0" hangingPunct="0">
              <a:spcBef>
                <a:spcPct val="20000"/>
              </a:spcBef>
            </a:pPr>
            <a:r>
              <a:rPr lang="en-US" sz="3200" b="1" dirty="0">
                <a:latin typeface="Arial"/>
                <a:cs typeface="Arial"/>
              </a:rPr>
              <a:t>Concentration</a:t>
            </a:r>
            <a:r>
              <a:rPr lang="en-US" sz="3200" dirty="0">
                <a:latin typeface="Arial"/>
                <a:cs typeface="Arial"/>
              </a:rPr>
              <a:t> – focuses on its </a:t>
            </a:r>
            <a:r>
              <a:rPr lang="en-US" sz="3200" b="1" dirty="0">
                <a:latin typeface="Arial"/>
                <a:cs typeface="Arial"/>
              </a:rPr>
              <a:t>primary line of business</a:t>
            </a:r>
            <a:r>
              <a:rPr lang="en-US" sz="3200" dirty="0">
                <a:latin typeface="Arial"/>
                <a:cs typeface="Arial"/>
              </a:rPr>
              <a:t> and increases </a:t>
            </a:r>
            <a:r>
              <a:rPr lang="en-US" sz="3200" b="1" dirty="0">
                <a:solidFill>
                  <a:srgbClr val="FF0000"/>
                </a:solidFill>
                <a:latin typeface="Arial"/>
                <a:cs typeface="Arial"/>
              </a:rPr>
              <a:t>the number of products offered</a:t>
            </a:r>
            <a:r>
              <a:rPr lang="en-US" sz="3200" dirty="0">
                <a:latin typeface="Arial"/>
                <a:cs typeface="Arial"/>
              </a:rPr>
              <a:t> or </a:t>
            </a:r>
            <a:r>
              <a:rPr lang="en-US" sz="3200" b="1" dirty="0">
                <a:solidFill>
                  <a:srgbClr val="FF0000"/>
                </a:solidFill>
                <a:latin typeface="Arial"/>
                <a:cs typeface="Arial"/>
              </a:rPr>
              <a:t>markets served </a:t>
            </a:r>
            <a:r>
              <a:rPr lang="en-US" sz="3200" dirty="0">
                <a:latin typeface="Arial"/>
                <a:cs typeface="Arial"/>
              </a:rPr>
              <a:t>in this primary business.</a:t>
            </a:r>
          </a:p>
          <a:p>
            <a:pPr indent="-342900" eaLnBrk="0" hangingPunct="0">
              <a:spcBef>
                <a:spcPct val="20000"/>
              </a:spcBef>
            </a:pPr>
            <a:r>
              <a:rPr lang="en-US" sz="3200" b="1" dirty="0">
                <a:latin typeface="Arial"/>
                <a:cs typeface="Arial"/>
              </a:rPr>
              <a:t>Vertical integration</a:t>
            </a:r>
          </a:p>
          <a:p>
            <a:pPr marL="1371600" lvl="1" indent="-457200" eaLnBrk="0" hangingPunct="0">
              <a:spcBef>
                <a:spcPct val="20000"/>
              </a:spcBef>
              <a:buClrTx/>
              <a:buFont typeface="Arial" charset="0"/>
              <a:buChar char="–"/>
            </a:pPr>
            <a:r>
              <a:rPr lang="en-US" sz="3000" b="1" dirty="0">
                <a:latin typeface="Arial"/>
                <a:cs typeface="Arial"/>
              </a:rPr>
              <a:t>Backward vertical integration </a:t>
            </a:r>
            <a:r>
              <a:rPr lang="en-US" sz="3000" dirty="0">
                <a:latin typeface="Arial"/>
                <a:cs typeface="Arial"/>
              </a:rPr>
              <a:t>– the organization becomes its own </a:t>
            </a:r>
            <a:r>
              <a:rPr lang="en-US" sz="3000" b="1" dirty="0">
                <a:solidFill>
                  <a:srgbClr val="FF0000"/>
                </a:solidFill>
                <a:latin typeface="Arial"/>
                <a:cs typeface="Arial"/>
              </a:rPr>
              <a:t>supplier</a:t>
            </a:r>
            <a:r>
              <a:rPr lang="en-US" sz="3000" dirty="0">
                <a:solidFill>
                  <a:srgbClr val="FF0000"/>
                </a:solidFill>
                <a:latin typeface="Arial"/>
                <a:cs typeface="Arial"/>
              </a:rPr>
              <a:t>.</a:t>
            </a:r>
            <a:r>
              <a:rPr lang="en-US" sz="3000" dirty="0">
                <a:latin typeface="Arial"/>
                <a:cs typeface="Arial"/>
              </a:rPr>
              <a:t>(</a:t>
            </a:r>
            <a:r>
              <a:rPr lang="en-US" sz="3000" b="1" dirty="0">
                <a:latin typeface="Arial"/>
                <a:cs typeface="Arial"/>
              </a:rPr>
              <a:t>control its input: resource  )</a:t>
            </a:r>
          </a:p>
          <a:p>
            <a:pPr marL="1371600" lvl="1" indent="-457200" eaLnBrk="0" hangingPunct="0">
              <a:spcBef>
                <a:spcPct val="20000"/>
              </a:spcBef>
              <a:buClrTx/>
              <a:buFont typeface="Arial" charset="0"/>
              <a:buChar char="–"/>
            </a:pPr>
            <a:r>
              <a:rPr lang="en-US" sz="3000" b="1" dirty="0">
                <a:latin typeface="Arial"/>
                <a:cs typeface="Arial"/>
              </a:rPr>
              <a:t>Forward vertical integration </a:t>
            </a:r>
            <a:r>
              <a:rPr lang="en-US" sz="3000" dirty="0">
                <a:latin typeface="Arial"/>
                <a:cs typeface="Arial"/>
              </a:rPr>
              <a:t>– the organization becomes its </a:t>
            </a:r>
            <a:r>
              <a:rPr lang="en-US" sz="3000" b="1" dirty="0">
                <a:solidFill>
                  <a:srgbClr val="FF0000"/>
                </a:solidFill>
                <a:latin typeface="Arial"/>
                <a:cs typeface="Arial"/>
              </a:rPr>
              <a:t>own distributor</a:t>
            </a:r>
            <a:r>
              <a:rPr lang="en-US" sz="3000" dirty="0">
                <a:latin typeface="Arial"/>
                <a:cs typeface="Arial"/>
              </a:rPr>
              <a:t>.(</a:t>
            </a:r>
            <a:r>
              <a:rPr lang="en-US" sz="3000" b="1" dirty="0">
                <a:latin typeface="Arial"/>
                <a:cs typeface="Arial"/>
              </a:rPr>
              <a:t>control its output</a:t>
            </a:r>
            <a:r>
              <a:rPr lang="en-US" sz="3000" dirty="0">
                <a:latin typeface="Arial"/>
                <a:cs typeface="Arial"/>
              </a:rPr>
              <a:t>)</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algn="ctr"/>
            <a:r>
              <a:rPr lang="en-US" sz="3600" dirty="0">
                <a:latin typeface="Calibri" pitchFamily="34" charset="0"/>
              </a:rPr>
              <a:t>Types of Growth Strategies (cont.)</a:t>
            </a:r>
          </a:p>
        </p:txBody>
      </p:sp>
      <p:sp>
        <p:nvSpPr>
          <p:cNvPr id="6" name="Content Placeholder 5"/>
          <p:cNvSpPr>
            <a:spLocks noGrp="1"/>
          </p:cNvSpPr>
          <p:nvPr>
            <p:ph idx="1"/>
          </p:nvPr>
        </p:nvSpPr>
        <p:spPr/>
        <p:txBody>
          <a:bodyPr>
            <a:normAutofit fontScale="92500" lnSpcReduction="20000"/>
          </a:bodyPr>
          <a:lstStyle/>
          <a:p>
            <a:pPr indent="-342900" eaLnBrk="0" hangingPunct="0">
              <a:spcBef>
                <a:spcPct val="20000"/>
              </a:spcBef>
            </a:pPr>
            <a:r>
              <a:rPr lang="en-US" sz="3200" b="1" dirty="0">
                <a:latin typeface="Arial"/>
                <a:cs typeface="Arial"/>
              </a:rPr>
              <a:t>Horizontal  integration </a:t>
            </a:r>
            <a:r>
              <a:rPr lang="en-US" sz="3200" dirty="0">
                <a:latin typeface="Arial"/>
                <a:cs typeface="Arial"/>
              </a:rPr>
              <a:t>– a company grows by </a:t>
            </a:r>
            <a:r>
              <a:rPr lang="en-US" sz="3200" b="1" dirty="0">
                <a:solidFill>
                  <a:srgbClr val="FF0000"/>
                </a:solidFill>
                <a:latin typeface="Arial"/>
                <a:cs typeface="Arial"/>
              </a:rPr>
              <a:t>combining with competitors</a:t>
            </a:r>
            <a:r>
              <a:rPr lang="en-US" sz="3200" dirty="0">
                <a:latin typeface="Arial"/>
                <a:cs typeface="Arial"/>
              </a:rPr>
              <a:t>.</a:t>
            </a:r>
          </a:p>
          <a:p>
            <a:pPr indent="-342900" eaLnBrk="0" hangingPunct="0">
              <a:spcBef>
                <a:spcPct val="20000"/>
              </a:spcBef>
            </a:pPr>
            <a:r>
              <a:rPr lang="en-US" sz="3200" b="1" dirty="0">
                <a:latin typeface="Arial"/>
                <a:cs typeface="Arial"/>
              </a:rPr>
              <a:t>Diversification</a:t>
            </a:r>
          </a:p>
          <a:p>
            <a:pPr marL="914400" lvl="1" indent="-457200" eaLnBrk="0" hangingPunct="0">
              <a:spcBef>
                <a:spcPct val="20000"/>
              </a:spcBef>
              <a:buClrTx/>
              <a:buFont typeface="Arial" charset="0"/>
              <a:buChar char="–"/>
            </a:pPr>
            <a:r>
              <a:rPr lang="en-US" sz="3000" b="1" dirty="0">
                <a:latin typeface="Arial"/>
                <a:cs typeface="Arial"/>
              </a:rPr>
              <a:t>Related diversification </a:t>
            </a:r>
            <a:r>
              <a:rPr lang="en-US" sz="3000" dirty="0">
                <a:latin typeface="Arial"/>
                <a:cs typeface="Arial"/>
              </a:rPr>
              <a:t>– when a company combines with other companies in different, but related industries.</a:t>
            </a:r>
          </a:p>
          <a:p>
            <a:pPr marL="914400" lvl="1" indent="-457200" eaLnBrk="0" hangingPunct="0">
              <a:spcBef>
                <a:spcPct val="20000"/>
              </a:spcBef>
              <a:buClrTx/>
              <a:buFont typeface="Arial" charset="0"/>
              <a:buChar char="–"/>
            </a:pPr>
            <a:r>
              <a:rPr lang="en-US" sz="3000" b="1" dirty="0">
                <a:latin typeface="Arial"/>
                <a:cs typeface="Arial"/>
              </a:rPr>
              <a:t>Unrelated diversification</a:t>
            </a:r>
            <a:r>
              <a:rPr lang="en-US" sz="3000" dirty="0">
                <a:latin typeface="Arial"/>
                <a:cs typeface="Arial"/>
              </a:rPr>
              <a:t> – when a company combines with firms in different and unrelated industries.</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normAutofit/>
          </a:bodyPr>
          <a:lstStyle/>
          <a:p>
            <a:pPr algn="ctr"/>
            <a:r>
              <a:rPr lang="en-US" sz="3600" dirty="0"/>
              <a:t>Corporate Strategies (cont.)</a:t>
            </a:r>
            <a:endParaRPr lang="en-US" sz="3600" dirty="0">
              <a:latin typeface="Calibri" pitchFamily="34" charset="0"/>
            </a:endParaRPr>
          </a:p>
        </p:txBody>
      </p:sp>
      <p:sp>
        <p:nvSpPr>
          <p:cNvPr id="7" name="Content Placeholder 6"/>
          <p:cNvSpPr>
            <a:spLocks noGrp="1"/>
          </p:cNvSpPr>
          <p:nvPr>
            <p:ph idx="1"/>
          </p:nvPr>
        </p:nvSpPr>
        <p:spPr/>
        <p:txBody>
          <a:bodyPr>
            <a:normAutofit/>
          </a:bodyPr>
          <a:lstStyle/>
          <a:p>
            <a:r>
              <a:rPr lang="en-US" sz="3200" b="1" dirty="0">
                <a:latin typeface="Arial" pitchFamily="34" charset="0"/>
                <a:cs typeface="Arial" pitchFamily="34" charset="0"/>
              </a:rPr>
              <a:t>Stability Strategy</a:t>
            </a:r>
          </a:p>
        </p:txBody>
      </p:sp>
      <p:sp>
        <p:nvSpPr>
          <p:cNvPr id="68610" name="Rectangle 3"/>
          <p:cNvSpPr txBox="1">
            <a:spLocks/>
          </p:cNvSpPr>
          <p:nvPr/>
        </p:nvSpPr>
        <p:spPr bwMode="auto">
          <a:xfrm>
            <a:off x="457200" y="1600200"/>
            <a:ext cx="8305800" cy="4525963"/>
          </a:xfrm>
          <a:prstGeom prst="rect">
            <a:avLst/>
          </a:prstGeom>
          <a:noFill/>
          <a:ln w="9525">
            <a:noFill/>
            <a:miter lim="800000"/>
            <a:headEnd/>
            <a:tailEnd/>
          </a:ln>
        </p:spPr>
        <p:txBody>
          <a:bodyPr/>
          <a:lstStyle/>
          <a:p>
            <a:pPr marL="342900" indent="-342900" eaLnBrk="0" hangingPunct="0">
              <a:spcBef>
                <a:spcPct val="20000"/>
              </a:spcBef>
            </a:pPr>
            <a:r>
              <a:rPr lang="en-US" sz="3200" b="1" dirty="0"/>
              <a:t>                                   </a:t>
            </a:r>
            <a:r>
              <a:rPr lang="en-US" sz="3200" dirty="0"/>
              <a:t>– a corporate strategy in which an organization </a:t>
            </a:r>
            <a:r>
              <a:rPr lang="en-US" sz="3200" dirty="0">
                <a:solidFill>
                  <a:srgbClr val="FF0000"/>
                </a:solidFill>
              </a:rPr>
              <a:t>continues to do what it is currently doing.</a:t>
            </a:r>
          </a:p>
          <a:p>
            <a:pPr marL="342900" indent="-342900" eaLnBrk="0" hangingPunct="0">
              <a:spcBef>
                <a:spcPct val="20000"/>
              </a:spcBef>
            </a:pPr>
            <a:r>
              <a:rPr lang="en-US" sz="3200" dirty="0">
                <a:solidFill>
                  <a:srgbClr val="FF0000"/>
                </a:solidFill>
              </a:rPr>
              <a:t>Doesn’t grow but doesn’t fall </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normAutofit/>
          </a:bodyPr>
          <a:lstStyle/>
          <a:p>
            <a:pPr algn="ctr"/>
            <a:r>
              <a:rPr lang="en-US" sz="3600"/>
              <a:t>Corporate Strategies (cont.)</a:t>
            </a:r>
            <a:endParaRPr lang="en-US" sz="3600">
              <a:latin typeface="Calibri" pitchFamily="34" charset="0"/>
            </a:endParaRPr>
          </a:p>
        </p:txBody>
      </p:sp>
      <p:sp>
        <p:nvSpPr>
          <p:cNvPr id="6" name="Content Placeholder 5"/>
          <p:cNvSpPr>
            <a:spLocks noGrp="1"/>
          </p:cNvSpPr>
          <p:nvPr>
            <p:ph idx="1"/>
          </p:nvPr>
        </p:nvSpPr>
        <p:spPr/>
        <p:txBody>
          <a:bodyPr>
            <a:normAutofit/>
          </a:bodyPr>
          <a:lstStyle/>
          <a:p>
            <a:r>
              <a:rPr lang="en-US" sz="3200" b="1" dirty="0">
                <a:latin typeface="Arial" pitchFamily="34" charset="0"/>
                <a:cs typeface="Arial" pitchFamily="34" charset="0"/>
              </a:rPr>
              <a:t>Renewal Strategy</a:t>
            </a:r>
          </a:p>
        </p:txBody>
      </p:sp>
      <p:sp>
        <p:nvSpPr>
          <p:cNvPr id="70658"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3200" b="1" dirty="0"/>
              <a:t>                                    </a:t>
            </a:r>
            <a:r>
              <a:rPr lang="en-US" sz="3200" dirty="0"/>
              <a:t>– a corporate strategy designed to address </a:t>
            </a:r>
            <a:r>
              <a:rPr lang="en-US" sz="3200" b="1" dirty="0">
                <a:solidFill>
                  <a:srgbClr val="FF0000"/>
                </a:solidFill>
              </a:rPr>
              <a:t>declining performance.</a:t>
            </a:r>
          </a:p>
          <a:p>
            <a:pPr marL="1033463" lvl="1" indent="-576263" eaLnBrk="0" hangingPunct="0">
              <a:spcBef>
                <a:spcPct val="20000"/>
              </a:spcBef>
              <a:buFont typeface="Arial" charset="0"/>
              <a:buChar char="–"/>
              <a:tabLst>
                <a:tab pos="1201738" algn="l"/>
              </a:tabLst>
            </a:pPr>
            <a:r>
              <a:rPr lang="en-US" sz="2800" b="1" dirty="0"/>
              <a:t>Retrenchment strategy </a:t>
            </a:r>
            <a:r>
              <a:rPr lang="en-US" sz="2800" dirty="0"/>
              <a:t>– a short-run renewal strategy used for </a:t>
            </a:r>
            <a:r>
              <a:rPr lang="en-US" sz="2800" b="1" u="sng" dirty="0"/>
              <a:t>minor performance problems</a:t>
            </a:r>
            <a:r>
              <a:rPr lang="en-US" sz="2400" b="1" u="sng" dirty="0"/>
              <a:t>.(</a:t>
            </a:r>
            <a:r>
              <a:rPr lang="en-US" sz="2400" b="1" dirty="0"/>
              <a:t>helps an organization stabilize operations ,revitalize organizational resources and capabilities and prepare to compete again) </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2800" dirty="0">
              <a:latin typeface="Arial" panose="020B0604020202020204" pitchFamily="34" charset="0"/>
              <a:cs typeface="Arial" panose="020B0604020202020204" pitchFamily="34" charset="0"/>
            </a:endParaRPr>
          </a:p>
          <a:p>
            <a:r>
              <a:rPr lang="en-US" sz="2800" b="1" dirty="0"/>
              <a:t>Turnaround strategy </a:t>
            </a:r>
            <a:r>
              <a:rPr lang="en-US" sz="2800" dirty="0"/>
              <a:t>– when an organization’s problems are </a:t>
            </a:r>
            <a:r>
              <a:rPr lang="en-US" sz="2800" b="1" dirty="0">
                <a:solidFill>
                  <a:srgbClr val="FF0000"/>
                </a:solidFill>
              </a:rPr>
              <a:t>more serious, more drastic action is needed</a:t>
            </a:r>
            <a:r>
              <a:rPr lang="en-US" sz="2800" dirty="0"/>
              <a:t>.</a:t>
            </a:r>
          </a:p>
          <a:p>
            <a:r>
              <a:rPr lang="en-US" sz="2800" dirty="0">
                <a:latin typeface="Arial" panose="020B0604020202020204" pitchFamily="34" charset="0"/>
                <a:cs typeface="Arial" panose="020B0604020202020204" pitchFamily="34" charset="0"/>
              </a:rPr>
              <a:t>Cut costs</a:t>
            </a:r>
          </a:p>
          <a:p>
            <a:r>
              <a:rPr lang="en-US" sz="2800" dirty="0">
                <a:latin typeface="Arial" panose="020B0604020202020204" pitchFamily="34" charset="0"/>
                <a:cs typeface="Arial" panose="020B0604020202020204" pitchFamily="34" charset="0"/>
              </a:rPr>
              <a:t>Restructure  organizational operation </a:t>
            </a: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27</a:t>
            </a:fld>
            <a:endParaRPr lang="en-US" dirty="0"/>
          </a:p>
        </p:txBody>
      </p:sp>
    </p:spTree>
    <p:extLst>
      <p:ext uri="{BB962C8B-B14F-4D97-AF65-F5344CB8AC3E}">
        <p14:creationId xmlns:p14="http://schemas.microsoft.com/office/powerpoint/2010/main" val="3729316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normAutofit fontScale="90000"/>
          </a:bodyPr>
          <a:lstStyle/>
          <a:p>
            <a:pPr algn="ctr"/>
            <a:r>
              <a:rPr lang="en-US" sz="3600" dirty="0"/>
              <a:t>How Are Corporate </a:t>
            </a:r>
            <a:br>
              <a:rPr lang="en-US" sz="3600" dirty="0"/>
            </a:br>
            <a:r>
              <a:rPr lang="en-US" sz="3600" dirty="0"/>
              <a:t>Strategies Managed?</a:t>
            </a:r>
            <a:endParaRPr lang="en-US" sz="3600" dirty="0">
              <a:latin typeface="Calibri" pitchFamily="34" charset="0"/>
            </a:endParaRPr>
          </a:p>
        </p:txBody>
      </p:sp>
      <p:sp>
        <p:nvSpPr>
          <p:cNvPr id="6" name="Content Placeholder 5"/>
          <p:cNvSpPr>
            <a:spLocks noGrp="1"/>
          </p:cNvSpPr>
          <p:nvPr>
            <p:ph idx="1"/>
          </p:nvPr>
        </p:nvSpPr>
        <p:spPr/>
        <p:txBody>
          <a:bodyPr>
            <a:normAutofit fontScale="77500" lnSpcReduction="20000"/>
          </a:bodyPr>
          <a:lstStyle/>
          <a:p>
            <a:pPr indent="-342900" eaLnBrk="0" hangingPunct="0">
              <a:spcBef>
                <a:spcPct val="20000"/>
              </a:spcBef>
            </a:pPr>
            <a:endParaRPr lang="en-US" sz="3000" b="1" dirty="0">
              <a:latin typeface="Arial"/>
              <a:cs typeface="Arial"/>
            </a:endParaRPr>
          </a:p>
          <a:p>
            <a:pPr indent="-342900" eaLnBrk="0" hangingPunct="0">
              <a:spcBef>
                <a:spcPct val="20000"/>
              </a:spcBef>
            </a:pPr>
            <a:r>
              <a:rPr lang="en-US" sz="3100" b="1" dirty="0"/>
              <a:t>Corporate Portfolio Analysis</a:t>
            </a:r>
            <a:r>
              <a:rPr lang="en-US" sz="3100" dirty="0"/>
              <a:t> </a:t>
            </a:r>
            <a:r>
              <a:rPr lang="en-US" sz="3200" dirty="0">
                <a:latin typeface="Arial" panose="020B0604020202020204" pitchFamily="34" charset="0"/>
                <a:cs typeface="Arial" panose="020B0604020202020204" pitchFamily="34" charset="0"/>
              </a:rPr>
              <a:t>is used when an organization’s corporate strategy involves a </a:t>
            </a:r>
            <a:r>
              <a:rPr lang="en-US" sz="3200" b="1" dirty="0">
                <a:solidFill>
                  <a:srgbClr val="FF0000"/>
                </a:solidFill>
                <a:latin typeface="Arial" panose="020B0604020202020204" pitchFamily="34" charset="0"/>
                <a:cs typeface="Arial" panose="020B0604020202020204" pitchFamily="34" charset="0"/>
              </a:rPr>
              <a:t>number of businesses.</a:t>
            </a:r>
          </a:p>
          <a:p>
            <a:pPr indent="-342900" eaLnBrk="0" hangingPunct="0">
              <a:spcBef>
                <a:spcPct val="20000"/>
              </a:spcBef>
            </a:pPr>
            <a:r>
              <a:rPr lang="en-US" sz="3200" dirty="0">
                <a:latin typeface="Arial" panose="020B0604020202020204" pitchFamily="34" charset="0"/>
                <a:cs typeface="Arial" panose="020B0604020202020204" pitchFamily="34" charset="0"/>
              </a:rPr>
              <a:t>Managers can manage this portfolio of businesses using a corporate portfolio </a:t>
            </a:r>
            <a:r>
              <a:rPr lang="en-US" sz="3200" dirty="0">
                <a:solidFill>
                  <a:srgbClr val="FF0000"/>
                </a:solidFill>
                <a:latin typeface="Arial" panose="020B0604020202020204" pitchFamily="34" charset="0"/>
                <a:cs typeface="Arial" panose="020B0604020202020204" pitchFamily="34" charset="0"/>
              </a:rPr>
              <a:t>matrix</a:t>
            </a:r>
            <a:r>
              <a:rPr lang="en-US" sz="3200" dirty="0">
                <a:latin typeface="Arial" panose="020B0604020202020204" pitchFamily="34" charset="0"/>
                <a:cs typeface="Arial" panose="020B0604020202020204" pitchFamily="34" charset="0"/>
              </a:rPr>
              <a:t>, such as the </a:t>
            </a:r>
            <a:r>
              <a:rPr lang="en-US" sz="3200" b="1" dirty="0">
                <a:latin typeface="Arial" panose="020B0604020202020204" pitchFamily="34" charset="0"/>
                <a:cs typeface="Arial" panose="020B0604020202020204" pitchFamily="34" charset="0"/>
              </a:rPr>
              <a:t>BCG matrix </a:t>
            </a:r>
            <a:r>
              <a:rPr lang="en-US" sz="3200" dirty="0">
                <a:latin typeface="Arial" panose="020B0604020202020204" pitchFamily="34" charset="0"/>
                <a:cs typeface="Arial" panose="020B0604020202020204" pitchFamily="34" charset="0"/>
              </a:rPr>
              <a:t>.(</a:t>
            </a:r>
            <a:r>
              <a:rPr lang="en-US" sz="3200" dirty="0"/>
              <a:t>developed by the </a:t>
            </a:r>
            <a:r>
              <a:rPr lang="en-US" sz="3200" b="1" dirty="0"/>
              <a:t>Boston consulting Group</a:t>
            </a:r>
            <a:r>
              <a:rPr lang="en-US" sz="3200" dirty="0"/>
              <a:t>) </a:t>
            </a:r>
            <a:endParaRPr lang="en-US" sz="3000" b="1" dirty="0">
              <a:latin typeface="Arial"/>
              <a:cs typeface="Arial"/>
            </a:endParaRPr>
          </a:p>
          <a:p>
            <a:pPr indent="-342900" eaLnBrk="0" hangingPunct="0">
              <a:spcBef>
                <a:spcPct val="20000"/>
              </a:spcBef>
            </a:pPr>
            <a:r>
              <a:rPr lang="en-US" sz="3000" b="1" dirty="0">
                <a:latin typeface="Arial"/>
                <a:cs typeface="Arial"/>
              </a:rPr>
              <a:t>BCG matrix </a:t>
            </a:r>
            <a:r>
              <a:rPr lang="en-US" sz="3000" dirty="0">
                <a:latin typeface="Arial"/>
                <a:cs typeface="Arial"/>
              </a:rPr>
              <a:t>– a strategy tool that guides resource allocation decisions on the basis of </a:t>
            </a:r>
            <a:r>
              <a:rPr lang="en-US" sz="3000" dirty="0">
                <a:solidFill>
                  <a:srgbClr val="FF0000"/>
                </a:solidFill>
                <a:latin typeface="Arial"/>
                <a:cs typeface="Arial"/>
              </a:rPr>
              <a:t>market share </a:t>
            </a:r>
            <a:r>
              <a:rPr lang="en-US" sz="3000" dirty="0">
                <a:latin typeface="Arial"/>
                <a:cs typeface="Arial"/>
              </a:rPr>
              <a:t>and </a:t>
            </a:r>
            <a:r>
              <a:rPr lang="en-US" sz="3000" dirty="0">
                <a:solidFill>
                  <a:srgbClr val="FF0000"/>
                </a:solidFill>
                <a:latin typeface="Arial"/>
                <a:cs typeface="Arial"/>
              </a:rPr>
              <a:t>growth rate </a:t>
            </a:r>
            <a:r>
              <a:rPr lang="en-US" sz="3000" dirty="0">
                <a:latin typeface="Arial"/>
                <a:cs typeface="Arial"/>
              </a:rPr>
              <a:t>of SBUs</a:t>
            </a:r>
            <a:r>
              <a:rPr lang="en-US" sz="3000" dirty="0">
                <a:solidFill>
                  <a:srgbClr val="FF0000"/>
                </a:solidFill>
                <a:latin typeface="Arial"/>
                <a:cs typeface="Arial"/>
              </a:rPr>
              <a:t>.(2*2 matrix).</a:t>
            </a:r>
            <a:r>
              <a:rPr lang="en-US" sz="3000" dirty="0">
                <a:latin typeface="Arial"/>
                <a:cs typeface="Arial"/>
              </a:rPr>
              <a:t>business unit is evaluated using  a SWOT analysis.</a:t>
            </a:r>
          </a:p>
          <a:p>
            <a:endParaRPr lang="en-US" sz="32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BCG MATRIX</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00" y="76200"/>
            <a:ext cx="10134600" cy="5642928"/>
          </a:xfrm>
        </p:spPr>
      </p:pic>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29</a:t>
            </a:fld>
            <a:endParaRPr lang="en-US" dirty="0"/>
          </a:p>
        </p:txBody>
      </p:sp>
    </p:spTree>
    <p:extLst>
      <p:ext uri="{BB962C8B-B14F-4D97-AF65-F5344CB8AC3E}">
        <p14:creationId xmlns:p14="http://schemas.microsoft.com/office/powerpoint/2010/main" val="2258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Why Is Strategic Management</a:t>
            </a:r>
            <a:br>
              <a:rPr lang="en-US" dirty="0"/>
            </a:br>
            <a:r>
              <a:rPr lang="en-US" b="1" dirty="0"/>
              <a:t>Important</a:t>
            </a:r>
            <a:r>
              <a:rPr lang="en-US" dirty="0"/>
              <a:t>?</a:t>
            </a:r>
            <a:r>
              <a:rPr lang="ar-SA" dirty="0"/>
              <a:t> </a:t>
            </a:r>
            <a:r>
              <a:rPr lang="en-US" dirty="0"/>
              <a:t>P.269</a:t>
            </a:r>
          </a:p>
        </p:txBody>
      </p:sp>
      <p:sp>
        <p:nvSpPr>
          <p:cNvPr id="3" name="Content Placeholder 2"/>
          <p:cNvSpPr>
            <a:spLocks noGrp="1"/>
          </p:cNvSpPr>
          <p:nvPr>
            <p:ph idx="1"/>
          </p:nvPr>
        </p:nvSpPr>
        <p:spPr/>
        <p:txBody>
          <a:bodyPr>
            <a:noAutofit/>
          </a:bodyPr>
          <a:lstStyle/>
          <a:p>
            <a:pPr marL="525780" indent="-457200">
              <a:buClrTx/>
              <a:buFont typeface="+mj-lt"/>
              <a:buAutoNum type="arabicPeriod"/>
            </a:pPr>
            <a:r>
              <a:rPr lang="en-US" sz="2600" dirty="0">
                <a:latin typeface="Arial" pitchFamily="34" charset="0"/>
                <a:cs typeface="Arial" pitchFamily="34" charset="0"/>
              </a:rPr>
              <a:t>It results in </a:t>
            </a:r>
            <a:r>
              <a:rPr lang="en-US" sz="2600" dirty="0">
                <a:solidFill>
                  <a:srgbClr val="FF0000"/>
                </a:solidFill>
                <a:latin typeface="Arial" pitchFamily="34" charset="0"/>
                <a:cs typeface="Arial" pitchFamily="34" charset="0"/>
              </a:rPr>
              <a:t>higher</a:t>
            </a:r>
            <a:r>
              <a:rPr lang="en-US" sz="2600" dirty="0">
                <a:latin typeface="Arial" pitchFamily="34" charset="0"/>
                <a:cs typeface="Arial" pitchFamily="34" charset="0"/>
              </a:rPr>
              <a:t> organizational performance.</a:t>
            </a:r>
          </a:p>
          <a:p>
            <a:pPr marL="525780" indent="-457200">
              <a:buClrTx/>
              <a:buFont typeface="+mj-lt"/>
              <a:buAutoNum type="arabicPeriod"/>
            </a:pPr>
            <a:r>
              <a:rPr lang="en-US" sz="2600" dirty="0">
                <a:latin typeface="Arial" pitchFamily="34" charset="0"/>
                <a:cs typeface="Arial" pitchFamily="34" charset="0"/>
              </a:rPr>
              <a:t>It requires that managers </a:t>
            </a:r>
            <a:r>
              <a:rPr lang="en-US" sz="2600" dirty="0">
                <a:solidFill>
                  <a:srgbClr val="FF0000"/>
                </a:solidFill>
                <a:latin typeface="Arial" pitchFamily="34" charset="0"/>
                <a:cs typeface="Arial" pitchFamily="34" charset="0"/>
              </a:rPr>
              <a:t>examine and adapt </a:t>
            </a:r>
            <a:r>
              <a:rPr lang="en-US" sz="2600" dirty="0">
                <a:latin typeface="Arial" pitchFamily="34" charset="0"/>
                <a:cs typeface="Arial" pitchFamily="34" charset="0"/>
              </a:rPr>
              <a:t>to business </a:t>
            </a:r>
            <a:r>
              <a:rPr lang="en-US" sz="2600" dirty="0">
                <a:solidFill>
                  <a:srgbClr val="FF0000"/>
                </a:solidFill>
                <a:latin typeface="Arial" pitchFamily="34" charset="0"/>
                <a:cs typeface="Arial" pitchFamily="34" charset="0"/>
              </a:rPr>
              <a:t>environment changes.</a:t>
            </a:r>
          </a:p>
          <a:p>
            <a:pPr marL="525780" indent="-457200">
              <a:buClrTx/>
              <a:buFont typeface="+mj-lt"/>
              <a:buAutoNum type="arabicPeriod"/>
            </a:pPr>
            <a:r>
              <a:rPr lang="en-US" sz="2600" dirty="0">
                <a:latin typeface="Arial" pitchFamily="34" charset="0"/>
                <a:cs typeface="Arial" pitchFamily="34" charset="0"/>
              </a:rPr>
              <a:t>It coordinates </a:t>
            </a:r>
            <a:r>
              <a:rPr lang="en-US" sz="2600" dirty="0">
                <a:solidFill>
                  <a:srgbClr val="FF0000"/>
                </a:solidFill>
                <a:latin typeface="Arial" pitchFamily="34" charset="0"/>
                <a:cs typeface="Arial" pitchFamily="34" charset="0"/>
              </a:rPr>
              <a:t>diverse organizational units</a:t>
            </a:r>
            <a:r>
              <a:rPr lang="en-US" sz="2600" dirty="0">
                <a:latin typeface="Arial" pitchFamily="34" charset="0"/>
                <a:cs typeface="Arial" pitchFamily="34" charset="0"/>
              </a:rPr>
              <a:t>, helping them </a:t>
            </a:r>
            <a:r>
              <a:rPr lang="en-US" sz="2600" dirty="0">
                <a:solidFill>
                  <a:srgbClr val="FF0000"/>
                </a:solidFill>
                <a:latin typeface="Arial" pitchFamily="34" charset="0"/>
                <a:cs typeface="Arial" pitchFamily="34" charset="0"/>
              </a:rPr>
              <a:t>focus on organizational goals.</a:t>
            </a:r>
          </a:p>
          <a:p>
            <a:pPr marL="525780" indent="-457200">
              <a:buClrTx/>
              <a:buFont typeface="+mj-lt"/>
              <a:buAutoNum type="arabicPeriod"/>
            </a:pPr>
            <a:r>
              <a:rPr lang="en-US" sz="2600" dirty="0"/>
              <a:t>Strategic management is involved in many of the </a:t>
            </a:r>
            <a:r>
              <a:rPr lang="en-US" sz="2600" b="1" dirty="0">
                <a:solidFill>
                  <a:srgbClr val="FF0000"/>
                </a:solidFill>
              </a:rPr>
              <a:t>decisions that managers make.</a:t>
            </a:r>
          </a:p>
          <a:p>
            <a:pPr marL="525780" indent="-457200">
              <a:buClrTx/>
              <a:buFont typeface="+mj-lt"/>
              <a:buAutoNum type="arabicPeriod"/>
            </a:pPr>
            <a:endParaRPr lang="en-US" sz="3200" dirty="0">
              <a:latin typeface="Arial" pitchFamily="34" charset="0"/>
              <a:cs typeface="Arial" pitchFamily="34" charset="0"/>
            </a:endParaRPr>
          </a:p>
        </p:txBody>
      </p:sp>
      <p:sp>
        <p:nvSpPr>
          <p:cNvPr id="6" name="Footer Placeholder 5"/>
          <p:cNvSpPr>
            <a:spLocks noGrp="1"/>
          </p:cNvSpPr>
          <p:nvPr>
            <p:ph type="ftr" sz="quarter" idx="11"/>
          </p:nvPr>
        </p:nvSpPr>
        <p:spPr/>
        <p:txBody>
          <a:bodyPr/>
          <a:lstStyle/>
          <a:p>
            <a:r>
              <a:rPr lang="en-IN"/>
              <a:t>Copyright © 2016 Pearson Education, Ltd.</a:t>
            </a:r>
            <a:endParaRPr lang="en-US" dirty="0"/>
          </a:p>
        </p:txBody>
      </p:sp>
      <p:sp>
        <p:nvSpPr>
          <p:cNvPr id="7" name="Slide Number Placeholder 6"/>
          <p:cNvSpPr>
            <a:spLocks noGrp="1"/>
          </p:cNvSpPr>
          <p:nvPr>
            <p:ph type="sldNum" sz="quarter" idx="4"/>
          </p:nvPr>
        </p:nvSpPr>
        <p:spPr/>
        <p:txBody>
          <a:bodyPr/>
          <a:lstStyle/>
          <a:p>
            <a:r>
              <a:rPr lang="en-US"/>
              <a:t>9-</a:t>
            </a:r>
            <a:fld id="{8B37D5FE-740C-46F5-801A-FA5477D9711F}"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Bcg</a:t>
            </a:r>
            <a:r>
              <a:rPr lang="en-US" dirty="0"/>
              <a:t> </a:t>
            </a:r>
          </a:p>
        </p:txBody>
      </p:sp>
      <p:sp>
        <p:nvSpPr>
          <p:cNvPr id="3" name="Content Placeholder 2"/>
          <p:cNvSpPr>
            <a:spLocks noGrp="1"/>
          </p:cNvSpPr>
          <p:nvPr>
            <p:ph idx="1"/>
          </p:nvPr>
        </p:nvSpPr>
        <p:spPr/>
        <p:txBody>
          <a:bodyPr>
            <a:normAutofit fontScale="92500" lnSpcReduction="20000"/>
          </a:bodyPr>
          <a:lstStyle/>
          <a:p>
            <a:pPr indent="-342900" eaLnBrk="0" hangingPunct="0">
              <a:spcBef>
                <a:spcPct val="20000"/>
              </a:spcBef>
            </a:pPr>
            <a:r>
              <a:rPr lang="en-US" sz="3000" dirty="0">
                <a:latin typeface="Arial"/>
                <a:cs typeface="Arial"/>
              </a:rPr>
              <a:t>Four Categories	</a:t>
            </a:r>
          </a:p>
          <a:p>
            <a:pPr lvl="1" indent="-285750" eaLnBrk="0" hangingPunct="0">
              <a:spcBef>
                <a:spcPct val="20000"/>
              </a:spcBef>
              <a:buFont typeface="Arial" charset="0"/>
              <a:buChar char="–"/>
            </a:pPr>
            <a:r>
              <a:rPr lang="en-US" sz="3000" b="1" dirty="0">
                <a:latin typeface="Arial"/>
                <a:cs typeface="Arial"/>
              </a:rPr>
              <a:t>Dogs:</a:t>
            </a:r>
            <a:r>
              <a:rPr lang="en-US" sz="3000" dirty="0">
                <a:latin typeface="Arial"/>
                <a:cs typeface="Arial"/>
              </a:rPr>
              <a:t> should be sold off or liquidated</a:t>
            </a:r>
          </a:p>
          <a:p>
            <a:pPr lvl="1" indent="-285750" eaLnBrk="0" hangingPunct="0">
              <a:spcBef>
                <a:spcPct val="20000"/>
              </a:spcBef>
              <a:buFont typeface="Arial" charset="0"/>
              <a:buChar char="–"/>
            </a:pPr>
            <a:r>
              <a:rPr lang="en-US" sz="3000" b="1" dirty="0">
                <a:latin typeface="Arial"/>
                <a:cs typeface="Arial"/>
              </a:rPr>
              <a:t>Cash Cows: </a:t>
            </a:r>
          </a:p>
          <a:p>
            <a:pPr marL="914400" lvl="1" indent="-457200" eaLnBrk="0" hangingPunct="0">
              <a:spcBef>
                <a:spcPct val="20000"/>
              </a:spcBef>
              <a:buFont typeface="Wingdings" panose="05000000000000000000" pitchFamily="2" charset="2"/>
              <a:buChar char="q"/>
            </a:pPr>
            <a:r>
              <a:rPr lang="en-US" sz="3000" dirty="0">
                <a:latin typeface="Arial"/>
                <a:cs typeface="Arial"/>
              </a:rPr>
              <a:t>mangers should “</a:t>
            </a:r>
            <a:r>
              <a:rPr lang="en-US" sz="3000" dirty="0">
                <a:solidFill>
                  <a:srgbClr val="FF0000"/>
                </a:solidFill>
                <a:latin typeface="Arial"/>
                <a:cs typeface="Arial"/>
              </a:rPr>
              <a:t>milk”</a:t>
            </a:r>
            <a:r>
              <a:rPr lang="en-US" sz="3000" dirty="0">
                <a:latin typeface="Arial"/>
                <a:cs typeface="Arial"/>
              </a:rPr>
              <a:t> cash cows for as much as they can ,</a:t>
            </a:r>
          </a:p>
          <a:p>
            <a:pPr marL="914400" lvl="1" indent="-457200" eaLnBrk="0" hangingPunct="0">
              <a:spcBef>
                <a:spcPct val="20000"/>
              </a:spcBef>
              <a:buFont typeface="Wingdings" panose="05000000000000000000" pitchFamily="2" charset="2"/>
              <a:buChar char="q"/>
            </a:pPr>
            <a:r>
              <a:rPr lang="en-US" sz="3000" dirty="0">
                <a:latin typeface="Arial"/>
                <a:cs typeface="Arial"/>
              </a:rPr>
              <a:t>limit any new investment in them and</a:t>
            </a:r>
          </a:p>
          <a:p>
            <a:pPr marL="914400" lvl="1" indent="-457200" eaLnBrk="0" hangingPunct="0">
              <a:spcBef>
                <a:spcPct val="20000"/>
              </a:spcBef>
              <a:buFont typeface="Wingdings" panose="05000000000000000000" pitchFamily="2" charset="2"/>
              <a:buChar char="q"/>
            </a:pPr>
            <a:r>
              <a:rPr lang="en-US" sz="3000" dirty="0">
                <a:latin typeface="Arial"/>
                <a:cs typeface="Arial"/>
              </a:rPr>
              <a:t> use the large amounts of </a:t>
            </a:r>
            <a:r>
              <a:rPr lang="en-US" sz="3000" b="1" dirty="0">
                <a:latin typeface="Arial"/>
                <a:cs typeface="Arial"/>
              </a:rPr>
              <a:t>cash to invest in stars</a:t>
            </a:r>
            <a:r>
              <a:rPr lang="en-US" sz="3000" dirty="0">
                <a:latin typeface="Arial"/>
                <a:cs typeface="Arial"/>
              </a:rPr>
              <a:t> and </a:t>
            </a:r>
            <a:r>
              <a:rPr lang="en-US" sz="3000" b="1" dirty="0">
                <a:latin typeface="Arial"/>
                <a:cs typeface="Arial"/>
              </a:rPr>
              <a:t>questions marks </a:t>
            </a:r>
            <a:r>
              <a:rPr lang="en-US" sz="3000" dirty="0">
                <a:latin typeface="Arial"/>
                <a:cs typeface="Arial"/>
              </a:rPr>
              <a:t>with a strong </a:t>
            </a:r>
            <a:r>
              <a:rPr lang="en-US" sz="3000" dirty="0">
                <a:solidFill>
                  <a:srgbClr val="FF0000"/>
                </a:solidFill>
                <a:latin typeface="Arial"/>
                <a:cs typeface="Arial"/>
              </a:rPr>
              <a:t>potential</a:t>
            </a:r>
            <a:r>
              <a:rPr lang="en-US" sz="3000" dirty="0">
                <a:latin typeface="Arial"/>
                <a:cs typeface="Arial"/>
              </a:rPr>
              <a:t> </a:t>
            </a:r>
            <a:r>
              <a:rPr lang="en-US" sz="3000" dirty="0">
                <a:solidFill>
                  <a:srgbClr val="FF0000"/>
                </a:solidFill>
                <a:latin typeface="Arial"/>
                <a:cs typeface="Arial"/>
              </a:rPr>
              <a:t>to improve market share</a:t>
            </a:r>
          </a:p>
          <a:p>
            <a:pPr lvl="1" indent="-285750" eaLnBrk="0" hangingPunct="0">
              <a:spcBef>
                <a:spcPct val="20000"/>
              </a:spcBef>
              <a:buFont typeface="Arial" charset="0"/>
              <a:buChar char="–"/>
            </a:pPr>
            <a:endParaRPr lang="en-US" sz="3000" dirty="0">
              <a:latin typeface="Arial"/>
              <a:cs typeface="Arial"/>
            </a:endParaRPr>
          </a:p>
          <a:p>
            <a:endParaRPr lang="en-US" dirty="0"/>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30</a:t>
            </a:fld>
            <a:endParaRPr lang="en-US" dirty="0"/>
          </a:p>
        </p:txBody>
      </p:sp>
    </p:spTree>
    <p:extLst>
      <p:ext uri="{BB962C8B-B14F-4D97-AF65-F5344CB8AC3E}">
        <p14:creationId xmlns:p14="http://schemas.microsoft.com/office/powerpoint/2010/main" val="2691778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Bcg</a:t>
            </a:r>
            <a:r>
              <a:rPr lang="en-US" dirty="0"/>
              <a:t> </a:t>
            </a:r>
          </a:p>
        </p:txBody>
      </p:sp>
      <p:sp>
        <p:nvSpPr>
          <p:cNvPr id="3" name="Content Placeholder 2"/>
          <p:cNvSpPr>
            <a:spLocks noGrp="1"/>
          </p:cNvSpPr>
          <p:nvPr>
            <p:ph idx="1"/>
          </p:nvPr>
        </p:nvSpPr>
        <p:spPr/>
        <p:txBody>
          <a:bodyPr/>
          <a:lstStyle/>
          <a:p>
            <a:pPr lvl="1" indent="-285750" eaLnBrk="0" hangingPunct="0">
              <a:spcBef>
                <a:spcPct val="20000"/>
              </a:spcBef>
              <a:buFont typeface="Arial" charset="0"/>
              <a:buChar char="–"/>
            </a:pPr>
            <a:r>
              <a:rPr lang="en-US" sz="3000" dirty="0">
                <a:latin typeface="Arial"/>
                <a:cs typeface="Arial"/>
              </a:rPr>
              <a:t>Stars: will develop into cash cows as markets </a:t>
            </a:r>
            <a:r>
              <a:rPr lang="en-US" sz="3000" b="1" dirty="0">
                <a:latin typeface="Arial"/>
                <a:cs typeface="Arial"/>
              </a:rPr>
              <a:t>mature and sales growth slow</a:t>
            </a:r>
          </a:p>
          <a:p>
            <a:pPr lvl="1" indent="-285750" eaLnBrk="0" hangingPunct="0">
              <a:spcBef>
                <a:spcPct val="20000"/>
              </a:spcBef>
              <a:buFont typeface="Arial" charset="0"/>
              <a:buChar char="–"/>
            </a:pPr>
            <a:r>
              <a:rPr lang="en-US" sz="3000" dirty="0">
                <a:latin typeface="Arial"/>
                <a:cs typeface="Arial"/>
              </a:rPr>
              <a:t>Question Marks: some will be </a:t>
            </a:r>
            <a:r>
              <a:rPr lang="en-US" sz="3000" dirty="0">
                <a:solidFill>
                  <a:srgbClr val="FF0000"/>
                </a:solidFill>
                <a:latin typeface="Arial"/>
                <a:cs typeface="Arial"/>
              </a:rPr>
              <a:t>sold off </a:t>
            </a:r>
            <a:r>
              <a:rPr lang="en-US" sz="3000" dirty="0">
                <a:latin typeface="Arial"/>
                <a:cs typeface="Arial"/>
              </a:rPr>
              <a:t>and others strategically encouraged into stars </a:t>
            </a:r>
          </a:p>
          <a:p>
            <a:endParaRPr lang="en-US" dirty="0"/>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31</a:t>
            </a:fld>
            <a:endParaRPr lang="en-US" dirty="0"/>
          </a:p>
        </p:txBody>
      </p:sp>
    </p:spTree>
    <p:extLst>
      <p:ext uri="{BB962C8B-B14F-4D97-AF65-F5344CB8AC3E}">
        <p14:creationId xmlns:p14="http://schemas.microsoft.com/office/powerpoint/2010/main" val="11227882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BCG Matrix of Apple-EXAMPLE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43181016"/>
              </p:ext>
            </p:extLst>
          </p:nvPr>
        </p:nvGraphicFramePr>
        <p:xfrm>
          <a:off x="685800" y="1600200"/>
          <a:ext cx="77724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32</a:t>
            </a:fld>
            <a:endParaRPr lang="en-US" dirty="0"/>
          </a:p>
        </p:txBody>
      </p:sp>
    </p:spTree>
    <p:extLst>
      <p:ext uri="{BB962C8B-B14F-4D97-AF65-F5344CB8AC3E}">
        <p14:creationId xmlns:p14="http://schemas.microsoft.com/office/powerpoint/2010/main" val="34539475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Competitive Strategies</a:t>
            </a:r>
          </a:p>
        </p:txBody>
      </p:sp>
      <p:sp>
        <p:nvSpPr>
          <p:cNvPr id="3" name="Content Placeholder 2"/>
          <p:cNvSpPr>
            <a:spLocks noGrp="1"/>
          </p:cNvSpPr>
          <p:nvPr>
            <p:ph idx="1"/>
          </p:nvPr>
        </p:nvSpPr>
        <p:spPr/>
        <p:txBody>
          <a:bodyPr>
            <a:normAutofit lnSpcReduction="10000"/>
          </a:bodyPr>
          <a:lstStyle/>
          <a:p>
            <a:endParaRPr lang="en-US" b="1" dirty="0">
              <a:latin typeface="Arial"/>
              <a:cs typeface="Arial"/>
            </a:endParaRPr>
          </a:p>
          <a:p>
            <a:r>
              <a:rPr lang="en-US" sz="4400" b="1" dirty="0">
                <a:latin typeface="Arial"/>
                <a:cs typeface="Arial"/>
              </a:rPr>
              <a:t>Competitive strategy </a:t>
            </a:r>
            <a:r>
              <a:rPr lang="en-US" sz="3200" dirty="0">
                <a:latin typeface="Arial"/>
                <a:cs typeface="Arial"/>
              </a:rPr>
              <a:t>– </a:t>
            </a:r>
            <a:r>
              <a:rPr lang="en-US" sz="2800" dirty="0">
                <a:latin typeface="Arial"/>
                <a:cs typeface="Arial"/>
              </a:rPr>
              <a:t>an organizational strategy for how an organization </a:t>
            </a:r>
            <a:r>
              <a:rPr lang="en-US" sz="2800" b="1" dirty="0">
                <a:solidFill>
                  <a:srgbClr val="FF0000"/>
                </a:solidFill>
                <a:latin typeface="Arial"/>
                <a:cs typeface="Arial"/>
              </a:rPr>
              <a:t>will compete </a:t>
            </a:r>
            <a:r>
              <a:rPr lang="en-US" sz="2800" dirty="0">
                <a:latin typeface="Arial"/>
                <a:cs typeface="Arial"/>
              </a:rPr>
              <a:t>in its business(</a:t>
            </a:r>
            <a:r>
              <a:rPr lang="en-US" sz="2800" dirty="0" err="1">
                <a:latin typeface="Arial"/>
                <a:cs typeface="Arial"/>
              </a:rPr>
              <a:t>es</a:t>
            </a:r>
            <a:r>
              <a:rPr lang="en-US" sz="2800" dirty="0">
                <a:latin typeface="Arial"/>
                <a:cs typeface="Arial"/>
              </a:rPr>
              <a:t>).</a:t>
            </a:r>
          </a:p>
          <a:p>
            <a:r>
              <a:rPr lang="en-US" sz="3200" b="1" dirty="0">
                <a:latin typeface="Arial"/>
                <a:cs typeface="Arial"/>
              </a:rPr>
              <a:t>Strategic Business Unit (SBU) – </a:t>
            </a:r>
            <a:r>
              <a:rPr lang="en-US" sz="2800" dirty="0">
                <a:latin typeface="Arial"/>
                <a:cs typeface="Arial"/>
              </a:rPr>
              <a:t>the </a:t>
            </a:r>
            <a:r>
              <a:rPr lang="en-US" sz="2800" dirty="0">
                <a:solidFill>
                  <a:srgbClr val="FF0000"/>
                </a:solidFill>
                <a:latin typeface="Arial"/>
                <a:cs typeface="Arial"/>
              </a:rPr>
              <a:t>single independent businesses </a:t>
            </a:r>
            <a:r>
              <a:rPr lang="en-US" sz="2800" dirty="0">
                <a:latin typeface="Arial"/>
                <a:cs typeface="Arial"/>
              </a:rPr>
              <a:t>of an organization that formulate their </a:t>
            </a:r>
            <a:r>
              <a:rPr lang="en-US" sz="2800" b="1" dirty="0">
                <a:latin typeface="Arial"/>
                <a:cs typeface="Arial"/>
              </a:rPr>
              <a:t>own competitive strategies.</a:t>
            </a:r>
          </a:p>
          <a:p>
            <a:pPr marL="68580" indent="0">
              <a:buNone/>
            </a:pPr>
            <a:endParaRPr lang="en-US" b="1" dirty="0">
              <a:latin typeface="Arial"/>
              <a:cs typeface="Arial"/>
            </a:endParaRP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33</a:t>
            </a:fld>
            <a:endParaRPr lang="en-US" dirty="0"/>
          </a:p>
        </p:txBody>
      </p:sp>
    </p:spTree>
    <p:extLst>
      <p:ext uri="{BB962C8B-B14F-4D97-AF65-F5344CB8AC3E}">
        <p14:creationId xmlns:p14="http://schemas.microsoft.com/office/powerpoint/2010/main" val="20792247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algn="ctr"/>
            <a:r>
              <a:rPr lang="en-US" sz="3600" dirty="0">
                <a:latin typeface="Calibri" pitchFamily="34" charset="0"/>
              </a:rPr>
              <a:t>Page 276</a:t>
            </a:r>
          </a:p>
        </p:txBody>
      </p:sp>
      <p:sp>
        <p:nvSpPr>
          <p:cNvPr id="6" name="Content Placeholder 5"/>
          <p:cNvSpPr>
            <a:spLocks noGrp="1"/>
          </p:cNvSpPr>
          <p:nvPr>
            <p:ph idx="1"/>
          </p:nvPr>
        </p:nvSpPr>
        <p:spPr/>
        <p:txBody>
          <a:bodyPr>
            <a:normAutofit/>
          </a:bodyPr>
          <a:lstStyle/>
          <a:p>
            <a:pPr indent="-342900" eaLnBrk="0" hangingPunct="0">
              <a:spcBef>
                <a:spcPct val="20000"/>
              </a:spcBef>
            </a:pPr>
            <a:r>
              <a:rPr lang="en-US" sz="3200" b="1" dirty="0">
                <a:latin typeface="Arial"/>
                <a:cs typeface="Arial"/>
              </a:rPr>
              <a:t>Competitive advantage </a:t>
            </a:r>
            <a:r>
              <a:rPr lang="en-US" sz="3200" dirty="0">
                <a:latin typeface="Arial"/>
                <a:cs typeface="Arial"/>
              </a:rPr>
              <a:t>– what sets an organization apart; its </a:t>
            </a:r>
            <a:r>
              <a:rPr lang="en-US" sz="3200" b="1" dirty="0">
                <a:solidFill>
                  <a:srgbClr val="FF0000"/>
                </a:solidFill>
                <a:latin typeface="Arial"/>
                <a:cs typeface="Arial"/>
              </a:rPr>
              <a:t>distinctive edge</a:t>
            </a:r>
            <a:r>
              <a:rPr lang="en-US" sz="3200" dirty="0">
                <a:latin typeface="Arial"/>
                <a:cs typeface="Arial"/>
              </a:rPr>
              <a:t>.</a:t>
            </a:r>
          </a:p>
          <a:p>
            <a:pPr lvl="1" indent="-285750" eaLnBrk="0" hangingPunct="0">
              <a:spcBef>
                <a:spcPct val="20000"/>
              </a:spcBef>
              <a:buClrTx/>
              <a:buFont typeface="Arial" charset="0"/>
              <a:buChar char="–"/>
            </a:pPr>
            <a:r>
              <a:rPr lang="en-US" sz="2800" dirty="0">
                <a:latin typeface="Arial"/>
                <a:cs typeface="Arial"/>
              </a:rPr>
              <a:t>Quality as a Competitive Advantage</a:t>
            </a:r>
          </a:p>
          <a:p>
            <a:pPr lvl="1" indent="-285750" eaLnBrk="0" hangingPunct="0">
              <a:spcBef>
                <a:spcPct val="20000"/>
              </a:spcBef>
              <a:buClrTx/>
              <a:buFont typeface="Arial" charset="0"/>
              <a:buChar char="–"/>
            </a:pPr>
            <a:r>
              <a:rPr lang="en-US" sz="2800" dirty="0">
                <a:latin typeface="Arial"/>
                <a:cs typeface="Arial"/>
              </a:rPr>
              <a:t>Design Thinking as a Competitive Advantage</a:t>
            </a:r>
          </a:p>
          <a:p>
            <a:pPr lvl="1" indent="-285750" eaLnBrk="0" hangingPunct="0">
              <a:spcBef>
                <a:spcPct val="20000"/>
              </a:spcBef>
              <a:buClrTx/>
              <a:buFont typeface="Arial" charset="0"/>
              <a:buChar char="–"/>
            </a:pPr>
            <a:r>
              <a:rPr lang="en-US" sz="2800" dirty="0">
                <a:latin typeface="Arial"/>
                <a:cs typeface="Arial"/>
              </a:rPr>
              <a:t>Social media </a:t>
            </a:r>
          </a:p>
          <a:p>
            <a:pPr lvl="1" indent="-285750" eaLnBrk="0" hangingPunct="0">
              <a:spcBef>
                <a:spcPct val="20000"/>
              </a:spcBef>
              <a:buClrTx/>
              <a:buFont typeface="Arial" charset="0"/>
              <a:buChar char="–"/>
            </a:pPr>
            <a:r>
              <a:rPr lang="en-US" sz="2800" b="1" dirty="0">
                <a:latin typeface="Arial"/>
                <a:cs typeface="Arial"/>
              </a:rPr>
              <a:t>Sustaining Competitive Advantage</a:t>
            </a:r>
            <a:endParaRPr lang="en-US" sz="3200" b="1" dirty="0">
              <a:latin typeface="Arial"/>
              <a:cs typeface="Arial"/>
            </a:endParaRPr>
          </a:p>
          <a:p>
            <a:endParaRPr lang="en-US" sz="32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sz="3000" dirty="0">
                <a:latin typeface="Arial" panose="020B0604020202020204" pitchFamily="34" charset="0"/>
                <a:cs typeface="Arial" panose="020B0604020202020204" pitchFamily="34" charset="0"/>
              </a:rPr>
              <a:t>step 1 Core  competencies  </a:t>
            </a:r>
          </a:p>
          <a:p>
            <a:r>
              <a:rPr lang="en-US" sz="3000" b="1" dirty="0">
                <a:solidFill>
                  <a:srgbClr val="FF0000"/>
                </a:solidFill>
                <a:latin typeface="Arial" panose="020B0604020202020204" pitchFamily="34" charset="0"/>
                <a:cs typeface="Arial" panose="020B0604020202020204" pitchFamily="34" charset="0"/>
              </a:rPr>
              <a:t>Step 2 gain </a:t>
            </a:r>
            <a:r>
              <a:rPr lang="en-US" sz="3000" b="1" u="sng" dirty="0">
                <a:solidFill>
                  <a:srgbClr val="FF0000"/>
                </a:solidFill>
                <a:latin typeface="Arial" panose="020B0604020202020204" pitchFamily="34" charset="0"/>
                <a:cs typeface="Arial" panose="020B0604020202020204" pitchFamily="34" charset="0"/>
              </a:rPr>
              <a:t>sustainable </a:t>
            </a:r>
            <a:r>
              <a:rPr lang="en-US" sz="3000" b="1" dirty="0">
                <a:solidFill>
                  <a:srgbClr val="FF0000"/>
                </a:solidFill>
                <a:latin typeface="Arial" panose="020B0604020202020204" pitchFamily="34" charset="0"/>
                <a:cs typeface="Arial" panose="020B0604020202020204" pitchFamily="34" charset="0"/>
              </a:rPr>
              <a:t>competitive advantage  page  278</a:t>
            </a:r>
          </a:p>
          <a:p>
            <a:r>
              <a:rPr lang="en-US" sz="3000" dirty="0">
                <a:latin typeface="Arial" panose="020B0604020202020204" pitchFamily="34" charset="0"/>
                <a:cs typeface="Arial" panose="020B0604020202020204" pitchFamily="34" charset="0"/>
              </a:rPr>
              <a:t>Step 3  value </a:t>
            </a: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35</a:t>
            </a:fld>
            <a:endParaRPr lang="en-US" dirty="0"/>
          </a:p>
        </p:txBody>
      </p:sp>
    </p:spTree>
    <p:extLst>
      <p:ext uri="{BB962C8B-B14F-4D97-AF65-F5344CB8AC3E}">
        <p14:creationId xmlns:p14="http://schemas.microsoft.com/office/powerpoint/2010/main" val="36754545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FF0000"/>
                </a:solidFill>
              </a:rPr>
              <a:t>Five Forces Model- Michael porter-p.278</a:t>
            </a:r>
          </a:p>
        </p:txBody>
      </p:sp>
      <p:sp>
        <p:nvSpPr>
          <p:cNvPr id="3" name="Content Placeholder 2"/>
          <p:cNvSpPr>
            <a:spLocks noGrp="1"/>
          </p:cNvSpPr>
          <p:nvPr>
            <p:ph idx="1"/>
          </p:nvPr>
        </p:nvSpPr>
        <p:spPr>
          <a:xfrm>
            <a:off x="685800" y="1295400"/>
            <a:ext cx="7772400" cy="3733800"/>
          </a:xfrm>
        </p:spPr>
        <p:txBody>
          <a:bodyPr>
            <a:normAutofit fontScale="92500" lnSpcReduction="10000"/>
          </a:bodyPr>
          <a:lstStyle/>
          <a:p>
            <a:pPr marL="68580" indent="0">
              <a:buNone/>
              <a:defRPr/>
            </a:pPr>
            <a:r>
              <a:rPr lang="en-US" sz="2800" b="1" dirty="0">
                <a:solidFill>
                  <a:srgbClr val="FF0000"/>
                </a:solidFill>
                <a:latin typeface="Arial" pitchFamily="34" charset="0"/>
                <a:cs typeface="Arial" pitchFamily="34" charset="0"/>
              </a:rPr>
              <a:t>Porters five forces model  </a:t>
            </a:r>
            <a:r>
              <a:rPr lang="en-US" sz="2800" b="1" dirty="0">
                <a:latin typeface="Arial" pitchFamily="34" charset="0"/>
                <a:cs typeface="Arial" pitchFamily="34" charset="0"/>
              </a:rPr>
              <a:t>determine industry attractiveness and profitability:</a:t>
            </a:r>
          </a:p>
          <a:p>
            <a:pPr marL="525780" indent="-457200">
              <a:buFont typeface="+mj-lt"/>
              <a:buAutoNum type="arabicPeriod"/>
              <a:defRPr/>
            </a:pPr>
            <a:r>
              <a:rPr lang="en-US" sz="2800" b="1" dirty="0">
                <a:latin typeface="Arial" pitchFamily="34" charset="0"/>
                <a:cs typeface="Arial" pitchFamily="34" charset="0"/>
              </a:rPr>
              <a:t>Threat of new entrants</a:t>
            </a:r>
            <a:r>
              <a:rPr lang="en-US" sz="2800" dirty="0">
                <a:latin typeface="Arial" pitchFamily="34" charset="0"/>
                <a:cs typeface="Arial" pitchFamily="34" charset="0"/>
              </a:rPr>
              <a:t>. How likely is it that </a:t>
            </a:r>
            <a:r>
              <a:rPr lang="en-US" sz="2800" dirty="0">
                <a:solidFill>
                  <a:srgbClr val="FF0000"/>
                </a:solidFill>
                <a:latin typeface="Arial" pitchFamily="34" charset="0"/>
                <a:cs typeface="Arial" pitchFamily="34" charset="0"/>
              </a:rPr>
              <a:t>new competitors </a:t>
            </a:r>
            <a:r>
              <a:rPr lang="en-US" sz="2800" dirty="0">
                <a:latin typeface="Arial" pitchFamily="34" charset="0"/>
                <a:cs typeface="Arial" pitchFamily="34" charset="0"/>
              </a:rPr>
              <a:t>will come into the industry?</a:t>
            </a:r>
          </a:p>
          <a:p>
            <a:pPr marL="68580" indent="0">
              <a:buNone/>
              <a:defRPr/>
            </a:pPr>
            <a:r>
              <a:rPr lang="en-US" sz="2800" dirty="0">
                <a:latin typeface="Arial" pitchFamily="34" charset="0"/>
                <a:cs typeface="Arial" pitchFamily="34" charset="0"/>
              </a:rPr>
              <a:t>Such as capital requirement  , no brand loyalty ,low government regulation .</a:t>
            </a:r>
          </a:p>
          <a:p>
            <a:pPr marL="0" indent="0">
              <a:buNone/>
              <a:defRPr/>
            </a:pPr>
            <a:r>
              <a:rPr lang="en-US" sz="2800" b="1" dirty="0">
                <a:latin typeface="Arial" pitchFamily="34" charset="0"/>
                <a:cs typeface="Arial" pitchFamily="34" charset="0"/>
              </a:rPr>
              <a:t>2. Threat of substitutes</a:t>
            </a:r>
            <a:r>
              <a:rPr lang="en-US" sz="2800" dirty="0">
                <a:latin typeface="Arial" pitchFamily="34" charset="0"/>
                <a:cs typeface="Arial" pitchFamily="34" charset="0"/>
              </a:rPr>
              <a:t>. How likely is it that other industries’ products can be substituted for our industry’s products?</a:t>
            </a:r>
          </a:p>
        </p:txBody>
      </p:sp>
      <p:sp>
        <p:nvSpPr>
          <p:cNvPr id="6" name="Footer Placeholder 5"/>
          <p:cNvSpPr>
            <a:spLocks noGrp="1"/>
          </p:cNvSpPr>
          <p:nvPr>
            <p:ph type="ftr" sz="quarter" idx="11"/>
          </p:nvPr>
        </p:nvSpPr>
        <p:spPr/>
        <p:txBody>
          <a:bodyPr/>
          <a:lstStyle/>
          <a:p>
            <a:r>
              <a:rPr lang="en-IN"/>
              <a:t>Copyright © 2016 Pearson Education, Ltd.</a:t>
            </a:r>
            <a:endParaRPr lang="en-US" dirty="0"/>
          </a:p>
        </p:txBody>
      </p:sp>
      <p:sp>
        <p:nvSpPr>
          <p:cNvPr id="7" name="Slide Number Placeholder 6"/>
          <p:cNvSpPr>
            <a:spLocks noGrp="1"/>
          </p:cNvSpPr>
          <p:nvPr>
            <p:ph type="sldNum" sz="quarter" idx="4"/>
          </p:nvPr>
        </p:nvSpPr>
        <p:spPr/>
        <p:txBody>
          <a:bodyPr/>
          <a:lstStyle/>
          <a:p>
            <a:r>
              <a:rPr lang="en-US"/>
              <a:t>9-</a:t>
            </a:r>
            <a:fld id="{8B37D5FE-740C-46F5-801A-FA5477D9711F}" type="slidenum">
              <a:rPr lang="en-US" smtClean="0"/>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381000" y="228600"/>
            <a:ext cx="7772400" cy="1143000"/>
          </a:xfrm>
        </p:spPr>
        <p:txBody>
          <a:bodyPr/>
          <a:lstStyle/>
          <a:p>
            <a:pPr algn="ctr"/>
            <a:r>
              <a:rPr lang="en-US" sz="3600" dirty="0"/>
              <a:t>Five Forces Model (cont.)</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pPr marL="514350" indent="-514350" eaLnBrk="0" hangingPunct="0">
              <a:spcBef>
                <a:spcPct val="20000"/>
              </a:spcBef>
              <a:buFont typeface="+mj-lt"/>
              <a:buAutoNum type="arabicPeriod" startAt="3"/>
            </a:pPr>
            <a:r>
              <a:rPr lang="en-US" sz="2800" b="1" dirty="0">
                <a:latin typeface="Arial"/>
                <a:cs typeface="Arial"/>
              </a:rPr>
              <a:t>Bargaining power of buyers</a:t>
            </a:r>
            <a:r>
              <a:rPr lang="en-US" sz="2800" dirty="0">
                <a:latin typeface="Arial"/>
                <a:cs typeface="Arial"/>
              </a:rPr>
              <a:t>. How much bargaining power do </a:t>
            </a:r>
            <a:r>
              <a:rPr lang="en-US" sz="2800" dirty="0">
                <a:solidFill>
                  <a:srgbClr val="FF0000"/>
                </a:solidFill>
                <a:latin typeface="Arial"/>
                <a:cs typeface="Arial"/>
              </a:rPr>
              <a:t>buyers (customers) </a:t>
            </a:r>
            <a:r>
              <a:rPr lang="en-US" sz="2800" dirty="0">
                <a:latin typeface="Arial"/>
                <a:cs typeface="Arial"/>
              </a:rPr>
              <a:t>have?</a:t>
            </a:r>
          </a:p>
          <a:p>
            <a:pPr marL="514350" indent="-514350" eaLnBrk="0" hangingPunct="0">
              <a:spcBef>
                <a:spcPct val="20000"/>
              </a:spcBef>
              <a:buFont typeface="+mj-lt"/>
              <a:buAutoNum type="arabicPeriod" startAt="3"/>
            </a:pPr>
            <a:r>
              <a:rPr lang="en-US" sz="2800" b="1" dirty="0">
                <a:latin typeface="Arial"/>
                <a:cs typeface="Arial"/>
              </a:rPr>
              <a:t>Bargaining power of suppliers</a:t>
            </a:r>
            <a:r>
              <a:rPr lang="ar-SA" sz="2800" b="1" dirty="0">
                <a:latin typeface="Arial"/>
                <a:cs typeface="Arial"/>
              </a:rPr>
              <a:t>الموردين </a:t>
            </a:r>
            <a:r>
              <a:rPr lang="en-US" sz="2800" dirty="0">
                <a:latin typeface="Arial"/>
                <a:cs typeface="Arial"/>
              </a:rPr>
              <a:t>. How much bargaining power do suppliers have?</a:t>
            </a:r>
          </a:p>
          <a:p>
            <a:pPr marL="514350" indent="-514350" eaLnBrk="0" hangingPunct="0">
              <a:spcBef>
                <a:spcPct val="20000"/>
              </a:spcBef>
              <a:buFont typeface="+mj-lt"/>
              <a:buAutoNum type="arabicPeriod" startAt="3"/>
            </a:pPr>
            <a:r>
              <a:rPr lang="en-US" sz="2800" b="1" dirty="0">
                <a:latin typeface="Arial"/>
                <a:cs typeface="Arial"/>
              </a:rPr>
              <a:t>Current rivalry</a:t>
            </a:r>
            <a:r>
              <a:rPr lang="ar-SA" sz="2800" b="1" dirty="0">
                <a:latin typeface="Arial"/>
                <a:cs typeface="Arial"/>
              </a:rPr>
              <a:t> المنافسين </a:t>
            </a:r>
            <a:r>
              <a:rPr lang="en-US" sz="2800" b="1" dirty="0">
                <a:latin typeface="Arial"/>
                <a:cs typeface="Arial"/>
              </a:rPr>
              <a:t>. </a:t>
            </a:r>
            <a:r>
              <a:rPr lang="en-US" sz="2800" dirty="0">
                <a:latin typeface="Arial"/>
                <a:cs typeface="Arial"/>
              </a:rPr>
              <a:t>How intense is the rivalry among current industry competitors?</a:t>
            </a:r>
          </a:p>
          <a:p>
            <a:pPr marL="525780" indent="-457200">
              <a:buFont typeface="+mj-lt"/>
              <a:buAutoNum type="arabicPeriod" startAt="3"/>
            </a:pPr>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normAutofit fontScale="90000"/>
          </a:bodyPr>
          <a:lstStyle/>
          <a:p>
            <a:pPr algn="ctr"/>
            <a:r>
              <a:rPr lang="en-US" sz="3600" dirty="0"/>
              <a:t>Choosing a Competitive Strategy</a:t>
            </a:r>
            <a:endParaRPr lang="en-US" sz="3600" dirty="0">
              <a:latin typeface="Calibri" pitchFamily="34" charset="0"/>
            </a:endParaRPr>
          </a:p>
        </p:txBody>
      </p:sp>
      <p:sp>
        <p:nvSpPr>
          <p:cNvPr id="6" name="Content Placeholder 5"/>
          <p:cNvSpPr>
            <a:spLocks noGrp="1"/>
          </p:cNvSpPr>
          <p:nvPr>
            <p:ph idx="1"/>
          </p:nvPr>
        </p:nvSpPr>
        <p:spPr/>
        <p:txBody>
          <a:bodyPr>
            <a:normAutofit fontScale="92500" lnSpcReduction="20000"/>
          </a:bodyPr>
          <a:lstStyle/>
          <a:p>
            <a:pPr indent="-342900" eaLnBrk="0" hangingPunct="0">
              <a:spcBef>
                <a:spcPct val="20000"/>
              </a:spcBef>
            </a:pPr>
            <a:r>
              <a:rPr lang="en-US" sz="2800" b="1" dirty="0">
                <a:latin typeface="Arial"/>
                <a:cs typeface="Arial"/>
              </a:rPr>
              <a:t>Cost leadership strategy </a:t>
            </a:r>
            <a:r>
              <a:rPr lang="en-US" sz="2800" dirty="0">
                <a:latin typeface="Arial"/>
                <a:cs typeface="Arial"/>
              </a:rPr>
              <a:t>– when an organization competes on the basis of having the </a:t>
            </a:r>
            <a:r>
              <a:rPr lang="en-US" sz="2800" b="1" dirty="0">
                <a:solidFill>
                  <a:srgbClr val="FF0000"/>
                </a:solidFill>
                <a:latin typeface="Arial"/>
                <a:cs typeface="Arial"/>
              </a:rPr>
              <a:t>lowest costs </a:t>
            </a:r>
            <a:r>
              <a:rPr lang="en-US" sz="2800" dirty="0">
                <a:latin typeface="Arial"/>
                <a:cs typeface="Arial"/>
              </a:rPr>
              <a:t>(costs or expenses, not prices) in its industry. (</a:t>
            </a:r>
            <a:r>
              <a:rPr lang="en-US" sz="2800" b="1" dirty="0">
                <a:solidFill>
                  <a:srgbClr val="FF0000"/>
                </a:solidFill>
                <a:latin typeface="Arial"/>
                <a:cs typeface="Arial"/>
              </a:rPr>
              <a:t>customer are sensitive price change )</a:t>
            </a:r>
          </a:p>
          <a:p>
            <a:pPr indent="-342900" eaLnBrk="0" hangingPunct="0">
              <a:spcBef>
                <a:spcPct val="20000"/>
              </a:spcBef>
            </a:pPr>
            <a:r>
              <a:rPr lang="en-US" sz="2800" b="1" dirty="0">
                <a:latin typeface="Arial"/>
                <a:cs typeface="Arial"/>
              </a:rPr>
              <a:t>Differentiation strategy </a:t>
            </a:r>
            <a:r>
              <a:rPr lang="en-US" sz="2800" dirty="0">
                <a:latin typeface="Arial"/>
                <a:cs typeface="Arial"/>
              </a:rPr>
              <a:t>– a company that competes by offering </a:t>
            </a:r>
            <a:r>
              <a:rPr lang="en-US" sz="2800" b="1" dirty="0">
                <a:solidFill>
                  <a:srgbClr val="FF0000"/>
                </a:solidFill>
                <a:latin typeface="Arial"/>
                <a:cs typeface="Arial"/>
              </a:rPr>
              <a:t>unique products </a:t>
            </a:r>
            <a:r>
              <a:rPr lang="en-US" sz="2800" dirty="0">
                <a:latin typeface="Arial"/>
                <a:cs typeface="Arial"/>
              </a:rPr>
              <a:t>that are widely valued by customers</a:t>
            </a:r>
            <a:r>
              <a:rPr lang="en-US" sz="2800" b="1" dirty="0">
                <a:solidFill>
                  <a:srgbClr val="FF0000"/>
                </a:solidFill>
                <a:latin typeface="Arial"/>
                <a:cs typeface="Arial"/>
              </a:rPr>
              <a:t>.</a:t>
            </a:r>
            <a:r>
              <a:rPr lang="ar-SA" sz="2800" b="1" dirty="0">
                <a:solidFill>
                  <a:srgbClr val="FF0000"/>
                </a:solidFill>
                <a:latin typeface="Arial"/>
                <a:cs typeface="Arial"/>
              </a:rPr>
              <a:t> </a:t>
            </a:r>
            <a:r>
              <a:rPr lang="en-US" sz="2800" b="1" dirty="0">
                <a:solidFill>
                  <a:srgbClr val="FF0000"/>
                </a:solidFill>
                <a:latin typeface="Arial"/>
                <a:cs typeface="Arial"/>
              </a:rPr>
              <a:t>(customer loyalty ) such as  high quality ,superior services , innovative design …(customer are not sensitive )</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p:txBody>
          <a:bodyPr>
            <a:normAutofit fontScale="90000"/>
          </a:bodyPr>
          <a:lstStyle/>
          <a:p>
            <a:pPr algn="ctr"/>
            <a:r>
              <a:rPr lang="en-US" sz="3600" dirty="0"/>
              <a:t>Choosing a Competitive Strategy (cont.)</a:t>
            </a:r>
            <a:endParaRPr lang="en-US" sz="3600" dirty="0">
              <a:latin typeface="Calibri" pitchFamily="34" charset="0"/>
            </a:endParaRPr>
          </a:p>
        </p:txBody>
      </p:sp>
      <p:sp>
        <p:nvSpPr>
          <p:cNvPr id="6" name="Content Placeholder 5"/>
          <p:cNvSpPr>
            <a:spLocks noGrp="1"/>
          </p:cNvSpPr>
          <p:nvPr>
            <p:ph idx="1"/>
          </p:nvPr>
        </p:nvSpPr>
        <p:spPr/>
        <p:txBody>
          <a:bodyPr>
            <a:normAutofit fontScale="92500"/>
          </a:bodyPr>
          <a:lstStyle/>
          <a:p>
            <a:pPr indent="-342900" eaLnBrk="0" hangingPunct="0">
              <a:spcBef>
                <a:spcPct val="20000"/>
              </a:spcBef>
            </a:pPr>
            <a:r>
              <a:rPr lang="en-US" sz="3000" b="1" i="1" dirty="0">
                <a:latin typeface="Arial"/>
                <a:cs typeface="Arial"/>
              </a:rPr>
              <a:t>Focus</a:t>
            </a:r>
            <a:r>
              <a:rPr lang="en-US" sz="3000" b="1" dirty="0">
                <a:latin typeface="Arial"/>
                <a:cs typeface="Arial"/>
              </a:rPr>
              <a:t> </a:t>
            </a:r>
            <a:r>
              <a:rPr lang="en-US" sz="3000" b="1" i="1" dirty="0">
                <a:latin typeface="Arial"/>
                <a:cs typeface="Arial"/>
              </a:rPr>
              <a:t>strategy</a:t>
            </a:r>
            <a:r>
              <a:rPr lang="en-US" sz="3000" b="1" dirty="0">
                <a:latin typeface="Arial"/>
                <a:cs typeface="Arial"/>
              </a:rPr>
              <a:t> </a:t>
            </a:r>
            <a:r>
              <a:rPr lang="en-US" sz="3000" dirty="0">
                <a:latin typeface="Arial"/>
                <a:cs typeface="Arial"/>
              </a:rPr>
              <a:t>– involves a cost advantage (cost focus) or a differentiation advantage (differentiation focus) in a </a:t>
            </a:r>
            <a:r>
              <a:rPr lang="en-US" sz="3000" b="1" dirty="0">
                <a:solidFill>
                  <a:srgbClr val="FF0000"/>
                </a:solidFill>
                <a:latin typeface="Arial"/>
                <a:cs typeface="Arial"/>
              </a:rPr>
              <a:t>narrow segment or niche.</a:t>
            </a:r>
          </a:p>
          <a:p>
            <a:pPr indent="-342900" eaLnBrk="0" hangingPunct="0">
              <a:spcBef>
                <a:spcPct val="20000"/>
              </a:spcBef>
            </a:pPr>
            <a:r>
              <a:rPr lang="en-US" sz="3000" b="1" i="1" dirty="0">
                <a:solidFill>
                  <a:srgbClr val="FF0000"/>
                </a:solidFill>
                <a:latin typeface="Arial"/>
                <a:cs typeface="Arial"/>
              </a:rPr>
              <a:t>Stuck in the middle </a:t>
            </a:r>
            <a:r>
              <a:rPr lang="en-US" sz="3000" dirty="0">
                <a:latin typeface="Arial"/>
                <a:cs typeface="Arial"/>
              </a:rPr>
              <a:t>–</a:t>
            </a:r>
            <a:r>
              <a:rPr lang="en-US" sz="3000" i="1" dirty="0">
                <a:latin typeface="Arial"/>
                <a:cs typeface="Arial"/>
              </a:rPr>
              <a:t> </a:t>
            </a:r>
            <a:r>
              <a:rPr lang="en-US" sz="3000" dirty="0">
                <a:latin typeface="Arial"/>
                <a:cs typeface="Arial"/>
              </a:rPr>
              <a:t>when costs are too high to compete with the low-cost leader or when its products and services aren’t differentiated enough to compete with the differentiator.</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normAutofit fontScale="90000"/>
          </a:bodyPr>
          <a:lstStyle/>
          <a:p>
            <a:r>
              <a:rPr lang="en-US" sz="3600"/>
              <a:t>The Strategic Management Process</a:t>
            </a:r>
            <a:endParaRPr lang="en-US" sz="3600">
              <a:latin typeface="Calibri" pitchFamily="34" charset="0"/>
            </a:endParaRPr>
          </a:p>
        </p:txBody>
      </p:sp>
      <p:sp>
        <p:nvSpPr>
          <p:cNvPr id="6" name="Content Placeholder 5"/>
          <p:cNvSpPr>
            <a:spLocks noGrp="1"/>
          </p:cNvSpPr>
          <p:nvPr>
            <p:ph idx="1"/>
          </p:nvPr>
        </p:nvSpPr>
        <p:spPr/>
        <p:txBody>
          <a:bodyPr>
            <a:normAutofit/>
          </a:bodyPr>
          <a:lstStyle/>
          <a:p>
            <a:r>
              <a:rPr lang="en-US" sz="3200" b="1" dirty="0">
                <a:latin typeface="Arial" pitchFamily="34" charset="0"/>
                <a:cs typeface="Arial" pitchFamily="34" charset="0"/>
              </a:rPr>
              <a:t>Strategic</a:t>
            </a:r>
          </a:p>
        </p:txBody>
      </p:sp>
      <p:sp>
        <p:nvSpPr>
          <p:cNvPr id="35842"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3200" b="1" dirty="0"/>
              <a:t>                     management process </a:t>
            </a:r>
            <a:r>
              <a:rPr lang="en-US" sz="3200" dirty="0"/>
              <a:t>–</a:t>
            </a:r>
            <a:r>
              <a:rPr lang="en-US" sz="3200" b="1" dirty="0"/>
              <a:t> </a:t>
            </a:r>
            <a:r>
              <a:rPr lang="en-US" sz="3200" dirty="0">
                <a:solidFill>
                  <a:srgbClr val="FF0000"/>
                </a:solidFill>
              </a:rPr>
              <a:t>a six-step </a:t>
            </a:r>
            <a:r>
              <a:rPr lang="en-US" sz="3200" dirty="0"/>
              <a:t>process that encompasses strategic </a:t>
            </a:r>
            <a:r>
              <a:rPr lang="en-US" sz="3200" b="1" dirty="0"/>
              <a:t>planning</a:t>
            </a:r>
            <a:r>
              <a:rPr lang="en-US" sz="3200" dirty="0"/>
              <a:t>, </a:t>
            </a:r>
            <a:r>
              <a:rPr lang="en-US" sz="3200" b="1" dirty="0"/>
              <a:t>implementation, </a:t>
            </a:r>
            <a:r>
              <a:rPr lang="en-US" sz="3200" dirty="0"/>
              <a:t>and </a:t>
            </a:r>
            <a:r>
              <a:rPr lang="en-US" sz="3200" b="1" dirty="0"/>
              <a:t>evaluation.</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p:txBody>
          <a:bodyPr/>
          <a:lstStyle/>
          <a:p>
            <a:pPr algn="ctr"/>
            <a:r>
              <a:rPr lang="en-US" sz="3600" b="1" dirty="0">
                <a:latin typeface="Calibri" pitchFamily="34" charset="0"/>
              </a:rPr>
              <a:t>Functional Strategy</a:t>
            </a:r>
          </a:p>
        </p:txBody>
      </p:sp>
      <p:sp>
        <p:nvSpPr>
          <p:cNvPr id="7" name="Content Placeholder 6"/>
          <p:cNvSpPr>
            <a:spLocks noGrp="1"/>
          </p:cNvSpPr>
          <p:nvPr>
            <p:ph idx="1"/>
          </p:nvPr>
        </p:nvSpPr>
        <p:spPr/>
        <p:txBody>
          <a:bodyPr>
            <a:normAutofit/>
          </a:bodyPr>
          <a:lstStyle/>
          <a:p>
            <a:pPr>
              <a:buNone/>
            </a:pPr>
            <a:r>
              <a:rPr lang="en-US" sz="3200" b="1" dirty="0">
                <a:latin typeface="Arial" pitchFamily="34" charset="0"/>
                <a:cs typeface="Arial" pitchFamily="34" charset="0"/>
              </a:rPr>
              <a:t>Functional strategy</a:t>
            </a:r>
          </a:p>
        </p:txBody>
      </p:sp>
      <p:sp>
        <p:nvSpPr>
          <p:cNvPr id="84994" name="Rectangle 3"/>
          <p:cNvSpPr txBox="1">
            <a:spLocks/>
          </p:cNvSpPr>
          <p:nvPr/>
        </p:nvSpPr>
        <p:spPr bwMode="auto">
          <a:xfrm>
            <a:off x="304800" y="1600200"/>
            <a:ext cx="8610600" cy="4525963"/>
          </a:xfrm>
          <a:prstGeom prst="rect">
            <a:avLst/>
          </a:prstGeom>
          <a:noFill/>
          <a:ln w="9525">
            <a:noFill/>
            <a:miter lim="800000"/>
            <a:headEnd/>
            <a:tailEnd/>
          </a:ln>
        </p:spPr>
        <p:txBody>
          <a:bodyPr/>
          <a:lstStyle/>
          <a:p>
            <a:pPr marL="342900" indent="-342900" eaLnBrk="0" hangingPunct="0">
              <a:spcBef>
                <a:spcPct val="20000"/>
              </a:spcBef>
            </a:pPr>
            <a:r>
              <a:rPr lang="en-US" sz="3200" b="1" dirty="0"/>
              <a:t>                                      </a:t>
            </a:r>
            <a:r>
              <a:rPr lang="en-US" sz="3200" dirty="0">
                <a:latin typeface="Arial"/>
                <a:cs typeface="Arial"/>
              </a:rPr>
              <a:t>–</a:t>
            </a:r>
            <a:r>
              <a:rPr lang="en-US" sz="3200" dirty="0"/>
              <a:t> the strategies used by an organization’s various </a:t>
            </a:r>
            <a:r>
              <a:rPr lang="en-US" sz="3200" dirty="0">
                <a:solidFill>
                  <a:srgbClr val="FF0000"/>
                </a:solidFill>
              </a:rPr>
              <a:t>functional departments</a:t>
            </a:r>
            <a:r>
              <a:rPr lang="en-US" sz="3200" dirty="0"/>
              <a:t> </a:t>
            </a:r>
            <a:r>
              <a:rPr lang="en-US" sz="3200" b="1" dirty="0"/>
              <a:t>to support the competitive strategy.</a:t>
            </a:r>
          </a:p>
          <a:p>
            <a:pPr marL="342900" indent="-342900" eaLnBrk="0" hangingPunct="0">
              <a:spcBef>
                <a:spcPct val="20000"/>
              </a:spcBef>
            </a:pPr>
            <a:r>
              <a:rPr lang="en-US" sz="3200" b="1" dirty="0"/>
              <a:t>For example: marketing dept. new  sales plan </a:t>
            </a:r>
          </a:p>
          <a:p>
            <a:pPr marL="342900" indent="-342900" eaLnBrk="0" hangingPunct="0">
              <a:spcBef>
                <a:spcPct val="20000"/>
              </a:spcBef>
            </a:pPr>
            <a:r>
              <a:rPr lang="en-US" sz="3200" b="1" dirty="0"/>
              <a:t>Or HR Training </a:t>
            </a:r>
          </a:p>
          <a:p>
            <a:pPr marL="342900" indent="-342900" eaLnBrk="0" hangingPunct="0">
              <a:spcBef>
                <a:spcPct val="20000"/>
              </a:spcBef>
            </a:pPr>
            <a:r>
              <a:rPr lang="en-US" sz="3200" b="1" dirty="0"/>
              <a:t>End page 279</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40</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normAutofit fontScale="90000"/>
          </a:bodyPr>
          <a:lstStyle/>
          <a:p>
            <a:pPr algn="ctr"/>
            <a:r>
              <a:rPr lang="en-US" sz="3600" dirty="0"/>
              <a:t>Exhibit 9-1</a:t>
            </a:r>
            <a:br>
              <a:rPr lang="en-US" sz="3600" dirty="0"/>
            </a:br>
            <a:r>
              <a:rPr lang="en-US" sz="3600" dirty="0"/>
              <a:t>Strategic Management Process</a:t>
            </a:r>
            <a:endParaRPr lang="en-US" sz="3600" dirty="0">
              <a:latin typeface="Calibri" pitchFamily="34" charset="0"/>
            </a:endParaRPr>
          </a:p>
        </p:txBody>
      </p:sp>
      <p:pic>
        <p:nvPicPr>
          <p:cNvPr id="2" name="Picture 1"/>
          <p:cNvPicPr>
            <a:picLocks noChangeAspect="1"/>
          </p:cNvPicPr>
          <p:nvPr/>
        </p:nvPicPr>
        <p:blipFill>
          <a:blip r:embed="rId3"/>
          <a:stretch>
            <a:fillRect/>
          </a:stretch>
        </p:blipFill>
        <p:spPr>
          <a:xfrm>
            <a:off x="-1828800" y="838200"/>
            <a:ext cx="10972800" cy="4038600"/>
          </a:xfrm>
          <a:prstGeom prst="rect">
            <a:avLst/>
          </a:prstGeom>
        </p:spPr>
      </p:pic>
      <p:sp>
        <p:nvSpPr>
          <p:cNvPr id="3" name="Footer Placeholder 2"/>
          <p:cNvSpPr>
            <a:spLocks noGrp="1"/>
          </p:cNvSpPr>
          <p:nvPr>
            <p:ph type="ftr" sz="quarter" idx="11"/>
          </p:nvPr>
        </p:nvSpPr>
        <p:spPr/>
        <p:txBody>
          <a:bodyPr/>
          <a:lstStyle/>
          <a:p>
            <a:r>
              <a:rPr lang="en-IN"/>
              <a:t>Copyright © 2016 Pearson Education, Ltd.</a:t>
            </a:r>
            <a:endParaRPr lang="en-US" dirty="0"/>
          </a:p>
        </p:txBody>
      </p:sp>
      <p:sp>
        <p:nvSpPr>
          <p:cNvPr id="4" name="Slide Number Placeholder 3"/>
          <p:cNvSpPr>
            <a:spLocks noGrp="1"/>
          </p:cNvSpPr>
          <p:nvPr>
            <p:ph type="sldNum" sz="quarter" idx="4"/>
          </p:nvPr>
        </p:nvSpPr>
        <p:spPr/>
        <p:txBody>
          <a:bodyPr/>
          <a:lstStyle/>
          <a:p>
            <a:r>
              <a:rPr lang="en-US"/>
              <a:t>9-</a:t>
            </a:r>
            <a:fld id="{8B37D5FE-740C-46F5-801A-FA5477D9711F}"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normAutofit fontScale="90000"/>
          </a:bodyPr>
          <a:lstStyle/>
          <a:p>
            <a:pPr algn="ctr"/>
            <a:r>
              <a:rPr lang="en-US" sz="3600" dirty="0"/>
              <a:t>The Strategic Management Process (cont.)</a:t>
            </a:r>
            <a:endParaRPr lang="en-US" sz="3600" dirty="0">
              <a:latin typeface="Calibri" pitchFamily="34" charset="0"/>
            </a:endParaRPr>
          </a:p>
        </p:txBody>
      </p:sp>
      <p:sp>
        <p:nvSpPr>
          <p:cNvPr id="6" name="Content Placeholder 5"/>
          <p:cNvSpPr>
            <a:spLocks noGrp="1"/>
          </p:cNvSpPr>
          <p:nvPr>
            <p:ph idx="1"/>
          </p:nvPr>
        </p:nvSpPr>
        <p:spPr/>
        <p:txBody>
          <a:bodyPr>
            <a:normAutofit/>
          </a:bodyPr>
          <a:lstStyle/>
          <a:p>
            <a:r>
              <a:rPr lang="en-US" sz="3200" dirty="0">
                <a:latin typeface="Arial" pitchFamily="34" charset="0"/>
                <a:cs typeface="Arial" pitchFamily="34" charset="0"/>
              </a:rPr>
              <a:t>Step 1:</a:t>
            </a:r>
          </a:p>
        </p:txBody>
      </p:sp>
      <p:sp>
        <p:nvSpPr>
          <p:cNvPr id="39938"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30000"/>
              </a:spcBef>
              <a:tabLst>
                <a:tab pos="1423988" algn="l"/>
              </a:tabLst>
            </a:pPr>
            <a:r>
              <a:rPr lang="en-US" sz="3200" dirty="0"/>
              <a:t>                 Identifying the organization’s current </a:t>
            </a:r>
            <a:r>
              <a:rPr lang="en-US" sz="3200" b="1" dirty="0"/>
              <a:t>mission</a:t>
            </a:r>
            <a:r>
              <a:rPr lang="en-US" sz="3200" dirty="0"/>
              <a:t>, goals, and strategies:</a:t>
            </a:r>
          </a:p>
          <a:p>
            <a:pPr marL="742950" lvl="1" indent="-285750" eaLnBrk="0" hangingPunct="0">
              <a:spcBef>
                <a:spcPct val="30000"/>
              </a:spcBef>
              <a:buFont typeface="Arial" charset="0"/>
              <a:buChar char="–"/>
              <a:tabLst>
                <a:tab pos="1423988" algn="l"/>
              </a:tabLst>
            </a:pPr>
            <a:r>
              <a:rPr lang="en-US" sz="2800" b="1" dirty="0"/>
              <a:t>Mission</a:t>
            </a:r>
            <a:r>
              <a:rPr lang="ar-SA" sz="2800" b="1" dirty="0"/>
              <a:t> الرسالة \المهمة </a:t>
            </a:r>
            <a:r>
              <a:rPr lang="en-US" sz="2800" b="1" dirty="0"/>
              <a:t>:</a:t>
            </a:r>
            <a:r>
              <a:rPr lang="en-US" sz="2800" dirty="0"/>
              <a:t> a statement of the purpose of an organization.</a:t>
            </a:r>
          </a:p>
          <a:p>
            <a:pPr marL="1143000" lvl="2" indent="-228600" eaLnBrk="0" hangingPunct="0">
              <a:spcBef>
                <a:spcPct val="30000"/>
              </a:spcBef>
              <a:buFont typeface="Arial" charset="0"/>
              <a:buChar char="•"/>
              <a:tabLst>
                <a:tab pos="1423988" algn="l"/>
              </a:tabLst>
            </a:pPr>
            <a:r>
              <a:rPr lang="en-US" sz="2400" dirty="0"/>
              <a:t>The scope of its products and services</a:t>
            </a:r>
          </a:p>
          <a:p>
            <a:pPr marL="742950" lvl="1" indent="-285750" eaLnBrk="0" hangingPunct="0">
              <a:spcBef>
                <a:spcPct val="30000"/>
              </a:spcBef>
              <a:buFont typeface="Arial" charset="0"/>
              <a:buChar char="–"/>
              <a:tabLst>
                <a:tab pos="1423988" algn="l"/>
              </a:tabLst>
            </a:pPr>
            <a:r>
              <a:rPr lang="en-US" sz="2800" b="1" dirty="0"/>
              <a:t>Vision </a:t>
            </a:r>
            <a:r>
              <a:rPr lang="ar-SA" sz="2800" b="1" dirty="0"/>
              <a:t>الرؤيا </a:t>
            </a:r>
            <a:r>
              <a:rPr lang="en-US" sz="2800" b="1" dirty="0"/>
              <a:t>(Dream)</a:t>
            </a:r>
          </a:p>
          <a:p>
            <a:pPr marL="742950" lvl="1" indent="-285750" eaLnBrk="0" hangingPunct="0">
              <a:spcBef>
                <a:spcPct val="30000"/>
              </a:spcBef>
              <a:buFont typeface="Arial" charset="0"/>
              <a:buChar char="–"/>
              <a:tabLst>
                <a:tab pos="1423988" algn="l"/>
              </a:tabLst>
            </a:pPr>
            <a:r>
              <a:rPr lang="en-US" sz="2800" b="1" dirty="0"/>
              <a:t>Goals:</a:t>
            </a:r>
            <a:r>
              <a:rPr lang="en-US" sz="2800" dirty="0"/>
              <a:t> the foundation for further planning.</a:t>
            </a:r>
          </a:p>
          <a:p>
            <a:pPr marL="1143000" lvl="2" indent="-228600" eaLnBrk="0" hangingPunct="0">
              <a:spcBef>
                <a:spcPct val="30000"/>
              </a:spcBef>
              <a:buFont typeface="Arial" charset="0"/>
              <a:buChar char="•"/>
              <a:tabLst>
                <a:tab pos="1423988" algn="l"/>
              </a:tabLst>
            </a:pPr>
            <a:r>
              <a:rPr lang="en-US" sz="2400" dirty="0"/>
              <a:t>Measurable performance targets</a:t>
            </a:r>
          </a:p>
        </p:txBody>
      </p:sp>
      <p:sp>
        <p:nvSpPr>
          <p:cNvPr id="2" name="Footer Placeholder 1"/>
          <p:cNvSpPr>
            <a:spLocks noGrp="1"/>
          </p:cNvSpPr>
          <p:nvPr>
            <p:ph type="ftr" sz="quarter" idx="11"/>
          </p:nvPr>
        </p:nvSpPr>
        <p:spPr/>
        <p:txBody>
          <a:bodyPr/>
          <a:lstStyle/>
          <a:p>
            <a:r>
              <a:rPr lang="en-IN"/>
              <a:t>Copyright © 2016 Pearson Education, Ltd.</a:t>
            </a:r>
            <a:endParaRPr lang="en-US" dirty="0"/>
          </a:p>
        </p:txBody>
      </p:sp>
      <p:sp>
        <p:nvSpPr>
          <p:cNvPr id="3" name="Slide Number Placeholder 2"/>
          <p:cNvSpPr>
            <a:spLocks noGrp="1"/>
          </p:cNvSpPr>
          <p:nvPr>
            <p:ph type="sldNum" sz="quarter" idx="4"/>
          </p:nvPr>
        </p:nvSpPr>
        <p:spPr/>
        <p:txBody>
          <a:bodyPr/>
          <a:lstStyle/>
          <a:p>
            <a:r>
              <a:rPr lang="en-US"/>
              <a:t>9-</a:t>
            </a:r>
            <a:fld id="{8B37D5FE-740C-46F5-801A-FA5477D9711F}"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normAutofit fontScale="90000"/>
          </a:bodyPr>
          <a:lstStyle/>
          <a:p>
            <a:pPr algn="ctr"/>
            <a:r>
              <a:rPr lang="en-US" sz="3600" dirty="0"/>
              <a:t>Exhibit 9-2:</a:t>
            </a:r>
            <a:br>
              <a:rPr lang="en-US" sz="3600" dirty="0"/>
            </a:br>
            <a:r>
              <a:rPr lang="en-US" sz="3600" dirty="0"/>
              <a:t>Components of a Mission Statement</a:t>
            </a:r>
            <a:endParaRPr lang="en-US" sz="3600" dirty="0">
              <a:latin typeface="Calibri" pitchFamily="34" charset="0"/>
            </a:endParaRPr>
          </a:p>
        </p:txBody>
      </p:sp>
      <p:sp>
        <p:nvSpPr>
          <p:cNvPr id="41986"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buFont typeface="Arial" charset="0"/>
              <a:buChar char="•"/>
            </a:pPr>
            <a:endParaRPr lang="en-US" sz="3200"/>
          </a:p>
        </p:txBody>
      </p:sp>
      <p:pic>
        <p:nvPicPr>
          <p:cNvPr id="2" name="Picture 1"/>
          <p:cNvPicPr>
            <a:picLocks noChangeAspect="1"/>
          </p:cNvPicPr>
          <p:nvPr/>
        </p:nvPicPr>
        <p:blipFill>
          <a:blip r:embed="rId3"/>
          <a:stretch>
            <a:fillRect/>
          </a:stretch>
        </p:blipFill>
        <p:spPr>
          <a:xfrm>
            <a:off x="-1524000" y="-762000"/>
            <a:ext cx="10210800" cy="6507140"/>
          </a:xfrm>
          <a:prstGeom prst="rect">
            <a:avLst/>
          </a:prstGeom>
        </p:spPr>
      </p:pic>
      <p:sp>
        <p:nvSpPr>
          <p:cNvPr id="3" name="Footer Placeholder 2"/>
          <p:cNvSpPr>
            <a:spLocks noGrp="1"/>
          </p:cNvSpPr>
          <p:nvPr>
            <p:ph type="ftr" sz="quarter" idx="11"/>
          </p:nvPr>
        </p:nvSpPr>
        <p:spPr/>
        <p:txBody>
          <a:bodyPr/>
          <a:lstStyle/>
          <a:p>
            <a:r>
              <a:rPr lang="en-IN"/>
              <a:t>Copyright © 2016 Pearson Education, Ltd.</a:t>
            </a:r>
            <a:endParaRPr lang="en-US" dirty="0"/>
          </a:p>
        </p:txBody>
      </p:sp>
      <p:sp>
        <p:nvSpPr>
          <p:cNvPr id="4" name="Slide Number Placeholder 3"/>
          <p:cNvSpPr>
            <a:spLocks noGrp="1"/>
          </p:cNvSpPr>
          <p:nvPr>
            <p:ph type="sldNum" sz="quarter" idx="4"/>
          </p:nvPr>
        </p:nvSpPr>
        <p:spPr/>
        <p:txBody>
          <a:bodyPr/>
          <a:lstStyle/>
          <a:p>
            <a:r>
              <a:rPr lang="en-US"/>
              <a:t>9-</a:t>
            </a:r>
            <a:fld id="{8B37D5FE-740C-46F5-801A-FA5477D9711F}"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جامعة بيرزيت </a:t>
            </a:r>
            <a:endParaRPr lang="en-US" dirty="0"/>
          </a:p>
        </p:txBody>
      </p:sp>
      <p:sp>
        <p:nvSpPr>
          <p:cNvPr id="3" name="Content Placeholder 2"/>
          <p:cNvSpPr>
            <a:spLocks noGrp="1"/>
          </p:cNvSpPr>
          <p:nvPr>
            <p:ph idx="1"/>
          </p:nvPr>
        </p:nvSpPr>
        <p:spPr/>
        <p:txBody>
          <a:bodyPr>
            <a:normAutofit lnSpcReduction="10000"/>
          </a:bodyPr>
          <a:lstStyle/>
          <a:p>
            <a:pPr algn="r"/>
            <a:r>
              <a:rPr lang="ar-SA" dirty="0"/>
              <a:t>رسالة الجامعة</a:t>
            </a:r>
          </a:p>
          <a:p>
            <a:pPr algn="r" rtl="1"/>
            <a:r>
              <a:rPr lang="ar-SA" sz="2400" b="1" dirty="0"/>
              <a:t>رؤيتنا</a:t>
            </a:r>
          </a:p>
          <a:p>
            <a:pPr algn="r" rtl="1"/>
            <a:r>
              <a:rPr lang="ar-SA" dirty="0"/>
              <a:t>مؤسسة ريادية بكافة مكوناتها تساهم في الإنتاج المعرفي في بعديه الوطني والعالمي. </a:t>
            </a:r>
          </a:p>
          <a:p>
            <a:pPr algn="r" rtl="1"/>
            <a:r>
              <a:rPr lang="ar-SA" sz="2400" b="1" dirty="0"/>
              <a:t>رسالتنا</a:t>
            </a:r>
          </a:p>
          <a:p>
            <a:pPr algn="r" rtl="1"/>
            <a:r>
              <a:rPr lang="ar-SA" dirty="0"/>
              <a:t> توفير بيئة مستنيرة ذات استقلالية تتيح حرية الفكر والتعبير، وتحرص على الممارسات الديمقراطية والحوار، وتحفز التميز والإبداع والابتكار والريادية في التعليم والتعلم والبحث، لرفد المجتمع بالكفاءات والمعارف التي من شأنها قيادة التغيير والمساهمة في رقيه وتقدمه.</a:t>
            </a:r>
          </a:p>
          <a:p>
            <a:pPr algn="r" rtl="1"/>
            <a:r>
              <a:rPr lang="ar-SA" b="1" dirty="0"/>
              <a:t>قيمنا</a:t>
            </a:r>
          </a:p>
          <a:p>
            <a:pPr algn="r" rtl="1"/>
            <a:r>
              <a:rPr lang="ar-SA" dirty="0"/>
              <a:t>تتبنى الجامعة ضمن قانونها وأنظمتها وإجراءاتها ونشاطاتها المبادئ والقيم التي تكفل توجيه أداء المؤسسة بكافة مكوناتها لتحقيق رسالة الجامعة ورؤيتها على أكمل وجه:</a:t>
            </a:r>
          </a:p>
          <a:p>
            <a:pPr algn="r" rtl="1"/>
            <a:endParaRPr lang="en-US" dirty="0"/>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8</a:t>
            </a:fld>
            <a:endParaRPr lang="en-US" dirty="0"/>
          </a:p>
        </p:txBody>
      </p:sp>
    </p:spTree>
    <p:extLst>
      <p:ext uri="{BB962C8B-B14F-4D97-AF65-F5344CB8AC3E}">
        <p14:creationId xmlns:p14="http://schemas.microsoft.com/office/powerpoint/2010/main" val="843699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r" rtl="1"/>
            <a:r>
              <a:rPr lang="ar-SA" sz="2800" dirty="0"/>
              <a:t>التميز</a:t>
            </a:r>
            <a:r>
              <a:rPr lang="ar-SA" dirty="0"/>
              <a:t>: توفير بيئة جامعية محفزة على التعلم والبحث والريادة والإبداع والإسهام في التنمية المجتمعية.</a:t>
            </a:r>
          </a:p>
          <a:p>
            <a:pPr algn="r" rtl="1"/>
            <a:r>
              <a:rPr lang="ar-SA" sz="2800" dirty="0"/>
              <a:t>العدالة والمساواة: </a:t>
            </a:r>
            <a:r>
              <a:rPr lang="ar-SA" dirty="0"/>
              <a:t>إتاحة الفرصة لجميع شرائح المجتمع على قدم المساواة ودون تمييز، وتعزيز دور المرأة مع إيلاء الأولوية لذوي الاحتياجات الخاصة والفئات المهمشة. </a:t>
            </a:r>
          </a:p>
          <a:p>
            <a:pPr algn="r" rtl="1"/>
            <a:r>
              <a:rPr lang="ar-SA" dirty="0"/>
              <a:t> </a:t>
            </a:r>
            <a:r>
              <a:rPr lang="ar-SA" sz="2800" dirty="0"/>
              <a:t>حرية التعبير</a:t>
            </a:r>
            <a:r>
              <a:rPr lang="ar-SA" dirty="0"/>
              <a:t>: صون الحرية الأكاديمية والقدرة على البحث والنشر وتشجيع التبادل المعرفي والحوار في ظل اختلاف الآراء وتعدد وجهات النظر.</a:t>
            </a:r>
          </a:p>
          <a:p>
            <a:pPr algn="r" rtl="1"/>
            <a:r>
              <a:rPr lang="ar-SA" sz="2800" dirty="0"/>
              <a:t>النزاهة والمهنية</a:t>
            </a:r>
            <a:r>
              <a:rPr lang="ar-SA" dirty="0"/>
              <a:t>: تعزيز أخلاقيات العمل الحميدة والممارسات الفضلى وأسس الجودة والتأكيد على المسؤولية الشخصية والمصداقية والنزاهة والعدل والمثابرة.</a:t>
            </a:r>
          </a:p>
          <a:p>
            <a:pPr algn="r" rtl="1"/>
            <a:r>
              <a:rPr lang="ar-SA" sz="2800" dirty="0"/>
              <a:t>التنوع: </a:t>
            </a:r>
            <a:r>
              <a:rPr lang="ar-SA" dirty="0"/>
              <a:t>تنوع مجتمع الجامعة من طلبة وعاملين من أجل تعزيز الانتماء والتكامل والمشاركة.           </a:t>
            </a:r>
          </a:p>
          <a:p>
            <a:pPr algn="r" rtl="1"/>
            <a:r>
              <a:rPr lang="ar-SA" sz="3100" dirty="0"/>
              <a:t>التنمية المستدامة: </a:t>
            </a:r>
            <a:r>
              <a:rPr lang="ar-SA" dirty="0"/>
              <a:t>المشاركة الفاعلة في تنمية المجتمع من خلال بناء القدرات وتطوير السياسات </a:t>
            </a:r>
            <a:r>
              <a:rPr lang="ar-SA" dirty="0" err="1"/>
              <a:t>والإستراتيجيات</a:t>
            </a:r>
            <a:r>
              <a:rPr lang="ar-SA" dirty="0"/>
              <a:t> ونشر الوعي البيئي والمحافظة على الموارد المحدودة لضمان ديمومة المؤسسة وتطور مخرجاتها.</a:t>
            </a:r>
          </a:p>
          <a:p>
            <a:pPr algn="r" rtl="1"/>
            <a:r>
              <a:rPr lang="ar-SA" sz="3100" dirty="0"/>
              <a:t>التعلم مدى الحياة: </a:t>
            </a:r>
            <a:r>
              <a:rPr lang="ar-SA" dirty="0"/>
              <a:t>الالتزام بتطوير الذات بشكل مستمر وصقل المهارات والكفاءات وتبادل المعارف والفكر كنَهج حياة.</a:t>
            </a:r>
          </a:p>
        </p:txBody>
      </p:sp>
      <p:sp>
        <p:nvSpPr>
          <p:cNvPr id="4" name="Footer Placeholder 3"/>
          <p:cNvSpPr>
            <a:spLocks noGrp="1"/>
          </p:cNvSpPr>
          <p:nvPr>
            <p:ph type="ftr" sz="quarter" idx="11"/>
          </p:nvPr>
        </p:nvSpPr>
        <p:spPr/>
        <p:txBody>
          <a:bodyPr/>
          <a:lstStyle/>
          <a:p>
            <a:r>
              <a:rPr lang="en-IN"/>
              <a:t>Copyright © 2016 Pearson Education, Ltd.</a:t>
            </a:r>
            <a:endParaRPr lang="en-US" dirty="0"/>
          </a:p>
        </p:txBody>
      </p:sp>
      <p:sp>
        <p:nvSpPr>
          <p:cNvPr id="5" name="Slide Number Placeholder 4"/>
          <p:cNvSpPr>
            <a:spLocks noGrp="1"/>
          </p:cNvSpPr>
          <p:nvPr>
            <p:ph type="sldNum" sz="quarter" idx="4"/>
          </p:nvPr>
        </p:nvSpPr>
        <p:spPr/>
        <p:txBody>
          <a:bodyPr/>
          <a:lstStyle/>
          <a:p>
            <a:r>
              <a:rPr lang="en-US"/>
              <a:t>9-</a:t>
            </a:r>
            <a:fld id="{8B37D5FE-740C-46F5-801A-FA5477D9711F}" type="slidenum">
              <a:rPr lang="en-US" smtClean="0"/>
              <a:pPr/>
              <a:t>9</a:t>
            </a:fld>
            <a:endParaRPr lang="en-US" dirty="0"/>
          </a:p>
        </p:txBody>
      </p:sp>
    </p:spTree>
    <p:extLst>
      <p:ext uri="{BB962C8B-B14F-4D97-AF65-F5344CB8AC3E}">
        <p14:creationId xmlns:p14="http://schemas.microsoft.com/office/powerpoint/2010/main" val="32793486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1846&quot;&gt;&lt;/object&gt;&lt;object type=&quot;2&quot; unique_id=&quot;11847&quot;&gt;&lt;object type=&quot;3&quot; unique_id=&quot;11848&quot;&gt;&lt;property id=&quot;20148&quot; value=&quot;5&quot;/&gt;&lt;property id=&quot;20300&quot; value=&quot;Slide 1 - &amp;quot;Strategic Management&amp;quot;&quot;/&gt;&lt;property id=&quot;20307&quot; value=&quot;256&quot;/&gt;&lt;/object&gt;&lt;object type=&quot;3&quot; unique_id=&quot;11849&quot;&gt;&lt;property id=&quot;20148&quot; value=&quot;5&quot;/&gt;&lt;property id=&quot;20300&quot; value=&quot;Slide 2&quot;/&gt;&lt;property id=&quot;20307&quot; value=&quot;258&quot;/&gt;&lt;/object&gt;&lt;object type=&quot;3&quot; unique_id=&quot;11884&quot;&gt;&lt;property id=&quot;20148&quot; value=&quot;5&quot;/&gt;&lt;property id=&quot;20300&quot; value=&quot;Slide 47&quot;/&gt;&lt;property id=&quot;20307&quot; value=&quot;260&quot;/&gt;&lt;/object&gt;&lt;object type=&quot;3&quot; unique_id=&quot;18011&quot;&gt;&lt;property id=&quot;20148&quot; value=&quot;5&quot;/&gt;&lt;property id=&quot;20300&quot; value=&quot;Slide 3 - &amp;quot;What Is Strategic Management?&amp;quot;&quot;/&gt;&lt;property id=&quot;20307&quot; value=&quot;393&quot;/&gt;&lt;/object&gt;&lt;object type=&quot;3&quot; unique_id=&quot;21587&quot;&gt;&lt;property id=&quot;20148&quot; value=&quot;5&quot;/&gt;&lt;property id=&quot;20300&quot; value=&quot;Slide 37 - &amp;quot;Review Learning Outcome 9.1&amp;quot;&quot;/&gt;&lt;property id=&quot;20307&quot; value=&quot;479&quot;/&gt;&lt;/object&gt;&lt;object type=&quot;3&quot; unique_id=&quot;23395&quot;&gt;&lt;property id=&quot;20148&quot; value=&quot;5&quot;/&gt;&lt;property id=&quot;20300&quot; value=&quot;Slide 4 - &amp;quot;Why Is Strategic Management&amp;#x0D;&amp;#x0A;Important?&amp;quot;&quot;/&gt;&lt;property id=&quot;20307&quot; value=&quot;487&quot;/&gt;&lt;/object&gt;&lt;object type=&quot;3&quot; unique_id=&quot;23396&quot;&gt;&lt;property id=&quot;20148&quot; value=&quot;5&quot;/&gt;&lt;property id=&quot;20300&quot; value=&quot;Slide 5 - &amp;quot;The Strategic Management Process&amp;quot;&quot;/&gt;&lt;property id=&quot;20307&quot; value=&quot;496&quot;/&gt;&lt;/object&gt;&lt;object type=&quot;3&quot; unique_id=&quot;23397&quot;&gt;&lt;property id=&quot;20148&quot; value=&quot;5&quot;/&gt;&lt;property id=&quot;20300&quot; value=&quot;Slide 6 - &amp;quot;Exhibit 9-1&amp;#x0D;&amp;#x0A;Strategic Management Process&amp;quot;&quot;/&gt;&lt;property id=&quot;20307&quot; value=&quot;514&quot;/&gt;&lt;/object&gt;&lt;object type=&quot;3&quot; unique_id=&quot;23398&quot;&gt;&lt;property id=&quot;20148&quot; value=&quot;5&quot;/&gt;&lt;property id=&quot;20300&quot; value=&quot;Slide 7 - &amp;quot;The Strategic Management Process (cont.)&amp;quot;&quot;/&gt;&lt;property id=&quot;20307&quot; value=&quot;495&quot;/&gt;&lt;/object&gt;&lt;object type=&quot;3&quot; unique_id=&quot;23399&quot;&gt;&lt;property id=&quot;20148&quot; value=&quot;5&quot;/&gt;&lt;property id=&quot;20300&quot; value=&quot;Slide 8 - &amp;quot;Exhibit 9-2&amp;#x0D;&amp;#x0A;Components of a Mission Statement&amp;quot;&quot;/&gt;&lt;property id=&quot;20307&quot; value=&quot;516&quot;/&gt;&lt;/object&gt;&lt;object type=&quot;3&quot; unique_id=&quot;23400&quot;&gt;&lt;property id=&quot;20148&quot; value=&quot;5&quot;/&gt;&lt;property id=&quot;20300&quot; value=&quot;Slide 9 - &amp;quot;The Strategic Management Process (cont.)&amp;quot;&quot;/&gt;&lt;property id=&quot;20307&quot; value=&quot;497&quot;/&gt;&lt;/object&gt;&lt;object type=&quot;3&quot; unique_id=&quot;23401&quot;&gt;&lt;property id=&quot;20148&quot; value=&quot;5&quot;/&gt;&lt;property id=&quot;20300&quot; value=&quot;Slide 10 - &amp;quot;The Strategic Management Process (cont.)&amp;quot;&quot;/&gt;&lt;property id=&quot;20307&quot; value=&quot;494&quot;/&gt;&lt;/object&gt;&lt;object type=&quot;3&quot; unique_id=&quot;23402&quot;&gt;&lt;property id=&quot;20148&quot; value=&quot;5&quot;/&gt;&lt;property id=&quot;20300&quot; value=&quot;Slide 11 - &amp;quot;SWOT Analysis&amp;quot;&quot;/&gt;&lt;property id=&quot;20307&quot; value=&quot;493&quot;/&gt;&lt;/object&gt;&lt;object type=&quot;3&quot; unique_id=&quot;23403&quot;&gt;&lt;property id=&quot;20148&quot; value=&quot;5&quot;/&gt;&lt;property id=&quot;20300&quot; value=&quot;Slide 12 - &amp;quot;Strengths and Weaknesses&amp;quot;&quot;/&gt;&lt;property id=&quot;20307&quot; value=&quot;498&quot;/&gt;&lt;/object&gt;&lt;object type=&quot;3&quot; unique_id=&quot;23404&quot;&gt;&lt;property id=&quot;20148&quot; value=&quot;5&quot;/&gt;&lt;property id=&quot;20300&quot; value=&quot;Slide 13 - &amp;quot;The Strategic Management Process (cont.)&amp;quot;&quot;/&gt;&lt;property id=&quot;20307&quot; value=&quot;492&quot;/&gt;&lt;/object&gt;&lt;object type=&quot;3&quot; unique_id=&quot;23405&quot;&gt;&lt;property id=&quot;20148&quot; value=&quot;5&quot;/&gt;&lt;property id=&quot;20300&quot; value=&quot;Slide 14 - &amp;quot;The Strategic Management Process (cont.)&amp;quot;&quot;/&gt;&lt;property id=&quot;20307&quot; value=&quot;491&quot;/&gt;&lt;/object&gt;&lt;object type=&quot;3&quot; unique_id=&quot;23406&quot;&gt;&lt;property id=&quot;20148&quot; value=&quot;5&quot;/&gt;&lt;property id=&quot;20300&quot; value=&quot;Slide 15 - &amp;quot;What Is Corporate Strategy?&amp;quot;&quot;/&gt;&lt;property id=&quot;20307&quot; value=&quot;490&quot;/&gt;&lt;/object&gt;&lt;object type=&quot;3&quot; unique_id=&quot;23407&quot;&gt;&lt;property id=&quot;20148&quot; value=&quot;5&quot;/&gt;&lt;property id=&quot;20300&quot; value=&quot;Slide 16 - &amp;quot;Types of Corporate Strategies&amp;quot;&quot;/&gt;&lt;property id=&quot;20307&quot; value=&quot;499&quot;/&gt;&lt;/object&gt;&lt;object type=&quot;3&quot; unique_id=&quot;23408&quot;&gt;&lt;property id=&quot;20148&quot; value=&quot;5&quot;/&gt;&lt;property id=&quot;20300&quot; value=&quot;Slide 17 - &amp;quot;Exhibit 9-3&amp;#x0D;&amp;#x0A;Types of Organizational Strategies&amp;quot;&quot;/&gt;&lt;property id=&quot;20307&quot; value=&quot;513&quot;/&gt;&lt;/object&gt;&lt;object type=&quot;3&quot; unique_id=&quot;23409&quot;&gt;&lt;property id=&quot;20148&quot; value=&quot;5&quot;/&gt;&lt;property id=&quot;20300&quot; value=&quot;Slide 18 - &amp;quot;Growth Strategies&amp;quot;&quot;/&gt;&lt;property id=&quot;20307&quot; value=&quot;489&quot;/&gt;&lt;/object&gt;&lt;object type=&quot;3&quot; unique_id=&quot;23410&quot;&gt;&lt;property id=&quot;20148&quot; value=&quot;5&quot;/&gt;&lt;property id=&quot;20300&quot; value=&quot;Slide 19 - &amp;quot;Types of Growth Strategies&amp;quot;&quot;/&gt;&lt;property id=&quot;20307&quot; value=&quot;488&quot;/&gt;&lt;/object&gt;&lt;object type=&quot;3&quot; unique_id=&quot;23411&quot;&gt;&lt;property id=&quot;20148&quot; value=&quot;5&quot;/&gt;&lt;property id=&quot;20300&quot; value=&quot;Slide 20 - &amp;quot;Types of Growth Strategies (cont.)&amp;quot;&quot;/&gt;&lt;property id=&quot;20307&quot; value=&quot;500&quot;/&gt;&lt;/object&gt;&lt;object type=&quot;3&quot; unique_id=&quot;23412&quot;&gt;&lt;property id=&quot;20148&quot; value=&quot;5&quot;/&gt;&lt;property id=&quot;20300&quot; value=&quot;Slide 21 - &amp;quot;Corporate Strategies (cont.)&amp;quot;&quot;/&gt;&lt;property id=&quot;20307&quot; value=&quot;501&quot;/&gt;&lt;/object&gt;&lt;object type=&quot;3&quot; unique_id=&quot;23413&quot;&gt;&lt;property id=&quot;20148&quot; value=&quot;5&quot;/&gt;&lt;property id=&quot;20300&quot; value=&quot;Slide 22 - &amp;quot;Corporate Strategies (cont.)&amp;quot;&quot;/&gt;&lt;property id=&quot;20307&quot; value=&quot;502&quot;/&gt;&lt;/object&gt;&lt;object type=&quot;3&quot; unique_id=&quot;23414&quot;&gt;&lt;property id=&quot;20148&quot; value=&quot;5&quot;/&gt;&lt;property id=&quot;20300&quot; value=&quot;Slide 23 - &amp;quot;How Are Corporate &amp;#x0D;&amp;#x0A;Strategies Managed?&amp;quot;&quot;/&gt;&lt;property id=&quot;20307&quot; value=&quot;506&quot;/&gt;&lt;/object&gt;&lt;object type=&quot;3&quot; unique_id=&quot;23415&quot;&gt;&lt;property id=&quot;20148&quot; value=&quot;5&quot;/&gt;&lt;property id=&quot;20300&quot; value=&quot;Slide 24 - &amp;quot;Competitive Strategies&amp;quot;&quot;/&gt;&lt;property id=&quot;20307&quot; value=&quot;505&quot;/&gt;&lt;/object&gt;&lt;object type=&quot;3&quot; unique_id=&quot;23416&quot;&gt;&lt;property id=&quot;20148&quot; value=&quot;5&quot;/&gt;&lt;property id=&quot;20300&quot; value=&quot;Slide 25 - &amp;quot;Five Forces Model&amp;quot;&quot;/&gt;&lt;property id=&quot;20307&quot; value=&quot;504&quot;/&gt;&lt;/object&gt;&lt;object type=&quot;3&quot; unique_id=&quot;23417&quot;&gt;&lt;property id=&quot;20148&quot; value=&quot;5&quot;/&gt;&lt;property id=&quot;20300&quot; value=&quot;Slide 26 - &amp;quot;Five Forces Model (cont.)&amp;quot;&quot;/&gt;&lt;property id=&quot;20307&quot; value=&quot;511&quot;/&gt;&lt;/object&gt;&lt;object type=&quot;3&quot; unique_id=&quot;23418&quot;&gt;&lt;property id=&quot;20148&quot; value=&quot;5&quot;/&gt;&lt;property id=&quot;20300&quot; value=&quot;Slide 27 - &amp;quot;Choosing a Competitive Strategy&amp;quot;&quot;/&gt;&lt;property id=&quot;20307&quot; value=&quot;510&quot;/&gt;&lt;/object&gt;&lt;object type=&quot;3&quot; unique_id=&quot;23419&quot;&gt;&lt;property id=&quot;20148&quot; value=&quot;5&quot;/&gt;&lt;property id=&quot;20300&quot; value=&quot;Slide 28 - &amp;quot;Choosing a Competitive Strategy (cont.)&amp;quot;&quot;/&gt;&lt;property id=&quot;20307&quot; value=&quot;509&quot;/&gt;&lt;/object&gt;&lt;object type=&quot;3&quot; unique_id=&quot;23420&quot;&gt;&lt;property id=&quot;20148&quot; value=&quot;5&quot;/&gt;&lt;property id=&quot;20300&quot; value=&quot;Slide 29 - &amp;quot;Functional Strategy&amp;quot;&quot;/&gt;&lt;property id=&quot;20307&quot; value=&quot;508&quot;/&gt;&lt;/object&gt;&lt;object type=&quot;3&quot; unique_id=&quot;23421&quot;&gt;&lt;property id=&quot;20148&quot; value=&quot;5&quot;/&gt;&lt;property id=&quot;20300&quot; value=&quot;Slide 30 - &amp;quot;Current Strategic Management Issues&amp;quot;&quot;/&gt;&lt;property id=&quot;20307&quot; value=&quot;507&quot;/&gt;&lt;/object&gt;&lt;object type=&quot;3&quot; unique_id=&quot;23422&quot;&gt;&lt;property id=&quot;20148&quot; value=&quot;5&quot;/&gt;&lt;property id=&quot;20300&quot; value=&quot;Slide 31 - &amp;quot;Exhibit 9-4&amp;#x0D;&amp;#x0A;Effective Strategic Leadership&amp;quot;&quot;/&gt;&lt;property id=&quot;20307&quot; value=&quot;521&quot;/&gt;&lt;/object&gt;&lt;object type=&quot;3&quot; unique_id=&quot;23423&quot;&gt;&lt;property id=&quot;20148&quot; value=&quot;5&quot;/&gt;&lt;property id=&quot;20300&quot; value=&quot;Slide 32 - &amp;quot;Current Strategic Management Issues (cont.)&amp;quot;&quot;/&gt;&lt;property id=&quot;20307&quot; value=&quot;512&quot;/&gt;&lt;/object&gt;&lt;object type=&quot;3&quot; unique_id=&quot;23424&quot;&gt;&lt;property id=&quot;20148&quot; value=&quot;5&quot;/&gt;&lt;property id=&quot;20300&quot; value=&quot;Slide 33 - &amp;quot;Exhibit 9-5 &amp;#x0D;&amp;#x0A;Developing Strategic Flexibility&amp;quot;&quot;/&gt;&lt;property id=&quot;20307&quot; value=&quot;520&quot;/&gt;&lt;/object&gt;&lt;object type=&quot;3&quot; unique_id=&quot;23425&quot;&gt;&lt;property id=&quot;20148&quot; value=&quot;5&quot;/&gt;&lt;property id=&quot;20300&quot; value=&quot;Slide 34 - &amp;quot;Important Organizational Strategies for Today’s Environment&amp;quot;&quot;/&gt;&lt;property id=&quot;20307&quot; value=&quot;503&quot;/&gt;&lt;/object&gt;&lt;object type=&quot;3&quot; unique_id=&quot;23426&quot;&gt;&lt;property id=&quot;20148&quot; value=&quot;5&quot;/&gt;&lt;property id=&quot;20300&quot; value=&quot;Slide 35 - &amp;quot;Important Organizational Strategies for Today’s Environment (cont.)&amp;quot;&quot;/&gt;&lt;property id=&quot;20307&quot; value=&quot;515&quot;/&gt;&lt;/object&gt;&lt;object type=&quot;3&quot; unique_id=&quot;23427&quot;&gt;&lt;property id=&quot;20148&quot; value=&quot;5&quot;/&gt;&lt;property id=&quot;20300&quot; value=&quot;Slide 36 - &amp;quot;Exhibit 9-6&amp;#x0D;&amp;#x0A;First-Mover Advantages and Disadvantages&amp;quot;&quot;/&gt;&lt;property id=&quot;20307&quot; value=&quot;519&quot;/&gt;&lt;/object&gt;&lt;object type=&quot;3&quot; unique_id=&quot;23428&quot;&gt;&lt;property id=&quot;20148&quot; value=&quot;5&quot;/&gt;&lt;property id=&quot;20300&quot; value=&quot;Slide 38 - &amp;quot;Review Learning Outcome 9.2&amp;quot;&quot;/&gt;&lt;property id=&quot;20307&quot; value=&quot;518&quot;/&gt;&lt;/object&gt;&lt;object type=&quot;3&quot; unique_id=&quot;23429&quot;&gt;&lt;property id=&quot;20148&quot; value=&quot;5&quot;/&gt;&lt;property id=&quot;20300&quot; value=&quot;Slide 39 - &amp;quot;Review Learning Outcome 9.2 (cont.)&amp;quot;&quot;/&gt;&lt;property id=&quot;20307&quot; value=&quot;517&quot;/&gt;&lt;/object&gt;&lt;object type=&quot;3&quot; unique_id=&quot;23430&quot;&gt;&lt;property id=&quot;20148&quot; value=&quot;5&quot;/&gt;&lt;property id=&quot;20300&quot; value=&quot;Slide 40 - &amp;quot;Review Learning Outcome 9.3&amp;quot;&quot;/&gt;&lt;property id=&quot;20307&quot; value=&quot;522&quot;/&gt;&lt;/object&gt;&lt;object type=&quot;3&quot; unique_id=&quot;23431&quot;&gt;&lt;property id=&quot;20148&quot; value=&quot;5&quot;/&gt;&lt;property id=&quot;20300&quot; value=&quot;Slide 41 - &amp;quot;Review Learning Outcome 9.3&amp;#x0D;&amp;#x0A; (cont.)&amp;quot;&quot;/&gt;&lt;property id=&quot;20307&quot; value=&quot;524&quot;/&gt;&lt;/object&gt;&lt;object type=&quot;3&quot; unique_id=&quot;23432&quot;&gt;&lt;property id=&quot;20148&quot; value=&quot;5&quot;/&gt;&lt;property id=&quot;20300&quot; value=&quot;Slide 42 - &amp;quot;Review Learning Outcome 9.3&amp;#x0D;&amp;#x0A; (cont.)&amp;quot;&quot;/&gt;&lt;property id=&quot;20307&quot; value=&quot;526&quot;/&gt;&lt;/object&gt;&lt;object type=&quot;3&quot; unique_id=&quot;23433&quot;&gt;&lt;property id=&quot;20148&quot; value=&quot;5&quot;/&gt;&lt;property id=&quot;20300&quot; value=&quot;Slide 43 - &amp;quot;Review Learning Outcome 9.4&amp;quot;&quot;/&gt;&lt;property id=&quot;20307&quot; value=&quot;523&quot;/&gt;&lt;/object&gt;&lt;object type=&quot;3&quot; unique_id=&quot;23434&quot;&gt;&lt;property id=&quot;20148&quot; value=&quot;5&quot;/&gt;&lt;property id=&quot;20300&quot; value=&quot;Slide 44 - &amp;quot;Review Learning Outcome 9.4 (cont.)&amp;quot;&quot;/&gt;&lt;property id=&quot;20307&quot; value=&quot;527&quot;/&gt;&lt;/object&gt;&lt;object type=&quot;3&quot; unique_id=&quot;23435&quot;&gt;&lt;property id=&quot;20148&quot; value=&quot;5&quot;/&gt;&lt;property id=&quot;20300&quot; value=&quot;Slide 45 - &amp;quot;Review Learning Outcome 9.5&amp;quot;&quot;/&gt;&lt;property id=&quot;20307&quot; value=&quot;525&quot;/&gt;&lt;/object&gt;&lt;object type=&quot;3&quot; unique_id=&quot;23436&quot;&gt;&lt;property id=&quot;20148&quot; value=&quot;5&quot;/&gt;&lt;property id=&quot;20300&quot; value=&quot;Slide 46 - &amp;quot;Review Learning Outcome 9.5 (cont.)&amp;quot;&quot;/&gt;&lt;property id=&quot;20307&quot; value=&quot;528&quot;/&gt;&lt;/object&gt;&lt;/object&gt;&lt;/object&gt;&lt;/database&gt;"/>
  <p:tag name="SECTOMILLISECCONVERTED" val="1"/>
  <p:tag name="ARTICULATE_PROJECT_OPEN" val="0"/>
</p:tagLst>
</file>

<file path=ppt/theme/theme1.xml><?xml version="1.0" encoding="utf-8"?>
<a:theme xmlns:a="http://schemas.openxmlformats.org/drawingml/2006/main" name="1_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19596</TotalTime>
  <Words>4221</Words>
  <Application>Microsoft Office PowerPoint</Application>
  <PresentationFormat>On-screen Show (4:3)</PresentationFormat>
  <Paragraphs>357</Paragraphs>
  <Slides>40</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Gill Sans MT</vt:lpstr>
      <vt:lpstr>Wingdings</vt:lpstr>
      <vt:lpstr>Wingdings 3</vt:lpstr>
      <vt:lpstr>1_Urban Pop</vt:lpstr>
      <vt:lpstr>What Is Strategic Management? Page 268</vt:lpstr>
      <vt:lpstr>Business model</vt:lpstr>
      <vt:lpstr>Why Is Strategic Management Important? P.269</vt:lpstr>
      <vt:lpstr>The Strategic Management Process</vt:lpstr>
      <vt:lpstr>Exhibit 9-1 Strategic Management Process</vt:lpstr>
      <vt:lpstr>The Strategic Management Process (cont.)</vt:lpstr>
      <vt:lpstr>Exhibit 9-2: Components of a Mission Statement</vt:lpstr>
      <vt:lpstr>جامعة بيرزيت </vt:lpstr>
      <vt:lpstr>PowerPoint Presentation</vt:lpstr>
      <vt:lpstr>The Strategic Management Process (cont.)</vt:lpstr>
      <vt:lpstr>The Strategic Management Process (cont.)</vt:lpstr>
      <vt:lpstr>SWOT Analysis</vt:lpstr>
      <vt:lpstr>Strengths and Weaknesses</vt:lpstr>
      <vt:lpstr>PowerPoint Presentation</vt:lpstr>
      <vt:lpstr>Swot analysis Matrix- BZU  </vt:lpstr>
      <vt:lpstr>The Strategic Management Process (cont.)</vt:lpstr>
      <vt:lpstr>The Strategic Management Process (cont.)</vt:lpstr>
      <vt:lpstr>Exhibit 9-3 Types of Organizational Strategies</vt:lpstr>
      <vt:lpstr>Types of organizational strategies </vt:lpstr>
      <vt:lpstr>What Is Corporate Strategy?</vt:lpstr>
      <vt:lpstr>Types of Corporate Strategies</vt:lpstr>
      <vt:lpstr>Growth Strategies</vt:lpstr>
      <vt:lpstr>Types of Growth Strategies</vt:lpstr>
      <vt:lpstr>Types of Growth Strategies (cont.)</vt:lpstr>
      <vt:lpstr>Corporate Strategies (cont.)</vt:lpstr>
      <vt:lpstr>Corporate Strategies (cont.)</vt:lpstr>
      <vt:lpstr>PowerPoint Presentation</vt:lpstr>
      <vt:lpstr>How Are Corporate  Strategies Managed?</vt:lpstr>
      <vt:lpstr>BCG MATRIX</vt:lpstr>
      <vt:lpstr>Bcg </vt:lpstr>
      <vt:lpstr>Bcg </vt:lpstr>
      <vt:lpstr>BCG Matrix of Apple-EXAMPLE</vt:lpstr>
      <vt:lpstr>Competitive Strategies</vt:lpstr>
      <vt:lpstr>Page 276</vt:lpstr>
      <vt:lpstr>PowerPoint Presentation</vt:lpstr>
      <vt:lpstr>Five Forces Model- Michael porter-p.278</vt:lpstr>
      <vt:lpstr>Five Forces Model (cont.)</vt:lpstr>
      <vt:lpstr>Choosing a Competitive Strategy</vt:lpstr>
      <vt:lpstr>Choosing a Competitive Strategy (cont.)</vt:lpstr>
      <vt:lpstr>Functional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Robinson</dc:creator>
  <cp:lastModifiedBy>HP</cp:lastModifiedBy>
  <cp:revision>297</cp:revision>
  <dcterms:created xsi:type="dcterms:W3CDTF">2012-10-07T22:51:25Z</dcterms:created>
  <dcterms:modified xsi:type="dcterms:W3CDTF">2022-06-05T21:06:42Z</dcterms:modified>
</cp:coreProperties>
</file>