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9" r:id="rId2"/>
  </p:sldMasterIdLst>
  <p:sldIdLst>
    <p:sldId id="257" r:id="rId3"/>
    <p:sldId id="258" r:id="rId4"/>
    <p:sldId id="259" r:id="rId5"/>
    <p:sldId id="261" r:id="rId6"/>
    <p:sldId id="262" r:id="rId7"/>
    <p:sldId id="264" r:id="rId8"/>
    <p:sldId id="265" r:id="rId9"/>
    <p:sldId id="266" r:id="rId10"/>
    <p:sldId id="267" r:id="rId11"/>
    <p:sldId id="269" r:id="rId12"/>
    <p:sldId id="270" r:id="rId13"/>
    <p:sldId id="271" r:id="rId14"/>
    <p:sldId id="272" r:id="rId15"/>
    <p:sldId id="274" r:id="rId16"/>
    <p:sldId id="275" r:id="rId17"/>
    <p:sldId id="276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1" r:id="rId31"/>
    <p:sldId id="292" r:id="rId32"/>
    <p:sldId id="293" r:id="rId33"/>
    <p:sldId id="294" r:id="rId34"/>
    <p:sldId id="295" r:id="rId35"/>
    <p:sldId id="296" r:id="rId36"/>
    <p:sldId id="297" r:id="rId37"/>
    <p:sldId id="298" r:id="rId38"/>
    <p:sldId id="299" r:id="rId39"/>
    <p:sldId id="300" r:id="rId40"/>
    <p:sldId id="301" r:id="rId41"/>
    <p:sldId id="302" r:id="rId42"/>
    <p:sldId id="303" r:id="rId43"/>
    <p:sldId id="304" r:id="rId44"/>
    <p:sldId id="305" r:id="rId45"/>
    <p:sldId id="306" r:id="rId46"/>
    <p:sldId id="307" r:id="rId47"/>
    <p:sldId id="308" r:id="rId48"/>
    <p:sldId id="309" r:id="rId49"/>
    <p:sldId id="310" r:id="rId50"/>
    <p:sldId id="311" r:id="rId51"/>
    <p:sldId id="312" r:id="rId52"/>
    <p:sldId id="313" r:id="rId53"/>
    <p:sldId id="314" r:id="rId54"/>
    <p:sldId id="315" r:id="rId55"/>
    <p:sldId id="316" r:id="rId56"/>
    <p:sldId id="317" r:id="rId57"/>
    <p:sldId id="318" r:id="rId58"/>
    <p:sldId id="319" r:id="rId59"/>
    <p:sldId id="320" r:id="rId60"/>
    <p:sldId id="321" r:id="rId61"/>
    <p:sldId id="322" r:id="rId62"/>
    <p:sldId id="323" r:id="rId63"/>
    <p:sldId id="324" r:id="rId64"/>
    <p:sldId id="325" r:id="rId65"/>
    <p:sldId id="326" r:id="rId66"/>
    <p:sldId id="327" r:id="rId67"/>
    <p:sldId id="328" r:id="rId68"/>
    <p:sldId id="329" r:id="rId69"/>
    <p:sldId id="330" r:id="rId70"/>
    <p:sldId id="331" r:id="rId71"/>
    <p:sldId id="332" r:id="rId72"/>
    <p:sldId id="333" r:id="rId73"/>
    <p:sldId id="334" r:id="rId74"/>
    <p:sldId id="335" r:id="rId75"/>
    <p:sldId id="336" r:id="rId76"/>
    <p:sldId id="337" r:id="rId77"/>
    <p:sldId id="338" r:id="rId78"/>
    <p:sldId id="339" r:id="rId79"/>
    <p:sldId id="340" r:id="rId80"/>
    <p:sldId id="341" r:id="rId81"/>
    <p:sldId id="342" r:id="rId82"/>
    <p:sldId id="343" r:id="rId83"/>
    <p:sldId id="344" r:id="rId84"/>
    <p:sldId id="345" r:id="rId85"/>
    <p:sldId id="346" r:id="rId86"/>
    <p:sldId id="347" r:id="rId87"/>
    <p:sldId id="348" r:id="rId88"/>
    <p:sldId id="349" r:id="rId89"/>
    <p:sldId id="350" r:id="rId90"/>
    <p:sldId id="351" r:id="rId91"/>
    <p:sldId id="352" r:id="rId92"/>
    <p:sldId id="353" r:id="rId93"/>
    <p:sldId id="354" r:id="rId94"/>
    <p:sldId id="355" r:id="rId95"/>
    <p:sldId id="356" r:id="rId96"/>
    <p:sldId id="357" r:id="rId97"/>
    <p:sldId id="358" r:id="rId98"/>
    <p:sldId id="359" r:id="rId99"/>
    <p:sldId id="360" r:id="rId100"/>
    <p:sldId id="361" r:id="rId101"/>
    <p:sldId id="362" r:id="rId102"/>
    <p:sldId id="363" r:id="rId103"/>
    <p:sldId id="364" r:id="rId104"/>
    <p:sldId id="365" r:id="rId105"/>
    <p:sldId id="366" r:id="rId106"/>
    <p:sldId id="367" r:id="rId107"/>
    <p:sldId id="368" r:id="rId108"/>
    <p:sldId id="369" r:id="rId109"/>
    <p:sldId id="370" r:id="rId110"/>
    <p:sldId id="371" r:id="rId111"/>
    <p:sldId id="372" r:id="rId112"/>
    <p:sldId id="373" r:id="rId113"/>
    <p:sldId id="374" r:id="rId114"/>
    <p:sldId id="375" r:id="rId115"/>
    <p:sldId id="376" r:id="rId116"/>
    <p:sldId id="377" r:id="rId117"/>
    <p:sldId id="378" r:id="rId118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77" autoAdjust="0"/>
    <p:restoredTop sz="94660"/>
  </p:normalViewPr>
  <p:slideViewPr>
    <p:cSldViewPr snapToGrid="0">
      <p:cViewPr>
        <p:scale>
          <a:sx n="66" d="100"/>
          <a:sy n="66" d="100"/>
        </p:scale>
        <p:origin x="648" y="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117" Type="http://schemas.openxmlformats.org/officeDocument/2006/relationships/slide" Target="slides/slide115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84" Type="http://schemas.openxmlformats.org/officeDocument/2006/relationships/slide" Target="slides/slide82.xml"/><Relationship Id="rId89" Type="http://schemas.openxmlformats.org/officeDocument/2006/relationships/slide" Target="slides/slide87.xml"/><Relationship Id="rId112" Type="http://schemas.openxmlformats.org/officeDocument/2006/relationships/slide" Target="slides/slide110.xml"/><Relationship Id="rId16" Type="http://schemas.openxmlformats.org/officeDocument/2006/relationships/slide" Target="slides/slide14.xml"/><Relationship Id="rId107" Type="http://schemas.openxmlformats.org/officeDocument/2006/relationships/slide" Target="slides/slide105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102" Type="http://schemas.openxmlformats.org/officeDocument/2006/relationships/slide" Target="slides/slide100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90" Type="http://schemas.openxmlformats.org/officeDocument/2006/relationships/slide" Target="slides/slide88.xml"/><Relationship Id="rId95" Type="http://schemas.openxmlformats.org/officeDocument/2006/relationships/slide" Target="slides/slide93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100" Type="http://schemas.openxmlformats.org/officeDocument/2006/relationships/slide" Target="slides/slide98.xml"/><Relationship Id="rId105" Type="http://schemas.openxmlformats.org/officeDocument/2006/relationships/slide" Target="slides/slide103.xml"/><Relationship Id="rId113" Type="http://schemas.openxmlformats.org/officeDocument/2006/relationships/slide" Target="slides/slide111.xml"/><Relationship Id="rId118" Type="http://schemas.openxmlformats.org/officeDocument/2006/relationships/slide" Target="slides/slide116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slide" Target="slides/slide83.xml"/><Relationship Id="rId93" Type="http://schemas.openxmlformats.org/officeDocument/2006/relationships/slide" Target="slides/slide91.xml"/><Relationship Id="rId98" Type="http://schemas.openxmlformats.org/officeDocument/2006/relationships/slide" Target="slides/slide96.xml"/><Relationship Id="rId121" Type="http://schemas.openxmlformats.org/officeDocument/2006/relationships/theme" Target="theme/theme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103" Type="http://schemas.openxmlformats.org/officeDocument/2006/relationships/slide" Target="slides/slide101.xml"/><Relationship Id="rId108" Type="http://schemas.openxmlformats.org/officeDocument/2006/relationships/slide" Target="slides/slide106.xml"/><Relationship Id="rId116" Type="http://schemas.openxmlformats.org/officeDocument/2006/relationships/slide" Target="slides/slide11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slide" Target="slides/slide81.xml"/><Relationship Id="rId88" Type="http://schemas.openxmlformats.org/officeDocument/2006/relationships/slide" Target="slides/slide86.xml"/><Relationship Id="rId91" Type="http://schemas.openxmlformats.org/officeDocument/2006/relationships/slide" Target="slides/slide89.xml"/><Relationship Id="rId96" Type="http://schemas.openxmlformats.org/officeDocument/2006/relationships/slide" Target="slides/slide94.xml"/><Relationship Id="rId111" Type="http://schemas.openxmlformats.org/officeDocument/2006/relationships/slide" Target="slides/slide10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6" Type="http://schemas.openxmlformats.org/officeDocument/2006/relationships/slide" Target="slides/slide104.xml"/><Relationship Id="rId114" Type="http://schemas.openxmlformats.org/officeDocument/2006/relationships/slide" Target="slides/slide112.xml"/><Relationship Id="rId119" Type="http://schemas.openxmlformats.org/officeDocument/2006/relationships/presProps" Target="presProps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slide" Target="slides/slide84.xml"/><Relationship Id="rId94" Type="http://schemas.openxmlformats.org/officeDocument/2006/relationships/slide" Target="slides/slide92.xml"/><Relationship Id="rId99" Type="http://schemas.openxmlformats.org/officeDocument/2006/relationships/slide" Target="slides/slide97.xml"/><Relationship Id="rId101" Type="http://schemas.openxmlformats.org/officeDocument/2006/relationships/slide" Target="slides/slide99.xml"/><Relationship Id="rId122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109" Type="http://schemas.openxmlformats.org/officeDocument/2006/relationships/slide" Target="slides/slide10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97" Type="http://schemas.openxmlformats.org/officeDocument/2006/relationships/slide" Target="slides/slide95.xml"/><Relationship Id="rId104" Type="http://schemas.openxmlformats.org/officeDocument/2006/relationships/slide" Target="slides/slide102.xml"/><Relationship Id="rId120" Type="http://schemas.openxmlformats.org/officeDocument/2006/relationships/viewProps" Target="viewProps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92" Type="http://schemas.openxmlformats.org/officeDocument/2006/relationships/slide" Target="slides/slide90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Relationship Id="rId87" Type="http://schemas.openxmlformats.org/officeDocument/2006/relationships/slide" Target="slides/slide85.xml"/><Relationship Id="rId110" Type="http://schemas.openxmlformats.org/officeDocument/2006/relationships/slide" Target="slides/slide108.xml"/><Relationship Id="rId115" Type="http://schemas.openxmlformats.org/officeDocument/2006/relationships/slide" Target="slides/slide1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dirty="0"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E7-95FA-4FC4-9EC5-DDBFA8DC7417}" type="datetimeFigureOut">
              <a:rPr lang="en-US" dirty="0"/>
              <a:t>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dirty="0"/>
              <a:t>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D51E-4B19-444E-85C0-DBD7EB6263F4}" type="datetimeFigureOut">
              <a:rPr lang="en-US" dirty="0"/>
              <a:t>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55A-4AD5-4D3E-9A0A-689DA3BA976C}" type="datetimeFigureOut">
              <a:rPr lang="en-US" dirty="0"/>
              <a:t>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AD15-87AC-45B2-9EE5-8D165AF83CD7}" type="datetimeFigureOut">
              <a:rPr lang="en-US" dirty="0"/>
              <a:t>2/14/2022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0CCD-F0D6-4CC2-A4C8-2D7D0D875F02}" type="datetimeFigureOut">
              <a:rPr lang="en-US" dirty="0"/>
              <a:t>2/14/2022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dirty="0"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47B1BF-4039-460D-A637-65428CBD720E}" type="datetimeFigureOut">
              <a:rPr lang="en-US" dirty="0"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6FBEC7B-F23F-4352-A422-3E1B07A9B1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PS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C0CF946-8719-4B89-B7FA-2F518A6DAC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ar-P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7B24803-3A2B-4583-8EE5-434F99786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2CC-F3D9-41D4-BCE4-C208E61A3F31}" type="datetimeFigureOut">
              <a:rPr lang="en-US" smtClean="0"/>
              <a:t>2/14/2022</a:t>
            </a:fld>
            <a:endParaRPr lang="en-US" dirty="0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CD2B9A0-5815-48CE-96BE-487527E6F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34FC835-4CEF-4F99-A72B-7016D84BF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593781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607A32F-9ACA-4509-956D-A4A4500B9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P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B5B28C6-D172-4EC8-83D4-AAD97C9ECA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P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0283F24-B776-4965-B370-A6FA569DB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2CC-F3D9-41D4-BCE4-C208E61A3F31}" type="datetimeFigureOut">
              <a:rPr lang="en-US" smtClean="0"/>
              <a:t>2/14/2022</a:t>
            </a:fld>
            <a:endParaRPr lang="en-US" dirty="0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A3684E5-147D-4B08-B0F2-0E165220B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3608FB6-83CD-4962-AE54-3F1D03422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233035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dirty="0"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666FAAF-C4E5-409E-9D71-25CA34C85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P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A8915D2-24FD-4A20-A197-6475805696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CE1E5C9-8F8C-4A77-A50A-4E91B4AC6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2CC-F3D9-41D4-BCE4-C208E61A3F31}" type="datetimeFigureOut">
              <a:rPr lang="en-US" smtClean="0"/>
              <a:t>2/14/2022</a:t>
            </a:fld>
            <a:endParaRPr lang="en-US" dirty="0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CBA89C4-3C33-4114-B1ED-05FA3F9FE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5AB8AFD-38F7-48DA-8CA7-FA39690D4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260875"/>
      </p:ext>
    </p:extLst>
  </p:cSld>
  <p:clrMapOvr>
    <a:masterClrMapping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57E0813-A138-49DB-AFE3-20D55E20D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P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4E351F5-7B09-4AC6-ADA6-8E0494FED9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PS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7DAE83C-5797-466B-BCD3-951C937D4C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PS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06FB2EA-8517-4B97-AEC0-1DE290C0F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2CC-F3D9-41D4-BCE4-C208E61A3F31}" type="datetimeFigureOut">
              <a:rPr lang="en-US" smtClean="0"/>
              <a:t>2/14/2022</a:t>
            </a:fld>
            <a:endParaRPr lang="en-US" dirty="0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692CA9F-B074-4752-9710-2290514A7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23909FF-23BF-4827-99CF-0274CA946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472959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8C51E06-7F0F-4988-8C89-07EC73619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P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6847F82-16EB-4A08-BFF1-13C9F8C7A4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3940CAE-57A3-48DB-ABF3-EC32768E24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PS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E5563AE6-640D-46EE-A877-B1D35FF0A2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D745EAF1-D12C-4F9F-A768-49C93FE157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PS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6E24CCBE-FBD8-411C-8C47-84A72BED8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2CC-F3D9-41D4-BCE4-C208E61A3F31}" type="datetimeFigureOut">
              <a:rPr lang="en-US" smtClean="0"/>
              <a:t>2/14/2022</a:t>
            </a:fld>
            <a:endParaRPr lang="en-US" dirty="0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8BC8E863-7746-4BC1-9E0E-101C7ADF8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6F603352-AFC4-4501-A36D-E27299CFB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323833"/>
      </p:ext>
    </p:extLst>
  </p:cSld>
  <p:clrMapOvr>
    <a:masterClrMapping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4125E3-BBA7-4B6C-8293-8837D3783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PS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77B12116-32B8-4AB1-A102-7AA136F9C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2CC-F3D9-41D4-BCE4-C208E61A3F31}" type="datetimeFigureOut">
              <a:rPr lang="en-US" smtClean="0"/>
              <a:t>2/14/2022</a:t>
            </a:fld>
            <a:endParaRPr lang="en-US" dirty="0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EEBA3E62-3121-42E1-BD12-52BE1F008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99F13A38-AC78-49AB-A176-FEE3EF0EF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855501"/>
      </p:ext>
    </p:extLst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90A84591-AFCF-43D5-B09B-3DFEC231F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2CC-F3D9-41D4-BCE4-C208E61A3F31}" type="datetimeFigureOut">
              <a:rPr lang="en-US" smtClean="0"/>
              <a:t>2/14/2022</a:t>
            </a:fld>
            <a:endParaRPr lang="en-US" dirty="0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F4C9C9AA-3160-4B18-887E-FB82B79BD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95109E54-54F4-4292-83AB-332A18035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216130"/>
      </p:ext>
    </p:extLst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4B5328F-5A47-4D58-B6BC-FE2A008FF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P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4262378-1BE1-4014-BB76-E815993E1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P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B2B9291-651B-4FCD-A219-EAD51CE17B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11F9CBF-5D18-4AB5-8D07-D1E32061C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2CC-F3D9-41D4-BCE4-C208E61A3F31}" type="datetimeFigureOut">
              <a:rPr lang="en-US" smtClean="0"/>
              <a:t>2/14/2022</a:t>
            </a:fld>
            <a:endParaRPr lang="en-US" dirty="0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965F9DB-B4B3-4366-B40A-B6BA11971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6682D12-EEAC-4D45-8CF0-B9FCB4936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655446"/>
      </p:ext>
    </p:extLst>
  </p:cSld>
  <p:clrMapOvr>
    <a:masterClrMapping/>
  </p:clrMapOvr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1AA097E-3A26-4E87-AC21-FB4892948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PS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6B0EF679-88CA-4453-A282-FA9A4E9E8F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P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A42CF59-1C9A-4D2A-807F-916F458017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52B7522-ABFC-4ACA-8794-4F2C074D0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2CC-F3D9-41D4-BCE4-C208E61A3F31}" type="datetimeFigureOut">
              <a:rPr lang="en-US" smtClean="0"/>
              <a:t>2/14/2022</a:t>
            </a:fld>
            <a:endParaRPr lang="en-US" dirty="0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F3D14B5-D352-477C-B2ED-645AC275E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84835F7-8392-4770-89A7-2A64AD988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688840"/>
      </p:ext>
    </p:extLst>
  </p:cSld>
  <p:clrMapOvr>
    <a:masterClrMapping/>
  </p:clrMapOvr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A3F0D46-CCAA-4F29-BA31-A932115B8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P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AB8B6C4-7230-497D-8F37-0789A7E231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P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087DBDC-B547-40F0-A0B3-5CEAEF30B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2CC-F3D9-41D4-BCE4-C208E61A3F31}" type="datetimeFigureOut">
              <a:rPr lang="en-US" smtClean="0"/>
              <a:t>2/14/2022</a:t>
            </a:fld>
            <a:endParaRPr lang="en-US" dirty="0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57E2B92-31A5-4BA4-BA99-C12417EE2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18AAF23-6BA7-40E7-9F68-4B387145F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806138"/>
      </p:ext>
    </p:extLst>
  </p:cSld>
  <p:clrMapOvr>
    <a:masterClrMapping/>
  </p:clrMapOvr>
  <p:hf sldNum="0"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B1DDF041-A2BD-4E6E-A289-C47EBB58D4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ar-P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5BAF9EE-DACB-45B9-BF52-8E0DE6BE20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P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129ECFD-A263-490B-A03B-EDDC69865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2CC-F3D9-41D4-BCE4-C208E61A3F31}" type="datetimeFigureOut">
              <a:rPr lang="en-US" smtClean="0"/>
              <a:t>2/14/2022</a:t>
            </a:fld>
            <a:endParaRPr lang="en-US" dirty="0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F0C95C5-58D7-48E8-9892-A1FC6FD07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0226910-8FC9-4F8F-B3C9-F9362D4B3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39592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dirty="0"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dirty="0"/>
              <a:t>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dirty="0"/>
              <a:t>2/14/2022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dirty="0"/>
              <a:t>2/14/2022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dirty="0"/>
              <a:t>2/14/2022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dirty="0"/>
              <a:t>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dirty="0"/>
              <a:t>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dirty="0"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973762D9-B526-400D-B80F-895E3612E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ar-P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55B63D6-910B-4F28-94F2-048E007143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P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065F7C2-B65D-4E86-895B-44352DD5B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smtClean="0"/>
              <a:t>2/14/2022</a:t>
            </a:fld>
            <a:endParaRPr lang="en-US" dirty="0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05B2C1A-F7F3-4C80-BF5A-DD311C496C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54EF454-4C97-4D38-9AD2-FC9130D904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722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P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9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02506" y="1013695"/>
            <a:ext cx="6586987" cy="68672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dirty="0"/>
              <a:t>What</a:t>
            </a:r>
            <a:r>
              <a:rPr spc="-11" dirty="0"/>
              <a:t> </a:t>
            </a:r>
            <a:r>
              <a:rPr dirty="0"/>
              <a:t>are</a:t>
            </a:r>
            <a:r>
              <a:rPr spc="-23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dirty="0"/>
              <a:t>goals?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60030" y="2399080"/>
            <a:ext cx="2035969" cy="3249447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266700" indent="-257651">
              <a:spcBef>
                <a:spcPts val="79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</a:tabLst>
            </a:pPr>
            <a:r>
              <a:rPr sz="2400" b="1" spc="-4" dirty="0">
                <a:latin typeface="Calibri"/>
                <a:cs typeface="Calibri"/>
              </a:rPr>
              <a:t>Voice</a:t>
            </a:r>
            <a:r>
              <a:rPr sz="2400" b="1" spc="-56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therapy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FFCC66"/>
              </a:buClr>
              <a:buFont typeface="Calibri"/>
              <a:buChar char="•"/>
            </a:pPr>
            <a:endParaRPr sz="2400" dirty="0">
              <a:latin typeface="Calibri"/>
              <a:cs typeface="Calibri"/>
            </a:endParaRPr>
          </a:p>
          <a:p>
            <a:pPr marL="266700" indent="-257651">
              <a:spcBef>
                <a:spcPts val="1680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</a:tabLst>
            </a:pPr>
            <a:r>
              <a:rPr sz="2400" b="1" spc="-4" dirty="0">
                <a:latin typeface="Calibri"/>
                <a:cs typeface="Calibri"/>
              </a:rPr>
              <a:t>Management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FFCC66"/>
              </a:buClr>
              <a:buFont typeface="Calibri"/>
              <a:buChar char="•"/>
            </a:pPr>
            <a:endParaRPr sz="2400" dirty="0">
              <a:latin typeface="Calibri"/>
              <a:cs typeface="Calibri"/>
            </a:endParaRPr>
          </a:p>
          <a:p>
            <a:pPr marL="266700" indent="-257651">
              <a:spcBef>
                <a:spcPts val="1676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</a:tabLst>
            </a:pPr>
            <a:r>
              <a:rPr sz="2400" b="1" dirty="0">
                <a:latin typeface="Calibri"/>
                <a:cs typeface="Calibri"/>
              </a:rPr>
              <a:t>Counseling*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FFCC66"/>
              </a:buClr>
              <a:buFont typeface="Calibri"/>
              <a:buChar char="•"/>
            </a:pPr>
            <a:endParaRPr sz="2400" dirty="0">
              <a:latin typeface="Calibri"/>
              <a:cs typeface="Calibri"/>
            </a:endParaRPr>
          </a:p>
          <a:p>
            <a:pPr marL="266700" indent="-257651">
              <a:spcBef>
                <a:spcPts val="1680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</a:tabLst>
            </a:pPr>
            <a:r>
              <a:rPr sz="2400" b="1" dirty="0">
                <a:latin typeface="Calibri"/>
                <a:cs typeface="Calibri"/>
              </a:rPr>
              <a:t>Surgery</a:t>
            </a:r>
            <a:endParaRPr sz="2400" dirty="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09287" y="3057525"/>
            <a:ext cx="2227367" cy="1932558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DFCA43-8904-427A-8B3C-0C7373EF22F4}"/>
              </a:ext>
            </a:extLst>
          </p:cNvPr>
          <p:cNvSpPr txBox="1">
            <a:spLocks/>
          </p:cNvSpPr>
          <p:nvPr/>
        </p:nvSpPr>
        <p:spPr>
          <a:xfrm>
            <a:off x="435429" y="670332"/>
            <a:ext cx="2278743" cy="686726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/>
              <a:t>Voice Material 5</a:t>
            </a:r>
          </a:p>
        </p:txBody>
      </p:sp>
    </p:spTree>
    <p:extLst>
      <p:ext uri="{BB962C8B-B14F-4D97-AF65-F5344CB8AC3E}">
        <p14:creationId xmlns:p14="http://schemas.microsoft.com/office/powerpoint/2010/main" val="19663561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80999" y="467133"/>
            <a:ext cx="8275686" cy="68672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 algn="l" rtl="0">
              <a:lnSpc>
                <a:spcPct val="100000"/>
              </a:lnSpc>
              <a:spcBef>
                <a:spcPts val="75"/>
              </a:spcBef>
            </a:pPr>
            <a:r>
              <a:rPr b="1" spc="-4" dirty="0"/>
              <a:t>Neurogenic</a:t>
            </a:r>
            <a:r>
              <a:rPr b="1" spc="-26" dirty="0"/>
              <a:t> </a:t>
            </a:r>
            <a:r>
              <a:rPr b="1" spc="-4" dirty="0"/>
              <a:t>Voice</a:t>
            </a:r>
            <a:r>
              <a:rPr b="1" spc="-34" dirty="0"/>
              <a:t> </a:t>
            </a:r>
            <a:r>
              <a:rPr b="1" spc="-4" dirty="0"/>
              <a:t>Problems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6291" y="2232435"/>
            <a:ext cx="9546224" cy="2714878"/>
          </a:xfrm>
          <a:prstGeom prst="rect">
            <a:avLst/>
          </a:prstGeom>
        </p:spPr>
        <p:txBody>
          <a:bodyPr vert="horz" wrap="square" lIns="0" tIns="50959" rIns="0" bIns="0" rtlCol="0">
            <a:spAutoFit/>
          </a:bodyPr>
          <a:lstStyle/>
          <a:p>
            <a:pPr marL="266700" marR="916305" indent="-257651">
              <a:lnSpc>
                <a:spcPts val="2595"/>
              </a:lnSpc>
              <a:spcBef>
                <a:spcPts val="401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Differentiate between CNS </a:t>
            </a:r>
            <a:r>
              <a:rPr sz="2800" dirty="0">
                <a:latin typeface="Calibri"/>
                <a:cs typeface="Calibri"/>
              </a:rPr>
              <a:t>and PNS </a:t>
            </a:r>
            <a:r>
              <a:rPr sz="2800" spc="-533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problem</a:t>
            </a:r>
            <a:endParaRPr sz="2800" dirty="0">
              <a:latin typeface="Calibri"/>
              <a:cs typeface="Calibri"/>
            </a:endParaRPr>
          </a:p>
          <a:p>
            <a:pPr>
              <a:spcBef>
                <a:spcPts val="30"/>
              </a:spcBef>
              <a:buClr>
                <a:srgbClr val="FFCC66"/>
              </a:buClr>
              <a:buFont typeface="Calibri"/>
              <a:buChar char="•"/>
            </a:pPr>
            <a:endParaRPr sz="3200" dirty="0">
              <a:latin typeface="Calibri"/>
              <a:cs typeface="Calibri"/>
            </a:endParaRPr>
          </a:p>
          <a:p>
            <a:pPr marL="266700" marR="1475898" indent="-257651">
              <a:lnSpc>
                <a:spcPts val="2595"/>
              </a:lnSpc>
              <a:spcBef>
                <a:spcPts val="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Function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of</a:t>
            </a:r>
            <a:r>
              <a:rPr sz="2800" spc="-8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CNS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-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initiation</a:t>
            </a:r>
            <a:r>
              <a:rPr sz="2800" spc="3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and </a:t>
            </a:r>
            <a:r>
              <a:rPr sz="2800" spc="-533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coordination</a:t>
            </a:r>
            <a:r>
              <a:rPr sz="2800" spc="8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of</a:t>
            </a:r>
            <a:r>
              <a:rPr sz="2800" spc="-8" dirty="0">
                <a:latin typeface="Calibri"/>
                <a:cs typeface="Calibri"/>
              </a:rPr>
              <a:t> function</a:t>
            </a:r>
            <a:endParaRPr sz="2800" dirty="0">
              <a:latin typeface="Calibri"/>
              <a:cs typeface="Calibri"/>
            </a:endParaRPr>
          </a:p>
          <a:p>
            <a:pPr>
              <a:spcBef>
                <a:spcPts val="30"/>
              </a:spcBef>
              <a:buClr>
                <a:srgbClr val="FFCC66"/>
              </a:buClr>
              <a:buFont typeface="Calibri"/>
              <a:buChar char="•"/>
            </a:pPr>
            <a:endParaRPr sz="3200" dirty="0">
              <a:latin typeface="Calibri"/>
              <a:cs typeface="Calibri"/>
            </a:endParaRPr>
          </a:p>
          <a:p>
            <a:pPr marL="266700" marR="3810" indent="-257651">
              <a:lnSpc>
                <a:spcPts val="2595"/>
              </a:lnSpc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Function</a:t>
            </a:r>
            <a:r>
              <a:rPr sz="2800" spc="4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of </a:t>
            </a:r>
            <a:r>
              <a:rPr sz="2800" dirty="0">
                <a:latin typeface="Calibri"/>
                <a:cs typeface="Calibri"/>
              </a:rPr>
              <a:t>PNS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-</a:t>
            </a:r>
            <a:r>
              <a:rPr sz="2800" spc="-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carries</a:t>
            </a:r>
            <a:r>
              <a:rPr sz="2800" spc="-23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instruction</a:t>
            </a:r>
            <a:r>
              <a:rPr sz="2800" spc="26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of </a:t>
            </a:r>
            <a:r>
              <a:rPr sz="2800" spc="-8" dirty="0">
                <a:latin typeface="Calibri"/>
                <a:cs typeface="Calibri"/>
              </a:rPr>
              <a:t>CNS </a:t>
            </a:r>
            <a:r>
              <a:rPr sz="2800" spc="-533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to</a:t>
            </a:r>
            <a:r>
              <a:rPr sz="2800" spc="-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muscles</a:t>
            </a:r>
            <a:r>
              <a:rPr sz="2800" spc="-11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and</a:t>
            </a:r>
            <a:r>
              <a:rPr sz="2800" spc="11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various </a:t>
            </a:r>
            <a:r>
              <a:rPr sz="2800" spc="-4" dirty="0">
                <a:latin typeface="Calibri"/>
                <a:cs typeface="Calibri"/>
              </a:rPr>
              <a:t>organs</a:t>
            </a:r>
            <a:endParaRPr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58279248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78915" y="571092"/>
            <a:ext cx="4670584" cy="517930"/>
          </a:xfrm>
          <a:prstGeom prst="rect">
            <a:avLst/>
          </a:prstGeom>
        </p:spPr>
        <p:txBody>
          <a:bodyPr vert="horz" wrap="square" lIns="0" tIns="10001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sz="3300" spc="-4" dirty="0">
                <a:latin typeface="Calibri"/>
                <a:cs typeface="Calibri"/>
              </a:rPr>
              <a:t>Direct</a:t>
            </a:r>
            <a:r>
              <a:rPr sz="3300" spc="-19" dirty="0">
                <a:latin typeface="Calibri"/>
                <a:cs typeface="Calibri"/>
              </a:rPr>
              <a:t> </a:t>
            </a:r>
            <a:r>
              <a:rPr sz="3300" dirty="0">
                <a:latin typeface="Calibri"/>
                <a:cs typeface="Calibri"/>
              </a:rPr>
              <a:t>Modification</a:t>
            </a:r>
            <a:r>
              <a:rPr sz="3300" spc="-11" dirty="0">
                <a:latin typeface="Calibri"/>
                <a:cs typeface="Calibri"/>
              </a:rPr>
              <a:t> </a:t>
            </a:r>
            <a:r>
              <a:rPr sz="3300" spc="-8" dirty="0">
                <a:latin typeface="Calibri"/>
                <a:cs typeface="Calibri"/>
              </a:rPr>
              <a:t>of</a:t>
            </a:r>
            <a:r>
              <a:rPr sz="3300" spc="-15" dirty="0">
                <a:latin typeface="Calibri"/>
                <a:cs typeface="Calibri"/>
              </a:rPr>
              <a:t> </a:t>
            </a:r>
            <a:r>
              <a:rPr sz="3300" dirty="0">
                <a:latin typeface="Calibri"/>
                <a:cs typeface="Calibri"/>
              </a:rPr>
              <a:t>Pitch</a:t>
            </a:r>
            <a:endParaRPr sz="33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06622" y="1205732"/>
            <a:ext cx="5554504" cy="3118642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266700" marR="3810" indent="-257651">
              <a:spcBef>
                <a:spcPts val="79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  <a:tab pos="2030730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Direct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modification</a:t>
            </a:r>
            <a:r>
              <a:rPr sz="2400" spc="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of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pitch</a:t>
            </a:r>
            <a:r>
              <a:rPr sz="24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is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approached 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with</a:t>
            </a:r>
            <a:r>
              <a:rPr sz="2400" spc="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caution.	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Must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determine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if it is a 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behavior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that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contributes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to the cause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of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the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disorder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or is the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pitch problem simply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symptom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of the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disorder</a:t>
            </a:r>
            <a:endParaRPr sz="2400">
              <a:latin typeface="Calibri"/>
              <a:cs typeface="Calibri"/>
            </a:endParaRPr>
          </a:p>
          <a:p>
            <a:pPr marL="266700" marR="671513" indent="-257651">
              <a:spcBef>
                <a:spcPts val="581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Personally, I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do </a:t>
            </a:r>
            <a:r>
              <a:rPr sz="2400" u="heavy" dirty="0">
                <a:solidFill>
                  <a:srgbClr val="FFFFCC"/>
                </a:solidFill>
                <a:uFill>
                  <a:solidFill>
                    <a:srgbClr val="FFFFCC"/>
                  </a:solidFill>
                </a:uFill>
                <a:latin typeface="Calibri"/>
                <a:cs typeface="Calibri"/>
              </a:rPr>
              <a:t>very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little </a:t>
            </a:r>
            <a:r>
              <a:rPr sz="2400" u="heavy" spc="-4" dirty="0">
                <a:solidFill>
                  <a:srgbClr val="FFFFCC"/>
                </a:solidFill>
                <a:uFill>
                  <a:solidFill>
                    <a:srgbClr val="FFFFCC"/>
                  </a:solidFill>
                </a:uFill>
                <a:latin typeface="Calibri"/>
                <a:cs typeface="Calibri"/>
              </a:rPr>
              <a:t>direct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pitch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modification</a:t>
            </a:r>
            <a:endParaRPr sz="2400">
              <a:latin typeface="Calibri"/>
              <a:cs typeface="Calibri"/>
            </a:endParaRP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Please</a:t>
            </a:r>
            <a:r>
              <a:rPr sz="2400" spc="-26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read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this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section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in your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text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31183429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57701" y="88576"/>
            <a:ext cx="5390198" cy="1025761"/>
          </a:xfrm>
          <a:prstGeom prst="rect">
            <a:avLst/>
          </a:prstGeom>
        </p:spPr>
        <p:txBody>
          <a:bodyPr vert="horz" wrap="square" lIns="0" tIns="10001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sz="3300" spc="-4" dirty="0">
                <a:latin typeface="Calibri"/>
                <a:cs typeface="Calibri"/>
              </a:rPr>
              <a:t>Direct</a:t>
            </a:r>
            <a:r>
              <a:rPr sz="3300" spc="-15" dirty="0">
                <a:latin typeface="Calibri"/>
                <a:cs typeface="Calibri"/>
              </a:rPr>
              <a:t> </a:t>
            </a:r>
            <a:r>
              <a:rPr sz="3300" dirty="0">
                <a:latin typeface="Calibri"/>
                <a:cs typeface="Calibri"/>
              </a:rPr>
              <a:t>Modification</a:t>
            </a:r>
            <a:r>
              <a:rPr sz="3300" spc="-11" dirty="0">
                <a:latin typeface="Calibri"/>
                <a:cs typeface="Calibri"/>
              </a:rPr>
              <a:t> </a:t>
            </a:r>
            <a:r>
              <a:rPr sz="3300" spc="-8" dirty="0">
                <a:latin typeface="Calibri"/>
                <a:cs typeface="Calibri"/>
              </a:rPr>
              <a:t>of</a:t>
            </a:r>
            <a:r>
              <a:rPr sz="3300" spc="-11" dirty="0">
                <a:latin typeface="Calibri"/>
                <a:cs typeface="Calibri"/>
              </a:rPr>
              <a:t> </a:t>
            </a:r>
            <a:r>
              <a:rPr sz="3300" spc="-4" dirty="0">
                <a:latin typeface="Calibri"/>
                <a:cs typeface="Calibri"/>
              </a:rPr>
              <a:t>Loudness</a:t>
            </a:r>
            <a:endParaRPr sz="33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06622" y="870201"/>
            <a:ext cx="5708332" cy="3142207"/>
          </a:xfrm>
          <a:prstGeom prst="rect">
            <a:avLst/>
          </a:prstGeom>
        </p:spPr>
        <p:txBody>
          <a:bodyPr vert="horz" wrap="square" lIns="0" tIns="63818" rIns="0" bIns="0" rtlCol="0">
            <a:spAutoFit/>
          </a:bodyPr>
          <a:lstStyle/>
          <a:p>
            <a:pPr marL="266700" indent="-257651">
              <a:spcBef>
                <a:spcPts val="503"/>
              </a:spcBef>
              <a:buClr>
                <a:srgbClr val="FFCC66"/>
              </a:buClr>
              <a:buFont typeface="Calibri"/>
              <a:buChar char="•"/>
              <a:tabLst>
                <a:tab pos="266224" algn="l"/>
                <a:tab pos="267176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Must</a:t>
            </a:r>
            <a:r>
              <a:rPr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first check</a:t>
            </a:r>
            <a:r>
              <a:rPr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for</a:t>
            </a:r>
            <a:r>
              <a:rPr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hearing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 problem</a:t>
            </a:r>
            <a:endParaRPr>
              <a:latin typeface="Calibri"/>
              <a:cs typeface="Calibri"/>
            </a:endParaRPr>
          </a:p>
          <a:p>
            <a:pPr marL="266700" indent="-257651">
              <a:spcBef>
                <a:spcPts val="435"/>
              </a:spcBef>
              <a:buClr>
                <a:srgbClr val="FFCC66"/>
              </a:buClr>
              <a:buFont typeface="Calibri"/>
              <a:buChar char="•"/>
              <a:tabLst>
                <a:tab pos="266224" algn="l"/>
                <a:tab pos="267176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Must</a:t>
            </a:r>
            <a:r>
              <a:rPr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determine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 if</a:t>
            </a:r>
            <a:r>
              <a:rPr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it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is</a:t>
            </a:r>
            <a:r>
              <a:rPr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cause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or</a:t>
            </a:r>
            <a:r>
              <a:rPr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symptom</a:t>
            </a:r>
            <a:endParaRPr>
              <a:latin typeface="Calibri"/>
              <a:cs typeface="Calibri"/>
            </a:endParaRPr>
          </a:p>
          <a:p>
            <a:pPr marL="266700" indent="-257651">
              <a:spcBef>
                <a:spcPts val="431"/>
              </a:spcBef>
              <a:buClr>
                <a:srgbClr val="FFCC66"/>
              </a:buClr>
              <a:buFont typeface="Calibri"/>
              <a:buChar char="•"/>
              <a:tabLst>
                <a:tab pos="266224" algn="l"/>
                <a:tab pos="267176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Modification</a:t>
            </a:r>
            <a:r>
              <a:rPr b="1" spc="-26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approaches</a:t>
            </a:r>
            <a:r>
              <a:rPr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might</a:t>
            </a:r>
            <a:r>
              <a:rPr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include:</a:t>
            </a:r>
            <a:endParaRPr>
              <a:latin typeface="Calibri"/>
              <a:cs typeface="Calibri"/>
            </a:endParaRPr>
          </a:p>
          <a:p>
            <a:pPr marL="567214" marR="3810" lvl="1" indent="-215265">
              <a:spcBef>
                <a:spcPts val="431"/>
              </a:spcBef>
              <a:buClr>
                <a:srgbClr val="FFCC66"/>
              </a:buClr>
              <a:buFont typeface="Calibri"/>
              <a:buChar char="–"/>
              <a:tabLst>
                <a:tab pos="567214" algn="l"/>
                <a:tab pos="567690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patient</a:t>
            </a:r>
            <a:r>
              <a:rPr b="1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education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using the</a:t>
            </a:r>
            <a:r>
              <a:rPr b="1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diagnostic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tape</a:t>
            </a:r>
            <a:r>
              <a:rPr b="1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to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point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 out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difference</a:t>
            </a:r>
            <a:r>
              <a:rPr b="1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in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 patient</a:t>
            </a:r>
            <a:r>
              <a:rPr b="1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and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 therapist</a:t>
            </a:r>
            <a:r>
              <a:rPr b="1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loudness</a:t>
            </a:r>
            <a:r>
              <a:rPr b="1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levels</a:t>
            </a:r>
            <a:endParaRPr>
              <a:latin typeface="Calibri"/>
              <a:cs typeface="Calibri"/>
            </a:endParaRPr>
          </a:p>
          <a:p>
            <a:pPr marL="567214" lvl="1" indent="-215265">
              <a:spcBef>
                <a:spcPts val="435"/>
              </a:spcBef>
              <a:buClr>
                <a:srgbClr val="FFCC66"/>
              </a:buClr>
              <a:buFont typeface="Calibri"/>
              <a:buChar char="–"/>
              <a:tabLst>
                <a:tab pos="567214" algn="l"/>
                <a:tab pos="567690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discuss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reactions 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to</a:t>
            </a:r>
            <a:r>
              <a:rPr b="1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people</a:t>
            </a:r>
            <a:r>
              <a:rPr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who</a:t>
            </a:r>
            <a:r>
              <a:rPr b="1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speak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too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loudly</a:t>
            </a:r>
            <a:endParaRPr>
              <a:latin typeface="Calibri"/>
              <a:cs typeface="Calibri"/>
            </a:endParaRPr>
          </a:p>
          <a:p>
            <a:pPr marL="567214" lvl="1" indent="-215265">
              <a:spcBef>
                <a:spcPts val="431"/>
              </a:spcBef>
              <a:buClr>
                <a:srgbClr val="FFCC66"/>
              </a:buClr>
              <a:buFont typeface="Calibri"/>
              <a:buChar char="–"/>
              <a:tabLst>
                <a:tab pos="567214" algn="l"/>
                <a:tab pos="567690" algn="l"/>
              </a:tabLst>
            </a:pP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practice</a:t>
            </a:r>
            <a:r>
              <a:rPr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direct</a:t>
            </a:r>
            <a:r>
              <a:rPr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manipulation</a:t>
            </a:r>
            <a:r>
              <a:rPr b="1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of</a:t>
            </a:r>
            <a:r>
              <a:rPr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different</a:t>
            </a:r>
            <a:r>
              <a:rPr b="1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intensities</a:t>
            </a:r>
            <a:endParaRPr>
              <a:latin typeface="Calibri"/>
              <a:cs typeface="Calibri"/>
            </a:endParaRPr>
          </a:p>
          <a:p>
            <a:pPr marL="567214"/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(retrain</a:t>
            </a:r>
            <a:r>
              <a:rPr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patient’s</a:t>
            </a:r>
            <a:r>
              <a:rPr b="1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feedback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system)</a:t>
            </a:r>
            <a:endParaRPr>
              <a:latin typeface="Calibri"/>
              <a:cs typeface="Calibri"/>
            </a:endParaRPr>
          </a:p>
          <a:p>
            <a:pPr marL="567214" marR="679133" lvl="1" indent="-215265">
              <a:spcBef>
                <a:spcPts val="435"/>
              </a:spcBef>
              <a:buClr>
                <a:srgbClr val="FFCC66"/>
              </a:buClr>
              <a:buFont typeface="Calibri"/>
              <a:buChar char="–"/>
              <a:tabLst>
                <a:tab pos="567214" algn="l"/>
                <a:tab pos="567690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utilize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feedback instrumentation</a:t>
            </a:r>
            <a:r>
              <a:rPr b="1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at all</a:t>
            </a:r>
            <a:r>
              <a:rPr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levels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of </a:t>
            </a:r>
            <a:r>
              <a:rPr b="1" spc="-39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speech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production</a:t>
            </a:r>
            <a:endParaRPr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07650883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39495" y="342492"/>
            <a:ext cx="4610576" cy="517930"/>
          </a:xfrm>
          <a:prstGeom prst="rect">
            <a:avLst/>
          </a:prstGeom>
        </p:spPr>
        <p:txBody>
          <a:bodyPr vert="horz" wrap="square" lIns="0" tIns="10001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sz="3300" spc="-4" dirty="0">
                <a:latin typeface="Calibri"/>
                <a:cs typeface="Calibri"/>
              </a:rPr>
              <a:t>Direct</a:t>
            </a:r>
            <a:r>
              <a:rPr sz="3300" spc="-19" dirty="0">
                <a:latin typeface="Calibri"/>
                <a:cs typeface="Calibri"/>
              </a:rPr>
              <a:t> </a:t>
            </a:r>
            <a:r>
              <a:rPr sz="3300" dirty="0">
                <a:latin typeface="Calibri"/>
                <a:cs typeface="Calibri"/>
              </a:rPr>
              <a:t>Modification</a:t>
            </a:r>
            <a:r>
              <a:rPr sz="3300" spc="-11" dirty="0">
                <a:latin typeface="Calibri"/>
                <a:cs typeface="Calibri"/>
              </a:rPr>
              <a:t> </a:t>
            </a:r>
            <a:r>
              <a:rPr sz="3300" spc="-8" dirty="0">
                <a:latin typeface="Calibri"/>
                <a:cs typeface="Calibri"/>
              </a:rPr>
              <a:t>of</a:t>
            </a:r>
            <a:r>
              <a:rPr sz="3300" spc="-15" dirty="0">
                <a:latin typeface="Calibri"/>
                <a:cs typeface="Calibri"/>
              </a:rPr>
              <a:t> </a:t>
            </a:r>
            <a:r>
              <a:rPr sz="3300" dirty="0">
                <a:latin typeface="Calibri"/>
                <a:cs typeface="Calibri"/>
              </a:rPr>
              <a:t>Rate</a:t>
            </a:r>
            <a:endParaRPr sz="33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06622" y="904475"/>
            <a:ext cx="5624036" cy="3346109"/>
          </a:xfrm>
          <a:prstGeom prst="rect">
            <a:avLst/>
          </a:prstGeom>
        </p:spPr>
        <p:txBody>
          <a:bodyPr vert="horz" wrap="square" lIns="0" tIns="82868" rIns="0" bIns="0" rtlCol="0">
            <a:spAutoFit/>
          </a:bodyPr>
          <a:lstStyle/>
          <a:p>
            <a:pPr marL="266700" indent="-257651">
              <a:spcBef>
                <a:spcPts val="653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develop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patient</a:t>
            </a:r>
            <a:r>
              <a:rPr sz="24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awareness</a:t>
            </a:r>
            <a:r>
              <a:rPr sz="2400" spc="-2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of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the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problem</a:t>
            </a:r>
            <a:endParaRPr sz="2400">
              <a:latin typeface="Calibri"/>
              <a:cs typeface="Calibri"/>
            </a:endParaRPr>
          </a:p>
          <a:p>
            <a:pPr marL="266700" marR="381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exaggerate vowel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prolongation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in words 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within</a:t>
            </a:r>
            <a:r>
              <a:rPr sz="2400" spc="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long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phrases (as opposed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to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pausing </a:t>
            </a:r>
            <a:r>
              <a:rPr sz="2400" spc="-52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between</a:t>
            </a:r>
            <a:r>
              <a:rPr sz="2400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words)</a:t>
            </a:r>
            <a:endParaRPr sz="2400">
              <a:latin typeface="Calibri"/>
              <a:cs typeface="Calibri"/>
            </a:endParaRP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read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song lyrics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and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poetry</a:t>
            </a:r>
            <a:endParaRPr sz="2400">
              <a:latin typeface="Calibri"/>
              <a:cs typeface="Calibri"/>
            </a:endParaRPr>
          </a:p>
          <a:p>
            <a:pPr marL="266700" indent="-257651">
              <a:spcBef>
                <a:spcPts val="574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paragraph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and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prose reading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(use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tape)</a:t>
            </a:r>
            <a:endParaRPr sz="2400">
              <a:latin typeface="Calibri"/>
              <a:cs typeface="Calibri"/>
            </a:endParaRPr>
          </a:p>
          <a:p>
            <a:pPr marL="266700" marR="181928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stabilize</a:t>
            </a:r>
            <a:r>
              <a:rPr sz="2400" spc="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in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conversation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(make</a:t>
            </a:r>
            <a:r>
              <a:rPr sz="2400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liberal use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of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negative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practice)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4284547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22275" y="26425"/>
            <a:ext cx="5228749" cy="840615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R="5239" algn="r">
              <a:lnSpc>
                <a:spcPct val="100000"/>
              </a:lnSpc>
              <a:spcBef>
                <a:spcPts val="75"/>
              </a:spcBef>
            </a:pPr>
            <a:r>
              <a:rPr sz="2700" spc="-4" dirty="0">
                <a:latin typeface="Calibri"/>
                <a:cs typeface="Calibri"/>
              </a:rPr>
              <a:t>Direct</a:t>
            </a:r>
            <a:r>
              <a:rPr sz="2700" spc="-19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Modification</a:t>
            </a:r>
            <a:r>
              <a:rPr sz="2700" spc="-38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of</a:t>
            </a:r>
            <a:r>
              <a:rPr sz="2700" spc="-19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Laryngeal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Area</a:t>
            </a:r>
            <a:endParaRPr sz="2700">
              <a:latin typeface="Calibri"/>
              <a:cs typeface="Calibri"/>
            </a:endParaRPr>
          </a:p>
          <a:p>
            <a:pPr marR="3810" algn="r">
              <a:lnSpc>
                <a:spcPct val="100000"/>
              </a:lnSpc>
              <a:spcBef>
                <a:spcPts val="4"/>
              </a:spcBef>
            </a:pPr>
            <a:r>
              <a:rPr sz="2700" dirty="0">
                <a:latin typeface="Calibri"/>
                <a:cs typeface="Calibri"/>
              </a:rPr>
              <a:t>Muscle</a:t>
            </a:r>
            <a:r>
              <a:rPr sz="2700" spc="-64" dirty="0">
                <a:latin typeface="Calibri"/>
                <a:cs typeface="Calibri"/>
              </a:rPr>
              <a:t> </a:t>
            </a:r>
            <a:r>
              <a:rPr sz="2700" spc="-8" dirty="0">
                <a:latin typeface="Calibri"/>
                <a:cs typeface="Calibri"/>
              </a:rPr>
              <a:t>Tension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06622" y="1362056"/>
            <a:ext cx="5174456" cy="2237632"/>
          </a:xfrm>
          <a:prstGeom prst="rect">
            <a:avLst/>
          </a:prstGeom>
        </p:spPr>
        <p:txBody>
          <a:bodyPr vert="horz" wrap="square" lIns="0" tIns="82391" rIns="0" bIns="0" rtlCol="0">
            <a:spAutoFit/>
          </a:bodyPr>
          <a:lstStyle/>
          <a:p>
            <a:pPr marL="266700" indent="-257651">
              <a:spcBef>
                <a:spcPts val="649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progressive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relaxation: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Jacobson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(1938)</a:t>
            </a:r>
            <a:endParaRPr sz="2400">
              <a:latin typeface="Calibri"/>
              <a:cs typeface="Calibri"/>
            </a:endParaRP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chewing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exercises:</a:t>
            </a:r>
            <a:r>
              <a:rPr sz="2400" spc="-3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Froeschels</a:t>
            </a:r>
            <a:r>
              <a:rPr sz="2400" spc="-2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(1952)</a:t>
            </a:r>
            <a:endParaRPr sz="2400">
              <a:latin typeface="Calibri"/>
              <a:cs typeface="Calibri"/>
            </a:endParaRPr>
          </a:p>
          <a:p>
            <a:pPr marL="266700" indent="-257651">
              <a:spcBef>
                <a:spcPts val="574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digital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massage: Aronson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(1980)</a:t>
            </a:r>
            <a:endParaRPr sz="2400">
              <a:latin typeface="Calibri"/>
              <a:cs typeface="Calibri"/>
            </a:endParaRPr>
          </a:p>
          <a:p>
            <a:pPr marL="266700" indent="-257651">
              <a:spcBef>
                <a:spcPts val="581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yawn-sigh: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Boone</a:t>
            </a:r>
            <a:r>
              <a:rPr sz="2400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(1971)</a:t>
            </a:r>
            <a:endParaRPr sz="2400">
              <a:latin typeface="Calibri"/>
              <a:cs typeface="Calibri"/>
            </a:endParaRPr>
          </a:p>
          <a:p>
            <a:pPr marL="266700" indent="-257651">
              <a:spcBef>
                <a:spcPts val="574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EMG</a:t>
            </a:r>
            <a:r>
              <a:rPr sz="2400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biofeedback: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Stemple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(1980)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62983078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7241" y="457393"/>
            <a:ext cx="7210396" cy="1025761"/>
          </a:xfrm>
          <a:prstGeom prst="rect">
            <a:avLst/>
          </a:prstGeom>
        </p:spPr>
        <p:txBody>
          <a:bodyPr vert="horz" wrap="square" lIns="0" tIns="10001" rIns="0" bIns="0" rtlCol="0" anchor="ctr">
            <a:spAutoFit/>
          </a:bodyPr>
          <a:lstStyle/>
          <a:p>
            <a:pPr marL="220028" marR="3810" algn="r">
              <a:lnSpc>
                <a:spcPct val="100000"/>
              </a:lnSpc>
              <a:spcBef>
                <a:spcPts val="79"/>
              </a:spcBef>
            </a:pPr>
            <a:r>
              <a:rPr sz="3300" spc="-4" dirty="0">
                <a:latin typeface="Calibri"/>
                <a:cs typeface="Calibri"/>
              </a:rPr>
              <a:t>Strategies</a:t>
            </a:r>
            <a:r>
              <a:rPr sz="3300" spc="-23" dirty="0">
                <a:latin typeface="Calibri"/>
                <a:cs typeface="Calibri"/>
              </a:rPr>
              <a:t> </a:t>
            </a:r>
            <a:r>
              <a:rPr sz="3300" spc="-4" dirty="0">
                <a:latin typeface="Calibri"/>
                <a:cs typeface="Calibri"/>
              </a:rPr>
              <a:t>for</a:t>
            </a:r>
            <a:r>
              <a:rPr sz="3300" spc="-8" dirty="0">
                <a:latin typeface="Calibri"/>
                <a:cs typeface="Calibri"/>
              </a:rPr>
              <a:t> </a:t>
            </a:r>
            <a:r>
              <a:rPr sz="3300" dirty="0">
                <a:latin typeface="Calibri"/>
                <a:cs typeface="Calibri"/>
              </a:rPr>
              <a:t>Psychogenic</a:t>
            </a:r>
            <a:r>
              <a:rPr sz="3300" spc="-30" dirty="0">
                <a:latin typeface="Calibri"/>
                <a:cs typeface="Calibri"/>
              </a:rPr>
              <a:t> </a:t>
            </a:r>
            <a:r>
              <a:rPr sz="3300" spc="-4" dirty="0">
                <a:latin typeface="Calibri"/>
                <a:cs typeface="Calibri"/>
              </a:rPr>
              <a:t>Voice</a:t>
            </a:r>
            <a:endParaRPr sz="3300">
              <a:latin typeface="Calibri"/>
              <a:cs typeface="Calibri"/>
            </a:endParaRPr>
          </a:p>
          <a:p>
            <a:pPr marL="220028" marR="6668" algn="r">
              <a:lnSpc>
                <a:spcPct val="100000"/>
              </a:lnSpc>
            </a:pPr>
            <a:r>
              <a:rPr sz="3300" spc="-4" dirty="0">
                <a:latin typeface="Calibri"/>
                <a:cs typeface="Calibri"/>
              </a:rPr>
              <a:t>Therapy</a:t>
            </a:r>
            <a:endParaRPr sz="33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40862" y="1473607"/>
            <a:ext cx="5317331" cy="2391840"/>
          </a:xfrm>
          <a:prstGeom prst="rect">
            <a:avLst/>
          </a:prstGeom>
        </p:spPr>
        <p:txBody>
          <a:bodyPr vert="horz" wrap="square" lIns="0" tIns="85248" rIns="0" bIns="0" rtlCol="0">
            <a:spAutoFit/>
          </a:bodyPr>
          <a:lstStyle/>
          <a:p>
            <a:pPr marL="266700" indent="-257651">
              <a:spcBef>
                <a:spcPts val="671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The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psychogenic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voice</a:t>
            </a:r>
            <a:r>
              <a:rPr sz="2400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disorders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include:</a:t>
            </a:r>
            <a:endParaRPr sz="2400">
              <a:latin typeface="Calibri"/>
              <a:cs typeface="Calibri"/>
            </a:endParaRPr>
          </a:p>
          <a:p>
            <a:pPr marL="567214" lvl="1" indent="-215265">
              <a:spcBef>
                <a:spcPts val="518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conversion aphonia</a:t>
            </a:r>
            <a:endParaRPr sz="2100">
              <a:latin typeface="Calibri"/>
              <a:cs typeface="Calibri"/>
            </a:endParaRPr>
          </a:p>
          <a:p>
            <a:pPr marL="567214" lvl="1" indent="-215265">
              <a:spcBef>
                <a:spcPts val="503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conversion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 dysphonia</a:t>
            </a:r>
            <a:endParaRPr sz="2100">
              <a:latin typeface="Calibri"/>
              <a:cs typeface="Calibri"/>
            </a:endParaRPr>
          </a:p>
          <a:p>
            <a:pPr marL="567214" lvl="1" indent="-215265">
              <a:spcBef>
                <a:spcPts val="506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functional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 falsetto</a:t>
            </a:r>
            <a:endParaRPr sz="2100">
              <a:latin typeface="Calibri"/>
              <a:cs typeface="Calibri"/>
            </a:endParaRPr>
          </a:p>
          <a:p>
            <a:pPr marL="567214" lvl="1" indent="-215265">
              <a:spcBef>
                <a:spcPts val="503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juvenile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voice</a:t>
            </a:r>
            <a:endParaRPr sz="2100">
              <a:latin typeface="Calibri"/>
              <a:cs typeface="Calibri"/>
            </a:endParaRPr>
          </a:p>
          <a:p>
            <a:pPr marL="567214" lvl="1" indent="-215265">
              <a:spcBef>
                <a:spcPts val="506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paradoxical</a:t>
            </a:r>
            <a:r>
              <a:rPr sz="21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vocal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fold</a:t>
            </a:r>
            <a:r>
              <a:rPr sz="2100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movement</a:t>
            </a:r>
            <a:endParaRPr sz="21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4406990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46577" y="937"/>
            <a:ext cx="5711190" cy="840615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R="3810" algn="r">
              <a:lnSpc>
                <a:spcPct val="100000"/>
              </a:lnSpc>
              <a:spcBef>
                <a:spcPts val="75"/>
              </a:spcBef>
            </a:pPr>
            <a:r>
              <a:rPr sz="2700" spc="-4" dirty="0">
                <a:latin typeface="Calibri"/>
                <a:cs typeface="Calibri"/>
              </a:rPr>
              <a:t>Strategies for</a:t>
            </a:r>
            <a:r>
              <a:rPr sz="2700" dirty="0">
                <a:latin typeface="Calibri"/>
                <a:cs typeface="Calibri"/>
              </a:rPr>
              <a:t> Psychogenic </a:t>
            </a:r>
            <a:r>
              <a:rPr sz="2700" spc="-4" dirty="0">
                <a:latin typeface="Calibri"/>
                <a:cs typeface="Calibri"/>
              </a:rPr>
              <a:t>Voice</a:t>
            </a:r>
            <a:r>
              <a:rPr sz="2700" spc="-11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Therapy</a:t>
            </a:r>
            <a:endParaRPr sz="2700">
              <a:latin typeface="Calibri"/>
              <a:cs typeface="Calibri"/>
            </a:endParaRPr>
          </a:p>
          <a:p>
            <a:pPr marR="9049" algn="r">
              <a:lnSpc>
                <a:spcPct val="100000"/>
              </a:lnSpc>
              <a:spcBef>
                <a:spcPts val="4"/>
              </a:spcBef>
            </a:pPr>
            <a:r>
              <a:rPr sz="2700" spc="-4" dirty="0">
                <a:latin typeface="Calibri"/>
                <a:cs typeface="Calibri"/>
              </a:rPr>
              <a:t>cont.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06622" y="1125950"/>
            <a:ext cx="5383054" cy="3210975"/>
          </a:xfrm>
          <a:prstGeom prst="rect">
            <a:avLst/>
          </a:prstGeom>
        </p:spPr>
        <p:txBody>
          <a:bodyPr vert="horz" wrap="square" lIns="0" tIns="40481" rIns="0" bIns="0" rtlCol="0">
            <a:spAutoFit/>
          </a:bodyPr>
          <a:lstStyle/>
          <a:p>
            <a:pPr marL="266700" marR="3810" indent="-257651">
              <a:lnSpc>
                <a:spcPts val="1943"/>
              </a:lnSpc>
              <a:spcBef>
                <a:spcPts val="319"/>
              </a:spcBef>
              <a:buClr>
                <a:srgbClr val="FFCC66"/>
              </a:buClr>
              <a:buFont typeface="Calibri"/>
              <a:buChar char="•"/>
              <a:tabLst>
                <a:tab pos="266224" algn="l"/>
                <a:tab pos="267176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Management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stages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for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all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types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of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psychogenic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voice </a:t>
            </a:r>
            <a:r>
              <a:rPr b="1" spc="-39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problems</a:t>
            </a:r>
            <a:r>
              <a:rPr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include:</a:t>
            </a:r>
            <a:endParaRPr>
              <a:latin typeface="Calibri"/>
              <a:cs typeface="Calibri"/>
            </a:endParaRPr>
          </a:p>
          <a:p>
            <a:pPr marL="288608" indent="-279559">
              <a:spcBef>
                <a:spcPts val="191"/>
              </a:spcBef>
              <a:buAutoNum type="arabicPeriod"/>
              <a:tabLst>
                <a:tab pos="288608" algn="l"/>
                <a:tab pos="289084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medical</a:t>
            </a:r>
            <a:r>
              <a:rPr b="1" spc="-3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evaluation</a:t>
            </a:r>
            <a:endParaRPr>
              <a:latin typeface="Calibri"/>
              <a:cs typeface="Calibri"/>
            </a:endParaRPr>
          </a:p>
          <a:p>
            <a:pPr marL="695325">
              <a:spcBef>
                <a:spcPts val="217"/>
              </a:spcBef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-rule</a:t>
            </a:r>
            <a:r>
              <a:rPr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out</a:t>
            </a:r>
            <a:r>
              <a:rPr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organic</a:t>
            </a:r>
            <a:r>
              <a:rPr b="1" spc="-3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pathology</a:t>
            </a:r>
            <a:endParaRPr>
              <a:latin typeface="Calibri"/>
              <a:cs typeface="Calibri"/>
            </a:endParaRPr>
          </a:p>
          <a:p>
            <a:pPr marL="695325">
              <a:spcBef>
                <a:spcPts val="214"/>
              </a:spcBef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-confirms</a:t>
            </a:r>
            <a:r>
              <a:rPr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the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 psychogenic</a:t>
            </a:r>
            <a:r>
              <a:rPr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diagnosis</a:t>
            </a:r>
            <a:endParaRPr>
              <a:latin typeface="Calibri"/>
              <a:cs typeface="Calibri"/>
            </a:endParaRPr>
          </a:p>
          <a:p>
            <a:pPr marL="288608" indent="-279559">
              <a:spcBef>
                <a:spcPts val="217"/>
              </a:spcBef>
              <a:buAutoNum type="arabicPeriod" startAt="2"/>
              <a:tabLst>
                <a:tab pos="288608" algn="l"/>
                <a:tab pos="289084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diagnostic</a:t>
            </a:r>
            <a:r>
              <a:rPr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voice</a:t>
            </a:r>
            <a:r>
              <a:rPr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evaluation</a:t>
            </a:r>
            <a:endParaRPr>
              <a:latin typeface="Calibri"/>
              <a:cs typeface="Calibri"/>
            </a:endParaRPr>
          </a:p>
          <a:p>
            <a:pPr marL="695325">
              <a:spcBef>
                <a:spcPts val="217"/>
              </a:spcBef>
            </a:pP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-develops</a:t>
            </a:r>
            <a:r>
              <a:rPr b="1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the</a:t>
            </a:r>
            <a:r>
              <a:rPr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history</a:t>
            </a:r>
            <a:endParaRPr>
              <a:latin typeface="Calibri"/>
              <a:cs typeface="Calibri"/>
            </a:endParaRPr>
          </a:p>
          <a:p>
            <a:pPr marL="695325">
              <a:lnSpc>
                <a:spcPts val="2051"/>
              </a:lnSpc>
              <a:spcBef>
                <a:spcPts val="217"/>
              </a:spcBef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-provides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 impression</a:t>
            </a:r>
            <a:r>
              <a:rPr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of</a:t>
            </a:r>
            <a:r>
              <a:rPr b="1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patient’s</a:t>
            </a:r>
            <a:r>
              <a:rPr b="1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personality</a:t>
            </a:r>
            <a:endParaRPr>
              <a:latin typeface="Calibri"/>
              <a:cs typeface="Calibri"/>
            </a:endParaRPr>
          </a:p>
          <a:p>
            <a:pPr marL="266700">
              <a:lnSpc>
                <a:spcPts val="2051"/>
              </a:lnSpc>
            </a:pP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and</a:t>
            </a:r>
            <a:r>
              <a:rPr b="1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shows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how</a:t>
            </a:r>
            <a:r>
              <a:rPr b="1" spc="-2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functions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socially</a:t>
            </a:r>
            <a:endParaRPr>
              <a:latin typeface="Calibri"/>
              <a:cs typeface="Calibri"/>
            </a:endParaRPr>
          </a:p>
          <a:p>
            <a:pPr marL="695325">
              <a:spcBef>
                <a:spcPts val="214"/>
              </a:spcBef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-gives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physiologic</a:t>
            </a:r>
            <a:r>
              <a:rPr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rationale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for</a:t>
            </a:r>
            <a:r>
              <a:rPr b="1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voice</a:t>
            </a:r>
            <a:r>
              <a:rPr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problem</a:t>
            </a:r>
            <a:endParaRPr>
              <a:latin typeface="Calibri"/>
              <a:cs typeface="Calibri"/>
            </a:endParaRPr>
          </a:p>
          <a:p>
            <a:pPr marL="695325">
              <a:spcBef>
                <a:spcPts val="217"/>
              </a:spcBef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-prepares</a:t>
            </a:r>
            <a:r>
              <a:rPr b="1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the</a:t>
            </a:r>
            <a:r>
              <a:rPr b="1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patient</a:t>
            </a:r>
            <a:r>
              <a:rPr b="1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for</a:t>
            </a:r>
            <a:r>
              <a:rPr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vocal</a:t>
            </a:r>
            <a:r>
              <a:rPr b="1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change</a:t>
            </a:r>
            <a:endParaRPr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94444944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7241" y="451651"/>
            <a:ext cx="7210396" cy="1037245"/>
          </a:xfrm>
          <a:prstGeom prst="rect">
            <a:avLst/>
          </a:prstGeom>
        </p:spPr>
        <p:txBody>
          <a:bodyPr vert="horz" wrap="square" lIns="0" tIns="204254" rIns="0" bIns="0" rtlCol="0" anchor="ctr">
            <a:spAutoFit/>
          </a:bodyPr>
          <a:lstStyle/>
          <a:p>
            <a:pPr marL="8573" marR="3810" algn="r">
              <a:lnSpc>
                <a:spcPct val="100000"/>
              </a:lnSpc>
              <a:spcBef>
                <a:spcPts val="75"/>
              </a:spcBef>
            </a:pPr>
            <a:r>
              <a:rPr sz="2700" spc="-4" dirty="0">
                <a:latin typeface="Calibri"/>
                <a:cs typeface="Calibri"/>
              </a:rPr>
              <a:t>Strategies</a:t>
            </a:r>
            <a:r>
              <a:rPr sz="2700" spc="8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for</a:t>
            </a:r>
            <a:r>
              <a:rPr sz="2700" spc="-8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Psychogenic</a:t>
            </a:r>
            <a:r>
              <a:rPr sz="2700" spc="4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Voice Therapy</a:t>
            </a:r>
            <a:endParaRPr sz="2700">
              <a:latin typeface="Calibri"/>
              <a:cs typeface="Calibri"/>
            </a:endParaRPr>
          </a:p>
          <a:p>
            <a:pPr marL="8573" marR="6668" algn="r">
              <a:lnSpc>
                <a:spcPct val="100000"/>
              </a:lnSpc>
            </a:pPr>
            <a:r>
              <a:rPr sz="2700" spc="-4" dirty="0">
                <a:latin typeface="Calibri"/>
                <a:cs typeface="Calibri"/>
              </a:rPr>
              <a:t>cont.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06622" y="1183099"/>
            <a:ext cx="5383054" cy="3103253"/>
          </a:xfrm>
          <a:prstGeom prst="rect">
            <a:avLst/>
          </a:prstGeom>
        </p:spPr>
        <p:txBody>
          <a:bodyPr vert="horz" wrap="square" lIns="0" tIns="40481" rIns="0" bIns="0" rtlCol="0">
            <a:spAutoFit/>
          </a:bodyPr>
          <a:lstStyle/>
          <a:p>
            <a:pPr marL="266700" marR="3810" indent="-257651">
              <a:lnSpc>
                <a:spcPts val="1943"/>
              </a:lnSpc>
              <a:spcBef>
                <a:spcPts val="319"/>
              </a:spcBef>
              <a:buClr>
                <a:srgbClr val="FFCC66"/>
              </a:buClr>
              <a:buFont typeface="Calibri"/>
              <a:buChar char="•"/>
              <a:tabLst>
                <a:tab pos="266224" algn="l"/>
                <a:tab pos="267176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Management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stages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for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all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types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of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psychogenic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voice </a:t>
            </a:r>
            <a:r>
              <a:rPr b="1" spc="-39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problems</a:t>
            </a:r>
            <a:r>
              <a:rPr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include:</a:t>
            </a:r>
            <a:endParaRPr>
              <a:latin typeface="Calibri"/>
              <a:cs typeface="Calibri"/>
            </a:endParaRPr>
          </a:p>
          <a:p>
            <a:pPr marL="288608" indent="-279559">
              <a:spcBef>
                <a:spcPts val="191"/>
              </a:spcBef>
              <a:buAutoNum type="arabicPeriod" startAt="3"/>
              <a:tabLst>
                <a:tab pos="288608" algn="l"/>
                <a:tab pos="289084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direct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manipulation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of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the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voice</a:t>
            </a:r>
            <a:endParaRPr>
              <a:latin typeface="Calibri"/>
              <a:cs typeface="Calibri"/>
            </a:endParaRPr>
          </a:p>
          <a:p>
            <a:pPr marL="695325">
              <a:spcBef>
                <a:spcPts val="217"/>
              </a:spcBef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-begins</a:t>
            </a:r>
            <a:r>
              <a:rPr b="1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during the</a:t>
            </a:r>
            <a:r>
              <a:rPr b="1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diagnostic evaluation</a:t>
            </a:r>
            <a:endParaRPr>
              <a:latin typeface="Calibri"/>
              <a:cs typeface="Calibri"/>
            </a:endParaRPr>
          </a:p>
          <a:p>
            <a:pPr marL="746760" marR="574834" indent="-51435">
              <a:lnSpc>
                <a:spcPts val="1943"/>
              </a:lnSpc>
              <a:spcBef>
                <a:spcPts val="461"/>
              </a:spcBef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-expected result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is dramatic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change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toward </a:t>
            </a:r>
            <a:r>
              <a:rPr b="1" spc="-39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normal</a:t>
            </a:r>
            <a:r>
              <a:rPr b="1" spc="-26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voice</a:t>
            </a:r>
            <a:r>
              <a:rPr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production</a:t>
            </a:r>
            <a:endParaRPr>
              <a:latin typeface="Calibri"/>
              <a:cs typeface="Calibri"/>
            </a:endParaRPr>
          </a:p>
          <a:p>
            <a:pPr marL="288608" indent="-279559">
              <a:spcBef>
                <a:spcPts val="191"/>
              </a:spcBef>
              <a:buAutoNum type="arabicPeriod" startAt="4"/>
              <a:tabLst>
                <a:tab pos="288608" algn="l"/>
                <a:tab pos="289084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counseling</a:t>
            </a:r>
            <a:endParaRPr>
              <a:latin typeface="Calibri"/>
              <a:cs typeface="Calibri"/>
            </a:endParaRPr>
          </a:p>
          <a:p>
            <a:pPr marL="746760" marR="1184910" indent="-51435">
              <a:lnSpc>
                <a:spcPts val="1943"/>
              </a:lnSpc>
              <a:spcBef>
                <a:spcPts val="461"/>
              </a:spcBef>
            </a:pPr>
            <a:r>
              <a:rPr spc="-4" dirty="0">
                <a:solidFill>
                  <a:srgbClr val="FFFFCC"/>
                </a:solidFill>
                <a:latin typeface="Calibri"/>
                <a:cs typeface="Calibri"/>
              </a:rPr>
              <a:t>-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determines the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psychogenisis of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the </a:t>
            </a:r>
            <a:r>
              <a:rPr b="1" spc="-39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disorder</a:t>
            </a:r>
            <a:endParaRPr>
              <a:latin typeface="Calibri"/>
              <a:cs typeface="Calibri"/>
            </a:endParaRPr>
          </a:p>
          <a:p>
            <a:pPr marL="695325">
              <a:lnSpc>
                <a:spcPts val="2051"/>
              </a:lnSpc>
              <a:spcBef>
                <a:spcPts val="191"/>
              </a:spcBef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-determines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the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 need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 for</a:t>
            </a:r>
            <a:r>
              <a:rPr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further</a:t>
            </a:r>
            <a:r>
              <a:rPr b="1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professional</a:t>
            </a:r>
            <a:endParaRPr>
              <a:latin typeface="Calibri"/>
              <a:cs typeface="Calibri"/>
            </a:endParaRPr>
          </a:p>
          <a:p>
            <a:pPr marL="266700">
              <a:lnSpc>
                <a:spcPts val="2051"/>
              </a:lnSpc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counseling</a:t>
            </a:r>
            <a:endParaRPr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39863666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7241" y="451651"/>
            <a:ext cx="7210396" cy="1037245"/>
          </a:xfrm>
          <a:prstGeom prst="rect">
            <a:avLst/>
          </a:prstGeom>
        </p:spPr>
        <p:txBody>
          <a:bodyPr vert="horz" wrap="square" lIns="0" tIns="204254" rIns="0" bIns="0" rtlCol="0" anchor="ctr">
            <a:spAutoFit/>
          </a:bodyPr>
          <a:lstStyle/>
          <a:p>
            <a:pPr marL="8573" marR="3810" algn="r">
              <a:lnSpc>
                <a:spcPct val="100000"/>
              </a:lnSpc>
              <a:spcBef>
                <a:spcPts val="75"/>
              </a:spcBef>
            </a:pPr>
            <a:r>
              <a:rPr sz="2700" spc="-4" dirty="0">
                <a:latin typeface="Calibri"/>
                <a:cs typeface="Calibri"/>
              </a:rPr>
              <a:t>Strategies</a:t>
            </a:r>
            <a:r>
              <a:rPr sz="2700" spc="8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for</a:t>
            </a:r>
            <a:r>
              <a:rPr sz="2700" spc="-8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Psychogenic</a:t>
            </a:r>
            <a:r>
              <a:rPr sz="2700" spc="4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Voice Therapy</a:t>
            </a:r>
            <a:endParaRPr sz="2700">
              <a:latin typeface="Calibri"/>
              <a:cs typeface="Calibri"/>
            </a:endParaRPr>
          </a:p>
          <a:p>
            <a:pPr marL="8573" marR="6668" algn="r">
              <a:lnSpc>
                <a:spcPct val="100000"/>
              </a:lnSpc>
            </a:pPr>
            <a:r>
              <a:rPr sz="2700" spc="-4" dirty="0">
                <a:latin typeface="Calibri"/>
                <a:cs typeface="Calibri"/>
              </a:rPr>
              <a:t>cont.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06622" y="1130191"/>
            <a:ext cx="4437221" cy="3168336"/>
          </a:xfrm>
          <a:prstGeom prst="rect">
            <a:avLst/>
          </a:prstGeom>
        </p:spPr>
        <p:txBody>
          <a:bodyPr vert="horz" wrap="square" lIns="0" tIns="49054" rIns="0" bIns="0" rtlCol="0">
            <a:spAutoFit/>
          </a:bodyPr>
          <a:lstStyle/>
          <a:p>
            <a:pPr marL="266700" indent="-257651">
              <a:spcBef>
                <a:spcPts val="386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conversion</a:t>
            </a:r>
            <a:r>
              <a:rPr sz="2400" spc="-26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aphonia</a:t>
            </a:r>
            <a:endParaRPr sz="2400">
              <a:latin typeface="Calibri"/>
              <a:cs typeface="Calibri"/>
            </a:endParaRPr>
          </a:p>
          <a:p>
            <a:pPr marL="567214" lvl="1" indent="-215265">
              <a:spcBef>
                <a:spcPts val="266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non-speech</a:t>
            </a:r>
            <a:r>
              <a:rPr sz="21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phonation</a:t>
            </a:r>
            <a:endParaRPr sz="2100">
              <a:latin typeface="Calibri"/>
              <a:cs typeface="Calibri"/>
            </a:endParaRPr>
          </a:p>
          <a:p>
            <a:pPr marL="866775" lvl="2" indent="-171926">
              <a:spcBef>
                <a:spcPts val="236"/>
              </a:spcBef>
              <a:buClr>
                <a:srgbClr val="FFCC66"/>
              </a:buClr>
              <a:buChar char="•"/>
              <a:tabLst>
                <a:tab pos="867251" algn="l"/>
              </a:tabLst>
            </a:pPr>
            <a:r>
              <a:rPr dirty="0">
                <a:solidFill>
                  <a:srgbClr val="FFFFCC"/>
                </a:solidFill>
                <a:latin typeface="Calibri"/>
                <a:cs typeface="Calibri"/>
              </a:rPr>
              <a:t>cough</a:t>
            </a:r>
            <a:endParaRPr>
              <a:latin typeface="Calibri"/>
              <a:cs typeface="Calibri"/>
            </a:endParaRPr>
          </a:p>
          <a:p>
            <a:pPr marL="866775" lvl="2" indent="-171926">
              <a:spcBef>
                <a:spcPts val="214"/>
              </a:spcBef>
              <a:buClr>
                <a:srgbClr val="FFCC66"/>
              </a:buClr>
              <a:buChar char="•"/>
              <a:tabLst>
                <a:tab pos="867251" algn="l"/>
              </a:tabLst>
            </a:pPr>
            <a:r>
              <a:rPr dirty="0">
                <a:solidFill>
                  <a:srgbClr val="FFFFCC"/>
                </a:solidFill>
                <a:latin typeface="Calibri"/>
                <a:cs typeface="Calibri"/>
              </a:rPr>
              <a:t>throat</a:t>
            </a:r>
            <a:r>
              <a:rPr spc="-4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FFFFCC"/>
                </a:solidFill>
                <a:latin typeface="Calibri"/>
                <a:cs typeface="Calibri"/>
              </a:rPr>
              <a:t>clear</a:t>
            </a:r>
            <a:endParaRPr>
              <a:latin typeface="Calibri"/>
              <a:cs typeface="Calibri"/>
            </a:endParaRPr>
          </a:p>
          <a:p>
            <a:pPr marL="866775" lvl="2" indent="-171926">
              <a:spcBef>
                <a:spcPts val="217"/>
              </a:spcBef>
              <a:buClr>
                <a:srgbClr val="FFCC66"/>
              </a:buClr>
              <a:buChar char="•"/>
              <a:tabLst>
                <a:tab pos="867251" algn="l"/>
              </a:tabLst>
            </a:pPr>
            <a:r>
              <a:rPr dirty="0">
                <a:solidFill>
                  <a:srgbClr val="FFFFCC"/>
                </a:solidFill>
                <a:latin typeface="Calibri"/>
                <a:cs typeface="Calibri"/>
              </a:rPr>
              <a:t>gargle</a:t>
            </a:r>
            <a:endParaRPr>
              <a:latin typeface="Calibri"/>
              <a:cs typeface="Calibri"/>
            </a:endParaRPr>
          </a:p>
          <a:p>
            <a:pPr marL="567214" lvl="1" indent="-215265">
              <a:spcBef>
                <a:spcPts val="233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falsetto</a:t>
            </a:r>
            <a:r>
              <a:rPr sz="2100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voice</a:t>
            </a:r>
            <a:r>
              <a:rPr sz="21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technique</a:t>
            </a:r>
            <a:endParaRPr sz="2100">
              <a:latin typeface="Calibri"/>
              <a:cs typeface="Calibri"/>
            </a:endParaRPr>
          </a:p>
          <a:p>
            <a:pPr marL="567214" lvl="1" indent="-215265">
              <a:spcBef>
                <a:spcPts val="251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laryngeal</a:t>
            </a:r>
            <a:r>
              <a:rPr sz="21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videoendoscopy</a:t>
            </a:r>
            <a:r>
              <a:rPr sz="2100" spc="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feedback</a:t>
            </a:r>
            <a:endParaRPr sz="2100">
              <a:latin typeface="Calibri"/>
              <a:cs typeface="Calibri"/>
            </a:endParaRPr>
          </a:p>
          <a:p>
            <a:pPr marL="266700" indent="-257651">
              <a:spcBef>
                <a:spcPts val="278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conversion</a:t>
            </a:r>
            <a:r>
              <a:rPr sz="2400" spc="-3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dysphonia</a:t>
            </a:r>
            <a:endParaRPr sz="2400">
              <a:latin typeface="Calibri"/>
              <a:cs typeface="Calibri"/>
            </a:endParaRPr>
          </a:p>
          <a:p>
            <a:pPr marL="567214" lvl="1" indent="-215265">
              <a:spcBef>
                <a:spcPts val="266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same</a:t>
            </a:r>
            <a:r>
              <a:rPr sz="2100" spc="-2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as</a:t>
            </a:r>
            <a:r>
              <a:rPr sz="21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aphonia</a:t>
            </a:r>
            <a:endParaRPr sz="21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59298720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7241" y="451651"/>
            <a:ext cx="7210396" cy="1037245"/>
          </a:xfrm>
          <a:prstGeom prst="rect">
            <a:avLst/>
          </a:prstGeom>
        </p:spPr>
        <p:txBody>
          <a:bodyPr vert="horz" wrap="square" lIns="0" tIns="204254" rIns="0" bIns="0" rtlCol="0" anchor="ctr">
            <a:spAutoFit/>
          </a:bodyPr>
          <a:lstStyle/>
          <a:p>
            <a:pPr marL="8573" marR="3810" algn="r">
              <a:lnSpc>
                <a:spcPct val="100000"/>
              </a:lnSpc>
              <a:spcBef>
                <a:spcPts val="75"/>
              </a:spcBef>
            </a:pPr>
            <a:r>
              <a:rPr sz="2700" spc="-4" dirty="0">
                <a:latin typeface="Calibri"/>
                <a:cs typeface="Calibri"/>
              </a:rPr>
              <a:t>Strategies</a:t>
            </a:r>
            <a:r>
              <a:rPr sz="2700" spc="8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for</a:t>
            </a:r>
            <a:r>
              <a:rPr sz="2700" spc="-8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Psychogenic</a:t>
            </a:r>
            <a:r>
              <a:rPr sz="2700" spc="4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Voice Therapy</a:t>
            </a:r>
            <a:endParaRPr sz="2700">
              <a:latin typeface="Calibri"/>
              <a:cs typeface="Calibri"/>
            </a:endParaRPr>
          </a:p>
          <a:p>
            <a:pPr marL="8573" marR="6668" algn="r">
              <a:lnSpc>
                <a:spcPct val="100000"/>
              </a:lnSpc>
            </a:pPr>
            <a:r>
              <a:rPr sz="2700" spc="-4" dirty="0">
                <a:latin typeface="Calibri"/>
                <a:cs typeface="Calibri"/>
              </a:rPr>
              <a:t>cont.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40862" y="1702207"/>
            <a:ext cx="4912519" cy="2004554"/>
          </a:xfrm>
          <a:prstGeom prst="rect">
            <a:avLst/>
          </a:prstGeom>
        </p:spPr>
        <p:txBody>
          <a:bodyPr vert="horz" wrap="square" lIns="0" tIns="85248" rIns="0" bIns="0" rtlCol="0">
            <a:spAutoFit/>
          </a:bodyPr>
          <a:lstStyle/>
          <a:p>
            <a:pPr marL="266700" indent="-257651">
              <a:spcBef>
                <a:spcPts val="671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functional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falsetto</a:t>
            </a:r>
            <a:endParaRPr sz="2400">
              <a:latin typeface="Calibri"/>
              <a:cs typeface="Calibri"/>
            </a:endParaRPr>
          </a:p>
          <a:p>
            <a:pPr marL="567214" lvl="1" indent="-215265">
              <a:spcBef>
                <a:spcPts val="518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offer</a:t>
            </a:r>
            <a:r>
              <a:rPr sz="21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reasonable explanation</a:t>
            </a:r>
            <a:endParaRPr sz="2100">
              <a:latin typeface="Calibri"/>
              <a:cs typeface="Calibri"/>
            </a:endParaRPr>
          </a:p>
          <a:p>
            <a:pPr marL="567214" lvl="1" indent="-215265">
              <a:spcBef>
                <a:spcPts val="506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hard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glottal</a:t>
            </a:r>
            <a:r>
              <a:rPr sz="2100" spc="-2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attack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approach</a:t>
            </a:r>
            <a:endParaRPr sz="2100">
              <a:latin typeface="Calibri"/>
              <a:cs typeface="Calibri"/>
            </a:endParaRPr>
          </a:p>
          <a:p>
            <a:pPr marL="567214" lvl="1" indent="-215265">
              <a:spcBef>
                <a:spcPts val="503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desensitization</a:t>
            </a:r>
            <a:r>
              <a:rPr sz="2100" spc="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program</a:t>
            </a:r>
            <a:endParaRPr sz="2100">
              <a:latin typeface="Calibri"/>
              <a:cs typeface="Calibri"/>
            </a:endParaRPr>
          </a:p>
          <a:p>
            <a:pPr marL="567214" lvl="1" indent="-215265">
              <a:spcBef>
                <a:spcPts val="503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Vocal Function</a:t>
            </a:r>
            <a:r>
              <a:rPr sz="2100" spc="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Exercises/Forward</a:t>
            </a:r>
            <a:r>
              <a:rPr sz="21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Focus</a:t>
            </a:r>
            <a:endParaRPr sz="21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07789036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7241" y="451651"/>
            <a:ext cx="7210396" cy="1037245"/>
          </a:xfrm>
          <a:prstGeom prst="rect">
            <a:avLst/>
          </a:prstGeom>
        </p:spPr>
        <p:txBody>
          <a:bodyPr vert="horz" wrap="square" lIns="0" tIns="204254" rIns="0" bIns="0" rtlCol="0" anchor="ctr">
            <a:spAutoFit/>
          </a:bodyPr>
          <a:lstStyle/>
          <a:p>
            <a:pPr marL="8573" marR="3810" algn="r">
              <a:lnSpc>
                <a:spcPct val="100000"/>
              </a:lnSpc>
              <a:spcBef>
                <a:spcPts val="75"/>
              </a:spcBef>
            </a:pPr>
            <a:r>
              <a:rPr sz="2700" spc="-4" dirty="0">
                <a:latin typeface="Calibri"/>
                <a:cs typeface="Calibri"/>
              </a:rPr>
              <a:t>Strategies</a:t>
            </a:r>
            <a:r>
              <a:rPr sz="2700" spc="8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for</a:t>
            </a:r>
            <a:r>
              <a:rPr sz="2700" spc="-8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Psychogenic</a:t>
            </a:r>
            <a:r>
              <a:rPr sz="2700" spc="4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Voice Therapy</a:t>
            </a:r>
            <a:endParaRPr sz="2700">
              <a:latin typeface="Calibri"/>
              <a:cs typeface="Calibri"/>
            </a:endParaRPr>
          </a:p>
          <a:p>
            <a:pPr marL="8573" marR="6668" algn="r">
              <a:lnSpc>
                <a:spcPct val="100000"/>
              </a:lnSpc>
            </a:pPr>
            <a:r>
              <a:rPr sz="2700" spc="-4" dirty="0">
                <a:latin typeface="Calibri"/>
                <a:cs typeface="Calibri"/>
              </a:rPr>
              <a:t>cont.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40862" y="1473607"/>
            <a:ext cx="5675948" cy="2586765"/>
          </a:xfrm>
          <a:prstGeom prst="rect">
            <a:avLst/>
          </a:prstGeom>
        </p:spPr>
        <p:txBody>
          <a:bodyPr vert="horz" wrap="square" lIns="0" tIns="85248" rIns="0" bIns="0" rtlCol="0">
            <a:spAutoFit/>
          </a:bodyPr>
          <a:lstStyle/>
          <a:p>
            <a:pPr marL="266700" indent="-257651">
              <a:spcBef>
                <a:spcPts val="671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juvenile</a:t>
            </a:r>
            <a:r>
              <a:rPr sz="2400" spc="-26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voice</a:t>
            </a:r>
            <a:endParaRPr sz="2400">
              <a:latin typeface="Calibri"/>
              <a:cs typeface="Calibri"/>
            </a:endParaRPr>
          </a:p>
          <a:p>
            <a:pPr marL="567214" marR="640556" lvl="1" indent="-215265">
              <a:spcBef>
                <a:spcPts val="518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may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be</a:t>
            </a:r>
            <a:r>
              <a:rPr sz="21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more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 similar</a:t>
            </a:r>
            <a:r>
              <a:rPr sz="2100" spc="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to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female functional </a:t>
            </a:r>
            <a:r>
              <a:rPr sz="2100" spc="-46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falsetto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than</a:t>
            </a:r>
            <a:r>
              <a:rPr sz="21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was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previously</a:t>
            </a:r>
            <a:r>
              <a:rPr sz="2100" spc="3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thought</a:t>
            </a:r>
            <a:endParaRPr sz="2100">
              <a:latin typeface="Calibri"/>
              <a:cs typeface="Calibri"/>
            </a:endParaRPr>
          </a:p>
          <a:p>
            <a:pPr marL="567214" lvl="1" indent="-215265">
              <a:spcBef>
                <a:spcPts val="506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may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use</a:t>
            </a:r>
            <a:r>
              <a:rPr sz="2100" spc="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similar</a:t>
            </a:r>
            <a:r>
              <a:rPr sz="21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strategies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 as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male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falsetto</a:t>
            </a:r>
            <a:endParaRPr sz="2100">
              <a:latin typeface="Calibri"/>
              <a:cs typeface="Calibri"/>
            </a:endParaRPr>
          </a:p>
          <a:p>
            <a:pPr marL="567214" marR="3810" lvl="1" indent="-215265">
              <a:spcBef>
                <a:spcPts val="503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requires</a:t>
            </a:r>
            <a:r>
              <a:rPr sz="21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engagement of the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thyroarytenoid 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muscles,</a:t>
            </a:r>
            <a:r>
              <a:rPr sz="2100" spc="2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improved</a:t>
            </a:r>
            <a:r>
              <a:rPr sz="2100" spc="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breath</a:t>
            </a:r>
            <a:r>
              <a:rPr sz="21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support,</a:t>
            </a:r>
            <a:r>
              <a:rPr sz="2100" spc="26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and</a:t>
            </a:r>
            <a:r>
              <a:rPr sz="21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precise </a:t>
            </a:r>
            <a:r>
              <a:rPr sz="2100" spc="-46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articulation</a:t>
            </a:r>
            <a:endParaRPr sz="21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48958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2884" y="365533"/>
            <a:ext cx="7246231" cy="68672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 algn="l" rtl="0">
              <a:lnSpc>
                <a:spcPct val="100000"/>
              </a:lnSpc>
              <a:spcBef>
                <a:spcPts val="75"/>
              </a:spcBef>
            </a:pPr>
            <a:r>
              <a:rPr dirty="0"/>
              <a:t>Role</a:t>
            </a:r>
            <a:r>
              <a:rPr spc="-23" dirty="0"/>
              <a:t> </a:t>
            </a:r>
            <a:r>
              <a:rPr spc="-4" dirty="0"/>
              <a:t>of</a:t>
            </a:r>
            <a:r>
              <a:rPr spc="-19" dirty="0"/>
              <a:t> </a:t>
            </a:r>
            <a:r>
              <a:rPr dirty="0"/>
              <a:t>the</a:t>
            </a:r>
            <a:r>
              <a:rPr spc="-4" dirty="0"/>
              <a:t> Nervous System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3958" y="1867242"/>
            <a:ext cx="10580728" cy="2790091"/>
          </a:xfrm>
          <a:prstGeom prst="rect">
            <a:avLst/>
          </a:prstGeom>
        </p:spPr>
        <p:txBody>
          <a:bodyPr vert="horz" wrap="square" lIns="0" tIns="50959" rIns="0" bIns="0" rtlCol="0">
            <a:spAutoFit/>
          </a:bodyPr>
          <a:lstStyle/>
          <a:p>
            <a:pPr marL="266700" marR="225743" indent="-257651">
              <a:lnSpc>
                <a:spcPts val="2595"/>
              </a:lnSpc>
              <a:spcBef>
                <a:spcPts val="401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latin typeface="Calibri"/>
                <a:cs typeface="Calibri"/>
              </a:rPr>
              <a:t>Lateral </a:t>
            </a:r>
            <a:r>
              <a:rPr sz="2400" dirty="0">
                <a:latin typeface="Calibri"/>
                <a:cs typeface="Calibri"/>
              </a:rPr>
              <a:t>Precentral </a:t>
            </a:r>
            <a:r>
              <a:rPr sz="2400" spc="-4" dirty="0">
                <a:latin typeface="Calibri"/>
                <a:cs typeface="Calibri"/>
              </a:rPr>
              <a:t>Cortex </a:t>
            </a:r>
            <a:r>
              <a:rPr sz="2400" dirty="0">
                <a:latin typeface="Calibri"/>
                <a:cs typeface="Calibri"/>
              </a:rPr>
              <a:t>- Motor area in </a:t>
            </a:r>
            <a:r>
              <a:rPr sz="2400" spc="-533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4" dirty="0">
                <a:latin typeface="Calibri"/>
                <a:cs typeface="Calibri"/>
              </a:rPr>
              <a:t> CNS</a:t>
            </a:r>
            <a:r>
              <a:rPr sz="2400" spc="-8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thought</a:t>
            </a:r>
            <a:r>
              <a:rPr sz="2400" spc="11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-4" dirty="0">
                <a:latin typeface="Calibri"/>
                <a:cs typeface="Calibri"/>
              </a:rPr>
              <a:t> control</a:t>
            </a:r>
            <a:r>
              <a:rPr sz="2400" spc="-8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function,</a:t>
            </a:r>
            <a:r>
              <a:rPr sz="2400" spc="19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i.e.:</a:t>
            </a:r>
            <a:endParaRPr sz="2400" dirty="0">
              <a:latin typeface="Calibri"/>
              <a:cs typeface="Calibri"/>
            </a:endParaRPr>
          </a:p>
          <a:p>
            <a:pPr>
              <a:spcBef>
                <a:spcPts val="26"/>
              </a:spcBef>
              <a:buClr>
                <a:srgbClr val="FFCC66"/>
              </a:buClr>
              <a:buFont typeface="Calibri"/>
              <a:buChar char="•"/>
            </a:pPr>
            <a:endParaRPr sz="2775" dirty="0">
              <a:latin typeface="Calibri"/>
              <a:cs typeface="Calibri"/>
            </a:endParaRPr>
          </a:p>
          <a:p>
            <a:pPr marL="266700" indent="-257651">
              <a:spcBef>
                <a:spcPts val="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latin typeface="Calibri"/>
                <a:cs typeface="Calibri"/>
              </a:rPr>
              <a:t>Dysphagia,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aphasia,</a:t>
            </a:r>
            <a:r>
              <a:rPr sz="2400" spc="11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dysarthria</a:t>
            </a:r>
            <a:endParaRPr sz="2400" dirty="0">
              <a:latin typeface="Calibri"/>
              <a:cs typeface="Calibri"/>
            </a:endParaRPr>
          </a:p>
          <a:p>
            <a:pPr>
              <a:spcBef>
                <a:spcPts val="19"/>
              </a:spcBef>
              <a:buClr>
                <a:srgbClr val="FFCC66"/>
              </a:buClr>
              <a:buFont typeface="Calibri"/>
              <a:buChar char="•"/>
            </a:pPr>
            <a:endParaRPr sz="2813" dirty="0">
              <a:latin typeface="Calibri"/>
              <a:cs typeface="Calibri"/>
            </a:endParaRPr>
          </a:p>
          <a:p>
            <a:pPr marL="266700" indent="-257651">
              <a:spcBef>
                <a:spcPts val="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latin typeface="Calibri"/>
                <a:cs typeface="Calibri"/>
              </a:rPr>
              <a:t>Anterior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Cingulate</a:t>
            </a:r>
            <a:r>
              <a:rPr sz="2400" spc="26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Gyrus</a:t>
            </a:r>
            <a:r>
              <a:rPr sz="2400" spc="-4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- </a:t>
            </a:r>
            <a:r>
              <a:rPr sz="2400" spc="-4" dirty="0">
                <a:latin typeface="Calibri"/>
                <a:cs typeface="Calibri"/>
              </a:rPr>
              <a:t>akinetic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mutism</a:t>
            </a:r>
            <a:endParaRPr sz="2400" dirty="0">
              <a:latin typeface="Calibri"/>
              <a:cs typeface="Calibri"/>
            </a:endParaRPr>
          </a:p>
          <a:p>
            <a:pPr>
              <a:spcBef>
                <a:spcPts val="26"/>
              </a:spcBef>
              <a:buClr>
                <a:srgbClr val="FFCC66"/>
              </a:buClr>
              <a:buFont typeface="Calibri"/>
              <a:buChar char="•"/>
            </a:pPr>
            <a:endParaRPr sz="3075" dirty="0">
              <a:latin typeface="Calibri"/>
              <a:cs typeface="Calibri"/>
            </a:endParaRPr>
          </a:p>
          <a:p>
            <a:pPr marL="266700" marR="511969" indent="-257651">
              <a:lnSpc>
                <a:spcPts val="2595"/>
              </a:lnSpc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dirty="0">
                <a:latin typeface="Calibri"/>
                <a:cs typeface="Calibri"/>
              </a:rPr>
              <a:t>Basal</a:t>
            </a:r>
            <a:r>
              <a:rPr sz="2400" spc="-19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Ganglia</a:t>
            </a:r>
            <a:r>
              <a:rPr sz="2400" spc="8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-</a:t>
            </a:r>
            <a:r>
              <a:rPr sz="2400" spc="-11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diminish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coordination</a:t>
            </a:r>
            <a:r>
              <a:rPr sz="2400" spc="4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- </a:t>
            </a:r>
            <a:r>
              <a:rPr sz="2400" spc="-529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tremor</a:t>
            </a:r>
          </a:p>
        </p:txBody>
      </p:sp>
    </p:spTree>
    <p:extLst>
      <p:ext uri="{BB962C8B-B14F-4D97-AF65-F5344CB8AC3E}">
        <p14:creationId xmlns:p14="http://schemas.microsoft.com/office/powerpoint/2010/main" val="2857995729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46577" y="937"/>
            <a:ext cx="5711190" cy="840615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R="3810" algn="r">
              <a:lnSpc>
                <a:spcPct val="100000"/>
              </a:lnSpc>
              <a:spcBef>
                <a:spcPts val="75"/>
              </a:spcBef>
            </a:pPr>
            <a:r>
              <a:rPr sz="2700" spc="-4" dirty="0">
                <a:latin typeface="Calibri"/>
                <a:cs typeface="Calibri"/>
              </a:rPr>
              <a:t>Strategies for</a:t>
            </a:r>
            <a:r>
              <a:rPr sz="2700" dirty="0">
                <a:latin typeface="Calibri"/>
                <a:cs typeface="Calibri"/>
              </a:rPr>
              <a:t> Psychogenic </a:t>
            </a:r>
            <a:r>
              <a:rPr sz="2700" spc="-4" dirty="0">
                <a:latin typeface="Calibri"/>
                <a:cs typeface="Calibri"/>
              </a:rPr>
              <a:t>Voice</a:t>
            </a:r>
            <a:r>
              <a:rPr sz="2700" spc="-11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Therapy</a:t>
            </a:r>
            <a:endParaRPr sz="2700">
              <a:latin typeface="Calibri"/>
              <a:cs typeface="Calibri"/>
            </a:endParaRPr>
          </a:p>
          <a:p>
            <a:pPr marR="9049" algn="r">
              <a:lnSpc>
                <a:spcPct val="100000"/>
              </a:lnSpc>
              <a:spcBef>
                <a:spcPts val="4"/>
              </a:spcBef>
            </a:pPr>
            <a:r>
              <a:rPr sz="2700" spc="-4" dirty="0">
                <a:latin typeface="Calibri"/>
                <a:cs typeface="Calibri"/>
              </a:rPr>
              <a:t>cont.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06622" y="984501"/>
            <a:ext cx="5682615" cy="2988319"/>
          </a:xfrm>
          <a:prstGeom prst="rect">
            <a:avLst/>
          </a:prstGeom>
        </p:spPr>
        <p:txBody>
          <a:bodyPr vert="horz" wrap="square" lIns="0" tIns="63818" rIns="0" bIns="0" rtlCol="0">
            <a:spAutoFit/>
          </a:bodyPr>
          <a:lstStyle/>
          <a:p>
            <a:pPr marL="266700" indent="-257651">
              <a:spcBef>
                <a:spcPts val="503"/>
              </a:spcBef>
              <a:buClr>
                <a:srgbClr val="FFCC66"/>
              </a:buClr>
              <a:buFont typeface="Calibri"/>
              <a:buChar char="•"/>
              <a:tabLst>
                <a:tab pos="266224" algn="l"/>
                <a:tab pos="267176" algn="l"/>
              </a:tabLst>
            </a:pP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paradoxical</a:t>
            </a:r>
            <a:r>
              <a:rPr b="1" spc="-3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vocal</a:t>
            </a:r>
            <a:r>
              <a:rPr b="1" spc="-3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fold</a:t>
            </a:r>
            <a:r>
              <a:rPr b="1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movement</a:t>
            </a:r>
            <a:endParaRPr>
              <a:latin typeface="Calibri"/>
              <a:cs typeface="Calibri"/>
            </a:endParaRPr>
          </a:p>
          <a:p>
            <a:pPr marL="567214" marR="3810" lvl="1" indent="-215265">
              <a:spcBef>
                <a:spcPts val="435"/>
              </a:spcBef>
              <a:buClr>
                <a:srgbClr val="FFCC66"/>
              </a:buClr>
              <a:buFont typeface="Calibri"/>
              <a:buChar char="–"/>
              <a:tabLst>
                <a:tab pos="567214" algn="l"/>
                <a:tab pos="567690" algn="l"/>
                <a:tab pos="4112895" algn="l"/>
              </a:tabLst>
            </a:pP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often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 treated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as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asthma,</a:t>
            </a:r>
            <a:r>
              <a:rPr b="1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patients</a:t>
            </a:r>
            <a:r>
              <a:rPr b="1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experience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respiratory distress due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to paradoxical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approximation </a:t>
            </a:r>
            <a:r>
              <a:rPr b="1" spc="-39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of</a:t>
            </a:r>
            <a:r>
              <a:rPr b="1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the</a:t>
            </a:r>
            <a:r>
              <a:rPr b="1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vocal</a:t>
            </a:r>
            <a:r>
              <a:rPr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folds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during</a:t>
            </a:r>
            <a:r>
              <a:rPr b="1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respiration.	In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acute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phase,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 02</a:t>
            </a:r>
            <a:r>
              <a:rPr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saturation remains high in</a:t>
            </a:r>
            <a:r>
              <a:rPr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the</a:t>
            </a:r>
            <a:r>
              <a:rPr b="1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+90%</a:t>
            </a:r>
            <a:r>
              <a:rPr b="1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range</a:t>
            </a:r>
            <a:endParaRPr>
              <a:latin typeface="Calibri"/>
              <a:cs typeface="Calibri"/>
            </a:endParaRPr>
          </a:p>
          <a:p>
            <a:pPr marL="567214" marR="75248" lvl="1" indent="-215265">
              <a:spcBef>
                <a:spcPts val="431"/>
              </a:spcBef>
              <a:buClr>
                <a:srgbClr val="FFCC66"/>
              </a:buClr>
              <a:buFont typeface="Calibri"/>
              <a:buChar char="–"/>
              <a:tabLst>
                <a:tab pos="567214" algn="l"/>
                <a:tab pos="567690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treatment involves discovery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of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the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laryngeal </a:t>
            </a:r>
            <a:r>
              <a:rPr b="1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dyskinesia,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demonstration of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the inappropriate vocal </a:t>
            </a:r>
            <a:r>
              <a:rPr b="1" spc="-39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fold approximation through videolaryngoscopy,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and </a:t>
            </a:r>
            <a:r>
              <a:rPr b="1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practice</a:t>
            </a:r>
            <a:r>
              <a:rPr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of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 the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appropriate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respiratory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gestures</a:t>
            </a:r>
            <a:endParaRPr>
              <a:latin typeface="Calibri"/>
              <a:cs typeface="Calibri"/>
            </a:endParaRPr>
          </a:p>
          <a:p>
            <a:pPr marL="567214" lvl="1" indent="-215265">
              <a:spcBef>
                <a:spcPts val="435"/>
              </a:spcBef>
              <a:buClr>
                <a:srgbClr val="FFCC66"/>
              </a:buClr>
              <a:buFont typeface="Calibri"/>
              <a:buChar char="–"/>
              <a:tabLst>
                <a:tab pos="567214" algn="l"/>
                <a:tab pos="567690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control</a:t>
            </a:r>
            <a:r>
              <a:rPr b="1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of</a:t>
            </a:r>
            <a:r>
              <a:rPr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fear, sniff</a:t>
            </a:r>
            <a:r>
              <a:rPr b="1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technique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are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 taught</a:t>
            </a:r>
            <a:endParaRPr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60494843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7241" y="457393"/>
            <a:ext cx="7210396" cy="1025761"/>
          </a:xfrm>
          <a:prstGeom prst="rect">
            <a:avLst/>
          </a:prstGeom>
        </p:spPr>
        <p:txBody>
          <a:bodyPr vert="horz" wrap="square" lIns="0" tIns="10001" rIns="0" bIns="0" rtlCol="0" anchor="ctr">
            <a:spAutoFit/>
          </a:bodyPr>
          <a:lstStyle/>
          <a:p>
            <a:pPr marL="59055" marR="3810" algn="r">
              <a:lnSpc>
                <a:spcPct val="100000"/>
              </a:lnSpc>
              <a:spcBef>
                <a:spcPts val="79"/>
              </a:spcBef>
            </a:pPr>
            <a:r>
              <a:rPr sz="3300" spc="-4" dirty="0">
                <a:latin typeface="Calibri"/>
                <a:cs typeface="Calibri"/>
              </a:rPr>
              <a:t>Strategies</a:t>
            </a:r>
            <a:r>
              <a:rPr sz="3300" spc="-19" dirty="0">
                <a:latin typeface="Calibri"/>
                <a:cs typeface="Calibri"/>
              </a:rPr>
              <a:t> </a:t>
            </a:r>
            <a:r>
              <a:rPr sz="3300" spc="-4" dirty="0">
                <a:latin typeface="Calibri"/>
                <a:cs typeface="Calibri"/>
              </a:rPr>
              <a:t>for Etiologic</a:t>
            </a:r>
            <a:r>
              <a:rPr sz="3300" spc="8" dirty="0">
                <a:latin typeface="Calibri"/>
                <a:cs typeface="Calibri"/>
              </a:rPr>
              <a:t> </a:t>
            </a:r>
            <a:r>
              <a:rPr sz="3300" spc="-4" dirty="0">
                <a:latin typeface="Calibri"/>
                <a:cs typeface="Calibri"/>
              </a:rPr>
              <a:t>(Hygienic)</a:t>
            </a:r>
            <a:endParaRPr sz="3300">
              <a:latin typeface="Calibri"/>
              <a:cs typeface="Calibri"/>
            </a:endParaRPr>
          </a:p>
          <a:p>
            <a:pPr marL="59055" marR="3810" algn="r">
              <a:lnSpc>
                <a:spcPct val="100000"/>
              </a:lnSpc>
            </a:pPr>
            <a:r>
              <a:rPr sz="3300" spc="-4" dirty="0">
                <a:latin typeface="Calibri"/>
                <a:cs typeface="Calibri"/>
              </a:rPr>
              <a:t>Voice</a:t>
            </a:r>
            <a:r>
              <a:rPr sz="3300" spc="-49" dirty="0">
                <a:latin typeface="Calibri"/>
                <a:cs typeface="Calibri"/>
              </a:rPr>
              <a:t> </a:t>
            </a:r>
            <a:r>
              <a:rPr sz="3300" spc="-4" dirty="0">
                <a:latin typeface="Calibri"/>
                <a:cs typeface="Calibri"/>
              </a:rPr>
              <a:t>Therapy</a:t>
            </a:r>
            <a:endParaRPr sz="33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40862" y="1473607"/>
            <a:ext cx="5693093" cy="2327720"/>
          </a:xfrm>
          <a:prstGeom prst="rect">
            <a:avLst/>
          </a:prstGeom>
        </p:spPr>
        <p:txBody>
          <a:bodyPr vert="horz" wrap="square" lIns="0" tIns="85248" rIns="0" bIns="0" rtlCol="0">
            <a:spAutoFit/>
          </a:bodyPr>
          <a:lstStyle/>
          <a:p>
            <a:pPr marL="266700" indent="-257651">
              <a:spcBef>
                <a:spcPts val="671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Vocal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hygiene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counseling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involves:</a:t>
            </a:r>
            <a:endParaRPr sz="2400">
              <a:latin typeface="Calibri"/>
              <a:cs typeface="Calibri"/>
            </a:endParaRPr>
          </a:p>
          <a:p>
            <a:pPr marL="567214" lvl="1" indent="-215265">
              <a:spcBef>
                <a:spcPts val="518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identifying</a:t>
            </a:r>
            <a:r>
              <a:rPr sz="21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the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abusive</a:t>
            </a:r>
            <a:r>
              <a:rPr sz="21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behaviors</a:t>
            </a:r>
            <a:endParaRPr sz="2100">
              <a:latin typeface="Calibri"/>
              <a:cs typeface="Calibri"/>
            </a:endParaRPr>
          </a:p>
          <a:p>
            <a:pPr marL="567214" marR="3810" lvl="1" indent="-215265">
              <a:spcBef>
                <a:spcPts val="503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describing</a:t>
            </a:r>
            <a:r>
              <a:rPr sz="2100" spc="3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the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physiologic</a:t>
            </a:r>
            <a:r>
              <a:rPr sz="2100" spc="2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effects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of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those 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behaviors</a:t>
            </a:r>
            <a:r>
              <a:rPr sz="21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on</a:t>
            </a:r>
            <a:r>
              <a:rPr sz="21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the</a:t>
            </a:r>
            <a:r>
              <a:rPr sz="21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voice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production</a:t>
            </a:r>
            <a:r>
              <a:rPr sz="2100" spc="26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mechanisms</a:t>
            </a:r>
            <a:endParaRPr sz="2100">
              <a:latin typeface="Calibri"/>
              <a:cs typeface="Calibri"/>
            </a:endParaRPr>
          </a:p>
          <a:p>
            <a:pPr marL="567214" lvl="1" indent="-215265">
              <a:spcBef>
                <a:spcPts val="506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defining</a:t>
            </a:r>
            <a:r>
              <a:rPr sz="21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the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specific</a:t>
            </a:r>
            <a:r>
              <a:rPr sz="21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occurrences</a:t>
            </a:r>
            <a:endParaRPr sz="2100">
              <a:latin typeface="Calibri"/>
              <a:cs typeface="Calibri"/>
            </a:endParaRPr>
          </a:p>
          <a:p>
            <a:pPr marL="567214" lvl="1" indent="-215265">
              <a:spcBef>
                <a:spcPts val="503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modifying</a:t>
            </a:r>
            <a:r>
              <a:rPr sz="2100" spc="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or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eliminating</a:t>
            </a:r>
            <a:r>
              <a:rPr sz="2100" spc="2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the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behavior</a:t>
            </a:r>
            <a:endParaRPr sz="21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60747740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7241" y="457393"/>
            <a:ext cx="7210396" cy="1025761"/>
          </a:xfrm>
          <a:prstGeom prst="rect">
            <a:avLst/>
          </a:prstGeom>
        </p:spPr>
        <p:txBody>
          <a:bodyPr vert="horz" wrap="square" lIns="0" tIns="10001" rIns="0" bIns="0" rtlCol="0" anchor="ctr">
            <a:spAutoFit/>
          </a:bodyPr>
          <a:lstStyle/>
          <a:p>
            <a:pPr marL="59055" marR="3810" algn="r">
              <a:lnSpc>
                <a:spcPct val="100000"/>
              </a:lnSpc>
              <a:spcBef>
                <a:spcPts val="79"/>
              </a:spcBef>
            </a:pPr>
            <a:r>
              <a:rPr sz="3300" spc="-4" dirty="0">
                <a:latin typeface="Calibri"/>
                <a:cs typeface="Calibri"/>
              </a:rPr>
              <a:t>Strategies</a:t>
            </a:r>
            <a:r>
              <a:rPr sz="3300" spc="-19" dirty="0">
                <a:latin typeface="Calibri"/>
                <a:cs typeface="Calibri"/>
              </a:rPr>
              <a:t> </a:t>
            </a:r>
            <a:r>
              <a:rPr sz="3300" spc="-4" dirty="0">
                <a:latin typeface="Calibri"/>
                <a:cs typeface="Calibri"/>
              </a:rPr>
              <a:t>for Etiologic</a:t>
            </a:r>
            <a:r>
              <a:rPr sz="3300" spc="8" dirty="0">
                <a:latin typeface="Calibri"/>
                <a:cs typeface="Calibri"/>
              </a:rPr>
              <a:t> </a:t>
            </a:r>
            <a:r>
              <a:rPr sz="3300" spc="-4" dirty="0">
                <a:latin typeface="Calibri"/>
                <a:cs typeface="Calibri"/>
              </a:rPr>
              <a:t>(Hygienic)</a:t>
            </a:r>
            <a:endParaRPr sz="3300">
              <a:latin typeface="Calibri"/>
              <a:cs typeface="Calibri"/>
            </a:endParaRPr>
          </a:p>
          <a:p>
            <a:pPr marL="59055" marR="4763" algn="r">
              <a:lnSpc>
                <a:spcPct val="100000"/>
              </a:lnSpc>
            </a:pPr>
            <a:r>
              <a:rPr sz="3300" spc="-4" dirty="0">
                <a:latin typeface="Calibri"/>
                <a:cs typeface="Calibri"/>
              </a:rPr>
              <a:t>Voice</a:t>
            </a:r>
            <a:r>
              <a:rPr sz="3300" spc="-26" dirty="0">
                <a:latin typeface="Calibri"/>
                <a:cs typeface="Calibri"/>
              </a:rPr>
              <a:t> </a:t>
            </a:r>
            <a:r>
              <a:rPr sz="3300" spc="-4" dirty="0">
                <a:latin typeface="Calibri"/>
                <a:cs typeface="Calibri"/>
              </a:rPr>
              <a:t>Therapy</a:t>
            </a:r>
            <a:r>
              <a:rPr sz="3300" spc="-34" dirty="0">
                <a:latin typeface="Calibri"/>
                <a:cs typeface="Calibri"/>
              </a:rPr>
              <a:t> </a:t>
            </a:r>
            <a:r>
              <a:rPr sz="3300" spc="-4" dirty="0">
                <a:latin typeface="Calibri"/>
                <a:cs typeface="Calibri"/>
              </a:rPr>
              <a:t>cont.</a:t>
            </a:r>
            <a:endParaRPr sz="33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40862" y="1470314"/>
            <a:ext cx="5628323" cy="2995372"/>
          </a:xfrm>
          <a:prstGeom prst="rect">
            <a:avLst/>
          </a:prstGeom>
        </p:spPr>
        <p:txBody>
          <a:bodyPr vert="horz" wrap="square" lIns="0" tIns="88583" rIns="0" bIns="0" rtlCol="0">
            <a:spAutoFit/>
          </a:bodyPr>
          <a:lstStyle/>
          <a:p>
            <a:pPr marL="266700" indent="-257651">
              <a:spcBef>
                <a:spcPts val="69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Typical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voice</a:t>
            </a:r>
            <a:r>
              <a:rPr sz="2400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abuses/misuses</a:t>
            </a:r>
            <a:endParaRPr sz="2400">
              <a:latin typeface="Calibri"/>
              <a:cs typeface="Calibri"/>
            </a:endParaRPr>
          </a:p>
          <a:p>
            <a:pPr marL="567214" lvl="1" indent="-215265">
              <a:spcBef>
                <a:spcPts val="465"/>
              </a:spcBef>
              <a:buClr>
                <a:srgbClr val="FFCC66"/>
              </a:buClr>
              <a:buFont typeface="Calibri"/>
              <a:buChar char="–"/>
              <a:tabLst>
                <a:tab pos="567214" algn="l"/>
                <a:tab pos="567690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shouting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(eliminate</a:t>
            </a:r>
            <a:r>
              <a:rPr b="1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or</a:t>
            </a:r>
            <a:r>
              <a:rPr b="1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teach how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to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 shout)</a:t>
            </a:r>
            <a:endParaRPr>
              <a:latin typeface="Calibri"/>
              <a:cs typeface="Calibri"/>
            </a:endParaRPr>
          </a:p>
          <a:p>
            <a:pPr marL="567214" lvl="1" indent="-215265">
              <a:spcBef>
                <a:spcPts val="431"/>
              </a:spcBef>
              <a:buClr>
                <a:srgbClr val="FFCC66"/>
              </a:buClr>
              <a:buFont typeface="Calibri"/>
              <a:buChar char="–"/>
              <a:tabLst>
                <a:tab pos="567214" algn="l"/>
                <a:tab pos="567690" algn="l"/>
              </a:tabLst>
            </a:pP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loud</a:t>
            </a:r>
            <a:r>
              <a:rPr b="1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talking</a:t>
            </a:r>
            <a:r>
              <a:rPr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(may</a:t>
            </a:r>
            <a:r>
              <a:rPr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be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required,</a:t>
            </a:r>
            <a:r>
              <a:rPr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strategies)</a:t>
            </a:r>
            <a:endParaRPr>
              <a:latin typeface="Calibri"/>
              <a:cs typeface="Calibri"/>
            </a:endParaRPr>
          </a:p>
          <a:p>
            <a:pPr marL="567214" lvl="1" indent="-215265">
              <a:spcBef>
                <a:spcPts val="435"/>
              </a:spcBef>
              <a:buClr>
                <a:srgbClr val="FFCC66"/>
              </a:buClr>
              <a:buFont typeface="Calibri"/>
              <a:buChar char="–"/>
              <a:tabLst>
                <a:tab pos="567214" algn="l"/>
                <a:tab pos="567690" algn="l"/>
              </a:tabLst>
            </a:pP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screaming</a:t>
            </a:r>
            <a:r>
              <a:rPr b="1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(ask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me</a:t>
            </a:r>
            <a:r>
              <a:rPr b="1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about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the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 kid</a:t>
            </a:r>
            <a:r>
              <a:rPr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in</a:t>
            </a:r>
            <a:r>
              <a:rPr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my</a:t>
            </a:r>
            <a:r>
              <a:rPr b="1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hood)</a:t>
            </a:r>
            <a:endParaRPr>
              <a:latin typeface="Calibri"/>
              <a:cs typeface="Calibri"/>
            </a:endParaRPr>
          </a:p>
          <a:p>
            <a:pPr marL="567214" lvl="1" indent="-215265">
              <a:spcBef>
                <a:spcPts val="431"/>
              </a:spcBef>
              <a:buClr>
                <a:srgbClr val="FFCC66"/>
              </a:buClr>
              <a:buFont typeface="Calibri"/>
              <a:buChar char="–"/>
              <a:tabLst>
                <a:tab pos="567214" algn="l"/>
                <a:tab pos="567690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vocal</a:t>
            </a:r>
            <a:r>
              <a:rPr b="1" spc="-26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noises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(will</a:t>
            </a:r>
            <a:r>
              <a:rPr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change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over</a:t>
            </a:r>
            <a:r>
              <a:rPr b="1" spc="-2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time,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modify)</a:t>
            </a:r>
            <a:endParaRPr>
              <a:latin typeface="Calibri"/>
              <a:cs typeface="Calibri"/>
            </a:endParaRPr>
          </a:p>
          <a:p>
            <a:pPr marL="567214" marR="887730" lvl="1" indent="-215265">
              <a:spcBef>
                <a:spcPts val="431"/>
              </a:spcBef>
              <a:buClr>
                <a:srgbClr val="FFCC66"/>
              </a:buClr>
              <a:buFont typeface="Calibri"/>
              <a:buChar char="–"/>
              <a:tabLst>
                <a:tab pos="567214" algn="l"/>
                <a:tab pos="567690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coughing (needs medical work-up,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may be a </a:t>
            </a:r>
            <a:r>
              <a:rPr b="1" spc="-39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hypersensitivity</a:t>
            </a:r>
            <a:r>
              <a:rPr b="1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issue)</a:t>
            </a:r>
            <a:endParaRPr>
              <a:latin typeface="Calibri"/>
              <a:cs typeface="Calibri"/>
            </a:endParaRPr>
          </a:p>
          <a:p>
            <a:pPr marL="567214" marR="3810" lvl="1" indent="-215265">
              <a:spcBef>
                <a:spcPts val="435"/>
              </a:spcBef>
              <a:buClr>
                <a:srgbClr val="FFCC66"/>
              </a:buClr>
              <a:buFont typeface="Calibri"/>
              <a:buChar char="–"/>
              <a:tabLst>
                <a:tab pos="567214" algn="l"/>
                <a:tab pos="567690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throat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clearing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(eliminate with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behavior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modification </a:t>
            </a:r>
            <a:r>
              <a:rPr b="1" spc="-39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approach</a:t>
            </a:r>
            <a:endParaRPr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3894340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38835" y="2497"/>
            <a:ext cx="5310188" cy="517930"/>
          </a:xfrm>
          <a:prstGeom prst="rect">
            <a:avLst/>
          </a:prstGeom>
        </p:spPr>
        <p:txBody>
          <a:bodyPr vert="horz" wrap="square" lIns="0" tIns="10001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sz="3300" spc="-4" dirty="0">
                <a:latin typeface="Calibri"/>
                <a:cs typeface="Calibri"/>
              </a:rPr>
              <a:t>Strategies</a:t>
            </a:r>
            <a:r>
              <a:rPr sz="3300" spc="-15" dirty="0">
                <a:latin typeface="Calibri"/>
                <a:cs typeface="Calibri"/>
              </a:rPr>
              <a:t> </a:t>
            </a:r>
            <a:r>
              <a:rPr sz="3300" spc="-4" dirty="0">
                <a:latin typeface="Calibri"/>
                <a:cs typeface="Calibri"/>
              </a:rPr>
              <a:t>for</a:t>
            </a:r>
            <a:r>
              <a:rPr sz="3300" dirty="0">
                <a:latin typeface="Calibri"/>
                <a:cs typeface="Calibri"/>
              </a:rPr>
              <a:t> </a:t>
            </a:r>
            <a:r>
              <a:rPr sz="3300" spc="-4" dirty="0">
                <a:latin typeface="Calibri"/>
                <a:cs typeface="Calibri"/>
              </a:rPr>
              <a:t>Physiologic</a:t>
            </a:r>
            <a:r>
              <a:rPr sz="3300" dirty="0">
                <a:latin typeface="Calibri"/>
                <a:cs typeface="Calibri"/>
              </a:rPr>
              <a:t> </a:t>
            </a:r>
            <a:r>
              <a:rPr sz="3300" spc="-8" dirty="0">
                <a:latin typeface="Calibri"/>
                <a:cs typeface="Calibri"/>
              </a:rPr>
              <a:t>Voice</a:t>
            </a:r>
            <a:endParaRPr sz="33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06622" y="283083"/>
            <a:ext cx="5343525" cy="4024724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R="3810" algn="r">
              <a:spcBef>
                <a:spcPts val="79"/>
              </a:spcBef>
            </a:pPr>
            <a:r>
              <a:rPr sz="3300" i="1" spc="-4" dirty="0">
                <a:solidFill>
                  <a:srgbClr val="FFCC66"/>
                </a:solidFill>
                <a:latin typeface="Calibri"/>
                <a:cs typeface="Calibri"/>
              </a:rPr>
              <a:t>Therapy</a:t>
            </a:r>
            <a:endParaRPr sz="3300">
              <a:latin typeface="Calibri"/>
              <a:cs typeface="Calibri"/>
            </a:endParaRPr>
          </a:p>
          <a:p>
            <a:pPr>
              <a:spcBef>
                <a:spcPts val="41"/>
              </a:spcBef>
            </a:pPr>
            <a:endParaRPr sz="2438">
              <a:latin typeface="Calibri"/>
              <a:cs typeface="Calibri"/>
            </a:endParaRPr>
          </a:p>
          <a:p>
            <a:pPr marL="266700" indent="-257651"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hydration,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hydration,</a:t>
            </a:r>
            <a:r>
              <a:rPr sz="24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hydration</a:t>
            </a:r>
            <a:endParaRPr sz="2400">
              <a:latin typeface="Calibri"/>
              <a:cs typeface="Calibri"/>
            </a:endParaRPr>
          </a:p>
          <a:p>
            <a:pPr marL="567214" lvl="1" indent="-215265">
              <a:spcBef>
                <a:spcPts val="266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minimum</a:t>
            </a:r>
            <a:r>
              <a:rPr sz="2100" spc="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48-64</a:t>
            </a:r>
            <a:r>
              <a:rPr sz="2100" spc="2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oz/day</a:t>
            </a:r>
            <a:endParaRPr sz="2100">
              <a:latin typeface="Calibri"/>
              <a:cs typeface="Calibri"/>
            </a:endParaRPr>
          </a:p>
          <a:p>
            <a:pPr marL="266700" indent="-257651">
              <a:spcBef>
                <a:spcPts val="274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gastroesophageal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reflux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precautions</a:t>
            </a:r>
            <a:endParaRPr sz="2400">
              <a:latin typeface="Calibri"/>
              <a:cs typeface="Calibri"/>
            </a:endParaRPr>
          </a:p>
          <a:p>
            <a:pPr marL="567214" lvl="1" indent="-215265">
              <a:spcBef>
                <a:spcPts val="266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handout</a:t>
            </a:r>
            <a:endParaRPr sz="2100">
              <a:latin typeface="Calibri"/>
              <a:cs typeface="Calibri"/>
            </a:endParaRPr>
          </a:p>
          <a:p>
            <a:pPr marL="266700" indent="-257651">
              <a:spcBef>
                <a:spcPts val="278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Vocal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Function</a:t>
            </a:r>
            <a:r>
              <a:rPr sz="24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Exercises</a:t>
            </a:r>
            <a:r>
              <a:rPr sz="2400" spc="-26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(Stemple)</a:t>
            </a:r>
            <a:endParaRPr sz="2400">
              <a:latin typeface="Calibri"/>
              <a:cs typeface="Calibri"/>
            </a:endParaRPr>
          </a:p>
          <a:p>
            <a:pPr marL="266700" indent="-257651">
              <a:spcBef>
                <a:spcPts val="289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Resonant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Voice</a:t>
            </a:r>
            <a:r>
              <a:rPr sz="2400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Therapy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(Verdolini)</a:t>
            </a:r>
            <a:endParaRPr sz="2400">
              <a:latin typeface="Calibri"/>
              <a:cs typeface="Calibri"/>
            </a:endParaRPr>
          </a:p>
          <a:p>
            <a:pPr marL="266700" indent="-257651">
              <a:spcBef>
                <a:spcPts val="288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Accent</a:t>
            </a:r>
            <a:r>
              <a:rPr sz="2400" spc="-26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Method</a:t>
            </a:r>
            <a:r>
              <a:rPr sz="2400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(Smith)</a:t>
            </a:r>
            <a:endParaRPr sz="2400">
              <a:latin typeface="Calibri"/>
              <a:cs typeface="Calibri"/>
            </a:endParaRPr>
          </a:p>
          <a:p>
            <a:pPr marL="266700" indent="-257651">
              <a:spcBef>
                <a:spcPts val="289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Lee</a:t>
            </a:r>
            <a:r>
              <a:rPr sz="2400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Silverman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Voice</a:t>
            </a:r>
            <a:r>
              <a:rPr sz="2400" spc="-2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Therapy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(Ramig)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96744014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23468" y="492"/>
            <a:ext cx="4826318" cy="932467"/>
          </a:xfrm>
          <a:prstGeom prst="rect">
            <a:avLst/>
          </a:prstGeom>
        </p:spPr>
        <p:txBody>
          <a:bodyPr vert="horz" wrap="square" lIns="0" tIns="9049" rIns="0" bIns="0" rtlCol="0" anchor="ctr">
            <a:spAutoFit/>
          </a:bodyPr>
          <a:lstStyle/>
          <a:p>
            <a:pPr marR="4763" algn="r">
              <a:lnSpc>
                <a:spcPct val="100000"/>
              </a:lnSpc>
              <a:spcBef>
                <a:spcPts val="71"/>
              </a:spcBef>
            </a:pPr>
            <a:r>
              <a:rPr sz="3000" spc="-8" dirty="0">
                <a:latin typeface="Calibri"/>
                <a:cs typeface="Calibri"/>
              </a:rPr>
              <a:t>Strategies</a:t>
            </a:r>
            <a:r>
              <a:rPr sz="3000" spc="8" dirty="0">
                <a:latin typeface="Calibri"/>
                <a:cs typeface="Calibri"/>
              </a:rPr>
              <a:t> </a:t>
            </a:r>
            <a:r>
              <a:rPr sz="3000" spc="-4" dirty="0">
                <a:latin typeface="Calibri"/>
                <a:cs typeface="Calibri"/>
              </a:rPr>
              <a:t>for Physiologic</a:t>
            </a:r>
            <a:r>
              <a:rPr sz="3000" spc="8" dirty="0">
                <a:latin typeface="Calibri"/>
                <a:cs typeface="Calibri"/>
              </a:rPr>
              <a:t> </a:t>
            </a:r>
            <a:r>
              <a:rPr sz="3000" spc="-8" dirty="0">
                <a:latin typeface="Calibri"/>
                <a:cs typeface="Calibri"/>
              </a:rPr>
              <a:t>Voice</a:t>
            </a:r>
            <a:endParaRPr sz="3000">
              <a:latin typeface="Calibri"/>
              <a:cs typeface="Calibri"/>
            </a:endParaRPr>
          </a:p>
          <a:p>
            <a:pPr marR="3810" algn="r">
              <a:lnSpc>
                <a:spcPct val="100000"/>
              </a:lnSpc>
              <a:spcBef>
                <a:spcPts val="4"/>
              </a:spcBef>
            </a:pPr>
            <a:r>
              <a:rPr sz="3000" spc="-8" dirty="0">
                <a:latin typeface="Calibri"/>
                <a:cs typeface="Calibri"/>
              </a:rPr>
              <a:t>Therapy</a:t>
            </a:r>
            <a:r>
              <a:rPr sz="3000" spc="-23" dirty="0">
                <a:latin typeface="Calibri"/>
                <a:cs typeface="Calibri"/>
              </a:rPr>
              <a:t> </a:t>
            </a:r>
            <a:r>
              <a:rPr sz="3000" spc="-8" dirty="0">
                <a:latin typeface="Calibri"/>
                <a:cs typeface="Calibri"/>
              </a:rPr>
              <a:t>cont.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06622" y="1302157"/>
            <a:ext cx="5253038" cy="2781690"/>
          </a:xfrm>
          <a:prstGeom prst="rect">
            <a:avLst/>
          </a:prstGeom>
        </p:spPr>
        <p:txBody>
          <a:bodyPr vert="horz" wrap="square" lIns="0" tIns="85248" rIns="0" bIns="0" rtlCol="0">
            <a:spAutoFit/>
          </a:bodyPr>
          <a:lstStyle/>
          <a:p>
            <a:pPr marL="266700" indent="-257651">
              <a:spcBef>
                <a:spcPts val="671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Vocal</a:t>
            </a:r>
            <a:r>
              <a:rPr sz="2400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Function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Exercises</a:t>
            </a:r>
            <a:endParaRPr sz="2400">
              <a:latin typeface="Calibri"/>
              <a:cs typeface="Calibri"/>
            </a:endParaRPr>
          </a:p>
          <a:p>
            <a:pPr marL="567214" marR="3810" indent="-215265">
              <a:spcBef>
                <a:spcPts val="518"/>
              </a:spcBef>
            </a:pPr>
            <a:r>
              <a:rPr sz="2100" spc="-4" dirty="0">
                <a:solidFill>
                  <a:srgbClr val="FFCC66"/>
                </a:solidFill>
                <a:latin typeface="Calibri"/>
                <a:cs typeface="Calibri"/>
              </a:rPr>
              <a:t>–</a:t>
            </a:r>
            <a:r>
              <a:rPr sz="2100" dirty="0">
                <a:solidFill>
                  <a:srgbClr val="FFCC66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a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series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of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systematic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voice manipulations, </a:t>
            </a:r>
            <a:r>
              <a:rPr sz="2100" spc="-46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similar</a:t>
            </a:r>
            <a:r>
              <a:rPr sz="21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in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theory</a:t>
            </a:r>
            <a:r>
              <a:rPr sz="21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to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physical</a:t>
            </a:r>
            <a:r>
              <a:rPr sz="21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therapy</a:t>
            </a:r>
            <a:r>
              <a:rPr sz="21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for the </a:t>
            </a:r>
            <a:r>
              <a:rPr sz="2100" spc="-46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vocal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folds,</a:t>
            </a:r>
            <a:r>
              <a:rPr sz="21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designed</a:t>
            </a:r>
            <a:r>
              <a:rPr sz="21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to strengthen</a:t>
            </a:r>
            <a:r>
              <a:rPr sz="2100" spc="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and 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balance</a:t>
            </a:r>
            <a:r>
              <a:rPr sz="21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the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laryngeal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musculature,</a:t>
            </a:r>
            <a:r>
              <a:rPr sz="2100" spc="3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and</a:t>
            </a:r>
            <a:r>
              <a:rPr sz="21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to 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improve</a:t>
            </a:r>
            <a:r>
              <a:rPr sz="2100" spc="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the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efficiency</a:t>
            </a:r>
            <a:r>
              <a:rPr sz="21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of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the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relationship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 among airflow,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vocal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fold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vibration,</a:t>
            </a:r>
            <a:r>
              <a:rPr sz="21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and 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supraglottic</a:t>
            </a:r>
            <a:r>
              <a:rPr sz="2100" spc="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treatment 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of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 phonation</a:t>
            </a:r>
            <a:endParaRPr sz="21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82564754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3177241" y="576996"/>
            <a:ext cx="6108101" cy="2503089"/>
          </a:xfrm>
          <a:prstGeom prst="rect">
            <a:avLst/>
          </a:prstGeom>
        </p:spPr>
        <p:txBody>
          <a:bodyPr vert="horz" wrap="square" lIns="0" tIns="10001" rIns="0" bIns="0" rtlCol="0" anchor="b">
            <a:spAutoFit/>
          </a:bodyPr>
          <a:lstStyle/>
          <a:p>
            <a:pPr marL="396240" marR="3810">
              <a:lnSpc>
                <a:spcPct val="100000"/>
              </a:lnSpc>
              <a:spcBef>
                <a:spcPts val="79"/>
              </a:spcBef>
            </a:pPr>
            <a:r>
              <a:rPr spc="-4" dirty="0"/>
              <a:t>Strategies</a:t>
            </a:r>
            <a:r>
              <a:rPr spc="-15" dirty="0"/>
              <a:t> </a:t>
            </a:r>
            <a:r>
              <a:rPr spc="-4" dirty="0"/>
              <a:t>for</a:t>
            </a:r>
            <a:r>
              <a:rPr dirty="0"/>
              <a:t> </a:t>
            </a:r>
            <a:r>
              <a:rPr spc="-4" dirty="0"/>
              <a:t>Physiologic</a:t>
            </a:r>
            <a:r>
              <a:rPr spc="4" dirty="0"/>
              <a:t> </a:t>
            </a:r>
            <a:r>
              <a:rPr spc="-8" dirty="0"/>
              <a:t>Voice</a:t>
            </a:r>
          </a:p>
          <a:p>
            <a:pPr marL="396240" marR="3810">
              <a:lnSpc>
                <a:spcPct val="100000"/>
              </a:lnSpc>
            </a:pPr>
            <a:r>
              <a:rPr spc="-4" dirty="0"/>
              <a:t>Therapy</a:t>
            </a:r>
            <a:r>
              <a:rPr spc="-60" dirty="0"/>
              <a:t> </a:t>
            </a:r>
            <a:r>
              <a:rPr spc="-4" dirty="0"/>
              <a:t>cont.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32" y="1881663"/>
            <a:ext cx="4782026" cy="1671611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049" marR="3810" indent="-7144" algn="ctr">
              <a:spcBef>
                <a:spcPts val="75"/>
              </a:spcBef>
              <a:tabLst>
                <a:tab pos="733425" algn="l"/>
              </a:tabLst>
            </a:pPr>
            <a:r>
              <a:rPr sz="3600" dirty="0">
                <a:solidFill>
                  <a:srgbClr val="FFFFCC"/>
                </a:solidFill>
                <a:latin typeface="Calibri"/>
                <a:cs typeface="Calibri"/>
              </a:rPr>
              <a:t>Whole </a:t>
            </a:r>
            <a:r>
              <a:rPr sz="3600" spc="-4" dirty="0">
                <a:solidFill>
                  <a:srgbClr val="FFFFCC"/>
                </a:solidFill>
                <a:latin typeface="Calibri"/>
                <a:cs typeface="Calibri"/>
              </a:rPr>
              <a:t>body health and </a:t>
            </a:r>
            <a:r>
              <a:rPr sz="3600" dirty="0">
                <a:solidFill>
                  <a:srgbClr val="FFFFCC"/>
                </a:solidFill>
                <a:latin typeface="Calibri"/>
                <a:cs typeface="Calibri"/>
              </a:rPr>
              <a:t> conditioning</a:t>
            </a:r>
            <a:r>
              <a:rPr sz="3600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3600" dirty="0">
                <a:solidFill>
                  <a:srgbClr val="FFFFCC"/>
                </a:solidFill>
                <a:latin typeface="Calibri"/>
                <a:cs typeface="Calibri"/>
              </a:rPr>
              <a:t>will</a:t>
            </a:r>
            <a:r>
              <a:rPr sz="3600" spc="-3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3600" dirty="0">
                <a:solidFill>
                  <a:srgbClr val="FFFFCC"/>
                </a:solidFill>
                <a:latin typeface="Calibri"/>
                <a:cs typeface="Calibri"/>
              </a:rPr>
              <a:t>enhance </a:t>
            </a:r>
            <a:r>
              <a:rPr sz="3600" spc="-80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3600" dirty="0">
                <a:solidFill>
                  <a:srgbClr val="FFFFCC"/>
                </a:solidFill>
                <a:latin typeface="Calibri"/>
                <a:cs typeface="Calibri"/>
              </a:rPr>
              <a:t>the	healthy</a:t>
            </a:r>
            <a:r>
              <a:rPr sz="36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3600" dirty="0">
                <a:solidFill>
                  <a:srgbClr val="FFFFCC"/>
                </a:solidFill>
                <a:latin typeface="Calibri"/>
                <a:cs typeface="Calibri"/>
              </a:rPr>
              <a:t>voice</a:t>
            </a:r>
            <a:endParaRPr sz="36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61556987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7241" y="457393"/>
            <a:ext cx="7210396" cy="1025761"/>
          </a:xfrm>
          <a:prstGeom prst="rect">
            <a:avLst/>
          </a:prstGeom>
        </p:spPr>
        <p:txBody>
          <a:bodyPr vert="horz" wrap="square" lIns="0" tIns="10001" rIns="0" bIns="0" rtlCol="0" anchor="ctr">
            <a:spAutoFit/>
          </a:bodyPr>
          <a:lstStyle/>
          <a:p>
            <a:pPr marL="400526" marR="3810" algn="r">
              <a:lnSpc>
                <a:spcPct val="100000"/>
              </a:lnSpc>
              <a:spcBef>
                <a:spcPts val="79"/>
              </a:spcBef>
            </a:pPr>
            <a:r>
              <a:rPr sz="3300" spc="-4" dirty="0">
                <a:latin typeface="Calibri"/>
                <a:cs typeface="Calibri"/>
              </a:rPr>
              <a:t>Strategies</a:t>
            </a:r>
            <a:r>
              <a:rPr sz="3300" spc="-15" dirty="0">
                <a:latin typeface="Calibri"/>
                <a:cs typeface="Calibri"/>
              </a:rPr>
              <a:t> </a:t>
            </a:r>
            <a:r>
              <a:rPr sz="3300" spc="-4" dirty="0">
                <a:latin typeface="Calibri"/>
                <a:cs typeface="Calibri"/>
              </a:rPr>
              <a:t>for</a:t>
            </a:r>
            <a:r>
              <a:rPr sz="3300" dirty="0">
                <a:latin typeface="Calibri"/>
                <a:cs typeface="Calibri"/>
              </a:rPr>
              <a:t> </a:t>
            </a:r>
            <a:r>
              <a:rPr sz="3300" spc="-4" dirty="0">
                <a:latin typeface="Calibri"/>
                <a:cs typeface="Calibri"/>
              </a:rPr>
              <a:t>Physiologic</a:t>
            </a:r>
            <a:r>
              <a:rPr sz="3300" spc="4" dirty="0">
                <a:latin typeface="Calibri"/>
                <a:cs typeface="Calibri"/>
              </a:rPr>
              <a:t> </a:t>
            </a:r>
            <a:r>
              <a:rPr sz="3300" spc="-8" dirty="0">
                <a:latin typeface="Calibri"/>
                <a:cs typeface="Calibri"/>
              </a:rPr>
              <a:t>Voice</a:t>
            </a:r>
            <a:endParaRPr sz="3300">
              <a:latin typeface="Calibri"/>
              <a:cs typeface="Calibri"/>
            </a:endParaRPr>
          </a:p>
          <a:p>
            <a:pPr marL="400526" marR="3810" algn="r">
              <a:lnSpc>
                <a:spcPct val="100000"/>
              </a:lnSpc>
            </a:pPr>
            <a:r>
              <a:rPr sz="3300" spc="-4" dirty="0">
                <a:latin typeface="Calibri"/>
                <a:cs typeface="Calibri"/>
              </a:rPr>
              <a:t>Therapy</a:t>
            </a:r>
            <a:r>
              <a:rPr sz="3300" spc="-60" dirty="0">
                <a:latin typeface="Calibri"/>
                <a:cs typeface="Calibri"/>
              </a:rPr>
              <a:t> </a:t>
            </a:r>
            <a:r>
              <a:rPr sz="3300" spc="-4" dirty="0">
                <a:latin typeface="Calibri"/>
                <a:cs typeface="Calibri"/>
              </a:rPr>
              <a:t>cont.</a:t>
            </a:r>
            <a:endParaRPr sz="33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3177241" y="1752655"/>
            <a:ext cx="7210396" cy="1910504"/>
          </a:xfrm>
          <a:prstGeom prst="rect">
            <a:avLst/>
          </a:prstGeom>
        </p:spPr>
        <p:txBody>
          <a:bodyPr vert="horz" wrap="square" lIns="0" tIns="428987" rIns="0" bIns="0" rtlCol="0">
            <a:spAutoFit/>
          </a:bodyPr>
          <a:lstStyle/>
          <a:p>
            <a:pPr marL="263366" marR="3810">
              <a:lnSpc>
                <a:spcPct val="100000"/>
              </a:lnSpc>
              <a:spcBef>
                <a:spcPts val="79"/>
              </a:spcBef>
            </a:pPr>
            <a:r>
              <a:rPr dirty="0"/>
              <a:t>What</a:t>
            </a:r>
            <a:r>
              <a:rPr spc="-4" dirty="0"/>
              <a:t> </a:t>
            </a:r>
            <a:r>
              <a:rPr dirty="0"/>
              <a:t>is made</a:t>
            </a:r>
            <a:r>
              <a:rPr spc="-4" dirty="0"/>
              <a:t> </a:t>
            </a:r>
            <a:r>
              <a:rPr dirty="0"/>
              <a:t>of</a:t>
            </a:r>
            <a:r>
              <a:rPr spc="-4" dirty="0"/>
              <a:t> multiple</a:t>
            </a:r>
            <a:r>
              <a:rPr spc="19" dirty="0"/>
              <a:t> </a:t>
            </a:r>
            <a:r>
              <a:rPr dirty="0"/>
              <a:t>cartilages, </a:t>
            </a:r>
            <a:r>
              <a:rPr spc="4" dirty="0"/>
              <a:t> </a:t>
            </a:r>
            <a:r>
              <a:rPr dirty="0"/>
              <a:t>muscles, and connective </a:t>
            </a:r>
            <a:r>
              <a:rPr spc="-4" dirty="0"/>
              <a:t>tissue </a:t>
            </a:r>
            <a:r>
              <a:rPr dirty="0"/>
              <a:t>and is a </a:t>
            </a:r>
            <a:r>
              <a:rPr spc="4" dirty="0"/>
              <a:t> </a:t>
            </a:r>
            <a:r>
              <a:rPr spc="-4" dirty="0"/>
              <a:t>jointed system </a:t>
            </a:r>
            <a:r>
              <a:rPr dirty="0"/>
              <a:t>which may </a:t>
            </a:r>
            <a:r>
              <a:rPr spc="-4" dirty="0"/>
              <a:t>become injured, </a:t>
            </a:r>
            <a:r>
              <a:rPr spc="-533" dirty="0"/>
              <a:t> </a:t>
            </a:r>
            <a:r>
              <a:rPr dirty="0"/>
              <a:t>weakened,</a:t>
            </a:r>
            <a:r>
              <a:rPr spc="-19" dirty="0"/>
              <a:t> </a:t>
            </a:r>
            <a:r>
              <a:rPr spc="-4" dirty="0"/>
              <a:t>or imbalanced</a:t>
            </a:r>
            <a:r>
              <a:rPr dirty="0"/>
              <a:t> in</a:t>
            </a:r>
            <a:r>
              <a:rPr spc="8" dirty="0"/>
              <a:t> </a:t>
            </a:r>
            <a:r>
              <a:rPr spc="-4" dirty="0"/>
              <a:t>its function?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194503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99209" y="626790"/>
            <a:ext cx="7915533" cy="68672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 algn="l" rtl="0">
              <a:lnSpc>
                <a:spcPct val="100000"/>
              </a:lnSpc>
              <a:spcBef>
                <a:spcPts val="75"/>
              </a:spcBef>
            </a:pPr>
            <a:r>
              <a:rPr spc="-4" dirty="0"/>
              <a:t>Peripheral</a:t>
            </a:r>
            <a:r>
              <a:rPr spc="-38" dirty="0"/>
              <a:t> </a:t>
            </a:r>
            <a:r>
              <a:rPr spc="-4" dirty="0"/>
              <a:t>Nerve</a:t>
            </a:r>
            <a:r>
              <a:rPr spc="-34" dirty="0"/>
              <a:t> </a:t>
            </a:r>
            <a:r>
              <a:rPr dirty="0"/>
              <a:t>Lesion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31871" y="2223675"/>
            <a:ext cx="8528258" cy="278464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266700" indent="-257651">
              <a:spcBef>
                <a:spcPts val="7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latin typeface="Calibri"/>
                <a:cs typeface="Calibri"/>
              </a:rPr>
              <a:t>SLN</a:t>
            </a:r>
            <a:r>
              <a:rPr sz="2400" spc="-23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vs.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RLN</a:t>
            </a:r>
          </a:p>
          <a:p>
            <a:pPr>
              <a:spcBef>
                <a:spcPts val="23"/>
              </a:spcBef>
              <a:buClr>
                <a:srgbClr val="FFCC66"/>
              </a:buClr>
              <a:buFont typeface="Calibri"/>
              <a:buChar char="•"/>
            </a:pPr>
            <a:endParaRPr sz="3075" dirty="0">
              <a:latin typeface="Calibri"/>
              <a:cs typeface="Calibri"/>
            </a:endParaRPr>
          </a:p>
          <a:p>
            <a:pPr marL="266700" marR="3810" indent="-257651">
              <a:lnSpc>
                <a:spcPts val="2595"/>
              </a:lnSpc>
              <a:spcBef>
                <a:spcPts val="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latin typeface="Calibri"/>
                <a:cs typeface="Calibri"/>
              </a:rPr>
              <a:t>Intrinsic </a:t>
            </a:r>
            <a:r>
              <a:rPr sz="2400" dirty="0">
                <a:latin typeface="Calibri"/>
                <a:cs typeface="Calibri"/>
              </a:rPr>
              <a:t>muscles that are involved </a:t>
            </a:r>
            <a:r>
              <a:rPr sz="2400" spc="-4" dirty="0">
                <a:latin typeface="Calibri"/>
                <a:cs typeface="Calibri"/>
              </a:rPr>
              <a:t>predict </a:t>
            </a:r>
            <a:r>
              <a:rPr sz="2400" spc="-533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dysfunction</a:t>
            </a:r>
            <a:endParaRPr sz="2400" dirty="0">
              <a:latin typeface="Calibri"/>
              <a:cs typeface="Calibri"/>
            </a:endParaRPr>
          </a:p>
          <a:p>
            <a:pPr>
              <a:spcBef>
                <a:spcPts val="26"/>
              </a:spcBef>
              <a:buClr>
                <a:srgbClr val="FFCC66"/>
              </a:buClr>
              <a:buFont typeface="Calibri"/>
              <a:buChar char="•"/>
            </a:pPr>
            <a:endParaRPr sz="2775" dirty="0">
              <a:latin typeface="Calibri"/>
              <a:cs typeface="Calibri"/>
            </a:endParaRPr>
          </a:p>
          <a:p>
            <a:pPr marL="266700" indent="-257651"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latin typeface="Calibri"/>
                <a:cs typeface="Calibri"/>
              </a:rPr>
              <a:t>Unilateral</a:t>
            </a:r>
            <a:r>
              <a:rPr sz="2400" spc="4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vs.</a:t>
            </a:r>
            <a:r>
              <a:rPr sz="2400" spc="-4" dirty="0">
                <a:latin typeface="Calibri"/>
                <a:cs typeface="Calibri"/>
              </a:rPr>
              <a:t> Bilateral</a:t>
            </a:r>
            <a:endParaRPr sz="2400" dirty="0">
              <a:latin typeface="Calibri"/>
              <a:cs typeface="Calibri"/>
            </a:endParaRPr>
          </a:p>
          <a:p>
            <a:pPr>
              <a:spcBef>
                <a:spcPts val="23"/>
              </a:spcBef>
              <a:buClr>
                <a:srgbClr val="FFCC66"/>
              </a:buClr>
              <a:buFont typeface="Calibri"/>
              <a:buChar char="•"/>
            </a:pPr>
            <a:endParaRPr sz="2813" dirty="0">
              <a:latin typeface="Calibri"/>
              <a:cs typeface="Calibri"/>
            </a:endParaRPr>
          </a:p>
          <a:p>
            <a:pPr marL="266700" indent="-257651">
              <a:spcBef>
                <a:spcPts val="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latin typeface="Calibri"/>
                <a:cs typeface="Calibri"/>
              </a:rPr>
              <a:t>Adductor</a:t>
            </a:r>
            <a:r>
              <a:rPr sz="2400" spc="-11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vs.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Abductor</a:t>
            </a:r>
          </a:p>
        </p:txBody>
      </p:sp>
    </p:spTree>
    <p:extLst>
      <p:ext uri="{BB962C8B-B14F-4D97-AF65-F5344CB8AC3E}">
        <p14:creationId xmlns:p14="http://schemas.microsoft.com/office/powerpoint/2010/main" val="3086988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49026" y="533495"/>
            <a:ext cx="3972460" cy="564096"/>
          </a:xfrm>
          <a:prstGeom prst="rect">
            <a:avLst/>
          </a:prstGeom>
        </p:spPr>
        <p:txBody>
          <a:bodyPr vert="horz" wrap="square" lIns="0" tIns="10001" rIns="0" bIns="0" rtlCol="0" anchor="ctr">
            <a:spAutoFit/>
          </a:bodyPr>
          <a:lstStyle/>
          <a:p>
            <a:pPr marL="9525" algn="l" rtl="0">
              <a:lnSpc>
                <a:spcPct val="100000"/>
              </a:lnSpc>
              <a:spcBef>
                <a:spcPts val="79"/>
              </a:spcBef>
            </a:pPr>
            <a:r>
              <a:rPr sz="3600" spc="-4" dirty="0">
                <a:latin typeface="Calibri"/>
                <a:cs typeface="Calibri"/>
              </a:rPr>
              <a:t>The</a:t>
            </a:r>
            <a:r>
              <a:rPr sz="3600" spc="-34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Vagus</a:t>
            </a:r>
            <a:r>
              <a:rPr sz="3600" spc="-3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Nerve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22145" y="1587680"/>
            <a:ext cx="10547709" cy="3003130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266700" indent="-257651">
              <a:spcBef>
                <a:spcPts val="330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8" dirty="0">
                <a:latin typeface="Calibri"/>
                <a:cs typeface="Calibri"/>
              </a:rPr>
              <a:t>Cell</a:t>
            </a:r>
            <a:r>
              <a:rPr sz="2400" spc="-4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bodies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found</a:t>
            </a:r>
            <a:r>
              <a:rPr sz="2400" spc="19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in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nucleus</a:t>
            </a:r>
            <a:r>
              <a:rPr sz="2400" spc="19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Ambiguus</a:t>
            </a:r>
            <a:endParaRPr sz="2400" dirty="0">
              <a:latin typeface="Calibri"/>
              <a:cs typeface="Calibri"/>
            </a:endParaRPr>
          </a:p>
          <a:p>
            <a:pPr marL="266700" indent="-257651">
              <a:spcBef>
                <a:spcPts val="255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8" dirty="0">
                <a:latin typeface="Calibri"/>
                <a:cs typeface="Calibri"/>
              </a:rPr>
              <a:t>Controls</a:t>
            </a:r>
            <a:r>
              <a:rPr sz="2400" spc="11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neck,</a:t>
            </a:r>
            <a:r>
              <a:rPr sz="2400" spc="4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thorax</a:t>
            </a:r>
            <a:r>
              <a:rPr sz="2400" spc="4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and</a:t>
            </a:r>
            <a:r>
              <a:rPr sz="2400" spc="8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abdomen</a:t>
            </a:r>
            <a:endParaRPr sz="2400" dirty="0">
              <a:latin typeface="Calibri"/>
              <a:cs typeface="Calibri"/>
            </a:endParaRPr>
          </a:p>
          <a:p>
            <a:pPr marL="266700" marR="272415" indent="-257651">
              <a:lnSpc>
                <a:spcPct val="90000"/>
              </a:lnSpc>
              <a:spcBef>
                <a:spcPts val="503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latin typeface="Calibri"/>
                <a:cs typeface="Calibri"/>
              </a:rPr>
              <a:t>Important</a:t>
            </a:r>
            <a:r>
              <a:rPr sz="2400" spc="19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to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voice</a:t>
            </a:r>
            <a:r>
              <a:rPr sz="2400" spc="4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production</a:t>
            </a:r>
            <a:r>
              <a:rPr sz="2400" spc="34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are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the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Superior </a:t>
            </a:r>
            <a:r>
              <a:rPr sz="2400" spc="-461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Laryngeal </a:t>
            </a:r>
            <a:r>
              <a:rPr sz="2400" spc="-4" dirty="0">
                <a:latin typeface="Calibri"/>
                <a:cs typeface="Calibri"/>
              </a:rPr>
              <a:t>Nerve</a:t>
            </a:r>
            <a:r>
              <a:rPr sz="2400" spc="11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and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the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Recurrent</a:t>
            </a:r>
            <a:r>
              <a:rPr sz="2400" spc="4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Laryngeal </a:t>
            </a:r>
            <a:r>
              <a:rPr sz="2400" spc="-4" dirty="0">
                <a:latin typeface="Calibri"/>
                <a:cs typeface="Calibri"/>
              </a:rPr>
              <a:t> Nerve</a:t>
            </a:r>
            <a:endParaRPr sz="2400" dirty="0">
              <a:latin typeface="Calibri"/>
              <a:cs typeface="Calibri"/>
            </a:endParaRPr>
          </a:p>
          <a:p>
            <a:pPr marL="266700" indent="-257651">
              <a:spcBef>
                <a:spcPts val="251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8" dirty="0">
                <a:latin typeface="Calibri"/>
                <a:cs typeface="Calibri"/>
              </a:rPr>
              <a:t>SLN:</a:t>
            </a:r>
            <a:r>
              <a:rPr sz="2400" spc="8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primary</a:t>
            </a:r>
            <a:r>
              <a:rPr sz="2400" spc="11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sensory</a:t>
            </a:r>
            <a:r>
              <a:rPr sz="2400" spc="8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nerve</a:t>
            </a:r>
            <a:r>
              <a:rPr sz="2400" spc="11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for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the</a:t>
            </a:r>
            <a:r>
              <a:rPr sz="2400" spc="8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larynx</a:t>
            </a:r>
            <a:endParaRPr sz="2400" dirty="0">
              <a:latin typeface="Calibri"/>
              <a:cs typeface="Calibri"/>
            </a:endParaRPr>
          </a:p>
          <a:p>
            <a:pPr marL="266700" marR="381000" indent="-257651">
              <a:lnSpc>
                <a:spcPts val="2250"/>
              </a:lnSpc>
              <a:spcBef>
                <a:spcPts val="570"/>
              </a:spcBef>
              <a:buClr>
                <a:srgbClr val="FFFFCC"/>
              </a:buClr>
              <a:buFont typeface="Calibri"/>
              <a:buAutoNum type="arabicPlain"/>
              <a:tabLst>
                <a:tab pos="289084" algn="l"/>
              </a:tabLst>
            </a:pPr>
            <a:r>
              <a:rPr sz="1400" dirty="0"/>
              <a:t>	</a:t>
            </a:r>
            <a:r>
              <a:rPr sz="2400" spc="-4" dirty="0">
                <a:latin typeface="Calibri"/>
                <a:cs typeface="Calibri"/>
              </a:rPr>
              <a:t>external</a:t>
            </a:r>
            <a:r>
              <a:rPr sz="2400" spc="-11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branch</a:t>
            </a:r>
            <a:r>
              <a:rPr sz="2400" spc="-8" dirty="0">
                <a:latin typeface="Wingdings"/>
                <a:cs typeface="Wingdings"/>
              </a:rPr>
              <a:t></a:t>
            </a:r>
            <a:r>
              <a:rPr sz="2400" spc="-26" dirty="0">
                <a:latin typeface="Times New Roman"/>
                <a:cs typeface="Times New Roman"/>
              </a:rPr>
              <a:t> </a:t>
            </a:r>
            <a:r>
              <a:rPr sz="2400" spc="-4" dirty="0">
                <a:latin typeface="Calibri"/>
                <a:cs typeface="Calibri"/>
              </a:rPr>
              <a:t>motor:</a:t>
            </a:r>
            <a:r>
              <a:rPr sz="2400" spc="8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cricothyroid</a:t>
            </a:r>
            <a:r>
              <a:rPr sz="2400" spc="19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muscle </a:t>
            </a:r>
            <a:r>
              <a:rPr sz="2400" spc="-461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(increasing</a:t>
            </a:r>
            <a:r>
              <a:rPr sz="2400" spc="8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the </a:t>
            </a:r>
            <a:r>
              <a:rPr sz="2400" dirty="0">
                <a:latin typeface="Calibri"/>
                <a:cs typeface="Calibri"/>
              </a:rPr>
              <a:t>vocal </a:t>
            </a:r>
            <a:r>
              <a:rPr sz="2400" spc="-4" dirty="0">
                <a:latin typeface="Calibri"/>
                <a:cs typeface="Calibri"/>
              </a:rPr>
              <a:t>pitch)</a:t>
            </a:r>
            <a:endParaRPr sz="2400" dirty="0">
              <a:latin typeface="Calibri"/>
              <a:cs typeface="Calibri"/>
            </a:endParaRPr>
          </a:p>
          <a:p>
            <a:pPr marL="266700" marR="3810" indent="-257651">
              <a:lnSpc>
                <a:spcPts val="2250"/>
              </a:lnSpc>
              <a:spcBef>
                <a:spcPts val="544"/>
              </a:spcBef>
              <a:buClr>
                <a:srgbClr val="FFFFCC"/>
              </a:buClr>
              <a:buFont typeface="Calibri"/>
              <a:buAutoNum type="arabicPlain"/>
              <a:tabLst>
                <a:tab pos="289084" algn="l"/>
              </a:tabLst>
            </a:pPr>
            <a:r>
              <a:rPr sz="1400" dirty="0"/>
              <a:t>	</a:t>
            </a:r>
            <a:r>
              <a:rPr sz="2400" spc="-4" dirty="0">
                <a:latin typeface="Calibri"/>
                <a:cs typeface="Calibri"/>
              </a:rPr>
              <a:t>Internal</a:t>
            </a:r>
            <a:r>
              <a:rPr sz="2400" spc="4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branch</a:t>
            </a:r>
            <a:r>
              <a:rPr sz="2400" spc="-8" dirty="0">
                <a:latin typeface="Wingdings"/>
                <a:cs typeface="Wingdings"/>
              </a:rPr>
              <a:t></a:t>
            </a:r>
            <a:r>
              <a:rPr sz="2400" spc="-34" dirty="0">
                <a:latin typeface="Times New Roman"/>
                <a:cs typeface="Times New Roman"/>
              </a:rPr>
              <a:t> </a:t>
            </a:r>
            <a:r>
              <a:rPr sz="2400" spc="-8" dirty="0">
                <a:latin typeface="Calibri"/>
                <a:cs typeface="Calibri"/>
              </a:rPr>
              <a:t>sensory:</a:t>
            </a:r>
            <a:r>
              <a:rPr sz="2400" spc="23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mucous</a:t>
            </a:r>
            <a:r>
              <a:rPr sz="2400" spc="23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membrane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of </a:t>
            </a:r>
            <a:r>
              <a:rPr sz="2400" spc="-461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the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larynx</a:t>
            </a:r>
            <a:r>
              <a:rPr sz="2400" spc="4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down</a:t>
            </a:r>
            <a:r>
              <a:rPr sz="2400" spc="8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to</a:t>
            </a:r>
            <a:r>
              <a:rPr sz="2400" spc="8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the true</a:t>
            </a:r>
            <a:r>
              <a:rPr sz="2400" spc="11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vocal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fold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494759A5-78F6-41B6-9BC1-A5F5B005F4A6}"/>
              </a:ext>
            </a:extLst>
          </p:cNvPr>
          <p:cNvSpPr txBox="1"/>
          <p:nvPr/>
        </p:nvSpPr>
        <p:spPr>
          <a:xfrm>
            <a:off x="822145" y="4590810"/>
            <a:ext cx="10852509" cy="825707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266700" marR="3810" indent="-257651">
              <a:spcBef>
                <a:spcPts val="7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  <a:tab pos="977265" algn="l"/>
              </a:tabLst>
            </a:pPr>
            <a:r>
              <a:rPr sz="2400" dirty="0">
                <a:latin typeface="Calibri"/>
                <a:cs typeface="Calibri"/>
              </a:rPr>
              <a:t>RLN:	motor: all </a:t>
            </a:r>
            <a:r>
              <a:rPr sz="2400" spc="-4" dirty="0">
                <a:latin typeface="Calibri"/>
                <a:cs typeface="Calibri"/>
              </a:rPr>
              <a:t>intrinsic </a:t>
            </a:r>
            <a:r>
              <a:rPr sz="2400" dirty="0">
                <a:latin typeface="Calibri"/>
                <a:cs typeface="Calibri"/>
              </a:rPr>
              <a:t>laryngeal muscles </a:t>
            </a:r>
            <a:r>
              <a:rPr sz="2400" spc="-533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except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4" dirty="0">
                <a:latin typeface="Calibri"/>
                <a:cs typeface="Calibri"/>
              </a:rPr>
              <a:t>Cricothyroid</a:t>
            </a:r>
            <a:endParaRPr sz="2400" dirty="0">
              <a:latin typeface="Calibri"/>
              <a:cs typeface="Calibri"/>
            </a:endParaRPr>
          </a:p>
          <a:p>
            <a:pPr marL="1109186" marR="205740" indent="-64294">
              <a:spcBef>
                <a:spcPts val="574"/>
              </a:spcBef>
              <a:tabLst>
                <a:tab pos="2219325" algn="l"/>
              </a:tabLst>
            </a:pPr>
            <a:r>
              <a:rPr sz="2400" spc="-4" dirty="0">
                <a:latin typeface="Calibri"/>
                <a:cs typeface="Calibri"/>
              </a:rPr>
              <a:t>sensory:	sensation below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4" dirty="0">
                <a:latin typeface="Calibri"/>
                <a:cs typeface="Calibri"/>
              </a:rPr>
              <a:t>true </a:t>
            </a:r>
            <a:r>
              <a:rPr sz="2400" spc="-533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FV</a:t>
            </a:r>
            <a:r>
              <a:rPr sz="2400" spc="-8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are</a:t>
            </a:r>
            <a:r>
              <a:rPr sz="2400" spc="-19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innervated</a:t>
            </a:r>
            <a:r>
              <a:rPr sz="2400" spc="8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by</a:t>
            </a:r>
            <a:r>
              <a:rPr sz="2400" spc="-8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 RLN</a:t>
            </a:r>
          </a:p>
        </p:txBody>
      </p:sp>
    </p:spTree>
    <p:extLst>
      <p:ext uri="{BB962C8B-B14F-4D97-AF65-F5344CB8AC3E}">
        <p14:creationId xmlns:p14="http://schemas.microsoft.com/office/powerpoint/2010/main" val="39897265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27200" y="829991"/>
            <a:ext cx="6877290" cy="68672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dirty="0"/>
              <a:t>Unilateral</a:t>
            </a:r>
            <a:r>
              <a:rPr spc="-34" dirty="0"/>
              <a:t> </a:t>
            </a:r>
            <a:r>
              <a:rPr spc="-4" dirty="0"/>
              <a:t>vs.</a:t>
            </a:r>
            <a:r>
              <a:rPr spc="-38" dirty="0"/>
              <a:t> </a:t>
            </a:r>
            <a:r>
              <a:rPr dirty="0"/>
              <a:t>Bilateral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198932" y="2087046"/>
            <a:ext cx="1966913" cy="2683908"/>
          </a:xfrm>
          <a:prstGeom prst="rect">
            <a:avLst/>
          </a:prstGeom>
        </p:spPr>
        <p:txBody>
          <a:bodyPr vert="horz" wrap="square" lIns="0" tIns="82391" rIns="0" bIns="0" rtlCol="0">
            <a:spAutoFit/>
          </a:bodyPr>
          <a:lstStyle/>
          <a:p>
            <a:pPr marL="266700" indent="-257651">
              <a:spcBef>
                <a:spcPts val="64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latin typeface="Calibri"/>
                <a:cs typeface="Calibri"/>
              </a:rPr>
              <a:t>(Cases</a:t>
            </a:r>
            <a:r>
              <a:rPr sz="2400" spc="-38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74-76)</a:t>
            </a:r>
            <a:endParaRPr sz="2400" dirty="0">
              <a:latin typeface="Calibri"/>
              <a:cs typeface="Calibri"/>
            </a:endParaRP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dirty="0">
                <a:latin typeface="Calibri"/>
                <a:cs typeface="Calibri"/>
              </a:rPr>
              <a:t>Perceptual</a:t>
            </a:r>
          </a:p>
          <a:p>
            <a:pPr marL="266700" indent="-257651">
              <a:spcBef>
                <a:spcPts val="57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latin typeface="Calibri"/>
                <a:cs typeface="Calibri"/>
              </a:rPr>
              <a:t>Acoustic</a:t>
            </a:r>
            <a:endParaRPr sz="2400" dirty="0">
              <a:latin typeface="Calibri"/>
              <a:cs typeface="Calibri"/>
            </a:endParaRPr>
          </a:p>
          <a:p>
            <a:pPr marL="266700" indent="-257651">
              <a:spcBef>
                <a:spcPts val="581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latin typeface="Calibri"/>
                <a:cs typeface="Calibri"/>
              </a:rPr>
              <a:t>Physiological</a:t>
            </a:r>
            <a:endParaRPr sz="2400" dirty="0">
              <a:latin typeface="Calibri"/>
              <a:cs typeface="Calibri"/>
            </a:endParaRPr>
          </a:p>
          <a:p>
            <a:pPr marL="266700" indent="-257651">
              <a:spcBef>
                <a:spcPts val="57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latin typeface="Calibri"/>
                <a:cs typeface="Calibri"/>
              </a:rPr>
              <a:t>Laryngoscopy</a:t>
            </a:r>
            <a:endParaRPr sz="2400" dirty="0">
              <a:latin typeface="Calibri"/>
              <a:cs typeface="Calibri"/>
            </a:endParaRP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latin typeface="Calibri"/>
                <a:cs typeface="Calibri"/>
              </a:rPr>
              <a:t>Stroboscopy</a:t>
            </a: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413365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10252" y="793982"/>
            <a:ext cx="6077176" cy="68672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 algn="l" rtl="0">
              <a:lnSpc>
                <a:spcPct val="100000"/>
              </a:lnSpc>
              <a:spcBef>
                <a:spcPts val="75"/>
              </a:spcBef>
            </a:pPr>
            <a:r>
              <a:rPr dirty="0"/>
              <a:t>Role</a:t>
            </a:r>
            <a:r>
              <a:rPr spc="-38" dirty="0"/>
              <a:t> </a:t>
            </a:r>
            <a:r>
              <a:rPr spc="-4" dirty="0"/>
              <a:t>of</a:t>
            </a:r>
            <a:r>
              <a:rPr spc="-38" dirty="0"/>
              <a:t> </a:t>
            </a:r>
            <a:r>
              <a:rPr dirty="0"/>
              <a:t>Cerebellum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4259" y="2912886"/>
            <a:ext cx="10823481" cy="748762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266700" marR="3810" indent="-257651">
              <a:spcBef>
                <a:spcPts val="7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  <a:tab pos="1914525" algn="l"/>
              </a:tabLst>
            </a:pPr>
            <a:r>
              <a:rPr sz="2400" spc="-4" dirty="0">
                <a:latin typeface="Calibri"/>
                <a:cs typeface="Calibri"/>
              </a:rPr>
              <a:t>Cerebellum:	</a:t>
            </a:r>
            <a:r>
              <a:rPr sz="2400" dirty="0">
                <a:latin typeface="Calibri"/>
                <a:cs typeface="Calibri"/>
              </a:rPr>
              <a:t>responsible </a:t>
            </a:r>
            <a:r>
              <a:rPr sz="2400" spc="-4" dirty="0">
                <a:latin typeface="Calibri"/>
                <a:cs typeface="Calibri"/>
              </a:rPr>
              <a:t>for control </a:t>
            </a:r>
            <a:r>
              <a:rPr sz="2400" dirty="0">
                <a:latin typeface="Calibri"/>
                <a:cs typeface="Calibri"/>
              </a:rPr>
              <a:t>of </a:t>
            </a:r>
            <a:r>
              <a:rPr sz="2400" spc="4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voice</a:t>
            </a:r>
            <a:r>
              <a:rPr sz="2400" spc="-11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attributes</a:t>
            </a:r>
            <a:r>
              <a:rPr sz="2400" spc="19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such</a:t>
            </a:r>
            <a:r>
              <a:rPr sz="2400" dirty="0">
                <a:latin typeface="Calibri"/>
                <a:cs typeface="Calibri"/>
              </a:rPr>
              <a:t> as </a:t>
            </a:r>
            <a:r>
              <a:rPr sz="2400" spc="-4" dirty="0">
                <a:latin typeface="Calibri"/>
                <a:cs typeface="Calibri"/>
              </a:rPr>
              <a:t>pitch</a:t>
            </a:r>
            <a:r>
              <a:rPr sz="2400" spc="23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4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loudness </a:t>
            </a:r>
            <a:r>
              <a:rPr sz="2400" spc="-529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but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i="1" spc="-4" dirty="0">
                <a:latin typeface="Calibri"/>
                <a:cs typeface="Calibri"/>
              </a:rPr>
              <a:t>not </a:t>
            </a:r>
            <a:r>
              <a:rPr sz="2400" spc="-4" dirty="0">
                <a:latin typeface="Calibri"/>
                <a:cs typeface="Calibri"/>
              </a:rPr>
              <a:t>initiation</a:t>
            </a:r>
            <a:r>
              <a:rPr sz="2400" spc="38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8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phonation</a:t>
            </a:r>
            <a:r>
              <a:rPr sz="2400" spc="19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or</a:t>
            </a:r>
            <a:r>
              <a:rPr sz="2400" spc="-4" dirty="0">
                <a:latin typeface="Calibri"/>
                <a:cs typeface="Calibri"/>
              </a:rPr>
              <a:t> speech</a:t>
            </a: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807917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81319" y="657868"/>
            <a:ext cx="9372053" cy="68672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R="8096" algn="l" rtl="0">
              <a:lnSpc>
                <a:spcPct val="100000"/>
              </a:lnSpc>
              <a:spcBef>
                <a:spcPts val="75"/>
              </a:spcBef>
            </a:pPr>
            <a:r>
              <a:rPr spc="-4" dirty="0"/>
              <a:t>Organization</a:t>
            </a:r>
            <a:r>
              <a:rPr spc="-26" dirty="0"/>
              <a:t> </a:t>
            </a:r>
            <a:r>
              <a:rPr spc="-4" dirty="0"/>
              <a:t>of</a:t>
            </a:r>
            <a:r>
              <a:rPr spc="-15" dirty="0"/>
              <a:t> </a:t>
            </a:r>
            <a:r>
              <a:rPr spc="-4" dirty="0"/>
              <a:t>Central</a:t>
            </a:r>
            <a:r>
              <a:rPr lang="en-US" spc="-4" dirty="0"/>
              <a:t> </a:t>
            </a:r>
            <a:r>
              <a:rPr spc="-4" dirty="0"/>
              <a:t>Pathway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3705" y="1876981"/>
            <a:ext cx="9372053" cy="4134465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266700" indent="-257651">
              <a:spcBef>
                <a:spcPts val="360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dirty="0">
                <a:latin typeface="Calibri"/>
                <a:cs typeface="Calibri"/>
              </a:rPr>
              <a:t>Precentral</a:t>
            </a:r>
            <a:r>
              <a:rPr sz="2400" spc="-34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Cortex</a:t>
            </a:r>
            <a:r>
              <a:rPr sz="2400" spc="-19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(gyrus)</a:t>
            </a:r>
            <a:endParaRPr sz="2400" dirty="0">
              <a:latin typeface="Calibri"/>
              <a:cs typeface="Calibri"/>
            </a:endParaRPr>
          </a:p>
          <a:p>
            <a:pPr marL="266700" marR="400050" indent="-257651">
              <a:lnSpc>
                <a:spcPts val="2595"/>
              </a:lnSpc>
              <a:spcBef>
                <a:spcPts val="615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latin typeface="Calibri"/>
                <a:cs typeface="Calibri"/>
              </a:rPr>
              <a:t>Corticobulbar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tract</a:t>
            </a:r>
            <a:r>
              <a:rPr sz="2400" spc="-4" dirty="0">
                <a:latin typeface="Calibri"/>
                <a:cs typeface="Calibri"/>
              </a:rPr>
              <a:t> formed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(descending </a:t>
            </a:r>
            <a:r>
              <a:rPr sz="2400" spc="-533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pathway)</a:t>
            </a:r>
            <a:endParaRPr sz="2400" dirty="0">
              <a:latin typeface="Calibri"/>
              <a:cs typeface="Calibri"/>
            </a:endParaRPr>
          </a:p>
          <a:p>
            <a:pPr marL="266700" indent="-257651">
              <a:spcBef>
                <a:spcPts val="24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latin typeface="Calibri"/>
                <a:cs typeface="Calibri"/>
              </a:rPr>
              <a:t>Form</a:t>
            </a:r>
            <a:r>
              <a:rPr sz="2400" spc="-11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into</a:t>
            </a:r>
            <a:r>
              <a:rPr sz="2400" spc="4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pyramidal</a:t>
            </a:r>
            <a:r>
              <a:rPr sz="2400" spc="11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tracts</a:t>
            </a:r>
            <a:endParaRPr sz="2400" dirty="0">
              <a:latin typeface="Calibri"/>
              <a:cs typeface="Calibri"/>
            </a:endParaRPr>
          </a:p>
          <a:p>
            <a:pPr marL="266700" indent="-257651">
              <a:spcBef>
                <a:spcPts val="28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latin typeface="Calibri"/>
                <a:cs typeface="Calibri"/>
              </a:rPr>
              <a:t>decussate</a:t>
            </a:r>
            <a:endParaRPr sz="2400" dirty="0">
              <a:latin typeface="Calibri"/>
              <a:cs typeface="Calibri"/>
            </a:endParaRPr>
          </a:p>
          <a:p>
            <a:pPr marL="266700" indent="-257651">
              <a:spcBef>
                <a:spcPts val="285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latin typeface="Calibri"/>
                <a:cs typeface="Calibri"/>
              </a:rPr>
              <a:t>Synapse</a:t>
            </a:r>
            <a:r>
              <a:rPr sz="2400" spc="-8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on</a:t>
            </a:r>
            <a:r>
              <a:rPr sz="2400" spc="-8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Nucleus</a:t>
            </a:r>
            <a:r>
              <a:rPr sz="2400" spc="-11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Ambiguous</a:t>
            </a:r>
            <a:r>
              <a:rPr sz="2400" spc="8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4" dirty="0">
                <a:latin typeface="Calibri"/>
                <a:cs typeface="Calibri"/>
              </a:rPr>
              <a:t> medulla</a:t>
            </a:r>
            <a:endParaRPr sz="2400" dirty="0">
              <a:latin typeface="Calibri"/>
              <a:cs typeface="Calibri"/>
            </a:endParaRPr>
          </a:p>
          <a:p>
            <a:pPr marL="266700" marR="316230" indent="-257651">
              <a:lnSpc>
                <a:spcPts val="2595"/>
              </a:lnSpc>
              <a:spcBef>
                <a:spcPts val="61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latin typeface="Calibri"/>
                <a:cs typeface="Calibri"/>
              </a:rPr>
              <a:t>Nucleus Ambiguous</a:t>
            </a:r>
            <a:r>
              <a:rPr sz="2400" spc="11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houses</a:t>
            </a:r>
            <a:r>
              <a:rPr sz="2400" spc="-11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9,</a:t>
            </a:r>
            <a:r>
              <a:rPr sz="2400" spc="4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10 and</a:t>
            </a:r>
            <a:r>
              <a:rPr sz="2400" spc="8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11 </a:t>
            </a:r>
            <a:r>
              <a:rPr sz="2400" spc="-533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cranial</a:t>
            </a:r>
            <a:r>
              <a:rPr sz="2400" spc="-11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nerves</a:t>
            </a:r>
            <a:endParaRPr lang="en-US" sz="2400" spc="-4" dirty="0">
              <a:latin typeface="Calibri"/>
              <a:cs typeface="Calibri"/>
            </a:endParaRPr>
          </a:p>
          <a:p>
            <a:pPr marL="266700" marR="3810" indent="-257651">
              <a:lnSpc>
                <a:spcPts val="2865"/>
              </a:lnSpc>
              <a:spcBef>
                <a:spcPts val="18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lang="en-US" sz="2400" dirty="0">
                <a:latin typeface="Calibri"/>
                <a:cs typeface="Calibri"/>
              </a:rPr>
              <a:t>9 </a:t>
            </a:r>
            <a:r>
              <a:rPr lang="en-US" sz="2400" dirty="0">
                <a:latin typeface="Wingdings"/>
                <a:cs typeface="Wingdings"/>
              </a:rPr>
              <a:t>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spc="-4" dirty="0">
                <a:latin typeface="Calibri"/>
                <a:cs typeface="Calibri"/>
              </a:rPr>
              <a:t>Glossopharyngeal: sensory </a:t>
            </a:r>
            <a:r>
              <a:rPr lang="en-US" sz="2400" dirty="0">
                <a:latin typeface="Calibri"/>
                <a:cs typeface="Calibri"/>
              </a:rPr>
              <a:t>&amp; motor; </a:t>
            </a:r>
            <a:r>
              <a:rPr lang="en-US" sz="2400" spc="-536" dirty="0">
                <a:latin typeface="Calibri"/>
                <a:cs typeface="Calibri"/>
              </a:rPr>
              <a:t> </a:t>
            </a:r>
            <a:r>
              <a:rPr lang="en-US" sz="2400" spc="-4" dirty="0">
                <a:latin typeface="Calibri"/>
                <a:cs typeface="Calibri"/>
              </a:rPr>
              <a:t>medulla</a:t>
            </a:r>
            <a:endParaRPr lang="en-US" sz="2400" dirty="0">
              <a:latin typeface="Calibri"/>
              <a:cs typeface="Calibri"/>
            </a:endParaRPr>
          </a:p>
          <a:p>
            <a:pPr marL="266700" indent="-257651">
              <a:spcBef>
                <a:spcPts val="49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lang="en-US" sz="2400" dirty="0">
                <a:latin typeface="Calibri"/>
                <a:cs typeface="Calibri"/>
              </a:rPr>
              <a:t>10</a:t>
            </a:r>
            <a:r>
              <a:rPr lang="en-US" sz="2400" spc="-4" dirty="0">
                <a:latin typeface="Calibri"/>
                <a:cs typeface="Calibri"/>
              </a:rPr>
              <a:t> </a:t>
            </a:r>
            <a:r>
              <a:rPr lang="en-US" sz="2400" spc="4" dirty="0">
                <a:latin typeface="Wingdings"/>
                <a:cs typeface="Wingdings"/>
              </a:rPr>
              <a:t></a:t>
            </a:r>
            <a:r>
              <a:rPr lang="en-US" sz="2400" spc="-64" dirty="0">
                <a:latin typeface="Times New Roman"/>
                <a:cs typeface="Times New Roman"/>
              </a:rPr>
              <a:t> </a:t>
            </a:r>
            <a:r>
              <a:rPr lang="en-US" sz="2400" spc="-4" dirty="0" err="1">
                <a:latin typeface="Calibri"/>
                <a:cs typeface="Calibri"/>
              </a:rPr>
              <a:t>Vagus</a:t>
            </a:r>
            <a:r>
              <a:rPr lang="en-US" sz="2400" spc="-4" dirty="0">
                <a:latin typeface="Calibri"/>
                <a:cs typeface="Calibri"/>
              </a:rPr>
              <a:t>:</a:t>
            </a:r>
            <a:r>
              <a:rPr lang="en-US" sz="2400" spc="4" dirty="0">
                <a:latin typeface="Calibri"/>
                <a:cs typeface="Calibri"/>
              </a:rPr>
              <a:t> </a:t>
            </a:r>
            <a:r>
              <a:rPr lang="en-US" sz="2400" spc="-4" dirty="0">
                <a:latin typeface="Calibri"/>
                <a:cs typeface="Calibri"/>
              </a:rPr>
              <a:t>sensory</a:t>
            </a:r>
            <a:r>
              <a:rPr lang="en-US" sz="2400" spc="-15" dirty="0">
                <a:latin typeface="Calibri"/>
                <a:cs typeface="Calibri"/>
              </a:rPr>
              <a:t> </a:t>
            </a:r>
            <a:r>
              <a:rPr lang="en-US" sz="2400" dirty="0">
                <a:latin typeface="Calibri"/>
                <a:cs typeface="Calibri"/>
              </a:rPr>
              <a:t>&amp;</a:t>
            </a:r>
            <a:r>
              <a:rPr lang="en-US" sz="2400" spc="-4" dirty="0">
                <a:latin typeface="Calibri"/>
                <a:cs typeface="Calibri"/>
              </a:rPr>
              <a:t> </a:t>
            </a:r>
            <a:r>
              <a:rPr lang="en-US" sz="2400" dirty="0">
                <a:latin typeface="Calibri"/>
                <a:cs typeface="Calibri"/>
              </a:rPr>
              <a:t>motor;</a:t>
            </a:r>
            <a:r>
              <a:rPr lang="en-US" sz="2400" spc="-15" dirty="0">
                <a:latin typeface="Calibri"/>
                <a:cs typeface="Calibri"/>
              </a:rPr>
              <a:t> </a:t>
            </a:r>
            <a:r>
              <a:rPr lang="en-US" sz="2400" dirty="0">
                <a:latin typeface="Calibri"/>
                <a:cs typeface="Calibri"/>
              </a:rPr>
              <a:t>medulla</a:t>
            </a: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lang="en-US" sz="2400" spc="-4" dirty="0">
                <a:latin typeface="Calibri"/>
                <a:cs typeface="Calibri"/>
              </a:rPr>
              <a:t>11</a:t>
            </a:r>
            <a:r>
              <a:rPr lang="en-US" sz="2400" spc="-4" dirty="0">
                <a:latin typeface="Wingdings"/>
                <a:cs typeface="Wingdings"/>
              </a:rPr>
              <a:t></a:t>
            </a:r>
            <a:r>
              <a:rPr lang="en-US" sz="2400" spc="-4" dirty="0">
                <a:latin typeface="Calibri"/>
                <a:cs typeface="Calibri"/>
              </a:rPr>
              <a:t>Accessory:</a:t>
            </a:r>
            <a:r>
              <a:rPr lang="en-US" sz="2400" spc="-19" dirty="0">
                <a:latin typeface="Calibri"/>
                <a:cs typeface="Calibri"/>
              </a:rPr>
              <a:t> </a:t>
            </a:r>
            <a:r>
              <a:rPr lang="en-US" sz="2400" dirty="0">
                <a:latin typeface="Calibri"/>
                <a:cs typeface="Calibri"/>
              </a:rPr>
              <a:t>motor;</a:t>
            </a:r>
            <a:r>
              <a:rPr lang="en-US" sz="2400" spc="-19" dirty="0">
                <a:latin typeface="Calibri"/>
                <a:cs typeface="Calibri"/>
              </a:rPr>
              <a:t> </a:t>
            </a:r>
            <a:r>
              <a:rPr lang="en-US" sz="2400" dirty="0">
                <a:latin typeface="Calibri"/>
                <a:cs typeface="Calibri"/>
              </a:rPr>
              <a:t>medulla</a:t>
            </a:r>
          </a:p>
          <a:p>
            <a:pPr marL="266700" marR="316230" indent="-257651">
              <a:lnSpc>
                <a:spcPts val="2595"/>
              </a:lnSpc>
              <a:spcBef>
                <a:spcPts val="61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841056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78229" y="722304"/>
            <a:ext cx="4554855" cy="470802"/>
          </a:xfrm>
          <a:prstGeom prst="rect">
            <a:avLst/>
          </a:prstGeom>
        </p:spPr>
        <p:txBody>
          <a:bodyPr vert="horz" wrap="square" lIns="0" tIns="9049" rIns="0" bIns="0" rtlCol="0" anchor="ctr">
            <a:spAutoFit/>
          </a:bodyPr>
          <a:lstStyle/>
          <a:p>
            <a:pPr marL="9525" algn="l" rtl="0">
              <a:lnSpc>
                <a:spcPct val="100000"/>
              </a:lnSpc>
              <a:spcBef>
                <a:spcPts val="71"/>
              </a:spcBef>
            </a:pPr>
            <a:r>
              <a:rPr sz="3000" spc="-4" dirty="0"/>
              <a:t>Nervous</a:t>
            </a:r>
            <a:r>
              <a:rPr sz="3000" spc="-11" dirty="0"/>
              <a:t> </a:t>
            </a:r>
            <a:r>
              <a:rPr sz="3000" spc="-8" dirty="0"/>
              <a:t>System</a:t>
            </a:r>
            <a:r>
              <a:rPr sz="3000" spc="-19" dirty="0"/>
              <a:t> </a:t>
            </a:r>
            <a:r>
              <a:rPr sz="3000" spc="-8" dirty="0"/>
              <a:t>Malfunction</a:t>
            </a:r>
            <a:endParaRPr sz="3000" dirty="0"/>
          </a:p>
        </p:txBody>
      </p:sp>
      <p:sp>
        <p:nvSpPr>
          <p:cNvPr id="3" name="object 3"/>
          <p:cNvSpPr txBox="1"/>
          <p:nvPr/>
        </p:nvSpPr>
        <p:spPr>
          <a:xfrm>
            <a:off x="2071074" y="2042452"/>
            <a:ext cx="8785611" cy="3345627"/>
          </a:xfrm>
          <a:prstGeom prst="rect">
            <a:avLst/>
          </a:prstGeom>
        </p:spPr>
        <p:txBody>
          <a:bodyPr vert="horz" wrap="square" lIns="0" tIns="82391" rIns="0" bIns="0" rtlCol="0">
            <a:spAutoFit/>
          </a:bodyPr>
          <a:lstStyle/>
          <a:p>
            <a:pPr marL="266700" indent="-257651">
              <a:spcBef>
                <a:spcPts val="64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3200" spc="-4" dirty="0">
                <a:latin typeface="Calibri"/>
                <a:cs typeface="Calibri"/>
              </a:rPr>
              <a:t>Disease</a:t>
            </a:r>
            <a:endParaRPr sz="3200" dirty="0">
              <a:latin typeface="Calibri"/>
              <a:cs typeface="Calibri"/>
            </a:endParaRP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3200" spc="-4" dirty="0">
                <a:latin typeface="Calibri"/>
                <a:cs typeface="Calibri"/>
              </a:rPr>
              <a:t>Trauma</a:t>
            </a:r>
            <a:endParaRPr sz="3200" dirty="0">
              <a:latin typeface="Calibri"/>
              <a:cs typeface="Calibri"/>
            </a:endParaRPr>
          </a:p>
          <a:p>
            <a:pPr marL="266700" indent="-257651">
              <a:spcBef>
                <a:spcPts val="57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3200" spc="-4" dirty="0">
                <a:latin typeface="Calibri"/>
                <a:cs typeface="Calibri"/>
              </a:rPr>
              <a:t>Abnormal</a:t>
            </a:r>
            <a:r>
              <a:rPr sz="3200" spc="-11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growths</a:t>
            </a:r>
          </a:p>
          <a:p>
            <a:pPr marL="266700" marR="932974" indent="-257651">
              <a:spcBef>
                <a:spcPts val="581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3200" spc="-4" dirty="0">
                <a:latin typeface="Calibri"/>
                <a:cs typeface="Calibri"/>
              </a:rPr>
              <a:t>Initiation</a:t>
            </a:r>
            <a:r>
              <a:rPr sz="3200" spc="26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malfunction</a:t>
            </a:r>
            <a:r>
              <a:rPr sz="3200" spc="26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vs.</a:t>
            </a:r>
            <a:r>
              <a:rPr sz="3200" spc="-4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control </a:t>
            </a:r>
            <a:r>
              <a:rPr sz="3200" spc="-533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malfunction</a:t>
            </a:r>
            <a:endParaRPr sz="3200" dirty="0">
              <a:latin typeface="Calibri"/>
              <a:cs typeface="Calibri"/>
            </a:endParaRPr>
          </a:p>
          <a:p>
            <a:pPr marL="266700" marR="3810" indent="-257651">
              <a:spcBef>
                <a:spcPts val="57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3200" spc="-4" dirty="0">
                <a:latin typeface="Calibri"/>
                <a:cs typeface="Calibri"/>
              </a:rPr>
              <a:t>Speech/voice</a:t>
            </a:r>
            <a:r>
              <a:rPr sz="3200" spc="-19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is</a:t>
            </a:r>
            <a:r>
              <a:rPr sz="3200" spc="-4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an</a:t>
            </a:r>
            <a:r>
              <a:rPr sz="3200" spc="11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action</a:t>
            </a:r>
            <a:r>
              <a:rPr sz="3200" spc="4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requiring</a:t>
            </a:r>
            <a:r>
              <a:rPr sz="3200" spc="19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both </a:t>
            </a:r>
            <a:r>
              <a:rPr sz="3200" spc="-533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initiation</a:t>
            </a:r>
            <a:r>
              <a:rPr sz="3200" spc="19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and</a:t>
            </a:r>
            <a:r>
              <a:rPr sz="3200" spc="8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control</a:t>
            </a:r>
          </a:p>
        </p:txBody>
      </p:sp>
    </p:spTree>
    <p:extLst>
      <p:ext uri="{BB962C8B-B14F-4D97-AF65-F5344CB8AC3E}">
        <p14:creationId xmlns:p14="http://schemas.microsoft.com/office/powerpoint/2010/main" val="17756124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07990" y="946105"/>
            <a:ext cx="8814753" cy="68672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 algn="l" rtl="0">
              <a:lnSpc>
                <a:spcPct val="100000"/>
              </a:lnSpc>
              <a:spcBef>
                <a:spcPts val="75"/>
              </a:spcBef>
            </a:pPr>
            <a:r>
              <a:rPr spc="-4" dirty="0"/>
              <a:t>Extrapyramidal</a:t>
            </a:r>
            <a:r>
              <a:rPr spc="-60" dirty="0"/>
              <a:t> </a:t>
            </a:r>
            <a:r>
              <a:rPr spc="-4" dirty="0"/>
              <a:t>Syste</a:t>
            </a:r>
            <a:r>
              <a:rPr lang="en-US" spc="-4" dirty="0"/>
              <a:t>m</a:t>
            </a:r>
            <a:endParaRPr spc="-4" dirty="0"/>
          </a:p>
        </p:txBody>
      </p:sp>
      <p:sp>
        <p:nvSpPr>
          <p:cNvPr id="3" name="object 3"/>
          <p:cNvSpPr txBox="1"/>
          <p:nvPr/>
        </p:nvSpPr>
        <p:spPr>
          <a:xfrm>
            <a:off x="2409371" y="2214725"/>
            <a:ext cx="6880319" cy="2797882"/>
          </a:xfrm>
          <a:prstGeom prst="rect">
            <a:avLst/>
          </a:prstGeom>
        </p:spPr>
        <p:txBody>
          <a:bodyPr vert="horz" wrap="square" lIns="0" tIns="119063" rIns="0" bIns="0" rtlCol="0">
            <a:spAutoFit/>
          </a:bodyPr>
          <a:lstStyle/>
          <a:p>
            <a:pPr marL="266700" indent="-257651">
              <a:spcBef>
                <a:spcPts val="93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Function </a:t>
            </a:r>
            <a:r>
              <a:rPr sz="2800" dirty="0">
                <a:latin typeface="Calibri"/>
                <a:cs typeface="Calibri"/>
              </a:rPr>
              <a:t>to</a:t>
            </a:r>
            <a:r>
              <a:rPr sz="2800" spc="-8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coordinate</a:t>
            </a:r>
            <a:r>
              <a:rPr sz="2800" spc="-8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phonation</a:t>
            </a:r>
            <a:endParaRPr sz="2800" dirty="0">
              <a:latin typeface="Calibri"/>
              <a:cs typeface="Calibri"/>
            </a:endParaRPr>
          </a:p>
          <a:p>
            <a:pPr marL="567214" lvl="1" indent="-215265">
              <a:spcBef>
                <a:spcPts val="863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800" spc="-4" dirty="0">
                <a:latin typeface="Calibri"/>
                <a:cs typeface="Calibri"/>
              </a:rPr>
              <a:t>Corpus</a:t>
            </a:r>
            <a:r>
              <a:rPr sz="2800" spc="-26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Striatum</a:t>
            </a:r>
            <a:endParaRPr sz="2800" dirty="0">
              <a:latin typeface="Calibri"/>
              <a:cs typeface="Calibri"/>
            </a:endParaRPr>
          </a:p>
          <a:p>
            <a:pPr marL="567214" lvl="1" indent="-215265">
              <a:spcBef>
                <a:spcPts val="866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800" spc="-4" dirty="0">
                <a:latin typeface="Calibri"/>
                <a:cs typeface="Calibri"/>
              </a:rPr>
              <a:t>Caudate</a:t>
            </a:r>
            <a:r>
              <a:rPr sz="2800" spc="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and</a:t>
            </a:r>
            <a:r>
              <a:rPr sz="2800" spc="4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Lenticular</a:t>
            </a:r>
            <a:r>
              <a:rPr sz="2800" spc="11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Nucleus</a:t>
            </a:r>
            <a:endParaRPr sz="2800" dirty="0">
              <a:latin typeface="Calibri"/>
              <a:cs typeface="Calibri"/>
            </a:endParaRPr>
          </a:p>
          <a:p>
            <a:pPr marL="567214" lvl="1" indent="-215265">
              <a:spcBef>
                <a:spcPts val="866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800" spc="-4" dirty="0">
                <a:latin typeface="Calibri"/>
                <a:cs typeface="Calibri"/>
              </a:rPr>
              <a:t>Globus</a:t>
            </a:r>
            <a:r>
              <a:rPr sz="2800" spc="-8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Pallidus</a:t>
            </a:r>
            <a:endParaRPr sz="2800" dirty="0">
              <a:latin typeface="Calibri"/>
              <a:cs typeface="Calibri"/>
            </a:endParaRPr>
          </a:p>
          <a:p>
            <a:pPr marL="567214" lvl="1" indent="-215265">
              <a:spcBef>
                <a:spcPts val="863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800" spc="-4" dirty="0">
                <a:latin typeface="Calibri"/>
                <a:cs typeface="Calibri"/>
              </a:rPr>
              <a:t>Substantia</a:t>
            </a:r>
            <a:r>
              <a:rPr sz="2800" spc="11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Nigra</a:t>
            </a:r>
            <a:endParaRPr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224930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61028" y="396145"/>
            <a:ext cx="8781143" cy="68672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R="3810" algn="l" rtl="0">
              <a:lnSpc>
                <a:spcPct val="100000"/>
              </a:lnSpc>
              <a:spcBef>
                <a:spcPts val="75"/>
              </a:spcBef>
            </a:pPr>
            <a:r>
              <a:rPr dirty="0"/>
              <a:t>Lower</a:t>
            </a:r>
            <a:r>
              <a:rPr spc="-19" dirty="0"/>
              <a:t> </a:t>
            </a:r>
            <a:r>
              <a:rPr spc="-4" dirty="0"/>
              <a:t>Motor</a:t>
            </a:r>
            <a:r>
              <a:rPr spc="-19" dirty="0"/>
              <a:t> </a:t>
            </a:r>
            <a:r>
              <a:rPr spc="-8" dirty="0"/>
              <a:t>Neuron</a:t>
            </a:r>
            <a:r>
              <a:rPr lang="en-US" spc="-8" dirty="0"/>
              <a:t> </a:t>
            </a:r>
            <a:r>
              <a:rPr spc="-4" dirty="0"/>
              <a:t>Damage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0914" y="1868187"/>
            <a:ext cx="11350172" cy="3556102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266700" indent="-257651">
              <a:spcBef>
                <a:spcPts val="330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600" spc="-4" dirty="0">
                <a:latin typeface="Calibri"/>
                <a:cs typeface="Calibri"/>
              </a:rPr>
              <a:t>Brainstem and</a:t>
            </a:r>
            <a:r>
              <a:rPr sz="2600" spc="-8" dirty="0">
                <a:latin typeface="Calibri"/>
                <a:cs typeface="Calibri"/>
              </a:rPr>
              <a:t> Medulla</a:t>
            </a:r>
            <a:endParaRPr sz="2600" dirty="0">
              <a:latin typeface="Calibri"/>
              <a:cs typeface="Calibri"/>
            </a:endParaRPr>
          </a:p>
          <a:p>
            <a:pPr marL="266700" marR="246698" indent="-257651">
              <a:lnSpc>
                <a:spcPts val="2265"/>
              </a:lnSpc>
              <a:spcBef>
                <a:spcPts val="540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600" spc="-4" dirty="0">
                <a:latin typeface="Calibri"/>
                <a:cs typeface="Calibri"/>
              </a:rPr>
              <a:t>Nucleus</a:t>
            </a:r>
            <a:r>
              <a:rPr sz="2600" spc="19" dirty="0">
                <a:latin typeface="Calibri"/>
                <a:cs typeface="Calibri"/>
              </a:rPr>
              <a:t> </a:t>
            </a:r>
            <a:r>
              <a:rPr sz="2600" spc="-4" dirty="0">
                <a:latin typeface="Calibri"/>
                <a:cs typeface="Calibri"/>
              </a:rPr>
              <a:t>Ambiguous</a:t>
            </a:r>
            <a:r>
              <a:rPr sz="2600" spc="30" dirty="0">
                <a:latin typeface="Calibri"/>
                <a:cs typeface="Calibri"/>
              </a:rPr>
              <a:t> </a:t>
            </a:r>
            <a:r>
              <a:rPr sz="2600" spc="-8" dirty="0">
                <a:latin typeface="Calibri"/>
                <a:cs typeface="Calibri"/>
              </a:rPr>
              <a:t>damaged</a:t>
            </a:r>
            <a:r>
              <a:rPr sz="2600" spc="11" dirty="0">
                <a:latin typeface="Calibri"/>
                <a:cs typeface="Calibri"/>
              </a:rPr>
              <a:t> </a:t>
            </a:r>
            <a:r>
              <a:rPr sz="2600" spc="-4" dirty="0">
                <a:latin typeface="Calibri"/>
                <a:cs typeface="Calibri"/>
              </a:rPr>
              <a:t>-</a:t>
            </a:r>
            <a:r>
              <a:rPr sz="2600" spc="4" dirty="0">
                <a:latin typeface="Calibri"/>
                <a:cs typeface="Calibri"/>
              </a:rPr>
              <a:t> </a:t>
            </a:r>
            <a:r>
              <a:rPr sz="2600" spc="-8" dirty="0">
                <a:latin typeface="Calibri"/>
                <a:cs typeface="Calibri"/>
              </a:rPr>
              <a:t>impairs</a:t>
            </a:r>
            <a:r>
              <a:rPr sz="2600" spc="11" dirty="0">
                <a:latin typeface="Calibri"/>
                <a:cs typeface="Calibri"/>
              </a:rPr>
              <a:t> </a:t>
            </a:r>
            <a:r>
              <a:rPr sz="2600" spc="-4" dirty="0">
                <a:latin typeface="Calibri"/>
                <a:cs typeface="Calibri"/>
              </a:rPr>
              <a:t>function </a:t>
            </a:r>
            <a:r>
              <a:rPr sz="2600" spc="-465" dirty="0">
                <a:latin typeface="Calibri"/>
                <a:cs typeface="Calibri"/>
              </a:rPr>
              <a:t> </a:t>
            </a:r>
            <a:r>
              <a:rPr sz="2600" spc="-4" dirty="0">
                <a:latin typeface="Calibri"/>
                <a:cs typeface="Calibri"/>
              </a:rPr>
              <a:t>of</a:t>
            </a:r>
            <a:r>
              <a:rPr sz="2600" spc="-8" dirty="0">
                <a:latin typeface="Calibri"/>
                <a:cs typeface="Calibri"/>
              </a:rPr>
              <a:t> SLN</a:t>
            </a:r>
            <a:r>
              <a:rPr sz="2600" spc="8" dirty="0">
                <a:latin typeface="Calibri"/>
                <a:cs typeface="Calibri"/>
              </a:rPr>
              <a:t> </a:t>
            </a:r>
            <a:r>
              <a:rPr sz="2600" spc="-4" dirty="0">
                <a:latin typeface="Calibri"/>
                <a:cs typeface="Calibri"/>
              </a:rPr>
              <a:t>and</a:t>
            </a:r>
            <a:r>
              <a:rPr sz="2600" spc="15" dirty="0">
                <a:latin typeface="Calibri"/>
                <a:cs typeface="Calibri"/>
              </a:rPr>
              <a:t> </a:t>
            </a:r>
            <a:r>
              <a:rPr sz="2600" spc="-4" dirty="0">
                <a:latin typeface="Calibri"/>
                <a:cs typeface="Calibri"/>
              </a:rPr>
              <a:t>RLN</a:t>
            </a:r>
            <a:r>
              <a:rPr sz="2600" spc="8" dirty="0">
                <a:latin typeface="Calibri"/>
                <a:cs typeface="Calibri"/>
              </a:rPr>
              <a:t> </a:t>
            </a:r>
            <a:r>
              <a:rPr sz="2600" spc="-8" dirty="0">
                <a:latin typeface="Calibri"/>
                <a:cs typeface="Calibri"/>
              </a:rPr>
              <a:t>simultaneously</a:t>
            </a:r>
            <a:endParaRPr sz="2600" dirty="0">
              <a:latin typeface="Calibri"/>
              <a:cs typeface="Calibri"/>
            </a:endParaRPr>
          </a:p>
          <a:p>
            <a:pPr marL="266700" indent="-257651">
              <a:spcBef>
                <a:spcPts val="225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600" spc="-8" dirty="0">
                <a:latin typeface="Calibri"/>
                <a:cs typeface="Calibri"/>
              </a:rPr>
              <a:t>Damage</a:t>
            </a:r>
            <a:r>
              <a:rPr sz="2600" spc="-19" dirty="0">
                <a:latin typeface="Calibri"/>
                <a:cs typeface="Calibri"/>
              </a:rPr>
              <a:t> </a:t>
            </a:r>
            <a:r>
              <a:rPr sz="2600" spc="-4" dirty="0">
                <a:latin typeface="Calibri"/>
                <a:cs typeface="Calibri"/>
              </a:rPr>
              <a:t>to</a:t>
            </a:r>
            <a:r>
              <a:rPr sz="2600" spc="-19" dirty="0">
                <a:latin typeface="Calibri"/>
                <a:cs typeface="Calibri"/>
              </a:rPr>
              <a:t> </a:t>
            </a:r>
            <a:r>
              <a:rPr sz="2600" spc="-4" dirty="0">
                <a:latin typeface="Calibri"/>
                <a:cs typeface="Calibri"/>
              </a:rPr>
              <a:t>PNS</a:t>
            </a:r>
            <a:endParaRPr sz="2600" dirty="0">
              <a:latin typeface="Calibri"/>
              <a:cs typeface="Calibri"/>
            </a:endParaRPr>
          </a:p>
          <a:p>
            <a:pPr marL="266700" indent="-257651">
              <a:spcBef>
                <a:spcPts val="251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600" spc="-4" dirty="0">
                <a:latin typeface="Calibri"/>
                <a:cs typeface="Calibri"/>
              </a:rPr>
              <a:t>Injury</a:t>
            </a:r>
            <a:r>
              <a:rPr sz="2600" spc="4" dirty="0">
                <a:latin typeface="Calibri"/>
                <a:cs typeface="Calibri"/>
              </a:rPr>
              <a:t> </a:t>
            </a:r>
            <a:r>
              <a:rPr sz="2600" spc="-4" dirty="0">
                <a:latin typeface="Calibri"/>
                <a:cs typeface="Calibri"/>
              </a:rPr>
              <a:t>to</a:t>
            </a:r>
            <a:r>
              <a:rPr sz="2600" spc="-8" dirty="0">
                <a:latin typeface="Calibri"/>
                <a:cs typeface="Calibri"/>
              </a:rPr>
              <a:t> SLN</a:t>
            </a:r>
            <a:r>
              <a:rPr sz="2600" spc="15" dirty="0">
                <a:latin typeface="Calibri"/>
                <a:cs typeface="Calibri"/>
              </a:rPr>
              <a:t> </a:t>
            </a:r>
            <a:r>
              <a:rPr sz="2600" spc="-4" dirty="0">
                <a:latin typeface="Calibri"/>
                <a:cs typeface="Calibri"/>
              </a:rPr>
              <a:t>or</a:t>
            </a:r>
            <a:r>
              <a:rPr sz="2600" spc="-8" dirty="0">
                <a:latin typeface="Calibri"/>
                <a:cs typeface="Calibri"/>
              </a:rPr>
              <a:t> </a:t>
            </a:r>
            <a:r>
              <a:rPr sz="2600" spc="-4" dirty="0">
                <a:latin typeface="Calibri"/>
                <a:cs typeface="Calibri"/>
              </a:rPr>
              <a:t>RLN</a:t>
            </a:r>
            <a:r>
              <a:rPr sz="2600" spc="23" dirty="0">
                <a:latin typeface="Calibri"/>
                <a:cs typeface="Calibri"/>
              </a:rPr>
              <a:t> </a:t>
            </a:r>
            <a:r>
              <a:rPr sz="2600" spc="-4" dirty="0">
                <a:latin typeface="Calibri"/>
                <a:cs typeface="Calibri"/>
              </a:rPr>
              <a:t>-</a:t>
            </a:r>
            <a:r>
              <a:rPr sz="2600" spc="4" dirty="0">
                <a:latin typeface="Calibri"/>
                <a:cs typeface="Calibri"/>
              </a:rPr>
              <a:t> </a:t>
            </a:r>
            <a:r>
              <a:rPr sz="2600" spc="-4" dirty="0">
                <a:latin typeface="Calibri"/>
                <a:cs typeface="Calibri"/>
              </a:rPr>
              <a:t>unilateral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4" dirty="0">
                <a:latin typeface="Calibri"/>
                <a:cs typeface="Calibri"/>
              </a:rPr>
              <a:t>or</a:t>
            </a:r>
            <a:r>
              <a:rPr sz="2600" spc="4" dirty="0">
                <a:latin typeface="Calibri"/>
                <a:cs typeface="Calibri"/>
              </a:rPr>
              <a:t> </a:t>
            </a:r>
            <a:r>
              <a:rPr sz="2600" spc="-4" dirty="0">
                <a:latin typeface="Calibri"/>
                <a:cs typeface="Calibri"/>
              </a:rPr>
              <a:t>bilateral</a:t>
            </a:r>
            <a:endParaRPr sz="2600" dirty="0">
              <a:latin typeface="Calibri"/>
              <a:cs typeface="Calibri"/>
            </a:endParaRPr>
          </a:p>
          <a:p>
            <a:pPr marL="266700" marR="411480" indent="-257651">
              <a:lnSpc>
                <a:spcPts val="2250"/>
              </a:lnSpc>
              <a:spcBef>
                <a:spcPts val="570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600" spc="-4" dirty="0">
                <a:latin typeface="Calibri"/>
                <a:cs typeface="Calibri"/>
              </a:rPr>
              <a:t>Internal</a:t>
            </a:r>
            <a:r>
              <a:rPr sz="2600" spc="4" dirty="0">
                <a:latin typeface="Calibri"/>
                <a:cs typeface="Calibri"/>
              </a:rPr>
              <a:t> </a:t>
            </a:r>
            <a:r>
              <a:rPr sz="2600" spc="-8" dirty="0">
                <a:latin typeface="Calibri"/>
                <a:cs typeface="Calibri"/>
              </a:rPr>
              <a:t>branch</a:t>
            </a:r>
            <a:r>
              <a:rPr sz="2600" spc="11" dirty="0">
                <a:latin typeface="Calibri"/>
                <a:cs typeface="Calibri"/>
              </a:rPr>
              <a:t> </a:t>
            </a:r>
            <a:r>
              <a:rPr sz="2600" spc="-4" dirty="0">
                <a:latin typeface="Calibri"/>
                <a:cs typeface="Calibri"/>
              </a:rPr>
              <a:t>of </a:t>
            </a:r>
            <a:r>
              <a:rPr sz="2600" dirty="0">
                <a:latin typeface="Calibri"/>
                <a:cs typeface="Calibri"/>
              </a:rPr>
              <a:t>SLN</a:t>
            </a:r>
            <a:r>
              <a:rPr sz="2600" dirty="0">
                <a:latin typeface="Wingdings"/>
                <a:cs typeface="Wingdings"/>
              </a:rPr>
              <a:t></a:t>
            </a:r>
            <a:r>
              <a:rPr sz="2600" spc="-34" dirty="0">
                <a:latin typeface="Times New Roman"/>
                <a:cs typeface="Times New Roman"/>
              </a:rPr>
              <a:t> </a:t>
            </a:r>
            <a:r>
              <a:rPr sz="2600" spc="-4" dirty="0">
                <a:latin typeface="Calibri"/>
                <a:cs typeface="Calibri"/>
              </a:rPr>
              <a:t>no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8" dirty="0">
                <a:latin typeface="Calibri"/>
                <a:cs typeface="Calibri"/>
              </a:rPr>
              <a:t>sensation</a:t>
            </a:r>
            <a:r>
              <a:rPr sz="2600" spc="15" dirty="0">
                <a:latin typeface="Calibri"/>
                <a:cs typeface="Calibri"/>
              </a:rPr>
              <a:t> </a:t>
            </a:r>
            <a:r>
              <a:rPr sz="2600" spc="-4" dirty="0">
                <a:latin typeface="Calibri"/>
                <a:cs typeface="Calibri"/>
              </a:rPr>
              <a:t>in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4" dirty="0">
                <a:latin typeface="Calibri"/>
                <a:cs typeface="Calibri"/>
              </a:rPr>
              <a:t>the 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8" dirty="0">
                <a:latin typeface="Calibri"/>
                <a:cs typeface="Calibri"/>
              </a:rPr>
              <a:t>upper</a:t>
            </a:r>
            <a:r>
              <a:rPr sz="2600" spc="23" dirty="0">
                <a:latin typeface="Calibri"/>
                <a:cs typeface="Calibri"/>
              </a:rPr>
              <a:t> </a:t>
            </a:r>
            <a:r>
              <a:rPr sz="2600" spc="-8" dirty="0">
                <a:latin typeface="Calibri"/>
                <a:cs typeface="Calibri"/>
              </a:rPr>
              <a:t>part</a:t>
            </a:r>
            <a:r>
              <a:rPr sz="2600" spc="8" dirty="0">
                <a:latin typeface="Calibri"/>
                <a:cs typeface="Calibri"/>
              </a:rPr>
              <a:t> </a:t>
            </a:r>
            <a:r>
              <a:rPr sz="2600" spc="-4" dirty="0">
                <a:latin typeface="Calibri"/>
                <a:cs typeface="Calibri"/>
              </a:rPr>
              <a:t>of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4" dirty="0">
                <a:latin typeface="Calibri"/>
                <a:cs typeface="Calibri"/>
              </a:rPr>
              <a:t>lx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4" dirty="0">
                <a:latin typeface="Calibri"/>
                <a:cs typeface="Calibri"/>
              </a:rPr>
              <a:t>:</a:t>
            </a:r>
            <a:r>
              <a:rPr sz="2600" spc="4" dirty="0">
                <a:latin typeface="Calibri"/>
                <a:cs typeface="Calibri"/>
              </a:rPr>
              <a:t> </a:t>
            </a:r>
            <a:r>
              <a:rPr sz="2600" spc="-8" dirty="0">
                <a:latin typeface="Calibri"/>
                <a:cs typeface="Calibri"/>
              </a:rPr>
              <a:t>foreign</a:t>
            </a:r>
            <a:r>
              <a:rPr sz="2600" spc="4" dirty="0">
                <a:latin typeface="Calibri"/>
                <a:cs typeface="Calibri"/>
              </a:rPr>
              <a:t> </a:t>
            </a:r>
            <a:r>
              <a:rPr sz="2600" spc="-8" dirty="0">
                <a:latin typeface="Calibri"/>
                <a:cs typeface="Calibri"/>
              </a:rPr>
              <a:t>bodies</a:t>
            </a:r>
            <a:r>
              <a:rPr sz="2600" spc="19" dirty="0">
                <a:latin typeface="Calibri"/>
                <a:cs typeface="Calibri"/>
              </a:rPr>
              <a:t> </a:t>
            </a:r>
            <a:r>
              <a:rPr sz="2600" spc="-4" dirty="0">
                <a:latin typeface="Calibri"/>
                <a:cs typeface="Calibri"/>
              </a:rPr>
              <a:t>to the</a:t>
            </a:r>
            <a:r>
              <a:rPr sz="2600" spc="11" dirty="0">
                <a:latin typeface="Calibri"/>
                <a:cs typeface="Calibri"/>
              </a:rPr>
              <a:t> </a:t>
            </a:r>
            <a:r>
              <a:rPr sz="2600" spc="-4" dirty="0">
                <a:latin typeface="Calibri"/>
                <a:cs typeface="Calibri"/>
              </a:rPr>
              <a:t>trachea</a:t>
            </a:r>
            <a:endParaRPr sz="2600" dirty="0">
              <a:latin typeface="Calibri"/>
              <a:cs typeface="Calibri"/>
            </a:endParaRPr>
          </a:p>
          <a:p>
            <a:pPr marL="266700" marR="3810" indent="-257651">
              <a:lnSpc>
                <a:spcPts val="2250"/>
              </a:lnSpc>
              <a:spcBef>
                <a:spcPts val="540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  <a:tab pos="2372201" algn="l"/>
              </a:tabLst>
            </a:pPr>
            <a:r>
              <a:rPr sz="2600" spc="-8" dirty="0">
                <a:latin typeface="Calibri"/>
                <a:cs typeface="Calibri"/>
              </a:rPr>
              <a:t>External</a:t>
            </a:r>
            <a:r>
              <a:rPr sz="2600" spc="8" dirty="0">
                <a:latin typeface="Calibri"/>
                <a:cs typeface="Calibri"/>
              </a:rPr>
              <a:t> </a:t>
            </a:r>
            <a:r>
              <a:rPr sz="2600" spc="-4" dirty="0">
                <a:latin typeface="Calibri"/>
                <a:cs typeface="Calibri"/>
              </a:rPr>
              <a:t>branch</a:t>
            </a:r>
            <a:r>
              <a:rPr sz="2600" spc="38" dirty="0">
                <a:latin typeface="Calibri"/>
                <a:cs typeface="Calibri"/>
              </a:rPr>
              <a:t> </a:t>
            </a:r>
            <a:r>
              <a:rPr sz="2600" spc="-4" dirty="0">
                <a:latin typeface="Calibri"/>
                <a:cs typeface="Calibri"/>
              </a:rPr>
              <a:t>of	</a:t>
            </a:r>
            <a:r>
              <a:rPr sz="2600" dirty="0">
                <a:latin typeface="Calibri"/>
                <a:cs typeface="Calibri"/>
              </a:rPr>
              <a:t>SLN</a:t>
            </a:r>
            <a:r>
              <a:rPr sz="2600" dirty="0">
                <a:latin typeface="Wingdings"/>
                <a:cs typeface="Wingdings"/>
              </a:rPr>
              <a:t>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8" dirty="0">
                <a:latin typeface="Calibri"/>
                <a:cs typeface="Calibri"/>
              </a:rPr>
              <a:t>paralysis </a:t>
            </a:r>
            <a:r>
              <a:rPr sz="2600" spc="-4" dirty="0">
                <a:latin typeface="Calibri"/>
                <a:cs typeface="Calibri"/>
              </a:rPr>
              <a:t>of cricothyroid </a:t>
            </a:r>
            <a:r>
              <a:rPr sz="2600" spc="-465" dirty="0">
                <a:latin typeface="Calibri"/>
                <a:cs typeface="Calibri"/>
              </a:rPr>
              <a:t> </a:t>
            </a:r>
            <a:r>
              <a:rPr sz="2600" spc="-8" dirty="0">
                <a:latin typeface="Calibri"/>
                <a:cs typeface="Calibri"/>
              </a:rPr>
              <a:t>(no</a:t>
            </a:r>
            <a:r>
              <a:rPr sz="2600" spc="4" dirty="0">
                <a:latin typeface="Calibri"/>
                <a:cs typeface="Calibri"/>
              </a:rPr>
              <a:t> </a:t>
            </a:r>
            <a:r>
              <a:rPr sz="2600" spc="-8" dirty="0">
                <a:latin typeface="Calibri"/>
                <a:cs typeface="Calibri"/>
              </a:rPr>
              <a:t>pitch</a:t>
            </a:r>
            <a:r>
              <a:rPr sz="2600" spc="15" dirty="0">
                <a:latin typeface="Calibri"/>
                <a:cs typeface="Calibri"/>
              </a:rPr>
              <a:t> </a:t>
            </a:r>
            <a:r>
              <a:rPr sz="2600" spc="-4" dirty="0">
                <a:latin typeface="Calibri"/>
                <a:cs typeface="Calibri"/>
              </a:rPr>
              <a:t>variation,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4" dirty="0">
                <a:latin typeface="Calibri"/>
                <a:cs typeface="Calibri"/>
              </a:rPr>
              <a:t>weak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8" dirty="0">
                <a:latin typeface="Calibri"/>
                <a:cs typeface="Calibri"/>
              </a:rPr>
              <a:t>voice)</a:t>
            </a:r>
            <a:endParaRPr sz="2600" dirty="0">
              <a:latin typeface="Calibri"/>
              <a:cs typeface="Calibri"/>
            </a:endParaRPr>
          </a:p>
          <a:p>
            <a:pPr marL="266700" indent="-257651">
              <a:spcBef>
                <a:spcPts val="24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600" spc="-4" dirty="0">
                <a:latin typeface="Calibri"/>
                <a:cs typeface="Calibri"/>
              </a:rPr>
              <a:t>Injury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4" dirty="0">
                <a:latin typeface="Calibri"/>
                <a:cs typeface="Calibri"/>
              </a:rPr>
              <a:t>to</a:t>
            </a:r>
            <a:r>
              <a:rPr sz="2600" spc="-8" dirty="0">
                <a:latin typeface="Calibri"/>
                <a:cs typeface="Calibri"/>
              </a:rPr>
              <a:t> </a:t>
            </a:r>
            <a:r>
              <a:rPr sz="2600" spc="-4" dirty="0">
                <a:latin typeface="Calibri"/>
                <a:cs typeface="Calibri"/>
              </a:rPr>
              <a:t>one</a:t>
            </a:r>
            <a:r>
              <a:rPr sz="2600" dirty="0">
                <a:latin typeface="Calibri"/>
                <a:cs typeface="Calibri"/>
              </a:rPr>
              <a:t> RLN</a:t>
            </a:r>
            <a:r>
              <a:rPr sz="2600" dirty="0">
                <a:latin typeface="Wingdings"/>
                <a:cs typeface="Wingdings"/>
              </a:rPr>
              <a:t></a:t>
            </a:r>
            <a:r>
              <a:rPr sz="2600" spc="-45" dirty="0">
                <a:latin typeface="Times New Roman"/>
                <a:cs typeface="Times New Roman"/>
              </a:rPr>
              <a:t> </a:t>
            </a:r>
            <a:r>
              <a:rPr sz="2600" spc="-4" dirty="0">
                <a:latin typeface="Calibri"/>
                <a:cs typeface="Calibri"/>
              </a:rPr>
              <a:t>unilateral </a:t>
            </a:r>
            <a:r>
              <a:rPr sz="2600" spc="-8" dirty="0">
                <a:latin typeface="Calibri"/>
                <a:cs typeface="Calibri"/>
              </a:rPr>
              <a:t>paralysis</a:t>
            </a:r>
            <a:endParaRPr sz="2600" dirty="0">
              <a:latin typeface="Calibri"/>
              <a:cs typeface="Calibri"/>
            </a:endParaRPr>
          </a:p>
          <a:p>
            <a:pPr marL="266700" indent="-257651">
              <a:spcBef>
                <a:spcPts val="251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600" spc="-4" dirty="0">
                <a:latin typeface="Calibri"/>
                <a:cs typeface="Calibri"/>
              </a:rPr>
              <a:t>Injury</a:t>
            </a:r>
            <a:r>
              <a:rPr sz="2600" spc="8" dirty="0">
                <a:latin typeface="Calibri"/>
                <a:cs typeface="Calibri"/>
              </a:rPr>
              <a:t> </a:t>
            </a:r>
            <a:r>
              <a:rPr sz="2600" spc="-4" dirty="0">
                <a:latin typeface="Calibri"/>
                <a:cs typeface="Calibri"/>
              </a:rPr>
              <a:t>to </a:t>
            </a:r>
            <a:r>
              <a:rPr sz="2600" spc="-8" dirty="0">
                <a:latin typeface="Calibri"/>
                <a:cs typeface="Calibri"/>
              </a:rPr>
              <a:t>both</a:t>
            </a:r>
            <a:r>
              <a:rPr sz="2600" spc="15" dirty="0">
                <a:latin typeface="Calibri"/>
                <a:cs typeface="Calibri"/>
              </a:rPr>
              <a:t> </a:t>
            </a:r>
            <a:r>
              <a:rPr sz="2600" spc="-4" dirty="0">
                <a:latin typeface="Calibri"/>
                <a:cs typeface="Calibri"/>
              </a:rPr>
              <a:t>RLN</a:t>
            </a:r>
            <a:r>
              <a:rPr sz="2600" spc="19" dirty="0">
                <a:latin typeface="Calibri"/>
                <a:cs typeface="Calibri"/>
              </a:rPr>
              <a:t> </a:t>
            </a:r>
            <a:r>
              <a:rPr sz="2600" spc="-4" dirty="0">
                <a:latin typeface="Wingdings"/>
                <a:cs typeface="Wingdings"/>
              </a:rPr>
              <a:t></a:t>
            </a:r>
            <a:r>
              <a:rPr sz="2600" spc="-41" dirty="0">
                <a:latin typeface="Times New Roman"/>
                <a:cs typeface="Times New Roman"/>
              </a:rPr>
              <a:t> </a:t>
            </a:r>
            <a:r>
              <a:rPr sz="2600" spc="-4" dirty="0">
                <a:latin typeface="Calibri"/>
                <a:cs typeface="Calibri"/>
              </a:rPr>
              <a:t>bilateral</a:t>
            </a:r>
            <a:r>
              <a:rPr sz="2600" spc="-8" dirty="0">
                <a:latin typeface="Calibri"/>
                <a:cs typeface="Calibri"/>
              </a:rPr>
              <a:t> paralysis</a:t>
            </a:r>
            <a:endParaRPr sz="26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54033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9257" y="572111"/>
            <a:ext cx="11422743" cy="564096"/>
          </a:xfrm>
          <a:prstGeom prst="rect">
            <a:avLst/>
          </a:prstGeom>
        </p:spPr>
        <p:txBody>
          <a:bodyPr vert="horz" wrap="square" lIns="0" tIns="10001" rIns="0" bIns="0" rtlCol="0" anchor="ctr">
            <a:spAutoFit/>
          </a:bodyPr>
          <a:lstStyle/>
          <a:p>
            <a:pPr marL="628650" marR="3810" indent="330041">
              <a:lnSpc>
                <a:spcPct val="100000"/>
              </a:lnSpc>
              <a:spcBef>
                <a:spcPts val="79"/>
              </a:spcBef>
            </a:pPr>
            <a:r>
              <a:rPr sz="3600" spc="-4" dirty="0"/>
              <a:t>Diagnostic</a:t>
            </a:r>
            <a:r>
              <a:rPr sz="3600" spc="-26" dirty="0"/>
              <a:t> </a:t>
            </a:r>
            <a:r>
              <a:rPr sz="3600" dirty="0"/>
              <a:t>Approach</a:t>
            </a:r>
            <a:r>
              <a:rPr sz="3600" spc="-8" dirty="0"/>
              <a:t> </a:t>
            </a:r>
            <a:r>
              <a:rPr sz="3600" spc="-4" dirty="0"/>
              <a:t>to</a:t>
            </a:r>
            <a:r>
              <a:rPr sz="3600" spc="-11" dirty="0"/>
              <a:t> </a:t>
            </a:r>
            <a:r>
              <a:rPr sz="3600" dirty="0"/>
              <a:t>the </a:t>
            </a:r>
            <a:r>
              <a:rPr sz="3600" spc="-735" dirty="0"/>
              <a:t> </a:t>
            </a:r>
            <a:r>
              <a:rPr sz="3600" spc="-4" dirty="0"/>
              <a:t>Patient</a:t>
            </a:r>
            <a:r>
              <a:rPr sz="3600" spc="-15" dirty="0"/>
              <a:t> </a:t>
            </a:r>
            <a:r>
              <a:rPr sz="3600" spc="-4" dirty="0"/>
              <a:t>with</a:t>
            </a:r>
            <a:r>
              <a:rPr sz="3600" spc="-8" dirty="0"/>
              <a:t> </a:t>
            </a:r>
            <a:r>
              <a:rPr sz="3600" dirty="0"/>
              <a:t>a</a:t>
            </a:r>
            <a:r>
              <a:rPr sz="3600" spc="-8" dirty="0"/>
              <a:t> </a:t>
            </a:r>
            <a:r>
              <a:rPr sz="3600" spc="-4" dirty="0"/>
              <a:t>Voice</a:t>
            </a:r>
            <a:r>
              <a:rPr sz="3600" spc="-11" dirty="0"/>
              <a:t> </a:t>
            </a:r>
            <a:r>
              <a:rPr sz="3600" spc="-4" dirty="0"/>
              <a:t>Disorder</a:t>
            </a:r>
            <a:endParaRPr sz="3600" dirty="0"/>
          </a:p>
        </p:txBody>
      </p:sp>
      <p:sp>
        <p:nvSpPr>
          <p:cNvPr id="3" name="object 3"/>
          <p:cNvSpPr txBox="1"/>
          <p:nvPr/>
        </p:nvSpPr>
        <p:spPr>
          <a:xfrm>
            <a:off x="1214031" y="2023900"/>
            <a:ext cx="10034541" cy="3218510"/>
          </a:xfrm>
          <a:prstGeom prst="rect">
            <a:avLst/>
          </a:prstGeom>
        </p:spPr>
        <p:txBody>
          <a:bodyPr vert="horz" wrap="square" lIns="0" tIns="73343" rIns="0" bIns="0" rtlCol="0">
            <a:spAutoFit/>
          </a:bodyPr>
          <a:lstStyle/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A</a:t>
            </a:r>
            <a:r>
              <a:rPr sz="2800" spc="8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MULTIDISCIPLINARY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APPROACH:</a:t>
            </a:r>
            <a:endParaRPr sz="2800" dirty="0">
              <a:latin typeface="Calibri"/>
              <a:cs typeface="Calibri"/>
            </a:endParaRPr>
          </a:p>
          <a:p>
            <a:pPr marL="567214" marR="3810" lvl="1" indent="-215265">
              <a:spcBef>
                <a:spcPts val="506"/>
              </a:spcBef>
              <a:buClr>
                <a:srgbClr val="FFCC66"/>
              </a:buClr>
              <a:buChar char="–"/>
              <a:tabLst>
                <a:tab pos="567690" algn="l"/>
                <a:tab pos="2793683" algn="l"/>
              </a:tabLst>
            </a:pPr>
            <a:r>
              <a:rPr sz="2800" spc="-4" dirty="0">
                <a:latin typeface="Calibri"/>
                <a:cs typeface="Calibri"/>
              </a:rPr>
              <a:t>Neurologists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participate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in</a:t>
            </a:r>
            <a:r>
              <a:rPr sz="2800" spc="-8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the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evaluation </a:t>
            </a:r>
            <a:r>
              <a:rPr sz="2800" spc="-8" dirty="0">
                <a:latin typeface="Calibri"/>
                <a:cs typeface="Calibri"/>
              </a:rPr>
              <a:t>of </a:t>
            </a:r>
            <a:r>
              <a:rPr sz="2800" spc="-465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most</a:t>
            </a:r>
            <a:r>
              <a:rPr sz="2800" spc="26" dirty="0">
                <a:latin typeface="Calibri"/>
                <a:cs typeface="Calibri"/>
              </a:rPr>
              <a:t> </a:t>
            </a:r>
            <a:r>
              <a:rPr sz="2800" spc="-8" dirty="0">
                <a:latin typeface="Calibri"/>
                <a:cs typeface="Calibri"/>
              </a:rPr>
              <a:t>patients</a:t>
            </a:r>
            <a:r>
              <a:rPr sz="2800" spc="38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with:	</a:t>
            </a:r>
            <a:r>
              <a:rPr sz="2800" dirty="0">
                <a:latin typeface="Calibri"/>
                <a:cs typeface="Calibri"/>
              </a:rPr>
              <a:t>vocal</a:t>
            </a:r>
            <a:r>
              <a:rPr sz="2800" spc="-11" dirty="0">
                <a:latin typeface="Calibri"/>
                <a:cs typeface="Calibri"/>
              </a:rPr>
              <a:t> </a:t>
            </a:r>
            <a:r>
              <a:rPr sz="2800" spc="-8" dirty="0">
                <a:latin typeface="Calibri"/>
                <a:cs typeface="Calibri"/>
              </a:rPr>
              <a:t>fold paresis,</a:t>
            </a:r>
            <a:r>
              <a:rPr sz="2800" spc="8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vocal </a:t>
            </a:r>
            <a:r>
              <a:rPr sz="2800" spc="-465" dirty="0">
                <a:latin typeface="Calibri"/>
                <a:cs typeface="Calibri"/>
              </a:rPr>
              <a:t> </a:t>
            </a:r>
            <a:r>
              <a:rPr sz="2800" spc="-8" dirty="0">
                <a:latin typeface="Calibri"/>
                <a:cs typeface="Calibri"/>
              </a:rPr>
              <a:t>fold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8" dirty="0">
                <a:latin typeface="Calibri"/>
                <a:cs typeface="Calibri"/>
              </a:rPr>
              <a:t>paralysis,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8" dirty="0">
                <a:latin typeface="Calibri"/>
                <a:cs typeface="Calibri"/>
              </a:rPr>
              <a:t>neuromuscular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8" dirty="0">
                <a:latin typeface="Calibri"/>
                <a:cs typeface="Calibri"/>
              </a:rPr>
              <a:t>diseases,</a:t>
            </a:r>
            <a:r>
              <a:rPr sz="2800" spc="19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and 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movement</a:t>
            </a:r>
            <a:r>
              <a:rPr sz="2800" spc="4" dirty="0">
                <a:latin typeface="Calibri"/>
                <a:cs typeface="Calibri"/>
              </a:rPr>
              <a:t> </a:t>
            </a:r>
            <a:r>
              <a:rPr sz="2800" spc="-8" dirty="0">
                <a:latin typeface="Calibri"/>
                <a:cs typeface="Calibri"/>
              </a:rPr>
              <a:t>disorders.</a:t>
            </a:r>
            <a:endParaRPr sz="2800" dirty="0">
              <a:latin typeface="Calibri"/>
              <a:cs typeface="Calibri"/>
            </a:endParaRPr>
          </a:p>
          <a:p>
            <a:pPr marL="567214" marR="261938" lvl="1" indent="-215265">
              <a:spcBef>
                <a:spcPts val="506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800" spc="-8" dirty="0">
                <a:latin typeface="Calibri"/>
                <a:cs typeface="Calibri"/>
              </a:rPr>
              <a:t>The</a:t>
            </a:r>
            <a:r>
              <a:rPr sz="2800" spc="-4" dirty="0">
                <a:latin typeface="Calibri"/>
                <a:cs typeface="Calibri"/>
              </a:rPr>
              <a:t> </a:t>
            </a:r>
            <a:r>
              <a:rPr sz="2800" spc="-8" dirty="0">
                <a:latin typeface="Calibri"/>
                <a:cs typeface="Calibri"/>
              </a:rPr>
              <a:t>neurologist</a:t>
            </a:r>
            <a:r>
              <a:rPr sz="2800" spc="11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and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8" dirty="0">
                <a:latin typeface="Calibri"/>
                <a:cs typeface="Calibri"/>
              </a:rPr>
              <a:t>laryngologist</a:t>
            </a:r>
            <a:r>
              <a:rPr sz="2800" spc="-11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work 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together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to </a:t>
            </a:r>
            <a:r>
              <a:rPr sz="2800" spc="-8" dirty="0">
                <a:latin typeface="Calibri"/>
                <a:cs typeface="Calibri"/>
              </a:rPr>
              <a:t>perform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laryngeal 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electromyography</a:t>
            </a:r>
            <a:r>
              <a:rPr sz="2800" spc="-11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and</a:t>
            </a:r>
            <a:r>
              <a:rPr sz="2800" spc="4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treat</a:t>
            </a:r>
            <a:r>
              <a:rPr sz="2800" spc="-8" dirty="0">
                <a:latin typeface="Calibri"/>
                <a:cs typeface="Calibri"/>
              </a:rPr>
              <a:t> patients</a:t>
            </a:r>
            <a:r>
              <a:rPr sz="2800" spc="11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with </a:t>
            </a:r>
            <a:r>
              <a:rPr sz="2800" spc="-465" dirty="0">
                <a:latin typeface="Calibri"/>
                <a:cs typeface="Calibri"/>
              </a:rPr>
              <a:t> </a:t>
            </a:r>
            <a:r>
              <a:rPr sz="2800" spc="-8" dirty="0">
                <a:latin typeface="Calibri"/>
                <a:cs typeface="Calibri"/>
              </a:rPr>
              <a:t>laryngeal </a:t>
            </a:r>
            <a:r>
              <a:rPr sz="2800" spc="-4" dirty="0">
                <a:latin typeface="Calibri"/>
                <a:cs typeface="Calibri"/>
              </a:rPr>
              <a:t>movement</a:t>
            </a:r>
            <a:r>
              <a:rPr sz="2800" spc="8" dirty="0">
                <a:latin typeface="Calibri"/>
                <a:cs typeface="Calibri"/>
              </a:rPr>
              <a:t> </a:t>
            </a:r>
            <a:r>
              <a:rPr sz="2800" spc="-8" dirty="0">
                <a:latin typeface="Calibri"/>
                <a:cs typeface="Calibri"/>
              </a:rPr>
              <a:t>disorders.</a:t>
            </a:r>
            <a:endParaRPr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689698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34159" y="644302"/>
            <a:ext cx="5923679" cy="1095589"/>
          </a:xfrm>
          <a:prstGeom prst="rect">
            <a:avLst/>
          </a:prstGeom>
        </p:spPr>
        <p:txBody>
          <a:bodyPr vert="horz" wrap="square" lIns="0" tIns="109633" rIns="0" bIns="0" rtlCol="0" anchor="ctr">
            <a:spAutoFit/>
          </a:bodyPr>
          <a:lstStyle/>
          <a:p>
            <a:pPr marL="927735" marR="3810" algn="l" rtl="0">
              <a:lnSpc>
                <a:spcPct val="100000"/>
              </a:lnSpc>
              <a:spcBef>
                <a:spcPts val="71"/>
              </a:spcBef>
            </a:pPr>
            <a:r>
              <a:rPr sz="3200" b="1" spc="-4" dirty="0"/>
              <a:t>Upper</a:t>
            </a:r>
            <a:r>
              <a:rPr sz="3200" b="1" spc="-8" dirty="0"/>
              <a:t> </a:t>
            </a:r>
            <a:r>
              <a:rPr sz="3200" b="1" spc="-4" dirty="0"/>
              <a:t>Motor</a:t>
            </a:r>
            <a:r>
              <a:rPr sz="3200" b="1" spc="4" dirty="0"/>
              <a:t> </a:t>
            </a:r>
            <a:r>
              <a:rPr sz="3200" b="1" spc="-4" dirty="0"/>
              <a:t>Neuron</a:t>
            </a:r>
            <a:r>
              <a:rPr sz="3200" b="1" spc="-11" dirty="0"/>
              <a:t> </a:t>
            </a:r>
            <a:r>
              <a:rPr sz="3200" b="1" spc="-8" dirty="0"/>
              <a:t>Diseases</a:t>
            </a:r>
            <a:r>
              <a:rPr lang="en-US" sz="3200" b="1" dirty="0"/>
              <a:t>  </a:t>
            </a:r>
            <a:br>
              <a:rPr lang="en-US" sz="3200" b="1" dirty="0"/>
            </a:br>
            <a:r>
              <a:rPr sz="3200" b="1" spc="-4" dirty="0"/>
              <a:t>Pseudobulbar</a:t>
            </a:r>
            <a:r>
              <a:rPr sz="3200" b="1" spc="-49" dirty="0"/>
              <a:t> </a:t>
            </a:r>
            <a:r>
              <a:rPr sz="3200" b="1" spc="-8" dirty="0"/>
              <a:t>Palsy</a:t>
            </a:r>
            <a:endParaRPr sz="3200" b="1" dirty="0"/>
          </a:p>
        </p:txBody>
      </p:sp>
      <p:sp>
        <p:nvSpPr>
          <p:cNvPr id="3" name="object 3"/>
          <p:cNvSpPr txBox="1"/>
          <p:nvPr/>
        </p:nvSpPr>
        <p:spPr>
          <a:xfrm>
            <a:off x="880202" y="2600464"/>
            <a:ext cx="10431595" cy="2446824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266700" indent="-257651">
              <a:spcBef>
                <a:spcPts val="360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latin typeface="Calibri"/>
                <a:cs typeface="Calibri"/>
              </a:rPr>
              <a:t>Harshness/hoarseness</a:t>
            </a:r>
            <a:endParaRPr sz="2400" dirty="0">
              <a:latin typeface="Calibri"/>
              <a:cs typeface="Calibri"/>
            </a:endParaRPr>
          </a:p>
          <a:p>
            <a:pPr marL="266700" indent="-257651">
              <a:spcBef>
                <a:spcPts val="28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latin typeface="Calibri"/>
                <a:cs typeface="Calibri"/>
              </a:rPr>
              <a:t>Damage</a:t>
            </a:r>
            <a:r>
              <a:rPr sz="2400" spc="-8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4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Pyramidal</a:t>
            </a:r>
            <a:r>
              <a:rPr sz="2400" dirty="0">
                <a:latin typeface="Calibri"/>
                <a:cs typeface="Calibri"/>
              </a:rPr>
              <a:t> Pathways</a:t>
            </a:r>
          </a:p>
          <a:p>
            <a:pPr marL="567214" marR="3810" lvl="1" indent="-215265">
              <a:lnSpc>
                <a:spcPts val="2595"/>
              </a:lnSpc>
              <a:spcBef>
                <a:spcPts val="611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400" spc="-4" dirty="0">
                <a:latin typeface="Calibri"/>
                <a:cs typeface="Calibri"/>
              </a:rPr>
              <a:t>Spasticity,</a:t>
            </a:r>
            <a:r>
              <a:rPr sz="2400" spc="8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weakness,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limitation</a:t>
            </a:r>
            <a:r>
              <a:rPr sz="2400" spc="26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4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range, </a:t>
            </a:r>
            <a:r>
              <a:rPr sz="2400" spc="-529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4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slowing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8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movement</a:t>
            </a:r>
          </a:p>
          <a:p>
            <a:pPr marL="567214" marR="1274445" lvl="1" indent="-215265">
              <a:lnSpc>
                <a:spcPts val="2595"/>
              </a:lnSpc>
              <a:spcBef>
                <a:spcPts val="574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400" spc="-4" dirty="0">
                <a:latin typeface="Calibri"/>
                <a:cs typeface="Calibri"/>
              </a:rPr>
              <a:t>Bilateral progressive </a:t>
            </a:r>
            <a:r>
              <a:rPr sz="2400" dirty="0">
                <a:latin typeface="Calibri"/>
                <a:cs typeface="Calibri"/>
              </a:rPr>
              <a:t>lesions to </a:t>
            </a:r>
            <a:r>
              <a:rPr sz="2400" spc="-533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corticobulbar</a:t>
            </a:r>
            <a:r>
              <a:rPr sz="2400" spc="4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tracts</a:t>
            </a:r>
            <a:endParaRPr sz="2400" dirty="0">
              <a:latin typeface="Calibri"/>
              <a:cs typeface="Calibri"/>
            </a:endParaRPr>
          </a:p>
          <a:p>
            <a:pPr marL="567214" lvl="1" indent="-215265">
              <a:spcBef>
                <a:spcPts val="248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400" spc="-4" dirty="0">
                <a:latin typeface="Calibri"/>
                <a:cs typeface="Calibri"/>
              </a:rPr>
              <a:t>Strokes,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MS,</a:t>
            </a:r>
            <a:r>
              <a:rPr sz="2400" spc="-8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Cerebral</a:t>
            </a:r>
            <a:r>
              <a:rPr sz="2400" spc="-19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Palsy</a:t>
            </a:r>
          </a:p>
          <a:p>
            <a:pPr marL="567214" lvl="1" indent="-215265">
              <a:spcBef>
                <a:spcPts val="289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400" spc="-4" dirty="0">
                <a:latin typeface="Calibri"/>
                <a:cs typeface="Calibri"/>
              </a:rPr>
              <a:t>Speech</a:t>
            </a:r>
            <a:r>
              <a:rPr sz="2400" spc="-19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&amp;</a:t>
            </a:r>
            <a:r>
              <a:rPr sz="2400" spc="-19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Swallowing</a:t>
            </a: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470147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246742" y="801082"/>
            <a:ext cx="11234056" cy="68672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1710214" marR="3810" indent="521018" algn="l" rtl="0">
              <a:lnSpc>
                <a:spcPct val="100000"/>
              </a:lnSpc>
              <a:spcBef>
                <a:spcPts val="75"/>
              </a:spcBef>
            </a:pPr>
            <a:r>
              <a:rPr spc="-4" dirty="0"/>
              <a:t>Laryngoscope</a:t>
            </a:r>
            <a:r>
              <a:rPr spc="-26" dirty="0"/>
              <a:t> </a:t>
            </a:r>
            <a:r>
              <a:rPr dirty="0"/>
              <a:t>&amp; </a:t>
            </a:r>
            <a:r>
              <a:rPr spc="-904" dirty="0"/>
              <a:t> </a:t>
            </a:r>
            <a:r>
              <a:rPr spc="-8" dirty="0"/>
              <a:t>Stroboscopic</a:t>
            </a:r>
            <a:r>
              <a:rPr spc="-26" dirty="0"/>
              <a:t> </a:t>
            </a:r>
            <a:r>
              <a:rPr spc="-4" dirty="0"/>
              <a:t>Signs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087" y="2623107"/>
            <a:ext cx="10876369" cy="1933702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266700" marR="148590" indent="-257651">
              <a:spcBef>
                <a:spcPts val="7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u="heavy" spc="-4" dirty="0">
                <a:uFill>
                  <a:solidFill>
                    <a:srgbClr val="FFFFCC"/>
                  </a:solidFill>
                </a:uFill>
                <a:latin typeface="Calibri"/>
                <a:cs typeface="Calibri"/>
              </a:rPr>
              <a:t>Hypertonicity</a:t>
            </a:r>
            <a:r>
              <a:rPr sz="2800" spc="19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vs.</a:t>
            </a:r>
            <a:r>
              <a:rPr sz="2800" spc="-8" dirty="0">
                <a:latin typeface="Calibri"/>
                <a:cs typeface="Calibri"/>
              </a:rPr>
              <a:t> </a:t>
            </a:r>
            <a:r>
              <a:rPr sz="2800" u="heavy" spc="-4" dirty="0">
                <a:uFill>
                  <a:solidFill>
                    <a:srgbClr val="FFFFCC"/>
                  </a:solidFill>
                </a:uFill>
                <a:latin typeface="Calibri"/>
                <a:cs typeface="Calibri"/>
              </a:rPr>
              <a:t>Hypotonicity</a:t>
            </a:r>
            <a:r>
              <a:rPr sz="2800" spc="11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-</a:t>
            </a:r>
            <a:r>
              <a:rPr sz="2800" spc="-8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limited </a:t>
            </a:r>
            <a:r>
              <a:rPr sz="2800" spc="-533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data</a:t>
            </a:r>
            <a:r>
              <a:rPr sz="2800" spc="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about</a:t>
            </a:r>
            <a:r>
              <a:rPr sz="2800" spc="8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them</a:t>
            </a:r>
          </a:p>
          <a:p>
            <a:pPr marL="266700" marR="3810" indent="-257651">
              <a:spcBef>
                <a:spcPts val="57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Hypotheses </a:t>
            </a:r>
            <a:r>
              <a:rPr sz="2800" dirty="0">
                <a:latin typeface="Calibri"/>
                <a:cs typeface="Calibri"/>
              </a:rPr>
              <a:t>can be</a:t>
            </a:r>
            <a:r>
              <a:rPr sz="2800" spc="-4" dirty="0">
                <a:latin typeface="Calibri"/>
                <a:cs typeface="Calibri"/>
              </a:rPr>
              <a:t> drawn depending</a:t>
            </a:r>
            <a:r>
              <a:rPr sz="2800" spc="19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on </a:t>
            </a:r>
            <a:r>
              <a:rPr sz="2800" spc="-533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4" dirty="0">
                <a:latin typeface="Calibri"/>
                <a:cs typeface="Calibri"/>
              </a:rPr>
              <a:t> impairment</a:t>
            </a:r>
            <a:r>
              <a:rPr sz="2800" spc="19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of </a:t>
            </a:r>
            <a:r>
              <a:rPr sz="2800" dirty="0">
                <a:latin typeface="Calibri"/>
                <a:cs typeface="Calibri"/>
              </a:rPr>
              <a:t>movement</a:t>
            </a:r>
          </a:p>
          <a:p>
            <a:pPr>
              <a:spcBef>
                <a:spcPts val="4"/>
              </a:spcBef>
              <a:buClr>
                <a:srgbClr val="FFCC66"/>
              </a:buClr>
              <a:buFont typeface="Calibri"/>
              <a:buChar char="•"/>
            </a:pPr>
            <a:endParaRPr sz="3600" dirty="0">
              <a:latin typeface="Calibri"/>
              <a:cs typeface="Calibri"/>
            </a:endParaRPr>
          </a:p>
          <a:p>
            <a:pPr marL="266700" indent="-257651">
              <a:spcBef>
                <a:spcPts val="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Hyperactive </a:t>
            </a:r>
            <a:r>
              <a:rPr sz="2800" dirty="0">
                <a:latin typeface="Calibri"/>
                <a:cs typeface="Calibri"/>
              </a:rPr>
              <a:t>in</a:t>
            </a:r>
            <a:r>
              <a:rPr sz="2800" spc="4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PCA,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LCA,</a:t>
            </a:r>
            <a:r>
              <a:rPr sz="2800" spc="8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TA, </a:t>
            </a:r>
            <a:r>
              <a:rPr sz="2800" dirty="0">
                <a:latin typeface="Calibri"/>
                <a:cs typeface="Calibri"/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12620950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1620" y="831739"/>
            <a:ext cx="7725159" cy="625171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 algn="l" rtl="0">
              <a:lnSpc>
                <a:spcPct val="100000"/>
              </a:lnSpc>
              <a:spcBef>
                <a:spcPts val="75"/>
              </a:spcBef>
              <a:tabLst>
                <a:tab pos="2113598" algn="l"/>
              </a:tabLst>
            </a:pPr>
            <a:r>
              <a:rPr sz="4000" dirty="0"/>
              <a:t>Acoustics	&amp;</a:t>
            </a:r>
            <a:r>
              <a:rPr sz="4000" spc="-64" dirty="0"/>
              <a:t> </a:t>
            </a:r>
            <a:r>
              <a:rPr sz="4000" dirty="0"/>
              <a:t>Aerodynamic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95220" y="2496602"/>
            <a:ext cx="9601559" cy="1487426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266700" marR="3810" indent="-257651">
              <a:spcBef>
                <a:spcPts val="7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  <a:tab pos="1510189" algn="l"/>
                <a:tab pos="3592830" algn="l"/>
              </a:tabLst>
            </a:pPr>
            <a:r>
              <a:rPr sz="3200" dirty="0">
                <a:latin typeface="Calibri"/>
                <a:cs typeface="Calibri"/>
              </a:rPr>
              <a:t>WOW!!</a:t>
            </a:r>
            <a:r>
              <a:rPr sz="3200" spc="-11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-	</a:t>
            </a:r>
            <a:r>
              <a:rPr sz="3200" spc="-4" dirty="0">
                <a:latin typeface="Calibri"/>
                <a:cs typeface="Calibri"/>
              </a:rPr>
              <a:t>Limited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data!!!!	</a:t>
            </a:r>
            <a:r>
              <a:rPr sz="3200" dirty="0">
                <a:latin typeface="Calibri"/>
                <a:cs typeface="Calibri"/>
              </a:rPr>
              <a:t>No </a:t>
            </a:r>
            <a:r>
              <a:rPr sz="3200" spc="-4" dirty="0">
                <a:latin typeface="Calibri"/>
                <a:cs typeface="Calibri"/>
              </a:rPr>
              <a:t>study of </a:t>
            </a:r>
            <a:r>
              <a:rPr sz="3200" dirty="0">
                <a:latin typeface="Calibri"/>
                <a:cs typeface="Calibri"/>
              </a:rPr>
              <a:t> aerodynamic </a:t>
            </a:r>
            <a:r>
              <a:rPr sz="3200" spc="-4" dirty="0">
                <a:latin typeface="Calibri"/>
                <a:cs typeface="Calibri"/>
              </a:rPr>
              <a:t>characteristics</a:t>
            </a:r>
            <a:r>
              <a:rPr sz="3200" spc="4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and</a:t>
            </a:r>
            <a:r>
              <a:rPr sz="3200" spc="11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only one </a:t>
            </a:r>
            <a:r>
              <a:rPr sz="3200" spc="-529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study</a:t>
            </a:r>
            <a:r>
              <a:rPr sz="3200" spc="4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on</a:t>
            </a:r>
            <a:r>
              <a:rPr sz="3200" spc="-8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acoustics</a:t>
            </a:r>
            <a:r>
              <a:rPr sz="3200" spc="-4" dirty="0">
                <a:latin typeface="Calibri"/>
                <a:cs typeface="Calibri"/>
              </a:rPr>
              <a:t> (Kammermeir, 1969)</a:t>
            </a:r>
            <a:endParaRPr sz="3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725637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3008" y="658816"/>
            <a:ext cx="7084822" cy="1095589"/>
          </a:xfrm>
          <a:prstGeom prst="rect">
            <a:avLst/>
          </a:prstGeom>
        </p:spPr>
        <p:txBody>
          <a:bodyPr vert="horz" wrap="square" lIns="0" tIns="109633" rIns="0" bIns="0" rtlCol="0" anchor="ctr">
            <a:spAutoFit/>
          </a:bodyPr>
          <a:lstStyle/>
          <a:p>
            <a:pPr marL="1572578" marR="3810" algn="l" rtl="0">
              <a:lnSpc>
                <a:spcPct val="100000"/>
              </a:lnSpc>
              <a:spcBef>
                <a:spcPts val="71"/>
              </a:spcBef>
            </a:pPr>
            <a:r>
              <a:rPr sz="3200" b="1" spc="-8" dirty="0"/>
              <a:t>Extrapyramidal</a:t>
            </a:r>
            <a:r>
              <a:rPr sz="3200" b="1" spc="15" dirty="0"/>
              <a:t> </a:t>
            </a:r>
            <a:r>
              <a:rPr sz="3200" b="1" spc="-8" dirty="0"/>
              <a:t>Disorders:</a:t>
            </a:r>
            <a:endParaRPr sz="3200" b="1" dirty="0"/>
          </a:p>
          <a:p>
            <a:pPr marL="1572578" marR="4286" algn="l" rtl="0">
              <a:lnSpc>
                <a:spcPct val="100000"/>
              </a:lnSpc>
              <a:spcBef>
                <a:spcPts val="4"/>
              </a:spcBef>
            </a:pPr>
            <a:r>
              <a:rPr sz="3200" b="1" spc="-4" dirty="0"/>
              <a:t>Parkinson’s</a:t>
            </a:r>
            <a:r>
              <a:rPr sz="3200" b="1" spc="-38" dirty="0"/>
              <a:t> </a:t>
            </a:r>
            <a:r>
              <a:rPr sz="3200" b="1" spc="-8" dirty="0"/>
              <a:t>Disease</a:t>
            </a:r>
            <a:endParaRPr sz="3200" b="1" dirty="0"/>
          </a:p>
        </p:txBody>
      </p:sp>
      <p:sp>
        <p:nvSpPr>
          <p:cNvPr id="3" name="object 3"/>
          <p:cNvSpPr txBox="1"/>
          <p:nvPr/>
        </p:nvSpPr>
        <p:spPr>
          <a:xfrm>
            <a:off x="1716862" y="2676926"/>
            <a:ext cx="8181880" cy="2037577"/>
          </a:xfrm>
          <a:prstGeom prst="rect">
            <a:avLst/>
          </a:prstGeom>
        </p:spPr>
        <p:txBody>
          <a:bodyPr vert="horz" wrap="square" lIns="0" tIns="82391" rIns="0" bIns="0" rtlCol="0">
            <a:spAutoFit/>
          </a:bodyPr>
          <a:lstStyle/>
          <a:p>
            <a:pPr marL="266700" indent="-257651">
              <a:spcBef>
                <a:spcPts val="64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dirty="0">
                <a:latin typeface="Calibri"/>
                <a:cs typeface="Calibri"/>
              </a:rPr>
              <a:t>Monopitch</a:t>
            </a:r>
          </a:p>
          <a:p>
            <a:pPr marL="266700" marR="381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Disease of </a:t>
            </a:r>
            <a:r>
              <a:rPr sz="2800" dirty="0">
                <a:latin typeface="Calibri"/>
                <a:cs typeface="Calibri"/>
              </a:rPr>
              <a:t>the Basal Ganglia </a:t>
            </a:r>
            <a:r>
              <a:rPr sz="2800" spc="-4" dirty="0">
                <a:latin typeface="Calibri"/>
                <a:cs typeface="Calibri"/>
              </a:rPr>
              <a:t>(Substantia </a:t>
            </a:r>
            <a:r>
              <a:rPr sz="2800" spc="-533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Nigra)</a:t>
            </a:r>
          </a:p>
          <a:p>
            <a:pPr marL="266700" marR="737235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Rigidity,</a:t>
            </a:r>
            <a:r>
              <a:rPr sz="2800" spc="8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tremor, </a:t>
            </a:r>
            <a:r>
              <a:rPr sz="2800" dirty="0">
                <a:latin typeface="Calibri"/>
                <a:cs typeface="Calibri"/>
              </a:rPr>
              <a:t>reduced</a:t>
            </a:r>
            <a:r>
              <a:rPr sz="2800" spc="-8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range </a:t>
            </a:r>
            <a:r>
              <a:rPr sz="2800" spc="-4" dirty="0">
                <a:latin typeface="Calibri"/>
                <a:cs typeface="Calibri"/>
              </a:rPr>
              <a:t>of </a:t>
            </a:r>
            <a:r>
              <a:rPr sz="2800" spc="-533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movement</a:t>
            </a: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Hypokinesia</a:t>
            </a:r>
            <a:endParaRPr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022364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80423" y="902562"/>
            <a:ext cx="6132014" cy="68672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 algn="l" rtl="0">
              <a:lnSpc>
                <a:spcPct val="100000"/>
              </a:lnSpc>
              <a:spcBef>
                <a:spcPts val="75"/>
              </a:spcBef>
            </a:pPr>
            <a:r>
              <a:rPr spc="-4" dirty="0"/>
              <a:t>Voice</a:t>
            </a:r>
            <a:r>
              <a:rPr spc="-71" dirty="0"/>
              <a:t> </a:t>
            </a:r>
            <a:r>
              <a:rPr spc="-4" dirty="0"/>
              <a:t>Symptoms: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8576" y="2287101"/>
            <a:ext cx="11055709" cy="2283798"/>
          </a:xfrm>
          <a:prstGeom prst="rect">
            <a:avLst/>
          </a:prstGeom>
        </p:spPr>
        <p:txBody>
          <a:bodyPr vert="horz" wrap="square" lIns="0" tIns="82391" rIns="0" bIns="0" rtlCol="0">
            <a:spAutoFit/>
          </a:bodyPr>
          <a:lstStyle/>
          <a:p>
            <a:pPr marL="266700" indent="-257651">
              <a:spcBef>
                <a:spcPts val="64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3200" spc="-4" dirty="0">
                <a:latin typeface="Calibri"/>
                <a:cs typeface="Calibri"/>
              </a:rPr>
              <a:t>Dysarthria</a:t>
            </a:r>
            <a:endParaRPr sz="3200" dirty="0">
              <a:latin typeface="Calibri"/>
              <a:cs typeface="Calibri"/>
            </a:endParaRPr>
          </a:p>
          <a:p>
            <a:pPr marL="567214" lvl="1" indent="-215265">
              <a:spcBef>
                <a:spcPts val="578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3200" dirty="0">
                <a:latin typeface="Calibri"/>
                <a:cs typeface="Calibri"/>
              </a:rPr>
              <a:t>Prosodic</a:t>
            </a:r>
            <a:r>
              <a:rPr sz="3200" spc="-34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disorders</a:t>
            </a:r>
            <a:endParaRPr sz="3200" dirty="0">
              <a:latin typeface="Calibri"/>
              <a:cs typeface="Calibri"/>
            </a:endParaRPr>
          </a:p>
          <a:p>
            <a:pPr marL="567214" marR="3810" lvl="1" indent="-215265">
              <a:spcBef>
                <a:spcPts val="574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3200" dirty="0">
                <a:latin typeface="Calibri"/>
                <a:cs typeface="Calibri"/>
              </a:rPr>
              <a:t>Monopitch,</a:t>
            </a:r>
            <a:r>
              <a:rPr sz="3200" spc="-8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monoloud,</a:t>
            </a:r>
            <a:r>
              <a:rPr sz="3200" spc="-11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reduced</a:t>
            </a:r>
            <a:r>
              <a:rPr sz="3200" spc="-19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stress, </a:t>
            </a:r>
            <a:r>
              <a:rPr sz="3200" spc="-529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short</a:t>
            </a:r>
            <a:r>
              <a:rPr sz="3200" spc="-11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phrases</a:t>
            </a:r>
            <a:endParaRPr sz="3200" dirty="0">
              <a:latin typeface="Calibri"/>
              <a:cs typeface="Calibri"/>
            </a:endParaRPr>
          </a:p>
          <a:p>
            <a:pPr marL="567214" lvl="1" indent="-215265">
              <a:spcBef>
                <a:spcPts val="581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3200" spc="-4" dirty="0">
                <a:latin typeface="Calibri"/>
                <a:cs typeface="Calibri"/>
              </a:rPr>
              <a:t>Harsh</a:t>
            </a:r>
            <a:r>
              <a:rPr sz="3200" spc="4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voice,</a:t>
            </a:r>
            <a:r>
              <a:rPr sz="3200" spc="-11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strain, pitch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breaks</a:t>
            </a:r>
            <a:endParaRPr sz="3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170020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73692" y="565229"/>
            <a:ext cx="9613861" cy="1079565"/>
          </a:xfrm>
          <a:prstGeom prst="rect">
            <a:avLst/>
          </a:prstGeom>
        </p:spPr>
        <p:txBody>
          <a:bodyPr vert="horz" wrap="square" lIns="0" tIns="398564" rIns="0" bIns="0" rtlCol="0" anchor="ctr">
            <a:spAutoFit/>
          </a:bodyPr>
          <a:lstStyle/>
          <a:p>
            <a:pPr marL="1503045" algn="l" rtl="0">
              <a:lnSpc>
                <a:spcPct val="100000"/>
              </a:lnSpc>
              <a:spcBef>
                <a:spcPts val="75"/>
              </a:spcBef>
            </a:pPr>
            <a:r>
              <a:rPr spc="-4" dirty="0"/>
              <a:t>Parkinson’s</a:t>
            </a:r>
            <a:r>
              <a:rPr spc="-56" dirty="0"/>
              <a:t> </a:t>
            </a:r>
            <a:r>
              <a:rPr dirty="0"/>
              <a:t>Disease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15148" y="2112127"/>
            <a:ext cx="4020979" cy="3991958"/>
          </a:xfrm>
          <a:prstGeom prst="rect">
            <a:avLst/>
          </a:prstGeom>
        </p:spPr>
        <p:txBody>
          <a:bodyPr vert="horz" wrap="square" lIns="0" tIns="82391" rIns="0" bIns="0" rtlCol="0">
            <a:spAutoFit/>
          </a:bodyPr>
          <a:lstStyle/>
          <a:p>
            <a:pPr marL="266700" indent="-257651">
              <a:spcBef>
                <a:spcPts val="64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dirty="0">
                <a:latin typeface="Calibri"/>
                <a:cs typeface="Calibri"/>
              </a:rPr>
              <a:t>Monopitch</a:t>
            </a: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Excessive</a:t>
            </a:r>
            <a:r>
              <a:rPr sz="2800" spc="-23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low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pitch</a:t>
            </a:r>
            <a:endParaRPr sz="2800" dirty="0">
              <a:latin typeface="Calibri"/>
              <a:cs typeface="Calibri"/>
            </a:endParaRPr>
          </a:p>
          <a:p>
            <a:pPr marL="266700" indent="-257651">
              <a:spcBef>
                <a:spcPts val="57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Harshness</a:t>
            </a:r>
            <a:endParaRPr sz="2800" dirty="0">
              <a:latin typeface="Calibri"/>
              <a:cs typeface="Calibri"/>
            </a:endParaRPr>
          </a:p>
          <a:p>
            <a:pPr marL="266700" indent="-257651">
              <a:spcBef>
                <a:spcPts val="581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Speech</a:t>
            </a:r>
            <a:r>
              <a:rPr sz="2800" spc="-23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rate</a:t>
            </a:r>
            <a:r>
              <a:rPr sz="2800" spc="-23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altered</a:t>
            </a:r>
          </a:p>
          <a:p>
            <a:pPr marL="266700" indent="-257651">
              <a:spcBef>
                <a:spcPts val="57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Breathiness</a:t>
            </a:r>
            <a:endParaRPr sz="2800" dirty="0">
              <a:latin typeface="Calibri"/>
              <a:cs typeface="Calibri"/>
            </a:endParaRP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dirty="0">
                <a:latin typeface="Calibri"/>
                <a:cs typeface="Calibri"/>
              </a:rPr>
              <a:t>Roughness</a:t>
            </a: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Tremulousness</a:t>
            </a:r>
            <a:r>
              <a:rPr sz="2800" spc="-26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(unsteadiness)</a:t>
            </a:r>
            <a:endParaRPr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845565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53055" y="684847"/>
            <a:ext cx="4669308" cy="68672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 algn="l" rtl="0">
              <a:lnSpc>
                <a:spcPct val="100000"/>
              </a:lnSpc>
              <a:spcBef>
                <a:spcPts val="75"/>
              </a:spcBef>
              <a:tabLst>
                <a:tab pos="1910715" algn="l"/>
              </a:tabLst>
            </a:pPr>
            <a:r>
              <a:rPr dirty="0"/>
              <a:t>Acoustic	</a:t>
            </a:r>
            <a:r>
              <a:rPr lang="en-US" dirty="0"/>
              <a:t> </a:t>
            </a:r>
            <a:r>
              <a:rPr spc="-4" dirty="0"/>
              <a:t>S</a:t>
            </a:r>
            <a:r>
              <a:rPr spc="4" dirty="0"/>
              <a:t>i</a:t>
            </a:r>
            <a:r>
              <a:rPr dirty="0"/>
              <a:t>gns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4304" y="2558631"/>
            <a:ext cx="11030323" cy="2417361"/>
          </a:xfrm>
          <a:prstGeom prst="rect">
            <a:avLst/>
          </a:prstGeom>
        </p:spPr>
        <p:txBody>
          <a:bodyPr vert="horz" wrap="square" lIns="0" tIns="50959" rIns="0" bIns="0" rtlCol="0">
            <a:spAutoFit/>
          </a:bodyPr>
          <a:lstStyle/>
          <a:p>
            <a:pPr marL="266700" marR="85725" indent="-257651" algn="just">
              <a:lnSpc>
                <a:spcPts val="2595"/>
              </a:lnSpc>
              <a:spcBef>
                <a:spcPts val="401"/>
              </a:spcBef>
              <a:buClr>
                <a:srgbClr val="FFCC66"/>
              </a:buClr>
              <a:buChar char="•"/>
              <a:tabLst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Canter (1963) </a:t>
            </a:r>
            <a:r>
              <a:rPr sz="2800" dirty="0">
                <a:latin typeface="Calibri"/>
                <a:cs typeface="Calibri"/>
              </a:rPr>
              <a:t>- No </a:t>
            </a:r>
            <a:r>
              <a:rPr sz="2800" spc="-4" dirty="0">
                <a:latin typeface="Calibri"/>
                <a:cs typeface="Calibri"/>
              </a:rPr>
              <a:t>differences </a:t>
            </a:r>
            <a:r>
              <a:rPr sz="2800" dirty="0">
                <a:latin typeface="Calibri"/>
                <a:cs typeface="Calibri"/>
              </a:rPr>
              <a:t>in </a:t>
            </a:r>
            <a:r>
              <a:rPr sz="2800" spc="-4" dirty="0">
                <a:latin typeface="Calibri"/>
                <a:cs typeface="Calibri"/>
              </a:rPr>
              <a:t>SPL for </a:t>
            </a:r>
            <a:r>
              <a:rPr sz="2800" dirty="0">
                <a:latin typeface="Calibri"/>
                <a:cs typeface="Calibri"/>
              </a:rPr>
              <a:t> reading as compared to control </a:t>
            </a:r>
            <a:r>
              <a:rPr sz="2800" spc="-4" dirty="0">
                <a:latin typeface="Calibri"/>
                <a:cs typeface="Calibri"/>
              </a:rPr>
              <a:t>subjects. </a:t>
            </a:r>
            <a:r>
              <a:rPr sz="2800" spc="-533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Later</a:t>
            </a:r>
            <a:r>
              <a:rPr sz="2800" spc="-8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study</a:t>
            </a:r>
            <a:r>
              <a:rPr sz="2800" spc="4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showed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lower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max in</a:t>
            </a:r>
            <a:r>
              <a:rPr sz="2800" spc="8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SPL.</a:t>
            </a:r>
            <a:endParaRPr sz="2800" dirty="0">
              <a:latin typeface="Calibri"/>
              <a:cs typeface="Calibri"/>
            </a:endParaRPr>
          </a:p>
          <a:p>
            <a:pPr>
              <a:spcBef>
                <a:spcPts val="26"/>
              </a:spcBef>
              <a:buClr>
                <a:srgbClr val="FFCC66"/>
              </a:buClr>
              <a:buFont typeface="Calibri"/>
              <a:buChar char="•"/>
            </a:pPr>
            <a:endParaRPr sz="2800" dirty="0">
              <a:latin typeface="Calibri"/>
              <a:cs typeface="Calibri"/>
            </a:endParaRPr>
          </a:p>
          <a:p>
            <a:pPr marL="266700" indent="-257651"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Higher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mean F0-</a:t>
            </a:r>
            <a:r>
              <a:rPr sz="2800" spc="-8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and </a:t>
            </a:r>
            <a:r>
              <a:rPr sz="2800" spc="-4" dirty="0">
                <a:latin typeface="Calibri"/>
                <a:cs typeface="Calibri"/>
              </a:rPr>
              <a:t>F0</a:t>
            </a:r>
            <a:r>
              <a:rPr sz="2800" spc="-11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variability</a:t>
            </a:r>
          </a:p>
          <a:p>
            <a:pPr>
              <a:spcBef>
                <a:spcPts val="26"/>
              </a:spcBef>
              <a:buClr>
                <a:srgbClr val="FFCC66"/>
              </a:buClr>
              <a:buFont typeface="Calibri"/>
              <a:buChar char="•"/>
            </a:pPr>
            <a:endParaRPr sz="3200" dirty="0">
              <a:latin typeface="Calibri"/>
              <a:cs typeface="Calibri"/>
            </a:endParaRPr>
          </a:p>
          <a:p>
            <a:pPr marL="266700" marR="3810" indent="-257651" algn="just">
              <a:lnSpc>
                <a:spcPts val="2595"/>
              </a:lnSpc>
              <a:buClr>
                <a:srgbClr val="FFCC66"/>
              </a:buClr>
              <a:buChar char="•"/>
              <a:tabLst>
                <a:tab pos="267176" algn="l"/>
              </a:tabLst>
            </a:pPr>
            <a:r>
              <a:rPr sz="2800" dirty="0">
                <a:latin typeface="Calibri"/>
                <a:cs typeface="Calibri"/>
              </a:rPr>
              <a:t>No </a:t>
            </a:r>
            <a:r>
              <a:rPr sz="2800" spc="-4" dirty="0">
                <a:latin typeface="Calibri"/>
                <a:cs typeface="Calibri"/>
              </a:rPr>
              <a:t>differences on </a:t>
            </a:r>
            <a:r>
              <a:rPr sz="2800" dirty="0">
                <a:latin typeface="Calibri"/>
                <a:cs typeface="Calibri"/>
              </a:rPr>
              <a:t>vowel </a:t>
            </a:r>
            <a:r>
              <a:rPr sz="2800" spc="-4" dirty="0">
                <a:latin typeface="Calibri"/>
                <a:cs typeface="Calibri"/>
              </a:rPr>
              <a:t>duration, phrase </a:t>
            </a:r>
            <a:r>
              <a:rPr sz="2800" spc="-533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length,</a:t>
            </a:r>
            <a:r>
              <a:rPr sz="2800" spc="11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syllable</a:t>
            </a:r>
            <a:r>
              <a:rPr sz="2800" spc="8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length</a:t>
            </a:r>
          </a:p>
        </p:txBody>
      </p:sp>
    </p:spTree>
    <p:extLst>
      <p:ext uri="{BB962C8B-B14F-4D97-AF65-F5344CB8AC3E}">
        <p14:creationId xmlns:p14="http://schemas.microsoft.com/office/powerpoint/2010/main" val="22440152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2866" y="800961"/>
            <a:ext cx="5252615" cy="68672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 algn="l" rtl="0">
              <a:lnSpc>
                <a:spcPct val="100000"/>
              </a:lnSpc>
              <a:spcBef>
                <a:spcPts val="75"/>
              </a:spcBef>
            </a:pPr>
            <a:r>
              <a:rPr spc="-4" dirty="0"/>
              <a:t>Other</a:t>
            </a:r>
            <a:r>
              <a:rPr spc="-41" dirty="0"/>
              <a:t> </a:t>
            </a:r>
            <a:r>
              <a:rPr dirty="0"/>
              <a:t>UMN</a:t>
            </a:r>
            <a:r>
              <a:rPr spc="-19" dirty="0"/>
              <a:t> </a:t>
            </a:r>
            <a:r>
              <a:rPr spc="-4" dirty="0"/>
              <a:t>Diseases: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21662" y="2695556"/>
            <a:ext cx="8835024" cy="1714411"/>
          </a:xfrm>
          <a:prstGeom prst="rect">
            <a:avLst/>
          </a:prstGeom>
        </p:spPr>
        <p:txBody>
          <a:bodyPr vert="horz" wrap="square" lIns="0" tIns="82391" rIns="0" bIns="0" rtlCol="0">
            <a:spAutoFit/>
          </a:bodyPr>
          <a:lstStyle/>
          <a:p>
            <a:pPr marL="266700" indent="-257651">
              <a:spcBef>
                <a:spcPts val="64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3200" spc="-4" dirty="0">
                <a:latin typeface="Calibri"/>
                <a:cs typeface="Calibri"/>
              </a:rPr>
              <a:t>Shy-Drager</a:t>
            </a:r>
            <a:r>
              <a:rPr sz="3200" spc="-8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-</a:t>
            </a:r>
            <a:r>
              <a:rPr sz="3200" spc="-23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Hoarseness</a:t>
            </a:r>
            <a:endParaRPr sz="3200" dirty="0">
              <a:latin typeface="Calibri"/>
              <a:cs typeface="Calibri"/>
            </a:endParaRP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3200" dirty="0">
                <a:latin typeface="Calibri"/>
                <a:cs typeface="Calibri"/>
              </a:rPr>
              <a:t>ALS</a:t>
            </a:r>
            <a:r>
              <a:rPr sz="3200" spc="-23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-</a:t>
            </a:r>
            <a:r>
              <a:rPr sz="3200" spc="-23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Hoarseness</a:t>
            </a:r>
            <a:endParaRPr sz="3200" dirty="0">
              <a:latin typeface="Calibri"/>
              <a:cs typeface="Calibri"/>
            </a:endParaRPr>
          </a:p>
          <a:p>
            <a:pPr marL="266700" indent="-257651">
              <a:spcBef>
                <a:spcPts val="57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3200" spc="-4" dirty="0">
                <a:latin typeface="Calibri"/>
                <a:cs typeface="Calibri"/>
              </a:rPr>
              <a:t>Huntington’s</a:t>
            </a:r>
            <a:r>
              <a:rPr sz="3200" spc="19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Chorea</a:t>
            </a:r>
            <a:r>
              <a:rPr sz="3200" spc="4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-</a:t>
            </a:r>
            <a:r>
              <a:rPr sz="3200" spc="-11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Hoarseness</a:t>
            </a:r>
            <a:endParaRPr sz="3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307490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05174" y="670332"/>
            <a:ext cx="4581652" cy="68672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 algn="l" rtl="0">
              <a:lnSpc>
                <a:spcPct val="100000"/>
              </a:lnSpc>
              <a:spcBef>
                <a:spcPts val="75"/>
              </a:spcBef>
            </a:pPr>
            <a:r>
              <a:rPr spc="-4" dirty="0"/>
              <a:t>Multiple</a:t>
            </a:r>
            <a:r>
              <a:rPr spc="-68" dirty="0"/>
              <a:t> </a:t>
            </a:r>
            <a:r>
              <a:rPr spc="-4" dirty="0"/>
              <a:t>Sclerosis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05439" y="1922300"/>
            <a:ext cx="3785875" cy="3477555"/>
          </a:xfrm>
          <a:prstGeom prst="rect">
            <a:avLst/>
          </a:prstGeom>
        </p:spPr>
        <p:txBody>
          <a:bodyPr vert="horz" wrap="square" lIns="0" tIns="73343" rIns="0" bIns="0" rtlCol="0">
            <a:spAutoFit/>
          </a:bodyPr>
          <a:lstStyle/>
          <a:p>
            <a:pPr marL="266700" indent="-257651">
              <a:spcBef>
                <a:spcPts val="578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</a:tabLst>
            </a:pPr>
            <a:r>
              <a:rPr sz="2400" spc="-8" dirty="0">
                <a:latin typeface="Calibri"/>
                <a:cs typeface="Calibri"/>
              </a:rPr>
              <a:t>Disease</a:t>
            </a:r>
            <a:r>
              <a:rPr sz="2400" spc="4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affecting</a:t>
            </a:r>
            <a:r>
              <a:rPr sz="2400" spc="8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myelin</a:t>
            </a:r>
            <a:endParaRPr sz="2400" dirty="0">
              <a:latin typeface="Calibri"/>
              <a:cs typeface="Calibri"/>
            </a:endParaRPr>
          </a:p>
          <a:p>
            <a:pPr marL="266700" indent="-257651">
              <a:spcBef>
                <a:spcPts val="506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latin typeface="Calibri"/>
                <a:cs typeface="Calibri"/>
              </a:rPr>
              <a:t>Affects</a:t>
            </a:r>
            <a:r>
              <a:rPr sz="2400" spc="-11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CNS</a:t>
            </a:r>
            <a:endParaRPr sz="2400" dirty="0">
              <a:latin typeface="Calibri"/>
              <a:cs typeface="Calibri"/>
            </a:endParaRPr>
          </a:p>
          <a:p>
            <a:pPr marL="567214" lvl="1" indent="-215265">
              <a:spcBef>
                <a:spcPts val="503"/>
              </a:spcBef>
              <a:buClr>
                <a:srgbClr val="FFCC66"/>
              </a:buClr>
              <a:buFont typeface="Calibri"/>
              <a:buChar char="–"/>
              <a:tabLst>
                <a:tab pos="567690" algn="l"/>
              </a:tabLst>
            </a:pPr>
            <a:r>
              <a:rPr sz="2400" spc="-8" dirty="0">
                <a:latin typeface="Calibri"/>
                <a:cs typeface="Calibri"/>
              </a:rPr>
              <a:t>Pyramidal</a:t>
            </a:r>
            <a:endParaRPr sz="2400" dirty="0">
              <a:latin typeface="Calibri"/>
              <a:cs typeface="Calibri"/>
            </a:endParaRPr>
          </a:p>
          <a:p>
            <a:pPr marL="567214" lvl="1" indent="-215265">
              <a:spcBef>
                <a:spcPts val="506"/>
              </a:spcBef>
              <a:buClr>
                <a:srgbClr val="FFCC66"/>
              </a:buClr>
              <a:buFont typeface="Calibri"/>
              <a:buChar char="–"/>
              <a:tabLst>
                <a:tab pos="567690" algn="l"/>
              </a:tabLst>
            </a:pPr>
            <a:r>
              <a:rPr sz="2400" spc="-8" dirty="0">
                <a:latin typeface="Calibri"/>
                <a:cs typeface="Calibri"/>
              </a:rPr>
              <a:t>Cerebellar</a:t>
            </a:r>
            <a:endParaRPr sz="2400" dirty="0">
              <a:latin typeface="Calibri"/>
              <a:cs typeface="Calibri"/>
            </a:endParaRPr>
          </a:p>
          <a:p>
            <a:pPr marL="567214" lvl="1" indent="-215265">
              <a:spcBef>
                <a:spcPts val="503"/>
              </a:spcBef>
              <a:buClr>
                <a:srgbClr val="FFCC66"/>
              </a:buClr>
              <a:buFont typeface="Calibri"/>
              <a:buChar char="–"/>
              <a:tabLst>
                <a:tab pos="567690" algn="l"/>
              </a:tabLst>
            </a:pPr>
            <a:r>
              <a:rPr sz="2400" spc="-4" dirty="0">
                <a:latin typeface="Calibri"/>
                <a:cs typeface="Calibri"/>
              </a:rPr>
              <a:t>Brainstem</a:t>
            </a:r>
            <a:endParaRPr sz="2400" dirty="0">
              <a:latin typeface="Calibri"/>
              <a:cs typeface="Calibri"/>
            </a:endParaRPr>
          </a:p>
          <a:p>
            <a:pPr marL="266700" indent="-257651">
              <a:spcBef>
                <a:spcPts val="506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</a:tabLst>
            </a:pPr>
            <a:r>
              <a:rPr sz="2400" spc="-8" dirty="0">
                <a:latin typeface="Calibri"/>
                <a:cs typeface="Calibri"/>
              </a:rPr>
              <a:t>Vertigo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(25%)</a:t>
            </a:r>
            <a:endParaRPr sz="2400" dirty="0">
              <a:latin typeface="Calibri"/>
              <a:cs typeface="Calibri"/>
            </a:endParaRPr>
          </a:p>
          <a:p>
            <a:pPr marL="266700" indent="-257651">
              <a:spcBef>
                <a:spcPts val="506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</a:tabLst>
            </a:pPr>
            <a:r>
              <a:rPr sz="2400" spc="-8" dirty="0">
                <a:latin typeface="Calibri"/>
                <a:cs typeface="Calibri"/>
              </a:rPr>
              <a:t>Dysarthria</a:t>
            </a:r>
            <a:r>
              <a:rPr sz="2400" spc="8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(20%)</a:t>
            </a:r>
            <a:endParaRPr sz="2400" dirty="0">
              <a:latin typeface="Calibri"/>
              <a:cs typeface="Calibri"/>
            </a:endParaRPr>
          </a:p>
          <a:p>
            <a:pPr marL="266700" indent="-257651">
              <a:spcBef>
                <a:spcPts val="503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</a:tabLst>
            </a:pPr>
            <a:r>
              <a:rPr sz="2400" spc="-8" dirty="0">
                <a:latin typeface="Calibri"/>
                <a:cs typeface="Calibri"/>
              </a:rPr>
              <a:t>Dysphagia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(10-15%)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74848932-9AD5-42FA-B324-9F40A72F9373}"/>
              </a:ext>
            </a:extLst>
          </p:cNvPr>
          <p:cNvSpPr txBox="1"/>
          <p:nvPr/>
        </p:nvSpPr>
        <p:spPr>
          <a:xfrm>
            <a:off x="5550519" y="2471088"/>
            <a:ext cx="5672613" cy="2379978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266700" marR="484346" indent="-257651">
              <a:spcBef>
                <a:spcPts val="7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latin typeface="Calibri"/>
                <a:cs typeface="Calibri"/>
              </a:rPr>
              <a:t>Multiple scarring </a:t>
            </a:r>
            <a:r>
              <a:rPr sz="2400" dirty="0">
                <a:latin typeface="Calibri"/>
                <a:cs typeface="Calibri"/>
              </a:rPr>
              <a:t>of </a:t>
            </a:r>
            <a:r>
              <a:rPr sz="2400" spc="-8" dirty="0">
                <a:latin typeface="Calibri"/>
                <a:cs typeface="Calibri"/>
              </a:rPr>
              <a:t>the </a:t>
            </a:r>
            <a:r>
              <a:rPr sz="2400" dirty="0">
                <a:latin typeface="Calibri"/>
                <a:cs typeface="Calibri"/>
              </a:rPr>
              <a:t>white matter </a:t>
            </a:r>
            <a:r>
              <a:rPr sz="2400" spc="-4" dirty="0">
                <a:latin typeface="Calibri"/>
                <a:cs typeface="Calibri"/>
              </a:rPr>
              <a:t>of </a:t>
            </a:r>
            <a:r>
              <a:rPr sz="2400" spc="-533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brain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stem</a:t>
            </a:r>
            <a:r>
              <a:rPr sz="2400" dirty="0">
                <a:latin typeface="Calibri"/>
                <a:cs typeface="Calibri"/>
              </a:rPr>
              <a:t> and</a:t>
            </a:r>
            <a:r>
              <a:rPr sz="2400" spc="11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Schwan</a:t>
            </a:r>
            <a:r>
              <a:rPr sz="2400" spc="4" dirty="0">
                <a:latin typeface="Calibri"/>
                <a:cs typeface="Calibri"/>
              </a:rPr>
              <a:t> </a:t>
            </a:r>
            <a:r>
              <a:rPr sz="2400" spc="-8" dirty="0">
                <a:latin typeface="Calibri"/>
                <a:cs typeface="Calibri"/>
              </a:rPr>
              <a:t>Cells.</a:t>
            </a:r>
            <a:endParaRPr sz="2400" dirty="0">
              <a:latin typeface="Calibri"/>
              <a:cs typeface="Calibri"/>
            </a:endParaRPr>
          </a:p>
          <a:p>
            <a:pPr marL="266700" marR="3810" indent="-257651">
              <a:spcBef>
                <a:spcPts val="57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dirty="0">
                <a:latin typeface="Calibri"/>
                <a:cs typeface="Calibri"/>
              </a:rPr>
              <a:t>More</a:t>
            </a:r>
            <a:r>
              <a:rPr sz="2400" spc="-19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than</a:t>
            </a:r>
            <a:r>
              <a:rPr sz="2400" spc="11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half</a:t>
            </a:r>
            <a:r>
              <a:rPr sz="2400" spc="-11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tend</a:t>
            </a:r>
            <a:r>
              <a:rPr sz="2400" spc="8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 </a:t>
            </a:r>
            <a:r>
              <a:rPr sz="2400" spc="-4" dirty="0">
                <a:latin typeface="Calibri"/>
                <a:cs typeface="Calibri"/>
              </a:rPr>
              <a:t>have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normal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speech </a:t>
            </a:r>
            <a:r>
              <a:rPr sz="2400" spc="-533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performance (D.A.B.</a:t>
            </a:r>
            <a:r>
              <a:rPr sz="2400" spc="11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1972)</a:t>
            </a:r>
            <a:endParaRPr sz="2400" dirty="0">
              <a:latin typeface="Calibri"/>
              <a:cs typeface="Calibri"/>
            </a:endParaRPr>
          </a:p>
          <a:p>
            <a:pPr marL="567214" marR="311468" indent="-215265">
              <a:spcBef>
                <a:spcPts val="578"/>
              </a:spcBef>
            </a:pPr>
            <a:r>
              <a:rPr sz="2400" dirty="0">
                <a:latin typeface="Calibri"/>
                <a:cs typeface="Calibri"/>
              </a:rPr>
              <a:t>– 68 </a:t>
            </a:r>
            <a:r>
              <a:rPr sz="2400" spc="-4" dirty="0">
                <a:latin typeface="Calibri"/>
                <a:cs typeface="Calibri"/>
              </a:rPr>
              <a:t>patients </a:t>
            </a:r>
            <a:r>
              <a:rPr sz="2400" dirty="0">
                <a:latin typeface="Calibri"/>
                <a:cs typeface="Calibri"/>
              </a:rPr>
              <a:t>- 29% with </a:t>
            </a:r>
            <a:r>
              <a:rPr sz="2400" spc="-4" dirty="0">
                <a:latin typeface="Calibri"/>
                <a:cs typeface="Calibri"/>
              </a:rPr>
              <a:t>minimal speech </a:t>
            </a:r>
            <a:r>
              <a:rPr sz="2400" spc="-533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impairments.</a:t>
            </a: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128549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86242" y="536982"/>
            <a:ext cx="8176844" cy="68672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 algn="l" rtl="0">
              <a:lnSpc>
                <a:spcPct val="100000"/>
              </a:lnSpc>
              <a:spcBef>
                <a:spcPts val="75"/>
              </a:spcBef>
            </a:pPr>
            <a:r>
              <a:rPr spc="-4" dirty="0"/>
              <a:t>Speech</a:t>
            </a:r>
            <a:r>
              <a:rPr spc="-19" dirty="0"/>
              <a:t> </a:t>
            </a:r>
            <a:r>
              <a:rPr dirty="0"/>
              <a:t>&amp;</a:t>
            </a:r>
            <a:r>
              <a:rPr spc="-15" dirty="0"/>
              <a:t> </a:t>
            </a:r>
            <a:r>
              <a:rPr spc="-4" dirty="0"/>
              <a:t>Vocal</a:t>
            </a:r>
            <a:r>
              <a:rPr spc="-19" dirty="0"/>
              <a:t> </a:t>
            </a:r>
            <a:r>
              <a:rPr spc="-4" dirty="0"/>
              <a:t>Symptoms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471604" y="2087046"/>
            <a:ext cx="5563925" cy="3053239"/>
          </a:xfrm>
          <a:prstGeom prst="rect">
            <a:avLst/>
          </a:prstGeom>
        </p:spPr>
        <p:txBody>
          <a:bodyPr vert="horz" wrap="square" lIns="0" tIns="82391" rIns="0" bIns="0" rtlCol="0">
            <a:spAutoFit/>
          </a:bodyPr>
          <a:lstStyle/>
          <a:p>
            <a:pPr marL="266700" indent="-257651">
              <a:spcBef>
                <a:spcPts val="64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Reductions </a:t>
            </a:r>
            <a:r>
              <a:rPr sz="2800" dirty="0">
                <a:latin typeface="Calibri"/>
                <a:cs typeface="Calibri"/>
              </a:rPr>
              <a:t>in</a:t>
            </a:r>
            <a:r>
              <a:rPr sz="2800" spc="-8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vocal</a:t>
            </a:r>
            <a:r>
              <a:rPr sz="2800" spc="-8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loudness</a:t>
            </a:r>
            <a:endParaRPr sz="2800" dirty="0">
              <a:latin typeface="Calibri"/>
              <a:cs typeface="Calibri"/>
            </a:endParaRP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Harshness</a:t>
            </a:r>
            <a:endParaRPr sz="2800" dirty="0">
              <a:latin typeface="Calibri"/>
              <a:cs typeface="Calibri"/>
            </a:endParaRPr>
          </a:p>
          <a:p>
            <a:pPr marL="266700" indent="-257651">
              <a:spcBef>
                <a:spcPts val="57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Misarticulation</a:t>
            </a:r>
            <a:endParaRPr sz="2800" dirty="0">
              <a:latin typeface="Calibri"/>
              <a:cs typeface="Calibri"/>
            </a:endParaRPr>
          </a:p>
          <a:p>
            <a:pPr marL="266700" indent="-257651">
              <a:spcBef>
                <a:spcPts val="581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dirty="0">
                <a:latin typeface="Calibri"/>
                <a:cs typeface="Calibri"/>
              </a:rPr>
              <a:t>Reduced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pitch </a:t>
            </a:r>
            <a:r>
              <a:rPr sz="2800" dirty="0">
                <a:latin typeface="Calibri"/>
                <a:cs typeface="Calibri"/>
              </a:rPr>
              <a:t>control</a:t>
            </a:r>
          </a:p>
          <a:p>
            <a:pPr marL="266700" indent="-257651">
              <a:spcBef>
                <a:spcPts val="57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Hypernasality</a:t>
            </a:r>
            <a:endParaRPr sz="2800" dirty="0">
              <a:latin typeface="Calibri"/>
              <a:cs typeface="Calibri"/>
            </a:endParaRP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Breathiness</a:t>
            </a:r>
            <a:endParaRPr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92469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8457" y="2071565"/>
            <a:ext cx="10755086" cy="2133757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266700" marR="3810" indent="-257651">
              <a:spcBef>
                <a:spcPts val="7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3200" spc="-4" dirty="0">
                <a:latin typeface="Calibri"/>
                <a:cs typeface="Calibri"/>
              </a:rPr>
              <a:t>Speech </a:t>
            </a:r>
            <a:r>
              <a:rPr sz="3200" dirty="0">
                <a:latin typeface="Calibri"/>
                <a:cs typeface="Calibri"/>
              </a:rPr>
              <a:t>Pathologists evaluate vocal </a:t>
            </a:r>
            <a:r>
              <a:rPr sz="3200" spc="-8" dirty="0">
                <a:latin typeface="Calibri"/>
                <a:cs typeface="Calibri"/>
              </a:rPr>
              <a:t>function </a:t>
            </a:r>
            <a:r>
              <a:rPr sz="3200" spc="-533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and</a:t>
            </a:r>
            <a:r>
              <a:rPr sz="3200" spc="4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they </a:t>
            </a:r>
            <a:r>
              <a:rPr sz="3200" spc="-4" dirty="0">
                <a:latin typeface="Calibri"/>
                <a:cs typeface="Calibri"/>
              </a:rPr>
              <a:t>should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be </a:t>
            </a:r>
            <a:r>
              <a:rPr sz="3200" dirty="0">
                <a:latin typeface="Calibri"/>
                <a:cs typeface="Calibri"/>
              </a:rPr>
              <a:t>well</a:t>
            </a:r>
            <a:r>
              <a:rPr sz="3200" spc="-11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trained</a:t>
            </a:r>
            <a:r>
              <a:rPr sz="3200" spc="4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to </a:t>
            </a:r>
            <a:r>
              <a:rPr sz="3200" spc="-4" dirty="0">
                <a:latin typeface="Calibri"/>
                <a:cs typeface="Calibri"/>
              </a:rPr>
              <a:t>do so</a:t>
            </a:r>
            <a:endParaRPr sz="3200">
              <a:latin typeface="Calibri"/>
              <a:cs typeface="Calibri"/>
            </a:endParaRPr>
          </a:p>
          <a:p>
            <a:pPr marL="266700" marR="386238" indent="-257651">
              <a:spcBef>
                <a:spcPts val="57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3200" spc="-4" dirty="0">
                <a:latin typeface="Calibri"/>
                <a:cs typeface="Calibri"/>
              </a:rPr>
              <a:t>Speech</a:t>
            </a:r>
            <a:r>
              <a:rPr sz="3200" spc="-8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pathologists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have</a:t>
            </a:r>
            <a:r>
              <a:rPr sz="3200" spc="-8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an</a:t>
            </a:r>
            <a:r>
              <a:rPr sz="3200" spc="4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educational </a:t>
            </a:r>
            <a:r>
              <a:rPr sz="3200" spc="-533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and</a:t>
            </a:r>
            <a:r>
              <a:rPr sz="3200" spc="4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counseling</a:t>
            </a:r>
            <a:r>
              <a:rPr sz="3200" spc="8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role</a:t>
            </a:r>
            <a:endParaRPr sz="3200">
              <a:latin typeface="Calibri"/>
              <a:cs typeface="Calibri"/>
            </a:endParaRP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3200" spc="-4" dirty="0">
                <a:latin typeface="Calibri"/>
                <a:cs typeface="Calibri"/>
              </a:rPr>
              <a:t>They</a:t>
            </a:r>
            <a:r>
              <a:rPr sz="3200" spc="-8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also</a:t>
            </a:r>
            <a:r>
              <a:rPr sz="3200" spc="4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have</a:t>
            </a:r>
            <a:r>
              <a:rPr sz="3200" spc="-8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 pre-post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surgery</a:t>
            </a:r>
            <a:r>
              <a:rPr sz="3200" spc="-11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role</a:t>
            </a:r>
            <a:endParaRPr sz="32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24107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86122" y="922249"/>
            <a:ext cx="7331156" cy="68672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802481" marR="3810" indent="-793433" algn="l" rtl="0">
              <a:lnSpc>
                <a:spcPct val="100000"/>
              </a:lnSpc>
              <a:spcBef>
                <a:spcPts val="75"/>
              </a:spcBef>
            </a:pPr>
            <a:r>
              <a:rPr spc="-4" dirty="0"/>
              <a:t>Laryngoscopy</a:t>
            </a:r>
            <a:r>
              <a:rPr spc="-34" dirty="0"/>
              <a:t> </a:t>
            </a:r>
            <a:r>
              <a:rPr dirty="0"/>
              <a:t>&amp; </a:t>
            </a:r>
            <a:r>
              <a:rPr spc="-904" dirty="0"/>
              <a:t> </a:t>
            </a:r>
            <a:r>
              <a:rPr spc="-4" dirty="0"/>
              <a:t>Stroboscopy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0944" y="2834415"/>
            <a:ext cx="9361513" cy="2037577"/>
          </a:xfrm>
          <a:prstGeom prst="rect">
            <a:avLst/>
          </a:prstGeom>
        </p:spPr>
        <p:txBody>
          <a:bodyPr vert="horz" wrap="square" lIns="0" tIns="82391" rIns="0" bIns="0" rtlCol="0">
            <a:spAutoFit/>
          </a:bodyPr>
          <a:lstStyle/>
          <a:p>
            <a:pPr marL="266700" indent="-257651">
              <a:spcBef>
                <a:spcPts val="64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Breathiness</a:t>
            </a:r>
            <a:r>
              <a:rPr sz="2800" spc="-11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= Bowing</a:t>
            </a:r>
          </a:p>
          <a:p>
            <a:pPr marL="266700" marR="381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dirty="0">
                <a:latin typeface="Calibri"/>
                <a:cs typeface="Calibri"/>
              </a:rPr>
              <a:t>Reduced</a:t>
            </a:r>
            <a:r>
              <a:rPr sz="2800" spc="-4" dirty="0">
                <a:latin typeface="Calibri"/>
                <a:cs typeface="Calibri"/>
              </a:rPr>
              <a:t> air</a:t>
            </a:r>
            <a:r>
              <a:rPr sz="2800" dirty="0">
                <a:latin typeface="Calibri"/>
                <a:cs typeface="Calibri"/>
              </a:rPr>
              <a:t> intake</a:t>
            </a:r>
            <a:r>
              <a:rPr sz="2800" spc="-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=</a:t>
            </a:r>
            <a:r>
              <a:rPr sz="2800" spc="8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bilateral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abductor </a:t>
            </a:r>
            <a:r>
              <a:rPr sz="2800" spc="-529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paralysis</a:t>
            </a:r>
            <a:endParaRPr sz="2800" dirty="0">
              <a:latin typeface="Calibri"/>
              <a:cs typeface="Calibri"/>
            </a:endParaRP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dirty="0">
                <a:latin typeface="Calibri"/>
                <a:cs typeface="Calibri"/>
              </a:rPr>
              <a:t>Increased</a:t>
            </a:r>
            <a:r>
              <a:rPr sz="2800" spc="-23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incoordination</a:t>
            </a:r>
            <a:endParaRPr sz="2800" dirty="0">
              <a:latin typeface="Calibri"/>
              <a:cs typeface="Calibri"/>
            </a:endParaRP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Spasticity</a:t>
            </a:r>
            <a:r>
              <a:rPr sz="2800" spc="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and/or</a:t>
            </a:r>
            <a:r>
              <a:rPr sz="2800" spc="-11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weakness</a:t>
            </a:r>
          </a:p>
        </p:txBody>
      </p:sp>
    </p:spTree>
    <p:extLst>
      <p:ext uri="{BB962C8B-B14F-4D97-AF65-F5344CB8AC3E}">
        <p14:creationId xmlns:p14="http://schemas.microsoft.com/office/powerpoint/2010/main" val="35764604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48606" y="699362"/>
            <a:ext cx="4747052" cy="68672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 algn="l" rtl="0">
              <a:lnSpc>
                <a:spcPct val="100000"/>
              </a:lnSpc>
              <a:spcBef>
                <a:spcPts val="75"/>
              </a:spcBef>
            </a:pPr>
            <a:r>
              <a:rPr dirty="0"/>
              <a:t>Essential</a:t>
            </a:r>
            <a:r>
              <a:rPr spc="-68" dirty="0"/>
              <a:t> </a:t>
            </a:r>
            <a:r>
              <a:rPr dirty="0"/>
              <a:t>tremor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08743" y="2811670"/>
            <a:ext cx="10174514" cy="2545408"/>
          </a:xfrm>
          <a:prstGeom prst="rect">
            <a:avLst/>
          </a:prstGeom>
        </p:spPr>
        <p:txBody>
          <a:bodyPr vert="horz" wrap="square" lIns="0" tIns="82391" rIns="0" bIns="0" rtlCol="0">
            <a:spAutoFit/>
          </a:bodyPr>
          <a:lstStyle/>
          <a:p>
            <a:pPr marL="266700" indent="-257651">
              <a:spcBef>
                <a:spcPts val="64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CNS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disorder</a:t>
            </a:r>
            <a:r>
              <a:rPr sz="2800" dirty="0">
                <a:latin typeface="Calibri"/>
                <a:cs typeface="Calibri"/>
              </a:rPr>
              <a:t> -</a:t>
            </a:r>
            <a:r>
              <a:rPr sz="2800" spc="-19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age</a:t>
            </a:r>
            <a:r>
              <a:rPr sz="2800" spc="-8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related</a:t>
            </a:r>
          </a:p>
          <a:p>
            <a:pPr marL="266700" marR="701516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Tremor of head, </a:t>
            </a:r>
            <a:r>
              <a:rPr sz="2800" dirty="0">
                <a:latin typeface="Calibri"/>
                <a:cs typeface="Calibri"/>
              </a:rPr>
              <a:t>tongue, </a:t>
            </a:r>
            <a:r>
              <a:rPr sz="2800" spc="-4" dirty="0">
                <a:latin typeface="Calibri"/>
                <a:cs typeface="Calibri"/>
              </a:rPr>
              <a:t>palate, neck, </a:t>
            </a:r>
            <a:r>
              <a:rPr sz="2800" spc="-533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larynx </a:t>
            </a:r>
            <a:r>
              <a:rPr sz="2800" spc="-4" dirty="0">
                <a:latin typeface="Calibri"/>
                <a:cs typeface="Calibri"/>
              </a:rPr>
              <a:t>(VF)</a:t>
            </a:r>
            <a:endParaRPr sz="2800" dirty="0">
              <a:latin typeface="Calibri"/>
              <a:cs typeface="Calibri"/>
            </a:endParaRPr>
          </a:p>
          <a:p>
            <a:pPr marL="266700" marR="381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dirty="0">
                <a:latin typeface="Calibri"/>
                <a:cs typeface="Calibri"/>
              </a:rPr>
              <a:t>At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rest </a:t>
            </a:r>
            <a:r>
              <a:rPr sz="2800" spc="-4" dirty="0">
                <a:latin typeface="Calibri"/>
                <a:cs typeface="Calibri"/>
              </a:rPr>
              <a:t>typically,</a:t>
            </a:r>
            <a:r>
              <a:rPr sz="2800" spc="11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but</a:t>
            </a:r>
            <a:r>
              <a:rPr sz="2800" spc="11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can</a:t>
            </a:r>
            <a:r>
              <a:rPr sz="2800" spc="-4" dirty="0">
                <a:latin typeface="Calibri"/>
                <a:cs typeface="Calibri"/>
              </a:rPr>
              <a:t> be </a:t>
            </a:r>
            <a:r>
              <a:rPr sz="2800" dirty="0">
                <a:latin typeface="Calibri"/>
                <a:cs typeface="Calibri"/>
              </a:rPr>
              <a:t>associated</a:t>
            </a:r>
            <a:r>
              <a:rPr sz="2800" spc="-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with </a:t>
            </a:r>
            <a:r>
              <a:rPr sz="2800" spc="-529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movement</a:t>
            </a:r>
            <a:r>
              <a:rPr sz="2800" spc="-4" dirty="0">
                <a:latin typeface="Calibri"/>
                <a:cs typeface="Calibri"/>
              </a:rPr>
              <a:t> of task.</a:t>
            </a:r>
            <a:endParaRPr sz="2800" dirty="0">
              <a:latin typeface="Calibri"/>
              <a:cs typeface="Calibri"/>
            </a:endParaRP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Arterial?</a:t>
            </a:r>
            <a:endParaRPr sz="2800" dirty="0">
              <a:latin typeface="Calibri"/>
              <a:cs typeface="Calibri"/>
            </a:endParaRP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Extrapyramidal</a:t>
            </a:r>
            <a:endParaRPr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927654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08631" y="888047"/>
            <a:ext cx="5174737" cy="68672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 algn="l" rtl="0">
              <a:lnSpc>
                <a:spcPct val="100000"/>
              </a:lnSpc>
              <a:spcBef>
                <a:spcPts val="75"/>
              </a:spcBef>
            </a:pPr>
            <a:r>
              <a:rPr spc="-4" dirty="0"/>
              <a:t>Pathophysiology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31490" y="3087565"/>
            <a:ext cx="11360510" cy="1456649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266700" marR="3810" indent="-257651">
              <a:spcBef>
                <a:spcPts val="7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dirty="0">
                <a:latin typeface="Calibri"/>
                <a:cs typeface="Calibri"/>
              </a:rPr>
              <a:t>Rhythmic alteration in muscle activity </a:t>
            </a:r>
            <a:r>
              <a:rPr sz="2800" spc="-4" dirty="0">
                <a:latin typeface="Calibri"/>
                <a:cs typeface="Calibri"/>
              </a:rPr>
              <a:t>of </a:t>
            </a:r>
            <a:r>
              <a:rPr sz="2800" spc="-536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4" dirty="0">
                <a:latin typeface="Calibri"/>
                <a:cs typeface="Calibri"/>
              </a:rPr>
              <a:t> intrinsic</a:t>
            </a:r>
            <a:r>
              <a:rPr sz="2800" spc="19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laryngeal</a:t>
            </a:r>
            <a:r>
              <a:rPr sz="2800" spc="-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muscles</a:t>
            </a:r>
          </a:p>
          <a:p>
            <a:pPr marL="266700" indent="-257651">
              <a:spcBef>
                <a:spcPts val="57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Typically</a:t>
            </a:r>
            <a:r>
              <a:rPr sz="2800" spc="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affects</a:t>
            </a:r>
            <a:r>
              <a:rPr sz="2800" spc="-19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adductor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muscles</a:t>
            </a: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Etiology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of</a:t>
            </a:r>
            <a:r>
              <a:rPr sz="2800" spc="-19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ADSD?</a:t>
            </a:r>
          </a:p>
        </p:txBody>
      </p:sp>
    </p:spTree>
    <p:extLst>
      <p:ext uri="{BB962C8B-B14F-4D97-AF65-F5344CB8AC3E}">
        <p14:creationId xmlns:p14="http://schemas.microsoft.com/office/powerpoint/2010/main" val="30126558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12446" y="655818"/>
            <a:ext cx="6649040" cy="68672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 algn="l" rtl="0">
              <a:lnSpc>
                <a:spcPct val="100000"/>
              </a:lnSpc>
              <a:spcBef>
                <a:spcPts val="75"/>
              </a:spcBef>
            </a:pPr>
            <a:r>
              <a:rPr dirty="0"/>
              <a:t>Laryngoscopy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83003" y="2463327"/>
            <a:ext cx="10708997" cy="2283798"/>
          </a:xfrm>
          <a:prstGeom prst="rect">
            <a:avLst/>
          </a:prstGeom>
        </p:spPr>
        <p:txBody>
          <a:bodyPr vert="horz" wrap="square" lIns="0" tIns="82391" rIns="0" bIns="0" rtlCol="0">
            <a:spAutoFit/>
          </a:bodyPr>
          <a:lstStyle/>
          <a:p>
            <a:pPr marL="266700" indent="-257651">
              <a:spcBef>
                <a:spcPts val="64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3200" dirty="0">
                <a:latin typeface="Calibri"/>
                <a:cs typeface="Calibri"/>
              </a:rPr>
              <a:t>Normal</a:t>
            </a:r>
            <a:r>
              <a:rPr sz="3200" spc="-26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structure</a:t>
            </a:r>
            <a:r>
              <a:rPr sz="3200" spc="-19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typically</a:t>
            </a:r>
          </a:p>
          <a:p>
            <a:pPr marL="266700" marR="57626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3200" dirty="0">
                <a:latin typeface="Calibri"/>
                <a:cs typeface="Calibri"/>
              </a:rPr>
              <a:t>Rhythmic movement</a:t>
            </a:r>
            <a:r>
              <a:rPr sz="3200" spc="-8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at</a:t>
            </a:r>
            <a:r>
              <a:rPr sz="3200" spc="-8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rest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or</a:t>
            </a:r>
            <a:r>
              <a:rPr sz="3200" spc="-11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with </a:t>
            </a:r>
            <a:r>
              <a:rPr sz="3200" spc="-529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phonation</a:t>
            </a:r>
            <a:endParaRPr sz="3200" dirty="0">
              <a:latin typeface="Calibri"/>
              <a:cs typeface="Calibri"/>
            </a:endParaRP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3200" dirty="0">
                <a:latin typeface="Calibri"/>
                <a:cs typeface="Calibri"/>
              </a:rPr>
              <a:t>No</a:t>
            </a:r>
            <a:r>
              <a:rPr sz="3200" spc="-8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data</a:t>
            </a:r>
            <a:r>
              <a:rPr sz="3200" spc="4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exists on</a:t>
            </a:r>
            <a:r>
              <a:rPr sz="3200" spc="-11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stroboscopic</a:t>
            </a:r>
            <a:r>
              <a:rPr sz="3200" spc="-4" dirty="0">
                <a:latin typeface="Calibri"/>
                <a:cs typeface="Calibri"/>
              </a:rPr>
              <a:t> signs</a:t>
            </a:r>
            <a:endParaRPr sz="3200" dirty="0">
              <a:latin typeface="Calibri"/>
              <a:cs typeface="Calibri"/>
            </a:endParaRP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3200" dirty="0">
                <a:latin typeface="Calibri"/>
                <a:cs typeface="Calibri"/>
              </a:rPr>
              <a:t>WHY??</a:t>
            </a:r>
          </a:p>
        </p:txBody>
      </p:sp>
    </p:spTree>
    <p:extLst>
      <p:ext uri="{BB962C8B-B14F-4D97-AF65-F5344CB8AC3E}">
        <p14:creationId xmlns:p14="http://schemas.microsoft.com/office/powerpoint/2010/main" val="30623160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04987" y="1059497"/>
            <a:ext cx="8391928" cy="68672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 algn="l" rtl="0">
              <a:lnSpc>
                <a:spcPct val="100000"/>
              </a:lnSpc>
              <a:spcBef>
                <a:spcPts val="75"/>
              </a:spcBef>
              <a:tabLst>
                <a:tab pos="2113598" algn="l"/>
              </a:tabLst>
            </a:pPr>
            <a:r>
              <a:rPr dirty="0"/>
              <a:t>Acoustics	&amp;</a:t>
            </a:r>
            <a:r>
              <a:rPr spc="-64" dirty="0"/>
              <a:t> </a:t>
            </a:r>
            <a:r>
              <a:rPr dirty="0"/>
              <a:t>Aerodynamics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49091" y="2699473"/>
            <a:ext cx="7209424" cy="1828386"/>
          </a:xfrm>
          <a:prstGeom prst="rect">
            <a:avLst/>
          </a:prstGeom>
        </p:spPr>
        <p:txBody>
          <a:bodyPr vert="horz" wrap="square" lIns="0" tIns="119063" rIns="0" bIns="0" rtlCol="0">
            <a:spAutoFit/>
          </a:bodyPr>
          <a:lstStyle/>
          <a:p>
            <a:pPr marL="266700" indent="-257651">
              <a:spcBef>
                <a:spcPts val="93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  <a:tab pos="1039178" algn="l"/>
              </a:tabLst>
            </a:pPr>
            <a:r>
              <a:rPr sz="3200" spc="-4" dirty="0">
                <a:latin typeface="Calibri"/>
                <a:cs typeface="Calibri"/>
              </a:rPr>
              <a:t>Task</a:t>
            </a:r>
            <a:r>
              <a:rPr sz="2800" spc="-4" dirty="0">
                <a:latin typeface="Calibri"/>
                <a:cs typeface="Calibri"/>
              </a:rPr>
              <a:t>:	</a:t>
            </a:r>
            <a:r>
              <a:rPr sz="3200" spc="-4" dirty="0">
                <a:latin typeface="Calibri"/>
                <a:cs typeface="Calibri"/>
              </a:rPr>
              <a:t>Sustained</a:t>
            </a:r>
            <a:r>
              <a:rPr sz="2800" spc="-4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vowel</a:t>
            </a:r>
            <a:endParaRPr sz="2800" dirty="0">
              <a:latin typeface="Calibri"/>
              <a:cs typeface="Calibri"/>
            </a:endParaRPr>
          </a:p>
          <a:p>
            <a:pPr marL="266700" indent="-257651">
              <a:spcBef>
                <a:spcPts val="863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3200" spc="-4" dirty="0">
                <a:latin typeface="Calibri"/>
                <a:cs typeface="Calibri"/>
              </a:rPr>
              <a:t>Amplitude</a:t>
            </a:r>
            <a:r>
              <a:rPr sz="3200" spc="8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Variation</a:t>
            </a:r>
            <a:endParaRPr sz="3200" dirty="0">
              <a:latin typeface="Calibri"/>
              <a:cs typeface="Calibri"/>
            </a:endParaRPr>
          </a:p>
          <a:p>
            <a:pPr marL="266700" indent="-257651">
              <a:spcBef>
                <a:spcPts val="866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3200" dirty="0">
                <a:latin typeface="Calibri"/>
                <a:cs typeface="Calibri"/>
              </a:rPr>
              <a:t>5</a:t>
            </a:r>
            <a:r>
              <a:rPr sz="3200" spc="-11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to</a:t>
            </a:r>
            <a:r>
              <a:rPr sz="3200" spc="-8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6</a:t>
            </a:r>
            <a:r>
              <a:rPr sz="3200" spc="-8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Hz frequency</a:t>
            </a:r>
            <a:r>
              <a:rPr sz="3200" spc="-8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variation</a:t>
            </a:r>
            <a:endParaRPr sz="4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55507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67740" y="670333"/>
            <a:ext cx="6103574" cy="68672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 algn="l" rtl="0">
              <a:lnSpc>
                <a:spcPct val="100000"/>
              </a:lnSpc>
              <a:spcBef>
                <a:spcPts val="75"/>
              </a:spcBef>
            </a:pPr>
            <a:r>
              <a:rPr spc="-4" dirty="0"/>
              <a:t>Myasthenia</a:t>
            </a:r>
            <a:r>
              <a:rPr spc="-60" dirty="0"/>
              <a:t> </a:t>
            </a:r>
            <a:r>
              <a:rPr spc="-4" dirty="0"/>
              <a:t>Gravis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72087" y="2085955"/>
            <a:ext cx="9647826" cy="3053239"/>
          </a:xfrm>
          <a:prstGeom prst="rect">
            <a:avLst/>
          </a:prstGeom>
        </p:spPr>
        <p:txBody>
          <a:bodyPr vert="horz" wrap="square" lIns="0" tIns="82391" rIns="0" bIns="0" rtlCol="0">
            <a:spAutoFit/>
          </a:bodyPr>
          <a:lstStyle/>
          <a:p>
            <a:pPr marL="266700" indent="-257651">
              <a:spcBef>
                <a:spcPts val="64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Cranial</a:t>
            </a:r>
            <a:r>
              <a:rPr sz="2800" spc="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Nerve</a:t>
            </a:r>
            <a:r>
              <a:rPr sz="2800" spc="-3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involvement</a:t>
            </a: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Striated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Muscle</a:t>
            </a:r>
          </a:p>
          <a:p>
            <a:pPr marL="266700" indent="-257651">
              <a:spcBef>
                <a:spcPts val="57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Disease</a:t>
            </a:r>
            <a:r>
              <a:rPr sz="2800" spc="-11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8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 </a:t>
            </a:r>
            <a:r>
              <a:rPr sz="2800" spc="-4" dirty="0">
                <a:latin typeface="Calibri"/>
                <a:cs typeface="Calibri"/>
              </a:rPr>
              <a:t>NMJ (Acetylcholine)</a:t>
            </a:r>
            <a:endParaRPr sz="2800" dirty="0">
              <a:latin typeface="Calibri"/>
              <a:cs typeface="Calibri"/>
            </a:endParaRPr>
          </a:p>
          <a:p>
            <a:pPr marL="266700" indent="-257651">
              <a:spcBef>
                <a:spcPts val="581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Females</a:t>
            </a:r>
            <a:endParaRPr sz="2800" dirty="0">
              <a:latin typeface="Calibri"/>
              <a:cs typeface="Calibri"/>
            </a:endParaRPr>
          </a:p>
          <a:p>
            <a:pPr marL="266700" marR="3810" indent="-257651">
              <a:spcBef>
                <a:spcPts val="57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dirty="0">
                <a:latin typeface="Calibri"/>
                <a:cs typeface="Calibri"/>
              </a:rPr>
              <a:t>Rare in relation to </a:t>
            </a:r>
            <a:r>
              <a:rPr sz="2800" spc="-4" dirty="0">
                <a:latin typeface="Calibri"/>
                <a:cs typeface="Calibri"/>
              </a:rPr>
              <a:t>other disorders </a:t>
            </a:r>
            <a:r>
              <a:rPr sz="2800" dirty="0">
                <a:latin typeface="Calibri"/>
                <a:cs typeface="Calibri"/>
              </a:rPr>
              <a:t>we </a:t>
            </a:r>
            <a:r>
              <a:rPr sz="2800" spc="-4" dirty="0">
                <a:latin typeface="Calibri"/>
                <a:cs typeface="Calibri"/>
              </a:rPr>
              <a:t>have </a:t>
            </a:r>
            <a:r>
              <a:rPr sz="2800" spc="-533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discussed</a:t>
            </a:r>
            <a:endParaRPr sz="2800" dirty="0">
              <a:latin typeface="Calibri"/>
              <a:cs typeface="Calibri"/>
            </a:endParaRP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Bulbar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symptoms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(brainstem)</a:t>
            </a:r>
            <a:endParaRPr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802554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93968" y="791620"/>
            <a:ext cx="6604063" cy="68672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R="4763" algn="l" rtl="0">
              <a:lnSpc>
                <a:spcPct val="100000"/>
              </a:lnSpc>
              <a:spcBef>
                <a:spcPts val="75"/>
              </a:spcBef>
            </a:pPr>
            <a:r>
              <a:rPr spc="-4" dirty="0"/>
              <a:t>Perceptual</a:t>
            </a:r>
            <a:r>
              <a:rPr spc="-53" dirty="0"/>
              <a:t> </a:t>
            </a:r>
            <a:r>
              <a:rPr spc="-8" dirty="0"/>
              <a:t>Voice</a:t>
            </a:r>
            <a:r>
              <a:rPr lang="en-US" spc="-8" dirty="0"/>
              <a:t> </a:t>
            </a:r>
            <a:r>
              <a:rPr spc="-4" dirty="0"/>
              <a:t>Symptoms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07262" y="2724586"/>
            <a:ext cx="10649309" cy="2037577"/>
          </a:xfrm>
          <a:prstGeom prst="rect">
            <a:avLst/>
          </a:prstGeom>
        </p:spPr>
        <p:txBody>
          <a:bodyPr vert="horz" wrap="square" lIns="0" tIns="82391" rIns="0" bIns="0" rtlCol="0">
            <a:spAutoFit/>
          </a:bodyPr>
          <a:lstStyle/>
          <a:p>
            <a:pPr marL="266700" indent="-257651">
              <a:spcBef>
                <a:spcPts val="64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Hoarseness</a:t>
            </a:r>
            <a:endParaRPr sz="2800" dirty="0">
              <a:latin typeface="Calibri"/>
              <a:cs typeface="Calibri"/>
            </a:endParaRP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Breathiness</a:t>
            </a:r>
            <a:endParaRPr sz="2800" dirty="0">
              <a:latin typeface="Calibri"/>
              <a:cs typeface="Calibri"/>
            </a:endParaRPr>
          </a:p>
          <a:p>
            <a:pPr marL="266700" indent="-257651">
              <a:spcBef>
                <a:spcPts val="57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Hypernasality</a:t>
            </a:r>
            <a:endParaRPr sz="2800" dirty="0">
              <a:latin typeface="Calibri"/>
              <a:cs typeface="Calibri"/>
            </a:endParaRPr>
          </a:p>
          <a:p>
            <a:pPr marL="266700" marR="3810" indent="-257651">
              <a:spcBef>
                <a:spcPts val="581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*Increase </a:t>
            </a:r>
            <a:r>
              <a:rPr sz="2800" dirty="0">
                <a:latin typeface="Calibri"/>
                <a:cs typeface="Calibri"/>
              </a:rPr>
              <a:t>in the </a:t>
            </a:r>
            <a:r>
              <a:rPr sz="2800" spc="-4" dirty="0">
                <a:latin typeface="Calibri"/>
                <a:cs typeface="Calibri"/>
              </a:rPr>
              <a:t>severity of symptoms </a:t>
            </a:r>
            <a:r>
              <a:rPr sz="2800" dirty="0">
                <a:latin typeface="Calibri"/>
                <a:cs typeface="Calibri"/>
              </a:rPr>
              <a:t>with </a:t>
            </a:r>
            <a:r>
              <a:rPr sz="2800" spc="-533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4" dirty="0">
                <a:latin typeface="Calibri"/>
                <a:cs typeface="Calibri"/>
              </a:rPr>
              <a:t> duration</a:t>
            </a:r>
            <a:r>
              <a:rPr sz="2800" spc="19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of</a:t>
            </a:r>
            <a:r>
              <a:rPr sz="2800" spc="-8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the </a:t>
            </a:r>
            <a:r>
              <a:rPr sz="2800" dirty="0">
                <a:latin typeface="Calibri"/>
                <a:cs typeface="Calibri"/>
              </a:rPr>
              <a:t>task*</a:t>
            </a:r>
          </a:p>
        </p:txBody>
      </p:sp>
    </p:spTree>
    <p:extLst>
      <p:ext uri="{BB962C8B-B14F-4D97-AF65-F5344CB8AC3E}">
        <p14:creationId xmlns:p14="http://schemas.microsoft.com/office/powerpoint/2010/main" val="13584823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22252" y="641304"/>
            <a:ext cx="5799120" cy="68672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 algn="l" rtl="0">
              <a:lnSpc>
                <a:spcPct val="100000"/>
              </a:lnSpc>
              <a:spcBef>
                <a:spcPts val="75"/>
              </a:spcBef>
            </a:pPr>
            <a:r>
              <a:rPr spc="-4" dirty="0"/>
              <a:t>Physiological</a:t>
            </a:r>
            <a:r>
              <a:rPr spc="-56" dirty="0"/>
              <a:t> </a:t>
            </a:r>
            <a:r>
              <a:rPr spc="-4" dirty="0"/>
              <a:t>Signs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42691" y="2287101"/>
            <a:ext cx="8559253" cy="2283798"/>
          </a:xfrm>
          <a:prstGeom prst="rect">
            <a:avLst/>
          </a:prstGeom>
        </p:spPr>
        <p:txBody>
          <a:bodyPr vert="horz" wrap="square" lIns="0" tIns="82391" rIns="0" bIns="0" rtlCol="0">
            <a:spAutoFit/>
          </a:bodyPr>
          <a:lstStyle/>
          <a:p>
            <a:pPr marL="266700" indent="-257651">
              <a:spcBef>
                <a:spcPts val="64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3200" spc="-4" dirty="0">
                <a:latin typeface="Calibri"/>
                <a:cs typeface="Calibri"/>
              </a:rPr>
              <a:t>Decreased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EMG activity </a:t>
            </a:r>
            <a:r>
              <a:rPr sz="3200" dirty="0">
                <a:latin typeface="Calibri"/>
                <a:cs typeface="Calibri"/>
              </a:rPr>
              <a:t>with</a:t>
            </a:r>
            <a:r>
              <a:rPr sz="3200" spc="4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use</a:t>
            </a:r>
            <a:endParaRPr sz="3200" dirty="0">
              <a:latin typeface="Calibri"/>
              <a:cs typeface="Calibri"/>
            </a:endParaRP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3200" spc="-4" dirty="0">
                <a:latin typeface="Calibri"/>
                <a:cs typeface="Calibri"/>
              </a:rPr>
              <a:t>Greater</a:t>
            </a:r>
            <a:r>
              <a:rPr sz="3200" spc="-8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opening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durations</a:t>
            </a:r>
            <a:endParaRPr sz="3200" dirty="0">
              <a:latin typeface="Calibri"/>
              <a:cs typeface="Calibri"/>
            </a:endParaRPr>
          </a:p>
          <a:p>
            <a:pPr marL="266700" indent="-257651">
              <a:spcBef>
                <a:spcPts val="57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3200" dirty="0">
                <a:latin typeface="Calibri"/>
                <a:cs typeface="Calibri"/>
              </a:rPr>
              <a:t>Reductions</a:t>
            </a:r>
            <a:r>
              <a:rPr sz="3200" spc="-11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in</a:t>
            </a:r>
            <a:r>
              <a:rPr sz="3200" spc="-11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closing</a:t>
            </a:r>
            <a:r>
              <a:rPr sz="3200" spc="-4" dirty="0">
                <a:latin typeface="Calibri"/>
                <a:cs typeface="Calibri"/>
              </a:rPr>
              <a:t> phase</a:t>
            </a:r>
            <a:endParaRPr sz="3200" dirty="0">
              <a:latin typeface="Calibri"/>
              <a:cs typeface="Calibri"/>
            </a:endParaRPr>
          </a:p>
          <a:p>
            <a:pPr marL="266700" indent="-257651">
              <a:spcBef>
                <a:spcPts val="581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3200" spc="-4" dirty="0">
                <a:latin typeface="Calibri"/>
                <a:cs typeface="Calibri"/>
              </a:rPr>
              <a:t>Reductions</a:t>
            </a:r>
            <a:r>
              <a:rPr sz="3200" spc="4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in</a:t>
            </a:r>
            <a:r>
              <a:rPr sz="3200" spc="-4" dirty="0">
                <a:latin typeface="Calibri"/>
                <a:cs typeface="Calibri"/>
              </a:rPr>
              <a:t> VF</a:t>
            </a:r>
            <a:r>
              <a:rPr sz="3200" spc="-8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movement</a:t>
            </a:r>
          </a:p>
        </p:txBody>
      </p:sp>
    </p:spTree>
    <p:extLst>
      <p:ext uri="{BB962C8B-B14F-4D97-AF65-F5344CB8AC3E}">
        <p14:creationId xmlns:p14="http://schemas.microsoft.com/office/powerpoint/2010/main" val="252923200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16957" y="1018675"/>
            <a:ext cx="6883386" cy="68672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 algn="l" rtl="0">
              <a:lnSpc>
                <a:spcPct val="100000"/>
              </a:lnSpc>
              <a:spcBef>
                <a:spcPts val="75"/>
              </a:spcBef>
            </a:pPr>
            <a:r>
              <a:rPr spc="-4" dirty="0"/>
              <a:t>Differential</a:t>
            </a:r>
            <a:r>
              <a:rPr spc="-71" dirty="0"/>
              <a:t> </a:t>
            </a:r>
            <a:r>
              <a:rPr spc="-4" dirty="0"/>
              <a:t>Symptoms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2831" y="2770974"/>
            <a:ext cx="8646338" cy="1714411"/>
          </a:xfrm>
          <a:prstGeom prst="rect">
            <a:avLst/>
          </a:prstGeom>
        </p:spPr>
        <p:txBody>
          <a:bodyPr vert="horz" wrap="square" lIns="0" tIns="82391" rIns="0" bIns="0" rtlCol="0">
            <a:spAutoFit/>
          </a:bodyPr>
          <a:lstStyle/>
          <a:p>
            <a:pPr marL="266700" indent="-257651">
              <a:spcBef>
                <a:spcPts val="64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3200" spc="-4" dirty="0">
                <a:latin typeface="Calibri"/>
                <a:cs typeface="Calibri"/>
              </a:rPr>
              <a:t>Fatigue</a:t>
            </a:r>
            <a:endParaRPr sz="3200" dirty="0">
              <a:latin typeface="Calibri"/>
              <a:cs typeface="Calibri"/>
            </a:endParaRP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3200" spc="-4" dirty="0">
                <a:latin typeface="Calibri"/>
                <a:cs typeface="Calibri"/>
              </a:rPr>
              <a:t>Fluctuations</a:t>
            </a:r>
            <a:r>
              <a:rPr sz="3200" spc="8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in</a:t>
            </a:r>
            <a:r>
              <a:rPr sz="3200" spc="-19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Functions</a:t>
            </a:r>
            <a:endParaRPr sz="3200" dirty="0">
              <a:latin typeface="Calibri"/>
              <a:cs typeface="Calibri"/>
            </a:endParaRPr>
          </a:p>
          <a:p>
            <a:pPr marL="266700" indent="-257651">
              <a:spcBef>
                <a:spcPts val="57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3200" dirty="0">
                <a:latin typeface="Calibri"/>
                <a:cs typeface="Calibri"/>
              </a:rPr>
              <a:t>Return</a:t>
            </a:r>
            <a:r>
              <a:rPr sz="3200" spc="-19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after</a:t>
            </a:r>
            <a:r>
              <a:rPr sz="3200" spc="-19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Rest</a:t>
            </a:r>
            <a:endParaRPr sz="3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5576488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0762" y="485622"/>
            <a:ext cx="1190149" cy="56361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b="0" i="0" dirty="0">
                <a:solidFill>
                  <a:srgbClr val="FFFFCC"/>
                </a:solidFill>
                <a:latin typeface="Calibri"/>
                <a:cs typeface="Calibri"/>
              </a:rPr>
              <a:t>Aging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50677" y="1236787"/>
            <a:ext cx="4957340" cy="3465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767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72428" y="452619"/>
            <a:ext cx="7304682" cy="68672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 algn="l" rtl="0">
              <a:lnSpc>
                <a:spcPct val="100000"/>
              </a:lnSpc>
              <a:spcBef>
                <a:spcPts val="75"/>
              </a:spcBef>
            </a:pPr>
            <a:r>
              <a:rPr b="1" spc="-4" dirty="0"/>
              <a:t>Organic</a:t>
            </a:r>
            <a:r>
              <a:rPr b="1" spc="-41" dirty="0"/>
              <a:t> </a:t>
            </a:r>
            <a:r>
              <a:rPr b="1" spc="-4" dirty="0"/>
              <a:t>Voice</a:t>
            </a:r>
            <a:r>
              <a:rPr b="1" spc="-34" dirty="0"/>
              <a:t> </a:t>
            </a:r>
            <a:r>
              <a:rPr b="1" dirty="0"/>
              <a:t>Disorders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97548" y="2011192"/>
            <a:ext cx="8849538" cy="2835616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266700" indent="-257651">
              <a:spcBef>
                <a:spcPts val="7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3200" dirty="0">
                <a:latin typeface="Calibri"/>
                <a:cs typeface="Calibri"/>
              </a:rPr>
              <a:t>Not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related</a:t>
            </a:r>
            <a:r>
              <a:rPr sz="3200" spc="-4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to</a:t>
            </a:r>
            <a:r>
              <a:rPr sz="3200" spc="4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how</a:t>
            </a:r>
            <a:r>
              <a:rPr sz="3200" spc="-8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the</a:t>
            </a:r>
            <a:r>
              <a:rPr sz="3200" spc="-8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voice</a:t>
            </a:r>
            <a:r>
              <a:rPr sz="3200" spc="-11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is</a:t>
            </a:r>
            <a:r>
              <a:rPr sz="3200" spc="-11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used</a:t>
            </a:r>
            <a:endParaRPr sz="3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FFCC66"/>
              </a:buClr>
              <a:buFont typeface="Calibri"/>
              <a:buChar char="•"/>
            </a:pPr>
            <a:endParaRPr sz="3200" dirty="0">
              <a:latin typeface="Calibri"/>
              <a:cs typeface="Calibri"/>
            </a:endParaRPr>
          </a:p>
          <a:p>
            <a:pPr marL="266700" indent="-257651">
              <a:spcBef>
                <a:spcPts val="1680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3200" spc="-4" dirty="0">
                <a:latin typeface="Calibri"/>
                <a:cs typeface="Calibri"/>
              </a:rPr>
              <a:t>Tx</a:t>
            </a:r>
            <a:r>
              <a:rPr sz="3200" spc="-11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is</a:t>
            </a:r>
            <a:r>
              <a:rPr sz="3200" spc="-4" dirty="0">
                <a:latin typeface="Calibri"/>
                <a:cs typeface="Calibri"/>
              </a:rPr>
              <a:t> either</a:t>
            </a:r>
            <a:r>
              <a:rPr sz="3200" spc="-11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surgical</a:t>
            </a:r>
            <a:r>
              <a:rPr sz="3200" spc="-11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or</a:t>
            </a:r>
            <a:r>
              <a:rPr sz="3200" spc="-8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medical</a:t>
            </a:r>
          </a:p>
          <a:p>
            <a:pPr>
              <a:spcBef>
                <a:spcPts val="11"/>
              </a:spcBef>
              <a:buClr>
                <a:srgbClr val="FFCC66"/>
              </a:buClr>
              <a:buFont typeface="Calibri"/>
              <a:buChar char="•"/>
            </a:pPr>
            <a:endParaRPr sz="4000" dirty="0">
              <a:latin typeface="Calibri"/>
              <a:cs typeface="Calibri"/>
            </a:endParaRPr>
          </a:p>
          <a:p>
            <a:pPr marL="266700" marR="3810" indent="-257651">
              <a:lnSpc>
                <a:spcPct val="110100"/>
              </a:lnSpc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3200" dirty="0">
                <a:latin typeface="Calibri"/>
                <a:cs typeface="Calibri"/>
              </a:rPr>
              <a:t>Why </a:t>
            </a:r>
            <a:r>
              <a:rPr sz="3200" spc="-4" dirty="0">
                <a:latin typeface="Calibri"/>
                <a:cs typeface="Calibri"/>
              </a:rPr>
              <a:t>does </a:t>
            </a:r>
            <a:r>
              <a:rPr sz="3200" dirty="0">
                <a:latin typeface="Calibri"/>
                <a:cs typeface="Calibri"/>
              </a:rPr>
              <a:t>SLP </a:t>
            </a:r>
            <a:r>
              <a:rPr sz="3200" spc="-4" dirty="0">
                <a:latin typeface="Calibri"/>
                <a:cs typeface="Calibri"/>
              </a:rPr>
              <a:t>have </a:t>
            </a:r>
            <a:r>
              <a:rPr sz="3200" dirty="0">
                <a:latin typeface="Calibri"/>
                <a:cs typeface="Calibri"/>
              </a:rPr>
              <a:t>to worry about </a:t>
            </a:r>
            <a:r>
              <a:rPr sz="3200" spc="-4" dirty="0">
                <a:latin typeface="Calibri"/>
                <a:cs typeface="Calibri"/>
              </a:rPr>
              <a:t>these </a:t>
            </a:r>
            <a:r>
              <a:rPr sz="3200" spc="-533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disorders?</a:t>
            </a:r>
            <a:endParaRPr sz="3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9946133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94795" y="485145"/>
            <a:ext cx="3356610" cy="56361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pc="-4" dirty="0"/>
              <a:t>The</a:t>
            </a:r>
            <a:r>
              <a:rPr spc="-38" dirty="0"/>
              <a:t> </a:t>
            </a:r>
            <a:r>
              <a:rPr dirty="0"/>
              <a:t>Aging</a:t>
            </a:r>
            <a:r>
              <a:rPr spc="-38" dirty="0"/>
              <a:t> </a:t>
            </a:r>
            <a:r>
              <a:rPr dirty="0"/>
              <a:t>Body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40862" y="1512474"/>
            <a:ext cx="5428774" cy="3080491"/>
          </a:xfrm>
          <a:prstGeom prst="rect">
            <a:avLst/>
          </a:prstGeom>
        </p:spPr>
        <p:txBody>
          <a:bodyPr vert="horz" wrap="square" lIns="0" tIns="50959" rIns="0" bIns="0" rtlCol="0">
            <a:spAutoFit/>
          </a:bodyPr>
          <a:lstStyle/>
          <a:p>
            <a:pPr marL="266700" marR="74295" indent="-257651">
              <a:lnSpc>
                <a:spcPts val="2595"/>
              </a:lnSpc>
              <a:spcBef>
                <a:spcPts val="401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Does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every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old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individual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have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“cranky,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granny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voice?”</a:t>
            </a:r>
            <a:endParaRPr sz="2400">
              <a:latin typeface="Calibri"/>
              <a:cs typeface="Calibri"/>
            </a:endParaRPr>
          </a:p>
          <a:p>
            <a:pPr marL="266700" indent="-257651">
              <a:spcBef>
                <a:spcPts val="24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Aging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body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in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terms of:</a:t>
            </a:r>
            <a:endParaRPr sz="2400">
              <a:latin typeface="Calibri"/>
              <a:cs typeface="Calibri"/>
            </a:endParaRPr>
          </a:p>
          <a:p>
            <a:pPr marL="567214" lvl="1" indent="-215265">
              <a:spcBef>
                <a:spcPts val="289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hormonal</a:t>
            </a:r>
            <a:r>
              <a:rPr sz="2400" spc="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-</a:t>
            </a:r>
            <a:r>
              <a:rPr sz="2400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decrease</a:t>
            </a:r>
            <a:r>
              <a:rPr sz="2400" spc="-2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in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sex hormones</a:t>
            </a:r>
            <a:endParaRPr sz="2400">
              <a:latin typeface="Calibri"/>
              <a:cs typeface="Calibri"/>
            </a:endParaRPr>
          </a:p>
          <a:p>
            <a:pPr marL="567214" lvl="1" indent="-215265">
              <a:spcBef>
                <a:spcPts val="289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circulatory -</a:t>
            </a:r>
            <a:r>
              <a:rPr sz="2400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cardiac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output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decreases</a:t>
            </a:r>
            <a:endParaRPr sz="2400">
              <a:latin typeface="Calibri"/>
              <a:cs typeface="Calibri"/>
            </a:endParaRPr>
          </a:p>
          <a:p>
            <a:pPr marL="567214" lvl="1" indent="-215265">
              <a:spcBef>
                <a:spcPts val="288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skeletal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-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loss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of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bone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and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muscle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mass</a:t>
            </a:r>
            <a:endParaRPr sz="2400">
              <a:latin typeface="Calibri"/>
              <a:cs typeface="Calibri"/>
            </a:endParaRPr>
          </a:p>
          <a:p>
            <a:pPr marL="567214" marR="767239" lvl="1" indent="-215265">
              <a:lnSpc>
                <a:spcPts val="2595"/>
              </a:lnSpc>
              <a:spcBef>
                <a:spcPts val="611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neuromuscular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-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decrease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in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CNS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function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3064862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72692" y="485145"/>
            <a:ext cx="4180523" cy="56361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dirty="0"/>
              <a:t>Historical</a:t>
            </a:r>
            <a:r>
              <a:rPr spc="-53" dirty="0"/>
              <a:t> </a:t>
            </a:r>
            <a:r>
              <a:rPr spc="-4" dirty="0"/>
              <a:t>Overview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40862" y="1512474"/>
            <a:ext cx="5670232" cy="2659863"/>
          </a:xfrm>
          <a:prstGeom prst="rect">
            <a:avLst/>
          </a:prstGeom>
        </p:spPr>
        <p:txBody>
          <a:bodyPr vert="horz" wrap="square" lIns="0" tIns="50959" rIns="0" bIns="0" rtlCol="0">
            <a:spAutoFit/>
          </a:bodyPr>
          <a:lstStyle/>
          <a:p>
            <a:pPr marL="266700" marR="268129" indent="-257651">
              <a:lnSpc>
                <a:spcPts val="2595"/>
              </a:lnSpc>
              <a:spcBef>
                <a:spcPts val="401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</a:tabLst>
            </a:pPr>
            <a:r>
              <a:rPr sz="2400" b="1" dirty="0">
                <a:solidFill>
                  <a:srgbClr val="FFFFCC"/>
                </a:solidFill>
                <a:latin typeface="Calibri"/>
                <a:cs typeface="Calibri"/>
              </a:rPr>
              <a:t>Kolfer, </a:t>
            </a:r>
            <a:r>
              <a:rPr sz="2400" b="1" spc="-4" dirty="0">
                <a:solidFill>
                  <a:srgbClr val="FFFFCC"/>
                </a:solidFill>
                <a:latin typeface="Calibri"/>
                <a:cs typeface="Calibri"/>
              </a:rPr>
              <a:t>1931 </a:t>
            </a:r>
            <a:r>
              <a:rPr sz="2400" b="1" dirty="0">
                <a:solidFill>
                  <a:srgbClr val="FFFFCC"/>
                </a:solidFill>
                <a:latin typeface="Calibri"/>
                <a:cs typeface="Calibri"/>
              </a:rPr>
              <a:t>(Vienna) - Histologic </a:t>
            </a:r>
            <a:r>
              <a:rPr sz="2400" b="1" spc="-4" dirty="0">
                <a:solidFill>
                  <a:srgbClr val="FFFFCC"/>
                </a:solidFill>
                <a:latin typeface="Calibri"/>
                <a:cs typeface="Calibri"/>
              </a:rPr>
              <a:t>studies </a:t>
            </a:r>
            <a:r>
              <a:rPr sz="2400" b="1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FFFFCC"/>
                </a:solidFill>
                <a:latin typeface="Calibri"/>
                <a:cs typeface="Calibri"/>
              </a:rPr>
              <a:t>of</a:t>
            </a:r>
            <a:r>
              <a:rPr sz="2400" b="1" spc="-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b="1" spc="4" dirty="0">
                <a:solidFill>
                  <a:srgbClr val="FFFFCC"/>
                </a:solidFill>
                <a:latin typeface="Calibri"/>
                <a:cs typeface="Calibri"/>
              </a:rPr>
              <a:t>the</a:t>
            </a:r>
            <a:r>
              <a:rPr sz="2400"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FFFFCC"/>
                </a:solidFill>
                <a:latin typeface="Calibri"/>
                <a:cs typeface="Calibri"/>
              </a:rPr>
              <a:t>aged</a:t>
            </a:r>
            <a:r>
              <a:rPr sz="2400" b="1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FFFFCC"/>
                </a:solidFill>
                <a:latin typeface="Calibri"/>
                <a:cs typeface="Calibri"/>
              </a:rPr>
              <a:t>larynx.</a:t>
            </a:r>
            <a:endParaRPr sz="2400">
              <a:latin typeface="Calibri"/>
              <a:cs typeface="Calibri"/>
            </a:endParaRPr>
          </a:p>
          <a:p>
            <a:pPr marL="567214" lvl="1" indent="-215265">
              <a:spcBef>
                <a:spcPts val="248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Atrophy of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the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soft</a:t>
            </a:r>
            <a:r>
              <a:rPr sz="2400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tissues</a:t>
            </a:r>
            <a:endParaRPr sz="2400">
              <a:latin typeface="Calibri"/>
              <a:cs typeface="Calibri"/>
            </a:endParaRPr>
          </a:p>
          <a:p>
            <a:pPr marL="567214" marR="539591" lvl="1" indent="-215265">
              <a:lnSpc>
                <a:spcPts val="2595"/>
              </a:lnSpc>
              <a:spcBef>
                <a:spcPts val="611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Reduction</a:t>
            </a:r>
            <a:r>
              <a:rPr sz="24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and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interruption</a:t>
            </a:r>
            <a:r>
              <a:rPr sz="2400" spc="3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of elastic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fibers</a:t>
            </a:r>
            <a:endParaRPr sz="2400">
              <a:latin typeface="Calibri"/>
              <a:cs typeface="Calibri"/>
            </a:endParaRPr>
          </a:p>
          <a:p>
            <a:pPr marL="567214" lvl="1" indent="-215265">
              <a:spcBef>
                <a:spcPts val="248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Deposition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of</a:t>
            </a:r>
            <a:r>
              <a:rPr sz="2400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fatty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tissue</a:t>
            </a:r>
            <a:endParaRPr sz="2400">
              <a:latin typeface="Calibri"/>
              <a:cs typeface="Calibri"/>
            </a:endParaRPr>
          </a:p>
          <a:p>
            <a:pPr marL="567214" lvl="1" indent="-215265">
              <a:spcBef>
                <a:spcPts val="289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Calcification</a:t>
            </a:r>
            <a:r>
              <a:rPr sz="2400" spc="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and</a:t>
            </a:r>
            <a:r>
              <a:rPr sz="24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ossification</a:t>
            </a:r>
            <a:r>
              <a:rPr sz="2400" spc="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of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cartilages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280564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73785" y="485145"/>
            <a:ext cx="4580096" cy="56361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dirty="0"/>
              <a:t>Age-Related</a:t>
            </a:r>
            <a:r>
              <a:rPr spc="-83" dirty="0"/>
              <a:t> </a:t>
            </a:r>
            <a:r>
              <a:rPr dirty="0"/>
              <a:t>Changes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40862" y="1549051"/>
            <a:ext cx="5574506" cy="2364589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266700" marR="385763" indent="-257651">
              <a:spcBef>
                <a:spcPts val="7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Clinicians</a:t>
            </a:r>
            <a:r>
              <a:rPr sz="2400" spc="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most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understand</a:t>
            </a:r>
            <a:r>
              <a:rPr sz="2400" spc="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normal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age-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related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changes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in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speech</a:t>
            </a:r>
            <a:r>
              <a:rPr sz="2400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and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voice.</a:t>
            </a:r>
            <a:endParaRPr sz="2400">
              <a:latin typeface="Calibri"/>
              <a:cs typeface="Calibri"/>
            </a:endParaRPr>
          </a:p>
          <a:p>
            <a:pPr>
              <a:spcBef>
                <a:spcPts val="4"/>
              </a:spcBef>
              <a:buClr>
                <a:srgbClr val="FFCC66"/>
              </a:buClr>
              <a:buFont typeface="Calibri"/>
              <a:buChar char="•"/>
            </a:pPr>
            <a:endParaRPr sz="3300">
              <a:latin typeface="Calibri"/>
              <a:cs typeface="Calibri"/>
            </a:endParaRPr>
          </a:p>
          <a:p>
            <a:pPr marL="266700" marR="3810" indent="-257651" algn="just">
              <a:buClr>
                <a:srgbClr val="FFCC66"/>
              </a:buClr>
              <a:buChar char="•"/>
              <a:tabLst>
                <a:tab pos="267176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Measurable changes take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place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in the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oral,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pharyngeal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and laryngeal mechanisms as a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function</a:t>
            </a:r>
            <a:r>
              <a:rPr sz="24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of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aging.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9306837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52429" y="485145"/>
            <a:ext cx="4000500" cy="56361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  <a:tabLst>
                <a:tab pos="2181225" algn="l"/>
              </a:tabLst>
            </a:pPr>
            <a:r>
              <a:rPr dirty="0"/>
              <a:t>Anatomic	Changes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40862" y="1476356"/>
            <a:ext cx="5586888" cy="2976295"/>
          </a:xfrm>
          <a:prstGeom prst="rect">
            <a:avLst/>
          </a:prstGeom>
        </p:spPr>
        <p:txBody>
          <a:bodyPr vert="horz" wrap="square" lIns="0" tIns="82391" rIns="0" bIns="0" rtlCol="0">
            <a:spAutoFit/>
          </a:bodyPr>
          <a:lstStyle/>
          <a:p>
            <a:pPr marL="266700" indent="-257651">
              <a:spcBef>
                <a:spcPts val="64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Laryngeal</a:t>
            </a:r>
            <a:r>
              <a:rPr sz="2400" spc="-3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cartilages</a:t>
            </a:r>
            <a:endParaRPr sz="2400">
              <a:latin typeface="Calibri"/>
              <a:cs typeface="Calibri"/>
            </a:endParaRP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Hyaline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vs.</a:t>
            </a:r>
            <a:r>
              <a:rPr sz="2400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Elastic</a:t>
            </a:r>
            <a:endParaRPr sz="2400">
              <a:latin typeface="Calibri"/>
              <a:cs typeface="Calibri"/>
            </a:endParaRPr>
          </a:p>
          <a:p>
            <a:pPr marL="266700" marR="707231" indent="-257651">
              <a:spcBef>
                <a:spcPts val="57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Hyaline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-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thyroid,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cricoid, most of the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arytenoid.</a:t>
            </a:r>
            <a:endParaRPr sz="2400">
              <a:latin typeface="Calibri"/>
              <a:cs typeface="Calibri"/>
            </a:endParaRPr>
          </a:p>
          <a:p>
            <a:pPr marL="266700" indent="-257651">
              <a:spcBef>
                <a:spcPts val="581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Ossification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occurs</a:t>
            </a:r>
            <a:r>
              <a:rPr sz="2400" spc="-2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in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hyaline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cartilage.</a:t>
            </a:r>
            <a:endParaRPr sz="2400">
              <a:latin typeface="Calibri"/>
              <a:cs typeface="Calibri"/>
            </a:endParaRPr>
          </a:p>
          <a:p>
            <a:pPr marL="266700" marR="3810" indent="-257651">
              <a:spcBef>
                <a:spcPts val="57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Ossification</a:t>
            </a:r>
            <a:r>
              <a:rPr sz="2400" spc="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and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calcification=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stiffness</a:t>
            </a:r>
            <a:r>
              <a:rPr sz="2400" spc="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and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hardness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2049891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12964" y="485145"/>
            <a:ext cx="1239203" cy="56361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pc="-4" dirty="0"/>
              <a:t>Joints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40862" y="1476356"/>
            <a:ext cx="5515451" cy="1714411"/>
          </a:xfrm>
          <a:prstGeom prst="rect">
            <a:avLst/>
          </a:prstGeom>
        </p:spPr>
        <p:txBody>
          <a:bodyPr vert="horz" wrap="square" lIns="0" tIns="82391" rIns="0" bIns="0" rtlCol="0">
            <a:spAutoFit/>
          </a:bodyPr>
          <a:lstStyle/>
          <a:p>
            <a:pPr marL="266700" indent="-257651">
              <a:spcBef>
                <a:spcPts val="64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Erosion</a:t>
            </a:r>
            <a:r>
              <a:rPr sz="2400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of</a:t>
            </a:r>
            <a:r>
              <a:rPr sz="2400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joint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surfaces</a:t>
            </a:r>
            <a:endParaRPr sz="2400">
              <a:latin typeface="Calibri"/>
              <a:cs typeface="Calibri"/>
            </a:endParaRPr>
          </a:p>
          <a:p>
            <a:pPr marL="266700" marR="205264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Cricoarytenoid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joint</a:t>
            </a:r>
            <a:r>
              <a:rPr sz="24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-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Reductions</a:t>
            </a:r>
            <a:r>
              <a:rPr sz="24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in 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movement,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reduce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degree</a:t>
            </a:r>
            <a:r>
              <a:rPr sz="2400" spc="-2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of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VF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closure.</a:t>
            </a:r>
            <a:endParaRPr sz="2400">
              <a:latin typeface="Calibri"/>
              <a:cs typeface="Calibri"/>
            </a:endParaRP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Tight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joint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between</a:t>
            </a:r>
            <a:r>
              <a:rPr sz="2400" spc="-2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cricoid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and arytenoids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6121021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16902" y="485145"/>
            <a:ext cx="1735931" cy="56361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pc="-4" dirty="0"/>
              <a:t>Muscles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40862" y="1476356"/>
            <a:ext cx="5151596" cy="3422571"/>
          </a:xfrm>
          <a:prstGeom prst="rect">
            <a:avLst/>
          </a:prstGeom>
        </p:spPr>
        <p:txBody>
          <a:bodyPr vert="horz" wrap="square" lIns="0" tIns="82391" rIns="0" bIns="0" rtlCol="0">
            <a:spAutoFit/>
          </a:bodyPr>
          <a:lstStyle/>
          <a:p>
            <a:pPr marL="266700" indent="-257651">
              <a:spcBef>
                <a:spcPts val="64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Degeneration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of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muscle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tissue</a:t>
            </a:r>
            <a:endParaRPr sz="2400">
              <a:latin typeface="Calibri"/>
              <a:cs typeface="Calibri"/>
            </a:endParaRP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Number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of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myofibrils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decrease</a:t>
            </a:r>
            <a:endParaRPr sz="2400">
              <a:latin typeface="Calibri"/>
              <a:cs typeface="Calibri"/>
            </a:endParaRPr>
          </a:p>
          <a:p>
            <a:pPr marL="266700" marR="3810" indent="-257651">
              <a:spcBef>
                <a:spcPts val="57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Myofibrils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replaces by loose connective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tissue</a:t>
            </a:r>
            <a:endParaRPr sz="2400">
              <a:latin typeface="Calibri"/>
              <a:cs typeface="Calibri"/>
            </a:endParaRPr>
          </a:p>
          <a:p>
            <a:pPr marL="266700" indent="-257651">
              <a:spcBef>
                <a:spcPts val="581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Reductions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in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myosin</a:t>
            </a:r>
            <a:endParaRPr sz="2400">
              <a:latin typeface="Calibri"/>
              <a:cs typeface="Calibri"/>
            </a:endParaRPr>
          </a:p>
          <a:p>
            <a:pPr marL="266700" marR="3810" indent="-257651">
              <a:spcBef>
                <a:spcPts val="57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Number of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NM junctions decrease with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age.</a:t>
            </a:r>
            <a:endParaRPr sz="2400">
              <a:latin typeface="Calibri"/>
              <a:cs typeface="Calibri"/>
            </a:endParaRP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PCA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-</a:t>
            </a:r>
            <a:r>
              <a:rPr sz="2400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age-related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changes.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3253662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300341" y="31927"/>
            <a:ext cx="1650683" cy="1394613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4500" spc="-4" dirty="0"/>
              <a:t>Nerv</a:t>
            </a:r>
            <a:r>
              <a:rPr sz="4500" spc="8" dirty="0"/>
              <a:t>e</a:t>
            </a:r>
            <a:r>
              <a:rPr sz="4500" dirty="0"/>
              <a:t>s</a:t>
            </a:r>
            <a:endParaRPr sz="4500"/>
          </a:p>
        </p:txBody>
      </p:sp>
      <p:sp>
        <p:nvSpPr>
          <p:cNvPr id="3" name="object 3"/>
          <p:cNvSpPr txBox="1"/>
          <p:nvPr/>
        </p:nvSpPr>
        <p:spPr>
          <a:xfrm>
            <a:off x="3240862" y="1549051"/>
            <a:ext cx="4690110" cy="2133757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266700" indent="-257651">
              <a:spcBef>
                <a:spcPts val="7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Smaller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diameters</a:t>
            </a:r>
            <a:r>
              <a:rPr sz="2400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of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RLN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and</a:t>
            </a:r>
            <a:r>
              <a:rPr sz="24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SLN.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FFCC66"/>
              </a:buClr>
              <a:buFont typeface="Calibri"/>
              <a:buChar char="•"/>
            </a:pPr>
            <a:endParaRPr sz="3300">
              <a:latin typeface="Calibri"/>
              <a:cs typeface="Calibri"/>
            </a:endParaRPr>
          </a:p>
          <a:p>
            <a:pPr marL="266700" indent="-257651"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Decrease</a:t>
            </a:r>
            <a:r>
              <a:rPr sz="2400" spc="-26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in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myelin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of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RLN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and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SLN</a:t>
            </a:r>
            <a:endParaRPr sz="2400">
              <a:latin typeface="Calibri"/>
              <a:cs typeface="Calibri"/>
            </a:endParaRPr>
          </a:p>
          <a:p>
            <a:pPr>
              <a:spcBef>
                <a:spcPts val="8"/>
              </a:spcBef>
              <a:buClr>
                <a:srgbClr val="FFCC66"/>
              </a:buClr>
              <a:buFont typeface="Calibri"/>
              <a:buChar char="•"/>
            </a:pPr>
            <a:endParaRPr sz="3300">
              <a:latin typeface="Calibri"/>
              <a:cs typeface="Calibri"/>
            </a:endParaRPr>
          </a:p>
          <a:p>
            <a:pPr marL="266700" indent="-257651"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Decreased</a:t>
            </a:r>
            <a:r>
              <a:rPr sz="2400" spc="-3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number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of</a:t>
            </a:r>
            <a:r>
              <a:rPr sz="2400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mitochondria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2929892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86967" y="485145"/>
            <a:ext cx="4265295" cy="56361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pc="-4" dirty="0"/>
              <a:t>Pulmonary</a:t>
            </a:r>
            <a:r>
              <a:rPr spc="-64" dirty="0"/>
              <a:t> </a:t>
            </a:r>
            <a:r>
              <a:rPr dirty="0"/>
              <a:t>Changes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40862" y="1674781"/>
            <a:ext cx="4493895" cy="2256868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266700" indent="-257651">
              <a:spcBef>
                <a:spcPts val="7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Trachea</a:t>
            </a:r>
            <a:r>
              <a:rPr sz="2400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softens</a:t>
            </a:r>
            <a:r>
              <a:rPr sz="2400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and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widens</a:t>
            </a:r>
            <a:endParaRPr sz="2400">
              <a:latin typeface="Calibri"/>
              <a:cs typeface="Calibri"/>
            </a:endParaRPr>
          </a:p>
          <a:p>
            <a:pPr marL="266700" indent="-257651">
              <a:spcBef>
                <a:spcPts val="201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Reduced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elasticity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of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the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thorax</a:t>
            </a:r>
            <a:endParaRPr sz="2400">
              <a:latin typeface="Calibri"/>
              <a:cs typeface="Calibri"/>
            </a:endParaRPr>
          </a:p>
          <a:p>
            <a:pPr marL="266700" indent="-257651">
              <a:spcBef>
                <a:spcPts val="201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40%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reduction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in lung volume</a:t>
            </a:r>
            <a:endParaRPr sz="2400">
              <a:latin typeface="Calibri"/>
              <a:cs typeface="Calibri"/>
            </a:endParaRPr>
          </a:p>
          <a:p>
            <a:pPr marL="266700" indent="-257651">
              <a:spcBef>
                <a:spcPts val="201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Tensile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strength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of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lung decreases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8109613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50291" y="485145"/>
            <a:ext cx="5099209" cy="56361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pc="-4" dirty="0"/>
              <a:t>Nerve</a:t>
            </a:r>
            <a:r>
              <a:rPr spc="-30" dirty="0"/>
              <a:t> </a:t>
            </a:r>
            <a:r>
              <a:rPr dirty="0"/>
              <a:t>and</a:t>
            </a:r>
            <a:r>
              <a:rPr spc="-15" dirty="0"/>
              <a:t> </a:t>
            </a:r>
            <a:r>
              <a:rPr dirty="0"/>
              <a:t>Blood</a:t>
            </a:r>
            <a:r>
              <a:rPr spc="-23" dirty="0"/>
              <a:t> </a:t>
            </a:r>
            <a:r>
              <a:rPr spc="-4" dirty="0"/>
              <a:t>Supply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40862" y="1549051"/>
            <a:ext cx="4466749" cy="1625926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266700" marR="3810" indent="-257651">
              <a:spcBef>
                <a:spcPts val="7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Aging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effects</a:t>
            </a:r>
            <a:r>
              <a:rPr sz="2400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on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blood</a:t>
            </a:r>
            <a:r>
              <a:rPr sz="24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supply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and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innervation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have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been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observed.</a:t>
            </a:r>
            <a:endParaRPr sz="2400">
              <a:latin typeface="Calibri"/>
              <a:cs typeface="Calibri"/>
            </a:endParaRPr>
          </a:p>
          <a:p>
            <a:pPr>
              <a:spcBef>
                <a:spcPts val="4"/>
              </a:spcBef>
              <a:buClr>
                <a:srgbClr val="FFCC66"/>
              </a:buClr>
              <a:buFont typeface="Calibri"/>
              <a:buChar char="•"/>
            </a:pPr>
            <a:endParaRPr sz="3300">
              <a:latin typeface="Calibri"/>
              <a:cs typeface="Calibri"/>
            </a:endParaRPr>
          </a:p>
          <a:p>
            <a:pPr marL="266700" indent="-257651"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Functional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Tx</a:t>
            </a:r>
            <a:r>
              <a:rPr sz="2400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undetermined.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933387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97564" y="199395"/>
            <a:ext cx="4056221" cy="56361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pc="-4" dirty="0"/>
              <a:t>Structural</a:t>
            </a:r>
            <a:r>
              <a:rPr spc="-49" dirty="0"/>
              <a:t> </a:t>
            </a:r>
            <a:r>
              <a:rPr dirty="0"/>
              <a:t>Changes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40862" y="826484"/>
            <a:ext cx="5592128" cy="4206440"/>
          </a:xfrm>
          <a:prstGeom prst="rect">
            <a:avLst/>
          </a:prstGeom>
        </p:spPr>
        <p:txBody>
          <a:bodyPr vert="horz" wrap="square" lIns="0" tIns="50959" rIns="0" bIns="0" rtlCol="0">
            <a:spAutoFit/>
          </a:bodyPr>
          <a:lstStyle/>
          <a:p>
            <a:pPr marL="266700" marR="170021" indent="-257651">
              <a:lnSpc>
                <a:spcPts val="2595"/>
              </a:lnSpc>
              <a:spcBef>
                <a:spcPts val="401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Laryngeal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structure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changes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from birth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to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old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age.</a:t>
            </a:r>
            <a:endParaRPr sz="2400">
              <a:latin typeface="Calibri"/>
              <a:cs typeface="Calibri"/>
            </a:endParaRPr>
          </a:p>
          <a:p>
            <a:pPr marL="266700" indent="-257651">
              <a:spcBef>
                <a:spcPts val="24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Calcification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and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ossification:</a:t>
            </a:r>
            <a:endParaRPr sz="2400">
              <a:latin typeface="Calibri"/>
              <a:cs typeface="Calibri"/>
            </a:endParaRPr>
          </a:p>
          <a:p>
            <a:pPr marL="567214" marR="3810" lvl="1" indent="-215265">
              <a:lnSpc>
                <a:spcPts val="2595"/>
              </a:lnSpc>
              <a:spcBef>
                <a:spcPts val="611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ossification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begins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near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25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years</a:t>
            </a:r>
            <a:r>
              <a:rPr sz="2400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of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age</a:t>
            </a:r>
            <a:r>
              <a:rPr sz="24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- </a:t>
            </a:r>
            <a:r>
              <a:rPr sz="2400" spc="-52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completed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by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65.</a:t>
            </a:r>
            <a:endParaRPr sz="2400">
              <a:latin typeface="Calibri"/>
              <a:cs typeface="Calibri"/>
            </a:endParaRPr>
          </a:p>
          <a:p>
            <a:pPr marL="567214" lvl="1" indent="-215265">
              <a:spcBef>
                <a:spcPts val="248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Cricoid ossifies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near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completion</a:t>
            </a:r>
            <a:endParaRPr sz="2400">
              <a:latin typeface="Calibri"/>
              <a:cs typeface="Calibri"/>
            </a:endParaRPr>
          </a:p>
          <a:p>
            <a:pPr marL="567214" marR="917734" lvl="1" indent="-215265">
              <a:lnSpc>
                <a:spcPts val="2595"/>
              </a:lnSpc>
              <a:spcBef>
                <a:spcPts val="615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apex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of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arytenoid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does not ossify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(cricoarytenoid</a:t>
            </a:r>
            <a:r>
              <a:rPr sz="2400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joint)</a:t>
            </a:r>
            <a:endParaRPr sz="2400">
              <a:latin typeface="Calibri"/>
              <a:cs typeface="Calibri"/>
            </a:endParaRPr>
          </a:p>
          <a:p>
            <a:pPr marL="266700" indent="-257651">
              <a:spcBef>
                <a:spcPts val="24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Both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genders,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more</a:t>
            </a:r>
            <a:r>
              <a:rPr sz="2400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apparent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in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males.</a:t>
            </a:r>
            <a:endParaRPr sz="2400">
              <a:latin typeface="Calibri"/>
              <a:cs typeface="Calibri"/>
            </a:endParaRPr>
          </a:p>
          <a:p>
            <a:pPr marL="567214" lvl="1" indent="-215265">
              <a:spcBef>
                <a:spcPts val="285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Men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more</a:t>
            </a:r>
            <a:r>
              <a:rPr sz="2400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than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women.</a:t>
            </a:r>
            <a:endParaRPr sz="2400">
              <a:latin typeface="Calibri"/>
              <a:cs typeface="Calibri"/>
            </a:endParaRPr>
          </a:p>
          <a:p>
            <a:pPr marL="567214" lvl="1" indent="-215265">
              <a:spcBef>
                <a:spcPts val="289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Women</a:t>
            </a:r>
            <a:r>
              <a:rPr sz="2400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later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and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less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extensive.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8761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36914" y="728390"/>
            <a:ext cx="2826393" cy="68672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dirty="0"/>
              <a:t>Carcinoma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86234" y="1969842"/>
            <a:ext cx="3072765" cy="3130184"/>
          </a:xfrm>
          <a:prstGeom prst="rect">
            <a:avLst/>
          </a:prstGeom>
        </p:spPr>
        <p:txBody>
          <a:bodyPr vert="horz" wrap="square" lIns="0" tIns="82391" rIns="0" bIns="0" rtlCol="0">
            <a:spAutoFit/>
          </a:bodyPr>
          <a:lstStyle/>
          <a:p>
            <a:pPr marL="266700" indent="-257651">
              <a:spcBef>
                <a:spcPts val="64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latin typeface="Calibri"/>
                <a:cs typeface="Calibri"/>
              </a:rPr>
              <a:t>(Cases</a:t>
            </a:r>
            <a:r>
              <a:rPr sz="2400" spc="-26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68-73)</a:t>
            </a:r>
            <a:endParaRPr sz="2400" dirty="0">
              <a:latin typeface="Calibri"/>
              <a:cs typeface="Calibri"/>
            </a:endParaRP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latin typeface="Calibri"/>
                <a:cs typeface="Calibri"/>
              </a:rPr>
              <a:t>Lump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11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11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neck</a:t>
            </a:r>
            <a:endParaRPr sz="2400" dirty="0">
              <a:latin typeface="Calibri"/>
              <a:cs typeface="Calibri"/>
            </a:endParaRPr>
          </a:p>
          <a:p>
            <a:pPr marL="266700" indent="-257651">
              <a:spcBef>
                <a:spcPts val="57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latin typeface="Calibri"/>
                <a:cs typeface="Calibri"/>
              </a:rPr>
              <a:t>Tenderness</a:t>
            </a:r>
            <a:r>
              <a:rPr sz="2400" spc="-19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8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neck</a:t>
            </a:r>
            <a:endParaRPr sz="2400" dirty="0">
              <a:latin typeface="Calibri"/>
              <a:cs typeface="Calibri"/>
            </a:endParaRPr>
          </a:p>
          <a:p>
            <a:pPr marL="266700" indent="-257651">
              <a:spcBef>
                <a:spcPts val="581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latin typeface="Calibri"/>
                <a:cs typeface="Calibri"/>
              </a:rPr>
              <a:t>Hoarseness</a:t>
            </a:r>
            <a:endParaRPr sz="2400" dirty="0">
              <a:latin typeface="Calibri"/>
              <a:cs typeface="Calibri"/>
            </a:endParaRPr>
          </a:p>
          <a:p>
            <a:pPr marL="266700" indent="-257651">
              <a:spcBef>
                <a:spcPts val="57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latin typeface="Calibri"/>
                <a:cs typeface="Calibri"/>
              </a:rPr>
              <a:t>Dysphagia</a:t>
            </a:r>
            <a:endParaRPr sz="2400" dirty="0">
              <a:latin typeface="Calibri"/>
              <a:cs typeface="Calibri"/>
            </a:endParaRP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latin typeface="Calibri"/>
                <a:cs typeface="Calibri"/>
              </a:rPr>
              <a:t>Dyspnea</a:t>
            </a:r>
            <a:endParaRPr sz="2400" dirty="0">
              <a:latin typeface="Calibri"/>
              <a:cs typeface="Calibri"/>
            </a:endParaRP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latin typeface="Calibri"/>
                <a:cs typeface="Calibri"/>
              </a:rPr>
              <a:t>Biopsy</a:t>
            </a:r>
            <a:r>
              <a:rPr sz="2400" spc="-11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required</a:t>
            </a:r>
            <a:r>
              <a:rPr sz="2400" spc="-11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for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DX</a:t>
            </a:r>
            <a:endParaRPr sz="2400" dirty="0">
              <a:latin typeface="Calibri"/>
              <a:cs typeface="Calibri"/>
            </a:endParaRPr>
          </a:p>
        </p:txBody>
      </p:sp>
      <p:pic>
        <p:nvPicPr>
          <p:cNvPr id="4" name="object 2">
            <a:extLst>
              <a:ext uri="{FF2B5EF4-FFF2-40B4-BE49-F238E27FC236}">
                <a16:creationId xmlns:a16="http://schemas.microsoft.com/office/drawing/2014/main" id="{737498E0-3339-416A-8806-5CD620093F5B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6000" y="1545932"/>
            <a:ext cx="5337775" cy="3766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39864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95837" y="485145"/>
            <a:ext cx="4153853" cy="56361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pc="-4" dirty="0"/>
              <a:t>Secondary</a:t>
            </a:r>
            <a:r>
              <a:rPr spc="-71" dirty="0"/>
              <a:t> </a:t>
            </a:r>
            <a:r>
              <a:rPr dirty="0"/>
              <a:t>Changes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40862" y="1549051"/>
            <a:ext cx="4905851" cy="2379978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266700" marR="632460" indent="-257651">
              <a:spcBef>
                <a:spcPts val="7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Caused by physical or emotional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abnormalities.</a:t>
            </a:r>
            <a:endParaRPr sz="2400">
              <a:latin typeface="Calibri"/>
              <a:cs typeface="Calibri"/>
            </a:endParaRPr>
          </a:p>
          <a:p>
            <a:pPr marL="266700" marR="3810" indent="-257651">
              <a:spcBef>
                <a:spcPts val="57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Linked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to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pharmacological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or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medical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treatment.</a:t>
            </a:r>
            <a:endParaRPr sz="2400">
              <a:latin typeface="Calibri"/>
              <a:cs typeface="Calibri"/>
            </a:endParaRPr>
          </a:p>
          <a:p>
            <a:pPr marL="266700" marR="393859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Result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from undetected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idiopathic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pathology.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5710258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92073" y="185524"/>
            <a:ext cx="4618673" cy="1117614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R="3810" algn="r">
              <a:lnSpc>
                <a:spcPct val="100000"/>
              </a:lnSpc>
              <a:spcBef>
                <a:spcPts val="75"/>
              </a:spcBef>
            </a:pPr>
            <a:r>
              <a:rPr dirty="0"/>
              <a:t>Changes</a:t>
            </a:r>
            <a:r>
              <a:rPr spc="-23" dirty="0"/>
              <a:t> </a:t>
            </a:r>
            <a:r>
              <a:rPr dirty="0"/>
              <a:t>to</a:t>
            </a:r>
            <a:r>
              <a:rPr spc="-23" dirty="0"/>
              <a:t> </a:t>
            </a:r>
            <a:r>
              <a:rPr spc="-4" dirty="0"/>
              <a:t>Laryngeal</a:t>
            </a:r>
          </a:p>
          <a:p>
            <a:pPr marR="4286" algn="r">
              <a:lnSpc>
                <a:spcPct val="100000"/>
              </a:lnSpc>
            </a:pPr>
            <a:r>
              <a:rPr spc="-4" dirty="0"/>
              <a:t>Mechanism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40862" y="1549051"/>
            <a:ext cx="5601176" cy="287242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266700" indent="-257651">
              <a:spcBef>
                <a:spcPts val="7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More</a:t>
            </a:r>
            <a:r>
              <a:rPr sz="2400" spc="-4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apparent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FFCC66"/>
              </a:buClr>
              <a:buFont typeface="Calibri"/>
              <a:buChar char="•"/>
            </a:pPr>
            <a:endParaRPr sz="3300">
              <a:latin typeface="Calibri"/>
              <a:cs typeface="Calibri"/>
            </a:endParaRPr>
          </a:p>
          <a:p>
            <a:pPr marL="266700" marR="90488" indent="-257651"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Old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voice characterized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by tremulousness,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weakness,</a:t>
            </a:r>
            <a:r>
              <a:rPr sz="2400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hoarseness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and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altered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pitch.</a:t>
            </a:r>
            <a:endParaRPr sz="2400">
              <a:latin typeface="Calibri"/>
              <a:cs typeface="Calibri"/>
            </a:endParaRPr>
          </a:p>
          <a:p>
            <a:pPr>
              <a:spcBef>
                <a:spcPts val="8"/>
              </a:spcBef>
              <a:buClr>
                <a:srgbClr val="FFCC66"/>
              </a:buClr>
              <a:buFont typeface="Calibri"/>
              <a:buChar char="•"/>
            </a:pPr>
            <a:endParaRPr sz="3300">
              <a:latin typeface="Calibri"/>
              <a:cs typeface="Calibri"/>
            </a:endParaRPr>
          </a:p>
          <a:p>
            <a:pPr marL="266700" marR="3810" indent="-257651"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Most listeners are able to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differentiate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between</a:t>
            </a:r>
            <a:r>
              <a:rPr sz="2400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voices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of old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and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young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speakers.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060447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38179" y="485145"/>
            <a:ext cx="3713321" cy="56361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dirty="0"/>
              <a:t>Laryngeal</a:t>
            </a:r>
            <a:r>
              <a:rPr spc="-64" dirty="0"/>
              <a:t> </a:t>
            </a:r>
            <a:r>
              <a:rPr spc="-4" dirty="0"/>
              <a:t>Glands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40862" y="1549051"/>
            <a:ext cx="5379244" cy="2364589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266700" marR="3810" indent="-257651">
              <a:spcBef>
                <a:spcPts val="7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Gland</a:t>
            </a:r>
            <a:r>
              <a:rPr sz="2400" spc="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that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lubricate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the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mucosa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undergo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changes that may result in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possible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dehydration</a:t>
            </a:r>
            <a:r>
              <a:rPr sz="24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of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the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epithelia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lining</a:t>
            </a:r>
            <a:r>
              <a:rPr sz="2400" spc="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of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the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folds.</a:t>
            </a:r>
            <a:endParaRPr sz="2400">
              <a:latin typeface="Calibri"/>
              <a:cs typeface="Calibri"/>
            </a:endParaRPr>
          </a:p>
          <a:p>
            <a:pPr>
              <a:spcBef>
                <a:spcPts val="4"/>
              </a:spcBef>
              <a:buClr>
                <a:srgbClr val="FFCC66"/>
              </a:buClr>
              <a:buFont typeface="Calibri"/>
              <a:buChar char="•"/>
            </a:pPr>
            <a:endParaRPr sz="3300">
              <a:latin typeface="Calibri"/>
              <a:cs typeface="Calibri"/>
            </a:endParaRPr>
          </a:p>
          <a:p>
            <a:pPr marL="266700" indent="-257651"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May</a:t>
            </a:r>
            <a:r>
              <a:rPr sz="2400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relate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to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throat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clearing.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061242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40862" y="1446639"/>
            <a:ext cx="4465796" cy="2096247"/>
          </a:xfrm>
          <a:prstGeom prst="rect">
            <a:avLst/>
          </a:prstGeom>
        </p:spPr>
        <p:txBody>
          <a:bodyPr vert="horz" wrap="square" lIns="0" tIns="155734" rIns="0" bIns="0" rtlCol="0">
            <a:spAutoFit/>
          </a:bodyPr>
          <a:lstStyle/>
          <a:p>
            <a:pPr marL="266700" indent="-257651">
              <a:spcBef>
                <a:spcPts val="1226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Mucous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glands</a:t>
            </a:r>
            <a:r>
              <a:rPr sz="24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become</a:t>
            </a:r>
            <a:r>
              <a:rPr sz="2400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atrophic</a:t>
            </a:r>
            <a:endParaRPr sz="2400">
              <a:latin typeface="Calibri"/>
              <a:cs typeface="Calibri"/>
            </a:endParaRPr>
          </a:p>
          <a:p>
            <a:pPr marL="266700" indent="-257651">
              <a:spcBef>
                <a:spcPts val="1151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More</a:t>
            </a:r>
            <a:r>
              <a:rPr sz="2400" spc="-3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squamous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epithelium</a:t>
            </a:r>
            <a:endParaRPr sz="2400">
              <a:latin typeface="Calibri"/>
              <a:cs typeface="Calibri"/>
            </a:endParaRPr>
          </a:p>
          <a:p>
            <a:pPr marL="266700" indent="-257651">
              <a:spcBef>
                <a:spcPts val="1155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Loss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of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elasticity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in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vocal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ligament</a:t>
            </a:r>
            <a:endParaRPr sz="2400">
              <a:latin typeface="Calibri"/>
              <a:cs typeface="Calibri"/>
            </a:endParaRPr>
          </a:p>
          <a:p>
            <a:pPr marL="266700" indent="-257651">
              <a:spcBef>
                <a:spcPts val="1151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Diminished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sensory</a:t>
            </a:r>
            <a:r>
              <a:rPr sz="2400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innervation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7794519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21958" y="485145"/>
            <a:ext cx="2427923" cy="56361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pc="-4" dirty="0"/>
              <a:t>Vocal</a:t>
            </a:r>
            <a:r>
              <a:rPr spc="-64" dirty="0"/>
              <a:t> </a:t>
            </a:r>
            <a:r>
              <a:rPr dirty="0"/>
              <a:t>Folds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40862" y="1476356"/>
            <a:ext cx="5500688" cy="3095719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266700" indent="-257651">
              <a:spcBef>
                <a:spcPts val="360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(Case</a:t>
            </a:r>
            <a:r>
              <a:rPr sz="2400" spc="-3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50)</a:t>
            </a:r>
            <a:endParaRPr sz="2400">
              <a:latin typeface="Calibri"/>
              <a:cs typeface="Calibri"/>
            </a:endParaRPr>
          </a:p>
          <a:p>
            <a:pPr marL="266700" marR="3810" indent="-257651">
              <a:lnSpc>
                <a:spcPts val="2595"/>
              </a:lnSpc>
              <a:spcBef>
                <a:spcPts val="615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Older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larynges exhibit a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preponderance of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bowing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and</a:t>
            </a:r>
            <a:r>
              <a:rPr sz="2400" spc="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sulcus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of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the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vocal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folds.</a:t>
            </a:r>
            <a:endParaRPr sz="2400">
              <a:latin typeface="Calibri"/>
              <a:cs typeface="Calibri"/>
            </a:endParaRPr>
          </a:p>
          <a:p>
            <a:pPr>
              <a:spcBef>
                <a:spcPts val="26"/>
              </a:spcBef>
              <a:buClr>
                <a:srgbClr val="FFCC66"/>
              </a:buClr>
              <a:buFont typeface="Calibri"/>
              <a:buChar char="•"/>
            </a:pPr>
            <a:endParaRPr sz="2775">
              <a:latin typeface="Calibri"/>
              <a:cs typeface="Calibri"/>
            </a:endParaRPr>
          </a:p>
          <a:p>
            <a:pPr marL="266700" indent="-257651">
              <a:buClr>
                <a:srgbClr val="FFCC66"/>
              </a:buClr>
              <a:buChar char="•"/>
              <a:tabLst>
                <a:tab pos="266700" algn="l"/>
                <a:tab pos="267176" algn="l"/>
                <a:tab pos="1226344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Cause:	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Muscular</a:t>
            </a:r>
            <a:r>
              <a:rPr sz="2400" spc="-3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atrophy</a:t>
            </a:r>
            <a:endParaRPr sz="2400">
              <a:latin typeface="Calibri"/>
              <a:cs typeface="Calibri"/>
            </a:endParaRPr>
          </a:p>
          <a:p>
            <a:pPr>
              <a:spcBef>
                <a:spcPts val="26"/>
              </a:spcBef>
              <a:buClr>
                <a:srgbClr val="FFCC66"/>
              </a:buClr>
              <a:buFont typeface="Calibri"/>
              <a:buChar char="•"/>
            </a:pPr>
            <a:endParaRPr sz="3075">
              <a:latin typeface="Calibri"/>
              <a:cs typeface="Calibri"/>
            </a:endParaRPr>
          </a:p>
          <a:p>
            <a:pPr marL="266700" marR="226695" indent="-257651">
              <a:lnSpc>
                <a:spcPts val="2595"/>
              </a:lnSpc>
              <a:spcBef>
                <a:spcPts val="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Particularly</a:t>
            </a:r>
            <a:r>
              <a:rPr sz="2400" spc="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older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males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(Honjo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&amp;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Isshiki,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1980).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5520238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96110" y="68176"/>
            <a:ext cx="4257199" cy="1117614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R="3810" algn="r">
              <a:lnSpc>
                <a:spcPct val="100000"/>
              </a:lnSpc>
              <a:spcBef>
                <a:spcPts val="75"/>
              </a:spcBef>
            </a:pPr>
            <a:r>
              <a:rPr spc="-4" dirty="0"/>
              <a:t>Vocal</a:t>
            </a:r>
            <a:r>
              <a:rPr spc="-30" dirty="0"/>
              <a:t> </a:t>
            </a:r>
            <a:r>
              <a:rPr dirty="0"/>
              <a:t>Ligament</a:t>
            </a:r>
            <a:r>
              <a:rPr spc="-23" dirty="0"/>
              <a:t> </a:t>
            </a:r>
            <a:r>
              <a:rPr dirty="0"/>
              <a:t>and</a:t>
            </a:r>
          </a:p>
          <a:p>
            <a:pPr marR="5715" algn="r">
              <a:lnSpc>
                <a:spcPct val="100000"/>
              </a:lnSpc>
              <a:spcBef>
                <a:spcPts val="4"/>
              </a:spcBef>
            </a:pPr>
            <a:r>
              <a:rPr dirty="0"/>
              <a:t>Epithelium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40862" y="1549051"/>
            <a:ext cx="4982528" cy="2903198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266700" marR="3810" indent="-257651">
              <a:spcBef>
                <a:spcPts val="7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In cadeveric larynx?? - atrophy,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sulcus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vocalis.</a:t>
            </a:r>
            <a:endParaRPr sz="2400">
              <a:latin typeface="Calibri"/>
              <a:cs typeface="Calibri"/>
            </a:endParaRPr>
          </a:p>
          <a:p>
            <a:pPr marL="266700" marR="214789" indent="-257651">
              <a:spcBef>
                <a:spcPts val="57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Yellow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or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gray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-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fatty deposition</a:t>
            </a:r>
            <a:r>
              <a:rPr sz="2400" spc="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and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keratosis.</a:t>
            </a:r>
            <a:endParaRPr sz="2400">
              <a:latin typeface="Calibri"/>
              <a:cs typeface="Calibri"/>
            </a:endParaRP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Membranous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fold</a:t>
            </a:r>
            <a:r>
              <a:rPr sz="2400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shortens</a:t>
            </a:r>
            <a:endParaRPr sz="2400">
              <a:latin typeface="Calibri"/>
              <a:cs typeface="Calibri"/>
            </a:endParaRP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Mucous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membrane</a:t>
            </a:r>
            <a:r>
              <a:rPr sz="2400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thickens</a:t>
            </a:r>
            <a:endParaRPr sz="2400">
              <a:latin typeface="Calibri"/>
              <a:cs typeface="Calibri"/>
            </a:endParaRP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Edema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develops-superficial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layer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6436475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40862" y="1549051"/>
            <a:ext cx="5523071" cy="2364589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266700" marR="3810" indent="-257651">
              <a:spcBef>
                <a:spcPts val="7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  <a:tab pos="1337310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Polypoid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degeneration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and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Reinke’s Space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edema.	Polypoid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thickenings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more 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developed</a:t>
            </a:r>
            <a:r>
              <a:rPr sz="2400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in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women.</a:t>
            </a:r>
            <a:endParaRPr sz="2400">
              <a:latin typeface="Calibri"/>
              <a:cs typeface="Calibri"/>
            </a:endParaRPr>
          </a:p>
          <a:p>
            <a:pPr>
              <a:spcBef>
                <a:spcPts val="4"/>
              </a:spcBef>
              <a:buClr>
                <a:srgbClr val="FFCC66"/>
              </a:buClr>
              <a:buFont typeface="Calibri"/>
              <a:buChar char="•"/>
            </a:pPr>
            <a:endParaRPr sz="3300">
              <a:latin typeface="Calibri"/>
              <a:cs typeface="Calibri"/>
            </a:endParaRPr>
          </a:p>
          <a:p>
            <a:pPr marL="266700" marR="678656" indent="-257651"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Compensatory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attempts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to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avoid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the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normal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aging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process.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2838257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40862" y="1549051"/>
            <a:ext cx="5422106" cy="2749310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266700" marR="3810" indent="-257651">
              <a:spcBef>
                <a:spcPts val="7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  <a:tab pos="2726531" algn="l"/>
              </a:tabLst>
            </a:pPr>
            <a:r>
              <a:rPr sz="2400" u="heavy" spc="-4" dirty="0">
                <a:solidFill>
                  <a:srgbClr val="FFFFCC"/>
                </a:solidFill>
                <a:uFill>
                  <a:solidFill>
                    <a:srgbClr val="FFFFCC"/>
                  </a:solidFill>
                </a:uFill>
                <a:latin typeface="Calibri"/>
                <a:cs typeface="Calibri"/>
              </a:rPr>
              <a:t>Laryngeal</a:t>
            </a:r>
            <a:r>
              <a:rPr sz="2400" u="heavy" spc="26" dirty="0">
                <a:solidFill>
                  <a:srgbClr val="FFFFCC"/>
                </a:solidFill>
                <a:uFill>
                  <a:solidFill>
                    <a:srgbClr val="FFFFCC"/>
                  </a:solidFill>
                </a:uFill>
                <a:latin typeface="Calibri"/>
                <a:cs typeface="Calibri"/>
              </a:rPr>
              <a:t> </a:t>
            </a:r>
            <a:r>
              <a:rPr sz="2400" u="heavy" spc="-4" dirty="0">
                <a:solidFill>
                  <a:srgbClr val="FFFFCC"/>
                </a:solidFill>
                <a:uFill>
                  <a:solidFill>
                    <a:srgbClr val="FFFFCC"/>
                  </a:solidFill>
                </a:uFill>
                <a:latin typeface="Calibri"/>
                <a:cs typeface="Calibri"/>
              </a:rPr>
              <a:t>findings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:	39%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male and 47% 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female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larynges were examined and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have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abnormalities.</a:t>
            </a:r>
            <a:endParaRPr sz="2400">
              <a:latin typeface="Calibri"/>
              <a:cs typeface="Calibri"/>
            </a:endParaRPr>
          </a:p>
          <a:p>
            <a:pPr marL="266700" marR="51816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Hono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and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Isshiki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- 67% males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showed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glottic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gap,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56%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edema.</a:t>
            </a:r>
            <a:endParaRPr sz="2400">
              <a:latin typeface="Calibri"/>
              <a:cs typeface="Calibri"/>
            </a:endParaRPr>
          </a:p>
          <a:p>
            <a:pPr marL="266700" marR="61436" indent="-257651">
              <a:spcBef>
                <a:spcPts val="57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Females: 74%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had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edema,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58% showed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a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glottic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gap,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26%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atrophy,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10%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sulci.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2250353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72692" y="485145"/>
            <a:ext cx="4182428" cy="56361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dirty="0"/>
              <a:t>Functional</a:t>
            </a:r>
            <a:r>
              <a:rPr spc="-53" dirty="0"/>
              <a:t> </a:t>
            </a:r>
            <a:r>
              <a:rPr dirty="0"/>
              <a:t>Changes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40862" y="1528934"/>
            <a:ext cx="5671185" cy="219637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266700" marR="73343" indent="-257651">
              <a:lnSpc>
                <a:spcPct val="110000"/>
              </a:lnSpc>
              <a:spcBef>
                <a:spcPts val="75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MPT - values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of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14 to 18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seconds for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males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and approximately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14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seconds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for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females.</a:t>
            </a:r>
            <a:endParaRPr sz="2400">
              <a:latin typeface="Calibri"/>
              <a:cs typeface="Calibri"/>
            </a:endParaRPr>
          </a:p>
          <a:p>
            <a:pPr marL="266700" marR="300990" indent="-257651">
              <a:lnSpc>
                <a:spcPct val="110100"/>
              </a:lnSpc>
              <a:spcBef>
                <a:spcPts val="570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  <a:tab pos="2168843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Voice</a:t>
            </a:r>
            <a:r>
              <a:rPr sz="2400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quality</a:t>
            </a:r>
            <a:r>
              <a:rPr sz="2400" spc="3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-	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perceptual judgements of </a:t>
            </a:r>
            <a:r>
              <a:rPr sz="2400" spc="-52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breathy,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strained/tense,</a:t>
            </a:r>
            <a:r>
              <a:rPr sz="24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hoarseness.</a:t>
            </a:r>
            <a:endParaRPr sz="2400">
              <a:latin typeface="Calibri"/>
              <a:cs typeface="Calibri"/>
            </a:endParaRPr>
          </a:p>
          <a:p>
            <a:pPr marL="266700" indent="-257651">
              <a:spcBef>
                <a:spcPts val="866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Related</a:t>
            </a:r>
            <a:r>
              <a:rPr sz="2400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to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structural</a:t>
            </a:r>
            <a:r>
              <a:rPr sz="2400" spc="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changes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-</a:t>
            </a:r>
            <a:r>
              <a:rPr sz="2400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presumably.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1711685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40862" y="1476356"/>
            <a:ext cx="1889760" cy="1345080"/>
          </a:xfrm>
          <a:prstGeom prst="rect">
            <a:avLst/>
          </a:prstGeom>
        </p:spPr>
        <p:txBody>
          <a:bodyPr vert="horz" wrap="square" lIns="0" tIns="82391" rIns="0" bIns="0" rtlCol="0">
            <a:spAutoFit/>
          </a:bodyPr>
          <a:lstStyle/>
          <a:p>
            <a:pPr marL="266700" indent="-257651">
              <a:spcBef>
                <a:spcPts val="64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Vocal</a:t>
            </a:r>
            <a:r>
              <a:rPr sz="2400" spc="-4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fatigue</a:t>
            </a:r>
            <a:endParaRPr sz="2400">
              <a:latin typeface="Calibri"/>
              <a:cs typeface="Calibri"/>
            </a:endParaRP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Hoarseness</a:t>
            </a:r>
            <a:endParaRPr sz="2400">
              <a:latin typeface="Calibri"/>
              <a:cs typeface="Calibri"/>
            </a:endParaRPr>
          </a:p>
          <a:p>
            <a:pPr marL="266700" indent="-257651">
              <a:spcBef>
                <a:spcPts val="57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Tremor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52438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46514" y="568733"/>
            <a:ext cx="6431443" cy="68672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dirty="0"/>
              <a:t>Carcinoma</a:t>
            </a:r>
            <a:r>
              <a:rPr spc="-56" dirty="0"/>
              <a:t> </a:t>
            </a:r>
            <a:r>
              <a:rPr spc="-4" dirty="0"/>
              <a:t>(cont.)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9257" y="2042413"/>
            <a:ext cx="10421257" cy="2999283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266700" indent="-257651" algn="just">
              <a:spcBef>
                <a:spcPts val="360"/>
              </a:spcBef>
              <a:buClr>
                <a:srgbClr val="FFCC66"/>
              </a:buClr>
              <a:buChar char="•"/>
              <a:tabLst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Incidence</a:t>
            </a:r>
            <a:r>
              <a:rPr sz="2800" spc="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-</a:t>
            </a:r>
            <a:r>
              <a:rPr sz="2800" spc="-8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2-5%</a:t>
            </a:r>
            <a:r>
              <a:rPr sz="2800" spc="-8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of</a:t>
            </a:r>
            <a:r>
              <a:rPr sz="2800" spc="-19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all malignancies</a:t>
            </a:r>
          </a:p>
          <a:p>
            <a:pPr marL="266700" indent="-257651" algn="just">
              <a:spcBef>
                <a:spcPts val="289"/>
              </a:spcBef>
              <a:buClr>
                <a:srgbClr val="FFCC66"/>
              </a:buClr>
              <a:buChar char="•"/>
              <a:tabLst>
                <a:tab pos="267176" algn="l"/>
              </a:tabLst>
            </a:pPr>
            <a:r>
              <a:rPr sz="2800" u="heavy" spc="-4" dirty="0">
                <a:uFill>
                  <a:solidFill>
                    <a:srgbClr val="FFFFCC"/>
                  </a:solidFill>
                </a:uFill>
                <a:latin typeface="Calibri"/>
                <a:cs typeface="Calibri"/>
              </a:rPr>
              <a:t>Persistent</a:t>
            </a:r>
            <a:r>
              <a:rPr sz="2800" spc="-41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hoarseness</a:t>
            </a:r>
            <a:endParaRPr sz="2800" dirty="0">
              <a:latin typeface="Calibri"/>
              <a:cs typeface="Calibri"/>
            </a:endParaRPr>
          </a:p>
          <a:p>
            <a:pPr marL="266700" marR="73343" indent="-257651" algn="just">
              <a:lnSpc>
                <a:spcPct val="90000"/>
              </a:lnSpc>
              <a:spcBef>
                <a:spcPts val="578"/>
              </a:spcBef>
              <a:buClr>
                <a:srgbClr val="FFCC66"/>
              </a:buClr>
              <a:buChar char="•"/>
              <a:tabLst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Smoking,</a:t>
            </a:r>
            <a:r>
              <a:rPr lang="ar-PS" sz="2800" spc="-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environmental</a:t>
            </a:r>
            <a:r>
              <a:rPr lang="ar-PS" sz="2800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irritation,</a:t>
            </a:r>
            <a:r>
              <a:rPr lang="ar-PS" sz="2800" spc="-4" dirty="0">
                <a:latin typeface="Calibri"/>
                <a:cs typeface="Calibri"/>
              </a:rPr>
              <a:t> </a:t>
            </a:r>
            <a:r>
              <a:rPr lang="ar-PS" sz="280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chemicals,</a:t>
            </a:r>
            <a:r>
              <a:rPr lang="ar-PS" sz="280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metabolic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disturbances, </a:t>
            </a:r>
            <a:r>
              <a:rPr sz="2800" spc="-533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unknown.</a:t>
            </a:r>
            <a:endParaRPr sz="2800" dirty="0">
              <a:latin typeface="Calibri"/>
              <a:cs typeface="Calibri"/>
            </a:endParaRPr>
          </a:p>
          <a:p>
            <a:pPr marL="266700" indent="-257651" algn="just">
              <a:lnSpc>
                <a:spcPts val="2738"/>
              </a:lnSpc>
              <a:spcBef>
                <a:spcPts val="288"/>
              </a:spcBef>
              <a:buClr>
                <a:srgbClr val="FFCC66"/>
              </a:buClr>
              <a:buChar char="•"/>
              <a:tabLst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50</a:t>
            </a:r>
            <a:r>
              <a:rPr sz="2800" spc="-8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-</a:t>
            </a:r>
            <a:r>
              <a:rPr sz="2800" spc="-8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70%</a:t>
            </a:r>
            <a:r>
              <a:rPr sz="2800" spc="-8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of</a:t>
            </a:r>
            <a:r>
              <a:rPr sz="2800" spc="-8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laryngeal</a:t>
            </a:r>
            <a:r>
              <a:rPr sz="2800" spc="-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cancers</a:t>
            </a:r>
            <a:r>
              <a:rPr sz="2800" spc="-8" dirty="0">
                <a:latin typeface="Calibri"/>
                <a:cs typeface="Calibri"/>
              </a:rPr>
              <a:t> </a:t>
            </a:r>
            <a:r>
              <a:rPr sz="2800" i="1" spc="-4" dirty="0">
                <a:latin typeface="Calibri"/>
                <a:cs typeface="Calibri"/>
              </a:rPr>
              <a:t>are</a:t>
            </a:r>
            <a:endParaRPr sz="2800" dirty="0">
              <a:latin typeface="Calibri"/>
              <a:cs typeface="Calibri"/>
            </a:endParaRPr>
          </a:p>
          <a:p>
            <a:pPr marL="266700" algn="just">
              <a:lnSpc>
                <a:spcPts val="2738"/>
              </a:lnSpc>
            </a:pPr>
            <a:r>
              <a:rPr sz="2800" dirty="0">
                <a:latin typeface="Calibri"/>
                <a:cs typeface="Calibri"/>
              </a:rPr>
              <a:t>associated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with</a:t>
            </a:r>
            <a:r>
              <a:rPr sz="2800" spc="-8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smoking.</a:t>
            </a:r>
            <a:endParaRPr sz="2800" dirty="0">
              <a:latin typeface="Calibri"/>
              <a:cs typeface="Calibri"/>
            </a:endParaRPr>
          </a:p>
          <a:p>
            <a:pPr marL="266700" indent="-257651" algn="just">
              <a:spcBef>
                <a:spcPts val="285"/>
              </a:spcBef>
              <a:buClr>
                <a:srgbClr val="FFCC66"/>
              </a:buClr>
              <a:buChar char="•"/>
              <a:tabLst>
                <a:tab pos="267176" algn="l"/>
              </a:tabLst>
            </a:pPr>
            <a:r>
              <a:rPr sz="2800" u="heavy" spc="-4" dirty="0">
                <a:uFill>
                  <a:solidFill>
                    <a:srgbClr val="FFFFCC"/>
                  </a:solidFill>
                </a:uFill>
                <a:latin typeface="Calibri"/>
                <a:cs typeface="Calibri"/>
              </a:rPr>
              <a:t>Synergistic</a:t>
            </a:r>
            <a:r>
              <a:rPr sz="2800" spc="8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effect with </a:t>
            </a:r>
            <a:r>
              <a:rPr sz="2800" dirty="0">
                <a:latin typeface="Calibri"/>
                <a:cs typeface="Calibri"/>
              </a:rPr>
              <a:t>alcohol.</a:t>
            </a:r>
          </a:p>
        </p:txBody>
      </p:sp>
    </p:spTree>
    <p:extLst>
      <p:ext uri="{BB962C8B-B14F-4D97-AF65-F5344CB8AC3E}">
        <p14:creationId xmlns:p14="http://schemas.microsoft.com/office/powerpoint/2010/main" val="418078589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70306" y="68176"/>
            <a:ext cx="5038725" cy="1117614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 marR="3810" indent="1627823">
              <a:lnSpc>
                <a:spcPct val="100000"/>
              </a:lnSpc>
              <a:spcBef>
                <a:spcPts val="75"/>
              </a:spcBef>
            </a:pPr>
            <a:r>
              <a:rPr dirty="0"/>
              <a:t>Changes</a:t>
            </a:r>
            <a:r>
              <a:rPr spc="-30" dirty="0"/>
              <a:t> </a:t>
            </a:r>
            <a:r>
              <a:rPr dirty="0"/>
              <a:t>in</a:t>
            </a:r>
            <a:r>
              <a:rPr spc="-30" dirty="0"/>
              <a:t> </a:t>
            </a:r>
            <a:r>
              <a:rPr spc="-11" dirty="0"/>
              <a:t>Oro- </a:t>
            </a:r>
            <a:r>
              <a:rPr spc="-904" dirty="0"/>
              <a:t> </a:t>
            </a:r>
            <a:r>
              <a:rPr spc="-4" dirty="0"/>
              <a:t>Pharyngeal</a:t>
            </a:r>
            <a:r>
              <a:rPr spc="-64" dirty="0"/>
              <a:t> </a:t>
            </a:r>
            <a:r>
              <a:rPr spc="-4" dirty="0"/>
              <a:t>Mechanism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40862" y="1549051"/>
            <a:ext cx="5588318" cy="2826254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266700" marR="8096" indent="-257651">
              <a:spcBef>
                <a:spcPts val="7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Morphologic changes in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neural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and muscle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tissue.</a:t>
            </a:r>
            <a:endParaRPr sz="2400">
              <a:latin typeface="Calibri"/>
              <a:cs typeface="Calibri"/>
            </a:endParaRPr>
          </a:p>
          <a:p>
            <a:pPr marL="266700" marR="473869" indent="-257651">
              <a:spcBef>
                <a:spcPts val="57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  <a:tab pos="2925603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Salivary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glands</a:t>
            </a:r>
            <a:r>
              <a:rPr sz="2400" spc="3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b="1" spc="-4" dirty="0">
                <a:solidFill>
                  <a:srgbClr val="FFFFCC"/>
                </a:solidFill>
                <a:latin typeface="Calibri"/>
                <a:cs typeface="Calibri"/>
              </a:rPr>
              <a:t>(25</a:t>
            </a:r>
            <a:r>
              <a:rPr sz="2400" b="1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FFFFCC"/>
                </a:solidFill>
                <a:latin typeface="Calibri"/>
                <a:cs typeface="Calibri"/>
              </a:rPr>
              <a:t>to 30%</a:t>
            </a:r>
            <a:r>
              <a:rPr sz="2400" b="1" spc="-4" dirty="0">
                <a:solidFill>
                  <a:srgbClr val="FFFFCC"/>
                </a:solidFill>
                <a:latin typeface="Calibri"/>
                <a:cs typeface="Calibri"/>
              </a:rPr>
              <a:t> reduction</a:t>
            </a:r>
            <a:r>
              <a:rPr sz="2400" b="1" spc="-2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FFFFCC"/>
                </a:solidFill>
                <a:latin typeface="Calibri"/>
                <a:cs typeface="Calibri"/>
              </a:rPr>
              <a:t>in </a:t>
            </a:r>
            <a:r>
              <a:rPr sz="2400" b="1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b="1" spc="-4" dirty="0">
                <a:solidFill>
                  <a:srgbClr val="FFFFCC"/>
                </a:solidFill>
                <a:latin typeface="Calibri"/>
                <a:cs typeface="Calibri"/>
              </a:rPr>
              <a:t>mass</a:t>
            </a:r>
            <a:r>
              <a:rPr sz="2400"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b="1" spc="-4" dirty="0">
                <a:solidFill>
                  <a:srgbClr val="FFFFCC"/>
                </a:solidFill>
                <a:latin typeface="Calibri"/>
                <a:cs typeface="Calibri"/>
              </a:rPr>
              <a:t>with</a:t>
            </a:r>
            <a:r>
              <a:rPr sz="2400" b="1" dirty="0">
                <a:solidFill>
                  <a:srgbClr val="FFFFCC"/>
                </a:solidFill>
                <a:latin typeface="Calibri"/>
                <a:cs typeface="Calibri"/>
              </a:rPr>
              <a:t> age), </a:t>
            </a:r>
            <a:r>
              <a:rPr sz="2400" b="1" spc="-4" dirty="0">
                <a:solidFill>
                  <a:srgbClr val="FFFFCC"/>
                </a:solidFill>
                <a:latin typeface="Calibri"/>
                <a:cs typeface="Calibri"/>
              </a:rPr>
              <a:t>I.e.:	</a:t>
            </a:r>
            <a:r>
              <a:rPr sz="2400" b="1" dirty="0">
                <a:solidFill>
                  <a:srgbClr val="FFFFCC"/>
                </a:solidFill>
                <a:latin typeface="Calibri"/>
                <a:cs typeface="Calibri"/>
              </a:rPr>
              <a:t>drug</a:t>
            </a:r>
            <a:r>
              <a:rPr sz="2400" b="1" spc="-3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FFFFCC"/>
                </a:solidFill>
                <a:latin typeface="Calibri"/>
                <a:cs typeface="Calibri"/>
              </a:rPr>
              <a:t>side</a:t>
            </a:r>
            <a:r>
              <a:rPr sz="2400" b="1" spc="-3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b="1" spc="-4" dirty="0">
                <a:solidFill>
                  <a:srgbClr val="FFFFCC"/>
                </a:solidFill>
                <a:latin typeface="Calibri"/>
                <a:cs typeface="Calibri"/>
              </a:rPr>
              <a:t>effects.</a:t>
            </a:r>
            <a:endParaRPr sz="2400">
              <a:latin typeface="Calibri"/>
              <a:cs typeface="Calibri"/>
            </a:endParaRPr>
          </a:p>
          <a:p>
            <a:pPr marL="266700" marR="381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Surface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epithelium</a:t>
            </a:r>
            <a:r>
              <a:rPr sz="2400" spc="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of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the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tongue,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pharynx,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and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soft</a:t>
            </a:r>
            <a:r>
              <a:rPr sz="2400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palate atrophies.</a:t>
            </a:r>
            <a:endParaRPr sz="2400">
              <a:latin typeface="Calibri"/>
              <a:cs typeface="Calibri"/>
            </a:endParaRP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Connective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tissue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atrophy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453239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40862" y="1446638"/>
            <a:ext cx="5591175" cy="2536368"/>
          </a:xfrm>
          <a:prstGeom prst="rect">
            <a:avLst/>
          </a:prstGeom>
        </p:spPr>
        <p:txBody>
          <a:bodyPr vert="horz" wrap="square" lIns="0" tIns="155734" rIns="0" bIns="0" rtlCol="0">
            <a:spAutoFit/>
          </a:bodyPr>
          <a:lstStyle/>
          <a:p>
            <a:pPr marL="266700" indent="-257651">
              <a:spcBef>
                <a:spcPts val="1226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Slower</a:t>
            </a:r>
            <a:r>
              <a:rPr sz="2400" spc="-26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speaking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rates</a:t>
            </a:r>
            <a:endParaRPr sz="2400">
              <a:latin typeface="Calibri"/>
              <a:cs typeface="Calibri"/>
            </a:endParaRPr>
          </a:p>
          <a:p>
            <a:pPr marL="266700" indent="-257651">
              <a:spcBef>
                <a:spcPts val="1151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Long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pauses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between</a:t>
            </a:r>
            <a:r>
              <a:rPr sz="2400" spc="-26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words</a:t>
            </a:r>
            <a:endParaRPr sz="2400">
              <a:latin typeface="Calibri"/>
              <a:cs typeface="Calibri"/>
            </a:endParaRPr>
          </a:p>
          <a:p>
            <a:pPr marL="266700" indent="-257651">
              <a:spcBef>
                <a:spcPts val="1155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Velocity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of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articulator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movements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reduced</a:t>
            </a:r>
            <a:endParaRPr sz="2400">
              <a:latin typeface="Calibri"/>
              <a:cs typeface="Calibri"/>
            </a:endParaRPr>
          </a:p>
          <a:p>
            <a:pPr marL="266700" marR="63341" indent="-257651">
              <a:lnSpc>
                <a:spcPct val="120000"/>
              </a:lnSpc>
              <a:spcBef>
                <a:spcPts val="57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Older speakers produce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longer consonant,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vowel,</a:t>
            </a:r>
            <a:r>
              <a:rPr sz="2400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syllable</a:t>
            </a:r>
            <a:r>
              <a:rPr sz="2400" spc="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and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sentence</a:t>
            </a:r>
            <a:r>
              <a:rPr sz="2400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duration.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373685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06784" y="485145"/>
            <a:ext cx="3444240" cy="56361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  <a:tabLst>
                <a:tab pos="1910715" algn="l"/>
              </a:tabLst>
            </a:pPr>
            <a:r>
              <a:rPr dirty="0"/>
              <a:t>Acoustic	Results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40862" y="1476356"/>
            <a:ext cx="5576888" cy="3053239"/>
          </a:xfrm>
          <a:prstGeom prst="rect">
            <a:avLst/>
          </a:prstGeom>
        </p:spPr>
        <p:txBody>
          <a:bodyPr vert="horz" wrap="square" lIns="0" tIns="82391" rIns="0" bIns="0" rtlCol="0">
            <a:spAutoFit/>
          </a:bodyPr>
          <a:lstStyle/>
          <a:p>
            <a:pPr marL="266700" indent="-257651">
              <a:spcBef>
                <a:spcPts val="64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Lower</a:t>
            </a:r>
            <a:r>
              <a:rPr sz="2400" spc="-26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laryngeal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position</a:t>
            </a:r>
            <a:endParaRPr sz="2400">
              <a:latin typeface="Calibri"/>
              <a:cs typeface="Calibri"/>
            </a:endParaRP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Altered</a:t>
            </a:r>
            <a:r>
              <a:rPr sz="2400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pitch</a:t>
            </a:r>
            <a:endParaRPr sz="2400">
              <a:latin typeface="Calibri"/>
              <a:cs typeface="Calibri"/>
            </a:endParaRPr>
          </a:p>
          <a:p>
            <a:pPr marL="266700" indent="-257651">
              <a:spcBef>
                <a:spcPts val="57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Stability decreases</a:t>
            </a:r>
            <a:endParaRPr sz="2400">
              <a:latin typeface="Calibri"/>
              <a:cs typeface="Calibri"/>
            </a:endParaRPr>
          </a:p>
          <a:p>
            <a:pPr marL="266700" indent="-257651">
              <a:spcBef>
                <a:spcPts val="581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Males</a:t>
            </a:r>
            <a:r>
              <a:rPr sz="2400" spc="-26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F0</a:t>
            </a:r>
            <a:r>
              <a:rPr sz="2400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-</a:t>
            </a:r>
            <a:r>
              <a:rPr sz="2400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up</a:t>
            </a:r>
            <a:endParaRPr sz="2400">
              <a:latin typeface="Calibri"/>
              <a:cs typeface="Calibri"/>
            </a:endParaRPr>
          </a:p>
          <a:p>
            <a:pPr marL="266700" indent="-257651">
              <a:spcBef>
                <a:spcPts val="57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Females</a:t>
            </a:r>
            <a:r>
              <a:rPr sz="2400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F0</a:t>
            </a:r>
            <a:r>
              <a:rPr sz="2400" spc="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-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mixed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bag</a:t>
            </a:r>
            <a:endParaRPr sz="2400">
              <a:latin typeface="Calibri"/>
              <a:cs typeface="Calibri"/>
            </a:endParaRPr>
          </a:p>
          <a:p>
            <a:pPr marL="266700" marR="381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Vocal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intensity</a:t>
            </a:r>
            <a:r>
              <a:rPr sz="2400" spc="3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-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reduced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with age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-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degree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of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hearing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loss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plays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 role.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5332163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63423" y="485145"/>
            <a:ext cx="5190173" cy="56361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pc="-4" dirty="0">
                <a:latin typeface="Calibri"/>
                <a:cs typeface="Calibri"/>
              </a:rPr>
              <a:t>Fundamental</a:t>
            </a:r>
            <a:r>
              <a:rPr spc="-45" dirty="0">
                <a:latin typeface="Calibri"/>
                <a:cs typeface="Calibri"/>
              </a:rPr>
              <a:t> </a:t>
            </a:r>
            <a:r>
              <a:rPr i="0" dirty="0">
                <a:latin typeface="Calibri"/>
                <a:cs typeface="Calibri"/>
              </a:rPr>
              <a:t>Frequency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40862" y="1549051"/>
            <a:ext cx="5637848" cy="1995257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266700" indent="-257651">
              <a:spcBef>
                <a:spcPts val="7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Studied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most</a:t>
            </a:r>
            <a:r>
              <a:rPr sz="2400" spc="-2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extensively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FFCC66"/>
              </a:buClr>
              <a:buFont typeface="Calibri"/>
              <a:buChar char="•"/>
            </a:pPr>
            <a:endParaRPr sz="3300">
              <a:latin typeface="Calibri"/>
              <a:cs typeface="Calibri"/>
            </a:endParaRPr>
          </a:p>
          <a:p>
            <a:pPr marL="266700" marR="3810" indent="-257651"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Trend</a:t>
            </a:r>
            <a:r>
              <a:rPr sz="2400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for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F0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to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be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slightly</a:t>
            </a:r>
            <a:r>
              <a:rPr sz="2400" spc="2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increased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in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males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and</a:t>
            </a:r>
            <a:r>
              <a:rPr sz="2400" spc="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slightly</a:t>
            </a:r>
            <a:r>
              <a:rPr sz="2400" spc="2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decreased</a:t>
            </a:r>
            <a:r>
              <a:rPr sz="2400" spc="-2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for females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as </a:t>
            </a:r>
            <a:r>
              <a:rPr sz="2400" spc="-52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function</a:t>
            </a:r>
            <a:r>
              <a:rPr sz="24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of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aging.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5385272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40862" y="1549051"/>
            <a:ext cx="5561171" cy="2456922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266700" marR="31909" indent="-257651">
              <a:spcBef>
                <a:spcPts val="7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Luschinger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&amp; Arnold,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1965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- Book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on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aging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voice.</a:t>
            </a:r>
            <a:endParaRPr sz="2400">
              <a:latin typeface="Calibri"/>
              <a:cs typeface="Calibri"/>
            </a:endParaRPr>
          </a:p>
          <a:p>
            <a:pPr marL="567214" marR="3810" lvl="1" indent="-215265">
              <a:spcBef>
                <a:spcPts val="574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Male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decline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in vocal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function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- 60 years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of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age.</a:t>
            </a:r>
            <a:endParaRPr sz="2400">
              <a:latin typeface="Calibri"/>
              <a:cs typeface="Calibri"/>
            </a:endParaRPr>
          </a:p>
          <a:p>
            <a:pPr marL="567214" lvl="1" indent="-215265">
              <a:spcBef>
                <a:spcPts val="578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Female’s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closely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related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to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menopause</a:t>
            </a:r>
            <a:endParaRPr sz="2400">
              <a:latin typeface="Calibri"/>
              <a:cs typeface="Calibri"/>
            </a:endParaRPr>
          </a:p>
          <a:p>
            <a:pPr marL="567214" lvl="1" indent="-215265">
              <a:spcBef>
                <a:spcPts val="578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Vocal</a:t>
            </a:r>
            <a:r>
              <a:rPr sz="2400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range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decrease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-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both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sexes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5181322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40862" y="1455324"/>
            <a:ext cx="5605938" cy="3077926"/>
          </a:xfrm>
          <a:prstGeom prst="rect">
            <a:avLst/>
          </a:prstGeom>
        </p:spPr>
        <p:txBody>
          <a:bodyPr vert="horz" wrap="square" lIns="0" tIns="50959" rIns="0" bIns="0" rtlCol="0">
            <a:spAutoFit/>
          </a:bodyPr>
          <a:lstStyle/>
          <a:p>
            <a:pPr marL="266700" marR="633413" indent="-257651" algn="just">
              <a:lnSpc>
                <a:spcPts val="2595"/>
              </a:lnSpc>
              <a:spcBef>
                <a:spcPts val="401"/>
              </a:spcBef>
              <a:buClr>
                <a:srgbClr val="FFCC66"/>
              </a:buClr>
              <a:buChar char="•"/>
              <a:tabLst>
                <a:tab pos="267176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Bach,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1941 (U.S.)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- confirmed 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definite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degenerative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changes 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in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the laryngeal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muscles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of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aged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persons.</a:t>
            </a:r>
            <a:endParaRPr sz="2400">
              <a:latin typeface="Calibri"/>
              <a:cs typeface="Calibri"/>
            </a:endParaRPr>
          </a:p>
          <a:p>
            <a:pPr marL="567214" lvl="1" indent="-215265">
              <a:spcBef>
                <a:spcPts val="244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Vascular</a:t>
            </a:r>
            <a:r>
              <a:rPr sz="2400" spc="-26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disturbances</a:t>
            </a:r>
            <a:endParaRPr sz="2400">
              <a:latin typeface="Calibri"/>
              <a:cs typeface="Calibri"/>
            </a:endParaRPr>
          </a:p>
          <a:p>
            <a:pPr marL="567214" lvl="1" indent="-215265">
              <a:spcBef>
                <a:spcPts val="289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biologic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aging</a:t>
            </a:r>
            <a:r>
              <a:rPr sz="24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and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vocal 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dysfunction</a:t>
            </a:r>
            <a:endParaRPr sz="2400">
              <a:latin typeface="Calibri"/>
              <a:cs typeface="Calibri"/>
            </a:endParaRPr>
          </a:p>
          <a:p>
            <a:pPr marL="567214" lvl="1" indent="-215265">
              <a:spcBef>
                <a:spcPts val="289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reduced</a:t>
            </a:r>
            <a:r>
              <a:rPr sz="2400" spc="-2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pulmonary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function</a:t>
            </a:r>
            <a:endParaRPr sz="2400">
              <a:latin typeface="Calibri"/>
              <a:cs typeface="Calibri"/>
            </a:endParaRPr>
          </a:p>
          <a:p>
            <a:pPr marL="567214" lvl="1" indent="-215265">
              <a:spcBef>
                <a:spcPts val="289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reduced</a:t>
            </a:r>
            <a:r>
              <a:rPr sz="2400" spc="-26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metabolism</a:t>
            </a:r>
            <a:endParaRPr sz="2400">
              <a:latin typeface="Calibri"/>
              <a:cs typeface="Calibri"/>
            </a:endParaRPr>
          </a:p>
          <a:p>
            <a:pPr marL="567214" lvl="1" indent="-215265">
              <a:spcBef>
                <a:spcPts val="289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decreased</a:t>
            </a:r>
            <a:r>
              <a:rPr sz="2400" spc="-26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collagenous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connective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tissue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8021260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40862" y="1476357"/>
            <a:ext cx="5531644" cy="2514630"/>
          </a:xfrm>
          <a:prstGeom prst="rect">
            <a:avLst/>
          </a:prstGeom>
        </p:spPr>
        <p:txBody>
          <a:bodyPr vert="horz" wrap="square" lIns="0" tIns="82391" rIns="0" bIns="0" rtlCol="0">
            <a:spAutoFit/>
          </a:bodyPr>
          <a:lstStyle/>
          <a:p>
            <a:pPr marL="266700" indent="-257651">
              <a:spcBef>
                <a:spcPts val="64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Appaix,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1965</a:t>
            </a:r>
            <a:r>
              <a:rPr sz="24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-</a:t>
            </a:r>
            <a:r>
              <a:rPr sz="2400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Spectrography</a:t>
            </a:r>
            <a:endParaRPr sz="2400">
              <a:latin typeface="Calibri"/>
              <a:cs typeface="Calibri"/>
            </a:endParaRPr>
          </a:p>
          <a:p>
            <a:pPr marL="266700" marR="43815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Ptacek,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1966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- a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pitch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range, maximum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vocal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intensity,</a:t>
            </a:r>
            <a:r>
              <a:rPr sz="2400" spc="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MPT.</a:t>
            </a:r>
            <a:endParaRPr sz="2400">
              <a:latin typeface="Calibri"/>
              <a:cs typeface="Calibri"/>
            </a:endParaRPr>
          </a:p>
          <a:p>
            <a:pPr>
              <a:spcBef>
                <a:spcPts val="4"/>
              </a:spcBef>
              <a:buClr>
                <a:srgbClr val="FFCC66"/>
              </a:buClr>
              <a:buFont typeface="Calibri"/>
              <a:buChar char="•"/>
            </a:pPr>
            <a:endParaRPr sz="3300">
              <a:latin typeface="Calibri"/>
              <a:cs typeface="Calibri"/>
            </a:endParaRPr>
          </a:p>
          <a:p>
            <a:pPr marL="266700" marR="3810" indent="-257651"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All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aged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subjects showed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reduction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in 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performance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compared to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young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controls.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8894405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40862" y="1549051"/>
            <a:ext cx="5654993" cy="2133757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266700" indent="-257651">
              <a:spcBef>
                <a:spcPts val="7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Chronological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age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vs.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biological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age.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FFCC66"/>
              </a:buClr>
              <a:buFont typeface="Calibri"/>
              <a:buChar char="•"/>
            </a:pPr>
            <a:endParaRPr sz="3300">
              <a:latin typeface="Calibri"/>
              <a:cs typeface="Calibri"/>
            </a:endParaRPr>
          </a:p>
          <a:p>
            <a:pPr marL="266700" indent="-257651"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Longitudinal</a:t>
            </a:r>
            <a:r>
              <a:rPr sz="2400" spc="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studies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necessary.</a:t>
            </a:r>
            <a:endParaRPr sz="2400">
              <a:latin typeface="Calibri"/>
              <a:cs typeface="Calibri"/>
            </a:endParaRPr>
          </a:p>
          <a:p>
            <a:pPr>
              <a:spcBef>
                <a:spcPts val="8"/>
              </a:spcBef>
              <a:buClr>
                <a:srgbClr val="FFCC66"/>
              </a:buClr>
              <a:buFont typeface="Calibri"/>
              <a:buChar char="•"/>
            </a:pPr>
            <a:endParaRPr sz="3300">
              <a:latin typeface="Calibri"/>
              <a:cs typeface="Calibri"/>
            </a:endParaRPr>
          </a:p>
          <a:p>
            <a:pPr marL="266700" indent="-257651"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Serial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probes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vs.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single,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isolated</a:t>
            </a:r>
            <a:r>
              <a:rPr sz="2400" spc="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evaluation.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7214853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30711" y="485145"/>
            <a:ext cx="4022408" cy="56361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i="0" dirty="0">
                <a:latin typeface="Calibri"/>
                <a:cs typeface="Calibri"/>
              </a:rPr>
              <a:t>Speech</a:t>
            </a:r>
            <a:r>
              <a:rPr spc="-68" dirty="0">
                <a:latin typeface="Calibri"/>
                <a:cs typeface="Calibri"/>
              </a:rPr>
              <a:t> </a:t>
            </a:r>
            <a:r>
              <a:rPr spc="-4" dirty="0">
                <a:latin typeface="Calibri"/>
                <a:cs typeface="Calibri"/>
              </a:rPr>
              <a:t>Production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40862" y="1592485"/>
            <a:ext cx="5278279" cy="2874665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266700" indent="-257651">
              <a:spcBef>
                <a:spcPts val="7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Good</a:t>
            </a:r>
            <a:r>
              <a:rPr sz="2400" spc="-3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comprehension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FFCC66"/>
              </a:buClr>
              <a:buFont typeface="Calibri"/>
              <a:buChar char="•"/>
            </a:pPr>
            <a:endParaRPr sz="2400">
              <a:latin typeface="Calibri"/>
              <a:cs typeface="Calibri"/>
            </a:endParaRPr>
          </a:p>
          <a:p>
            <a:pPr>
              <a:spcBef>
                <a:spcPts val="11"/>
              </a:spcBef>
              <a:buClr>
                <a:srgbClr val="FFCC66"/>
              </a:buClr>
              <a:buFont typeface="Calibri"/>
              <a:buChar char="•"/>
            </a:pPr>
            <a:endParaRPr sz="1838">
              <a:latin typeface="Calibri"/>
              <a:cs typeface="Calibri"/>
            </a:endParaRPr>
          </a:p>
          <a:p>
            <a:pPr marL="266700" indent="-257651"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Adequate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intelligibility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FFCC66"/>
              </a:buClr>
              <a:buFont typeface="Calibri"/>
              <a:buChar char="•"/>
            </a:pPr>
            <a:endParaRPr sz="2400">
              <a:latin typeface="Calibri"/>
              <a:cs typeface="Calibri"/>
            </a:endParaRPr>
          </a:p>
          <a:p>
            <a:pPr marL="266700" marR="3810" indent="-257651">
              <a:lnSpc>
                <a:spcPct val="120100"/>
              </a:lnSpc>
              <a:spcBef>
                <a:spcPts val="1676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Mechanisms, however,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may be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different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from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younger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counterpart.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4869155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40862" y="1549051"/>
            <a:ext cx="5517356" cy="2503089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266700" indent="-257651">
              <a:spcBef>
                <a:spcPts val="7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12%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of the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elderly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have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vocal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dysfunction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FFCC66"/>
              </a:buClr>
              <a:buFont typeface="Calibri"/>
              <a:buChar char="•"/>
            </a:pPr>
            <a:endParaRPr sz="3300">
              <a:latin typeface="Calibri"/>
              <a:cs typeface="Calibri"/>
            </a:endParaRPr>
          </a:p>
          <a:p>
            <a:pPr marL="266700" marR="3810" indent="-257651"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13%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of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the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population</a:t>
            </a:r>
            <a:r>
              <a:rPr sz="2400" spc="26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is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now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over</a:t>
            </a:r>
            <a:r>
              <a:rPr sz="2400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the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age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of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65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(in 2000).</a:t>
            </a:r>
            <a:endParaRPr sz="2400">
              <a:latin typeface="Calibri"/>
              <a:cs typeface="Calibri"/>
            </a:endParaRPr>
          </a:p>
          <a:p>
            <a:pPr>
              <a:spcBef>
                <a:spcPts val="8"/>
              </a:spcBef>
              <a:buClr>
                <a:srgbClr val="FFCC66"/>
              </a:buClr>
              <a:buFont typeface="Calibri"/>
              <a:buChar char="•"/>
            </a:pPr>
            <a:endParaRPr sz="3300">
              <a:latin typeface="Calibri"/>
              <a:cs typeface="Calibri"/>
            </a:endParaRPr>
          </a:p>
          <a:p>
            <a:pPr marL="266700" indent="-257651"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21%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will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be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over</a:t>
            </a:r>
            <a:r>
              <a:rPr sz="2400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65</a:t>
            </a:r>
            <a:r>
              <a:rPr sz="2400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by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2030.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18778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75859" y="985276"/>
            <a:ext cx="7640279" cy="840615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 algn="l" rtl="0">
              <a:lnSpc>
                <a:spcPct val="100000"/>
              </a:lnSpc>
              <a:spcBef>
                <a:spcPts val="75"/>
              </a:spcBef>
              <a:tabLst>
                <a:tab pos="2113598" algn="l"/>
              </a:tabLst>
            </a:pPr>
            <a:r>
              <a:rPr sz="5400" dirty="0"/>
              <a:t>Acoustics	&amp;</a:t>
            </a:r>
            <a:r>
              <a:rPr sz="5400" spc="-64" dirty="0"/>
              <a:t> </a:t>
            </a:r>
            <a:r>
              <a:rPr sz="5400" dirty="0"/>
              <a:t>Aerodynamics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40602" y="3270647"/>
            <a:ext cx="9110795" cy="115916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266700" marR="3810" indent="-257651">
              <a:lnSpc>
                <a:spcPct val="110000"/>
              </a:lnSpc>
              <a:spcBef>
                <a:spcPts val="75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3200" dirty="0">
                <a:latin typeface="Calibri"/>
                <a:cs typeface="Calibri"/>
              </a:rPr>
              <a:t>Increased</a:t>
            </a:r>
            <a:r>
              <a:rPr sz="3200" spc="-11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perturbation</a:t>
            </a:r>
            <a:r>
              <a:rPr sz="3200" spc="11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4" dirty="0">
                <a:latin typeface="Calibri"/>
                <a:cs typeface="Calibri"/>
              </a:rPr>
              <a:t>spectral</a:t>
            </a:r>
            <a:r>
              <a:rPr sz="3200" spc="-8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noise </a:t>
            </a:r>
            <a:r>
              <a:rPr sz="3200" spc="-533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(maybe)</a:t>
            </a:r>
            <a:endParaRPr sz="3200" dirty="0">
              <a:latin typeface="Calibri"/>
              <a:cs typeface="Calibri"/>
            </a:endParaRPr>
          </a:p>
          <a:p>
            <a:pPr marL="266700" indent="-257651">
              <a:spcBef>
                <a:spcPts val="863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3200" spc="-4" dirty="0">
                <a:latin typeface="Calibri"/>
                <a:cs typeface="Calibri"/>
              </a:rPr>
              <a:t>Flow</a:t>
            </a:r>
            <a:r>
              <a:rPr sz="3200" spc="-8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rates</a:t>
            </a:r>
            <a:r>
              <a:rPr sz="3200" spc="-8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within</a:t>
            </a:r>
            <a:r>
              <a:rPr sz="3200" spc="11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normal</a:t>
            </a:r>
            <a:r>
              <a:rPr sz="3200" spc="8" dirty="0">
                <a:latin typeface="Calibri"/>
                <a:cs typeface="Calibri"/>
              </a:rPr>
              <a:t> </a:t>
            </a:r>
            <a:r>
              <a:rPr sz="3200" spc="-4" dirty="0">
                <a:latin typeface="Calibri"/>
                <a:cs typeface="Calibri"/>
              </a:rPr>
              <a:t>limits</a:t>
            </a:r>
            <a:endParaRPr sz="3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256625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40862" y="1528933"/>
            <a:ext cx="5608319" cy="260109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266700" marR="1463040" indent="-257651">
              <a:lnSpc>
                <a:spcPct val="110000"/>
              </a:lnSpc>
              <a:spcBef>
                <a:spcPts val="75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Males -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Elastic fibers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are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fewer,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fragmented, clumped.</a:t>
            </a:r>
            <a:endParaRPr sz="2400">
              <a:latin typeface="Calibri"/>
              <a:cs typeface="Calibri"/>
            </a:endParaRPr>
          </a:p>
          <a:p>
            <a:pPr marL="266700" marR="3810" indent="-257651">
              <a:lnSpc>
                <a:spcPct val="110100"/>
              </a:lnSpc>
              <a:spcBef>
                <a:spcPts val="570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Males -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Collagen</a:t>
            </a:r>
            <a:r>
              <a:rPr sz="24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decreases</a:t>
            </a:r>
            <a:r>
              <a:rPr sz="2400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after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the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age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of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50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yrs.</a:t>
            </a:r>
            <a:endParaRPr sz="2400">
              <a:latin typeface="Calibri"/>
              <a:cs typeface="Calibri"/>
            </a:endParaRPr>
          </a:p>
          <a:p>
            <a:pPr marL="266700" marR="11906" indent="-257651">
              <a:lnSpc>
                <a:spcPct val="110100"/>
              </a:lnSpc>
              <a:spcBef>
                <a:spcPts val="57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Both genders - red and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white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muscle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fibers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decreases</a:t>
            </a:r>
            <a:r>
              <a:rPr sz="2400" spc="-26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after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age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50.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687974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17777" y="571092"/>
            <a:ext cx="4628674" cy="517930"/>
          </a:xfrm>
          <a:prstGeom prst="rect">
            <a:avLst/>
          </a:prstGeom>
        </p:spPr>
        <p:txBody>
          <a:bodyPr vert="horz" wrap="square" lIns="0" tIns="10001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sz="3300" spc="-4" dirty="0">
                <a:latin typeface="Calibri"/>
                <a:cs typeface="Calibri"/>
              </a:rPr>
              <a:t>Voice</a:t>
            </a:r>
            <a:r>
              <a:rPr sz="3300" spc="-19" dirty="0">
                <a:latin typeface="Calibri"/>
                <a:cs typeface="Calibri"/>
              </a:rPr>
              <a:t> </a:t>
            </a:r>
            <a:r>
              <a:rPr sz="3300" spc="-4" dirty="0">
                <a:latin typeface="Calibri"/>
                <a:cs typeface="Calibri"/>
              </a:rPr>
              <a:t>Therapy</a:t>
            </a:r>
            <a:r>
              <a:rPr sz="3300" spc="-30" dirty="0">
                <a:latin typeface="Calibri"/>
                <a:cs typeface="Calibri"/>
              </a:rPr>
              <a:t> </a:t>
            </a:r>
            <a:r>
              <a:rPr sz="3300" spc="-4" dirty="0">
                <a:latin typeface="Calibri"/>
                <a:cs typeface="Calibri"/>
              </a:rPr>
              <a:t>Orientations</a:t>
            </a:r>
            <a:endParaRPr sz="33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40862" y="1476356"/>
            <a:ext cx="4364831" cy="2237632"/>
          </a:xfrm>
          <a:prstGeom prst="rect">
            <a:avLst/>
          </a:prstGeom>
        </p:spPr>
        <p:txBody>
          <a:bodyPr vert="horz" wrap="square" lIns="0" tIns="82391" rIns="0" bIns="0" rtlCol="0">
            <a:spAutoFit/>
          </a:bodyPr>
          <a:lstStyle/>
          <a:p>
            <a:pPr marL="266700" indent="-257651">
              <a:spcBef>
                <a:spcPts val="64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symptomatic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voice</a:t>
            </a:r>
            <a:r>
              <a:rPr sz="2400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therapy</a:t>
            </a:r>
            <a:endParaRPr sz="2400">
              <a:latin typeface="Calibri"/>
              <a:cs typeface="Calibri"/>
            </a:endParaRP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psychogenic</a:t>
            </a:r>
            <a:r>
              <a:rPr sz="2400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voice</a:t>
            </a:r>
            <a:r>
              <a:rPr sz="2400" spc="-2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therapy</a:t>
            </a:r>
            <a:endParaRPr sz="2400">
              <a:latin typeface="Calibri"/>
              <a:cs typeface="Calibri"/>
            </a:endParaRPr>
          </a:p>
          <a:p>
            <a:pPr marL="266700" indent="-257651">
              <a:spcBef>
                <a:spcPts val="57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etiologic</a:t>
            </a:r>
            <a:r>
              <a:rPr sz="2400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(hygienic)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voice</a:t>
            </a:r>
            <a:r>
              <a:rPr sz="2400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therapy</a:t>
            </a:r>
            <a:endParaRPr sz="2400">
              <a:latin typeface="Calibri"/>
              <a:cs typeface="Calibri"/>
            </a:endParaRPr>
          </a:p>
          <a:p>
            <a:pPr marL="266700" indent="-257651">
              <a:spcBef>
                <a:spcPts val="581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physiologic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voice</a:t>
            </a:r>
            <a:r>
              <a:rPr sz="2400" spc="-2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therapy</a:t>
            </a:r>
            <a:endParaRPr sz="2400">
              <a:latin typeface="Calibri"/>
              <a:cs typeface="Calibri"/>
            </a:endParaRPr>
          </a:p>
          <a:p>
            <a:pPr marL="266700" indent="-257651">
              <a:spcBef>
                <a:spcPts val="57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eclectic</a:t>
            </a:r>
            <a:r>
              <a:rPr sz="2400" spc="-2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voice</a:t>
            </a:r>
            <a:r>
              <a:rPr sz="2400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therapy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8610206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12113" y="171282"/>
            <a:ext cx="4754404" cy="517449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3300" spc="-4" dirty="0">
                <a:latin typeface="Calibri"/>
                <a:cs typeface="Calibri"/>
              </a:rPr>
              <a:t>Symptomatic</a:t>
            </a:r>
            <a:r>
              <a:rPr sz="3300" spc="-11" dirty="0">
                <a:latin typeface="Calibri"/>
                <a:cs typeface="Calibri"/>
              </a:rPr>
              <a:t> </a:t>
            </a:r>
            <a:r>
              <a:rPr sz="3300" spc="-4" dirty="0">
                <a:latin typeface="Calibri"/>
                <a:cs typeface="Calibri"/>
              </a:rPr>
              <a:t>Voice</a:t>
            </a:r>
            <a:r>
              <a:rPr sz="3300" spc="-11" dirty="0">
                <a:latin typeface="Calibri"/>
                <a:cs typeface="Calibri"/>
              </a:rPr>
              <a:t> </a:t>
            </a:r>
            <a:r>
              <a:rPr sz="3300" spc="-4" dirty="0">
                <a:latin typeface="Calibri"/>
                <a:cs typeface="Calibri"/>
              </a:rPr>
              <a:t>Therapy</a:t>
            </a:r>
            <a:endParaRPr sz="33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06622" y="863060"/>
            <a:ext cx="5346859" cy="2926282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266700" marR="40481" indent="-257651" algn="just">
              <a:spcBef>
                <a:spcPts val="79"/>
              </a:spcBef>
              <a:buClr>
                <a:srgbClr val="FFCC66"/>
              </a:buClr>
              <a:buChar char="•"/>
              <a:tabLst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Modification of deviant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vocal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symptoms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such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as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breathiness, inappropriate pitch,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loudness,</a:t>
            </a:r>
            <a:r>
              <a:rPr sz="24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hard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glottal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attacks,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and</a:t>
            </a:r>
            <a:r>
              <a:rPr sz="2400" spc="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so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on</a:t>
            </a:r>
            <a:endParaRPr sz="2400">
              <a:latin typeface="Calibri"/>
              <a:cs typeface="Calibri"/>
            </a:endParaRPr>
          </a:p>
          <a:p>
            <a:pPr marL="567214" marR="3810" lvl="1" indent="-215265">
              <a:spcBef>
                <a:spcPts val="518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organized</a:t>
            </a:r>
            <a:r>
              <a:rPr sz="21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and</a:t>
            </a:r>
            <a:r>
              <a:rPr sz="21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promoted</a:t>
            </a:r>
            <a:r>
              <a:rPr sz="21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by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Daniel</a:t>
            </a:r>
            <a:r>
              <a:rPr sz="21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Boone</a:t>
            </a:r>
            <a:r>
              <a:rPr sz="21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in </a:t>
            </a:r>
            <a:r>
              <a:rPr sz="2100" spc="-46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his</a:t>
            </a:r>
            <a:r>
              <a:rPr sz="21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text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i="1" spc="-4" dirty="0">
                <a:solidFill>
                  <a:srgbClr val="FFFFCC"/>
                </a:solidFill>
                <a:latin typeface="Calibri"/>
                <a:cs typeface="Calibri"/>
              </a:rPr>
              <a:t>The</a:t>
            </a:r>
            <a:r>
              <a:rPr sz="2100" i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i="1" spc="-4" dirty="0">
                <a:solidFill>
                  <a:srgbClr val="FFFFCC"/>
                </a:solidFill>
                <a:latin typeface="Calibri"/>
                <a:cs typeface="Calibri"/>
              </a:rPr>
              <a:t>Voice</a:t>
            </a:r>
            <a:r>
              <a:rPr sz="2100" i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i="1" spc="-4" dirty="0">
                <a:solidFill>
                  <a:srgbClr val="FFFFCC"/>
                </a:solidFill>
                <a:latin typeface="Calibri"/>
                <a:cs typeface="Calibri"/>
              </a:rPr>
              <a:t>and</a:t>
            </a:r>
            <a:r>
              <a:rPr sz="2100" i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i="1" spc="-4" dirty="0">
                <a:solidFill>
                  <a:srgbClr val="FFFFCC"/>
                </a:solidFill>
                <a:latin typeface="Calibri"/>
                <a:cs typeface="Calibri"/>
              </a:rPr>
              <a:t>Voice Therapy</a:t>
            </a:r>
            <a:r>
              <a:rPr sz="2100" i="1" spc="3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(1971)</a:t>
            </a:r>
            <a:endParaRPr sz="2100">
              <a:latin typeface="Calibri"/>
              <a:cs typeface="Calibri"/>
            </a:endParaRPr>
          </a:p>
          <a:p>
            <a:pPr marL="567214" marR="432911" lvl="1" indent="-215265">
              <a:spcBef>
                <a:spcPts val="506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if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the voice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component</a:t>
            </a:r>
            <a:r>
              <a:rPr sz="2100" spc="2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is inappropriate, </a:t>
            </a:r>
            <a:r>
              <a:rPr sz="2100" spc="-46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modify</a:t>
            </a:r>
            <a:r>
              <a:rPr sz="21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that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component</a:t>
            </a:r>
            <a:endParaRPr sz="2100">
              <a:latin typeface="Calibri"/>
              <a:cs typeface="Calibri"/>
            </a:endParaRPr>
          </a:p>
          <a:p>
            <a:pPr marL="567214" lvl="1" indent="-215265">
              <a:spcBef>
                <a:spcPts val="503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weakness:</a:t>
            </a:r>
            <a:r>
              <a:rPr sz="21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what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is</a:t>
            </a:r>
            <a:r>
              <a:rPr sz="21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symptom/cause?</a:t>
            </a:r>
            <a:endParaRPr sz="21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7740573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60069" y="113711"/>
            <a:ext cx="4592479" cy="517930"/>
          </a:xfrm>
          <a:prstGeom prst="rect">
            <a:avLst/>
          </a:prstGeom>
        </p:spPr>
        <p:txBody>
          <a:bodyPr vert="horz" wrap="square" lIns="0" tIns="10001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sz="3300" dirty="0">
                <a:latin typeface="Calibri"/>
                <a:cs typeface="Calibri"/>
              </a:rPr>
              <a:t>Psychogenic</a:t>
            </a:r>
            <a:r>
              <a:rPr sz="3300" spc="-34" dirty="0">
                <a:latin typeface="Calibri"/>
                <a:cs typeface="Calibri"/>
              </a:rPr>
              <a:t> </a:t>
            </a:r>
            <a:r>
              <a:rPr sz="3300" spc="-4" dirty="0">
                <a:latin typeface="Calibri"/>
                <a:cs typeface="Calibri"/>
              </a:rPr>
              <a:t>Voice</a:t>
            </a:r>
            <a:r>
              <a:rPr sz="3300" spc="-23" dirty="0">
                <a:latin typeface="Calibri"/>
                <a:cs typeface="Calibri"/>
              </a:rPr>
              <a:t> </a:t>
            </a:r>
            <a:r>
              <a:rPr sz="3300" spc="-4" dirty="0">
                <a:latin typeface="Calibri"/>
                <a:cs typeface="Calibri"/>
              </a:rPr>
              <a:t>Therapy</a:t>
            </a:r>
            <a:endParaRPr sz="33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06622" y="805910"/>
            <a:ext cx="5695474" cy="3500798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266700" marR="560070" indent="-257651">
              <a:spcBef>
                <a:spcPts val="79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Focus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is on emotional and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psychosocial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status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of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the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patient</a:t>
            </a:r>
            <a:r>
              <a:rPr sz="2400" spc="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that led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to and 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maintained</a:t>
            </a:r>
            <a:r>
              <a:rPr sz="2400" spc="26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the voice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disorder</a:t>
            </a:r>
            <a:endParaRPr sz="2400">
              <a:latin typeface="Calibri"/>
              <a:cs typeface="Calibri"/>
            </a:endParaRPr>
          </a:p>
          <a:p>
            <a:pPr marL="567214" marR="395288" lvl="1" indent="-215265">
              <a:spcBef>
                <a:spcPts val="465"/>
              </a:spcBef>
              <a:buClr>
                <a:srgbClr val="FFCC66"/>
              </a:buClr>
              <a:buFont typeface="Calibri"/>
              <a:buChar char="–"/>
              <a:tabLst>
                <a:tab pos="567214" algn="l"/>
                <a:tab pos="567690" algn="l"/>
              </a:tabLst>
            </a:pP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organized</a:t>
            </a:r>
            <a:r>
              <a:rPr b="1" spc="-26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and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promoted</a:t>
            </a:r>
            <a:r>
              <a:rPr b="1" spc="-2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by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Arnold</a:t>
            </a:r>
            <a:r>
              <a:rPr b="1" spc="-26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Aronson</a:t>
            </a:r>
            <a:r>
              <a:rPr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in</a:t>
            </a:r>
            <a:r>
              <a:rPr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his </a:t>
            </a:r>
            <a:r>
              <a:rPr b="1" spc="-39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text </a:t>
            </a:r>
            <a:r>
              <a:rPr b="1" i="1" spc="-4" dirty="0">
                <a:solidFill>
                  <a:srgbClr val="FFFFCC"/>
                </a:solidFill>
                <a:latin typeface="Calibri"/>
                <a:cs typeface="Calibri"/>
              </a:rPr>
              <a:t>Clinical Voice Disorders: </a:t>
            </a:r>
            <a:r>
              <a:rPr b="1" i="1" dirty="0">
                <a:solidFill>
                  <a:srgbClr val="FFFFCC"/>
                </a:solidFill>
                <a:latin typeface="Calibri"/>
                <a:cs typeface="Calibri"/>
              </a:rPr>
              <a:t>an </a:t>
            </a:r>
            <a:r>
              <a:rPr b="1" i="1" spc="-4" dirty="0">
                <a:solidFill>
                  <a:srgbClr val="FFFFCC"/>
                </a:solidFill>
                <a:latin typeface="Calibri"/>
                <a:cs typeface="Calibri"/>
              </a:rPr>
              <a:t>interdisciplinary </a:t>
            </a:r>
            <a:r>
              <a:rPr b="1" i="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i="1" spc="-4" dirty="0">
                <a:solidFill>
                  <a:srgbClr val="FFFFCC"/>
                </a:solidFill>
                <a:latin typeface="Calibri"/>
                <a:cs typeface="Calibri"/>
              </a:rPr>
              <a:t>approach</a:t>
            </a:r>
            <a:r>
              <a:rPr b="1" i="1" spc="-3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(1980)</a:t>
            </a:r>
            <a:endParaRPr>
              <a:latin typeface="Calibri"/>
              <a:cs typeface="Calibri"/>
            </a:endParaRPr>
          </a:p>
          <a:p>
            <a:pPr marL="567214" marR="3810" lvl="1" indent="-215265">
              <a:spcBef>
                <a:spcPts val="435"/>
              </a:spcBef>
              <a:buClr>
                <a:srgbClr val="FFCC66"/>
              </a:buClr>
              <a:buFont typeface="Calibri"/>
              <a:buChar char="–"/>
              <a:tabLst>
                <a:tab pos="567214" algn="l"/>
                <a:tab pos="567690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there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is always a psychosocial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reason for the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behavior </a:t>
            </a:r>
            <a:r>
              <a:rPr b="1" spc="-39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that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led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to the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voice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disorder;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treat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the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psychosocial </a:t>
            </a:r>
            <a:r>
              <a:rPr b="1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problem</a:t>
            </a:r>
            <a:r>
              <a:rPr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and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the</a:t>
            </a:r>
            <a:r>
              <a:rPr b="1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voice</a:t>
            </a:r>
            <a:r>
              <a:rPr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improves</a:t>
            </a:r>
            <a:endParaRPr>
              <a:latin typeface="Calibri"/>
              <a:cs typeface="Calibri"/>
            </a:endParaRPr>
          </a:p>
          <a:p>
            <a:pPr marL="567214" lvl="1" indent="-215265">
              <a:spcBef>
                <a:spcPts val="431"/>
              </a:spcBef>
              <a:buClr>
                <a:srgbClr val="FFCC66"/>
              </a:buClr>
              <a:buFont typeface="Calibri"/>
              <a:buChar char="–"/>
              <a:tabLst>
                <a:tab pos="567214" algn="l"/>
                <a:tab pos="567690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weakness: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psychosocial</a:t>
            </a:r>
            <a:r>
              <a:rPr b="1" spc="-26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contribution</a:t>
            </a:r>
            <a:r>
              <a:rPr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may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be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over-</a:t>
            </a:r>
            <a:endParaRPr>
              <a:latin typeface="Calibri"/>
              <a:cs typeface="Calibri"/>
            </a:endParaRPr>
          </a:p>
          <a:p>
            <a:pPr marL="567214"/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stated</a:t>
            </a:r>
            <a:endParaRPr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2835698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30910" y="334955"/>
            <a:ext cx="5229225" cy="470802"/>
          </a:xfrm>
          <a:prstGeom prst="rect">
            <a:avLst/>
          </a:prstGeom>
        </p:spPr>
        <p:txBody>
          <a:bodyPr vert="horz" wrap="square" lIns="0" tIns="9049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1"/>
              </a:spcBef>
            </a:pPr>
            <a:r>
              <a:rPr sz="3000" spc="-8" dirty="0">
                <a:latin typeface="Calibri"/>
                <a:cs typeface="Calibri"/>
              </a:rPr>
              <a:t>Etiologic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spc="-8" dirty="0">
                <a:latin typeface="Calibri"/>
                <a:cs typeface="Calibri"/>
              </a:rPr>
              <a:t>(Hygienic)</a:t>
            </a:r>
            <a:r>
              <a:rPr sz="3000" spc="8" dirty="0">
                <a:latin typeface="Calibri"/>
                <a:cs typeface="Calibri"/>
              </a:rPr>
              <a:t> </a:t>
            </a:r>
            <a:r>
              <a:rPr sz="3000" spc="-8" dirty="0">
                <a:latin typeface="Calibri"/>
                <a:cs typeface="Calibri"/>
              </a:rPr>
              <a:t>Voice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8" dirty="0">
                <a:latin typeface="Calibri"/>
                <a:cs typeface="Calibri"/>
              </a:rPr>
              <a:t>Therapy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06622" y="808196"/>
            <a:ext cx="5626894" cy="340750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266700" marR="3810" indent="-257651">
              <a:spcBef>
                <a:spcPts val="71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Concentrates</a:t>
            </a:r>
            <a:r>
              <a:rPr sz="21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on</a:t>
            </a:r>
            <a:r>
              <a:rPr sz="21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discovering</a:t>
            </a:r>
            <a:r>
              <a:rPr sz="2100" spc="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the</a:t>
            </a:r>
            <a:r>
              <a:rPr sz="21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behavioral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 causes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of the</a:t>
            </a:r>
            <a:r>
              <a:rPr sz="21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voice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disorder</a:t>
            </a:r>
            <a:r>
              <a:rPr sz="2100" spc="2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and 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modification/elimination</a:t>
            </a:r>
            <a:r>
              <a:rPr sz="2100" spc="3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of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the</a:t>
            </a:r>
            <a:r>
              <a:rPr sz="21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causes</a:t>
            </a:r>
            <a:r>
              <a:rPr sz="2100" spc="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to 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improve</a:t>
            </a:r>
            <a:r>
              <a:rPr sz="2100" spc="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the vocal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condition</a:t>
            </a:r>
            <a:r>
              <a:rPr sz="2100" spc="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and</a:t>
            </a:r>
            <a:r>
              <a:rPr sz="2100" spc="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the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voice</a:t>
            </a:r>
            <a:r>
              <a:rPr sz="21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quality</a:t>
            </a:r>
            <a:endParaRPr sz="2100">
              <a:latin typeface="Calibri"/>
              <a:cs typeface="Calibri"/>
            </a:endParaRPr>
          </a:p>
          <a:p>
            <a:pPr marL="567214" marR="336232" lvl="1" indent="-215265">
              <a:spcBef>
                <a:spcPts val="454"/>
              </a:spcBef>
              <a:buClr>
                <a:srgbClr val="FFCC66"/>
              </a:buClr>
              <a:buFont typeface="Calibri"/>
              <a:buChar char="–"/>
              <a:tabLst>
                <a:tab pos="567214" algn="l"/>
                <a:tab pos="567690" algn="l"/>
              </a:tabLst>
            </a:pP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organized</a:t>
            </a:r>
            <a:r>
              <a:rPr b="1" spc="-26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and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promoted</a:t>
            </a:r>
            <a:r>
              <a:rPr b="1" spc="-2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by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Joseph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Stemple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in</a:t>
            </a:r>
            <a:r>
              <a:rPr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his </a:t>
            </a:r>
            <a:r>
              <a:rPr b="1" spc="-39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text </a:t>
            </a:r>
            <a:r>
              <a:rPr b="1" i="1" spc="-4" dirty="0">
                <a:solidFill>
                  <a:srgbClr val="FFFFCC"/>
                </a:solidFill>
                <a:latin typeface="Calibri"/>
                <a:cs typeface="Calibri"/>
              </a:rPr>
              <a:t>Clinical Voice </a:t>
            </a:r>
            <a:r>
              <a:rPr b="1" i="1" spc="-8" dirty="0">
                <a:solidFill>
                  <a:srgbClr val="FFFFCC"/>
                </a:solidFill>
                <a:latin typeface="Calibri"/>
                <a:cs typeface="Calibri"/>
              </a:rPr>
              <a:t>Pathology: Theory </a:t>
            </a:r>
            <a:r>
              <a:rPr b="1" i="1" dirty="0">
                <a:solidFill>
                  <a:srgbClr val="FFFFCC"/>
                </a:solidFill>
                <a:latin typeface="Calibri"/>
                <a:cs typeface="Calibri"/>
              </a:rPr>
              <a:t>and </a:t>
            </a:r>
            <a:r>
              <a:rPr b="1" i="1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i="1" spc="-4" dirty="0">
                <a:solidFill>
                  <a:srgbClr val="FFFFCC"/>
                </a:solidFill>
                <a:latin typeface="Calibri"/>
                <a:cs typeface="Calibri"/>
              </a:rPr>
              <a:t>Management</a:t>
            </a:r>
            <a:r>
              <a:rPr b="1" i="1" spc="-2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(1984)</a:t>
            </a:r>
            <a:endParaRPr>
              <a:latin typeface="Calibri"/>
              <a:cs typeface="Calibri"/>
            </a:endParaRPr>
          </a:p>
          <a:p>
            <a:pPr marL="567214" marR="31433" lvl="1" indent="-215265">
              <a:spcBef>
                <a:spcPts val="435"/>
              </a:spcBef>
              <a:buClr>
                <a:srgbClr val="FFCC66"/>
              </a:buClr>
              <a:buFont typeface="Calibri"/>
              <a:buChar char="–"/>
              <a:tabLst>
                <a:tab pos="567214" algn="l"/>
                <a:tab pos="567690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there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is always a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cause for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a voice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disorder; discover, </a:t>
            </a:r>
            <a:r>
              <a:rPr b="1" spc="-39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modify/eliminate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and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the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 voice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improves</a:t>
            </a:r>
            <a:endParaRPr>
              <a:latin typeface="Calibri"/>
              <a:cs typeface="Calibri"/>
            </a:endParaRPr>
          </a:p>
          <a:p>
            <a:pPr marL="567214" lvl="1" indent="-215265">
              <a:spcBef>
                <a:spcPts val="431"/>
              </a:spcBef>
              <a:buClr>
                <a:srgbClr val="FFCC66"/>
              </a:buClr>
              <a:buFont typeface="Calibri"/>
              <a:buChar char="–"/>
              <a:tabLst>
                <a:tab pos="567214" algn="l"/>
                <a:tab pos="567690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weakness: the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cause may</a:t>
            </a:r>
            <a:r>
              <a:rPr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no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 longer</a:t>
            </a:r>
            <a:r>
              <a:rPr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be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 the</a:t>
            </a:r>
            <a:endParaRPr>
              <a:latin typeface="Calibri"/>
              <a:cs typeface="Calibri"/>
            </a:endParaRPr>
          </a:p>
          <a:p>
            <a:pPr marL="567214">
              <a:spcBef>
                <a:spcPts val="4"/>
              </a:spcBef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precipitating</a:t>
            </a:r>
            <a:r>
              <a:rPr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factor</a:t>
            </a:r>
            <a:endParaRPr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0316000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41806" y="571092"/>
            <a:ext cx="4410551" cy="517930"/>
          </a:xfrm>
          <a:prstGeom prst="rect">
            <a:avLst/>
          </a:prstGeom>
        </p:spPr>
        <p:txBody>
          <a:bodyPr vert="horz" wrap="square" lIns="0" tIns="10001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sz="3300" dirty="0">
                <a:latin typeface="Calibri"/>
                <a:cs typeface="Calibri"/>
              </a:rPr>
              <a:t>Physiologic</a:t>
            </a:r>
            <a:r>
              <a:rPr sz="3300" spc="-23" dirty="0">
                <a:latin typeface="Calibri"/>
                <a:cs typeface="Calibri"/>
              </a:rPr>
              <a:t> </a:t>
            </a:r>
            <a:r>
              <a:rPr sz="3300" spc="-4" dirty="0">
                <a:latin typeface="Calibri"/>
                <a:cs typeface="Calibri"/>
              </a:rPr>
              <a:t>Voice</a:t>
            </a:r>
            <a:r>
              <a:rPr sz="3300" spc="-23" dirty="0">
                <a:latin typeface="Calibri"/>
                <a:cs typeface="Calibri"/>
              </a:rPr>
              <a:t> </a:t>
            </a:r>
            <a:r>
              <a:rPr sz="3300" spc="-4" dirty="0">
                <a:latin typeface="Calibri"/>
                <a:cs typeface="Calibri"/>
              </a:rPr>
              <a:t>Therapy</a:t>
            </a:r>
            <a:endParaRPr sz="33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06622" y="1169156"/>
            <a:ext cx="5698807" cy="3191066"/>
          </a:xfrm>
          <a:prstGeom prst="rect">
            <a:avLst/>
          </a:prstGeom>
        </p:spPr>
        <p:txBody>
          <a:bodyPr vert="horz" wrap="square" lIns="0" tIns="46673" rIns="0" bIns="0" rtlCol="0">
            <a:spAutoFit/>
          </a:bodyPr>
          <a:lstStyle/>
          <a:p>
            <a:pPr marL="266700" marR="488156" indent="-257651" algn="just">
              <a:lnSpc>
                <a:spcPct val="90000"/>
              </a:lnSpc>
              <a:spcBef>
                <a:spcPts val="368"/>
              </a:spcBef>
              <a:buClr>
                <a:srgbClr val="FFCC66"/>
              </a:buClr>
              <a:buChar char="•"/>
              <a:tabLst>
                <a:tab pos="267176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Based on expanded knowledge of vocal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function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as evaluated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through objective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voice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assessment</a:t>
            </a:r>
            <a:endParaRPr sz="2400">
              <a:latin typeface="Calibri"/>
              <a:cs typeface="Calibri"/>
            </a:endParaRPr>
          </a:p>
          <a:p>
            <a:pPr marL="266700" marR="3810" indent="-257651">
              <a:lnSpc>
                <a:spcPct val="90000"/>
              </a:lnSpc>
              <a:spcBef>
                <a:spcPts val="574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Strives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to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improve the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balance</a:t>
            </a:r>
            <a:r>
              <a:rPr sz="24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among voice </a:t>
            </a:r>
            <a:r>
              <a:rPr sz="2400" spc="-52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respiratory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support,</a:t>
            </a:r>
            <a:r>
              <a:rPr sz="24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laryngeal muscle 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strength,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control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and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stamina,</a:t>
            </a:r>
            <a:r>
              <a:rPr sz="2400" spc="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and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and 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supraglottic</a:t>
            </a:r>
            <a:r>
              <a:rPr sz="2400" spc="2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modification</a:t>
            </a:r>
            <a:r>
              <a:rPr sz="2400" spc="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of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the laryngeal 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tone</a:t>
            </a:r>
            <a:endParaRPr sz="2400">
              <a:latin typeface="Calibri"/>
              <a:cs typeface="Calibri"/>
            </a:endParaRPr>
          </a:p>
          <a:p>
            <a:pPr marL="266700" indent="-257651">
              <a:spcBef>
                <a:spcPts val="293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Promotes</a:t>
            </a:r>
            <a:r>
              <a:rPr sz="2400" spc="-26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healthy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vocal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fold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cover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9192313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95421" y="571092"/>
            <a:ext cx="5356384" cy="517930"/>
          </a:xfrm>
          <a:prstGeom prst="rect">
            <a:avLst/>
          </a:prstGeom>
        </p:spPr>
        <p:txBody>
          <a:bodyPr vert="horz" wrap="square" lIns="0" tIns="10001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sz="3300" dirty="0">
                <a:latin typeface="Calibri"/>
                <a:cs typeface="Calibri"/>
              </a:rPr>
              <a:t>Physiologic</a:t>
            </a:r>
            <a:r>
              <a:rPr sz="3300" spc="-11" dirty="0">
                <a:latin typeface="Calibri"/>
                <a:cs typeface="Calibri"/>
              </a:rPr>
              <a:t> </a:t>
            </a:r>
            <a:r>
              <a:rPr sz="3300" spc="-4" dirty="0">
                <a:latin typeface="Calibri"/>
                <a:cs typeface="Calibri"/>
              </a:rPr>
              <a:t>Voice</a:t>
            </a:r>
            <a:r>
              <a:rPr sz="3300" spc="-15" dirty="0">
                <a:latin typeface="Calibri"/>
                <a:cs typeface="Calibri"/>
              </a:rPr>
              <a:t> </a:t>
            </a:r>
            <a:r>
              <a:rPr sz="3300" spc="-4" dirty="0">
                <a:latin typeface="Calibri"/>
                <a:cs typeface="Calibri"/>
              </a:rPr>
              <a:t>Therapy</a:t>
            </a:r>
            <a:r>
              <a:rPr sz="3300" spc="-11" dirty="0">
                <a:latin typeface="Calibri"/>
                <a:cs typeface="Calibri"/>
              </a:rPr>
              <a:t> </a:t>
            </a:r>
            <a:r>
              <a:rPr sz="3300" spc="-4" dirty="0">
                <a:latin typeface="Calibri"/>
                <a:cs typeface="Calibri"/>
              </a:rPr>
              <a:t>cont.</a:t>
            </a:r>
            <a:endParaRPr sz="33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83991" y="1551337"/>
            <a:ext cx="5252561" cy="2399535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224314" marR="3810" indent="-215265">
              <a:spcBef>
                <a:spcPts val="71"/>
              </a:spcBef>
              <a:buClr>
                <a:srgbClr val="FFCC66"/>
              </a:buClr>
              <a:buChar char="–"/>
              <a:tabLst>
                <a:tab pos="224790" algn="l"/>
              </a:tabLst>
            </a:pP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organized</a:t>
            </a:r>
            <a:r>
              <a:rPr sz="21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and</a:t>
            </a:r>
            <a:r>
              <a:rPr sz="21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promoted</a:t>
            </a:r>
            <a:r>
              <a:rPr sz="21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by</a:t>
            </a:r>
            <a:r>
              <a:rPr sz="21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Joseph</a:t>
            </a:r>
            <a:r>
              <a:rPr sz="21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Stemple</a:t>
            </a:r>
            <a:r>
              <a:rPr sz="2100" spc="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in </a:t>
            </a:r>
            <a:r>
              <a:rPr sz="2100" spc="-46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his</a:t>
            </a:r>
            <a:r>
              <a:rPr sz="2100" spc="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text</a:t>
            </a:r>
            <a:r>
              <a:rPr sz="21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i="1" spc="-8" dirty="0">
                <a:solidFill>
                  <a:srgbClr val="FFFFCC"/>
                </a:solidFill>
                <a:latin typeface="Calibri"/>
                <a:cs typeface="Calibri"/>
              </a:rPr>
              <a:t>Voice</a:t>
            </a:r>
            <a:r>
              <a:rPr sz="2100" i="1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i="1" spc="-4" dirty="0">
                <a:solidFill>
                  <a:srgbClr val="FFFFCC"/>
                </a:solidFill>
                <a:latin typeface="Calibri"/>
                <a:cs typeface="Calibri"/>
              </a:rPr>
              <a:t>Therapy:</a:t>
            </a:r>
            <a:r>
              <a:rPr sz="2100" i="1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i="1" spc="-8" dirty="0">
                <a:solidFill>
                  <a:srgbClr val="FFFFCC"/>
                </a:solidFill>
                <a:latin typeface="Calibri"/>
                <a:cs typeface="Calibri"/>
              </a:rPr>
              <a:t>Clinical</a:t>
            </a:r>
            <a:r>
              <a:rPr sz="2100" i="1" spc="-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i="1" spc="-8" dirty="0">
                <a:solidFill>
                  <a:srgbClr val="FFFFCC"/>
                </a:solidFill>
                <a:latin typeface="Calibri"/>
                <a:cs typeface="Calibri"/>
              </a:rPr>
              <a:t>Studies</a:t>
            </a:r>
            <a:r>
              <a:rPr sz="2100" i="1" spc="2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(1993)</a:t>
            </a:r>
            <a:endParaRPr sz="2100">
              <a:latin typeface="Calibri"/>
              <a:cs typeface="Calibri"/>
            </a:endParaRPr>
          </a:p>
          <a:p>
            <a:pPr marL="224314" marR="172878" indent="-215265">
              <a:spcBef>
                <a:spcPts val="503"/>
              </a:spcBef>
              <a:buClr>
                <a:srgbClr val="FFCC66"/>
              </a:buClr>
              <a:buChar char="–"/>
              <a:tabLst>
                <a:tab pos="224790" algn="l"/>
              </a:tabLst>
            </a:pP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concentrates</a:t>
            </a:r>
            <a:r>
              <a:rPr sz="2100" spc="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on</a:t>
            </a:r>
            <a:r>
              <a:rPr sz="21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the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modification</a:t>
            </a:r>
            <a:r>
              <a:rPr sz="21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of the 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underlying</a:t>
            </a:r>
            <a:r>
              <a:rPr sz="2100" spc="26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physiology</a:t>
            </a:r>
            <a:r>
              <a:rPr sz="2100" spc="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of the</a:t>
            </a:r>
            <a:r>
              <a:rPr sz="21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voice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producing </a:t>
            </a:r>
            <a:r>
              <a:rPr sz="2100" spc="-46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mechanisms:</a:t>
            </a:r>
            <a:r>
              <a:rPr sz="2100" spc="26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respiration,</a:t>
            </a:r>
            <a:r>
              <a:rPr sz="2100" spc="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phonation, 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resonance</a:t>
            </a:r>
            <a:endParaRPr sz="2100">
              <a:latin typeface="Calibri"/>
              <a:cs typeface="Calibri"/>
            </a:endParaRPr>
          </a:p>
          <a:p>
            <a:pPr marL="224314" indent="-215265">
              <a:spcBef>
                <a:spcPts val="506"/>
              </a:spcBef>
              <a:buClr>
                <a:srgbClr val="FFCC66"/>
              </a:buClr>
              <a:buChar char="–"/>
              <a:tabLst>
                <a:tab pos="224790" algn="l"/>
              </a:tabLst>
            </a:pP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weakness:</a:t>
            </a:r>
            <a:r>
              <a:rPr sz="21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does not</a:t>
            </a:r>
            <a:r>
              <a:rPr sz="21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account</a:t>
            </a:r>
            <a:r>
              <a:rPr sz="21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for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 behavior</a:t>
            </a:r>
            <a:endParaRPr sz="21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7332060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74171" y="571092"/>
            <a:ext cx="3772376" cy="517930"/>
          </a:xfrm>
          <a:prstGeom prst="rect">
            <a:avLst/>
          </a:prstGeom>
        </p:spPr>
        <p:txBody>
          <a:bodyPr vert="horz" wrap="square" lIns="0" tIns="10001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sz="3300" spc="-4" dirty="0">
                <a:latin typeface="Calibri"/>
                <a:cs typeface="Calibri"/>
              </a:rPr>
              <a:t>Eclectic</a:t>
            </a:r>
            <a:r>
              <a:rPr sz="3300" spc="-38" dirty="0">
                <a:latin typeface="Calibri"/>
                <a:cs typeface="Calibri"/>
              </a:rPr>
              <a:t> </a:t>
            </a:r>
            <a:r>
              <a:rPr sz="3300" spc="-4" dirty="0">
                <a:latin typeface="Calibri"/>
                <a:cs typeface="Calibri"/>
              </a:rPr>
              <a:t>Voice</a:t>
            </a:r>
            <a:r>
              <a:rPr sz="3300" spc="-19" dirty="0">
                <a:latin typeface="Calibri"/>
                <a:cs typeface="Calibri"/>
              </a:rPr>
              <a:t> </a:t>
            </a:r>
            <a:r>
              <a:rPr sz="3300" spc="-4" dirty="0">
                <a:latin typeface="Calibri"/>
                <a:cs typeface="Calibri"/>
              </a:rPr>
              <a:t>Therapy</a:t>
            </a:r>
            <a:endParaRPr sz="33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40862" y="1549051"/>
            <a:ext cx="5618798" cy="2303034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266700" marR="3810" indent="-257651">
              <a:spcBef>
                <a:spcPts val="7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Combination</a:t>
            </a:r>
            <a:r>
              <a:rPr sz="2400" spc="2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of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any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and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all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of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the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previous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orientations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to affect</a:t>
            </a:r>
            <a:r>
              <a:rPr sz="2400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positive</a:t>
            </a:r>
            <a:r>
              <a:rPr sz="24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vocal change</a:t>
            </a:r>
            <a:endParaRPr sz="2400">
              <a:latin typeface="Calibri"/>
              <a:cs typeface="Calibri"/>
            </a:endParaRPr>
          </a:p>
          <a:p>
            <a:pPr marL="266700" marR="8096" indent="-257651">
              <a:spcBef>
                <a:spcPts val="57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As voice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pathologists,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we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should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be aware 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of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all management approaches and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use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those which are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most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effective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not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only for </a:t>
            </a:r>
            <a:r>
              <a:rPr sz="2400" spc="-52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the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patient,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but</a:t>
            </a:r>
            <a:r>
              <a:rPr sz="24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for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the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therapist</a:t>
            </a:r>
            <a:r>
              <a:rPr sz="2400" spc="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as well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6039135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90029" y="571092"/>
            <a:ext cx="1859756" cy="517930"/>
          </a:xfrm>
          <a:prstGeom prst="rect">
            <a:avLst/>
          </a:prstGeom>
        </p:spPr>
        <p:txBody>
          <a:bodyPr vert="horz" wrap="square" lIns="0" tIns="10001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sz="3300" spc="-4" dirty="0">
                <a:latin typeface="Calibri"/>
                <a:cs typeface="Calibri"/>
              </a:rPr>
              <a:t>Case</a:t>
            </a:r>
            <a:r>
              <a:rPr sz="3300" spc="-56" dirty="0">
                <a:latin typeface="Calibri"/>
                <a:cs typeface="Calibri"/>
              </a:rPr>
              <a:t> </a:t>
            </a:r>
            <a:r>
              <a:rPr sz="3300" spc="-4" dirty="0">
                <a:latin typeface="Calibri"/>
                <a:cs typeface="Calibri"/>
              </a:rPr>
              <a:t>Study</a:t>
            </a:r>
            <a:endParaRPr sz="33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06622" y="1069592"/>
            <a:ext cx="4322921" cy="3426740"/>
          </a:xfrm>
          <a:prstGeom prst="rect">
            <a:avLst/>
          </a:prstGeom>
        </p:spPr>
        <p:txBody>
          <a:bodyPr vert="horz" wrap="square" lIns="0" tIns="89059" rIns="0" bIns="0" rtlCol="0">
            <a:spAutoFit/>
          </a:bodyPr>
          <a:lstStyle/>
          <a:p>
            <a:pPr marL="266700" indent="-257651">
              <a:spcBef>
                <a:spcPts val="701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Acoustic/aerodynamic</a:t>
            </a:r>
            <a:r>
              <a:rPr sz="24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measures</a:t>
            </a:r>
            <a:endParaRPr sz="2400">
              <a:latin typeface="Calibri"/>
              <a:cs typeface="Calibri"/>
            </a:endParaRPr>
          </a:p>
          <a:p>
            <a:pPr marL="567214" lvl="1" indent="-215265">
              <a:spcBef>
                <a:spcPts val="465"/>
              </a:spcBef>
              <a:buClr>
                <a:srgbClr val="FFCC66"/>
              </a:buClr>
              <a:buFont typeface="Calibri"/>
              <a:buChar char="–"/>
              <a:tabLst>
                <a:tab pos="567214" algn="l"/>
                <a:tab pos="567690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fundamental frequency</a:t>
            </a:r>
            <a:r>
              <a:rPr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=</a:t>
            </a:r>
            <a:r>
              <a:rPr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136</a:t>
            </a:r>
            <a:r>
              <a:rPr b="1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Hz</a:t>
            </a:r>
            <a:endParaRPr>
              <a:latin typeface="Calibri"/>
              <a:cs typeface="Calibri"/>
            </a:endParaRPr>
          </a:p>
          <a:p>
            <a:pPr marL="567214" lvl="1" indent="-215265">
              <a:spcBef>
                <a:spcPts val="431"/>
              </a:spcBef>
              <a:buClr>
                <a:srgbClr val="FFCC66"/>
              </a:buClr>
              <a:buFont typeface="Calibri"/>
              <a:buChar char="–"/>
              <a:tabLst>
                <a:tab pos="567214" algn="l"/>
                <a:tab pos="567690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frequency</a:t>
            </a:r>
            <a:r>
              <a:rPr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range</a:t>
            </a:r>
            <a:r>
              <a:rPr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=</a:t>
            </a:r>
            <a:r>
              <a:rPr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106-320</a:t>
            </a:r>
            <a:r>
              <a:rPr b="1" spc="-2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Hz</a:t>
            </a:r>
            <a:endParaRPr>
              <a:latin typeface="Calibri"/>
              <a:cs typeface="Calibri"/>
            </a:endParaRPr>
          </a:p>
          <a:p>
            <a:pPr marL="567214" lvl="1" indent="-215265">
              <a:spcBef>
                <a:spcPts val="435"/>
              </a:spcBef>
              <a:buClr>
                <a:srgbClr val="FFCC66"/>
              </a:buClr>
              <a:buFont typeface="Calibri"/>
              <a:buChar char="–"/>
              <a:tabLst>
                <a:tab pos="567214" algn="l"/>
                <a:tab pos="567690" algn="l"/>
              </a:tabLst>
            </a:pP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jitter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percent</a:t>
            </a:r>
            <a:r>
              <a:rPr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=</a:t>
            </a:r>
            <a:r>
              <a:rPr b="1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.56%</a:t>
            </a:r>
            <a:endParaRPr>
              <a:latin typeface="Calibri"/>
              <a:cs typeface="Calibri"/>
            </a:endParaRPr>
          </a:p>
          <a:p>
            <a:pPr marL="567214" lvl="1" indent="-215265">
              <a:spcBef>
                <a:spcPts val="431"/>
              </a:spcBef>
              <a:buClr>
                <a:srgbClr val="FFCC66"/>
              </a:buClr>
              <a:buFont typeface="Calibri"/>
              <a:buChar char="–"/>
              <a:tabLst>
                <a:tab pos="567214" algn="l"/>
                <a:tab pos="567690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shimmer</a:t>
            </a:r>
            <a:r>
              <a:rPr b="1" spc="-26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dB</a:t>
            </a:r>
            <a:r>
              <a:rPr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=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.67</a:t>
            </a:r>
            <a:r>
              <a:rPr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dB</a:t>
            </a:r>
            <a:endParaRPr>
              <a:latin typeface="Calibri"/>
              <a:cs typeface="Calibri"/>
            </a:endParaRPr>
          </a:p>
          <a:p>
            <a:pPr marL="567214" lvl="1" indent="-215265">
              <a:spcBef>
                <a:spcPts val="435"/>
              </a:spcBef>
              <a:buClr>
                <a:srgbClr val="FFCC66"/>
              </a:buClr>
              <a:buFont typeface="Calibri"/>
              <a:buChar char="–"/>
              <a:tabLst>
                <a:tab pos="567214" algn="l"/>
                <a:tab pos="567690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intensity</a:t>
            </a:r>
            <a:r>
              <a:rPr b="1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(habitual)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 =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76</a:t>
            </a:r>
            <a:r>
              <a:rPr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dB</a:t>
            </a:r>
            <a:endParaRPr>
              <a:latin typeface="Calibri"/>
              <a:cs typeface="Calibri"/>
            </a:endParaRPr>
          </a:p>
          <a:p>
            <a:pPr marL="567214" lvl="1" indent="-215265">
              <a:spcBef>
                <a:spcPts val="431"/>
              </a:spcBef>
              <a:buClr>
                <a:srgbClr val="FFCC66"/>
              </a:buClr>
              <a:buFont typeface="Calibri"/>
              <a:buChar char="–"/>
              <a:tabLst>
                <a:tab pos="567214" algn="l"/>
                <a:tab pos="567690" algn="l"/>
              </a:tabLst>
            </a:pP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airflow</a:t>
            </a:r>
            <a:r>
              <a:rPr b="1" spc="-2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volume</a:t>
            </a:r>
            <a:r>
              <a:rPr b="1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=</a:t>
            </a:r>
            <a:r>
              <a:rPr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2300</a:t>
            </a:r>
            <a:r>
              <a:rPr b="1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ml</a:t>
            </a:r>
            <a:endParaRPr>
              <a:latin typeface="Calibri"/>
              <a:cs typeface="Calibri"/>
            </a:endParaRPr>
          </a:p>
          <a:p>
            <a:pPr marL="567214" lvl="1" indent="-215265">
              <a:spcBef>
                <a:spcPts val="431"/>
              </a:spcBef>
              <a:buClr>
                <a:srgbClr val="FFCC66"/>
              </a:buClr>
              <a:buFont typeface="Calibri"/>
              <a:buChar char="–"/>
              <a:tabLst>
                <a:tab pos="567214" algn="l"/>
                <a:tab pos="567690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airflow</a:t>
            </a:r>
            <a:r>
              <a:rPr b="1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rate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=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80</a:t>
            </a:r>
            <a:r>
              <a:rPr b="1" spc="-3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ml/sec</a:t>
            </a:r>
            <a:endParaRPr>
              <a:latin typeface="Calibri"/>
              <a:cs typeface="Calibri"/>
            </a:endParaRPr>
          </a:p>
          <a:p>
            <a:pPr marL="567214" lvl="1" indent="-215265">
              <a:spcBef>
                <a:spcPts val="435"/>
              </a:spcBef>
              <a:buClr>
                <a:srgbClr val="FFCC66"/>
              </a:buClr>
              <a:buFont typeface="Calibri"/>
              <a:buChar char="–"/>
              <a:tabLst>
                <a:tab pos="567214" algn="l"/>
                <a:tab pos="567690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maximum</a:t>
            </a:r>
            <a:r>
              <a:rPr b="1" spc="-26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phonation time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 =</a:t>
            </a:r>
            <a:r>
              <a:rPr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12.7</a:t>
            </a:r>
            <a:r>
              <a:rPr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sec</a:t>
            </a:r>
            <a:endParaRPr>
              <a:latin typeface="Calibri"/>
              <a:cs typeface="Calibri"/>
            </a:endParaRPr>
          </a:p>
          <a:p>
            <a:pPr marL="567214" lvl="1" indent="-215265">
              <a:spcBef>
                <a:spcPts val="431"/>
              </a:spcBef>
              <a:buClr>
                <a:srgbClr val="FFCC66"/>
              </a:buClr>
              <a:buFont typeface="Calibri"/>
              <a:buChar char="–"/>
              <a:tabLst>
                <a:tab pos="567214" algn="l"/>
                <a:tab pos="567690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subglottic</a:t>
            </a:r>
            <a:r>
              <a:rPr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air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pressure =</a:t>
            </a:r>
            <a:r>
              <a:rPr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8.6</a:t>
            </a:r>
            <a:r>
              <a:rPr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cm/H2O</a:t>
            </a:r>
            <a:endParaRPr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9797077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57173" y="56561"/>
            <a:ext cx="4891088" cy="517930"/>
          </a:xfrm>
          <a:prstGeom prst="rect">
            <a:avLst/>
          </a:prstGeom>
        </p:spPr>
        <p:txBody>
          <a:bodyPr vert="horz" wrap="square" lIns="0" tIns="10001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sz="3300" spc="-4" dirty="0">
                <a:latin typeface="Calibri"/>
                <a:cs typeface="Calibri"/>
              </a:rPr>
              <a:t>CS:</a:t>
            </a:r>
            <a:r>
              <a:rPr sz="3300" spc="-11" dirty="0">
                <a:latin typeface="Calibri"/>
                <a:cs typeface="Calibri"/>
              </a:rPr>
              <a:t> </a:t>
            </a:r>
            <a:r>
              <a:rPr sz="3300" dirty="0">
                <a:latin typeface="Calibri"/>
                <a:cs typeface="Calibri"/>
              </a:rPr>
              <a:t>Possible</a:t>
            </a:r>
            <a:r>
              <a:rPr sz="3300" spc="-19" dirty="0">
                <a:latin typeface="Calibri"/>
                <a:cs typeface="Calibri"/>
              </a:rPr>
              <a:t> </a:t>
            </a:r>
            <a:r>
              <a:rPr sz="3300" spc="-4" dirty="0">
                <a:latin typeface="Calibri"/>
                <a:cs typeface="Calibri"/>
              </a:rPr>
              <a:t>Etiologic</a:t>
            </a:r>
            <a:r>
              <a:rPr sz="3300" spc="-8" dirty="0">
                <a:latin typeface="Calibri"/>
                <a:cs typeface="Calibri"/>
              </a:rPr>
              <a:t> </a:t>
            </a:r>
            <a:r>
              <a:rPr sz="3300" spc="-4" dirty="0">
                <a:latin typeface="Calibri"/>
                <a:cs typeface="Calibri"/>
              </a:rPr>
              <a:t>Factors</a:t>
            </a:r>
            <a:endParaRPr sz="33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06622" y="812768"/>
            <a:ext cx="5536406" cy="3573575"/>
          </a:xfrm>
          <a:prstGeom prst="rect">
            <a:avLst/>
          </a:prstGeom>
        </p:spPr>
        <p:txBody>
          <a:bodyPr vert="horz" wrap="square" lIns="0" tIns="64294" rIns="0" bIns="0" rtlCol="0">
            <a:spAutoFit/>
          </a:bodyPr>
          <a:lstStyle/>
          <a:p>
            <a:pPr marL="266700" indent="-257651">
              <a:spcBef>
                <a:spcPts val="506"/>
              </a:spcBef>
              <a:buClr>
                <a:srgbClr val="FFCC66"/>
              </a:buClr>
              <a:buFont typeface="Calibri"/>
              <a:buChar char="•"/>
              <a:tabLst>
                <a:tab pos="266224" algn="l"/>
                <a:tab pos="267176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long-term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cigarette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smoking</a:t>
            </a:r>
            <a:endParaRPr>
              <a:latin typeface="Calibri"/>
              <a:cs typeface="Calibri"/>
            </a:endParaRPr>
          </a:p>
          <a:p>
            <a:pPr marL="266700" marR="225266" indent="-257651">
              <a:spcBef>
                <a:spcPts val="431"/>
              </a:spcBef>
              <a:buClr>
                <a:srgbClr val="FFCC66"/>
              </a:buClr>
              <a:buFont typeface="Calibri"/>
              <a:buChar char="•"/>
              <a:tabLst>
                <a:tab pos="266224" algn="l"/>
                <a:tab pos="267176" algn="l"/>
              </a:tabLst>
            </a:pP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harsh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employment environment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in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terms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of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dust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and </a:t>
            </a:r>
            <a:r>
              <a:rPr b="1" spc="-39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talking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over</a:t>
            </a:r>
            <a:r>
              <a:rPr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noise</a:t>
            </a:r>
            <a:endParaRPr>
              <a:latin typeface="Calibri"/>
              <a:cs typeface="Calibri"/>
            </a:endParaRPr>
          </a:p>
          <a:p>
            <a:pPr marL="266700" indent="-257651">
              <a:spcBef>
                <a:spcPts val="435"/>
              </a:spcBef>
              <a:buClr>
                <a:srgbClr val="FFCC66"/>
              </a:buClr>
              <a:buFont typeface="Calibri"/>
              <a:buChar char="•"/>
              <a:tabLst>
                <a:tab pos="266224" algn="l"/>
                <a:tab pos="267176" algn="l"/>
              </a:tabLst>
            </a:pP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poor</a:t>
            </a:r>
            <a:r>
              <a:rPr b="1" spc="-2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hydration</a:t>
            </a:r>
            <a:r>
              <a:rPr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and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 large caffeine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intake</a:t>
            </a:r>
            <a:endParaRPr>
              <a:latin typeface="Calibri"/>
              <a:cs typeface="Calibri"/>
            </a:endParaRPr>
          </a:p>
          <a:p>
            <a:pPr marL="266700" indent="-257651">
              <a:spcBef>
                <a:spcPts val="431"/>
              </a:spcBef>
              <a:buClr>
                <a:srgbClr val="FFCC66"/>
              </a:buClr>
              <a:buFont typeface="Calibri"/>
              <a:buChar char="•"/>
              <a:tabLst>
                <a:tab pos="266224" algn="l"/>
                <a:tab pos="267176" algn="l"/>
              </a:tabLst>
            </a:pP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asthma</a:t>
            </a:r>
            <a:r>
              <a:rPr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and</a:t>
            </a:r>
            <a:r>
              <a:rPr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frequent bronchitis</a:t>
            </a:r>
            <a:endParaRPr>
              <a:latin typeface="Calibri"/>
              <a:cs typeface="Calibri"/>
            </a:endParaRPr>
          </a:p>
          <a:p>
            <a:pPr marL="266700" indent="-257651">
              <a:spcBef>
                <a:spcPts val="431"/>
              </a:spcBef>
              <a:buClr>
                <a:srgbClr val="FFCC66"/>
              </a:buClr>
              <a:buFont typeface="Calibri"/>
              <a:buChar char="•"/>
              <a:tabLst>
                <a:tab pos="266224" algn="l"/>
                <a:tab pos="267176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prescription</a:t>
            </a:r>
            <a:r>
              <a:rPr b="1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medications</a:t>
            </a:r>
            <a:r>
              <a:rPr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causing</a:t>
            </a:r>
            <a:r>
              <a:rPr b="1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laryngeal dehydration</a:t>
            </a:r>
            <a:endParaRPr>
              <a:latin typeface="Calibri"/>
              <a:cs typeface="Calibri"/>
            </a:endParaRPr>
          </a:p>
          <a:p>
            <a:pPr marL="266700" indent="-257651">
              <a:spcBef>
                <a:spcPts val="435"/>
              </a:spcBef>
              <a:buClr>
                <a:srgbClr val="FFCC66"/>
              </a:buClr>
              <a:buFont typeface="Calibri"/>
              <a:buChar char="•"/>
              <a:tabLst>
                <a:tab pos="266224" algn="l"/>
                <a:tab pos="267176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frequent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coughing</a:t>
            </a:r>
            <a:r>
              <a:rPr b="1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and</a:t>
            </a:r>
            <a:r>
              <a:rPr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throat clearing</a:t>
            </a:r>
            <a:endParaRPr>
              <a:latin typeface="Calibri"/>
              <a:cs typeface="Calibri"/>
            </a:endParaRPr>
          </a:p>
          <a:p>
            <a:pPr marL="266700" indent="-257651">
              <a:spcBef>
                <a:spcPts val="431"/>
              </a:spcBef>
              <a:buClr>
                <a:srgbClr val="FFCC66"/>
              </a:buClr>
              <a:buFont typeface="Calibri"/>
              <a:buChar char="•"/>
              <a:tabLst>
                <a:tab pos="266224" algn="l"/>
                <a:tab pos="267176" algn="l"/>
              </a:tabLst>
            </a:pP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emotional</a:t>
            </a:r>
            <a:r>
              <a:rPr b="1" spc="-3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instability</a:t>
            </a:r>
            <a:endParaRPr>
              <a:latin typeface="Calibri"/>
              <a:cs typeface="Calibri"/>
            </a:endParaRPr>
          </a:p>
          <a:p>
            <a:pPr marL="266700" indent="-257651">
              <a:spcBef>
                <a:spcPts val="431"/>
              </a:spcBef>
              <a:buClr>
                <a:srgbClr val="FFCC66"/>
              </a:buClr>
              <a:buFont typeface="Calibri"/>
              <a:buChar char="•"/>
              <a:tabLst>
                <a:tab pos="266224" algn="l"/>
                <a:tab pos="267176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talking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too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loudly</a:t>
            </a:r>
            <a:r>
              <a:rPr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in</a:t>
            </a:r>
            <a:r>
              <a:rPr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general</a:t>
            </a:r>
            <a:r>
              <a:rPr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conversation</a:t>
            </a:r>
            <a:endParaRPr>
              <a:latin typeface="Calibri"/>
              <a:cs typeface="Calibri"/>
            </a:endParaRPr>
          </a:p>
          <a:p>
            <a:pPr marL="266700" indent="-257651">
              <a:spcBef>
                <a:spcPts val="435"/>
              </a:spcBef>
              <a:buClr>
                <a:srgbClr val="FFCC66"/>
              </a:buClr>
              <a:buFont typeface="Calibri"/>
              <a:buChar char="•"/>
              <a:tabLst>
                <a:tab pos="266224" algn="l"/>
                <a:tab pos="267176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using</a:t>
            </a:r>
            <a:r>
              <a:rPr b="1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a</a:t>
            </a:r>
            <a:r>
              <a:rPr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low</a:t>
            </a:r>
            <a:r>
              <a:rPr b="1" spc="-2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pitch</a:t>
            </a:r>
            <a:endParaRPr>
              <a:latin typeface="Calibri"/>
              <a:cs typeface="Calibri"/>
            </a:endParaRPr>
          </a:p>
          <a:p>
            <a:pPr marL="266700" indent="-257651">
              <a:spcBef>
                <a:spcPts val="431"/>
              </a:spcBef>
              <a:buClr>
                <a:srgbClr val="FFCC66"/>
              </a:buClr>
              <a:buFont typeface="Calibri"/>
              <a:buChar char="•"/>
              <a:tabLst>
                <a:tab pos="266224" algn="l"/>
                <a:tab pos="267176" algn="l"/>
              </a:tabLst>
            </a:pP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laryngeal</a:t>
            </a:r>
            <a:r>
              <a:rPr b="1" spc="-3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area</a:t>
            </a:r>
            <a:r>
              <a:rPr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muscle</a:t>
            </a:r>
            <a:r>
              <a:rPr b="1" spc="-2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tension</a:t>
            </a:r>
            <a:endParaRPr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72388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1200" y="465322"/>
            <a:ext cx="10169923" cy="670703"/>
          </a:xfrm>
          <a:prstGeom prst="rect">
            <a:avLst/>
          </a:prstGeom>
        </p:spPr>
        <p:txBody>
          <a:bodyPr vert="horz" wrap="square" lIns="0" tIns="298457" rIns="0" bIns="0" rtlCol="0" anchor="ctr">
            <a:spAutoFit/>
          </a:bodyPr>
          <a:lstStyle/>
          <a:p>
            <a:pPr marL="1386364" marR="3810" indent="-428625" algn="l" rtl="0">
              <a:lnSpc>
                <a:spcPct val="100000"/>
              </a:lnSpc>
              <a:spcBef>
                <a:spcPts val="79"/>
              </a:spcBef>
            </a:pPr>
            <a:r>
              <a:rPr sz="2400" b="1" dirty="0">
                <a:latin typeface="Calibri"/>
                <a:cs typeface="Calibri"/>
              </a:rPr>
              <a:t>American </a:t>
            </a:r>
            <a:r>
              <a:rPr sz="2400" b="1" spc="-4" dirty="0">
                <a:latin typeface="Calibri"/>
                <a:cs typeface="Calibri"/>
              </a:rPr>
              <a:t>Joint Committee for Cancer </a:t>
            </a:r>
            <a:r>
              <a:rPr sz="2400" b="1" spc="-533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Staging</a:t>
            </a:r>
            <a:r>
              <a:rPr sz="2400" b="1" spc="-8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and</a:t>
            </a:r>
            <a:r>
              <a:rPr sz="2400" b="1" spc="-41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End</a:t>
            </a:r>
            <a:r>
              <a:rPr sz="2400" b="1" spc="-4" dirty="0">
                <a:latin typeface="Calibri"/>
                <a:cs typeface="Calibri"/>
              </a:rPr>
              <a:t> Results</a:t>
            </a:r>
            <a:r>
              <a:rPr sz="2400" b="1" spc="-23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Reporting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sz="half" idx="1"/>
          </p:nvPr>
        </p:nvSpPr>
        <p:spPr>
          <a:xfrm>
            <a:off x="3257395" y="2772289"/>
            <a:ext cx="3525044" cy="2949686"/>
          </a:xfrm>
          <a:prstGeom prst="rect">
            <a:avLst/>
          </a:prstGeom>
        </p:spPr>
        <p:txBody>
          <a:bodyPr vert="horz" wrap="square" lIns="0" tIns="50959" rIns="0" bIns="0" rtlCol="0">
            <a:spAutoFit/>
          </a:bodyPr>
          <a:lstStyle/>
          <a:p>
            <a:pPr marL="266700" marR="378143" indent="-257651" algn="l" rtl="0">
              <a:lnSpc>
                <a:spcPts val="2595"/>
              </a:lnSpc>
              <a:spcBef>
                <a:spcPts val="401"/>
              </a:spcBef>
              <a:buClr>
                <a:srgbClr val="FFCC66"/>
              </a:buClr>
              <a:tabLst>
                <a:tab pos="266700" algn="l"/>
                <a:tab pos="267176" algn="l"/>
              </a:tabLst>
            </a:pPr>
            <a:r>
              <a:rPr spc="-4" dirty="0"/>
              <a:t>T=site</a:t>
            </a:r>
            <a:r>
              <a:rPr spc="-26" dirty="0"/>
              <a:t> </a:t>
            </a:r>
            <a:r>
              <a:rPr spc="-4" dirty="0"/>
              <a:t>of</a:t>
            </a:r>
            <a:r>
              <a:rPr spc="-30" dirty="0"/>
              <a:t> </a:t>
            </a:r>
            <a:r>
              <a:rPr spc="-4" dirty="0"/>
              <a:t>primary </a:t>
            </a:r>
            <a:r>
              <a:rPr spc="-529" dirty="0"/>
              <a:t> </a:t>
            </a:r>
            <a:r>
              <a:rPr spc="-4" dirty="0"/>
              <a:t>tumors</a:t>
            </a:r>
          </a:p>
          <a:p>
            <a:pPr marL="266700" marR="656749" indent="-257651" algn="l" rtl="0">
              <a:lnSpc>
                <a:spcPts val="2595"/>
              </a:lnSpc>
              <a:spcBef>
                <a:spcPts val="570"/>
              </a:spcBef>
              <a:buClr>
                <a:srgbClr val="FFCC66"/>
              </a:buClr>
              <a:tabLst>
                <a:tab pos="266700" algn="l"/>
                <a:tab pos="267176" algn="l"/>
              </a:tabLst>
            </a:pPr>
            <a:r>
              <a:rPr spc="-4" dirty="0"/>
              <a:t>N=lymph node </a:t>
            </a:r>
            <a:r>
              <a:rPr spc="-536" dirty="0"/>
              <a:t> </a:t>
            </a:r>
            <a:r>
              <a:rPr dirty="0"/>
              <a:t>involvement</a:t>
            </a:r>
          </a:p>
          <a:p>
            <a:pPr marL="266700" marR="3810" indent="-257651" algn="l" rtl="0">
              <a:lnSpc>
                <a:spcPts val="2595"/>
              </a:lnSpc>
              <a:spcBef>
                <a:spcPts val="574"/>
              </a:spcBef>
              <a:buClr>
                <a:srgbClr val="FFCC66"/>
              </a:buClr>
              <a:tabLst>
                <a:tab pos="266700" algn="l"/>
                <a:tab pos="267176" algn="l"/>
              </a:tabLst>
            </a:pPr>
            <a:r>
              <a:rPr spc="-4" dirty="0"/>
              <a:t>M=metastasis </a:t>
            </a:r>
            <a:r>
              <a:rPr dirty="0"/>
              <a:t> </a:t>
            </a:r>
            <a:r>
              <a:rPr spc="-4" dirty="0"/>
              <a:t>(transfer</a:t>
            </a:r>
            <a:r>
              <a:rPr spc="-30" dirty="0"/>
              <a:t> </a:t>
            </a:r>
            <a:r>
              <a:rPr dirty="0"/>
              <a:t>of</a:t>
            </a:r>
            <a:r>
              <a:rPr spc="-30" dirty="0"/>
              <a:t> </a:t>
            </a:r>
            <a:r>
              <a:rPr spc="-4" dirty="0"/>
              <a:t>disease)</a:t>
            </a:r>
          </a:p>
          <a:p>
            <a:pPr marL="266700" marR="56198" indent="-257651" algn="l" rtl="0">
              <a:lnSpc>
                <a:spcPts val="2595"/>
              </a:lnSpc>
              <a:spcBef>
                <a:spcPts val="570"/>
              </a:spcBef>
              <a:buClr>
                <a:srgbClr val="FFCC66"/>
              </a:buClr>
              <a:tabLst>
                <a:tab pos="266700" algn="l"/>
                <a:tab pos="267176" algn="l"/>
              </a:tabLst>
            </a:pPr>
            <a:r>
              <a:rPr spc="-4" dirty="0"/>
              <a:t>Lower</a:t>
            </a:r>
            <a:r>
              <a:rPr spc="-53" dirty="0"/>
              <a:t> </a:t>
            </a:r>
            <a:r>
              <a:rPr spc="-4" dirty="0"/>
              <a:t>number=less </a:t>
            </a:r>
            <a:r>
              <a:rPr spc="-529" dirty="0"/>
              <a:t> </a:t>
            </a:r>
            <a:r>
              <a:rPr dirty="0"/>
              <a:t>involvement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510528" y="1941574"/>
            <a:ext cx="10841129" cy="3794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266700" marR="3810" indent="-257651">
              <a:spcBef>
                <a:spcPts val="7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dirty="0">
                <a:latin typeface="Calibri"/>
                <a:cs typeface="Calibri"/>
              </a:rPr>
              <a:t>Refer to </a:t>
            </a:r>
            <a:r>
              <a:rPr sz="2400" spc="-4" dirty="0">
                <a:latin typeface="Calibri"/>
                <a:cs typeface="Calibri"/>
              </a:rPr>
              <a:t>Table of 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Classification</a:t>
            </a:r>
            <a:r>
              <a:rPr sz="2400" spc="11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Glottal</a:t>
            </a:r>
            <a:r>
              <a:rPr sz="2400" spc="4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Cancers 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(Colton</a:t>
            </a:r>
            <a:r>
              <a:rPr sz="2400" spc="-23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&amp;</a:t>
            </a:r>
            <a:r>
              <a:rPr sz="2400" spc="-26" dirty="0">
                <a:latin typeface="Calibri"/>
                <a:cs typeface="Calibri"/>
              </a:rPr>
              <a:t> </a:t>
            </a:r>
            <a:r>
              <a:rPr sz="2400" spc="-4" dirty="0">
                <a:latin typeface="Calibri"/>
                <a:cs typeface="Calibri"/>
              </a:rPr>
              <a:t>Casper)</a:t>
            </a: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2297138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59435" y="125141"/>
            <a:ext cx="5375434" cy="517930"/>
          </a:xfrm>
          <a:prstGeom prst="rect">
            <a:avLst/>
          </a:prstGeom>
        </p:spPr>
        <p:txBody>
          <a:bodyPr vert="horz" wrap="square" lIns="0" tIns="10001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sz="3300" spc="-4" dirty="0">
                <a:latin typeface="Calibri"/>
                <a:cs typeface="Calibri"/>
              </a:rPr>
              <a:t>Symptomatic</a:t>
            </a:r>
            <a:r>
              <a:rPr sz="3300" spc="-30" dirty="0">
                <a:latin typeface="Calibri"/>
                <a:cs typeface="Calibri"/>
              </a:rPr>
              <a:t> </a:t>
            </a:r>
            <a:r>
              <a:rPr sz="3300" dirty="0">
                <a:latin typeface="Calibri"/>
                <a:cs typeface="Calibri"/>
              </a:rPr>
              <a:t>therapy</a:t>
            </a:r>
            <a:r>
              <a:rPr sz="3300" spc="-26" dirty="0">
                <a:latin typeface="Calibri"/>
                <a:cs typeface="Calibri"/>
              </a:rPr>
              <a:t> </a:t>
            </a:r>
            <a:r>
              <a:rPr sz="3300" spc="-4" dirty="0">
                <a:latin typeface="Calibri"/>
                <a:cs typeface="Calibri"/>
              </a:rPr>
              <a:t>approach</a:t>
            </a:r>
            <a:endParaRPr sz="33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06622" y="869917"/>
            <a:ext cx="5565457" cy="3229891"/>
          </a:xfrm>
          <a:prstGeom prst="rect">
            <a:avLst/>
          </a:prstGeom>
        </p:spPr>
        <p:txBody>
          <a:bodyPr vert="horz" wrap="square" lIns="0" tIns="36671" rIns="0" bIns="0" rtlCol="0">
            <a:spAutoFit/>
          </a:bodyPr>
          <a:lstStyle/>
          <a:p>
            <a:pPr marL="266700" indent="-257651">
              <a:spcBef>
                <a:spcPts val="289"/>
              </a:spcBef>
              <a:buClr>
                <a:srgbClr val="FFCC66"/>
              </a:buClr>
              <a:buFont typeface="Calibri"/>
              <a:buChar char="•"/>
              <a:tabLst>
                <a:tab pos="266224" algn="l"/>
                <a:tab pos="267176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General</a:t>
            </a:r>
            <a:r>
              <a:rPr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focus</a:t>
            </a:r>
            <a:r>
              <a:rPr b="1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uses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facilitating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techniques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 to:</a:t>
            </a:r>
            <a:endParaRPr>
              <a:latin typeface="Calibri"/>
              <a:cs typeface="Calibri"/>
            </a:endParaRPr>
          </a:p>
          <a:p>
            <a:pPr marL="567214" lvl="1" indent="-215265">
              <a:spcBef>
                <a:spcPts val="217"/>
              </a:spcBef>
              <a:buClr>
                <a:srgbClr val="FFCC66"/>
              </a:buClr>
              <a:buFont typeface="Calibri"/>
              <a:buChar char="–"/>
              <a:tabLst>
                <a:tab pos="567214" algn="l"/>
                <a:tab pos="567690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raise</a:t>
            </a:r>
            <a:r>
              <a:rPr b="1" spc="-26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pitch</a:t>
            </a:r>
            <a:endParaRPr>
              <a:latin typeface="Calibri"/>
              <a:cs typeface="Calibri"/>
            </a:endParaRPr>
          </a:p>
          <a:p>
            <a:pPr marL="567214" lvl="1" indent="-215265">
              <a:spcBef>
                <a:spcPts val="217"/>
              </a:spcBef>
              <a:buClr>
                <a:srgbClr val="FFCC66"/>
              </a:buClr>
              <a:buFont typeface="Calibri"/>
              <a:buChar char="–"/>
              <a:tabLst>
                <a:tab pos="567214" algn="l"/>
                <a:tab pos="567690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reduce</a:t>
            </a:r>
            <a:r>
              <a:rPr b="1" spc="-3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loudness</a:t>
            </a:r>
            <a:endParaRPr>
              <a:latin typeface="Calibri"/>
              <a:cs typeface="Calibri"/>
            </a:endParaRPr>
          </a:p>
          <a:p>
            <a:pPr marL="567214" lvl="1" indent="-215265">
              <a:spcBef>
                <a:spcPts val="217"/>
              </a:spcBef>
              <a:buClr>
                <a:srgbClr val="FFCC66"/>
              </a:buClr>
              <a:buFont typeface="Calibri"/>
              <a:buChar char="–"/>
              <a:tabLst>
                <a:tab pos="567214" algn="l"/>
                <a:tab pos="567690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reduce</a:t>
            </a:r>
            <a:r>
              <a:rPr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laryngeal</a:t>
            </a:r>
            <a:r>
              <a:rPr b="1" spc="-26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area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tension</a:t>
            </a:r>
            <a:r>
              <a:rPr b="1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and</a:t>
            </a:r>
            <a:r>
              <a:rPr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effort</a:t>
            </a:r>
            <a:endParaRPr>
              <a:latin typeface="Calibri"/>
              <a:cs typeface="Calibri"/>
            </a:endParaRPr>
          </a:p>
          <a:p>
            <a:pPr lvl="1">
              <a:spcBef>
                <a:spcPts val="11"/>
              </a:spcBef>
              <a:buClr>
                <a:srgbClr val="FFCC66"/>
              </a:buClr>
              <a:buFont typeface="Calibri"/>
              <a:buChar char="–"/>
            </a:pPr>
            <a:endParaRPr sz="2288">
              <a:latin typeface="Calibri"/>
              <a:cs typeface="Calibri"/>
            </a:endParaRPr>
          </a:p>
          <a:p>
            <a:pPr marL="266700" marR="3810" indent="-257651">
              <a:lnSpc>
                <a:spcPct val="90100"/>
              </a:lnSpc>
              <a:buClr>
                <a:srgbClr val="FFCC66"/>
              </a:buClr>
              <a:buFont typeface="Calibri"/>
              <a:buChar char="•"/>
              <a:tabLst>
                <a:tab pos="266224" algn="l"/>
                <a:tab pos="267176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This direct symptom modification would follow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an </a:t>
            </a:r>
            <a:r>
              <a:rPr b="1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explanation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of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the problem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and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would run concurrently </a:t>
            </a:r>
            <a:r>
              <a:rPr b="1" spc="-39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with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modification</a:t>
            </a:r>
            <a:r>
              <a:rPr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of</a:t>
            </a:r>
            <a:r>
              <a:rPr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the</a:t>
            </a:r>
            <a:r>
              <a:rPr b="1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abusive</a:t>
            </a:r>
            <a:r>
              <a:rPr b="1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behaviors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 including:</a:t>
            </a:r>
            <a:endParaRPr>
              <a:latin typeface="Calibri"/>
              <a:cs typeface="Calibri"/>
            </a:endParaRPr>
          </a:p>
          <a:p>
            <a:pPr marL="567214" lvl="1" indent="-215265">
              <a:spcBef>
                <a:spcPts val="217"/>
              </a:spcBef>
              <a:buClr>
                <a:srgbClr val="FFCC66"/>
              </a:buClr>
              <a:buFont typeface="Calibri"/>
              <a:buChar char="–"/>
              <a:tabLst>
                <a:tab pos="567214" algn="l"/>
                <a:tab pos="567690" algn="l"/>
              </a:tabLst>
            </a:pP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smoking</a:t>
            </a:r>
            <a:endParaRPr>
              <a:latin typeface="Calibri"/>
              <a:cs typeface="Calibri"/>
            </a:endParaRPr>
          </a:p>
          <a:p>
            <a:pPr marL="567214" lvl="1" indent="-215265">
              <a:spcBef>
                <a:spcPts val="214"/>
              </a:spcBef>
              <a:buClr>
                <a:srgbClr val="FFCC66"/>
              </a:buClr>
              <a:buFont typeface="Calibri"/>
              <a:buChar char="–"/>
              <a:tabLst>
                <a:tab pos="567214" algn="l"/>
                <a:tab pos="567690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caffeine</a:t>
            </a:r>
            <a:r>
              <a:rPr b="1" spc="-26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intake</a:t>
            </a:r>
            <a:endParaRPr>
              <a:latin typeface="Calibri"/>
              <a:cs typeface="Calibri"/>
            </a:endParaRPr>
          </a:p>
          <a:p>
            <a:pPr marL="567214" lvl="1" indent="-215265">
              <a:spcBef>
                <a:spcPts val="217"/>
              </a:spcBef>
              <a:buClr>
                <a:srgbClr val="FFCC66"/>
              </a:buClr>
              <a:buFont typeface="Calibri"/>
              <a:buChar char="–"/>
              <a:tabLst>
                <a:tab pos="567214" algn="l"/>
                <a:tab pos="567690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coughing</a:t>
            </a:r>
            <a:r>
              <a:rPr b="1" spc="-2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and</a:t>
            </a:r>
            <a:r>
              <a:rPr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throat clearing</a:t>
            </a:r>
            <a:endParaRPr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7862682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29182" y="220655"/>
            <a:ext cx="4825365" cy="470802"/>
          </a:xfrm>
          <a:prstGeom prst="rect">
            <a:avLst/>
          </a:prstGeom>
        </p:spPr>
        <p:txBody>
          <a:bodyPr vert="horz" wrap="square" lIns="0" tIns="9049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1"/>
              </a:spcBef>
            </a:pPr>
            <a:r>
              <a:rPr sz="3000" spc="-4" dirty="0">
                <a:latin typeface="Calibri"/>
                <a:cs typeface="Calibri"/>
              </a:rPr>
              <a:t>Psychogenic</a:t>
            </a:r>
            <a:r>
              <a:rPr sz="3000" spc="4" dirty="0">
                <a:latin typeface="Calibri"/>
                <a:cs typeface="Calibri"/>
              </a:rPr>
              <a:t> </a:t>
            </a:r>
            <a:r>
              <a:rPr sz="3000" spc="-8" dirty="0">
                <a:latin typeface="Calibri"/>
                <a:cs typeface="Calibri"/>
              </a:rPr>
              <a:t>Therapy</a:t>
            </a:r>
            <a:r>
              <a:rPr sz="3000" spc="23" dirty="0">
                <a:latin typeface="Calibri"/>
                <a:cs typeface="Calibri"/>
              </a:rPr>
              <a:t> </a:t>
            </a:r>
            <a:r>
              <a:rPr sz="3000" spc="-4" dirty="0">
                <a:latin typeface="Calibri"/>
                <a:cs typeface="Calibri"/>
              </a:rPr>
              <a:t>Approach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06622" y="865346"/>
            <a:ext cx="5698807" cy="3243613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266700" marR="67151" indent="-257651">
              <a:spcBef>
                <a:spcPts val="71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General</a:t>
            </a:r>
            <a:r>
              <a:rPr sz="21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focus would</a:t>
            </a:r>
            <a:r>
              <a:rPr sz="21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explore the psychodynamics </a:t>
            </a:r>
            <a:r>
              <a:rPr sz="2100" spc="-46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of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the</a:t>
            </a:r>
            <a:r>
              <a:rPr sz="21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voice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disorder</a:t>
            </a:r>
            <a:r>
              <a:rPr sz="2100" spc="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including:</a:t>
            </a:r>
            <a:endParaRPr sz="2100">
              <a:latin typeface="Calibri"/>
              <a:cs typeface="Calibri"/>
            </a:endParaRPr>
          </a:p>
          <a:p>
            <a:pPr marL="266700" marR="3810" lvl="1">
              <a:lnSpc>
                <a:spcPct val="107100"/>
              </a:lnSpc>
              <a:spcBef>
                <a:spcPts val="1013"/>
              </a:spcBef>
              <a:buAutoNum type="arabicPeriod"/>
              <a:tabLst>
                <a:tab pos="545783" algn="l"/>
                <a:tab pos="546259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detailed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patient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interview to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determine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the cause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and </a:t>
            </a:r>
            <a:r>
              <a:rPr b="1" spc="-39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effects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 of stress,</a:t>
            </a:r>
            <a:r>
              <a:rPr b="1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tension, and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depression</a:t>
            </a:r>
            <a:endParaRPr>
              <a:latin typeface="Calibri"/>
              <a:cs typeface="Calibri"/>
            </a:endParaRPr>
          </a:p>
          <a:p>
            <a:pPr marL="266700" marR="137160" lvl="1">
              <a:spcBef>
                <a:spcPts val="431"/>
              </a:spcBef>
              <a:buAutoNum type="arabicPeriod"/>
              <a:tabLst>
                <a:tab pos="545783" algn="l"/>
                <a:tab pos="546259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determination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of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the exact relationship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of emotional </a:t>
            </a:r>
            <a:r>
              <a:rPr b="1" spc="-39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problems</a:t>
            </a:r>
            <a:r>
              <a:rPr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and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 voice</a:t>
            </a:r>
            <a:r>
              <a:rPr b="1" spc="-2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problem</a:t>
            </a:r>
            <a:endParaRPr>
              <a:latin typeface="Calibri"/>
              <a:cs typeface="Calibri"/>
            </a:endParaRPr>
          </a:p>
          <a:p>
            <a:pPr marL="266700" marR="95726" lvl="1">
              <a:spcBef>
                <a:spcPts val="435"/>
              </a:spcBef>
              <a:buAutoNum type="arabicPeriod"/>
              <a:tabLst>
                <a:tab pos="545783" algn="l"/>
                <a:tab pos="546259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counsel</a:t>
            </a:r>
            <a:r>
              <a:rPr b="1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the</a:t>
            </a:r>
            <a:r>
              <a:rPr b="1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patient</a:t>
            </a:r>
            <a:r>
              <a:rPr b="1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regarding</a:t>
            </a:r>
            <a:r>
              <a:rPr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the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effects</a:t>
            </a:r>
            <a:r>
              <a:rPr b="1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of</a:t>
            </a:r>
            <a:r>
              <a:rPr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emotions </a:t>
            </a:r>
            <a:r>
              <a:rPr b="1" spc="-39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on</a:t>
            </a:r>
            <a:r>
              <a:rPr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the</a:t>
            </a:r>
            <a:r>
              <a:rPr b="1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voice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problem</a:t>
            </a:r>
            <a:endParaRPr>
              <a:latin typeface="Calibri"/>
              <a:cs typeface="Calibri"/>
            </a:endParaRPr>
          </a:p>
          <a:p>
            <a:pPr marL="545783" lvl="1" indent="-279559">
              <a:spcBef>
                <a:spcPts val="431"/>
              </a:spcBef>
              <a:buAutoNum type="arabicPeriod"/>
              <a:tabLst>
                <a:tab pos="545783" algn="l"/>
                <a:tab pos="546259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direct reduction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of</a:t>
            </a:r>
            <a:r>
              <a:rPr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musculoskeletal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tension</a:t>
            </a:r>
            <a:endParaRPr>
              <a:latin typeface="Calibri"/>
              <a:cs typeface="Calibri"/>
            </a:endParaRPr>
          </a:p>
          <a:p>
            <a:pPr marL="545783" lvl="1" indent="-279559">
              <a:spcBef>
                <a:spcPts val="435"/>
              </a:spcBef>
              <a:buAutoNum type="arabicPeriod"/>
              <a:tabLst>
                <a:tab pos="545783" algn="l"/>
                <a:tab pos="546259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Support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of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ongoing</a:t>
            </a:r>
            <a:r>
              <a:rPr b="1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psychological</a:t>
            </a:r>
            <a:r>
              <a:rPr b="1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counseling</a:t>
            </a:r>
            <a:endParaRPr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4029129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4289" y="668695"/>
            <a:ext cx="5117306" cy="42511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dirty="0">
                <a:latin typeface="Calibri"/>
                <a:cs typeface="Calibri"/>
              </a:rPr>
              <a:t>Psychogenic</a:t>
            </a:r>
            <a:r>
              <a:rPr sz="2700" spc="-19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Therapy</a:t>
            </a:r>
            <a:r>
              <a:rPr sz="2700" spc="-19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Approach</a:t>
            </a:r>
            <a:r>
              <a:rPr sz="2700" spc="-19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cont.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40862" y="1549051"/>
            <a:ext cx="5191601" cy="2456922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266700" marR="3810" indent="-257651">
              <a:spcBef>
                <a:spcPts val="7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Secondary focus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would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deal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with 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modification/elimination</a:t>
            </a:r>
            <a:r>
              <a:rPr sz="2400" spc="4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of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the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abusive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behaviors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including:</a:t>
            </a:r>
            <a:endParaRPr sz="2400">
              <a:latin typeface="Calibri"/>
              <a:cs typeface="Calibri"/>
            </a:endParaRPr>
          </a:p>
          <a:p>
            <a:pPr marL="637699" lvl="1" indent="-370999">
              <a:spcBef>
                <a:spcPts val="578"/>
              </a:spcBef>
              <a:buAutoNum type="arabicPeriod"/>
              <a:tabLst>
                <a:tab pos="637223" algn="l"/>
                <a:tab pos="637699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smoking</a:t>
            </a:r>
            <a:endParaRPr sz="2400">
              <a:latin typeface="Calibri"/>
              <a:cs typeface="Calibri"/>
            </a:endParaRPr>
          </a:p>
          <a:p>
            <a:pPr marL="637699" lvl="1" indent="-370999">
              <a:spcBef>
                <a:spcPts val="574"/>
              </a:spcBef>
              <a:buAutoNum type="arabicPeriod"/>
              <a:tabLst>
                <a:tab pos="637223" algn="l"/>
                <a:tab pos="637699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caffeine</a:t>
            </a:r>
            <a:r>
              <a:rPr sz="2400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intake</a:t>
            </a:r>
            <a:endParaRPr sz="2400">
              <a:latin typeface="Calibri"/>
              <a:cs typeface="Calibri"/>
            </a:endParaRPr>
          </a:p>
          <a:p>
            <a:pPr marL="637223" lvl="1" indent="-370999">
              <a:spcBef>
                <a:spcPts val="578"/>
              </a:spcBef>
              <a:buAutoNum type="arabicPeriod"/>
              <a:tabLst>
                <a:tab pos="637223" algn="l"/>
                <a:tab pos="637699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coughing and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throat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clearing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63089028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63473" y="268645"/>
            <a:ext cx="5298757" cy="42511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spc="-4" dirty="0">
                <a:latin typeface="Calibri"/>
                <a:cs typeface="Calibri"/>
              </a:rPr>
              <a:t>Etiologic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spc="-8" dirty="0">
                <a:latin typeface="Calibri"/>
                <a:cs typeface="Calibri"/>
              </a:rPr>
              <a:t>(Hygienic)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Therapy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Approach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06622" y="940784"/>
            <a:ext cx="5617369" cy="3394743"/>
          </a:xfrm>
          <a:prstGeom prst="rect">
            <a:avLst/>
          </a:prstGeom>
        </p:spPr>
        <p:txBody>
          <a:bodyPr vert="horz" wrap="square" lIns="0" tIns="46196" rIns="0" bIns="0" rtlCol="0">
            <a:spAutoFit/>
          </a:bodyPr>
          <a:lstStyle/>
          <a:p>
            <a:pPr marL="266700" marR="3810" indent="-257651">
              <a:lnSpc>
                <a:spcPct val="90000"/>
              </a:lnSpc>
              <a:spcBef>
                <a:spcPts val="363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General</a:t>
            </a:r>
            <a:r>
              <a:rPr sz="2400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focus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would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be to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identify</a:t>
            </a:r>
            <a:r>
              <a:rPr sz="24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the 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primary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and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secondary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behavioral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causes 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of the voice disorder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and then to modify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or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eliminate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these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causes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including:</a:t>
            </a:r>
            <a:endParaRPr sz="2400">
              <a:latin typeface="Calibri"/>
              <a:cs typeface="Calibri"/>
            </a:endParaRPr>
          </a:p>
          <a:p>
            <a:pPr marL="593884" lvl="1" indent="-327660">
              <a:spcBef>
                <a:spcPts val="266"/>
              </a:spcBef>
              <a:buAutoNum type="arabicPeriod"/>
              <a:tabLst>
                <a:tab pos="593884" algn="l"/>
                <a:tab pos="594360" algn="l"/>
              </a:tabLst>
            </a:pPr>
            <a:r>
              <a:rPr sz="2100" b="1" spc="-4" dirty="0">
                <a:solidFill>
                  <a:srgbClr val="FFFFCC"/>
                </a:solidFill>
                <a:latin typeface="Calibri"/>
                <a:cs typeface="Calibri"/>
              </a:rPr>
              <a:t>smoking</a:t>
            </a:r>
            <a:endParaRPr sz="2100">
              <a:latin typeface="Calibri"/>
              <a:cs typeface="Calibri"/>
            </a:endParaRPr>
          </a:p>
          <a:p>
            <a:pPr marL="266700" marR="177165" lvl="1">
              <a:lnSpc>
                <a:spcPts val="2265"/>
              </a:lnSpc>
              <a:spcBef>
                <a:spcPts val="540"/>
              </a:spcBef>
              <a:buAutoNum type="arabicPeriod"/>
              <a:tabLst>
                <a:tab pos="593884" algn="l"/>
                <a:tab pos="594360" algn="l"/>
              </a:tabLst>
            </a:pPr>
            <a:r>
              <a:rPr sz="2100" b="1" spc="-4" dirty="0">
                <a:solidFill>
                  <a:srgbClr val="FFFFCC"/>
                </a:solidFill>
                <a:latin typeface="Calibri"/>
                <a:cs typeface="Calibri"/>
              </a:rPr>
              <a:t>laryngeal</a:t>
            </a:r>
            <a:r>
              <a:rPr sz="2100" b="1" spc="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b="1" spc="-4" dirty="0">
                <a:solidFill>
                  <a:srgbClr val="FFFFCC"/>
                </a:solidFill>
                <a:latin typeface="Calibri"/>
                <a:cs typeface="Calibri"/>
              </a:rPr>
              <a:t>dehydration</a:t>
            </a:r>
            <a:r>
              <a:rPr sz="2100" b="1" spc="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b="1" spc="-8" dirty="0">
                <a:solidFill>
                  <a:srgbClr val="FFFFCC"/>
                </a:solidFill>
                <a:latin typeface="Calibri"/>
                <a:cs typeface="Calibri"/>
              </a:rPr>
              <a:t>from</a:t>
            </a:r>
            <a:r>
              <a:rPr sz="2100" b="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b="1" spc="-4" dirty="0">
                <a:solidFill>
                  <a:srgbClr val="FFFFCC"/>
                </a:solidFill>
                <a:latin typeface="Calibri"/>
                <a:cs typeface="Calibri"/>
              </a:rPr>
              <a:t>poor</a:t>
            </a:r>
            <a:r>
              <a:rPr sz="2100" b="1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b="1" spc="-4" dirty="0">
                <a:solidFill>
                  <a:srgbClr val="FFFFCC"/>
                </a:solidFill>
                <a:latin typeface="Calibri"/>
                <a:cs typeface="Calibri"/>
              </a:rPr>
              <a:t>hydration, </a:t>
            </a:r>
            <a:r>
              <a:rPr sz="2100" b="1" spc="-46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b="1" spc="-4" dirty="0">
                <a:solidFill>
                  <a:srgbClr val="FFFFCC"/>
                </a:solidFill>
                <a:latin typeface="Calibri"/>
                <a:cs typeface="Calibri"/>
              </a:rPr>
              <a:t>caffeine</a:t>
            </a:r>
            <a:r>
              <a:rPr sz="2100" b="1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b="1" spc="-4" dirty="0">
                <a:solidFill>
                  <a:srgbClr val="FFFFCC"/>
                </a:solidFill>
                <a:latin typeface="Calibri"/>
                <a:cs typeface="Calibri"/>
              </a:rPr>
              <a:t>intake,</a:t>
            </a:r>
            <a:r>
              <a:rPr sz="2100" b="1" spc="2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b="1" spc="-4" dirty="0">
                <a:solidFill>
                  <a:srgbClr val="FFFFCC"/>
                </a:solidFill>
                <a:latin typeface="Calibri"/>
                <a:cs typeface="Calibri"/>
              </a:rPr>
              <a:t>and</a:t>
            </a:r>
            <a:r>
              <a:rPr sz="2100" b="1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b="1" spc="-8" dirty="0">
                <a:solidFill>
                  <a:srgbClr val="FFFFCC"/>
                </a:solidFill>
                <a:latin typeface="Calibri"/>
                <a:cs typeface="Calibri"/>
              </a:rPr>
              <a:t>medications</a:t>
            </a:r>
            <a:endParaRPr sz="2100">
              <a:latin typeface="Calibri"/>
              <a:cs typeface="Calibri"/>
            </a:endParaRPr>
          </a:p>
          <a:p>
            <a:pPr marL="266700" marR="80963" lvl="1">
              <a:lnSpc>
                <a:spcPts val="2265"/>
              </a:lnSpc>
              <a:spcBef>
                <a:spcPts val="510"/>
              </a:spcBef>
              <a:buAutoNum type="arabicPeriod"/>
              <a:tabLst>
                <a:tab pos="593884" algn="l"/>
                <a:tab pos="594360" algn="l"/>
              </a:tabLst>
            </a:pPr>
            <a:r>
              <a:rPr sz="2100" b="1" spc="-8" dirty="0">
                <a:solidFill>
                  <a:srgbClr val="FFFFCC"/>
                </a:solidFill>
                <a:latin typeface="Calibri"/>
                <a:cs typeface="Calibri"/>
              </a:rPr>
              <a:t>voice</a:t>
            </a:r>
            <a:r>
              <a:rPr sz="2100" b="1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b="1" spc="-4" dirty="0">
                <a:solidFill>
                  <a:srgbClr val="FFFFCC"/>
                </a:solidFill>
                <a:latin typeface="Calibri"/>
                <a:cs typeface="Calibri"/>
              </a:rPr>
              <a:t>abuse</a:t>
            </a:r>
            <a:r>
              <a:rPr sz="2100" b="1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b="1" spc="-4" dirty="0">
                <a:solidFill>
                  <a:srgbClr val="FFFFCC"/>
                </a:solidFill>
                <a:latin typeface="Calibri"/>
                <a:cs typeface="Calibri"/>
              </a:rPr>
              <a:t>such</a:t>
            </a:r>
            <a:r>
              <a:rPr sz="2100" b="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b="1" spc="-4" dirty="0">
                <a:solidFill>
                  <a:srgbClr val="FFFFCC"/>
                </a:solidFill>
                <a:latin typeface="Calibri"/>
                <a:cs typeface="Calibri"/>
              </a:rPr>
              <a:t>as</a:t>
            </a:r>
            <a:r>
              <a:rPr sz="2100" b="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b="1" spc="-4" dirty="0">
                <a:solidFill>
                  <a:srgbClr val="FFFFCC"/>
                </a:solidFill>
                <a:latin typeface="Calibri"/>
                <a:cs typeface="Calibri"/>
              </a:rPr>
              <a:t>talking</a:t>
            </a:r>
            <a:r>
              <a:rPr sz="2100" b="1" spc="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b="1" spc="-4" dirty="0">
                <a:solidFill>
                  <a:srgbClr val="FFFFCC"/>
                </a:solidFill>
                <a:latin typeface="Calibri"/>
                <a:cs typeface="Calibri"/>
              </a:rPr>
              <a:t>loudly</a:t>
            </a:r>
            <a:r>
              <a:rPr sz="2100" b="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b="1" spc="-4" dirty="0">
                <a:solidFill>
                  <a:srgbClr val="FFFFCC"/>
                </a:solidFill>
                <a:latin typeface="Calibri"/>
                <a:cs typeface="Calibri"/>
              </a:rPr>
              <a:t>over</a:t>
            </a:r>
            <a:r>
              <a:rPr sz="2100" b="1" spc="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b="1" spc="-4" dirty="0">
                <a:solidFill>
                  <a:srgbClr val="FFFFCC"/>
                </a:solidFill>
                <a:latin typeface="Calibri"/>
                <a:cs typeface="Calibri"/>
              </a:rPr>
              <a:t>noise </a:t>
            </a:r>
            <a:r>
              <a:rPr sz="2100" b="1" spc="-46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b="1" spc="-4" dirty="0">
                <a:solidFill>
                  <a:srgbClr val="FFFFCC"/>
                </a:solidFill>
                <a:latin typeface="Calibri"/>
                <a:cs typeface="Calibri"/>
              </a:rPr>
              <a:t>at</a:t>
            </a:r>
            <a:r>
              <a:rPr sz="2100" b="1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b="1" spc="-4" dirty="0">
                <a:solidFill>
                  <a:srgbClr val="FFFFCC"/>
                </a:solidFill>
                <a:latin typeface="Calibri"/>
                <a:cs typeface="Calibri"/>
              </a:rPr>
              <a:t>work,</a:t>
            </a:r>
            <a:r>
              <a:rPr sz="2100" b="1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b="1" spc="-8" dirty="0">
                <a:solidFill>
                  <a:srgbClr val="FFFFCC"/>
                </a:solidFill>
                <a:latin typeface="Calibri"/>
                <a:cs typeface="Calibri"/>
              </a:rPr>
              <a:t>coughing,</a:t>
            </a:r>
            <a:r>
              <a:rPr sz="2100" b="1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b="1" spc="-4" dirty="0">
                <a:solidFill>
                  <a:srgbClr val="FFFFCC"/>
                </a:solidFill>
                <a:latin typeface="Calibri"/>
                <a:cs typeface="Calibri"/>
              </a:rPr>
              <a:t>and</a:t>
            </a:r>
            <a:r>
              <a:rPr sz="2100" b="1" dirty="0">
                <a:solidFill>
                  <a:srgbClr val="FFFFCC"/>
                </a:solidFill>
                <a:latin typeface="Calibri"/>
                <a:cs typeface="Calibri"/>
              </a:rPr>
              <a:t> throat</a:t>
            </a:r>
            <a:r>
              <a:rPr sz="2100" b="1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b="1" spc="-8" dirty="0">
                <a:solidFill>
                  <a:srgbClr val="FFFFCC"/>
                </a:solidFill>
                <a:latin typeface="Calibri"/>
                <a:cs typeface="Calibri"/>
              </a:rPr>
              <a:t>clearing</a:t>
            </a:r>
            <a:endParaRPr sz="2100">
              <a:latin typeface="Calibri"/>
              <a:cs typeface="Calibri"/>
            </a:endParaRPr>
          </a:p>
          <a:p>
            <a:pPr marL="593884" lvl="1" indent="-327660">
              <a:spcBef>
                <a:spcPts val="225"/>
              </a:spcBef>
              <a:buAutoNum type="arabicPeriod"/>
              <a:tabLst>
                <a:tab pos="593884" algn="l"/>
                <a:tab pos="594360" algn="l"/>
              </a:tabLst>
            </a:pPr>
            <a:r>
              <a:rPr sz="2100" b="1" spc="-4" dirty="0">
                <a:solidFill>
                  <a:srgbClr val="FFFFCC"/>
                </a:solidFill>
                <a:latin typeface="Calibri"/>
                <a:cs typeface="Calibri"/>
              </a:rPr>
              <a:t>inhalation</a:t>
            </a:r>
            <a:r>
              <a:rPr sz="2100" b="1" spc="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b="1" spc="-4" dirty="0">
                <a:solidFill>
                  <a:srgbClr val="FFFFCC"/>
                </a:solidFill>
                <a:latin typeface="Calibri"/>
                <a:cs typeface="Calibri"/>
              </a:rPr>
              <a:t>of</a:t>
            </a:r>
            <a:r>
              <a:rPr sz="2100" b="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b="1" spc="-4" dirty="0">
                <a:solidFill>
                  <a:srgbClr val="FFFFCC"/>
                </a:solidFill>
                <a:latin typeface="Calibri"/>
                <a:cs typeface="Calibri"/>
              </a:rPr>
              <a:t>large</a:t>
            </a:r>
            <a:r>
              <a:rPr sz="2100" b="1" spc="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b="1" spc="-4" dirty="0">
                <a:solidFill>
                  <a:srgbClr val="FFFFCC"/>
                </a:solidFill>
                <a:latin typeface="Calibri"/>
                <a:cs typeface="Calibri"/>
              </a:rPr>
              <a:t>quantities</a:t>
            </a:r>
            <a:r>
              <a:rPr sz="2100" b="1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b="1" spc="-4" dirty="0">
                <a:solidFill>
                  <a:srgbClr val="FFFFCC"/>
                </a:solidFill>
                <a:latin typeface="Calibri"/>
                <a:cs typeface="Calibri"/>
              </a:rPr>
              <a:t>of</a:t>
            </a:r>
            <a:r>
              <a:rPr sz="2100" b="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b="1" spc="-4" dirty="0">
                <a:solidFill>
                  <a:srgbClr val="FFFFCC"/>
                </a:solidFill>
                <a:latin typeface="Calibri"/>
                <a:cs typeface="Calibri"/>
              </a:rPr>
              <a:t>powder</a:t>
            </a:r>
            <a:endParaRPr sz="21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6360742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38271" y="313944"/>
            <a:ext cx="5520690" cy="4177906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2400" i="1" spc="-8" dirty="0">
                <a:solidFill>
                  <a:srgbClr val="FFCC66"/>
                </a:solidFill>
                <a:latin typeface="Calibri"/>
                <a:cs typeface="Calibri"/>
              </a:rPr>
              <a:t>Etiologic</a:t>
            </a:r>
            <a:r>
              <a:rPr sz="2400" i="1" spc="15" dirty="0">
                <a:solidFill>
                  <a:srgbClr val="FFCC66"/>
                </a:solidFill>
                <a:latin typeface="Calibri"/>
                <a:cs typeface="Calibri"/>
              </a:rPr>
              <a:t> </a:t>
            </a:r>
            <a:r>
              <a:rPr sz="2400" i="1" spc="-4" dirty="0">
                <a:solidFill>
                  <a:srgbClr val="FFCC66"/>
                </a:solidFill>
                <a:latin typeface="Calibri"/>
                <a:cs typeface="Calibri"/>
              </a:rPr>
              <a:t>(Hygienic)</a:t>
            </a:r>
            <a:r>
              <a:rPr sz="2400" i="1" spc="30" dirty="0">
                <a:solidFill>
                  <a:srgbClr val="FFCC66"/>
                </a:solidFill>
                <a:latin typeface="Calibri"/>
                <a:cs typeface="Calibri"/>
              </a:rPr>
              <a:t> </a:t>
            </a:r>
            <a:r>
              <a:rPr sz="2400" i="1" spc="-4" dirty="0">
                <a:solidFill>
                  <a:srgbClr val="FFCC66"/>
                </a:solidFill>
                <a:latin typeface="Calibri"/>
                <a:cs typeface="Calibri"/>
              </a:rPr>
              <a:t>Therapy</a:t>
            </a:r>
            <a:r>
              <a:rPr sz="2400" i="1" spc="11" dirty="0">
                <a:solidFill>
                  <a:srgbClr val="FFCC66"/>
                </a:solidFill>
                <a:latin typeface="Calibri"/>
                <a:cs typeface="Calibri"/>
              </a:rPr>
              <a:t> </a:t>
            </a:r>
            <a:r>
              <a:rPr sz="2400" i="1" spc="-4" dirty="0">
                <a:solidFill>
                  <a:srgbClr val="FFCC66"/>
                </a:solidFill>
                <a:latin typeface="Calibri"/>
                <a:cs typeface="Calibri"/>
              </a:rPr>
              <a:t>Approach</a:t>
            </a:r>
            <a:r>
              <a:rPr sz="2400" i="1" spc="8" dirty="0">
                <a:solidFill>
                  <a:srgbClr val="FFCC66"/>
                </a:solidFill>
                <a:latin typeface="Calibri"/>
                <a:cs typeface="Calibri"/>
              </a:rPr>
              <a:t> </a:t>
            </a:r>
            <a:r>
              <a:rPr sz="2400" i="1" spc="-4" dirty="0">
                <a:solidFill>
                  <a:srgbClr val="FFCC66"/>
                </a:solidFill>
                <a:latin typeface="Calibri"/>
                <a:cs typeface="Calibri"/>
              </a:rPr>
              <a:t>cont.</a:t>
            </a:r>
            <a:endParaRPr sz="2400">
              <a:latin typeface="Calibri"/>
              <a:cs typeface="Calibri"/>
            </a:endParaRPr>
          </a:p>
          <a:p>
            <a:pPr marL="334804" marR="220980" indent="-257651">
              <a:spcBef>
                <a:spcPts val="1890"/>
              </a:spcBef>
              <a:buClr>
                <a:srgbClr val="FFCC66"/>
              </a:buClr>
              <a:buChar char="•"/>
              <a:tabLst>
                <a:tab pos="334804" algn="l"/>
                <a:tab pos="335280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Secondary causes that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may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be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more the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result of the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problem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as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opposed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to a 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cause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would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be:</a:t>
            </a:r>
            <a:endParaRPr sz="2400">
              <a:latin typeface="Calibri"/>
              <a:cs typeface="Calibri"/>
            </a:endParaRPr>
          </a:p>
          <a:p>
            <a:pPr marL="334804" marR="190024" lvl="1">
              <a:spcBef>
                <a:spcPts val="578"/>
              </a:spcBef>
              <a:buAutoNum type="arabicPeriod"/>
              <a:tabLst>
                <a:tab pos="705326" algn="l"/>
                <a:tab pos="706279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Laryngeal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area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muscle tension</a:t>
            </a:r>
            <a:r>
              <a:rPr sz="24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due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to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mass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and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stiffness</a:t>
            </a:r>
            <a:endParaRPr sz="2400">
              <a:latin typeface="Calibri"/>
              <a:cs typeface="Calibri"/>
            </a:endParaRPr>
          </a:p>
          <a:p>
            <a:pPr marL="705802" lvl="1" indent="-371475">
              <a:spcBef>
                <a:spcPts val="581"/>
              </a:spcBef>
              <a:buAutoNum type="arabicPeriod"/>
              <a:tabLst>
                <a:tab pos="705326" algn="l"/>
                <a:tab pos="706279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Low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pitch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due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to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increased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mass</a:t>
            </a:r>
            <a:endParaRPr sz="2400">
              <a:latin typeface="Calibri"/>
              <a:cs typeface="Calibri"/>
            </a:endParaRPr>
          </a:p>
          <a:p>
            <a:pPr marL="334804" marR="3810" lvl="1">
              <a:spcBef>
                <a:spcPts val="574"/>
              </a:spcBef>
              <a:buAutoNum type="arabicPeriod"/>
              <a:tabLst>
                <a:tab pos="705326" algn="l"/>
                <a:tab pos="706279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Increased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conversational</a:t>
            </a:r>
            <a:r>
              <a:rPr sz="24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loudness</a:t>
            </a:r>
            <a:r>
              <a:rPr sz="24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due </a:t>
            </a:r>
            <a:r>
              <a:rPr sz="2400" spc="-52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to effort to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force stiff, heavy folds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to 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vibrate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4482231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58976" y="382945"/>
            <a:ext cx="4197668" cy="42511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dirty="0">
                <a:latin typeface="Calibri"/>
                <a:cs typeface="Calibri"/>
              </a:rPr>
              <a:t>Physiologic</a:t>
            </a:r>
            <a:r>
              <a:rPr sz="2700" spc="-11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Therapy</a:t>
            </a:r>
            <a:r>
              <a:rPr sz="2700" spc="-8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Approach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06622" y="981932"/>
            <a:ext cx="5695474" cy="2887329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266700" marR="290513" indent="-257651">
              <a:spcBef>
                <a:spcPts val="75"/>
              </a:spcBef>
              <a:buClr>
                <a:srgbClr val="FFCC66"/>
              </a:buClr>
              <a:buFont typeface="Calibri"/>
              <a:buChar char="•"/>
              <a:tabLst>
                <a:tab pos="266224" algn="l"/>
                <a:tab pos="267176" algn="l"/>
                <a:tab pos="1776413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General approach would be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to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evaluate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the present </a:t>
            </a:r>
            <a:r>
              <a:rPr b="1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physiologic condition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of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voice production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and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develop </a:t>
            </a:r>
            <a:r>
              <a:rPr b="1" spc="-39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direct physical exercises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or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manipulations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to improve </a:t>
            </a:r>
            <a:r>
              <a:rPr b="1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that</a:t>
            </a:r>
            <a:r>
              <a:rPr b="1" spc="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condition.	This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patient:</a:t>
            </a:r>
            <a:endParaRPr>
              <a:latin typeface="Calibri"/>
              <a:cs typeface="Calibri"/>
            </a:endParaRPr>
          </a:p>
          <a:p>
            <a:pPr marL="567214" marR="3810" lvl="1" indent="-215265">
              <a:spcBef>
                <a:spcPts val="382"/>
              </a:spcBef>
              <a:buClr>
                <a:srgbClr val="FFCC66"/>
              </a:buClr>
              <a:buFont typeface="Calibri"/>
              <a:buChar char="–"/>
              <a:tabLst>
                <a:tab pos="567214" algn="l"/>
                <a:tab pos="567690" algn="l"/>
              </a:tabLst>
            </a:pP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demonstrated increased </a:t>
            </a:r>
            <a:r>
              <a:rPr sz="1500" b="1" spc="-4" dirty="0">
                <a:solidFill>
                  <a:srgbClr val="FFFFCC"/>
                </a:solidFill>
                <a:latin typeface="Calibri"/>
                <a:cs typeface="Calibri"/>
              </a:rPr>
              <a:t>mass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and </a:t>
            </a:r>
            <a:r>
              <a:rPr sz="1500" b="1" spc="-4" dirty="0">
                <a:solidFill>
                  <a:srgbClr val="FFFFCC"/>
                </a:solidFill>
                <a:latin typeface="Calibri"/>
                <a:cs typeface="Calibri"/>
              </a:rPr>
              <a:t>stiffness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of the </a:t>
            </a:r>
            <a:r>
              <a:rPr sz="1500" b="1" spc="-4" dirty="0">
                <a:solidFill>
                  <a:srgbClr val="FFFFCC"/>
                </a:solidFill>
                <a:latin typeface="Calibri"/>
                <a:cs typeface="Calibri"/>
              </a:rPr>
              <a:t>folds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changing </a:t>
            </a:r>
            <a:r>
              <a:rPr sz="1500" b="1" spc="-33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the</a:t>
            </a:r>
            <a:r>
              <a:rPr sz="1500" b="1" spc="-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physical</a:t>
            </a:r>
            <a:r>
              <a:rPr sz="1500" b="1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dynamics</a:t>
            </a:r>
            <a:r>
              <a:rPr sz="1500" b="1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of </a:t>
            </a:r>
            <a:r>
              <a:rPr sz="1500" b="1" spc="-4" dirty="0">
                <a:solidFill>
                  <a:srgbClr val="FFFFCC"/>
                </a:solidFill>
                <a:latin typeface="Calibri"/>
                <a:cs typeface="Calibri"/>
              </a:rPr>
              <a:t>vocal</a:t>
            </a:r>
            <a:r>
              <a:rPr sz="1500"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spc="-4" dirty="0">
                <a:solidFill>
                  <a:srgbClr val="FFFFCC"/>
                </a:solidFill>
                <a:latin typeface="Calibri"/>
                <a:cs typeface="Calibri"/>
              </a:rPr>
              <a:t>fold vibration</a:t>
            </a:r>
            <a:endParaRPr sz="1500">
              <a:latin typeface="Calibri"/>
              <a:cs typeface="Calibri"/>
            </a:endParaRPr>
          </a:p>
          <a:p>
            <a:pPr marL="567214" marR="186690" lvl="1" indent="-215265" algn="just">
              <a:spcBef>
                <a:spcPts val="360"/>
              </a:spcBef>
              <a:buClr>
                <a:srgbClr val="FFCC66"/>
              </a:buClr>
              <a:buFont typeface="Calibri"/>
              <a:buChar char="–"/>
              <a:tabLst>
                <a:tab pos="567690" algn="l"/>
              </a:tabLst>
            </a:pPr>
            <a:r>
              <a:rPr sz="1500" b="1" spc="-4" dirty="0">
                <a:solidFill>
                  <a:srgbClr val="FFFFCC"/>
                </a:solidFill>
                <a:latin typeface="Calibri"/>
                <a:cs typeface="Calibri"/>
              </a:rPr>
              <a:t>was required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to build </a:t>
            </a:r>
            <a:r>
              <a:rPr sz="1500" b="1" spc="-4" dirty="0">
                <a:solidFill>
                  <a:srgbClr val="FFFFCC"/>
                </a:solidFill>
                <a:latin typeface="Calibri"/>
                <a:cs typeface="Calibri"/>
              </a:rPr>
              <a:t>greater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subglottic </a:t>
            </a:r>
            <a:r>
              <a:rPr sz="1500" b="1" spc="-4" dirty="0">
                <a:solidFill>
                  <a:srgbClr val="FFFFCC"/>
                </a:solidFill>
                <a:latin typeface="Calibri"/>
                <a:cs typeface="Calibri"/>
              </a:rPr>
              <a:t>air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pressure to initiate </a:t>
            </a:r>
            <a:r>
              <a:rPr sz="1500" b="1" spc="-33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and </a:t>
            </a:r>
            <a:r>
              <a:rPr sz="1500" b="1" spc="-4" dirty="0">
                <a:solidFill>
                  <a:srgbClr val="FFFFCC"/>
                </a:solidFill>
                <a:latin typeface="Calibri"/>
                <a:cs typeface="Calibri"/>
              </a:rPr>
              <a:t>maintain vibration which required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borderline high </a:t>
            </a:r>
            <a:r>
              <a:rPr sz="1500" b="1" spc="-4" dirty="0">
                <a:solidFill>
                  <a:srgbClr val="FFFFCC"/>
                </a:solidFill>
                <a:latin typeface="Calibri"/>
                <a:cs typeface="Calibri"/>
              </a:rPr>
              <a:t>airflow </a:t>
            </a:r>
            <a:r>
              <a:rPr sz="1500" b="1" spc="-33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spc="-4" dirty="0">
                <a:solidFill>
                  <a:srgbClr val="FFFFCC"/>
                </a:solidFill>
                <a:latin typeface="Calibri"/>
                <a:cs typeface="Calibri"/>
              </a:rPr>
              <a:t>rates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which in</a:t>
            </a:r>
            <a:r>
              <a:rPr sz="1500"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turn </a:t>
            </a:r>
            <a:r>
              <a:rPr sz="1500" b="1" spc="-4" dirty="0">
                <a:solidFill>
                  <a:srgbClr val="FFFFCC"/>
                </a:solidFill>
                <a:latin typeface="Calibri"/>
                <a:cs typeface="Calibri"/>
              </a:rPr>
              <a:t>caused</a:t>
            </a:r>
            <a:r>
              <a:rPr sz="1500"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her to speak</a:t>
            </a:r>
            <a:r>
              <a:rPr sz="1500"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too</a:t>
            </a:r>
            <a:r>
              <a:rPr sz="1500"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loudly</a:t>
            </a:r>
            <a:endParaRPr sz="1500">
              <a:latin typeface="Calibri"/>
              <a:cs typeface="Calibri"/>
            </a:endParaRPr>
          </a:p>
          <a:p>
            <a:pPr marL="567214" lvl="1" indent="-215265" algn="just">
              <a:spcBef>
                <a:spcPts val="360"/>
              </a:spcBef>
              <a:buClr>
                <a:srgbClr val="FFCC66"/>
              </a:buClr>
              <a:buFont typeface="Calibri"/>
              <a:buChar char="–"/>
              <a:tabLst>
                <a:tab pos="567690" algn="l"/>
              </a:tabLst>
            </a:pP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attempted</a:t>
            </a:r>
            <a:r>
              <a:rPr sz="1500" b="1" spc="-2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to</a:t>
            </a:r>
            <a:r>
              <a:rPr sz="1500"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overcome</a:t>
            </a:r>
            <a:r>
              <a:rPr sz="1500" b="1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these</a:t>
            </a:r>
            <a:r>
              <a:rPr sz="1500" b="1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problems</a:t>
            </a:r>
            <a:r>
              <a:rPr sz="1500"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by </a:t>
            </a:r>
            <a:r>
              <a:rPr sz="1500" b="1" spc="-4" dirty="0">
                <a:solidFill>
                  <a:srgbClr val="FFFFCC"/>
                </a:solidFill>
                <a:latin typeface="Calibri"/>
                <a:cs typeface="Calibri"/>
              </a:rPr>
              <a:t>making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physical</a:t>
            </a:r>
            <a:endParaRPr sz="1500">
              <a:latin typeface="Calibri"/>
              <a:cs typeface="Calibri"/>
            </a:endParaRPr>
          </a:p>
          <a:p>
            <a:pPr marL="567214" algn="just"/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adjustments</a:t>
            </a:r>
            <a:r>
              <a:rPr sz="1500" b="1" spc="-3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such</a:t>
            </a:r>
            <a:r>
              <a:rPr sz="1500"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spc="-4" dirty="0">
                <a:solidFill>
                  <a:srgbClr val="FFFFCC"/>
                </a:solidFill>
                <a:latin typeface="Calibri"/>
                <a:cs typeface="Calibri"/>
              </a:rPr>
              <a:t>as</a:t>
            </a:r>
            <a:r>
              <a:rPr sz="1500" b="1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spc="-4" dirty="0">
                <a:solidFill>
                  <a:srgbClr val="FFFFCC"/>
                </a:solidFill>
                <a:latin typeface="Calibri"/>
                <a:cs typeface="Calibri"/>
              </a:rPr>
              <a:t>increasing</a:t>
            </a:r>
            <a:r>
              <a:rPr sz="1500"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spc="-4" dirty="0">
                <a:solidFill>
                  <a:srgbClr val="FFFFCC"/>
                </a:solidFill>
                <a:latin typeface="Calibri"/>
                <a:cs typeface="Calibri"/>
              </a:rPr>
              <a:t>supraglottic</a:t>
            </a:r>
            <a:r>
              <a:rPr sz="1500" b="1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tension</a:t>
            </a:r>
            <a:endParaRPr sz="15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99111222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84022" y="668695"/>
            <a:ext cx="4970621" cy="42511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dirty="0">
                <a:latin typeface="Calibri"/>
                <a:cs typeface="Calibri"/>
              </a:rPr>
              <a:t>Physiologic</a:t>
            </a:r>
            <a:r>
              <a:rPr sz="2700" spc="-23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Therapy</a:t>
            </a:r>
            <a:r>
              <a:rPr sz="2700" spc="-26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Approach</a:t>
            </a:r>
            <a:r>
              <a:rPr sz="2700" spc="-11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cont.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40862" y="1496130"/>
            <a:ext cx="5658803" cy="2447465"/>
          </a:xfrm>
          <a:prstGeom prst="rect">
            <a:avLst/>
          </a:prstGeom>
        </p:spPr>
        <p:txBody>
          <a:bodyPr vert="horz" wrap="square" lIns="0" tIns="66675" rIns="0" bIns="0" rtlCol="0">
            <a:spAutoFit/>
          </a:bodyPr>
          <a:lstStyle/>
          <a:p>
            <a:pPr marL="266700" indent="-257651">
              <a:spcBef>
                <a:spcPts val="525"/>
              </a:spcBef>
              <a:buClr>
                <a:srgbClr val="FFCC66"/>
              </a:buClr>
              <a:buFont typeface="Calibri"/>
              <a:buChar char="•"/>
              <a:tabLst>
                <a:tab pos="266700" algn="l"/>
                <a:tab pos="267176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The physiologic</a:t>
            </a:r>
            <a:r>
              <a:rPr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management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program</a:t>
            </a:r>
            <a:r>
              <a:rPr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would 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include:</a:t>
            </a:r>
            <a:endParaRPr>
              <a:latin typeface="Calibri"/>
              <a:cs typeface="Calibri"/>
            </a:endParaRPr>
          </a:p>
          <a:p>
            <a:pPr marL="266700" marR="3810" lvl="1">
              <a:spcBef>
                <a:spcPts val="382"/>
              </a:spcBef>
              <a:buAutoNum type="arabicPeriod"/>
              <a:tabLst>
                <a:tab pos="501015" algn="l"/>
              </a:tabLst>
            </a:pP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Vocal Function Exercises </a:t>
            </a:r>
            <a:r>
              <a:rPr sz="1500" b="1" spc="-4" dirty="0">
                <a:solidFill>
                  <a:srgbClr val="FFFFCC"/>
                </a:solidFill>
                <a:latin typeface="Calibri"/>
                <a:cs typeface="Calibri"/>
              </a:rPr>
              <a:t>and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Resonant </a:t>
            </a:r>
            <a:r>
              <a:rPr sz="1500" b="1" spc="-4" dirty="0">
                <a:solidFill>
                  <a:srgbClr val="FFFFCC"/>
                </a:solidFill>
                <a:latin typeface="Calibri"/>
                <a:cs typeface="Calibri"/>
              </a:rPr>
              <a:t>Voice Therapy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to improve </a:t>
            </a:r>
            <a:r>
              <a:rPr sz="1500" b="1" spc="-33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spc="-4" dirty="0">
                <a:solidFill>
                  <a:srgbClr val="FFFFCC"/>
                </a:solidFill>
                <a:latin typeface="Calibri"/>
                <a:cs typeface="Calibri"/>
              </a:rPr>
              <a:t>laryngeal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muscle control, strength, and stamina and to balance </a:t>
            </a:r>
            <a:r>
              <a:rPr sz="1500" b="1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spc="-4" dirty="0">
                <a:solidFill>
                  <a:srgbClr val="FFFFCC"/>
                </a:solidFill>
                <a:latin typeface="Calibri"/>
                <a:cs typeface="Calibri"/>
              </a:rPr>
              <a:t>airflow,</a:t>
            </a:r>
            <a:r>
              <a:rPr sz="1500" b="1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spc="-4" dirty="0">
                <a:solidFill>
                  <a:srgbClr val="FFFFCC"/>
                </a:solidFill>
                <a:latin typeface="Calibri"/>
                <a:cs typeface="Calibri"/>
              </a:rPr>
              <a:t>laryngeal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 muscle</a:t>
            </a:r>
            <a:r>
              <a:rPr sz="1500"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activity,</a:t>
            </a:r>
            <a:r>
              <a:rPr sz="1500" b="1" spc="-26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and</a:t>
            </a:r>
            <a:r>
              <a:rPr sz="1500"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spc="-4" dirty="0">
                <a:solidFill>
                  <a:srgbClr val="FFFFCC"/>
                </a:solidFill>
                <a:latin typeface="Calibri"/>
                <a:cs typeface="Calibri"/>
              </a:rPr>
              <a:t>resonance</a:t>
            </a:r>
            <a:endParaRPr sz="1500">
              <a:latin typeface="Calibri"/>
              <a:cs typeface="Calibri"/>
            </a:endParaRPr>
          </a:p>
          <a:p>
            <a:pPr marL="500539" lvl="1" indent="-234315">
              <a:spcBef>
                <a:spcPts val="360"/>
              </a:spcBef>
              <a:buAutoNum type="arabicPeriod"/>
              <a:tabLst>
                <a:tab pos="501015" algn="l"/>
              </a:tabLst>
            </a:pP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Hydration</a:t>
            </a:r>
            <a:r>
              <a:rPr sz="1500" b="1" spc="-26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program</a:t>
            </a:r>
            <a:r>
              <a:rPr sz="1500" b="1" spc="-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and</a:t>
            </a:r>
            <a:r>
              <a:rPr sz="1500"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decrease in</a:t>
            </a:r>
            <a:r>
              <a:rPr sz="1500" b="1" spc="-4" dirty="0">
                <a:solidFill>
                  <a:srgbClr val="FFFFCC"/>
                </a:solidFill>
                <a:latin typeface="Calibri"/>
                <a:cs typeface="Calibri"/>
              </a:rPr>
              <a:t> caffeine</a:t>
            </a:r>
            <a:r>
              <a:rPr sz="1500"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to</a:t>
            </a:r>
            <a:r>
              <a:rPr sz="1500"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improve</a:t>
            </a:r>
            <a:endParaRPr sz="1500">
              <a:latin typeface="Calibri"/>
              <a:cs typeface="Calibri"/>
            </a:endParaRPr>
          </a:p>
          <a:p>
            <a:pPr marL="266700">
              <a:spcBef>
                <a:spcPts val="4"/>
              </a:spcBef>
            </a:pPr>
            <a:r>
              <a:rPr sz="1500" b="1" spc="-4" dirty="0">
                <a:solidFill>
                  <a:srgbClr val="FFFFCC"/>
                </a:solidFill>
                <a:latin typeface="Calibri"/>
                <a:cs typeface="Calibri"/>
              </a:rPr>
              <a:t>lubrication</a:t>
            </a:r>
            <a:endParaRPr sz="1500">
              <a:latin typeface="Calibri"/>
              <a:cs typeface="Calibri"/>
            </a:endParaRPr>
          </a:p>
          <a:p>
            <a:pPr marL="500539" lvl="1" indent="-234315">
              <a:spcBef>
                <a:spcPts val="360"/>
              </a:spcBef>
              <a:buAutoNum type="arabicPeriod" startAt="3"/>
              <a:tabLst>
                <a:tab pos="501015" algn="l"/>
              </a:tabLst>
            </a:pP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Discussion</a:t>
            </a:r>
            <a:r>
              <a:rPr sz="1500" b="1" spc="-3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of</a:t>
            </a:r>
            <a:r>
              <a:rPr sz="1500" b="1" spc="-4" dirty="0">
                <a:solidFill>
                  <a:srgbClr val="FFFFCC"/>
                </a:solidFill>
                <a:latin typeface="Calibri"/>
                <a:cs typeface="Calibri"/>
              </a:rPr>
              <a:t> medications</a:t>
            </a:r>
            <a:r>
              <a:rPr sz="1500" b="1" spc="-3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spc="-4" dirty="0">
                <a:solidFill>
                  <a:srgbClr val="FFFFCC"/>
                </a:solidFill>
                <a:latin typeface="Calibri"/>
                <a:cs typeface="Calibri"/>
              </a:rPr>
              <a:t>with</a:t>
            </a:r>
            <a:r>
              <a:rPr sz="1500" b="1" spc="-2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the patient’s</a:t>
            </a:r>
            <a:r>
              <a:rPr sz="1500" b="1" spc="-2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physician</a:t>
            </a:r>
            <a:endParaRPr sz="1500">
              <a:latin typeface="Calibri"/>
              <a:cs typeface="Calibri"/>
            </a:endParaRPr>
          </a:p>
          <a:p>
            <a:pPr marL="500539" lvl="1" indent="-234315">
              <a:spcBef>
                <a:spcPts val="360"/>
              </a:spcBef>
              <a:buAutoNum type="arabicPeriod" startAt="3"/>
              <a:tabLst>
                <a:tab pos="501015" algn="l"/>
              </a:tabLst>
            </a:pPr>
            <a:r>
              <a:rPr sz="1500" b="1" spc="-4" dirty="0">
                <a:solidFill>
                  <a:srgbClr val="FFFFCC"/>
                </a:solidFill>
                <a:latin typeface="Calibri"/>
                <a:cs typeface="Calibri"/>
              </a:rPr>
              <a:t>Elimination</a:t>
            </a:r>
            <a:r>
              <a:rPr sz="1500" b="1" spc="-26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of</a:t>
            </a:r>
            <a:r>
              <a:rPr sz="1500" b="1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spc="-4" dirty="0">
                <a:solidFill>
                  <a:srgbClr val="FFFFCC"/>
                </a:solidFill>
                <a:latin typeface="Calibri"/>
                <a:cs typeface="Calibri"/>
              </a:rPr>
              <a:t>habit</a:t>
            </a:r>
            <a:r>
              <a:rPr sz="1500"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spc="-4" dirty="0">
                <a:solidFill>
                  <a:srgbClr val="FFFFCC"/>
                </a:solidFill>
                <a:latin typeface="Calibri"/>
                <a:cs typeface="Calibri"/>
              </a:rPr>
              <a:t>coughing</a:t>
            </a:r>
            <a:r>
              <a:rPr sz="1500"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and</a:t>
            </a:r>
            <a:r>
              <a:rPr sz="1500" b="1" spc="-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throat</a:t>
            </a:r>
            <a:r>
              <a:rPr sz="1500"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spc="-4" dirty="0">
                <a:solidFill>
                  <a:srgbClr val="FFFFCC"/>
                </a:solidFill>
                <a:latin typeface="Calibri"/>
                <a:cs typeface="Calibri"/>
              </a:rPr>
              <a:t>clearing</a:t>
            </a:r>
            <a:endParaRPr sz="1500">
              <a:latin typeface="Calibri"/>
              <a:cs typeface="Calibri"/>
            </a:endParaRPr>
          </a:p>
          <a:p>
            <a:pPr marL="500539" lvl="1" indent="-234315">
              <a:spcBef>
                <a:spcPts val="360"/>
              </a:spcBef>
              <a:buAutoNum type="arabicPeriod" startAt="3"/>
              <a:tabLst>
                <a:tab pos="501015" algn="l"/>
              </a:tabLst>
            </a:pPr>
            <a:r>
              <a:rPr sz="1500" b="1" spc="-4" dirty="0">
                <a:solidFill>
                  <a:srgbClr val="FFFFCC"/>
                </a:solidFill>
                <a:latin typeface="Calibri"/>
                <a:cs typeface="Calibri"/>
              </a:rPr>
              <a:t>Vocal</a:t>
            </a:r>
            <a:r>
              <a:rPr sz="1500"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hygiene</a:t>
            </a:r>
            <a:r>
              <a:rPr sz="1500" b="1" spc="-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counseling</a:t>
            </a:r>
            <a:r>
              <a:rPr sz="1500" b="1" spc="-2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spc="-4" dirty="0">
                <a:solidFill>
                  <a:srgbClr val="FFFFCC"/>
                </a:solidFill>
                <a:latin typeface="Calibri"/>
                <a:cs typeface="Calibri"/>
              </a:rPr>
              <a:t>for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spc="-4" dirty="0">
                <a:solidFill>
                  <a:srgbClr val="FFFFCC"/>
                </a:solidFill>
                <a:latin typeface="Calibri"/>
                <a:cs typeface="Calibri"/>
              </a:rPr>
              <a:t>elimination</a:t>
            </a:r>
            <a:r>
              <a:rPr sz="1500" b="1" spc="-3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of direct</a:t>
            </a:r>
            <a:r>
              <a:rPr sz="1500" b="1" spc="-4" dirty="0">
                <a:solidFill>
                  <a:srgbClr val="FFFFCC"/>
                </a:solidFill>
                <a:latin typeface="Calibri"/>
                <a:cs typeface="Calibri"/>
              </a:rPr>
              <a:t> voice</a:t>
            </a:r>
            <a:r>
              <a:rPr sz="1500"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abuse</a:t>
            </a:r>
            <a:endParaRPr sz="15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69770671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74171" y="571092"/>
            <a:ext cx="3772376" cy="517930"/>
          </a:xfrm>
          <a:prstGeom prst="rect">
            <a:avLst/>
          </a:prstGeom>
        </p:spPr>
        <p:txBody>
          <a:bodyPr vert="horz" wrap="square" lIns="0" tIns="10001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sz="3300" spc="-4" dirty="0">
                <a:latin typeface="Calibri"/>
                <a:cs typeface="Calibri"/>
              </a:rPr>
              <a:t>Eclectic</a:t>
            </a:r>
            <a:r>
              <a:rPr sz="3300" spc="-38" dirty="0">
                <a:latin typeface="Calibri"/>
                <a:cs typeface="Calibri"/>
              </a:rPr>
              <a:t> </a:t>
            </a:r>
            <a:r>
              <a:rPr sz="3300" spc="-4" dirty="0">
                <a:latin typeface="Calibri"/>
                <a:cs typeface="Calibri"/>
              </a:rPr>
              <a:t>Voice</a:t>
            </a:r>
            <a:r>
              <a:rPr sz="3300" spc="-19" dirty="0">
                <a:latin typeface="Calibri"/>
                <a:cs typeface="Calibri"/>
              </a:rPr>
              <a:t> </a:t>
            </a:r>
            <a:r>
              <a:rPr sz="3300" spc="-4" dirty="0">
                <a:latin typeface="Calibri"/>
                <a:cs typeface="Calibri"/>
              </a:rPr>
              <a:t>Therapy</a:t>
            </a:r>
            <a:endParaRPr sz="33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06622" y="1148582"/>
            <a:ext cx="5669756" cy="326740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266700" marR="1165384" indent="-257651">
              <a:spcBef>
                <a:spcPts val="79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Obviously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the treatment of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choice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including:</a:t>
            </a:r>
            <a:endParaRPr sz="2400">
              <a:latin typeface="Calibri"/>
              <a:cs typeface="Calibri"/>
            </a:endParaRPr>
          </a:p>
          <a:p>
            <a:pPr marL="567214" lvl="1" indent="-215265">
              <a:spcBef>
                <a:spcPts val="518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symptom</a:t>
            </a:r>
            <a:r>
              <a:rPr sz="2100" spc="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modification</a:t>
            </a:r>
            <a:r>
              <a:rPr sz="21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as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necessary</a:t>
            </a:r>
            <a:endParaRPr sz="2100">
              <a:latin typeface="Calibri"/>
              <a:cs typeface="Calibri"/>
            </a:endParaRPr>
          </a:p>
          <a:p>
            <a:pPr marL="567214" marR="628650" lvl="1" indent="-215265">
              <a:spcBef>
                <a:spcPts val="503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elimination/modification</a:t>
            </a:r>
            <a:r>
              <a:rPr sz="2100" spc="3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of</a:t>
            </a:r>
            <a:r>
              <a:rPr sz="2100" spc="-2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causes</a:t>
            </a:r>
            <a:r>
              <a:rPr sz="21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(vocal </a:t>
            </a:r>
            <a:r>
              <a:rPr sz="2100" spc="-46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hygiene)</a:t>
            </a:r>
            <a:endParaRPr sz="2100">
              <a:latin typeface="Calibri"/>
              <a:cs typeface="Calibri"/>
            </a:endParaRPr>
          </a:p>
          <a:p>
            <a:pPr marL="567214" marR="830104" lvl="1" indent="-215265">
              <a:spcBef>
                <a:spcPts val="506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attention to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the</a:t>
            </a:r>
            <a:r>
              <a:rPr sz="21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psychodynamics</a:t>
            </a:r>
            <a:r>
              <a:rPr sz="2100" spc="3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of</a:t>
            </a:r>
            <a:r>
              <a:rPr sz="21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the </a:t>
            </a:r>
            <a:r>
              <a:rPr sz="2100" spc="-46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problem</a:t>
            </a:r>
            <a:endParaRPr sz="2100">
              <a:latin typeface="Calibri"/>
              <a:cs typeface="Calibri"/>
            </a:endParaRPr>
          </a:p>
          <a:p>
            <a:pPr marL="567214" marR="3810" lvl="1" indent="-215265">
              <a:spcBef>
                <a:spcPts val="506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direct</a:t>
            </a:r>
            <a:r>
              <a:rPr sz="21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physiologic</a:t>
            </a:r>
            <a:r>
              <a:rPr sz="2100" spc="2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exercise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and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attention</a:t>
            </a:r>
            <a:r>
              <a:rPr sz="21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to</a:t>
            </a:r>
            <a:r>
              <a:rPr sz="21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the </a:t>
            </a:r>
            <a:r>
              <a:rPr sz="2100" spc="-46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mucosal</a:t>
            </a:r>
            <a:r>
              <a:rPr sz="21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covering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of the</a:t>
            </a:r>
            <a:r>
              <a:rPr sz="21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vocal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folds</a:t>
            </a:r>
            <a:endParaRPr sz="21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61615747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75897" y="312356"/>
            <a:ext cx="4191953" cy="840615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R="8096" algn="r">
              <a:lnSpc>
                <a:spcPct val="100000"/>
              </a:lnSpc>
              <a:spcBef>
                <a:spcPts val="75"/>
              </a:spcBef>
            </a:pPr>
            <a:r>
              <a:rPr sz="2700" spc="-8" dirty="0">
                <a:latin typeface="Calibri"/>
                <a:cs typeface="Calibri"/>
              </a:rPr>
              <a:t>Strategies</a:t>
            </a:r>
            <a:r>
              <a:rPr sz="2700" spc="-11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for</a:t>
            </a:r>
            <a:r>
              <a:rPr sz="2700" spc="-11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Direct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Symptom</a:t>
            </a:r>
            <a:endParaRPr sz="2700">
              <a:latin typeface="Calibri"/>
              <a:cs typeface="Calibri"/>
            </a:endParaRPr>
          </a:p>
          <a:p>
            <a:pPr marR="3810" algn="r">
              <a:lnSpc>
                <a:spcPct val="100000"/>
              </a:lnSpc>
            </a:pPr>
            <a:r>
              <a:rPr sz="2700" dirty="0">
                <a:latin typeface="Calibri"/>
                <a:cs typeface="Calibri"/>
              </a:rPr>
              <a:t>Modification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06622" y="1041651"/>
            <a:ext cx="4708208" cy="3308406"/>
          </a:xfrm>
          <a:prstGeom prst="rect">
            <a:avLst/>
          </a:prstGeom>
        </p:spPr>
        <p:txBody>
          <a:bodyPr vert="horz" wrap="square" lIns="0" tIns="63818" rIns="0" bIns="0" rtlCol="0">
            <a:spAutoFit/>
          </a:bodyPr>
          <a:lstStyle/>
          <a:p>
            <a:pPr marL="266700" indent="-257651">
              <a:spcBef>
                <a:spcPts val="503"/>
              </a:spcBef>
              <a:buClr>
                <a:srgbClr val="FFCC66"/>
              </a:buClr>
              <a:buFont typeface="Calibri"/>
              <a:buChar char="•"/>
              <a:tabLst>
                <a:tab pos="266224" algn="l"/>
                <a:tab pos="267176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Major</a:t>
            </a:r>
            <a:r>
              <a:rPr b="1" spc="-2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Components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of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 Voice</a:t>
            </a:r>
            <a:r>
              <a:rPr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Production</a:t>
            </a:r>
            <a:endParaRPr>
              <a:latin typeface="Calibri"/>
              <a:cs typeface="Calibri"/>
            </a:endParaRPr>
          </a:p>
          <a:p>
            <a:pPr marL="567214" lvl="1" indent="-215265">
              <a:spcBef>
                <a:spcPts val="435"/>
              </a:spcBef>
              <a:buClr>
                <a:srgbClr val="FFCC66"/>
              </a:buClr>
              <a:buFont typeface="Calibri"/>
              <a:buChar char="–"/>
              <a:tabLst>
                <a:tab pos="567214" algn="l"/>
                <a:tab pos="567690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respiration</a:t>
            </a:r>
            <a:endParaRPr>
              <a:latin typeface="Calibri"/>
              <a:cs typeface="Calibri"/>
            </a:endParaRPr>
          </a:p>
          <a:p>
            <a:pPr marL="567214" lvl="1" indent="-215265">
              <a:spcBef>
                <a:spcPts val="431"/>
              </a:spcBef>
              <a:buClr>
                <a:srgbClr val="FFCC66"/>
              </a:buClr>
              <a:buFont typeface="Calibri"/>
              <a:buChar char="–"/>
              <a:tabLst>
                <a:tab pos="567214" algn="l"/>
                <a:tab pos="567690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phonation</a:t>
            </a:r>
            <a:endParaRPr>
              <a:latin typeface="Calibri"/>
              <a:cs typeface="Calibri"/>
            </a:endParaRPr>
          </a:p>
          <a:p>
            <a:pPr marL="567214" lvl="1" indent="-215265">
              <a:spcBef>
                <a:spcPts val="431"/>
              </a:spcBef>
              <a:buClr>
                <a:srgbClr val="FFCC66"/>
              </a:buClr>
              <a:buFont typeface="Calibri"/>
              <a:buChar char="–"/>
              <a:tabLst>
                <a:tab pos="567214" algn="l"/>
                <a:tab pos="567690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resonance</a:t>
            </a:r>
            <a:endParaRPr>
              <a:latin typeface="Calibri"/>
              <a:cs typeface="Calibri"/>
            </a:endParaRPr>
          </a:p>
          <a:p>
            <a:pPr marL="567214" lvl="1" indent="-215265">
              <a:spcBef>
                <a:spcPts val="435"/>
              </a:spcBef>
              <a:buClr>
                <a:srgbClr val="FFCC66"/>
              </a:buClr>
              <a:buFont typeface="Calibri"/>
              <a:buChar char="–"/>
              <a:tabLst>
                <a:tab pos="567214" algn="l"/>
                <a:tab pos="567690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pitch</a:t>
            </a:r>
            <a:endParaRPr>
              <a:latin typeface="Calibri"/>
              <a:cs typeface="Calibri"/>
            </a:endParaRPr>
          </a:p>
          <a:p>
            <a:pPr marL="567214" lvl="1" indent="-215265">
              <a:spcBef>
                <a:spcPts val="431"/>
              </a:spcBef>
              <a:buClr>
                <a:srgbClr val="FFCC66"/>
              </a:buClr>
              <a:buFont typeface="Calibri"/>
              <a:buChar char="–"/>
              <a:tabLst>
                <a:tab pos="567214" algn="l"/>
                <a:tab pos="567690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loudness</a:t>
            </a:r>
            <a:endParaRPr>
              <a:latin typeface="Calibri"/>
              <a:cs typeface="Calibri"/>
            </a:endParaRPr>
          </a:p>
          <a:p>
            <a:pPr marL="567214" lvl="1" indent="-215265">
              <a:spcBef>
                <a:spcPts val="435"/>
              </a:spcBef>
              <a:buClr>
                <a:srgbClr val="FFCC66"/>
              </a:buClr>
              <a:buFont typeface="Calibri"/>
              <a:buChar char="–"/>
              <a:tabLst>
                <a:tab pos="567214" algn="l"/>
                <a:tab pos="567690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rate</a:t>
            </a:r>
            <a:endParaRPr>
              <a:latin typeface="Calibri"/>
              <a:cs typeface="Calibri"/>
            </a:endParaRPr>
          </a:p>
          <a:p>
            <a:pPr marL="352425" marR="3810">
              <a:lnSpc>
                <a:spcPct val="120000"/>
              </a:lnSpc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Any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one of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these components may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be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used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inefficiently</a:t>
            </a:r>
            <a:r>
              <a:rPr b="1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necessitating</a:t>
            </a:r>
            <a:r>
              <a:rPr b="1" spc="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direct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modification. </a:t>
            </a:r>
            <a:r>
              <a:rPr b="1" spc="-39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Question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remains,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symptom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or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cause?</a:t>
            </a:r>
            <a:endParaRPr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48311516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68554" y="277805"/>
            <a:ext cx="5280660" cy="470802"/>
          </a:xfrm>
          <a:prstGeom prst="rect">
            <a:avLst/>
          </a:prstGeom>
        </p:spPr>
        <p:txBody>
          <a:bodyPr vert="horz" wrap="square" lIns="0" tIns="9049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1"/>
              </a:spcBef>
            </a:pPr>
            <a:r>
              <a:rPr sz="3000" spc="-8" dirty="0">
                <a:latin typeface="Calibri"/>
                <a:cs typeface="Calibri"/>
              </a:rPr>
              <a:t>Direct</a:t>
            </a:r>
            <a:r>
              <a:rPr sz="3000" spc="-4" dirty="0">
                <a:latin typeface="Calibri"/>
                <a:cs typeface="Calibri"/>
              </a:rPr>
              <a:t> Modification</a:t>
            </a:r>
            <a:r>
              <a:rPr sz="3000" spc="8" dirty="0">
                <a:latin typeface="Calibri"/>
                <a:cs typeface="Calibri"/>
              </a:rPr>
              <a:t> </a:t>
            </a:r>
            <a:r>
              <a:rPr sz="3000" spc="-4" dirty="0">
                <a:latin typeface="Calibri"/>
                <a:cs typeface="Calibri"/>
              </a:rPr>
              <a:t>Of Respiration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06622" y="901697"/>
            <a:ext cx="5711190" cy="3415197"/>
          </a:xfrm>
          <a:prstGeom prst="rect">
            <a:avLst/>
          </a:prstGeom>
        </p:spPr>
        <p:txBody>
          <a:bodyPr vert="horz" wrap="square" lIns="0" tIns="85248" rIns="0" bIns="0" rtlCol="0">
            <a:spAutoFit/>
          </a:bodyPr>
          <a:lstStyle/>
          <a:p>
            <a:pPr marL="266700" indent="-257651">
              <a:spcBef>
                <a:spcPts val="671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Problem</a:t>
            </a:r>
            <a:endParaRPr sz="2400">
              <a:latin typeface="Calibri"/>
              <a:cs typeface="Calibri"/>
            </a:endParaRPr>
          </a:p>
          <a:p>
            <a:pPr marL="352425">
              <a:spcBef>
                <a:spcPts val="518"/>
              </a:spcBef>
            </a:pPr>
            <a:r>
              <a:rPr sz="2100" spc="-4" dirty="0">
                <a:solidFill>
                  <a:srgbClr val="FFCC66"/>
                </a:solidFill>
                <a:latin typeface="Calibri"/>
                <a:cs typeface="Calibri"/>
              </a:rPr>
              <a:t>–</a:t>
            </a:r>
            <a:r>
              <a:rPr sz="2100" spc="161" dirty="0">
                <a:solidFill>
                  <a:srgbClr val="FFCC66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talking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on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residual</a:t>
            </a:r>
            <a:r>
              <a:rPr sz="21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air</a:t>
            </a:r>
            <a:endParaRPr sz="2100">
              <a:latin typeface="Calibri"/>
              <a:cs typeface="Calibri"/>
            </a:endParaRPr>
          </a:p>
          <a:p>
            <a:pPr marL="266700" indent="-257651">
              <a:spcBef>
                <a:spcPts val="566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Solution</a:t>
            </a:r>
            <a:endParaRPr sz="2400">
              <a:latin typeface="Calibri"/>
              <a:cs typeface="Calibri"/>
            </a:endParaRPr>
          </a:p>
          <a:p>
            <a:pPr marL="866775" lvl="1" indent="-171926">
              <a:spcBef>
                <a:spcPts val="465"/>
              </a:spcBef>
              <a:buClr>
                <a:srgbClr val="FFCC66"/>
              </a:buClr>
              <a:buFont typeface="Calibri"/>
              <a:buChar char="•"/>
              <a:tabLst>
                <a:tab pos="867251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identify</a:t>
            </a:r>
            <a:r>
              <a:rPr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the</a:t>
            </a:r>
            <a:r>
              <a:rPr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problem</a:t>
            </a:r>
            <a:endParaRPr>
              <a:latin typeface="Calibri"/>
              <a:cs typeface="Calibri"/>
            </a:endParaRPr>
          </a:p>
          <a:p>
            <a:pPr marL="866775" lvl="1" indent="-171926">
              <a:spcBef>
                <a:spcPts val="431"/>
              </a:spcBef>
              <a:buClr>
                <a:srgbClr val="FFCC66"/>
              </a:buClr>
              <a:buFont typeface="Calibri"/>
              <a:buChar char="•"/>
              <a:tabLst>
                <a:tab pos="867251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ear</a:t>
            </a:r>
            <a:r>
              <a:rPr b="1" spc="-26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training</a:t>
            </a:r>
            <a:endParaRPr>
              <a:latin typeface="Calibri"/>
              <a:cs typeface="Calibri"/>
            </a:endParaRPr>
          </a:p>
          <a:p>
            <a:pPr marL="1209675" lvl="2" indent="-171926">
              <a:spcBef>
                <a:spcPts val="382"/>
              </a:spcBef>
              <a:buClr>
                <a:srgbClr val="FFCC66"/>
              </a:buClr>
              <a:buFont typeface="Calibri"/>
              <a:buChar char="–"/>
              <a:tabLst>
                <a:tab pos="1210151" algn="l"/>
              </a:tabLst>
            </a:pP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use</a:t>
            </a:r>
            <a:r>
              <a:rPr sz="1500" b="1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tape</a:t>
            </a:r>
            <a:r>
              <a:rPr sz="1500"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recorded</a:t>
            </a:r>
            <a:r>
              <a:rPr sz="1500" b="1" spc="-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samples</a:t>
            </a:r>
            <a:endParaRPr sz="1500">
              <a:latin typeface="Calibri"/>
              <a:cs typeface="Calibri"/>
            </a:endParaRPr>
          </a:p>
          <a:p>
            <a:pPr marL="866775" lvl="1" indent="-171926">
              <a:spcBef>
                <a:spcPts val="413"/>
              </a:spcBef>
              <a:buClr>
                <a:srgbClr val="FFCC66"/>
              </a:buClr>
              <a:buFont typeface="Calibri"/>
              <a:buChar char="•"/>
              <a:tabLst>
                <a:tab pos="867251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component</a:t>
            </a:r>
            <a:r>
              <a:rPr b="1" spc="-4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modification</a:t>
            </a:r>
            <a:endParaRPr>
              <a:latin typeface="Calibri"/>
              <a:cs typeface="Calibri"/>
            </a:endParaRPr>
          </a:p>
          <a:p>
            <a:pPr marL="1209675" lvl="2" indent="-171926">
              <a:spcBef>
                <a:spcPts val="379"/>
              </a:spcBef>
              <a:buClr>
                <a:srgbClr val="FFCC66"/>
              </a:buClr>
              <a:buFont typeface="Calibri"/>
              <a:buChar char="–"/>
              <a:tabLst>
                <a:tab pos="1210151" algn="l"/>
              </a:tabLst>
            </a:pP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say</a:t>
            </a:r>
            <a:r>
              <a:rPr sz="1500" b="1" spc="-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as</a:t>
            </a:r>
            <a:r>
              <a:rPr sz="1500" b="1" spc="-4" dirty="0">
                <a:solidFill>
                  <a:srgbClr val="FFFFCC"/>
                </a:solidFill>
                <a:latin typeface="Calibri"/>
                <a:cs typeface="Calibri"/>
              </a:rPr>
              <a:t> many</a:t>
            </a:r>
            <a:r>
              <a:rPr sz="1500"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numbers</a:t>
            </a:r>
            <a:r>
              <a:rPr sz="1500"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as possible</a:t>
            </a:r>
            <a:r>
              <a:rPr sz="1500" b="1" spc="-2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on</a:t>
            </a:r>
            <a:r>
              <a:rPr sz="1500"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a normal</a:t>
            </a:r>
            <a:r>
              <a:rPr sz="1500"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exhalation</a:t>
            </a:r>
            <a:endParaRPr sz="1500">
              <a:latin typeface="Calibri"/>
              <a:cs typeface="Calibri"/>
            </a:endParaRPr>
          </a:p>
          <a:p>
            <a:pPr marL="1209675" lvl="2" indent="-171926">
              <a:spcBef>
                <a:spcPts val="360"/>
              </a:spcBef>
              <a:buClr>
                <a:srgbClr val="FFCC66"/>
              </a:buClr>
              <a:buFont typeface="Calibri"/>
              <a:buChar char="–"/>
              <a:tabLst>
                <a:tab pos="1210151" algn="l"/>
              </a:tabLst>
            </a:pPr>
            <a:r>
              <a:rPr sz="1500" b="1" spc="-4" dirty="0">
                <a:solidFill>
                  <a:srgbClr val="FFFFCC"/>
                </a:solidFill>
                <a:latin typeface="Calibri"/>
                <a:cs typeface="Calibri"/>
              </a:rPr>
              <a:t>mark</a:t>
            </a:r>
            <a:r>
              <a:rPr sz="1500"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a</a:t>
            </a:r>
            <a:r>
              <a:rPr sz="1500"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paragraph</a:t>
            </a:r>
            <a:r>
              <a:rPr sz="1500" b="1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spc="-4" dirty="0">
                <a:solidFill>
                  <a:srgbClr val="FFFFCC"/>
                </a:solidFill>
                <a:latin typeface="Calibri"/>
                <a:cs typeface="Calibri"/>
              </a:rPr>
              <a:t>with</a:t>
            </a:r>
            <a:r>
              <a:rPr sz="1500" b="1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phrase</a:t>
            </a:r>
            <a:r>
              <a:rPr sz="1500" b="1" spc="-4" dirty="0">
                <a:solidFill>
                  <a:srgbClr val="FFFFCC"/>
                </a:solidFill>
                <a:latin typeface="Calibri"/>
                <a:cs typeface="Calibri"/>
              </a:rPr>
              <a:t> markers</a:t>
            </a:r>
            <a:endParaRPr sz="1500">
              <a:latin typeface="Calibri"/>
              <a:cs typeface="Calibri"/>
            </a:endParaRPr>
          </a:p>
          <a:p>
            <a:pPr marL="1209675" lvl="2" indent="-171926">
              <a:spcBef>
                <a:spcPts val="363"/>
              </a:spcBef>
              <a:buClr>
                <a:srgbClr val="FFCC66"/>
              </a:buClr>
              <a:buFont typeface="Calibri"/>
              <a:buChar char="–"/>
              <a:tabLst>
                <a:tab pos="1210151" algn="l"/>
              </a:tabLst>
            </a:pP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tape</a:t>
            </a:r>
            <a:r>
              <a:rPr sz="1500"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record</a:t>
            </a:r>
            <a:r>
              <a:rPr sz="1500"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open</a:t>
            </a:r>
            <a:r>
              <a:rPr sz="1500" b="1" spc="-2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CC"/>
                </a:solidFill>
                <a:latin typeface="Calibri"/>
                <a:cs typeface="Calibri"/>
              </a:rPr>
              <a:t>discussion</a:t>
            </a:r>
            <a:endParaRPr sz="15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99399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78743" y="338554"/>
            <a:ext cx="9202057" cy="68672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R="3810" algn="l" rtl="0">
              <a:lnSpc>
                <a:spcPct val="100000"/>
              </a:lnSpc>
              <a:spcBef>
                <a:spcPts val="75"/>
              </a:spcBef>
            </a:pPr>
            <a:r>
              <a:rPr b="1" spc="-4" dirty="0"/>
              <a:t>Neurologic</a:t>
            </a:r>
            <a:r>
              <a:rPr b="1" spc="-23" dirty="0"/>
              <a:t> </a:t>
            </a:r>
            <a:r>
              <a:rPr b="1" dirty="0"/>
              <a:t>&amp;</a:t>
            </a:r>
            <a:r>
              <a:rPr b="1" spc="-23" dirty="0"/>
              <a:t> </a:t>
            </a:r>
            <a:r>
              <a:rPr b="1" spc="-4" dirty="0"/>
              <a:t>Organic</a:t>
            </a:r>
            <a:r>
              <a:rPr lang="en-US" b="1" spc="-4" dirty="0"/>
              <a:t> </a:t>
            </a:r>
            <a:r>
              <a:rPr b="1" spc="-4" dirty="0"/>
              <a:t>Disease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442576" y="1670487"/>
            <a:ext cx="9386566" cy="3972402"/>
          </a:xfrm>
          <a:prstGeom prst="rect">
            <a:avLst/>
          </a:prstGeom>
        </p:spPr>
        <p:txBody>
          <a:bodyPr vert="horz" wrap="square" lIns="0" tIns="75724" rIns="0" bIns="0" rtlCol="0">
            <a:spAutoFit/>
          </a:bodyPr>
          <a:lstStyle/>
          <a:p>
            <a:pPr marL="266700" indent="-257651">
              <a:spcBef>
                <a:spcPts val="596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spc="-8" dirty="0">
                <a:latin typeface="Calibri"/>
                <a:cs typeface="Calibri"/>
              </a:rPr>
              <a:t>Stroke</a:t>
            </a:r>
            <a:endParaRPr sz="2800" dirty="0">
              <a:latin typeface="Calibri"/>
              <a:cs typeface="Calibri"/>
            </a:endParaRPr>
          </a:p>
          <a:p>
            <a:pPr marL="266700" indent="-257651">
              <a:spcBef>
                <a:spcPts val="521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ALS</a:t>
            </a:r>
            <a:r>
              <a:rPr sz="2800" spc="4" dirty="0">
                <a:latin typeface="Calibri"/>
                <a:cs typeface="Calibri"/>
              </a:rPr>
              <a:t> </a:t>
            </a:r>
            <a:r>
              <a:rPr sz="2800" spc="-8" dirty="0">
                <a:latin typeface="Calibri"/>
                <a:cs typeface="Calibri"/>
              </a:rPr>
              <a:t>(Amyotrophic</a:t>
            </a:r>
            <a:r>
              <a:rPr sz="2800" spc="19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lateral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sclerosis)</a:t>
            </a:r>
            <a:endParaRPr sz="2800" dirty="0">
              <a:latin typeface="Calibri"/>
              <a:cs typeface="Calibri"/>
            </a:endParaRPr>
          </a:p>
          <a:p>
            <a:pPr marL="266700" indent="-257651">
              <a:spcBef>
                <a:spcPts val="48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spc="-8" dirty="0">
                <a:latin typeface="Calibri"/>
                <a:cs typeface="Calibri"/>
              </a:rPr>
              <a:t>Parkinson’s</a:t>
            </a:r>
            <a:r>
              <a:rPr sz="2800" spc="38" dirty="0">
                <a:latin typeface="Calibri"/>
                <a:cs typeface="Calibri"/>
              </a:rPr>
              <a:t> </a:t>
            </a:r>
            <a:r>
              <a:rPr sz="2800" spc="-8" dirty="0">
                <a:latin typeface="Calibri"/>
                <a:cs typeface="Calibri"/>
              </a:rPr>
              <a:t>Essential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8" dirty="0">
                <a:latin typeface="Calibri"/>
                <a:cs typeface="Calibri"/>
              </a:rPr>
              <a:t>Tremor</a:t>
            </a:r>
            <a:endParaRPr sz="2800" dirty="0">
              <a:latin typeface="Calibri"/>
              <a:cs typeface="Calibri"/>
            </a:endParaRPr>
          </a:p>
          <a:p>
            <a:pPr marL="266700" indent="-257651">
              <a:spcBef>
                <a:spcPts val="506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spc="-8" dirty="0">
                <a:latin typeface="Calibri"/>
                <a:cs typeface="Calibri"/>
              </a:rPr>
              <a:t>Cancer</a:t>
            </a:r>
            <a:endParaRPr sz="2800" dirty="0">
              <a:latin typeface="Calibri"/>
              <a:cs typeface="Calibri"/>
            </a:endParaRPr>
          </a:p>
          <a:p>
            <a:pPr marL="266700" indent="-257651">
              <a:spcBef>
                <a:spcPts val="503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800" spc="-4" dirty="0">
                <a:latin typeface="Calibri"/>
                <a:cs typeface="Calibri"/>
              </a:rPr>
              <a:t>Gastroesophogeal Reflux</a:t>
            </a:r>
            <a:endParaRPr sz="2800" dirty="0">
              <a:latin typeface="Calibri"/>
              <a:cs typeface="Calibri"/>
            </a:endParaRPr>
          </a:p>
          <a:p>
            <a:pPr marL="567214" lvl="1" indent="-215265">
              <a:spcBef>
                <a:spcPts val="506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800" spc="-8" dirty="0">
                <a:latin typeface="Calibri"/>
                <a:cs typeface="Calibri"/>
              </a:rPr>
              <a:t>Globus</a:t>
            </a:r>
            <a:endParaRPr sz="2800" dirty="0">
              <a:latin typeface="Calibri"/>
              <a:cs typeface="Calibri"/>
            </a:endParaRPr>
          </a:p>
          <a:p>
            <a:pPr marL="567214" lvl="1" indent="-215265">
              <a:spcBef>
                <a:spcPts val="503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800" spc="-8" dirty="0">
                <a:latin typeface="Calibri"/>
                <a:cs typeface="Calibri"/>
              </a:rPr>
              <a:t>Throat</a:t>
            </a:r>
            <a:r>
              <a:rPr sz="2800" spc="-23" dirty="0">
                <a:latin typeface="Calibri"/>
                <a:cs typeface="Calibri"/>
              </a:rPr>
              <a:t> </a:t>
            </a:r>
            <a:r>
              <a:rPr sz="2800" spc="-4" dirty="0">
                <a:latin typeface="Calibri"/>
                <a:cs typeface="Calibri"/>
              </a:rPr>
              <a:t>clearing</a:t>
            </a:r>
            <a:endParaRPr sz="2800" dirty="0">
              <a:latin typeface="Calibri"/>
              <a:cs typeface="Calibri"/>
            </a:endParaRPr>
          </a:p>
          <a:p>
            <a:pPr marL="567214" lvl="1" indent="-215265">
              <a:spcBef>
                <a:spcPts val="506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800" spc="-8" dirty="0">
                <a:latin typeface="Calibri"/>
                <a:cs typeface="Calibri"/>
              </a:rPr>
              <a:t>PND</a:t>
            </a:r>
            <a:endParaRPr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52048173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19399" y="668695"/>
            <a:ext cx="5532596" cy="42511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spc="-4" dirty="0">
                <a:latin typeface="Calibri"/>
                <a:cs typeface="Calibri"/>
              </a:rPr>
              <a:t>Direct</a:t>
            </a:r>
            <a:r>
              <a:rPr sz="2700" spc="-23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Modification</a:t>
            </a:r>
            <a:r>
              <a:rPr sz="2700" spc="-34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Of</a:t>
            </a:r>
            <a:r>
              <a:rPr sz="2700" spc="-23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Respiration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cont.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06622" y="1073041"/>
            <a:ext cx="5191125" cy="3206808"/>
          </a:xfrm>
          <a:prstGeom prst="rect">
            <a:avLst/>
          </a:prstGeom>
        </p:spPr>
        <p:txBody>
          <a:bodyPr vert="horz" wrap="square" lIns="0" tIns="49054" rIns="0" bIns="0" rtlCol="0">
            <a:spAutoFit/>
          </a:bodyPr>
          <a:lstStyle/>
          <a:p>
            <a:pPr marL="266700" indent="-257651">
              <a:spcBef>
                <a:spcPts val="386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Problem</a:t>
            </a:r>
            <a:endParaRPr sz="2400">
              <a:latin typeface="Calibri"/>
              <a:cs typeface="Calibri"/>
            </a:endParaRPr>
          </a:p>
          <a:p>
            <a:pPr marL="567214" lvl="1" indent="-215265">
              <a:spcBef>
                <a:spcPts val="266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shallow</a:t>
            </a:r>
            <a:r>
              <a:rPr sz="21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breathing</a:t>
            </a:r>
            <a:endParaRPr sz="2100">
              <a:latin typeface="Calibri"/>
              <a:cs typeface="Calibri"/>
            </a:endParaRPr>
          </a:p>
          <a:p>
            <a:pPr marL="266700" indent="-257651">
              <a:spcBef>
                <a:spcPts val="274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Solution</a:t>
            </a:r>
            <a:endParaRPr sz="2400">
              <a:latin typeface="Calibri"/>
              <a:cs typeface="Calibri"/>
            </a:endParaRPr>
          </a:p>
          <a:p>
            <a:pPr marL="567214" marR="3810" lvl="1" indent="-215265">
              <a:lnSpc>
                <a:spcPts val="2273"/>
              </a:lnSpc>
              <a:spcBef>
                <a:spcPts val="548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utilize</a:t>
            </a:r>
            <a:r>
              <a:rPr sz="21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a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box</a:t>
            </a:r>
            <a:r>
              <a:rPr sz="21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diagram</a:t>
            </a:r>
            <a:r>
              <a:rPr sz="21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to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describe</a:t>
            </a:r>
            <a:r>
              <a:rPr sz="21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breathing </a:t>
            </a:r>
            <a:r>
              <a:rPr sz="2100" spc="-46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strategies</a:t>
            </a:r>
            <a:endParaRPr sz="2100">
              <a:latin typeface="Calibri"/>
              <a:cs typeface="Calibri"/>
            </a:endParaRPr>
          </a:p>
          <a:p>
            <a:pPr marL="567214" lvl="1" indent="-215265">
              <a:spcBef>
                <a:spcPts val="214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book</a:t>
            </a:r>
            <a:r>
              <a:rPr sz="21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on</a:t>
            </a:r>
            <a:r>
              <a:rPr sz="2100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stomach</a:t>
            </a:r>
            <a:endParaRPr sz="2100">
              <a:latin typeface="Calibri"/>
              <a:cs typeface="Calibri"/>
            </a:endParaRPr>
          </a:p>
          <a:p>
            <a:pPr marL="567214" lvl="1" indent="-215265">
              <a:spcBef>
                <a:spcPts val="251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hands</a:t>
            </a:r>
            <a:r>
              <a:rPr sz="21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on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chest</a:t>
            </a:r>
            <a:r>
              <a:rPr sz="21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and</a:t>
            </a:r>
            <a:r>
              <a:rPr sz="21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abdomen</a:t>
            </a:r>
            <a:endParaRPr sz="2100">
              <a:latin typeface="Calibri"/>
              <a:cs typeface="Calibri"/>
            </a:endParaRPr>
          </a:p>
          <a:p>
            <a:pPr marL="567214" marR="792004" lvl="1" indent="-215265">
              <a:lnSpc>
                <a:spcPts val="2273"/>
              </a:lnSpc>
              <a:spcBef>
                <a:spcPts val="536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words,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phrases,</a:t>
            </a:r>
            <a:r>
              <a:rPr sz="2100" spc="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paragraph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 reading, </a:t>
            </a:r>
            <a:r>
              <a:rPr sz="2100" spc="-46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conversation</a:t>
            </a:r>
            <a:endParaRPr sz="21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87326647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17672" y="317176"/>
            <a:ext cx="5633561" cy="1025761"/>
          </a:xfrm>
          <a:prstGeom prst="rect">
            <a:avLst/>
          </a:prstGeom>
        </p:spPr>
        <p:txBody>
          <a:bodyPr vert="horz" wrap="square" lIns="0" tIns="10001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sz="3300" spc="-4" dirty="0">
                <a:latin typeface="Calibri"/>
                <a:cs typeface="Calibri"/>
              </a:rPr>
              <a:t>Direct</a:t>
            </a:r>
            <a:r>
              <a:rPr sz="3300" spc="-11" dirty="0">
                <a:latin typeface="Calibri"/>
                <a:cs typeface="Calibri"/>
              </a:rPr>
              <a:t> </a:t>
            </a:r>
            <a:r>
              <a:rPr sz="3300" dirty="0">
                <a:latin typeface="Calibri"/>
                <a:cs typeface="Calibri"/>
              </a:rPr>
              <a:t>Modification</a:t>
            </a:r>
            <a:r>
              <a:rPr sz="3300" spc="-8" dirty="0">
                <a:latin typeface="Calibri"/>
                <a:cs typeface="Calibri"/>
              </a:rPr>
              <a:t> </a:t>
            </a:r>
            <a:r>
              <a:rPr sz="3300" spc="-4" dirty="0">
                <a:latin typeface="Calibri"/>
                <a:cs typeface="Calibri"/>
              </a:rPr>
              <a:t>Of</a:t>
            </a:r>
            <a:r>
              <a:rPr sz="3300" spc="-26" dirty="0">
                <a:latin typeface="Calibri"/>
                <a:cs typeface="Calibri"/>
              </a:rPr>
              <a:t> </a:t>
            </a:r>
            <a:r>
              <a:rPr sz="3300" dirty="0">
                <a:latin typeface="Calibri"/>
                <a:cs typeface="Calibri"/>
              </a:rPr>
              <a:t>Phonation</a:t>
            </a:r>
            <a:endParaRPr sz="33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40862" y="1473607"/>
            <a:ext cx="5014913" cy="2681663"/>
          </a:xfrm>
          <a:prstGeom prst="rect">
            <a:avLst/>
          </a:prstGeom>
        </p:spPr>
        <p:txBody>
          <a:bodyPr vert="horz" wrap="square" lIns="0" tIns="85248" rIns="0" bIns="0" rtlCol="0">
            <a:spAutoFit/>
          </a:bodyPr>
          <a:lstStyle/>
          <a:p>
            <a:pPr marL="266700" indent="-257651">
              <a:spcBef>
                <a:spcPts val="671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Problem</a:t>
            </a:r>
            <a:endParaRPr sz="2400">
              <a:latin typeface="Calibri"/>
              <a:cs typeface="Calibri"/>
            </a:endParaRPr>
          </a:p>
          <a:p>
            <a:pPr marL="567214" lvl="1" indent="-215265">
              <a:spcBef>
                <a:spcPts val="518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hard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 glottal</a:t>
            </a:r>
            <a:r>
              <a:rPr sz="2100" spc="-2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attack</a:t>
            </a:r>
            <a:endParaRPr sz="2100">
              <a:latin typeface="Calibri"/>
              <a:cs typeface="Calibri"/>
            </a:endParaRPr>
          </a:p>
          <a:p>
            <a:pPr marL="266700" indent="-257651">
              <a:spcBef>
                <a:spcPts val="563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Solutions</a:t>
            </a:r>
            <a:endParaRPr sz="2400">
              <a:latin typeface="Calibri"/>
              <a:cs typeface="Calibri"/>
            </a:endParaRPr>
          </a:p>
          <a:p>
            <a:pPr marL="567214" lvl="1" indent="-215265">
              <a:spcBef>
                <a:spcPts val="518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garden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 hose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 example</a:t>
            </a:r>
            <a:endParaRPr sz="2100">
              <a:latin typeface="Calibri"/>
              <a:cs typeface="Calibri"/>
            </a:endParaRPr>
          </a:p>
          <a:p>
            <a:pPr marL="567214" lvl="1" indent="-215265">
              <a:spcBef>
                <a:spcPts val="506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initiate phonation</a:t>
            </a:r>
            <a:r>
              <a:rPr sz="21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with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 /h/</a:t>
            </a:r>
            <a:endParaRPr sz="2100">
              <a:latin typeface="Calibri"/>
              <a:cs typeface="Calibri"/>
            </a:endParaRPr>
          </a:p>
          <a:p>
            <a:pPr marL="866775" lvl="2" indent="-171926">
              <a:spcBef>
                <a:spcPts val="450"/>
              </a:spcBef>
              <a:buClr>
                <a:srgbClr val="FFCC66"/>
              </a:buClr>
              <a:buFont typeface="Calibri"/>
              <a:buChar char="•"/>
              <a:tabLst>
                <a:tab pos="867251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vowels,</a:t>
            </a:r>
            <a:r>
              <a:rPr b="1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vowel/consonants,</a:t>
            </a:r>
            <a:r>
              <a:rPr b="1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words,</a:t>
            </a:r>
            <a:r>
              <a:rPr b="1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phrases,</a:t>
            </a:r>
            <a:endParaRPr>
              <a:latin typeface="Calibri"/>
              <a:cs typeface="Calibri"/>
            </a:endParaRPr>
          </a:p>
          <a:p>
            <a:pPr marL="866775">
              <a:spcBef>
                <a:spcPts val="4"/>
              </a:spcBef>
            </a:pP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sentences,</a:t>
            </a:r>
            <a:r>
              <a:rPr b="1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paragraphs,</a:t>
            </a:r>
            <a:r>
              <a:rPr b="1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conversation</a:t>
            </a:r>
            <a:endParaRPr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42514451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70275" y="668695"/>
            <a:ext cx="5384482" cy="42511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spc="-4" dirty="0">
                <a:latin typeface="Calibri"/>
                <a:cs typeface="Calibri"/>
              </a:rPr>
              <a:t>Direct</a:t>
            </a:r>
            <a:r>
              <a:rPr sz="2700" spc="-23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Modification</a:t>
            </a:r>
            <a:r>
              <a:rPr sz="2700" spc="-34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Of</a:t>
            </a:r>
            <a:r>
              <a:rPr sz="2700" spc="-19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Phonation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cont.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40862" y="1473607"/>
            <a:ext cx="5243988" cy="2622672"/>
          </a:xfrm>
          <a:prstGeom prst="rect">
            <a:avLst/>
          </a:prstGeom>
        </p:spPr>
        <p:txBody>
          <a:bodyPr vert="horz" wrap="square" lIns="0" tIns="85248" rIns="0" bIns="0" rtlCol="0">
            <a:spAutoFit/>
          </a:bodyPr>
          <a:lstStyle/>
          <a:p>
            <a:pPr marL="266700" indent="-257651">
              <a:spcBef>
                <a:spcPts val="671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Problem</a:t>
            </a:r>
            <a:endParaRPr sz="2400">
              <a:latin typeface="Calibri"/>
              <a:cs typeface="Calibri"/>
            </a:endParaRPr>
          </a:p>
          <a:p>
            <a:pPr marL="567214" lvl="1" indent="-215265">
              <a:spcBef>
                <a:spcPts val="518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glottal</a:t>
            </a:r>
            <a:r>
              <a:rPr sz="2100" spc="-3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fry</a:t>
            </a:r>
            <a:r>
              <a:rPr sz="2100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phonation</a:t>
            </a:r>
            <a:endParaRPr sz="2100">
              <a:latin typeface="Calibri"/>
              <a:cs typeface="Calibri"/>
            </a:endParaRPr>
          </a:p>
          <a:p>
            <a:pPr marL="266700" indent="-257651">
              <a:spcBef>
                <a:spcPts val="563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Solution</a:t>
            </a:r>
            <a:endParaRPr sz="2400">
              <a:latin typeface="Calibri"/>
              <a:cs typeface="Calibri"/>
            </a:endParaRPr>
          </a:p>
          <a:p>
            <a:pPr marL="567214" lvl="1" indent="-215265">
              <a:spcBef>
                <a:spcPts val="518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train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a</a:t>
            </a:r>
            <a:r>
              <a:rPr sz="21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slight</a:t>
            </a:r>
            <a:r>
              <a:rPr sz="21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increase</a:t>
            </a:r>
            <a:r>
              <a:rPr sz="21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in</a:t>
            </a:r>
            <a:r>
              <a:rPr sz="21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pitch</a:t>
            </a:r>
            <a:r>
              <a:rPr sz="2100" spc="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and</a:t>
            </a:r>
            <a:r>
              <a:rPr sz="2100" spc="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loudness</a:t>
            </a:r>
            <a:endParaRPr sz="2100">
              <a:latin typeface="Calibri"/>
              <a:cs typeface="Calibri"/>
            </a:endParaRPr>
          </a:p>
          <a:p>
            <a:pPr marL="866775" lvl="2" indent="-171926">
              <a:spcBef>
                <a:spcPts val="454"/>
              </a:spcBef>
              <a:buClr>
                <a:srgbClr val="FFCC66"/>
              </a:buClr>
              <a:buFont typeface="Calibri"/>
              <a:buChar char="•"/>
              <a:tabLst>
                <a:tab pos="867251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may</a:t>
            </a:r>
            <a:r>
              <a:rPr b="1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use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VU</a:t>
            </a:r>
            <a:r>
              <a:rPr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meter</a:t>
            </a:r>
            <a:r>
              <a:rPr b="1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for</a:t>
            </a:r>
            <a:r>
              <a:rPr b="1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monitor</a:t>
            </a:r>
            <a:endParaRPr>
              <a:latin typeface="Calibri"/>
              <a:cs typeface="Calibri"/>
            </a:endParaRPr>
          </a:p>
          <a:p>
            <a:pPr marL="866775" marR="3810" lvl="2" indent="-171450">
              <a:spcBef>
                <a:spcPts val="431"/>
              </a:spcBef>
              <a:buClr>
                <a:srgbClr val="FFCC66"/>
              </a:buClr>
              <a:buFont typeface="Calibri"/>
              <a:buChar char="•"/>
              <a:tabLst>
                <a:tab pos="867251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may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use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Visi-Pitch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or other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acoustic feed-back </a:t>
            </a:r>
            <a:r>
              <a:rPr b="1" spc="-39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system</a:t>
            </a:r>
            <a:endParaRPr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7257760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70275" y="668695"/>
            <a:ext cx="5384482" cy="42511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spc="-4" dirty="0">
                <a:latin typeface="Calibri"/>
                <a:cs typeface="Calibri"/>
              </a:rPr>
              <a:t>Direct</a:t>
            </a:r>
            <a:r>
              <a:rPr sz="2700" spc="-23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Modification</a:t>
            </a:r>
            <a:r>
              <a:rPr sz="2700" spc="-34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Of</a:t>
            </a:r>
            <a:r>
              <a:rPr sz="2700" spc="-19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Phonation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cont.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06622" y="1072915"/>
            <a:ext cx="5544979" cy="3143809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66700" indent="-257651">
              <a:spcBef>
                <a:spcPts val="675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Problem</a:t>
            </a:r>
            <a:endParaRPr sz="2400">
              <a:latin typeface="Calibri"/>
              <a:cs typeface="Calibri"/>
            </a:endParaRPr>
          </a:p>
          <a:p>
            <a:pPr marL="567214" lvl="1" indent="-215265">
              <a:spcBef>
                <a:spcPts val="518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breathy</a:t>
            </a:r>
            <a:r>
              <a:rPr sz="2100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phonation</a:t>
            </a:r>
            <a:endParaRPr sz="2100">
              <a:latin typeface="Calibri"/>
              <a:cs typeface="Calibri"/>
            </a:endParaRPr>
          </a:p>
          <a:p>
            <a:pPr marL="266700" marR="3810" indent="-257651">
              <a:spcBef>
                <a:spcPts val="563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Solution: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establish</a:t>
            </a:r>
            <a:r>
              <a:rPr sz="2400" spc="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 more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firm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or</a:t>
            </a:r>
            <a:r>
              <a:rPr sz="2400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engaged </a:t>
            </a:r>
            <a:r>
              <a:rPr sz="2400" spc="-52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vocal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fold approximation</a:t>
            </a:r>
            <a:endParaRPr sz="2400">
              <a:latin typeface="Calibri"/>
              <a:cs typeface="Calibri"/>
            </a:endParaRPr>
          </a:p>
          <a:p>
            <a:pPr marL="567214" lvl="1" indent="-215265">
              <a:spcBef>
                <a:spcPts val="518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use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 more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precise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articulation</a:t>
            </a:r>
            <a:endParaRPr sz="2100">
              <a:latin typeface="Calibri"/>
              <a:cs typeface="Calibri"/>
            </a:endParaRPr>
          </a:p>
          <a:p>
            <a:pPr marL="567214" lvl="1" indent="-215265">
              <a:spcBef>
                <a:spcPts val="506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increase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vocal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 intensity</a:t>
            </a:r>
            <a:endParaRPr sz="2100">
              <a:latin typeface="Calibri"/>
              <a:cs typeface="Calibri"/>
            </a:endParaRPr>
          </a:p>
          <a:p>
            <a:pPr marL="567214" marR="750094" lvl="1" indent="-215265">
              <a:spcBef>
                <a:spcPts val="503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exercise closure</a:t>
            </a:r>
            <a:r>
              <a:rPr sz="2100" spc="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with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glottal</a:t>
            </a:r>
            <a:r>
              <a:rPr sz="2100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attack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and </a:t>
            </a:r>
            <a:r>
              <a:rPr sz="2100" spc="-46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pushing</a:t>
            </a:r>
            <a:endParaRPr sz="21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5680454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7241" y="451651"/>
            <a:ext cx="7210396" cy="1037245"/>
          </a:xfrm>
          <a:prstGeom prst="rect">
            <a:avLst/>
          </a:prstGeom>
        </p:spPr>
        <p:txBody>
          <a:bodyPr vert="horz" wrap="square" lIns="0" tIns="204254" rIns="0" bIns="0" rtlCol="0" anchor="ctr">
            <a:spAutoFit/>
          </a:bodyPr>
          <a:lstStyle/>
          <a:p>
            <a:pPr marL="1127760" marR="4763" algn="r">
              <a:lnSpc>
                <a:spcPct val="100000"/>
              </a:lnSpc>
              <a:spcBef>
                <a:spcPts val="75"/>
              </a:spcBef>
            </a:pPr>
            <a:r>
              <a:rPr sz="2700" spc="-4" dirty="0">
                <a:latin typeface="Calibri"/>
                <a:cs typeface="Calibri"/>
              </a:rPr>
              <a:t>Direct</a:t>
            </a:r>
            <a:r>
              <a:rPr sz="2700" spc="-26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Modification</a:t>
            </a:r>
            <a:r>
              <a:rPr sz="2700" spc="-41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of</a:t>
            </a:r>
            <a:r>
              <a:rPr sz="2700" spc="-23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Functional</a:t>
            </a:r>
            <a:endParaRPr sz="2700">
              <a:latin typeface="Calibri"/>
              <a:cs typeface="Calibri"/>
            </a:endParaRPr>
          </a:p>
          <a:p>
            <a:pPr marL="1127760" marR="3810" algn="r">
              <a:lnSpc>
                <a:spcPct val="100000"/>
              </a:lnSpc>
            </a:pPr>
            <a:r>
              <a:rPr sz="2700" dirty="0">
                <a:latin typeface="Calibri"/>
                <a:cs typeface="Calibri"/>
              </a:rPr>
              <a:t>Resonance</a:t>
            </a:r>
            <a:r>
              <a:rPr sz="2700" spc="-7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Problems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40862" y="1549051"/>
            <a:ext cx="4827746" cy="2692884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266700" marR="60960" indent="-257651">
              <a:spcBef>
                <a:spcPts val="7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Functional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resonance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problems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may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include:</a:t>
            </a:r>
            <a:endParaRPr sz="2400">
              <a:latin typeface="Calibri"/>
              <a:cs typeface="Calibri"/>
            </a:endParaRPr>
          </a:p>
          <a:p>
            <a:pPr marL="567214" lvl="1" indent="-215265">
              <a:spcBef>
                <a:spcPts val="514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hypernasality</a:t>
            </a:r>
            <a:endParaRPr sz="2100">
              <a:latin typeface="Calibri"/>
              <a:cs typeface="Calibri"/>
            </a:endParaRPr>
          </a:p>
          <a:p>
            <a:pPr marL="567214" lvl="1" indent="-215265">
              <a:spcBef>
                <a:spcPts val="506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denasality</a:t>
            </a:r>
            <a:endParaRPr sz="2100">
              <a:latin typeface="Calibri"/>
              <a:cs typeface="Calibri"/>
            </a:endParaRPr>
          </a:p>
          <a:p>
            <a:pPr marL="567214" lvl="1" indent="-215265">
              <a:spcBef>
                <a:spcPts val="503"/>
              </a:spcBef>
              <a:buClr>
                <a:srgbClr val="FFCC66"/>
              </a:buClr>
              <a:buChar char="–"/>
              <a:tabLst>
                <a:tab pos="567690" algn="l"/>
              </a:tabLst>
            </a:pP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tone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focus</a:t>
            </a:r>
            <a:r>
              <a:rPr sz="21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problems</a:t>
            </a:r>
            <a:endParaRPr sz="2100">
              <a:latin typeface="Calibri"/>
              <a:cs typeface="Calibri"/>
            </a:endParaRPr>
          </a:p>
          <a:p>
            <a:pPr marL="352425" marR="3810">
              <a:lnSpc>
                <a:spcPts val="3022"/>
              </a:lnSpc>
              <a:spcBef>
                <a:spcPts val="83"/>
              </a:spcBef>
            </a:pP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presence</a:t>
            </a:r>
            <a:r>
              <a:rPr sz="2100" spc="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of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organacity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 must</a:t>
            </a:r>
            <a:r>
              <a:rPr sz="21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be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ruled</a:t>
            </a:r>
            <a:r>
              <a:rPr sz="2100" spc="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out </a:t>
            </a:r>
            <a:r>
              <a:rPr sz="2100" spc="-46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prior</a:t>
            </a:r>
            <a:r>
              <a:rPr sz="21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to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onset</a:t>
            </a:r>
            <a:r>
              <a:rPr sz="21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of</a:t>
            </a:r>
            <a:r>
              <a:rPr sz="2100" spc="-8" dirty="0">
                <a:solidFill>
                  <a:srgbClr val="FFFFCC"/>
                </a:solidFill>
                <a:latin typeface="Calibri"/>
                <a:cs typeface="Calibri"/>
              </a:rPr>
              <a:t> behavioral</a:t>
            </a:r>
            <a:r>
              <a:rPr sz="21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100" spc="-4" dirty="0">
                <a:solidFill>
                  <a:srgbClr val="FFFFCC"/>
                </a:solidFill>
                <a:latin typeface="Calibri"/>
                <a:cs typeface="Calibri"/>
              </a:rPr>
              <a:t>therapy</a:t>
            </a:r>
            <a:endParaRPr sz="21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5898053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65784" y="937"/>
            <a:ext cx="4586288" cy="840615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R="6668" algn="r">
              <a:lnSpc>
                <a:spcPct val="100000"/>
              </a:lnSpc>
              <a:spcBef>
                <a:spcPts val="75"/>
              </a:spcBef>
            </a:pPr>
            <a:r>
              <a:rPr sz="2700" spc="-4" dirty="0">
                <a:latin typeface="Calibri"/>
                <a:cs typeface="Calibri"/>
              </a:rPr>
              <a:t>Direct</a:t>
            </a:r>
            <a:r>
              <a:rPr sz="2700" spc="-23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Modification</a:t>
            </a:r>
            <a:r>
              <a:rPr sz="2700" spc="-45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of</a:t>
            </a:r>
            <a:r>
              <a:rPr sz="2700" spc="-19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Functional</a:t>
            </a:r>
            <a:endParaRPr sz="2700">
              <a:latin typeface="Calibri"/>
              <a:cs typeface="Calibri"/>
            </a:endParaRPr>
          </a:p>
          <a:p>
            <a:pPr marR="3810" algn="r">
              <a:lnSpc>
                <a:spcPct val="100000"/>
              </a:lnSpc>
              <a:spcBef>
                <a:spcPts val="4"/>
              </a:spcBef>
            </a:pPr>
            <a:r>
              <a:rPr sz="2700" spc="-8" dirty="0">
                <a:latin typeface="Calibri"/>
                <a:cs typeface="Calibri"/>
              </a:rPr>
              <a:t>Hypernasality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06622" y="1132837"/>
            <a:ext cx="4242435" cy="2684388"/>
          </a:xfrm>
          <a:prstGeom prst="rect">
            <a:avLst/>
          </a:prstGeom>
        </p:spPr>
        <p:txBody>
          <a:bodyPr vert="horz" wrap="square" lIns="0" tIns="82867" rIns="0" bIns="0" rtlCol="0">
            <a:spAutoFit/>
          </a:bodyPr>
          <a:lstStyle/>
          <a:p>
            <a:pPr marL="266700" indent="-257651">
              <a:spcBef>
                <a:spcPts val="652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articulation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therapy</a:t>
            </a:r>
            <a:endParaRPr sz="2400">
              <a:latin typeface="Calibri"/>
              <a:cs typeface="Calibri"/>
            </a:endParaRP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pitch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and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loudness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modification</a:t>
            </a:r>
            <a:endParaRPr sz="2400">
              <a:latin typeface="Calibri"/>
              <a:cs typeface="Calibri"/>
            </a:endParaRP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non-speech</a:t>
            </a:r>
            <a:r>
              <a:rPr sz="2400" spc="-3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phonation</a:t>
            </a:r>
            <a:endParaRPr sz="2400">
              <a:latin typeface="Calibri"/>
              <a:cs typeface="Calibri"/>
            </a:endParaRP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articulation</a:t>
            </a:r>
            <a:r>
              <a:rPr sz="24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deep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testing</a:t>
            </a:r>
            <a:endParaRPr sz="2400">
              <a:latin typeface="Calibri"/>
              <a:cs typeface="Calibri"/>
            </a:endParaRPr>
          </a:p>
          <a:p>
            <a:pPr marL="266700" indent="-257651">
              <a:spcBef>
                <a:spcPts val="574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do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the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obvious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(denasality)</a:t>
            </a:r>
            <a:endParaRPr sz="2400">
              <a:latin typeface="Calibri"/>
              <a:cs typeface="Calibri"/>
            </a:endParaRP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negative</a:t>
            </a:r>
            <a:r>
              <a:rPr sz="2400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practice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98003704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0321" y="776680"/>
            <a:ext cx="9613861" cy="1034033"/>
          </a:xfrm>
          <a:prstGeom prst="rect">
            <a:avLst/>
          </a:prstGeom>
        </p:spPr>
        <p:txBody>
          <a:bodyPr vert="horz" wrap="square" lIns="0" tIns="109633" rIns="0" bIns="0" rtlCol="0" anchor="ctr">
            <a:spAutoFit/>
          </a:bodyPr>
          <a:lstStyle/>
          <a:p>
            <a:pPr marL="622458" marR="3810" algn="r">
              <a:lnSpc>
                <a:spcPct val="100000"/>
              </a:lnSpc>
              <a:spcBef>
                <a:spcPts val="71"/>
              </a:spcBef>
            </a:pPr>
            <a:r>
              <a:rPr sz="3000" spc="-8" dirty="0">
                <a:latin typeface="Calibri"/>
                <a:cs typeface="Calibri"/>
              </a:rPr>
              <a:t>Direct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4" dirty="0">
                <a:latin typeface="Calibri"/>
                <a:cs typeface="Calibri"/>
              </a:rPr>
              <a:t>Modification</a:t>
            </a:r>
            <a:r>
              <a:rPr sz="3000" dirty="0">
                <a:latin typeface="Calibri"/>
                <a:cs typeface="Calibri"/>
              </a:rPr>
              <a:t> </a:t>
            </a:r>
            <a:r>
              <a:rPr sz="3000" spc="-4" dirty="0">
                <a:latin typeface="Calibri"/>
                <a:cs typeface="Calibri"/>
              </a:rPr>
              <a:t>of</a:t>
            </a:r>
            <a:r>
              <a:rPr sz="3000" spc="11" dirty="0">
                <a:latin typeface="Calibri"/>
                <a:cs typeface="Calibri"/>
              </a:rPr>
              <a:t> </a:t>
            </a:r>
            <a:r>
              <a:rPr sz="3000" spc="-8" dirty="0">
                <a:latin typeface="Calibri"/>
                <a:cs typeface="Calibri"/>
              </a:rPr>
              <a:t>Functional</a:t>
            </a:r>
            <a:endParaRPr sz="3000">
              <a:latin typeface="Calibri"/>
              <a:cs typeface="Calibri"/>
            </a:endParaRPr>
          </a:p>
          <a:p>
            <a:pPr marL="622458" marR="3810" algn="r">
              <a:lnSpc>
                <a:spcPct val="100000"/>
              </a:lnSpc>
              <a:spcBef>
                <a:spcPts val="4"/>
              </a:spcBef>
            </a:pPr>
            <a:r>
              <a:rPr sz="3000" spc="-8" dirty="0">
                <a:latin typeface="Calibri"/>
                <a:cs typeface="Calibri"/>
              </a:rPr>
              <a:t>Denasality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40862" y="1819539"/>
            <a:ext cx="4547711" cy="1791356"/>
          </a:xfrm>
          <a:prstGeom prst="rect">
            <a:avLst/>
          </a:prstGeom>
        </p:spPr>
        <p:txBody>
          <a:bodyPr vert="horz" wrap="square" lIns="0" tIns="82391" rIns="0" bIns="0" rtlCol="0">
            <a:spAutoFit/>
          </a:bodyPr>
          <a:lstStyle/>
          <a:p>
            <a:pPr marL="266700" indent="-257651">
              <a:spcBef>
                <a:spcPts val="649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utilize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the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normal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nasal phonemes</a:t>
            </a:r>
            <a:endParaRPr sz="2400">
              <a:latin typeface="Calibri"/>
              <a:cs typeface="Calibri"/>
            </a:endParaRPr>
          </a:p>
          <a:p>
            <a:pPr marL="266700" indent="-257651">
              <a:spcBef>
                <a:spcPts val="574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utilize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hypernasal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resonance</a:t>
            </a:r>
            <a:endParaRPr sz="2400">
              <a:latin typeface="Calibri"/>
              <a:cs typeface="Calibri"/>
            </a:endParaRP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non-speech</a:t>
            </a:r>
            <a:r>
              <a:rPr sz="2400" spc="-3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phonation</a:t>
            </a:r>
            <a:endParaRPr sz="2400">
              <a:latin typeface="Calibri"/>
              <a:cs typeface="Calibri"/>
            </a:endParaRP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700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negative</a:t>
            </a:r>
            <a:r>
              <a:rPr sz="2400" spc="-26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practice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05271157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54279" y="620705"/>
            <a:ext cx="5192078" cy="470802"/>
          </a:xfrm>
          <a:prstGeom prst="rect">
            <a:avLst/>
          </a:prstGeom>
        </p:spPr>
        <p:txBody>
          <a:bodyPr vert="horz" wrap="square" lIns="0" tIns="9049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1"/>
              </a:spcBef>
            </a:pPr>
            <a:r>
              <a:rPr sz="3000" spc="-8" dirty="0">
                <a:latin typeface="Calibri"/>
                <a:cs typeface="Calibri"/>
              </a:rPr>
              <a:t>Direct </a:t>
            </a:r>
            <a:r>
              <a:rPr sz="3000" spc="-4" dirty="0">
                <a:latin typeface="Calibri"/>
                <a:cs typeface="Calibri"/>
              </a:rPr>
              <a:t>Modification</a:t>
            </a:r>
            <a:r>
              <a:rPr sz="3000" spc="8" dirty="0">
                <a:latin typeface="Calibri"/>
                <a:cs typeface="Calibri"/>
              </a:rPr>
              <a:t> </a:t>
            </a:r>
            <a:r>
              <a:rPr sz="3000" spc="-4" dirty="0">
                <a:latin typeface="Calibri"/>
                <a:cs typeface="Calibri"/>
              </a:rPr>
              <a:t>of </a:t>
            </a:r>
            <a:r>
              <a:rPr sz="3000" spc="-8" dirty="0">
                <a:latin typeface="Calibri"/>
                <a:cs typeface="Calibri"/>
              </a:rPr>
              <a:t>Tone</a:t>
            </a:r>
            <a:r>
              <a:rPr sz="3000" spc="8" dirty="0">
                <a:latin typeface="Calibri"/>
                <a:cs typeface="Calibri"/>
              </a:rPr>
              <a:t> </a:t>
            </a:r>
            <a:r>
              <a:rPr sz="3000" spc="-8" dirty="0">
                <a:latin typeface="Calibri"/>
                <a:cs typeface="Calibri"/>
              </a:rPr>
              <a:t>Focus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06622" y="1018537"/>
            <a:ext cx="4370070" cy="3369191"/>
          </a:xfrm>
          <a:prstGeom prst="rect">
            <a:avLst/>
          </a:prstGeom>
        </p:spPr>
        <p:txBody>
          <a:bodyPr vert="horz" wrap="square" lIns="0" tIns="82867" rIns="0" bIns="0" rtlCol="0">
            <a:spAutoFit/>
          </a:bodyPr>
          <a:lstStyle/>
          <a:p>
            <a:pPr marL="266700" indent="-257651">
              <a:spcBef>
                <a:spcPts val="652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patient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education</a:t>
            </a:r>
            <a:endParaRPr sz="2400">
              <a:latin typeface="Calibri"/>
              <a:cs typeface="Calibri"/>
            </a:endParaRPr>
          </a:p>
          <a:p>
            <a:pPr marL="266700" indent="-257651">
              <a:spcBef>
                <a:spcPts val="578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nasalized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phrase</a:t>
            </a:r>
            <a:r>
              <a:rPr sz="2400" spc="-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production</a:t>
            </a:r>
            <a:endParaRPr sz="2400">
              <a:latin typeface="Calibri"/>
              <a:cs typeface="Calibri"/>
            </a:endParaRPr>
          </a:p>
          <a:p>
            <a:pPr marL="266700" marR="3810" indent="-257651">
              <a:spcBef>
                <a:spcPts val="578"/>
              </a:spcBef>
              <a:buAutoNum type="arabicParenR"/>
              <a:tabLst>
                <a:tab pos="326231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chant the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following phrases on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 </a:t>
            </a:r>
            <a:r>
              <a:rPr sz="2400" spc="-53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comfortable pitch</a:t>
            </a:r>
            <a:r>
              <a:rPr sz="24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and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loudness</a:t>
            </a:r>
            <a:endParaRPr sz="2400">
              <a:latin typeface="Calibri"/>
              <a:cs typeface="Calibri"/>
            </a:endParaRPr>
          </a:p>
          <a:p>
            <a:pPr marL="866775" lvl="1" indent="-171926">
              <a:spcBef>
                <a:spcPts val="465"/>
              </a:spcBef>
              <a:buClr>
                <a:srgbClr val="FFCC66"/>
              </a:buClr>
              <a:buFont typeface="Calibri"/>
              <a:buChar char="•"/>
              <a:tabLst>
                <a:tab pos="867251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Oh</a:t>
            </a:r>
            <a:r>
              <a:rPr b="1" spc="-3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no</a:t>
            </a:r>
            <a:endParaRPr>
              <a:latin typeface="Calibri"/>
              <a:cs typeface="Calibri"/>
            </a:endParaRPr>
          </a:p>
          <a:p>
            <a:pPr marL="866775" lvl="1" indent="-171926">
              <a:spcBef>
                <a:spcPts val="431"/>
              </a:spcBef>
              <a:buClr>
                <a:srgbClr val="FFCC66"/>
              </a:buClr>
              <a:buFont typeface="Calibri"/>
              <a:buChar char="•"/>
              <a:tabLst>
                <a:tab pos="867251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Oh</a:t>
            </a:r>
            <a:r>
              <a:rPr b="1" spc="-7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my</a:t>
            </a:r>
            <a:endParaRPr>
              <a:latin typeface="Calibri"/>
              <a:cs typeface="Calibri"/>
            </a:endParaRPr>
          </a:p>
          <a:p>
            <a:pPr marL="866775" lvl="1" indent="-171926">
              <a:spcBef>
                <a:spcPts val="435"/>
              </a:spcBef>
              <a:buClr>
                <a:srgbClr val="FFCC66"/>
              </a:buClr>
              <a:buFont typeface="Calibri"/>
              <a:buChar char="•"/>
              <a:tabLst>
                <a:tab pos="867251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Oh</a:t>
            </a:r>
            <a:r>
              <a:rPr b="1" spc="-7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me</a:t>
            </a:r>
            <a:endParaRPr>
              <a:latin typeface="Calibri"/>
              <a:cs typeface="Calibri"/>
            </a:endParaRPr>
          </a:p>
          <a:p>
            <a:pPr marL="866775" lvl="1" indent="-171926">
              <a:spcBef>
                <a:spcPts val="431"/>
              </a:spcBef>
              <a:buClr>
                <a:srgbClr val="FFCC66"/>
              </a:buClr>
              <a:buFont typeface="Calibri"/>
              <a:buChar char="•"/>
              <a:tabLst>
                <a:tab pos="867251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Oh</a:t>
            </a:r>
            <a:r>
              <a:rPr b="1" spc="-26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my</a:t>
            </a:r>
            <a:r>
              <a:rPr b="1" spc="-2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no</a:t>
            </a:r>
            <a:endParaRPr>
              <a:latin typeface="Calibri"/>
              <a:cs typeface="Calibri"/>
            </a:endParaRPr>
          </a:p>
          <a:p>
            <a:pPr marL="866775" lvl="1" indent="-171926">
              <a:spcBef>
                <a:spcPts val="431"/>
              </a:spcBef>
              <a:buClr>
                <a:srgbClr val="FFCC66"/>
              </a:buClr>
              <a:buFont typeface="Calibri"/>
              <a:buChar char="•"/>
              <a:tabLst>
                <a:tab pos="867251" algn="l"/>
              </a:tabLst>
            </a:pP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Oh</a:t>
            </a:r>
            <a:r>
              <a:rPr b="1" spc="-2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me</a:t>
            </a:r>
            <a:r>
              <a:rPr b="1" spc="-1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FFCC"/>
                </a:solidFill>
                <a:latin typeface="Calibri"/>
                <a:cs typeface="Calibri"/>
              </a:rPr>
              <a:t>oh</a:t>
            </a:r>
            <a:r>
              <a:rPr b="1" spc="-23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b="1" spc="-4" dirty="0">
                <a:solidFill>
                  <a:srgbClr val="FFFFCC"/>
                </a:solidFill>
                <a:latin typeface="Calibri"/>
                <a:cs typeface="Calibri"/>
              </a:rPr>
              <a:t>my</a:t>
            </a:r>
            <a:endParaRPr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88472067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98266" y="668695"/>
            <a:ext cx="5451634" cy="42511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spc="-4" dirty="0">
                <a:latin typeface="Calibri"/>
                <a:cs typeface="Calibri"/>
              </a:rPr>
              <a:t>Direct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Modification</a:t>
            </a:r>
            <a:r>
              <a:rPr sz="2700" spc="-34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of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Tone Focus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cont.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06622" y="1132865"/>
            <a:ext cx="5153025" cy="3185968"/>
          </a:xfrm>
          <a:prstGeom prst="rect">
            <a:avLst/>
          </a:prstGeom>
        </p:spPr>
        <p:txBody>
          <a:bodyPr vert="horz" wrap="square" lIns="0" tIns="46196" rIns="0" bIns="0" rtlCol="0">
            <a:spAutoFit/>
          </a:bodyPr>
          <a:lstStyle/>
          <a:p>
            <a:pPr marL="266700" indent="-257651">
              <a:spcBef>
                <a:spcPts val="363"/>
              </a:spcBef>
              <a:buClr>
                <a:srgbClr val="FFCC66"/>
              </a:buClr>
              <a:buChar char="•"/>
              <a:tabLst>
                <a:tab pos="266224" algn="l"/>
                <a:tab pos="267176" algn="l"/>
              </a:tabLst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nasalized</a:t>
            </a:r>
            <a:r>
              <a:rPr sz="2400" spc="15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phrase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production</a:t>
            </a:r>
            <a:r>
              <a:rPr sz="24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cont.</a:t>
            </a:r>
            <a:endParaRPr sz="2400">
              <a:latin typeface="Calibri"/>
              <a:cs typeface="Calibri"/>
            </a:endParaRPr>
          </a:p>
          <a:p>
            <a:pPr marL="266700" marR="3810" indent="-257651">
              <a:lnSpc>
                <a:spcPts val="2595"/>
              </a:lnSpc>
              <a:spcBef>
                <a:spcPts val="614"/>
              </a:spcBef>
              <a:tabLst>
                <a:tab pos="394811" algn="l"/>
              </a:tabLst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2)		introduce</a:t>
            </a:r>
            <a:r>
              <a:rPr sz="2400" spc="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intensity</a:t>
            </a:r>
            <a:r>
              <a:rPr sz="2400" spc="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and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rate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variations </a:t>
            </a:r>
            <a:r>
              <a:rPr sz="2400" spc="-529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using</a:t>
            </a:r>
            <a:r>
              <a:rPr sz="2400" spc="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the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same phrases</a:t>
            </a:r>
            <a:endParaRPr sz="2400">
              <a:latin typeface="Calibri"/>
              <a:cs typeface="Calibri"/>
            </a:endParaRPr>
          </a:p>
          <a:p>
            <a:pPr marL="266700">
              <a:spcBef>
                <a:spcPts val="244"/>
              </a:spcBef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-very</a:t>
            </a:r>
            <a:r>
              <a:rPr sz="2400" spc="-3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slow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and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very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soft</a:t>
            </a:r>
            <a:endParaRPr sz="2400">
              <a:latin typeface="Calibri"/>
              <a:cs typeface="Calibri"/>
            </a:endParaRPr>
          </a:p>
          <a:p>
            <a:pPr marL="266700">
              <a:spcBef>
                <a:spcPts val="293"/>
              </a:spcBef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-faster-louder</a:t>
            </a:r>
            <a:endParaRPr sz="2400">
              <a:latin typeface="Calibri"/>
              <a:cs typeface="Calibri"/>
            </a:endParaRPr>
          </a:p>
          <a:p>
            <a:pPr marL="266700">
              <a:spcBef>
                <a:spcPts val="288"/>
              </a:spcBef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-fast-loud</a:t>
            </a:r>
            <a:endParaRPr sz="2400">
              <a:latin typeface="Calibri"/>
              <a:cs typeface="Calibri"/>
            </a:endParaRPr>
          </a:p>
          <a:p>
            <a:pPr marL="266700">
              <a:spcBef>
                <a:spcPts val="285"/>
              </a:spcBef>
            </a:pP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-slower-softer</a:t>
            </a:r>
            <a:endParaRPr sz="2400">
              <a:latin typeface="Calibri"/>
              <a:cs typeface="Calibri"/>
            </a:endParaRPr>
          </a:p>
          <a:p>
            <a:pPr marL="266700">
              <a:spcBef>
                <a:spcPts val="293"/>
              </a:spcBef>
            </a:pP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-very</a:t>
            </a:r>
            <a:r>
              <a:rPr sz="2400" spc="-30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slow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and</a:t>
            </a:r>
            <a:r>
              <a:rPr sz="2400" spc="-11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CC"/>
                </a:solidFill>
                <a:latin typeface="Calibri"/>
                <a:cs typeface="Calibri"/>
              </a:rPr>
              <a:t>very</a:t>
            </a:r>
            <a:r>
              <a:rPr sz="2400" spc="-8" dirty="0">
                <a:solidFill>
                  <a:srgbClr val="FFFFCC"/>
                </a:solidFill>
                <a:latin typeface="Calibri"/>
                <a:cs typeface="Calibri"/>
              </a:rPr>
              <a:t> </a:t>
            </a:r>
            <a:r>
              <a:rPr sz="2400" spc="-4" dirty="0">
                <a:solidFill>
                  <a:srgbClr val="FFFFCC"/>
                </a:solidFill>
                <a:latin typeface="Calibri"/>
                <a:cs typeface="Calibri"/>
              </a:rPr>
              <a:t>soft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76741259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98266" y="668695"/>
            <a:ext cx="5451634" cy="42511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spc="-4" dirty="0">
                <a:latin typeface="Calibri"/>
                <a:cs typeface="Calibri"/>
              </a:rPr>
              <a:t>Direct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Modification</a:t>
            </a:r>
            <a:r>
              <a:rPr sz="2700" spc="-34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of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Tone Focus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spc="-4" dirty="0">
                <a:latin typeface="Calibri"/>
                <a:cs typeface="Calibri"/>
              </a:rPr>
              <a:t>cont.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3177241" y="1752655"/>
            <a:ext cx="7210396" cy="3425938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628650" indent="-257651">
              <a:lnSpc>
                <a:spcPct val="100000"/>
              </a:lnSpc>
              <a:spcBef>
                <a:spcPts val="675"/>
              </a:spcBef>
              <a:buClr>
                <a:srgbClr val="FFCC66"/>
              </a:buClr>
              <a:tabLst>
                <a:tab pos="628650" algn="l"/>
                <a:tab pos="629602" algn="l"/>
              </a:tabLst>
            </a:pPr>
            <a:r>
              <a:rPr spc="-4" dirty="0"/>
              <a:t>nasalized</a:t>
            </a:r>
            <a:r>
              <a:rPr spc="15" dirty="0"/>
              <a:t> </a:t>
            </a:r>
            <a:r>
              <a:rPr spc="-4" dirty="0"/>
              <a:t>phrase</a:t>
            </a:r>
            <a:r>
              <a:rPr spc="-11" dirty="0"/>
              <a:t> </a:t>
            </a:r>
            <a:r>
              <a:rPr spc="-4" dirty="0"/>
              <a:t>production</a:t>
            </a:r>
            <a:r>
              <a:rPr spc="11" dirty="0"/>
              <a:t> </a:t>
            </a:r>
            <a:r>
              <a:rPr dirty="0"/>
              <a:t>cont.</a:t>
            </a:r>
            <a:endParaRPr/>
          </a:p>
          <a:p>
            <a:pPr marL="709136" indent="-338138">
              <a:lnSpc>
                <a:spcPct val="100000"/>
              </a:lnSpc>
              <a:spcBef>
                <a:spcPts val="518"/>
              </a:spcBef>
              <a:buAutoNum type="arabicParenR" startAt="3"/>
              <a:tabLst>
                <a:tab pos="709613" algn="l"/>
                <a:tab pos="710089" algn="l"/>
              </a:tabLst>
            </a:pPr>
            <a:r>
              <a:rPr spc="-8" dirty="0"/>
              <a:t>introduce</a:t>
            </a:r>
            <a:r>
              <a:rPr spc="30" dirty="0"/>
              <a:t> </a:t>
            </a:r>
            <a:r>
              <a:rPr spc="-8" dirty="0"/>
              <a:t>inflected</a:t>
            </a:r>
            <a:r>
              <a:rPr spc="4" dirty="0"/>
              <a:t> </a:t>
            </a:r>
            <a:r>
              <a:rPr spc="-8" dirty="0"/>
              <a:t>phrase</a:t>
            </a:r>
            <a:r>
              <a:rPr spc="23" dirty="0"/>
              <a:t> </a:t>
            </a:r>
            <a:r>
              <a:rPr spc="-4" dirty="0"/>
              <a:t>and</a:t>
            </a:r>
            <a:r>
              <a:rPr spc="15" dirty="0"/>
              <a:t> </a:t>
            </a:r>
            <a:r>
              <a:rPr spc="-8" dirty="0"/>
              <a:t>normal</a:t>
            </a:r>
            <a:r>
              <a:rPr spc="15" dirty="0"/>
              <a:t> </a:t>
            </a:r>
            <a:r>
              <a:rPr spc="-8" dirty="0"/>
              <a:t>speech</a:t>
            </a:r>
          </a:p>
          <a:p>
            <a:pPr marL="628650">
              <a:lnSpc>
                <a:spcPct val="100000"/>
              </a:lnSpc>
              <a:spcBef>
                <a:spcPts val="503"/>
              </a:spcBef>
            </a:pPr>
            <a:r>
              <a:rPr spc="-8" dirty="0"/>
              <a:t>-soft</a:t>
            </a:r>
            <a:r>
              <a:rPr dirty="0"/>
              <a:t> </a:t>
            </a:r>
            <a:r>
              <a:rPr spc="-4" dirty="0"/>
              <a:t>and </a:t>
            </a:r>
            <a:r>
              <a:rPr spc="-8" dirty="0"/>
              <a:t>slow</a:t>
            </a:r>
          </a:p>
          <a:p>
            <a:pPr marL="628650">
              <a:lnSpc>
                <a:spcPct val="100000"/>
              </a:lnSpc>
              <a:spcBef>
                <a:spcPts val="506"/>
              </a:spcBef>
            </a:pPr>
            <a:r>
              <a:rPr spc="-8" dirty="0"/>
              <a:t>-louder-faster</a:t>
            </a:r>
          </a:p>
          <a:p>
            <a:pPr marL="628650">
              <a:lnSpc>
                <a:spcPct val="100000"/>
              </a:lnSpc>
              <a:spcBef>
                <a:spcPts val="506"/>
              </a:spcBef>
            </a:pPr>
            <a:r>
              <a:rPr spc="-4" dirty="0"/>
              <a:t>-exaggerated</a:t>
            </a:r>
            <a:r>
              <a:rPr spc="-19" dirty="0"/>
              <a:t> </a:t>
            </a:r>
            <a:r>
              <a:rPr spc="-8" dirty="0"/>
              <a:t>inflection</a:t>
            </a:r>
          </a:p>
          <a:p>
            <a:pPr marL="628650">
              <a:lnSpc>
                <a:spcPct val="100000"/>
              </a:lnSpc>
              <a:spcBef>
                <a:spcPts val="503"/>
              </a:spcBef>
            </a:pPr>
            <a:r>
              <a:rPr spc="-8" dirty="0"/>
              <a:t>-normal</a:t>
            </a:r>
            <a:r>
              <a:rPr spc="-11" dirty="0"/>
              <a:t> </a:t>
            </a:r>
            <a:r>
              <a:rPr spc="-8" dirty="0"/>
              <a:t>speech</a:t>
            </a:r>
          </a:p>
          <a:p>
            <a:pPr marL="628650" marR="870585" indent="-257651">
              <a:lnSpc>
                <a:spcPct val="100000"/>
              </a:lnSpc>
              <a:spcBef>
                <a:spcPts val="503"/>
              </a:spcBef>
              <a:buClr>
                <a:srgbClr val="FFFFCC"/>
              </a:buClr>
              <a:buFont typeface="Calibri"/>
              <a:buAutoNum type="arabicParenR" startAt="4"/>
              <a:tabLst>
                <a:tab pos="650081" algn="l"/>
              </a:tabLst>
            </a:pPr>
            <a:r>
              <a:rPr dirty="0">
                <a:solidFill>
                  <a:srgbClr val="000000"/>
                </a:solidFill>
              </a:rPr>
              <a:t>	</a:t>
            </a:r>
            <a:r>
              <a:rPr spc="-4" dirty="0"/>
              <a:t>expand</a:t>
            </a:r>
            <a:r>
              <a:rPr spc="4" dirty="0"/>
              <a:t> </a:t>
            </a:r>
            <a:r>
              <a:rPr spc="-4" dirty="0"/>
              <a:t>to</a:t>
            </a:r>
            <a:r>
              <a:rPr spc="-8" dirty="0"/>
              <a:t> </a:t>
            </a:r>
            <a:r>
              <a:rPr spc="-4" dirty="0"/>
              <a:t>phrases,</a:t>
            </a:r>
            <a:r>
              <a:rPr spc="23" dirty="0"/>
              <a:t> </a:t>
            </a:r>
            <a:r>
              <a:rPr spc="-8" dirty="0"/>
              <a:t>paragraph</a:t>
            </a:r>
            <a:r>
              <a:rPr spc="-4" dirty="0"/>
              <a:t> reading, </a:t>
            </a:r>
            <a:r>
              <a:rPr spc="-465" dirty="0"/>
              <a:t> </a:t>
            </a:r>
            <a:r>
              <a:rPr spc="-4" dirty="0"/>
              <a:t>conversation</a:t>
            </a:r>
          </a:p>
        </p:txBody>
      </p:sp>
    </p:spTree>
    <p:extLst>
      <p:ext uri="{BB962C8B-B14F-4D97-AF65-F5344CB8AC3E}">
        <p14:creationId xmlns:p14="http://schemas.microsoft.com/office/powerpoint/2010/main" val="1496849367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40</TotalTime>
  <Words>4278</Words>
  <Application>Microsoft Office PowerPoint</Application>
  <PresentationFormat>شاشة عريضة</PresentationFormat>
  <Paragraphs>721</Paragraphs>
  <Slides>116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2</vt:i4>
      </vt:variant>
      <vt:variant>
        <vt:lpstr>عناوين الشرائح</vt:lpstr>
      </vt:variant>
      <vt:variant>
        <vt:i4>116</vt:i4>
      </vt:variant>
    </vt:vector>
  </HeadingPairs>
  <TitlesOfParts>
    <vt:vector size="124" baseType="lpstr">
      <vt:lpstr>Arial</vt:lpstr>
      <vt:lpstr>Calibri</vt:lpstr>
      <vt:lpstr>Calibri Light</vt:lpstr>
      <vt:lpstr>Times New Roman</vt:lpstr>
      <vt:lpstr>Trebuchet MS</vt:lpstr>
      <vt:lpstr>Wingdings</vt:lpstr>
      <vt:lpstr>Berlin</vt:lpstr>
      <vt:lpstr>نسق Office</vt:lpstr>
      <vt:lpstr>What are the goals?</vt:lpstr>
      <vt:lpstr>Diagnostic Approach to the  Patient with a Voice Disorder</vt:lpstr>
      <vt:lpstr>عرض تقديمي في PowerPoint</vt:lpstr>
      <vt:lpstr>Organic Voice Disorders</vt:lpstr>
      <vt:lpstr>Carcinoma</vt:lpstr>
      <vt:lpstr>Carcinoma (cont.)</vt:lpstr>
      <vt:lpstr>Acoustics &amp; Aerodynamics</vt:lpstr>
      <vt:lpstr>American Joint Committee for Cancer  Staging and End Results Reporting</vt:lpstr>
      <vt:lpstr>Neurologic &amp; Organic Disease</vt:lpstr>
      <vt:lpstr>Neurogenic Voice Problems</vt:lpstr>
      <vt:lpstr>Role of the Nervous System</vt:lpstr>
      <vt:lpstr>Peripheral Nerve Lesion</vt:lpstr>
      <vt:lpstr>The Vagus Nerve</vt:lpstr>
      <vt:lpstr>Unilateral vs. Bilateral</vt:lpstr>
      <vt:lpstr>Role of Cerebellum</vt:lpstr>
      <vt:lpstr>Organization of Central Pathway</vt:lpstr>
      <vt:lpstr>Nervous System Malfunction</vt:lpstr>
      <vt:lpstr>Extrapyramidal System</vt:lpstr>
      <vt:lpstr>Lower Motor Neuron Damage</vt:lpstr>
      <vt:lpstr>Upper Motor Neuron Diseases   Pseudobulbar Palsy</vt:lpstr>
      <vt:lpstr>Laryngoscope &amp;  Stroboscopic Signs</vt:lpstr>
      <vt:lpstr>Acoustics &amp; Aerodynamic</vt:lpstr>
      <vt:lpstr>Extrapyramidal Disorders: Parkinson’s Disease</vt:lpstr>
      <vt:lpstr>Voice Symptoms:</vt:lpstr>
      <vt:lpstr>Parkinson’s Disease</vt:lpstr>
      <vt:lpstr>Acoustic  Signs</vt:lpstr>
      <vt:lpstr>Other UMN Diseases:</vt:lpstr>
      <vt:lpstr>Multiple Sclerosis</vt:lpstr>
      <vt:lpstr>Speech &amp; Vocal Symptoms</vt:lpstr>
      <vt:lpstr>Laryngoscopy &amp;  Stroboscopy</vt:lpstr>
      <vt:lpstr>Essential tremor</vt:lpstr>
      <vt:lpstr>Pathophysiology</vt:lpstr>
      <vt:lpstr>Laryngoscopy</vt:lpstr>
      <vt:lpstr>Acoustics &amp; Aerodynamics</vt:lpstr>
      <vt:lpstr>Myasthenia Gravis</vt:lpstr>
      <vt:lpstr>Perceptual Voice Symptoms</vt:lpstr>
      <vt:lpstr>Physiological Signs</vt:lpstr>
      <vt:lpstr>Differential Symptoms</vt:lpstr>
      <vt:lpstr>Aging</vt:lpstr>
      <vt:lpstr>The Aging Body</vt:lpstr>
      <vt:lpstr>Historical Overview</vt:lpstr>
      <vt:lpstr>Age-Related Changes</vt:lpstr>
      <vt:lpstr>Anatomic Changes</vt:lpstr>
      <vt:lpstr>Joints</vt:lpstr>
      <vt:lpstr>Muscles</vt:lpstr>
      <vt:lpstr>Nerves</vt:lpstr>
      <vt:lpstr>Pulmonary Changes</vt:lpstr>
      <vt:lpstr>Nerve and Blood Supply</vt:lpstr>
      <vt:lpstr>Structural Changes</vt:lpstr>
      <vt:lpstr>Secondary Changes</vt:lpstr>
      <vt:lpstr>Changes to Laryngeal Mechanism</vt:lpstr>
      <vt:lpstr>Laryngeal Glands</vt:lpstr>
      <vt:lpstr>عرض تقديمي في PowerPoint</vt:lpstr>
      <vt:lpstr>Vocal Folds</vt:lpstr>
      <vt:lpstr>Vocal Ligament and Epithelium</vt:lpstr>
      <vt:lpstr>عرض تقديمي في PowerPoint</vt:lpstr>
      <vt:lpstr>عرض تقديمي في PowerPoint</vt:lpstr>
      <vt:lpstr>Functional Changes</vt:lpstr>
      <vt:lpstr>عرض تقديمي في PowerPoint</vt:lpstr>
      <vt:lpstr>Changes in Oro-  Pharyngeal Mechanism</vt:lpstr>
      <vt:lpstr>عرض تقديمي في PowerPoint</vt:lpstr>
      <vt:lpstr>Acoustic Results</vt:lpstr>
      <vt:lpstr>Fundamental Frequency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Speech Production</vt:lpstr>
      <vt:lpstr>عرض تقديمي في PowerPoint</vt:lpstr>
      <vt:lpstr>عرض تقديمي في PowerPoint</vt:lpstr>
      <vt:lpstr>Voice Therapy Orientations</vt:lpstr>
      <vt:lpstr>Symptomatic Voice Therapy</vt:lpstr>
      <vt:lpstr>Psychogenic Voice Therapy</vt:lpstr>
      <vt:lpstr>Etiologic (Hygienic) Voice Therapy</vt:lpstr>
      <vt:lpstr>Physiologic Voice Therapy</vt:lpstr>
      <vt:lpstr>Physiologic Voice Therapy cont.</vt:lpstr>
      <vt:lpstr>Eclectic Voice Therapy</vt:lpstr>
      <vt:lpstr>Case Study</vt:lpstr>
      <vt:lpstr>CS: Possible Etiologic Factors</vt:lpstr>
      <vt:lpstr>Symptomatic therapy approach</vt:lpstr>
      <vt:lpstr>Psychogenic Therapy Approach</vt:lpstr>
      <vt:lpstr>Psychogenic Therapy Approach cont.</vt:lpstr>
      <vt:lpstr>Etiologic (Hygienic) Therapy Approach</vt:lpstr>
      <vt:lpstr>عرض تقديمي في PowerPoint</vt:lpstr>
      <vt:lpstr>Physiologic Therapy Approach</vt:lpstr>
      <vt:lpstr>Physiologic Therapy Approach cont.</vt:lpstr>
      <vt:lpstr>Eclectic Voice Therapy</vt:lpstr>
      <vt:lpstr>Strategies for Direct Symptom Modification</vt:lpstr>
      <vt:lpstr>Direct Modification Of Respiration</vt:lpstr>
      <vt:lpstr>Direct Modification Of Respiration cont.</vt:lpstr>
      <vt:lpstr>Direct Modification Of Phonation</vt:lpstr>
      <vt:lpstr>Direct Modification Of Phonation cont.</vt:lpstr>
      <vt:lpstr>Direct Modification Of Phonation cont.</vt:lpstr>
      <vt:lpstr>Direct Modification of Functional Resonance Problems</vt:lpstr>
      <vt:lpstr>Direct Modification of Functional Hypernasality</vt:lpstr>
      <vt:lpstr>Direct Modification of Functional Denasality</vt:lpstr>
      <vt:lpstr>Direct Modification of Tone Focus</vt:lpstr>
      <vt:lpstr>Direct Modification of Tone Focus cont.</vt:lpstr>
      <vt:lpstr>Direct Modification of Tone Focus cont.</vt:lpstr>
      <vt:lpstr>Direct Modification of Pitch</vt:lpstr>
      <vt:lpstr>Direct Modification of Loudness</vt:lpstr>
      <vt:lpstr>Direct Modification of Rate</vt:lpstr>
      <vt:lpstr>Direct Modification of Laryngeal Area Muscle Tension</vt:lpstr>
      <vt:lpstr>Strategies for Psychogenic Voice Therapy</vt:lpstr>
      <vt:lpstr>Strategies for Psychogenic Voice Therapy cont.</vt:lpstr>
      <vt:lpstr>Strategies for Psychogenic Voice Therapy cont.</vt:lpstr>
      <vt:lpstr>Strategies for Psychogenic Voice Therapy cont.</vt:lpstr>
      <vt:lpstr>Strategies for Psychogenic Voice Therapy cont.</vt:lpstr>
      <vt:lpstr>Strategies for Psychogenic Voice Therapy cont.</vt:lpstr>
      <vt:lpstr>Strategies for Psychogenic Voice Therapy cont.</vt:lpstr>
      <vt:lpstr>Strategies for Etiologic (Hygienic) Voice Therapy</vt:lpstr>
      <vt:lpstr>Strategies for Etiologic (Hygienic) Voice Therapy cont.</vt:lpstr>
      <vt:lpstr>Strategies for Physiologic Voice</vt:lpstr>
      <vt:lpstr>Strategies for Physiologic Voice Therapy cont.</vt:lpstr>
      <vt:lpstr>Strategies for Physiologic Voice Therapy cont.</vt:lpstr>
      <vt:lpstr>Strategies for Physiologic Voice Therapy cont.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Voice Material 5</dc:title>
  <dc:creator>Mukhalaf</dc:creator>
  <cp:lastModifiedBy>Double Click Uoser</cp:lastModifiedBy>
  <cp:revision>2</cp:revision>
  <cp:lastPrinted>2022-02-14T19:32:45Z</cp:lastPrinted>
  <dcterms:created xsi:type="dcterms:W3CDTF">2021-12-23T23:08:43Z</dcterms:created>
  <dcterms:modified xsi:type="dcterms:W3CDTF">2022-02-14T19:33:31Z</dcterms:modified>
</cp:coreProperties>
</file>