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97" r:id="rId24"/>
    <p:sldId id="298" r:id="rId25"/>
    <p:sldId id="299" r:id="rId26"/>
    <p:sldId id="280" r:id="rId27"/>
    <p:sldId id="300" r:id="rId28"/>
    <p:sldId id="278" r:id="rId29"/>
    <p:sldId id="279"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2F3D6-26FA-3AFF-8E74-19F3857E83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L"/>
          </a:p>
        </p:txBody>
      </p:sp>
      <p:sp>
        <p:nvSpPr>
          <p:cNvPr id="3" name="Subtitle 2">
            <a:extLst>
              <a:ext uri="{FF2B5EF4-FFF2-40B4-BE49-F238E27FC236}">
                <a16:creationId xmlns:a16="http://schemas.microsoft.com/office/drawing/2014/main" id="{BAA1B93C-A61B-9E6C-F798-A5D8C966EA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L"/>
          </a:p>
        </p:txBody>
      </p:sp>
      <p:sp>
        <p:nvSpPr>
          <p:cNvPr id="4" name="Date Placeholder 3">
            <a:extLst>
              <a:ext uri="{FF2B5EF4-FFF2-40B4-BE49-F238E27FC236}">
                <a16:creationId xmlns:a16="http://schemas.microsoft.com/office/drawing/2014/main" id="{7D6ED853-315D-63D9-8D1A-7D7D3B1E8073}"/>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20E53CB0-A135-BF47-3E43-D9723C903FE2}"/>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0DE7DC06-C93F-3C07-EA2B-A8E64681442B}"/>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1450953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9B8BE-AD2A-D3CF-9200-12CC91E1937A}"/>
              </a:ext>
            </a:extLst>
          </p:cNvPr>
          <p:cNvSpPr>
            <a:spLocks noGrp="1"/>
          </p:cNvSpPr>
          <p:nvPr>
            <p:ph type="title"/>
          </p:nvPr>
        </p:nvSpPr>
        <p:spPr/>
        <p:txBody>
          <a:bodyPr/>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45CED80E-21C5-D340-D5B5-845B0A06E7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0D56208A-A69E-CF45-54A0-1792B7A33F2C}"/>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571991AB-DD1D-C019-0853-E484ABE9180C}"/>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E0790358-AD9B-E423-C96A-3740D9DB7800}"/>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2315317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2D4F1-C62B-0D3C-611E-981C9101A2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441DF61D-9F95-5A4C-AE61-0397147759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DD7C6C23-439C-2067-77DC-C71774CF2049}"/>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CA7C6C37-9AB5-0C5D-CE5B-651CF80B8D28}"/>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BAE8461C-6C8D-0616-02E3-59DABE61A607}"/>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74852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302A-BBB5-4E56-E254-5F47A734ADE2}"/>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74F11AB6-EC1A-CD9D-79FE-28481FB788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E774F6AE-6939-87A7-EA71-8BC73DC49AC4}"/>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318A9BA8-766A-CA3B-0A59-2F60C936CAE5}"/>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6FAD0167-9625-72F7-B1E4-BB15BF8307AF}"/>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2272986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C44EE-70D0-D7DB-0663-6841236762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L"/>
          </a:p>
        </p:txBody>
      </p:sp>
      <p:sp>
        <p:nvSpPr>
          <p:cNvPr id="3" name="Text Placeholder 2">
            <a:extLst>
              <a:ext uri="{FF2B5EF4-FFF2-40B4-BE49-F238E27FC236}">
                <a16:creationId xmlns:a16="http://schemas.microsoft.com/office/drawing/2014/main" id="{ECF4160F-4F9C-A43D-6100-21AA0EBD93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4E1724-E26A-A0AA-3AA5-9FDC3455DE68}"/>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EB284948-0CC0-6A47-6866-3C44D4A96052}"/>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AC4077EE-80B6-8B4C-17AD-C30E098875E0}"/>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3207658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C2CE2-4505-5D73-EB88-81F41851AE48}"/>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F0263055-2CA8-8066-F35F-F8D690AB6F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Content Placeholder 3">
            <a:extLst>
              <a:ext uri="{FF2B5EF4-FFF2-40B4-BE49-F238E27FC236}">
                <a16:creationId xmlns:a16="http://schemas.microsoft.com/office/drawing/2014/main" id="{3B180187-EAEF-8C5D-8326-6E8B956CBF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Date Placeholder 4">
            <a:extLst>
              <a:ext uri="{FF2B5EF4-FFF2-40B4-BE49-F238E27FC236}">
                <a16:creationId xmlns:a16="http://schemas.microsoft.com/office/drawing/2014/main" id="{56228AEE-1628-2C22-515D-54D40FFBDF7A}"/>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6" name="Footer Placeholder 5">
            <a:extLst>
              <a:ext uri="{FF2B5EF4-FFF2-40B4-BE49-F238E27FC236}">
                <a16:creationId xmlns:a16="http://schemas.microsoft.com/office/drawing/2014/main" id="{3C1B4805-A6B7-56E6-EDF4-F9D808349887}"/>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05909E6E-3DD6-CC0E-BAC7-CE3184232637}"/>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383607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7389F-AD39-36E4-9B47-DFD2B3CF5CB8}"/>
              </a:ext>
            </a:extLst>
          </p:cNvPr>
          <p:cNvSpPr>
            <a:spLocks noGrp="1"/>
          </p:cNvSpPr>
          <p:nvPr>
            <p:ph type="title"/>
          </p:nvPr>
        </p:nvSpPr>
        <p:spPr>
          <a:xfrm>
            <a:off x="839788" y="365125"/>
            <a:ext cx="10515600" cy="1325563"/>
          </a:xfrm>
        </p:spPr>
        <p:txBody>
          <a:bodyPr/>
          <a:lstStyle/>
          <a:p>
            <a:r>
              <a:rPr lang="en-US"/>
              <a:t>Click to edit Master title style</a:t>
            </a:r>
            <a:endParaRPr lang="en-IL"/>
          </a:p>
        </p:txBody>
      </p:sp>
      <p:sp>
        <p:nvSpPr>
          <p:cNvPr id="3" name="Text Placeholder 2">
            <a:extLst>
              <a:ext uri="{FF2B5EF4-FFF2-40B4-BE49-F238E27FC236}">
                <a16:creationId xmlns:a16="http://schemas.microsoft.com/office/drawing/2014/main" id="{58BC5C3F-7BBA-51AF-687F-CDD6BD0014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C3DF3D-40D1-DB7B-E02E-59EDB8C968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Text Placeholder 4">
            <a:extLst>
              <a:ext uri="{FF2B5EF4-FFF2-40B4-BE49-F238E27FC236}">
                <a16:creationId xmlns:a16="http://schemas.microsoft.com/office/drawing/2014/main" id="{070E56C5-B911-A34E-E427-059D82A97D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1B920F-92B1-3377-2D89-39F46BC91A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7" name="Date Placeholder 6">
            <a:extLst>
              <a:ext uri="{FF2B5EF4-FFF2-40B4-BE49-F238E27FC236}">
                <a16:creationId xmlns:a16="http://schemas.microsoft.com/office/drawing/2014/main" id="{842D18BD-8C22-088A-8947-BA8D05D603F3}"/>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8" name="Footer Placeholder 7">
            <a:extLst>
              <a:ext uri="{FF2B5EF4-FFF2-40B4-BE49-F238E27FC236}">
                <a16:creationId xmlns:a16="http://schemas.microsoft.com/office/drawing/2014/main" id="{515FA8DA-6316-D7F0-50A8-27AC59BC8F32}"/>
              </a:ext>
            </a:extLst>
          </p:cNvPr>
          <p:cNvSpPr>
            <a:spLocks noGrp="1"/>
          </p:cNvSpPr>
          <p:nvPr>
            <p:ph type="ftr" sz="quarter" idx="11"/>
          </p:nvPr>
        </p:nvSpPr>
        <p:spPr/>
        <p:txBody>
          <a:bodyPr/>
          <a:lstStyle/>
          <a:p>
            <a:endParaRPr lang="en-IL"/>
          </a:p>
        </p:txBody>
      </p:sp>
      <p:sp>
        <p:nvSpPr>
          <p:cNvPr id="9" name="Slide Number Placeholder 8">
            <a:extLst>
              <a:ext uri="{FF2B5EF4-FFF2-40B4-BE49-F238E27FC236}">
                <a16:creationId xmlns:a16="http://schemas.microsoft.com/office/drawing/2014/main" id="{4B4A5DD5-DC55-8CE1-ED1C-C18709AD3D26}"/>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3876153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97A86-90A3-6B2C-3C51-6E13539E0F86}"/>
              </a:ext>
            </a:extLst>
          </p:cNvPr>
          <p:cNvSpPr>
            <a:spLocks noGrp="1"/>
          </p:cNvSpPr>
          <p:nvPr>
            <p:ph type="title"/>
          </p:nvPr>
        </p:nvSpPr>
        <p:spPr/>
        <p:txBody>
          <a:bodyPr/>
          <a:lstStyle/>
          <a:p>
            <a:r>
              <a:rPr lang="en-US"/>
              <a:t>Click to edit Master title style</a:t>
            </a:r>
            <a:endParaRPr lang="en-IL"/>
          </a:p>
        </p:txBody>
      </p:sp>
      <p:sp>
        <p:nvSpPr>
          <p:cNvPr id="3" name="Date Placeholder 2">
            <a:extLst>
              <a:ext uri="{FF2B5EF4-FFF2-40B4-BE49-F238E27FC236}">
                <a16:creationId xmlns:a16="http://schemas.microsoft.com/office/drawing/2014/main" id="{B27EA15C-951C-13D8-9222-E1C2C6BD123B}"/>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4" name="Footer Placeholder 3">
            <a:extLst>
              <a:ext uri="{FF2B5EF4-FFF2-40B4-BE49-F238E27FC236}">
                <a16:creationId xmlns:a16="http://schemas.microsoft.com/office/drawing/2014/main" id="{1A66D4BD-1237-5834-BFD9-5125FC8BC4DB}"/>
              </a:ext>
            </a:extLst>
          </p:cNvPr>
          <p:cNvSpPr>
            <a:spLocks noGrp="1"/>
          </p:cNvSpPr>
          <p:nvPr>
            <p:ph type="ftr" sz="quarter" idx="11"/>
          </p:nvPr>
        </p:nvSpPr>
        <p:spPr/>
        <p:txBody>
          <a:bodyPr/>
          <a:lstStyle/>
          <a:p>
            <a:endParaRPr lang="en-IL"/>
          </a:p>
        </p:txBody>
      </p:sp>
      <p:sp>
        <p:nvSpPr>
          <p:cNvPr id="5" name="Slide Number Placeholder 4">
            <a:extLst>
              <a:ext uri="{FF2B5EF4-FFF2-40B4-BE49-F238E27FC236}">
                <a16:creationId xmlns:a16="http://schemas.microsoft.com/office/drawing/2014/main" id="{32CE9CE3-4ADB-2B28-57CE-8763FA851F10}"/>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3721599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20FC66-A7A5-BF97-D746-76FA6C5440E1}"/>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3" name="Footer Placeholder 2">
            <a:extLst>
              <a:ext uri="{FF2B5EF4-FFF2-40B4-BE49-F238E27FC236}">
                <a16:creationId xmlns:a16="http://schemas.microsoft.com/office/drawing/2014/main" id="{2849F3B7-A3A4-35C9-6773-6AEDE011BD17}"/>
              </a:ext>
            </a:extLst>
          </p:cNvPr>
          <p:cNvSpPr>
            <a:spLocks noGrp="1"/>
          </p:cNvSpPr>
          <p:nvPr>
            <p:ph type="ftr" sz="quarter" idx="11"/>
          </p:nvPr>
        </p:nvSpPr>
        <p:spPr/>
        <p:txBody>
          <a:bodyPr/>
          <a:lstStyle/>
          <a:p>
            <a:endParaRPr lang="en-IL"/>
          </a:p>
        </p:txBody>
      </p:sp>
      <p:sp>
        <p:nvSpPr>
          <p:cNvPr id="4" name="Slide Number Placeholder 3">
            <a:extLst>
              <a:ext uri="{FF2B5EF4-FFF2-40B4-BE49-F238E27FC236}">
                <a16:creationId xmlns:a16="http://schemas.microsoft.com/office/drawing/2014/main" id="{6C03E750-B7FB-B16B-0033-471D257ABD61}"/>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10082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309EF-8D31-5E08-B4AF-CD2440BB8E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Content Placeholder 2">
            <a:extLst>
              <a:ext uri="{FF2B5EF4-FFF2-40B4-BE49-F238E27FC236}">
                <a16:creationId xmlns:a16="http://schemas.microsoft.com/office/drawing/2014/main" id="{9BD8D563-EA96-4BB8-5C85-79477D42E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Text Placeholder 3">
            <a:extLst>
              <a:ext uri="{FF2B5EF4-FFF2-40B4-BE49-F238E27FC236}">
                <a16:creationId xmlns:a16="http://schemas.microsoft.com/office/drawing/2014/main" id="{92DF13F3-FD90-FBC3-79C3-7CD634D34A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9CFB47-70C8-BA5A-DFF9-7BFF3DB3EA7F}"/>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6" name="Footer Placeholder 5">
            <a:extLst>
              <a:ext uri="{FF2B5EF4-FFF2-40B4-BE49-F238E27FC236}">
                <a16:creationId xmlns:a16="http://schemas.microsoft.com/office/drawing/2014/main" id="{44DB7413-21B0-5EFD-9415-94E90AF1684E}"/>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4BA040FD-417E-3A45-A0F3-F33C096A82FF}"/>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3913938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78E9-B076-AB25-3D31-13F08D79FD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Picture Placeholder 2">
            <a:extLst>
              <a:ext uri="{FF2B5EF4-FFF2-40B4-BE49-F238E27FC236}">
                <a16:creationId xmlns:a16="http://schemas.microsoft.com/office/drawing/2014/main" id="{D350C22F-B7ED-DAC2-F208-2DA60F530C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L"/>
          </a:p>
        </p:txBody>
      </p:sp>
      <p:sp>
        <p:nvSpPr>
          <p:cNvPr id="4" name="Text Placeholder 3">
            <a:extLst>
              <a:ext uri="{FF2B5EF4-FFF2-40B4-BE49-F238E27FC236}">
                <a16:creationId xmlns:a16="http://schemas.microsoft.com/office/drawing/2014/main" id="{0895CB67-EF0B-C8A6-9073-71AE8C98DF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CEB3C6-614B-73DE-A55A-6325B24B2004}"/>
              </a:ext>
            </a:extLst>
          </p:cNvPr>
          <p:cNvSpPr>
            <a:spLocks noGrp="1"/>
          </p:cNvSpPr>
          <p:nvPr>
            <p:ph type="dt" sz="half" idx="10"/>
          </p:nvPr>
        </p:nvSpPr>
        <p:spPr/>
        <p:txBody>
          <a:bodyPr/>
          <a:lstStyle/>
          <a:p>
            <a:fld id="{844981FF-3986-42B8-A1EA-E2E8794A9592}" type="datetimeFigureOut">
              <a:rPr lang="en-IL" smtClean="0"/>
              <a:t>01/16/2025</a:t>
            </a:fld>
            <a:endParaRPr lang="en-IL"/>
          </a:p>
        </p:txBody>
      </p:sp>
      <p:sp>
        <p:nvSpPr>
          <p:cNvPr id="6" name="Footer Placeholder 5">
            <a:extLst>
              <a:ext uri="{FF2B5EF4-FFF2-40B4-BE49-F238E27FC236}">
                <a16:creationId xmlns:a16="http://schemas.microsoft.com/office/drawing/2014/main" id="{43947C54-BD29-1EAE-857A-EA6C75CDE24D}"/>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BBD2F806-19E7-452E-263A-7B3BC20B4DA3}"/>
              </a:ext>
            </a:extLst>
          </p:cNvPr>
          <p:cNvSpPr>
            <a:spLocks noGrp="1"/>
          </p:cNvSpPr>
          <p:nvPr>
            <p:ph type="sldNum" sz="quarter" idx="12"/>
          </p:nvPr>
        </p:nvSpPr>
        <p:spPr/>
        <p:txBody>
          <a:bodyPr/>
          <a:lstStyle/>
          <a:p>
            <a:fld id="{F758B0CA-A5AC-4F79-A72D-22EA0C355982}" type="slidenum">
              <a:rPr lang="en-IL" smtClean="0"/>
              <a:t>‹#›</a:t>
            </a:fld>
            <a:endParaRPr lang="en-IL"/>
          </a:p>
        </p:txBody>
      </p:sp>
    </p:spTree>
    <p:extLst>
      <p:ext uri="{BB962C8B-B14F-4D97-AF65-F5344CB8AC3E}">
        <p14:creationId xmlns:p14="http://schemas.microsoft.com/office/powerpoint/2010/main" val="171751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alpha val="99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C6FC3-CA71-5BD0-B9E4-779AEE2EDA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L"/>
          </a:p>
        </p:txBody>
      </p:sp>
      <p:sp>
        <p:nvSpPr>
          <p:cNvPr id="3" name="Text Placeholder 2">
            <a:extLst>
              <a:ext uri="{FF2B5EF4-FFF2-40B4-BE49-F238E27FC236}">
                <a16:creationId xmlns:a16="http://schemas.microsoft.com/office/drawing/2014/main" id="{0D11D170-DB34-1F45-D398-3EF22CEBF7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A4F351E4-57B4-5641-494E-5FC8C5C3BD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981FF-3986-42B8-A1EA-E2E8794A9592}" type="datetimeFigureOut">
              <a:rPr lang="en-IL" smtClean="0"/>
              <a:t>01/16/2025</a:t>
            </a:fld>
            <a:endParaRPr lang="en-IL"/>
          </a:p>
        </p:txBody>
      </p:sp>
      <p:sp>
        <p:nvSpPr>
          <p:cNvPr id="5" name="Footer Placeholder 4">
            <a:extLst>
              <a:ext uri="{FF2B5EF4-FFF2-40B4-BE49-F238E27FC236}">
                <a16:creationId xmlns:a16="http://schemas.microsoft.com/office/drawing/2014/main" id="{4A549135-B3EE-5BA9-ACA2-935BED3860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a:extLst>
              <a:ext uri="{FF2B5EF4-FFF2-40B4-BE49-F238E27FC236}">
                <a16:creationId xmlns:a16="http://schemas.microsoft.com/office/drawing/2014/main" id="{A29AE9F5-9C60-550F-F732-126520AE6E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8B0CA-A5AC-4F79-A72D-22EA0C355982}" type="slidenum">
              <a:rPr lang="en-IL" smtClean="0"/>
              <a:t>‹#›</a:t>
            </a:fld>
            <a:endParaRPr lang="en-IL"/>
          </a:p>
        </p:txBody>
      </p:sp>
    </p:spTree>
    <p:extLst>
      <p:ext uri="{BB962C8B-B14F-4D97-AF65-F5344CB8AC3E}">
        <p14:creationId xmlns:p14="http://schemas.microsoft.com/office/powerpoint/2010/main" val="2689484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6E7BD-A60D-DF9D-AB53-C29CB33CC4CA}"/>
              </a:ext>
            </a:extLst>
          </p:cNvPr>
          <p:cNvSpPr>
            <a:spLocks noGrp="1"/>
          </p:cNvSpPr>
          <p:nvPr>
            <p:ph type="ctrTitle"/>
          </p:nvPr>
        </p:nvSpPr>
        <p:spPr/>
        <p:txBody>
          <a:bodyPr>
            <a:normAutofit fontScale="90000"/>
          </a:bodyPr>
          <a:lstStyle/>
          <a:p>
            <a:r>
              <a:rPr lang="en-US" sz="9800" b="1" i="1" dirty="0">
                <a:solidFill>
                  <a:srgbClr val="FF0000"/>
                </a:solidFill>
              </a:rPr>
              <a:t>A</a:t>
            </a:r>
            <a:r>
              <a:rPr lang="en-US" dirty="0"/>
              <a:t>ttention </a:t>
            </a:r>
            <a:r>
              <a:rPr lang="en-US" sz="7300" b="1" i="1" dirty="0">
                <a:solidFill>
                  <a:srgbClr val="FF0000"/>
                </a:solidFill>
              </a:rPr>
              <a:t>D</a:t>
            </a:r>
            <a:r>
              <a:rPr lang="en-US" dirty="0"/>
              <a:t>eficit and </a:t>
            </a:r>
            <a:r>
              <a:rPr lang="en-US" sz="7300" b="1" i="1" dirty="0">
                <a:solidFill>
                  <a:srgbClr val="FF0000"/>
                </a:solidFill>
              </a:rPr>
              <a:t>H</a:t>
            </a:r>
            <a:r>
              <a:rPr lang="en-US" dirty="0"/>
              <a:t>yperactivity </a:t>
            </a:r>
            <a:r>
              <a:rPr lang="en-US" sz="7300" b="1" i="1" dirty="0">
                <a:solidFill>
                  <a:srgbClr val="FF0000"/>
                </a:solidFill>
              </a:rPr>
              <a:t>D</a:t>
            </a:r>
            <a:r>
              <a:rPr lang="en-US" dirty="0"/>
              <a:t>isorder</a:t>
            </a:r>
            <a:br>
              <a:rPr lang="en-US" dirty="0"/>
            </a:br>
            <a:endParaRPr lang="en-IL" dirty="0"/>
          </a:p>
        </p:txBody>
      </p:sp>
      <p:sp>
        <p:nvSpPr>
          <p:cNvPr id="3" name="Subtitle 2">
            <a:extLst>
              <a:ext uri="{FF2B5EF4-FFF2-40B4-BE49-F238E27FC236}">
                <a16:creationId xmlns:a16="http://schemas.microsoft.com/office/drawing/2014/main" id="{D65133E8-BD11-454D-6B1C-C8A16DF86693}"/>
              </a:ext>
            </a:extLst>
          </p:cNvPr>
          <p:cNvSpPr>
            <a:spLocks noGrp="1"/>
          </p:cNvSpPr>
          <p:nvPr>
            <p:ph type="subTitle" idx="1"/>
          </p:nvPr>
        </p:nvSpPr>
        <p:spPr/>
        <p:txBody>
          <a:bodyPr>
            <a:normAutofit/>
          </a:bodyPr>
          <a:lstStyle/>
          <a:p>
            <a:r>
              <a:rPr lang="en-US" sz="3600" b="1" dirty="0">
                <a:solidFill>
                  <a:srgbClr val="FF0000"/>
                </a:solidFill>
              </a:rPr>
              <a:t>Thair .</a:t>
            </a:r>
            <a:r>
              <a:rPr lang="en-US" sz="3600" b="1" dirty="0" err="1">
                <a:solidFill>
                  <a:srgbClr val="FF0000"/>
                </a:solidFill>
              </a:rPr>
              <a:t>M.Odeh</a:t>
            </a:r>
            <a:endParaRPr lang="en-IL" sz="3600" b="1" dirty="0">
              <a:solidFill>
                <a:srgbClr val="FF0000"/>
              </a:solidFill>
            </a:endParaRPr>
          </a:p>
        </p:txBody>
      </p:sp>
    </p:spTree>
    <p:extLst>
      <p:ext uri="{BB962C8B-B14F-4D97-AF65-F5344CB8AC3E}">
        <p14:creationId xmlns:p14="http://schemas.microsoft.com/office/powerpoint/2010/main" val="1776900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E43A0-41EC-CF58-12A8-AEABBC28D51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693CF17-0D5C-3054-F4CF-3DE93AEAAB28}"/>
              </a:ext>
            </a:extLst>
          </p:cNvPr>
          <p:cNvSpPr>
            <a:spLocks noGrp="1"/>
          </p:cNvSpPr>
          <p:nvPr>
            <p:ph idx="1"/>
          </p:nvPr>
        </p:nvSpPr>
        <p:spPr/>
        <p:txBody>
          <a:bodyPr>
            <a:normAutofit fontScale="92500" lnSpcReduction="10000"/>
          </a:bodyPr>
          <a:lstStyle/>
          <a:p>
            <a:pPr algn="ctr"/>
            <a:r>
              <a:rPr lang="en-US" b="1" u="sng" dirty="0">
                <a:solidFill>
                  <a:srgbClr val="FF0000"/>
                </a:solidFill>
              </a:rPr>
              <a:t>Impulsivity</a:t>
            </a:r>
          </a:p>
          <a:p>
            <a:pPr>
              <a:buFont typeface="+mj-lt"/>
              <a:buAutoNum type="arabicPeriod"/>
            </a:pPr>
            <a:r>
              <a:rPr lang="en-US" b="1" dirty="0"/>
              <a:t>Difficulty Waiting</a:t>
            </a:r>
            <a:r>
              <a:rPr lang="en-US" dirty="0"/>
              <a:t>:</a:t>
            </a:r>
          </a:p>
          <a:p>
            <a:pPr marL="742950" lvl="1" indent="-285750">
              <a:buFont typeface="+mj-lt"/>
              <a:buAutoNum type="arabicPeriod"/>
            </a:pPr>
            <a:r>
              <a:rPr lang="en-US" dirty="0"/>
              <a:t>Struggles to take turns during games or group activities, often becoming frustrated or impatient.</a:t>
            </a:r>
          </a:p>
          <a:p>
            <a:pPr>
              <a:buFont typeface="+mj-lt"/>
              <a:buAutoNum type="arabicPeriod"/>
            </a:pPr>
            <a:r>
              <a:rPr lang="en-US" b="1" dirty="0"/>
              <a:t>Interruptions and Intrusions</a:t>
            </a:r>
            <a:r>
              <a:rPr lang="en-US" dirty="0"/>
              <a:t>:</a:t>
            </a:r>
          </a:p>
          <a:p>
            <a:pPr marL="742950" lvl="1" indent="-285750">
              <a:buFont typeface="+mj-lt"/>
              <a:buAutoNum type="arabicPeriod"/>
            </a:pPr>
            <a:r>
              <a:rPr lang="en-US" dirty="0"/>
              <a:t>Frequently interrupts conversations, games, or activities of others.</a:t>
            </a:r>
          </a:p>
          <a:p>
            <a:pPr>
              <a:buFont typeface="+mj-lt"/>
              <a:buAutoNum type="arabicPeriod"/>
            </a:pPr>
            <a:r>
              <a:rPr lang="en-US" b="1" dirty="0"/>
              <a:t>Blurting Out</a:t>
            </a:r>
            <a:r>
              <a:rPr lang="en-US" dirty="0"/>
              <a:t>:</a:t>
            </a:r>
          </a:p>
          <a:p>
            <a:pPr marL="742950" lvl="1" indent="-285750">
              <a:buFont typeface="+mj-lt"/>
              <a:buAutoNum type="arabicPeriod"/>
            </a:pPr>
            <a:r>
              <a:rPr lang="en-US" dirty="0"/>
              <a:t>Answers questions or makes comments before others finish speaking or before being asked.</a:t>
            </a:r>
          </a:p>
          <a:p>
            <a:pPr>
              <a:buFont typeface="+mj-lt"/>
              <a:buAutoNum type="arabicPeriod"/>
            </a:pPr>
            <a:r>
              <a:rPr lang="en-US" b="1" dirty="0"/>
              <a:t>Unsafe or Risky Behaviors</a:t>
            </a:r>
            <a:r>
              <a:rPr lang="en-US" dirty="0"/>
              <a:t>:</a:t>
            </a:r>
          </a:p>
          <a:p>
            <a:pPr marL="742950" lvl="1" indent="-285750">
              <a:buFont typeface="+mj-lt"/>
              <a:buAutoNum type="arabicPeriod"/>
            </a:pPr>
            <a:r>
              <a:rPr lang="en-US" dirty="0"/>
              <a:t>Engages in activities without considering consequences, such as running into the street or climbing unsafe structures.</a:t>
            </a:r>
          </a:p>
          <a:p>
            <a:endParaRPr lang="en-IL" dirty="0"/>
          </a:p>
        </p:txBody>
      </p:sp>
    </p:spTree>
    <p:extLst>
      <p:ext uri="{BB962C8B-B14F-4D97-AF65-F5344CB8AC3E}">
        <p14:creationId xmlns:p14="http://schemas.microsoft.com/office/powerpoint/2010/main" val="2556018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CD477-DD69-9494-6244-4FC8CA26051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8540A86-C38E-E94D-0B1F-DBDF4A776D48}"/>
              </a:ext>
            </a:extLst>
          </p:cNvPr>
          <p:cNvSpPr>
            <a:spLocks noGrp="1"/>
          </p:cNvSpPr>
          <p:nvPr>
            <p:ph idx="1"/>
          </p:nvPr>
        </p:nvSpPr>
        <p:spPr/>
        <p:txBody>
          <a:bodyPr>
            <a:normAutofit lnSpcReduction="10000"/>
          </a:bodyPr>
          <a:lstStyle/>
          <a:p>
            <a:pPr algn="ctr"/>
            <a:r>
              <a:rPr lang="en-US" b="1" u="sng" dirty="0">
                <a:solidFill>
                  <a:srgbClr val="FF0000"/>
                </a:solidFill>
              </a:rPr>
              <a:t>Inattention</a:t>
            </a:r>
          </a:p>
          <a:p>
            <a:pPr>
              <a:buFont typeface="+mj-lt"/>
              <a:buAutoNum type="arabicPeriod"/>
            </a:pPr>
            <a:r>
              <a:rPr lang="en-US" b="1" dirty="0"/>
              <a:t>Short Attention Span</a:t>
            </a:r>
            <a:r>
              <a:rPr lang="en-US" dirty="0"/>
              <a:t>:</a:t>
            </a:r>
          </a:p>
          <a:p>
            <a:pPr marL="742950" lvl="1" indent="-285750">
              <a:buFont typeface="+mj-lt"/>
              <a:buAutoNum type="arabicPeriod"/>
            </a:pPr>
            <a:r>
              <a:rPr lang="en-US" dirty="0"/>
              <a:t>Quickly loses interest in tasks or activities, even those that are enjoyable.</a:t>
            </a:r>
          </a:p>
          <a:p>
            <a:pPr>
              <a:buFont typeface="+mj-lt"/>
              <a:buAutoNum type="arabicPeriod"/>
            </a:pPr>
            <a:r>
              <a:rPr lang="en-US" b="1" dirty="0"/>
              <a:t>Easily Distracted</a:t>
            </a:r>
            <a:r>
              <a:rPr lang="en-US" dirty="0"/>
              <a:t>:</a:t>
            </a:r>
          </a:p>
          <a:p>
            <a:pPr marL="742950" lvl="1" indent="-285750">
              <a:buFont typeface="+mj-lt"/>
              <a:buAutoNum type="arabicPeriod"/>
            </a:pPr>
            <a:r>
              <a:rPr lang="en-US" dirty="0"/>
              <a:t>Shifts focus to irrelevant stimuli, such as noises or nearby activities.</a:t>
            </a:r>
          </a:p>
          <a:p>
            <a:pPr>
              <a:buFont typeface="+mj-lt"/>
              <a:buAutoNum type="arabicPeriod"/>
            </a:pPr>
            <a:r>
              <a:rPr lang="en-US" b="1" dirty="0"/>
              <a:t>Forgetfulness</a:t>
            </a:r>
            <a:r>
              <a:rPr lang="en-US" dirty="0"/>
              <a:t>:</a:t>
            </a:r>
          </a:p>
          <a:p>
            <a:pPr marL="742950" lvl="1" indent="-285750">
              <a:buFont typeface="+mj-lt"/>
              <a:buAutoNum type="arabicPeriod"/>
            </a:pPr>
            <a:r>
              <a:rPr lang="en-US" dirty="0"/>
              <a:t>Fails to remember instructions or routines, like putting toys away or following multi-step directions.</a:t>
            </a:r>
          </a:p>
          <a:p>
            <a:pPr>
              <a:buFont typeface="+mj-lt"/>
              <a:buAutoNum type="arabicPeriod"/>
            </a:pPr>
            <a:r>
              <a:rPr lang="en-US" b="1" dirty="0"/>
              <a:t>Loses Things</a:t>
            </a:r>
            <a:r>
              <a:rPr lang="en-US" dirty="0"/>
              <a:t>:</a:t>
            </a:r>
          </a:p>
          <a:p>
            <a:pPr marL="742950" lvl="1" indent="-285750">
              <a:buFont typeface="+mj-lt"/>
              <a:buAutoNum type="arabicPeriod"/>
            </a:pPr>
            <a:r>
              <a:rPr lang="en-US" dirty="0"/>
              <a:t>Frequently misplaces items like toys, books, or clothing.</a:t>
            </a:r>
          </a:p>
          <a:p>
            <a:endParaRPr lang="en-IL" dirty="0"/>
          </a:p>
        </p:txBody>
      </p:sp>
    </p:spTree>
    <p:extLst>
      <p:ext uri="{BB962C8B-B14F-4D97-AF65-F5344CB8AC3E}">
        <p14:creationId xmlns:p14="http://schemas.microsoft.com/office/powerpoint/2010/main" val="2677867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3A7DF-9F3D-BF33-1733-443BFB23632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E453C3D-6A6B-F38B-F500-B5EBF9E9DCA0}"/>
              </a:ext>
            </a:extLst>
          </p:cNvPr>
          <p:cNvSpPr>
            <a:spLocks noGrp="1"/>
          </p:cNvSpPr>
          <p:nvPr>
            <p:ph idx="1"/>
          </p:nvPr>
        </p:nvSpPr>
        <p:spPr/>
        <p:txBody>
          <a:bodyPr>
            <a:normAutofit fontScale="92500" lnSpcReduction="10000"/>
          </a:bodyPr>
          <a:lstStyle/>
          <a:p>
            <a:pPr algn="ctr"/>
            <a:r>
              <a:rPr lang="en-US" b="1" u="sng" dirty="0">
                <a:solidFill>
                  <a:srgbClr val="FF0000"/>
                </a:solidFill>
              </a:rPr>
              <a:t>Emotional Dysregulation</a:t>
            </a:r>
          </a:p>
          <a:p>
            <a:pPr>
              <a:buFont typeface="+mj-lt"/>
              <a:buAutoNum type="arabicPeriod"/>
            </a:pPr>
            <a:r>
              <a:rPr lang="en-US" b="1" dirty="0"/>
              <a:t>Frequent Tantrums</a:t>
            </a:r>
            <a:r>
              <a:rPr lang="en-US" dirty="0"/>
              <a:t>:</a:t>
            </a:r>
          </a:p>
          <a:p>
            <a:pPr marL="742950" lvl="1" indent="-285750">
              <a:buFont typeface="+mj-lt"/>
              <a:buAutoNum type="arabicPeriod"/>
            </a:pPr>
            <a:r>
              <a:rPr lang="en-US" dirty="0"/>
              <a:t>Overreacts to minor frustrations with meltdowns or outbursts.</a:t>
            </a:r>
          </a:p>
          <a:p>
            <a:pPr>
              <a:buFont typeface="+mj-lt"/>
              <a:buAutoNum type="arabicPeriod"/>
            </a:pPr>
            <a:r>
              <a:rPr lang="en-US" b="1" dirty="0"/>
              <a:t>Mood Swings</a:t>
            </a:r>
            <a:r>
              <a:rPr lang="en-US" dirty="0"/>
              <a:t>:</a:t>
            </a:r>
          </a:p>
          <a:p>
            <a:pPr marL="742950" lvl="1" indent="-285750">
              <a:buFont typeface="+mj-lt"/>
              <a:buAutoNum type="arabicPeriod"/>
            </a:pPr>
            <a:r>
              <a:rPr lang="en-US" dirty="0"/>
              <a:t>Shifts quickly between emotions, such as going from excitement to anger in seconds.</a:t>
            </a:r>
          </a:p>
          <a:p>
            <a:pPr algn="ctr"/>
            <a:r>
              <a:rPr lang="en-US" b="1" u="sng" dirty="0">
                <a:solidFill>
                  <a:srgbClr val="FF0000"/>
                </a:solidFill>
              </a:rPr>
              <a:t>Social Challenges</a:t>
            </a:r>
          </a:p>
          <a:p>
            <a:pPr>
              <a:buFont typeface="+mj-lt"/>
              <a:buAutoNum type="arabicPeriod"/>
            </a:pPr>
            <a:r>
              <a:rPr lang="en-US" b="1" dirty="0"/>
              <a:t>Difficulty with Peer Interactions</a:t>
            </a:r>
            <a:r>
              <a:rPr lang="en-US" dirty="0"/>
              <a:t>:</a:t>
            </a:r>
          </a:p>
          <a:p>
            <a:pPr marL="742950" lvl="1" indent="-285750">
              <a:buFont typeface="+mj-lt"/>
              <a:buAutoNum type="arabicPeriod"/>
            </a:pPr>
            <a:r>
              <a:rPr lang="en-US" dirty="0"/>
              <a:t>May be overly intrusive, leading to conflicts or rejection by peers.</a:t>
            </a:r>
          </a:p>
          <a:p>
            <a:pPr>
              <a:buFont typeface="+mj-lt"/>
              <a:buAutoNum type="arabicPeriod"/>
            </a:pPr>
            <a:r>
              <a:rPr lang="en-US" b="1" dirty="0"/>
              <a:t>Struggles with Cooperative Play</a:t>
            </a:r>
            <a:r>
              <a:rPr lang="en-US" dirty="0"/>
              <a:t>:</a:t>
            </a:r>
          </a:p>
          <a:p>
            <a:pPr marL="742950" lvl="1" indent="-285750">
              <a:buFont typeface="+mj-lt"/>
              <a:buAutoNum type="arabicPeriod"/>
            </a:pPr>
            <a:r>
              <a:rPr lang="en-US" dirty="0"/>
              <a:t>Finds it hard to share or follow the rules of group activities.</a:t>
            </a:r>
          </a:p>
          <a:p>
            <a:endParaRPr lang="en-IL" dirty="0"/>
          </a:p>
        </p:txBody>
      </p:sp>
    </p:spTree>
    <p:extLst>
      <p:ext uri="{BB962C8B-B14F-4D97-AF65-F5344CB8AC3E}">
        <p14:creationId xmlns:p14="http://schemas.microsoft.com/office/powerpoint/2010/main" val="2822707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20740-E0F5-E82F-D997-4959C30F3DE4}"/>
              </a:ext>
            </a:extLst>
          </p:cNvPr>
          <p:cNvSpPr>
            <a:spLocks noGrp="1"/>
          </p:cNvSpPr>
          <p:nvPr>
            <p:ph type="title"/>
          </p:nvPr>
        </p:nvSpPr>
        <p:spPr/>
        <p:txBody>
          <a:bodyPr/>
          <a:lstStyle/>
          <a:p>
            <a:endParaRPr lang="en-IL"/>
          </a:p>
        </p:txBody>
      </p:sp>
      <p:sp>
        <p:nvSpPr>
          <p:cNvPr id="4" name="Rectangle 1">
            <a:extLst>
              <a:ext uri="{FF2B5EF4-FFF2-40B4-BE49-F238E27FC236}">
                <a16:creationId xmlns:a16="http://schemas.microsoft.com/office/drawing/2014/main" id="{5AD1CA8B-E67E-B780-4464-5B19041A11A5}"/>
              </a:ext>
            </a:extLst>
          </p:cNvPr>
          <p:cNvSpPr>
            <a:spLocks noGrp="1" noChangeArrowheads="1"/>
          </p:cNvSpPr>
          <p:nvPr>
            <p:ph idx="1"/>
          </p:nvPr>
        </p:nvSpPr>
        <p:spPr bwMode="auto">
          <a:xfrm>
            <a:off x="838200" y="2416245"/>
            <a:ext cx="1042804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1" i="0" u="none" strike="noStrike" cap="none" normalizeH="0" baseline="0" dirty="0">
                <a:ln>
                  <a:noFill/>
                </a:ln>
                <a:solidFill>
                  <a:srgbClr val="FF0000"/>
                </a:solidFill>
                <a:effectLst/>
                <a:latin typeface="Arial" panose="020B0604020202020204" pitchFamily="34" charset="0"/>
              </a:rPr>
              <a:t>Elementary School Challenges</a:t>
            </a:r>
            <a:r>
              <a:rPr kumimoji="0" lang="en-IL" altLang="en-IL" sz="2000" b="0" i="0" u="none" strike="noStrike" cap="none" normalizeH="0" baseline="0" dirty="0">
                <a:ln>
                  <a:noFill/>
                </a:ln>
                <a:solidFill>
                  <a:srgbClr val="FF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Issues with listening, compliance, task completion, work accuracy, and socializing.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1" i="0" u="none" strike="noStrike" cap="none" normalizeH="0" baseline="0" dirty="0">
                <a:ln>
                  <a:noFill/>
                </a:ln>
                <a:solidFill>
                  <a:srgbClr val="FF0000"/>
                </a:solidFill>
                <a:effectLst/>
                <a:latin typeface="Arial" panose="020B0604020202020204" pitchFamily="34" charset="0"/>
              </a:rPr>
              <a:t>Adolescence Transition</a:t>
            </a:r>
            <a:r>
              <a:rPr kumimoji="0" lang="en-IL" altLang="en-IL" sz="2000" b="0" i="0" u="none" strike="noStrike" cap="none" normalizeH="0" baseline="0" dirty="0">
                <a:ln>
                  <a:noFill/>
                </a:ln>
                <a:solidFill>
                  <a:srgbClr val="FF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Observable hyperactivity declines significantly.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Increased academic and social demands overwhelm attentional and executive systems.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1" i="0" u="none" strike="noStrike" cap="none" normalizeH="0" baseline="0" dirty="0">
                <a:ln>
                  <a:noFill/>
                </a:ln>
                <a:solidFill>
                  <a:srgbClr val="FF0000"/>
                </a:solidFill>
                <a:effectLst/>
                <a:latin typeface="Arial" panose="020B0604020202020204" pitchFamily="34" charset="0"/>
              </a:rPr>
              <a:t>Adolescent Challenges</a:t>
            </a:r>
            <a:r>
              <a:rPr kumimoji="0" lang="en-IL" altLang="en-IL" sz="20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Struggles with work completion, organization, rule-following, and time management.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Difficulties arise due to complex social, language, and higher-order thinking requirements.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0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IL" altLang="en-IL"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95325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7679B-157B-BA15-999F-16E1E04A6584}"/>
              </a:ext>
            </a:extLst>
          </p:cNvPr>
          <p:cNvSpPr>
            <a:spLocks noGrp="1"/>
          </p:cNvSpPr>
          <p:nvPr>
            <p:ph type="title"/>
          </p:nvPr>
        </p:nvSpPr>
        <p:spPr/>
        <p:txBody>
          <a:bodyPr/>
          <a:lstStyle/>
          <a:p>
            <a:r>
              <a:rPr kumimoji="0" lang="en-IL" altLang="en-IL" sz="4400" b="1" i="0" u="none" strike="noStrike" cap="none" normalizeH="0" baseline="0" dirty="0">
                <a:ln>
                  <a:noFill/>
                </a:ln>
                <a:solidFill>
                  <a:schemeClr val="tx1"/>
                </a:solidFill>
                <a:effectLst/>
                <a:latin typeface="Arial" panose="020B0604020202020204" pitchFamily="34" charset="0"/>
              </a:rPr>
              <a:t>ADHD Continuity</a:t>
            </a:r>
            <a:r>
              <a:rPr kumimoji="0" lang="en-IL" altLang="en-IL" sz="4400" b="0" i="0" u="none" strike="noStrike" cap="none" normalizeH="0" baseline="0" dirty="0">
                <a:ln>
                  <a:noFill/>
                </a:ln>
                <a:solidFill>
                  <a:schemeClr val="tx1"/>
                </a:solidFill>
                <a:effectLst/>
                <a:latin typeface="Arial" panose="020B0604020202020204" pitchFamily="34" charset="0"/>
              </a:rPr>
              <a:t>:</a:t>
            </a:r>
            <a:br>
              <a:rPr kumimoji="0" lang="en-IL" altLang="en-IL" sz="4400" b="0" i="0" u="none" strike="noStrike" cap="none" normalizeH="0" baseline="0" dirty="0">
                <a:ln>
                  <a:noFill/>
                </a:ln>
                <a:solidFill>
                  <a:schemeClr val="tx1"/>
                </a:solidFill>
                <a:effectLst/>
                <a:latin typeface="Arial" panose="020B0604020202020204" pitchFamily="34" charset="0"/>
              </a:rPr>
            </a:br>
            <a:endParaRPr lang="en-IL" dirty="0"/>
          </a:p>
        </p:txBody>
      </p:sp>
      <p:sp>
        <p:nvSpPr>
          <p:cNvPr id="3" name="Content Placeholder 2">
            <a:extLst>
              <a:ext uri="{FF2B5EF4-FFF2-40B4-BE49-F238E27FC236}">
                <a16:creationId xmlns:a16="http://schemas.microsoft.com/office/drawing/2014/main" id="{53035377-C329-E3DB-AAEC-D0A1C4C6A0A7}"/>
              </a:ext>
            </a:extLst>
          </p:cNvPr>
          <p:cNvSpPr>
            <a:spLocks noGrp="1"/>
          </p:cNvSpPr>
          <p:nvPr>
            <p:ph idx="1"/>
          </p:nvPr>
        </p:nvSpPr>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800" b="0" i="0" u="none" strike="noStrike" cap="none" normalizeH="0" baseline="0" dirty="0">
                <a:ln>
                  <a:noFill/>
                </a:ln>
                <a:solidFill>
                  <a:schemeClr val="tx1"/>
                </a:solidFill>
                <a:effectLst/>
                <a:latin typeface="Arial" panose="020B0604020202020204" pitchFamily="34" charset="0"/>
              </a:rPr>
              <a:t>About 65% of children diagnosed with ADHD in childhood continue to meet diagnostic criteria in adolescence.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800" b="0" i="0" u="none" strike="noStrike" cap="none" normalizeH="0" baseline="0" dirty="0">
                <a:ln>
                  <a:noFill/>
                </a:ln>
                <a:solidFill>
                  <a:schemeClr val="tx1"/>
                </a:solidFill>
                <a:effectLst/>
                <a:latin typeface="Arial" panose="020B0604020202020204" pitchFamily="34" charset="0"/>
              </a:rPr>
              <a:t>Some exhibit reduced symptoms but still face impairments.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800" b="1" i="0" u="none" strike="noStrike" cap="none" normalizeH="0" baseline="0" dirty="0">
                <a:ln>
                  <a:noFill/>
                </a:ln>
                <a:solidFill>
                  <a:srgbClr val="FF0000"/>
                </a:solidFill>
                <a:effectLst/>
                <a:latin typeface="Arial" panose="020B0604020202020204" pitchFamily="34" charset="0"/>
              </a:rPr>
              <a:t>Late Diagnosis</a:t>
            </a:r>
            <a:r>
              <a:rPr kumimoji="0" lang="en-IL" altLang="en-IL" sz="2800" b="0" i="0" u="none" strike="noStrike" cap="none" normalizeH="0" baseline="0" dirty="0">
                <a:ln>
                  <a:noFill/>
                </a:ln>
                <a:solidFill>
                  <a:srgbClr val="FF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2800" b="0" i="0" u="none" strike="noStrike" cap="none" normalizeH="0" baseline="0" dirty="0">
                <a:ln>
                  <a:noFill/>
                </a:ln>
                <a:solidFill>
                  <a:schemeClr val="tx1"/>
                </a:solidFill>
                <a:effectLst/>
                <a:latin typeface="Arial" panose="020B0604020202020204" pitchFamily="34" charset="0"/>
              </a:rPr>
              <a:t>ADHD may be diagnosed in adolescence if a history of impairing childhood symptoms is present</a:t>
            </a:r>
            <a:endParaRPr lang="en-IL" dirty="0"/>
          </a:p>
        </p:txBody>
      </p:sp>
    </p:spTree>
    <p:extLst>
      <p:ext uri="{BB962C8B-B14F-4D97-AF65-F5344CB8AC3E}">
        <p14:creationId xmlns:p14="http://schemas.microsoft.com/office/powerpoint/2010/main" val="1018980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E3189-3C6B-7748-581E-123F82DF0B33}"/>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Comorbidity </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A32195D2-CB32-22A7-C117-73D328A58DE8}"/>
              </a:ext>
            </a:extLst>
          </p:cNvPr>
          <p:cNvSpPr>
            <a:spLocks noGrp="1"/>
          </p:cNvSpPr>
          <p:nvPr>
            <p:ph idx="1"/>
          </p:nvPr>
        </p:nvSpPr>
        <p:spPr/>
        <p:txBody>
          <a:bodyPr/>
          <a:lstStyle/>
          <a:p>
            <a:r>
              <a:rPr lang="en-US" dirty="0"/>
              <a:t>Identifying coexisting conditions during an evaluation is crucial because:</a:t>
            </a:r>
          </a:p>
          <a:p>
            <a:pPr>
              <a:buFont typeface="+mj-lt"/>
              <a:buAutoNum type="arabicPeriod"/>
            </a:pPr>
            <a:r>
              <a:rPr lang="en-US" dirty="0"/>
              <a:t>They may require additional or alternative treatment approaches.</a:t>
            </a:r>
          </a:p>
          <a:p>
            <a:pPr>
              <a:buFont typeface="+mj-lt"/>
              <a:buAutoNum type="arabicPeriod"/>
            </a:pPr>
            <a:r>
              <a:rPr lang="en-US" dirty="0"/>
              <a:t>If left untreated, they can hinder the effective treatment of ADHD.</a:t>
            </a:r>
          </a:p>
          <a:p>
            <a:endParaRPr lang="en-IL" dirty="0"/>
          </a:p>
        </p:txBody>
      </p:sp>
    </p:spTree>
    <p:extLst>
      <p:ext uri="{BB962C8B-B14F-4D97-AF65-F5344CB8AC3E}">
        <p14:creationId xmlns:p14="http://schemas.microsoft.com/office/powerpoint/2010/main" val="1980826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38341-41BA-39E5-F151-ECD427037E7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16C865B-9972-320B-DD3B-3B4C45B6D92E}"/>
              </a:ext>
            </a:extLst>
          </p:cNvPr>
          <p:cNvSpPr>
            <a:spLocks noGrp="1"/>
          </p:cNvSpPr>
          <p:nvPr>
            <p:ph idx="1"/>
          </p:nvPr>
        </p:nvSpPr>
        <p:spPr/>
        <p:txBody>
          <a:bodyPr/>
          <a:lstStyle/>
          <a:p>
            <a:r>
              <a:rPr lang="en-US" dirty="0"/>
              <a:t>Up to 2\3 of children and adolescents with ADHD presenting to a specialty clinic will have a coexisting disorder, including :</a:t>
            </a:r>
          </a:p>
          <a:p>
            <a:pPr algn="ctr"/>
            <a:r>
              <a:rPr lang="en-US" sz="3600" dirty="0">
                <a:solidFill>
                  <a:srgbClr val="FF0000"/>
                </a:solidFill>
              </a:rPr>
              <a:t>internalizing disorders( anxiety, Depression , Mode, Selective mutism )</a:t>
            </a:r>
          </a:p>
          <a:p>
            <a:pPr algn="ctr"/>
            <a:r>
              <a:rPr lang="en-US" sz="3600" dirty="0">
                <a:solidFill>
                  <a:srgbClr val="FF0000"/>
                </a:solidFill>
              </a:rPr>
              <a:t>externalizing disorders, </a:t>
            </a:r>
          </a:p>
          <a:p>
            <a:pPr algn="ctr"/>
            <a:r>
              <a:rPr lang="en-US" sz="3600" dirty="0">
                <a:solidFill>
                  <a:srgbClr val="FF0000"/>
                </a:solidFill>
              </a:rPr>
              <a:t>learning disorders, </a:t>
            </a:r>
          </a:p>
          <a:p>
            <a:pPr algn="ctr"/>
            <a:r>
              <a:rPr lang="en-US" sz="3600" dirty="0">
                <a:solidFill>
                  <a:srgbClr val="FF0000"/>
                </a:solidFill>
              </a:rPr>
              <a:t> Tic disorders</a:t>
            </a:r>
            <a:endParaRPr lang="en-IL" sz="3600" dirty="0">
              <a:solidFill>
                <a:srgbClr val="FF0000"/>
              </a:solidFill>
            </a:endParaRPr>
          </a:p>
        </p:txBody>
      </p:sp>
    </p:spTree>
    <p:extLst>
      <p:ext uri="{BB962C8B-B14F-4D97-AF65-F5344CB8AC3E}">
        <p14:creationId xmlns:p14="http://schemas.microsoft.com/office/powerpoint/2010/main" val="2457743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CE0CA-35BB-3A97-EDB6-8540939CE8BC}"/>
              </a:ext>
            </a:extLst>
          </p:cNvPr>
          <p:cNvSpPr>
            <a:spLocks noGrp="1"/>
          </p:cNvSpPr>
          <p:nvPr>
            <p:ph type="title"/>
          </p:nvPr>
        </p:nvSpPr>
        <p:spPr/>
        <p:txBody>
          <a:bodyPr/>
          <a:lstStyle/>
          <a:p>
            <a:r>
              <a:rPr lang="en-US" b="1" dirty="0">
                <a:solidFill>
                  <a:srgbClr val="FF0000"/>
                </a:solidFill>
              </a:rPr>
              <a:t>Co-occurrence of Externalizing Behaviors</a:t>
            </a:r>
            <a:r>
              <a:rPr lang="en-US" dirty="0">
                <a:solidFill>
                  <a:srgbClr val="FF0000"/>
                </a:solidFill>
              </a:rPr>
              <a:t>:</a:t>
            </a:r>
            <a:br>
              <a:rPr lang="en-US" dirty="0">
                <a:solidFill>
                  <a:srgbClr val="FF0000"/>
                </a:solidFill>
              </a:rPr>
            </a:br>
            <a:endParaRPr lang="en-IL" dirty="0">
              <a:solidFill>
                <a:srgbClr val="FF0000"/>
              </a:solidFill>
            </a:endParaRPr>
          </a:p>
        </p:txBody>
      </p:sp>
      <p:sp>
        <p:nvSpPr>
          <p:cNvPr id="4" name="Rectangle 1">
            <a:extLst>
              <a:ext uri="{FF2B5EF4-FFF2-40B4-BE49-F238E27FC236}">
                <a16:creationId xmlns:a16="http://schemas.microsoft.com/office/drawing/2014/main" id="{4E74AEC2-A0BE-2013-B058-93C3ECAA9A79}"/>
              </a:ext>
            </a:extLst>
          </p:cNvPr>
          <p:cNvSpPr>
            <a:spLocks noGrp="1" noChangeArrowheads="1"/>
          </p:cNvSpPr>
          <p:nvPr>
            <p:ph idx="1"/>
          </p:nvPr>
        </p:nvSpPr>
        <p:spPr bwMode="auto">
          <a:xfrm>
            <a:off x="838200" y="2570133"/>
            <a:ext cx="1092164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1800" b="0" i="0" u="none" strike="noStrike" cap="none" normalizeH="0" baseline="0" dirty="0">
                <a:ln>
                  <a:noFill/>
                </a:ln>
                <a:solidFill>
                  <a:schemeClr val="tx1"/>
                </a:solidFill>
                <a:effectLst/>
                <a:latin typeface="Arial" panose="020B0604020202020204" pitchFamily="34" charset="0"/>
              </a:rPr>
              <a:t>Over half of children with ADHD also have an externalizing </a:t>
            </a:r>
            <a:r>
              <a:rPr kumimoji="0" lang="en-IL" altLang="en-IL" sz="1800" b="0" i="0" u="none" strike="noStrike" cap="none" normalizeH="0" baseline="0" dirty="0" err="1">
                <a:ln>
                  <a:noFill/>
                </a:ln>
                <a:solidFill>
                  <a:schemeClr val="tx1"/>
                </a:solidFill>
                <a:effectLst/>
                <a:latin typeface="Arial" panose="020B0604020202020204" pitchFamily="34" charset="0"/>
              </a:rPr>
              <a:t>behavior</a:t>
            </a:r>
            <a:r>
              <a:rPr kumimoji="0" lang="en-IL" altLang="en-IL" sz="1800" b="0" i="0" u="none" strike="noStrike" cap="none" normalizeH="0" baseline="0" dirty="0">
                <a:ln>
                  <a:noFill/>
                </a:ln>
                <a:solidFill>
                  <a:schemeClr val="tx1"/>
                </a:solidFill>
                <a:effectLst/>
                <a:latin typeface="Arial" panose="020B0604020202020204" pitchFamily="34" charset="0"/>
              </a:rPr>
              <a:t> disorder</a:t>
            </a:r>
            <a:r>
              <a:rPr kumimoji="0" lang="en-US" altLang="en-IL" sz="1800" b="0" i="0" u="none" strike="noStrike" cap="none" normalizeH="0" baseline="0" dirty="0">
                <a:ln>
                  <a:noFill/>
                </a:ln>
                <a:solidFill>
                  <a:schemeClr val="tx1"/>
                </a:solidFill>
                <a:effectLst/>
                <a:latin typeface="Arial" panose="020B0604020202020204" pitchFamily="34" charset="0"/>
              </a:rPr>
              <a:t>:</a:t>
            </a:r>
            <a:endParaRPr kumimoji="0" lang="en-IL" altLang="en-IL" sz="1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IL" altLang="en-IL" sz="1800" b="1" i="0" u="none" strike="noStrike" cap="none" normalizeH="0" baseline="0" dirty="0">
                <a:ln>
                  <a:noFill/>
                </a:ln>
                <a:solidFill>
                  <a:srgbClr val="FF0000"/>
                </a:solidFill>
                <a:effectLst/>
                <a:latin typeface="Arial" panose="020B0604020202020204" pitchFamily="34" charset="0"/>
              </a:rPr>
              <a:t>Oppositional Defiant Disorder (ODD)</a:t>
            </a:r>
            <a:r>
              <a:rPr kumimoji="0" lang="en-IL" altLang="en-IL" sz="1800" b="0" i="0" u="none" strike="noStrike" cap="none" normalizeH="0" baseline="0" dirty="0">
                <a:ln>
                  <a:noFill/>
                </a:ln>
                <a:solidFill>
                  <a:srgbClr val="FF0000"/>
                </a:solidFill>
                <a:effectLst/>
                <a:latin typeface="Arial" panose="020B0604020202020204" pitchFamily="34" charset="0"/>
              </a:rPr>
              <a:t>:</a:t>
            </a:r>
          </a:p>
          <a:p>
            <a:pPr marL="0" marR="0" lvl="0" indent="0" algn="ctr" defTabSz="914400" rtl="0" eaLnBrk="0" fontAlgn="base" latinLnBrk="0" hangingPunct="0">
              <a:lnSpc>
                <a:spcPct val="100000"/>
              </a:lnSpc>
              <a:spcBef>
                <a:spcPct val="0"/>
              </a:spcBef>
              <a:spcAft>
                <a:spcPct val="0"/>
              </a:spcAft>
              <a:buClrTx/>
              <a:buSzTx/>
              <a:buNone/>
              <a:tabLst/>
            </a:pPr>
            <a:r>
              <a:rPr kumimoji="0" lang="en-IL" altLang="en-IL" sz="1800" b="0" i="0" u="none" strike="noStrike" cap="none" normalizeH="0" baseline="0" dirty="0">
                <a:ln>
                  <a:noFill/>
                </a:ln>
                <a:solidFill>
                  <a:schemeClr val="tx1"/>
                </a:solidFill>
                <a:effectLst/>
                <a:latin typeface="Arial" panose="020B0604020202020204" pitchFamily="34" charset="0"/>
              </a:rPr>
              <a:t>Affects about 60% of children with ADHD.</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IL" altLang="en-IL" sz="1800" b="0" i="0" u="none" strike="noStrike" cap="none" normalizeH="0" baseline="0" dirty="0">
                <a:ln>
                  <a:noFill/>
                </a:ln>
                <a:solidFill>
                  <a:schemeClr val="tx1"/>
                </a:solidFill>
                <a:effectLst/>
                <a:latin typeface="Arial" panose="020B0604020202020204" pitchFamily="34" charset="0"/>
              </a:rPr>
              <a:t>Characterized by noncompliance and defiance toward authority.</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IL" altLang="en-IL" sz="1800" b="1" i="0" u="none" strike="noStrike" cap="none" normalizeH="0" baseline="0" dirty="0">
                <a:ln>
                  <a:noFill/>
                </a:ln>
                <a:solidFill>
                  <a:srgbClr val="FF0000"/>
                </a:solidFill>
                <a:effectLst/>
                <a:latin typeface="Arial" panose="020B0604020202020204" pitchFamily="34" charset="0"/>
              </a:rPr>
              <a:t>Conduct Disorder (CD)</a:t>
            </a:r>
            <a:r>
              <a:rPr kumimoji="0" lang="en-IL" altLang="en-IL" sz="1800" b="0" i="0" u="none" strike="noStrike" cap="none" normalizeH="0" baseline="0" dirty="0">
                <a:ln>
                  <a:noFill/>
                </a:ln>
                <a:solidFill>
                  <a:srgbClr val="FF0000"/>
                </a:solidFill>
                <a:effectLst/>
                <a:latin typeface="Arial" panose="020B0604020202020204" pitchFamily="34" charset="0"/>
              </a:rPr>
              <a:t>:</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IL" altLang="en-IL" sz="1800" b="0" i="0" u="none" strike="noStrike" cap="none" normalizeH="0" baseline="0" dirty="0">
                <a:ln>
                  <a:noFill/>
                </a:ln>
                <a:solidFill>
                  <a:schemeClr val="tx1"/>
                </a:solidFill>
                <a:effectLst/>
                <a:latin typeface="Arial" panose="020B0604020202020204" pitchFamily="34" charset="0"/>
              </a:rPr>
              <a:t>Affects about 20% of children with ADHD.</a:t>
            </a:r>
          </a:p>
          <a:p>
            <a:pPr marL="0" marR="0" lvl="0" indent="0" algn="ctr" defTabSz="914400" rtl="0" eaLnBrk="0" fontAlgn="base" latinLnBrk="0" hangingPunct="0">
              <a:lnSpc>
                <a:spcPct val="100000"/>
              </a:lnSpc>
              <a:spcBef>
                <a:spcPct val="0"/>
              </a:spcBef>
              <a:spcAft>
                <a:spcPct val="0"/>
              </a:spcAft>
              <a:buClrTx/>
              <a:buSzTx/>
              <a:buFontTx/>
              <a:buChar char="•"/>
              <a:tabLst/>
            </a:pPr>
            <a:r>
              <a:rPr kumimoji="0" lang="en-IL" altLang="en-IL" sz="1800" b="0" i="0" u="none" strike="noStrike" cap="none" normalizeH="0" baseline="0" dirty="0">
                <a:ln>
                  <a:noFill/>
                </a:ln>
                <a:solidFill>
                  <a:schemeClr val="tx1"/>
                </a:solidFill>
                <a:effectLst/>
                <a:latin typeface="Arial" panose="020B0604020202020204" pitchFamily="34" charset="0"/>
              </a:rPr>
              <a:t>Involves more serious antisocial behaviours, such as aggression or theft.</a:t>
            </a:r>
          </a:p>
          <a:p>
            <a:pPr marL="0" marR="0" lvl="0" indent="0" algn="l" defTabSz="914400" rtl="0" eaLnBrk="0" fontAlgn="base" latinLnBrk="0" hangingPunct="0">
              <a:lnSpc>
                <a:spcPct val="100000"/>
              </a:lnSpc>
              <a:spcBef>
                <a:spcPct val="0"/>
              </a:spcBef>
              <a:spcAft>
                <a:spcPct val="0"/>
              </a:spcAft>
              <a:buClrTx/>
              <a:buSzTx/>
              <a:buNone/>
              <a:tabLst/>
            </a:pPr>
            <a:endParaRPr kumimoji="0" lang="en-IL" altLang="en-IL"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L" altLang="en-IL" sz="1800" b="0" i="0" u="none" strike="noStrike" cap="none" normalizeH="0" baseline="0" dirty="0">
                <a:ln>
                  <a:noFill/>
                </a:ln>
                <a:solidFill>
                  <a:schemeClr val="tx1"/>
                </a:solidFill>
                <a:effectLst/>
                <a:latin typeface="Arial" panose="020B0604020202020204" pitchFamily="34" charset="0"/>
              </a:rPr>
              <a:t>There is an association between hyperactive/impulsive symptoms of ADHD and oppositional behaviours.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IL" altLang="en-I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64793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A7BAE-ADF2-9C0F-BD76-C71B82409E86}"/>
              </a:ext>
            </a:extLst>
          </p:cNvPr>
          <p:cNvSpPr>
            <a:spLocks noGrp="1"/>
          </p:cNvSpPr>
          <p:nvPr>
            <p:ph type="title"/>
          </p:nvPr>
        </p:nvSpPr>
        <p:spPr/>
        <p:txBody>
          <a:bodyPr/>
          <a:lstStyle/>
          <a:p>
            <a:r>
              <a:rPr lang="en-US" dirty="0">
                <a:solidFill>
                  <a:srgbClr val="FF0000"/>
                </a:solidFill>
              </a:rPr>
              <a:t>Mood Disorders in ADHD</a:t>
            </a:r>
            <a:endParaRPr lang="en-IL" dirty="0">
              <a:solidFill>
                <a:srgbClr val="FF0000"/>
              </a:solidFill>
            </a:endParaRPr>
          </a:p>
        </p:txBody>
      </p:sp>
      <p:sp>
        <p:nvSpPr>
          <p:cNvPr id="3" name="Content Placeholder 2">
            <a:extLst>
              <a:ext uri="{FF2B5EF4-FFF2-40B4-BE49-F238E27FC236}">
                <a16:creationId xmlns:a16="http://schemas.microsoft.com/office/drawing/2014/main" id="{9239D4E9-0BE0-1B9C-2988-BCA6DFC33723}"/>
              </a:ext>
            </a:extLst>
          </p:cNvPr>
          <p:cNvSpPr>
            <a:spLocks noGrp="1"/>
          </p:cNvSpPr>
          <p:nvPr>
            <p:ph idx="1"/>
          </p:nvPr>
        </p:nvSpPr>
        <p:spPr/>
        <p:txBody>
          <a:bodyPr>
            <a:normAutofit fontScale="92500"/>
          </a:bodyPr>
          <a:lstStyle/>
          <a:p>
            <a:r>
              <a:rPr lang="en-US" dirty="0"/>
              <a:t>The prevalence </a:t>
            </a:r>
            <a:r>
              <a:rPr lang="en-US" dirty="0">
                <a:solidFill>
                  <a:srgbClr val="FF0000"/>
                </a:solidFill>
              </a:rPr>
              <a:t>14% to 83%.</a:t>
            </a:r>
          </a:p>
          <a:p>
            <a:r>
              <a:rPr lang="en-US" dirty="0">
                <a:solidFill>
                  <a:srgbClr val="00B050"/>
                </a:solidFill>
              </a:rPr>
              <a:t>Anxiety disorders (e.g., separation anxiety, generalized anxiety, phobias, OCD) occur in approximately 15% to 35% of children with ADHD.</a:t>
            </a:r>
          </a:p>
          <a:p>
            <a:r>
              <a:rPr lang="en-US" dirty="0"/>
              <a:t>Comorbid </a:t>
            </a:r>
            <a:r>
              <a:rPr lang="en-US" b="1" dirty="0"/>
              <a:t>anxiety</a:t>
            </a:r>
            <a:r>
              <a:rPr lang="en-US" dirty="0"/>
              <a:t> and ADHD can lead to increased school problems and functional impairment compared to having either disorder alone.</a:t>
            </a:r>
          </a:p>
          <a:p>
            <a:r>
              <a:rPr lang="en-US" b="1" dirty="0">
                <a:solidFill>
                  <a:srgbClr val="FF0000"/>
                </a:solidFill>
              </a:rPr>
              <a:t>bipolar disorder</a:t>
            </a:r>
            <a:r>
              <a:rPr lang="en-US" dirty="0"/>
              <a:t>, </a:t>
            </a:r>
            <a:r>
              <a:rPr lang="en-US" dirty="0">
                <a:sym typeface="Wingdings" panose="05000000000000000000" pitchFamily="2" charset="2"/>
              </a:rPr>
              <a:t></a:t>
            </a:r>
            <a:r>
              <a:rPr lang="en-US" dirty="0"/>
              <a:t>episodic irritability, mood instability, explosive behavior, talkativeness, motor restlessness, and signs of disordered thinking.</a:t>
            </a:r>
          </a:p>
          <a:p>
            <a:r>
              <a:rPr lang="en-US" dirty="0"/>
              <a:t>The prevalence of childhood bipolar disorder in children with ADHD is estimated between </a:t>
            </a:r>
            <a:r>
              <a:rPr lang="en-US" dirty="0">
                <a:solidFill>
                  <a:srgbClr val="FF0000"/>
                </a:solidFill>
              </a:rPr>
              <a:t>11% and 23%.</a:t>
            </a:r>
          </a:p>
        </p:txBody>
      </p:sp>
    </p:spTree>
    <p:extLst>
      <p:ext uri="{BB962C8B-B14F-4D97-AF65-F5344CB8AC3E}">
        <p14:creationId xmlns:p14="http://schemas.microsoft.com/office/powerpoint/2010/main" val="2586094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24132-F51B-61F1-C35C-BFB48A035B32}"/>
              </a:ext>
            </a:extLst>
          </p:cNvPr>
          <p:cNvSpPr>
            <a:spLocks noGrp="1"/>
          </p:cNvSpPr>
          <p:nvPr>
            <p:ph type="title"/>
          </p:nvPr>
        </p:nvSpPr>
        <p:spPr/>
        <p:txBody>
          <a:bodyPr/>
          <a:lstStyle/>
          <a:p>
            <a:r>
              <a:rPr lang="en-US" b="1" dirty="0">
                <a:solidFill>
                  <a:srgbClr val="FF0000"/>
                </a:solidFill>
              </a:rPr>
              <a:t>Learning Disorders in ADHD</a:t>
            </a:r>
            <a:endParaRPr lang="en-IL" b="1" dirty="0">
              <a:solidFill>
                <a:srgbClr val="FF0000"/>
              </a:solidFill>
            </a:endParaRPr>
          </a:p>
        </p:txBody>
      </p:sp>
      <p:sp>
        <p:nvSpPr>
          <p:cNvPr id="3" name="Content Placeholder 2">
            <a:extLst>
              <a:ext uri="{FF2B5EF4-FFF2-40B4-BE49-F238E27FC236}">
                <a16:creationId xmlns:a16="http://schemas.microsoft.com/office/drawing/2014/main" id="{A6F70D0B-0AED-05DB-3F40-DFDCA11172EB}"/>
              </a:ext>
            </a:extLst>
          </p:cNvPr>
          <p:cNvSpPr>
            <a:spLocks noGrp="1"/>
          </p:cNvSpPr>
          <p:nvPr>
            <p:ph idx="1"/>
          </p:nvPr>
        </p:nvSpPr>
        <p:spPr/>
        <p:txBody>
          <a:bodyPr/>
          <a:lstStyle/>
          <a:p>
            <a:r>
              <a:rPr lang="en-US" dirty="0"/>
              <a:t>The prevalence </a:t>
            </a:r>
            <a:r>
              <a:rPr lang="en-US" dirty="0">
                <a:solidFill>
                  <a:srgbClr val="FF0000"/>
                </a:solidFill>
              </a:rPr>
              <a:t>10% to 40%, </a:t>
            </a:r>
            <a:r>
              <a:rPr lang="en-US" dirty="0"/>
              <a:t>depending on the tests and criteria used to diagnose learning disabilities.</a:t>
            </a:r>
          </a:p>
          <a:p>
            <a:r>
              <a:rPr lang="en-US" dirty="0"/>
              <a:t>Specific reading disability, the most common type of learning disability, is estimated to affect about 30% of children with ADHD.</a:t>
            </a:r>
          </a:p>
          <a:p>
            <a:r>
              <a:rPr lang="en-US" dirty="0"/>
              <a:t>Difficulty understanding numbers, performing calculations, and grasping mathematical concepts.</a:t>
            </a:r>
          </a:p>
          <a:p>
            <a:r>
              <a:rPr lang="en-US" dirty="0"/>
              <a:t>Children may struggle with basic arithmetic, time management, and measurement tasks.</a:t>
            </a:r>
          </a:p>
          <a:p>
            <a:endParaRPr lang="en-IL" dirty="0"/>
          </a:p>
        </p:txBody>
      </p:sp>
    </p:spTree>
    <p:extLst>
      <p:ext uri="{BB962C8B-B14F-4D97-AF65-F5344CB8AC3E}">
        <p14:creationId xmlns:p14="http://schemas.microsoft.com/office/powerpoint/2010/main" val="1725169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333B29-C7E5-9955-3666-001A9F454F9B}"/>
              </a:ext>
            </a:extLst>
          </p:cNvPr>
          <p:cNvSpPr>
            <a:spLocks noGrp="1"/>
          </p:cNvSpPr>
          <p:nvPr>
            <p:ph type="title"/>
          </p:nvPr>
        </p:nvSpPr>
        <p:spPr/>
        <p:txBody>
          <a:bodyPr/>
          <a:lstStyle/>
          <a:p>
            <a:r>
              <a:rPr lang="en-US" dirty="0"/>
              <a:t>What is it ? </a:t>
            </a:r>
            <a:endParaRPr lang="en-IL" dirty="0"/>
          </a:p>
        </p:txBody>
      </p:sp>
      <p:sp>
        <p:nvSpPr>
          <p:cNvPr id="5" name="Content Placeholder 4">
            <a:extLst>
              <a:ext uri="{FF2B5EF4-FFF2-40B4-BE49-F238E27FC236}">
                <a16:creationId xmlns:a16="http://schemas.microsoft.com/office/drawing/2014/main" id="{52F74B5A-F7B8-0BC0-5CAF-8CDB4C397F87}"/>
              </a:ext>
            </a:extLst>
          </p:cNvPr>
          <p:cNvSpPr>
            <a:spLocks noGrp="1"/>
          </p:cNvSpPr>
          <p:nvPr>
            <p:ph idx="1"/>
          </p:nvPr>
        </p:nvSpPr>
        <p:spPr/>
        <p:txBody>
          <a:bodyPr/>
          <a:lstStyle/>
          <a:p>
            <a:r>
              <a:rPr lang="en-US" dirty="0"/>
              <a:t>Neuro-developmental mental health condition .</a:t>
            </a:r>
          </a:p>
          <a:p>
            <a:r>
              <a:rPr lang="en-US" dirty="0"/>
              <a:t>Developmentally inappropriate levels of </a:t>
            </a:r>
            <a:r>
              <a:rPr lang="en-US" b="1" dirty="0">
                <a:solidFill>
                  <a:srgbClr val="00B050"/>
                </a:solidFill>
              </a:rPr>
              <a:t>inattention</a:t>
            </a:r>
            <a:r>
              <a:rPr lang="en-US" dirty="0"/>
              <a:t> and </a:t>
            </a:r>
            <a:r>
              <a:rPr lang="en-US" dirty="0">
                <a:solidFill>
                  <a:srgbClr val="00B050"/>
                </a:solidFill>
              </a:rPr>
              <a:t>distractibility</a:t>
            </a:r>
            <a:r>
              <a:rPr lang="en-US" dirty="0"/>
              <a:t> and/or </a:t>
            </a:r>
            <a:r>
              <a:rPr lang="en-US" dirty="0">
                <a:solidFill>
                  <a:srgbClr val="00B050"/>
                </a:solidFill>
              </a:rPr>
              <a:t>hyper activity </a:t>
            </a:r>
            <a:r>
              <a:rPr lang="en-US" dirty="0"/>
              <a:t>and </a:t>
            </a:r>
            <a:r>
              <a:rPr lang="en-US" dirty="0">
                <a:solidFill>
                  <a:srgbClr val="00B050"/>
                </a:solidFill>
              </a:rPr>
              <a:t>impulsivity</a:t>
            </a:r>
            <a:r>
              <a:rPr lang="en-US" dirty="0"/>
              <a:t> that cause impairment in adaptive functioning at home, school, and in social situations.</a:t>
            </a:r>
          </a:p>
          <a:p>
            <a:r>
              <a:rPr lang="en-US" dirty="0"/>
              <a:t>The condition and its impact tend to persist into adolescence and adulthood in a substantial percentage of individuals</a:t>
            </a:r>
          </a:p>
          <a:p>
            <a:endParaRPr lang="en-IL" dirty="0"/>
          </a:p>
        </p:txBody>
      </p:sp>
    </p:spTree>
    <p:extLst>
      <p:ext uri="{BB962C8B-B14F-4D97-AF65-F5344CB8AC3E}">
        <p14:creationId xmlns:p14="http://schemas.microsoft.com/office/powerpoint/2010/main" val="936762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28089-3522-6DA4-D858-DEEEAA8A60D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2B5AA9F-C1F2-7D10-0FB5-B947A689F6B4}"/>
              </a:ext>
            </a:extLst>
          </p:cNvPr>
          <p:cNvSpPr>
            <a:spLocks noGrp="1"/>
          </p:cNvSpPr>
          <p:nvPr>
            <p:ph idx="1"/>
          </p:nvPr>
        </p:nvSpPr>
        <p:spPr/>
        <p:txBody>
          <a:bodyPr/>
          <a:lstStyle/>
          <a:p>
            <a:r>
              <a:rPr lang="en-US" dirty="0">
                <a:solidFill>
                  <a:srgbClr val="FF0000"/>
                </a:solidFill>
              </a:rPr>
              <a:t>Difficulty with writing </a:t>
            </a:r>
            <a:r>
              <a:rPr lang="en-US" dirty="0" err="1">
                <a:solidFill>
                  <a:srgbClr val="FF0000"/>
                </a:solidFill>
              </a:rPr>
              <a:t>tasks</a:t>
            </a:r>
            <a:r>
              <a:rPr lang="en-US" dirty="0" err="1">
                <a:sym typeface="Wingdings" panose="05000000000000000000" pitchFamily="2" charset="2"/>
              </a:rPr>
              <a:t></a:t>
            </a:r>
            <a:r>
              <a:rPr lang="en-US" dirty="0" err="1"/>
              <a:t>forming</a:t>
            </a:r>
            <a:r>
              <a:rPr lang="en-US" dirty="0"/>
              <a:t> letters, organizing thoughts on paper, and using correct grammar and punctuation.</a:t>
            </a:r>
          </a:p>
          <a:p>
            <a:r>
              <a:rPr lang="en-US" dirty="0"/>
              <a:t>Children with ADHD and dysgraphia often have trouble with handwriting, spelling, and organizing written work.</a:t>
            </a:r>
          </a:p>
          <a:p>
            <a:r>
              <a:rPr lang="en-US" dirty="0"/>
              <a:t>Challenges with spatial awareness, organization, and interpreting nonverbal cues such as body language or facial expressions.</a:t>
            </a:r>
          </a:p>
          <a:p>
            <a:r>
              <a:rPr lang="en-US" dirty="0"/>
              <a:t>Problem-solving, social interaction, and reading comprehension.</a:t>
            </a:r>
            <a:endParaRPr lang="en-IL" dirty="0"/>
          </a:p>
        </p:txBody>
      </p:sp>
    </p:spTree>
    <p:extLst>
      <p:ext uri="{BB962C8B-B14F-4D97-AF65-F5344CB8AC3E}">
        <p14:creationId xmlns:p14="http://schemas.microsoft.com/office/powerpoint/2010/main" val="3262195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BA79C-78B4-736E-A14F-955C7BE24077}"/>
              </a:ext>
            </a:extLst>
          </p:cNvPr>
          <p:cNvSpPr>
            <a:spLocks noGrp="1"/>
          </p:cNvSpPr>
          <p:nvPr>
            <p:ph type="title"/>
          </p:nvPr>
        </p:nvSpPr>
        <p:spPr/>
        <p:txBody>
          <a:bodyPr/>
          <a:lstStyle/>
          <a:p>
            <a:r>
              <a:rPr lang="en-US" b="1" dirty="0"/>
              <a:t>Tic Disorders</a:t>
            </a:r>
            <a:r>
              <a:rPr lang="en-US" dirty="0"/>
              <a:t>:</a:t>
            </a:r>
            <a:endParaRPr lang="en-IL" dirty="0"/>
          </a:p>
        </p:txBody>
      </p:sp>
      <p:sp>
        <p:nvSpPr>
          <p:cNvPr id="3" name="Content Placeholder 2">
            <a:extLst>
              <a:ext uri="{FF2B5EF4-FFF2-40B4-BE49-F238E27FC236}">
                <a16:creationId xmlns:a16="http://schemas.microsoft.com/office/drawing/2014/main" id="{5A7815C9-FFCD-B941-34C7-35EE6FF24A80}"/>
              </a:ext>
            </a:extLst>
          </p:cNvPr>
          <p:cNvSpPr>
            <a:spLocks noGrp="1"/>
          </p:cNvSpPr>
          <p:nvPr>
            <p:ph idx="1"/>
          </p:nvPr>
        </p:nvSpPr>
        <p:spPr/>
        <p:txBody>
          <a:bodyPr/>
          <a:lstStyle/>
          <a:p>
            <a:r>
              <a:rPr lang="en-US" dirty="0"/>
              <a:t>Tic disorders (transient, chronic, or Tourette syndrome) affect at least 6% of children in a community sample over the course of a year.</a:t>
            </a:r>
          </a:p>
          <a:p>
            <a:r>
              <a:rPr lang="en-US" dirty="0"/>
              <a:t>Tics can range from mild (often unnoticed by parents) to severe (which can significantly impact physical, emotional, and social well-being).</a:t>
            </a:r>
          </a:p>
          <a:p>
            <a:r>
              <a:rPr lang="en-US" dirty="0"/>
              <a:t>In children with both ADHD and Tourette syndrome, ADHD tends to cause greater functional impairment than the tic disorder itself.</a:t>
            </a:r>
            <a:endParaRPr lang="en-IL" dirty="0"/>
          </a:p>
        </p:txBody>
      </p:sp>
    </p:spTree>
    <p:extLst>
      <p:ext uri="{BB962C8B-B14F-4D97-AF65-F5344CB8AC3E}">
        <p14:creationId xmlns:p14="http://schemas.microsoft.com/office/powerpoint/2010/main" val="3286522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BF8EE-AC87-6A53-257C-D61B38F79AB0}"/>
              </a:ext>
            </a:extLst>
          </p:cNvPr>
          <p:cNvSpPr>
            <a:spLocks noGrp="1"/>
          </p:cNvSpPr>
          <p:nvPr>
            <p:ph type="title"/>
          </p:nvPr>
        </p:nvSpPr>
        <p:spPr/>
        <p:txBody>
          <a:bodyPr/>
          <a:lstStyle/>
          <a:p>
            <a:pPr algn="ctr"/>
            <a:r>
              <a:rPr lang="en-US" b="1" dirty="0">
                <a:solidFill>
                  <a:srgbClr val="FF0000"/>
                </a:solidFill>
              </a:rPr>
              <a:t>Other coexisting difficulties </a:t>
            </a:r>
            <a:endParaRPr lang="en-IL" b="1" dirty="0">
              <a:solidFill>
                <a:srgbClr val="FF0000"/>
              </a:solidFill>
            </a:endParaRPr>
          </a:p>
        </p:txBody>
      </p:sp>
      <p:sp>
        <p:nvSpPr>
          <p:cNvPr id="3" name="Content Placeholder 2">
            <a:extLst>
              <a:ext uri="{FF2B5EF4-FFF2-40B4-BE49-F238E27FC236}">
                <a16:creationId xmlns:a16="http://schemas.microsoft.com/office/drawing/2014/main" id="{59B18788-8E4A-0491-695C-1EFC2B798F41}"/>
              </a:ext>
            </a:extLst>
          </p:cNvPr>
          <p:cNvSpPr>
            <a:spLocks noGrp="1"/>
          </p:cNvSpPr>
          <p:nvPr>
            <p:ph idx="1"/>
          </p:nvPr>
        </p:nvSpPr>
        <p:spPr/>
        <p:txBody>
          <a:bodyPr/>
          <a:lstStyle/>
          <a:p>
            <a:pPr algn="ctr"/>
            <a:r>
              <a:rPr lang="en-US" dirty="0"/>
              <a:t>ASD</a:t>
            </a:r>
          </a:p>
          <a:p>
            <a:pPr algn="ctr"/>
            <a:r>
              <a:rPr lang="en-US" dirty="0"/>
              <a:t>Executive misfunctioning</a:t>
            </a:r>
          </a:p>
          <a:p>
            <a:pPr algn="ctr"/>
            <a:r>
              <a:rPr lang="en-US" dirty="0" err="1"/>
              <a:t>sScial</a:t>
            </a:r>
            <a:r>
              <a:rPr lang="en-US" dirty="0"/>
              <a:t> difficulties and face peer rejection,</a:t>
            </a:r>
          </a:p>
          <a:p>
            <a:pPr algn="ctr"/>
            <a:r>
              <a:rPr lang="en-US" dirty="0"/>
              <a:t> sleep disturbances </a:t>
            </a:r>
          </a:p>
          <a:p>
            <a:pPr algn="ctr"/>
            <a:r>
              <a:rPr lang="en-US" dirty="0"/>
              <a:t>Periodic limb movements and restless legs syndrome</a:t>
            </a:r>
          </a:p>
          <a:p>
            <a:pPr marL="0" indent="0" algn="ctr">
              <a:buNone/>
            </a:pPr>
            <a:r>
              <a:rPr lang="en-US" dirty="0"/>
              <a:t>Developmental coordination disorder </a:t>
            </a:r>
          </a:p>
          <a:p>
            <a:endParaRPr lang="en-IL" dirty="0"/>
          </a:p>
        </p:txBody>
      </p:sp>
    </p:spTree>
    <p:extLst>
      <p:ext uri="{BB962C8B-B14F-4D97-AF65-F5344CB8AC3E}">
        <p14:creationId xmlns:p14="http://schemas.microsoft.com/office/powerpoint/2010/main" val="335865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0C964-EBC9-285D-5278-8EF92F90BACE}"/>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CAUSES OF </a:t>
            </a:r>
            <a:r>
              <a:rPr lang="en-US" b="1" dirty="0" err="1">
                <a:solidFill>
                  <a:srgbClr val="FF0000"/>
                </a:solidFill>
                <a:effectLst>
                  <a:outerShdw blurRad="38100" dist="38100" dir="2700000" algn="tl">
                    <a:srgbClr val="000000">
                      <a:alpha val="43137"/>
                    </a:srgbClr>
                  </a:outerShdw>
                </a:effectLst>
              </a:rPr>
              <a:t>ATTENTiON</a:t>
            </a:r>
            <a:r>
              <a:rPr lang="en-US" b="1" dirty="0">
                <a:solidFill>
                  <a:srgbClr val="FF0000"/>
                </a:solidFill>
                <a:effectLst>
                  <a:outerShdw blurRad="38100" dist="38100" dir="2700000" algn="tl">
                    <a:srgbClr val="000000">
                      <a:alpha val="43137"/>
                    </a:srgbClr>
                  </a:outerShdw>
                </a:effectLst>
              </a:rPr>
              <a:t>- </a:t>
            </a:r>
            <a:r>
              <a:rPr lang="en-US" b="1" dirty="0" err="1">
                <a:solidFill>
                  <a:srgbClr val="FF0000"/>
                </a:solidFill>
                <a:effectLst>
                  <a:outerShdw blurRad="38100" dist="38100" dir="2700000" algn="tl">
                    <a:srgbClr val="000000">
                      <a:alpha val="43137"/>
                    </a:srgbClr>
                  </a:outerShdw>
                </a:effectLst>
              </a:rPr>
              <a:t>DEFiciT</a:t>
            </a:r>
            <a:r>
              <a:rPr lang="en-US" b="1" dirty="0">
                <a:solidFill>
                  <a:srgbClr val="FF0000"/>
                </a:solidFill>
                <a:effectLst>
                  <a:outerShdw blurRad="38100" dist="38100" dir="2700000" algn="tl">
                    <a:srgbClr val="000000">
                      <a:alpha val="43137"/>
                    </a:srgbClr>
                  </a:outerShdw>
                </a:effectLst>
              </a:rPr>
              <a:t>/</a:t>
            </a:r>
            <a:r>
              <a:rPr lang="en-US" b="1" dirty="0" err="1">
                <a:solidFill>
                  <a:srgbClr val="FF0000"/>
                </a:solidFill>
                <a:effectLst>
                  <a:outerShdw blurRad="38100" dist="38100" dir="2700000" algn="tl">
                    <a:srgbClr val="000000">
                      <a:alpha val="43137"/>
                    </a:srgbClr>
                  </a:outerShdw>
                </a:effectLst>
              </a:rPr>
              <a:t>HyPERAcTiViTy</a:t>
            </a:r>
            <a:r>
              <a:rPr lang="en-US" b="1" dirty="0">
                <a:solidFill>
                  <a:srgbClr val="FF0000"/>
                </a:solidFill>
                <a:effectLst>
                  <a:outerShdw blurRad="38100" dist="38100" dir="2700000" algn="tl">
                    <a:srgbClr val="000000">
                      <a:alpha val="43137"/>
                    </a:srgbClr>
                  </a:outerShdw>
                </a:effectLst>
              </a:rPr>
              <a:t> </a:t>
            </a:r>
            <a:r>
              <a:rPr lang="en-US" b="1" dirty="0" err="1">
                <a:solidFill>
                  <a:srgbClr val="FF0000"/>
                </a:solidFill>
                <a:effectLst>
                  <a:outerShdw blurRad="38100" dist="38100" dir="2700000" algn="tl">
                    <a:srgbClr val="000000">
                      <a:alpha val="43137"/>
                    </a:srgbClr>
                  </a:outerShdw>
                </a:effectLst>
              </a:rPr>
              <a:t>DiSORDER</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C9BE4A9-371D-CF0F-B992-1079A7BAC917}"/>
              </a:ext>
            </a:extLst>
          </p:cNvPr>
          <p:cNvSpPr>
            <a:spLocks noGrp="1"/>
          </p:cNvSpPr>
          <p:nvPr>
            <p:ph idx="1"/>
          </p:nvPr>
        </p:nvSpPr>
        <p:spPr/>
        <p:txBody>
          <a:bodyPr/>
          <a:lstStyle/>
          <a:p>
            <a:r>
              <a:rPr lang="en-US" u="sng" dirty="0">
                <a:solidFill>
                  <a:srgbClr val="00B050"/>
                </a:solidFill>
                <a:effectLst>
                  <a:outerShdw blurRad="38100" dist="38100" dir="2700000" algn="tl">
                    <a:srgbClr val="000000">
                      <a:alpha val="43137"/>
                    </a:srgbClr>
                  </a:outerShdw>
                </a:effectLst>
              </a:rPr>
              <a:t>1-Genetics causes :</a:t>
            </a:r>
          </a:p>
          <a:p>
            <a:pPr>
              <a:buFontTx/>
              <a:buChar char="-"/>
            </a:pPr>
            <a:r>
              <a:rPr lang="en-US" dirty="0"/>
              <a:t>Heredity is the primary factor in ADHD, with an estimated heritability of 76%.</a:t>
            </a:r>
            <a:endParaRPr lang="ar-JO" dirty="0"/>
          </a:p>
          <a:p>
            <a:pPr>
              <a:buFontTx/>
              <a:buChar char="-"/>
            </a:pPr>
            <a:r>
              <a:rPr lang="en-US" dirty="0"/>
              <a:t>Multiple genes linked to ADHD involve neurotransmitter systems like dopamine, norepinephrine, serotonin, acetylcholine, GABA, and glutamate, as well as neuroimmunology.</a:t>
            </a:r>
            <a:endParaRPr lang="ar-JO" dirty="0"/>
          </a:p>
          <a:p>
            <a:pPr>
              <a:buFontTx/>
              <a:buChar char="-"/>
            </a:pPr>
            <a:r>
              <a:rPr lang="en-US" dirty="0"/>
              <a:t> Gene-environment interactions may also influence how ADHD appears.</a:t>
            </a:r>
            <a:endParaRPr lang="en-IL" dirty="0"/>
          </a:p>
        </p:txBody>
      </p:sp>
    </p:spTree>
    <p:extLst>
      <p:ext uri="{BB962C8B-B14F-4D97-AF65-F5344CB8AC3E}">
        <p14:creationId xmlns:p14="http://schemas.microsoft.com/office/powerpoint/2010/main" val="3280372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31A4-A446-867A-82A7-6FE9BC732C56}"/>
              </a:ext>
            </a:extLst>
          </p:cNvPr>
          <p:cNvSpPr>
            <a:spLocks noGrp="1"/>
          </p:cNvSpPr>
          <p:nvPr>
            <p:ph type="title"/>
          </p:nvPr>
        </p:nvSpPr>
        <p:spPr/>
        <p:txBody>
          <a:bodyPr/>
          <a:lstStyle/>
          <a:p>
            <a:r>
              <a:rPr lang="en-US" u="sng" dirty="0">
                <a:solidFill>
                  <a:srgbClr val="00B050"/>
                </a:solidFill>
                <a:effectLst>
                  <a:outerShdw blurRad="38100" dist="38100" dir="2700000" algn="tl">
                    <a:srgbClr val="000000">
                      <a:alpha val="43137"/>
                    </a:srgbClr>
                  </a:outerShdw>
                </a:effectLst>
              </a:rPr>
              <a:t>2- Other etiologic factors </a:t>
            </a:r>
            <a:endParaRPr lang="en-IL" u="sng" dirty="0">
              <a:solidFill>
                <a:srgbClr val="00B05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1A6D978-01A1-A3F6-9454-AA5C50863D65}"/>
              </a:ext>
            </a:extLst>
          </p:cNvPr>
          <p:cNvSpPr>
            <a:spLocks noGrp="1"/>
          </p:cNvSpPr>
          <p:nvPr>
            <p:ph idx="1"/>
          </p:nvPr>
        </p:nvSpPr>
        <p:spPr/>
        <p:txBody>
          <a:bodyPr>
            <a:normAutofit fontScale="85000" lnSpcReduction="20000"/>
          </a:bodyPr>
          <a:lstStyle/>
          <a:p>
            <a:r>
              <a:rPr lang="en-US" dirty="0"/>
              <a:t>Prenatal exposures (e.g., cigarette smoking, lead, alcohol, cocaine, antidepressants) can increase the risk of ADHD.</a:t>
            </a:r>
          </a:p>
          <a:p>
            <a:r>
              <a:rPr lang="en-US" dirty="0"/>
              <a:t>Conditions like prematurity, intrauterine growth retardation, brain infections, and inborn errors of metabolism may contribute to ADHD symptoms.</a:t>
            </a:r>
          </a:p>
          <a:p>
            <a:r>
              <a:rPr lang="en-US" dirty="0"/>
              <a:t>Sex chromosome abnormalities (e.g., Klinefelter syndrome, Turner syndrome, fragile X) and other genetic syndromes (e.g., neurofibromatosis, Williams syndrome) are linked to attention problems and hyperactivity/impulsivity.</a:t>
            </a:r>
          </a:p>
          <a:p>
            <a:r>
              <a:rPr lang="en-US" dirty="0"/>
              <a:t>Complications during labor, delivery, and infancy increase the likelihood of ADHD in children without a family history.</a:t>
            </a:r>
          </a:p>
          <a:p>
            <a:r>
              <a:rPr lang="en-US" dirty="0"/>
              <a:t>Premature infants with low cerebral blood flow have an increased risk of ADHD and motor impairments, possibly due to dopamine system changes.</a:t>
            </a:r>
          </a:p>
          <a:p>
            <a:r>
              <a:rPr lang="en-US" dirty="0"/>
              <a:t>Surgery for congenital heart disease may lead to decreased cerebral blood flow, increasing the risk of attention issues.</a:t>
            </a:r>
            <a:endParaRPr lang="en-IL" dirty="0"/>
          </a:p>
        </p:txBody>
      </p:sp>
    </p:spTree>
    <p:extLst>
      <p:ext uri="{BB962C8B-B14F-4D97-AF65-F5344CB8AC3E}">
        <p14:creationId xmlns:p14="http://schemas.microsoft.com/office/powerpoint/2010/main" val="3871120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1EDD9-338F-6A75-9E4A-AEF797EBDAA7}"/>
              </a:ext>
            </a:extLst>
          </p:cNvPr>
          <p:cNvSpPr>
            <a:spLocks noGrp="1"/>
          </p:cNvSpPr>
          <p:nvPr>
            <p:ph type="title"/>
          </p:nvPr>
        </p:nvSpPr>
        <p:spPr/>
        <p:txBody>
          <a:bodyPr/>
          <a:lstStyle/>
          <a:p>
            <a:r>
              <a:rPr lang="en-US" b="1" u="sng" dirty="0">
                <a:solidFill>
                  <a:srgbClr val="00B050"/>
                </a:solidFill>
                <a:effectLst>
                  <a:outerShdw blurRad="38100" dist="38100" dir="2700000" algn="tl">
                    <a:srgbClr val="000000">
                      <a:alpha val="43137"/>
                    </a:srgbClr>
                  </a:outerShdw>
                </a:effectLst>
              </a:rPr>
              <a:t>3- Structural and Functional Differences in the Brain</a:t>
            </a:r>
            <a:endParaRPr lang="en-IL" b="1" u="sng" dirty="0">
              <a:solidFill>
                <a:srgbClr val="00B05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EAD74542-2273-8638-D6D3-4A62D27E3B10}"/>
              </a:ext>
            </a:extLst>
          </p:cNvPr>
          <p:cNvSpPr>
            <a:spLocks noGrp="1"/>
          </p:cNvSpPr>
          <p:nvPr>
            <p:ph idx="1"/>
          </p:nvPr>
        </p:nvSpPr>
        <p:spPr/>
        <p:txBody>
          <a:bodyPr/>
          <a:lstStyle/>
          <a:p>
            <a:r>
              <a:rPr lang="en-US" dirty="0"/>
              <a:t>Brain imaging studies have shown </a:t>
            </a:r>
            <a:r>
              <a:rPr lang="en-US" dirty="0">
                <a:solidFill>
                  <a:srgbClr val="FF0000"/>
                </a:solidFill>
              </a:rPr>
              <a:t>structural and functional differences</a:t>
            </a:r>
            <a:r>
              <a:rPr lang="en-US" dirty="0"/>
              <a:t> in individuals with ADHD, including smaller regions in the </a:t>
            </a:r>
            <a:r>
              <a:rPr lang="en-US" b="1" dirty="0"/>
              <a:t>frontal lobes</a:t>
            </a:r>
            <a:r>
              <a:rPr lang="en-US" dirty="0"/>
              <a:t>, </a:t>
            </a:r>
            <a:r>
              <a:rPr lang="en-US" b="1" dirty="0"/>
              <a:t>basal ganglia</a:t>
            </a:r>
            <a:r>
              <a:rPr lang="en-US" dirty="0"/>
              <a:t>, and </a:t>
            </a:r>
            <a:r>
              <a:rPr lang="en-US" b="1" dirty="0"/>
              <a:t>cerebellum</a:t>
            </a:r>
            <a:r>
              <a:rPr lang="en-US" dirty="0"/>
              <a:t>, which are involved in cognitive, motor, and emotional processes.</a:t>
            </a:r>
          </a:p>
          <a:p>
            <a:r>
              <a:rPr lang="en-US" dirty="0"/>
              <a:t> </a:t>
            </a:r>
            <a:r>
              <a:rPr lang="en-US" b="1" dirty="0"/>
              <a:t>fMRI</a:t>
            </a:r>
            <a:r>
              <a:rPr lang="en-US" dirty="0"/>
              <a:t> studies reveal </a:t>
            </a:r>
            <a:r>
              <a:rPr lang="en-US" dirty="0">
                <a:solidFill>
                  <a:srgbClr val="FF0000"/>
                </a:solidFill>
              </a:rPr>
              <a:t>reduced activation </a:t>
            </a:r>
            <a:r>
              <a:rPr lang="en-US" dirty="0"/>
              <a:t>in key areas like the </a:t>
            </a:r>
            <a:r>
              <a:rPr lang="en-US" b="1" dirty="0"/>
              <a:t>prefrontal cortex</a:t>
            </a:r>
            <a:r>
              <a:rPr lang="en-US" dirty="0"/>
              <a:t> and </a:t>
            </a:r>
            <a:r>
              <a:rPr lang="en-US" b="1" dirty="0"/>
              <a:t>caudate nucleus</a:t>
            </a:r>
            <a:r>
              <a:rPr lang="en-US" dirty="0"/>
              <a:t>, </a:t>
            </a:r>
          </a:p>
          <a:p>
            <a:r>
              <a:rPr lang="en-US" b="1" dirty="0"/>
              <a:t>PET/SPECT</a:t>
            </a:r>
            <a:r>
              <a:rPr lang="en-US" dirty="0"/>
              <a:t> scans indicate </a:t>
            </a:r>
            <a:r>
              <a:rPr lang="en-US" dirty="0">
                <a:solidFill>
                  <a:srgbClr val="FF0000"/>
                </a:solidFill>
              </a:rPr>
              <a:t>abnormalities</a:t>
            </a:r>
            <a:r>
              <a:rPr lang="en-US" dirty="0"/>
              <a:t> in brain metabolism and dopamine systems. </a:t>
            </a:r>
          </a:p>
          <a:p>
            <a:r>
              <a:rPr lang="en-US" u="sng" dirty="0">
                <a:solidFill>
                  <a:srgbClr val="FF0000"/>
                </a:solidFill>
                <a:effectLst>
                  <a:outerShdw blurRad="38100" dist="38100" dir="2700000" algn="tl">
                    <a:srgbClr val="000000">
                      <a:alpha val="43137"/>
                    </a:srgbClr>
                  </a:outerShdw>
                </a:effectLst>
              </a:rPr>
              <a:t>While these imaging techniques provide valuable research insights, they are not yet reliable enough for diagnostic use.</a:t>
            </a:r>
            <a:endParaRPr lang="en-IL" u="sng"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69561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9D355-6E9A-21FE-5873-F61B9FB33150}"/>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Types</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7D0CC1F-DD38-9E5D-C239-FC9A0673E923}"/>
              </a:ext>
            </a:extLst>
          </p:cNvPr>
          <p:cNvSpPr>
            <a:spLocks noGrp="1"/>
          </p:cNvSpPr>
          <p:nvPr>
            <p:ph idx="1"/>
          </p:nvPr>
        </p:nvSpPr>
        <p:spPr/>
        <p:txBody>
          <a:bodyPr/>
          <a:lstStyle/>
          <a:p>
            <a:r>
              <a:rPr lang="en-US" b="1" dirty="0"/>
              <a:t>3- </a:t>
            </a:r>
            <a:r>
              <a:rPr lang="en-IL" b="1" dirty="0"/>
              <a:t>ADHD, </a:t>
            </a:r>
            <a:r>
              <a:rPr lang="en-IL" b="1" dirty="0">
                <a:solidFill>
                  <a:srgbClr val="FF0000"/>
                </a:solidFill>
              </a:rPr>
              <a:t>Combined</a:t>
            </a:r>
            <a:r>
              <a:rPr lang="en-IL" b="1" dirty="0"/>
              <a:t> </a:t>
            </a:r>
            <a:r>
              <a:rPr lang="en-IL" dirty="0"/>
              <a:t>: A person exhibits both inattention and hyperactivity/impulsivity symptoms.</a:t>
            </a:r>
            <a:endParaRPr lang="en-US" dirty="0"/>
          </a:p>
          <a:p>
            <a:r>
              <a:rPr lang="en-US" b="1" dirty="0"/>
              <a:t>2- </a:t>
            </a:r>
            <a:r>
              <a:rPr lang="en-IL" b="1" dirty="0"/>
              <a:t>ADHD, Predominantly </a:t>
            </a:r>
            <a:r>
              <a:rPr lang="en-IL" b="1" dirty="0">
                <a:solidFill>
                  <a:srgbClr val="FF0000"/>
                </a:solidFill>
              </a:rPr>
              <a:t>Inattentive</a:t>
            </a:r>
            <a:r>
              <a:rPr lang="en-IL" b="1" dirty="0"/>
              <a:t> </a:t>
            </a:r>
            <a:r>
              <a:rPr lang="en-IL" dirty="0"/>
              <a:t>: The individual displays more symptoms of inattention than hyperactivity/impulsivity.</a:t>
            </a:r>
            <a:endParaRPr lang="en-US" dirty="0"/>
          </a:p>
          <a:p>
            <a:r>
              <a:rPr lang="en-US" b="1" dirty="0"/>
              <a:t>1- </a:t>
            </a:r>
            <a:r>
              <a:rPr lang="en-IL" b="1" dirty="0"/>
              <a:t>ADHD, Predominantly </a:t>
            </a:r>
            <a:r>
              <a:rPr lang="en-IL" b="1" dirty="0">
                <a:solidFill>
                  <a:srgbClr val="FF0000"/>
                </a:solidFill>
              </a:rPr>
              <a:t>Hyperactive-Impulsive</a:t>
            </a:r>
            <a:r>
              <a:rPr lang="en-IL" dirty="0"/>
              <a:t> : The individual displays more symptoms of hyperactivity/impulsivity than inattention.</a:t>
            </a:r>
          </a:p>
        </p:txBody>
      </p:sp>
    </p:spTree>
    <p:extLst>
      <p:ext uri="{BB962C8B-B14F-4D97-AF65-F5344CB8AC3E}">
        <p14:creationId xmlns:p14="http://schemas.microsoft.com/office/powerpoint/2010/main" val="4005500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54B1C-E036-38CE-53C1-0EDE7CDA1E50}"/>
              </a:ext>
            </a:extLst>
          </p:cNvPr>
          <p:cNvSpPr>
            <a:spLocks noGrp="1"/>
          </p:cNvSpPr>
          <p:nvPr>
            <p:ph type="title"/>
          </p:nvPr>
        </p:nvSpPr>
        <p:spPr/>
        <p:txBody>
          <a:bodyPr/>
          <a:lstStyle/>
          <a:p>
            <a:r>
              <a:rPr lang="en-US" dirty="0">
                <a:solidFill>
                  <a:srgbClr val="FF0000"/>
                </a:solidFill>
                <a:effectLst>
                  <a:outerShdw blurRad="38100" dist="38100" dir="2700000" algn="tl">
                    <a:srgbClr val="000000">
                      <a:alpha val="43137"/>
                    </a:srgbClr>
                  </a:outerShdw>
                </a:effectLst>
              </a:rPr>
              <a:t>The evaluation of a child for ADHD involves examining four key areas</a:t>
            </a:r>
            <a:endParaRPr lang="en-IL"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9F061A0-3F45-67DC-54AA-4BEF4841CBBA}"/>
              </a:ext>
            </a:extLst>
          </p:cNvPr>
          <p:cNvSpPr>
            <a:spLocks noGrp="1"/>
          </p:cNvSpPr>
          <p:nvPr>
            <p:ph idx="1"/>
          </p:nvPr>
        </p:nvSpPr>
        <p:spPr/>
        <p:txBody>
          <a:bodyPr/>
          <a:lstStyle/>
          <a:p>
            <a:pPr algn="ctr"/>
            <a:r>
              <a:rPr lang="en-US" dirty="0"/>
              <a:t> </a:t>
            </a:r>
            <a:r>
              <a:rPr lang="en-US" sz="3600" dirty="0"/>
              <a:t>1) ADHD symptoms</a:t>
            </a:r>
          </a:p>
          <a:p>
            <a:pPr algn="ctr"/>
            <a:r>
              <a:rPr lang="en-US" sz="3600" dirty="0"/>
              <a:t>2) other conditions that may mimic these symptoms</a:t>
            </a:r>
          </a:p>
          <a:p>
            <a:pPr algn="ctr"/>
            <a:r>
              <a:rPr lang="en-US" sz="3600" dirty="0"/>
              <a:t>3) coexisting disorders</a:t>
            </a:r>
          </a:p>
          <a:p>
            <a:pPr algn="ctr"/>
            <a:r>
              <a:rPr lang="en-US" sz="3600" dirty="0"/>
              <a:t> 4) any medical, psychosocial, or learning issues that could affect treatment, even if they don't meet diagnostic criteria</a:t>
            </a:r>
            <a:endParaRPr lang="en-IL" sz="3600" dirty="0"/>
          </a:p>
        </p:txBody>
      </p:sp>
    </p:spTree>
    <p:extLst>
      <p:ext uri="{BB962C8B-B14F-4D97-AF65-F5344CB8AC3E}">
        <p14:creationId xmlns:p14="http://schemas.microsoft.com/office/powerpoint/2010/main" val="2545212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00BA-ABD6-86DA-AE7E-B5407ACEF371}"/>
              </a:ext>
            </a:extLst>
          </p:cNvPr>
          <p:cNvSpPr>
            <a:spLocks noGrp="1"/>
          </p:cNvSpPr>
          <p:nvPr>
            <p:ph type="title"/>
          </p:nvPr>
        </p:nvSpPr>
        <p:spPr/>
        <p:txBody>
          <a:bodyPr>
            <a:normAutofit fontScale="90000"/>
          </a:bodyPr>
          <a:lstStyle/>
          <a:p>
            <a:pPr algn="ctr"/>
            <a:r>
              <a:rPr lang="en-US" dirty="0">
                <a:solidFill>
                  <a:srgbClr val="FF0000"/>
                </a:solidFill>
                <a:effectLst>
                  <a:outerShdw blurRad="38100" dist="38100" dir="2700000" algn="tl">
                    <a:srgbClr val="000000">
                      <a:alpha val="43137"/>
                    </a:srgbClr>
                  </a:outerShdw>
                </a:effectLst>
              </a:rPr>
              <a:t/>
            </a:r>
            <a:br>
              <a:rPr lang="en-US" dirty="0">
                <a:solidFill>
                  <a:srgbClr val="FF0000"/>
                </a:solidFill>
                <a:effectLst>
                  <a:outerShdw blurRad="38100" dist="38100" dir="2700000" algn="tl">
                    <a:srgbClr val="000000">
                      <a:alpha val="43137"/>
                    </a:srgbClr>
                  </a:outerShdw>
                </a:effectLst>
              </a:rPr>
            </a:br>
            <a:r>
              <a:rPr lang="en-US" dirty="0">
                <a:solidFill>
                  <a:srgbClr val="FF0000"/>
                </a:solidFill>
                <a:effectLst>
                  <a:outerShdw blurRad="38100" dist="38100" dir="2700000" algn="tl">
                    <a:srgbClr val="000000">
                      <a:alpha val="43137"/>
                    </a:srgbClr>
                  </a:outerShdw>
                </a:effectLst>
              </a:rPr>
              <a:t> </a:t>
            </a:r>
            <a:r>
              <a:rPr lang="en-US" b="0" i="0" dirty="0">
                <a:effectLst>
                  <a:outerShdw blurRad="38100" dist="38100" dir="2700000" algn="tl">
                    <a:srgbClr val="000000">
                      <a:alpha val="43137"/>
                    </a:srgbClr>
                  </a:outerShdw>
                </a:effectLst>
                <a:latin typeface="Poppins" panose="020B0502040204020203" pitchFamily="2" charset="0"/>
              </a:rPr>
              <a:t>DSM-5 criteria for ADHD</a:t>
            </a:r>
            <a:r>
              <a:rPr lang="en-US" b="0" i="0" dirty="0">
                <a:effectLst/>
                <a:latin typeface="Poppins" panose="020B0502040204020203" pitchFamily="2" charset="0"/>
              </a:rPr>
              <a:t/>
            </a:r>
            <a:br>
              <a:rPr lang="en-US" b="0" i="0" dirty="0">
                <a:effectLst/>
                <a:latin typeface="Poppins" panose="020B0502040204020203" pitchFamily="2" charset="0"/>
              </a:rPr>
            </a:br>
            <a:endParaRPr lang="en-IL"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79B407A-5F87-F338-DC0E-3F2BF331843C}"/>
              </a:ext>
            </a:extLst>
          </p:cNvPr>
          <p:cNvSpPr>
            <a:spLocks noGrp="1"/>
          </p:cNvSpPr>
          <p:nvPr>
            <p:ph idx="1"/>
          </p:nvPr>
        </p:nvSpPr>
        <p:spPr/>
        <p:txBody>
          <a:bodyPr>
            <a:normAutofit/>
          </a:bodyPr>
          <a:lstStyle/>
          <a:p>
            <a:pPr algn="ctr"/>
            <a:r>
              <a:rPr lang="en-US" sz="3200" b="1" i="1" dirty="0">
                <a:solidFill>
                  <a:srgbClr val="1C1D1F"/>
                </a:solidFill>
                <a:effectLst/>
                <a:latin typeface="Nunito" pitchFamily="2" charset="0"/>
              </a:rPr>
              <a:t>Six or more symptoms</a:t>
            </a:r>
            <a:r>
              <a:rPr lang="en-US" sz="3200" b="0" i="0" dirty="0">
                <a:solidFill>
                  <a:srgbClr val="1C1D1F"/>
                </a:solidFill>
                <a:effectLst/>
                <a:latin typeface="Nunito" pitchFamily="2" charset="0"/>
              </a:rPr>
              <a:t> of inattention and/or hyperactivity-impulsivity for children </a:t>
            </a:r>
            <a:r>
              <a:rPr lang="en-US" sz="3200" b="0" i="0" dirty="0">
                <a:solidFill>
                  <a:srgbClr val="1C1D1F"/>
                </a:solidFill>
                <a:effectLst>
                  <a:outerShdw blurRad="38100" dist="38100" dir="2700000" algn="tl">
                    <a:srgbClr val="000000">
                      <a:alpha val="43137"/>
                    </a:srgbClr>
                  </a:outerShdw>
                </a:effectLst>
                <a:latin typeface="Nunito" pitchFamily="2" charset="0"/>
              </a:rPr>
              <a:t>up to age 16 years,</a:t>
            </a:r>
          </a:p>
          <a:p>
            <a:pPr marL="0" indent="0" algn="ctr">
              <a:buNone/>
            </a:pPr>
            <a:r>
              <a:rPr lang="en-US" sz="3200" b="0" i="0" dirty="0">
                <a:solidFill>
                  <a:srgbClr val="1C1D1F"/>
                </a:solidFill>
                <a:effectLst/>
                <a:latin typeface="Nunito" pitchFamily="2" charset="0"/>
              </a:rPr>
              <a:t> </a:t>
            </a:r>
            <a:r>
              <a:rPr lang="en-US" sz="3200" b="1" i="0" dirty="0">
                <a:solidFill>
                  <a:srgbClr val="1C1D1F"/>
                </a:solidFill>
                <a:effectLst/>
                <a:latin typeface="Nunito" pitchFamily="2" charset="0"/>
              </a:rPr>
              <a:t>OR</a:t>
            </a:r>
            <a:endParaRPr lang="en-US" sz="3200" b="0" i="0" dirty="0">
              <a:solidFill>
                <a:srgbClr val="1C1D1F"/>
              </a:solidFill>
              <a:effectLst/>
              <a:latin typeface="Nunito" pitchFamily="2" charset="0"/>
            </a:endParaRPr>
          </a:p>
          <a:p>
            <a:pPr algn="ctr"/>
            <a:r>
              <a:rPr lang="en-US" sz="3200" b="1" i="0" dirty="0">
                <a:solidFill>
                  <a:srgbClr val="1C1D1F"/>
                </a:solidFill>
                <a:effectLst/>
                <a:latin typeface="Nunito" pitchFamily="2" charset="0"/>
              </a:rPr>
              <a:t>■ </a:t>
            </a:r>
            <a:r>
              <a:rPr lang="en-US" sz="3200" b="1" i="1" dirty="0">
                <a:solidFill>
                  <a:srgbClr val="1C1D1F"/>
                </a:solidFill>
                <a:effectLst/>
                <a:latin typeface="Nunito" pitchFamily="2" charset="0"/>
              </a:rPr>
              <a:t>Five or more symptoms</a:t>
            </a:r>
            <a:r>
              <a:rPr lang="en-US" sz="3200" b="0" i="0" dirty="0">
                <a:solidFill>
                  <a:srgbClr val="1C1D1F"/>
                </a:solidFill>
                <a:effectLst/>
                <a:latin typeface="Nunito" pitchFamily="2" charset="0"/>
              </a:rPr>
              <a:t> of inattention and/or hyperactivity-impulsivity for adolescents </a:t>
            </a:r>
            <a:r>
              <a:rPr lang="en-US" sz="3200" b="0" i="0" dirty="0">
                <a:solidFill>
                  <a:srgbClr val="1C1D1F"/>
                </a:solidFill>
                <a:effectLst>
                  <a:outerShdw blurRad="38100" dist="38100" dir="2700000" algn="tl">
                    <a:srgbClr val="000000">
                      <a:alpha val="43137"/>
                    </a:srgbClr>
                  </a:outerShdw>
                </a:effectLst>
                <a:latin typeface="Nunito" pitchFamily="2" charset="0"/>
              </a:rPr>
              <a:t>ages 17 years </a:t>
            </a:r>
            <a:r>
              <a:rPr lang="en-US" sz="3200" b="0" i="0" dirty="0">
                <a:solidFill>
                  <a:srgbClr val="1C1D1F"/>
                </a:solidFill>
                <a:effectLst/>
                <a:latin typeface="Nunito" pitchFamily="2" charset="0"/>
              </a:rPr>
              <a:t>and older and adults.</a:t>
            </a:r>
          </a:p>
          <a:p>
            <a:endParaRPr lang="en-IL" dirty="0"/>
          </a:p>
        </p:txBody>
      </p:sp>
    </p:spTree>
    <p:extLst>
      <p:ext uri="{BB962C8B-B14F-4D97-AF65-F5344CB8AC3E}">
        <p14:creationId xmlns:p14="http://schemas.microsoft.com/office/powerpoint/2010/main" val="35708939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21E00-9921-8B83-63CD-26074AA033A7}"/>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Diagnostic criteria for ADHD:</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33DDC909-E047-6D3F-2CF7-BBD0A6E2650E}"/>
              </a:ext>
            </a:extLst>
          </p:cNvPr>
          <p:cNvSpPr>
            <a:spLocks noGrp="1"/>
          </p:cNvSpPr>
          <p:nvPr>
            <p:ph idx="1"/>
          </p:nvPr>
        </p:nvSpPr>
        <p:spPr/>
        <p:txBody>
          <a:bodyPr>
            <a:normAutofit fontScale="92500" lnSpcReduction="10000"/>
          </a:bodyPr>
          <a:lstStyle/>
          <a:p>
            <a:pPr marL="0" indent="0">
              <a:buNone/>
            </a:pPr>
            <a:r>
              <a:rPr lang="en-US" dirty="0"/>
              <a:t> </a:t>
            </a:r>
            <a:r>
              <a:rPr lang="en-US" b="1" dirty="0"/>
              <a:t>A. </a:t>
            </a:r>
            <a:r>
              <a:rPr lang="en-US" b="1" dirty="0">
                <a:solidFill>
                  <a:srgbClr val="FF0000"/>
                </a:solidFill>
              </a:rPr>
              <a:t>Inattention</a:t>
            </a:r>
            <a:r>
              <a:rPr lang="en-US" b="1" dirty="0"/>
              <a:t> (6 or more symptoms for children, 5 or more for adolescents and adults, lasting for at least 6 months)</a:t>
            </a:r>
          </a:p>
          <a:p>
            <a:pPr marL="0" indent="0">
              <a:buNone/>
            </a:pPr>
            <a:r>
              <a:rPr lang="en-US" b="1" dirty="0"/>
              <a:t>B. </a:t>
            </a:r>
            <a:r>
              <a:rPr lang="en-US" b="1" dirty="0">
                <a:solidFill>
                  <a:srgbClr val="FF0000"/>
                </a:solidFill>
              </a:rPr>
              <a:t>Hyperactivity and Impulsivity </a:t>
            </a:r>
            <a:r>
              <a:rPr lang="en-US" b="1" dirty="0"/>
              <a:t>(6 or more symptoms for children, 5 or more for adolescents and adults, lasting at least 6 months)</a:t>
            </a:r>
          </a:p>
          <a:p>
            <a:r>
              <a:rPr lang="en-US" b="1" dirty="0"/>
              <a:t>C. </a:t>
            </a:r>
            <a:r>
              <a:rPr lang="en-US" b="1" dirty="0">
                <a:solidFill>
                  <a:srgbClr val="FF0000"/>
                </a:solidFill>
              </a:rPr>
              <a:t>Several symptoms must be present before age 12</a:t>
            </a:r>
            <a:r>
              <a:rPr lang="en-US" b="1" dirty="0"/>
              <a:t>.</a:t>
            </a:r>
          </a:p>
          <a:p>
            <a:r>
              <a:rPr lang="en-US" b="1" dirty="0"/>
              <a:t>D. </a:t>
            </a:r>
            <a:r>
              <a:rPr lang="en-US" b="1" dirty="0">
                <a:solidFill>
                  <a:srgbClr val="FF0000"/>
                </a:solidFill>
              </a:rPr>
              <a:t>Symptoms must occur in two or more settings </a:t>
            </a:r>
            <a:r>
              <a:rPr lang="en-US" b="1" dirty="0"/>
              <a:t>(e.g., at home, school, work, or with friends or relatives).</a:t>
            </a:r>
          </a:p>
          <a:p>
            <a:r>
              <a:rPr lang="en-US" b="1" dirty="0"/>
              <a:t>E. </a:t>
            </a:r>
            <a:r>
              <a:rPr lang="en-US" b="1" dirty="0">
                <a:solidFill>
                  <a:srgbClr val="FF0000"/>
                </a:solidFill>
              </a:rPr>
              <a:t>There must be clear evidence that the symptoms interfere with, or reduce the quality of, social, academic, or occupational functioning.</a:t>
            </a:r>
          </a:p>
          <a:p>
            <a:r>
              <a:rPr lang="en-US" b="1" dirty="0">
                <a:solidFill>
                  <a:srgbClr val="FF0000"/>
                </a:solidFill>
              </a:rPr>
              <a:t>F. The symptoms are not better explained by another mental disorder </a:t>
            </a:r>
            <a:r>
              <a:rPr lang="en-US" b="1" dirty="0"/>
              <a:t>(e.g., a mood disorder, anxiety disorder, or personality disorder).</a:t>
            </a:r>
          </a:p>
          <a:p>
            <a:pPr marL="0" indent="0">
              <a:buNone/>
            </a:pPr>
            <a:endParaRPr lang="en-IL" dirty="0"/>
          </a:p>
        </p:txBody>
      </p:sp>
    </p:spTree>
    <p:extLst>
      <p:ext uri="{BB962C8B-B14F-4D97-AF65-F5344CB8AC3E}">
        <p14:creationId xmlns:p14="http://schemas.microsoft.com/office/powerpoint/2010/main" val="835114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F156E-624A-BEEF-263D-756C5EFA552B}"/>
              </a:ext>
            </a:extLst>
          </p:cNvPr>
          <p:cNvSpPr>
            <a:spLocks noGrp="1"/>
          </p:cNvSpPr>
          <p:nvPr>
            <p:ph type="title"/>
          </p:nvPr>
        </p:nvSpPr>
        <p:spPr/>
        <p:txBody>
          <a:bodyPr/>
          <a:lstStyle/>
          <a:p>
            <a:pPr algn="ctr"/>
            <a:r>
              <a:rPr lang="en-US" dirty="0"/>
              <a:t>Statistics </a:t>
            </a:r>
            <a:endParaRPr lang="en-IL" dirty="0"/>
          </a:p>
        </p:txBody>
      </p:sp>
      <p:sp>
        <p:nvSpPr>
          <p:cNvPr id="3" name="Content Placeholder 2">
            <a:extLst>
              <a:ext uri="{FF2B5EF4-FFF2-40B4-BE49-F238E27FC236}">
                <a16:creationId xmlns:a16="http://schemas.microsoft.com/office/drawing/2014/main" id="{1777B29A-4BAE-703B-3072-4A3245C30C85}"/>
              </a:ext>
            </a:extLst>
          </p:cNvPr>
          <p:cNvSpPr>
            <a:spLocks noGrp="1"/>
          </p:cNvSpPr>
          <p:nvPr>
            <p:ph idx="1"/>
          </p:nvPr>
        </p:nvSpPr>
        <p:spPr/>
        <p:txBody>
          <a:bodyPr/>
          <a:lstStyle/>
          <a:p>
            <a:r>
              <a:rPr lang="en-US" sz="4000" dirty="0"/>
              <a:t>ADHD has been detected in 7%–10% of children in the </a:t>
            </a:r>
            <a:r>
              <a:rPr lang="en-US" sz="4000" dirty="0">
                <a:solidFill>
                  <a:srgbClr val="FF0000"/>
                </a:solidFill>
              </a:rPr>
              <a:t>United States </a:t>
            </a:r>
          </a:p>
          <a:p>
            <a:r>
              <a:rPr lang="en-US" sz="4000" dirty="0"/>
              <a:t>Prevalence of 5% </a:t>
            </a:r>
            <a:r>
              <a:rPr lang="en-US" sz="4000" b="1" i="1" dirty="0">
                <a:solidFill>
                  <a:srgbClr val="FF0000"/>
                </a:solidFill>
              </a:rPr>
              <a:t>worldwide</a:t>
            </a:r>
          </a:p>
          <a:p>
            <a:r>
              <a:rPr lang="en-US" sz="4000" dirty="0"/>
              <a:t>In clinic-referred samples, the ratio of boys :girls diagnosed with ADHD ranges from </a:t>
            </a:r>
            <a:r>
              <a:rPr lang="en-US" sz="4000" dirty="0">
                <a:solidFill>
                  <a:srgbClr val="FF0000"/>
                </a:solidFill>
              </a:rPr>
              <a:t>6:1 to 12:1</a:t>
            </a:r>
            <a:r>
              <a:rPr lang="en-US" sz="4000" dirty="0"/>
              <a:t>, </a:t>
            </a:r>
          </a:p>
          <a:p>
            <a:r>
              <a:rPr lang="en-US" sz="4000" dirty="0"/>
              <a:t>In community samples that ratio is closer to 3:1</a:t>
            </a:r>
          </a:p>
          <a:p>
            <a:endParaRPr lang="en-US" sz="4000" dirty="0">
              <a:solidFill>
                <a:srgbClr val="FF0000"/>
              </a:solidFill>
            </a:endParaRPr>
          </a:p>
          <a:p>
            <a:endParaRPr lang="en-IL" dirty="0"/>
          </a:p>
        </p:txBody>
      </p:sp>
    </p:spTree>
    <p:extLst>
      <p:ext uri="{BB962C8B-B14F-4D97-AF65-F5344CB8AC3E}">
        <p14:creationId xmlns:p14="http://schemas.microsoft.com/office/powerpoint/2010/main" val="3304503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2916-E92C-FB38-2273-70D77E29425E}"/>
              </a:ext>
            </a:extLst>
          </p:cNvPr>
          <p:cNvSpPr>
            <a:spLocks noGrp="1"/>
          </p:cNvSpPr>
          <p:nvPr>
            <p:ph type="title"/>
          </p:nvPr>
        </p:nvSpPr>
        <p:spPr/>
        <p:txBody>
          <a:bodyPr>
            <a:normAutofit fontScale="90000"/>
          </a:bodyPr>
          <a:lstStyle/>
          <a:p>
            <a:r>
              <a:rPr lang="en-US" b="1" dirty="0">
                <a:solidFill>
                  <a:srgbClr val="FF0000"/>
                </a:solidFill>
                <a:effectLst>
                  <a:outerShdw blurRad="38100" dist="38100" dir="2700000" algn="tl">
                    <a:srgbClr val="000000">
                      <a:alpha val="43137"/>
                    </a:srgbClr>
                  </a:outerShdw>
                </a:effectLst>
              </a:rPr>
              <a:t>A. Inattention (6 or more symptoms for children, 5 or more for adolescents and adults, lasting for at least 6 months):</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66E27BD-8696-B4E6-8026-B514DF7F4D2A}"/>
              </a:ext>
            </a:extLst>
          </p:cNvPr>
          <p:cNvSpPr>
            <a:spLocks noGrp="1"/>
          </p:cNvSpPr>
          <p:nvPr>
            <p:ph idx="1"/>
          </p:nvPr>
        </p:nvSpPr>
        <p:spPr/>
        <p:txBody>
          <a:bodyPr>
            <a:normAutofit fontScale="92500" lnSpcReduction="20000"/>
          </a:bodyPr>
          <a:lstStyle/>
          <a:p>
            <a:r>
              <a:rPr lang="en-US" dirty="0"/>
              <a:t>Often fails to give close attention to details or makes careless mistakes in schoolwork, at work, or during other activities.</a:t>
            </a:r>
          </a:p>
          <a:p>
            <a:r>
              <a:rPr lang="en-US" dirty="0"/>
              <a:t>Frequently has difficulty sustaining attention in tasks or play </a:t>
            </a:r>
            <a:r>
              <a:rPr lang="en-US" dirty="0" err="1"/>
              <a:t>activities.Often</a:t>
            </a:r>
            <a:r>
              <a:rPr lang="en-US" dirty="0"/>
              <a:t> does not seem to listen when spoken to directly.</a:t>
            </a:r>
          </a:p>
          <a:p>
            <a:r>
              <a:rPr lang="en-US" dirty="0"/>
              <a:t>Often does not follow through on instructions and fails to finish schoolwork, chores, or duties in the workplace.</a:t>
            </a:r>
          </a:p>
          <a:p>
            <a:r>
              <a:rPr lang="en-US" dirty="0"/>
              <a:t>Often has difficulty organizing tasks and activities.</a:t>
            </a:r>
          </a:p>
          <a:p>
            <a:r>
              <a:rPr lang="en-US" dirty="0"/>
              <a:t>Avoids or is reluctant to engage in tasks that require sustained mental effort.</a:t>
            </a:r>
          </a:p>
          <a:p>
            <a:r>
              <a:rPr lang="en-US" dirty="0"/>
              <a:t>Often loses things necessary for tasks and activities.</a:t>
            </a:r>
          </a:p>
          <a:p>
            <a:r>
              <a:rPr lang="en-US" dirty="0"/>
              <a:t>Is easily distracted by extraneous stimuli.</a:t>
            </a:r>
          </a:p>
          <a:p>
            <a:r>
              <a:rPr lang="en-US" dirty="0"/>
              <a:t>Is often forgetful in daily activities.</a:t>
            </a:r>
            <a:endParaRPr lang="en-IL" dirty="0"/>
          </a:p>
        </p:txBody>
      </p:sp>
    </p:spTree>
    <p:extLst>
      <p:ext uri="{BB962C8B-B14F-4D97-AF65-F5344CB8AC3E}">
        <p14:creationId xmlns:p14="http://schemas.microsoft.com/office/powerpoint/2010/main" val="4705571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A14F2-8210-69F9-DE59-E1C4ADD322AF}"/>
              </a:ext>
            </a:extLst>
          </p:cNvPr>
          <p:cNvSpPr>
            <a:spLocks noGrp="1"/>
          </p:cNvSpPr>
          <p:nvPr>
            <p:ph type="title"/>
          </p:nvPr>
        </p:nvSpPr>
        <p:spPr/>
        <p:txBody>
          <a:bodyPr>
            <a:normAutofit fontScale="90000"/>
          </a:bodyPr>
          <a:lstStyle/>
          <a:p>
            <a:r>
              <a:rPr lang="en-US" b="1" dirty="0">
                <a:solidFill>
                  <a:srgbClr val="FF0000"/>
                </a:solidFill>
              </a:rPr>
              <a:t>B. Hyperactivity and Impulsivity (6 or more symptoms for children, 5 or more for adolescents and adults, lasting at least 6 months):</a:t>
            </a:r>
            <a:r>
              <a:rPr lang="en-US" b="1" dirty="0"/>
              <a:t/>
            </a:r>
            <a:br>
              <a:rPr lang="en-US" b="1" dirty="0"/>
            </a:br>
            <a:endParaRPr lang="en-IL" dirty="0"/>
          </a:p>
        </p:txBody>
      </p:sp>
      <p:sp>
        <p:nvSpPr>
          <p:cNvPr id="3" name="Content Placeholder 2">
            <a:extLst>
              <a:ext uri="{FF2B5EF4-FFF2-40B4-BE49-F238E27FC236}">
                <a16:creationId xmlns:a16="http://schemas.microsoft.com/office/drawing/2014/main" id="{7E1023D2-53BD-EBC4-7300-F894D53EE1F0}"/>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Often fidgets with or taps hands or feet.</a:t>
            </a:r>
          </a:p>
          <a:p>
            <a:pPr>
              <a:buFont typeface="Arial" panose="020B0604020202020204" pitchFamily="34" charset="0"/>
              <a:buChar char="•"/>
            </a:pPr>
            <a:r>
              <a:rPr lang="en-US" dirty="0"/>
              <a:t>Often leaves seat in situations where remaining seated is expected.</a:t>
            </a:r>
          </a:p>
          <a:p>
            <a:pPr>
              <a:buFont typeface="Arial" panose="020B0604020202020204" pitchFamily="34" charset="0"/>
              <a:buChar char="•"/>
            </a:pPr>
            <a:r>
              <a:rPr lang="en-US" dirty="0"/>
              <a:t>Often runs or climbs in inappropriate situations.</a:t>
            </a:r>
          </a:p>
          <a:p>
            <a:pPr>
              <a:buFont typeface="Arial" panose="020B0604020202020204" pitchFamily="34" charset="0"/>
              <a:buChar char="•"/>
            </a:pPr>
            <a:r>
              <a:rPr lang="en-US" dirty="0"/>
              <a:t>Unable to play or engage in activities quietly.</a:t>
            </a:r>
          </a:p>
          <a:p>
            <a:pPr>
              <a:buFont typeface="Arial" panose="020B0604020202020204" pitchFamily="34" charset="0"/>
              <a:buChar char="•"/>
            </a:pPr>
            <a:r>
              <a:rPr lang="en-US" dirty="0"/>
              <a:t>Is often "on the go," acting as if "driven by a motor."</a:t>
            </a:r>
          </a:p>
          <a:p>
            <a:pPr>
              <a:buFont typeface="Arial" panose="020B0604020202020204" pitchFamily="34" charset="0"/>
              <a:buChar char="•"/>
            </a:pPr>
            <a:r>
              <a:rPr lang="en-US" dirty="0"/>
              <a:t>Talks excessively.</a:t>
            </a:r>
          </a:p>
          <a:p>
            <a:pPr>
              <a:buFont typeface="Arial" panose="020B0604020202020204" pitchFamily="34" charset="0"/>
              <a:buChar char="•"/>
            </a:pPr>
            <a:r>
              <a:rPr lang="en-US" dirty="0"/>
              <a:t>Interrupts or intrudes on others (e.g., butts into conversations or games).</a:t>
            </a:r>
          </a:p>
          <a:p>
            <a:pPr>
              <a:buFont typeface="Arial" panose="020B0604020202020204" pitchFamily="34" charset="0"/>
              <a:buChar char="•"/>
            </a:pPr>
            <a:r>
              <a:rPr lang="en-US" dirty="0"/>
              <a:t>Has difficulty waiting for their turn.</a:t>
            </a:r>
          </a:p>
          <a:p>
            <a:endParaRPr lang="en-IL" dirty="0"/>
          </a:p>
        </p:txBody>
      </p:sp>
    </p:spTree>
    <p:extLst>
      <p:ext uri="{BB962C8B-B14F-4D97-AF65-F5344CB8AC3E}">
        <p14:creationId xmlns:p14="http://schemas.microsoft.com/office/powerpoint/2010/main" val="2361792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37AC0-2A93-D8E2-B588-A5AB1152107D}"/>
              </a:ext>
            </a:extLst>
          </p:cNvPr>
          <p:cNvSpPr>
            <a:spLocks noGrp="1"/>
          </p:cNvSpPr>
          <p:nvPr>
            <p:ph type="title"/>
          </p:nvPr>
        </p:nvSpPr>
        <p:spPr/>
        <p:txBody>
          <a:bodyPr/>
          <a:lstStyle/>
          <a:p>
            <a:r>
              <a:rPr lang="en-US" b="1" dirty="0">
                <a:solidFill>
                  <a:srgbClr val="FF0000"/>
                </a:solidFill>
              </a:rPr>
              <a:t>Diagnosis of ADHD involves a comprehensive and multi-step evaluation to ensure accuracy</a:t>
            </a:r>
            <a:endParaRPr lang="en-IL" b="1" dirty="0">
              <a:solidFill>
                <a:srgbClr val="FF0000"/>
              </a:solidFill>
            </a:endParaRPr>
          </a:p>
        </p:txBody>
      </p:sp>
      <p:sp>
        <p:nvSpPr>
          <p:cNvPr id="3" name="Content Placeholder 2">
            <a:extLst>
              <a:ext uri="{FF2B5EF4-FFF2-40B4-BE49-F238E27FC236}">
                <a16:creationId xmlns:a16="http://schemas.microsoft.com/office/drawing/2014/main" id="{E64F7F4F-4506-FCE5-6BBF-12D1F693246F}"/>
              </a:ext>
            </a:extLst>
          </p:cNvPr>
          <p:cNvSpPr>
            <a:spLocks noGrp="1"/>
          </p:cNvSpPr>
          <p:nvPr>
            <p:ph idx="1"/>
          </p:nvPr>
        </p:nvSpPr>
        <p:spPr/>
        <p:txBody>
          <a:bodyPr/>
          <a:lstStyle/>
          <a:p>
            <a:r>
              <a:rPr lang="en-US" b="1" dirty="0"/>
              <a:t>1. Clinical Interview</a:t>
            </a:r>
          </a:p>
          <a:p>
            <a:pPr>
              <a:buFont typeface="Arial" panose="020B0604020202020204" pitchFamily="34" charset="0"/>
              <a:buChar char="•"/>
            </a:pPr>
            <a:r>
              <a:rPr lang="en-US" dirty="0"/>
              <a:t>A licensed professional, typically a psychologist, psychiatrist, or pediatrician, conducts an in-depth interview with the individual (and often with their parents, caregivers, or teachers).</a:t>
            </a:r>
          </a:p>
          <a:p>
            <a:pPr>
              <a:buFont typeface="Arial" panose="020B0604020202020204" pitchFamily="34" charset="0"/>
              <a:buChar char="•"/>
            </a:pPr>
            <a:r>
              <a:rPr lang="en-US" dirty="0"/>
              <a:t>The interview includes a review of the individual's medical, psychological, and family history, as well as an exploration of current symptoms, developmental milestones, and any co-occurring conditions.</a:t>
            </a:r>
          </a:p>
          <a:p>
            <a:endParaRPr lang="en-IL" dirty="0"/>
          </a:p>
        </p:txBody>
      </p:sp>
    </p:spTree>
    <p:extLst>
      <p:ext uri="{BB962C8B-B14F-4D97-AF65-F5344CB8AC3E}">
        <p14:creationId xmlns:p14="http://schemas.microsoft.com/office/powerpoint/2010/main" val="36030451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842B-3A2A-4CE4-3186-0F92343E610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16FB50E-00C3-BDA0-6F59-A99174B36115}"/>
              </a:ext>
            </a:extLst>
          </p:cNvPr>
          <p:cNvSpPr>
            <a:spLocks noGrp="1"/>
          </p:cNvSpPr>
          <p:nvPr>
            <p:ph idx="1"/>
          </p:nvPr>
        </p:nvSpPr>
        <p:spPr/>
        <p:txBody>
          <a:bodyPr/>
          <a:lstStyle/>
          <a:p>
            <a:r>
              <a:rPr lang="en-US" b="1" dirty="0"/>
              <a:t>2. Behavior Rating Scales</a:t>
            </a:r>
          </a:p>
          <a:p>
            <a:pPr>
              <a:buFont typeface="Arial" panose="020B0604020202020204" pitchFamily="34" charset="0"/>
              <a:buChar char="•"/>
            </a:pPr>
            <a:r>
              <a:rPr lang="en-US" dirty="0"/>
              <a:t>Standardized questionnaires are often used to gather quantitative data on the severity and frequency of ADHD symptoms.</a:t>
            </a:r>
          </a:p>
          <a:p>
            <a:pPr>
              <a:buFont typeface="Arial" panose="020B0604020202020204" pitchFamily="34" charset="0"/>
              <a:buChar char="•"/>
            </a:pPr>
            <a:r>
              <a:rPr lang="en-US" dirty="0"/>
              <a:t>Common rating scales include:</a:t>
            </a:r>
          </a:p>
          <a:p>
            <a:pPr marL="742950" lvl="1" indent="-285750">
              <a:buFont typeface="Arial" panose="020B0604020202020204" pitchFamily="34" charset="0"/>
              <a:buChar char="•"/>
            </a:pPr>
            <a:r>
              <a:rPr lang="en-US" b="1" dirty="0"/>
              <a:t>Conners' Rating Scales</a:t>
            </a:r>
            <a:r>
              <a:rPr lang="en-US" dirty="0"/>
              <a:t> (for parents, teachers, and sometimes the individual).</a:t>
            </a:r>
          </a:p>
          <a:p>
            <a:pPr marL="742950" lvl="1" indent="-285750">
              <a:buFont typeface="Arial" panose="020B0604020202020204" pitchFamily="34" charset="0"/>
              <a:buChar char="•"/>
            </a:pPr>
            <a:r>
              <a:rPr lang="en-US" b="1" dirty="0"/>
              <a:t>Vanderbilt Assessment Scales</a:t>
            </a:r>
            <a:r>
              <a:rPr lang="en-US" dirty="0"/>
              <a:t> (used for children, includes both parent and teacher reports).</a:t>
            </a:r>
          </a:p>
          <a:p>
            <a:pPr marL="742950" lvl="1" indent="-285750">
              <a:buFont typeface="Arial" panose="020B0604020202020204" pitchFamily="34" charset="0"/>
              <a:buChar char="•"/>
            </a:pPr>
            <a:r>
              <a:rPr lang="en-US" b="1" dirty="0"/>
              <a:t>ADHD Rating Scale-IV</a:t>
            </a:r>
          </a:p>
          <a:p>
            <a:endParaRPr lang="en-IL" dirty="0"/>
          </a:p>
        </p:txBody>
      </p:sp>
    </p:spTree>
    <p:extLst>
      <p:ext uri="{BB962C8B-B14F-4D97-AF65-F5344CB8AC3E}">
        <p14:creationId xmlns:p14="http://schemas.microsoft.com/office/powerpoint/2010/main" val="23996347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AF770-8B60-254B-213E-5112271AFEE9}"/>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711AEC7-0C75-2968-295E-50158BE5B084}"/>
              </a:ext>
            </a:extLst>
          </p:cNvPr>
          <p:cNvSpPr>
            <a:spLocks noGrp="1"/>
          </p:cNvSpPr>
          <p:nvPr>
            <p:ph idx="1"/>
          </p:nvPr>
        </p:nvSpPr>
        <p:spPr/>
        <p:txBody>
          <a:bodyPr/>
          <a:lstStyle/>
          <a:p>
            <a:r>
              <a:rPr lang="en-US" b="1" dirty="0"/>
              <a:t>3. Observations</a:t>
            </a:r>
          </a:p>
          <a:p>
            <a:pPr>
              <a:buFont typeface="Arial" panose="020B0604020202020204" pitchFamily="34" charset="0"/>
              <a:buChar char="•"/>
            </a:pPr>
            <a:r>
              <a:rPr lang="en-US" dirty="0"/>
              <a:t>Observing the child or adult in different settings (e.g., home, school, work) helps professionals understand how ADHD symptoms manifest in daily life.</a:t>
            </a:r>
          </a:p>
          <a:p>
            <a:pPr>
              <a:buFont typeface="Arial" panose="020B0604020202020204" pitchFamily="34" charset="0"/>
              <a:buChar char="•"/>
            </a:pPr>
            <a:r>
              <a:rPr lang="en-US" dirty="0"/>
              <a:t>Teachers and parents are often asked to report specific behaviors and challenges the individual exhibits in these environments, such as difficulties following directions, staying focused, or completing tasks.</a:t>
            </a:r>
          </a:p>
          <a:p>
            <a:endParaRPr lang="en-IL" dirty="0"/>
          </a:p>
        </p:txBody>
      </p:sp>
    </p:spTree>
    <p:extLst>
      <p:ext uri="{BB962C8B-B14F-4D97-AF65-F5344CB8AC3E}">
        <p14:creationId xmlns:p14="http://schemas.microsoft.com/office/powerpoint/2010/main" val="1766950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6EACE-7248-B05C-28AB-72AC707758F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E50974D-7240-16E0-6A67-D934E678595E}"/>
              </a:ext>
            </a:extLst>
          </p:cNvPr>
          <p:cNvSpPr>
            <a:spLocks noGrp="1"/>
          </p:cNvSpPr>
          <p:nvPr>
            <p:ph idx="1"/>
          </p:nvPr>
        </p:nvSpPr>
        <p:spPr/>
        <p:txBody>
          <a:bodyPr/>
          <a:lstStyle/>
          <a:p>
            <a:r>
              <a:rPr lang="en-US" b="1" dirty="0"/>
              <a:t>5. Use of Diagnostic Tools</a:t>
            </a:r>
          </a:p>
          <a:p>
            <a:pPr>
              <a:buFont typeface="Arial" panose="020B0604020202020204" pitchFamily="34" charset="0"/>
              <a:buChar char="•"/>
            </a:pPr>
            <a:r>
              <a:rPr lang="en-US" dirty="0"/>
              <a:t>ADHD is not diagnosed through a single test. Instead, tools such as:</a:t>
            </a:r>
          </a:p>
          <a:p>
            <a:pPr marL="742950" lvl="1" indent="-285750">
              <a:buFont typeface="Arial" panose="020B0604020202020204" pitchFamily="34" charset="0"/>
              <a:buChar char="•"/>
            </a:pPr>
            <a:r>
              <a:rPr lang="en-US" b="1" dirty="0"/>
              <a:t>Structured Interviews</a:t>
            </a:r>
            <a:r>
              <a:rPr lang="en-US" dirty="0"/>
              <a:t> (e.g., the </a:t>
            </a:r>
            <a:r>
              <a:rPr lang="en-US" b="1" dirty="0"/>
              <a:t>Diagnostic Interview Schedule for Children</a:t>
            </a:r>
            <a:r>
              <a:rPr lang="en-US" dirty="0"/>
              <a:t> or </a:t>
            </a:r>
            <a:r>
              <a:rPr lang="en-US" b="1" dirty="0"/>
              <a:t>Schedule for Affective Disorders and Schizophrenia</a:t>
            </a:r>
            <a:r>
              <a:rPr lang="en-US" dirty="0"/>
              <a:t>) are used to assess symptoms.</a:t>
            </a:r>
          </a:p>
          <a:p>
            <a:pPr marL="742950" lvl="1" indent="-285750">
              <a:buFont typeface="Arial" panose="020B0604020202020204" pitchFamily="34" charset="0"/>
              <a:buChar char="•"/>
            </a:pPr>
            <a:r>
              <a:rPr lang="en-US" b="1" dirty="0"/>
              <a:t>Cognitive Tests</a:t>
            </a:r>
            <a:r>
              <a:rPr lang="en-US" dirty="0"/>
              <a:t> may be used to rule out other conditions, such as learning disabilities, that may be contributing to the symptoms.</a:t>
            </a:r>
          </a:p>
          <a:p>
            <a:pPr marL="742950" lvl="1" indent="-285750">
              <a:buFont typeface="Arial" panose="020B0604020202020204" pitchFamily="34" charset="0"/>
              <a:buChar char="•"/>
            </a:pPr>
            <a:r>
              <a:rPr lang="en-US" b="1" dirty="0"/>
              <a:t>Neuropsychological Testing</a:t>
            </a:r>
            <a:r>
              <a:rPr lang="en-US" dirty="0"/>
              <a:t> may be conducted in some cases to evaluate attention, memory, and executive function skills.</a:t>
            </a:r>
          </a:p>
          <a:p>
            <a:endParaRPr lang="en-IL" dirty="0"/>
          </a:p>
        </p:txBody>
      </p:sp>
    </p:spTree>
    <p:extLst>
      <p:ext uri="{BB962C8B-B14F-4D97-AF65-F5344CB8AC3E}">
        <p14:creationId xmlns:p14="http://schemas.microsoft.com/office/powerpoint/2010/main" val="9733393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F0662-52A5-0DA6-811E-B7DF50DF81D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C52DDD9-38C8-BA51-787B-218B374F4D0D}"/>
              </a:ext>
            </a:extLst>
          </p:cNvPr>
          <p:cNvSpPr>
            <a:spLocks noGrp="1"/>
          </p:cNvSpPr>
          <p:nvPr>
            <p:ph idx="1"/>
          </p:nvPr>
        </p:nvSpPr>
        <p:spPr/>
        <p:txBody>
          <a:bodyPr/>
          <a:lstStyle/>
          <a:p>
            <a:r>
              <a:rPr lang="en-US" b="1" dirty="0"/>
              <a:t>6. Rule Out Other Conditions</a:t>
            </a:r>
          </a:p>
          <a:p>
            <a:pPr>
              <a:buFont typeface="Arial" panose="020B0604020202020204" pitchFamily="34" charset="0"/>
              <a:buChar char="•"/>
            </a:pPr>
            <a:r>
              <a:rPr lang="en-US" dirty="0"/>
              <a:t>The evaluation also involves ensuring that ADHD symptoms are not better explained by other conditions, such as anxiety, depression, or learning disabilities.</a:t>
            </a:r>
          </a:p>
          <a:p>
            <a:pPr>
              <a:buFont typeface="Arial" panose="020B0604020202020204" pitchFamily="34" charset="0"/>
              <a:buChar char="•"/>
            </a:pPr>
            <a:r>
              <a:rPr lang="en-US" dirty="0"/>
              <a:t>A licensed professional will consider whether there are any co-occurring disorders that need to be addressed, which can sometimes mask ADHD symptoms.</a:t>
            </a:r>
          </a:p>
          <a:p>
            <a:endParaRPr lang="en-IL" dirty="0"/>
          </a:p>
        </p:txBody>
      </p:sp>
    </p:spTree>
    <p:extLst>
      <p:ext uri="{BB962C8B-B14F-4D97-AF65-F5344CB8AC3E}">
        <p14:creationId xmlns:p14="http://schemas.microsoft.com/office/powerpoint/2010/main" val="2077863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CB7AE-42E6-17C8-F3F7-922C00541D06}"/>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ADHD treatment </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ABA303C4-2923-C15A-64EB-F4CE08A63D3F}"/>
              </a:ext>
            </a:extLst>
          </p:cNvPr>
          <p:cNvSpPr>
            <a:spLocks noGrp="1"/>
          </p:cNvSpPr>
          <p:nvPr>
            <p:ph idx="1"/>
          </p:nvPr>
        </p:nvSpPr>
        <p:spPr/>
        <p:txBody>
          <a:bodyPr>
            <a:normAutofit lnSpcReduction="10000"/>
          </a:bodyPr>
          <a:lstStyle/>
          <a:p>
            <a:pPr algn="ctr"/>
            <a:r>
              <a:rPr lang="en-US" b="1" dirty="0"/>
              <a:t>1. Medications</a:t>
            </a:r>
          </a:p>
          <a:p>
            <a:r>
              <a:rPr lang="en-US" dirty="0"/>
              <a:t>Medications are often an essential part of ADHD treatment, as they help manage core symptoms. The two primary categories of ADHD medications are:</a:t>
            </a:r>
          </a:p>
          <a:p>
            <a:r>
              <a:rPr lang="en-US" b="1" dirty="0"/>
              <a:t>Stimulant Medications (First-line treatment)</a:t>
            </a:r>
          </a:p>
          <a:p>
            <a:r>
              <a:rPr lang="en-IL" dirty="0"/>
              <a:t>Methylphenidate-based (e.g., Ritalin, </a:t>
            </a:r>
            <a:r>
              <a:rPr lang="en-IL" dirty="0" err="1"/>
              <a:t>Concerta</a:t>
            </a:r>
            <a:r>
              <a:rPr lang="en-IL" dirty="0"/>
              <a:t>, </a:t>
            </a:r>
            <a:r>
              <a:rPr lang="en-IL" dirty="0" err="1"/>
              <a:t>Daytrana</a:t>
            </a:r>
            <a:r>
              <a:rPr lang="en-IL" dirty="0"/>
              <a:t>)Amphetamine-based (e.g., Adderall, Vyvanse, Dexedrine</a:t>
            </a:r>
            <a:endParaRPr lang="en-US" dirty="0"/>
          </a:p>
          <a:p>
            <a:r>
              <a:rPr lang="en-US" b="1" dirty="0"/>
              <a:t>Non-Stimulant Medications</a:t>
            </a:r>
            <a:r>
              <a:rPr lang="en-US" dirty="0"/>
              <a:t> (For those who do not respond well to stimulants or experience side effects</a:t>
            </a:r>
          </a:p>
          <a:p>
            <a:r>
              <a:rPr lang="en-US" dirty="0"/>
              <a:t>Atomoxetine (Strattera):</a:t>
            </a:r>
            <a:endParaRPr lang="en-IL" dirty="0"/>
          </a:p>
        </p:txBody>
      </p:sp>
    </p:spTree>
    <p:extLst>
      <p:ext uri="{BB962C8B-B14F-4D97-AF65-F5344CB8AC3E}">
        <p14:creationId xmlns:p14="http://schemas.microsoft.com/office/powerpoint/2010/main" val="697046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00FFE-8096-F4DB-9B89-C68F75947329}"/>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2E61AD4-65CB-4AA9-5366-B7B2AE7CE9CD}"/>
              </a:ext>
            </a:extLst>
          </p:cNvPr>
          <p:cNvSpPr>
            <a:spLocks noGrp="1"/>
          </p:cNvSpPr>
          <p:nvPr>
            <p:ph idx="1"/>
          </p:nvPr>
        </p:nvSpPr>
        <p:spPr/>
        <p:txBody>
          <a:bodyPr/>
          <a:lstStyle/>
          <a:p>
            <a:pPr algn="ctr"/>
            <a:r>
              <a:rPr lang="en-US" dirty="0">
                <a:solidFill>
                  <a:srgbClr val="FF0000"/>
                </a:solidFill>
              </a:rPr>
              <a:t>2. </a:t>
            </a:r>
            <a:r>
              <a:rPr lang="en-US" b="1" dirty="0">
                <a:solidFill>
                  <a:srgbClr val="FF0000"/>
                </a:solidFill>
              </a:rPr>
              <a:t>Behavioral Therapy</a:t>
            </a:r>
          </a:p>
          <a:p>
            <a:r>
              <a:rPr lang="en-US" dirty="0"/>
              <a:t>Parent Training</a:t>
            </a:r>
          </a:p>
          <a:p>
            <a:r>
              <a:rPr lang="en-US" b="1" dirty="0"/>
              <a:t>Cognitive-Behavioral Therapy (CBT):</a:t>
            </a:r>
            <a:r>
              <a:rPr lang="en-US" dirty="0"/>
              <a:t> A type of therapy that helps individuals identify and change negative thinking patterns and behaviors. CBT is often used in adults with ADHD to address executive function difficulties, such as poor time management, organization, and goal setting.</a:t>
            </a:r>
          </a:p>
          <a:p>
            <a:r>
              <a:rPr lang="en-US" b="1" dirty="0"/>
              <a:t>Behavior Modification:</a:t>
            </a:r>
            <a:r>
              <a:rPr lang="en-US" dirty="0"/>
              <a:t> Involves using reinforcement techniques (e.g., rewards for good behavior, consequences for disruptive behavior) to encourage desirable behavior in children and adults.</a:t>
            </a:r>
            <a:endParaRPr lang="en-IL" dirty="0"/>
          </a:p>
        </p:txBody>
      </p:sp>
    </p:spTree>
    <p:extLst>
      <p:ext uri="{BB962C8B-B14F-4D97-AF65-F5344CB8AC3E}">
        <p14:creationId xmlns:p14="http://schemas.microsoft.com/office/powerpoint/2010/main" val="10140551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C1B9C-57C9-C2A4-699C-2802C66FFF17}"/>
              </a:ext>
            </a:extLst>
          </p:cNvPr>
          <p:cNvSpPr>
            <a:spLocks noGrp="1"/>
          </p:cNvSpPr>
          <p:nvPr>
            <p:ph type="title"/>
          </p:nvPr>
        </p:nvSpPr>
        <p:spPr/>
        <p:txBody>
          <a:bodyPr/>
          <a:lstStyle/>
          <a:p>
            <a:r>
              <a:rPr lang="en-US" dirty="0">
                <a:solidFill>
                  <a:srgbClr val="FF0000"/>
                </a:solidFill>
                <a:effectLst>
                  <a:outerShdw blurRad="38100" dist="38100" dir="2700000" algn="tl">
                    <a:srgbClr val="000000">
                      <a:alpha val="43137"/>
                    </a:srgbClr>
                  </a:outerShdw>
                </a:effectLst>
              </a:rPr>
              <a:t>Common communication disorders </a:t>
            </a:r>
            <a:endParaRPr lang="en-IL"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CBC9063-9B86-9794-3903-831E76D8CDCF}"/>
              </a:ext>
            </a:extLst>
          </p:cNvPr>
          <p:cNvSpPr>
            <a:spLocks noGrp="1"/>
          </p:cNvSpPr>
          <p:nvPr>
            <p:ph idx="1"/>
          </p:nvPr>
        </p:nvSpPr>
        <p:spPr/>
        <p:txBody>
          <a:bodyPr/>
          <a:lstStyle/>
          <a:p>
            <a:r>
              <a:rPr lang="en-US" dirty="0"/>
              <a:t>1. </a:t>
            </a:r>
            <a:r>
              <a:rPr lang="en-US" b="1" dirty="0"/>
              <a:t>Speech Sound Disorders (Articulation or Phonological Disorders)</a:t>
            </a:r>
          </a:p>
          <a:p>
            <a:r>
              <a:rPr lang="en-US" dirty="0"/>
              <a:t>ADHD does not directly cause speech sound disorders, the difficulties children with ADHD experience with attention and impulse control can contribute to issues with consistent speech sound production, especially in more complex words or sentences.</a:t>
            </a:r>
            <a:endParaRPr lang="en-IL" dirty="0"/>
          </a:p>
        </p:txBody>
      </p:sp>
    </p:spTree>
    <p:extLst>
      <p:ext uri="{BB962C8B-B14F-4D97-AF65-F5344CB8AC3E}">
        <p14:creationId xmlns:p14="http://schemas.microsoft.com/office/powerpoint/2010/main" val="182363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DAD3E-4606-5221-04C5-8CF8361D2D89}"/>
              </a:ext>
            </a:extLst>
          </p:cNvPr>
          <p:cNvSpPr>
            <a:spLocks noGrp="1"/>
          </p:cNvSpPr>
          <p:nvPr>
            <p:ph type="title"/>
          </p:nvPr>
        </p:nvSpPr>
        <p:spPr/>
        <p:txBody>
          <a:bodyPr/>
          <a:lstStyle/>
          <a:p>
            <a:pPr algn="ctr"/>
            <a:r>
              <a:rPr lang="en-US" b="1" dirty="0"/>
              <a:t>Clinical presentation </a:t>
            </a:r>
            <a:endParaRPr lang="en-IL" b="1" dirty="0"/>
          </a:p>
        </p:txBody>
      </p:sp>
      <p:sp>
        <p:nvSpPr>
          <p:cNvPr id="3" name="Content Placeholder 2">
            <a:extLst>
              <a:ext uri="{FF2B5EF4-FFF2-40B4-BE49-F238E27FC236}">
                <a16:creationId xmlns:a16="http://schemas.microsoft.com/office/drawing/2014/main" id="{107D169A-D7EF-5695-D29C-5FBBD5B5EBE7}"/>
              </a:ext>
            </a:extLst>
          </p:cNvPr>
          <p:cNvSpPr>
            <a:spLocks noGrp="1"/>
          </p:cNvSpPr>
          <p:nvPr>
            <p:ph idx="1"/>
          </p:nvPr>
        </p:nvSpPr>
        <p:spPr/>
        <p:txBody>
          <a:bodyPr/>
          <a:lstStyle/>
          <a:p>
            <a:r>
              <a:rPr lang="en-US" dirty="0"/>
              <a:t>Early childhood </a:t>
            </a:r>
          </a:p>
          <a:p>
            <a:r>
              <a:rPr lang="en-US" dirty="0"/>
              <a:t>Preschool years </a:t>
            </a:r>
          </a:p>
          <a:p>
            <a:r>
              <a:rPr lang="en-US" dirty="0"/>
              <a:t>Elementary school </a:t>
            </a:r>
          </a:p>
          <a:p>
            <a:endParaRPr lang="en-IL" dirty="0"/>
          </a:p>
        </p:txBody>
      </p:sp>
    </p:spTree>
    <p:extLst>
      <p:ext uri="{BB962C8B-B14F-4D97-AF65-F5344CB8AC3E}">
        <p14:creationId xmlns:p14="http://schemas.microsoft.com/office/powerpoint/2010/main" val="7411304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90267-884B-72CC-A5D6-64AB28E3B35B}"/>
              </a:ext>
            </a:extLst>
          </p:cNvPr>
          <p:cNvSpPr>
            <a:spLocks noGrp="1"/>
          </p:cNvSpPr>
          <p:nvPr>
            <p:ph type="title"/>
          </p:nvPr>
        </p:nvSpPr>
        <p:spPr/>
        <p:txBody>
          <a:bodyPr/>
          <a:lstStyle/>
          <a:p>
            <a:r>
              <a:rPr lang="en-US" dirty="0"/>
              <a:t>2. </a:t>
            </a:r>
            <a:r>
              <a:rPr lang="en-US" b="1" dirty="0"/>
              <a:t>Language Delay or Language Disorders</a:t>
            </a:r>
            <a:endParaRPr lang="en-IL" dirty="0"/>
          </a:p>
        </p:txBody>
      </p:sp>
      <p:sp>
        <p:nvSpPr>
          <p:cNvPr id="3" name="Content Placeholder 2">
            <a:extLst>
              <a:ext uri="{FF2B5EF4-FFF2-40B4-BE49-F238E27FC236}">
                <a16:creationId xmlns:a16="http://schemas.microsoft.com/office/drawing/2014/main" id="{B24989CD-B6EF-5691-8B87-166FFBA655A8}"/>
              </a:ext>
            </a:extLst>
          </p:cNvPr>
          <p:cNvSpPr>
            <a:spLocks noGrp="1"/>
          </p:cNvSpPr>
          <p:nvPr>
            <p:ph idx="1"/>
          </p:nvPr>
        </p:nvSpPr>
        <p:spPr/>
        <p:txBody>
          <a:bodyPr>
            <a:normAutofit fontScale="92500" lnSpcReduction="20000"/>
          </a:bodyPr>
          <a:lstStyle/>
          <a:p>
            <a:r>
              <a:rPr lang="en-US" dirty="0"/>
              <a:t>Children with ADHD may struggle to understand spoken language, especially when it involves multiple steps or complex instructions</a:t>
            </a:r>
          </a:p>
          <a:p>
            <a:r>
              <a:rPr lang="en-US" dirty="0"/>
              <a:t>Have difficulty following instructions that require sustained attention.</a:t>
            </a:r>
          </a:p>
          <a:p>
            <a:r>
              <a:rPr lang="en-US" dirty="0"/>
              <a:t>Struggle to understand questions or concepts in conversations.</a:t>
            </a:r>
          </a:p>
          <a:p>
            <a:r>
              <a:rPr lang="en-US" dirty="0"/>
              <a:t>Miss important details in stories or information presented verbally.</a:t>
            </a:r>
          </a:p>
          <a:p>
            <a:r>
              <a:rPr lang="en-US" dirty="0"/>
              <a:t>Struggle to form grammatically correct sentences or use appropriate vocabulary.</a:t>
            </a:r>
          </a:p>
          <a:p>
            <a:r>
              <a:rPr lang="en-US" dirty="0"/>
              <a:t>Have trouble organizing their thoughts and expressing them in a coherent manner.</a:t>
            </a:r>
          </a:p>
          <a:p>
            <a:r>
              <a:rPr lang="en-US" dirty="0"/>
              <a:t>Use short, fragmented sentences rather than complex, complete ones.</a:t>
            </a:r>
          </a:p>
          <a:p>
            <a:r>
              <a:rPr lang="en-US" dirty="0"/>
              <a:t>Interrupt conversations or struggle to stay on topic due to impulsivity.</a:t>
            </a:r>
            <a:endParaRPr lang="en-IL" dirty="0"/>
          </a:p>
        </p:txBody>
      </p:sp>
    </p:spTree>
    <p:extLst>
      <p:ext uri="{BB962C8B-B14F-4D97-AF65-F5344CB8AC3E}">
        <p14:creationId xmlns:p14="http://schemas.microsoft.com/office/powerpoint/2010/main" val="42691374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89AEE-251C-F07C-7D23-6164E8D9FBAD}"/>
              </a:ext>
            </a:extLst>
          </p:cNvPr>
          <p:cNvSpPr>
            <a:spLocks noGrp="1"/>
          </p:cNvSpPr>
          <p:nvPr>
            <p:ph type="title"/>
          </p:nvPr>
        </p:nvSpPr>
        <p:spPr/>
        <p:txBody>
          <a:bodyPr/>
          <a:lstStyle/>
          <a:p>
            <a:r>
              <a:rPr lang="en-US" dirty="0"/>
              <a:t>3. </a:t>
            </a:r>
            <a:r>
              <a:rPr lang="en-US" b="1" dirty="0"/>
              <a:t>Pragmatic Language Disorder (Social Communication Disorder)</a:t>
            </a:r>
            <a:endParaRPr lang="en-IL" dirty="0"/>
          </a:p>
        </p:txBody>
      </p:sp>
      <p:sp>
        <p:nvSpPr>
          <p:cNvPr id="3" name="Content Placeholder 2">
            <a:extLst>
              <a:ext uri="{FF2B5EF4-FFF2-40B4-BE49-F238E27FC236}">
                <a16:creationId xmlns:a16="http://schemas.microsoft.com/office/drawing/2014/main" id="{BA408B16-BF7C-BBFF-4FF4-06A49CB1BE1B}"/>
              </a:ext>
            </a:extLst>
          </p:cNvPr>
          <p:cNvSpPr>
            <a:spLocks noGrp="1"/>
          </p:cNvSpPr>
          <p:nvPr>
            <p:ph idx="1"/>
          </p:nvPr>
        </p:nvSpPr>
        <p:spPr/>
        <p:txBody>
          <a:bodyPr>
            <a:normAutofit fontScale="92500" lnSpcReduction="10000"/>
          </a:bodyPr>
          <a:lstStyle/>
          <a:p>
            <a:r>
              <a:rPr lang="en-US" dirty="0">
                <a:solidFill>
                  <a:srgbClr val="FF0000"/>
                </a:solidFill>
              </a:rPr>
              <a:t>Turn-taking</a:t>
            </a:r>
            <a:r>
              <a:rPr lang="en-US" dirty="0"/>
              <a:t>: Interrupting others, dominating conversations, or not waiting for their turn in group discussions.</a:t>
            </a:r>
          </a:p>
          <a:p>
            <a:r>
              <a:rPr lang="en-US" dirty="0">
                <a:solidFill>
                  <a:srgbClr val="FF0000"/>
                </a:solidFill>
              </a:rPr>
              <a:t>Understanding social cues</a:t>
            </a:r>
            <a:r>
              <a:rPr lang="en-US" dirty="0"/>
              <a:t>: Difficulty interpreting nonverbal cues such as body language, facial expressions, and tone of voice, which can lead to misunderstandings.</a:t>
            </a:r>
          </a:p>
          <a:p>
            <a:r>
              <a:rPr lang="en-US" dirty="0">
                <a:solidFill>
                  <a:srgbClr val="FF0000"/>
                </a:solidFill>
              </a:rPr>
              <a:t>Adapting communication to social situations</a:t>
            </a:r>
            <a:r>
              <a:rPr lang="en-US" dirty="0"/>
              <a:t>: Struggling with appropriate greetings, initiating conversations, or adjusting language based on the audience (e.g., speaking differently to a teacher versus a peer).</a:t>
            </a:r>
          </a:p>
          <a:p>
            <a:r>
              <a:rPr lang="en-US" dirty="0">
                <a:solidFill>
                  <a:srgbClr val="FF0000"/>
                </a:solidFill>
              </a:rPr>
              <a:t>Staying on topic</a:t>
            </a:r>
            <a:r>
              <a:rPr lang="en-US" dirty="0"/>
              <a:t>: Due to impulsivity and inattention, children with ADHD may veer off-topic during conversations, making it difficult for others to follow the discussion.</a:t>
            </a:r>
            <a:endParaRPr lang="en-IL" dirty="0"/>
          </a:p>
        </p:txBody>
      </p:sp>
    </p:spTree>
    <p:extLst>
      <p:ext uri="{BB962C8B-B14F-4D97-AF65-F5344CB8AC3E}">
        <p14:creationId xmlns:p14="http://schemas.microsoft.com/office/powerpoint/2010/main" val="9325783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3E62A-1C1C-D715-013B-4EBEE6C5A178}"/>
              </a:ext>
            </a:extLst>
          </p:cNvPr>
          <p:cNvSpPr>
            <a:spLocks noGrp="1"/>
          </p:cNvSpPr>
          <p:nvPr>
            <p:ph type="title"/>
          </p:nvPr>
        </p:nvSpPr>
        <p:spPr/>
        <p:txBody>
          <a:bodyPr/>
          <a:lstStyle/>
          <a:p>
            <a:r>
              <a:rPr lang="en-US" b="1" dirty="0"/>
              <a:t>4. Auditory Processing Disorder (APD)</a:t>
            </a:r>
            <a:endParaRPr lang="en-IL" dirty="0"/>
          </a:p>
        </p:txBody>
      </p:sp>
      <p:sp>
        <p:nvSpPr>
          <p:cNvPr id="3" name="Content Placeholder 2">
            <a:extLst>
              <a:ext uri="{FF2B5EF4-FFF2-40B4-BE49-F238E27FC236}">
                <a16:creationId xmlns:a16="http://schemas.microsoft.com/office/drawing/2014/main" id="{00F4F3BB-8AFB-B626-16B7-031D5A30417A}"/>
              </a:ext>
            </a:extLst>
          </p:cNvPr>
          <p:cNvSpPr>
            <a:spLocks noGrp="1"/>
          </p:cNvSpPr>
          <p:nvPr>
            <p:ph idx="1"/>
          </p:nvPr>
        </p:nvSpPr>
        <p:spPr/>
        <p:txBody>
          <a:bodyPr>
            <a:normAutofit fontScale="92500" lnSpcReduction="10000"/>
          </a:bodyPr>
          <a:lstStyle/>
          <a:p>
            <a:pPr marL="0" indent="0">
              <a:buNone/>
            </a:pPr>
            <a:endParaRPr lang="en-US" b="1" dirty="0"/>
          </a:p>
          <a:p>
            <a:r>
              <a:rPr lang="en-US" dirty="0"/>
              <a:t>Although not always directly linked to ADHD, some children with ADHD may exhibit symptoms that overlap with </a:t>
            </a:r>
            <a:r>
              <a:rPr lang="en-US" b="1" dirty="0"/>
              <a:t>auditory processing disorder (APD)</a:t>
            </a:r>
            <a:r>
              <a:rPr lang="en-US" dirty="0"/>
              <a:t>.</a:t>
            </a:r>
          </a:p>
          <a:p>
            <a:pPr algn="ctr"/>
            <a:r>
              <a:rPr lang="en-US" dirty="0"/>
              <a:t> In children with ADHD:</a:t>
            </a:r>
          </a:p>
          <a:p>
            <a:pPr>
              <a:buFont typeface="Arial" panose="020B0604020202020204" pitchFamily="34" charset="0"/>
              <a:buChar char="•"/>
            </a:pPr>
            <a:r>
              <a:rPr lang="en-US" dirty="0"/>
              <a:t>They may have trouble focusing on auditory information, especially in noisy environments.</a:t>
            </a:r>
          </a:p>
          <a:p>
            <a:pPr>
              <a:buFont typeface="Arial" panose="020B0604020202020204" pitchFamily="34" charset="0"/>
              <a:buChar char="•"/>
            </a:pPr>
            <a:r>
              <a:rPr lang="en-US" dirty="0"/>
              <a:t>Difficulty distinguishing between similar-sounding words or instructions can occur.</a:t>
            </a:r>
          </a:p>
          <a:p>
            <a:pPr>
              <a:buFont typeface="Arial" panose="020B0604020202020204" pitchFamily="34" charset="0"/>
              <a:buChar char="•"/>
            </a:pPr>
            <a:r>
              <a:rPr lang="en-US" dirty="0"/>
              <a:t>They might struggle to remember verbal information, especially if the task requires sustained attention.</a:t>
            </a:r>
          </a:p>
          <a:p>
            <a:endParaRPr lang="en-IL" dirty="0"/>
          </a:p>
        </p:txBody>
      </p:sp>
    </p:spTree>
    <p:extLst>
      <p:ext uri="{BB962C8B-B14F-4D97-AF65-F5344CB8AC3E}">
        <p14:creationId xmlns:p14="http://schemas.microsoft.com/office/powerpoint/2010/main" val="2244799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F38A9-27CB-1912-4CE6-F84E7F7DC121}"/>
              </a:ext>
            </a:extLst>
          </p:cNvPr>
          <p:cNvSpPr>
            <a:spLocks noGrp="1"/>
          </p:cNvSpPr>
          <p:nvPr>
            <p:ph type="title"/>
          </p:nvPr>
        </p:nvSpPr>
        <p:spPr/>
        <p:txBody>
          <a:bodyPr/>
          <a:lstStyle/>
          <a:p>
            <a:r>
              <a:rPr lang="en-US" b="1" dirty="0"/>
              <a:t>5. Expressive-Integrative Language Disorder</a:t>
            </a:r>
            <a:br>
              <a:rPr lang="en-US" b="1" dirty="0"/>
            </a:br>
            <a:endParaRPr lang="en-IL" dirty="0"/>
          </a:p>
        </p:txBody>
      </p:sp>
      <p:sp>
        <p:nvSpPr>
          <p:cNvPr id="3" name="Content Placeholder 2">
            <a:extLst>
              <a:ext uri="{FF2B5EF4-FFF2-40B4-BE49-F238E27FC236}">
                <a16:creationId xmlns:a16="http://schemas.microsoft.com/office/drawing/2014/main" id="{1A0A2E1E-D851-7311-9BC8-F7B5D1ED4B89}"/>
              </a:ext>
            </a:extLst>
          </p:cNvPr>
          <p:cNvSpPr>
            <a:spLocks noGrp="1"/>
          </p:cNvSpPr>
          <p:nvPr>
            <p:ph idx="1"/>
          </p:nvPr>
        </p:nvSpPr>
        <p:spPr/>
        <p:txBody>
          <a:bodyPr>
            <a:normAutofit/>
          </a:bodyPr>
          <a:lstStyle/>
          <a:p>
            <a:r>
              <a:rPr lang="en-US" dirty="0"/>
              <a:t>Some children with ADHD may experience </a:t>
            </a:r>
            <a:r>
              <a:rPr lang="en-US" b="1" dirty="0"/>
              <a:t>expressive-integrative language disorder</a:t>
            </a:r>
            <a:r>
              <a:rPr lang="en-US" dirty="0"/>
              <a:t>, which affects their ability to use language to integrate thoughts, emotions, and social information. </a:t>
            </a:r>
          </a:p>
          <a:p>
            <a:pPr algn="ctr"/>
            <a:r>
              <a:rPr lang="en-US" dirty="0"/>
              <a:t>This disorder can result in:</a:t>
            </a:r>
          </a:p>
          <a:p>
            <a:pPr>
              <a:buFont typeface="Arial" panose="020B0604020202020204" pitchFamily="34" charset="0"/>
              <a:buChar char="•"/>
            </a:pPr>
            <a:r>
              <a:rPr lang="en-US" dirty="0"/>
              <a:t>Difficulty expressing thoughts logically and clearly, which may result in confusion for listeners.</a:t>
            </a:r>
          </a:p>
          <a:p>
            <a:pPr>
              <a:buFont typeface="Arial" panose="020B0604020202020204" pitchFamily="34" charset="0"/>
              <a:buChar char="•"/>
            </a:pPr>
            <a:r>
              <a:rPr lang="en-US" dirty="0"/>
              <a:t>Struggles with sequencing ideas or events when speaking.</a:t>
            </a:r>
          </a:p>
          <a:p>
            <a:pPr>
              <a:buFont typeface="Arial" panose="020B0604020202020204" pitchFamily="34" charset="0"/>
              <a:buChar char="•"/>
            </a:pPr>
            <a:r>
              <a:rPr lang="en-US" dirty="0"/>
              <a:t>Difficulty understanding or producing more complex language (e.g., metaphors, idioms, or abstract concepts).</a:t>
            </a:r>
          </a:p>
          <a:p>
            <a:endParaRPr lang="en-IL" dirty="0"/>
          </a:p>
        </p:txBody>
      </p:sp>
    </p:spTree>
    <p:extLst>
      <p:ext uri="{BB962C8B-B14F-4D97-AF65-F5344CB8AC3E}">
        <p14:creationId xmlns:p14="http://schemas.microsoft.com/office/powerpoint/2010/main" val="22769392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553AD-E465-4B7D-8E28-7CE984640F6D}"/>
              </a:ext>
            </a:extLst>
          </p:cNvPr>
          <p:cNvSpPr>
            <a:spLocks noGrp="1"/>
          </p:cNvSpPr>
          <p:nvPr>
            <p:ph type="title"/>
          </p:nvPr>
        </p:nvSpPr>
        <p:spPr/>
        <p:txBody>
          <a:bodyPr/>
          <a:lstStyle/>
          <a:p>
            <a:endParaRPr lang="en-IL" dirty="0"/>
          </a:p>
        </p:txBody>
      </p:sp>
      <p:sp>
        <p:nvSpPr>
          <p:cNvPr id="3" name="Content Placeholder 2">
            <a:extLst>
              <a:ext uri="{FF2B5EF4-FFF2-40B4-BE49-F238E27FC236}">
                <a16:creationId xmlns:a16="http://schemas.microsoft.com/office/drawing/2014/main" id="{57171D4F-8C90-D78D-C136-C11247E4DE7D}"/>
              </a:ext>
            </a:extLst>
          </p:cNvPr>
          <p:cNvSpPr>
            <a:spLocks noGrp="1"/>
          </p:cNvSpPr>
          <p:nvPr>
            <p:ph idx="1"/>
          </p:nvPr>
        </p:nvSpPr>
        <p:spPr/>
        <p:txBody>
          <a:bodyPr/>
          <a:lstStyle/>
          <a:p>
            <a:r>
              <a:rPr lang="en-US" dirty="0"/>
              <a:t>6. </a:t>
            </a:r>
            <a:r>
              <a:rPr lang="en-US" b="1" dirty="0"/>
              <a:t>Fluency Disorders (Stuttering)</a:t>
            </a:r>
          </a:p>
          <a:p>
            <a:r>
              <a:rPr lang="en-US" dirty="0"/>
              <a:t>7. </a:t>
            </a:r>
            <a:r>
              <a:rPr lang="en-US" b="1" dirty="0"/>
              <a:t>Selective Mutism</a:t>
            </a:r>
          </a:p>
          <a:p>
            <a:r>
              <a:rPr lang="en-US" b="1" dirty="0"/>
              <a:t>8.</a:t>
            </a:r>
            <a:r>
              <a:rPr lang="en-US" dirty="0"/>
              <a:t> </a:t>
            </a:r>
            <a:r>
              <a:rPr lang="en-US" b="1" dirty="0"/>
              <a:t>Word-Finding Problems:</a:t>
            </a:r>
          </a:p>
          <a:p>
            <a:r>
              <a:rPr lang="en-US" dirty="0">
                <a:solidFill>
                  <a:srgbClr val="FF0000"/>
                </a:solidFill>
              </a:rPr>
              <a:t>Frequent pauses or filler words (e.g., "uh," "um") as they search for the right word.</a:t>
            </a:r>
          </a:p>
          <a:p>
            <a:r>
              <a:rPr lang="en-US" dirty="0">
                <a:solidFill>
                  <a:srgbClr val="FF0000"/>
                </a:solidFill>
              </a:rPr>
              <a:t>Using vague terms like "thing" or "stuff" instead of more specific nouns.</a:t>
            </a:r>
          </a:p>
          <a:p>
            <a:r>
              <a:rPr lang="en-US" dirty="0">
                <a:solidFill>
                  <a:srgbClr val="FF0000"/>
                </a:solidFill>
              </a:rPr>
              <a:t>Reduced fluency in speech due to the delay in </a:t>
            </a:r>
            <a:r>
              <a:rPr lang="en-US" b="1" dirty="0"/>
              <a:t>word retrieval.</a:t>
            </a:r>
          </a:p>
          <a:p>
            <a:endParaRPr lang="en-IL" dirty="0"/>
          </a:p>
        </p:txBody>
      </p:sp>
    </p:spTree>
    <p:extLst>
      <p:ext uri="{BB962C8B-B14F-4D97-AF65-F5344CB8AC3E}">
        <p14:creationId xmlns:p14="http://schemas.microsoft.com/office/powerpoint/2010/main" val="7427950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1DC0-D709-779B-8E17-2A549522D19C}"/>
              </a:ext>
            </a:extLst>
          </p:cNvPr>
          <p:cNvSpPr>
            <a:spLocks noGrp="1"/>
          </p:cNvSpPr>
          <p:nvPr>
            <p:ph type="title"/>
          </p:nvPr>
        </p:nvSpPr>
        <p:spPr/>
        <p:txBody>
          <a:bodyPr/>
          <a:lstStyle/>
          <a:p>
            <a:r>
              <a:rPr lang="en-US" dirty="0"/>
              <a:t>8. </a:t>
            </a:r>
            <a:r>
              <a:rPr lang="en-US" b="1" dirty="0"/>
              <a:t>Difficulty with Executive Functioning in Communication</a:t>
            </a:r>
            <a:endParaRPr lang="en-IL" dirty="0"/>
          </a:p>
        </p:txBody>
      </p:sp>
      <p:sp>
        <p:nvSpPr>
          <p:cNvPr id="3" name="Content Placeholder 2">
            <a:extLst>
              <a:ext uri="{FF2B5EF4-FFF2-40B4-BE49-F238E27FC236}">
                <a16:creationId xmlns:a16="http://schemas.microsoft.com/office/drawing/2014/main" id="{E4BB3F06-4BBB-7F15-7D8A-2E6BCEAF0D1A}"/>
              </a:ext>
            </a:extLst>
          </p:cNvPr>
          <p:cNvSpPr>
            <a:spLocks noGrp="1"/>
          </p:cNvSpPr>
          <p:nvPr>
            <p:ph idx="1"/>
          </p:nvPr>
        </p:nvSpPr>
        <p:spPr/>
        <p:txBody>
          <a:bodyPr/>
          <a:lstStyle/>
          <a:p>
            <a:r>
              <a:rPr lang="en-US" dirty="0"/>
              <a:t>Poor organization of speech: Difficulty organizing thoughts in a logical sequence while speaking.</a:t>
            </a:r>
          </a:p>
          <a:p>
            <a:r>
              <a:rPr lang="en-US" dirty="0"/>
              <a:t>Problems with memory: Forgetting what was just said or losing track of what they were talking about.</a:t>
            </a:r>
          </a:p>
          <a:p>
            <a:r>
              <a:rPr lang="en-US" dirty="0"/>
              <a:t>Difficulty with self-monitoring: Inability to assess whether their speech is appropriate, leading to impulsive or off-topic remarks.</a:t>
            </a:r>
            <a:endParaRPr lang="en-IL" dirty="0"/>
          </a:p>
        </p:txBody>
      </p:sp>
    </p:spTree>
    <p:extLst>
      <p:ext uri="{BB962C8B-B14F-4D97-AF65-F5344CB8AC3E}">
        <p14:creationId xmlns:p14="http://schemas.microsoft.com/office/powerpoint/2010/main" val="1604997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AB736-F090-8DD1-9380-3A675D232EB0}"/>
              </a:ext>
            </a:extLst>
          </p:cNvPr>
          <p:cNvSpPr>
            <a:spLocks noGrp="1"/>
          </p:cNvSpPr>
          <p:nvPr>
            <p:ph type="title"/>
          </p:nvPr>
        </p:nvSpPr>
        <p:spPr/>
        <p:txBody>
          <a:bodyPr/>
          <a:lstStyle/>
          <a:p>
            <a:pPr algn="ctr"/>
            <a:r>
              <a:rPr lang="en-US" b="1" dirty="0">
                <a:solidFill>
                  <a:srgbClr val="00B050"/>
                </a:solidFill>
              </a:rPr>
              <a:t>Indicators for early childhood </a:t>
            </a:r>
            <a:endParaRPr lang="en-IL" b="1" dirty="0">
              <a:solidFill>
                <a:srgbClr val="00B050"/>
              </a:solidFill>
            </a:endParaRPr>
          </a:p>
        </p:txBody>
      </p:sp>
      <p:sp>
        <p:nvSpPr>
          <p:cNvPr id="3" name="Content Placeholder 2">
            <a:extLst>
              <a:ext uri="{FF2B5EF4-FFF2-40B4-BE49-F238E27FC236}">
                <a16:creationId xmlns:a16="http://schemas.microsoft.com/office/drawing/2014/main" id="{0150B3A8-892B-DCC3-5C58-88004E051972}"/>
              </a:ext>
            </a:extLst>
          </p:cNvPr>
          <p:cNvSpPr>
            <a:spLocks noGrp="1"/>
          </p:cNvSpPr>
          <p:nvPr>
            <p:ph idx="1"/>
          </p:nvPr>
        </p:nvSpPr>
        <p:spPr/>
        <p:txBody>
          <a:bodyPr>
            <a:normAutofit fontScale="92500" lnSpcReduction="20000"/>
          </a:bodyPr>
          <a:lstStyle/>
          <a:p>
            <a:pPr algn="ctr"/>
            <a:r>
              <a:rPr lang="en-US" b="1" u="sng" dirty="0">
                <a:solidFill>
                  <a:srgbClr val="FF0000"/>
                </a:solidFill>
              </a:rPr>
              <a:t>Inattention</a:t>
            </a:r>
          </a:p>
          <a:p>
            <a:pPr>
              <a:buFont typeface="+mj-lt"/>
              <a:buAutoNum type="arabicPeriod"/>
            </a:pPr>
            <a:r>
              <a:rPr lang="en-US" b="1" dirty="0"/>
              <a:t>Difficulty Sustaining Attention</a:t>
            </a:r>
            <a:r>
              <a:rPr lang="en-US" dirty="0"/>
              <a:t>: Trouble staying focused during play or structured activities.</a:t>
            </a:r>
          </a:p>
          <a:p>
            <a:pPr>
              <a:buFont typeface="+mj-lt"/>
              <a:buAutoNum type="arabicPeriod"/>
            </a:pPr>
            <a:r>
              <a:rPr lang="en-US" b="1" dirty="0"/>
              <a:t>Easily Distracted</a:t>
            </a:r>
            <a:r>
              <a:rPr lang="en-US" dirty="0"/>
              <a:t>: Frequently shifts attention to irrelevant stimuli or activities.</a:t>
            </a:r>
          </a:p>
          <a:p>
            <a:pPr>
              <a:buFont typeface="+mj-lt"/>
              <a:buAutoNum type="arabicPeriod"/>
            </a:pPr>
            <a:r>
              <a:rPr lang="en-US" b="1" dirty="0"/>
              <a:t>Forgetfulness</a:t>
            </a:r>
            <a:r>
              <a:rPr lang="en-US" dirty="0"/>
              <a:t>: Forgets instructions, activities, or details in daily routines.</a:t>
            </a:r>
          </a:p>
          <a:p>
            <a:pPr>
              <a:buFont typeface="+mj-lt"/>
              <a:buAutoNum type="arabicPeriod"/>
            </a:pPr>
            <a:r>
              <a:rPr lang="en-US" b="1" dirty="0"/>
              <a:t>Poor Organization</a:t>
            </a:r>
            <a:r>
              <a:rPr lang="en-US" dirty="0"/>
              <a:t>: Struggles to organize tasks or activities, often resulting in incomplete play or messy areas.</a:t>
            </a:r>
          </a:p>
          <a:p>
            <a:pPr>
              <a:buFont typeface="+mj-lt"/>
              <a:buAutoNum type="arabicPeriod"/>
            </a:pPr>
            <a:r>
              <a:rPr lang="en-US" b="1" dirty="0"/>
              <a:t>Loses Things Frequently</a:t>
            </a:r>
            <a:r>
              <a:rPr lang="en-US" dirty="0"/>
              <a:t>: Misplaces toys, clothes, or other items needed for activities.</a:t>
            </a:r>
          </a:p>
          <a:p>
            <a:pPr>
              <a:buFont typeface="+mj-lt"/>
              <a:buAutoNum type="arabicPeriod"/>
            </a:pPr>
            <a:r>
              <a:rPr lang="en-US" b="1" dirty="0"/>
              <a:t>Avoidance of Sustained Tasks</a:t>
            </a:r>
            <a:r>
              <a:rPr lang="en-US" dirty="0"/>
              <a:t>: Shows resistance or lack of interest in activities requiring sustained mental effort, such as puzzles or crafts.</a:t>
            </a:r>
          </a:p>
          <a:p>
            <a:endParaRPr lang="en-IL" dirty="0"/>
          </a:p>
        </p:txBody>
      </p:sp>
    </p:spTree>
    <p:extLst>
      <p:ext uri="{BB962C8B-B14F-4D97-AF65-F5344CB8AC3E}">
        <p14:creationId xmlns:p14="http://schemas.microsoft.com/office/powerpoint/2010/main" val="408581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12BC-8C1D-C0A4-DA5C-51A6AB13FF3B}"/>
              </a:ext>
            </a:extLst>
          </p:cNvPr>
          <p:cNvSpPr>
            <a:spLocks noGrp="1"/>
          </p:cNvSpPr>
          <p:nvPr>
            <p:ph type="title"/>
          </p:nvPr>
        </p:nvSpPr>
        <p:spPr/>
        <p:txBody>
          <a:bodyPr/>
          <a:lstStyle/>
          <a:p>
            <a:r>
              <a:rPr lang="en-US" b="1" dirty="0">
                <a:solidFill>
                  <a:srgbClr val="00B050"/>
                </a:solidFill>
              </a:rPr>
              <a:t>Indicators for early childhood </a:t>
            </a:r>
            <a:endParaRPr lang="en-IL" dirty="0"/>
          </a:p>
        </p:txBody>
      </p:sp>
      <p:sp>
        <p:nvSpPr>
          <p:cNvPr id="3" name="Content Placeholder 2">
            <a:extLst>
              <a:ext uri="{FF2B5EF4-FFF2-40B4-BE49-F238E27FC236}">
                <a16:creationId xmlns:a16="http://schemas.microsoft.com/office/drawing/2014/main" id="{476F73B1-2265-B9DA-4223-28EB7CF01B3F}"/>
              </a:ext>
            </a:extLst>
          </p:cNvPr>
          <p:cNvSpPr>
            <a:spLocks noGrp="1"/>
          </p:cNvSpPr>
          <p:nvPr>
            <p:ph idx="1"/>
          </p:nvPr>
        </p:nvSpPr>
        <p:spPr/>
        <p:txBody>
          <a:bodyPr>
            <a:normAutofit lnSpcReduction="10000"/>
          </a:bodyPr>
          <a:lstStyle/>
          <a:p>
            <a:pPr algn="ctr"/>
            <a:r>
              <a:rPr lang="en-US" b="1" u="sng" dirty="0">
                <a:solidFill>
                  <a:srgbClr val="FF0000"/>
                </a:solidFill>
              </a:rPr>
              <a:t>Hyperactivity</a:t>
            </a:r>
          </a:p>
          <a:p>
            <a:pPr>
              <a:buFont typeface="+mj-lt"/>
              <a:buAutoNum type="arabicPeriod"/>
            </a:pPr>
            <a:r>
              <a:rPr lang="en-US" b="1" dirty="0"/>
              <a:t>Constant Movement</a:t>
            </a:r>
            <a:r>
              <a:rPr lang="en-US" dirty="0"/>
              <a:t>: Cannot sit still; fidgets, squirms, or gets up frequently even when expected to remain seated.</a:t>
            </a:r>
          </a:p>
          <a:p>
            <a:pPr>
              <a:buFont typeface="+mj-lt"/>
              <a:buAutoNum type="arabicPeriod"/>
            </a:pPr>
            <a:r>
              <a:rPr lang="en-US" b="1" dirty="0"/>
              <a:t>Climbing and Running Excessively</a:t>
            </a:r>
            <a:r>
              <a:rPr lang="en-US" dirty="0"/>
              <a:t>: Engages in inappropriate physical activities, such as climbing furniture or running around when it’s unsafe or not allowed.</a:t>
            </a:r>
          </a:p>
          <a:p>
            <a:pPr>
              <a:buFont typeface="+mj-lt"/>
              <a:buAutoNum type="arabicPeriod"/>
            </a:pPr>
            <a:r>
              <a:rPr lang="en-US" b="1" dirty="0"/>
              <a:t>Nonstop Talking</a:t>
            </a:r>
            <a:r>
              <a:rPr lang="en-US" dirty="0"/>
              <a:t>: Often chatters excessively, even when it’s not their turn to talk.</a:t>
            </a:r>
          </a:p>
          <a:p>
            <a:pPr>
              <a:buFont typeface="+mj-lt"/>
              <a:buAutoNum type="arabicPeriod"/>
            </a:pPr>
            <a:r>
              <a:rPr lang="en-US" b="1" dirty="0"/>
              <a:t>Difficulty Playing Quietly</a:t>
            </a:r>
            <a:r>
              <a:rPr lang="en-US" dirty="0"/>
              <a:t>: Engages in loud or boisterous behavior during activities that require calmness.</a:t>
            </a:r>
          </a:p>
          <a:p>
            <a:endParaRPr lang="en-IL" dirty="0"/>
          </a:p>
        </p:txBody>
      </p:sp>
    </p:spTree>
    <p:extLst>
      <p:ext uri="{BB962C8B-B14F-4D97-AF65-F5344CB8AC3E}">
        <p14:creationId xmlns:p14="http://schemas.microsoft.com/office/powerpoint/2010/main" val="1158205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CA814-7631-AF41-B36E-5BBAF53DDF42}"/>
              </a:ext>
            </a:extLst>
          </p:cNvPr>
          <p:cNvSpPr>
            <a:spLocks noGrp="1"/>
          </p:cNvSpPr>
          <p:nvPr>
            <p:ph type="title"/>
          </p:nvPr>
        </p:nvSpPr>
        <p:spPr/>
        <p:txBody>
          <a:bodyPr/>
          <a:lstStyle/>
          <a:p>
            <a:r>
              <a:rPr lang="en-US" b="1" dirty="0">
                <a:solidFill>
                  <a:srgbClr val="00B050"/>
                </a:solidFill>
              </a:rPr>
              <a:t>Indicators for early childhood </a:t>
            </a:r>
            <a:endParaRPr lang="en-IL" dirty="0"/>
          </a:p>
        </p:txBody>
      </p:sp>
      <p:sp>
        <p:nvSpPr>
          <p:cNvPr id="3" name="Content Placeholder 2">
            <a:extLst>
              <a:ext uri="{FF2B5EF4-FFF2-40B4-BE49-F238E27FC236}">
                <a16:creationId xmlns:a16="http://schemas.microsoft.com/office/drawing/2014/main" id="{7E9B5922-BBEB-C1C6-CEE1-ECC95DC732CF}"/>
              </a:ext>
            </a:extLst>
          </p:cNvPr>
          <p:cNvSpPr>
            <a:spLocks noGrp="1"/>
          </p:cNvSpPr>
          <p:nvPr>
            <p:ph idx="1"/>
          </p:nvPr>
        </p:nvSpPr>
        <p:spPr/>
        <p:txBody>
          <a:bodyPr/>
          <a:lstStyle/>
          <a:p>
            <a:pPr algn="ctr"/>
            <a:r>
              <a:rPr lang="en-US" b="1" u="sng" dirty="0">
                <a:solidFill>
                  <a:srgbClr val="FF0000"/>
                </a:solidFill>
              </a:rPr>
              <a:t>Impulsivity</a:t>
            </a:r>
          </a:p>
          <a:p>
            <a:pPr>
              <a:buFont typeface="+mj-lt"/>
              <a:buAutoNum type="arabicPeriod"/>
            </a:pPr>
            <a:r>
              <a:rPr lang="en-US" b="1" dirty="0"/>
              <a:t>Interrupting Others</a:t>
            </a:r>
            <a:r>
              <a:rPr lang="en-US" dirty="0"/>
              <a:t>: Frequently interrupts conversations or games.</a:t>
            </a:r>
          </a:p>
          <a:p>
            <a:pPr>
              <a:buFont typeface="+mj-lt"/>
              <a:buAutoNum type="arabicPeriod"/>
            </a:pPr>
            <a:r>
              <a:rPr lang="en-US" b="1" dirty="0"/>
              <a:t>Difficulty Waiting for Turn</a:t>
            </a:r>
            <a:r>
              <a:rPr lang="en-US" dirty="0"/>
              <a:t>: Struggles to wait for their turn during group activities or play.</a:t>
            </a:r>
          </a:p>
          <a:p>
            <a:pPr>
              <a:buFont typeface="+mj-lt"/>
              <a:buAutoNum type="arabicPeriod"/>
            </a:pPr>
            <a:r>
              <a:rPr lang="en-US" b="1" dirty="0"/>
              <a:t>Blurting Out Answers</a:t>
            </a:r>
            <a:r>
              <a:rPr lang="en-US" dirty="0"/>
              <a:t>: Responds to questions or statements before they are fully stated.</a:t>
            </a:r>
          </a:p>
          <a:p>
            <a:pPr>
              <a:buFont typeface="+mj-lt"/>
              <a:buAutoNum type="arabicPeriod"/>
            </a:pPr>
            <a:r>
              <a:rPr lang="en-US" b="1" dirty="0"/>
              <a:t>Risky Behavior</a:t>
            </a:r>
            <a:r>
              <a:rPr lang="en-US" dirty="0"/>
              <a:t>: Acts without considering consequences, such as running into the street or touching dangerous objects.</a:t>
            </a:r>
          </a:p>
          <a:p>
            <a:endParaRPr lang="en-IL" dirty="0"/>
          </a:p>
        </p:txBody>
      </p:sp>
    </p:spTree>
    <p:extLst>
      <p:ext uri="{BB962C8B-B14F-4D97-AF65-F5344CB8AC3E}">
        <p14:creationId xmlns:p14="http://schemas.microsoft.com/office/powerpoint/2010/main" val="1392520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5FB60-F575-EFA8-A0BF-C92EFB2880F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9D25928-F8A6-4DCA-1F26-59FB7100AD59}"/>
              </a:ext>
            </a:extLst>
          </p:cNvPr>
          <p:cNvSpPr>
            <a:spLocks noGrp="1"/>
          </p:cNvSpPr>
          <p:nvPr>
            <p:ph idx="1"/>
          </p:nvPr>
        </p:nvSpPr>
        <p:spPr/>
        <p:txBody>
          <a:bodyPr/>
          <a:lstStyle/>
          <a:p>
            <a:pPr algn="ctr"/>
            <a:r>
              <a:rPr lang="en-US" b="1" dirty="0">
                <a:solidFill>
                  <a:srgbClr val="FF0000"/>
                </a:solidFill>
              </a:rPr>
              <a:t>Additional Behavioral Indicators</a:t>
            </a:r>
          </a:p>
          <a:p>
            <a:pPr>
              <a:buFont typeface="Arial" panose="020B0604020202020204" pitchFamily="34" charset="0"/>
              <a:buChar char="•"/>
            </a:pPr>
            <a:r>
              <a:rPr lang="en-US" b="1" dirty="0"/>
              <a:t>Emotional Dysregulation</a:t>
            </a:r>
            <a:r>
              <a:rPr lang="en-US" dirty="0"/>
              <a:t>: Quick temper, frequent meltdowns, or overreaction to minor frustrations.</a:t>
            </a:r>
          </a:p>
          <a:p>
            <a:pPr>
              <a:buFont typeface="Arial" panose="020B0604020202020204" pitchFamily="34" charset="0"/>
              <a:buChar char="•"/>
            </a:pPr>
            <a:r>
              <a:rPr lang="en-US" b="1" dirty="0"/>
              <a:t>Sleep Problems</a:t>
            </a:r>
            <a:r>
              <a:rPr lang="en-US" dirty="0"/>
              <a:t>: Difficulty falling asleep or staying asleep, resulting in increased restlessness during the day.</a:t>
            </a:r>
          </a:p>
          <a:p>
            <a:pPr>
              <a:buFont typeface="Arial" panose="020B0604020202020204" pitchFamily="34" charset="0"/>
              <a:buChar char="•"/>
            </a:pPr>
            <a:r>
              <a:rPr lang="en-US" b="1" dirty="0"/>
              <a:t>Social Challenges</a:t>
            </a:r>
            <a:r>
              <a:rPr lang="en-US" dirty="0"/>
              <a:t>: Difficulty making or maintaining friendships due to disruptive or intrusive behaviors.</a:t>
            </a:r>
          </a:p>
          <a:p>
            <a:endParaRPr lang="en-IL" dirty="0"/>
          </a:p>
        </p:txBody>
      </p:sp>
    </p:spTree>
    <p:extLst>
      <p:ext uri="{BB962C8B-B14F-4D97-AF65-F5344CB8AC3E}">
        <p14:creationId xmlns:p14="http://schemas.microsoft.com/office/powerpoint/2010/main" val="224331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687D5-96EC-0303-4707-95D889A8B0EB}"/>
              </a:ext>
            </a:extLst>
          </p:cNvPr>
          <p:cNvSpPr>
            <a:spLocks noGrp="1"/>
          </p:cNvSpPr>
          <p:nvPr>
            <p:ph type="title"/>
          </p:nvPr>
        </p:nvSpPr>
        <p:spPr/>
        <p:txBody>
          <a:bodyPr/>
          <a:lstStyle/>
          <a:p>
            <a:pPr algn="ctr"/>
            <a:r>
              <a:rPr lang="en-US" dirty="0">
                <a:solidFill>
                  <a:srgbClr val="0070C0"/>
                </a:solidFill>
                <a:effectLst>
                  <a:outerShdw blurRad="38100" dist="38100" dir="2700000" algn="tl">
                    <a:srgbClr val="000000">
                      <a:alpha val="43137"/>
                    </a:srgbClr>
                  </a:outerShdw>
                </a:effectLst>
              </a:rPr>
              <a:t>Preschool age presentation </a:t>
            </a:r>
            <a:endParaRPr lang="en-IL" dirty="0">
              <a:solidFill>
                <a:srgbClr val="0070C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E39D7AA-7AAB-DE33-759B-C5F1AF65512D}"/>
              </a:ext>
            </a:extLst>
          </p:cNvPr>
          <p:cNvSpPr>
            <a:spLocks noGrp="1"/>
          </p:cNvSpPr>
          <p:nvPr>
            <p:ph idx="1"/>
          </p:nvPr>
        </p:nvSpPr>
        <p:spPr/>
        <p:txBody>
          <a:bodyPr>
            <a:normAutofit fontScale="92500" lnSpcReduction="20000"/>
          </a:bodyPr>
          <a:lstStyle/>
          <a:p>
            <a:pPr algn="ctr"/>
            <a:r>
              <a:rPr lang="en-US" b="1" u="sng" dirty="0">
                <a:solidFill>
                  <a:srgbClr val="FF0000"/>
                </a:solidFill>
              </a:rPr>
              <a:t>Hyperactivity</a:t>
            </a:r>
          </a:p>
          <a:p>
            <a:pPr>
              <a:buFont typeface="+mj-lt"/>
              <a:buAutoNum type="arabicPeriod"/>
            </a:pPr>
            <a:r>
              <a:rPr lang="en-US" b="1" dirty="0"/>
              <a:t>Excessive Motor Activity</a:t>
            </a:r>
            <a:r>
              <a:rPr lang="en-US" dirty="0"/>
              <a:t>:</a:t>
            </a:r>
          </a:p>
          <a:p>
            <a:pPr marL="742950" lvl="1" indent="-285750">
              <a:buFont typeface="+mj-lt"/>
              <a:buAutoNum type="arabicPeriod"/>
            </a:pPr>
            <a:r>
              <a:rPr lang="en-US" dirty="0"/>
              <a:t>Constantly on the go, climbing, running, or moving inappropriately even in calm environments.</a:t>
            </a:r>
          </a:p>
          <a:p>
            <a:pPr marL="742950" lvl="1" indent="-285750">
              <a:buFont typeface="+mj-lt"/>
              <a:buAutoNum type="arabicPeriod"/>
            </a:pPr>
            <a:r>
              <a:rPr lang="en-US" dirty="0"/>
              <a:t>Difficulty staying seated during meals, </a:t>
            </a:r>
            <a:r>
              <a:rPr lang="en-US" dirty="0" err="1"/>
              <a:t>storytime</a:t>
            </a:r>
            <a:r>
              <a:rPr lang="en-US" dirty="0"/>
              <a:t>, or group activities.</a:t>
            </a:r>
          </a:p>
          <a:p>
            <a:pPr>
              <a:buFont typeface="+mj-lt"/>
              <a:buAutoNum type="arabicPeriod"/>
            </a:pPr>
            <a:r>
              <a:rPr lang="en-US" b="1" dirty="0"/>
              <a:t>Fidgeting</a:t>
            </a:r>
            <a:r>
              <a:rPr lang="en-US" dirty="0"/>
              <a:t>:</a:t>
            </a:r>
          </a:p>
          <a:p>
            <a:pPr marL="742950" lvl="1" indent="-285750">
              <a:buFont typeface="+mj-lt"/>
              <a:buAutoNum type="arabicPeriod"/>
            </a:pPr>
            <a:r>
              <a:rPr lang="en-US" dirty="0"/>
              <a:t>Persistent squirming or tapping hands and feet, even when required to remain still.</a:t>
            </a:r>
          </a:p>
          <a:p>
            <a:pPr>
              <a:buFont typeface="+mj-lt"/>
              <a:buAutoNum type="arabicPeriod"/>
            </a:pPr>
            <a:r>
              <a:rPr lang="en-US" b="1" dirty="0"/>
              <a:t>Loud and Boisterous Behavior</a:t>
            </a:r>
            <a:r>
              <a:rPr lang="en-US" dirty="0"/>
              <a:t>:</a:t>
            </a:r>
          </a:p>
          <a:p>
            <a:pPr marL="742950" lvl="1" indent="-285750">
              <a:buFont typeface="+mj-lt"/>
              <a:buAutoNum type="arabicPeriod"/>
            </a:pPr>
            <a:r>
              <a:rPr lang="en-US" dirty="0"/>
              <a:t>Frequently talks loudly or makes excessive noise during play or activities.</a:t>
            </a:r>
          </a:p>
          <a:p>
            <a:pPr>
              <a:buFont typeface="+mj-lt"/>
              <a:buAutoNum type="arabicPeriod"/>
            </a:pPr>
            <a:r>
              <a:rPr lang="en-US" b="1" dirty="0"/>
              <a:t>Difficulty Engaging in Quiet Play</a:t>
            </a:r>
            <a:r>
              <a:rPr lang="en-US" dirty="0"/>
              <a:t>:</a:t>
            </a:r>
          </a:p>
          <a:p>
            <a:pPr marL="742950" lvl="1" indent="-285750">
              <a:buFont typeface="+mj-lt"/>
              <a:buAutoNum type="arabicPeriod"/>
            </a:pPr>
            <a:r>
              <a:rPr lang="en-US" dirty="0"/>
              <a:t>Prefers high-energy activities and struggles with calm or focused play, such as puzzles or crafts.</a:t>
            </a:r>
          </a:p>
          <a:p>
            <a:endParaRPr lang="en-IL" dirty="0"/>
          </a:p>
        </p:txBody>
      </p:sp>
    </p:spTree>
    <p:extLst>
      <p:ext uri="{BB962C8B-B14F-4D97-AF65-F5344CB8AC3E}">
        <p14:creationId xmlns:p14="http://schemas.microsoft.com/office/powerpoint/2010/main" val="3221990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3206</Words>
  <Application>Microsoft Office PowerPoint</Application>
  <PresentationFormat>Widescreen</PresentationFormat>
  <Paragraphs>264</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Calibri Light</vt:lpstr>
      <vt:lpstr>Nunito</vt:lpstr>
      <vt:lpstr>Poppins</vt:lpstr>
      <vt:lpstr>Wingdings</vt:lpstr>
      <vt:lpstr>Office Theme</vt:lpstr>
      <vt:lpstr>Attention Deficit and Hyperactivity Disorder </vt:lpstr>
      <vt:lpstr>What is it ? </vt:lpstr>
      <vt:lpstr>Statistics </vt:lpstr>
      <vt:lpstr>Clinical presentation </vt:lpstr>
      <vt:lpstr>Indicators for early childhood </vt:lpstr>
      <vt:lpstr>Indicators for early childhood </vt:lpstr>
      <vt:lpstr>Indicators for early childhood </vt:lpstr>
      <vt:lpstr>PowerPoint Presentation</vt:lpstr>
      <vt:lpstr>Preschool age presentation </vt:lpstr>
      <vt:lpstr>PowerPoint Presentation</vt:lpstr>
      <vt:lpstr>PowerPoint Presentation</vt:lpstr>
      <vt:lpstr>PowerPoint Presentation</vt:lpstr>
      <vt:lpstr>PowerPoint Presentation</vt:lpstr>
      <vt:lpstr>ADHD Continuity: </vt:lpstr>
      <vt:lpstr>Comorbidity </vt:lpstr>
      <vt:lpstr>PowerPoint Presentation</vt:lpstr>
      <vt:lpstr>Co-occurrence of Externalizing Behaviors: </vt:lpstr>
      <vt:lpstr>Mood Disorders in ADHD</vt:lpstr>
      <vt:lpstr>Learning Disorders in ADHD</vt:lpstr>
      <vt:lpstr>PowerPoint Presentation</vt:lpstr>
      <vt:lpstr>Tic Disorders:</vt:lpstr>
      <vt:lpstr>Other coexisting difficulties </vt:lpstr>
      <vt:lpstr>CAUSES OF ATTENTiON- DEFiciT/HyPERAcTiViTy DiSORDER</vt:lpstr>
      <vt:lpstr>2- Other etiologic factors </vt:lpstr>
      <vt:lpstr>3- Structural and Functional Differences in the Brain</vt:lpstr>
      <vt:lpstr>Types</vt:lpstr>
      <vt:lpstr>The evaluation of a child for ADHD involves examining four key areas</vt:lpstr>
      <vt:lpstr>  DSM-5 criteria for ADHD </vt:lpstr>
      <vt:lpstr>Diagnostic criteria for ADHD:</vt:lpstr>
      <vt:lpstr>A. Inattention (6 or more symptoms for children, 5 or more for adolescents and adults, lasting for at least 6 months):</vt:lpstr>
      <vt:lpstr>B. Hyperactivity and Impulsivity (6 or more symptoms for children, 5 or more for adolescents and adults, lasting at least 6 months): </vt:lpstr>
      <vt:lpstr>Diagnosis of ADHD involves a comprehensive and multi-step evaluation to ensure accuracy</vt:lpstr>
      <vt:lpstr>PowerPoint Presentation</vt:lpstr>
      <vt:lpstr>PowerPoint Presentation</vt:lpstr>
      <vt:lpstr>PowerPoint Presentation</vt:lpstr>
      <vt:lpstr>PowerPoint Presentation</vt:lpstr>
      <vt:lpstr>ADHD treatment </vt:lpstr>
      <vt:lpstr>PowerPoint Presentation</vt:lpstr>
      <vt:lpstr>Common communication disorders </vt:lpstr>
      <vt:lpstr>2. Language Delay or Language Disorders</vt:lpstr>
      <vt:lpstr>3. Pragmatic Language Disorder (Social Communication Disorder)</vt:lpstr>
      <vt:lpstr>4. Auditory Processing Disorder (APD)</vt:lpstr>
      <vt:lpstr>5. Expressive-Integrative Language Disorder </vt:lpstr>
      <vt:lpstr>PowerPoint Presentation</vt:lpstr>
      <vt:lpstr>8. Difficulty with Executive Functioning in Communication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Attention Deficit and Hyperactivity Disorder </dc:title>
  <dc:creator>thair odeh</dc:creator>
  <cp:lastModifiedBy>pc1</cp:lastModifiedBy>
  <cp:revision>6</cp:revision>
  <dcterms:created xsi:type="dcterms:W3CDTF">2025-01-13T21:36:04Z</dcterms:created>
  <dcterms:modified xsi:type="dcterms:W3CDTF">2025-01-16T09:45:53Z</dcterms:modified>
</cp:coreProperties>
</file>