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257" r:id="rId4"/>
    <p:sldId id="258" r:id="rId5"/>
    <p:sldId id="260" r:id="rId6"/>
    <p:sldId id="261" r:id="rId7"/>
    <p:sldId id="262" r:id="rId8"/>
    <p:sldId id="267" r:id="rId9"/>
    <p:sldId id="291" r:id="rId10"/>
    <p:sldId id="268" r:id="rId11"/>
    <p:sldId id="281" r:id="rId12"/>
    <p:sldId id="269" r:id="rId13"/>
    <p:sldId id="292" r:id="rId14"/>
    <p:sldId id="270" r:id="rId15"/>
    <p:sldId id="282" r:id="rId16"/>
    <p:sldId id="271" r:id="rId17"/>
    <p:sldId id="272" r:id="rId18"/>
    <p:sldId id="274" r:id="rId19"/>
    <p:sldId id="287" r:id="rId20"/>
    <p:sldId id="288" r:id="rId21"/>
    <p:sldId id="280" r:id="rId22"/>
    <p:sldId id="278" r:id="rId23"/>
    <p:sldId id="279" r:id="rId24"/>
    <p:sldId id="289" r:id="rId25"/>
    <p:sldId id="276"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4FB8"/>
    <a:srgbClr val="C9A235"/>
    <a:srgbClr val="73C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4671"/>
  </p:normalViewPr>
  <p:slideViewPr>
    <p:cSldViewPr snapToGrid="0" snapToObjects="1">
      <p:cViewPr varScale="1">
        <p:scale>
          <a:sx n="111" d="100"/>
          <a:sy n="111" d="100"/>
        </p:scale>
        <p:origin x="-1026"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ED2F0-5BB7-5846-AA43-DEAC03E528ED}"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7A367-1D3D-B448-B72B-DEE148125ECF}" type="slidenum">
              <a:rPr lang="en-US" smtClean="0"/>
              <a:t>‹#›</a:t>
            </a:fld>
            <a:endParaRPr lang="en-US"/>
          </a:p>
        </p:txBody>
      </p:sp>
    </p:spTree>
    <p:extLst>
      <p:ext uri="{BB962C8B-B14F-4D97-AF65-F5344CB8AC3E}">
        <p14:creationId xmlns:p14="http://schemas.microsoft.com/office/powerpoint/2010/main" val="59302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97A367-1D3D-B448-B72B-DEE148125ECF}" type="slidenum">
              <a:rPr lang="en-US" smtClean="0"/>
              <a:t>5</a:t>
            </a:fld>
            <a:endParaRPr lang="en-US"/>
          </a:p>
        </p:txBody>
      </p:sp>
    </p:spTree>
    <p:extLst>
      <p:ext uri="{BB962C8B-B14F-4D97-AF65-F5344CB8AC3E}">
        <p14:creationId xmlns:p14="http://schemas.microsoft.com/office/powerpoint/2010/main" val="20485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97A367-1D3D-B448-B72B-DEE148125ECF}" type="slidenum">
              <a:rPr lang="en-US" smtClean="0"/>
              <a:t>22</a:t>
            </a:fld>
            <a:endParaRPr lang="en-US"/>
          </a:p>
        </p:txBody>
      </p:sp>
    </p:spTree>
    <p:extLst>
      <p:ext uri="{BB962C8B-B14F-4D97-AF65-F5344CB8AC3E}">
        <p14:creationId xmlns:p14="http://schemas.microsoft.com/office/powerpoint/2010/main" val="96253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53654F-C37F-634C-BB9C-A6FCC57A3D48}"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1191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3654F-C37F-634C-BB9C-A6FCC57A3D48}"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106117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3654F-C37F-634C-BB9C-A6FCC57A3D48}"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35514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3654F-C37F-634C-BB9C-A6FCC57A3D48}"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30005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53654F-C37F-634C-BB9C-A6FCC57A3D48}"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66417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53654F-C37F-634C-BB9C-A6FCC57A3D48}"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18048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53654F-C37F-634C-BB9C-A6FCC57A3D48}" type="datetimeFigureOut">
              <a:rPr lang="en-US" smtClean="0"/>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1224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53654F-C37F-634C-BB9C-A6FCC57A3D48}" type="datetimeFigureOut">
              <a:rPr lang="en-US" smtClean="0"/>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26725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3654F-C37F-634C-BB9C-A6FCC57A3D48}" type="datetimeFigureOut">
              <a:rPr lang="en-US" smtClean="0"/>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142989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53654F-C37F-634C-BB9C-A6FCC57A3D48}"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185172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53654F-C37F-634C-BB9C-A6FCC57A3D48}"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01D5C-D649-BC44-94AB-E9DBDAFA4B2F}" type="slidenum">
              <a:rPr lang="en-US" smtClean="0"/>
              <a:t>‹#›</a:t>
            </a:fld>
            <a:endParaRPr lang="en-US"/>
          </a:p>
        </p:txBody>
      </p:sp>
    </p:spTree>
    <p:extLst>
      <p:ext uri="{BB962C8B-B14F-4D97-AF65-F5344CB8AC3E}">
        <p14:creationId xmlns:p14="http://schemas.microsoft.com/office/powerpoint/2010/main" val="60583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3654F-C37F-634C-BB9C-A6FCC57A3D48}" type="datetimeFigureOut">
              <a:rPr lang="en-US" smtClean="0"/>
              <a:t>4/27/2022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01D5C-D649-BC44-94AB-E9DBDAFA4B2F}" type="slidenum">
              <a:rPr lang="en-US" smtClean="0"/>
              <a:t>‹#›</a:t>
            </a:fld>
            <a:endParaRPr lang="en-US"/>
          </a:p>
        </p:txBody>
      </p:sp>
    </p:spTree>
    <p:extLst>
      <p:ext uri="{BB962C8B-B14F-4D97-AF65-F5344CB8AC3E}">
        <p14:creationId xmlns:p14="http://schemas.microsoft.com/office/powerpoint/2010/main" val="182000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Organizational structure </a:t>
            </a:r>
          </a:p>
        </p:txBody>
      </p:sp>
      <p:sp>
        <p:nvSpPr>
          <p:cNvPr id="3" name="Subtitle 2"/>
          <p:cNvSpPr>
            <a:spLocks noGrp="1"/>
          </p:cNvSpPr>
          <p:nvPr>
            <p:ph type="subTitle" idx="1"/>
          </p:nvPr>
        </p:nvSpPr>
        <p:spPr>
          <a:xfrm>
            <a:off x="6572249" y="4344988"/>
            <a:ext cx="4367213" cy="884237"/>
          </a:xfrm>
        </p:spPr>
        <p:txBody>
          <a:bodyPr/>
          <a:lstStyle/>
          <a:p>
            <a:r>
              <a:rPr lang="en-US" dirty="0"/>
              <a:t>Maram Jaghama</a:t>
            </a:r>
          </a:p>
        </p:txBody>
      </p:sp>
    </p:spTree>
    <p:extLst>
      <p:ext uri="{BB962C8B-B14F-4D97-AF65-F5344CB8AC3E}">
        <p14:creationId xmlns:p14="http://schemas.microsoft.com/office/powerpoint/2010/main" val="102032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3632"/>
            <a:ext cx="10515600" cy="6314303"/>
          </a:xfrm>
        </p:spPr>
        <p:txBody>
          <a:bodyPr>
            <a:normAutofit lnSpcReduction="10000"/>
          </a:bodyPr>
          <a:lstStyle/>
          <a:p>
            <a:pPr>
              <a:lnSpc>
                <a:spcPct val="100000"/>
              </a:lnSpc>
              <a:spcBef>
                <a:spcPts val="0"/>
              </a:spcBef>
              <a:buFontTx/>
              <a:buChar char="-"/>
            </a:pPr>
            <a:r>
              <a:rPr lang="en-US" dirty="0">
                <a:solidFill>
                  <a:schemeClr val="accent1"/>
                </a:solidFill>
              </a:rPr>
              <a:t>Dotted or broken lines </a:t>
            </a:r>
            <a:r>
              <a:rPr lang="en-US" dirty="0"/>
              <a:t>on the organization chart </a:t>
            </a:r>
            <a:r>
              <a:rPr lang="en-US" dirty="0">
                <a:solidFill>
                  <a:schemeClr val="accent1"/>
                </a:solidFill>
              </a:rPr>
              <a:t>represent </a:t>
            </a:r>
            <a:r>
              <a:rPr lang="en-US" i="1" dirty="0">
                <a:solidFill>
                  <a:schemeClr val="accent1"/>
                </a:solidFill>
              </a:rPr>
              <a:t>staff </a:t>
            </a:r>
            <a:r>
              <a:rPr lang="en-US" dirty="0">
                <a:solidFill>
                  <a:schemeClr val="accent1"/>
                </a:solidFill>
              </a:rPr>
              <a:t>positions</a:t>
            </a:r>
            <a:r>
              <a:rPr lang="en-US" dirty="0"/>
              <a:t>. Because these positions are advisory, a staff member provides information and assistance to the manager but has limited organizational authority.</a:t>
            </a:r>
            <a:br>
              <a:rPr lang="en-US" dirty="0"/>
            </a:br>
            <a:endParaRPr lang="en-US" dirty="0"/>
          </a:p>
          <a:p>
            <a:pPr>
              <a:lnSpc>
                <a:spcPct val="100000"/>
              </a:lnSpc>
              <a:spcBef>
                <a:spcPts val="0"/>
              </a:spcBef>
              <a:buFontTx/>
              <a:buChar char="-"/>
            </a:pPr>
            <a:r>
              <a:rPr lang="en-US" i="1" dirty="0">
                <a:solidFill>
                  <a:schemeClr val="accent1"/>
                </a:solidFill>
              </a:rPr>
              <a:t>Advisory </a:t>
            </a:r>
            <a:r>
              <a:rPr lang="en-US" dirty="0">
                <a:solidFill>
                  <a:schemeClr val="accent1"/>
                </a:solidFill>
              </a:rPr>
              <a:t>(staff) positions </a:t>
            </a:r>
            <a:r>
              <a:rPr lang="en-US" dirty="0"/>
              <a:t>do not have inherent legitimate authority.</a:t>
            </a:r>
            <a:br>
              <a:rPr lang="en-US" dirty="0"/>
            </a:br>
            <a:r>
              <a:rPr lang="en-US" dirty="0"/>
              <a:t> </a:t>
            </a:r>
          </a:p>
          <a:p>
            <a:pPr>
              <a:lnSpc>
                <a:spcPct val="100000"/>
              </a:lnSpc>
              <a:spcBef>
                <a:spcPts val="0"/>
              </a:spcBef>
              <a:buFontTx/>
              <a:buChar char="-"/>
            </a:pPr>
            <a:r>
              <a:rPr lang="en-US" i="1" dirty="0">
                <a:solidFill>
                  <a:schemeClr val="accent1"/>
                </a:solidFill>
              </a:rPr>
              <a:t>Unity of command </a:t>
            </a:r>
            <a:r>
              <a:rPr lang="en-US" dirty="0"/>
              <a:t>is indicated by </a:t>
            </a:r>
            <a:r>
              <a:rPr lang="en-US" dirty="0">
                <a:solidFill>
                  <a:schemeClr val="accent1"/>
                </a:solidFill>
              </a:rPr>
              <a:t>the vertical solid line between positions on the organizational chart</a:t>
            </a:r>
            <a:r>
              <a:rPr lang="en-US" dirty="0"/>
              <a:t>. This concept is best described as ‘one person/one boss’ in which employees have one manager to whom they report and to whom they are responsible. </a:t>
            </a:r>
            <a:br>
              <a:rPr lang="en-US" dirty="0"/>
            </a:br>
            <a:endParaRPr lang="en-US" dirty="0">
              <a:solidFill>
                <a:schemeClr val="accent1"/>
              </a:solidFill>
            </a:endParaRPr>
          </a:p>
          <a:p>
            <a:pPr>
              <a:lnSpc>
                <a:spcPct val="100000"/>
              </a:lnSpc>
              <a:spcBef>
                <a:spcPts val="0"/>
              </a:spcBef>
              <a:buFontTx/>
              <a:buChar char="-"/>
            </a:pPr>
            <a:r>
              <a:rPr lang="en-US" dirty="0">
                <a:solidFill>
                  <a:schemeClr val="accent1"/>
                </a:solidFill>
              </a:rPr>
              <a:t>Unity of command </a:t>
            </a:r>
            <a:r>
              <a:rPr lang="en-US" dirty="0"/>
              <a:t>is difficult to maintain in some large health-care organizations because the nature of health care requires an </a:t>
            </a:r>
            <a:r>
              <a:rPr lang="en-US" dirty="0" err="1"/>
              <a:t>interprofessional</a:t>
            </a:r>
            <a:r>
              <a:rPr lang="en-US" dirty="0"/>
              <a:t> approach. </a:t>
            </a:r>
          </a:p>
          <a:p>
            <a:pPr>
              <a:lnSpc>
                <a:spcPct val="100000"/>
              </a:lnSpc>
              <a:spcBef>
                <a:spcPts val="0"/>
              </a:spcBef>
              <a:buFontTx/>
              <a:buChar char="-"/>
            </a:pPr>
            <a:endParaRPr lang="en-US" dirty="0"/>
          </a:p>
          <a:p>
            <a:pPr>
              <a:lnSpc>
                <a:spcPct val="100000"/>
              </a:lnSpc>
              <a:spcBef>
                <a:spcPts val="0"/>
              </a:spcBef>
              <a:buFontTx/>
              <a:buChar cha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9765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3745" y="642550"/>
            <a:ext cx="7370320" cy="5980671"/>
          </a:xfrm>
        </p:spPr>
      </p:pic>
    </p:spTree>
    <p:extLst>
      <p:ext uri="{BB962C8B-B14F-4D97-AF65-F5344CB8AC3E}">
        <p14:creationId xmlns:p14="http://schemas.microsoft.com/office/powerpoint/2010/main" val="47309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487"/>
            <a:ext cx="11061357" cy="1325563"/>
          </a:xfrm>
        </p:spPr>
        <p:txBody>
          <a:bodyPr/>
          <a:lstStyle/>
          <a:p>
            <a:pPr algn="ctr"/>
            <a:r>
              <a:rPr lang="en-US" b="1" dirty="0"/>
              <a:t>Component  OF Organizational Structure.. </a:t>
            </a:r>
            <a:r>
              <a:rPr lang="en-US" b="1" dirty="0" err="1"/>
              <a:t>cont</a:t>
            </a:r>
            <a:r>
              <a:rPr lang="en-US" b="1" dirty="0"/>
              <a:t>’.. </a:t>
            </a:r>
            <a:endParaRPr lang="en-US" dirty="0"/>
          </a:p>
        </p:txBody>
      </p:sp>
      <p:sp>
        <p:nvSpPr>
          <p:cNvPr id="3" name="Content Placeholder 2"/>
          <p:cNvSpPr>
            <a:spLocks noGrp="1"/>
          </p:cNvSpPr>
          <p:nvPr>
            <p:ph idx="1"/>
          </p:nvPr>
        </p:nvSpPr>
        <p:spPr>
          <a:xfrm>
            <a:off x="838200" y="1396314"/>
            <a:ext cx="10515600" cy="4077729"/>
          </a:xfrm>
        </p:spPr>
        <p:txBody>
          <a:bodyPr/>
          <a:lstStyle/>
          <a:p>
            <a:pPr marL="514350" indent="-514350">
              <a:lnSpc>
                <a:spcPct val="100000"/>
              </a:lnSpc>
              <a:spcBef>
                <a:spcPts val="0"/>
              </a:spcBef>
              <a:buNone/>
            </a:pPr>
            <a:r>
              <a:rPr lang="en-US" dirty="0">
                <a:solidFill>
                  <a:srgbClr val="C00000"/>
                </a:solidFill>
              </a:rPr>
              <a:t>2. Span of Control: </a:t>
            </a:r>
            <a:r>
              <a:rPr lang="en-US" dirty="0"/>
              <a:t>can be determined from the organization chart. </a:t>
            </a:r>
            <a:r>
              <a:rPr lang="en-US" dirty="0">
                <a:solidFill>
                  <a:schemeClr val="accent1"/>
                </a:solidFill>
              </a:rPr>
              <a:t>The number of people directly reporting to any one manager represents that manager’s span of control and determines the number of interactions expected of him or her. </a:t>
            </a:r>
          </a:p>
          <a:p>
            <a:pPr marL="514350" indent="-514350">
              <a:lnSpc>
                <a:spcPct val="100000"/>
              </a:lnSpc>
              <a:spcBef>
                <a:spcPts val="0"/>
              </a:spcBef>
              <a:buNone/>
            </a:pPr>
            <a:endParaRPr lang="en-US" dirty="0">
              <a:solidFill>
                <a:srgbClr val="C00000"/>
              </a:solidFill>
            </a:endParaRPr>
          </a:p>
          <a:p>
            <a:pPr marL="514350" marR="0" lvl="0" indent="-514350" defTabSz="914400" eaLnBrk="1" fontAlgn="auto" latinLnBrk="0" hangingPunct="1">
              <a:lnSpc>
                <a:spcPct val="100000"/>
              </a:lnSpc>
              <a:spcBef>
                <a:spcPts val="0"/>
              </a:spcBef>
              <a:spcAft>
                <a:spcPts val="0"/>
              </a:spcAft>
              <a:buClrTx/>
              <a:buSzTx/>
              <a:buFont typeface="+mj-lt"/>
              <a:buNone/>
              <a:tabLst/>
              <a:defRPr/>
            </a:pPr>
            <a:endParaRPr lang="en-US" dirty="0"/>
          </a:p>
        </p:txBody>
      </p:sp>
    </p:spTree>
    <p:extLst>
      <p:ext uri="{BB962C8B-B14F-4D97-AF65-F5344CB8AC3E}">
        <p14:creationId xmlns:p14="http://schemas.microsoft.com/office/powerpoint/2010/main" val="93490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3755"/>
            <a:ext cx="10515600" cy="1908887"/>
          </a:xfrm>
        </p:spPr>
        <p:txBody>
          <a:bodyPr/>
          <a:lstStyle/>
          <a:p>
            <a:r>
              <a:rPr lang="en-US" dirty="0"/>
              <a:t>The key difference between chain of command and span of control is that </a:t>
            </a:r>
            <a:r>
              <a:rPr lang="en-US" b="1" dirty="0"/>
              <a:t>the chain of command refers to the levels of authority in a company whereas the span of control is the number of subordinates a manager is responsible for controlling</a:t>
            </a:r>
            <a:endParaRPr lang="en-US" dirty="0"/>
          </a:p>
        </p:txBody>
      </p:sp>
      <p:sp>
        <p:nvSpPr>
          <p:cNvPr id="4" name="AutoShape 2" descr="C:\Users\mgaghama\Desktop\Difference-Between-Chain-of-Command-and-Span-of-Control-1 (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Users\mgaghama\Desktop\Difference-Between-Chain-of-Command-and-Span-of-Control-1 (1).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C:\Users\mgaghama\Desktop\Difference-Between-Chain-of-Command-and-Span-of-Control-1 (1).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421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13" y="179774"/>
            <a:ext cx="11380573" cy="611059"/>
          </a:xfrm>
        </p:spPr>
        <p:txBody>
          <a:bodyPr>
            <a:normAutofit fontScale="90000"/>
          </a:bodyPr>
          <a:lstStyle/>
          <a:p>
            <a:pPr algn="ctr"/>
            <a:r>
              <a:rPr lang="en-US" b="1" dirty="0"/>
              <a:t>Component  OF Organizational Structure.. </a:t>
            </a:r>
            <a:r>
              <a:rPr lang="en-US" b="1" dirty="0" err="1"/>
              <a:t>cont</a:t>
            </a:r>
            <a:r>
              <a:rPr lang="en-US" b="1" dirty="0"/>
              <a:t>’.. </a:t>
            </a:r>
            <a:endParaRPr lang="en-US" dirty="0"/>
          </a:p>
        </p:txBody>
      </p:sp>
      <p:sp>
        <p:nvSpPr>
          <p:cNvPr id="3" name="Content Placeholder 2"/>
          <p:cNvSpPr>
            <a:spLocks noGrp="1"/>
          </p:cNvSpPr>
          <p:nvPr>
            <p:ph idx="1"/>
          </p:nvPr>
        </p:nvSpPr>
        <p:spPr>
          <a:xfrm>
            <a:off x="838200" y="902043"/>
            <a:ext cx="10515600" cy="5745892"/>
          </a:xfrm>
        </p:spPr>
        <p:txBody>
          <a:bodyPr>
            <a:normAutofit lnSpcReduction="10000"/>
          </a:bodyPr>
          <a:lstStyle/>
          <a:p>
            <a:pPr marL="0" indent="0">
              <a:lnSpc>
                <a:spcPct val="100000"/>
              </a:lnSpc>
              <a:spcBef>
                <a:spcPts val="0"/>
              </a:spcBef>
              <a:buNone/>
            </a:pPr>
            <a:r>
              <a:rPr lang="en-US" sz="2400" dirty="0">
                <a:solidFill>
                  <a:srgbClr val="C00000"/>
                </a:solidFill>
              </a:rPr>
              <a:t>3. </a:t>
            </a:r>
            <a:r>
              <a:rPr lang="en-US" sz="2200" dirty="0">
                <a:solidFill>
                  <a:srgbClr val="C00000"/>
                </a:solidFill>
              </a:rPr>
              <a:t>Managerial Levels: </a:t>
            </a:r>
            <a:r>
              <a:rPr lang="en-US" sz="2200" dirty="0"/>
              <a:t>in large organizations, several levels of managers often exist </a:t>
            </a:r>
            <a:br>
              <a:rPr lang="en-US" sz="2200" dirty="0"/>
            </a:br>
            <a:endParaRPr lang="en-US" sz="2200" dirty="0"/>
          </a:p>
          <a:p>
            <a:pPr>
              <a:lnSpc>
                <a:spcPct val="100000"/>
              </a:lnSpc>
              <a:spcBef>
                <a:spcPts val="0"/>
              </a:spcBef>
              <a:buFontTx/>
              <a:buChar char="-"/>
            </a:pPr>
            <a:r>
              <a:rPr lang="en-US" sz="2200" i="1" dirty="0">
                <a:solidFill>
                  <a:schemeClr val="accent6">
                    <a:lumMod val="75000"/>
                  </a:schemeClr>
                </a:solidFill>
              </a:rPr>
              <a:t>Top-level managers </a:t>
            </a:r>
            <a:r>
              <a:rPr lang="en-US" sz="2200" dirty="0">
                <a:solidFill>
                  <a:srgbClr val="7030A0"/>
                </a:solidFill>
              </a:rPr>
              <a:t>look at the organization as a whole, coordinating internal and external influences, and generally make decisions with few guidelines or structures.</a:t>
            </a:r>
            <a:r>
              <a:rPr lang="en-US" sz="2200" dirty="0"/>
              <a:t> </a:t>
            </a:r>
            <a:r>
              <a:rPr lang="en-US" sz="2200" dirty="0">
                <a:solidFill>
                  <a:srgbClr val="C9A235"/>
                </a:solidFill>
              </a:rPr>
              <a:t>Examples of top-level managers include the organization’s chief operating officer or CEO and the highest level nursing administrator</a:t>
            </a:r>
            <a:r>
              <a:rPr lang="en-US" sz="2200" dirty="0">
                <a:solidFill>
                  <a:schemeClr val="accent6">
                    <a:lumMod val="50000"/>
                  </a:schemeClr>
                </a:solidFill>
              </a:rPr>
              <a:t>. </a:t>
            </a:r>
            <a:r>
              <a:rPr lang="en-US" sz="2200" dirty="0"/>
              <a:t/>
            </a:r>
            <a:br>
              <a:rPr lang="en-US" sz="2200" dirty="0"/>
            </a:br>
            <a:endParaRPr lang="en-US" sz="2200" dirty="0"/>
          </a:p>
          <a:p>
            <a:pPr>
              <a:lnSpc>
                <a:spcPct val="100000"/>
              </a:lnSpc>
              <a:spcBef>
                <a:spcPts val="0"/>
              </a:spcBef>
              <a:buFontTx/>
              <a:buChar char="-"/>
            </a:pPr>
            <a:r>
              <a:rPr lang="en-US" sz="2200" i="1" dirty="0">
                <a:solidFill>
                  <a:schemeClr val="accent6">
                    <a:lumMod val="75000"/>
                  </a:schemeClr>
                </a:solidFill>
              </a:rPr>
              <a:t>Middle-level managers </a:t>
            </a:r>
            <a:r>
              <a:rPr lang="en-US" sz="2200" dirty="0">
                <a:solidFill>
                  <a:srgbClr val="7030A0"/>
                </a:solidFill>
              </a:rPr>
              <a:t>coordinate the efforts of lower levels of the hierarchy and are the conduit between lower and top-level managers. Middle-level managers carry out day-to-day operations but are still involved in some long-term planning and in establishing unit policies</a:t>
            </a:r>
            <a:r>
              <a:rPr lang="en-US" sz="2200" dirty="0"/>
              <a:t>. </a:t>
            </a:r>
            <a:r>
              <a:rPr lang="en-US" sz="2200" dirty="0">
                <a:solidFill>
                  <a:srgbClr val="C9A235"/>
                </a:solidFill>
              </a:rPr>
              <a:t>Examples of middle-level managers include nursing supervisors, nurse-managers, and unit managers. </a:t>
            </a:r>
            <a:r>
              <a:rPr lang="en-US" sz="2200" dirty="0">
                <a:solidFill>
                  <a:schemeClr val="accent6">
                    <a:lumMod val="50000"/>
                  </a:schemeClr>
                </a:solidFill>
              </a:rPr>
              <a:t/>
            </a:r>
            <a:br>
              <a:rPr lang="en-US" sz="2200" dirty="0">
                <a:solidFill>
                  <a:schemeClr val="accent6">
                    <a:lumMod val="50000"/>
                  </a:schemeClr>
                </a:solidFill>
              </a:rPr>
            </a:br>
            <a:endParaRPr lang="en-US" sz="2200" dirty="0">
              <a:solidFill>
                <a:schemeClr val="accent6">
                  <a:lumMod val="50000"/>
                </a:schemeClr>
              </a:solidFill>
            </a:endParaRPr>
          </a:p>
          <a:p>
            <a:pPr>
              <a:lnSpc>
                <a:spcPct val="100000"/>
              </a:lnSpc>
              <a:spcBef>
                <a:spcPts val="0"/>
              </a:spcBef>
              <a:buFontTx/>
              <a:buChar char="-"/>
            </a:pPr>
            <a:r>
              <a:rPr lang="en-US" sz="2200" i="1" dirty="0">
                <a:solidFill>
                  <a:schemeClr val="accent6">
                    <a:lumMod val="75000"/>
                  </a:schemeClr>
                </a:solidFill>
              </a:rPr>
              <a:t>First-level managers </a:t>
            </a:r>
            <a:r>
              <a:rPr lang="en-US" sz="2200" dirty="0">
                <a:solidFill>
                  <a:srgbClr val="7030A0"/>
                </a:solidFill>
              </a:rPr>
              <a:t>are concerned with their specific unit’s work flow. They deal with immediate problems in the unit’s daily operations, with organizational needs, and with personal needs of employees. First-level managers need good management skills. Because they work so closely with patients and health-care teams. </a:t>
            </a:r>
            <a:r>
              <a:rPr lang="en-US" sz="2200" dirty="0">
                <a:solidFill>
                  <a:srgbClr val="C9A235"/>
                </a:solidFill>
              </a:rPr>
              <a:t>Examples of first-level managers include, team leaders, case managers, and charge nurses. </a:t>
            </a:r>
          </a:p>
          <a:p>
            <a:pPr>
              <a:lnSpc>
                <a:spcPct val="100000"/>
              </a:lnSpc>
              <a:spcBef>
                <a:spcPts val="0"/>
              </a:spcBef>
              <a:buFontTx/>
              <a:buChar char="-"/>
            </a:pPr>
            <a:endParaRPr lang="en-US" sz="2200" dirty="0">
              <a:solidFill>
                <a:srgbClr val="7030A0"/>
              </a:solidFill>
            </a:endParaRPr>
          </a:p>
          <a:p>
            <a:pPr>
              <a:lnSpc>
                <a:spcPct val="100000"/>
              </a:lnSpc>
              <a:spcBef>
                <a:spcPts val="0"/>
              </a:spcBef>
              <a:buFontTx/>
              <a:buChar char="-"/>
            </a:pPr>
            <a:endParaRPr lang="en-US" sz="2200" dirty="0">
              <a:solidFill>
                <a:srgbClr val="7030A0"/>
              </a:solidFill>
            </a:endParaRPr>
          </a:p>
          <a:p>
            <a:pPr>
              <a:lnSpc>
                <a:spcPct val="100000"/>
              </a:lnSpc>
              <a:spcBef>
                <a:spcPts val="0"/>
              </a:spcBef>
              <a:buFontTx/>
              <a:buChar char="-"/>
            </a:pPr>
            <a:endParaRPr lang="en-US" sz="2400" dirty="0">
              <a:solidFill>
                <a:schemeClr val="accent6">
                  <a:lumMod val="50000"/>
                </a:schemeClr>
              </a:solidFill>
            </a:endParaRPr>
          </a:p>
          <a:p>
            <a:pPr marL="0" indent="0">
              <a:lnSpc>
                <a:spcPct val="100000"/>
              </a:lnSpc>
              <a:spcBef>
                <a:spcPts val="0"/>
              </a:spcBef>
              <a:buNone/>
            </a:pPr>
            <a:endParaRPr lang="en-US" dirty="0"/>
          </a:p>
          <a:p>
            <a:pPr marL="0" indent="0">
              <a:lnSpc>
                <a:spcPct val="100000"/>
              </a:lnSpc>
              <a:spcBef>
                <a:spcPts val="0"/>
              </a:spcBef>
              <a:buNone/>
            </a:pPr>
            <a:endParaRPr lang="en-US" dirty="0">
              <a:solidFill>
                <a:srgbClr val="C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2323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962" y="809310"/>
            <a:ext cx="9485944" cy="5079994"/>
          </a:xfrm>
        </p:spPr>
      </p:pic>
    </p:spTree>
    <p:extLst>
      <p:ext uri="{BB962C8B-B14F-4D97-AF65-F5344CB8AC3E}">
        <p14:creationId xmlns:p14="http://schemas.microsoft.com/office/powerpoint/2010/main" val="24981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365125"/>
            <a:ext cx="11516497" cy="672843"/>
          </a:xfrm>
        </p:spPr>
        <p:txBody>
          <a:bodyPr>
            <a:normAutofit fontScale="90000"/>
          </a:bodyPr>
          <a:lstStyle/>
          <a:p>
            <a:r>
              <a:rPr lang="en-US" b="1" dirty="0"/>
              <a:t>Component  OF Organizational Structure.. </a:t>
            </a:r>
            <a:r>
              <a:rPr lang="en-US" b="1" dirty="0" err="1"/>
              <a:t>cont</a:t>
            </a:r>
            <a:r>
              <a:rPr lang="en-US" b="1" dirty="0"/>
              <a:t>’.. </a:t>
            </a:r>
            <a:endParaRPr lang="en-US" dirty="0"/>
          </a:p>
        </p:txBody>
      </p:sp>
      <p:sp>
        <p:nvSpPr>
          <p:cNvPr id="3" name="Content Placeholder 2"/>
          <p:cNvSpPr>
            <a:spLocks noGrp="1"/>
          </p:cNvSpPr>
          <p:nvPr>
            <p:ph idx="1"/>
          </p:nvPr>
        </p:nvSpPr>
        <p:spPr>
          <a:xfrm>
            <a:off x="838200" y="1198605"/>
            <a:ext cx="10515600" cy="4978358"/>
          </a:xfrm>
        </p:spPr>
        <p:txBody>
          <a:bodyPr/>
          <a:lstStyle/>
          <a:p>
            <a:pPr marL="0" indent="0">
              <a:lnSpc>
                <a:spcPct val="100000"/>
              </a:lnSpc>
              <a:spcBef>
                <a:spcPts val="0"/>
              </a:spcBef>
              <a:buNone/>
            </a:pPr>
            <a:r>
              <a:rPr lang="en-US" dirty="0">
                <a:solidFill>
                  <a:srgbClr val="C00000"/>
                </a:solidFill>
              </a:rPr>
              <a:t>4. Centrality:  </a:t>
            </a:r>
            <a:r>
              <a:rPr lang="en-US" dirty="0"/>
              <a:t>refers to the location of a position on an organization chart where frequent and various types of communication occur.</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gn="ctr">
              <a:lnSpc>
                <a:spcPct val="100000"/>
              </a:lnSpc>
              <a:spcBef>
                <a:spcPts val="0"/>
              </a:spcBef>
              <a:buNone/>
            </a:pPr>
            <a:r>
              <a:rPr lang="en-US" dirty="0">
                <a:solidFill>
                  <a:srgbClr val="C64FB8"/>
                </a:solidFill>
              </a:rPr>
              <a:t>Question: </a:t>
            </a:r>
            <a:br>
              <a:rPr lang="en-US" dirty="0">
                <a:solidFill>
                  <a:srgbClr val="C64FB8"/>
                </a:solidFill>
              </a:rPr>
            </a:br>
            <a:r>
              <a:rPr lang="en-US" dirty="0">
                <a:solidFill>
                  <a:srgbClr val="C64FB8"/>
                </a:solidFill>
              </a:rPr>
              <a:t>in your opinion, which level of management has large degree of centrality ? </a:t>
            </a:r>
          </a:p>
          <a:p>
            <a:pPr marL="0" indent="0">
              <a:lnSpc>
                <a:spcPct val="100000"/>
              </a:lnSpc>
              <a:spcBef>
                <a:spcPts val="0"/>
              </a:spcBef>
              <a:buNone/>
            </a:pPr>
            <a:endParaRPr lang="en-US" dirty="0">
              <a:solidFill>
                <a:srgbClr val="C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0871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770191"/>
          </a:xfrm>
        </p:spPr>
        <p:txBody>
          <a:bodyPr/>
          <a:lstStyle/>
          <a:p>
            <a:pPr marL="0" indent="0">
              <a:buNone/>
            </a:pPr>
            <a:r>
              <a:rPr lang="en-US" dirty="0"/>
              <a:t>A middle manager has a large degree of centrality because this manager receives information upward, downward, and horizontally. </a:t>
            </a:r>
          </a:p>
        </p:txBody>
      </p:sp>
    </p:spTree>
    <p:extLst>
      <p:ext uri="{BB962C8B-B14F-4D97-AF65-F5344CB8AC3E}">
        <p14:creationId xmlns:p14="http://schemas.microsoft.com/office/powerpoint/2010/main" val="1955383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0130"/>
            <a:ext cx="10515600" cy="5756833"/>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The manager should understand the interrelationships and differences among the</a:t>
            </a:r>
            <a:r>
              <a:rPr lang="en-US" dirty="0">
                <a:solidFill>
                  <a:srgbClr val="C00000"/>
                </a:solidFill>
              </a:rPr>
              <a:t>se three items: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indent="0">
              <a:lnSpc>
                <a:spcPct val="100000"/>
              </a:lnSpc>
              <a:spcBef>
                <a:spcPts val="0"/>
              </a:spcBef>
              <a:buNone/>
            </a:pPr>
            <a:r>
              <a:rPr lang="en-US" b="1" dirty="0">
                <a:solidFill>
                  <a:srgbClr val="C00000"/>
                </a:solidFill>
              </a:rPr>
              <a:t>Authority: </a:t>
            </a:r>
            <a:r>
              <a:rPr lang="en-US" dirty="0"/>
              <a:t>is defined as the official power to act. It is power given by the organization to direct the work of others. A manager may have the authority to hire, fire, or discipline others.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indent="0">
              <a:lnSpc>
                <a:spcPct val="100000"/>
              </a:lnSpc>
              <a:spcBef>
                <a:spcPts val="0"/>
              </a:spcBef>
              <a:buNone/>
            </a:pPr>
            <a:r>
              <a:rPr lang="en-US" b="1" dirty="0">
                <a:solidFill>
                  <a:srgbClr val="C00000"/>
                </a:solidFill>
              </a:rPr>
              <a:t>Responsibility: </a:t>
            </a:r>
            <a:r>
              <a:rPr lang="en-US" i="1" dirty="0"/>
              <a:t>is a duty or an assignment. It is the implementation of a job. </a:t>
            </a:r>
            <a:br>
              <a:rPr lang="en-US" i="1" dirty="0"/>
            </a:br>
            <a:endParaRPr lang="en-US" i="1" dirty="0"/>
          </a:p>
          <a:p>
            <a:pPr marL="0" indent="0">
              <a:lnSpc>
                <a:spcPct val="100000"/>
              </a:lnSpc>
              <a:spcBef>
                <a:spcPts val="0"/>
              </a:spcBef>
              <a:buNone/>
            </a:pPr>
            <a:r>
              <a:rPr lang="en-US" b="1" dirty="0">
                <a:solidFill>
                  <a:srgbClr val="C00000"/>
                </a:solidFill>
              </a:rPr>
              <a:t>Accountability: </a:t>
            </a:r>
            <a:r>
              <a:rPr lang="en-US" dirty="0"/>
              <a:t>is similar to responsibility, but it is internalized. Thus, to be accountable means that individuals agree to be morally responsible for the consequences of their actions.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5315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DECISION MAKING WITHIN THE ORGANIZATIONAL HIERARCHY </a:t>
            </a:r>
            <a:br>
              <a:rPr lang="en-US" dirty="0"/>
            </a:br>
            <a:endParaRPr lang="en-US" dirty="0"/>
          </a:p>
        </p:txBody>
      </p:sp>
      <p:sp>
        <p:nvSpPr>
          <p:cNvPr id="3" name="Content Placeholder 2"/>
          <p:cNvSpPr>
            <a:spLocks noGrp="1"/>
          </p:cNvSpPr>
          <p:nvPr>
            <p:ph idx="1"/>
          </p:nvPr>
        </p:nvSpPr>
        <p:spPr/>
        <p:txBody>
          <a:bodyPr/>
          <a:lstStyle/>
          <a:p>
            <a:r>
              <a:rPr lang="en-US" dirty="0"/>
              <a:t>In organizations with </a:t>
            </a:r>
            <a:r>
              <a:rPr lang="en-US" i="1" dirty="0">
                <a:solidFill>
                  <a:srgbClr val="FF0000"/>
                </a:solidFill>
              </a:rPr>
              <a:t>centralized decision making</a:t>
            </a:r>
            <a:r>
              <a:rPr lang="en-US" dirty="0"/>
              <a:t>, a few managers at the top of the hierarchy make the decisions and the emphasis is on top-down control.</a:t>
            </a:r>
            <a:br>
              <a:rPr lang="en-US" dirty="0"/>
            </a:br>
            <a:endParaRPr lang="en-US" dirty="0"/>
          </a:p>
          <a:p>
            <a:r>
              <a:rPr lang="en-US" dirty="0"/>
              <a:t> In other words, the vision or thinking of one or a few individuals in the organization guides the organization’s goals and how those goals are accomplished. </a:t>
            </a:r>
          </a:p>
        </p:txBody>
      </p:sp>
    </p:spTree>
    <p:extLst>
      <p:ext uri="{BB962C8B-B14F-4D97-AF65-F5344CB8AC3E}">
        <p14:creationId xmlns:p14="http://schemas.microsoft.com/office/powerpoint/2010/main" val="1039333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515600" cy="5595072"/>
          </a:xfrm>
        </p:spPr>
        <p:txBody>
          <a:bodyPr/>
          <a:lstStyle/>
          <a:p>
            <a:r>
              <a:rPr lang="en-US" dirty="0"/>
              <a:t>Fayol (1949) suggested that an organization is formed when the number of workers is large enough to require a supervisor. </a:t>
            </a:r>
            <a:br>
              <a:rPr lang="en-US" dirty="0"/>
            </a:br>
            <a:endParaRPr lang="en-US" dirty="0"/>
          </a:p>
          <a:p>
            <a:r>
              <a:rPr lang="en-US" dirty="0"/>
              <a:t>Organizations are necessary because they accomplish more work than can be done by individual effort. </a:t>
            </a:r>
            <a:br>
              <a:rPr lang="en-US" dirty="0"/>
            </a:br>
            <a:endParaRPr lang="en-US" dirty="0"/>
          </a:p>
          <a:p>
            <a:r>
              <a:rPr lang="en-US" dirty="0"/>
              <a:t>Because people spend most of their lives in social, personal, and professional organizations, they need to understand how organizations are structured—their formation, methods of communication, channels of authority, and decision-making processes. </a:t>
            </a:r>
          </a:p>
          <a:p>
            <a:endParaRPr lang="en-US" dirty="0"/>
          </a:p>
          <a:p>
            <a:endParaRPr lang="en-US" dirty="0"/>
          </a:p>
        </p:txBody>
      </p:sp>
    </p:spTree>
    <p:extLst>
      <p:ext uri="{BB962C8B-B14F-4D97-AF65-F5344CB8AC3E}">
        <p14:creationId xmlns:p14="http://schemas.microsoft.com/office/powerpoint/2010/main" val="59054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FB7106B-1571-EF4B-84B4-FC90A7E2772C}"/>
              </a:ext>
            </a:extLst>
          </p:cNvPr>
          <p:cNvSpPr>
            <a:spLocks noGrp="1"/>
          </p:cNvSpPr>
          <p:nvPr>
            <p:ph idx="1"/>
          </p:nvPr>
        </p:nvSpPr>
        <p:spPr>
          <a:xfrm>
            <a:off x="838200" y="815546"/>
            <a:ext cx="10515600" cy="5361417"/>
          </a:xfrm>
        </p:spPr>
        <p:txBody>
          <a:bodyPr/>
          <a:lstStyle/>
          <a:p>
            <a:r>
              <a:rPr lang="en-US" i="1" dirty="0">
                <a:solidFill>
                  <a:srgbClr val="FF0000"/>
                </a:solidFill>
              </a:rPr>
              <a:t>Decentralized decision making </a:t>
            </a:r>
            <a:r>
              <a:rPr lang="en-US" dirty="0"/>
              <a:t>diffuses decision making throughout the organization and allows problems to be solved by the lowest practical managerial level.</a:t>
            </a:r>
          </a:p>
          <a:p>
            <a:endParaRPr lang="en-US" dirty="0"/>
          </a:p>
          <a:p>
            <a:r>
              <a:rPr lang="en-US" dirty="0"/>
              <a:t> Often, this means that problems can be solved at the level at which they occur.</a:t>
            </a:r>
            <a:br>
              <a:rPr lang="en-US" dirty="0"/>
            </a:br>
            <a:endParaRPr lang="en-US" dirty="0"/>
          </a:p>
          <a:p>
            <a:r>
              <a:rPr lang="en-US" dirty="0"/>
              <a:t> although some delays may occur in decision making if the problem must be transmitted through several levels to reach the appropriate individual to solve the problem </a:t>
            </a:r>
          </a:p>
          <a:p>
            <a:endParaRPr lang="en-US" dirty="0"/>
          </a:p>
        </p:txBody>
      </p:sp>
    </p:spTree>
    <p:extLst>
      <p:ext uri="{BB962C8B-B14F-4D97-AF65-F5344CB8AC3E}">
        <p14:creationId xmlns:p14="http://schemas.microsoft.com/office/powerpoint/2010/main" val="2089468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177964"/>
          </a:xfrm>
        </p:spPr>
        <p:txBody>
          <a:bodyPr/>
          <a:lstStyle/>
          <a:p>
            <a:pPr marL="0" indent="0" algn="ctr">
              <a:buNone/>
            </a:pPr>
            <a:r>
              <a:rPr lang="en-US" b="1" dirty="0"/>
              <a:t>In general, the larger the organization, the greater the need to decentralize decision making. </a:t>
            </a:r>
            <a:endParaRPr lang="en-US" dirty="0"/>
          </a:p>
          <a:p>
            <a:endParaRPr lang="en-US" dirty="0"/>
          </a:p>
        </p:txBody>
      </p:sp>
    </p:spTree>
    <p:extLst>
      <p:ext uri="{BB962C8B-B14F-4D97-AF65-F5344CB8AC3E}">
        <p14:creationId xmlns:p14="http://schemas.microsoft.com/office/powerpoint/2010/main" val="12211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ORGANIZATIONAL CULTURE </a:t>
            </a:r>
            <a:r>
              <a:rPr lang="en-US" dirty="0"/>
              <a:t/>
            </a:r>
            <a:br>
              <a:rPr lang="en-US" dirty="0"/>
            </a:br>
            <a:endParaRPr lang="en-US" dirty="0"/>
          </a:p>
        </p:txBody>
      </p:sp>
      <p:sp>
        <p:nvSpPr>
          <p:cNvPr id="3" name="Content Placeholder 2"/>
          <p:cNvSpPr>
            <a:spLocks noGrp="1"/>
          </p:cNvSpPr>
          <p:nvPr>
            <p:ph idx="1"/>
          </p:nvPr>
        </p:nvSpPr>
        <p:spPr/>
        <p:txBody>
          <a:bodyPr/>
          <a:lstStyle/>
          <a:p>
            <a:r>
              <a:rPr lang="en-US" sz="2400" dirty="0"/>
              <a:t> </a:t>
            </a:r>
            <a:r>
              <a:rPr lang="en-US" sz="2400" i="1" dirty="0">
                <a:solidFill>
                  <a:srgbClr val="C00000"/>
                </a:solidFill>
              </a:rPr>
              <a:t>Organization culture </a:t>
            </a:r>
            <a:r>
              <a:rPr lang="en-US" sz="2400" dirty="0"/>
              <a:t>is the total of an organization’s values, language, traditions, customs, and those few things present in an institution that are not open to discussion or change.</a:t>
            </a:r>
          </a:p>
          <a:p>
            <a:r>
              <a:rPr lang="en-US" sz="2400" dirty="0"/>
              <a:t> For example, the hospital logo that had been designed by the original board of trustees is an item that may not be considered for updating or change. </a:t>
            </a:r>
          </a:p>
          <a:p>
            <a:r>
              <a:rPr lang="en-US" sz="2400" dirty="0"/>
              <a:t>Organizational culture is a system of symbols and interactions unique to each organization. It is the ways of thinking, behaving, and believing that members of a unit have in common</a:t>
            </a:r>
            <a:r>
              <a:rPr lang="en-US" sz="2400" b="1" dirty="0"/>
              <a:t>. </a:t>
            </a:r>
            <a:endParaRPr lang="en-US" sz="2400" dirty="0"/>
          </a:p>
          <a:p>
            <a:endParaRPr lang="en-US" sz="2400" dirty="0"/>
          </a:p>
          <a:p>
            <a:endParaRPr lang="en-US" dirty="0"/>
          </a:p>
        </p:txBody>
      </p:sp>
    </p:spTree>
    <p:extLst>
      <p:ext uri="{BB962C8B-B14F-4D97-AF65-F5344CB8AC3E}">
        <p14:creationId xmlns:p14="http://schemas.microsoft.com/office/powerpoint/2010/main" val="414479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1914"/>
            <a:ext cx="10515600" cy="5695049"/>
          </a:xfrm>
        </p:spPr>
        <p:txBody>
          <a:bodyPr/>
          <a:lstStyle/>
          <a:p>
            <a:r>
              <a:rPr lang="en-US" dirty="0">
                <a:solidFill>
                  <a:srgbClr val="C00000"/>
                </a:solidFill>
              </a:rPr>
              <a:t>Organizational culture </a:t>
            </a:r>
            <a:r>
              <a:rPr lang="en-US" dirty="0"/>
              <a:t>should not, however, be confused with </a:t>
            </a:r>
            <a:r>
              <a:rPr lang="en-US" i="1" dirty="0">
                <a:solidFill>
                  <a:srgbClr val="7030A0"/>
                </a:solidFill>
              </a:rPr>
              <a:t>organizational climate</a:t>
            </a:r>
            <a:r>
              <a:rPr lang="en-US" dirty="0">
                <a:solidFill>
                  <a:srgbClr val="7030A0"/>
                </a:solidFill>
              </a:rPr>
              <a:t>— how employees perceive an organization. </a:t>
            </a:r>
            <a:br>
              <a:rPr lang="en-US" dirty="0">
                <a:solidFill>
                  <a:srgbClr val="7030A0"/>
                </a:solidFill>
              </a:rPr>
            </a:br>
            <a:endParaRPr lang="en-US" dirty="0">
              <a:solidFill>
                <a:srgbClr val="7030A0"/>
              </a:solidFill>
            </a:endParaRPr>
          </a:p>
          <a:p>
            <a:r>
              <a:rPr lang="en-US" dirty="0">
                <a:solidFill>
                  <a:srgbClr val="C64FB8"/>
                </a:solidFill>
              </a:rPr>
              <a:t>For example, </a:t>
            </a:r>
            <a:r>
              <a:rPr lang="en-US" dirty="0"/>
              <a:t>an employee might </a:t>
            </a:r>
            <a:r>
              <a:rPr lang="en-US" dirty="0">
                <a:solidFill>
                  <a:srgbClr val="C64FB8"/>
                </a:solidFill>
              </a:rPr>
              <a:t>perceive</a:t>
            </a:r>
            <a:r>
              <a:rPr lang="en-US" dirty="0"/>
              <a:t> an organization as fair, friendly, and informal or as formal and very structured. The perception may be accurate or inaccurate, and people in the same organization may have different perceptions about the same organization. </a:t>
            </a:r>
          </a:p>
          <a:p>
            <a:r>
              <a:rPr lang="en-US" dirty="0">
                <a:solidFill>
                  <a:srgbClr val="C00000"/>
                </a:solidFill>
              </a:rPr>
              <a:t>Therefore, since the organizational climate is the view of the organization by individuals, the organization’s climate and its culture may differ. </a:t>
            </a:r>
          </a:p>
          <a:p>
            <a:endParaRPr lang="en-US" dirty="0"/>
          </a:p>
        </p:txBody>
      </p:sp>
    </p:spTree>
    <p:extLst>
      <p:ext uri="{BB962C8B-B14F-4D97-AF65-F5344CB8AC3E}">
        <p14:creationId xmlns:p14="http://schemas.microsoft.com/office/powerpoint/2010/main" val="1866901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4811EE-2951-354C-9677-FF8D07F12EA6}"/>
              </a:ext>
            </a:extLst>
          </p:cNvPr>
          <p:cNvSpPr>
            <a:spLocks noGrp="1"/>
          </p:cNvSpPr>
          <p:nvPr>
            <p:ph type="title"/>
          </p:nvPr>
        </p:nvSpPr>
        <p:spPr/>
        <p:txBody>
          <a:bodyPr/>
          <a:lstStyle/>
          <a:p>
            <a:pPr algn="ctr"/>
            <a:r>
              <a:rPr lang="en-US" dirty="0"/>
              <a:t>Stakeholders </a:t>
            </a:r>
          </a:p>
        </p:txBody>
      </p:sp>
      <p:sp>
        <p:nvSpPr>
          <p:cNvPr id="3" name="Content Placeholder 2">
            <a:extLst>
              <a:ext uri="{FF2B5EF4-FFF2-40B4-BE49-F238E27FC236}">
                <a16:creationId xmlns:a16="http://schemas.microsoft.com/office/drawing/2014/main" xmlns="" id="{01390716-1372-754A-84EB-65D0571CB38E}"/>
              </a:ext>
            </a:extLst>
          </p:cNvPr>
          <p:cNvSpPr>
            <a:spLocks noGrp="1"/>
          </p:cNvSpPr>
          <p:nvPr>
            <p:ph idx="1"/>
          </p:nvPr>
        </p:nvSpPr>
        <p:spPr/>
        <p:txBody>
          <a:bodyPr/>
          <a:lstStyle/>
          <a:p>
            <a:pPr marL="0" indent="0">
              <a:buNone/>
            </a:pPr>
            <a:r>
              <a:rPr lang="en-US" i="1" dirty="0">
                <a:solidFill>
                  <a:srgbClr val="FF0000"/>
                </a:solidFill>
              </a:rPr>
              <a:t>Stakeholders</a:t>
            </a:r>
            <a:r>
              <a:rPr lang="en-US" i="1" dirty="0"/>
              <a:t> </a:t>
            </a:r>
            <a:r>
              <a:rPr lang="en-US" dirty="0"/>
              <a:t>are those entities in an organization’s environment that play a role in the organization’s health and performance or that are affected by the organization. Stakeholders may be both </a:t>
            </a:r>
            <a:r>
              <a:rPr lang="en-US" dirty="0">
                <a:solidFill>
                  <a:srgbClr val="FF0000"/>
                </a:solidFill>
              </a:rPr>
              <a:t>internal </a:t>
            </a:r>
            <a:r>
              <a:rPr lang="en-US" dirty="0"/>
              <a:t>and </a:t>
            </a:r>
            <a:r>
              <a:rPr lang="en-US" dirty="0">
                <a:solidFill>
                  <a:srgbClr val="FF0000"/>
                </a:solidFill>
              </a:rPr>
              <a:t>external</a:t>
            </a:r>
            <a:r>
              <a:rPr lang="en-US" dirty="0"/>
              <a:t>, they may include individuals and large groups, and they may have shared goals or diverse goals. </a:t>
            </a:r>
          </a:p>
          <a:p>
            <a:endParaRPr lang="en-US" dirty="0"/>
          </a:p>
        </p:txBody>
      </p:sp>
    </p:spTree>
    <p:extLst>
      <p:ext uri="{BB962C8B-B14F-4D97-AF65-F5344CB8AC3E}">
        <p14:creationId xmlns:p14="http://schemas.microsoft.com/office/powerpoint/2010/main" val="31305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Types of organizational structure </a:t>
            </a:r>
          </a:p>
        </p:txBody>
      </p:sp>
      <p:sp>
        <p:nvSpPr>
          <p:cNvPr id="3" name="Content Placeholder 2"/>
          <p:cNvSpPr>
            <a:spLocks noGrp="1"/>
          </p:cNvSpPr>
          <p:nvPr>
            <p:ph idx="1"/>
          </p:nvPr>
        </p:nvSpPr>
        <p:spPr/>
        <p:txBody>
          <a:bodyPr/>
          <a:lstStyle/>
          <a:p>
            <a:r>
              <a:rPr lang="en-US" dirty="0"/>
              <a:t>Line Structures </a:t>
            </a:r>
          </a:p>
          <a:p>
            <a:r>
              <a:rPr lang="en-US" dirty="0"/>
              <a:t>Ad Hoc Design </a:t>
            </a:r>
          </a:p>
          <a:p>
            <a:r>
              <a:rPr lang="en-US" dirty="0"/>
              <a:t>Matrix Structure </a:t>
            </a:r>
          </a:p>
          <a:p>
            <a:r>
              <a:rPr lang="en-US" dirty="0"/>
              <a:t>Service Line Organization </a:t>
            </a:r>
          </a:p>
          <a:p>
            <a:r>
              <a:rPr lang="en-US" dirty="0"/>
              <a:t>Flat Designs </a:t>
            </a:r>
          </a:p>
          <a:p>
            <a:endParaRPr lang="en-US" dirty="0"/>
          </a:p>
          <a:p>
            <a:endParaRPr lang="en-US" dirty="0"/>
          </a:p>
          <a:p>
            <a:pPr marL="0" indent="0">
              <a:buNone/>
            </a:pPr>
            <a:r>
              <a:rPr lang="en-US" dirty="0"/>
              <a:t>Assignment </a:t>
            </a:r>
          </a:p>
        </p:txBody>
      </p:sp>
    </p:spTree>
    <p:extLst>
      <p:ext uri="{BB962C8B-B14F-4D97-AF65-F5344CB8AC3E}">
        <p14:creationId xmlns:p14="http://schemas.microsoft.com/office/powerpoint/2010/main" val="1461969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82D8F03-EB68-084E-81E1-FF331E6E8DBE}"/>
              </a:ext>
            </a:extLst>
          </p:cNvPr>
          <p:cNvPicPr>
            <a:picLocks noGrp="1" noChangeAspect="1"/>
          </p:cNvPicPr>
          <p:nvPr>
            <p:ph idx="1"/>
          </p:nvPr>
        </p:nvPicPr>
        <p:blipFill>
          <a:blip r:embed="rId2"/>
          <a:stretch>
            <a:fillRect/>
          </a:stretch>
        </p:blipFill>
        <p:spPr>
          <a:xfrm>
            <a:off x="2817341" y="92122"/>
            <a:ext cx="5572897" cy="6605239"/>
          </a:xfrm>
        </p:spPr>
      </p:pic>
    </p:spTree>
    <p:extLst>
      <p:ext uri="{BB962C8B-B14F-4D97-AF65-F5344CB8AC3E}">
        <p14:creationId xmlns:p14="http://schemas.microsoft.com/office/powerpoint/2010/main" val="169895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Organizational Structure </a:t>
            </a:r>
          </a:p>
        </p:txBody>
      </p:sp>
      <p:sp>
        <p:nvSpPr>
          <p:cNvPr id="3" name="Content Placeholder 2"/>
          <p:cNvSpPr>
            <a:spLocks noGrp="1"/>
          </p:cNvSpPr>
          <p:nvPr>
            <p:ph idx="1"/>
          </p:nvPr>
        </p:nvSpPr>
        <p:spPr/>
        <p:txBody>
          <a:bodyPr/>
          <a:lstStyle/>
          <a:p>
            <a:pPr marL="0" indent="0">
              <a:buNone/>
            </a:pPr>
            <a:r>
              <a:rPr lang="en-US" dirty="0"/>
              <a:t>Definition</a:t>
            </a:r>
          </a:p>
          <a:p>
            <a:r>
              <a:rPr lang="en-US" dirty="0"/>
              <a:t>Refers to the way in which a group is formed, methods of communication, its means for channeling authority, and  decision making process. </a:t>
            </a:r>
            <a:br>
              <a:rPr lang="en-US" dirty="0"/>
            </a:br>
            <a:r>
              <a:rPr lang="en-US" dirty="0"/>
              <a:t/>
            </a:r>
            <a:br>
              <a:rPr lang="en-US" dirty="0"/>
            </a:br>
            <a:endParaRPr lang="en-US" dirty="0"/>
          </a:p>
          <a:p>
            <a:r>
              <a:rPr lang="en-US" dirty="0">
                <a:solidFill>
                  <a:srgbClr val="C00000"/>
                </a:solidFill>
              </a:rPr>
              <a:t>Each organization has: </a:t>
            </a:r>
            <a:r>
              <a:rPr lang="en-US" dirty="0"/>
              <a:t/>
            </a:r>
            <a:br>
              <a:rPr lang="en-US" dirty="0"/>
            </a:br>
            <a:r>
              <a:rPr lang="en-US" dirty="0"/>
              <a:t>- Formal organization structure </a:t>
            </a:r>
            <a:br>
              <a:rPr lang="en-US" dirty="0"/>
            </a:br>
            <a:r>
              <a:rPr lang="en-US" dirty="0"/>
              <a:t>- Informal organization structure </a:t>
            </a:r>
            <a:br>
              <a:rPr lang="en-US" dirty="0"/>
            </a:br>
            <a:endParaRPr lang="en-US" dirty="0"/>
          </a:p>
        </p:txBody>
      </p:sp>
    </p:spTree>
    <p:extLst>
      <p:ext uri="{BB962C8B-B14F-4D97-AF65-F5344CB8AC3E}">
        <p14:creationId xmlns:p14="http://schemas.microsoft.com/office/powerpoint/2010/main" val="107580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7772"/>
            <a:ext cx="10515600" cy="6030097"/>
          </a:xfrm>
        </p:spPr>
        <p:txBody>
          <a:bodyPr>
            <a:normAutofit/>
          </a:bodyPr>
          <a:lstStyle/>
          <a:p>
            <a:pPr marL="0" indent="0" algn="ctr">
              <a:buNone/>
            </a:pPr>
            <a:r>
              <a:rPr lang="en-US" u="sng" dirty="0">
                <a:solidFill>
                  <a:srgbClr val="C00000"/>
                </a:solidFill>
              </a:rPr>
              <a:t>Formal Structure: </a:t>
            </a:r>
          </a:p>
          <a:p>
            <a:pPr marL="0" indent="0">
              <a:buNone/>
            </a:pPr>
            <a:endParaRPr lang="en-US" dirty="0">
              <a:solidFill>
                <a:srgbClr val="C00000"/>
              </a:solidFill>
            </a:endParaRPr>
          </a:p>
          <a:p>
            <a:r>
              <a:rPr lang="en-US" dirty="0"/>
              <a:t>Highly planned and visible, the emphasis is on organizational positions and formal power.</a:t>
            </a:r>
          </a:p>
          <a:p>
            <a:r>
              <a:rPr lang="en-US" i="1" dirty="0"/>
              <a:t>Formal structure</a:t>
            </a:r>
            <a:r>
              <a:rPr lang="en-US" dirty="0"/>
              <a:t>, through departmentalization and work division, provides a framework for defining managerial authority, responsibility, and accountability. </a:t>
            </a:r>
          </a:p>
          <a:p>
            <a:r>
              <a:rPr lang="en-US" dirty="0"/>
              <a:t>In a well-defined formal structure, roles and functions are defined and systematically arranged, different people have differing roles, and rank and hierarchy are evident.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4502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4204"/>
            <a:ext cx="10515600" cy="6573795"/>
          </a:xfrm>
        </p:spPr>
        <p:txBody>
          <a:bodyPr>
            <a:normAutofit/>
          </a:bodyPr>
          <a:lstStyle/>
          <a:p>
            <a:pPr marL="0" indent="0" algn="ctr">
              <a:buNone/>
            </a:pPr>
            <a:r>
              <a:rPr lang="en-US" u="sng" dirty="0">
                <a:solidFill>
                  <a:srgbClr val="C00000"/>
                </a:solidFill>
              </a:rPr>
              <a:t>Informal organization structure:</a:t>
            </a:r>
          </a:p>
          <a:p>
            <a:r>
              <a:rPr lang="en-US" dirty="0"/>
              <a:t> Is unplanned and often hidden, the focus is on the employees, their relationships, and the informal power that is inherent within those relationships. </a:t>
            </a:r>
          </a:p>
          <a:p>
            <a:r>
              <a:rPr lang="en-US" i="1" dirty="0"/>
              <a:t>Informal structure </a:t>
            </a:r>
            <a:r>
              <a:rPr lang="en-US" dirty="0"/>
              <a:t>is generally a naturally forming social network of employees. </a:t>
            </a:r>
          </a:p>
          <a:p>
            <a:r>
              <a:rPr lang="en-US" dirty="0"/>
              <a:t>the informal structure that fills in the gaps with connections and relationships that illustrate how employees network with one another to get work done </a:t>
            </a:r>
          </a:p>
          <a:p>
            <a:r>
              <a:rPr lang="en-US" dirty="0"/>
              <a:t>informal structures are typically based on </a:t>
            </a:r>
            <a:r>
              <a:rPr lang="en-US" dirty="0">
                <a:solidFill>
                  <a:srgbClr val="C00000"/>
                </a:solidFill>
              </a:rPr>
              <a:t>camaraderie</a:t>
            </a:r>
            <a:r>
              <a:rPr lang="en-US" dirty="0"/>
              <a:t>, they often result in a more immediate response from individuals, saving people’s time and effort. </a:t>
            </a:r>
          </a:p>
          <a:p>
            <a:pPr marL="0" indent="0" algn="ctr">
              <a:buNone/>
            </a:pPr>
            <a:r>
              <a:rPr lang="en-US" dirty="0">
                <a:solidFill>
                  <a:srgbClr val="C00000"/>
                </a:solidFill>
              </a:rPr>
              <a:t>“Camaraderie: </a:t>
            </a:r>
            <a:r>
              <a:rPr lang="en-US" dirty="0"/>
              <a:t>mutual trust and friendship among people who spend a lot of time together’’</a:t>
            </a:r>
          </a:p>
          <a:p>
            <a:endParaRPr lang="en-US" dirty="0"/>
          </a:p>
          <a:p>
            <a:endParaRPr lang="en-US" dirty="0"/>
          </a:p>
        </p:txBody>
      </p:sp>
    </p:spTree>
    <p:extLst>
      <p:ext uri="{BB962C8B-B14F-4D97-AF65-F5344CB8AC3E}">
        <p14:creationId xmlns:p14="http://schemas.microsoft.com/office/powerpoint/2010/main" val="173411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4778"/>
            <a:ext cx="10515600" cy="6623222"/>
          </a:xfrm>
        </p:spPr>
        <p:txBody>
          <a:bodyPr>
            <a:normAutofit/>
          </a:bodyPr>
          <a:lstStyle/>
          <a:p>
            <a:r>
              <a:rPr lang="en-US" sz="2400" dirty="0"/>
              <a:t>The informal structure also has its own leaders. In addition, it also has its own communication channels, often referred to as the </a:t>
            </a:r>
            <a:r>
              <a:rPr lang="en-US" sz="2400" dirty="0">
                <a:solidFill>
                  <a:srgbClr val="C00000"/>
                </a:solidFill>
              </a:rPr>
              <a:t>grapevine. </a:t>
            </a:r>
          </a:p>
          <a:p>
            <a:endParaRPr lang="en-US" sz="2400" dirty="0"/>
          </a:p>
          <a:p>
            <a:r>
              <a:rPr lang="en-US" sz="2400" dirty="0">
                <a:solidFill>
                  <a:srgbClr val="FF0000"/>
                </a:solidFill>
              </a:rPr>
              <a:t>grapevine communication </a:t>
            </a:r>
            <a:r>
              <a:rPr lang="en-US" sz="2400" dirty="0"/>
              <a:t>is at the heart of the informal organization; it is the conversations that occur in the break room, down the halls, during the carpool, and in between work that allows the relationships of informal groups to develop. In addition, social media sites and electronic communication such as e-mail and text messages are also used to facilitate communication among informal group members. </a:t>
            </a:r>
          </a:p>
          <a:p>
            <a:endParaRPr lang="en-US" sz="2400" dirty="0"/>
          </a:p>
          <a:p>
            <a:r>
              <a:rPr lang="en-US" sz="2400" dirty="0"/>
              <a:t>While grapevine communication is fast and can facilitate information upward, downward, and horizontally, it is difficult to control or to stop. With little accountability for the message, grapevine communication often becomes a source for rumor or gossip. </a:t>
            </a:r>
          </a:p>
          <a:p>
            <a:endParaRPr lang="en-US" sz="2400" dirty="0"/>
          </a:p>
          <a:p>
            <a:endParaRPr lang="en-US" dirty="0">
              <a:effectLst/>
            </a:endParaRPr>
          </a:p>
        </p:txBody>
      </p:sp>
    </p:spTree>
    <p:extLst>
      <p:ext uri="{BB962C8B-B14F-4D97-AF65-F5344CB8AC3E}">
        <p14:creationId xmlns:p14="http://schemas.microsoft.com/office/powerpoint/2010/main" val="180300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995" y="452330"/>
            <a:ext cx="6610865" cy="5835844"/>
          </a:xfrm>
        </p:spPr>
      </p:pic>
    </p:spTree>
    <p:extLst>
      <p:ext uri="{BB962C8B-B14F-4D97-AF65-F5344CB8AC3E}">
        <p14:creationId xmlns:p14="http://schemas.microsoft.com/office/powerpoint/2010/main" val="211435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Component  OF Organizational Structure</a:t>
            </a:r>
            <a:endParaRPr lang="en-US" dirty="0"/>
          </a:p>
        </p:txBody>
      </p:sp>
      <p:sp>
        <p:nvSpPr>
          <p:cNvPr id="3" name="Content Placeholder 2"/>
          <p:cNvSpPr>
            <a:spLocks noGrp="1"/>
          </p:cNvSpPr>
          <p:nvPr>
            <p:ph idx="1"/>
          </p:nvPr>
        </p:nvSpPr>
        <p:spPr>
          <a:xfrm>
            <a:off x="838200" y="1825624"/>
            <a:ext cx="10515600" cy="4834667"/>
          </a:xfrm>
        </p:spPr>
        <p:txBody>
          <a:bodyPr>
            <a:normAutofit/>
          </a:bodyPr>
          <a:lstStyle/>
          <a:p>
            <a:pPr marL="514350" indent="-514350">
              <a:buFont typeface="+mj-lt"/>
              <a:buAutoNum type="arabicPeriod"/>
            </a:pPr>
            <a:r>
              <a:rPr lang="en-US" u="sng" dirty="0">
                <a:solidFill>
                  <a:srgbClr val="C00000"/>
                </a:solidFill>
              </a:rPr>
              <a:t>Relationships and Chain of Command</a:t>
            </a:r>
            <a:r>
              <a:rPr lang="en-US" dirty="0">
                <a:solidFill>
                  <a:srgbClr val="C00000"/>
                </a:solidFill>
              </a:rPr>
              <a:t>: </a:t>
            </a:r>
            <a:r>
              <a:rPr lang="en-US" dirty="0"/>
              <a:t>The organization chart defines formal relationships within the institution.</a:t>
            </a:r>
            <a:br>
              <a:rPr lang="en-US" dirty="0"/>
            </a:br>
            <a:r>
              <a:rPr lang="en-US" dirty="0"/>
              <a:t/>
            </a:r>
            <a:br>
              <a:rPr lang="en-US" dirty="0"/>
            </a:br>
            <a:r>
              <a:rPr lang="en-US" dirty="0"/>
              <a:t> - </a:t>
            </a:r>
            <a:r>
              <a:rPr lang="en-US" sz="2400" dirty="0">
                <a:solidFill>
                  <a:schemeClr val="accent1"/>
                </a:solidFill>
              </a:rPr>
              <a:t>Unbroken (solid) lines </a:t>
            </a:r>
            <a:r>
              <a:rPr lang="en-US" sz="2400" dirty="0"/>
              <a:t>represent </a:t>
            </a:r>
            <a:r>
              <a:rPr lang="en-US" sz="2400" dirty="0">
                <a:solidFill>
                  <a:schemeClr val="accent1"/>
                </a:solidFill>
              </a:rPr>
              <a:t>formal relationships, lines of communication, and authority. </a:t>
            </a:r>
            <a:r>
              <a:rPr lang="en-US" sz="2400" dirty="0"/>
              <a:t>These </a:t>
            </a:r>
            <a:r>
              <a:rPr lang="en-US" sz="2400" i="1" dirty="0">
                <a:solidFill>
                  <a:schemeClr val="accent1"/>
                </a:solidFill>
              </a:rPr>
              <a:t>line </a:t>
            </a:r>
            <a:r>
              <a:rPr lang="en-US" sz="2400" dirty="0"/>
              <a:t>positions can be shown by </a:t>
            </a:r>
            <a:r>
              <a:rPr lang="en-US" sz="2400" dirty="0">
                <a:solidFill>
                  <a:schemeClr val="accent1"/>
                </a:solidFill>
              </a:rPr>
              <a:t>solid </a:t>
            </a:r>
            <a:r>
              <a:rPr lang="en-US" sz="2400" dirty="0">
                <a:solidFill>
                  <a:schemeClr val="accent2"/>
                </a:solidFill>
              </a:rPr>
              <a:t>horizontal</a:t>
            </a:r>
            <a:r>
              <a:rPr lang="en-US" sz="2400" dirty="0">
                <a:solidFill>
                  <a:schemeClr val="accent1"/>
                </a:solidFill>
              </a:rPr>
              <a:t> or </a:t>
            </a:r>
            <a:r>
              <a:rPr lang="en-US" sz="2400" dirty="0">
                <a:solidFill>
                  <a:srgbClr val="00B050"/>
                </a:solidFill>
              </a:rPr>
              <a:t>vertical</a:t>
            </a:r>
            <a:r>
              <a:rPr lang="en-US" sz="2400" dirty="0">
                <a:solidFill>
                  <a:schemeClr val="accent1"/>
                </a:solidFill>
              </a:rPr>
              <a:t> lines</a:t>
            </a:r>
            <a:r>
              <a:rPr lang="en-US" sz="2400" dirty="0"/>
              <a:t>. </a:t>
            </a:r>
            <a:br>
              <a:rPr lang="en-US" sz="2400" dirty="0"/>
            </a:br>
            <a:r>
              <a:rPr lang="en-US" sz="2400" dirty="0">
                <a:solidFill>
                  <a:schemeClr val="accent2"/>
                </a:solidFill>
              </a:rPr>
              <a:t>Solid horizontal lines </a:t>
            </a:r>
            <a:r>
              <a:rPr lang="en-US" sz="2400" dirty="0"/>
              <a:t>represent </a:t>
            </a:r>
            <a:r>
              <a:rPr lang="en-US" sz="2400" dirty="0">
                <a:solidFill>
                  <a:schemeClr val="accent2"/>
                </a:solidFill>
              </a:rPr>
              <a:t>communication between people with similar spheres of responsibility and power but different functions</a:t>
            </a:r>
            <a:r>
              <a:rPr lang="en-US" sz="2400" dirty="0"/>
              <a:t>.</a:t>
            </a:r>
            <a:br>
              <a:rPr lang="en-US" sz="2400" dirty="0"/>
            </a:br>
            <a:r>
              <a:rPr lang="en-US" sz="2400" dirty="0"/>
              <a:t/>
            </a:r>
            <a:br>
              <a:rPr lang="en-US" sz="2400" dirty="0"/>
            </a:br>
            <a:r>
              <a:rPr lang="en-US" sz="2400" dirty="0"/>
              <a:t> </a:t>
            </a:r>
            <a:r>
              <a:rPr lang="en-US" sz="2400" dirty="0">
                <a:solidFill>
                  <a:srgbClr val="00B050"/>
                </a:solidFill>
              </a:rPr>
              <a:t>Solid vertical lines </a:t>
            </a:r>
            <a:r>
              <a:rPr lang="en-US" sz="2400" dirty="0"/>
              <a:t>between positions </a:t>
            </a:r>
            <a:r>
              <a:rPr lang="en-US" sz="2400" dirty="0">
                <a:solidFill>
                  <a:srgbClr val="00B050"/>
                </a:solidFill>
              </a:rPr>
              <a:t>denote the official </a:t>
            </a:r>
            <a:r>
              <a:rPr lang="en-US" sz="2400" i="1" dirty="0">
                <a:solidFill>
                  <a:srgbClr val="00B050"/>
                </a:solidFill>
              </a:rPr>
              <a:t>chain of command</a:t>
            </a:r>
            <a:r>
              <a:rPr lang="en-US" sz="2400" dirty="0">
                <a:solidFill>
                  <a:srgbClr val="00B050"/>
                </a:solidFill>
              </a:rPr>
              <a:t>, the formal paths of communication and authority</a:t>
            </a:r>
            <a:r>
              <a:rPr lang="en-US" sz="2400" dirty="0"/>
              <a:t>. </a:t>
            </a:r>
            <a:r>
              <a:rPr lang="en-US" sz="2400" dirty="0">
                <a:solidFill>
                  <a:srgbClr val="7030A0"/>
                </a:solidFill>
              </a:rPr>
              <a:t>Those having the greatest decision-making authority are located at the top; those with the least are at the bottom</a:t>
            </a:r>
            <a:r>
              <a:rPr lang="en-US" sz="2400" dirty="0">
                <a:solidFill>
                  <a:srgbClr val="C00000"/>
                </a:solidFill>
              </a:rPr>
              <a:t>. </a:t>
            </a:r>
            <a:r>
              <a:rPr lang="en-US" sz="2400" dirty="0">
                <a:solidFill>
                  <a:schemeClr val="accent1"/>
                </a:solidFill>
              </a:rPr>
              <a:t>The level of position on the chart also signifies status and power. </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82417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3745" y="642550"/>
            <a:ext cx="7370320" cy="5980671"/>
          </a:xfrm>
        </p:spPr>
      </p:pic>
    </p:spTree>
    <p:extLst>
      <p:ext uri="{BB962C8B-B14F-4D97-AF65-F5344CB8AC3E}">
        <p14:creationId xmlns:p14="http://schemas.microsoft.com/office/powerpoint/2010/main" val="3760213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6591</TotalTime>
  <Words>917</Words>
  <Application>Microsoft Office PowerPoint</Application>
  <PresentationFormat>Custom</PresentationFormat>
  <Paragraphs>87</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Organizational structure </vt:lpstr>
      <vt:lpstr>PowerPoint Presentation</vt:lpstr>
      <vt:lpstr>Organizational Structure </vt:lpstr>
      <vt:lpstr>PowerPoint Presentation</vt:lpstr>
      <vt:lpstr>PowerPoint Presentation</vt:lpstr>
      <vt:lpstr>PowerPoint Presentation</vt:lpstr>
      <vt:lpstr>PowerPoint Presentation</vt:lpstr>
      <vt:lpstr>Component  OF Organizational Structure</vt:lpstr>
      <vt:lpstr>PowerPoint Presentation</vt:lpstr>
      <vt:lpstr>PowerPoint Presentation</vt:lpstr>
      <vt:lpstr>PowerPoint Presentation</vt:lpstr>
      <vt:lpstr>Component  OF Organizational Structure.. cont’.. </vt:lpstr>
      <vt:lpstr>PowerPoint Presentation</vt:lpstr>
      <vt:lpstr>Component  OF Organizational Structure.. cont’.. </vt:lpstr>
      <vt:lpstr>PowerPoint Presentation</vt:lpstr>
      <vt:lpstr>Component  OF Organizational Structure.. cont’.. </vt:lpstr>
      <vt:lpstr>PowerPoint Presentation</vt:lpstr>
      <vt:lpstr>PowerPoint Presentation</vt:lpstr>
      <vt:lpstr>DECISION MAKING WITHIN THE ORGANIZATIONAL HIERARCHY  </vt:lpstr>
      <vt:lpstr>PowerPoint Presentation</vt:lpstr>
      <vt:lpstr>PowerPoint Presentation</vt:lpstr>
      <vt:lpstr>ORGANIZATIONAL CULTURE  </vt:lpstr>
      <vt:lpstr>PowerPoint Presentation</vt:lpstr>
      <vt:lpstr>Stakeholders </vt:lpstr>
      <vt:lpstr>Types of organizational structure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structure </dc:title>
  <dc:creator>Maram Jaghama</dc:creator>
  <cp:lastModifiedBy>Maram K Gaghama</cp:lastModifiedBy>
  <cp:revision>38</cp:revision>
  <dcterms:created xsi:type="dcterms:W3CDTF">2017-10-11T18:41:48Z</dcterms:created>
  <dcterms:modified xsi:type="dcterms:W3CDTF">2022-04-27T07:44:42Z</dcterms:modified>
</cp:coreProperties>
</file>