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4"/>
  </p:notesMasterIdLst>
  <p:handoutMasterIdLst>
    <p:handoutMasterId r:id="rId45"/>
  </p:handoutMasterIdLst>
  <p:sldIdLst>
    <p:sldId id="278" r:id="rId3"/>
    <p:sldId id="279" r:id="rId4"/>
    <p:sldId id="280" r:id="rId5"/>
    <p:sldId id="281" r:id="rId6"/>
    <p:sldId id="291" r:id="rId7"/>
    <p:sldId id="292" r:id="rId8"/>
    <p:sldId id="282" r:id="rId9"/>
    <p:sldId id="293" r:id="rId10"/>
    <p:sldId id="294" r:id="rId11"/>
    <p:sldId id="283" r:id="rId12"/>
    <p:sldId id="295" r:id="rId13"/>
    <p:sldId id="296" r:id="rId14"/>
    <p:sldId id="297" r:id="rId15"/>
    <p:sldId id="298" r:id="rId16"/>
    <p:sldId id="284" r:id="rId17"/>
    <p:sldId id="299" r:id="rId18"/>
    <p:sldId id="300" r:id="rId19"/>
    <p:sldId id="301" r:id="rId20"/>
    <p:sldId id="302" r:id="rId21"/>
    <p:sldId id="321" r:id="rId22"/>
    <p:sldId id="303" r:id="rId23"/>
    <p:sldId id="285" r:id="rId24"/>
    <p:sldId id="304" r:id="rId25"/>
    <p:sldId id="306" r:id="rId26"/>
    <p:sldId id="286" r:id="rId27"/>
    <p:sldId id="307" r:id="rId28"/>
    <p:sldId id="308" r:id="rId29"/>
    <p:sldId id="309" r:id="rId30"/>
    <p:sldId id="287" r:id="rId31"/>
    <p:sldId id="310" r:id="rId32"/>
    <p:sldId id="311" r:id="rId33"/>
    <p:sldId id="312" r:id="rId34"/>
    <p:sldId id="313" r:id="rId35"/>
    <p:sldId id="314" r:id="rId36"/>
    <p:sldId id="315" r:id="rId37"/>
    <p:sldId id="288" r:id="rId38"/>
    <p:sldId id="316" r:id="rId39"/>
    <p:sldId id="317" r:id="rId40"/>
    <p:sldId id="289" r:id="rId41"/>
    <p:sldId id="318" r:id="rId42"/>
    <p:sldId id="32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83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941" autoAdjust="0"/>
    <p:restoredTop sz="39964" autoAdjust="0"/>
  </p:normalViewPr>
  <p:slideViewPr>
    <p:cSldViewPr snapToGrid="0">
      <p:cViewPr varScale="1">
        <p:scale>
          <a:sx n="103" d="100"/>
          <a:sy n="103" d="100"/>
        </p:scale>
        <p:origin x="138" y="402"/>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6-02-25T17:18:37.167" idx="1">
    <p:pos x="4744" y="2112"/>
    <p:text>The location of the shaded Objective boxes are in different locations for each of the objectives. Some are at the bottom of this slide while others are closer to being centered.  Need a consistent placement</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9/1/2016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9/1/2016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22CDD-9D6C-4F63-9EC2-648226624108}" type="slidenum">
              <a:rPr lang="en-US" smtClean="0">
                <a:solidFill>
                  <a:srgbClr val="514A40"/>
                </a:solidFill>
                <a:latin typeface="Cambria"/>
              </a:rPr>
              <a:pPr/>
              <a:t>1</a:t>
            </a:fld>
            <a:endParaRPr lang="en-US">
              <a:solidFill>
                <a:srgbClr val="514A40"/>
              </a:solidFill>
              <a:latin typeface="Cambria"/>
            </a:endParaRPr>
          </a:p>
        </p:txBody>
      </p:sp>
    </p:spTree>
    <p:extLst>
      <p:ext uri="{BB962C8B-B14F-4D97-AF65-F5344CB8AC3E}">
        <p14:creationId xmlns:p14="http://schemas.microsoft.com/office/powerpoint/2010/main" val="3273477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04AD47A-4BF7-43E7-9185-A406A6523901}" type="slidenum">
              <a:rPr lang="en-US" altLang="en-US">
                <a:latin typeface="Times New Roman" panose="02020603050405020304" pitchFamily="18" charset="0"/>
              </a:rPr>
              <a:pPr/>
              <a:t>20</a:t>
            </a:fld>
            <a:endParaRPr lang="en-US" altLang="en-US">
              <a:latin typeface="Times New Roman" panose="02020603050405020304" pitchFamily="18" charset="0"/>
            </a:endParaRPr>
          </a:p>
        </p:txBody>
      </p:sp>
      <p:sp>
        <p:nvSpPr>
          <p:cNvPr id="66563" name="Rectangle 2"/>
          <p:cNvSpPr>
            <a:spLocks noGrp="1" noRot="1" noChangeAspect="1" noChangeArrowheads="1" noTextEdit="1"/>
          </p:cNvSpPr>
          <p:nvPr>
            <p:ph type="sldImg"/>
          </p:nvPr>
        </p:nvSpPr>
        <p:spPr>
          <a:xfrm>
            <a:off x="384175" y="687388"/>
            <a:ext cx="6089650" cy="3425825"/>
          </a:xfrm>
          <a:ln cap="flat"/>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Significant related party transactions</a:t>
            </a:r>
          </a:p>
          <a:p>
            <a:endParaRPr lang="en-US" altLang="en-US" smtClean="0"/>
          </a:p>
          <a:p>
            <a:r>
              <a:rPr lang="en-US" altLang="en-US" smtClean="0"/>
              <a:t>Material subsequent events</a:t>
            </a:r>
          </a:p>
          <a:p>
            <a:endParaRPr lang="en-US" altLang="en-US" smtClean="0"/>
          </a:p>
          <a:p>
            <a:r>
              <a:rPr lang="en-US" altLang="en-US" smtClean="0"/>
              <a:t>Accounting matters affecting comparability of the financial statements</a:t>
            </a:r>
          </a:p>
          <a:p>
            <a:endParaRPr lang="en-US" altLang="en-US" smtClean="0"/>
          </a:p>
          <a:p>
            <a:r>
              <a:rPr lang="en-US" altLang="en-US" smtClean="0"/>
              <a:t>Material uncertainties disclosed in the footnotes</a:t>
            </a:r>
          </a:p>
        </p:txBody>
      </p:sp>
    </p:spTree>
    <p:extLst>
      <p:ext uri="{BB962C8B-B14F-4D97-AF65-F5344CB8AC3E}">
        <p14:creationId xmlns:p14="http://schemas.microsoft.com/office/powerpoint/2010/main" val="4037743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23</a:t>
            </a:fld>
            <a:endParaRPr lang="en-US"/>
          </a:p>
        </p:txBody>
      </p:sp>
    </p:spTree>
    <p:extLst>
      <p:ext uri="{BB962C8B-B14F-4D97-AF65-F5344CB8AC3E}">
        <p14:creationId xmlns:p14="http://schemas.microsoft.com/office/powerpoint/2010/main" val="3000408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Qualified opinions use</a:t>
            </a:r>
            <a:r>
              <a:rPr lang="en-US" baseline="0" dirty="0" smtClean="0"/>
              <a:t> the language “except for” to indicate what the limitation or GAAP departure is.  </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24</a:t>
            </a:fld>
            <a:endParaRPr lang="en-US"/>
          </a:p>
        </p:txBody>
      </p:sp>
    </p:spTree>
    <p:extLst>
      <p:ext uri="{BB962C8B-B14F-4D97-AF65-F5344CB8AC3E}">
        <p14:creationId xmlns:p14="http://schemas.microsoft.com/office/powerpoint/2010/main" val="173848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26</a:t>
            </a:fld>
            <a:endParaRPr lang="en-US"/>
          </a:p>
        </p:txBody>
      </p:sp>
    </p:spTree>
    <p:extLst>
      <p:ext uri="{BB962C8B-B14F-4D97-AF65-F5344CB8AC3E}">
        <p14:creationId xmlns:p14="http://schemas.microsoft.com/office/powerpoint/2010/main" val="3142355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no simple rules to determine</a:t>
            </a:r>
            <a:r>
              <a:rPr lang="en-US" baseline="0" dirty="0" smtClean="0"/>
              <a:t> materiality in an audit. The auditor must consider the above items in each specific situation and use his or her professional judgement to make a determination on materiality.</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28</a:t>
            </a:fld>
            <a:endParaRPr lang="en-US"/>
          </a:p>
        </p:txBody>
      </p:sp>
    </p:spTree>
    <p:extLst>
      <p:ext uri="{BB962C8B-B14F-4D97-AF65-F5344CB8AC3E}">
        <p14:creationId xmlns:p14="http://schemas.microsoft.com/office/powerpoint/2010/main" val="491795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scope restriction and in a departure</a:t>
            </a:r>
            <a:r>
              <a:rPr lang="en-US" baseline="0" dirty="0" smtClean="0"/>
              <a:t> from GAAP situation, the auditor must decide if the limitation or departure is severe enough to warrant a disclaimer of opinion or not. If not, a qualified opinion with the “except for” clause is used.</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30</a:t>
            </a:fld>
            <a:endParaRPr lang="en-US"/>
          </a:p>
        </p:txBody>
      </p:sp>
    </p:spTree>
    <p:extLst>
      <p:ext uri="{BB962C8B-B14F-4D97-AF65-F5344CB8AC3E}">
        <p14:creationId xmlns:p14="http://schemas.microsoft.com/office/powerpoint/2010/main" val="2446742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35</a:t>
            </a:fld>
            <a:endParaRPr lang="en-US"/>
          </a:p>
        </p:txBody>
      </p:sp>
    </p:spTree>
    <p:extLst>
      <p:ext uri="{BB962C8B-B14F-4D97-AF65-F5344CB8AC3E}">
        <p14:creationId xmlns:p14="http://schemas.microsoft.com/office/powerpoint/2010/main" val="2657862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37</a:t>
            </a:fld>
            <a:endParaRPr lang="en-US"/>
          </a:p>
        </p:txBody>
      </p:sp>
    </p:spTree>
    <p:extLst>
      <p:ext uri="{BB962C8B-B14F-4D97-AF65-F5344CB8AC3E}">
        <p14:creationId xmlns:p14="http://schemas.microsoft.com/office/powerpoint/2010/main" val="1417368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40</a:t>
            </a:fld>
            <a:endParaRPr lang="en-US"/>
          </a:p>
        </p:txBody>
      </p:sp>
    </p:spTree>
    <p:extLst>
      <p:ext uri="{BB962C8B-B14F-4D97-AF65-F5344CB8AC3E}">
        <p14:creationId xmlns:p14="http://schemas.microsoft.com/office/powerpoint/2010/main" val="2471332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41</a:t>
            </a:fld>
            <a:endParaRPr lang="en-US"/>
          </a:p>
        </p:txBody>
      </p:sp>
    </p:spTree>
    <p:extLst>
      <p:ext uri="{BB962C8B-B14F-4D97-AF65-F5344CB8AC3E}">
        <p14:creationId xmlns:p14="http://schemas.microsoft.com/office/powerpoint/2010/main" val="2194908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audit report details</a:t>
            </a:r>
            <a:r>
              <a:rPr lang="en-US" baseline="0" dirty="0" smtClean="0"/>
              <a:t> what the auditor did and how it was done in order to form an opinion on the financial statements. Auditors’ responsibility versus management responsibility is clearly stated.</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5</a:t>
            </a:fld>
            <a:endParaRPr lang="en-US"/>
          </a:p>
        </p:txBody>
      </p:sp>
    </p:spTree>
    <p:extLst>
      <p:ext uri="{BB962C8B-B14F-4D97-AF65-F5344CB8AC3E}">
        <p14:creationId xmlns:p14="http://schemas.microsoft.com/office/powerpoint/2010/main" val="4133299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6</a:t>
            </a:fld>
            <a:endParaRPr lang="en-US"/>
          </a:p>
        </p:txBody>
      </p:sp>
    </p:spTree>
    <p:extLst>
      <p:ext uri="{BB962C8B-B14F-4D97-AF65-F5344CB8AC3E}">
        <p14:creationId xmlns:p14="http://schemas.microsoft.com/office/powerpoint/2010/main" val="1242594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any of the circumstances</a:t>
            </a:r>
            <a:r>
              <a:rPr lang="en-US" baseline="0" dirty="0" smtClean="0"/>
              <a:t> required for the unmodified opinion are not met, another type of opinion must be issued. These are detailed in Figure 3-2.</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8</a:t>
            </a:fld>
            <a:endParaRPr lang="en-US"/>
          </a:p>
        </p:txBody>
      </p:sp>
    </p:spTree>
    <p:extLst>
      <p:ext uri="{BB962C8B-B14F-4D97-AF65-F5344CB8AC3E}">
        <p14:creationId xmlns:p14="http://schemas.microsoft.com/office/powerpoint/2010/main" val="4045769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11</a:t>
            </a:fld>
            <a:endParaRPr lang="en-US"/>
          </a:p>
        </p:txBody>
      </p:sp>
    </p:spTree>
    <p:extLst>
      <p:ext uri="{BB962C8B-B14F-4D97-AF65-F5344CB8AC3E}">
        <p14:creationId xmlns:p14="http://schemas.microsoft.com/office/powerpoint/2010/main" val="1582845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PCAOB requires that the audit of internal control over financial reporting be a part of the overall financial audit. The report on internal controls may be combined with the audit opinion report, or it may be a separate report.</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13</a:t>
            </a:fld>
            <a:endParaRPr lang="en-US"/>
          </a:p>
        </p:txBody>
      </p:sp>
    </p:spTree>
    <p:extLst>
      <p:ext uri="{BB962C8B-B14F-4D97-AF65-F5344CB8AC3E}">
        <p14:creationId xmlns:p14="http://schemas.microsoft.com/office/powerpoint/2010/main" val="3241137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16</a:t>
            </a:fld>
            <a:endParaRPr lang="en-US"/>
          </a:p>
        </p:txBody>
      </p:sp>
    </p:spTree>
    <p:extLst>
      <p:ext uri="{BB962C8B-B14F-4D97-AF65-F5344CB8AC3E}">
        <p14:creationId xmlns:p14="http://schemas.microsoft.com/office/powerpoint/2010/main" val="370509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17</a:t>
            </a:fld>
            <a:endParaRPr lang="en-US"/>
          </a:p>
        </p:txBody>
      </p:sp>
    </p:spTree>
    <p:extLst>
      <p:ext uri="{BB962C8B-B14F-4D97-AF65-F5344CB8AC3E}">
        <p14:creationId xmlns:p14="http://schemas.microsoft.com/office/powerpoint/2010/main" val="475095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Emphasis-of-matter</a:t>
            </a:r>
            <a:r>
              <a:rPr lang="en-US" baseline="0" dirty="0" smtClean="0"/>
              <a:t> can include anything that the auditor deems important enough to include in the audit report.</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19</a:t>
            </a:fld>
            <a:endParaRPr lang="en-US"/>
          </a:p>
        </p:txBody>
      </p:sp>
    </p:spTree>
    <p:extLst>
      <p:ext uri="{BB962C8B-B14F-4D97-AF65-F5344CB8AC3E}">
        <p14:creationId xmlns:p14="http://schemas.microsoft.com/office/powerpoint/2010/main" val="4034659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©2017 Pearson Education, Inc.</a:t>
            </a:r>
            <a:endParaRPr lang="en-US" dirty="0"/>
          </a:p>
        </p:txBody>
      </p:sp>
      <p:sp>
        <p:nvSpPr>
          <p:cNvPr id="6" name="Slide Number Placeholder 5"/>
          <p:cNvSpPr>
            <a:spLocks noGrp="1"/>
          </p:cNvSpPr>
          <p:nvPr>
            <p:ph type="sldNum" sz="quarter" idx="12"/>
          </p:nvPr>
        </p:nvSpPr>
        <p:spPr/>
        <p:txBody>
          <a:bodyPr/>
          <a:lstStyle/>
          <a:p>
            <a:r>
              <a:rPr lang="en-US" dirty="0" smtClean="0"/>
              <a:t>1-1</a:t>
            </a: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©2017 Pearson Education, Inc.</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©2017 Pearson Education, Inc.</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Copyright ©2017 Pearson Education, Inc.</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©2017 Pearson Education, Inc.</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Copyright ©2017 Pearson Education, Inc.</a:t>
            </a:r>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Copyright ©2017 Pearson Education, Inc.</a:t>
            </a:r>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Copyright ©2017 Pearson Education, Inc.</a:t>
            </a:r>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©2017 Pearson Education, Inc.</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Copyright ©2017 Pearson Education, Inc.</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r>
              <a:rPr lang="en-US" smtClean="0"/>
              <a:t>Copyright ©2017 Pearson Education, Inc.</a:t>
            </a:r>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r>
              <a:rPr lang="en-US" dirty="0" smtClean="0"/>
              <a:t>1-</a:t>
            </a:r>
            <a:fld id="{E31375A4-56A4-47D6-9801-1991572033F7}" type="slidenum">
              <a:rPr lang="en-US" smtClean="0"/>
              <a:pPr/>
              <a:t>‹#›</a:t>
            </a:fld>
            <a:endParaRPr lang="en-US" dirty="0"/>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6600" y="1562099"/>
            <a:ext cx="10388600" cy="3202001"/>
          </a:xfrm>
        </p:spPr>
        <p:txBody>
          <a:bodyPr>
            <a:normAutofit/>
          </a:bodyPr>
          <a:lstStyle/>
          <a:p>
            <a:r>
              <a:rPr lang="en-US" dirty="0" smtClean="0"/>
              <a:t>Audit </a:t>
            </a:r>
            <a:br>
              <a:rPr lang="en-US" dirty="0" smtClean="0"/>
            </a:br>
            <a:r>
              <a:rPr lang="en-US" dirty="0" smtClean="0"/>
              <a:t>reports</a:t>
            </a:r>
            <a:endParaRPr lang="en-US" dirty="0"/>
          </a:p>
        </p:txBody>
      </p:sp>
      <p:sp>
        <p:nvSpPr>
          <p:cNvPr id="3" name="Subtitle 2"/>
          <p:cNvSpPr>
            <a:spLocks noGrp="1"/>
          </p:cNvSpPr>
          <p:nvPr>
            <p:ph type="subTitle" idx="1"/>
          </p:nvPr>
        </p:nvSpPr>
        <p:spPr>
          <a:xfrm>
            <a:off x="736600" y="4764101"/>
            <a:ext cx="10388600" cy="962096"/>
          </a:xfrm>
        </p:spPr>
        <p:txBody>
          <a:bodyPr>
            <a:normAutofit/>
          </a:bodyPr>
          <a:lstStyle/>
          <a:p>
            <a:r>
              <a:rPr lang="en-US" sz="3600" dirty="0" smtClean="0"/>
              <a:t>CHAPTER 3</a:t>
            </a:r>
            <a:endParaRPr lang="en-US" sz="3600" dirty="0"/>
          </a:p>
        </p:txBody>
      </p: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6" name="Slide Number Placeholder 5"/>
          <p:cNvSpPr>
            <a:spLocks noGrp="1"/>
          </p:cNvSpPr>
          <p:nvPr>
            <p:ph type="sldNum" sz="quarter" idx="12"/>
          </p:nvPr>
        </p:nvSpPr>
        <p:spPr/>
        <p:txBody>
          <a:bodyPr/>
          <a:lstStyle/>
          <a:p>
            <a:r>
              <a:rPr lang="en-US" dirty="0" smtClean="0">
                <a:solidFill>
                  <a:srgbClr val="514A40"/>
                </a:solidFill>
              </a:rPr>
              <a:t>3-1</a:t>
            </a:r>
          </a:p>
        </p:txBody>
      </p:sp>
      <p:pic>
        <p:nvPicPr>
          <p:cNvPr id="7" name="Picture 6"/>
          <p:cNvPicPr>
            <a:picLocks noChangeAspect="1"/>
          </p:cNvPicPr>
          <p:nvPr/>
        </p:nvPicPr>
        <p:blipFill>
          <a:blip r:embed="rId3"/>
          <a:stretch>
            <a:fillRect/>
          </a:stretch>
        </p:blipFill>
        <p:spPr>
          <a:xfrm>
            <a:off x="6416424" y="321141"/>
            <a:ext cx="4708776" cy="5405056"/>
          </a:xfrm>
          <a:prstGeom prst="rect">
            <a:avLst/>
          </a:prstGeom>
        </p:spPr>
      </p:pic>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3</a:t>
            </a:r>
            <a:r>
              <a:rPr lang="en-US" dirty="0" smtClean="0">
                <a:solidFill>
                  <a:srgbClr val="514A40"/>
                </a:solidFill>
              </a:rPr>
              <a:t>-</a:t>
            </a:r>
            <a:fld id="{E31375A4-56A4-47D6-9801-1991572033F7}" type="slidenum">
              <a:rPr lang="en-US" smtClean="0">
                <a:solidFill>
                  <a:srgbClr val="514A40"/>
                </a:solidFill>
              </a:rPr>
              <a:pPr/>
              <a:t>10</a:t>
            </a:fld>
            <a:endParaRPr lang="en-US" dirty="0">
              <a:solidFill>
                <a:srgbClr val="514A40"/>
              </a:solidFill>
            </a:endParaRPr>
          </a:p>
        </p:txBody>
      </p:sp>
      <p:sp>
        <p:nvSpPr>
          <p:cNvPr id="3" name="TextBox 2"/>
          <p:cNvSpPr txBox="1"/>
          <p:nvPr/>
        </p:nvSpPr>
        <p:spPr>
          <a:xfrm>
            <a:off x="1417070" y="1673352"/>
            <a:ext cx="8781288" cy="2554545"/>
          </a:xfrm>
          <a:prstGeom prst="rect">
            <a:avLst/>
          </a:prstGeom>
          <a:solidFill>
            <a:srgbClr val="ABECDB"/>
          </a:solidFill>
        </p:spPr>
        <p:txBody>
          <a:bodyPr wrap="square" rtlCol="0">
            <a:spAutoFit/>
          </a:bodyPr>
          <a:lstStyle/>
          <a:p>
            <a:pPr algn="ctr"/>
            <a:r>
              <a:rPr lang="en-US" sz="3200" b="1" dirty="0" smtClean="0">
                <a:solidFill>
                  <a:schemeClr val="accent1"/>
                </a:solidFill>
              </a:rPr>
              <a:t>OBJECTIVE 3-3</a:t>
            </a:r>
          </a:p>
          <a:p>
            <a:pPr marL="45720" indent="0" algn="ctr">
              <a:buNone/>
            </a:pPr>
            <a:r>
              <a:rPr lang="en-US" sz="3200" b="1" dirty="0">
                <a:solidFill>
                  <a:schemeClr val="accent1"/>
                </a:solidFill>
              </a:rPr>
              <a:t>Understand reporting on financial </a:t>
            </a:r>
            <a:endParaRPr lang="en-US" sz="3200" b="1" dirty="0" smtClean="0">
              <a:solidFill>
                <a:schemeClr val="accent1"/>
              </a:solidFill>
            </a:endParaRPr>
          </a:p>
          <a:p>
            <a:pPr marL="45720" indent="0" algn="ctr">
              <a:buNone/>
            </a:pPr>
            <a:r>
              <a:rPr lang="en-US" sz="3200" b="1" dirty="0" smtClean="0">
                <a:solidFill>
                  <a:schemeClr val="accent1"/>
                </a:solidFill>
              </a:rPr>
              <a:t>statements </a:t>
            </a:r>
            <a:r>
              <a:rPr lang="en-US" sz="3200" b="1" dirty="0">
                <a:solidFill>
                  <a:schemeClr val="accent1"/>
                </a:solidFill>
              </a:rPr>
              <a:t>and </a:t>
            </a:r>
            <a:r>
              <a:rPr lang="en-US" sz="3200" b="1" dirty="0" smtClean="0">
                <a:solidFill>
                  <a:schemeClr val="accent1"/>
                </a:solidFill>
              </a:rPr>
              <a:t>internal </a:t>
            </a:r>
            <a:r>
              <a:rPr lang="en-US" sz="3200" b="1" dirty="0">
                <a:solidFill>
                  <a:schemeClr val="accent1"/>
                </a:solidFill>
              </a:rPr>
              <a:t>control under </a:t>
            </a:r>
            <a:endParaRPr lang="en-US" sz="3200" b="1" dirty="0" smtClean="0">
              <a:solidFill>
                <a:schemeClr val="accent1"/>
              </a:solidFill>
            </a:endParaRPr>
          </a:p>
          <a:p>
            <a:pPr marL="45720" indent="0" algn="ctr">
              <a:buNone/>
            </a:pPr>
            <a:r>
              <a:rPr lang="en-US" sz="3200" b="1" dirty="0" smtClean="0">
                <a:solidFill>
                  <a:schemeClr val="accent1"/>
                </a:solidFill>
              </a:rPr>
              <a:t>PCAOB </a:t>
            </a:r>
            <a:r>
              <a:rPr lang="en-US" sz="3200" b="1" dirty="0">
                <a:solidFill>
                  <a:schemeClr val="accent1"/>
                </a:solidFill>
              </a:rPr>
              <a:t>auditing standards</a:t>
            </a:r>
            <a:r>
              <a:rPr lang="en-US" sz="3200" b="1" dirty="0" smtClean="0">
                <a:solidFill>
                  <a:schemeClr val="accent1"/>
                </a:solidFill>
              </a:rPr>
              <a:t>.</a:t>
            </a:r>
            <a:endParaRPr lang="en-US" sz="3200" b="1" dirty="0">
              <a:solidFill>
                <a:schemeClr val="accent1"/>
              </a:solidFill>
            </a:endParaRPr>
          </a:p>
          <a:p>
            <a:pPr algn="ctr"/>
            <a:endParaRPr lang="en-US" sz="3200" b="1" dirty="0" smtClean="0">
              <a:solidFill>
                <a:schemeClr val="accent1"/>
              </a:solidFill>
            </a:endParaRPr>
          </a:p>
        </p:txBody>
      </p:sp>
    </p:spTree>
    <p:extLst>
      <p:ext uri="{BB962C8B-B14F-4D97-AF65-F5344CB8AC3E}">
        <p14:creationId xmlns:p14="http://schemas.microsoft.com/office/powerpoint/2010/main" val="150913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01052"/>
            <a:ext cx="9988296" cy="1345452"/>
          </a:xfrm>
        </p:spPr>
        <p:txBody>
          <a:bodyPr>
            <a:noAutofit/>
          </a:bodyPr>
          <a:lstStyle/>
          <a:p>
            <a:pPr algn="ctr"/>
            <a:r>
              <a:rPr lang="en-US" dirty="0" smtClean="0"/>
              <a:t>Standard audit report and report on internal control over financial reporting under PCAOB auditing standards</a:t>
            </a:r>
            <a:endParaRPr lang="en-US" dirty="0"/>
          </a:p>
        </p:txBody>
      </p:sp>
      <p:sp>
        <p:nvSpPr>
          <p:cNvPr id="3" name="Content Placeholder 2"/>
          <p:cNvSpPr>
            <a:spLocks noGrp="1"/>
          </p:cNvSpPr>
          <p:nvPr>
            <p:ph idx="1"/>
          </p:nvPr>
        </p:nvSpPr>
        <p:spPr>
          <a:xfrm>
            <a:off x="1295400" y="2130552"/>
            <a:ext cx="9601200" cy="3840480"/>
          </a:xfrm>
        </p:spPr>
        <p:txBody>
          <a:bodyPr>
            <a:normAutofit lnSpcReduction="10000"/>
          </a:bodyPr>
          <a:lstStyle/>
          <a:p>
            <a:pPr marL="45720" indent="0">
              <a:buNone/>
            </a:pPr>
            <a:r>
              <a:rPr lang="en-US" sz="3200" b="1" dirty="0" smtClean="0">
                <a:solidFill>
                  <a:srgbClr val="50838E"/>
                </a:solidFill>
              </a:rPr>
              <a:t>Two significant </a:t>
            </a:r>
            <a:r>
              <a:rPr lang="en-US" sz="3200" b="1" dirty="0" smtClean="0">
                <a:solidFill>
                  <a:schemeClr val="accent1"/>
                </a:solidFill>
              </a:rPr>
              <a:t>audit reporting </a:t>
            </a:r>
            <a:r>
              <a:rPr lang="en-US" sz="3200" b="1" dirty="0" smtClean="0">
                <a:solidFill>
                  <a:srgbClr val="50838E"/>
                </a:solidFill>
              </a:rPr>
              <a:t>differences</a:t>
            </a:r>
            <a:r>
              <a:rPr lang="en-US" sz="3200" b="1" dirty="0" smtClean="0">
                <a:solidFill>
                  <a:schemeClr val="accent1"/>
                </a:solidFill>
              </a:rPr>
              <a:t> for public companies.</a:t>
            </a:r>
          </a:p>
          <a:p>
            <a:pPr marL="560070" indent="-514350">
              <a:buFont typeface="+mj-lt"/>
              <a:buAutoNum type="arabicPeriod"/>
            </a:pPr>
            <a:r>
              <a:rPr lang="en-US" sz="3200" b="1" dirty="0" smtClean="0">
                <a:solidFill>
                  <a:schemeClr val="accent1"/>
                </a:solidFill>
              </a:rPr>
              <a:t>The standard unmodified opinion audit report is different. The differences are detailed in Figure 3-3.</a:t>
            </a:r>
          </a:p>
          <a:p>
            <a:pPr marL="560070" indent="-514350">
              <a:buFont typeface="+mj-lt"/>
              <a:buAutoNum type="arabicPeriod"/>
            </a:pPr>
            <a:r>
              <a:rPr lang="en-US" sz="3200" b="1" dirty="0" smtClean="0">
                <a:solidFill>
                  <a:schemeClr val="accent1"/>
                </a:solidFill>
              </a:rPr>
              <a:t>Auditors of larger public companies must also issue an opinion on internal control over financial reporting.</a:t>
            </a:r>
            <a:endParaRPr lang="en-US" sz="3200" b="1" dirty="0">
              <a:solidFill>
                <a:schemeClr val="accent1"/>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3-</a:t>
            </a:r>
            <a:fld id="{E31375A4-56A4-47D6-9801-1991572033F7}" type="slidenum">
              <a:rPr lang="en-US" smtClean="0">
                <a:solidFill>
                  <a:srgbClr val="514A40"/>
                </a:solidFill>
              </a:rPr>
              <a:pPr/>
              <a:t>11</a:t>
            </a:fld>
            <a:endParaRPr lang="en-US" dirty="0">
              <a:solidFill>
                <a:srgbClr val="514A40"/>
              </a:solidFill>
            </a:endParaRPr>
          </a:p>
        </p:txBody>
      </p:sp>
    </p:spTree>
    <p:extLst>
      <p:ext uri="{BB962C8B-B14F-4D97-AF65-F5344CB8AC3E}">
        <p14:creationId xmlns:p14="http://schemas.microsoft.com/office/powerpoint/2010/main" val="244548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3-12</a:t>
            </a:r>
            <a:endParaRPr lang="en-US" dirty="0"/>
          </a:p>
        </p:txBody>
      </p:sp>
      <p:pic>
        <p:nvPicPr>
          <p:cNvPr id="4" name="Picture 3"/>
          <p:cNvPicPr>
            <a:picLocks noChangeAspect="1"/>
          </p:cNvPicPr>
          <p:nvPr/>
        </p:nvPicPr>
        <p:blipFill>
          <a:blip r:embed="rId2"/>
          <a:stretch>
            <a:fillRect/>
          </a:stretch>
        </p:blipFill>
        <p:spPr>
          <a:xfrm>
            <a:off x="220574" y="694945"/>
            <a:ext cx="11669673" cy="4877034"/>
          </a:xfrm>
          <a:prstGeom prst="rect">
            <a:avLst/>
          </a:prstGeom>
        </p:spPr>
      </p:pic>
    </p:spTree>
    <p:extLst>
      <p:ext uri="{BB962C8B-B14F-4D97-AF65-F5344CB8AC3E}">
        <p14:creationId xmlns:p14="http://schemas.microsoft.com/office/powerpoint/2010/main" val="236524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007" y="365760"/>
            <a:ext cx="9590095" cy="1675800"/>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Standard audit report and report on internal control over financial reporting under PCAOB auditing </a:t>
            </a:r>
            <a:r>
              <a:rPr lang="en-US" dirty="0" smtClean="0"/>
              <a:t>standards (cont.)</a:t>
            </a:r>
            <a:br>
              <a:rPr lang="en-US" dirty="0" smtClean="0"/>
            </a:br>
            <a:endParaRPr lang="en-US" dirty="0"/>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5" name="Slide Number Placeholder 4"/>
          <p:cNvSpPr>
            <a:spLocks noGrp="1"/>
          </p:cNvSpPr>
          <p:nvPr>
            <p:ph type="sldNum" sz="quarter" idx="12"/>
          </p:nvPr>
        </p:nvSpPr>
        <p:spPr/>
        <p:txBody>
          <a:bodyPr/>
          <a:lstStyle/>
          <a:p>
            <a:r>
              <a:rPr lang="en-US" dirty="0" smtClean="0">
                <a:solidFill>
                  <a:srgbClr val="514A40"/>
                </a:solidFill>
              </a:rPr>
              <a:t>3-13</a:t>
            </a:r>
            <a:endParaRPr lang="en-US" dirty="0">
              <a:solidFill>
                <a:srgbClr val="514A40"/>
              </a:solidFill>
            </a:endParaRPr>
          </a:p>
        </p:txBody>
      </p:sp>
      <p:sp>
        <p:nvSpPr>
          <p:cNvPr id="12" name="Content Placeholder 2"/>
          <p:cNvSpPr txBox="1">
            <a:spLocks/>
          </p:cNvSpPr>
          <p:nvPr/>
        </p:nvSpPr>
        <p:spPr>
          <a:xfrm>
            <a:off x="1295400" y="2041560"/>
            <a:ext cx="9601200" cy="3929472"/>
          </a:xfrm>
          <a:prstGeom prst="rect">
            <a:avLst/>
          </a:prstGeom>
        </p:spPr>
        <p:txBody>
          <a:bodyPr>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Font typeface="Arial" pitchFamily="34" charset="0"/>
              <a:buNone/>
            </a:pPr>
            <a:r>
              <a:rPr lang="en-US" sz="2400" b="1" dirty="0" smtClean="0">
                <a:solidFill>
                  <a:schemeClr val="accent1"/>
                </a:solidFill>
              </a:rPr>
              <a:t>Section 404(b) of the </a:t>
            </a:r>
            <a:r>
              <a:rPr lang="en-US" sz="2400" b="1" dirty="0" smtClean="0">
                <a:solidFill>
                  <a:srgbClr val="50838E"/>
                </a:solidFill>
              </a:rPr>
              <a:t>Sarbanes-Oxley Act </a:t>
            </a:r>
            <a:r>
              <a:rPr lang="en-US" sz="2400" b="1" dirty="0" smtClean="0">
                <a:solidFill>
                  <a:schemeClr val="accent1"/>
                </a:solidFill>
              </a:rPr>
              <a:t>requires the auditor of a public company to report on the </a:t>
            </a:r>
            <a:r>
              <a:rPr lang="en-US" sz="2400" b="1" dirty="0" smtClean="0">
                <a:solidFill>
                  <a:srgbClr val="50838E"/>
                </a:solidFill>
              </a:rPr>
              <a:t>effectiveness of internal control </a:t>
            </a:r>
            <a:r>
              <a:rPr lang="en-US" sz="2400" b="1" dirty="0" smtClean="0">
                <a:solidFill>
                  <a:schemeClr val="accent1"/>
                </a:solidFill>
              </a:rPr>
              <a:t>over financial reporting.</a:t>
            </a:r>
          </a:p>
          <a:p>
            <a:pPr marL="45720" indent="0">
              <a:buFont typeface="Arial" pitchFamily="34" charset="0"/>
              <a:buNone/>
            </a:pPr>
            <a:r>
              <a:rPr lang="en-US" sz="2400" b="1" dirty="0" smtClean="0">
                <a:solidFill>
                  <a:schemeClr val="accent1"/>
                </a:solidFill>
              </a:rPr>
              <a:t>PCAOB Auditing Standard 5 </a:t>
            </a:r>
            <a:r>
              <a:rPr lang="en-US" sz="2400" b="1" dirty="0" smtClean="0">
                <a:solidFill>
                  <a:srgbClr val="50838E"/>
                </a:solidFill>
              </a:rPr>
              <a:t>requires the audit of internal control to be integrated </a:t>
            </a:r>
            <a:r>
              <a:rPr lang="en-US" sz="2400" b="1" dirty="0" smtClean="0">
                <a:solidFill>
                  <a:schemeClr val="accent1"/>
                </a:solidFill>
              </a:rPr>
              <a:t>with the audit of financial statements.  </a:t>
            </a:r>
          </a:p>
          <a:p>
            <a:pPr marL="45720" indent="0">
              <a:buFont typeface="Arial" pitchFamily="34" charset="0"/>
              <a:buNone/>
            </a:pPr>
            <a:r>
              <a:rPr lang="en-US" sz="2400" b="1" dirty="0" smtClean="0">
                <a:solidFill>
                  <a:schemeClr val="accent1"/>
                </a:solidFill>
              </a:rPr>
              <a:t>However, the auditor may issue separate reports, such as the </a:t>
            </a:r>
            <a:r>
              <a:rPr lang="en-US" sz="2400" b="1" dirty="0" smtClean="0">
                <a:solidFill>
                  <a:srgbClr val="50838E"/>
                </a:solidFill>
              </a:rPr>
              <a:t>separate report on internal control over financial reporting shown in Figure 3-4, </a:t>
            </a:r>
            <a:r>
              <a:rPr lang="en-US" sz="2400" b="1" dirty="0" smtClean="0">
                <a:solidFill>
                  <a:schemeClr val="accent1"/>
                </a:solidFill>
              </a:rPr>
              <a:t>or a combined report.  </a:t>
            </a:r>
          </a:p>
          <a:p>
            <a:pPr marL="45720" indent="0">
              <a:buFont typeface="Arial" pitchFamily="34" charset="0"/>
              <a:buNone/>
            </a:pPr>
            <a:r>
              <a:rPr lang="en-US" sz="2400" b="1" dirty="0" smtClean="0">
                <a:solidFill>
                  <a:schemeClr val="accent1"/>
                </a:solidFill>
              </a:rPr>
              <a:t>Separate reporting is more common.</a:t>
            </a:r>
            <a:endParaRPr lang="en-US" sz="2400" b="1" dirty="0" smtClean="0">
              <a:solidFill>
                <a:srgbClr val="50838E"/>
              </a:solidFill>
            </a:endParaRPr>
          </a:p>
          <a:p>
            <a:pPr marL="45720" indent="0">
              <a:buFont typeface="Arial" pitchFamily="34" charset="0"/>
              <a:buNone/>
            </a:pPr>
            <a:endParaRPr lang="en-US" sz="3200" b="1" dirty="0">
              <a:solidFill>
                <a:schemeClr val="accent1"/>
              </a:solidFill>
            </a:endParaRPr>
          </a:p>
        </p:txBody>
      </p:sp>
    </p:spTree>
    <p:extLst>
      <p:ext uri="{BB962C8B-B14F-4D97-AF65-F5344CB8AC3E}">
        <p14:creationId xmlns:p14="http://schemas.microsoft.com/office/powerpoint/2010/main" val="194004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3-14</a:t>
            </a:r>
            <a:endParaRPr lang="en-US" dirty="0"/>
          </a:p>
        </p:txBody>
      </p:sp>
      <p:pic>
        <p:nvPicPr>
          <p:cNvPr id="4" name="Picture 3"/>
          <p:cNvPicPr>
            <a:picLocks noChangeAspect="1"/>
          </p:cNvPicPr>
          <p:nvPr/>
        </p:nvPicPr>
        <p:blipFill>
          <a:blip r:embed="rId2"/>
          <a:stretch>
            <a:fillRect/>
          </a:stretch>
        </p:blipFill>
        <p:spPr>
          <a:xfrm>
            <a:off x="2404826" y="100584"/>
            <a:ext cx="6602363" cy="6062472"/>
          </a:xfrm>
          <a:prstGeom prst="rect">
            <a:avLst/>
          </a:prstGeom>
        </p:spPr>
      </p:pic>
    </p:spTree>
    <p:extLst>
      <p:ext uri="{BB962C8B-B14F-4D97-AF65-F5344CB8AC3E}">
        <p14:creationId xmlns:p14="http://schemas.microsoft.com/office/powerpoint/2010/main" val="161195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3</a:t>
            </a:r>
            <a:r>
              <a:rPr lang="en-US" dirty="0" smtClean="0">
                <a:solidFill>
                  <a:srgbClr val="514A40"/>
                </a:solidFill>
              </a:rPr>
              <a:t>-</a:t>
            </a:r>
            <a:fld id="{E31375A4-56A4-47D6-9801-1991572033F7}" type="slidenum">
              <a:rPr lang="en-US" smtClean="0">
                <a:solidFill>
                  <a:srgbClr val="514A40"/>
                </a:solidFill>
              </a:rPr>
              <a:pPr/>
              <a:t>15</a:t>
            </a:fld>
            <a:endParaRPr lang="en-US" dirty="0">
              <a:solidFill>
                <a:srgbClr val="514A40"/>
              </a:solidFill>
            </a:endParaRPr>
          </a:p>
        </p:txBody>
      </p:sp>
      <p:sp>
        <p:nvSpPr>
          <p:cNvPr id="3" name="TextBox 2"/>
          <p:cNvSpPr txBox="1"/>
          <p:nvPr/>
        </p:nvSpPr>
        <p:spPr>
          <a:xfrm>
            <a:off x="982628" y="1651547"/>
            <a:ext cx="10021824" cy="3046988"/>
          </a:xfrm>
          <a:prstGeom prst="rect">
            <a:avLst/>
          </a:prstGeom>
          <a:solidFill>
            <a:srgbClr val="ABECDB"/>
          </a:solidFill>
        </p:spPr>
        <p:txBody>
          <a:bodyPr wrap="square" rtlCol="0">
            <a:spAutoFit/>
          </a:bodyPr>
          <a:lstStyle/>
          <a:p>
            <a:pPr algn="ctr"/>
            <a:r>
              <a:rPr lang="en-US" sz="3200" b="1" dirty="0" smtClean="0">
                <a:solidFill>
                  <a:schemeClr val="accent1"/>
                </a:solidFill>
              </a:rPr>
              <a:t>OBJECTIVE 3-4</a:t>
            </a:r>
          </a:p>
          <a:p>
            <a:pPr marL="45720" indent="0" algn="ctr">
              <a:buNone/>
            </a:pPr>
            <a:r>
              <a:rPr lang="en-US" sz="3200" b="1" dirty="0">
                <a:solidFill>
                  <a:schemeClr val="accent1"/>
                </a:solidFill>
              </a:rPr>
              <a:t>Describe the five circumstances when an </a:t>
            </a:r>
            <a:endParaRPr lang="en-US" sz="3200" b="1" dirty="0" smtClean="0">
              <a:solidFill>
                <a:schemeClr val="accent1"/>
              </a:solidFill>
            </a:endParaRPr>
          </a:p>
          <a:p>
            <a:pPr marL="45720" indent="0" algn="ctr">
              <a:buNone/>
            </a:pPr>
            <a:r>
              <a:rPr lang="en-US" sz="3200" b="1" dirty="0" smtClean="0">
                <a:solidFill>
                  <a:schemeClr val="accent1"/>
                </a:solidFill>
              </a:rPr>
              <a:t>emphasis-of-matter explanatory </a:t>
            </a:r>
            <a:r>
              <a:rPr lang="en-US" sz="3200" b="1" dirty="0">
                <a:solidFill>
                  <a:schemeClr val="accent1"/>
                </a:solidFill>
              </a:rPr>
              <a:t>paragraph or </a:t>
            </a:r>
            <a:r>
              <a:rPr lang="en-US" sz="3200" b="1" dirty="0" smtClean="0">
                <a:solidFill>
                  <a:schemeClr val="accent1"/>
                </a:solidFill>
              </a:rPr>
              <a:t>nonstandard wording </a:t>
            </a:r>
            <a:r>
              <a:rPr lang="en-US" sz="3200" b="1" dirty="0">
                <a:solidFill>
                  <a:schemeClr val="accent1"/>
                </a:solidFill>
              </a:rPr>
              <a:t>is appropriate to</a:t>
            </a:r>
          </a:p>
          <a:p>
            <a:pPr marL="45720" indent="0" algn="ctr">
              <a:buNone/>
            </a:pPr>
            <a:r>
              <a:rPr lang="en-US" sz="3200" b="1" dirty="0">
                <a:solidFill>
                  <a:schemeClr val="accent1"/>
                </a:solidFill>
              </a:rPr>
              <a:t>         include in an unmodified opinion audit report</a:t>
            </a:r>
            <a:r>
              <a:rPr lang="en-US" sz="3200" b="1" dirty="0" smtClean="0">
                <a:solidFill>
                  <a:schemeClr val="accent1"/>
                </a:solidFill>
              </a:rPr>
              <a:t>.</a:t>
            </a:r>
            <a:endParaRPr lang="en-US" sz="3200" b="1" dirty="0">
              <a:solidFill>
                <a:schemeClr val="accent1"/>
              </a:solidFill>
            </a:endParaRPr>
          </a:p>
          <a:p>
            <a:pPr algn="ctr"/>
            <a:endParaRPr lang="en-US" sz="3200" b="1" dirty="0" smtClean="0">
              <a:solidFill>
                <a:schemeClr val="accent1"/>
              </a:solidFill>
            </a:endParaRPr>
          </a:p>
        </p:txBody>
      </p:sp>
    </p:spTree>
    <p:extLst>
      <p:ext uri="{BB962C8B-B14F-4D97-AF65-F5344CB8AC3E}">
        <p14:creationId xmlns:p14="http://schemas.microsoft.com/office/powerpoint/2010/main" val="48027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01052"/>
            <a:ext cx="9988296" cy="1345452"/>
          </a:xfrm>
        </p:spPr>
        <p:txBody>
          <a:bodyPr>
            <a:noAutofit/>
          </a:bodyPr>
          <a:lstStyle/>
          <a:p>
            <a:pPr algn="ctr"/>
            <a:r>
              <a:rPr lang="en-US" dirty="0" smtClean="0"/>
              <a:t>Unmodified opinion audit report with emphasis-of-matter explanatory paragraph or nonstandard report wording</a:t>
            </a:r>
            <a:endParaRPr lang="en-US" dirty="0"/>
          </a:p>
        </p:txBody>
      </p:sp>
      <p:sp>
        <p:nvSpPr>
          <p:cNvPr id="3" name="Content Placeholder 2"/>
          <p:cNvSpPr>
            <a:spLocks noGrp="1"/>
          </p:cNvSpPr>
          <p:nvPr>
            <p:ph idx="1"/>
          </p:nvPr>
        </p:nvSpPr>
        <p:spPr>
          <a:xfrm>
            <a:off x="1295400" y="2130552"/>
            <a:ext cx="9601200" cy="3840480"/>
          </a:xfrm>
        </p:spPr>
        <p:txBody>
          <a:bodyPr>
            <a:normAutofit lnSpcReduction="10000"/>
          </a:bodyPr>
          <a:lstStyle/>
          <a:p>
            <a:pPr marL="45720" indent="0">
              <a:buNone/>
            </a:pPr>
            <a:r>
              <a:rPr lang="en-US" sz="3200" b="1" dirty="0" smtClean="0">
                <a:solidFill>
                  <a:srgbClr val="50838E"/>
                </a:solidFill>
              </a:rPr>
              <a:t>The unmodified opinion audit report with emphasis-of-matter paragraph or nonstandard report wording</a:t>
            </a:r>
            <a:r>
              <a:rPr lang="en-US" sz="3200" b="1" dirty="0" smtClean="0">
                <a:solidFill>
                  <a:schemeClr val="accent1"/>
                </a:solidFill>
              </a:rPr>
              <a:t> </a:t>
            </a:r>
          </a:p>
          <a:p>
            <a:r>
              <a:rPr lang="en-US" sz="3200" b="1" dirty="0" smtClean="0">
                <a:solidFill>
                  <a:schemeClr val="accent1"/>
                </a:solidFill>
              </a:rPr>
              <a:t>Meets the criteria of a complete audit with financial statements that are fairly presented</a:t>
            </a:r>
          </a:p>
          <a:p>
            <a:r>
              <a:rPr lang="en-US" sz="3200" b="1" dirty="0" smtClean="0">
                <a:solidFill>
                  <a:schemeClr val="accent1"/>
                </a:solidFill>
              </a:rPr>
              <a:t>But, auditor wants to draw attention to certain matters or is required to provide additional information.</a:t>
            </a:r>
            <a:endParaRPr lang="en-US" sz="3200" b="1" dirty="0">
              <a:solidFill>
                <a:schemeClr val="accent1"/>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3-</a:t>
            </a:r>
            <a:fld id="{E31375A4-56A4-47D6-9801-1991572033F7}" type="slidenum">
              <a:rPr lang="en-US" smtClean="0">
                <a:solidFill>
                  <a:srgbClr val="514A40"/>
                </a:solidFill>
              </a:rPr>
              <a:pPr/>
              <a:t>16</a:t>
            </a:fld>
            <a:endParaRPr lang="en-US" dirty="0">
              <a:solidFill>
                <a:srgbClr val="514A40"/>
              </a:solidFill>
            </a:endParaRPr>
          </a:p>
        </p:txBody>
      </p:sp>
    </p:spTree>
    <p:extLst>
      <p:ext uri="{BB962C8B-B14F-4D97-AF65-F5344CB8AC3E}">
        <p14:creationId xmlns:p14="http://schemas.microsoft.com/office/powerpoint/2010/main" val="26779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007" y="365760"/>
            <a:ext cx="9590095" cy="1675800"/>
          </a:xfrm>
        </p:spPr>
        <p:txBody>
          <a:bodyPr>
            <a:normAutofit fontScale="90000"/>
          </a:bodyPr>
          <a:lstStyle/>
          <a:p>
            <a:pPr algn="ctr"/>
            <a:r>
              <a:rPr lang="en-US" dirty="0"/>
              <a:t>Unmodified opinion audit report with emphasis-of-matter explanatory paragraph or nonstandard report </a:t>
            </a:r>
            <a:r>
              <a:rPr lang="en-US" dirty="0" smtClean="0"/>
              <a:t>wording</a:t>
            </a:r>
            <a:br>
              <a:rPr lang="en-US" dirty="0" smtClean="0"/>
            </a:br>
            <a:endParaRPr lang="en-US" dirty="0"/>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5" name="Slide Number Placeholder 4"/>
          <p:cNvSpPr>
            <a:spLocks noGrp="1"/>
          </p:cNvSpPr>
          <p:nvPr>
            <p:ph type="sldNum" sz="quarter" idx="12"/>
          </p:nvPr>
        </p:nvSpPr>
        <p:spPr/>
        <p:txBody>
          <a:bodyPr/>
          <a:lstStyle/>
          <a:p>
            <a:r>
              <a:rPr lang="en-US" dirty="0" smtClean="0">
                <a:solidFill>
                  <a:srgbClr val="514A40"/>
                </a:solidFill>
              </a:rPr>
              <a:t>3-17</a:t>
            </a:r>
            <a:endParaRPr lang="en-US" dirty="0">
              <a:solidFill>
                <a:srgbClr val="514A40"/>
              </a:solidFill>
            </a:endParaRPr>
          </a:p>
        </p:txBody>
      </p:sp>
      <p:sp>
        <p:nvSpPr>
          <p:cNvPr id="12" name="Content Placeholder 2"/>
          <p:cNvSpPr txBox="1">
            <a:spLocks/>
          </p:cNvSpPr>
          <p:nvPr/>
        </p:nvSpPr>
        <p:spPr>
          <a:xfrm>
            <a:off x="1295400" y="2041560"/>
            <a:ext cx="9601200" cy="3929472"/>
          </a:xfrm>
          <a:prstGeom prst="rect">
            <a:avLst/>
          </a:prstGeom>
        </p:spPr>
        <p:txBody>
          <a:bodyPr>
            <a:normAutofit fontScale="92500" lnSpcReduction="10000"/>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Font typeface="Arial" pitchFamily="34" charset="0"/>
              <a:buNone/>
            </a:pPr>
            <a:r>
              <a:rPr lang="en-US" sz="2400" b="1" dirty="0" smtClean="0">
                <a:solidFill>
                  <a:schemeClr val="accent1"/>
                </a:solidFill>
              </a:rPr>
              <a:t>The most important causes of the </a:t>
            </a:r>
            <a:r>
              <a:rPr lang="en-US" sz="2400" b="1" dirty="0" smtClean="0">
                <a:solidFill>
                  <a:srgbClr val="50838E"/>
                </a:solidFill>
              </a:rPr>
              <a:t>addition of an emphasis-of-matter </a:t>
            </a:r>
            <a:r>
              <a:rPr lang="en-US" sz="2400" b="1" dirty="0" smtClean="0">
                <a:solidFill>
                  <a:schemeClr val="accent1"/>
                </a:solidFill>
              </a:rPr>
              <a:t>paragraph or a </a:t>
            </a:r>
            <a:r>
              <a:rPr lang="en-US" sz="2400" b="1" dirty="0" smtClean="0">
                <a:solidFill>
                  <a:srgbClr val="50838E"/>
                </a:solidFill>
              </a:rPr>
              <a:t>modification of wording </a:t>
            </a:r>
            <a:r>
              <a:rPr lang="en-US" sz="2400" b="1" dirty="0" smtClean="0">
                <a:solidFill>
                  <a:schemeClr val="accent1"/>
                </a:solidFill>
              </a:rPr>
              <a:t>under both AICPA and PCAOB audit standards:</a:t>
            </a:r>
          </a:p>
          <a:p>
            <a:r>
              <a:rPr lang="en-US" sz="2400" b="1" dirty="0" smtClean="0">
                <a:solidFill>
                  <a:schemeClr val="accent1"/>
                </a:solidFill>
              </a:rPr>
              <a:t>Lack of consistent application of generally accepted accounting principles as illustrated in </a:t>
            </a:r>
            <a:r>
              <a:rPr lang="en-US" sz="2400" b="1" dirty="0" smtClean="0">
                <a:solidFill>
                  <a:srgbClr val="50838E"/>
                </a:solidFill>
              </a:rPr>
              <a:t>Figure 3-5</a:t>
            </a:r>
            <a:endParaRPr lang="en-US" sz="2400" b="1" dirty="0">
              <a:solidFill>
                <a:srgbClr val="50838E"/>
              </a:solidFill>
            </a:endParaRPr>
          </a:p>
          <a:p>
            <a:r>
              <a:rPr lang="en-US" sz="2400" b="1" dirty="0" smtClean="0">
                <a:solidFill>
                  <a:schemeClr val="accent1"/>
                </a:solidFill>
              </a:rPr>
              <a:t>Substantial doubt about going concern as illustrated in </a:t>
            </a:r>
            <a:r>
              <a:rPr lang="en-US" sz="2400" b="1" dirty="0" smtClean="0">
                <a:solidFill>
                  <a:srgbClr val="50838E"/>
                </a:solidFill>
              </a:rPr>
              <a:t>Figure 3-6</a:t>
            </a:r>
            <a:endParaRPr lang="en-US" sz="2400" b="1" dirty="0">
              <a:solidFill>
                <a:srgbClr val="50838E"/>
              </a:solidFill>
            </a:endParaRPr>
          </a:p>
          <a:p>
            <a:r>
              <a:rPr lang="en-US" sz="2400" b="1" dirty="0" smtClean="0">
                <a:solidFill>
                  <a:schemeClr val="accent1"/>
                </a:solidFill>
              </a:rPr>
              <a:t>Auditor agrees with departure from promulgated accounting principles</a:t>
            </a:r>
          </a:p>
          <a:p>
            <a:r>
              <a:rPr lang="en-US" sz="2400" b="1" dirty="0" smtClean="0">
                <a:solidFill>
                  <a:schemeClr val="accent1"/>
                </a:solidFill>
              </a:rPr>
              <a:t>Emphasis of other matters</a:t>
            </a:r>
          </a:p>
          <a:p>
            <a:r>
              <a:rPr lang="en-US" sz="2400" b="1" dirty="0" smtClean="0">
                <a:solidFill>
                  <a:schemeClr val="accent1"/>
                </a:solidFill>
              </a:rPr>
              <a:t>Reports involving other auditors as illustrated in </a:t>
            </a:r>
            <a:r>
              <a:rPr lang="en-US" sz="2400" b="1" dirty="0" smtClean="0">
                <a:solidFill>
                  <a:srgbClr val="50838E"/>
                </a:solidFill>
              </a:rPr>
              <a:t>Figure 3-7</a:t>
            </a:r>
            <a:endParaRPr lang="en-US" sz="2400" b="1" dirty="0" smtClean="0">
              <a:solidFill>
                <a:schemeClr val="accent1"/>
              </a:solidFill>
            </a:endParaRPr>
          </a:p>
          <a:p>
            <a:endParaRPr lang="en-US" sz="2400" b="1" dirty="0" smtClean="0">
              <a:solidFill>
                <a:schemeClr val="accent1"/>
              </a:solidFill>
            </a:endParaRPr>
          </a:p>
          <a:p>
            <a:endParaRPr lang="en-US" sz="2400" b="1" dirty="0">
              <a:solidFill>
                <a:schemeClr val="accent1"/>
              </a:solidFill>
            </a:endParaRPr>
          </a:p>
        </p:txBody>
      </p:sp>
    </p:spTree>
    <p:extLst>
      <p:ext uri="{BB962C8B-B14F-4D97-AF65-F5344CB8AC3E}">
        <p14:creationId xmlns:p14="http://schemas.microsoft.com/office/powerpoint/2010/main" val="336506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3-18</a:t>
            </a:r>
            <a:endParaRPr lang="en-US" dirty="0"/>
          </a:p>
        </p:txBody>
      </p:sp>
      <p:pic>
        <p:nvPicPr>
          <p:cNvPr id="4" name="Picture 3"/>
          <p:cNvPicPr>
            <a:picLocks noChangeAspect="1"/>
          </p:cNvPicPr>
          <p:nvPr/>
        </p:nvPicPr>
        <p:blipFill>
          <a:blip r:embed="rId2"/>
          <a:stretch>
            <a:fillRect/>
          </a:stretch>
        </p:blipFill>
        <p:spPr>
          <a:xfrm>
            <a:off x="135100" y="265176"/>
            <a:ext cx="11968962" cy="2636429"/>
          </a:xfrm>
          <a:prstGeom prst="rect">
            <a:avLst/>
          </a:prstGeom>
        </p:spPr>
      </p:pic>
      <p:pic>
        <p:nvPicPr>
          <p:cNvPr id="5" name="Picture 4"/>
          <p:cNvPicPr>
            <a:picLocks noChangeAspect="1"/>
          </p:cNvPicPr>
          <p:nvPr/>
        </p:nvPicPr>
        <p:blipFill>
          <a:blip r:embed="rId3"/>
          <a:stretch>
            <a:fillRect/>
          </a:stretch>
        </p:blipFill>
        <p:spPr>
          <a:xfrm>
            <a:off x="135101" y="3014224"/>
            <a:ext cx="11968962" cy="3211231"/>
          </a:xfrm>
          <a:prstGeom prst="rect">
            <a:avLst/>
          </a:prstGeom>
        </p:spPr>
      </p:pic>
    </p:spTree>
    <p:extLst>
      <p:ext uri="{BB962C8B-B14F-4D97-AF65-F5344CB8AC3E}">
        <p14:creationId xmlns:p14="http://schemas.microsoft.com/office/powerpoint/2010/main" val="87864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007" y="365760"/>
            <a:ext cx="9590095" cy="1675800"/>
          </a:xfrm>
        </p:spPr>
        <p:txBody>
          <a:bodyPr>
            <a:normAutofit fontScale="90000"/>
          </a:bodyPr>
          <a:lstStyle/>
          <a:p>
            <a:pPr algn="ctr"/>
            <a:r>
              <a:rPr lang="en-US" dirty="0"/>
              <a:t>Unmodified opinion audit report with emphasis-of-matter explanatory paragraph or nonstandard report </a:t>
            </a:r>
            <a:r>
              <a:rPr lang="en-US" dirty="0" smtClean="0"/>
              <a:t>wording (cont.)</a:t>
            </a:r>
            <a:br>
              <a:rPr lang="en-US" dirty="0" smtClean="0"/>
            </a:br>
            <a:endParaRPr lang="en-US" dirty="0"/>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5" name="Slide Number Placeholder 4"/>
          <p:cNvSpPr>
            <a:spLocks noGrp="1"/>
          </p:cNvSpPr>
          <p:nvPr>
            <p:ph type="sldNum" sz="quarter" idx="12"/>
          </p:nvPr>
        </p:nvSpPr>
        <p:spPr/>
        <p:txBody>
          <a:bodyPr/>
          <a:lstStyle/>
          <a:p>
            <a:r>
              <a:rPr lang="en-US" dirty="0" smtClean="0">
                <a:solidFill>
                  <a:srgbClr val="514A40"/>
                </a:solidFill>
              </a:rPr>
              <a:t>3-19</a:t>
            </a:r>
            <a:endParaRPr lang="en-US" dirty="0">
              <a:solidFill>
                <a:srgbClr val="514A40"/>
              </a:solidFill>
            </a:endParaRPr>
          </a:p>
        </p:txBody>
      </p:sp>
      <p:sp>
        <p:nvSpPr>
          <p:cNvPr id="12" name="Content Placeholder 2"/>
          <p:cNvSpPr txBox="1">
            <a:spLocks/>
          </p:cNvSpPr>
          <p:nvPr/>
        </p:nvSpPr>
        <p:spPr>
          <a:xfrm>
            <a:off x="987552" y="1837944"/>
            <a:ext cx="10332720" cy="4023360"/>
          </a:xfrm>
          <a:prstGeom prst="rect">
            <a:avLst/>
          </a:prstGeom>
        </p:spPr>
        <p:txBody>
          <a:bodyPr>
            <a:normAutofit fontScale="92500" lnSpcReduction="10000"/>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sz="3000" b="1" dirty="0" smtClean="0">
                <a:solidFill>
                  <a:schemeClr val="accent1"/>
                </a:solidFill>
              </a:rPr>
              <a:t>Examples of </a:t>
            </a:r>
            <a:r>
              <a:rPr lang="en-US" sz="3000" b="1" dirty="0" smtClean="0">
                <a:solidFill>
                  <a:srgbClr val="50838E"/>
                </a:solidFill>
              </a:rPr>
              <a:t>emphasis </a:t>
            </a:r>
            <a:r>
              <a:rPr lang="en-US" sz="3000" b="1" dirty="0">
                <a:solidFill>
                  <a:srgbClr val="50838E"/>
                </a:solidFill>
              </a:rPr>
              <a:t>of other </a:t>
            </a:r>
            <a:r>
              <a:rPr lang="en-US" sz="3000" b="1" dirty="0" smtClean="0">
                <a:solidFill>
                  <a:srgbClr val="50838E"/>
                </a:solidFill>
              </a:rPr>
              <a:t>matters </a:t>
            </a:r>
            <a:r>
              <a:rPr lang="en-US" sz="3000" b="1" dirty="0" smtClean="0">
                <a:solidFill>
                  <a:schemeClr val="accent1"/>
                </a:solidFill>
              </a:rPr>
              <a:t>include the following</a:t>
            </a:r>
            <a:r>
              <a:rPr lang="en-US" sz="2400" b="1" dirty="0" smtClean="0">
                <a:solidFill>
                  <a:schemeClr val="accent1"/>
                </a:solidFill>
              </a:rPr>
              <a:t>:</a:t>
            </a:r>
          </a:p>
          <a:p>
            <a:r>
              <a:rPr lang="en-US" sz="2400" b="1" dirty="0" smtClean="0">
                <a:solidFill>
                  <a:schemeClr val="accent1"/>
                </a:solidFill>
              </a:rPr>
              <a:t>The existence of </a:t>
            </a:r>
            <a:r>
              <a:rPr lang="en-US" sz="2400" b="1" dirty="0" smtClean="0">
                <a:solidFill>
                  <a:srgbClr val="50838E"/>
                </a:solidFill>
              </a:rPr>
              <a:t>material related party transactions</a:t>
            </a:r>
            <a:endParaRPr lang="en-US" sz="2400" b="1" dirty="0" smtClean="0">
              <a:solidFill>
                <a:schemeClr val="accent1"/>
              </a:solidFill>
            </a:endParaRPr>
          </a:p>
          <a:p>
            <a:r>
              <a:rPr lang="en-US" sz="2400" b="1" dirty="0" smtClean="0">
                <a:solidFill>
                  <a:schemeClr val="accent1"/>
                </a:solidFill>
              </a:rPr>
              <a:t>Important events occurring </a:t>
            </a:r>
            <a:r>
              <a:rPr lang="en-US" sz="2400" b="1" dirty="0" smtClean="0">
                <a:solidFill>
                  <a:srgbClr val="50838E"/>
                </a:solidFill>
              </a:rPr>
              <a:t>subsequent</a:t>
            </a:r>
            <a:r>
              <a:rPr lang="en-US" sz="2400" b="1" dirty="0" smtClean="0">
                <a:solidFill>
                  <a:schemeClr val="accent1"/>
                </a:solidFill>
              </a:rPr>
              <a:t> to the balance sheet date</a:t>
            </a:r>
          </a:p>
          <a:p>
            <a:r>
              <a:rPr lang="en-US" sz="2400" b="1" dirty="0" smtClean="0">
                <a:solidFill>
                  <a:schemeClr val="accent1"/>
                </a:solidFill>
              </a:rPr>
              <a:t>The description of accounting </a:t>
            </a:r>
            <a:r>
              <a:rPr lang="en-US" sz="2400" b="1" dirty="0" smtClean="0">
                <a:solidFill>
                  <a:srgbClr val="50838E"/>
                </a:solidFill>
              </a:rPr>
              <a:t>matters affecting the comparability </a:t>
            </a:r>
            <a:r>
              <a:rPr lang="en-US" sz="2400" b="1" dirty="0" smtClean="0">
                <a:solidFill>
                  <a:schemeClr val="accent1"/>
                </a:solidFill>
              </a:rPr>
              <a:t>of the financial statements with those of the prior year</a:t>
            </a:r>
          </a:p>
          <a:p>
            <a:r>
              <a:rPr lang="en-US" sz="2400" b="1" dirty="0" smtClean="0">
                <a:solidFill>
                  <a:srgbClr val="50838E"/>
                </a:solidFill>
              </a:rPr>
              <a:t>Material uncertainties </a:t>
            </a:r>
            <a:r>
              <a:rPr lang="en-US" sz="2400" b="1" dirty="0" smtClean="0">
                <a:solidFill>
                  <a:schemeClr val="accent1"/>
                </a:solidFill>
              </a:rPr>
              <a:t>disclosed in the footnotes such as unusually important litigation or regulatory action</a:t>
            </a:r>
          </a:p>
          <a:p>
            <a:r>
              <a:rPr lang="en-US" sz="2400" b="1" dirty="0" smtClean="0">
                <a:solidFill>
                  <a:schemeClr val="accent1"/>
                </a:solidFill>
              </a:rPr>
              <a:t>A </a:t>
            </a:r>
            <a:r>
              <a:rPr lang="en-US" sz="2400" b="1" dirty="0" smtClean="0">
                <a:solidFill>
                  <a:srgbClr val="50838E"/>
                </a:solidFill>
              </a:rPr>
              <a:t>major catastrophe </a:t>
            </a:r>
            <a:r>
              <a:rPr lang="en-US" sz="2400" b="1" dirty="0" smtClean="0">
                <a:solidFill>
                  <a:schemeClr val="accent1"/>
                </a:solidFill>
              </a:rPr>
              <a:t>that has had or continues to have a significant effect on the entity’s financial position</a:t>
            </a:r>
            <a:endParaRPr lang="en-US" sz="2400" b="1" dirty="0">
              <a:solidFill>
                <a:schemeClr val="accent1"/>
              </a:solidFill>
            </a:endParaRPr>
          </a:p>
          <a:p>
            <a:endParaRPr lang="en-US" sz="2400" b="1" dirty="0" smtClean="0">
              <a:solidFill>
                <a:schemeClr val="accent1"/>
              </a:solidFill>
            </a:endParaRPr>
          </a:p>
          <a:p>
            <a:endParaRPr lang="en-US" sz="2400" b="1" dirty="0">
              <a:solidFill>
                <a:schemeClr val="accent1"/>
              </a:solidFill>
            </a:endParaRPr>
          </a:p>
        </p:txBody>
      </p:sp>
    </p:spTree>
    <p:extLst>
      <p:ext uri="{BB962C8B-B14F-4D97-AF65-F5344CB8AC3E}">
        <p14:creationId xmlns:p14="http://schemas.microsoft.com/office/powerpoint/2010/main" val="135322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01316"/>
            <a:ext cx="9446126" cy="828842"/>
          </a:xfrm>
        </p:spPr>
        <p:txBody>
          <a:bodyPr>
            <a:normAutofit fontScale="90000"/>
          </a:bodyPr>
          <a:lstStyle/>
          <a:p>
            <a:pPr algn="ctr"/>
            <a:r>
              <a:rPr lang="en-US" sz="3600" dirty="0">
                <a:solidFill>
                  <a:schemeClr val="accent4">
                    <a:lumMod val="75000"/>
                  </a:schemeClr>
                </a:solidFill>
              </a:rPr>
              <a:t>Chapter </a:t>
            </a:r>
            <a:r>
              <a:rPr lang="en-US" sz="3600" dirty="0" smtClean="0">
                <a:solidFill>
                  <a:schemeClr val="accent4">
                    <a:lumMod val="75000"/>
                  </a:schemeClr>
                </a:solidFill>
              </a:rPr>
              <a:t>3 </a:t>
            </a:r>
            <a:r>
              <a:rPr lang="en-US" sz="3600" dirty="0">
                <a:solidFill>
                  <a:schemeClr val="accent4">
                    <a:lumMod val="75000"/>
                  </a:schemeClr>
                </a:solidFill>
              </a:rPr>
              <a:t>Learning Objectives</a:t>
            </a:r>
            <a:r>
              <a:rPr lang="en-US" dirty="0">
                <a:solidFill>
                  <a:srgbClr val="0070C0"/>
                </a:solidFill>
              </a:rPr>
              <a:t/>
            </a:r>
            <a:br>
              <a:rPr lang="en-US" dirty="0">
                <a:solidFill>
                  <a:srgbClr val="0070C0"/>
                </a:solidFill>
              </a:rPr>
            </a:br>
            <a:endParaRPr lang="en-US" dirty="0">
              <a:solidFill>
                <a:srgbClr val="0070C0"/>
              </a:solidFill>
            </a:endParaRPr>
          </a:p>
        </p:txBody>
      </p:sp>
      <p:sp>
        <p:nvSpPr>
          <p:cNvPr id="3" name="Content Placeholder 2"/>
          <p:cNvSpPr>
            <a:spLocks noGrp="1"/>
          </p:cNvSpPr>
          <p:nvPr>
            <p:ph idx="1"/>
          </p:nvPr>
        </p:nvSpPr>
        <p:spPr>
          <a:xfrm>
            <a:off x="2103120" y="1180592"/>
            <a:ext cx="9377824" cy="4927600"/>
          </a:xfrm>
        </p:spPr>
        <p:txBody>
          <a:bodyPr>
            <a:normAutofit fontScale="25000" lnSpcReduction="20000"/>
          </a:bodyPr>
          <a:lstStyle/>
          <a:p>
            <a:endParaRPr lang="en-US" dirty="0">
              <a:solidFill>
                <a:schemeClr val="accent1"/>
              </a:solidFill>
            </a:endParaRPr>
          </a:p>
          <a:p>
            <a:pPr marL="45720" indent="0">
              <a:buNone/>
            </a:pPr>
            <a:r>
              <a:rPr lang="en-US" sz="9600" dirty="0">
                <a:solidFill>
                  <a:schemeClr val="accent1"/>
                </a:solidFill>
              </a:rPr>
              <a:t>3</a:t>
            </a:r>
            <a:r>
              <a:rPr lang="en-US" sz="9600" dirty="0" smtClean="0">
                <a:solidFill>
                  <a:schemeClr val="accent1"/>
                </a:solidFill>
              </a:rPr>
              <a:t>-1  </a:t>
            </a:r>
            <a:r>
              <a:rPr lang="en-US" sz="9600" dirty="0">
                <a:solidFill>
                  <a:schemeClr val="accent1"/>
                </a:solidFill>
              </a:rPr>
              <a:t>Describe </a:t>
            </a:r>
            <a:r>
              <a:rPr lang="en-US" sz="9600" dirty="0" smtClean="0">
                <a:solidFill>
                  <a:schemeClr val="accent1"/>
                </a:solidFill>
              </a:rPr>
              <a:t>the parts of the standard unmodified opinion audit </a:t>
            </a:r>
          </a:p>
          <a:p>
            <a:pPr marL="45720" indent="0">
              <a:buNone/>
            </a:pPr>
            <a:r>
              <a:rPr lang="en-US" sz="9600" dirty="0">
                <a:solidFill>
                  <a:schemeClr val="accent1"/>
                </a:solidFill>
              </a:rPr>
              <a:t> </a:t>
            </a:r>
            <a:r>
              <a:rPr lang="en-US" sz="9600" dirty="0" smtClean="0">
                <a:solidFill>
                  <a:schemeClr val="accent1"/>
                </a:solidFill>
              </a:rPr>
              <a:t>        report for nonpublic entities under AICPA auditing standards.</a:t>
            </a:r>
            <a:endParaRPr lang="en-US" sz="9600" dirty="0">
              <a:solidFill>
                <a:schemeClr val="accent1"/>
              </a:solidFill>
            </a:endParaRPr>
          </a:p>
          <a:p>
            <a:pPr marL="45720" indent="0">
              <a:buNone/>
            </a:pPr>
            <a:r>
              <a:rPr lang="en-US" sz="9600" dirty="0">
                <a:solidFill>
                  <a:schemeClr val="accent1"/>
                </a:solidFill>
              </a:rPr>
              <a:t>3</a:t>
            </a:r>
            <a:r>
              <a:rPr lang="en-US" sz="9600" dirty="0" smtClean="0">
                <a:solidFill>
                  <a:schemeClr val="accent1"/>
                </a:solidFill>
              </a:rPr>
              <a:t>-2  Specify the conditions required to issue the standard unmodified </a:t>
            </a:r>
          </a:p>
          <a:p>
            <a:pPr marL="45720" indent="0">
              <a:buNone/>
            </a:pPr>
            <a:r>
              <a:rPr lang="en-US" sz="9600" dirty="0">
                <a:solidFill>
                  <a:schemeClr val="accent1"/>
                </a:solidFill>
              </a:rPr>
              <a:t> </a:t>
            </a:r>
            <a:r>
              <a:rPr lang="en-US" sz="9600" dirty="0" smtClean="0">
                <a:solidFill>
                  <a:schemeClr val="accent1"/>
                </a:solidFill>
              </a:rPr>
              <a:t>       opinion audit report.</a:t>
            </a:r>
          </a:p>
          <a:p>
            <a:pPr marL="45720" indent="0">
              <a:buNone/>
            </a:pPr>
            <a:r>
              <a:rPr lang="en-US" sz="9600" dirty="0" smtClean="0">
                <a:solidFill>
                  <a:schemeClr val="accent1"/>
                </a:solidFill>
              </a:rPr>
              <a:t>3-3  Understand reporting on financial statements and internal </a:t>
            </a:r>
          </a:p>
          <a:p>
            <a:pPr marL="45720" indent="0">
              <a:buNone/>
            </a:pPr>
            <a:r>
              <a:rPr lang="en-US" sz="9600" dirty="0">
                <a:solidFill>
                  <a:schemeClr val="accent1"/>
                </a:solidFill>
              </a:rPr>
              <a:t> </a:t>
            </a:r>
            <a:r>
              <a:rPr lang="en-US" sz="9600" dirty="0" smtClean="0">
                <a:solidFill>
                  <a:schemeClr val="accent1"/>
                </a:solidFill>
              </a:rPr>
              <a:t>        control under PCAOB auditing standards.</a:t>
            </a:r>
            <a:endParaRPr lang="en-US" sz="9600" dirty="0">
              <a:solidFill>
                <a:schemeClr val="accent1"/>
              </a:solidFill>
            </a:endParaRPr>
          </a:p>
          <a:p>
            <a:pPr marL="45720" indent="0">
              <a:buNone/>
            </a:pPr>
            <a:r>
              <a:rPr lang="en-US" sz="9600" dirty="0">
                <a:solidFill>
                  <a:schemeClr val="accent1"/>
                </a:solidFill>
              </a:rPr>
              <a:t>3</a:t>
            </a:r>
            <a:r>
              <a:rPr lang="en-US" sz="9600" dirty="0" smtClean="0">
                <a:solidFill>
                  <a:schemeClr val="accent1"/>
                </a:solidFill>
              </a:rPr>
              <a:t>-4  Describe the five circumstances when an emphasis-of-matter </a:t>
            </a:r>
          </a:p>
          <a:p>
            <a:pPr marL="45720" indent="0">
              <a:buNone/>
            </a:pPr>
            <a:r>
              <a:rPr lang="en-US" sz="9600" dirty="0">
                <a:solidFill>
                  <a:schemeClr val="accent1"/>
                </a:solidFill>
              </a:rPr>
              <a:t> </a:t>
            </a:r>
            <a:r>
              <a:rPr lang="en-US" sz="9600" dirty="0" smtClean="0">
                <a:solidFill>
                  <a:schemeClr val="accent1"/>
                </a:solidFill>
              </a:rPr>
              <a:t>        explanatory paragraph or nonstandard wording is appropriate to</a:t>
            </a:r>
          </a:p>
          <a:p>
            <a:pPr marL="45720" indent="0">
              <a:buNone/>
            </a:pPr>
            <a:r>
              <a:rPr lang="en-US" sz="9600" dirty="0">
                <a:solidFill>
                  <a:schemeClr val="accent1"/>
                </a:solidFill>
              </a:rPr>
              <a:t> </a:t>
            </a:r>
            <a:r>
              <a:rPr lang="en-US" sz="9600" dirty="0" smtClean="0">
                <a:solidFill>
                  <a:schemeClr val="accent1"/>
                </a:solidFill>
              </a:rPr>
              <a:t>        include in an unmodified opinion audit report.</a:t>
            </a:r>
          </a:p>
          <a:p>
            <a:endParaRPr lang="en-US" dirty="0"/>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t>Copyright © 2017 Pearson Education, Inc.</a:t>
            </a:r>
            <a:endParaRPr lang="en-US" dirty="0"/>
          </a:p>
        </p:txBody>
      </p:sp>
      <p:sp>
        <p:nvSpPr>
          <p:cNvPr id="8" name="Slide Number Placeholder 7"/>
          <p:cNvSpPr>
            <a:spLocks noGrp="1"/>
          </p:cNvSpPr>
          <p:nvPr>
            <p:ph type="sldNum" sz="quarter" idx="12"/>
          </p:nvPr>
        </p:nvSpPr>
        <p:spPr/>
        <p:txBody>
          <a:bodyPr/>
          <a:lstStyle/>
          <a:p>
            <a:r>
              <a:rPr lang="en-US" dirty="0" smtClean="0"/>
              <a:t>3-2</a:t>
            </a:r>
            <a:endParaRPr lang="en-US" dirty="0"/>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a:xfrm>
            <a:off x="1028114" y="126609"/>
            <a:ext cx="9601200" cy="799096"/>
          </a:xfrm>
        </p:spPr>
        <p:txBody>
          <a:bodyPr/>
          <a:lstStyle/>
          <a:p>
            <a:pPr algn="ctr">
              <a:defRPr/>
            </a:pPr>
            <a:r>
              <a:rPr lang="en-US" dirty="0"/>
              <a:t>Emphasis of a Matter</a:t>
            </a:r>
          </a:p>
        </p:txBody>
      </p:sp>
      <p:sp>
        <p:nvSpPr>
          <p:cNvPr id="29699" name="AutoShape 3"/>
          <p:cNvSpPr>
            <a:spLocks noChangeArrowheads="1"/>
          </p:cNvSpPr>
          <p:nvPr/>
        </p:nvSpPr>
        <p:spPr bwMode="auto">
          <a:xfrm>
            <a:off x="2051221" y="1254920"/>
            <a:ext cx="7861300" cy="2011362"/>
          </a:xfrm>
          <a:prstGeom prst="roundRect">
            <a:avLst>
              <a:gd name="adj" fmla="val 16667"/>
            </a:avLst>
          </a:prstGeom>
          <a:solidFill>
            <a:srgbClr val="C0C0C0"/>
          </a:solidFill>
          <a:ln w="28575">
            <a:solidFill>
              <a:srgbClr val="000066"/>
            </a:solidFill>
            <a:round/>
            <a:headEnd/>
            <a:tailEnd/>
          </a:ln>
          <a:scene3d>
            <a:camera prst="orthographicFront"/>
            <a:lightRig rig="threePt" dir="t"/>
          </a:scene3d>
          <a:sp3d>
            <a:bevelT w="165100" prst="coolSlant"/>
          </a:sp3d>
        </p:spPr>
        <p:txBody>
          <a:bodyPr wrap="none" lIns="92075" tIns="46038" rIns="92075" bIns="91440" anchor="ctr"/>
          <a:lstStyle/>
          <a:p>
            <a:pPr eaLnBrk="1" hangingPunct="1">
              <a:defRPr/>
            </a:pPr>
            <a:r>
              <a:rPr lang="en-US" sz="2800">
                <a:solidFill>
                  <a:srgbClr val="000066"/>
                </a:solidFill>
              </a:rPr>
              <a:t>Under certain circumstances, the CPA may</a:t>
            </a:r>
          </a:p>
          <a:p>
            <a:pPr eaLnBrk="1" hangingPunct="1">
              <a:defRPr/>
            </a:pPr>
            <a:r>
              <a:rPr lang="en-US" sz="2800">
                <a:solidFill>
                  <a:srgbClr val="000066"/>
                </a:solidFill>
              </a:rPr>
              <a:t>want to emphasize specific matters regarding</a:t>
            </a:r>
          </a:p>
          <a:p>
            <a:pPr eaLnBrk="1" hangingPunct="1">
              <a:defRPr/>
            </a:pPr>
            <a:r>
              <a:rPr lang="en-US" sz="2800">
                <a:solidFill>
                  <a:srgbClr val="000066"/>
                </a:solidFill>
              </a:rPr>
              <a:t>the financial statements, even though the</a:t>
            </a:r>
          </a:p>
          <a:p>
            <a:pPr eaLnBrk="1" hangingPunct="1">
              <a:defRPr/>
            </a:pPr>
            <a:r>
              <a:rPr lang="en-US" sz="2800">
                <a:solidFill>
                  <a:srgbClr val="000066"/>
                </a:solidFill>
              </a:rPr>
              <a:t>CPA intends to express an unqualified opinion.</a:t>
            </a:r>
          </a:p>
        </p:txBody>
      </p:sp>
      <p:sp>
        <p:nvSpPr>
          <p:cNvPr id="21510" name="Oval 8"/>
          <p:cNvSpPr>
            <a:spLocks noChangeArrowheads="1"/>
          </p:cNvSpPr>
          <p:nvPr/>
        </p:nvSpPr>
        <p:spPr bwMode="auto">
          <a:xfrm>
            <a:off x="2727765" y="3765094"/>
            <a:ext cx="2193925" cy="1096962"/>
          </a:xfrm>
          <a:prstGeom prst="ellipse">
            <a:avLst/>
          </a:prstGeom>
          <a:solidFill>
            <a:srgbClr val="50838E"/>
          </a:solidFill>
          <a:ln w="19050">
            <a:solidFill>
              <a:srgbClr val="000066"/>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b="1" dirty="0">
                <a:solidFill>
                  <a:schemeClr val="bg2"/>
                </a:solidFill>
              </a:rPr>
              <a:t>Subsequent </a:t>
            </a:r>
          </a:p>
          <a:p>
            <a:pPr algn="ctr" eaLnBrk="1" hangingPunct="1"/>
            <a:r>
              <a:rPr lang="en-US" altLang="en-US" b="1" dirty="0">
                <a:solidFill>
                  <a:schemeClr val="bg2"/>
                </a:solidFill>
              </a:rPr>
              <a:t>Events</a:t>
            </a:r>
          </a:p>
        </p:txBody>
      </p:sp>
      <p:sp>
        <p:nvSpPr>
          <p:cNvPr id="21511" name="Oval 9"/>
          <p:cNvSpPr>
            <a:spLocks noChangeArrowheads="1"/>
          </p:cNvSpPr>
          <p:nvPr/>
        </p:nvSpPr>
        <p:spPr bwMode="auto">
          <a:xfrm>
            <a:off x="1028114" y="4665809"/>
            <a:ext cx="2193925" cy="1096962"/>
          </a:xfrm>
          <a:prstGeom prst="ellipse">
            <a:avLst/>
          </a:prstGeom>
          <a:solidFill>
            <a:schemeClr val="accent1">
              <a:lumMod val="60000"/>
              <a:lumOff val="40000"/>
            </a:schemeClr>
          </a:solidFill>
          <a:ln w="19050">
            <a:solidFill>
              <a:srgbClr val="000066"/>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b="1" dirty="0">
                <a:solidFill>
                  <a:srgbClr val="002060"/>
                </a:solidFill>
              </a:rPr>
              <a:t>Financial </a:t>
            </a:r>
          </a:p>
          <a:p>
            <a:pPr algn="ctr" eaLnBrk="1" hangingPunct="1"/>
            <a:r>
              <a:rPr lang="en-US" altLang="en-US" b="1" dirty="0">
                <a:solidFill>
                  <a:srgbClr val="002060"/>
                </a:solidFill>
              </a:rPr>
              <a:t>Statement </a:t>
            </a:r>
          </a:p>
          <a:p>
            <a:pPr algn="ctr" eaLnBrk="1" hangingPunct="1"/>
            <a:r>
              <a:rPr lang="en-US" altLang="en-US" b="1" dirty="0">
                <a:solidFill>
                  <a:srgbClr val="002060"/>
                </a:solidFill>
              </a:rPr>
              <a:t>Comparability</a:t>
            </a:r>
          </a:p>
        </p:txBody>
      </p:sp>
      <p:sp>
        <p:nvSpPr>
          <p:cNvPr id="21512" name="Oval 10"/>
          <p:cNvSpPr>
            <a:spLocks noChangeArrowheads="1"/>
          </p:cNvSpPr>
          <p:nvPr/>
        </p:nvSpPr>
        <p:spPr bwMode="auto">
          <a:xfrm>
            <a:off x="4233997" y="5045636"/>
            <a:ext cx="2193925" cy="1096963"/>
          </a:xfrm>
          <a:prstGeom prst="ellipse">
            <a:avLst/>
          </a:prstGeom>
          <a:solidFill>
            <a:schemeClr val="accent4">
              <a:lumMod val="40000"/>
              <a:lumOff val="60000"/>
            </a:schemeClr>
          </a:solidFill>
          <a:ln w="19050">
            <a:solidFill>
              <a:srgbClr val="000066"/>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b="1" dirty="0" smtClean="0">
                <a:solidFill>
                  <a:srgbClr val="002060"/>
                </a:solidFill>
              </a:rPr>
              <a:t>Major catastrophe</a:t>
            </a:r>
            <a:endParaRPr lang="en-US" altLang="en-US" b="1" dirty="0">
              <a:solidFill>
                <a:srgbClr val="002060"/>
              </a:solidFill>
            </a:endParaRPr>
          </a:p>
        </p:txBody>
      </p:sp>
      <p:sp>
        <p:nvSpPr>
          <p:cNvPr id="21513" name="Oval 11"/>
          <p:cNvSpPr>
            <a:spLocks noChangeArrowheads="1"/>
          </p:cNvSpPr>
          <p:nvPr/>
        </p:nvSpPr>
        <p:spPr bwMode="auto">
          <a:xfrm>
            <a:off x="5532586" y="3765094"/>
            <a:ext cx="2193925" cy="1096962"/>
          </a:xfrm>
          <a:prstGeom prst="ellipse">
            <a:avLst/>
          </a:prstGeom>
          <a:solidFill>
            <a:srgbClr val="C00000"/>
          </a:solidFill>
          <a:ln w="19050">
            <a:solidFill>
              <a:srgbClr val="000066"/>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b="1">
                <a:solidFill>
                  <a:schemeClr val="bg2"/>
                </a:solidFill>
              </a:rPr>
              <a:t>Related Party </a:t>
            </a:r>
          </a:p>
          <a:p>
            <a:pPr algn="ctr" eaLnBrk="1" hangingPunct="1"/>
            <a:r>
              <a:rPr lang="en-US" altLang="en-US" b="1">
                <a:solidFill>
                  <a:schemeClr val="bg2"/>
                </a:solidFill>
              </a:rPr>
              <a:t>Transactions</a:t>
            </a:r>
          </a:p>
        </p:txBody>
      </p:sp>
      <p:sp>
        <p:nvSpPr>
          <p:cNvPr id="8" name="Oval 10"/>
          <p:cNvSpPr>
            <a:spLocks noChangeArrowheads="1"/>
          </p:cNvSpPr>
          <p:nvPr/>
        </p:nvSpPr>
        <p:spPr bwMode="auto">
          <a:xfrm>
            <a:off x="7934155" y="4497155"/>
            <a:ext cx="2193925" cy="1096963"/>
          </a:xfrm>
          <a:prstGeom prst="ellipse">
            <a:avLst/>
          </a:prstGeom>
          <a:solidFill>
            <a:schemeClr val="accent3"/>
          </a:solidFill>
          <a:ln w="19050">
            <a:solidFill>
              <a:srgbClr val="000066"/>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b="1" dirty="0">
                <a:solidFill>
                  <a:srgbClr val="002060"/>
                </a:solidFill>
              </a:rPr>
              <a:t>Material </a:t>
            </a:r>
          </a:p>
          <a:p>
            <a:pPr algn="ctr" eaLnBrk="1" hangingPunct="1"/>
            <a:r>
              <a:rPr lang="en-US" altLang="en-US" b="1" dirty="0">
                <a:solidFill>
                  <a:srgbClr val="002060"/>
                </a:solidFill>
              </a:rPr>
              <a:t>Uncertainties</a:t>
            </a:r>
          </a:p>
        </p:txBody>
      </p:sp>
    </p:spTree>
    <p:extLst>
      <p:ext uri="{BB962C8B-B14F-4D97-AF65-F5344CB8AC3E}">
        <p14:creationId xmlns:p14="http://schemas.microsoft.com/office/powerpoint/2010/main" val="76375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3-20</a:t>
            </a:r>
            <a:endParaRPr lang="en-US" dirty="0"/>
          </a:p>
        </p:txBody>
      </p:sp>
      <p:pic>
        <p:nvPicPr>
          <p:cNvPr id="4" name="Picture 3"/>
          <p:cNvPicPr>
            <a:picLocks noChangeAspect="1"/>
          </p:cNvPicPr>
          <p:nvPr/>
        </p:nvPicPr>
        <p:blipFill>
          <a:blip r:embed="rId2"/>
          <a:stretch>
            <a:fillRect/>
          </a:stretch>
        </p:blipFill>
        <p:spPr>
          <a:xfrm>
            <a:off x="1956816" y="90709"/>
            <a:ext cx="8104382" cy="5990426"/>
          </a:xfrm>
          <a:prstGeom prst="rect">
            <a:avLst/>
          </a:prstGeom>
        </p:spPr>
      </p:pic>
    </p:spTree>
    <p:extLst>
      <p:ext uri="{BB962C8B-B14F-4D97-AF65-F5344CB8AC3E}">
        <p14:creationId xmlns:p14="http://schemas.microsoft.com/office/powerpoint/2010/main" val="411013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3</a:t>
            </a:r>
            <a:r>
              <a:rPr lang="en-US" dirty="0" smtClean="0">
                <a:solidFill>
                  <a:srgbClr val="514A40"/>
                </a:solidFill>
              </a:rPr>
              <a:t>-</a:t>
            </a:r>
            <a:fld id="{E31375A4-56A4-47D6-9801-1991572033F7}" type="slidenum">
              <a:rPr lang="en-US" smtClean="0">
                <a:solidFill>
                  <a:srgbClr val="514A40"/>
                </a:solidFill>
              </a:rPr>
              <a:pPr/>
              <a:t>22</a:t>
            </a:fld>
            <a:endParaRPr lang="en-US" dirty="0">
              <a:solidFill>
                <a:srgbClr val="514A40"/>
              </a:solidFill>
            </a:endParaRPr>
          </a:p>
        </p:txBody>
      </p:sp>
      <p:sp>
        <p:nvSpPr>
          <p:cNvPr id="3" name="TextBox 2"/>
          <p:cNvSpPr txBox="1"/>
          <p:nvPr/>
        </p:nvSpPr>
        <p:spPr>
          <a:xfrm>
            <a:off x="1942748" y="1681794"/>
            <a:ext cx="8110728" cy="2554545"/>
          </a:xfrm>
          <a:prstGeom prst="rect">
            <a:avLst/>
          </a:prstGeom>
          <a:solidFill>
            <a:srgbClr val="ABECDB"/>
          </a:solidFill>
        </p:spPr>
        <p:txBody>
          <a:bodyPr wrap="square" rtlCol="0">
            <a:spAutoFit/>
          </a:bodyPr>
          <a:lstStyle/>
          <a:p>
            <a:pPr algn="ctr"/>
            <a:r>
              <a:rPr lang="en-US" sz="3200" b="1" dirty="0" smtClean="0">
                <a:solidFill>
                  <a:schemeClr val="accent1"/>
                </a:solidFill>
              </a:rPr>
              <a:t>OBJECTIVE 3-5</a:t>
            </a:r>
          </a:p>
          <a:p>
            <a:pPr marL="45720" indent="0" algn="ctr">
              <a:buNone/>
            </a:pPr>
            <a:r>
              <a:rPr lang="en-US" sz="3200" b="1" dirty="0">
                <a:solidFill>
                  <a:schemeClr val="accent1"/>
                </a:solidFill>
              </a:rPr>
              <a:t>Identify the types of audit reports that can be issued when</a:t>
            </a:r>
          </a:p>
          <a:p>
            <a:pPr marL="45720" indent="0" algn="ctr">
              <a:buNone/>
            </a:pPr>
            <a:r>
              <a:rPr lang="en-US" sz="3200" b="1" dirty="0">
                <a:solidFill>
                  <a:schemeClr val="accent1"/>
                </a:solidFill>
              </a:rPr>
              <a:t>        an unmodified opinion is not justified</a:t>
            </a:r>
            <a:r>
              <a:rPr lang="en-US" sz="3200" b="1" dirty="0" smtClean="0">
                <a:solidFill>
                  <a:schemeClr val="accent1"/>
                </a:solidFill>
              </a:rPr>
              <a:t>.</a:t>
            </a:r>
            <a:endParaRPr lang="en-US" sz="3200" b="1" dirty="0">
              <a:solidFill>
                <a:schemeClr val="accent1"/>
              </a:solidFill>
            </a:endParaRPr>
          </a:p>
          <a:p>
            <a:pPr algn="ctr"/>
            <a:endParaRPr lang="en-US" sz="3200" b="1" dirty="0" smtClean="0">
              <a:solidFill>
                <a:schemeClr val="accent1"/>
              </a:solidFill>
            </a:endParaRPr>
          </a:p>
        </p:txBody>
      </p:sp>
    </p:spTree>
    <p:extLst>
      <p:ext uri="{BB962C8B-B14F-4D97-AF65-F5344CB8AC3E}">
        <p14:creationId xmlns:p14="http://schemas.microsoft.com/office/powerpoint/2010/main" val="25384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01052"/>
            <a:ext cx="9988296" cy="1345452"/>
          </a:xfrm>
        </p:spPr>
        <p:txBody>
          <a:bodyPr>
            <a:noAutofit/>
          </a:bodyPr>
          <a:lstStyle/>
          <a:p>
            <a:pPr algn="ctr"/>
            <a:r>
              <a:rPr lang="en-US" dirty="0" smtClean="0"/>
              <a:t>Modifications to the opinion in the </a:t>
            </a:r>
            <a:br>
              <a:rPr lang="en-US" dirty="0" smtClean="0"/>
            </a:br>
            <a:r>
              <a:rPr lang="en-US" dirty="0" smtClean="0"/>
              <a:t>audit report</a:t>
            </a:r>
            <a:endParaRPr lang="en-US" dirty="0"/>
          </a:p>
        </p:txBody>
      </p:sp>
      <p:sp>
        <p:nvSpPr>
          <p:cNvPr id="3" name="Content Placeholder 2"/>
          <p:cNvSpPr>
            <a:spLocks noGrp="1"/>
          </p:cNvSpPr>
          <p:nvPr>
            <p:ph idx="1"/>
          </p:nvPr>
        </p:nvSpPr>
        <p:spPr>
          <a:xfrm>
            <a:off x="1389888" y="1828800"/>
            <a:ext cx="9506712" cy="4142232"/>
          </a:xfrm>
        </p:spPr>
        <p:txBody>
          <a:bodyPr>
            <a:normAutofit fontScale="92500"/>
          </a:bodyPr>
          <a:lstStyle/>
          <a:p>
            <a:pPr marL="45720" indent="0">
              <a:buNone/>
            </a:pPr>
            <a:r>
              <a:rPr lang="en-US" sz="3200" b="1" dirty="0" smtClean="0">
                <a:solidFill>
                  <a:schemeClr val="accent1"/>
                </a:solidFill>
              </a:rPr>
              <a:t>Three conditions requiring a modification to the audit opinion:</a:t>
            </a:r>
          </a:p>
          <a:p>
            <a:pPr marL="560070" indent="-514350">
              <a:buAutoNum type="arabicPeriod"/>
            </a:pPr>
            <a:r>
              <a:rPr lang="en-US" sz="3200" b="1" dirty="0" smtClean="0">
                <a:solidFill>
                  <a:srgbClr val="50838E"/>
                </a:solidFill>
              </a:rPr>
              <a:t>The scope of the audit </a:t>
            </a:r>
            <a:r>
              <a:rPr lang="en-US" sz="3200" b="1" dirty="0">
                <a:solidFill>
                  <a:srgbClr val="50838E"/>
                </a:solidFill>
              </a:rPr>
              <a:t>h</a:t>
            </a:r>
            <a:r>
              <a:rPr lang="en-US" sz="3200" b="1" dirty="0" smtClean="0">
                <a:solidFill>
                  <a:srgbClr val="50838E"/>
                </a:solidFill>
              </a:rPr>
              <a:t>as been restricted (scope limitation).</a:t>
            </a:r>
          </a:p>
          <a:p>
            <a:pPr marL="560070" indent="-514350">
              <a:buAutoNum type="arabicPeriod"/>
            </a:pPr>
            <a:r>
              <a:rPr lang="en-US" sz="3200" b="1" dirty="0" smtClean="0">
                <a:solidFill>
                  <a:srgbClr val="50838E"/>
                </a:solidFill>
              </a:rPr>
              <a:t>The financial statements have not been prepared in accordance with generally accepted accounting principles (GAAP departure).</a:t>
            </a:r>
          </a:p>
          <a:p>
            <a:pPr marL="560070" indent="-514350">
              <a:buAutoNum type="arabicPeriod"/>
            </a:pPr>
            <a:r>
              <a:rPr lang="en-US" sz="3200" b="1" dirty="0" smtClean="0">
                <a:solidFill>
                  <a:srgbClr val="50838E"/>
                </a:solidFill>
              </a:rPr>
              <a:t>The auditor is not independent.</a:t>
            </a:r>
            <a:endParaRPr lang="en-US" sz="3200" b="1" dirty="0">
              <a:solidFill>
                <a:srgbClr val="50838E"/>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3-</a:t>
            </a:r>
            <a:fld id="{E31375A4-56A4-47D6-9801-1991572033F7}" type="slidenum">
              <a:rPr lang="en-US" smtClean="0">
                <a:solidFill>
                  <a:srgbClr val="514A40"/>
                </a:solidFill>
              </a:rPr>
              <a:pPr/>
              <a:t>23</a:t>
            </a:fld>
            <a:endParaRPr lang="en-US" dirty="0">
              <a:solidFill>
                <a:srgbClr val="514A40"/>
              </a:solidFill>
            </a:endParaRPr>
          </a:p>
        </p:txBody>
      </p:sp>
    </p:spTree>
    <p:extLst>
      <p:ext uri="{BB962C8B-B14F-4D97-AF65-F5344CB8AC3E}">
        <p14:creationId xmlns:p14="http://schemas.microsoft.com/office/powerpoint/2010/main" val="99146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007" y="365760"/>
            <a:ext cx="9590095" cy="1675800"/>
          </a:xfrm>
        </p:spPr>
        <p:txBody>
          <a:bodyPr>
            <a:normAutofit/>
          </a:bodyPr>
          <a:lstStyle/>
          <a:p>
            <a:pPr algn="ctr"/>
            <a:r>
              <a:rPr lang="en-US" dirty="0"/>
              <a:t>Modifications to the opinion in the </a:t>
            </a:r>
            <a:br>
              <a:rPr lang="en-US" dirty="0"/>
            </a:br>
            <a:r>
              <a:rPr lang="en-US" dirty="0"/>
              <a:t>audit report (cont</a:t>
            </a:r>
            <a:r>
              <a:rPr lang="en-US" dirty="0" smtClean="0"/>
              <a:t>.)</a:t>
            </a:r>
            <a:br>
              <a:rPr lang="en-US" dirty="0" smtClean="0"/>
            </a:br>
            <a:endParaRPr lang="en-US" dirty="0"/>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5" name="Slide Number Placeholder 4"/>
          <p:cNvSpPr>
            <a:spLocks noGrp="1"/>
          </p:cNvSpPr>
          <p:nvPr>
            <p:ph type="sldNum" sz="quarter" idx="12"/>
          </p:nvPr>
        </p:nvSpPr>
        <p:spPr/>
        <p:txBody>
          <a:bodyPr/>
          <a:lstStyle/>
          <a:p>
            <a:r>
              <a:rPr lang="en-US" dirty="0" smtClean="0">
                <a:solidFill>
                  <a:srgbClr val="514A40"/>
                </a:solidFill>
              </a:rPr>
              <a:t>3-23</a:t>
            </a:r>
            <a:endParaRPr lang="en-US" dirty="0">
              <a:solidFill>
                <a:srgbClr val="514A40"/>
              </a:solidFill>
            </a:endParaRPr>
          </a:p>
        </p:txBody>
      </p:sp>
      <p:sp>
        <p:nvSpPr>
          <p:cNvPr id="12" name="Content Placeholder 2"/>
          <p:cNvSpPr txBox="1">
            <a:spLocks/>
          </p:cNvSpPr>
          <p:nvPr/>
        </p:nvSpPr>
        <p:spPr>
          <a:xfrm>
            <a:off x="914400" y="1819656"/>
            <a:ext cx="10332720" cy="4023360"/>
          </a:xfrm>
          <a:prstGeom prst="rect">
            <a:avLst/>
          </a:prstGeom>
        </p:spPr>
        <p:txBody>
          <a:bodyPr>
            <a:normAutofit lnSpcReduction="10000"/>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sz="2400" b="1" dirty="0" smtClean="0">
                <a:solidFill>
                  <a:schemeClr val="accent1"/>
                </a:solidFill>
              </a:rPr>
              <a:t>Three </a:t>
            </a:r>
            <a:r>
              <a:rPr lang="en-US" sz="2400" b="1" dirty="0">
                <a:solidFill>
                  <a:schemeClr val="accent1"/>
                </a:solidFill>
              </a:rPr>
              <a:t>types of reports may be appropriate:</a:t>
            </a:r>
          </a:p>
          <a:p>
            <a:r>
              <a:rPr lang="en-US" sz="2400" b="1" dirty="0">
                <a:solidFill>
                  <a:srgbClr val="50838E"/>
                </a:solidFill>
              </a:rPr>
              <a:t>Qualified </a:t>
            </a:r>
            <a:r>
              <a:rPr lang="en-US" sz="2400" b="1" dirty="0" smtClean="0">
                <a:solidFill>
                  <a:srgbClr val="50838E"/>
                </a:solidFill>
              </a:rPr>
              <a:t>opinion—</a:t>
            </a:r>
            <a:r>
              <a:rPr lang="en-US" sz="2400" b="1" dirty="0" smtClean="0">
                <a:solidFill>
                  <a:schemeClr val="accent1"/>
                </a:solidFill>
              </a:rPr>
              <a:t>Can </a:t>
            </a:r>
            <a:r>
              <a:rPr lang="en-US" sz="2400" b="1" dirty="0">
                <a:solidFill>
                  <a:schemeClr val="accent1"/>
                </a:solidFill>
              </a:rPr>
              <a:t>be used for a scope limitation or departure from GAAP, but </a:t>
            </a:r>
            <a:r>
              <a:rPr lang="en-US" sz="2400" b="1" dirty="0">
                <a:solidFill>
                  <a:srgbClr val="50838E"/>
                </a:solidFill>
              </a:rPr>
              <a:t>only when the auditor concludes that the overall financial statements are fairly stated.</a:t>
            </a:r>
          </a:p>
          <a:p>
            <a:r>
              <a:rPr lang="en-US" sz="2400" b="1" dirty="0">
                <a:solidFill>
                  <a:srgbClr val="50838E"/>
                </a:solidFill>
              </a:rPr>
              <a:t>Adverse </a:t>
            </a:r>
            <a:r>
              <a:rPr lang="en-US" sz="2400" b="1" dirty="0" smtClean="0">
                <a:solidFill>
                  <a:srgbClr val="50838E"/>
                </a:solidFill>
              </a:rPr>
              <a:t>opinion—</a:t>
            </a:r>
            <a:r>
              <a:rPr lang="en-US" sz="2400" b="1" dirty="0" smtClean="0">
                <a:solidFill>
                  <a:schemeClr val="accent1"/>
                </a:solidFill>
              </a:rPr>
              <a:t>Used </a:t>
            </a:r>
            <a:r>
              <a:rPr lang="en-US" sz="2400" b="1" dirty="0">
                <a:solidFill>
                  <a:schemeClr val="accent1"/>
                </a:solidFill>
              </a:rPr>
              <a:t>when financial statements are </a:t>
            </a:r>
            <a:r>
              <a:rPr lang="en-US" sz="2400" b="1" dirty="0">
                <a:solidFill>
                  <a:srgbClr val="50838E"/>
                </a:solidFill>
              </a:rPr>
              <a:t>so materially misstated or misleading </a:t>
            </a:r>
            <a:r>
              <a:rPr lang="en-US" sz="2400" b="1" dirty="0">
                <a:solidFill>
                  <a:schemeClr val="accent1"/>
                </a:solidFill>
              </a:rPr>
              <a:t>that they do not present fairly the financial position of the entity.  This is uncommon and is rarely used.</a:t>
            </a:r>
            <a:endParaRPr lang="en-US" sz="2400" b="1" dirty="0">
              <a:solidFill>
                <a:srgbClr val="50838E"/>
              </a:solidFill>
            </a:endParaRPr>
          </a:p>
          <a:p>
            <a:r>
              <a:rPr lang="en-US" sz="2400" b="1" dirty="0">
                <a:solidFill>
                  <a:srgbClr val="50838E"/>
                </a:solidFill>
              </a:rPr>
              <a:t>Disclaimer of </a:t>
            </a:r>
            <a:r>
              <a:rPr lang="en-US" sz="2400" b="1" dirty="0" smtClean="0">
                <a:solidFill>
                  <a:srgbClr val="50838E"/>
                </a:solidFill>
              </a:rPr>
              <a:t>opinion—</a:t>
            </a:r>
            <a:r>
              <a:rPr lang="en-US" sz="2400" b="1" dirty="0" smtClean="0">
                <a:solidFill>
                  <a:schemeClr val="accent1"/>
                </a:solidFill>
              </a:rPr>
              <a:t>Used </a:t>
            </a:r>
            <a:r>
              <a:rPr lang="en-US" sz="2400" b="1" dirty="0">
                <a:solidFill>
                  <a:schemeClr val="accent1"/>
                </a:solidFill>
              </a:rPr>
              <a:t>when the auditor cannot form an opinion on the financial statement due to a </a:t>
            </a:r>
            <a:r>
              <a:rPr lang="en-US" sz="2400" b="1" dirty="0">
                <a:solidFill>
                  <a:srgbClr val="50838E"/>
                </a:solidFill>
              </a:rPr>
              <a:t>severe scope limitation,</a:t>
            </a:r>
            <a:r>
              <a:rPr lang="en-US" sz="2400" b="1" dirty="0">
                <a:solidFill>
                  <a:schemeClr val="accent1"/>
                </a:solidFill>
              </a:rPr>
              <a:t> </a:t>
            </a:r>
            <a:r>
              <a:rPr lang="en-US" sz="2400" b="1" dirty="0">
                <a:solidFill>
                  <a:srgbClr val="50838E"/>
                </a:solidFill>
              </a:rPr>
              <a:t>lack of knowledge </a:t>
            </a:r>
            <a:r>
              <a:rPr lang="en-US" sz="2400" b="1" dirty="0">
                <a:solidFill>
                  <a:schemeClr val="accent1"/>
                </a:solidFill>
              </a:rPr>
              <a:t>on the part of the auditor, or </a:t>
            </a:r>
            <a:r>
              <a:rPr lang="en-US" sz="2400" b="1" dirty="0">
                <a:solidFill>
                  <a:srgbClr val="50838E"/>
                </a:solidFill>
              </a:rPr>
              <a:t>lack of independence.</a:t>
            </a:r>
          </a:p>
          <a:p>
            <a:endParaRPr lang="en-US" sz="2400" b="1" dirty="0" smtClean="0">
              <a:solidFill>
                <a:schemeClr val="accent1"/>
              </a:solidFill>
            </a:endParaRPr>
          </a:p>
          <a:p>
            <a:endParaRPr lang="en-US" sz="2400" b="1" dirty="0">
              <a:solidFill>
                <a:schemeClr val="accent1"/>
              </a:solidFill>
            </a:endParaRPr>
          </a:p>
        </p:txBody>
      </p:sp>
    </p:spTree>
    <p:extLst>
      <p:ext uri="{BB962C8B-B14F-4D97-AF65-F5344CB8AC3E}">
        <p14:creationId xmlns:p14="http://schemas.microsoft.com/office/powerpoint/2010/main" val="184849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3</a:t>
            </a:r>
            <a:r>
              <a:rPr lang="en-US" dirty="0" smtClean="0">
                <a:solidFill>
                  <a:srgbClr val="514A40"/>
                </a:solidFill>
              </a:rPr>
              <a:t>-</a:t>
            </a:r>
            <a:fld id="{E31375A4-56A4-47D6-9801-1991572033F7}" type="slidenum">
              <a:rPr lang="en-US" smtClean="0">
                <a:solidFill>
                  <a:srgbClr val="514A40"/>
                </a:solidFill>
              </a:rPr>
              <a:pPr/>
              <a:t>25</a:t>
            </a:fld>
            <a:endParaRPr lang="en-US" dirty="0">
              <a:solidFill>
                <a:srgbClr val="514A40"/>
              </a:solidFill>
            </a:endParaRPr>
          </a:p>
        </p:txBody>
      </p:sp>
      <p:sp>
        <p:nvSpPr>
          <p:cNvPr id="3" name="TextBox 2"/>
          <p:cNvSpPr txBox="1"/>
          <p:nvPr/>
        </p:nvSpPr>
        <p:spPr>
          <a:xfrm>
            <a:off x="1816139" y="1932198"/>
            <a:ext cx="8110728" cy="2062103"/>
          </a:xfrm>
          <a:prstGeom prst="rect">
            <a:avLst/>
          </a:prstGeom>
          <a:solidFill>
            <a:srgbClr val="ABECDB"/>
          </a:solidFill>
        </p:spPr>
        <p:txBody>
          <a:bodyPr wrap="square" rtlCol="0">
            <a:spAutoFit/>
          </a:bodyPr>
          <a:lstStyle/>
          <a:p>
            <a:pPr algn="ctr"/>
            <a:r>
              <a:rPr lang="en-US" sz="3200" b="1" dirty="0" smtClean="0">
                <a:solidFill>
                  <a:schemeClr val="accent1"/>
                </a:solidFill>
              </a:rPr>
              <a:t>OBJECTIVE 3-6</a:t>
            </a:r>
          </a:p>
          <a:p>
            <a:pPr marL="45720" indent="0" algn="ctr">
              <a:buNone/>
            </a:pPr>
            <a:r>
              <a:rPr lang="en-US" sz="3200" b="1" dirty="0">
                <a:solidFill>
                  <a:schemeClr val="accent1"/>
                </a:solidFill>
              </a:rPr>
              <a:t>Explain how materiality affects audit reporting decisions</a:t>
            </a:r>
            <a:r>
              <a:rPr lang="en-US" sz="3200" b="1" dirty="0" smtClean="0">
                <a:solidFill>
                  <a:schemeClr val="accent1"/>
                </a:solidFill>
              </a:rPr>
              <a:t>.</a:t>
            </a:r>
            <a:endParaRPr lang="en-US" sz="3200" b="1" dirty="0">
              <a:solidFill>
                <a:schemeClr val="accent1"/>
              </a:solidFill>
            </a:endParaRPr>
          </a:p>
          <a:p>
            <a:pPr algn="ctr"/>
            <a:endParaRPr lang="en-US" sz="3200" b="1" dirty="0" smtClean="0">
              <a:solidFill>
                <a:schemeClr val="accent1"/>
              </a:solidFill>
            </a:endParaRPr>
          </a:p>
        </p:txBody>
      </p:sp>
    </p:spTree>
    <p:extLst>
      <p:ext uri="{BB962C8B-B14F-4D97-AF65-F5344CB8AC3E}">
        <p14:creationId xmlns:p14="http://schemas.microsoft.com/office/powerpoint/2010/main" val="313174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01052"/>
            <a:ext cx="9988296" cy="1345452"/>
          </a:xfrm>
        </p:spPr>
        <p:txBody>
          <a:bodyPr>
            <a:noAutofit/>
          </a:bodyPr>
          <a:lstStyle/>
          <a:p>
            <a:pPr algn="ctr"/>
            <a:r>
              <a:rPr lang="en-US" dirty="0" smtClean="0"/>
              <a:t>Materiality</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1403684" y="1106424"/>
            <a:ext cx="10291492" cy="4864608"/>
          </a:xfrm>
        </p:spPr>
        <p:txBody>
          <a:bodyPr>
            <a:normAutofit fontScale="92500" lnSpcReduction="20000"/>
          </a:bodyPr>
          <a:lstStyle/>
          <a:p>
            <a:pPr marL="45720" indent="0">
              <a:buNone/>
            </a:pPr>
            <a:r>
              <a:rPr lang="en-US" sz="2800" b="1" dirty="0" smtClean="0">
                <a:solidFill>
                  <a:schemeClr val="accent1"/>
                </a:solidFill>
              </a:rPr>
              <a:t>A common definition of </a:t>
            </a:r>
            <a:r>
              <a:rPr lang="en-US" sz="2800" b="1" dirty="0" smtClean="0">
                <a:solidFill>
                  <a:srgbClr val="50838E"/>
                </a:solidFill>
              </a:rPr>
              <a:t>materiality </a:t>
            </a:r>
            <a:r>
              <a:rPr lang="en-US" sz="2800" b="1" dirty="0" smtClean="0">
                <a:solidFill>
                  <a:schemeClr val="accent1"/>
                </a:solidFill>
              </a:rPr>
              <a:t>as it applies to accounting and auditing is:</a:t>
            </a:r>
          </a:p>
          <a:p>
            <a:pPr marL="45720" indent="0">
              <a:lnSpc>
                <a:spcPct val="110000"/>
              </a:lnSpc>
              <a:buNone/>
            </a:pPr>
            <a:r>
              <a:rPr lang="en-US" sz="2400" b="1" i="1" dirty="0" smtClean="0">
                <a:solidFill>
                  <a:srgbClr val="50838E"/>
                </a:solidFill>
              </a:rPr>
              <a:t>A misstatement in the financial statements can be considered material if knowledge of the misstatement will affect a decision of a reasonable user of the statements.</a:t>
            </a:r>
          </a:p>
          <a:p>
            <a:pPr marL="45720" indent="0">
              <a:buNone/>
            </a:pPr>
            <a:r>
              <a:rPr lang="en-US" sz="2400" b="1" dirty="0" smtClean="0">
                <a:solidFill>
                  <a:schemeClr val="accent1"/>
                </a:solidFill>
              </a:rPr>
              <a:t>Three levels of </a:t>
            </a:r>
            <a:r>
              <a:rPr lang="en-US" sz="2400" b="1" dirty="0" smtClean="0">
                <a:solidFill>
                  <a:srgbClr val="50838E"/>
                </a:solidFill>
              </a:rPr>
              <a:t>materiality </a:t>
            </a:r>
            <a:r>
              <a:rPr lang="en-US" sz="2400" b="1" dirty="0" smtClean="0">
                <a:solidFill>
                  <a:schemeClr val="accent1"/>
                </a:solidFill>
              </a:rPr>
              <a:t>are used for determining the type of opinion to issue:</a:t>
            </a:r>
          </a:p>
          <a:p>
            <a:pPr>
              <a:lnSpc>
                <a:spcPct val="100000"/>
              </a:lnSpc>
            </a:pPr>
            <a:r>
              <a:rPr lang="en-US" sz="2400" b="1" dirty="0" smtClean="0">
                <a:solidFill>
                  <a:srgbClr val="50838E"/>
                </a:solidFill>
              </a:rPr>
              <a:t>Amounts are immaterial</a:t>
            </a:r>
            <a:r>
              <a:rPr lang="en-US" sz="2400" b="1" dirty="0">
                <a:solidFill>
                  <a:srgbClr val="50838E"/>
                </a:solidFill>
              </a:rPr>
              <a:t>:</a:t>
            </a:r>
            <a:r>
              <a:rPr lang="en-US" sz="2400" b="1" dirty="0" smtClean="0">
                <a:solidFill>
                  <a:schemeClr val="accent1"/>
                </a:solidFill>
              </a:rPr>
              <a:t> A standard unmodified opinion audit report is appropriate.</a:t>
            </a:r>
          </a:p>
          <a:p>
            <a:pPr>
              <a:lnSpc>
                <a:spcPct val="100000"/>
              </a:lnSpc>
            </a:pPr>
            <a:r>
              <a:rPr lang="en-US" sz="2400" b="1" dirty="0" smtClean="0">
                <a:solidFill>
                  <a:srgbClr val="50838E"/>
                </a:solidFill>
              </a:rPr>
              <a:t>Amounts are material but do not overshadow the financial statements as a whole</a:t>
            </a:r>
            <a:r>
              <a:rPr lang="en-US" sz="2400" b="1" dirty="0">
                <a:solidFill>
                  <a:srgbClr val="50838E"/>
                </a:solidFill>
              </a:rPr>
              <a:t>:</a:t>
            </a:r>
            <a:r>
              <a:rPr lang="en-US" sz="2400" b="1" dirty="0" smtClean="0">
                <a:solidFill>
                  <a:schemeClr val="accent1"/>
                </a:solidFill>
              </a:rPr>
              <a:t> A qualified opinion using “except for” is appropriate.</a:t>
            </a:r>
          </a:p>
          <a:p>
            <a:pPr>
              <a:lnSpc>
                <a:spcPct val="100000"/>
              </a:lnSpc>
            </a:pPr>
            <a:r>
              <a:rPr lang="en-US" sz="2400" b="1" dirty="0" smtClean="0">
                <a:solidFill>
                  <a:srgbClr val="50838E"/>
                </a:solidFill>
              </a:rPr>
              <a:t>Amounts are so material or so pervasive that overall fairness of the statements is in question</a:t>
            </a:r>
            <a:r>
              <a:rPr lang="en-US" sz="2400" b="1" dirty="0">
                <a:solidFill>
                  <a:srgbClr val="50838E"/>
                </a:solidFill>
              </a:rPr>
              <a:t>:</a:t>
            </a:r>
            <a:r>
              <a:rPr lang="en-US" sz="2400" b="1" dirty="0" smtClean="0">
                <a:solidFill>
                  <a:schemeClr val="accent1"/>
                </a:solidFill>
              </a:rPr>
              <a:t> A disclaimer or adverse opinion is appropriate.</a:t>
            </a:r>
            <a:endParaRPr lang="en-US" sz="2400" b="1" dirty="0">
              <a:solidFill>
                <a:schemeClr val="accent1"/>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3-</a:t>
            </a:r>
            <a:fld id="{E31375A4-56A4-47D6-9801-1991572033F7}" type="slidenum">
              <a:rPr lang="en-US" smtClean="0">
                <a:solidFill>
                  <a:srgbClr val="514A40"/>
                </a:solidFill>
              </a:rPr>
              <a:pPr/>
              <a:t>26</a:t>
            </a:fld>
            <a:endParaRPr lang="en-US" dirty="0">
              <a:solidFill>
                <a:srgbClr val="514A40"/>
              </a:solidFill>
            </a:endParaRPr>
          </a:p>
        </p:txBody>
      </p:sp>
    </p:spTree>
    <p:extLst>
      <p:ext uri="{BB962C8B-B14F-4D97-AF65-F5344CB8AC3E}">
        <p14:creationId xmlns:p14="http://schemas.microsoft.com/office/powerpoint/2010/main" val="264165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3-26</a:t>
            </a:r>
            <a:endParaRPr lang="en-US" dirty="0"/>
          </a:p>
        </p:txBody>
      </p:sp>
      <p:pic>
        <p:nvPicPr>
          <p:cNvPr id="4" name="Picture 3"/>
          <p:cNvPicPr>
            <a:picLocks noChangeAspect="1"/>
          </p:cNvPicPr>
          <p:nvPr/>
        </p:nvPicPr>
        <p:blipFill>
          <a:blip r:embed="rId2"/>
          <a:stretch>
            <a:fillRect/>
          </a:stretch>
        </p:blipFill>
        <p:spPr>
          <a:xfrm>
            <a:off x="168267" y="1952912"/>
            <a:ext cx="11810373" cy="2903762"/>
          </a:xfrm>
          <a:prstGeom prst="rect">
            <a:avLst/>
          </a:prstGeom>
        </p:spPr>
      </p:pic>
    </p:spTree>
    <p:extLst>
      <p:ext uri="{BB962C8B-B14F-4D97-AF65-F5344CB8AC3E}">
        <p14:creationId xmlns:p14="http://schemas.microsoft.com/office/powerpoint/2010/main" val="298431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007" y="365760"/>
            <a:ext cx="9590095" cy="1675800"/>
          </a:xfrm>
        </p:spPr>
        <p:txBody>
          <a:bodyPr>
            <a:normAutofit/>
          </a:bodyPr>
          <a:lstStyle/>
          <a:p>
            <a:pPr algn="ctr"/>
            <a:r>
              <a:rPr lang="en-US" dirty="0" smtClean="0"/>
              <a:t>Materiality (cont.)</a:t>
            </a:r>
            <a:br>
              <a:rPr lang="en-US" dirty="0" smtClean="0"/>
            </a:br>
            <a:r>
              <a:rPr lang="en-US" dirty="0"/>
              <a:t/>
            </a:r>
            <a:br>
              <a:rPr lang="en-US" dirty="0"/>
            </a:br>
            <a:endParaRPr lang="en-US" dirty="0"/>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5" name="Slide Number Placeholder 4"/>
          <p:cNvSpPr>
            <a:spLocks noGrp="1"/>
          </p:cNvSpPr>
          <p:nvPr>
            <p:ph type="sldNum" sz="quarter" idx="12"/>
          </p:nvPr>
        </p:nvSpPr>
        <p:spPr/>
        <p:txBody>
          <a:bodyPr/>
          <a:lstStyle/>
          <a:p>
            <a:r>
              <a:rPr lang="en-US" dirty="0" smtClean="0">
                <a:solidFill>
                  <a:srgbClr val="514A40"/>
                </a:solidFill>
              </a:rPr>
              <a:t>3-27</a:t>
            </a:r>
            <a:endParaRPr lang="en-US" dirty="0">
              <a:solidFill>
                <a:srgbClr val="514A40"/>
              </a:solidFill>
            </a:endParaRPr>
          </a:p>
        </p:txBody>
      </p:sp>
      <p:sp>
        <p:nvSpPr>
          <p:cNvPr id="12" name="Content Placeholder 2"/>
          <p:cNvSpPr txBox="1">
            <a:spLocks/>
          </p:cNvSpPr>
          <p:nvPr/>
        </p:nvSpPr>
        <p:spPr>
          <a:xfrm>
            <a:off x="978408" y="1389888"/>
            <a:ext cx="10268712" cy="4453128"/>
          </a:xfrm>
          <a:prstGeom prst="rect">
            <a:avLst/>
          </a:prstGeom>
        </p:spPr>
        <p:txBody>
          <a:bodyPr>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ctr">
              <a:buNone/>
            </a:pPr>
            <a:r>
              <a:rPr lang="en-US" sz="2400" b="1" dirty="0" smtClean="0">
                <a:solidFill>
                  <a:srgbClr val="50838E"/>
                </a:solidFill>
              </a:rPr>
              <a:t>Materiality Decisions </a:t>
            </a:r>
          </a:p>
          <a:p>
            <a:pPr marL="45720" indent="0">
              <a:buNone/>
            </a:pPr>
            <a:r>
              <a:rPr lang="en-US" sz="2400" b="1" dirty="0" smtClean="0">
                <a:solidFill>
                  <a:schemeClr val="accent1"/>
                </a:solidFill>
              </a:rPr>
              <a:t>Decisions regarding materiality in specific audit situations involves </a:t>
            </a:r>
            <a:r>
              <a:rPr lang="en-US" sz="2400" b="1" dirty="0" smtClean="0">
                <a:solidFill>
                  <a:srgbClr val="50838E"/>
                </a:solidFill>
              </a:rPr>
              <a:t>judgment</a:t>
            </a:r>
            <a:r>
              <a:rPr lang="en-US" sz="2400" b="1" dirty="0" smtClean="0">
                <a:solidFill>
                  <a:schemeClr val="accent1"/>
                </a:solidFill>
              </a:rPr>
              <a:t> on the part of the auditor.  These decisions are based on the following:</a:t>
            </a:r>
          </a:p>
          <a:p>
            <a:r>
              <a:rPr lang="en-US" sz="2400" b="1" dirty="0" smtClean="0">
                <a:solidFill>
                  <a:srgbClr val="50838E"/>
                </a:solidFill>
              </a:rPr>
              <a:t>Materiality decisions—Non-GAAP condition</a:t>
            </a:r>
          </a:p>
          <a:p>
            <a:r>
              <a:rPr lang="en-US" sz="2400" b="1" dirty="0" smtClean="0">
                <a:solidFill>
                  <a:srgbClr val="50838E"/>
                </a:solidFill>
              </a:rPr>
              <a:t>Dollar amounts compared with a benchmark</a:t>
            </a:r>
          </a:p>
          <a:p>
            <a:r>
              <a:rPr lang="en-US" sz="2400" b="1" dirty="0" smtClean="0">
                <a:solidFill>
                  <a:srgbClr val="50838E"/>
                </a:solidFill>
              </a:rPr>
              <a:t>Measurability</a:t>
            </a:r>
          </a:p>
          <a:p>
            <a:r>
              <a:rPr lang="en-US" sz="2400" b="1" dirty="0" smtClean="0">
                <a:solidFill>
                  <a:srgbClr val="50838E"/>
                </a:solidFill>
              </a:rPr>
              <a:t>Nature of the item</a:t>
            </a:r>
          </a:p>
          <a:p>
            <a:r>
              <a:rPr lang="en-US" sz="2400" b="1" dirty="0" smtClean="0">
                <a:solidFill>
                  <a:srgbClr val="50838E"/>
                </a:solidFill>
              </a:rPr>
              <a:t>Materiality decisions—Scope limitations conditions</a:t>
            </a:r>
          </a:p>
          <a:p>
            <a:pPr marL="45720" indent="0">
              <a:buNone/>
            </a:pPr>
            <a:endParaRPr lang="en-US" sz="2400" b="1" dirty="0">
              <a:solidFill>
                <a:schemeClr val="accent1"/>
              </a:solidFill>
            </a:endParaRPr>
          </a:p>
        </p:txBody>
      </p:sp>
    </p:spTree>
    <p:extLst>
      <p:ext uri="{BB962C8B-B14F-4D97-AF65-F5344CB8AC3E}">
        <p14:creationId xmlns:p14="http://schemas.microsoft.com/office/powerpoint/2010/main" val="10262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3</a:t>
            </a:r>
            <a:r>
              <a:rPr lang="en-US" dirty="0" smtClean="0">
                <a:solidFill>
                  <a:srgbClr val="514A40"/>
                </a:solidFill>
              </a:rPr>
              <a:t>-</a:t>
            </a:r>
            <a:fld id="{E31375A4-56A4-47D6-9801-1991572033F7}" type="slidenum">
              <a:rPr lang="en-US" smtClean="0">
                <a:solidFill>
                  <a:srgbClr val="514A40"/>
                </a:solidFill>
              </a:rPr>
              <a:pPr/>
              <a:t>29</a:t>
            </a:fld>
            <a:endParaRPr lang="en-US" dirty="0">
              <a:solidFill>
                <a:srgbClr val="514A40"/>
              </a:solidFill>
            </a:endParaRPr>
          </a:p>
        </p:txBody>
      </p:sp>
      <p:sp>
        <p:nvSpPr>
          <p:cNvPr id="3" name="TextBox 2"/>
          <p:cNvSpPr txBox="1"/>
          <p:nvPr/>
        </p:nvSpPr>
        <p:spPr>
          <a:xfrm>
            <a:off x="1721870" y="1662801"/>
            <a:ext cx="8476488" cy="2645985"/>
          </a:xfrm>
          <a:prstGeom prst="rect">
            <a:avLst/>
          </a:prstGeom>
          <a:solidFill>
            <a:srgbClr val="ABECDB"/>
          </a:solidFill>
        </p:spPr>
        <p:txBody>
          <a:bodyPr wrap="square" rtlCol="0">
            <a:spAutoFit/>
          </a:bodyPr>
          <a:lstStyle/>
          <a:p>
            <a:pPr algn="ctr"/>
            <a:r>
              <a:rPr lang="en-US" sz="3200" b="1" dirty="0" smtClean="0">
                <a:solidFill>
                  <a:schemeClr val="accent1"/>
                </a:solidFill>
              </a:rPr>
              <a:t>OBJECTIVE 3-7</a:t>
            </a:r>
          </a:p>
          <a:p>
            <a:pPr marL="45720" indent="0" algn="ctr">
              <a:buNone/>
            </a:pPr>
            <a:r>
              <a:rPr lang="en-US" sz="3200" b="1" dirty="0">
                <a:solidFill>
                  <a:schemeClr val="accent1"/>
                </a:solidFill>
              </a:rPr>
              <a:t>Draft appropriately modified opinion </a:t>
            </a:r>
            <a:endParaRPr lang="en-US" sz="3200" b="1" dirty="0" smtClean="0">
              <a:solidFill>
                <a:schemeClr val="accent1"/>
              </a:solidFill>
            </a:endParaRPr>
          </a:p>
          <a:p>
            <a:pPr marL="45720" indent="0" algn="ctr">
              <a:buNone/>
            </a:pPr>
            <a:r>
              <a:rPr lang="en-US" sz="3200" b="1" dirty="0" smtClean="0">
                <a:solidFill>
                  <a:schemeClr val="accent1"/>
                </a:solidFill>
              </a:rPr>
              <a:t>audit </a:t>
            </a:r>
            <a:r>
              <a:rPr lang="en-US" sz="3200" b="1" dirty="0">
                <a:solidFill>
                  <a:schemeClr val="accent1"/>
                </a:solidFill>
              </a:rPr>
              <a:t>reports under a</a:t>
            </a:r>
          </a:p>
          <a:p>
            <a:pPr marL="45720" indent="0" algn="ctr">
              <a:buNone/>
            </a:pPr>
            <a:r>
              <a:rPr lang="en-US" sz="3200" b="1" dirty="0">
                <a:solidFill>
                  <a:schemeClr val="accent1"/>
                </a:solidFill>
              </a:rPr>
              <a:t>   </a:t>
            </a:r>
            <a:r>
              <a:rPr lang="en-US" sz="3200" b="1" dirty="0" smtClean="0">
                <a:solidFill>
                  <a:schemeClr val="accent1"/>
                </a:solidFill>
              </a:rPr>
              <a:t>variety </a:t>
            </a:r>
            <a:r>
              <a:rPr lang="en-US" sz="3200" b="1" dirty="0">
                <a:solidFill>
                  <a:schemeClr val="accent1"/>
                </a:solidFill>
              </a:rPr>
              <a:t>of circumstances</a:t>
            </a:r>
            <a:r>
              <a:rPr lang="en-US" sz="3200" b="1" dirty="0" smtClean="0">
                <a:solidFill>
                  <a:schemeClr val="accent1"/>
                </a:solidFill>
              </a:rPr>
              <a:t>.</a:t>
            </a:r>
            <a:endParaRPr lang="en-US" sz="3200" b="1" dirty="0">
              <a:solidFill>
                <a:schemeClr val="accent1"/>
              </a:solidFill>
            </a:endParaRPr>
          </a:p>
          <a:p>
            <a:pPr algn="ctr"/>
            <a:endParaRPr lang="en-US" sz="3200" b="1" dirty="0" smtClean="0">
              <a:solidFill>
                <a:schemeClr val="accent1"/>
              </a:solidFill>
            </a:endParaRPr>
          </a:p>
        </p:txBody>
      </p:sp>
    </p:spTree>
    <p:extLst>
      <p:ext uri="{BB962C8B-B14F-4D97-AF65-F5344CB8AC3E}">
        <p14:creationId xmlns:p14="http://schemas.microsoft.com/office/powerpoint/2010/main" val="182059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01316"/>
            <a:ext cx="9446126" cy="828842"/>
          </a:xfrm>
        </p:spPr>
        <p:txBody>
          <a:bodyPr>
            <a:normAutofit fontScale="90000"/>
          </a:bodyPr>
          <a:lstStyle/>
          <a:p>
            <a:pPr algn="ctr"/>
            <a:r>
              <a:rPr lang="en-US" sz="3600" dirty="0">
                <a:solidFill>
                  <a:schemeClr val="accent4">
                    <a:lumMod val="75000"/>
                  </a:schemeClr>
                </a:solidFill>
              </a:rPr>
              <a:t>Chapter </a:t>
            </a:r>
            <a:r>
              <a:rPr lang="en-US" sz="3600" dirty="0" smtClean="0">
                <a:solidFill>
                  <a:schemeClr val="accent4">
                    <a:lumMod val="75000"/>
                  </a:schemeClr>
                </a:solidFill>
              </a:rPr>
              <a:t>3 </a:t>
            </a:r>
            <a:r>
              <a:rPr lang="en-US" sz="3600" dirty="0">
                <a:solidFill>
                  <a:schemeClr val="accent4">
                    <a:lumMod val="75000"/>
                  </a:schemeClr>
                </a:solidFill>
              </a:rPr>
              <a:t>Learning </a:t>
            </a:r>
            <a:r>
              <a:rPr lang="en-US" sz="3600" dirty="0" smtClean="0">
                <a:solidFill>
                  <a:schemeClr val="accent4">
                    <a:lumMod val="75000"/>
                  </a:schemeClr>
                </a:solidFill>
              </a:rPr>
              <a:t>Objectives (cont.)</a:t>
            </a:r>
            <a:r>
              <a:rPr lang="en-US" dirty="0">
                <a:solidFill>
                  <a:srgbClr val="0070C0"/>
                </a:solidFill>
              </a:rPr>
              <a:t/>
            </a:r>
            <a:br>
              <a:rPr lang="en-US" dirty="0">
                <a:solidFill>
                  <a:srgbClr val="0070C0"/>
                </a:solidFill>
              </a:rPr>
            </a:br>
            <a:endParaRPr lang="en-US" dirty="0">
              <a:solidFill>
                <a:srgbClr val="0070C0"/>
              </a:solidFill>
            </a:endParaRPr>
          </a:p>
        </p:txBody>
      </p:sp>
      <p:sp>
        <p:nvSpPr>
          <p:cNvPr id="3" name="Content Placeholder 2"/>
          <p:cNvSpPr>
            <a:spLocks noGrp="1"/>
          </p:cNvSpPr>
          <p:nvPr>
            <p:ph idx="1"/>
          </p:nvPr>
        </p:nvSpPr>
        <p:spPr>
          <a:xfrm>
            <a:off x="2286000" y="1016000"/>
            <a:ext cx="9176656" cy="4927600"/>
          </a:xfrm>
        </p:spPr>
        <p:txBody>
          <a:bodyPr>
            <a:normAutofit fontScale="32500" lnSpcReduction="20000"/>
          </a:bodyPr>
          <a:lstStyle/>
          <a:p>
            <a:endParaRPr lang="en-US" dirty="0">
              <a:solidFill>
                <a:schemeClr val="accent1"/>
              </a:solidFill>
            </a:endParaRPr>
          </a:p>
          <a:p>
            <a:pPr marL="45720" indent="0">
              <a:buNone/>
            </a:pPr>
            <a:r>
              <a:rPr lang="en-US" sz="7400" dirty="0">
                <a:solidFill>
                  <a:schemeClr val="accent1"/>
                </a:solidFill>
              </a:rPr>
              <a:t>3-5  Identify the types of audit reports that can be issued </a:t>
            </a:r>
            <a:r>
              <a:rPr lang="en-US" sz="7400" dirty="0" smtClean="0">
                <a:solidFill>
                  <a:schemeClr val="accent1"/>
                </a:solidFill>
              </a:rPr>
              <a:t>when</a:t>
            </a:r>
          </a:p>
          <a:p>
            <a:pPr marL="45720" indent="0">
              <a:buNone/>
            </a:pPr>
            <a:r>
              <a:rPr lang="en-US" sz="7400" dirty="0">
                <a:solidFill>
                  <a:schemeClr val="accent1"/>
                </a:solidFill>
              </a:rPr>
              <a:t> </a:t>
            </a:r>
            <a:r>
              <a:rPr lang="en-US" sz="7400" dirty="0" smtClean="0">
                <a:solidFill>
                  <a:schemeClr val="accent1"/>
                </a:solidFill>
              </a:rPr>
              <a:t>       an unmodified opinion </a:t>
            </a:r>
            <a:r>
              <a:rPr lang="en-US" sz="7400" dirty="0">
                <a:solidFill>
                  <a:schemeClr val="accent1"/>
                </a:solidFill>
              </a:rPr>
              <a:t>is not justified.</a:t>
            </a:r>
          </a:p>
          <a:p>
            <a:pPr marL="45720" indent="0">
              <a:buNone/>
            </a:pPr>
            <a:r>
              <a:rPr lang="en-US" sz="7400" dirty="0" smtClean="0">
                <a:solidFill>
                  <a:schemeClr val="accent1"/>
                </a:solidFill>
              </a:rPr>
              <a:t>3-6  Explain how materiality affects audit reporting decisions.</a:t>
            </a:r>
            <a:endParaRPr lang="en-US" sz="7400" dirty="0">
              <a:solidFill>
                <a:schemeClr val="accent1"/>
              </a:solidFill>
            </a:endParaRPr>
          </a:p>
          <a:p>
            <a:pPr marL="45720" indent="0">
              <a:buNone/>
            </a:pPr>
            <a:r>
              <a:rPr lang="en-US" sz="7400" dirty="0">
                <a:solidFill>
                  <a:schemeClr val="accent1"/>
                </a:solidFill>
              </a:rPr>
              <a:t>3</a:t>
            </a:r>
            <a:r>
              <a:rPr lang="en-US" sz="7400" dirty="0" smtClean="0">
                <a:solidFill>
                  <a:schemeClr val="accent1"/>
                </a:solidFill>
              </a:rPr>
              <a:t>-7  Draft appropriately modified opinion audit reports under a</a:t>
            </a:r>
          </a:p>
          <a:p>
            <a:pPr marL="45720" indent="0">
              <a:buNone/>
            </a:pPr>
            <a:r>
              <a:rPr lang="en-US" sz="7400" dirty="0">
                <a:solidFill>
                  <a:schemeClr val="accent1"/>
                </a:solidFill>
              </a:rPr>
              <a:t> </a:t>
            </a:r>
            <a:r>
              <a:rPr lang="en-US" sz="7400" dirty="0" smtClean="0">
                <a:solidFill>
                  <a:schemeClr val="accent1"/>
                </a:solidFill>
              </a:rPr>
              <a:t>       variety of circumstances.</a:t>
            </a:r>
            <a:endParaRPr lang="en-US" sz="7400" dirty="0">
              <a:solidFill>
                <a:schemeClr val="accent1"/>
              </a:solidFill>
            </a:endParaRPr>
          </a:p>
          <a:p>
            <a:pPr marL="45720" indent="0">
              <a:buNone/>
            </a:pPr>
            <a:r>
              <a:rPr lang="en-US" sz="7400" dirty="0">
                <a:solidFill>
                  <a:schemeClr val="accent1"/>
                </a:solidFill>
              </a:rPr>
              <a:t>3</a:t>
            </a:r>
            <a:r>
              <a:rPr lang="en-US" sz="7400" dirty="0" smtClean="0">
                <a:solidFill>
                  <a:schemeClr val="accent1"/>
                </a:solidFill>
              </a:rPr>
              <a:t>-8  Determine the appropriate audit report for a given audit </a:t>
            </a:r>
          </a:p>
          <a:p>
            <a:pPr marL="45720" indent="0">
              <a:buNone/>
            </a:pPr>
            <a:r>
              <a:rPr lang="en-US" sz="7400" dirty="0">
                <a:solidFill>
                  <a:schemeClr val="accent1"/>
                </a:solidFill>
              </a:rPr>
              <a:t> </a:t>
            </a:r>
            <a:r>
              <a:rPr lang="en-US" sz="7400" dirty="0" smtClean="0">
                <a:solidFill>
                  <a:schemeClr val="accent1"/>
                </a:solidFill>
              </a:rPr>
              <a:t>        situation.</a:t>
            </a:r>
          </a:p>
          <a:p>
            <a:pPr marL="45720" indent="0">
              <a:buNone/>
            </a:pPr>
            <a:r>
              <a:rPr lang="en-US" sz="7400" dirty="0" smtClean="0">
                <a:solidFill>
                  <a:schemeClr val="accent1"/>
                </a:solidFill>
              </a:rPr>
              <a:t>3-9  Understand use of international accounting and auditing </a:t>
            </a:r>
          </a:p>
          <a:p>
            <a:pPr marL="45720" indent="0">
              <a:buNone/>
            </a:pPr>
            <a:r>
              <a:rPr lang="en-US" sz="7400" dirty="0">
                <a:solidFill>
                  <a:schemeClr val="accent1"/>
                </a:solidFill>
              </a:rPr>
              <a:t> </a:t>
            </a:r>
            <a:r>
              <a:rPr lang="en-US" sz="7400" dirty="0" smtClean="0">
                <a:solidFill>
                  <a:schemeClr val="accent1"/>
                </a:solidFill>
              </a:rPr>
              <a:t>       standards by U.S. companies.</a:t>
            </a:r>
            <a:endParaRPr lang="en-US" sz="7400" dirty="0"/>
          </a:p>
          <a:p>
            <a:endParaRPr lang="en-US" sz="4200" dirty="0"/>
          </a:p>
          <a:p>
            <a:endParaRPr lang="en-US" dirty="0"/>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t>Copyright © 2017 Pearson Education, Inc.</a:t>
            </a:r>
            <a:endParaRPr lang="en-US" dirty="0"/>
          </a:p>
        </p:txBody>
      </p:sp>
      <p:sp>
        <p:nvSpPr>
          <p:cNvPr id="8" name="Slide Number Placeholder 7"/>
          <p:cNvSpPr>
            <a:spLocks noGrp="1"/>
          </p:cNvSpPr>
          <p:nvPr>
            <p:ph type="sldNum" sz="quarter" idx="12"/>
          </p:nvPr>
        </p:nvSpPr>
        <p:spPr/>
        <p:txBody>
          <a:bodyPr/>
          <a:lstStyle/>
          <a:p>
            <a:r>
              <a:rPr lang="en-US" dirty="0" smtClean="0"/>
              <a:t>3-3</a:t>
            </a:r>
            <a:endParaRPr lang="en-US" dirty="0"/>
          </a:p>
        </p:txBody>
      </p:sp>
    </p:spTree>
    <p:extLst>
      <p:ext uri="{BB962C8B-B14F-4D97-AF65-F5344CB8AC3E}">
        <p14:creationId xmlns:p14="http://schemas.microsoft.com/office/powerpoint/2010/main" val="397505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01052"/>
            <a:ext cx="9988296" cy="1345452"/>
          </a:xfrm>
        </p:spPr>
        <p:txBody>
          <a:bodyPr>
            <a:noAutofit/>
          </a:bodyPr>
          <a:lstStyle/>
          <a:p>
            <a:pPr algn="ctr"/>
            <a:r>
              <a:rPr lang="en-US" dirty="0" smtClean="0"/>
              <a:t>Discussion of conditions requiring a modification of opinion</a:t>
            </a:r>
            <a:br>
              <a:rPr lang="en-US" dirty="0" smtClean="0"/>
            </a:br>
            <a:endParaRPr lang="en-US" dirty="0"/>
          </a:p>
        </p:txBody>
      </p:sp>
      <p:sp>
        <p:nvSpPr>
          <p:cNvPr id="3" name="Content Placeholder 2"/>
          <p:cNvSpPr>
            <a:spLocks noGrp="1"/>
          </p:cNvSpPr>
          <p:nvPr>
            <p:ph idx="1"/>
          </p:nvPr>
        </p:nvSpPr>
        <p:spPr>
          <a:xfrm>
            <a:off x="1508760" y="1330158"/>
            <a:ext cx="10186416" cy="4640874"/>
          </a:xfrm>
        </p:spPr>
        <p:txBody>
          <a:bodyPr>
            <a:normAutofit lnSpcReduction="10000"/>
          </a:bodyPr>
          <a:lstStyle/>
          <a:p>
            <a:pPr marL="45720" indent="0">
              <a:buNone/>
            </a:pPr>
            <a:r>
              <a:rPr lang="en-US" sz="2400" b="1" dirty="0" smtClean="0">
                <a:solidFill>
                  <a:schemeClr val="accent1"/>
                </a:solidFill>
              </a:rPr>
              <a:t>Modification of the audit opinion can arise from several different circumstances:</a:t>
            </a:r>
          </a:p>
          <a:p>
            <a:r>
              <a:rPr lang="en-US" sz="2400" b="1" dirty="0" smtClean="0">
                <a:solidFill>
                  <a:srgbClr val="50838E"/>
                </a:solidFill>
              </a:rPr>
              <a:t>Auditor’s Scope Has Been Restricted—</a:t>
            </a:r>
          </a:p>
          <a:p>
            <a:pPr lvl="1"/>
            <a:r>
              <a:rPr lang="en-US" sz="2200" b="1" dirty="0" smtClean="0">
                <a:solidFill>
                  <a:schemeClr val="accent1"/>
                </a:solidFill>
              </a:rPr>
              <a:t>Caused by the client or by conditions beyond the control of either the client or the auditor.  </a:t>
            </a:r>
          </a:p>
          <a:p>
            <a:pPr lvl="1"/>
            <a:r>
              <a:rPr lang="en-US" sz="2200" b="1" dirty="0" smtClean="0">
                <a:solidFill>
                  <a:schemeClr val="accent1"/>
                </a:solidFill>
              </a:rPr>
              <a:t>A </a:t>
            </a:r>
            <a:r>
              <a:rPr lang="en-US" sz="2200" b="1" dirty="0" smtClean="0">
                <a:solidFill>
                  <a:srgbClr val="50838E"/>
                </a:solidFill>
              </a:rPr>
              <a:t>scope restriction </a:t>
            </a:r>
            <a:r>
              <a:rPr lang="en-US" sz="2200" b="1" dirty="0" smtClean="0">
                <a:solidFill>
                  <a:schemeClr val="accent1"/>
                </a:solidFill>
              </a:rPr>
              <a:t>can lead to a qualified report (as illustrated in </a:t>
            </a:r>
            <a:r>
              <a:rPr lang="en-US" sz="2200" b="1" dirty="0" smtClean="0">
                <a:solidFill>
                  <a:srgbClr val="50838E"/>
                </a:solidFill>
              </a:rPr>
              <a:t>Figure 3-8</a:t>
            </a:r>
            <a:r>
              <a:rPr lang="en-US" sz="2200" b="1" dirty="0" smtClean="0">
                <a:solidFill>
                  <a:schemeClr val="accent1"/>
                </a:solidFill>
              </a:rPr>
              <a:t>) or a disclaimer of opinion (as illustrated in </a:t>
            </a:r>
            <a:r>
              <a:rPr lang="en-US" sz="2200" b="1" dirty="0" smtClean="0">
                <a:solidFill>
                  <a:srgbClr val="50838E"/>
                </a:solidFill>
              </a:rPr>
              <a:t>Figure 3-9</a:t>
            </a:r>
            <a:r>
              <a:rPr lang="en-US" sz="2200" b="1" dirty="0" smtClean="0">
                <a:solidFill>
                  <a:schemeClr val="accent1"/>
                </a:solidFill>
              </a:rPr>
              <a:t>), depending on the facts in the situation.</a:t>
            </a:r>
          </a:p>
          <a:p>
            <a:r>
              <a:rPr lang="en-US" sz="2400" b="1" dirty="0" smtClean="0">
                <a:solidFill>
                  <a:srgbClr val="50838E"/>
                </a:solidFill>
              </a:rPr>
              <a:t>Statements Are Not in Conformity with GAAP—</a:t>
            </a:r>
          </a:p>
          <a:p>
            <a:pPr lvl="1"/>
            <a:r>
              <a:rPr lang="en-US" sz="2200" b="1" dirty="0" smtClean="0">
                <a:solidFill>
                  <a:schemeClr val="accent1"/>
                </a:solidFill>
              </a:rPr>
              <a:t>A departure from GAAP may result in a qualified report (as illustrated in </a:t>
            </a:r>
            <a:r>
              <a:rPr lang="en-US" sz="2200" b="1" dirty="0" smtClean="0">
                <a:solidFill>
                  <a:srgbClr val="50838E"/>
                </a:solidFill>
              </a:rPr>
              <a:t>Figure 3-10</a:t>
            </a:r>
            <a:r>
              <a:rPr lang="en-US" sz="2200" b="1" dirty="0" smtClean="0">
                <a:solidFill>
                  <a:schemeClr val="accent1"/>
                </a:solidFill>
              </a:rPr>
              <a:t>) or </a:t>
            </a:r>
            <a:r>
              <a:rPr lang="en-US" sz="2200" b="1" smtClean="0">
                <a:solidFill>
                  <a:schemeClr val="accent1"/>
                </a:solidFill>
              </a:rPr>
              <a:t>an adverse </a:t>
            </a:r>
            <a:r>
              <a:rPr lang="en-US" sz="2200" b="1" dirty="0" smtClean="0">
                <a:solidFill>
                  <a:schemeClr val="accent1"/>
                </a:solidFill>
              </a:rPr>
              <a:t>opinion (as illustrated in </a:t>
            </a:r>
            <a:r>
              <a:rPr lang="en-US" sz="2200" b="1" dirty="0">
                <a:solidFill>
                  <a:srgbClr val="50838E"/>
                </a:solidFill>
              </a:rPr>
              <a:t>Figure 3-11</a:t>
            </a:r>
            <a:r>
              <a:rPr lang="en-US" sz="2200" b="1" dirty="0" smtClean="0">
                <a:solidFill>
                  <a:schemeClr val="accent1"/>
                </a:solidFill>
              </a:rPr>
              <a:t>) depending on the facts in the situation.</a:t>
            </a:r>
            <a:endParaRPr lang="en-US" sz="2200" b="1" dirty="0">
              <a:solidFill>
                <a:srgbClr val="50838E"/>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3-</a:t>
            </a:r>
            <a:fld id="{E31375A4-56A4-47D6-9801-1991572033F7}" type="slidenum">
              <a:rPr lang="en-US" smtClean="0">
                <a:solidFill>
                  <a:srgbClr val="514A40"/>
                </a:solidFill>
              </a:rPr>
              <a:pPr/>
              <a:t>30</a:t>
            </a:fld>
            <a:endParaRPr lang="en-US" dirty="0">
              <a:solidFill>
                <a:srgbClr val="514A40"/>
              </a:solidFill>
            </a:endParaRPr>
          </a:p>
        </p:txBody>
      </p:sp>
    </p:spTree>
    <p:extLst>
      <p:ext uri="{BB962C8B-B14F-4D97-AF65-F5344CB8AC3E}">
        <p14:creationId xmlns:p14="http://schemas.microsoft.com/office/powerpoint/2010/main" val="51907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3-30</a:t>
            </a:r>
            <a:endParaRPr lang="en-US" dirty="0"/>
          </a:p>
        </p:txBody>
      </p:sp>
      <p:pic>
        <p:nvPicPr>
          <p:cNvPr id="4" name="Picture 3"/>
          <p:cNvPicPr>
            <a:picLocks noChangeAspect="1"/>
          </p:cNvPicPr>
          <p:nvPr/>
        </p:nvPicPr>
        <p:blipFill>
          <a:blip r:embed="rId2"/>
          <a:stretch>
            <a:fillRect/>
          </a:stretch>
        </p:blipFill>
        <p:spPr>
          <a:xfrm>
            <a:off x="1828799" y="170248"/>
            <a:ext cx="8248095" cy="6015958"/>
          </a:xfrm>
          <a:prstGeom prst="rect">
            <a:avLst/>
          </a:prstGeom>
        </p:spPr>
      </p:pic>
    </p:spTree>
    <p:extLst>
      <p:ext uri="{BB962C8B-B14F-4D97-AF65-F5344CB8AC3E}">
        <p14:creationId xmlns:p14="http://schemas.microsoft.com/office/powerpoint/2010/main" val="29884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3-31</a:t>
            </a:r>
            <a:endParaRPr lang="en-US" dirty="0"/>
          </a:p>
        </p:txBody>
      </p:sp>
      <p:pic>
        <p:nvPicPr>
          <p:cNvPr id="4" name="Picture 3"/>
          <p:cNvPicPr>
            <a:picLocks noChangeAspect="1"/>
          </p:cNvPicPr>
          <p:nvPr/>
        </p:nvPicPr>
        <p:blipFill>
          <a:blip r:embed="rId2"/>
          <a:stretch>
            <a:fillRect/>
          </a:stretch>
        </p:blipFill>
        <p:spPr>
          <a:xfrm>
            <a:off x="1115568" y="155421"/>
            <a:ext cx="9977910" cy="6007519"/>
          </a:xfrm>
          <a:prstGeom prst="rect">
            <a:avLst/>
          </a:prstGeom>
        </p:spPr>
      </p:pic>
    </p:spTree>
    <p:extLst>
      <p:ext uri="{BB962C8B-B14F-4D97-AF65-F5344CB8AC3E}">
        <p14:creationId xmlns:p14="http://schemas.microsoft.com/office/powerpoint/2010/main" val="319652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3-</a:t>
            </a:r>
            <a:fld id="{E31375A4-56A4-47D6-9801-1991572033F7}" type="slidenum">
              <a:rPr lang="en-US" smtClean="0"/>
              <a:t>33</a:t>
            </a:fld>
            <a:endParaRPr lang="en-US" dirty="0"/>
          </a:p>
        </p:txBody>
      </p:sp>
      <p:pic>
        <p:nvPicPr>
          <p:cNvPr id="4" name="Picture 3"/>
          <p:cNvPicPr>
            <a:picLocks noChangeAspect="1"/>
          </p:cNvPicPr>
          <p:nvPr/>
        </p:nvPicPr>
        <p:blipFill>
          <a:blip r:embed="rId2"/>
          <a:stretch>
            <a:fillRect/>
          </a:stretch>
        </p:blipFill>
        <p:spPr>
          <a:xfrm>
            <a:off x="1508760" y="177265"/>
            <a:ext cx="9557257" cy="5950747"/>
          </a:xfrm>
          <a:prstGeom prst="rect">
            <a:avLst/>
          </a:prstGeom>
        </p:spPr>
      </p:pic>
    </p:spTree>
    <p:extLst>
      <p:ext uri="{BB962C8B-B14F-4D97-AF65-F5344CB8AC3E}">
        <p14:creationId xmlns:p14="http://schemas.microsoft.com/office/powerpoint/2010/main" val="16665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3-</a:t>
            </a:r>
            <a:fld id="{E31375A4-56A4-47D6-9801-1991572033F7}" type="slidenum">
              <a:rPr lang="en-US" smtClean="0"/>
              <a:t>34</a:t>
            </a:fld>
            <a:endParaRPr lang="en-US" dirty="0"/>
          </a:p>
        </p:txBody>
      </p:sp>
      <p:pic>
        <p:nvPicPr>
          <p:cNvPr id="4" name="Picture 3"/>
          <p:cNvPicPr>
            <a:picLocks noChangeAspect="1"/>
          </p:cNvPicPr>
          <p:nvPr/>
        </p:nvPicPr>
        <p:blipFill>
          <a:blip r:embed="rId2"/>
          <a:stretch>
            <a:fillRect/>
          </a:stretch>
        </p:blipFill>
        <p:spPr>
          <a:xfrm>
            <a:off x="397981" y="308590"/>
            <a:ext cx="11414326" cy="5710467"/>
          </a:xfrm>
          <a:prstGeom prst="rect">
            <a:avLst/>
          </a:prstGeom>
        </p:spPr>
      </p:pic>
    </p:spTree>
    <p:extLst>
      <p:ext uri="{BB962C8B-B14F-4D97-AF65-F5344CB8AC3E}">
        <p14:creationId xmlns:p14="http://schemas.microsoft.com/office/powerpoint/2010/main" val="3938245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537" y="365760"/>
            <a:ext cx="9884663" cy="1353312"/>
          </a:xfrm>
        </p:spPr>
        <p:txBody>
          <a:bodyPr>
            <a:normAutofit fontScale="90000"/>
          </a:bodyPr>
          <a:lstStyle/>
          <a:p>
            <a:pPr algn="ctr"/>
            <a:r>
              <a:rPr lang="en-US" dirty="0"/>
              <a:t>Discussion of conditions requiring a modification of </a:t>
            </a:r>
            <a:r>
              <a:rPr lang="en-US" dirty="0" smtClean="0"/>
              <a:t>opinion (cont.)</a:t>
            </a:r>
            <a:br>
              <a:rPr lang="en-US" dirty="0" smtClean="0"/>
            </a:br>
            <a:endParaRPr lang="en-US" dirty="0"/>
          </a:p>
        </p:txBody>
      </p:sp>
      <p:sp>
        <p:nvSpPr>
          <p:cNvPr id="3" name="Footer Placeholder 2"/>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5" name="Slide Number Placeholder 4"/>
          <p:cNvSpPr>
            <a:spLocks noGrp="1"/>
          </p:cNvSpPr>
          <p:nvPr>
            <p:ph type="sldNum" sz="quarter" idx="12"/>
          </p:nvPr>
        </p:nvSpPr>
        <p:spPr/>
        <p:txBody>
          <a:bodyPr/>
          <a:lstStyle/>
          <a:p>
            <a:r>
              <a:rPr lang="en-US" dirty="0" smtClean="0">
                <a:solidFill>
                  <a:srgbClr val="514A40"/>
                </a:solidFill>
              </a:rPr>
              <a:t>3-34</a:t>
            </a:r>
            <a:endParaRPr lang="en-US" dirty="0">
              <a:solidFill>
                <a:srgbClr val="514A40"/>
              </a:solidFill>
            </a:endParaRPr>
          </a:p>
        </p:txBody>
      </p:sp>
      <p:sp>
        <p:nvSpPr>
          <p:cNvPr id="12" name="Content Placeholder 2"/>
          <p:cNvSpPr txBox="1">
            <a:spLocks/>
          </p:cNvSpPr>
          <p:nvPr/>
        </p:nvSpPr>
        <p:spPr>
          <a:xfrm>
            <a:off x="987552" y="1609344"/>
            <a:ext cx="10552176" cy="4233672"/>
          </a:xfrm>
          <a:prstGeom prst="rect">
            <a:avLst/>
          </a:prstGeom>
        </p:spPr>
        <p:txBody>
          <a:bodyPr>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lgn="ctr">
              <a:buNone/>
            </a:pPr>
            <a:r>
              <a:rPr lang="en-US" sz="2800" b="1" dirty="0" smtClean="0">
                <a:solidFill>
                  <a:srgbClr val="50838E"/>
                </a:solidFill>
              </a:rPr>
              <a:t>Auditor Is Not Independent</a:t>
            </a:r>
          </a:p>
          <a:p>
            <a:pPr marL="45720" indent="0">
              <a:buNone/>
            </a:pPr>
            <a:r>
              <a:rPr lang="en-US" sz="2400" b="1" dirty="0" smtClean="0">
                <a:solidFill>
                  <a:schemeClr val="accent1"/>
                </a:solidFill>
              </a:rPr>
              <a:t>If the auditor is not independent as specified by the AICPA</a:t>
            </a:r>
            <a:r>
              <a:rPr lang="en-US" sz="2400" b="1" dirty="0" smtClean="0">
                <a:solidFill>
                  <a:srgbClr val="50838E"/>
                </a:solidFill>
              </a:rPr>
              <a:t> Code of Professional Conduct, </a:t>
            </a:r>
            <a:r>
              <a:rPr lang="en-US" sz="2400" b="1" dirty="0" smtClean="0">
                <a:solidFill>
                  <a:schemeClr val="accent1"/>
                </a:solidFill>
              </a:rPr>
              <a:t>a disclaimer of opinion is required even though necessary audit procedures were performed.  The wording in </a:t>
            </a:r>
            <a:r>
              <a:rPr lang="en-US" sz="2400" b="1" dirty="0" smtClean="0">
                <a:solidFill>
                  <a:srgbClr val="50838E"/>
                </a:solidFill>
              </a:rPr>
              <a:t>Figure 3-12 </a:t>
            </a:r>
            <a:r>
              <a:rPr lang="en-US" sz="2400" b="1" dirty="0" smtClean="0">
                <a:solidFill>
                  <a:schemeClr val="accent1"/>
                </a:solidFill>
              </a:rPr>
              <a:t>is recommended in this situation.</a:t>
            </a:r>
            <a:endParaRPr lang="en-US" sz="2400" b="1" dirty="0">
              <a:solidFill>
                <a:schemeClr val="accent1"/>
              </a:solidFill>
            </a:endParaRPr>
          </a:p>
        </p:txBody>
      </p:sp>
      <p:pic>
        <p:nvPicPr>
          <p:cNvPr id="4" name="Picture 3"/>
          <p:cNvPicPr>
            <a:picLocks noChangeAspect="1"/>
          </p:cNvPicPr>
          <p:nvPr/>
        </p:nvPicPr>
        <p:blipFill>
          <a:blip r:embed="rId3"/>
          <a:stretch>
            <a:fillRect/>
          </a:stretch>
        </p:blipFill>
        <p:spPr>
          <a:xfrm>
            <a:off x="728264" y="3755216"/>
            <a:ext cx="11070751" cy="2087800"/>
          </a:xfrm>
          <a:prstGeom prst="rect">
            <a:avLst/>
          </a:prstGeom>
        </p:spPr>
      </p:pic>
    </p:spTree>
    <p:extLst>
      <p:ext uri="{BB962C8B-B14F-4D97-AF65-F5344CB8AC3E}">
        <p14:creationId xmlns:p14="http://schemas.microsoft.com/office/powerpoint/2010/main" val="4672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3</a:t>
            </a:r>
            <a:r>
              <a:rPr lang="en-US" dirty="0" smtClean="0">
                <a:solidFill>
                  <a:srgbClr val="514A40"/>
                </a:solidFill>
              </a:rPr>
              <a:t>-</a:t>
            </a:r>
            <a:fld id="{E31375A4-56A4-47D6-9801-1991572033F7}" type="slidenum">
              <a:rPr lang="en-US" smtClean="0">
                <a:solidFill>
                  <a:srgbClr val="514A40"/>
                </a:solidFill>
              </a:rPr>
              <a:pPr/>
              <a:t>36</a:t>
            </a:fld>
            <a:endParaRPr lang="en-US" dirty="0">
              <a:solidFill>
                <a:srgbClr val="514A40"/>
              </a:solidFill>
            </a:endParaRPr>
          </a:p>
        </p:txBody>
      </p:sp>
      <p:sp>
        <p:nvSpPr>
          <p:cNvPr id="3" name="TextBox 2"/>
          <p:cNvSpPr txBox="1"/>
          <p:nvPr/>
        </p:nvSpPr>
        <p:spPr>
          <a:xfrm>
            <a:off x="1721870" y="1986358"/>
            <a:ext cx="8476488" cy="2062103"/>
          </a:xfrm>
          <a:prstGeom prst="rect">
            <a:avLst/>
          </a:prstGeom>
          <a:solidFill>
            <a:srgbClr val="ABECDB"/>
          </a:solidFill>
        </p:spPr>
        <p:txBody>
          <a:bodyPr wrap="square" rtlCol="0">
            <a:spAutoFit/>
          </a:bodyPr>
          <a:lstStyle/>
          <a:p>
            <a:pPr algn="ctr"/>
            <a:r>
              <a:rPr lang="en-US" sz="3200" b="1" dirty="0" smtClean="0">
                <a:solidFill>
                  <a:schemeClr val="accent1"/>
                </a:solidFill>
              </a:rPr>
              <a:t>OBJECTIVE 3-8</a:t>
            </a:r>
          </a:p>
          <a:p>
            <a:pPr marL="45720" indent="0" algn="ctr">
              <a:buNone/>
            </a:pPr>
            <a:r>
              <a:rPr lang="en-US" sz="3200" b="1" dirty="0">
                <a:solidFill>
                  <a:schemeClr val="accent1"/>
                </a:solidFill>
              </a:rPr>
              <a:t>Determine the appropriate audit </a:t>
            </a:r>
            <a:endParaRPr lang="en-US" sz="3200" b="1" dirty="0" smtClean="0">
              <a:solidFill>
                <a:schemeClr val="accent1"/>
              </a:solidFill>
            </a:endParaRPr>
          </a:p>
          <a:p>
            <a:pPr marL="45720" indent="0" algn="ctr">
              <a:buNone/>
            </a:pPr>
            <a:r>
              <a:rPr lang="en-US" sz="3200" b="1" dirty="0" smtClean="0">
                <a:solidFill>
                  <a:schemeClr val="accent1"/>
                </a:solidFill>
              </a:rPr>
              <a:t>report </a:t>
            </a:r>
            <a:r>
              <a:rPr lang="en-US" sz="3200" b="1" dirty="0">
                <a:solidFill>
                  <a:schemeClr val="accent1"/>
                </a:solidFill>
              </a:rPr>
              <a:t>for a given audit </a:t>
            </a:r>
            <a:r>
              <a:rPr lang="en-US" sz="3200" b="1" dirty="0" smtClean="0">
                <a:solidFill>
                  <a:schemeClr val="accent1"/>
                </a:solidFill>
              </a:rPr>
              <a:t>situation.</a:t>
            </a:r>
            <a:endParaRPr lang="en-US" sz="3200" b="1" dirty="0">
              <a:solidFill>
                <a:schemeClr val="accent1"/>
              </a:solidFill>
            </a:endParaRPr>
          </a:p>
          <a:p>
            <a:pPr algn="ctr"/>
            <a:endParaRPr lang="en-US" sz="3200" b="1" dirty="0" smtClean="0">
              <a:solidFill>
                <a:schemeClr val="accent1"/>
              </a:solidFill>
            </a:endParaRPr>
          </a:p>
        </p:txBody>
      </p:sp>
    </p:spTree>
    <p:extLst>
      <p:ext uri="{BB962C8B-B14F-4D97-AF65-F5344CB8AC3E}">
        <p14:creationId xmlns:p14="http://schemas.microsoft.com/office/powerpoint/2010/main" val="343596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01052"/>
            <a:ext cx="9988296" cy="1345452"/>
          </a:xfrm>
        </p:spPr>
        <p:txBody>
          <a:bodyPr>
            <a:noAutofit/>
          </a:bodyPr>
          <a:lstStyle/>
          <a:p>
            <a:pPr algn="ctr"/>
            <a:r>
              <a:rPr lang="en-US" dirty="0" smtClean="0"/>
              <a:t>Auditor’s decision process for audit reports</a:t>
            </a:r>
            <a:br>
              <a:rPr lang="en-US" dirty="0" smtClean="0"/>
            </a:br>
            <a:endParaRPr lang="en-US" dirty="0"/>
          </a:p>
        </p:txBody>
      </p:sp>
      <p:sp>
        <p:nvSpPr>
          <p:cNvPr id="3" name="Content Placeholder 2"/>
          <p:cNvSpPr>
            <a:spLocks noGrp="1"/>
          </p:cNvSpPr>
          <p:nvPr>
            <p:ph idx="1"/>
          </p:nvPr>
        </p:nvSpPr>
        <p:spPr>
          <a:xfrm>
            <a:off x="1403684" y="1644316"/>
            <a:ext cx="10291492" cy="4326716"/>
          </a:xfrm>
        </p:spPr>
        <p:txBody>
          <a:bodyPr>
            <a:normAutofit lnSpcReduction="10000"/>
          </a:bodyPr>
          <a:lstStyle/>
          <a:p>
            <a:r>
              <a:rPr lang="en-US" sz="2400" b="1" dirty="0" smtClean="0">
                <a:solidFill>
                  <a:srgbClr val="50838E"/>
                </a:solidFill>
              </a:rPr>
              <a:t>Determine whether any condition exists requiring a departure from a standard unmodified opinion report.</a:t>
            </a:r>
          </a:p>
          <a:p>
            <a:r>
              <a:rPr lang="en-US" sz="2400" b="1" dirty="0" smtClean="0">
                <a:solidFill>
                  <a:srgbClr val="50838E"/>
                </a:solidFill>
              </a:rPr>
              <a:t>Decide the materiality for each condition.</a:t>
            </a:r>
          </a:p>
          <a:p>
            <a:r>
              <a:rPr lang="en-US" sz="2400" b="1" dirty="0" smtClean="0">
                <a:solidFill>
                  <a:srgbClr val="50838E"/>
                </a:solidFill>
              </a:rPr>
              <a:t>Decide the appropriate type of report for the condition, given the materiality level.</a:t>
            </a:r>
          </a:p>
          <a:p>
            <a:r>
              <a:rPr lang="en-US" sz="2400" b="1" dirty="0" smtClean="0">
                <a:solidFill>
                  <a:srgbClr val="50838E"/>
                </a:solidFill>
              </a:rPr>
              <a:t>Write the audit report.</a:t>
            </a:r>
          </a:p>
          <a:p>
            <a:r>
              <a:rPr lang="en-US" sz="2400" b="1" dirty="0" smtClean="0">
                <a:solidFill>
                  <a:srgbClr val="50838E"/>
                </a:solidFill>
              </a:rPr>
              <a:t>Determine if more than one condition requiring a departure or modification exists.</a:t>
            </a:r>
          </a:p>
          <a:p>
            <a:r>
              <a:rPr lang="en-US" sz="2400" b="1" dirty="0" smtClean="0">
                <a:solidFill>
                  <a:srgbClr val="50838E"/>
                </a:solidFill>
              </a:rPr>
              <a:t>Table 3-2 </a:t>
            </a:r>
            <a:r>
              <a:rPr lang="en-US" sz="2400" b="1" dirty="0" smtClean="0">
                <a:solidFill>
                  <a:schemeClr val="accent1"/>
                </a:solidFill>
              </a:rPr>
              <a:t>summarizes the conditions requiring a departure from a standard unmodified opinion report.</a:t>
            </a:r>
            <a:endParaRPr lang="en-US" sz="2400" b="1" dirty="0">
              <a:solidFill>
                <a:schemeClr val="accent1"/>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3-</a:t>
            </a:r>
            <a:fld id="{E31375A4-56A4-47D6-9801-1991572033F7}" type="slidenum">
              <a:rPr lang="en-US" smtClean="0">
                <a:solidFill>
                  <a:srgbClr val="514A40"/>
                </a:solidFill>
              </a:rPr>
              <a:pPr/>
              <a:t>37</a:t>
            </a:fld>
            <a:endParaRPr lang="en-US" dirty="0">
              <a:solidFill>
                <a:srgbClr val="514A40"/>
              </a:solidFill>
            </a:endParaRPr>
          </a:p>
        </p:txBody>
      </p:sp>
    </p:spTree>
    <p:extLst>
      <p:ext uri="{BB962C8B-B14F-4D97-AF65-F5344CB8AC3E}">
        <p14:creationId xmlns:p14="http://schemas.microsoft.com/office/powerpoint/2010/main" val="313817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3-37</a:t>
            </a:r>
            <a:endParaRPr lang="en-US" dirty="0"/>
          </a:p>
        </p:txBody>
      </p:sp>
      <p:pic>
        <p:nvPicPr>
          <p:cNvPr id="4" name="Picture 3"/>
          <p:cNvPicPr>
            <a:picLocks noChangeAspect="1"/>
          </p:cNvPicPr>
          <p:nvPr/>
        </p:nvPicPr>
        <p:blipFill>
          <a:blip r:embed="rId2"/>
          <a:stretch>
            <a:fillRect/>
          </a:stretch>
        </p:blipFill>
        <p:spPr>
          <a:xfrm>
            <a:off x="1985589" y="219456"/>
            <a:ext cx="8333458" cy="5981129"/>
          </a:xfrm>
          <a:prstGeom prst="rect">
            <a:avLst/>
          </a:prstGeom>
        </p:spPr>
      </p:pic>
    </p:spTree>
    <p:extLst>
      <p:ext uri="{BB962C8B-B14F-4D97-AF65-F5344CB8AC3E}">
        <p14:creationId xmlns:p14="http://schemas.microsoft.com/office/powerpoint/2010/main" val="323514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3</a:t>
            </a:r>
            <a:r>
              <a:rPr lang="en-US" dirty="0" smtClean="0">
                <a:solidFill>
                  <a:srgbClr val="514A40"/>
                </a:solidFill>
              </a:rPr>
              <a:t>-</a:t>
            </a:r>
            <a:fld id="{E31375A4-56A4-47D6-9801-1991572033F7}" type="slidenum">
              <a:rPr lang="en-US" smtClean="0">
                <a:solidFill>
                  <a:srgbClr val="514A40"/>
                </a:solidFill>
              </a:rPr>
              <a:pPr/>
              <a:t>39</a:t>
            </a:fld>
            <a:endParaRPr lang="en-US" dirty="0">
              <a:solidFill>
                <a:srgbClr val="514A40"/>
              </a:solidFill>
            </a:endParaRPr>
          </a:p>
        </p:txBody>
      </p:sp>
      <p:sp>
        <p:nvSpPr>
          <p:cNvPr id="3" name="TextBox 2"/>
          <p:cNvSpPr txBox="1"/>
          <p:nvPr/>
        </p:nvSpPr>
        <p:spPr>
          <a:xfrm>
            <a:off x="1838648" y="1904765"/>
            <a:ext cx="8476488" cy="2062103"/>
          </a:xfrm>
          <a:prstGeom prst="rect">
            <a:avLst/>
          </a:prstGeom>
          <a:solidFill>
            <a:srgbClr val="ABECDB"/>
          </a:solidFill>
        </p:spPr>
        <p:txBody>
          <a:bodyPr wrap="square" rtlCol="0">
            <a:spAutoFit/>
          </a:bodyPr>
          <a:lstStyle/>
          <a:p>
            <a:pPr algn="ctr"/>
            <a:r>
              <a:rPr lang="en-US" sz="3200" b="1" dirty="0" smtClean="0">
                <a:solidFill>
                  <a:schemeClr val="accent1"/>
                </a:solidFill>
              </a:rPr>
              <a:t>OBJECTIVE 3-9</a:t>
            </a:r>
          </a:p>
          <a:p>
            <a:pPr marL="45720" indent="0" algn="ctr">
              <a:buNone/>
            </a:pPr>
            <a:r>
              <a:rPr lang="en-US" sz="3200" b="1" dirty="0">
                <a:solidFill>
                  <a:schemeClr val="accent1"/>
                </a:solidFill>
              </a:rPr>
              <a:t>Understand use of international accounting and auditing </a:t>
            </a:r>
            <a:r>
              <a:rPr lang="en-US" sz="3200" b="1" dirty="0" smtClean="0">
                <a:solidFill>
                  <a:schemeClr val="accent1"/>
                </a:solidFill>
              </a:rPr>
              <a:t>standards </a:t>
            </a:r>
            <a:r>
              <a:rPr lang="en-US" sz="3200" b="1" dirty="0">
                <a:solidFill>
                  <a:schemeClr val="accent1"/>
                </a:solidFill>
              </a:rPr>
              <a:t>by U.S. companies</a:t>
            </a:r>
            <a:r>
              <a:rPr lang="en-US" sz="3200" b="1" dirty="0" smtClean="0">
                <a:solidFill>
                  <a:schemeClr val="accent1"/>
                </a:solidFill>
              </a:rPr>
              <a:t>.</a:t>
            </a:r>
            <a:endParaRPr lang="en-US" sz="3200" b="1" dirty="0">
              <a:solidFill>
                <a:schemeClr val="accent1"/>
              </a:solidFill>
            </a:endParaRPr>
          </a:p>
          <a:p>
            <a:pPr algn="ctr"/>
            <a:endParaRPr lang="en-US" sz="3200" b="1" dirty="0" smtClean="0">
              <a:solidFill>
                <a:schemeClr val="accent1"/>
              </a:solidFill>
            </a:endParaRPr>
          </a:p>
        </p:txBody>
      </p:sp>
    </p:spTree>
    <p:extLst>
      <p:ext uri="{BB962C8B-B14F-4D97-AF65-F5344CB8AC3E}">
        <p14:creationId xmlns:p14="http://schemas.microsoft.com/office/powerpoint/2010/main" val="125259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3</a:t>
            </a:r>
            <a:r>
              <a:rPr lang="en-US" dirty="0" smtClean="0">
                <a:solidFill>
                  <a:srgbClr val="514A40"/>
                </a:solidFill>
              </a:rPr>
              <a:t>-</a:t>
            </a:r>
            <a:fld id="{E31375A4-56A4-47D6-9801-1991572033F7}" type="slidenum">
              <a:rPr lang="en-US" smtClean="0">
                <a:solidFill>
                  <a:srgbClr val="514A40"/>
                </a:solidFill>
              </a:rPr>
              <a:pPr/>
              <a:t>4</a:t>
            </a:fld>
            <a:endParaRPr lang="en-US" dirty="0">
              <a:solidFill>
                <a:srgbClr val="514A40"/>
              </a:solidFill>
            </a:endParaRPr>
          </a:p>
        </p:txBody>
      </p:sp>
      <p:sp>
        <p:nvSpPr>
          <p:cNvPr id="3" name="TextBox 2"/>
          <p:cNvSpPr txBox="1"/>
          <p:nvPr/>
        </p:nvSpPr>
        <p:spPr>
          <a:xfrm>
            <a:off x="1711326" y="1973697"/>
            <a:ext cx="8836152" cy="2062103"/>
          </a:xfrm>
          <a:prstGeom prst="rect">
            <a:avLst/>
          </a:prstGeom>
          <a:solidFill>
            <a:srgbClr val="ABECDB"/>
          </a:solidFill>
        </p:spPr>
        <p:txBody>
          <a:bodyPr wrap="square" rtlCol="0">
            <a:spAutoFit/>
          </a:bodyPr>
          <a:lstStyle/>
          <a:p>
            <a:pPr algn="ctr"/>
            <a:r>
              <a:rPr lang="en-US" sz="3200" b="1" dirty="0" smtClean="0">
                <a:solidFill>
                  <a:schemeClr val="accent1"/>
                </a:solidFill>
              </a:rPr>
              <a:t>OBJECTIVE 3-1</a:t>
            </a:r>
          </a:p>
          <a:p>
            <a:pPr algn="ctr"/>
            <a:r>
              <a:rPr lang="en-US" sz="3200" b="1" dirty="0" smtClean="0">
                <a:solidFill>
                  <a:schemeClr val="accent1"/>
                </a:solidFill>
              </a:rPr>
              <a:t>Describe the parts of the standard unmodified opinion audit report for nonpublic entities under AICPA auditing standards.</a:t>
            </a:r>
            <a:endParaRPr lang="en-US" sz="3200" b="1" dirty="0">
              <a:solidFill>
                <a:schemeClr val="accent1"/>
              </a:solidFill>
            </a:endParaRPr>
          </a:p>
        </p:txBody>
      </p:sp>
    </p:spTree>
    <p:extLst>
      <p:ext uri="{BB962C8B-B14F-4D97-AF65-F5344CB8AC3E}">
        <p14:creationId xmlns:p14="http://schemas.microsoft.com/office/powerpoint/2010/main" val="90881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01052"/>
            <a:ext cx="9988296" cy="1345452"/>
          </a:xfrm>
        </p:spPr>
        <p:txBody>
          <a:bodyPr>
            <a:noAutofit/>
          </a:bodyPr>
          <a:lstStyle/>
          <a:p>
            <a:pPr algn="ctr"/>
            <a:r>
              <a:rPr lang="en-US" dirty="0" smtClean="0"/>
              <a:t>International Accounting and auditing standards</a:t>
            </a:r>
            <a:br>
              <a:rPr lang="en-US" dirty="0" smtClean="0"/>
            </a:br>
            <a:endParaRPr lang="en-US" dirty="0"/>
          </a:p>
        </p:txBody>
      </p:sp>
      <p:sp>
        <p:nvSpPr>
          <p:cNvPr id="3" name="Content Placeholder 2"/>
          <p:cNvSpPr>
            <a:spLocks noGrp="1"/>
          </p:cNvSpPr>
          <p:nvPr>
            <p:ph idx="1"/>
          </p:nvPr>
        </p:nvSpPr>
        <p:spPr>
          <a:xfrm>
            <a:off x="1403684" y="1644316"/>
            <a:ext cx="10291492" cy="4326716"/>
          </a:xfrm>
        </p:spPr>
        <p:txBody>
          <a:bodyPr>
            <a:normAutofit/>
          </a:bodyPr>
          <a:lstStyle/>
          <a:p>
            <a:pPr marL="45720" indent="0">
              <a:buNone/>
            </a:pPr>
            <a:r>
              <a:rPr lang="en-US" sz="2400" b="1" dirty="0" smtClean="0">
                <a:solidFill>
                  <a:schemeClr val="accent1"/>
                </a:solidFill>
              </a:rPr>
              <a:t>U.S. public companies are required to prepare financial statements that are filed with the Securities and Exchange Commission (SEC) in accordance with U.S. GAAP.</a:t>
            </a:r>
          </a:p>
          <a:p>
            <a:pPr marL="45720" indent="0">
              <a:buNone/>
            </a:pPr>
            <a:r>
              <a:rPr lang="en-US" sz="2400" b="1" dirty="0" smtClean="0">
                <a:solidFill>
                  <a:schemeClr val="accent1"/>
                </a:solidFill>
              </a:rPr>
              <a:t>An auditor may be engaged to report on financial statements prepared in accordance with IFRS.  In that situation, the auditor refers to those standards rather than GAAP in the audit report as follows:</a:t>
            </a:r>
            <a:endParaRPr lang="en-US" sz="2400" b="1" dirty="0">
              <a:solidFill>
                <a:schemeClr val="accent1"/>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3-</a:t>
            </a:r>
            <a:fld id="{E31375A4-56A4-47D6-9801-1991572033F7}" type="slidenum">
              <a:rPr lang="en-US" smtClean="0">
                <a:solidFill>
                  <a:srgbClr val="514A40"/>
                </a:solidFill>
              </a:rPr>
              <a:pPr/>
              <a:t>40</a:t>
            </a:fld>
            <a:endParaRPr lang="en-US" dirty="0">
              <a:solidFill>
                <a:srgbClr val="514A40"/>
              </a:solidFill>
            </a:endParaRPr>
          </a:p>
        </p:txBody>
      </p:sp>
      <p:pic>
        <p:nvPicPr>
          <p:cNvPr id="7" name="Picture 6"/>
          <p:cNvPicPr>
            <a:picLocks noChangeAspect="1"/>
          </p:cNvPicPr>
          <p:nvPr/>
        </p:nvPicPr>
        <p:blipFill>
          <a:blip r:embed="rId3"/>
          <a:stretch>
            <a:fillRect/>
          </a:stretch>
        </p:blipFill>
        <p:spPr>
          <a:xfrm>
            <a:off x="2057399" y="4157688"/>
            <a:ext cx="8622793" cy="1813343"/>
          </a:xfrm>
          <a:prstGeom prst="rect">
            <a:avLst/>
          </a:prstGeom>
        </p:spPr>
      </p:pic>
    </p:spTree>
    <p:extLst>
      <p:ext uri="{BB962C8B-B14F-4D97-AF65-F5344CB8AC3E}">
        <p14:creationId xmlns:p14="http://schemas.microsoft.com/office/powerpoint/2010/main" val="112744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3</a:t>
            </a:r>
            <a:r>
              <a:rPr lang="en-US" dirty="0" smtClean="0">
                <a:solidFill>
                  <a:srgbClr val="514A40"/>
                </a:solidFill>
              </a:rPr>
              <a:t>-</a:t>
            </a:r>
            <a:fld id="{E31375A4-56A4-47D6-9801-1991572033F7}" type="slidenum">
              <a:rPr lang="en-US" smtClean="0">
                <a:solidFill>
                  <a:srgbClr val="514A40"/>
                </a:solidFill>
              </a:rPr>
              <a:pPr/>
              <a:t>41</a:t>
            </a:fld>
            <a:endParaRPr lang="en-US" dirty="0">
              <a:solidFill>
                <a:srgbClr val="514A40"/>
              </a:solidFill>
            </a:endParaRPr>
          </a:p>
        </p:txBody>
      </p:sp>
      <p:pic>
        <p:nvPicPr>
          <p:cNvPr id="1026" name="Picture 3" descr="3293795473_475244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0663" y="2443163"/>
            <a:ext cx="54864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556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Parts of standard unmodified opinion audit report</a:t>
            </a:r>
            <a:endParaRPr lang="en-US" dirty="0"/>
          </a:p>
        </p:txBody>
      </p:sp>
      <p:sp>
        <p:nvSpPr>
          <p:cNvPr id="3" name="Content Placeholder 2"/>
          <p:cNvSpPr>
            <a:spLocks noGrp="1"/>
          </p:cNvSpPr>
          <p:nvPr>
            <p:ph idx="1"/>
          </p:nvPr>
        </p:nvSpPr>
        <p:spPr>
          <a:xfrm>
            <a:off x="1207008" y="1644316"/>
            <a:ext cx="9689592" cy="4326716"/>
          </a:xfrm>
        </p:spPr>
        <p:txBody>
          <a:bodyPr>
            <a:normAutofit fontScale="92500" lnSpcReduction="20000"/>
          </a:bodyPr>
          <a:lstStyle/>
          <a:p>
            <a:pPr marL="560070" indent="-514350">
              <a:buFont typeface="+mj-lt"/>
              <a:buAutoNum type="arabicPeriod"/>
            </a:pPr>
            <a:r>
              <a:rPr lang="en-US" sz="3200" b="1" dirty="0" smtClean="0">
                <a:solidFill>
                  <a:srgbClr val="50838E"/>
                </a:solidFill>
              </a:rPr>
              <a:t>Report title</a:t>
            </a:r>
          </a:p>
          <a:p>
            <a:pPr marL="560070" indent="-514350">
              <a:buFont typeface="+mj-lt"/>
              <a:buAutoNum type="arabicPeriod"/>
            </a:pPr>
            <a:r>
              <a:rPr lang="en-US" sz="3200" b="1" dirty="0" smtClean="0">
                <a:solidFill>
                  <a:srgbClr val="50838E"/>
                </a:solidFill>
              </a:rPr>
              <a:t>Audit report address</a:t>
            </a:r>
          </a:p>
          <a:p>
            <a:pPr marL="560070" indent="-514350">
              <a:buFont typeface="+mj-lt"/>
              <a:buAutoNum type="arabicPeriod"/>
            </a:pPr>
            <a:r>
              <a:rPr lang="en-US" sz="3200" b="1" dirty="0" smtClean="0">
                <a:solidFill>
                  <a:srgbClr val="50838E"/>
                </a:solidFill>
              </a:rPr>
              <a:t>Introductory paragraph</a:t>
            </a:r>
          </a:p>
          <a:p>
            <a:pPr marL="560070" indent="-514350">
              <a:buFont typeface="+mj-lt"/>
              <a:buAutoNum type="arabicPeriod"/>
            </a:pPr>
            <a:r>
              <a:rPr lang="en-US" sz="3200" b="1" dirty="0" smtClean="0">
                <a:solidFill>
                  <a:srgbClr val="50838E"/>
                </a:solidFill>
              </a:rPr>
              <a:t>Management’s responsibility</a:t>
            </a:r>
          </a:p>
          <a:p>
            <a:pPr marL="560070" indent="-514350">
              <a:buFont typeface="+mj-lt"/>
              <a:buAutoNum type="arabicPeriod"/>
            </a:pPr>
            <a:r>
              <a:rPr lang="en-US" sz="3200" b="1" dirty="0" smtClean="0">
                <a:solidFill>
                  <a:srgbClr val="50838E"/>
                </a:solidFill>
              </a:rPr>
              <a:t>Auditor’s responsibility</a:t>
            </a:r>
          </a:p>
          <a:p>
            <a:pPr marL="560070" indent="-514350">
              <a:buFont typeface="+mj-lt"/>
              <a:buAutoNum type="arabicPeriod"/>
            </a:pPr>
            <a:r>
              <a:rPr lang="en-US" sz="3200" b="1" dirty="0" smtClean="0">
                <a:solidFill>
                  <a:srgbClr val="50838E"/>
                </a:solidFill>
              </a:rPr>
              <a:t>Opinion paragraph</a:t>
            </a:r>
          </a:p>
          <a:p>
            <a:pPr marL="560070" indent="-514350">
              <a:buFont typeface="+mj-lt"/>
              <a:buAutoNum type="arabicPeriod"/>
            </a:pPr>
            <a:r>
              <a:rPr lang="en-US" sz="3200" b="1" dirty="0" smtClean="0">
                <a:solidFill>
                  <a:srgbClr val="50838E"/>
                </a:solidFill>
              </a:rPr>
              <a:t>Signature and address of CPA firm</a:t>
            </a:r>
          </a:p>
          <a:p>
            <a:pPr marL="560070" indent="-514350">
              <a:buFont typeface="+mj-lt"/>
              <a:buAutoNum type="arabicPeriod"/>
            </a:pPr>
            <a:r>
              <a:rPr lang="en-US" sz="3200" b="1" dirty="0" smtClean="0">
                <a:solidFill>
                  <a:srgbClr val="50838E"/>
                </a:solidFill>
              </a:rPr>
              <a:t>Audit report date</a:t>
            </a:r>
            <a:endParaRPr lang="en-US" sz="3200" b="1" dirty="0">
              <a:solidFill>
                <a:srgbClr val="50838E"/>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3-</a:t>
            </a:r>
            <a:fld id="{E31375A4-56A4-47D6-9801-1991572033F7}" type="slidenum">
              <a:rPr lang="en-US" smtClean="0">
                <a:solidFill>
                  <a:srgbClr val="514A40"/>
                </a:solidFill>
              </a:rPr>
              <a:pPr/>
              <a:t>5</a:t>
            </a:fld>
            <a:endParaRPr lang="en-US" dirty="0">
              <a:solidFill>
                <a:srgbClr val="514A40"/>
              </a:solidFill>
            </a:endParaRPr>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3-</a:t>
            </a:r>
            <a:fld id="{E31375A4-56A4-47D6-9801-1991572033F7}" type="slidenum">
              <a:rPr lang="en-US" smtClean="0"/>
              <a:t>6</a:t>
            </a:fld>
            <a:endParaRPr lang="en-US" dirty="0"/>
          </a:p>
        </p:txBody>
      </p:sp>
      <p:pic>
        <p:nvPicPr>
          <p:cNvPr id="4" name="Picture 3"/>
          <p:cNvPicPr>
            <a:picLocks noChangeAspect="1"/>
          </p:cNvPicPr>
          <p:nvPr/>
        </p:nvPicPr>
        <p:blipFill>
          <a:blip r:embed="rId3"/>
          <a:stretch>
            <a:fillRect/>
          </a:stretch>
        </p:blipFill>
        <p:spPr>
          <a:xfrm>
            <a:off x="3163526" y="73152"/>
            <a:ext cx="5139226" cy="6074996"/>
          </a:xfrm>
          <a:prstGeom prst="rect">
            <a:avLst/>
          </a:prstGeom>
        </p:spPr>
      </p:pic>
    </p:spTree>
    <p:extLst>
      <p:ext uri="{BB962C8B-B14F-4D97-AF65-F5344CB8AC3E}">
        <p14:creationId xmlns:p14="http://schemas.microsoft.com/office/powerpoint/2010/main" val="375152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4" name="Slide Number Placeholder 3"/>
          <p:cNvSpPr>
            <a:spLocks noGrp="1"/>
          </p:cNvSpPr>
          <p:nvPr>
            <p:ph type="sldNum" sz="quarter" idx="12"/>
          </p:nvPr>
        </p:nvSpPr>
        <p:spPr/>
        <p:txBody>
          <a:bodyPr/>
          <a:lstStyle/>
          <a:p>
            <a:r>
              <a:rPr lang="en-US" dirty="0">
                <a:solidFill>
                  <a:srgbClr val="514A40"/>
                </a:solidFill>
              </a:rPr>
              <a:t>3</a:t>
            </a:r>
            <a:r>
              <a:rPr lang="en-US" dirty="0" smtClean="0">
                <a:solidFill>
                  <a:srgbClr val="514A40"/>
                </a:solidFill>
              </a:rPr>
              <a:t>-</a:t>
            </a:r>
            <a:fld id="{E31375A4-56A4-47D6-9801-1991572033F7}" type="slidenum">
              <a:rPr lang="en-US" smtClean="0">
                <a:solidFill>
                  <a:srgbClr val="514A40"/>
                </a:solidFill>
              </a:rPr>
              <a:pPr/>
              <a:t>7</a:t>
            </a:fld>
            <a:endParaRPr lang="en-US" dirty="0">
              <a:solidFill>
                <a:srgbClr val="514A40"/>
              </a:solidFill>
            </a:endParaRPr>
          </a:p>
        </p:txBody>
      </p:sp>
      <p:sp>
        <p:nvSpPr>
          <p:cNvPr id="3" name="TextBox 2"/>
          <p:cNvSpPr txBox="1"/>
          <p:nvPr/>
        </p:nvSpPr>
        <p:spPr>
          <a:xfrm>
            <a:off x="1682496" y="1918130"/>
            <a:ext cx="8723376" cy="2062103"/>
          </a:xfrm>
          <a:prstGeom prst="rect">
            <a:avLst/>
          </a:prstGeom>
          <a:solidFill>
            <a:srgbClr val="ABECDB"/>
          </a:solidFill>
        </p:spPr>
        <p:txBody>
          <a:bodyPr wrap="square" rtlCol="0">
            <a:spAutoFit/>
          </a:bodyPr>
          <a:lstStyle/>
          <a:p>
            <a:pPr algn="ctr"/>
            <a:r>
              <a:rPr lang="en-US" sz="3200" b="1" dirty="0" smtClean="0">
                <a:solidFill>
                  <a:schemeClr val="accent1"/>
                </a:solidFill>
              </a:rPr>
              <a:t>OBJECTIVE 3-2</a:t>
            </a:r>
          </a:p>
          <a:p>
            <a:pPr marL="45720" indent="0" algn="ctr">
              <a:buNone/>
            </a:pPr>
            <a:r>
              <a:rPr lang="en-US" sz="3200" b="1" dirty="0">
                <a:solidFill>
                  <a:schemeClr val="accent1"/>
                </a:solidFill>
              </a:rPr>
              <a:t>Specify the conditions required to issue the standard unmodified </a:t>
            </a:r>
            <a:r>
              <a:rPr lang="en-US" sz="3200" b="1" dirty="0" smtClean="0">
                <a:solidFill>
                  <a:schemeClr val="accent1"/>
                </a:solidFill>
              </a:rPr>
              <a:t>opinion </a:t>
            </a:r>
            <a:r>
              <a:rPr lang="en-US" sz="3200" b="1" dirty="0">
                <a:solidFill>
                  <a:schemeClr val="accent1"/>
                </a:solidFill>
              </a:rPr>
              <a:t>audit report.</a:t>
            </a:r>
          </a:p>
          <a:p>
            <a:pPr algn="ctr"/>
            <a:endParaRPr lang="en-US" sz="3200" b="1" dirty="0" smtClean="0">
              <a:solidFill>
                <a:schemeClr val="accent1"/>
              </a:solidFill>
            </a:endParaRPr>
          </a:p>
        </p:txBody>
      </p:sp>
    </p:spTree>
    <p:extLst>
      <p:ext uri="{BB962C8B-B14F-4D97-AF65-F5344CB8AC3E}">
        <p14:creationId xmlns:p14="http://schemas.microsoft.com/office/powerpoint/2010/main" val="277261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Conditions for standard unmodified opinion audit report</a:t>
            </a:r>
            <a:endParaRPr lang="en-US" dirty="0"/>
          </a:p>
        </p:txBody>
      </p:sp>
      <p:sp>
        <p:nvSpPr>
          <p:cNvPr id="3" name="Content Placeholder 2"/>
          <p:cNvSpPr>
            <a:spLocks noGrp="1"/>
          </p:cNvSpPr>
          <p:nvPr>
            <p:ph idx="1"/>
          </p:nvPr>
        </p:nvSpPr>
        <p:spPr>
          <a:xfrm>
            <a:off x="1207008" y="1644316"/>
            <a:ext cx="9689592" cy="4326716"/>
          </a:xfrm>
        </p:spPr>
        <p:txBody>
          <a:bodyPr>
            <a:normAutofit/>
          </a:bodyPr>
          <a:lstStyle/>
          <a:p>
            <a:pPr marL="560070" indent="-514350">
              <a:buFont typeface="+mj-lt"/>
              <a:buAutoNum type="arabicPeriod"/>
            </a:pPr>
            <a:r>
              <a:rPr lang="en-US" sz="3200" b="1" dirty="0" smtClean="0">
                <a:solidFill>
                  <a:srgbClr val="50838E"/>
                </a:solidFill>
              </a:rPr>
              <a:t>Includes all financial statements</a:t>
            </a:r>
            <a:endParaRPr lang="en-US" sz="3200" b="1" dirty="0" smtClean="0">
              <a:solidFill>
                <a:schemeClr val="accent1"/>
              </a:solidFill>
            </a:endParaRPr>
          </a:p>
          <a:p>
            <a:pPr marL="560070" indent="-514350">
              <a:buFont typeface="+mj-lt"/>
              <a:buAutoNum type="arabicPeriod"/>
            </a:pPr>
            <a:r>
              <a:rPr lang="en-US" sz="3200" b="1" dirty="0" smtClean="0">
                <a:solidFill>
                  <a:srgbClr val="50838E"/>
                </a:solidFill>
              </a:rPr>
              <a:t>Sufficient appropriate evidence accumulated</a:t>
            </a:r>
            <a:endParaRPr lang="en-US" sz="3200" b="1" dirty="0" smtClean="0">
              <a:solidFill>
                <a:schemeClr val="accent1"/>
              </a:solidFill>
            </a:endParaRPr>
          </a:p>
          <a:p>
            <a:pPr marL="560070" indent="-514350">
              <a:buFont typeface="+mj-lt"/>
              <a:buAutoNum type="arabicPeriod"/>
            </a:pPr>
            <a:r>
              <a:rPr lang="en-US" sz="3200" b="1" dirty="0" smtClean="0">
                <a:solidFill>
                  <a:schemeClr val="accent1"/>
                </a:solidFill>
              </a:rPr>
              <a:t>Financial statements are </a:t>
            </a:r>
            <a:r>
              <a:rPr lang="en-US" sz="3200" b="1" dirty="0" smtClean="0">
                <a:solidFill>
                  <a:srgbClr val="50838E"/>
                </a:solidFill>
              </a:rPr>
              <a:t>presented fairly </a:t>
            </a:r>
            <a:r>
              <a:rPr lang="en-US" sz="3200" b="1" dirty="0" smtClean="0">
                <a:solidFill>
                  <a:schemeClr val="accent1"/>
                </a:solidFill>
              </a:rPr>
              <a:t>in accordance with GAAP or other framework</a:t>
            </a:r>
          </a:p>
          <a:p>
            <a:pPr marL="560070" indent="-514350">
              <a:buFont typeface="+mj-lt"/>
              <a:buAutoNum type="arabicPeriod"/>
            </a:pPr>
            <a:r>
              <a:rPr lang="en-US" sz="3200" b="1" dirty="0" smtClean="0">
                <a:solidFill>
                  <a:srgbClr val="50838E"/>
                </a:solidFill>
              </a:rPr>
              <a:t>No circumstances </a:t>
            </a:r>
            <a:r>
              <a:rPr lang="en-US" sz="3200" b="1" dirty="0" smtClean="0">
                <a:solidFill>
                  <a:schemeClr val="accent1"/>
                </a:solidFill>
              </a:rPr>
              <a:t>requiring the addition of an </a:t>
            </a:r>
            <a:r>
              <a:rPr lang="en-US" sz="3200" b="1" dirty="0" smtClean="0">
                <a:solidFill>
                  <a:srgbClr val="50838E"/>
                </a:solidFill>
              </a:rPr>
              <a:t>emphasis-of-matter</a:t>
            </a:r>
            <a:r>
              <a:rPr lang="en-US" sz="3200" b="1" dirty="0" smtClean="0">
                <a:solidFill>
                  <a:schemeClr val="accent1"/>
                </a:solidFill>
              </a:rPr>
              <a:t> paragraph or modification</a:t>
            </a:r>
            <a:endParaRPr lang="en-US" sz="3200" b="1" dirty="0">
              <a:solidFill>
                <a:srgbClr val="50838E"/>
              </a:solidFill>
            </a:endParaRPr>
          </a:p>
        </p:txBody>
      </p:sp>
      <p:cxnSp>
        <p:nvCxnSpPr>
          <p:cNvPr id="5" name="Straight Connector 4"/>
          <p:cNvCxnSpPr/>
          <p:nvPr/>
        </p:nvCxnSpPr>
        <p:spPr>
          <a:xfrm flipH="1">
            <a:off x="735263" y="401053"/>
            <a:ext cx="26737" cy="5828631"/>
          </a:xfrm>
          <a:prstGeom prst="line">
            <a:avLst/>
          </a:prstGeom>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01053" y="1016000"/>
            <a:ext cx="668421" cy="628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0" name="Straight Connector 9"/>
          <p:cNvCxnSpPr>
            <a:stCxn id="6" idx="2"/>
            <a:endCxn id="6" idx="6"/>
          </p:cNvCxnSpPr>
          <p:nvPr/>
        </p:nvCxnSpPr>
        <p:spPr>
          <a:xfrm>
            <a:off x="401053" y="1330158"/>
            <a:ext cx="668421" cy="0"/>
          </a:xfrm>
          <a:prstGeom prst="line">
            <a:avLst/>
          </a:prstGeom>
          <a:ln>
            <a:solidFill>
              <a:schemeClr val="bg1"/>
            </a:solidFill>
            <a:prstDash val="dot"/>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smtClean="0">
                <a:solidFill>
                  <a:srgbClr val="514A40"/>
                </a:solidFill>
              </a:rPr>
              <a:t>Copyright © 2017 Pearson Education, Inc.</a:t>
            </a:r>
            <a:endParaRPr lang="en-US" dirty="0">
              <a:solidFill>
                <a:srgbClr val="514A40"/>
              </a:solidFill>
            </a:endParaRPr>
          </a:p>
        </p:txBody>
      </p:sp>
      <p:sp>
        <p:nvSpPr>
          <p:cNvPr id="8" name="Slide Number Placeholder 7"/>
          <p:cNvSpPr>
            <a:spLocks noGrp="1"/>
          </p:cNvSpPr>
          <p:nvPr>
            <p:ph type="sldNum" sz="quarter" idx="12"/>
          </p:nvPr>
        </p:nvSpPr>
        <p:spPr/>
        <p:txBody>
          <a:bodyPr/>
          <a:lstStyle/>
          <a:p>
            <a:r>
              <a:rPr lang="en-US" dirty="0" smtClean="0">
                <a:solidFill>
                  <a:srgbClr val="514A40"/>
                </a:solidFill>
              </a:rPr>
              <a:t>3-</a:t>
            </a:r>
            <a:fld id="{E31375A4-56A4-47D6-9801-1991572033F7}" type="slidenum">
              <a:rPr lang="en-US" smtClean="0">
                <a:solidFill>
                  <a:srgbClr val="514A40"/>
                </a:solidFill>
              </a:rPr>
              <a:pPr/>
              <a:t>8</a:t>
            </a:fld>
            <a:endParaRPr lang="en-US" dirty="0">
              <a:solidFill>
                <a:srgbClr val="514A40"/>
              </a:solidFill>
            </a:endParaRPr>
          </a:p>
        </p:txBody>
      </p:sp>
    </p:spTree>
    <p:extLst>
      <p:ext uri="{BB962C8B-B14F-4D97-AF65-F5344CB8AC3E}">
        <p14:creationId xmlns:p14="http://schemas.microsoft.com/office/powerpoint/2010/main" val="68290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Copyright ©2017 Pearson Education, Inc.</a:t>
            </a:r>
            <a:endParaRPr lang="en-US"/>
          </a:p>
        </p:txBody>
      </p:sp>
      <p:sp>
        <p:nvSpPr>
          <p:cNvPr id="3" name="Slide Number Placeholder 2"/>
          <p:cNvSpPr>
            <a:spLocks noGrp="1"/>
          </p:cNvSpPr>
          <p:nvPr>
            <p:ph type="sldNum" sz="quarter" idx="12"/>
          </p:nvPr>
        </p:nvSpPr>
        <p:spPr/>
        <p:txBody>
          <a:bodyPr/>
          <a:lstStyle/>
          <a:p>
            <a:r>
              <a:rPr lang="en-US" dirty="0" smtClean="0"/>
              <a:t>3-</a:t>
            </a:r>
            <a:fld id="{E31375A4-56A4-47D6-9801-1991572033F7}" type="slidenum">
              <a:rPr lang="en-US" smtClean="0"/>
              <a:t>9</a:t>
            </a:fld>
            <a:endParaRPr lang="en-US" dirty="0"/>
          </a:p>
        </p:txBody>
      </p:sp>
      <p:pic>
        <p:nvPicPr>
          <p:cNvPr id="4" name="Picture 3"/>
          <p:cNvPicPr>
            <a:picLocks noChangeAspect="1"/>
          </p:cNvPicPr>
          <p:nvPr/>
        </p:nvPicPr>
        <p:blipFill>
          <a:blip r:embed="rId2"/>
          <a:stretch>
            <a:fillRect/>
          </a:stretch>
        </p:blipFill>
        <p:spPr>
          <a:xfrm>
            <a:off x="2423160" y="154086"/>
            <a:ext cx="7156911" cy="6045920"/>
          </a:xfrm>
          <a:prstGeom prst="rect">
            <a:avLst/>
          </a:prstGeom>
        </p:spPr>
      </p:pic>
    </p:spTree>
    <p:extLst>
      <p:ext uri="{BB962C8B-B14F-4D97-AF65-F5344CB8AC3E}">
        <p14:creationId xmlns:p14="http://schemas.microsoft.com/office/powerpoint/2010/main" val="233254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red line presentation (widescreen)</Template>
  <TotalTime>0</TotalTime>
  <Words>2074</Words>
  <Application>Microsoft Office PowerPoint</Application>
  <PresentationFormat>Widescreen</PresentationFormat>
  <Paragraphs>264</Paragraphs>
  <Slides>41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Cambria</vt:lpstr>
      <vt:lpstr>Tahoma</vt:lpstr>
      <vt:lpstr>Times New Roman</vt:lpstr>
      <vt:lpstr>Red Line Business 16x9</vt:lpstr>
      <vt:lpstr>Audit  reports</vt:lpstr>
      <vt:lpstr>Chapter 3 Learning Objectives </vt:lpstr>
      <vt:lpstr>Chapter 3 Learning Objectives (cont.) </vt:lpstr>
      <vt:lpstr>PowerPoint Presentation</vt:lpstr>
      <vt:lpstr>Parts of standard unmodified opinion audit report</vt:lpstr>
      <vt:lpstr>PowerPoint Presentation</vt:lpstr>
      <vt:lpstr>PowerPoint Presentation</vt:lpstr>
      <vt:lpstr>Conditions for standard unmodified opinion audit report</vt:lpstr>
      <vt:lpstr>PowerPoint Presentation</vt:lpstr>
      <vt:lpstr>PowerPoint Presentation</vt:lpstr>
      <vt:lpstr>Standard audit report and report on internal control over financial reporting under PCAOB auditing standards</vt:lpstr>
      <vt:lpstr>PowerPoint Presentation</vt:lpstr>
      <vt:lpstr>   Standard audit report and report on internal control over financial reporting under PCAOB auditing standards (cont.) </vt:lpstr>
      <vt:lpstr>PowerPoint Presentation</vt:lpstr>
      <vt:lpstr>PowerPoint Presentation</vt:lpstr>
      <vt:lpstr>Unmodified opinion audit report with emphasis-of-matter explanatory paragraph or nonstandard report wording</vt:lpstr>
      <vt:lpstr>Unmodified opinion audit report with emphasis-of-matter explanatory paragraph or nonstandard report wording </vt:lpstr>
      <vt:lpstr>PowerPoint Presentation</vt:lpstr>
      <vt:lpstr>Unmodified opinion audit report with emphasis-of-matter explanatory paragraph or nonstandard report wording (cont.) </vt:lpstr>
      <vt:lpstr>Emphasis of a Matter</vt:lpstr>
      <vt:lpstr>PowerPoint Presentation</vt:lpstr>
      <vt:lpstr>PowerPoint Presentation</vt:lpstr>
      <vt:lpstr>Modifications to the opinion in the  audit report</vt:lpstr>
      <vt:lpstr>Modifications to the opinion in the  audit report (cont.) </vt:lpstr>
      <vt:lpstr>PowerPoint Presentation</vt:lpstr>
      <vt:lpstr>Materiality  </vt:lpstr>
      <vt:lpstr>PowerPoint Presentation</vt:lpstr>
      <vt:lpstr>Materiality (cont.)  </vt:lpstr>
      <vt:lpstr>PowerPoint Presentation</vt:lpstr>
      <vt:lpstr>Discussion of conditions requiring a modification of opinion </vt:lpstr>
      <vt:lpstr>PowerPoint Presentation</vt:lpstr>
      <vt:lpstr>PowerPoint Presentation</vt:lpstr>
      <vt:lpstr>PowerPoint Presentation</vt:lpstr>
      <vt:lpstr>PowerPoint Presentation</vt:lpstr>
      <vt:lpstr>Discussion of conditions requiring a modification of opinion (cont.) </vt:lpstr>
      <vt:lpstr>PowerPoint Presentation</vt:lpstr>
      <vt:lpstr>Auditor’s decision process for audit reports </vt:lpstr>
      <vt:lpstr>PowerPoint Presentation</vt:lpstr>
      <vt:lpstr>PowerPoint Presentation</vt:lpstr>
      <vt:lpstr>International Accounting and auditing standards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2015-08-17T17:00:12Z</dcterms:created>
  <dcterms:modified xsi:type="dcterms:W3CDTF">2016-09-01T19:10:09Z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