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86" r:id="rId11"/>
    <p:sldId id="265" r:id="rId12"/>
    <p:sldId id="266" r:id="rId13"/>
    <p:sldId id="267" r:id="rId14"/>
    <p:sldId id="268" r:id="rId15"/>
    <p:sldId id="269" r:id="rId16"/>
    <p:sldId id="270" r:id="rId17"/>
    <p:sldId id="271" r:id="rId18"/>
    <p:sldId id="272" r:id="rId19"/>
    <p:sldId id="273" r:id="rId20"/>
    <p:sldId id="274" r:id="rId21"/>
    <p:sldId id="27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3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0D188A-155C-4BC3-894B-1021C87C0E1F}" type="datetimeFigureOut">
              <a:rPr lang="en-US" smtClean="0"/>
              <a:t>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A41E8D-D044-4DB7-A1A4-1D2BFC9F592F}" type="slidenum">
              <a:rPr lang="en-US" smtClean="0"/>
              <a:t>‹#›</a:t>
            </a:fld>
            <a:endParaRPr lang="en-US"/>
          </a:p>
        </p:txBody>
      </p:sp>
    </p:spTree>
    <p:extLst>
      <p:ext uri="{BB962C8B-B14F-4D97-AF65-F5344CB8AC3E}">
        <p14:creationId xmlns:p14="http://schemas.microsoft.com/office/powerpoint/2010/main" val="2361107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0D188A-155C-4BC3-894B-1021C87C0E1F}" type="datetimeFigureOut">
              <a:rPr lang="en-US" smtClean="0"/>
              <a:t>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A41E8D-D044-4DB7-A1A4-1D2BFC9F592F}" type="slidenum">
              <a:rPr lang="en-US" smtClean="0"/>
              <a:t>‹#›</a:t>
            </a:fld>
            <a:endParaRPr lang="en-US"/>
          </a:p>
        </p:txBody>
      </p:sp>
    </p:spTree>
    <p:extLst>
      <p:ext uri="{BB962C8B-B14F-4D97-AF65-F5344CB8AC3E}">
        <p14:creationId xmlns:p14="http://schemas.microsoft.com/office/powerpoint/2010/main" val="4144852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0D188A-155C-4BC3-894B-1021C87C0E1F}" type="datetimeFigureOut">
              <a:rPr lang="en-US" smtClean="0"/>
              <a:t>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A41E8D-D044-4DB7-A1A4-1D2BFC9F592F}" type="slidenum">
              <a:rPr lang="en-US" smtClean="0"/>
              <a:t>‹#›</a:t>
            </a:fld>
            <a:endParaRPr lang="en-US"/>
          </a:p>
        </p:txBody>
      </p:sp>
    </p:spTree>
    <p:extLst>
      <p:ext uri="{BB962C8B-B14F-4D97-AF65-F5344CB8AC3E}">
        <p14:creationId xmlns:p14="http://schemas.microsoft.com/office/powerpoint/2010/main" val="1397079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0D188A-155C-4BC3-894B-1021C87C0E1F}" type="datetimeFigureOut">
              <a:rPr lang="en-US" smtClean="0"/>
              <a:t>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A41E8D-D044-4DB7-A1A4-1D2BFC9F592F}" type="slidenum">
              <a:rPr lang="en-US" smtClean="0"/>
              <a:t>‹#›</a:t>
            </a:fld>
            <a:endParaRPr lang="en-US"/>
          </a:p>
        </p:txBody>
      </p:sp>
    </p:spTree>
    <p:extLst>
      <p:ext uri="{BB962C8B-B14F-4D97-AF65-F5344CB8AC3E}">
        <p14:creationId xmlns:p14="http://schemas.microsoft.com/office/powerpoint/2010/main" val="361314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30D188A-155C-4BC3-894B-1021C87C0E1F}" type="datetimeFigureOut">
              <a:rPr lang="en-US" smtClean="0"/>
              <a:t>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A41E8D-D044-4DB7-A1A4-1D2BFC9F592F}" type="slidenum">
              <a:rPr lang="en-US" smtClean="0"/>
              <a:t>‹#›</a:t>
            </a:fld>
            <a:endParaRPr lang="en-US"/>
          </a:p>
        </p:txBody>
      </p:sp>
    </p:spTree>
    <p:extLst>
      <p:ext uri="{BB962C8B-B14F-4D97-AF65-F5344CB8AC3E}">
        <p14:creationId xmlns:p14="http://schemas.microsoft.com/office/powerpoint/2010/main" val="2881583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30D188A-155C-4BC3-894B-1021C87C0E1F}" type="datetimeFigureOut">
              <a:rPr lang="en-US" smtClean="0"/>
              <a:t>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A41E8D-D044-4DB7-A1A4-1D2BFC9F592F}" type="slidenum">
              <a:rPr lang="en-US" smtClean="0"/>
              <a:t>‹#›</a:t>
            </a:fld>
            <a:endParaRPr lang="en-US"/>
          </a:p>
        </p:txBody>
      </p:sp>
    </p:spTree>
    <p:extLst>
      <p:ext uri="{BB962C8B-B14F-4D97-AF65-F5344CB8AC3E}">
        <p14:creationId xmlns:p14="http://schemas.microsoft.com/office/powerpoint/2010/main" val="3157753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30D188A-155C-4BC3-894B-1021C87C0E1F}" type="datetimeFigureOut">
              <a:rPr lang="en-US" smtClean="0"/>
              <a:t>2/15/2020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A41E8D-D044-4DB7-A1A4-1D2BFC9F592F}" type="slidenum">
              <a:rPr lang="en-US" smtClean="0"/>
              <a:t>‹#›</a:t>
            </a:fld>
            <a:endParaRPr lang="en-US"/>
          </a:p>
        </p:txBody>
      </p:sp>
    </p:spTree>
    <p:extLst>
      <p:ext uri="{BB962C8B-B14F-4D97-AF65-F5344CB8AC3E}">
        <p14:creationId xmlns:p14="http://schemas.microsoft.com/office/powerpoint/2010/main" val="2231030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30D188A-155C-4BC3-894B-1021C87C0E1F}" type="datetimeFigureOut">
              <a:rPr lang="en-US" smtClean="0"/>
              <a:t>2/15/2020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A41E8D-D044-4DB7-A1A4-1D2BFC9F592F}" type="slidenum">
              <a:rPr lang="en-US" smtClean="0"/>
              <a:t>‹#›</a:t>
            </a:fld>
            <a:endParaRPr lang="en-US"/>
          </a:p>
        </p:txBody>
      </p:sp>
    </p:spTree>
    <p:extLst>
      <p:ext uri="{BB962C8B-B14F-4D97-AF65-F5344CB8AC3E}">
        <p14:creationId xmlns:p14="http://schemas.microsoft.com/office/powerpoint/2010/main" val="3733604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0D188A-155C-4BC3-894B-1021C87C0E1F}" type="datetimeFigureOut">
              <a:rPr lang="en-US" smtClean="0"/>
              <a:t>2/15/2020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A41E8D-D044-4DB7-A1A4-1D2BFC9F592F}" type="slidenum">
              <a:rPr lang="en-US" smtClean="0"/>
              <a:t>‹#›</a:t>
            </a:fld>
            <a:endParaRPr lang="en-US"/>
          </a:p>
        </p:txBody>
      </p:sp>
    </p:spTree>
    <p:extLst>
      <p:ext uri="{BB962C8B-B14F-4D97-AF65-F5344CB8AC3E}">
        <p14:creationId xmlns:p14="http://schemas.microsoft.com/office/powerpoint/2010/main" val="3689650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30D188A-155C-4BC3-894B-1021C87C0E1F}" type="datetimeFigureOut">
              <a:rPr lang="en-US" smtClean="0"/>
              <a:t>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A41E8D-D044-4DB7-A1A4-1D2BFC9F592F}" type="slidenum">
              <a:rPr lang="en-US" smtClean="0"/>
              <a:t>‹#›</a:t>
            </a:fld>
            <a:endParaRPr lang="en-US"/>
          </a:p>
        </p:txBody>
      </p:sp>
    </p:spTree>
    <p:extLst>
      <p:ext uri="{BB962C8B-B14F-4D97-AF65-F5344CB8AC3E}">
        <p14:creationId xmlns:p14="http://schemas.microsoft.com/office/powerpoint/2010/main" val="1694262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30D188A-155C-4BC3-894B-1021C87C0E1F}" type="datetimeFigureOut">
              <a:rPr lang="en-US" smtClean="0"/>
              <a:t>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A41E8D-D044-4DB7-A1A4-1D2BFC9F592F}" type="slidenum">
              <a:rPr lang="en-US" smtClean="0"/>
              <a:t>‹#›</a:t>
            </a:fld>
            <a:endParaRPr lang="en-US"/>
          </a:p>
        </p:txBody>
      </p:sp>
    </p:spTree>
    <p:extLst>
      <p:ext uri="{BB962C8B-B14F-4D97-AF65-F5344CB8AC3E}">
        <p14:creationId xmlns:p14="http://schemas.microsoft.com/office/powerpoint/2010/main" val="1726442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0D188A-155C-4BC3-894B-1021C87C0E1F}" type="datetimeFigureOut">
              <a:rPr lang="en-US" smtClean="0"/>
              <a:t>2/15/2020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A41E8D-D044-4DB7-A1A4-1D2BFC9F592F}" type="slidenum">
              <a:rPr lang="en-US" smtClean="0"/>
              <a:t>‹#›</a:t>
            </a:fld>
            <a:endParaRPr lang="en-US"/>
          </a:p>
        </p:txBody>
      </p:sp>
    </p:spTree>
    <p:extLst>
      <p:ext uri="{BB962C8B-B14F-4D97-AF65-F5344CB8AC3E}">
        <p14:creationId xmlns:p14="http://schemas.microsoft.com/office/powerpoint/2010/main" val="3382910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Health Assessment </a:t>
            </a:r>
            <a:endParaRPr lang="en-US" dirty="0"/>
          </a:p>
        </p:txBody>
      </p:sp>
    </p:spTree>
    <p:extLst>
      <p:ext uri="{BB962C8B-B14F-4D97-AF65-F5344CB8AC3E}">
        <p14:creationId xmlns:p14="http://schemas.microsoft.com/office/powerpoint/2010/main" val="1575138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Interview</a:t>
            </a:r>
          </a:p>
        </p:txBody>
      </p:sp>
      <p:sp>
        <p:nvSpPr>
          <p:cNvPr id="3" name="Content Placeholder 2"/>
          <p:cNvSpPr>
            <a:spLocks noGrp="1"/>
          </p:cNvSpPr>
          <p:nvPr>
            <p:ph idx="1"/>
          </p:nvPr>
        </p:nvSpPr>
        <p:spPr/>
        <p:txBody>
          <a:bodyPr>
            <a:normAutofit fontScale="92500" lnSpcReduction="10000"/>
          </a:bodyPr>
          <a:lstStyle/>
          <a:p>
            <a:r>
              <a:rPr lang="en-US" dirty="0"/>
              <a:t>Subjective data is information that the client experiences and communicates to the nurse. Perceptions of pain, nausea, dizziness, itching sensations, or feeling nervous are example of subjective data</a:t>
            </a:r>
            <a:r>
              <a:rPr lang="en-US" dirty="0" smtClean="0"/>
              <a:t>.</a:t>
            </a:r>
          </a:p>
          <a:p>
            <a:r>
              <a:rPr lang="en-US" dirty="0" smtClean="0"/>
              <a:t>Only the client can describe these feelings. Subjective data is usually refer to as covert (hidden) data or as a symptom, when it is perceived by the client and can not be observed by others. Family members or caregivers could report subjective data based on perceptions the client has shared with them. This information is most helpful when the client is very ill or unable to communicate, and is required when the client is an infant or child. However, to ensure accuracy, the nurse must validate subjective data depends on the nurse’s ability to clarify the information gathered with follow-up questions and to obtain supporting data from other pertinent sources.</a:t>
            </a:r>
            <a:endParaRPr lang="en-US" dirty="0"/>
          </a:p>
          <a:p>
            <a:endParaRPr lang="en-US" dirty="0"/>
          </a:p>
        </p:txBody>
      </p:sp>
    </p:spTree>
    <p:extLst>
      <p:ext uri="{BB962C8B-B14F-4D97-AF65-F5344CB8AC3E}">
        <p14:creationId xmlns:p14="http://schemas.microsoft.com/office/powerpoint/2010/main" val="1469974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Health History</a:t>
            </a:r>
            <a:endParaRPr lang="en-US" dirty="0"/>
          </a:p>
        </p:txBody>
      </p:sp>
      <p:sp>
        <p:nvSpPr>
          <p:cNvPr id="3" name="Content Placeholder 2"/>
          <p:cNvSpPr>
            <a:spLocks noGrp="1"/>
          </p:cNvSpPr>
          <p:nvPr>
            <p:ph idx="1"/>
          </p:nvPr>
        </p:nvSpPr>
        <p:spPr/>
        <p:txBody>
          <a:bodyPr/>
          <a:lstStyle/>
          <a:p>
            <a:r>
              <a:rPr lang="en-US" dirty="0" smtClean="0"/>
              <a:t>The purpose of health history is to obtain information about the client’s health in his or her own words and based on the client’s own perceptions. Biographical data, perceptions about health, past and present history of illness and injury, family history, a review of systems, and health patterns, and practices are the types of information included in the health history. </a:t>
            </a:r>
          </a:p>
          <a:p>
            <a:r>
              <a:rPr lang="en-US" dirty="0" smtClean="0"/>
              <a:t>The health history provides cues regarding the client’s health and guides further data collection. The health history is a most important aspect of the assessment process.</a:t>
            </a:r>
            <a:endParaRPr lang="en-US" dirty="0"/>
          </a:p>
        </p:txBody>
      </p:sp>
    </p:spTree>
    <p:extLst>
      <p:ext uri="{BB962C8B-B14F-4D97-AF65-F5344CB8AC3E}">
        <p14:creationId xmlns:p14="http://schemas.microsoft.com/office/powerpoint/2010/main" val="3453222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Focused Interview</a:t>
            </a:r>
            <a:endParaRPr lang="en-US" dirty="0"/>
          </a:p>
        </p:txBody>
      </p:sp>
      <p:sp>
        <p:nvSpPr>
          <p:cNvPr id="3" name="Content Placeholder 2"/>
          <p:cNvSpPr>
            <a:spLocks noGrp="1"/>
          </p:cNvSpPr>
          <p:nvPr>
            <p:ph idx="1"/>
          </p:nvPr>
        </p:nvSpPr>
        <p:spPr/>
        <p:txBody>
          <a:bodyPr>
            <a:normAutofit lnSpcReduction="10000"/>
          </a:bodyPr>
          <a:lstStyle/>
          <a:p>
            <a:r>
              <a:rPr lang="en-US" dirty="0" smtClean="0"/>
              <a:t>The focused interview enables the nurse to clarify points, to obtain missing information, and to follow-up on verbal and nonverbal cues identified in the health history. </a:t>
            </a:r>
            <a:endParaRPr lang="en-US" dirty="0" smtClean="0"/>
          </a:p>
          <a:p>
            <a:r>
              <a:rPr lang="en-US" dirty="0" smtClean="0"/>
              <a:t>The </a:t>
            </a:r>
            <a:r>
              <a:rPr lang="en-US" dirty="0" smtClean="0"/>
              <a:t>nurse does not use a prepared set of questions for the focused interview. The nurse applies knowledge and critical thinking when asking specific and detailed questions or requesting descriptions of symptoms, feelings or events. Therefore, the focused interview provides the means and opportunity to expand the subjective database regarding specific strengths, weakens, problems or concerns expressed by the client or required by the nurse to begin to make reliable judgments about information and </a:t>
            </a:r>
            <a:r>
              <a:rPr lang="en-US" dirty="0" err="1" smtClean="0"/>
              <a:t>obeservations</a:t>
            </a:r>
            <a:r>
              <a:rPr lang="en-US" dirty="0" smtClean="0"/>
              <a:t> as part of planning care. </a:t>
            </a:r>
          </a:p>
        </p:txBody>
      </p:sp>
    </p:spTree>
    <p:extLst>
      <p:ext uri="{BB962C8B-B14F-4D97-AF65-F5344CB8AC3E}">
        <p14:creationId xmlns:p14="http://schemas.microsoft.com/office/powerpoint/2010/main" val="3262682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Assessment </a:t>
            </a:r>
            <a:endParaRPr lang="en-US" dirty="0"/>
          </a:p>
        </p:txBody>
      </p:sp>
      <p:sp>
        <p:nvSpPr>
          <p:cNvPr id="3" name="Content Placeholder 2"/>
          <p:cNvSpPr>
            <a:spLocks noGrp="1"/>
          </p:cNvSpPr>
          <p:nvPr>
            <p:ph idx="1"/>
          </p:nvPr>
        </p:nvSpPr>
        <p:spPr/>
        <p:txBody>
          <a:bodyPr/>
          <a:lstStyle/>
          <a:p>
            <a:r>
              <a:rPr lang="en-US" dirty="0" smtClean="0"/>
              <a:t>Physical assessment is hands on examination of the client. Components of physical assessment are the survey and examination of systems. Objective data gathered during physical assessment, when combined with all other reliable sources of information, provides a sound database from which care planning may proceed.</a:t>
            </a:r>
          </a:p>
          <a:p>
            <a:r>
              <a:rPr lang="en-US" dirty="0" smtClean="0"/>
              <a:t>Objective data is observed or measured by the professional nurse. This is also known as overt data or a sign since it is detected by the nurse. This data can be seen, felt or heard or measured by the professional nurse. For example, skin color can be seen, a pulse can be felt, a cough can be heard, and a blood pressure can be measured.</a:t>
            </a:r>
            <a:endParaRPr lang="en-US" dirty="0"/>
          </a:p>
        </p:txBody>
      </p:sp>
    </p:spTree>
    <p:extLst>
      <p:ext uri="{BB962C8B-B14F-4D97-AF65-F5344CB8AC3E}">
        <p14:creationId xmlns:p14="http://schemas.microsoft.com/office/powerpoint/2010/main" val="1298638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Physical Assessment </a:t>
            </a:r>
          </a:p>
        </p:txBody>
      </p:sp>
      <p:sp>
        <p:nvSpPr>
          <p:cNvPr id="3" name="Content Placeholder 2"/>
          <p:cNvSpPr>
            <a:spLocks noGrp="1"/>
          </p:cNvSpPr>
          <p:nvPr>
            <p:ph idx="1"/>
          </p:nvPr>
        </p:nvSpPr>
        <p:spPr/>
        <p:txBody>
          <a:bodyPr>
            <a:normAutofit fontScale="85000" lnSpcReduction="10000"/>
          </a:bodyPr>
          <a:lstStyle/>
          <a:p>
            <a:r>
              <a:rPr lang="en-US" dirty="0" smtClean="0"/>
              <a:t>This objective data is needed to validate subjective data and to complete the database. The accuracy of objective data depends on the nurse’s ability to avoid reaching conclusions without substantive evidence. The accuracy of objective data is also increased by attention to detail and verification.</a:t>
            </a:r>
          </a:p>
          <a:p>
            <a:r>
              <a:rPr lang="en-US" dirty="0" smtClean="0"/>
              <a:t>In addition, data from all secondary sources including charts, reports from diagnostic and laboratory testing, family and all health care professionals involved in client care are part of the database from which decisions about care are derived.</a:t>
            </a:r>
          </a:p>
          <a:p>
            <a:r>
              <a:rPr lang="en-US" dirty="0" smtClean="0"/>
              <a:t>Both subjective and objective data may further be categorized as constant or variable.</a:t>
            </a:r>
          </a:p>
          <a:p>
            <a:r>
              <a:rPr lang="en-US" dirty="0" smtClean="0"/>
              <a:t>Constant data is information that does not change over time such as race, sex or blood type. Variable data may change within minutes, hours or days. Blood pressure, pulse rate, blood counts, and age are examples of variable data. </a:t>
            </a:r>
            <a:endParaRPr lang="en-US" dirty="0"/>
          </a:p>
        </p:txBody>
      </p:sp>
    </p:spTree>
    <p:extLst>
      <p:ext uri="{BB962C8B-B14F-4D97-AF65-F5344CB8AC3E}">
        <p14:creationId xmlns:p14="http://schemas.microsoft.com/office/powerpoint/2010/main" val="20877965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 </a:t>
            </a:r>
            <a:endParaRPr lang="en-US" dirty="0"/>
          </a:p>
        </p:txBody>
      </p:sp>
      <p:sp>
        <p:nvSpPr>
          <p:cNvPr id="3" name="Content Placeholder 2"/>
          <p:cNvSpPr>
            <a:spLocks noGrp="1"/>
          </p:cNvSpPr>
          <p:nvPr>
            <p:ph idx="1"/>
          </p:nvPr>
        </p:nvSpPr>
        <p:spPr/>
        <p:txBody>
          <a:bodyPr/>
          <a:lstStyle/>
          <a:p>
            <a:r>
              <a:rPr lang="en-US" dirty="0" smtClean="0"/>
              <a:t>Documentation of data from health assessment creates a client record or becomes an addition to an existing health record. </a:t>
            </a:r>
          </a:p>
          <a:p>
            <a:r>
              <a:rPr lang="en-US" dirty="0" smtClean="0"/>
              <a:t>The client record is a legal document used to plan care, to communicate information between and among healthcare providers, and to monitor quality of care.</a:t>
            </a:r>
          </a:p>
          <a:p>
            <a:r>
              <a:rPr lang="en-US" dirty="0" smtClean="0"/>
              <a:t>Confidentiality means that information sharing is limited to those directly involved in client care. Information is considered appropriate for inclusion in a health record only if it has direct bearing on the client’s health.</a:t>
            </a:r>
            <a:endParaRPr lang="en-US" dirty="0"/>
          </a:p>
        </p:txBody>
      </p:sp>
    </p:spTree>
    <p:extLst>
      <p:ext uri="{BB962C8B-B14F-4D97-AF65-F5344CB8AC3E}">
        <p14:creationId xmlns:p14="http://schemas.microsoft.com/office/powerpoint/2010/main" val="3761198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Standard abbreviations and Symbols</a:t>
            </a:r>
            <a:endParaRPr lang="en-US" dirty="0"/>
          </a:p>
        </p:txBody>
      </p:sp>
      <p:sp>
        <p:nvSpPr>
          <p:cNvPr id="3" name="Content Placeholder 2"/>
          <p:cNvSpPr>
            <a:spLocks noGrp="1"/>
          </p:cNvSpPr>
          <p:nvPr>
            <p:ph idx="1"/>
          </p:nvPr>
        </p:nvSpPr>
        <p:spPr/>
        <p:txBody>
          <a:bodyPr>
            <a:normAutofit fontScale="85000" lnSpcReduction="20000"/>
          </a:bodyPr>
          <a:lstStyle/>
          <a:p>
            <a:r>
              <a:rPr lang="en-US" dirty="0" err="1" smtClean="0"/>
              <a:t>Abd</a:t>
            </a:r>
            <a:r>
              <a:rPr lang="en-US" dirty="0" smtClean="0"/>
              <a:t>: Abdomen.</a:t>
            </a:r>
          </a:p>
          <a:p>
            <a:r>
              <a:rPr lang="en-US" dirty="0" smtClean="0"/>
              <a:t>ADL: Activity of daily living.</a:t>
            </a:r>
          </a:p>
          <a:p>
            <a:r>
              <a:rPr lang="en-US" dirty="0" smtClean="0"/>
              <a:t>BP: Blood pressure.</a:t>
            </a:r>
          </a:p>
          <a:p>
            <a:r>
              <a:rPr lang="en-US" dirty="0" smtClean="0"/>
              <a:t>CBC: Complete blood count.</a:t>
            </a:r>
          </a:p>
          <a:p>
            <a:r>
              <a:rPr lang="en-US" dirty="0" smtClean="0"/>
              <a:t>CNS: Central nervous system.</a:t>
            </a:r>
          </a:p>
          <a:p>
            <a:r>
              <a:rPr lang="en-US" dirty="0" smtClean="0"/>
              <a:t>CVA: Costovertebral angle.</a:t>
            </a:r>
          </a:p>
          <a:p>
            <a:r>
              <a:rPr lang="en-US" dirty="0" err="1" smtClean="0"/>
              <a:t>Dx</a:t>
            </a:r>
            <a:r>
              <a:rPr lang="en-US" dirty="0" smtClean="0"/>
              <a:t>: Diagnosis.</a:t>
            </a:r>
          </a:p>
          <a:p>
            <a:r>
              <a:rPr lang="en-US" dirty="0" err="1" smtClean="0"/>
              <a:t>Ht</a:t>
            </a:r>
            <a:r>
              <a:rPr lang="en-US" dirty="0" smtClean="0"/>
              <a:t>: Height.</a:t>
            </a:r>
          </a:p>
          <a:p>
            <a:r>
              <a:rPr lang="en-US" dirty="0" err="1" smtClean="0"/>
              <a:t>Hx</a:t>
            </a:r>
            <a:r>
              <a:rPr lang="en-US" dirty="0" smtClean="0"/>
              <a:t>: History.</a:t>
            </a:r>
          </a:p>
          <a:p>
            <a:r>
              <a:rPr lang="en-US" dirty="0" smtClean="0"/>
              <a:t>LMP: Last menstrual period.</a:t>
            </a:r>
          </a:p>
          <a:p>
            <a:r>
              <a:rPr lang="en-US" dirty="0" smtClean="0"/>
              <a:t>Mg: Milligram. </a:t>
            </a:r>
            <a:endParaRPr lang="en-US" dirty="0"/>
          </a:p>
        </p:txBody>
      </p:sp>
    </p:spTree>
    <p:extLst>
      <p:ext uri="{BB962C8B-B14F-4D97-AF65-F5344CB8AC3E}">
        <p14:creationId xmlns:p14="http://schemas.microsoft.com/office/powerpoint/2010/main" val="47848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Standard abbreviations and Symbols</a:t>
            </a:r>
          </a:p>
        </p:txBody>
      </p:sp>
      <p:sp>
        <p:nvSpPr>
          <p:cNvPr id="3" name="Content Placeholder 2"/>
          <p:cNvSpPr>
            <a:spLocks noGrp="1"/>
          </p:cNvSpPr>
          <p:nvPr>
            <p:ph idx="1"/>
          </p:nvPr>
        </p:nvSpPr>
        <p:spPr/>
        <p:txBody>
          <a:bodyPr/>
          <a:lstStyle/>
          <a:p>
            <a:r>
              <a:rPr lang="en-US" dirty="0" smtClean="0"/>
              <a:t>P: Pulse.</a:t>
            </a:r>
          </a:p>
          <a:p>
            <a:r>
              <a:rPr lang="en-US" dirty="0" smtClean="0"/>
              <a:t>RR: Respirations rate.</a:t>
            </a:r>
          </a:p>
          <a:p>
            <a:r>
              <a:rPr lang="en-US" dirty="0" smtClean="0"/>
              <a:t>T: Temperature.</a:t>
            </a:r>
          </a:p>
          <a:p>
            <a:r>
              <a:rPr lang="en-US" dirty="0" smtClean="0"/>
              <a:t>VS: Vital Signs.</a:t>
            </a:r>
          </a:p>
          <a:p>
            <a:r>
              <a:rPr lang="en-US" dirty="0" smtClean="0"/>
              <a:t>WBCs: White blood cell.</a:t>
            </a:r>
          </a:p>
          <a:p>
            <a:r>
              <a:rPr lang="en-US" dirty="0" err="1" smtClean="0"/>
              <a:t>Wt</a:t>
            </a:r>
            <a:r>
              <a:rPr lang="en-US" dirty="0" smtClean="0"/>
              <a:t>: Weight.</a:t>
            </a:r>
          </a:p>
        </p:txBody>
      </p:sp>
    </p:spTree>
    <p:extLst>
      <p:ext uri="{BB962C8B-B14F-4D97-AF65-F5344CB8AC3E}">
        <p14:creationId xmlns:p14="http://schemas.microsoft.com/office/powerpoint/2010/main" val="3370856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of Findings </a:t>
            </a:r>
            <a:endParaRPr lang="en-US" dirty="0"/>
          </a:p>
        </p:txBody>
      </p:sp>
      <p:sp>
        <p:nvSpPr>
          <p:cNvPr id="3" name="Content Placeholder 2"/>
          <p:cNvSpPr>
            <a:spLocks noGrp="1"/>
          </p:cNvSpPr>
          <p:nvPr>
            <p:ph idx="1"/>
          </p:nvPr>
        </p:nvSpPr>
        <p:spPr/>
        <p:txBody>
          <a:bodyPr/>
          <a:lstStyle/>
          <a:p>
            <a:r>
              <a:rPr lang="en-US" dirty="0"/>
              <a:t>Interpretation of </a:t>
            </a:r>
            <a:r>
              <a:rPr lang="en-US" dirty="0" smtClean="0"/>
              <a:t>findings can be defined as making determinations about all of the data collected in the health assessment process.</a:t>
            </a:r>
          </a:p>
          <a:p>
            <a:r>
              <a:rPr lang="en-US" dirty="0" smtClean="0"/>
              <a:t>One must determine if the findings fall within normal and expected ranges in relation to the client’s age, gender, and race and then the significance of the findings in relation to the client’s health status and immediate and long-range health-related needs.</a:t>
            </a:r>
            <a:endParaRPr lang="en-US" dirty="0"/>
          </a:p>
        </p:txBody>
      </p:sp>
    </p:spTree>
    <p:extLst>
      <p:ext uri="{BB962C8B-B14F-4D97-AF65-F5344CB8AC3E}">
        <p14:creationId xmlns:p14="http://schemas.microsoft.com/office/powerpoint/2010/main" val="1379464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9246"/>
            <a:ext cx="10515600" cy="1325563"/>
          </a:xfrm>
        </p:spPr>
        <p:txBody>
          <a:bodyPr/>
          <a:lstStyle/>
          <a:p>
            <a:r>
              <a:rPr lang="en-US" dirty="0"/>
              <a:t> Interpretation of Findings </a:t>
            </a:r>
          </a:p>
        </p:txBody>
      </p:sp>
      <p:sp>
        <p:nvSpPr>
          <p:cNvPr id="3" name="Content Placeholder 2"/>
          <p:cNvSpPr>
            <a:spLocks noGrp="1"/>
          </p:cNvSpPr>
          <p:nvPr>
            <p:ph idx="1"/>
          </p:nvPr>
        </p:nvSpPr>
        <p:spPr/>
        <p:txBody>
          <a:bodyPr>
            <a:normAutofit fontScale="92500" lnSpcReduction="20000"/>
          </a:bodyPr>
          <a:lstStyle/>
          <a:p>
            <a:r>
              <a:rPr lang="en-US" dirty="0"/>
              <a:t>Interpretation of </a:t>
            </a:r>
            <a:r>
              <a:rPr lang="en-US" dirty="0" smtClean="0"/>
              <a:t>findings is influenced by a number of factors. These factors include the ability to obtain, recall, and apply knowledge, to communicate effectively; and to use a holistic approach.</a:t>
            </a:r>
          </a:p>
          <a:p>
            <a:pPr>
              <a:buFont typeface="Wingdings" pitchFamily="2" charset="2"/>
              <a:buChar char="ü"/>
            </a:pPr>
            <a:r>
              <a:rPr lang="en-US" dirty="0" smtClean="0"/>
              <a:t>Knowledge.</a:t>
            </a:r>
          </a:p>
          <a:p>
            <a:pPr>
              <a:buFont typeface="Wingdings" pitchFamily="2" charset="2"/>
              <a:buChar char="ü"/>
            </a:pPr>
            <a:r>
              <a:rPr lang="en-US" dirty="0" smtClean="0"/>
              <a:t>Communication.</a:t>
            </a:r>
          </a:p>
          <a:p>
            <a:pPr>
              <a:buFont typeface="Wingdings" pitchFamily="2" charset="2"/>
              <a:buChar char="ü"/>
            </a:pPr>
            <a:r>
              <a:rPr lang="en-US" dirty="0" smtClean="0"/>
              <a:t>Holistic approach.</a:t>
            </a:r>
          </a:p>
          <a:p>
            <a:pPr>
              <a:buFont typeface="Wingdings" pitchFamily="2" charset="2"/>
              <a:buChar char="ü"/>
            </a:pPr>
            <a:r>
              <a:rPr lang="en-US" dirty="0" smtClean="0"/>
              <a:t>Developmental factors.</a:t>
            </a:r>
          </a:p>
          <a:p>
            <a:pPr>
              <a:buFont typeface="Wingdings" pitchFamily="2" charset="2"/>
              <a:buChar char="ü"/>
            </a:pPr>
            <a:r>
              <a:rPr lang="en-US" dirty="0" smtClean="0"/>
              <a:t>Psychological and emotional factors.</a:t>
            </a:r>
          </a:p>
          <a:p>
            <a:pPr>
              <a:buFont typeface="Wingdings" pitchFamily="2" charset="2"/>
              <a:buChar char="ü"/>
            </a:pPr>
            <a:r>
              <a:rPr lang="en-US" dirty="0" smtClean="0"/>
              <a:t>Family factors.</a:t>
            </a:r>
          </a:p>
          <a:p>
            <a:pPr>
              <a:buFont typeface="Wingdings" pitchFamily="2" charset="2"/>
              <a:buChar char="ü"/>
            </a:pPr>
            <a:r>
              <a:rPr lang="en-US" dirty="0" smtClean="0"/>
              <a:t>Cultural factors.</a:t>
            </a:r>
          </a:p>
          <a:p>
            <a:pPr>
              <a:buFont typeface="Wingdings" pitchFamily="2" charset="2"/>
              <a:buChar char="ü"/>
            </a:pPr>
            <a:r>
              <a:rPr lang="en-US" dirty="0" smtClean="0"/>
              <a:t>Environmental factors.</a:t>
            </a:r>
          </a:p>
        </p:txBody>
      </p:sp>
    </p:spTree>
    <p:extLst>
      <p:ext uri="{BB962C8B-B14F-4D97-AF65-F5344CB8AC3E}">
        <p14:creationId xmlns:p14="http://schemas.microsoft.com/office/powerpoint/2010/main" val="3443773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a:t>
            </a:r>
            <a:endParaRPr lang="en-US" dirty="0"/>
          </a:p>
        </p:txBody>
      </p:sp>
      <p:sp>
        <p:nvSpPr>
          <p:cNvPr id="3" name="Content Placeholder 2"/>
          <p:cNvSpPr>
            <a:spLocks noGrp="1"/>
          </p:cNvSpPr>
          <p:nvPr>
            <p:ph idx="1"/>
          </p:nvPr>
        </p:nvSpPr>
        <p:spPr/>
        <p:txBody>
          <a:bodyPr/>
          <a:lstStyle/>
          <a:p>
            <a:r>
              <a:rPr lang="en-US" dirty="0" smtClean="0"/>
              <a:t>A state of complete physical, mental and social well-being not merely absence of disease or infirmity (WHO).</a:t>
            </a:r>
          </a:p>
          <a:p>
            <a:pPr marL="0" indent="0">
              <a:buNone/>
            </a:pPr>
            <a:endParaRPr lang="en-US" dirty="0" smtClean="0"/>
          </a:p>
          <a:p>
            <a:endParaRPr lang="en-US" dirty="0"/>
          </a:p>
        </p:txBody>
      </p:sp>
    </p:spTree>
    <p:extLst>
      <p:ext uri="{BB962C8B-B14F-4D97-AF65-F5344CB8AC3E}">
        <p14:creationId xmlns:p14="http://schemas.microsoft.com/office/powerpoint/2010/main" val="7789073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Thinking </a:t>
            </a:r>
            <a:endParaRPr lang="en-US" dirty="0"/>
          </a:p>
        </p:txBody>
      </p:sp>
      <p:sp>
        <p:nvSpPr>
          <p:cNvPr id="3" name="Content Placeholder 2"/>
          <p:cNvSpPr>
            <a:spLocks noGrp="1"/>
          </p:cNvSpPr>
          <p:nvPr>
            <p:ph idx="1"/>
          </p:nvPr>
        </p:nvSpPr>
        <p:spPr/>
        <p:txBody>
          <a:bodyPr/>
          <a:lstStyle/>
          <a:p>
            <a:r>
              <a:rPr lang="en-US" dirty="0"/>
              <a:t>Critical </a:t>
            </a:r>
            <a:r>
              <a:rPr lang="en-US" dirty="0" smtClean="0"/>
              <a:t>thinking is a cognitive skill employed in all nursing activities and enhances the application of the nursing process. </a:t>
            </a:r>
          </a:p>
          <a:p>
            <a:r>
              <a:rPr lang="en-US" dirty="0"/>
              <a:t>Critical </a:t>
            </a:r>
            <a:r>
              <a:rPr lang="en-US" dirty="0" smtClean="0"/>
              <a:t>thinking is a process of purposeful and creative thinking about resolutions of problems or the development of ways to manage situations. </a:t>
            </a:r>
          </a:p>
          <a:p>
            <a:r>
              <a:rPr lang="en-US" dirty="0"/>
              <a:t>Critical </a:t>
            </a:r>
            <a:r>
              <a:rPr lang="en-US" dirty="0" smtClean="0"/>
              <a:t>thinking is more than problem solving, it is a way to apply logic and cognitive skills to the complexities of client care. It demands that nurses avoid bias and prejudice in their approach while using all of the knowledge and resources at their disposal to assist clients in achieving health goals or maintaining well-being.</a:t>
            </a:r>
            <a:endParaRPr lang="en-US" dirty="0"/>
          </a:p>
        </p:txBody>
      </p:sp>
    </p:spTree>
    <p:extLst>
      <p:ext uri="{BB962C8B-B14F-4D97-AF65-F5344CB8AC3E}">
        <p14:creationId xmlns:p14="http://schemas.microsoft.com/office/powerpoint/2010/main" val="41051881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Elements of </a:t>
            </a:r>
            <a:r>
              <a:rPr lang="en-US" dirty="0" smtClean="0"/>
              <a:t>Critical </a:t>
            </a:r>
            <a:r>
              <a:rPr lang="en-US" dirty="0"/>
              <a:t>Thinking </a:t>
            </a:r>
          </a:p>
        </p:txBody>
      </p:sp>
      <p:sp>
        <p:nvSpPr>
          <p:cNvPr id="3" name="Content Placeholder 2"/>
          <p:cNvSpPr>
            <a:spLocks noGrp="1"/>
          </p:cNvSpPr>
          <p:nvPr>
            <p:ph idx="1"/>
          </p:nvPr>
        </p:nvSpPr>
        <p:spPr/>
        <p:txBody>
          <a:bodyPr/>
          <a:lstStyle/>
          <a:p>
            <a:r>
              <a:rPr lang="en-US" dirty="0" smtClean="0"/>
              <a:t>Collection of information.</a:t>
            </a:r>
          </a:p>
          <a:p>
            <a:r>
              <a:rPr lang="en-US" dirty="0" smtClean="0"/>
              <a:t>Analysis of situation.</a:t>
            </a:r>
          </a:p>
          <a:p>
            <a:r>
              <a:rPr lang="en-US" dirty="0" smtClean="0"/>
              <a:t>Generation of alternatives.</a:t>
            </a:r>
          </a:p>
          <a:p>
            <a:r>
              <a:rPr lang="en-US" dirty="0" smtClean="0"/>
              <a:t>Selection of alternatives.</a:t>
            </a:r>
          </a:p>
          <a:p>
            <a:r>
              <a:rPr lang="en-US" dirty="0" smtClean="0"/>
              <a:t>Evaluation.</a:t>
            </a:r>
            <a:endParaRPr lang="en-US" dirty="0"/>
          </a:p>
        </p:txBody>
      </p:sp>
    </p:spTree>
    <p:extLst>
      <p:ext uri="{BB962C8B-B14F-4D97-AF65-F5344CB8AC3E}">
        <p14:creationId xmlns:p14="http://schemas.microsoft.com/office/powerpoint/2010/main" val="2615871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Healthy People 2020</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Access to health services.</a:t>
            </a:r>
          </a:p>
          <a:p>
            <a:r>
              <a:rPr lang="en-US" dirty="0" smtClean="0">
                <a:solidFill>
                  <a:srgbClr val="FF0000"/>
                </a:solidFill>
              </a:rPr>
              <a:t>Adolescent health.</a:t>
            </a:r>
          </a:p>
          <a:p>
            <a:r>
              <a:rPr lang="en-US" dirty="0" smtClean="0"/>
              <a:t>Arthritis, osteoporosis and chronic back conditions.</a:t>
            </a:r>
          </a:p>
          <a:p>
            <a:r>
              <a:rPr lang="en-US" dirty="0" smtClean="0">
                <a:solidFill>
                  <a:srgbClr val="FF0000"/>
                </a:solidFill>
              </a:rPr>
              <a:t>Blood disorders and blood safety.</a:t>
            </a:r>
          </a:p>
          <a:p>
            <a:r>
              <a:rPr lang="en-US" dirty="0" smtClean="0"/>
              <a:t>Cancer.</a:t>
            </a:r>
          </a:p>
          <a:p>
            <a:r>
              <a:rPr lang="en-US" dirty="0" smtClean="0"/>
              <a:t>Chronic kidney disease.</a:t>
            </a:r>
          </a:p>
          <a:p>
            <a:r>
              <a:rPr lang="en-US" dirty="0" smtClean="0">
                <a:solidFill>
                  <a:srgbClr val="FF0000"/>
                </a:solidFill>
              </a:rPr>
              <a:t>Dementias.</a:t>
            </a:r>
          </a:p>
          <a:p>
            <a:r>
              <a:rPr lang="en-US" dirty="0" smtClean="0"/>
              <a:t>Diabetes.</a:t>
            </a:r>
          </a:p>
          <a:p>
            <a:r>
              <a:rPr lang="en-US" dirty="0" smtClean="0"/>
              <a:t>Disability and health.</a:t>
            </a:r>
          </a:p>
          <a:p>
            <a:r>
              <a:rPr lang="en-US" dirty="0" smtClean="0">
                <a:solidFill>
                  <a:srgbClr val="FF0000"/>
                </a:solidFill>
              </a:rPr>
              <a:t>Early and middle childhood.</a:t>
            </a:r>
          </a:p>
          <a:p>
            <a:r>
              <a:rPr lang="en-US" dirty="0" smtClean="0"/>
              <a:t>Educational and community-based programs.</a:t>
            </a:r>
          </a:p>
          <a:p>
            <a:r>
              <a:rPr lang="en-US" dirty="0" smtClean="0"/>
              <a:t>Environmental health.</a:t>
            </a:r>
          </a:p>
          <a:p>
            <a:endParaRPr lang="en-US" dirty="0"/>
          </a:p>
        </p:txBody>
      </p:sp>
    </p:spTree>
    <p:extLst>
      <p:ext uri="{BB962C8B-B14F-4D97-AF65-F5344CB8AC3E}">
        <p14:creationId xmlns:p14="http://schemas.microsoft.com/office/powerpoint/2010/main" val="2076865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Healthy People 2020</a:t>
            </a:r>
          </a:p>
        </p:txBody>
      </p:sp>
      <p:sp>
        <p:nvSpPr>
          <p:cNvPr id="3" name="Content Placeholder 2"/>
          <p:cNvSpPr>
            <a:spLocks noGrp="1"/>
          </p:cNvSpPr>
          <p:nvPr>
            <p:ph idx="1"/>
          </p:nvPr>
        </p:nvSpPr>
        <p:spPr/>
        <p:txBody>
          <a:bodyPr>
            <a:normAutofit fontScale="77500" lnSpcReduction="20000"/>
          </a:bodyPr>
          <a:lstStyle/>
          <a:p>
            <a:r>
              <a:rPr lang="en-US" dirty="0" smtClean="0"/>
              <a:t>Family planning.</a:t>
            </a:r>
          </a:p>
          <a:p>
            <a:r>
              <a:rPr lang="en-US" dirty="0" smtClean="0"/>
              <a:t>Food safety.</a:t>
            </a:r>
          </a:p>
          <a:p>
            <a:r>
              <a:rPr lang="en-US" dirty="0" smtClean="0">
                <a:solidFill>
                  <a:srgbClr val="FF0000"/>
                </a:solidFill>
              </a:rPr>
              <a:t>Genomics.</a:t>
            </a:r>
          </a:p>
          <a:p>
            <a:r>
              <a:rPr lang="en-US" dirty="0" smtClean="0">
                <a:solidFill>
                  <a:srgbClr val="FF0000"/>
                </a:solidFill>
              </a:rPr>
              <a:t>Global health.</a:t>
            </a:r>
          </a:p>
          <a:p>
            <a:r>
              <a:rPr lang="en-US" dirty="0" smtClean="0"/>
              <a:t>Health communication and health information technology.</a:t>
            </a:r>
          </a:p>
          <a:p>
            <a:r>
              <a:rPr lang="en-US" dirty="0" smtClean="0">
                <a:solidFill>
                  <a:srgbClr val="FF0000"/>
                </a:solidFill>
              </a:rPr>
              <a:t>Health-related quality of life and well-being.</a:t>
            </a:r>
          </a:p>
          <a:p>
            <a:r>
              <a:rPr lang="en-US" dirty="0" smtClean="0"/>
              <a:t>Healthcare associated infections.</a:t>
            </a:r>
          </a:p>
          <a:p>
            <a:r>
              <a:rPr lang="en-US" dirty="0" smtClean="0"/>
              <a:t>Hearing and other sensory or communication disorders.</a:t>
            </a:r>
          </a:p>
          <a:p>
            <a:r>
              <a:rPr lang="en-US" dirty="0" smtClean="0"/>
              <a:t>Heart disease and stroke.</a:t>
            </a:r>
          </a:p>
          <a:p>
            <a:r>
              <a:rPr lang="en-US" dirty="0" smtClean="0"/>
              <a:t>HIV.</a:t>
            </a:r>
          </a:p>
          <a:p>
            <a:r>
              <a:rPr lang="en-US" dirty="0" smtClean="0"/>
              <a:t>Immunization and infectious diseases.</a:t>
            </a:r>
          </a:p>
          <a:p>
            <a:r>
              <a:rPr lang="en-US" dirty="0" smtClean="0"/>
              <a:t>Injury and violence prevention.</a:t>
            </a:r>
            <a:endParaRPr lang="en-US" dirty="0"/>
          </a:p>
        </p:txBody>
      </p:sp>
    </p:spTree>
    <p:extLst>
      <p:ext uri="{BB962C8B-B14F-4D97-AF65-F5344CB8AC3E}">
        <p14:creationId xmlns:p14="http://schemas.microsoft.com/office/powerpoint/2010/main" val="1617444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Healthy People 2020</a:t>
            </a:r>
          </a:p>
        </p:txBody>
      </p:sp>
      <p:sp>
        <p:nvSpPr>
          <p:cNvPr id="3" name="Content Placeholder 2"/>
          <p:cNvSpPr>
            <a:spLocks noGrp="1"/>
          </p:cNvSpPr>
          <p:nvPr>
            <p:ph idx="1"/>
          </p:nvPr>
        </p:nvSpPr>
        <p:spPr/>
        <p:txBody>
          <a:bodyPr>
            <a:normAutofit fontScale="85000" lnSpcReduction="20000"/>
          </a:bodyPr>
          <a:lstStyle/>
          <a:p>
            <a:r>
              <a:rPr lang="en-US" dirty="0" smtClean="0"/>
              <a:t>Maternal, infant, and child health.</a:t>
            </a:r>
          </a:p>
          <a:p>
            <a:r>
              <a:rPr lang="en-US" dirty="0" smtClean="0"/>
              <a:t>Medical product safety.</a:t>
            </a:r>
          </a:p>
          <a:p>
            <a:r>
              <a:rPr lang="en-US" dirty="0" smtClean="0"/>
              <a:t>Mental health and mental disorders.</a:t>
            </a:r>
          </a:p>
          <a:p>
            <a:r>
              <a:rPr lang="en-US" dirty="0" smtClean="0"/>
              <a:t>Nutrition and weight status.</a:t>
            </a:r>
          </a:p>
          <a:p>
            <a:r>
              <a:rPr lang="en-US" dirty="0" smtClean="0"/>
              <a:t>Occupational safety and health.</a:t>
            </a:r>
          </a:p>
          <a:p>
            <a:r>
              <a:rPr lang="en-US" dirty="0" smtClean="0">
                <a:solidFill>
                  <a:srgbClr val="FF0000"/>
                </a:solidFill>
              </a:rPr>
              <a:t>Older adults.</a:t>
            </a:r>
          </a:p>
          <a:p>
            <a:r>
              <a:rPr lang="en-US" dirty="0" smtClean="0"/>
              <a:t>Oral health.</a:t>
            </a:r>
          </a:p>
          <a:p>
            <a:r>
              <a:rPr lang="en-US" dirty="0" smtClean="0"/>
              <a:t>Physical activity.</a:t>
            </a:r>
          </a:p>
          <a:p>
            <a:r>
              <a:rPr lang="en-US" dirty="0" smtClean="0">
                <a:solidFill>
                  <a:srgbClr val="FF0000"/>
                </a:solidFill>
              </a:rPr>
              <a:t>Preparedness.</a:t>
            </a:r>
          </a:p>
          <a:p>
            <a:r>
              <a:rPr lang="en-US" dirty="0" smtClean="0"/>
              <a:t>Public health infrastructure.</a:t>
            </a:r>
          </a:p>
          <a:p>
            <a:r>
              <a:rPr lang="en-US" dirty="0" smtClean="0"/>
              <a:t>Respiratory diseases.</a:t>
            </a:r>
          </a:p>
        </p:txBody>
      </p:sp>
    </p:spTree>
    <p:extLst>
      <p:ext uri="{BB962C8B-B14F-4D97-AF65-F5344CB8AC3E}">
        <p14:creationId xmlns:p14="http://schemas.microsoft.com/office/powerpoint/2010/main" val="4008502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Healthy People 2020</a:t>
            </a:r>
          </a:p>
        </p:txBody>
      </p:sp>
      <p:sp>
        <p:nvSpPr>
          <p:cNvPr id="3" name="Content Placeholder 2"/>
          <p:cNvSpPr>
            <a:spLocks noGrp="1"/>
          </p:cNvSpPr>
          <p:nvPr>
            <p:ph idx="1"/>
          </p:nvPr>
        </p:nvSpPr>
        <p:spPr/>
        <p:txBody>
          <a:bodyPr/>
          <a:lstStyle/>
          <a:p>
            <a:r>
              <a:rPr lang="en-US" dirty="0" smtClean="0"/>
              <a:t>Sexually transmitted diseases.</a:t>
            </a:r>
          </a:p>
          <a:p>
            <a:r>
              <a:rPr lang="en-US" dirty="0" smtClean="0">
                <a:solidFill>
                  <a:srgbClr val="FF0000"/>
                </a:solidFill>
              </a:rPr>
              <a:t>Sleep health.</a:t>
            </a:r>
          </a:p>
          <a:p>
            <a:r>
              <a:rPr lang="en-US" dirty="0" smtClean="0">
                <a:solidFill>
                  <a:srgbClr val="FF0000"/>
                </a:solidFill>
              </a:rPr>
              <a:t>Social determinants of health.</a:t>
            </a:r>
          </a:p>
          <a:p>
            <a:r>
              <a:rPr lang="en-US" dirty="0" smtClean="0"/>
              <a:t>Substance abuse.</a:t>
            </a:r>
          </a:p>
          <a:p>
            <a:r>
              <a:rPr lang="en-US" dirty="0" smtClean="0"/>
              <a:t>Tobacco use.</a:t>
            </a:r>
          </a:p>
          <a:p>
            <a:r>
              <a:rPr lang="en-US" dirty="0" smtClean="0"/>
              <a:t>Vision.</a:t>
            </a:r>
            <a:endParaRPr lang="en-US" dirty="0"/>
          </a:p>
        </p:txBody>
      </p:sp>
    </p:spTree>
    <p:extLst>
      <p:ext uri="{BB962C8B-B14F-4D97-AF65-F5344CB8AC3E}">
        <p14:creationId xmlns:p14="http://schemas.microsoft.com/office/powerpoint/2010/main" val="1204467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Assessment</a:t>
            </a:r>
            <a:endParaRPr lang="en-US" dirty="0"/>
          </a:p>
        </p:txBody>
      </p:sp>
      <p:sp>
        <p:nvSpPr>
          <p:cNvPr id="3" name="Content Placeholder 2"/>
          <p:cNvSpPr>
            <a:spLocks noGrp="1"/>
          </p:cNvSpPr>
          <p:nvPr>
            <p:ph idx="1"/>
          </p:nvPr>
        </p:nvSpPr>
        <p:spPr/>
        <p:txBody>
          <a:bodyPr/>
          <a:lstStyle/>
          <a:p>
            <a:r>
              <a:rPr lang="en-US" dirty="0" smtClean="0"/>
              <a:t>A systematic method of collecting data about a client for the purpose of determining the client’s current and ongoing health status, predicting risks to health, and identifying health-promoting activities.</a:t>
            </a:r>
          </a:p>
          <a:p>
            <a:r>
              <a:rPr lang="en-US" dirty="0" smtClean="0"/>
              <a:t>The data includes physical, social, cultural, environmental and emotional factors that impact the overall well-being of the client.</a:t>
            </a:r>
          </a:p>
          <a:p>
            <a:r>
              <a:rPr lang="en-US" dirty="0" smtClean="0"/>
              <a:t>The health status will include wellness behaviors, illness signs and symptoms, client strengths and weakness, and risk factors.</a:t>
            </a:r>
          </a:p>
          <a:p>
            <a:pPr marL="0" indent="0">
              <a:buNone/>
            </a:pPr>
            <a:endParaRPr lang="en-US" dirty="0"/>
          </a:p>
        </p:txBody>
      </p:sp>
    </p:spTree>
    <p:extLst>
      <p:ext uri="{BB962C8B-B14F-4D97-AF65-F5344CB8AC3E}">
        <p14:creationId xmlns:p14="http://schemas.microsoft.com/office/powerpoint/2010/main" val="3537387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a:t>
            </a:r>
            <a:r>
              <a:rPr lang="en-US" dirty="0" smtClean="0"/>
              <a:t>Assessment Cont’d</a:t>
            </a:r>
            <a:endParaRPr lang="en-US" dirty="0"/>
          </a:p>
        </p:txBody>
      </p:sp>
      <p:sp>
        <p:nvSpPr>
          <p:cNvPr id="3" name="Content Placeholder 2"/>
          <p:cNvSpPr>
            <a:spLocks noGrp="1"/>
          </p:cNvSpPr>
          <p:nvPr>
            <p:ph idx="1"/>
          </p:nvPr>
        </p:nvSpPr>
        <p:spPr/>
        <p:txBody>
          <a:bodyPr/>
          <a:lstStyle/>
          <a:p>
            <a:r>
              <a:rPr lang="en-US" dirty="0" smtClean="0"/>
              <a:t>The scope of focus must be more than problems presented by the client. The nurse will use a variety of sources to gather the objective and subjective.</a:t>
            </a:r>
          </a:p>
          <a:p>
            <a:r>
              <a:rPr lang="en-US" dirty="0" smtClean="0"/>
              <a:t>Knowledge of the natural and social sciences is a strong foundation for the nurse. Effective communication techniques and use of critical thinking skills are essential in helping the nurse to gather detailed, complete, relevant, objective, subjective, and measurable data needed to formulate a plan of care to meet the needs of the client.</a:t>
            </a:r>
          </a:p>
          <a:p>
            <a:r>
              <a:rPr lang="en-US" dirty="0" smtClean="0"/>
              <a:t>Health assessment includes the interview, physical assessment, documentation and interpretation of data.</a:t>
            </a:r>
            <a:endParaRPr lang="en-US" dirty="0"/>
          </a:p>
        </p:txBody>
      </p:sp>
    </p:spTree>
    <p:extLst>
      <p:ext uri="{BB962C8B-B14F-4D97-AF65-F5344CB8AC3E}">
        <p14:creationId xmlns:p14="http://schemas.microsoft.com/office/powerpoint/2010/main" val="2941985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Interview</a:t>
            </a:r>
            <a:endParaRPr lang="en-US" dirty="0"/>
          </a:p>
        </p:txBody>
      </p:sp>
      <p:sp>
        <p:nvSpPr>
          <p:cNvPr id="3" name="Content Placeholder 2"/>
          <p:cNvSpPr>
            <a:spLocks noGrp="1"/>
          </p:cNvSpPr>
          <p:nvPr>
            <p:ph idx="1"/>
          </p:nvPr>
        </p:nvSpPr>
        <p:spPr/>
        <p:txBody>
          <a:bodyPr/>
          <a:lstStyle/>
          <a:p>
            <a:r>
              <a:rPr lang="en-US" dirty="0" smtClean="0"/>
              <a:t>The interview, in which subjective data is gathered, includes the health history and focused interview. </a:t>
            </a:r>
          </a:p>
          <a:p>
            <a:r>
              <a:rPr lang="en-US" dirty="0" smtClean="0"/>
              <a:t>The data collected will come from primary and secondary sources. The primary source from which data is collected is the client, and the client is considered to be the direct source. An indirect or secondary source would include family members, caregivers, other members of the health team, and medical records.</a:t>
            </a:r>
          </a:p>
        </p:txBody>
      </p:sp>
    </p:spTree>
    <p:extLst>
      <p:ext uri="{BB962C8B-B14F-4D97-AF65-F5344CB8AC3E}">
        <p14:creationId xmlns:p14="http://schemas.microsoft.com/office/powerpoint/2010/main" val="22390079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TotalTime>
  <Words>1552</Words>
  <Application>Microsoft Office PowerPoint</Application>
  <PresentationFormat>Widescreen</PresentationFormat>
  <Paragraphs>122</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Wingdings</vt:lpstr>
      <vt:lpstr>Office Theme</vt:lpstr>
      <vt:lpstr>Health Assessment </vt:lpstr>
      <vt:lpstr>Health </vt:lpstr>
      <vt:lpstr>Healthy People 2020</vt:lpstr>
      <vt:lpstr>Healthy People 2020</vt:lpstr>
      <vt:lpstr>Healthy People 2020</vt:lpstr>
      <vt:lpstr>Healthy People 2020</vt:lpstr>
      <vt:lpstr>Health Assessment</vt:lpstr>
      <vt:lpstr>Health Assessment Cont’d</vt:lpstr>
      <vt:lpstr>The Interview</vt:lpstr>
      <vt:lpstr>The Interview</vt:lpstr>
      <vt:lpstr>The Health History</vt:lpstr>
      <vt:lpstr>The Focused Interview</vt:lpstr>
      <vt:lpstr>Physical Assessment </vt:lpstr>
      <vt:lpstr>Physical Assessment </vt:lpstr>
      <vt:lpstr>Documentation </vt:lpstr>
      <vt:lpstr>Standard abbreviations and Symbols</vt:lpstr>
      <vt:lpstr>Standard abbreviations and Symbols</vt:lpstr>
      <vt:lpstr>Interpretation of Findings </vt:lpstr>
      <vt:lpstr> Interpretation of Findings </vt:lpstr>
      <vt:lpstr>Critical Thinking </vt:lpstr>
      <vt:lpstr>Elements of Critical Thinking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Assessment </dc:title>
  <dc:creator>DR-MUTAZ</dc:creator>
  <cp:lastModifiedBy>DR-MUTAZ</cp:lastModifiedBy>
  <cp:revision>30</cp:revision>
  <dcterms:created xsi:type="dcterms:W3CDTF">2020-02-08T18:37:56Z</dcterms:created>
  <dcterms:modified xsi:type="dcterms:W3CDTF">2020-02-15T18:32:59Z</dcterms:modified>
</cp:coreProperties>
</file>