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66" r:id="rId7"/>
    <p:sldId id="267" r:id="rId8"/>
    <p:sldId id="268" r:id="rId9"/>
    <p:sldId id="260" r:id="rId10"/>
    <p:sldId id="261" r:id="rId11"/>
    <p:sldId id="26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3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Methods of Evaluating Serious Games</a:t>
            </a:r>
          </a:p>
        </p:txBody>
      </p:sp>
      <p:sp>
        <p:nvSpPr>
          <p:cNvPr id="4" name="Subtitle 3"/>
          <p:cNvSpPr/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Case Study Example</a:t>
            </a:r>
            <a:br/>
            <a:r>
              <a:rPr>
                <a:sym typeface="+mn-ea"/>
              </a:rPr>
              <a:t>Detailed Evaluation of "MathQuest"</a:t>
            </a:r>
            <a:endParaRPr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graphicFrame>
        <p:nvGraphicFramePr>
          <p:cNvPr id="4" name="Content Placeholder 3"/>
          <p:cNvGraphicFramePr/>
          <p:nvPr>
            <p:ph sz="half" idx="2"/>
          </p:nvPr>
        </p:nvGraphicFramePr>
        <p:xfrm>
          <a:off x="521970" y="1915160"/>
          <a:ext cx="4124325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11202670" imgH="4259580" progId="Paint.Picture">
                  <p:embed/>
                </p:oleObj>
              </mc:Choice>
              <mc:Fallback>
                <p:oleObj name="" r:id="rId1" imgW="11202670" imgH="42595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1970" y="1915160"/>
                        <a:ext cx="4124325" cy="193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265430" y="3998595"/>
            <a:ext cx="550291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400"/>
              <a:t>https://roomrecess.com/mobile/MathQuest/play.html</a:t>
            </a:r>
            <a:endParaRPr lang="en-US" sz="1400"/>
          </a:p>
        </p:txBody>
      </p:sp>
      <p:sp>
        <p:nvSpPr>
          <p:cNvPr id="7" name="Text Box 6"/>
          <p:cNvSpPr txBox="1"/>
          <p:nvPr/>
        </p:nvSpPr>
        <p:spPr>
          <a:xfrm>
            <a:off x="984250" y="4448810"/>
            <a:ext cx="77031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chemeClr val="tx1"/>
                </a:solidFill>
              </a:rPr>
              <a:t>An educational game designed to teach algebraic problem-solving to middle school students.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334770" y="5597525"/>
            <a:ext cx="7669530" cy="2489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defRPr sz="2000"/>
            </a:pPr>
            <a:r>
              <a:rPr lang="en-US" sz="2400" b="1">
                <a:solidFill>
                  <a:srgbClr val="00B0F0"/>
                </a:solidFill>
                <a:sym typeface="+mn-ea"/>
              </a:rPr>
              <a:t>We will </a:t>
            </a:r>
            <a:r>
              <a:rPr sz="2400" b="1">
                <a:solidFill>
                  <a:srgbClr val="00B0F0"/>
                </a:solidFill>
                <a:sym typeface="+mn-ea"/>
              </a:rPr>
              <a:t>evaluate the game using multiple frameworks to assess learning, engagement, and usability.</a:t>
            </a:r>
            <a:endParaRPr lang="en-US" sz="2400" b="1">
              <a:solidFill>
                <a:srgbClr val="00B0F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Kirkpatrick’s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</a:p>
          <a:p>
            <a:pPr marL="0" indent="0">
              <a:buNone/>
              <a:defRPr sz="2000"/>
            </a:pPr>
            <a:r>
              <a:t>• Level 1: Reaction - Evaluates students' enjoyment and feedback.</a:t>
            </a:r>
          </a:p>
          <a:p>
            <a:pPr marL="0" indent="0">
              <a:buNone/>
              <a:defRPr sz="2000"/>
            </a:pPr>
            <a:r>
              <a:t>• Level 2: Learning - Measures knowledge improvement through pre-and-post tests.</a:t>
            </a:r>
          </a:p>
          <a:p>
            <a:pPr marL="0" indent="0">
              <a:buNone/>
              <a:defRPr sz="2000"/>
            </a:pPr>
            <a:r>
              <a:t>• Level 3: Behavior - Observes students' ability to apply concepts.</a:t>
            </a:r>
          </a:p>
          <a:p>
            <a:pPr marL="0" indent="0">
              <a:buNone/>
              <a:defRPr sz="2000"/>
            </a:pPr>
            <a:r>
              <a:t>• Level 4: Results - Tracks long-term improvements in performance and grades.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Kirkpatrick’s Model Applied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</a:p>
          <a:p>
            <a:pPr marL="0" indent="0">
              <a:buNone/>
              <a:defRPr sz="2000"/>
            </a:pPr>
            <a:r>
              <a:t>• Reaction: 75% of students enjoyed the game; some found it challenging.</a:t>
            </a:r>
          </a:p>
          <a:p>
            <a:pPr marL="0" indent="0">
              <a:buNone/>
              <a:defRPr sz="2000"/>
            </a:pPr>
            <a:r>
              <a:t>• Learning: Test scores improved from 60% to 85%.</a:t>
            </a:r>
          </a:p>
          <a:p>
            <a:pPr marL="0" indent="0">
              <a:buNone/>
              <a:defRPr sz="2000"/>
            </a:pPr>
            <a:r>
              <a:t>• Behavior: Students showed increased confidence in solving algebra problems.</a:t>
            </a:r>
          </a:p>
          <a:p>
            <a:pPr marL="0" indent="0">
              <a:buNone/>
              <a:defRPr sz="2000"/>
            </a:pPr>
            <a:r>
              <a:t>• Results: Math grades improved by 15%; 30% of students applied algebra outside the game.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MEEGA+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</a:p>
          <a:p>
            <a:pPr marL="0" indent="0">
              <a:buNone/>
              <a:defRPr sz="2000"/>
            </a:pPr>
            <a:r>
              <a:t>• Engagement: Assesses motivation and emotional involvement.</a:t>
            </a:r>
          </a:p>
          <a:p>
            <a:pPr marL="0" indent="0">
              <a:buNone/>
              <a:defRPr sz="2000"/>
            </a:pPr>
            <a:r>
              <a:t>• Usability: Evaluates ease of use and accessibility.</a:t>
            </a:r>
          </a:p>
          <a:p>
            <a:pPr marL="0" indent="0">
              <a:buNone/>
              <a:defRPr sz="2000"/>
            </a:pPr>
            <a:r>
              <a:t>• Learning Outcomes: Measures skill acquisition through tasks.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MEEGA+ Framework Applied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</a:p>
          <a:p>
            <a:pPr marL="0" indent="0">
              <a:buNone/>
              <a:defRPr sz="2000"/>
            </a:pPr>
            <a:r>
              <a:t>• Engagement: 20-minute average session; optional challenges completed.</a:t>
            </a:r>
          </a:p>
          <a:p>
            <a:pPr marL="0" indent="0">
              <a:buNone/>
              <a:defRPr sz="2000"/>
            </a:pPr>
            <a:r>
              <a:t>• Usability: Tutorial added to resolve initial navigation issues.</a:t>
            </a:r>
          </a:p>
          <a:p>
            <a:pPr marL="0" indent="0">
              <a:buNone/>
              <a:defRPr sz="2000"/>
            </a:pPr>
            <a:r>
              <a:t>• Learning Outcomes: Players mastered concepts with 90% success in final levels.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GAME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</a:p>
          <a:p>
            <a:pPr marL="0" indent="0">
              <a:buNone/>
              <a:defRPr sz="2000"/>
            </a:pPr>
            <a:r>
              <a:t>• Behavioral Metrics: Tracks player actions and engagement patterns.</a:t>
            </a:r>
          </a:p>
          <a:p>
            <a:pPr marL="0" indent="0">
              <a:buNone/>
              <a:defRPr sz="2000"/>
            </a:pPr>
            <a:r>
              <a:t>• Performance Metrics: Measures task accuracy and in-game progress.</a:t>
            </a:r>
          </a:p>
          <a:p>
            <a:pPr marL="0" indent="0">
              <a:buNone/>
              <a:defRPr sz="2000"/>
            </a:pPr>
            <a:r>
              <a:t>• Data-Driven Insights: Uses analytics to refine game design.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GAME Model Applied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</a:p>
          <a:p>
            <a:pPr marL="0" indent="0">
              <a:buNone/>
              <a:defRPr sz="2000"/>
            </a:pPr>
            <a:r>
              <a:t>• Behavioral Metrics: 80% of students completed all levels.</a:t>
            </a:r>
          </a:p>
          <a:p>
            <a:pPr marL="0" indent="0">
              <a:buNone/>
              <a:defRPr sz="2000"/>
            </a:pPr>
            <a:r>
              <a:t>• Performance Metrics: 75% accuracy on first attempts, improved to 90%.</a:t>
            </a:r>
          </a:p>
          <a:p>
            <a:pPr marL="0" indent="0">
              <a:buNone/>
              <a:defRPr sz="2000"/>
            </a:pPr>
            <a:r>
              <a:t>• Insights: Visual puzzles were more engaging than arithmetic tasks.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Mixed Methods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</a:p>
          <a:p>
            <a:pPr marL="0" indent="0">
              <a:buNone/>
              <a:defRPr sz="2000"/>
            </a:pPr>
            <a:r>
              <a:t>• Quantitative Data: Pre-and-post tests, SUS scores, game analytics.</a:t>
            </a:r>
          </a:p>
          <a:p>
            <a:pPr marL="0" indent="0">
              <a:buNone/>
              <a:defRPr sz="2000"/>
            </a:pPr>
            <a:r>
              <a:t>• Qualitative Data: Student interviews and teacher observations.</a:t>
            </a:r>
          </a:p>
          <a:p>
            <a:pPr marL="0" indent="0">
              <a:buNone/>
              <a:defRPr sz="2000"/>
            </a:pPr>
            <a:r>
              <a:t>• Key Insight: Confidence in algebra increased, along with better collaboration.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Challenges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</a:p>
          <a:p>
            <a:pPr marL="0" indent="0">
              <a:buNone/>
              <a:defRPr sz="2000"/>
            </a:pPr>
            <a:r>
              <a:t>• Motivation: Adaptive rewards like badges improved engagement.</a:t>
            </a:r>
          </a:p>
          <a:p>
            <a:pPr marL="0" indent="0">
              <a:buNone/>
              <a:defRPr sz="2000"/>
            </a:pPr>
            <a:r>
              <a:t>• Balance: Combined fun elements with guided activities to ensure learning.</a:t>
            </a:r>
          </a:p>
          <a:p>
            <a:pPr marL="0" indent="0">
              <a:buNone/>
              <a:defRPr sz="2000"/>
            </a:pPr>
            <a:r>
              <a:t>• Technical Accessibility: Provided offline versions for equitable access.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 and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</a:p>
          <a:p>
            <a:pPr marL="0" indent="0">
              <a:buNone/>
              <a:defRPr sz="2000"/>
            </a:pPr>
            <a:r>
              <a:t>• Learning Gains: Significant improvement in algebra skills.</a:t>
            </a:r>
          </a:p>
          <a:p>
            <a:pPr marL="0" indent="0">
              <a:buNone/>
              <a:defRPr sz="2000"/>
            </a:pPr>
            <a:r>
              <a:t>• Engagement: Game was fun and encouraged participation.</a:t>
            </a:r>
          </a:p>
          <a:p>
            <a:pPr marL="0" indent="0">
              <a:buNone/>
              <a:defRPr sz="2000"/>
            </a:pPr>
            <a:r>
              <a:t>• Usability: Tutorial solved initial navigation issues.</a:t>
            </a:r>
          </a:p>
          <a:p>
            <a:pPr marL="0" indent="0">
              <a:buNone/>
              <a:defRPr sz="2000"/>
            </a:pPr>
            <a:r>
              <a:t>• Recommendation: Use adaptive difficulty and align with classroom activities.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b="1"/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sz="2000" b="1"/>
              <a:t>What are Serious Games?</a:t>
            </a:r>
            <a:endParaRPr sz="2000" b="1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 b="1">
                <a:solidFill>
                  <a:schemeClr val="tx2"/>
                </a:solidFill>
                <a:latin typeface="Arial Black" panose="020B0A04020102020204" charset="0"/>
                <a:cs typeface="Arial Black" panose="020B0A04020102020204" charset="0"/>
              </a:rPr>
              <a:t> Games designed for purposes beyond entertainment (e.g., education, health).</a:t>
            </a:r>
            <a:endParaRPr sz="1600" b="1">
              <a:solidFill>
                <a:schemeClr val="tx2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 b="1">
                <a:solidFill>
                  <a:schemeClr val="tx2"/>
                </a:solidFill>
                <a:latin typeface="Arial Black" panose="020B0A04020102020204" charset="0"/>
                <a:cs typeface="Arial Black" panose="020B0A04020102020204" charset="0"/>
              </a:rPr>
              <a:t> Examples: Duolingo (education), Foldit (science), Minecraft Education.</a:t>
            </a:r>
            <a:endParaRPr sz="1600" b="1">
              <a:solidFill>
                <a:schemeClr val="tx2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b="1"/>
              <a:t>Why Evaluate Serious Games?</a:t>
            </a:r>
            <a:endParaRPr b="1"/>
          </a:p>
          <a:p>
            <a:pPr lvl="1" algn="l">
              <a:buClrTx/>
              <a:buSzTx/>
              <a:defRPr sz="1800">
                <a:solidFill>
                  <a:srgbClr val="000000"/>
                </a:solidFill>
              </a:defRPr>
            </a:pPr>
            <a:r>
              <a:rPr sz="1600" b="1">
                <a:solidFill>
                  <a:schemeClr val="tx2"/>
                </a:solidFill>
                <a:latin typeface="Arial Black" panose="020B0A04020102020204" charset="0"/>
                <a:cs typeface="Arial Black" panose="020B0A04020102020204" charset="0"/>
              </a:rPr>
              <a:t> To measure effectiveness, user engagement, and impact.</a:t>
            </a:r>
            <a:endParaRPr sz="1600" b="1">
              <a:solidFill>
                <a:schemeClr val="tx2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lvl="1" algn="l">
              <a:buClrTx/>
              <a:buSzTx/>
              <a:defRPr sz="1800">
                <a:solidFill>
                  <a:srgbClr val="000000"/>
                </a:solidFill>
              </a:defRPr>
            </a:pPr>
            <a:r>
              <a:rPr sz="1600" b="1">
                <a:solidFill>
                  <a:schemeClr val="tx2"/>
                </a:solidFill>
                <a:latin typeface="Arial Black" panose="020B0A04020102020204" charset="0"/>
                <a:cs typeface="Arial Black" panose="020B0A04020102020204" charset="0"/>
              </a:rPr>
              <a:t> To gather feedback for improving game design.</a:t>
            </a:r>
            <a:endParaRPr sz="1600" b="1">
              <a:solidFill>
                <a:schemeClr val="tx2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Challenges in Evaluating Serious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t>1. Limited Generalizability: Results may not transfer across contexts.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t>2. Balancing Fun and Functionality: Effectiveness vs. engagement.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t>3. Ethics: Privacy concerns in data collection.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t>4. Longitudinal Evaluation: Measuring long-term impact is difficult.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Best Practices and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  <a:p>
            <a:pPr>
              <a:defRPr sz="1800">
                <a:solidFill>
                  <a:srgbClr val="000000"/>
                </a:solidFill>
              </a:defRPr>
            </a:pPr>
            <a:r>
              <a:t>Use multiple methods (triangulation) for accurate evaluation.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t>Pilot test instruments before large-scale deployment.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t>Align evaluation with intended learning outcomes.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t>Involve stakeholders (players, designers, educators).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Dimensions of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sz="2400" b="1">
              <a:solidFill>
                <a:schemeClr val="tx1"/>
              </a:solidFill>
            </a:endParaRP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chemeClr val="tx1"/>
                </a:solidFill>
              </a:rPr>
              <a:t>1. Effectiveness: Does the game achieve its goal?</a:t>
            </a:r>
            <a:endParaRPr sz="2400" b="1">
              <a:solidFill>
                <a:schemeClr val="tx1"/>
              </a:solidFill>
            </a:endParaRP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chemeClr val="tx1"/>
                </a:solidFill>
              </a:rPr>
              <a:t>2. Engagement &amp; Enjoyment: How engaged are users?</a:t>
            </a:r>
            <a:endParaRPr sz="2400" b="1">
              <a:solidFill>
                <a:schemeClr val="tx1"/>
              </a:solidFill>
            </a:endParaRP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chemeClr val="tx1"/>
                </a:solidFill>
              </a:rPr>
              <a:t>3. Usability: Is the game easy to use?</a:t>
            </a:r>
            <a:endParaRPr sz="2400" b="1">
              <a:solidFill>
                <a:schemeClr val="tx1"/>
              </a:solidFill>
            </a:endParaRP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chemeClr val="tx1"/>
                </a:solidFill>
              </a:rPr>
              <a:t>4. Behavioral Impact: Does it encourage long-term change?</a:t>
            </a:r>
            <a:endParaRPr sz="2400" b="1">
              <a:solidFill>
                <a:schemeClr val="tx1"/>
              </a:solidFill>
            </a:endParaRP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chemeClr val="tx1"/>
                </a:solidFill>
              </a:rPr>
              <a:t>5. Learning Analytics: What data is collected during play?</a:t>
            </a:r>
            <a:endParaRPr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Evaluation Frameworks &amp;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sz="2000" b="1"/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sz="2000" b="1"/>
              <a:t>Kirkpatrick’s Model (for Educational Games):</a:t>
            </a:r>
            <a:endParaRPr sz="2000" b="1"/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sz="2000" b="1"/>
              <a:t>MEEGA+ Framework: Engagement, Usability, Learning Outcomes</a:t>
            </a:r>
            <a:endParaRPr sz="2000" b="1"/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sz="2000" b="1"/>
              <a:t>GAME Model: Focuses on player behavior and performance metrics.</a:t>
            </a:r>
            <a:endParaRPr sz="2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1. Kirkpatrick’s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5000"/>
          </a:bodyPr>
          <a:p>
            <a:r>
              <a:rPr lang="en-US"/>
              <a:t> Purpose:  Evaluates the impact of educational or training interventions.  </a:t>
            </a:r>
            <a:endParaRPr lang="en-US"/>
          </a:p>
          <a:p>
            <a:pPr lvl="1"/>
            <a:r>
              <a:rPr lang="en-US"/>
              <a:t>Level 1: Reaction  – Measures player satisfaction and immediate feedback.  </a:t>
            </a:r>
            <a:endParaRPr lang="en-US"/>
          </a:p>
          <a:p>
            <a:pPr lvl="1"/>
            <a:r>
              <a:rPr lang="en-US"/>
              <a:t>-Level 2: Learning  – Assesses the knowledge or skills acquired.  </a:t>
            </a:r>
            <a:endParaRPr lang="en-US"/>
          </a:p>
          <a:p>
            <a:pPr lvl="1"/>
            <a:r>
              <a:rPr lang="en-US"/>
              <a:t>Level 3: Behavior  – Tracks changes in real-world behavior or application of skills.  </a:t>
            </a:r>
            <a:endParaRPr lang="en-US"/>
          </a:p>
          <a:p>
            <a:pPr lvl="1"/>
            <a:r>
              <a:rPr lang="en-US"/>
              <a:t>Level 4: Results  – Measures outcomes like improved performance, productivity, or other tangible results.</a:t>
            </a:r>
            <a:endParaRPr lang="en-US"/>
          </a:p>
          <a:p>
            <a:pPr lvl="1"/>
            <a:endParaRPr lang="en-US"/>
          </a:p>
          <a:p>
            <a:r>
              <a:rPr lang="en-US"/>
              <a:t> Example:  A training game might evaluate how well employees apply new skills after completing it.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MEEGA+ Framework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p>
            <a:pPr marL="0" indent="0">
              <a:buNone/>
            </a:pPr>
            <a:endParaRPr lang="en-US"/>
          </a:p>
          <a:p>
            <a:r>
              <a:rPr lang="en-US"/>
              <a:t> Purpose:  Evaluates engagement, usability, and learning outcomes in serious or educational games.  </a:t>
            </a:r>
            <a:endParaRPr lang="en-US"/>
          </a:p>
          <a:p>
            <a:pPr lvl="1"/>
            <a:r>
              <a:rPr lang="en-US" b="1">
                <a:solidFill>
                  <a:schemeClr val="tx1"/>
                </a:solidFill>
              </a:rPr>
              <a:t>Engagement:  Focuses on the user’s emotional involvement and motivation.  </a:t>
            </a:r>
            <a:endParaRPr lang="en-US" b="1">
              <a:solidFill>
                <a:schemeClr val="tx1"/>
              </a:solidFill>
            </a:endParaRPr>
          </a:p>
          <a:p>
            <a:pPr lvl="1"/>
            <a:r>
              <a:rPr lang="en-US" b="1">
                <a:solidFill>
                  <a:schemeClr val="tx1"/>
                </a:solidFill>
              </a:rPr>
              <a:t>Usability:  Assesses ease of use, accessibility, and design quality.  </a:t>
            </a:r>
            <a:endParaRPr lang="en-US" b="1">
              <a:solidFill>
                <a:schemeClr val="tx1"/>
              </a:solidFill>
            </a:endParaRPr>
          </a:p>
          <a:p>
            <a:pPr lvl="1"/>
            <a:r>
              <a:rPr lang="en-US" b="1">
                <a:solidFill>
                  <a:schemeClr val="tx1"/>
                </a:solidFill>
              </a:rPr>
              <a:t>Learning Outcomes:  Measures how well the game supports knowledge acquisition or skill-building.</a:t>
            </a:r>
            <a:endParaRPr lang="en-US" b="1">
              <a:solidFill>
                <a:schemeClr val="tx1"/>
              </a:solidFill>
            </a:endParaRPr>
          </a:p>
          <a:p>
            <a:endParaRPr lang="en-US"/>
          </a:p>
          <a:p>
            <a:r>
              <a:rPr lang="en-US"/>
              <a:t> Best For:  Games that aim to teach or train (like language learning apps or simulations).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3. GAME (Game Analytics Model)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p>
            <a:r>
              <a:rPr lang="en-US"/>
              <a:t> Purpose:  Uses in-game data to analyze user behavior and performance.  </a:t>
            </a:r>
            <a:endParaRPr lang="en-US"/>
          </a:p>
          <a:p>
            <a:pPr lvl="1"/>
            <a:r>
              <a:rPr lang="en-US"/>
              <a:t> </a:t>
            </a:r>
            <a:r>
              <a:rPr lang="en-US" b="1">
                <a:solidFill>
                  <a:schemeClr val="tx1"/>
                </a:solidFill>
              </a:rPr>
              <a:t>Behavioral Metrics:  Tracks player actions, completion rates, time on tasks, etc.  </a:t>
            </a:r>
            <a:endParaRPr lang="en-US" b="1">
              <a:solidFill>
                <a:schemeClr val="tx1"/>
              </a:solidFill>
            </a:endParaRPr>
          </a:p>
          <a:p>
            <a:pPr lvl="1"/>
            <a:r>
              <a:rPr lang="en-US" b="1">
                <a:solidFill>
                  <a:schemeClr val="tx1"/>
                </a:solidFill>
              </a:rPr>
              <a:t> Performance Metrics:  Measures player success (e.g., scores, accuracy).  </a:t>
            </a:r>
            <a:endParaRPr lang="en-US" b="1">
              <a:solidFill>
                <a:schemeClr val="tx1"/>
              </a:solidFill>
            </a:endParaRPr>
          </a:p>
          <a:p>
            <a:pPr lvl="1"/>
            <a:r>
              <a:rPr lang="en-US" b="1">
                <a:solidFill>
                  <a:schemeClr val="tx1"/>
                </a:solidFill>
              </a:rPr>
              <a:t>-Data-Driven Insights:  Identifies patterns to refine game design and improve player experience.</a:t>
            </a:r>
            <a:endParaRPr lang="en-US" b="1">
              <a:solidFill>
                <a:schemeClr val="tx1"/>
              </a:solidFill>
            </a:endParaRPr>
          </a:p>
          <a:p>
            <a:endParaRPr lang="en-US" b="1">
              <a:solidFill>
                <a:schemeClr val="tx1"/>
              </a:solidFill>
            </a:endParaRPr>
          </a:p>
          <a:p>
            <a:r>
              <a:rPr lang="en-US"/>
              <a:t> Example:  A fitness game could analyze how frequently players engage and complete challenges to track motivation.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 b="1" i="1"/>
              <a:t>These models complement one another, as each focuses on different aspects of the gaming experience (learning, behavior, usability, and data). Using multiple models ensures a more comprehensive evaluation.</a:t>
            </a:r>
            <a:endParaRPr lang="en-US" b="1" i="1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Evaluation Methods: Quantitative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  <a:p>
            <a:pPr>
              <a:defRPr sz="1800">
                <a:solidFill>
                  <a:srgbClr val="000000"/>
                </a:solidFill>
              </a:defRPr>
            </a:pPr>
            <a:r>
              <a:t>Pre-and-Post Tests: Measure skills before and after gameplay.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t>Surveys and Questionnaires: Use tools like SUS, IMI for engagement.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t>Behavioral Analytics: Track in-game actions and patterns.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t>Performance Metrics: Measure accuracy, speed, and completion rates.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Evaluation Methods: Qualitative &amp; Mixed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  <a:p>
            <a:pPr>
              <a:defRPr sz="1800">
                <a:solidFill>
                  <a:srgbClr val="000000"/>
                </a:solidFill>
              </a:defRPr>
            </a:pPr>
            <a:r>
              <a:t>Interviews and Focus Groups: Capture user experiences in-depth.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t>Observations: Monitor behavior during gameplay.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t>Think-Aloud Protocol: Players verbalize thoughts while playing.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t>Mixed Methods: Combine quantitative and qualitative approaches.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6094</Words>
  <Application>WPS Presentation</Application>
  <PresentationFormat>On-screen Show (4:3)</PresentationFormat>
  <Paragraphs>161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Arial</vt:lpstr>
      <vt:lpstr>Arial Black</vt:lpstr>
      <vt:lpstr>Calibri</vt:lpstr>
      <vt:lpstr>Microsoft YaHei</vt:lpstr>
      <vt:lpstr>Arial Unicode MS</vt:lpstr>
      <vt:lpstr>Office Theme</vt:lpstr>
      <vt:lpstr>Paint.Picture</vt:lpstr>
      <vt:lpstr>Methods of Evaluating Serious Games</vt:lpstr>
      <vt:lpstr>Introduction</vt:lpstr>
      <vt:lpstr>Key Dimensions of Evaluation</vt:lpstr>
      <vt:lpstr>Evaluation Frameworks &amp; Models</vt:lpstr>
      <vt:lpstr>1. Kirkpatrick’s Mode</vt:lpstr>
      <vt:lpstr>MEEGA+ Framework</vt:lpstr>
      <vt:lpstr>3. GAME (Game Analytics Model)</vt:lpstr>
      <vt:lpstr>Evaluation Methods: Quantitative</vt:lpstr>
      <vt:lpstr>Evaluation Methods: Qualitative &amp; Mixed</vt:lpstr>
      <vt:lpstr>Case Study Example Detailed Evaluation of "MathQuest"</vt:lpstr>
      <vt:lpstr>Kirkpatrick’s Model</vt:lpstr>
      <vt:lpstr>Kirkpatrick’s Model Applied</vt:lpstr>
      <vt:lpstr>MEEGA+ Framework</vt:lpstr>
      <vt:lpstr>MEEGA+ Framework Applied</vt:lpstr>
      <vt:lpstr>GAME Model</vt:lpstr>
      <vt:lpstr>GAME Model Applied</vt:lpstr>
      <vt:lpstr>Mixed Methods Evaluation</vt:lpstr>
      <vt:lpstr>Challenges and Solutions</vt:lpstr>
      <vt:lpstr>Summary and Recommendations</vt:lpstr>
      <vt:lpstr>Challenges in Evaluating Serious Games</vt:lpstr>
      <vt:lpstr>Best Practices and Recommendations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WPS_1636786479</cp:lastModifiedBy>
  <cp:revision>13</cp:revision>
  <dcterms:created xsi:type="dcterms:W3CDTF">2013-01-27T09:14:00Z</dcterms:created>
  <dcterms:modified xsi:type="dcterms:W3CDTF">2024-10-16T06:07:20Z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ECF14AAAAE914AEEADB2E75B3005B5F3_13</vt:lpwstr>
  </property>
  <property fmtid="{D5CDD505-2E9C-101B-9397-08002B2CF9AE}" pid="3" name="KSOProductBuildVer">
    <vt:lpwstr>1033-12.2.0.18283</vt:lpwstr>
  </property>
</Properties>
</file>