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F821-FFFD-4CCF-9F59-7D14705F4ADA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0760E-92EA-48CA-A3A6-552C06F7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31C6-0A83-4EF7-B4FA-B0F00F5868B6}" type="datetime1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6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C474-CB60-4337-AA63-4892FB5B55D9}" type="datetime1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8A78-E174-46B0-89D3-2E59786BB77F}" type="datetime1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1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DA3D-055C-423D-8D47-9C1B15A79486}" type="datetime1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B3295E5-DEE2-4939-95CD-A56E8C4B9ABF}" type="datetime1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3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E99A-7039-43CA-9EFB-9793DF855AB3}" type="datetime1">
              <a:rPr lang="en-US" smtClean="0"/>
              <a:t>06-May-22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A31-24B6-4C2A-B208-601FA620C266}" type="datetime1">
              <a:rPr lang="en-US" smtClean="0"/>
              <a:t>06-May-22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7C25-3EB8-405F-A66E-359331BF3D96}" type="datetime1">
              <a:rPr lang="en-US" smtClean="0"/>
              <a:t>06-May-22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E78F-2AEB-4042-81BA-CB9254CE50A2}" type="datetime1">
              <a:rPr lang="en-US" smtClean="0"/>
              <a:t>06-May-22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B381-BF7C-4A4A-B3B2-5CE40C8B112B}" type="datetime1">
              <a:rPr lang="en-US" smtClean="0"/>
              <a:t>06-May-22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4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6747-DD9B-4318-85F7-E82D65C70D84}" type="datetime1">
              <a:rPr lang="en-US" smtClean="0"/>
              <a:t>06-May-22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94C7BD8-8093-41B3-8518-0041FF9DB6C9}" type="datetime1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BFAF6FB-9412-41F0-97FC-7DA72A446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Multithreading and Parallel Programming In Java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Samer Zein, </a:t>
            </a:r>
            <a:r>
              <a:rPr lang="en-US" dirty="0"/>
              <a:t>P</a:t>
            </a:r>
            <a:r>
              <a:rPr lang="en-US" dirty="0" smtClean="0"/>
              <a:t>hD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055" y="120071"/>
            <a:ext cx="10058400" cy="791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thread class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9055" y="994572"/>
            <a:ext cx="101491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8" y="1346870"/>
            <a:ext cx="9876042" cy="440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57" y="161082"/>
            <a:ext cx="10058400" cy="160934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70426"/>
            <a:ext cx="10058400" cy="4050792"/>
          </a:xfrm>
        </p:spPr>
        <p:txBody>
          <a:bodyPr>
            <a:noAutofit/>
          </a:bodyPr>
          <a:lstStyle/>
          <a:p>
            <a:r>
              <a:rPr lang="en-US" sz="2400" dirty="0"/>
              <a:t>Multithreading enables </a:t>
            </a:r>
            <a:r>
              <a:rPr lang="en-US" sz="2400" b="1" dirty="0">
                <a:solidFill>
                  <a:srgbClr val="0070C0"/>
                </a:solidFill>
              </a:rPr>
              <a:t>multiple tasks </a:t>
            </a:r>
            <a:r>
              <a:rPr lang="en-US" sz="2400" dirty="0"/>
              <a:t>in a program to be </a:t>
            </a:r>
            <a:r>
              <a:rPr lang="en-US" sz="2400" b="1" dirty="0">
                <a:solidFill>
                  <a:srgbClr val="0070C0"/>
                </a:solidFill>
              </a:rPr>
              <a:t>executed </a:t>
            </a:r>
            <a:r>
              <a:rPr lang="en-US" sz="2400" b="1" dirty="0" smtClean="0">
                <a:solidFill>
                  <a:srgbClr val="0070C0"/>
                </a:solidFill>
              </a:rPr>
              <a:t>concurrently</a:t>
            </a:r>
          </a:p>
          <a:p>
            <a:r>
              <a:rPr lang="en-US" sz="2400" dirty="0"/>
              <a:t>One of the powerful features of Java is its built-in support for </a:t>
            </a:r>
            <a:r>
              <a:rPr lang="en-US" sz="2400" b="1" dirty="0">
                <a:solidFill>
                  <a:srgbClr val="0070C0"/>
                </a:solidFill>
              </a:rPr>
              <a:t>multithreading</a:t>
            </a:r>
            <a:r>
              <a:rPr lang="en-US" sz="2400" i="1" dirty="0"/>
              <a:t>—</a:t>
            </a:r>
            <a:r>
              <a:rPr lang="en-US" sz="2400" dirty="0"/>
              <a:t>the </a:t>
            </a:r>
            <a:r>
              <a:rPr lang="en-US" sz="2400" dirty="0" smtClean="0"/>
              <a:t>concurrent running </a:t>
            </a:r>
            <a:r>
              <a:rPr lang="en-US" sz="2400" dirty="0"/>
              <a:t>of multiple tasks within a program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 program may consist of </a:t>
            </a:r>
            <a:r>
              <a:rPr lang="en-US" sz="2400" b="1" dirty="0">
                <a:solidFill>
                  <a:srgbClr val="0070C0"/>
                </a:solidFill>
              </a:rPr>
              <a:t>many tasks </a:t>
            </a:r>
            <a:r>
              <a:rPr lang="en-US" sz="2400" dirty="0"/>
              <a:t>that can run concurrently.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thread is the </a:t>
            </a:r>
            <a:r>
              <a:rPr lang="en-US" sz="2400" dirty="0" smtClean="0"/>
              <a:t>flow of execution.</a:t>
            </a:r>
          </a:p>
          <a:p>
            <a:r>
              <a:rPr lang="en-US" sz="2400" dirty="0" smtClean="0"/>
              <a:t>A </a:t>
            </a:r>
            <a:r>
              <a:rPr lang="en-US" sz="2400" i="1" dirty="0"/>
              <a:t>thread </a:t>
            </a:r>
            <a:r>
              <a:rPr lang="en-US" sz="2400" dirty="0"/>
              <a:t>provides the </a:t>
            </a:r>
            <a:r>
              <a:rPr lang="en-US" sz="2400" b="1" dirty="0">
                <a:solidFill>
                  <a:srgbClr val="0070C0"/>
                </a:solidFill>
              </a:rPr>
              <a:t>mechanism</a:t>
            </a:r>
            <a:r>
              <a:rPr lang="en-US" sz="2400" dirty="0"/>
              <a:t> for running a task. With Java, you can launch </a:t>
            </a:r>
            <a:r>
              <a:rPr lang="en-US" sz="2400" b="1" dirty="0">
                <a:solidFill>
                  <a:srgbClr val="0070C0"/>
                </a:solidFill>
              </a:rPr>
              <a:t>multiple threads </a:t>
            </a:r>
            <a:r>
              <a:rPr lang="en-US" sz="2400" dirty="0"/>
              <a:t>from a program concurrently.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threads can be executed simultaneously in </a:t>
            </a:r>
            <a:r>
              <a:rPr lang="en-US" sz="2400" b="1" dirty="0">
                <a:solidFill>
                  <a:srgbClr val="0070C0"/>
                </a:solidFill>
              </a:rPr>
              <a:t>multiprocessor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system</a:t>
            </a:r>
            <a:r>
              <a:rPr lang="en-US" sz="2400" dirty="0" smtClean="0"/>
              <a:t>, </a:t>
            </a:r>
            <a:r>
              <a:rPr lang="en-US" sz="2400" dirty="0"/>
              <a:t>from beginning to end, of a task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9055" y="1678063"/>
            <a:ext cx="101491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6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055" y="120071"/>
            <a:ext cx="10058400" cy="791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Execution of threads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9055" y="994572"/>
            <a:ext cx="101491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37" y="1077425"/>
            <a:ext cx="8921173" cy="2854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6218" y="4230255"/>
            <a:ext cx="8820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Multithreading can make your program more responsive and interactive, as well as </a:t>
            </a:r>
            <a:r>
              <a:rPr lang="en-US" dirty="0" smtClean="0"/>
              <a:t>enhance performance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example, a good word processor lets you print or save a file while you are</a:t>
            </a:r>
          </a:p>
          <a:p>
            <a:r>
              <a:rPr lang="en-US" dirty="0"/>
              <a:t>typing.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some cases, multithreaded programs run faster than single-threaded programs </a:t>
            </a:r>
            <a:r>
              <a:rPr lang="en-US" dirty="0" smtClean="0"/>
              <a:t>even on </a:t>
            </a:r>
            <a:r>
              <a:rPr lang="en-US" dirty="0"/>
              <a:t>single-processor systems</a:t>
            </a:r>
          </a:p>
        </p:txBody>
      </p:sp>
    </p:spTree>
    <p:extLst>
      <p:ext uri="{BB962C8B-B14F-4D97-AF65-F5344CB8AC3E}">
        <p14:creationId xmlns:p14="http://schemas.microsoft.com/office/powerpoint/2010/main" val="239116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055" y="120071"/>
            <a:ext cx="10058400" cy="791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tasks and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077425"/>
            <a:ext cx="10058400" cy="4907739"/>
          </a:xfrm>
        </p:spPr>
        <p:txBody>
          <a:bodyPr>
            <a:normAutofit/>
          </a:bodyPr>
          <a:lstStyle/>
          <a:p>
            <a:r>
              <a:rPr lang="en-US" sz="2800" i="1" dirty="0"/>
              <a:t>A task class must implement the </a:t>
            </a:r>
            <a:r>
              <a:rPr lang="en-US" sz="2800" b="1" dirty="0">
                <a:solidFill>
                  <a:srgbClr val="0070C0"/>
                </a:solidFill>
              </a:rPr>
              <a:t>Runnable</a:t>
            </a:r>
            <a:r>
              <a:rPr lang="en-US" sz="2800" b="1" dirty="0"/>
              <a:t> </a:t>
            </a:r>
            <a:r>
              <a:rPr lang="en-US" sz="2800" i="1" dirty="0"/>
              <a:t>interface. A task must be run from </a:t>
            </a:r>
            <a:r>
              <a:rPr lang="en-US" sz="2800" i="1" dirty="0" smtClean="0"/>
              <a:t>a thread.</a:t>
            </a:r>
          </a:p>
          <a:p>
            <a:endParaRPr lang="en-US" sz="2800" i="1" dirty="0" smtClean="0"/>
          </a:p>
          <a:p>
            <a:r>
              <a:rPr lang="en-US" sz="2800" dirty="0"/>
              <a:t>Tasks are objects. To create tasks, you have to first define a class for tasks, which </a:t>
            </a:r>
            <a:r>
              <a:rPr lang="en-US" sz="2800" b="1" dirty="0" smtClean="0">
                <a:solidFill>
                  <a:srgbClr val="0070C0"/>
                </a:solidFill>
              </a:rPr>
              <a:t>implements the </a:t>
            </a:r>
            <a:r>
              <a:rPr lang="en-US" sz="2800" b="1" dirty="0">
                <a:solidFill>
                  <a:srgbClr val="0070C0"/>
                </a:solidFill>
              </a:rPr>
              <a:t>Runnable interface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The Runnable interface is rather </a:t>
            </a:r>
            <a:r>
              <a:rPr lang="en-US" sz="2800" dirty="0" smtClean="0"/>
              <a:t>simple, All </a:t>
            </a:r>
            <a:r>
              <a:rPr lang="en-US" sz="2800" dirty="0"/>
              <a:t>it contains is </a:t>
            </a: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70C0"/>
                </a:solidFill>
              </a:rPr>
              <a:t>run</a:t>
            </a:r>
            <a:r>
              <a:rPr lang="en-US" sz="2800" dirty="0" smtClean="0"/>
              <a:t> method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9055" y="994572"/>
            <a:ext cx="101491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2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055" y="120071"/>
            <a:ext cx="10058400" cy="7916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task and thread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79055" y="994572"/>
            <a:ext cx="101491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4" y="1239116"/>
            <a:ext cx="11262158" cy="50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1" y="351214"/>
            <a:ext cx="8845983" cy="56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582756"/>
            <a:ext cx="100393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39" y="543606"/>
            <a:ext cx="6959888" cy="531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Dept, Birzeit University, Samer Zein (PhD). Refs "Introduction to Java Programming 10th Edition Ch 30"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9" y="130298"/>
            <a:ext cx="6172489" cy="3995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669" y="2844801"/>
            <a:ext cx="6731381" cy="3269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12" y="2773681"/>
            <a:ext cx="88677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61</TotalTime>
  <Words>460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Wingdings</vt:lpstr>
      <vt:lpstr>Wood Type</vt:lpstr>
      <vt:lpstr>Multithreading and Parallel Programming In Java</vt:lpstr>
      <vt:lpstr>introduction</vt:lpstr>
      <vt:lpstr>Example Execution of threads</vt:lpstr>
      <vt:lpstr>Creating tasks and threads</vt:lpstr>
      <vt:lpstr>Example for task and thread</vt:lpstr>
      <vt:lpstr>PowerPoint Presentation</vt:lpstr>
      <vt:lpstr>PowerPoint Presentation</vt:lpstr>
      <vt:lpstr>PowerPoint Presentation</vt:lpstr>
      <vt:lpstr>PowerPoint Presentation</vt:lpstr>
      <vt:lpstr>The thread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Multithreading and Parallel Programming In Java</dc:title>
  <dc:creator>Samer Zain</dc:creator>
  <cp:lastModifiedBy>Samer Zain</cp:lastModifiedBy>
  <cp:revision>14</cp:revision>
  <dcterms:created xsi:type="dcterms:W3CDTF">2019-03-24T08:18:32Z</dcterms:created>
  <dcterms:modified xsi:type="dcterms:W3CDTF">2022-05-06T12:10:28Z</dcterms:modified>
</cp:coreProperties>
</file>