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3C933B46-D035-4012-AA28-2E28F39ABC8C}" type="datetimeFigureOut">
              <a:rPr lang="en-US" smtClean="0"/>
              <a:t>4/30/2024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D75B76-1F2B-494B-B125-C44915451D39}" type="slidenum">
              <a:rPr lang="en-US" smtClean="0"/>
              <a:t>‹#›</a:t>
            </a:fld>
            <a:endParaRPr lang="en-US"/>
          </a:p>
        </p:txBody>
      </p:sp>
    </p:spTree>
    <p:extLst>
      <p:ext uri="{BB962C8B-B14F-4D97-AF65-F5344CB8AC3E}">
        <p14:creationId xmlns:p14="http://schemas.microsoft.com/office/powerpoint/2010/main" val="306338682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933B46-D035-4012-AA28-2E28F39ABC8C}" type="datetimeFigureOut">
              <a:rPr lang="en-US" smtClean="0"/>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75B76-1F2B-494B-B125-C44915451D39}" type="slidenum">
              <a:rPr lang="en-US" smtClean="0"/>
              <a:t>‹#›</a:t>
            </a:fld>
            <a:endParaRPr lang="en-US"/>
          </a:p>
        </p:txBody>
      </p:sp>
    </p:spTree>
    <p:extLst>
      <p:ext uri="{BB962C8B-B14F-4D97-AF65-F5344CB8AC3E}">
        <p14:creationId xmlns:p14="http://schemas.microsoft.com/office/powerpoint/2010/main" val="2988793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933B46-D035-4012-AA28-2E28F39ABC8C}" type="datetimeFigureOut">
              <a:rPr lang="en-US" smtClean="0"/>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75B76-1F2B-494B-B125-C44915451D39}" type="slidenum">
              <a:rPr lang="en-US" smtClean="0"/>
              <a:t>‹#›</a:t>
            </a:fld>
            <a:endParaRPr lang="en-US"/>
          </a:p>
        </p:txBody>
      </p:sp>
    </p:spTree>
    <p:extLst>
      <p:ext uri="{BB962C8B-B14F-4D97-AF65-F5344CB8AC3E}">
        <p14:creationId xmlns:p14="http://schemas.microsoft.com/office/powerpoint/2010/main" val="354680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933B46-D035-4012-AA28-2E28F39ABC8C}" type="datetimeFigureOut">
              <a:rPr lang="en-US" smtClean="0"/>
              <a:t>4/30/2024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D75B76-1F2B-494B-B125-C44915451D39}" type="slidenum">
              <a:rPr lang="en-US" smtClean="0"/>
              <a:t>‹#›</a:t>
            </a:fld>
            <a:endParaRPr lang="en-US"/>
          </a:p>
        </p:txBody>
      </p:sp>
    </p:spTree>
    <p:extLst>
      <p:ext uri="{BB962C8B-B14F-4D97-AF65-F5344CB8AC3E}">
        <p14:creationId xmlns:p14="http://schemas.microsoft.com/office/powerpoint/2010/main" val="3941416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3C933B46-D035-4012-AA28-2E28F39ABC8C}" type="datetimeFigureOut">
              <a:rPr lang="en-US" smtClean="0"/>
              <a:t>4/30/2024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D75B76-1F2B-494B-B125-C44915451D39}" type="slidenum">
              <a:rPr lang="en-US" smtClean="0"/>
              <a:t>‹#›</a:t>
            </a:fld>
            <a:endParaRPr lang="en-US"/>
          </a:p>
        </p:txBody>
      </p:sp>
    </p:spTree>
    <p:extLst>
      <p:ext uri="{BB962C8B-B14F-4D97-AF65-F5344CB8AC3E}">
        <p14:creationId xmlns:p14="http://schemas.microsoft.com/office/powerpoint/2010/main" val="56154932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3C933B46-D035-4012-AA28-2E28F39ABC8C}" type="datetimeFigureOut">
              <a:rPr lang="en-US" smtClean="0"/>
              <a:t>4/30/2024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E3D75B76-1F2B-494B-B125-C44915451D39}" type="slidenum">
              <a:rPr lang="en-US" smtClean="0"/>
              <a:t>‹#›</a:t>
            </a:fld>
            <a:endParaRPr lang="en-US"/>
          </a:p>
        </p:txBody>
      </p:sp>
    </p:spTree>
    <p:extLst>
      <p:ext uri="{BB962C8B-B14F-4D97-AF65-F5344CB8AC3E}">
        <p14:creationId xmlns:p14="http://schemas.microsoft.com/office/powerpoint/2010/main" val="1210190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3C933B46-D035-4012-AA28-2E28F39ABC8C}" type="datetimeFigureOut">
              <a:rPr lang="en-US" smtClean="0"/>
              <a:t>4/30/2024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D75B76-1F2B-494B-B125-C44915451D39}"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432281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C933B46-D035-4012-AA28-2E28F39ABC8C}" type="datetimeFigureOut">
              <a:rPr lang="en-US" smtClean="0"/>
              <a:t>4/30/2024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D75B76-1F2B-494B-B125-C44915451D39}" type="slidenum">
              <a:rPr lang="en-US" smtClean="0"/>
              <a:t>‹#›</a:t>
            </a:fld>
            <a:endParaRPr lang="en-US"/>
          </a:p>
        </p:txBody>
      </p:sp>
    </p:spTree>
    <p:extLst>
      <p:ext uri="{BB962C8B-B14F-4D97-AF65-F5344CB8AC3E}">
        <p14:creationId xmlns:p14="http://schemas.microsoft.com/office/powerpoint/2010/main" val="831587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933B46-D035-4012-AA28-2E28F39ABC8C}" type="datetimeFigureOut">
              <a:rPr lang="en-US" smtClean="0"/>
              <a:t>4/30/2024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D75B76-1F2B-494B-B125-C44915451D39}" type="slidenum">
              <a:rPr lang="en-US" smtClean="0"/>
              <a:t>‹#›</a:t>
            </a:fld>
            <a:endParaRPr lang="en-US"/>
          </a:p>
        </p:txBody>
      </p:sp>
    </p:spTree>
    <p:extLst>
      <p:ext uri="{BB962C8B-B14F-4D97-AF65-F5344CB8AC3E}">
        <p14:creationId xmlns:p14="http://schemas.microsoft.com/office/powerpoint/2010/main" val="3847088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3C933B46-D035-4012-AA28-2E28F39ABC8C}" type="datetimeFigureOut">
              <a:rPr lang="en-US" smtClean="0"/>
              <a:t>4/30/2024</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E3D75B76-1F2B-494B-B125-C44915451D39}" type="slidenum">
              <a:rPr lang="en-US" smtClean="0"/>
              <a:t>‹#›</a:t>
            </a:fld>
            <a:endParaRPr lang="en-US"/>
          </a:p>
        </p:txBody>
      </p:sp>
    </p:spTree>
    <p:extLst>
      <p:ext uri="{BB962C8B-B14F-4D97-AF65-F5344CB8AC3E}">
        <p14:creationId xmlns:p14="http://schemas.microsoft.com/office/powerpoint/2010/main" val="2502345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3C933B46-D035-4012-AA28-2E28F39ABC8C}" type="datetimeFigureOut">
              <a:rPr lang="en-US" smtClean="0"/>
              <a:t>4/30/2024</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E3D75B76-1F2B-494B-B125-C44915451D39}" type="slidenum">
              <a:rPr lang="en-US" smtClean="0"/>
              <a:t>‹#›</a:t>
            </a:fld>
            <a:endParaRPr lang="en-US"/>
          </a:p>
        </p:txBody>
      </p:sp>
    </p:spTree>
    <p:extLst>
      <p:ext uri="{BB962C8B-B14F-4D97-AF65-F5344CB8AC3E}">
        <p14:creationId xmlns:p14="http://schemas.microsoft.com/office/powerpoint/2010/main" val="795399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3C933B46-D035-4012-AA28-2E28F39ABC8C}" type="datetimeFigureOut">
              <a:rPr lang="en-US" smtClean="0"/>
              <a:t>4/30/2024</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E3D75B76-1F2B-494B-B125-C44915451D39}" type="slidenum">
              <a:rPr lang="en-US" smtClean="0"/>
              <a:t>‹#›</a:t>
            </a:fld>
            <a:endParaRPr lang="en-US"/>
          </a:p>
        </p:txBody>
      </p:sp>
    </p:spTree>
    <p:extLst>
      <p:ext uri="{BB962C8B-B14F-4D97-AF65-F5344CB8AC3E}">
        <p14:creationId xmlns:p14="http://schemas.microsoft.com/office/powerpoint/2010/main" val="3881820346"/>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0BEF3-2939-450C-ADAC-746ABD422055}"/>
              </a:ext>
            </a:extLst>
          </p:cNvPr>
          <p:cNvSpPr>
            <a:spLocks noGrp="1"/>
          </p:cNvSpPr>
          <p:nvPr>
            <p:ph type="ctrTitle"/>
          </p:nvPr>
        </p:nvSpPr>
        <p:spPr/>
        <p:txBody>
          <a:bodyPr/>
          <a:lstStyle/>
          <a:p>
            <a:r>
              <a:rPr lang="en-US" dirty="0"/>
              <a:t>Annotated Bibliography</a:t>
            </a:r>
          </a:p>
        </p:txBody>
      </p:sp>
      <p:sp>
        <p:nvSpPr>
          <p:cNvPr id="3" name="Subtitle 2">
            <a:extLst>
              <a:ext uri="{FF2B5EF4-FFF2-40B4-BE49-F238E27FC236}">
                <a16:creationId xmlns:a16="http://schemas.microsoft.com/office/drawing/2014/main" id="{7217BB50-A1BB-42B1-88E5-97A944268BDD}"/>
              </a:ext>
            </a:extLst>
          </p:cNvPr>
          <p:cNvSpPr>
            <a:spLocks noGrp="1"/>
          </p:cNvSpPr>
          <p:nvPr>
            <p:ph type="subTitle" idx="1"/>
          </p:nvPr>
        </p:nvSpPr>
        <p:spPr/>
        <p:txBody>
          <a:bodyPr>
            <a:normAutofit/>
          </a:bodyPr>
          <a:lstStyle/>
          <a:p>
            <a:r>
              <a:rPr lang="en-US" sz="3600" dirty="0">
                <a:effectLst>
                  <a:outerShdw blurRad="38100" dist="38100" dir="2700000" algn="tl">
                    <a:srgbClr val="000000">
                      <a:alpha val="43137"/>
                    </a:srgbClr>
                  </a:outerShdw>
                </a:effectLst>
              </a:rPr>
              <a:t>And  MLA Citations 8</a:t>
            </a:r>
            <a:r>
              <a:rPr lang="en-US" sz="3600" baseline="30000" dirty="0">
                <a:effectLst>
                  <a:outerShdw blurRad="38100" dist="38100" dir="2700000" algn="tl">
                    <a:srgbClr val="000000">
                      <a:alpha val="43137"/>
                    </a:srgbClr>
                  </a:outerShdw>
                </a:effectLst>
              </a:rPr>
              <a:t>th</a:t>
            </a:r>
            <a:r>
              <a:rPr lang="en-US" sz="3600" dirty="0">
                <a:effectLst>
                  <a:outerShdw blurRad="38100" dist="38100" dir="2700000" algn="tl">
                    <a:srgbClr val="000000">
                      <a:alpha val="43137"/>
                    </a:srgbClr>
                  </a:outerShdw>
                </a:effectLst>
              </a:rPr>
              <a:t> ed.</a:t>
            </a:r>
          </a:p>
        </p:txBody>
      </p:sp>
    </p:spTree>
    <p:extLst>
      <p:ext uri="{BB962C8B-B14F-4D97-AF65-F5344CB8AC3E}">
        <p14:creationId xmlns:p14="http://schemas.microsoft.com/office/powerpoint/2010/main" val="1342837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8A9B9-73AD-4C6E-8C82-181652C36B09}"/>
              </a:ext>
            </a:extLst>
          </p:cNvPr>
          <p:cNvSpPr>
            <a:spLocks noGrp="1"/>
          </p:cNvSpPr>
          <p:nvPr>
            <p:ph type="title"/>
          </p:nvPr>
        </p:nvSpPr>
        <p:spPr/>
        <p:txBody>
          <a:bodyPr/>
          <a:lstStyle/>
          <a:p>
            <a:r>
              <a:rPr lang="en-US" dirty="0"/>
              <a:t>What is a Bibliography?</a:t>
            </a:r>
          </a:p>
        </p:txBody>
      </p:sp>
      <p:sp>
        <p:nvSpPr>
          <p:cNvPr id="3" name="Content Placeholder 2">
            <a:extLst>
              <a:ext uri="{FF2B5EF4-FFF2-40B4-BE49-F238E27FC236}">
                <a16:creationId xmlns:a16="http://schemas.microsoft.com/office/drawing/2014/main" id="{195FA92F-9806-4008-A00B-A182C068ED84}"/>
              </a:ext>
            </a:extLst>
          </p:cNvPr>
          <p:cNvSpPr>
            <a:spLocks noGrp="1"/>
          </p:cNvSpPr>
          <p:nvPr>
            <p:ph idx="1"/>
          </p:nvPr>
        </p:nvSpPr>
        <p:spPr>
          <a:xfrm>
            <a:off x="958362" y="2638044"/>
            <a:ext cx="10717823" cy="3771634"/>
          </a:xfrm>
        </p:spPr>
        <p:txBody>
          <a:bodyPr>
            <a:noAutofit/>
          </a:bodyPr>
          <a:lstStyle/>
          <a:p>
            <a:r>
              <a:rPr lang="en-US" sz="3200" dirty="0"/>
              <a:t>It is a list of references used in an article, or research, or a book. </a:t>
            </a:r>
          </a:p>
          <a:p>
            <a:r>
              <a:rPr lang="en-US" sz="3200" dirty="0"/>
              <a:t>It is important because it documents the sources used in any piece of writing.</a:t>
            </a:r>
          </a:p>
          <a:p>
            <a:r>
              <a:rPr lang="en-US" sz="3200" dirty="0"/>
              <a:t>It adds credibility to the author.</a:t>
            </a:r>
          </a:p>
          <a:p>
            <a:r>
              <a:rPr lang="en-US" sz="3200" dirty="0"/>
              <a:t>It is a tool to avoid plagiarism.</a:t>
            </a:r>
          </a:p>
          <a:p>
            <a:r>
              <a:rPr lang="en-US" sz="3200" dirty="0"/>
              <a:t>It is imperative in any form of academic writing.</a:t>
            </a:r>
          </a:p>
        </p:txBody>
      </p:sp>
    </p:spTree>
    <p:extLst>
      <p:ext uri="{BB962C8B-B14F-4D97-AF65-F5344CB8AC3E}">
        <p14:creationId xmlns:p14="http://schemas.microsoft.com/office/powerpoint/2010/main" val="2943110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190E6-B721-4401-BC82-E86192120D2C}"/>
              </a:ext>
            </a:extLst>
          </p:cNvPr>
          <p:cNvSpPr>
            <a:spLocks noGrp="1"/>
          </p:cNvSpPr>
          <p:nvPr>
            <p:ph type="title"/>
          </p:nvPr>
        </p:nvSpPr>
        <p:spPr/>
        <p:txBody>
          <a:bodyPr/>
          <a:lstStyle/>
          <a:p>
            <a:r>
              <a:rPr lang="en-US" dirty="0"/>
              <a:t>What is an Annotated Bibliography?</a:t>
            </a:r>
          </a:p>
        </p:txBody>
      </p:sp>
      <p:sp>
        <p:nvSpPr>
          <p:cNvPr id="3" name="Content Placeholder 2">
            <a:extLst>
              <a:ext uri="{FF2B5EF4-FFF2-40B4-BE49-F238E27FC236}">
                <a16:creationId xmlns:a16="http://schemas.microsoft.com/office/drawing/2014/main" id="{FC12B7C1-39CC-4D52-A88A-4C7BE4D2123C}"/>
              </a:ext>
            </a:extLst>
          </p:cNvPr>
          <p:cNvSpPr>
            <a:spLocks noGrp="1"/>
          </p:cNvSpPr>
          <p:nvPr>
            <p:ph idx="1"/>
          </p:nvPr>
        </p:nvSpPr>
        <p:spPr>
          <a:xfrm>
            <a:off x="509955" y="2638044"/>
            <a:ext cx="10726614" cy="4011331"/>
          </a:xfrm>
        </p:spPr>
        <p:txBody>
          <a:bodyPr>
            <a:normAutofit/>
          </a:bodyPr>
          <a:lstStyle/>
          <a:p>
            <a:r>
              <a:rPr lang="en-US" sz="2800" dirty="0"/>
              <a:t>It is a list of references used (or will be used) in any piece of writing, but it also includes </a:t>
            </a:r>
            <a:r>
              <a:rPr lang="en-US" sz="2800" b="1" dirty="0"/>
              <a:t>annotations</a:t>
            </a:r>
            <a:r>
              <a:rPr lang="en-US" sz="2800" dirty="0"/>
              <a:t>.</a:t>
            </a:r>
          </a:p>
          <a:p>
            <a:r>
              <a:rPr lang="en-US" sz="2800" dirty="0"/>
              <a:t>Annotations are additional information that provide clarity about the choice of references.</a:t>
            </a:r>
          </a:p>
          <a:p>
            <a:r>
              <a:rPr lang="en-US" sz="2800" dirty="0"/>
              <a:t>There is no one universal rule that dictates </a:t>
            </a:r>
            <a:r>
              <a:rPr lang="en-US" sz="2800" dirty="0" smtClean="0"/>
              <a:t>what </a:t>
            </a:r>
            <a:r>
              <a:rPr lang="en-US" sz="2800" dirty="0"/>
              <a:t>should be included or excluded in the annotations. It all depends on what you seek to do with the research/references. </a:t>
            </a:r>
            <a:r>
              <a:rPr lang="en-US" sz="2800" b="1" dirty="0"/>
              <a:t>But most importantly, it depends on what you instructor requires.</a:t>
            </a:r>
          </a:p>
        </p:txBody>
      </p:sp>
    </p:spTree>
    <p:extLst>
      <p:ext uri="{BB962C8B-B14F-4D97-AF65-F5344CB8AC3E}">
        <p14:creationId xmlns:p14="http://schemas.microsoft.com/office/powerpoint/2010/main" val="1187253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D4C0D-E3BB-461F-AC9F-73B3EA073C15}"/>
              </a:ext>
            </a:extLst>
          </p:cNvPr>
          <p:cNvSpPr>
            <a:spLocks noGrp="1"/>
          </p:cNvSpPr>
          <p:nvPr>
            <p:ph type="title"/>
          </p:nvPr>
        </p:nvSpPr>
        <p:spPr/>
        <p:txBody>
          <a:bodyPr/>
          <a:lstStyle/>
          <a:p>
            <a:r>
              <a:rPr lang="en-US" dirty="0"/>
              <a:t>How to write an annotated bibliography?</a:t>
            </a:r>
          </a:p>
        </p:txBody>
      </p:sp>
      <p:sp>
        <p:nvSpPr>
          <p:cNvPr id="3" name="Content Placeholder 2">
            <a:extLst>
              <a:ext uri="{FF2B5EF4-FFF2-40B4-BE49-F238E27FC236}">
                <a16:creationId xmlns:a16="http://schemas.microsoft.com/office/drawing/2014/main" id="{F4D6ECC8-33F5-40D9-BD50-BB941FC129AF}"/>
              </a:ext>
            </a:extLst>
          </p:cNvPr>
          <p:cNvSpPr>
            <a:spLocks noGrp="1"/>
          </p:cNvSpPr>
          <p:nvPr>
            <p:ph idx="1"/>
          </p:nvPr>
        </p:nvSpPr>
        <p:spPr>
          <a:xfrm>
            <a:off x="562707" y="2268510"/>
            <a:ext cx="11306907" cy="4046841"/>
          </a:xfrm>
        </p:spPr>
        <p:txBody>
          <a:bodyPr>
            <a:noAutofit/>
          </a:bodyPr>
          <a:lstStyle/>
          <a:p>
            <a:pPr marL="0" indent="0">
              <a:buNone/>
            </a:pPr>
            <a:r>
              <a:rPr lang="en-US" sz="3200" dirty="0"/>
              <a:t>The two major components of an annotated bibliography are:</a:t>
            </a:r>
          </a:p>
          <a:p>
            <a:pPr marL="0" indent="0">
              <a:buNone/>
            </a:pPr>
            <a:endParaRPr lang="en-US" sz="3200" dirty="0"/>
          </a:p>
          <a:p>
            <a:pPr marL="228600" lvl="1" indent="0">
              <a:buNone/>
            </a:pPr>
            <a:r>
              <a:rPr lang="en-US" sz="2800" b="1" dirty="0"/>
              <a:t>1) The citation of the reference</a:t>
            </a:r>
          </a:p>
          <a:p>
            <a:pPr lvl="2"/>
            <a:r>
              <a:rPr lang="en-US" sz="2800" dirty="0"/>
              <a:t>For this course, we are going to use the </a:t>
            </a:r>
            <a:r>
              <a:rPr lang="en-US" sz="2800" u="sng" dirty="0"/>
              <a:t>MLA style</a:t>
            </a:r>
            <a:r>
              <a:rPr lang="en-US" sz="2800" dirty="0"/>
              <a:t>, but there are other styles such as APA and Chicago.</a:t>
            </a:r>
          </a:p>
          <a:p>
            <a:pPr marL="228600" lvl="1" indent="0">
              <a:buNone/>
            </a:pPr>
            <a:r>
              <a:rPr lang="en-US" sz="2800" b="1" dirty="0"/>
              <a:t>2) The annotation</a:t>
            </a:r>
          </a:p>
          <a:p>
            <a:pPr lvl="2"/>
            <a:r>
              <a:rPr lang="en-US" sz="2800" dirty="0"/>
              <a:t>For the sake of this simple course, the annotation will include a </a:t>
            </a:r>
            <a:r>
              <a:rPr lang="en-US" sz="2800" u="sng" dirty="0"/>
              <a:t>summary</a:t>
            </a:r>
            <a:r>
              <a:rPr lang="en-US" sz="2800" dirty="0"/>
              <a:t> of the reference, and a note on the </a:t>
            </a:r>
            <a:r>
              <a:rPr lang="en-US" sz="2800" u="sng" dirty="0"/>
              <a:t>relevance</a:t>
            </a:r>
            <a:r>
              <a:rPr lang="en-US" sz="2800" dirty="0"/>
              <a:t>. </a:t>
            </a:r>
          </a:p>
        </p:txBody>
      </p:sp>
    </p:spTree>
    <p:extLst>
      <p:ext uri="{BB962C8B-B14F-4D97-AF65-F5344CB8AC3E}">
        <p14:creationId xmlns:p14="http://schemas.microsoft.com/office/powerpoint/2010/main" val="2432749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94A26-BBBF-425C-A4B7-67AE9FABB611}"/>
              </a:ext>
            </a:extLst>
          </p:cNvPr>
          <p:cNvSpPr>
            <a:spLocks noGrp="1"/>
          </p:cNvSpPr>
          <p:nvPr>
            <p:ph type="title"/>
          </p:nvPr>
        </p:nvSpPr>
        <p:spPr>
          <a:xfrm>
            <a:off x="2231136" y="85803"/>
            <a:ext cx="7729728" cy="1188720"/>
          </a:xfrm>
        </p:spPr>
        <p:txBody>
          <a:bodyPr/>
          <a:lstStyle/>
          <a:p>
            <a:r>
              <a:rPr lang="en-US" dirty="0"/>
              <a:t>Sample Annotated Bibliography</a:t>
            </a:r>
          </a:p>
        </p:txBody>
      </p:sp>
      <p:sp>
        <p:nvSpPr>
          <p:cNvPr id="3" name="Content Placeholder 2">
            <a:extLst>
              <a:ext uri="{FF2B5EF4-FFF2-40B4-BE49-F238E27FC236}">
                <a16:creationId xmlns:a16="http://schemas.microsoft.com/office/drawing/2014/main" id="{337B6EC3-AADB-419D-91AC-CAF8FE6862EA}"/>
              </a:ext>
            </a:extLst>
          </p:cNvPr>
          <p:cNvSpPr>
            <a:spLocks noGrp="1"/>
          </p:cNvSpPr>
          <p:nvPr>
            <p:ph idx="1"/>
          </p:nvPr>
        </p:nvSpPr>
        <p:spPr>
          <a:xfrm>
            <a:off x="346229" y="1562470"/>
            <a:ext cx="11638625" cy="5069149"/>
          </a:xfrm>
        </p:spPr>
        <p:txBody>
          <a:bodyPr>
            <a:normAutofit lnSpcReduction="10000"/>
          </a:bodyPr>
          <a:lstStyle/>
          <a:p>
            <a:pPr marL="0" indent="0">
              <a:buNone/>
            </a:pPr>
            <a:r>
              <a:rPr lang="en-US" dirty="0"/>
              <a:t>Stack, Steven. “The Effect of Modernization on Suicide in Finland: 1800-1984.” </a:t>
            </a:r>
            <a:r>
              <a:rPr lang="en-US" i="1" dirty="0"/>
              <a:t>Sociological Perspectives, </a:t>
            </a:r>
            <a:r>
              <a:rPr lang="en-US" dirty="0"/>
              <a:t>vol.36, no.2, 1993,</a:t>
            </a:r>
          </a:p>
          <a:p>
            <a:pPr marL="0" indent="0">
              <a:buNone/>
            </a:pPr>
            <a:r>
              <a:rPr lang="en-US" dirty="0"/>
              <a:t>	 pp.37-48. </a:t>
            </a:r>
            <a:r>
              <a:rPr lang="en-US" i="1" dirty="0" smtClean="0"/>
              <a:t>JSTOR</a:t>
            </a:r>
            <a:r>
              <a:rPr lang="en-US" dirty="0"/>
              <a:t>, https://</a:t>
            </a:r>
            <a:r>
              <a:rPr lang="en-US" dirty="0" smtClean="0"/>
              <a:t>www.jstor.org/stable/1389426.</a:t>
            </a:r>
            <a:endParaRPr lang="en-US" dirty="0"/>
          </a:p>
          <a:p>
            <a:pPr marL="0" indent="0">
              <a:buNone/>
            </a:pPr>
            <a:endParaRPr lang="en-US" dirty="0"/>
          </a:p>
          <a:p>
            <a:pPr marL="0" indent="0">
              <a:buNone/>
            </a:pPr>
            <a:r>
              <a:rPr lang="en-US" sz="2500" dirty="0"/>
              <a:t>Stack devotes this research for studying the social consequences of modernization on suicide in Finland. He describes the social shift toward individualism and away from collectivism that occurred in 20</a:t>
            </a:r>
            <a:r>
              <a:rPr lang="en-US" sz="2500" baseline="30000" dirty="0"/>
              <a:t>th</a:t>
            </a:r>
            <a:r>
              <a:rPr lang="en-US" sz="2500" dirty="0"/>
              <a:t> century Finland due to urbanization and modernization. Moreover, he observes how these social changes resulted in an overall detachment between the individual and the social group, which ultimately led to an increase in suicide potential. It is interesting to observe Stack’s findings and link them with the associated research concerning suicide and individualism. Since Stack is directly interested in putting Finland under the spotlight in this study, and since my own research will also focus on Scandinavian countries, one of which is Finland, this article promises to be of great use to me. It will, furthermore, help me discuss the relationship between suicide and individualism in an otherwise irreligious community such as Finland. </a:t>
            </a:r>
          </a:p>
          <a:p>
            <a:pPr marL="0" indent="0">
              <a:buNone/>
            </a:pPr>
            <a:endParaRPr lang="en-US" dirty="0"/>
          </a:p>
        </p:txBody>
      </p:sp>
      <p:cxnSp>
        <p:nvCxnSpPr>
          <p:cNvPr id="5" name="Straight Connector 4">
            <a:extLst>
              <a:ext uri="{FF2B5EF4-FFF2-40B4-BE49-F238E27FC236}">
                <a16:creationId xmlns:a16="http://schemas.microsoft.com/office/drawing/2014/main" id="{210C7379-0F7B-4EC8-8F02-F0C9A8554EFB}"/>
              </a:ext>
            </a:extLst>
          </p:cNvPr>
          <p:cNvCxnSpPr/>
          <p:nvPr/>
        </p:nvCxnSpPr>
        <p:spPr>
          <a:xfrm>
            <a:off x="346229" y="550416"/>
            <a:ext cx="319596" cy="292963"/>
          </a:xfrm>
          <a:prstGeom prst="line">
            <a:avLst/>
          </a:prstGeom>
          <a:ln>
            <a:solidFill>
              <a:srgbClr val="00B050"/>
            </a:solidFill>
          </a:ln>
        </p:spPr>
        <p:style>
          <a:lnRef idx="3">
            <a:schemeClr val="accent4"/>
          </a:lnRef>
          <a:fillRef idx="0">
            <a:schemeClr val="accent4"/>
          </a:fillRef>
          <a:effectRef idx="2">
            <a:schemeClr val="accent4"/>
          </a:effectRef>
          <a:fontRef idx="minor">
            <a:schemeClr val="tx1"/>
          </a:fontRef>
        </p:style>
      </p:cxnSp>
      <p:cxnSp>
        <p:nvCxnSpPr>
          <p:cNvPr id="6" name="Straight Connector 5">
            <a:extLst>
              <a:ext uri="{FF2B5EF4-FFF2-40B4-BE49-F238E27FC236}">
                <a16:creationId xmlns:a16="http://schemas.microsoft.com/office/drawing/2014/main" id="{133AC06B-0C90-4F9C-9669-4C5100B53B13}"/>
              </a:ext>
            </a:extLst>
          </p:cNvPr>
          <p:cNvCxnSpPr>
            <a:cxnSpLocks/>
          </p:cNvCxnSpPr>
          <p:nvPr/>
        </p:nvCxnSpPr>
        <p:spPr>
          <a:xfrm flipV="1">
            <a:off x="665825" y="85803"/>
            <a:ext cx="861134" cy="757577"/>
          </a:xfrm>
          <a:prstGeom prst="line">
            <a:avLst/>
          </a:prstGeom>
          <a:ln>
            <a:solidFill>
              <a:srgbClr val="00B050"/>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564977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CFE2E-DECB-4016-9DC2-0406187D21C6}"/>
              </a:ext>
            </a:extLst>
          </p:cNvPr>
          <p:cNvSpPr>
            <a:spLocks noGrp="1"/>
          </p:cNvSpPr>
          <p:nvPr>
            <p:ph type="title"/>
          </p:nvPr>
        </p:nvSpPr>
        <p:spPr>
          <a:xfrm>
            <a:off x="2231136" y="112436"/>
            <a:ext cx="7729728" cy="1188720"/>
          </a:xfrm>
        </p:spPr>
        <p:txBody>
          <a:bodyPr/>
          <a:lstStyle/>
          <a:p>
            <a:r>
              <a:rPr lang="en-US" dirty="0"/>
              <a:t>Sample Annotated Bibliography</a:t>
            </a:r>
          </a:p>
        </p:txBody>
      </p:sp>
      <p:sp>
        <p:nvSpPr>
          <p:cNvPr id="3" name="Content Placeholder 2">
            <a:extLst>
              <a:ext uri="{FF2B5EF4-FFF2-40B4-BE49-F238E27FC236}">
                <a16:creationId xmlns:a16="http://schemas.microsoft.com/office/drawing/2014/main" id="{FEE2A37D-E7B8-40E8-827F-EA7D01C05C93}"/>
              </a:ext>
            </a:extLst>
          </p:cNvPr>
          <p:cNvSpPr>
            <a:spLocks noGrp="1"/>
          </p:cNvSpPr>
          <p:nvPr>
            <p:ph idx="1"/>
          </p:nvPr>
        </p:nvSpPr>
        <p:spPr>
          <a:xfrm>
            <a:off x="301841" y="1669002"/>
            <a:ext cx="11825056" cy="4851647"/>
          </a:xfrm>
        </p:spPr>
        <p:txBody>
          <a:bodyPr>
            <a:normAutofit/>
          </a:bodyPr>
          <a:lstStyle/>
          <a:p>
            <a:pPr marL="0" indent="0">
              <a:buNone/>
            </a:pPr>
            <a:r>
              <a:rPr lang="en-US" sz="2000" dirty="0"/>
              <a:t>Goldblatt, Laura. </a:t>
            </a:r>
            <a:r>
              <a:rPr lang="en-US" sz="2000" dirty="0" smtClean="0"/>
              <a:t>“‘Can’t </a:t>
            </a:r>
            <a:r>
              <a:rPr lang="en-US" sz="2000" dirty="0"/>
              <a:t>Repeat the Past</a:t>
            </a:r>
            <a:r>
              <a:rPr lang="en-US" sz="2000" dirty="0" smtClean="0"/>
              <a:t>?’” </a:t>
            </a:r>
            <a:r>
              <a:rPr lang="en-US" sz="2000" dirty="0"/>
              <a:t>Gatsby and the American Dream at  Mid-Century.” </a:t>
            </a:r>
            <a:r>
              <a:rPr lang="en-US" sz="2000" i="1" dirty="0"/>
              <a:t>British Association</a:t>
            </a:r>
          </a:p>
          <a:p>
            <a:pPr marL="0" indent="0">
              <a:buNone/>
            </a:pPr>
            <a:r>
              <a:rPr lang="en-US" sz="2000" i="1" dirty="0"/>
              <a:t>	 for American Studies</a:t>
            </a:r>
            <a:r>
              <a:rPr lang="en-US" sz="2000" dirty="0"/>
              <a:t>., vol.50, no.1, 2016, pp.105-124. </a:t>
            </a:r>
            <a:r>
              <a:rPr lang="en-US" sz="2000" i="1" dirty="0"/>
              <a:t>JSTOR, https://</a:t>
            </a:r>
            <a:r>
              <a:rPr lang="en-US" sz="2000" i="1" dirty="0" smtClean="0"/>
              <a:t>www.jstor.org/stable/44162974 </a:t>
            </a:r>
            <a:r>
              <a:rPr lang="en-US" sz="2000" dirty="0" smtClean="0"/>
              <a:t>.</a:t>
            </a:r>
            <a:endParaRPr lang="en-US" sz="2000" dirty="0"/>
          </a:p>
          <a:p>
            <a:pPr marL="0" indent="0">
              <a:buNone/>
            </a:pPr>
            <a:r>
              <a:rPr lang="en-US" sz="2000" dirty="0"/>
              <a:t> </a:t>
            </a:r>
          </a:p>
          <a:p>
            <a:pPr marL="0" indent="0">
              <a:buNone/>
            </a:pPr>
            <a:r>
              <a:rPr lang="en-US" sz="2000" dirty="0"/>
              <a:t>   </a:t>
            </a:r>
            <a:r>
              <a:rPr lang="en-US" sz="2800" dirty="0"/>
              <a:t>This article deals with the American dream in </a:t>
            </a:r>
            <a:r>
              <a:rPr lang="en-US" sz="2800" i="1" dirty="0"/>
              <a:t>The Great Gatsby</a:t>
            </a:r>
            <a:r>
              <a:rPr lang="en-US" sz="2800" dirty="0"/>
              <a:t> and the cold war readership. Goldblatt delves in the American dream itself and the reasons  that led to its failure in </a:t>
            </a:r>
            <a:r>
              <a:rPr lang="en-US" sz="2800" i="1" dirty="0"/>
              <a:t>The Great Gatsby. </a:t>
            </a:r>
            <a:r>
              <a:rPr lang="en-US" sz="2800" dirty="0"/>
              <a:t>She then argues why  the American dream is portrayed as a utopia.</a:t>
            </a:r>
            <a:r>
              <a:rPr lang="en-US" sz="2800" i="1" dirty="0"/>
              <a:t> </a:t>
            </a:r>
            <a:r>
              <a:rPr lang="en-US" sz="2800" dirty="0"/>
              <a:t>The author uses Ernst Bloch's theory of disappointment and utopianism to dwell on how was the American dream is portrayed in the novel. </a:t>
            </a:r>
          </a:p>
          <a:p>
            <a:pPr marL="0" indent="0">
              <a:buNone/>
            </a:pPr>
            <a:endParaRPr lang="en-US" sz="2000" dirty="0"/>
          </a:p>
        </p:txBody>
      </p:sp>
      <p:cxnSp>
        <p:nvCxnSpPr>
          <p:cNvPr id="5" name="Straight Connector 4">
            <a:extLst>
              <a:ext uri="{FF2B5EF4-FFF2-40B4-BE49-F238E27FC236}">
                <a16:creationId xmlns:a16="http://schemas.microsoft.com/office/drawing/2014/main" id="{EA0EABB4-A144-4332-8D81-8C7CAACB6D29}"/>
              </a:ext>
            </a:extLst>
          </p:cNvPr>
          <p:cNvCxnSpPr>
            <a:cxnSpLocks/>
          </p:cNvCxnSpPr>
          <p:nvPr/>
        </p:nvCxnSpPr>
        <p:spPr>
          <a:xfrm>
            <a:off x="479394" y="337351"/>
            <a:ext cx="985422" cy="1029810"/>
          </a:xfrm>
          <a:prstGeom prst="line">
            <a:avLst/>
          </a:prstGeom>
          <a:ln>
            <a:solidFill>
              <a:srgbClr val="FF0000"/>
            </a:solidFill>
          </a:ln>
        </p:spPr>
        <p:style>
          <a:lnRef idx="3">
            <a:schemeClr val="accent3"/>
          </a:lnRef>
          <a:fillRef idx="0">
            <a:schemeClr val="accent3"/>
          </a:fillRef>
          <a:effectRef idx="2">
            <a:schemeClr val="accent3"/>
          </a:effectRef>
          <a:fontRef idx="minor">
            <a:schemeClr val="tx1"/>
          </a:fontRef>
        </p:style>
      </p:cxnSp>
      <p:cxnSp>
        <p:nvCxnSpPr>
          <p:cNvPr id="7" name="Straight Connector 6">
            <a:extLst>
              <a:ext uri="{FF2B5EF4-FFF2-40B4-BE49-F238E27FC236}">
                <a16:creationId xmlns:a16="http://schemas.microsoft.com/office/drawing/2014/main" id="{929D9E5F-46AE-4DF5-BD52-8DEA658AF705}"/>
              </a:ext>
            </a:extLst>
          </p:cNvPr>
          <p:cNvCxnSpPr>
            <a:cxnSpLocks/>
          </p:cNvCxnSpPr>
          <p:nvPr/>
        </p:nvCxnSpPr>
        <p:spPr>
          <a:xfrm flipV="1">
            <a:off x="479394" y="337351"/>
            <a:ext cx="985422" cy="1029811"/>
          </a:xfrm>
          <a:prstGeom prst="line">
            <a:avLst/>
          </a:prstGeom>
          <a:ln>
            <a:solidFill>
              <a:srgbClr val="FF0000"/>
            </a:solidFill>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2549190251"/>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208</TotalTime>
  <Words>550</Words>
  <Application>Microsoft Office PowerPoint</Application>
  <PresentationFormat>Widescreen</PresentationFormat>
  <Paragraphs>29</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Gill Sans MT</vt:lpstr>
      <vt:lpstr>Parcel</vt:lpstr>
      <vt:lpstr>Annotated Bibliography</vt:lpstr>
      <vt:lpstr>What is a Bibliography?</vt:lpstr>
      <vt:lpstr>What is an Annotated Bibliography?</vt:lpstr>
      <vt:lpstr>How to write an annotated bibliography?</vt:lpstr>
      <vt:lpstr>Sample Annotated Bibliography</vt:lpstr>
      <vt:lpstr>Sample Annotated Bibliography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Annotated Bibliography</dc:title>
  <dc:creator>Lubna</dc:creator>
  <cp:lastModifiedBy>Lubna M Dikeidek</cp:lastModifiedBy>
  <cp:revision>46</cp:revision>
  <dcterms:created xsi:type="dcterms:W3CDTF">2020-04-14T10:01:32Z</dcterms:created>
  <dcterms:modified xsi:type="dcterms:W3CDTF">2024-04-30T10:12:32Z</dcterms:modified>
</cp:coreProperties>
</file>