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14"/>
  </p:notesMasterIdLst>
  <p:sldIdLst>
    <p:sldId id="256" r:id="rId2"/>
    <p:sldId id="257" r:id="rId3"/>
    <p:sldId id="258" r:id="rId4"/>
    <p:sldId id="259" r:id="rId5"/>
    <p:sldId id="260" r:id="rId6"/>
    <p:sldId id="269" r:id="rId7"/>
    <p:sldId id="267" r:id="rId8"/>
    <p:sldId id="268" r:id="rId9"/>
    <p:sldId id="261" r:id="rId10"/>
    <p:sldId id="263" r:id="rId11"/>
    <p:sldId id="266" r:id="rId12"/>
    <p:sldId id="27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54CC19-7977-461C-A76E-DF8FABFA9FA9}" type="datetimeFigureOut">
              <a:rPr lang="en-US" smtClean="0"/>
              <a:t>27-Apr-20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6AA480-17C0-468A-8F4D-04FFE2C9A438}" type="slidenum">
              <a:rPr lang="en-US" smtClean="0"/>
              <a:t>‹#›</a:t>
            </a:fld>
            <a:endParaRPr lang="en-US"/>
          </a:p>
        </p:txBody>
      </p:sp>
    </p:spTree>
    <p:extLst>
      <p:ext uri="{BB962C8B-B14F-4D97-AF65-F5344CB8AC3E}">
        <p14:creationId xmlns:p14="http://schemas.microsoft.com/office/powerpoint/2010/main" val="29335833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smtClean="0"/>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27-Apr-20</a:t>
            </a:r>
            <a:endParaRPr lang="en-US" dirty="0"/>
          </a:p>
        </p:txBody>
      </p:sp>
      <p:sp>
        <p:nvSpPr>
          <p:cNvPr id="5" name="Footer Placeholder 4"/>
          <p:cNvSpPr>
            <a:spLocks noGrp="1"/>
          </p:cNvSpPr>
          <p:nvPr>
            <p:ph type="ftr" sz="quarter" idx="11"/>
          </p:nvPr>
        </p:nvSpPr>
        <p:spPr/>
        <p:txBody>
          <a:bodyPr/>
          <a:lstStyle/>
          <a:p>
            <a:r>
              <a:rPr lang="ar-SA" smtClean="0"/>
              <a:t>الجشطلت    موريس بقلة</a:t>
            </a:r>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27-Apr-20</a:t>
            </a:r>
            <a:endParaRPr lang="en-US" dirty="0"/>
          </a:p>
        </p:txBody>
      </p:sp>
      <p:sp>
        <p:nvSpPr>
          <p:cNvPr id="5" name="Footer Placeholder 4"/>
          <p:cNvSpPr>
            <a:spLocks noGrp="1"/>
          </p:cNvSpPr>
          <p:nvPr>
            <p:ph type="ftr" sz="quarter" idx="11"/>
          </p:nvPr>
        </p:nvSpPr>
        <p:spPr/>
        <p:txBody>
          <a:bodyPr/>
          <a:lstStyle/>
          <a:p>
            <a:r>
              <a:rPr lang="ar-SA" smtClean="0"/>
              <a:t>الجشطلت    موريس بقلة</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27-Apr-20</a:t>
            </a:r>
            <a:endParaRPr lang="en-US" dirty="0"/>
          </a:p>
        </p:txBody>
      </p:sp>
      <p:sp>
        <p:nvSpPr>
          <p:cNvPr id="5" name="Footer Placeholder 4"/>
          <p:cNvSpPr>
            <a:spLocks noGrp="1"/>
          </p:cNvSpPr>
          <p:nvPr>
            <p:ph type="ftr" sz="quarter" idx="11"/>
          </p:nvPr>
        </p:nvSpPr>
        <p:spPr/>
        <p:txBody>
          <a:bodyPr/>
          <a:lstStyle/>
          <a:p>
            <a:r>
              <a:rPr lang="ar-SA" smtClean="0"/>
              <a:t>الجشطلت    موريس بقلة</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rtl="1">
              <a:defRPr>
                <a:latin typeface="Calibri Light" panose="020F0302020204030204" pitchFamily="34" charset="0"/>
                <a:cs typeface="Calibri Light" panose="020F030202020403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0" indent="0" algn="r" rtl="1">
              <a:buNone/>
              <a:defRPr>
                <a:latin typeface="Calibri Light" panose="020F0302020204030204" pitchFamily="34" charset="0"/>
                <a:cs typeface="Calibri Light" panose="020F0302020204030204" pitchFamily="34" charset="0"/>
              </a:defRPr>
            </a:lvl1pPr>
            <a:lvl2pPr marL="274320" indent="0" algn="r" rtl="1">
              <a:buNone/>
              <a:defRPr>
                <a:latin typeface="Calibri Light" panose="020F0302020204030204" pitchFamily="34" charset="0"/>
                <a:cs typeface="Calibri Light" panose="020F0302020204030204" pitchFamily="34" charset="0"/>
              </a:defRPr>
            </a:lvl2pPr>
            <a:lvl3pPr marL="548640" indent="0" algn="r" rtl="1">
              <a:buNone/>
              <a:defRPr>
                <a:latin typeface="Calibri Light" panose="020F0302020204030204" pitchFamily="34" charset="0"/>
                <a:cs typeface="Calibri Light" panose="020F0302020204030204" pitchFamily="34" charset="0"/>
              </a:defRPr>
            </a:lvl3pPr>
            <a:lvl4pPr marL="822960" indent="0" algn="r" rtl="1">
              <a:buNone/>
              <a:defRPr>
                <a:latin typeface="Calibri Light" panose="020F0302020204030204" pitchFamily="34" charset="0"/>
                <a:cs typeface="Calibri Light" panose="020F0302020204030204" pitchFamily="34" charset="0"/>
              </a:defRPr>
            </a:lvl4pPr>
            <a:lvl5pPr marL="1097280" indent="0" algn="r" rtl="1">
              <a:buNone/>
              <a:defRPr>
                <a:latin typeface="Calibri Light" panose="020F0302020204030204" pitchFamily="34" charset="0"/>
                <a:cs typeface="Calibri Light" panose="020F030202020403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r>
              <a:rPr lang="en-US" smtClean="0"/>
              <a:t>27-Apr-20</a:t>
            </a:r>
            <a:endParaRPr lang="en-US" dirty="0"/>
          </a:p>
        </p:txBody>
      </p:sp>
      <p:sp>
        <p:nvSpPr>
          <p:cNvPr id="5" name="Footer Placeholder 4"/>
          <p:cNvSpPr>
            <a:spLocks noGrp="1"/>
          </p:cNvSpPr>
          <p:nvPr>
            <p:ph type="ftr" sz="quarter" idx="11"/>
          </p:nvPr>
        </p:nvSpPr>
        <p:spPr/>
        <p:txBody>
          <a:bodyPr/>
          <a:lstStyle/>
          <a:p>
            <a:r>
              <a:rPr lang="ar-SA" smtClean="0"/>
              <a:t>الجشطلت    موريس بقلة</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smtClean="0"/>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r>
              <a:rPr lang="en-US" smtClean="0"/>
              <a:t>27-Apr-20</a:t>
            </a:r>
            <a:endParaRPr lang="en-US" dirty="0"/>
          </a:p>
        </p:txBody>
      </p:sp>
      <p:sp>
        <p:nvSpPr>
          <p:cNvPr id="5" name="Footer Placeholder 4"/>
          <p:cNvSpPr>
            <a:spLocks noGrp="1"/>
          </p:cNvSpPr>
          <p:nvPr>
            <p:ph type="ftr" sz="quarter" idx="11"/>
          </p:nvPr>
        </p:nvSpPr>
        <p:spPr>
          <a:xfrm>
            <a:off x="2182708" y="6272784"/>
            <a:ext cx="6327648" cy="365125"/>
          </a:xfrm>
        </p:spPr>
        <p:txBody>
          <a:bodyPr/>
          <a:lstStyle/>
          <a:p>
            <a:r>
              <a:rPr lang="ar-SA" smtClean="0"/>
              <a:t>الجشطلت    موريس بقلة</a:t>
            </a:r>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en-US" smtClean="0"/>
              <a:t>27-Apr-20</a:t>
            </a:r>
            <a:endParaRPr lang="en-US" dirty="0"/>
          </a:p>
        </p:txBody>
      </p:sp>
      <p:sp>
        <p:nvSpPr>
          <p:cNvPr id="6" name="Footer Placeholder 5"/>
          <p:cNvSpPr>
            <a:spLocks noGrp="1"/>
          </p:cNvSpPr>
          <p:nvPr>
            <p:ph type="ftr" sz="quarter" idx="11"/>
          </p:nvPr>
        </p:nvSpPr>
        <p:spPr/>
        <p:txBody>
          <a:bodyPr/>
          <a:lstStyle/>
          <a:p>
            <a:r>
              <a:rPr lang="ar-SA" smtClean="0"/>
              <a:t>الجشطلت    موريس بقلة</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r>
              <a:rPr lang="en-US" smtClean="0"/>
              <a:t>27-Apr-20</a:t>
            </a:r>
            <a:endParaRPr lang="en-US" dirty="0"/>
          </a:p>
        </p:txBody>
      </p:sp>
      <p:sp>
        <p:nvSpPr>
          <p:cNvPr id="8" name="Footer Placeholder 7"/>
          <p:cNvSpPr>
            <a:spLocks noGrp="1"/>
          </p:cNvSpPr>
          <p:nvPr>
            <p:ph type="ftr" sz="quarter" idx="11"/>
          </p:nvPr>
        </p:nvSpPr>
        <p:spPr/>
        <p:txBody>
          <a:bodyPr/>
          <a:lstStyle/>
          <a:p>
            <a:r>
              <a:rPr lang="ar-SA" smtClean="0"/>
              <a:t>الجشطلت    موريس بقلة</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r>
              <a:rPr lang="en-US" smtClean="0"/>
              <a:t>27-Apr-20</a:t>
            </a:r>
            <a:endParaRPr lang="en-US" dirty="0"/>
          </a:p>
        </p:txBody>
      </p:sp>
      <p:sp>
        <p:nvSpPr>
          <p:cNvPr id="4" name="Footer Placeholder 3"/>
          <p:cNvSpPr>
            <a:spLocks noGrp="1"/>
          </p:cNvSpPr>
          <p:nvPr>
            <p:ph type="ftr" sz="quarter" idx="11"/>
          </p:nvPr>
        </p:nvSpPr>
        <p:spPr/>
        <p:txBody>
          <a:bodyPr/>
          <a:lstStyle/>
          <a:p>
            <a:r>
              <a:rPr lang="ar-SA" smtClean="0"/>
              <a:t>الجشطلت    موريس بقلة</a:t>
            </a:r>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27-Apr-20</a:t>
            </a:r>
            <a:endParaRPr lang="en-US" dirty="0"/>
          </a:p>
        </p:txBody>
      </p:sp>
      <p:sp>
        <p:nvSpPr>
          <p:cNvPr id="3" name="Footer Placeholder 2"/>
          <p:cNvSpPr>
            <a:spLocks noGrp="1"/>
          </p:cNvSpPr>
          <p:nvPr>
            <p:ph type="ftr" sz="quarter" idx="11"/>
          </p:nvPr>
        </p:nvSpPr>
        <p:spPr/>
        <p:txBody>
          <a:bodyPr/>
          <a:lstStyle/>
          <a:p>
            <a:r>
              <a:rPr lang="ar-SA" smtClean="0"/>
              <a:t>الجشطلت    موريس بقلة</a:t>
            </a:r>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27-Apr-20</a:t>
            </a:r>
            <a:endParaRPr lang="en-US" dirty="0"/>
          </a:p>
        </p:txBody>
      </p:sp>
      <p:sp>
        <p:nvSpPr>
          <p:cNvPr id="6" name="Footer Placeholder 5"/>
          <p:cNvSpPr>
            <a:spLocks noGrp="1"/>
          </p:cNvSpPr>
          <p:nvPr>
            <p:ph type="ftr" sz="quarter" idx="11"/>
          </p:nvPr>
        </p:nvSpPr>
        <p:spPr/>
        <p:txBody>
          <a:bodyPr/>
          <a:lstStyle/>
          <a:p>
            <a:r>
              <a:rPr lang="ar-SA" smtClean="0"/>
              <a:t>الجشطلت    موريس بقلة</a:t>
            </a:r>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27-Apr-20</a:t>
            </a:r>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r>
              <a:rPr lang="en-US" smtClean="0"/>
              <a:t>27-Apr-20</a:t>
            </a:r>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r>
              <a:rPr lang="ar-SA" smtClean="0"/>
              <a:t>الجشطلت    موريس بقلة</a:t>
            </a:r>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hdr="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ar-SA" sz="4400" dirty="0" smtClean="0">
                <a:latin typeface="Calibri Light" panose="020F0302020204030204" pitchFamily="34" charset="0"/>
                <a:cs typeface="Calibri Light" panose="020F0302020204030204" pitchFamily="34" charset="0"/>
              </a:rPr>
              <a:t>المدرسة </a:t>
            </a:r>
            <a:r>
              <a:rPr lang="ar-SA" sz="4400" dirty="0" err="1" smtClean="0">
                <a:latin typeface="Calibri Light" panose="020F0302020204030204" pitchFamily="34" charset="0"/>
                <a:cs typeface="Calibri Light" panose="020F0302020204030204" pitchFamily="34" charset="0"/>
              </a:rPr>
              <a:t>الجشطلتية</a:t>
            </a:r>
            <a:r>
              <a:rPr lang="ar-SA" sz="4400" dirty="0" smtClean="0">
                <a:latin typeface="Calibri Light" panose="020F0302020204030204" pitchFamily="34" charset="0"/>
                <a:cs typeface="Calibri Light" panose="020F0302020204030204" pitchFamily="34" charset="0"/>
              </a:rPr>
              <a:t/>
            </a:r>
            <a:br>
              <a:rPr lang="ar-SA" sz="4400" dirty="0" smtClean="0">
                <a:latin typeface="Calibri Light" panose="020F0302020204030204" pitchFamily="34" charset="0"/>
                <a:cs typeface="Calibri Light" panose="020F0302020204030204" pitchFamily="34" charset="0"/>
              </a:rPr>
            </a:br>
            <a:r>
              <a:rPr lang="ar-SA" altLang="en-US" sz="4400" dirty="0"/>
              <a:t>التعلم بالاستبصار</a:t>
            </a:r>
            <a:endParaRPr lang="en-US" sz="4400" dirty="0">
              <a:latin typeface="Calibri Light" panose="020F0302020204030204" pitchFamily="34" charset="0"/>
              <a:cs typeface="Calibri Light" panose="020F0302020204030204" pitchFamily="34" charset="0"/>
            </a:endParaRPr>
          </a:p>
        </p:txBody>
      </p:sp>
      <p:sp>
        <p:nvSpPr>
          <p:cNvPr id="3" name="Subtitle 2"/>
          <p:cNvSpPr>
            <a:spLocks noGrp="1"/>
          </p:cNvSpPr>
          <p:nvPr>
            <p:ph type="subTitle" idx="1"/>
          </p:nvPr>
        </p:nvSpPr>
        <p:spPr>
          <a:xfrm>
            <a:off x="1069847" y="4389120"/>
            <a:ext cx="8522885" cy="1069848"/>
          </a:xfrm>
        </p:spPr>
        <p:txBody>
          <a:bodyPr>
            <a:normAutofit/>
          </a:bodyPr>
          <a:lstStyle/>
          <a:p>
            <a:pPr algn="ctr" rtl="1"/>
            <a:r>
              <a:rPr lang="ar-SA" sz="2400" dirty="0" smtClean="0"/>
              <a:t>موريس بقلة</a:t>
            </a:r>
            <a:endParaRPr lang="en-US" sz="2400" dirty="0"/>
          </a:p>
        </p:txBody>
      </p:sp>
      <p:sp>
        <p:nvSpPr>
          <p:cNvPr id="4" name="Date Placeholder 3"/>
          <p:cNvSpPr>
            <a:spLocks noGrp="1"/>
          </p:cNvSpPr>
          <p:nvPr>
            <p:ph type="dt" sz="half" idx="10"/>
          </p:nvPr>
        </p:nvSpPr>
        <p:spPr/>
        <p:txBody>
          <a:bodyPr/>
          <a:lstStyle/>
          <a:p>
            <a:r>
              <a:rPr lang="en-US" smtClean="0"/>
              <a:t>27-Apr-20</a:t>
            </a:r>
            <a:endParaRPr lang="en-US" dirty="0"/>
          </a:p>
        </p:txBody>
      </p:sp>
      <p:sp>
        <p:nvSpPr>
          <p:cNvPr id="5" name="Footer Placeholder 4"/>
          <p:cNvSpPr>
            <a:spLocks noGrp="1"/>
          </p:cNvSpPr>
          <p:nvPr>
            <p:ph type="ftr" sz="quarter" idx="11"/>
          </p:nvPr>
        </p:nvSpPr>
        <p:spPr/>
        <p:txBody>
          <a:bodyPr/>
          <a:lstStyle/>
          <a:p>
            <a:r>
              <a:rPr lang="ar-SA" smtClean="0"/>
              <a:t>الجشطلت    موريس بقلة</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1</a:t>
            </a:fld>
            <a:endParaRPr lang="en-US" dirty="0"/>
          </a:p>
        </p:txBody>
      </p:sp>
    </p:spTree>
    <p:extLst>
      <p:ext uri="{BB962C8B-B14F-4D97-AF65-F5344CB8AC3E}">
        <p14:creationId xmlns:p14="http://schemas.microsoft.com/office/powerpoint/2010/main" val="7331711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0"/>
            <a:ext cx="10058400" cy="1609344"/>
          </a:xfrm>
        </p:spPr>
        <p:txBody>
          <a:bodyPr/>
          <a:lstStyle/>
          <a:p>
            <a:r>
              <a:rPr lang="ar-SA" dirty="0" smtClean="0"/>
              <a:t>من</a:t>
            </a:r>
            <a:r>
              <a:rPr lang="en-US" dirty="0" smtClean="0"/>
              <a:t> </a:t>
            </a:r>
            <a:r>
              <a:rPr lang="ar-SA" dirty="0" smtClean="0"/>
              <a:t>شروط </a:t>
            </a:r>
            <a:r>
              <a:rPr lang="ar-SA" dirty="0"/>
              <a:t>تجارب </a:t>
            </a:r>
            <a:r>
              <a:rPr lang="ar-SA" dirty="0" err="1" smtClean="0"/>
              <a:t>كوهلر</a:t>
            </a:r>
            <a:r>
              <a:rPr lang="ar-SA" dirty="0" smtClean="0"/>
              <a:t> </a:t>
            </a:r>
            <a:r>
              <a:rPr lang="ar-SA" dirty="0"/>
              <a:t>نلاحظ أن: </a:t>
            </a:r>
            <a:endParaRPr lang="en-US" dirty="0"/>
          </a:p>
        </p:txBody>
      </p:sp>
      <p:sp>
        <p:nvSpPr>
          <p:cNvPr id="3" name="Content Placeholder 2"/>
          <p:cNvSpPr>
            <a:spLocks noGrp="1"/>
          </p:cNvSpPr>
          <p:nvPr>
            <p:ph idx="1"/>
          </p:nvPr>
        </p:nvSpPr>
        <p:spPr>
          <a:xfrm>
            <a:off x="1069848" y="1705771"/>
            <a:ext cx="10058400" cy="4932138"/>
          </a:xfrm>
        </p:spPr>
        <p:txBody>
          <a:bodyPr>
            <a:noAutofit/>
          </a:bodyPr>
          <a:lstStyle/>
          <a:p>
            <a:r>
              <a:rPr lang="ar-SA" sz="2400" dirty="0" smtClean="0"/>
              <a:t>1 . </a:t>
            </a:r>
            <a:r>
              <a:rPr lang="ar-SA" sz="2400" b="1" dirty="0" smtClean="0">
                <a:solidFill>
                  <a:srgbClr val="FF0000"/>
                </a:solidFill>
              </a:rPr>
              <a:t>وجود دافع  </a:t>
            </a:r>
            <a:r>
              <a:rPr lang="ar-SA" sz="2400" dirty="0" smtClean="0"/>
              <a:t>فالقرد </a:t>
            </a:r>
            <a:r>
              <a:rPr lang="ar-SA" sz="2400" dirty="0"/>
              <a:t>لاشك يحب الموز حبا جما، وهو سيحاول الحصول على هذا الهدف لإشباع حاجته من الطعام</a:t>
            </a:r>
            <a:r>
              <a:rPr lang="ar-SA" sz="2400" dirty="0" smtClean="0"/>
              <a:t>.</a:t>
            </a:r>
          </a:p>
          <a:p>
            <a:r>
              <a:rPr lang="ar-SA" sz="2400" dirty="0" smtClean="0"/>
              <a:t> </a:t>
            </a:r>
            <a:r>
              <a:rPr lang="ar-SA" sz="2400" dirty="0"/>
              <a:t>2 .ضرورة وجود </a:t>
            </a:r>
            <a:r>
              <a:rPr lang="ar-SA" sz="2400" b="1" dirty="0">
                <a:solidFill>
                  <a:srgbClr val="FF0000"/>
                </a:solidFill>
              </a:rPr>
              <a:t>عائق</a:t>
            </a:r>
            <a:r>
              <a:rPr lang="ar-SA" sz="2400" dirty="0"/>
              <a:t>، فهو في مشكلات الصندوق يتمثل في وضع الموز على ارتفاع بحيث لا يستطيع القرد الوصول إليه بالطريق الطبيعي</a:t>
            </a:r>
            <a:r>
              <a:rPr lang="ar-SA" sz="2400" dirty="0" smtClean="0"/>
              <a:t>.</a:t>
            </a:r>
          </a:p>
          <a:p>
            <a:r>
              <a:rPr lang="ar-SA" sz="2400" dirty="0" smtClean="0"/>
              <a:t> </a:t>
            </a:r>
            <a:r>
              <a:rPr lang="ar-SA" sz="2400" dirty="0"/>
              <a:t>3 .صمم </a:t>
            </a:r>
            <a:r>
              <a:rPr lang="ar-SA" sz="2400" dirty="0" err="1"/>
              <a:t>كوهلر</a:t>
            </a:r>
            <a:r>
              <a:rPr lang="ar-SA" sz="2400" dirty="0"/>
              <a:t> تجاربه بحيث تكون </a:t>
            </a:r>
            <a:r>
              <a:rPr lang="ar-SA" sz="2400" b="1" dirty="0">
                <a:solidFill>
                  <a:srgbClr val="FF0000"/>
                </a:solidFill>
              </a:rPr>
              <a:t>جميع عناصر المشكلة </a:t>
            </a:r>
            <a:r>
              <a:rPr lang="ar-SA" sz="2400" b="1" dirty="0" smtClean="0">
                <a:solidFill>
                  <a:srgbClr val="FF0000"/>
                </a:solidFill>
              </a:rPr>
              <a:t>واضحة </a:t>
            </a:r>
            <a:r>
              <a:rPr lang="ar-SA" sz="2400" dirty="0" smtClean="0"/>
              <a:t>وعلى </a:t>
            </a:r>
            <a:r>
              <a:rPr lang="ar-SA" sz="2400" dirty="0"/>
              <a:t>مرأى من الكائن الحي بحيث يمكن إدراكها والتعرف إليها في لحظة</a:t>
            </a:r>
            <a:r>
              <a:rPr lang="ar-SA" sz="2400" dirty="0" smtClean="0"/>
              <a:t>؛ ويقصد </a:t>
            </a:r>
            <a:r>
              <a:rPr lang="ar-SA" sz="2400" dirty="0"/>
              <a:t>بعناصر المشكلة هنا الهدف(الموز)والوسيلة(الصناديق أو العصي) ... ومعنى ذلك أن جميع العناصر الضرورية لحل المشكلة ظاهرة لدى القرد</a:t>
            </a:r>
            <a:r>
              <a:rPr lang="ar-SA" sz="2400" dirty="0" smtClean="0"/>
              <a:t>.</a:t>
            </a:r>
          </a:p>
          <a:p>
            <a:r>
              <a:rPr lang="ar-SA" sz="2400" dirty="0" smtClean="0"/>
              <a:t> </a:t>
            </a:r>
            <a:r>
              <a:rPr lang="ar-SA" sz="2400" dirty="0"/>
              <a:t>4.أن الحركات المؤدية للحل في </a:t>
            </a:r>
            <a:r>
              <a:rPr lang="ar-SA" sz="2400" b="1" dirty="0">
                <a:solidFill>
                  <a:srgbClr val="FF0000"/>
                </a:solidFill>
              </a:rPr>
              <a:t>مستوى قدرة </a:t>
            </a:r>
            <a:r>
              <a:rPr lang="ar-SA" sz="2400" b="1" dirty="0" smtClean="0">
                <a:solidFill>
                  <a:srgbClr val="FF0000"/>
                </a:solidFill>
              </a:rPr>
              <a:t>القرد</a:t>
            </a:r>
            <a:r>
              <a:rPr lang="ar-SA" sz="2400" dirty="0" smtClean="0"/>
              <a:t>. فمجموعة </a:t>
            </a:r>
            <a:r>
              <a:rPr lang="ar-SA" sz="2400" dirty="0"/>
              <a:t>الاستجابات اللازمة للحصول على الموز في كلا النوعين من المشكلات ممكنة ،إذ ان القرد في استطاعته الإمساك بالعصا ورفعها أو سحب الصندوق ووضعه فوق الآخر، وغير ذلك من الاستجابات التي تتطلب قدرة معينة والتي دون توفرها كان يستحيل أن تتم التجربة. </a:t>
            </a:r>
            <a:endParaRPr lang="ar-SA" sz="2400" dirty="0" smtClean="0"/>
          </a:p>
          <a:p>
            <a:r>
              <a:rPr lang="ar-SA" sz="2400" dirty="0" smtClean="0"/>
              <a:t>5 </a:t>
            </a:r>
            <a:r>
              <a:rPr lang="ar-SA" sz="2400" dirty="0"/>
              <a:t>.أن المــشكلة التي تعــرض لــها القرد </a:t>
            </a:r>
            <a:r>
              <a:rPr lang="ar-SA" sz="2400" b="1" dirty="0">
                <a:solidFill>
                  <a:srgbClr val="FF0000"/>
                </a:solidFill>
              </a:rPr>
              <a:t>لــم يســـبق أن مــرت بخبرته من قبــــل </a:t>
            </a:r>
            <a:r>
              <a:rPr lang="ar-SA" sz="2400" b="1" dirty="0" smtClean="0">
                <a:solidFill>
                  <a:srgbClr val="FF0000"/>
                </a:solidFill>
              </a:rPr>
              <a:t>(موقف جديد)</a:t>
            </a:r>
            <a:endParaRPr lang="en-US" sz="2400" b="1" dirty="0">
              <a:solidFill>
                <a:srgbClr val="FF0000"/>
              </a:solidFill>
            </a:endParaRPr>
          </a:p>
        </p:txBody>
      </p:sp>
      <p:sp>
        <p:nvSpPr>
          <p:cNvPr id="4" name="Date Placeholder 3"/>
          <p:cNvSpPr>
            <a:spLocks noGrp="1"/>
          </p:cNvSpPr>
          <p:nvPr>
            <p:ph type="dt" sz="half" idx="10"/>
          </p:nvPr>
        </p:nvSpPr>
        <p:spPr/>
        <p:txBody>
          <a:bodyPr/>
          <a:lstStyle/>
          <a:p>
            <a:r>
              <a:rPr lang="en-US" smtClean="0"/>
              <a:t>27-Apr-20</a:t>
            </a:r>
            <a:endParaRPr lang="en-US" dirty="0"/>
          </a:p>
        </p:txBody>
      </p:sp>
      <p:sp>
        <p:nvSpPr>
          <p:cNvPr id="5" name="Footer Placeholder 4"/>
          <p:cNvSpPr>
            <a:spLocks noGrp="1"/>
          </p:cNvSpPr>
          <p:nvPr>
            <p:ph type="ftr" sz="quarter" idx="11"/>
          </p:nvPr>
        </p:nvSpPr>
        <p:spPr/>
        <p:txBody>
          <a:bodyPr/>
          <a:lstStyle/>
          <a:p>
            <a:r>
              <a:rPr lang="ar-SA" smtClean="0"/>
              <a:t>الجشطلت    موريس بقلة</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10</a:t>
            </a:fld>
            <a:endParaRPr lang="en-US" dirty="0"/>
          </a:p>
        </p:txBody>
      </p:sp>
    </p:spTree>
    <p:extLst>
      <p:ext uri="{BB962C8B-B14F-4D97-AF65-F5344CB8AC3E}">
        <p14:creationId xmlns:p14="http://schemas.microsoft.com/office/powerpoint/2010/main" val="20170045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خلاصة تجارب </a:t>
            </a:r>
            <a:r>
              <a:rPr lang="ar-SA" dirty="0" err="1"/>
              <a:t>كوهلر</a:t>
            </a:r>
            <a:r>
              <a:rPr lang="ar-SA" dirty="0"/>
              <a:t> :</a:t>
            </a:r>
            <a:br>
              <a:rPr lang="ar-SA" dirty="0"/>
            </a:br>
            <a:endParaRPr lang="en-US" dirty="0"/>
          </a:p>
        </p:txBody>
      </p:sp>
      <p:sp>
        <p:nvSpPr>
          <p:cNvPr id="3" name="Content Placeholder 2"/>
          <p:cNvSpPr>
            <a:spLocks noGrp="1"/>
          </p:cNvSpPr>
          <p:nvPr>
            <p:ph idx="1"/>
          </p:nvPr>
        </p:nvSpPr>
        <p:spPr/>
        <p:txBody>
          <a:bodyPr>
            <a:normAutofit/>
          </a:bodyPr>
          <a:lstStyle/>
          <a:p>
            <a:r>
              <a:rPr lang="ar-SA" sz="3200" dirty="0" smtClean="0"/>
              <a:t>أولا </a:t>
            </a:r>
            <a:r>
              <a:rPr lang="ar-SA" sz="3200" dirty="0"/>
              <a:t>: أن الوصول إلى الحل يأتي </a:t>
            </a:r>
            <a:r>
              <a:rPr lang="ar-SA" sz="3200" dirty="0" smtClean="0"/>
              <a:t>وكأنه </a:t>
            </a:r>
            <a:r>
              <a:rPr lang="ar-SA" sz="3200" dirty="0"/>
              <a:t>فجأة نتيجة </a:t>
            </a:r>
            <a:r>
              <a:rPr lang="ar-SA" sz="3200" dirty="0" smtClean="0"/>
              <a:t>ما يسمى </a:t>
            </a:r>
            <a:r>
              <a:rPr lang="ar-SA" sz="3200" dirty="0"/>
              <a:t>بالاستبصار .</a:t>
            </a:r>
            <a:br>
              <a:rPr lang="ar-SA" sz="3200" dirty="0"/>
            </a:br>
            <a:r>
              <a:rPr lang="ar-SA" sz="3200" dirty="0"/>
              <a:t>ثانيا : أن الاستبصار يعتمد على ادراك وتنظيم أجزاء الموقف .</a:t>
            </a:r>
            <a:br>
              <a:rPr lang="ar-SA" sz="3200" dirty="0"/>
            </a:br>
            <a:r>
              <a:rPr lang="ar-SA" sz="3200" dirty="0"/>
              <a:t>ثالثا : متى ما توصل الحيوان إلى الحل عن طريق الاستبصار فإنه يمكنه أن يكرره بسهولة .</a:t>
            </a:r>
            <a:br>
              <a:rPr lang="ar-SA" sz="3200" dirty="0"/>
            </a:br>
            <a:r>
              <a:rPr lang="ar-SA" sz="3200" dirty="0"/>
              <a:t>رابعا : أن الحل الذي يصل إليه الحيوان عن طريق الاستبصار يمكن أن يطبق في المواقف الجديدة.</a:t>
            </a:r>
          </a:p>
          <a:p>
            <a:endParaRPr lang="en-US" sz="3200" dirty="0"/>
          </a:p>
        </p:txBody>
      </p:sp>
      <p:sp>
        <p:nvSpPr>
          <p:cNvPr id="4" name="Date Placeholder 3"/>
          <p:cNvSpPr>
            <a:spLocks noGrp="1"/>
          </p:cNvSpPr>
          <p:nvPr>
            <p:ph type="dt" sz="half" idx="10"/>
          </p:nvPr>
        </p:nvSpPr>
        <p:spPr/>
        <p:txBody>
          <a:bodyPr/>
          <a:lstStyle/>
          <a:p>
            <a:r>
              <a:rPr lang="en-US" smtClean="0"/>
              <a:t>27-Apr-20</a:t>
            </a:r>
            <a:endParaRPr lang="en-US" dirty="0"/>
          </a:p>
        </p:txBody>
      </p:sp>
      <p:sp>
        <p:nvSpPr>
          <p:cNvPr id="5" name="Footer Placeholder 4"/>
          <p:cNvSpPr>
            <a:spLocks noGrp="1"/>
          </p:cNvSpPr>
          <p:nvPr>
            <p:ph type="ftr" sz="quarter" idx="11"/>
          </p:nvPr>
        </p:nvSpPr>
        <p:spPr/>
        <p:txBody>
          <a:bodyPr/>
          <a:lstStyle/>
          <a:p>
            <a:r>
              <a:rPr lang="ar-SA" smtClean="0"/>
              <a:t>الجشطلت    موريس بقلة</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11</a:t>
            </a:fld>
            <a:endParaRPr lang="en-US" dirty="0"/>
          </a:p>
        </p:txBody>
      </p:sp>
    </p:spTree>
    <p:extLst>
      <p:ext uri="{BB962C8B-B14F-4D97-AF65-F5344CB8AC3E}">
        <p14:creationId xmlns:p14="http://schemas.microsoft.com/office/powerpoint/2010/main" val="7530258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ar-SA" sz="2800" b="1" dirty="0" smtClean="0"/>
              <a:t>  </a:t>
            </a:r>
          </a:p>
          <a:p>
            <a:r>
              <a:rPr lang="ar-SA" sz="2800" b="1" dirty="0"/>
              <a:t>	</a:t>
            </a:r>
            <a:r>
              <a:rPr lang="ar-SA" sz="2800" b="1" dirty="0" smtClean="0"/>
              <a:t>	4	6	9</a:t>
            </a:r>
          </a:p>
          <a:p>
            <a:r>
              <a:rPr lang="ar-SA" sz="2800" b="1" dirty="0"/>
              <a:t>	</a:t>
            </a:r>
            <a:r>
              <a:rPr lang="ar-SA" sz="2800" b="1" dirty="0" smtClean="0"/>
              <a:t>	7	9	12</a:t>
            </a:r>
          </a:p>
          <a:p>
            <a:r>
              <a:rPr lang="ar-SA" sz="2800" b="1" dirty="0"/>
              <a:t>	</a:t>
            </a:r>
            <a:r>
              <a:rPr lang="ar-SA" sz="2800" b="1" dirty="0" smtClean="0"/>
              <a:t>	28	36	__</a:t>
            </a:r>
            <a:endParaRPr lang="en-US" sz="2800" b="1" dirty="0"/>
          </a:p>
        </p:txBody>
      </p:sp>
      <p:sp>
        <p:nvSpPr>
          <p:cNvPr id="4" name="Date Placeholder 3"/>
          <p:cNvSpPr>
            <a:spLocks noGrp="1"/>
          </p:cNvSpPr>
          <p:nvPr>
            <p:ph type="dt" sz="half" idx="10"/>
          </p:nvPr>
        </p:nvSpPr>
        <p:spPr/>
        <p:txBody>
          <a:bodyPr/>
          <a:lstStyle/>
          <a:p>
            <a:r>
              <a:rPr lang="en-US" smtClean="0"/>
              <a:t>27-Apr-20</a:t>
            </a:r>
            <a:endParaRPr lang="en-US" dirty="0"/>
          </a:p>
        </p:txBody>
      </p:sp>
      <p:sp>
        <p:nvSpPr>
          <p:cNvPr id="5" name="Footer Placeholder 4"/>
          <p:cNvSpPr>
            <a:spLocks noGrp="1"/>
          </p:cNvSpPr>
          <p:nvPr>
            <p:ph type="ftr" sz="quarter" idx="11"/>
          </p:nvPr>
        </p:nvSpPr>
        <p:spPr/>
        <p:txBody>
          <a:bodyPr/>
          <a:lstStyle/>
          <a:p>
            <a:r>
              <a:rPr lang="ar-SA" smtClean="0"/>
              <a:t>الجشطلت    موريس بقلة</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12</a:t>
            </a:fld>
            <a:endParaRPr lang="en-US" dirty="0"/>
          </a:p>
        </p:txBody>
      </p:sp>
    </p:spTree>
    <p:extLst>
      <p:ext uri="{BB962C8B-B14F-4D97-AF65-F5344CB8AC3E}">
        <p14:creationId xmlns:p14="http://schemas.microsoft.com/office/powerpoint/2010/main" val="2917567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ltLang="en-US" dirty="0"/>
              <a:t>التعلم بالاستبصار</a:t>
            </a:r>
            <a:endParaRPr lang="en-US" dirty="0"/>
          </a:p>
        </p:txBody>
      </p:sp>
      <p:sp>
        <p:nvSpPr>
          <p:cNvPr id="3" name="Content Placeholder 2"/>
          <p:cNvSpPr>
            <a:spLocks noGrp="1"/>
          </p:cNvSpPr>
          <p:nvPr>
            <p:ph idx="1"/>
          </p:nvPr>
        </p:nvSpPr>
        <p:spPr/>
        <p:txBody>
          <a:bodyPr>
            <a:normAutofit/>
          </a:bodyPr>
          <a:lstStyle/>
          <a:p>
            <a:r>
              <a:rPr lang="ar-SA" altLang="en-US" sz="3200" dirty="0"/>
              <a:t>تعد نظرية </a:t>
            </a:r>
            <a:r>
              <a:rPr lang="ar-SA" altLang="en-US" sz="3200" dirty="0" smtClean="0"/>
              <a:t>الجشطلت </a:t>
            </a:r>
            <a:r>
              <a:rPr lang="ar-SA" altLang="en-US" sz="3200" dirty="0"/>
              <a:t>من أكثر النظريات المعرفية التي تؤكد دور عملية الفهم (</a:t>
            </a:r>
            <a:r>
              <a:rPr lang="ar-SA" altLang="en-US" sz="3200" b="1" dirty="0">
                <a:solidFill>
                  <a:srgbClr val="FF0000"/>
                </a:solidFill>
              </a:rPr>
              <a:t>الاستبصار</a:t>
            </a:r>
            <a:r>
              <a:rPr lang="ar-SA" altLang="en-US" sz="3200" dirty="0"/>
              <a:t>) والادراك في </a:t>
            </a:r>
            <a:r>
              <a:rPr lang="ar-SA" altLang="en-US" sz="3200" dirty="0" smtClean="0"/>
              <a:t>التعلم.</a:t>
            </a:r>
          </a:p>
          <a:p>
            <a:r>
              <a:rPr lang="ar-SA" altLang="en-US" sz="3200" dirty="0" smtClean="0"/>
              <a:t> </a:t>
            </a:r>
            <a:r>
              <a:rPr lang="ar-SA" altLang="en-US" sz="3200" dirty="0"/>
              <a:t>فكلمة </a:t>
            </a:r>
            <a:r>
              <a:rPr lang="ar-SA" altLang="en-US" sz="3200" dirty="0" smtClean="0"/>
              <a:t>الجشطلت </a:t>
            </a:r>
            <a:r>
              <a:rPr lang="ar-SA" altLang="en-US" sz="3200" dirty="0"/>
              <a:t>تعني الكل أو الشكل المتكامل ,إذ ترى النظرية </a:t>
            </a:r>
            <a:r>
              <a:rPr lang="ar-SA" altLang="en-US" sz="3200" dirty="0" err="1" smtClean="0"/>
              <a:t>الجشطالتيه</a:t>
            </a:r>
            <a:r>
              <a:rPr lang="ar-SA" altLang="en-US" sz="3200" dirty="0" smtClean="0"/>
              <a:t> </a:t>
            </a:r>
            <a:r>
              <a:rPr lang="ar-SA" altLang="en-US" sz="3200" dirty="0"/>
              <a:t>أن تحليل الظاهرة النفسية إلى مجموعة عناصر يفقدها الجوهر والمعنى .</a:t>
            </a:r>
          </a:p>
          <a:p>
            <a:endParaRPr lang="en-US" sz="3200" dirty="0"/>
          </a:p>
        </p:txBody>
      </p:sp>
      <p:sp>
        <p:nvSpPr>
          <p:cNvPr id="4" name="Date Placeholder 3"/>
          <p:cNvSpPr>
            <a:spLocks noGrp="1"/>
          </p:cNvSpPr>
          <p:nvPr>
            <p:ph type="dt" sz="half" idx="10"/>
          </p:nvPr>
        </p:nvSpPr>
        <p:spPr/>
        <p:txBody>
          <a:bodyPr/>
          <a:lstStyle/>
          <a:p>
            <a:r>
              <a:rPr lang="en-US" smtClean="0"/>
              <a:t>27-Apr-20</a:t>
            </a:r>
            <a:endParaRPr lang="en-US" dirty="0"/>
          </a:p>
        </p:txBody>
      </p:sp>
      <p:sp>
        <p:nvSpPr>
          <p:cNvPr id="5" name="Footer Placeholder 4"/>
          <p:cNvSpPr>
            <a:spLocks noGrp="1"/>
          </p:cNvSpPr>
          <p:nvPr>
            <p:ph type="ftr" sz="quarter" idx="11"/>
          </p:nvPr>
        </p:nvSpPr>
        <p:spPr/>
        <p:txBody>
          <a:bodyPr/>
          <a:lstStyle/>
          <a:p>
            <a:r>
              <a:rPr lang="ar-SA" smtClean="0"/>
              <a:t>الجشطلت    موريس بقلة</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2</a:t>
            </a:fld>
            <a:endParaRPr lang="en-US" dirty="0"/>
          </a:p>
        </p:txBody>
      </p:sp>
    </p:spTree>
    <p:extLst>
      <p:ext uri="{BB962C8B-B14F-4D97-AF65-F5344CB8AC3E}">
        <p14:creationId xmlns:p14="http://schemas.microsoft.com/office/powerpoint/2010/main" val="29080345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069848" y="2093976"/>
            <a:ext cx="10058400" cy="4810991"/>
          </a:xfrm>
        </p:spPr>
        <p:txBody>
          <a:bodyPr>
            <a:normAutofit/>
          </a:bodyPr>
          <a:lstStyle/>
          <a:p>
            <a:r>
              <a:rPr lang="ar-SA" altLang="en-US" sz="3600" dirty="0"/>
              <a:t>تؤكد هذه النظرية أن التعلم يتوقف على قدرة الفرد على إدراك الموقف الكلي أو السياق العام , ولا يتسنى للفرد إدراك الموقف مالم يستطع فهم العلاقات القائمة بين عناصره .</a:t>
            </a:r>
            <a:endParaRPr lang="en-US" altLang="en-US" sz="3600" dirty="0">
              <a:cs typeface="Arial" panose="020B0604020202020204" pitchFamily="34" charset="0"/>
            </a:endParaRPr>
          </a:p>
          <a:p>
            <a:endParaRPr lang="en-US" sz="3600" dirty="0"/>
          </a:p>
        </p:txBody>
      </p:sp>
      <p:sp>
        <p:nvSpPr>
          <p:cNvPr id="4" name="Date Placeholder 3"/>
          <p:cNvSpPr>
            <a:spLocks noGrp="1"/>
          </p:cNvSpPr>
          <p:nvPr>
            <p:ph type="dt" sz="half" idx="10"/>
          </p:nvPr>
        </p:nvSpPr>
        <p:spPr/>
        <p:txBody>
          <a:bodyPr/>
          <a:lstStyle/>
          <a:p>
            <a:r>
              <a:rPr lang="en-US" smtClean="0"/>
              <a:t>27-Apr-20</a:t>
            </a:r>
            <a:endParaRPr lang="en-US" dirty="0"/>
          </a:p>
        </p:txBody>
      </p:sp>
      <p:sp>
        <p:nvSpPr>
          <p:cNvPr id="5" name="Footer Placeholder 4"/>
          <p:cNvSpPr>
            <a:spLocks noGrp="1"/>
          </p:cNvSpPr>
          <p:nvPr>
            <p:ph type="ftr" sz="quarter" idx="11"/>
          </p:nvPr>
        </p:nvSpPr>
        <p:spPr/>
        <p:txBody>
          <a:bodyPr/>
          <a:lstStyle/>
          <a:p>
            <a:r>
              <a:rPr lang="ar-SA" smtClean="0"/>
              <a:t>الجشطلت    موريس بقلة</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3</a:t>
            </a:fld>
            <a:endParaRPr lang="en-US" dirty="0"/>
          </a:p>
        </p:txBody>
      </p:sp>
    </p:spTree>
    <p:extLst>
      <p:ext uri="{BB962C8B-B14F-4D97-AF65-F5344CB8AC3E}">
        <p14:creationId xmlns:p14="http://schemas.microsoft.com/office/powerpoint/2010/main" val="13994309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نشأت نظرية </a:t>
            </a:r>
            <a:r>
              <a:rPr lang="ar-SA" dirty="0" err="1"/>
              <a:t>الجشطالت</a:t>
            </a:r>
            <a:r>
              <a:rPr lang="ar-SA" dirty="0"/>
              <a:t> </a:t>
            </a:r>
            <a:endParaRPr lang="en-US" dirty="0"/>
          </a:p>
        </p:txBody>
      </p:sp>
      <p:sp>
        <p:nvSpPr>
          <p:cNvPr id="3" name="Content Placeholder 2"/>
          <p:cNvSpPr>
            <a:spLocks noGrp="1"/>
          </p:cNvSpPr>
          <p:nvPr>
            <p:ph idx="1"/>
          </p:nvPr>
        </p:nvSpPr>
        <p:spPr/>
        <p:txBody>
          <a:bodyPr>
            <a:normAutofit/>
          </a:bodyPr>
          <a:lstStyle/>
          <a:p>
            <a:r>
              <a:rPr lang="ar-SA" sz="3200" dirty="0" smtClean="0"/>
              <a:t>نشأت في </a:t>
            </a:r>
            <a:r>
              <a:rPr lang="ar-SA" sz="3200" dirty="0"/>
              <a:t>ألمانيا حوالي </a:t>
            </a:r>
            <a:r>
              <a:rPr lang="ar-SA" sz="3200" dirty="0" smtClean="0"/>
              <a:t>1912 على </a:t>
            </a:r>
            <a:r>
              <a:rPr lang="ar-SA" sz="3200" dirty="0"/>
              <a:t>يد رائدها ماكس </a:t>
            </a:r>
            <a:r>
              <a:rPr lang="ar-SA" sz="3200" dirty="0" err="1"/>
              <a:t>فرتهيمر</a:t>
            </a:r>
            <a:r>
              <a:rPr lang="ar-SA" sz="3200" dirty="0"/>
              <a:t> الذي كان له دراسات كثيرة في الإدراك </a:t>
            </a:r>
            <a:endParaRPr lang="ar-SA" sz="3200" dirty="0" smtClean="0"/>
          </a:p>
          <a:p>
            <a:r>
              <a:rPr lang="ar-SA" sz="3200" dirty="0" smtClean="0"/>
              <a:t>اهتم </a:t>
            </a:r>
            <a:r>
              <a:rPr lang="ar-SA" sz="3200" dirty="0"/>
              <a:t>بدراسة التعلم عند الإنسان وتطبيقاته في مجال التربية. كما اعترض على فكرة تحليل السلوك إلى وحداته ومكوناته الأساسية وقال أن هذا التحليل يجعل السلوك يفقد معناه </a:t>
            </a:r>
            <a:endParaRPr lang="en-US" sz="3200" dirty="0"/>
          </a:p>
        </p:txBody>
      </p:sp>
      <p:sp>
        <p:nvSpPr>
          <p:cNvPr id="4" name="Date Placeholder 3"/>
          <p:cNvSpPr>
            <a:spLocks noGrp="1"/>
          </p:cNvSpPr>
          <p:nvPr>
            <p:ph type="dt" sz="half" idx="10"/>
          </p:nvPr>
        </p:nvSpPr>
        <p:spPr/>
        <p:txBody>
          <a:bodyPr/>
          <a:lstStyle/>
          <a:p>
            <a:r>
              <a:rPr lang="en-US" smtClean="0"/>
              <a:t>27-Apr-20</a:t>
            </a:r>
            <a:endParaRPr lang="en-US" dirty="0"/>
          </a:p>
        </p:txBody>
      </p:sp>
      <p:sp>
        <p:nvSpPr>
          <p:cNvPr id="5" name="Footer Placeholder 4"/>
          <p:cNvSpPr>
            <a:spLocks noGrp="1"/>
          </p:cNvSpPr>
          <p:nvPr>
            <p:ph type="ftr" sz="quarter" idx="11"/>
          </p:nvPr>
        </p:nvSpPr>
        <p:spPr/>
        <p:txBody>
          <a:bodyPr/>
          <a:lstStyle/>
          <a:p>
            <a:r>
              <a:rPr lang="ar-SA" smtClean="0"/>
              <a:t>الجشطلت    موريس بقلة</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4</a:t>
            </a:fld>
            <a:endParaRPr lang="en-US" dirty="0"/>
          </a:p>
        </p:txBody>
      </p:sp>
    </p:spTree>
    <p:extLst>
      <p:ext uri="{BB962C8B-B14F-4D97-AF65-F5344CB8AC3E}">
        <p14:creationId xmlns:p14="http://schemas.microsoft.com/office/powerpoint/2010/main" val="13668433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ar-SA" sz="3200" dirty="0"/>
              <a:t>بينما يرجع الفضل في انتشار أفكار هذه المدرسة إلى كل من </a:t>
            </a:r>
            <a:r>
              <a:rPr lang="ar-SA" sz="3200" dirty="0" err="1"/>
              <a:t>كوهلر</a:t>
            </a:r>
            <a:r>
              <a:rPr lang="ar-SA" sz="3200" dirty="0"/>
              <a:t> ( 1887- 1967 </a:t>
            </a:r>
            <a:r>
              <a:rPr lang="ar-SA" sz="3200" dirty="0" smtClean="0"/>
              <a:t>و </a:t>
            </a:r>
            <a:r>
              <a:rPr lang="ar-SA" sz="3200" dirty="0" err="1"/>
              <a:t>كوفكا</a:t>
            </a:r>
            <a:r>
              <a:rPr lang="ar-SA" sz="3200" dirty="0"/>
              <a:t> </a:t>
            </a:r>
            <a:r>
              <a:rPr lang="ar-SA" sz="3200" dirty="0" smtClean="0"/>
              <a:t>1886-1941؛ </a:t>
            </a:r>
            <a:r>
              <a:rPr lang="ar-SA" sz="3200" dirty="0"/>
              <a:t>حيث قام الأول بإجراء تجارب عديد على القرود وانتهى بتوضيح مبدأ التعلم بالاستبصار وتنظيم الخبرات السابقة بدلا من التعلم بالمحاولة والخطأ</a:t>
            </a:r>
            <a:r>
              <a:rPr lang="ar-SA" sz="3200" dirty="0" smtClean="0"/>
              <a:t>.</a:t>
            </a:r>
          </a:p>
          <a:p>
            <a:r>
              <a:rPr lang="ar-SA" sz="3200" dirty="0" smtClean="0"/>
              <a:t>ألف </a:t>
            </a:r>
            <a:r>
              <a:rPr lang="ar-SA" sz="3200" dirty="0" err="1" smtClean="0"/>
              <a:t>كوفكا</a:t>
            </a:r>
            <a:r>
              <a:rPr lang="ar-SA" sz="3200" dirty="0" smtClean="0"/>
              <a:t>  </a:t>
            </a:r>
            <a:r>
              <a:rPr lang="ar-SA" sz="3200" dirty="0"/>
              <a:t>كتاب نمو العقل وفي عام 1937 نشر كتابه على أسس علم </a:t>
            </a:r>
            <a:r>
              <a:rPr lang="ar-SA" sz="3200" dirty="0" err="1"/>
              <a:t>الجشطالت</a:t>
            </a:r>
            <a:r>
              <a:rPr lang="ar-SA" sz="3200" dirty="0"/>
              <a:t> قدم فيه نقدا لنظرية </a:t>
            </a:r>
            <a:r>
              <a:rPr lang="ar-SA" sz="3200" dirty="0" err="1"/>
              <a:t>ثورندايك</a:t>
            </a:r>
            <a:r>
              <a:rPr lang="ar-SA" sz="3200" dirty="0"/>
              <a:t> في التعلم بالمحاولة والخطأ.</a:t>
            </a:r>
            <a:endParaRPr lang="en-US" sz="3200" dirty="0"/>
          </a:p>
        </p:txBody>
      </p:sp>
      <p:sp>
        <p:nvSpPr>
          <p:cNvPr id="4" name="Date Placeholder 3"/>
          <p:cNvSpPr>
            <a:spLocks noGrp="1"/>
          </p:cNvSpPr>
          <p:nvPr>
            <p:ph type="dt" sz="half" idx="10"/>
          </p:nvPr>
        </p:nvSpPr>
        <p:spPr/>
        <p:txBody>
          <a:bodyPr/>
          <a:lstStyle/>
          <a:p>
            <a:r>
              <a:rPr lang="en-US" smtClean="0"/>
              <a:t>27-Apr-20</a:t>
            </a:r>
            <a:endParaRPr lang="en-US" dirty="0"/>
          </a:p>
        </p:txBody>
      </p:sp>
      <p:sp>
        <p:nvSpPr>
          <p:cNvPr id="5" name="Footer Placeholder 4"/>
          <p:cNvSpPr>
            <a:spLocks noGrp="1"/>
          </p:cNvSpPr>
          <p:nvPr>
            <p:ph type="ftr" sz="quarter" idx="11"/>
          </p:nvPr>
        </p:nvSpPr>
        <p:spPr/>
        <p:txBody>
          <a:bodyPr/>
          <a:lstStyle/>
          <a:p>
            <a:r>
              <a:rPr lang="ar-SA" smtClean="0"/>
              <a:t>الجشطلت    موريس بقلة</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5</a:t>
            </a:fld>
            <a:endParaRPr lang="en-US" dirty="0"/>
          </a:p>
        </p:txBody>
      </p:sp>
    </p:spTree>
    <p:extLst>
      <p:ext uri="{BB962C8B-B14F-4D97-AF65-F5344CB8AC3E}">
        <p14:creationId xmlns:p14="http://schemas.microsoft.com/office/powerpoint/2010/main" val="4085893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تجارب </a:t>
            </a:r>
            <a:r>
              <a:rPr lang="ar-SA" dirty="0" err="1" smtClean="0"/>
              <a:t>كهلر</a:t>
            </a:r>
            <a:endParaRPr lang="en-US" dirty="0"/>
          </a:p>
        </p:txBody>
      </p:sp>
      <p:sp>
        <p:nvSpPr>
          <p:cNvPr id="3" name="Content Placeholder 2"/>
          <p:cNvSpPr>
            <a:spLocks noGrp="1"/>
          </p:cNvSpPr>
          <p:nvPr>
            <p:ph idx="1"/>
          </p:nvPr>
        </p:nvSpPr>
        <p:spPr/>
        <p:txBody>
          <a:bodyPr>
            <a:normAutofit/>
          </a:bodyPr>
          <a:lstStyle/>
          <a:p>
            <a:r>
              <a:rPr lang="ar-SA" sz="3600" dirty="0"/>
              <a:t>أجرى </a:t>
            </a:r>
            <a:r>
              <a:rPr lang="ar-SA" sz="3600" dirty="0" err="1"/>
              <a:t>كوهلر</a:t>
            </a:r>
            <a:r>
              <a:rPr lang="ar-SA" sz="3600" dirty="0"/>
              <a:t> تجاربه على القرود في الفترة من </a:t>
            </a:r>
            <a:r>
              <a:rPr lang="ar-SA" sz="3600" dirty="0" smtClean="0"/>
              <a:t>1913 </a:t>
            </a:r>
            <a:r>
              <a:rPr lang="ar-SA" sz="3600" dirty="0"/>
              <a:t>إلى </a:t>
            </a:r>
            <a:r>
              <a:rPr lang="ar-SA" sz="3600" dirty="0" smtClean="0"/>
              <a:t>1917. </a:t>
            </a:r>
          </a:p>
          <a:p>
            <a:r>
              <a:rPr lang="ar-SA" sz="3600" dirty="0" smtClean="0"/>
              <a:t>ونشر </a:t>
            </a:r>
            <a:r>
              <a:rPr lang="ar-SA" sz="3600" dirty="0"/>
              <a:t>كتابا في عام 1925م بعنوان (عقلية القرود) وضمنه عرضا لتلك التجارب</a:t>
            </a:r>
            <a:r>
              <a:rPr lang="ar-SA" sz="3600" dirty="0" smtClean="0"/>
              <a:t>. نوعان </a:t>
            </a:r>
            <a:r>
              <a:rPr lang="ar-SA" sz="3600" dirty="0"/>
              <a:t>من التجارب في حقل تعلم حل المشكلة القائمة على الاستبصار </a:t>
            </a:r>
            <a:r>
              <a:rPr lang="en-US" sz="3600" dirty="0"/>
              <a:t>Insight </a:t>
            </a:r>
            <a:r>
              <a:rPr lang="ar-SA" sz="3600" dirty="0"/>
              <a:t>هما: </a:t>
            </a:r>
            <a:endParaRPr lang="ar-SA" sz="3600" dirty="0" smtClean="0"/>
          </a:p>
          <a:p>
            <a:r>
              <a:rPr lang="ar-SA" sz="3600" dirty="0" smtClean="0"/>
              <a:t>مشكلات الصناديق</a:t>
            </a:r>
          </a:p>
          <a:p>
            <a:r>
              <a:rPr lang="ar-SA" sz="3600" dirty="0" smtClean="0"/>
              <a:t>مشكلات </a:t>
            </a:r>
            <a:r>
              <a:rPr lang="ar-SA" sz="3600" dirty="0"/>
              <a:t>العصا أو العصي. </a:t>
            </a:r>
            <a:endParaRPr lang="en-US" sz="3600" dirty="0"/>
          </a:p>
          <a:p>
            <a:endParaRPr lang="en-US" sz="3600" dirty="0"/>
          </a:p>
        </p:txBody>
      </p:sp>
      <p:sp>
        <p:nvSpPr>
          <p:cNvPr id="4" name="Date Placeholder 3"/>
          <p:cNvSpPr>
            <a:spLocks noGrp="1"/>
          </p:cNvSpPr>
          <p:nvPr>
            <p:ph type="dt" sz="half" idx="10"/>
          </p:nvPr>
        </p:nvSpPr>
        <p:spPr/>
        <p:txBody>
          <a:bodyPr/>
          <a:lstStyle/>
          <a:p>
            <a:r>
              <a:rPr lang="en-US" smtClean="0"/>
              <a:t>27-Apr-20</a:t>
            </a:r>
            <a:endParaRPr lang="en-US" dirty="0"/>
          </a:p>
        </p:txBody>
      </p:sp>
      <p:sp>
        <p:nvSpPr>
          <p:cNvPr id="5" name="Footer Placeholder 4"/>
          <p:cNvSpPr>
            <a:spLocks noGrp="1"/>
          </p:cNvSpPr>
          <p:nvPr>
            <p:ph type="ftr" sz="quarter" idx="11"/>
          </p:nvPr>
        </p:nvSpPr>
        <p:spPr/>
        <p:txBody>
          <a:bodyPr/>
          <a:lstStyle/>
          <a:p>
            <a:r>
              <a:rPr lang="ar-SA" smtClean="0"/>
              <a:t>الجشطلت    موريس بقلة</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6</a:t>
            </a:fld>
            <a:endParaRPr lang="en-US" dirty="0"/>
          </a:p>
        </p:txBody>
      </p:sp>
    </p:spTree>
    <p:extLst>
      <p:ext uri="{BB962C8B-B14F-4D97-AF65-F5344CB8AC3E}">
        <p14:creationId xmlns:p14="http://schemas.microsoft.com/office/powerpoint/2010/main" val="1030434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27-Apr-20</a:t>
            </a:r>
            <a:endParaRPr lang="en-US" dirty="0"/>
          </a:p>
        </p:txBody>
      </p:sp>
      <p:sp>
        <p:nvSpPr>
          <p:cNvPr id="3" name="Footer Placeholder 2"/>
          <p:cNvSpPr>
            <a:spLocks noGrp="1"/>
          </p:cNvSpPr>
          <p:nvPr>
            <p:ph type="ftr" sz="quarter" idx="11"/>
          </p:nvPr>
        </p:nvSpPr>
        <p:spPr/>
        <p:txBody>
          <a:bodyPr/>
          <a:lstStyle/>
          <a:p>
            <a:r>
              <a:rPr lang="ar-SA" smtClean="0"/>
              <a:t>الجشطلت    موريس بقلة</a:t>
            </a:r>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7</a:t>
            </a:fld>
            <a:endParaRPr lang="en-US" dirty="0"/>
          </a:p>
        </p:txBody>
      </p:sp>
      <p:pic>
        <p:nvPicPr>
          <p:cNvPr id="1026" name="Picture 2" descr="ما هي النظريات المعرفية ؟ روادها ؟ و أهم اتجاهاتها ؟ - تعليم جديد"/>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6582" y="0"/>
            <a:ext cx="10910454" cy="61825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57824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27-Apr-20</a:t>
            </a:r>
            <a:endParaRPr lang="en-US" dirty="0"/>
          </a:p>
        </p:txBody>
      </p:sp>
      <p:sp>
        <p:nvSpPr>
          <p:cNvPr id="3" name="Footer Placeholder 2"/>
          <p:cNvSpPr>
            <a:spLocks noGrp="1"/>
          </p:cNvSpPr>
          <p:nvPr>
            <p:ph type="ftr" sz="quarter" idx="11"/>
          </p:nvPr>
        </p:nvSpPr>
        <p:spPr/>
        <p:txBody>
          <a:bodyPr/>
          <a:lstStyle/>
          <a:p>
            <a:r>
              <a:rPr lang="ar-SA" smtClean="0"/>
              <a:t>الجشطلت    موريس بقلة</a:t>
            </a:r>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8</a:t>
            </a:fld>
            <a:endParaRPr lang="en-US" dirty="0"/>
          </a:p>
        </p:txBody>
      </p:sp>
      <p:pic>
        <p:nvPicPr>
          <p:cNvPr id="2050" name="Picture 2" descr="علم نفس التربوي: ذ- نظرية الجشطلت"/>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9192" y="945573"/>
            <a:ext cx="5881254" cy="55097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34650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الأسس العامة لمدرسة </a:t>
            </a:r>
            <a:r>
              <a:rPr lang="ar-SA" dirty="0" err="1"/>
              <a:t>الجشطالت</a:t>
            </a:r>
            <a:r>
              <a:rPr lang="ar-SA" dirty="0"/>
              <a:t>: </a:t>
            </a:r>
            <a:endParaRPr lang="en-US" dirty="0"/>
          </a:p>
        </p:txBody>
      </p:sp>
      <p:sp>
        <p:nvSpPr>
          <p:cNvPr id="3" name="Content Placeholder 2"/>
          <p:cNvSpPr>
            <a:spLocks noGrp="1"/>
          </p:cNvSpPr>
          <p:nvPr>
            <p:ph idx="1"/>
          </p:nvPr>
        </p:nvSpPr>
        <p:spPr>
          <a:xfrm>
            <a:off x="1069848" y="1726553"/>
            <a:ext cx="10058400" cy="4911355"/>
          </a:xfrm>
        </p:spPr>
        <p:txBody>
          <a:bodyPr>
            <a:noAutofit/>
          </a:bodyPr>
          <a:lstStyle/>
          <a:p>
            <a:r>
              <a:rPr lang="ar-SA" sz="3600" b="1" dirty="0" smtClean="0"/>
              <a:t>الطبيعة </a:t>
            </a:r>
            <a:r>
              <a:rPr lang="ar-SA" sz="3600" b="1" dirty="0"/>
              <a:t>الكلية لعملية الإدراك ومفهوم </a:t>
            </a:r>
            <a:r>
              <a:rPr lang="ar-SA" sz="3600" b="1" dirty="0" err="1"/>
              <a:t>الجشطالت</a:t>
            </a:r>
            <a:r>
              <a:rPr lang="ar-SA" sz="3600" dirty="0"/>
              <a:t>: يقصد </a:t>
            </a:r>
            <a:r>
              <a:rPr lang="ar-SA" sz="3600" dirty="0">
                <a:solidFill>
                  <a:srgbClr val="FF0000"/>
                </a:solidFill>
              </a:rPr>
              <a:t>بالإدراك </a:t>
            </a:r>
            <a:r>
              <a:rPr lang="en-US" sz="3600" dirty="0"/>
              <a:t>Perception </a:t>
            </a:r>
            <a:r>
              <a:rPr lang="ar-SA" sz="3600" dirty="0"/>
              <a:t>العملية العقلية التي تتم بها معرفتنا للعالم الخارجي عن طريق المنبهات الحسية. فالإدراك يعني </a:t>
            </a:r>
            <a:r>
              <a:rPr lang="ar-SA" sz="3600" dirty="0">
                <a:solidFill>
                  <a:srgbClr val="FF0000"/>
                </a:solidFill>
              </a:rPr>
              <a:t>إضفاء معنى ودلالة </a:t>
            </a:r>
            <a:r>
              <a:rPr lang="ar-SA" sz="3600" dirty="0"/>
              <a:t>على ما تنقله إلينا حواسنا و أحاسيسنا. </a:t>
            </a:r>
            <a:endParaRPr lang="en-US" sz="3600" dirty="0" smtClean="0"/>
          </a:p>
          <a:p>
            <a:r>
              <a:rPr lang="ar-SA" sz="3600" dirty="0"/>
              <a:t>حيث أكد علماء </a:t>
            </a:r>
            <a:r>
              <a:rPr lang="ar-SA" sz="3600" dirty="0" err="1"/>
              <a:t>الجشطالت</a:t>
            </a:r>
            <a:r>
              <a:rPr lang="ar-SA" sz="3600" dirty="0"/>
              <a:t> أن إدراك الأشياء أو الموضوعات الخارجية يظهر من خلال الصورة الكلية التي يدرك بها الفرد هذه الأشياء. فالشخص ينتبه للشيء المدرك كوحدة واحدة وهذه ما تسمى بالصورة الكلية </a:t>
            </a:r>
            <a:r>
              <a:rPr lang="en-US" sz="3600" dirty="0"/>
              <a:t>Configuration </a:t>
            </a:r>
            <a:r>
              <a:rPr lang="ar-SA" sz="3600" dirty="0"/>
              <a:t>أو الشكل أو الصيغة </a:t>
            </a:r>
            <a:r>
              <a:rPr lang="en-US" sz="3600" dirty="0"/>
              <a:t>Form </a:t>
            </a:r>
            <a:r>
              <a:rPr lang="ar-SA" sz="3600" dirty="0"/>
              <a:t>والتي تعني نفس الكلمة الألمانية (</a:t>
            </a:r>
            <a:r>
              <a:rPr lang="ar-SA" sz="3600" dirty="0" err="1"/>
              <a:t>جشطالت</a:t>
            </a:r>
            <a:r>
              <a:rPr lang="ar-SA" sz="3600" dirty="0"/>
              <a:t> </a:t>
            </a:r>
            <a:r>
              <a:rPr lang="en-US" sz="3600" dirty="0"/>
              <a:t>Gestalts .(</a:t>
            </a:r>
          </a:p>
        </p:txBody>
      </p:sp>
      <p:sp>
        <p:nvSpPr>
          <p:cNvPr id="4" name="Date Placeholder 3"/>
          <p:cNvSpPr>
            <a:spLocks noGrp="1"/>
          </p:cNvSpPr>
          <p:nvPr>
            <p:ph type="dt" sz="half" idx="10"/>
          </p:nvPr>
        </p:nvSpPr>
        <p:spPr/>
        <p:txBody>
          <a:bodyPr/>
          <a:lstStyle/>
          <a:p>
            <a:r>
              <a:rPr lang="en-US" smtClean="0"/>
              <a:t>27-Apr-20</a:t>
            </a:r>
            <a:endParaRPr lang="en-US" dirty="0"/>
          </a:p>
        </p:txBody>
      </p:sp>
      <p:sp>
        <p:nvSpPr>
          <p:cNvPr id="5" name="Footer Placeholder 4"/>
          <p:cNvSpPr>
            <a:spLocks noGrp="1"/>
          </p:cNvSpPr>
          <p:nvPr>
            <p:ph type="ftr" sz="quarter" idx="11"/>
          </p:nvPr>
        </p:nvSpPr>
        <p:spPr/>
        <p:txBody>
          <a:bodyPr/>
          <a:lstStyle/>
          <a:p>
            <a:r>
              <a:rPr lang="ar-SA" smtClean="0"/>
              <a:t>الجشطلت    موريس بقلة</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9</a:t>
            </a:fld>
            <a:endParaRPr lang="en-US" dirty="0"/>
          </a:p>
        </p:txBody>
      </p:sp>
    </p:spTree>
    <p:extLst>
      <p:ext uri="{BB962C8B-B14F-4D97-AF65-F5344CB8AC3E}">
        <p14:creationId xmlns:p14="http://schemas.microsoft.com/office/powerpoint/2010/main" val="356743054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TM03090434[[fn=Wood Type]]</Template>
  <TotalTime>72</TotalTime>
  <Words>585</Words>
  <Application>Microsoft Office PowerPoint</Application>
  <PresentationFormat>Widescreen</PresentationFormat>
  <Paragraphs>67</Paragraphs>
  <Slides>12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Calibri Light</vt:lpstr>
      <vt:lpstr>Rockwell</vt:lpstr>
      <vt:lpstr>Rockwell Condensed</vt:lpstr>
      <vt:lpstr>Times New Roman</vt:lpstr>
      <vt:lpstr>Wingdings</vt:lpstr>
      <vt:lpstr>Wood Type</vt:lpstr>
      <vt:lpstr>المدرسة الجشطلتية التعلم بالاستبصار</vt:lpstr>
      <vt:lpstr>التعلم بالاستبصار</vt:lpstr>
      <vt:lpstr>PowerPoint Presentation</vt:lpstr>
      <vt:lpstr>نشأت نظرية الجشطالت </vt:lpstr>
      <vt:lpstr>PowerPoint Presentation</vt:lpstr>
      <vt:lpstr>تجارب كهلر</vt:lpstr>
      <vt:lpstr>PowerPoint Presentation</vt:lpstr>
      <vt:lpstr>PowerPoint Presentation</vt:lpstr>
      <vt:lpstr>الأسس العامة لمدرسة الجشطالت: </vt:lpstr>
      <vt:lpstr>من شروط تجارب كوهلر نلاحظ أن: </vt:lpstr>
      <vt:lpstr>خلاصة تجارب كوهلر :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المدرسة الجشطلتية التعلم بالاستبصار</dc:title>
  <dc:creator>morice</dc:creator>
  <cp:lastModifiedBy>morice</cp:lastModifiedBy>
  <cp:revision>10</cp:revision>
  <dcterms:created xsi:type="dcterms:W3CDTF">2020-04-27T19:47:44Z</dcterms:created>
  <dcterms:modified xsi:type="dcterms:W3CDTF">2020-04-27T21:00:02Z</dcterms:modified>
</cp:coreProperties>
</file>