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Default Extension="wav" ContentType="audio/wav"/>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8" r:id="rId68"/>
    <p:sldId id="329" r:id="rId69"/>
    <p:sldId id="330" r:id="rId70"/>
    <p:sldId id="331" r:id="rId71"/>
    <p:sldId id="332" r:id="rId72"/>
    <p:sldId id="333" r:id="rId73"/>
    <p:sldId id="334" r:id="rId74"/>
    <p:sldId id="324" r:id="rId75"/>
    <p:sldId id="326" r:id="rId76"/>
    <p:sldId id="327" r:id="rId77"/>
  </p:sldIdLst>
  <p:sldSz cx="9144000" cy="6858000" type="screen4x3"/>
  <p:notesSz cx="6858000" cy="9144000"/>
  <p:defaultTextStyle>
    <a:defPPr>
      <a:defRPr lang="en-C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780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4035" autoAdjust="0"/>
  </p:normalViewPr>
  <p:slideViewPr>
    <p:cSldViewPr>
      <p:cViewPr varScale="1">
        <p:scale>
          <a:sx n="56" d="100"/>
          <a:sy n="56" d="100"/>
        </p:scale>
        <p:origin x="-1548"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6F079B1F-D5A6-4EC6-A9BE-BA93DF421C48}" type="datetimeFigureOut">
              <a:rPr lang="en-US"/>
              <a:pPr>
                <a:defRPr/>
              </a:pPr>
              <a:t>1/20/2014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03A58A66-1E61-4EBA-9695-890A70F1F149}"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FEA130-F682-4A1C-90F2-50555F17EC2F}" type="slidenum">
              <a:rPr lang="en-CA"/>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noFill/>
          <a:ln w="9525"/>
        </p:spPr>
        <p:txBody>
          <a:bodyPr/>
          <a:lstStyle/>
          <a:p>
            <a:r>
              <a:rPr lang="en-US" smtClean="0">
                <a:latin typeface="Times" charset="0"/>
                <a:ea typeface="ＭＳ Ｐゴシック" pitchFamily="34" charset="-128"/>
              </a:rPr>
              <a:t>Example: Functionality vs usability. Is a system with 100 functions usable? How about a large scale menu?</a:t>
            </a:r>
          </a:p>
          <a:p>
            <a:r>
              <a:rPr lang="en-US" smtClean="0">
                <a:latin typeface="Times" charset="0"/>
                <a:ea typeface="ＭＳ Ｐゴシック" pitchFamily="34" charset="-128"/>
              </a:rPr>
              <a:t>Low Cost vs Robustness: A low cost system does not check for errors when the user is entering wrong data </a:t>
            </a:r>
          </a:p>
          <a:p>
            <a:r>
              <a:rPr lang="en-US" smtClean="0">
                <a:latin typeface="Times" charset="0"/>
                <a:ea typeface="ＭＳ Ｐゴシック" pitchFamily="34" charset="-128"/>
              </a:rPr>
              <a:t>(ebay Entry 5.00 vs 5,00). Let‘s say you bid for 5, 00 Euro</a:t>
            </a:r>
          </a:p>
          <a:p>
            <a:r>
              <a:rPr lang="en-US" smtClean="0">
                <a:latin typeface="Times" charset="0"/>
                <a:ea typeface="ＭＳ Ｐゴシック" pitchFamily="34" charset="-128"/>
              </a:rPr>
              <a:t> In Germany 5,00 is 5 Euros, if the entry routine expects a „.“, then the „,“ might be overlooked,</a:t>
            </a:r>
          </a:p>
          <a:p>
            <a:r>
              <a:rPr lang="en-US" smtClean="0">
                <a:latin typeface="Times" charset="0"/>
                <a:ea typeface="ＭＳ Ｐゴシック" pitchFamily="34" charset="-128"/>
              </a:rPr>
              <a:t> and you have bidden. for 500 Dollars!</a:t>
            </a:r>
          </a:p>
          <a:p>
            <a:endParaRPr lang="en-US" smtClean="0">
              <a:latin typeface="Times" charset="0"/>
              <a:ea typeface="ＭＳ Ｐゴシック" pitchFamily="34" charset="-128"/>
            </a:endParaRPr>
          </a:p>
          <a:p>
            <a:r>
              <a:rPr lang="en-US" smtClean="0">
                <a:latin typeface="Times" charset="0"/>
                <a:ea typeface="ＭＳ Ｐゴシック" pitchFamily="34" charset="-128"/>
              </a:rPr>
              <a:t>Efficiency vs Portability: Can you build a portable real-time game? How do you get high framerates. Special graphics routines that access the display buffer! That is usually not portable. If you write portable graphics code, say with the OpenGL, then you sometimes might not get the response times you are looking for. All special graphics code is still hand-tailored for a specific machine or graphics processor.</a:t>
            </a:r>
          </a:p>
          <a:p>
            <a:endParaRPr lang="en-US" smtClean="0">
              <a:latin typeface="Times" charset="0"/>
              <a:ea typeface="ＭＳ Ｐゴシック" pitchFamily="34" charset="-128"/>
            </a:endParaRPr>
          </a:p>
          <a:p>
            <a:r>
              <a:rPr lang="en-US" smtClean="0">
                <a:latin typeface="Times" charset="0"/>
                <a:ea typeface="ＭＳ Ｐゴシック" pitchFamily="34" charset="-128"/>
              </a:rPr>
              <a:t>Rapid development vs. functionality: Let’s say your development time is 5 weeks, you have 5 programmers, your design window is 2 weeks, after design 3 programmers are leaving your company, and your delivery deadline cannot be moved. You are going to reduce the functionality.  Not all the use cases in your model can be implemented nor delivered.</a:t>
            </a:r>
          </a:p>
          <a:p>
            <a:r>
              <a:rPr lang="en-US" smtClean="0">
                <a:latin typeface="Times" charset="0"/>
                <a:ea typeface="ＭＳ Ｐゴシック" pitchFamily="34" charset="-128"/>
              </a:rPr>
              <a:t>Cost vs. Reusability:  This is an interesting trade-off, whose validity is changing right now. In the past, if you tried to make your design reusable you had to add extra effort. Recode your data structures (move from array of int to array of Generic). Moving from a 1-1 association to a many-many association involved more coding and more testing. Nowadays, with design patterns, this trade-off is changing a little bit. You can get reusability pretty cheap if you use design patterns!</a:t>
            </a:r>
          </a:p>
          <a:p>
            <a:endParaRPr lang="en-US" smtClean="0">
              <a:latin typeface="Times" charset="0"/>
              <a:ea typeface="ＭＳ Ｐゴシック" pitchFamily="34" charset="-128"/>
            </a:endParaRPr>
          </a:p>
          <a:p>
            <a:r>
              <a:rPr lang="en-US" smtClean="0">
                <a:latin typeface="Times" charset="0"/>
                <a:ea typeface="ＭＳ Ｐゴシック" pitchFamily="34" charset="-128"/>
              </a:rPr>
              <a:t>Backward Compatibility vs Readability. </a:t>
            </a:r>
          </a:p>
          <a:p>
            <a:r>
              <a:rPr lang="en-US" smtClean="0">
                <a:latin typeface="Times" charset="0"/>
                <a:ea typeface="ＭＳ Ｐゴシック" pitchFamily="34" charset="-128"/>
              </a:rPr>
              <a:t>The same applies to this trade-off. In the past you would guarantee backward compatibility by introducing special switches. </a:t>
            </a:r>
          </a:p>
          <a:p>
            <a:r>
              <a:rPr lang="en-US" smtClean="0">
                <a:latin typeface="Times" charset="0"/>
                <a:ea typeface="ＭＳ Ｐゴシック" pitchFamily="34" charset="-128"/>
              </a:rPr>
              <a:t>#Ifdef OldSystem then WriteToPaperTapeWriter </a:t>
            </a:r>
          </a:p>
          <a:p>
            <a:r>
              <a:rPr lang="en-US" smtClean="0">
                <a:latin typeface="Times" charset="0"/>
                <a:ea typeface="ＭＳ Ｐゴシック" pitchFamily="34" charset="-128"/>
              </a:rPr>
              <a:t>#Ifdef Newsystems then WritetoCD-R</a:t>
            </a:r>
          </a:p>
          <a:p>
            <a:r>
              <a:rPr lang="en-US" smtClean="0">
                <a:latin typeface="Times" charset="0"/>
                <a:ea typeface="ＭＳ Ｐゴシック" pitchFamily="34" charset="-128"/>
              </a:rPr>
              <a:t>Nowadays, again with the use of design patterns, for example, the bridge pattern, you can keep a system backward compatibile and still keep it readable!</a:t>
            </a:r>
          </a:p>
          <a:p>
            <a:endParaRPr lang="en-US" smtClean="0">
              <a:latin typeface="Times" charset="0"/>
              <a:ea typeface="ＭＳ Ｐゴシック" pitchFamily="34" charset="-128"/>
            </a:endParaRPr>
          </a:p>
        </p:txBody>
      </p:sp>
      <p:sp>
        <p:nvSpPr>
          <p:cNvPr id="29699" name="Rectangle 3"/>
          <p:cNvSpPr>
            <a:spLocks noGrp="1" noRot="1" noChangeAspect="1" noChangeArrowheads="1" noTextEdit="1"/>
          </p:cNvSpPr>
          <p:nvPr>
            <p:ph type="sldImg"/>
          </p:nvPr>
        </p:nvSpPr>
        <p:spPr>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noFill/>
          <a:ln w="9525"/>
        </p:spPr>
        <p:txBody>
          <a:bodyPr/>
          <a:lstStyle/>
          <a:p>
            <a:r>
              <a:rPr lang="en-US" smtClean="0">
                <a:latin typeface="Times" charset="0"/>
                <a:ea typeface="ＭＳ Ｐゴシック" pitchFamily="34" charset="-128"/>
              </a:rPr>
              <a:t>Relation of subsystems to each other is similar to object model</a:t>
            </a:r>
          </a:p>
          <a:p>
            <a:r>
              <a:rPr lang="en-US" smtClean="0">
                <a:latin typeface="Times" charset="0"/>
                <a:ea typeface="ＭＳ Ｐゴシック" pitchFamily="34" charset="-128"/>
              </a:rPr>
              <a:t>System topology is similar functional model!</a:t>
            </a:r>
          </a:p>
          <a:p>
            <a:r>
              <a:rPr lang="en-US" smtClean="0">
                <a:latin typeface="Times" charset="0"/>
                <a:ea typeface="ＭＳ Ｐゴシック" pitchFamily="34" charset="-128"/>
              </a:rPr>
              <a:t>A service is a group of operations  provided by the subsystem</a:t>
            </a:r>
          </a:p>
          <a:p>
            <a:r>
              <a:rPr lang="en-US" smtClean="0">
                <a:solidFill>
                  <a:srgbClr val="FF9966"/>
                </a:solidFill>
                <a:latin typeface="Times" charset="0"/>
                <a:ea typeface="ＭＳ Ｐゴシック" pitchFamily="34" charset="-128"/>
              </a:rPr>
              <a:t>Services are defined during system design</a:t>
            </a:r>
            <a:r>
              <a:rPr lang="en-US" smtClean="0">
                <a:latin typeface="Times" charset="0"/>
                <a:ea typeface="ＭＳ Ｐゴシック" pitchFamily="34" charset="-128"/>
              </a:rPr>
              <a:t> and refined as subsystem interfaces during object design.</a:t>
            </a:r>
          </a:p>
          <a:p>
            <a:r>
              <a:rPr lang="en-US" smtClean="0">
                <a:latin typeface="Times" charset="0"/>
                <a:ea typeface="ＭＳ Ｐゴシック" pitchFamily="34" charset="-128"/>
              </a:rPr>
              <a:t>Good design: The subsystem interface object describes </a:t>
            </a:r>
            <a:r>
              <a:rPr lang="en-US" i="1" smtClean="0">
                <a:latin typeface="Times" charset="0"/>
                <a:ea typeface="ＭＳ Ｐゴシック" pitchFamily="34" charset="-128"/>
              </a:rPr>
              <a:t>all </a:t>
            </a:r>
            <a:r>
              <a:rPr lang="en-US" smtClean="0">
                <a:latin typeface="Times" charset="0"/>
                <a:ea typeface="ＭＳ Ｐゴシック" pitchFamily="34" charset="-128"/>
              </a:rPr>
              <a:t>the services of the subsystem interface</a:t>
            </a:r>
          </a:p>
          <a:p>
            <a:endParaRPr lang="en-US" smtClean="0">
              <a:latin typeface="Times" charset="0"/>
              <a:ea typeface="ＭＳ Ｐゴシック" pitchFamily="34" charset="-128"/>
            </a:endParaRPr>
          </a:p>
          <a:p>
            <a:r>
              <a:rPr lang="en-US" smtClean="0">
                <a:latin typeface="Times" charset="0"/>
                <a:ea typeface="ＭＳ Ｐゴシック" pitchFamily="34" charset="-128"/>
              </a:rPr>
              <a:t>Architectural style: layered, hierarchical, peer-to-peer, client-server, 3-tier, repository, etc)</a:t>
            </a:r>
          </a:p>
          <a:p>
            <a:endParaRPr lang="en-US" smtClean="0">
              <a:latin typeface="Times" charset="0"/>
              <a:ea typeface="ＭＳ Ｐゴシック" pitchFamily="34" charset="-128"/>
            </a:endParaRPr>
          </a:p>
          <a:p>
            <a:endParaRPr lang="en-US" smtClean="0">
              <a:latin typeface="Times" charset="0"/>
              <a:ea typeface="ＭＳ Ｐゴシック" pitchFamily="34" charset="-128"/>
            </a:endParaRPr>
          </a:p>
        </p:txBody>
      </p:sp>
      <p:sp>
        <p:nvSpPr>
          <p:cNvPr id="31747" name="Rectangle 3"/>
          <p:cNvSpPr>
            <a:spLocks noGrp="1" noRot="1" noChangeAspect="1" noChangeArrowheads="1" noTextEdit="1"/>
          </p:cNvSpPr>
          <p:nvPr>
            <p:ph type="sldImg"/>
          </p:nvPr>
        </p:nvSpPr>
        <p:spPr>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w="9525"/>
        </p:spPr>
        <p:txBody>
          <a:bodyPr/>
          <a:lstStyle/>
          <a:p>
            <a:endParaRPr lang="en-US" smtClean="0">
              <a:latin typeface="Times"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w="9525"/>
        </p:spPr>
        <p:txBody>
          <a:bodyPr/>
          <a:lstStyle/>
          <a:p>
            <a:endParaRPr lang="en-US" smtClean="0">
              <a:latin typeface="Times"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w="9525"/>
        </p:spPr>
        <p:txBody>
          <a:bodyPr/>
          <a:lstStyle/>
          <a:p>
            <a:endParaRPr lang="en-US" smtClean="0">
              <a:latin typeface="Times"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w="9525"/>
        </p:spPr>
        <p:txBody>
          <a:bodyPr/>
          <a:lstStyle/>
          <a:p>
            <a:r>
              <a:rPr lang="en-US" smtClean="0">
                <a:latin typeface="Times" charset="0"/>
                <a:ea typeface="ＭＳ Ｐゴシック" pitchFamily="34" charset="-128"/>
              </a:rPr>
              <a:t>We will use the Facade design pattern to model the subsystem interface object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w="9525"/>
        </p:spPr>
        <p:txBody>
          <a:bodyPr/>
          <a:lstStyle/>
          <a:p>
            <a:r>
              <a:rPr lang="en-US" smtClean="0">
                <a:latin typeface="Times" charset="0"/>
                <a:ea typeface="ＭＳ Ｐゴシック" pitchFamily="34" charset="-128"/>
              </a:rPr>
              <a:t>The goal is a reduction of complexity while change occurs. </a:t>
            </a:r>
          </a:p>
          <a:p>
            <a:r>
              <a:rPr lang="en-US" smtClean="0">
                <a:latin typeface="Times" charset="0"/>
                <a:ea typeface="ＭＳ Ｐゴシック" pitchFamily="34" charset="-128"/>
              </a:rPr>
              <a:t>A good subsystem decomposition has maximum coherence and minimum coupling:</a:t>
            </a:r>
          </a:p>
          <a:p>
            <a:pPr lvl="1"/>
            <a:r>
              <a:rPr lang="en-US" smtClean="0">
                <a:latin typeface="Times" charset="0"/>
                <a:ea typeface="ＭＳ Ｐゴシック" pitchFamily="34" charset="-128"/>
              </a:rPr>
              <a:t>How can we achieve high coherence?</a:t>
            </a:r>
          </a:p>
          <a:p>
            <a:pPr lvl="1"/>
            <a:r>
              <a:rPr lang="en-US" smtClean="0">
                <a:latin typeface="Times" charset="0"/>
                <a:ea typeface="ＭＳ Ｐゴシック" pitchFamily="34" charset="-128"/>
              </a:rPr>
              <a:t>How can we achieve low coupling? </a:t>
            </a:r>
          </a:p>
          <a:p>
            <a:pPr lvl="1"/>
            <a:endParaRPr lang="en-US" smtClean="0">
              <a:latin typeface="Times" charset="0"/>
              <a:ea typeface="ＭＳ Ｐゴシック" pitchFamily="34" charset="-128"/>
            </a:endParaRPr>
          </a:p>
          <a:p>
            <a:r>
              <a:rPr lang="en-US" smtClean="0">
                <a:solidFill>
                  <a:srgbClr val="2E10FF"/>
                </a:solidFill>
                <a:latin typeface="Times" charset="0"/>
                <a:ea typeface="ＭＳ Ｐゴシック" pitchFamily="34" charset="-128"/>
              </a:rPr>
              <a:t>Coherence</a:t>
            </a:r>
            <a:r>
              <a:rPr lang="en-US" smtClean="0">
                <a:latin typeface="Times" charset="0"/>
                <a:ea typeface="ＭＳ Ｐゴシック" pitchFamily="34" charset="-128"/>
              </a:rPr>
              <a:t> measures dependency among classes</a:t>
            </a:r>
          </a:p>
          <a:p>
            <a:pPr lvl="1"/>
            <a:r>
              <a:rPr lang="en-US" smtClean="0">
                <a:latin typeface="Times" charset="0"/>
                <a:ea typeface="ＭＳ Ｐゴシック" pitchFamily="34" charset="-128"/>
              </a:rPr>
              <a:t>High coherence: The classes in the subsystem perform similar tasks and are related to each other via associations</a:t>
            </a:r>
          </a:p>
          <a:p>
            <a:pPr lvl="1"/>
            <a:r>
              <a:rPr lang="en-US" smtClean="0">
                <a:latin typeface="Times" charset="0"/>
                <a:ea typeface="ＭＳ Ｐゴシック" pitchFamily="34" charset="-128"/>
              </a:rPr>
              <a:t>Low coherence: Lots of miscellaneous and auxiliary classes, no associations</a:t>
            </a:r>
          </a:p>
          <a:p>
            <a:r>
              <a:rPr lang="en-US" smtClean="0">
                <a:solidFill>
                  <a:srgbClr val="2E10FF"/>
                </a:solidFill>
                <a:latin typeface="Times" charset="0"/>
                <a:ea typeface="ＭＳ Ｐゴシック" pitchFamily="34" charset="-128"/>
              </a:rPr>
              <a:t>Coupling</a:t>
            </a:r>
            <a:r>
              <a:rPr lang="en-US" smtClean="0">
                <a:latin typeface="Times" charset="0"/>
                <a:ea typeface="ＭＳ Ｐゴシック" pitchFamily="34" charset="-128"/>
              </a:rPr>
              <a:t> measures dependency among subsystems</a:t>
            </a:r>
          </a:p>
          <a:p>
            <a:pPr lvl="1"/>
            <a:r>
              <a:rPr lang="en-US" smtClean="0">
                <a:latin typeface="Times" charset="0"/>
                <a:ea typeface="ＭＳ Ｐゴシック" pitchFamily="34" charset="-128"/>
              </a:rPr>
              <a:t>High coupling: Changes to one subsystem will have high impact on the other subsystem (model change, massive recompilation,…)</a:t>
            </a:r>
          </a:p>
          <a:p>
            <a:pPr lvl="1"/>
            <a:r>
              <a:rPr lang="en-US" smtClean="0">
                <a:latin typeface="Times" charset="0"/>
                <a:ea typeface="ＭＳ Ｐゴシック" pitchFamily="34" charset="-128"/>
              </a:rPr>
              <a:t>Low coupling: A change in one subsystem does not affect any other subsystem</a:t>
            </a:r>
          </a:p>
          <a:p>
            <a:pPr lvl="1"/>
            <a:endParaRPr lang="en-US" smtClean="0">
              <a:latin typeface="Times" charset="0"/>
              <a:ea typeface="ＭＳ Ｐゴシック" pitchFamily="34" charset="-128"/>
            </a:endParaRPr>
          </a:p>
          <a:p>
            <a:endParaRPr lang="en-US" smtClean="0">
              <a:latin typeface="Times"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w="9525"/>
        </p:spPr>
        <p:txBody>
          <a:bodyPr/>
          <a:lstStyle/>
          <a:p>
            <a:r>
              <a:rPr lang="en-US" smtClean="0">
                <a:latin typeface="Times" charset="0"/>
                <a:ea typeface="ＭＳ Ｐゴシック" pitchFamily="34" charset="-128"/>
              </a:rPr>
              <a:t>The goal is a reduction of complexity while change occurs. </a:t>
            </a:r>
          </a:p>
          <a:p>
            <a:r>
              <a:rPr lang="en-US" smtClean="0">
                <a:latin typeface="Times" charset="0"/>
                <a:ea typeface="ＭＳ Ｐゴシック" pitchFamily="34" charset="-128"/>
              </a:rPr>
              <a:t>A good subsystem decomposition has maximum coherence and minimum coupling:</a:t>
            </a:r>
          </a:p>
          <a:p>
            <a:pPr lvl="1"/>
            <a:r>
              <a:rPr lang="en-US" smtClean="0">
                <a:latin typeface="Times" charset="0"/>
                <a:ea typeface="ＭＳ Ｐゴシック" pitchFamily="34" charset="-128"/>
              </a:rPr>
              <a:t>How can we achieve high coherence?</a:t>
            </a:r>
          </a:p>
          <a:p>
            <a:pPr lvl="1"/>
            <a:r>
              <a:rPr lang="en-US" smtClean="0">
                <a:latin typeface="Times" charset="0"/>
                <a:ea typeface="ＭＳ Ｐゴシック" pitchFamily="34" charset="-128"/>
              </a:rPr>
              <a:t>How can we achieve low coupling? </a:t>
            </a:r>
          </a:p>
          <a:p>
            <a:pPr lvl="1"/>
            <a:endParaRPr lang="en-US" smtClean="0">
              <a:latin typeface="Times" charset="0"/>
              <a:ea typeface="ＭＳ Ｐゴシック" pitchFamily="34" charset="-128"/>
            </a:endParaRPr>
          </a:p>
          <a:p>
            <a:r>
              <a:rPr lang="en-US" smtClean="0">
                <a:solidFill>
                  <a:srgbClr val="2E10FF"/>
                </a:solidFill>
                <a:latin typeface="Times" charset="0"/>
                <a:ea typeface="ＭＳ Ｐゴシック" pitchFamily="34" charset="-128"/>
              </a:rPr>
              <a:t>Coherence</a:t>
            </a:r>
            <a:r>
              <a:rPr lang="en-US" smtClean="0">
                <a:latin typeface="Times" charset="0"/>
                <a:ea typeface="ＭＳ Ｐゴシック" pitchFamily="34" charset="-128"/>
              </a:rPr>
              <a:t> measures dependency among classes</a:t>
            </a:r>
          </a:p>
          <a:p>
            <a:pPr lvl="1"/>
            <a:r>
              <a:rPr lang="en-US" smtClean="0">
                <a:latin typeface="Times" charset="0"/>
                <a:ea typeface="ＭＳ Ｐゴシック" pitchFamily="34" charset="-128"/>
              </a:rPr>
              <a:t>High coherence: The classes in the subsystem perform similar tasks and are related to each other via associations</a:t>
            </a:r>
          </a:p>
          <a:p>
            <a:pPr lvl="1"/>
            <a:r>
              <a:rPr lang="en-US" smtClean="0">
                <a:latin typeface="Times" charset="0"/>
                <a:ea typeface="ＭＳ Ｐゴシック" pitchFamily="34" charset="-128"/>
              </a:rPr>
              <a:t>Low coherence: Lots of miscellaneous and auxiliary classes, no associations</a:t>
            </a:r>
          </a:p>
          <a:p>
            <a:r>
              <a:rPr lang="en-US" smtClean="0">
                <a:solidFill>
                  <a:srgbClr val="2E10FF"/>
                </a:solidFill>
                <a:latin typeface="Times" charset="0"/>
                <a:ea typeface="ＭＳ Ｐゴシック" pitchFamily="34" charset="-128"/>
              </a:rPr>
              <a:t>Coupling</a:t>
            </a:r>
            <a:r>
              <a:rPr lang="en-US" smtClean="0">
                <a:latin typeface="Times" charset="0"/>
                <a:ea typeface="ＭＳ Ｐゴシック" pitchFamily="34" charset="-128"/>
              </a:rPr>
              <a:t> measures dependency among subsystems</a:t>
            </a:r>
          </a:p>
          <a:p>
            <a:pPr lvl="1"/>
            <a:r>
              <a:rPr lang="en-US" smtClean="0">
                <a:latin typeface="Times" charset="0"/>
                <a:ea typeface="ＭＳ Ｐゴシック" pitchFamily="34" charset="-128"/>
              </a:rPr>
              <a:t>High coupling: Changes to one subsystem will have high impact on the other subsystem (model change, massive recompilation,…)</a:t>
            </a:r>
          </a:p>
          <a:p>
            <a:pPr lvl="1"/>
            <a:r>
              <a:rPr lang="en-US" smtClean="0">
                <a:latin typeface="Times" charset="0"/>
                <a:ea typeface="ＭＳ Ｐゴシック" pitchFamily="34" charset="-128"/>
              </a:rPr>
              <a:t>Low coupling: A change in one subsystem does not affect any other subsystem</a:t>
            </a:r>
          </a:p>
          <a:p>
            <a:pPr lvl="1"/>
            <a:endParaRPr lang="en-US" smtClean="0">
              <a:latin typeface="Times" charset="0"/>
              <a:ea typeface="ＭＳ Ｐゴシック" pitchFamily="34" charset="-128"/>
            </a:endParaRPr>
          </a:p>
          <a:p>
            <a:endParaRPr lang="en-US" smtClean="0">
              <a:latin typeface="Times"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w="9525"/>
        </p:spPr>
        <p:txBody>
          <a:bodyPr/>
          <a:lstStyle/>
          <a:p>
            <a:r>
              <a:rPr lang="en-US" smtClean="0">
                <a:latin typeface="Times" charset="0"/>
                <a:ea typeface="ＭＳ Ｐゴシック" pitchFamily="34" charset="-128"/>
              </a:rPr>
              <a:t>What kind of model is good for describing layers and partitions? UML Class diagrams!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w="9525"/>
        </p:spPr>
        <p:txBody>
          <a:bodyPr/>
          <a:lstStyle/>
          <a:p>
            <a:r>
              <a:rPr lang="en-US" smtClean="0">
                <a:latin typeface="Times" charset="0"/>
                <a:ea typeface="ＭＳ Ｐゴシック" pitchFamily="34" charset="-128"/>
              </a:rPr>
              <a:t>What kind of model is good for describing layers and partitions? UML Class diagrams!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w="9525"/>
        </p:spPr>
        <p:txBody>
          <a:bodyPr/>
          <a:lstStyle/>
          <a:p>
            <a:r>
              <a:rPr lang="en-US" dirty="0" smtClean="0">
                <a:latin typeface="Times" charset="0"/>
                <a:ea typeface="ＭＳ Ｐゴシック" pitchFamily="34" charset="-128"/>
              </a:rPr>
              <a:t>Compared with Requirements Analysis System design is messy.</a:t>
            </a:r>
          </a:p>
          <a:p>
            <a:r>
              <a:rPr lang="en-US" dirty="0" smtClean="0">
                <a:latin typeface="Times" charset="0"/>
                <a:ea typeface="ＭＳ Ｐゴシック" pitchFamily="34" charset="-128"/>
              </a:rPr>
              <a:t>One of the reasons is that the analysis depends on the application domain. When entering design, we add the implementation domain. We worry about how to map the application domain expressed in the system model (object model, dynamic model, functional model) into the existing hardware. </a:t>
            </a:r>
          </a:p>
          <a:p>
            <a:r>
              <a:rPr lang="en-US" dirty="0" smtClean="0">
                <a:latin typeface="Times" charset="0"/>
                <a:ea typeface="ＭＳ Ｐゴシック" pitchFamily="34" charset="-128"/>
              </a:rPr>
              <a:t>Unfortunately this is not a well known science. Again only heuristics are known. Unfortunately even these heuristics have a half-life of 2-5 years. One of the problems is that we are still making incredible progress in computer science which is driven by technology</a:t>
            </a:r>
          </a:p>
          <a:p>
            <a:r>
              <a:rPr lang="en-US" dirty="0" smtClean="0">
                <a:latin typeface="Times" charset="0"/>
                <a:ea typeface="ＭＳ Ｐゴシック" pitchFamily="34" charset="-128"/>
              </a:rPr>
              <a:t>20 years ago we every analysis was mapped on a main frame. It was too expensive to waste cycles.</a:t>
            </a:r>
          </a:p>
          <a:p>
            <a:r>
              <a:rPr lang="en-US" dirty="0" smtClean="0">
                <a:latin typeface="Times" charset="0"/>
                <a:ea typeface="ＭＳ Ｐゴシック" pitchFamily="34" charset="-128"/>
              </a:rPr>
              <a:t>With the </a:t>
            </a:r>
            <a:r>
              <a:rPr lang="en-US" dirty="0" err="1" smtClean="0">
                <a:latin typeface="Times" charset="0"/>
                <a:ea typeface="ＭＳ Ｐゴシック" pitchFamily="34" charset="-128"/>
              </a:rPr>
              <a:t>advence</a:t>
            </a:r>
            <a:r>
              <a:rPr lang="en-US" dirty="0" smtClean="0">
                <a:latin typeface="Times" charset="0"/>
                <a:ea typeface="ＭＳ Ｐゴシック" pitchFamily="34" charset="-128"/>
              </a:rPr>
              <a:t> of minis and LAN networks, people started talking about client/server architectures and mapped their analysis onto distributed networks of computers</a:t>
            </a:r>
          </a:p>
          <a:p>
            <a:r>
              <a:rPr lang="en-US" dirty="0" smtClean="0">
                <a:latin typeface="Times" charset="0"/>
                <a:ea typeface="ＭＳ Ｐゴシック" pitchFamily="34" charset="-128"/>
              </a:rPr>
              <a:t>One of the questions a designer faces is performance </a:t>
            </a:r>
            <a:r>
              <a:rPr lang="en-US" dirty="0" err="1" smtClean="0">
                <a:latin typeface="Times" charset="0"/>
                <a:ea typeface="ＭＳ Ｐゴシック" pitchFamily="34" charset="-128"/>
              </a:rPr>
              <a:t>vs</a:t>
            </a:r>
            <a:r>
              <a:rPr lang="en-US" dirty="0" smtClean="0">
                <a:latin typeface="Times" charset="0"/>
                <a:ea typeface="ＭＳ Ｐゴシック" pitchFamily="34" charset="-128"/>
              </a:rPr>
              <a:t> reliability. If a certain design needs to be optimized because the response time is too slow, what should the designer do? Pick a Cray or a network of Sun workstations</a:t>
            </a:r>
          </a:p>
          <a:p>
            <a:endParaRPr lang="en-US" dirty="0" smtClean="0">
              <a:latin typeface="Times" charset="0"/>
              <a:ea typeface="ＭＳ Ｐゴシック" pitchFamily="34" charset="-128"/>
            </a:endParaRPr>
          </a:p>
          <a:p>
            <a:endParaRPr lang="en-US" dirty="0" smtClean="0">
              <a:latin typeface="Times" charset="0"/>
              <a:ea typeface="ＭＳ Ｐゴシック" pitchFamily="34" charset="-128"/>
            </a:endParaRPr>
          </a:p>
          <a:p>
            <a:endParaRPr lang="en-US" dirty="0" smtClean="0">
              <a:latin typeface="Times" charset="0"/>
              <a:ea typeface="ＭＳ Ｐゴシック" pitchFamily="34" charset="-128"/>
            </a:endParaRPr>
          </a:p>
          <a:p>
            <a:endParaRPr lang="en-US" dirty="0" smtClean="0">
              <a:latin typeface="Times" charset="0"/>
              <a:ea typeface="ＭＳ Ｐゴシック" pitchFamily="34" charset="-128"/>
            </a:endParaRPr>
          </a:p>
          <a:p>
            <a:r>
              <a:rPr lang="en-US" dirty="0" smtClean="0">
                <a:latin typeface="Times" charset="0"/>
                <a:ea typeface="ＭＳ Ｐゴシック" pitchFamily="34" charset="-128"/>
              </a:rPr>
              <a:t>What I teach today will be out of date in 3 years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w="9525"/>
        </p:spPr>
        <p:txBody>
          <a:bodyPr/>
          <a:lstStyle/>
          <a:p>
            <a:r>
              <a:rPr lang="en-US" smtClean="0">
                <a:latin typeface="Times" charset="0"/>
                <a:ea typeface="ＭＳ Ｐゴシック" pitchFamily="34" charset="-128"/>
              </a:rPr>
              <a:t>Why is this decomposition bad? It has high coupling, almost every subsystem relies on every other subsystem. </a:t>
            </a:r>
          </a:p>
          <a:p>
            <a:r>
              <a:rPr lang="en-US" sz="1800" b="1" smtClean="0">
                <a:latin typeface="Times" charset="0"/>
                <a:ea typeface="ＭＳ Ｐゴシック" pitchFamily="34" charset="-128"/>
              </a:rPr>
              <a:t>Too much “ravioli”…..!</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w="9525"/>
        </p:spPr>
        <p:txBody>
          <a:bodyPr/>
          <a:lstStyle/>
          <a:p>
            <a:r>
              <a:rPr lang="en-US" smtClean="0">
                <a:latin typeface="Times" charset="0"/>
                <a:ea typeface="ＭＳ Ｐゴシック" pitchFamily="34" charset="-128"/>
              </a:rPr>
              <a:t>Appeared first in 1965, proposed by Dijkstra, 1965, in the design of the T.H.E. system.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p:cNvSpPr>
          <p:nvPr>
            <p:ph type="sldImg"/>
          </p:nvPr>
        </p:nvSpPr>
        <p:spPr>
          <a:solidFill>
            <a:srgbClr val="FFFFFF"/>
          </a:solidFill>
          <a:ln/>
        </p:spPr>
      </p:sp>
      <p:sp>
        <p:nvSpPr>
          <p:cNvPr id="55299"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ea typeface="ＭＳ Ｐゴシック" pitchFamily="34" charset="-128"/>
              </a:rPr>
              <a:t>Specification of the system decomposition is critical</a:t>
            </a:r>
          </a:p>
          <a:p>
            <a:endParaRPr lang="en-US" smtClean="0">
              <a:latin typeface="Times" charset="0"/>
              <a:ea typeface="ＭＳ Ｐゴシック" pitchFamily="34" charset="-128"/>
            </a:endParaRPr>
          </a:p>
          <a:p>
            <a:r>
              <a:rPr lang="en-US" smtClean="0">
                <a:latin typeface="Times" charset="0"/>
                <a:ea typeface="ＭＳ Ｐゴシック" pitchFamily="34" charset="-128"/>
              </a:rPr>
              <a:t>An architectural style is a pattern or template for subsystem decomposition</a:t>
            </a:r>
          </a:p>
          <a:p>
            <a:endParaRPr lang="en-US" smtClean="0">
              <a:latin typeface="Times" charset="0"/>
              <a:ea typeface="ＭＳ Ｐゴシック" pitchFamily="34" charset="-128"/>
            </a:endParaRPr>
          </a:p>
          <a:p>
            <a:endParaRPr lang="en-US" smtClean="0">
              <a:latin typeface="Times"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p:cNvSpPr>
          <p:nvPr>
            <p:ph type="sldImg"/>
          </p:nvPr>
        </p:nvSpPr>
        <p:spPr>
          <a:solidFill>
            <a:srgbClr val="FFFFFF"/>
          </a:solidFill>
          <a:ln/>
        </p:spPr>
      </p:sp>
      <p:sp>
        <p:nvSpPr>
          <p:cNvPr id="57347"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ea typeface="ＭＳ Ｐゴシック" pitchFamily="34" charset="-128"/>
              </a:rPr>
              <a:t>Styles are listed in Chapter 6, p. 237</a:t>
            </a:r>
          </a:p>
          <a:p>
            <a:r>
              <a:rPr lang="en-US" smtClean="0">
                <a:latin typeface="Times" charset="0"/>
                <a:ea typeface="ＭＳ Ｐゴシック" pitchFamily="34" charset="-128"/>
              </a:rPr>
              <a:t>We will talk about Client-Server, Peer-To-Peer, Repository and MVC,</a:t>
            </a:r>
          </a:p>
          <a:p>
            <a:r>
              <a:rPr lang="en-US" smtClean="0">
                <a:latin typeface="Times" charset="0"/>
                <a:ea typeface="ＭＳ Ｐゴシック" pitchFamily="34" charset="-128"/>
              </a:rPr>
              <a:t>Only in the book: Three-tier, Four-tier , Pipes and Filters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noFill/>
          <a:ln w="9525"/>
        </p:spPr>
        <p:txBody>
          <a:bodyPr/>
          <a:lstStyle/>
          <a:p>
            <a:r>
              <a:rPr lang="en-US" smtClean="0">
                <a:latin typeface="Times" charset="0"/>
                <a:ea typeface="ＭＳ Ｐゴシック" pitchFamily="34" charset="-128"/>
              </a:rPr>
              <a:t>A large system should be  decomposed into subsystems using both, layers and partitions</a:t>
            </a:r>
          </a:p>
          <a:p>
            <a:r>
              <a:rPr lang="en-US" smtClean="0">
                <a:latin typeface="Times" charset="0"/>
                <a:ea typeface="ＭＳ Ｐゴシック" pitchFamily="34" charset="-128"/>
              </a:rPr>
              <a:t>Layering and partitioning are techniques to achieve low coupling!!!</a:t>
            </a:r>
          </a:p>
          <a:p>
            <a:r>
              <a:rPr lang="en-US" smtClean="0">
                <a:latin typeface="Times" charset="0"/>
                <a:ea typeface="ＭＳ Ｐゴシック" pitchFamily="34" charset="-128"/>
              </a:rPr>
              <a:t>In an object-oriented design, each subsystem  makes its layer a subclass of the generic layer class provided by the UI subsystem. </a:t>
            </a:r>
          </a:p>
          <a:p>
            <a:r>
              <a:rPr lang="en-US" smtClean="0">
                <a:latin typeface="Times" charset="0"/>
                <a:ea typeface="ＭＳ Ｐゴシック" pitchFamily="34" charset="-128"/>
              </a:rPr>
              <a:t>In JEWEL, each individual subsystem provides its own zoom and refresh methods.</a:t>
            </a:r>
          </a:p>
          <a:p>
            <a:r>
              <a:rPr lang="en-US" smtClean="0">
                <a:latin typeface="Times" charset="0"/>
                <a:ea typeface="ＭＳ Ｐゴシック" pitchFamily="34" charset="-128"/>
              </a:rPr>
              <a:t> Ideally the refresh method will be called for every draw operation. The UI subsystem is responsible for knowing when to call for a refresh (but  the UI group will not have to implement it itself: it is a callback method implemented by the visualization and GIS group). All the interfaces with UI (such as how UI will provide the other groups with selection information) should be well documented and agreed on by all groups.</a:t>
            </a:r>
          </a:p>
        </p:txBody>
      </p:sp>
      <p:sp>
        <p:nvSpPr>
          <p:cNvPr id="59395" name="Rectangle 3"/>
          <p:cNvSpPr>
            <a:spLocks noGrp="1" noRot="1" noChangeAspect="1" noChangeArrowheads="1" noTextEdit="1"/>
          </p:cNvSpPr>
          <p:nvPr>
            <p:ph type="sldImg"/>
          </p:nvPr>
        </p:nvSpPr>
        <p:spPr>
          <a:ln cap="flat"/>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p:spPr>
        <p:txBody>
          <a:bodyPr/>
          <a:lstStyle/>
          <a:p>
            <a:r>
              <a:rPr lang="en-US" smtClean="0">
                <a:latin typeface="Times" charset="0"/>
                <a:ea typeface="ＭＳ Ｐゴシック" pitchFamily="34" charset="-128"/>
              </a:rPr>
              <a:t>Example: Peer-to-Peer systems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w="9525"/>
        </p:spPr>
        <p:txBody>
          <a:bodyPr/>
          <a:lstStyle/>
          <a:p>
            <a:r>
              <a:rPr lang="en-US" smtClean="0">
                <a:latin typeface="Times" charset="0"/>
                <a:ea typeface="ＭＳ Ｐゴシック" pitchFamily="34" charset="-128"/>
              </a:rPr>
              <a:t>Subsystem Decomposition Heuristics</a:t>
            </a:r>
          </a:p>
          <a:p>
            <a:r>
              <a:rPr lang="en-US" smtClean="0">
                <a:latin typeface="Times" charset="0"/>
                <a:ea typeface="ＭＳ Ｐゴシック" pitchFamily="34" charset="-128"/>
              </a:rPr>
              <a:t>	- No more than 7+/-2 subsystems</a:t>
            </a:r>
          </a:p>
          <a:p>
            <a:pPr lvl="1"/>
            <a:r>
              <a:rPr lang="en-US" smtClean="0">
                <a:latin typeface="Times" charset="0"/>
                <a:ea typeface="ＭＳ Ｐゴシック" pitchFamily="34" charset="-128"/>
              </a:rPr>
              <a:t>More subsystems increase coherence but also complexity (more services)</a:t>
            </a:r>
          </a:p>
          <a:p>
            <a:r>
              <a:rPr lang="en-US" smtClean="0">
                <a:latin typeface="Times" charset="0"/>
                <a:ea typeface="ＭＳ Ｐゴシック" pitchFamily="34" charset="-128"/>
              </a:rPr>
              <a:t>    - No more than 4+/-2 layers</a:t>
            </a:r>
          </a:p>
          <a:p>
            <a:pPr lvl="1"/>
            <a:r>
              <a:rPr lang="en-US" smtClean="0">
                <a:latin typeface="Times" charset="0"/>
                <a:ea typeface="ＭＳ Ｐゴシック" pitchFamily="34" charset="-128"/>
              </a:rPr>
              <a:t>Good design: Try to find 3 layers!!!! In many cases this is possible. 3-tier-architectures are an example</a:t>
            </a:r>
          </a:p>
          <a:p>
            <a:endParaRPr lang="en-US" smtClean="0">
              <a:latin typeface="Times"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w="9525"/>
        </p:spPr>
        <p:txBody>
          <a:bodyPr/>
          <a:lstStyle/>
          <a:p>
            <a:r>
              <a:rPr lang="en-US" smtClean="0">
                <a:latin typeface="Times" charset="0"/>
                <a:ea typeface="ＭＳ Ｐゴシック" pitchFamily="34" charset="-128"/>
              </a:rPr>
              <a:t>New type of association: The dashed line means “depends on at runtime”. The solid line means “depends on at compile time”.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noFill/>
          <a:ln w="9525"/>
        </p:spPr>
        <p:txBody>
          <a:bodyPr/>
          <a:lstStyle/>
          <a:p>
            <a:r>
              <a:rPr lang="en-US" smtClean="0">
                <a:latin typeface="Times" charset="0"/>
                <a:ea typeface="ＭＳ Ｐゴシック" pitchFamily="34" charset="-128"/>
              </a:rPr>
              <a:t>A virtual machine can be seen  a collection of classes instead of a single class. </a:t>
            </a:r>
          </a:p>
          <a:p>
            <a:r>
              <a:rPr lang="en-US" smtClean="0">
                <a:latin typeface="Times" charset="0"/>
                <a:ea typeface="ＭＳ Ｐゴシック" pitchFamily="34" charset="-128"/>
              </a:rPr>
              <a:t>This module uses services provided by lower level virtual machines and provides a service to higher level machines</a:t>
            </a:r>
          </a:p>
          <a:p>
            <a:endParaRPr lang="en-US" smtClean="0">
              <a:latin typeface="Times" charset="0"/>
              <a:ea typeface="ＭＳ Ｐゴシック" pitchFamily="34" charset="-128"/>
            </a:endParaRPr>
          </a:p>
          <a:p>
            <a:r>
              <a:rPr lang="en-US" smtClean="0">
                <a:latin typeface="Times" charset="0"/>
                <a:ea typeface="ＭＳ Ｐゴシック" pitchFamily="34" charset="-128"/>
              </a:rPr>
              <a:t>Key concept in structuring and providing abstraction, but slightly out of out of date, cannot deal with distributed architectures. </a:t>
            </a:r>
          </a:p>
          <a:p>
            <a:r>
              <a:rPr lang="en-US" smtClean="0">
                <a:latin typeface="Times" charset="0"/>
                <a:ea typeface="ＭＳ Ｐゴシック" pitchFamily="34" charset="-128"/>
              </a:rPr>
              <a:t>Works still well for single processor architectures (tasks)</a:t>
            </a:r>
          </a:p>
          <a:p>
            <a:endParaRPr lang="en-US" smtClean="0">
              <a:latin typeface="Times" charset="0"/>
              <a:ea typeface="ＭＳ Ｐゴシック" pitchFamily="34" charset="-128"/>
            </a:endParaRPr>
          </a:p>
        </p:txBody>
      </p:sp>
      <p:sp>
        <p:nvSpPr>
          <p:cNvPr id="68611" name="Rectangle 3"/>
          <p:cNvSpPr>
            <a:spLocks noGrp="1" noRot="1" noChangeAspect="1" noChangeArrowheads="1" noTextEdit="1"/>
          </p:cNvSpPr>
          <p:nvPr>
            <p:ph type="sldImg"/>
          </p:nvPr>
        </p:nvSpPr>
        <p:spPr>
          <a:ln cap="flat"/>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w="9525"/>
        </p:spPr>
        <p:txBody>
          <a:bodyPr/>
          <a:lstStyle/>
          <a:p>
            <a:r>
              <a:rPr lang="en-US" smtClean="0">
                <a:latin typeface="Times" charset="0"/>
                <a:ea typeface="ＭＳ Ｐゴシック" pitchFamily="34" charset="-128"/>
              </a:rPr>
              <a:t>Appeared first in 1965, proposed by Dijkstra, 1965, in the design of the T.H.E. system.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w="9525"/>
        </p:spPr>
        <p:txBody>
          <a:bodyPr/>
          <a:lstStyle/>
          <a:p>
            <a:endParaRPr lang="en-US" smtClean="0">
              <a:latin typeface="Times"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w="9525"/>
        </p:spPr>
        <p:txBody>
          <a:bodyPr/>
          <a:lstStyle/>
          <a:p>
            <a:endParaRPr lang="en-US" smtClean="0">
              <a:latin typeface="Times"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w="9525"/>
        </p:spPr>
        <p:txBody>
          <a:bodyPr/>
          <a:lstStyle/>
          <a:p>
            <a:endParaRPr lang="en-US" smtClean="0">
              <a:latin typeface="Times"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w="9525"/>
        </p:spPr>
        <p:txBody>
          <a:bodyPr/>
          <a:lstStyle/>
          <a:p>
            <a:endParaRPr lang="en-US" smtClean="0">
              <a:latin typeface="Times"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lienbildplatzhalter 1"/>
          <p:cNvSpPr>
            <a:spLocks noGrp="1" noRot="1" noChangeAspect="1"/>
          </p:cNvSpPr>
          <p:nvPr>
            <p:ph type="sldImg"/>
          </p:nvPr>
        </p:nvSpPr>
        <p:spPr>
          <a:ln/>
        </p:spPr>
      </p:sp>
      <p:sp>
        <p:nvSpPr>
          <p:cNvPr id="78851" name="Notizenplatzhalter 2"/>
          <p:cNvSpPr>
            <a:spLocks noGrp="1"/>
          </p:cNvSpPr>
          <p:nvPr>
            <p:ph type="body" idx="1"/>
          </p:nvPr>
        </p:nvSpPr>
        <p:spPr>
          <a:noFill/>
          <a:ln w="9525"/>
        </p:spPr>
        <p:txBody>
          <a:bodyPr/>
          <a:lstStyle/>
          <a:p>
            <a:r>
              <a:rPr lang="en-US" b="1" smtClean="0">
                <a:solidFill>
                  <a:srgbClr val="FF0000"/>
                </a:solidFill>
                <a:latin typeface="Times" charset="0"/>
                <a:ea typeface="ＭＳ Ｐゴシック" pitchFamily="34" charset="-128"/>
              </a:rPr>
              <a:t>Definition Legacy System : </a:t>
            </a:r>
            <a:r>
              <a:rPr lang="de-DE" smtClean="0">
                <a:latin typeface="Times" charset="0"/>
                <a:ea typeface="ＭＳ Ｐゴシック" pitchFamily="34" charset="-128"/>
              </a:rPr>
              <a:t>The system works satisfactorily, and the owner sees no reason for changing it or it can actually not be changed because the compiler or the source code is gone!</a:t>
            </a:r>
          </a:p>
          <a:p>
            <a:r>
              <a:rPr lang="de-DE" smtClean="0">
                <a:latin typeface="Times" charset="0"/>
                <a:ea typeface="ＭＳ Ｐゴシック" pitchFamily="34" charset="-128"/>
              </a:rPr>
              <a:t>The costs of redesigning or replacing the system are prohibitive....</a:t>
            </a:r>
          </a:p>
          <a:p>
            <a:endParaRPr lang="de-DE" smtClean="0">
              <a:latin typeface="Times" charset="0"/>
              <a:ea typeface="ＭＳ Ｐゴシック" pitchFamily="34" charset="-128"/>
            </a:endParaRPr>
          </a:p>
          <a:p>
            <a:r>
              <a:rPr lang="de-DE" smtClean="0">
                <a:latin typeface="Times" charset="0"/>
                <a:ea typeface="ＭＳ Ｐゴシック" pitchFamily="34" charset="-128"/>
              </a:rPr>
              <a:t>The system requires close to 100 percent availability, so it cannot be taken out of service, and the cost of designing a new system with a similar availability level is high. </a:t>
            </a:r>
          </a:p>
          <a:p>
            <a:r>
              <a:rPr lang="de-DE" smtClean="0">
                <a:latin typeface="Times" charset="0"/>
                <a:ea typeface="ＭＳ Ｐゴシック" pitchFamily="34" charset="-128"/>
              </a:rPr>
              <a:t>Examples include systems to handle CRM systems, customers' accounts in banks, computer reservation systems, air traffic control, energy distribution (power grids), nuclear power plants, military defense installations.  A legacy system is usually not well understood. </a:t>
            </a:r>
          </a:p>
          <a:p>
            <a:r>
              <a:rPr lang="de-DE" smtClean="0">
                <a:latin typeface="Times" charset="0"/>
                <a:ea typeface="ＭＳ Ｐゴシック" pitchFamily="34" charset="-128"/>
              </a:rPr>
              <a:t>Reasons: The designers of the system have left the organization, and the system has either not been fully documented or documentation has been lost, or the source code is gone and it cannot be compiled anymore</a:t>
            </a:r>
            <a:r>
              <a:rPr lang="de-DE" smtClean="0">
                <a:latin typeface="Times" charset="0"/>
                <a:ea typeface="ＭＳ Ｐゴシック" pitchFamily="34" charset="-128"/>
                <a:sym typeface="Wingdings" pitchFamily="2" charset="2"/>
              </a:rPr>
              <a:t></a:t>
            </a:r>
          </a:p>
          <a:p>
            <a:endParaRPr lang="de-DE" smtClean="0">
              <a:latin typeface="Times" charset="0"/>
              <a:ea typeface="ＭＳ Ｐゴシック" pitchFamily="34" charset="-128"/>
            </a:endParaRPr>
          </a:p>
          <a:p>
            <a:r>
              <a:rPr lang="de-DE" smtClean="0">
                <a:latin typeface="Times" charset="0"/>
                <a:ea typeface="ＭＳ Ｐゴシック" pitchFamily="34" charset="-128"/>
              </a:rPr>
              <a:t>A </a:t>
            </a:r>
            <a:r>
              <a:rPr lang="de-DE" b="1" smtClean="0">
                <a:latin typeface="Times" charset="0"/>
                <a:ea typeface="ＭＳ Ｐゴシック" pitchFamily="34" charset="-128"/>
              </a:rPr>
              <a:t>portal </a:t>
            </a:r>
            <a:r>
              <a:rPr lang="de-DE" smtClean="0">
                <a:latin typeface="Times" charset="0"/>
                <a:ea typeface="ＭＳ Ｐゴシック" pitchFamily="34" charset="-128"/>
              </a:rPr>
              <a:t>can be thought of as a Web-based application that is customizable by the end-user both in the look and feel of the portal and in the available content and applications which the portal contains. A portal, furthermore, can be thought of as an aggregator of content and applications or a single point of entry to a user's set of tools and applications.</a:t>
            </a:r>
          </a:p>
          <a:p>
            <a:endParaRPr lang="de-DE" smtClean="0">
              <a:latin typeface="Times" charset="0"/>
              <a:ea typeface="ＭＳ Ｐゴシック" pitchFamily="34" charset="-128"/>
            </a:endParaRPr>
          </a:p>
          <a:p>
            <a:r>
              <a:rPr lang="de-DE" smtClean="0">
                <a:latin typeface="Times" charset="0"/>
                <a:ea typeface="ＭＳ Ｐゴシック" pitchFamily="34" charset="-128"/>
              </a:rPr>
              <a:t>A </a:t>
            </a:r>
            <a:r>
              <a:rPr lang="de-DE" b="1" smtClean="0">
                <a:latin typeface="Times" charset="0"/>
                <a:ea typeface="ＭＳ Ｐゴシック" pitchFamily="34" charset="-128"/>
              </a:rPr>
              <a:t>portlet </a:t>
            </a:r>
            <a:r>
              <a:rPr lang="de-DE" smtClean="0">
                <a:latin typeface="Times" charset="0"/>
                <a:ea typeface="ＭＳ Ｐゴシック" pitchFamily="34" charset="-128"/>
              </a:rPr>
              <a:t>can be thought of as a miniature Web application that is running inside of a portal page along side any number of similar entities. A portlet is a Web component which is managed by a container and can process requests and generate dynamic content. Portlets come in many flavors -- some are standards-based, while others are proprietary to the portal which hosts them. The Java Portlet Specification (JSR-168), approved in October of 2003, defines a standard API for J2EE-based portal platforms. The goal of JSR-168 is to provide a set of standards so that any compliant portlet can be deployed on any portal which supports the specification. </a:t>
            </a:r>
            <a:r>
              <a:rPr lang="de-DE" u="sng" smtClean="0">
                <a:latin typeface="Times" charset="0"/>
                <a:ea typeface="ＭＳ Ｐゴシック" pitchFamily="34" charset="-128"/>
              </a:rPr>
              <a:t>Figure 2 shows a traditional portal model where the portal has a portlet container which hosts any number of discrete portlets. Each of these portlets generates fragments of mark-up which the portal ultimately pieces together to create a complete page that is presented to the user.</a:t>
            </a:r>
            <a:endParaRPr lang="de-DE" smtClean="0">
              <a:latin typeface="Times"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1"/>
          <p:cNvSpPr>
            <a:spLocks noGrp="1" noRot="1" noChangeAspect="1"/>
          </p:cNvSpPr>
          <p:nvPr>
            <p:ph type="sldImg"/>
          </p:nvPr>
        </p:nvSpPr>
        <p:spPr>
          <a:ln/>
        </p:spPr>
      </p:sp>
      <p:sp>
        <p:nvSpPr>
          <p:cNvPr id="3" name="Notizenplatzhalter 2"/>
          <p:cNvSpPr>
            <a:spLocks noGrp="1"/>
          </p:cNvSpPr>
          <p:nvPr>
            <p:ph type="body" idx="1"/>
          </p:nvPr>
        </p:nvSpPr>
        <p:spPr/>
        <p:txBody>
          <a:bodyPr>
            <a:normAutofit/>
          </a:bodyPr>
          <a:lstStyle/>
          <a:p>
            <a:pPr>
              <a:lnSpc>
                <a:spcPct val="80000"/>
              </a:lnSpc>
            </a:pPr>
            <a:r>
              <a:rPr lang="de-DE" sz="1700" b="1" smtClean="0">
                <a:solidFill>
                  <a:srgbClr val="FF6600"/>
                </a:solidFill>
                <a:latin typeface="Times" charset="0"/>
                <a:ea typeface="ＭＳ Ｐゴシック" pitchFamily="34" charset="-128"/>
              </a:rPr>
              <a:t>WSRP = Web Services for Remote Portlets. Specification for accessing remotely running portals, that is, </a:t>
            </a:r>
            <a:r>
              <a:rPr lang="de-DE" sz="900" smtClean="0">
                <a:latin typeface="Times" charset="0"/>
                <a:ea typeface="ＭＳ Ｐゴシック" pitchFamily="34" charset="-128"/>
              </a:rPr>
              <a:t>SOAP-based Web services</a:t>
            </a:r>
            <a:endParaRPr lang="de-DE" sz="1700" b="1" smtClean="0">
              <a:solidFill>
                <a:srgbClr val="FF6600"/>
              </a:solidFill>
              <a:latin typeface="Times" charset="0"/>
              <a:ea typeface="ＭＳ Ｐゴシック" pitchFamily="34" charset="-128"/>
            </a:endParaRPr>
          </a:p>
          <a:p>
            <a:pPr>
              <a:lnSpc>
                <a:spcPct val="80000"/>
              </a:lnSpc>
            </a:pPr>
            <a:endParaRPr lang="de-DE" sz="1700" b="1" smtClean="0">
              <a:solidFill>
                <a:srgbClr val="FF6600"/>
              </a:solidFill>
              <a:latin typeface="Times" charset="0"/>
              <a:ea typeface="ＭＳ Ｐゴシック" pitchFamily="34" charset="-128"/>
            </a:endParaRPr>
          </a:p>
          <a:p>
            <a:pPr>
              <a:lnSpc>
                <a:spcPct val="80000"/>
              </a:lnSpc>
            </a:pPr>
            <a:r>
              <a:rPr lang="de-DE" sz="1700" b="1" smtClean="0">
                <a:solidFill>
                  <a:srgbClr val="FF6600"/>
                </a:solidFill>
                <a:latin typeface="Times" charset="0"/>
                <a:ea typeface="ＭＳ Ｐゴシック" pitchFamily="34" charset="-128"/>
              </a:rPr>
              <a:t>Layer 5: Access/Presentation layer</a:t>
            </a:r>
          </a:p>
          <a:p>
            <a:pPr lvl="1">
              <a:lnSpc>
                <a:spcPct val="80000"/>
              </a:lnSpc>
            </a:pPr>
            <a:r>
              <a:rPr lang="de-DE" sz="1500" smtClean="0">
                <a:latin typeface="Times" charset="0"/>
                <a:ea typeface="ＭＳ Ｐゴシック" pitchFamily="34" charset="-128"/>
              </a:rPr>
              <a:t> Application layer. Not part of SOA, but increasingly important because  technologies such as Web Services for Remote Portlets provide services at this level</a:t>
            </a:r>
          </a:p>
          <a:p>
            <a:pPr>
              <a:lnSpc>
                <a:spcPct val="80000"/>
              </a:lnSpc>
            </a:pPr>
            <a:r>
              <a:rPr lang="de-DE" sz="1700" b="1" smtClean="0">
                <a:solidFill>
                  <a:srgbClr val="FF6600"/>
                </a:solidFill>
                <a:latin typeface="Times" charset="0"/>
                <a:ea typeface="ＭＳ Ｐゴシック" pitchFamily="34" charset="-128"/>
              </a:rPr>
              <a:t>Level 4: Business process choreography layer</a:t>
            </a:r>
          </a:p>
          <a:p>
            <a:pPr lvl="1">
              <a:lnSpc>
                <a:spcPct val="80000"/>
              </a:lnSpc>
            </a:pPr>
            <a:r>
              <a:rPr lang="de-DE" sz="1500" smtClean="0">
                <a:latin typeface="Times" charset="0"/>
                <a:ea typeface="ＭＳ Ｐゴシック" pitchFamily="34" charset="-128"/>
              </a:rPr>
              <a:t> This layer provides compositions of services defined in layer 3. The composition acts as a single service offered to applications</a:t>
            </a:r>
          </a:p>
          <a:p>
            <a:pPr>
              <a:lnSpc>
                <a:spcPct val="80000"/>
              </a:lnSpc>
            </a:pPr>
            <a:r>
              <a:rPr lang="de-DE" sz="1700" b="1" smtClean="0">
                <a:solidFill>
                  <a:srgbClr val="FF6600"/>
                </a:solidFill>
                <a:latin typeface="Times" charset="0"/>
                <a:ea typeface="ＭＳ Ｐゴシック" pitchFamily="34" charset="-128"/>
              </a:rPr>
              <a:t>Layer 3: Services layer</a:t>
            </a:r>
          </a:p>
          <a:p>
            <a:pPr lvl="1">
              <a:lnSpc>
                <a:spcPct val="80000"/>
              </a:lnSpc>
            </a:pPr>
            <a:r>
              <a:rPr lang="de-DE" sz="1500" smtClean="0">
                <a:latin typeface="Times" charset="0"/>
                <a:ea typeface="ＭＳ Ｐゴシック" pitchFamily="34" charset="-128"/>
              </a:rPr>
              <a:t>All the services offered by the business. A service is a  discoverable software component with an externalized service description. This service description is available for searching, binding, and invocation by a SOA higher layer</a:t>
            </a:r>
          </a:p>
          <a:p>
            <a:pPr>
              <a:lnSpc>
                <a:spcPct val="80000"/>
              </a:lnSpc>
            </a:pPr>
            <a:r>
              <a:rPr lang="de-DE" sz="1700" b="1" smtClean="0">
                <a:solidFill>
                  <a:srgbClr val="FF6600"/>
                </a:solidFill>
                <a:latin typeface="Times" charset="0"/>
                <a:ea typeface="ＭＳ Ｐゴシック" pitchFamily="34" charset="-128"/>
              </a:rPr>
              <a:t>Layer 2: Enterprise components layer</a:t>
            </a:r>
          </a:p>
          <a:p>
            <a:pPr lvl="1">
              <a:lnSpc>
                <a:spcPct val="80000"/>
              </a:lnSpc>
            </a:pPr>
            <a:r>
              <a:rPr lang="de-DE" sz="1500" smtClean="0">
                <a:latin typeface="Times" charset="0"/>
                <a:ea typeface="ＭＳ Ｐゴシック" pitchFamily="34" charset="-128"/>
              </a:rPr>
              <a:t>Provides the functionality of the legacy systems via adapters is responsible for maintaining workload management, high-availability and load balancing</a:t>
            </a:r>
          </a:p>
          <a:p>
            <a:pPr>
              <a:lnSpc>
                <a:spcPct val="80000"/>
              </a:lnSpc>
            </a:pPr>
            <a:r>
              <a:rPr lang="de-DE" sz="1700" b="1" smtClean="0">
                <a:solidFill>
                  <a:srgbClr val="FF6600"/>
                </a:solidFill>
                <a:latin typeface="Times" charset="0"/>
                <a:ea typeface="ＭＳ Ｐゴシック" pitchFamily="34" charset="-128"/>
              </a:rPr>
              <a:t>Layer 1: Operational systems layer</a:t>
            </a:r>
          </a:p>
          <a:p>
            <a:pPr lvl="1">
              <a:lnSpc>
                <a:spcPct val="80000"/>
              </a:lnSpc>
            </a:pPr>
            <a:r>
              <a:rPr lang="de-DE" sz="1500" smtClean="0">
                <a:latin typeface="Times" charset="0"/>
                <a:ea typeface="ＭＳ Ｐゴシック" pitchFamily="34" charset="-128"/>
              </a:rPr>
              <a:t>Existing custom built or old applications that are still of business value, (called </a:t>
            </a:r>
            <a:r>
              <a:rPr lang="de-DE" sz="1500" i="1" smtClean="0">
                <a:solidFill>
                  <a:srgbClr val="FF6600"/>
                </a:solidFill>
                <a:latin typeface="Times" charset="0"/>
                <a:ea typeface="ＭＳ Ｐゴシック" pitchFamily="34" charset="-128"/>
              </a:rPr>
              <a:t>legacy systems</a:t>
            </a:r>
            <a:r>
              <a:rPr lang="de-DE" sz="1500" smtClean="0">
                <a:latin typeface="Times" charset="0"/>
                <a:ea typeface="ＭＳ Ｐゴシック" pitchFamily="34" charset="-128"/>
              </a:rPr>
              <a:t>). Examples: existing CRM and ERP applications. CRM=Customer Relationship Management System, ERP = Enterprise Resource Planning System (Example: SAP)</a:t>
            </a:r>
          </a:p>
          <a:p>
            <a:pPr>
              <a:lnSpc>
                <a:spcPct val="80000"/>
              </a:lnSpc>
            </a:pPr>
            <a:r>
              <a:rPr lang="de-DE" sz="1700" b="1" smtClean="0">
                <a:solidFill>
                  <a:srgbClr val="FF6600"/>
                </a:solidFill>
                <a:latin typeface="Times" charset="0"/>
                <a:ea typeface="ＭＳ Ｐゴシック" pitchFamily="34" charset="-128"/>
              </a:rPr>
              <a:t>Layer 6: Integration Architecture</a:t>
            </a:r>
            <a:endParaRPr lang="de-DE" sz="1500" smtClean="0">
              <a:latin typeface="Times" charset="0"/>
              <a:ea typeface="ＭＳ Ｐゴシック" pitchFamily="34" charset="-128"/>
            </a:endParaRPr>
          </a:p>
          <a:p>
            <a:pPr lvl="1">
              <a:lnSpc>
                <a:spcPct val="80000"/>
              </a:lnSpc>
            </a:pPr>
            <a:r>
              <a:rPr lang="de-DE" sz="1500" smtClean="0">
                <a:latin typeface="Times" charset="0"/>
                <a:ea typeface="ＭＳ Ｐゴシック" pitchFamily="34" charset="-128"/>
              </a:rPr>
              <a:t>This layer enables the integration of services through intelligent routing, protocol mediation, and other transformation mechanisms, often described as the ESB (see Resources)</a:t>
            </a:r>
            <a:endParaRPr lang="en-US" sz="1500" smtClean="0">
              <a:latin typeface="Times" charset="0"/>
              <a:ea typeface="ＭＳ Ｐゴシック" pitchFamily="34" charset="-128"/>
            </a:endParaRPr>
          </a:p>
          <a:p>
            <a:pPr>
              <a:lnSpc>
                <a:spcPct val="80000"/>
              </a:lnSpc>
            </a:pPr>
            <a:r>
              <a:rPr lang="de-DE" sz="1700" b="1" smtClean="0">
                <a:solidFill>
                  <a:srgbClr val="FF6600"/>
                </a:solidFill>
                <a:latin typeface="Times" charset="0"/>
                <a:ea typeface="ＭＳ Ｐゴシック" pitchFamily="34" charset="-128"/>
              </a:rPr>
              <a:t>Layer 7: QoS Layer</a:t>
            </a:r>
            <a:endParaRPr lang="de-DE" sz="1500" smtClean="0">
              <a:latin typeface="Times" charset="0"/>
              <a:ea typeface="ＭＳ Ｐゴシック" pitchFamily="34" charset="-128"/>
            </a:endParaRPr>
          </a:p>
          <a:p>
            <a:pPr lvl="1">
              <a:lnSpc>
                <a:spcPct val="80000"/>
              </a:lnSpc>
            </a:pPr>
            <a:r>
              <a:rPr lang="de-DE" sz="1500" smtClean="0">
                <a:latin typeface="Times" charset="0"/>
                <a:ea typeface="ＭＳ Ｐゴシック" pitchFamily="34" charset="-128"/>
              </a:rPr>
              <a:t>This layer provides the capabilities required to monitor, manage, and maintain QoS such as security, performance, and availability. </a:t>
            </a:r>
            <a:endParaRPr lang="en-US" sz="900" smtClean="0">
              <a:latin typeface="Times" charset="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p:spPr>
        <p:txBody>
          <a:bodyPr/>
          <a:lstStyle/>
          <a:p>
            <a:pPr lvl="1"/>
            <a:r>
              <a:rPr lang="en-US" smtClean="0">
                <a:latin typeface="Times" charset="0"/>
                <a:ea typeface="ＭＳ Ｐゴシック" pitchFamily="34" charset="-128"/>
              </a:rPr>
              <a:t>Example: Debugger trying to open the symbol table when the file system is being debugged</a:t>
            </a:r>
          </a:p>
          <a:p>
            <a:endParaRPr lang="en-US" smtClean="0">
              <a:latin typeface="Times"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p:cNvSpPr>
          <p:nvPr>
            <p:ph type="sldImg"/>
          </p:nvPr>
        </p:nvSpPr>
        <p:spPr>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p:cNvSpPr>
          <p:nvPr>
            <p:ph type="sldImg"/>
          </p:nvPr>
        </p:nvSpPr>
        <p:spPr>
          <a:solidFill>
            <a:srgbClr val="FFFFFF"/>
          </a:solidFill>
          <a:ln/>
        </p:spPr>
      </p:sp>
      <p:sp>
        <p:nvSpPr>
          <p:cNvPr id="87043"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ea typeface="ＭＳ Ｐゴシック" pitchFamily="34" charset="-128"/>
              </a:rPr>
              <a:t>Layers 1 to 6 are often called the protocol stack.</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p:cNvSpPr>
          <p:nvPr>
            <p:ph type="sldImg"/>
          </p:nvPr>
        </p:nvSpPr>
        <p:spPr>
          <a:solidFill>
            <a:srgbClr val="FFFFFF"/>
          </a:solidFill>
          <a:ln/>
        </p:spPr>
      </p:sp>
      <p:sp>
        <p:nvSpPr>
          <p:cNvPr id="89091"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ea typeface="ＭＳ Ｐゴシック" pitchFamily="34" charset="-128"/>
              </a:rPr>
              <a:t>The </a:t>
            </a:r>
            <a:r>
              <a:rPr lang="en-US" smtClean="0">
                <a:solidFill>
                  <a:srgbClr val="0000CC"/>
                </a:solidFill>
                <a:latin typeface="Times" charset="0"/>
                <a:ea typeface="ＭＳ Ｐゴシック" pitchFamily="34" charset="-128"/>
              </a:rPr>
              <a:t>Transport layer</a:t>
            </a:r>
            <a:r>
              <a:rPr lang="en-US" smtClean="0">
                <a:latin typeface="Times" charset="0"/>
                <a:ea typeface="ＭＳ Ｐゴシック" pitchFamily="34" charset="-128"/>
              </a:rPr>
              <a:t> is responsible for reliably transmitting messages </a:t>
            </a:r>
          </a:p>
          <a:p>
            <a:pPr lvl="1"/>
            <a:r>
              <a:rPr lang="en-US" smtClean="0">
                <a:latin typeface="Times" charset="0"/>
                <a:ea typeface="ＭＳ Ｐゴシック" pitchFamily="34" charset="-128"/>
              </a:rPr>
              <a:t>This is the service seen by Unix programmers when want to transmit messages over TCP/IP sockets</a:t>
            </a:r>
          </a:p>
          <a:p>
            <a:r>
              <a:rPr lang="en-US" smtClean="0">
                <a:latin typeface="Times" charset="0"/>
                <a:ea typeface="ＭＳ Ｐゴシック" pitchFamily="34" charset="-128"/>
              </a:rPr>
              <a:t>The </a:t>
            </a:r>
            <a:r>
              <a:rPr lang="en-US" smtClean="0">
                <a:solidFill>
                  <a:srgbClr val="0000CC"/>
                </a:solidFill>
                <a:latin typeface="Times" charset="0"/>
                <a:ea typeface="ＭＳ Ｐゴシック" pitchFamily="34" charset="-128"/>
              </a:rPr>
              <a:t>Network layer</a:t>
            </a:r>
            <a:r>
              <a:rPr lang="en-US" smtClean="0">
                <a:latin typeface="Times" charset="0"/>
                <a:ea typeface="ＭＳ Ｐゴシック" pitchFamily="34" charset="-128"/>
              </a:rPr>
              <a:t> ensures data transmission</a:t>
            </a:r>
          </a:p>
          <a:p>
            <a:pPr lvl="1"/>
            <a:r>
              <a:rPr lang="en-US" smtClean="0">
                <a:latin typeface="Times" charset="0"/>
                <a:ea typeface="ＭＳ Ｐゴシック" pitchFamily="34" charset="-128"/>
              </a:rPr>
              <a:t>It provides the service to transmit and route date within the network</a:t>
            </a:r>
          </a:p>
          <a:p>
            <a:endParaRPr lang="en-US" smtClean="0">
              <a:latin typeface="Times" charset="0"/>
              <a:ea typeface="ＭＳ Ｐゴシック" pitchFamily="34" charset="-128"/>
            </a:endParaRPr>
          </a:p>
          <a:p>
            <a:r>
              <a:rPr lang="en-US" smtClean="0">
                <a:latin typeface="Times" charset="0"/>
                <a:ea typeface="ＭＳ Ｐゴシック" pitchFamily="34" charset="-128"/>
              </a:rPr>
              <a:t>The </a:t>
            </a:r>
            <a:r>
              <a:rPr lang="en-US" smtClean="0">
                <a:solidFill>
                  <a:srgbClr val="0000CC"/>
                </a:solidFill>
                <a:latin typeface="Times" charset="0"/>
                <a:ea typeface="ＭＳ Ｐゴシック" pitchFamily="34" charset="-128"/>
              </a:rPr>
              <a:t>Datalink layer</a:t>
            </a:r>
            <a:r>
              <a:rPr lang="en-US" smtClean="0">
                <a:latin typeface="Times" charset="0"/>
                <a:ea typeface="ＭＳ Ｐゴシック" pitchFamily="34" charset="-128"/>
              </a:rPr>
              <a:t> models frames </a:t>
            </a:r>
          </a:p>
          <a:p>
            <a:pPr lvl="1"/>
            <a:r>
              <a:rPr lang="en-US" smtClean="0">
                <a:latin typeface="Times" charset="0"/>
                <a:ea typeface="ＭＳ Ｐゴシック" pitchFamily="34" charset="-128"/>
              </a:rPr>
              <a:t>It provides the service to send and receive frames without error</a:t>
            </a:r>
          </a:p>
          <a:p>
            <a:r>
              <a:rPr lang="en-US" smtClean="0">
                <a:latin typeface="Times" charset="0"/>
                <a:ea typeface="ＭＳ Ｐゴシック" pitchFamily="34" charset="-128"/>
              </a:rPr>
              <a:t>The </a:t>
            </a:r>
            <a:r>
              <a:rPr lang="en-US" smtClean="0">
                <a:solidFill>
                  <a:srgbClr val="0000CC"/>
                </a:solidFill>
                <a:latin typeface="Times" charset="0"/>
                <a:ea typeface="ＭＳ Ｐゴシック" pitchFamily="34" charset="-128"/>
              </a:rPr>
              <a:t>Physical layer</a:t>
            </a:r>
            <a:r>
              <a:rPr lang="en-US" smtClean="0">
                <a:latin typeface="Times" charset="0"/>
                <a:ea typeface="ＭＳ Ｐゴシック" pitchFamily="34" charset="-128"/>
              </a:rPr>
              <a:t> represents the hardware interface to the network. </a:t>
            </a:r>
          </a:p>
          <a:p>
            <a:pPr lvl="1"/>
            <a:r>
              <a:rPr lang="en-US" smtClean="0">
                <a:latin typeface="Times" charset="0"/>
                <a:ea typeface="ＭＳ Ｐゴシック" pitchFamily="34" charset="-128"/>
              </a:rPr>
              <a:t>It provides the service consisting of the operations send() and receive bits over a channel</a:t>
            </a:r>
          </a:p>
          <a:p>
            <a:pPr lvl="1"/>
            <a:r>
              <a:rPr lang="en-US" smtClean="0">
                <a:latin typeface="Times" charset="0"/>
                <a:ea typeface="ＭＳ Ｐゴシック" pitchFamily="34" charset="-128"/>
              </a:rPr>
              <a:t> </a:t>
            </a:r>
          </a:p>
          <a:p>
            <a:endParaRPr lang="en-US" smtClean="0">
              <a:latin typeface="Times" charset="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p:cNvSpPr>
          <p:nvPr>
            <p:ph type="sldImg"/>
          </p:nvPr>
        </p:nvSpPr>
        <p:spPr>
          <a:solidFill>
            <a:srgbClr val="FFFFFF"/>
          </a:solidFill>
          <a:ln/>
        </p:spPr>
      </p:sp>
      <p:sp>
        <p:nvSpPr>
          <p:cNvPr id="91139"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ea typeface="ＭＳ Ｐゴシック" pitchFamily="34" charset="-128"/>
              </a:rPr>
              <a:t>An example of a closed architecture is the Reference Model of Open Systems Interconnection (in short, the OSI model) is composed of seven layers [Tanenbaum, 1996]. Each layer is responsible for performing a well defined function. In addition, each layer provides its services by using services by the layer below. The Physical layer represents the hardware interface to the network. It is responsible for transmitting bits over a communication channels. The DataLink layer is responsible for transmitting data frames without error using the services of the Physical layer. The Network layer is responsible for transmitting and routing packets within a network. The Transport layer is responsible for ensuring that the data is reliably transmitted from end to end. The Transport layer is the interface Unix programmers see when transmitting information over TCP/IP sockets between two processes. The Session layer is responsible for the initialization of a connection, including authentication. The Presentation layer performs data transformation services, such as byte swapping or encryption. The Application layer is the system you are designing (unless you are building an operating system or protocol stack). The application layer can and should, of course, also consist of layered subsystems.</a:t>
            </a:r>
          </a:p>
          <a:p>
            <a:endParaRPr lang="en-US" smtClean="0">
              <a:latin typeface="Times" charset="0"/>
              <a:ea typeface="ＭＳ Ｐゴシック" pitchFamily="34" charset="-128"/>
            </a:endParaRPr>
          </a:p>
          <a:p>
            <a:r>
              <a:rPr lang="en-US" smtClean="0">
                <a:latin typeface="Times" charset="0"/>
                <a:ea typeface="ＭＳ Ｐゴシック" pitchFamily="34" charset="-128"/>
              </a:rPr>
              <a:t>An example of closed architecture: the OSI model (UML class diagram). The OSI model decomposes network services into seven layers, each responsible for a different level of abstraction.</a:t>
            </a:r>
          </a:p>
          <a:p>
            <a:endParaRPr lang="en-US" smtClean="0">
              <a:latin typeface="Times"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838200" y="3810000"/>
            <a:ext cx="5105400" cy="4724400"/>
          </a:xfrm>
          <a:noFill/>
          <a:ln w="9525"/>
        </p:spPr>
        <p:txBody>
          <a:bodyPr/>
          <a:lstStyle/>
          <a:p>
            <a:r>
              <a:rPr lang="en-US" smtClean="0">
                <a:latin typeface="Times" charset="0"/>
                <a:ea typeface="ＭＳ Ｐゴシック" pitchFamily="34" charset="-128"/>
              </a:rPr>
              <a:t>1. Design goals</a:t>
            </a:r>
          </a:p>
          <a:p>
            <a:r>
              <a:rPr lang="en-US" smtClean="0">
                <a:latin typeface="Times" charset="0"/>
                <a:ea typeface="ＭＳ Ｐゴシック" pitchFamily="34" charset="-128"/>
              </a:rPr>
              <a:t>2. System decomposition</a:t>
            </a:r>
          </a:p>
          <a:p>
            <a:r>
              <a:rPr lang="en-US" smtClean="0">
                <a:latin typeface="Times" charset="0"/>
                <a:ea typeface="ＭＳ Ｐゴシック" pitchFamily="34" charset="-128"/>
              </a:rPr>
              <a:t>      Breaking the system into subsystems, Layers and partitions, System information flow (topology)</a:t>
            </a:r>
          </a:p>
          <a:p>
            <a:r>
              <a:rPr lang="en-US" smtClean="0">
                <a:latin typeface="Times" charset="0"/>
                <a:ea typeface="ＭＳ Ｐゴシック" pitchFamily="34" charset="-128"/>
              </a:rPr>
              <a:t>3. Identification of concurrency</a:t>
            </a:r>
          </a:p>
          <a:p>
            <a:r>
              <a:rPr lang="en-US" smtClean="0">
                <a:latin typeface="Times" charset="0"/>
                <a:ea typeface="ＭＳ Ｐゴシック" pitchFamily="34" charset="-128"/>
              </a:rPr>
              <a:t>    Threads of control</a:t>
            </a:r>
          </a:p>
          <a:p>
            <a:r>
              <a:rPr lang="en-US" smtClean="0">
                <a:latin typeface="Times" charset="0"/>
                <a:ea typeface="ＭＳ Ｐゴシック" pitchFamily="34" charset="-128"/>
              </a:rPr>
              <a:t>4. Hardware/software allocation</a:t>
            </a:r>
          </a:p>
          <a:p>
            <a:r>
              <a:rPr lang="en-US" smtClean="0">
                <a:latin typeface="Times" charset="0"/>
                <a:ea typeface="ＭＳ Ｐゴシック" pitchFamily="34" charset="-128"/>
              </a:rPr>
              <a:t>  Estimate hardware requirements,  Hardware/software trade-offs,   Describe processor allocation, Physical connectivity (existing hardware)</a:t>
            </a:r>
          </a:p>
          <a:p>
            <a:r>
              <a:rPr lang="en-US" smtClean="0">
                <a:latin typeface="Times" charset="0"/>
                <a:ea typeface="ＭＳ Ｐゴシック" pitchFamily="34" charset="-128"/>
              </a:rPr>
              <a:t>5. Data management</a:t>
            </a:r>
          </a:p>
          <a:p>
            <a:r>
              <a:rPr lang="en-US" smtClean="0">
                <a:latin typeface="Times" charset="0"/>
                <a:ea typeface="ＭＳ Ｐゴシック" pitchFamily="34" charset="-128"/>
              </a:rPr>
              <a:t>   Data structures implemented in memory or secondary storage</a:t>
            </a:r>
          </a:p>
          <a:p>
            <a:r>
              <a:rPr lang="en-US" smtClean="0">
                <a:latin typeface="Times" charset="0"/>
                <a:ea typeface="ＭＳ Ｐゴシック" pitchFamily="34" charset="-128"/>
              </a:rPr>
              <a:t>6. Global resource handling</a:t>
            </a:r>
          </a:p>
          <a:p>
            <a:r>
              <a:rPr lang="en-US" smtClean="0">
                <a:latin typeface="Times" charset="0"/>
                <a:ea typeface="ＭＳ Ｐゴシック" pitchFamily="34" charset="-128"/>
              </a:rPr>
              <a:t>     Choose access control</a:t>
            </a:r>
          </a:p>
          <a:p>
            <a:r>
              <a:rPr lang="en-US" smtClean="0">
                <a:latin typeface="Times" charset="0"/>
                <a:ea typeface="ＭＳ Ｐゴシック" pitchFamily="34" charset="-128"/>
              </a:rPr>
              <a:t>7. Software control implementation</a:t>
            </a:r>
          </a:p>
          <a:p>
            <a:r>
              <a:rPr lang="en-US" smtClean="0">
                <a:latin typeface="Times" charset="0"/>
                <a:ea typeface="ＭＳ Ｐゴシック" pitchFamily="34" charset="-128"/>
              </a:rPr>
              <a:t>    Procedure-based, event-based, concurrent systems</a:t>
            </a:r>
          </a:p>
          <a:p>
            <a:r>
              <a:rPr lang="en-US" smtClean="0">
                <a:latin typeface="Times" charset="0"/>
                <a:ea typeface="ＭＳ Ｐゴシック" pitchFamily="34" charset="-128"/>
              </a:rPr>
              <a:t>8. Boundary conditions</a:t>
            </a:r>
          </a:p>
          <a:p>
            <a:r>
              <a:rPr lang="en-US" smtClean="0">
                <a:latin typeface="Times" charset="0"/>
                <a:ea typeface="ＭＳ Ｐゴシック" pitchFamily="34" charset="-128"/>
              </a:rPr>
              <a:t>   Describe behavior at initialization, termination and failure</a:t>
            </a:r>
          </a:p>
          <a:p>
            <a:r>
              <a:rPr lang="en-US" smtClean="0">
                <a:latin typeface="Times" charset="0"/>
                <a:ea typeface="ＭＳ Ｐゴシック" pitchFamily="34" charset="-128"/>
              </a:rPr>
              <a:t>9. Feasibility </a:t>
            </a:r>
          </a:p>
          <a:p>
            <a:r>
              <a:rPr lang="en-US" smtClean="0">
                <a:latin typeface="Times" charset="0"/>
                <a:ea typeface="ＭＳ Ｐゴシック" pitchFamily="34" charset="-128"/>
              </a:rPr>
              <a:t> Discuss design alternatives, Technological constraints that drive the design, What if the constraints change?</a:t>
            </a:r>
          </a:p>
        </p:txBody>
      </p:sp>
      <p:sp>
        <p:nvSpPr>
          <p:cNvPr id="17411" name="Rectangle 3"/>
          <p:cNvSpPr>
            <a:spLocks noGrp="1" noRot="1" noChangeAspect="1" noChangeArrowheads="1" noTextEdit="1"/>
          </p:cNvSpPr>
          <p:nvPr>
            <p:ph type="sldImg"/>
          </p:nvPr>
        </p:nvSpPr>
        <p:spPr>
          <a:xfrm>
            <a:off x="1227138" y="158750"/>
            <a:ext cx="4098925" cy="3073400"/>
          </a:xfrm>
          <a:ln cap="flat"/>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p:cNvSpPr>
          <p:nvPr>
            <p:ph type="sldImg"/>
          </p:nvPr>
        </p:nvSpPr>
        <p:spPr>
          <a:solidFill>
            <a:srgbClr val="FFFFFF"/>
          </a:solidFill>
          <a:ln/>
        </p:spPr>
      </p:sp>
      <p:sp>
        <p:nvSpPr>
          <p:cNvPr id="94211" name="Rectangle 3"/>
          <p:cNvSpPr>
            <a:spLocks noGrp="1" noChangeArrowheads="1"/>
          </p:cNvSpPr>
          <p:nvPr>
            <p:ph type="body" idx="1"/>
          </p:nvPr>
        </p:nvSpPr>
        <p:spPr>
          <a:solidFill>
            <a:srgbClr val="FFFFFF"/>
          </a:solidFill>
          <a:ln>
            <a:solidFill>
              <a:srgbClr val="000000"/>
            </a:solidFill>
          </a:ln>
        </p:spPr>
        <p:txBody>
          <a:bodyPr/>
          <a:lstStyle/>
          <a:p>
            <a:r>
              <a:rPr lang="de-DE" smtClean="0">
                <a:latin typeface="Times" charset="0"/>
                <a:ea typeface="ＭＳ Ｐゴシック" pitchFamily="34" charset="-128"/>
              </a:rPr>
              <a:t>T</a:t>
            </a:r>
            <a:r>
              <a:rPr lang="en-US" smtClean="0">
                <a:latin typeface="Times" charset="0"/>
                <a:ea typeface="ＭＳ Ｐゴシック" pitchFamily="34" charset="-128"/>
              </a:rPr>
              <a:t>he application layer  itself can be layered! </a:t>
            </a:r>
            <a:r>
              <a:rPr lang="de-DE" smtClean="0">
                <a:latin typeface="Times" charset="0"/>
                <a:ea typeface="ＭＳ Ｐゴシック" pitchFamily="34" charset="-128"/>
              </a:rPr>
              <a:t>T</a:t>
            </a:r>
            <a:r>
              <a:rPr lang="en-US" smtClean="0">
                <a:latin typeface="Times" charset="0"/>
                <a:ea typeface="ＭＳ Ｐゴシック" pitchFamily="34" charset="-128"/>
              </a:rPr>
              <a:t>his is shown on the next slide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p:cNvSpPr>
          <p:nvPr>
            <p:ph type="sldImg"/>
          </p:nvPr>
        </p:nvSpPr>
        <p:spPr>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ea typeface="ＭＳ Ｐゴシック" pitchFamily="34" charset="-128"/>
              </a:rPr>
              <a:t>Styles are listed in Chapter 6, p. 237</a:t>
            </a:r>
          </a:p>
          <a:p>
            <a:r>
              <a:rPr lang="en-US" smtClean="0">
                <a:latin typeface="Times" charset="0"/>
                <a:ea typeface="ＭＳ Ｐゴシック" pitchFamily="34" charset="-128"/>
              </a:rPr>
              <a:t>We will talk about Client-Server, Peer-To-Peer, Repository and MVC,</a:t>
            </a:r>
          </a:p>
          <a:p>
            <a:r>
              <a:rPr lang="en-US" smtClean="0">
                <a:latin typeface="Times" charset="0"/>
                <a:ea typeface="ＭＳ Ｐゴシック" pitchFamily="34" charset="-128"/>
              </a:rPr>
              <a:t>Only in the book: Three-tier, Four-tier , Pipes and Filters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noFill/>
          <a:ln w="9525"/>
        </p:spPr>
        <p:txBody>
          <a:bodyPr/>
          <a:lstStyle/>
          <a:p>
            <a:r>
              <a:rPr lang="en-US" smtClean="0">
                <a:latin typeface="Times" charset="0"/>
                <a:ea typeface="ＭＳ Ｐゴシック" pitchFamily="34" charset="-128"/>
              </a:rPr>
              <a:t>Often used in the design of database systems</a:t>
            </a:r>
          </a:p>
          <a:p>
            <a:pPr lvl="1"/>
            <a:r>
              <a:rPr lang="en-US" smtClean="0">
                <a:latin typeface="Times" charset="0"/>
                <a:ea typeface="ＭＳ Ｐゴシック" pitchFamily="34" charset="-128"/>
              </a:rPr>
              <a:t>Front-end: User application (client)</a:t>
            </a:r>
          </a:p>
          <a:p>
            <a:pPr lvl="1"/>
            <a:r>
              <a:rPr lang="en-US" smtClean="0">
                <a:latin typeface="Times" charset="0"/>
                <a:ea typeface="ＭＳ Ｐゴシック" pitchFamily="34" charset="-128"/>
              </a:rPr>
              <a:t>Back end: Database access and manipulation (server)</a:t>
            </a:r>
          </a:p>
          <a:p>
            <a:r>
              <a:rPr lang="en-US" smtClean="0">
                <a:latin typeface="Times" charset="0"/>
                <a:ea typeface="ＭＳ Ｐゴシック" pitchFamily="34" charset="-128"/>
              </a:rPr>
              <a:t>Functions performed by client:</a:t>
            </a:r>
          </a:p>
          <a:p>
            <a:pPr lvl="1"/>
            <a:r>
              <a:rPr lang="en-US" smtClean="0">
                <a:latin typeface="Times" charset="0"/>
                <a:ea typeface="ＭＳ Ｐゴシック" pitchFamily="34" charset="-128"/>
              </a:rPr>
              <a:t>Customized user interface, Front-end processing of data</a:t>
            </a:r>
          </a:p>
          <a:p>
            <a:pPr lvl="1"/>
            <a:r>
              <a:rPr lang="en-US" smtClean="0">
                <a:latin typeface="Times" charset="0"/>
                <a:ea typeface="ＭＳ Ｐゴシック" pitchFamily="34" charset="-128"/>
              </a:rPr>
              <a:t>Initiation of server remote procedure calls, Access to database server across the network</a:t>
            </a:r>
          </a:p>
          <a:p>
            <a:r>
              <a:rPr lang="en-US" smtClean="0">
                <a:latin typeface="Times" charset="0"/>
                <a:ea typeface="ＭＳ Ｐゴシック" pitchFamily="34" charset="-128"/>
              </a:rPr>
              <a:t>Functions performed by the database server:</a:t>
            </a:r>
          </a:p>
          <a:p>
            <a:pPr lvl="1"/>
            <a:r>
              <a:rPr lang="en-US" smtClean="0">
                <a:latin typeface="Times" charset="0"/>
                <a:ea typeface="ＭＳ Ｐゴシック" pitchFamily="34" charset="-128"/>
              </a:rPr>
              <a:t>Centralized data management, Data integrity and database consistency</a:t>
            </a:r>
          </a:p>
          <a:p>
            <a:pPr lvl="1"/>
            <a:r>
              <a:rPr lang="en-US" smtClean="0">
                <a:latin typeface="Times" charset="0"/>
                <a:ea typeface="ＭＳ Ｐゴシック" pitchFamily="34" charset="-128"/>
              </a:rPr>
              <a:t>Database security, Concurrent operations (multiple user access)</a:t>
            </a:r>
          </a:p>
          <a:p>
            <a:pPr lvl="1"/>
            <a:r>
              <a:rPr lang="en-US" smtClean="0">
                <a:latin typeface="Times" charset="0"/>
                <a:ea typeface="ＭＳ Ｐゴシック" pitchFamily="34" charset="-128"/>
              </a:rPr>
              <a:t>Centralized processing (for example archiving)</a:t>
            </a:r>
          </a:p>
          <a:p>
            <a:endParaRPr lang="en-US" smtClean="0">
              <a:latin typeface="Times" charset="0"/>
              <a:ea typeface="ＭＳ Ｐゴシック" pitchFamily="34" charset="-128"/>
            </a:endParaRPr>
          </a:p>
        </p:txBody>
      </p:sp>
      <p:sp>
        <p:nvSpPr>
          <p:cNvPr id="99331" name="Rectangle 3"/>
          <p:cNvSpPr>
            <a:spLocks noGrp="1" noRot="1" noChangeAspect="1" noChangeArrowheads="1"/>
          </p:cNvSpPr>
          <p:nvPr>
            <p:ph type="sldImg"/>
          </p:nvPr>
        </p:nvSpPr>
        <p:spPr>
          <a:ln cap="flat"/>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p:cNvSpPr>
          <p:nvPr>
            <p:ph type="sldImg"/>
          </p:nvPr>
        </p:nvSpPr>
        <p:spPr>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p:cNvSpPr>
          <p:nvPr>
            <p:ph type="sldImg"/>
          </p:nvPr>
        </p:nvSpPr>
        <p:spPr>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ea typeface="ＭＳ Ｐゴシック" pitchFamily="34" charset="-128"/>
              </a:rPr>
              <a:t>The server might itself be distributed (why?),</a:t>
            </a:r>
          </a:p>
          <a:p>
            <a:endParaRPr lang="en-US" smtClean="0">
              <a:latin typeface="Times" charset="0"/>
              <a:ea typeface="ＭＳ Ｐゴシック" pitchFamily="34" charset="-128"/>
            </a:endParaRPr>
          </a:p>
          <a:p>
            <a:r>
              <a:rPr lang="en-US" smtClean="0">
                <a:latin typeface="Times" charset="0"/>
                <a:ea typeface="ＭＳ Ｐゴシック" pitchFamily="34" charset="-128"/>
              </a:rPr>
              <a:t>Service Portability</a:t>
            </a:r>
          </a:p>
          <a:p>
            <a:pPr lvl="1"/>
            <a:r>
              <a:rPr lang="en-US" smtClean="0">
                <a:latin typeface="Times" charset="0"/>
                <a:ea typeface="ＭＳ Ｐゴシック" pitchFamily="34" charset="-128"/>
              </a:rPr>
              <a:t>Server should run on a variety of operating systems and  work in a variety of networking environments</a:t>
            </a:r>
          </a:p>
          <a:p>
            <a:r>
              <a:rPr lang="en-US" smtClean="0">
                <a:latin typeface="Times" charset="0"/>
                <a:ea typeface="ＭＳ Ｐゴシック" pitchFamily="34" charset="-128"/>
              </a:rPr>
              <a:t>Location-Transparency</a:t>
            </a:r>
          </a:p>
          <a:p>
            <a:pPr lvl="1"/>
            <a:r>
              <a:rPr lang="en-US" smtClean="0">
                <a:latin typeface="Times" charset="0"/>
                <a:ea typeface="ＭＳ Ｐゴシック" pitchFamily="34" charset="-128"/>
              </a:rPr>
              <a:t>The server might itself be distributed, but should provide a single "logical" service to the user</a:t>
            </a:r>
          </a:p>
          <a:p>
            <a:r>
              <a:rPr lang="en-US" smtClean="0">
                <a:latin typeface="Times" charset="0"/>
                <a:ea typeface="ＭＳ Ｐゴシック" pitchFamily="34" charset="-128"/>
              </a:rPr>
              <a:t>Performance</a:t>
            </a:r>
          </a:p>
          <a:p>
            <a:pPr lvl="1"/>
            <a:r>
              <a:rPr lang="en-US" smtClean="0">
                <a:latin typeface="Times" charset="0"/>
                <a:ea typeface="ＭＳ Ｐゴシック" pitchFamily="34" charset="-128"/>
              </a:rPr>
              <a:t>Client should be optimized for interactive display-intensive tasks</a:t>
            </a:r>
          </a:p>
          <a:p>
            <a:pPr lvl="1"/>
            <a:r>
              <a:rPr lang="en-US" smtClean="0">
                <a:latin typeface="Times" charset="0"/>
                <a:ea typeface="ＭＳ Ｐゴシック" pitchFamily="34" charset="-128"/>
              </a:rPr>
              <a:t>Server should provide CPU-intensive operations</a:t>
            </a:r>
          </a:p>
          <a:p>
            <a:r>
              <a:rPr lang="en-US" smtClean="0">
                <a:latin typeface="Times" charset="0"/>
                <a:ea typeface="ＭＳ Ｐゴシック" pitchFamily="34" charset="-128"/>
              </a:rPr>
              <a:t>Scalability</a:t>
            </a:r>
          </a:p>
          <a:p>
            <a:pPr lvl="1"/>
            <a:r>
              <a:rPr lang="en-US" smtClean="0">
                <a:latin typeface="Times" charset="0"/>
                <a:ea typeface="ＭＳ Ｐゴシック" pitchFamily="34" charset="-128"/>
              </a:rPr>
              <a:t>Server should have spare capacity to handle large number of clients</a:t>
            </a:r>
          </a:p>
          <a:p>
            <a:r>
              <a:rPr lang="en-US" smtClean="0">
                <a:latin typeface="Times" charset="0"/>
                <a:ea typeface="ＭＳ Ｐゴシック" pitchFamily="34" charset="-128"/>
              </a:rPr>
              <a:t>Flexibility</a:t>
            </a:r>
          </a:p>
          <a:p>
            <a:pPr lvl="1"/>
            <a:r>
              <a:rPr lang="en-US" smtClean="0">
                <a:latin typeface="Times" charset="0"/>
                <a:ea typeface="ＭＳ Ｐゴシック" pitchFamily="34" charset="-128"/>
              </a:rPr>
              <a:t>The system should be usable for a variety of user interfaces and end devices (eg. PDA,  Handy, laptop, wearable computer)</a:t>
            </a:r>
          </a:p>
          <a:p>
            <a:r>
              <a:rPr lang="en-US" smtClean="0">
                <a:latin typeface="Times" charset="0"/>
                <a:ea typeface="ＭＳ Ｐゴシック" pitchFamily="34" charset="-128"/>
              </a:rPr>
              <a:t>Reliability</a:t>
            </a:r>
          </a:p>
          <a:p>
            <a:pPr lvl="1"/>
            <a:r>
              <a:rPr lang="en-US" smtClean="0">
                <a:latin typeface="Times" charset="0"/>
                <a:ea typeface="ＭＳ Ｐゴシック" pitchFamily="34" charset="-128"/>
              </a:rPr>
              <a:t>System should survive individual client and communication link problems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p:cNvSpPr>
          <p:nvPr>
            <p:ph type="sldImg"/>
          </p:nvPr>
        </p:nvSpPr>
        <p:spPr>
          <a:solidFill>
            <a:srgbClr val="FFFFFF"/>
          </a:solidFill>
          <a:ln/>
        </p:spPr>
      </p:sp>
      <p:sp>
        <p:nvSpPr>
          <p:cNvPr id="106499" name="Rectangle 3"/>
          <p:cNvSpPr>
            <a:spLocks noGrp="1" noChangeArrowheads="1"/>
          </p:cNvSpPr>
          <p:nvPr>
            <p:ph type="body" idx="1"/>
          </p:nvPr>
        </p:nvSpPr>
        <p:spPr>
          <a:solidFill>
            <a:srgbClr val="FFFFFF"/>
          </a:solidFill>
          <a:ln>
            <a:solidFill>
              <a:srgbClr val="000000"/>
            </a:solidFill>
          </a:ln>
        </p:spPr>
        <p:txBody>
          <a:bodyPr/>
          <a:lstStyle/>
          <a:p>
            <a:r>
              <a:rPr lang="en-US" sz="2400" smtClean="0">
                <a:latin typeface="Verdana" pitchFamily="34" charset="0"/>
                <a:ea typeface="ＭＳ Ｐゴシック" pitchFamily="34" charset="-128"/>
              </a:rPr>
              <a:t>More difficult because of possibility of deadlocks</a:t>
            </a:r>
          </a:p>
          <a:p>
            <a:r>
              <a:rPr lang="en-US" sz="2400" smtClean="0">
                <a:solidFill>
                  <a:schemeClr val="tx2"/>
                </a:solidFill>
                <a:latin typeface="Century Gothic" pitchFamily="34" charset="0"/>
                <a:ea typeface="ＭＳ Ｐゴシック" pitchFamily="34" charset="-128"/>
              </a:rPr>
              <a:t>“A Peer is either a Client or a Server</a:t>
            </a:r>
            <a:r>
              <a:rPr lang="en-US" smtClean="0">
                <a:latin typeface="Times" charset="0"/>
                <a:ea typeface="ＭＳ Ｐゴシック" pitchFamily="34" charset="-128"/>
              </a:rPr>
              <a:t>”What is the corresponding UML model? </a:t>
            </a:r>
          </a:p>
          <a:p>
            <a:r>
              <a:rPr lang="en-US" smtClean="0">
                <a:latin typeface="Times" charset="0"/>
                <a:ea typeface="ＭＳ Ｐゴシック" pitchFamily="34" charset="-128"/>
              </a:rPr>
              <a:t>Make a hint that leads to the answer, that Peer is a superclass for client and server! Use the phrase “either or” and refer to Abbott’s technique!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p:cNvSpPr>
          <p:nvPr>
            <p:ph type="sldImg"/>
          </p:nvPr>
        </p:nvSpPr>
        <p:spPr>
          <a:solidFill>
            <a:srgbClr val="FFFFFF"/>
          </a:solidFill>
          <a:ln/>
        </p:spPr>
      </p:sp>
      <p:sp>
        <p:nvSpPr>
          <p:cNvPr id="108547" name="Rectangle 3"/>
          <p:cNvSpPr>
            <a:spLocks noGrp="1" noChangeArrowheads="1"/>
          </p:cNvSpPr>
          <p:nvPr>
            <p:ph type="body" idx="1"/>
          </p:nvPr>
        </p:nvSpPr>
        <p:spPr>
          <a:solidFill>
            <a:srgbClr val="FFFFFF"/>
          </a:solidFill>
          <a:ln>
            <a:solidFill>
              <a:srgbClr val="000000"/>
            </a:solidFill>
          </a:ln>
        </p:spPr>
        <p:txBody>
          <a:bodyPr/>
          <a:lstStyle/>
          <a:p>
            <a:r>
              <a:rPr lang="en-US" sz="2400" smtClean="0">
                <a:latin typeface="Verdana" pitchFamily="34" charset="0"/>
                <a:ea typeface="ＭＳ Ｐゴシック" pitchFamily="34" charset="-128"/>
              </a:rPr>
              <a:t>More difficult because of possibility of deadlocks</a:t>
            </a:r>
          </a:p>
          <a:p>
            <a:r>
              <a:rPr lang="en-US" sz="2400" smtClean="0">
                <a:solidFill>
                  <a:schemeClr val="tx2"/>
                </a:solidFill>
                <a:latin typeface="Century Gothic" pitchFamily="34" charset="0"/>
                <a:ea typeface="ＭＳ Ｐゴシック" pitchFamily="34" charset="-128"/>
              </a:rPr>
              <a:t>“A Peer is either a Client or a Server</a:t>
            </a:r>
            <a:r>
              <a:rPr lang="en-US" smtClean="0">
                <a:latin typeface="Times" charset="0"/>
                <a:ea typeface="ＭＳ Ｐゴシック" pitchFamily="34" charset="-128"/>
              </a:rPr>
              <a:t>”What is the corresponding UML model? </a:t>
            </a:r>
          </a:p>
          <a:p>
            <a:r>
              <a:rPr lang="en-US" smtClean="0">
                <a:latin typeface="Times" charset="0"/>
                <a:ea typeface="ＭＳ Ｐゴシック" pitchFamily="34" charset="-128"/>
              </a:rPr>
              <a:t>Make a hint that leads to the answer, that Peer is a superclass for client and server! Use the phrase “either or” and refer to Abbott’s technique!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w="9525"/>
        </p:spPr>
        <p:txBody>
          <a:bodyPr/>
          <a:lstStyle/>
          <a:p>
            <a:r>
              <a:rPr lang="en-US" smtClean="0">
                <a:latin typeface="Times" charset="0"/>
                <a:ea typeface="ＭＳ Ｐゴシック" pitchFamily="34" charset="-128"/>
              </a:rPr>
              <a:t>Appeared first in 1965, proposed by Dijkstra, 1965, in the design of the T.H.E. system.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p:cNvSpPr>
          <p:nvPr>
            <p:ph type="sldImg"/>
          </p:nvPr>
        </p:nvSpPr>
        <p:spPr>
          <a:solidFill>
            <a:srgbClr val="FFFFFF"/>
          </a:solidFill>
          <a:ln/>
        </p:spPr>
      </p:sp>
      <p:sp>
        <p:nvSpPr>
          <p:cNvPr id="116739"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ea typeface="ＭＳ Ｐゴシック" pitchFamily="34" charset="-128"/>
              </a:rPr>
              <a:t>This is the architecture of modern interactive programming environments such as Eclipse:  The compiler consists of several subsystems, such as syntactic analysis, semantic analsys, each of these subsystems read and write into the repository subsystems Parsetree and symboltable.</a:t>
            </a:r>
          </a:p>
          <a:p>
            <a:r>
              <a:rPr lang="en-US" smtClean="0">
                <a:latin typeface="Times" charset="0"/>
                <a:ea typeface="ＭＳ Ｐゴシック" pitchFamily="34" charset="-128"/>
              </a:rPr>
              <a:t>The symbol table can then be accessed by a symbolic debugger at runtime. </a:t>
            </a:r>
          </a:p>
          <a:p>
            <a:endParaRPr lang="en-US" smtClean="0">
              <a:latin typeface="Times" charset="0"/>
              <a:ea typeface="ＭＳ Ｐゴシック" pitchFamily="34" charset="-128"/>
            </a:endParaRPr>
          </a:p>
          <a:p>
            <a:r>
              <a:rPr lang="en-US" smtClean="0">
                <a:latin typeface="Times" charset="0"/>
                <a:ea typeface="ＭＳ Ｐゴシック" pitchFamily="34" charset="-128"/>
              </a:rPr>
              <a:t>Hearsay II speech understanding system (“Blackboard architecture”)</a:t>
            </a:r>
          </a:p>
          <a:p>
            <a:r>
              <a:rPr lang="en-US" smtClean="0">
                <a:latin typeface="Times" charset="0"/>
                <a:ea typeface="ＭＳ Ｐゴシック" pitchFamily="34" charset="-128"/>
              </a:rPr>
              <a:t>Database Management Systems</a:t>
            </a:r>
          </a:p>
          <a:p>
            <a:r>
              <a:rPr lang="en-US" smtClean="0">
                <a:latin typeface="Times" charset="0"/>
                <a:ea typeface="ＭＳ Ｐゴシック" pitchFamily="34" charset="-128"/>
              </a:rPr>
              <a:t>Modern Development Environments (Eclipse, …)</a:t>
            </a:r>
          </a:p>
          <a:p>
            <a:endParaRPr lang="en-US" smtClean="0">
              <a:latin typeface="Times" charset="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p:cNvSpPr>
          <p:nvPr>
            <p:ph type="sldImg"/>
          </p:nvPr>
        </p:nvSpPr>
        <p:spPr>
          <a:solidFill>
            <a:srgbClr val="FFFFFF"/>
          </a:solidFill>
          <a:ln/>
        </p:spPr>
      </p:sp>
      <p:sp>
        <p:nvSpPr>
          <p:cNvPr id="120835" name="Rectangle 3"/>
          <p:cNvSpPr>
            <a:spLocks noGrp="1" noChangeArrowheads="1"/>
          </p:cNvSpPr>
          <p:nvPr>
            <p:ph type="body" idx="1"/>
          </p:nvPr>
        </p:nvSpPr>
        <p:spPr>
          <a:solidFill>
            <a:srgbClr val="FFFFFF"/>
          </a:solidFill>
          <a:ln>
            <a:solidFill>
              <a:srgbClr val="000000"/>
            </a:solidFill>
          </a:ln>
        </p:spPr>
        <p:txBody>
          <a:bodyPr/>
          <a:lstStyle/>
          <a:p>
            <a:pPr>
              <a:lnSpc>
                <a:spcPct val="100000"/>
              </a:lnSpc>
              <a:spcBef>
                <a:spcPct val="0"/>
              </a:spcBef>
            </a:pPr>
            <a:r>
              <a:rPr lang="en-US" sz="2000" smtClean="0">
                <a:latin typeface="Times" charset="0"/>
                <a:ea typeface="ＭＳ Ｐゴシック" pitchFamily="34" charset="-128"/>
              </a:rPr>
              <a:t>The MVC style is a special case of the repository architectural style:</a:t>
            </a:r>
            <a:endParaRPr lang="en-US" sz="2400" smtClean="0">
              <a:latin typeface="Times" charset="0"/>
              <a:ea typeface="ＭＳ Ｐゴシック" pitchFamily="34" charset="-128"/>
            </a:endParaRPr>
          </a:p>
          <a:p>
            <a:pPr lvl="1">
              <a:lnSpc>
                <a:spcPct val="100000"/>
              </a:lnSpc>
              <a:spcBef>
                <a:spcPct val="0"/>
              </a:spcBef>
            </a:pPr>
            <a:r>
              <a:rPr lang="en-US" sz="2400" smtClean="0">
                <a:latin typeface="Times" charset="0"/>
                <a:ea typeface="ＭＳ Ｐゴシック" pitchFamily="34" charset="-128"/>
              </a:rPr>
              <a:t>Model subsystem implements the Repository, the Controller subsystem explicitly dictates the control flow</a:t>
            </a:r>
          </a:p>
          <a:p>
            <a:pPr>
              <a:lnSpc>
                <a:spcPct val="100000"/>
              </a:lnSpc>
              <a:spcBef>
                <a:spcPct val="0"/>
              </a:spcBef>
            </a:pPr>
            <a:r>
              <a:rPr lang="en-US" sz="2400" smtClean="0">
                <a:latin typeface="Times" charset="0"/>
                <a:ea typeface="ＭＳ Ｐゴシック" pitchFamily="34" charset="-128"/>
              </a:rPr>
              <a:t>Example: Filesystem based on MVC</a:t>
            </a:r>
          </a:p>
          <a:p>
            <a:endParaRPr lang="en-US" smtClean="0">
              <a:latin typeface="Times"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ln/>
        </p:spPr>
        <p:txBody>
          <a:bodyPr/>
          <a:lstStyle/>
          <a:p>
            <a:r>
              <a:rPr lang="en-US" smtClean="0">
                <a:latin typeface="Times" charset="0"/>
                <a:ea typeface="ＭＳ Ｐゴシック" pitchFamily="34" charset="-128"/>
              </a:rPr>
              <a:t>Rumbaugh distinguishes two kinds of design: System design and Object design. System design, the topic of this and the next lecture is concerned with the overall aspects of the system.  What are the goals it tries to achieve. The main goals are: Low cost, good response time, high reliability.  Types (Often listed under Global requirements in Problem Statement). </a:t>
            </a:r>
            <a:r>
              <a:rPr lang="en-US" smtClean="0">
                <a:effectLst>
                  <a:outerShdw blurRad="38100" dist="38100" dir="2700000" algn="tl">
                    <a:srgbClr val="C0C0C0"/>
                  </a:outerShdw>
                </a:effectLst>
                <a:latin typeface="Times" charset="0"/>
                <a:ea typeface="ＭＳ Ｐゴシック" pitchFamily="34" charset="-128"/>
              </a:rPr>
              <a:t>Trade-off priorities</a:t>
            </a:r>
            <a:endParaRPr lang="en-US" smtClean="0">
              <a:latin typeface="Times" charset="0"/>
              <a:ea typeface="ＭＳ Ｐゴシック" pitchFamily="34" charset="-128"/>
            </a:endParaRPr>
          </a:p>
          <a:p>
            <a:r>
              <a:rPr lang="en-US" smtClean="0">
                <a:latin typeface="Times" charset="0"/>
                <a:ea typeface="ＭＳ Ｐゴシック" pitchFamily="34" charset="-128"/>
              </a:rPr>
              <a:t>System design is also concerned about the overall structure of the system. How is it broken into pieces? How do these pieces fit together? Must they know about each other? The best system design is one where the interaction between the subsystems is minimal.</a:t>
            </a:r>
          </a:p>
          <a:p>
            <a:r>
              <a:rPr lang="en-US" smtClean="0">
                <a:latin typeface="Times" charset="0"/>
                <a:ea typeface="ＭＳ Ｐゴシック" pitchFamily="34" charset="-128"/>
              </a:rPr>
              <a:t>Concurrency is another important design issue. The more concurrency we can identify in a system, the better it can perform. </a:t>
            </a:r>
          </a:p>
          <a:p>
            <a:r>
              <a:rPr lang="en-US" smtClean="0">
                <a:latin typeface="Times" charset="0"/>
                <a:ea typeface="ＭＳ Ｐゴシック" pitchFamily="34" charset="-128"/>
              </a:rPr>
              <a:t>Mapping the subsystem to processors is the moment of truth, and the hardest. While decomposition and concurrency identification are still independent of technology, subsystem allocation is not. Shall we map them to hardware or can we get by with software (Example: Floating point package).</a:t>
            </a:r>
          </a:p>
          <a:p>
            <a:r>
              <a:rPr lang="en-US" smtClean="0">
                <a:latin typeface="Times" charset="0"/>
                <a:ea typeface="ＭＳ Ｐゴシック" pitchFamily="34" charset="-128"/>
              </a:rPr>
              <a:t>The management of data is also a design issue.  The FRIEN database group is an example: Most of its problems are design specific.</a:t>
            </a:r>
          </a:p>
          <a:p>
            <a:r>
              <a:rPr lang="en-US" smtClean="0">
                <a:latin typeface="Times" charset="0"/>
                <a:ea typeface="ＭＳ Ｐゴシック" pitchFamily="34" charset="-128"/>
              </a:rPr>
              <a:t>Access methods specify the security of the design. Can a random user or a program gone hay-wire create havoc to the rest of the system?</a:t>
            </a:r>
          </a:p>
          <a:p>
            <a:r>
              <a:rPr lang="en-US" smtClean="0">
                <a:latin typeface="Times" charset="0"/>
                <a:ea typeface="ＭＳ Ｐゴシック" pitchFamily="34" charset="-128"/>
              </a:rPr>
              <a:t>Control is another important design issue. Who is in control? A main program or a set of harmoniously cooperating processes?</a:t>
            </a:r>
          </a:p>
          <a:p>
            <a:r>
              <a:rPr lang="en-US" smtClean="0">
                <a:latin typeface="Times" charset="0"/>
                <a:ea typeface="ＭＳ Ｐゴシック" pitchFamily="34" charset="-128"/>
              </a:rPr>
              <a:t>Boundary conditions specify the non-steady state behavior of the system.  Usually the designer worries about the steady state (average number of transactions/sec). However, initialization and termination behavior, in particular failure conditions are important design issues. How does the system behave when an error occurs? Does it simply type "Illegal address  at PC 0. Abort!" (Famous last words on a screen cockpit filmed by a video camera before the plane, an F-15 fighter, crashed).</a:t>
            </a:r>
          </a:p>
          <a:p>
            <a:r>
              <a:rPr lang="en-US" smtClean="0">
                <a:latin typeface="Times" charset="0"/>
                <a:ea typeface="ＭＳ Ｐゴシック" pitchFamily="34" charset="-128"/>
              </a:rPr>
              <a:t>For the FRIEND system, database design issues are very important. We will discuss several design goals that are very important for the design of distributed databases</a:t>
            </a:r>
          </a:p>
          <a:p>
            <a:endParaRPr lang="en-US" smtClean="0">
              <a:latin typeface="Times" charset="0"/>
              <a:ea typeface="ＭＳ Ｐゴシック" pitchFamily="34" charset="-128"/>
            </a:endParaRPr>
          </a:p>
        </p:txBody>
      </p:sp>
      <p:sp>
        <p:nvSpPr>
          <p:cNvPr id="19459" name="Rectangle 3"/>
          <p:cNvSpPr>
            <a:spLocks noGrp="1" noRot="1" noChangeAspect="1" noChangeArrowheads="1" noTextEdit="1"/>
          </p:cNvSpPr>
          <p:nvPr>
            <p:ph type="sldImg"/>
          </p:nvPr>
        </p:nvSpPr>
        <p:spPr>
          <a:ln cap="flat"/>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p:cNvSpPr>
          <p:nvPr>
            <p:ph type="sldImg"/>
          </p:nvPr>
        </p:nvSpPr>
        <p:spPr>
          <a:solidFill>
            <a:srgbClr val="FFFFFF"/>
          </a:solidFill>
          <a:ln/>
        </p:spPr>
      </p:sp>
      <p:sp>
        <p:nvSpPr>
          <p:cNvPr id="122883"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w="9525"/>
        </p:spPr>
        <p:txBody>
          <a:bodyPr/>
          <a:lstStyle/>
          <a:p>
            <a:endParaRPr lang="en-US" smtClean="0">
              <a:latin typeface="Times" charset="0"/>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w="9525"/>
        </p:spPr>
        <p:txBody>
          <a:bodyPr/>
          <a:lstStyle/>
          <a:p>
            <a:endParaRPr lang="en-US" smtClean="0">
              <a:latin typeface="Times" charset="0"/>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p:cNvSpPr>
          <p:nvPr>
            <p:ph type="sldImg"/>
          </p:nvPr>
        </p:nvSpPr>
        <p:spPr>
          <a:solidFill>
            <a:srgbClr val="FFFFFF"/>
          </a:solidFill>
          <a:ln/>
        </p:spPr>
      </p:sp>
      <p:sp>
        <p:nvSpPr>
          <p:cNvPr id="132099"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a typeface="ＭＳ Ｐゴシック"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body" idx="1"/>
          </p:nvPr>
        </p:nvSpPr>
        <p:spPr>
          <a:noFill/>
          <a:ln w="9525"/>
        </p:spPr>
        <p:txBody>
          <a:bodyPr/>
          <a:lstStyle/>
          <a:p>
            <a:endParaRPr lang="en-US" dirty="0" smtClean="0">
              <a:latin typeface="Times" charset="0"/>
              <a:ea typeface="ＭＳ Ｐゴシック" pitchFamily="34" charset="-128"/>
            </a:endParaRPr>
          </a:p>
        </p:txBody>
      </p:sp>
      <p:sp>
        <p:nvSpPr>
          <p:cNvPr id="137219" name="Rectangle 3"/>
          <p:cNvSpPr>
            <a:spLocks noGrp="1" noRot="1" noChangeAspect="1" noChangeArrowheads="1" noTextEdit="1"/>
          </p:cNvSpPr>
          <p:nvPr>
            <p:ph type="sldImg"/>
          </p:nvPr>
        </p:nvSpPr>
        <p:spPr>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838200" y="3810000"/>
            <a:ext cx="5105400" cy="4724400"/>
          </a:xfrm>
          <a:noFill/>
          <a:ln w="9525"/>
        </p:spPr>
        <p:txBody>
          <a:bodyPr/>
          <a:lstStyle/>
          <a:p>
            <a:r>
              <a:rPr lang="en-US" smtClean="0">
                <a:latin typeface="Times" charset="0"/>
                <a:ea typeface="ＭＳ Ｐゴシック" pitchFamily="34" charset="-128"/>
              </a:rPr>
              <a:t>1. Design goals</a:t>
            </a:r>
          </a:p>
          <a:p>
            <a:r>
              <a:rPr lang="en-US" smtClean="0">
                <a:latin typeface="Times" charset="0"/>
                <a:ea typeface="ＭＳ Ｐゴシック" pitchFamily="34" charset="-128"/>
              </a:rPr>
              <a:t>2. System decomposition</a:t>
            </a:r>
          </a:p>
          <a:p>
            <a:r>
              <a:rPr lang="en-US" smtClean="0">
                <a:latin typeface="Times" charset="0"/>
                <a:ea typeface="ＭＳ Ｐゴシック" pitchFamily="34" charset="-128"/>
              </a:rPr>
              <a:t>      Breaking the system into subsystems, Layers and partitions, System information flow (topology)</a:t>
            </a:r>
          </a:p>
          <a:p>
            <a:r>
              <a:rPr lang="en-US" smtClean="0">
                <a:latin typeface="Times" charset="0"/>
                <a:ea typeface="ＭＳ Ｐゴシック" pitchFamily="34" charset="-128"/>
              </a:rPr>
              <a:t>3. Identification of concurrency</a:t>
            </a:r>
          </a:p>
          <a:p>
            <a:r>
              <a:rPr lang="en-US" smtClean="0">
                <a:latin typeface="Times" charset="0"/>
                <a:ea typeface="ＭＳ Ｐゴシック" pitchFamily="34" charset="-128"/>
              </a:rPr>
              <a:t>    Threads of control</a:t>
            </a:r>
          </a:p>
          <a:p>
            <a:r>
              <a:rPr lang="en-US" smtClean="0">
                <a:latin typeface="Times" charset="0"/>
                <a:ea typeface="ＭＳ Ｐゴシック" pitchFamily="34" charset="-128"/>
              </a:rPr>
              <a:t>4. Hardware/software allocation</a:t>
            </a:r>
          </a:p>
          <a:p>
            <a:r>
              <a:rPr lang="en-US" smtClean="0">
                <a:latin typeface="Times" charset="0"/>
                <a:ea typeface="ＭＳ Ｐゴシック" pitchFamily="34" charset="-128"/>
              </a:rPr>
              <a:t>  Estimate hardware requirements,  Hardware/software trade-offs,   Describe processor allocation, Physical connectivity (existing hardware)</a:t>
            </a:r>
          </a:p>
          <a:p>
            <a:r>
              <a:rPr lang="en-US" smtClean="0">
                <a:latin typeface="Times" charset="0"/>
                <a:ea typeface="ＭＳ Ｐゴシック" pitchFamily="34" charset="-128"/>
              </a:rPr>
              <a:t>5. Data management</a:t>
            </a:r>
          </a:p>
          <a:p>
            <a:r>
              <a:rPr lang="en-US" smtClean="0">
                <a:latin typeface="Times" charset="0"/>
                <a:ea typeface="ＭＳ Ｐゴシック" pitchFamily="34" charset="-128"/>
              </a:rPr>
              <a:t>   Data structures implemented in memory or secondary storage</a:t>
            </a:r>
          </a:p>
          <a:p>
            <a:r>
              <a:rPr lang="en-US" smtClean="0">
                <a:latin typeface="Times" charset="0"/>
                <a:ea typeface="ＭＳ Ｐゴシック" pitchFamily="34" charset="-128"/>
              </a:rPr>
              <a:t>6. Global resource handling</a:t>
            </a:r>
          </a:p>
          <a:p>
            <a:r>
              <a:rPr lang="en-US" smtClean="0">
                <a:latin typeface="Times" charset="0"/>
                <a:ea typeface="ＭＳ Ｐゴシック" pitchFamily="34" charset="-128"/>
              </a:rPr>
              <a:t>     Choose access control</a:t>
            </a:r>
          </a:p>
          <a:p>
            <a:r>
              <a:rPr lang="en-US" smtClean="0">
                <a:latin typeface="Times" charset="0"/>
                <a:ea typeface="ＭＳ Ｐゴシック" pitchFamily="34" charset="-128"/>
              </a:rPr>
              <a:t>7. Software control implementation</a:t>
            </a:r>
          </a:p>
          <a:p>
            <a:r>
              <a:rPr lang="en-US" smtClean="0">
                <a:latin typeface="Times" charset="0"/>
                <a:ea typeface="ＭＳ Ｐゴシック" pitchFamily="34" charset="-128"/>
              </a:rPr>
              <a:t>    Procedure-based, event-based, concurrent systems</a:t>
            </a:r>
          </a:p>
          <a:p>
            <a:r>
              <a:rPr lang="en-US" smtClean="0">
                <a:latin typeface="Times" charset="0"/>
                <a:ea typeface="ＭＳ Ｐゴシック" pitchFamily="34" charset="-128"/>
              </a:rPr>
              <a:t>8. Boundary conditions</a:t>
            </a:r>
          </a:p>
          <a:p>
            <a:r>
              <a:rPr lang="en-US" smtClean="0">
                <a:latin typeface="Times" charset="0"/>
                <a:ea typeface="ＭＳ Ｐゴシック" pitchFamily="34" charset="-128"/>
              </a:rPr>
              <a:t>   Describe behavior at initialization, termination and failure</a:t>
            </a:r>
          </a:p>
          <a:p>
            <a:r>
              <a:rPr lang="en-US" smtClean="0">
                <a:latin typeface="Times" charset="0"/>
                <a:ea typeface="ＭＳ Ｐゴシック" pitchFamily="34" charset="-128"/>
              </a:rPr>
              <a:t>9. Feasibility </a:t>
            </a:r>
          </a:p>
          <a:p>
            <a:r>
              <a:rPr lang="en-US" smtClean="0">
                <a:latin typeface="Times" charset="0"/>
                <a:ea typeface="ＭＳ Ｐゴシック" pitchFamily="34" charset="-128"/>
              </a:rPr>
              <a:t> Discuss design alternatives, Technological constraints that drive the design, What if the constraints change?</a:t>
            </a:r>
          </a:p>
        </p:txBody>
      </p:sp>
      <p:sp>
        <p:nvSpPr>
          <p:cNvPr id="21507" name="Rectangle 3"/>
          <p:cNvSpPr>
            <a:spLocks noGrp="1" noRot="1" noChangeAspect="1" noChangeArrowheads="1" noTextEdit="1"/>
          </p:cNvSpPr>
          <p:nvPr>
            <p:ph type="sldImg"/>
          </p:nvPr>
        </p:nvSpPr>
        <p:spPr>
          <a:xfrm>
            <a:off x="1227138" y="158750"/>
            <a:ext cx="4098925" cy="30734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noFill/>
          <a:ln w="9525"/>
        </p:spPr>
        <p:txBody>
          <a:bodyPr/>
          <a:lstStyle/>
          <a:p>
            <a:r>
              <a:rPr lang="en-US" smtClean="0">
                <a:latin typeface="Times" charset="0"/>
                <a:ea typeface="ＭＳ Ｐゴシック" pitchFamily="34" charset="-128"/>
              </a:rPr>
              <a:t>In Requirements analysis we have beautifully built 3 descriptions of the problem, the models. </a:t>
            </a:r>
          </a:p>
          <a:p>
            <a:r>
              <a:rPr lang="en-US" smtClean="0">
                <a:latin typeface="Times" charset="0"/>
                <a:ea typeface="ＭＳ Ｐゴシック" pitchFamily="34" charset="-128"/>
              </a:rPr>
              <a:t>Where do the models go in system design? The above list of system design issues looks a little bit random.</a:t>
            </a:r>
          </a:p>
          <a:p>
            <a:r>
              <a:rPr lang="en-US" smtClean="0">
                <a:latin typeface="Times" charset="0"/>
                <a:ea typeface="ＭＳ Ｐゴシック" pitchFamily="34" charset="-128"/>
              </a:rPr>
              <a:t> But there is a reason behind it:</a:t>
            </a:r>
          </a:p>
          <a:p>
            <a:r>
              <a:rPr lang="en-US" smtClean="0">
                <a:latin typeface="Times" charset="0"/>
                <a:ea typeface="ＭＳ Ｐゴシック" pitchFamily="34" charset="-128"/>
              </a:rPr>
              <a:t>Nonfunctional Requirements </a:t>
            </a:r>
          </a:p>
          <a:p>
            <a:pPr lvl="1"/>
            <a:r>
              <a:rPr lang="en-US" smtClean="0">
                <a:latin typeface="Times" charset="0"/>
                <a:ea typeface="ＭＳ Ｐゴシック" pitchFamily="34" charset="-128"/>
              </a:rPr>
              <a:t>=&gt; Definition of Design Goals </a:t>
            </a:r>
          </a:p>
          <a:p>
            <a:r>
              <a:rPr lang="en-US" smtClean="0">
                <a:latin typeface="Times" charset="0"/>
                <a:ea typeface="ＭＳ Ｐゴシック" pitchFamily="34" charset="-128"/>
              </a:rPr>
              <a:t>Functional model </a:t>
            </a:r>
          </a:p>
          <a:p>
            <a:pPr lvl="1"/>
            <a:r>
              <a:rPr lang="en-US" smtClean="0">
                <a:latin typeface="Times" charset="0"/>
                <a:ea typeface="ＭＳ Ｐゴシック" pitchFamily="34" charset="-128"/>
              </a:rPr>
              <a:t>=&gt; Subsystem Decomposition (Subsystems based on functional requirements, coherence &amp; coupling)</a:t>
            </a:r>
          </a:p>
          <a:p>
            <a:r>
              <a:rPr lang="en-US" smtClean="0">
                <a:latin typeface="Times" charset="0"/>
                <a:ea typeface="ＭＳ Ｐゴシック" pitchFamily="34" charset="-128"/>
              </a:rPr>
              <a:t>Object model </a:t>
            </a:r>
          </a:p>
          <a:p>
            <a:pPr lvl="1"/>
            <a:r>
              <a:rPr lang="en-US" smtClean="0">
                <a:latin typeface="Times" charset="0"/>
                <a:ea typeface="ＭＳ Ｐゴシック" pitchFamily="34" charset="-128"/>
              </a:rPr>
              <a:t>=&gt; Hardware/software Mapping  and Data Management (Persistent objects)</a:t>
            </a:r>
          </a:p>
          <a:p>
            <a:r>
              <a:rPr lang="en-US" smtClean="0">
                <a:latin typeface="Times" charset="0"/>
                <a:ea typeface="ＭＳ Ｐゴシック" pitchFamily="34" charset="-128"/>
              </a:rPr>
              <a:t>Dynamic model </a:t>
            </a:r>
          </a:p>
          <a:p>
            <a:pPr lvl="1"/>
            <a:r>
              <a:rPr lang="en-US" smtClean="0">
                <a:latin typeface="Times" charset="0"/>
                <a:ea typeface="ＭＳ Ｐゴシック" pitchFamily="34" charset="-128"/>
              </a:rPr>
              <a:t>=&gt; Identification of Concurrency, Global Resource Handling, Software Control</a:t>
            </a:r>
          </a:p>
          <a:p>
            <a:r>
              <a:rPr lang="en-US" smtClean="0">
                <a:latin typeface="Times" charset="0"/>
                <a:ea typeface="ＭＳ Ｐゴシック" pitchFamily="34" charset="-128"/>
              </a:rPr>
              <a:t> Finally: From the Subsystem Decomposition</a:t>
            </a:r>
          </a:p>
          <a:p>
            <a:pPr lvl="1"/>
            <a:r>
              <a:rPr lang="en-US" smtClean="0">
                <a:latin typeface="Times" charset="0"/>
                <a:ea typeface="ＭＳ Ｐゴシック" pitchFamily="34" charset="-128"/>
              </a:rPr>
              <a:t>=&gt; Boundary conditions</a:t>
            </a:r>
          </a:p>
          <a:p>
            <a:endParaRPr lang="en-US" smtClean="0">
              <a:latin typeface="Times" charset="0"/>
              <a:ea typeface="ＭＳ Ｐゴシック" pitchFamily="34" charset="-128"/>
            </a:endParaRPr>
          </a:p>
          <a:p>
            <a:endParaRPr lang="en-US" smtClean="0">
              <a:latin typeface="Times" charset="0"/>
              <a:ea typeface="ＭＳ Ｐゴシック" pitchFamily="34" charset="-128"/>
            </a:endParaRPr>
          </a:p>
        </p:txBody>
      </p:sp>
      <p:sp>
        <p:nvSpPr>
          <p:cNvPr id="23555" name="Rectangle 3"/>
          <p:cNvSpPr>
            <a:spLocks noGrp="1" noRot="1" noChangeAspect="1" noChangeArrowheads="1" noTextEdit="1"/>
          </p:cNvSpPr>
          <p:nvPr>
            <p:ph type="sldImg"/>
          </p:nvPr>
        </p:nvSpPr>
        <p:spPr>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838200" y="3810000"/>
            <a:ext cx="5105400" cy="4724400"/>
          </a:xfrm>
          <a:noFill/>
          <a:ln w="9525"/>
        </p:spPr>
        <p:txBody>
          <a:bodyPr/>
          <a:lstStyle/>
          <a:p>
            <a:r>
              <a:rPr lang="en-US" smtClean="0">
                <a:latin typeface="Times" charset="0"/>
                <a:ea typeface="ＭＳ Ｐゴシック" pitchFamily="34" charset="-128"/>
              </a:rPr>
              <a:t>1. Design goals</a:t>
            </a:r>
          </a:p>
          <a:p>
            <a:r>
              <a:rPr lang="en-US" smtClean="0">
                <a:latin typeface="Times" charset="0"/>
                <a:ea typeface="ＭＳ Ｐゴシック" pitchFamily="34" charset="-128"/>
              </a:rPr>
              <a:t>2. System decomposition</a:t>
            </a:r>
          </a:p>
          <a:p>
            <a:r>
              <a:rPr lang="en-US" smtClean="0">
                <a:latin typeface="Times" charset="0"/>
                <a:ea typeface="ＭＳ Ｐゴシック" pitchFamily="34" charset="-128"/>
              </a:rPr>
              <a:t>      Breaking the system into subsystems, Layers and partitions, System information flow (topology)</a:t>
            </a:r>
          </a:p>
          <a:p>
            <a:r>
              <a:rPr lang="en-US" smtClean="0">
                <a:latin typeface="Times" charset="0"/>
                <a:ea typeface="ＭＳ Ｐゴシック" pitchFamily="34" charset="-128"/>
              </a:rPr>
              <a:t>3. Identification of concurrency</a:t>
            </a:r>
          </a:p>
          <a:p>
            <a:r>
              <a:rPr lang="en-US" smtClean="0">
                <a:latin typeface="Times" charset="0"/>
                <a:ea typeface="ＭＳ Ｐゴシック" pitchFamily="34" charset="-128"/>
              </a:rPr>
              <a:t>    Threads of control</a:t>
            </a:r>
          </a:p>
          <a:p>
            <a:r>
              <a:rPr lang="en-US" smtClean="0">
                <a:latin typeface="Times" charset="0"/>
                <a:ea typeface="ＭＳ Ｐゴシック" pitchFamily="34" charset="-128"/>
              </a:rPr>
              <a:t>4. Hardware/software allocation</a:t>
            </a:r>
          </a:p>
          <a:p>
            <a:r>
              <a:rPr lang="en-US" smtClean="0">
                <a:latin typeface="Times" charset="0"/>
                <a:ea typeface="ＭＳ Ｐゴシック" pitchFamily="34" charset="-128"/>
              </a:rPr>
              <a:t>  Estimate hardware requirements,  Hardware/software trade-offs,   Describe processor allocation, Physical connectivity (existing hardware)</a:t>
            </a:r>
          </a:p>
          <a:p>
            <a:r>
              <a:rPr lang="en-US" smtClean="0">
                <a:latin typeface="Times" charset="0"/>
                <a:ea typeface="ＭＳ Ｐゴシック" pitchFamily="34" charset="-128"/>
              </a:rPr>
              <a:t>5. Data management</a:t>
            </a:r>
          </a:p>
          <a:p>
            <a:r>
              <a:rPr lang="en-US" smtClean="0">
                <a:latin typeface="Times" charset="0"/>
                <a:ea typeface="ＭＳ Ｐゴシック" pitchFamily="34" charset="-128"/>
              </a:rPr>
              <a:t>   Data structures implemented in memory or secondary storage</a:t>
            </a:r>
          </a:p>
          <a:p>
            <a:r>
              <a:rPr lang="en-US" smtClean="0">
                <a:latin typeface="Times" charset="0"/>
                <a:ea typeface="ＭＳ Ｐゴシック" pitchFamily="34" charset="-128"/>
              </a:rPr>
              <a:t>6. Global resource handling</a:t>
            </a:r>
          </a:p>
          <a:p>
            <a:r>
              <a:rPr lang="en-US" smtClean="0">
                <a:latin typeface="Times" charset="0"/>
                <a:ea typeface="ＭＳ Ｐゴシック" pitchFamily="34" charset="-128"/>
              </a:rPr>
              <a:t>     Choose access control</a:t>
            </a:r>
          </a:p>
          <a:p>
            <a:r>
              <a:rPr lang="en-US" smtClean="0">
                <a:latin typeface="Times" charset="0"/>
                <a:ea typeface="ＭＳ Ｐゴシック" pitchFamily="34" charset="-128"/>
              </a:rPr>
              <a:t>7. Software control implementation</a:t>
            </a:r>
          </a:p>
          <a:p>
            <a:r>
              <a:rPr lang="en-US" smtClean="0">
                <a:latin typeface="Times" charset="0"/>
                <a:ea typeface="ＭＳ Ｐゴシック" pitchFamily="34" charset="-128"/>
              </a:rPr>
              <a:t>    Procedure-based, event-based, concurrent systems</a:t>
            </a:r>
          </a:p>
          <a:p>
            <a:r>
              <a:rPr lang="en-US" smtClean="0">
                <a:latin typeface="Times" charset="0"/>
                <a:ea typeface="ＭＳ Ｐゴシック" pitchFamily="34" charset="-128"/>
              </a:rPr>
              <a:t>8. Boundary conditions</a:t>
            </a:r>
          </a:p>
          <a:p>
            <a:r>
              <a:rPr lang="en-US" smtClean="0">
                <a:latin typeface="Times" charset="0"/>
                <a:ea typeface="ＭＳ Ｐゴシック" pitchFamily="34" charset="-128"/>
              </a:rPr>
              <a:t>   Describe behavior at initialization, termination and failure</a:t>
            </a:r>
          </a:p>
          <a:p>
            <a:r>
              <a:rPr lang="en-US" smtClean="0">
                <a:latin typeface="Times" charset="0"/>
                <a:ea typeface="ＭＳ Ｐゴシック" pitchFamily="34" charset="-128"/>
              </a:rPr>
              <a:t>9. Feasibility </a:t>
            </a:r>
          </a:p>
          <a:p>
            <a:r>
              <a:rPr lang="en-US" smtClean="0">
                <a:latin typeface="Times" charset="0"/>
                <a:ea typeface="ＭＳ Ｐゴシック" pitchFamily="34" charset="-128"/>
              </a:rPr>
              <a:t> Discuss design alternatives, Technological constraints that drive the design, What if the constraints change?</a:t>
            </a:r>
          </a:p>
        </p:txBody>
      </p:sp>
      <p:sp>
        <p:nvSpPr>
          <p:cNvPr id="25603" name="Rectangle 3"/>
          <p:cNvSpPr>
            <a:spLocks noGrp="1" noRot="1" noChangeAspect="1" noChangeArrowheads="1" noTextEdit="1"/>
          </p:cNvSpPr>
          <p:nvPr>
            <p:ph type="sldImg"/>
          </p:nvPr>
        </p:nvSpPr>
        <p:spPr>
          <a:xfrm>
            <a:off x="1227138" y="158750"/>
            <a:ext cx="4098925" cy="3073400"/>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noFill/>
          <a:ln w="9525"/>
        </p:spPr>
        <p:txBody>
          <a:bodyPr/>
          <a:lstStyle/>
          <a:p>
            <a:pPr>
              <a:lnSpc>
                <a:spcPct val="100000"/>
              </a:lnSpc>
              <a:spcBef>
                <a:spcPct val="0"/>
              </a:spcBef>
            </a:pPr>
            <a:r>
              <a:rPr lang="en-US" sz="1800" b="1" smtClean="0">
                <a:latin typeface="Times" charset="0"/>
                <a:ea typeface="ＭＳ Ｐゴシック" pitchFamily="34" charset="-128"/>
              </a:rPr>
              <a:t>Nielson</a:t>
            </a:r>
          </a:p>
          <a:p>
            <a:pPr>
              <a:lnSpc>
                <a:spcPct val="100000"/>
              </a:lnSpc>
              <a:spcBef>
                <a:spcPct val="0"/>
              </a:spcBef>
            </a:pPr>
            <a:r>
              <a:rPr lang="en-US" sz="1800" b="1" i="1" smtClean="0">
                <a:latin typeface="Times" charset="0"/>
                <a:ea typeface="ＭＳ Ｐゴシック" pitchFamily="34" charset="-128"/>
              </a:rPr>
              <a:t>Usability Engineering</a:t>
            </a:r>
          </a:p>
          <a:p>
            <a:pPr>
              <a:lnSpc>
                <a:spcPct val="100000"/>
              </a:lnSpc>
              <a:spcBef>
                <a:spcPct val="0"/>
              </a:spcBef>
            </a:pPr>
            <a:r>
              <a:rPr lang="en-US" sz="1800" b="1" smtClean="0">
                <a:latin typeface="Times" charset="0"/>
                <a:ea typeface="ＭＳ Ｐゴシック" pitchFamily="34" charset="-128"/>
              </a:rPr>
              <a:t>Rubin</a:t>
            </a:r>
          </a:p>
          <a:p>
            <a:pPr>
              <a:lnSpc>
                <a:spcPct val="100000"/>
              </a:lnSpc>
              <a:spcBef>
                <a:spcPct val="0"/>
              </a:spcBef>
            </a:pPr>
            <a:r>
              <a:rPr lang="en-US" sz="1800" b="1" i="1" smtClean="0">
                <a:latin typeface="Times" charset="0"/>
                <a:ea typeface="ＭＳ Ｐゴシック" pitchFamily="34" charset="-128"/>
              </a:rPr>
              <a:t>Task Analysis</a:t>
            </a:r>
          </a:p>
          <a:p>
            <a:endParaRPr lang="en-US" smtClean="0">
              <a:latin typeface="Times" charset="0"/>
              <a:ea typeface="ＭＳ Ｐゴシック" pitchFamily="34" charset="-128"/>
            </a:endParaRPr>
          </a:p>
        </p:txBody>
      </p:sp>
      <p:sp>
        <p:nvSpPr>
          <p:cNvPr id="27651" name="Rectangle 3"/>
          <p:cNvSpPr>
            <a:spLocks noGrp="1" noRot="1" noChangeAspect="1" noChangeArrowheads="1" noTextEdit="1"/>
          </p:cNvSpPr>
          <p:nvPr>
            <p:ph type="sldImg"/>
          </p:nvPr>
        </p:nvSpPr>
        <p:spPr>
          <a:ln cap="flat"/>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https://encrypted-tbn0.gstatic.com/images?q=tbn:ANd9GcR4Bt44O92iWuOTUVmHTm47x5v6IF7FcD1UmHST8ixlI4AMKzN7"/>
          <p:cNvPicPr>
            <a:picLocks noChangeAspect="1" noChangeArrowheads="1"/>
          </p:cNvPicPr>
          <p:nvPr/>
        </p:nvPicPr>
        <p:blipFill>
          <a:blip r:embed="rId2"/>
          <a:srcRect/>
          <a:stretch>
            <a:fillRect/>
          </a:stretch>
        </p:blipFill>
        <p:spPr bwMode="auto">
          <a:xfrm>
            <a:off x="0" y="5791200"/>
            <a:ext cx="1066800" cy="1066800"/>
          </a:xfrm>
          <a:prstGeom prst="rect">
            <a:avLst/>
          </a:prstGeom>
          <a:noFill/>
          <a:ln w="9525">
            <a:noFill/>
            <a:miter lim="800000"/>
            <a:headEnd/>
            <a:tailEnd/>
          </a:ln>
        </p:spPr>
      </p:pic>
      <p:pic>
        <p:nvPicPr>
          <p:cNvPr id="5" name="Picture 2" descr="Home"/>
          <p:cNvPicPr>
            <a:picLocks noChangeAspect="1" noChangeArrowheads="1"/>
          </p:cNvPicPr>
          <p:nvPr/>
        </p:nvPicPr>
        <p:blipFill>
          <a:blip r:embed="rId3"/>
          <a:srcRect/>
          <a:stretch>
            <a:fillRect/>
          </a:stretch>
        </p:blipFill>
        <p:spPr bwMode="auto">
          <a:xfrm>
            <a:off x="1785938" y="30163"/>
            <a:ext cx="2071687" cy="89852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lvl1pPr algn="ctr">
              <a:defRPr sz="5400"/>
            </a:lvl1pPr>
          </a:lstStyle>
          <a:p>
            <a:r>
              <a:rPr lang="en-US" smtClean="0"/>
              <a:t>Click to edit Master title style</a:t>
            </a:r>
            <a:endParaRPr lang="en-US"/>
          </a:p>
        </p:txBody>
      </p:sp>
      <p:sp>
        <p:nvSpPr>
          <p:cNvPr id="3" name="Subtitle 2"/>
          <p:cNvSpPr>
            <a:spLocks noGrp="1"/>
          </p:cNvSpPr>
          <p:nvPr>
            <p:ph type="subTitle" idx="1"/>
          </p:nvPr>
        </p:nvSpPr>
        <p:spPr>
          <a:xfrm>
            <a:off x="1447800" y="5867424"/>
            <a:ext cx="6400800" cy="990600"/>
          </a:xfrm>
        </p:spPr>
        <p:txBody>
          <a:bodyPr/>
          <a:lstStyle>
            <a:lvl1pPr marL="0" indent="0" algn="ctr">
              <a:buNone/>
              <a:defRPr sz="2000" b="1"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903ACA67-FE59-4661-B93D-914FBB497D1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8077200" y="6356350"/>
            <a:ext cx="609600" cy="365125"/>
          </a:xfrm>
        </p:spPr>
        <p:txBody>
          <a:bodyPr/>
          <a:lstStyle>
            <a:lvl1pPr>
              <a:defRPr/>
            </a:lvl1pPr>
          </a:lstStyle>
          <a:p>
            <a:pPr>
              <a:defRPr/>
            </a:pPr>
            <a:fld id="{D3167161-518E-413A-97D2-9CE226E4C66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A055658-C601-46D6-870F-6640711A6B3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Mastertitelformat bearbeiten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ClipArt">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419100" y="222250"/>
            <a:ext cx="8153400" cy="863600"/>
          </a:xfrm>
        </p:spPr>
        <p:txBody>
          <a:bodyPr/>
          <a:lstStyle/>
          <a:p>
            <a:r>
              <a:rPr lang="en-US"/>
              <a:t>Mastertitelformat bearbeiten</a:t>
            </a:r>
          </a:p>
        </p:txBody>
      </p:sp>
      <p:sp>
        <p:nvSpPr>
          <p:cNvPr id="3" name="Textplatzhalter 2"/>
          <p:cNvSpPr>
            <a:spLocks noGrp="1"/>
          </p:cNvSpPr>
          <p:nvPr>
            <p:ph type="body" sz="half" idx="1"/>
          </p:nvPr>
        </p:nvSpPr>
        <p:spPr>
          <a:xfrm>
            <a:off x="533400" y="1295400"/>
            <a:ext cx="3924300" cy="4800600"/>
          </a:xfrm>
        </p:spPr>
        <p:txBody>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sp>
        <p:nvSpPr>
          <p:cNvPr id="4" name="ClipArt-Platzhalter 3"/>
          <p:cNvSpPr>
            <a:spLocks noGrp="1"/>
          </p:cNvSpPr>
          <p:nvPr>
            <p:ph type="clipArt" sz="half" idx="2"/>
          </p:nvPr>
        </p:nvSpPr>
        <p:spPr>
          <a:xfrm>
            <a:off x="4610100" y="1295400"/>
            <a:ext cx="3924300" cy="4800600"/>
          </a:xfrm>
        </p:spPr>
        <p:txBody>
          <a:bodyPr/>
          <a:lstStyle/>
          <a:p>
            <a:pPr lvl="0"/>
            <a:endParaRPr lang="en-US" noProof="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Mastertitelformat bearbeiten</a:t>
            </a:r>
          </a:p>
        </p:txBody>
      </p:sp>
      <p:sp>
        <p:nvSpPr>
          <p:cNvPr id="3" name="Inhaltsplatzhalter 2"/>
          <p:cNvSpPr>
            <a:spLocks noGrp="1"/>
          </p:cNvSpPr>
          <p:nvPr>
            <p:ph sz="half" idx="1"/>
          </p:nvPr>
        </p:nvSpPr>
        <p:spPr>
          <a:xfrm>
            <a:off x="533400" y="1295400"/>
            <a:ext cx="39243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sp>
        <p:nvSpPr>
          <p:cNvPr id="4" name="Inhaltsplatzhalter 3"/>
          <p:cNvSpPr>
            <a:spLocks noGrp="1"/>
          </p:cNvSpPr>
          <p:nvPr>
            <p:ph sz="half" idx="2"/>
          </p:nvPr>
        </p:nvSpPr>
        <p:spPr>
          <a:xfrm>
            <a:off x="4610100" y="1295400"/>
            <a:ext cx="39243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152400"/>
            <a:ext cx="8305800"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304800" y="1066800"/>
            <a:ext cx="84582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 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6" name="Slide Number Placeholder 5"/>
          <p:cNvSpPr>
            <a:spLocks noGrp="1"/>
          </p:cNvSpPr>
          <p:nvPr>
            <p:ph type="sldNum" sz="quarter" idx="4"/>
          </p:nvPr>
        </p:nvSpPr>
        <p:spPr>
          <a:xfrm>
            <a:off x="8153400" y="635635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C0ABA45-52E6-424C-B898-6739320EB33D}" type="slidenum">
              <a:rPr lang="en-US"/>
              <a:pPr>
                <a:defRPr/>
              </a:pPr>
              <a:t>‹#›</a:t>
            </a:fld>
            <a:endParaRPr lang="en-US"/>
          </a:p>
        </p:txBody>
      </p:sp>
      <p:pic>
        <p:nvPicPr>
          <p:cNvPr id="1029" name="Picture 6" descr="bzulogo.png"/>
          <p:cNvPicPr>
            <a:picLocks noChangeAspect="1"/>
          </p:cNvPicPr>
          <p:nvPr/>
        </p:nvPicPr>
        <p:blipFill>
          <a:blip r:embed="rId8"/>
          <a:srcRect/>
          <a:stretch>
            <a:fillRect/>
          </a:stretch>
        </p:blipFill>
        <p:spPr bwMode="auto">
          <a:xfrm>
            <a:off x="0" y="6224588"/>
            <a:ext cx="955675" cy="633412"/>
          </a:xfrm>
          <a:prstGeom prst="rect">
            <a:avLst/>
          </a:prstGeom>
          <a:noFill/>
          <a:ln w="9525">
            <a:noFill/>
            <a:miter lim="800000"/>
            <a:headEnd/>
            <a:tailEnd/>
          </a:ln>
        </p:spPr>
      </p:pic>
      <p:cxnSp>
        <p:nvCxnSpPr>
          <p:cNvPr id="10" name="Straight Connector 9"/>
          <p:cNvCxnSpPr/>
          <p:nvPr/>
        </p:nvCxnSpPr>
        <p:spPr>
          <a:xfrm>
            <a:off x="285750" y="998538"/>
            <a:ext cx="5072063" cy="1587"/>
          </a:xfrm>
          <a:prstGeom prst="line">
            <a:avLst/>
          </a:prstGeom>
          <a:ln w="31750">
            <a:solidFill>
              <a:srgbClr val="3B780E"/>
            </a:solidFill>
          </a:ln>
          <a:effectLst>
            <a:outerShdw blurRad="114300" dist="508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8" r:id="rId1"/>
    <p:sldLayoutId id="2147483669" r:id="rId2"/>
    <p:sldLayoutId id="2147483667" r:id="rId3"/>
    <p:sldLayoutId id="2147483671" r:id="rId4"/>
    <p:sldLayoutId id="2147483672" r:id="rId5"/>
    <p:sldLayoutId id="2147483673" r:id="rId6"/>
  </p:sldLayoutIdLst>
  <p:txStyles>
    <p:titleStyle>
      <a:lvl1pPr algn="l" rtl="0" eaLnBrk="1" fontAlgn="base" hangingPunct="1">
        <a:spcBef>
          <a:spcPct val="0"/>
        </a:spcBef>
        <a:spcAft>
          <a:spcPct val="0"/>
        </a:spcAft>
        <a:defRPr sz="4400" b="1" kern="1200">
          <a:solidFill>
            <a:schemeClr val="tx1"/>
          </a:solidFill>
          <a:latin typeface="+mj-lt"/>
          <a:ea typeface="+mj-ea"/>
          <a:cs typeface="+mj-cs"/>
        </a:defRPr>
      </a:lvl1pPr>
      <a:lvl2pPr algn="l" rtl="0" eaLnBrk="1" fontAlgn="base" hangingPunct="1">
        <a:spcBef>
          <a:spcPct val="0"/>
        </a:spcBef>
        <a:spcAft>
          <a:spcPct val="0"/>
        </a:spcAft>
        <a:defRPr sz="4400" b="1">
          <a:solidFill>
            <a:schemeClr val="tx1"/>
          </a:solidFill>
          <a:latin typeface="Calibri" pitchFamily="34" charset="0"/>
        </a:defRPr>
      </a:lvl2pPr>
      <a:lvl3pPr algn="l" rtl="0" eaLnBrk="1" fontAlgn="base" hangingPunct="1">
        <a:spcBef>
          <a:spcPct val="0"/>
        </a:spcBef>
        <a:spcAft>
          <a:spcPct val="0"/>
        </a:spcAft>
        <a:defRPr sz="4400" b="1">
          <a:solidFill>
            <a:schemeClr val="tx1"/>
          </a:solidFill>
          <a:latin typeface="Calibri" pitchFamily="34" charset="0"/>
        </a:defRPr>
      </a:lvl3pPr>
      <a:lvl4pPr algn="l" rtl="0" eaLnBrk="1" fontAlgn="base" hangingPunct="1">
        <a:spcBef>
          <a:spcPct val="0"/>
        </a:spcBef>
        <a:spcAft>
          <a:spcPct val="0"/>
        </a:spcAft>
        <a:defRPr sz="4400" b="1">
          <a:solidFill>
            <a:schemeClr val="tx1"/>
          </a:solidFill>
          <a:latin typeface="Calibri" pitchFamily="34" charset="0"/>
        </a:defRPr>
      </a:lvl4pPr>
      <a:lvl5pPr algn="l" rtl="0" eaLnBrk="1" fontAlgn="base" hangingPunct="1">
        <a:spcBef>
          <a:spcPct val="0"/>
        </a:spcBef>
        <a:spcAft>
          <a:spcPct val="0"/>
        </a:spcAft>
        <a:defRPr sz="4400" b="1">
          <a:solidFill>
            <a:schemeClr val="tx1"/>
          </a:solidFill>
          <a:latin typeface="Calibri" pitchFamily="34" charset="0"/>
        </a:defRPr>
      </a:lvl5pPr>
      <a:lvl6pPr marL="457200" algn="l" rtl="0" eaLnBrk="1" fontAlgn="base" hangingPunct="1">
        <a:spcBef>
          <a:spcPct val="0"/>
        </a:spcBef>
        <a:spcAft>
          <a:spcPct val="0"/>
        </a:spcAft>
        <a:defRPr sz="4000" b="1">
          <a:solidFill>
            <a:schemeClr val="tx1"/>
          </a:solidFill>
          <a:latin typeface="Calibri" pitchFamily="34" charset="0"/>
        </a:defRPr>
      </a:lvl6pPr>
      <a:lvl7pPr marL="914400" algn="l" rtl="0" eaLnBrk="1" fontAlgn="base" hangingPunct="1">
        <a:spcBef>
          <a:spcPct val="0"/>
        </a:spcBef>
        <a:spcAft>
          <a:spcPct val="0"/>
        </a:spcAft>
        <a:defRPr sz="4000" b="1">
          <a:solidFill>
            <a:schemeClr val="tx1"/>
          </a:solidFill>
          <a:latin typeface="Calibri" pitchFamily="34" charset="0"/>
        </a:defRPr>
      </a:lvl7pPr>
      <a:lvl8pPr marL="1371600" algn="l" rtl="0" eaLnBrk="1" fontAlgn="base" hangingPunct="1">
        <a:spcBef>
          <a:spcPct val="0"/>
        </a:spcBef>
        <a:spcAft>
          <a:spcPct val="0"/>
        </a:spcAft>
        <a:defRPr sz="4000" b="1">
          <a:solidFill>
            <a:schemeClr val="tx1"/>
          </a:solidFill>
          <a:latin typeface="Calibri" pitchFamily="34" charset="0"/>
        </a:defRPr>
      </a:lvl8pPr>
      <a:lvl9pPr marL="1828800" algn="l" rtl="0" eaLnBrk="1" fontAlgn="base" hangingPunct="1">
        <a:spcBef>
          <a:spcPct val="0"/>
        </a:spcBef>
        <a:spcAft>
          <a:spcPct val="0"/>
        </a:spcAft>
        <a:defRPr sz="4000" b="1">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Wingdings" pitchFamily="2" charset="2"/>
        <a:buChar char="v"/>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5800" y="1643051"/>
            <a:ext cx="7772400" cy="3714776"/>
          </a:xfrm>
        </p:spPr>
        <p:txBody>
          <a:bodyPr/>
          <a:lstStyle/>
          <a:p>
            <a:r>
              <a:rPr lang="en-US" dirty="0" smtClean="0">
                <a:ea typeface="ＭＳ Ｐゴシック" pitchFamily="34" charset="-128"/>
              </a:rPr>
              <a:t>Chapter 6:</a:t>
            </a:r>
            <a:br>
              <a:rPr lang="en-US" dirty="0" smtClean="0">
                <a:ea typeface="ＭＳ Ｐゴシック" pitchFamily="34" charset="-128"/>
              </a:rPr>
            </a:br>
            <a:r>
              <a:rPr lang="en-US" sz="8000" dirty="0" smtClean="0">
                <a:solidFill>
                  <a:srgbClr val="C00000"/>
                </a:solidFill>
                <a:ea typeface="ＭＳ Ｐゴシック" pitchFamily="34" charset="-128"/>
              </a:rPr>
              <a:t>System Design</a:t>
            </a:r>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rPr>
              <a:t>System Decomposition</a:t>
            </a:r>
            <a:endParaRPr lang="en-US" dirty="0" smtClean="0"/>
          </a:p>
        </p:txBody>
      </p:sp>
      <p:sp>
        <p:nvSpPr>
          <p:cNvPr id="3" name="Subtitle 2"/>
          <p:cNvSpPr>
            <a:spLocks noGrp="1"/>
          </p:cNvSpPr>
          <p:nvPr>
            <p:ph type="subTitle" idx="1"/>
          </p:nvPr>
        </p:nvSpPr>
        <p:spPr>
          <a:xfrm>
            <a:off x="1714480" y="6248400"/>
            <a:ext cx="6400800" cy="609600"/>
          </a:xfrm>
        </p:spPr>
        <p:txBody>
          <a:bodyPr rtlCol="0">
            <a:normAutofit/>
          </a:bodyPr>
          <a:lstStyle/>
          <a:p>
            <a:pPr fontAlgn="auto">
              <a:spcAft>
                <a:spcPts val="0"/>
              </a:spcAft>
              <a:defRPr/>
            </a:pPr>
            <a:r>
              <a:rPr lang="en-US" dirty="0" smtClean="0"/>
              <a:t>2013/2014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ea typeface="ＭＳ Ｐゴシック" pitchFamily="34" charset="-128"/>
              </a:rPr>
              <a:t>Typical Design Trade-offs</a:t>
            </a:r>
          </a:p>
        </p:txBody>
      </p:sp>
      <p:sp>
        <p:nvSpPr>
          <p:cNvPr id="28675" name="Rectangle 3"/>
          <p:cNvSpPr>
            <a:spLocks noGrp="1" noChangeArrowheads="1"/>
          </p:cNvSpPr>
          <p:nvPr>
            <p:ph type="body" idx="1"/>
          </p:nvPr>
        </p:nvSpPr>
        <p:spPr/>
        <p:txBody>
          <a:bodyPr/>
          <a:lstStyle/>
          <a:p>
            <a:r>
              <a:rPr lang="en-US" sz="3600" dirty="0" smtClean="0">
                <a:ea typeface="ＭＳ Ｐゴシック" pitchFamily="34" charset="-128"/>
              </a:rPr>
              <a:t>Functionality v. Usability</a:t>
            </a:r>
          </a:p>
          <a:p>
            <a:r>
              <a:rPr lang="en-US" sz="3600" dirty="0" smtClean="0">
                <a:ea typeface="ＭＳ Ｐゴシック" pitchFamily="34" charset="-128"/>
              </a:rPr>
              <a:t>Cost v. Robustness</a:t>
            </a:r>
          </a:p>
          <a:p>
            <a:r>
              <a:rPr lang="en-US" sz="3600" dirty="0" smtClean="0">
                <a:ea typeface="ＭＳ Ｐゴシック" pitchFamily="34" charset="-128"/>
              </a:rPr>
              <a:t>Efficiency v. Portability</a:t>
            </a:r>
          </a:p>
          <a:p>
            <a:r>
              <a:rPr lang="en-US" sz="3600" dirty="0" smtClean="0">
                <a:ea typeface="ＭＳ Ｐゴシック" pitchFamily="34" charset="-128"/>
              </a:rPr>
              <a:t>Rapid development v. Functionality</a:t>
            </a:r>
          </a:p>
          <a:p>
            <a:r>
              <a:rPr lang="en-US" sz="3600" dirty="0" smtClean="0">
                <a:ea typeface="ＭＳ Ｐゴシック" pitchFamily="34" charset="-128"/>
              </a:rPr>
              <a:t>Cost v. Reusability</a:t>
            </a:r>
          </a:p>
          <a:p>
            <a:r>
              <a:rPr lang="en-US" sz="3600" dirty="0" smtClean="0">
                <a:ea typeface="ＭＳ Ｐゴシック" pitchFamily="34" charset="-128"/>
              </a:rPr>
              <a:t>Backward Compatibility v. Readability</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ea typeface="ＭＳ Ｐゴシック" pitchFamily="34" charset="-128"/>
              </a:rPr>
              <a:t>Subsystems and Services</a:t>
            </a:r>
          </a:p>
        </p:txBody>
      </p:sp>
      <p:sp>
        <p:nvSpPr>
          <p:cNvPr id="49155" name="Rectangle 3"/>
          <p:cNvSpPr>
            <a:spLocks noGrp="1" noChangeArrowheads="1"/>
          </p:cNvSpPr>
          <p:nvPr>
            <p:ph type="body" idx="1"/>
          </p:nvPr>
        </p:nvSpPr>
        <p:spPr>
          <a:xfrm>
            <a:off x="368300" y="1116013"/>
            <a:ext cx="8470900" cy="5607050"/>
          </a:xfrm>
        </p:spPr>
        <p:txBody>
          <a:bodyPr/>
          <a:lstStyle/>
          <a:p>
            <a:r>
              <a:rPr lang="en-US" smtClean="0">
                <a:solidFill>
                  <a:srgbClr val="FF6600"/>
                </a:solidFill>
                <a:ea typeface="ＭＳ Ｐゴシック" pitchFamily="34" charset="-128"/>
              </a:rPr>
              <a:t>Subsystem</a:t>
            </a:r>
          </a:p>
          <a:p>
            <a:pPr lvl="1"/>
            <a:r>
              <a:rPr lang="en-US" smtClean="0">
                <a:ea typeface="ＭＳ Ｐゴシック" pitchFamily="34" charset="-128"/>
              </a:rPr>
              <a:t>Collection of classes, associations, operations, events that are closely interrelated with each other</a:t>
            </a:r>
          </a:p>
          <a:p>
            <a:pPr lvl="1"/>
            <a:r>
              <a:rPr lang="en-US" smtClean="0">
                <a:ea typeface="ＭＳ Ｐゴシック" pitchFamily="34" charset="-128"/>
              </a:rPr>
              <a:t>The classes in the object model are the “seeds” for subsystems</a:t>
            </a:r>
          </a:p>
          <a:p>
            <a:r>
              <a:rPr lang="en-US" smtClean="0">
                <a:solidFill>
                  <a:srgbClr val="FF6600"/>
                </a:solidFill>
                <a:ea typeface="ＭＳ Ｐゴシック" pitchFamily="34" charset="-128"/>
              </a:rPr>
              <a:t>Service</a:t>
            </a:r>
          </a:p>
          <a:p>
            <a:pPr lvl="1"/>
            <a:r>
              <a:rPr lang="en-US" smtClean="0">
                <a:ea typeface="ＭＳ Ｐゴシック" pitchFamily="34" charset="-128"/>
              </a:rPr>
              <a:t> A group of externally visible operations provided by a subsystem (also called </a:t>
            </a:r>
            <a:r>
              <a:rPr lang="en-US" smtClean="0">
                <a:solidFill>
                  <a:srgbClr val="FF6600"/>
                </a:solidFill>
                <a:ea typeface="ＭＳ Ｐゴシック" pitchFamily="34" charset="-128"/>
              </a:rPr>
              <a:t>subsystem interface</a:t>
            </a:r>
            <a:r>
              <a:rPr lang="en-US" smtClean="0">
                <a:ea typeface="ＭＳ Ｐゴシック" pitchFamily="34" charset="-128"/>
              </a:rPr>
              <a:t>)</a:t>
            </a:r>
          </a:p>
          <a:p>
            <a:pPr lvl="1"/>
            <a:r>
              <a:rPr lang="en-US" smtClean="0">
                <a:ea typeface="ＭＳ Ｐゴシック" pitchFamily="34" charset="-128"/>
              </a:rPr>
              <a:t>The use cases in the functional model provide the  “seeds” for services</a:t>
            </a:r>
          </a:p>
          <a:p>
            <a:pPr lvl="1"/>
            <a:endParaRPr lang="en-US" smtClean="0">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91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91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15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915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9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0" y="2338366"/>
            <a:ext cx="2057400" cy="993775"/>
            <a:chOff x="336" y="2208"/>
            <a:chExt cx="1296" cy="626"/>
          </a:xfrm>
        </p:grpSpPr>
        <p:sp>
          <p:nvSpPr>
            <p:cNvPr id="32802" name="Rectangle 3"/>
            <p:cNvSpPr>
              <a:spLocks noChangeArrowheads="1"/>
            </p:cNvSpPr>
            <p:nvPr/>
          </p:nvSpPr>
          <p:spPr bwMode="auto">
            <a:xfrm>
              <a:off x="336" y="2383"/>
              <a:ext cx="1296" cy="451"/>
            </a:xfrm>
            <a:prstGeom prst="rect">
              <a:avLst/>
            </a:prstGeom>
            <a:noFill/>
            <a:ln w="22225">
              <a:solidFill>
                <a:srgbClr val="000000"/>
              </a:solidFill>
              <a:miter lim="800000"/>
              <a:headEnd/>
              <a:tailEnd/>
            </a:ln>
          </p:spPr>
          <p:txBody>
            <a:bodyPr anchor="ctr" anchorCtr="1"/>
            <a:lstStyle/>
            <a:p>
              <a:pPr algn="ctr" eaLnBrk="0" hangingPunct="0"/>
              <a:r>
                <a:rPr lang="en-US" sz="1600">
                  <a:latin typeface="Courier New" pitchFamily="49" charset="0"/>
                </a:rPr>
                <a:t>Tournament</a:t>
              </a:r>
              <a:endParaRPr lang="en-US" sz="1800"/>
            </a:p>
          </p:txBody>
        </p:sp>
        <p:sp>
          <p:nvSpPr>
            <p:cNvPr id="32803" name="Freeform 4"/>
            <p:cNvSpPr>
              <a:spLocks/>
            </p:cNvSpPr>
            <p:nvPr/>
          </p:nvSpPr>
          <p:spPr bwMode="auto">
            <a:xfrm>
              <a:off x="336" y="2208"/>
              <a:ext cx="429" cy="175"/>
            </a:xfrm>
            <a:custGeom>
              <a:avLst/>
              <a:gdLst>
                <a:gd name="T0" fmla="*/ 0 w 547"/>
                <a:gd name="T1" fmla="*/ 32 h 224"/>
                <a:gd name="T2" fmla="*/ 14 w 547"/>
                <a:gd name="T3" fmla="*/ 0 h 224"/>
                <a:gd name="T4" fmla="*/ 64 w 547"/>
                <a:gd name="T5" fmla="*/ 0 h 224"/>
                <a:gd name="T6" fmla="*/ 78 w 547"/>
                <a:gd name="T7" fmla="*/ 32 h 224"/>
                <a:gd name="T8" fmla="*/ 0 w 547"/>
                <a:gd name="T9" fmla="*/ 32 h 224"/>
                <a:gd name="T10" fmla="*/ 0 60000 65536"/>
                <a:gd name="T11" fmla="*/ 0 60000 65536"/>
                <a:gd name="T12" fmla="*/ 0 60000 65536"/>
                <a:gd name="T13" fmla="*/ 0 60000 65536"/>
                <a:gd name="T14" fmla="*/ 0 60000 65536"/>
                <a:gd name="T15" fmla="*/ 0 w 547"/>
                <a:gd name="T16" fmla="*/ 0 h 224"/>
                <a:gd name="T17" fmla="*/ 547 w 547"/>
                <a:gd name="T18" fmla="*/ 224 h 224"/>
              </a:gdLst>
              <a:ahLst/>
              <a:cxnLst>
                <a:cxn ang="T10">
                  <a:pos x="T0" y="T1"/>
                </a:cxn>
                <a:cxn ang="T11">
                  <a:pos x="T2" y="T3"/>
                </a:cxn>
                <a:cxn ang="T12">
                  <a:pos x="T4" y="T5"/>
                </a:cxn>
                <a:cxn ang="T13">
                  <a:pos x="T6" y="T7"/>
                </a:cxn>
                <a:cxn ang="T14">
                  <a:pos x="T8" y="T9"/>
                </a:cxn>
              </a:cxnLst>
              <a:rect l="T15" t="T16" r="T17" b="T18"/>
              <a:pathLst>
                <a:path w="547" h="224">
                  <a:moveTo>
                    <a:pt x="0" y="224"/>
                  </a:moveTo>
                  <a:lnTo>
                    <a:pt x="98" y="0"/>
                  </a:lnTo>
                  <a:lnTo>
                    <a:pt x="449" y="0"/>
                  </a:lnTo>
                  <a:lnTo>
                    <a:pt x="547" y="224"/>
                  </a:lnTo>
                  <a:lnTo>
                    <a:pt x="0" y="224"/>
                  </a:lnTo>
                  <a:close/>
                </a:path>
              </a:pathLst>
            </a:custGeom>
            <a:noFill/>
            <a:ln w="22225">
              <a:solidFill>
                <a:srgbClr val="000000"/>
              </a:solidFill>
              <a:round/>
              <a:headEnd/>
              <a:tailEnd/>
            </a:ln>
          </p:spPr>
          <p:txBody>
            <a:bodyPr/>
            <a:lstStyle/>
            <a:p>
              <a:pPr eaLnBrk="0" hangingPunct="0"/>
              <a:endParaRPr lang="en-US" sz="1800"/>
            </a:p>
          </p:txBody>
        </p:sp>
      </p:grpSp>
      <p:grpSp>
        <p:nvGrpSpPr>
          <p:cNvPr id="3" name="Group 5"/>
          <p:cNvGrpSpPr>
            <a:grpSpLocks/>
          </p:cNvGrpSpPr>
          <p:nvPr/>
        </p:nvGrpSpPr>
        <p:grpSpPr bwMode="auto">
          <a:xfrm>
            <a:off x="228600" y="3938566"/>
            <a:ext cx="2057400" cy="993775"/>
            <a:chOff x="336" y="2208"/>
            <a:chExt cx="1296" cy="626"/>
          </a:xfrm>
        </p:grpSpPr>
        <p:sp>
          <p:nvSpPr>
            <p:cNvPr id="32800" name="Rectangle 6"/>
            <p:cNvSpPr>
              <a:spLocks noChangeArrowheads="1"/>
            </p:cNvSpPr>
            <p:nvPr/>
          </p:nvSpPr>
          <p:spPr bwMode="auto">
            <a:xfrm>
              <a:off x="336" y="2383"/>
              <a:ext cx="1296" cy="451"/>
            </a:xfrm>
            <a:prstGeom prst="rect">
              <a:avLst/>
            </a:prstGeom>
            <a:noFill/>
            <a:ln w="22225">
              <a:solidFill>
                <a:srgbClr val="000000"/>
              </a:solidFill>
              <a:miter lim="800000"/>
              <a:headEnd/>
              <a:tailEnd/>
            </a:ln>
          </p:spPr>
          <p:txBody>
            <a:bodyPr anchor="ctr" anchorCtr="1"/>
            <a:lstStyle/>
            <a:p>
              <a:pPr algn="ctr" eaLnBrk="0" hangingPunct="0"/>
              <a:r>
                <a:rPr lang="en-US" sz="1600">
                  <a:latin typeface="Courier New" pitchFamily="49" charset="0"/>
                </a:rPr>
                <a:t>Component Management</a:t>
              </a:r>
              <a:endParaRPr lang="en-US" sz="1800"/>
            </a:p>
          </p:txBody>
        </p:sp>
        <p:sp>
          <p:nvSpPr>
            <p:cNvPr id="32801" name="Freeform 7"/>
            <p:cNvSpPr>
              <a:spLocks/>
            </p:cNvSpPr>
            <p:nvPr/>
          </p:nvSpPr>
          <p:spPr bwMode="auto">
            <a:xfrm>
              <a:off x="336" y="2208"/>
              <a:ext cx="429" cy="175"/>
            </a:xfrm>
            <a:custGeom>
              <a:avLst/>
              <a:gdLst>
                <a:gd name="T0" fmla="*/ 0 w 547"/>
                <a:gd name="T1" fmla="*/ 32 h 224"/>
                <a:gd name="T2" fmla="*/ 14 w 547"/>
                <a:gd name="T3" fmla="*/ 0 h 224"/>
                <a:gd name="T4" fmla="*/ 64 w 547"/>
                <a:gd name="T5" fmla="*/ 0 h 224"/>
                <a:gd name="T6" fmla="*/ 78 w 547"/>
                <a:gd name="T7" fmla="*/ 32 h 224"/>
                <a:gd name="T8" fmla="*/ 0 w 547"/>
                <a:gd name="T9" fmla="*/ 32 h 224"/>
                <a:gd name="T10" fmla="*/ 0 60000 65536"/>
                <a:gd name="T11" fmla="*/ 0 60000 65536"/>
                <a:gd name="T12" fmla="*/ 0 60000 65536"/>
                <a:gd name="T13" fmla="*/ 0 60000 65536"/>
                <a:gd name="T14" fmla="*/ 0 60000 65536"/>
                <a:gd name="T15" fmla="*/ 0 w 547"/>
                <a:gd name="T16" fmla="*/ 0 h 224"/>
                <a:gd name="T17" fmla="*/ 547 w 547"/>
                <a:gd name="T18" fmla="*/ 224 h 224"/>
              </a:gdLst>
              <a:ahLst/>
              <a:cxnLst>
                <a:cxn ang="T10">
                  <a:pos x="T0" y="T1"/>
                </a:cxn>
                <a:cxn ang="T11">
                  <a:pos x="T2" y="T3"/>
                </a:cxn>
                <a:cxn ang="T12">
                  <a:pos x="T4" y="T5"/>
                </a:cxn>
                <a:cxn ang="T13">
                  <a:pos x="T6" y="T7"/>
                </a:cxn>
                <a:cxn ang="T14">
                  <a:pos x="T8" y="T9"/>
                </a:cxn>
              </a:cxnLst>
              <a:rect l="T15" t="T16" r="T17" b="T18"/>
              <a:pathLst>
                <a:path w="547" h="224">
                  <a:moveTo>
                    <a:pt x="0" y="224"/>
                  </a:moveTo>
                  <a:lnTo>
                    <a:pt x="98" y="0"/>
                  </a:lnTo>
                  <a:lnTo>
                    <a:pt x="449" y="0"/>
                  </a:lnTo>
                  <a:lnTo>
                    <a:pt x="547" y="224"/>
                  </a:lnTo>
                  <a:lnTo>
                    <a:pt x="0" y="224"/>
                  </a:lnTo>
                  <a:close/>
                </a:path>
              </a:pathLst>
            </a:custGeom>
            <a:noFill/>
            <a:ln w="22225">
              <a:solidFill>
                <a:srgbClr val="000000"/>
              </a:solidFill>
              <a:round/>
              <a:headEnd/>
              <a:tailEnd/>
            </a:ln>
          </p:spPr>
          <p:txBody>
            <a:bodyPr/>
            <a:lstStyle/>
            <a:p>
              <a:pPr eaLnBrk="0" hangingPunct="0"/>
              <a:endParaRPr lang="en-US" sz="1800"/>
            </a:p>
          </p:txBody>
        </p:sp>
      </p:grpSp>
      <p:grpSp>
        <p:nvGrpSpPr>
          <p:cNvPr id="4" name="Group 8"/>
          <p:cNvGrpSpPr>
            <a:grpSpLocks/>
          </p:cNvGrpSpPr>
          <p:nvPr/>
        </p:nvGrpSpPr>
        <p:grpSpPr bwMode="auto">
          <a:xfrm>
            <a:off x="6705600" y="2490766"/>
            <a:ext cx="2057400" cy="993775"/>
            <a:chOff x="336" y="2208"/>
            <a:chExt cx="1296" cy="626"/>
          </a:xfrm>
        </p:grpSpPr>
        <p:sp>
          <p:nvSpPr>
            <p:cNvPr id="32798" name="Rectangle 9"/>
            <p:cNvSpPr>
              <a:spLocks noChangeArrowheads="1"/>
            </p:cNvSpPr>
            <p:nvPr/>
          </p:nvSpPr>
          <p:spPr bwMode="auto">
            <a:xfrm>
              <a:off x="336" y="2383"/>
              <a:ext cx="1296" cy="451"/>
            </a:xfrm>
            <a:prstGeom prst="rect">
              <a:avLst/>
            </a:prstGeom>
            <a:noFill/>
            <a:ln w="22225">
              <a:solidFill>
                <a:srgbClr val="000000"/>
              </a:solidFill>
              <a:miter lim="800000"/>
              <a:headEnd/>
              <a:tailEnd/>
            </a:ln>
          </p:spPr>
          <p:txBody>
            <a:bodyPr anchor="ctr" anchorCtr="1"/>
            <a:lstStyle/>
            <a:p>
              <a:pPr algn="ctr" eaLnBrk="0" hangingPunct="0"/>
              <a:r>
                <a:rPr lang="en-US" sz="1600">
                  <a:latin typeface="Courier New" pitchFamily="49" charset="0"/>
                </a:rPr>
                <a:t>User Management</a:t>
              </a:r>
              <a:endParaRPr lang="en-US" sz="1800"/>
            </a:p>
          </p:txBody>
        </p:sp>
        <p:sp>
          <p:nvSpPr>
            <p:cNvPr id="32799" name="Freeform 10"/>
            <p:cNvSpPr>
              <a:spLocks/>
            </p:cNvSpPr>
            <p:nvPr/>
          </p:nvSpPr>
          <p:spPr bwMode="auto">
            <a:xfrm>
              <a:off x="336" y="2208"/>
              <a:ext cx="429" cy="175"/>
            </a:xfrm>
            <a:custGeom>
              <a:avLst/>
              <a:gdLst>
                <a:gd name="T0" fmla="*/ 0 w 547"/>
                <a:gd name="T1" fmla="*/ 32 h 224"/>
                <a:gd name="T2" fmla="*/ 14 w 547"/>
                <a:gd name="T3" fmla="*/ 0 h 224"/>
                <a:gd name="T4" fmla="*/ 64 w 547"/>
                <a:gd name="T5" fmla="*/ 0 h 224"/>
                <a:gd name="T6" fmla="*/ 78 w 547"/>
                <a:gd name="T7" fmla="*/ 32 h 224"/>
                <a:gd name="T8" fmla="*/ 0 w 547"/>
                <a:gd name="T9" fmla="*/ 32 h 224"/>
                <a:gd name="T10" fmla="*/ 0 60000 65536"/>
                <a:gd name="T11" fmla="*/ 0 60000 65536"/>
                <a:gd name="T12" fmla="*/ 0 60000 65536"/>
                <a:gd name="T13" fmla="*/ 0 60000 65536"/>
                <a:gd name="T14" fmla="*/ 0 60000 65536"/>
                <a:gd name="T15" fmla="*/ 0 w 547"/>
                <a:gd name="T16" fmla="*/ 0 h 224"/>
                <a:gd name="T17" fmla="*/ 547 w 547"/>
                <a:gd name="T18" fmla="*/ 224 h 224"/>
              </a:gdLst>
              <a:ahLst/>
              <a:cxnLst>
                <a:cxn ang="T10">
                  <a:pos x="T0" y="T1"/>
                </a:cxn>
                <a:cxn ang="T11">
                  <a:pos x="T2" y="T3"/>
                </a:cxn>
                <a:cxn ang="T12">
                  <a:pos x="T4" y="T5"/>
                </a:cxn>
                <a:cxn ang="T13">
                  <a:pos x="T6" y="T7"/>
                </a:cxn>
                <a:cxn ang="T14">
                  <a:pos x="T8" y="T9"/>
                </a:cxn>
              </a:cxnLst>
              <a:rect l="T15" t="T16" r="T17" b="T18"/>
              <a:pathLst>
                <a:path w="547" h="224">
                  <a:moveTo>
                    <a:pt x="0" y="224"/>
                  </a:moveTo>
                  <a:lnTo>
                    <a:pt x="98" y="0"/>
                  </a:lnTo>
                  <a:lnTo>
                    <a:pt x="449" y="0"/>
                  </a:lnTo>
                  <a:lnTo>
                    <a:pt x="547" y="224"/>
                  </a:lnTo>
                  <a:lnTo>
                    <a:pt x="0" y="224"/>
                  </a:lnTo>
                  <a:close/>
                </a:path>
              </a:pathLst>
            </a:custGeom>
            <a:noFill/>
            <a:ln w="22225">
              <a:solidFill>
                <a:srgbClr val="000000"/>
              </a:solidFill>
              <a:round/>
              <a:headEnd/>
              <a:tailEnd/>
            </a:ln>
          </p:spPr>
          <p:txBody>
            <a:bodyPr/>
            <a:lstStyle/>
            <a:p>
              <a:pPr eaLnBrk="0" hangingPunct="0"/>
              <a:endParaRPr lang="en-US" sz="1800"/>
            </a:p>
          </p:txBody>
        </p:sp>
      </p:grpSp>
      <p:grpSp>
        <p:nvGrpSpPr>
          <p:cNvPr id="5" name="Group 11"/>
          <p:cNvGrpSpPr>
            <a:grpSpLocks/>
          </p:cNvGrpSpPr>
          <p:nvPr/>
        </p:nvGrpSpPr>
        <p:grpSpPr bwMode="auto">
          <a:xfrm>
            <a:off x="4495800" y="4852966"/>
            <a:ext cx="2057400" cy="993775"/>
            <a:chOff x="336" y="2208"/>
            <a:chExt cx="1296" cy="626"/>
          </a:xfrm>
        </p:grpSpPr>
        <p:sp>
          <p:nvSpPr>
            <p:cNvPr id="32796" name="Rectangle 12"/>
            <p:cNvSpPr>
              <a:spLocks noChangeArrowheads="1"/>
            </p:cNvSpPr>
            <p:nvPr/>
          </p:nvSpPr>
          <p:spPr bwMode="auto">
            <a:xfrm>
              <a:off x="336" y="2383"/>
              <a:ext cx="1296" cy="451"/>
            </a:xfrm>
            <a:prstGeom prst="rect">
              <a:avLst/>
            </a:prstGeom>
            <a:noFill/>
            <a:ln w="22225">
              <a:solidFill>
                <a:srgbClr val="000000"/>
              </a:solidFill>
              <a:miter lim="800000"/>
              <a:headEnd/>
              <a:tailEnd/>
            </a:ln>
          </p:spPr>
          <p:txBody>
            <a:bodyPr anchor="ctr" anchorCtr="1"/>
            <a:lstStyle/>
            <a:p>
              <a:pPr algn="ctr" eaLnBrk="0" hangingPunct="0"/>
              <a:r>
                <a:rPr lang="en-US" sz="1600">
                  <a:latin typeface="Courier New" pitchFamily="49" charset="0"/>
                </a:rPr>
                <a:t>Tournament Statistics</a:t>
              </a:r>
              <a:endParaRPr lang="en-US" sz="1800"/>
            </a:p>
          </p:txBody>
        </p:sp>
        <p:sp>
          <p:nvSpPr>
            <p:cNvPr id="32797" name="Freeform 13"/>
            <p:cNvSpPr>
              <a:spLocks/>
            </p:cNvSpPr>
            <p:nvPr/>
          </p:nvSpPr>
          <p:spPr bwMode="auto">
            <a:xfrm>
              <a:off x="336" y="2208"/>
              <a:ext cx="429" cy="175"/>
            </a:xfrm>
            <a:custGeom>
              <a:avLst/>
              <a:gdLst>
                <a:gd name="T0" fmla="*/ 0 w 547"/>
                <a:gd name="T1" fmla="*/ 32 h 224"/>
                <a:gd name="T2" fmla="*/ 14 w 547"/>
                <a:gd name="T3" fmla="*/ 0 h 224"/>
                <a:gd name="T4" fmla="*/ 64 w 547"/>
                <a:gd name="T5" fmla="*/ 0 h 224"/>
                <a:gd name="T6" fmla="*/ 78 w 547"/>
                <a:gd name="T7" fmla="*/ 32 h 224"/>
                <a:gd name="T8" fmla="*/ 0 w 547"/>
                <a:gd name="T9" fmla="*/ 32 h 224"/>
                <a:gd name="T10" fmla="*/ 0 60000 65536"/>
                <a:gd name="T11" fmla="*/ 0 60000 65536"/>
                <a:gd name="T12" fmla="*/ 0 60000 65536"/>
                <a:gd name="T13" fmla="*/ 0 60000 65536"/>
                <a:gd name="T14" fmla="*/ 0 60000 65536"/>
                <a:gd name="T15" fmla="*/ 0 w 547"/>
                <a:gd name="T16" fmla="*/ 0 h 224"/>
                <a:gd name="T17" fmla="*/ 547 w 547"/>
                <a:gd name="T18" fmla="*/ 224 h 224"/>
              </a:gdLst>
              <a:ahLst/>
              <a:cxnLst>
                <a:cxn ang="T10">
                  <a:pos x="T0" y="T1"/>
                </a:cxn>
                <a:cxn ang="T11">
                  <a:pos x="T2" y="T3"/>
                </a:cxn>
                <a:cxn ang="T12">
                  <a:pos x="T4" y="T5"/>
                </a:cxn>
                <a:cxn ang="T13">
                  <a:pos x="T6" y="T7"/>
                </a:cxn>
                <a:cxn ang="T14">
                  <a:pos x="T8" y="T9"/>
                </a:cxn>
              </a:cxnLst>
              <a:rect l="T15" t="T16" r="T17" b="T18"/>
              <a:pathLst>
                <a:path w="547" h="224">
                  <a:moveTo>
                    <a:pt x="0" y="224"/>
                  </a:moveTo>
                  <a:lnTo>
                    <a:pt x="98" y="0"/>
                  </a:lnTo>
                  <a:lnTo>
                    <a:pt x="449" y="0"/>
                  </a:lnTo>
                  <a:lnTo>
                    <a:pt x="547" y="224"/>
                  </a:lnTo>
                  <a:lnTo>
                    <a:pt x="0" y="224"/>
                  </a:lnTo>
                  <a:close/>
                </a:path>
              </a:pathLst>
            </a:custGeom>
            <a:noFill/>
            <a:ln w="22225">
              <a:solidFill>
                <a:srgbClr val="000000"/>
              </a:solidFill>
              <a:round/>
              <a:headEnd/>
              <a:tailEnd/>
            </a:ln>
          </p:spPr>
          <p:txBody>
            <a:bodyPr/>
            <a:lstStyle/>
            <a:p>
              <a:pPr eaLnBrk="0" hangingPunct="0"/>
              <a:endParaRPr lang="en-US" sz="1800"/>
            </a:p>
          </p:txBody>
        </p:sp>
      </p:grpSp>
      <p:grpSp>
        <p:nvGrpSpPr>
          <p:cNvPr id="6" name="Group 14"/>
          <p:cNvGrpSpPr>
            <a:grpSpLocks/>
          </p:cNvGrpSpPr>
          <p:nvPr/>
        </p:nvGrpSpPr>
        <p:grpSpPr bwMode="auto">
          <a:xfrm>
            <a:off x="6705600" y="4167166"/>
            <a:ext cx="2057400" cy="993775"/>
            <a:chOff x="336" y="2208"/>
            <a:chExt cx="1296" cy="626"/>
          </a:xfrm>
        </p:grpSpPr>
        <p:sp>
          <p:nvSpPr>
            <p:cNvPr id="32794" name="Rectangle 15"/>
            <p:cNvSpPr>
              <a:spLocks noChangeArrowheads="1"/>
            </p:cNvSpPr>
            <p:nvPr/>
          </p:nvSpPr>
          <p:spPr bwMode="auto">
            <a:xfrm>
              <a:off x="336" y="2383"/>
              <a:ext cx="1296" cy="451"/>
            </a:xfrm>
            <a:prstGeom prst="rect">
              <a:avLst/>
            </a:prstGeom>
            <a:noFill/>
            <a:ln w="22225">
              <a:solidFill>
                <a:srgbClr val="000000"/>
              </a:solidFill>
              <a:miter lim="800000"/>
              <a:headEnd/>
              <a:tailEnd/>
            </a:ln>
          </p:spPr>
          <p:txBody>
            <a:bodyPr anchor="ctr" anchorCtr="1"/>
            <a:lstStyle/>
            <a:p>
              <a:pPr algn="ctr" eaLnBrk="0" hangingPunct="0"/>
              <a:r>
                <a:rPr lang="en-US" sz="1600">
                  <a:latin typeface="Courier New" pitchFamily="49" charset="0"/>
                </a:rPr>
                <a:t>User Directory</a:t>
              </a:r>
              <a:endParaRPr lang="en-US" sz="1800"/>
            </a:p>
          </p:txBody>
        </p:sp>
        <p:sp>
          <p:nvSpPr>
            <p:cNvPr id="32795" name="Freeform 16"/>
            <p:cNvSpPr>
              <a:spLocks/>
            </p:cNvSpPr>
            <p:nvPr/>
          </p:nvSpPr>
          <p:spPr bwMode="auto">
            <a:xfrm>
              <a:off x="336" y="2208"/>
              <a:ext cx="429" cy="175"/>
            </a:xfrm>
            <a:custGeom>
              <a:avLst/>
              <a:gdLst>
                <a:gd name="T0" fmla="*/ 0 w 547"/>
                <a:gd name="T1" fmla="*/ 32 h 224"/>
                <a:gd name="T2" fmla="*/ 14 w 547"/>
                <a:gd name="T3" fmla="*/ 0 h 224"/>
                <a:gd name="T4" fmla="*/ 64 w 547"/>
                <a:gd name="T5" fmla="*/ 0 h 224"/>
                <a:gd name="T6" fmla="*/ 78 w 547"/>
                <a:gd name="T7" fmla="*/ 32 h 224"/>
                <a:gd name="T8" fmla="*/ 0 w 547"/>
                <a:gd name="T9" fmla="*/ 32 h 224"/>
                <a:gd name="T10" fmla="*/ 0 60000 65536"/>
                <a:gd name="T11" fmla="*/ 0 60000 65536"/>
                <a:gd name="T12" fmla="*/ 0 60000 65536"/>
                <a:gd name="T13" fmla="*/ 0 60000 65536"/>
                <a:gd name="T14" fmla="*/ 0 60000 65536"/>
                <a:gd name="T15" fmla="*/ 0 w 547"/>
                <a:gd name="T16" fmla="*/ 0 h 224"/>
                <a:gd name="T17" fmla="*/ 547 w 547"/>
                <a:gd name="T18" fmla="*/ 224 h 224"/>
              </a:gdLst>
              <a:ahLst/>
              <a:cxnLst>
                <a:cxn ang="T10">
                  <a:pos x="T0" y="T1"/>
                </a:cxn>
                <a:cxn ang="T11">
                  <a:pos x="T2" y="T3"/>
                </a:cxn>
                <a:cxn ang="T12">
                  <a:pos x="T4" y="T5"/>
                </a:cxn>
                <a:cxn ang="T13">
                  <a:pos x="T6" y="T7"/>
                </a:cxn>
                <a:cxn ang="T14">
                  <a:pos x="T8" y="T9"/>
                </a:cxn>
              </a:cxnLst>
              <a:rect l="T15" t="T16" r="T17" b="T18"/>
              <a:pathLst>
                <a:path w="547" h="224">
                  <a:moveTo>
                    <a:pt x="0" y="224"/>
                  </a:moveTo>
                  <a:lnTo>
                    <a:pt x="98" y="0"/>
                  </a:lnTo>
                  <a:lnTo>
                    <a:pt x="449" y="0"/>
                  </a:lnTo>
                  <a:lnTo>
                    <a:pt x="547" y="224"/>
                  </a:lnTo>
                  <a:lnTo>
                    <a:pt x="0" y="224"/>
                  </a:lnTo>
                  <a:close/>
                </a:path>
              </a:pathLst>
            </a:custGeom>
            <a:noFill/>
            <a:ln w="22225">
              <a:solidFill>
                <a:srgbClr val="000000"/>
              </a:solidFill>
              <a:round/>
              <a:headEnd/>
              <a:tailEnd/>
            </a:ln>
          </p:spPr>
          <p:txBody>
            <a:bodyPr/>
            <a:lstStyle/>
            <a:p>
              <a:pPr eaLnBrk="0" hangingPunct="0"/>
              <a:endParaRPr lang="en-US" sz="1800"/>
            </a:p>
          </p:txBody>
        </p:sp>
      </p:grpSp>
      <p:grpSp>
        <p:nvGrpSpPr>
          <p:cNvPr id="7" name="Group 17"/>
          <p:cNvGrpSpPr>
            <a:grpSpLocks/>
          </p:cNvGrpSpPr>
          <p:nvPr/>
        </p:nvGrpSpPr>
        <p:grpSpPr bwMode="auto">
          <a:xfrm>
            <a:off x="1600200" y="661966"/>
            <a:ext cx="2057400" cy="993775"/>
            <a:chOff x="336" y="2208"/>
            <a:chExt cx="1296" cy="626"/>
          </a:xfrm>
        </p:grpSpPr>
        <p:sp>
          <p:nvSpPr>
            <p:cNvPr id="32792" name="Rectangle 18"/>
            <p:cNvSpPr>
              <a:spLocks noChangeArrowheads="1"/>
            </p:cNvSpPr>
            <p:nvPr/>
          </p:nvSpPr>
          <p:spPr bwMode="auto">
            <a:xfrm>
              <a:off x="336" y="2383"/>
              <a:ext cx="1296" cy="451"/>
            </a:xfrm>
            <a:prstGeom prst="rect">
              <a:avLst/>
            </a:prstGeom>
            <a:noFill/>
            <a:ln w="22225">
              <a:solidFill>
                <a:srgbClr val="000000"/>
              </a:solidFill>
              <a:miter lim="800000"/>
              <a:headEnd/>
              <a:tailEnd/>
            </a:ln>
          </p:spPr>
          <p:txBody>
            <a:bodyPr anchor="ctr" anchorCtr="1"/>
            <a:lstStyle/>
            <a:p>
              <a:pPr algn="ctr" eaLnBrk="0" hangingPunct="0"/>
              <a:r>
                <a:rPr lang="en-US" sz="1600">
                  <a:latin typeface="Courier New" pitchFamily="49" charset="0"/>
                </a:rPr>
                <a:t>User Interface</a:t>
              </a:r>
              <a:endParaRPr lang="en-US" sz="1800"/>
            </a:p>
          </p:txBody>
        </p:sp>
        <p:sp>
          <p:nvSpPr>
            <p:cNvPr id="32793" name="Freeform 19"/>
            <p:cNvSpPr>
              <a:spLocks/>
            </p:cNvSpPr>
            <p:nvPr/>
          </p:nvSpPr>
          <p:spPr bwMode="auto">
            <a:xfrm>
              <a:off x="336" y="2208"/>
              <a:ext cx="429" cy="175"/>
            </a:xfrm>
            <a:custGeom>
              <a:avLst/>
              <a:gdLst>
                <a:gd name="T0" fmla="*/ 0 w 547"/>
                <a:gd name="T1" fmla="*/ 32 h 224"/>
                <a:gd name="T2" fmla="*/ 14 w 547"/>
                <a:gd name="T3" fmla="*/ 0 h 224"/>
                <a:gd name="T4" fmla="*/ 64 w 547"/>
                <a:gd name="T5" fmla="*/ 0 h 224"/>
                <a:gd name="T6" fmla="*/ 78 w 547"/>
                <a:gd name="T7" fmla="*/ 32 h 224"/>
                <a:gd name="T8" fmla="*/ 0 w 547"/>
                <a:gd name="T9" fmla="*/ 32 h 224"/>
                <a:gd name="T10" fmla="*/ 0 60000 65536"/>
                <a:gd name="T11" fmla="*/ 0 60000 65536"/>
                <a:gd name="T12" fmla="*/ 0 60000 65536"/>
                <a:gd name="T13" fmla="*/ 0 60000 65536"/>
                <a:gd name="T14" fmla="*/ 0 60000 65536"/>
                <a:gd name="T15" fmla="*/ 0 w 547"/>
                <a:gd name="T16" fmla="*/ 0 h 224"/>
                <a:gd name="T17" fmla="*/ 547 w 547"/>
                <a:gd name="T18" fmla="*/ 224 h 224"/>
              </a:gdLst>
              <a:ahLst/>
              <a:cxnLst>
                <a:cxn ang="T10">
                  <a:pos x="T0" y="T1"/>
                </a:cxn>
                <a:cxn ang="T11">
                  <a:pos x="T2" y="T3"/>
                </a:cxn>
                <a:cxn ang="T12">
                  <a:pos x="T4" y="T5"/>
                </a:cxn>
                <a:cxn ang="T13">
                  <a:pos x="T6" y="T7"/>
                </a:cxn>
                <a:cxn ang="T14">
                  <a:pos x="T8" y="T9"/>
                </a:cxn>
              </a:cxnLst>
              <a:rect l="T15" t="T16" r="T17" b="T18"/>
              <a:pathLst>
                <a:path w="547" h="224">
                  <a:moveTo>
                    <a:pt x="0" y="224"/>
                  </a:moveTo>
                  <a:lnTo>
                    <a:pt x="98" y="0"/>
                  </a:lnTo>
                  <a:lnTo>
                    <a:pt x="449" y="0"/>
                  </a:lnTo>
                  <a:lnTo>
                    <a:pt x="547" y="224"/>
                  </a:lnTo>
                  <a:lnTo>
                    <a:pt x="0" y="224"/>
                  </a:lnTo>
                  <a:close/>
                </a:path>
              </a:pathLst>
            </a:custGeom>
            <a:noFill/>
            <a:ln w="22225">
              <a:solidFill>
                <a:srgbClr val="000000"/>
              </a:solidFill>
              <a:round/>
              <a:headEnd/>
              <a:tailEnd/>
            </a:ln>
          </p:spPr>
          <p:txBody>
            <a:bodyPr/>
            <a:lstStyle/>
            <a:p>
              <a:pPr eaLnBrk="0" hangingPunct="0"/>
              <a:endParaRPr lang="en-US" sz="1800"/>
            </a:p>
          </p:txBody>
        </p:sp>
      </p:grpSp>
      <p:grpSp>
        <p:nvGrpSpPr>
          <p:cNvPr id="8" name="Group 24"/>
          <p:cNvGrpSpPr>
            <a:grpSpLocks/>
          </p:cNvGrpSpPr>
          <p:nvPr/>
        </p:nvGrpSpPr>
        <p:grpSpPr bwMode="auto">
          <a:xfrm>
            <a:off x="2057400" y="5005366"/>
            <a:ext cx="2057400" cy="993775"/>
            <a:chOff x="336" y="2208"/>
            <a:chExt cx="1296" cy="626"/>
          </a:xfrm>
        </p:grpSpPr>
        <p:sp>
          <p:nvSpPr>
            <p:cNvPr id="32790" name="Rectangle 25"/>
            <p:cNvSpPr>
              <a:spLocks noChangeArrowheads="1"/>
            </p:cNvSpPr>
            <p:nvPr/>
          </p:nvSpPr>
          <p:spPr bwMode="auto">
            <a:xfrm>
              <a:off x="336" y="2383"/>
              <a:ext cx="1296" cy="451"/>
            </a:xfrm>
            <a:prstGeom prst="rect">
              <a:avLst/>
            </a:prstGeom>
            <a:noFill/>
            <a:ln w="22225">
              <a:solidFill>
                <a:srgbClr val="000000"/>
              </a:solidFill>
              <a:miter lim="800000"/>
              <a:headEnd/>
              <a:tailEnd/>
            </a:ln>
          </p:spPr>
          <p:txBody>
            <a:bodyPr anchor="ctr" anchorCtr="1"/>
            <a:lstStyle/>
            <a:p>
              <a:pPr algn="ctr" eaLnBrk="0" hangingPunct="0"/>
              <a:r>
                <a:rPr lang="en-US" sz="1600">
                  <a:latin typeface="Courier New" pitchFamily="49" charset="0"/>
                </a:rPr>
                <a:t>Session Management</a:t>
              </a:r>
              <a:endParaRPr lang="en-US" sz="1800"/>
            </a:p>
          </p:txBody>
        </p:sp>
        <p:sp>
          <p:nvSpPr>
            <p:cNvPr id="32791" name="Freeform 26"/>
            <p:cNvSpPr>
              <a:spLocks/>
            </p:cNvSpPr>
            <p:nvPr/>
          </p:nvSpPr>
          <p:spPr bwMode="auto">
            <a:xfrm>
              <a:off x="336" y="2208"/>
              <a:ext cx="429" cy="175"/>
            </a:xfrm>
            <a:custGeom>
              <a:avLst/>
              <a:gdLst>
                <a:gd name="T0" fmla="*/ 0 w 547"/>
                <a:gd name="T1" fmla="*/ 32 h 224"/>
                <a:gd name="T2" fmla="*/ 14 w 547"/>
                <a:gd name="T3" fmla="*/ 0 h 224"/>
                <a:gd name="T4" fmla="*/ 64 w 547"/>
                <a:gd name="T5" fmla="*/ 0 h 224"/>
                <a:gd name="T6" fmla="*/ 78 w 547"/>
                <a:gd name="T7" fmla="*/ 32 h 224"/>
                <a:gd name="T8" fmla="*/ 0 w 547"/>
                <a:gd name="T9" fmla="*/ 32 h 224"/>
                <a:gd name="T10" fmla="*/ 0 60000 65536"/>
                <a:gd name="T11" fmla="*/ 0 60000 65536"/>
                <a:gd name="T12" fmla="*/ 0 60000 65536"/>
                <a:gd name="T13" fmla="*/ 0 60000 65536"/>
                <a:gd name="T14" fmla="*/ 0 60000 65536"/>
                <a:gd name="T15" fmla="*/ 0 w 547"/>
                <a:gd name="T16" fmla="*/ 0 h 224"/>
                <a:gd name="T17" fmla="*/ 547 w 547"/>
                <a:gd name="T18" fmla="*/ 224 h 224"/>
              </a:gdLst>
              <a:ahLst/>
              <a:cxnLst>
                <a:cxn ang="T10">
                  <a:pos x="T0" y="T1"/>
                </a:cxn>
                <a:cxn ang="T11">
                  <a:pos x="T2" y="T3"/>
                </a:cxn>
                <a:cxn ang="T12">
                  <a:pos x="T4" y="T5"/>
                </a:cxn>
                <a:cxn ang="T13">
                  <a:pos x="T6" y="T7"/>
                </a:cxn>
                <a:cxn ang="T14">
                  <a:pos x="T8" y="T9"/>
                </a:cxn>
              </a:cxnLst>
              <a:rect l="T15" t="T16" r="T17" b="T18"/>
              <a:pathLst>
                <a:path w="547" h="224">
                  <a:moveTo>
                    <a:pt x="0" y="224"/>
                  </a:moveTo>
                  <a:lnTo>
                    <a:pt x="98" y="0"/>
                  </a:lnTo>
                  <a:lnTo>
                    <a:pt x="449" y="0"/>
                  </a:lnTo>
                  <a:lnTo>
                    <a:pt x="547" y="224"/>
                  </a:lnTo>
                  <a:lnTo>
                    <a:pt x="0" y="224"/>
                  </a:lnTo>
                  <a:close/>
                </a:path>
              </a:pathLst>
            </a:custGeom>
            <a:noFill/>
            <a:ln w="22225">
              <a:solidFill>
                <a:srgbClr val="000000"/>
              </a:solidFill>
              <a:round/>
              <a:headEnd/>
              <a:tailEnd/>
            </a:ln>
          </p:spPr>
          <p:txBody>
            <a:bodyPr/>
            <a:lstStyle/>
            <a:p>
              <a:pPr eaLnBrk="0" hangingPunct="0"/>
              <a:endParaRPr lang="en-US" sz="1800"/>
            </a:p>
          </p:txBody>
        </p:sp>
      </p:grpSp>
      <p:sp>
        <p:nvSpPr>
          <p:cNvPr id="154655" name="Text Box 31"/>
          <p:cNvSpPr txBox="1">
            <a:spLocks noChangeArrowheads="1"/>
          </p:cNvSpPr>
          <p:nvPr/>
        </p:nvSpPr>
        <p:spPr bwMode="auto">
          <a:xfrm>
            <a:off x="4305300" y="357166"/>
            <a:ext cx="4457700" cy="579438"/>
          </a:xfrm>
          <a:prstGeom prst="rect">
            <a:avLst/>
          </a:prstGeom>
          <a:noFill/>
          <a:ln w="9525">
            <a:noFill/>
            <a:miter lim="800000"/>
            <a:headEnd/>
            <a:tailEnd/>
          </a:ln>
        </p:spPr>
        <p:txBody>
          <a:bodyPr>
            <a:spAutoFit/>
          </a:bodyPr>
          <a:lstStyle/>
          <a:p>
            <a:pPr algn="ctr" eaLnBrk="0" hangingPunct="0"/>
            <a:endParaRPr lang="en-US" sz="3200" b="0"/>
          </a:p>
        </p:txBody>
      </p:sp>
      <p:sp>
        <p:nvSpPr>
          <p:cNvPr id="154656" name="AutoShape 32"/>
          <p:cNvSpPr>
            <a:spLocks noChangeArrowheads="1"/>
          </p:cNvSpPr>
          <p:nvPr/>
        </p:nvSpPr>
        <p:spPr bwMode="auto">
          <a:xfrm>
            <a:off x="1981200" y="3328966"/>
            <a:ext cx="2438400" cy="990600"/>
          </a:xfrm>
          <a:prstGeom prst="wedgeRoundRectCallout">
            <a:avLst>
              <a:gd name="adj1" fmla="val -44921"/>
              <a:gd name="adj2" fmla="val 70032"/>
              <a:gd name="adj3" fmla="val 16667"/>
            </a:avLst>
          </a:prstGeom>
          <a:solidFill>
            <a:schemeClr val="bg1"/>
          </a:solidFill>
          <a:ln w="9525">
            <a:solidFill>
              <a:schemeClr val="tx1"/>
            </a:solidFill>
            <a:miter lim="800000"/>
            <a:headEnd/>
            <a:tailEnd/>
          </a:ln>
        </p:spPr>
        <p:txBody>
          <a:bodyPr anchor="ctr"/>
          <a:lstStyle/>
          <a:p>
            <a:pPr algn="ctr" eaLnBrk="0" hangingPunct="0"/>
            <a:r>
              <a:rPr lang="en-US" sz="1800" b="0">
                <a:solidFill>
                  <a:schemeClr val="accent2"/>
                </a:solidFill>
                <a:latin typeface="Helvetica" charset="0"/>
              </a:rPr>
              <a:t>Adds games, styles, and expert rating formulas</a:t>
            </a:r>
          </a:p>
        </p:txBody>
      </p:sp>
      <p:sp>
        <p:nvSpPr>
          <p:cNvPr id="154657" name="AutoShape 33"/>
          <p:cNvSpPr>
            <a:spLocks noChangeArrowheads="1"/>
          </p:cNvSpPr>
          <p:nvPr/>
        </p:nvSpPr>
        <p:spPr bwMode="auto">
          <a:xfrm>
            <a:off x="6553200" y="5614966"/>
            <a:ext cx="2438400" cy="990600"/>
          </a:xfrm>
          <a:prstGeom prst="wedgeRoundRectCallout">
            <a:avLst>
              <a:gd name="adj1" fmla="val 14324"/>
              <a:gd name="adj2" fmla="val -110255"/>
              <a:gd name="adj3" fmla="val 16667"/>
            </a:avLst>
          </a:prstGeom>
          <a:solidFill>
            <a:schemeClr val="bg1"/>
          </a:solidFill>
          <a:ln w="9525">
            <a:solidFill>
              <a:schemeClr val="tx1"/>
            </a:solidFill>
            <a:miter lim="800000"/>
            <a:headEnd/>
            <a:tailEnd/>
          </a:ln>
        </p:spPr>
        <p:txBody>
          <a:bodyPr anchor="ctr"/>
          <a:lstStyle/>
          <a:p>
            <a:pPr algn="ctr" eaLnBrk="0" hangingPunct="0"/>
            <a:r>
              <a:rPr lang="en-US" sz="1800" b="0">
                <a:solidFill>
                  <a:schemeClr val="accent2"/>
                </a:solidFill>
                <a:latin typeface="Helvetica" charset="0"/>
              </a:rPr>
              <a:t>Stores user profiles (contact info &amp; subscriptions)</a:t>
            </a:r>
          </a:p>
        </p:txBody>
      </p:sp>
      <p:sp>
        <p:nvSpPr>
          <p:cNvPr id="154658" name="AutoShape 34"/>
          <p:cNvSpPr>
            <a:spLocks noChangeArrowheads="1"/>
          </p:cNvSpPr>
          <p:nvPr/>
        </p:nvSpPr>
        <p:spPr bwMode="auto">
          <a:xfrm>
            <a:off x="4038600" y="5767366"/>
            <a:ext cx="2438400" cy="990600"/>
          </a:xfrm>
          <a:prstGeom prst="wedgeRoundRectCallout">
            <a:avLst>
              <a:gd name="adj1" fmla="val -25519"/>
              <a:gd name="adj2" fmla="val -66347"/>
              <a:gd name="adj3" fmla="val 16667"/>
            </a:avLst>
          </a:prstGeom>
          <a:solidFill>
            <a:schemeClr val="bg1"/>
          </a:solidFill>
          <a:ln w="9525">
            <a:solidFill>
              <a:schemeClr val="tx1"/>
            </a:solidFill>
            <a:miter lim="800000"/>
            <a:headEnd/>
            <a:tailEnd/>
          </a:ln>
        </p:spPr>
        <p:txBody>
          <a:bodyPr anchor="ctr"/>
          <a:lstStyle/>
          <a:p>
            <a:pPr algn="ctr" eaLnBrk="0" hangingPunct="0"/>
            <a:r>
              <a:rPr lang="en-US" sz="1800" b="0">
                <a:solidFill>
                  <a:schemeClr val="accent2"/>
                </a:solidFill>
                <a:latin typeface="Helvetica" charset="0"/>
              </a:rPr>
              <a:t>Stores results of archived tournaments</a:t>
            </a:r>
          </a:p>
        </p:txBody>
      </p:sp>
      <p:sp>
        <p:nvSpPr>
          <p:cNvPr id="154659" name="AutoShape 35"/>
          <p:cNvSpPr>
            <a:spLocks noChangeArrowheads="1"/>
          </p:cNvSpPr>
          <p:nvPr/>
        </p:nvSpPr>
        <p:spPr bwMode="auto">
          <a:xfrm>
            <a:off x="533400" y="5843566"/>
            <a:ext cx="2438400" cy="990600"/>
          </a:xfrm>
          <a:prstGeom prst="wedgeRoundRectCallout">
            <a:avLst>
              <a:gd name="adj1" fmla="val 67120"/>
              <a:gd name="adj2" fmla="val -41347"/>
              <a:gd name="adj3" fmla="val 16667"/>
            </a:avLst>
          </a:prstGeom>
          <a:solidFill>
            <a:schemeClr val="bg1"/>
          </a:solidFill>
          <a:ln w="9525">
            <a:solidFill>
              <a:schemeClr val="tx1"/>
            </a:solidFill>
            <a:miter lim="800000"/>
            <a:headEnd/>
            <a:tailEnd/>
          </a:ln>
        </p:spPr>
        <p:txBody>
          <a:bodyPr anchor="ctr"/>
          <a:lstStyle/>
          <a:p>
            <a:pPr algn="ctr" eaLnBrk="0" hangingPunct="0"/>
            <a:r>
              <a:rPr lang="en-US" sz="1800" b="0">
                <a:solidFill>
                  <a:schemeClr val="accent2"/>
                </a:solidFill>
                <a:latin typeface="Helvetica" charset="0"/>
              </a:rPr>
              <a:t>Maintains state during matches</a:t>
            </a:r>
          </a:p>
        </p:txBody>
      </p:sp>
      <p:sp>
        <p:nvSpPr>
          <p:cNvPr id="154660" name="AutoShape 36"/>
          <p:cNvSpPr>
            <a:spLocks noChangeArrowheads="1"/>
          </p:cNvSpPr>
          <p:nvPr/>
        </p:nvSpPr>
        <p:spPr bwMode="auto">
          <a:xfrm>
            <a:off x="6400800" y="1423966"/>
            <a:ext cx="2438400" cy="990600"/>
          </a:xfrm>
          <a:prstGeom prst="wedgeRoundRectCallout">
            <a:avLst>
              <a:gd name="adj1" fmla="val 13995"/>
              <a:gd name="adj2" fmla="val 88301"/>
              <a:gd name="adj3" fmla="val 16667"/>
            </a:avLst>
          </a:prstGeom>
          <a:solidFill>
            <a:schemeClr val="bg1"/>
          </a:solidFill>
          <a:ln w="9525">
            <a:solidFill>
              <a:schemeClr val="tx1"/>
            </a:solidFill>
            <a:miter lim="800000"/>
            <a:headEnd/>
            <a:tailEnd/>
          </a:ln>
        </p:spPr>
        <p:txBody>
          <a:bodyPr anchor="ctr"/>
          <a:lstStyle/>
          <a:p>
            <a:pPr algn="ctr" eaLnBrk="0" hangingPunct="0"/>
            <a:r>
              <a:rPr lang="en-US" sz="1800" b="0">
                <a:solidFill>
                  <a:schemeClr val="accent2"/>
                </a:solidFill>
                <a:latin typeface="Helvetica" charset="0"/>
              </a:rPr>
              <a:t>Administers user accounts</a:t>
            </a:r>
          </a:p>
        </p:txBody>
      </p:sp>
      <p:grpSp>
        <p:nvGrpSpPr>
          <p:cNvPr id="9" name="Group 38"/>
          <p:cNvGrpSpPr>
            <a:grpSpLocks/>
          </p:cNvGrpSpPr>
          <p:nvPr/>
        </p:nvGrpSpPr>
        <p:grpSpPr bwMode="auto">
          <a:xfrm>
            <a:off x="152400" y="2490766"/>
            <a:ext cx="2057400" cy="993775"/>
            <a:chOff x="336" y="2208"/>
            <a:chExt cx="1296" cy="626"/>
          </a:xfrm>
        </p:grpSpPr>
        <p:sp>
          <p:nvSpPr>
            <p:cNvPr id="32788" name="Rectangle 39"/>
            <p:cNvSpPr>
              <a:spLocks noChangeArrowheads="1"/>
            </p:cNvSpPr>
            <p:nvPr/>
          </p:nvSpPr>
          <p:spPr bwMode="auto">
            <a:xfrm>
              <a:off x="336" y="2383"/>
              <a:ext cx="1296" cy="451"/>
            </a:xfrm>
            <a:prstGeom prst="rect">
              <a:avLst/>
            </a:prstGeom>
            <a:solidFill>
              <a:schemeClr val="bg1"/>
            </a:solidFill>
            <a:ln w="22225">
              <a:solidFill>
                <a:srgbClr val="000000"/>
              </a:solidFill>
              <a:miter lim="800000"/>
              <a:headEnd/>
              <a:tailEnd/>
            </a:ln>
          </p:spPr>
          <p:txBody>
            <a:bodyPr anchor="ctr" anchorCtr="1"/>
            <a:lstStyle/>
            <a:p>
              <a:pPr algn="ctr" eaLnBrk="0" hangingPunct="0"/>
              <a:r>
                <a:rPr lang="en-US" sz="1600">
                  <a:latin typeface="Courier New" pitchFamily="49" charset="0"/>
                </a:rPr>
                <a:t>Advertisement</a:t>
              </a:r>
              <a:endParaRPr lang="en-US" sz="1800"/>
            </a:p>
          </p:txBody>
        </p:sp>
        <p:sp>
          <p:nvSpPr>
            <p:cNvPr id="32789" name="Freeform 40"/>
            <p:cNvSpPr>
              <a:spLocks/>
            </p:cNvSpPr>
            <p:nvPr/>
          </p:nvSpPr>
          <p:spPr bwMode="auto">
            <a:xfrm>
              <a:off x="336" y="2208"/>
              <a:ext cx="429" cy="175"/>
            </a:xfrm>
            <a:custGeom>
              <a:avLst/>
              <a:gdLst>
                <a:gd name="T0" fmla="*/ 0 w 547"/>
                <a:gd name="T1" fmla="*/ 32 h 224"/>
                <a:gd name="T2" fmla="*/ 14 w 547"/>
                <a:gd name="T3" fmla="*/ 0 h 224"/>
                <a:gd name="T4" fmla="*/ 64 w 547"/>
                <a:gd name="T5" fmla="*/ 0 h 224"/>
                <a:gd name="T6" fmla="*/ 78 w 547"/>
                <a:gd name="T7" fmla="*/ 32 h 224"/>
                <a:gd name="T8" fmla="*/ 0 w 547"/>
                <a:gd name="T9" fmla="*/ 32 h 224"/>
                <a:gd name="T10" fmla="*/ 0 60000 65536"/>
                <a:gd name="T11" fmla="*/ 0 60000 65536"/>
                <a:gd name="T12" fmla="*/ 0 60000 65536"/>
                <a:gd name="T13" fmla="*/ 0 60000 65536"/>
                <a:gd name="T14" fmla="*/ 0 60000 65536"/>
                <a:gd name="T15" fmla="*/ 0 w 547"/>
                <a:gd name="T16" fmla="*/ 0 h 224"/>
                <a:gd name="T17" fmla="*/ 547 w 547"/>
                <a:gd name="T18" fmla="*/ 224 h 224"/>
              </a:gdLst>
              <a:ahLst/>
              <a:cxnLst>
                <a:cxn ang="T10">
                  <a:pos x="T0" y="T1"/>
                </a:cxn>
                <a:cxn ang="T11">
                  <a:pos x="T2" y="T3"/>
                </a:cxn>
                <a:cxn ang="T12">
                  <a:pos x="T4" y="T5"/>
                </a:cxn>
                <a:cxn ang="T13">
                  <a:pos x="T6" y="T7"/>
                </a:cxn>
                <a:cxn ang="T14">
                  <a:pos x="T8" y="T9"/>
                </a:cxn>
              </a:cxnLst>
              <a:rect l="T15" t="T16" r="T17" b="T18"/>
              <a:pathLst>
                <a:path w="547" h="224">
                  <a:moveTo>
                    <a:pt x="0" y="224"/>
                  </a:moveTo>
                  <a:lnTo>
                    <a:pt x="98" y="0"/>
                  </a:lnTo>
                  <a:lnTo>
                    <a:pt x="449" y="0"/>
                  </a:lnTo>
                  <a:lnTo>
                    <a:pt x="547" y="224"/>
                  </a:lnTo>
                  <a:lnTo>
                    <a:pt x="0" y="224"/>
                  </a:lnTo>
                  <a:close/>
                </a:path>
              </a:pathLst>
            </a:custGeom>
            <a:solidFill>
              <a:schemeClr val="bg1"/>
            </a:solidFill>
            <a:ln w="22225">
              <a:solidFill>
                <a:srgbClr val="000000"/>
              </a:solidFill>
              <a:round/>
              <a:headEnd/>
              <a:tailEnd/>
            </a:ln>
          </p:spPr>
          <p:txBody>
            <a:bodyPr/>
            <a:lstStyle/>
            <a:p>
              <a:pPr eaLnBrk="0" hangingPunct="0"/>
              <a:endParaRPr lang="en-US" sz="1800"/>
            </a:p>
          </p:txBody>
        </p:sp>
      </p:grpSp>
      <p:sp>
        <p:nvSpPr>
          <p:cNvPr id="154665" name="AutoShape 41"/>
          <p:cNvSpPr>
            <a:spLocks noChangeArrowheads="1"/>
          </p:cNvSpPr>
          <p:nvPr/>
        </p:nvSpPr>
        <p:spPr bwMode="auto">
          <a:xfrm>
            <a:off x="3314700" y="1576366"/>
            <a:ext cx="2933700" cy="990600"/>
          </a:xfrm>
          <a:prstGeom prst="wedgeRoundRectCallout">
            <a:avLst>
              <a:gd name="adj1" fmla="val -28898"/>
              <a:gd name="adj2" fmla="val 70032"/>
              <a:gd name="adj3" fmla="val 16667"/>
            </a:avLst>
          </a:prstGeom>
          <a:solidFill>
            <a:schemeClr val="bg1"/>
          </a:solidFill>
          <a:ln w="9525">
            <a:solidFill>
              <a:schemeClr val="tx1"/>
            </a:solidFill>
            <a:miter lim="800000"/>
            <a:headEnd/>
            <a:tailEnd/>
          </a:ln>
        </p:spPr>
        <p:txBody>
          <a:bodyPr anchor="ctr"/>
          <a:lstStyle/>
          <a:p>
            <a:pPr algn="ctr" eaLnBrk="0" hangingPunct="0"/>
            <a:r>
              <a:rPr lang="en-US" sz="1800" b="0">
                <a:solidFill>
                  <a:schemeClr val="accent2"/>
                </a:solidFill>
                <a:latin typeface="Helvetica" charset="0"/>
              </a:rPr>
              <a:t>Manages tournaments,promotions, applications </a:t>
            </a:r>
          </a:p>
        </p:txBody>
      </p:sp>
      <p:sp>
        <p:nvSpPr>
          <p:cNvPr id="154666" name="AutoShape 42"/>
          <p:cNvSpPr>
            <a:spLocks noChangeArrowheads="1"/>
          </p:cNvSpPr>
          <p:nvPr/>
        </p:nvSpPr>
        <p:spPr bwMode="auto">
          <a:xfrm>
            <a:off x="0" y="1195366"/>
            <a:ext cx="2971800" cy="990600"/>
          </a:xfrm>
          <a:prstGeom prst="wedgeRoundRectCallout">
            <a:avLst>
              <a:gd name="adj1" fmla="val -25694"/>
              <a:gd name="adj2" fmla="val 97435"/>
              <a:gd name="adj3" fmla="val 16667"/>
            </a:avLst>
          </a:prstGeom>
          <a:solidFill>
            <a:schemeClr val="bg1"/>
          </a:solidFill>
          <a:ln w="9525">
            <a:solidFill>
              <a:schemeClr val="tx1"/>
            </a:solidFill>
            <a:miter lim="800000"/>
            <a:headEnd/>
            <a:tailEnd/>
          </a:ln>
        </p:spPr>
        <p:txBody>
          <a:bodyPr anchor="ctr"/>
          <a:lstStyle/>
          <a:p>
            <a:pPr algn="ctr" eaLnBrk="0" hangingPunct="0"/>
            <a:r>
              <a:rPr lang="en-US" sz="1800" b="0">
                <a:solidFill>
                  <a:schemeClr val="accent2"/>
                </a:solidFill>
                <a:latin typeface="Helvetica" charset="0"/>
              </a:rPr>
              <a:t>Manages advertisement banners &amp; sponsorships</a:t>
            </a:r>
          </a:p>
        </p:txBody>
      </p:sp>
      <p:sp>
        <p:nvSpPr>
          <p:cNvPr id="32786" name="Rectangle 46"/>
          <p:cNvSpPr>
            <a:spLocks noGrp="1" noChangeArrowheads="1"/>
          </p:cNvSpPr>
          <p:nvPr>
            <p:ph type="title"/>
          </p:nvPr>
        </p:nvSpPr>
        <p:spPr>
          <a:xfrm>
            <a:off x="3857620" y="-24"/>
            <a:ext cx="5022855" cy="863600"/>
          </a:xfrm>
        </p:spPr>
        <p:txBody>
          <a:bodyPr/>
          <a:lstStyle/>
          <a:p>
            <a:r>
              <a:rPr lang="en-US" sz="3200" dirty="0" smtClean="0">
                <a:ea typeface="ＭＳ Ｐゴシック" pitchFamily="34" charset="-128"/>
              </a:rPr>
              <a:t>Example: Services provided by the   ARENA  Subsystems</a:t>
            </a:r>
          </a:p>
        </p:txBody>
      </p:sp>
      <p:sp>
        <p:nvSpPr>
          <p:cNvPr id="154671" name="Text Box 47"/>
          <p:cNvSpPr txBox="1">
            <a:spLocks noChangeArrowheads="1"/>
          </p:cNvSpPr>
          <p:nvPr/>
        </p:nvSpPr>
        <p:spPr bwMode="auto">
          <a:xfrm>
            <a:off x="4108450" y="3702029"/>
            <a:ext cx="2941831" cy="923330"/>
          </a:xfrm>
          <a:prstGeom prst="rect">
            <a:avLst/>
          </a:prstGeom>
          <a:solidFill>
            <a:srgbClr val="FF6600"/>
          </a:solidFill>
          <a:ln w="12700">
            <a:solidFill>
              <a:srgbClr val="993300"/>
            </a:solidFill>
            <a:miter lim="800000"/>
            <a:headEnd/>
            <a:tailEnd/>
          </a:ln>
          <a:effectLst>
            <a:outerShdw dist="107763" dir="18900000" algn="ctr" rotWithShape="0">
              <a:schemeClr val="bg2"/>
            </a:outerShdw>
          </a:effectLst>
        </p:spPr>
        <p:txBody>
          <a:bodyPr wrap="none" anchor="ctr">
            <a:spAutoFit/>
          </a:bodyPr>
          <a:lstStyle/>
          <a:p>
            <a:pPr algn="ctr" eaLnBrk="0" hangingPunct="0"/>
            <a:r>
              <a:rPr lang="en-US" sz="1800" b="1" dirty="0"/>
              <a:t>Services</a:t>
            </a:r>
          </a:p>
          <a:p>
            <a:pPr algn="ctr" eaLnBrk="0" hangingPunct="0"/>
            <a:r>
              <a:rPr lang="en-US" sz="1800" b="1" dirty="0"/>
              <a:t>are described</a:t>
            </a:r>
          </a:p>
          <a:p>
            <a:pPr algn="ctr" eaLnBrk="0" hangingPunct="0"/>
            <a:r>
              <a:rPr lang="en-US" sz="1800" b="1" dirty="0"/>
              <a:t> by subsystem interfaces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546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46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46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46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46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46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46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546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54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55" grpId="0" build="p" autoUpdateAnimBg="0"/>
      <p:bldP spid="154656" grpId="0" animBg="1" autoUpdateAnimBg="0"/>
      <p:bldP spid="154657" grpId="0" animBg="1" autoUpdateAnimBg="0"/>
      <p:bldP spid="154658" grpId="0" animBg="1" autoUpdateAnimBg="0"/>
      <p:bldP spid="154659" grpId="0" animBg="1" autoUpdateAnimBg="0"/>
      <p:bldP spid="154660" grpId="0" animBg="1" autoUpdateAnimBg="0"/>
      <p:bldP spid="154665" grpId="0" animBg="1" autoUpdateAnimBg="0"/>
      <p:bldP spid="154666" grpId="0" animBg="1" autoUpdateAnimBg="0"/>
      <p:bldP spid="154671"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19100" y="158750"/>
            <a:ext cx="8153400" cy="863600"/>
          </a:xfrm>
        </p:spPr>
        <p:txBody>
          <a:bodyPr/>
          <a:lstStyle/>
          <a:p>
            <a:r>
              <a:rPr lang="en-US" smtClean="0">
                <a:ea typeface="ＭＳ Ｐゴシック" pitchFamily="34" charset="-128"/>
              </a:rPr>
              <a:t>Subsystem Interface</a:t>
            </a:r>
          </a:p>
        </p:txBody>
      </p:sp>
      <p:sp>
        <p:nvSpPr>
          <p:cNvPr id="120835" name="Rectangle 3"/>
          <p:cNvSpPr>
            <a:spLocks noGrp="1" noChangeArrowheads="1"/>
          </p:cNvSpPr>
          <p:nvPr>
            <p:ph type="body" idx="1"/>
          </p:nvPr>
        </p:nvSpPr>
        <p:spPr>
          <a:xfrm>
            <a:off x="355600" y="1022350"/>
            <a:ext cx="8788400" cy="5040313"/>
          </a:xfrm>
        </p:spPr>
        <p:txBody>
          <a:bodyPr/>
          <a:lstStyle/>
          <a:p>
            <a:r>
              <a:rPr lang="en-US" sz="2400" dirty="0" smtClean="0">
                <a:solidFill>
                  <a:srgbClr val="FF6600"/>
                </a:solidFill>
                <a:ea typeface="ＭＳ Ｐゴシック" pitchFamily="34" charset="-128"/>
              </a:rPr>
              <a:t>Subsystem interface: </a:t>
            </a:r>
            <a:r>
              <a:rPr lang="en-US" sz="2400" dirty="0" smtClean="0">
                <a:ea typeface="ＭＳ Ｐゴシック" pitchFamily="34" charset="-128"/>
              </a:rPr>
              <a:t>Set of fully typed UML operations</a:t>
            </a:r>
          </a:p>
          <a:p>
            <a:pPr lvl="1"/>
            <a:r>
              <a:rPr lang="en-US" sz="2000" dirty="0" smtClean="0">
                <a:ea typeface="ＭＳ Ｐゴシック" pitchFamily="34" charset="-128"/>
              </a:rPr>
              <a:t>Specifies  the interaction and information flow from and to subsystem boundaries, but not inside the subsystem</a:t>
            </a:r>
          </a:p>
          <a:p>
            <a:pPr lvl="1"/>
            <a:r>
              <a:rPr lang="en-US" sz="2000" dirty="0" smtClean="0">
                <a:ea typeface="ＭＳ Ｐゴシック" pitchFamily="34" charset="-128"/>
              </a:rPr>
              <a:t>Refinement of service, should be well-defined and small</a:t>
            </a:r>
          </a:p>
          <a:p>
            <a:pPr lvl="1"/>
            <a:r>
              <a:rPr lang="en-US" sz="2000" i="1" dirty="0" smtClean="0">
                <a:solidFill>
                  <a:srgbClr val="800000"/>
                </a:solidFill>
                <a:ea typeface="ＭＳ Ｐゴシック" pitchFamily="34" charset="-128"/>
              </a:rPr>
              <a:t>Subsystem interfaces are defined during object design</a:t>
            </a:r>
            <a:endParaRPr lang="en-US" sz="2000" dirty="0" smtClean="0">
              <a:solidFill>
                <a:srgbClr val="800000"/>
              </a:solidFill>
              <a:ea typeface="ＭＳ Ｐゴシック" pitchFamily="34" charset="-128"/>
            </a:endParaRPr>
          </a:p>
          <a:p>
            <a:r>
              <a:rPr lang="en-US" sz="2400" dirty="0" smtClean="0">
                <a:solidFill>
                  <a:srgbClr val="FF6600"/>
                </a:solidFill>
                <a:ea typeface="ＭＳ Ｐゴシック" pitchFamily="34" charset="-128"/>
              </a:rPr>
              <a:t>Application programmer’s interface (API)</a:t>
            </a:r>
          </a:p>
          <a:p>
            <a:pPr lvl="1"/>
            <a:r>
              <a:rPr lang="en-US" sz="2000" dirty="0" smtClean="0">
                <a:ea typeface="ＭＳ Ｐゴシック" pitchFamily="34" charset="-128"/>
              </a:rPr>
              <a:t>The API is the specification of the subsystem interface in a specific programming language</a:t>
            </a:r>
          </a:p>
          <a:p>
            <a:pPr lvl="1"/>
            <a:r>
              <a:rPr lang="en-US" sz="2000" dirty="0" smtClean="0">
                <a:solidFill>
                  <a:srgbClr val="FF6600"/>
                </a:solidFill>
                <a:ea typeface="ＭＳ Ｐゴシック" pitchFamily="34" charset="-128"/>
              </a:rPr>
              <a:t>APIs are defined during implementation</a:t>
            </a:r>
          </a:p>
          <a:p>
            <a:r>
              <a:rPr lang="en-US" sz="2400" dirty="0" smtClean="0">
                <a:ea typeface="ＭＳ Ｐゴシック" pitchFamily="34" charset="-128"/>
              </a:rPr>
              <a:t>The terms subsystem interface and API are often confused with each other</a:t>
            </a:r>
          </a:p>
          <a:p>
            <a:pPr lvl="1"/>
            <a:r>
              <a:rPr lang="en-US" sz="2000" i="1" dirty="0" smtClean="0">
                <a:ea typeface="ＭＳ Ｐゴシック" pitchFamily="34" charset="-128"/>
              </a:rPr>
              <a:t>The term API should</a:t>
            </a:r>
            <a:r>
              <a:rPr lang="en-US" sz="2000" dirty="0" smtClean="0">
                <a:ea typeface="ＭＳ Ｐゴシック" pitchFamily="34" charset="-128"/>
              </a:rPr>
              <a:t> </a:t>
            </a:r>
            <a:r>
              <a:rPr lang="en-US" sz="2000" i="1" dirty="0" smtClean="0">
                <a:ea typeface="ＭＳ Ｐゴシック" pitchFamily="34" charset="-128"/>
              </a:rPr>
              <a:t>not be used during system design and object design, but only during implementation.</a:t>
            </a:r>
            <a:endParaRPr lang="en-US" sz="2000"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0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08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08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08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08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08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08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083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08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ea typeface="ＭＳ Ｐゴシック" pitchFamily="34" charset="-128"/>
              </a:rPr>
              <a:t>Example: Notification subsystem</a:t>
            </a:r>
          </a:p>
        </p:txBody>
      </p:sp>
      <p:sp>
        <p:nvSpPr>
          <p:cNvPr id="172035" name="Rectangle 3"/>
          <p:cNvSpPr>
            <a:spLocks noGrp="1" noChangeArrowheads="1"/>
          </p:cNvSpPr>
          <p:nvPr>
            <p:ph type="body" idx="1"/>
          </p:nvPr>
        </p:nvSpPr>
        <p:spPr/>
        <p:txBody>
          <a:bodyPr/>
          <a:lstStyle/>
          <a:p>
            <a:r>
              <a:rPr lang="en-US" sz="2800" dirty="0" smtClean="0">
                <a:solidFill>
                  <a:srgbClr val="FF9966"/>
                </a:solidFill>
                <a:ea typeface="ＭＳ Ｐゴシック" pitchFamily="34" charset="-128"/>
              </a:rPr>
              <a:t>Service provided</a:t>
            </a:r>
            <a:r>
              <a:rPr lang="en-US" sz="2800" dirty="0" smtClean="0">
                <a:ea typeface="ＭＳ Ｐゴシック" pitchFamily="34" charset="-128"/>
              </a:rPr>
              <a:t> by Notification Subsystem</a:t>
            </a:r>
          </a:p>
          <a:p>
            <a:pPr lvl="1"/>
            <a:r>
              <a:rPr lang="en-US" sz="2400" dirty="0" err="1" smtClean="0">
                <a:ea typeface="ＭＳ Ｐゴシック" pitchFamily="34" charset="-128"/>
              </a:rPr>
              <a:t>LookupChannel</a:t>
            </a:r>
            <a:r>
              <a:rPr lang="en-US" sz="2400" dirty="0" smtClean="0">
                <a:ea typeface="ＭＳ Ｐゴシック" pitchFamily="34" charset="-128"/>
              </a:rPr>
              <a:t>()</a:t>
            </a:r>
          </a:p>
          <a:p>
            <a:pPr lvl="1"/>
            <a:r>
              <a:rPr lang="en-US" sz="2400" dirty="0" err="1" smtClean="0">
                <a:ea typeface="ＭＳ Ｐゴシック" pitchFamily="34" charset="-128"/>
              </a:rPr>
              <a:t>SubscribeToChannel</a:t>
            </a:r>
            <a:r>
              <a:rPr lang="en-US" sz="2400" dirty="0" smtClean="0">
                <a:ea typeface="ＭＳ Ｐゴシック" pitchFamily="34" charset="-128"/>
              </a:rPr>
              <a:t>()</a:t>
            </a:r>
          </a:p>
          <a:p>
            <a:pPr lvl="1"/>
            <a:r>
              <a:rPr lang="en-US" sz="2400" dirty="0" err="1" smtClean="0">
                <a:ea typeface="ＭＳ Ｐゴシック" pitchFamily="34" charset="-128"/>
              </a:rPr>
              <a:t>SendNotice</a:t>
            </a:r>
            <a:r>
              <a:rPr lang="en-US" sz="2400" dirty="0" smtClean="0">
                <a:ea typeface="ＭＳ Ｐゴシック" pitchFamily="34" charset="-128"/>
              </a:rPr>
              <a:t>()</a:t>
            </a:r>
          </a:p>
          <a:p>
            <a:pPr lvl="1"/>
            <a:r>
              <a:rPr lang="en-US" sz="2400" dirty="0" err="1" smtClean="0">
                <a:ea typeface="ＭＳ Ｐゴシック" pitchFamily="34" charset="-128"/>
              </a:rPr>
              <a:t>UnscubscribeFromChannel</a:t>
            </a:r>
            <a:r>
              <a:rPr lang="en-US" sz="2400" dirty="0" smtClean="0">
                <a:ea typeface="ＭＳ Ｐゴシック" pitchFamily="34" charset="-128"/>
              </a:rPr>
              <a:t>()</a:t>
            </a:r>
          </a:p>
          <a:p>
            <a:r>
              <a:rPr lang="en-US" sz="2800" dirty="0" smtClean="0">
                <a:solidFill>
                  <a:srgbClr val="FF9966"/>
                </a:solidFill>
                <a:ea typeface="ＭＳ Ｐゴシック" pitchFamily="34" charset="-128"/>
              </a:rPr>
              <a:t>Subsystem Interface</a:t>
            </a:r>
            <a:r>
              <a:rPr lang="en-US" sz="2800" dirty="0" smtClean="0">
                <a:ea typeface="ＭＳ Ｐゴシック" pitchFamily="34" charset="-128"/>
              </a:rPr>
              <a:t> of Notification Subsystem</a:t>
            </a:r>
          </a:p>
          <a:p>
            <a:pPr lvl="1"/>
            <a:r>
              <a:rPr lang="en-US" sz="2400" dirty="0" smtClean="0">
                <a:ea typeface="ＭＳ Ｐゴシック" pitchFamily="34" charset="-128"/>
              </a:rPr>
              <a:t>Set of fully typed UML operations</a:t>
            </a:r>
          </a:p>
          <a:p>
            <a:pPr lvl="2"/>
            <a:r>
              <a:rPr lang="en-US" sz="2000" dirty="0" smtClean="0">
                <a:ea typeface="ＭＳ Ｐゴシック" pitchFamily="34" charset="-128"/>
              </a:rPr>
              <a:t>Left as an Exercise</a:t>
            </a:r>
          </a:p>
          <a:p>
            <a:r>
              <a:rPr lang="en-US" sz="2800" dirty="0" smtClean="0">
                <a:solidFill>
                  <a:srgbClr val="FF9966"/>
                </a:solidFill>
                <a:ea typeface="ＭＳ Ｐゴシック" pitchFamily="34" charset="-128"/>
              </a:rPr>
              <a:t>API</a:t>
            </a:r>
            <a:r>
              <a:rPr lang="en-US" sz="2800" dirty="0" smtClean="0">
                <a:ea typeface="ＭＳ Ｐゴシック" pitchFamily="34" charset="-128"/>
              </a:rPr>
              <a:t> of Notification Subsystem </a:t>
            </a:r>
          </a:p>
          <a:p>
            <a:pPr lvl="1"/>
            <a:r>
              <a:rPr lang="en-US" sz="2400" dirty="0" smtClean="0">
                <a:ea typeface="ＭＳ Ｐゴシック" pitchFamily="34" charset="-128"/>
              </a:rPr>
              <a:t>Implementation in Java</a:t>
            </a:r>
          </a:p>
          <a:p>
            <a:pPr lvl="2"/>
            <a:r>
              <a:rPr lang="en-US" sz="2000" dirty="0" smtClean="0">
                <a:ea typeface="ＭＳ Ｐゴシック" pitchFamily="34" charset="-128"/>
              </a:rPr>
              <a:t>Left as an Exercise.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2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720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720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7203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720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203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7203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7203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203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7203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720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1889125" y="1838325"/>
            <a:ext cx="4122738" cy="730250"/>
          </a:xfrm>
          <a:prstGeom prst="rect">
            <a:avLst/>
          </a:prstGeom>
          <a:noFill/>
          <a:ln w="12700">
            <a:noFill/>
            <a:miter lim="800000"/>
            <a:headEnd/>
            <a:tailEnd/>
          </a:ln>
        </p:spPr>
        <p:txBody>
          <a:bodyPr wrap="none" anchor="ctr"/>
          <a:lstStyle/>
          <a:p>
            <a:pPr eaLnBrk="0" hangingPunct="0"/>
            <a:endParaRPr lang="en-US" sz="1800"/>
          </a:p>
        </p:txBody>
      </p:sp>
      <p:sp>
        <p:nvSpPr>
          <p:cNvPr id="38915" name="Rectangle 5"/>
          <p:cNvSpPr>
            <a:spLocks noGrp="1" noChangeArrowheads="1"/>
          </p:cNvSpPr>
          <p:nvPr>
            <p:ph type="title"/>
          </p:nvPr>
        </p:nvSpPr>
        <p:spPr/>
        <p:txBody>
          <a:bodyPr/>
          <a:lstStyle/>
          <a:p>
            <a:r>
              <a:rPr lang="en-US" smtClean="0">
                <a:ea typeface="ＭＳ Ｐゴシック" pitchFamily="34" charset="-128"/>
              </a:rPr>
              <a:t>Subsystem Interface Object</a:t>
            </a:r>
          </a:p>
        </p:txBody>
      </p:sp>
      <p:sp>
        <p:nvSpPr>
          <p:cNvPr id="54278" name="Rectangle 6"/>
          <p:cNvSpPr>
            <a:spLocks noGrp="1" noChangeArrowheads="1"/>
          </p:cNvSpPr>
          <p:nvPr>
            <p:ph type="body" idx="1"/>
          </p:nvPr>
        </p:nvSpPr>
        <p:spPr/>
        <p:txBody>
          <a:bodyPr/>
          <a:lstStyle/>
          <a:p>
            <a:pPr>
              <a:buFont typeface="Times" charset="0"/>
              <a:buNone/>
            </a:pPr>
            <a:r>
              <a:rPr lang="en-US" smtClean="0">
                <a:solidFill>
                  <a:srgbClr val="FF6600"/>
                </a:solidFill>
                <a:ea typeface="ＭＳ Ｐゴシック" pitchFamily="34" charset="-128"/>
              </a:rPr>
              <a:t>Subsystem Interface Object</a:t>
            </a:r>
          </a:p>
          <a:p>
            <a:pPr lvl="1"/>
            <a:r>
              <a:rPr lang="en-US" smtClean="0">
                <a:ea typeface="ＭＳ Ｐゴシック" pitchFamily="34" charset="-128"/>
              </a:rPr>
              <a:t>The set of public operations provided by a subsystem</a:t>
            </a:r>
          </a:p>
          <a:p>
            <a:endParaRPr lang="en-US" smtClean="0">
              <a:ea typeface="ＭＳ Ｐゴシック" pitchFamily="34" charset="-128"/>
            </a:endParaRPr>
          </a:p>
          <a:p>
            <a:pPr>
              <a:buFont typeface="Times" charset="0"/>
              <a:buNone/>
            </a:pPr>
            <a:r>
              <a:rPr lang="en-US" smtClean="0">
                <a:solidFill>
                  <a:srgbClr val="00FF00"/>
                </a:solidFill>
                <a:ea typeface="ＭＳ Ｐゴシック" pitchFamily="34" charset="-128"/>
              </a:rPr>
              <a:t>Good system design</a:t>
            </a:r>
          </a:p>
          <a:p>
            <a:pPr lvl="1"/>
            <a:r>
              <a:rPr lang="en-US" smtClean="0">
                <a:ea typeface="ＭＳ Ｐゴシック" pitchFamily="34" charset="-128"/>
              </a:rPr>
              <a:t>The subsystem interface object describes </a:t>
            </a:r>
            <a:r>
              <a:rPr lang="en-US" i="1" smtClean="0">
                <a:ea typeface="ＭＳ Ｐゴシック" pitchFamily="34" charset="-128"/>
              </a:rPr>
              <a:t>all </a:t>
            </a:r>
            <a:r>
              <a:rPr lang="en-US" smtClean="0">
                <a:ea typeface="ＭＳ Ｐゴシック" pitchFamily="34" charset="-128"/>
              </a:rPr>
              <a:t>the services of the subsystem interface</a:t>
            </a:r>
          </a:p>
          <a:p>
            <a:pPr lvl="1"/>
            <a:r>
              <a:rPr lang="en-US" smtClean="0">
                <a:ea typeface="ＭＳ Ｐゴシック" pitchFamily="34" charset="-128"/>
              </a:rPr>
              <a:t>Subsystem interface objects can be realized with the Façade pattern (=&gt; lecture on design patterns).</a:t>
            </a:r>
          </a:p>
          <a:p>
            <a:endParaRPr lang="en-US" smtClean="0">
              <a:ea typeface="ＭＳ Ｐゴシック" pitchFamily="34" charset="-128"/>
            </a:endParaRPr>
          </a:p>
        </p:txBody>
      </p:sp>
      <p:sp>
        <p:nvSpPr>
          <p:cNvPr id="5" name="Rechteck 4"/>
          <p:cNvSpPr>
            <a:spLocks noChangeArrowheads="1"/>
          </p:cNvSpPr>
          <p:nvPr/>
        </p:nvSpPr>
        <p:spPr bwMode="auto">
          <a:xfrm>
            <a:off x="285720" y="3286124"/>
            <a:ext cx="3560763" cy="446088"/>
          </a:xfrm>
          <a:prstGeom prst="rect">
            <a:avLst/>
          </a:prstGeom>
          <a:noFill/>
          <a:ln w="12700">
            <a:solidFill>
              <a:schemeClr val="tx1"/>
            </a:solidFill>
            <a:round/>
            <a:headEnd/>
            <a:tailEnd/>
          </a:ln>
        </p:spPr>
        <p:txBody>
          <a:bodyPr wrap="none" anchor="ctr"/>
          <a:lstStyle/>
          <a:p>
            <a:pPr eaLnBrk="0" hangingPunct="0"/>
            <a:endParaRPr 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27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427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427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427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427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build="p" autoUpdateAnimBg="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a:xfrm>
            <a:off x="228600" y="152400"/>
            <a:ext cx="8915400" cy="715963"/>
          </a:xfrm>
        </p:spPr>
        <p:txBody>
          <a:bodyPr/>
          <a:lstStyle/>
          <a:p>
            <a:r>
              <a:rPr lang="en-US" sz="4000" dirty="0" smtClean="0">
                <a:ea typeface="ＭＳ Ｐゴシック" pitchFamily="34" charset="-128"/>
              </a:rPr>
              <a:t>Coupling and Coherence of Subsystems</a:t>
            </a:r>
          </a:p>
        </p:txBody>
      </p:sp>
      <p:sp>
        <p:nvSpPr>
          <p:cNvPr id="121861" name="Rectangle 5"/>
          <p:cNvSpPr>
            <a:spLocks noGrp="1" noChangeArrowheads="1"/>
          </p:cNvSpPr>
          <p:nvPr>
            <p:ph type="body" idx="1"/>
          </p:nvPr>
        </p:nvSpPr>
        <p:spPr>
          <a:xfrm>
            <a:off x="438150" y="1295400"/>
            <a:ext cx="8304213" cy="4800600"/>
          </a:xfrm>
        </p:spPr>
        <p:txBody>
          <a:bodyPr/>
          <a:lstStyle/>
          <a:p>
            <a:r>
              <a:rPr lang="en-US" sz="2400" dirty="0" smtClean="0">
                <a:ea typeface="ＭＳ Ｐゴシック" pitchFamily="34" charset="-128"/>
              </a:rPr>
              <a:t>Goal: Reduce system complexity while allowing change</a:t>
            </a:r>
          </a:p>
          <a:p>
            <a:r>
              <a:rPr lang="en-US" sz="2400" dirty="0" smtClean="0">
                <a:solidFill>
                  <a:srgbClr val="FF0000"/>
                </a:solidFill>
                <a:ea typeface="ＭＳ Ｐゴシック" pitchFamily="34" charset="-128"/>
              </a:rPr>
              <a:t>Coherence</a:t>
            </a:r>
            <a:r>
              <a:rPr lang="en-US" sz="2400" dirty="0" smtClean="0">
                <a:ea typeface="ＭＳ Ｐゴシック" pitchFamily="34" charset="-128"/>
              </a:rPr>
              <a:t> measures dependency among classes</a:t>
            </a:r>
          </a:p>
          <a:p>
            <a:pPr lvl="1"/>
            <a:r>
              <a:rPr lang="en-US" sz="2000" dirty="0" smtClean="0">
                <a:solidFill>
                  <a:srgbClr val="0000CC"/>
                </a:solidFill>
                <a:ea typeface="ＭＳ Ｐゴシック" pitchFamily="34" charset="-128"/>
              </a:rPr>
              <a:t>High coherence:</a:t>
            </a:r>
            <a:r>
              <a:rPr lang="en-US" sz="2000" dirty="0" smtClean="0">
                <a:ea typeface="ＭＳ Ｐゴシック" pitchFamily="34" charset="-128"/>
              </a:rPr>
              <a:t> The classes in the subsystem perform similar tasks and are related to each other via many associations</a:t>
            </a:r>
          </a:p>
          <a:p>
            <a:pPr lvl="1"/>
            <a:r>
              <a:rPr lang="en-US" sz="2000" dirty="0" smtClean="0">
                <a:solidFill>
                  <a:srgbClr val="0000CC"/>
                </a:solidFill>
                <a:ea typeface="ＭＳ Ｐゴシック" pitchFamily="34" charset="-128"/>
              </a:rPr>
              <a:t>Low coherence:</a:t>
            </a:r>
            <a:r>
              <a:rPr lang="en-US" sz="2000" dirty="0" smtClean="0">
                <a:ea typeface="ＭＳ Ｐゴシック" pitchFamily="34" charset="-128"/>
              </a:rPr>
              <a:t> Lots of miscellaneous and auxiliary classes, almost no associations</a:t>
            </a:r>
          </a:p>
          <a:p>
            <a:r>
              <a:rPr lang="en-US" sz="2400" dirty="0" smtClean="0">
                <a:solidFill>
                  <a:srgbClr val="FF0000"/>
                </a:solidFill>
                <a:ea typeface="ＭＳ Ｐゴシック" pitchFamily="34" charset="-128"/>
              </a:rPr>
              <a:t>Coupling </a:t>
            </a:r>
            <a:r>
              <a:rPr lang="en-US" sz="2400" dirty="0" smtClean="0">
                <a:ea typeface="ＭＳ Ｐゴシック" pitchFamily="34" charset="-128"/>
              </a:rPr>
              <a:t>measures dependency among subsystems</a:t>
            </a:r>
          </a:p>
          <a:p>
            <a:pPr lvl="1"/>
            <a:r>
              <a:rPr lang="en-US" sz="2000" dirty="0" smtClean="0">
                <a:solidFill>
                  <a:srgbClr val="0000CC"/>
                </a:solidFill>
                <a:ea typeface="ＭＳ Ｐゴシック" pitchFamily="34" charset="-128"/>
              </a:rPr>
              <a:t>High coupling:</a:t>
            </a:r>
            <a:r>
              <a:rPr lang="en-US" sz="2000" dirty="0" smtClean="0">
                <a:ea typeface="ＭＳ Ｐゴシック" pitchFamily="34" charset="-128"/>
              </a:rPr>
              <a:t> Changes to one subsystem will have high impact on the other subsystem </a:t>
            </a:r>
          </a:p>
          <a:p>
            <a:pPr lvl="1"/>
            <a:r>
              <a:rPr lang="en-US" sz="2000" dirty="0" smtClean="0">
                <a:solidFill>
                  <a:srgbClr val="0000CC"/>
                </a:solidFill>
                <a:ea typeface="ＭＳ Ｐゴシック" pitchFamily="34" charset="-128"/>
              </a:rPr>
              <a:t>Low coupling:</a:t>
            </a:r>
            <a:r>
              <a:rPr lang="en-US" sz="2000" dirty="0" smtClean="0">
                <a:ea typeface="ＭＳ Ｐゴシック" pitchFamily="34" charset="-128"/>
              </a:rPr>
              <a:t> A change in one subsystem does not affect any other subsystem.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18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18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18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186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186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186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186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69831"/>
            <a:ext cx="8929718" cy="715963"/>
          </a:xfrm>
        </p:spPr>
        <p:txBody>
          <a:bodyPr/>
          <a:lstStyle/>
          <a:p>
            <a:r>
              <a:rPr lang="en-US" sz="4000" dirty="0" smtClean="0">
                <a:ea typeface="ＭＳ Ｐゴシック" pitchFamily="34" charset="-128"/>
              </a:rPr>
              <a:t>Coupling and Coherence of Subsystems</a:t>
            </a:r>
          </a:p>
        </p:txBody>
      </p:sp>
      <p:sp>
        <p:nvSpPr>
          <p:cNvPr id="43011" name="Rectangle 3"/>
          <p:cNvSpPr>
            <a:spLocks noGrp="1" noChangeArrowheads="1"/>
          </p:cNvSpPr>
          <p:nvPr>
            <p:ph type="body" idx="1"/>
          </p:nvPr>
        </p:nvSpPr>
        <p:spPr>
          <a:xfrm>
            <a:off x="438150" y="1295400"/>
            <a:ext cx="8304213" cy="4800600"/>
          </a:xfrm>
        </p:spPr>
        <p:txBody>
          <a:bodyPr/>
          <a:lstStyle/>
          <a:p>
            <a:r>
              <a:rPr lang="en-US" sz="2400" dirty="0" smtClean="0">
                <a:ea typeface="ＭＳ Ｐゴシック" pitchFamily="34" charset="-128"/>
              </a:rPr>
              <a:t>Goal: Reduce system complexity while allowing change</a:t>
            </a:r>
          </a:p>
          <a:p>
            <a:r>
              <a:rPr lang="en-US" sz="2400" dirty="0" smtClean="0">
                <a:solidFill>
                  <a:srgbClr val="FF0000"/>
                </a:solidFill>
                <a:ea typeface="ＭＳ Ｐゴシック" pitchFamily="34" charset="-128"/>
              </a:rPr>
              <a:t>Coherence</a:t>
            </a:r>
            <a:r>
              <a:rPr lang="en-US" sz="2400" dirty="0" smtClean="0">
                <a:ea typeface="ＭＳ Ｐゴシック" pitchFamily="34" charset="-128"/>
              </a:rPr>
              <a:t> measures dependency among classes</a:t>
            </a:r>
          </a:p>
          <a:p>
            <a:pPr lvl="1"/>
            <a:r>
              <a:rPr lang="en-US" sz="2000" dirty="0" smtClean="0">
                <a:solidFill>
                  <a:srgbClr val="0000CC"/>
                </a:solidFill>
                <a:ea typeface="ＭＳ Ｐゴシック" pitchFamily="34" charset="-128"/>
              </a:rPr>
              <a:t>High coherence:</a:t>
            </a:r>
            <a:r>
              <a:rPr lang="en-US" sz="2000" dirty="0" smtClean="0">
                <a:ea typeface="ＭＳ Ｐゴシック" pitchFamily="34" charset="-128"/>
              </a:rPr>
              <a:t> The classes in the subsystem perform similar tasks and are related to each other via many associations</a:t>
            </a:r>
          </a:p>
          <a:p>
            <a:pPr lvl="1"/>
            <a:r>
              <a:rPr lang="en-US" sz="2000" dirty="0" smtClean="0">
                <a:solidFill>
                  <a:srgbClr val="0000CC"/>
                </a:solidFill>
                <a:ea typeface="ＭＳ Ｐゴシック" pitchFamily="34" charset="-128"/>
              </a:rPr>
              <a:t>Low coherence:</a:t>
            </a:r>
            <a:r>
              <a:rPr lang="en-US" sz="2000" dirty="0" smtClean="0">
                <a:ea typeface="ＭＳ Ｐゴシック" pitchFamily="34" charset="-128"/>
              </a:rPr>
              <a:t> Lots of miscellaneous and auxiliary classes, almost no associations</a:t>
            </a:r>
          </a:p>
          <a:p>
            <a:r>
              <a:rPr lang="en-US" sz="2400" dirty="0" smtClean="0">
                <a:solidFill>
                  <a:srgbClr val="FF0000"/>
                </a:solidFill>
                <a:ea typeface="ＭＳ Ｐゴシック" pitchFamily="34" charset="-128"/>
              </a:rPr>
              <a:t>Coupling</a:t>
            </a:r>
            <a:r>
              <a:rPr lang="en-US" sz="2400" dirty="0" smtClean="0">
                <a:ea typeface="ＭＳ Ｐゴシック" pitchFamily="34" charset="-128"/>
              </a:rPr>
              <a:t> measures dependency among subsystems</a:t>
            </a:r>
          </a:p>
          <a:p>
            <a:pPr lvl="1"/>
            <a:r>
              <a:rPr lang="en-US" sz="2000" dirty="0" smtClean="0">
                <a:solidFill>
                  <a:srgbClr val="0000CC"/>
                </a:solidFill>
                <a:ea typeface="ＭＳ Ｐゴシック" pitchFamily="34" charset="-128"/>
              </a:rPr>
              <a:t>High coupling:</a:t>
            </a:r>
            <a:r>
              <a:rPr lang="en-US" sz="2000" dirty="0" smtClean="0">
                <a:ea typeface="ＭＳ Ｐゴシック" pitchFamily="34" charset="-128"/>
              </a:rPr>
              <a:t> Changes to one subsystem will have high impact on the other subsystem </a:t>
            </a:r>
          </a:p>
          <a:p>
            <a:pPr lvl="1"/>
            <a:r>
              <a:rPr lang="en-US" sz="2000" dirty="0" smtClean="0">
                <a:solidFill>
                  <a:srgbClr val="0000CC"/>
                </a:solidFill>
                <a:ea typeface="ＭＳ Ｐゴシック" pitchFamily="34" charset="-128"/>
              </a:rPr>
              <a:t>Low coupling:</a:t>
            </a:r>
            <a:r>
              <a:rPr lang="en-US" sz="2000" dirty="0" smtClean="0">
                <a:ea typeface="ＭＳ Ｐゴシック" pitchFamily="34" charset="-128"/>
              </a:rPr>
              <a:t> A change in one subsystem does not affect any other subsystem</a:t>
            </a:r>
          </a:p>
        </p:txBody>
      </p:sp>
      <p:sp>
        <p:nvSpPr>
          <p:cNvPr id="43012" name="AutoShape 4"/>
          <p:cNvSpPr>
            <a:spLocks noChangeArrowheads="1"/>
          </p:cNvSpPr>
          <p:nvPr/>
        </p:nvSpPr>
        <p:spPr bwMode="auto">
          <a:xfrm>
            <a:off x="495300" y="2552700"/>
            <a:ext cx="698500" cy="241300"/>
          </a:xfrm>
          <a:prstGeom prst="rightArrow">
            <a:avLst>
              <a:gd name="adj1" fmla="val 50000"/>
              <a:gd name="adj2" fmla="val 72368"/>
            </a:avLst>
          </a:prstGeom>
          <a:solidFill>
            <a:srgbClr val="00FF00"/>
          </a:solidFill>
          <a:ln w="12700">
            <a:solidFill>
              <a:schemeClr val="tx1"/>
            </a:solidFill>
            <a:miter lim="800000"/>
            <a:headEnd/>
            <a:tailEnd/>
          </a:ln>
        </p:spPr>
        <p:txBody>
          <a:bodyPr wrap="none" anchor="ctr"/>
          <a:lstStyle/>
          <a:p>
            <a:pPr eaLnBrk="0" hangingPunct="0"/>
            <a:endParaRPr lang="en-US" sz="1800"/>
          </a:p>
        </p:txBody>
      </p:sp>
      <p:sp>
        <p:nvSpPr>
          <p:cNvPr id="43013" name="AutoShape 5"/>
          <p:cNvSpPr>
            <a:spLocks noChangeArrowheads="1"/>
          </p:cNvSpPr>
          <p:nvPr/>
        </p:nvSpPr>
        <p:spPr bwMode="auto">
          <a:xfrm>
            <a:off x="495300" y="5575300"/>
            <a:ext cx="698500" cy="241300"/>
          </a:xfrm>
          <a:prstGeom prst="rightArrow">
            <a:avLst>
              <a:gd name="adj1" fmla="val 50000"/>
              <a:gd name="adj2" fmla="val 72368"/>
            </a:avLst>
          </a:prstGeom>
          <a:solidFill>
            <a:srgbClr val="00FF00"/>
          </a:solidFill>
          <a:ln w="12700">
            <a:solidFill>
              <a:schemeClr val="tx1"/>
            </a:solidFill>
            <a:miter lim="800000"/>
            <a:headEnd/>
            <a:tailEnd/>
          </a:ln>
        </p:spPr>
        <p:txBody>
          <a:bodyPr wrap="none" anchor="ctr"/>
          <a:lstStyle/>
          <a:p>
            <a:pPr eaLnBrk="0" hangingPunct="0"/>
            <a:endParaRPr lang="en-US" sz="1800"/>
          </a:p>
        </p:txBody>
      </p:sp>
      <p:sp>
        <p:nvSpPr>
          <p:cNvPr id="209926" name="Rectangle 6"/>
          <p:cNvSpPr>
            <a:spLocks noChangeArrowheads="1"/>
          </p:cNvSpPr>
          <p:nvPr/>
        </p:nvSpPr>
        <p:spPr bwMode="auto">
          <a:xfrm>
            <a:off x="246063" y="935038"/>
            <a:ext cx="2886075" cy="393700"/>
          </a:xfrm>
          <a:prstGeom prst="rect">
            <a:avLst/>
          </a:prstGeom>
          <a:solidFill>
            <a:schemeClr val="bg1"/>
          </a:solidFill>
          <a:ln w="12700">
            <a:solidFill>
              <a:schemeClr val="tx1"/>
            </a:solidFill>
            <a:miter lim="800000"/>
            <a:headEnd/>
            <a:tailEnd/>
          </a:ln>
        </p:spPr>
        <p:txBody>
          <a:bodyPr wrap="none" anchor="ctr"/>
          <a:lstStyle/>
          <a:p>
            <a:pPr algn="ctr" eaLnBrk="0" hangingPunct="0"/>
            <a:r>
              <a:rPr lang="en-US">
                <a:solidFill>
                  <a:srgbClr val="00FF00"/>
                </a:solidFill>
              </a:rPr>
              <a:t>Good System Design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099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6"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ea typeface="ＭＳ Ｐゴシック" pitchFamily="34" charset="-128"/>
              </a:rPr>
              <a:t>How to achieve high Coherence</a:t>
            </a:r>
          </a:p>
        </p:txBody>
      </p:sp>
      <p:sp>
        <p:nvSpPr>
          <p:cNvPr id="51203" name="Rectangle 3"/>
          <p:cNvSpPr>
            <a:spLocks noGrp="1" noChangeArrowheads="1"/>
          </p:cNvSpPr>
          <p:nvPr>
            <p:ph type="body" idx="1"/>
          </p:nvPr>
        </p:nvSpPr>
        <p:spPr/>
        <p:txBody>
          <a:bodyPr/>
          <a:lstStyle/>
          <a:p>
            <a:r>
              <a:rPr lang="en-US" sz="2800" dirty="0" smtClean="0">
                <a:solidFill>
                  <a:srgbClr val="0000CC"/>
                </a:solidFill>
                <a:ea typeface="ＭＳ Ｐゴシック" pitchFamily="34" charset="-128"/>
              </a:rPr>
              <a:t>High coherence</a:t>
            </a:r>
            <a:r>
              <a:rPr lang="en-US" sz="2800" dirty="0" smtClean="0">
                <a:ea typeface="ＭＳ Ｐゴシック" pitchFamily="34" charset="-128"/>
              </a:rPr>
              <a:t> can be achieved if most of the interaction is within subsystems, rather than across subsystem boundaries</a:t>
            </a:r>
          </a:p>
          <a:p>
            <a:r>
              <a:rPr lang="en-US" sz="2800" dirty="0" smtClean="0">
                <a:ea typeface="ＭＳ Ｐゴシック" pitchFamily="34" charset="-128"/>
              </a:rPr>
              <a:t>Questions to ask:</a:t>
            </a:r>
          </a:p>
          <a:p>
            <a:pPr lvl="1"/>
            <a:r>
              <a:rPr lang="en-US" sz="2400" dirty="0" smtClean="0">
                <a:ea typeface="ＭＳ Ｐゴシック" pitchFamily="34" charset="-128"/>
              </a:rPr>
              <a:t>Does one subsystem always call another one for a specific service?</a:t>
            </a:r>
          </a:p>
          <a:p>
            <a:pPr lvl="2"/>
            <a:r>
              <a:rPr lang="en-US" sz="2000" dirty="0" smtClean="0">
                <a:ea typeface="ＭＳ Ｐゴシック" pitchFamily="34" charset="-128"/>
              </a:rPr>
              <a:t>Yes: Consider moving them together into the same </a:t>
            </a:r>
            <a:r>
              <a:rPr lang="en-US" sz="2000" dirty="0" err="1" smtClean="0">
                <a:ea typeface="ＭＳ Ｐゴシック" pitchFamily="34" charset="-128"/>
              </a:rPr>
              <a:t>subystem</a:t>
            </a:r>
            <a:r>
              <a:rPr lang="en-US" sz="2000" dirty="0" smtClean="0">
                <a:ea typeface="ＭＳ Ｐゴシック" pitchFamily="34" charset="-128"/>
              </a:rPr>
              <a:t>.</a:t>
            </a:r>
          </a:p>
          <a:p>
            <a:pPr lvl="1"/>
            <a:r>
              <a:rPr lang="en-US" sz="2400" dirty="0" smtClean="0">
                <a:ea typeface="ＭＳ Ｐゴシック" pitchFamily="34" charset="-128"/>
              </a:rPr>
              <a:t>Which of the subsystems call each other for services?</a:t>
            </a:r>
          </a:p>
          <a:p>
            <a:pPr lvl="2"/>
            <a:r>
              <a:rPr lang="en-US" sz="2000" dirty="0" smtClean="0">
                <a:ea typeface="ＭＳ Ｐゴシック" pitchFamily="34" charset="-128"/>
              </a:rPr>
              <a:t>Can this be avoided by restructuring the subsystems or changing the subsystem interface?</a:t>
            </a:r>
          </a:p>
          <a:p>
            <a:pPr lvl="1"/>
            <a:r>
              <a:rPr lang="en-US" sz="2400" dirty="0" smtClean="0">
                <a:ea typeface="ＭＳ Ｐゴシック" pitchFamily="34" charset="-128"/>
              </a:rPr>
              <a:t>Can the subsystems even be hierarchically ordered (in layers)?</a:t>
            </a:r>
          </a:p>
          <a:p>
            <a:pPr lvl="1"/>
            <a:endParaRPr lang="en-US" sz="2400" dirty="0" smtClean="0">
              <a:ea typeface="ＭＳ Ｐゴシック" pitchFamily="34" charset="-128"/>
            </a:endParaRPr>
          </a:p>
          <a:p>
            <a:endParaRPr lang="en-US" sz="2800" dirty="0" smtClean="0">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0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120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120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512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1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ea typeface="ＭＳ Ｐゴシック" pitchFamily="34" charset="-128"/>
              </a:rPr>
              <a:t>How to achieve Low Coupling</a:t>
            </a:r>
          </a:p>
        </p:txBody>
      </p:sp>
      <p:sp>
        <p:nvSpPr>
          <p:cNvPr id="211971" name="Rectangle 3"/>
          <p:cNvSpPr>
            <a:spLocks noGrp="1" noChangeArrowheads="1"/>
          </p:cNvSpPr>
          <p:nvPr>
            <p:ph type="body" idx="1"/>
          </p:nvPr>
        </p:nvSpPr>
        <p:spPr>
          <a:xfrm>
            <a:off x="285720" y="1214422"/>
            <a:ext cx="8501122" cy="3233753"/>
          </a:xfrm>
        </p:spPr>
        <p:txBody>
          <a:bodyPr/>
          <a:lstStyle/>
          <a:p>
            <a:r>
              <a:rPr lang="en-US" sz="2800" dirty="0" smtClean="0">
                <a:solidFill>
                  <a:srgbClr val="0000CC"/>
                </a:solidFill>
                <a:ea typeface="ＭＳ Ｐゴシック" pitchFamily="34" charset="-128"/>
              </a:rPr>
              <a:t>Low coupling</a:t>
            </a:r>
            <a:r>
              <a:rPr lang="en-US" sz="2800" dirty="0" smtClean="0">
                <a:ea typeface="ＭＳ Ｐゴシック" pitchFamily="34" charset="-128"/>
              </a:rPr>
              <a:t> can be achieved if a calling class does not need to know anything about the internals of the called class (</a:t>
            </a:r>
            <a:r>
              <a:rPr lang="en-US" sz="2800" dirty="0" smtClean="0">
                <a:solidFill>
                  <a:srgbClr val="FF6600"/>
                </a:solidFill>
                <a:ea typeface="ＭＳ Ｐゴシック" pitchFamily="34" charset="-128"/>
              </a:rPr>
              <a:t>Principle of information hiding</a:t>
            </a:r>
            <a:r>
              <a:rPr lang="en-US" sz="2800" dirty="0" smtClean="0">
                <a:ea typeface="ＭＳ Ｐゴシック" pitchFamily="34" charset="-128"/>
              </a:rPr>
              <a:t>, </a:t>
            </a:r>
            <a:r>
              <a:rPr lang="en-US" sz="2800" dirty="0" err="1" smtClean="0">
                <a:ea typeface="ＭＳ Ｐゴシック" pitchFamily="34" charset="-128"/>
              </a:rPr>
              <a:t>Parnas</a:t>
            </a:r>
            <a:r>
              <a:rPr lang="en-US" sz="2800" dirty="0" smtClean="0">
                <a:ea typeface="ＭＳ Ｐゴシック" pitchFamily="34" charset="-128"/>
              </a:rPr>
              <a:t>)</a:t>
            </a:r>
          </a:p>
          <a:p>
            <a:r>
              <a:rPr lang="en-US" sz="2800" dirty="0" smtClean="0">
                <a:ea typeface="ＭＳ Ｐゴシック" pitchFamily="34" charset="-128"/>
              </a:rPr>
              <a:t>Questions to ask:</a:t>
            </a:r>
          </a:p>
          <a:p>
            <a:pPr lvl="1"/>
            <a:r>
              <a:rPr lang="en-US" sz="2400" dirty="0" smtClean="0">
                <a:ea typeface="ＭＳ Ｐゴシック" pitchFamily="34" charset="-128"/>
              </a:rPr>
              <a:t>Does the calling class really have to know any attributes of classes in the lower layers?</a:t>
            </a:r>
          </a:p>
          <a:p>
            <a:pPr lvl="1"/>
            <a:r>
              <a:rPr lang="en-US" sz="2400" dirty="0" smtClean="0">
                <a:ea typeface="ＭＳ Ｐゴシック" pitchFamily="34" charset="-128"/>
              </a:rPr>
              <a:t>Is it possible that the calling class calls only operations of the lower level classes?</a:t>
            </a:r>
          </a:p>
          <a:p>
            <a:pPr>
              <a:buFont typeface="Times" charset="0"/>
              <a:buNone/>
            </a:pPr>
            <a:endParaRPr lang="en-US" sz="2800" dirty="0" smtClean="0">
              <a:ea typeface="ＭＳ Ｐゴシック" pitchFamily="34" charset="-128"/>
            </a:endParaRPr>
          </a:p>
          <a:p>
            <a:pPr>
              <a:buFont typeface="Times" charset="0"/>
              <a:buNone/>
            </a:pPr>
            <a:endParaRPr lang="en-US" sz="2800" dirty="0" smtClean="0">
              <a:ea typeface="ＭＳ Ｐゴシック" pitchFamily="34" charset="-128"/>
            </a:endParaRPr>
          </a:p>
          <a:p>
            <a:pPr>
              <a:buFont typeface="Times" charset="0"/>
              <a:buNone/>
            </a:pPr>
            <a:r>
              <a:rPr lang="en-US" sz="2800" dirty="0" smtClean="0">
                <a:ea typeface="ＭＳ Ｐゴシック" pitchFamily="34" charset="-128"/>
              </a:rPr>
              <a:t>
</a:t>
            </a:r>
          </a:p>
        </p:txBody>
      </p:sp>
      <p:grpSp>
        <p:nvGrpSpPr>
          <p:cNvPr id="2" name="Group 7"/>
          <p:cNvGrpSpPr>
            <a:grpSpLocks/>
          </p:cNvGrpSpPr>
          <p:nvPr/>
        </p:nvGrpSpPr>
        <p:grpSpPr bwMode="auto">
          <a:xfrm>
            <a:off x="4071967" y="5067323"/>
            <a:ext cx="4714875" cy="1647825"/>
            <a:chOff x="1846" y="2802"/>
            <a:chExt cx="2970" cy="1038"/>
          </a:xfrm>
        </p:grpSpPr>
        <p:pic>
          <p:nvPicPr>
            <p:cNvPr id="47109" name="Picture 4"/>
            <p:cNvPicPr>
              <a:picLocks noChangeAspect="1" noChangeArrowheads="1"/>
            </p:cNvPicPr>
            <p:nvPr/>
          </p:nvPicPr>
          <p:blipFill>
            <a:blip r:embed="rId3"/>
            <a:srcRect/>
            <a:stretch>
              <a:fillRect/>
            </a:stretch>
          </p:blipFill>
          <p:spPr bwMode="auto">
            <a:xfrm>
              <a:off x="3951" y="2802"/>
              <a:ext cx="865" cy="1038"/>
            </a:xfrm>
            <a:prstGeom prst="rect">
              <a:avLst/>
            </a:prstGeom>
            <a:noFill/>
            <a:ln w="12700">
              <a:noFill/>
              <a:miter lim="800000"/>
              <a:headEnd/>
              <a:tailEnd/>
            </a:ln>
          </p:spPr>
        </p:pic>
        <p:sp>
          <p:nvSpPr>
            <p:cNvPr id="47110" name="Text Box 6"/>
            <p:cNvSpPr txBox="1">
              <a:spLocks noChangeArrowheads="1"/>
            </p:cNvSpPr>
            <p:nvPr/>
          </p:nvSpPr>
          <p:spPr bwMode="auto">
            <a:xfrm>
              <a:off x="1846" y="3210"/>
              <a:ext cx="1960" cy="577"/>
            </a:xfrm>
            <a:prstGeom prst="rect">
              <a:avLst/>
            </a:prstGeom>
            <a:noFill/>
            <a:ln w="12700">
              <a:noFill/>
              <a:miter lim="800000"/>
              <a:headEnd/>
              <a:tailEnd/>
            </a:ln>
          </p:spPr>
          <p:txBody>
            <a:bodyPr wrap="none" anchor="ctr">
              <a:spAutoFit/>
            </a:bodyPr>
            <a:lstStyle/>
            <a:p>
              <a:pPr algn="ctr" eaLnBrk="0" hangingPunct="0"/>
              <a:r>
                <a:rPr lang="en-US" sz="1800" b="0">
                  <a:latin typeface="Verdana" pitchFamily="34" charset="0"/>
                </a:rPr>
                <a:t>David Parnas, *1941, </a:t>
              </a:r>
            </a:p>
            <a:p>
              <a:pPr algn="ctr" eaLnBrk="0" hangingPunct="0"/>
              <a:r>
                <a:rPr lang="en-US" sz="1800" b="0">
                  <a:latin typeface="Verdana" pitchFamily="34" charset="0"/>
                </a:rPr>
                <a:t>Developed the concept of</a:t>
              </a:r>
            </a:p>
            <a:p>
              <a:pPr algn="ctr" eaLnBrk="0" hangingPunct="0"/>
              <a:r>
                <a:rPr lang="en-US" sz="1800" b="0">
                  <a:latin typeface="Verdana" pitchFamily="34" charset="0"/>
                </a:rPr>
                <a:t>modularity in design.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1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1971">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11971">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119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19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p:txBody>
          <a:bodyPr/>
          <a:lstStyle/>
          <a:p>
            <a:r>
              <a:rPr lang="en-US" dirty="0" smtClean="0">
                <a:ea typeface="ＭＳ Ｐゴシック" pitchFamily="34" charset="-128"/>
              </a:rPr>
              <a:t>Design is Difficult</a:t>
            </a:r>
          </a:p>
        </p:txBody>
      </p:sp>
      <p:sp>
        <p:nvSpPr>
          <p:cNvPr id="19463" name="Rectangle 7"/>
          <p:cNvSpPr>
            <a:spLocks noGrp="1" noChangeArrowheads="1"/>
          </p:cNvSpPr>
          <p:nvPr>
            <p:ph type="body" idx="1"/>
          </p:nvPr>
        </p:nvSpPr>
        <p:spPr/>
        <p:txBody>
          <a:bodyPr/>
          <a:lstStyle/>
          <a:p>
            <a:r>
              <a:rPr lang="en-US" dirty="0" smtClean="0">
                <a:solidFill>
                  <a:srgbClr val="2E10FF"/>
                </a:solidFill>
                <a:ea typeface="ＭＳ Ｐゴシック" pitchFamily="34" charset="-128"/>
              </a:rPr>
              <a:t> </a:t>
            </a:r>
            <a:r>
              <a:rPr lang="en-US" b="1" dirty="0" smtClean="0">
                <a:solidFill>
                  <a:srgbClr val="C00000"/>
                </a:solidFill>
                <a:ea typeface="ＭＳ Ｐゴシック" pitchFamily="34" charset="-128"/>
              </a:rPr>
              <a:t>Analysis</a:t>
            </a:r>
            <a:r>
              <a:rPr lang="en-US" dirty="0" smtClean="0">
                <a:solidFill>
                  <a:srgbClr val="2E10FF"/>
                </a:solidFill>
                <a:ea typeface="ＭＳ Ｐゴシック" pitchFamily="34" charset="-128"/>
              </a:rPr>
              <a:t>:</a:t>
            </a:r>
            <a:r>
              <a:rPr lang="en-US" dirty="0" smtClean="0">
                <a:ea typeface="ＭＳ Ｐゴシック" pitchFamily="34" charset="-128"/>
              </a:rPr>
              <a:t> Focuses on the application domain.</a:t>
            </a:r>
          </a:p>
          <a:p>
            <a:r>
              <a:rPr lang="en-US" dirty="0" smtClean="0">
                <a:solidFill>
                  <a:srgbClr val="2E10FF"/>
                </a:solidFill>
                <a:ea typeface="ＭＳ Ｐゴシック" pitchFamily="34" charset="-128"/>
              </a:rPr>
              <a:t> </a:t>
            </a:r>
            <a:r>
              <a:rPr lang="en-US" b="1" dirty="0" smtClean="0">
                <a:solidFill>
                  <a:srgbClr val="C00000"/>
                </a:solidFill>
                <a:ea typeface="ＭＳ Ｐゴシック" pitchFamily="34" charset="-128"/>
              </a:rPr>
              <a:t>Design</a:t>
            </a:r>
            <a:r>
              <a:rPr lang="en-US" dirty="0" smtClean="0">
                <a:solidFill>
                  <a:srgbClr val="2E10FF"/>
                </a:solidFill>
                <a:ea typeface="ＭＳ Ｐゴシック" pitchFamily="34" charset="-128"/>
              </a:rPr>
              <a:t>:</a:t>
            </a:r>
            <a:r>
              <a:rPr lang="en-US" dirty="0" smtClean="0">
                <a:ea typeface="ＭＳ Ｐゴシック" pitchFamily="34" charset="-128"/>
              </a:rPr>
              <a:t> Focuses on the solution domain.</a:t>
            </a:r>
          </a:p>
          <a:p>
            <a:pPr lvl="1"/>
            <a:r>
              <a:rPr lang="en-US" sz="3200" dirty="0" smtClean="0">
                <a:ea typeface="ＭＳ Ｐゴシック" pitchFamily="34" charset="-128"/>
              </a:rPr>
              <a:t>The solution domain is changing very rapidly </a:t>
            </a:r>
          </a:p>
          <a:p>
            <a:pPr lvl="2"/>
            <a:r>
              <a:rPr lang="en-US" sz="3200" dirty="0" smtClean="0">
                <a:ea typeface="ＭＳ Ｐゴシック" pitchFamily="34" charset="-128"/>
              </a:rPr>
              <a:t>Halftime knowledge in software engineering: About 3-5 years.</a:t>
            </a:r>
          </a:p>
          <a:p>
            <a:pPr lvl="2"/>
            <a:r>
              <a:rPr lang="en-US" sz="3200" dirty="0" smtClean="0">
                <a:ea typeface="ＭＳ Ｐゴシック" pitchFamily="34" charset="-128"/>
              </a:rPr>
              <a:t>Cost of hardware rapidly sinking.</a:t>
            </a:r>
          </a:p>
          <a:p>
            <a:pPr lvl="1">
              <a:buFont typeface="Wingdings" pitchFamily="2" charset="2"/>
              <a:buChar char="Ø"/>
            </a:pPr>
            <a:r>
              <a:rPr lang="en-US" sz="3200" dirty="0" smtClean="0">
                <a:ea typeface="ＭＳ Ｐゴシック" pitchFamily="34" charset="-128"/>
              </a:rPr>
              <a:t> Design knowledge is a moving target.</a:t>
            </a:r>
          </a:p>
          <a:p>
            <a:r>
              <a:rPr lang="en-US" dirty="0" smtClean="0">
                <a:solidFill>
                  <a:srgbClr val="2E10FF"/>
                </a:solidFill>
                <a:ea typeface="ＭＳ Ｐゴシック" pitchFamily="34" charset="-128"/>
              </a:rPr>
              <a:t> Design window:</a:t>
            </a:r>
            <a:r>
              <a:rPr lang="en-US" dirty="0" smtClean="0">
                <a:ea typeface="ＭＳ Ｐゴシック" pitchFamily="34" charset="-128"/>
              </a:rPr>
              <a:t> Time in which design decisions have to be made.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946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946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946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94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4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57158" y="142852"/>
            <a:ext cx="8420100" cy="871538"/>
          </a:xfrm>
        </p:spPr>
        <p:txBody>
          <a:bodyPr/>
          <a:lstStyle/>
          <a:p>
            <a:r>
              <a:rPr lang="en-US" dirty="0" smtClean="0">
                <a:ea typeface="ＭＳ Ｐゴシック" pitchFamily="34" charset="-128"/>
              </a:rPr>
              <a:t>Is this a Good Design?</a:t>
            </a:r>
          </a:p>
        </p:txBody>
      </p:sp>
      <p:cxnSp>
        <p:nvCxnSpPr>
          <p:cNvPr id="49155" name="AutoShape 20"/>
          <p:cNvCxnSpPr>
            <a:cxnSpLocks noChangeShapeType="1"/>
            <a:stCxn id="49188" idx="3"/>
            <a:endCxn id="49180" idx="1"/>
          </p:cNvCxnSpPr>
          <p:nvPr/>
        </p:nvCxnSpPr>
        <p:spPr bwMode="auto">
          <a:xfrm>
            <a:off x="5192713" y="1965325"/>
            <a:ext cx="968375" cy="457200"/>
          </a:xfrm>
          <a:prstGeom prst="straightConnector1">
            <a:avLst/>
          </a:prstGeom>
          <a:noFill/>
          <a:ln w="28575">
            <a:solidFill>
              <a:schemeClr val="tx1"/>
            </a:solidFill>
            <a:prstDash val="dash"/>
            <a:round/>
            <a:headEnd/>
            <a:tailEnd type="arrow" w="med" len="lg"/>
          </a:ln>
        </p:spPr>
      </p:cxnSp>
      <p:cxnSp>
        <p:nvCxnSpPr>
          <p:cNvPr id="49156" name="AutoShape 21"/>
          <p:cNvCxnSpPr>
            <a:cxnSpLocks noChangeShapeType="1"/>
            <a:stCxn id="49188" idx="2"/>
            <a:endCxn id="49186" idx="0"/>
          </p:cNvCxnSpPr>
          <p:nvPr/>
        </p:nvCxnSpPr>
        <p:spPr bwMode="auto">
          <a:xfrm>
            <a:off x="4152900" y="2333625"/>
            <a:ext cx="457200" cy="3071813"/>
          </a:xfrm>
          <a:prstGeom prst="straightConnector1">
            <a:avLst/>
          </a:prstGeom>
          <a:noFill/>
          <a:ln w="28575">
            <a:solidFill>
              <a:schemeClr val="tx1"/>
            </a:solidFill>
            <a:prstDash val="dash"/>
            <a:round/>
            <a:headEnd/>
            <a:tailEnd type="arrow" w="med" len="lg"/>
          </a:ln>
        </p:spPr>
      </p:cxnSp>
      <p:cxnSp>
        <p:nvCxnSpPr>
          <p:cNvPr id="49157" name="AutoShape 22"/>
          <p:cNvCxnSpPr>
            <a:cxnSpLocks noChangeShapeType="1"/>
            <a:stCxn id="49178" idx="3"/>
            <a:endCxn id="49182" idx="1"/>
          </p:cNvCxnSpPr>
          <p:nvPr/>
        </p:nvCxnSpPr>
        <p:spPr bwMode="auto">
          <a:xfrm>
            <a:off x="5802313" y="3641725"/>
            <a:ext cx="968375" cy="606425"/>
          </a:xfrm>
          <a:prstGeom prst="straightConnector1">
            <a:avLst/>
          </a:prstGeom>
          <a:noFill/>
          <a:ln w="28575">
            <a:solidFill>
              <a:schemeClr val="tx1"/>
            </a:solidFill>
            <a:prstDash val="dash"/>
            <a:round/>
            <a:headEnd/>
            <a:tailEnd type="arrow" w="med" len="lg"/>
          </a:ln>
        </p:spPr>
      </p:cxnSp>
      <p:cxnSp>
        <p:nvCxnSpPr>
          <p:cNvPr id="49158" name="AutoShape 23"/>
          <p:cNvCxnSpPr>
            <a:cxnSpLocks noChangeShapeType="1"/>
            <a:stCxn id="49178" idx="2"/>
            <a:endCxn id="49186" idx="0"/>
          </p:cNvCxnSpPr>
          <p:nvPr/>
        </p:nvCxnSpPr>
        <p:spPr bwMode="auto">
          <a:xfrm flipH="1">
            <a:off x="4610100" y="4010025"/>
            <a:ext cx="152400" cy="1395413"/>
          </a:xfrm>
          <a:prstGeom prst="straightConnector1">
            <a:avLst/>
          </a:prstGeom>
          <a:noFill/>
          <a:ln w="28575">
            <a:solidFill>
              <a:schemeClr val="tx1"/>
            </a:solidFill>
            <a:prstDash val="dash"/>
            <a:round/>
            <a:headEnd/>
            <a:tailEnd type="arrow" w="med" len="lg"/>
          </a:ln>
        </p:spPr>
      </p:cxnSp>
      <p:cxnSp>
        <p:nvCxnSpPr>
          <p:cNvPr id="49159" name="AutoShape 24"/>
          <p:cNvCxnSpPr>
            <a:cxnSpLocks noChangeShapeType="1"/>
            <a:stCxn id="49188" idx="2"/>
            <a:endCxn id="49178" idx="0"/>
          </p:cNvCxnSpPr>
          <p:nvPr/>
        </p:nvCxnSpPr>
        <p:spPr bwMode="auto">
          <a:xfrm>
            <a:off x="4152900" y="2333625"/>
            <a:ext cx="609600" cy="938213"/>
          </a:xfrm>
          <a:prstGeom prst="straightConnector1">
            <a:avLst/>
          </a:prstGeom>
          <a:noFill/>
          <a:ln w="28575">
            <a:solidFill>
              <a:schemeClr val="tx1"/>
            </a:solidFill>
            <a:prstDash val="dash"/>
            <a:round/>
            <a:headEnd/>
            <a:tailEnd type="arrow" w="med" len="lg"/>
          </a:ln>
        </p:spPr>
      </p:cxnSp>
      <p:cxnSp>
        <p:nvCxnSpPr>
          <p:cNvPr id="49160" name="AutoShape 25"/>
          <p:cNvCxnSpPr>
            <a:cxnSpLocks noChangeShapeType="1"/>
            <a:stCxn id="49190" idx="3"/>
            <a:endCxn id="49178" idx="1"/>
          </p:cNvCxnSpPr>
          <p:nvPr/>
        </p:nvCxnSpPr>
        <p:spPr bwMode="auto">
          <a:xfrm>
            <a:off x="2678113" y="3641725"/>
            <a:ext cx="1044575" cy="0"/>
          </a:xfrm>
          <a:prstGeom prst="straightConnector1">
            <a:avLst/>
          </a:prstGeom>
          <a:noFill/>
          <a:ln w="28575">
            <a:solidFill>
              <a:schemeClr val="tx1"/>
            </a:solidFill>
            <a:prstDash val="dash"/>
            <a:round/>
            <a:headEnd/>
            <a:tailEnd type="arrow" w="med" len="lg"/>
          </a:ln>
        </p:spPr>
      </p:cxnSp>
      <p:cxnSp>
        <p:nvCxnSpPr>
          <p:cNvPr id="49161" name="AutoShape 26"/>
          <p:cNvCxnSpPr>
            <a:cxnSpLocks noChangeShapeType="1"/>
            <a:endCxn id="49186" idx="0"/>
          </p:cNvCxnSpPr>
          <p:nvPr/>
        </p:nvCxnSpPr>
        <p:spPr bwMode="auto">
          <a:xfrm>
            <a:off x="2679700" y="3646488"/>
            <a:ext cx="1930400" cy="1758950"/>
          </a:xfrm>
          <a:prstGeom prst="straightConnector1">
            <a:avLst/>
          </a:prstGeom>
          <a:noFill/>
          <a:ln w="28575">
            <a:solidFill>
              <a:schemeClr val="tx1"/>
            </a:solidFill>
            <a:prstDash val="dash"/>
            <a:round/>
            <a:headEnd/>
            <a:tailEnd type="arrow" w="med" len="lg"/>
          </a:ln>
        </p:spPr>
      </p:cxnSp>
      <p:cxnSp>
        <p:nvCxnSpPr>
          <p:cNvPr id="49162" name="AutoShape 29"/>
          <p:cNvCxnSpPr>
            <a:cxnSpLocks noChangeShapeType="1"/>
            <a:stCxn id="49180" idx="2"/>
            <a:endCxn id="49182" idx="0"/>
          </p:cNvCxnSpPr>
          <p:nvPr/>
        </p:nvCxnSpPr>
        <p:spPr bwMode="auto">
          <a:xfrm>
            <a:off x="7200900" y="2790825"/>
            <a:ext cx="609600" cy="1087438"/>
          </a:xfrm>
          <a:prstGeom prst="straightConnector1">
            <a:avLst/>
          </a:prstGeom>
          <a:noFill/>
          <a:ln w="28575">
            <a:solidFill>
              <a:schemeClr val="tx1"/>
            </a:solidFill>
            <a:prstDash val="dash"/>
            <a:round/>
            <a:headEnd/>
            <a:tailEnd type="arrow" w="med" len="lg"/>
          </a:ln>
        </p:spPr>
      </p:cxnSp>
      <p:cxnSp>
        <p:nvCxnSpPr>
          <p:cNvPr id="49163" name="AutoShape 34"/>
          <p:cNvCxnSpPr>
            <a:cxnSpLocks noChangeShapeType="1"/>
            <a:stCxn id="49182" idx="2"/>
            <a:endCxn id="49184" idx="0"/>
          </p:cNvCxnSpPr>
          <p:nvPr/>
        </p:nvCxnSpPr>
        <p:spPr bwMode="auto">
          <a:xfrm flipH="1">
            <a:off x="7734300" y="4616450"/>
            <a:ext cx="76200" cy="712788"/>
          </a:xfrm>
          <a:prstGeom prst="straightConnector1">
            <a:avLst/>
          </a:prstGeom>
          <a:noFill/>
          <a:ln w="28575">
            <a:solidFill>
              <a:schemeClr val="tx1"/>
            </a:solidFill>
            <a:prstDash val="dash"/>
            <a:round/>
            <a:headEnd type="arrow" w="med" len="lg"/>
            <a:tailEnd type="none" w="med" len="lg"/>
          </a:ln>
        </p:spPr>
      </p:cxnSp>
      <p:cxnSp>
        <p:nvCxnSpPr>
          <p:cNvPr id="49164" name="AutoShape 35"/>
          <p:cNvCxnSpPr>
            <a:cxnSpLocks noChangeShapeType="1"/>
            <a:stCxn id="49182" idx="2"/>
            <a:endCxn id="49186" idx="0"/>
          </p:cNvCxnSpPr>
          <p:nvPr/>
        </p:nvCxnSpPr>
        <p:spPr bwMode="auto">
          <a:xfrm flipH="1">
            <a:off x="4610100" y="4616450"/>
            <a:ext cx="3200400" cy="788988"/>
          </a:xfrm>
          <a:prstGeom prst="straightConnector1">
            <a:avLst/>
          </a:prstGeom>
          <a:noFill/>
          <a:ln w="28575">
            <a:solidFill>
              <a:schemeClr val="tx1"/>
            </a:solidFill>
            <a:prstDash val="dash"/>
            <a:round/>
            <a:headEnd/>
            <a:tailEnd type="arrow" w="med" len="lg"/>
          </a:ln>
        </p:spPr>
      </p:cxnSp>
      <p:grpSp>
        <p:nvGrpSpPr>
          <p:cNvPr id="2" name="Group 47"/>
          <p:cNvGrpSpPr>
            <a:grpSpLocks/>
          </p:cNvGrpSpPr>
          <p:nvPr/>
        </p:nvGrpSpPr>
        <p:grpSpPr bwMode="auto">
          <a:xfrm>
            <a:off x="609600" y="3005138"/>
            <a:ext cx="2057400" cy="993775"/>
            <a:chOff x="336" y="2208"/>
            <a:chExt cx="1296" cy="626"/>
          </a:xfrm>
        </p:grpSpPr>
        <p:sp>
          <p:nvSpPr>
            <p:cNvPr id="49190" name="Rectangle 39"/>
            <p:cNvSpPr>
              <a:spLocks noChangeArrowheads="1"/>
            </p:cNvSpPr>
            <p:nvPr/>
          </p:nvSpPr>
          <p:spPr bwMode="auto">
            <a:xfrm>
              <a:off x="336" y="2383"/>
              <a:ext cx="1296" cy="451"/>
            </a:xfrm>
            <a:prstGeom prst="rect">
              <a:avLst/>
            </a:prstGeom>
            <a:noFill/>
            <a:ln w="22225">
              <a:solidFill>
                <a:srgbClr val="000000"/>
              </a:solidFill>
              <a:miter lim="800000"/>
              <a:headEnd/>
              <a:tailEnd/>
            </a:ln>
          </p:spPr>
          <p:txBody>
            <a:bodyPr anchor="ctr" anchorCtr="1"/>
            <a:lstStyle/>
            <a:p>
              <a:pPr algn="ctr" eaLnBrk="0" hangingPunct="0"/>
              <a:r>
                <a:rPr lang="en-US" sz="1600">
                  <a:latin typeface="Courier New" pitchFamily="49" charset="0"/>
                </a:rPr>
                <a:t>Advertisement</a:t>
              </a:r>
              <a:endParaRPr lang="en-US" sz="1800"/>
            </a:p>
          </p:txBody>
        </p:sp>
        <p:sp>
          <p:nvSpPr>
            <p:cNvPr id="49191" name="Freeform 41"/>
            <p:cNvSpPr>
              <a:spLocks/>
            </p:cNvSpPr>
            <p:nvPr/>
          </p:nvSpPr>
          <p:spPr bwMode="auto">
            <a:xfrm>
              <a:off x="336" y="2208"/>
              <a:ext cx="429" cy="175"/>
            </a:xfrm>
            <a:custGeom>
              <a:avLst/>
              <a:gdLst>
                <a:gd name="T0" fmla="*/ 0 w 547"/>
                <a:gd name="T1" fmla="*/ 32 h 224"/>
                <a:gd name="T2" fmla="*/ 14 w 547"/>
                <a:gd name="T3" fmla="*/ 0 h 224"/>
                <a:gd name="T4" fmla="*/ 64 w 547"/>
                <a:gd name="T5" fmla="*/ 0 h 224"/>
                <a:gd name="T6" fmla="*/ 78 w 547"/>
                <a:gd name="T7" fmla="*/ 32 h 224"/>
                <a:gd name="T8" fmla="*/ 0 w 547"/>
                <a:gd name="T9" fmla="*/ 32 h 224"/>
                <a:gd name="T10" fmla="*/ 0 60000 65536"/>
                <a:gd name="T11" fmla="*/ 0 60000 65536"/>
                <a:gd name="T12" fmla="*/ 0 60000 65536"/>
                <a:gd name="T13" fmla="*/ 0 60000 65536"/>
                <a:gd name="T14" fmla="*/ 0 60000 65536"/>
                <a:gd name="T15" fmla="*/ 0 w 547"/>
                <a:gd name="T16" fmla="*/ 0 h 224"/>
                <a:gd name="T17" fmla="*/ 547 w 547"/>
                <a:gd name="T18" fmla="*/ 224 h 224"/>
              </a:gdLst>
              <a:ahLst/>
              <a:cxnLst>
                <a:cxn ang="T10">
                  <a:pos x="T0" y="T1"/>
                </a:cxn>
                <a:cxn ang="T11">
                  <a:pos x="T2" y="T3"/>
                </a:cxn>
                <a:cxn ang="T12">
                  <a:pos x="T4" y="T5"/>
                </a:cxn>
                <a:cxn ang="T13">
                  <a:pos x="T6" y="T7"/>
                </a:cxn>
                <a:cxn ang="T14">
                  <a:pos x="T8" y="T9"/>
                </a:cxn>
              </a:cxnLst>
              <a:rect l="T15" t="T16" r="T17" b="T18"/>
              <a:pathLst>
                <a:path w="547" h="224">
                  <a:moveTo>
                    <a:pt x="0" y="224"/>
                  </a:moveTo>
                  <a:lnTo>
                    <a:pt x="98" y="0"/>
                  </a:lnTo>
                  <a:lnTo>
                    <a:pt x="449" y="0"/>
                  </a:lnTo>
                  <a:lnTo>
                    <a:pt x="547" y="224"/>
                  </a:lnTo>
                  <a:lnTo>
                    <a:pt x="0" y="224"/>
                  </a:lnTo>
                  <a:close/>
                </a:path>
              </a:pathLst>
            </a:custGeom>
            <a:noFill/>
            <a:ln w="22225">
              <a:solidFill>
                <a:srgbClr val="000000"/>
              </a:solidFill>
              <a:round/>
              <a:headEnd/>
              <a:tailEnd/>
            </a:ln>
          </p:spPr>
          <p:txBody>
            <a:bodyPr/>
            <a:lstStyle/>
            <a:p>
              <a:pPr eaLnBrk="0" hangingPunct="0"/>
              <a:endParaRPr lang="en-US" sz="1800"/>
            </a:p>
          </p:txBody>
        </p:sp>
      </p:grpSp>
      <p:grpSp>
        <p:nvGrpSpPr>
          <p:cNvPr id="3" name="Group 48"/>
          <p:cNvGrpSpPr>
            <a:grpSpLocks/>
          </p:cNvGrpSpPr>
          <p:nvPr/>
        </p:nvGrpSpPr>
        <p:grpSpPr bwMode="auto">
          <a:xfrm>
            <a:off x="3124200" y="1328738"/>
            <a:ext cx="2057400" cy="993775"/>
            <a:chOff x="336" y="2208"/>
            <a:chExt cx="1296" cy="626"/>
          </a:xfrm>
        </p:grpSpPr>
        <p:sp>
          <p:nvSpPr>
            <p:cNvPr id="49188" name="Rectangle 49"/>
            <p:cNvSpPr>
              <a:spLocks noChangeArrowheads="1"/>
            </p:cNvSpPr>
            <p:nvPr/>
          </p:nvSpPr>
          <p:spPr bwMode="auto">
            <a:xfrm>
              <a:off x="336" y="2383"/>
              <a:ext cx="1296" cy="451"/>
            </a:xfrm>
            <a:prstGeom prst="rect">
              <a:avLst/>
            </a:prstGeom>
            <a:noFill/>
            <a:ln w="22225">
              <a:solidFill>
                <a:srgbClr val="000000"/>
              </a:solidFill>
              <a:miter lim="800000"/>
              <a:headEnd/>
              <a:tailEnd/>
            </a:ln>
          </p:spPr>
          <p:txBody>
            <a:bodyPr anchor="ctr" anchorCtr="1"/>
            <a:lstStyle/>
            <a:p>
              <a:pPr algn="ctr" eaLnBrk="0" hangingPunct="0"/>
              <a:r>
                <a:rPr lang="en-US" sz="1600">
                  <a:latin typeface="Courier New" pitchFamily="49" charset="0"/>
                </a:rPr>
                <a:t>User Interface</a:t>
              </a:r>
              <a:endParaRPr lang="en-US" sz="1800"/>
            </a:p>
          </p:txBody>
        </p:sp>
        <p:sp>
          <p:nvSpPr>
            <p:cNvPr id="49189" name="Freeform 50"/>
            <p:cNvSpPr>
              <a:spLocks/>
            </p:cNvSpPr>
            <p:nvPr/>
          </p:nvSpPr>
          <p:spPr bwMode="auto">
            <a:xfrm>
              <a:off x="336" y="2208"/>
              <a:ext cx="429" cy="175"/>
            </a:xfrm>
            <a:custGeom>
              <a:avLst/>
              <a:gdLst>
                <a:gd name="T0" fmla="*/ 0 w 547"/>
                <a:gd name="T1" fmla="*/ 32 h 224"/>
                <a:gd name="T2" fmla="*/ 14 w 547"/>
                <a:gd name="T3" fmla="*/ 0 h 224"/>
                <a:gd name="T4" fmla="*/ 64 w 547"/>
                <a:gd name="T5" fmla="*/ 0 h 224"/>
                <a:gd name="T6" fmla="*/ 78 w 547"/>
                <a:gd name="T7" fmla="*/ 32 h 224"/>
                <a:gd name="T8" fmla="*/ 0 w 547"/>
                <a:gd name="T9" fmla="*/ 32 h 224"/>
                <a:gd name="T10" fmla="*/ 0 60000 65536"/>
                <a:gd name="T11" fmla="*/ 0 60000 65536"/>
                <a:gd name="T12" fmla="*/ 0 60000 65536"/>
                <a:gd name="T13" fmla="*/ 0 60000 65536"/>
                <a:gd name="T14" fmla="*/ 0 60000 65536"/>
                <a:gd name="T15" fmla="*/ 0 w 547"/>
                <a:gd name="T16" fmla="*/ 0 h 224"/>
                <a:gd name="T17" fmla="*/ 547 w 547"/>
                <a:gd name="T18" fmla="*/ 224 h 224"/>
              </a:gdLst>
              <a:ahLst/>
              <a:cxnLst>
                <a:cxn ang="T10">
                  <a:pos x="T0" y="T1"/>
                </a:cxn>
                <a:cxn ang="T11">
                  <a:pos x="T2" y="T3"/>
                </a:cxn>
                <a:cxn ang="T12">
                  <a:pos x="T4" y="T5"/>
                </a:cxn>
                <a:cxn ang="T13">
                  <a:pos x="T6" y="T7"/>
                </a:cxn>
                <a:cxn ang="T14">
                  <a:pos x="T8" y="T9"/>
                </a:cxn>
              </a:cxnLst>
              <a:rect l="T15" t="T16" r="T17" b="T18"/>
              <a:pathLst>
                <a:path w="547" h="224">
                  <a:moveTo>
                    <a:pt x="0" y="224"/>
                  </a:moveTo>
                  <a:lnTo>
                    <a:pt x="98" y="0"/>
                  </a:lnTo>
                  <a:lnTo>
                    <a:pt x="449" y="0"/>
                  </a:lnTo>
                  <a:lnTo>
                    <a:pt x="547" y="224"/>
                  </a:lnTo>
                  <a:lnTo>
                    <a:pt x="0" y="224"/>
                  </a:lnTo>
                  <a:close/>
                </a:path>
              </a:pathLst>
            </a:custGeom>
            <a:noFill/>
            <a:ln w="22225">
              <a:solidFill>
                <a:srgbClr val="000000"/>
              </a:solidFill>
              <a:round/>
              <a:headEnd/>
              <a:tailEnd/>
            </a:ln>
          </p:spPr>
          <p:txBody>
            <a:bodyPr/>
            <a:lstStyle/>
            <a:p>
              <a:pPr eaLnBrk="0" hangingPunct="0"/>
              <a:endParaRPr lang="en-US" sz="1800"/>
            </a:p>
          </p:txBody>
        </p:sp>
      </p:grpSp>
      <p:grpSp>
        <p:nvGrpSpPr>
          <p:cNvPr id="4" name="Group 51"/>
          <p:cNvGrpSpPr>
            <a:grpSpLocks/>
          </p:cNvGrpSpPr>
          <p:nvPr/>
        </p:nvGrpSpPr>
        <p:grpSpPr bwMode="auto">
          <a:xfrm>
            <a:off x="3581400" y="5138738"/>
            <a:ext cx="2057400" cy="993775"/>
            <a:chOff x="336" y="2208"/>
            <a:chExt cx="1296" cy="626"/>
          </a:xfrm>
        </p:grpSpPr>
        <p:sp>
          <p:nvSpPr>
            <p:cNvPr id="49186" name="Rectangle 52"/>
            <p:cNvSpPr>
              <a:spLocks noChangeArrowheads="1"/>
            </p:cNvSpPr>
            <p:nvPr/>
          </p:nvSpPr>
          <p:spPr bwMode="auto">
            <a:xfrm>
              <a:off x="336" y="2383"/>
              <a:ext cx="1296" cy="451"/>
            </a:xfrm>
            <a:prstGeom prst="rect">
              <a:avLst/>
            </a:prstGeom>
            <a:noFill/>
            <a:ln w="22225">
              <a:solidFill>
                <a:srgbClr val="000000"/>
              </a:solidFill>
              <a:miter lim="800000"/>
              <a:headEnd/>
              <a:tailEnd/>
            </a:ln>
          </p:spPr>
          <p:txBody>
            <a:bodyPr anchor="ctr" anchorCtr="1"/>
            <a:lstStyle/>
            <a:p>
              <a:pPr algn="ctr" eaLnBrk="0" hangingPunct="0"/>
              <a:r>
                <a:rPr lang="en-US" sz="1600">
                  <a:latin typeface="Courier New" pitchFamily="49" charset="0"/>
                </a:rPr>
                <a:t>Session Management</a:t>
              </a:r>
              <a:endParaRPr lang="en-US" sz="1800"/>
            </a:p>
          </p:txBody>
        </p:sp>
        <p:sp>
          <p:nvSpPr>
            <p:cNvPr id="49187" name="Freeform 53"/>
            <p:cNvSpPr>
              <a:spLocks/>
            </p:cNvSpPr>
            <p:nvPr/>
          </p:nvSpPr>
          <p:spPr bwMode="auto">
            <a:xfrm>
              <a:off x="336" y="2208"/>
              <a:ext cx="429" cy="175"/>
            </a:xfrm>
            <a:custGeom>
              <a:avLst/>
              <a:gdLst>
                <a:gd name="T0" fmla="*/ 0 w 547"/>
                <a:gd name="T1" fmla="*/ 32 h 224"/>
                <a:gd name="T2" fmla="*/ 14 w 547"/>
                <a:gd name="T3" fmla="*/ 0 h 224"/>
                <a:gd name="T4" fmla="*/ 64 w 547"/>
                <a:gd name="T5" fmla="*/ 0 h 224"/>
                <a:gd name="T6" fmla="*/ 78 w 547"/>
                <a:gd name="T7" fmla="*/ 32 h 224"/>
                <a:gd name="T8" fmla="*/ 0 w 547"/>
                <a:gd name="T9" fmla="*/ 32 h 224"/>
                <a:gd name="T10" fmla="*/ 0 60000 65536"/>
                <a:gd name="T11" fmla="*/ 0 60000 65536"/>
                <a:gd name="T12" fmla="*/ 0 60000 65536"/>
                <a:gd name="T13" fmla="*/ 0 60000 65536"/>
                <a:gd name="T14" fmla="*/ 0 60000 65536"/>
                <a:gd name="T15" fmla="*/ 0 w 547"/>
                <a:gd name="T16" fmla="*/ 0 h 224"/>
                <a:gd name="T17" fmla="*/ 547 w 547"/>
                <a:gd name="T18" fmla="*/ 224 h 224"/>
              </a:gdLst>
              <a:ahLst/>
              <a:cxnLst>
                <a:cxn ang="T10">
                  <a:pos x="T0" y="T1"/>
                </a:cxn>
                <a:cxn ang="T11">
                  <a:pos x="T2" y="T3"/>
                </a:cxn>
                <a:cxn ang="T12">
                  <a:pos x="T4" y="T5"/>
                </a:cxn>
                <a:cxn ang="T13">
                  <a:pos x="T6" y="T7"/>
                </a:cxn>
                <a:cxn ang="T14">
                  <a:pos x="T8" y="T9"/>
                </a:cxn>
              </a:cxnLst>
              <a:rect l="T15" t="T16" r="T17" b="T18"/>
              <a:pathLst>
                <a:path w="547" h="224">
                  <a:moveTo>
                    <a:pt x="0" y="224"/>
                  </a:moveTo>
                  <a:lnTo>
                    <a:pt x="98" y="0"/>
                  </a:lnTo>
                  <a:lnTo>
                    <a:pt x="449" y="0"/>
                  </a:lnTo>
                  <a:lnTo>
                    <a:pt x="547" y="224"/>
                  </a:lnTo>
                  <a:lnTo>
                    <a:pt x="0" y="224"/>
                  </a:lnTo>
                  <a:close/>
                </a:path>
              </a:pathLst>
            </a:custGeom>
            <a:noFill/>
            <a:ln w="22225">
              <a:solidFill>
                <a:srgbClr val="000000"/>
              </a:solidFill>
              <a:round/>
              <a:headEnd/>
              <a:tailEnd/>
            </a:ln>
          </p:spPr>
          <p:txBody>
            <a:bodyPr/>
            <a:lstStyle/>
            <a:p>
              <a:pPr eaLnBrk="0" hangingPunct="0"/>
              <a:endParaRPr lang="en-US" sz="1800"/>
            </a:p>
          </p:txBody>
        </p:sp>
      </p:grpSp>
      <p:grpSp>
        <p:nvGrpSpPr>
          <p:cNvPr id="5" name="Group 54"/>
          <p:cNvGrpSpPr>
            <a:grpSpLocks/>
          </p:cNvGrpSpPr>
          <p:nvPr/>
        </p:nvGrpSpPr>
        <p:grpSpPr bwMode="auto">
          <a:xfrm>
            <a:off x="6705600" y="5062538"/>
            <a:ext cx="2057400" cy="993775"/>
            <a:chOff x="336" y="2208"/>
            <a:chExt cx="1296" cy="626"/>
          </a:xfrm>
        </p:grpSpPr>
        <p:sp>
          <p:nvSpPr>
            <p:cNvPr id="49184" name="Rectangle 55"/>
            <p:cNvSpPr>
              <a:spLocks noChangeArrowheads="1"/>
            </p:cNvSpPr>
            <p:nvPr/>
          </p:nvSpPr>
          <p:spPr bwMode="auto">
            <a:xfrm>
              <a:off x="336" y="2383"/>
              <a:ext cx="1296" cy="451"/>
            </a:xfrm>
            <a:prstGeom prst="rect">
              <a:avLst/>
            </a:prstGeom>
            <a:noFill/>
            <a:ln w="22225">
              <a:solidFill>
                <a:srgbClr val="000000"/>
              </a:solidFill>
              <a:miter lim="800000"/>
              <a:headEnd/>
              <a:tailEnd/>
            </a:ln>
          </p:spPr>
          <p:txBody>
            <a:bodyPr anchor="ctr" anchorCtr="1"/>
            <a:lstStyle/>
            <a:p>
              <a:pPr algn="ctr" eaLnBrk="0" hangingPunct="0"/>
              <a:r>
                <a:rPr lang="en-US" sz="1600">
                  <a:latin typeface="Courier New" pitchFamily="49" charset="0"/>
                </a:rPr>
                <a:t>User Management</a:t>
              </a:r>
              <a:endParaRPr lang="en-US" sz="1800"/>
            </a:p>
          </p:txBody>
        </p:sp>
        <p:sp>
          <p:nvSpPr>
            <p:cNvPr id="49185" name="Freeform 56"/>
            <p:cNvSpPr>
              <a:spLocks/>
            </p:cNvSpPr>
            <p:nvPr/>
          </p:nvSpPr>
          <p:spPr bwMode="auto">
            <a:xfrm>
              <a:off x="336" y="2208"/>
              <a:ext cx="429" cy="175"/>
            </a:xfrm>
            <a:custGeom>
              <a:avLst/>
              <a:gdLst>
                <a:gd name="T0" fmla="*/ 0 w 547"/>
                <a:gd name="T1" fmla="*/ 32 h 224"/>
                <a:gd name="T2" fmla="*/ 14 w 547"/>
                <a:gd name="T3" fmla="*/ 0 h 224"/>
                <a:gd name="T4" fmla="*/ 64 w 547"/>
                <a:gd name="T5" fmla="*/ 0 h 224"/>
                <a:gd name="T6" fmla="*/ 78 w 547"/>
                <a:gd name="T7" fmla="*/ 32 h 224"/>
                <a:gd name="T8" fmla="*/ 0 w 547"/>
                <a:gd name="T9" fmla="*/ 32 h 224"/>
                <a:gd name="T10" fmla="*/ 0 60000 65536"/>
                <a:gd name="T11" fmla="*/ 0 60000 65536"/>
                <a:gd name="T12" fmla="*/ 0 60000 65536"/>
                <a:gd name="T13" fmla="*/ 0 60000 65536"/>
                <a:gd name="T14" fmla="*/ 0 60000 65536"/>
                <a:gd name="T15" fmla="*/ 0 w 547"/>
                <a:gd name="T16" fmla="*/ 0 h 224"/>
                <a:gd name="T17" fmla="*/ 547 w 547"/>
                <a:gd name="T18" fmla="*/ 224 h 224"/>
              </a:gdLst>
              <a:ahLst/>
              <a:cxnLst>
                <a:cxn ang="T10">
                  <a:pos x="T0" y="T1"/>
                </a:cxn>
                <a:cxn ang="T11">
                  <a:pos x="T2" y="T3"/>
                </a:cxn>
                <a:cxn ang="T12">
                  <a:pos x="T4" y="T5"/>
                </a:cxn>
                <a:cxn ang="T13">
                  <a:pos x="T6" y="T7"/>
                </a:cxn>
                <a:cxn ang="T14">
                  <a:pos x="T8" y="T9"/>
                </a:cxn>
              </a:cxnLst>
              <a:rect l="T15" t="T16" r="T17" b="T18"/>
              <a:pathLst>
                <a:path w="547" h="224">
                  <a:moveTo>
                    <a:pt x="0" y="224"/>
                  </a:moveTo>
                  <a:lnTo>
                    <a:pt x="98" y="0"/>
                  </a:lnTo>
                  <a:lnTo>
                    <a:pt x="449" y="0"/>
                  </a:lnTo>
                  <a:lnTo>
                    <a:pt x="547" y="224"/>
                  </a:lnTo>
                  <a:lnTo>
                    <a:pt x="0" y="224"/>
                  </a:lnTo>
                  <a:close/>
                </a:path>
              </a:pathLst>
            </a:custGeom>
            <a:noFill/>
            <a:ln w="22225">
              <a:solidFill>
                <a:srgbClr val="000000"/>
              </a:solidFill>
              <a:round/>
              <a:headEnd/>
              <a:tailEnd/>
            </a:ln>
          </p:spPr>
          <p:txBody>
            <a:bodyPr/>
            <a:lstStyle/>
            <a:p>
              <a:pPr eaLnBrk="0" hangingPunct="0"/>
              <a:endParaRPr lang="en-US" sz="1800"/>
            </a:p>
          </p:txBody>
        </p:sp>
      </p:grpSp>
      <p:grpSp>
        <p:nvGrpSpPr>
          <p:cNvPr id="6" name="Group 57"/>
          <p:cNvGrpSpPr>
            <a:grpSpLocks/>
          </p:cNvGrpSpPr>
          <p:nvPr/>
        </p:nvGrpSpPr>
        <p:grpSpPr bwMode="auto">
          <a:xfrm>
            <a:off x="6781800" y="3611563"/>
            <a:ext cx="2057400" cy="993775"/>
            <a:chOff x="336" y="2208"/>
            <a:chExt cx="1296" cy="626"/>
          </a:xfrm>
        </p:grpSpPr>
        <p:sp>
          <p:nvSpPr>
            <p:cNvPr id="49182" name="Rectangle 58"/>
            <p:cNvSpPr>
              <a:spLocks noChangeArrowheads="1"/>
            </p:cNvSpPr>
            <p:nvPr/>
          </p:nvSpPr>
          <p:spPr bwMode="auto">
            <a:xfrm>
              <a:off x="336" y="2383"/>
              <a:ext cx="1296" cy="451"/>
            </a:xfrm>
            <a:prstGeom prst="rect">
              <a:avLst/>
            </a:prstGeom>
            <a:noFill/>
            <a:ln w="22225">
              <a:solidFill>
                <a:srgbClr val="000000"/>
              </a:solidFill>
              <a:miter lim="800000"/>
              <a:headEnd/>
              <a:tailEnd/>
            </a:ln>
          </p:spPr>
          <p:txBody>
            <a:bodyPr anchor="ctr" anchorCtr="1"/>
            <a:lstStyle/>
            <a:p>
              <a:pPr algn="ctr" eaLnBrk="0" hangingPunct="0"/>
              <a:r>
                <a:rPr lang="en-US" sz="1600">
                  <a:latin typeface="Courier New" pitchFamily="49" charset="0"/>
                </a:rPr>
                <a:t>Tournament Statistics</a:t>
              </a:r>
              <a:endParaRPr lang="en-US" sz="1800"/>
            </a:p>
          </p:txBody>
        </p:sp>
        <p:sp>
          <p:nvSpPr>
            <p:cNvPr id="49183" name="Freeform 59"/>
            <p:cNvSpPr>
              <a:spLocks/>
            </p:cNvSpPr>
            <p:nvPr/>
          </p:nvSpPr>
          <p:spPr bwMode="auto">
            <a:xfrm>
              <a:off x="336" y="2208"/>
              <a:ext cx="429" cy="175"/>
            </a:xfrm>
            <a:custGeom>
              <a:avLst/>
              <a:gdLst>
                <a:gd name="T0" fmla="*/ 0 w 547"/>
                <a:gd name="T1" fmla="*/ 32 h 224"/>
                <a:gd name="T2" fmla="*/ 14 w 547"/>
                <a:gd name="T3" fmla="*/ 0 h 224"/>
                <a:gd name="T4" fmla="*/ 64 w 547"/>
                <a:gd name="T5" fmla="*/ 0 h 224"/>
                <a:gd name="T6" fmla="*/ 78 w 547"/>
                <a:gd name="T7" fmla="*/ 32 h 224"/>
                <a:gd name="T8" fmla="*/ 0 w 547"/>
                <a:gd name="T9" fmla="*/ 32 h 224"/>
                <a:gd name="T10" fmla="*/ 0 60000 65536"/>
                <a:gd name="T11" fmla="*/ 0 60000 65536"/>
                <a:gd name="T12" fmla="*/ 0 60000 65536"/>
                <a:gd name="T13" fmla="*/ 0 60000 65536"/>
                <a:gd name="T14" fmla="*/ 0 60000 65536"/>
                <a:gd name="T15" fmla="*/ 0 w 547"/>
                <a:gd name="T16" fmla="*/ 0 h 224"/>
                <a:gd name="T17" fmla="*/ 547 w 547"/>
                <a:gd name="T18" fmla="*/ 224 h 224"/>
              </a:gdLst>
              <a:ahLst/>
              <a:cxnLst>
                <a:cxn ang="T10">
                  <a:pos x="T0" y="T1"/>
                </a:cxn>
                <a:cxn ang="T11">
                  <a:pos x="T2" y="T3"/>
                </a:cxn>
                <a:cxn ang="T12">
                  <a:pos x="T4" y="T5"/>
                </a:cxn>
                <a:cxn ang="T13">
                  <a:pos x="T6" y="T7"/>
                </a:cxn>
                <a:cxn ang="T14">
                  <a:pos x="T8" y="T9"/>
                </a:cxn>
              </a:cxnLst>
              <a:rect l="T15" t="T16" r="T17" b="T18"/>
              <a:pathLst>
                <a:path w="547" h="224">
                  <a:moveTo>
                    <a:pt x="0" y="224"/>
                  </a:moveTo>
                  <a:lnTo>
                    <a:pt x="98" y="0"/>
                  </a:lnTo>
                  <a:lnTo>
                    <a:pt x="449" y="0"/>
                  </a:lnTo>
                  <a:lnTo>
                    <a:pt x="547" y="224"/>
                  </a:lnTo>
                  <a:lnTo>
                    <a:pt x="0" y="224"/>
                  </a:lnTo>
                  <a:close/>
                </a:path>
              </a:pathLst>
            </a:custGeom>
            <a:noFill/>
            <a:ln w="22225">
              <a:solidFill>
                <a:srgbClr val="000000"/>
              </a:solidFill>
              <a:round/>
              <a:headEnd/>
              <a:tailEnd/>
            </a:ln>
          </p:spPr>
          <p:txBody>
            <a:bodyPr/>
            <a:lstStyle/>
            <a:p>
              <a:pPr eaLnBrk="0" hangingPunct="0"/>
              <a:endParaRPr lang="en-US" sz="1800"/>
            </a:p>
          </p:txBody>
        </p:sp>
      </p:grpSp>
      <p:grpSp>
        <p:nvGrpSpPr>
          <p:cNvPr id="7" name="Group 60"/>
          <p:cNvGrpSpPr>
            <a:grpSpLocks/>
          </p:cNvGrpSpPr>
          <p:nvPr/>
        </p:nvGrpSpPr>
        <p:grpSpPr bwMode="auto">
          <a:xfrm>
            <a:off x="6172200" y="1785938"/>
            <a:ext cx="2057400" cy="993775"/>
            <a:chOff x="336" y="2208"/>
            <a:chExt cx="1296" cy="626"/>
          </a:xfrm>
        </p:grpSpPr>
        <p:sp>
          <p:nvSpPr>
            <p:cNvPr id="49180" name="Rectangle 61"/>
            <p:cNvSpPr>
              <a:spLocks noChangeArrowheads="1"/>
            </p:cNvSpPr>
            <p:nvPr/>
          </p:nvSpPr>
          <p:spPr bwMode="auto">
            <a:xfrm>
              <a:off x="336" y="2383"/>
              <a:ext cx="1296" cy="451"/>
            </a:xfrm>
            <a:prstGeom prst="rect">
              <a:avLst/>
            </a:prstGeom>
            <a:noFill/>
            <a:ln w="22225">
              <a:solidFill>
                <a:srgbClr val="000000"/>
              </a:solidFill>
              <a:miter lim="800000"/>
              <a:headEnd/>
              <a:tailEnd/>
            </a:ln>
          </p:spPr>
          <p:txBody>
            <a:bodyPr anchor="ctr" anchorCtr="1"/>
            <a:lstStyle/>
            <a:p>
              <a:pPr algn="ctr" eaLnBrk="0" hangingPunct="0"/>
              <a:r>
                <a:rPr lang="en-US" sz="1600">
                  <a:latin typeface="Courier New" pitchFamily="49" charset="0"/>
                </a:rPr>
                <a:t>Component Management</a:t>
              </a:r>
              <a:endParaRPr lang="en-US" sz="1800"/>
            </a:p>
          </p:txBody>
        </p:sp>
        <p:sp>
          <p:nvSpPr>
            <p:cNvPr id="49181" name="Freeform 62"/>
            <p:cNvSpPr>
              <a:spLocks/>
            </p:cNvSpPr>
            <p:nvPr/>
          </p:nvSpPr>
          <p:spPr bwMode="auto">
            <a:xfrm>
              <a:off x="336" y="2208"/>
              <a:ext cx="429" cy="175"/>
            </a:xfrm>
            <a:custGeom>
              <a:avLst/>
              <a:gdLst>
                <a:gd name="T0" fmla="*/ 0 w 547"/>
                <a:gd name="T1" fmla="*/ 32 h 224"/>
                <a:gd name="T2" fmla="*/ 14 w 547"/>
                <a:gd name="T3" fmla="*/ 0 h 224"/>
                <a:gd name="T4" fmla="*/ 64 w 547"/>
                <a:gd name="T5" fmla="*/ 0 h 224"/>
                <a:gd name="T6" fmla="*/ 78 w 547"/>
                <a:gd name="T7" fmla="*/ 32 h 224"/>
                <a:gd name="T8" fmla="*/ 0 w 547"/>
                <a:gd name="T9" fmla="*/ 32 h 224"/>
                <a:gd name="T10" fmla="*/ 0 60000 65536"/>
                <a:gd name="T11" fmla="*/ 0 60000 65536"/>
                <a:gd name="T12" fmla="*/ 0 60000 65536"/>
                <a:gd name="T13" fmla="*/ 0 60000 65536"/>
                <a:gd name="T14" fmla="*/ 0 60000 65536"/>
                <a:gd name="T15" fmla="*/ 0 w 547"/>
                <a:gd name="T16" fmla="*/ 0 h 224"/>
                <a:gd name="T17" fmla="*/ 547 w 547"/>
                <a:gd name="T18" fmla="*/ 224 h 224"/>
              </a:gdLst>
              <a:ahLst/>
              <a:cxnLst>
                <a:cxn ang="T10">
                  <a:pos x="T0" y="T1"/>
                </a:cxn>
                <a:cxn ang="T11">
                  <a:pos x="T2" y="T3"/>
                </a:cxn>
                <a:cxn ang="T12">
                  <a:pos x="T4" y="T5"/>
                </a:cxn>
                <a:cxn ang="T13">
                  <a:pos x="T6" y="T7"/>
                </a:cxn>
                <a:cxn ang="T14">
                  <a:pos x="T8" y="T9"/>
                </a:cxn>
              </a:cxnLst>
              <a:rect l="T15" t="T16" r="T17" b="T18"/>
              <a:pathLst>
                <a:path w="547" h="224">
                  <a:moveTo>
                    <a:pt x="0" y="224"/>
                  </a:moveTo>
                  <a:lnTo>
                    <a:pt x="98" y="0"/>
                  </a:lnTo>
                  <a:lnTo>
                    <a:pt x="449" y="0"/>
                  </a:lnTo>
                  <a:lnTo>
                    <a:pt x="547" y="224"/>
                  </a:lnTo>
                  <a:lnTo>
                    <a:pt x="0" y="224"/>
                  </a:lnTo>
                  <a:close/>
                </a:path>
              </a:pathLst>
            </a:custGeom>
            <a:noFill/>
            <a:ln w="22225">
              <a:solidFill>
                <a:srgbClr val="000000"/>
              </a:solidFill>
              <a:round/>
              <a:headEnd/>
              <a:tailEnd/>
            </a:ln>
          </p:spPr>
          <p:txBody>
            <a:bodyPr/>
            <a:lstStyle/>
            <a:p>
              <a:pPr eaLnBrk="0" hangingPunct="0"/>
              <a:endParaRPr lang="en-US" sz="1800"/>
            </a:p>
          </p:txBody>
        </p:sp>
      </p:grpSp>
      <p:grpSp>
        <p:nvGrpSpPr>
          <p:cNvPr id="8" name="Group 63"/>
          <p:cNvGrpSpPr>
            <a:grpSpLocks/>
          </p:cNvGrpSpPr>
          <p:nvPr/>
        </p:nvGrpSpPr>
        <p:grpSpPr bwMode="auto">
          <a:xfrm>
            <a:off x="3733800" y="3005138"/>
            <a:ext cx="2057400" cy="993775"/>
            <a:chOff x="336" y="2208"/>
            <a:chExt cx="1296" cy="626"/>
          </a:xfrm>
        </p:grpSpPr>
        <p:sp>
          <p:nvSpPr>
            <p:cNvPr id="49178" name="Rectangle 64"/>
            <p:cNvSpPr>
              <a:spLocks noChangeArrowheads="1"/>
            </p:cNvSpPr>
            <p:nvPr/>
          </p:nvSpPr>
          <p:spPr bwMode="auto">
            <a:xfrm>
              <a:off x="336" y="2383"/>
              <a:ext cx="1296" cy="451"/>
            </a:xfrm>
            <a:prstGeom prst="rect">
              <a:avLst/>
            </a:prstGeom>
            <a:solidFill>
              <a:schemeClr val="bg1"/>
            </a:solidFill>
            <a:ln w="22225">
              <a:solidFill>
                <a:srgbClr val="000000"/>
              </a:solidFill>
              <a:miter lim="800000"/>
              <a:headEnd/>
              <a:tailEnd/>
            </a:ln>
          </p:spPr>
          <p:txBody>
            <a:bodyPr anchor="ctr" anchorCtr="1"/>
            <a:lstStyle/>
            <a:p>
              <a:pPr algn="ctr" eaLnBrk="0" hangingPunct="0"/>
              <a:r>
                <a:rPr lang="en-US" sz="1600">
                  <a:latin typeface="Courier New" pitchFamily="49" charset="0"/>
                </a:rPr>
                <a:t>Tournament</a:t>
              </a:r>
              <a:endParaRPr lang="en-US" sz="1800"/>
            </a:p>
          </p:txBody>
        </p:sp>
        <p:sp>
          <p:nvSpPr>
            <p:cNvPr id="49179" name="Freeform 65"/>
            <p:cNvSpPr>
              <a:spLocks/>
            </p:cNvSpPr>
            <p:nvPr/>
          </p:nvSpPr>
          <p:spPr bwMode="auto">
            <a:xfrm>
              <a:off x="336" y="2208"/>
              <a:ext cx="429" cy="175"/>
            </a:xfrm>
            <a:custGeom>
              <a:avLst/>
              <a:gdLst>
                <a:gd name="T0" fmla="*/ 0 w 547"/>
                <a:gd name="T1" fmla="*/ 32 h 224"/>
                <a:gd name="T2" fmla="*/ 14 w 547"/>
                <a:gd name="T3" fmla="*/ 0 h 224"/>
                <a:gd name="T4" fmla="*/ 64 w 547"/>
                <a:gd name="T5" fmla="*/ 0 h 224"/>
                <a:gd name="T6" fmla="*/ 78 w 547"/>
                <a:gd name="T7" fmla="*/ 32 h 224"/>
                <a:gd name="T8" fmla="*/ 0 w 547"/>
                <a:gd name="T9" fmla="*/ 32 h 224"/>
                <a:gd name="T10" fmla="*/ 0 60000 65536"/>
                <a:gd name="T11" fmla="*/ 0 60000 65536"/>
                <a:gd name="T12" fmla="*/ 0 60000 65536"/>
                <a:gd name="T13" fmla="*/ 0 60000 65536"/>
                <a:gd name="T14" fmla="*/ 0 60000 65536"/>
                <a:gd name="T15" fmla="*/ 0 w 547"/>
                <a:gd name="T16" fmla="*/ 0 h 224"/>
                <a:gd name="T17" fmla="*/ 547 w 547"/>
                <a:gd name="T18" fmla="*/ 224 h 224"/>
              </a:gdLst>
              <a:ahLst/>
              <a:cxnLst>
                <a:cxn ang="T10">
                  <a:pos x="T0" y="T1"/>
                </a:cxn>
                <a:cxn ang="T11">
                  <a:pos x="T2" y="T3"/>
                </a:cxn>
                <a:cxn ang="T12">
                  <a:pos x="T4" y="T5"/>
                </a:cxn>
                <a:cxn ang="T13">
                  <a:pos x="T6" y="T7"/>
                </a:cxn>
                <a:cxn ang="T14">
                  <a:pos x="T8" y="T9"/>
                </a:cxn>
              </a:cxnLst>
              <a:rect l="T15" t="T16" r="T17" b="T18"/>
              <a:pathLst>
                <a:path w="547" h="224">
                  <a:moveTo>
                    <a:pt x="0" y="224"/>
                  </a:moveTo>
                  <a:lnTo>
                    <a:pt x="98" y="0"/>
                  </a:lnTo>
                  <a:lnTo>
                    <a:pt x="449" y="0"/>
                  </a:lnTo>
                  <a:lnTo>
                    <a:pt x="547" y="224"/>
                  </a:lnTo>
                  <a:lnTo>
                    <a:pt x="0" y="224"/>
                  </a:lnTo>
                  <a:close/>
                </a:path>
              </a:pathLst>
            </a:custGeom>
            <a:solidFill>
              <a:schemeClr val="bg1"/>
            </a:solidFill>
            <a:ln w="22225">
              <a:solidFill>
                <a:srgbClr val="000000"/>
              </a:solidFill>
              <a:round/>
              <a:headEnd/>
              <a:tailEnd/>
            </a:ln>
          </p:spPr>
          <p:txBody>
            <a:bodyPr/>
            <a:lstStyle/>
            <a:p>
              <a:pPr eaLnBrk="0" hangingPunct="0"/>
              <a:endParaRPr lang="en-US" sz="1800"/>
            </a:p>
          </p:txBody>
        </p:sp>
      </p:grpSp>
      <p:cxnSp>
        <p:nvCxnSpPr>
          <p:cNvPr id="49172" name="AutoShape 67"/>
          <p:cNvCxnSpPr>
            <a:cxnSpLocks noChangeShapeType="1"/>
            <a:stCxn id="49186" idx="3"/>
            <a:endCxn id="49180" idx="1"/>
          </p:cNvCxnSpPr>
          <p:nvPr/>
        </p:nvCxnSpPr>
        <p:spPr bwMode="auto">
          <a:xfrm flipV="1">
            <a:off x="5649913" y="2422525"/>
            <a:ext cx="511175" cy="3352800"/>
          </a:xfrm>
          <a:prstGeom prst="straightConnector1">
            <a:avLst/>
          </a:prstGeom>
          <a:noFill/>
          <a:ln w="28575">
            <a:solidFill>
              <a:schemeClr val="tx1"/>
            </a:solidFill>
            <a:prstDash val="dash"/>
            <a:round/>
            <a:headEnd/>
            <a:tailEnd type="arrow" w="med" len="lg"/>
          </a:ln>
        </p:spPr>
      </p:cxnSp>
      <p:cxnSp>
        <p:nvCxnSpPr>
          <p:cNvPr id="49173" name="AutoShape 68"/>
          <p:cNvCxnSpPr>
            <a:cxnSpLocks noChangeShapeType="1"/>
            <a:stCxn id="49186" idx="1"/>
            <a:endCxn id="49190" idx="2"/>
          </p:cNvCxnSpPr>
          <p:nvPr/>
        </p:nvCxnSpPr>
        <p:spPr bwMode="auto">
          <a:xfrm flipH="1" flipV="1">
            <a:off x="1638300" y="4010025"/>
            <a:ext cx="1931988" cy="1765300"/>
          </a:xfrm>
          <a:prstGeom prst="straightConnector1">
            <a:avLst/>
          </a:prstGeom>
          <a:noFill/>
          <a:ln w="28575">
            <a:solidFill>
              <a:schemeClr val="tx1"/>
            </a:solidFill>
            <a:prstDash val="dash"/>
            <a:round/>
            <a:headEnd/>
            <a:tailEnd type="arrow" w="med" len="lg"/>
          </a:ln>
        </p:spPr>
      </p:cxnSp>
      <p:cxnSp>
        <p:nvCxnSpPr>
          <p:cNvPr id="49174" name="AutoShape 69"/>
          <p:cNvCxnSpPr>
            <a:cxnSpLocks noChangeShapeType="1"/>
            <a:stCxn id="49188" idx="1"/>
            <a:endCxn id="49190" idx="0"/>
          </p:cNvCxnSpPr>
          <p:nvPr/>
        </p:nvCxnSpPr>
        <p:spPr bwMode="auto">
          <a:xfrm flipH="1">
            <a:off x="1638300" y="1965325"/>
            <a:ext cx="1474788" cy="1306513"/>
          </a:xfrm>
          <a:prstGeom prst="straightConnector1">
            <a:avLst/>
          </a:prstGeom>
          <a:noFill/>
          <a:ln w="28575">
            <a:solidFill>
              <a:schemeClr val="tx1"/>
            </a:solidFill>
            <a:prstDash val="dash"/>
            <a:round/>
            <a:headEnd/>
            <a:tailEnd type="arrow" w="med" len="lg"/>
          </a:ln>
        </p:spPr>
      </p:cxnSp>
      <p:cxnSp>
        <p:nvCxnSpPr>
          <p:cNvPr id="49175" name="AutoShape 70"/>
          <p:cNvCxnSpPr>
            <a:cxnSpLocks noChangeShapeType="1"/>
            <a:stCxn id="49190" idx="0"/>
            <a:endCxn id="49180" idx="1"/>
          </p:cNvCxnSpPr>
          <p:nvPr/>
        </p:nvCxnSpPr>
        <p:spPr bwMode="auto">
          <a:xfrm flipV="1">
            <a:off x="1638300" y="2422525"/>
            <a:ext cx="4522788" cy="849313"/>
          </a:xfrm>
          <a:prstGeom prst="straightConnector1">
            <a:avLst/>
          </a:prstGeom>
          <a:noFill/>
          <a:ln w="28575">
            <a:solidFill>
              <a:schemeClr val="tx1"/>
            </a:solidFill>
            <a:prstDash val="dash"/>
            <a:round/>
            <a:headEnd/>
            <a:tailEnd type="arrow" w="med" len="lg"/>
          </a:ln>
        </p:spPr>
      </p:cxnSp>
      <p:cxnSp>
        <p:nvCxnSpPr>
          <p:cNvPr id="49176" name="AutoShape 71"/>
          <p:cNvCxnSpPr>
            <a:cxnSpLocks noChangeShapeType="1"/>
            <a:stCxn id="49188" idx="2"/>
            <a:endCxn id="49184" idx="0"/>
          </p:cNvCxnSpPr>
          <p:nvPr/>
        </p:nvCxnSpPr>
        <p:spPr bwMode="auto">
          <a:xfrm>
            <a:off x="4152900" y="2333625"/>
            <a:ext cx="3581400" cy="2995613"/>
          </a:xfrm>
          <a:prstGeom prst="straightConnector1">
            <a:avLst/>
          </a:prstGeom>
          <a:noFill/>
          <a:ln w="28575">
            <a:solidFill>
              <a:schemeClr val="tx1"/>
            </a:solidFill>
            <a:prstDash val="dash"/>
            <a:round/>
            <a:headEnd/>
            <a:tailEnd type="arrow" w="med" len="lg"/>
          </a:ln>
        </p:spPr>
      </p:cxnSp>
      <p:sp>
        <p:nvSpPr>
          <p:cNvPr id="49177" name="Textfeld 38"/>
          <p:cNvSpPr txBox="1">
            <a:spLocks noChangeArrowheads="1"/>
          </p:cNvSpPr>
          <p:nvPr/>
        </p:nvSpPr>
        <p:spPr bwMode="auto">
          <a:xfrm>
            <a:off x="609600" y="5138738"/>
            <a:ext cx="2230438" cy="923925"/>
          </a:xfrm>
          <a:prstGeom prst="rect">
            <a:avLst/>
          </a:prstGeom>
          <a:noFill/>
          <a:ln w="9525">
            <a:noFill/>
            <a:miter lim="800000"/>
            <a:headEnd/>
            <a:tailEnd/>
          </a:ln>
        </p:spPr>
        <p:txBody>
          <a:bodyPr wrap="none">
            <a:spAutoFit/>
          </a:bodyPr>
          <a:lstStyle/>
          <a:p>
            <a:pPr eaLnBrk="0" hangingPunct="0"/>
            <a:r>
              <a:rPr lang="en-US" sz="1800"/>
              <a:t>No,  it has too </a:t>
            </a:r>
          </a:p>
          <a:p>
            <a:pPr eaLnBrk="0" hangingPunct="0"/>
            <a:r>
              <a:rPr lang="de-DE" sz="1800"/>
              <a:t>m</a:t>
            </a:r>
            <a:r>
              <a:rPr lang="en-US" sz="1800"/>
              <a:t>uch coupling </a:t>
            </a:r>
          </a:p>
          <a:p>
            <a:pPr eaLnBrk="0" hangingPunct="0"/>
            <a:r>
              <a:rPr lang="en-US" sz="1800"/>
              <a:t>(“Spaghetti” Design)</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p:cNvSpPr>
            <a:spLocks noGrp="1"/>
          </p:cNvSpPr>
          <p:nvPr>
            <p:ph type="title"/>
          </p:nvPr>
        </p:nvSpPr>
        <p:spPr>
          <a:xfrm>
            <a:off x="228600" y="152400"/>
            <a:ext cx="8701118" cy="715963"/>
          </a:xfrm>
        </p:spPr>
        <p:txBody>
          <a:bodyPr/>
          <a:lstStyle/>
          <a:p>
            <a:r>
              <a:rPr lang="en-US" sz="4000" dirty="0" err="1" smtClean="0">
                <a:ea typeface="ＭＳ Ｐゴシック" pitchFamily="34" charset="-128"/>
              </a:rPr>
              <a:t>Dijkstra’s</a:t>
            </a:r>
            <a:r>
              <a:rPr lang="en-US" sz="4000" dirty="0" smtClean="0">
                <a:ea typeface="ＭＳ Ｐゴシック" pitchFamily="34" charset="-128"/>
              </a:rPr>
              <a:t> answer to “Spaghetti Design”</a:t>
            </a:r>
          </a:p>
        </p:txBody>
      </p:sp>
      <p:sp>
        <p:nvSpPr>
          <p:cNvPr id="17411" name="Inhaltsplatzhalter 2"/>
          <p:cNvSpPr>
            <a:spLocks noGrp="1"/>
          </p:cNvSpPr>
          <p:nvPr>
            <p:ph idx="1"/>
          </p:nvPr>
        </p:nvSpPr>
        <p:spPr>
          <a:xfrm>
            <a:off x="214282" y="1055688"/>
            <a:ext cx="8715436" cy="3590925"/>
          </a:xfrm>
        </p:spPr>
        <p:txBody>
          <a:bodyPr/>
          <a:lstStyle/>
          <a:p>
            <a:r>
              <a:rPr lang="en-US" sz="2400" dirty="0" err="1" smtClean="0">
                <a:ea typeface="ＭＳ Ｐゴシック" pitchFamily="34" charset="-128"/>
              </a:rPr>
              <a:t>Dijkstra</a:t>
            </a:r>
            <a:r>
              <a:rPr lang="en-US" sz="2400" dirty="0" smtClean="0">
                <a:ea typeface="ＭＳ Ｐゴシック" pitchFamily="34" charset="-128"/>
              </a:rPr>
              <a:t> revolutionary idea in 1968</a:t>
            </a:r>
          </a:p>
          <a:p>
            <a:pPr lvl="1"/>
            <a:r>
              <a:rPr lang="en-US" sz="2000" dirty="0" smtClean="0">
                <a:ea typeface="ＭＳ Ｐゴシック" pitchFamily="34" charset="-128"/>
              </a:rPr>
              <a:t>An system should be designed and built as a hierarchy of layers: Each layer uses only the services offered by the lower layers</a:t>
            </a:r>
          </a:p>
          <a:p>
            <a:r>
              <a:rPr lang="en-US" sz="2400" dirty="0" smtClean="0">
                <a:ea typeface="ＭＳ Ｐゴシック" pitchFamily="34" charset="-128"/>
              </a:rPr>
              <a:t>The T.H.E. system</a:t>
            </a:r>
          </a:p>
          <a:p>
            <a:pPr lvl="1"/>
            <a:r>
              <a:rPr lang="en-US" sz="2000" dirty="0" smtClean="0">
                <a:ea typeface="ＭＳ Ｐゴシック" pitchFamily="34" charset="-128"/>
              </a:rPr>
              <a:t>T.H.E. = </a:t>
            </a:r>
            <a:r>
              <a:rPr lang="en-US" sz="2000" u="sng" dirty="0" err="1" smtClean="0">
                <a:ea typeface="ＭＳ Ｐゴシック" pitchFamily="34" charset="-128"/>
              </a:rPr>
              <a:t>T</a:t>
            </a:r>
            <a:r>
              <a:rPr lang="en-US" sz="2000" dirty="0" err="1" smtClean="0">
                <a:ea typeface="ＭＳ Ｐゴシック" pitchFamily="34" charset="-128"/>
              </a:rPr>
              <a:t>echnische</a:t>
            </a:r>
            <a:r>
              <a:rPr lang="en-US" sz="2000" dirty="0" smtClean="0">
                <a:ea typeface="ＭＳ Ｐゴシック" pitchFamily="34" charset="-128"/>
              </a:rPr>
              <a:t> </a:t>
            </a:r>
            <a:r>
              <a:rPr lang="en-US" sz="2000" u="sng" dirty="0" err="1" smtClean="0">
                <a:ea typeface="ＭＳ Ｐゴシック" pitchFamily="34" charset="-128"/>
              </a:rPr>
              <a:t>H</a:t>
            </a:r>
            <a:r>
              <a:rPr lang="en-US" sz="2000" dirty="0" err="1" smtClean="0">
                <a:ea typeface="ＭＳ Ｐゴシック" pitchFamily="34" charset="-128"/>
              </a:rPr>
              <a:t>ochschule</a:t>
            </a:r>
            <a:r>
              <a:rPr lang="en-US" sz="2000" dirty="0" smtClean="0">
                <a:ea typeface="ＭＳ Ｐゴシック" pitchFamily="34" charset="-128"/>
              </a:rPr>
              <a:t> </a:t>
            </a:r>
            <a:r>
              <a:rPr lang="en-US" sz="2000" u="sng" dirty="0" smtClean="0">
                <a:ea typeface="ＭＳ Ｐゴシック" pitchFamily="34" charset="-128"/>
              </a:rPr>
              <a:t>E</a:t>
            </a:r>
            <a:r>
              <a:rPr lang="en-US" sz="2000" dirty="0" smtClean="0">
                <a:ea typeface="ＭＳ Ｐゴシック" pitchFamily="34" charset="-128"/>
              </a:rPr>
              <a:t>indhoven</a:t>
            </a:r>
          </a:p>
          <a:p>
            <a:r>
              <a:rPr lang="en-US" sz="2400" dirty="0" smtClean="0">
                <a:ea typeface="ＭＳ Ｐゴシック" pitchFamily="34" charset="-128"/>
              </a:rPr>
              <a:t>An operating system for single user operation</a:t>
            </a:r>
          </a:p>
          <a:p>
            <a:pPr lvl="1"/>
            <a:r>
              <a:rPr lang="en-US" sz="2000" dirty="0" smtClean="0">
                <a:ea typeface="ＭＳ Ｐゴシック" pitchFamily="34" charset="-128"/>
              </a:rPr>
              <a:t>Supporting batch-mode </a:t>
            </a:r>
          </a:p>
          <a:p>
            <a:pPr lvl="1"/>
            <a:r>
              <a:rPr lang="en-US" sz="2000" dirty="0" smtClean="0">
                <a:ea typeface="ＭＳ Ｐゴシック" pitchFamily="34" charset="-128"/>
              </a:rPr>
              <a:t>Multitasking with a fixed set of processes sharing the CPU</a:t>
            </a:r>
          </a:p>
        </p:txBody>
      </p:sp>
      <p:sp>
        <p:nvSpPr>
          <p:cNvPr id="51204" name="Text Box 6"/>
          <p:cNvSpPr txBox="1">
            <a:spLocks noChangeArrowheads="1"/>
          </p:cNvSpPr>
          <p:nvPr/>
        </p:nvSpPr>
        <p:spPr bwMode="auto">
          <a:xfrm>
            <a:off x="2800350" y="5380062"/>
            <a:ext cx="5308600" cy="1477962"/>
          </a:xfrm>
          <a:prstGeom prst="rect">
            <a:avLst/>
          </a:prstGeom>
          <a:noFill/>
          <a:ln w="12700">
            <a:noFill/>
            <a:miter lim="800000"/>
            <a:headEnd/>
            <a:tailEnd/>
          </a:ln>
        </p:spPr>
        <p:txBody>
          <a:bodyPr anchor="ctr">
            <a:spAutoFit/>
          </a:bodyPr>
          <a:lstStyle/>
          <a:p>
            <a:pPr algn="ctr" eaLnBrk="0" hangingPunct="0"/>
            <a:r>
              <a:rPr lang="en-US" sz="1800" b="0">
                <a:latin typeface="Verdana" pitchFamily="34" charset="0"/>
              </a:rPr>
              <a:t>Edser W. Dijkstra, 1930-2002</a:t>
            </a:r>
          </a:p>
          <a:p>
            <a:pPr algn="ctr" eaLnBrk="0" hangingPunct="0"/>
            <a:r>
              <a:rPr lang="en-US" sz="1800" b="0">
                <a:latin typeface="Verdana" pitchFamily="34" charset="0"/>
              </a:rPr>
              <a:t>Formal verification: Proofs for programs</a:t>
            </a:r>
          </a:p>
          <a:p>
            <a:pPr algn="ctr" eaLnBrk="0" hangingPunct="0"/>
            <a:r>
              <a:rPr lang="en-US" sz="1800" b="0">
                <a:latin typeface="Verdana" pitchFamily="34" charset="0"/>
              </a:rPr>
              <a:t>Dijkstra Algorithm, Banker’s Algorithm, Gotos considered harmful, T.H.E.,</a:t>
            </a:r>
          </a:p>
          <a:p>
            <a:pPr algn="ctr" eaLnBrk="0" hangingPunct="0"/>
            <a:r>
              <a:rPr lang="en-US" sz="1800" b="0">
                <a:latin typeface="Verdana" pitchFamily="34" charset="0"/>
              </a:rPr>
              <a:t>1972 Turing Award</a:t>
            </a:r>
          </a:p>
        </p:txBody>
      </p:sp>
      <p:pic>
        <p:nvPicPr>
          <p:cNvPr id="51205" name="Bild 6"/>
          <p:cNvPicPr>
            <a:picLocks noChangeAspect="1"/>
          </p:cNvPicPr>
          <p:nvPr/>
        </p:nvPicPr>
        <p:blipFill>
          <a:blip r:embed="rId2"/>
          <a:srcRect/>
          <a:stretch>
            <a:fillRect/>
          </a:stretch>
        </p:blipFill>
        <p:spPr bwMode="auto">
          <a:xfrm>
            <a:off x="1520825" y="4914924"/>
            <a:ext cx="1427163" cy="19018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1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19100" y="222250"/>
            <a:ext cx="8410575" cy="634982"/>
          </a:xfrm>
        </p:spPr>
        <p:txBody>
          <a:bodyPr/>
          <a:lstStyle/>
          <a:p>
            <a:r>
              <a:rPr lang="en-US" dirty="0" smtClean="0">
                <a:ea typeface="ＭＳ Ｐゴシック" pitchFamily="34" charset="-128"/>
              </a:rPr>
              <a:t>The Layers of the T.H.E. System</a:t>
            </a:r>
          </a:p>
        </p:txBody>
      </p:sp>
      <p:sp>
        <p:nvSpPr>
          <p:cNvPr id="52227" name="Rectangle 3"/>
          <p:cNvSpPr>
            <a:spLocks noGrp="1" noChangeArrowheads="1"/>
          </p:cNvSpPr>
          <p:nvPr>
            <p:ph idx="1"/>
          </p:nvPr>
        </p:nvSpPr>
        <p:spPr>
          <a:xfrm>
            <a:off x="255588" y="977900"/>
            <a:ext cx="8888412" cy="717550"/>
          </a:xfrm>
        </p:spPr>
        <p:txBody>
          <a:bodyPr/>
          <a:lstStyle/>
          <a:p>
            <a:pPr>
              <a:buFont typeface="Times" charset="0"/>
              <a:buNone/>
            </a:pPr>
            <a:r>
              <a:rPr lang="en-US" sz="2400" dirty="0" smtClean="0">
                <a:ea typeface="ＭＳ Ｐゴシック" pitchFamily="34" charset="-128"/>
              </a:rPr>
              <a:t>“An operating system is a hierarchy of layers, each layers using services offered by the lower layers”</a:t>
            </a:r>
          </a:p>
        </p:txBody>
      </p:sp>
      <p:grpSp>
        <p:nvGrpSpPr>
          <p:cNvPr id="2" name="Gruppierung 28"/>
          <p:cNvGrpSpPr>
            <a:grpSpLocks/>
          </p:cNvGrpSpPr>
          <p:nvPr/>
        </p:nvGrpSpPr>
        <p:grpSpPr bwMode="auto">
          <a:xfrm>
            <a:off x="1171575" y="6027738"/>
            <a:ext cx="5140325" cy="598487"/>
            <a:chOff x="1666241" y="8572783"/>
            <a:chExt cx="7310684" cy="851182"/>
          </a:xfrm>
        </p:grpSpPr>
        <p:sp>
          <p:nvSpPr>
            <p:cNvPr id="52242" name="Rectangle 98"/>
            <p:cNvSpPr>
              <a:spLocks noChangeArrowheads="1"/>
            </p:cNvSpPr>
            <p:nvPr/>
          </p:nvSpPr>
          <p:spPr bwMode="auto">
            <a:xfrm>
              <a:off x="1666241" y="8572783"/>
              <a:ext cx="7310684" cy="851182"/>
            </a:xfrm>
            <a:prstGeom prst="rect">
              <a:avLst/>
            </a:prstGeom>
            <a:noFill/>
            <a:ln w="12700">
              <a:solidFill>
                <a:srgbClr val="000000"/>
              </a:solidFill>
              <a:miter lim="800000"/>
              <a:headEnd/>
              <a:tailEnd/>
            </a:ln>
          </p:spPr>
          <p:txBody>
            <a:bodyPr wrap="none" lIns="130046" tIns="65023" rIns="130046" bIns="65023" anchor="ctr"/>
            <a:lstStyle/>
            <a:p>
              <a:pPr eaLnBrk="0" hangingPunct="0"/>
              <a:endParaRPr lang="en-US" sz="1800"/>
            </a:p>
          </p:txBody>
        </p:sp>
        <p:sp>
          <p:nvSpPr>
            <p:cNvPr id="52243" name="Rectangle 12"/>
            <p:cNvSpPr>
              <a:spLocks noChangeArrowheads="1"/>
            </p:cNvSpPr>
            <p:nvPr/>
          </p:nvSpPr>
          <p:spPr bwMode="auto">
            <a:xfrm>
              <a:off x="2006600" y="8686801"/>
              <a:ext cx="3838701" cy="728973"/>
            </a:xfrm>
            <a:prstGeom prst="rect">
              <a:avLst/>
            </a:prstGeom>
            <a:noFill/>
            <a:ln w="12700">
              <a:noFill/>
              <a:miter lim="800000"/>
              <a:headEnd/>
              <a:tailEnd/>
            </a:ln>
          </p:spPr>
          <p:txBody>
            <a:bodyPr wrap="none" lIns="128691" tIns="63217" rIns="128691" bIns="63217">
              <a:spAutoFit/>
            </a:bodyPr>
            <a:lstStyle/>
            <a:p>
              <a:pPr eaLnBrk="0" hangingPunct="0"/>
              <a:r>
                <a:rPr lang="en-US" sz="2500" b="0"/>
                <a:t>Layer 0: Scheduler</a:t>
              </a:r>
            </a:p>
          </p:txBody>
        </p:sp>
      </p:grpSp>
      <p:grpSp>
        <p:nvGrpSpPr>
          <p:cNvPr id="3" name="Gruppierung 29"/>
          <p:cNvGrpSpPr>
            <a:grpSpLocks/>
          </p:cNvGrpSpPr>
          <p:nvPr/>
        </p:nvGrpSpPr>
        <p:grpSpPr bwMode="auto">
          <a:xfrm>
            <a:off x="1171575" y="4946650"/>
            <a:ext cx="5130800" cy="1081088"/>
            <a:chOff x="1666240" y="7035236"/>
            <a:chExt cx="7297138" cy="1537547"/>
          </a:xfrm>
        </p:grpSpPr>
        <p:sp>
          <p:nvSpPr>
            <p:cNvPr id="52240" name="Rectangle 5"/>
            <p:cNvSpPr>
              <a:spLocks noChangeArrowheads="1"/>
            </p:cNvSpPr>
            <p:nvPr/>
          </p:nvSpPr>
          <p:spPr bwMode="auto">
            <a:xfrm>
              <a:off x="1666240" y="7035236"/>
              <a:ext cx="7297138" cy="1537547"/>
            </a:xfrm>
            <a:prstGeom prst="rect">
              <a:avLst/>
            </a:prstGeom>
            <a:noFill/>
            <a:ln w="12700">
              <a:solidFill>
                <a:srgbClr val="000000"/>
              </a:solidFill>
              <a:miter lim="800000"/>
              <a:headEnd/>
              <a:tailEnd/>
            </a:ln>
          </p:spPr>
          <p:txBody>
            <a:bodyPr wrap="none" lIns="130046" tIns="65023" rIns="130046" bIns="65023" anchor="ctr"/>
            <a:lstStyle/>
            <a:p>
              <a:pPr eaLnBrk="0" hangingPunct="0"/>
              <a:endParaRPr lang="en-US" sz="1800"/>
            </a:p>
          </p:txBody>
        </p:sp>
        <p:sp>
          <p:nvSpPr>
            <p:cNvPr id="52241" name="Rectangle 13"/>
            <p:cNvSpPr>
              <a:spLocks noChangeArrowheads="1"/>
            </p:cNvSpPr>
            <p:nvPr/>
          </p:nvSpPr>
          <p:spPr bwMode="auto">
            <a:xfrm>
              <a:off x="2006600" y="7467599"/>
              <a:ext cx="3053959" cy="729133"/>
            </a:xfrm>
            <a:prstGeom prst="rect">
              <a:avLst/>
            </a:prstGeom>
            <a:noFill/>
            <a:ln w="12700">
              <a:noFill/>
              <a:miter lim="800000"/>
              <a:headEnd/>
              <a:tailEnd/>
            </a:ln>
          </p:spPr>
          <p:txBody>
            <a:bodyPr wrap="none" lIns="128691" tIns="63217" rIns="128691" bIns="63217">
              <a:spAutoFit/>
            </a:bodyPr>
            <a:lstStyle/>
            <a:p>
              <a:pPr eaLnBrk="0" hangingPunct="0"/>
              <a:r>
                <a:rPr lang="en-US" sz="2500" b="0"/>
                <a:t>Layer 1: Pager</a:t>
              </a:r>
            </a:p>
          </p:txBody>
        </p:sp>
      </p:grpSp>
      <p:grpSp>
        <p:nvGrpSpPr>
          <p:cNvPr id="4" name="Gruppierung 30"/>
          <p:cNvGrpSpPr>
            <a:grpSpLocks/>
          </p:cNvGrpSpPr>
          <p:nvPr/>
        </p:nvGrpSpPr>
        <p:grpSpPr bwMode="auto">
          <a:xfrm>
            <a:off x="1171575" y="3906838"/>
            <a:ext cx="5130800" cy="1062037"/>
            <a:chOff x="1666240" y="5556393"/>
            <a:chExt cx="7297138" cy="1510299"/>
          </a:xfrm>
        </p:grpSpPr>
        <p:sp>
          <p:nvSpPr>
            <p:cNvPr id="52238" name="Rectangle 88"/>
            <p:cNvSpPr>
              <a:spLocks noChangeArrowheads="1"/>
            </p:cNvSpPr>
            <p:nvPr/>
          </p:nvSpPr>
          <p:spPr bwMode="auto">
            <a:xfrm>
              <a:off x="1666240" y="5556393"/>
              <a:ext cx="7297138" cy="1474328"/>
            </a:xfrm>
            <a:prstGeom prst="rect">
              <a:avLst/>
            </a:prstGeom>
            <a:noFill/>
            <a:ln w="12700">
              <a:solidFill>
                <a:srgbClr val="000000"/>
              </a:solidFill>
              <a:miter lim="800000"/>
              <a:headEnd/>
              <a:tailEnd/>
            </a:ln>
          </p:spPr>
          <p:txBody>
            <a:bodyPr wrap="none" anchor="ctr"/>
            <a:lstStyle/>
            <a:p>
              <a:pPr eaLnBrk="0" hangingPunct="0"/>
              <a:endParaRPr lang="en-US" sz="1800"/>
            </a:p>
          </p:txBody>
        </p:sp>
        <p:sp>
          <p:nvSpPr>
            <p:cNvPr id="52239" name="Rectangle 14"/>
            <p:cNvSpPr>
              <a:spLocks noChangeArrowheads="1"/>
            </p:cNvSpPr>
            <p:nvPr/>
          </p:nvSpPr>
          <p:spPr bwMode="auto">
            <a:xfrm>
              <a:off x="2006600" y="5791200"/>
              <a:ext cx="6858000" cy="1275492"/>
            </a:xfrm>
            <a:prstGeom prst="rect">
              <a:avLst/>
            </a:prstGeom>
            <a:noFill/>
            <a:ln w="12700">
              <a:noFill/>
              <a:miter lim="800000"/>
              <a:headEnd/>
              <a:tailEnd/>
            </a:ln>
          </p:spPr>
          <p:txBody>
            <a:bodyPr lIns="128691" tIns="63217" rIns="128691" bIns="63217">
              <a:spAutoFit/>
            </a:bodyPr>
            <a:lstStyle/>
            <a:p>
              <a:pPr eaLnBrk="0" hangingPunct="0"/>
              <a:r>
                <a:rPr lang="en-US" sz="2500" b="0"/>
                <a:t>Layer 2: Communication with Console</a:t>
              </a:r>
            </a:p>
          </p:txBody>
        </p:sp>
      </p:grpSp>
      <p:grpSp>
        <p:nvGrpSpPr>
          <p:cNvPr id="5" name="Gruppierung 31"/>
          <p:cNvGrpSpPr>
            <a:grpSpLocks/>
          </p:cNvGrpSpPr>
          <p:nvPr/>
        </p:nvGrpSpPr>
        <p:grpSpPr bwMode="auto">
          <a:xfrm>
            <a:off x="1171575" y="2868613"/>
            <a:ext cx="5130800" cy="1036637"/>
            <a:chOff x="1666240" y="4079806"/>
            <a:chExt cx="7297138" cy="1474328"/>
          </a:xfrm>
        </p:grpSpPr>
        <p:sp>
          <p:nvSpPr>
            <p:cNvPr id="52236" name="Rectangle 87"/>
            <p:cNvSpPr>
              <a:spLocks noChangeArrowheads="1"/>
            </p:cNvSpPr>
            <p:nvPr/>
          </p:nvSpPr>
          <p:spPr bwMode="auto">
            <a:xfrm>
              <a:off x="1666240" y="4079806"/>
              <a:ext cx="7297138" cy="1474328"/>
            </a:xfrm>
            <a:prstGeom prst="rect">
              <a:avLst/>
            </a:prstGeom>
            <a:noFill/>
            <a:ln w="12700">
              <a:solidFill>
                <a:srgbClr val="000000"/>
              </a:solidFill>
              <a:miter lim="800000"/>
              <a:headEnd/>
              <a:tailEnd/>
            </a:ln>
          </p:spPr>
          <p:txBody>
            <a:bodyPr wrap="none" lIns="130046" tIns="65023" rIns="130046" bIns="65023" anchor="ctr"/>
            <a:lstStyle/>
            <a:p>
              <a:pPr eaLnBrk="0" hangingPunct="0"/>
              <a:endParaRPr lang="en-US" sz="1800"/>
            </a:p>
          </p:txBody>
        </p:sp>
        <p:sp>
          <p:nvSpPr>
            <p:cNvPr id="52237" name="Rectangle 15"/>
            <p:cNvSpPr>
              <a:spLocks noChangeArrowheads="1"/>
            </p:cNvSpPr>
            <p:nvPr/>
          </p:nvSpPr>
          <p:spPr bwMode="auto">
            <a:xfrm>
              <a:off x="2006600" y="4495800"/>
              <a:ext cx="5763402" cy="728504"/>
            </a:xfrm>
            <a:prstGeom prst="rect">
              <a:avLst/>
            </a:prstGeom>
            <a:noFill/>
            <a:ln w="12700">
              <a:noFill/>
              <a:miter lim="800000"/>
              <a:headEnd/>
              <a:tailEnd/>
            </a:ln>
          </p:spPr>
          <p:txBody>
            <a:bodyPr wrap="none" lIns="128691" tIns="63217" rIns="128691" bIns="63217">
              <a:spAutoFit/>
            </a:bodyPr>
            <a:lstStyle/>
            <a:p>
              <a:pPr eaLnBrk="0" hangingPunct="0"/>
              <a:r>
                <a:rPr lang="en-US" sz="2500" b="0"/>
                <a:t>Layer 3: I/O Device Manager</a:t>
              </a:r>
            </a:p>
          </p:txBody>
        </p:sp>
      </p:grpSp>
      <p:grpSp>
        <p:nvGrpSpPr>
          <p:cNvPr id="6" name="Gruppierung 32"/>
          <p:cNvGrpSpPr>
            <a:grpSpLocks/>
          </p:cNvGrpSpPr>
          <p:nvPr/>
        </p:nvGrpSpPr>
        <p:grpSpPr bwMode="auto">
          <a:xfrm>
            <a:off x="1171575" y="1831975"/>
            <a:ext cx="5130800" cy="1036638"/>
            <a:chOff x="1666240" y="2605475"/>
            <a:chExt cx="7297138" cy="1474330"/>
          </a:xfrm>
        </p:grpSpPr>
        <p:sp>
          <p:nvSpPr>
            <p:cNvPr id="52234" name="Rectangle 11"/>
            <p:cNvSpPr>
              <a:spLocks noChangeArrowheads="1"/>
            </p:cNvSpPr>
            <p:nvPr/>
          </p:nvSpPr>
          <p:spPr bwMode="auto">
            <a:xfrm>
              <a:off x="1666240" y="2605475"/>
              <a:ext cx="7297138" cy="1474330"/>
            </a:xfrm>
            <a:prstGeom prst="rect">
              <a:avLst/>
            </a:prstGeom>
            <a:noFill/>
            <a:ln w="12700">
              <a:solidFill>
                <a:srgbClr val="000000"/>
              </a:solidFill>
              <a:miter lim="800000"/>
              <a:headEnd/>
              <a:tailEnd/>
            </a:ln>
          </p:spPr>
          <p:txBody>
            <a:bodyPr wrap="none" lIns="130046" tIns="65023" rIns="130046" bIns="65023" anchor="ctr"/>
            <a:lstStyle/>
            <a:p>
              <a:pPr eaLnBrk="0" hangingPunct="0"/>
              <a:endParaRPr lang="en-US" sz="1800"/>
            </a:p>
          </p:txBody>
        </p:sp>
        <p:sp>
          <p:nvSpPr>
            <p:cNvPr id="52235" name="Rectangle 15"/>
            <p:cNvSpPr>
              <a:spLocks noChangeArrowheads="1"/>
            </p:cNvSpPr>
            <p:nvPr/>
          </p:nvSpPr>
          <p:spPr bwMode="auto">
            <a:xfrm>
              <a:off x="2006600" y="3124200"/>
              <a:ext cx="4738677" cy="728505"/>
            </a:xfrm>
            <a:prstGeom prst="rect">
              <a:avLst/>
            </a:prstGeom>
            <a:noFill/>
            <a:ln w="12700">
              <a:noFill/>
              <a:miter lim="800000"/>
              <a:headEnd/>
              <a:tailEnd/>
            </a:ln>
          </p:spPr>
          <p:txBody>
            <a:bodyPr wrap="none" lIns="128691" tIns="63217" rIns="128691" bIns="63217">
              <a:spAutoFit/>
            </a:bodyPr>
            <a:lstStyle/>
            <a:p>
              <a:pPr eaLnBrk="0" hangingPunct="0"/>
              <a:r>
                <a:rPr lang="en-US" sz="2500" b="0"/>
                <a:t>Layer 4: User Programs</a:t>
              </a:r>
            </a:p>
          </p:txBody>
        </p:sp>
      </p:grpSp>
      <p:sp>
        <p:nvSpPr>
          <p:cNvPr id="19" name="Abgerundete rechteckige Legende 18"/>
          <p:cNvSpPr>
            <a:spLocks noChangeArrowheads="1"/>
          </p:cNvSpPr>
          <p:nvPr/>
        </p:nvSpPr>
        <p:spPr bwMode="auto">
          <a:xfrm>
            <a:off x="6773863" y="1947863"/>
            <a:ext cx="2235200" cy="1524000"/>
          </a:xfrm>
          <a:prstGeom prst="wedgeRoundRectCallout">
            <a:avLst>
              <a:gd name="adj1" fmla="val -68560"/>
              <a:gd name="adj2" fmla="val -65944"/>
              <a:gd name="adj3" fmla="val 16667"/>
            </a:avLst>
          </a:prstGeom>
          <a:solidFill>
            <a:schemeClr val="bg1"/>
          </a:solidFill>
          <a:ln w="12700">
            <a:solidFill>
              <a:schemeClr val="tx1"/>
            </a:solidFill>
            <a:round/>
            <a:headEnd/>
            <a:tailEnd/>
          </a:ln>
        </p:spPr>
        <p:txBody>
          <a:bodyPr wrap="none" anchor="ctr"/>
          <a:lstStyle/>
          <a:p>
            <a:pPr eaLnBrk="0" hangingPunct="0"/>
            <a:r>
              <a:rPr lang="en-US" sz="1800"/>
              <a:t>Retrospectively, </a:t>
            </a:r>
          </a:p>
          <a:p>
            <a:pPr eaLnBrk="0" hangingPunct="0"/>
            <a:r>
              <a:rPr lang="en-US" sz="1800"/>
              <a:t>T.H.E was the first </a:t>
            </a:r>
          </a:p>
          <a:p>
            <a:pPr eaLnBrk="0" hangingPunct="0"/>
            <a:r>
              <a:rPr lang="de-DE" sz="1800"/>
              <a:t>s</a:t>
            </a:r>
            <a:r>
              <a:rPr lang="en-US" sz="1800"/>
              <a:t>ystem that used  an</a:t>
            </a:r>
          </a:p>
          <a:p>
            <a:pPr eaLnBrk="0" hangingPunct="0"/>
            <a:r>
              <a:rPr lang="en-US" sz="1800"/>
              <a:t>architectural style!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ea typeface="ＭＳ Ｐゴシック" pitchFamily="34" charset="-128"/>
              </a:rPr>
              <a:t>Architectural Style vs Architecture</a:t>
            </a:r>
          </a:p>
        </p:txBody>
      </p:sp>
      <p:sp>
        <p:nvSpPr>
          <p:cNvPr id="54275" name="Rectangle 3"/>
          <p:cNvSpPr>
            <a:spLocks noGrp="1" noChangeArrowheads="1"/>
          </p:cNvSpPr>
          <p:nvPr>
            <p:ph type="body" idx="1"/>
          </p:nvPr>
        </p:nvSpPr>
        <p:spPr>
          <a:xfrm>
            <a:off x="533400" y="1231900"/>
            <a:ext cx="8001000" cy="4800600"/>
          </a:xfrm>
        </p:spPr>
        <p:txBody>
          <a:bodyPr/>
          <a:lstStyle/>
          <a:p>
            <a:r>
              <a:rPr lang="en-US" smtClean="0">
                <a:solidFill>
                  <a:srgbClr val="FF0000"/>
                </a:solidFill>
                <a:ea typeface="ＭＳ Ｐゴシック" pitchFamily="34" charset="-128"/>
              </a:rPr>
              <a:t>Subsystem decomposition: </a:t>
            </a:r>
            <a:r>
              <a:rPr lang="en-US" smtClean="0">
                <a:ea typeface="ＭＳ Ｐゴシック" pitchFamily="34" charset="-128"/>
              </a:rPr>
              <a:t>Identification of subsystems, services, and their relationship to each other</a:t>
            </a:r>
          </a:p>
          <a:p>
            <a:endParaRPr lang="en-US" smtClean="0">
              <a:solidFill>
                <a:srgbClr val="0000CC"/>
              </a:solidFill>
              <a:ea typeface="ＭＳ Ｐゴシック" pitchFamily="34" charset="-128"/>
            </a:endParaRPr>
          </a:p>
          <a:p>
            <a:r>
              <a:rPr lang="en-US" smtClean="0">
                <a:solidFill>
                  <a:srgbClr val="FF0000"/>
                </a:solidFill>
                <a:ea typeface="ＭＳ Ｐゴシック" pitchFamily="34" charset="-128"/>
              </a:rPr>
              <a:t>Architectural Style: </a:t>
            </a:r>
            <a:r>
              <a:rPr lang="en-US" smtClean="0">
                <a:ea typeface="ＭＳ Ｐゴシック" pitchFamily="34" charset="-128"/>
              </a:rPr>
              <a:t>A pattern for a subsystem decomposition</a:t>
            </a:r>
          </a:p>
          <a:p>
            <a:endParaRPr lang="en-US" smtClean="0">
              <a:ea typeface="ＭＳ Ｐゴシック" pitchFamily="34" charset="-128"/>
            </a:endParaRPr>
          </a:p>
          <a:p>
            <a:r>
              <a:rPr lang="en-US" smtClean="0">
                <a:solidFill>
                  <a:srgbClr val="FF0000"/>
                </a:solidFill>
                <a:ea typeface="ＭＳ Ｐゴシック" pitchFamily="34" charset="-128"/>
              </a:rPr>
              <a:t>Software Architecture: </a:t>
            </a:r>
            <a:r>
              <a:rPr lang="en-US" smtClean="0">
                <a:ea typeface="ＭＳ Ｐゴシック" pitchFamily="34" charset="-128"/>
              </a:rPr>
              <a:t>Instance of an architectural style.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ea typeface="ＭＳ Ｐゴシック" pitchFamily="34" charset="-128"/>
              </a:rPr>
              <a:t>Examples of Architectural Styles</a:t>
            </a:r>
          </a:p>
        </p:txBody>
      </p:sp>
      <p:sp>
        <p:nvSpPr>
          <p:cNvPr id="56323" name="Rectangle 3"/>
          <p:cNvSpPr>
            <a:spLocks noGrp="1" noChangeArrowheads="1"/>
          </p:cNvSpPr>
          <p:nvPr>
            <p:ph type="body" idx="1"/>
          </p:nvPr>
        </p:nvSpPr>
        <p:spPr/>
        <p:txBody>
          <a:bodyPr/>
          <a:lstStyle/>
          <a:p>
            <a:endParaRPr lang="en-US" smtClean="0">
              <a:ea typeface="ＭＳ Ｐゴシック" pitchFamily="34" charset="-128"/>
            </a:endParaRPr>
          </a:p>
          <a:p>
            <a:pPr lvl="1">
              <a:buFont typeface="Arial" pitchFamily="34" charset="0"/>
              <a:buChar char="•"/>
            </a:pPr>
            <a:r>
              <a:rPr lang="de-DE" smtClean="0">
                <a:ea typeface="ＭＳ Ｐゴシック" pitchFamily="34" charset="-128"/>
              </a:rPr>
              <a:t>Layered Ar</a:t>
            </a:r>
            <a:r>
              <a:rPr lang="en-US" smtClean="0">
                <a:ea typeface="ＭＳ Ｐゴシック" pitchFamily="34" charset="-128"/>
              </a:rPr>
              <a:t>chitectural style</a:t>
            </a:r>
          </a:p>
          <a:p>
            <a:pPr lvl="2">
              <a:buFont typeface="Arial" pitchFamily="34" charset="0"/>
              <a:buChar char="•"/>
            </a:pPr>
            <a:r>
              <a:rPr lang="en-US" smtClean="0">
                <a:ea typeface="ＭＳ Ｐゴシック" pitchFamily="34" charset="-128"/>
              </a:rPr>
              <a:t>Service-Oriented Architecture (SOA)</a:t>
            </a:r>
          </a:p>
          <a:p>
            <a:pPr lvl="1">
              <a:buFont typeface="Arial" pitchFamily="34" charset="0"/>
              <a:buChar char="•"/>
            </a:pPr>
            <a:r>
              <a:rPr lang="en-US" smtClean="0">
                <a:ea typeface="ＭＳ Ｐゴシック" pitchFamily="34" charset="-128"/>
              </a:rPr>
              <a:t>Client/Server</a:t>
            </a:r>
          </a:p>
          <a:p>
            <a:pPr lvl="1"/>
            <a:r>
              <a:rPr lang="en-US" smtClean="0">
                <a:ea typeface="ＭＳ Ｐゴシック" pitchFamily="34" charset="-128"/>
              </a:rPr>
              <a:t>Peer-To-Peer</a:t>
            </a:r>
          </a:p>
          <a:p>
            <a:pPr lvl="1"/>
            <a:r>
              <a:rPr lang="en-US" smtClean="0">
                <a:ea typeface="ＭＳ Ｐゴシック" pitchFamily="34" charset="-128"/>
              </a:rPr>
              <a:t>Three-tier, Four-tier Architecture</a:t>
            </a:r>
          </a:p>
          <a:p>
            <a:pPr lvl="1"/>
            <a:r>
              <a:rPr lang="en-US" smtClean="0">
                <a:ea typeface="ＭＳ Ｐゴシック" pitchFamily="34" charset="-128"/>
              </a:rPr>
              <a:t>Repository</a:t>
            </a:r>
          </a:p>
          <a:p>
            <a:pPr lvl="1"/>
            <a:r>
              <a:rPr lang="en-US" smtClean="0">
                <a:ea typeface="ＭＳ Ｐゴシック" pitchFamily="34" charset="-128"/>
              </a:rPr>
              <a:t>Model-View-Controller</a:t>
            </a:r>
          </a:p>
          <a:p>
            <a:pPr lvl="1"/>
            <a:r>
              <a:rPr lang="en-US" smtClean="0">
                <a:ea typeface="ＭＳ Ｐゴシック" pitchFamily="34" charset="-128"/>
              </a:rPr>
              <a:t>Pipes and Filters</a:t>
            </a:r>
          </a:p>
          <a:p>
            <a:pPr lvl="1">
              <a:buFont typeface="Times" charset="0"/>
              <a:buNone/>
            </a:pPr>
            <a:endParaRPr lang="en-US" smtClean="0">
              <a:ea typeface="ＭＳ Ｐゴシック" pitchFamily="34" charset="-128"/>
            </a:endParaRPr>
          </a:p>
        </p:txBody>
      </p:sp>
      <p:sp>
        <p:nvSpPr>
          <p:cNvPr id="4" name="Pfeil nach rechts 3"/>
          <p:cNvSpPr>
            <a:spLocks noChangeArrowheads="1"/>
          </p:cNvSpPr>
          <p:nvPr/>
        </p:nvSpPr>
        <p:spPr bwMode="auto">
          <a:xfrm>
            <a:off x="795338" y="1811338"/>
            <a:ext cx="457200" cy="254000"/>
          </a:xfrm>
          <a:prstGeom prst="rightArrow">
            <a:avLst>
              <a:gd name="adj1" fmla="val 50000"/>
              <a:gd name="adj2" fmla="val 50000"/>
            </a:avLst>
          </a:prstGeom>
          <a:solidFill>
            <a:srgbClr val="FF6600"/>
          </a:solidFill>
          <a:ln w="12700">
            <a:solidFill>
              <a:schemeClr val="tx1"/>
            </a:solidFill>
            <a:round/>
            <a:headEnd/>
            <a:tailEnd/>
          </a:ln>
        </p:spPr>
        <p:txBody>
          <a:bodyPr wrap="none" anchor="ctr"/>
          <a:lstStyle/>
          <a:p>
            <a:pPr eaLnBrk="0" hangingPunct="0"/>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6"/>
          <p:cNvSpPr>
            <a:spLocks noGrp="1" noChangeArrowheads="1"/>
          </p:cNvSpPr>
          <p:nvPr>
            <p:ph type="title"/>
          </p:nvPr>
        </p:nvSpPr>
        <p:spPr/>
        <p:txBody>
          <a:bodyPr/>
          <a:lstStyle/>
          <a:p>
            <a:r>
              <a:rPr lang="en-US" smtClean="0">
                <a:ea typeface="ＭＳ Ｐゴシック" pitchFamily="34" charset="-128"/>
              </a:rPr>
              <a:t>Layers and Partitions</a:t>
            </a:r>
          </a:p>
        </p:txBody>
      </p:sp>
      <p:sp>
        <p:nvSpPr>
          <p:cNvPr id="33799" name="Rectangle 7"/>
          <p:cNvSpPr>
            <a:spLocks noGrp="1" noChangeArrowheads="1"/>
          </p:cNvSpPr>
          <p:nvPr>
            <p:ph type="body" idx="1"/>
          </p:nvPr>
        </p:nvSpPr>
        <p:spPr>
          <a:xfrm>
            <a:off x="285720" y="1295400"/>
            <a:ext cx="8572560" cy="3919549"/>
          </a:xfrm>
        </p:spPr>
        <p:txBody>
          <a:bodyPr/>
          <a:lstStyle/>
          <a:p>
            <a:r>
              <a:rPr lang="en-US" sz="2800" dirty="0" smtClean="0">
                <a:ea typeface="ＭＳ Ｐゴシック" pitchFamily="34" charset="-128"/>
              </a:rPr>
              <a:t>A </a:t>
            </a:r>
            <a:r>
              <a:rPr lang="en-US" sz="2800" dirty="0" smtClean="0">
                <a:solidFill>
                  <a:srgbClr val="FF0000"/>
                </a:solidFill>
                <a:ea typeface="ＭＳ Ｐゴシック" pitchFamily="34" charset="-128"/>
              </a:rPr>
              <a:t>layer</a:t>
            </a:r>
            <a:r>
              <a:rPr lang="en-US" sz="2800" dirty="0" smtClean="0">
                <a:ea typeface="ＭＳ Ｐゴシック" pitchFamily="34" charset="-128"/>
              </a:rPr>
              <a:t> is a subsystem that provides a service to another subsystem with the following restrictions:</a:t>
            </a:r>
          </a:p>
          <a:p>
            <a:pPr lvl="1"/>
            <a:r>
              <a:rPr lang="en-US" sz="2400" dirty="0" smtClean="0">
                <a:ea typeface="ＭＳ Ｐゴシック" pitchFamily="34" charset="-128"/>
              </a:rPr>
              <a:t>A layer only depends on services from lower layers</a:t>
            </a:r>
          </a:p>
          <a:p>
            <a:pPr lvl="1"/>
            <a:r>
              <a:rPr lang="en-US" sz="2400" dirty="0" smtClean="0">
                <a:ea typeface="ＭＳ Ｐゴシック" pitchFamily="34" charset="-128"/>
              </a:rPr>
              <a:t>A layer has no knowledge of higher layers</a:t>
            </a:r>
          </a:p>
          <a:p>
            <a:r>
              <a:rPr lang="en-US" sz="2800" dirty="0" smtClean="0">
                <a:ea typeface="ＭＳ Ｐゴシック" pitchFamily="34" charset="-128"/>
              </a:rPr>
              <a:t>A layer can be divided horizontally into several independent subsystems called </a:t>
            </a:r>
            <a:r>
              <a:rPr lang="en-US" sz="2800" dirty="0" smtClean="0">
                <a:solidFill>
                  <a:srgbClr val="FF0000"/>
                </a:solidFill>
                <a:ea typeface="ＭＳ Ｐゴシック" pitchFamily="34" charset="-128"/>
              </a:rPr>
              <a:t>partitions</a:t>
            </a:r>
            <a:endParaRPr lang="en-US" sz="2800" dirty="0" smtClean="0">
              <a:ea typeface="ＭＳ Ｐゴシック" pitchFamily="34" charset="-128"/>
            </a:endParaRPr>
          </a:p>
          <a:p>
            <a:pPr lvl="1"/>
            <a:r>
              <a:rPr lang="en-US" sz="2400" dirty="0" smtClean="0">
                <a:ea typeface="ＭＳ Ｐゴシック" pitchFamily="34" charset="-128"/>
              </a:rPr>
              <a:t>Partitions provide services to other partitions on the same layer</a:t>
            </a:r>
          </a:p>
          <a:p>
            <a:pPr lvl="1"/>
            <a:r>
              <a:rPr lang="en-US" sz="2400" dirty="0" smtClean="0">
                <a:ea typeface="ＭＳ Ｐゴシック" pitchFamily="34" charset="-128"/>
              </a:rPr>
              <a:t>Partitions are also </a:t>
            </a:r>
            <a:r>
              <a:rPr lang="en-US" sz="2400" dirty="0" smtClean="0">
                <a:latin typeface="ヒラギノ角ゴ Pro W3" charset="-128"/>
                <a:ea typeface="ＭＳ Ｐゴシック" pitchFamily="34" charset="-128"/>
              </a:rPr>
              <a:t>called </a:t>
            </a:r>
            <a:r>
              <a:rPr lang="en-US" sz="2400" dirty="0" smtClean="0">
                <a:ea typeface="ＭＳ Ｐゴシック" pitchFamily="34" charset="-128"/>
              </a:rPr>
              <a:t>“weakly coupled” subsystems.</a:t>
            </a:r>
          </a:p>
          <a:p>
            <a:endParaRPr lang="en-US" sz="2800" dirty="0" smtClean="0">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7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7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37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37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p:cNvSpPr>
            <a:spLocks noGrp="1"/>
          </p:cNvSpPr>
          <p:nvPr>
            <p:ph type="title"/>
          </p:nvPr>
        </p:nvSpPr>
        <p:spPr/>
        <p:txBody>
          <a:bodyPr/>
          <a:lstStyle/>
          <a:p>
            <a:r>
              <a:rPr lang="en-US" smtClean="0">
                <a:ea typeface="ＭＳ Ｐゴシック" pitchFamily="34" charset="-128"/>
              </a:rPr>
              <a:t>The </a:t>
            </a:r>
            <a:r>
              <a:rPr lang="de-DE" smtClean="0">
                <a:ea typeface="ＭＳ Ｐゴシック" pitchFamily="34" charset="-128"/>
              </a:rPr>
              <a:t>Layered Ar</a:t>
            </a:r>
            <a:r>
              <a:rPr lang="en-US" smtClean="0">
                <a:ea typeface="ＭＳ Ｐゴシック" pitchFamily="34" charset="-128"/>
              </a:rPr>
              <a:t>chitectural Style</a:t>
            </a:r>
          </a:p>
        </p:txBody>
      </p:sp>
      <p:sp>
        <p:nvSpPr>
          <p:cNvPr id="60419" name="Rechteck 3"/>
          <p:cNvSpPr>
            <a:spLocks noChangeArrowheads="1"/>
          </p:cNvSpPr>
          <p:nvPr/>
        </p:nvSpPr>
        <p:spPr bwMode="auto">
          <a:xfrm>
            <a:off x="928662" y="1768497"/>
            <a:ext cx="1071563" cy="482600"/>
          </a:xfrm>
          <a:prstGeom prst="rect">
            <a:avLst/>
          </a:prstGeom>
          <a:solidFill>
            <a:srgbClr val="FFFFFF"/>
          </a:solidFill>
          <a:ln w="9525">
            <a:solidFill>
              <a:srgbClr val="000000"/>
            </a:solidFill>
            <a:round/>
            <a:headEnd/>
            <a:tailEnd/>
          </a:ln>
        </p:spPr>
        <p:txBody>
          <a:bodyPr lIns="64291" tIns="32146" rIns="64291" bIns="32146"/>
          <a:lstStyle/>
          <a:p>
            <a:pPr eaLnBrk="0" hangingPunct="0"/>
            <a:r>
              <a:rPr lang="en-US" sz="2000"/>
              <a:t>Client</a:t>
            </a:r>
          </a:p>
        </p:txBody>
      </p:sp>
      <p:sp>
        <p:nvSpPr>
          <p:cNvPr id="60420" name="Rechteck 4"/>
          <p:cNvSpPr>
            <a:spLocks noChangeArrowheads="1"/>
          </p:cNvSpPr>
          <p:nvPr/>
        </p:nvSpPr>
        <p:spPr bwMode="auto">
          <a:xfrm>
            <a:off x="4464025" y="1768497"/>
            <a:ext cx="1554162" cy="482600"/>
          </a:xfrm>
          <a:prstGeom prst="rect">
            <a:avLst/>
          </a:prstGeom>
          <a:solidFill>
            <a:srgbClr val="FFFFFF"/>
          </a:solidFill>
          <a:ln w="9525">
            <a:solidFill>
              <a:srgbClr val="000000"/>
            </a:solidFill>
            <a:round/>
            <a:headEnd/>
            <a:tailEnd/>
          </a:ln>
        </p:spPr>
        <p:txBody>
          <a:bodyPr lIns="64291" tIns="32146" rIns="64291" bIns="32146"/>
          <a:lstStyle/>
          <a:p>
            <a:pPr algn="ctr" eaLnBrk="0" hangingPunct="0"/>
            <a:r>
              <a:rPr lang="en-US" sz="2000"/>
              <a:t>Layer N</a:t>
            </a:r>
          </a:p>
        </p:txBody>
      </p:sp>
      <p:cxnSp>
        <p:nvCxnSpPr>
          <p:cNvPr id="60421" name="Gerade Verbindung 6"/>
          <p:cNvCxnSpPr>
            <a:cxnSpLocks noChangeShapeType="1"/>
            <a:stCxn id="60419" idx="3"/>
            <a:endCxn id="60420" idx="1"/>
          </p:cNvCxnSpPr>
          <p:nvPr/>
        </p:nvCxnSpPr>
        <p:spPr bwMode="auto">
          <a:xfrm>
            <a:off x="2000225" y="2009797"/>
            <a:ext cx="2463800" cy="1588"/>
          </a:xfrm>
          <a:prstGeom prst="line">
            <a:avLst/>
          </a:prstGeom>
          <a:noFill/>
          <a:ln w="9525">
            <a:solidFill>
              <a:srgbClr val="000000"/>
            </a:solidFill>
            <a:round/>
            <a:headEnd/>
            <a:tailEnd/>
          </a:ln>
        </p:spPr>
      </p:cxnSp>
      <p:cxnSp>
        <p:nvCxnSpPr>
          <p:cNvPr id="60422" name="Gerade Verbindung 8"/>
          <p:cNvCxnSpPr>
            <a:cxnSpLocks noChangeShapeType="1"/>
            <a:stCxn id="60420" idx="2"/>
          </p:cNvCxnSpPr>
          <p:nvPr/>
        </p:nvCxnSpPr>
        <p:spPr bwMode="auto">
          <a:xfrm rot="5400000">
            <a:off x="5081562" y="2411435"/>
            <a:ext cx="320675" cy="0"/>
          </a:xfrm>
          <a:prstGeom prst="line">
            <a:avLst/>
          </a:prstGeom>
          <a:noFill/>
          <a:ln w="9525">
            <a:solidFill>
              <a:srgbClr val="000000"/>
            </a:solidFill>
            <a:round/>
            <a:headEnd/>
            <a:tailEnd/>
          </a:ln>
        </p:spPr>
      </p:cxnSp>
      <p:sp>
        <p:nvSpPr>
          <p:cNvPr id="60423" name="Rechteck 18"/>
          <p:cNvSpPr>
            <a:spLocks noChangeArrowheads="1"/>
          </p:cNvSpPr>
          <p:nvPr/>
        </p:nvSpPr>
        <p:spPr bwMode="auto">
          <a:xfrm>
            <a:off x="4464025" y="2571772"/>
            <a:ext cx="1554162" cy="482600"/>
          </a:xfrm>
          <a:prstGeom prst="rect">
            <a:avLst/>
          </a:prstGeom>
          <a:solidFill>
            <a:srgbClr val="FFFFFF"/>
          </a:solidFill>
          <a:ln w="9525">
            <a:solidFill>
              <a:srgbClr val="000000"/>
            </a:solidFill>
            <a:round/>
            <a:headEnd/>
            <a:tailEnd/>
          </a:ln>
        </p:spPr>
        <p:txBody>
          <a:bodyPr lIns="64291" tIns="32146" rIns="64291" bIns="32146"/>
          <a:lstStyle/>
          <a:p>
            <a:pPr algn="ctr" eaLnBrk="0" hangingPunct="0"/>
            <a:r>
              <a:rPr lang="en-US" sz="2000"/>
              <a:t>Layer N-1</a:t>
            </a:r>
          </a:p>
        </p:txBody>
      </p:sp>
      <p:cxnSp>
        <p:nvCxnSpPr>
          <p:cNvPr id="60424" name="Gerade Verbindung 19"/>
          <p:cNvCxnSpPr>
            <a:cxnSpLocks noChangeShapeType="1"/>
            <a:stCxn id="60423" idx="2"/>
          </p:cNvCxnSpPr>
          <p:nvPr/>
        </p:nvCxnSpPr>
        <p:spPr bwMode="auto">
          <a:xfrm rot="5400000">
            <a:off x="5081562" y="3214710"/>
            <a:ext cx="320675" cy="0"/>
          </a:xfrm>
          <a:prstGeom prst="line">
            <a:avLst/>
          </a:prstGeom>
          <a:noFill/>
          <a:ln w="9525">
            <a:solidFill>
              <a:srgbClr val="000000"/>
            </a:solidFill>
            <a:round/>
            <a:headEnd/>
            <a:tailEnd/>
          </a:ln>
        </p:spPr>
      </p:cxnSp>
      <p:sp>
        <p:nvSpPr>
          <p:cNvPr id="60425" name="Rechteck 21"/>
          <p:cNvSpPr>
            <a:spLocks noChangeArrowheads="1"/>
          </p:cNvSpPr>
          <p:nvPr/>
        </p:nvSpPr>
        <p:spPr bwMode="auto">
          <a:xfrm>
            <a:off x="4464025" y="3376635"/>
            <a:ext cx="1554162" cy="481012"/>
          </a:xfrm>
          <a:prstGeom prst="rect">
            <a:avLst/>
          </a:prstGeom>
          <a:solidFill>
            <a:srgbClr val="FFFFFF"/>
          </a:solidFill>
          <a:ln w="9525">
            <a:solidFill>
              <a:srgbClr val="000000"/>
            </a:solidFill>
            <a:round/>
            <a:headEnd/>
            <a:tailEnd/>
          </a:ln>
        </p:spPr>
        <p:txBody>
          <a:bodyPr lIns="64291" tIns="32146" rIns="64291" bIns="32146"/>
          <a:lstStyle/>
          <a:p>
            <a:pPr algn="ctr" eaLnBrk="0" hangingPunct="0"/>
            <a:r>
              <a:rPr lang="en-US" sz="2000"/>
              <a:t>Layer N-2</a:t>
            </a:r>
          </a:p>
        </p:txBody>
      </p:sp>
      <p:cxnSp>
        <p:nvCxnSpPr>
          <p:cNvPr id="60426" name="Gerade Verbindung 22"/>
          <p:cNvCxnSpPr>
            <a:cxnSpLocks noChangeShapeType="1"/>
            <a:stCxn id="60425" idx="2"/>
          </p:cNvCxnSpPr>
          <p:nvPr/>
        </p:nvCxnSpPr>
        <p:spPr bwMode="auto">
          <a:xfrm rot="5400000">
            <a:off x="5080768" y="4018779"/>
            <a:ext cx="322263" cy="0"/>
          </a:xfrm>
          <a:prstGeom prst="line">
            <a:avLst/>
          </a:prstGeom>
          <a:noFill/>
          <a:ln w="9525">
            <a:solidFill>
              <a:srgbClr val="000000"/>
            </a:solidFill>
            <a:round/>
            <a:headEnd/>
            <a:tailEnd/>
          </a:ln>
        </p:spPr>
      </p:cxnSp>
      <p:sp>
        <p:nvSpPr>
          <p:cNvPr id="60427" name="Rechteck 23"/>
          <p:cNvSpPr>
            <a:spLocks noChangeArrowheads="1"/>
          </p:cNvSpPr>
          <p:nvPr/>
        </p:nvSpPr>
        <p:spPr bwMode="auto">
          <a:xfrm>
            <a:off x="4464025" y="5357835"/>
            <a:ext cx="1554162" cy="482600"/>
          </a:xfrm>
          <a:prstGeom prst="rect">
            <a:avLst/>
          </a:prstGeom>
          <a:solidFill>
            <a:srgbClr val="FFFFFF"/>
          </a:solidFill>
          <a:ln w="9525">
            <a:solidFill>
              <a:srgbClr val="000000"/>
            </a:solidFill>
            <a:round/>
            <a:headEnd/>
            <a:tailEnd/>
          </a:ln>
        </p:spPr>
        <p:txBody>
          <a:bodyPr lIns="64291" tIns="32146" rIns="64291" bIns="32146"/>
          <a:lstStyle/>
          <a:p>
            <a:pPr algn="ctr" eaLnBrk="0" hangingPunct="0"/>
            <a:r>
              <a:rPr lang="en-US" sz="2000"/>
              <a:t>Layer 1</a:t>
            </a:r>
          </a:p>
        </p:txBody>
      </p:sp>
      <p:cxnSp>
        <p:nvCxnSpPr>
          <p:cNvPr id="60428" name="Gerade Verbindung 24"/>
          <p:cNvCxnSpPr>
            <a:cxnSpLocks noChangeShapeType="1"/>
            <a:stCxn id="60427" idx="2"/>
          </p:cNvCxnSpPr>
          <p:nvPr/>
        </p:nvCxnSpPr>
        <p:spPr bwMode="auto">
          <a:xfrm rot="5400000">
            <a:off x="5081562" y="6000773"/>
            <a:ext cx="320675" cy="0"/>
          </a:xfrm>
          <a:prstGeom prst="line">
            <a:avLst/>
          </a:prstGeom>
          <a:noFill/>
          <a:ln w="9525">
            <a:solidFill>
              <a:srgbClr val="000000"/>
            </a:solidFill>
            <a:round/>
            <a:headEnd/>
            <a:tailEnd/>
          </a:ln>
        </p:spPr>
      </p:cxnSp>
      <p:sp>
        <p:nvSpPr>
          <p:cNvPr id="60429" name="Rechteck 25"/>
          <p:cNvSpPr>
            <a:spLocks noChangeArrowheads="1"/>
          </p:cNvSpPr>
          <p:nvPr/>
        </p:nvSpPr>
        <p:spPr bwMode="auto">
          <a:xfrm>
            <a:off x="4518000" y="6161110"/>
            <a:ext cx="1554162" cy="482600"/>
          </a:xfrm>
          <a:prstGeom prst="rect">
            <a:avLst/>
          </a:prstGeom>
          <a:solidFill>
            <a:srgbClr val="FFFFFF"/>
          </a:solidFill>
          <a:ln w="9525">
            <a:solidFill>
              <a:srgbClr val="000000"/>
            </a:solidFill>
            <a:round/>
            <a:headEnd/>
            <a:tailEnd/>
          </a:ln>
        </p:spPr>
        <p:txBody>
          <a:bodyPr lIns="64291" tIns="32146" rIns="64291" bIns="32146"/>
          <a:lstStyle/>
          <a:p>
            <a:pPr algn="ctr" eaLnBrk="0" hangingPunct="0"/>
            <a:r>
              <a:rPr lang="en-US" sz="2000"/>
              <a:t>Layer 0</a:t>
            </a:r>
          </a:p>
        </p:txBody>
      </p:sp>
      <p:cxnSp>
        <p:nvCxnSpPr>
          <p:cNvPr id="60430" name="Gerade Verbindung 26"/>
          <p:cNvCxnSpPr>
            <a:cxnSpLocks noChangeShapeType="1"/>
          </p:cNvCxnSpPr>
          <p:nvPr/>
        </p:nvCxnSpPr>
        <p:spPr bwMode="auto">
          <a:xfrm rot="5400000">
            <a:off x="5108549" y="5197498"/>
            <a:ext cx="320675" cy="0"/>
          </a:xfrm>
          <a:prstGeom prst="line">
            <a:avLst/>
          </a:prstGeom>
          <a:noFill/>
          <a:ln w="9525">
            <a:solidFill>
              <a:srgbClr val="000000"/>
            </a:solidFill>
            <a:round/>
            <a:headEnd/>
            <a:tailEnd/>
          </a:ln>
        </p:spPr>
      </p:cxnSp>
      <p:sp>
        <p:nvSpPr>
          <p:cNvPr id="60431" name="Textfeld 27"/>
          <p:cNvSpPr txBox="1">
            <a:spLocks noChangeArrowheads="1"/>
          </p:cNvSpPr>
          <p:nvPr/>
        </p:nvSpPr>
        <p:spPr bwMode="auto">
          <a:xfrm>
            <a:off x="5160937" y="3911622"/>
            <a:ext cx="214313" cy="1103313"/>
          </a:xfrm>
          <a:prstGeom prst="rect">
            <a:avLst/>
          </a:prstGeom>
          <a:noFill/>
          <a:ln w="9525">
            <a:noFill/>
            <a:miter lim="800000"/>
            <a:headEnd/>
            <a:tailEnd/>
          </a:ln>
        </p:spPr>
        <p:txBody>
          <a:bodyPr lIns="64291" tIns="32146" rIns="64291" bIns="32146">
            <a:spAutoFit/>
          </a:bodyPr>
          <a:lstStyle/>
          <a:p>
            <a:pPr eaLnBrk="0" hangingPunct="0"/>
            <a:r>
              <a:rPr lang="de-DE" sz="2200"/>
              <a:t>...</a:t>
            </a:r>
            <a:endParaRPr lang="en-US" sz="2200"/>
          </a:p>
        </p:txBody>
      </p:sp>
      <p:sp>
        <p:nvSpPr>
          <p:cNvPr id="60432" name="Textfeld 28"/>
          <p:cNvSpPr txBox="1">
            <a:spLocks noChangeArrowheads="1"/>
          </p:cNvSpPr>
          <p:nvPr/>
        </p:nvSpPr>
        <p:spPr bwMode="auto">
          <a:xfrm>
            <a:off x="2054200" y="1668485"/>
            <a:ext cx="585787" cy="371475"/>
          </a:xfrm>
          <a:prstGeom prst="rect">
            <a:avLst/>
          </a:prstGeom>
          <a:noFill/>
          <a:ln w="9525">
            <a:noFill/>
            <a:miter lim="800000"/>
            <a:headEnd/>
            <a:tailEnd/>
          </a:ln>
        </p:spPr>
        <p:txBody>
          <a:bodyPr wrap="none" lIns="64291" tIns="32146" rIns="64291" bIns="32146">
            <a:spAutoFit/>
          </a:bodyPr>
          <a:lstStyle/>
          <a:p>
            <a:pPr eaLnBrk="0" hangingPunct="0"/>
            <a:r>
              <a:rPr lang="en-US" sz="2000"/>
              <a:t>uses</a:t>
            </a:r>
            <a:endParaRPr lang="en-US" sz="1800"/>
          </a:p>
        </p:txBody>
      </p:sp>
      <p:sp>
        <p:nvSpPr>
          <p:cNvPr id="60433" name="Textfeld 29"/>
          <p:cNvSpPr txBox="1">
            <a:spLocks noChangeArrowheads="1"/>
          </p:cNvSpPr>
          <p:nvPr/>
        </p:nvSpPr>
        <p:spPr bwMode="auto">
          <a:xfrm>
            <a:off x="5384775" y="2203472"/>
            <a:ext cx="614362" cy="373063"/>
          </a:xfrm>
          <a:prstGeom prst="rect">
            <a:avLst/>
          </a:prstGeom>
          <a:noFill/>
          <a:ln w="9525">
            <a:noFill/>
            <a:miter lim="800000"/>
            <a:headEnd/>
            <a:tailEnd/>
          </a:ln>
        </p:spPr>
        <p:txBody>
          <a:bodyPr wrap="none" lIns="64291" tIns="32146" rIns="64291" bIns="32146">
            <a:spAutoFit/>
          </a:bodyPr>
          <a:lstStyle/>
          <a:p>
            <a:pPr eaLnBrk="0" hangingPunct="0"/>
            <a:r>
              <a:rPr lang="en-US" sz="2000"/>
              <a:t>calls</a:t>
            </a:r>
            <a:endParaRPr lang="en-US" sz="1800"/>
          </a:p>
        </p:txBody>
      </p:sp>
      <p:sp>
        <p:nvSpPr>
          <p:cNvPr id="60434" name="Textfeld 30"/>
          <p:cNvSpPr txBox="1">
            <a:spLocks noChangeArrowheads="1"/>
          </p:cNvSpPr>
          <p:nvPr/>
        </p:nvSpPr>
        <p:spPr bwMode="auto">
          <a:xfrm>
            <a:off x="5375250" y="3006747"/>
            <a:ext cx="614362" cy="373063"/>
          </a:xfrm>
          <a:prstGeom prst="rect">
            <a:avLst/>
          </a:prstGeom>
          <a:noFill/>
          <a:ln w="9525">
            <a:noFill/>
            <a:miter lim="800000"/>
            <a:headEnd/>
            <a:tailEnd/>
          </a:ln>
        </p:spPr>
        <p:txBody>
          <a:bodyPr wrap="none" lIns="64291" tIns="32146" rIns="64291" bIns="32146">
            <a:spAutoFit/>
          </a:bodyPr>
          <a:lstStyle/>
          <a:p>
            <a:pPr eaLnBrk="0" hangingPunct="0"/>
            <a:r>
              <a:rPr lang="en-US" sz="2000"/>
              <a:t>calls</a:t>
            </a:r>
            <a:endParaRPr lang="en-US" sz="1800"/>
          </a:p>
        </p:txBody>
      </p:sp>
      <p:sp>
        <p:nvSpPr>
          <p:cNvPr id="60435" name="Textfeld 31"/>
          <p:cNvSpPr txBox="1">
            <a:spLocks noChangeArrowheads="1"/>
          </p:cNvSpPr>
          <p:nvPr/>
        </p:nvSpPr>
        <p:spPr bwMode="auto">
          <a:xfrm>
            <a:off x="5365725" y="3805260"/>
            <a:ext cx="614362" cy="371475"/>
          </a:xfrm>
          <a:prstGeom prst="rect">
            <a:avLst/>
          </a:prstGeom>
          <a:noFill/>
          <a:ln w="9525">
            <a:noFill/>
            <a:miter lim="800000"/>
            <a:headEnd/>
            <a:tailEnd/>
          </a:ln>
        </p:spPr>
        <p:txBody>
          <a:bodyPr wrap="none" lIns="64291" tIns="32146" rIns="64291" bIns="32146">
            <a:spAutoFit/>
          </a:bodyPr>
          <a:lstStyle/>
          <a:p>
            <a:pPr eaLnBrk="0" hangingPunct="0"/>
            <a:r>
              <a:rPr lang="en-US" sz="2000"/>
              <a:t>calls</a:t>
            </a:r>
            <a:endParaRPr lang="en-US" sz="1800"/>
          </a:p>
        </p:txBody>
      </p:sp>
      <p:sp>
        <p:nvSpPr>
          <p:cNvPr id="60436" name="Textfeld 32"/>
          <p:cNvSpPr txBox="1">
            <a:spLocks noChangeArrowheads="1"/>
          </p:cNvSpPr>
          <p:nvPr/>
        </p:nvSpPr>
        <p:spPr bwMode="auto">
          <a:xfrm>
            <a:off x="5357787" y="5792810"/>
            <a:ext cx="614363" cy="373062"/>
          </a:xfrm>
          <a:prstGeom prst="rect">
            <a:avLst/>
          </a:prstGeom>
          <a:noFill/>
          <a:ln w="9525">
            <a:noFill/>
            <a:miter lim="800000"/>
            <a:headEnd/>
            <a:tailEnd/>
          </a:ln>
        </p:spPr>
        <p:txBody>
          <a:bodyPr wrap="none" lIns="64291" tIns="32146" rIns="64291" bIns="32146">
            <a:spAutoFit/>
          </a:bodyPr>
          <a:lstStyle/>
          <a:p>
            <a:pPr eaLnBrk="0" hangingPunct="0"/>
            <a:r>
              <a:rPr lang="en-US" sz="2000"/>
              <a:t>calls</a:t>
            </a:r>
            <a:endParaRPr lang="en-US" sz="1800"/>
          </a:p>
        </p:txBody>
      </p:sp>
      <p:sp>
        <p:nvSpPr>
          <p:cNvPr id="60437" name="Ovale Legende 20"/>
          <p:cNvSpPr>
            <a:spLocks noChangeArrowheads="1"/>
          </p:cNvSpPr>
          <p:nvPr/>
        </p:nvSpPr>
        <p:spPr bwMode="auto">
          <a:xfrm>
            <a:off x="6394425" y="1568472"/>
            <a:ext cx="1838325" cy="682625"/>
          </a:xfrm>
          <a:prstGeom prst="wedgeEllipseCallout">
            <a:avLst>
              <a:gd name="adj1" fmla="val -66889"/>
              <a:gd name="adj2" fmla="val 74903"/>
            </a:avLst>
          </a:prstGeom>
          <a:solidFill>
            <a:schemeClr val="bg1"/>
          </a:solidFill>
          <a:ln w="12700">
            <a:solidFill>
              <a:schemeClr val="tx1"/>
            </a:solidFill>
            <a:round/>
            <a:headEnd/>
            <a:tailEnd/>
          </a:ln>
        </p:spPr>
        <p:txBody>
          <a:bodyPr wrap="none" anchor="ctr"/>
          <a:lstStyle/>
          <a:p>
            <a:pPr eaLnBrk="0" hangingPunct="0"/>
            <a:r>
              <a:rPr lang="en-US" sz="1800"/>
              <a:t>Hierarchical</a:t>
            </a:r>
          </a:p>
          <a:p>
            <a:pPr eaLnBrk="0" hangingPunct="0"/>
            <a:r>
              <a:rPr lang="en-US" sz="1800"/>
              <a:t>Relationship</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a:xfrm>
            <a:off x="214282" y="222250"/>
            <a:ext cx="8929718" cy="863600"/>
          </a:xfrm>
        </p:spPr>
        <p:txBody>
          <a:bodyPr/>
          <a:lstStyle/>
          <a:p>
            <a:r>
              <a:rPr lang="en-US" sz="3200" dirty="0" smtClean="0">
                <a:ea typeface="ＭＳ Ｐゴシック" pitchFamily="34" charset="-128"/>
              </a:rPr>
              <a:t>Hierarchical Relationships between Subsystems</a:t>
            </a:r>
          </a:p>
        </p:txBody>
      </p:sp>
      <p:sp>
        <p:nvSpPr>
          <p:cNvPr id="35845" name="Rectangle 5"/>
          <p:cNvSpPr>
            <a:spLocks noGrp="1" noChangeArrowheads="1"/>
          </p:cNvSpPr>
          <p:nvPr>
            <p:ph type="body" idx="1"/>
          </p:nvPr>
        </p:nvSpPr>
        <p:spPr>
          <a:xfrm>
            <a:off x="246063" y="1295400"/>
            <a:ext cx="8897937" cy="4495800"/>
          </a:xfrm>
        </p:spPr>
        <p:txBody>
          <a:bodyPr/>
          <a:lstStyle/>
          <a:p>
            <a:r>
              <a:rPr lang="en-US" sz="2800" dirty="0" smtClean="0">
                <a:ea typeface="ＭＳ Ｐゴシック" pitchFamily="34" charset="-128"/>
              </a:rPr>
              <a:t>There are two major types of hierarchical relationships</a:t>
            </a:r>
          </a:p>
          <a:p>
            <a:pPr lvl="1"/>
            <a:r>
              <a:rPr lang="en-US" sz="2400" dirty="0" smtClean="0">
                <a:ea typeface="ＭＳ Ｐゴシック" pitchFamily="34" charset="-128"/>
              </a:rPr>
              <a:t>Layer A </a:t>
            </a:r>
            <a:r>
              <a:rPr lang="en-US" sz="2400" dirty="0" smtClean="0">
                <a:solidFill>
                  <a:srgbClr val="3366FF"/>
                </a:solidFill>
                <a:ea typeface="ＭＳ Ｐゴシック" pitchFamily="34" charset="-128"/>
              </a:rPr>
              <a:t>“depends on” </a:t>
            </a:r>
            <a:r>
              <a:rPr lang="en-US" sz="2400" dirty="0" smtClean="0">
                <a:ea typeface="ＭＳ Ｐゴシック" pitchFamily="34" charset="-128"/>
              </a:rPr>
              <a:t>layer B (compile time dependency)</a:t>
            </a:r>
          </a:p>
          <a:p>
            <a:pPr lvl="2"/>
            <a:r>
              <a:rPr lang="en-US" sz="2000" dirty="0" smtClean="0">
                <a:ea typeface="ＭＳ Ｐゴシック" pitchFamily="34" charset="-128"/>
              </a:rPr>
              <a:t>Example: Build dependencies (make, ant, maven)</a:t>
            </a:r>
          </a:p>
          <a:p>
            <a:pPr lvl="1"/>
            <a:r>
              <a:rPr lang="en-US" sz="2400" dirty="0" smtClean="0">
                <a:ea typeface="ＭＳ Ｐゴシック" pitchFamily="34" charset="-128"/>
              </a:rPr>
              <a:t>Layer </a:t>
            </a:r>
            <a:r>
              <a:rPr lang="en-US" sz="2400" dirty="0" smtClean="0">
                <a:solidFill>
                  <a:srgbClr val="3366FF"/>
                </a:solidFill>
                <a:ea typeface="ＭＳ Ｐゴシック" pitchFamily="34" charset="-128"/>
              </a:rPr>
              <a:t>A “calls” </a:t>
            </a:r>
            <a:r>
              <a:rPr lang="en-US" sz="2400" dirty="0" smtClean="0">
                <a:ea typeface="ＭＳ Ｐゴシック" pitchFamily="34" charset="-128"/>
              </a:rPr>
              <a:t>layer B  (runtime dependency)</a:t>
            </a:r>
          </a:p>
          <a:p>
            <a:pPr lvl="2"/>
            <a:r>
              <a:rPr lang="en-US" sz="2000" dirty="0" smtClean="0">
                <a:ea typeface="ＭＳ Ｐゴシック" pitchFamily="34" charset="-128"/>
              </a:rPr>
              <a:t>Example: A web browser calls a web server</a:t>
            </a:r>
          </a:p>
          <a:p>
            <a:pPr lvl="2"/>
            <a:r>
              <a:rPr lang="en-US" sz="2000" dirty="0" smtClean="0">
                <a:ea typeface="ＭＳ Ｐゴシック" pitchFamily="34" charset="-128"/>
              </a:rPr>
              <a:t>Can the client and server layers run on the same machine?</a:t>
            </a:r>
          </a:p>
          <a:p>
            <a:pPr lvl="3"/>
            <a:r>
              <a:rPr lang="en-US" sz="1800" dirty="0" smtClean="0">
                <a:ea typeface="ＭＳ Ｐゴシック" pitchFamily="34" charset="-128"/>
              </a:rPr>
              <a:t>Yes, they are layers, not processor nodes </a:t>
            </a:r>
          </a:p>
          <a:p>
            <a:pPr lvl="3"/>
            <a:r>
              <a:rPr lang="en-US" sz="1800" dirty="0" smtClean="0">
                <a:ea typeface="ＭＳ Ｐゴシック" pitchFamily="34" charset="-128"/>
              </a:rPr>
              <a:t>Mapping of layers to processors is decided during the Software/hardware mapping!</a:t>
            </a:r>
          </a:p>
          <a:p>
            <a:r>
              <a:rPr lang="en-US" sz="2800" dirty="0" smtClean="0">
                <a:ea typeface="ＭＳ Ｐゴシック" pitchFamily="34" charset="-128"/>
              </a:rPr>
              <a:t>UML convention:</a:t>
            </a:r>
          </a:p>
          <a:p>
            <a:pPr lvl="1"/>
            <a:r>
              <a:rPr lang="en-US" sz="2400" dirty="0" smtClean="0">
                <a:ea typeface="ＭＳ Ｐゴシック" pitchFamily="34" charset="-128"/>
              </a:rPr>
              <a:t>Runtime relationships are associations with dashed lines</a:t>
            </a:r>
          </a:p>
          <a:p>
            <a:pPr lvl="1"/>
            <a:r>
              <a:rPr lang="en-US" sz="2400" dirty="0" smtClean="0">
                <a:ea typeface="ＭＳ Ｐゴシック" pitchFamily="34" charset="-128"/>
              </a:rPr>
              <a:t>Compile time relationships are associations with solid lines.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84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584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584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584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584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584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584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584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uild="p" bldLvl="3"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Line 59"/>
          <p:cNvSpPr>
            <a:spLocks noChangeShapeType="1"/>
          </p:cNvSpPr>
          <p:nvPr/>
        </p:nvSpPr>
        <p:spPr bwMode="auto">
          <a:xfrm>
            <a:off x="2474913" y="3648075"/>
            <a:ext cx="863600" cy="0"/>
          </a:xfrm>
          <a:prstGeom prst="line">
            <a:avLst/>
          </a:prstGeom>
          <a:noFill/>
          <a:ln w="28575">
            <a:solidFill>
              <a:schemeClr val="tx1"/>
            </a:solidFill>
            <a:round/>
            <a:headEnd/>
            <a:tailEnd/>
          </a:ln>
        </p:spPr>
        <p:txBody>
          <a:bodyPr wrap="none" anchor="ctr"/>
          <a:lstStyle/>
          <a:p>
            <a:endParaRPr lang="en-CA"/>
          </a:p>
        </p:txBody>
      </p:sp>
      <p:sp>
        <p:nvSpPr>
          <p:cNvPr id="63491" name="Rectangle 24"/>
          <p:cNvSpPr>
            <a:spLocks noChangeArrowheads="1"/>
          </p:cNvSpPr>
          <p:nvPr/>
        </p:nvSpPr>
        <p:spPr bwMode="auto">
          <a:xfrm>
            <a:off x="2259013" y="4862513"/>
            <a:ext cx="1785937" cy="393700"/>
          </a:xfrm>
          <a:prstGeom prst="rect">
            <a:avLst/>
          </a:prstGeom>
          <a:solidFill>
            <a:srgbClr val="FFFFFF"/>
          </a:solidFill>
          <a:ln w="9525">
            <a:noFill/>
            <a:miter lim="800000"/>
            <a:headEnd/>
            <a:tailEnd/>
          </a:ln>
        </p:spPr>
        <p:txBody>
          <a:bodyPr/>
          <a:lstStyle/>
          <a:p>
            <a:pPr eaLnBrk="0" hangingPunct="0"/>
            <a:endParaRPr lang="en-US" sz="1800"/>
          </a:p>
        </p:txBody>
      </p:sp>
      <p:sp>
        <p:nvSpPr>
          <p:cNvPr id="63492" name="Rectangle 25"/>
          <p:cNvSpPr>
            <a:spLocks noChangeArrowheads="1"/>
          </p:cNvSpPr>
          <p:nvPr/>
        </p:nvSpPr>
        <p:spPr bwMode="auto">
          <a:xfrm>
            <a:off x="2259013" y="4862513"/>
            <a:ext cx="1917700" cy="420687"/>
          </a:xfrm>
          <a:prstGeom prst="rect">
            <a:avLst/>
          </a:prstGeom>
          <a:noFill/>
          <a:ln w="26988">
            <a:solidFill>
              <a:srgbClr val="000000"/>
            </a:solidFill>
            <a:miter lim="800000"/>
            <a:headEnd/>
            <a:tailEnd/>
          </a:ln>
        </p:spPr>
        <p:txBody>
          <a:bodyPr/>
          <a:lstStyle/>
          <a:p>
            <a:pPr eaLnBrk="0" hangingPunct="0"/>
            <a:endParaRPr lang="en-US" sz="1800"/>
          </a:p>
        </p:txBody>
      </p:sp>
      <p:sp>
        <p:nvSpPr>
          <p:cNvPr id="63493" name="Rectangle 26"/>
          <p:cNvSpPr>
            <a:spLocks noChangeArrowheads="1"/>
          </p:cNvSpPr>
          <p:nvPr/>
        </p:nvSpPr>
        <p:spPr bwMode="auto">
          <a:xfrm>
            <a:off x="2397125" y="4975225"/>
            <a:ext cx="1676400" cy="304800"/>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latin typeface="Courier New" pitchFamily="49" charset="0"/>
              </a:rPr>
              <a:t>F:Subsystem</a:t>
            </a:r>
            <a:endParaRPr lang="en-US" sz="2000"/>
          </a:p>
        </p:txBody>
      </p:sp>
      <p:sp>
        <p:nvSpPr>
          <p:cNvPr id="63494" name="Rectangle 27"/>
          <p:cNvSpPr>
            <a:spLocks noChangeArrowheads="1"/>
          </p:cNvSpPr>
          <p:nvPr/>
        </p:nvSpPr>
        <p:spPr bwMode="auto">
          <a:xfrm>
            <a:off x="52388" y="4889500"/>
            <a:ext cx="1785937" cy="393700"/>
          </a:xfrm>
          <a:prstGeom prst="rect">
            <a:avLst/>
          </a:prstGeom>
          <a:solidFill>
            <a:srgbClr val="FFFFFF"/>
          </a:solidFill>
          <a:ln w="9525">
            <a:noFill/>
            <a:miter lim="800000"/>
            <a:headEnd/>
            <a:tailEnd/>
          </a:ln>
        </p:spPr>
        <p:txBody>
          <a:bodyPr/>
          <a:lstStyle/>
          <a:p>
            <a:pPr eaLnBrk="0" hangingPunct="0"/>
            <a:endParaRPr lang="en-US" sz="1800"/>
          </a:p>
        </p:txBody>
      </p:sp>
      <p:sp>
        <p:nvSpPr>
          <p:cNvPr id="63495" name="Rectangle 28"/>
          <p:cNvSpPr>
            <a:spLocks noChangeArrowheads="1"/>
          </p:cNvSpPr>
          <p:nvPr/>
        </p:nvSpPr>
        <p:spPr bwMode="auto">
          <a:xfrm>
            <a:off x="98425" y="4889500"/>
            <a:ext cx="1970088" cy="419100"/>
          </a:xfrm>
          <a:prstGeom prst="rect">
            <a:avLst/>
          </a:prstGeom>
          <a:noFill/>
          <a:ln w="26988">
            <a:solidFill>
              <a:srgbClr val="000000"/>
            </a:solidFill>
            <a:miter lim="800000"/>
            <a:headEnd/>
            <a:tailEnd/>
          </a:ln>
        </p:spPr>
        <p:txBody>
          <a:bodyPr/>
          <a:lstStyle/>
          <a:p>
            <a:pPr eaLnBrk="0" hangingPunct="0"/>
            <a:endParaRPr lang="en-US" sz="1800"/>
          </a:p>
        </p:txBody>
      </p:sp>
      <p:sp>
        <p:nvSpPr>
          <p:cNvPr id="63496" name="Rectangle 29"/>
          <p:cNvSpPr>
            <a:spLocks noChangeArrowheads="1"/>
          </p:cNvSpPr>
          <p:nvPr/>
        </p:nvSpPr>
        <p:spPr bwMode="auto">
          <a:xfrm>
            <a:off x="274638" y="4968875"/>
            <a:ext cx="1676400" cy="304800"/>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latin typeface="Courier New" pitchFamily="49" charset="0"/>
              </a:rPr>
              <a:t>E:Subsystem</a:t>
            </a:r>
            <a:endParaRPr lang="en-US" sz="2000"/>
          </a:p>
        </p:txBody>
      </p:sp>
      <p:sp>
        <p:nvSpPr>
          <p:cNvPr id="63497" name="Rectangle 30"/>
          <p:cNvSpPr>
            <a:spLocks noChangeArrowheads="1"/>
          </p:cNvSpPr>
          <p:nvPr/>
        </p:nvSpPr>
        <p:spPr bwMode="auto">
          <a:xfrm>
            <a:off x="5570538" y="4862513"/>
            <a:ext cx="1785937" cy="393700"/>
          </a:xfrm>
          <a:prstGeom prst="rect">
            <a:avLst/>
          </a:prstGeom>
          <a:solidFill>
            <a:srgbClr val="FFFFFF"/>
          </a:solidFill>
          <a:ln w="9525">
            <a:noFill/>
            <a:miter lim="800000"/>
            <a:headEnd/>
            <a:tailEnd/>
          </a:ln>
        </p:spPr>
        <p:txBody>
          <a:bodyPr/>
          <a:lstStyle/>
          <a:p>
            <a:pPr eaLnBrk="0" hangingPunct="0"/>
            <a:endParaRPr lang="en-US" sz="1800"/>
          </a:p>
        </p:txBody>
      </p:sp>
      <p:sp>
        <p:nvSpPr>
          <p:cNvPr id="63498" name="Rectangle 31"/>
          <p:cNvSpPr>
            <a:spLocks noChangeArrowheads="1"/>
          </p:cNvSpPr>
          <p:nvPr/>
        </p:nvSpPr>
        <p:spPr bwMode="auto">
          <a:xfrm>
            <a:off x="5570538" y="4862513"/>
            <a:ext cx="1811337" cy="420687"/>
          </a:xfrm>
          <a:prstGeom prst="rect">
            <a:avLst/>
          </a:prstGeom>
          <a:noFill/>
          <a:ln w="26988">
            <a:solidFill>
              <a:srgbClr val="000000"/>
            </a:solidFill>
            <a:miter lim="800000"/>
            <a:headEnd/>
            <a:tailEnd/>
          </a:ln>
        </p:spPr>
        <p:txBody>
          <a:bodyPr/>
          <a:lstStyle/>
          <a:p>
            <a:pPr eaLnBrk="0" hangingPunct="0"/>
            <a:endParaRPr lang="en-US" sz="1800"/>
          </a:p>
        </p:txBody>
      </p:sp>
      <p:sp>
        <p:nvSpPr>
          <p:cNvPr id="63499" name="Rectangle 32"/>
          <p:cNvSpPr>
            <a:spLocks noChangeArrowheads="1"/>
          </p:cNvSpPr>
          <p:nvPr/>
        </p:nvSpPr>
        <p:spPr bwMode="auto">
          <a:xfrm>
            <a:off x="5665788" y="4975225"/>
            <a:ext cx="1676400" cy="304800"/>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latin typeface="Courier New" pitchFamily="49" charset="0"/>
              </a:rPr>
              <a:t>G:Subsystem</a:t>
            </a:r>
            <a:endParaRPr lang="en-US" sz="2000"/>
          </a:p>
        </p:txBody>
      </p:sp>
      <p:sp>
        <p:nvSpPr>
          <p:cNvPr id="63500" name="Rectangle 33"/>
          <p:cNvSpPr>
            <a:spLocks noChangeArrowheads="1"/>
          </p:cNvSpPr>
          <p:nvPr/>
        </p:nvSpPr>
        <p:spPr bwMode="auto">
          <a:xfrm>
            <a:off x="5538788" y="3433763"/>
            <a:ext cx="1785937" cy="393700"/>
          </a:xfrm>
          <a:prstGeom prst="rect">
            <a:avLst/>
          </a:prstGeom>
          <a:solidFill>
            <a:srgbClr val="FFFFFF"/>
          </a:solidFill>
          <a:ln w="9525">
            <a:noFill/>
            <a:miter lim="800000"/>
            <a:headEnd/>
            <a:tailEnd/>
          </a:ln>
        </p:spPr>
        <p:txBody>
          <a:bodyPr/>
          <a:lstStyle/>
          <a:p>
            <a:pPr eaLnBrk="0" hangingPunct="0"/>
            <a:endParaRPr lang="en-US" sz="1800"/>
          </a:p>
        </p:txBody>
      </p:sp>
      <p:sp>
        <p:nvSpPr>
          <p:cNvPr id="63501" name="Rectangle 34"/>
          <p:cNvSpPr>
            <a:spLocks noChangeArrowheads="1"/>
          </p:cNvSpPr>
          <p:nvPr/>
        </p:nvSpPr>
        <p:spPr bwMode="auto">
          <a:xfrm>
            <a:off x="5538788" y="3433763"/>
            <a:ext cx="1811337" cy="420687"/>
          </a:xfrm>
          <a:prstGeom prst="rect">
            <a:avLst/>
          </a:prstGeom>
          <a:noFill/>
          <a:ln w="26988">
            <a:solidFill>
              <a:srgbClr val="000000"/>
            </a:solidFill>
            <a:miter lim="800000"/>
            <a:headEnd/>
            <a:tailEnd/>
          </a:ln>
        </p:spPr>
        <p:txBody>
          <a:bodyPr/>
          <a:lstStyle/>
          <a:p>
            <a:pPr eaLnBrk="0" hangingPunct="0"/>
            <a:endParaRPr lang="en-US" sz="1800"/>
          </a:p>
        </p:txBody>
      </p:sp>
      <p:sp>
        <p:nvSpPr>
          <p:cNvPr id="63502" name="Rectangle 35"/>
          <p:cNvSpPr>
            <a:spLocks noChangeArrowheads="1"/>
          </p:cNvSpPr>
          <p:nvPr/>
        </p:nvSpPr>
        <p:spPr bwMode="auto">
          <a:xfrm>
            <a:off x="5634038" y="3530600"/>
            <a:ext cx="1676400" cy="304800"/>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latin typeface="Courier New" pitchFamily="49" charset="0"/>
              </a:rPr>
              <a:t>D:Subsystem</a:t>
            </a:r>
            <a:endParaRPr lang="en-US" sz="2000"/>
          </a:p>
        </p:txBody>
      </p:sp>
      <p:sp>
        <p:nvSpPr>
          <p:cNvPr id="63503" name="Rectangle 36"/>
          <p:cNvSpPr>
            <a:spLocks noChangeArrowheads="1"/>
          </p:cNvSpPr>
          <p:nvPr/>
        </p:nvSpPr>
        <p:spPr bwMode="auto">
          <a:xfrm>
            <a:off x="3359150" y="3433763"/>
            <a:ext cx="1785938" cy="393700"/>
          </a:xfrm>
          <a:prstGeom prst="rect">
            <a:avLst/>
          </a:prstGeom>
          <a:solidFill>
            <a:srgbClr val="FFFFFF"/>
          </a:solidFill>
          <a:ln w="9525">
            <a:noFill/>
            <a:miter lim="800000"/>
            <a:headEnd/>
            <a:tailEnd/>
          </a:ln>
        </p:spPr>
        <p:txBody>
          <a:bodyPr/>
          <a:lstStyle/>
          <a:p>
            <a:pPr eaLnBrk="0" hangingPunct="0"/>
            <a:endParaRPr lang="en-US" sz="1800"/>
          </a:p>
        </p:txBody>
      </p:sp>
      <p:sp>
        <p:nvSpPr>
          <p:cNvPr id="63504" name="Rectangle 37"/>
          <p:cNvSpPr>
            <a:spLocks noChangeArrowheads="1"/>
          </p:cNvSpPr>
          <p:nvPr/>
        </p:nvSpPr>
        <p:spPr bwMode="auto">
          <a:xfrm>
            <a:off x="3359150" y="3433763"/>
            <a:ext cx="1811338" cy="420687"/>
          </a:xfrm>
          <a:prstGeom prst="rect">
            <a:avLst/>
          </a:prstGeom>
          <a:noFill/>
          <a:ln w="26988">
            <a:solidFill>
              <a:srgbClr val="000000"/>
            </a:solidFill>
            <a:miter lim="800000"/>
            <a:headEnd/>
            <a:tailEnd/>
          </a:ln>
        </p:spPr>
        <p:txBody>
          <a:bodyPr/>
          <a:lstStyle/>
          <a:p>
            <a:pPr eaLnBrk="0" hangingPunct="0"/>
            <a:endParaRPr lang="en-US" sz="1800"/>
          </a:p>
        </p:txBody>
      </p:sp>
      <p:sp>
        <p:nvSpPr>
          <p:cNvPr id="63505" name="Rectangle 38"/>
          <p:cNvSpPr>
            <a:spLocks noChangeArrowheads="1"/>
          </p:cNvSpPr>
          <p:nvPr/>
        </p:nvSpPr>
        <p:spPr bwMode="auto">
          <a:xfrm>
            <a:off x="3433763" y="3530600"/>
            <a:ext cx="1676400" cy="304800"/>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latin typeface="Courier New" pitchFamily="49" charset="0"/>
              </a:rPr>
              <a:t>C:Subsystem</a:t>
            </a:r>
            <a:endParaRPr lang="en-US" sz="2000"/>
          </a:p>
        </p:txBody>
      </p:sp>
      <p:sp>
        <p:nvSpPr>
          <p:cNvPr id="63506" name="Rectangle 39"/>
          <p:cNvSpPr>
            <a:spLocks noChangeArrowheads="1"/>
          </p:cNvSpPr>
          <p:nvPr/>
        </p:nvSpPr>
        <p:spPr bwMode="auto">
          <a:xfrm>
            <a:off x="654050" y="3459163"/>
            <a:ext cx="1785938" cy="395287"/>
          </a:xfrm>
          <a:prstGeom prst="rect">
            <a:avLst/>
          </a:prstGeom>
          <a:solidFill>
            <a:srgbClr val="FFFFFF"/>
          </a:solidFill>
          <a:ln w="9525">
            <a:noFill/>
            <a:miter lim="800000"/>
            <a:headEnd/>
            <a:tailEnd/>
          </a:ln>
        </p:spPr>
        <p:txBody>
          <a:bodyPr/>
          <a:lstStyle/>
          <a:p>
            <a:pPr eaLnBrk="0" hangingPunct="0"/>
            <a:endParaRPr lang="en-US" sz="1800"/>
          </a:p>
        </p:txBody>
      </p:sp>
      <p:sp>
        <p:nvSpPr>
          <p:cNvPr id="63507" name="Rectangle 40"/>
          <p:cNvSpPr>
            <a:spLocks noChangeArrowheads="1"/>
          </p:cNvSpPr>
          <p:nvPr/>
        </p:nvSpPr>
        <p:spPr bwMode="auto">
          <a:xfrm>
            <a:off x="654050" y="3459163"/>
            <a:ext cx="1812925" cy="420687"/>
          </a:xfrm>
          <a:prstGeom prst="rect">
            <a:avLst/>
          </a:prstGeom>
          <a:noFill/>
          <a:ln w="26988">
            <a:solidFill>
              <a:srgbClr val="000000"/>
            </a:solidFill>
            <a:miter lim="800000"/>
            <a:headEnd/>
            <a:tailEnd/>
          </a:ln>
        </p:spPr>
        <p:txBody>
          <a:bodyPr/>
          <a:lstStyle/>
          <a:p>
            <a:pPr eaLnBrk="0" hangingPunct="0"/>
            <a:endParaRPr lang="en-US" sz="1800"/>
          </a:p>
        </p:txBody>
      </p:sp>
      <p:sp>
        <p:nvSpPr>
          <p:cNvPr id="63508" name="Rectangle 41"/>
          <p:cNvSpPr>
            <a:spLocks noChangeArrowheads="1"/>
          </p:cNvSpPr>
          <p:nvPr/>
        </p:nvSpPr>
        <p:spPr bwMode="auto">
          <a:xfrm>
            <a:off x="754063" y="3556000"/>
            <a:ext cx="1676400" cy="304800"/>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latin typeface="Courier New" pitchFamily="49" charset="0"/>
              </a:rPr>
              <a:t>B:Subsystem</a:t>
            </a:r>
            <a:endParaRPr lang="en-US" sz="2000"/>
          </a:p>
        </p:txBody>
      </p:sp>
      <p:sp>
        <p:nvSpPr>
          <p:cNvPr id="63509" name="Rectangle 42"/>
          <p:cNvSpPr>
            <a:spLocks noChangeArrowheads="1"/>
          </p:cNvSpPr>
          <p:nvPr/>
        </p:nvSpPr>
        <p:spPr bwMode="auto">
          <a:xfrm>
            <a:off x="3571875" y="2216150"/>
            <a:ext cx="1785938" cy="393700"/>
          </a:xfrm>
          <a:prstGeom prst="rect">
            <a:avLst/>
          </a:prstGeom>
          <a:solidFill>
            <a:srgbClr val="FFFFFF"/>
          </a:solidFill>
          <a:ln w="9525">
            <a:noFill/>
            <a:miter lim="800000"/>
            <a:headEnd/>
            <a:tailEnd/>
          </a:ln>
        </p:spPr>
        <p:txBody>
          <a:bodyPr/>
          <a:lstStyle/>
          <a:p>
            <a:pPr eaLnBrk="0" hangingPunct="0"/>
            <a:endParaRPr lang="en-US" sz="1800"/>
          </a:p>
        </p:txBody>
      </p:sp>
      <p:sp>
        <p:nvSpPr>
          <p:cNvPr id="63510" name="Rectangle 43"/>
          <p:cNvSpPr>
            <a:spLocks noChangeArrowheads="1"/>
          </p:cNvSpPr>
          <p:nvPr/>
        </p:nvSpPr>
        <p:spPr bwMode="auto">
          <a:xfrm>
            <a:off x="3571875" y="2216150"/>
            <a:ext cx="1916113" cy="420688"/>
          </a:xfrm>
          <a:prstGeom prst="rect">
            <a:avLst/>
          </a:prstGeom>
          <a:noFill/>
          <a:ln w="26988">
            <a:solidFill>
              <a:srgbClr val="000000"/>
            </a:solidFill>
            <a:miter lim="800000"/>
            <a:headEnd/>
            <a:tailEnd/>
          </a:ln>
        </p:spPr>
        <p:txBody>
          <a:bodyPr/>
          <a:lstStyle/>
          <a:p>
            <a:pPr eaLnBrk="0" hangingPunct="0"/>
            <a:endParaRPr lang="en-US" sz="1800"/>
          </a:p>
        </p:txBody>
      </p:sp>
      <p:sp>
        <p:nvSpPr>
          <p:cNvPr id="63511" name="Rectangle 44"/>
          <p:cNvSpPr>
            <a:spLocks noChangeArrowheads="1"/>
          </p:cNvSpPr>
          <p:nvPr/>
        </p:nvSpPr>
        <p:spPr bwMode="auto">
          <a:xfrm>
            <a:off x="3709988" y="2312988"/>
            <a:ext cx="1676400" cy="304800"/>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latin typeface="Courier New" pitchFamily="49" charset="0"/>
              </a:rPr>
              <a:t>A:Subsystem</a:t>
            </a:r>
            <a:endParaRPr lang="en-US" sz="2000"/>
          </a:p>
        </p:txBody>
      </p:sp>
      <p:sp>
        <p:nvSpPr>
          <p:cNvPr id="63512" name="Line 45"/>
          <p:cNvSpPr>
            <a:spLocks noChangeShapeType="1"/>
          </p:cNvSpPr>
          <p:nvPr/>
        </p:nvSpPr>
        <p:spPr bwMode="auto">
          <a:xfrm flipH="1">
            <a:off x="1766888" y="2636838"/>
            <a:ext cx="2828925" cy="796925"/>
          </a:xfrm>
          <a:prstGeom prst="line">
            <a:avLst/>
          </a:prstGeom>
          <a:noFill/>
          <a:ln w="26988">
            <a:solidFill>
              <a:srgbClr val="000000"/>
            </a:solidFill>
            <a:round/>
            <a:headEnd/>
            <a:tailEnd/>
          </a:ln>
        </p:spPr>
        <p:txBody>
          <a:bodyPr/>
          <a:lstStyle/>
          <a:p>
            <a:endParaRPr lang="en-CA"/>
          </a:p>
        </p:txBody>
      </p:sp>
      <p:sp>
        <p:nvSpPr>
          <p:cNvPr id="63513" name="Line 46"/>
          <p:cNvSpPr>
            <a:spLocks noChangeShapeType="1"/>
          </p:cNvSpPr>
          <p:nvPr/>
        </p:nvSpPr>
        <p:spPr bwMode="auto">
          <a:xfrm>
            <a:off x="4595813" y="2636838"/>
            <a:ext cx="0" cy="796925"/>
          </a:xfrm>
          <a:prstGeom prst="line">
            <a:avLst/>
          </a:prstGeom>
          <a:noFill/>
          <a:ln w="26988">
            <a:solidFill>
              <a:srgbClr val="000000"/>
            </a:solidFill>
            <a:round/>
            <a:headEnd/>
            <a:tailEnd/>
          </a:ln>
        </p:spPr>
        <p:txBody>
          <a:bodyPr/>
          <a:lstStyle/>
          <a:p>
            <a:endParaRPr lang="en-CA"/>
          </a:p>
        </p:txBody>
      </p:sp>
      <p:sp>
        <p:nvSpPr>
          <p:cNvPr id="63514" name="Line 49"/>
          <p:cNvSpPr>
            <a:spLocks noChangeShapeType="1"/>
          </p:cNvSpPr>
          <p:nvPr/>
        </p:nvSpPr>
        <p:spPr bwMode="auto">
          <a:xfrm>
            <a:off x="2022475" y="3879850"/>
            <a:ext cx="1524000" cy="982663"/>
          </a:xfrm>
          <a:prstGeom prst="line">
            <a:avLst/>
          </a:prstGeom>
          <a:noFill/>
          <a:ln w="26988">
            <a:solidFill>
              <a:srgbClr val="000000"/>
            </a:solidFill>
            <a:round/>
            <a:headEnd/>
            <a:tailEnd/>
          </a:ln>
        </p:spPr>
        <p:txBody>
          <a:bodyPr/>
          <a:lstStyle/>
          <a:p>
            <a:endParaRPr lang="en-CA"/>
          </a:p>
        </p:txBody>
      </p:sp>
      <p:sp>
        <p:nvSpPr>
          <p:cNvPr id="63515" name="Line 50"/>
          <p:cNvSpPr>
            <a:spLocks noChangeShapeType="1"/>
          </p:cNvSpPr>
          <p:nvPr/>
        </p:nvSpPr>
        <p:spPr bwMode="auto">
          <a:xfrm flipH="1">
            <a:off x="1130300" y="3879850"/>
            <a:ext cx="708025" cy="982663"/>
          </a:xfrm>
          <a:prstGeom prst="line">
            <a:avLst/>
          </a:prstGeom>
          <a:noFill/>
          <a:ln w="26988">
            <a:solidFill>
              <a:srgbClr val="000000"/>
            </a:solidFill>
            <a:round/>
            <a:headEnd/>
            <a:tailEnd/>
          </a:ln>
        </p:spPr>
        <p:txBody>
          <a:bodyPr/>
          <a:lstStyle/>
          <a:p>
            <a:endParaRPr lang="en-CA"/>
          </a:p>
        </p:txBody>
      </p:sp>
      <p:sp>
        <p:nvSpPr>
          <p:cNvPr id="63516" name="Freeform 51"/>
          <p:cNvSpPr>
            <a:spLocks/>
          </p:cNvSpPr>
          <p:nvPr/>
        </p:nvSpPr>
        <p:spPr bwMode="auto">
          <a:xfrm>
            <a:off x="669925" y="3328988"/>
            <a:ext cx="315913" cy="130175"/>
          </a:xfrm>
          <a:custGeom>
            <a:avLst/>
            <a:gdLst>
              <a:gd name="T0" fmla="*/ 0 w 199"/>
              <a:gd name="T1" fmla="*/ 2147483647 h 82"/>
              <a:gd name="T2" fmla="*/ 2147483647 w 199"/>
              <a:gd name="T3" fmla="*/ 0 h 82"/>
              <a:gd name="T4" fmla="*/ 2147483647 w 199"/>
              <a:gd name="T5" fmla="*/ 0 h 82"/>
              <a:gd name="T6" fmla="*/ 2147483647 w 199"/>
              <a:gd name="T7" fmla="*/ 2147483647 h 82"/>
              <a:gd name="T8" fmla="*/ 0 w 199"/>
              <a:gd name="T9" fmla="*/ 2147483647 h 82"/>
              <a:gd name="T10" fmla="*/ 0 60000 65536"/>
              <a:gd name="T11" fmla="*/ 0 60000 65536"/>
              <a:gd name="T12" fmla="*/ 0 60000 65536"/>
              <a:gd name="T13" fmla="*/ 0 60000 65536"/>
              <a:gd name="T14" fmla="*/ 0 60000 65536"/>
              <a:gd name="T15" fmla="*/ 0 w 199"/>
              <a:gd name="T16" fmla="*/ 0 h 82"/>
              <a:gd name="T17" fmla="*/ 199 w 199"/>
              <a:gd name="T18" fmla="*/ 82 h 82"/>
            </a:gdLst>
            <a:ahLst/>
            <a:cxnLst>
              <a:cxn ang="T10">
                <a:pos x="T0" y="T1"/>
              </a:cxn>
              <a:cxn ang="T11">
                <a:pos x="T2" y="T3"/>
              </a:cxn>
              <a:cxn ang="T12">
                <a:pos x="T4" y="T5"/>
              </a:cxn>
              <a:cxn ang="T13">
                <a:pos x="T6" y="T7"/>
              </a:cxn>
              <a:cxn ang="T14">
                <a:pos x="T8" y="T9"/>
              </a:cxn>
            </a:cxnLst>
            <a:rect l="T15" t="T16" r="T17" b="T18"/>
            <a:pathLst>
              <a:path w="199" h="82">
                <a:moveTo>
                  <a:pt x="0" y="82"/>
                </a:moveTo>
                <a:lnTo>
                  <a:pt x="33" y="0"/>
                </a:lnTo>
                <a:lnTo>
                  <a:pt x="166" y="0"/>
                </a:lnTo>
                <a:lnTo>
                  <a:pt x="199" y="82"/>
                </a:lnTo>
                <a:lnTo>
                  <a:pt x="0" y="82"/>
                </a:lnTo>
                <a:close/>
              </a:path>
            </a:pathLst>
          </a:custGeom>
          <a:noFill/>
          <a:ln w="26988">
            <a:solidFill>
              <a:srgbClr val="000000"/>
            </a:solidFill>
            <a:round/>
            <a:headEnd/>
            <a:tailEnd/>
          </a:ln>
        </p:spPr>
        <p:txBody>
          <a:bodyPr/>
          <a:lstStyle/>
          <a:p>
            <a:pPr eaLnBrk="0" hangingPunct="0"/>
            <a:endParaRPr lang="en-US" sz="1800"/>
          </a:p>
        </p:txBody>
      </p:sp>
      <p:sp>
        <p:nvSpPr>
          <p:cNvPr id="63517" name="Freeform 52"/>
          <p:cNvSpPr>
            <a:spLocks/>
          </p:cNvSpPr>
          <p:nvPr/>
        </p:nvSpPr>
        <p:spPr bwMode="auto">
          <a:xfrm>
            <a:off x="3571875" y="2084388"/>
            <a:ext cx="314325" cy="131762"/>
          </a:xfrm>
          <a:custGeom>
            <a:avLst/>
            <a:gdLst>
              <a:gd name="T0" fmla="*/ 0 w 198"/>
              <a:gd name="T1" fmla="*/ 2147483647 h 83"/>
              <a:gd name="T2" fmla="*/ 2147483647 w 198"/>
              <a:gd name="T3" fmla="*/ 0 h 83"/>
              <a:gd name="T4" fmla="*/ 2147483647 w 198"/>
              <a:gd name="T5" fmla="*/ 0 h 83"/>
              <a:gd name="T6" fmla="*/ 2147483647 w 198"/>
              <a:gd name="T7" fmla="*/ 2147483647 h 83"/>
              <a:gd name="T8" fmla="*/ 0 w 198"/>
              <a:gd name="T9" fmla="*/ 2147483647 h 83"/>
              <a:gd name="T10" fmla="*/ 0 60000 65536"/>
              <a:gd name="T11" fmla="*/ 0 60000 65536"/>
              <a:gd name="T12" fmla="*/ 0 60000 65536"/>
              <a:gd name="T13" fmla="*/ 0 60000 65536"/>
              <a:gd name="T14" fmla="*/ 0 60000 65536"/>
              <a:gd name="T15" fmla="*/ 0 w 198"/>
              <a:gd name="T16" fmla="*/ 0 h 83"/>
              <a:gd name="T17" fmla="*/ 198 w 198"/>
              <a:gd name="T18" fmla="*/ 83 h 83"/>
            </a:gdLst>
            <a:ahLst/>
            <a:cxnLst>
              <a:cxn ang="T10">
                <a:pos x="T0" y="T1"/>
              </a:cxn>
              <a:cxn ang="T11">
                <a:pos x="T2" y="T3"/>
              </a:cxn>
              <a:cxn ang="T12">
                <a:pos x="T4" y="T5"/>
              </a:cxn>
              <a:cxn ang="T13">
                <a:pos x="T6" y="T7"/>
              </a:cxn>
              <a:cxn ang="T14">
                <a:pos x="T8" y="T9"/>
              </a:cxn>
            </a:cxnLst>
            <a:rect l="T15" t="T16" r="T17" b="T18"/>
            <a:pathLst>
              <a:path w="198" h="83">
                <a:moveTo>
                  <a:pt x="0" y="83"/>
                </a:moveTo>
                <a:lnTo>
                  <a:pt x="33" y="0"/>
                </a:lnTo>
                <a:lnTo>
                  <a:pt x="165" y="0"/>
                </a:lnTo>
                <a:lnTo>
                  <a:pt x="198" y="83"/>
                </a:lnTo>
                <a:lnTo>
                  <a:pt x="0" y="83"/>
                </a:lnTo>
                <a:close/>
              </a:path>
            </a:pathLst>
          </a:custGeom>
          <a:noFill/>
          <a:ln w="26988">
            <a:solidFill>
              <a:srgbClr val="000000"/>
            </a:solidFill>
            <a:round/>
            <a:headEnd/>
            <a:tailEnd/>
          </a:ln>
        </p:spPr>
        <p:txBody>
          <a:bodyPr/>
          <a:lstStyle/>
          <a:p>
            <a:pPr eaLnBrk="0" hangingPunct="0"/>
            <a:endParaRPr lang="en-US" sz="1800"/>
          </a:p>
        </p:txBody>
      </p:sp>
      <p:sp>
        <p:nvSpPr>
          <p:cNvPr id="63518" name="Freeform 53"/>
          <p:cNvSpPr>
            <a:spLocks/>
          </p:cNvSpPr>
          <p:nvPr/>
        </p:nvSpPr>
        <p:spPr bwMode="auto">
          <a:xfrm>
            <a:off x="3359150" y="3302000"/>
            <a:ext cx="315913" cy="131763"/>
          </a:xfrm>
          <a:custGeom>
            <a:avLst/>
            <a:gdLst>
              <a:gd name="T0" fmla="*/ 0 w 199"/>
              <a:gd name="T1" fmla="*/ 2147483647 h 83"/>
              <a:gd name="T2" fmla="*/ 2147483647 w 199"/>
              <a:gd name="T3" fmla="*/ 0 h 83"/>
              <a:gd name="T4" fmla="*/ 2147483647 w 199"/>
              <a:gd name="T5" fmla="*/ 0 h 83"/>
              <a:gd name="T6" fmla="*/ 2147483647 w 199"/>
              <a:gd name="T7" fmla="*/ 2147483647 h 83"/>
              <a:gd name="T8" fmla="*/ 0 w 199"/>
              <a:gd name="T9" fmla="*/ 2147483647 h 83"/>
              <a:gd name="T10" fmla="*/ 0 60000 65536"/>
              <a:gd name="T11" fmla="*/ 0 60000 65536"/>
              <a:gd name="T12" fmla="*/ 0 60000 65536"/>
              <a:gd name="T13" fmla="*/ 0 60000 65536"/>
              <a:gd name="T14" fmla="*/ 0 60000 65536"/>
              <a:gd name="T15" fmla="*/ 0 w 199"/>
              <a:gd name="T16" fmla="*/ 0 h 83"/>
              <a:gd name="T17" fmla="*/ 199 w 199"/>
              <a:gd name="T18" fmla="*/ 83 h 83"/>
            </a:gdLst>
            <a:ahLst/>
            <a:cxnLst>
              <a:cxn ang="T10">
                <a:pos x="T0" y="T1"/>
              </a:cxn>
              <a:cxn ang="T11">
                <a:pos x="T2" y="T3"/>
              </a:cxn>
              <a:cxn ang="T12">
                <a:pos x="T4" y="T5"/>
              </a:cxn>
              <a:cxn ang="T13">
                <a:pos x="T6" y="T7"/>
              </a:cxn>
              <a:cxn ang="T14">
                <a:pos x="T8" y="T9"/>
              </a:cxn>
            </a:cxnLst>
            <a:rect l="T15" t="T16" r="T17" b="T18"/>
            <a:pathLst>
              <a:path w="199" h="83">
                <a:moveTo>
                  <a:pt x="0" y="83"/>
                </a:moveTo>
                <a:lnTo>
                  <a:pt x="33" y="0"/>
                </a:lnTo>
                <a:lnTo>
                  <a:pt x="165" y="0"/>
                </a:lnTo>
                <a:lnTo>
                  <a:pt x="199" y="83"/>
                </a:lnTo>
                <a:lnTo>
                  <a:pt x="0" y="83"/>
                </a:lnTo>
                <a:close/>
              </a:path>
            </a:pathLst>
          </a:custGeom>
          <a:noFill/>
          <a:ln w="26988">
            <a:solidFill>
              <a:srgbClr val="000000"/>
            </a:solidFill>
            <a:round/>
            <a:headEnd/>
            <a:tailEnd/>
          </a:ln>
        </p:spPr>
        <p:txBody>
          <a:bodyPr/>
          <a:lstStyle/>
          <a:p>
            <a:pPr eaLnBrk="0" hangingPunct="0"/>
            <a:endParaRPr lang="en-US" sz="1800"/>
          </a:p>
        </p:txBody>
      </p:sp>
      <p:sp>
        <p:nvSpPr>
          <p:cNvPr id="63519" name="Freeform 54"/>
          <p:cNvSpPr>
            <a:spLocks/>
          </p:cNvSpPr>
          <p:nvPr/>
        </p:nvSpPr>
        <p:spPr bwMode="auto">
          <a:xfrm>
            <a:off x="52388" y="4757738"/>
            <a:ext cx="315912" cy="131762"/>
          </a:xfrm>
          <a:custGeom>
            <a:avLst/>
            <a:gdLst>
              <a:gd name="T0" fmla="*/ 0 w 199"/>
              <a:gd name="T1" fmla="*/ 2147483647 h 83"/>
              <a:gd name="T2" fmla="*/ 2147483647 w 199"/>
              <a:gd name="T3" fmla="*/ 0 h 83"/>
              <a:gd name="T4" fmla="*/ 2147483647 w 199"/>
              <a:gd name="T5" fmla="*/ 0 h 83"/>
              <a:gd name="T6" fmla="*/ 2147483647 w 199"/>
              <a:gd name="T7" fmla="*/ 2147483647 h 83"/>
              <a:gd name="T8" fmla="*/ 0 w 199"/>
              <a:gd name="T9" fmla="*/ 2147483647 h 83"/>
              <a:gd name="T10" fmla="*/ 0 60000 65536"/>
              <a:gd name="T11" fmla="*/ 0 60000 65536"/>
              <a:gd name="T12" fmla="*/ 0 60000 65536"/>
              <a:gd name="T13" fmla="*/ 0 60000 65536"/>
              <a:gd name="T14" fmla="*/ 0 60000 65536"/>
              <a:gd name="T15" fmla="*/ 0 w 199"/>
              <a:gd name="T16" fmla="*/ 0 h 83"/>
              <a:gd name="T17" fmla="*/ 199 w 199"/>
              <a:gd name="T18" fmla="*/ 83 h 83"/>
            </a:gdLst>
            <a:ahLst/>
            <a:cxnLst>
              <a:cxn ang="T10">
                <a:pos x="T0" y="T1"/>
              </a:cxn>
              <a:cxn ang="T11">
                <a:pos x="T2" y="T3"/>
              </a:cxn>
              <a:cxn ang="T12">
                <a:pos x="T4" y="T5"/>
              </a:cxn>
              <a:cxn ang="T13">
                <a:pos x="T6" y="T7"/>
              </a:cxn>
              <a:cxn ang="T14">
                <a:pos x="T8" y="T9"/>
              </a:cxn>
            </a:cxnLst>
            <a:rect l="T15" t="T16" r="T17" b="T18"/>
            <a:pathLst>
              <a:path w="199" h="83">
                <a:moveTo>
                  <a:pt x="0" y="83"/>
                </a:moveTo>
                <a:lnTo>
                  <a:pt x="50" y="0"/>
                </a:lnTo>
                <a:lnTo>
                  <a:pt x="166" y="0"/>
                </a:lnTo>
                <a:lnTo>
                  <a:pt x="199" y="83"/>
                </a:lnTo>
                <a:lnTo>
                  <a:pt x="0" y="83"/>
                </a:lnTo>
                <a:close/>
              </a:path>
            </a:pathLst>
          </a:custGeom>
          <a:noFill/>
          <a:ln w="26988">
            <a:solidFill>
              <a:srgbClr val="000000"/>
            </a:solidFill>
            <a:round/>
            <a:headEnd/>
            <a:tailEnd/>
          </a:ln>
        </p:spPr>
        <p:txBody>
          <a:bodyPr/>
          <a:lstStyle/>
          <a:p>
            <a:pPr eaLnBrk="0" hangingPunct="0"/>
            <a:endParaRPr lang="en-US" sz="1800"/>
          </a:p>
        </p:txBody>
      </p:sp>
      <p:sp>
        <p:nvSpPr>
          <p:cNvPr id="63520" name="Freeform 55"/>
          <p:cNvSpPr>
            <a:spLocks/>
          </p:cNvSpPr>
          <p:nvPr/>
        </p:nvSpPr>
        <p:spPr bwMode="auto">
          <a:xfrm>
            <a:off x="2259013" y="4730750"/>
            <a:ext cx="288925" cy="131763"/>
          </a:xfrm>
          <a:custGeom>
            <a:avLst/>
            <a:gdLst>
              <a:gd name="T0" fmla="*/ 0 w 182"/>
              <a:gd name="T1" fmla="*/ 2147483647 h 83"/>
              <a:gd name="T2" fmla="*/ 2147483647 w 182"/>
              <a:gd name="T3" fmla="*/ 0 h 83"/>
              <a:gd name="T4" fmla="*/ 2147483647 w 182"/>
              <a:gd name="T5" fmla="*/ 0 h 83"/>
              <a:gd name="T6" fmla="*/ 2147483647 w 182"/>
              <a:gd name="T7" fmla="*/ 2147483647 h 83"/>
              <a:gd name="T8" fmla="*/ 0 w 182"/>
              <a:gd name="T9" fmla="*/ 2147483647 h 83"/>
              <a:gd name="T10" fmla="*/ 0 60000 65536"/>
              <a:gd name="T11" fmla="*/ 0 60000 65536"/>
              <a:gd name="T12" fmla="*/ 0 60000 65536"/>
              <a:gd name="T13" fmla="*/ 0 60000 65536"/>
              <a:gd name="T14" fmla="*/ 0 60000 65536"/>
              <a:gd name="T15" fmla="*/ 0 w 182"/>
              <a:gd name="T16" fmla="*/ 0 h 83"/>
              <a:gd name="T17" fmla="*/ 182 w 182"/>
              <a:gd name="T18" fmla="*/ 83 h 83"/>
            </a:gdLst>
            <a:ahLst/>
            <a:cxnLst>
              <a:cxn ang="T10">
                <a:pos x="T0" y="T1"/>
              </a:cxn>
              <a:cxn ang="T11">
                <a:pos x="T2" y="T3"/>
              </a:cxn>
              <a:cxn ang="T12">
                <a:pos x="T4" y="T5"/>
              </a:cxn>
              <a:cxn ang="T13">
                <a:pos x="T6" y="T7"/>
              </a:cxn>
              <a:cxn ang="T14">
                <a:pos x="T8" y="T9"/>
              </a:cxn>
            </a:cxnLst>
            <a:rect l="T15" t="T16" r="T17" b="T18"/>
            <a:pathLst>
              <a:path w="182" h="83">
                <a:moveTo>
                  <a:pt x="0" y="83"/>
                </a:moveTo>
                <a:lnTo>
                  <a:pt x="33" y="0"/>
                </a:lnTo>
                <a:lnTo>
                  <a:pt x="149" y="0"/>
                </a:lnTo>
                <a:lnTo>
                  <a:pt x="182" y="83"/>
                </a:lnTo>
                <a:lnTo>
                  <a:pt x="0" y="83"/>
                </a:lnTo>
                <a:close/>
              </a:path>
            </a:pathLst>
          </a:custGeom>
          <a:noFill/>
          <a:ln w="26988">
            <a:solidFill>
              <a:srgbClr val="000000"/>
            </a:solidFill>
            <a:round/>
            <a:headEnd/>
            <a:tailEnd/>
          </a:ln>
        </p:spPr>
        <p:txBody>
          <a:bodyPr/>
          <a:lstStyle/>
          <a:p>
            <a:pPr eaLnBrk="0" hangingPunct="0"/>
            <a:endParaRPr lang="en-US" sz="1800"/>
          </a:p>
        </p:txBody>
      </p:sp>
      <p:sp>
        <p:nvSpPr>
          <p:cNvPr id="63521" name="Freeform 56"/>
          <p:cNvSpPr>
            <a:spLocks/>
          </p:cNvSpPr>
          <p:nvPr/>
        </p:nvSpPr>
        <p:spPr bwMode="auto">
          <a:xfrm>
            <a:off x="5570538" y="4730750"/>
            <a:ext cx="315912" cy="131763"/>
          </a:xfrm>
          <a:custGeom>
            <a:avLst/>
            <a:gdLst>
              <a:gd name="T0" fmla="*/ 0 w 199"/>
              <a:gd name="T1" fmla="*/ 2147483647 h 83"/>
              <a:gd name="T2" fmla="*/ 2147483647 w 199"/>
              <a:gd name="T3" fmla="*/ 0 h 83"/>
              <a:gd name="T4" fmla="*/ 2147483647 w 199"/>
              <a:gd name="T5" fmla="*/ 0 h 83"/>
              <a:gd name="T6" fmla="*/ 2147483647 w 199"/>
              <a:gd name="T7" fmla="*/ 2147483647 h 83"/>
              <a:gd name="T8" fmla="*/ 0 w 199"/>
              <a:gd name="T9" fmla="*/ 2147483647 h 83"/>
              <a:gd name="T10" fmla="*/ 0 60000 65536"/>
              <a:gd name="T11" fmla="*/ 0 60000 65536"/>
              <a:gd name="T12" fmla="*/ 0 60000 65536"/>
              <a:gd name="T13" fmla="*/ 0 60000 65536"/>
              <a:gd name="T14" fmla="*/ 0 60000 65536"/>
              <a:gd name="T15" fmla="*/ 0 w 199"/>
              <a:gd name="T16" fmla="*/ 0 h 83"/>
              <a:gd name="T17" fmla="*/ 199 w 199"/>
              <a:gd name="T18" fmla="*/ 83 h 83"/>
            </a:gdLst>
            <a:ahLst/>
            <a:cxnLst>
              <a:cxn ang="T10">
                <a:pos x="T0" y="T1"/>
              </a:cxn>
              <a:cxn ang="T11">
                <a:pos x="T2" y="T3"/>
              </a:cxn>
              <a:cxn ang="T12">
                <a:pos x="T4" y="T5"/>
              </a:cxn>
              <a:cxn ang="T13">
                <a:pos x="T6" y="T7"/>
              </a:cxn>
              <a:cxn ang="T14">
                <a:pos x="T8" y="T9"/>
              </a:cxn>
            </a:cxnLst>
            <a:rect l="T15" t="T16" r="T17" b="T18"/>
            <a:pathLst>
              <a:path w="199" h="83">
                <a:moveTo>
                  <a:pt x="0" y="83"/>
                </a:moveTo>
                <a:lnTo>
                  <a:pt x="50" y="0"/>
                </a:lnTo>
                <a:lnTo>
                  <a:pt x="165" y="0"/>
                </a:lnTo>
                <a:lnTo>
                  <a:pt x="199" y="83"/>
                </a:lnTo>
                <a:lnTo>
                  <a:pt x="0" y="83"/>
                </a:lnTo>
                <a:close/>
              </a:path>
            </a:pathLst>
          </a:custGeom>
          <a:noFill/>
          <a:ln w="26988">
            <a:solidFill>
              <a:srgbClr val="000000"/>
            </a:solidFill>
            <a:round/>
            <a:headEnd/>
            <a:tailEnd/>
          </a:ln>
        </p:spPr>
        <p:txBody>
          <a:bodyPr/>
          <a:lstStyle/>
          <a:p>
            <a:pPr eaLnBrk="0" hangingPunct="0"/>
            <a:endParaRPr lang="en-US" sz="1800"/>
          </a:p>
        </p:txBody>
      </p:sp>
      <p:sp>
        <p:nvSpPr>
          <p:cNvPr id="63522" name="Freeform 57"/>
          <p:cNvSpPr>
            <a:spLocks/>
          </p:cNvSpPr>
          <p:nvPr/>
        </p:nvSpPr>
        <p:spPr bwMode="auto">
          <a:xfrm>
            <a:off x="5538788" y="3302000"/>
            <a:ext cx="315912" cy="131763"/>
          </a:xfrm>
          <a:custGeom>
            <a:avLst/>
            <a:gdLst>
              <a:gd name="T0" fmla="*/ 0 w 199"/>
              <a:gd name="T1" fmla="*/ 2147483647 h 83"/>
              <a:gd name="T2" fmla="*/ 2147483647 w 199"/>
              <a:gd name="T3" fmla="*/ 0 h 83"/>
              <a:gd name="T4" fmla="*/ 2147483647 w 199"/>
              <a:gd name="T5" fmla="*/ 0 h 83"/>
              <a:gd name="T6" fmla="*/ 2147483647 w 199"/>
              <a:gd name="T7" fmla="*/ 2147483647 h 83"/>
              <a:gd name="T8" fmla="*/ 0 w 199"/>
              <a:gd name="T9" fmla="*/ 2147483647 h 83"/>
              <a:gd name="T10" fmla="*/ 0 60000 65536"/>
              <a:gd name="T11" fmla="*/ 0 60000 65536"/>
              <a:gd name="T12" fmla="*/ 0 60000 65536"/>
              <a:gd name="T13" fmla="*/ 0 60000 65536"/>
              <a:gd name="T14" fmla="*/ 0 60000 65536"/>
              <a:gd name="T15" fmla="*/ 0 w 199"/>
              <a:gd name="T16" fmla="*/ 0 h 83"/>
              <a:gd name="T17" fmla="*/ 199 w 199"/>
              <a:gd name="T18" fmla="*/ 83 h 83"/>
            </a:gdLst>
            <a:ahLst/>
            <a:cxnLst>
              <a:cxn ang="T10">
                <a:pos x="T0" y="T1"/>
              </a:cxn>
              <a:cxn ang="T11">
                <a:pos x="T2" y="T3"/>
              </a:cxn>
              <a:cxn ang="T12">
                <a:pos x="T4" y="T5"/>
              </a:cxn>
              <a:cxn ang="T13">
                <a:pos x="T6" y="T7"/>
              </a:cxn>
              <a:cxn ang="T14">
                <a:pos x="T8" y="T9"/>
              </a:cxn>
            </a:cxnLst>
            <a:rect l="T15" t="T16" r="T17" b="T18"/>
            <a:pathLst>
              <a:path w="199" h="83">
                <a:moveTo>
                  <a:pt x="0" y="83"/>
                </a:moveTo>
                <a:lnTo>
                  <a:pt x="50" y="0"/>
                </a:lnTo>
                <a:lnTo>
                  <a:pt x="165" y="0"/>
                </a:lnTo>
                <a:lnTo>
                  <a:pt x="199" y="83"/>
                </a:lnTo>
                <a:lnTo>
                  <a:pt x="0" y="83"/>
                </a:lnTo>
                <a:close/>
              </a:path>
            </a:pathLst>
          </a:custGeom>
          <a:solidFill>
            <a:srgbClr val="FFFFFF"/>
          </a:solidFill>
          <a:ln w="26988">
            <a:solidFill>
              <a:srgbClr val="000000"/>
            </a:solidFill>
            <a:round/>
            <a:headEnd/>
            <a:tailEnd/>
          </a:ln>
        </p:spPr>
        <p:txBody>
          <a:bodyPr/>
          <a:lstStyle/>
          <a:p>
            <a:pPr eaLnBrk="0" hangingPunct="0"/>
            <a:endParaRPr lang="en-US" sz="1800"/>
          </a:p>
        </p:txBody>
      </p:sp>
      <p:sp>
        <p:nvSpPr>
          <p:cNvPr id="123912" name="Text Box 8"/>
          <p:cNvSpPr txBox="1">
            <a:spLocks noChangeArrowheads="1"/>
          </p:cNvSpPr>
          <p:nvPr/>
        </p:nvSpPr>
        <p:spPr bwMode="auto">
          <a:xfrm>
            <a:off x="7729538" y="2128838"/>
            <a:ext cx="1330325" cy="457200"/>
          </a:xfrm>
          <a:prstGeom prst="rect">
            <a:avLst/>
          </a:prstGeom>
          <a:noFill/>
          <a:ln w="12700">
            <a:noFill/>
            <a:miter lim="800000"/>
            <a:headEnd/>
            <a:tailEnd/>
          </a:ln>
        </p:spPr>
        <p:txBody>
          <a:bodyPr wrap="none">
            <a:spAutoFit/>
          </a:bodyPr>
          <a:lstStyle/>
          <a:p>
            <a:pPr eaLnBrk="0" hangingPunct="0"/>
            <a:r>
              <a:rPr lang="en-US" b="0">
                <a:solidFill>
                  <a:srgbClr val="0000CC"/>
                </a:solidFill>
                <a:latin typeface="Verdana" pitchFamily="34" charset="0"/>
              </a:rPr>
              <a:t>Layer 1</a:t>
            </a:r>
          </a:p>
        </p:txBody>
      </p:sp>
      <p:sp>
        <p:nvSpPr>
          <p:cNvPr id="123913" name="Text Box 9"/>
          <p:cNvSpPr txBox="1">
            <a:spLocks noChangeArrowheads="1"/>
          </p:cNvSpPr>
          <p:nvPr/>
        </p:nvSpPr>
        <p:spPr bwMode="auto">
          <a:xfrm>
            <a:off x="7729538" y="3359150"/>
            <a:ext cx="1330325" cy="457200"/>
          </a:xfrm>
          <a:prstGeom prst="rect">
            <a:avLst/>
          </a:prstGeom>
          <a:noFill/>
          <a:ln w="12700">
            <a:noFill/>
            <a:miter lim="800000"/>
            <a:headEnd/>
            <a:tailEnd/>
          </a:ln>
        </p:spPr>
        <p:txBody>
          <a:bodyPr wrap="none">
            <a:spAutoFit/>
          </a:bodyPr>
          <a:lstStyle/>
          <a:p>
            <a:pPr eaLnBrk="0" hangingPunct="0"/>
            <a:r>
              <a:rPr lang="en-US" b="0">
                <a:solidFill>
                  <a:srgbClr val="0000CC"/>
                </a:solidFill>
                <a:latin typeface="Verdana" pitchFamily="34" charset="0"/>
              </a:rPr>
              <a:t>Layer 2</a:t>
            </a:r>
            <a:endParaRPr lang="en-US" b="0">
              <a:latin typeface="Verdana" pitchFamily="34" charset="0"/>
            </a:endParaRPr>
          </a:p>
        </p:txBody>
      </p:sp>
      <p:sp>
        <p:nvSpPr>
          <p:cNvPr id="123914" name="Text Box 10"/>
          <p:cNvSpPr txBox="1">
            <a:spLocks noChangeArrowheads="1"/>
          </p:cNvSpPr>
          <p:nvPr/>
        </p:nvSpPr>
        <p:spPr bwMode="auto">
          <a:xfrm>
            <a:off x="7729538" y="4791075"/>
            <a:ext cx="1330325" cy="457200"/>
          </a:xfrm>
          <a:prstGeom prst="rect">
            <a:avLst/>
          </a:prstGeom>
          <a:noFill/>
          <a:ln w="12700">
            <a:noFill/>
            <a:miter lim="800000"/>
            <a:headEnd/>
            <a:tailEnd/>
          </a:ln>
        </p:spPr>
        <p:txBody>
          <a:bodyPr wrap="none">
            <a:spAutoFit/>
          </a:bodyPr>
          <a:lstStyle/>
          <a:p>
            <a:pPr eaLnBrk="0" hangingPunct="0"/>
            <a:r>
              <a:rPr lang="en-US" b="0">
                <a:solidFill>
                  <a:srgbClr val="0000CC"/>
                </a:solidFill>
                <a:latin typeface="Verdana" pitchFamily="34" charset="0"/>
              </a:rPr>
              <a:t>Layer</a:t>
            </a:r>
            <a:r>
              <a:rPr lang="en-US" b="0">
                <a:latin typeface="Verdana" pitchFamily="34" charset="0"/>
              </a:rPr>
              <a:t> </a:t>
            </a:r>
            <a:r>
              <a:rPr lang="en-US" b="0">
                <a:solidFill>
                  <a:srgbClr val="0000CC"/>
                </a:solidFill>
                <a:latin typeface="Verdana" pitchFamily="34" charset="0"/>
              </a:rPr>
              <a:t>3</a:t>
            </a:r>
          </a:p>
        </p:txBody>
      </p:sp>
      <p:sp>
        <p:nvSpPr>
          <p:cNvPr id="63526" name="Rectangle 14"/>
          <p:cNvSpPr>
            <a:spLocks noGrp="1" noChangeArrowheads="1"/>
          </p:cNvSpPr>
          <p:nvPr>
            <p:ph type="title"/>
          </p:nvPr>
        </p:nvSpPr>
        <p:spPr/>
        <p:txBody>
          <a:bodyPr/>
          <a:lstStyle/>
          <a:p>
            <a:r>
              <a:rPr lang="en-US" sz="3600" dirty="0" smtClean="0">
                <a:ea typeface="ＭＳ Ｐゴシック" pitchFamily="34" charset="-128"/>
              </a:rPr>
              <a:t>Example of a System with more than one Hierarchical Relationship</a:t>
            </a:r>
          </a:p>
        </p:txBody>
      </p:sp>
      <p:sp>
        <p:nvSpPr>
          <p:cNvPr id="123926" name="AutoShape 22"/>
          <p:cNvSpPr>
            <a:spLocks noChangeArrowheads="1"/>
          </p:cNvSpPr>
          <p:nvPr/>
        </p:nvSpPr>
        <p:spPr bwMode="auto">
          <a:xfrm>
            <a:off x="5573713" y="1468438"/>
            <a:ext cx="2143125" cy="1204912"/>
          </a:xfrm>
          <a:prstGeom prst="cloudCallout">
            <a:avLst>
              <a:gd name="adj1" fmla="val -41111"/>
              <a:gd name="adj2" fmla="val 83333"/>
            </a:avLst>
          </a:prstGeom>
          <a:solidFill>
            <a:schemeClr val="bg1"/>
          </a:solidFill>
          <a:ln w="12700">
            <a:solidFill>
              <a:schemeClr val="tx1"/>
            </a:solidFill>
            <a:round/>
            <a:headEnd/>
            <a:tailEnd/>
          </a:ln>
        </p:spPr>
        <p:txBody>
          <a:bodyPr wrap="none" anchor="ctr"/>
          <a:lstStyle/>
          <a:p>
            <a:pPr algn="ctr" eaLnBrk="0" hangingPunct="0"/>
            <a:r>
              <a:rPr lang="en-US" sz="1800" b="0">
                <a:latin typeface="Verdana" pitchFamily="34" charset="0"/>
              </a:rPr>
              <a:t>Layer </a:t>
            </a:r>
          </a:p>
          <a:p>
            <a:pPr algn="ctr" eaLnBrk="0" hangingPunct="0"/>
            <a:r>
              <a:rPr lang="en-US" sz="1800" b="0">
                <a:latin typeface="Verdana" pitchFamily="34" charset="0"/>
              </a:rPr>
              <a:t>Relationship</a:t>
            </a:r>
          </a:p>
          <a:p>
            <a:pPr algn="ctr" eaLnBrk="0" hangingPunct="0"/>
            <a:r>
              <a:rPr lang="en-US" sz="1800"/>
              <a:t>„depends on“</a:t>
            </a:r>
          </a:p>
        </p:txBody>
      </p:sp>
      <p:sp>
        <p:nvSpPr>
          <p:cNvPr id="123964" name="Line 60"/>
          <p:cNvSpPr>
            <a:spLocks noChangeShapeType="1"/>
          </p:cNvSpPr>
          <p:nvPr/>
        </p:nvSpPr>
        <p:spPr bwMode="auto">
          <a:xfrm>
            <a:off x="4659313" y="2638425"/>
            <a:ext cx="1947862" cy="796925"/>
          </a:xfrm>
          <a:prstGeom prst="line">
            <a:avLst/>
          </a:prstGeom>
          <a:noFill/>
          <a:ln w="38100">
            <a:solidFill>
              <a:srgbClr val="FF0000"/>
            </a:solidFill>
            <a:round/>
            <a:headEnd/>
            <a:tailEnd type="arrow" w="med" len="med"/>
          </a:ln>
        </p:spPr>
        <p:txBody>
          <a:bodyPr/>
          <a:lstStyle/>
          <a:p>
            <a:endParaRPr lang="en-CA"/>
          </a:p>
        </p:txBody>
      </p:sp>
      <p:sp>
        <p:nvSpPr>
          <p:cNvPr id="123965" name="AutoShape 61"/>
          <p:cNvSpPr>
            <a:spLocks noChangeArrowheads="1"/>
          </p:cNvSpPr>
          <p:nvPr/>
        </p:nvSpPr>
        <p:spPr bwMode="auto">
          <a:xfrm>
            <a:off x="3305175" y="5392738"/>
            <a:ext cx="2328863" cy="939800"/>
          </a:xfrm>
          <a:prstGeom prst="cloudCallout">
            <a:avLst>
              <a:gd name="adj1" fmla="val 84148"/>
              <a:gd name="adj2" fmla="val -127736"/>
            </a:avLst>
          </a:prstGeom>
          <a:solidFill>
            <a:schemeClr val="bg1"/>
          </a:solidFill>
          <a:ln w="12700">
            <a:solidFill>
              <a:schemeClr val="tx1"/>
            </a:solidFill>
            <a:round/>
            <a:headEnd/>
            <a:tailEnd/>
          </a:ln>
        </p:spPr>
        <p:txBody>
          <a:bodyPr wrap="none" anchor="ctr"/>
          <a:lstStyle/>
          <a:p>
            <a:pPr algn="ctr" eaLnBrk="0" hangingPunct="0"/>
            <a:r>
              <a:rPr lang="en-US" sz="1800" b="0">
                <a:latin typeface="Verdana" pitchFamily="34" charset="0"/>
              </a:rPr>
              <a:t>Layer </a:t>
            </a:r>
          </a:p>
          <a:p>
            <a:pPr algn="ctr" eaLnBrk="0" hangingPunct="0"/>
            <a:r>
              <a:rPr lang="en-US" sz="1800" b="0">
                <a:latin typeface="Verdana" pitchFamily="34" charset="0"/>
              </a:rPr>
              <a:t>Relationship</a:t>
            </a:r>
          </a:p>
          <a:p>
            <a:pPr algn="ctr" eaLnBrk="0" hangingPunct="0"/>
            <a:r>
              <a:rPr lang="en-US" sz="1800"/>
              <a:t>„calls</a:t>
            </a:r>
            <a:r>
              <a:rPr lang="en-US" sz="2000"/>
              <a:t>“</a:t>
            </a:r>
          </a:p>
        </p:txBody>
      </p:sp>
      <p:sp>
        <p:nvSpPr>
          <p:cNvPr id="123952" name="Line 48"/>
          <p:cNvSpPr>
            <a:spLocks noChangeShapeType="1"/>
          </p:cNvSpPr>
          <p:nvPr/>
        </p:nvSpPr>
        <p:spPr bwMode="auto">
          <a:xfrm>
            <a:off x="6527800" y="3859213"/>
            <a:ext cx="1588" cy="982662"/>
          </a:xfrm>
          <a:prstGeom prst="line">
            <a:avLst/>
          </a:prstGeom>
          <a:noFill/>
          <a:ln w="38100">
            <a:solidFill>
              <a:srgbClr val="FF0000"/>
            </a:solidFill>
            <a:prstDash val="dash"/>
            <a:round/>
            <a:headEnd/>
            <a:tailEnd type="arrow" w="med" len="med"/>
          </a:ln>
        </p:spPr>
        <p:txBody>
          <a:bodyPr/>
          <a:lstStyle/>
          <a:p>
            <a:endParaRPr lang="en-CA"/>
          </a:p>
        </p:txBody>
      </p:sp>
      <p:sp>
        <p:nvSpPr>
          <p:cNvPr id="48" name="AutoShape 22"/>
          <p:cNvSpPr>
            <a:spLocks noChangeArrowheads="1"/>
          </p:cNvSpPr>
          <p:nvPr/>
        </p:nvSpPr>
        <p:spPr bwMode="auto">
          <a:xfrm>
            <a:off x="6530975" y="2549525"/>
            <a:ext cx="2595563" cy="904875"/>
          </a:xfrm>
          <a:prstGeom prst="cloudCallout">
            <a:avLst>
              <a:gd name="adj1" fmla="val -76528"/>
              <a:gd name="adj2" fmla="val 18745"/>
            </a:avLst>
          </a:prstGeom>
          <a:solidFill>
            <a:schemeClr val="bg1"/>
          </a:solidFill>
          <a:ln w="12700">
            <a:solidFill>
              <a:schemeClr val="tx1"/>
            </a:solidFill>
            <a:round/>
            <a:headEnd/>
            <a:tailEnd/>
          </a:ln>
        </p:spPr>
        <p:txBody>
          <a:bodyPr wrap="none" anchor="ctr"/>
          <a:lstStyle/>
          <a:p>
            <a:pPr algn="ctr" eaLnBrk="0" hangingPunct="0"/>
            <a:r>
              <a:rPr lang="en-US" sz="1800" b="0">
                <a:latin typeface="Verdana" pitchFamily="34" charset="0"/>
              </a:rPr>
              <a:t>Layer </a:t>
            </a:r>
          </a:p>
          <a:p>
            <a:pPr algn="ctr" eaLnBrk="0" hangingPunct="0"/>
            <a:r>
              <a:rPr lang="en-US" sz="1800" b="0">
                <a:latin typeface="Verdana" pitchFamily="34" charset="0"/>
              </a:rPr>
              <a:t>Relationship</a:t>
            </a:r>
          </a:p>
          <a:p>
            <a:pPr algn="ctr" eaLnBrk="0" hangingPunct="0"/>
            <a:r>
              <a:rPr lang="en-US" sz="1800"/>
              <a:t>„calls“</a:t>
            </a:r>
          </a:p>
        </p:txBody>
      </p:sp>
      <p:sp>
        <p:nvSpPr>
          <p:cNvPr id="49" name="Line 60"/>
          <p:cNvSpPr>
            <a:spLocks noChangeShapeType="1"/>
          </p:cNvSpPr>
          <p:nvPr/>
        </p:nvSpPr>
        <p:spPr bwMode="auto">
          <a:xfrm>
            <a:off x="4557713" y="2673350"/>
            <a:ext cx="1947862" cy="796925"/>
          </a:xfrm>
          <a:prstGeom prst="line">
            <a:avLst/>
          </a:prstGeom>
          <a:noFill/>
          <a:ln w="38100">
            <a:solidFill>
              <a:srgbClr val="FF0000"/>
            </a:solidFill>
            <a:prstDash val="sysDash"/>
            <a:round/>
            <a:headEnd/>
            <a:tailEnd type="arrow" w="med" len="med"/>
          </a:ln>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9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39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3914">
                                            <p:txEl>
                                              <p:pRg st="0" end="0"/>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12396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23926"/>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499"/>
                                          </p:stCondLst>
                                        </p:cTn>
                                        <p:tgtEl>
                                          <p:spTgt spid="1239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2396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48"/>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499"/>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2" grpId="0" build="p" autoUpdateAnimBg="0"/>
      <p:bldP spid="123913" grpId="0" build="p" autoUpdateAnimBg="0"/>
      <p:bldP spid="123914" grpId="0" build="p" autoUpdateAnimBg="0"/>
      <p:bldP spid="123926" grpId="0" animBg="1" autoUpdateAnimBg="0"/>
      <p:bldP spid="123964" grpId="0" animBg="1"/>
      <p:bldP spid="123965" grpId="0" animBg="1" autoUpdateAnimBg="0"/>
      <p:bldP spid="123952" grpId="0" animBg="1"/>
      <p:bldP spid="48" grpId="0" animBg="1" autoUpdateAnimBg="0"/>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246438" y="3146448"/>
            <a:ext cx="2057400" cy="993775"/>
            <a:chOff x="336" y="2208"/>
            <a:chExt cx="1296" cy="626"/>
          </a:xfrm>
        </p:grpSpPr>
        <p:sp>
          <p:nvSpPr>
            <p:cNvPr id="65579" name="Rectangle 3"/>
            <p:cNvSpPr>
              <a:spLocks noChangeArrowheads="1"/>
            </p:cNvSpPr>
            <p:nvPr/>
          </p:nvSpPr>
          <p:spPr bwMode="auto">
            <a:xfrm>
              <a:off x="336" y="2383"/>
              <a:ext cx="1296" cy="451"/>
            </a:xfrm>
            <a:prstGeom prst="rect">
              <a:avLst/>
            </a:prstGeom>
            <a:noFill/>
            <a:ln w="22225">
              <a:solidFill>
                <a:srgbClr val="000000"/>
              </a:solidFill>
              <a:miter lim="800000"/>
              <a:headEnd/>
              <a:tailEnd/>
            </a:ln>
          </p:spPr>
          <p:txBody>
            <a:bodyPr anchor="ctr" anchorCtr="1"/>
            <a:lstStyle/>
            <a:p>
              <a:pPr algn="ctr" eaLnBrk="0" hangingPunct="0"/>
              <a:r>
                <a:rPr lang="en-US" sz="1600">
                  <a:latin typeface="Courier New" pitchFamily="49" charset="0"/>
                </a:rPr>
                <a:t>Tournament</a:t>
              </a:r>
              <a:endParaRPr lang="en-US" sz="1800"/>
            </a:p>
          </p:txBody>
        </p:sp>
        <p:sp>
          <p:nvSpPr>
            <p:cNvPr id="65580" name="Freeform 4"/>
            <p:cNvSpPr>
              <a:spLocks/>
            </p:cNvSpPr>
            <p:nvPr/>
          </p:nvSpPr>
          <p:spPr bwMode="auto">
            <a:xfrm>
              <a:off x="336" y="2208"/>
              <a:ext cx="429" cy="175"/>
            </a:xfrm>
            <a:custGeom>
              <a:avLst/>
              <a:gdLst>
                <a:gd name="T0" fmla="*/ 0 w 547"/>
                <a:gd name="T1" fmla="*/ 32 h 224"/>
                <a:gd name="T2" fmla="*/ 14 w 547"/>
                <a:gd name="T3" fmla="*/ 0 h 224"/>
                <a:gd name="T4" fmla="*/ 64 w 547"/>
                <a:gd name="T5" fmla="*/ 0 h 224"/>
                <a:gd name="T6" fmla="*/ 78 w 547"/>
                <a:gd name="T7" fmla="*/ 32 h 224"/>
                <a:gd name="T8" fmla="*/ 0 w 547"/>
                <a:gd name="T9" fmla="*/ 32 h 224"/>
                <a:gd name="T10" fmla="*/ 0 60000 65536"/>
                <a:gd name="T11" fmla="*/ 0 60000 65536"/>
                <a:gd name="T12" fmla="*/ 0 60000 65536"/>
                <a:gd name="T13" fmla="*/ 0 60000 65536"/>
                <a:gd name="T14" fmla="*/ 0 60000 65536"/>
                <a:gd name="T15" fmla="*/ 0 w 547"/>
                <a:gd name="T16" fmla="*/ 0 h 224"/>
                <a:gd name="T17" fmla="*/ 547 w 547"/>
                <a:gd name="T18" fmla="*/ 224 h 224"/>
              </a:gdLst>
              <a:ahLst/>
              <a:cxnLst>
                <a:cxn ang="T10">
                  <a:pos x="T0" y="T1"/>
                </a:cxn>
                <a:cxn ang="T11">
                  <a:pos x="T2" y="T3"/>
                </a:cxn>
                <a:cxn ang="T12">
                  <a:pos x="T4" y="T5"/>
                </a:cxn>
                <a:cxn ang="T13">
                  <a:pos x="T6" y="T7"/>
                </a:cxn>
                <a:cxn ang="T14">
                  <a:pos x="T8" y="T9"/>
                </a:cxn>
              </a:cxnLst>
              <a:rect l="T15" t="T16" r="T17" b="T18"/>
              <a:pathLst>
                <a:path w="547" h="224">
                  <a:moveTo>
                    <a:pt x="0" y="224"/>
                  </a:moveTo>
                  <a:lnTo>
                    <a:pt x="98" y="0"/>
                  </a:lnTo>
                  <a:lnTo>
                    <a:pt x="449" y="0"/>
                  </a:lnTo>
                  <a:lnTo>
                    <a:pt x="547" y="224"/>
                  </a:lnTo>
                  <a:lnTo>
                    <a:pt x="0" y="224"/>
                  </a:lnTo>
                  <a:close/>
                </a:path>
              </a:pathLst>
            </a:custGeom>
            <a:noFill/>
            <a:ln w="22225">
              <a:solidFill>
                <a:srgbClr val="000000"/>
              </a:solidFill>
              <a:round/>
              <a:headEnd/>
              <a:tailEnd/>
            </a:ln>
          </p:spPr>
          <p:txBody>
            <a:bodyPr/>
            <a:lstStyle/>
            <a:p>
              <a:pPr eaLnBrk="0" hangingPunct="0"/>
              <a:endParaRPr lang="en-US" sz="1800"/>
            </a:p>
          </p:txBody>
        </p:sp>
      </p:grpSp>
      <p:grpSp>
        <p:nvGrpSpPr>
          <p:cNvPr id="3" name="Group 5"/>
          <p:cNvGrpSpPr>
            <a:grpSpLocks/>
          </p:cNvGrpSpPr>
          <p:nvPr/>
        </p:nvGrpSpPr>
        <p:grpSpPr bwMode="auto">
          <a:xfrm>
            <a:off x="228600" y="4468835"/>
            <a:ext cx="2057400" cy="993775"/>
            <a:chOff x="336" y="2208"/>
            <a:chExt cx="1296" cy="626"/>
          </a:xfrm>
        </p:grpSpPr>
        <p:sp>
          <p:nvSpPr>
            <p:cNvPr id="65577" name="Rectangle 6"/>
            <p:cNvSpPr>
              <a:spLocks noChangeArrowheads="1"/>
            </p:cNvSpPr>
            <p:nvPr/>
          </p:nvSpPr>
          <p:spPr bwMode="auto">
            <a:xfrm>
              <a:off x="336" y="2383"/>
              <a:ext cx="1296" cy="451"/>
            </a:xfrm>
            <a:prstGeom prst="rect">
              <a:avLst/>
            </a:prstGeom>
            <a:noFill/>
            <a:ln w="22225">
              <a:solidFill>
                <a:srgbClr val="000000"/>
              </a:solidFill>
              <a:miter lim="800000"/>
              <a:headEnd/>
              <a:tailEnd/>
            </a:ln>
          </p:spPr>
          <p:txBody>
            <a:bodyPr anchor="ctr" anchorCtr="1"/>
            <a:lstStyle/>
            <a:p>
              <a:pPr algn="ctr" eaLnBrk="0" hangingPunct="0"/>
              <a:r>
                <a:rPr lang="en-US" sz="1600">
                  <a:latin typeface="Courier New" pitchFamily="49" charset="0"/>
                </a:rPr>
                <a:t>Component Management</a:t>
              </a:r>
              <a:endParaRPr lang="en-US" sz="1800"/>
            </a:p>
          </p:txBody>
        </p:sp>
        <p:sp>
          <p:nvSpPr>
            <p:cNvPr id="65578" name="Freeform 7"/>
            <p:cNvSpPr>
              <a:spLocks/>
            </p:cNvSpPr>
            <p:nvPr/>
          </p:nvSpPr>
          <p:spPr bwMode="auto">
            <a:xfrm>
              <a:off x="336" y="2208"/>
              <a:ext cx="429" cy="175"/>
            </a:xfrm>
            <a:custGeom>
              <a:avLst/>
              <a:gdLst>
                <a:gd name="T0" fmla="*/ 0 w 547"/>
                <a:gd name="T1" fmla="*/ 32 h 224"/>
                <a:gd name="T2" fmla="*/ 14 w 547"/>
                <a:gd name="T3" fmla="*/ 0 h 224"/>
                <a:gd name="T4" fmla="*/ 64 w 547"/>
                <a:gd name="T5" fmla="*/ 0 h 224"/>
                <a:gd name="T6" fmla="*/ 78 w 547"/>
                <a:gd name="T7" fmla="*/ 32 h 224"/>
                <a:gd name="T8" fmla="*/ 0 w 547"/>
                <a:gd name="T9" fmla="*/ 32 h 224"/>
                <a:gd name="T10" fmla="*/ 0 60000 65536"/>
                <a:gd name="T11" fmla="*/ 0 60000 65536"/>
                <a:gd name="T12" fmla="*/ 0 60000 65536"/>
                <a:gd name="T13" fmla="*/ 0 60000 65536"/>
                <a:gd name="T14" fmla="*/ 0 60000 65536"/>
                <a:gd name="T15" fmla="*/ 0 w 547"/>
                <a:gd name="T16" fmla="*/ 0 h 224"/>
                <a:gd name="T17" fmla="*/ 547 w 547"/>
                <a:gd name="T18" fmla="*/ 224 h 224"/>
              </a:gdLst>
              <a:ahLst/>
              <a:cxnLst>
                <a:cxn ang="T10">
                  <a:pos x="T0" y="T1"/>
                </a:cxn>
                <a:cxn ang="T11">
                  <a:pos x="T2" y="T3"/>
                </a:cxn>
                <a:cxn ang="T12">
                  <a:pos x="T4" y="T5"/>
                </a:cxn>
                <a:cxn ang="T13">
                  <a:pos x="T6" y="T7"/>
                </a:cxn>
                <a:cxn ang="T14">
                  <a:pos x="T8" y="T9"/>
                </a:cxn>
              </a:cxnLst>
              <a:rect l="T15" t="T16" r="T17" b="T18"/>
              <a:pathLst>
                <a:path w="547" h="224">
                  <a:moveTo>
                    <a:pt x="0" y="224"/>
                  </a:moveTo>
                  <a:lnTo>
                    <a:pt x="98" y="0"/>
                  </a:lnTo>
                  <a:lnTo>
                    <a:pt x="449" y="0"/>
                  </a:lnTo>
                  <a:lnTo>
                    <a:pt x="547" y="224"/>
                  </a:lnTo>
                  <a:lnTo>
                    <a:pt x="0" y="224"/>
                  </a:lnTo>
                  <a:close/>
                </a:path>
              </a:pathLst>
            </a:custGeom>
            <a:noFill/>
            <a:ln w="22225">
              <a:solidFill>
                <a:srgbClr val="000000"/>
              </a:solidFill>
              <a:round/>
              <a:headEnd/>
              <a:tailEnd/>
            </a:ln>
          </p:spPr>
          <p:txBody>
            <a:bodyPr/>
            <a:lstStyle/>
            <a:p>
              <a:pPr eaLnBrk="0" hangingPunct="0"/>
              <a:endParaRPr lang="en-US" sz="1800"/>
            </a:p>
          </p:txBody>
        </p:sp>
      </p:grpSp>
      <p:grpSp>
        <p:nvGrpSpPr>
          <p:cNvPr id="4" name="Group 8"/>
          <p:cNvGrpSpPr>
            <a:grpSpLocks/>
          </p:cNvGrpSpPr>
          <p:nvPr/>
        </p:nvGrpSpPr>
        <p:grpSpPr bwMode="auto">
          <a:xfrm>
            <a:off x="5580063" y="3113110"/>
            <a:ext cx="2057400" cy="993775"/>
            <a:chOff x="194" y="2208"/>
            <a:chExt cx="1296" cy="626"/>
          </a:xfrm>
        </p:grpSpPr>
        <p:sp>
          <p:nvSpPr>
            <p:cNvPr id="65575" name="Rectangle 9"/>
            <p:cNvSpPr>
              <a:spLocks noChangeArrowheads="1"/>
            </p:cNvSpPr>
            <p:nvPr/>
          </p:nvSpPr>
          <p:spPr bwMode="auto">
            <a:xfrm>
              <a:off x="194" y="2383"/>
              <a:ext cx="1296" cy="451"/>
            </a:xfrm>
            <a:prstGeom prst="rect">
              <a:avLst/>
            </a:prstGeom>
            <a:noFill/>
            <a:ln w="22225">
              <a:solidFill>
                <a:srgbClr val="000000"/>
              </a:solidFill>
              <a:miter lim="800000"/>
              <a:headEnd/>
              <a:tailEnd/>
            </a:ln>
          </p:spPr>
          <p:txBody>
            <a:bodyPr anchor="ctr" anchorCtr="1"/>
            <a:lstStyle/>
            <a:p>
              <a:pPr algn="ctr" eaLnBrk="0" hangingPunct="0"/>
              <a:r>
                <a:rPr lang="en-US" sz="1600">
                  <a:latin typeface="Courier New" pitchFamily="49" charset="0"/>
                </a:rPr>
                <a:t>User Management</a:t>
              </a:r>
              <a:endParaRPr lang="en-US" sz="1800"/>
            </a:p>
          </p:txBody>
        </p:sp>
        <p:sp>
          <p:nvSpPr>
            <p:cNvPr id="65576" name="Freeform 10"/>
            <p:cNvSpPr>
              <a:spLocks/>
            </p:cNvSpPr>
            <p:nvPr/>
          </p:nvSpPr>
          <p:spPr bwMode="auto">
            <a:xfrm>
              <a:off x="336" y="2208"/>
              <a:ext cx="429" cy="175"/>
            </a:xfrm>
            <a:custGeom>
              <a:avLst/>
              <a:gdLst>
                <a:gd name="T0" fmla="*/ 0 w 547"/>
                <a:gd name="T1" fmla="*/ 32 h 224"/>
                <a:gd name="T2" fmla="*/ 14 w 547"/>
                <a:gd name="T3" fmla="*/ 0 h 224"/>
                <a:gd name="T4" fmla="*/ 64 w 547"/>
                <a:gd name="T5" fmla="*/ 0 h 224"/>
                <a:gd name="T6" fmla="*/ 78 w 547"/>
                <a:gd name="T7" fmla="*/ 32 h 224"/>
                <a:gd name="T8" fmla="*/ 0 w 547"/>
                <a:gd name="T9" fmla="*/ 32 h 224"/>
                <a:gd name="T10" fmla="*/ 0 60000 65536"/>
                <a:gd name="T11" fmla="*/ 0 60000 65536"/>
                <a:gd name="T12" fmla="*/ 0 60000 65536"/>
                <a:gd name="T13" fmla="*/ 0 60000 65536"/>
                <a:gd name="T14" fmla="*/ 0 60000 65536"/>
                <a:gd name="T15" fmla="*/ 0 w 547"/>
                <a:gd name="T16" fmla="*/ 0 h 224"/>
                <a:gd name="T17" fmla="*/ 547 w 547"/>
                <a:gd name="T18" fmla="*/ 224 h 224"/>
              </a:gdLst>
              <a:ahLst/>
              <a:cxnLst>
                <a:cxn ang="T10">
                  <a:pos x="T0" y="T1"/>
                </a:cxn>
                <a:cxn ang="T11">
                  <a:pos x="T2" y="T3"/>
                </a:cxn>
                <a:cxn ang="T12">
                  <a:pos x="T4" y="T5"/>
                </a:cxn>
                <a:cxn ang="T13">
                  <a:pos x="T6" y="T7"/>
                </a:cxn>
                <a:cxn ang="T14">
                  <a:pos x="T8" y="T9"/>
                </a:cxn>
              </a:cxnLst>
              <a:rect l="T15" t="T16" r="T17" b="T18"/>
              <a:pathLst>
                <a:path w="547" h="224">
                  <a:moveTo>
                    <a:pt x="0" y="224"/>
                  </a:moveTo>
                  <a:lnTo>
                    <a:pt x="98" y="0"/>
                  </a:lnTo>
                  <a:lnTo>
                    <a:pt x="449" y="0"/>
                  </a:lnTo>
                  <a:lnTo>
                    <a:pt x="547" y="224"/>
                  </a:lnTo>
                  <a:lnTo>
                    <a:pt x="0" y="224"/>
                  </a:lnTo>
                  <a:close/>
                </a:path>
              </a:pathLst>
            </a:custGeom>
            <a:noFill/>
            <a:ln w="22225">
              <a:solidFill>
                <a:srgbClr val="000000"/>
              </a:solidFill>
              <a:round/>
              <a:headEnd/>
              <a:tailEnd/>
            </a:ln>
          </p:spPr>
          <p:txBody>
            <a:bodyPr/>
            <a:lstStyle/>
            <a:p>
              <a:pPr eaLnBrk="0" hangingPunct="0"/>
              <a:endParaRPr lang="en-US" sz="1800"/>
            </a:p>
          </p:txBody>
        </p:sp>
      </p:grpSp>
      <p:grpSp>
        <p:nvGrpSpPr>
          <p:cNvPr id="5" name="Group 11"/>
          <p:cNvGrpSpPr>
            <a:grpSpLocks/>
          </p:cNvGrpSpPr>
          <p:nvPr/>
        </p:nvGrpSpPr>
        <p:grpSpPr bwMode="auto">
          <a:xfrm>
            <a:off x="4495800" y="5713435"/>
            <a:ext cx="2057400" cy="993775"/>
            <a:chOff x="336" y="2208"/>
            <a:chExt cx="1296" cy="626"/>
          </a:xfrm>
        </p:grpSpPr>
        <p:sp>
          <p:nvSpPr>
            <p:cNvPr id="65573" name="Rectangle 12"/>
            <p:cNvSpPr>
              <a:spLocks noChangeArrowheads="1"/>
            </p:cNvSpPr>
            <p:nvPr/>
          </p:nvSpPr>
          <p:spPr bwMode="auto">
            <a:xfrm>
              <a:off x="336" y="2383"/>
              <a:ext cx="1296" cy="451"/>
            </a:xfrm>
            <a:prstGeom prst="rect">
              <a:avLst/>
            </a:prstGeom>
            <a:noFill/>
            <a:ln w="22225">
              <a:solidFill>
                <a:srgbClr val="000000"/>
              </a:solidFill>
              <a:miter lim="800000"/>
              <a:headEnd/>
              <a:tailEnd/>
            </a:ln>
          </p:spPr>
          <p:txBody>
            <a:bodyPr anchor="ctr" anchorCtr="1"/>
            <a:lstStyle/>
            <a:p>
              <a:pPr algn="ctr" eaLnBrk="0" hangingPunct="0"/>
              <a:r>
                <a:rPr lang="en-US" sz="1600">
                  <a:latin typeface="Courier New" pitchFamily="49" charset="0"/>
                </a:rPr>
                <a:t>Tournament Statistics</a:t>
              </a:r>
              <a:endParaRPr lang="en-US" sz="1800"/>
            </a:p>
          </p:txBody>
        </p:sp>
        <p:sp>
          <p:nvSpPr>
            <p:cNvPr id="65574" name="Freeform 13"/>
            <p:cNvSpPr>
              <a:spLocks/>
            </p:cNvSpPr>
            <p:nvPr/>
          </p:nvSpPr>
          <p:spPr bwMode="auto">
            <a:xfrm>
              <a:off x="336" y="2208"/>
              <a:ext cx="429" cy="175"/>
            </a:xfrm>
            <a:custGeom>
              <a:avLst/>
              <a:gdLst>
                <a:gd name="T0" fmla="*/ 0 w 547"/>
                <a:gd name="T1" fmla="*/ 32 h 224"/>
                <a:gd name="T2" fmla="*/ 14 w 547"/>
                <a:gd name="T3" fmla="*/ 0 h 224"/>
                <a:gd name="T4" fmla="*/ 64 w 547"/>
                <a:gd name="T5" fmla="*/ 0 h 224"/>
                <a:gd name="T6" fmla="*/ 78 w 547"/>
                <a:gd name="T7" fmla="*/ 32 h 224"/>
                <a:gd name="T8" fmla="*/ 0 w 547"/>
                <a:gd name="T9" fmla="*/ 32 h 224"/>
                <a:gd name="T10" fmla="*/ 0 60000 65536"/>
                <a:gd name="T11" fmla="*/ 0 60000 65536"/>
                <a:gd name="T12" fmla="*/ 0 60000 65536"/>
                <a:gd name="T13" fmla="*/ 0 60000 65536"/>
                <a:gd name="T14" fmla="*/ 0 60000 65536"/>
                <a:gd name="T15" fmla="*/ 0 w 547"/>
                <a:gd name="T16" fmla="*/ 0 h 224"/>
                <a:gd name="T17" fmla="*/ 547 w 547"/>
                <a:gd name="T18" fmla="*/ 224 h 224"/>
              </a:gdLst>
              <a:ahLst/>
              <a:cxnLst>
                <a:cxn ang="T10">
                  <a:pos x="T0" y="T1"/>
                </a:cxn>
                <a:cxn ang="T11">
                  <a:pos x="T2" y="T3"/>
                </a:cxn>
                <a:cxn ang="T12">
                  <a:pos x="T4" y="T5"/>
                </a:cxn>
                <a:cxn ang="T13">
                  <a:pos x="T6" y="T7"/>
                </a:cxn>
                <a:cxn ang="T14">
                  <a:pos x="T8" y="T9"/>
                </a:cxn>
              </a:cxnLst>
              <a:rect l="T15" t="T16" r="T17" b="T18"/>
              <a:pathLst>
                <a:path w="547" h="224">
                  <a:moveTo>
                    <a:pt x="0" y="224"/>
                  </a:moveTo>
                  <a:lnTo>
                    <a:pt x="98" y="0"/>
                  </a:lnTo>
                  <a:lnTo>
                    <a:pt x="449" y="0"/>
                  </a:lnTo>
                  <a:lnTo>
                    <a:pt x="547" y="224"/>
                  </a:lnTo>
                  <a:lnTo>
                    <a:pt x="0" y="224"/>
                  </a:lnTo>
                  <a:close/>
                </a:path>
              </a:pathLst>
            </a:custGeom>
            <a:noFill/>
            <a:ln w="22225">
              <a:solidFill>
                <a:srgbClr val="000000"/>
              </a:solidFill>
              <a:round/>
              <a:headEnd/>
              <a:tailEnd/>
            </a:ln>
          </p:spPr>
          <p:txBody>
            <a:bodyPr/>
            <a:lstStyle/>
            <a:p>
              <a:pPr eaLnBrk="0" hangingPunct="0"/>
              <a:endParaRPr lang="en-US" sz="1800"/>
            </a:p>
          </p:txBody>
        </p:sp>
      </p:grpSp>
      <p:grpSp>
        <p:nvGrpSpPr>
          <p:cNvPr id="6" name="Group 14"/>
          <p:cNvGrpSpPr>
            <a:grpSpLocks/>
          </p:cNvGrpSpPr>
          <p:nvPr/>
        </p:nvGrpSpPr>
        <p:grpSpPr bwMode="auto">
          <a:xfrm>
            <a:off x="5594350" y="4441848"/>
            <a:ext cx="2057400" cy="993775"/>
            <a:chOff x="336" y="2208"/>
            <a:chExt cx="1296" cy="626"/>
          </a:xfrm>
        </p:grpSpPr>
        <p:sp>
          <p:nvSpPr>
            <p:cNvPr id="65571" name="Rectangle 15"/>
            <p:cNvSpPr>
              <a:spLocks noChangeArrowheads="1"/>
            </p:cNvSpPr>
            <p:nvPr/>
          </p:nvSpPr>
          <p:spPr bwMode="auto">
            <a:xfrm>
              <a:off x="336" y="2383"/>
              <a:ext cx="1296" cy="451"/>
            </a:xfrm>
            <a:prstGeom prst="rect">
              <a:avLst/>
            </a:prstGeom>
            <a:noFill/>
            <a:ln w="22225">
              <a:solidFill>
                <a:srgbClr val="000000"/>
              </a:solidFill>
              <a:miter lim="800000"/>
              <a:headEnd/>
              <a:tailEnd/>
            </a:ln>
          </p:spPr>
          <p:txBody>
            <a:bodyPr anchor="ctr" anchorCtr="1"/>
            <a:lstStyle/>
            <a:p>
              <a:pPr algn="ctr" eaLnBrk="0" hangingPunct="0"/>
              <a:r>
                <a:rPr lang="en-US" sz="1600">
                  <a:latin typeface="Courier New" pitchFamily="49" charset="0"/>
                </a:rPr>
                <a:t>User Directory</a:t>
              </a:r>
              <a:endParaRPr lang="en-US" sz="1800"/>
            </a:p>
          </p:txBody>
        </p:sp>
        <p:sp>
          <p:nvSpPr>
            <p:cNvPr id="65572" name="Freeform 16"/>
            <p:cNvSpPr>
              <a:spLocks/>
            </p:cNvSpPr>
            <p:nvPr/>
          </p:nvSpPr>
          <p:spPr bwMode="auto">
            <a:xfrm>
              <a:off x="336" y="2208"/>
              <a:ext cx="429" cy="175"/>
            </a:xfrm>
            <a:custGeom>
              <a:avLst/>
              <a:gdLst>
                <a:gd name="T0" fmla="*/ 0 w 547"/>
                <a:gd name="T1" fmla="*/ 32 h 224"/>
                <a:gd name="T2" fmla="*/ 14 w 547"/>
                <a:gd name="T3" fmla="*/ 0 h 224"/>
                <a:gd name="T4" fmla="*/ 64 w 547"/>
                <a:gd name="T5" fmla="*/ 0 h 224"/>
                <a:gd name="T6" fmla="*/ 78 w 547"/>
                <a:gd name="T7" fmla="*/ 32 h 224"/>
                <a:gd name="T8" fmla="*/ 0 w 547"/>
                <a:gd name="T9" fmla="*/ 32 h 224"/>
                <a:gd name="T10" fmla="*/ 0 60000 65536"/>
                <a:gd name="T11" fmla="*/ 0 60000 65536"/>
                <a:gd name="T12" fmla="*/ 0 60000 65536"/>
                <a:gd name="T13" fmla="*/ 0 60000 65536"/>
                <a:gd name="T14" fmla="*/ 0 60000 65536"/>
                <a:gd name="T15" fmla="*/ 0 w 547"/>
                <a:gd name="T16" fmla="*/ 0 h 224"/>
                <a:gd name="T17" fmla="*/ 547 w 547"/>
                <a:gd name="T18" fmla="*/ 224 h 224"/>
              </a:gdLst>
              <a:ahLst/>
              <a:cxnLst>
                <a:cxn ang="T10">
                  <a:pos x="T0" y="T1"/>
                </a:cxn>
                <a:cxn ang="T11">
                  <a:pos x="T2" y="T3"/>
                </a:cxn>
                <a:cxn ang="T12">
                  <a:pos x="T4" y="T5"/>
                </a:cxn>
                <a:cxn ang="T13">
                  <a:pos x="T6" y="T7"/>
                </a:cxn>
                <a:cxn ang="T14">
                  <a:pos x="T8" y="T9"/>
                </a:cxn>
              </a:cxnLst>
              <a:rect l="T15" t="T16" r="T17" b="T18"/>
              <a:pathLst>
                <a:path w="547" h="224">
                  <a:moveTo>
                    <a:pt x="0" y="224"/>
                  </a:moveTo>
                  <a:lnTo>
                    <a:pt x="98" y="0"/>
                  </a:lnTo>
                  <a:lnTo>
                    <a:pt x="449" y="0"/>
                  </a:lnTo>
                  <a:lnTo>
                    <a:pt x="547" y="224"/>
                  </a:lnTo>
                  <a:lnTo>
                    <a:pt x="0" y="224"/>
                  </a:lnTo>
                  <a:close/>
                </a:path>
              </a:pathLst>
            </a:custGeom>
            <a:noFill/>
            <a:ln w="22225">
              <a:solidFill>
                <a:srgbClr val="000000"/>
              </a:solidFill>
              <a:round/>
              <a:headEnd/>
              <a:tailEnd/>
            </a:ln>
          </p:spPr>
          <p:txBody>
            <a:bodyPr/>
            <a:lstStyle/>
            <a:p>
              <a:pPr eaLnBrk="0" hangingPunct="0"/>
              <a:endParaRPr lang="en-US" sz="1800"/>
            </a:p>
          </p:txBody>
        </p:sp>
      </p:grpSp>
      <p:grpSp>
        <p:nvGrpSpPr>
          <p:cNvPr id="7" name="Group 17"/>
          <p:cNvGrpSpPr>
            <a:grpSpLocks/>
          </p:cNvGrpSpPr>
          <p:nvPr/>
        </p:nvGrpSpPr>
        <p:grpSpPr bwMode="auto">
          <a:xfrm>
            <a:off x="3467100" y="1192235"/>
            <a:ext cx="2057400" cy="993775"/>
            <a:chOff x="336" y="2208"/>
            <a:chExt cx="1296" cy="626"/>
          </a:xfrm>
        </p:grpSpPr>
        <p:sp>
          <p:nvSpPr>
            <p:cNvPr id="65569" name="Rectangle 18"/>
            <p:cNvSpPr>
              <a:spLocks noChangeArrowheads="1"/>
            </p:cNvSpPr>
            <p:nvPr/>
          </p:nvSpPr>
          <p:spPr bwMode="auto">
            <a:xfrm>
              <a:off x="336" y="2383"/>
              <a:ext cx="1296" cy="451"/>
            </a:xfrm>
            <a:prstGeom prst="rect">
              <a:avLst/>
            </a:prstGeom>
            <a:noFill/>
            <a:ln w="22225">
              <a:solidFill>
                <a:srgbClr val="000000"/>
              </a:solidFill>
              <a:miter lim="800000"/>
              <a:headEnd/>
              <a:tailEnd/>
            </a:ln>
          </p:spPr>
          <p:txBody>
            <a:bodyPr anchor="ctr" anchorCtr="1"/>
            <a:lstStyle/>
            <a:p>
              <a:pPr algn="ctr" eaLnBrk="0" hangingPunct="0"/>
              <a:r>
                <a:rPr lang="en-US" sz="1600">
                  <a:latin typeface="Courier New" pitchFamily="49" charset="0"/>
                </a:rPr>
                <a:t>User Interface</a:t>
              </a:r>
              <a:endParaRPr lang="en-US" sz="1800"/>
            </a:p>
          </p:txBody>
        </p:sp>
        <p:sp>
          <p:nvSpPr>
            <p:cNvPr id="65570" name="Freeform 19"/>
            <p:cNvSpPr>
              <a:spLocks/>
            </p:cNvSpPr>
            <p:nvPr/>
          </p:nvSpPr>
          <p:spPr bwMode="auto">
            <a:xfrm>
              <a:off x="336" y="2208"/>
              <a:ext cx="429" cy="175"/>
            </a:xfrm>
            <a:custGeom>
              <a:avLst/>
              <a:gdLst>
                <a:gd name="T0" fmla="*/ 0 w 547"/>
                <a:gd name="T1" fmla="*/ 32 h 224"/>
                <a:gd name="T2" fmla="*/ 14 w 547"/>
                <a:gd name="T3" fmla="*/ 0 h 224"/>
                <a:gd name="T4" fmla="*/ 64 w 547"/>
                <a:gd name="T5" fmla="*/ 0 h 224"/>
                <a:gd name="T6" fmla="*/ 78 w 547"/>
                <a:gd name="T7" fmla="*/ 32 h 224"/>
                <a:gd name="T8" fmla="*/ 0 w 547"/>
                <a:gd name="T9" fmla="*/ 32 h 224"/>
                <a:gd name="T10" fmla="*/ 0 60000 65536"/>
                <a:gd name="T11" fmla="*/ 0 60000 65536"/>
                <a:gd name="T12" fmla="*/ 0 60000 65536"/>
                <a:gd name="T13" fmla="*/ 0 60000 65536"/>
                <a:gd name="T14" fmla="*/ 0 60000 65536"/>
                <a:gd name="T15" fmla="*/ 0 w 547"/>
                <a:gd name="T16" fmla="*/ 0 h 224"/>
                <a:gd name="T17" fmla="*/ 547 w 547"/>
                <a:gd name="T18" fmla="*/ 224 h 224"/>
              </a:gdLst>
              <a:ahLst/>
              <a:cxnLst>
                <a:cxn ang="T10">
                  <a:pos x="T0" y="T1"/>
                </a:cxn>
                <a:cxn ang="T11">
                  <a:pos x="T2" y="T3"/>
                </a:cxn>
                <a:cxn ang="T12">
                  <a:pos x="T4" y="T5"/>
                </a:cxn>
                <a:cxn ang="T13">
                  <a:pos x="T6" y="T7"/>
                </a:cxn>
                <a:cxn ang="T14">
                  <a:pos x="T8" y="T9"/>
                </a:cxn>
              </a:cxnLst>
              <a:rect l="T15" t="T16" r="T17" b="T18"/>
              <a:pathLst>
                <a:path w="547" h="224">
                  <a:moveTo>
                    <a:pt x="0" y="224"/>
                  </a:moveTo>
                  <a:lnTo>
                    <a:pt x="98" y="0"/>
                  </a:lnTo>
                  <a:lnTo>
                    <a:pt x="449" y="0"/>
                  </a:lnTo>
                  <a:lnTo>
                    <a:pt x="547" y="224"/>
                  </a:lnTo>
                  <a:lnTo>
                    <a:pt x="0" y="224"/>
                  </a:lnTo>
                  <a:close/>
                </a:path>
              </a:pathLst>
            </a:custGeom>
            <a:noFill/>
            <a:ln w="22225">
              <a:solidFill>
                <a:srgbClr val="000000"/>
              </a:solidFill>
              <a:round/>
              <a:headEnd/>
              <a:tailEnd/>
            </a:ln>
          </p:spPr>
          <p:txBody>
            <a:bodyPr/>
            <a:lstStyle/>
            <a:p>
              <a:pPr eaLnBrk="0" hangingPunct="0"/>
              <a:endParaRPr lang="en-US" sz="1800"/>
            </a:p>
          </p:txBody>
        </p:sp>
      </p:grpSp>
      <p:cxnSp>
        <p:nvCxnSpPr>
          <p:cNvPr id="65544" name="AutoShape 20"/>
          <p:cNvCxnSpPr>
            <a:cxnSpLocks noChangeShapeType="1"/>
          </p:cNvCxnSpPr>
          <p:nvPr/>
        </p:nvCxnSpPr>
        <p:spPr bwMode="auto">
          <a:xfrm rot="16200000" flipH="1">
            <a:off x="3974306" y="4441055"/>
            <a:ext cx="1851025" cy="1249362"/>
          </a:xfrm>
          <a:prstGeom prst="straightConnector1">
            <a:avLst/>
          </a:prstGeom>
          <a:noFill/>
          <a:ln w="28575">
            <a:solidFill>
              <a:schemeClr val="tx1"/>
            </a:solidFill>
            <a:prstDash val="dash"/>
            <a:round/>
            <a:headEnd/>
            <a:tailEnd type="arrow" w="med" len="lg"/>
          </a:ln>
        </p:spPr>
      </p:cxnSp>
      <p:cxnSp>
        <p:nvCxnSpPr>
          <p:cNvPr id="65545" name="AutoShape 21"/>
          <p:cNvCxnSpPr>
            <a:cxnSpLocks noChangeShapeType="1"/>
          </p:cNvCxnSpPr>
          <p:nvPr/>
        </p:nvCxnSpPr>
        <p:spPr bwMode="auto">
          <a:xfrm rot="16200000" flipH="1">
            <a:off x="6309519" y="4406129"/>
            <a:ext cx="612775" cy="14287"/>
          </a:xfrm>
          <a:prstGeom prst="straightConnector1">
            <a:avLst/>
          </a:prstGeom>
          <a:noFill/>
          <a:ln w="28575">
            <a:solidFill>
              <a:schemeClr val="tx1"/>
            </a:solidFill>
            <a:prstDash val="dash"/>
            <a:round/>
            <a:headEnd/>
            <a:tailEnd type="arrow" w="med" len="lg"/>
          </a:ln>
        </p:spPr>
      </p:cxnSp>
      <p:cxnSp>
        <p:nvCxnSpPr>
          <p:cNvPr id="65546" name="AutoShape 22"/>
          <p:cNvCxnSpPr>
            <a:cxnSpLocks noChangeShapeType="1"/>
          </p:cNvCxnSpPr>
          <p:nvPr/>
        </p:nvCxnSpPr>
        <p:spPr bwMode="auto">
          <a:xfrm rot="16200000" flipH="1">
            <a:off x="4465638" y="3949723"/>
            <a:ext cx="938212" cy="1319212"/>
          </a:xfrm>
          <a:prstGeom prst="straightConnector1">
            <a:avLst/>
          </a:prstGeom>
          <a:noFill/>
          <a:ln w="28575">
            <a:solidFill>
              <a:schemeClr val="tx1"/>
            </a:solidFill>
            <a:prstDash val="dash"/>
            <a:round/>
            <a:headEnd/>
            <a:tailEnd type="arrow" w="med" len="lg"/>
          </a:ln>
        </p:spPr>
      </p:cxnSp>
      <p:cxnSp>
        <p:nvCxnSpPr>
          <p:cNvPr id="65547" name="AutoShape 23"/>
          <p:cNvCxnSpPr>
            <a:cxnSpLocks noChangeShapeType="1"/>
          </p:cNvCxnSpPr>
          <p:nvPr/>
        </p:nvCxnSpPr>
        <p:spPr bwMode="auto">
          <a:xfrm rot="5400000">
            <a:off x="3766344" y="2694804"/>
            <a:ext cx="1238250" cy="220662"/>
          </a:xfrm>
          <a:prstGeom prst="straightConnector1">
            <a:avLst/>
          </a:prstGeom>
          <a:noFill/>
          <a:ln w="28575">
            <a:solidFill>
              <a:schemeClr val="tx1"/>
            </a:solidFill>
            <a:prstDash val="dash"/>
            <a:round/>
            <a:headEnd/>
            <a:tailEnd type="arrow" w="med" len="lg"/>
          </a:ln>
        </p:spPr>
      </p:cxnSp>
      <p:grpSp>
        <p:nvGrpSpPr>
          <p:cNvPr id="8" name="Group 24"/>
          <p:cNvGrpSpPr>
            <a:grpSpLocks/>
          </p:cNvGrpSpPr>
          <p:nvPr/>
        </p:nvGrpSpPr>
        <p:grpSpPr bwMode="auto">
          <a:xfrm>
            <a:off x="2057400" y="5721373"/>
            <a:ext cx="2057400" cy="993775"/>
            <a:chOff x="336" y="2208"/>
            <a:chExt cx="1296" cy="626"/>
          </a:xfrm>
        </p:grpSpPr>
        <p:sp>
          <p:nvSpPr>
            <p:cNvPr id="65567" name="Rectangle 25"/>
            <p:cNvSpPr>
              <a:spLocks noChangeArrowheads="1"/>
            </p:cNvSpPr>
            <p:nvPr/>
          </p:nvSpPr>
          <p:spPr bwMode="auto">
            <a:xfrm>
              <a:off x="336" y="2383"/>
              <a:ext cx="1296" cy="451"/>
            </a:xfrm>
            <a:prstGeom prst="rect">
              <a:avLst/>
            </a:prstGeom>
            <a:noFill/>
            <a:ln w="22225">
              <a:solidFill>
                <a:srgbClr val="000000"/>
              </a:solidFill>
              <a:miter lim="800000"/>
              <a:headEnd/>
              <a:tailEnd/>
            </a:ln>
          </p:spPr>
          <p:txBody>
            <a:bodyPr anchor="ctr" anchorCtr="1"/>
            <a:lstStyle/>
            <a:p>
              <a:pPr algn="ctr" eaLnBrk="0" hangingPunct="0"/>
              <a:r>
                <a:rPr lang="en-US" sz="1600">
                  <a:latin typeface="Courier New" pitchFamily="49" charset="0"/>
                </a:rPr>
                <a:t>Session Management</a:t>
              </a:r>
              <a:endParaRPr lang="en-US" sz="1800"/>
            </a:p>
          </p:txBody>
        </p:sp>
        <p:sp>
          <p:nvSpPr>
            <p:cNvPr id="65568" name="Freeform 26"/>
            <p:cNvSpPr>
              <a:spLocks/>
            </p:cNvSpPr>
            <p:nvPr/>
          </p:nvSpPr>
          <p:spPr bwMode="auto">
            <a:xfrm>
              <a:off x="336" y="2208"/>
              <a:ext cx="429" cy="175"/>
            </a:xfrm>
            <a:custGeom>
              <a:avLst/>
              <a:gdLst>
                <a:gd name="T0" fmla="*/ 0 w 547"/>
                <a:gd name="T1" fmla="*/ 32 h 224"/>
                <a:gd name="T2" fmla="*/ 14 w 547"/>
                <a:gd name="T3" fmla="*/ 0 h 224"/>
                <a:gd name="T4" fmla="*/ 64 w 547"/>
                <a:gd name="T5" fmla="*/ 0 h 224"/>
                <a:gd name="T6" fmla="*/ 78 w 547"/>
                <a:gd name="T7" fmla="*/ 32 h 224"/>
                <a:gd name="T8" fmla="*/ 0 w 547"/>
                <a:gd name="T9" fmla="*/ 32 h 224"/>
                <a:gd name="T10" fmla="*/ 0 60000 65536"/>
                <a:gd name="T11" fmla="*/ 0 60000 65536"/>
                <a:gd name="T12" fmla="*/ 0 60000 65536"/>
                <a:gd name="T13" fmla="*/ 0 60000 65536"/>
                <a:gd name="T14" fmla="*/ 0 60000 65536"/>
                <a:gd name="T15" fmla="*/ 0 w 547"/>
                <a:gd name="T16" fmla="*/ 0 h 224"/>
                <a:gd name="T17" fmla="*/ 547 w 547"/>
                <a:gd name="T18" fmla="*/ 224 h 224"/>
              </a:gdLst>
              <a:ahLst/>
              <a:cxnLst>
                <a:cxn ang="T10">
                  <a:pos x="T0" y="T1"/>
                </a:cxn>
                <a:cxn ang="T11">
                  <a:pos x="T2" y="T3"/>
                </a:cxn>
                <a:cxn ang="T12">
                  <a:pos x="T4" y="T5"/>
                </a:cxn>
                <a:cxn ang="T13">
                  <a:pos x="T6" y="T7"/>
                </a:cxn>
                <a:cxn ang="T14">
                  <a:pos x="T8" y="T9"/>
                </a:cxn>
              </a:cxnLst>
              <a:rect l="T15" t="T16" r="T17" b="T18"/>
              <a:pathLst>
                <a:path w="547" h="224">
                  <a:moveTo>
                    <a:pt x="0" y="224"/>
                  </a:moveTo>
                  <a:lnTo>
                    <a:pt x="98" y="0"/>
                  </a:lnTo>
                  <a:lnTo>
                    <a:pt x="449" y="0"/>
                  </a:lnTo>
                  <a:lnTo>
                    <a:pt x="547" y="224"/>
                  </a:lnTo>
                  <a:lnTo>
                    <a:pt x="0" y="224"/>
                  </a:lnTo>
                  <a:close/>
                </a:path>
              </a:pathLst>
            </a:custGeom>
            <a:noFill/>
            <a:ln w="22225">
              <a:solidFill>
                <a:srgbClr val="000000"/>
              </a:solidFill>
              <a:round/>
              <a:headEnd/>
              <a:tailEnd/>
            </a:ln>
          </p:spPr>
          <p:txBody>
            <a:bodyPr/>
            <a:lstStyle/>
            <a:p>
              <a:pPr eaLnBrk="0" hangingPunct="0"/>
              <a:endParaRPr lang="en-US" sz="1800"/>
            </a:p>
          </p:txBody>
        </p:sp>
      </p:grpSp>
      <p:cxnSp>
        <p:nvCxnSpPr>
          <p:cNvPr id="65549" name="AutoShape 27"/>
          <p:cNvCxnSpPr>
            <a:cxnSpLocks noChangeShapeType="1"/>
          </p:cNvCxnSpPr>
          <p:nvPr/>
        </p:nvCxnSpPr>
        <p:spPr bwMode="auto">
          <a:xfrm rot="5400000">
            <a:off x="2463006" y="2934517"/>
            <a:ext cx="606425" cy="3017838"/>
          </a:xfrm>
          <a:prstGeom prst="straightConnector1">
            <a:avLst/>
          </a:prstGeom>
          <a:noFill/>
          <a:ln w="28575">
            <a:solidFill>
              <a:schemeClr val="tx1"/>
            </a:solidFill>
            <a:prstDash val="dash"/>
            <a:round/>
            <a:headEnd/>
            <a:tailEnd type="arrow" w="med" len="lg"/>
          </a:ln>
        </p:spPr>
      </p:cxnSp>
      <p:cxnSp>
        <p:nvCxnSpPr>
          <p:cNvPr id="65550" name="AutoShape 28"/>
          <p:cNvCxnSpPr>
            <a:cxnSpLocks noChangeShapeType="1"/>
          </p:cNvCxnSpPr>
          <p:nvPr/>
        </p:nvCxnSpPr>
        <p:spPr bwMode="auto">
          <a:xfrm rot="5400000">
            <a:off x="2751138" y="4475185"/>
            <a:ext cx="1858962" cy="1189038"/>
          </a:xfrm>
          <a:prstGeom prst="straightConnector1">
            <a:avLst/>
          </a:prstGeom>
          <a:noFill/>
          <a:ln w="28575">
            <a:solidFill>
              <a:schemeClr val="tx1"/>
            </a:solidFill>
            <a:prstDash val="dash"/>
            <a:round/>
            <a:headEnd/>
            <a:tailEnd type="arrow" w="med" len="lg"/>
          </a:ln>
        </p:spPr>
      </p:cxnSp>
      <p:cxnSp>
        <p:nvCxnSpPr>
          <p:cNvPr id="65551" name="AutoShape 29"/>
          <p:cNvCxnSpPr>
            <a:cxnSpLocks noChangeShapeType="1"/>
          </p:cNvCxnSpPr>
          <p:nvPr/>
        </p:nvCxnSpPr>
        <p:spPr bwMode="auto">
          <a:xfrm rot="16200000" flipH="1">
            <a:off x="4256088" y="2425722"/>
            <a:ext cx="1563688" cy="1084263"/>
          </a:xfrm>
          <a:prstGeom prst="straightConnector1">
            <a:avLst/>
          </a:prstGeom>
          <a:noFill/>
          <a:ln w="28575">
            <a:solidFill>
              <a:schemeClr val="tx1"/>
            </a:solidFill>
            <a:prstDash val="dash"/>
            <a:round/>
            <a:headEnd/>
            <a:tailEnd type="arrow" w="med" len="lg"/>
          </a:ln>
        </p:spPr>
      </p:cxnSp>
      <p:cxnSp>
        <p:nvCxnSpPr>
          <p:cNvPr id="65552" name="AutoShape 30"/>
          <p:cNvCxnSpPr>
            <a:cxnSpLocks noChangeShapeType="1"/>
          </p:cNvCxnSpPr>
          <p:nvPr/>
        </p:nvCxnSpPr>
        <p:spPr bwMode="auto">
          <a:xfrm rot="5400000">
            <a:off x="1596231" y="1847079"/>
            <a:ext cx="2560638" cy="3238500"/>
          </a:xfrm>
          <a:prstGeom prst="straightConnector1">
            <a:avLst/>
          </a:prstGeom>
          <a:noFill/>
          <a:ln w="28575">
            <a:solidFill>
              <a:schemeClr val="tx1"/>
            </a:solidFill>
            <a:prstDash val="dash"/>
            <a:round/>
            <a:headEnd/>
            <a:tailEnd type="arrow" w="med" len="lg"/>
          </a:ln>
        </p:spPr>
      </p:cxnSp>
      <p:cxnSp>
        <p:nvCxnSpPr>
          <p:cNvPr id="65553" name="AutoShape 31"/>
          <p:cNvCxnSpPr>
            <a:cxnSpLocks noChangeShapeType="1"/>
          </p:cNvCxnSpPr>
          <p:nvPr/>
        </p:nvCxnSpPr>
        <p:spPr bwMode="auto">
          <a:xfrm rot="5400000">
            <a:off x="2282031" y="1085079"/>
            <a:ext cx="1112838" cy="3314700"/>
          </a:xfrm>
          <a:prstGeom prst="straightConnector1">
            <a:avLst/>
          </a:prstGeom>
          <a:noFill/>
          <a:ln w="28575">
            <a:solidFill>
              <a:schemeClr val="tx1"/>
            </a:solidFill>
            <a:prstDash val="dash"/>
            <a:round/>
            <a:headEnd/>
            <a:tailEnd type="arrow" w="med" len="lg"/>
          </a:ln>
        </p:spPr>
      </p:cxnSp>
      <p:grpSp>
        <p:nvGrpSpPr>
          <p:cNvPr id="9" name="Group 32"/>
          <p:cNvGrpSpPr>
            <a:grpSpLocks/>
          </p:cNvGrpSpPr>
          <p:nvPr/>
        </p:nvGrpSpPr>
        <p:grpSpPr bwMode="auto">
          <a:xfrm>
            <a:off x="152400" y="3021035"/>
            <a:ext cx="2057400" cy="993775"/>
            <a:chOff x="336" y="2208"/>
            <a:chExt cx="1296" cy="626"/>
          </a:xfrm>
        </p:grpSpPr>
        <p:sp>
          <p:nvSpPr>
            <p:cNvPr id="65565" name="Rectangle 33"/>
            <p:cNvSpPr>
              <a:spLocks noChangeArrowheads="1"/>
            </p:cNvSpPr>
            <p:nvPr/>
          </p:nvSpPr>
          <p:spPr bwMode="auto">
            <a:xfrm>
              <a:off x="336" y="2383"/>
              <a:ext cx="1296" cy="451"/>
            </a:xfrm>
            <a:prstGeom prst="rect">
              <a:avLst/>
            </a:prstGeom>
            <a:solidFill>
              <a:schemeClr val="bg1"/>
            </a:solidFill>
            <a:ln w="22225">
              <a:solidFill>
                <a:srgbClr val="000000"/>
              </a:solidFill>
              <a:miter lim="800000"/>
              <a:headEnd/>
              <a:tailEnd/>
            </a:ln>
          </p:spPr>
          <p:txBody>
            <a:bodyPr anchor="ctr" anchorCtr="1"/>
            <a:lstStyle/>
            <a:p>
              <a:pPr algn="ctr" eaLnBrk="0" hangingPunct="0"/>
              <a:r>
                <a:rPr lang="en-US" sz="1600">
                  <a:latin typeface="Courier New" pitchFamily="49" charset="0"/>
                </a:rPr>
                <a:t>Advertisement</a:t>
              </a:r>
              <a:endParaRPr lang="en-US" sz="1800"/>
            </a:p>
          </p:txBody>
        </p:sp>
        <p:sp>
          <p:nvSpPr>
            <p:cNvPr id="65566" name="Freeform 34"/>
            <p:cNvSpPr>
              <a:spLocks/>
            </p:cNvSpPr>
            <p:nvPr/>
          </p:nvSpPr>
          <p:spPr bwMode="auto">
            <a:xfrm>
              <a:off x="336" y="2208"/>
              <a:ext cx="429" cy="175"/>
            </a:xfrm>
            <a:custGeom>
              <a:avLst/>
              <a:gdLst>
                <a:gd name="T0" fmla="*/ 0 w 547"/>
                <a:gd name="T1" fmla="*/ 32 h 224"/>
                <a:gd name="T2" fmla="*/ 14 w 547"/>
                <a:gd name="T3" fmla="*/ 0 h 224"/>
                <a:gd name="T4" fmla="*/ 64 w 547"/>
                <a:gd name="T5" fmla="*/ 0 h 224"/>
                <a:gd name="T6" fmla="*/ 78 w 547"/>
                <a:gd name="T7" fmla="*/ 32 h 224"/>
                <a:gd name="T8" fmla="*/ 0 w 547"/>
                <a:gd name="T9" fmla="*/ 32 h 224"/>
                <a:gd name="T10" fmla="*/ 0 60000 65536"/>
                <a:gd name="T11" fmla="*/ 0 60000 65536"/>
                <a:gd name="T12" fmla="*/ 0 60000 65536"/>
                <a:gd name="T13" fmla="*/ 0 60000 65536"/>
                <a:gd name="T14" fmla="*/ 0 60000 65536"/>
                <a:gd name="T15" fmla="*/ 0 w 547"/>
                <a:gd name="T16" fmla="*/ 0 h 224"/>
                <a:gd name="T17" fmla="*/ 547 w 547"/>
                <a:gd name="T18" fmla="*/ 224 h 224"/>
              </a:gdLst>
              <a:ahLst/>
              <a:cxnLst>
                <a:cxn ang="T10">
                  <a:pos x="T0" y="T1"/>
                </a:cxn>
                <a:cxn ang="T11">
                  <a:pos x="T2" y="T3"/>
                </a:cxn>
                <a:cxn ang="T12">
                  <a:pos x="T4" y="T5"/>
                </a:cxn>
                <a:cxn ang="T13">
                  <a:pos x="T6" y="T7"/>
                </a:cxn>
                <a:cxn ang="T14">
                  <a:pos x="T8" y="T9"/>
                </a:cxn>
              </a:cxnLst>
              <a:rect l="T15" t="T16" r="T17" b="T18"/>
              <a:pathLst>
                <a:path w="547" h="224">
                  <a:moveTo>
                    <a:pt x="0" y="224"/>
                  </a:moveTo>
                  <a:lnTo>
                    <a:pt x="98" y="0"/>
                  </a:lnTo>
                  <a:lnTo>
                    <a:pt x="449" y="0"/>
                  </a:lnTo>
                  <a:lnTo>
                    <a:pt x="547" y="224"/>
                  </a:lnTo>
                  <a:lnTo>
                    <a:pt x="0" y="224"/>
                  </a:lnTo>
                  <a:close/>
                </a:path>
              </a:pathLst>
            </a:custGeom>
            <a:solidFill>
              <a:schemeClr val="bg1"/>
            </a:solidFill>
            <a:ln w="22225">
              <a:solidFill>
                <a:srgbClr val="000000"/>
              </a:solidFill>
              <a:round/>
              <a:headEnd/>
              <a:tailEnd/>
            </a:ln>
          </p:spPr>
          <p:txBody>
            <a:bodyPr/>
            <a:lstStyle/>
            <a:p>
              <a:pPr eaLnBrk="0" hangingPunct="0"/>
              <a:endParaRPr lang="en-US" sz="1800"/>
            </a:p>
          </p:txBody>
        </p:sp>
      </p:grpSp>
      <p:cxnSp>
        <p:nvCxnSpPr>
          <p:cNvPr id="65555" name="AutoShape 35"/>
          <p:cNvCxnSpPr>
            <a:cxnSpLocks noChangeShapeType="1"/>
          </p:cNvCxnSpPr>
          <p:nvPr/>
        </p:nvCxnSpPr>
        <p:spPr bwMode="auto">
          <a:xfrm rot="10800000">
            <a:off x="2209800" y="3657623"/>
            <a:ext cx="1036638" cy="125412"/>
          </a:xfrm>
          <a:prstGeom prst="straightConnector1">
            <a:avLst/>
          </a:prstGeom>
          <a:noFill/>
          <a:ln w="28575">
            <a:solidFill>
              <a:schemeClr val="tx1"/>
            </a:solidFill>
            <a:round/>
            <a:headEnd/>
            <a:tailEnd type="arrow" w="med" len="lg"/>
          </a:ln>
        </p:spPr>
      </p:cxnSp>
      <p:sp>
        <p:nvSpPr>
          <p:cNvPr id="65556" name="Rectangle 36"/>
          <p:cNvSpPr>
            <a:spLocks noGrp="1" noChangeArrowheads="1"/>
          </p:cNvSpPr>
          <p:nvPr>
            <p:ph type="title"/>
          </p:nvPr>
        </p:nvSpPr>
        <p:spPr>
          <a:xfrm>
            <a:off x="90488" y="-44463"/>
            <a:ext cx="8553478" cy="1044571"/>
          </a:xfrm>
          <a:ln cap="flat">
            <a:solidFill>
              <a:schemeClr val="tx1"/>
            </a:solidFill>
            <a:prstDash val="dash"/>
          </a:ln>
        </p:spPr>
        <p:txBody>
          <a:bodyPr/>
          <a:lstStyle/>
          <a:p>
            <a:r>
              <a:rPr lang="en-US" sz="4000" dirty="0" smtClean="0">
                <a:ea typeface="ＭＳ Ｐゴシック" pitchFamily="34" charset="-128"/>
              </a:rPr>
              <a:t>Example of a  Layered Design (ARENA)</a:t>
            </a:r>
          </a:p>
        </p:txBody>
      </p:sp>
      <p:sp>
        <p:nvSpPr>
          <p:cNvPr id="37" name="Text Box 8"/>
          <p:cNvSpPr txBox="1">
            <a:spLocks noChangeArrowheads="1"/>
          </p:cNvSpPr>
          <p:nvPr/>
        </p:nvSpPr>
        <p:spPr bwMode="auto">
          <a:xfrm>
            <a:off x="7670800" y="1728810"/>
            <a:ext cx="1336675" cy="461963"/>
          </a:xfrm>
          <a:prstGeom prst="rect">
            <a:avLst/>
          </a:prstGeom>
          <a:noFill/>
          <a:ln w="12700">
            <a:noFill/>
            <a:miter lim="800000"/>
            <a:headEnd/>
            <a:tailEnd/>
          </a:ln>
        </p:spPr>
        <p:txBody>
          <a:bodyPr wrap="none">
            <a:spAutoFit/>
          </a:bodyPr>
          <a:lstStyle/>
          <a:p>
            <a:pPr eaLnBrk="0" hangingPunct="0"/>
            <a:r>
              <a:rPr lang="en-US" b="0">
                <a:solidFill>
                  <a:srgbClr val="0000CC"/>
                </a:solidFill>
                <a:latin typeface="Verdana" pitchFamily="34" charset="0"/>
              </a:rPr>
              <a:t>Layer 1</a:t>
            </a:r>
          </a:p>
        </p:txBody>
      </p:sp>
      <p:sp>
        <p:nvSpPr>
          <p:cNvPr id="38" name="Text Box 9"/>
          <p:cNvSpPr txBox="1">
            <a:spLocks noChangeArrowheads="1"/>
          </p:cNvSpPr>
          <p:nvPr/>
        </p:nvSpPr>
        <p:spPr bwMode="auto">
          <a:xfrm>
            <a:off x="7734300" y="3276623"/>
            <a:ext cx="1330325" cy="457200"/>
          </a:xfrm>
          <a:prstGeom prst="rect">
            <a:avLst/>
          </a:prstGeom>
          <a:noFill/>
          <a:ln w="12700">
            <a:noFill/>
            <a:miter lim="800000"/>
            <a:headEnd/>
            <a:tailEnd/>
          </a:ln>
        </p:spPr>
        <p:txBody>
          <a:bodyPr wrap="none">
            <a:spAutoFit/>
          </a:bodyPr>
          <a:lstStyle/>
          <a:p>
            <a:pPr eaLnBrk="0" hangingPunct="0"/>
            <a:r>
              <a:rPr lang="en-US" b="0">
                <a:solidFill>
                  <a:srgbClr val="0000CC"/>
                </a:solidFill>
                <a:latin typeface="Verdana" pitchFamily="34" charset="0"/>
              </a:rPr>
              <a:t>Layer 2</a:t>
            </a:r>
            <a:endParaRPr lang="en-US" b="0">
              <a:latin typeface="Verdana" pitchFamily="34" charset="0"/>
            </a:endParaRPr>
          </a:p>
        </p:txBody>
      </p:sp>
      <p:sp>
        <p:nvSpPr>
          <p:cNvPr id="39" name="Text Box 10"/>
          <p:cNvSpPr txBox="1">
            <a:spLocks noChangeArrowheads="1"/>
          </p:cNvSpPr>
          <p:nvPr/>
        </p:nvSpPr>
        <p:spPr bwMode="auto">
          <a:xfrm>
            <a:off x="7734300" y="4743473"/>
            <a:ext cx="1330325" cy="457200"/>
          </a:xfrm>
          <a:prstGeom prst="rect">
            <a:avLst/>
          </a:prstGeom>
          <a:noFill/>
          <a:ln w="12700">
            <a:noFill/>
            <a:miter lim="800000"/>
            <a:headEnd/>
            <a:tailEnd/>
          </a:ln>
        </p:spPr>
        <p:txBody>
          <a:bodyPr wrap="none">
            <a:spAutoFit/>
          </a:bodyPr>
          <a:lstStyle/>
          <a:p>
            <a:pPr eaLnBrk="0" hangingPunct="0"/>
            <a:r>
              <a:rPr lang="en-US" b="0">
                <a:solidFill>
                  <a:srgbClr val="0000CC"/>
                </a:solidFill>
                <a:latin typeface="Verdana" pitchFamily="34" charset="0"/>
              </a:rPr>
              <a:t>Layer</a:t>
            </a:r>
            <a:r>
              <a:rPr lang="en-US" b="0">
                <a:latin typeface="Verdana" pitchFamily="34" charset="0"/>
              </a:rPr>
              <a:t> </a:t>
            </a:r>
            <a:r>
              <a:rPr lang="en-US" b="0">
                <a:solidFill>
                  <a:srgbClr val="0000CC"/>
                </a:solidFill>
                <a:latin typeface="Verdana" pitchFamily="34" charset="0"/>
              </a:rPr>
              <a:t>3</a:t>
            </a:r>
          </a:p>
        </p:txBody>
      </p:sp>
      <p:sp>
        <p:nvSpPr>
          <p:cNvPr id="48" name="Text Box 10"/>
          <p:cNvSpPr txBox="1">
            <a:spLocks noChangeArrowheads="1"/>
          </p:cNvSpPr>
          <p:nvPr/>
        </p:nvSpPr>
        <p:spPr bwMode="auto">
          <a:xfrm>
            <a:off x="7715250" y="6061098"/>
            <a:ext cx="1330325" cy="457200"/>
          </a:xfrm>
          <a:prstGeom prst="rect">
            <a:avLst/>
          </a:prstGeom>
          <a:noFill/>
          <a:ln w="12700">
            <a:noFill/>
            <a:miter lim="800000"/>
            <a:headEnd/>
            <a:tailEnd/>
          </a:ln>
        </p:spPr>
        <p:txBody>
          <a:bodyPr>
            <a:spAutoFit/>
          </a:bodyPr>
          <a:lstStyle/>
          <a:p>
            <a:pPr eaLnBrk="0" hangingPunct="0"/>
            <a:r>
              <a:rPr lang="en-US" b="0">
                <a:solidFill>
                  <a:srgbClr val="0000CC"/>
                </a:solidFill>
                <a:latin typeface="Verdana" pitchFamily="34" charset="0"/>
              </a:rPr>
              <a:t>Layer</a:t>
            </a:r>
            <a:r>
              <a:rPr lang="en-US" b="0">
                <a:latin typeface="Verdana" pitchFamily="34" charset="0"/>
              </a:rPr>
              <a:t> </a:t>
            </a:r>
            <a:r>
              <a:rPr lang="en-US" b="0">
                <a:solidFill>
                  <a:srgbClr val="0000CC"/>
                </a:solidFill>
                <a:latin typeface="Verdana" pitchFamily="34" charset="0"/>
              </a:rPr>
              <a:t>4</a:t>
            </a:r>
          </a:p>
        </p:txBody>
      </p:sp>
      <p:grpSp>
        <p:nvGrpSpPr>
          <p:cNvPr id="10" name="Gruppierung 55"/>
          <p:cNvGrpSpPr>
            <a:grpSpLocks/>
          </p:cNvGrpSpPr>
          <p:nvPr/>
        </p:nvGrpSpPr>
        <p:grpSpPr bwMode="auto">
          <a:xfrm>
            <a:off x="7883525" y="5713435"/>
            <a:ext cx="1117600" cy="1001713"/>
            <a:chOff x="7884014" y="5055150"/>
            <a:chExt cx="1117090" cy="1000647"/>
          </a:xfrm>
        </p:grpSpPr>
        <p:cxnSp>
          <p:nvCxnSpPr>
            <p:cNvPr id="65563" name="Gerade Verbindung 49"/>
            <p:cNvCxnSpPr>
              <a:cxnSpLocks noChangeShapeType="1"/>
            </p:cNvCxnSpPr>
            <p:nvPr/>
          </p:nvCxnSpPr>
          <p:spPr bwMode="auto">
            <a:xfrm rot="10800000" flipV="1">
              <a:off x="7884014" y="5062020"/>
              <a:ext cx="1117090" cy="993776"/>
            </a:xfrm>
            <a:prstGeom prst="line">
              <a:avLst/>
            </a:prstGeom>
            <a:noFill/>
            <a:ln w="57150">
              <a:solidFill>
                <a:schemeClr val="tx1"/>
              </a:solidFill>
              <a:round/>
              <a:headEnd/>
              <a:tailEnd/>
            </a:ln>
          </p:spPr>
        </p:cxnSp>
        <p:cxnSp>
          <p:nvCxnSpPr>
            <p:cNvPr id="65564" name="Gerade Verbindung 50"/>
            <p:cNvCxnSpPr>
              <a:cxnSpLocks noChangeShapeType="1"/>
            </p:cNvCxnSpPr>
            <p:nvPr/>
          </p:nvCxnSpPr>
          <p:spPr bwMode="auto">
            <a:xfrm>
              <a:off x="7884014" y="5055150"/>
              <a:ext cx="1064178" cy="1000647"/>
            </a:xfrm>
            <a:prstGeom prst="line">
              <a:avLst/>
            </a:prstGeom>
            <a:noFill/>
            <a:ln w="57150">
              <a:solidFill>
                <a:schemeClr val="tx1"/>
              </a:solidFill>
              <a:round/>
              <a:headEnd/>
              <a:tailEnd/>
            </a:ln>
          </p:spPr>
        </p:cxnSp>
      </p:grpSp>
      <p:sp>
        <p:nvSpPr>
          <p:cNvPr id="44" name="Textfeld 43"/>
          <p:cNvSpPr txBox="1">
            <a:spLocks noChangeArrowheads="1"/>
          </p:cNvSpPr>
          <p:nvPr/>
        </p:nvSpPr>
        <p:spPr bwMode="auto">
          <a:xfrm>
            <a:off x="7246938" y="5130800"/>
            <a:ext cx="519112" cy="1754188"/>
          </a:xfrm>
          <a:prstGeom prst="rect">
            <a:avLst/>
          </a:prstGeom>
          <a:noFill/>
          <a:ln w="9525">
            <a:noFill/>
            <a:miter lim="800000"/>
            <a:headEnd/>
            <a:tailEnd/>
          </a:ln>
        </p:spPr>
        <p:txBody>
          <a:bodyPr>
            <a:spAutoFit/>
          </a:bodyPr>
          <a:lstStyle/>
          <a:p>
            <a:pPr eaLnBrk="0" hangingPunct="0"/>
            <a:r>
              <a:rPr lang="en-US" sz="54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autoUpdateAnimBg="0"/>
      <p:bldP spid="38" grpId="0" build="p" autoUpdateAnimBg="0"/>
      <p:bldP spid="39" grpId="0" build="p" autoUpdateAnimBg="0"/>
      <p:bldP spid="48" grpId="0" build="p" autoUpdateAnimBg="0"/>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ea typeface="ＭＳ Ｐゴシック" pitchFamily="34" charset="-128"/>
              </a:rPr>
              <a:t>The Scope of System Design</a:t>
            </a:r>
          </a:p>
        </p:txBody>
      </p:sp>
      <p:sp>
        <p:nvSpPr>
          <p:cNvPr id="32771" name="Rectangle 3"/>
          <p:cNvSpPr>
            <a:spLocks noGrp="1" noChangeArrowheads="1"/>
          </p:cNvSpPr>
          <p:nvPr>
            <p:ph type="body" idx="1"/>
          </p:nvPr>
        </p:nvSpPr>
        <p:spPr>
          <a:xfrm>
            <a:off x="285720" y="1214422"/>
            <a:ext cx="5286412" cy="2000264"/>
          </a:xfrm>
        </p:spPr>
        <p:txBody>
          <a:bodyPr/>
          <a:lstStyle/>
          <a:p>
            <a:r>
              <a:rPr lang="en-US" sz="3600" dirty="0" smtClean="0">
                <a:ea typeface="ＭＳ Ｐゴシック" pitchFamily="34" charset="-128"/>
              </a:rPr>
              <a:t> Bridge the gap </a:t>
            </a:r>
            <a:r>
              <a:rPr lang="en-US" dirty="0" smtClean="0">
                <a:ea typeface="ＭＳ Ｐゴシック" pitchFamily="34" charset="-128"/>
              </a:rPr>
              <a:t>between a problem and an existing system in a manageable way</a:t>
            </a:r>
            <a:endParaRPr lang="en-US" sz="3200" dirty="0" smtClean="0">
              <a:ea typeface="ＭＳ Ｐゴシック" pitchFamily="34" charset="-128"/>
            </a:endParaRPr>
          </a:p>
        </p:txBody>
      </p:sp>
      <p:sp>
        <p:nvSpPr>
          <p:cNvPr id="32772" name="Rectangle 4"/>
          <p:cNvSpPr>
            <a:spLocks noChangeArrowheads="1"/>
          </p:cNvSpPr>
          <p:nvPr/>
        </p:nvSpPr>
        <p:spPr bwMode="auto">
          <a:xfrm>
            <a:off x="6124575" y="1276350"/>
            <a:ext cx="1966913" cy="515938"/>
          </a:xfrm>
          <a:prstGeom prst="rect">
            <a:avLst/>
          </a:prstGeom>
          <a:noFill/>
          <a:ln w="12700">
            <a:noFill/>
            <a:miter lim="800000"/>
            <a:headEnd/>
            <a:tailEnd/>
          </a:ln>
        </p:spPr>
        <p:txBody>
          <a:bodyPr wrap="none" lIns="90487" tIns="44450" rIns="90487" bIns="44450">
            <a:spAutoFit/>
          </a:bodyPr>
          <a:lstStyle/>
          <a:p>
            <a:pPr eaLnBrk="0" hangingPunct="0"/>
            <a:r>
              <a:rPr lang="en-US" sz="2800">
                <a:solidFill>
                  <a:srgbClr val="000000"/>
                </a:solidFill>
                <a:latin typeface="Verdana" pitchFamily="34" charset="0"/>
              </a:rPr>
              <a:t>Problem </a:t>
            </a:r>
          </a:p>
        </p:txBody>
      </p:sp>
      <p:sp>
        <p:nvSpPr>
          <p:cNvPr id="32773" name="Rectangle 5"/>
          <p:cNvSpPr>
            <a:spLocks noChangeArrowheads="1"/>
          </p:cNvSpPr>
          <p:nvPr/>
        </p:nvSpPr>
        <p:spPr bwMode="auto">
          <a:xfrm>
            <a:off x="5167313" y="5746750"/>
            <a:ext cx="3821112" cy="515938"/>
          </a:xfrm>
          <a:prstGeom prst="rect">
            <a:avLst/>
          </a:prstGeom>
          <a:noFill/>
          <a:ln w="12700">
            <a:noFill/>
            <a:miter lim="800000"/>
            <a:headEnd/>
            <a:tailEnd/>
          </a:ln>
        </p:spPr>
        <p:txBody>
          <a:bodyPr lIns="90487" tIns="44450" rIns="90487" bIns="44450">
            <a:spAutoFit/>
          </a:bodyPr>
          <a:lstStyle/>
          <a:p>
            <a:pPr algn="ctr" eaLnBrk="0" hangingPunct="0"/>
            <a:r>
              <a:rPr lang="en-US" sz="2800">
                <a:solidFill>
                  <a:srgbClr val="000000"/>
                </a:solidFill>
                <a:latin typeface="Verdana" pitchFamily="34" charset="0"/>
              </a:rPr>
              <a:t>Existing System</a:t>
            </a:r>
          </a:p>
        </p:txBody>
      </p:sp>
      <p:grpSp>
        <p:nvGrpSpPr>
          <p:cNvPr id="2" name="Group 12"/>
          <p:cNvGrpSpPr>
            <a:grpSpLocks/>
          </p:cNvGrpSpPr>
          <p:nvPr/>
        </p:nvGrpSpPr>
        <p:grpSpPr bwMode="auto">
          <a:xfrm>
            <a:off x="5691188" y="1758950"/>
            <a:ext cx="2693987" cy="3949700"/>
            <a:chOff x="3375" y="1108"/>
            <a:chExt cx="1697" cy="2488"/>
          </a:xfrm>
        </p:grpSpPr>
        <p:sp>
          <p:nvSpPr>
            <p:cNvPr id="14344" name="Freeform 6"/>
            <p:cNvSpPr>
              <a:spLocks/>
            </p:cNvSpPr>
            <p:nvPr/>
          </p:nvSpPr>
          <p:spPr bwMode="auto">
            <a:xfrm>
              <a:off x="3375" y="1704"/>
              <a:ext cx="1697" cy="889"/>
            </a:xfrm>
            <a:custGeom>
              <a:avLst/>
              <a:gdLst>
                <a:gd name="T0" fmla="*/ 765 w 1697"/>
                <a:gd name="T1" fmla="*/ 57 h 889"/>
                <a:gd name="T2" fmla="*/ 808 w 1697"/>
                <a:gd name="T3" fmla="*/ 67 h 889"/>
                <a:gd name="T4" fmla="*/ 931 w 1697"/>
                <a:gd name="T5" fmla="*/ 10 h 889"/>
                <a:gd name="T6" fmla="*/ 1107 w 1697"/>
                <a:gd name="T7" fmla="*/ 0 h 889"/>
                <a:gd name="T8" fmla="*/ 1230 w 1697"/>
                <a:gd name="T9" fmla="*/ 57 h 889"/>
                <a:gd name="T10" fmla="*/ 1292 w 1697"/>
                <a:gd name="T11" fmla="*/ 134 h 889"/>
                <a:gd name="T12" fmla="*/ 1424 w 1697"/>
                <a:gd name="T13" fmla="*/ 124 h 889"/>
                <a:gd name="T14" fmla="*/ 1582 w 1697"/>
                <a:gd name="T15" fmla="*/ 181 h 889"/>
                <a:gd name="T16" fmla="*/ 1643 w 1697"/>
                <a:gd name="T17" fmla="*/ 296 h 889"/>
                <a:gd name="T18" fmla="*/ 1599 w 1697"/>
                <a:gd name="T19" fmla="*/ 401 h 889"/>
                <a:gd name="T20" fmla="*/ 1687 w 1697"/>
                <a:gd name="T21" fmla="*/ 487 h 889"/>
                <a:gd name="T22" fmla="*/ 1696 w 1697"/>
                <a:gd name="T23" fmla="*/ 621 h 889"/>
                <a:gd name="T24" fmla="*/ 1591 w 1697"/>
                <a:gd name="T25" fmla="*/ 716 h 889"/>
                <a:gd name="T26" fmla="*/ 1468 w 1697"/>
                <a:gd name="T27" fmla="*/ 754 h 889"/>
                <a:gd name="T28" fmla="*/ 1301 w 1697"/>
                <a:gd name="T29" fmla="*/ 735 h 889"/>
                <a:gd name="T30" fmla="*/ 1213 w 1697"/>
                <a:gd name="T31" fmla="*/ 831 h 889"/>
                <a:gd name="T32" fmla="*/ 1028 w 1697"/>
                <a:gd name="T33" fmla="*/ 888 h 889"/>
                <a:gd name="T34" fmla="*/ 817 w 1697"/>
                <a:gd name="T35" fmla="*/ 869 h 889"/>
                <a:gd name="T36" fmla="*/ 694 w 1697"/>
                <a:gd name="T37" fmla="*/ 793 h 889"/>
                <a:gd name="T38" fmla="*/ 536 w 1697"/>
                <a:gd name="T39" fmla="*/ 821 h 889"/>
                <a:gd name="T40" fmla="*/ 422 w 1697"/>
                <a:gd name="T41" fmla="*/ 802 h 889"/>
                <a:gd name="T42" fmla="*/ 334 w 1697"/>
                <a:gd name="T43" fmla="*/ 716 h 889"/>
                <a:gd name="T44" fmla="*/ 176 w 1697"/>
                <a:gd name="T45" fmla="*/ 726 h 889"/>
                <a:gd name="T46" fmla="*/ 35 w 1697"/>
                <a:gd name="T47" fmla="*/ 659 h 889"/>
                <a:gd name="T48" fmla="*/ 0 w 1697"/>
                <a:gd name="T49" fmla="*/ 544 h 889"/>
                <a:gd name="T50" fmla="*/ 70 w 1697"/>
                <a:gd name="T51" fmla="*/ 449 h 889"/>
                <a:gd name="T52" fmla="*/ 0 w 1697"/>
                <a:gd name="T53" fmla="*/ 372 h 889"/>
                <a:gd name="T54" fmla="*/ 9 w 1697"/>
                <a:gd name="T55" fmla="*/ 258 h 889"/>
                <a:gd name="T56" fmla="*/ 158 w 1697"/>
                <a:gd name="T57" fmla="*/ 181 h 889"/>
                <a:gd name="T58" fmla="*/ 290 w 1697"/>
                <a:gd name="T59" fmla="*/ 162 h 889"/>
                <a:gd name="T60" fmla="*/ 369 w 1697"/>
                <a:gd name="T61" fmla="*/ 76 h 889"/>
                <a:gd name="T62" fmla="*/ 475 w 1697"/>
                <a:gd name="T63" fmla="*/ 29 h 889"/>
                <a:gd name="T64" fmla="*/ 562 w 1697"/>
                <a:gd name="T65" fmla="*/ 19 h 8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97"/>
                <a:gd name="T100" fmla="*/ 0 h 889"/>
                <a:gd name="T101" fmla="*/ 1697 w 1697"/>
                <a:gd name="T102" fmla="*/ 889 h 8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97" h="889">
                  <a:moveTo>
                    <a:pt x="668" y="29"/>
                  </a:moveTo>
                  <a:lnTo>
                    <a:pt x="765" y="57"/>
                  </a:lnTo>
                  <a:lnTo>
                    <a:pt x="791" y="67"/>
                  </a:lnTo>
                  <a:lnTo>
                    <a:pt x="808" y="67"/>
                  </a:lnTo>
                  <a:lnTo>
                    <a:pt x="870" y="38"/>
                  </a:lnTo>
                  <a:lnTo>
                    <a:pt x="931" y="10"/>
                  </a:lnTo>
                  <a:lnTo>
                    <a:pt x="1019" y="0"/>
                  </a:lnTo>
                  <a:lnTo>
                    <a:pt x="1107" y="0"/>
                  </a:lnTo>
                  <a:lnTo>
                    <a:pt x="1178" y="29"/>
                  </a:lnTo>
                  <a:lnTo>
                    <a:pt x="1230" y="57"/>
                  </a:lnTo>
                  <a:lnTo>
                    <a:pt x="1265" y="105"/>
                  </a:lnTo>
                  <a:lnTo>
                    <a:pt x="1292" y="134"/>
                  </a:lnTo>
                  <a:lnTo>
                    <a:pt x="1344" y="134"/>
                  </a:lnTo>
                  <a:lnTo>
                    <a:pt x="1424" y="124"/>
                  </a:lnTo>
                  <a:lnTo>
                    <a:pt x="1503" y="143"/>
                  </a:lnTo>
                  <a:lnTo>
                    <a:pt x="1582" y="181"/>
                  </a:lnTo>
                  <a:lnTo>
                    <a:pt x="1626" y="239"/>
                  </a:lnTo>
                  <a:lnTo>
                    <a:pt x="1643" y="296"/>
                  </a:lnTo>
                  <a:lnTo>
                    <a:pt x="1626" y="353"/>
                  </a:lnTo>
                  <a:lnTo>
                    <a:pt x="1599" y="401"/>
                  </a:lnTo>
                  <a:lnTo>
                    <a:pt x="1643" y="449"/>
                  </a:lnTo>
                  <a:lnTo>
                    <a:pt x="1687" y="487"/>
                  </a:lnTo>
                  <a:lnTo>
                    <a:pt x="1696" y="563"/>
                  </a:lnTo>
                  <a:lnTo>
                    <a:pt x="1696" y="621"/>
                  </a:lnTo>
                  <a:lnTo>
                    <a:pt x="1652" y="668"/>
                  </a:lnTo>
                  <a:lnTo>
                    <a:pt x="1591" y="716"/>
                  </a:lnTo>
                  <a:lnTo>
                    <a:pt x="1529" y="735"/>
                  </a:lnTo>
                  <a:lnTo>
                    <a:pt x="1468" y="754"/>
                  </a:lnTo>
                  <a:lnTo>
                    <a:pt x="1380" y="745"/>
                  </a:lnTo>
                  <a:lnTo>
                    <a:pt x="1301" y="735"/>
                  </a:lnTo>
                  <a:lnTo>
                    <a:pt x="1265" y="773"/>
                  </a:lnTo>
                  <a:lnTo>
                    <a:pt x="1213" y="831"/>
                  </a:lnTo>
                  <a:lnTo>
                    <a:pt x="1125" y="869"/>
                  </a:lnTo>
                  <a:lnTo>
                    <a:pt x="1028" y="888"/>
                  </a:lnTo>
                  <a:lnTo>
                    <a:pt x="923" y="888"/>
                  </a:lnTo>
                  <a:lnTo>
                    <a:pt x="817" y="869"/>
                  </a:lnTo>
                  <a:lnTo>
                    <a:pt x="756" y="831"/>
                  </a:lnTo>
                  <a:lnTo>
                    <a:pt x="694" y="793"/>
                  </a:lnTo>
                  <a:lnTo>
                    <a:pt x="615" y="802"/>
                  </a:lnTo>
                  <a:lnTo>
                    <a:pt x="536" y="821"/>
                  </a:lnTo>
                  <a:lnTo>
                    <a:pt x="475" y="821"/>
                  </a:lnTo>
                  <a:lnTo>
                    <a:pt x="422" y="802"/>
                  </a:lnTo>
                  <a:lnTo>
                    <a:pt x="387" y="754"/>
                  </a:lnTo>
                  <a:lnTo>
                    <a:pt x="334" y="716"/>
                  </a:lnTo>
                  <a:lnTo>
                    <a:pt x="255" y="716"/>
                  </a:lnTo>
                  <a:lnTo>
                    <a:pt x="176" y="726"/>
                  </a:lnTo>
                  <a:lnTo>
                    <a:pt x="97" y="697"/>
                  </a:lnTo>
                  <a:lnTo>
                    <a:pt x="35" y="659"/>
                  </a:lnTo>
                  <a:lnTo>
                    <a:pt x="9" y="602"/>
                  </a:lnTo>
                  <a:lnTo>
                    <a:pt x="0" y="544"/>
                  </a:lnTo>
                  <a:lnTo>
                    <a:pt x="35" y="497"/>
                  </a:lnTo>
                  <a:lnTo>
                    <a:pt x="70" y="449"/>
                  </a:lnTo>
                  <a:lnTo>
                    <a:pt x="44" y="411"/>
                  </a:lnTo>
                  <a:lnTo>
                    <a:pt x="0" y="372"/>
                  </a:lnTo>
                  <a:lnTo>
                    <a:pt x="0" y="315"/>
                  </a:lnTo>
                  <a:lnTo>
                    <a:pt x="9" y="258"/>
                  </a:lnTo>
                  <a:lnTo>
                    <a:pt x="79" y="220"/>
                  </a:lnTo>
                  <a:lnTo>
                    <a:pt x="158" y="181"/>
                  </a:lnTo>
                  <a:lnTo>
                    <a:pt x="228" y="172"/>
                  </a:lnTo>
                  <a:lnTo>
                    <a:pt x="290" y="162"/>
                  </a:lnTo>
                  <a:lnTo>
                    <a:pt x="325" y="124"/>
                  </a:lnTo>
                  <a:lnTo>
                    <a:pt x="369" y="76"/>
                  </a:lnTo>
                  <a:lnTo>
                    <a:pt x="413" y="48"/>
                  </a:lnTo>
                  <a:lnTo>
                    <a:pt x="475" y="29"/>
                  </a:lnTo>
                  <a:lnTo>
                    <a:pt x="518" y="19"/>
                  </a:lnTo>
                  <a:lnTo>
                    <a:pt x="562" y="19"/>
                  </a:lnTo>
                  <a:lnTo>
                    <a:pt x="668" y="29"/>
                  </a:lnTo>
                </a:path>
              </a:pathLst>
            </a:custGeom>
            <a:solidFill>
              <a:srgbClr val="FFFFFF"/>
            </a:solidFill>
            <a:ln w="12700" cap="rnd">
              <a:solidFill>
                <a:srgbClr val="000000"/>
              </a:solidFill>
              <a:round/>
              <a:headEnd/>
              <a:tailEnd/>
            </a:ln>
          </p:spPr>
          <p:txBody>
            <a:bodyPr/>
            <a:lstStyle/>
            <a:p>
              <a:pPr eaLnBrk="0" hangingPunct="0"/>
              <a:endParaRPr lang="en-US" sz="1800"/>
            </a:p>
          </p:txBody>
        </p:sp>
        <p:sp>
          <p:nvSpPr>
            <p:cNvPr id="14345" name="Rectangle 7"/>
            <p:cNvSpPr>
              <a:spLocks noChangeArrowheads="1"/>
            </p:cNvSpPr>
            <p:nvPr/>
          </p:nvSpPr>
          <p:spPr bwMode="auto">
            <a:xfrm>
              <a:off x="3737" y="1824"/>
              <a:ext cx="956" cy="594"/>
            </a:xfrm>
            <a:prstGeom prst="rect">
              <a:avLst/>
            </a:prstGeom>
            <a:noFill/>
            <a:ln w="12700">
              <a:noFill/>
              <a:miter lim="800000"/>
              <a:headEnd/>
              <a:tailEnd/>
            </a:ln>
          </p:spPr>
          <p:txBody>
            <a:bodyPr wrap="none" lIns="90487" tIns="44450" rIns="90487" bIns="44450">
              <a:spAutoFit/>
            </a:bodyPr>
            <a:lstStyle/>
            <a:p>
              <a:pPr algn="ctr" eaLnBrk="0" hangingPunct="0"/>
              <a:r>
                <a:rPr lang="en-US" sz="2800" b="0">
                  <a:solidFill>
                    <a:srgbClr val="000000"/>
                  </a:solidFill>
                  <a:latin typeface="Verdana" pitchFamily="34" charset="0"/>
                </a:rPr>
                <a:t>System</a:t>
              </a:r>
            </a:p>
            <a:p>
              <a:pPr algn="ctr" eaLnBrk="0" hangingPunct="0"/>
              <a:r>
                <a:rPr lang="en-US" sz="2800" b="0">
                  <a:solidFill>
                    <a:srgbClr val="000000"/>
                  </a:solidFill>
                  <a:latin typeface="Verdana" pitchFamily="34" charset="0"/>
                </a:rPr>
                <a:t>Design</a:t>
              </a:r>
            </a:p>
          </p:txBody>
        </p:sp>
        <p:sp>
          <p:nvSpPr>
            <p:cNvPr id="14346" name="Line 8"/>
            <p:cNvSpPr>
              <a:spLocks noChangeShapeType="1"/>
            </p:cNvSpPr>
            <p:nvPr/>
          </p:nvSpPr>
          <p:spPr bwMode="auto">
            <a:xfrm>
              <a:off x="4159" y="1108"/>
              <a:ext cx="0" cy="616"/>
            </a:xfrm>
            <a:prstGeom prst="line">
              <a:avLst/>
            </a:prstGeom>
            <a:noFill/>
            <a:ln w="12700">
              <a:solidFill>
                <a:schemeClr val="tx1"/>
              </a:solidFill>
              <a:round/>
              <a:headEnd/>
              <a:tailEnd type="triangle" w="med" len="med"/>
            </a:ln>
          </p:spPr>
          <p:txBody>
            <a:bodyPr wrap="none" anchor="ctr"/>
            <a:lstStyle/>
            <a:p>
              <a:endParaRPr lang="en-CA"/>
            </a:p>
          </p:txBody>
        </p:sp>
        <p:sp>
          <p:nvSpPr>
            <p:cNvPr id="14347" name="Line 9"/>
            <p:cNvSpPr>
              <a:spLocks noChangeShapeType="1"/>
            </p:cNvSpPr>
            <p:nvPr/>
          </p:nvSpPr>
          <p:spPr bwMode="auto">
            <a:xfrm>
              <a:off x="4207" y="2644"/>
              <a:ext cx="0" cy="952"/>
            </a:xfrm>
            <a:prstGeom prst="line">
              <a:avLst/>
            </a:prstGeom>
            <a:noFill/>
            <a:ln w="12700">
              <a:solidFill>
                <a:schemeClr val="tx1"/>
              </a:solidFill>
              <a:round/>
              <a:headEnd/>
              <a:tailEnd type="triangle" w="med" len="med"/>
            </a:ln>
          </p:spPr>
          <p:txBody>
            <a:bodyPr wrap="none" anchor="ctr"/>
            <a:lstStyle/>
            <a:p>
              <a:endParaRPr lang="en-CA"/>
            </a:p>
          </p:txBody>
        </p:sp>
      </p:grpSp>
      <p:sp>
        <p:nvSpPr>
          <p:cNvPr id="32781" name="Rectangle 13"/>
          <p:cNvSpPr>
            <a:spLocks noChangeArrowheads="1"/>
          </p:cNvSpPr>
          <p:nvPr/>
        </p:nvSpPr>
        <p:spPr bwMode="auto">
          <a:xfrm>
            <a:off x="412750" y="3643314"/>
            <a:ext cx="4945068" cy="2619374"/>
          </a:xfrm>
          <a:prstGeom prst="rect">
            <a:avLst/>
          </a:prstGeom>
          <a:noFill/>
          <a:ln w="12700">
            <a:noFill/>
            <a:miter lim="800000"/>
            <a:headEnd/>
            <a:tailEnd/>
          </a:ln>
        </p:spPr>
        <p:txBody>
          <a:bodyPr lIns="90487" tIns="44450" rIns="90487" bIns="44450"/>
          <a:lstStyle/>
          <a:p>
            <a:pPr marL="457200" indent="-457200" eaLnBrk="0" hangingPunct="0">
              <a:buSzPct val="90000"/>
              <a:buFont typeface="Times" charset="0"/>
              <a:buChar char="•"/>
            </a:pPr>
            <a:r>
              <a:rPr lang="en-US" sz="2000" b="0" dirty="0">
                <a:latin typeface="Verdana" pitchFamily="34" charset="0"/>
              </a:rPr>
              <a:t>How? </a:t>
            </a:r>
          </a:p>
          <a:p>
            <a:pPr marL="457200" indent="-457200" eaLnBrk="0" hangingPunct="0">
              <a:buSzPct val="90000"/>
              <a:buFont typeface="Times" charset="0"/>
              <a:buChar char="•"/>
            </a:pPr>
            <a:r>
              <a:rPr lang="en-US" sz="2000" b="0" dirty="0">
                <a:latin typeface="Verdana" pitchFamily="34" charset="0"/>
              </a:rPr>
              <a:t>Use Divide &amp; Conquer:</a:t>
            </a:r>
          </a:p>
          <a:p>
            <a:pPr marL="914400" lvl="1" indent="-457200" eaLnBrk="0" hangingPunct="0">
              <a:buFont typeface="Arial" pitchFamily="34" charset="0"/>
              <a:buNone/>
            </a:pPr>
            <a:r>
              <a:rPr lang="en-US" sz="2000" b="0" dirty="0">
                <a:latin typeface="Verdana" pitchFamily="34" charset="0"/>
              </a:rPr>
              <a:t>1) Identify design goals</a:t>
            </a:r>
          </a:p>
          <a:p>
            <a:pPr marL="914400" lvl="1" indent="-457200" eaLnBrk="0" hangingPunct="0">
              <a:buFont typeface="Arial" pitchFamily="34" charset="0"/>
              <a:buNone/>
            </a:pPr>
            <a:r>
              <a:rPr lang="en-US" sz="2000" b="0" dirty="0">
                <a:latin typeface="Verdana" pitchFamily="34" charset="0"/>
              </a:rPr>
              <a:t>2) Model the new system  design as a set of subsystems</a:t>
            </a:r>
          </a:p>
          <a:p>
            <a:pPr marL="914400" lvl="1" indent="-457200" eaLnBrk="0" hangingPunct="0">
              <a:buFont typeface="Arial" pitchFamily="34" charset="0"/>
              <a:buNone/>
            </a:pPr>
            <a:r>
              <a:rPr lang="en-US" sz="2000" b="0" dirty="0">
                <a:latin typeface="Verdana" pitchFamily="34" charset="0"/>
              </a:rPr>
              <a:t>3-8) Address the major design goals.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7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77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278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278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2781">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2781">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278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P spid="32772" grpId="0" build="p" autoUpdateAnimBg="0"/>
      <p:bldP spid="32773" grpId="0" build="p" autoUpdateAnimBg="0"/>
      <p:bldP spid="32781"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ea typeface="ＭＳ Ｐゴシック" pitchFamily="34" charset="-128"/>
              </a:rPr>
              <a:t>Virtual Machine</a:t>
            </a:r>
          </a:p>
        </p:txBody>
      </p:sp>
      <p:sp>
        <p:nvSpPr>
          <p:cNvPr id="37891" name="Rectangle 3"/>
          <p:cNvSpPr>
            <a:spLocks noGrp="1" noChangeArrowheads="1"/>
          </p:cNvSpPr>
          <p:nvPr>
            <p:ph type="body" idx="1"/>
          </p:nvPr>
        </p:nvSpPr>
        <p:spPr>
          <a:xfrm>
            <a:off x="373063" y="1041400"/>
            <a:ext cx="8255000" cy="5351463"/>
          </a:xfrm>
        </p:spPr>
        <p:txBody>
          <a:bodyPr/>
          <a:lstStyle/>
          <a:p>
            <a:r>
              <a:rPr lang="en-US" smtClean="0">
                <a:ea typeface="ＭＳ Ｐゴシック" pitchFamily="34" charset="-128"/>
              </a:rPr>
              <a:t>A </a:t>
            </a:r>
            <a:r>
              <a:rPr lang="en-US" smtClean="0">
                <a:solidFill>
                  <a:srgbClr val="FF6600"/>
                </a:solidFill>
                <a:ea typeface="ＭＳ Ｐゴシック" pitchFamily="34" charset="-128"/>
              </a:rPr>
              <a:t>virtual machine </a:t>
            </a:r>
            <a:r>
              <a:rPr lang="en-US" smtClean="0">
                <a:ea typeface="ＭＳ Ｐゴシック" pitchFamily="34" charset="-128"/>
              </a:rPr>
              <a:t>is a subsystem connected to higher and lower level virtual machines by </a:t>
            </a:r>
            <a:r>
              <a:rPr lang="en-US" smtClean="0">
                <a:solidFill>
                  <a:srgbClr val="0000CC"/>
                </a:solidFill>
                <a:ea typeface="ＭＳ Ｐゴシック" pitchFamily="34" charset="-128"/>
              </a:rPr>
              <a:t>"provides services for"</a:t>
            </a:r>
            <a:r>
              <a:rPr lang="en-US" smtClean="0">
                <a:ea typeface="ＭＳ Ｐゴシック" pitchFamily="34" charset="-128"/>
              </a:rPr>
              <a:t> associations</a:t>
            </a:r>
          </a:p>
          <a:p>
            <a:r>
              <a:rPr lang="en-US" smtClean="0">
                <a:ea typeface="ＭＳ Ｐゴシック" pitchFamily="34" charset="-128"/>
              </a:rPr>
              <a:t>A virtual machine is an abstraction that provides a set of attributes and operations</a:t>
            </a:r>
          </a:p>
          <a:p>
            <a:r>
              <a:rPr lang="en-US" smtClean="0">
                <a:ea typeface="ＭＳ Ｐゴシック" pitchFamily="34" charset="-128"/>
              </a:rPr>
              <a:t>The terms </a:t>
            </a:r>
            <a:r>
              <a:rPr lang="en-US" smtClean="0">
                <a:solidFill>
                  <a:srgbClr val="FF6600"/>
                </a:solidFill>
                <a:ea typeface="ＭＳ Ｐゴシック" pitchFamily="34" charset="-128"/>
              </a:rPr>
              <a:t>layer </a:t>
            </a:r>
            <a:r>
              <a:rPr lang="en-US" smtClean="0">
                <a:ea typeface="ＭＳ Ｐゴシック" pitchFamily="34" charset="-128"/>
              </a:rPr>
              <a:t>and </a:t>
            </a:r>
            <a:r>
              <a:rPr lang="en-US" smtClean="0">
                <a:solidFill>
                  <a:srgbClr val="FF6600"/>
                </a:solidFill>
                <a:ea typeface="ＭＳ Ｐゴシック" pitchFamily="34" charset="-128"/>
              </a:rPr>
              <a:t>virtual machine </a:t>
            </a:r>
            <a:r>
              <a:rPr lang="en-US" smtClean="0">
                <a:ea typeface="ＭＳ Ｐゴシック" pitchFamily="34" charset="-128"/>
              </a:rPr>
              <a:t>can be used interchangeably</a:t>
            </a:r>
          </a:p>
          <a:p>
            <a:pPr lvl="1"/>
            <a:r>
              <a:rPr lang="en-US" smtClean="0">
                <a:ea typeface="ＭＳ Ｐゴシック" pitchFamily="34" charset="-128"/>
              </a:rPr>
              <a:t>Also sometimes called “level of abstraction”. </a:t>
            </a:r>
          </a:p>
          <a:p>
            <a:pPr>
              <a:buFont typeface="Times" charset="0"/>
              <a:buNone/>
            </a:pPr>
            <a:endParaRPr lang="en-US" smtClean="0">
              <a:ea typeface="ＭＳ Ｐゴシック" pitchFamily="34" charset="-128"/>
            </a:endParaRPr>
          </a:p>
          <a:p>
            <a:endParaRPr lang="en-US" smtClean="0">
              <a:ea typeface="ＭＳ Ｐゴシック" pitchFamily="34" charset="-128"/>
            </a:endParaRPr>
          </a:p>
          <a:p>
            <a:endParaRPr lang="en-US" smtClean="0">
              <a:ea typeface="ＭＳ Ｐゴシック" pitchFamily="34" charset="-128"/>
            </a:endParaRPr>
          </a:p>
          <a:p>
            <a:pPr>
              <a:buFont typeface="Times" charset="0"/>
              <a:buNone/>
            </a:pPr>
            <a:endParaRPr lang="en-US" smtClean="0">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7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85720" y="0"/>
            <a:ext cx="8858280" cy="1085850"/>
          </a:xfrm>
        </p:spPr>
        <p:txBody>
          <a:bodyPr/>
          <a:lstStyle/>
          <a:p>
            <a:r>
              <a:rPr lang="en-US" sz="3600" dirty="0" smtClean="0">
                <a:ea typeface="ＭＳ Ｐゴシック" pitchFamily="34" charset="-128"/>
              </a:rPr>
              <a:t>Building Systems as a Set of Virtual Machines</a:t>
            </a:r>
          </a:p>
        </p:txBody>
      </p:sp>
      <p:sp>
        <p:nvSpPr>
          <p:cNvPr id="69635" name="Rectangle 3"/>
          <p:cNvSpPr>
            <a:spLocks noGrp="1" noChangeArrowheads="1"/>
          </p:cNvSpPr>
          <p:nvPr>
            <p:ph idx="1"/>
          </p:nvPr>
        </p:nvSpPr>
        <p:spPr>
          <a:xfrm>
            <a:off x="255588" y="977900"/>
            <a:ext cx="8888412" cy="717550"/>
          </a:xfrm>
        </p:spPr>
        <p:txBody>
          <a:bodyPr/>
          <a:lstStyle/>
          <a:p>
            <a:pPr>
              <a:buFont typeface="Times" charset="0"/>
              <a:buNone/>
            </a:pPr>
            <a:r>
              <a:rPr lang="en-US" sz="2400" dirty="0" smtClean="0">
                <a:ea typeface="ＭＳ Ｐゴシック" pitchFamily="34" charset="-128"/>
              </a:rPr>
              <a:t>A system is a hierarchy of virtual machines, each using language primitives offered by the lower machines.</a:t>
            </a:r>
          </a:p>
        </p:txBody>
      </p:sp>
      <p:grpSp>
        <p:nvGrpSpPr>
          <p:cNvPr id="2" name="Gruppierung 23"/>
          <p:cNvGrpSpPr>
            <a:grpSpLocks/>
          </p:cNvGrpSpPr>
          <p:nvPr/>
        </p:nvGrpSpPr>
        <p:grpSpPr bwMode="auto">
          <a:xfrm>
            <a:off x="1171575" y="4946650"/>
            <a:ext cx="7678738" cy="1081088"/>
            <a:chOff x="1666240" y="7035236"/>
            <a:chExt cx="10920574" cy="1537547"/>
          </a:xfrm>
        </p:grpSpPr>
        <p:pic>
          <p:nvPicPr>
            <p:cNvPr id="69662" name="Picture 86"/>
            <p:cNvPicPr>
              <a:picLocks noChangeAspect="1" noChangeArrowheads="1"/>
            </p:cNvPicPr>
            <p:nvPr/>
          </p:nvPicPr>
          <p:blipFill>
            <a:blip r:embed="rId3"/>
            <a:srcRect/>
            <a:stretch>
              <a:fillRect/>
            </a:stretch>
          </p:blipFill>
          <p:spPr bwMode="auto">
            <a:xfrm>
              <a:off x="6116321" y="7098453"/>
              <a:ext cx="1605279" cy="1318542"/>
            </a:xfrm>
            <a:prstGeom prst="rect">
              <a:avLst/>
            </a:prstGeom>
            <a:noFill/>
            <a:ln w="12700">
              <a:noFill/>
              <a:miter lim="800000"/>
              <a:headEnd/>
              <a:tailEnd/>
            </a:ln>
          </p:spPr>
        </p:pic>
        <p:pic>
          <p:nvPicPr>
            <p:cNvPr id="69663" name="Picture 85"/>
            <p:cNvPicPr>
              <a:picLocks noChangeAspect="1" noChangeArrowheads="1"/>
            </p:cNvPicPr>
            <p:nvPr/>
          </p:nvPicPr>
          <p:blipFill>
            <a:blip r:embed="rId4"/>
            <a:srcRect/>
            <a:stretch>
              <a:fillRect/>
            </a:stretch>
          </p:blipFill>
          <p:spPr bwMode="auto">
            <a:xfrm>
              <a:off x="2576125" y="7118774"/>
              <a:ext cx="1605279" cy="1318542"/>
            </a:xfrm>
            <a:prstGeom prst="rect">
              <a:avLst/>
            </a:prstGeom>
            <a:noFill/>
            <a:ln w="12700">
              <a:noFill/>
              <a:miter lim="800000"/>
              <a:headEnd/>
              <a:tailEnd/>
            </a:ln>
          </p:spPr>
        </p:pic>
        <p:sp>
          <p:nvSpPr>
            <p:cNvPr id="69664" name="Rectangle 5"/>
            <p:cNvSpPr>
              <a:spLocks noChangeArrowheads="1"/>
            </p:cNvSpPr>
            <p:nvPr/>
          </p:nvSpPr>
          <p:spPr bwMode="auto">
            <a:xfrm>
              <a:off x="1666240" y="7035236"/>
              <a:ext cx="7297138" cy="1537547"/>
            </a:xfrm>
            <a:prstGeom prst="rect">
              <a:avLst/>
            </a:prstGeom>
            <a:noFill/>
            <a:ln w="12700">
              <a:solidFill>
                <a:srgbClr val="000000"/>
              </a:solidFill>
              <a:miter lim="800000"/>
              <a:headEnd/>
              <a:tailEnd/>
            </a:ln>
          </p:spPr>
          <p:txBody>
            <a:bodyPr wrap="none" lIns="130046" tIns="65023" rIns="130046" bIns="65023" anchor="ctr"/>
            <a:lstStyle/>
            <a:p>
              <a:pPr eaLnBrk="0" hangingPunct="0"/>
              <a:endParaRPr lang="en-US" sz="1800"/>
            </a:p>
          </p:txBody>
        </p:sp>
        <p:sp>
          <p:nvSpPr>
            <p:cNvPr id="69665" name="Rectangle 12"/>
            <p:cNvSpPr>
              <a:spLocks noChangeArrowheads="1"/>
            </p:cNvSpPr>
            <p:nvPr/>
          </p:nvSpPr>
          <p:spPr bwMode="auto">
            <a:xfrm>
              <a:off x="9166578" y="7387449"/>
              <a:ext cx="3420236" cy="685337"/>
            </a:xfrm>
            <a:prstGeom prst="rect">
              <a:avLst/>
            </a:prstGeom>
            <a:noFill/>
            <a:ln w="12700">
              <a:noFill/>
              <a:miter lim="800000"/>
              <a:headEnd/>
              <a:tailEnd/>
            </a:ln>
          </p:spPr>
          <p:txBody>
            <a:bodyPr wrap="none" lIns="128691" tIns="63217" rIns="128691" bIns="63217">
              <a:spAutoFit/>
            </a:bodyPr>
            <a:lstStyle/>
            <a:p>
              <a:pPr eaLnBrk="0" hangingPunct="0"/>
              <a:r>
                <a:rPr lang="en-US" sz="2300" b="0"/>
                <a:t>Virtual Machine 1</a:t>
              </a:r>
            </a:p>
          </p:txBody>
        </p:sp>
      </p:grpSp>
      <p:grpSp>
        <p:nvGrpSpPr>
          <p:cNvPr id="3" name="Gruppierung 26"/>
          <p:cNvGrpSpPr>
            <a:grpSpLocks/>
          </p:cNvGrpSpPr>
          <p:nvPr/>
        </p:nvGrpSpPr>
        <p:grpSpPr bwMode="auto">
          <a:xfrm>
            <a:off x="1171575" y="1831975"/>
            <a:ext cx="7981950" cy="1036638"/>
            <a:chOff x="1666240" y="2605475"/>
            <a:chExt cx="11351212" cy="1474330"/>
          </a:xfrm>
        </p:grpSpPr>
        <p:pic>
          <p:nvPicPr>
            <p:cNvPr id="69657" name="Picture 84"/>
            <p:cNvPicPr>
              <a:picLocks noChangeAspect="1" noChangeArrowheads="1"/>
            </p:cNvPicPr>
            <p:nvPr/>
          </p:nvPicPr>
          <p:blipFill>
            <a:blip r:embed="rId5"/>
            <a:srcRect/>
            <a:stretch>
              <a:fillRect/>
            </a:stretch>
          </p:blipFill>
          <p:spPr bwMode="auto">
            <a:xfrm>
              <a:off x="6534009" y="2743201"/>
              <a:ext cx="1605281" cy="1318542"/>
            </a:xfrm>
            <a:prstGeom prst="rect">
              <a:avLst/>
            </a:prstGeom>
            <a:noFill/>
            <a:ln w="12700">
              <a:noFill/>
              <a:miter lim="800000"/>
              <a:headEnd/>
              <a:tailEnd/>
            </a:ln>
          </p:spPr>
        </p:pic>
        <p:pic>
          <p:nvPicPr>
            <p:cNvPr id="69658" name="Picture 83"/>
            <p:cNvPicPr>
              <a:picLocks noChangeAspect="1" noChangeArrowheads="1"/>
            </p:cNvPicPr>
            <p:nvPr/>
          </p:nvPicPr>
          <p:blipFill>
            <a:blip r:embed="rId6"/>
            <a:srcRect/>
            <a:stretch>
              <a:fillRect/>
            </a:stretch>
          </p:blipFill>
          <p:spPr bwMode="auto">
            <a:xfrm>
              <a:off x="4413956" y="2743201"/>
              <a:ext cx="1605279" cy="1318542"/>
            </a:xfrm>
            <a:prstGeom prst="rect">
              <a:avLst/>
            </a:prstGeom>
            <a:noFill/>
            <a:ln w="12700">
              <a:noFill/>
              <a:miter lim="800000"/>
              <a:headEnd/>
              <a:tailEnd/>
            </a:ln>
          </p:spPr>
        </p:pic>
        <p:pic>
          <p:nvPicPr>
            <p:cNvPr id="69659" name="Picture 81"/>
            <p:cNvPicPr>
              <a:picLocks noChangeAspect="1" noChangeArrowheads="1"/>
            </p:cNvPicPr>
            <p:nvPr/>
          </p:nvPicPr>
          <p:blipFill>
            <a:blip r:embed="rId7"/>
            <a:srcRect/>
            <a:stretch>
              <a:fillRect/>
            </a:stretch>
          </p:blipFill>
          <p:spPr bwMode="auto">
            <a:xfrm>
              <a:off x="2395503" y="2745458"/>
              <a:ext cx="1605279" cy="1318542"/>
            </a:xfrm>
            <a:prstGeom prst="rect">
              <a:avLst/>
            </a:prstGeom>
            <a:noFill/>
            <a:ln w="12700">
              <a:noFill/>
              <a:miter lim="800000"/>
              <a:headEnd/>
              <a:tailEnd/>
            </a:ln>
          </p:spPr>
        </p:pic>
        <p:sp>
          <p:nvSpPr>
            <p:cNvPr id="69660" name="Rectangle 11"/>
            <p:cNvSpPr>
              <a:spLocks noChangeArrowheads="1"/>
            </p:cNvSpPr>
            <p:nvPr/>
          </p:nvSpPr>
          <p:spPr bwMode="auto">
            <a:xfrm>
              <a:off x="1666240" y="2605475"/>
              <a:ext cx="7297138" cy="1474330"/>
            </a:xfrm>
            <a:prstGeom prst="rect">
              <a:avLst/>
            </a:prstGeom>
            <a:noFill/>
            <a:ln w="12700">
              <a:solidFill>
                <a:srgbClr val="000000"/>
              </a:solidFill>
              <a:miter lim="800000"/>
              <a:headEnd/>
              <a:tailEnd/>
            </a:ln>
          </p:spPr>
          <p:txBody>
            <a:bodyPr wrap="none" lIns="130046" tIns="65023" rIns="130046" bIns="65023" anchor="ctr"/>
            <a:lstStyle/>
            <a:p>
              <a:pPr eaLnBrk="0" hangingPunct="0"/>
              <a:endParaRPr lang="en-US" sz="1800"/>
            </a:p>
          </p:txBody>
        </p:sp>
        <p:sp>
          <p:nvSpPr>
            <p:cNvPr id="69661" name="Rectangle 15"/>
            <p:cNvSpPr>
              <a:spLocks noChangeArrowheads="1"/>
            </p:cNvSpPr>
            <p:nvPr/>
          </p:nvSpPr>
          <p:spPr bwMode="auto">
            <a:xfrm>
              <a:off x="9177867" y="3221850"/>
              <a:ext cx="3839585" cy="684747"/>
            </a:xfrm>
            <a:prstGeom prst="rect">
              <a:avLst/>
            </a:prstGeom>
            <a:noFill/>
            <a:ln w="12700">
              <a:noFill/>
              <a:miter lim="800000"/>
              <a:headEnd/>
              <a:tailEnd/>
            </a:ln>
          </p:spPr>
          <p:txBody>
            <a:bodyPr wrap="none" lIns="128691" tIns="63217" rIns="128691" bIns="63217">
              <a:spAutoFit/>
            </a:bodyPr>
            <a:lstStyle/>
            <a:p>
              <a:pPr eaLnBrk="0" hangingPunct="0"/>
              <a:r>
                <a:rPr lang="en-US" sz="2300" b="0"/>
                <a:t>Virtual Machine 4   .</a:t>
              </a:r>
            </a:p>
          </p:txBody>
        </p:sp>
      </p:grpSp>
      <p:grpSp>
        <p:nvGrpSpPr>
          <p:cNvPr id="4" name="Gruppierung 25"/>
          <p:cNvGrpSpPr>
            <a:grpSpLocks/>
          </p:cNvGrpSpPr>
          <p:nvPr/>
        </p:nvGrpSpPr>
        <p:grpSpPr bwMode="auto">
          <a:xfrm>
            <a:off x="1171575" y="2868613"/>
            <a:ext cx="7678738" cy="1036637"/>
            <a:chOff x="1666240" y="4079806"/>
            <a:chExt cx="10920574" cy="1474328"/>
          </a:xfrm>
        </p:grpSpPr>
        <p:pic>
          <p:nvPicPr>
            <p:cNvPr id="69654" name="Picture 91"/>
            <p:cNvPicPr>
              <a:picLocks noChangeAspect="1" noChangeArrowheads="1"/>
            </p:cNvPicPr>
            <p:nvPr/>
          </p:nvPicPr>
          <p:blipFill>
            <a:blip r:embed="rId8"/>
            <a:srcRect/>
            <a:stretch>
              <a:fillRect/>
            </a:stretch>
          </p:blipFill>
          <p:spPr bwMode="auto">
            <a:xfrm>
              <a:off x="3264747" y="4226560"/>
              <a:ext cx="3526649" cy="1318542"/>
            </a:xfrm>
            <a:prstGeom prst="rect">
              <a:avLst/>
            </a:prstGeom>
            <a:noFill/>
            <a:ln w="12700">
              <a:noFill/>
              <a:miter lim="800000"/>
              <a:headEnd/>
              <a:tailEnd/>
            </a:ln>
          </p:spPr>
        </p:pic>
        <p:sp>
          <p:nvSpPr>
            <p:cNvPr id="69655" name="Rectangle 14"/>
            <p:cNvSpPr>
              <a:spLocks noChangeArrowheads="1"/>
            </p:cNvSpPr>
            <p:nvPr/>
          </p:nvSpPr>
          <p:spPr bwMode="auto">
            <a:xfrm>
              <a:off x="9166578" y="4504268"/>
              <a:ext cx="3420236" cy="684746"/>
            </a:xfrm>
            <a:prstGeom prst="rect">
              <a:avLst/>
            </a:prstGeom>
            <a:noFill/>
            <a:ln w="12700">
              <a:noFill/>
              <a:miter lim="800000"/>
              <a:headEnd/>
              <a:tailEnd/>
            </a:ln>
          </p:spPr>
          <p:txBody>
            <a:bodyPr wrap="none" lIns="128691" tIns="63217" rIns="128691" bIns="63217">
              <a:spAutoFit/>
            </a:bodyPr>
            <a:lstStyle/>
            <a:p>
              <a:pPr eaLnBrk="0" hangingPunct="0"/>
              <a:r>
                <a:rPr lang="en-US" sz="2300" b="0"/>
                <a:t>Virtual Machine 3</a:t>
              </a:r>
            </a:p>
          </p:txBody>
        </p:sp>
        <p:sp>
          <p:nvSpPr>
            <p:cNvPr id="69656" name="Rectangle 87"/>
            <p:cNvSpPr>
              <a:spLocks noChangeArrowheads="1"/>
            </p:cNvSpPr>
            <p:nvPr/>
          </p:nvSpPr>
          <p:spPr bwMode="auto">
            <a:xfrm>
              <a:off x="1666240" y="4079806"/>
              <a:ext cx="7297138" cy="1474328"/>
            </a:xfrm>
            <a:prstGeom prst="rect">
              <a:avLst/>
            </a:prstGeom>
            <a:noFill/>
            <a:ln w="12700">
              <a:solidFill>
                <a:srgbClr val="000000"/>
              </a:solidFill>
              <a:miter lim="800000"/>
              <a:headEnd/>
              <a:tailEnd/>
            </a:ln>
          </p:spPr>
          <p:txBody>
            <a:bodyPr wrap="none" lIns="130046" tIns="65023" rIns="130046" bIns="65023" anchor="ctr"/>
            <a:lstStyle/>
            <a:p>
              <a:pPr eaLnBrk="0" hangingPunct="0"/>
              <a:endParaRPr lang="en-US" sz="1800"/>
            </a:p>
          </p:txBody>
        </p:sp>
      </p:grpSp>
      <p:grpSp>
        <p:nvGrpSpPr>
          <p:cNvPr id="5" name="Gruppierung 24"/>
          <p:cNvGrpSpPr>
            <a:grpSpLocks/>
          </p:cNvGrpSpPr>
          <p:nvPr/>
        </p:nvGrpSpPr>
        <p:grpSpPr bwMode="auto">
          <a:xfrm>
            <a:off x="1171575" y="3906838"/>
            <a:ext cx="7678738" cy="1036637"/>
            <a:chOff x="1666240" y="5556393"/>
            <a:chExt cx="10920574" cy="1474328"/>
          </a:xfrm>
        </p:grpSpPr>
        <p:sp>
          <p:nvSpPr>
            <p:cNvPr id="69649" name="Rectangle 13"/>
            <p:cNvSpPr>
              <a:spLocks noChangeArrowheads="1"/>
            </p:cNvSpPr>
            <p:nvPr/>
          </p:nvSpPr>
          <p:spPr bwMode="auto">
            <a:xfrm>
              <a:off x="9166578" y="6105031"/>
              <a:ext cx="3420236" cy="684746"/>
            </a:xfrm>
            <a:prstGeom prst="rect">
              <a:avLst/>
            </a:prstGeom>
            <a:noFill/>
            <a:ln w="12700">
              <a:noFill/>
              <a:miter lim="800000"/>
              <a:headEnd/>
              <a:tailEnd/>
            </a:ln>
          </p:spPr>
          <p:txBody>
            <a:bodyPr wrap="none" lIns="128691" tIns="63217" rIns="128691" bIns="63217">
              <a:spAutoFit/>
            </a:bodyPr>
            <a:lstStyle/>
            <a:p>
              <a:pPr eaLnBrk="0" hangingPunct="0"/>
              <a:r>
                <a:rPr lang="en-US" sz="2300" b="0"/>
                <a:t>Virtual Machine 2</a:t>
              </a:r>
            </a:p>
          </p:txBody>
        </p:sp>
        <p:grpSp>
          <p:nvGrpSpPr>
            <p:cNvPr id="6" name="Group 92"/>
            <p:cNvGrpSpPr>
              <a:grpSpLocks/>
            </p:cNvGrpSpPr>
            <p:nvPr/>
          </p:nvGrpSpPr>
          <p:grpSpPr bwMode="auto">
            <a:xfrm>
              <a:off x="1666240" y="5556393"/>
              <a:ext cx="7297138" cy="1474328"/>
              <a:chOff x="936" y="2632"/>
              <a:chExt cx="3232" cy="653"/>
            </a:xfrm>
          </p:grpSpPr>
          <p:pic>
            <p:nvPicPr>
              <p:cNvPr id="69651" name="Picture 90"/>
              <p:cNvPicPr>
                <a:picLocks noChangeAspect="1" noChangeArrowheads="1"/>
              </p:cNvPicPr>
              <p:nvPr/>
            </p:nvPicPr>
            <p:blipFill>
              <a:blip r:embed="rId9"/>
              <a:srcRect/>
              <a:stretch>
                <a:fillRect/>
              </a:stretch>
            </p:blipFill>
            <p:spPr bwMode="auto">
              <a:xfrm>
                <a:off x="2890" y="2673"/>
                <a:ext cx="711" cy="584"/>
              </a:xfrm>
              <a:prstGeom prst="rect">
                <a:avLst/>
              </a:prstGeom>
              <a:noFill/>
              <a:ln w="12700">
                <a:noFill/>
                <a:miter lim="800000"/>
                <a:headEnd/>
                <a:tailEnd/>
              </a:ln>
            </p:spPr>
          </p:pic>
          <p:pic>
            <p:nvPicPr>
              <p:cNvPr id="69652" name="Picture 89"/>
              <p:cNvPicPr>
                <a:picLocks noChangeAspect="1" noChangeArrowheads="1"/>
              </p:cNvPicPr>
              <p:nvPr/>
            </p:nvPicPr>
            <p:blipFill>
              <a:blip r:embed="rId10"/>
              <a:srcRect/>
              <a:stretch>
                <a:fillRect/>
              </a:stretch>
            </p:blipFill>
            <p:spPr bwMode="auto">
              <a:xfrm>
                <a:off x="1687" y="2673"/>
                <a:ext cx="711" cy="584"/>
              </a:xfrm>
              <a:prstGeom prst="rect">
                <a:avLst/>
              </a:prstGeom>
              <a:noFill/>
              <a:ln w="12700">
                <a:noFill/>
                <a:miter lim="800000"/>
                <a:headEnd/>
                <a:tailEnd/>
              </a:ln>
            </p:spPr>
          </p:pic>
          <p:sp>
            <p:nvSpPr>
              <p:cNvPr id="69653" name="Rectangle 88"/>
              <p:cNvSpPr>
                <a:spLocks noChangeArrowheads="1"/>
              </p:cNvSpPr>
              <p:nvPr/>
            </p:nvSpPr>
            <p:spPr bwMode="auto">
              <a:xfrm>
                <a:off x="936" y="2632"/>
                <a:ext cx="3232" cy="653"/>
              </a:xfrm>
              <a:prstGeom prst="rect">
                <a:avLst/>
              </a:prstGeom>
              <a:noFill/>
              <a:ln w="12700">
                <a:solidFill>
                  <a:srgbClr val="000000"/>
                </a:solidFill>
                <a:miter lim="800000"/>
                <a:headEnd/>
                <a:tailEnd/>
              </a:ln>
            </p:spPr>
            <p:txBody>
              <a:bodyPr wrap="none" anchor="ctr"/>
              <a:lstStyle/>
              <a:p>
                <a:pPr eaLnBrk="0" hangingPunct="0"/>
                <a:endParaRPr lang="en-US" sz="1800"/>
              </a:p>
            </p:txBody>
          </p:sp>
        </p:grpSp>
      </p:grpSp>
      <p:sp>
        <p:nvSpPr>
          <p:cNvPr id="69640" name="Rectangle 98"/>
          <p:cNvSpPr>
            <a:spLocks noChangeArrowheads="1"/>
          </p:cNvSpPr>
          <p:nvPr/>
        </p:nvSpPr>
        <p:spPr bwMode="auto">
          <a:xfrm>
            <a:off x="1171575" y="6027738"/>
            <a:ext cx="5140325" cy="598487"/>
          </a:xfrm>
          <a:prstGeom prst="rect">
            <a:avLst/>
          </a:prstGeom>
          <a:noFill/>
          <a:ln w="12700">
            <a:solidFill>
              <a:srgbClr val="000000"/>
            </a:solidFill>
            <a:miter lim="800000"/>
            <a:headEnd/>
            <a:tailEnd/>
          </a:ln>
        </p:spPr>
        <p:txBody>
          <a:bodyPr wrap="none" lIns="91435" tIns="45718" rIns="91435" bIns="45718" anchor="ctr"/>
          <a:lstStyle/>
          <a:p>
            <a:pPr eaLnBrk="0" hangingPunct="0"/>
            <a:endParaRPr lang="en-US" sz="1800"/>
          </a:p>
        </p:txBody>
      </p:sp>
      <p:sp>
        <p:nvSpPr>
          <p:cNvPr id="69641" name="Rectangle 99"/>
          <p:cNvSpPr>
            <a:spLocks noChangeArrowheads="1"/>
          </p:cNvSpPr>
          <p:nvPr/>
        </p:nvSpPr>
        <p:spPr bwMode="auto">
          <a:xfrm>
            <a:off x="6440488" y="6107113"/>
            <a:ext cx="2389187" cy="608012"/>
          </a:xfrm>
          <a:prstGeom prst="rect">
            <a:avLst/>
          </a:prstGeom>
          <a:solidFill>
            <a:schemeClr val="bg1"/>
          </a:solidFill>
          <a:ln w="12700">
            <a:noFill/>
            <a:miter lim="800000"/>
            <a:headEnd/>
            <a:tailEnd/>
          </a:ln>
        </p:spPr>
        <p:txBody>
          <a:bodyPr lIns="90483" tIns="44448" rIns="90483" bIns="44448">
            <a:spAutoFit/>
          </a:bodyPr>
          <a:lstStyle/>
          <a:p>
            <a:pPr eaLnBrk="0" hangingPunct="0">
              <a:lnSpc>
                <a:spcPct val="70000"/>
              </a:lnSpc>
            </a:pPr>
            <a:r>
              <a:rPr lang="en-US" sz="2300"/>
              <a:t>Existing System</a:t>
            </a:r>
            <a:br>
              <a:rPr lang="en-US" sz="2300"/>
            </a:br>
            <a:r>
              <a:rPr lang="en-US" sz="2300"/>
              <a:t>     </a:t>
            </a:r>
            <a:endParaRPr lang="en-US" sz="2300" b="0"/>
          </a:p>
        </p:txBody>
      </p:sp>
      <p:sp>
        <p:nvSpPr>
          <p:cNvPr id="36965" name="AutoShape 101"/>
          <p:cNvSpPr>
            <a:spLocks noChangeArrowheads="1"/>
          </p:cNvSpPr>
          <p:nvPr/>
        </p:nvSpPr>
        <p:spPr bwMode="auto">
          <a:xfrm>
            <a:off x="1754188" y="6054725"/>
            <a:ext cx="4254500" cy="479425"/>
          </a:xfrm>
          <a:prstGeom prst="cloudCallout">
            <a:avLst>
              <a:gd name="adj1" fmla="val -25148"/>
              <a:gd name="adj2" fmla="val 45032"/>
            </a:avLst>
          </a:prstGeom>
          <a:solidFill>
            <a:schemeClr val="bg1"/>
          </a:solidFill>
          <a:ln w="12700">
            <a:solidFill>
              <a:schemeClr val="tx1"/>
            </a:solidFill>
            <a:round/>
            <a:headEnd/>
            <a:tailEnd/>
          </a:ln>
        </p:spPr>
        <p:txBody>
          <a:bodyPr wrap="none" lIns="91435" tIns="45718" rIns="91435" bIns="45718" anchor="ctr"/>
          <a:lstStyle/>
          <a:p>
            <a:pPr algn="ctr" eaLnBrk="0" hangingPunct="0"/>
            <a:r>
              <a:rPr lang="en-US" sz="2000"/>
              <a:t>Operating System, Libraries</a:t>
            </a:r>
          </a:p>
        </p:txBody>
      </p:sp>
      <p:grpSp>
        <p:nvGrpSpPr>
          <p:cNvPr id="7" name="Gruppierung 32"/>
          <p:cNvGrpSpPr>
            <a:grpSpLocks/>
          </p:cNvGrpSpPr>
          <p:nvPr/>
        </p:nvGrpSpPr>
        <p:grpSpPr bwMode="auto">
          <a:xfrm>
            <a:off x="71438" y="4383088"/>
            <a:ext cx="5357812" cy="1495425"/>
            <a:chOff x="101600" y="6233640"/>
            <a:chExt cx="7620093" cy="2127268"/>
          </a:xfrm>
        </p:grpSpPr>
        <p:sp>
          <p:nvSpPr>
            <p:cNvPr id="69647" name="Rechteck 27"/>
            <p:cNvSpPr>
              <a:spLocks noChangeArrowheads="1"/>
            </p:cNvSpPr>
            <p:nvPr/>
          </p:nvSpPr>
          <p:spPr bwMode="auto">
            <a:xfrm>
              <a:off x="2576679" y="7772400"/>
              <a:ext cx="5145014" cy="588508"/>
            </a:xfrm>
            <a:prstGeom prst="rect">
              <a:avLst/>
            </a:prstGeom>
            <a:noFill/>
            <a:ln w="76200">
              <a:solidFill>
                <a:srgbClr val="FF6600"/>
              </a:solidFill>
              <a:round/>
              <a:headEnd/>
              <a:tailEnd/>
            </a:ln>
          </p:spPr>
          <p:txBody>
            <a:bodyPr/>
            <a:lstStyle/>
            <a:p>
              <a:pPr eaLnBrk="0" hangingPunct="0"/>
              <a:endParaRPr lang="en-US" sz="2000">
                <a:solidFill>
                  <a:srgbClr val="FF6600"/>
                </a:solidFill>
              </a:endParaRPr>
            </a:p>
          </p:txBody>
        </p:sp>
        <p:sp>
          <p:nvSpPr>
            <p:cNvPr id="69648" name="Abgerundete rechteckige Legende 28"/>
            <p:cNvSpPr>
              <a:spLocks noChangeArrowheads="1"/>
            </p:cNvSpPr>
            <p:nvPr/>
          </p:nvSpPr>
          <p:spPr bwMode="auto">
            <a:xfrm>
              <a:off x="101600" y="6233640"/>
              <a:ext cx="2921000" cy="1014233"/>
            </a:xfrm>
            <a:prstGeom prst="wedgeRoundRectCallout">
              <a:avLst>
                <a:gd name="adj1" fmla="val 72500"/>
                <a:gd name="adj2" fmla="val 102579"/>
                <a:gd name="adj3" fmla="val 16667"/>
              </a:avLst>
            </a:prstGeom>
            <a:solidFill>
              <a:srgbClr val="FFFFFF"/>
            </a:solidFill>
            <a:ln w="9525">
              <a:solidFill>
                <a:srgbClr val="000000"/>
              </a:solidFill>
              <a:round/>
              <a:headEnd/>
              <a:tailEnd/>
            </a:ln>
          </p:spPr>
          <p:txBody>
            <a:bodyPr/>
            <a:lstStyle/>
            <a:p>
              <a:pPr eaLnBrk="0" hangingPunct="0"/>
              <a:r>
                <a:rPr lang="de-DE" sz="1300"/>
                <a:t>T</a:t>
              </a:r>
              <a:r>
                <a:rPr lang="en-US" sz="1300"/>
                <a:t>he language offered by Virtual Machine  1</a:t>
              </a:r>
            </a:p>
          </p:txBody>
        </p:sp>
      </p:grpSp>
      <p:grpSp>
        <p:nvGrpSpPr>
          <p:cNvPr id="8" name="Gruppierung 31"/>
          <p:cNvGrpSpPr>
            <a:grpSpLocks/>
          </p:cNvGrpSpPr>
          <p:nvPr/>
        </p:nvGrpSpPr>
        <p:grpSpPr bwMode="auto">
          <a:xfrm>
            <a:off x="179388" y="3375025"/>
            <a:ext cx="5357812" cy="1485900"/>
            <a:chOff x="253907" y="4800600"/>
            <a:chExt cx="7620093" cy="2112508"/>
          </a:xfrm>
        </p:grpSpPr>
        <p:sp>
          <p:nvSpPr>
            <p:cNvPr id="69645" name="Abgerundete rechteckige Legende 29"/>
            <p:cNvSpPr>
              <a:spLocks noChangeArrowheads="1"/>
            </p:cNvSpPr>
            <p:nvPr/>
          </p:nvSpPr>
          <p:spPr bwMode="auto">
            <a:xfrm>
              <a:off x="253907" y="4800600"/>
              <a:ext cx="2921000" cy="1014233"/>
            </a:xfrm>
            <a:prstGeom prst="wedgeRoundRectCallout">
              <a:avLst>
                <a:gd name="adj1" fmla="val 72500"/>
                <a:gd name="adj2" fmla="val 102579"/>
                <a:gd name="adj3" fmla="val 16667"/>
              </a:avLst>
            </a:prstGeom>
            <a:solidFill>
              <a:srgbClr val="FFFFFF"/>
            </a:solidFill>
            <a:ln w="9525">
              <a:solidFill>
                <a:srgbClr val="000000"/>
              </a:solidFill>
              <a:round/>
              <a:headEnd/>
              <a:tailEnd/>
            </a:ln>
          </p:spPr>
          <p:txBody>
            <a:bodyPr/>
            <a:lstStyle/>
            <a:p>
              <a:pPr eaLnBrk="0" hangingPunct="0"/>
              <a:r>
                <a:rPr lang="de-DE" sz="1300"/>
                <a:t>T</a:t>
              </a:r>
              <a:r>
                <a:rPr lang="en-US" sz="1300"/>
                <a:t>he language offered by Virtual Machine  2</a:t>
              </a:r>
            </a:p>
          </p:txBody>
        </p:sp>
        <p:sp>
          <p:nvSpPr>
            <p:cNvPr id="69646" name="Rechteck 30"/>
            <p:cNvSpPr>
              <a:spLocks noChangeArrowheads="1"/>
            </p:cNvSpPr>
            <p:nvPr/>
          </p:nvSpPr>
          <p:spPr bwMode="auto">
            <a:xfrm>
              <a:off x="2728986" y="6324600"/>
              <a:ext cx="5145014" cy="588508"/>
            </a:xfrm>
            <a:prstGeom prst="rect">
              <a:avLst/>
            </a:prstGeom>
            <a:noFill/>
            <a:ln w="76200">
              <a:solidFill>
                <a:srgbClr val="FF6600"/>
              </a:solidFill>
              <a:round/>
              <a:headEnd/>
              <a:tailEnd/>
            </a:ln>
          </p:spPr>
          <p:txBody>
            <a:bodyPr/>
            <a:lstStyle/>
            <a:p>
              <a:pPr eaLnBrk="0" hangingPunct="0"/>
              <a:endParaRPr lang="en-US" sz="2000">
                <a:solidFill>
                  <a:srgbClr val="FF66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9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accel="50000" decel="5000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5"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4000" dirty="0" smtClean="0">
                <a:solidFill>
                  <a:srgbClr val="000000"/>
                </a:solidFill>
                <a:ea typeface="ＭＳ Ｐゴシック" pitchFamily="34" charset="-128"/>
              </a:rPr>
              <a:t>Closed Architecture (Opaque Layering)</a:t>
            </a:r>
          </a:p>
        </p:txBody>
      </p:sp>
      <p:sp>
        <p:nvSpPr>
          <p:cNvPr id="39939" name="Rectangle 3"/>
          <p:cNvSpPr>
            <a:spLocks noGrp="1" noChangeArrowheads="1"/>
          </p:cNvSpPr>
          <p:nvPr>
            <p:ph idx="1"/>
          </p:nvPr>
        </p:nvSpPr>
        <p:spPr>
          <a:xfrm>
            <a:off x="285720" y="1285860"/>
            <a:ext cx="4556125" cy="2455863"/>
          </a:xfrm>
        </p:spPr>
        <p:txBody>
          <a:bodyPr/>
          <a:lstStyle/>
          <a:p>
            <a:r>
              <a:rPr lang="en-US" dirty="0" smtClean="0">
                <a:ea typeface="ＭＳ Ｐゴシック" pitchFamily="34" charset="-128"/>
              </a:rPr>
              <a:t>Each layer can only call operations from the layer below (called “direct addressing” by </a:t>
            </a:r>
            <a:r>
              <a:rPr lang="en-US" dirty="0" err="1" smtClean="0">
                <a:ea typeface="ＭＳ Ｐゴシック" pitchFamily="34" charset="-128"/>
              </a:rPr>
              <a:t>Buschmann</a:t>
            </a:r>
            <a:r>
              <a:rPr lang="en-US" dirty="0" smtClean="0">
                <a:ea typeface="ＭＳ Ｐゴシック" pitchFamily="34" charset="-128"/>
              </a:rPr>
              <a:t> et al)</a:t>
            </a:r>
          </a:p>
          <a:p>
            <a:endParaRPr lang="en-US" dirty="0" smtClean="0">
              <a:ea typeface="ＭＳ Ｐゴシック" pitchFamily="34" charset="-128"/>
            </a:endParaRPr>
          </a:p>
        </p:txBody>
      </p:sp>
      <p:sp>
        <p:nvSpPr>
          <p:cNvPr id="71684" name="Rectangle 91"/>
          <p:cNvSpPr>
            <a:spLocks noChangeArrowheads="1"/>
          </p:cNvSpPr>
          <p:nvPr/>
        </p:nvSpPr>
        <p:spPr bwMode="auto">
          <a:xfrm>
            <a:off x="4768850" y="4548188"/>
            <a:ext cx="3429000" cy="703262"/>
          </a:xfrm>
          <a:prstGeom prst="rect">
            <a:avLst/>
          </a:prstGeom>
          <a:noFill/>
          <a:ln w="7938">
            <a:solidFill>
              <a:srgbClr val="000000"/>
            </a:solidFill>
            <a:miter lim="800000"/>
            <a:headEnd/>
            <a:tailEnd/>
          </a:ln>
        </p:spPr>
        <p:txBody>
          <a:bodyPr lIns="91435" tIns="45718" rIns="91435" bIns="45718"/>
          <a:lstStyle/>
          <a:p>
            <a:pPr eaLnBrk="0" hangingPunct="0"/>
            <a:endParaRPr lang="en-US" sz="1800"/>
          </a:p>
        </p:txBody>
      </p:sp>
      <p:sp>
        <p:nvSpPr>
          <p:cNvPr id="71685" name="Rectangle 93"/>
          <p:cNvSpPr>
            <a:spLocks noChangeArrowheads="1"/>
          </p:cNvSpPr>
          <p:nvPr/>
        </p:nvSpPr>
        <p:spPr bwMode="auto">
          <a:xfrm>
            <a:off x="4768850" y="3844925"/>
            <a:ext cx="3429000" cy="704850"/>
          </a:xfrm>
          <a:prstGeom prst="rect">
            <a:avLst/>
          </a:prstGeom>
          <a:noFill/>
          <a:ln w="7938">
            <a:solidFill>
              <a:srgbClr val="000000"/>
            </a:solidFill>
            <a:miter lim="800000"/>
            <a:headEnd/>
            <a:tailEnd/>
          </a:ln>
        </p:spPr>
        <p:txBody>
          <a:bodyPr lIns="91435" tIns="45718" rIns="91435" bIns="45718"/>
          <a:lstStyle/>
          <a:p>
            <a:pPr eaLnBrk="0" hangingPunct="0"/>
            <a:endParaRPr lang="en-US" sz="1800"/>
          </a:p>
        </p:txBody>
      </p:sp>
      <p:sp>
        <p:nvSpPr>
          <p:cNvPr id="71686" name="Rectangle 95"/>
          <p:cNvSpPr>
            <a:spLocks noChangeArrowheads="1"/>
          </p:cNvSpPr>
          <p:nvPr/>
        </p:nvSpPr>
        <p:spPr bwMode="auto">
          <a:xfrm>
            <a:off x="4768850" y="3138488"/>
            <a:ext cx="3429000" cy="704850"/>
          </a:xfrm>
          <a:prstGeom prst="rect">
            <a:avLst/>
          </a:prstGeom>
          <a:noFill/>
          <a:ln w="7938">
            <a:solidFill>
              <a:srgbClr val="000000"/>
            </a:solidFill>
            <a:miter lim="800000"/>
            <a:headEnd/>
            <a:tailEnd/>
          </a:ln>
        </p:spPr>
        <p:txBody>
          <a:bodyPr lIns="91435" tIns="45718" rIns="91435" bIns="45718"/>
          <a:lstStyle/>
          <a:p>
            <a:pPr eaLnBrk="0" hangingPunct="0"/>
            <a:endParaRPr lang="en-US" sz="1800"/>
          </a:p>
        </p:txBody>
      </p:sp>
      <p:sp>
        <p:nvSpPr>
          <p:cNvPr id="71687" name="Rectangle 97"/>
          <p:cNvSpPr>
            <a:spLocks noChangeArrowheads="1"/>
          </p:cNvSpPr>
          <p:nvPr/>
        </p:nvSpPr>
        <p:spPr bwMode="auto">
          <a:xfrm>
            <a:off x="4768850" y="2436813"/>
            <a:ext cx="3429000" cy="703262"/>
          </a:xfrm>
          <a:prstGeom prst="rect">
            <a:avLst/>
          </a:prstGeom>
          <a:noFill/>
          <a:ln w="7938">
            <a:solidFill>
              <a:srgbClr val="000000"/>
            </a:solidFill>
            <a:miter lim="800000"/>
            <a:headEnd/>
            <a:tailEnd/>
          </a:ln>
        </p:spPr>
        <p:txBody>
          <a:bodyPr lIns="91435" tIns="45718" rIns="91435" bIns="45718"/>
          <a:lstStyle/>
          <a:p>
            <a:pPr eaLnBrk="0" hangingPunct="0"/>
            <a:endParaRPr lang="en-US" sz="1800"/>
          </a:p>
        </p:txBody>
      </p:sp>
      <p:sp>
        <p:nvSpPr>
          <p:cNvPr id="71688" name="Rectangle 98"/>
          <p:cNvSpPr>
            <a:spLocks noChangeArrowheads="1"/>
          </p:cNvSpPr>
          <p:nvPr/>
        </p:nvSpPr>
        <p:spPr bwMode="auto">
          <a:xfrm>
            <a:off x="8335963" y="4803775"/>
            <a:ext cx="214312" cy="231775"/>
          </a:xfrm>
          <a:prstGeom prst="rect">
            <a:avLst/>
          </a:prstGeom>
          <a:noFill/>
          <a:ln w="9525">
            <a:noFill/>
            <a:miter lim="800000"/>
            <a:headEnd/>
            <a:tailEnd/>
          </a:ln>
        </p:spPr>
        <p:txBody>
          <a:bodyPr wrap="none" lIns="0" tIns="0" rIns="0" bIns="0">
            <a:spAutoFit/>
          </a:bodyPr>
          <a:lstStyle/>
          <a:p>
            <a:pPr eaLnBrk="0" hangingPunct="0"/>
            <a:r>
              <a:rPr lang="en-US" sz="1500" b="0"/>
              <a:t>L1</a:t>
            </a:r>
            <a:endParaRPr lang="en-US" sz="1800"/>
          </a:p>
        </p:txBody>
      </p:sp>
      <p:sp>
        <p:nvSpPr>
          <p:cNvPr id="71689" name="Rectangle 99"/>
          <p:cNvSpPr>
            <a:spLocks noChangeArrowheads="1"/>
          </p:cNvSpPr>
          <p:nvPr/>
        </p:nvSpPr>
        <p:spPr bwMode="auto">
          <a:xfrm>
            <a:off x="8335963" y="4102100"/>
            <a:ext cx="214312" cy="230188"/>
          </a:xfrm>
          <a:prstGeom prst="rect">
            <a:avLst/>
          </a:prstGeom>
          <a:noFill/>
          <a:ln w="9525">
            <a:noFill/>
            <a:miter lim="800000"/>
            <a:headEnd/>
            <a:tailEnd/>
          </a:ln>
        </p:spPr>
        <p:txBody>
          <a:bodyPr wrap="none" lIns="0" tIns="0" rIns="0" bIns="0">
            <a:spAutoFit/>
          </a:bodyPr>
          <a:lstStyle/>
          <a:p>
            <a:pPr eaLnBrk="0" hangingPunct="0"/>
            <a:r>
              <a:rPr lang="en-US" sz="1500" b="0"/>
              <a:t>L2</a:t>
            </a:r>
            <a:endParaRPr lang="en-US" sz="1800"/>
          </a:p>
        </p:txBody>
      </p:sp>
      <p:sp>
        <p:nvSpPr>
          <p:cNvPr id="71690" name="Rectangle 100"/>
          <p:cNvSpPr>
            <a:spLocks noChangeArrowheads="1"/>
          </p:cNvSpPr>
          <p:nvPr/>
        </p:nvSpPr>
        <p:spPr bwMode="auto">
          <a:xfrm>
            <a:off x="8335963" y="3395663"/>
            <a:ext cx="214312" cy="230187"/>
          </a:xfrm>
          <a:prstGeom prst="rect">
            <a:avLst/>
          </a:prstGeom>
          <a:noFill/>
          <a:ln w="9525">
            <a:noFill/>
            <a:miter lim="800000"/>
            <a:headEnd/>
            <a:tailEnd/>
          </a:ln>
        </p:spPr>
        <p:txBody>
          <a:bodyPr wrap="none" lIns="0" tIns="0" rIns="0" bIns="0">
            <a:spAutoFit/>
          </a:bodyPr>
          <a:lstStyle/>
          <a:p>
            <a:pPr eaLnBrk="0" hangingPunct="0"/>
            <a:r>
              <a:rPr lang="en-US" sz="1500" b="0"/>
              <a:t>L3</a:t>
            </a:r>
            <a:endParaRPr lang="en-US" sz="1800"/>
          </a:p>
        </p:txBody>
      </p:sp>
      <p:sp>
        <p:nvSpPr>
          <p:cNvPr id="71691" name="Rectangle 101"/>
          <p:cNvSpPr>
            <a:spLocks noChangeArrowheads="1"/>
          </p:cNvSpPr>
          <p:nvPr/>
        </p:nvSpPr>
        <p:spPr bwMode="auto">
          <a:xfrm>
            <a:off x="8340725" y="2692400"/>
            <a:ext cx="217488" cy="230188"/>
          </a:xfrm>
          <a:prstGeom prst="rect">
            <a:avLst/>
          </a:prstGeom>
          <a:noFill/>
          <a:ln w="9525">
            <a:noFill/>
            <a:miter lim="800000"/>
            <a:headEnd/>
            <a:tailEnd/>
          </a:ln>
        </p:spPr>
        <p:txBody>
          <a:bodyPr wrap="none" lIns="0" tIns="0" rIns="0" bIns="0">
            <a:spAutoFit/>
          </a:bodyPr>
          <a:lstStyle/>
          <a:p>
            <a:pPr eaLnBrk="0" hangingPunct="0"/>
            <a:r>
              <a:rPr lang="en-US" sz="1500" b="0"/>
              <a:t>L4</a:t>
            </a:r>
            <a:endParaRPr lang="en-US" sz="1800"/>
          </a:p>
        </p:txBody>
      </p:sp>
      <p:grpSp>
        <p:nvGrpSpPr>
          <p:cNvPr id="2" name="Group 245"/>
          <p:cNvGrpSpPr>
            <a:grpSpLocks/>
          </p:cNvGrpSpPr>
          <p:nvPr/>
        </p:nvGrpSpPr>
        <p:grpSpPr bwMode="auto">
          <a:xfrm>
            <a:off x="5621338" y="3025775"/>
            <a:ext cx="1679575" cy="377825"/>
            <a:chOff x="3429" y="1906"/>
            <a:chExt cx="1058" cy="238"/>
          </a:xfrm>
        </p:grpSpPr>
        <p:sp>
          <p:nvSpPr>
            <p:cNvPr id="71765" name="Line 161"/>
            <p:cNvSpPr>
              <a:spLocks noChangeShapeType="1"/>
            </p:cNvSpPr>
            <p:nvPr/>
          </p:nvSpPr>
          <p:spPr bwMode="auto">
            <a:xfrm>
              <a:off x="4336" y="1906"/>
              <a:ext cx="151" cy="144"/>
            </a:xfrm>
            <a:prstGeom prst="line">
              <a:avLst/>
            </a:prstGeom>
            <a:noFill/>
            <a:ln w="28575">
              <a:solidFill>
                <a:srgbClr val="000000"/>
              </a:solidFill>
              <a:prstDash val="dash"/>
              <a:round/>
              <a:headEnd/>
              <a:tailEnd type="arrow" w="med" len="med"/>
            </a:ln>
          </p:spPr>
          <p:txBody>
            <a:bodyPr/>
            <a:lstStyle/>
            <a:p>
              <a:endParaRPr lang="en-CA"/>
            </a:p>
          </p:txBody>
        </p:sp>
        <p:sp>
          <p:nvSpPr>
            <p:cNvPr id="71766" name="Line 163"/>
            <p:cNvSpPr>
              <a:spLocks noChangeShapeType="1"/>
            </p:cNvSpPr>
            <p:nvPr/>
          </p:nvSpPr>
          <p:spPr bwMode="auto">
            <a:xfrm>
              <a:off x="3429" y="1906"/>
              <a:ext cx="461" cy="238"/>
            </a:xfrm>
            <a:prstGeom prst="line">
              <a:avLst/>
            </a:prstGeom>
            <a:noFill/>
            <a:ln w="28575">
              <a:solidFill>
                <a:srgbClr val="000000"/>
              </a:solidFill>
              <a:prstDash val="dash"/>
              <a:round/>
              <a:headEnd/>
              <a:tailEnd type="arrow" w="med" len="med"/>
            </a:ln>
          </p:spPr>
          <p:txBody>
            <a:bodyPr/>
            <a:lstStyle/>
            <a:p>
              <a:endParaRPr lang="en-CA"/>
            </a:p>
          </p:txBody>
        </p:sp>
      </p:grpSp>
      <p:grpSp>
        <p:nvGrpSpPr>
          <p:cNvPr id="3" name="Group 246"/>
          <p:cNvGrpSpPr>
            <a:grpSpLocks/>
          </p:cNvGrpSpPr>
          <p:nvPr/>
        </p:nvGrpSpPr>
        <p:grpSpPr bwMode="auto">
          <a:xfrm>
            <a:off x="5983288" y="3403600"/>
            <a:ext cx="927100" cy="644525"/>
            <a:chOff x="3658" y="2144"/>
            <a:chExt cx="583" cy="406"/>
          </a:xfrm>
        </p:grpSpPr>
        <p:sp>
          <p:nvSpPr>
            <p:cNvPr id="71763" name="Line 160"/>
            <p:cNvSpPr>
              <a:spLocks noChangeShapeType="1"/>
            </p:cNvSpPr>
            <p:nvPr/>
          </p:nvSpPr>
          <p:spPr bwMode="auto">
            <a:xfrm>
              <a:off x="4119" y="2144"/>
              <a:ext cx="122" cy="406"/>
            </a:xfrm>
            <a:prstGeom prst="line">
              <a:avLst/>
            </a:prstGeom>
            <a:noFill/>
            <a:ln w="28575">
              <a:solidFill>
                <a:srgbClr val="000000"/>
              </a:solidFill>
              <a:prstDash val="dash"/>
              <a:round/>
              <a:headEnd/>
              <a:tailEnd type="arrow" w="med" len="med"/>
            </a:ln>
          </p:spPr>
          <p:txBody>
            <a:bodyPr/>
            <a:lstStyle/>
            <a:p>
              <a:endParaRPr lang="en-CA"/>
            </a:p>
          </p:txBody>
        </p:sp>
        <p:sp>
          <p:nvSpPr>
            <p:cNvPr id="71764" name="Line 173"/>
            <p:cNvSpPr>
              <a:spLocks noChangeShapeType="1"/>
            </p:cNvSpPr>
            <p:nvPr/>
          </p:nvSpPr>
          <p:spPr bwMode="auto">
            <a:xfrm flipH="1">
              <a:off x="3658" y="2161"/>
              <a:ext cx="237" cy="389"/>
            </a:xfrm>
            <a:prstGeom prst="line">
              <a:avLst/>
            </a:prstGeom>
            <a:noFill/>
            <a:ln w="28575">
              <a:solidFill>
                <a:srgbClr val="000000"/>
              </a:solidFill>
              <a:prstDash val="dash"/>
              <a:round/>
              <a:headEnd/>
              <a:tailEnd type="arrow" w="med" len="med"/>
            </a:ln>
          </p:spPr>
          <p:txBody>
            <a:bodyPr/>
            <a:lstStyle/>
            <a:p>
              <a:endParaRPr lang="en-CA"/>
            </a:p>
          </p:txBody>
        </p:sp>
      </p:grpSp>
      <p:sp>
        <p:nvSpPr>
          <p:cNvPr id="40110" name="Line 174"/>
          <p:cNvSpPr>
            <a:spLocks noChangeShapeType="1"/>
          </p:cNvSpPr>
          <p:nvPr/>
        </p:nvSpPr>
        <p:spPr bwMode="auto">
          <a:xfrm flipH="1">
            <a:off x="5656263" y="4348163"/>
            <a:ext cx="1274762" cy="735012"/>
          </a:xfrm>
          <a:prstGeom prst="line">
            <a:avLst/>
          </a:prstGeom>
          <a:noFill/>
          <a:ln w="28575">
            <a:solidFill>
              <a:srgbClr val="000000"/>
            </a:solidFill>
            <a:prstDash val="dash"/>
            <a:round/>
            <a:headEnd/>
            <a:tailEnd type="arrow" w="med" len="med"/>
          </a:ln>
        </p:spPr>
        <p:txBody>
          <a:bodyPr lIns="91435" tIns="45718" rIns="91435" bIns="45718"/>
          <a:lstStyle/>
          <a:p>
            <a:endParaRPr lang="en-CA"/>
          </a:p>
        </p:txBody>
      </p:sp>
      <p:grpSp>
        <p:nvGrpSpPr>
          <p:cNvPr id="4" name="Group 241"/>
          <p:cNvGrpSpPr>
            <a:grpSpLocks/>
          </p:cNvGrpSpPr>
          <p:nvPr/>
        </p:nvGrpSpPr>
        <p:grpSpPr bwMode="auto">
          <a:xfrm>
            <a:off x="5410200" y="2552700"/>
            <a:ext cx="1831975" cy="474663"/>
            <a:chOff x="3296" y="1608"/>
            <a:chExt cx="1154" cy="299"/>
          </a:xfrm>
        </p:grpSpPr>
        <p:sp>
          <p:nvSpPr>
            <p:cNvPr id="71742" name="Rectangle 102"/>
            <p:cNvSpPr>
              <a:spLocks noChangeArrowheads="1"/>
            </p:cNvSpPr>
            <p:nvPr/>
          </p:nvSpPr>
          <p:spPr bwMode="auto">
            <a:xfrm>
              <a:off x="3296" y="1608"/>
              <a:ext cx="224" cy="293"/>
            </a:xfrm>
            <a:prstGeom prst="rect">
              <a:avLst/>
            </a:prstGeom>
            <a:solidFill>
              <a:srgbClr val="FFFFFF"/>
            </a:solidFill>
            <a:ln w="9525">
              <a:noFill/>
              <a:miter lim="800000"/>
              <a:headEnd/>
              <a:tailEnd/>
            </a:ln>
          </p:spPr>
          <p:txBody>
            <a:bodyPr/>
            <a:lstStyle/>
            <a:p>
              <a:pPr eaLnBrk="0" hangingPunct="0"/>
              <a:endParaRPr lang="en-US" sz="1800"/>
            </a:p>
          </p:txBody>
        </p:sp>
        <p:sp>
          <p:nvSpPr>
            <p:cNvPr id="71743" name="Rectangle 103"/>
            <p:cNvSpPr>
              <a:spLocks noChangeArrowheads="1"/>
            </p:cNvSpPr>
            <p:nvPr/>
          </p:nvSpPr>
          <p:spPr bwMode="auto">
            <a:xfrm>
              <a:off x="3296" y="1608"/>
              <a:ext cx="229" cy="298"/>
            </a:xfrm>
            <a:prstGeom prst="rect">
              <a:avLst/>
            </a:prstGeom>
            <a:noFill/>
            <a:ln w="7938">
              <a:solidFill>
                <a:srgbClr val="000000"/>
              </a:solidFill>
              <a:miter lim="800000"/>
              <a:headEnd/>
              <a:tailEnd/>
            </a:ln>
          </p:spPr>
          <p:txBody>
            <a:bodyPr/>
            <a:lstStyle/>
            <a:p>
              <a:pPr eaLnBrk="0" hangingPunct="0"/>
              <a:endParaRPr lang="en-US" sz="1800"/>
            </a:p>
          </p:txBody>
        </p:sp>
        <p:sp>
          <p:nvSpPr>
            <p:cNvPr id="71744" name="Line 104"/>
            <p:cNvSpPr>
              <a:spLocks noChangeShapeType="1"/>
            </p:cNvSpPr>
            <p:nvPr/>
          </p:nvSpPr>
          <p:spPr bwMode="auto">
            <a:xfrm>
              <a:off x="3296" y="1807"/>
              <a:ext cx="224" cy="1"/>
            </a:xfrm>
            <a:prstGeom prst="line">
              <a:avLst/>
            </a:prstGeom>
            <a:noFill/>
            <a:ln w="7938">
              <a:solidFill>
                <a:srgbClr val="000000"/>
              </a:solidFill>
              <a:round/>
              <a:headEnd/>
              <a:tailEnd/>
            </a:ln>
          </p:spPr>
          <p:txBody>
            <a:bodyPr/>
            <a:lstStyle/>
            <a:p>
              <a:endParaRPr lang="en-CA"/>
            </a:p>
          </p:txBody>
        </p:sp>
        <p:sp>
          <p:nvSpPr>
            <p:cNvPr id="71745" name="Line 105"/>
            <p:cNvSpPr>
              <a:spLocks noChangeShapeType="1"/>
            </p:cNvSpPr>
            <p:nvPr/>
          </p:nvSpPr>
          <p:spPr bwMode="auto">
            <a:xfrm>
              <a:off x="3296" y="1722"/>
              <a:ext cx="224" cy="1"/>
            </a:xfrm>
            <a:prstGeom prst="line">
              <a:avLst/>
            </a:prstGeom>
            <a:noFill/>
            <a:ln w="7938">
              <a:solidFill>
                <a:srgbClr val="000000"/>
              </a:solidFill>
              <a:round/>
              <a:headEnd/>
              <a:tailEnd/>
            </a:ln>
          </p:spPr>
          <p:txBody>
            <a:bodyPr/>
            <a:lstStyle/>
            <a:p>
              <a:endParaRPr lang="en-CA"/>
            </a:p>
          </p:txBody>
        </p:sp>
        <p:sp>
          <p:nvSpPr>
            <p:cNvPr id="71746" name="Rectangle 106"/>
            <p:cNvSpPr>
              <a:spLocks noChangeArrowheads="1"/>
            </p:cNvSpPr>
            <p:nvPr/>
          </p:nvSpPr>
          <p:spPr bwMode="auto">
            <a:xfrm>
              <a:off x="3319" y="1642"/>
              <a:ext cx="187" cy="78"/>
            </a:xfrm>
            <a:prstGeom prst="rect">
              <a:avLst/>
            </a:prstGeom>
            <a:noFill/>
            <a:ln w="9525">
              <a:noFill/>
              <a:miter lim="800000"/>
              <a:headEnd/>
              <a:tailEnd/>
            </a:ln>
          </p:spPr>
          <p:txBody>
            <a:bodyPr wrap="none" lIns="0" tIns="0" rIns="0" bIns="0">
              <a:spAutoFit/>
            </a:bodyPr>
            <a:lstStyle/>
            <a:p>
              <a:pPr algn="ctr" eaLnBrk="0" hangingPunct="0"/>
              <a:r>
                <a:rPr lang="en-US" sz="800" b="0"/>
                <a:t>C1ass1</a:t>
              </a:r>
              <a:endParaRPr lang="en-US" sz="1800"/>
            </a:p>
          </p:txBody>
        </p:sp>
        <p:sp>
          <p:nvSpPr>
            <p:cNvPr id="71747" name="Rectangle 107"/>
            <p:cNvSpPr>
              <a:spLocks noChangeArrowheads="1"/>
            </p:cNvSpPr>
            <p:nvPr/>
          </p:nvSpPr>
          <p:spPr bwMode="auto">
            <a:xfrm>
              <a:off x="3326" y="1732"/>
              <a:ext cx="86" cy="78"/>
            </a:xfrm>
            <a:prstGeom prst="rect">
              <a:avLst/>
            </a:prstGeom>
            <a:noFill/>
            <a:ln w="9525">
              <a:noFill/>
              <a:miter lim="800000"/>
              <a:headEnd/>
              <a:tailEnd/>
            </a:ln>
          </p:spPr>
          <p:txBody>
            <a:bodyPr wrap="none" lIns="0" tIns="0" rIns="0" bIns="0">
              <a:spAutoFit/>
            </a:bodyPr>
            <a:lstStyle/>
            <a:p>
              <a:pPr eaLnBrk="0" hangingPunct="0"/>
              <a:r>
                <a:rPr lang="en-US" sz="800" b="0"/>
                <a:t>attr</a:t>
              </a:r>
              <a:endParaRPr lang="en-US" sz="1800"/>
            </a:p>
          </p:txBody>
        </p:sp>
        <p:sp>
          <p:nvSpPr>
            <p:cNvPr id="71748" name="Rectangle 108"/>
            <p:cNvSpPr>
              <a:spLocks noChangeArrowheads="1"/>
            </p:cNvSpPr>
            <p:nvPr/>
          </p:nvSpPr>
          <p:spPr bwMode="auto">
            <a:xfrm>
              <a:off x="3326" y="1829"/>
              <a:ext cx="65" cy="78"/>
            </a:xfrm>
            <a:prstGeom prst="rect">
              <a:avLst/>
            </a:prstGeom>
            <a:noFill/>
            <a:ln w="9525">
              <a:noFill/>
              <a:miter lim="800000"/>
              <a:headEnd/>
              <a:tailEnd/>
            </a:ln>
          </p:spPr>
          <p:txBody>
            <a:bodyPr wrap="none" lIns="0" tIns="0" rIns="0" bIns="0">
              <a:spAutoFit/>
            </a:bodyPr>
            <a:lstStyle/>
            <a:p>
              <a:pPr eaLnBrk="0" hangingPunct="0"/>
              <a:r>
                <a:rPr lang="en-US" sz="800" b="0"/>
                <a:t>op</a:t>
              </a:r>
              <a:endParaRPr lang="en-US" sz="1800"/>
            </a:p>
          </p:txBody>
        </p:sp>
        <p:sp>
          <p:nvSpPr>
            <p:cNvPr id="71749" name="Rectangle 177"/>
            <p:cNvSpPr>
              <a:spLocks noChangeArrowheads="1"/>
            </p:cNvSpPr>
            <p:nvPr/>
          </p:nvSpPr>
          <p:spPr bwMode="auto">
            <a:xfrm>
              <a:off x="4221" y="1608"/>
              <a:ext cx="224" cy="293"/>
            </a:xfrm>
            <a:prstGeom prst="rect">
              <a:avLst/>
            </a:prstGeom>
            <a:solidFill>
              <a:srgbClr val="FFFFFF"/>
            </a:solidFill>
            <a:ln w="9525">
              <a:noFill/>
              <a:miter lim="800000"/>
              <a:headEnd/>
              <a:tailEnd/>
            </a:ln>
          </p:spPr>
          <p:txBody>
            <a:bodyPr/>
            <a:lstStyle/>
            <a:p>
              <a:pPr eaLnBrk="0" hangingPunct="0"/>
              <a:endParaRPr lang="en-US" sz="1800"/>
            </a:p>
          </p:txBody>
        </p:sp>
        <p:sp>
          <p:nvSpPr>
            <p:cNvPr id="71750" name="Rectangle 178"/>
            <p:cNvSpPr>
              <a:spLocks noChangeArrowheads="1"/>
            </p:cNvSpPr>
            <p:nvPr/>
          </p:nvSpPr>
          <p:spPr bwMode="auto">
            <a:xfrm>
              <a:off x="4221" y="1608"/>
              <a:ext cx="229" cy="298"/>
            </a:xfrm>
            <a:prstGeom prst="rect">
              <a:avLst/>
            </a:prstGeom>
            <a:noFill/>
            <a:ln w="7938">
              <a:solidFill>
                <a:srgbClr val="000000"/>
              </a:solidFill>
              <a:miter lim="800000"/>
              <a:headEnd/>
              <a:tailEnd/>
            </a:ln>
          </p:spPr>
          <p:txBody>
            <a:bodyPr/>
            <a:lstStyle/>
            <a:p>
              <a:pPr eaLnBrk="0" hangingPunct="0"/>
              <a:endParaRPr lang="en-US" sz="1800"/>
            </a:p>
          </p:txBody>
        </p:sp>
        <p:sp>
          <p:nvSpPr>
            <p:cNvPr id="71751" name="Line 179"/>
            <p:cNvSpPr>
              <a:spLocks noChangeShapeType="1"/>
            </p:cNvSpPr>
            <p:nvPr/>
          </p:nvSpPr>
          <p:spPr bwMode="auto">
            <a:xfrm>
              <a:off x="4221" y="1807"/>
              <a:ext cx="224" cy="1"/>
            </a:xfrm>
            <a:prstGeom prst="line">
              <a:avLst/>
            </a:prstGeom>
            <a:noFill/>
            <a:ln w="7938">
              <a:solidFill>
                <a:srgbClr val="000000"/>
              </a:solidFill>
              <a:round/>
              <a:headEnd/>
              <a:tailEnd/>
            </a:ln>
          </p:spPr>
          <p:txBody>
            <a:bodyPr/>
            <a:lstStyle/>
            <a:p>
              <a:endParaRPr lang="en-CA"/>
            </a:p>
          </p:txBody>
        </p:sp>
        <p:sp>
          <p:nvSpPr>
            <p:cNvPr id="71752" name="Line 180"/>
            <p:cNvSpPr>
              <a:spLocks noChangeShapeType="1"/>
            </p:cNvSpPr>
            <p:nvPr/>
          </p:nvSpPr>
          <p:spPr bwMode="auto">
            <a:xfrm>
              <a:off x="4221" y="1722"/>
              <a:ext cx="224" cy="1"/>
            </a:xfrm>
            <a:prstGeom prst="line">
              <a:avLst/>
            </a:prstGeom>
            <a:noFill/>
            <a:ln w="7938">
              <a:solidFill>
                <a:srgbClr val="000000"/>
              </a:solidFill>
              <a:round/>
              <a:headEnd/>
              <a:tailEnd/>
            </a:ln>
          </p:spPr>
          <p:txBody>
            <a:bodyPr/>
            <a:lstStyle/>
            <a:p>
              <a:endParaRPr lang="en-CA"/>
            </a:p>
          </p:txBody>
        </p:sp>
        <p:sp>
          <p:nvSpPr>
            <p:cNvPr id="71753" name="Rectangle 181"/>
            <p:cNvSpPr>
              <a:spLocks noChangeArrowheads="1"/>
            </p:cNvSpPr>
            <p:nvPr/>
          </p:nvSpPr>
          <p:spPr bwMode="auto">
            <a:xfrm>
              <a:off x="4244" y="1642"/>
              <a:ext cx="187" cy="78"/>
            </a:xfrm>
            <a:prstGeom prst="rect">
              <a:avLst/>
            </a:prstGeom>
            <a:noFill/>
            <a:ln w="9525">
              <a:noFill/>
              <a:miter lim="800000"/>
              <a:headEnd/>
              <a:tailEnd/>
            </a:ln>
          </p:spPr>
          <p:txBody>
            <a:bodyPr wrap="none" lIns="0" tIns="0" rIns="0" bIns="0">
              <a:spAutoFit/>
            </a:bodyPr>
            <a:lstStyle/>
            <a:p>
              <a:pPr algn="ctr" eaLnBrk="0" hangingPunct="0"/>
              <a:r>
                <a:rPr lang="en-US" sz="800" b="0"/>
                <a:t>C1ass3</a:t>
              </a:r>
              <a:endParaRPr lang="en-US" sz="1800"/>
            </a:p>
          </p:txBody>
        </p:sp>
        <p:sp>
          <p:nvSpPr>
            <p:cNvPr id="71754" name="Rectangle 182"/>
            <p:cNvSpPr>
              <a:spLocks noChangeArrowheads="1"/>
            </p:cNvSpPr>
            <p:nvPr/>
          </p:nvSpPr>
          <p:spPr bwMode="auto">
            <a:xfrm>
              <a:off x="4251" y="1732"/>
              <a:ext cx="86" cy="78"/>
            </a:xfrm>
            <a:prstGeom prst="rect">
              <a:avLst/>
            </a:prstGeom>
            <a:noFill/>
            <a:ln w="9525">
              <a:noFill/>
              <a:miter lim="800000"/>
              <a:headEnd/>
              <a:tailEnd/>
            </a:ln>
          </p:spPr>
          <p:txBody>
            <a:bodyPr wrap="none" lIns="0" tIns="0" rIns="0" bIns="0">
              <a:spAutoFit/>
            </a:bodyPr>
            <a:lstStyle/>
            <a:p>
              <a:pPr eaLnBrk="0" hangingPunct="0"/>
              <a:r>
                <a:rPr lang="en-US" sz="800" b="0"/>
                <a:t>attr</a:t>
              </a:r>
              <a:endParaRPr lang="en-US" sz="1800"/>
            </a:p>
          </p:txBody>
        </p:sp>
        <p:sp>
          <p:nvSpPr>
            <p:cNvPr id="71755" name="Rectangle 183"/>
            <p:cNvSpPr>
              <a:spLocks noChangeArrowheads="1"/>
            </p:cNvSpPr>
            <p:nvPr/>
          </p:nvSpPr>
          <p:spPr bwMode="auto">
            <a:xfrm>
              <a:off x="4251" y="1829"/>
              <a:ext cx="65" cy="78"/>
            </a:xfrm>
            <a:prstGeom prst="rect">
              <a:avLst/>
            </a:prstGeom>
            <a:noFill/>
            <a:ln w="9525">
              <a:noFill/>
              <a:miter lim="800000"/>
              <a:headEnd/>
              <a:tailEnd/>
            </a:ln>
          </p:spPr>
          <p:txBody>
            <a:bodyPr wrap="none" lIns="0" tIns="0" rIns="0" bIns="0">
              <a:spAutoFit/>
            </a:bodyPr>
            <a:lstStyle/>
            <a:p>
              <a:pPr eaLnBrk="0" hangingPunct="0"/>
              <a:r>
                <a:rPr lang="en-US" sz="800" b="0"/>
                <a:t>op</a:t>
              </a:r>
              <a:endParaRPr lang="en-US" sz="1800"/>
            </a:p>
          </p:txBody>
        </p:sp>
        <p:sp>
          <p:nvSpPr>
            <p:cNvPr id="71756" name="Rectangle 185"/>
            <p:cNvSpPr>
              <a:spLocks noChangeArrowheads="1"/>
            </p:cNvSpPr>
            <p:nvPr/>
          </p:nvSpPr>
          <p:spPr bwMode="auto">
            <a:xfrm>
              <a:off x="3708" y="1608"/>
              <a:ext cx="224" cy="293"/>
            </a:xfrm>
            <a:prstGeom prst="rect">
              <a:avLst/>
            </a:prstGeom>
            <a:solidFill>
              <a:srgbClr val="FFFFFF"/>
            </a:solidFill>
            <a:ln w="9525">
              <a:noFill/>
              <a:miter lim="800000"/>
              <a:headEnd/>
              <a:tailEnd/>
            </a:ln>
          </p:spPr>
          <p:txBody>
            <a:bodyPr/>
            <a:lstStyle/>
            <a:p>
              <a:pPr eaLnBrk="0" hangingPunct="0"/>
              <a:endParaRPr lang="en-US" sz="1800"/>
            </a:p>
          </p:txBody>
        </p:sp>
        <p:sp>
          <p:nvSpPr>
            <p:cNvPr id="71757" name="Rectangle 186"/>
            <p:cNvSpPr>
              <a:spLocks noChangeArrowheads="1"/>
            </p:cNvSpPr>
            <p:nvPr/>
          </p:nvSpPr>
          <p:spPr bwMode="auto">
            <a:xfrm>
              <a:off x="3708" y="1608"/>
              <a:ext cx="229" cy="298"/>
            </a:xfrm>
            <a:prstGeom prst="rect">
              <a:avLst/>
            </a:prstGeom>
            <a:noFill/>
            <a:ln w="7938">
              <a:solidFill>
                <a:srgbClr val="000000"/>
              </a:solidFill>
              <a:miter lim="800000"/>
              <a:headEnd/>
              <a:tailEnd/>
            </a:ln>
          </p:spPr>
          <p:txBody>
            <a:bodyPr/>
            <a:lstStyle/>
            <a:p>
              <a:pPr eaLnBrk="0" hangingPunct="0"/>
              <a:endParaRPr lang="en-US" sz="1800"/>
            </a:p>
          </p:txBody>
        </p:sp>
        <p:sp>
          <p:nvSpPr>
            <p:cNvPr id="71758" name="Line 187"/>
            <p:cNvSpPr>
              <a:spLocks noChangeShapeType="1"/>
            </p:cNvSpPr>
            <p:nvPr/>
          </p:nvSpPr>
          <p:spPr bwMode="auto">
            <a:xfrm>
              <a:off x="3708" y="1807"/>
              <a:ext cx="224" cy="1"/>
            </a:xfrm>
            <a:prstGeom prst="line">
              <a:avLst/>
            </a:prstGeom>
            <a:noFill/>
            <a:ln w="7938">
              <a:solidFill>
                <a:srgbClr val="000000"/>
              </a:solidFill>
              <a:round/>
              <a:headEnd/>
              <a:tailEnd/>
            </a:ln>
          </p:spPr>
          <p:txBody>
            <a:bodyPr/>
            <a:lstStyle/>
            <a:p>
              <a:endParaRPr lang="en-CA"/>
            </a:p>
          </p:txBody>
        </p:sp>
        <p:sp>
          <p:nvSpPr>
            <p:cNvPr id="71759" name="Line 188"/>
            <p:cNvSpPr>
              <a:spLocks noChangeShapeType="1"/>
            </p:cNvSpPr>
            <p:nvPr/>
          </p:nvSpPr>
          <p:spPr bwMode="auto">
            <a:xfrm>
              <a:off x="3708" y="1722"/>
              <a:ext cx="224" cy="1"/>
            </a:xfrm>
            <a:prstGeom prst="line">
              <a:avLst/>
            </a:prstGeom>
            <a:noFill/>
            <a:ln w="7938">
              <a:solidFill>
                <a:srgbClr val="000000"/>
              </a:solidFill>
              <a:round/>
              <a:headEnd/>
              <a:tailEnd/>
            </a:ln>
          </p:spPr>
          <p:txBody>
            <a:bodyPr/>
            <a:lstStyle/>
            <a:p>
              <a:endParaRPr lang="en-CA"/>
            </a:p>
          </p:txBody>
        </p:sp>
        <p:sp>
          <p:nvSpPr>
            <p:cNvPr id="71760" name="Rectangle 189"/>
            <p:cNvSpPr>
              <a:spLocks noChangeArrowheads="1"/>
            </p:cNvSpPr>
            <p:nvPr/>
          </p:nvSpPr>
          <p:spPr bwMode="auto">
            <a:xfrm>
              <a:off x="3731" y="1642"/>
              <a:ext cx="187" cy="78"/>
            </a:xfrm>
            <a:prstGeom prst="rect">
              <a:avLst/>
            </a:prstGeom>
            <a:noFill/>
            <a:ln w="9525">
              <a:noFill/>
              <a:miter lim="800000"/>
              <a:headEnd/>
              <a:tailEnd/>
            </a:ln>
          </p:spPr>
          <p:txBody>
            <a:bodyPr wrap="none" lIns="0" tIns="0" rIns="0" bIns="0">
              <a:spAutoFit/>
            </a:bodyPr>
            <a:lstStyle/>
            <a:p>
              <a:pPr algn="ctr" eaLnBrk="0" hangingPunct="0"/>
              <a:r>
                <a:rPr lang="en-US" sz="800" b="0"/>
                <a:t>C1ass2</a:t>
              </a:r>
              <a:endParaRPr lang="en-US" sz="1800"/>
            </a:p>
          </p:txBody>
        </p:sp>
        <p:sp>
          <p:nvSpPr>
            <p:cNvPr id="71761" name="Rectangle 190"/>
            <p:cNvSpPr>
              <a:spLocks noChangeArrowheads="1"/>
            </p:cNvSpPr>
            <p:nvPr/>
          </p:nvSpPr>
          <p:spPr bwMode="auto">
            <a:xfrm>
              <a:off x="3738" y="1732"/>
              <a:ext cx="86" cy="78"/>
            </a:xfrm>
            <a:prstGeom prst="rect">
              <a:avLst/>
            </a:prstGeom>
            <a:noFill/>
            <a:ln w="9525">
              <a:noFill/>
              <a:miter lim="800000"/>
              <a:headEnd/>
              <a:tailEnd/>
            </a:ln>
          </p:spPr>
          <p:txBody>
            <a:bodyPr wrap="none" lIns="0" tIns="0" rIns="0" bIns="0">
              <a:spAutoFit/>
            </a:bodyPr>
            <a:lstStyle/>
            <a:p>
              <a:pPr eaLnBrk="0" hangingPunct="0"/>
              <a:r>
                <a:rPr lang="en-US" sz="800" b="0"/>
                <a:t>attr</a:t>
              </a:r>
              <a:endParaRPr lang="en-US" sz="1800"/>
            </a:p>
          </p:txBody>
        </p:sp>
        <p:sp>
          <p:nvSpPr>
            <p:cNvPr id="71762" name="Rectangle 191"/>
            <p:cNvSpPr>
              <a:spLocks noChangeArrowheads="1"/>
            </p:cNvSpPr>
            <p:nvPr/>
          </p:nvSpPr>
          <p:spPr bwMode="auto">
            <a:xfrm>
              <a:off x="3738" y="1829"/>
              <a:ext cx="65" cy="78"/>
            </a:xfrm>
            <a:prstGeom prst="rect">
              <a:avLst/>
            </a:prstGeom>
            <a:noFill/>
            <a:ln w="9525">
              <a:noFill/>
              <a:miter lim="800000"/>
              <a:headEnd/>
              <a:tailEnd/>
            </a:ln>
          </p:spPr>
          <p:txBody>
            <a:bodyPr wrap="none" lIns="0" tIns="0" rIns="0" bIns="0">
              <a:spAutoFit/>
            </a:bodyPr>
            <a:lstStyle/>
            <a:p>
              <a:pPr eaLnBrk="0" hangingPunct="0"/>
              <a:r>
                <a:rPr lang="en-US" sz="800" b="0"/>
                <a:t>op</a:t>
              </a:r>
              <a:endParaRPr lang="en-US" sz="1800"/>
            </a:p>
          </p:txBody>
        </p:sp>
      </p:grpSp>
      <p:grpSp>
        <p:nvGrpSpPr>
          <p:cNvPr id="5" name="Group 242"/>
          <p:cNvGrpSpPr>
            <a:grpSpLocks/>
          </p:cNvGrpSpPr>
          <p:nvPr/>
        </p:nvGrpSpPr>
        <p:grpSpPr bwMode="auto">
          <a:xfrm>
            <a:off x="6351588" y="3254375"/>
            <a:ext cx="1163637" cy="474663"/>
            <a:chOff x="3890" y="2050"/>
            <a:chExt cx="732" cy="299"/>
          </a:xfrm>
        </p:grpSpPr>
        <p:sp>
          <p:nvSpPr>
            <p:cNvPr id="71728" name="Rectangle 193"/>
            <p:cNvSpPr>
              <a:spLocks noChangeArrowheads="1"/>
            </p:cNvSpPr>
            <p:nvPr/>
          </p:nvSpPr>
          <p:spPr bwMode="auto">
            <a:xfrm>
              <a:off x="3890" y="2050"/>
              <a:ext cx="224" cy="293"/>
            </a:xfrm>
            <a:prstGeom prst="rect">
              <a:avLst/>
            </a:prstGeom>
            <a:solidFill>
              <a:srgbClr val="FFFFFF"/>
            </a:solidFill>
            <a:ln w="9525">
              <a:noFill/>
              <a:miter lim="800000"/>
              <a:headEnd/>
              <a:tailEnd/>
            </a:ln>
          </p:spPr>
          <p:txBody>
            <a:bodyPr/>
            <a:lstStyle/>
            <a:p>
              <a:pPr eaLnBrk="0" hangingPunct="0"/>
              <a:endParaRPr lang="en-US" sz="1800"/>
            </a:p>
          </p:txBody>
        </p:sp>
        <p:sp>
          <p:nvSpPr>
            <p:cNvPr id="71729" name="Rectangle 194"/>
            <p:cNvSpPr>
              <a:spLocks noChangeArrowheads="1"/>
            </p:cNvSpPr>
            <p:nvPr/>
          </p:nvSpPr>
          <p:spPr bwMode="auto">
            <a:xfrm>
              <a:off x="3890" y="2050"/>
              <a:ext cx="229" cy="298"/>
            </a:xfrm>
            <a:prstGeom prst="rect">
              <a:avLst/>
            </a:prstGeom>
            <a:noFill/>
            <a:ln w="7938">
              <a:solidFill>
                <a:srgbClr val="000000"/>
              </a:solidFill>
              <a:miter lim="800000"/>
              <a:headEnd/>
              <a:tailEnd/>
            </a:ln>
          </p:spPr>
          <p:txBody>
            <a:bodyPr/>
            <a:lstStyle/>
            <a:p>
              <a:pPr eaLnBrk="0" hangingPunct="0"/>
              <a:endParaRPr lang="en-US" sz="1800"/>
            </a:p>
          </p:txBody>
        </p:sp>
        <p:sp>
          <p:nvSpPr>
            <p:cNvPr id="71730" name="Line 195"/>
            <p:cNvSpPr>
              <a:spLocks noChangeShapeType="1"/>
            </p:cNvSpPr>
            <p:nvPr/>
          </p:nvSpPr>
          <p:spPr bwMode="auto">
            <a:xfrm>
              <a:off x="3890" y="2249"/>
              <a:ext cx="224" cy="1"/>
            </a:xfrm>
            <a:prstGeom prst="line">
              <a:avLst/>
            </a:prstGeom>
            <a:noFill/>
            <a:ln w="7938">
              <a:solidFill>
                <a:srgbClr val="000000"/>
              </a:solidFill>
              <a:round/>
              <a:headEnd/>
              <a:tailEnd/>
            </a:ln>
          </p:spPr>
          <p:txBody>
            <a:bodyPr/>
            <a:lstStyle/>
            <a:p>
              <a:endParaRPr lang="en-CA"/>
            </a:p>
          </p:txBody>
        </p:sp>
        <p:sp>
          <p:nvSpPr>
            <p:cNvPr id="71731" name="Line 196"/>
            <p:cNvSpPr>
              <a:spLocks noChangeShapeType="1"/>
            </p:cNvSpPr>
            <p:nvPr/>
          </p:nvSpPr>
          <p:spPr bwMode="auto">
            <a:xfrm>
              <a:off x="3890" y="2164"/>
              <a:ext cx="224" cy="1"/>
            </a:xfrm>
            <a:prstGeom prst="line">
              <a:avLst/>
            </a:prstGeom>
            <a:noFill/>
            <a:ln w="7938">
              <a:solidFill>
                <a:srgbClr val="000000"/>
              </a:solidFill>
              <a:round/>
              <a:headEnd/>
              <a:tailEnd/>
            </a:ln>
          </p:spPr>
          <p:txBody>
            <a:bodyPr/>
            <a:lstStyle/>
            <a:p>
              <a:endParaRPr lang="en-CA"/>
            </a:p>
          </p:txBody>
        </p:sp>
        <p:sp>
          <p:nvSpPr>
            <p:cNvPr id="71732" name="Rectangle 197"/>
            <p:cNvSpPr>
              <a:spLocks noChangeArrowheads="1"/>
            </p:cNvSpPr>
            <p:nvPr/>
          </p:nvSpPr>
          <p:spPr bwMode="auto">
            <a:xfrm>
              <a:off x="3909" y="2084"/>
              <a:ext cx="194" cy="78"/>
            </a:xfrm>
            <a:prstGeom prst="rect">
              <a:avLst/>
            </a:prstGeom>
            <a:noFill/>
            <a:ln w="9525">
              <a:noFill/>
              <a:miter lim="800000"/>
              <a:headEnd/>
              <a:tailEnd/>
            </a:ln>
          </p:spPr>
          <p:txBody>
            <a:bodyPr wrap="none" lIns="0" tIns="0" rIns="0" bIns="0">
              <a:spAutoFit/>
            </a:bodyPr>
            <a:lstStyle/>
            <a:p>
              <a:pPr algn="ctr" eaLnBrk="0" hangingPunct="0"/>
              <a:r>
                <a:rPr lang="en-US" sz="800" b="0"/>
                <a:t>C1assE</a:t>
              </a:r>
              <a:endParaRPr lang="en-US" sz="1800"/>
            </a:p>
          </p:txBody>
        </p:sp>
        <p:sp>
          <p:nvSpPr>
            <p:cNvPr id="71733" name="Rectangle 198"/>
            <p:cNvSpPr>
              <a:spLocks noChangeArrowheads="1"/>
            </p:cNvSpPr>
            <p:nvPr/>
          </p:nvSpPr>
          <p:spPr bwMode="auto">
            <a:xfrm>
              <a:off x="3920" y="2174"/>
              <a:ext cx="86" cy="78"/>
            </a:xfrm>
            <a:prstGeom prst="rect">
              <a:avLst/>
            </a:prstGeom>
            <a:noFill/>
            <a:ln w="9525">
              <a:noFill/>
              <a:miter lim="800000"/>
              <a:headEnd/>
              <a:tailEnd/>
            </a:ln>
          </p:spPr>
          <p:txBody>
            <a:bodyPr wrap="none" lIns="0" tIns="0" rIns="0" bIns="0">
              <a:spAutoFit/>
            </a:bodyPr>
            <a:lstStyle/>
            <a:p>
              <a:pPr eaLnBrk="0" hangingPunct="0"/>
              <a:r>
                <a:rPr lang="en-US" sz="800" b="0"/>
                <a:t>attr</a:t>
              </a:r>
              <a:endParaRPr lang="en-US" sz="1800"/>
            </a:p>
          </p:txBody>
        </p:sp>
        <p:sp>
          <p:nvSpPr>
            <p:cNvPr id="71734" name="Rectangle 199"/>
            <p:cNvSpPr>
              <a:spLocks noChangeArrowheads="1"/>
            </p:cNvSpPr>
            <p:nvPr/>
          </p:nvSpPr>
          <p:spPr bwMode="auto">
            <a:xfrm>
              <a:off x="3920" y="2271"/>
              <a:ext cx="65" cy="78"/>
            </a:xfrm>
            <a:prstGeom prst="rect">
              <a:avLst/>
            </a:prstGeom>
            <a:noFill/>
            <a:ln w="9525">
              <a:noFill/>
              <a:miter lim="800000"/>
              <a:headEnd/>
              <a:tailEnd/>
            </a:ln>
          </p:spPr>
          <p:txBody>
            <a:bodyPr wrap="none" lIns="0" tIns="0" rIns="0" bIns="0">
              <a:spAutoFit/>
            </a:bodyPr>
            <a:lstStyle/>
            <a:p>
              <a:pPr eaLnBrk="0" hangingPunct="0"/>
              <a:r>
                <a:rPr lang="en-US" sz="800" b="0"/>
                <a:t>op</a:t>
              </a:r>
              <a:endParaRPr lang="en-US" sz="1800"/>
            </a:p>
          </p:txBody>
        </p:sp>
        <p:sp>
          <p:nvSpPr>
            <p:cNvPr id="71735" name="Rectangle 201"/>
            <p:cNvSpPr>
              <a:spLocks noChangeArrowheads="1"/>
            </p:cNvSpPr>
            <p:nvPr/>
          </p:nvSpPr>
          <p:spPr bwMode="auto">
            <a:xfrm>
              <a:off x="4393" y="2050"/>
              <a:ext cx="224" cy="293"/>
            </a:xfrm>
            <a:prstGeom prst="rect">
              <a:avLst/>
            </a:prstGeom>
            <a:solidFill>
              <a:srgbClr val="FFFFFF"/>
            </a:solidFill>
            <a:ln w="9525">
              <a:noFill/>
              <a:miter lim="800000"/>
              <a:headEnd/>
              <a:tailEnd/>
            </a:ln>
          </p:spPr>
          <p:txBody>
            <a:bodyPr/>
            <a:lstStyle/>
            <a:p>
              <a:pPr eaLnBrk="0" hangingPunct="0"/>
              <a:endParaRPr lang="en-US" sz="1800"/>
            </a:p>
          </p:txBody>
        </p:sp>
        <p:sp>
          <p:nvSpPr>
            <p:cNvPr id="71736" name="Rectangle 202"/>
            <p:cNvSpPr>
              <a:spLocks noChangeArrowheads="1"/>
            </p:cNvSpPr>
            <p:nvPr/>
          </p:nvSpPr>
          <p:spPr bwMode="auto">
            <a:xfrm>
              <a:off x="4393" y="2050"/>
              <a:ext cx="229" cy="298"/>
            </a:xfrm>
            <a:prstGeom prst="rect">
              <a:avLst/>
            </a:prstGeom>
            <a:noFill/>
            <a:ln w="7938">
              <a:solidFill>
                <a:srgbClr val="000000"/>
              </a:solidFill>
              <a:miter lim="800000"/>
              <a:headEnd/>
              <a:tailEnd/>
            </a:ln>
          </p:spPr>
          <p:txBody>
            <a:bodyPr/>
            <a:lstStyle/>
            <a:p>
              <a:pPr eaLnBrk="0" hangingPunct="0"/>
              <a:endParaRPr lang="en-US" sz="1800"/>
            </a:p>
          </p:txBody>
        </p:sp>
        <p:sp>
          <p:nvSpPr>
            <p:cNvPr id="71737" name="Line 203"/>
            <p:cNvSpPr>
              <a:spLocks noChangeShapeType="1"/>
            </p:cNvSpPr>
            <p:nvPr/>
          </p:nvSpPr>
          <p:spPr bwMode="auto">
            <a:xfrm>
              <a:off x="4393" y="2249"/>
              <a:ext cx="224" cy="1"/>
            </a:xfrm>
            <a:prstGeom prst="line">
              <a:avLst/>
            </a:prstGeom>
            <a:noFill/>
            <a:ln w="7938">
              <a:solidFill>
                <a:srgbClr val="000000"/>
              </a:solidFill>
              <a:round/>
              <a:headEnd/>
              <a:tailEnd/>
            </a:ln>
          </p:spPr>
          <p:txBody>
            <a:bodyPr/>
            <a:lstStyle/>
            <a:p>
              <a:endParaRPr lang="en-CA"/>
            </a:p>
          </p:txBody>
        </p:sp>
        <p:sp>
          <p:nvSpPr>
            <p:cNvPr id="71738" name="Line 204"/>
            <p:cNvSpPr>
              <a:spLocks noChangeShapeType="1"/>
            </p:cNvSpPr>
            <p:nvPr/>
          </p:nvSpPr>
          <p:spPr bwMode="auto">
            <a:xfrm>
              <a:off x="4393" y="2164"/>
              <a:ext cx="224" cy="1"/>
            </a:xfrm>
            <a:prstGeom prst="line">
              <a:avLst/>
            </a:prstGeom>
            <a:noFill/>
            <a:ln w="7938">
              <a:solidFill>
                <a:srgbClr val="000000"/>
              </a:solidFill>
              <a:round/>
              <a:headEnd/>
              <a:tailEnd/>
            </a:ln>
          </p:spPr>
          <p:txBody>
            <a:bodyPr/>
            <a:lstStyle/>
            <a:p>
              <a:endParaRPr lang="en-CA"/>
            </a:p>
          </p:txBody>
        </p:sp>
        <p:sp>
          <p:nvSpPr>
            <p:cNvPr id="71739" name="Rectangle 205"/>
            <p:cNvSpPr>
              <a:spLocks noChangeArrowheads="1"/>
            </p:cNvSpPr>
            <p:nvPr/>
          </p:nvSpPr>
          <p:spPr bwMode="auto">
            <a:xfrm>
              <a:off x="4429" y="2084"/>
              <a:ext cx="190" cy="78"/>
            </a:xfrm>
            <a:prstGeom prst="rect">
              <a:avLst/>
            </a:prstGeom>
            <a:noFill/>
            <a:ln w="9525">
              <a:noFill/>
              <a:miter lim="800000"/>
              <a:headEnd/>
              <a:tailEnd/>
            </a:ln>
          </p:spPr>
          <p:txBody>
            <a:bodyPr wrap="none" lIns="0" tIns="0" rIns="0" bIns="0">
              <a:spAutoFit/>
            </a:bodyPr>
            <a:lstStyle/>
            <a:p>
              <a:pPr algn="ctr" eaLnBrk="0" hangingPunct="0"/>
              <a:r>
                <a:rPr lang="en-US" sz="800" b="0"/>
                <a:t>C1assF</a:t>
              </a:r>
              <a:endParaRPr lang="en-US" sz="1800"/>
            </a:p>
          </p:txBody>
        </p:sp>
        <p:sp>
          <p:nvSpPr>
            <p:cNvPr id="71740" name="Rectangle 206"/>
            <p:cNvSpPr>
              <a:spLocks noChangeArrowheads="1"/>
            </p:cNvSpPr>
            <p:nvPr/>
          </p:nvSpPr>
          <p:spPr bwMode="auto">
            <a:xfrm>
              <a:off x="4423" y="2174"/>
              <a:ext cx="86" cy="78"/>
            </a:xfrm>
            <a:prstGeom prst="rect">
              <a:avLst/>
            </a:prstGeom>
            <a:noFill/>
            <a:ln w="9525">
              <a:noFill/>
              <a:miter lim="800000"/>
              <a:headEnd/>
              <a:tailEnd/>
            </a:ln>
          </p:spPr>
          <p:txBody>
            <a:bodyPr wrap="none" lIns="0" tIns="0" rIns="0" bIns="0">
              <a:spAutoFit/>
            </a:bodyPr>
            <a:lstStyle/>
            <a:p>
              <a:pPr eaLnBrk="0" hangingPunct="0"/>
              <a:r>
                <a:rPr lang="en-US" sz="800" b="0"/>
                <a:t>attr</a:t>
              </a:r>
              <a:endParaRPr lang="en-US" sz="1800"/>
            </a:p>
          </p:txBody>
        </p:sp>
        <p:sp>
          <p:nvSpPr>
            <p:cNvPr id="71741" name="Rectangle 207"/>
            <p:cNvSpPr>
              <a:spLocks noChangeArrowheads="1"/>
            </p:cNvSpPr>
            <p:nvPr/>
          </p:nvSpPr>
          <p:spPr bwMode="auto">
            <a:xfrm>
              <a:off x="4423" y="2271"/>
              <a:ext cx="65" cy="78"/>
            </a:xfrm>
            <a:prstGeom prst="rect">
              <a:avLst/>
            </a:prstGeom>
            <a:noFill/>
            <a:ln w="9525">
              <a:noFill/>
              <a:miter lim="800000"/>
              <a:headEnd/>
              <a:tailEnd/>
            </a:ln>
          </p:spPr>
          <p:txBody>
            <a:bodyPr wrap="none" lIns="0" tIns="0" rIns="0" bIns="0">
              <a:spAutoFit/>
            </a:bodyPr>
            <a:lstStyle/>
            <a:p>
              <a:pPr eaLnBrk="0" hangingPunct="0"/>
              <a:r>
                <a:rPr lang="en-US" sz="800" b="0"/>
                <a:t>op</a:t>
              </a:r>
              <a:endParaRPr lang="en-US" sz="1800"/>
            </a:p>
          </p:txBody>
        </p:sp>
      </p:grpSp>
      <p:grpSp>
        <p:nvGrpSpPr>
          <p:cNvPr id="6" name="Group 243"/>
          <p:cNvGrpSpPr>
            <a:grpSpLocks/>
          </p:cNvGrpSpPr>
          <p:nvPr/>
        </p:nvGrpSpPr>
        <p:grpSpPr bwMode="auto">
          <a:xfrm>
            <a:off x="5621338" y="3960813"/>
            <a:ext cx="1652587" cy="474662"/>
            <a:chOff x="3429" y="2495"/>
            <a:chExt cx="1041" cy="299"/>
          </a:xfrm>
        </p:grpSpPr>
        <p:sp>
          <p:nvSpPr>
            <p:cNvPr id="71714" name="Rectangle 209"/>
            <p:cNvSpPr>
              <a:spLocks noChangeArrowheads="1"/>
            </p:cNvSpPr>
            <p:nvPr/>
          </p:nvSpPr>
          <p:spPr bwMode="auto">
            <a:xfrm>
              <a:off x="3429" y="2495"/>
              <a:ext cx="224" cy="293"/>
            </a:xfrm>
            <a:prstGeom prst="rect">
              <a:avLst/>
            </a:prstGeom>
            <a:solidFill>
              <a:srgbClr val="FFFFFF"/>
            </a:solidFill>
            <a:ln w="9525">
              <a:noFill/>
              <a:miter lim="800000"/>
              <a:headEnd/>
              <a:tailEnd/>
            </a:ln>
          </p:spPr>
          <p:txBody>
            <a:bodyPr/>
            <a:lstStyle/>
            <a:p>
              <a:pPr eaLnBrk="0" hangingPunct="0"/>
              <a:endParaRPr lang="en-US" sz="1800"/>
            </a:p>
          </p:txBody>
        </p:sp>
        <p:sp>
          <p:nvSpPr>
            <p:cNvPr id="71715" name="Rectangle 210"/>
            <p:cNvSpPr>
              <a:spLocks noChangeArrowheads="1"/>
            </p:cNvSpPr>
            <p:nvPr/>
          </p:nvSpPr>
          <p:spPr bwMode="auto">
            <a:xfrm>
              <a:off x="3429" y="2495"/>
              <a:ext cx="229" cy="298"/>
            </a:xfrm>
            <a:prstGeom prst="rect">
              <a:avLst/>
            </a:prstGeom>
            <a:noFill/>
            <a:ln w="7938">
              <a:solidFill>
                <a:srgbClr val="000000"/>
              </a:solidFill>
              <a:miter lim="800000"/>
              <a:headEnd/>
              <a:tailEnd/>
            </a:ln>
          </p:spPr>
          <p:txBody>
            <a:bodyPr/>
            <a:lstStyle/>
            <a:p>
              <a:pPr eaLnBrk="0" hangingPunct="0"/>
              <a:endParaRPr lang="en-US" sz="1800"/>
            </a:p>
          </p:txBody>
        </p:sp>
        <p:sp>
          <p:nvSpPr>
            <p:cNvPr id="71716" name="Line 211"/>
            <p:cNvSpPr>
              <a:spLocks noChangeShapeType="1"/>
            </p:cNvSpPr>
            <p:nvPr/>
          </p:nvSpPr>
          <p:spPr bwMode="auto">
            <a:xfrm>
              <a:off x="3429" y="2694"/>
              <a:ext cx="224" cy="1"/>
            </a:xfrm>
            <a:prstGeom prst="line">
              <a:avLst/>
            </a:prstGeom>
            <a:noFill/>
            <a:ln w="7938">
              <a:solidFill>
                <a:srgbClr val="000000"/>
              </a:solidFill>
              <a:round/>
              <a:headEnd/>
              <a:tailEnd/>
            </a:ln>
          </p:spPr>
          <p:txBody>
            <a:bodyPr/>
            <a:lstStyle/>
            <a:p>
              <a:endParaRPr lang="en-CA"/>
            </a:p>
          </p:txBody>
        </p:sp>
        <p:sp>
          <p:nvSpPr>
            <p:cNvPr id="71717" name="Line 212"/>
            <p:cNvSpPr>
              <a:spLocks noChangeShapeType="1"/>
            </p:cNvSpPr>
            <p:nvPr/>
          </p:nvSpPr>
          <p:spPr bwMode="auto">
            <a:xfrm>
              <a:off x="3429" y="2609"/>
              <a:ext cx="224" cy="1"/>
            </a:xfrm>
            <a:prstGeom prst="line">
              <a:avLst/>
            </a:prstGeom>
            <a:noFill/>
            <a:ln w="7938">
              <a:solidFill>
                <a:srgbClr val="000000"/>
              </a:solidFill>
              <a:round/>
              <a:headEnd/>
              <a:tailEnd/>
            </a:ln>
          </p:spPr>
          <p:txBody>
            <a:bodyPr/>
            <a:lstStyle/>
            <a:p>
              <a:endParaRPr lang="en-CA"/>
            </a:p>
          </p:txBody>
        </p:sp>
        <p:sp>
          <p:nvSpPr>
            <p:cNvPr id="71718" name="Rectangle 213"/>
            <p:cNvSpPr>
              <a:spLocks noChangeArrowheads="1"/>
            </p:cNvSpPr>
            <p:nvPr/>
          </p:nvSpPr>
          <p:spPr bwMode="auto">
            <a:xfrm>
              <a:off x="3446" y="2529"/>
              <a:ext cx="198" cy="78"/>
            </a:xfrm>
            <a:prstGeom prst="rect">
              <a:avLst/>
            </a:prstGeom>
            <a:noFill/>
            <a:ln w="9525">
              <a:noFill/>
              <a:miter lim="800000"/>
              <a:headEnd/>
              <a:tailEnd/>
            </a:ln>
          </p:spPr>
          <p:txBody>
            <a:bodyPr wrap="none" lIns="0" tIns="0" rIns="0" bIns="0">
              <a:spAutoFit/>
            </a:bodyPr>
            <a:lstStyle/>
            <a:p>
              <a:pPr algn="ctr" eaLnBrk="0" hangingPunct="0"/>
              <a:r>
                <a:rPr lang="en-US" sz="800" b="0"/>
                <a:t>C1assC</a:t>
              </a:r>
              <a:endParaRPr lang="en-US" sz="1800"/>
            </a:p>
          </p:txBody>
        </p:sp>
        <p:sp>
          <p:nvSpPr>
            <p:cNvPr id="71719" name="Rectangle 214"/>
            <p:cNvSpPr>
              <a:spLocks noChangeArrowheads="1"/>
            </p:cNvSpPr>
            <p:nvPr/>
          </p:nvSpPr>
          <p:spPr bwMode="auto">
            <a:xfrm>
              <a:off x="3459" y="2619"/>
              <a:ext cx="86" cy="78"/>
            </a:xfrm>
            <a:prstGeom prst="rect">
              <a:avLst/>
            </a:prstGeom>
            <a:noFill/>
            <a:ln w="9525">
              <a:noFill/>
              <a:miter lim="800000"/>
              <a:headEnd/>
              <a:tailEnd/>
            </a:ln>
          </p:spPr>
          <p:txBody>
            <a:bodyPr wrap="none" lIns="0" tIns="0" rIns="0" bIns="0">
              <a:spAutoFit/>
            </a:bodyPr>
            <a:lstStyle/>
            <a:p>
              <a:pPr eaLnBrk="0" hangingPunct="0"/>
              <a:r>
                <a:rPr lang="en-US" sz="800" b="0"/>
                <a:t>attr</a:t>
              </a:r>
              <a:endParaRPr lang="en-US" sz="1800"/>
            </a:p>
          </p:txBody>
        </p:sp>
        <p:sp>
          <p:nvSpPr>
            <p:cNvPr id="71720" name="Rectangle 215"/>
            <p:cNvSpPr>
              <a:spLocks noChangeArrowheads="1"/>
            </p:cNvSpPr>
            <p:nvPr/>
          </p:nvSpPr>
          <p:spPr bwMode="auto">
            <a:xfrm>
              <a:off x="3459" y="2716"/>
              <a:ext cx="65" cy="78"/>
            </a:xfrm>
            <a:prstGeom prst="rect">
              <a:avLst/>
            </a:prstGeom>
            <a:noFill/>
            <a:ln w="9525">
              <a:noFill/>
              <a:miter lim="800000"/>
              <a:headEnd/>
              <a:tailEnd/>
            </a:ln>
          </p:spPr>
          <p:txBody>
            <a:bodyPr wrap="none" lIns="0" tIns="0" rIns="0" bIns="0">
              <a:spAutoFit/>
            </a:bodyPr>
            <a:lstStyle/>
            <a:p>
              <a:pPr eaLnBrk="0" hangingPunct="0"/>
              <a:r>
                <a:rPr lang="en-US" sz="800" b="0"/>
                <a:t>op</a:t>
              </a:r>
              <a:endParaRPr lang="en-US" sz="1800"/>
            </a:p>
          </p:txBody>
        </p:sp>
        <p:sp>
          <p:nvSpPr>
            <p:cNvPr id="71721" name="Rectangle 217"/>
            <p:cNvSpPr>
              <a:spLocks noChangeArrowheads="1"/>
            </p:cNvSpPr>
            <p:nvPr/>
          </p:nvSpPr>
          <p:spPr bwMode="auto">
            <a:xfrm>
              <a:off x="4241" y="2495"/>
              <a:ext cx="224" cy="293"/>
            </a:xfrm>
            <a:prstGeom prst="rect">
              <a:avLst/>
            </a:prstGeom>
            <a:solidFill>
              <a:srgbClr val="FFFFFF"/>
            </a:solidFill>
            <a:ln w="9525">
              <a:noFill/>
              <a:miter lim="800000"/>
              <a:headEnd/>
              <a:tailEnd/>
            </a:ln>
          </p:spPr>
          <p:txBody>
            <a:bodyPr/>
            <a:lstStyle/>
            <a:p>
              <a:pPr eaLnBrk="0" hangingPunct="0"/>
              <a:endParaRPr lang="en-US" sz="1800"/>
            </a:p>
          </p:txBody>
        </p:sp>
        <p:sp>
          <p:nvSpPr>
            <p:cNvPr id="71722" name="Rectangle 218"/>
            <p:cNvSpPr>
              <a:spLocks noChangeArrowheads="1"/>
            </p:cNvSpPr>
            <p:nvPr/>
          </p:nvSpPr>
          <p:spPr bwMode="auto">
            <a:xfrm>
              <a:off x="4241" y="2495"/>
              <a:ext cx="229" cy="298"/>
            </a:xfrm>
            <a:prstGeom prst="rect">
              <a:avLst/>
            </a:prstGeom>
            <a:noFill/>
            <a:ln w="7938">
              <a:solidFill>
                <a:srgbClr val="000000"/>
              </a:solidFill>
              <a:miter lim="800000"/>
              <a:headEnd/>
              <a:tailEnd/>
            </a:ln>
          </p:spPr>
          <p:txBody>
            <a:bodyPr/>
            <a:lstStyle/>
            <a:p>
              <a:pPr eaLnBrk="0" hangingPunct="0"/>
              <a:endParaRPr lang="en-US" sz="1800"/>
            </a:p>
          </p:txBody>
        </p:sp>
        <p:sp>
          <p:nvSpPr>
            <p:cNvPr id="71723" name="Line 219"/>
            <p:cNvSpPr>
              <a:spLocks noChangeShapeType="1"/>
            </p:cNvSpPr>
            <p:nvPr/>
          </p:nvSpPr>
          <p:spPr bwMode="auto">
            <a:xfrm>
              <a:off x="4241" y="2694"/>
              <a:ext cx="224" cy="1"/>
            </a:xfrm>
            <a:prstGeom prst="line">
              <a:avLst/>
            </a:prstGeom>
            <a:noFill/>
            <a:ln w="7938">
              <a:solidFill>
                <a:srgbClr val="000000"/>
              </a:solidFill>
              <a:round/>
              <a:headEnd/>
              <a:tailEnd/>
            </a:ln>
          </p:spPr>
          <p:txBody>
            <a:bodyPr/>
            <a:lstStyle/>
            <a:p>
              <a:endParaRPr lang="en-CA"/>
            </a:p>
          </p:txBody>
        </p:sp>
        <p:sp>
          <p:nvSpPr>
            <p:cNvPr id="71724" name="Line 220"/>
            <p:cNvSpPr>
              <a:spLocks noChangeShapeType="1"/>
            </p:cNvSpPr>
            <p:nvPr/>
          </p:nvSpPr>
          <p:spPr bwMode="auto">
            <a:xfrm>
              <a:off x="4241" y="2609"/>
              <a:ext cx="224" cy="1"/>
            </a:xfrm>
            <a:prstGeom prst="line">
              <a:avLst/>
            </a:prstGeom>
            <a:noFill/>
            <a:ln w="7938">
              <a:solidFill>
                <a:srgbClr val="000000"/>
              </a:solidFill>
              <a:round/>
              <a:headEnd/>
              <a:tailEnd/>
            </a:ln>
          </p:spPr>
          <p:txBody>
            <a:bodyPr/>
            <a:lstStyle/>
            <a:p>
              <a:endParaRPr lang="en-CA"/>
            </a:p>
          </p:txBody>
        </p:sp>
        <p:sp>
          <p:nvSpPr>
            <p:cNvPr id="71725" name="Rectangle 221"/>
            <p:cNvSpPr>
              <a:spLocks noChangeArrowheads="1"/>
            </p:cNvSpPr>
            <p:nvPr/>
          </p:nvSpPr>
          <p:spPr bwMode="auto">
            <a:xfrm>
              <a:off x="4257" y="2529"/>
              <a:ext cx="201" cy="78"/>
            </a:xfrm>
            <a:prstGeom prst="rect">
              <a:avLst/>
            </a:prstGeom>
            <a:noFill/>
            <a:ln w="9525">
              <a:noFill/>
              <a:miter lim="800000"/>
              <a:headEnd/>
              <a:tailEnd/>
            </a:ln>
          </p:spPr>
          <p:txBody>
            <a:bodyPr wrap="none" lIns="0" tIns="0" rIns="0" bIns="0">
              <a:spAutoFit/>
            </a:bodyPr>
            <a:lstStyle/>
            <a:p>
              <a:pPr algn="ctr" eaLnBrk="0" hangingPunct="0"/>
              <a:r>
                <a:rPr lang="en-US" sz="800" b="0"/>
                <a:t>C1assD</a:t>
              </a:r>
              <a:endParaRPr lang="en-US" sz="1800"/>
            </a:p>
          </p:txBody>
        </p:sp>
        <p:sp>
          <p:nvSpPr>
            <p:cNvPr id="71726" name="Rectangle 222"/>
            <p:cNvSpPr>
              <a:spLocks noChangeArrowheads="1"/>
            </p:cNvSpPr>
            <p:nvPr/>
          </p:nvSpPr>
          <p:spPr bwMode="auto">
            <a:xfrm>
              <a:off x="4271" y="2619"/>
              <a:ext cx="86" cy="78"/>
            </a:xfrm>
            <a:prstGeom prst="rect">
              <a:avLst/>
            </a:prstGeom>
            <a:noFill/>
            <a:ln w="9525">
              <a:noFill/>
              <a:miter lim="800000"/>
              <a:headEnd/>
              <a:tailEnd/>
            </a:ln>
          </p:spPr>
          <p:txBody>
            <a:bodyPr wrap="none" lIns="0" tIns="0" rIns="0" bIns="0">
              <a:spAutoFit/>
            </a:bodyPr>
            <a:lstStyle/>
            <a:p>
              <a:pPr eaLnBrk="0" hangingPunct="0"/>
              <a:r>
                <a:rPr lang="en-US" sz="800" b="0"/>
                <a:t>attr</a:t>
              </a:r>
              <a:endParaRPr lang="en-US" sz="1800"/>
            </a:p>
          </p:txBody>
        </p:sp>
        <p:sp>
          <p:nvSpPr>
            <p:cNvPr id="71727" name="Rectangle 223"/>
            <p:cNvSpPr>
              <a:spLocks noChangeArrowheads="1"/>
            </p:cNvSpPr>
            <p:nvPr/>
          </p:nvSpPr>
          <p:spPr bwMode="auto">
            <a:xfrm>
              <a:off x="4271" y="2716"/>
              <a:ext cx="65" cy="78"/>
            </a:xfrm>
            <a:prstGeom prst="rect">
              <a:avLst/>
            </a:prstGeom>
            <a:noFill/>
            <a:ln w="9525">
              <a:noFill/>
              <a:miter lim="800000"/>
              <a:headEnd/>
              <a:tailEnd/>
            </a:ln>
          </p:spPr>
          <p:txBody>
            <a:bodyPr wrap="none" lIns="0" tIns="0" rIns="0" bIns="0">
              <a:spAutoFit/>
            </a:bodyPr>
            <a:lstStyle/>
            <a:p>
              <a:pPr eaLnBrk="0" hangingPunct="0"/>
              <a:r>
                <a:rPr lang="en-US" sz="800" b="0"/>
                <a:t>op</a:t>
              </a:r>
              <a:endParaRPr lang="en-US" sz="1800"/>
            </a:p>
          </p:txBody>
        </p:sp>
      </p:grpSp>
      <p:grpSp>
        <p:nvGrpSpPr>
          <p:cNvPr id="7" name="Group 244"/>
          <p:cNvGrpSpPr>
            <a:grpSpLocks/>
          </p:cNvGrpSpPr>
          <p:nvPr/>
        </p:nvGrpSpPr>
        <p:grpSpPr bwMode="auto">
          <a:xfrm>
            <a:off x="5287963" y="4662488"/>
            <a:ext cx="1985962" cy="476250"/>
            <a:chOff x="3219" y="2937"/>
            <a:chExt cx="1251" cy="300"/>
          </a:xfrm>
        </p:grpSpPr>
        <p:sp>
          <p:nvSpPr>
            <p:cNvPr id="71700" name="Rectangle 225"/>
            <p:cNvSpPr>
              <a:spLocks noChangeArrowheads="1"/>
            </p:cNvSpPr>
            <p:nvPr/>
          </p:nvSpPr>
          <p:spPr bwMode="auto">
            <a:xfrm>
              <a:off x="3219" y="2938"/>
              <a:ext cx="224" cy="293"/>
            </a:xfrm>
            <a:prstGeom prst="rect">
              <a:avLst/>
            </a:prstGeom>
            <a:solidFill>
              <a:srgbClr val="FFFFFF"/>
            </a:solidFill>
            <a:ln w="9525">
              <a:noFill/>
              <a:miter lim="800000"/>
              <a:headEnd/>
              <a:tailEnd/>
            </a:ln>
          </p:spPr>
          <p:txBody>
            <a:bodyPr/>
            <a:lstStyle/>
            <a:p>
              <a:pPr eaLnBrk="0" hangingPunct="0"/>
              <a:endParaRPr lang="en-US" sz="1800"/>
            </a:p>
          </p:txBody>
        </p:sp>
        <p:sp>
          <p:nvSpPr>
            <p:cNvPr id="71701" name="Rectangle 226"/>
            <p:cNvSpPr>
              <a:spLocks noChangeArrowheads="1"/>
            </p:cNvSpPr>
            <p:nvPr/>
          </p:nvSpPr>
          <p:spPr bwMode="auto">
            <a:xfrm>
              <a:off x="3219" y="2938"/>
              <a:ext cx="229" cy="298"/>
            </a:xfrm>
            <a:prstGeom prst="rect">
              <a:avLst/>
            </a:prstGeom>
            <a:noFill/>
            <a:ln w="7938">
              <a:solidFill>
                <a:srgbClr val="000000"/>
              </a:solidFill>
              <a:miter lim="800000"/>
              <a:headEnd/>
              <a:tailEnd/>
            </a:ln>
          </p:spPr>
          <p:txBody>
            <a:bodyPr/>
            <a:lstStyle/>
            <a:p>
              <a:pPr eaLnBrk="0" hangingPunct="0"/>
              <a:endParaRPr lang="en-US" sz="1800"/>
            </a:p>
          </p:txBody>
        </p:sp>
        <p:sp>
          <p:nvSpPr>
            <p:cNvPr id="71702" name="Line 227"/>
            <p:cNvSpPr>
              <a:spLocks noChangeShapeType="1"/>
            </p:cNvSpPr>
            <p:nvPr/>
          </p:nvSpPr>
          <p:spPr bwMode="auto">
            <a:xfrm>
              <a:off x="3219" y="3137"/>
              <a:ext cx="224" cy="1"/>
            </a:xfrm>
            <a:prstGeom prst="line">
              <a:avLst/>
            </a:prstGeom>
            <a:noFill/>
            <a:ln w="7938">
              <a:solidFill>
                <a:srgbClr val="000000"/>
              </a:solidFill>
              <a:round/>
              <a:headEnd/>
              <a:tailEnd/>
            </a:ln>
          </p:spPr>
          <p:txBody>
            <a:bodyPr/>
            <a:lstStyle/>
            <a:p>
              <a:endParaRPr lang="en-CA"/>
            </a:p>
          </p:txBody>
        </p:sp>
        <p:sp>
          <p:nvSpPr>
            <p:cNvPr id="71703" name="Line 228"/>
            <p:cNvSpPr>
              <a:spLocks noChangeShapeType="1"/>
            </p:cNvSpPr>
            <p:nvPr/>
          </p:nvSpPr>
          <p:spPr bwMode="auto">
            <a:xfrm>
              <a:off x="3219" y="3052"/>
              <a:ext cx="224" cy="1"/>
            </a:xfrm>
            <a:prstGeom prst="line">
              <a:avLst/>
            </a:prstGeom>
            <a:noFill/>
            <a:ln w="7938">
              <a:solidFill>
                <a:srgbClr val="000000"/>
              </a:solidFill>
              <a:round/>
              <a:headEnd/>
              <a:tailEnd/>
            </a:ln>
          </p:spPr>
          <p:txBody>
            <a:bodyPr/>
            <a:lstStyle/>
            <a:p>
              <a:endParaRPr lang="en-CA"/>
            </a:p>
          </p:txBody>
        </p:sp>
        <p:sp>
          <p:nvSpPr>
            <p:cNvPr id="71704" name="Rectangle 229"/>
            <p:cNvSpPr>
              <a:spLocks noChangeArrowheads="1"/>
            </p:cNvSpPr>
            <p:nvPr/>
          </p:nvSpPr>
          <p:spPr bwMode="auto">
            <a:xfrm>
              <a:off x="3234" y="2972"/>
              <a:ext cx="199" cy="78"/>
            </a:xfrm>
            <a:prstGeom prst="rect">
              <a:avLst/>
            </a:prstGeom>
            <a:noFill/>
            <a:ln w="9525">
              <a:noFill/>
              <a:miter lim="800000"/>
              <a:headEnd/>
              <a:tailEnd/>
            </a:ln>
          </p:spPr>
          <p:txBody>
            <a:bodyPr wrap="none" lIns="0" tIns="0" rIns="0" bIns="0">
              <a:spAutoFit/>
            </a:bodyPr>
            <a:lstStyle/>
            <a:p>
              <a:pPr algn="ctr" eaLnBrk="0" hangingPunct="0"/>
              <a:r>
                <a:rPr lang="en-US" sz="800" b="0"/>
                <a:t>Class A</a:t>
              </a:r>
              <a:endParaRPr lang="en-US" sz="1800"/>
            </a:p>
          </p:txBody>
        </p:sp>
        <p:sp>
          <p:nvSpPr>
            <p:cNvPr id="71705" name="Rectangle 230"/>
            <p:cNvSpPr>
              <a:spLocks noChangeArrowheads="1"/>
            </p:cNvSpPr>
            <p:nvPr/>
          </p:nvSpPr>
          <p:spPr bwMode="auto">
            <a:xfrm>
              <a:off x="3249" y="3062"/>
              <a:ext cx="86" cy="78"/>
            </a:xfrm>
            <a:prstGeom prst="rect">
              <a:avLst/>
            </a:prstGeom>
            <a:noFill/>
            <a:ln w="9525">
              <a:noFill/>
              <a:miter lim="800000"/>
              <a:headEnd/>
              <a:tailEnd/>
            </a:ln>
          </p:spPr>
          <p:txBody>
            <a:bodyPr wrap="none" lIns="0" tIns="0" rIns="0" bIns="0">
              <a:spAutoFit/>
            </a:bodyPr>
            <a:lstStyle/>
            <a:p>
              <a:pPr eaLnBrk="0" hangingPunct="0"/>
              <a:r>
                <a:rPr lang="en-US" sz="800" b="0"/>
                <a:t>attr</a:t>
              </a:r>
              <a:endParaRPr lang="en-US" sz="1800"/>
            </a:p>
          </p:txBody>
        </p:sp>
        <p:sp>
          <p:nvSpPr>
            <p:cNvPr id="71706" name="Rectangle 231"/>
            <p:cNvSpPr>
              <a:spLocks noChangeArrowheads="1"/>
            </p:cNvSpPr>
            <p:nvPr/>
          </p:nvSpPr>
          <p:spPr bwMode="auto">
            <a:xfrm>
              <a:off x="3249" y="3159"/>
              <a:ext cx="65" cy="78"/>
            </a:xfrm>
            <a:prstGeom prst="rect">
              <a:avLst/>
            </a:prstGeom>
            <a:noFill/>
            <a:ln w="9525">
              <a:noFill/>
              <a:miter lim="800000"/>
              <a:headEnd/>
              <a:tailEnd/>
            </a:ln>
          </p:spPr>
          <p:txBody>
            <a:bodyPr wrap="none" lIns="0" tIns="0" rIns="0" bIns="0">
              <a:spAutoFit/>
            </a:bodyPr>
            <a:lstStyle/>
            <a:p>
              <a:pPr eaLnBrk="0" hangingPunct="0"/>
              <a:r>
                <a:rPr lang="en-US" sz="800" b="0"/>
                <a:t>op</a:t>
              </a:r>
              <a:endParaRPr lang="en-US" sz="1800"/>
            </a:p>
          </p:txBody>
        </p:sp>
        <p:sp>
          <p:nvSpPr>
            <p:cNvPr id="71707" name="Rectangle 233"/>
            <p:cNvSpPr>
              <a:spLocks noChangeArrowheads="1"/>
            </p:cNvSpPr>
            <p:nvPr/>
          </p:nvSpPr>
          <p:spPr bwMode="auto">
            <a:xfrm>
              <a:off x="4241" y="2937"/>
              <a:ext cx="224" cy="293"/>
            </a:xfrm>
            <a:prstGeom prst="rect">
              <a:avLst/>
            </a:prstGeom>
            <a:solidFill>
              <a:srgbClr val="FFFFFF"/>
            </a:solidFill>
            <a:ln w="9525">
              <a:noFill/>
              <a:miter lim="800000"/>
              <a:headEnd/>
              <a:tailEnd/>
            </a:ln>
          </p:spPr>
          <p:txBody>
            <a:bodyPr/>
            <a:lstStyle/>
            <a:p>
              <a:pPr eaLnBrk="0" hangingPunct="0"/>
              <a:endParaRPr lang="en-US" sz="1800"/>
            </a:p>
          </p:txBody>
        </p:sp>
        <p:sp>
          <p:nvSpPr>
            <p:cNvPr id="71708" name="Rectangle 234"/>
            <p:cNvSpPr>
              <a:spLocks noChangeArrowheads="1"/>
            </p:cNvSpPr>
            <p:nvPr/>
          </p:nvSpPr>
          <p:spPr bwMode="auto">
            <a:xfrm>
              <a:off x="4241" y="2937"/>
              <a:ext cx="229" cy="298"/>
            </a:xfrm>
            <a:prstGeom prst="rect">
              <a:avLst/>
            </a:prstGeom>
            <a:noFill/>
            <a:ln w="7938">
              <a:solidFill>
                <a:srgbClr val="000000"/>
              </a:solidFill>
              <a:miter lim="800000"/>
              <a:headEnd/>
              <a:tailEnd/>
            </a:ln>
          </p:spPr>
          <p:txBody>
            <a:bodyPr/>
            <a:lstStyle/>
            <a:p>
              <a:pPr eaLnBrk="0" hangingPunct="0"/>
              <a:endParaRPr lang="en-US" sz="1800"/>
            </a:p>
          </p:txBody>
        </p:sp>
        <p:sp>
          <p:nvSpPr>
            <p:cNvPr id="71709" name="Line 235"/>
            <p:cNvSpPr>
              <a:spLocks noChangeShapeType="1"/>
            </p:cNvSpPr>
            <p:nvPr/>
          </p:nvSpPr>
          <p:spPr bwMode="auto">
            <a:xfrm>
              <a:off x="4241" y="3136"/>
              <a:ext cx="224" cy="1"/>
            </a:xfrm>
            <a:prstGeom prst="line">
              <a:avLst/>
            </a:prstGeom>
            <a:noFill/>
            <a:ln w="7938">
              <a:solidFill>
                <a:srgbClr val="000000"/>
              </a:solidFill>
              <a:round/>
              <a:headEnd/>
              <a:tailEnd/>
            </a:ln>
          </p:spPr>
          <p:txBody>
            <a:bodyPr/>
            <a:lstStyle/>
            <a:p>
              <a:endParaRPr lang="en-CA"/>
            </a:p>
          </p:txBody>
        </p:sp>
        <p:sp>
          <p:nvSpPr>
            <p:cNvPr id="71710" name="Line 236"/>
            <p:cNvSpPr>
              <a:spLocks noChangeShapeType="1"/>
            </p:cNvSpPr>
            <p:nvPr/>
          </p:nvSpPr>
          <p:spPr bwMode="auto">
            <a:xfrm>
              <a:off x="4241" y="3051"/>
              <a:ext cx="224" cy="1"/>
            </a:xfrm>
            <a:prstGeom prst="line">
              <a:avLst/>
            </a:prstGeom>
            <a:noFill/>
            <a:ln w="7938">
              <a:solidFill>
                <a:srgbClr val="000000"/>
              </a:solidFill>
              <a:round/>
              <a:headEnd/>
              <a:tailEnd/>
            </a:ln>
          </p:spPr>
          <p:txBody>
            <a:bodyPr/>
            <a:lstStyle/>
            <a:p>
              <a:endParaRPr lang="en-CA"/>
            </a:p>
          </p:txBody>
        </p:sp>
        <p:sp>
          <p:nvSpPr>
            <p:cNvPr id="71711" name="Rectangle 237"/>
            <p:cNvSpPr>
              <a:spLocks noChangeArrowheads="1"/>
            </p:cNvSpPr>
            <p:nvPr/>
          </p:nvSpPr>
          <p:spPr bwMode="auto">
            <a:xfrm>
              <a:off x="4250" y="2971"/>
              <a:ext cx="214" cy="78"/>
            </a:xfrm>
            <a:prstGeom prst="rect">
              <a:avLst/>
            </a:prstGeom>
            <a:noFill/>
            <a:ln w="9525">
              <a:noFill/>
              <a:miter lim="800000"/>
              <a:headEnd/>
              <a:tailEnd/>
            </a:ln>
          </p:spPr>
          <p:txBody>
            <a:bodyPr wrap="none" lIns="0" tIns="0" rIns="0" bIns="0">
              <a:spAutoFit/>
            </a:bodyPr>
            <a:lstStyle/>
            <a:p>
              <a:pPr algn="ctr" eaLnBrk="0" hangingPunct="0"/>
              <a:r>
                <a:rPr lang="en-US" sz="800" b="0"/>
                <a:t>C1ass B</a:t>
              </a:r>
              <a:endParaRPr lang="en-US" sz="1800"/>
            </a:p>
          </p:txBody>
        </p:sp>
        <p:sp>
          <p:nvSpPr>
            <p:cNvPr id="71712" name="Rectangle 238"/>
            <p:cNvSpPr>
              <a:spLocks noChangeArrowheads="1"/>
            </p:cNvSpPr>
            <p:nvPr/>
          </p:nvSpPr>
          <p:spPr bwMode="auto">
            <a:xfrm>
              <a:off x="4271" y="3061"/>
              <a:ext cx="86" cy="78"/>
            </a:xfrm>
            <a:prstGeom prst="rect">
              <a:avLst/>
            </a:prstGeom>
            <a:noFill/>
            <a:ln w="9525">
              <a:noFill/>
              <a:miter lim="800000"/>
              <a:headEnd/>
              <a:tailEnd/>
            </a:ln>
          </p:spPr>
          <p:txBody>
            <a:bodyPr wrap="none" lIns="0" tIns="0" rIns="0" bIns="0">
              <a:spAutoFit/>
            </a:bodyPr>
            <a:lstStyle/>
            <a:p>
              <a:pPr eaLnBrk="0" hangingPunct="0"/>
              <a:r>
                <a:rPr lang="en-US" sz="800" b="0"/>
                <a:t>attr</a:t>
              </a:r>
              <a:endParaRPr lang="en-US" sz="1800"/>
            </a:p>
          </p:txBody>
        </p:sp>
        <p:sp>
          <p:nvSpPr>
            <p:cNvPr id="71713" name="Rectangle 239"/>
            <p:cNvSpPr>
              <a:spLocks noChangeArrowheads="1"/>
            </p:cNvSpPr>
            <p:nvPr/>
          </p:nvSpPr>
          <p:spPr bwMode="auto">
            <a:xfrm>
              <a:off x="4271" y="3158"/>
              <a:ext cx="65" cy="78"/>
            </a:xfrm>
            <a:prstGeom prst="rect">
              <a:avLst/>
            </a:prstGeom>
            <a:noFill/>
            <a:ln w="9525">
              <a:noFill/>
              <a:miter lim="800000"/>
              <a:headEnd/>
              <a:tailEnd/>
            </a:ln>
          </p:spPr>
          <p:txBody>
            <a:bodyPr wrap="none" lIns="0" tIns="0" rIns="0" bIns="0">
              <a:spAutoFit/>
            </a:bodyPr>
            <a:lstStyle/>
            <a:p>
              <a:pPr eaLnBrk="0" hangingPunct="0"/>
              <a:r>
                <a:rPr lang="en-US" sz="800" b="0"/>
                <a:t>op</a:t>
              </a:r>
              <a:endParaRPr lang="en-US" sz="1800"/>
            </a:p>
          </p:txBody>
        </p:sp>
      </p:grpSp>
      <p:sp>
        <p:nvSpPr>
          <p:cNvPr id="40183" name="Rectangle 247"/>
          <p:cNvSpPr>
            <a:spLocks noChangeArrowheads="1"/>
          </p:cNvSpPr>
          <p:nvPr/>
        </p:nvSpPr>
        <p:spPr bwMode="auto">
          <a:xfrm>
            <a:off x="523875" y="3959225"/>
            <a:ext cx="3965575" cy="1612900"/>
          </a:xfrm>
          <a:prstGeom prst="rect">
            <a:avLst/>
          </a:prstGeom>
          <a:noFill/>
          <a:ln w="12700">
            <a:noFill/>
            <a:miter lim="800000"/>
            <a:headEnd/>
            <a:tailEnd/>
          </a:ln>
        </p:spPr>
        <p:txBody>
          <a:bodyPr lIns="90483" tIns="44448" rIns="90483" bIns="44448"/>
          <a:lstStyle/>
          <a:p>
            <a:pPr eaLnBrk="0" hangingPunct="0"/>
            <a:endParaRPr lang="en-US" b="0"/>
          </a:p>
          <a:p>
            <a:pPr eaLnBrk="0" hangingPunct="0"/>
            <a:r>
              <a:rPr lang="en-US" b="0">
                <a:solidFill>
                  <a:srgbClr val="0000CC"/>
                </a:solidFill>
                <a:latin typeface="Verdana" pitchFamily="34" charset="0"/>
              </a:rPr>
              <a:t>Design goals:</a:t>
            </a:r>
            <a:r>
              <a:rPr lang="en-US" b="0">
                <a:latin typeface="Verdana" pitchFamily="34" charset="0"/>
              </a:rPr>
              <a:t> Maintainability, flexibility.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40110"/>
                                        </p:tgtEl>
                                        <p:attrNameLst>
                                          <p:attrName>style.visibility</p:attrName>
                                        </p:attrNameLst>
                                      </p:cBhvr>
                                      <p:to>
                                        <p:strVal val="visible"/>
                                      </p:to>
                                    </p:set>
                                    <p:animEffect transition="in" filter="wipe(up)">
                                      <p:cBhvr>
                                        <p:cTn id="11" dur="500"/>
                                        <p:tgtEl>
                                          <p:spTgt spid="401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401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P spid="40110" grpId="0" animBg="1"/>
      <p:bldP spid="4018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ea typeface="ＭＳ Ｐゴシック" pitchFamily="34" charset="-128"/>
              </a:rPr>
              <a:t>Opaque Layering in ARENA</a:t>
            </a:r>
          </a:p>
        </p:txBody>
      </p:sp>
      <p:pic>
        <p:nvPicPr>
          <p:cNvPr id="73731" name="Picture 4"/>
          <p:cNvPicPr>
            <a:picLocks noGrp="1" noChangeAspect="1" noChangeArrowheads="1"/>
          </p:cNvPicPr>
          <p:nvPr>
            <p:ph type="body" idx="1"/>
          </p:nvPr>
        </p:nvPicPr>
        <p:blipFill>
          <a:blip r:embed="rId3"/>
          <a:srcRect/>
          <a:stretch>
            <a:fillRect/>
          </a:stretch>
        </p:blipFill>
        <p:spPr>
          <a:xfrm>
            <a:off x="1339850" y="1295400"/>
            <a:ext cx="6284913" cy="4921250"/>
          </a:xfrm>
        </p:spPr>
      </p:pic>
      <p:sp>
        <p:nvSpPr>
          <p:cNvPr id="4" name="Text Box 8"/>
          <p:cNvSpPr txBox="1">
            <a:spLocks noChangeArrowheads="1"/>
          </p:cNvSpPr>
          <p:nvPr/>
        </p:nvSpPr>
        <p:spPr bwMode="auto">
          <a:xfrm>
            <a:off x="7813675" y="5486400"/>
            <a:ext cx="1330325" cy="461963"/>
          </a:xfrm>
          <a:prstGeom prst="rect">
            <a:avLst/>
          </a:prstGeom>
          <a:noFill/>
          <a:ln w="12700">
            <a:noFill/>
            <a:miter lim="800000"/>
            <a:headEnd/>
            <a:tailEnd/>
          </a:ln>
        </p:spPr>
        <p:txBody>
          <a:bodyPr>
            <a:spAutoFit/>
          </a:bodyPr>
          <a:lstStyle/>
          <a:p>
            <a:pPr eaLnBrk="0" hangingPunct="0"/>
            <a:r>
              <a:rPr lang="en-US" b="0">
                <a:solidFill>
                  <a:srgbClr val="0000CC"/>
                </a:solidFill>
                <a:latin typeface="Verdana" pitchFamily="34" charset="0"/>
              </a:rPr>
              <a:t>Layer 1</a:t>
            </a:r>
          </a:p>
        </p:txBody>
      </p:sp>
      <p:sp>
        <p:nvSpPr>
          <p:cNvPr id="5" name="Text Box 9"/>
          <p:cNvSpPr txBox="1">
            <a:spLocks noChangeArrowheads="1"/>
          </p:cNvSpPr>
          <p:nvPr/>
        </p:nvSpPr>
        <p:spPr bwMode="auto">
          <a:xfrm>
            <a:off x="7729538" y="3595688"/>
            <a:ext cx="1330325" cy="461962"/>
          </a:xfrm>
          <a:prstGeom prst="rect">
            <a:avLst/>
          </a:prstGeom>
          <a:noFill/>
          <a:ln w="12700">
            <a:noFill/>
            <a:miter lim="800000"/>
            <a:headEnd/>
            <a:tailEnd/>
          </a:ln>
        </p:spPr>
        <p:txBody>
          <a:bodyPr>
            <a:spAutoFit/>
          </a:bodyPr>
          <a:lstStyle/>
          <a:p>
            <a:pPr eaLnBrk="0" hangingPunct="0"/>
            <a:r>
              <a:rPr lang="en-US" b="0">
                <a:solidFill>
                  <a:srgbClr val="0000CC"/>
                </a:solidFill>
                <a:latin typeface="Verdana" pitchFamily="34" charset="0"/>
              </a:rPr>
              <a:t>Layer 2</a:t>
            </a:r>
            <a:endParaRPr lang="en-US" b="0">
              <a:latin typeface="Verdana" pitchFamily="34" charset="0"/>
            </a:endParaRPr>
          </a:p>
        </p:txBody>
      </p:sp>
      <p:sp>
        <p:nvSpPr>
          <p:cNvPr id="6" name="Text Box 10"/>
          <p:cNvSpPr txBox="1">
            <a:spLocks noChangeArrowheads="1"/>
          </p:cNvSpPr>
          <p:nvPr/>
        </p:nvSpPr>
        <p:spPr bwMode="auto">
          <a:xfrm>
            <a:off x="7729538" y="1752600"/>
            <a:ext cx="1330325" cy="460375"/>
          </a:xfrm>
          <a:prstGeom prst="rect">
            <a:avLst/>
          </a:prstGeom>
          <a:noFill/>
          <a:ln w="12700">
            <a:noFill/>
            <a:miter lim="800000"/>
            <a:headEnd/>
            <a:tailEnd/>
          </a:ln>
        </p:spPr>
        <p:txBody>
          <a:bodyPr>
            <a:spAutoFit/>
          </a:bodyPr>
          <a:lstStyle/>
          <a:p>
            <a:pPr eaLnBrk="0" hangingPunct="0"/>
            <a:r>
              <a:rPr lang="en-US" b="0">
                <a:solidFill>
                  <a:srgbClr val="0000CC"/>
                </a:solidFill>
                <a:latin typeface="Verdana" pitchFamily="34" charset="0"/>
              </a:rPr>
              <a:t>Layer</a:t>
            </a:r>
            <a:r>
              <a:rPr lang="en-US" b="0">
                <a:latin typeface="Verdana" pitchFamily="34" charset="0"/>
              </a:rPr>
              <a:t> </a:t>
            </a:r>
            <a:r>
              <a:rPr lang="en-US" b="0">
                <a:solidFill>
                  <a:srgbClr val="0000CC"/>
                </a:solidFill>
                <a:latin typeface="Verdana"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5" grpId="0" build="p" autoUpdateAnimBg="0"/>
      <p:bldP spid="6"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z="3600" dirty="0" smtClean="0">
                <a:ea typeface="ＭＳ Ｐゴシック" pitchFamily="34" charset="-128"/>
              </a:rPr>
              <a:t>Open Architecture (Transparent Layering)</a:t>
            </a:r>
          </a:p>
        </p:txBody>
      </p:sp>
      <p:sp>
        <p:nvSpPr>
          <p:cNvPr id="40964" name="Rectangle 4"/>
          <p:cNvSpPr>
            <a:spLocks noGrp="1" noChangeArrowheads="1"/>
          </p:cNvSpPr>
          <p:nvPr>
            <p:ph idx="1"/>
          </p:nvPr>
        </p:nvSpPr>
        <p:spPr>
          <a:xfrm>
            <a:off x="500034" y="1285860"/>
            <a:ext cx="4068763" cy="1174750"/>
          </a:xfrm>
        </p:spPr>
        <p:txBody>
          <a:bodyPr/>
          <a:lstStyle/>
          <a:p>
            <a:r>
              <a:rPr lang="en-US" dirty="0" smtClean="0">
                <a:ea typeface="ＭＳ Ｐゴシック" pitchFamily="34" charset="-128"/>
              </a:rPr>
              <a:t>Each layer can call operations from any layer below (“indirect addressing”)</a:t>
            </a:r>
          </a:p>
        </p:txBody>
      </p:sp>
      <p:sp>
        <p:nvSpPr>
          <p:cNvPr id="75780" name="Rectangle 14"/>
          <p:cNvSpPr>
            <a:spLocks noChangeArrowheads="1"/>
          </p:cNvSpPr>
          <p:nvPr/>
        </p:nvSpPr>
        <p:spPr bwMode="auto">
          <a:xfrm>
            <a:off x="4768850" y="4549775"/>
            <a:ext cx="3429000" cy="703263"/>
          </a:xfrm>
          <a:prstGeom prst="rect">
            <a:avLst/>
          </a:prstGeom>
          <a:noFill/>
          <a:ln w="7938">
            <a:solidFill>
              <a:srgbClr val="000000"/>
            </a:solidFill>
            <a:miter lim="800000"/>
            <a:headEnd/>
            <a:tailEnd/>
          </a:ln>
        </p:spPr>
        <p:txBody>
          <a:bodyPr lIns="91435" tIns="45718" rIns="91435" bIns="45718"/>
          <a:lstStyle/>
          <a:p>
            <a:pPr eaLnBrk="0" hangingPunct="0"/>
            <a:endParaRPr lang="en-US" sz="1800"/>
          </a:p>
        </p:txBody>
      </p:sp>
      <p:sp>
        <p:nvSpPr>
          <p:cNvPr id="75781" name="Rectangle 15"/>
          <p:cNvSpPr>
            <a:spLocks noChangeArrowheads="1"/>
          </p:cNvSpPr>
          <p:nvPr/>
        </p:nvSpPr>
        <p:spPr bwMode="auto">
          <a:xfrm>
            <a:off x="4768850" y="3846513"/>
            <a:ext cx="3429000" cy="704850"/>
          </a:xfrm>
          <a:prstGeom prst="rect">
            <a:avLst/>
          </a:prstGeom>
          <a:noFill/>
          <a:ln w="7938">
            <a:solidFill>
              <a:srgbClr val="000000"/>
            </a:solidFill>
            <a:miter lim="800000"/>
            <a:headEnd/>
            <a:tailEnd/>
          </a:ln>
        </p:spPr>
        <p:txBody>
          <a:bodyPr lIns="91435" tIns="45718" rIns="91435" bIns="45718"/>
          <a:lstStyle/>
          <a:p>
            <a:pPr eaLnBrk="0" hangingPunct="0"/>
            <a:endParaRPr lang="en-US" sz="1800"/>
          </a:p>
        </p:txBody>
      </p:sp>
      <p:sp>
        <p:nvSpPr>
          <p:cNvPr id="75782" name="Rectangle 16"/>
          <p:cNvSpPr>
            <a:spLocks noChangeArrowheads="1"/>
          </p:cNvSpPr>
          <p:nvPr/>
        </p:nvSpPr>
        <p:spPr bwMode="auto">
          <a:xfrm>
            <a:off x="4768850" y="3140075"/>
            <a:ext cx="3429000" cy="704850"/>
          </a:xfrm>
          <a:prstGeom prst="rect">
            <a:avLst/>
          </a:prstGeom>
          <a:noFill/>
          <a:ln w="7938">
            <a:solidFill>
              <a:srgbClr val="000000"/>
            </a:solidFill>
            <a:miter lim="800000"/>
            <a:headEnd/>
            <a:tailEnd/>
          </a:ln>
        </p:spPr>
        <p:txBody>
          <a:bodyPr lIns="91435" tIns="45718" rIns="91435" bIns="45718"/>
          <a:lstStyle/>
          <a:p>
            <a:pPr eaLnBrk="0" hangingPunct="0"/>
            <a:endParaRPr lang="en-US" sz="1800"/>
          </a:p>
        </p:txBody>
      </p:sp>
      <p:sp>
        <p:nvSpPr>
          <p:cNvPr id="75783" name="Rectangle 17"/>
          <p:cNvSpPr>
            <a:spLocks noChangeArrowheads="1"/>
          </p:cNvSpPr>
          <p:nvPr/>
        </p:nvSpPr>
        <p:spPr bwMode="auto">
          <a:xfrm>
            <a:off x="4768850" y="2438400"/>
            <a:ext cx="3429000" cy="703263"/>
          </a:xfrm>
          <a:prstGeom prst="rect">
            <a:avLst/>
          </a:prstGeom>
          <a:noFill/>
          <a:ln w="7938">
            <a:solidFill>
              <a:srgbClr val="000000"/>
            </a:solidFill>
            <a:miter lim="800000"/>
            <a:headEnd/>
            <a:tailEnd/>
          </a:ln>
        </p:spPr>
        <p:txBody>
          <a:bodyPr lIns="91435" tIns="45718" rIns="91435" bIns="45718"/>
          <a:lstStyle/>
          <a:p>
            <a:pPr eaLnBrk="0" hangingPunct="0"/>
            <a:endParaRPr lang="en-US" sz="1800"/>
          </a:p>
        </p:txBody>
      </p:sp>
      <p:sp>
        <p:nvSpPr>
          <p:cNvPr id="75784" name="Rectangle 18"/>
          <p:cNvSpPr>
            <a:spLocks noChangeArrowheads="1"/>
          </p:cNvSpPr>
          <p:nvPr/>
        </p:nvSpPr>
        <p:spPr bwMode="auto">
          <a:xfrm>
            <a:off x="8335963" y="4805363"/>
            <a:ext cx="214312" cy="230187"/>
          </a:xfrm>
          <a:prstGeom prst="rect">
            <a:avLst/>
          </a:prstGeom>
          <a:noFill/>
          <a:ln w="9525">
            <a:noFill/>
            <a:miter lim="800000"/>
            <a:headEnd/>
            <a:tailEnd/>
          </a:ln>
        </p:spPr>
        <p:txBody>
          <a:bodyPr wrap="none" lIns="0" tIns="0" rIns="0" bIns="0">
            <a:spAutoFit/>
          </a:bodyPr>
          <a:lstStyle/>
          <a:p>
            <a:pPr eaLnBrk="0" hangingPunct="0"/>
            <a:r>
              <a:rPr lang="en-US" sz="1500" b="0"/>
              <a:t>L1</a:t>
            </a:r>
            <a:endParaRPr lang="en-US" sz="1800"/>
          </a:p>
        </p:txBody>
      </p:sp>
      <p:sp>
        <p:nvSpPr>
          <p:cNvPr id="75785" name="Rectangle 19"/>
          <p:cNvSpPr>
            <a:spLocks noChangeArrowheads="1"/>
          </p:cNvSpPr>
          <p:nvPr/>
        </p:nvSpPr>
        <p:spPr bwMode="auto">
          <a:xfrm>
            <a:off x="8335963" y="4103688"/>
            <a:ext cx="214312" cy="230187"/>
          </a:xfrm>
          <a:prstGeom prst="rect">
            <a:avLst/>
          </a:prstGeom>
          <a:noFill/>
          <a:ln w="9525">
            <a:noFill/>
            <a:miter lim="800000"/>
            <a:headEnd/>
            <a:tailEnd/>
          </a:ln>
        </p:spPr>
        <p:txBody>
          <a:bodyPr wrap="none" lIns="0" tIns="0" rIns="0" bIns="0">
            <a:spAutoFit/>
          </a:bodyPr>
          <a:lstStyle/>
          <a:p>
            <a:pPr eaLnBrk="0" hangingPunct="0"/>
            <a:r>
              <a:rPr lang="en-US" sz="1500" b="0"/>
              <a:t>L2</a:t>
            </a:r>
            <a:endParaRPr lang="en-US" sz="1800"/>
          </a:p>
        </p:txBody>
      </p:sp>
      <p:sp>
        <p:nvSpPr>
          <p:cNvPr id="75786" name="Rectangle 20"/>
          <p:cNvSpPr>
            <a:spLocks noChangeArrowheads="1"/>
          </p:cNvSpPr>
          <p:nvPr/>
        </p:nvSpPr>
        <p:spPr bwMode="auto">
          <a:xfrm>
            <a:off x="8335963" y="3397250"/>
            <a:ext cx="214312" cy="231775"/>
          </a:xfrm>
          <a:prstGeom prst="rect">
            <a:avLst/>
          </a:prstGeom>
          <a:noFill/>
          <a:ln w="9525">
            <a:noFill/>
            <a:miter lim="800000"/>
            <a:headEnd/>
            <a:tailEnd/>
          </a:ln>
        </p:spPr>
        <p:txBody>
          <a:bodyPr wrap="none" lIns="0" tIns="0" rIns="0" bIns="0">
            <a:spAutoFit/>
          </a:bodyPr>
          <a:lstStyle/>
          <a:p>
            <a:pPr eaLnBrk="0" hangingPunct="0"/>
            <a:r>
              <a:rPr lang="en-US" sz="1500" b="0"/>
              <a:t>L3</a:t>
            </a:r>
            <a:endParaRPr lang="en-US" sz="1800"/>
          </a:p>
        </p:txBody>
      </p:sp>
      <p:sp>
        <p:nvSpPr>
          <p:cNvPr id="75787" name="Rectangle 21"/>
          <p:cNvSpPr>
            <a:spLocks noChangeArrowheads="1"/>
          </p:cNvSpPr>
          <p:nvPr/>
        </p:nvSpPr>
        <p:spPr bwMode="auto">
          <a:xfrm>
            <a:off x="8340725" y="2693988"/>
            <a:ext cx="217488" cy="231775"/>
          </a:xfrm>
          <a:prstGeom prst="rect">
            <a:avLst/>
          </a:prstGeom>
          <a:noFill/>
          <a:ln w="9525">
            <a:noFill/>
            <a:miter lim="800000"/>
            <a:headEnd/>
            <a:tailEnd/>
          </a:ln>
        </p:spPr>
        <p:txBody>
          <a:bodyPr wrap="none" lIns="0" tIns="0" rIns="0" bIns="0">
            <a:spAutoFit/>
          </a:bodyPr>
          <a:lstStyle/>
          <a:p>
            <a:pPr eaLnBrk="0" hangingPunct="0"/>
            <a:r>
              <a:rPr lang="en-US" sz="1500" b="0"/>
              <a:t>L4</a:t>
            </a:r>
            <a:endParaRPr lang="en-US" sz="1800"/>
          </a:p>
        </p:txBody>
      </p:sp>
      <p:sp>
        <p:nvSpPr>
          <p:cNvPr id="40991" name="Line 31"/>
          <p:cNvSpPr>
            <a:spLocks noChangeShapeType="1"/>
          </p:cNvSpPr>
          <p:nvPr/>
        </p:nvSpPr>
        <p:spPr bwMode="auto">
          <a:xfrm flipH="1">
            <a:off x="7032625" y="3019425"/>
            <a:ext cx="28575" cy="935038"/>
          </a:xfrm>
          <a:prstGeom prst="line">
            <a:avLst/>
          </a:prstGeom>
          <a:noFill/>
          <a:ln w="28575">
            <a:solidFill>
              <a:srgbClr val="000000"/>
            </a:solidFill>
            <a:prstDash val="dash"/>
            <a:round/>
            <a:headEnd/>
            <a:tailEnd type="arrow" w="med" len="med"/>
          </a:ln>
        </p:spPr>
        <p:txBody>
          <a:bodyPr lIns="91435" tIns="45718" rIns="91435" bIns="45718"/>
          <a:lstStyle/>
          <a:p>
            <a:endParaRPr lang="en-CA"/>
          </a:p>
        </p:txBody>
      </p:sp>
      <p:sp>
        <p:nvSpPr>
          <p:cNvPr id="40992" name="Line 32"/>
          <p:cNvSpPr>
            <a:spLocks noChangeShapeType="1"/>
          </p:cNvSpPr>
          <p:nvPr/>
        </p:nvSpPr>
        <p:spPr bwMode="auto">
          <a:xfrm>
            <a:off x="5621338" y="3040063"/>
            <a:ext cx="241300" cy="935037"/>
          </a:xfrm>
          <a:prstGeom prst="line">
            <a:avLst/>
          </a:prstGeom>
          <a:noFill/>
          <a:ln w="28575">
            <a:solidFill>
              <a:srgbClr val="000000"/>
            </a:solidFill>
            <a:prstDash val="dash"/>
            <a:round/>
            <a:headEnd/>
            <a:tailEnd type="arrow" w="med" len="med"/>
          </a:ln>
        </p:spPr>
        <p:txBody>
          <a:bodyPr lIns="91435" tIns="45718" rIns="91435" bIns="45718"/>
          <a:lstStyle/>
          <a:p>
            <a:endParaRPr lang="en-CA"/>
          </a:p>
        </p:txBody>
      </p:sp>
      <p:sp>
        <p:nvSpPr>
          <p:cNvPr id="40993" name="Line 33"/>
          <p:cNvSpPr>
            <a:spLocks noChangeShapeType="1"/>
          </p:cNvSpPr>
          <p:nvPr/>
        </p:nvSpPr>
        <p:spPr bwMode="auto">
          <a:xfrm flipH="1">
            <a:off x="5437188" y="3032125"/>
            <a:ext cx="184150" cy="1638300"/>
          </a:xfrm>
          <a:prstGeom prst="line">
            <a:avLst/>
          </a:prstGeom>
          <a:noFill/>
          <a:ln w="28575">
            <a:solidFill>
              <a:srgbClr val="000000"/>
            </a:solidFill>
            <a:prstDash val="dash"/>
            <a:round/>
            <a:headEnd/>
            <a:tailEnd type="arrow" w="med" len="med"/>
          </a:ln>
        </p:spPr>
        <p:txBody>
          <a:bodyPr lIns="91435" tIns="45718" rIns="91435" bIns="45718"/>
          <a:lstStyle/>
          <a:p>
            <a:endParaRPr lang="en-CA"/>
          </a:p>
        </p:txBody>
      </p:sp>
      <p:sp>
        <p:nvSpPr>
          <p:cNvPr id="40994" name="Line 34"/>
          <p:cNvSpPr>
            <a:spLocks noChangeShapeType="1"/>
          </p:cNvSpPr>
          <p:nvPr/>
        </p:nvSpPr>
        <p:spPr bwMode="auto">
          <a:xfrm flipH="1">
            <a:off x="5656263" y="3741738"/>
            <a:ext cx="879475" cy="1355725"/>
          </a:xfrm>
          <a:prstGeom prst="line">
            <a:avLst/>
          </a:prstGeom>
          <a:noFill/>
          <a:ln w="28575">
            <a:solidFill>
              <a:srgbClr val="000000"/>
            </a:solidFill>
            <a:prstDash val="dash"/>
            <a:round/>
            <a:headEnd/>
            <a:tailEnd type="arrow" w="med" len="med"/>
          </a:ln>
        </p:spPr>
        <p:txBody>
          <a:bodyPr lIns="91435" tIns="45718" rIns="91435" bIns="45718"/>
          <a:lstStyle/>
          <a:p>
            <a:endParaRPr lang="en-CA"/>
          </a:p>
        </p:txBody>
      </p:sp>
      <p:sp>
        <p:nvSpPr>
          <p:cNvPr id="41059" name="Rectangle 99"/>
          <p:cNvSpPr>
            <a:spLocks noChangeArrowheads="1"/>
          </p:cNvSpPr>
          <p:nvPr/>
        </p:nvSpPr>
        <p:spPr bwMode="auto">
          <a:xfrm>
            <a:off x="606425" y="3632200"/>
            <a:ext cx="4068763" cy="1344613"/>
          </a:xfrm>
          <a:prstGeom prst="rect">
            <a:avLst/>
          </a:prstGeom>
          <a:noFill/>
          <a:ln w="12700">
            <a:noFill/>
            <a:miter lim="800000"/>
            <a:headEnd/>
            <a:tailEnd/>
          </a:ln>
        </p:spPr>
        <p:txBody>
          <a:bodyPr lIns="90483" tIns="44448" rIns="90483" bIns="44448"/>
          <a:lstStyle/>
          <a:p>
            <a:pPr eaLnBrk="0" hangingPunct="0"/>
            <a:endParaRPr lang="en-US" b="0"/>
          </a:p>
          <a:p>
            <a:pPr eaLnBrk="0" hangingPunct="0"/>
            <a:r>
              <a:rPr lang="en-US" b="0">
                <a:solidFill>
                  <a:srgbClr val="0000CC"/>
                </a:solidFill>
                <a:latin typeface="Verdana" pitchFamily="34" charset="0"/>
              </a:rPr>
              <a:t>Design goal:</a:t>
            </a:r>
            <a:r>
              <a:rPr lang="en-US" b="0">
                <a:latin typeface="Verdana" pitchFamily="34" charset="0"/>
              </a:rPr>
              <a:t> </a:t>
            </a:r>
            <a:br>
              <a:rPr lang="en-US" b="0">
                <a:latin typeface="Verdana" pitchFamily="34" charset="0"/>
              </a:rPr>
            </a:br>
            <a:r>
              <a:rPr lang="en-US" b="0">
                <a:latin typeface="Verdana" pitchFamily="34" charset="0"/>
              </a:rPr>
              <a:t>Runtime efficiency.</a:t>
            </a:r>
          </a:p>
        </p:txBody>
      </p:sp>
      <p:grpSp>
        <p:nvGrpSpPr>
          <p:cNvPr id="2" name="Group 241"/>
          <p:cNvGrpSpPr>
            <a:grpSpLocks/>
          </p:cNvGrpSpPr>
          <p:nvPr/>
        </p:nvGrpSpPr>
        <p:grpSpPr bwMode="auto">
          <a:xfrm>
            <a:off x="5410200" y="2552700"/>
            <a:ext cx="1831975" cy="474663"/>
            <a:chOff x="3296" y="1608"/>
            <a:chExt cx="1154" cy="299"/>
          </a:xfrm>
        </p:grpSpPr>
        <p:sp>
          <p:nvSpPr>
            <p:cNvPr id="75839" name="Rectangle 102"/>
            <p:cNvSpPr>
              <a:spLocks noChangeArrowheads="1"/>
            </p:cNvSpPr>
            <p:nvPr/>
          </p:nvSpPr>
          <p:spPr bwMode="auto">
            <a:xfrm>
              <a:off x="3296" y="1608"/>
              <a:ext cx="224" cy="293"/>
            </a:xfrm>
            <a:prstGeom prst="rect">
              <a:avLst/>
            </a:prstGeom>
            <a:solidFill>
              <a:srgbClr val="FFFFFF"/>
            </a:solidFill>
            <a:ln w="9525">
              <a:noFill/>
              <a:miter lim="800000"/>
              <a:headEnd/>
              <a:tailEnd/>
            </a:ln>
          </p:spPr>
          <p:txBody>
            <a:bodyPr/>
            <a:lstStyle/>
            <a:p>
              <a:pPr eaLnBrk="0" hangingPunct="0"/>
              <a:endParaRPr lang="en-US" sz="1800"/>
            </a:p>
          </p:txBody>
        </p:sp>
        <p:sp>
          <p:nvSpPr>
            <p:cNvPr id="75840" name="Rectangle 103"/>
            <p:cNvSpPr>
              <a:spLocks noChangeArrowheads="1"/>
            </p:cNvSpPr>
            <p:nvPr/>
          </p:nvSpPr>
          <p:spPr bwMode="auto">
            <a:xfrm>
              <a:off x="3296" y="1608"/>
              <a:ext cx="229" cy="298"/>
            </a:xfrm>
            <a:prstGeom prst="rect">
              <a:avLst/>
            </a:prstGeom>
            <a:noFill/>
            <a:ln w="7938">
              <a:solidFill>
                <a:srgbClr val="000000"/>
              </a:solidFill>
              <a:miter lim="800000"/>
              <a:headEnd/>
              <a:tailEnd/>
            </a:ln>
          </p:spPr>
          <p:txBody>
            <a:bodyPr/>
            <a:lstStyle/>
            <a:p>
              <a:pPr eaLnBrk="0" hangingPunct="0"/>
              <a:endParaRPr lang="en-US" sz="1800"/>
            </a:p>
          </p:txBody>
        </p:sp>
        <p:sp>
          <p:nvSpPr>
            <p:cNvPr id="75841" name="Line 104"/>
            <p:cNvSpPr>
              <a:spLocks noChangeShapeType="1"/>
            </p:cNvSpPr>
            <p:nvPr/>
          </p:nvSpPr>
          <p:spPr bwMode="auto">
            <a:xfrm>
              <a:off x="3296" y="1807"/>
              <a:ext cx="224" cy="1"/>
            </a:xfrm>
            <a:prstGeom prst="line">
              <a:avLst/>
            </a:prstGeom>
            <a:noFill/>
            <a:ln w="7938">
              <a:solidFill>
                <a:srgbClr val="000000"/>
              </a:solidFill>
              <a:round/>
              <a:headEnd/>
              <a:tailEnd/>
            </a:ln>
          </p:spPr>
          <p:txBody>
            <a:bodyPr/>
            <a:lstStyle/>
            <a:p>
              <a:endParaRPr lang="en-CA"/>
            </a:p>
          </p:txBody>
        </p:sp>
        <p:sp>
          <p:nvSpPr>
            <p:cNvPr id="75842" name="Line 105"/>
            <p:cNvSpPr>
              <a:spLocks noChangeShapeType="1"/>
            </p:cNvSpPr>
            <p:nvPr/>
          </p:nvSpPr>
          <p:spPr bwMode="auto">
            <a:xfrm>
              <a:off x="3296" y="1722"/>
              <a:ext cx="224" cy="1"/>
            </a:xfrm>
            <a:prstGeom prst="line">
              <a:avLst/>
            </a:prstGeom>
            <a:noFill/>
            <a:ln w="7938">
              <a:solidFill>
                <a:srgbClr val="000000"/>
              </a:solidFill>
              <a:round/>
              <a:headEnd/>
              <a:tailEnd/>
            </a:ln>
          </p:spPr>
          <p:txBody>
            <a:bodyPr/>
            <a:lstStyle/>
            <a:p>
              <a:endParaRPr lang="en-CA"/>
            </a:p>
          </p:txBody>
        </p:sp>
        <p:sp>
          <p:nvSpPr>
            <p:cNvPr id="75843" name="Rectangle 106"/>
            <p:cNvSpPr>
              <a:spLocks noChangeArrowheads="1"/>
            </p:cNvSpPr>
            <p:nvPr/>
          </p:nvSpPr>
          <p:spPr bwMode="auto">
            <a:xfrm>
              <a:off x="3319" y="1642"/>
              <a:ext cx="187" cy="78"/>
            </a:xfrm>
            <a:prstGeom prst="rect">
              <a:avLst/>
            </a:prstGeom>
            <a:noFill/>
            <a:ln w="9525">
              <a:noFill/>
              <a:miter lim="800000"/>
              <a:headEnd/>
              <a:tailEnd/>
            </a:ln>
          </p:spPr>
          <p:txBody>
            <a:bodyPr wrap="none" lIns="0" tIns="0" rIns="0" bIns="0">
              <a:spAutoFit/>
            </a:bodyPr>
            <a:lstStyle/>
            <a:p>
              <a:pPr algn="ctr" eaLnBrk="0" hangingPunct="0"/>
              <a:r>
                <a:rPr lang="en-US" sz="800" b="0"/>
                <a:t>C1ass1</a:t>
              </a:r>
              <a:endParaRPr lang="en-US" sz="1800"/>
            </a:p>
          </p:txBody>
        </p:sp>
        <p:sp>
          <p:nvSpPr>
            <p:cNvPr id="75844" name="Rectangle 107"/>
            <p:cNvSpPr>
              <a:spLocks noChangeArrowheads="1"/>
            </p:cNvSpPr>
            <p:nvPr/>
          </p:nvSpPr>
          <p:spPr bwMode="auto">
            <a:xfrm>
              <a:off x="3326" y="1732"/>
              <a:ext cx="86" cy="78"/>
            </a:xfrm>
            <a:prstGeom prst="rect">
              <a:avLst/>
            </a:prstGeom>
            <a:noFill/>
            <a:ln w="9525">
              <a:noFill/>
              <a:miter lim="800000"/>
              <a:headEnd/>
              <a:tailEnd/>
            </a:ln>
          </p:spPr>
          <p:txBody>
            <a:bodyPr wrap="none" lIns="0" tIns="0" rIns="0" bIns="0">
              <a:spAutoFit/>
            </a:bodyPr>
            <a:lstStyle/>
            <a:p>
              <a:pPr eaLnBrk="0" hangingPunct="0"/>
              <a:r>
                <a:rPr lang="en-US" sz="800" b="0"/>
                <a:t>attr</a:t>
              </a:r>
              <a:endParaRPr lang="en-US" sz="1800"/>
            </a:p>
          </p:txBody>
        </p:sp>
        <p:sp>
          <p:nvSpPr>
            <p:cNvPr id="75845" name="Rectangle 108"/>
            <p:cNvSpPr>
              <a:spLocks noChangeArrowheads="1"/>
            </p:cNvSpPr>
            <p:nvPr/>
          </p:nvSpPr>
          <p:spPr bwMode="auto">
            <a:xfrm>
              <a:off x="3326" y="1829"/>
              <a:ext cx="65" cy="78"/>
            </a:xfrm>
            <a:prstGeom prst="rect">
              <a:avLst/>
            </a:prstGeom>
            <a:noFill/>
            <a:ln w="9525">
              <a:noFill/>
              <a:miter lim="800000"/>
              <a:headEnd/>
              <a:tailEnd/>
            </a:ln>
          </p:spPr>
          <p:txBody>
            <a:bodyPr wrap="none" lIns="0" tIns="0" rIns="0" bIns="0">
              <a:spAutoFit/>
            </a:bodyPr>
            <a:lstStyle/>
            <a:p>
              <a:pPr eaLnBrk="0" hangingPunct="0"/>
              <a:r>
                <a:rPr lang="en-US" sz="800" b="0"/>
                <a:t>op</a:t>
              </a:r>
              <a:endParaRPr lang="en-US" sz="1800"/>
            </a:p>
          </p:txBody>
        </p:sp>
        <p:sp>
          <p:nvSpPr>
            <p:cNvPr id="75846" name="Rectangle 177"/>
            <p:cNvSpPr>
              <a:spLocks noChangeArrowheads="1"/>
            </p:cNvSpPr>
            <p:nvPr/>
          </p:nvSpPr>
          <p:spPr bwMode="auto">
            <a:xfrm>
              <a:off x="4221" y="1608"/>
              <a:ext cx="224" cy="293"/>
            </a:xfrm>
            <a:prstGeom prst="rect">
              <a:avLst/>
            </a:prstGeom>
            <a:solidFill>
              <a:srgbClr val="FFFFFF"/>
            </a:solidFill>
            <a:ln w="9525">
              <a:noFill/>
              <a:miter lim="800000"/>
              <a:headEnd/>
              <a:tailEnd/>
            </a:ln>
          </p:spPr>
          <p:txBody>
            <a:bodyPr/>
            <a:lstStyle/>
            <a:p>
              <a:pPr eaLnBrk="0" hangingPunct="0"/>
              <a:endParaRPr lang="en-US" sz="1800"/>
            </a:p>
          </p:txBody>
        </p:sp>
        <p:sp>
          <p:nvSpPr>
            <p:cNvPr id="75847" name="Rectangle 178"/>
            <p:cNvSpPr>
              <a:spLocks noChangeArrowheads="1"/>
            </p:cNvSpPr>
            <p:nvPr/>
          </p:nvSpPr>
          <p:spPr bwMode="auto">
            <a:xfrm>
              <a:off x="4221" y="1608"/>
              <a:ext cx="229" cy="298"/>
            </a:xfrm>
            <a:prstGeom prst="rect">
              <a:avLst/>
            </a:prstGeom>
            <a:noFill/>
            <a:ln w="7938">
              <a:solidFill>
                <a:srgbClr val="000000"/>
              </a:solidFill>
              <a:miter lim="800000"/>
              <a:headEnd/>
              <a:tailEnd/>
            </a:ln>
          </p:spPr>
          <p:txBody>
            <a:bodyPr/>
            <a:lstStyle/>
            <a:p>
              <a:pPr eaLnBrk="0" hangingPunct="0"/>
              <a:endParaRPr lang="en-US" sz="1800"/>
            </a:p>
          </p:txBody>
        </p:sp>
        <p:sp>
          <p:nvSpPr>
            <p:cNvPr id="75848" name="Line 179"/>
            <p:cNvSpPr>
              <a:spLocks noChangeShapeType="1"/>
            </p:cNvSpPr>
            <p:nvPr/>
          </p:nvSpPr>
          <p:spPr bwMode="auto">
            <a:xfrm>
              <a:off x="4221" y="1807"/>
              <a:ext cx="224" cy="1"/>
            </a:xfrm>
            <a:prstGeom prst="line">
              <a:avLst/>
            </a:prstGeom>
            <a:noFill/>
            <a:ln w="7938">
              <a:solidFill>
                <a:srgbClr val="000000"/>
              </a:solidFill>
              <a:round/>
              <a:headEnd/>
              <a:tailEnd/>
            </a:ln>
          </p:spPr>
          <p:txBody>
            <a:bodyPr/>
            <a:lstStyle/>
            <a:p>
              <a:endParaRPr lang="en-CA"/>
            </a:p>
          </p:txBody>
        </p:sp>
        <p:sp>
          <p:nvSpPr>
            <p:cNvPr id="75849" name="Line 180"/>
            <p:cNvSpPr>
              <a:spLocks noChangeShapeType="1"/>
            </p:cNvSpPr>
            <p:nvPr/>
          </p:nvSpPr>
          <p:spPr bwMode="auto">
            <a:xfrm>
              <a:off x="4221" y="1722"/>
              <a:ext cx="224" cy="1"/>
            </a:xfrm>
            <a:prstGeom prst="line">
              <a:avLst/>
            </a:prstGeom>
            <a:noFill/>
            <a:ln w="7938">
              <a:solidFill>
                <a:srgbClr val="000000"/>
              </a:solidFill>
              <a:round/>
              <a:headEnd/>
              <a:tailEnd/>
            </a:ln>
          </p:spPr>
          <p:txBody>
            <a:bodyPr/>
            <a:lstStyle/>
            <a:p>
              <a:endParaRPr lang="en-CA"/>
            </a:p>
          </p:txBody>
        </p:sp>
        <p:sp>
          <p:nvSpPr>
            <p:cNvPr id="75850" name="Rectangle 181"/>
            <p:cNvSpPr>
              <a:spLocks noChangeArrowheads="1"/>
            </p:cNvSpPr>
            <p:nvPr/>
          </p:nvSpPr>
          <p:spPr bwMode="auto">
            <a:xfrm>
              <a:off x="4244" y="1642"/>
              <a:ext cx="187" cy="78"/>
            </a:xfrm>
            <a:prstGeom prst="rect">
              <a:avLst/>
            </a:prstGeom>
            <a:noFill/>
            <a:ln w="9525">
              <a:noFill/>
              <a:miter lim="800000"/>
              <a:headEnd/>
              <a:tailEnd/>
            </a:ln>
          </p:spPr>
          <p:txBody>
            <a:bodyPr wrap="none" lIns="0" tIns="0" rIns="0" bIns="0">
              <a:spAutoFit/>
            </a:bodyPr>
            <a:lstStyle/>
            <a:p>
              <a:pPr algn="ctr" eaLnBrk="0" hangingPunct="0"/>
              <a:r>
                <a:rPr lang="en-US" sz="800" b="0"/>
                <a:t>C1ass3</a:t>
              </a:r>
              <a:endParaRPr lang="en-US" sz="1800"/>
            </a:p>
          </p:txBody>
        </p:sp>
        <p:sp>
          <p:nvSpPr>
            <p:cNvPr id="75851" name="Rectangle 182"/>
            <p:cNvSpPr>
              <a:spLocks noChangeArrowheads="1"/>
            </p:cNvSpPr>
            <p:nvPr/>
          </p:nvSpPr>
          <p:spPr bwMode="auto">
            <a:xfrm>
              <a:off x="4251" y="1732"/>
              <a:ext cx="86" cy="78"/>
            </a:xfrm>
            <a:prstGeom prst="rect">
              <a:avLst/>
            </a:prstGeom>
            <a:noFill/>
            <a:ln w="9525">
              <a:noFill/>
              <a:miter lim="800000"/>
              <a:headEnd/>
              <a:tailEnd/>
            </a:ln>
          </p:spPr>
          <p:txBody>
            <a:bodyPr wrap="none" lIns="0" tIns="0" rIns="0" bIns="0">
              <a:spAutoFit/>
            </a:bodyPr>
            <a:lstStyle/>
            <a:p>
              <a:pPr eaLnBrk="0" hangingPunct="0"/>
              <a:r>
                <a:rPr lang="en-US" sz="800" b="0"/>
                <a:t>attr</a:t>
              </a:r>
              <a:endParaRPr lang="en-US" sz="1800"/>
            </a:p>
          </p:txBody>
        </p:sp>
        <p:sp>
          <p:nvSpPr>
            <p:cNvPr id="75852" name="Rectangle 183"/>
            <p:cNvSpPr>
              <a:spLocks noChangeArrowheads="1"/>
            </p:cNvSpPr>
            <p:nvPr/>
          </p:nvSpPr>
          <p:spPr bwMode="auto">
            <a:xfrm>
              <a:off x="4251" y="1829"/>
              <a:ext cx="65" cy="78"/>
            </a:xfrm>
            <a:prstGeom prst="rect">
              <a:avLst/>
            </a:prstGeom>
            <a:noFill/>
            <a:ln w="9525">
              <a:noFill/>
              <a:miter lim="800000"/>
              <a:headEnd/>
              <a:tailEnd/>
            </a:ln>
          </p:spPr>
          <p:txBody>
            <a:bodyPr wrap="none" lIns="0" tIns="0" rIns="0" bIns="0">
              <a:spAutoFit/>
            </a:bodyPr>
            <a:lstStyle/>
            <a:p>
              <a:pPr eaLnBrk="0" hangingPunct="0"/>
              <a:r>
                <a:rPr lang="en-US" sz="800" b="0"/>
                <a:t>op</a:t>
              </a:r>
              <a:endParaRPr lang="en-US" sz="1800"/>
            </a:p>
          </p:txBody>
        </p:sp>
        <p:sp>
          <p:nvSpPr>
            <p:cNvPr id="75853" name="Rectangle 185"/>
            <p:cNvSpPr>
              <a:spLocks noChangeArrowheads="1"/>
            </p:cNvSpPr>
            <p:nvPr/>
          </p:nvSpPr>
          <p:spPr bwMode="auto">
            <a:xfrm>
              <a:off x="3708" y="1608"/>
              <a:ext cx="224" cy="293"/>
            </a:xfrm>
            <a:prstGeom prst="rect">
              <a:avLst/>
            </a:prstGeom>
            <a:solidFill>
              <a:srgbClr val="FFFFFF"/>
            </a:solidFill>
            <a:ln w="9525">
              <a:noFill/>
              <a:miter lim="800000"/>
              <a:headEnd/>
              <a:tailEnd/>
            </a:ln>
          </p:spPr>
          <p:txBody>
            <a:bodyPr/>
            <a:lstStyle/>
            <a:p>
              <a:pPr eaLnBrk="0" hangingPunct="0"/>
              <a:endParaRPr lang="en-US" sz="1800"/>
            </a:p>
          </p:txBody>
        </p:sp>
        <p:sp>
          <p:nvSpPr>
            <p:cNvPr id="75854" name="Rectangle 186"/>
            <p:cNvSpPr>
              <a:spLocks noChangeArrowheads="1"/>
            </p:cNvSpPr>
            <p:nvPr/>
          </p:nvSpPr>
          <p:spPr bwMode="auto">
            <a:xfrm>
              <a:off x="3708" y="1608"/>
              <a:ext cx="229" cy="298"/>
            </a:xfrm>
            <a:prstGeom prst="rect">
              <a:avLst/>
            </a:prstGeom>
            <a:noFill/>
            <a:ln w="7938">
              <a:solidFill>
                <a:srgbClr val="000000"/>
              </a:solidFill>
              <a:miter lim="800000"/>
              <a:headEnd/>
              <a:tailEnd/>
            </a:ln>
          </p:spPr>
          <p:txBody>
            <a:bodyPr/>
            <a:lstStyle/>
            <a:p>
              <a:pPr eaLnBrk="0" hangingPunct="0"/>
              <a:endParaRPr lang="en-US" sz="1800"/>
            </a:p>
          </p:txBody>
        </p:sp>
        <p:sp>
          <p:nvSpPr>
            <p:cNvPr id="75855" name="Line 187"/>
            <p:cNvSpPr>
              <a:spLocks noChangeShapeType="1"/>
            </p:cNvSpPr>
            <p:nvPr/>
          </p:nvSpPr>
          <p:spPr bwMode="auto">
            <a:xfrm>
              <a:off x="3708" y="1807"/>
              <a:ext cx="224" cy="1"/>
            </a:xfrm>
            <a:prstGeom prst="line">
              <a:avLst/>
            </a:prstGeom>
            <a:noFill/>
            <a:ln w="7938">
              <a:solidFill>
                <a:srgbClr val="000000"/>
              </a:solidFill>
              <a:round/>
              <a:headEnd/>
              <a:tailEnd/>
            </a:ln>
          </p:spPr>
          <p:txBody>
            <a:bodyPr/>
            <a:lstStyle/>
            <a:p>
              <a:endParaRPr lang="en-CA"/>
            </a:p>
          </p:txBody>
        </p:sp>
        <p:sp>
          <p:nvSpPr>
            <p:cNvPr id="75856" name="Line 188"/>
            <p:cNvSpPr>
              <a:spLocks noChangeShapeType="1"/>
            </p:cNvSpPr>
            <p:nvPr/>
          </p:nvSpPr>
          <p:spPr bwMode="auto">
            <a:xfrm>
              <a:off x="3708" y="1722"/>
              <a:ext cx="224" cy="1"/>
            </a:xfrm>
            <a:prstGeom prst="line">
              <a:avLst/>
            </a:prstGeom>
            <a:noFill/>
            <a:ln w="7938">
              <a:solidFill>
                <a:srgbClr val="000000"/>
              </a:solidFill>
              <a:round/>
              <a:headEnd/>
              <a:tailEnd/>
            </a:ln>
          </p:spPr>
          <p:txBody>
            <a:bodyPr/>
            <a:lstStyle/>
            <a:p>
              <a:endParaRPr lang="en-CA"/>
            </a:p>
          </p:txBody>
        </p:sp>
        <p:sp>
          <p:nvSpPr>
            <p:cNvPr id="75857" name="Rectangle 189"/>
            <p:cNvSpPr>
              <a:spLocks noChangeArrowheads="1"/>
            </p:cNvSpPr>
            <p:nvPr/>
          </p:nvSpPr>
          <p:spPr bwMode="auto">
            <a:xfrm>
              <a:off x="3731" y="1642"/>
              <a:ext cx="187" cy="78"/>
            </a:xfrm>
            <a:prstGeom prst="rect">
              <a:avLst/>
            </a:prstGeom>
            <a:noFill/>
            <a:ln w="9525">
              <a:noFill/>
              <a:miter lim="800000"/>
              <a:headEnd/>
              <a:tailEnd/>
            </a:ln>
          </p:spPr>
          <p:txBody>
            <a:bodyPr wrap="none" lIns="0" tIns="0" rIns="0" bIns="0">
              <a:spAutoFit/>
            </a:bodyPr>
            <a:lstStyle/>
            <a:p>
              <a:pPr algn="ctr" eaLnBrk="0" hangingPunct="0"/>
              <a:r>
                <a:rPr lang="en-US" sz="800" b="0"/>
                <a:t>C1ass2</a:t>
              </a:r>
              <a:endParaRPr lang="en-US" sz="1800"/>
            </a:p>
          </p:txBody>
        </p:sp>
        <p:sp>
          <p:nvSpPr>
            <p:cNvPr id="75858" name="Rectangle 190"/>
            <p:cNvSpPr>
              <a:spLocks noChangeArrowheads="1"/>
            </p:cNvSpPr>
            <p:nvPr/>
          </p:nvSpPr>
          <p:spPr bwMode="auto">
            <a:xfrm>
              <a:off x="3738" y="1732"/>
              <a:ext cx="86" cy="78"/>
            </a:xfrm>
            <a:prstGeom prst="rect">
              <a:avLst/>
            </a:prstGeom>
            <a:noFill/>
            <a:ln w="9525">
              <a:noFill/>
              <a:miter lim="800000"/>
              <a:headEnd/>
              <a:tailEnd/>
            </a:ln>
          </p:spPr>
          <p:txBody>
            <a:bodyPr wrap="none" lIns="0" tIns="0" rIns="0" bIns="0">
              <a:spAutoFit/>
            </a:bodyPr>
            <a:lstStyle/>
            <a:p>
              <a:pPr eaLnBrk="0" hangingPunct="0"/>
              <a:r>
                <a:rPr lang="en-US" sz="800" b="0"/>
                <a:t>attr</a:t>
              </a:r>
              <a:endParaRPr lang="en-US" sz="1800"/>
            </a:p>
          </p:txBody>
        </p:sp>
        <p:sp>
          <p:nvSpPr>
            <p:cNvPr id="75859" name="Rectangle 191"/>
            <p:cNvSpPr>
              <a:spLocks noChangeArrowheads="1"/>
            </p:cNvSpPr>
            <p:nvPr/>
          </p:nvSpPr>
          <p:spPr bwMode="auto">
            <a:xfrm>
              <a:off x="3738" y="1829"/>
              <a:ext cx="65" cy="78"/>
            </a:xfrm>
            <a:prstGeom prst="rect">
              <a:avLst/>
            </a:prstGeom>
            <a:noFill/>
            <a:ln w="9525">
              <a:noFill/>
              <a:miter lim="800000"/>
              <a:headEnd/>
              <a:tailEnd/>
            </a:ln>
          </p:spPr>
          <p:txBody>
            <a:bodyPr wrap="none" lIns="0" tIns="0" rIns="0" bIns="0">
              <a:spAutoFit/>
            </a:bodyPr>
            <a:lstStyle/>
            <a:p>
              <a:pPr eaLnBrk="0" hangingPunct="0"/>
              <a:r>
                <a:rPr lang="en-US" sz="800" b="0"/>
                <a:t>op</a:t>
              </a:r>
              <a:endParaRPr lang="en-US" sz="1800"/>
            </a:p>
          </p:txBody>
        </p:sp>
      </p:grpSp>
      <p:grpSp>
        <p:nvGrpSpPr>
          <p:cNvPr id="3" name="Group 242"/>
          <p:cNvGrpSpPr>
            <a:grpSpLocks/>
          </p:cNvGrpSpPr>
          <p:nvPr/>
        </p:nvGrpSpPr>
        <p:grpSpPr bwMode="auto">
          <a:xfrm>
            <a:off x="6351588" y="3254375"/>
            <a:ext cx="1163637" cy="474663"/>
            <a:chOff x="3890" y="2050"/>
            <a:chExt cx="732" cy="299"/>
          </a:xfrm>
        </p:grpSpPr>
        <p:sp>
          <p:nvSpPr>
            <p:cNvPr id="75825" name="Rectangle 193"/>
            <p:cNvSpPr>
              <a:spLocks noChangeArrowheads="1"/>
            </p:cNvSpPr>
            <p:nvPr/>
          </p:nvSpPr>
          <p:spPr bwMode="auto">
            <a:xfrm>
              <a:off x="3890" y="2050"/>
              <a:ext cx="224" cy="293"/>
            </a:xfrm>
            <a:prstGeom prst="rect">
              <a:avLst/>
            </a:prstGeom>
            <a:solidFill>
              <a:srgbClr val="FFFFFF"/>
            </a:solidFill>
            <a:ln w="9525">
              <a:noFill/>
              <a:miter lim="800000"/>
              <a:headEnd/>
              <a:tailEnd/>
            </a:ln>
          </p:spPr>
          <p:txBody>
            <a:bodyPr/>
            <a:lstStyle/>
            <a:p>
              <a:pPr eaLnBrk="0" hangingPunct="0"/>
              <a:endParaRPr lang="en-US" sz="1800"/>
            </a:p>
          </p:txBody>
        </p:sp>
        <p:sp>
          <p:nvSpPr>
            <p:cNvPr id="75826" name="Rectangle 194"/>
            <p:cNvSpPr>
              <a:spLocks noChangeArrowheads="1"/>
            </p:cNvSpPr>
            <p:nvPr/>
          </p:nvSpPr>
          <p:spPr bwMode="auto">
            <a:xfrm>
              <a:off x="3890" y="2050"/>
              <a:ext cx="229" cy="298"/>
            </a:xfrm>
            <a:prstGeom prst="rect">
              <a:avLst/>
            </a:prstGeom>
            <a:noFill/>
            <a:ln w="7938">
              <a:solidFill>
                <a:srgbClr val="000000"/>
              </a:solidFill>
              <a:miter lim="800000"/>
              <a:headEnd/>
              <a:tailEnd/>
            </a:ln>
          </p:spPr>
          <p:txBody>
            <a:bodyPr/>
            <a:lstStyle/>
            <a:p>
              <a:pPr eaLnBrk="0" hangingPunct="0"/>
              <a:endParaRPr lang="en-US" sz="1800"/>
            </a:p>
          </p:txBody>
        </p:sp>
        <p:sp>
          <p:nvSpPr>
            <p:cNvPr id="75827" name="Line 195"/>
            <p:cNvSpPr>
              <a:spLocks noChangeShapeType="1"/>
            </p:cNvSpPr>
            <p:nvPr/>
          </p:nvSpPr>
          <p:spPr bwMode="auto">
            <a:xfrm>
              <a:off x="3890" y="2249"/>
              <a:ext cx="224" cy="1"/>
            </a:xfrm>
            <a:prstGeom prst="line">
              <a:avLst/>
            </a:prstGeom>
            <a:noFill/>
            <a:ln w="7938">
              <a:solidFill>
                <a:srgbClr val="000000"/>
              </a:solidFill>
              <a:round/>
              <a:headEnd/>
              <a:tailEnd/>
            </a:ln>
          </p:spPr>
          <p:txBody>
            <a:bodyPr/>
            <a:lstStyle/>
            <a:p>
              <a:endParaRPr lang="en-CA"/>
            </a:p>
          </p:txBody>
        </p:sp>
        <p:sp>
          <p:nvSpPr>
            <p:cNvPr id="75828" name="Line 196"/>
            <p:cNvSpPr>
              <a:spLocks noChangeShapeType="1"/>
            </p:cNvSpPr>
            <p:nvPr/>
          </p:nvSpPr>
          <p:spPr bwMode="auto">
            <a:xfrm>
              <a:off x="3890" y="2164"/>
              <a:ext cx="224" cy="1"/>
            </a:xfrm>
            <a:prstGeom prst="line">
              <a:avLst/>
            </a:prstGeom>
            <a:noFill/>
            <a:ln w="7938">
              <a:solidFill>
                <a:srgbClr val="000000"/>
              </a:solidFill>
              <a:round/>
              <a:headEnd/>
              <a:tailEnd/>
            </a:ln>
          </p:spPr>
          <p:txBody>
            <a:bodyPr/>
            <a:lstStyle/>
            <a:p>
              <a:endParaRPr lang="en-CA"/>
            </a:p>
          </p:txBody>
        </p:sp>
        <p:sp>
          <p:nvSpPr>
            <p:cNvPr id="75829" name="Rectangle 197"/>
            <p:cNvSpPr>
              <a:spLocks noChangeArrowheads="1"/>
            </p:cNvSpPr>
            <p:nvPr/>
          </p:nvSpPr>
          <p:spPr bwMode="auto">
            <a:xfrm>
              <a:off x="3909" y="2084"/>
              <a:ext cx="194" cy="78"/>
            </a:xfrm>
            <a:prstGeom prst="rect">
              <a:avLst/>
            </a:prstGeom>
            <a:noFill/>
            <a:ln w="9525">
              <a:noFill/>
              <a:miter lim="800000"/>
              <a:headEnd/>
              <a:tailEnd/>
            </a:ln>
          </p:spPr>
          <p:txBody>
            <a:bodyPr wrap="none" lIns="0" tIns="0" rIns="0" bIns="0">
              <a:spAutoFit/>
            </a:bodyPr>
            <a:lstStyle/>
            <a:p>
              <a:pPr algn="ctr" eaLnBrk="0" hangingPunct="0"/>
              <a:r>
                <a:rPr lang="en-US" sz="800" b="0"/>
                <a:t>C1assE</a:t>
              </a:r>
              <a:endParaRPr lang="en-US" sz="1800"/>
            </a:p>
          </p:txBody>
        </p:sp>
        <p:sp>
          <p:nvSpPr>
            <p:cNvPr id="75830" name="Rectangle 198"/>
            <p:cNvSpPr>
              <a:spLocks noChangeArrowheads="1"/>
            </p:cNvSpPr>
            <p:nvPr/>
          </p:nvSpPr>
          <p:spPr bwMode="auto">
            <a:xfrm>
              <a:off x="3920" y="2174"/>
              <a:ext cx="86" cy="78"/>
            </a:xfrm>
            <a:prstGeom prst="rect">
              <a:avLst/>
            </a:prstGeom>
            <a:noFill/>
            <a:ln w="9525">
              <a:noFill/>
              <a:miter lim="800000"/>
              <a:headEnd/>
              <a:tailEnd/>
            </a:ln>
          </p:spPr>
          <p:txBody>
            <a:bodyPr wrap="none" lIns="0" tIns="0" rIns="0" bIns="0">
              <a:spAutoFit/>
            </a:bodyPr>
            <a:lstStyle/>
            <a:p>
              <a:pPr eaLnBrk="0" hangingPunct="0"/>
              <a:r>
                <a:rPr lang="en-US" sz="800" b="0"/>
                <a:t>attr</a:t>
              </a:r>
              <a:endParaRPr lang="en-US" sz="1800"/>
            </a:p>
          </p:txBody>
        </p:sp>
        <p:sp>
          <p:nvSpPr>
            <p:cNvPr id="75831" name="Rectangle 199"/>
            <p:cNvSpPr>
              <a:spLocks noChangeArrowheads="1"/>
            </p:cNvSpPr>
            <p:nvPr/>
          </p:nvSpPr>
          <p:spPr bwMode="auto">
            <a:xfrm>
              <a:off x="3920" y="2271"/>
              <a:ext cx="65" cy="78"/>
            </a:xfrm>
            <a:prstGeom prst="rect">
              <a:avLst/>
            </a:prstGeom>
            <a:noFill/>
            <a:ln w="9525">
              <a:noFill/>
              <a:miter lim="800000"/>
              <a:headEnd/>
              <a:tailEnd/>
            </a:ln>
          </p:spPr>
          <p:txBody>
            <a:bodyPr wrap="none" lIns="0" tIns="0" rIns="0" bIns="0">
              <a:spAutoFit/>
            </a:bodyPr>
            <a:lstStyle/>
            <a:p>
              <a:pPr eaLnBrk="0" hangingPunct="0"/>
              <a:r>
                <a:rPr lang="en-US" sz="800" b="0"/>
                <a:t>op</a:t>
              </a:r>
              <a:endParaRPr lang="en-US" sz="1800"/>
            </a:p>
          </p:txBody>
        </p:sp>
        <p:sp>
          <p:nvSpPr>
            <p:cNvPr id="75832" name="Rectangle 201"/>
            <p:cNvSpPr>
              <a:spLocks noChangeArrowheads="1"/>
            </p:cNvSpPr>
            <p:nvPr/>
          </p:nvSpPr>
          <p:spPr bwMode="auto">
            <a:xfrm>
              <a:off x="4393" y="2050"/>
              <a:ext cx="224" cy="293"/>
            </a:xfrm>
            <a:prstGeom prst="rect">
              <a:avLst/>
            </a:prstGeom>
            <a:solidFill>
              <a:srgbClr val="FFFFFF"/>
            </a:solidFill>
            <a:ln w="9525">
              <a:noFill/>
              <a:miter lim="800000"/>
              <a:headEnd/>
              <a:tailEnd/>
            </a:ln>
          </p:spPr>
          <p:txBody>
            <a:bodyPr/>
            <a:lstStyle/>
            <a:p>
              <a:pPr eaLnBrk="0" hangingPunct="0"/>
              <a:endParaRPr lang="en-US" sz="1800"/>
            </a:p>
          </p:txBody>
        </p:sp>
        <p:sp>
          <p:nvSpPr>
            <p:cNvPr id="75833" name="Rectangle 202"/>
            <p:cNvSpPr>
              <a:spLocks noChangeArrowheads="1"/>
            </p:cNvSpPr>
            <p:nvPr/>
          </p:nvSpPr>
          <p:spPr bwMode="auto">
            <a:xfrm>
              <a:off x="4393" y="2050"/>
              <a:ext cx="229" cy="298"/>
            </a:xfrm>
            <a:prstGeom prst="rect">
              <a:avLst/>
            </a:prstGeom>
            <a:noFill/>
            <a:ln w="7938">
              <a:solidFill>
                <a:srgbClr val="000000"/>
              </a:solidFill>
              <a:miter lim="800000"/>
              <a:headEnd/>
              <a:tailEnd/>
            </a:ln>
          </p:spPr>
          <p:txBody>
            <a:bodyPr/>
            <a:lstStyle/>
            <a:p>
              <a:pPr eaLnBrk="0" hangingPunct="0"/>
              <a:endParaRPr lang="en-US" sz="1800"/>
            </a:p>
          </p:txBody>
        </p:sp>
        <p:sp>
          <p:nvSpPr>
            <p:cNvPr id="75834" name="Line 203"/>
            <p:cNvSpPr>
              <a:spLocks noChangeShapeType="1"/>
            </p:cNvSpPr>
            <p:nvPr/>
          </p:nvSpPr>
          <p:spPr bwMode="auto">
            <a:xfrm>
              <a:off x="4393" y="2249"/>
              <a:ext cx="224" cy="1"/>
            </a:xfrm>
            <a:prstGeom prst="line">
              <a:avLst/>
            </a:prstGeom>
            <a:noFill/>
            <a:ln w="7938">
              <a:solidFill>
                <a:srgbClr val="000000"/>
              </a:solidFill>
              <a:round/>
              <a:headEnd/>
              <a:tailEnd/>
            </a:ln>
          </p:spPr>
          <p:txBody>
            <a:bodyPr/>
            <a:lstStyle/>
            <a:p>
              <a:endParaRPr lang="en-CA"/>
            </a:p>
          </p:txBody>
        </p:sp>
        <p:sp>
          <p:nvSpPr>
            <p:cNvPr id="75835" name="Line 204"/>
            <p:cNvSpPr>
              <a:spLocks noChangeShapeType="1"/>
            </p:cNvSpPr>
            <p:nvPr/>
          </p:nvSpPr>
          <p:spPr bwMode="auto">
            <a:xfrm>
              <a:off x="4393" y="2164"/>
              <a:ext cx="224" cy="1"/>
            </a:xfrm>
            <a:prstGeom prst="line">
              <a:avLst/>
            </a:prstGeom>
            <a:noFill/>
            <a:ln w="7938">
              <a:solidFill>
                <a:srgbClr val="000000"/>
              </a:solidFill>
              <a:round/>
              <a:headEnd/>
              <a:tailEnd/>
            </a:ln>
          </p:spPr>
          <p:txBody>
            <a:bodyPr/>
            <a:lstStyle/>
            <a:p>
              <a:endParaRPr lang="en-CA"/>
            </a:p>
          </p:txBody>
        </p:sp>
        <p:sp>
          <p:nvSpPr>
            <p:cNvPr id="75836" name="Rectangle 205"/>
            <p:cNvSpPr>
              <a:spLocks noChangeArrowheads="1"/>
            </p:cNvSpPr>
            <p:nvPr/>
          </p:nvSpPr>
          <p:spPr bwMode="auto">
            <a:xfrm>
              <a:off x="4429" y="2084"/>
              <a:ext cx="190" cy="78"/>
            </a:xfrm>
            <a:prstGeom prst="rect">
              <a:avLst/>
            </a:prstGeom>
            <a:noFill/>
            <a:ln w="9525">
              <a:noFill/>
              <a:miter lim="800000"/>
              <a:headEnd/>
              <a:tailEnd/>
            </a:ln>
          </p:spPr>
          <p:txBody>
            <a:bodyPr wrap="none" lIns="0" tIns="0" rIns="0" bIns="0">
              <a:spAutoFit/>
            </a:bodyPr>
            <a:lstStyle/>
            <a:p>
              <a:pPr algn="ctr" eaLnBrk="0" hangingPunct="0"/>
              <a:r>
                <a:rPr lang="en-US" sz="800" b="0"/>
                <a:t>C1assF</a:t>
              </a:r>
              <a:endParaRPr lang="en-US" sz="1800"/>
            </a:p>
          </p:txBody>
        </p:sp>
        <p:sp>
          <p:nvSpPr>
            <p:cNvPr id="75837" name="Rectangle 206"/>
            <p:cNvSpPr>
              <a:spLocks noChangeArrowheads="1"/>
            </p:cNvSpPr>
            <p:nvPr/>
          </p:nvSpPr>
          <p:spPr bwMode="auto">
            <a:xfrm>
              <a:off x="4423" y="2174"/>
              <a:ext cx="86" cy="78"/>
            </a:xfrm>
            <a:prstGeom prst="rect">
              <a:avLst/>
            </a:prstGeom>
            <a:noFill/>
            <a:ln w="9525">
              <a:noFill/>
              <a:miter lim="800000"/>
              <a:headEnd/>
              <a:tailEnd/>
            </a:ln>
          </p:spPr>
          <p:txBody>
            <a:bodyPr wrap="none" lIns="0" tIns="0" rIns="0" bIns="0">
              <a:spAutoFit/>
            </a:bodyPr>
            <a:lstStyle/>
            <a:p>
              <a:pPr eaLnBrk="0" hangingPunct="0"/>
              <a:r>
                <a:rPr lang="en-US" sz="800" b="0"/>
                <a:t>attr</a:t>
              </a:r>
              <a:endParaRPr lang="en-US" sz="1800"/>
            </a:p>
          </p:txBody>
        </p:sp>
        <p:sp>
          <p:nvSpPr>
            <p:cNvPr id="75838" name="Rectangle 207"/>
            <p:cNvSpPr>
              <a:spLocks noChangeArrowheads="1"/>
            </p:cNvSpPr>
            <p:nvPr/>
          </p:nvSpPr>
          <p:spPr bwMode="auto">
            <a:xfrm>
              <a:off x="4423" y="2271"/>
              <a:ext cx="65" cy="78"/>
            </a:xfrm>
            <a:prstGeom prst="rect">
              <a:avLst/>
            </a:prstGeom>
            <a:noFill/>
            <a:ln w="9525">
              <a:noFill/>
              <a:miter lim="800000"/>
              <a:headEnd/>
              <a:tailEnd/>
            </a:ln>
          </p:spPr>
          <p:txBody>
            <a:bodyPr wrap="none" lIns="0" tIns="0" rIns="0" bIns="0">
              <a:spAutoFit/>
            </a:bodyPr>
            <a:lstStyle/>
            <a:p>
              <a:pPr eaLnBrk="0" hangingPunct="0"/>
              <a:r>
                <a:rPr lang="en-US" sz="800" b="0"/>
                <a:t>op</a:t>
              </a:r>
              <a:endParaRPr lang="en-US" sz="1800"/>
            </a:p>
          </p:txBody>
        </p:sp>
      </p:grpSp>
      <p:grpSp>
        <p:nvGrpSpPr>
          <p:cNvPr id="4" name="Group 243"/>
          <p:cNvGrpSpPr>
            <a:grpSpLocks/>
          </p:cNvGrpSpPr>
          <p:nvPr/>
        </p:nvGrpSpPr>
        <p:grpSpPr bwMode="auto">
          <a:xfrm>
            <a:off x="5621338" y="3960813"/>
            <a:ext cx="1652587" cy="474662"/>
            <a:chOff x="3429" y="2495"/>
            <a:chExt cx="1041" cy="299"/>
          </a:xfrm>
        </p:grpSpPr>
        <p:sp>
          <p:nvSpPr>
            <p:cNvPr id="75811" name="Rectangle 209"/>
            <p:cNvSpPr>
              <a:spLocks noChangeArrowheads="1"/>
            </p:cNvSpPr>
            <p:nvPr/>
          </p:nvSpPr>
          <p:spPr bwMode="auto">
            <a:xfrm>
              <a:off x="3429" y="2495"/>
              <a:ext cx="224" cy="293"/>
            </a:xfrm>
            <a:prstGeom prst="rect">
              <a:avLst/>
            </a:prstGeom>
            <a:solidFill>
              <a:srgbClr val="FFFFFF"/>
            </a:solidFill>
            <a:ln w="9525">
              <a:noFill/>
              <a:miter lim="800000"/>
              <a:headEnd/>
              <a:tailEnd/>
            </a:ln>
          </p:spPr>
          <p:txBody>
            <a:bodyPr/>
            <a:lstStyle/>
            <a:p>
              <a:pPr eaLnBrk="0" hangingPunct="0"/>
              <a:endParaRPr lang="en-US" sz="1800"/>
            </a:p>
          </p:txBody>
        </p:sp>
        <p:sp>
          <p:nvSpPr>
            <p:cNvPr id="75812" name="Rectangle 210"/>
            <p:cNvSpPr>
              <a:spLocks noChangeArrowheads="1"/>
            </p:cNvSpPr>
            <p:nvPr/>
          </p:nvSpPr>
          <p:spPr bwMode="auto">
            <a:xfrm>
              <a:off x="3429" y="2495"/>
              <a:ext cx="229" cy="298"/>
            </a:xfrm>
            <a:prstGeom prst="rect">
              <a:avLst/>
            </a:prstGeom>
            <a:noFill/>
            <a:ln w="7938">
              <a:solidFill>
                <a:srgbClr val="000000"/>
              </a:solidFill>
              <a:miter lim="800000"/>
              <a:headEnd/>
              <a:tailEnd/>
            </a:ln>
          </p:spPr>
          <p:txBody>
            <a:bodyPr/>
            <a:lstStyle/>
            <a:p>
              <a:pPr eaLnBrk="0" hangingPunct="0"/>
              <a:endParaRPr lang="en-US" sz="1800"/>
            </a:p>
          </p:txBody>
        </p:sp>
        <p:sp>
          <p:nvSpPr>
            <p:cNvPr id="75813" name="Line 211"/>
            <p:cNvSpPr>
              <a:spLocks noChangeShapeType="1"/>
            </p:cNvSpPr>
            <p:nvPr/>
          </p:nvSpPr>
          <p:spPr bwMode="auto">
            <a:xfrm>
              <a:off x="3429" y="2694"/>
              <a:ext cx="224" cy="1"/>
            </a:xfrm>
            <a:prstGeom prst="line">
              <a:avLst/>
            </a:prstGeom>
            <a:noFill/>
            <a:ln w="7938">
              <a:solidFill>
                <a:srgbClr val="000000"/>
              </a:solidFill>
              <a:round/>
              <a:headEnd/>
              <a:tailEnd/>
            </a:ln>
          </p:spPr>
          <p:txBody>
            <a:bodyPr/>
            <a:lstStyle/>
            <a:p>
              <a:endParaRPr lang="en-CA"/>
            </a:p>
          </p:txBody>
        </p:sp>
        <p:sp>
          <p:nvSpPr>
            <p:cNvPr id="75814" name="Line 212"/>
            <p:cNvSpPr>
              <a:spLocks noChangeShapeType="1"/>
            </p:cNvSpPr>
            <p:nvPr/>
          </p:nvSpPr>
          <p:spPr bwMode="auto">
            <a:xfrm>
              <a:off x="3429" y="2609"/>
              <a:ext cx="224" cy="1"/>
            </a:xfrm>
            <a:prstGeom prst="line">
              <a:avLst/>
            </a:prstGeom>
            <a:noFill/>
            <a:ln w="7938">
              <a:solidFill>
                <a:srgbClr val="000000"/>
              </a:solidFill>
              <a:round/>
              <a:headEnd/>
              <a:tailEnd/>
            </a:ln>
          </p:spPr>
          <p:txBody>
            <a:bodyPr/>
            <a:lstStyle/>
            <a:p>
              <a:endParaRPr lang="en-CA"/>
            </a:p>
          </p:txBody>
        </p:sp>
        <p:sp>
          <p:nvSpPr>
            <p:cNvPr id="75815" name="Rectangle 213"/>
            <p:cNvSpPr>
              <a:spLocks noChangeArrowheads="1"/>
            </p:cNvSpPr>
            <p:nvPr/>
          </p:nvSpPr>
          <p:spPr bwMode="auto">
            <a:xfrm>
              <a:off x="3446" y="2529"/>
              <a:ext cx="198" cy="78"/>
            </a:xfrm>
            <a:prstGeom prst="rect">
              <a:avLst/>
            </a:prstGeom>
            <a:noFill/>
            <a:ln w="9525">
              <a:noFill/>
              <a:miter lim="800000"/>
              <a:headEnd/>
              <a:tailEnd/>
            </a:ln>
          </p:spPr>
          <p:txBody>
            <a:bodyPr wrap="none" lIns="0" tIns="0" rIns="0" bIns="0">
              <a:spAutoFit/>
            </a:bodyPr>
            <a:lstStyle/>
            <a:p>
              <a:pPr algn="ctr" eaLnBrk="0" hangingPunct="0"/>
              <a:r>
                <a:rPr lang="en-US" sz="800" b="0"/>
                <a:t>C1assC</a:t>
              </a:r>
              <a:endParaRPr lang="en-US" sz="1800"/>
            </a:p>
          </p:txBody>
        </p:sp>
        <p:sp>
          <p:nvSpPr>
            <p:cNvPr id="75816" name="Rectangle 214"/>
            <p:cNvSpPr>
              <a:spLocks noChangeArrowheads="1"/>
            </p:cNvSpPr>
            <p:nvPr/>
          </p:nvSpPr>
          <p:spPr bwMode="auto">
            <a:xfrm>
              <a:off x="3459" y="2619"/>
              <a:ext cx="86" cy="78"/>
            </a:xfrm>
            <a:prstGeom prst="rect">
              <a:avLst/>
            </a:prstGeom>
            <a:noFill/>
            <a:ln w="9525">
              <a:noFill/>
              <a:miter lim="800000"/>
              <a:headEnd/>
              <a:tailEnd/>
            </a:ln>
          </p:spPr>
          <p:txBody>
            <a:bodyPr wrap="none" lIns="0" tIns="0" rIns="0" bIns="0">
              <a:spAutoFit/>
            </a:bodyPr>
            <a:lstStyle/>
            <a:p>
              <a:pPr eaLnBrk="0" hangingPunct="0"/>
              <a:r>
                <a:rPr lang="en-US" sz="800" b="0"/>
                <a:t>attr</a:t>
              </a:r>
              <a:endParaRPr lang="en-US" sz="1800"/>
            </a:p>
          </p:txBody>
        </p:sp>
        <p:sp>
          <p:nvSpPr>
            <p:cNvPr id="75817" name="Rectangle 215"/>
            <p:cNvSpPr>
              <a:spLocks noChangeArrowheads="1"/>
            </p:cNvSpPr>
            <p:nvPr/>
          </p:nvSpPr>
          <p:spPr bwMode="auto">
            <a:xfrm>
              <a:off x="3459" y="2716"/>
              <a:ext cx="65" cy="78"/>
            </a:xfrm>
            <a:prstGeom prst="rect">
              <a:avLst/>
            </a:prstGeom>
            <a:noFill/>
            <a:ln w="9525">
              <a:noFill/>
              <a:miter lim="800000"/>
              <a:headEnd/>
              <a:tailEnd/>
            </a:ln>
          </p:spPr>
          <p:txBody>
            <a:bodyPr wrap="none" lIns="0" tIns="0" rIns="0" bIns="0">
              <a:spAutoFit/>
            </a:bodyPr>
            <a:lstStyle/>
            <a:p>
              <a:pPr eaLnBrk="0" hangingPunct="0"/>
              <a:r>
                <a:rPr lang="en-US" sz="800" b="0"/>
                <a:t>op</a:t>
              </a:r>
              <a:endParaRPr lang="en-US" sz="1800"/>
            </a:p>
          </p:txBody>
        </p:sp>
        <p:sp>
          <p:nvSpPr>
            <p:cNvPr id="75818" name="Rectangle 217"/>
            <p:cNvSpPr>
              <a:spLocks noChangeArrowheads="1"/>
            </p:cNvSpPr>
            <p:nvPr/>
          </p:nvSpPr>
          <p:spPr bwMode="auto">
            <a:xfrm>
              <a:off x="4241" y="2495"/>
              <a:ext cx="224" cy="293"/>
            </a:xfrm>
            <a:prstGeom prst="rect">
              <a:avLst/>
            </a:prstGeom>
            <a:solidFill>
              <a:srgbClr val="FFFFFF"/>
            </a:solidFill>
            <a:ln w="9525">
              <a:noFill/>
              <a:miter lim="800000"/>
              <a:headEnd/>
              <a:tailEnd/>
            </a:ln>
          </p:spPr>
          <p:txBody>
            <a:bodyPr/>
            <a:lstStyle/>
            <a:p>
              <a:pPr eaLnBrk="0" hangingPunct="0"/>
              <a:endParaRPr lang="en-US" sz="1800"/>
            </a:p>
          </p:txBody>
        </p:sp>
        <p:sp>
          <p:nvSpPr>
            <p:cNvPr id="75819" name="Rectangle 218"/>
            <p:cNvSpPr>
              <a:spLocks noChangeArrowheads="1"/>
            </p:cNvSpPr>
            <p:nvPr/>
          </p:nvSpPr>
          <p:spPr bwMode="auto">
            <a:xfrm>
              <a:off x="4241" y="2495"/>
              <a:ext cx="229" cy="298"/>
            </a:xfrm>
            <a:prstGeom prst="rect">
              <a:avLst/>
            </a:prstGeom>
            <a:noFill/>
            <a:ln w="7938">
              <a:solidFill>
                <a:srgbClr val="000000"/>
              </a:solidFill>
              <a:miter lim="800000"/>
              <a:headEnd/>
              <a:tailEnd/>
            </a:ln>
          </p:spPr>
          <p:txBody>
            <a:bodyPr/>
            <a:lstStyle/>
            <a:p>
              <a:pPr eaLnBrk="0" hangingPunct="0"/>
              <a:endParaRPr lang="en-US" sz="1800"/>
            </a:p>
          </p:txBody>
        </p:sp>
        <p:sp>
          <p:nvSpPr>
            <p:cNvPr id="75820" name="Line 219"/>
            <p:cNvSpPr>
              <a:spLocks noChangeShapeType="1"/>
            </p:cNvSpPr>
            <p:nvPr/>
          </p:nvSpPr>
          <p:spPr bwMode="auto">
            <a:xfrm>
              <a:off x="4241" y="2694"/>
              <a:ext cx="224" cy="1"/>
            </a:xfrm>
            <a:prstGeom prst="line">
              <a:avLst/>
            </a:prstGeom>
            <a:noFill/>
            <a:ln w="7938">
              <a:solidFill>
                <a:srgbClr val="000000"/>
              </a:solidFill>
              <a:round/>
              <a:headEnd/>
              <a:tailEnd/>
            </a:ln>
          </p:spPr>
          <p:txBody>
            <a:bodyPr/>
            <a:lstStyle/>
            <a:p>
              <a:endParaRPr lang="en-CA"/>
            </a:p>
          </p:txBody>
        </p:sp>
        <p:sp>
          <p:nvSpPr>
            <p:cNvPr id="75821" name="Line 220"/>
            <p:cNvSpPr>
              <a:spLocks noChangeShapeType="1"/>
            </p:cNvSpPr>
            <p:nvPr/>
          </p:nvSpPr>
          <p:spPr bwMode="auto">
            <a:xfrm>
              <a:off x="4241" y="2609"/>
              <a:ext cx="224" cy="1"/>
            </a:xfrm>
            <a:prstGeom prst="line">
              <a:avLst/>
            </a:prstGeom>
            <a:noFill/>
            <a:ln w="7938">
              <a:solidFill>
                <a:srgbClr val="000000"/>
              </a:solidFill>
              <a:round/>
              <a:headEnd/>
              <a:tailEnd/>
            </a:ln>
          </p:spPr>
          <p:txBody>
            <a:bodyPr/>
            <a:lstStyle/>
            <a:p>
              <a:endParaRPr lang="en-CA"/>
            </a:p>
          </p:txBody>
        </p:sp>
        <p:sp>
          <p:nvSpPr>
            <p:cNvPr id="75822" name="Rectangle 221"/>
            <p:cNvSpPr>
              <a:spLocks noChangeArrowheads="1"/>
            </p:cNvSpPr>
            <p:nvPr/>
          </p:nvSpPr>
          <p:spPr bwMode="auto">
            <a:xfrm>
              <a:off x="4257" y="2529"/>
              <a:ext cx="201" cy="78"/>
            </a:xfrm>
            <a:prstGeom prst="rect">
              <a:avLst/>
            </a:prstGeom>
            <a:noFill/>
            <a:ln w="9525">
              <a:noFill/>
              <a:miter lim="800000"/>
              <a:headEnd/>
              <a:tailEnd/>
            </a:ln>
          </p:spPr>
          <p:txBody>
            <a:bodyPr wrap="none" lIns="0" tIns="0" rIns="0" bIns="0">
              <a:spAutoFit/>
            </a:bodyPr>
            <a:lstStyle/>
            <a:p>
              <a:pPr algn="ctr" eaLnBrk="0" hangingPunct="0"/>
              <a:r>
                <a:rPr lang="en-US" sz="800" b="0"/>
                <a:t>C1assD</a:t>
              </a:r>
              <a:endParaRPr lang="en-US" sz="1800"/>
            </a:p>
          </p:txBody>
        </p:sp>
        <p:sp>
          <p:nvSpPr>
            <p:cNvPr id="75823" name="Rectangle 222"/>
            <p:cNvSpPr>
              <a:spLocks noChangeArrowheads="1"/>
            </p:cNvSpPr>
            <p:nvPr/>
          </p:nvSpPr>
          <p:spPr bwMode="auto">
            <a:xfrm>
              <a:off x="4271" y="2619"/>
              <a:ext cx="86" cy="78"/>
            </a:xfrm>
            <a:prstGeom prst="rect">
              <a:avLst/>
            </a:prstGeom>
            <a:noFill/>
            <a:ln w="9525">
              <a:noFill/>
              <a:miter lim="800000"/>
              <a:headEnd/>
              <a:tailEnd/>
            </a:ln>
          </p:spPr>
          <p:txBody>
            <a:bodyPr wrap="none" lIns="0" tIns="0" rIns="0" bIns="0">
              <a:spAutoFit/>
            </a:bodyPr>
            <a:lstStyle/>
            <a:p>
              <a:pPr eaLnBrk="0" hangingPunct="0"/>
              <a:r>
                <a:rPr lang="en-US" sz="800" b="0"/>
                <a:t>attr</a:t>
              </a:r>
              <a:endParaRPr lang="en-US" sz="1800"/>
            </a:p>
          </p:txBody>
        </p:sp>
        <p:sp>
          <p:nvSpPr>
            <p:cNvPr id="75824" name="Rectangle 223"/>
            <p:cNvSpPr>
              <a:spLocks noChangeArrowheads="1"/>
            </p:cNvSpPr>
            <p:nvPr/>
          </p:nvSpPr>
          <p:spPr bwMode="auto">
            <a:xfrm>
              <a:off x="4271" y="2716"/>
              <a:ext cx="65" cy="78"/>
            </a:xfrm>
            <a:prstGeom prst="rect">
              <a:avLst/>
            </a:prstGeom>
            <a:noFill/>
            <a:ln w="9525">
              <a:noFill/>
              <a:miter lim="800000"/>
              <a:headEnd/>
              <a:tailEnd/>
            </a:ln>
          </p:spPr>
          <p:txBody>
            <a:bodyPr wrap="none" lIns="0" tIns="0" rIns="0" bIns="0">
              <a:spAutoFit/>
            </a:bodyPr>
            <a:lstStyle/>
            <a:p>
              <a:pPr eaLnBrk="0" hangingPunct="0"/>
              <a:r>
                <a:rPr lang="en-US" sz="800" b="0"/>
                <a:t>op</a:t>
              </a:r>
              <a:endParaRPr lang="en-US" sz="1800"/>
            </a:p>
          </p:txBody>
        </p:sp>
      </p:grpSp>
      <p:grpSp>
        <p:nvGrpSpPr>
          <p:cNvPr id="5" name="Group 244"/>
          <p:cNvGrpSpPr>
            <a:grpSpLocks/>
          </p:cNvGrpSpPr>
          <p:nvPr/>
        </p:nvGrpSpPr>
        <p:grpSpPr bwMode="auto">
          <a:xfrm>
            <a:off x="5287963" y="4662488"/>
            <a:ext cx="1985962" cy="476250"/>
            <a:chOff x="3219" y="2937"/>
            <a:chExt cx="1251" cy="300"/>
          </a:xfrm>
        </p:grpSpPr>
        <p:sp>
          <p:nvSpPr>
            <p:cNvPr id="75797" name="Rectangle 225"/>
            <p:cNvSpPr>
              <a:spLocks noChangeArrowheads="1"/>
            </p:cNvSpPr>
            <p:nvPr/>
          </p:nvSpPr>
          <p:spPr bwMode="auto">
            <a:xfrm>
              <a:off x="3219" y="2938"/>
              <a:ext cx="224" cy="293"/>
            </a:xfrm>
            <a:prstGeom prst="rect">
              <a:avLst/>
            </a:prstGeom>
            <a:solidFill>
              <a:srgbClr val="FFFFFF"/>
            </a:solidFill>
            <a:ln w="9525">
              <a:noFill/>
              <a:miter lim="800000"/>
              <a:headEnd/>
              <a:tailEnd/>
            </a:ln>
          </p:spPr>
          <p:txBody>
            <a:bodyPr/>
            <a:lstStyle/>
            <a:p>
              <a:pPr eaLnBrk="0" hangingPunct="0"/>
              <a:endParaRPr lang="en-US" sz="1800"/>
            </a:p>
          </p:txBody>
        </p:sp>
        <p:sp>
          <p:nvSpPr>
            <p:cNvPr id="75798" name="Rectangle 226"/>
            <p:cNvSpPr>
              <a:spLocks noChangeArrowheads="1"/>
            </p:cNvSpPr>
            <p:nvPr/>
          </p:nvSpPr>
          <p:spPr bwMode="auto">
            <a:xfrm>
              <a:off x="3219" y="2938"/>
              <a:ext cx="229" cy="298"/>
            </a:xfrm>
            <a:prstGeom prst="rect">
              <a:avLst/>
            </a:prstGeom>
            <a:noFill/>
            <a:ln w="7938">
              <a:solidFill>
                <a:srgbClr val="000000"/>
              </a:solidFill>
              <a:miter lim="800000"/>
              <a:headEnd/>
              <a:tailEnd/>
            </a:ln>
          </p:spPr>
          <p:txBody>
            <a:bodyPr/>
            <a:lstStyle/>
            <a:p>
              <a:pPr eaLnBrk="0" hangingPunct="0"/>
              <a:endParaRPr lang="en-US" sz="1800"/>
            </a:p>
          </p:txBody>
        </p:sp>
        <p:sp>
          <p:nvSpPr>
            <p:cNvPr id="75799" name="Line 227"/>
            <p:cNvSpPr>
              <a:spLocks noChangeShapeType="1"/>
            </p:cNvSpPr>
            <p:nvPr/>
          </p:nvSpPr>
          <p:spPr bwMode="auto">
            <a:xfrm>
              <a:off x="3219" y="3137"/>
              <a:ext cx="224" cy="1"/>
            </a:xfrm>
            <a:prstGeom prst="line">
              <a:avLst/>
            </a:prstGeom>
            <a:noFill/>
            <a:ln w="7938">
              <a:solidFill>
                <a:srgbClr val="000000"/>
              </a:solidFill>
              <a:round/>
              <a:headEnd/>
              <a:tailEnd/>
            </a:ln>
          </p:spPr>
          <p:txBody>
            <a:bodyPr/>
            <a:lstStyle/>
            <a:p>
              <a:endParaRPr lang="en-CA"/>
            </a:p>
          </p:txBody>
        </p:sp>
        <p:sp>
          <p:nvSpPr>
            <p:cNvPr id="75800" name="Line 228"/>
            <p:cNvSpPr>
              <a:spLocks noChangeShapeType="1"/>
            </p:cNvSpPr>
            <p:nvPr/>
          </p:nvSpPr>
          <p:spPr bwMode="auto">
            <a:xfrm>
              <a:off x="3219" y="3052"/>
              <a:ext cx="224" cy="1"/>
            </a:xfrm>
            <a:prstGeom prst="line">
              <a:avLst/>
            </a:prstGeom>
            <a:noFill/>
            <a:ln w="7938">
              <a:solidFill>
                <a:srgbClr val="000000"/>
              </a:solidFill>
              <a:round/>
              <a:headEnd/>
              <a:tailEnd/>
            </a:ln>
          </p:spPr>
          <p:txBody>
            <a:bodyPr/>
            <a:lstStyle/>
            <a:p>
              <a:endParaRPr lang="en-CA"/>
            </a:p>
          </p:txBody>
        </p:sp>
        <p:sp>
          <p:nvSpPr>
            <p:cNvPr id="75801" name="Rectangle 229"/>
            <p:cNvSpPr>
              <a:spLocks noChangeArrowheads="1"/>
            </p:cNvSpPr>
            <p:nvPr/>
          </p:nvSpPr>
          <p:spPr bwMode="auto">
            <a:xfrm>
              <a:off x="3234" y="2972"/>
              <a:ext cx="199" cy="78"/>
            </a:xfrm>
            <a:prstGeom prst="rect">
              <a:avLst/>
            </a:prstGeom>
            <a:noFill/>
            <a:ln w="9525">
              <a:noFill/>
              <a:miter lim="800000"/>
              <a:headEnd/>
              <a:tailEnd/>
            </a:ln>
          </p:spPr>
          <p:txBody>
            <a:bodyPr wrap="none" lIns="0" tIns="0" rIns="0" bIns="0">
              <a:spAutoFit/>
            </a:bodyPr>
            <a:lstStyle/>
            <a:p>
              <a:pPr algn="ctr" eaLnBrk="0" hangingPunct="0"/>
              <a:r>
                <a:rPr lang="en-US" sz="800" b="0"/>
                <a:t>Class A</a:t>
              </a:r>
              <a:endParaRPr lang="en-US" sz="1800"/>
            </a:p>
          </p:txBody>
        </p:sp>
        <p:sp>
          <p:nvSpPr>
            <p:cNvPr id="75802" name="Rectangle 230"/>
            <p:cNvSpPr>
              <a:spLocks noChangeArrowheads="1"/>
            </p:cNvSpPr>
            <p:nvPr/>
          </p:nvSpPr>
          <p:spPr bwMode="auto">
            <a:xfrm>
              <a:off x="3249" y="3062"/>
              <a:ext cx="86" cy="78"/>
            </a:xfrm>
            <a:prstGeom prst="rect">
              <a:avLst/>
            </a:prstGeom>
            <a:noFill/>
            <a:ln w="9525">
              <a:noFill/>
              <a:miter lim="800000"/>
              <a:headEnd/>
              <a:tailEnd/>
            </a:ln>
          </p:spPr>
          <p:txBody>
            <a:bodyPr wrap="none" lIns="0" tIns="0" rIns="0" bIns="0">
              <a:spAutoFit/>
            </a:bodyPr>
            <a:lstStyle/>
            <a:p>
              <a:pPr eaLnBrk="0" hangingPunct="0"/>
              <a:r>
                <a:rPr lang="en-US" sz="800" b="0"/>
                <a:t>attr</a:t>
              </a:r>
              <a:endParaRPr lang="en-US" sz="1800"/>
            </a:p>
          </p:txBody>
        </p:sp>
        <p:sp>
          <p:nvSpPr>
            <p:cNvPr id="75803" name="Rectangle 231"/>
            <p:cNvSpPr>
              <a:spLocks noChangeArrowheads="1"/>
            </p:cNvSpPr>
            <p:nvPr/>
          </p:nvSpPr>
          <p:spPr bwMode="auto">
            <a:xfrm>
              <a:off x="3249" y="3159"/>
              <a:ext cx="65" cy="78"/>
            </a:xfrm>
            <a:prstGeom prst="rect">
              <a:avLst/>
            </a:prstGeom>
            <a:noFill/>
            <a:ln w="9525">
              <a:noFill/>
              <a:miter lim="800000"/>
              <a:headEnd/>
              <a:tailEnd/>
            </a:ln>
          </p:spPr>
          <p:txBody>
            <a:bodyPr wrap="none" lIns="0" tIns="0" rIns="0" bIns="0">
              <a:spAutoFit/>
            </a:bodyPr>
            <a:lstStyle/>
            <a:p>
              <a:pPr eaLnBrk="0" hangingPunct="0"/>
              <a:r>
                <a:rPr lang="en-US" sz="800" b="0"/>
                <a:t>op</a:t>
              </a:r>
              <a:endParaRPr lang="en-US" sz="1800"/>
            </a:p>
          </p:txBody>
        </p:sp>
        <p:sp>
          <p:nvSpPr>
            <p:cNvPr id="75804" name="Rectangle 233"/>
            <p:cNvSpPr>
              <a:spLocks noChangeArrowheads="1"/>
            </p:cNvSpPr>
            <p:nvPr/>
          </p:nvSpPr>
          <p:spPr bwMode="auto">
            <a:xfrm>
              <a:off x="4241" y="2937"/>
              <a:ext cx="224" cy="293"/>
            </a:xfrm>
            <a:prstGeom prst="rect">
              <a:avLst/>
            </a:prstGeom>
            <a:solidFill>
              <a:srgbClr val="FFFFFF"/>
            </a:solidFill>
            <a:ln w="9525">
              <a:noFill/>
              <a:miter lim="800000"/>
              <a:headEnd/>
              <a:tailEnd/>
            </a:ln>
          </p:spPr>
          <p:txBody>
            <a:bodyPr/>
            <a:lstStyle/>
            <a:p>
              <a:pPr eaLnBrk="0" hangingPunct="0"/>
              <a:endParaRPr lang="en-US" sz="1800"/>
            </a:p>
          </p:txBody>
        </p:sp>
        <p:sp>
          <p:nvSpPr>
            <p:cNvPr id="75805" name="Rectangle 234"/>
            <p:cNvSpPr>
              <a:spLocks noChangeArrowheads="1"/>
            </p:cNvSpPr>
            <p:nvPr/>
          </p:nvSpPr>
          <p:spPr bwMode="auto">
            <a:xfrm>
              <a:off x="4241" y="2937"/>
              <a:ext cx="229" cy="298"/>
            </a:xfrm>
            <a:prstGeom prst="rect">
              <a:avLst/>
            </a:prstGeom>
            <a:noFill/>
            <a:ln w="7938">
              <a:solidFill>
                <a:srgbClr val="000000"/>
              </a:solidFill>
              <a:miter lim="800000"/>
              <a:headEnd/>
              <a:tailEnd/>
            </a:ln>
          </p:spPr>
          <p:txBody>
            <a:bodyPr/>
            <a:lstStyle/>
            <a:p>
              <a:pPr eaLnBrk="0" hangingPunct="0"/>
              <a:endParaRPr lang="en-US" sz="1800"/>
            </a:p>
          </p:txBody>
        </p:sp>
        <p:sp>
          <p:nvSpPr>
            <p:cNvPr id="75806" name="Line 235"/>
            <p:cNvSpPr>
              <a:spLocks noChangeShapeType="1"/>
            </p:cNvSpPr>
            <p:nvPr/>
          </p:nvSpPr>
          <p:spPr bwMode="auto">
            <a:xfrm>
              <a:off x="4241" y="3136"/>
              <a:ext cx="224" cy="1"/>
            </a:xfrm>
            <a:prstGeom prst="line">
              <a:avLst/>
            </a:prstGeom>
            <a:noFill/>
            <a:ln w="7938">
              <a:solidFill>
                <a:srgbClr val="000000"/>
              </a:solidFill>
              <a:round/>
              <a:headEnd/>
              <a:tailEnd/>
            </a:ln>
          </p:spPr>
          <p:txBody>
            <a:bodyPr/>
            <a:lstStyle/>
            <a:p>
              <a:endParaRPr lang="en-CA"/>
            </a:p>
          </p:txBody>
        </p:sp>
        <p:sp>
          <p:nvSpPr>
            <p:cNvPr id="75807" name="Line 236"/>
            <p:cNvSpPr>
              <a:spLocks noChangeShapeType="1"/>
            </p:cNvSpPr>
            <p:nvPr/>
          </p:nvSpPr>
          <p:spPr bwMode="auto">
            <a:xfrm>
              <a:off x="4241" y="3051"/>
              <a:ext cx="224" cy="1"/>
            </a:xfrm>
            <a:prstGeom prst="line">
              <a:avLst/>
            </a:prstGeom>
            <a:noFill/>
            <a:ln w="7938">
              <a:solidFill>
                <a:srgbClr val="000000"/>
              </a:solidFill>
              <a:round/>
              <a:headEnd/>
              <a:tailEnd/>
            </a:ln>
          </p:spPr>
          <p:txBody>
            <a:bodyPr/>
            <a:lstStyle/>
            <a:p>
              <a:endParaRPr lang="en-CA"/>
            </a:p>
          </p:txBody>
        </p:sp>
        <p:sp>
          <p:nvSpPr>
            <p:cNvPr id="75808" name="Rectangle 237"/>
            <p:cNvSpPr>
              <a:spLocks noChangeArrowheads="1"/>
            </p:cNvSpPr>
            <p:nvPr/>
          </p:nvSpPr>
          <p:spPr bwMode="auto">
            <a:xfrm>
              <a:off x="4250" y="2971"/>
              <a:ext cx="214" cy="78"/>
            </a:xfrm>
            <a:prstGeom prst="rect">
              <a:avLst/>
            </a:prstGeom>
            <a:noFill/>
            <a:ln w="9525">
              <a:noFill/>
              <a:miter lim="800000"/>
              <a:headEnd/>
              <a:tailEnd/>
            </a:ln>
          </p:spPr>
          <p:txBody>
            <a:bodyPr wrap="none" lIns="0" tIns="0" rIns="0" bIns="0">
              <a:spAutoFit/>
            </a:bodyPr>
            <a:lstStyle/>
            <a:p>
              <a:pPr algn="ctr" eaLnBrk="0" hangingPunct="0"/>
              <a:r>
                <a:rPr lang="en-US" sz="800" b="0"/>
                <a:t>C1ass B</a:t>
              </a:r>
              <a:endParaRPr lang="en-US" sz="1800"/>
            </a:p>
          </p:txBody>
        </p:sp>
        <p:sp>
          <p:nvSpPr>
            <p:cNvPr id="75809" name="Rectangle 238"/>
            <p:cNvSpPr>
              <a:spLocks noChangeArrowheads="1"/>
            </p:cNvSpPr>
            <p:nvPr/>
          </p:nvSpPr>
          <p:spPr bwMode="auto">
            <a:xfrm>
              <a:off x="4271" y="3061"/>
              <a:ext cx="86" cy="78"/>
            </a:xfrm>
            <a:prstGeom prst="rect">
              <a:avLst/>
            </a:prstGeom>
            <a:noFill/>
            <a:ln w="9525">
              <a:noFill/>
              <a:miter lim="800000"/>
              <a:headEnd/>
              <a:tailEnd/>
            </a:ln>
          </p:spPr>
          <p:txBody>
            <a:bodyPr wrap="none" lIns="0" tIns="0" rIns="0" bIns="0">
              <a:spAutoFit/>
            </a:bodyPr>
            <a:lstStyle/>
            <a:p>
              <a:pPr eaLnBrk="0" hangingPunct="0"/>
              <a:r>
                <a:rPr lang="en-US" sz="800" b="0"/>
                <a:t>attr</a:t>
              </a:r>
              <a:endParaRPr lang="en-US" sz="1800"/>
            </a:p>
          </p:txBody>
        </p:sp>
        <p:sp>
          <p:nvSpPr>
            <p:cNvPr id="75810" name="Rectangle 239"/>
            <p:cNvSpPr>
              <a:spLocks noChangeArrowheads="1"/>
            </p:cNvSpPr>
            <p:nvPr/>
          </p:nvSpPr>
          <p:spPr bwMode="auto">
            <a:xfrm>
              <a:off x="4271" y="3158"/>
              <a:ext cx="65" cy="78"/>
            </a:xfrm>
            <a:prstGeom prst="rect">
              <a:avLst/>
            </a:prstGeom>
            <a:noFill/>
            <a:ln w="9525">
              <a:noFill/>
              <a:miter lim="800000"/>
              <a:headEnd/>
              <a:tailEnd/>
            </a:ln>
          </p:spPr>
          <p:txBody>
            <a:bodyPr wrap="none" lIns="0" tIns="0" rIns="0" bIns="0">
              <a:spAutoFit/>
            </a:bodyPr>
            <a:lstStyle/>
            <a:p>
              <a:pPr eaLnBrk="0" hangingPunct="0"/>
              <a:r>
                <a:rPr lang="en-US" sz="800" b="0"/>
                <a:t>op</a:t>
              </a:r>
              <a:endParaRPr lang="en-US" sz="180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40991"/>
                                        </p:tgtEl>
                                        <p:attrNameLst>
                                          <p:attrName>style.visibility</p:attrName>
                                        </p:attrNameLst>
                                      </p:cBhvr>
                                      <p:to>
                                        <p:strVal val="visible"/>
                                      </p:to>
                                    </p:set>
                                    <p:animEffect transition="in" filter="wipe(up)">
                                      <p:cBhvr>
                                        <p:cTn id="11" dur="500"/>
                                        <p:tgtEl>
                                          <p:spTgt spid="4099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0992"/>
                                        </p:tgtEl>
                                        <p:attrNameLst>
                                          <p:attrName>style.visibility</p:attrName>
                                        </p:attrNameLst>
                                      </p:cBhvr>
                                      <p:to>
                                        <p:strVal val="visible"/>
                                      </p:to>
                                    </p:set>
                                    <p:animEffect transition="in" filter="wipe(up)">
                                      <p:cBhvr>
                                        <p:cTn id="16" dur="500"/>
                                        <p:tgtEl>
                                          <p:spTgt spid="4099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0993"/>
                                        </p:tgtEl>
                                        <p:attrNameLst>
                                          <p:attrName>style.visibility</p:attrName>
                                        </p:attrNameLst>
                                      </p:cBhvr>
                                      <p:to>
                                        <p:strVal val="visible"/>
                                      </p:to>
                                    </p:set>
                                    <p:animEffect transition="in" filter="wipe(up)">
                                      <p:cBhvr>
                                        <p:cTn id="21" dur="500"/>
                                        <p:tgtEl>
                                          <p:spTgt spid="4099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0994"/>
                                        </p:tgtEl>
                                        <p:attrNameLst>
                                          <p:attrName>style.visibility</p:attrName>
                                        </p:attrNameLst>
                                      </p:cBhvr>
                                      <p:to>
                                        <p:strVal val="visible"/>
                                      </p:to>
                                    </p:set>
                                    <p:animEffect transition="in" filter="wipe(up)">
                                      <p:cBhvr>
                                        <p:cTn id="26" dur="500"/>
                                        <p:tgtEl>
                                          <p:spTgt spid="4099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10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uild="p" autoUpdateAnimBg="0"/>
      <p:bldP spid="40991" grpId="0" animBg="1"/>
      <p:bldP spid="40992" grpId="0" animBg="1"/>
      <p:bldP spid="40993" grpId="0" animBg="1"/>
      <p:bldP spid="40994" grpId="0" animBg="1"/>
      <p:bldP spid="4105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1"/>
          <p:cNvSpPr>
            <a:spLocks noGrp="1"/>
          </p:cNvSpPr>
          <p:nvPr>
            <p:ph type="title"/>
          </p:nvPr>
        </p:nvSpPr>
        <p:spPr>
          <a:xfrm>
            <a:off x="419100" y="134938"/>
            <a:ext cx="8153400" cy="650856"/>
          </a:xfrm>
        </p:spPr>
        <p:txBody>
          <a:bodyPr/>
          <a:lstStyle/>
          <a:p>
            <a:r>
              <a:rPr lang="en-US" sz="4000" dirty="0" smtClean="0">
                <a:ea typeface="ＭＳ Ｐゴシック" pitchFamily="34" charset="-128"/>
              </a:rPr>
              <a:t>SOA is a </a:t>
            </a:r>
            <a:r>
              <a:rPr lang="de-DE" sz="4000" dirty="0" smtClean="0">
                <a:ea typeface="ＭＳ Ｐゴシック" pitchFamily="34" charset="-128"/>
              </a:rPr>
              <a:t>Layered Ar</a:t>
            </a:r>
            <a:r>
              <a:rPr lang="en-US" sz="4000" dirty="0" err="1" smtClean="0">
                <a:ea typeface="ＭＳ Ｐゴシック" pitchFamily="34" charset="-128"/>
              </a:rPr>
              <a:t>chitectural</a:t>
            </a:r>
            <a:r>
              <a:rPr lang="en-US" sz="4000" dirty="0" smtClean="0">
                <a:ea typeface="ＭＳ Ｐゴシック" pitchFamily="34" charset="-128"/>
              </a:rPr>
              <a:t> Style</a:t>
            </a:r>
          </a:p>
        </p:txBody>
      </p:sp>
      <p:sp>
        <p:nvSpPr>
          <p:cNvPr id="75779" name="Inhaltsplatzhalter 6"/>
          <p:cNvSpPr>
            <a:spLocks noGrp="1"/>
          </p:cNvSpPr>
          <p:nvPr>
            <p:ph idx="1"/>
          </p:nvPr>
        </p:nvSpPr>
        <p:spPr>
          <a:xfrm>
            <a:off x="227013" y="1000128"/>
            <a:ext cx="8662987" cy="2786062"/>
          </a:xfrm>
        </p:spPr>
        <p:txBody>
          <a:bodyPr/>
          <a:lstStyle/>
          <a:p>
            <a:pPr>
              <a:buFont typeface="Times" charset="0"/>
              <a:buNone/>
            </a:pPr>
            <a:r>
              <a:rPr lang="en-US" sz="1800" dirty="0" smtClean="0">
                <a:solidFill>
                  <a:srgbClr val="FF6600"/>
                </a:solidFill>
                <a:ea typeface="ＭＳ Ｐゴシック" pitchFamily="34" charset="-128"/>
              </a:rPr>
              <a:t>	</a:t>
            </a:r>
            <a:r>
              <a:rPr lang="en-US" sz="2000" dirty="0" smtClean="0">
                <a:solidFill>
                  <a:srgbClr val="FF6600"/>
                </a:solidFill>
                <a:ea typeface="ＭＳ Ｐゴシック" pitchFamily="34" charset="-128"/>
              </a:rPr>
              <a:t>Service Oriented Architecture (SOA) </a:t>
            </a:r>
            <a:endParaRPr lang="en-US" sz="1800" dirty="0" smtClean="0">
              <a:solidFill>
                <a:srgbClr val="FF6600"/>
              </a:solidFill>
              <a:ea typeface="ＭＳ Ｐゴシック" pitchFamily="34" charset="-128"/>
            </a:endParaRPr>
          </a:p>
          <a:p>
            <a:r>
              <a:rPr lang="en-US" sz="1800" dirty="0" smtClean="0">
                <a:ea typeface="ＭＳ Ｐゴシック" pitchFamily="34" charset="-128"/>
              </a:rPr>
              <a:t>Basic idea: A </a:t>
            </a:r>
            <a:r>
              <a:rPr lang="en-US" sz="1800" b="1" dirty="0" smtClean="0">
                <a:ea typeface="ＭＳ Ｐゴシック" pitchFamily="34" charset="-128"/>
              </a:rPr>
              <a:t>service provider </a:t>
            </a:r>
            <a:r>
              <a:rPr lang="en-US" sz="1800" dirty="0" smtClean="0">
                <a:ea typeface="ＭＳ Ｐゴシック" pitchFamily="34" charset="-128"/>
              </a:rPr>
              <a:t>(“ business”) offers business services (“business processes”) to a </a:t>
            </a:r>
            <a:r>
              <a:rPr lang="en-US" sz="1800" b="1" dirty="0" smtClean="0">
                <a:ea typeface="ＭＳ Ｐゴシック" pitchFamily="34" charset="-128"/>
              </a:rPr>
              <a:t>service consumer </a:t>
            </a:r>
            <a:r>
              <a:rPr lang="en-US" sz="1800" dirty="0" smtClean="0">
                <a:ea typeface="ＭＳ Ｐゴシック" pitchFamily="34" charset="-128"/>
              </a:rPr>
              <a:t>(application, “customer”)</a:t>
            </a:r>
          </a:p>
          <a:p>
            <a:pPr lvl="1"/>
            <a:r>
              <a:rPr lang="en-US" sz="1800" dirty="0" smtClean="0">
                <a:ea typeface="ＭＳ Ｐゴシック" pitchFamily="34" charset="-128"/>
              </a:rPr>
              <a:t>The business services are dynamically discoverable, usually offered in web-based applications</a:t>
            </a:r>
          </a:p>
          <a:p>
            <a:r>
              <a:rPr lang="en-US" sz="1800" dirty="0" smtClean="0">
                <a:ea typeface="ＭＳ Ｐゴシック" pitchFamily="34" charset="-128"/>
              </a:rPr>
              <a:t>The business services are created by composing (choreographing) them from lower-level services (basic services)  </a:t>
            </a:r>
          </a:p>
          <a:p>
            <a:r>
              <a:rPr lang="en-US" sz="1800" dirty="0" smtClean="0">
                <a:ea typeface="ＭＳ Ｐゴシック" pitchFamily="34" charset="-128"/>
              </a:rPr>
              <a:t>The basic services are usually based on legacy systems</a:t>
            </a:r>
          </a:p>
          <a:p>
            <a:r>
              <a:rPr lang="en-US" sz="1800" dirty="0" smtClean="0">
                <a:ea typeface="ＭＳ Ｐゴシック" pitchFamily="34" charset="-128"/>
              </a:rPr>
              <a:t>Adapters are used to provide the “glue” between basic services and the legacy systems.</a:t>
            </a:r>
          </a:p>
        </p:txBody>
      </p:sp>
      <p:grpSp>
        <p:nvGrpSpPr>
          <p:cNvPr id="2" name="Gruppierung 28"/>
          <p:cNvGrpSpPr>
            <a:grpSpLocks/>
          </p:cNvGrpSpPr>
          <p:nvPr/>
        </p:nvGrpSpPr>
        <p:grpSpPr bwMode="auto">
          <a:xfrm>
            <a:off x="2927350" y="6203950"/>
            <a:ext cx="5881688" cy="471488"/>
            <a:chOff x="1666241" y="8552806"/>
            <a:chExt cx="7310684" cy="912366"/>
          </a:xfrm>
        </p:grpSpPr>
        <p:sp>
          <p:nvSpPr>
            <p:cNvPr id="77844" name="Rectangle 98"/>
            <p:cNvSpPr>
              <a:spLocks noChangeArrowheads="1"/>
            </p:cNvSpPr>
            <p:nvPr/>
          </p:nvSpPr>
          <p:spPr bwMode="auto">
            <a:xfrm>
              <a:off x="1666241" y="8572783"/>
              <a:ext cx="7310684" cy="851182"/>
            </a:xfrm>
            <a:prstGeom prst="rect">
              <a:avLst/>
            </a:prstGeom>
            <a:noFill/>
            <a:ln w="12700">
              <a:solidFill>
                <a:srgbClr val="000000"/>
              </a:solidFill>
              <a:miter lim="800000"/>
              <a:headEnd/>
              <a:tailEnd/>
            </a:ln>
          </p:spPr>
          <p:txBody>
            <a:bodyPr wrap="none" lIns="130046" tIns="65023" rIns="130046" bIns="65023" anchor="ctr"/>
            <a:lstStyle/>
            <a:p>
              <a:pPr eaLnBrk="0" hangingPunct="0"/>
              <a:endParaRPr lang="en-US" sz="1600"/>
            </a:p>
          </p:txBody>
        </p:sp>
        <p:sp>
          <p:nvSpPr>
            <p:cNvPr id="77845" name="Rectangle 12"/>
            <p:cNvSpPr>
              <a:spLocks noChangeArrowheads="1"/>
            </p:cNvSpPr>
            <p:nvPr/>
          </p:nvSpPr>
          <p:spPr bwMode="auto">
            <a:xfrm>
              <a:off x="1985100" y="8552806"/>
              <a:ext cx="2867869" cy="912366"/>
            </a:xfrm>
            <a:prstGeom prst="rect">
              <a:avLst/>
            </a:prstGeom>
            <a:noFill/>
            <a:ln w="12700">
              <a:noFill/>
              <a:miter lim="800000"/>
              <a:headEnd/>
              <a:tailEnd/>
            </a:ln>
          </p:spPr>
          <p:txBody>
            <a:bodyPr wrap="none" lIns="128691" tIns="63217" rIns="128691" bIns="63217">
              <a:spAutoFit/>
            </a:bodyPr>
            <a:lstStyle/>
            <a:p>
              <a:pPr eaLnBrk="0" hangingPunct="0"/>
              <a:r>
                <a:rPr lang="en-US" b="0"/>
                <a:t> Legacy Systems</a:t>
              </a:r>
            </a:p>
          </p:txBody>
        </p:sp>
      </p:grpSp>
      <p:grpSp>
        <p:nvGrpSpPr>
          <p:cNvPr id="3" name="Gruppierung 29"/>
          <p:cNvGrpSpPr>
            <a:grpSpLocks/>
          </p:cNvGrpSpPr>
          <p:nvPr/>
        </p:nvGrpSpPr>
        <p:grpSpPr bwMode="auto">
          <a:xfrm>
            <a:off x="2927350" y="5627688"/>
            <a:ext cx="5870575" cy="509587"/>
            <a:chOff x="1666240" y="7035236"/>
            <a:chExt cx="7297138" cy="1537547"/>
          </a:xfrm>
        </p:grpSpPr>
        <p:sp>
          <p:nvSpPr>
            <p:cNvPr id="77842" name="Rectangle 5"/>
            <p:cNvSpPr>
              <a:spLocks noChangeArrowheads="1"/>
            </p:cNvSpPr>
            <p:nvPr/>
          </p:nvSpPr>
          <p:spPr bwMode="auto">
            <a:xfrm>
              <a:off x="1666240" y="7035236"/>
              <a:ext cx="7297138" cy="1537547"/>
            </a:xfrm>
            <a:prstGeom prst="rect">
              <a:avLst/>
            </a:prstGeom>
            <a:noFill/>
            <a:ln w="12700">
              <a:solidFill>
                <a:srgbClr val="000000"/>
              </a:solidFill>
              <a:miter lim="800000"/>
              <a:headEnd/>
              <a:tailEnd/>
            </a:ln>
          </p:spPr>
          <p:txBody>
            <a:bodyPr wrap="none" lIns="130046" tIns="65023" rIns="130046" bIns="65023" anchor="ctr"/>
            <a:lstStyle/>
            <a:p>
              <a:pPr eaLnBrk="0" hangingPunct="0"/>
              <a:endParaRPr lang="en-US" sz="1600"/>
            </a:p>
          </p:txBody>
        </p:sp>
        <p:sp>
          <p:nvSpPr>
            <p:cNvPr id="77843" name="Rectangle 13"/>
            <p:cNvSpPr>
              <a:spLocks noChangeArrowheads="1"/>
            </p:cNvSpPr>
            <p:nvPr/>
          </p:nvSpPr>
          <p:spPr bwMode="auto">
            <a:xfrm>
              <a:off x="1985099" y="7082511"/>
              <a:ext cx="4613132" cy="1427367"/>
            </a:xfrm>
            <a:prstGeom prst="rect">
              <a:avLst/>
            </a:prstGeom>
            <a:noFill/>
            <a:ln w="12700">
              <a:noFill/>
              <a:miter lim="800000"/>
              <a:headEnd/>
              <a:tailEnd/>
            </a:ln>
          </p:spPr>
          <p:txBody>
            <a:bodyPr wrap="none" lIns="128691" tIns="63217" rIns="128691" bIns="63217">
              <a:spAutoFit/>
            </a:bodyPr>
            <a:lstStyle/>
            <a:p>
              <a:pPr eaLnBrk="0" hangingPunct="0"/>
              <a:r>
                <a:rPr lang="en-US" b="0"/>
                <a:t>Adapters to Legacy Systems</a:t>
              </a:r>
            </a:p>
          </p:txBody>
        </p:sp>
      </p:grpSp>
      <p:grpSp>
        <p:nvGrpSpPr>
          <p:cNvPr id="4" name="Gruppierung 30"/>
          <p:cNvGrpSpPr>
            <a:grpSpLocks/>
          </p:cNvGrpSpPr>
          <p:nvPr/>
        </p:nvGrpSpPr>
        <p:grpSpPr bwMode="auto">
          <a:xfrm>
            <a:off x="2927350" y="5051425"/>
            <a:ext cx="5870575" cy="487363"/>
            <a:chOff x="1666240" y="5556393"/>
            <a:chExt cx="7297138" cy="1474328"/>
          </a:xfrm>
        </p:grpSpPr>
        <p:sp>
          <p:nvSpPr>
            <p:cNvPr id="77840" name="Rectangle 88"/>
            <p:cNvSpPr>
              <a:spLocks noChangeArrowheads="1"/>
            </p:cNvSpPr>
            <p:nvPr/>
          </p:nvSpPr>
          <p:spPr bwMode="auto">
            <a:xfrm>
              <a:off x="1666240" y="5556393"/>
              <a:ext cx="7297138" cy="1474328"/>
            </a:xfrm>
            <a:prstGeom prst="rect">
              <a:avLst/>
            </a:prstGeom>
            <a:noFill/>
            <a:ln w="12700">
              <a:solidFill>
                <a:srgbClr val="000000"/>
              </a:solidFill>
              <a:miter lim="800000"/>
              <a:headEnd/>
              <a:tailEnd/>
            </a:ln>
          </p:spPr>
          <p:txBody>
            <a:bodyPr wrap="none" anchor="ctr"/>
            <a:lstStyle/>
            <a:p>
              <a:pPr eaLnBrk="0" hangingPunct="0"/>
              <a:endParaRPr lang="en-US" sz="1600"/>
            </a:p>
          </p:txBody>
        </p:sp>
        <p:sp>
          <p:nvSpPr>
            <p:cNvPr id="77841" name="Rectangle 14"/>
            <p:cNvSpPr>
              <a:spLocks noChangeArrowheads="1"/>
            </p:cNvSpPr>
            <p:nvPr/>
          </p:nvSpPr>
          <p:spPr bwMode="auto">
            <a:xfrm>
              <a:off x="1985099" y="5581583"/>
              <a:ext cx="6857999" cy="1427224"/>
            </a:xfrm>
            <a:prstGeom prst="rect">
              <a:avLst/>
            </a:prstGeom>
            <a:noFill/>
            <a:ln w="12700">
              <a:noFill/>
              <a:miter lim="800000"/>
              <a:headEnd/>
              <a:tailEnd/>
            </a:ln>
          </p:spPr>
          <p:txBody>
            <a:bodyPr lIns="128691" tIns="63217" rIns="128691" bIns="63217">
              <a:spAutoFit/>
            </a:bodyPr>
            <a:lstStyle/>
            <a:p>
              <a:pPr eaLnBrk="0" hangingPunct="0"/>
              <a:r>
                <a:rPr lang="en-US" b="0"/>
                <a:t>Basic Services</a:t>
              </a:r>
            </a:p>
          </p:txBody>
        </p:sp>
      </p:grpSp>
      <p:grpSp>
        <p:nvGrpSpPr>
          <p:cNvPr id="5" name="Gruppierung 31"/>
          <p:cNvGrpSpPr>
            <a:grpSpLocks/>
          </p:cNvGrpSpPr>
          <p:nvPr/>
        </p:nvGrpSpPr>
        <p:grpSpPr bwMode="auto">
          <a:xfrm>
            <a:off x="2941638" y="4467225"/>
            <a:ext cx="5870575" cy="504825"/>
            <a:chOff x="1666240" y="4079806"/>
            <a:chExt cx="7297138" cy="1528456"/>
          </a:xfrm>
        </p:grpSpPr>
        <p:sp>
          <p:nvSpPr>
            <p:cNvPr id="77838" name="Rectangle 87"/>
            <p:cNvSpPr>
              <a:spLocks noChangeArrowheads="1"/>
            </p:cNvSpPr>
            <p:nvPr/>
          </p:nvSpPr>
          <p:spPr bwMode="auto">
            <a:xfrm>
              <a:off x="1666240" y="4079806"/>
              <a:ext cx="7297138" cy="1474328"/>
            </a:xfrm>
            <a:prstGeom prst="rect">
              <a:avLst/>
            </a:prstGeom>
            <a:noFill/>
            <a:ln w="12700">
              <a:solidFill>
                <a:srgbClr val="000000"/>
              </a:solidFill>
              <a:miter lim="800000"/>
              <a:headEnd/>
              <a:tailEnd/>
            </a:ln>
          </p:spPr>
          <p:txBody>
            <a:bodyPr wrap="none" lIns="130046" tIns="65023" rIns="130046" bIns="65023" anchor="ctr"/>
            <a:lstStyle/>
            <a:p>
              <a:pPr eaLnBrk="0" hangingPunct="0"/>
              <a:endParaRPr lang="en-US" sz="1600"/>
            </a:p>
          </p:txBody>
        </p:sp>
        <p:sp>
          <p:nvSpPr>
            <p:cNvPr id="77839" name="Rectangle 15"/>
            <p:cNvSpPr>
              <a:spLocks noChangeArrowheads="1"/>
            </p:cNvSpPr>
            <p:nvPr/>
          </p:nvSpPr>
          <p:spPr bwMode="auto">
            <a:xfrm>
              <a:off x="1985099" y="4180893"/>
              <a:ext cx="6369421" cy="1427369"/>
            </a:xfrm>
            <a:prstGeom prst="rect">
              <a:avLst/>
            </a:prstGeom>
            <a:noFill/>
            <a:ln w="12700">
              <a:noFill/>
              <a:miter lim="800000"/>
              <a:headEnd/>
              <a:tailEnd/>
            </a:ln>
          </p:spPr>
          <p:txBody>
            <a:bodyPr wrap="none" lIns="128691" tIns="63217" rIns="128691" bIns="63217">
              <a:spAutoFit/>
            </a:bodyPr>
            <a:lstStyle/>
            <a:p>
              <a:pPr eaLnBrk="0" hangingPunct="0"/>
              <a:r>
                <a:rPr lang="en-US" b="0"/>
                <a:t>Business Services (Composite Services)</a:t>
              </a:r>
            </a:p>
          </p:txBody>
        </p:sp>
      </p:grpSp>
      <p:grpSp>
        <p:nvGrpSpPr>
          <p:cNvPr id="6" name="Gruppierung 32"/>
          <p:cNvGrpSpPr>
            <a:grpSpLocks/>
          </p:cNvGrpSpPr>
          <p:nvPr/>
        </p:nvGrpSpPr>
        <p:grpSpPr bwMode="auto">
          <a:xfrm>
            <a:off x="2927350" y="3895725"/>
            <a:ext cx="5870575" cy="522288"/>
            <a:chOff x="1343715" y="2530909"/>
            <a:chExt cx="7297134" cy="1576722"/>
          </a:xfrm>
        </p:grpSpPr>
        <p:sp>
          <p:nvSpPr>
            <p:cNvPr id="77836" name="Rectangle 11"/>
            <p:cNvSpPr>
              <a:spLocks noChangeArrowheads="1"/>
            </p:cNvSpPr>
            <p:nvPr/>
          </p:nvSpPr>
          <p:spPr bwMode="auto">
            <a:xfrm>
              <a:off x="1343715" y="2530909"/>
              <a:ext cx="7297134" cy="1486411"/>
            </a:xfrm>
            <a:prstGeom prst="rect">
              <a:avLst/>
            </a:prstGeom>
            <a:noFill/>
            <a:ln w="12700">
              <a:solidFill>
                <a:srgbClr val="000000"/>
              </a:solidFill>
              <a:miter lim="800000"/>
              <a:headEnd/>
              <a:tailEnd/>
            </a:ln>
          </p:spPr>
          <p:txBody>
            <a:bodyPr wrap="none" lIns="130046" tIns="65023" rIns="130046" bIns="65023" anchor="ctr"/>
            <a:lstStyle/>
            <a:p>
              <a:pPr eaLnBrk="0" hangingPunct="0"/>
              <a:endParaRPr lang="en-US" sz="1600"/>
            </a:p>
          </p:txBody>
        </p:sp>
        <p:sp>
          <p:nvSpPr>
            <p:cNvPr id="77837" name="Rectangle 15"/>
            <p:cNvSpPr>
              <a:spLocks noChangeArrowheads="1"/>
            </p:cNvSpPr>
            <p:nvPr/>
          </p:nvSpPr>
          <p:spPr bwMode="auto">
            <a:xfrm>
              <a:off x="1662574" y="2605585"/>
              <a:ext cx="3203648" cy="1502046"/>
            </a:xfrm>
            <a:prstGeom prst="rect">
              <a:avLst/>
            </a:prstGeom>
            <a:noFill/>
            <a:ln w="12700">
              <a:noFill/>
              <a:miter lim="800000"/>
              <a:headEnd/>
              <a:tailEnd/>
            </a:ln>
          </p:spPr>
          <p:txBody>
            <a:bodyPr wrap="none" lIns="128691" tIns="63217" rIns="128691" bIns="63217">
              <a:spAutoFit/>
            </a:bodyPr>
            <a:lstStyle/>
            <a:p>
              <a:pPr eaLnBrk="0" hangingPunct="0"/>
              <a:r>
                <a:rPr lang="en-US" b="0"/>
                <a:t>(Web-)Application</a:t>
              </a:r>
            </a:p>
          </p:txBody>
        </p:sp>
      </p:grpSp>
      <p:grpSp>
        <p:nvGrpSpPr>
          <p:cNvPr id="7" name="Gruppierung 31"/>
          <p:cNvGrpSpPr>
            <a:grpSpLocks/>
          </p:cNvGrpSpPr>
          <p:nvPr/>
        </p:nvGrpSpPr>
        <p:grpSpPr bwMode="auto">
          <a:xfrm>
            <a:off x="2646392" y="4440719"/>
            <a:ext cx="6140450" cy="488479"/>
            <a:chOff x="2454634" y="4079806"/>
            <a:chExt cx="7633231" cy="1474328"/>
          </a:xfrm>
        </p:grpSpPr>
        <p:sp>
          <p:nvSpPr>
            <p:cNvPr id="77834" name="Rectangle 87"/>
            <p:cNvSpPr>
              <a:spLocks noChangeArrowheads="1"/>
            </p:cNvSpPr>
            <p:nvPr/>
          </p:nvSpPr>
          <p:spPr bwMode="auto">
            <a:xfrm>
              <a:off x="2790732" y="4079806"/>
              <a:ext cx="7297133" cy="1474328"/>
            </a:xfrm>
            <a:prstGeom prst="rect">
              <a:avLst/>
            </a:prstGeom>
            <a:noFill/>
            <a:ln w="12700">
              <a:solidFill>
                <a:srgbClr val="000000"/>
              </a:solidFill>
              <a:miter lim="800000"/>
              <a:headEnd/>
              <a:tailEnd/>
            </a:ln>
          </p:spPr>
          <p:txBody>
            <a:bodyPr wrap="none" lIns="130046" tIns="65023" rIns="130046" bIns="65023" anchor="ctr"/>
            <a:lstStyle/>
            <a:p>
              <a:pPr eaLnBrk="0" hangingPunct="0"/>
              <a:endParaRPr lang="en-US" sz="1600"/>
            </a:p>
          </p:txBody>
        </p:sp>
        <p:sp>
          <p:nvSpPr>
            <p:cNvPr id="77835" name="Rectangle 15"/>
            <p:cNvSpPr>
              <a:spLocks noChangeArrowheads="1"/>
            </p:cNvSpPr>
            <p:nvPr/>
          </p:nvSpPr>
          <p:spPr bwMode="auto">
            <a:xfrm>
              <a:off x="2454634" y="4180892"/>
              <a:ext cx="4184177" cy="1221369"/>
            </a:xfrm>
            <a:prstGeom prst="rect">
              <a:avLst/>
            </a:prstGeom>
            <a:noFill/>
            <a:ln w="12700">
              <a:noFill/>
              <a:miter lim="800000"/>
              <a:headEnd/>
              <a:tailEnd/>
            </a:ln>
          </p:spPr>
          <p:txBody>
            <a:bodyPr lIns="128691" tIns="63217" rIns="128691" bIns="63217">
              <a:spAutoFit/>
            </a:bodyPr>
            <a:lstStyle/>
            <a:p>
              <a:pPr eaLnBrk="0" hangingPunct="0"/>
              <a:r>
                <a:rPr lang="en-US" b="0" dirty="0"/>
                <a:t>     </a:t>
              </a:r>
              <a:r>
                <a:rPr lang="en-US" b="0" dirty="0" smtClean="0"/>
                <a:t>    </a:t>
              </a:r>
              <a:r>
                <a:rPr lang="en-US" b="0" dirty="0"/>
                <a:t>Business Services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577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577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5779">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5779">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el 1"/>
          <p:cNvSpPr>
            <a:spLocks noGrp="1"/>
          </p:cNvSpPr>
          <p:nvPr>
            <p:ph type="title"/>
          </p:nvPr>
        </p:nvSpPr>
        <p:spPr>
          <a:xfrm>
            <a:off x="374650" y="193675"/>
            <a:ext cx="8724900" cy="863600"/>
          </a:xfrm>
        </p:spPr>
        <p:txBody>
          <a:bodyPr/>
          <a:lstStyle/>
          <a:p>
            <a:r>
              <a:rPr lang="en-US" sz="3200" dirty="0" smtClean="0">
                <a:ea typeface="ＭＳ Ｐゴシック" pitchFamily="34" charset="-128"/>
              </a:rPr>
              <a:t>IBM’s View of a Service Oriented Architecture</a:t>
            </a:r>
          </a:p>
        </p:txBody>
      </p:sp>
      <p:pic>
        <p:nvPicPr>
          <p:cNvPr id="75780" name="Bild 3"/>
          <p:cNvPicPr>
            <a:picLocks noChangeAspect="1"/>
          </p:cNvPicPr>
          <p:nvPr/>
        </p:nvPicPr>
        <p:blipFill>
          <a:blip r:embed="rId3"/>
          <a:srcRect/>
          <a:stretch>
            <a:fillRect/>
          </a:stretch>
        </p:blipFill>
        <p:spPr bwMode="auto">
          <a:xfrm>
            <a:off x="1809750" y="1962150"/>
            <a:ext cx="6946900" cy="3716338"/>
          </a:xfrm>
          <a:prstGeom prst="rect">
            <a:avLst/>
          </a:prstGeom>
          <a:noFill/>
          <a:ln w="9525">
            <a:noFill/>
            <a:miter lim="800000"/>
            <a:headEnd/>
            <a:tailEnd/>
          </a:ln>
        </p:spPr>
      </p:pic>
      <p:sp>
        <p:nvSpPr>
          <p:cNvPr id="79876" name="Rechteck 4"/>
          <p:cNvSpPr>
            <a:spLocks noChangeArrowheads="1"/>
          </p:cNvSpPr>
          <p:nvPr/>
        </p:nvSpPr>
        <p:spPr bwMode="auto">
          <a:xfrm>
            <a:off x="744538" y="1282700"/>
            <a:ext cx="7999412" cy="338554"/>
          </a:xfrm>
          <a:prstGeom prst="rect">
            <a:avLst/>
          </a:prstGeom>
          <a:noFill/>
          <a:ln w="9525">
            <a:noFill/>
            <a:miter lim="800000"/>
            <a:headEnd/>
            <a:tailEnd/>
          </a:ln>
        </p:spPr>
        <p:txBody>
          <a:bodyPr>
            <a:spAutoFit/>
          </a:bodyPr>
          <a:lstStyle/>
          <a:p>
            <a:pPr eaLnBrk="0" hangingPunct="0"/>
            <a:r>
              <a:rPr lang="de-DE" sz="1600" b="0" dirty="0"/>
              <a:t>Source http://www.ibm.com/developerworks/webservices/library/ws-soa-design1/</a:t>
            </a:r>
            <a:endParaRPr lang="en-US" sz="1600" b="0" dirty="0"/>
          </a:p>
        </p:txBody>
      </p:sp>
      <p:sp>
        <p:nvSpPr>
          <p:cNvPr id="6" name="Ovale Legende 5"/>
          <p:cNvSpPr>
            <a:spLocks noChangeArrowheads="1"/>
          </p:cNvSpPr>
          <p:nvPr/>
        </p:nvSpPr>
        <p:spPr bwMode="auto">
          <a:xfrm>
            <a:off x="3868738" y="6127750"/>
            <a:ext cx="2165350" cy="612775"/>
          </a:xfrm>
          <a:prstGeom prst="wedgeEllipseCallout">
            <a:avLst>
              <a:gd name="adj1" fmla="val 48449"/>
              <a:gd name="adj2" fmla="val -152977"/>
            </a:avLst>
          </a:prstGeom>
          <a:solidFill>
            <a:schemeClr val="bg1"/>
          </a:solidFill>
          <a:ln w="12700">
            <a:solidFill>
              <a:schemeClr val="tx1"/>
            </a:solidFill>
            <a:round/>
            <a:headEnd/>
            <a:tailEnd/>
          </a:ln>
        </p:spPr>
        <p:txBody>
          <a:bodyPr wrap="none" anchor="ctr"/>
          <a:lstStyle/>
          <a:p>
            <a:pPr eaLnBrk="0" hangingPunct="0"/>
            <a:r>
              <a:rPr lang="en-US" sz="1800"/>
              <a:t>Legacy Systems</a:t>
            </a:r>
          </a:p>
        </p:txBody>
      </p:sp>
      <p:sp>
        <p:nvSpPr>
          <p:cNvPr id="7" name="Ovale Legende 6"/>
          <p:cNvSpPr>
            <a:spLocks noChangeArrowheads="1"/>
          </p:cNvSpPr>
          <p:nvPr/>
        </p:nvSpPr>
        <p:spPr bwMode="auto">
          <a:xfrm>
            <a:off x="73025" y="4438650"/>
            <a:ext cx="1606550" cy="612775"/>
          </a:xfrm>
          <a:prstGeom prst="wedgeEllipseCallout">
            <a:avLst>
              <a:gd name="adj1" fmla="val 71028"/>
              <a:gd name="adj2" fmla="val -79167"/>
            </a:avLst>
          </a:prstGeom>
          <a:solidFill>
            <a:schemeClr val="bg1"/>
          </a:solidFill>
          <a:ln w="12700">
            <a:solidFill>
              <a:schemeClr val="tx1"/>
            </a:solidFill>
            <a:round/>
            <a:headEnd/>
            <a:tailEnd/>
          </a:ln>
        </p:spPr>
        <p:txBody>
          <a:bodyPr wrap="none" anchor="ctr"/>
          <a:lstStyle/>
          <a:p>
            <a:pPr eaLnBrk="0" hangingPunct="0"/>
            <a:r>
              <a:rPr lang="en-US" sz="1800"/>
              <a:t>Adapters</a:t>
            </a:r>
          </a:p>
        </p:txBody>
      </p:sp>
      <p:sp>
        <p:nvSpPr>
          <p:cNvPr id="8" name="Ovale Legende 7"/>
          <p:cNvSpPr>
            <a:spLocks noChangeArrowheads="1"/>
          </p:cNvSpPr>
          <p:nvPr/>
        </p:nvSpPr>
        <p:spPr bwMode="auto">
          <a:xfrm>
            <a:off x="152400" y="3360738"/>
            <a:ext cx="1454150" cy="614362"/>
          </a:xfrm>
          <a:prstGeom prst="wedgeEllipseCallout">
            <a:avLst>
              <a:gd name="adj1" fmla="val 72912"/>
              <a:gd name="adj2" fmla="val -15148"/>
            </a:avLst>
          </a:prstGeom>
          <a:solidFill>
            <a:schemeClr val="bg1"/>
          </a:solidFill>
          <a:ln w="12700">
            <a:solidFill>
              <a:schemeClr val="tx1"/>
            </a:solidFill>
            <a:round/>
            <a:headEnd/>
            <a:tailEnd/>
          </a:ln>
        </p:spPr>
        <p:txBody>
          <a:bodyPr wrap="none" anchor="ctr"/>
          <a:lstStyle/>
          <a:p>
            <a:pPr algn="ctr" eaLnBrk="0" hangingPunct="0"/>
            <a:r>
              <a:rPr lang="en-US" sz="1800"/>
              <a:t>Basic </a:t>
            </a:r>
          </a:p>
          <a:p>
            <a:pPr algn="ctr" eaLnBrk="0" hangingPunct="0"/>
            <a:r>
              <a:rPr lang="en-US" sz="1800"/>
              <a:t>Services</a:t>
            </a:r>
          </a:p>
        </p:txBody>
      </p:sp>
      <p:sp>
        <p:nvSpPr>
          <p:cNvPr id="9" name="Ovale Legende 8"/>
          <p:cNvSpPr>
            <a:spLocks noChangeArrowheads="1"/>
          </p:cNvSpPr>
          <p:nvPr/>
        </p:nvSpPr>
        <p:spPr bwMode="auto">
          <a:xfrm>
            <a:off x="123825" y="2562225"/>
            <a:ext cx="1604963" cy="612775"/>
          </a:xfrm>
          <a:prstGeom prst="wedgeEllipseCallout">
            <a:avLst>
              <a:gd name="adj1" fmla="val 59273"/>
              <a:gd name="adj2" fmla="val -15148"/>
            </a:avLst>
          </a:prstGeom>
          <a:solidFill>
            <a:schemeClr val="bg1"/>
          </a:solidFill>
          <a:ln w="12700">
            <a:solidFill>
              <a:schemeClr val="tx1"/>
            </a:solidFill>
            <a:round/>
            <a:headEnd/>
            <a:tailEnd/>
          </a:ln>
        </p:spPr>
        <p:txBody>
          <a:bodyPr wrap="none" anchor="ctr"/>
          <a:lstStyle/>
          <a:p>
            <a:pPr algn="ctr" eaLnBrk="0" hangingPunct="0"/>
            <a:r>
              <a:rPr lang="en-US" sz="1800"/>
              <a:t>Business</a:t>
            </a:r>
          </a:p>
          <a:p>
            <a:pPr algn="ctr" eaLnBrk="0" hangingPunct="0"/>
            <a:r>
              <a:rPr lang="en-US" sz="1800"/>
              <a:t>Services</a:t>
            </a:r>
          </a:p>
        </p:txBody>
      </p:sp>
      <p:sp>
        <p:nvSpPr>
          <p:cNvPr id="10" name="Ovale Legende 9"/>
          <p:cNvSpPr>
            <a:spLocks noChangeArrowheads="1"/>
          </p:cNvSpPr>
          <p:nvPr/>
        </p:nvSpPr>
        <p:spPr bwMode="auto">
          <a:xfrm>
            <a:off x="0" y="1668463"/>
            <a:ext cx="1793875" cy="612775"/>
          </a:xfrm>
          <a:prstGeom prst="wedgeEllipseCallout">
            <a:avLst>
              <a:gd name="adj1" fmla="val 58329"/>
              <a:gd name="adj2" fmla="val 45606"/>
            </a:avLst>
          </a:prstGeom>
          <a:solidFill>
            <a:schemeClr val="bg1"/>
          </a:solidFill>
          <a:ln w="12700">
            <a:solidFill>
              <a:schemeClr val="tx1"/>
            </a:solidFill>
            <a:round/>
            <a:headEnd/>
            <a:tailEnd/>
          </a:ln>
        </p:spPr>
        <p:txBody>
          <a:bodyPr wrap="none" anchor="ctr"/>
          <a:lstStyle/>
          <a:p>
            <a:pPr algn="ctr" eaLnBrk="0" hangingPunct="0"/>
            <a:r>
              <a:rPr lang="en-US" sz="1800"/>
              <a:t>User Interface</a:t>
            </a:r>
          </a:p>
          <a:p>
            <a:pPr algn="ctr" eaLnBrk="0" hangingPunct="0"/>
            <a:r>
              <a:rPr lang="en-US" sz="1800"/>
              <a:t>(Web Portal)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07" name="Rectangle 23"/>
          <p:cNvSpPr>
            <a:spLocks noGrp="1" noChangeArrowheads="1"/>
          </p:cNvSpPr>
          <p:nvPr>
            <p:ph type="body" idx="1"/>
          </p:nvPr>
        </p:nvSpPr>
        <p:spPr>
          <a:xfrm>
            <a:off x="285720" y="1138238"/>
            <a:ext cx="8561418" cy="2647952"/>
          </a:xfrm>
        </p:spPr>
        <p:txBody>
          <a:bodyPr/>
          <a:lstStyle/>
          <a:p>
            <a:r>
              <a:rPr lang="en-US" sz="2400" dirty="0" smtClean="0">
                <a:ea typeface="ＭＳ Ｐゴシック" pitchFamily="34" charset="-128"/>
              </a:rPr>
              <a:t>Layered systems are hierarchical. This is  a desirable design</a:t>
            </a:r>
          </a:p>
          <a:p>
            <a:pPr lvl="1"/>
            <a:r>
              <a:rPr lang="en-US" sz="2000" dirty="0" smtClean="0">
                <a:ea typeface="ＭＳ Ｐゴシック" pitchFamily="34" charset="-128"/>
              </a:rPr>
              <a:t>Hierarchy reduces complexity</a:t>
            </a:r>
          </a:p>
          <a:p>
            <a:r>
              <a:rPr lang="en-US" sz="2400" dirty="0" smtClean="0">
                <a:ea typeface="ＭＳ Ｐゴシック" pitchFamily="34" charset="-128"/>
              </a:rPr>
              <a:t>Closed architectures are more portable</a:t>
            </a:r>
          </a:p>
          <a:p>
            <a:pPr lvl="1"/>
            <a:r>
              <a:rPr lang="en-US" sz="2000" dirty="0" smtClean="0">
                <a:ea typeface="ＭＳ Ｐゴシック" pitchFamily="34" charset="-128"/>
              </a:rPr>
              <a:t>Provide very low coupling</a:t>
            </a:r>
          </a:p>
          <a:p>
            <a:r>
              <a:rPr lang="en-US" sz="2400" dirty="0" smtClean="0">
                <a:ea typeface="ＭＳ Ｐゴシック" pitchFamily="34" charset="-128"/>
              </a:rPr>
              <a:t>Open architectures are more efficient</a:t>
            </a:r>
          </a:p>
          <a:p>
            <a:r>
              <a:rPr lang="en-US" sz="2400" dirty="0" smtClean="0">
                <a:ea typeface="ＭＳ Ｐゴシック" pitchFamily="34" charset="-128"/>
              </a:rPr>
              <a:t>Layered systems often have a chicken-and egg problem</a:t>
            </a:r>
          </a:p>
          <a:p>
            <a:endParaRPr lang="en-US" sz="2400" dirty="0" smtClean="0">
              <a:ea typeface="ＭＳ Ｐゴシック" pitchFamily="34" charset="-128"/>
            </a:endParaRPr>
          </a:p>
        </p:txBody>
      </p:sp>
      <p:grpSp>
        <p:nvGrpSpPr>
          <p:cNvPr id="2" name="Group 28"/>
          <p:cNvGrpSpPr>
            <a:grpSpLocks/>
          </p:cNvGrpSpPr>
          <p:nvPr/>
        </p:nvGrpSpPr>
        <p:grpSpPr bwMode="auto">
          <a:xfrm>
            <a:off x="4384675" y="5516563"/>
            <a:ext cx="3311525" cy="855662"/>
            <a:chOff x="2762" y="3475"/>
            <a:chExt cx="2086" cy="539"/>
          </a:xfrm>
        </p:grpSpPr>
        <p:sp>
          <p:nvSpPr>
            <p:cNvPr id="81939" name="Rectangle 7"/>
            <p:cNvSpPr>
              <a:spLocks noChangeArrowheads="1"/>
            </p:cNvSpPr>
            <p:nvPr/>
          </p:nvSpPr>
          <p:spPr bwMode="auto">
            <a:xfrm>
              <a:off x="2762" y="3694"/>
              <a:ext cx="1358" cy="300"/>
            </a:xfrm>
            <a:prstGeom prst="rect">
              <a:avLst/>
            </a:prstGeom>
            <a:solidFill>
              <a:srgbClr val="FFFFFF"/>
            </a:solidFill>
            <a:ln w="9525">
              <a:noFill/>
              <a:miter lim="800000"/>
              <a:headEnd/>
              <a:tailEnd/>
            </a:ln>
          </p:spPr>
          <p:txBody>
            <a:bodyPr/>
            <a:lstStyle/>
            <a:p>
              <a:pPr eaLnBrk="0" hangingPunct="0"/>
              <a:endParaRPr lang="en-US" sz="1800"/>
            </a:p>
          </p:txBody>
        </p:sp>
        <p:sp>
          <p:nvSpPr>
            <p:cNvPr id="81940" name="Rectangle 8"/>
            <p:cNvSpPr>
              <a:spLocks noChangeArrowheads="1"/>
            </p:cNvSpPr>
            <p:nvPr/>
          </p:nvSpPr>
          <p:spPr bwMode="auto">
            <a:xfrm>
              <a:off x="2762" y="3694"/>
              <a:ext cx="2086" cy="320"/>
            </a:xfrm>
            <a:prstGeom prst="rect">
              <a:avLst/>
            </a:prstGeom>
            <a:noFill/>
            <a:ln w="31750">
              <a:solidFill>
                <a:srgbClr val="000000"/>
              </a:solidFill>
              <a:miter lim="800000"/>
              <a:headEnd/>
              <a:tailEnd/>
            </a:ln>
          </p:spPr>
          <p:txBody>
            <a:bodyPr/>
            <a:lstStyle/>
            <a:p>
              <a:pPr eaLnBrk="0" hangingPunct="0"/>
              <a:endParaRPr lang="en-US" sz="1800"/>
            </a:p>
          </p:txBody>
        </p:sp>
        <p:sp>
          <p:nvSpPr>
            <p:cNvPr id="81941" name="Rectangle 9"/>
            <p:cNvSpPr>
              <a:spLocks noChangeArrowheads="1"/>
            </p:cNvSpPr>
            <p:nvPr/>
          </p:nvSpPr>
          <p:spPr bwMode="auto">
            <a:xfrm>
              <a:off x="2835" y="3804"/>
              <a:ext cx="1824" cy="192"/>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latin typeface="Courier New" pitchFamily="49" charset="0"/>
                </a:rPr>
                <a:t>G: Operating System</a:t>
              </a:r>
              <a:endParaRPr lang="en-US" sz="1800"/>
            </a:p>
          </p:txBody>
        </p:sp>
        <p:sp>
          <p:nvSpPr>
            <p:cNvPr id="81942" name="Line 17"/>
            <p:cNvSpPr>
              <a:spLocks noChangeShapeType="1"/>
            </p:cNvSpPr>
            <p:nvPr/>
          </p:nvSpPr>
          <p:spPr bwMode="auto">
            <a:xfrm>
              <a:off x="3689" y="3475"/>
              <a:ext cx="1" cy="219"/>
            </a:xfrm>
            <a:prstGeom prst="line">
              <a:avLst/>
            </a:prstGeom>
            <a:noFill/>
            <a:ln w="31750">
              <a:solidFill>
                <a:srgbClr val="000000"/>
              </a:solidFill>
              <a:round/>
              <a:headEnd/>
              <a:tailEnd/>
            </a:ln>
          </p:spPr>
          <p:txBody>
            <a:bodyPr/>
            <a:lstStyle/>
            <a:p>
              <a:endParaRPr lang="en-CA"/>
            </a:p>
          </p:txBody>
        </p:sp>
        <p:sp>
          <p:nvSpPr>
            <p:cNvPr id="81943" name="Freeform 19"/>
            <p:cNvSpPr>
              <a:spLocks/>
            </p:cNvSpPr>
            <p:nvPr/>
          </p:nvSpPr>
          <p:spPr bwMode="auto">
            <a:xfrm>
              <a:off x="2762" y="3595"/>
              <a:ext cx="239" cy="99"/>
            </a:xfrm>
            <a:custGeom>
              <a:avLst/>
              <a:gdLst>
                <a:gd name="T0" fmla="*/ 0 w 239"/>
                <a:gd name="T1" fmla="*/ 99 h 99"/>
                <a:gd name="T2" fmla="*/ 60 w 239"/>
                <a:gd name="T3" fmla="*/ 0 h 99"/>
                <a:gd name="T4" fmla="*/ 199 w 239"/>
                <a:gd name="T5" fmla="*/ 0 h 99"/>
                <a:gd name="T6" fmla="*/ 239 w 239"/>
                <a:gd name="T7" fmla="*/ 99 h 99"/>
                <a:gd name="T8" fmla="*/ 0 w 239"/>
                <a:gd name="T9" fmla="*/ 99 h 99"/>
                <a:gd name="T10" fmla="*/ 0 60000 65536"/>
                <a:gd name="T11" fmla="*/ 0 60000 65536"/>
                <a:gd name="T12" fmla="*/ 0 60000 65536"/>
                <a:gd name="T13" fmla="*/ 0 60000 65536"/>
                <a:gd name="T14" fmla="*/ 0 60000 65536"/>
                <a:gd name="T15" fmla="*/ 0 w 239"/>
                <a:gd name="T16" fmla="*/ 0 h 99"/>
                <a:gd name="T17" fmla="*/ 239 w 239"/>
                <a:gd name="T18" fmla="*/ 99 h 99"/>
              </a:gdLst>
              <a:ahLst/>
              <a:cxnLst>
                <a:cxn ang="T10">
                  <a:pos x="T0" y="T1"/>
                </a:cxn>
                <a:cxn ang="T11">
                  <a:pos x="T2" y="T3"/>
                </a:cxn>
                <a:cxn ang="T12">
                  <a:pos x="T4" y="T5"/>
                </a:cxn>
                <a:cxn ang="T13">
                  <a:pos x="T6" y="T7"/>
                </a:cxn>
                <a:cxn ang="T14">
                  <a:pos x="T8" y="T9"/>
                </a:cxn>
              </a:cxnLst>
              <a:rect l="T15" t="T16" r="T17" b="T18"/>
              <a:pathLst>
                <a:path w="239" h="99">
                  <a:moveTo>
                    <a:pt x="0" y="99"/>
                  </a:moveTo>
                  <a:lnTo>
                    <a:pt x="60" y="0"/>
                  </a:lnTo>
                  <a:lnTo>
                    <a:pt x="199" y="0"/>
                  </a:lnTo>
                  <a:lnTo>
                    <a:pt x="239" y="99"/>
                  </a:lnTo>
                  <a:lnTo>
                    <a:pt x="0" y="99"/>
                  </a:lnTo>
                  <a:close/>
                </a:path>
              </a:pathLst>
            </a:custGeom>
            <a:noFill/>
            <a:ln w="31750">
              <a:solidFill>
                <a:srgbClr val="000000"/>
              </a:solidFill>
              <a:round/>
              <a:headEnd/>
              <a:tailEnd/>
            </a:ln>
          </p:spPr>
          <p:txBody>
            <a:bodyPr/>
            <a:lstStyle/>
            <a:p>
              <a:pPr eaLnBrk="0" hangingPunct="0"/>
              <a:endParaRPr lang="en-US" sz="1800"/>
            </a:p>
          </p:txBody>
        </p:sp>
      </p:grpSp>
      <p:grpSp>
        <p:nvGrpSpPr>
          <p:cNvPr id="3" name="Group 27"/>
          <p:cNvGrpSpPr>
            <a:grpSpLocks/>
          </p:cNvGrpSpPr>
          <p:nvPr/>
        </p:nvGrpSpPr>
        <p:grpSpPr bwMode="auto">
          <a:xfrm>
            <a:off x="3789363" y="4551363"/>
            <a:ext cx="3176587" cy="996950"/>
            <a:chOff x="2387" y="2867"/>
            <a:chExt cx="2001" cy="628"/>
          </a:xfrm>
        </p:grpSpPr>
        <p:sp>
          <p:nvSpPr>
            <p:cNvPr id="81934" name="Rectangle 10"/>
            <p:cNvSpPr>
              <a:spLocks noChangeArrowheads="1"/>
            </p:cNvSpPr>
            <p:nvPr/>
          </p:nvSpPr>
          <p:spPr bwMode="auto">
            <a:xfrm>
              <a:off x="3010" y="3175"/>
              <a:ext cx="1358" cy="300"/>
            </a:xfrm>
            <a:prstGeom prst="rect">
              <a:avLst/>
            </a:prstGeom>
            <a:solidFill>
              <a:srgbClr val="FFFFFF"/>
            </a:solidFill>
            <a:ln w="9525">
              <a:noFill/>
              <a:miter lim="800000"/>
              <a:headEnd/>
              <a:tailEnd/>
            </a:ln>
          </p:spPr>
          <p:txBody>
            <a:bodyPr/>
            <a:lstStyle/>
            <a:p>
              <a:pPr eaLnBrk="0" hangingPunct="0"/>
              <a:endParaRPr lang="en-US" sz="1800"/>
            </a:p>
          </p:txBody>
        </p:sp>
        <p:sp>
          <p:nvSpPr>
            <p:cNvPr id="81935" name="Rectangle 11"/>
            <p:cNvSpPr>
              <a:spLocks noChangeArrowheads="1"/>
            </p:cNvSpPr>
            <p:nvPr/>
          </p:nvSpPr>
          <p:spPr bwMode="auto">
            <a:xfrm>
              <a:off x="3010" y="3175"/>
              <a:ext cx="1378" cy="320"/>
            </a:xfrm>
            <a:prstGeom prst="rect">
              <a:avLst/>
            </a:prstGeom>
            <a:noFill/>
            <a:ln w="31750">
              <a:solidFill>
                <a:srgbClr val="000000"/>
              </a:solidFill>
              <a:miter lim="800000"/>
              <a:headEnd/>
              <a:tailEnd/>
            </a:ln>
          </p:spPr>
          <p:txBody>
            <a:bodyPr/>
            <a:lstStyle/>
            <a:p>
              <a:pPr eaLnBrk="0" hangingPunct="0"/>
              <a:endParaRPr lang="en-US" sz="1800"/>
            </a:p>
          </p:txBody>
        </p:sp>
        <p:sp>
          <p:nvSpPr>
            <p:cNvPr id="81936" name="Rectangle 12"/>
            <p:cNvSpPr>
              <a:spLocks noChangeArrowheads="1"/>
            </p:cNvSpPr>
            <p:nvPr/>
          </p:nvSpPr>
          <p:spPr bwMode="auto">
            <a:xfrm>
              <a:off x="3035" y="3284"/>
              <a:ext cx="1344" cy="192"/>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latin typeface="Courier New" pitchFamily="49" charset="0"/>
                </a:rPr>
                <a:t>D: File System</a:t>
              </a:r>
              <a:endParaRPr lang="en-US" sz="1800"/>
            </a:p>
          </p:txBody>
        </p:sp>
        <p:sp>
          <p:nvSpPr>
            <p:cNvPr id="81937" name="Line 16"/>
            <p:cNvSpPr>
              <a:spLocks noChangeShapeType="1"/>
            </p:cNvSpPr>
            <p:nvPr/>
          </p:nvSpPr>
          <p:spPr bwMode="auto">
            <a:xfrm>
              <a:off x="2387" y="2867"/>
              <a:ext cx="1565" cy="308"/>
            </a:xfrm>
            <a:prstGeom prst="line">
              <a:avLst/>
            </a:prstGeom>
            <a:noFill/>
            <a:ln w="31750">
              <a:solidFill>
                <a:srgbClr val="000000"/>
              </a:solidFill>
              <a:round/>
              <a:headEnd/>
              <a:tailEnd/>
            </a:ln>
          </p:spPr>
          <p:txBody>
            <a:bodyPr/>
            <a:lstStyle/>
            <a:p>
              <a:endParaRPr lang="en-CA"/>
            </a:p>
          </p:txBody>
        </p:sp>
        <p:sp>
          <p:nvSpPr>
            <p:cNvPr id="81938" name="Freeform 20"/>
            <p:cNvSpPr>
              <a:spLocks/>
            </p:cNvSpPr>
            <p:nvPr/>
          </p:nvSpPr>
          <p:spPr bwMode="auto">
            <a:xfrm>
              <a:off x="3018" y="3075"/>
              <a:ext cx="239" cy="100"/>
            </a:xfrm>
            <a:custGeom>
              <a:avLst/>
              <a:gdLst>
                <a:gd name="T0" fmla="*/ 0 w 239"/>
                <a:gd name="T1" fmla="*/ 100 h 100"/>
                <a:gd name="T2" fmla="*/ 60 w 239"/>
                <a:gd name="T3" fmla="*/ 0 h 100"/>
                <a:gd name="T4" fmla="*/ 199 w 239"/>
                <a:gd name="T5" fmla="*/ 0 h 100"/>
                <a:gd name="T6" fmla="*/ 239 w 239"/>
                <a:gd name="T7" fmla="*/ 100 h 100"/>
                <a:gd name="T8" fmla="*/ 0 w 239"/>
                <a:gd name="T9" fmla="*/ 100 h 100"/>
                <a:gd name="T10" fmla="*/ 0 60000 65536"/>
                <a:gd name="T11" fmla="*/ 0 60000 65536"/>
                <a:gd name="T12" fmla="*/ 0 60000 65536"/>
                <a:gd name="T13" fmla="*/ 0 60000 65536"/>
                <a:gd name="T14" fmla="*/ 0 60000 65536"/>
                <a:gd name="T15" fmla="*/ 0 w 239"/>
                <a:gd name="T16" fmla="*/ 0 h 100"/>
                <a:gd name="T17" fmla="*/ 239 w 239"/>
                <a:gd name="T18" fmla="*/ 100 h 100"/>
              </a:gdLst>
              <a:ahLst/>
              <a:cxnLst>
                <a:cxn ang="T10">
                  <a:pos x="T0" y="T1"/>
                </a:cxn>
                <a:cxn ang="T11">
                  <a:pos x="T2" y="T3"/>
                </a:cxn>
                <a:cxn ang="T12">
                  <a:pos x="T4" y="T5"/>
                </a:cxn>
                <a:cxn ang="T13">
                  <a:pos x="T6" y="T7"/>
                </a:cxn>
                <a:cxn ang="T14">
                  <a:pos x="T8" y="T9"/>
                </a:cxn>
              </a:cxnLst>
              <a:rect l="T15" t="T16" r="T17" b="T18"/>
              <a:pathLst>
                <a:path w="239" h="100">
                  <a:moveTo>
                    <a:pt x="0" y="100"/>
                  </a:moveTo>
                  <a:lnTo>
                    <a:pt x="60" y="0"/>
                  </a:lnTo>
                  <a:lnTo>
                    <a:pt x="199" y="0"/>
                  </a:lnTo>
                  <a:lnTo>
                    <a:pt x="239" y="100"/>
                  </a:lnTo>
                  <a:lnTo>
                    <a:pt x="0" y="100"/>
                  </a:lnTo>
                  <a:close/>
                </a:path>
              </a:pathLst>
            </a:custGeom>
            <a:solidFill>
              <a:srgbClr val="FFFFFF"/>
            </a:solidFill>
            <a:ln w="31750">
              <a:solidFill>
                <a:srgbClr val="000000"/>
              </a:solidFill>
              <a:round/>
              <a:headEnd/>
              <a:tailEnd/>
            </a:ln>
          </p:spPr>
          <p:txBody>
            <a:bodyPr/>
            <a:lstStyle/>
            <a:p>
              <a:pPr eaLnBrk="0" hangingPunct="0"/>
              <a:endParaRPr lang="en-US" sz="1800"/>
            </a:p>
          </p:txBody>
        </p:sp>
      </p:grpSp>
      <p:sp>
        <p:nvSpPr>
          <p:cNvPr id="81925" name="Rectangle 22"/>
          <p:cNvSpPr>
            <a:spLocks noGrp="1" noChangeArrowheads="1"/>
          </p:cNvSpPr>
          <p:nvPr>
            <p:ph type="title"/>
          </p:nvPr>
        </p:nvSpPr>
        <p:spPr/>
        <p:txBody>
          <a:bodyPr/>
          <a:lstStyle/>
          <a:p>
            <a:r>
              <a:rPr lang="en-US" smtClean="0">
                <a:ea typeface="ＭＳ Ｐゴシック" pitchFamily="34" charset="-128"/>
              </a:rPr>
              <a:t>Properties of Layered Systems</a:t>
            </a:r>
          </a:p>
        </p:txBody>
      </p:sp>
      <p:grpSp>
        <p:nvGrpSpPr>
          <p:cNvPr id="4" name="Group 26"/>
          <p:cNvGrpSpPr>
            <a:grpSpLocks/>
          </p:cNvGrpSpPr>
          <p:nvPr/>
        </p:nvGrpSpPr>
        <p:grpSpPr bwMode="auto">
          <a:xfrm>
            <a:off x="2552700" y="3886200"/>
            <a:ext cx="3721100" cy="665163"/>
            <a:chOff x="1608" y="2448"/>
            <a:chExt cx="2344" cy="419"/>
          </a:xfrm>
        </p:grpSpPr>
        <p:sp>
          <p:nvSpPr>
            <p:cNvPr id="81929" name="Rectangle 13"/>
            <p:cNvSpPr>
              <a:spLocks noChangeArrowheads="1"/>
            </p:cNvSpPr>
            <p:nvPr/>
          </p:nvSpPr>
          <p:spPr bwMode="auto">
            <a:xfrm>
              <a:off x="1608" y="2548"/>
              <a:ext cx="1358" cy="299"/>
            </a:xfrm>
            <a:prstGeom prst="rect">
              <a:avLst/>
            </a:prstGeom>
            <a:solidFill>
              <a:srgbClr val="FFFFFF"/>
            </a:solidFill>
            <a:ln w="9525">
              <a:noFill/>
              <a:miter lim="800000"/>
              <a:headEnd/>
              <a:tailEnd/>
            </a:ln>
          </p:spPr>
          <p:txBody>
            <a:bodyPr/>
            <a:lstStyle/>
            <a:p>
              <a:pPr eaLnBrk="0" hangingPunct="0"/>
              <a:endParaRPr lang="en-US" sz="1800"/>
            </a:p>
          </p:txBody>
        </p:sp>
        <p:sp>
          <p:nvSpPr>
            <p:cNvPr id="81930" name="Rectangle 14"/>
            <p:cNvSpPr>
              <a:spLocks noChangeArrowheads="1"/>
            </p:cNvSpPr>
            <p:nvPr/>
          </p:nvSpPr>
          <p:spPr bwMode="auto">
            <a:xfrm>
              <a:off x="1608" y="2548"/>
              <a:ext cx="2344" cy="319"/>
            </a:xfrm>
            <a:prstGeom prst="rect">
              <a:avLst/>
            </a:prstGeom>
            <a:noFill/>
            <a:ln w="31750">
              <a:solidFill>
                <a:srgbClr val="000000"/>
              </a:solidFill>
              <a:miter lim="800000"/>
              <a:headEnd/>
              <a:tailEnd/>
            </a:ln>
          </p:spPr>
          <p:txBody>
            <a:bodyPr/>
            <a:lstStyle/>
            <a:p>
              <a:pPr eaLnBrk="0" hangingPunct="0"/>
              <a:endParaRPr lang="en-US" sz="1800"/>
            </a:p>
          </p:txBody>
        </p:sp>
        <p:sp>
          <p:nvSpPr>
            <p:cNvPr id="81931" name="Rectangle 15"/>
            <p:cNvSpPr>
              <a:spLocks noChangeArrowheads="1"/>
            </p:cNvSpPr>
            <p:nvPr/>
          </p:nvSpPr>
          <p:spPr bwMode="auto">
            <a:xfrm>
              <a:off x="1773" y="2657"/>
              <a:ext cx="1920" cy="192"/>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latin typeface="Courier New" pitchFamily="49" charset="0"/>
                </a:rPr>
                <a:t>A: Symbolic Debugger</a:t>
              </a:r>
              <a:endParaRPr lang="en-US" sz="1800"/>
            </a:p>
          </p:txBody>
        </p:sp>
        <p:sp>
          <p:nvSpPr>
            <p:cNvPr id="81932" name="Freeform 18"/>
            <p:cNvSpPr>
              <a:spLocks/>
            </p:cNvSpPr>
            <p:nvPr/>
          </p:nvSpPr>
          <p:spPr bwMode="auto">
            <a:xfrm>
              <a:off x="1608" y="2448"/>
              <a:ext cx="240" cy="100"/>
            </a:xfrm>
            <a:custGeom>
              <a:avLst/>
              <a:gdLst>
                <a:gd name="T0" fmla="*/ 0 w 240"/>
                <a:gd name="T1" fmla="*/ 100 h 100"/>
                <a:gd name="T2" fmla="*/ 40 w 240"/>
                <a:gd name="T3" fmla="*/ 0 h 100"/>
                <a:gd name="T4" fmla="*/ 200 w 240"/>
                <a:gd name="T5" fmla="*/ 0 h 100"/>
                <a:gd name="T6" fmla="*/ 240 w 240"/>
                <a:gd name="T7" fmla="*/ 100 h 100"/>
                <a:gd name="T8" fmla="*/ 0 w 240"/>
                <a:gd name="T9" fmla="*/ 100 h 100"/>
                <a:gd name="T10" fmla="*/ 0 60000 65536"/>
                <a:gd name="T11" fmla="*/ 0 60000 65536"/>
                <a:gd name="T12" fmla="*/ 0 60000 65536"/>
                <a:gd name="T13" fmla="*/ 0 60000 65536"/>
                <a:gd name="T14" fmla="*/ 0 60000 65536"/>
                <a:gd name="T15" fmla="*/ 0 w 240"/>
                <a:gd name="T16" fmla="*/ 0 h 100"/>
                <a:gd name="T17" fmla="*/ 240 w 240"/>
                <a:gd name="T18" fmla="*/ 100 h 100"/>
              </a:gdLst>
              <a:ahLst/>
              <a:cxnLst>
                <a:cxn ang="T10">
                  <a:pos x="T0" y="T1"/>
                </a:cxn>
                <a:cxn ang="T11">
                  <a:pos x="T2" y="T3"/>
                </a:cxn>
                <a:cxn ang="T12">
                  <a:pos x="T4" y="T5"/>
                </a:cxn>
                <a:cxn ang="T13">
                  <a:pos x="T6" y="T7"/>
                </a:cxn>
                <a:cxn ang="T14">
                  <a:pos x="T8" y="T9"/>
                </a:cxn>
              </a:cxnLst>
              <a:rect l="T15" t="T16" r="T17" b="T18"/>
              <a:pathLst>
                <a:path w="240" h="100">
                  <a:moveTo>
                    <a:pt x="0" y="100"/>
                  </a:moveTo>
                  <a:lnTo>
                    <a:pt x="40" y="0"/>
                  </a:lnTo>
                  <a:lnTo>
                    <a:pt x="200" y="0"/>
                  </a:lnTo>
                  <a:lnTo>
                    <a:pt x="240" y="100"/>
                  </a:lnTo>
                  <a:lnTo>
                    <a:pt x="0" y="100"/>
                  </a:lnTo>
                  <a:close/>
                </a:path>
              </a:pathLst>
            </a:custGeom>
            <a:noFill/>
            <a:ln w="31750">
              <a:solidFill>
                <a:srgbClr val="000000"/>
              </a:solidFill>
              <a:round/>
              <a:headEnd/>
              <a:tailEnd/>
            </a:ln>
          </p:spPr>
          <p:txBody>
            <a:bodyPr/>
            <a:lstStyle/>
            <a:p>
              <a:pPr eaLnBrk="0" hangingPunct="0"/>
              <a:endParaRPr lang="en-US" sz="1800"/>
            </a:p>
          </p:txBody>
        </p:sp>
        <p:sp>
          <p:nvSpPr>
            <p:cNvPr id="81933" name="Rectangle 24"/>
            <p:cNvSpPr>
              <a:spLocks noChangeArrowheads="1"/>
            </p:cNvSpPr>
            <p:nvPr/>
          </p:nvSpPr>
          <p:spPr bwMode="auto">
            <a:xfrm>
              <a:off x="3729" y="2630"/>
              <a:ext cx="143" cy="190"/>
            </a:xfrm>
            <a:prstGeom prst="rect">
              <a:avLst/>
            </a:prstGeom>
            <a:solidFill>
              <a:schemeClr val="bg1"/>
            </a:solidFill>
            <a:ln w="12700">
              <a:solidFill>
                <a:schemeClr val="tx1"/>
              </a:solidFill>
              <a:miter lim="800000"/>
              <a:headEnd/>
              <a:tailEnd/>
            </a:ln>
          </p:spPr>
          <p:txBody>
            <a:bodyPr wrap="none" anchor="ctr"/>
            <a:lstStyle/>
            <a:p>
              <a:pPr eaLnBrk="0" hangingPunct="0"/>
              <a:endParaRPr lang="en-US" sz="1800"/>
            </a:p>
          </p:txBody>
        </p:sp>
      </p:grpSp>
      <p:sp>
        <p:nvSpPr>
          <p:cNvPr id="42009" name="AutoShape 25"/>
          <p:cNvSpPr>
            <a:spLocks noChangeArrowheads="1"/>
          </p:cNvSpPr>
          <p:nvPr/>
        </p:nvSpPr>
        <p:spPr bwMode="auto">
          <a:xfrm>
            <a:off x="6146800" y="3651250"/>
            <a:ext cx="1906588" cy="566738"/>
          </a:xfrm>
          <a:prstGeom prst="cloudCallout">
            <a:avLst>
              <a:gd name="adj1" fmla="val -43750"/>
              <a:gd name="adj2" fmla="val 70000"/>
            </a:avLst>
          </a:prstGeom>
          <a:solidFill>
            <a:schemeClr val="bg1"/>
          </a:solidFill>
          <a:ln w="12700">
            <a:solidFill>
              <a:schemeClr val="tx1"/>
            </a:solidFill>
            <a:round/>
            <a:headEnd/>
            <a:tailEnd/>
          </a:ln>
        </p:spPr>
        <p:txBody>
          <a:bodyPr wrap="none" anchor="ctr"/>
          <a:lstStyle/>
          <a:p>
            <a:pPr algn="ctr" eaLnBrk="0" hangingPunct="0"/>
            <a:r>
              <a:rPr lang="en-US" sz="1800"/>
              <a:t>Symbol Table</a:t>
            </a:r>
          </a:p>
        </p:txBody>
      </p:sp>
      <p:sp>
        <p:nvSpPr>
          <p:cNvPr id="42013" name="AutoShape 29"/>
          <p:cNvSpPr>
            <a:spLocks noChangeArrowheads="1"/>
          </p:cNvSpPr>
          <p:nvPr/>
        </p:nvSpPr>
        <p:spPr bwMode="auto">
          <a:xfrm>
            <a:off x="185738" y="4519613"/>
            <a:ext cx="3376612" cy="1824037"/>
          </a:xfrm>
          <a:prstGeom prst="cloudCallout">
            <a:avLst>
              <a:gd name="adj1" fmla="val 82486"/>
              <a:gd name="adj2" fmla="val -7616"/>
            </a:avLst>
          </a:prstGeom>
          <a:solidFill>
            <a:schemeClr val="bg1"/>
          </a:solidFill>
          <a:ln w="12700">
            <a:solidFill>
              <a:schemeClr val="tx1"/>
            </a:solidFill>
            <a:round/>
            <a:headEnd/>
            <a:tailEnd/>
          </a:ln>
        </p:spPr>
        <p:txBody>
          <a:bodyPr wrap="none" anchor="ctr"/>
          <a:lstStyle/>
          <a:p>
            <a:pPr algn="ctr" eaLnBrk="0" hangingPunct="0"/>
            <a:endParaRPr lang="en-US" sz="2000" b="0"/>
          </a:p>
          <a:p>
            <a:pPr algn="ctr" eaLnBrk="0" hangingPunct="0"/>
            <a:r>
              <a:rPr lang="en-US" sz="2000" b="0"/>
              <a:t>How do you open the </a:t>
            </a:r>
          </a:p>
          <a:p>
            <a:pPr algn="ctr" eaLnBrk="0" hangingPunct="0"/>
            <a:r>
              <a:rPr lang="en-US" sz="2000" b="0"/>
              <a:t>symbol table when you are</a:t>
            </a:r>
          </a:p>
          <a:p>
            <a:pPr algn="ctr" eaLnBrk="0" hangingPunct="0"/>
            <a:r>
              <a:rPr lang="en-US" sz="2000" b="0"/>
              <a:t>debugging the File </a:t>
            </a:r>
          </a:p>
          <a:p>
            <a:pPr algn="ctr" eaLnBrk="0" hangingPunct="0"/>
            <a:r>
              <a:rPr lang="en-US" sz="2000" b="0"/>
              <a:t>System?</a:t>
            </a:r>
            <a:endParaRPr lang="en-US" sz="1000" b="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0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200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20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20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20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20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20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2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7" grpId="0" build="p" autoUpdateAnimBg="0"/>
      <p:bldP spid="42009" grpId="0" animBg="1" autoUpdateAnimBg="0"/>
      <p:bldP spid="42013"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625975" y="1131888"/>
            <a:ext cx="427038" cy="4986337"/>
            <a:chOff x="2914" y="713"/>
            <a:chExt cx="269" cy="3141"/>
          </a:xfrm>
        </p:grpSpPr>
        <p:sp>
          <p:nvSpPr>
            <p:cNvPr id="84028" name="Rectangle 3"/>
            <p:cNvSpPr>
              <a:spLocks noChangeArrowheads="1"/>
            </p:cNvSpPr>
            <p:nvPr/>
          </p:nvSpPr>
          <p:spPr bwMode="auto">
            <a:xfrm rot="-5400000">
              <a:off x="2081" y="1766"/>
              <a:ext cx="1895" cy="230"/>
            </a:xfrm>
            <a:prstGeom prst="rect">
              <a:avLst/>
            </a:prstGeom>
            <a:noFill/>
            <a:ln w="9525">
              <a:noFill/>
              <a:miter lim="800000"/>
              <a:headEnd/>
              <a:tailEnd/>
            </a:ln>
          </p:spPr>
          <p:txBody>
            <a:bodyPr wrap="none" lIns="0" tIns="0" rIns="0" bIns="0">
              <a:spAutoFit/>
            </a:bodyPr>
            <a:lstStyle/>
            <a:p>
              <a:pPr eaLnBrk="0" hangingPunct="0"/>
              <a:r>
                <a:rPr lang="en-US" b="0">
                  <a:solidFill>
                    <a:srgbClr val="000000"/>
                  </a:solidFill>
                  <a:latin typeface="Verdana" pitchFamily="34" charset="0"/>
                </a:rPr>
                <a:t>Level of abstraction</a:t>
              </a:r>
              <a:endParaRPr lang="en-US" sz="4000" b="0"/>
            </a:p>
          </p:txBody>
        </p:sp>
        <p:sp>
          <p:nvSpPr>
            <p:cNvPr id="84029" name="Line 4"/>
            <p:cNvSpPr>
              <a:spLocks noChangeShapeType="1"/>
            </p:cNvSpPr>
            <p:nvPr/>
          </p:nvSpPr>
          <p:spPr bwMode="auto">
            <a:xfrm flipV="1">
              <a:off x="3160" y="713"/>
              <a:ext cx="1" cy="128"/>
            </a:xfrm>
            <a:prstGeom prst="line">
              <a:avLst/>
            </a:prstGeom>
            <a:noFill/>
            <a:ln w="20638">
              <a:solidFill>
                <a:srgbClr val="000000"/>
              </a:solidFill>
              <a:round/>
              <a:headEnd/>
              <a:tailEnd/>
            </a:ln>
          </p:spPr>
          <p:txBody>
            <a:bodyPr/>
            <a:lstStyle/>
            <a:p>
              <a:endParaRPr lang="en-CA"/>
            </a:p>
          </p:txBody>
        </p:sp>
        <p:sp>
          <p:nvSpPr>
            <p:cNvPr id="84030" name="Freeform 5"/>
            <p:cNvSpPr>
              <a:spLocks/>
            </p:cNvSpPr>
            <p:nvPr/>
          </p:nvSpPr>
          <p:spPr bwMode="auto">
            <a:xfrm>
              <a:off x="3125" y="713"/>
              <a:ext cx="58" cy="128"/>
            </a:xfrm>
            <a:custGeom>
              <a:avLst/>
              <a:gdLst>
                <a:gd name="T0" fmla="*/ 0 w 65"/>
                <a:gd name="T1" fmla="*/ 62 h 142"/>
                <a:gd name="T2" fmla="*/ 16 w 65"/>
                <a:gd name="T3" fmla="*/ 0 h 142"/>
                <a:gd name="T4" fmla="*/ 26 w 65"/>
                <a:gd name="T5" fmla="*/ 62 h 142"/>
                <a:gd name="T6" fmla="*/ 0 60000 65536"/>
                <a:gd name="T7" fmla="*/ 0 60000 65536"/>
                <a:gd name="T8" fmla="*/ 0 60000 65536"/>
                <a:gd name="T9" fmla="*/ 0 w 65"/>
                <a:gd name="T10" fmla="*/ 0 h 142"/>
                <a:gd name="T11" fmla="*/ 65 w 65"/>
                <a:gd name="T12" fmla="*/ 142 h 142"/>
              </a:gdLst>
              <a:ahLst/>
              <a:cxnLst>
                <a:cxn ang="T6">
                  <a:pos x="T0" y="T1"/>
                </a:cxn>
                <a:cxn ang="T7">
                  <a:pos x="T2" y="T3"/>
                </a:cxn>
                <a:cxn ang="T8">
                  <a:pos x="T4" y="T5"/>
                </a:cxn>
              </a:cxnLst>
              <a:rect l="T9" t="T10" r="T11" b="T12"/>
              <a:pathLst>
                <a:path w="65" h="142">
                  <a:moveTo>
                    <a:pt x="0" y="142"/>
                  </a:moveTo>
                  <a:lnTo>
                    <a:pt x="39" y="0"/>
                  </a:lnTo>
                  <a:lnTo>
                    <a:pt x="65" y="142"/>
                  </a:lnTo>
                </a:path>
              </a:pathLst>
            </a:custGeom>
            <a:noFill/>
            <a:ln w="20638">
              <a:solidFill>
                <a:srgbClr val="000000"/>
              </a:solidFill>
              <a:round/>
              <a:headEnd/>
              <a:tailEnd/>
            </a:ln>
          </p:spPr>
          <p:txBody>
            <a:bodyPr/>
            <a:lstStyle/>
            <a:p>
              <a:pPr eaLnBrk="0" hangingPunct="0"/>
              <a:endParaRPr lang="en-US" sz="1800"/>
            </a:p>
          </p:txBody>
        </p:sp>
        <p:sp>
          <p:nvSpPr>
            <p:cNvPr id="84031" name="Line 6"/>
            <p:cNvSpPr>
              <a:spLocks noChangeShapeType="1"/>
            </p:cNvSpPr>
            <p:nvPr/>
          </p:nvSpPr>
          <p:spPr bwMode="auto">
            <a:xfrm>
              <a:off x="3160" y="841"/>
              <a:ext cx="1" cy="47"/>
            </a:xfrm>
            <a:prstGeom prst="line">
              <a:avLst/>
            </a:prstGeom>
            <a:noFill/>
            <a:ln w="20638">
              <a:solidFill>
                <a:srgbClr val="000000"/>
              </a:solidFill>
              <a:round/>
              <a:headEnd/>
              <a:tailEnd/>
            </a:ln>
          </p:spPr>
          <p:txBody>
            <a:bodyPr/>
            <a:lstStyle/>
            <a:p>
              <a:endParaRPr lang="en-CA"/>
            </a:p>
          </p:txBody>
        </p:sp>
        <p:sp>
          <p:nvSpPr>
            <p:cNvPr id="84032" name="Line 7"/>
            <p:cNvSpPr>
              <a:spLocks noChangeShapeType="1"/>
            </p:cNvSpPr>
            <p:nvPr/>
          </p:nvSpPr>
          <p:spPr bwMode="auto">
            <a:xfrm>
              <a:off x="3160" y="969"/>
              <a:ext cx="1" cy="82"/>
            </a:xfrm>
            <a:prstGeom prst="line">
              <a:avLst/>
            </a:prstGeom>
            <a:noFill/>
            <a:ln w="20638">
              <a:solidFill>
                <a:srgbClr val="000000"/>
              </a:solidFill>
              <a:round/>
              <a:headEnd/>
              <a:tailEnd/>
            </a:ln>
          </p:spPr>
          <p:txBody>
            <a:bodyPr/>
            <a:lstStyle/>
            <a:p>
              <a:endParaRPr lang="en-CA"/>
            </a:p>
          </p:txBody>
        </p:sp>
        <p:sp>
          <p:nvSpPr>
            <p:cNvPr id="84033" name="Line 8"/>
            <p:cNvSpPr>
              <a:spLocks noChangeShapeType="1"/>
            </p:cNvSpPr>
            <p:nvPr/>
          </p:nvSpPr>
          <p:spPr bwMode="auto">
            <a:xfrm>
              <a:off x="3160" y="1133"/>
              <a:ext cx="1" cy="93"/>
            </a:xfrm>
            <a:prstGeom prst="line">
              <a:avLst/>
            </a:prstGeom>
            <a:noFill/>
            <a:ln w="20638">
              <a:solidFill>
                <a:srgbClr val="000000"/>
              </a:solidFill>
              <a:round/>
              <a:headEnd/>
              <a:tailEnd/>
            </a:ln>
          </p:spPr>
          <p:txBody>
            <a:bodyPr/>
            <a:lstStyle/>
            <a:p>
              <a:endParaRPr lang="en-CA"/>
            </a:p>
          </p:txBody>
        </p:sp>
        <p:sp>
          <p:nvSpPr>
            <p:cNvPr id="84034" name="Line 9"/>
            <p:cNvSpPr>
              <a:spLocks noChangeShapeType="1"/>
            </p:cNvSpPr>
            <p:nvPr/>
          </p:nvSpPr>
          <p:spPr bwMode="auto">
            <a:xfrm>
              <a:off x="3160" y="1296"/>
              <a:ext cx="1" cy="93"/>
            </a:xfrm>
            <a:prstGeom prst="line">
              <a:avLst/>
            </a:prstGeom>
            <a:noFill/>
            <a:ln w="20638">
              <a:solidFill>
                <a:srgbClr val="000000"/>
              </a:solidFill>
              <a:round/>
              <a:headEnd/>
              <a:tailEnd/>
            </a:ln>
          </p:spPr>
          <p:txBody>
            <a:bodyPr/>
            <a:lstStyle/>
            <a:p>
              <a:endParaRPr lang="en-CA"/>
            </a:p>
          </p:txBody>
        </p:sp>
        <p:sp>
          <p:nvSpPr>
            <p:cNvPr id="84035" name="Line 10"/>
            <p:cNvSpPr>
              <a:spLocks noChangeShapeType="1"/>
            </p:cNvSpPr>
            <p:nvPr/>
          </p:nvSpPr>
          <p:spPr bwMode="auto">
            <a:xfrm>
              <a:off x="3160" y="1472"/>
              <a:ext cx="1" cy="81"/>
            </a:xfrm>
            <a:prstGeom prst="line">
              <a:avLst/>
            </a:prstGeom>
            <a:noFill/>
            <a:ln w="20638">
              <a:solidFill>
                <a:srgbClr val="000000"/>
              </a:solidFill>
              <a:round/>
              <a:headEnd/>
              <a:tailEnd/>
            </a:ln>
          </p:spPr>
          <p:txBody>
            <a:bodyPr/>
            <a:lstStyle/>
            <a:p>
              <a:endParaRPr lang="en-CA"/>
            </a:p>
          </p:txBody>
        </p:sp>
        <p:sp>
          <p:nvSpPr>
            <p:cNvPr id="84036" name="Line 11"/>
            <p:cNvSpPr>
              <a:spLocks noChangeShapeType="1"/>
            </p:cNvSpPr>
            <p:nvPr/>
          </p:nvSpPr>
          <p:spPr bwMode="auto">
            <a:xfrm>
              <a:off x="3160" y="1635"/>
              <a:ext cx="1" cy="93"/>
            </a:xfrm>
            <a:prstGeom prst="line">
              <a:avLst/>
            </a:prstGeom>
            <a:noFill/>
            <a:ln w="20638">
              <a:solidFill>
                <a:srgbClr val="000000"/>
              </a:solidFill>
              <a:round/>
              <a:headEnd/>
              <a:tailEnd/>
            </a:ln>
          </p:spPr>
          <p:txBody>
            <a:bodyPr/>
            <a:lstStyle/>
            <a:p>
              <a:endParaRPr lang="en-CA"/>
            </a:p>
          </p:txBody>
        </p:sp>
        <p:sp>
          <p:nvSpPr>
            <p:cNvPr id="84037" name="Line 12"/>
            <p:cNvSpPr>
              <a:spLocks noChangeShapeType="1"/>
            </p:cNvSpPr>
            <p:nvPr/>
          </p:nvSpPr>
          <p:spPr bwMode="auto">
            <a:xfrm>
              <a:off x="3160" y="1798"/>
              <a:ext cx="1" cy="93"/>
            </a:xfrm>
            <a:prstGeom prst="line">
              <a:avLst/>
            </a:prstGeom>
            <a:noFill/>
            <a:ln w="20638">
              <a:solidFill>
                <a:srgbClr val="000000"/>
              </a:solidFill>
              <a:round/>
              <a:headEnd/>
              <a:tailEnd/>
            </a:ln>
          </p:spPr>
          <p:txBody>
            <a:bodyPr/>
            <a:lstStyle/>
            <a:p>
              <a:endParaRPr lang="en-CA"/>
            </a:p>
          </p:txBody>
        </p:sp>
        <p:sp>
          <p:nvSpPr>
            <p:cNvPr id="84038" name="Line 13"/>
            <p:cNvSpPr>
              <a:spLocks noChangeShapeType="1"/>
            </p:cNvSpPr>
            <p:nvPr/>
          </p:nvSpPr>
          <p:spPr bwMode="auto">
            <a:xfrm>
              <a:off x="3160" y="1974"/>
              <a:ext cx="1" cy="81"/>
            </a:xfrm>
            <a:prstGeom prst="line">
              <a:avLst/>
            </a:prstGeom>
            <a:noFill/>
            <a:ln w="20638">
              <a:solidFill>
                <a:srgbClr val="000000"/>
              </a:solidFill>
              <a:round/>
              <a:headEnd/>
              <a:tailEnd/>
            </a:ln>
          </p:spPr>
          <p:txBody>
            <a:bodyPr/>
            <a:lstStyle/>
            <a:p>
              <a:endParaRPr lang="en-CA"/>
            </a:p>
          </p:txBody>
        </p:sp>
        <p:sp>
          <p:nvSpPr>
            <p:cNvPr id="84039" name="Line 14"/>
            <p:cNvSpPr>
              <a:spLocks noChangeShapeType="1"/>
            </p:cNvSpPr>
            <p:nvPr/>
          </p:nvSpPr>
          <p:spPr bwMode="auto">
            <a:xfrm>
              <a:off x="3160" y="2137"/>
              <a:ext cx="1" cy="94"/>
            </a:xfrm>
            <a:prstGeom prst="line">
              <a:avLst/>
            </a:prstGeom>
            <a:noFill/>
            <a:ln w="20638">
              <a:solidFill>
                <a:srgbClr val="000000"/>
              </a:solidFill>
              <a:round/>
              <a:headEnd/>
              <a:tailEnd/>
            </a:ln>
          </p:spPr>
          <p:txBody>
            <a:bodyPr/>
            <a:lstStyle/>
            <a:p>
              <a:endParaRPr lang="en-CA"/>
            </a:p>
          </p:txBody>
        </p:sp>
        <p:sp>
          <p:nvSpPr>
            <p:cNvPr id="84040" name="Line 15"/>
            <p:cNvSpPr>
              <a:spLocks noChangeShapeType="1"/>
            </p:cNvSpPr>
            <p:nvPr/>
          </p:nvSpPr>
          <p:spPr bwMode="auto">
            <a:xfrm>
              <a:off x="3160" y="2300"/>
              <a:ext cx="1" cy="93"/>
            </a:xfrm>
            <a:prstGeom prst="line">
              <a:avLst/>
            </a:prstGeom>
            <a:noFill/>
            <a:ln w="20638">
              <a:solidFill>
                <a:srgbClr val="000000"/>
              </a:solidFill>
              <a:round/>
              <a:headEnd/>
              <a:tailEnd/>
            </a:ln>
          </p:spPr>
          <p:txBody>
            <a:bodyPr/>
            <a:lstStyle/>
            <a:p>
              <a:endParaRPr lang="en-CA"/>
            </a:p>
          </p:txBody>
        </p:sp>
        <p:sp>
          <p:nvSpPr>
            <p:cNvPr id="84041" name="Line 16"/>
            <p:cNvSpPr>
              <a:spLocks noChangeShapeType="1"/>
            </p:cNvSpPr>
            <p:nvPr/>
          </p:nvSpPr>
          <p:spPr bwMode="auto">
            <a:xfrm>
              <a:off x="3160" y="2476"/>
              <a:ext cx="1" cy="81"/>
            </a:xfrm>
            <a:prstGeom prst="line">
              <a:avLst/>
            </a:prstGeom>
            <a:noFill/>
            <a:ln w="20638">
              <a:solidFill>
                <a:srgbClr val="000000"/>
              </a:solidFill>
              <a:round/>
              <a:headEnd/>
              <a:tailEnd/>
            </a:ln>
          </p:spPr>
          <p:txBody>
            <a:bodyPr/>
            <a:lstStyle/>
            <a:p>
              <a:endParaRPr lang="en-CA"/>
            </a:p>
          </p:txBody>
        </p:sp>
        <p:sp>
          <p:nvSpPr>
            <p:cNvPr id="84042" name="Line 17"/>
            <p:cNvSpPr>
              <a:spLocks noChangeShapeType="1"/>
            </p:cNvSpPr>
            <p:nvPr/>
          </p:nvSpPr>
          <p:spPr bwMode="auto">
            <a:xfrm>
              <a:off x="3160" y="2639"/>
              <a:ext cx="1" cy="94"/>
            </a:xfrm>
            <a:prstGeom prst="line">
              <a:avLst/>
            </a:prstGeom>
            <a:noFill/>
            <a:ln w="20638">
              <a:solidFill>
                <a:srgbClr val="000000"/>
              </a:solidFill>
              <a:round/>
              <a:headEnd/>
              <a:tailEnd/>
            </a:ln>
          </p:spPr>
          <p:txBody>
            <a:bodyPr/>
            <a:lstStyle/>
            <a:p>
              <a:endParaRPr lang="en-CA"/>
            </a:p>
          </p:txBody>
        </p:sp>
        <p:sp>
          <p:nvSpPr>
            <p:cNvPr id="84043" name="Line 18"/>
            <p:cNvSpPr>
              <a:spLocks noChangeShapeType="1"/>
            </p:cNvSpPr>
            <p:nvPr/>
          </p:nvSpPr>
          <p:spPr bwMode="auto">
            <a:xfrm>
              <a:off x="3160" y="2802"/>
              <a:ext cx="1" cy="94"/>
            </a:xfrm>
            <a:prstGeom prst="line">
              <a:avLst/>
            </a:prstGeom>
            <a:noFill/>
            <a:ln w="20638">
              <a:solidFill>
                <a:srgbClr val="000000"/>
              </a:solidFill>
              <a:round/>
              <a:headEnd/>
              <a:tailEnd/>
            </a:ln>
          </p:spPr>
          <p:txBody>
            <a:bodyPr/>
            <a:lstStyle/>
            <a:p>
              <a:endParaRPr lang="en-CA"/>
            </a:p>
          </p:txBody>
        </p:sp>
        <p:sp>
          <p:nvSpPr>
            <p:cNvPr id="84044" name="Line 19"/>
            <p:cNvSpPr>
              <a:spLocks noChangeShapeType="1"/>
            </p:cNvSpPr>
            <p:nvPr/>
          </p:nvSpPr>
          <p:spPr bwMode="auto">
            <a:xfrm>
              <a:off x="3160" y="2978"/>
              <a:ext cx="1" cy="81"/>
            </a:xfrm>
            <a:prstGeom prst="line">
              <a:avLst/>
            </a:prstGeom>
            <a:noFill/>
            <a:ln w="20638">
              <a:solidFill>
                <a:srgbClr val="000000"/>
              </a:solidFill>
              <a:round/>
              <a:headEnd/>
              <a:tailEnd/>
            </a:ln>
          </p:spPr>
          <p:txBody>
            <a:bodyPr/>
            <a:lstStyle/>
            <a:p>
              <a:endParaRPr lang="en-CA"/>
            </a:p>
          </p:txBody>
        </p:sp>
        <p:sp>
          <p:nvSpPr>
            <p:cNvPr id="84045" name="Line 20"/>
            <p:cNvSpPr>
              <a:spLocks noChangeShapeType="1"/>
            </p:cNvSpPr>
            <p:nvPr/>
          </p:nvSpPr>
          <p:spPr bwMode="auto">
            <a:xfrm>
              <a:off x="3160" y="3141"/>
              <a:ext cx="1" cy="94"/>
            </a:xfrm>
            <a:prstGeom prst="line">
              <a:avLst/>
            </a:prstGeom>
            <a:noFill/>
            <a:ln w="20638">
              <a:solidFill>
                <a:srgbClr val="000000"/>
              </a:solidFill>
              <a:round/>
              <a:headEnd/>
              <a:tailEnd/>
            </a:ln>
          </p:spPr>
          <p:txBody>
            <a:bodyPr/>
            <a:lstStyle/>
            <a:p>
              <a:endParaRPr lang="en-CA"/>
            </a:p>
          </p:txBody>
        </p:sp>
        <p:sp>
          <p:nvSpPr>
            <p:cNvPr id="84046" name="Line 21"/>
            <p:cNvSpPr>
              <a:spLocks noChangeShapeType="1"/>
            </p:cNvSpPr>
            <p:nvPr/>
          </p:nvSpPr>
          <p:spPr bwMode="auto">
            <a:xfrm>
              <a:off x="3160" y="3304"/>
              <a:ext cx="1" cy="94"/>
            </a:xfrm>
            <a:prstGeom prst="line">
              <a:avLst/>
            </a:prstGeom>
            <a:noFill/>
            <a:ln w="20638">
              <a:solidFill>
                <a:srgbClr val="000000"/>
              </a:solidFill>
              <a:round/>
              <a:headEnd/>
              <a:tailEnd/>
            </a:ln>
          </p:spPr>
          <p:txBody>
            <a:bodyPr/>
            <a:lstStyle/>
            <a:p>
              <a:endParaRPr lang="en-CA"/>
            </a:p>
          </p:txBody>
        </p:sp>
        <p:sp>
          <p:nvSpPr>
            <p:cNvPr id="84047" name="Line 22"/>
            <p:cNvSpPr>
              <a:spLocks noChangeShapeType="1"/>
            </p:cNvSpPr>
            <p:nvPr/>
          </p:nvSpPr>
          <p:spPr bwMode="auto">
            <a:xfrm>
              <a:off x="3160" y="3480"/>
              <a:ext cx="1" cy="81"/>
            </a:xfrm>
            <a:prstGeom prst="line">
              <a:avLst/>
            </a:prstGeom>
            <a:noFill/>
            <a:ln w="20638">
              <a:solidFill>
                <a:srgbClr val="000000"/>
              </a:solidFill>
              <a:round/>
              <a:headEnd/>
              <a:tailEnd/>
            </a:ln>
          </p:spPr>
          <p:txBody>
            <a:bodyPr/>
            <a:lstStyle/>
            <a:p>
              <a:endParaRPr lang="en-CA"/>
            </a:p>
          </p:txBody>
        </p:sp>
        <p:sp>
          <p:nvSpPr>
            <p:cNvPr id="84048" name="Line 23"/>
            <p:cNvSpPr>
              <a:spLocks noChangeShapeType="1"/>
            </p:cNvSpPr>
            <p:nvPr/>
          </p:nvSpPr>
          <p:spPr bwMode="auto">
            <a:xfrm>
              <a:off x="3160" y="3643"/>
              <a:ext cx="1" cy="94"/>
            </a:xfrm>
            <a:prstGeom prst="line">
              <a:avLst/>
            </a:prstGeom>
            <a:noFill/>
            <a:ln w="20638">
              <a:solidFill>
                <a:srgbClr val="000000"/>
              </a:solidFill>
              <a:round/>
              <a:headEnd/>
              <a:tailEnd/>
            </a:ln>
          </p:spPr>
          <p:txBody>
            <a:bodyPr/>
            <a:lstStyle/>
            <a:p>
              <a:endParaRPr lang="en-CA"/>
            </a:p>
          </p:txBody>
        </p:sp>
        <p:sp>
          <p:nvSpPr>
            <p:cNvPr id="84049" name="Line 24"/>
            <p:cNvSpPr>
              <a:spLocks noChangeShapeType="1"/>
            </p:cNvSpPr>
            <p:nvPr/>
          </p:nvSpPr>
          <p:spPr bwMode="auto">
            <a:xfrm>
              <a:off x="3160" y="3807"/>
              <a:ext cx="1" cy="47"/>
            </a:xfrm>
            <a:prstGeom prst="line">
              <a:avLst/>
            </a:prstGeom>
            <a:noFill/>
            <a:ln w="20638">
              <a:solidFill>
                <a:srgbClr val="000000"/>
              </a:solidFill>
              <a:round/>
              <a:headEnd/>
              <a:tailEnd/>
            </a:ln>
          </p:spPr>
          <p:txBody>
            <a:bodyPr/>
            <a:lstStyle/>
            <a:p>
              <a:endParaRPr lang="en-CA"/>
            </a:p>
          </p:txBody>
        </p:sp>
      </p:grpSp>
      <p:grpSp>
        <p:nvGrpSpPr>
          <p:cNvPr id="3" name="Group 25"/>
          <p:cNvGrpSpPr>
            <a:grpSpLocks/>
          </p:cNvGrpSpPr>
          <p:nvPr/>
        </p:nvGrpSpPr>
        <p:grpSpPr bwMode="auto">
          <a:xfrm>
            <a:off x="5432425" y="835025"/>
            <a:ext cx="2225675" cy="5578475"/>
            <a:chOff x="3422" y="526"/>
            <a:chExt cx="1402" cy="3514"/>
          </a:xfrm>
        </p:grpSpPr>
        <p:sp>
          <p:nvSpPr>
            <p:cNvPr id="83974" name="Rectangle 26"/>
            <p:cNvSpPr>
              <a:spLocks noChangeArrowheads="1"/>
            </p:cNvSpPr>
            <p:nvPr/>
          </p:nvSpPr>
          <p:spPr bwMode="auto">
            <a:xfrm>
              <a:off x="3434" y="3257"/>
              <a:ext cx="1390" cy="269"/>
            </a:xfrm>
            <a:prstGeom prst="rect">
              <a:avLst/>
            </a:prstGeom>
            <a:noFill/>
            <a:ln w="41275">
              <a:solidFill>
                <a:srgbClr val="000000"/>
              </a:solidFill>
              <a:miter lim="800000"/>
              <a:headEnd/>
              <a:tailEnd/>
            </a:ln>
          </p:spPr>
          <p:txBody>
            <a:bodyPr/>
            <a:lstStyle/>
            <a:p>
              <a:pPr eaLnBrk="0" hangingPunct="0"/>
              <a:endParaRPr lang="en-US" sz="1800"/>
            </a:p>
          </p:txBody>
        </p:sp>
        <p:sp>
          <p:nvSpPr>
            <p:cNvPr id="83975" name="Rectangle 27"/>
            <p:cNvSpPr>
              <a:spLocks noChangeArrowheads="1"/>
            </p:cNvSpPr>
            <p:nvPr/>
          </p:nvSpPr>
          <p:spPr bwMode="auto">
            <a:xfrm>
              <a:off x="3434" y="3760"/>
              <a:ext cx="1390" cy="280"/>
            </a:xfrm>
            <a:prstGeom prst="rect">
              <a:avLst/>
            </a:prstGeom>
            <a:noFill/>
            <a:ln w="41275">
              <a:solidFill>
                <a:srgbClr val="000000"/>
              </a:solidFill>
              <a:miter lim="800000"/>
              <a:headEnd/>
              <a:tailEnd/>
            </a:ln>
          </p:spPr>
          <p:txBody>
            <a:bodyPr/>
            <a:lstStyle/>
            <a:p>
              <a:pPr eaLnBrk="0" hangingPunct="0"/>
              <a:endParaRPr lang="en-US" sz="1800"/>
            </a:p>
          </p:txBody>
        </p:sp>
        <p:sp>
          <p:nvSpPr>
            <p:cNvPr id="83976" name="Rectangle 28"/>
            <p:cNvSpPr>
              <a:spLocks noChangeArrowheads="1"/>
            </p:cNvSpPr>
            <p:nvPr/>
          </p:nvSpPr>
          <p:spPr bwMode="auto">
            <a:xfrm>
              <a:off x="3434" y="2744"/>
              <a:ext cx="1390" cy="280"/>
            </a:xfrm>
            <a:prstGeom prst="rect">
              <a:avLst/>
            </a:prstGeom>
            <a:noFill/>
            <a:ln w="41275">
              <a:solidFill>
                <a:srgbClr val="000000"/>
              </a:solidFill>
              <a:miter lim="800000"/>
              <a:headEnd/>
              <a:tailEnd/>
            </a:ln>
          </p:spPr>
          <p:txBody>
            <a:bodyPr/>
            <a:lstStyle/>
            <a:p>
              <a:pPr eaLnBrk="0" hangingPunct="0"/>
              <a:endParaRPr lang="en-US" sz="1800"/>
            </a:p>
          </p:txBody>
        </p:sp>
        <p:sp>
          <p:nvSpPr>
            <p:cNvPr id="83977" name="Rectangle 29"/>
            <p:cNvSpPr>
              <a:spLocks noChangeArrowheads="1"/>
            </p:cNvSpPr>
            <p:nvPr/>
          </p:nvSpPr>
          <p:spPr bwMode="auto">
            <a:xfrm>
              <a:off x="3434" y="2242"/>
              <a:ext cx="1390" cy="280"/>
            </a:xfrm>
            <a:prstGeom prst="rect">
              <a:avLst/>
            </a:prstGeom>
            <a:noFill/>
            <a:ln w="41275">
              <a:solidFill>
                <a:srgbClr val="000000"/>
              </a:solidFill>
              <a:miter lim="800000"/>
              <a:headEnd/>
              <a:tailEnd/>
            </a:ln>
          </p:spPr>
          <p:txBody>
            <a:bodyPr/>
            <a:lstStyle/>
            <a:p>
              <a:pPr eaLnBrk="0" hangingPunct="0"/>
              <a:endParaRPr lang="en-US" sz="1800"/>
            </a:p>
          </p:txBody>
        </p:sp>
        <p:sp>
          <p:nvSpPr>
            <p:cNvPr id="83978" name="Rectangle 30"/>
            <p:cNvSpPr>
              <a:spLocks noChangeArrowheads="1"/>
            </p:cNvSpPr>
            <p:nvPr/>
          </p:nvSpPr>
          <p:spPr bwMode="auto">
            <a:xfrm>
              <a:off x="3434" y="1740"/>
              <a:ext cx="1390" cy="269"/>
            </a:xfrm>
            <a:prstGeom prst="rect">
              <a:avLst/>
            </a:prstGeom>
            <a:noFill/>
            <a:ln w="41275">
              <a:solidFill>
                <a:srgbClr val="000000"/>
              </a:solidFill>
              <a:miter lim="800000"/>
              <a:headEnd/>
              <a:tailEnd/>
            </a:ln>
          </p:spPr>
          <p:txBody>
            <a:bodyPr/>
            <a:lstStyle/>
            <a:p>
              <a:pPr eaLnBrk="0" hangingPunct="0"/>
              <a:endParaRPr lang="en-US" sz="1800"/>
            </a:p>
          </p:txBody>
        </p:sp>
        <p:sp>
          <p:nvSpPr>
            <p:cNvPr id="83979" name="Rectangle 31"/>
            <p:cNvSpPr>
              <a:spLocks noChangeArrowheads="1"/>
            </p:cNvSpPr>
            <p:nvPr/>
          </p:nvSpPr>
          <p:spPr bwMode="auto">
            <a:xfrm>
              <a:off x="3434" y="723"/>
              <a:ext cx="1390" cy="268"/>
            </a:xfrm>
            <a:prstGeom prst="rect">
              <a:avLst/>
            </a:prstGeom>
            <a:noFill/>
            <a:ln w="41275">
              <a:solidFill>
                <a:srgbClr val="000000"/>
              </a:solidFill>
              <a:miter lim="800000"/>
              <a:headEnd/>
              <a:tailEnd/>
            </a:ln>
          </p:spPr>
          <p:txBody>
            <a:bodyPr/>
            <a:lstStyle/>
            <a:p>
              <a:pPr eaLnBrk="0" hangingPunct="0"/>
              <a:endParaRPr lang="en-US" sz="1800"/>
            </a:p>
          </p:txBody>
        </p:sp>
        <p:grpSp>
          <p:nvGrpSpPr>
            <p:cNvPr id="4" name="Group 32"/>
            <p:cNvGrpSpPr>
              <a:grpSpLocks/>
            </p:cNvGrpSpPr>
            <p:nvPr/>
          </p:nvGrpSpPr>
          <p:grpSpPr bwMode="auto">
            <a:xfrm>
              <a:off x="3422" y="526"/>
              <a:ext cx="502" cy="211"/>
              <a:chOff x="2522" y="160"/>
              <a:chExt cx="555" cy="233"/>
            </a:xfrm>
          </p:grpSpPr>
          <p:sp>
            <p:nvSpPr>
              <p:cNvPr id="84024" name="Freeform 33"/>
              <p:cNvSpPr>
                <a:spLocks/>
              </p:cNvSpPr>
              <p:nvPr/>
            </p:nvSpPr>
            <p:spPr bwMode="auto">
              <a:xfrm>
                <a:off x="2522" y="160"/>
                <a:ext cx="129" cy="233"/>
              </a:xfrm>
              <a:custGeom>
                <a:avLst/>
                <a:gdLst>
                  <a:gd name="T0" fmla="*/ 0 w 129"/>
                  <a:gd name="T1" fmla="*/ 220 h 233"/>
                  <a:gd name="T2" fmla="*/ 26 w 129"/>
                  <a:gd name="T3" fmla="*/ 233 h 233"/>
                  <a:gd name="T4" fmla="*/ 129 w 129"/>
                  <a:gd name="T5" fmla="*/ 26 h 233"/>
                  <a:gd name="T6" fmla="*/ 116 w 129"/>
                  <a:gd name="T7" fmla="*/ 0 h 233"/>
                  <a:gd name="T8" fmla="*/ 116 w 129"/>
                  <a:gd name="T9" fmla="*/ 0 h 233"/>
                  <a:gd name="T10" fmla="*/ 103 w 129"/>
                  <a:gd name="T11" fmla="*/ 13 h 233"/>
                  <a:gd name="T12" fmla="*/ 0 w 129"/>
                  <a:gd name="T13" fmla="*/ 220 h 233"/>
                  <a:gd name="T14" fmla="*/ 0 60000 65536"/>
                  <a:gd name="T15" fmla="*/ 0 60000 65536"/>
                  <a:gd name="T16" fmla="*/ 0 60000 65536"/>
                  <a:gd name="T17" fmla="*/ 0 60000 65536"/>
                  <a:gd name="T18" fmla="*/ 0 60000 65536"/>
                  <a:gd name="T19" fmla="*/ 0 60000 65536"/>
                  <a:gd name="T20" fmla="*/ 0 60000 65536"/>
                  <a:gd name="T21" fmla="*/ 0 w 129"/>
                  <a:gd name="T22" fmla="*/ 0 h 233"/>
                  <a:gd name="T23" fmla="*/ 129 w 129"/>
                  <a:gd name="T24" fmla="*/ 233 h 2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233">
                    <a:moveTo>
                      <a:pt x="0" y="220"/>
                    </a:moveTo>
                    <a:lnTo>
                      <a:pt x="26" y="233"/>
                    </a:lnTo>
                    <a:lnTo>
                      <a:pt x="129" y="26"/>
                    </a:lnTo>
                    <a:lnTo>
                      <a:pt x="116" y="0"/>
                    </a:lnTo>
                    <a:lnTo>
                      <a:pt x="103" y="13"/>
                    </a:lnTo>
                    <a:lnTo>
                      <a:pt x="0" y="220"/>
                    </a:lnTo>
                    <a:close/>
                  </a:path>
                </a:pathLst>
              </a:custGeom>
              <a:solidFill>
                <a:srgbClr val="000000"/>
              </a:solidFill>
              <a:ln w="9525">
                <a:noFill/>
                <a:round/>
                <a:headEnd/>
                <a:tailEnd/>
              </a:ln>
            </p:spPr>
            <p:txBody>
              <a:bodyPr/>
              <a:lstStyle/>
              <a:p>
                <a:pPr eaLnBrk="0" hangingPunct="0"/>
                <a:endParaRPr lang="en-US" sz="1800"/>
              </a:p>
            </p:txBody>
          </p:sp>
          <p:sp>
            <p:nvSpPr>
              <p:cNvPr id="84025" name="Freeform 34"/>
              <p:cNvSpPr>
                <a:spLocks/>
              </p:cNvSpPr>
              <p:nvPr/>
            </p:nvSpPr>
            <p:spPr bwMode="auto">
              <a:xfrm>
                <a:off x="2638" y="160"/>
                <a:ext cx="323" cy="26"/>
              </a:xfrm>
              <a:custGeom>
                <a:avLst/>
                <a:gdLst>
                  <a:gd name="T0" fmla="*/ 0 w 323"/>
                  <a:gd name="T1" fmla="*/ 0 h 26"/>
                  <a:gd name="T2" fmla="*/ 0 w 323"/>
                  <a:gd name="T3" fmla="*/ 26 h 26"/>
                  <a:gd name="T4" fmla="*/ 310 w 323"/>
                  <a:gd name="T5" fmla="*/ 26 h 26"/>
                  <a:gd name="T6" fmla="*/ 323 w 323"/>
                  <a:gd name="T7" fmla="*/ 13 h 26"/>
                  <a:gd name="T8" fmla="*/ 323 w 323"/>
                  <a:gd name="T9" fmla="*/ 0 h 26"/>
                  <a:gd name="T10" fmla="*/ 310 w 323"/>
                  <a:gd name="T11" fmla="*/ 0 h 26"/>
                  <a:gd name="T12" fmla="*/ 0 w 323"/>
                  <a:gd name="T13" fmla="*/ 0 h 26"/>
                  <a:gd name="T14" fmla="*/ 0 60000 65536"/>
                  <a:gd name="T15" fmla="*/ 0 60000 65536"/>
                  <a:gd name="T16" fmla="*/ 0 60000 65536"/>
                  <a:gd name="T17" fmla="*/ 0 60000 65536"/>
                  <a:gd name="T18" fmla="*/ 0 60000 65536"/>
                  <a:gd name="T19" fmla="*/ 0 60000 65536"/>
                  <a:gd name="T20" fmla="*/ 0 60000 65536"/>
                  <a:gd name="T21" fmla="*/ 0 w 323"/>
                  <a:gd name="T22" fmla="*/ 0 h 26"/>
                  <a:gd name="T23" fmla="*/ 323 w 32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26">
                    <a:moveTo>
                      <a:pt x="0" y="0"/>
                    </a:moveTo>
                    <a:lnTo>
                      <a:pt x="0" y="26"/>
                    </a:lnTo>
                    <a:lnTo>
                      <a:pt x="310" y="26"/>
                    </a:lnTo>
                    <a:lnTo>
                      <a:pt x="323" y="13"/>
                    </a:lnTo>
                    <a:lnTo>
                      <a:pt x="323" y="0"/>
                    </a:lnTo>
                    <a:lnTo>
                      <a:pt x="310" y="0"/>
                    </a:lnTo>
                    <a:lnTo>
                      <a:pt x="0" y="0"/>
                    </a:lnTo>
                    <a:close/>
                  </a:path>
                </a:pathLst>
              </a:custGeom>
              <a:solidFill>
                <a:srgbClr val="000000"/>
              </a:solidFill>
              <a:ln w="9525">
                <a:noFill/>
                <a:round/>
                <a:headEnd/>
                <a:tailEnd/>
              </a:ln>
            </p:spPr>
            <p:txBody>
              <a:bodyPr/>
              <a:lstStyle/>
              <a:p>
                <a:pPr eaLnBrk="0" hangingPunct="0"/>
                <a:endParaRPr lang="en-US" sz="1800"/>
              </a:p>
            </p:txBody>
          </p:sp>
          <p:sp>
            <p:nvSpPr>
              <p:cNvPr id="84026" name="Freeform 35"/>
              <p:cNvSpPr>
                <a:spLocks/>
              </p:cNvSpPr>
              <p:nvPr/>
            </p:nvSpPr>
            <p:spPr bwMode="auto">
              <a:xfrm>
                <a:off x="2935" y="173"/>
                <a:ext cx="142" cy="220"/>
              </a:xfrm>
              <a:custGeom>
                <a:avLst/>
                <a:gdLst>
                  <a:gd name="T0" fmla="*/ 26 w 142"/>
                  <a:gd name="T1" fmla="*/ 0 h 220"/>
                  <a:gd name="T2" fmla="*/ 0 w 142"/>
                  <a:gd name="T3" fmla="*/ 13 h 220"/>
                  <a:gd name="T4" fmla="*/ 103 w 142"/>
                  <a:gd name="T5" fmla="*/ 220 h 220"/>
                  <a:gd name="T6" fmla="*/ 116 w 142"/>
                  <a:gd name="T7" fmla="*/ 220 h 220"/>
                  <a:gd name="T8" fmla="*/ 142 w 142"/>
                  <a:gd name="T9" fmla="*/ 220 h 220"/>
                  <a:gd name="T10" fmla="*/ 129 w 142"/>
                  <a:gd name="T11" fmla="*/ 207 h 220"/>
                  <a:gd name="T12" fmla="*/ 26 w 142"/>
                  <a:gd name="T13" fmla="*/ 0 h 220"/>
                  <a:gd name="T14" fmla="*/ 0 60000 65536"/>
                  <a:gd name="T15" fmla="*/ 0 60000 65536"/>
                  <a:gd name="T16" fmla="*/ 0 60000 65536"/>
                  <a:gd name="T17" fmla="*/ 0 60000 65536"/>
                  <a:gd name="T18" fmla="*/ 0 60000 65536"/>
                  <a:gd name="T19" fmla="*/ 0 60000 65536"/>
                  <a:gd name="T20" fmla="*/ 0 60000 65536"/>
                  <a:gd name="T21" fmla="*/ 0 w 142"/>
                  <a:gd name="T22" fmla="*/ 0 h 220"/>
                  <a:gd name="T23" fmla="*/ 142 w 142"/>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 h="220">
                    <a:moveTo>
                      <a:pt x="26" y="0"/>
                    </a:moveTo>
                    <a:lnTo>
                      <a:pt x="0" y="13"/>
                    </a:lnTo>
                    <a:lnTo>
                      <a:pt x="103" y="220"/>
                    </a:lnTo>
                    <a:lnTo>
                      <a:pt x="116" y="220"/>
                    </a:lnTo>
                    <a:lnTo>
                      <a:pt x="142" y="220"/>
                    </a:lnTo>
                    <a:lnTo>
                      <a:pt x="129" y="207"/>
                    </a:lnTo>
                    <a:lnTo>
                      <a:pt x="26" y="0"/>
                    </a:lnTo>
                    <a:close/>
                  </a:path>
                </a:pathLst>
              </a:custGeom>
              <a:solidFill>
                <a:srgbClr val="000000"/>
              </a:solidFill>
              <a:ln w="9525">
                <a:noFill/>
                <a:round/>
                <a:headEnd/>
                <a:tailEnd/>
              </a:ln>
            </p:spPr>
            <p:txBody>
              <a:bodyPr/>
              <a:lstStyle/>
              <a:p>
                <a:pPr eaLnBrk="0" hangingPunct="0"/>
                <a:endParaRPr lang="en-US" sz="1800"/>
              </a:p>
            </p:txBody>
          </p:sp>
          <p:sp>
            <p:nvSpPr>
              <p:cNvPr id="84027" name="Freeform 36"/>
              <p:cNvSpPr>
                <a:spLocks/>
              </p:cNvSpPr>
              <p:nvPr/>
            </p:nvSpPr>
            <p:spPr bwMode="auto">
              <a:xfrm>
                <a:off x="2522" y="367"/>
                <a:ext cx="529" cy="26"/>
              </a:xfrm>
              <a:custGeom>
                <a:avLst/>
                <a:gdLst>
                  <a:gd name="T0" fmla="*/ 529 w 529"/>
                  <a:gd name="T1" fmla="*/ 26 h 26"/>
                  <a:gd name="T2" fmla="*/ 529 w 529"/>
                  <a:gd name="T3" fmla="*/ 0 h 26"/>
                  <a:gd name="T4" fmla="*/ 13 w 529"/>
                  <a:gd name="T5" fmla="*/ 0 h 26"/>
                  <a:gd name="T6" fmla="*/ 0 w 529"/>
                  <a:gd name="T7" fmla="*/ 13 h 26"/>
                  <a:gd name="T8" fmla="*/ 0 w 529"/>
                  <a:gd name="T9" fmla="*/ 26 h 26"/>
                  <a:gd name="T10" fmla="*/ 13 w 529"/>
                  <a:gd name="T11" fmla="*/ 26 h 26"/>
                  <a:gd name="T12" fmla="*/ 529 w 529"/>
                  <a:gd name="T13" fmla="*/ 26 h 26"/>
                  <a:gd name="T14" fmla="*/ 0 60000 65536"/>
                  <a:gd name="T15" fmla="*/ 0 60000 65536"/>
                  <a:gd name="T16" fmla="*/ 0 60000 65536"/>
                  <a:gd name="T17" fmla="*/ 0 60000 65536"/>
                  <a:gd name="T18" fmla="*/ 0 60000 65536"/>
                  <a:gd name="T19" fmla="*/ 0 60000 65536"/>
                  <a:gd name="T20" fmla="*/ 0 60000 65536"/>
                  <a:gd name="T21" fmla="*/ 0 w 529"/>
                  <a:gd name="T22" fmla="*/ 0 h 26"/>
                  <a:gd name="T23" fmla="*/ 529 w 529"/>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9" h="26">
                    <a:moveTo>
                      <a:pt x="529" y="26"/>
                    </a:moveTo>
                    <a:lnTo>
                      <a:pt x="529" y="0"/>
                    </a:lnTo>
                    <a:lnTo>
                      <a:pt x="13" y="0"/>
                    </a:lnTo>
                    <a:lnTo>
                      <a:pt x="0" y="13"/>
                    </a:lnTo>
                    <a:lnTo>
                      <a:pt x="0" y="26"/>
                    </a:lnTo>
                    <a:lnTo>
                      <a:pt x="13" y="26"/>
                    </a:lnTo>
                    <a:lnTo>
                      <a:pt x="529" y="26"/>
                    </a:lnTo>
                    <a:close/>
                  </a:path>
                </a:pathLst>
              </a:custGeom>
              <a:solidFill>
                <a:srgbClr val="000000"/>
              </a:solidFill>
              <a:ln w="9525">
                <a:noFill/>
                <a:round/>
                <a:headEnd/>
                <a:tailEnd/>
              </a:ln>
            </p:spPr>
            <p:txBody>
              <a:bodyPr/>
              <a:lstStyle/>
              <a:p>
                <a:pPr eaLnBrk="0" hangingPunct="0"/>
                <a:endParaRPr lang="en-US" sz="1800"/>
              </a:p>
            </p:txBody>
          </p:sp>
        </p:grpSp>
        <p:sp>
          <p:nvSpPr>
            <p:cNvPr id="83981" name="Freeform 37"/>
            <p:cNvSpPr>
              <a:spLocks/>
            </p:cNvSpPr>
            <p:nvPr/>
          </p:nvSpPr>
          <p:spPr bwMode="auto">
            <a:xfrm>
              <a:off x="3422" y="1039"/>
              <a:ext cx="117" cy="211"/>
            </a:xfrm>
            <a:custGeom>
              <a:avLst/>
              <a:gdLst>
                <a:gd name="T0" fmla="*/ 0 w 129"/>
                <a:gd name="T1" fmla="*/ 100 h 233"/>
                <a:gd name="T2" fmla="*/ 13 w 129"/>
                <a:gd name="T3" fmla="*/ 106 h 233"/>
                <a:gd name="T4" fmla="*/ 59 w 129"/>
                <a:gd name="T5" fmla="*/ 12 h 233"/>
                <a:gd name="T6" fmla="*/ 53 w 129"/>
                <a:gd name="T7" fmla="*/ 0 h 233"/>
                <a:gd name="T8" fmla="*/ 53 w 129"/>
                <a:gd name="T9" fmla="*/ 0 h 233"/>
                <a:gd name="T10" fmla="*/ 47 w 129"/>
                <a:gd name="T11" fmla="*/ 5 h 233"/>
                <a:gd name="T12" fmla="*/ 0 w 129"/>
                <a:gd name="T13" fmla="*/ 100 h 233"/>
                <a:gd name="T14" fmla="*/ 0 60000 65536"/>
                <a:gd name="T15" fmla="*/ 0 60000 65536"/>
                <a:gd name="T16" fmla="*/ 0 60000 65536"/>
                <a:gd name="T17" fmla="*/ 0 60000 65536"/>
                <a:gd name="T18" fmla="*/ 0 60000 65536"/>
                <a:gd name="T19" fmla="*/ 0 60000 65536"/>
                <a:gd name="T20" fmla="*/ 0 60000 65536"/>
                <a:gd name="T21" fmla="*/ 0 w 129"/>
                <a:gd name="T22" fmla="*/ 0 h 233"/>
                <a:gd name="T23" fmla="*/ 129 w 129"/>
                <a:gd name="T24" fmla="*/ 233 h 2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233">
                  <a:moveTo>
                    <a:pt x="0" y="220"/>
                  </a:moveTo>
                  <a:lnTo>
                    <a:pt x="26" y="233"/>
                  </a:lnTo>
                  <a:lnTo>
                    <a:pt x="129" y="26"/>
                  </a:lnTo>
                  <a:lnTo>
                    <a:pt x="116" y="0"/>
                  </a:lnTo>
                  <a:lnTo>
                    <a:pt x="103" y="13"/>
                  </a:lnTo>
                  <a:lnTo>
                    <a:pt x="0" y="220"/>
                  </a:lnTo>
                  <a:close/>
                </a:path>
              </a:pathLst>
            </a:custGeom>
            <a:solidFill>
              <a:srgbClr val="000000"/>
            </a:solidFill>
            <a:ln w="9525">
              <a:noFill/>
              <a:round/>
              <a:headEnd/>
              <a:tailEnd/>
            </a:ln>
          </p:spPr>
          <p:txBody>
            <a:bodyPr/>
            <a:lstStyle/>
            <a:p>
              <a:pPr eaLnBrk="0" hangingPunct="0"/>
              <a:endParaRPr lang="en-US" sz="1800"/>
            </a:p>
          </p:txBody>
        </p:sp>
        <p:sp>
          <p:nvSpPr>
            <p:cNvPr id="83982" name="Freeform 38"/>
            <p:cNvSpPr>
              <a:spLocks/>
            </p:cNvSpPr>
            <p:nvPr/>
          </p:nvSpPr>
          <p:spPr bwMode="auto">
            <a:xfrm>
              <a:off x="3527" y="1029"/>
              <a:ext cx="292" cy="24"/>
            </a:xfrm>
            <a:custGeom>
              <a:avLst/>
              <a:gdLst>
                <a:gd name="T0" fmla="*/ 0 w 323"/>
                <a:gd name="T1" fmla="*/ 0 h 26"/>
                <a:gd name="T2" fmla="*/ 0 w 323"/>
                <a:gd name="T3" fmla="*/ 14 h 26"/>
                <a:gd name="T4" fmla="*/ 138 w 323"/>
                <a:gd name="T5" fmla="*/ 14 h 26"/>
                <a:gd name="T6" fmla="*/ 144 w 323"/>
                <a:gd name="T7" fmla="*/ 6 h 26"/>
                <a:gd name="T8" fmla="*/ 144 w 323"/>
                <a:gd name="T9" fmla="*/ 0 h 26"/>
                <a:gd name="T10" fmla="*/ 138 w 323"/>
                <a:gd name="T11" fmla="*/ 0 h 26"/>
                <a:gd name="T12" fmla="*/ 0 w 323"/>
                <a:gd name="T13" fmla="*/ 0 h 26"/>
                <a:gd name="T14" fmla="*/ 0 60000 65536"/>
                <a:gd name="T15" fmla="*/ 0 60000 65536"/>
                <a:gd name="T16" fmla="*/ 0 60000 65536"/>
                <a:gd name="T17" fmla="*/ 0 60000 65536"/>
                <a:gd name="T18" fmla="*/ 0 60000 65536"/>
                <a:gd name="T19" fmla="*/ 0 60000 65536"/>
                <a:gd name="T20" fmla="*/ 0 60000 65536"/>
                <a:gd name="T21" fmla="*/ 0 w 323"/>
                <a:gd name="T22" fmla="*/ 0 h 26"/>
                <a:gd name="T23" fmla="*/ 323 w 32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26">
                  <a:moveTo>
                    <a:pt x="0" y="0"/>
                  </a:moveTo>
                  <a:lnTo>
                    <a:pt x="0" y="26"/>
                  </a:lnTo>
                  <a:lnTo>
                    <a:pt x="310" y="26"/>
                  </a:lnTo>
                  <a:lnTo>
                    <a:pt x="323" y="13"/>
                  </a:lnTo>
                  <a:lnTo>
                    <a:pt x="323" y="0"/>
                  </a:lnTo>
                  <a:lnTo>
                    <a:pt x="310" y="0"/>
                  </a:lnTo>
                  <a:lnTo>
                    <a:pt x="0" y="0"/>
                  </a:lnTo>
                  <a:close/>
                </a:path>
              </a:pathLst>
            </a:custGeom>
            <a:solidFill>
              <a:srgbClr val="000000"/>
            </a:solidFill>
            <a:ln w="9525">
              <a:noFill/>
              <a:round/>
              <a:headEnd/>
              <a:tailEnd/>
            </a:ln>
          </p:spPr>
          <p:txBody>
            <a:bodyPr/>
            <a:lstStyle/>
            <a:p>
              <a:pPr eaLnBrk="0" hangingPunct="0"/>
              <a:endParaRPr lang="en-US" sz="1800"/>
            </a:p>
          </p:txBody>
        </p:sp>
        <p:sp>
          <p:nvSpPr>
            <p:cNvPr id="83983" name="Freeform 39"/>
            <p:cNvSpPr>
              <a:spLocks/>
            </p:cNvSpPr>
            <p:nvPr/>
          </p:nvSpPr>
          <p:spPr bwMode="auto">
            <a:xfrm>
              <a:off x="3796" y="1051"/>
              <a:ext cx="128" cy="199"/>
            </a:xfrm>
            <a:custGeom>
              <a:avLst/>
              <a:gdLst>
                <a:gd name="T0" fmla="*/ 12 w 142"/>
                <a:gd name="T1" fmla="*/ 0 h 220"/>
                <a:gd name="T2" fmla="*/ 0 w 142"/>
                <a:gd name="T3" fmla="*/ 5 h 220"/>
                <a:gd name="T4" fmla="*/ 45 w 142"/>
                <a:gd name="T5" fmla="*/ 99 h 220"/>
                <a:gd name="T6" fmla="*/ 51 w 142"/>
                <a:gd name="T7" fmla="*/ 99 h 220"/>
                <a:gd name="T8" fmla="*/ 62 w 142"/>
                <a:gd name="T9" fmla="*/ 99 h 220"/>
                <a:gd name="T10" fmla="*/ 57 w 142"/>
                <a:gd name="T11" fmla="*/ 92 h 220"/>
                <a:gd name="T12" fmla="*/ 12 w 142"/>
                <a:gd name="T13" fmla="*/ 0 h 220"/>
                <a:gd name="T14" fmla="*/ 0 60000 65536"/>
                <a:gd name="T15" fmla="*/ 0 60000 65536"/>
                <a:gd name="T16" fmla="*/ 0 60000 65536"/>
                <a:gd name="T17" fmla="*/ 0 60000 65536"/>
                <a:gd name="T18" fmla="*/ 0 60000 65536"/>
                <a:gd name="T19" fmla="*/ 0 60000 65536"/>
                <a:gd name="T20" fmla="*/ 0 60000 65536"/>
                <a:gd name="T21" fmla="*/ 0 w 142"/>
                <a:gd name="T22" fmla="*/ 0 h 220"/>
                <a:gd name="T23" fmla="*/ 142 w 142"/>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 h="220">
                  <a:moveTo>
                    <a:pt x="26" y="0"/>
                  </a:moveTo>
                  <a:lnTo>
                    <a:pt x="0" y="13"/>
                  </a:lnTo>
                  <a:lnTo>
                    <a:pt x="103" y="220"/>
                  </a:lnTo>
                  <a:lnTo>
                    <a:pt x="116" y="220"/>
                  </a:lnTo>
                  <a:lnTo>
                    <a:pt x="142" y="220"/>
                  </a:lnTo>
                  <a:lnTo>
                    <a:pt x="129" y="207"/>
                  </a:lnTo>
                  <a:lnTo>
                    <a:pt x="26" y="0"/>
                  </a:lnTo>
                  <a:close/>
                </a:path>
              </a:pathLst>
            </a:custGeom>
            <a:solidFill>
              <a:srgbClr val="000000"/>
            </a:solidFill>
            <a:ln w="9525">
              <a:noFill/>
              <a:round/>
              <a:headEnd/>
              <a:tailEnd/>
            </a:ln>
          </p:spPr>
          <p:txBody>
            <a:bodyPr/>
            <a:lstStyle/>
            <a:p>
              <a:pPr eaLnBrk="0" hangingPunct="0"/>
              <a:endParaRPr lang="en-US" sz="1800"/>
            </a:p>
          </p:txBody>
        </p:sp>
        <p:sp>
          <p:nvSpPr>
            <p:cNvPr id="83984" name="Freeform 40"/>
            <p:cNvSpPr>
              <a:spLocks/>
            </p:cNvSpPr>
            <p:nvPr/>
          </p:nvSpPr>
          <p:spPr bwMode="auto">
            <a:xfrm>
              <a:off x="3422" y="1226"/>
              <a:ext cx="479" cy="24"/>
            </a:xfrm>
            <a:custGeom>
              <a:avLst/>
              <a:gdLst>
                <a:gd name="T0" fmla="*/ 239 w 529"/>
                <a:gd name="T1" fmla="*/ 14 h 26"/>
                <a:gd name="T2" fmla="*/ 239 w 529"/>
                <a:gd name="T3" fmla="*/ 0 h 26"/>
                <a:gd name="T4" fmla="*/ 5 w 529"/>
                <a:gd name="T5" fmla="*/ 0 h 26"/>
                <a:gd name="T6" fmla="*/ 0 w 529"/>
                <a:gd name="T7" fmla="*/ 6 h 26"/>
                <a:gd name="T8" fmla="*/ 0 w 529"/>
                <a:gd name="T9" fmla="*/ 14 h 26"/>
                <a:gd name="T10" fmla="*/ 5 w 529"/>
                <a:gd name="T11" fmla="*/ 14 h 26"/>
                <a:gd name="T12" fmla="*/ 239 w 529"/>
                <a:gd name="T13" fmla="*/ 14 h 26"/>
                <a:gd name="T14" fmla="*/ 0 60000 65536"/>
                <a:gd name="T15" fmla="*/ 0 60000 65536"/>
                <a:gd name="T16" fmla="*/ 0 60000 65536"/>
                <a:gd name="T17" fmla="*/ 0 60000 65536"/>
                <a:gd name="T18" fmla="*/ 0 60000 65536"/>
                <a:gd name="T19" fmla="*/ 0 60000 65536"/>
                <a:gd name="T20" fmla="*/ 0 60000 65536"/>
                <a:gd name="T21" fmla="*/ 0 w 529"/>
                <a:gd name="T22" fmla="*/ 0 h 26"/>
                <a:gd name="T23" fmla="*/ 529 w 529"/>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9" h="26">
                  <a:moveTo>
                    <a:pt x="529" y="26"/>
                  </a:moveTo>
                  <a:lnTo>
                    <a:pt x="529" y="0"/>
                  </a:lnTo>
                  <a:lnTo>
                    <a:pt x="13" y="0"/>
                  </a:lnTo>
                  <a:lnTo>
                    <a:pt x="0" y="13"/>
                  </a:lnTo>
                  <a:lnTo>
                    <a:pt x="0" y="26"/>
                  </a:lnTo>
                  <a:lnTo>
                    <a:pt x="13" y="26"/>
                  </a:lnTo>
                  <a:lnTo>
                    <a:pt x="529" y="26"/>
                  </a:lnTo>
                  <a:close/>
                </a:path>
              </a:pathLst>
            </a:custGeom>
            <a:solidFill>
              <a:srgbClr val="000000"/>
            </a:solidFill>
            <a:ln w="9525">
              <a:noFill/>
              <a:round/>
              <a:headEnd/>
              <a:tailEnd/>
            </a:ln>
          </p:spPr>
          <p:txBody>
            <a:bodyPr/>
            <a:lstStyle/>
            <a:p>
              <a:pPr eaLnBrk="0" hangingPunct="0"/>
              <a:endParaRPr lang="en-US" sz="1800"/>
            </a:p>
          </p:txBody>
        </p:sp>
        <p:sp>
          <p:nvSpPr>
            <p:cNvPr id="83985" name="Rectangle 41"/>
            <p:cNvSpPr>
              <a:spLocks noChangeArrowheads="1"/>
            </p:cNvSpPr>
            <p:nvPr/>
          </p:nvSpPr>
          <p:spPr bwMode="auto">
            <a:xfrm>
              <a:off x="3434" y="1238"/>
              <a:ext cx="1390" cy="269"/>
            </a:xfrm>
            <a:prstGeom prst="rect">
              <a:avLst/>
            </a:prstGeom>
            <a:noFill/>
            <a:ln w="41275">
              <a:solidFill>
                <a:srgbClr val="000000"/>
              </a:solidFill>
              <a:miter lim="800000"/>
              <a:headEnd/>
              <a:tailEnd/>
            </a:ln>
          </p:spPr>
          <p:txBody>
            <a:bodyPr/>
            <a:lstStyle/>
            <a:p>
              <a:pPr eaLnBrk="0" hangingPunct="0"/>
              <a:endParaRPr lang="en-US" sz="1800"/>
            </a:p>
          </p:txBody>
        </p:sp>
        <p:grpSp>
          <p:nvGrpSpPr>
            <p:cNvPr id="5" name="Group 42"/>
            <p:cNvGrpSpPr>
              <a:grpSpLocks/>
            </p:cNvGrpSpPr>
            <p:nvPr/>
          </p:nvGrpSpPr>
          <p:grpSpPr bwMode="auto">
            <a:xfrm>
              <a:off x="3422" y="1546"/>
              <a:ext cx="502" cy="210"/>
              <a:chOff x="2522" y="1270"/>
              <a:chExt cx="555" cy="232"/>
            </a:xfrm>
          </p:grpSpPr>
          <p:sp>
            <p:nvSpPr>
              <p:cNvPr id="84020" name="Freeform 43"/>
              <p:cNvSpPr>
                <a:spLocks/>
              </p:cNvSpPr>
              <p:nvPr/>
            </p:nvSpPr>
            <p:spPr bwMode="auto">
              <a:xfrm>
                <a:off x="2522" y="1270"/>
                <a:ext cx="129" cy="232"/>
              </a:xfrm>
              <a:custGeom>
                <a:avLst/>
                <a:gdLst>
                  <a:gd name="T0" fmla="*/ 0 w 129"/>
                  <a:gd name="T1" fmla="*/ 220 h 232"/>
                  <a:gd name="T2" fmla="*/ 26 w 129"/>
                  <a:gd name="T3" fmla="*/ 232 h 232"/>
                  <a:gd name="T4" fmla="*/ 129 w 129"/>
                  <a:gd name="T5" fmla="*/ 26 h 232"/>
                  <a:gd name="T6" fmla="*/ 116 w 129"/>
                  <a:gd name="T7" fmla="*/ 0 h 232"/>
                  <a:gd name="T8" fmla="*/ 116 w 129"/>
                  <a:gd name="T9" fmla="*/ 0 h 232"/>
                  <a:gd name="T10" fmla="*/ 103 w 129"/>
                  <a:gd name="T11" fmla="*/ 13 h 232"/>
                  <a:gd name="T12" fmla="*/ 0 w 129"/>
                  <a:gd name="T13" fmla="*/ 220 h 232"/>
                  <a:gd name="T14" fmla="*/ 0 60000 65536"/>
                  <a:gd name="T15" fmla="*/ 0 60000 65536"/>
                  <a:gd name="T16" fmla="*/ 0 60000 65536"/>
                  <a:gd name="T17" fmla="*/ 0 60000 65536"/>
                  <a:gd name="T18" fmla="*/ 0 60000 65536"/>
                  <a:gd name="T19" fmla="*/ 0 60000 65536"/>
                  <a:gd name="T20" fmla="*/ 0 60000 65536"/>
                  <a:gd name="T21" fmla="*/ 0 w 129"/>
                  <a:gd name="T22" fmla="*/ 0 h 232"/>
                  <a:gd name="T23" fmla="*/ 129 w 129"/>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232">
                    <a:moveTo>
                      <a:pt x="0" y="220"/>
                    </a:moveTo>
                    <a:lnTo>
                      <a:pt x="26" y="232"/>
                    </a:lnTo>
                    <a:lnTo>
                      <a:pt x="129" y="26"/>
                    </a:lnTo>
                    <a:lnTo>
                      <a:pt x="116" y="0"/>
                    </a:lnTo>
                    <a:lnTo>
                      <a:pt x="103" y="13"/>
                    </a:lnTo>
                    <a:lnTo>
                      <a:pt x="0" y="220"/>
                    </a:lnTo>
                    <a:close/>
                  </a:path>
                </a:pathLst>
              </a:custGeom>
              <a:solidFill>
                <a:srgbClr val="000000"/>
              </a:solidFill>
              <a:ln w="9525">
                <a:noFill/>
                <a:round/>
                <a:headEnd/>
                <a:tailEnd/>
              </a:ln>
            </p:spPr>
            <p:txBody>
              <a:bodyPr/>
              <a:lstStyle/>
              <a:p>
                <a:pPr eaLnBrk="0" hangingPunct="0"/>
                <a:endParaRPr lang="en-US" sz="1800"/>
              </a:p>
            </p:txBody>
          </p:sp>
          <p:sp>
            <p:nvSpPr>
              <p:cNvPr id="84021" name="Freeform 44"/>
              <p:cNvSpPr>
                <a:spLocks/>
              </p:cNvSpPr>
              <p:nvPr/>
            </p:nvSpPr>
            <p:spPr bwMode="auto">
              <a:xfrm>
                <a:off x="2638" y="1270"/>
                <a:ext cx="323" cy="26"/>
              </a:xfrm>
              <a:custGeom>
                <a:avLst/>
                <a:gdLst>
                  <a:gd name="T0" fmla="*/ 0 w 323"/>
                  <a:gd name="T1" fmla="*/ 0 h 26"/>
                  <a:gd name="T2" fmla="*/ 0 w 323"/>
                  <a:gd name="T3" fmla="*/ 26 h 26"/>
                  <a:gd name="T4" fmla="*/ 310 w 323"/>
                  <a:gd name="T5" fmla="*/ 26 h 26"/>
                  <a:gd name="T6" fmla="*/ 323 w 323"/>
                  <a:gd name="T7" fmla="*/ 13 h 26"/>
                  <a:gd name="T8" fmla="*/ 323 w 323"/>
                  <a:gd name="T9" fmla="*/ 0 h 26"/>
                  <a:gd name="T10" fmla="*/ 310 w 323"/>
                  <a:gd name="T11" fmla="*/ 0 h 26"/>
                  <a:gd name="T12" fmla="*/ 0 w 323"/>
                  <a:gd name="T13" fmla="*/ 0 h 26"/>
                  <a:gd name="T14" fmla="*/ 0 60000 65536"/>
                  <a:gd name="T15" fmla="*/ 0 60000 65536"/>
                  <a:gd name="T16" fmla="*/ 0 60000 65536"/>
                  <a:gd name="T17" fmla="*/ 0 60000 65536"/>
                  <a:gd name="T18" fmla="*/ 0 60000 65536"/>
                  <a:gd name="T19" fmla="*/ 0 60000 65536"/>
                  <a:gd name="T20" fmla="*/ 0 60000 65536"/>
                  <a:gd name="T21" fmla="*/ 0 w 323"/>
                  <a:gd name="T22" fmla="*/ 0 h 26"/>
                  <a:gd name="T23" fmla="*/ 323 w 32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26">
                    <a:moveTo>
                      <a:pt x="0" y="0"/>
                    </a:moveTo>
                    <a:lnTo>
                      <a:pt x="0" y="26"/>
                    </a:lnTo>
                    <a:lnTo>
                      <a:pt x="310" y="26"/>
                    </a:lnTo>
                    <a:lnTo>
                      <a:pt x="323" y="13"/>
                    </a:lnTo>
                    <a:lnTo>
                      <a:pt x="323" y="0"/>
                    </a:lnTo>
                    <a:lnTo>
                      <a:pt x="310" y="0"/>
                    </a:lnTo>
                    <a:lnTo>
                      <a:pt x="0" y="0"/>
                    </a:lnTo>
                    <a:close/>
                  </a:path>
                </a:pathLst>
              </a:custGeom>
              <a:solidFill>
                <a:srgbClr val="000000"/>
              </a:solidFill>
              <a:ln w="9525">
                <a:noFill/>
                <a:round/>
                <a:headEnd/>
                <a:tailEnd/>
              </a:ln>
            </p:spPr>
            <p:txBody>
              <a:bodyPr/>
              <a:lstStyle/>
              <a:p>
                <a:pPr eaLnBrk="0" hangingPunct="0"/>
                <a:endParaRPr lang="en-US" sz="1800"/>
              </a:p>
            </p:txBody>
          </p:sp>
          <p:sp>
            <p:nvSpPr>
              <p:cNvPr id="84022" name="Freeform 45"/>
              <p:cNvSpPr>
                <a:spLocks/>
              </p:cNvSpPr>
              <p:nvPr/>
            </p:nvSpPr>
            <p:spPr bwMode="auto">
              <a:xfrm>
                <a:off x="2935" y="1283"/>
                <a:ext cx="142" cy="219"/>
              </a:xfrm>
              <a:custGeom>
                <a:avLst/>
                <a:gdLst>
                  <a:gd name="T0" fmla="*/ 26 w 142"/>
                  <a:gd name="T1" fmla="*/ 0 h 219"/>
                  <a:gd name="T2" fmla="*/ 0 w 142"/>
                  <a:gd name="T3" fmla="*/ 13 h 219"/>
                  <a:gd name="T4" fmla="*/ 103 w 142"/>
                  <a:gd name="T5" fmla="*/ 219 h 219"/>
                  <a:gd name="T6" fmla="*/ 116 w 142"/>
                  <a:gd name="T7" fmla="*/ 219 h 219"/>
                  <a:gd name="T8" fmla="*/ 142 w 142"/>
                  <a:gd name="T9" fmla="*/ 219 h 219"/>
                  <a:gd name="T10" fmla="*/ 129 w 142"/>
                  <a:gd name="T11" fmla="*/ 207 h 219"/>
                  <a:gd name="T12" fmla="*/ 26 w 142"/>
                  <a:gd name="T13" fmla="*/ 0 h 219"/>
                  <a:gd name="T14" fmla="*/ 0 60000 65536"/>
                  <a:gd name="T15" fmla="*/ 0 60000 65536"/>
                  <a:gd name="T16" fmla="*/ 0 60000 65536"/>
                  <a:gd name="T17" fmla="*/ 0 60000 65536"/>
                  <a:gd name="T18" fmla="*/ 0 60000 65536"/>
                  <a:gd name="T19" fmla="*/ 0 60000 65536"/>
                  <a:gd name="T20" fmla="*/ 0 60000 65536"/>
                  <a:gd name="T21" fmla="*/ 0 w 142"/>
                  <a:gd name="T22" fmla="*/ 0 h 219"/>
                  <a:gd name="T23" fmla="*/ 142 w 142"/>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 h="219">
                    <a:moveTo>
                      <a:pt x="26" y="0"/>
                    </a:moveTo>
                    <a:lnTo>
                      <a:pt x="0" y="13"/>
                    </a:lnTo>
                    <a:lnTo>
                      <a:pt x="103" y="219"/>
                    </a:lnTo>
                    <a:lnTo>
                      <a:pt x="116" y="219"/>
                    </a:lnTo>
                    <a:lnTo>
                      <a:pt x="142" y="219"/>
                    </a:lnTo>
                    <a:lnTo>
                      <a:pt x="129" y="207"/>
                    </a:lnTo>
                    <a:lnTo>
                      <a:pt x="26" y="0"/>
                    </a:lnTo>
                    <a:close/>
                  </a:path>
                </a:pathLst>
              </a:custGeom>
              <a:solidFill>
                <a:srgbClr val="000000"/>
              </a:solidFill>
              <a:ln w="9525">
                <a:noFill/>
                <a:round/>
                <a:headEnd/>
                <a:tailEnd/>
              </a:ln>
            </p:spPr>
            <p:txBody>
              <a:bodyPr/>
              <a:lstStyle/>
              <a:p>
                <a:pPr eaLnBrk="0" hangingPunct="0"/>
                <a:endParaRPr lang="en-US" sz="1800"/>
              </a:p>
            </p:txBody>
          </p:sp>
          <p:sp>
            <p:nvSpPr>
              <p:cNvPr id="84023" name="Freeform 46"/>
              <p:cNvSpPr>
                <a:spLocks/>
              </p:cNvSpPr>
              <p:nvPr/>
            </p:nvSpPr>
            <p:spPr bwMode="auto">
              <a:xfrm>
                <a:off x="2522" y="1477"/>
                <a:ext cx="529" cy="25"/>
              </a:xfrm>
              <a:custGeom>
                <a:avLst/>
                <a:gdLst>
                  <a:gd name="T0" fmla="*/ 529 w 529"/>
                  <a:gd name="T1" fmla="*/ 25 h 25"/>
                  <a:gd name="T2" fmla="*/ 529 w 529"/>
                  <a:gd name="T3" fmla="*/ 0 h 25"/>
                  <a:gd name="T4" fmla="*/ 13 w 529"/>
                  <a:gd name="T5" fmla="*/ 0 h 25"/>
                  <a:gd name="T6" fmla="*/ 0 w 529"/>
                  <a:gd name="T7" fmla="*/ 13 h 25"/>
                  <a:gd name="T8" fmla="*/ 0 w 529"/>
                  <a:gd name="T9" fmla="*/ 25 h 25"/>
                  <a:gd name="T10" fmla="*/ 13 w 529"/>
                  <a:gd name="T11" fmla="*/ 25 h 25"/>
                  <a:gd name="T12" fmla="*/ 529 w 529"/>
                  <a:gd name="T13" fmla="*/ 25 h 25"/>
                  <a:gd name="T14" fmla="*/ 0 60000 65536"/>
                  <a:gd name="T15" fmla="*/ 0 60000 65536"/>
                  <a:gd name="T16" fmla="*/ 0 60000 65536"/>
                  <a:gd name="T17" fmla="*/ 0 60000 65536"/>
                  <a:gd name="T18" fmla="*/ 0 60000 65536"/>
                  <a:gd name="T19" fmla="*/ 0 60000 65536"/>
                  <a:gd name="T20" fmla="*/ 0 60000 65536"/>
                  <a:gd name="T21" fmla="*/ 0 w 529"/>
                  <a:gd name="T22" fmla="*/ 0 h 25"/>
                  <a:gd name="T23" fmla="*/ 529 w 529"/>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9" h="25">
                    <a:moveTo>
                      <a:pt x="529" y="25"/>
                    </a:moveTo>
                    <a:lnTo>
                      <a:pt x="529" y="0"/>
                    </a:lnTo>
                    <a:lnTo>
                      <a:pt x="13" y="0"/>
                    </a:lnTo>
                    <a:lnTo>
                      <a:pt x="0" y="13"/>
                    </a:lnTo>
                    <a:lnTo>
                      <a:pt x="0" y="25"/>
                    </a:lnTo>
                    <a:lnTo>
                      <a:pt x="13" y="25"/>
                    </a:lnTo>
                    <a:lnTo>
                      <a:pt x="529" y="25"/>
                    </a:lnTo>
                    <a:close/>
                  </a:path>
                </a:pathLst>
              </a:custGeom>
              <a:solidFill>
                <a:srgbClr val="000000"/>
              </a:solidFill>
              <a:ln w="9525">
                <a:noFill/>
                <a:round/>
                <a:headEnd/>
                <a:tailEnd/>
              </a:ln>
            </p:spPr>
            <p:txBody>
              <a:bodyPr/>
              <a:lstStyle/>
              <a:p>
                <a:pPr eaLnBrk="0" hangingPunct="0"/>
                <a:endParaRPr lang="en-US" sz="1800"/>
              </a:p>
            </p:txBody>
          </p:sp>
        </p:grpSp>
        <p:grpSp>
          <p:nvGrpSpPr>
            <p:cNvPr id="6" name="Group 47"/>
            <p:cNvGrpSpPr>
              <a:grpSpLocks/>
            </p:cNvGrpSpPr>
            <p:nvPr/>
          </p:nvGrpSpPr>
          <p:grpSpPr bwMode="auto">
            <a:xfrm>
              <a:off x="3422" y="2048"/>
              <a:ext cx="502" cy="210"/>
              <a:chOff x="2522" y="1825"/>
              <a:chExt cx="555" cy="232"/>
            </a:xfrm>
          </p:grpSpPr>
          <p:sp>
            <p:nvSpPr>
              <p:cNvPr id="84016" name="Freeform 48"/>
              <p:cNvSpPr>
                <a:spLocks/>
              </p:cNvSpPr>
              <p:nvPr/>
            </p:nvSpPr>
            <p:spPr bwMode="auto">
              <a:xfrm>
                <a:off x="2522" y="1825"/>
                <a:ext cx="129" cy="232"/>
              </a:xfrm>
              <a:custGeom>
                <a:avLst/>
                <a:gdLst>
                  <a:gd name="T0" fmla="*/ 0 w 129"/>
                  <a:gd name="T1" fmla="*/ 220 h 232"/>
                  <a:gd name="T2" fmla="*/ 26 w 129"/>
                  <a:gd name="T3" fmla="*/ 232 h 232"/>
                  <a:gd name="T4" fmla="*/ 129 w 129"/>
                  <a:gd name="T5" fmla="*/ 26 h 232"/>
                  <a:gd name="T6" fmla="*/ 116 w 129"/>
                  <a:gd name="T7" fmla="*/ 0 h 232"/>
                  <a:gd name="T8" fmla="*/ 116 w 129"/>
                  <a:gd name="T9" fmla="*/ 0 h 232"/>
                  <a:gd name="T10" fmla="*/ 103 w 129"/>
                  <a:gd name="T11" fmla="*/ 13 h 232"/>
                  <a:gd name="T12" fmla="*/ 0 w 129"/>
                  <a:gd name="T13" fmla="*/ 220 h 232"/>
                  <a:gd name="T14" fmla="*/ 0 60000 65536"/>
                  <a:gd name="T15" fmla="*/ 0 60000 65536"/>
                  <a:gd name="T16" fmla="*/ 0 60000 65536"/>
                  <a:gd name="T17" fmla="*/ 0 60000 65536"/>
                  <a:gd name="T18" fmla="*/ 0 60000 65536"/>
                  <a:gd name="T19" fmla="*/ 0 60000 65536"/>
                  <a:gd name="T20" fmla="*/ 0 60000 65536"/>
                  <a:gd name="T21" fmla="*/ 0 w 129"/>
                  <a:gd name="T22" fmla="*/ 0 h 232"/>
                  <a:gd name="T23" fmla="*/ 129 w 129"/>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232">
                    <a:moveTo>
                      <a:pt x="0" y="220"/>
                    </a:moveTo>
                    <a:lnTo>
                      <a:pt x="26" y="232"/>
                    </a:lnTo>
                    <a:lnTo>
                      <a:pt x="129" y="26"/>
                    </a:lnTo>
                    <a:lnTo>
                      <a:pt x="116" y="0"/>
                    </a:lnTo>
                    <a:lnTo>
                      <a:pt x="103" y="13"/>
                    </a:lnTo>
                    <a:lnTo>
                      <a:pt x="0" y="220"/>
                    </a:lnTo>
                    <a:close/>
                  </a:path>
                </a:pathLst>
              </a:custGeom>
              <a:solidFill>
                <a:srgbClr val="000000"/>
              </a:solidFill>
              <a:ln w="9525">
                <a:noFill/>
                <a:round/>
                <a:headEnd/>
                <a:tailEnd/>
              </a:ln>
            </p:spPr>
            <p:txBody>
              <a:bodyPr/>
              <a:lstStyle/>
              <a:p>
                <a:pPr eaLnBrk="0" hangingPunct="0"/>
                <a:endParaRPr lang="en-US" sz="1800"/>
              </a:p>
            </p:txBody>
          </p:sp>
          <p:sp>
            <p:nvSpPr>
              <p:cNvPr id="84017" name="Freeform 49"/>
              <p:cNvSpPr>
                <a:spLocks/>
              </p:cNvSpPr>
              <p:nvPr/>
            </p:nvSpPr>
            <p:spPr bwMode="auto">
              <a:xfrm>
                <a:off x="2638" y="1825"/>
                <a:ext cx="323" cy="26"/>
              </a:xfrm>
              <a:custGeom>
                <a:avLst/>
                <a:gdLst>
                  <a:gd name="T0" fmla="*/ 0 w 323"/>
                  <a:gd name="T1" fmla="*/ 0 h 26"/>
                  <a:gd name="T2" fmla="*/ 0 w 323"/>
                  <a:gd name="T3" fmla="*/ 26 h 26"/>
                  <a:gd name="T4" fmla="*/ 310 w 323"/>
                  <a:gd name="T5" fmla="*/ 26 h 26"/>
                  <a:gd name="T6" fmla="*/ 323 w 323"/>
                  <a:gd name="T7" fmla="*/ 13 h 26"/>
                  <a:gd name="T8" fmla="*/ 323 w 323"/>
                  <a:gd name="T9" fmla="*/ 0 h 26"/>
                  <a:gd name="T10" fmla="*/ 310 w 323"/>
                  <a:gd name="T11" fmla="*/ 0 h 26"/>
                  <a:gd name="T12" fmla="*/ 0 w 323"/>
                  <a:gd name="T13" fmla="*/ 0 h 26"/>
                  <a:gd name="T14" fmla="*/ 0 60000 65536"/>
                  <a:gd name="T15" fmla="*/ 0 60000 65536"/>
                  <a:gd name="T16" fmla="*/ 0 60000 65536"/>
                  <a:gd name="T17" fmla="*/ 0 60000 65536"/>
                  <a:gd name="T18" fmla="*/ 0 60000 65536"/>
                  <a:gd name="T19" fmla="*/ 0 60000 65536"/>
                  <a:gd name="T20" fmla="*/ 0 60000 65536"/>
                  <a:gd name="T21" fmla="*/ 0 w 323"/>
                  <a:gd name="T22" fmla="*/ 0 h 26"/>
                  <a:gd name="T23" fmla="*/ 323 w 32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26">
                    <a:moveTo>
                      <a:pt x="0" y="0"/>
                    </a:moveTo>
                    <a:lnTo>
                      <a:pt x="0" y="26"/>
                    </a:lnTo>
                    <a:lnTo>
                      <a:pt x="310" y="26"/>
                    </a:lnTo>
                    <a:lnTo>
                      <a:pt x="323" y="13"/>
                    </a:lnTo>
                    <a:lnTo>
                      <a:pt x="323" y="0"/>
                    </a:lnTo>
                    <a:lnTo>
                      <a:pt x="310" y="0"/>
                    </a:lnTo>
                    <a:lnTo>
                      <a:pt x="0" y="0"/>
                    </a:lnTo>
                    <a:close/>
                  </a:path>
                </a:pathLst>
              </a:custGeom>
              <a:solidFill>
                <a:srgbClr val="000000"/>
              </a:solidFill>
              <a:ln w="9525">
                <a:noFill/>
                <a:round/>
                <a:headEnd/>
                <a:tailEnd/>
              </a:ln>
            </p:spPr>
            <p:txBody>
              <a:bodyPr/>
              <a:lstStyle/>
              <a:p>
                <a:pPr eaLnBrk="0" hangingPunct="0"/>
                <a:endParaRPr lang="en-US" sz="1800"/>
              </a:p>
            </p:txBody>
          </p:sp>
          <p:sp>
            <p:nvSpPr>
              <p:cNvPr id="84018" name="Freeform 50"/>
              <p:cNvSpPr>
                <a:spLocks/>
              </p:cNvSpPr>
              <p:nvPr/>
            </p:nvSpPr>
            <p:spPr bwMode="auto">
              <a:xfrm>
                <a:off x="2935" y="1838"/>
                <a:ext cx="142" cy="219"/>
              </a:xfrm>
              <a:custGeom>
                <a:avLst/>
                <a:gdLst>
                  <a:gd name="T0" fmla="*/ 26 w 142"/>
                  <a:gd name="T1" fmla="*/ 0 h 219"/>
                  <a:gd name="T2" fmla="*/ 0 w 142"/>
                  <a:gd name="T3" fmla="*/ 13 h 219"/>
                  <a:gd name="T4" fmla="*/ 103 w 142"/>
                  <a:gd name="T5" fmla="*/ 219 h 219"/>
                  <a:gd name="T6" fmla="*/ 116 w 142"/>
                  <a:gd name="T7" fmla="*/ 219 h 219"/>
                  <a:gd name="T8" fmla="*/ 142 w 142"/>
                  <a:gd name="T9" fmla="*/ 219 h 219"/>
                  <a:gd name="T10" fmla="*/ 129 w 142"/>
                  <a:gd name="T11" fmla="*/ 207 h 219"/>
                  <a:gd name="T12" fmla="*/ 26 w 142"/>
                  <a:gd name="T13" fmla="*/ 0 h 219"/>
                  <a:gd name="T14" fmla="*/ 0 60000 65536"/>
                  <a:gd name="T15" fmla="*/ 0 60000 65536"/>
                  <a:gd name="T16" fmla="*/ 0 60000 65536"/>
                  <a:gd name="T17" fmla="*/ 0 60000 65536"/>
                  <a:gd name="T18" fmla="*/ 0 60000 65536"/>
                  <a:gd name="T19" fmla="*/ 0 60000 65536"/>
                  <a:gd name="T20" fmla="*/ 0 60000 65536"/>
                  <a:gd name="T21" fmla="*/ 0 w 142"/>
                  <a:gd name="T22" fmla="*/ 0 h 219"/>
                  <a:gd name="T23" fmla="*/ 142 w 142"/>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 h="219">
                    <a:moveTo>
                      <a:pt x="26" y="0"/>
                    </a:moveTo>
                    <a:lnTo>
                      <a:pt x="0" y="13"/>
                    </a:lnTo>
                    <a:lnTo>
                      <a:pt x="103" y="219"/>
                    </a:lnTo>
                    <a:lnTo>
                      <a:pt x="116" y="219"/>
                    </a:lnTo>
                    <a:lnTo>
                      <a:pt x="142" y="219"/>
                    </a:lnTo>
                    <a:lnTo>
                      <a:pt x="129" y="207"/>
                    </a:lnTo>
                    <a:lnTo>
                      <a:pt x="26" y="0"/>
                    </a:lnTo>
                    <a:close/>
                  </a:path>
                </a:pathLst>
              </a:custGeom>
              <a:solidFill>
                <a:srgbClr val="000000"/>
              </a:solidFill>
              <a:ln w="9525">
                <a:noFill/>
                <a:round/>
                <a:headEnd/>
                <a:tailEnd/>
              </a:ln>
            </p:spPr>
            <p:txBody>
              <a:bodyPr/>
              <a:lstStyle/>
              <a:p>
                <a:pPr eaLnBrk="0" hangingPunct="0"/>
                <a:endParaRPr lang="en-US" sz="1800"/>
              </a:p>
            </p:txBody>
          </p:sp>
          <p:sp>
            <p:nvSpPr>
              <p:cNvPr id="84019" name="Freeform 51"/>
              <p:cNvSpPr>
                <a:spLocks/>
              </p:cNvSpPr>
              <p:nvPr/>
            </p:nvSpPr>
            <p:spPr bwMode="auto">
              <a:xfrm>
                <a:off x="2522" y="2032"/>
                <a:ext cx="529" cy="25"/>
              </a:xfrm>
              <a:custGeom>
                <a:avLst/>
                <a:gdLst>
                  <a:gd name="T0" fmla="*/ 529 w 529"/>
                  <a:gd name="T1" fmla="*/ 25 h 25"/>
                  <a:gd name="T2" fmla="*/ 529 w 529"/>
                  <a:gd name="T3" fmla="*/ 0 h 25"/>
                  <a:gd name="T4" fmla="*/ 13 w 529"/>
                  <a:gd name="T5" fmla="*/ 0 h 25"/>
                  <a:gd name="T6" fmla="*/ 0 w 529"/>
                  <a:gd name="T7" fmla="*/ 13 h 25"/>
                  <a:gd name="T8" fmla="*/ 0 w 529"/>
                  <a:gd name="T9" fmla="*/ 25 h 25"/>
                  <a:gd name="T10" fmla="*/ 13 w 529"/>
                  <a:gd name="T11" fmla="*/ 25 h 25"/>
                  <a:gd name="T12" fmla="*/ 529 w 529"/>
                  <a:gd name="T13" fmla="*/ 25 h 25"/>
                  <a:gd name="T14" fmla="*/ 0 60000 65536"/>
                  <a:gd name="T15" fmla="*/ 0 60000 65536"/>
                  <a:gd name="T16" fmla="*/ 0 60000 65536"/>
                  <a:gd name="T17" fmla="*/ 0 60000 65536"/>
                  <a:gd name="T18" fmla="*/ 0 60000 65536"/>
                  <a:gd name="T19" fmla="*/ 0 60000 65536"/>
                  <a:gd name="T20" fmla="*/ 0 60000 65536"/>
                  <a:gd name="T21" fmla="*/ 0 w 529"/>
                  <a:gd name="T22" fmla="*/ 0 h 25"/>
                  <a:gd name="T23" fmla="*/ 529 w 529"/>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9" h="25">
                    <a:moveTo>
                      <a:pt x="529" y="25"/>
                    </a:moveTo>
                    <a:lnTo>
                      <a:pt x="529" y="0"/>
                    </a:lnTo>
                    <a:lnTo>
                      <a:pt x="13" y="0"/>
                    </a:lnTo>
                    <a:lnTo>
                      <a:pt x="0" y="13"/>
                    </a:lnTo>
                    <a:lnTo>
                      <a:pt x="0" y="25"/>
                    </a:lnTo>
                    <a:lnTo>
                      <a:pt x="13" y="25"/>
                    </a:lnTo>
                    <a:lnTo>
                      <a:pt x="529" y="25"/>
                    </a:lnTo>
                    <a:close/>
                  </a:path>
                </a:pathLst>
              </a:custGeom>
              <a:solidFill>
                <a:srgbClr val="000000"/>
              </a:solidFill>
              <a:ln w="9525">
                <a:noFill/>
                <a:round/>
                <a:headEnd/>
                <a:tailEnd/>
              </a:ln>
            </p:spPr>
            <p:txBody>
              <a:bodyPr/>
              <a:lstStyle/>
              <a:p>
                <a:pPr eaLnBrk="0" hangingPunct="0"/>
                <a:endParaRPr lang="en-US" sz="1800"/>
              </a:p>
            </p:txBody>
          </p:sp>
        </p:grpSp>
        <p:grpSp>
          <p:nvGrpSpPr>
            <p:cNvPr id="7" name="Group 52"/>
            <p:cNvGrpSpPr>
              <a:grpSpLocks/>
            </p:cNvGrpSpPr>
            <p:nvPr/>
          </p:nvGrpSpPr>
          <p:grpSpPr bwMode="auto">
            <a:xfrm>
              <a:off x="3422" y="2550"/>
              <a:ext cx="502" cy="210"/>
              <a:chOff x="2522" y="2380"/>
              <a:chExt cx="555" cy="232"/>
            </a:xfrm>
          </p:grpSpPr>
          <p:sp>
            <p:nvSpPr>
              <p:cNvPr id="84012" name="Freeform 53"/>
              <p:cNvSpPr>
                <a:spLocks/>
              </p:cNvSpPr>
              <p:nvPr/>
            </p:nvSpPr>
            <p:spPr bwMode="auto">
              <a:xfrm>
                <a:off x="2522" y="2380"/>
                <a:ext cx="129" cy="232"/>
              </a:xfrm>
              <a:custGeom>
                <a:avLst/>
                <a:gdLst>
                  <a:gd name="T0" fmla="*/ 0 w 129"/>
                  <a:gd name="T1" fmla="*/ 219 h 232"/>
                  <a:gd name="T2" fmla="*/ 26 w 129"/>
                  <a:gd name="T3" fmla="*/ 232 h 232"/>
                  <a:gd name="T4" fmla="*/ 129 w 129"/>
                  <a:gd name="T5" fmla="*/ 26 h 232"/>
                  <a:gd name="T6" fmla="*/ 116 w 129"/>
                  <a:gd name="T7" fmla="*/ 0 h 232"/>
                  <a:gd name="T8" fmla="*/ 116 w 129"/>
                  <a:gd name="T9" fmla="*/ 0 h 232"/>
                  <a:gd name="T10" fmla="*/ 103 w 129"/>
                  <a:gd name="T11" fmla="*/ 13 h 232"/>
                  <a:gd name="T12" fmla="*/ 0 w 129"/>
                  <a:gd name="T13" fmla="*/ 219 h 232"/>
                  <a:gd name="T14" fmla="*/ 0 60000 65536"/>
                  <a:gd name="T15" fmla="*/ 0 60000 65536"/>
                  <a:gd name="T16" fmla="*/ 0 60000 65536"/>
                  <a:gd name="T17" fmla="*/ 0 60000 65536"/>
                  <a:gd name="T18" fmla="*/ 0 60000 65536"/>
                  <a:gd name="T19" fmla="*/ 0 60000 65536"/>
                  <a:gd name="T20" fmla="*/ 0 60000 65536"/>
                  <a:gd name="T21" fmla="*/ 0 w 129"/>
                  <a:gd name="T22" fmla="*/ 0 h 232"/>
                  <a:gd name="T23" fmla="*/ 129 w 129"/>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232">
                    <a:moveTo>
                      <a:pt x="0" y="219"/>
                    </a:moveTo>
                    <a:lnTo>
                      <a:pt x="26" y="232"/>
                    </a:lnTo>
                    <a:lnTo>
                      <a:pt x="129" y="26"/>
                    </a:lnTo>
                    <a:lnTo>
                      <a:pt x="116" y="0"/>
                    </a:lnTo>
                    <a:lnTo>
                      <a:pt x="103" y="13"/>
                    </a:lnTo>
                    <a:lnTo>
                      <a:pt x="0" y="219"/>
                    </a:lnTo>
                    <a:close/>
                  </a:path>
                </a:pathLst>
              </a:custGeom>
              <a:solidFill>
                <a:srgbClr val="000000"/>
              </a:solidFill>
              <a:ln w="9525">
                <a:noFill/>
                <a:round/>
                <a:headEnd/>
                <a:tailEnd/>
              </a:ln>
            </p:spPr>
            <p:txBody>
              <a:bodyPr/>
              <a:lstStyle/>
              <a:p>
                <a:pPr eaLnBrk="0" hangingPunct="0"/>
                <a:endParaRPr lang="en-US" sz="1800"/>
              </a:p>
            </p:txBody>
          </p:sp>
          <p:sp>
            <p:nvSpPr>
              <p:cNvPr id="84013" name="Freeform 54"/>
              <p:cNvSpPr>
                <a:spLocks/>
              </p:cNvSpPr>
              <p:nvPr/>
            </p:nvSpPr>
            <p:spPr bwMode="auto">
              <a:xfrm>
                <a:off x="2638" y="2380"/>
                <a:ext cx="323" cy="26"/>
              </a:xfrm>
              <a:custGeom>
                <a:avLst/>
                <a:gdLst>
                  <a:gd name="T0" fmla="*/ 0 w 323"/>
                  <a:gd name="T1" fmla="*/ 0 h 26"/>
                  <a:gd name="T2" fmla="*/ 0 w 323"/>
                  <a:gd name="T3" fmla="*/ 26 h 26"/>
                  <a:gd name="T4" fmla="*/ 310 w 323"/>
                  <a:gd name="T5" fmla="*/ 26 h 26"/>
                  <a:gd name="T6" fmla="*/ 323 w 323"/>
                  <a:gd name="T7" fmla="*/ 13 h 26"/>
                  <a:gd name="T8" fmla="*/ 323 w 323"/>
                  <a:gd name="T9" fmla="*/ 0 h 26"/>
                  <a:gd name="T10" fmla="*/ 310 w 323"/>
                  <a:gd name="T11" fmla="*/ 0 h 26"/>
                  <a:gd name="T12" fmla="*/ 0 w 323"/>
                  <a:gd name="T13" fmla="*/ 0 h 26"/>
                  <a:gd name="T14" fmla="*/ 0 60000 65536"/>
                  <a:gd name="T15" fmla="*/ 0 60000 65536"/>
                  <a:gd name="T16" fmla="*/ 0 60000 65536"/>
                  <a:gd name="T17" fmla="*/ 0 60000 65536"/>
                  <a:gd name="T18" fmla="*/ 0 60000 65536"/>
                  <a:gd name="T19" fmla="*/ 0 60000 65536"/>
                  <a:gd name="T20" fmla="*/ 0 60000 65536"/>
                  <a:gd name="T21" fmla="*/ 0 w 323"/>
                  <a:gd name="T22" fmla="*/ 0 h 26"/>
                  <a:gd name="T23" fmla="*/ 323 w 32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26">
                    <a:moveTo>
                      <a:pt x="0" y="0"/>
                    </a:moveTo>
                    <a:lnTo>
                      <a:pt x="0" y="26"/>
                    </a:lnTo>
                    <a:lnTo>
                      <a:pt x="310" y="26"/>
                    </a:lnTo>
                    <a:lnTo>
                      <a:pt x="323" y="13"/>
                    </a:lnTo>
                    <a:lnTo>
                      <a:pt x="323" y="0"/>
                    </a:lnTo>
                    <a:lnTo>
                      <a:pt x="310" y="0"/>
                    </a:lnTo>
                    <a:lnTo>
                      <a:pt x="0" y="0"/>
                    </a:lnTo>
                    <a:close/>
                  </a:path>
                </a:pathLst>
              </a:custGeom>
              <a:solidFill>
                <a:srgbClr val="000000"/>
              </a:solidFill>
              <a:ln w="9525">
                <a:noFill/>
                <a:round/>
                <a:headEnd/>
                <a:tailEnd/>
              </a:ln>
            </p:spPr>
            <p:txBody>
              <a:bodyPr/>
              <a:lstStyle/>
              <a:p>
                <a:pPr eaLnBrk="0" hangingPunct="0"/>
                <a:endParaRPr lang="en-US" sz="1800"/>
              </a:p>
            </p:txBody>
          </p:sp>
          <p:sp>
            <p:nvSpPr>
              <p:cNvPr id="84014" name="Freeform 55"/>
              <p:cNvSpPr>
                <a:spLocks/>
              </p:cNvSpPr>
              <p:nvPr/>
            </p:nvSpPr>
            <p:spPr bwMode="auto">
              <a:xfrm>
                <a:off x="2935" y="2393"/>
                <a:ext cx="142" cy="219"/>
              </a:xfrm>
              <a:custGeom>
                <a:avLst/>
                <a:gdLst>
                  <a:gd name="T0" fmla="*/ 26 w 142"/>
                  <a:gd name="T1" fmla="*/ 0 h 219"/>
                  <a:gd name="T2" fmla="*/ 0 w 142"/>
                  <a:gd name="T3" fmla="*/ 13 h 219"/>
                  <a:gd name="T4" fmla="*/ 103 w 142"/>
                  <a:gd name="T5" fmla="*/ 219 h 219"/>
                  <a:gd name="T6" fmla="*/ 116 w 142"/>
                  <a:gd name="T7" fmla="*/ 219 h 219"/>
                  <a:gd name="T8" fmla="*/ 142 w 142"/>
                  <a:gd name="T9" fmla="*/ 219 h 219"/>
                  <a:gd name="T10" fmla="*/ 129 w 142"/>
                  <a:gd name="T11" fmla="*/ 206 h 219"/>
                  <a:gd name="T12" fmla="*/ 26 w 142"/>
                  <a:gd name="T13" fmla="*/ 0 h 219"/>
                  <a:gd name="T14" fmla="*/ 0 60000 65536"/>
                  <a:gd name="T15" fmla="*/ 0 60000 65536"/>
                  <a:gd name="T16" fmla="*/ 0 60000 65536"/>
                  <a:gd name="T17" fmla="*/ 0 60000 65536"/>
                  <a:gd name="T18" fmla="*/ 0 60000 65536"/>
                  <a:gd name="T19" fmla="*/ 0 60000 65536"/>
                  <a:gd name="T20" fmla="*/ 0 60000 65536"/>
                  <a:gd name="T21" fmla="*/ 0 w 142"/>
                  <a:gd name="T22" fmla="*/ 0 h 219"/>
                  <a:gd name="T23" fmla="*/ 142 w 142"/>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 h="219">
                    <a:moveTo>
                      <a:pt x="26" y="0"/>
                    </a:moveTo>
                    <a:lnTo>
                      <a:pt x="0" y="13"/>
                    </a:lnTo>
                    <a:lnTo>
                      <a:pt x="103" y="219"/>
                    </a:lnTo>
                    <a:lnTo>
                      <a:pt x="116" y="219"/>
                    </a:lnTo>
                    <a:lnTo>
                      <a:pt x="142" y="219"/>
                    </a:lnTo>
                    <a:lnTo>
                      <a:pt x="129" y="206"/>
                    </a:lnTo>
                    <a:lnTo>
                      <a:pt x="26" y="0"/>
                    </a:lnTo>
                    <a:close/>
                  </a:path>
                </a:pathLst>
              </a:custGeom>
              <a:solidFill>
                <a:srgbClr val="000000"/>
              </a:solidFill>
              <a:ln w="9525">
                <a:noFill/>
                <a:round/>
                <a:headEnd/>
                <a:tailEnd/>
              </a:ln>
            </p:spPr>
            <p:txBody>
              <a:bodyPr/>
              <a:lstStyle/>
              <a:p>
                <a:pPr eaLnBrk="0" hangingPunct="0"/>
                <a:endParaRPr lang="en-US" sz="1800"/>
              </a:p>
            </p:txBody>
          </p:sp>
          <p:sp>
            <p:nvSpPr>
              <p:cNvPr id="84015" name="Freeform 56"/>
              <p:cNvSpPr>
                <a:spLocks/>
              </p:cNvSpPr>
              <p:nvPr/>
            </p:nvSpPr>
            <p:spPr bwMode="auto">
              <a:xfrm>
                <a:off x="2522" y="2587"/>
                <a:ext cx="529" cy="25"/>
              </a:xfrm>
              <a:custGeom>
                <a:avLst/>
                <a:gdLst>
                  <a:gd name="T0" fmla="*/ 529 w 529"/>
                  <a:gd name="T1" fmla="*/ 25 h 25"/>
                  <a:gd name="T2" fmla="*/ 529 w 529"/>
                  <a:gd name="T3" fmla="*/ 0 h 25"/>
                  <a:gd name="T4" fmla="*/ 13 w 529"/>
                  <a:gd name="T5" fmla="*/ 0 h 25"/>
                  <a:gd name="T6" fmla="*/ 0 w 529"/>
                  <a:gd name="T7" fmla="*/ 12 h 25"/>
                  <a:gd name="T8" fmla="*/ 0 w 529"/>
                  <a:gd name="T9" fmla="*/ 25 h 25"/>
                  <a:gd name="T10" fmla="*/ 13 w 529"/>
                  <a:gd name="T11" fmla="*/ 25 h 25"/>
                  <a:gd name="T12" fmla="*/ 529 w 529"/>
                  <a:gd name="T13" fmla="*/ 25 h 25"/>
                  <a:gd name="T14" fmla="*/ 0 60000 65536"/>
                  <a:gd name="T15" fmla="*/ 0 60000 65536"/>
                  <a:gd name="T16" fmla="*/ 0 60000 65536"/>
                  <a:gd name="T17" fmla="*/ 0 60000 65536"/>
                  <a:gd name="T18" fmla="*/ 0 60000 65536"/>
                  <a:gd name="T19" fmla="*/ 0 60000 65536"/>
                  <a:gd name="T20" fmla="*/ 0 60000 65536"/>
                  <a:gd name="T21" fmla="*/ 0 w 529"/>
                  <a:gd name="T22" fmla="*/ 0 h 25"/>
                  <a:gd name="T23" fmla="*/ 529 w 529"/>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9" h="25">
                    <a:moveTo>
                      <a:pt x="529" y="25"/>
                    </a:moveTo>
                    <a:lnTo>
                      <a:pt x="529" y="0"/>
                    </a:lnTo>
                    <a:lnTo>
                      <a:pt x="13" y="0"/>
                    </a:lnTo>
                    <a:lnTo>
                      <a:pt x="0" y="12"/>
                    </a:lnTo>
                    <a:lnTo>
                      <a:pt x="0" y="25"/>
                    </a:lnTo>
                    <a:lnTo>
                      <a:pt x="13" y="25"/>
                    </a:lnTo>
                    <a:lnTo>
                      <a:pt x="529" y="25"/>
                    </a:lnTo>
                    <a:close/>
                  </a:path>
                </a:pathLst>
              </a:custGeom>
              <a:solidFill>
                <a:srgbClr val="000000"/>
              </a:solidFill>
              <a:ln w="9525">
                <a:noFill/>
                <a:round/>
                <a:headEnd/>
                <a:tailEnd/>
              </a:ln>
            </p:spPr>
            <p:txBody>
              <a:bodyPr/>
              <a:lstStyle/>
              <a:p>
                <a:pPr eaLnBrk="0" hangingPunct="0"/>
                <a:endParaRPr lang="en-US" sz="1800"/>
              </a:p>
            </p:txBody>
          </p:sp>
        </p:grpSp>
        <p:grpSp>
          <p:nvGrpSpPr>
            <p:cNvPr id="8" name="Group 57"/>
            <p:cNvGrpSpPr>
              <a:grpSpLocks/>
            </p:cNvGrpSpPr>
            <p:nvPr/>
          </p:nvGrpSpPr>
          <p:grpSpPr bwMode="auto">
            <a:xfrm>
              <a:off x="3422" y="3064"/>
              <a:ext cx="502" cy="210"/>
              <a:chOff x="2522" y="2948"/>
              <a:chExt cx="555" cy="232"/>
            </a:xfrm>
          </p:grpSpPr>
          <p:sp>
            <p:nvSpPr>
              <p:cNvPr id="84008" name="Freeform 58"/>
              <p:cNvSpPr>
                <a:spLocks/>
              </p:cNvSpPr>
              <p:nvPr/>
            </p:nvSpPr>
            <p:spPr bwMode="auto">
              <a:xfrm>
                <a:off x="2522" y="2948"/>
                <a:ext cx="129" cy="232"/>
              </a:xfrm>
              <a:custGeom>
                <a:avLst/>
                <a:gdLst>
                  <a:gd name="T0" fmla="*/ 0 w 129"/>
                  <a:gd name="T1" fmla="*/ 219 h 232"/>
                  <a:gd name="T2" fmla="*/ 26 w 129"/>
                  <a:gd name="T3" fmla="*/ 232 h 232"/>
                  <a:gd name="T4" fmla="*/ 129 w 129"/>
                  <a:gd name="T5" fmla="*/ 26 h 232"/>
                  <a:gd name="T6" fmla="*/ 116 w 129"/>
                  <a:gd name="T7" fmla="*/ 0 h 232"/>
                  <a:gd name="T8" fmla="*/ 116 w 129"/>
                  <a:gd name="T9" fmla="*/ 0 h 232"/>
                  <a:gd name="T10" fmla="*/ 103 w 129"/>
                  <a:gd name="T11" fmla="*/ 13 h 232"/>
                  <a:gd name="T12" fmla="*/ 0 w 129"/>
                  <a:gd name="T13" fmla="*/ 219 h 232"/>
                  <a:gd name="T14" fmla="*/ 0 60000 65536"/>
                  <a:gd name="T15" fmla="*/ 0 60000 65536"/>
                  <a:gd name="T16" fmla="*/ 0 60000 65536"/>
                  <a:gd name="T17" fmla="*/ 0 60000 65536"/>
                  <a:gd name="T18" fmla="*/ 0 60000 65536"/>
                  <a:gd name="T19" fmla="*/ 0 60000 65536"/>
                  <a:gd name="T20" fmla="*/ 0 60000 65536"/>
                  <a:gd name="T21" fmla="*/ 0 w 129"/>
                  <a:gd name="T22" fmla="*/ 0 h 232"/>
                  <a:gd name="T23" fmla="*/ 129 w 129"/>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232">
                    <a:moveTo>
                      <a:pt x="0" y="219"/>
                    </a:moveTo>
                    <a:lnTo>
                      <a:pt x="26" y="232"/>
                    </a:lnTo>
                    <a:lnTo>
                      <a:pt x="129" y="26"/>
                    </a:lnTo>
                    <a:lnTo>
                      <a:pt x="116" y="0"/>
                    </a:lnTo>
                    <a:lnTo>
                      <a:pt x="103" y="13"/>
                    </a:lnTo>
                    <a:lnTo>
                      <a:pt x="0" y="219"/>
                    </a:lnTo>
                    <a:close/>
                  </a:path>
                </a:pathLst>
              </a:custGeom>
              <a:solidFill>
                <a:srgbClr val="000000"/>
              </a:solidFill>
              <a:ln w="9525">
                <a:noFill/>
                <a:round/>
                <a:headEnd/>
                <a:tailEnd/>
              </a:ln>
            </p:spPr>
            <p:txBody>
              <a:bodyPr/>
              <a:lstStyle/>
              <a:p>
                <a:pPr eaLnBrk="0" hangingPunct="0"/>
                <a:endParaRPr lang="en-US" sz="1800"/>
              </a:p>
            </p:txBody>
          </p:sp>
          <p:sp>
            <p:nvSpPr>
              <p:cNvPr id="84009" name="Freeform 59"/>
              <p:cNvSpPr>
                <a:spLocks/>
              </p:cNvSpPr>
              <p:nvPr/>
            </p:nvSpPr>
            <p:spPr bwMode="auto">
              <a:xfrm>
                <a:off x="2638" y="2948"/>
                <a:ext cx="323" cy="26"/>
              </a:xfrm>
              <a:custGeom>
                <a:avLst/>
                <a:gdLst>
                  <a:gd name="T0" fmla="*/ 0 w 323"/>
                  <a:gd name="T1" fmla="*/ 0 h 26"/>
                  <a:gd name="T2" fmla="*/ 0 w 323"/>
                  <a:gd name="T3" fmla="*/ 26 h 26"/>
                  <a:gd name="T4" fmla="*/ 310 w 323"/>
                  <a:gd name="T5" fmla="*/ 26 h 26"/>
                  <a:gd name="T6" fmla="*/ 323 w 323"/>
                  <a:gd name="T7" fmla="*/ 13 h 26"/>
                  <a:gd name="T8" fmla="*/ 323 w 323"/>
                  <a:gd name="T9" fmla="*/ 0 h 26"/>
                  <a:gd name="T10" fmla="*/ 310 w 323"/>
                  <a:gd name="T11" fmla="*/ 0 h 26"/>
                  <a:gd name="T12" fmla="*/ 0 w 323"/>
                  <a:gd name="T13" fmla="*/ 0 h 26"/>
                  <a:gd name="T14" fmla="*/ 0 60000 65536"/>
                  <a:gd name="T15" fmla="*/ 0 60000 65536"/>
                  <a:gd name="T16" fmla="*/ 0 60000 65536"/>
                  <a:gd name="T17" fmla="*/ 0 60000 65536"/>
                  <a:gd name="T18" fmla="*/ 0 60000 65536"/>
                  <a:gd name="T19" fmla="*/ 0 60000 65536"/>
                  <a:gd name="T20" fmla="*/ 0 60000 65536"/>
                  <a:gd name="T21" fmla="*/ 0 w 323"/>
                  <a:gd name="T22" fmla="*/ 0 h 26"/>
                  <a:gd name="T23" fmla="*/ 323 w 32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26">
                    <a:moveTo>
                      <a:pt x="0" y="0"/>
                    </a:moveTo>
                    <a:lnTo>
                      <a:pt x="0" y="26"/>
                    </a:lnTo>
                    <a:lnTo>
                      <a:pt x="310" y="26"/>
                    </a:lnTo>
                    <a:lnTo>
                      <a:pt x="323" y="13"/>
                    </a:lnTo>
                    <a:lnTo>
                      <a:pt x="323" y="0"/>
                    </a:lnTo>
                    <a:lnTo>
                      <a:pt x="310" y="0"/>
                    </a:lnTo>
                    <a:lnTo>
                      <a:pt x="0" y="0"/>
                    </a:lnTo>
                    <a:close/>
                  </a:path>
                </a:pathLst>
              </a:custGeom>
              <a:solidFill>
                <a:srgbClr val="000000"/>
              </a:solidFill>
              <a:ln w="9525">
                <a:noFill/>
                <a:round/>
                <a:headEnd/>
                <a:tailEnd/>
              </a:ln>
            </p:spPr>
            <p:txBody>
              <a:bodyPr/>
              <a:lstStyle/>
              <a:p>
                <a:pPr eaLnBrk="0" hangingPunct="0"/>
                <a:endParaRPr lang="en-US" sz="1800"/>
              </a:p>
            </p:txBody>
          </p:sp>
          <p:sp>
            <p:nvSpPr>
              <p:cNvPr id="84010" name="Freeform 60"/>
              <p:cNvSpPr>
                <a:spLocks/>
              </p:cNvSpPr>
              <p:nvPr/>
            </p:nvSpPr>
            <p:spPr bwMode="auto">
              <a:xfrm>
                <a:off x="2935" y="2961"/>
                <a:ext cx="142" cy="219"/>
              </a:xfrm>
              <a:custGeom>
                <a:avLst/>
                <a:gdLst>
                  <a:gd name="T0" fmla="*/ 26 w 142"/>
                  <a:gd name="T1" fmla="*/ 0 h 219"/>
                  <a:gd name="T2" fmla="*/ 0 w 142"/>
                  <a:gd name="T3" fmla="*/ 13 h 219"/>
                  <a:gd name="T4" fmla="*/ 103 w 142"/>
                  <a:gd name="T5" fmla="*/ 219 h 219"/>
                  <a:gd name="T6" fmla="*/ 116 w 142"/>
                  <a:gd name="T7" fmla="*/ 219 h 219"/>
                  <a:gd name="T8" fmla="*/ 142 w 142"/>
                  <a:gd name="T9" fmla="*/ 219 h 219"/>
                  <a:gd name="T10" fmla="*/ 129 w 142"/>
                  <a:gd name="T11" fmla="*/ 206 h 219"/>
                  <a:gd name="T12" fmla="*/ 26 w 142"/>
                  <a:gd name="T13" fmla="*/ 0 h 219"/>
                  <a:gd name="T14" fmla="*/ 0 60000 65536"/>
                  <a:gd name="T15" fmla="*/ 0 60000 65536"/>
                  <a:gd name="T16" fmla="*/ 0 60000 65536"/>
                  <a:gd name="T17" fmla="*/ 0 60000 65536"/>
                  <a:gd name="T18" fmla="*/ 0 60000 65536"/>
                  <a:gd name="T19" fmla="*/ 0 60000 65536"/>
                  <a:gd name="T20" fmla="*/ 0 60000 65536"/>
                  <a:gd name="T21" fmla="*/ 0 w 142"/>
                  <a:gd name="T22" fmla="*/ 0 h 219"/>
                  <a:gd name="T23" fmla="*/ 142 w 142"/>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 h="219">
                    <a:moveTo>
                      <a:pt x="26" y="0"/>
                    </a:moveTo>
                    <a:lnTo>
                      <a:pt x="0" y="13"/>
                    </a:lnTo>
                    <a:lnTo>
                      <a:pt x="103" y="219"/>
                    </a:lnTo>
                    <a:lnTo>
                      <a:pt x="116" y="219"/>
                    </a:lnTo>
                    <a:lnTo>
                      <a:pt x="142" y="219"/>
                    </a:lnTo>
                    <a:lnTo>
                      <a:pt x="129" y="206"/>
                    </a:lnTo>
                    <a:lnTo>
                      <a:pt x="26" y="0"/>
                    </a:lnTo>
                    <a:close/>
                  </a:path>
                </a:pathLst>
              </a:custGeom>
              <a:solidFill>
                <a:srgbClr val="000000"/>
              </a:solidFill>
              <a:ln w="9525">
                <a:noFill/>
                <a:round/>
                <a:headEnd/>
                <a:tailEnd/>
              </a:ln>
            </p:spPr>
            <p:txBody>
              <a:bodyPr/>
              <a:lstStyle/>
              <a:p>
                <a:pPr eaLnBrk="0" hangingPunct="0"/>
                <a:endParaRPr lang="en-US" sz="1800"/>
              </a:p>
            </p:txBody>
          </p:sp>
          <p:sp>
            <p:nvSpPr>
              <p:cNvPr id="84011" name="Freeform 61"/>
              <p:cNvSpPr>
                <a:spLocks/>
              </p:cNvSpPr>
              <p:nvPr/>
            </p:nvSpPr>
            <p:spPr bwMode="auto">
              <a:xfrm>
                <a:off x="2522" y="3154"/>
                <a:ext cx="529" cy="26"/>
              </a:xfrm>
              <a:custGeom>
                <a:avLst/>
                <a:gdLst>
                  <a:gd name="T0" fmla="*/ 529 w 529"/>
                  <a:gd name="T1" fmla="*/ 26 h 26"/>
                  <a:gd name="T2" fmla="*/ 529 w 529"/>
                  <a:gd name="T3" fmla="*/ 0 h 26"/>
                  <a:gd name="T4" fmla="*/ 13 w 529"/>
                  <a:gd name="T5" fmla="*/ 0 h 26"/>
                  <a:gd name="T6" fmla="*/ 0 w 529"/>
                  <a:gd name="T7" fmla="*/ 13 h 26"/>
                  <a:gd name="T8" fmla="*/ 0 w 529"/>
                  <a:gd name="T9" fmla="*/ 26 h 26"/>
                  <a:gd name="T10" fmla="*/ 13 w 529"/>
                  <a:gd name="T11" fmla="*/ 26 h 26"/>
                  <a:gd name="T12" fmla="*/ 529 w 529"/>
                  <a:gd name="T13" fmla="*/ 26 h 26"/>
                  <a:gd name="T14" fmla="*/ 0 60000 65536"/>
                  <a:gd name="T15" fmla="*/ 0 60000 65536"/>
                  <a:gd name="T16" fmla="*/ 0 60000 65536"/>
                  <a:gd name="T17" fmla="*/ 0 60000 65536"/>
                  <a:gd name="T18" fmla="*/ 0 60000 65536"/>
                  <a:gd name="T19" fmla="*/ 0 60000 65536"/>
                  <a:gd name="T20" fmla="*/ 0 60000 65536"/>
                  <a:gd name="T21" fmla="*/ 0 w 529"/>
                  <a:gd name="T22" fmla="*/ 0 h 26"/>
                  <a:gd name="T23" fmla="*/ 529 w 529"/>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9" h="26">
                    <a:moveTo>
                      <a:pt x="529" y="26"/>
                    </a:moveTo>
                    <a:lnTo>
                      <a:pt x="529" y="0"/>
                    </a:lnTo>
                    <a:lnTo>
                      <a:pt x="13" y="0"/>
                    </a:lnTo>
                    <a:lnTo>
                      <a:pt x="0" y="13"/>
                    </a:lnTo>
                    <a:lnTo>
                      <a:pt x="0" y="26"/>
                    </a:lnTo>
                    <a:lnTo>
                      <a:pt x="13" y="26"/>
                    </a:lnTo>
                    <a:lnTo>
                      <a:pt x="529" y="26"/>
                    </a:lnTo>
                    <a:close/>
                  </a:path>
                </a:pathLst>
              </a:custGeom>
              <a:solidFill>
                <a:srgbClr val="000000"/>
              </a:solidFill>
              <a:ln w="9525">
                <a:noFill/>
                <a:round/>
                <a:headEnd/>
                <a:tailEnd/>
              </a:ln>
            </p:spPr>
            <p:txBody>
              <a:bodyPr/>
              <a:lstStyle/>
              <a:p>
                <a:pPr eaLnBrk="0" hangingPunct="0"/>
                <a:endParaRPr lang="en-US" sz="1800"/>
              </a:p>
            </p:txBody>
          </p:sp>
        </p:grpSp>
        <p:grpSp>
          <p:nvGrpSpPr>
            <p:cNvPr id="9" name="Group 62"/>
            <p:cNvGrpSpPr>
              <a:grpSpLocks/>
            </p:cNvGrpSpPr>
            <p:nvPr/>
          </p:nvGrpSpPr>
          <p:grpSpPr bwMode="auto">
            <a:xfrm>
              <a:off x="3422" y="3566"/>
              <a:ext cx="502" cy="210"/>
              <a:chOff x="2522" y="3503"/>
              <a:chExt cx="555" cy="232"/>
            </a:xfrm>
          </p:grpSpPr>
          <p:sp>
            <p:nvSpPr>
              <p:cNvPr id="84004" name="Freeform 63"/>
              <p:cNvSpPr>
                <a:spLocks/>
              </p:cNvSpPr>
              <p:nvPr/>
            </p:nvSpPr>
            <p:spPr bwMode="auto">
              <a:xfrm>
                <a:off x="2522" y="3503"/>
                <a:ext cx="129" cy="232"/>
              </a:xfrm>
              <a:custGeom>
                <a:avLst/>
                <a:gdLst>
                  <a:gd name="T0" fmla="*/ 0 w 129"/>
                  <a:gd name="T1" fmla="*/ 219 h 232"/>
                  <a:gd name="T2" fmla="*/ 26 w 129"/>
                  <a:gd name="T3" fmla="*/ 232 h 232"/>
                  <a:gd name="T4" fmla="*/ 129 w 129"/>
                  <a:gd name="T5" fmla="*/ 26 h 232"/>
                  <a:gd name="T6" fmla="*/ 116 w 129"/>
                  <a:gd name="T7" fmla="*/ 0 h 232"/>
                  <a:gd name="T8" fmla="*/ 116 w 129"/>
                  <a:gd name="T9" fmla="*/ 0 h 232"/>
                  <a:gd name="T10" fmla="*/ 103 w 129"/>
                  <a:gd name="T11" fmla="*/ 13 h 232"/>
                  <a:gd name="T12" fmla="*/ 0 w 129"/>
                  <a:gd name="T13" fmla="*/ 219 h 232"/>
                  <a:gd name="T14" fmla="*/ 0 60000 65536"/>
                  <a:gd name="T15" fmla="*/ 0 60000 65536"/>
                  <a:gd name="T16" fmla="*/ 0 60000 65536"/>
                  <a:gd name="T17" fmla="*/ 0 60000 65536"/>
                  <a:gd name="T18" fmla="*/ 0 60000 65536"/>
                  <a:gd name="T19" fmla="*/ 0 60000 65536"/>
                  <a:gd name="T20" fmla="*/ 0 60000 65536"/>
                  <a:gd name="T21" fmla="*/ 0 w 129"/>
                  <a:gd name="T22" fmla="*/ 0 h 232"/>
                  <a:gd name="T23" fmla="*/ 129 w 129"/>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232">
                    <a:moveTo>
                      <a:pt x="0" y="219"/>
                    </a:moveTo>
                    <a:lnTo>
                      <a:pt x="26" y="232"/>
                    </a:lnTo>
                    <a:lnTo>
                      <a:pt x="129" y="26"/>
                    </a:lnTo>
                    <a:lnTo>
                      <a:pt x="116" y="0"/>
                    </a:lnTo>
                    <a:lnTo>
                      <a:pt x="103" y="13"/>
                    </a:lnTo>
                    <a:lnTo>
                      <a:pt x="0" y="219"/>
                    </a:lnTo>
                    <a:close/>
                  </a:path>
                </a:pathLst>
              </a:custGeom>
              <a:solidFill>
                <a:srgbClr val="000000"/>
              </a:solidFill>
              <a:ln w="9525">
                <a:noFill/>
                <a:round/>
                <a:headEnd/>
                <a:tailEnd/>
              </a:ln>
            </p:spPr>
            <p:txBody>
              <a:bodyPr/>
              <a:lstStyle/>
              <a:p>
                <a:pPr eaLnBrk="0" hangingPunct="0"/>
                <a:endParaRPr lang="en-US" sz="1800"/>
              </a:p>
            </p:txBody>
          </p:sp>
          <p:sp>
            <p:nvSpPr>
              <p:cNvPr id="84005" name="Freeform 64"/>
              <p:cNvSpPr>
                <a:spLocks/>
              </p:cNvSpPr>
              <p:nvPr/>
            </p:nvSpPr>
            <p:spPr bwMode="auto">
              <a:xfrm>
                <a:off x="2638" y="3503"/>
                <a:ext cx="323" cy="26"/>
              </a:xfrm>
              <a:custGeom>
                <a:avLst/>
                <a:gdLst>
                  <a:gd name="T0" fmla="*/ 0 w 323"/>
                  <a:gd name="T1" fmla="*/ 0 h 26"/>
                  <a:gd name="T2" fmla="*/ 0 w 323"/>
                  <a:gd name="T3" fmla="*/ 26 h 26"/>
                  <a:gd name="T4" fmla="*/ 310 w 323"/>
                  <a:gd name="T5" fmla="*/ 26 h 26"/>
                  <a:gd name="T6" fmla="*/ 323 w 323"/>
                  <a:gd name="T7" fmla="*/ 13 h 26"/>
                  <a:gd name="T8" fmla="*/ 323 w 323"/>
                  <a:gd name="T9" fmla="*/ 0 h 26"/>
                  <a:gd name="T10" fmla="*/ 310 w 323"/>
                  <a:gd name="T11" fmla="*/ 0 h 26"/>
                  <a:gd name="T12" fmla="*/ 0 w 323"/>
                  <a:gd name="T13" fmla="*/ 0 h 26"/>
                  <a:gd name="T14" fmla="*/ 0 60000 65536"/>
                  <a:gd name="T15" fmla="*/ 0 60000 65536"/>
                  <a:gd name="T16" fmla="*/ 0 60000 65536"/>
                  <a:gd name="T17" fmla="*/ 0 60000 65536"/>
                  <a:gd name="T18" fmla="*/ 0 60000 65536"/>
                  <a:gd name="T19" fmla="*/ 0 60000 65536"/>
                  <a:gd name="T20" fmla="*/ 0 60000 65536"/>
                  <a:gd name="T21" fmla="*/ 0 w 323"/>
                  <a:gd name="T22" fmla="*/ 0 h 26"/>
                  <a:gd name="T23" fmla="*/ 323 w 32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26">
                    <a:moveTo>
                      <a:pt x="0" y="0"/>
                    </a:moveTo>
                    <a:lnTo>
                      <a:pt x="0" y="26"/>
                    </a:lnTo>
                    <a:lnTo>
                      <a:pt x="310" y="26"/>
                    </a:lnTo>
                    <a:lnTo>
                      <a:pt x="323" y="13"/>
                    </a:lnTo>
                    <a:lnTo>
                      <a:pt x="323" y="0"/>
                    </a:lnTo>
                    <a:lnTo>
                      <a:pt x="310" y="0"/>
                    </a:lnTo>
                    <a:lnTo>
                      <a:pt x="0" y="0"/>
                    </a:lnTo>
                    <a:close/>
                  </a:path>
                </a:pathLst>
              </a:custGeom>
              <a:solidFill>
                <a:srgbClr val="000000"/>
              </a:solidFill>
              <a:ln w="9525">
                <a:noFill/>
                <a:round/>
                <a:headEnd/>
                <a:tailEnd/>
              </a:ln>
            </p:spPr>
            <p:txBody>
              <a:bodyPr/>
              <a:lstStyle/>
              <a:p>
                <a:pPr eaLnBrk="0" hangingPunct="0"/>
                <a:endParaRPr lang="en-US" sz="1800"/>
              </a:p>
            </p:txBody>
          </p:sp>
          <p:sp>
            <p:nvSpPr>
              <p:cNvPr id="84006" name="Freeform 65"/>
              <p:cNvSpPr>
                <a:spLocks/>
              </p:cNvSpPr>
              <p:nvPr/>
            </p:nvSpPr>
            <p:spPr bwMode="auto">
              <a:xfrm>
                <a:off x="2935" y="3516"/>
                <a:ext cx="142" cy="219"/>
              </a:xfrm>
              <a:custGeom>
                <a:avLst/>
                <a:gdLst>
                  <a:gd name="T0" fmla="*/ 26 w 142"/>
                  <a:gd name="T1" fmla="*/ 0 h 219"/>
                  <a:gd name="T2" fmla="*/ 0 w 142"/>
                  <a:gd name="T3" fmla="*/ 13 h 219"/>
                  <a:gd name="T4" fmla="*/ 103 w 142"/>
                  <a:gd name="T5" fmla="*/ 219 h 219"/>
                  <a:gd name="T6" fmla="*/ 116 w 142"/>
                  <a:gd name="T7" fmla="*/ 219 h 219"/>
                  <a:gd name="T8" fmla="*/ 142 w 142"/>
                  <a:gd name="T9" fmla="*/ 219 h 219"/>
                  <a:gd name="T10" fmla="*/ 129 w 142"/>
                  <a:gd name="T11" fmla="*/ 206 h 219"/>
                  <a:gd name="T12" fmla="*/ 26 w 142"/>
                  <a:gd name="T13" fmla="*/ 0 h 219"/>
                  <a:gd name="T14" fmla="*/ 0 60000 65536"/>
                  <a:gd name="T15" fmla="*/ 0 60000 65536"/>
                  <a:gd name="T16" fmla="*/ 0 60000 65536"/>
                  <a:gd name="T17" fmla="*/ 0 60000 65536"/>
                  <a:gd name="T18" fmla="*/ 0 60000 65536"/>
                  <a:gd name="T19" fmla="*/ 0 60000 65536"/>
                  <a:gd name="T20" fmla="*/ 0 60000 65536"/>
                  <a:gd name="T21" fmla="*/ 0 w 142"/>
                  <a:gd name="T22" fmla="*/ 0 h 219"/>
                  <a:gd name="T23" fmla="*/ 142 w 142"/>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 h="219">
                    <a:moveTo>
                      <a:pt x="26" y="0"/>
                    </a:moveTo>
                    <a:lnTo>
                      <a:pt x="0" y="13"/>
                    </a:lnTo>
                    <a:lnTo>
                      <a:pt x="103" y="219"/>
                    </a:lnTo>
                    <a:lnTo>
                      <a:pt x="116" y="219"/>
                    </a:lnTo>
                    <a:lnTo>
                      <a:pt x="142" y="219"/>
                    </a:lnTo>
                    <a:lnTo>
                      <a:pt x="129" y="206"/>
                    </a:lnTo>
                    <a:lnTo>
                      <a:pt x="26" y="0"/>
                    </a:lnTo>
                    <a:close/>
                  </a:path>
                </a:pathLst>
              </a:custGeom>
              <a:solidFill>
                <a:srgbClr val="000000"/>
              </a:solidFill>
              <a:ln w="9525">
                <a:noFill/>
                <a:round/>
                <a:headEnd/>
                <a:tailEnd/>
              </a:ln>
            </p:spPr>
            <p:txBody>
              <a:bodyPr/>
              <a:lstStyle/>
              <a:p>
                <a:pPr eaLnBrk="0" hangingPunct="0"/>
                <a:endParaRPr lang="en-US" sz="1800"/>
              </a:p>
            </p:txBody>
          </p:sp>
          <p:sp>
            <p:nvSpPr>
              <p:cNvPr id="84007" name="Freeform 66"/>
              <p:cNvSpPr>
                <a:spLocks/>
              </p:cNvSpPr>
              <p:nvPr/>
            </p:nvSpPr>
            <p:spPr bwMode="auto">
              <a:xfrm>
                <a:off x="2522" y="3709"/>
                <a:ext cx="529" cy="26"/>
              </a:xfrm>
              <a:custGeom>
                <a:avLst/>
                <a:gdLst>
                  <a:gd name="T0" fmla="*/ 529 w 529"/>
                  <a:gd name="T1" fmla="*/ 26 h 26"/>
                  <a:gd name="T2" fmla="*/ 529 w 529"/>
                  <a:gd name="T3" fmla="*/ 0 h 26"/>
                  <a:gd name="T4" fmla="*/ 13 w 529"/>
                  <a:gd name="T5" fmla="*/ 0 h 26"/>
                  <a:gd name="T6" fmla="*/ 0 w 529"/>
                  <a:gd name="T7" fmla="*/ 13 h 26"/>
                  <a:gd name="T8" fmla="*/ 0 w 529"/>
                  <a:gd name="T9" fmla="*/ 26 h 26"/>
                  <a:gd name="T10" fmla="*/ 13 w 529"/>
                  <a:gd name="T11" fmla="*/ 26 h 26"/>
                  <a:gd name="T12" fmla="*/ 529 w 529"/>
                  <a:gd name="T13" fmla="*/ 26 h 26"/>
                  <a:gd name="T14" fmla="*/ 0 60000 65536"/>
                  <a:gd name="T15" fmla="*/ 0 60000 65536"/>
                  <a:gd name="T16" fmla="*/ 0 60000 65536"/>
                  <a:gd name="T17" fmla="*/ 0 60000 65536"/>
                  <a:gd name="T18" fmla="*/ 0 60000 65536"/>
                  <a:gd name="T19" fmla="*/ 0 60000 65536"/>
                  <a:gd name="T20" fmla="*/ 0 60000 65536"/>
                  <a:gd name="T21" fmla="*/ 0 w 529"/>
                  <a:gd name="T22" fmla="*/ 0 h 26"/>
                  <a:gd name="T23" fmla="*/ 529 w 529"/>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9" h="26">
                    <a:moveTo>
                      <a:pt x="529" y="26"/>
                    </a:moveTo>
                    <a:lnTo>
                      <a:pt x="529" y="0"/>
                    </a:lnTo>
                    <a:lnTo>
                      <a:pt x="13" y="0"/>
                    </a:lnTo>
                    <a:lnTo>
                      <a:pt x="0" y="13"/>
                    </a:lnTo>
                    <a:lnTo>
                      <a:pt x="0" y="26"/>
                    </a:lnTo>
                    <a:lnTo>
                      <a:pt x="13" y="26"/>
                    </a:lnTo>
                    <a:lnTo>
                      <a:pt x="529" y="26"/>
                    </a:lnTo>
                    <a:close/>
                  </a:path>
                </a:pathLst>
              </a:custGeom>
              <a:solidFill>
                <a:srgbClr val="000000"/>
              </a:solidFill>
              <a:ln w="9525">
                <a:noFill/>
                <a:round/>
                <a:headEnd/>
                <a:tailEnd/>
              </a:ln>
            </p:spPr>
            <p:txBody>
              <a:bodyPr/>
              <a:lstStyle/>
              <a:p>
                <a:pPr eaLnBrk="0" hangingPunct="0"/>
                <a:endParaRPr lang="en-US" sz="1800"/>
              </a:p>
            </p:txBody>
          </p:sp>
        </p:grpSp>
        <p:sp>
          <p:nvSpPr>
            <p:cNvPr id="83991" name="Rectangle 67"/>
            <p:cNvSpPr>
              <a:spLocks noChangeArrowheads="1"/>
            </p:cNvSpPr>
            <p:nvPr/>
          </p:nvSpPr>
          <p:spPr bwMode="auto">
            <a:xfrm>
              <a:off x="3746" y="783"/>
              <a:ext cx="845"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Application</a:t>
              </a:r>
              <a:endParaRPr lang="en-US" sz="1600" b="0">
                <a:latin typeface="Courier New" pitchFamily="49" charset="0"/>
              </a:endParaRPr>
            </a:p>
          </p:txBody>
        </p:sp>
        <p:sp>
          <p:nvSpPr>
            <p:cNvPr id="83992" name="Rectangle 68"/>
            <p:cNvSpPr>
              <a:spLocks noChangeArrowheads="1"/>
            </p:cNvSpPr>
            <p:nvPr/>
          </p:nvSpPr>
          <p:spPr bwMode="auto">
            <a:xfrm>
              <a:off x="3711" y="1303"/>
              <a:ext cx="922"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Presentation</a:t>
              </a:r>
              <a:endParaRPr lang="en-US" sz="1600" b="0">
                <a:latin typeface="Courier New" pitchFamily="49" charset="0"/>
              </a:endParaRPr>
            </a:p>
          </p:txBody>
        </p:sp>
        <p:sp>
          <p:nvSpPr>
            <p:cNvPr id="83993" name="Rectangle 69"/>
            <p:cNvSpPr>
              <a:spLocks noChangeArrowheads="1"/>
            </p:cNvSpPr>
            <p:nvPr/>
          </p:nvSpPr>
          <p:spPr bwMode="auto">
            <a:xfrm>
              <a:off x="3886" y="1805"/>
              <a:ext cx="538"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Session</a:t>
              </a:r>
              <a:endParaRPr lang="en-US" sz="1600" b="0">
                <a:latin typeface="Courier New" pitchFamily="49" charset="0"/>
              </a:endParaRPr>
            </a:p>
          </p:txBody>
        </p:sp>
        <p:sp>
          <p:nvSpPr>
            <p:cNvPr id="83994" name="Rectangle 70"/>
            <p:cNvSpPr>
              <a:spLocks noChangeArrowheads="1"/>
            </p:cNvSpPr>
            <p:nvPr/>
          </p:nvSpPr>
          <p:spPr bwMode="auto">
            <a:xfrm>
              <a:off x="3816" y="2313"/>
              <a:ext cx="691"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Transport</a:t>
              </a:r>
              <a:endParaRPr lang="en-US" sz="1600" b="0">
                <a:latin typeface="Courier New" pitchFamily="49" charset="0"/>
              </a:endParaRPr>
            </a:p>
          </p:txBody>
        </p:sp>
        <p:sp>
          <p:nvSpPr>
            <p:cNvPr id="83995" name="Rectangle 71"/>
            <p:cNvSpPr>
              <a:spLocks noChangeArrowheads="1"/>
            </p:cNvSpPr>
            <p:nvPr/>
          </p:nvSpPr>
          <p:spPr bwMode="auto">
            <a:xfrm>
              <a:off x="3886" y="2815"/>
              <a:ext cx="538"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Network</a:t>
              </a:r>
              <a:endParaRPr lang="en-US" sz="1600" b="0">
                <a:latin typeface="Courier New" pitchFamily="49" charset="0"/>
              </a:endParaRPr>
            </a:p>
          </p:txBody>
        </p:sp>
        <p:sp>
          <p:nvSpPr>
            <p:cNvPr id="83996" name="Rectangle 72"/>
            <p:cNvSpPr>
              <a:spLocks noChangeArrowheads="1"/>
            </p:cNvSpPr>
            <p:nvPr/>
          </p:nvSpPr>
          <p:spPr bwMode="auto">
            <a:xfrm>
              <a:off x="3850" y="3323"/>
              <a:ext cx="615"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DataLink</a:t>
              </a:r>
              <a:endParaRPr lang="en-US" sz="1600" b="0">
                <a:latin typeface="Courier New" pitchFamily="49" charset="0"/>
              </a:endParaRPr>
            </a:p>
          </p:txBody>
        </p:sp>
        <p:sp>
          <p:nvSpPr>
            <p:cNvPr id="83997" name="Rectangle 73"/>
            <p:cNvSpPr>
              <a:spLocks noChangeArrowheads="1"/>
            </p:cNvSpPr>
            <p:nvPr/>
          </p:nvSpPr>
          <p:spPr bwMode="auto">
            <a:xfrm>
              <a:off x="3850" y="3830"/>
              <a:ext cx="615"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Physical</a:t>
              </a:r>
              <a:endParaRPr lang="en-US" sz="1600" b="0">
                <a:latin typeface="Courier New" pitchFamily="49" charset="0"/>
              </a:endParaRPr>
            </a:p>
          </p:txBody>
        </p:sp>
        <p:sp>
          <p:nvSpPr>
            <p:cNvPr id="83998" name="Line 74"/>
            <p:cNvSpPr>
              <a:spLocks noChangeShapeType="1"/>
            </p:cNvSpPr>
            <p:nvPr/>
          </p:nvSpPr>
          <p:spPr bwMode="auto">
            <a:xfrm>
              <a:off x="4129" y="1012"/>
              <a:ext cx="0" cy="217"/>
            </a:xfrm>
            <a:prstGeom prst="line">
              <a:avLst/>
            </a:prstGeom>
            <a:noFill/>
            <a:ln w="28575">
              <a:solidFill>
                <a:schemeClr val="tx1"/>
              </a:solidFill>
              <a:prstDash val="dash"/>
              <a:round/>
              <a:headEnd/>
              <a:tailEnd type="arrow" w="med" len="lg"/>
            </a:ln>
          </p:spPr>
          <p:txBody>
            <a:bodyPr wrap="none" anchor="ctr"/>
            <a:lstStyle/>
            <a:p>
              <a:endParaRPr lang="en-CA"/>
            </a:p>
          </p:txBody>
        </p:sp>
        <p:sp>
          <p:nvSpPr>
            <p:cNvPr id="83999" name="Line 75"/>
            <p:cNvSpPr>
              <a:spLocks noChangeShapeType="1"/>
            </p:cNvSpPr>
            <p:nvPr/>
          </p:nvSpPr>
          <p:spPr bwMode="auto">
            <a:xfrm>
              <a:off x="4129" y="1521"/>
              <a:ext cx="0" cy="217"/>
            </a:xfrm>
            <a:prstGeom prst="line">
              <a:avLst/>
            </a:prstGeom>
            <a:noFill/>
            <a:ln w="28575">
              <a:solidFill>
                <a:schemeClr val="tx1"/>
              </a:solidFill>
              <a:prstDash val="dash"/>
              <a:round/>
              <a:headEnd/>
              <a:tailEnd type="arrow" w="med" len="lg"/>
            </a:ln>
          </p:spPr>
          <p:txBody>
            <a:bodyPr wrap="none" anchor="ctr"/>
            <a:lstStyle/>
            <a:p>
              <a:endParaRPr lang="en-CA"/>
            </a:p>
          </p:txBody>
        </p:sp>
        <p:sp>
          <p:nvSpPr>
            <p:cNvPr id="84000" name="Line 76"/>
            <p:cNvSpPr>
              <a:spLocks noChangeShapeType="1"/>
            </p:cNvSpPr>
            <p:nvPr/>
          </p:nvSpPr>
          <p:spPr bwMode="auto">
            <a:xfrm>
              <a:off x="4129" y="2011"/>
              <a:ext cx="0" cy="217"/>
            </a:xfrm>
            <a:prstGeom prst="line">
              <a:avLst/>
            </a:prstGeom>
            <a:noFill/>
            <a:ln w="28575">
              <a:solidFill>
                <a:schemeClr val="tx1"/>
              </a:solidFill>
              <a:prstDash val="dash"/>
              <a:round/>
              <a:headEnd/>
              <a:tailEnd type="arrow" w="med" len="lg"/>
            </a:ln>
          </p:spPr>
          <p:txBody>
            <a:bodyPr wrap="none" anchor="ctr"/>
            <a:lstStyle/>
            <a:p>
              <a:endParaRPr lang="en-CA"/>
            </a:p>
          </p:txBody>
        </p:sp>
        <p:sp>
          <p:nvSpPr>
            <p:cNvPr id="84001" name="Line 77"/>
            <p:cNvSpPr>
              <a:spLocks noChangeShapeType="1"/>
            </p:cNvSpPr>
            <p:nvPr/>
          </p:nvSpPr>
          <p:spPr bwMode="auto">
            <a:xfrm>
              <a:off x="4129" y="2532"/>
              <a:ext cx="0" cy="217"/>
            </a:xfrm>
            <a:prstGeom prst="line">
              <a:avLst/>
            </a:prstGeom>
            <a:noFill/>
            <a:ln w="28575">
              <a:solidFill>
                <a:schemeClr val="tx1"/>
              </a:solidFill>
              <a:prstDash val="dash"/>
              <a:round/>
              <a:headEnd/>
              <a:tailEnd type="arrow" w="med" len="lg"/>
            </a:ln>
          </p:spPr>
          <p:txBody>
            <a:bodyPr wrap="none" anchor="ctr"/>
            <a:lstStyle/>
            <a:p>
              <a:endParaRPr lang="en-CA"/>
            </a:p>
          </p:txBody>
        </p:sp>
        <p:sp>
          <p:nvSpPr>
            <p:cNvPr id="84002" name="Line 78"/>
            <p:cNvSpPr>
              <a:spLocks noChangeShapeType="1"/>
            </p:cNvSpPr>
            <p:nvPr/>
          </p:nvSpPr>
          <p:spPr bwMode="auto">
            <a:xfrm>
              <a:off x="4129" y="3035"/>
              <a:ext cx="0" cy="217"/>
            </a:xfrm>
            <a:prstGeom prst="line">
              <a:avLst/>
            </a:prstGeom>
            <a:noFill/>
            <a:ln w="28575">
              <a:solidFill>
                <a:schemeClr val="tx1"/>
              </a:solidFill>
              <a:prstDash val="dash"/>
              <a:round/>
              <a:headEnd/>
              <a:tailEnd type="arrow" w="med" len="lg"/>
            </a:ln>
          </p:spPr>
          <p:txBody>
            <a:bodyPr wrap="none" anchor="ctr"/>
            <a:lstStyle/>
            <a:p>
              <a:endParaRPr lang="en-CA"/>
            </a:p>
          </p:txBody>
        </p:sp>
        <p:sp>
          <p:nvSpPr>
            <p:cNvPr id="84003" name="Line 79"/>
            <p:cNvSpPr>
              <a:spLocks noChangeShapeType="1"/>
            </p:cNvSpPr>
            <p:nvPr/>
          </p:nvSpPr>
          <p:spPr bwMode="auto">
            <a:xfrm>
              <a:off x="4129" y="3537"/>
              <a:ext cx="0" cy="217"/>
            </a:xfrm>
            <a:prstGeom prst="line">
              <a:avLst/>
            </a:prstGeom>
            <a:noFill/>
            <a:ln w="28575">
              <a:solidFill>
                <a:schemeClr val="tx1"/>
              </a:solidFill>
              <a:prstDash val="dash"/>
              <a:round/>
              <a:headEnd/>
              <a:tailEnd type="arrow" w="med" len="lg"/>
            </a:ln>
          </p:spPr>
          <p:txBody>
            <a:bodyPr wrap="none" anchor="ctr"/>
            <a:lstStyle/>
            <a:p>
              <a:endParaRPr lang="en-CA"/>
            </a:p>
          </p:txBody>
        </p:sp>
      </p:grpSp>
      <p:sp>
        <p:nvSpPr>
          <p:cNvPr id="83972" name="Rectangle 80"/>
          <p:cNvSpPr>
            <a:spLocks noGrp="1" noChangeArrowheads="1"/>
          </p:cNvSpPr>
          <p:nvPr>
            <p:ph type="title"/>
          </p:nvPr>
        </p:nvSpPr>
        <p:spPr>
          <a:xfrm>
            <a:off x="387350" y="-24"/>
            <a:ext cx="8470930" cy="863600"/>
          </a:xfrm>
        </p:spPr>
        <p:txBody>
          <a:bodyPr/>
          <a:lstStyle/>
          <a:p>
            <a:r>
              <a:rPr lang="en-US" sz="3200" dirty="0" smtClean="0">
                <a:ea typeface="ＭＳ Ｐゴシック" pitchFamily="34" charset="-128"/>
              </a:rPr>
              <a:t>Another Example of a </a:t>
            </a:r>
            <a:r>
              <a:rPr lang="de-DE" sz="3200" dirty="0" smtClean="0">
                <a:ea typeface="ＭＳ Ｐゴシック" pitchFamily="34" charset="-128"/>
              </a:rPr>
              <a:t>Layered Ar</a:t>
            </a:r>
            <a:r>
              <a:rPr lang="en-US" sz="3200" dirty="0" err="1" smtClean="0">
                <a:ea typeface="ＭＳ Ｐゴシック" pitchFamily="34" charset="-128"/>
              </a:rPr>
              <a:t>chitectural</a:t>
            </a:r>
            <a:r>
              <a:rPr lang="en-US" sz="3200" dirty="0" smtClean="0">
                <a:ea typeface="ＭＳ Ｐゴシック" pitchFamily="34" charset="-128"/>
              </a:rPr>
              <a:t> Style</a:t>
            </a:r>
          </a:p>
        </p:txBody>
      </p:sp>
      <p:sp>
        <p:nvSpPr>
          <p:cNvPr id="246865" name="Rectangle 81"/>
          <p:cNvSpPr>
            <a:spLocks noGrp="1" noChangeArrowheads="1"/>
          </p:cNvSpPr>
          <p:nvPr>
            <p:ph type="body" idx="1"/>
          </p:nvPr>
        </p:nvSpPr>
        <p:spPr>
          <a:xfrm>
            <a:off x="358775" y="1343025"/>
            <a:ext cx="4067175" cy="4800600"/>
          </a:xfrm>
        </p:spPr>
        <p:txBody>
          <a:bodyPr/>
          <a:lstStyle/>
          <a:p>
            <a:r>
              <a:rPr lang="en-US" sz="2800" dirty="0" smtClean="0">
                <a:ea typeface="ＭＳ Ｐゴシック" pitchFamily="34" charset="-128"/>
              </a:rPr>
              <a:t>ISO’s OSI Reference Model </a:t>
            </a:r>
          </a:p>
          <a:p>
            <a:pPr lvl="1"/>
            <a:r>
              <a:rPr lang="en-US" sz="2400" dirty="0" smtClean="0">
                <a:ea typeface="ＭＳ Ｐゴシック" pitchFamily="34" charset="-128"/>
              </a:rPr>
              <a:t>ISO = International Standard Organization</a:t>
            </a:r>
          </a:p>
          <a:p>
            <a:pPr lvl="1"/>
            <a:r>
              <a:rPr lang="en-US" sz="2400" dirty="0" smtClean="0">
                <a:ea typeface="ＭＳ Ｐゴシック" pitchFamily="34" charset="-128"/>
              </a:rPr>
              <a:t>OSI = Open System Interconnection</a:t>
            </a:r>
          </a:p>
          <a:p>
            <a:r>
              <a:rPr lang="en-US" sz="2800" dirty="0" smtClean="0">
                <a:ea typeface="ＭＳ Ｐゴシック" pitchFamily="34" charset="-128"/>
              </a:rPr>
              <a:t>Reference model which defines 7 layers and communication protocols between the layers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686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4686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4686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686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6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z="4000" dirty="0" smtClean="0">
                <a:ea typeface="ＭＳ Ｐゴシック" pitchFamily="34" charset="-128"/>
              </a:rPr>
              <a:t>OSI Model Layers and their Services</a:t>
            </a:r>
          </a:p>
        </p:txBody>
      </p:sp>
      <p:sp>
        <p:nvSpPr>
          <p:cNvPr id="248835" name="Rectangle 3"/>
          <p:cNvSpPr>
            <a:spLocks noGrp="1" noChangeArrowheads="1"/>
          </p:cNvSpPr>
          <p:nvPr>
            <p:ph type="body" idx="1"/>
          </p:nvPr>
        </p:nvSpPr>
        <p:spPr>
          <a:xfrm>
            <a:off x="533400" y="1295400"/>
            <a:ext cx="5686425" cy="4800600"/>
          </a:xfrm>
        </p:spPr>
        <p:txBody>
          <a:bodyPr/>
          <a:lstStyle/>
          <a:p>
            <a:r>
              <a:rPr lang="en-US" sz="2800" dirty="0" smtClean="0">
                <a:ea typeface="ＭＳ Ｐゴシック" pitchFamily="34" charset="-128"/>
              </a:rPr>
              <a:t>The </a:t>
            </a:r>
            <a:r>
              <a:rPr lang="en-US" sz="2800" dirty="0" smtClean="0">
                <a:solidFill>
                  <a:srgbClr val="0000CC"/>
                </a:solidFill>
                <a:ea typeface="ＭＳ Ｐゴシック" pitchFamily="34" charset="-128"/>
              </a:rPr>
              <a:t>Application layer</a:t>
            </a:r>
            <a:r>
              <a:rPr lang="en-US" sz="2800" dirty="0" smtClean="0">
                <a:ea typeface="ＭＳ Ｐゴシック" pitchFamily="34" charset="-128"/>
              </a:rPr>
              <a:t> is the system you are building (unless you build a protocol stack)</a:t>
            </a:r>
          </a:p>
          <a:p>
            <a:pPr lvl="1"/>
            <a:r>
              <a:rPr lang="en-US" sz="2400" dirty="0" smtClean="0">
                <a:ea typeface="ＭＳ Ｐゴシック" pitchFamily="34" charset="-128"/>
              </a:rPr>
              <a:t>The application layer is usually layered itself</a:t>
            </a:r>
          </a:p>
          <a:p>
            <a:r>
              <a:rPr lang="en-US" sz="2800" dirty="0" smtClean="0">
                <a:ea typeface="ＭＳ Ｐゴシック" pitchFamily="34" charset="-128"/>
              </a:rPr>
              <a:t>The </a:t>
            </a:r>
            <a:r>
              <a:rPr lang="en-US" sz="2800" dirty="0" smtClean="0">
                <a:solidFill>
                  <a:srgbClr val="0000CC"/>
                </a:solidFill>
                <a:ea typeface="ＭＳ Ｐゴシック" pitchFamily="34" charset="-128"/>
              </a:rPr>
              <a:t>Presentation layer</a:t>
            </a:r>
            <a:r>
              <a:rPr lang="en-US" sz="2800" dirty="0" smtClean="0">
                <a:ea typeface="ＭＳ Ｐゴシック" pitchFamily="34" charset="-128"/>
              </a:rPr>
              <a:t> performs data transformation services, such as byte swapping and encryption</a:t>
            </a:r>
          </a:p>
          <a:p>
            <a:r>
              <a:rPr lang="en-US" sz="2800" dirty="0" smtClean="0">
                <a:ea typeface="ＭＳ Ｐゴシック" pitchFamily="34" charset="-128"/>
              </a:rPr>
              <a:t>The </a:t>
            </a:r>
            <a:r>
              <a:rPr lang="en-US" sz="2800" dirty="0" smtClean="0">
                <a:solidFill>
                  <a:srgbClr val="0000CC"/>
                </a:solidFill>
                <a:ea typeface="ＭＳ Ｐゴシック" pitchFamily="34" charset="-128"/>
              </a:rPr>
              <a:t>Session layer</a:t>
            </a:r>
            <a:r>
              <a:rPr lang="en-US" sz="2800" dirty="0" smtClean="0">
                <a:ea typeface="ＭＳ Ｐゴシック" pitchFamily="34" charset="-128"/>
              </a:rPr>
              <a:t> is responsible for initializing a connection, including authentication</a:t>
            </a:r>
          </a:p>
        </p:txBody>
      </p:sp>
      <p:grpSp>
        <p:nvGrpSpPr>
          <p:cNvPr id="2" name="Group 4"/>
          <p:cNvGrpSpPr>
            <a:grpSpLocks/>
          </p:cNvGrpSpPr>
          <p:nvPr/>
        </p:nvGrpSpPr>
        <p:grpSpPr bwMode="auto">
          <a:xfrm>
            <a:off x="6178550" y="835025"/>
            <a:ext cx="2225675" cy="5578475"/>
            <a:chOff x="3422" y="526"/>
            <a:chExt cx="1402" cy="3514"/>
          </a:xfrm>
        </p:grpSpPr>
        <p:sp>
          <p:nvSpPr>
            <p:cNvPr id="86022" name="Rectangle 5"/>
            <p:cNvSpPr>
              <a:spLocks noChangeArrowheads="1"/>
            </p:cNvSpPr>
            <p:nvPr/>
          </p:nvSpPr>
          <p:spPr bwMode="auto">
            <a:xfrm>
              <a:off x="3434" y="3257"/>
              <a:ext cx="1390" cy="269"/>
            </a:xfrm>
            <a:prstGeom prst="rect">
              <a:avLst/>
            </a:prstGeom>
            <a:noFill/>
            <a:ln w="41275">
              <a:solidFill>
                <a:srgbClr val="000000"/>
              </a:solidFill>
              <a:miter lim="800000"/>
              <a:headEnd/>
              <a:tailEnd/>
            </a:ln>
          </p:spPr>
          <p:txBody>
            <a:bodyPr/>
            <a:lstStyle/>
            <a:p>
              <a:pPr eaLnBrk="0" hangingPunct="0"/>
              <a:endParaRPr lang="en-US" sz="1800"/>
            </a:p>
          </p:txBody>
        </p:sp>
        <p:sp>
          <p:nvSpPr>
            <p:cNvPr id="86023" name="Rectangle 6"/>
            <p:cNvSpPr>
              <a:spLocks noChangeArrowheads="1"/>
            </p:cNvSpPr>
            <p:nvPr/>
          </p:nvSpPr>
          <p:spPr bwMode="auto">
            <a:xfrm>
              <a:off x="3434" y="3760"/>
              <a:ext cx="1390" cy="280"/>
            </a:xfrm>
            <a:prstGeom prst="rect">
              <a:avLst/>
            </a:prstGeom>
            <a:noFill/>
            <a:ln w="41275">
              <a:solidFill>
                <a:srgbClr val="000000"/>
              </a:solidFill>
              <a:miter lim="800000"/>
              <a:headEnd/>
              <a:tailEnd/>
            </a:ln>
          </p:spPr>
          <p:txBody>
            <a:bodyPr/>
            <a:lstStyle/>
            <a:p>
              <a:pPr eaLnBrk="0" hangingPunct="0"/>
              <a:endParaRPr lang="en-US" sz="1800"/>
            </a:p>
          </p:txBody>
        </p:sp>
        <p:sp>
          <p:nvSpPr>
            <p:cNvPr id="86024" name="Rectangle 7"/>
            <p:cNvSpPr>
              <a:spLocks noChangeArrowheads="1"/>
            </p:cNvSpPr>
            <p:nvPr/>
          </p:nvSpPr>
          <p:spPr bwMode="auto">
            <a:xfrm>
              <a:off x="3434" y="2744"/>
              <a:ext cx="1390" cy="280"/>
            </a:xfrm>
            <a:prstGeom prst="rect">
              <a:avLst/>
            </a:prstGeom>
            <a:noFill/>
            <a:ln w="41275">
              <a:solidFill>
                <a:srgbClr val="000000"/>
              </a:solidFill>
              <a:miter lim="800000"/>
              <a:headEnd/>
              <a:tailEnd/>
            </a:ln>
          </p:spPr>
          <p:txBody>
            <a:bodyPr/>
            <a:lstStyle/>
            <a:p>
              <a:pPr eaLnBrk="0" hangingPunct="0"/>
              <a:endParaRPr lang="en-US" sz="1800"/>
            </a:p>
          </p:txBody>
        </p:sp>
        <p:sp>
          <p:nvSpPr>
            <p:cNvPr id="86025" name="Rectangle 8"/>
            <p:cNvSpPr>
              <a:spLocks noChangeArrowheads="1"/>
            </p:cNvSpPr>
            <p:nvPr/>
          </p:nvSpPr>
          <p:spPr bwMode="auto">
            <a:xfrm>
              <a:off x="3434" y="2242"/>
              <a:ext cx="1390" cy="280"/>
            </a:xfrm>
            <a:prstGeom prst="rect">
              <a:avLst/>
            </a:prstGeom>
            <a:noFill/>
            <a:ln w="41275">
              <a:solidFill>
                <a:srgbClr val="000000"/>
              </a:solidFill>
              <a:miter lim="800000"/>
              <a:headEnd/>
              <a:tailEnd/>
            </a:ln>
          </p:spPr>
          <p:txBody>
            <a:bodyPr/>
            <a:lstStyle/>
            <a:p>
              <a:pPr eaLnBrk="0" hangingPunct="0"/>
              <a:endParaRPr lang="en-US" sz="1800"/>
            </a:p>
          </p:txBody>
        </p:sp>
        <p:sp>
          <p:nvSpPr>
            <p:cNvPr id="86026" name="Rectangle 9"/>
            <p:cNvSpPr>
              <a:spLocks noChangeArrowheads="1"/>
            </p:cNvSpPr>
            <p:nvPr/>
          </p:nvSpPr>
          <p:spPr bwMode="auto">
            <a:xfrm>
              <a:off x="3434" y="1740"/>
              <a:ext cx="1390" cy="269"/>
            </a:xfrm>
            <a:prstGeom prst="rect">
              <a:avLst/>
            </a:prstGeom>
            <a:noFill/>
            <a:ln w="41275">
              <a:solidFill>
                <a:srgbClr val="000000"/>
              </a:solidFill>
              <a:miter lim="800000"/>
              <a:headEnd/>
              <a:tailEnd/>
            </a:ln>
          </p:spPr>
          <p:txBody>
            <a:bodyPr/>
            <a:lstStyle/>
            <a:p>
              <a:pPr eaLnBrk="0" hangingPunct="0"/>
              <a:endParaRPr lang="en-US" sz="1800"/>
            </a:p>
          </p:txBody>
        </p:sp>
        <p:sp>
          <p:nvSpPr>
            <p:cNvPr id="86027" name="Rectangle 10"/>
            <p:cNvSpPr>
              <a:spLocks noChangeArrowheads="1"/>
            </p:cNvSpPr>
            <p:nvPr/>
          </p:nvSpPr>
          <p:spPr bwMode="auto">
            <a:xfrm>
              <a:off x="3434" y="723"/>
              <a:ext cx="1390" cy="268"/>
            </a:xfrm>
            <a:prstGeom prst="rect">
              <a:avLst/>
            </a:prstGeom>
            <a:noFill/>
            <a:ln w="41275">
              <a:solidFill>
                <a:srgbClr val="000000"/>
              </a:solidFill>
              <a:miter lim="800000"/>
              <a:headEnd/>
              <a:tailEnd/>
            </a:ln>
          </p:spPr>
          <p:txBody>
            <a:bodyPr/>
            <a:lstStyle/>
            <a:p>
              <a:pPr eaLnBrk="0" hangingPunct="0"/>
              <a:endParaRPr lang="en-US" sz="1800"/>
            </a:p>
          </p:txBody>
        </p:sp>
        <p:grpSp>
          <p:nvGrpSpPr>
            <p:cNvPr id="3" name="Group 11"/>
            <p:cNvGrpSpPr>
              <a:grpSpLocks/>
            </p:cNvGrpSpPr>
            <p:nvPr/>
          </p:nvGrpSpPr>
          <p:grpSpPr bwMode="auto">
            <a:xfrm>
              <a:off x="3422" y="526"/>
              <a:ext cx="502" cy="211"/>
              <a:chOff x="2522" y="160"/>
              <a:chExt cx="555" cy="233"/>
            </a:xfrm>
          </p:grpSpPr>
          <p:sp>
            <p:nvSpPr>
              <p:cNvPr id="86072" name="Freeform 12"/>
              <p:cNvSpPr>
                <a:spLocks/>
              </p:cNvSpPr>
              <p:nvPr/>
            </p:nvSpPr>
            <p:spPr bwMode="auto">
              <a:xfrm>
                <a:off x="2522" y="160"/>
                <a:ext cx="129" cy="233"/>
              </a:xfrm>
              <a:custGeom>
                <a:avLst/>
                <a:gdLst>
                  <a:gd name="T0" fmla="*/ 0 w 129"/>
                  <a:gd name="T1" fmla="*/ 220 h 233"/>
                  <a:gd name="T2" fmla="*/ 26 w 129"/>
                  <a:gd name="T3" fmla="*/ 233 h 233"/>
                  <a:gd name="T4" fmla="*/ 129 w 129"/>
                  <a:gd name="T5" fmla="*/ 26 h 233"/>
                  <a:gd name="T6" fmla="*/ 116 w 129"/>
                  <a:gd name="T7" fmla="*/ 0 h 233"/>
                  <a:gd name="T8" fmla="*/ 116 w 129"/>
                  <a:gd name="T9" fmla="*/ 0 h 233"/>
                  <a:gd name="T10" fmla="*/ 103 w 129"/>
                  <a:gd name="T11" fmla="*/ 13 h 233"/>
                  <a:gd name="T12" fmla="*/ 0 w 129"/>
                  <a:gd name="T13" fmla="*/ 220 h 233"/>
                  <a:gd name="T14" fmla="*/ 0 60000 65536"/>
                  <a:gd name="T15" fmla="*/ 0 60000 65536"/>
                  <a:gd name="T16" fmla="*/ 0 60000 65536"/>
                  <a:gd name="T17" fmla="*/ 0 60000 65536"/>
                  <a:gd name="T18" fmla="*/ 0 60000 65536"/>
                  <a:gd name="T19" fmla="*/ 0 60000 65536"/>
                  <a:gd name="T20" fmla="*/ 0 60000 65536"/>
                  <a:gd name="T21" fmla="*/ 0 w 129"/>
                  <a:gd name="T22" fmla="*/ 0 h 233"/>
                  <a:gd name="T23" fmla="*/ 129 w 129"/>
                  <a:gd name="T24" fmla="*/ 233 h 2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233">
                    <a:moveTo>
                      <a:pt x="0" y="220"/>
                    </a:moveTo>
                    <a:lnTo>
                      <a:pt x="26" y="233"/>
                    </a:lnTo>
                    <a:lnTo>
                      <a:pt x="129" y="26"/>
                    </a:lnTo>
                    <a:lnTo>
                      <a:pt x="116" y="0"/>
                    </a:lnTo>
                    <a:lnTo>
                      <a:pt x="103" y="13"/>
                    </a:lnTo>
                    <a:lnTo>
                      <a:pt x="0" y="220"/>
                    </a:lnTo>
                    <a:close/>
                  </a:path>
                </a:pathLst>
              </a:custGeom>
              <a:solidFill>
                <a:srgbClr val="000000"/>
              </a:solidFill>
              <a:ln w="9525">
                <a:noFill/>
                <a:round/>
                <a:headEnd/>
                <a:tailEnd/>
              </a:ln>
            </p:spPr>
            <p:txBody>
              <a:bodyPr/>
              <a:lstStyle/>
              <a:p>
                <a:pPr eaLnBrk="0" hangingPunct="0"/>
                <a:endParaRPr lang="en-US" sz="1800"/>
              </a:p>
            </p:txBody>
          </p:sp>
          <p:sp>
            <p:nvSpPr>
              <p:cNvPr id="86073" name="Freeform 13"/>
              <p:cNvSpPr>
                <a:spLocks/>
              </p:cNvSpPr>
              <p:nvPr/>
            </p:nvSpPr>
            <p:spPr bwMode="auto">
              <a:xfrm>
                <a:off x="2638" y="160"/>
                <a:ext cx="323" cy="26"/>
              </a:xfrm>
              <a:custGeom>
                <a:avLst/>
                <a:gdLst>
                  <a:gd name="T0" fmla="*/ 0 w 323"/>
                  <a:gd name="T1" fmla="*/ 0 h 26"/>
                  <a:gd name="T2" fmla="*/ 0 w 323"/>
                  <a:gd name="T3" fmla="*/ 26 h 26"/>
                  <a:gd name="T4" fmla="*/ 310 w 323"/>
                  <a:gd name="T5" fmla="*/ 26 h 26"/>
                  <a:gd name="T6" fmla="*/ 323 w 323"/>
                  <a:gd name="T7" fmla="*/ 13 h 26"/>
                  <a:gd name="T8" fmla="*/ 323 w 323"/>
                  <a:gd name="T9" fmla="*/ 0 h 26"/>
                  <a:gd name="T10" fmla="*/ 310 w 323"/>
                  <a:gd name="T11" fmla="*/ 0 h 26"/>
                  <a:gd name="T12" fmla="*/ 0 w 323"/>
                  <a:gd name="T13" fmla="*/ 0 h 26"/>
                  <a:gd name="T14" fmla="*/ 0 60000 65536"/>
                  <a:gd name="T15" fmla="*/ 0 60000 65536"/>
                  <a:gd name="T16" fmla="*/ 0 60000 65536"/>
                  <a:gd name="T17" fmla="*/ 0 60000 65536"/>
                  <a:gd name="T18" fmla="*/ 0 60000 65536"/>
                  <a:gd name="T19" fmla="*/ 0 60000 65536"/>
                  <a:gd name="T20" fmla="*/ 0 60000 65536"/>
                  <a:gd name="T21" fmla="*/ 0 w 323"/>
                  <a:gd name="T22" fmla="*/ 0 h 26"/>
                  <a:gd name="T23" fmla="*/ 323 w 32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26">
                    <a:moveTo>
                      <a:pt x="0" y="0"/>
                    </a:moveTo>
                    <a:lnTo>
                      <a:pt x="0" y="26"/>
                    </a:lnTo>
                    <a:lnTo>
                      <a:pt x="310" y="26"/>
                    </a:lnTo>
                    <a:lnTo>
                      <a:pt x="323" y="13"/>
                    </a:lnTo>
                    <a:lnTo>
                      <a:pt x="323" y="0"/>
                    </a:lnTo>
                    <a:lnTo>
                      <a:pt x="310" y="0"/>
                    </a:lnTo>
                    <a:lnTo>
                      <a:pt x="0" y="0"/>
                    </a:lnTo>
                    <a:close/>
                  </a:path>
                </a:pathLst>
              </a:custGeom>
              <a:solidFill>
                <a:srgbClr val="000000"/>
              </a:solidFill>
              <a:ln w="9525">
                <a:noFill/>
                <a:round/>
                <a:headEnd/>
                <a:tailEnd/>
              </a:ln>
            </p:spPr>
            <p:txBody>
              <a:bodyPr/>
              <a:lstStyle/>
              <a:p>
                <a:pPr eaLnBrk="0" hangingPunct="0"/>
                <a:endParaRPr lang="en-US" sz="1800"/>
              </a:p>
            </p:txBody>
          </p:sp>
          <p:sp>
            <p:nvSpPr>
              <p:cNvPr id="86074" name="Freeform 14"/>
              <p:cNvSpPr>
                <a:spLocks/>
              </p:cNvSpPr>
              <p:nvPr/>
            </p:nvSpPr>
            <p:spPr bwMode="auto">
              <a:xfrm>
                <a:off x="2935" y="173"/>
                <a:ext cx="142" cy="220"/>
              </a:xfrm>
              <a:custGeom>
                <a:avLst/>
                <a:gdLst>
                  <a:gd name="T0" fmla="*/ 26 w 142"/>
                  <a:gd name="T1" fmla="*/ 0 h 220"/>
                  <a:gd name="T2" fmla="*/ 0 w 142"/>
                  <a:gd name="T3" fmla="*/ 13 h 220"/>
                  <a:gd name="T4" fmla="*/ 103 w 142"/>
                  <a:gd name="T5" fmla="*/ 220 h 220"/>
                  <a:gd name="T6" fmla="*/ 116 w 142"/>
                  <a:gd name="T7" fmla="*/ 220 h 220"/>
                  <a:gd name="T8" fmla="*/ 142 w 142"/>
                  <a:gd name="T9" fmla="*/ 220 h 220"/>
                  <a:gd name="T10" fmla="*/ 129 w 142"/>
                  <a:gd name="T11" fmla="*/ 207 h 220"/>
                  <a:gd name="T12" fmla="*/ 26 w 142"/>
                  <a:gd name="T13" fmla="*/ 0 h 220"/>
                  <a:gd name="T14" fmla="*/ 0 60000 65536"/>
                  <a:gd name="T15" fmla="*/ 0 60000 65536"/>
                  <a:gd name="T16" fmla="*/ 0 60000 65536"/>
                  <a:gd name="T17" fmla="*/ 0 60000 65536"/>
                  <a:gd name="T18" fmla="*/ 0 60000 65536"/>
                  <a:gd name="T19" fmla="*/ 0 60000 65536"/>
                  <a:gd name="T20" fmla="*/ 0 60000 65536"/>
                  <a:gd name="T21" fmla="*/ 0 w 142"/>
                  <a:gd name="T22" fmla="*/ 0 h 220"/>
                  <a:gd name="T23" fmla="*/ 142 w 142"/>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 h="220">
                    <a:moveTo>
                      <a:pt x="26" y="0"/>
                    </a:moveTo>
                    <a:lnTo>
                      <a:pt x="0" y="13"/>
                    </a:lnTo>
                    <a:lnTo>
                      <a:pt x="103" y="220"/>
                    </a:lnTo>
                    <a:lnTo>
                      <a:pt x="116" y="220"/>
                    </a:lnTo>
                    <a:lnTo>
                      <a:pt x="142" y="220"/>
                    </a:lnTo>
                    <a:lnTo>
                      <a:pt x="129" y="207"/>
                    </a:lnTo>
                    <a:lnTo>
                      <a:pt x="26" y="0"/>
                    </a:lnTo>
                    <a:close/>
                  </a:path>
                </a:pathLst>
              </a:custGeom>
              <a:solidFill>
                <a:srgbClr val="000000"/>
              </a:solidFill>
              <a:ln w="9525">
                <a:noFill/>
                <a:round/>
                <a:headEnd/>
                <a:tailEnd/>
              </a:ln>
            </p:spPr>
            <p:txBody>
              <a:bodyPr/>
              <a:lstStyle/>
              <a:p>
                <a:pPr eaLnBrk="0" hangingPunct="0"/>
                <a:endParaRPr lang="en-US" sz="1800"/>
              </a:p>
            </p:txBody>
          </p:sp>
          <p:sp>
            <p:nvSpPr>
              <p:cNvPr id="86075" name="Freeform 15"/>
              <p:cNvSpPr>
                <a:spLocks/>
              </p:cNvSpPr>
              <p:nvPr/>
            </p:nvSpPr>
            <p:spPr bwMode="auto">
              <a:xfrm>
                <a:off x="2522" y="367"/>
                <a:ext cx="529" cy="26"/>
              </a:xfrm>
              <a:custGeom>
                <a:avLst/>
                <a:gdLst>
                  <a:gd name="T0" fmla="*/ 529 w 529"/>
                  <a:gd name="T1" fmla="*/ 26 h 26"/>
                  <a:gd name="T2" fmla="*/ 529 w 529"/>
                  <a:gd name="T3" fmla="*/ 0 h 26"/>
                  <a:gd name="T4" fmla="*/ 13 w 529"/>
                  <a:gd name="T5" fmla="*/ 0 h 26"/>
                  <a:gd name="T6" fmla="*/ 0 w 529"/>
                  <a:gd name="T7" fmla="*/ 13 h 26"/>
                  <a:gd name="T8" fmla="*/ 0 w 529"/>
                  <a:gd name="T9" fmla="*/ 26 h 26"/>
                  <a:gd name="T10" fmla="*/ 13 w 529"/>
                  <a:gd name="T11" fmla="*/ 26 h 26"/>
                  <a:gd name="T12" fmla="*/ 529 w 529"/>
                  <a:gd name="T13" fmla="*/ 26 h 26"/>
                  <a:gd name="T14" fmla="*/ 0 60000 65536"/>
                  <a:gd name="T15" fmla="*/ 0 60000 65536"/>
                  <a:gd name="T16" fmla="*/ 0 60000 65536"/>
                  <a:gd name="T17" fmla="*/ 0 60000 65536"/>
                  <a:gd name="T18" fmla="*/ 0 60000 65536"/>
                  <a:gd name="T19" fmla="*/ 0 60000 65536"/>
                  <a:gd name="T20" fmla="*/ 0 60000 65536"/>
                  <a:gd name="T21" fmla="*/ 0 w 529"/>
                  <a:gd name="T22" fmla="*/ 0 h 26"/>
                  <a:gd name="T23" fmla="*/ 529 w 529"/>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9" h="26">
                    <a:moveTo>
                      <a:pt x="529" y="26"/>
                    </a:moveTo>
                    <a:lnTo>
                      <a:pt x="529" y="0"/>
                    </a:lnTo>
                    <a:lnTo>
                      <a:pt x="13" y="0"/>
                    </a:lnTo>
                    <a:lnTo>
                      <a:pt x="0" y="13"/>
                    </a:lnTo>
                    <a:lnTo>
                      <a:pt x="0" y="26"/>
                    </a:lnTo>
                    <a:lnTo>
                      <a:pt x="13" y="26"/>
                    </a:lnTo>
                    <a:lnTo>
                      <a:pt x="529" y="26"/>
                    </a:lnTo>
                    <a:close/>
                  </a:path>
                </a:pathLst>
              </a:custGeom>
              <a:solidFill>
                <a:srgbClr val="000000"/>
              </a:solidFill>
              <a:ln w="9525">
                <a:noFill/>
                <a:round/>
                <a:headEnd/>
                <a:tailEnd/>
              </a:ln>
            </p:spPr>
            <p:txBody>
              <a:bodyPr/>
              <a:lstStyle/>
              <a:p>
                <a:pPr eaLnBrk="0" hangingPunct="0"/>
                <a:endParaRPr lang="en-US" sz="1800"/>
              </a:p>
            </p:txBody>
          </p:sp>
        </p:grpSp>
        <p:sp>
          <p:nvSpPr>
            <p:cNvPr id="86029" name="Freeform 16"/>
            <p:cNvSpPr>
              <a:spLocks/>
            </p:cNvSpPr>
            <p:nvPr/>
          </p:nvSpPr>
          <p:spPr bwMode="auto">
            <a:xfrm>
              <a:off x="3422" y="1039"/>
              <a:ext cx="117" cy="211"/>
            </a:xfrm>
            <a:custGeom>
              <a:avLst/>
              <a:gdLst>
                <a:gd name="T0" fmla="*/ 0 w 129"/>
                <a:gd name="T1" fmla="*/ 100 h 233"/>
                <a:gd name="T2" fmla="*/ 13 w 129"/>
                <a:gd name="T3" fmla="*/ 106 h 233"/>
                <a:gd name="T4" fmla="*/ 59 w 129"/>
                <a:gd name="T5" fmla="*/ 12 h 233"/>
                <a:gd name="T6" fmla="*/ 53 w 129"/>
                <a:gd name="T7" fmla="*/ 0 h 233"/>
                <a:gd name="T8" fmla="*/ 53 w 129"/>
                <a:gd name="T9" fmla="*/ 0 h 233"/>
                <a:gd name="T10" fmla="*/ 47 w 129"/>
                <a:gd name="T11" fmla="*/ 5 h 233"/>
                <a:gd name="T12" fmla="*/ 0 w 129"/>
                <a:gd name="T13" fmla="*/ 100 h 233"/>
                <a:gd name="T14" fmla="*/ 0 60000 65536"/>
                <a:gd name="T15" fmla="*/ 0 60000 65536"/>
                <a:gd name="T16" fmla="*/ 0 60000 65536"/>
                <a:gd name="T17" fmla="*/ 0 60000 65536"/>
                <a:gd name="T18" fmla="*/ 0 60000 65536"/>
                <a:gd name="T19" fmla="*/ 0 60000 65536"/>
                <a:gd name="T20" fmla="*/ 0 60000 65536"/>
                <a:gd name="T21" fmla="*/ 0 w 129"/>
                <a:gd name="T22" fmla="*/ 0 h 233"/>
                <a:gd name="T23" fmla="*/ 129 w 129"/>
                <a:gd name="T24" fmla="*/ 233 h 2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233">
                  <a:moveTo>
                    <a:pt x="0" y="220"/>
                  </a:moveTo>
                  <a:lnTo>
                    <a:pt x="26" y="233"/>
                  </a:lnTo>
                  <a:lnTo>
                    <a:pt x="129" y="26"/>
                  </a:lnTo>
                  <a:lnTo>
                    <a:pt x="116" y="0"/>
                  </a:lnTo>
                  <a:lnTo>
                    <a:pt x="103" y="13"/>
                  </a:lnTo>
                  <a:lnTo>
                    <a:pt x="0" y="220"/>
                  </a:lnTo>
                  <a:close/>
                </a:path>
              </a:pathLst>
            </a:custGeom>
            <a:solidFill>
              <a:srgbClr val="000000"/>
            </a:solidFill>
            <a:ln w="9525">
              <a:noFill/>
              <a:round/>
              <a:headEnd/>
              <a:tailEnd/>
            </a:ln>
          </p:spPr>
          <p:txBody>
            <a:bodyPr/>
            <a:lstStyle/>
            <a:p>
              <a:pPr eaLnBrk="0" hangingPunct="0"/>
              <a:endParaRPr lang="en-US" sz="1800"/>
            </a:p>
          </p:txBody>
        </p:sp>
        <p:sp>
          <p:nvSpPr>
            <p:cNvPr id="86030" name="Freeform 17"/>
            <p:cNvSpPr>
              <a:spLocks/>
            </p:cNvSpPr>
            <p:nvPr/>
          </p:nvSpPr>
          <p:spPr bwMode="auto">
            <a:xfrm>
              <a:off x="3527" y="1029"/>
              <a:ext cx="292" cy="24"/>
            </a:xfrm>
            <a:custGeom>
              <a:avLst/>
              <a:gdLst>
                <a:gd name="T0" fmla="*/ 0 w 323"/>
                <a:gd name="T1" fmla="*/ 0 h 26"/>
                <a:gd name="T2" fmla="*/ 0 w 323"/>
                <a:gd name="T3" fmla="*/ 14 h 26"/>
                <a:gd name="T4" fmla="*/ 138 w 323"/>
                <a:gd name="T5" fmla="*/ 14 h 26"/>
                <a:gd name="T6" fmla="*/ 144 w 323"/>
                <a:gd name="T7" fmla="*/ 6 h 26"/>
                <a:gd name="T8" fmla="*/ 144 w 323"/>
                <a:gd name="T9" fmla="*/ 0 h 26"/>
                <a:gd name="T10" fmla="*/ 138 w 323"/>
                <a:gd name="T11" fmla="*/ 0 h 26"/>
                <a:gd name="T12" fmla="*/ 0 w 323"/>
                <a:gd name="T13" fmla="*/ 0 h 26"/>
                <a:gd name="T14" fmla="*/ 0 60000 65536"/>
                <a:gd name="T15" fmla="*/ 0 60000 65536"/>
                <a:gd name="T16" fmla="*/ 0 60000 65536"/>
                <a:gd name="T17" fmla="*/ 0 60000 65536"/>
                <a:gd name="T18" fmla="*/ 0 60000 65536"/>
                <a:gd name="T19" fmla="*/ 0 60000 65536"/>
                <a:gd name="T20" fmla="*/ 0 60000 65536"/>
                <a:gd name="T21" fmla="*/ 0 w 323"/>
                <a:gd name="T22" fmla="*/ 0 h 26"/>
                <a:gd name="T23" fmla="*/ 323 w 32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26">
                  <a:moveTo>
                    <a:pt x="0" y="0"/>
                  </a:moveTo>
                  <a:lnTo>
                    <a:pt x="0" y="26"/>
                  </a:lnTo>
                  <a:lnTo>
                    <a:pt x="310" y="26"/>
                  </a:lnTo>
                  <a:lnTo>
                    <a:pt x="323" y="13"/>
                  </a:lnTo>
                  <a:lnTo>
                    <a:pt x="323" y="0"/>
                  </a:lnTo>
                  <a:lnTo>
                    <a:pt x="310" y="0"/>
                  </a:lnTo>
                  <a:lnTo>
                    <a:pt x="0" y="0"/>
                  </a:lnTo>
                  <a:close/>
                </a:path>
              </a:pathLst>
            </a:custGeom>
            <a:solidFill>
              <a:srgbClr val="000000"/>
            </a:solidFill>
            <a:ln w="9525">
              <a:noFill/>
              <a:round/>
              <a:headEnd/>
              <a:tailEnd/>
            </a:ln>
          </p:spPr>
          <p:txBody>
            <a:bodyPr/>
            <a:lstStyle/>
            <a:p>
              <a:pPr eaLnBrk="0" hangingPunct="0"/>
              <a:endParaRPr lang="en-US" sz="1800"/>
            </a:p>
          </p:txBody>
        </p:sp>
        <p:sp>
          <p:nvSpPr>
            <p:cNvPr id="86031" name="Freeform 18"/>
            <p:cNvSpPr>
              <a:spLocks/>
            </p:cNvSpPr>
            <p:nvPr/>
          </p:nvSpPr>
          <p:spPr bwMode="auto">
            <a:xfrm>
              <a:off x="3796" y="1051"/>
              <a:ext cx="128" cy="199"/>
            </a:xfrm>
            <a:custGeom>
              <a:avLst/>
              <a:gdLst>
                <a:gd name="T0" fmla="*/ 12 w 142"/>
                <a:gd name="T1" fmla="*/ 0 h 220"/>
                <a:gd name="T2" fmla="*/ 0 w 142"/>
                <a:gd name="T3" fmla="*/ 5 h 220"/>
                <a:gd name="T4" fmla="*/ 45 w 142"/>
                <a:gd name="T5" fmla="*/ 99 h 220"/>
                <a:gd name="T6" fmla="*/ 51 w 142"/>
                <a:gd name="T7" fmla="*/ 99 h 220"/>
                <a:gd name="T8" fmla="*/ 62 w 142"/>
                <a:gd name="T9" fmla="*/ 99 h 220"/>
                <a:gd name="T10" fmla="*/ 57 w 142"/>
                <a:gd name="T11" fmla="*/ 92 h 220"/>
                <a:gd name="T12" fmla="*/ 12 w 142"/>
                <a:gd name="T13" fmla="*/ 0 h 220"/>
                <a:gd name="T14" fmla="*/ 0 60000 65536"/>
                <a:gd name="T15" fmla="*/ 0 60000 65536"/>
                <a:gd name="T16" fmla="*/ 0 60000 65536"/>
                <a:gd name="T17" fmla="*/ 0 60000 65536"/>
                <a:gd name="T18" fmla="*/ 0 60000 65536"/>
                <a:gd name="T19" fmla="*/ 0 60000 65536"/>
                <a:gd name="T20" fmla="*/ 0 60000 65536"/>
                <a:gd name="T21" fmla="*/ 0 w 142"/>
                <a:gd name="T22" fmla="*/ 0 h 220"/>
                <a:gd name="T23" fmla="*/ 142 w 142"/>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 h="220">
                  <a:moveTo>
                    <a:pt x="26" y="0"/>
                  </a:moveTo>
                  <a:lnTo>
                    <a:pt x="0" y="13"/>
                  </a:lnTo>
                  <a:lnTo>
                    <a:pt x="103" y="220"/>
                  </a:lnTo>
                  <a:lnTo>
                    <a:pt x="116" y="220"/>
                  </a:lnTo>
                  <a:lnTo>
                    <a:pt x="142" y="220"/>
                  </a:lnTo>
                  <a:lnTo>
                    <a:pt x="129" y="207"/>
                  </a:lnTo>
                  <a:lnTo>
                    <a:pt x="26" y="0"/>
                  </a:lnTo>
                  <a:close/>
                </a:path>
              </a:pathLst>
            </a:custGeom>
            <a:solidFill>
              <a:srgbClr val="000000"/>
            </a:solidFill>
            <a:ln w="9525">
              <a:noFill/>
              <a:round/>
              <a:headEnd/>
              <a:tailEnd/>
            </a:ln>
          </p:spPr>
          <p:txBody>
            <a:bodyPr/>
            <a:lstStyle/>
            <a:p>
              <a:pPr eaLnBrk="0" hangingPunct="0"/>
              <a:endParaRPr lang="en-US" sz="1800"/>
            </a:p>
          </p:txBody>
        </p:sp>
        <p:sp>
          <p:nvSpPr>
            <p:cNvPr id="86032" name="Freeform 19"/>
            <p:cNvSpPr>
              <a:spLocks/>
            </p:cNvSpPr>
            <p:nvPr/>
          </p:nvSpPr>
          <p:spPr bwMode="auto">
            <a:xfrm>
              <a:off x="3422" y="1226"/>
              <a:ext cx="479" cy="24"/>
            </a:xfrm>
            <a:custGeom>
              <a:avLst/>
              <a:gdLst>
                <a:gd name="T0" fmla="*/ 239 w 529"/>
                <a:gd name="T1" fmla="*/ 14 h 26"/>
                <a:gd name="T2" fmla="*/ 239 w 529"/>
                <a:gd name="T3" fmla="*/ 0 h 26"/>
                <a:gd name="T4" fmla="*/ 5 w 529"/>
                <a:gd name="T5" fmla="*/ 0 h 26"/>
                <a:gd name="T6" fmla="*/ 0 w 529"/>
                <a:gd name="T7" fmla="*/ 6 h 26"/>
                <a:gd name="T8" fmla="*/ 0 w 529"/>
                <a:gd name="T9" fmla="*/ 14 h 26"/>
                <a:gd name="T10" fmla="*/ 5 w 529"/>
                <a:gd name="T11" fmla="*/ 14 h 26"/>
                <a:gd name="T12" fmla="*/ 239 w 529"/>
                <a:gd name="T13" fmla="*/ 14 h 26"/>
                <a:gd name="T14" fmla="*/ 0 60000 65536"/>
                <a:gd name="T15" fmla="*/ 0 60000 65536"/>
                <a:gd name="T16" fmla="*/ 0 60000 65536"/>
                <a:gd name="T17" fmla="*/ 0 60000 65536"/>
                <a:gd name="T18" fmla="*/ 0 60000 65536"/>
                <a:gd name="T19" fmla="*/ 0 60000 65536"/>
                <a:gd name="T20" fmla="*/ 0 60000 65536"/>
                <a:gd name="T21" fmla="*/ 0 w 529"/>
                <a:gd name="T22" fmla="*/ 0 h 26"/>
                <a:gd name="T23" fmla="*/ 529 w 529"/>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9" h="26">
                  <a:moveTo>
                    <a:pt x="529" y="26"/>
                  </a:moveTo>
                  <a:lnTo>
                    <a:pt x="529" y="0"/>
                  </a:lnTo>
                  <a:lnTo>
                    <a:pt x="13" y="0"/>
                  </a:lnTo>
                  <a:lnTo>
                    <a:pt x="0" y="13"/>
                  </a:lnTo>
                  <a:lnTo>
                    <a:pt x="0" y="26"/>
                  </a:lnTo>
                  <a:lnTo>
                    <a:pt x="13" y="26"/>
                  </a:lnTo>
                  <a:lnTo>
                    <a:pt x="529" y="26"/>
                  </a:lnTo>
                  <a:close/>
                </a:path>
              </a:pathLst>
            </a:custGeom>
            <a:solidFill>
              <a:srgbClr val="000000"/>
            </a:solidFill>
            <a:ln w="9525">
              <a:noFill/>
              <a:round/>
              <a:headEnd/>
              <a:tailEnd/>
            </a:ln>
          </p:spPr>
          <p:txBody>
            <a:bodyPr/>
            <a:lstStyle/>
            <a:p>
              <a:pPr eaLnBrk="0" hangingPunct="0"/>
              <a:endParaRPr lang="en-US" sz="1800"/>
            </a:p>
          </p:txBody>
        </p:sp>
        <p:sp>
          <p:nvSpPr>
            <p:cNvPr id="86033" name="Rectangle 20"/>
            <p:cNvSpPr>
              <a:spLocks noChangeArrowheads="1"/>
            </p:cNvSpPr>
            <p:nvPr/>
          </p:nvSpPr>
          <p:spPr bwMode="auto">
            <a:xfrm>
              <a:off x="3434" y="1238"/>
              <a:ext cx="1390" cy="269"/>
            </a:xfrm>
            <a:prstGeom prst="rect">
              <a:avLst/>
            </a:prstGeom>
            <a:noFill/>
            <a:ln w="41275">
              <a:solidFill>
                <a:srgbClr val="000000"/>
              </a:solidFill>
              <a:miter lim="800000"/>
              <a:headEnd/>
              <a:tailEnd/>
            </a:ln>
          </p:spPr>
          <p:txBody>
            <a:bodyPr/>
            <a:lstStyle/>
            <a:p>
              <a:pPr eaLnBrk="0" hangingPunct="0"/>
              <a:endParaRPr lang="en-US" sz="1800"/>
            </a:p>
          </p:txBody>
        </p:sp>
        <p:grpSp>
          <p:nvGrpSpPr>
            <p:cNvPr id="4" name="Group 21"/>
            <p:cNvGrpSpPr>
              <a:grpSpLocks/>
            </p:cNvGrpSpPr>
            <p:nvPr/>
          </p:nvGrpSpPr>
          <p:grpSpPr bwMode="auto">
            <a:xfrm>
              <a:off x="3422" y="1546"/>
              <a:ext cx="502" cy="210"/>
              <a:chOff x="2522" y="1270"/>
              <a:chExt cx="555" cy="232"/>
            </a:xfrm>
          </p:grpSpPr>
          <p:sp>
            <p:nvSpPr>
              <p:cNvPr id="86068" name="Freeform 22"/>
              <p:cNvSpPr>
                <a:spLocks/>
              </p:cNvSpPr>
              <p:nvPr/>
            </p:nvSpPr>
            <p:spPr bwMode="auto">
              <a:xfrm>
                <a:off x="2522" y="1270"/>
                <a:ext cx="129" cy="232"/>
              </a:xfrm>
              <a:custGeom>
                <a:avLst/>
                <a:gdLst>
                  <a:gd name="T0" fmla="*/ 0 w 129"/>
                  <a:gd name="T1" fmla="*/ 220 h 232"/>
                  <a:gd name="T2" fmla="*/ 26 w 129"/>
                  <a:gd name="T3" fmla="*/ 232 h 232"/>
                  <a:gd name="T4" fmla="*/ 129 w 129"/>
                  <a:gd name="T5" fmla="*/ 26 h 232"/>
                  <a:gd name="T6" fmla="*/ 116 w 129"/>
                  <a:gd name="T7" fmla="*/ 0 h 232"/>
                  <a:gd name="T8" fmla="*/ 116 w 129"/>
                  <a:gd name="T9" fmla="*/ 0 h 232"/>
                  <a:gd name="T10" fmla="*/ 103 w 129"/>
                  <a:gd name="T11" fmla="*/ 13 h 232"/>
                  <a:gd name="T12" fmla="*/ 0 w 129"/>
                  <a:gd name="T13" fmla="*/ 220 h 232"/>
                  <a:gd name="T14" fmla="*/ 0 60000 65536"/>
                  <a:gd name="T15" fmla="*/ 0 60000 65536"/>
                  <a:gd name="T16" fmla="*/ 0 60000 65536"/>
                  <a:gd name="T17" fmla="*/ 0 60000 65536"/>
                  <a:gd name="T18" fmla="*/ 0 60000 65536"/>
                  <a:gd name="T19" fmla="*/ 0 60000 65536"/>
                  <a:gd name="T20" fmla="*/ 0 60000 65536"/>
                  <a:gd name="T21" fmla="*/ 0 w 129"/>
                  <a:gd name="T22" fmla="*/ 0 h 232"/>
                  <a:gd name="T23" fmla="*/ 129 w 129"/>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232">
                    <a:moveTo>
                      <a:pt x="0" y="220"/>
                    </a:moveTo>
                    <a:lnTo>
                      <a:pt x="26" y="232"/>
                    </a:lnTo>
                    <a:lnTo>
                      <a:pt x="129" y="26"/>
                    </a:lnTo>
                    <a:lnTo>
                      <a:pt x="116" y="0"/>
                    </a:lnTo>
                    <a:lnTo>
                      <a:pt x="103" y="13"/>
                    </a:lnTo>
                    <a:lnTo>
                      <a:pt x="0" y="220"/>
                    </a:lnTo>
                    <a:close/>
                  </a:path>
                </a:pathLst>
              </a:custGeom>
              <a:solidFill>
                <a:srgbClr val="000000"/>
              </a:solidFill>
              <a:ln w="9525">
                <a:noFill/>
                <a:round/>
                <a:headEnd/>
                <a:tailEnd/>
              </a:ln>
            </p:spPr>
            <p:txBody>
              <a:bodyPr/>
              <a:lstStyle/>
              <a:p>
                <a:pPr eaLnBrk="0" hangingPunct="0"/>
                <a:endParaRPr lang="en-US" sz="1800"/>
              </a:p>
            </p:txBody>
          </p:sp>
          <p:sp>
            <p:nvSpPr>
              <p:cNvPr id="86069" name="Freeform 23"/>
              <p:cNvSpPr>
                <a:spLocks/>
              </p:cNvSpPr>
              <p:nvPr/>
            </p:nvSpPr>
            <p:spPr bwMode="auto">
              <a:xfrm>
                <a:off x="2638" y="1270"/>
                <a:ext cx="323" cy="26"/>
              </a:xfrm>
              <a:custGeom>
                <a:avLst/>
                <a:gdLst>
                  <a:gd name="T0" fmla="*/ 0 w 323"/>
                  <a:gd name="T1" fmla="*/ 0 h 26"/>
                  <a:gd name="T2" fmla="*/ 0 w 323"/>
                  <a:gd name="T3" fmla="*/ 26 h 26"/>
                  <a:gd name="T4" fmla="*/ 310 w 323"/>
                  <a:gd name="T5" fmla="*/ 26 h 26"/>
                  <a:gd name="T6" fmla="*/ 323 w 323"/>
                  <a:gd name="T7" fmla="*/ 13 h 26"/>
                  <a:gd name="T8" fmla="*/ 323 w 323"/>
                  <a:gd name="T9" fmla="*/ 0 h 26"/>
                  <a:gd name="T10" fmla="*/ 310 w 323"/>
                  <a:gd name="T11" fmla="*/ 0 h 26"/>
                  <a:gd name="T12" fmla="*/ 0 w 323"/>
                  <a:gd name="T13" fmla="*/ 0 h 26"/>
                  <a:gd name="T14" fmla="*/ 0 60000 65536"/>
                  <a:gd name="T15" fmla="*/ 0 60000 65536"/>
                  <a:gd name="T16" fmla="*/ 0 60000 65536"/>
                  <a:gd name="T17" fmla="*/ 0 60000 65536"/>
                  <a:gd name="T18" fmla="*/ 0 60000 65536"/>
                  <a:gd name="T19" fmla="*/ 0 60000 65536"/>
                  <a:gd name="T20" fmla="*/ 0 60000 65536"/>
                  <a:gd name="T21" fmla="*/ 0 w 323"/>
                  <a:gd name="T22" fmla="*/ 0 h 26"/>
                  <a:gd name="T23" fmla="*/ 323 w 32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26">
                    <a:moveTo>
                      <a:pt x="0" y="0"/>
                    </a:moveTo>
                    <a:lnTo>
                      <a:pt x="0" y="26"/>
                    </a:lnTo>
                    <a:lnTo>
                      <a:pt x="310" y="26"/>
                    </a:lnTo>
                    <a:lnTo>
                      <a:pt x="323" y="13"/>
                    </a:lnTo>
                    <a:lnTo>
                      <a:pt x="323" y="0"/>
                    </a:lnTo>
                    <a:lnTo>
                      <a:pt x="310" y="0"/>
                    </a:lnTo>
                    <a:lnTo>
                      <a:pt x="0" y="0"/>
                    </a:lnTo>
                    <a:close/>
                  </a:path>
                </a:pathLst>
              </a:custGeom>
              <a:solidFill>
                <a:srgbClr val="000000"/>
              </a:solidFill>
              <a:ln w="9525">
                <a:noFill/>
                <a:round/>
                <a:headEnd/>
                <a:tailEnd/>
              </a:ln>
            </p:spPr>
            <p:txBody>
              <a:bodyPr/>
              <a:lstStyle/>
              <a:p>
                <a:pPr eaLnBrk="0" hangingPunct="0"/>
                <a:endParaRPr lang="en-US" sz="1800"/>
              </a:p>
            </p:txBody>
          </p:sp>
          <p:sp>
            <p:nvSpPr>
              <p:cNvPr id="86070" name="Freeform 24"/>
              <p:cNvSpPr>
                <a:spLocks/>
              </p:cNvSpPr>
              <p:nvPr/>
            </p:nvSpPr>
            <p:spPr bwMode="auto">
              <a:xfrm>
                <a:off x="2935" y="1283"/>
                <a:ext cx="142" cy="219"/>
              </a:xfrm>
              <a:custGeom>
                <a:avLst/>
                <a:gdLst>
                  <a:gd name="T0" fmla="*/ 26 w 142"/>
                  <a:gd name="T1" fmla="*/ 0 h 219"/>
                  <a:gd name="T2" fmla="*/ 0 w 142"/>
                  <a:gd name="T3" fmla="*/ 13 h 219"/>
                  <a:gd name="T4" fmla="*/ 103 w 142"/>
                  <a:gd name="T5" fmla="*/ 219 h 219"/>
                  <a:gd name="T6" fmla="*/ 116 w 142"/>
                  <a:gd name="T7" fmla="*/ 219 h 219"/>
                  <a:gd name="T8" fmla="*/ 142 w 142"/>
                  <a:gd name="T9" fmla="*/ 219 h 219"/>
                  <a:gd name="T10" fmla="*/ 129 w 142"/>
                  <a:gd name="T11" fmla="*/ 207 h 219"/>
                  <a:gd name="T12" fmla="*/ 26 w 142"/>
                  <a:gd name="T13" fmla="*/ 0 h 219"/>
                  <a:gd name="T14" fmla="*/ 0 60000 65536"/>
                  <a:gd name="T15" fmla="*/ 0 60000 65536"/>
                  <a:gd name="T16" fmla="*/ 0 60000 65536"/>
                  <a:gd name="T17" fmla="*/ 0 60000 65536"/>
                  <a:gd name="T18" fmla="*/ 0 60000 65536"/>
                  <a:gd name="T19" fmla="*/ 0 60000 65536"/>
                  <a:gd name="T20" fmla="*/ 0 60000 65536"/>
                  <a:gd name="T21" fmla="*/ 0 w 142"/>
                  <a:gd name="T22" fmla="*/ 0 h 219"/>
                  <a:gd name="T23" fmla="*/ 142 w 142"/>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 h="219">
                    <a:moveTo>
                      <a:pt x="26" y="0"/>
                    </a:moveTo>
                    <a:lnTo>
                      <a:pt x="0" y="13"/>
                    </a:lnTo>
                    <a:lnTo>
                      <a:pt x="103" y="219"/>
                    </a:lnTo>
                    <a:lnTo>
                      <a:pt x="116" y="219"/>
                    </a:lnTo>
                    <a:lnTo>
                      <a:pt x="142" y="219"/>
                    </a:lnTo>
                    <a:lnTo>
                      <a:pt x="129" y="207"/>
                    </a:lnTo>
                    <a:lnTo>
                      <a:pt x="26" y="0"/>
                    </a:lnTo>
                    <a:close/>
                  </a:path>
                </a:pathLst>
              </a:custGeom>
              <a:solidFill>
                <a:srgbClr val="000000"/>
              </a:solidFill>
              <a:ln w="9525">
                <a:noFill/>
                <a:round/>
                <a:headEnd/>
                <a:tailEnd/>
              </a:ln>
            </p:spPr>
            <p:txBody>
              <a:bodyPr/>
              <a:lstStyle/>
              <a:p>
                <a:pPr eaLnBrk="0" hangingPunct="0"/>
                <a:endParaRPr lang="en-US" sz="1800"/>
              </a:p>
            </p:txBody>
          </p:sp>
          <p:sp>
            <p:nvSpPr>
              <p:cNvPr id="86071" name="Freeform 25"/>
              <p:cNvSpPr>
                <a:spLocks/>
              </p:cNvSpPr>
              <p:nvPr/>
            </p:nvSpPr>
            <p:spPr bwMode="auto">
              <a:xfrm>
                <a:off x="2522" y="1477"/>
                <a:ext cx="529" cy="25"/>
              </a:xfrm>
              <a:custGeom>
                <a:avLst/>
                <a:gdLst>
                  <a:gd name="T0" fmla="*/ 529 w 529"/>
                  <a:gd name="T1" fmla="*/ 25 h 25"/>
                  <a:gd name="T2" fmla="*/ 529 w 529"/>
                  <a:gd name="T3" fmla="*/ 0 h 25"/>
                  <a:gd name="T4" fmla="*/ 13 w 529"/>
                  <a:gd name="T5" fmla="*/ 0 h 25"/>
                  <a:gd name="T6" fmla="*/ 0 w 529"/>
                  <a:gd name="T7" fmla="*/ 13 h 25"/>
                  <a:gd name="T8" fmla="*/ 0 w 529"/>
                  <a:gd name="T9" fmla="*/ 25 h 25"/>
                  <a:gd name="T10" fmla="*/ 13 w 529"/>
                  <a:gd name="T11" fmla="*/ 25 h 25"/>
                  <a:gd name="T12" fmla="*/ 529 w 529"/>
                  <a:gd name="T13" fmla="*/ 25 h 25"/>
                  <a:gd name="T14" fmla="*/ 0 60000 65536"/>
                  <a:gd name="T15" fmla="*/ 0 60000 65536"/>
                  <a:gd name="T16" fmla="*/ 0 60000 65536"/>
                  <a:gd name="T17" fmla="*/ 0 60000 65536"/>
                  <a:gd name="T18" fmla="*/ 0 60000 65536"/>
                  <a:gd name="T19" fmla="*/ 0 60000 65536"/>
                  <a:gd name="T20" fmla="*/ 0 60000 65536"/>
                  <a:gd name="T21" fmla="*/ 0 w 529"/>
                  <a:gd name="T22" fmla="*/ 0 h 25"/>
                  <a:gd name="T23" fmla="*/ 529 w 529"/>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9" h="25">
                    <a:moveTo>
                      <a:pt x="529" y="25"/>
                    </a:moveTo>
                    <a:lnTo>
                      <a:pt x="529" y="0"/>
                    </a:lnTo>
                    <a:lnTo>
                      <a:pt x="13" y="0"/>
                    </a:lnTo>
                    <a:lnTo>
                      <a:pt x="0" y="13"/>
                    </a:lnTo>
                    <a:lnTo>
                      <a:pt x="0" y="25"/>
                    </a:lnTo>
                    <a:lnTo>
                      <a:pt x="13" y="25"/>
                    </a:lnTo>
                    <a:lnTo>
                      <a:pt x="529" y="25"/>
                    </a:lnTo>
                    <a:close/>
                  </a:path>
                </a:pathLst>
              </a:custGeom>
              <a:solidFill>
                <a:srgbClr val="000000"/>
              </a:solidFill>
              <a:ln w="9525">
                <a:noFill/>
                <a:round/>
                <a:headEnd/>
                <a:tailEnd/>
              </a:ln>
            </p:spPr>
            <p:txBody>
              <a:bodyPr/>
              <a:lstStyle/>
              <a:p>
                <a:pPr eaLnBrk="0" hangingPunct="0"/>
                <a:endParaRPr lang="en-US" sz="1800"/>
              </a:p>
            </p:txBody>
          </p:sp>
        </p:grpSp>
        <p:grpSp>
          <p:nvGrpSpPr>
            <p:cNvPr id="5" name="Group 26"/>
            <p:cNvGrpSpPr>
              <a:grpSpLocks/>
            </p:cNvGrpSpPr>
            <p:nvPr/>
          </p:nvGrpSpPr>
          <p:grpSpPr bwMode="auto">
            <a:xfrm>
              <a:off x="3422" y="2048"/>
              <a:ext cx="502" cy="210"/>
              <a:chOff x="2522" y="1825"/>
              <a:chExt cx="555" cy="232"/>
            </a:xfrm>
          </p:grpSpPr>
          <p:sp>
            <p:nvSpPr>
              <p:cNvPr id="86064" name="Freeform 27"/>
              <p:cNvSpPr>
                <a:spLocks/>
              </p:cNvSpPr>
              <p:nvPr/>
            </p:nvSpPr>
            <p:spPr bwMode="auto">
              <a:xfrm>
                <a:off x="2522" y="1825"/>
                <a:ext cx="129" cy="232"/>
              </a:xfrm>
              <a:custGeom>
                <a:avLst/>
                <a:gdLst>
                  <a:gd name="T0" fmla="*/ 0 w 129"/>
                  <a:gd name="T1" fmla="*/ 220 h 232"/>
                  <a:gd name="T2" fmla="*/ 26 w 129"/>
                  <a:gd name="T3" fmla="*/ 232 h 232"/>
                  <a:gd name="T4" fmla="*/ 129 w 129"/>
                  <a:gd name="T5" fmla="*/ 26 h 232"/>
                  <a:gd name="T6" fmla="*/ 116 w 129"/>
                  <a:gd name="T7" fmla="*/ 0 h 232"/>
                  <a:gd name="T8" fmla="*/ 116 w 129"/>
                  <a:gd name="T9" fmla="*/ 0 h 232"/>
                  <a:gd name="T10" fmla="*/ 103 w 129"/>
                  <a:gd name="T11" fmla="*/ 13 h 232"/>
                  <a:gd name="T12" fmla="*/ 0 w 129"/>
                  <a:gd name="T13" fmla="*/ 220 h 232"/>
                  <a:gd name="T14" fmla="*/ 0 60000 65536"/>
                  <a:gd name="T15" fmla="*/ 0 60000 65536"/>
                  <a:gd name="T16" fmla="*/ 0 60000 65536"/>
                  <a:gd name="T17" fmla="*/ 0 60000 65536"/>
                  <a:gd name="T18" fmla="*/ 0 60000 65536"/>
                  <a:gd name="T19" fmla="*/ 0 60000 65536"/>
                  <a:gd name="T20" fmla="*/ 0 60000 65536"/>
                  <a:gd name="T21" fmla="*/ 0 w 129"/>
                  <a:gd name="T22" fmla="*/ 0 h 232"/>
                  <a:gd name="T23" fmla="*/ 129 w 129"/>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232">
                    <a:moveTo>
                      <a:pt x="0" y="220"/>
                    </a:moveTo>
                    <a:lnTo>
                      <a:pt x="26" y="232"/>
                    </a:lnTo>
                    <a:lnTo>
                      <a:pt x="129" y="26"/>
                    </a:lnTo>
                    <a:lnTo>
                      <a:pt x="116" y="0"/>
                    </a:lnTo>
                    <a:lnTo>
                      <a:pt x="103" y="13"/>
                    </a:lnTo>
                    <a:lnTo>
                      <a:pt x="0" y="220"/>
                    </a:lnTo>
                    <a:close/>
                  </a:path>
                </a:pathLst>
              </a:custGeom>
              <a:solidFill>
                <a:srgbClr val="000000"/>
              </a:solidFill>
              <a:ln w="9525">
                <a:noFill/>
                <a:round/>
                <a:headEnd/>
                <a:tailEnd/>
              </a:ln>
            </p:spPr>
            <p:txBody>
              <a:bodyPr/>
              <a:lstStyle/>
              <a:p>
                <a:pPr eaLnBrk="0" hangingPunct="0"/>
                <a:endParaRPr lang="en-US" sz="1800"/>
              </a:p>
            </p:txBody>
          </p:sp>
          <p:sp>
            <p:nvSpPr>
              <p:cNvPr id="86065" name="Freeform 28"/>
              <p:cNvSpPr>
                <a:spLocks/>
              </p:cNvSpPr>
              <p:nvPr/>
            </p:nvSpPr>
            <p:spPr bwMode="auto">
              <a:xfrm>
                <a:off x="2638" y="1825"/>
                <a:ext cx="323" cy="26"/>
              </a:xfrm>
              <a:custGeom>
                <a:avLst/>
                <a:gdLst>
                  <a:gd name="T0" fmla="*/ 0 w 323"/>
                  <a:gd name="T1" fmla="*/ 0 h 26"/>
                  <a:gd name="T2" fmla="*/ 0 w 323"/>
                  <a:gd name="T3" fmla="*/ 26 h 26"/>
                  <a:gd name="T4" fmla="*/ 310 w 323"/>
                  <a:gd name="T5" fmla="*/ 26 h 26"/>
                  <a:gd name="T6" fmla="*/ 323 w 323"/>
                  <a:gd name="T7" fmla="*/ 13 h 26"/>
                  <a:gd name="T8" fmla="*/ 323 w 323"/>
                  <a:gd name="T9" fmla="*/ 0 h 26"/>
                  <a:gd name="T10" fmla="*/ 310 w 323"/>
                  <a:gd name="T11" fmla="*/ 0 h 26"/>
                  <a:gd name="T12" fmla="*/ 0 w 323"/>
                  <a:gd name="T13" fmla="*/ 0 h 26"/>
                  <a:gd name="T14" fmla="*/ 0 60000 65536"/>
                  <a:gd name="T15" fmla="*/ 0 60000 65536"/>
                  <a:gd name="T16" fmla="*/ 0 60000 65536"/>
                  <a:gd name="T17" fmla="*/ 0 60000 65536"/>
                  <a:gd name="T18" fmla="*/ 0 60000 65536"/>
                  <a:gd name="T19" fmla="*/ 0 60000 65536"/>
                  <a:gd name="T20" fmla="*/ 0 60000 65536"/>
                  <a:gd name="T21" fmla="*/ 0 w 323"/>
                  <a:gd name="T22" fmla="*/ 0 h 26"/>
                  <a:gd name="T23" fmla="*/ 323 w 32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26">
                    <a:moveTo>
                      <a:pt x="0" y="0"/>
                    </a:moveTo>
                    <a:lnTo>
                      <a:pt x="0" y="26"/>
                    </a:lnTo>
                    <a:lnTo>
                      <a:pt x="310" y="26"/>
                    </a:lnTo>
                    <a:lnTo>
                      <a:pt x="323" y="13"/>
                    </a:lnTo>
                    <a:lnTo>
                      <a:pt x="323" y="0"/>
                    </a:lnTo>
                    <a:lnTo>
                      <a:pt x="310" y="0"/>
                    </a:lnTo>
                    <a:lnTo>
                      <a:pt x="0" y="0"/>
                    </a:lnTo>
                    <a:close/>
                  </a:path>
                </a:pathLst>
              </a:custGeom>
              <a:solidFill>
                <a:srgbClr val="000000"/>
              </a:solidFill>
              <a:ln w="9525">
                <a:noFill/>
                <a:round/>
                <a:headEnd/>
                <a:tailEnd/>
              </a:ln>
            </p:spPr>
            <p:txBody>
              <a:bodyPr/>
              <a:lstStyle/>
              <a:p>
                <a:pPr eaLnBrk="0" hangingPunct="0"/>
                <a:endParaRPr lang="en-US" sz="1800"/>
              </a:p>
            </p:txBody>
          </p:sp>
          <p:sp>
            <p:nvSpPr>
              <p:cNvPr id="86066" name="Freeform 29"/>
              <p:cNvSpPr>
                <a:spLocks/>
              </p:cNvSpPr>
              <p:nvPr/>
            </p:nvSpPr>
            <p:spPr bwMode="auto">
              <a:xfrm>
                <a:off x="2935" y="1838"/>
                <a:ext cx="142" cy="219"/>
              </a:xfrm>
              <a:custGeom>
                <a:avLst/>
                <a:gdLst>
                  <a:gd name="T0" fmla="*/ 26 w 142"/>
                  <a:gd name="T1" fmla="*/ 0 h 219"/>
                  <a:gd name="T2" fmla="*/ 0 w 142"/>
                  <a:gd name="T3" fmla="*/ 13 h 219"/>
                  <a:gd name="T4" fmla="*/ 103 w 142"/>
                  <a:gd name="T5" fmla="*/ 219 h 219"/>
                  <a:gd name="T6" fmla="*/ 116 w 142"/>
                  <a:gd name="T7" fmla="*/ 219 h 219"/>
                  <a:gd name="T8" fmla="*/ 142 w 142"/>
                  <a:gd name="T9" fmla="*/ 219 h 219"/>
                  <a:gd name="T10" fmla="*/ 129 w 142"/>
                  <a:gd name="T11" fmla="*/ 207 h 219"/>
                  <a:gd name="T12" fmla="*/ 26 w 142"/>
                  <a:gd name="T13" fmla="*/ 0 h 219"/>
                  <a:gd name="T14" fmla="*/ 0 60000 65536"/>
                  <a:gd name="T15" fmla="*/ 0 60000 65536"/>
                  <a:gd name="T16" fmla="*/ 0 60000 65536"/>
                  <a:gd name="T17" fmla="*/ 0 60000 65536"/>
                  <a:gd name="T18" fmla="*/ 0 60000 65536"/>
                  <a:gd name="T19" fmla="*/ 0 60000 65536"/>
                  <a:gd name="T20" fmla="*/ 0 60000 65536"/>
                  <a:gd name="T21" fmla="*/ 0 w 142"/>
                  <a:gd name="T22" fmla="*/ 0 h 219"/>
                  <a:gd name="T23" fmla="*/ 142 w 142"/>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 h="219">
                    <a:moveTo>
                      <a:pt x="26" y="0"/>
                    </a:moveTo>
                    <a:lnTo>
                      <a:pt x="0" y="13"/>
                    </a:lnTo>
                    <a:lnTo>
                      <a:pt x="103" y="219"/>
                    </a:lnTo>
                    <a:lnTo>
                      <a:pt x="116" y="219"/>
                    </a:lnTo>
                    <a:lnTo>
                      <a:pt x="142" y="219"/>
                    </a:lnTo>
                    <a:lnTo>
                      <a:pt x="129" y="207"/>
                    </a:lnTo>
                    <a:lnTo>
                      <a:pt x="26" y="0"/>
                    </a:lnTo>
                    <a:close/>
                  </a:path>
                </a:pathLst>
              </a:custGeom>
              <a:solidFill>
                <a:srgbClr val="000000"/>
              </a:solidFill>
              <a:ln w="9525">
                <a:noFill/>
                <a:round/>
                <a:headEnd/>
                <a:tailEnd/>
              </a:ln>
            </p:spPr>
            <p:txBody>
              <a:bodyPr/>
              <a:lstStyle/>
              <a:p>
                <a:pPr eaLnBrk="0" hangingPunct="0"/>
                <a:endParaRPr lang="en-US" sz="1800"/>
              </a:p>
            </p:txBody>
          </p:sp>
          <p:sp>
            <p:nvSpPr>
              <p:cNvPr id="86067" name="Freeform 30"/>
              <p:cNvSpPr>
                <a:spLocks/>
              </p:cNvSpPr>
              <p:nvPr/>
            </p:nvSpPr>
            <p:spPr bwMode="auto">
              <a:xfrm>
                <a:off x="2522" y="2032"/>
                <a:ext cx="529" cy="25"/>
              </a:xfrm>
              <a:custGeom>
                <a:avLst/>
                <a:gdLst>
                  <a:gd name="T0" fmla="*/ 529 w 529"/>
                  <a:gd name="T1" fmla="*/ 25 h 25"/>
                  <a:gd name="T2" fmla="*/ 529 w 529"/>
                  <a:gd name="T3" fmla="*/ 0 h 25"/>
                  <a:gd name="T4" fmla="*/ 13 w 529"/>
                  <a:gd name="T5" fmla="*/ 0 h 25"/>
                  <a:gd name="T6" fmla="*/ 0 w 529"/>
                  <a:gd name="T7" fmla="*/ 13 h 25"/>
                  <a:gd name="T8" fmla="*/ 0 w 529"/>
                  <a:gd name="T9" fmla="*/ 25 h 25"/>
                  <a:gd name="T10" fmla="*/ 13 w 529"/>
                  <a:gd name="T11" fmla="*/ 25 h 25"/>
                  <a:gd name="T12" fmla="*/ 529 w 529"/>
                  <a:gd name="T13" fmla="*/ 25 h 25"/>
                  <a:gd name="T14" fmla="*/ 0 60000 65536"/>
                  <a:gd name="T15" fmla="*/ 0 60000 65536"/>
                  <a:gd name="T16" fmla="*/ 0 60000 65536"/>
                  <a:gd name="T17" fmla="*/ 0 60000 65536"/>
                  <a:gd name="T18" fmla="*/ 0 60000 65536"/>
                  <a:gd name="T19" fmla="*/ 0 60000 65536"/>
                  <a:gd name="T20" fmla="*/ 0 60000 65536"/>
                  <a:gd name="T21" fmla="*/ 0 w 529"/>
                  <a:gd name="T22" fmla="*/ 0 h 25"/>
                  <a:gd name="T23" fmla="*/ 529 w 529"/>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9" h="25">
                    <a:moveTo>
                      <a:pt x="529" y="25"/>
                    </a:moveTo>
                    <a:lnTo>
                      <a:pt x="529" y="0"/>
                    </a:lnTo>
                    <a:lnTo>
                      <a:pt x="13" y="0"/>
                    </a:lnTo>
                    <a:lnTo>
                      <a:pt x="0" y="13"/>
                    </a:lnTo>
                    <a:lnTo>
                      <a:pt x="0" y="25"/>
                    </a:lnTo>
                    <a:lnTo>
                      <a:pt x="13" y="25"/>
                    </a:lnTo>
                    <a:lnTo>
                      <a:pt x="529" y="25"/>
                    </a:lnTo>
                    <a:close/>
                  </a:path>
                </a:pathLst>
              </a:custGeom>
              <a:solidFill>
                <a:srgbClr val="000000"/>
              </a:solidFill>
              <a:ln w="9525">
                <a:noFill/>
                <a:round/>
                <a:headEnd/>
                <a:tailEnd/>
              </a:ln>
            </p:spPr>
            <p:txBody>
              <a:bodyPr/>
              <a:lstStyle/>
              <a:p>
                <a:pPr eaLnBrk="0" hangingPunct="0"/>
                <a:endParaRPr lang="en-US" sz="1800"/>
              </a:p>
            </p:txBody>
          </p:sp>
        </p:grpSp>
        <p:grpSp>
          <p:nvGrpSpPr>
            <p:cNvPr id="6" name="Group 31"/>
            <p:cNvGrpSpPr>
              <a:grpSpLocks/>
            </p:cNvGrpSpPr>
            <p:nvPr/>
          </p:nvGrpSpPr>
          <p:grpSpPr bwMode="auto">
            <a:xfrm>
              <a:off x="3422" y="2550"/>
              <a:ext cx="502" cy="210"/>
              <a:chOff x="2522" y="2380"/>
              <a:chExt cx="555" cy="232"/>
            </a:xfrm>
          </p:grpSpPr>
          <p:sp>
            <p:nvSpPr>
              <p:cNvPr id="86060" name="Freeform 32"/>
              <p:cNvSpPr>
                <a:spLocks/>
              </p:cNvSpPr>
              <p:nvPr/>
            </p:nvSpPr>
            <p:spPr bwMode="auto">
              <a:xfrm>
                <a:off x="2522" y="2380"/>
                <a:ext cx="129" cy="232"/>
              </a:xfrm>
              <a:custGeom>
                <a:avLst/>
                <a:gdLst>
                  <a:gd name="T0" fmla="*/ 0 w 129"/>
                  <a:gd name="T1" fmla="*/ 219 h 232"/>
                  <a:gd name="T2" fmla="*/ 26 w 129"/>
                  <a:gd name="T3" fmla="*/ 232 h 232"/>
                  <a:gd name="T4" fmla="*/ 129 w 129"/>
                  <a:gd name="T5" fmla="*/ 26 h 232"/>
                  <a:gd name="T6" fmla="*/ 116 w 129"/>
                  <a:gd name="T7" fmla="*/ 0 h 232"/>
                  <a:gd name="T8" fmla="*/ 116 w 129"/>
                  <a:gd name="T9" fmla="*/ 0 h 232"/>
                  <a:gd name="T10" fmla="*/ 103 w 129"/>
                  <a:gd name="T11" fmla="*/ 13 h 232"/>
                  <a:gd name="T12" fmla="*/ 0 w 129"/>
                  <a:gd name="T13" fmla="*/ 219 h 232"/>
                  <a:gd name="T14" fmla="*/ 0 60000 65536"/>
                  <a:gd name="T15" fmla="*/ 0 60000 65536"/>
                  <a:gd name="T16" fmla="*/ 0 60000 65536"/>
                  <a:gd name="T17" fmla="*/ 0 60000 65536"/>
                  <a:gd name="T18" fmla="*/ 0 60000 65536"/>
                  <a:gd name="T19" fmla="*/ 0 60000 65536"/>
                  <a:gd name="T20" fmla="*/ 0 60000 65536"/>
                  <a:gd name="T21" fmla="*/ 0 w 129"/>
                  <a:gd name="T22" fmla="*/ 0 h 232"/>
                  <a:gd name="T23" fmla="*/ 129 w 129"/>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232">
                    <a:moveTo>
                      <a:pt x="0" y="219"/>
                    </a:moveTo>
                    <a:lnTo>
                      <a:pt x="26" y="232"/>
                    </a:lnTo>
                    <a:lnTo>
                      <a:pt x="129" y="26"/>
                    </a:lnTo>
                    <a:lnTo>
                      <a:pt x="116" y="0"/>
                    </a:lnTo>
                    <a:lnTo>
                      <a:pt x="103" y="13"/>
                    </a:lnTo>
                    <a:lnTo>
                      <a:pt x="0" y="219"/>
                    </a:lnTo>
                    <a:close/>
                  </a:path>
                </a:pathLst>
              </a:custGeom>
              <a:solidFill>
                <a:srgbClr val="000000"/>
              </a:solidFill>
              <a:ln w="9525">
                <a:noFill/>
                <a:round/>
                <a:headEnd/>
                <a:tailEnd/>
              </a:ln>
            </p:spPr>
            <p:txBody>
              <a:bodyPr/>
              <a:lstStyle/>
              <a:p>
                <a:pPr eaLnBrk="0" hangingPunct="0"/>
                <a:endParaRPr lang="en-US" sz="1800"/>
              </a:p>
            </p:txBody>
          </p:sp>
          <p:sp>
            <p:nvSpPr>
              <p:cNvPr id="86061" name="Freeform 33"/>
              <p:cNvSpPr>
                <a:spLocks/>
              </p:cNvSpPr>
              <p:nvPr/>
            </p:nvSpPr>
            <p:spPr bwMode="auto">
              <a:xfrm>
                <a:off x="2638" y="2380"/>
                <a:ext cx="323" cy="26"/>
              </a:xfrm>
              <a:custGeom>
                <a:avLst/>
                <a:gdLst>
                  <a:gd name="T0" fmla="*/ 0 w 323"/>
                  <a:gd name="T1" fmla="*/ 0 h 26"/>
                  <a:gd name="T2" fmla="*/ 0 w 323"/>
                  <a:gd name="T3" fmla="*/ 26 h 26"/>
                  <a:gd name="T4" fmla="*/ 310 w 323"/>
                  <a:gd name="T5" fmla="*/ 26 h 26"/>
                  <a:gd name="T6" fmla="*/ 323 w 323"/>
                  <a:gd name="T7" fmla="*/ 13 h 26"/>
                  <a:gd name="T8" fmla="*/ 323 w 323"/>
                  <a:gd name="T9" fmla="*/ 0 h 26"/>
                  <a:gd name="T10" fmla="*/ 310 w 323"/>
                  <a:gd name="T11" fmla="*/ 0 h 26"/>
                  <a:gd name="T12" fmla="*/ 0 w 323"/>
                  <a:gd name="T13" fmla="*/ 0 h 26"/>
                  <a:gd name="T14" fmla="*/ 0 60000 65536"/>
                  <a:gd name="T15" fmla="*/ 0 60000 65536"/>
                  <a:gd name="T16" fmla="*/ 0 60000 65536"/>
                  <a:gd name="T17" fmla="*/ 0 60000 65536"/>
                  <a:gd name="T18" fmla="*/ 0 60000 65536"/>
                  <a:gd name="T19" fmla="*/ 0 60000 65536"/>
                  <a:gd name="T20" fmla="*/ 0 60000 65536"/>
                  <a:gd name="T21" fmla="*/ 0 w 323"/>
                  <a:gd name="T22" fmla="*/ 0 h 26"/>
                  <a:gd name="T23" fmla="*/ 323 w 32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26">
                    <a:moveTo>
                      <a:pt x="0" y="0"/>
                    </a:moveTo>
                    <a:lnTo>
                      <a:pt x="0" y="26"/>
                    </a:lnTo>
                    <a:lnTo>
                      <a:pt x="310" y="26"/>
                    </a:lnTo>
                    <a:lnTo>
                      <a:pt x="323" y="13"/>
                    </a:lnTo>
                    <a:lnTo>
                      <a:pt x="323" y="0"/>
                    </a:lnTo>
                    <a:lnTo>
                      <a:pt x="310" y="0"/>
                    </a:lnTo>
                    <a:lnTo>
                      <a:pt x="0" y="0"/>
                    </a:lnTo>
                    <a:close/>
                  </a:path>
                </a:pathLst>
              </a:custGeom>
              <a:solidFill>
                <a:srgbClr val="000000"/>
              </a:solidFill>
              <a:ln w="9525">
                <a:noFill/>
                <a:round/>
                <a:headEnd/>
                <a:tailEnd/>
              </a:ln>
            </p:spPr>
            <p:txBody>
              <a:bodyPr/>
              <a:lstStyle/>
              <a:p>
                <a:pPr eaLnBrk="0" hangingPunct="0"/>
                <a:endParaRPr lang="en-US" sz="1800"/>
              </a:p>
            </p:txBody>
          </p:sp>
          <p:sp>
            <p:nvSpPr>
              <p:cNvPr id="86062" name="Freeform 34"/>
              <p:cNvSpPr>
                <a:spLocks/>
              </p:cNvSpPr>
              <p:nvPr/>
            </p:nvSpPr>
            <p:spPr bwMode="auto">
              <a:xfrm>
                <a:off x="2935" y="2393"/>
                <a:ext cx="142" cy="219"/>
              </a:xfrm>
              <a:custGeom>
                <a:avLst/>
                <a:gdLst>
                  <a:gd name="T0" fmla="*/ 26 w 142"/>
                  <a:gd name="T1" fmla="*/ 0 h 219"/>
                  <a:gd name="T2" fmla="*/ 0 w 142"/>
                  <a:gd name="T3" fmla="*/ 13 h 219"/>
                  <a:gd name="T4" fmla="*/ 103 w 142"/>
                  <a:gd name="T5" fmla="*/ 219 h 219"/>
                  <a:gd name="T6" fmla="*/ 116 w 142"/>
                  <a:gd name="T7" fmla="*/ 219 h 219"/>
                  <a:gd name="T8" fmla="*/ 142 w 142"/>
                  <a:gd name="T9" fmla="*/ 219 h 219"/>
                  <a:gd name="T10" fmla="*/ 129 w 142"/>
                  <a:gd name="T11" fmla="*/ 206 h 219"/>
                  <a:gd name="T12" fmla="*/ 26 w 142"/>
                  <a:gd name="T13" fmla="*/ 0 h 219"/>
                  <a:gd name="T14" fmla="*/ 0 60000 65536"/>
                  <a:gd name="T15" fmla="*/ 0 60000 65536"/>
                  <a:gd name="T16" fmla="*/ 0 60000 65536"/>
                  <a:gd name="T17" fmla="*/ 0 60000 65536"/>
                  <a:gd name="T18" fmla="*/ 0 60000 65536"/>
                  <a:gd name="T19" fmla="*/ 0 60000 65536"/>
                  <a:gd name="T20" fmla="*/ 0 60000 65536"/>
                  <a:gd name="T21" fmla="*/ 0 w 142"/>
                  <a:gd name="T22" fmla="*/ 0 h 219"/>
                  <a:gd name="T23" fmla="*/ 142 w 142"/>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 h="219">
                    <a:moveTo>
                      <a:pt x="26" y="0"/>
                    </a:moveTo>
                    <a:lnTo>
                      <a:pt x="0" y="13"/>
                    </a:lnTo>
                    <a:lnTo>
                      <a:pt x="103" y="219"/>
                    </a:lnTo>
                    <a:lnTo>
                      <a:pt x="116" y="219"/>
                    </a:lnTo>
                    <a:lnTo>
                      <a:pt x="142" y="219"/>
                    </a:lnTo>
                    <a:lnTo>
                      <a:pt x="129" y="206"/>
                    </a:lnTo>
                    <a:lnTo>
                      <a:pt x="26" y="0"/>
                    </a:lnTo>
                    <a:close/>
                  </a:path>
                </a:pathLst>
              </a:custGeom>
              <a:solidFill>
                <a:srgbClr val="000000"/>
              </a:solidFill>
              <a:ln w="9525">
                <a:noFill/>
                <a:round/>
                <a:headEnd/>
                <a:tailEnd/>
              </a:ln>
            </p:spPr>
            <p:txBody>
              <a:bodyPr/>
              <a:lstStyle/>
              <a:p>
                <a:pPr eaLnBrk="0" hangingPunct="0"/>
                <a:endParaRPr lang="en-US" sz="1800"/>
              </a:p>
            </p:txBody>
          </p:sp>
          <p:sp>
            <p:nvSpPr>
              <p:cNvPr id="86063" name="Freeform 35"/>
              <p:cNvSpPr>
                <a:spLocks/>
              </p:cNvSpPr>
              <p:nvPr/>
            </p:nvSpPr>
            <p:spPr bwMode="auto">
              <a:xfrm>
                <a:off x="2522" y="2587"/>
                <a:ext cx="529" cy="25"/>
              </a:xfrm>
              <a:custGeom>
                <a:avLst/>
                <a:gdLst>
                  <a:gd name="T0" fmla="*/ 529 w 529"/>
                  <a:gd name="T1" fmla="*/ 25 h 25"/>
                  <a:gd name="T2" fmla="*/ 529 w 529"/>
                  <a:gd name="T3" fmla="*/ 0 h 25"/>
                  <a:gd name="T4" fmla="*/ 13 w 529"/>
                  <a:gd name="T5" fmla="*/ 0 h 25"/>
                  <a:gd name="T6" fmla="*/ 0 w 529"/>
                  <a:gd name="T7" fmla="*/ 12 h 25"/>
                  <a:gd name="T8" fmla="*/ 0 w 529"/>
                  <a:gd name="T9" fmla="*/ 25 h 25"/>
                  <a:gd name="T10" fmla="*/ 13 w 529"/>
                  <a:gd name="T11" fmla="*/ 25 h 25"/>
                  <a:gd name="T12" fmla="*/ 529 w 529"/>
                  <a:gd name="T13" fmla="*/ 25 h 25"/>
                  <a:gd name="T14" fmla="*/ 0 60000 65536"/>
                  <a:gd name="T15" fmla="*/ 0 60000 65536"/>
                  <a:gd name="T16" fmla="*/ 0 60000 65536"/>
                  <a:gd name="T17" fmla="*/ 0 60000 65536"/>
                  <a:gd name="T18" fmla="*/ 0 60000 65536"/>
                  <a:gd name="T19" fmla="*/ 0 60000 65536"/>
                  <a:gd name="T20" fmla="*/ 0 60000 65536"/>
                  <a:gd name="T21" fmla="*/ 0 w 529"/>
                  <a:gd name="T22" fmla="*/ 0 h 25"/>
                  <a:gd name="T23" fmla="*/ 529 w 529"/>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9" h="25">
                    <a:moveTo>
                      <a:pt x="529" y="25"/>
                    </a:moveTo>
                    <a:lnTo>
                      <a:pt x="529" y="0"/>
                    </a:lnTo>
                    <a:lnTo>
                      <a:pt x="13" y="0"/>
                    </a:lnTo>
                    <a:lnTo>
                      <a:pt x="0" y="12"/>
                    </a:lnTo>
                    <a:lnTo>
                      <a:pt x="0" y="25"/>
                    </a:lnTo>
                    <a:lnTo>
                      <a:pt x="13" y="25"/>
                    </a:lnTo>
                    <a:lnTo>
                      <a:pt x="529" y="25"/>
                    </a:lnTo>
                    <a:close/>
                  </a:path>
                </a:pathLst>
              </a:custGeom>
              <a:solidFill>
                <a:srgbClr val="000000"/>
              </a:solidFill>
              <a:ln w="9525">
                <a:noFill/>
                <a:round/>
                <a:headEnd/>
                <a:tailEnd/>
              </a:ln>
            </p:spPr>
            <p:txBody>
              <a:bodyPr/>
              <a:lstStyle/>
              <a:p>
                <a:pPr eaLnBrk="0" hangingPunct="0"/>
                <a:endParaRPr lang="en-US" sz="1800"/>
              </a:p>
            </p:txBody>
          </p:sp>
        </p:grpSp>
        <p:grpSp>
          <p:nvGrpSpPr>
            <p:cNvPr id="7" name="Group 36"/>
            <p:cNvGrpSpPr>
              <a:grpSpLocks/>
            </p:cNvGrpSpPr>
            <p:nvPr/>
          </p:nvGrpSpPr>
          <p:grpSpPr bwMode="auto">
            <a:xfrm>
              <a:off x="3422" y="3064"/>
              <a:ext cx="502" cy="210"/>
              <a:chOff x="2522" y="2948"/>
              <a:chExt cx="555" cy="232"/>
            </a:xfrm>
          </p:grpSpPr>
          <p:sp>
            <p:nvSpPr>
              <p:cNvPr id="86056" name="Freeform 37"/>
              <p:cNvSpPr>
                <a:spLocks/>
              </p:cNvSpPr>
              <p:nvPr/>
            </p:nvSpPr>
            <p:spPr bwMode="auto">
              <a:xfrm>
                <a:off x="2522" y="2948"/>
                <a:ext cx="129" cy="232"/>
              </a:xfrm>
              <a:custGeom>
                <a:avLst/>
                <a:gdLst>
                  <a:gd name="T0" fmla="*/ 0 w 129"/>
                  <a:gd name="T1" fmla="*/ 219 h 232"/>
                  <a:gd name="T2" fmla="*/ 26 w 129"/>
                  <a:gd name="T3" fmla="*/ 232 h 232"/>
                  <a:gd name="T4" fmla="*/ 129 w 129"/>
                  <a:gd name="T5" fmla="*/ 26 h 232"/>
                  <a:gd name="T6" fmla="*/ 116 w 129"/>
                  <a:gd name="T7" fmla="*/ 0 h 232"/>
                  <a:gd name="T8" fmla="*/ 116 w 129"/>
                  <a:gd name="T9" fmla="*/ 0 h 232"/>
                  <a:gd name="T10" fmla="*/ 103 w 129"/>
                  <a:gd name="T11" fmla="*/ 13 h 232"/>
                  <a:gd name="T12" fmla="*/ 0 w 129"/>
                  <a:gd name="T13" fmla="*/ 219 h 232"/>
                  <a:gd name="T14" fmla="*/ 0 60000 65536"/>
                  <a:gd name="T15" fmla="*/ 0 60000 65536"/>
                  <a:gd name="T16" fmla="*/ 0 60000 65536"/>
                  <a:gd name="T17" fmla="*/ 0 60000 65536"/>
                  <a:gd name="T18" fmla="*/ 0 60000 65536"/>
                  <a:gd name="T19" fmla="*/ 0 60000 65536"/>
                  <a:gd name="T20" fmla="*/ 0 60000 65536"/>
                  <a:gd name="T21" fmla="*/ 0 w 129"/>
                  <a:gd name="T22" fmla="*/ 0 h 232"/>
                  <a:gd name="T23" fmla="*/ 129 w 129"/>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232">
                    <a:moveTo>
                      <a:pt x="0" y="219"/>
                    </a:moveTo>
                    <a:lnTo>
                      <a:pt x="26" y="232"/>
                    </a:lnTo>
                    <a:lnTo>
                      <a:pt x="129" y="26"/>
                    </a:lnTo>
                    <a:lnTo>
                      <a:pt x="116" y="0"/>
                    </a:lnTo>
                    <a:lnTo>
                      <a:pt x="103" y="13"/>
                    </a:lnTo>
                    <a:lnTo>
                      <a:pt x="0" y="219"/>
                    </a:lnTo>
                    <a:close/>
                  </a:path>
                </a:pathLst>
              </a:custGeom>
              <a:solidFill>
                <a:srgbClr val="000000"/>
              </a:solidFill>
              <a:ln w="9525">
                <a:noFill/>
                <a:round/>
                <a:headEnd/>
                <a:tailEnd/>
              </a:ln>
            </p:spPr>
            <p:txBody>
              <a:bodyPr/>
              <a:lstStyle/>
              <a:p>
                <a:pPr eaLnBrk="0" hangingPunct="0"/>
                <a:endParaRPr lang="en-US" sz="1800"/>
              </a:p>
            </p:txBody>
          </p:sp>
          <p:sp>
            <p:nvSpPr>
              <p:cNvPr id="86057" name="Freeform 38"/>
              <p:cNvSpPr>
                <a:spLocks/>
              </p:cNvSpPr>
              <p:nvPr/>
            </p:nvSpPr>
            <p:spPr bwMode="auto">
              <a:xfrm>
                <a:off x="2638" y="2948"/>
                <a:ext cx="323" cy="26"/>
              </a:xfrm>
              <a:custGeom>
                <a:avLst/>
                <a:gdLst>
                  <a:gd name="T0" fmla="*/ 0 w 323"/>
                  <a:gd name="T1" fmla="*/ 0 h 26"/>
                  <a:gd name="T2" fmla="*/ 0 w 323"/>
                  <a:gd name="T3" fmla="*/ 26 h 26"/>
                  <a:gd name="T4" fmla="*/ 310 w 323"/>
                  <a:gd name="T5" fmla="*/ 26 h 26"/>
                  <a:gd name="T6" fmla="*/ 323 w 323"/>
                  <a:gd name="T7" fmla="*/ 13 h 26"/>
                  <a:gd name="T8" fmla="*/ 323 w 323"/>
                  <a:gd name="T9" fmla="*/ 0 h 26"/>
                  <a:gd name="T10" fmla="*/ 310 w 323"/>
                  <a:gd name="T11" fmla="*/ 0 h 26"/>
                  <a:gd name="T12" fmla="*/ 0 w 323"/>
                  <a:gd name="T13" fmla="*/ 0 h 26"/>
                  <a:gd name="T14" fmla="*/ 0 60000 65536"/>
                  <a:gd name="T15" fmla="*/ 0 60000 65536"/>
                  <a:gd name="T16" fmla="*/ 0 60000 65536"/>
                  <a:gd name="T17" fmla="*/ 0 60000 65536"/>
                  <a:gd name="T18" fmla="*/ 0 60000 65536"/>
                  <a:gd name="T19" fmla="*/ 0 60000 65536"/>
                  <a:gd name="T20" fmla="*/ 0 60000 65536"/>
                  <a:gd name="T21" fmla="*/ 0 w 323"/>
                  <a:gd name="T22" fmla="*/ 0 h 26"/>
                  <a:gd name="T23" fmla="*/ 323 w 32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26">
                    <a:moveTo>
                      <a:pt x="0" y="0"/>
                    </a:moveTo>
                    <a:lnTo>
                      <a:pt x="0" y="26"/>
                    </a:lnTo>
                    <a:lnTo>
                      <a:pt x="310" y="26"/>
                    </a:lnTo>
                    <a:lnTo>
                      <a:pt x="323" y="13"/>
                    </a:lnTo>
                    <a:lnTo>
                      <a:pt x="323" y="0"/>
                    </a:lnTo>
                    <a:lnTo>
                      <a:pt x="310" y="0"/>
                    </a:lnTo>
                    <a:lnTo>
                      <a:pt x="0" y="0"/>
                    </a:lnTo>
                    <a:close/>
                  </a:path>
                </a:pathLst>
              </a:custGeom>
              <a:solidFill>
                <a:srgbClr val="000000"/>
              </a:solidFill>
              <a:ln w="9525">
                <a:noFill/>
                <a:round/>
                <a:headEnd/>
                <a:tailEnd/>
              </a:ln>
            </p:spPr>
            <p:txBody>
              <a:bodyPr/>
              <a:lstStyle/>
              <a:p>
                <a:pPr eaLnBrk="0" hangingPunct="0"/>
                <a:endParaRPr lang="en-US" sz="1800"/>
              </a:p>
            </p:txBody>
          </p:sp>
          <p:sp>
            <p:nvSpPr>
              <p:cNvPr id="86058" name="Freeform 39"/>
              <p:cNvSpPr>
                <a:spLocks/>
              </p:cNvSpPr>
              <p:nvPr/>
            </p:nvSpPr>
            <p:spPr bwMode="auto">
              <a:xfrm>
                <a:off x="2935" y="2961"/>
                <a:ext cx="142" cy="219"/>
              </a:xfrm>
              <a:custGeom>
                <a:avLst/>
                <a:gdLst>
                  <a:gd name="T0" fmla="*/ 26 w 142"/>
                  <a:gd name="T1" fmla="*/ 0 h 219"/>
                  <a:gd name="T2" fmla="*/ 0 w 142"/>
                  <a:gd name="T3" fmla="*/ 13 h 219"/>
                  <a:gd name="T4" fmla="*/ 103 w 142"/>
                  <a:gd name="T5" fmla="*/ 219 h 219"/>
                  <a:gd name="T6" fmla="*/ 116 w 142"/>
                  <a:gd name="T7" fmla="*/ 219 h 219"/>
                  <a:gd name="T8" fmla="*/ 142 w 142"/>
                  <a:gd name="T9" fmla="*/ 219 h 219"/>
                  <a:gd name="T10" fmla="*/ 129 w 142"/>
                  <a:gd name="T11" fmla="*/ 206 h 219"/>
                  <a:gd name="T12" fmla="*/ 26 w 142"/>
                  <a:gd name="T13" fmla="*/ 0 h 219"/>
                  <a:gd name="T14" fmla="*/ 0 60000 65536"/>
                  <a:gd name="T15" fmla="*/ 0 60000 65536"/>
                  <a:gd name="T16" fmla="*/ 0 60000 65536"/>
                  <a:gd name="T17" fmla="*/ 0 60000 65536"/>
                  <a:gd name="T18" fmla="*/ 0 60000 65536"/>
                  <a:gd name="T19" fmla="*/ 0 60000 65536"/>
                  <a:gd name="T20" fmla="*/ 0 60000 65536"/>
                  <a:gd name="T21" fmla="*/ 0 w 142"/>
                  <a:gd name="T22" fmla="*/ 0 h 219"/>
                  <a:gd name="T23" fmla="*/ 142 w 142"/>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 h="219">
                    <a:moveTo>
                      <a:pt x="26" y="0"/>
                    </a:moveTo>
                    <a:lnTo>
                      <a:pt x="0" y="13"/>
                    </a:lnTo>
                    <a:lnTo>
                      <a:pt x="103" y="219"/>
                    </a:lnTo>
                    <a:lnTo>
                      <a:pt x="116" y="219"/>
                    </a:lnTo>
                    <a:lnTo>
                      <a:pt x="142" y="219"/>
                    </a:lnTo>
                    <a:lnTo>
                      <a:pt x="129" y="206"/>
                    </a:lnTo>
                    <a:lnTo>
                      <a:pt x="26" y="0"/>
                    </a:lnTo>
                    <a:close/>
                  </a:path>
                </a:pathLst>
              </a:custGeom>
              <a:solidFill>
                <a:srgbClr val="000000"/>
              </a:solidFill>
              <a:ln w="9525">
                <a:noFill/>
                <a:round/>
                <a:headEnd/>
                <a:tailEnd/>
              </a:ln>
            </p:spPr>
            <p:txBody>
              <a:bodyPr/>
              <a:lstStyle/>
              <a:p>
                <a:pPr eaLnBrk="0" hangingPunct="0"/>
                <a:endParaRPr lang="en-US" sz="1800"/>
              </a:p>
            </p:txBody>
          </p:sp>
          <p:sp>
            <p:nvSpPr>
              <p:cNvPr id="86059" name="Freeform 40"/>
              <p:cNvSpPr>
                <a:spLocks/>
              </p:cNvSpPr>
              <p:nvPr/>
            </p:nvSpPr>
            <p:spPr bwMode="auto">
              <a:xfrm>
                <a:off x="2522" y="3154"/>
                <a:ext cx="529" cy="26"/>
              </a:xfrm>
              <a:custGeom>
                <a:avLst/>
                <a:gdLst>
                  <a:gd name="T0" fmla="*/ 529 w 529"/>
                  <a:gd name="T1" fmla="*/ 26 h 26"/>
                  <a:gd name="T2" fmla="*/ 529 w 529"/>
                  <a:gd name="T3" fmla="*/ 0 h 26"/>
                  <a:gd name="T4" fmla="*/ 13 w 529"/>
                  <a:gd name="T5" fmla="*/ 0 h 26"/>
                  <a:gd name="T6" fmla="*/ 0 w 529"/>
                  <a:gd name="T7" fmla="*/ 13 h 26"/>
                  <a:gd name="T8" fmla="*/ 0 w 529"/>
                  <a:gd name="T9" fmla="*/ 26 h 26"/>
                  <a:gd name="T10" fmla="*/ 13 w 529"/>
                  <a:gd name="T11" fmla="*/ 26 h 26"/>
                  <a:gd name="T12" fmla="*/ 529 w 529"/>
                  <a:gd name="T13" fmla="*/ 26 h 26"/>
                  <a:gd name="T14" fmla="*/ 0 60000 65536"/>
                  <a:gd name="T15" fmla="*/ 0 60000 65536"/>
                  <a:gd name="T16" fmla="*/ 0 60000 65536"/>
                  <a:gd name="T17" fmla="*/ 0 60000 65536"/>
                  <a:gd name="T18" fmla="*/ 0 60000 65536"/>
                  <a:gd name="T19" fmla="*/ 0 60000 65536"/>
                  <a:gd name="T20" fmla="*/ 0 60000 65536"/>
                  <a:gd name="T21" fmla="*/ 0 w 529"/>
                  <a:gd name="T22" fmla="*/ 0 h 26"/>
                  <a:gd name="T23" fmla="*/ 529 w 529"/>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9" h="26">
                    <a:moveTo>
                      <a:pt x="529" y="26"/>
                    </a:moveTo>
                    <a:lnTo>
                      <a:pt x="529" y="0"/>
                    </a:lnTo>
                    <a:lnTo>
                      <a:pt x="13" y="0"/>
                    </a:lnTo>
                    <a:lnTo>
                      <a:pt x="0" y="13"/>
                    </a:lnTo>
                    <a:lnTo>
                      <a:pt x="0" y="26"/>
                    </a:lnTo>
                    <a:lnTo>
                      <a:pt x="13" y="26"/>
                    </a:lnTo>
                    <a:lnTo>
                      <a:pt x="529" y="26"/>
                    </a:lnTo>
                    <a:close/>
                  </a:path>
                </a:pathLst>
              </a:custGeom>
              <a:solidFill>
                <a:srgbClr val="000000"/>
              </a:solidFill>
              <a:ln w="9525">
                <a:noFill/>
                <a:round/>
                <a:headEnd/>
                <a:tailEnd/>
              </a:ln>
            </p:spPr>
            <p:txBody>
              <a:bodyPr/>
              <a:lstStyle/>
              <a:p>
                <a:pPr eaLnBrk="0" hangingPunct="0"/>
                <a:endParaRPr lang="en-US" sz="1800"/>
              </a:p>
            </p:txBody>
          </p:sp>
        </p:grpSp>
        <p:grpSp>
          <p:nvGrpSpPr>
            <p:cNvPr id="8" name="Group 41"/>
            <p:cNvGrpSpPr>
              <a:grpSpLocks/>
            </p:cNvGrpSpPr>
            <p:nvPr/>
          </p:nvGrpSpPr>
          <p:grpSpPr bwMode="auto">
            <a:xfrm>
              <a:off x="3422" y="3566"/>
              <a:ext cx="502" cy="210"/>
              <a:chOff x="2522" y="3503"/>
              <a:chExt cx="555" cy="232"/>
            </a:xfrm>
          </p:grpSpPr>
          <p:sp>
            <p:nvSpPr>
              <p:cNvPr id="86052" name="Freeform 42"/>
              <p:cNvSpPr>
                <a:spLocks/>
              </p:cNvSpPr>
              <p:nvPr/>
            </p:nvSpPr>
            <p:spPr bwMode="auto">
              <a:xfrm>
                <a:off x="2522" y="3503"/>
                <a:ext cx="129" cy="232"/>
              </a:xfrm>
              <a:custGeom>
                <a:avLst/>
                <a:gdLst>
                  <a:gd name="T0" fmla="*/ 0 w 129"/>
                  <a:gd name="T1" fmla="*/ 219 h 232"/>
                  <a:gd name="T2" fmla="*/ 26 w 129"/>
                  <a:gd name="T3" fmla="*/ 232 h 232"/>
                  <a:gd name="T4" fmla="*/ 129 w 129"/>
                  <a:gd name="T5" fmla="*/ 26 h 232"/>
                  <a:gd name="T6" fmla="*/ 116 w 129"/>
                  <a:gd name="T7" fmla="*/ 0 h 232"/>
                  <a:gd name="T8" fmla="*/ 116 w 129"/>
                  <a:gd name="T9" fmla="*/ 0 h 232"/>
                  <a:gd name="T10" fmla="*/ 103 w 129"/>
                  <a:gd name="T11" fmla="*/ 13 h 232"/>
                  <a:gd name="T12" fmla="*/ 0 w 129"/>
                  <a:gd name="T13" fmla="*/ 219 h 232"/>
                  <a:gd name="T14" fmla="*/ 0 60000 65536"/>
                  <a:gd name="T15" fmla="*/ 0 60000 65536"/>
                  <a:gd name="T16" fmla="*/ 0 60000 65536"/>
                  <a:gd name="T17" fmla="*/ 0 60000 65536"/>
                  <a:gd name="T18" fmla="*/ 0 60000 65536"/>
                  <a:gd name="T19" fmla="*/ 0 60000 65536"/>
                  <a:gd name="T20" fmla="*/ 0 60000 65536"/>
                  <a:gd name="T21" fmla="*/ 0 w 129"/>
                  <a:gd name="T22" fmla="*/ 0 h 232"/>
                  <a:gd name="T23" fmla="*/ 129 w 129"/>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232">
                    <a:moveTo>
                      <a:pt x="0" y="219"/>
                    </a:moveTo>
                    <a:lnTo>
                      <a:pt x="26" y="232"/>
                    </a:lnTo>
                    <a:lnTo>
                      <a:pt x="129" y="26"/>
                    </a:lnTo>
                    <a:lnTo>
                      <a:pt x="116" y="0"/>
                    </a:lnTo>
                    <a:lnTo>
                      <a:pt x="103" y="13"/>
                    </a:lnTo>
                    <a:lnTo>
                      <a:pt x="0" y="219"/>
                    </a:lnTo>
                    <a:close/>
                  </a:path>
                </a:pathLst>
              </a:custGeom>
              <a:solidFill>
                <a:srgbClr val="000000"/>
              </a:solidFill>
              <a:ln w="9525">
                <a:noFill/>
                <a:round/>
                <a:headEnd/>
                <a:tailEnd/>
              </a:ln>
            </p:spPr>
            <p:txBody>
              <a:bodyPr/>
              <a:lstStyle/>
              <a:p>
                <a:pPr eaLnBrk="0" hangingPunct="0"/>
                <a:endParaRPr lang="en-US" sz="1800"/>
              </a:p>
            </p:txBody>
          </p:sp>
          <p:sp>
            <p:nvSpPr>
              <p:cNvPr id="86053" name="Freeform 43"/>
              <p:cNvSpPr>
                <a:spLocks/>
              </p:cNvSpPr>
              <p:nvPr/>
            </p:nvSpPr>
            <p:spPr bwMode="auto">
              <a:xfrm>
                <a:off x="2638" y="3503"/>
                <a:ext cx="323" cy="26"/>
              </a:xfrm>
              <a:custGeom>
                <a:avLst/>
                <a:gdLst>
                  <a:gd name="T0" fmla="*/ 0 w 323"/>
                  <a:gd name="T1" fmla="*/ 0 h 26"/>
                  <a:gd name="T2" fmla="*/ 0 w 323"/>
                  <a:gd name="T3" fmla="*/ 26 h 26"/>
                  <a:gd name="T4" fmla="*/ 310 w 323"/>
                  <a:gd name="T5" fmla="*/ 26 h 26"/>
                  <a:gd name="T6" fmla="*/ 323 w 323"/>
                  <a:gd name="T7" fmla="*/ 13 h 26"/>
                  <a:gd name="T8" fmla="*/ 323 w 323"/>
                  <a:gd name="T9" fmla="*/ 0 h 26"/>
                  <a:gd name="T10" fmla="*/ 310 w 323"/>
                  <a:gd name="T11" fmla="*/ 0 h 26"/>
                  <a:gd name="T12" fmla="*/ 0 w 323"/>
                  <a:gd name="T13" fmla="*/ 0 h 26"/>
                  <a:gd name="T14" fmla="*/ 0 60000 65536"/>
                  <a:gd name="T15" fmla="*/ 0 60000 65536"/>
                  <a:gd name="T16" fmla="*/ 0 60000 65536"/>
                  <a:gd name="T17" fmla="*/ 0 60000 65536"/>
                  <a:gd name="T18" fmla="*/ 0 60000 65536"/>
                  <a:gd name="T19" fmla="*/ 0 60000 65536"/>
                  <a:gd name="T20" fmla="*/ 0 60000 65536"/>
                  <a:gd name="T21" fmla="*/ 0 w 323"/>
                  <a:gd name="T22" fmla="*/ 0 h 26"/>
                  <a:gd name="T23" fmla="*/ 323 w 32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26">
                    <a:moveTo>
                      <a:pt x="0" y="0"/>
                    </a:moveTo>
                    <a:lnTo>
                      <a:pt x="0" y="26"/>
                    </a:lnTo>
                    <a:lnTo>
                      <a:pt x="310" y="26"/>
                    </a:lnTo>
                    <a:lnTo>
                      <a:pt x="323" y="13"/>
                    </a:lnTo>
                    <a:lnTo>
                      <a:pt x="323" y="0"/>
                    </a:lnTo>
                    <a:lnTo>
                      <a:pt x="310" y="0"/>
                    </a:lnTo>
                    <a:lnTo>
                      <a:pt x="0" y="0"/>
                    </a:lnTo>
                    <a:close/>
                  </a:path>
                </a:pathLst>
              </a:custGeom>
              <a:solidFill>
                <a:srgbClr val="000000"/>
              </a:solidFill>
              <a:ln w="9525">
                <a:noFill/>
                <a:round/>
                <a:headEnd/>
                <a:tailEnd/>
              </a:ln>
            </p:spPr>
            <p:txBody>
              <a:bodyPr/>
              <a:lstStyle/>
              <a:p>
                <a:pPr eaLnBrk="0" hangingPunct="0"/>
                <a:endParaRPr lang="en-US" sz="1800"/>
              </a:p>
            </p:txBody>
          </p:sp>
          <p:sp>
            <p:nvSpPr>
              <p:cNvPr id="86054" name="Freeform 44"/>
              <p:cNvSpPr>
                <a:spLocks/>
              </p:cNvSpPr>
              <p:nvPr/>
            </p:nvSpPr>
            <p:spPr bwMode="auto">
              <a:xfrm>
                <a:off x="2935" y="3516"/>
                <a:ext cx="142" cy="219"/>
              </a:xfrm>
              <a:custGeom>
                <a:avLst/>
                <a:gdLst>
                  <a:gd name="T0" fmla="*/ 26 w 142"/>
                  <a:gd name="T1" fmla="*/ 0 h 219"/>
                  <a:gd name="T2" fmla="*/ 0 w 142"/>
                  <a:gd name="T3" fmla="*/ 13 h 219"/>
                  <a:gd name="T4" fmla="*/ 103 w 142"/>
                  <a:gd name="T5" fmla="*/ 219 h 219"/>
                  <a:gd name="T6" fmla="*/ 116 w 142"/>
                  <a:gd name="T7" fmla="*/ 219 h 219"/>
                  <a:gd name="T8" fmla="*/ 142 w 142"/>
                  <a:gd name="T9" fmla="*/ 219 h 219"/>
                  <a:gd name="T10" fmla="*/ 129 w 142"/>
                  <a:gd name="T11" fmla="*/ 206 h 219"/>
                  <a:gd name="T12" fmla="*/ 26 w 142"/>
                  <a:gd name="T13" fmla="*/ 0 h 219"/>
                  <a:gd name="T14" fmla="*/ 0 60000 65536"/>
                  <a:gd name="T15" fmla="*/ 0 60000 65536"/>
                  <a:gd name="T16" fmla="*/ 0 60000 65536"/>
                  <a:gd name="T17" fmla="*/ 0 60000 65536"/>
                  <a:gd name="T18" fmla="*/ 0 60000 65536"/>
                  <a:gd name="T19" fmla="*/ 0 60000 65536"/>
                  <a:gd name="T20" fmla="*/ 0 60000 65536"/>
                  <a:gd name="T21" fmla="*/ 0 w 142"/>
                  <a:gd name="T22" fmla="*/ 0 h 219"/>
                  <a:gd name="T23" fmla="*/ 142 w 142"/>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 h="219">
                    <a:moveTo>
                      <a:pt x="26" y="0"/>
                    </a:moveTo>
                    <a:lnTo>
                      <a:pt x="0" y="13"/>
                    </a:lnTo>
                    <a:lnTo>
                      <a:pt x="103" y="219"/>
                    </a:lnTo>
                    <a:lnTo>
                      <a:pt x="116" y="219"/>
                    </a:lnTo>
                    <a:lnTo>
                      <a:pt x="142" y="219"/>
                    </a:lnTo>
                    <a:lnTo>
                      <a:pt x="129" y="206"/>
                    </a:lnTo>
                    <a:lnTo>
                      <a:pt x="26" y="0"/>
                    </a:lnTo>
                    <a:close/>
                  </a:path>
                </a:pathLst>
              </a:custGeom>
              <a:solidFill>
                <a:srgbClr val="000000"/>
              </a:solidFill>
              <a:ln w="9525">
                <a:noFill/>
                <a:round/>
                <a:headEnd/>
                <a:tailEnd/>
              </a:ln>
            </p:spPr>
            <p:txBody>
              <a:bodyPr/>
              <a:lstStyle/>
              <a:p>
                <a:pPr eaLnBrk="0" hangingPunct="0"/>
                <a:endParaRPr lang="en-US" sz="1800"/>
              </a:p>
            </p:txBody>
          </p:sp>
          <p:sp>
            <p:nvSpPr>
              <p:cNvPr id="86055" name="Freeform 45"/>
              <p:cNvSpPr>
                <a:spLocks/>
              </p:cNvSpPr>
              <p:nvPr/>
            </p:nvSpPr>
            <p:spPr bwMode="auto">
              <a:xfrm>
                <a:off x="2522" y="3709"/>
                <a:ext cx="529" cy="26"/>
              </a:xfrm>
              <a:custGeom>
                <a:avLst/>
                <a:gdLst>
                  <a:gd name="T0" fmla="*/ 529 w 529"/>
                  <a:gd name="T1" fmla="*/ 26 h 26"/>
                  <a:gd name="T2" fmla="*/ 529 w 529"/>
                  <a:gd name="T3" fmla="*/ 0 h 26"/>
                  <a:gd name="T4" fmla="*/ 13 w 529"/>
                  <a:gd name="T5" fmla="*/ 0 h 26"/>
                  <a:gd name="T6" fmla="*/ 0 w 529"/>
                  <a:gd name="T7" fmla="*/ 13 h 26"/>
                  <a:gd name="T8" fmla="*/ 0 w 529"/>
                  <a:gd name="T9" fmla="*/ 26 h 26"/>
                  <a:gd name="T10" fmla="*/ 13 w 529"/>
                  <a:gd name="T11" fmla="*/ 26 h 26"/>
                  <a:gd name="T12" fmla="*/ 529 w 529"/>
                  <a:gd name="T13" fmla="*/ 26 h 26"/>
                  <a:gd name="T14" fmla="*/ 0 60000 65536"/>
                  <a:gd name="T15" fmla="*/ 0 60000 65536"/>
                  <a:gd name="T16" fmla="*/ 0 60000 65536"/>
                  <a:gd name="T17" fmla="*/ 0 60000 65536"/>
                  <a:gd name="T18" fmla="*/ 0 60000 65536"/>
                  <a:gd name="T19" fmla="*/ 0 60000 65536"/>
                  <a:gd name="T20" fmla="*/ 0 60000 65536"/>
                  <a:gd name="T21" fmla="*/ 0 w 529"/>
                  <a:gd name="T22" fmla="*/ 0 h 26"/>
                  <a:gd name="T23" fmla="*/ 529 w 529"/>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9" h="26">
                    <a:moveTo>
                      <a:pt x="529" y="26"/>
                    </a:moveTo>
                    <a:lnTo>
                      <a:pt x="529" y="0"/>
                    </a:lnTo>
                    <a:lnTo>
                      <a:pt x="13" y="0"/>
                    </a:lnTo>
                    <a:lnTo>
                      <a:pt x="0" y="13"/>
                    </a:lnTo>
                    <a:lnTo>
                      <a:pt x="0" y="26"/>
                    </a:lnTo>
                    <a:lnTo>
                      <a:pt x="13" y="26"/>
                    </a:lnTo>
                    <a:lnTo>
                      <a:pt x="529" y="26"/>
                    </a:lnTo>
                    <a:close/>
                  </a:path>
                </a:pathLst>
              </a:custGeom>
              <a:solidFill>
                <a:srgbClr val="000000"/>
              </a:solidFill>
              <a:ln w="9525">
                <a:noFill/>
                <a:round/>
                <a:headEnd/>
                <a:tailEnd/>
              </a:ln>
            </p:spPr>
            <p:txBody>
              <a:bodyPr/>
              <a:lstStyle/>
              <a:p>
                <a:pPr eaLnBrk="0" hangingPunct="0"/>
                <a:endParaRPr lang="en-US" sz="1800"/>
              </a:p>
            </p:txBody>
          </p:sp>
        </p:grpSp>
        <p:sp>
          <p:nvSpPr>
            <p:cNvPr id="86039" name="Rectangle 46"/>
            <p:cNvSpPr>
              <a:spLocks noChangeArrowheads="1"/>
            </p:cNvSpPr>
            <p:nvPr/>
          </p:nvSpPr>
          <p:spPr bwMode="auto">
            <a:xfrm>
              <a:off x="3746" y="783"/>
              <a:ext cx="845"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CC"/>
                  </a:solidFill>
                  <a:latin typeface="Courier New" pitchFamily="49" charset="0"/>
                </a:rPr>
                <a:t>Application</a:t>
              </a:r>
              <a:endParaRPr lang="en-US" sz="1600" b="0">
                <a:solidFill>
                  <a:srgbClr val="0000CC"/>
                </a:solidFill>
                <a:latin typeface="Courier New" pitchFamily="49" charset="0"/>
              </a:endParaRPr>
            </a:p>
          </p:txBody>
        </p:sp>
        <p:sp>
          <p:nvSpPr>
            <p:cNvPr id="86040" name="Rectangle 47"/>
            <p:cNvSpPr>
              <a:spLocks noChangeArrowheads="1"/>
            </p:cNvSpPr>
            <p:nvPr/>
          </p:nvSpPr>
          <p:spPr bwMode="auto">
            <a:xfrm>
              <a:off x="3711" y="1303"/>
              <a:ext cx="922"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CC"/>
                  </a:solidFill>
                  <a:latin typeface="Courier New" pitchFamily="49" charset="0"/>
                </a:rPr>
                <a:t>Presentation</a:t>
              </a:r>
              <a:endParaRPr lang="en-US" sz="1600" b="0">
                <a:latin typeface="Courier New" pitchFamily="49" charset="0"/>
              </a:endParaRPr>
            </a:p>
          </p:txBody>
        </p:sp>
        <p:sp>
          <p:nvSpPr>
            <p:cNvPr id="86041" name="Rectangle 48"/>
            <p:cNvSpPr>
              <a:spLocks noChangeArrowheads="1"/>
            </p:cNvSpPr>
            <p:nvPr/>
          </p:nvSpPr>
          <p:spPr bwMode="auto">
            <a:xfrm>
              <a:off x="3886" y="1805"/>
              <a:ext cx="538"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CC"/>
                  </a:solidFill>
                  <a:latin typeface="Courier New" pitchFamily="49" charset="0"/>
                </a:rPr>
                <a:t>Session</a:t>
              </a:r>
              <a:endParaRPr lang="en-US" sz="1600" b="0">
                <a:solidFill>
                  <a:srgbClr val="0000CC"/>
                </a:solidFill>
                <a:latin typeface="Courier New" pitchFamily="49" charset="0"/>
              </a:endParaRPr>
            </a:p>
          </p:txBody>
        </p:sp>
        <p:sp>
          <p:nvSpPr>
            <p:cNvPr id="86042" name="Rectangle 49"/>
            <p:cNvSpPr>
              <a:spLocks noChangeArrowheads="1"/>
            </p:cNvSpPr>
            <p:nvPr/>
          </p:nvSpPr>
          <p:spPr bwMode="auto">
            <a:xfrm>
              <a:off x="3816" y="2313"/>
              <a:ext cx="691"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Transport</a:t>
              </a:r>
              <a:endParaRPr lang="en-US" sz="1600" b="0">
                <a:latin typeface="Courier New" pitchFamily="49" charset="0"/>
              </a:endParaRPr>
            </a:p>
          </p:txBody>
        </p:sp>
        <p:sp>
          <p:nvSpPr>
            <p:cNvPr id="86043" name="Rectangle 50"/>
            <p:cNvSpPr>
              <a:spLocks noChangeArrowheads="1"/>
            </p:cNvSpPr>
            <p:nvPr/>
          </p:nvSpPr>
          <p:spPr bwMode="auto">
            <a:xfrm>
              <a:off x="3886" y="2815"/>
              <a:ext cx="538"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Network</a:t>
              </a:r>
              <a:endParaRPr lang="en-US" sz="1600" b="0">
                <a:latin typeface="Courier New" pitchFamily="49" charset="0"/>
              </a:endParaRPr>
            </a:p>
          </p:txBody>
        </p:sp>
        <p:sp>
          <p:nvSpPr>
            <p:cNvPr id="86044" name="Rectangle 51"/>
            <p:cNvSpPr>
              <a:spLocks noChangeArrowheads="1"/>
            </p:cNvSpPr>
            <p:nvPr/>
          </p:nvSpPr>
          <p:spPr bwMode="auto">
            <a:xfrm>
              <a:off x="3850" y="3323"/>
              <a:ext cx="615"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DataLink</a:t>
              </a:r>
              <a:endParaRPr lang="en-US" sz="1600" b="0">
                <a:latin typeface="Courier New" pitchFamily="49" charset="0"/>
              </a:endParaRPr>
            </a:p>
          </p:txBody>
        </p:sp>
        <p:sp>
          <p:nvSpPr>
            <p:cNvPr id="86045" name="Rectangle 52"/>
            <p:cNvSpPr>
              <a:spLocks noChangeArrowheads="1"/>
            </p:cNvSpPr>
            <p:nvPr/>
          </p:nvSpPr>
          <p:spPr bwMode="auto">
            <a:xfrm>
              <a:off x="3850" y="3830"/>
              <a:ext cx="615"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Physical</a:t>
              </a:r>
              <a:endParaRPr lang="en-US" sz="1600" b="0">
                <a:latin typeface="Courier New" pitchFamily="49" charset="0"/>
              </a:endParaRPr>
            </a:p>
          </p:txBody>
        </p:sp>
        <p:sp>
          <p:nvSpPr>
            <p:cNvPr id="86046" name="Line 53"/>
            <p:cNvSpPr>
              <a:spLocks noChangeShapeType="1"/>
            </p:cNvSpPr>
            <p:nvPr/>
          </p:nvSpPr>
          <p:spPr bwMode="auto">
            <a:xfrm>
              <a:off x="4129" y="1012"/>
              <a:ext cx="0" cy="217"/>
            </a:xfrm>
            <a:prstGeom prst="line">
              <a:avLst/>
            </a:prstGeom>
            <a:noFill/>
            <a:ln w="28575">
              <a:solidFill>
                <a:schemeClr val="tx1"/>
              </a:solidFill>
              <a:prstDash val="dash"/>
              <a:round/>
              <a:headEnd/>
              <a:tailEnd type="arrow" w="med" len="lg"/>
            </a:ln>
          </p:spPr>
          <p:txBody>
            <a:bodyPr wrap="none" anchor="ctr"/>
            <a:lstStyle/>
            <a:p>
              <a:endParaRPr lang="en-CA"/>
            </a:p>
          </p:txBody>
        </p:sp>
        <p:sp>
          <p:nvSpPr>
            <p:cNvPr id="86047" name="Line 54"/>
            <p:cNvSpPr>
              <a:spLocks noChangeShapeType="1"/>
            </p:cNvSpPr>
            <p:nvPr/>
          </p:nvSpPr>
          <p:spPr bwMode="auto">
            <a:xfrm>
              <a:off x="4129" y="1521"/>
              <a:ext cx="0" cy="217"/>
            </a:xfrm>
            <a:prstGeom prst="line">
              <a:avLst/>
            </a:prstGeom>
            <a:noFill/>
            <a:ln w="28575">
              <a:solidFill>
                <a:schemeClr val="tx1"/>
              </a:solidFill>
              <a:prstDash val="dash"/>
              <a:round/>
              <a:headEnd/>
              <a:tailEnd type="arrow" w="med" len="lg"/>
            </a:ln>
          </p:spPr>
          <p:txBody>
            <a:bodyPr wrap="none" anchor="ctr"/>
            <a:lstStyle/>
            <a:p>
              <a:endParaRPr lang="en-CA"/>
            </a:p>
          </p:txBody>
        </p:sp>
        <p:sp>
          <p:nvSpPr>
            <p:cNvPr id="86048" name="Line 55"/>
            <p:cNvSpPr>
              <a:spLocks noChangeShapeType="1"/>
            </p:cNvSpPr>
            <p:nvPr/>
          </p:nvSpPr>
          <p:spPr bwMode="auto">
            <a:xfrm>
              <a:off x="4129" y="2011"/>
              <a:ext cx="0" cy="217"/>
            </a:xfrm>
            <a:prstGeom prst="line">
              <a:avLst/>
            </a:prstGeom>
            <a:noFill/>
            <a:ln w="28575">
              <a:solidFill>
                <a:schemeClr val="tx1"/>
              </a:solidFill>
              <a:prstDash val="dash"/>
              <a:round/>
              <a:headEnd/>
              <a:tailEnd type="arrow" w="med" len="lg"/>
            </a:ln>
          </p:spPr>
          <p:txBody>
            <a:bodyPr wrap="none" anchor="ctr"/>
            <a:lstStyle/>
            <a:p>
              <a:endParaRPr lang="en-CA"/>
            </a:p>
          </p:txBody>
        </p:sp>
        <p:sp>
          <p:nvSpPr>
            <p:cNvPr id="86049" name="Line 56"/>
            <p:cNvSpPr>
              <a:spLocks noChangeShapeType="1"/>
            </p:cNvSpPr>
            <p:nvPr/>
          </p:nvSpPr>
          <p:spPr bwMode="auto">
            <a:xfrm>
              <a:off x="4129" y="2532"/>
              <a:ext cx="0" cy="217"/>
            </a:xfrm>
            <a:prstGeom prst="line">
              <a:avLst/>
            </a:prstGeom>
            <a:noFill/>
            <a:ln w="28575">
              <a:solidFill>
                <a:schemeClr val="tx1"/>
              </a:solidFill>
              <a:prstDash val="dash"/>
              <a:round/>
              <a:headEnd/>
              <a:tailEnd type="arrow" w="med" len="lg"/>
            </a:ln>
          </p:spPr>
          <p:txBody>
            <a:bodyPr wrap="none" anchor="ctr"/>
            <a:lstStyle/>
            <a:p>
              <a:endParaRPr lang="en-CA"/>
            </a:p>
          </p:txBody>
        </p:sp>
        <p:sp>
          <p:nvSpPr>
            <p:cNvPr id="86050" name="Line 57"/>
            <p:cNvSpPr>
              <a:spLocks noChangeShapeType="1"/>
            </p:cNvSpPr>
            <p:nvPr/>
          </p:nvSpPr>
          <p:spPr bwMode="auto">
            <a:xfrm>
              <a:off x="4129" y="3035"/>
              <a:ext cx="0" cy="217"/>
            </a:xfrm>
            <a:prstGeom prst="line">
              <a:avLst/>
            </a:prstGeom>
            <a:noFill/>
            <a:ln w="28575">
              <a:solidFill>
                <a:schemeClr val="tx1"/>
              </a:solidFill>
              <a:prstDash val="dash"/>
              <a:round/>
              <a:headEnd/>
              <a:tailEnd type="arrow" w="med" len="lg"/>
            </a:ln>
          </p:spPr>
          <p:txBody>
            <a:bodyPr wrap="none" anchor="ctr"/>
            <a:lstStyle/>
            <a:p>
              <a:endParaRPr lang="en-CA"/>
            </a:p>
          </p:txBody>
        </p:sp>
        <p:sp>
          <p:nvSpPr>
            <p:cNvPr id="86051" name="Line 58"/>
            <p:cNvSpPr>
              <a:spLocks noChangeShapeType="1"/>
            </p:cNvSpPr>
            <p:nvPr/>
          </p:nvSpPr>
          <p:spPr bwMode="auto">
            <a:xfrm>
              <a:off x="4129" y="3537"/>
              <a:ext cx="0" cy="217"/>
            </a:xfrm>
            <a:prstGeom prst="line">
              <a:avLst/>
            </a:prstGeom>
            <a:noFill/>
            <a:ln w="28575">
              <a:solidFill>
                <a:schemeClr val="tx1"/>
              </a:solidFill>
              <a:prstDash val="dash"/>
              <a:round/>
              <a:headEnd/>
              <a:tailEnd type="arrow" w="med" len="lg"/>
            </a:ln>
          </p:spPr>
          <p:txBody>
            <a:bodyPr wrap="none" anchor="ctr"/>
            <a:lstStyle/>
            <a:p>
              <a:endParaRPr lang="en-CA"/>
            </a:p>
          </p:txBody>
        </p:sp>
      </p:grpSp>
      <p:sp>
        <p:nvSpPr>
          <p:cNvPr id="248891" name="Text Box 59"/>
          <p:cNvSpPr txBox="1">
            <a:spLocks noChangeArrowheads="1"/>
          </p:cNvSpPr>
          <p:nvPr/>
        </p:nvSpPr>
        <p:spPr bwMode="auto">
          <a:xfrm>
            <a:off x="0" y="2143116"/>
            <a:ext cx="315912" cy="531812"/>
          </a:xfrm>
          <a:prstGeom prst="rect">
            <a:avLst/>
          </a:prstGeom>
          <a:noFill/>
          <a:ln w="12700">
            <a:solidFill>
              <a:schemeClr val="tx1"/>
            </a:solidFill>
            <a:miter lim="800000"/>
            <a:headEnd/>
            <a:tailEnd/>
          </a:ln>
        </p:spPr>
        <p:txBody>
          <a:bodyPr wrap="none" anchor="ctr">
            <a:spAutoFit/>
          </a:bodyPr>
          <a:lstStyle/>
          <a:p>
            <a:pPr algn="ctr" eaLnBrk="0" hangingPunct="0"/>
            <a:r>
              <a:rPr lang="en-US" sz="28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88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488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4889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4883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488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autoUpdateAnimBg="0"/>
      <p:bldP spid="248891"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ea typeface="ＭＳ Ｐゴシック" pitchFamily="34" charset="-128"/>
              </a:rPr>
              <a:t>System Design: Eight Issues</a:t>
            </a:r>
          </a:p>
        </p:txBody>
      </p:sp>
      <p:sp>
        <p:nvSpPr>
          <p:cNvPr id="16387" name="Rectangle 4"/>
          <p:cNvSpPr>
            <a:spLocks noChangeArrowheads="1"/>
          </p:cNvSpPr>
          <p:nvPr/>
        </p:nvSpPr>
        <p:spPr bwMode="auto">
          <a:xfrm>
            <a:off x="3498850" y="1039835"/>
            <a:ext cx="2474913" cy="454025"/>
          </a:xfrm>
          <a:prstGeom prst="rect">
            <a:avLst/>
          </a:prstGeom>
          <a:noFill/>
          <a:ln w="12700">
            <a:noFill/>
            <a:miter lim="800000"/>
            <a:headEnd/>
            <a:tailEnd/>
          </a:ln>
        </p:spPr>
        <p:txBody>
          <a:bodyPr wrap="none" lIns="90487" tIns="44450" rIns="90487" bIns="44450">
            <a:spAutoFit/>
          </a:bodyPr>
          <a:lstStyle/>
          <a:p>
            <a:pPr algn="ctr" eaLnBrk="0" hangingPunct="0"/>
            <a:r>
              <a:rPr lang="en-US" b="0">
                <a:solidFill>
                  <a:srgbClr val="000000"/>
                </a:solidFill>
                <a:latin typeface="Verdana" pitchFamily="34" charset="0"/>
              </a:rPr>
              <a:t>System Design</a:t>
            </a:r>
          </a:p>
        </p:txBody>
      </p:sp>
      <p:grpSp>
        <p:nvGrpSpPr>
          <p:cNvPr id="2" name="Group 73"/>
          <p:cNvGrpSpPr>
            <a:grpSpLocks/>
          </p:cNvGrpSpPr>
          <p:nvPr/>
        </p:nvGrpSpPr>
        <p:grpSpPr bwMode="auto">
          <a:xfrm>
            <a:off x="219075" y="1701823"/>
            <a:ext cx="3898900" cy="2860675"/>
            <a:chOff x="138" y="783"/>
            <a:chExt cx="2456" cy="1822"/>
          </a:xfrm>
        </p:grpSpPr>
        <p:sp>
          <p:nvSpPr>
            <p:cNvPr id="16420" name="Rectangle 5"/>
            <p:cNvSpPr>
              <a:spLocks noChangeArrowheads="1"/>
            </p:cNvSpPr>
            <p:nvPr/>
          </p:nvSpPr>
          <p:spPr bwMode="auto">
            <a:xfrm>
              <a:off x="138" y="1854"/>
              <a:ext cx="1862" cy="231"/>
            </a:xfrm>
            <a:prstGeom prst="rect">
              <a:avLst/>
            </a:prstGeom>
            <a:noFill/>
            <a:ln w="12700">
              <a:noFill/>
              <a:miter lim="800000"/>
              <a:headEnd/>
              <a:tailEnd/>
            </a:ln>
          </p:spPr>
          <p:txBody>
            <a:bodyPr wrap="none" lIns="90487" tIns="44450" rIns="90487" bIns="44450">
              <a:spAutoFit/>
            </a:bodyPr>
            <a:lstStyle/>
            <a:p>
              <a:pPr eaLnBrk="0" hangingPunct="0"/>
              <a:r>
                <a:rPr lang="en-US" sz="1800">
                  <a:solidFill>
                    <a:srgbClr val="2E10FF"/>
                  </a:solidFill>
                </a:rPr>
                <a:t>2. Subsystem Decomposition</a:t>
              </a:r>
              <a:endParaRPr lang="en-US" sz="1800">
                <a:solidFill>
                  <a:srgbClr val="000000"/>
                </a:solidFill>
              </a:endParaRPr>
            </a:p>
          </p:txBody>
        </p:sp>
        <p:sp>
          <p:nvSpPr>
            <p:cNvPr id="16421" name="Rectangle 7"/>
            <p:cNvSpPr>
              <a:spLocks noChangeArrowheads="1"/>
            </p:cNvSpPr>
            <p:nvPr/>
          </p:nvSpPr>
          <p:spPr bwMode="auto">
            <a:xfrm>
              <a:off x="272" y="2048"/>
              <a:ext cx="1464" cy="557"/>
            </a:xfrm>
            <a:prstGeom prst="rect">
              <a:avLst/>
            </a:prstGeom>
            <a:noFill/>
            <a:ln w="12700">
              <a:noFill/>
              <a:miter lim="800000"/>
              <a:headEnd/>
              <a:tailEnd/>
            </a:ln>
          </p:spPr>
          <p:txBody>
            <a:bodyPr wrap="none" lIns="90487" tIns="44450" rIns="90487" bIns="44450">
              <a:spAutoFit/>
            </a:bodyPr>
            <a:lstStyle/>
            <a:p>
              <a:pPr eaLnBrk="0" hangingPunct="0"/>
              <a:r>
                <a:rPr lang="en-US" sz="1700">
                  <a:solidFill>
                    <a:srgbClr val="000000"/>
                  </a:solidFill>
                </a:rPr>
                <a:t>Layers vs Partitions</a:t>
              </a:r>
            </a:p>
            <a:p>
              <a:pPr eaLnBrk="0" hangingPunct="0"/>
              <a:r>
                <a:rPr lang="en-US" sz="1700">
                  <a:solidFill>
                    <a:srgbClr val="000000"/>
                  </a:solidFill>
                </a:rPr>
                <a:t>Architectural Style</a:t>
              </a:r>
            </a:p>
            <a:p>
              <a:pPr eaLnBrk="0" hangingPunct="0"/>
              <a:r>
                <a:rPr lang="en-US" sz="1700">
                  <a:solidFill>
                    <a:srgbClr val="000000"/>
                  </a:solidFill>
                </a:rPr>
                <a:t>Coherence &amp; Coupling</a:t>
              </a:r>
            </a:p>
          </p:txBody>
        </p:sp>
        <p:sp>
          <p:nvSpPr>
            <p:cNvPr id="16422" name="Line 12"/>
            <p:cNvSpPr>
              <a:spLocks noChangeShapeType="1"/>
            </p:cNvSpPr>
            <p:nvPr/>
          </p:nvSpPr>
          <p:spPr bwMode="auto">
            <a:xfrm flipH="1">
              <a:off x="1118" y="783"/>
              <a:ext cx="1476" cy="1041"/>
            </a:xfrm>
            <a:prstGeom prst="line">
              <a:avLst/>
            </a:prstGeom>
            <a:noFill/>
            <a:ln w="12700">
              <a:solidFill>
                <a:srgbClr val="000000"/>
              </a:solidFill>
              <a:round/>
              <a:headEnd/>
              <a:tailEnd/>
            </a:ln>
          </p:spPr>
          <p:txBody>
            <a:bodyPr wrap="none" anchor="ctr"/>
            <a:lstStyle/>
            <a:p>
              <a:endParaRPr lang="en-CA"/>
            </a:p>
          </p:txBody>
        </p:sp>
      </p:grpSp>
      <p:sp>
        <p:nvSpPr>
          <p:cNvPr id="16389" name="Rectangle 26"/>
          <p:cNvSpPr>
            <a:spLocks noChangeArrowheads="1"/>
          </p:cNvSpPr>
          <p:nvPr/>
        </p:nvSpPr>
        <p:spPr bwMode="auto">
          <a:xfrm>
            <a:off x="2817813" y="5194323"/>
            <a:ext cx="238125" cy="363537"/>
          </a:xfrm>
          <a:prstGeom prst="rect">
            <a:avLst/>
          </a:prstGeom>
          <a:noFill/>
          <a:ln w="12700">
            <a:noFill/>
            <a:miter lim="800000"/>
            <a:headEnd/>
            <a:tailEnd/>
          </a:ln>
        </p:spPr>
        <p:txBody>
          <a:bodyPr wrap="none" lIns="90487" tIns="44450" rIns="90487" bIns="44450">
            <a:spAutoFit/>
          </a:bodyPr>
          <a:lstStyle/>
          <a:p>
            <a:pPr eaLnBrk="0" hangingPunct="0"/>
            <a:r>
              <a:rPr lang="en-US" sz="1800">
                <a:solidFill>
                  <a:srgbClr val="000000"/>
                </a:solidFill>
              </a:rPr>
              <a:t> </a:t>
            </a:r>
          </a:p>
        </p:txBody>
      </p:sp>
      <p:grpSp>
        <p:nvGrpSpPr>
          <p:cNvPr id="3" name="Group 80"/>
          <p:cNvGrpSpPr>
            <a:grpSpLocks/>
          </p:cNvGrpSpPr>
          <p:nvPr/>
        </p:nvGrpSpPr>
        <p:grpSpPr bwMode="auto">
          <a:xfrm>
            <a:off x="2187575" y="1909785"/>
            <a:ext cx="2463800" cy="4733925"/>
            <a:chOff x="1394" y="916"/>
            <a:chExt cx="1552" cy="3014"/>
          </a:xfrm>
        </p:grpSpPr>
        <p:sp>
          <p:nvSpPr>
            <p:cNvPr id="16416" name="Rectangle 25"/>
            <p:cNvSpPr>
              <a:spLocks noChangeArrowheads="1"/>
            </p:cNvSpPr>
            <p:nvPr/>
          </p:nvSpPr>
          <p:spPr bwMode="auto">
            <a:xfrm>
              <a:off x="1394" y="2852"/>
              <a:ext cx="1262" cy="406"/>
            </a:xfrm>
            <a:prstGeom prst="rect">
              <a:avLst/>
            </a:prstGeom>
            <a:noFill/>
            <a:ln w="12700">
              <a:noFill/>
              <a:miter lim="800000"/>
              <a:headEnd/>
              <a:tailEnd/>
            </a:ln>
          </p:spPr>
          <p:txBody>
            <a:bodyPr wrap="none" lIns="90487" tIns="44450" rIns="90487" bIns="44450">
              <a:spAutoFit/>
            </a:bodyPr>
            <a:lstStyle/>
            <a:p>
              <a:pPr eaLnBrk="0" hangingPunct="0"/>
              <a:r>
                <a:rPr lang="en-US" sz="1800">
                  <a:solidFill>
                    <a:srgbClr val="2E10FF"/>
                  </a:solidFill>
                </a:rPr>
                <a:t>4. Hardware/</a:t>
              </a:r>
            </a:p>
            <a:p>
              <a:pPr eaLnBrk="0" hangingPunct="0"/>
              <a:r>
                <a:rPr lang="en-US" sz="1800">
                  <a:solidFill>
                    <a:srgbClr val="2E10FF"/>
                  </a:solidFill>
                </a:rPr>
                <a:t>Software Mapping</a:t>
              </a:r>
              <a:endParaRPr lang="en-US" sz="1800">
                <a:solidFill>
                  <a:srgbClr val="FF0000"/>
                </a:solidFill>
              </a:endParaRPr>
            </a:p>
          </p:txBody>
        </p:sp>
        <p:grpSp>
          <p:nvGrpSpPr>
            <p:cNvPr id="4" name="Group 75"/>
            <p:cNvGrpSpPr>
              <a:grpSpLocks/>
            </p:cNvGrpSpPr>
            <p:nvPr/>
          </p:nvGrpSpPr>
          <p:grpSpPr bwMode="auto">
            <a:xfrm>
              <a:off x="1404" y="916"/>
              <a:ext cx="1542" cy="3014"/>
              <a:chOff x="1404" y="916"/>
              <a:chExt cx="1542" cy="3014"/>
            </a:xfrm>
          </p:grpSpPr>
          <p:sp>
            <p:nvSpPr>
              <p:cNvPr id="16418" name="Line 13"/>
              <p:cNvSpPr>
                <a:spLocks noChangeShapeType="1"/>
              </p:cNvSpPr>
              <p:nvPr/>
            </p:nvSpPr>
            <p:spPr bwMode="auto">
              <a:xfrm flipH="1">
                <a:off x="2194" y="916"/>
                <a:ext cx="707" cy="1931"/>
              </a:xfrm>
              <a:prstGeom prst="line">
                <a:avLst/>
              </a:prstGeom>
              <a:noFill/>
              <a:ln w="12700">
                <a:solidFill>
                  <a:srgbClr val="000000"/>
                </a:solidFill>
                <a:round/>
                <a:headEnd/>
                <a:tailEnd/>
              </a:ln>
            </p:spPr>
            <p:txBody>
              <a:bodyPr wrap="none" anchor="ctr"/>
              <a:lstStyle/>
              <a:p>
                <a:endParaRPr lang="en-CA"/>
              </a:p>
            </p:txBody>
          </p:sp>
          <p:sp>
            <p:nvSpPr>
              <p:cNvPr id="16419" name="Rectangle 30"/>
              <p:cNvSpPr>
                <a:spLocks noChangeArrowheads="1"/>
              </p:cNvSpPr>
              <p:nvPr/>
            </p:nvSpPr>
            <p:spPr bwMode="auto">
              <a:xfrm>
                <a:off x="1404" y="3214"/>
                <a:ext cx="1542" cy="716"/>
              </a:xfrm>
              <a:prstGeom prst="rect">
                <a:avLst/>
              </a:prstGeom>
              <a:noFill/>
              <a:ln w="12700">
                <a:noFill/>
                <a:miter lim="800000"/>
                <a:headEnd/>
                <a:tailEnd/>
              </a:ln>
            </p:spPr>
            <p:txBody>
              <a:bodyPr wrap="none" lIns="90487" tIns="44450" rIns="90487" bIns="44450">
                <a:spAutoFit/>
              </a:bodyPr>
              <a:lstStyle/>
              <a:p>
                <a:pPr eaLnBrk="0" hangingPunct="0"/>
                <a:r>
                  <a:rPr lang="en-US" sz="1700" dirty="0">
                    <a:solidFill>
                      <a:srgbClr val="000000"/>
                    </a:solidFill>
                  </a:rPr>
                  <a:t>Identification of Nodes</a:t>
                </a:r>
              </a:p>
              <a:p>
                <a:pPr eaLnBrk="0" hangingPunct="0"/>
                <a:r>
                  <a:rPr lang="en-US" sz="1700" dirty="0">
                    <a:solidFill>
                      <a:srgbClr val="000000"/>
                    </a:solidFill>
                  </a:rPr>
                  <a:t>Special Purpose Systems</a:t>
                </a:r>
              </a:p>
              <a:p>
                <a:pPr eaLnBrk="0" hangingPunct="0"/>
                <a:r>
                  <a:rPr lang="en-US" sz="1700" dirty="0">
                    <a:solidFill>
                      <a:srgbClr val="000000"/>
                    </a:solidFill>
                  </a:rPr>
                  <a:t>Buy </a:t>
                </a:r>
                <a:r>
                  <a:rPr lang="en-US" sz="1700" dirty="0" err="1">
                    <a:solidFill>
                      <a:srgbClr val="000000"/>
                    </a:solidFill>
                  </a:rPr>
                  <a:t>vs</a:t>
                </a:r>
                <a:r>
                  <a:rPr lang="en-US" sz="1700" dirty="0">
                    <a:solidFill>
                      <a:srgbClr val="000000"/>
                    </a:solidFill>
                  </a:rPr>
                  <a:t> Build</a:t>
                </a:r>
              </a:p>
              <a:p>
                <a:pPr eaLnBrk="0" hangingPunct="0"/>
                <a:r>
                  <a:rPr lang="en-US" sz="1700" dirty="0">
                    <a:solidFill>
                      <a:srgbClr val="000000"/>
                    </a:solidFill>
                  </a:rPr>
                  <a:t>Network Connectivity</a:t>
                </a:r>
              </a:p>
            </p:txBody>
          </p:sp>
        </p:grpSp>
      </p:grpSp>
      <p:sp>
        <p:nvSpPr>
          <p:cNvPr id="16391" name="Rectangle 35"/>
          <p:cNvSpPr>
            <a:spLocks noChangeArrowheads="1"/>
          </p:cNvSpPr>
          <p:nvPr/>
        </p:nvSpPr>
        <p:spPr bwMode="auto">
          <a:xfrm>
            <a:off x="877888" y="4953023"/>
            <a:ext cx="238125" cy="363537"/>
          </a:xfrm>
          <a:prstGeom prst="rect">
            <a:avLst/>
          </a:prstGeom>
          <a:noFill/>
          <a:ln w="12700">
            <a:noFill/>
            <a:miter lim="800000"/>
            <a:headEnd/>
            <a:tailEnd/>
          </a:ln>
        </p:spPr>
        <p:txBody>
          <a:bodyPr wrap="none" lIns="90487" tIns="44450" rIns="90487" bIns="44450">
            <a:spAutoFit/>
          </a:bodyPr>
          <a:lstStyle/>
          <a:p>
            <a:pPr eaLnBrk="0" hangingPunct="0"/>
            <a:r>
              <a:rPr lang="en-US" sz="1800">
                <a:solidFill>
                  <a:srgbClr val="000000"/>
                </a:solidFill>
              </a:rPr>
              <a:t> </a:t>
            </a:r>
          </a:p>
        </p:txBody>
      </p:sp>
      <p:grpSp>
        <p:nvGrpSpPr>
          <p:cNvPr id="5" name="Group 76"/>
          <p:cNvGrpSpPr>
            <a:grpSpLocks/>
          </p:cNvGrpSpPr>
          <p:nvPr/>
        </p:nvGrpSpPr>
        <p:grpSpPr bwMode="auto">
          <a:xfrm>
            <a:off x="4500562" y="1928096"/>
            <a:ext cx="2676525" cy="4529878"/>
            <a:chOff x="2770" y="915"/>
            <a:chExt cx="1686" cy="2884"/>
          </a:xfrm>
        </p:grpSpPr>
        <p:sp>
          <p:nvSpPr>
            <p:cNvPr id="16413" name="Line 14"/>
            <p:cNvSpPr>
              <a:spLocks noChangeShapeType="1"/>
            </p:cNvSpPr>
            <p:nvPr/>
          </p:nvSpPr>
          <p:spPr bwMode="auto">
            <a:xfrm>
              <a:off x="2905" y="915"/>
              <a:ext cx="259" cy="1844"/>
            </a:xfrm>
            <a:prstGeom prst="line">
              <a:avLst/>
            </a:prstGeom>
            <a:noFill/>
            <a:ln w="12700">
              <a:solidFill>
                <a:srgbClr val="000000"/>
              </a:solidFill>
              <a:round/>
              <a:headEnd/>
              <a:tailEnd/>
            </a:ln>
          </p:spPr>
          <p:txBody>
            <a:bodyPr wrap="none" anchor="ctr"/>
            <a:lstStyle/>
            <a:p>
              <a:endParaRPr lang="en-CA"/>
            </a:p>
          </p:txBody>
        </p:sp>
        <p:sp>
          <p:nvSpPr>
            <p:cNvPr id="16414" name="Rectangle 16"/>
            <p:cNvSpPr>
              <a:spLocks noChangeArrowheads="1"/>
            </p:cNvSpPr>
            <p:nvPr/>
          </p:nvSpPr>
          <p:spPr bwMode="auto">
            <a:xfrm>
              <a:off x="2770" y="2852"/>
              <a:ext cx="1198" cy="406"/>
            </a:xfrm>
            <a:prstGeom prst="rect">
              <a:avLst/>
            </a:prstGeom>
            <a:noFill/>
            <a:ln w="12700">
              <a:noFill/>
              <a:miter lim="800000"/>
              <a:headEnd/>
              <a:tailEnd/>
            </a:ln>
          </p:spPr>
          <p:txBody>
            <a:bodyPr wrap="none" lIns="90487" tIns="44450" rIns="90487" bIns="44450">
              <a:spAutoFit/>
            </a:bodyPr>
            <a:lstStyle/>
            <a:p>
              <a:pPr eaLnBrk="0" hangingPunct="0"/>
              <a:r>
                <a:rPr lang="en-US" sz="1800">
                  <a:solidFill>
                    <a:srgbClr val="2E10FF"/>
                  </a:solidFill>
                </a:rPr>
                <a:t>5. Persistent Data</a:t>
              </a:r>
            </a:p>
            <a:p>
              <a:pPr eaLnBrk="0" hangingPunct="0"/>
              <a:r>
                <a:rPr lang="en-US" sz="1800">
                  <a:solidFill>
                    <a:srgbClr val="2E10FF"/>
                  </a:solidFill>
                </a:rPr>
                <a:t>Management</a:t>
              </a:r>
              <a:r>
                <a:rPr lang="en-US" sz="1800">
                  <a:solidFill>
                    <a:srgbClr val="FF0000"/>
                  </a:solidFill>
                </a:rPr>
                <a:t> </a:t>
              </a:r>
            </a:p>
          </p:txBody>
        </p:sp>
        <p:sp>
          <p:nvSpPr>
            <p:cNvPr id="16415" name="Rectangle 42"/>
            <p:cNvSpPr>
              <a:spLocks noChangeArrowheads="1"/>
            </p:cNvSpPr>
            <p:nvPr/>
          </p:nvSpPr>
          <p:spPr bwMode="auto">
            <a:xfrm>
              <a:off x="2960" y="3248"/>
              <a:ext cx="1496" cy="551"/>
            </a:xfrm>
            <a:prstGeom prst="rect">
              <a:avLst/>
            </a:prstGeom>
            <a:noFill/>
            <a:ln w="12700">
              <a:noFill/>
              <a:miter lim="800000"/>
              <a:headEnd/>
              <a:tailEnd/>
            </a:ln>
          </p:spPr>
          <p:txBody>
            <a:bodyPr lIns="90487" tIns="44450" rIns="90487" bIns="44450">
              <a:spAutoFit/>
            </a:bodyPr>
            <a:lstStyle/>
            <a:p>
              <a:pPr eaLnBrk="0" hangingPunct="0"/>
              <a:r>
                <a:rPr lang="en-US" sz="1700" dirty="0">
                  <a:solidFill>
                    <a:srgbClr val="000000"/>
                  </a:solidFill>
                </a:rPr>
                <a:t>Storing Persistent Objects</a:t>
              </a:r>
            </a:p>
            <a:p>
              <a:pPr eaLnBrk="0" hangingPunct="0"/>
              <a:r>
                <a:rPr lang="en-US" sz="1700" dirty="0" err="1">
                  <a:solidFill>
                    <a:srgbClr val="000000"/>
                  </a:solidFill>
                </a:rPr>
                <a:t>Filesystem</a:t>
              </a:r>
              <a:r>
                <a:rPr lang="en-US" sz="1700" dirty="0">
                  <a:solidFill>
                    <a:srgbClr val="000000"/>
                  </a:solidFill>
                </a:rPr>
                <a:t> </a:t>
              </a:r>
              <a:r>
                <a:rPr lang="en-US" sz="1700" dirty="0" err="1">
                  <a:solidFill>
                    <a:srgbClr val="000000"/>
                  </a:solidFill>
                </a:rPr>
                <a:t>vs</a:t>
              </a:r>
              <a:r>
                <a:rPr lang="en-US" sz="1700" dirty="0">
                  <a:solidFill>
                    <a:srgbClr val="000000"/>
                  </a:solidFill>
                </a:rPr>
                <a:t> Database</a:t>
              </a:r>
            </a:p>
          </p:txBody>
        </p:sp>
      </p:grpSp>
      <p:grpSp>
        <p:nvGrpSpPr>
          <p:cNvPr id="6" name="Group 77"/>
          <p:cNvGrpSpPr>
            <a:grpSpLocks/>
          </p:cNvGrpSpPr>
          <p:nvPr/>
        </p:nvGrpSpPr>
        <p:grpSpPr bwMode="auto">
          <a:xfrm>
            <a:off x="4800600" y="1724048"/>
            <a:ext cx="4305300" cy="4729162"/>
            <a:chOff x="3024" y="783"/>
            <a:chExt cx="2712" cy="3011"/>
          </a:xfrm>
        </p:grpSpPr>
        <p:sp>
          <p:nvSpPr>
            <p:cNvPr id="16410" name="Line 15"/>
            <p:cNvSpPr>
              <a:spLocks noChangeShapeType="1"/>
            </p:cNvSpPr>
            <p:nvPr/>
          </p:nvSpPr>
          <p:spPr bwMode="auto">
            <a:xfrm>
              <a:off x="3024" y="783"/>
              <a:ext cx="1152" cy="1904"/>
            </a:xfrm>
            <a:prstGeom prst="line">
              <a:avLst/>
            </a:prstGeom>
            <a:noFill/>
            <a:ln w="12700">
              <a:solidFill>
                <a:srgbClr val="000000"/>
              </a:solidFill>
              <a:round/>
              <a:headEnd/>
              <a:tailEnd/>
            </a:ln>
          </p:spPr>
          <p:txBody>
            <a:bodyPr wrap="none" anchor="ctr"/>
            <a:lstStyle/>
            <a:p>
              <a:endParaRPr lang="en-CA"/>
            </a:p>
          </p:txBody>
        </p:sp>
        <p:sp>
          <p:nvSpPr>
            <p:cNvPr id="16411" name="Rectangle 48"/>
            <p:cNvSpPr>
              <a:spLocks noChangeArrowheads="1"/>
            </p:cNvSpPr>
            <p:nvPr/>
          </p:nvSpPr>
          <p:spPr bwMode="auto">
            <a:xfrm>
              <a:off x="4451" y="3243"/>
              <a:ext cx="1285" cy="551"/>
            </a:xfrm>
            <a:prstGeom prst="rect">
              <a:avLst/>
            </a:prstGeom>
            <a:noFill/>
            <a:ln w="12700">
              <a:noFill/>
              <a:miter lim="800000"/>
              <a:headEnd/>
              <a:tailEnd/>
            </a:ln>
          </p:spPr>
          <p:txBody>
            <a:bodyPr wrap="none" lIns="90487" tIns="44450" rIns="90487" bIns="44450">
              <a:spAutoFit/>
            </a:bodyPr>
            <a:lstStyle/>
            <a:p>
              <a:pPr eaLnBrk="0" hangingPunct="0"/>
              <a:r>
                <a:rPr lang="en-US" sz="1700">
                  <a:solidFill>
                    <a:srgbClr val="000000"/>
                  </a:solidFill>
                </a:rPr>
                <a:t>Access Control </a:t>
              </a:r>
            </a:p>
            <a:p>
              <a:pPr eaLnBrk="0" hangingPunct="0"/>
              <a:r>
                <a:rPr lang="en-US" sz="1700">
                  <a:solidFill>
                    <a:srgbClr val="000000"/>
                  </a:solidFill>
                </a:rPr>
                <a:t>ACL vs Capabilities</a:t>
              </a:r>
            </a:p>
            <a:p>
              <a:pPr eaLnBrk="0" hangingPunct="0"/>
              <a:r>
                <a:rPr lang="en-US" sz="1700">
                  <a:solidFill>
                    <a:srgbClr val="000000"/>
                  </a:solidFill>
                </a:rPr>
                <a:t>Security</a:t>
              </a:r>
            </a:p>
          </p:txBody>
        </p:sp>
        <p:sp>
          <p:nvSpPr>
            <p:cNvPr id="16412" name="Rectangle 50"/>
            <p:cNvSpPr>
              <a:spLocks noChangeArrowheads="1"/>
            </p:cNvSpPr>
            <p:nvPr/>
          </p:nvSpPr>
          <p:spPr bwMode="auto">
            <a:xfrm>
              <a:off x="4314" y="2852"/>
              <a:ext cx="1314" cy="406"/>
            </a:xfrm>
            <a:prstGeom prst="rect">
              <a:avLst/>
            </a:prstGeom>
            <a:noFill/>
            <a:ln w="12700">
              <a:noFill/>
              <a:miter lim="800000"/>
              <a:headEnd/>
              <a:tailEnd/>
            </a:ln>
          </p:spPr>
          <p:txBody>
            <a:bodyPr wrap="none" lIns="90487" tIns="44450" rIns="90487" bIns="44450">
              <a:spAutoFit/>
            </a:bodyPr>
            <a:lstStyle/>
            <a:p>
              <a:pPr eaLnBrk="0" hangingPunct="0"/>
              <a:r>
                <a:rPr lang="en-US" sz="1800">
                  <a:solidFill>
                    <a:srgbClr val="2E10FF"/>
                  </a:solidFill>
                </a:rPr>
                <a:t>6. Global Resource </a:t>
              </a:r>
            </a:p>
            <a:p>
              <a:pPr eaLnBrk="0" hangingPunct="0"/>
              <a:r>
                <a:rPr lang="en-US" sz="1800">
                  <a:solidFill>
                    <a:srgbClr val="2E10FF"/>
                  </a:solidFill>
                </a:rPr>
                <a:t>Handlung</a:t>
              </a:r>
              <a:r>
                <a:rPr lang="en-US" sz="1800">
                  <a:solidFill>
                    <a:srgbClr val="FF0000"/>
                  </a:solidFill>
                </a:rPr>
                <a:t> </a:t>
              </a:r>
            </a:p>
          </p:txBody>
        </p:sp>
      </p:grpSp>
      <p:grpSp>
        <p:nvGrpSpPr>
          <p:cNvPr id="7" name="Group 79"/>
          <p:cNvGrpSpPr>
            <a:grpSpLocks/>
          </p:cNvGrpSpPr>
          <p:nvPr/>
        </p:nvGrpSpPr>
        <p:grpSpPr bwMode="auto">
          <a:xfrm>
            <a:off x="5175250" y="1609748"/>
            <a:ext cx="3741738" cy="1790700"/>
            <a:chOff x="3260" y="731"/>
            <a:chExt cx="2357" cy="1140"/>
          </a:xfrm>
        </p:grpSpPr>
        <p:sp>
          <p:nvSpPr>
            <p:cNvPr id="16407" name="Rectangle 46"/>
            <p:cNvSpPr>
              <a:spLocks noChangeArrowheads="1"/>
            </p:cNvSpPr>
            <p:nvPr/>
          </p:nvSpPr>
          <p:spPr bwMode="auto">
            <a:xfrm>
              <a:off x="4584" y="948"/>
              <a:ext cx="874" cy="407"/>
            </a:xfrm>
            <a:prstGeom prst="rect">
              <a:avLst/>
            </a:prstGeom>
            <a:noFill/>
            <a:ln w="12700">
              <a:noFill/>
              <a:miter lim="800000"/>
              <a:headEnd/>
              <a:tailEnd/>
            </a:ln>
          </p:spPr>
          <p:txBody>
            <a:bodyPr wrap="none" lIns="90487" tIns="44450" rIns="90487" bIns="44450">
              <a:spAutoFit/>
            </a:bodyPr>
            <a:lstStyle/>
            <a:p>
              <a:pPr eaLnBrk="0" hangingPunct="0"/>
              <a:r>
                <a:rPr lang="en-US" sz="1800">
                  <a:solidFill>
                    <a:srgbClr val="2E10FF"/>
                  </a:solidFill>
                </a:rPr>
                <a:t>8. Boundary</a:t>
              </a:r>
            </a:p>
            <a:p>
              <a:pPr eaLnBrk="0" hangingPunct="0"/>
              <a:r>
                <a:rPr lang="en-US" sz="1800">
                  <a:solidFill>
                    <a:srgbClr val="2E10FF"/>
                  </a:solidFill>
                </a:rPr>
                <a:t>Conditions</a:t>
              </a:r>
              <a:endParaRPr lang="en-US" sz="1800">
                <a:solidFill>
                  <a:srgbClr val="FF0000"/>
                </a:solidFill>
              </a:endParaRPr>
            </a:p>
          </p:txBody>
        </p:sp>
        <p:sp>
          <p:nvSpPr>
            <p:cNvPr id="16408" name="Rectangle 54"/>
            <p:cNvSpPr>
              <a:spLocks noChangeArrowheads="1"/>
            </p:cNvSpPr>
            <p:nvPr/>
          </p:nvSpPr>
          <p:spPr bwMode="auto">
            <a:xfrm>
              <a:off x="4755" y="1320"/>
              <a:ext cx="862" cy="551"/>
            </a:xfrm>
            <a:prstGeom prst="rect">
              <a:avLst/>
            </a:prstGeom>
            <a:noFill/>
            <a:ln w="12700">
              <a:noFill/>
              <a:miter lim="800000"/>
              <a:headEnd/>
              <a:tailEnd/>
            </a:ln>
          </p:spPr>
          <p:txBody>
            <a:bodyPr wrap="none" lIns="90487" tIns="44450" rIns="90487" bIns="44450">
              <a:spAutoFit/>
            </a:bodyPr>
            <a:lstStyle/>
            <a:p>
              <a:pPr eaLnBrk="0" hangingPunct="0"/>
              <a:r>
                <a:rPr lang="en-US" sz="1700">
                  <a:solidFill>
                    <a:srgbClr val="000000"/>
                  </a:solidFill>
                </a:rPr>
                <a:t>Initialization</a:t>
              </a:r>
            </a:p>
            <a:p>
              <a:pPr eaLnBrk="0" hangingPunct="0"/>
              <a:r>
                <a:rPr lang="en-US" sz="1700">
                  <a:solidFill>
                    <a:srgbClr val="000000"/>
                  </a:solidFill>
                </a:rPr>
                <a:t>Termination</a:t>
              </a:r>
            </a:p>
            <a:p>
              <a:pPr eaLnBrk="0" hangingPunct="0"/>
              <a:r>
                <a:rPr lang="en-US" sz="1700">
                  <a:solidFill>
                    <a:srgbClr val="000000"/>
                  </a:solidFill>
                </a:rPr>
                <a:t>Failure.</a:t>
              </a:r>
            </a:p>
          </p:txBody>
        </p:sp>
        <p:sp>
          <p:nvSpPr>
            <p:cNvPr id="16409" name="Line 61"/>
            <p:cNvSpPr>
              <a:spLocks noChangeShapeType="1"/>
            </p:cNvSpPr>
            <p:nvPr/>
          </p:nvSpPr>
          <p:spPr bwMode="auto">
            <a:xfrm>
              <a:off x="3260" y="731"/>
              <a:ext cx="1324" cy="433"/>
            </a:xfrm>
            <a:prstGeom prst="line">
              <a:avLst/>
            </a:prstGeom>
            <a:noFill/>
            <a:ln w="12700">
              <a:solidFill>
                <a:srgbClr val="000000"/>
              </a:solidFill>
              <a:round/>
              <a:headEnd/>
              <a:tailEnd/>
            </a:ln>
          </p:spPr>
          <p:txBody>
            <a:bodyPr wrap="none" anchor="ctr"/>
            <a:lstStyle/>
            <a:p>
              <a:endParaRPr lang="en-CA"/>
            </a:p>
          </p:txBody>
        </p:sp>
      </p:grpSp>
      <p:grpSp>
        <p:nvGrpSpPr>
          <p:cNvPr id="8" name="Group 74"/>
          <p:cNvGrpSpPr>
            <a:grpSpLocks/>
          </p:cNvGrpSpPr>
          <p:nvPr/>
        </p:nvGrpSpPr>
        <p:grpSpPr bwMode="auto">
          <a:xfrm>
            <a:off x="282575" y="1714523"/>
            <a:ext cx="4114800" cy="4429125"/>
            <a:chOff x="178" y="783"/>
            <a:chExt cx="2592" cy="2820"/>
          </a:xfrm>
        </p:grpSpPr>
        <p:sp>
          <p:nvSpPr>
            <p:cNvPr id="16404" name="Line 6"/>
            <p:cNvSpPr>
              <a:spLocks noChangeShapeType="1"/>
            </p:cNvSpPr>
            <p:nvPr/>
          </p:nvSpPr>
          <p:spPr bwMode="auto">
            <a:xfrm flipH="1">
              <a:off x="1280" y="783"/>
              <a:ext cx="1490" cy="1885"/>
            </a:xfrm>
            <a:prstGeom prst="line">
              <a:avLst/>
            </a:prstGeom>
            <a:noFill/>
            <a:ln w="12700">
              <a:solidFill>
                <a:srgbClr val="000000"/>
              </a:solidFill>
              <a:round/>
              <a:headEnd/>
              <a:tailEnd/>
            </a:ln>
          </p:spPr>
          <p:txBody>
            <a:bodyPr wrap="none" anchor="ctr"/>
            <a:lstStyle/>
            <a:p>
              <a:endParaRPr lang="en-CA"/>
            </a:p>
          </p:txBody>
        </p:sp>
        <p:sp>
          <p:nvSpPr>
            <p:cNvPr id="16405" name="Rectangle 40"/>
            <p:cNvSpPr>
              <a:spLocks noChangeArrowheads="1"/>
            </p:cNvSpPr>
            <p:nvPr/>
          </p:nvSpPr>
          <p:spPr bwMode="auto">
            <a:xfrm>
              <a:off x="178" y="2670"/>
              <a:ext cx="1590" cy="232"/>
            </a:xfrm>
            <a:prstGeom prst="rect">
              <a:avLst/>
            </a:prstGeom>
            <a:noFill/>
            <a:ln w="12700">
              <a:noFill/>
              <a:miter lim="800000"/>
              <a:headEnd/>
              <a:tailEnd/>
            </a:ln>
          </p:spPr>
          <p:txBody>
            <a:bodyPr wrap="none" lIns="90487" tIns="44450" rIns="90487" bIns="44450">
              <a:spAutoFit/>
            </a:bodyPr>
            <a:lstStyle/>
            <a:p>
              <a:pPr eaLnBrk="0" hangingPunct="0"/>
              <a:r>
                <a:rPr lang="en-US" sz="1800">
                  <a:solidFill>
                    <a:srgbClr val="2E10FF"/>
                  </a:solidFill>
                </a:rPr>
                <a:t>3. Identify Concurrency</a:t>
              </a:r>
              <a:endParaRPr lang="en-US" sz="1800">
                <a:solidFill>
                  <a:srgbClr val="000000"/>
                </a:solidFill>
              </a:endParaRPr>
            </a:p>
          </p:txBody>
        </p:sp>
        <p:sp>
          <p:nvSpPr>
            <p:cNvPr id="16406" name="Rectangle 66"/>
            <p:cNvSpPr>
              <a:spLocks noChangeArrowheads="1"/>
            </p:cNvSpPr>
            <p:nvPr/>
          </p:nvSpPr>
          <p:spPr bwMode="auto">
            <a:xfrm>
              <a:off x="328" y="2887"/>
              <a:ext cx="1074" cy="716"/>
            </a:xfrm>
            <a:prstGeom prst="rect">
              <a:avLst/>
            </a:prstGeom>
            <a:noFill/>
            <a:ln w="12700">
              <a:noFill/>
              <a:miter lim="800000"/>
              <a:headEnd/>
              <a:tailEnd/>
            </a:ln>
          </p:spPr>
          <p:txBody>
            <a:bodyPr wrap="none" lIns="90487" tIns="44450" rIns="90487" bIns="44450">
              <a:spAutoFit/>
            </a:bodyPr>
            <a:lstStyle/>
            <a:p>
              <a:pPr eaLnBrk="0" hangingPunct="0"/>
              <a:r>
                <a:rPr lang="en-US" sz="1700">
                  <a:solidFill>
                    <a:srgbClr val="000000"/>
                  </a:solidFill>
                </a:rPr>
                <a:t>Identification of </a:t>
              </a:r>
            </a:p>
            <a:p>
              <a:pPr eaLnBrk="0" hangingPunct="0"/>
              <a:r>
                <a:rPr lang="en-US" sz="1700">
                  <a:solidFill>
                    <a:srgbClr val="000000"/>
                  </a:solidFill>
                </a:rPr>
                <a:t>Parallelism </a:t>
              </a:r>
            </a:p>
            <a:p>
              <a:pPr eaLnBrk="0" hangingPunct="0"/>
              <a:r>
                <a:rPr lang="en-US" sz="1700">
                  <a:solidFill>
                    <a:srgbClr val="000000"/>
                  </a:solidFill>
                </a:rPr>
                <a:t>(Processes,</a:t>
              </a:r>
            </a:p>
            <a:p>
              <a:pPr eaLnBrk="0" hangingPunct="0"/>
              <a:r>
                <a:rPr lang="en-US" sz="1700">
                  <a:solidFill>
                    <a:srgbClr val="000000"/>
                  </a:solidFill>
                </a:rPr>
                <a:t>Threads)</a:t>
              </a:r>
            </a:p>
          </p:txBody>
        </p:sp>
      </p:grpSp>
      <p:grpSp>
        <p:nvGrpSpPr>
          <p:cNvPr id="9" name="Group 78"/>
          <p:cNvGrpSpPr>
            <a:grpSpLocks/>
          </p:cNvGrpSpPr>
          <p:nvPr/>
        </p:nvGrpSpPr>
        <p:grpSpPr bwMode="auto">
          <a:xfrm>
            <a:off x="4972050" y="1678010"/>
            <a:ext cx="4325938" cy="3275013"/>
            <a:chOff x="3132" y="764"/>
            <a:chExt cx="2725" cy="2085"/>
          </a:xfrm>
        </p:grpSpPr>
        <p:sp>
          <p:nvSpPr>
            <p:cNvPr id="16401" name="Line 53"/>
            <p:cNvSpPr>
              <a:spLocks noChangeShapeType="1"/>
            </p:cNvSpPr>
            <p:nvPr/>
          </p:nvSpPr>
          <p:spPr bwMode="auto">
            <a:xfrm>
              <a:off x="3132" y="764"/>
              <a:ext cx="1324" cy="938"/>
            </a:xfrm>
            <a:prstGeom prst="line">
              <a:avLst/>
            </a:prstGeom>
            <a:noFill/>
            <a:ln w="12700">
              <a:solidFill>
                <a:srgbClr val="000000"/>
              </a:solidFill>
              <a:round/>
              <a:headEnd/>
              <a:tailEnd/>
            </a:ln>
          </p:spPr>
          <p:txBody>
            <a:bodyPr wrap="none" anchor="ctr"/>
            <a:lstStyle/>
            <a:p>
              <a:endParaRPr lang="en-CA"/>
            </a:p>
          </p:txBody>
        </p:sp>
        <p:sp>
          <p:nvSpPr>
            <p:cNvPr id="16402" name="Rectangle 63"/>
            <p:cNvSpPr>
              <a:spLocks noChangeArrowheads="1"/>
            </p:cNvSpPr>
            <p:nvPr/>
          </p:nvSpPr>
          <p:spPr bwMode="auto">
            <a:xfrm>
              <a:off x="4584" y="1891"/>
              <a:ext cx="846" cy="406"/>
            </a:xfrm>
            <a:prstGeom prst="rect">
              <a:avLst/>
            </a:prstGeom>
            <a:noFill/>
            <a:ln w="12700">
              <a:noFill/>
              <a:miter lim="800000"/>
              <a:headEnd/>
              <a:tailEnd/>
            </a:ln>
          </p:spPr>
          <p:txBody>
            <a:bodyPr wrap="none" lIns="90487" tIns="44450" rIns="90487" bIns="44450">
              <a:spAutoFit/>
            </a:bodyPr>
            <a:lstStyle/>
            <a:p>
              <a:pPr eaLnBrk="0" hangingPunct="0"/>
              <a:r>
                <a:rPr lang="en-US" sz="1800">
                  <a:solidFill>
                    <a:srgbClr val="2E10FF"/>
                  </a:solidFill>
                </a:rPr>
                <a:t>7. Software </a:t>
              </a:r>
            </a:p>
            <a:p>
              <a:pPr eaLnBrk="0" hangingPunct="0"/>
              <a:r>
                <a:rPr lang="en-US" sz="1800">
                  <a:solidFill>
                    <a:srgbClr val="2E10FF"/>
                  </a:solidFill>
                </a:rPr>
                <a:t>Control</a:t>
              </a:r>
              <a:endParaRPr lang="en-US" sz="1800">
                <a:solidFill>
                  <a:srgbClr val="FF0000"/>
                </a:solidFill>
              </a:endParaRPr>
            </a:p>
          </p:txBody>
        </p:sp>
        <p:sp>
          <p:nvSpPr>
            <p:cNvPr id="16403" name="Rectangle 67"/>
            <p:cNvSpPr>
              <a:spLocks noChangeArrowheads="1"/>
            </p:cNvSpPr>
            <p:nvPr/>
          </p:nvSpPr>
          <p:spPr bwMode="auto">
            <a:xfrm>
              <a:off x="4696" y="2298"/>
              <a:ext cx="1161" cy="551"/>
            </a:xfrm>
            <a:prstGeom prst="rect">
              <a:avLst/>
            </a:prstGeom>
            <a:noFill/>
            <a:ln w="12700">
              <a:noFill/>
              <a:miter lim="800000"/>
              <a:headEnd/>
              <a:tailEnd/>
            </a:ln>
          </p:spPr>
          <p:txBody>
            <a:bodyPr lIns="90487" tIns="44450" rIns="90487" bIns="44450">
              <a:spAutoFit/>
            </a:bodyPr>
            <a:lstStyle/>
            <a:p>
              <a:pPr eaLnBrk="0" hangingPunct="0"/>
              <a:r>
                <a:rPr lang="en-US" sz="1700">
                  <a:solidFill>
                    <a:srgbClr val="000000"/>
                  </a:solidFill>
                </a:rPr>
                <a:t>Monolithic</a:t>
              </a:r>
            </a:p>
            <a:p>
              <a:pPr eaLnBrk="0" hangingPunct="0"/>
              <a:r>
                <a:rPr lang="en-US" sz="1700">
                  <a:solidFill>
                    <a:srgbClr val="000000"/>
                  </a:solidFill>
                </a:rPr>
                <a:t>Event-Driven</a:t>
              </a:r>
            </a:p>
            <a:p>
              <a:pPr eaLnBrk="0" hangingPunct="0"/>
              <a:r>
                <a:rPr lang="en-US" sz="1700">
                  <a:solidFill>
                    <a:srgbClr val="000000"/>
                  </a:solidFill>
                </a:rPr>
                <a:t>Conc. Processes</a:t>
              </a:r>
            </a:p>
          </p:txBody>
        </p:sp>
      </p:grpSp>
      <p:grpSp>
        <p:nvGrpSpPr>
          <p:cNvPr id="10" name="Group 72"/>
          <p:cNvGrpSpPr>
            <a:grpSpLocks/>
          </p:cNvGrpSpPr>
          <p:nvPr/>
        </p:nvGrpSpPr>
        <p:grpSpPr bwMode="auto">
          <a:xfrm>
            <a:off x="293688" y="1558948"/>
            <a:ext cx="3582987" cy="1579562"/>
            <a:chOff x="185" y="700"/>
            <a:chExt cx="2257" cy="1006"/>
          </a:xfrm>
        </p:grpSpPr>
        <p:sp>
          <p:nvSpPr>
            <p:cNvPr id="16398" name="Line 3"/>
            <p:cNvSpPr>
              <a:spLocks noChangeShapeType="1"/>
            </p:cNvSpPr>
            <p:nvPr/>
          </p:nvSpPr>
          <p:spPr bwMode="auto">
            <a:xfrm flipH="1">
              <a:off x="897" y="700"/>
              <a:ext cx="1545" cy="433"/>
            </a:xfrm>
            <a:prstGeom prst="line">
              <a:avLst/>
            </a:prstGeom>
            <a:noFill/>
            <a:ln w="12700">
              <a:solidFill>
                <a:srgbClr val="000000"/>
              </a:solidFill>
              <a:round/>
              <a:headEnd/>
              <a:tailEnd/>
            </a:ln>
          </p:spPr>
          <p:txBody>
            <a:bodyPr wrap="none" anchor="ctr"/>
            <a:lstStyle/>
            <a:p>
              <a:endParaRPr lang="en-CA"/>
            </a:p>
          </p:txBody>
        </p:sp>
        <p:sp>
          <p:nvSpPr>
            <p:cNvPr id="16399" name="Rectangle 17"/>
            <p:cNvSpPr>
              <a:spLocks noChangeArrowheads="1"/>
            </p:cNvSpPr>
            <p:nvPr/>
          </p:nvSpPr>
          <p:spPr bwMode="auto">
            <a:xfrm>
              <a:off x="185" y="1117"/>
              <a:ext cx="1586" cy="231"/>
            </a:xfrm>
            <a:prstGeom prst="rect">
              <a:avLst/>
            </a:prstGeom>
            <a:noFill/>
            <a:ln w="12700">
              <a:noFill/>
              <a:miter lim="800000"/>
              <a:headEnd/>
              <a:tailEnd/>
            </a:ln>
          </p:spPr>
          <p:txBody>
            <a:bodyPr wrap="none" lIns="90487" tIns="44450" rIns="90487" bIns="44450">
              <a:spAutoFit/>
            </a:bodyPr>
            <a:lstStyle/>
            <a:p>
              <a:pPr eaLnBrk="0" hangingPunct="0"/>
              <a:r>
                <a:rPr lang="en-US" sz="1800">
                  <a:solidFill>
                    <a:srgbClr val="2E10FF"/>
                  </a:solidFill>
                </a:rPr>
                <a:t>1. Identify Design Goals</a:t>
              </a:r>
              <a:endParaRPr lang="en-US" sz="1800">
                <a:solidFill>
                  <a:srgbClr val="000000"/>
                </a:solidFill>
              </a:endParaRPr>
            </a:p>
          </p:txBody>
        </p:sp>
        <p:sp>
          <p:nvSpPr>
            <p:cNvPr id="16400" name="Rectangle 71"/>
            <p:cNvSpPr>
              <a:spLocks noChangeArrowheads="1"/>
            </p:cNvSpPr>
            <p:nvPr/>
          </p:nvSpPr>
          <p:spPr bwMode="auto">
            <a:xfrm>
              <a:off x="288" y="1320"/>
              <a:ext cx="1100" cy="386"/>
            </a:xfrm>
            <a:prstGeom prst="rect">
              <a:avLst/>
            </a:prstGeom>
            <a:noFill/>
            <a:ln w="12700">
              <a:noFill/>
              <a:miter lim="800000"/>
              <a:headEnd/>
              <a:tailEnd/>
            </a:ln>
          </p:spPr>
          <p:txBody>
            <a:bodyPr wrap="none" lIns="90487" tIns="44450" rIns="90487" bIns="44450">
              <a:spAutoFit/>
            </a:bodyPr>
            <a:lstStyle/>
            <a:p>
              <a:pPr eaLnBrk="0" hangingPunct="0"/>
              <a:r>
                <a:rPr lang="en-US" sz="1700">
                  <a:solidFill>
                    <a:srgbClr val="000000"/>
                  </a:solidFill>
                </a:rPr>
                <a:t>Additional NFRs</a:t>
              </a:r>
            </a:p>
            <a:p>
              <a:pPr eaLnBrk="0" hangingPunct="0"/>
              <a:r>
                <a:rPr lang="en-US" sz="1700">
                  <a:solidFill>
                    <a:srgbClr val="000000"/>
                  </a:solidFill>
                </a:rPr>
                <a:t>Trade-offs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z="4000" dirty="0" smtClean="0">
                <a:ea typeface="ＭＳ Ｐゴシック" pitchFamily="34" charset="-128"/>
              </a:rPr>
              <a:t>OSI Model Layers and their Services</a:t>
            </a:r>
          </a:p>
        </p:txBody>
      </p:sp>
      <p:sp>
        <p:nvSpPr>
          <p:cNvPr id="250883" name="Rectangle 3"/>
          <p:cNvSpPr>
            <a:spLocks noGrp="1" noChangeArrowheads="1"/>
          </p:cNvSpPr>
          <p:nvPr>
            <p:ph type="body" idx="1"/>
          </p:nvPr>
        </p:nvSpPr>
        <p:spPr>
          <a:xfrm>
            <a:off x="149225" y="1168400"/>
            <a:ext cx="5965825" cy="4800600"/>
          </a:xfrm>
        </p:spPr>
        <p:txBody>
          <a:bodyPr/>
          <a:lstStyle/>
          <a:p>
            <a:r>
              <a:rPr lang="en-US" sz="2400" dirty="0" smtClean="0">
                <a:ea typeface="ＭＳ Ｐゴシック" pitchFamily="34" charset="-128"/>
              </a:rPr>
              <a:t>The </a:t>
            </a:r>
            <a:r>
              <a:rPr lang="en-US" sz="2400" dirty="0" smtClean="0">
                <a:solidFill>
                  <a:srgbClr val="0000CC"/>
                </a:solidFill>
                <a:ea typeface="ＭＳ Ｐゴシック" pitchFamily="34" charset="-128"/>
              </a:rPr>
              <a:t>Transport layer</a:t>
            </a:r>
            <a:r>
              <a:rPr lang="en-US" sz="2400" dirty="0" smtClean="0">
                <a:ea typeface="ＭＳ Ｐゴシック" pitchFamily="34" charset="-128"/>
              </a:rPr>
              <a:t> is responsible for reliably transmitting messages </a:t>
            </a:r>
          </a:p>
          <a:p>
            <a:pPr lvl="1"/>
            <a:r>
              <a:rPr lang="en-US" sz="2000" dirty="0" smtClean="0">
                <a:ea typeface="ＭＳ Ｐゴシック" pitchFamily="34" charset="-128"/>
              </a:rPr>
              <a:t>Used by Unix programmers who transmit messages over TCP/IP sockets</a:t>
            </a:r>
          </a:p>
          <a:p>
            <a:r>
              <a:rPr lang="en-US" sz="2400" dirty="0" smtClean="0">
                <a:ea typeface="ＭＳ Ｐゴシック" pitchFamily="34" charset="-128"/>
              </a:rPr>
              <a:t>The </a:t>
            </a:r>
            <a:r>
              <a:rPr lang="en-US" sz="2400" dirty="0" smtClean="0">
                <a:solidFill>
                  <a:srgbClr val="0000CC"/>
                </a:solidFill>
                <a:ea typeface="ＭＳ Ｐゴシック" pitchFamily="34" charset="-128"/>
              </a:rPr>
              <a:t>Network layer</a:t>
            </a:r>
            <a:r>
              <a:rPr lang="en-US" sz="2400" dirty="0" smtClean="0">
                <a:ea typeface="ＭＳ Ｐゴシック" pitchFamily="34" charset="-128"/>
              </a:rPr>
              <a:t> ensures transmission and routing</a:t>
            </a:r>
          </a:p>
          <a:p>
            <a:pPr lvl="1"/>
            <a:r>
              <a:rPr lang="en-US" sz="2000" dirty="0" smtClean="0">
                <a:ea typeface="ＭＳ Ｐゴシック" pitchFamily="34" charset="-128"/>
              </a:rPr>
              <a:t>Service: Transmit and route data within the network</a:t>
            </a:r>
          </a:p>
          <a:p>
            <a:r>
              <a:rPr lang="en-US" sz="2400" dirty="0" smtClean="0">
                <a:ea typeface="ＭＳ Ｐゴシック" pitchFamily="34" charset="-128"/>
              </a:rPr>
              <a:t>The </a:t>
            </a:r>
            <a:r>
              <a:rPr lang="en-US" sz="2400" dirty="0" err="1" smtClean="0">
                <a:solidFill>
                  <a:srgbClr val="0000CC"/>
                </a:solidFill>
                <a:ea typeface="ＭＳ Ｐゴシック" pitchFamily="34" charset="-128"/>
              </a:rPr>
              <a:t>Datalink</a:t>
            </a:r>
            <a:r>
              <a:rPr lang="en-US" sz="2400" dirty="0" smtClean="0">
                <a:solidFill>
                  <a:srgbClr val="0000CC"/>
                </a:solidFill>
                <a:ea typeface="ＭＳ Ｐゴシック" pitchFamily="34" charset="-128"/>
              </a:rPr>
              <a:t> layer</a:t>
            </a:r>
            <a:r>
              <a:rPr lang="en-US" sz="2400" dirty="0" smtClean="0">
                <a:ea typeface="ＭＳ Ｐゴシック" pitchFamily="34" charset="-128"/>
              </a:rPr>
              <a:t> models frames </a:t>
            </a:r>
          </a:p>
          <a:p>
            <a:pPr lvl="1"/>
            <a:r>
              <a:rPr lang="en-US" sz="2000" dirty="0" smtClean="0">
                <a:ea typeface="ＭＳ Ｐゴシック" pitchFamily="34" charset="-128"/>
              </a:rPr>
              <a:t>Service: Transmit frames without error</a:t>
            </a:r>
          </a:p>
          <a:p>
            <a:r>
              <a:rPr lang="en-US" sz="2400" dirty="0" smtClean="0">
                <a:ea typeface="ＭＳ Ｐゴシック" pitchFamily="34" charset="-128"/>
              </a:rPr>
              <a:t>The </a:t>
            </a:r>
            <a:r>
              <a:rPr lang="en-US" sz="2400" dirty="0" smtClean="0">
                <a:solidFill>
                  <a:srgbClr val="0000CC"/>
                </a:solidFill>
                <a:ea typeface="ＭＳ Ｐゴシック" pitchFamily="34" charset="-128"/>
              </a:rPr>
              <a:t>Physical layer</a:t>
            </a:r>
            <a:r>
              <a:rPr lang="en-US" sz="2400" dirty="0" smtClean="0">
                <a:ea typeface="ＭＳ Ｐゴシック" pitchFamily="34" charset="-128"/>
              </a:rPr>
              <a:t> represents the hardware interface to the network </a:t>
            </a:r>
          </a:p>
          <a:p>
            <a:pPr lvl="1"/>
            <a:r>
              <a:rPr lang="en-US" sz="2000" dirty="0" smtClean="0">
                <a:ea typeface="ＭＳ Ｐゴシック" pitchFamily="34" charset="-128"/>
              </a:rPr>
              <a:t>Service:  </a:t>
            </a:r>
            <a:r>
              <a:rPr lang="en-US" sz="2000" dirty="0" err="1" smtClean="0">
                <a:ea typeface="ＭＳ Ｐゴシック" pitchFamily="34" charset="-128"/>
              </a:rPr>
              <a:t>sendBit</a:t>
            </a:r>
            <a:r>
              <a:rPr lang="en-US" sz="2000" dirty="0" smtClean="0">
                <a:ea typeface="ＭＳ Ｐゴシック" pitchFamily="34" charset="-128"/>
              </a:rPr>
              <a:t>() and </a:t>
            </a:r>
            <a:r>
              <a:rPr lang="en-US" sz="2000" dirty="0" err="1" smtClean="0">
                <a:ea typeface="ＭＳ Ｐゴシック" pitchFamily="34" charset="-128"/>
              </a:rPr>
              <a:t>receiveBit</a:t>
            </a:r>
            <a:r>
              <a:rPr lang="en-US" sz="2000" dirty="0" smtClean="0">
                <a:ea typeface="ＭＳ Ｐゴシック" pitchFamily="34" charset="-128"/>
              </a:rPr>
              <a:t>()</a:t>
            </a:r>
          </a:p>
        </p:txBody>
      </p:sp>
      <p:grpSp>
        <p:nvGrpSpPr>
          <p:cNvPr id="2" name="Group 4"/>
          <p:cNvGrpSpPr>
            <a:grpSpLocks/>
          </p:cNvGrpSpPr>
          <p:nvPr/>
        </p:nvGrpSpPr>
        <p:grpSpPr bwMode="auto">
          <a:xfrm>
            <a:off x="6178550" y="835025"/>
            <a:ext cx="2225675" cy="5578475"/>
            <a:chOff x="3422" y="526"/>
            <a:chExt cx="1402" cy="3514"/>
          </a:xfrm>
        </p:grpSpPr>
        <p:sp>
          <p:nvSpPr>
            <p:cNvPr id="88069" name="Rectangle 5"/>
            <p:cNvSpPr>
              <a:spLocks noChangeArrowheads="1"/>
            </p:cNvSpPr>
            <p:nvPr/>
          </p:nvSpPr>
          <p:spPr bwMode="auto">
            <a:xfrm>
              <a:off x="3434" y="3257"/>
              <a:ext cx="1390" cy="269"/>
            </a:xfrm>
            <a:prstGeom prst="rect">
              <a:avLst/>
            </a:prstGeom>
            <a:noFill/>
            <a:ln w="41275">
              <a:solidFill>
                <a:srgbClr val="000000"/>
              </a:solidFill>
              <a:miter lim="800000"/>
              <a:headEnd/>
              <a:tailEnd/>
            </a:ln>
          </p:spPr>
          <p:txBody>
            <a:bodyPr/>
            <a:lstStyle/>
            <a:p>
              <a:pPr eaLnBrk="0" hangingPunct="0"/>
              <a:endParaRPr lang="en-US" sz="1800"/>
            </a:p>
          </p:txBody>
        </p:sp>
        <p:sp>
          <p:nvSpPr>
            <p:cNvPr id="88070" name="Rectangle 6"/>
            <p:cNvSpPr>
              <a:spLocks noChangeArrowheads="1"/>
            </p:cNvSpPr>
            <p:nvPr/>
          </p:nvSpPr>
          <p:spPr bwMode="auto">
            <a:xfrm>
              <a:off x="3434" y="3760"/>
              <a:ext cx="1390" cy="280"/>
            </a:xfrm>
            <a:prstGeom prst="rect">
              <a:avLst/>
            </a:prstGeom>
            <a:noFill/>
            <a:ln w="41275">
              <a:solidFill>
                <a:srgbClr val="000000"/>
              </a:solidFill>
              <a:miter lim="800000"/>
              <a:headEnd/>
              <a:tailEnd/>
            </a:ln>
          </p:spPr>
          <p:txBody>
            <a:bodyPr/>
            <a:lstStyle/>
            <a:p>
              <a:pPr eaLnBrk="0" hangingPunct="0"/>
              <a:endParaRPr lang="en-US" sz="1800"/>
            </a:p>
          </p:txBody>
        </p:sp>
        <p:sp>
          <p:nvSpPr>
            <p:cNvPr id="88071" name="Rectangle 7"/>
            <p:cNvSpPr>
              <a:spLocks noChangeArrowheads="1"/>
            </p:cNvSpPr>
            <p:nvPr/>
          </p:nvSpPr>
          <p:spPr bwMode="auto">
            <a:xfrm>
              <a:off x="3434" y="2744"/>
              <a:ext cx="1390" cy="280"/>
            </a:xfrm>
            <a:prstGeom prst="rect">
              <a:avLst/>
            </a:prstGeom>
            <a:noFill/>
            <a:ln w="41275">
              <a:solidFill>
                <a:srgbClr val="000000"/>
              </a:solidFill>
              <a:miter lim="800000"/>
              <a:headEnd/>
              <a:tailEnd/>
            </a:ln>
          </p:spPr>
          <p:txBody>
            <a:bodyPr/>
            <a:lstStyle/>
            <a:p>
              <a:pPr eaLnBrk="0" hangingPunct="0"/>
              <a:endParaRPr lang="en-US" sz="1800"/>
            </a:p>
          </p:txBody>
        </p:sp>
        <p:sp>
          <p:nvSpPr>
            <p:cNvPr id="88072" name="Rectangle 8"/>
            <p:cNvSpPr>
              <a:spLocks noChangeArrowheads="1"/>
            </p:cNvSpPr>
            <p:nvPr/>
          </p:nvSpPr>
          <p:spPr bwMode="auto">
            <a:xfrm>
              <a:off x="3434" y="2242"/>
              <a:ext cx="1390" cy="280"/>
            </a:xfrm>
            <a:prstGeom prst="rect">
              <a:avLst/>
            </a:prstGeom>
            <a:noFill/>
            <a:ln w="41275">
              <a:solidFill>
                <a:srgbClr val="000000"/>
              </a:solidFill>
              <a:miter lim="800000"/>
              <a:headEnd/>
              <a:tailEnd/>
            </a:ln>
          </p:spPr>
          <p:txBody>
            <a:bodyPr/>
            <a:lstStyle/>
            <a:p>
              <a:pPr eaLnBrk="0" hangingPunct="0"/>
              <a:endParaRPr lang="en-US" sz="1800"/>
            </a:p>
          </p:txBody>
        </p:sp>
        <p:sp>
          <p:nvSpPr>
            <p:cNvPr id="88073" name="Rectangle 9"/>
            <p:cNvSpPr>
              <a:spLocks noChangeArrowheads="1"/>
            </p:cNvSpPr>
            <p:nvPr/>
          </p:nvSpPr>
          <p:spPr bwMode="auto">
            <a:xfrm>
              <a:off x="3434" y="1740"/>
              <a:ext cx="1390" cy="269"/>
            </a:xfrm>
            <a:prstGeom prst="rect">
              <a:avLst/>
            </a:prstGeom>
            <a:noFill/>
            <a:ln w="41275">
              <a:solidFill>
                <a:srgbClr val="000000"/>
              </a:solidFill>
              <a:miter lim="800000"/>
              <a:headEnd/>
              <a:tailEnd/>
            </a:ln>
          </p:spPr>
          <p:txBody>
            <a:bodyPr/>
            <a:lstStyle/>
            <a:p>
              <a:pPr eaLnBrk="0" hangingPunct="0"/>
              <a:endParaRPr lang="en-US" sz="1800"/>
            </a:p>
          </p:txBody>
        </p:sp>
        <p:sp>
          <p:nvSpPr>
            <p:cNvPr id="88074" name="Rectangle 10"/>
            <p:cNvSpPr>
              <a:spLocks noChangeArrowheads="1"/>
            </p:cNvSpPr>
            <p:nvPr/>
          </p:nvSpPr>
          <p:spPr bwMode="auto">
            <a:xfrm>
              <a:off x="3434" y="723"/>
              <a:ext cx="1390" cy="268"/>
            </a:xfrm>
            <a:prstGeom prst="rect">
              <a:avLst/>
            </a:prstGeom>
            <a:noFill/>
            <a:ln w="41275">
              <a:solidFill>
                <a:srgbClr val="000000"/>
              </a:solidFill>
              <a:miter lim="800000"/>
              <a:headEnd/>
              <a:tailEnd/>
            </a:ln>
          </p:spPr>
          <p:txBody>
            <a:bodyPr/>
            <a:lstStyle/>
            <a:p>
              <a:pPr eaLnBrk="0" hangingPunct="0"/>
              <a:endParaRPr lang="en-US" sz="1800"/>
            </a:p>
          </p:txBody>
        </p:sp>
        <p:grpSp>
          <p:nvGrpSpPr>
            <p:cNvPr id="3" name="Group 11"/>
            <p:cNvGrpSpPr>
              <a:grpSpLocks/>
            </p:cNvGrpSpPr>
            <p:nvPr/>
          </p:nvGrpSpPr>
          <p:grpSpPr bwMode="auto">
            <a:xfrm>
              <a:off x="3422" y="526"/>
              <a:ext cx="502" cy="211"/>
              <a:chOff x="2522" y="160"/>
              <a:chExt cx="555" cy="233"/>
            </a:xfrm>
          </p:grpSpPr>
          <p:sp>
            <p:nvSpPr>
              <p:cNvPr id="88119" name="Freeform 12"/>
              <p:cNvSpPr>
                <a:spLocks/>
              </p:cNvSpPr>
              <p:nvPr/>
            </p:nvSpPr>
            <p:spPr bwMode="auto">
              <a:xfrm>
                <a:off x="2522" y="160"/>
                <a:ext cx="129" cy="233"/>
              </a:xfrm>
              <a:custGeom>
                <a:avLst/>
                <a:gdLst>
                  <a:gd name="T0" fmla="*/ 0 w 129"/>
                  <a:gd name="T1" fmla="*/ 220 h 233"/>
                  <a:gd name="T2" fmla="*/ 26 w 129"/>
                  <a:gd name="T3" fmla="*/ 233 h 233"/>
                  <a:gd name="T4" fmla="*/ 129 w 129"/>
                  <a:gd name="T5" fmla="*/ 26 h 233"/>
                  <a:gd name="T6" fmla="*/ 116 w 129"/>
                  <a:gd name="T7" fmla="*/ 0 h 233"/>
                  <a:gd name="T8" fmla="*/ 116 w 129"/>
                  <a:gd name="T9" fmla="*/ 0 h 233"/>
                  <a:gd name="T10" fmla="*/ 103 w 129"/>
                  <a:gd name="T11" fmla="*/ 13 h 233"/>
                  <a:gd name="T12" fmla="*/ 0 w 129"/>
                  <a:gd name="T13" fmla="*/ 220 h 233"/>
                  <a:gd name="T14" fmla="*/ 0 60000 65536"/>
                  <a:gd name="T15" fmla="*/ 0 60000 65536"/>
                  <a:gd name="T16" fmla="*/ 0 60000 65536"/>
                  <a:gd name="T17" fmla="*/ 0 60000 65536"/>
                  <a:gd name="T18" fmla="*/ 0 60000 65536"/>
                  <a:gd name="T19" fmla="*/ 0 60000 65536"/>
                  <a:gd name="T20" fmla="*/ 0 60000 65536"/>
                  <a:gd name="T21" fmla="*/ 0 w 129"/>
                  <a:gd name="T22" fmla="*/ 0 h 233"/>
                  <a:gd name="T23" fmla="*/ 129 w 129"/>
                  <a:gd name="T24" fmla="*/ 233 h 2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233">
                    <a:moveTo>
                      <a:pt x="0" y="220"/>
                    </a:moveTo>
                    <a:lnTo>
                      <a:pt x="26" y="233"/>
                    </a:lnTo>
                    <a:lnTo>
                      <a:pt x="129" y="26"/>
                    </a:lnTo>
                    <a:lnTo>
                      <a:pt x="116" y="0"/>
                    </a:lnTo>
                    <a:lnTo>
                      <a:pt x="103" y="13"/>
                    </a:lnTo>
                    <a:lnTo>
                      <a:pt x="0" y="220"/>
                    </a:lnTo>
                    <a:close/>
                  </a:path>
                </a:pathLst>
              </a:custGeom>
              <a:solidFill>
                <a:srgbClr val="000000"/>
              </a:solidFill>
              <a:ln w="9525">
                <a:noFill/>
                <a:round/>
                <a:headEnd/>
                <a:tailEnd/>
              </a:ln>
            </p:spPr>
            <p:txBody>
              <a:bodyPr/>
              <a:lstStyle/>
              <a:p>
                <a:pPr eaLnBrk="0" hangingPunct="0"/>
                <a:endParaRPr lang="en-US" sz="1800"/>
              </a:p>
            </p:txBody>
          </p:sp>
          <p:sp>
            <p:nvSpPr>
              <p:cNvPr id="88120" name="Freeform 13"/>
              <p:cNvSpPr>
                <a:spLocks/>
              </p:cNvSpPr>
              <p:nvPr/>
            </p:nvSpPr>
            <p:spPr bwMode="auto">
              <a:xfrm>
                <a:off x="2638" y="160"/>
                <a:ext cx="323" cy="26"/>
              </a:xfrm>
              <a:custGeom>
                <a:avLst/>
                <a:gdLst>
                  <a:gd name="T0" fmla="*/ 0 w 323"/>
                  <a:gd name="T1" fmla="*/ 0 h 26"/>
                  <a:gd name="T2" fmla="*/ 0 w 323"/>
                  <a:gd name="T3" fmla="*/ 26 h 26"/>
                  <a:gd name="T4" fmla="*/ 310 w 323"/>
                  <a:gd name="T5" fmla="*/ 26 h 26"/>
                  <a:gd name="T6" fmla="*/ 323 w 323"/>
                  <a:gd name="T7" fmla="*/ 13 h 26"/>
                  <a:gd name="T8" fmla="*/ 323 w 323"/>
                  <a:gd name="T9" fmla="*/ 0 h 26"/>
                  <a:gd name="T10" fmla="*/ 310 w 323"/>
                  <a:gd name="T11" fmla="*/ 0 h 26"/>
                  <a:gd name="T12" fmla="*/ 0 w 323"/>
                  <a:gd name="T13" fmla="*/ 0 h 26"/>
                  <a:gd name="T14" fmla="*/ 0 60000 65536"/>
                  <a:gd name="T15" fmla="*/ 0 60000 65536"/>
                  <a:gd name="T16" fmla="*/ 0 60000 65536"/>
                  <a:gd name="T17" fmla="*/ 0 60000 65536"/>
                  <a:gd name="T18" fmla="*/ 0 60000 65536"/>
                  <a:gd name="T19" fmla="*/ 0 60000 65536"/>
                  <a:gd name="T20" fmla="*/ 0 60000 65536"/>
                  <a:gd name="T21" fmla="*/ 0 w 323"/>
                  <a:gd name="T22" fmla="*/ 0 h 26"/>
                  <a:gd name="T23" fmla="*/ 323 w 32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26">
                    <a:moveTo>
                      <a:pt x="0" y="0"/>
                    </a:moveTo>
                    <a:lnTo>
                      <a:pt x="0" y="26"/>
                    </a:lnTo>
                    <a:lnTo>
                      <a:pt x="310" y="26"/>
                    </a:lnTo>
                    <a:lnTo>
                      <a:pt x="323" y="13"/>
                    </a:lnTo>
                    <a:lnTo>
                      <a:pt x="323" y="0"/>
                    </a:lnTo>
                    <a:lnTo>
                      <a:pt x="310" y="0"/>
                    </a:lnTo>
                    <a:lnTo>
                      <a:pt x="0" y="0"/>
                    </a:lnTo>
                    <a:close/>
                  </a:path>
                </a:pathLst>
              </a:custGeom>
              <a:solidFill>
                <a:srgbClr val="000000"/>
              </a:solidFill>
              <a:ln w="9525">
                <a:noFill/>
                <a:round/>
                <a:headEnd/>
                <a:tailEnd/>
              </a:ln>
            </p:spPr>
            <p:txBody>
              <a:bodyPr/>
              <a:lstStyle/>
              <a:p>
                <a:pPr eaLnBrk="0" hangingPunct="0"/>
                <a:endParaRPr lang="en-US" sz="1800"/>
              </a:p>
            </p:txBody>
          </p:sp>
          <p:sp>
            <p:nvSpPr>
              <p:cNvPr id="88121" name="Freeform 14"/>
              <p:cNvSpPr>
                <a:spLocks/>
              </p:cNvSpPr>
              <p:nvPr/>
            </p:nvSpPr>
            <p:spPr bwMode="auto">
              <a:xfrm>
                <a:off x="2935" y="173"/>
                <a:ext cx="142" cy="220"/>
              </a:xfrm>
              <a:custGeom>
                <a:avLst/>
                <a:gdLst>
                  <a:gd name="T0" fmla="*/ 26 w 142"/>
                  <a:gd name="T1" fmla="*/ 0 h 220"/>
                  <a:gd name="T2" fmla="*/ 0 w 142"/>
                  <a:gd name="T3" fmla="*/ 13 h 220"/>
                  <a:gd name="T4" fmla="*/ 103 w 142"/>
                  <a:gd name="T5" fmla="*/ 220 h 220"/>
                  <a:gd name="T6" fmla="*/ 116 w 142"/>
                  <a:gd name="T7" fmla="*/ 220 h 220"/>
                  <a:gd name="T8" fmla="*/ 142 w 142"/>
                  <a:gd name="T9" fmla="*/ 220 h 220"/>
                  <a:gd name="T10" fmla="*/ 129 w 142"/>
                  <a:gd name="T11" fmla="*/ 207 h 220"/>
                  <a:gd name="T12" fmla="*/ 26 w 142"/>
                  <a:gd name="T13" fmla="*/ 0 h 220"/>
                  <a:gd name="T14" fmla="*/ 0 60000 65536"/>
                  <a:gd name="T15" fmla="*/ 0 60000 65536"/>
                  <a:gd name="T16" fmla="*/ 0 60000 65536"/>
                  <a:gd name="T17" fmla="*/ 0 60000 65536"/>
                  <a:gd name="T18" fmla="*/ 0 60000 65536"/>
                  <a:gd name="T19" fmla="*/ 0 60000 65536"/>
                  <a:gd name="T20" fmla="*/ 0 60000 65536"/>
                  <a:gd name="T21" fmla="*/ 0 w 142"/>
                  <a:gd name="T22" fmla="*/ 0 h 220"/>
                  <a:gd name="T23" fmla="*/ 142 w 142"/>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 h="220">
                    <a:moveTo>
                      <a:pt x="26" y="0"/>
                    </a:moveTo>
                    <a:lnTo>
                      <a:pt x="0" y="13"/>
                    </a:lnTo>
                    <a:lnTo>
                      <a:pt x="103" y="220"/>
                    </a:lnTo>
                    <a:lnTo>
                      <a:pt x="116" y="220"/>
                    </a:lnTo>
                    <a:lnTo>
                      <a:pt x="142" y="220"/>
                    </a:lnTo>
                    <a:lnTo>
                      <a:pt x="129" y="207"/>
                    </a:lnTo>
                    <a:lnTo>
                      <a:pt x="26" y="0"/>
                    </a:lnTo>
                    <a:close/>
                  </a:path>
                </a:pathLst>
              </a:custGeom>
              <a:solidFill>
                <a:srgbClr val="000000"/>
              </a:solidFill>
              <a:ln w="9525">
                <a:noFill/>
                <a:round/>
                <a:headEnd/>
                <a:tailEnd/>
              </a:ln>
            </p:spPr>
            <p:txBody>
              <a:bodyPr/>
              <a:lstStyle/>
              <a:p>
                <a:pPr eaLnBrk="0" hangingPunct="0"/>
                <a:endParaRPr lang="en-US" sz="1800"/>
              </a:p>
            </p:txBody>
          </p:sp>
          <p:sp>
            <p:nvSpPr>
              <p:cNvPr id="88122" name="Freeform 15"/>
              <p:cNvSpPr>
                <a:spLocks/>
              </p:cNvSpPr>
              <p:nvPr/>
            </p:nvSpPr>
            <p:spPr bwMode="auto">
              <a:xfrm>
                <a:off x="2522" y="367"/>
                <a:ext cx="529" cy="26"/>
              </a:xfrm>
              <a:custGeom>
                <a:avLst/>
                <a:gdLst>
                  <a:gd name="T0" fmla="*/ 529 w 529"/>
                  <a:gd name="T1" fmla="*/ 26 h 26"/>
                  <a:gd name="T2" fmla="*/ 529 w 529"/>
                  <a:gd name="T3" fmla="*/ 0 h 26"/>
                  <a:gd name="T4" fmla="*/ 13 w 529"/>
                  <a:gd name="T5" fmla="*/ 0 h 26"/>
                  <a:gd name="T6" fmla="*/ 0 w 529"/>
                  <a:gd name="T7" fmla="*/ 13 h 26"/>
                  <a:gd name="T8" fmla="*/ 0 w 529"/>
                  <a:gd name="T9" fmla="*/ 26 h 26"/>
                  <a:gd name="T10" fmla="*/ 13 w 529"/>
                  <a:gd name="T11" fmla="*/ 26 h 26"/>
                  <a:gd name="T12" fmla="*/ 529 w 529"/>
                  <a:gd name="T13" fmla="*/ 26 h 26"/>
                  <a:gd name="T14" fmla="*/ 0 60000 65536"/>
                  <a:gd name="T15" fmla="*/ 0 60000 65536"/>
                  <a:gd name="T16" fmla="*/ 0 60000 65536"/>
                  <a:gd name="T17" fmla="*/ 0 60000 65536"/>
                  <a:gd name="T18" fmla="*/ 0 60000 65536"/>
                  <a:gd name="T19" fmla="*/ 0 60000 65536"/>
                  <a:gd name="T20" fmla="*/ 0 60000 65536"/>
                  <a:gd name="T21" fmla="*/ 0 w 529"/>
                  <a:gd name="T22" fmla="*/ 0 h 26"/>
                  <a:gd name="T23" fmla="*/ 529 w 529"/>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9" h="26">
                    <a:moveTo>
                      <a:pt x="529" y="26"/>
                    </a:moveTo>
                    <a:lnTo>
                      <a:pt x="529" y="0"/>
                    </a:lnTo>
                    <a:lnTo>
                      <a:pt x="13" y="0"/>
                    </a:lnTo>
                    <a:lnTo>
                      <a:pt x="0" y="13"/>
                    </a:lnTo>
                    <a:lnTo>
                      <a:pt x="0" y="26"/>
                    </a:lnTo>
                    <a:lnTo>
                      <a:pt x="13" y="26"/>
                    </a:lnTo>
                    <a:lnTo>
                      <a:pt x="529" y="26"/>
                    </a:lnTo>
                    <a:close/>
                  </a:path>
                </a:pathLst>
              </a:custGeom>
              <a:solidFill>
                <a:srgbClr val="000000"/>
              </a:solidFill>
              <a:ln w="9525">
                <a:noFill/>
                <a:round/>
                <a:headEnd/>
                <a:tailEnd/>
              </a:ln>
            </p:spPr>
            <p:txBody>
              <a:bodyPr/>
              <a:lstStyle/>
              <a:p>
                <a:pPr eaLnBrk="0" hangingPunct="0"/>
                <a:endParaRPr lang="en-US" sz="1800"/>
              </a:p>
            </p:txBody>
          </p:sp>
        </p:grpSp>
        <p:sp>
          <p:nvSpPr>
            <p:cNvPr id="88076" name="Freeform 16"/>
            <p:cNvSpPr>
              <a:spLocks/>
            </p:cNvSpPr>
            <p:nvPr/>
          </p:nvSpPr>
          <p:spPr bwMode="auto">
            <a:xfrm>
              <a:off x="3422" y="1039"/>
              <a:ext cx="117" cy="211"/>
            </a:xfrm>
            <a:custGeom>
              <a:avLst/>
              <a:gdLst>
                <a:gd name="T0" fmla="*/ 0 w 129"/>
                <a:gd name="T1" fmla="*/ 100 h 233"/>
                <a:gd name="T2" fmla="*/ 13 w 129"/>
                <a:gd name="T3" fmla="*/ 106 h 233"/>
                <a:gd name="T4" fmla="*/ 59 w 129"/>
                <a:gd name="T5" fmla="*/ 12 h 233"/>
                <a:gd name="T6" fmla="*/ 53 w 129"/>
                <a:gd name="T7" fmla="*/ 0 h 233"/>
                <a:gd name="T8" fmla="*/ 53 w 129"/>
                <a:gd name="T9" fmla="*/ 0 h 233"/>
                <a:gd name="T10" fmla="*/ 47 w 129"/>
                <a:gd name="T11" fmla="*/ 5 h 233"/>
                <a:gd name="T12" fmla="*/ 0 w 129"/>
                <a:gd name="T13" fmla="*/ 100 h 233"/>
                <a:gd name="T14" fmla="*/ 0 60000 65536"/>
                <a:gd name="T15" fmla="*/ 0 60000 65536"/>
                <a:gd name="T16" fmla="*/ 0 60000 65536"/>
                <a:gd name="T17" fmla="*/ 0 60000 65536"/>
                <a:gd name="T18" fmla="*/ 0 60000 65536"/>
                <a:gd name="T19" fmla="*/ 0 60000 65536"/>
                <a:gd name="T20" fmla="*/ 0 60000 65536"/>
                <a:gd name="T21" fmla="*/ 0 w 129"/>
                <a:gd name="T22" fmla="*/ 0 h 233"/>
                <a:gd name="T23" fmla="*/ 129 w 129"/>
                <a:gd name="T24" fmla="*/ 233 h 2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233">
                  <a:moveTo>
                    <a:pt x="0" y="220"/>
                  </a:moveTo>
                  <a:lnTo>
                    <a:pt x="26" y="233"/>
                  </a:lnTo>
                  <a:lnTo>
                    <a:pt x="129" y="26"/>
                  </a:lnTo>
                  <a:lnTo>
                    <a:pt x="116" y="0"/>
                  </a:lnTo>
                  <a:lnTo>
                    <a:pt x="103" y="13"/>
                  </a:lnTo>
                  <a:lnTo>
                    <a:pt x="0" y="220"/>
                  </a:lnTo>
                  <a:close/>
                </a:path>
              </a:pathLst>
            </a:custGeom>
            <a:solidFill>
              <a:srgbClr val="000000"/>
            </a:solidFill>
            <a:ln w="9525">
              <a:noFill/>
              <a:round/>
              <a:headEnd/>
              <a:tailEnd/>
            </a:ln>
          </p:spPr>
          <p:txBody>
            <a:bodyPr/>
            <a:lstStyle/>
            <a:p>
              <a:pPr eaLnBrk="0" hangingPunct="0"/>
              <a:endParaRPr lang="en-US" sz="1800"/>
            </a:p>
          </p:txBody>
        </p:sp>
        <p:sp>
          <p:nvSpPr>
            <p:cNvPr id="88077" name="Freeform 17"/>
            <p:cNvSpPr>
              <a:spLocks/>
            </p:cNvSpPr>
            <p:nvPr/>
          </p:nvSpPr>
          <p:spPr bwMode="auto">
            <a:xfrm>
              <a:off x="3527" y="1029"/>
              <a:ext cx="292" cy="24"/>
            </a:xfrm>
            <a:custGeom>
              <a:avLst/>
              <a:gdLst>
                <a:gd name="T0" fmla="*/ 0 w 323"/>
                <a:gd name="T1" fmla="*/ 0 h 26"/>
                <a:gd name="T2" fmla="*/ 0 w 323"/>
                <a:gd name="T3" fmla="*/ 14 h 26"/>
                <a:gd name="T4" fmla="*/ 138 w 323"/>
                <a:gd name="T5" fmla="*/ 14 h 26"/>
                <a:gd name="T6" fmla="*/ 144 w 323"/>
                <a:gd name="T7" fmla="*/ 6 h 26"/>
                <a:gd name="T8" fmla="*/ 144 w 323"/>
                <a:gd name="T9" fmla="*/ 0 h 26"/>
                <a:gd name="T10" fmla="*/ 138 w 323"/>
                <a:gd name="T11" fmla="*/ 0 h 26"/>
                <a:gd name="T12" fmla="*/ 0 w 323"/>
                <a:gd name="T13" fmla="*/ 0 h 26"/>
                <a:gd name="T14" fmla="*/ 0 60000 65536"/>
                <a:gd name="T15" fmla="*/ 0 60000 65536"/>
                <a:gd name="T16" fmla="*/ 0 60000 65536"/>
                <a:gd name="T17" fmla="*/ 0 60000 65536"/>
                <a:gd name="T18" fmla="*/ 0 60000 65536"/>
                <a:gd name="T19" fmla="*/ 0 60000 65536"/>
                <a:gd name="T20" fmla="*/ 0 60000 65536"/>
                <a:gd name="T21" fmla="*/ 0 w 323"/>
                <a:gd name="T22" fmla="*/ 0 h 26"/>
                <a:gd name="T23" fmla="*/ 323 w 32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26">
                  <a:moveTo>
                    <a:pt x="0" y="0"/>
                  </a:moveTo>
                  <a:lnTo>
                    <a:pt x="0" y="26"/>
                  </a:lnTo>
                  <a:lnTo>
                    <a:pt x="310" y="26"/>
                  </a:lnTo>
                  <a:lnTo>
                    <a:pt x="323" y="13"/>
                  </a:lnTo>
                  <a:lnTo>
                    <a:pt x="323" y="0"/>
                  </a:lnTo>
                  <a:lnTo>
                    <a:pt x="310" y="0"/>
                  </a:lnTo>
                  <a:lnTo>
                    <a:pt x="0" y="0"/>
                  </a:lnTo>
                  <a:close/>
                </a:path>
              </a:pathLst>
            </a:custGeom>
            <a:solidFill>
              <a:srgbClr val="000000"/>
            </a:solidFill>
            <a:ln w="9525">
              <a:noFill/>
              <a:round/>
              <a:headEnd/>
              <a:tailEnd/>
            </a:ln>
          </p:spPr>
          <p:txBody>
            <a:bodyPr/>
            <a:lstStyle/>
            <a:p>
              <a:pPr eaLnBrk="0" hangingPunct="0"/>
              <a:endParaRPr lang="en-US" sz="1800"/>
            </a:p>
          </p:txBody>
        </p:sp>
        <p:sp>
          <p:nvSpPr>
            <p:cNvPr id="88078" name="Freeform 18"/>
            <p:cNvSpPr>
              <a:spLocks/>
            </p:cNvSpPr>
            <p:nvPr/>
          </p:nvSpPr>
          <p:spPr bwMode="auto">
            <a:xfrm>
              <a:off x="3796" y="1051"/>
              <a:ext cx="128" cy="199"/>
            </a:xfrm>
            <a:custGeom>
              <a:avLst/>
              <a:gdLst>
                <a:gd name="T0" fmla="*/ 12 w 142"/>
                <a:gd name="T1" fmla="*/ 0 h 220"/>
                <a:gd name="T2" fmla="*/ 0 w 142"/>
                <a:gd name="T3" fmla="*/ 5 h 220"/>
                <a:gd name="T4" fmla="*/ 45 w 142"/>
                <a:gd name="T5" fmla="*/ 99 h 220"/>
                <a:gd name="T6" fmla="*/ 51 w 142"/>
                <a:gd name="T7" fmla="*/ 99 h 220"/>
                <a:gd name="T8" fmla="*/ 62 w 142"/>
                <a:gd name="T9" fmla="*/ 99 h 220"/>
                <a:gd name="T10" fmla="*/ 57 w 142"/>
                <a:gd name="T11" fmla="*/ 92 h 220"/>
                <a:gd name="T12" fmla="*/ 12 w 142"/>
                <a:gd name="T13" fmla="*/ 0 h 220"/>
                <a:gd name="T14" fmla="*/ 0 60000 65536"/>
                <a:gd name="T15" fmla="*/ 0 60000 65536"/>
                <a:gd name="T16" fmla="*/ 0 60000 65536"/>
                <a:gd name="T17" fmla="*/ 0 60000 65536"/>
                <a:gd name="T18" fmla="*/ 0 60000 65536"/>
                <a:gd name="T19" fmla="*/ 0 60000 65536"/>
                <a:gd name="T20" fmla="*/ 0 60000 65536"/>
                <a:gd name="T21" fmla="*/ 0 w 142"/>
                <a:gd name="T22" fmla="*/ 0 h 220"/>
                <a:gd name="T23" fmla="*/ 142 w 142"/>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 h="220">
                  <a:moveTo>
                    <a:pt x="26" y="0"/>
                  </a:moveTo>
                  <a:lnTo>
                    <a:pt x="0" y="13"/>
                  </a:lnTo>
                  <a:lnTo>
                    <a:pt x="103" y="220"/>
                  </a:lnTo>
                  <a:lnTo>
                    <a:pt x="116" y="220"/>
                  </a:lnTo>
                  <a:lnTo>
                    <a:pt x="142" y="220"/>
                  </a:lnTo>
                  <a:lnTo>
                    <a:pt x="129" y="207"/>
                  </a:lnTo>
                  <a:lnTo>
                    <a:pt x="26" y="0"/>
                  </a:lnTo>
                  <a:close/>
                </a:path>
              </a:pathLst>
            </a:custGeom>
            <a:solidFill>
              <a:srgbClr val="000000"/>
            </a:solidFill>
            <a:ln w="9525">
              <a:noFill/>
              <a:round/>
              <a:headEnd/>
              <a:tailEnd/>
            </a:ln>
          </p:spPr>
          <p:txBody>
            <a:bodyPr/>
            <a:lstStyle/>
            <a:p>
              <a:pPr eaLnBrk="0" hangingPunct="0"/>
              <a:endParaRPr lang="en-US" sz="1800"/>
            </a:p>
          </p:txBody>
        </p:sp>
        <p:sp>
          <p:nvSpPr>
            <p:cNvPr id="88079" name="Freeform 19"/>
            <p:cNvSpPr>
              <a:spLocks/>
            </p:cNvSpPr>
            <p:nvPr/>
          </p:nvSpPr>
          <p:spPr bwMode="auto">
            <a:xfrm>
              <a:off x="3422" y="1226"/>
              <a:ext cx="479" cy="24"/>
            </a:xfrm>
            <a:custGeom>
              <a:avLst/>
              <a:gdLst>
                <a:gd name="T0" fmla="*/ 239 w 529"/>
                <a:gd name="T1" fmla="*/ 14 h 26"/>
                <a:gd name="T2" fmla="*/ 239 w 529"/>
                <a:gd name="T3" fmla="*/ 0 h 26"/>
                <a:gd name="T4" fmla="*/ 5 w 529"/>
                <a:gd name="T5" fmla="*/ 0 h 26"/>
                <a:gd name="T6" fmla="*/ 0 w 529"/>
                <a:gd name="T7" fmla="*/ 6 h 26"/>
                <a:gd name="T8" fmla="*/ 0 w 529"/>
                <a:gd name="T9" fmla="*/ 14 h 26"/>
                <a:gd name="T10" fmla="*/ 5 w 529"/>
                <a:gd name="T11" fmla="*/ 14 h 26"/>
                <a:gd name="T12" fmla="*/ 239 w 529"/>
                <a:gd name="T13" fmla="*/ 14 h 26"/>
                <a:gd name="T14" fmla="*/ 0 60000 65536"/>
                <a:gd name="T15" fmla="*/ 0 60000 65536"/>
                <a:gd name="T16" fmla="*/ 0 60000 65536"/>
                <a:gd name="T17" fmla="*/ 0 60000 65536"/>
                <a:gd name="T18" fmla="*/ 0 60000 65536"/>
                <a:gd name="T19" fmla="*/ 0 60000 65536"/>
                <a:gd name="T20" fmla="*/ 0 60000 65536"/>
                <a:gd name="T21" fmla="*/ 0 w 529"/>
                <a:gd name="T22" fmla="*/ 0 h 26"/>
                <a:gd name="T23" fmla="*/ 529 w 529"/>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9" h="26">
                  <a:moveTo>
                    <a:pt x="529" y="26"/>
                  </a:moveTo>
                  <a:lnTo>
                    <a:pt x="529" y="0"/>
                  </a:lnTo>
                  <a:lnTo>
                    <a:pt x="13" y="0"/>
                  </a:lnTo>
                  <a:lnTo>
                    <a:pt x="0" y="13"/>
                  </a:lnTo>
                  <a:lnTo>
                    <a:pt x="0" y="26"/>
                  </a:lnTo>
                  <a:lnTo>
                    <a:pt x="13" y="26"/>
                  </a:lnTo>
                  <a:lnTo>
                    <a:pt x="529" y="26"/>
                  </a:lnTo>
                  <a:close/>
                </a:path>
              </a:pathLst>
            </a:custGeom>
            <a:solidFill>
              <a:srgbClr val="000000"/>
            </a:solidFill>
            <a:ln w="9525">
              <a:noFill/>
              <a:round/>
              <a:headEnd/>
              <a:tailEnd/>
            </a:ln>
          </p:spPr>
          <p:txBody>
            <a:bodyPr/>
            <a:lstStyle/>
            <a:p>
              <a:pPr eaLnBrk="0" hangingPunct="0"/>
              <a:endParaRPr lang="en-US" sz="1800"/>
            </a:p>
          </p:txBody>
        </p:sp>
        <p:sp>
          <p:nvSpPr>
            <p:cNvPr id="88080" name="Rectangle 20"/>
            <p:cNvSpPr>
              <a:spLocks noChangeArrowheads="1"/>
            </p:cNvSpPr>
            <p:nvPr/>
          </p:nvSpPr>
          <p:spPr bwMode="auto">
            <a:xfrm>
              <a:off x="3434" y="1238"/>
              <a:ext cx="1390" cy="269"/>
            </a:xfrm>
            <a:prstGeom prst="rect">
              <a:avLst/>
            </a:prstGeom>
            <a:noFill/>
            <a:ln w="41275">
              <a:solidFill>
                <a:srgbClr val="000000"/>
              </a:solidFill>
              <a:miter lim="800000"/>
              <a:headEnd/>
              <a:tailEnd/>
            </a:ln>
          </p:spPr>
          <p:txBody>
            <a:bodyPr/>
            <a:lstStyle/>
            <a:p>
              <a:pPr eaLnBrk="0" hangingPunct="0"/>
              <a:endParaRPr lang="en-US" sz="1800"/>
            </a:p>
          </p:txBody>
        </p:sp>
        <p:grpSp>
          <p:nvGrpSpPr>
            <p:cNvPr id="4" name="Group 21"/>
            <p:cNvGrpSpPr>
              <a:grpSpLocks/>
            </p:cNvGrpSpPr>
            <p:nvPr/>
          </p:nvGrpSpPr>
          <p:grpSpPr bwMode="auto">
            <a:xfrm>
              <a:off x="3422" y="1546"/>
              <a:ext cx="502" cy="210"/>
              <a:chOff x="2522" y="1270"/>
              <a:chExt cx="555" cy="232"/>
            </a:xfrm>
          </p:grpSpPr>
          <p:sp>
            <p:nvSpPr>
              <p:cNvPr id="88115" name="Freeform 22"/>
              <p:cNvSpPr>
                <a:spLocks/>
              </p:cNvSpPr>
              <p:nvPr/>
            </p:nvSpPr>
            <p:spPr bwMode="auto">
              <a:xfrm>
                <a:off x="2522" y="1270"/>
                <a:ext cx="129" cy="232"/>
              </a:xfrm>
              <a:custGeom>
                <a:avLst/>
                <a:gdLst>
                  <a:gd name="T0" fmla="*/ 0 w 129"/>
                  <a:gd name="T1" fmla="*/ 220 h 232"/>
                  <a:gd name="T2" fmla="*/ 26 w 129"/>
                  <a:gd name="T3" fmla="*/ 232 h 232"/>
                  <a:gd name="T4" fmla="*/ 129 w 129"/>
                  <a:gd name="T5" fmla="*/ 26 h 232"/>
                  <a:gd name="T6" fmla="*/ 116 w 129"/>
                  <a:gd name="T7" fmla="*/ 0 h 232"/>
                  <a:gd name="T8" fmla="*/ 116 w 129"/>
                  <a:gd name="T9" fmla="*/ 0 h 232"/>
                  <a:gd name="T10" fmla="*/ 103 w 129"/>
                  <a:gd name="T11" fmla="*/ 13 h 232"/>
                  <a:gd name="T12" fmla="*/ 0 w 129"/>
                  <a:gd name="T13" fmla="*/ 220 h 232"/>
                  <a:gd name="T14" fmla="*/ 0 60000 65536"/>
                  <a:gd name="T15" fmla="*/ 0 60000 65536"/>
                  <a:gd name="T16" fmla="*/ 0 60000 65536"/>
                  <a:gd name="T17" fmla="*/ 0 60000 65536"/>
                  <a:gd name="T18" fmla="*/ 0 60000 65536"/>
                  <a:gd name="T19" fmla="*/ 0 60000 65536"/>
                  <a:gd name="T20" fmla="*/ 0 60000 65536"/>
                  <a:gd name="T21" fmla="*/ 0 w 129"/>
                  <a:gd name="T22" fmla="*/ 0 h 232"/>
                  <a:gd name="T23" fmla="*/ 129 w 129"/>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232">
                    <a:moveTo>
                      <a:pt x="0" y="220"/>
                    </a:moveTo>
                    <a:lnTo>
                      <a:pt x="26" y="232"/>
                    </a:lnTo>
                    <a:lnTo>
                      <a:pt x="129" y="26"/>
                    </a:lnTo>
                    <a:lnTo>
                      <a:pt x="116" y="0"/>
                    </a:lnTo>
                    <a:lnTo>
                      <a:pt x="103" y="13"/>
                    </a:lnTo>
                    <a:lnTo>
                      <a:pt x="0" y="220"/>
                    </a:lnTo>
                    <a:close/>
                  </a:path>
                </a:pathLst>
              </a:custGeom>
              <a:solidFill>
                <a:srgbClr val="000000"/>
              </a:solidFill>
              <a:ln w="9525">
                <a:noFill/>
                <a:round/>
                <a:headEnd/>
                <a:tailEnd/>
              </a:ln>
            </p:spPr>
            <p:txBody>
              <a:bodyPr/>
              <a:lstStyle/>
              <a:p>
                <a:pPr eaLnBrk="0" hangingPunct="0"/>
                <a:endParaRPr lang="en-US" sz="1800"/>
              </a:p>
            </p:txBody>
          </p:sp>
          <p:sp>
            <p:nvSpPr>
              <p:cNvPr id="88116" name="Freeform 23"/>
              <p:cNvSpPr>
                <a:spLocks/>
              </p:cNvSpPr>
              <p:nvPr/>
            </p:nvSpPr>
            <p:spPr bwMode="auto">
              <a:xfrm>
                <a:off x="2638" y="1270"/>
                <a:ext cx="323" cy="26"/>
              </a:xfrm>
              <a:custGeom>
                <a:avLst/>
                <a:gdLst>
                  <a:gd name="T0" fmla="*/ 0 w 323"/>
                  <a:gd name="T1" fmla="*/ 0 h 26"/>
                  <a:gd name="T2" fmla="*/ 0 w 323"/>
                  <a:gd name="T3" fmla="*/ 26 h 26"/>
                  <a:gd name="T4" fmla="*/ 310 w 323"/>
                  <a:gd name="T5" fmla="*/ 26 h 26"/>
                  <a:gd name="T6" fmla="*/ 323 w 323"/>
                  <a:gd name="T7" fmla="*/ 13 h 26"/>
                  <a:gd name="T8" fmla="*/ 323 w 323"/>
                  <a:gd name="T9" fmla="*/ 0 h 26"/>
                  <a:gd name="T10" fmla="*/ 310 w 323"/>
                  <a:gd name="T11" fmla="*/ 0 h 26"/>
                  <a:gd name="T12" fmla="*/ 0 w 323"/>
                  <a:gd name="T13" fmla="*/ 0 h 26"/>
                  <a:gd name="T14" fmla="*/ 0 60000 65536"/>
                  <a:gd name="T15" fmla="*/ 0 60000 65536"/>
                  <a:gd name="T16" fmla="*/ 0 60000 65536"/>
                  <a:gd name="T17" fmla="*/ 0 60000 65536"/>
                  <a:gd name="T18" fmla="*/ 0 60000 65536"/>
                  <a:gd name="T19" fmla="*/ 0 60000 65536"/>
                  <a:gd name="T20" fmla="*/ 0 60000 65536"/>
                  <a:gd name="T21" fmla="*/ 0 w 323"/>
                  <a:gd name="T22" fmla="*/ 0 h 26"/>
                  <a:gd name="T23" fmla="*/ 323 w 32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26">
                    <a:moveTo>
                      <a:pt x="0" y="0"/>
                    </a:moveTo>
                    <a:lnTo>
                      <a:pt x="0" y="26"/>
                    </a:lnTo>
                    <a:lnTo>
                      <a:pt x="310" y="26"/>
                    </a:lnTo>
                    <a:lnTo>
                      <a:pt x="323" y="13"/>
                    </a:lnTo>
                    <a:lnTo>
                      <a:pt x="323" y="0"/>
                    </a:lnTo>
                    <a:lnTo>
                      <a:pt x="310" y="0"/>
                    </a:lnTo>
                    <a:lnTo>
                      <a:pt x="0" y="0"/>
                    </a:lnTo>
                    <a:close/>
                  </a:path>
                </a:pathLst>
              </a:custGeom>
              <a:solidFill>
                <a:srgbClr val="000000"/>
              </a:solidFill>
              <a:ln w="9525">
                <a:noFill/>
                <a:round/>
                <a:headEnd/>
                <a:tailEnd/>
              </a:ln>
            </p:spPr>
            <p:txBody>
              <a:bodyPr/>
              <a:lstStyle/>
              <a:p>
                <a:pPr eaLnBrk="0" hangingPunct="0"/>
                <a:endParaRPr lang="en-US" sz="1800"/>
              </a:p>
            </p:txBody>
          </p:sp>
          <p:sp>
            <p:nvSpPr>
              <p:cNvPr id="88117" name="Freeform 24"/>
              <p:cNvSpPr>
                <a:spLocks/>
              </p:cNvSpPr>
              <p:nvPr/>
            </p:nvSpPr>
            <p:spPr bwMode="auto">
              <a:xfrm>
                <a:off x="2935" y="1283"/>
                <a:ext cx="142" cy="219"/>
              </a:xfrm>
              <a:custGeom>
                <a:avLst/>
                <a:gdLst>
                  <a:gd name="T0" fmla="*/ 26 w 142"/>
                  <a:gd name="T1" fmla="*/ 0 h 219"/>
                  <a:gd name="T2" fmla="*/ 0 w 142"/>
                  <a:gd name="T3" fmla="*/ 13 h 219"/>
                  <a:gd name="T4" fmla="*/ 103 w 142"/>
                  <a:gd name="T5" fmla="*/ 219 h 219"/>
                  <a:gd name="T6" fmla="*/ 116 w 142"/>
                  <a:gd name="T7" fmla="*/ 219 h 219"/>
                  <a:gd name="T8" fmla="*/ 142 w 142"/>
                  <a:gd name="T9" fmla="*/ 219 h 219"/>
                  <a:gd name="T10" fmla="*/ 129 w 142"/>
                  <a:gd name="T11" fmla="*/ 207 h 219"/>
                  <a:gd name="T12" fmla="*/ 26 w 142"/>
                  <a:gd name="T13" fmla="*/ 0 h 219"/>
                  <a:gd name="T14" fmla="*/ 0 60000 65536"/>
                  <a:gd name="T15" fmla="*/ 0 60000 65536"/>
                  <a:gd name="T16" fmla="*/ 0 60000 65536"/>
                  <a:gd name="T17" fmla="*/ 0 60000 65536"/>
                  <a:gd name="T18" fmla="*/ 0 60000 65536"/>
                  <a:gd name="T19" fmla="*/ 0 60000 65536"/>
                  <a:gd name="T20" fmla="*/ 0 60000 65536"/>
                  <a:gd name="T21" fmla="*/ 0 w 142"/>
                  <a:gd name="T22" fmla="*/ 0 h 219"/>
                  <a:gd name="T23" fmla="*/ 142 w 142"/>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 h="219">
                    <a:moveTo>
                      <a:pt x="26" y="0"/>
                    </a:moveTo>
                    <a:lnTo>
                      <a:pt x="0" y="13"/>
                    </a:lnTo>
                    <a:lnTo>
                      <a:pt x="103" y="219"/>
                    </a:lnTo>
                    <a:lnTo>
                      <a:pt x="116" y="219"/>
                    </a:lnTo>
                    <a:lnTo>
                      <a:pt x="142" y="219"/>
                    </a:lnTo>
                    <a:lnTo>
                      <a:pt x="129" y="207"/>
                    </a:lnTo>
                    <a:lnTo>
                      <a:pt x="26" y="0"/>
                    </a:lnTo>
                    <a:close/>
                  </a:path>
                </a:pathLst>
              </a:custGeom>
              <a:solidFill>
                <a:srgbClr val="000000"/>
              </a:solidFill>
              <a:ln w="9525">
                <a:noFill/>
                <a:round/>
                <a:headEnd/>
                <a:tailEnd/>
              </a:ln>
            </p:spPr>
            <p:txBody>
              <a:bodyPr/>
              <a:lstStyle/>
              <a:p>
                <a:pPr eaLnBrk="0" hangingPunct="0"/>
                <a:endParaRPr lang="en-US" sz="1800"/>
              </a:p>
            </p:txBody>
          </p:sp>
          <p:sp>
            <p:nvSpPr>
              <p:cNvPr id="88118" name="Freeform 25"/>
              <p:cNvSpPr>
                <a:spLocks/>
              </p:cNvSpPr>
              <p:nvPr/>
            </p:nvSpPr>
            <p:spPr bwMode="auto">
              <a:xfrm>
                <a:off x="2522" y="1477"/>
                <a:ext cx="529" cy="25"/>
              </a:xfrm>
              <a:custGeom>
                <a:avLst/>
                <a:gdLst>
                  <a:gd name="T0" fmla="*/ 529 w 529"/>
                  <a:gd name="T1" fmla="*/ 25 h 25"/>
                  <a:gd name="T2" fmla="*/ 529 w 529"/>
                  <a:gd name="T3" fmla="*/ 0 h 25"/>
                  <a:gd name="T4" fmla="*/ 13 w 529"/>
                  <a:gd name="T5" fmla="*/ 0 h 25"/>
                  <a:gd name="T6" fmla="*/ 0 w 529"/>
                  <a:gd name="T7" fmla="*/ 13 h 25"/>
                  <a:gd name="T8" fmla="*/ 0 w 529"/>
                  <a:gd name="T9" fmla="*/ 25 h 25"/>
                  <a:gd name="T10" fmla="*/ 13 w 529"/>
                  <a:gd name="T11" fmla="*/ 25 h 25"/>
                  <a:gd name="T12" fmla="*/ 529 w 529"/>
                  <a:gd name="T13" fmla="*/ 25 h 25"/>
                  <a:gd name="T14" fmla="*/ 0 60000 65536"/>
                  <a:gd name="T15" fmla="*/ 0 60000 65536"/>
                  <a:gd name="T16" fmla="*/ 0 60000 65536"/>
                  <a:gd name="T17" fmla="*/ 0 60000 65536"/>
                  <a:gd name="T18" fmla="*/ 0 60000 65536"/>
                  <a:gd name="T19" fmla="*/ 0 60000 65536"/>
                  <a:gd name="T20" fmla="*/ 0 60000 65536"/>
                  <a:gd name="T21" fmla="*/ 0 w 529"/>
                  <a:gd name="T22" fmla="*/ 0 h 25"/>
                  <a:gd name="T23" fmla="*/ 529 w 529"/>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9" h="25">
                    <a:moveTo>
                      <a:pt x="529" y="25"/>
                    </a:moveTo>
                    <a:lnTo>
                      <a:pt x="529" y="0"/>
                    </a:lnTo>
                    <a:lnTo>
                      <a:pt x="13" y="0"/>
                    </a:lnTo>
                    <a:lnTo>
                      <a:pt x="0" y="13"/>
                    </a:lnTo>
                    <a:lnTo>
                      <a:pt x="0" y="25"/>
                    </a:lnTo>
                    <a:lnTo>
                      <a:pt x="13" y="25"/>
                    </a:lnTo>
                    <a:lnTo>
                      <a:pt x="529" y="25"/>
                    </a:lnTo>
                    <a:close/>
                  </a:path>
                </a:pathLst>
              </a:custGeom>
              <a:solidFill>
                <a:srgbClr val="000000"/>
              </a:solidFill>
              <a:ln w="9525">
                <a:noFill/>
                <a:round/>
                <a:headEnd/>
                <a:tailEnd/>
              </a:ln>
            </p:spPr>
            <p:txBody>
              <a:bodyPr/>
              <a:lstStyle/>
              <a:p>
                <a:pPr eaLnBrk="0" hangingPunct="0"/>
                <a:endParaRPr lang="en-US" sz="1800"/>
              </a:p>
            </p:txBody>
          </p:sp>
        </p:grpSp>
        <p:grpSp>
          <p:nvGrpSpPr>
            <p:cNvPr id="5" name="Group 26"/>
            <p:cNvGrpSpPr>
              <a:grpSpLocks/>
            </p:cNvGrpSpPr>
            <p:nvPr/>
          </p:nvGrpSpPr>
          <p:grpSpPr bwMode="auto">
            <a:xfrm>
              <a:off x="3422" y="2048"/>
              <a:ext cx="502" cy="210"/>
              <a:chOff x="2522" y="1825"/>
              <a:chExt cx="555" cy="232"/>
            </a:xfrm>
          </p:grpSpPr>
          <p:sp>
            <p:nvSpPr>
              <p:cNvPr id="88111" name="Freeform 27"/>
              <p:cNvSpPr>
                <a:spLocks/>
              </p:cNvSpPr>
              <p:nvPr/>
            </p:nvSpPr>
            <p:spPr bwMode="auto">
              <a:xfrm>
                <a:off x="2522" y="1825"/>
                <a:ext cx="129" cy="232"/>
              </a:xfrm>
              <a:custGeom>
                <a:avLst/>
                <a:gdLst>
                  <a:gd name="T0" fmla="*/ 0 w 129"/>
                  <a:gd name="T1" fmla="*/ 220 h 232"/>
                  <a:gd name="T2" fmla="*/ 26 w 129"/>
                  <a:gd name="T3" fmla="*/ 232 h 232"/>
                  <a:gd name="T4" fmla="*/ 129 w 129"/>
                  <a:gd name="T5" fmla="*/ 26 h 232"/>
                  <a:gd name="T6" fmla="*/ 116 w 129"/>
                  <a:gd name="T7" fmla="*/ 0 h 232"/>
                  <a:gd name="T8" fmla="*/ 116 w 129"/>
                  <a:gd name="T9" fmla="*/ 0 h 232"/>
                  <a:gd name="T10" fmla="*/ 103 w 129"/>
                  <a:gd name="T11" fmla="*/ 13 h 232"/>
                  <a:gd name="T12" fmla="*/ 0 w 129"/>
                  <a:gd name="T13" fmla="*/ 220 h 232"/>
                  <a:gd name="T14" fmla="*/ 0 60000 65536"/>
                  <a:gd name="T15" fmla="*/ 0 60000 65536"/>
                  <a:gd name="T16" fmla="*/ 0 60000 65536"/>
                  <a:gd name="T17" fmla="*/ 0 60000 65536"/>
                  <a:gd name="T18" fmla="*/ 0 60000 65536"/>
                  <a:gd name="T19" fmla="*/ 0 60000 65536"/>
                  <a:gd name="T20" fmla="*/ 0 60000 65536"/>
                  <a:gd name="T21" fmla="*/ 0 w 129"/>
                  <a:gd name="T22" fmla="*/ 0 h 232"/>
                  <a:gd name="T23" fmla="*/ 129 w 129"/>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232">
                    <a:moveTo>
                      <a:pt x="0" y="220"/>
                    </a:moveTo>
                    <a:lnTo>
                      <a:pt x="26" y="232"/>
                    </a:lnTo>
                    <a:lnTo>
                      <a:pt x="129" y="26"/>
                    </a:lnTo>
                    <a:lnTo>
                      <a:pt x="116" y="0"/>
                    </a:lnTo>
                    <a:lnTo>
                      <a:pt x="103" y="13"/>
                    </a:lnTo>
                    <a:lnTo>
                      <a:pt x="0" y="220"/>
                    </a:lnTo>
                    <a:close/>
                  </a:path>
                </a:pathLst>
              </a:custGeom>
              <a:solidFill>
                <a:srgbClr val="000000"/>
              </a:solidFill>
              <a:ln w="9525">
                <a:noFill/>
                <a:round/>
                <a:headEnd/>
                <a:tailEnd/>
              </a:ln>
            </p:spPr>
            <p:txBody>
              <a:bodyPr/>
              <a:lstStyle/>
              <a:p>
                <a:pPr eaLnBrk="0" hangingPunct="0"/>
                <a:endParaRPr lang="en-US" sz="1800"/>
              </a:p>
            </p:txBody>
          </p:sp>
          <p:sp>
            <p:nvSpPr>
              <p:cNvPr id="88112" name="Freeform 28"/>
              <p:cNvSpPr>
                <a:spLocks/>
              </p:cNvSpPr>
              <p:nvPr/>
            </p:nvSpPr>
            <p:spPr bwMode="auto">
              <a:xfrm>
                <a:off x="2638" y="1825"/>
                <a:ext cx="323" cy="26"/>
              </a:xfrm>
              <a:custGeom>
                <a:avLst/>
                <a:gdLst>
                  <a:gd name="T0" fmla="*/ 0 w 323"/>
                  <a:gd name="T1" fmla="*/ 0 h 26"/>
                  <a:gd name="T2" fmla="*/ 0 w 323"/>
                  <a:gd name="T3" fmla="*/ 26 h 26"/>
                  <a:gd name="T4" fmla="*/ 310 w 323"/>
                  <a:gd name="T5" fmla="*/ 26 h 26"/>
                  <a:gd name="T6" fmla="*/ 323 w 323"/>
                  <a:gd name="T7" fmla="*/ 13 h 26"/>
                  <a:gd name="T8" fmla="*/ 323 w 323"/>
                  <a:gd name="T9" fmla="*/ 0 h 26"/>
                  <a:gd name="T10" fmla="*/ 310 w 323"/>
                  <a:gd name="T11" fmla="*/ 0 h 26"/>
                  <a:gd name="T12" fmla="*/ 0 w 323"/>
                  <a:gd name="T13" fmla="*/ 0 h 26"/>
                  <a:gd name="T14" fmla="*/ 0 60000 65536"/>
                  <a:gd name="T15" fmla="*/ 0 60000 65536"/>
                  <a:gd name="T16" fmla="*/ 0 60000 65536"/>
                  <a:gd name="T17" fmla="*/ 0 60000 65536"/>
                  <a:gd name="T18" fmla="*/ 0 60000 65536"/>
                  <a:gd name="T19" fmla="*/ 0 60000 65536"/>
                  <a:gd name="T20" fmla="*/ 0 60000 65536"/>
                  <a:gd name="T21" fmla="*/ 0 w 323"/>
                  <a:gd name="T22" fmla="*/ 0 h 26"/>
                  <a:gd name="T23" fmla="*/ 323 w 32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26">
                    <a:moveTo>
                      <a:pt x="0" y="0"/>
                    </a:moveTo>
                    <a:lnTo>
                      <a:pt x="0" y="26"/>
                    </a:lnTo>
                    <a:lnTo>
                      <a:pt x="310" y="26"/>
                    </a:lnTo>
                    <a:lnTo>
                      <a:pt x="323" y="13"/>
                    </a:lnTo>
                    <a:lnTo>
                      <a:pt x="323" y="0"/>
                    </a:lnTo>
                    <a:lnTo>
                      <a:pt x="310" y="0"/>
                    </a:lnTo>
                    <a:lnTo>
                      <a:pt x="0" y="0"/>
                    </a:lnTo>
                    <a:close/>
                  </a:path>
                </a:pathLst>
              </a:custGeom>
              <a:solidFill>
                <a:srgbClr val="000000"/>
              </a:solidFill>
              <a:ln w="9525">
                <a:noFill/>
                <a:round/>
                <a:headEnd/>
                <a:tailEnd/>
              </a:ln>
            </p:spPr>
            <p:txBody>
              <a:bodyPr/>
              <a:lstStyle/>
              <a:p>
                <a:pPr eaLnBrk="0" hangingPunct="0"/>
                <a:endParaRPr lang="en-US" sz="1800"/>
              </a:p>
            </p:txBody>
          </p:sp>
          <p:sp>
            <p:nvSpPr>
              <p:cNvPr id="88113" name="Freeform 29"/>
              <p:cNvSpPr>
                <a:spLocks/>
              </p:cNvSpPr>
              <p:nvPr/>
            </p:nvSpPr>
            <p:spPr bwMode="auto">
              <a:xfrm>
                <a:off x="2935" y="1838"/>
                <a:ext cx="142" cy="219"/>
              </a:xfrm>
              <a:custGeom>
                <a:avLst/>
                <a:gdLst>
                  <a:gd name="T0" fmla="*/ 26 w 142"/>
                  <a:gd name="T1" fmla="*/ 0 h 219"/>
                  <a:gd name="T2" fmla="*/ 0 w 142"/>
                  <a:gd name="T3" fmla="*/ 13 h 219"/>
                  <a:gd name="T4" fmla="*/ 103 w 142"/>
                  <a:gd name="T5" fmla="*/ 219 h 219"/>
                  <a:gd name="T6" fmla="*/ 116 w 142"/>
                  <a:gd name="T7" fmla="*/ 219 h 219"/>
                  <a:gd name="T8" fmla="*/ 142 w 142"/>
                  <a:gd name="T9" fmla="*/ 219 h 219"/>
                  <a:gd name="T10" fmla="*/ 129 w 142"/>
                  <a:gd name="T11" fmla="*/ 207 h 219"/>
                  <a:gd name="T12" fmla="*/ 26 w 142"/>
                  <a:gd name="T13" fmla="*/ 0 h 219"/>
                  <a:gd name="T14" fmla="*/ 0 60000 65536"/>
                  <a:gd name="T15" fmla="*/ 0 60000 65536"/>
                  <a:gd name="T16" fmla="*/ 0 60000 65536"/>
                  <a:gd name="T17" fmla="*/ 0 60000 65536"/>
                  <a:gd name="T18" fmla="*/ 0 60000 65536"/>
                  <a:gd name="T19" fmla="*/ 0 60000 65536"/>
                  <a:gd name="T20" fmla="*/ 0 60000 65536"/>
                  <a:gd name="T21" fmla="*/ 0 w 142"/>
                  <a:gd name="T22" fmla="*/ 0 h 219"/>
                  <a:gd name="T23" fmla="*/ 142 w 142"/>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 h="219">
                    <a:moveTo>
                      <a:pt x="26" y="0"/>
                    </a:moveTo>
                    <a:lnTo>
                      <a:pt x="0" y="13"/>
                    </a:lnTo>
                    <a:lnTo>
                      <a:pt x="103" y="219"/>
                    </a:lnTo>
                    <a:lnTo>
                      <a:pt x="116" y="219"/>
                    </a:lnTo>
                    <a:lnTo>
                      <a:pt x="142" y="219"/>
                    </a:lnTo>
                    <a:lnTo>
                      <a:pt x="129" y="207"/>
                    </a:lnTo>
                    <a:lnTo>
                      <a:pt x="26" y="0"/>
                    </a:lnTo>
                    <a:close/>
                  </a:path>
                </a:pathLst>
              </a:custGeom>
              <a:solidFill>
                <a:srgbClr val="000000"/>
              </a:solidFill>
              <a:ln w="9525">
                <a:noFill/>
                <a:round/>
                <a:headEnd/>
                <a:tailEnd/>
              </a:ln>
            </p:spPr>
            <p:txBody>
              <a:bodyPr/>
              <a:lstStyle/>
              <a:p>
                <a:pPr eaLnBrk="0" hangingPunct="0"/>
                <a:endParaRPr lang="en-US" sz="1800"/>
              </a:p>
            </p:txBody>
          </p:sp>
          <p:sp>
            <p:nvSpPr>
              <p:cNvPr id="88114" name="Freeform 30"/>
              <p:cNvSpPr>
                <a:spLocks/>
              </p:cNvSpPr>
              <p:nvPr/>
            </p:nvSpPr>
            <p:spPr bwMode="auto">
              <a:xfrm>
                <a:off x="2522" y="2032"/>
                <a:ext cx="529" cy="25"/>
              </a:xfrm>
              <a:custGeom>
                <a:avLst/>
                <a:gdLst>
                  <a:gd name="T0" fmla="*/ 529 w 529"/>
                  <a:gd name="T1" fmla="*/ 25 h 25"/>
                  <a:gd name="T2" fmla="*/ 529 w 529"/>
                  <a:gd name="T3" fmla="*/ 0 h 25"/>
                  <a:gd name="T4" fmla="*/ 13 w 529"/>
                  <a:gd name="T5" fmla="*/ 0 h 25"/>
                  <a:gd name="T6" fmla="*/ 0 w 529"/>
                  <a:gd name="T7" fmla="*/ 13 h 25"/>
                  <a:gd name="T8" fmla="*/ 0 w 529"/>
                  <a:gd name="T9" fmla="*/ 25 h 25"/>
                  <a:gd name="T10" fmla="*/ 13 w 529"/>
                  <a:gd name="T11" fmla="*/ 25 h 25"/>
                  <a:gd name="T12" fmla="*/ 529 w 529"/>
                  <a:gd name="T13" fmla="*/ 25 h 25"/>
                  <a:gd name="T14" fmla="*/ 0 60000 65536"/>
                  <a:gd name="T15" fmla="*/ 0 60000 65536"/>
                  <a:gd name="T16" fmla="*/ 0 60000 65536"/>
                  <a:gd name="T17" fmla="*/ 0 60000 65536"/>
                  <a:gd name="T18" fmla="*/ 0 60000 65536"/>
                  <a:gd name="T19" fmla="*/ 0 60000 65536"/>
                  <a:gd name="T20" fmla="*/ 0 60000 65536"/>
                  <a:gd name="T21" fmla="*/ 0 w 529"/>
                  <a:gd name="T22" fmla="*/ 0 h 25"/>
                  <a:gd name="T23" fmla="*/ 529 w 529"/>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9" h="25">
                    <a:moveTo>
                      <a:pt x="529" y="25"/>
                    </a:moveTo>
                    <a:lnTo>
                      <a:pt x="529" y="0"/>
                    </a:lnTo>
                    <a:lnTo>
                      <a:pt x="13" y="0"/>
                    </a:lnTo>
                    <a:lnTo>
                      <a:pt x="0" y="13"/>
                    </a:lnTo>
                    <a:lnTo>
                      <a:pt x="0" y="25"/>
                    </a:lnTo>
                    <a:lnTo>
                      <a:pt x="13" y="25"/>
                    </a:lnTo>
                    <a:lnTo>
                      <a:pt x="529" y="25"/>
                    </a:lnTo>
                    <a:close/>
                  </a:path>
                </a:pathLst>
              </a:custGeom>
              <a:solidFill>
                <a:srgbClr val="000000"/>
              </a:solidFill>
              <a:ln w="9525">
                <a:noFill/>
                <a:round/>
                <a:headEnd/>
                <a:tailEnd/>
              </a:ln>
            </p:spPr>
            <p:txBody>
              <a:bodyPr/>
              <a:lstStyle/>
              <a:p>
                <a:pPr eaLnBrk="0" hangingPunct="0"/>
                <a:endParaRPr lang="en-US" sz="1800"/>
              </a:p>
            </p:txBody>
          </p:sp>
        </p:grpSp>
        <p:grpSp>
          <p:nvGrpSpPr>
            <p:cNvPr id="6" name="Group 31"/>
            <p:cNvGrpSpPr>
              <a:grpSpLocks/>
            </p:cNvGrpSpPr>
            <p:nvPr/>
          </p:nvGrpSpPr>
          <p:grpSpPr bwMode="auto">
            <a:xfrm>
              <a:off x="3422" y="2550"/>
              <a:ext cx="502" cy="210"/>
              <a:chOff x="2522" y="2380"/>
              <a:chExt cx="555" cy="232"/>
            </a:xfrm>
          </p:grpSpPr>
          <p:sp>
            <p:nvSpPr>
              <p:cNvPr id="88107" name="Freeform 32"/>
              <p:cNvSpPr>
                <a:spLocks/>
              </p:cNvSpPr>
              <p:nvPr/>
            </p:nvSpPr>
            <p:spPr bwMode="auto">
              <a:xfrm>
                <a:off x="2522" y="2380"/>
                <a:ext cx="129" cy="232"/>
              </a:xfrm>
              <a:custGeom>
                <a:avLst/>
                <a:gdLst>
                  <a:gd name="T0" fmla="*/ 0 w 129"/>
                  <a:gd name="T1" fmla="*/ 219 h 232"/>
                  <a:gd name="T2" fmla="*/ 26 w 129"/>
                  <a:gd name="T3" fmla="*/ 232 h 232"/>
                  <a:gd name="T4" fmla="*/ 129 w 129"/>
                  <a:gd name="T5" fmla="*/ 26 h 232"/>
                  <a:gd name="T6" fmla="*/ 116 w 129"/>
                  <a:gd name="T7" fmla="*/ 0 h 232"/>
                  <a:gd name="T8" fmla="*/ 116 w 129"/>
                  <a:gd name="T9" fmla="*/ 0 h 232"/>
                  <a:gd name="T10" fmla="*/ 103 w 129"/>
                  <a:gd name="T11" fmla="*/ 13 h 232"/>
                  <a:gd name="T12" fmla="*/ 0 w 129"/>
                  <a:gd name="T13" fmla="*/ 219 h 232"/>
                  <a:gd name="T14" fmla="*/ 0 60000 65536"/>
                  <a:gd name="T15" fmla="*/ 0 60000 65536"/>
                  <a:gd name="T16" fmla="*/ 0 60000 65536"/>
                  <a:gd name="T17" fmla="*/ 0 60000 65536"/>
                  <a:gd name="T18" fmla="*/ 0 60000 65536"/>
                  <a:gd name="T19" fmla="*/ 0 60000 65536"/>
                  <a:gd name="T20" fmla="*/ 0 60000 65536"/>
                  <a:gd name="T21" fmla="*/ 0 w 129"/>
                  <a:gd name="T22" fmla="*/ 0 h 232"/>
                  <a:gd name="T23" fmla="*/ 129 w 129"/>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232">
                    <a:moveTo>
                      <a:pt x="0" y="219"/>
                    </a:moveTo>
                    <a:lnTo>
                      <a:pt x="26" y="232"/>
                    </a:lnTo>
                    <a:lnTo>
                      <a:pt x="129" y="26"/>
                    </a:lnTo>
                    <a:lnTo>
                      <a:pt x="116" y="0"/>
                    </a:lnTo>
                    <a:lnTo>
                      <a:pt x="103" y="13"/>
                    </a:lnTo>
                    <a:lnTo>
                      <a:pt x="0" y="219"/>
                    </a:lnTo>
                    <a:close/>
                  </a:path>
                </a:pathLst>
              </a:custGeom>
              <a:solidFill>
                <a:srgbClr val="000000"/>
              </a:solidFill>
              <a:ln w="9525">
                <a:noFill/>
                <a:round/>
                <a:headEnd/>
                <a:tailEnd/>
              </a:ln>
            </p:spPr>
            <p:txBody>
              <a:bodyPr/>
              <a:lstStyle/>
              <a:p>
                <a:pPr eaLnBrk="0" hangingPunct="0"/>
                <a:endParaRPr lang="en-US" sz="1800"/>
              </a:p>
            </p:txBody>
          </p:sp>
          <p:sp>
            <p:nvSpPr>
              <p:cNvPr id="88108" name="Freeform 33"/>
              <p:cNvSpPr>
                <a:spLocks/>
              </p:cNvSpPr>
              <p:nvPr/>
            </p:nvSpPr>
            <p:spPr bwMode="auto">
              <a:xfrm>
                <a:off x="2638" y="2380"/>
                <a:ext cx="323" cy="26"/>
              </a:xfrm>
              <a:custGeom>
                <a:avLst/>
                <a:gdLst>
                  <a:gd name="T0" fmla="*/ 0 w 323"/>
                  <a:gd name="T1" fmla="*/ 0 h 26"/>
                  <a:gd name="T2" fmla="*/ 0 w 323"/>
                  <a:gd name="T3" fmla="*/ 26 h 26"/>
                  <a:gd name="T4" fmla="*/ 310 w 323"/>
                  <a:gd name="T5" fmla="*/ 26 h 26"/>
                  <a:gd name="T6" fmla="*/ 323 w 323"/>
                  <a:gd name="T7" fmla="*/ 13 h 26"/>
                  <a:gd name="T8" fmla="*/ 323 w 323"/>
                  <a:gd name="T9" fmla="*/ 0 h 26"/>
                  <a:gd name="T10" fmla="*/ 310 w 323"/>
                  <a:gd name="T11" fmla="*/ 0 h 26"/>
                  <a:gd name="T12" fmla="*/ 0 w 323"/>
                  <a:gd name="T13" fmla="*/ 0 h 26"/>
                  <a:gd name="T14" fmla="*/ 0 60000 65536"/>
                  <a:gd name="T15" fmla="*/ 0 60000 65536"/>
                  <a:gd name="T16" fmla="*/ 0 60000 65536"/>
                  <a:gd name="T17" fmla="*/ 0 60000 65536"/>
                  <a:gd name="T18" fmla="*/ 0 60000 65536"/>
                  <a:gd name="T19" fmla="*/ 0 60000 65536"/>
                  <a:gd name="T20" fmla="*/ 0 60000 65536"/>
                  <a:gd name="T21" fmla="*/ 0 w 323"/>
                  <a:gd name="T22" fmla="*/ 0 h 26"/>
                  <a:gd name="T23" fmla="*/ 323 w 32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26">
                    <a:moveTo>
                      <a:pt x="0" y="0"/>
                    </a:moveTo>
                    <a:lnTo>
                      <a:pt x="0" y="26"/>
                    </a:lnTo>
                    <a:lnTo>
                      <a:pt x="310" y="26"/>
                    </a:lnTo>
                    <a:lnTo>
                      <a:pt x="323" y="13"/>
                    </a:lnTo>
                    <a:lnTo>
                      <a:pt x="323" y="0"/>
                    </a:lnTo>
                    <a:lnTo>
                      <a:pt x="310" y="0"/>
                    </a:lnTo>
                    <a:lnTo>
                      <a:pt x="0" y="0"/>
                    </a:lnTo>
                    <a:close/>
                  </a:path>
                </a:pathLst>
              </a:custGeom>
              <a:solidFill>
                <a:srgbClr val="000000"/>
              </a:solidFill>
              <a:ln w="9525">
                <a:noFill/>
                <a:round/>
                <a:headEnd/>
                <a:tailEnd/>
              </a:ln>
            </p:spPr>
            <p:txBody>
              <a:bodyPr/>
              <a:lstStyle/>
              <a:p>
                <a:pPr eaLnBrk="0" hangingPunct="0"/>
                <a:endParaRPr lang="en-US" sz="1800"/>
              </a:p>
            </p:txBody>
          </p:sp>
          <p:sp>
            <p:nvSpPr>
              <p:cNvPr id="88109" name="Freeform 34"/>
              <p:cNvSpPr>
                <a:spLocks/>
              </p:cNvSpPr>
              <p:nvPr/>
            </p:nvSpPr>
            <p:spPr bwMode="auto">
              <a:xfrm>
                <a:off x="2935" y="2393"/>
                <a:ext cx="142" cy="219"/>
              </a:xfrm>
              <a:custGeom>
                <a:avLst/>
                <a:gdLst>
                  <a:gd name="T0" fmla="*/ 26 w 142"/>
                  <a:gd name="T1" fmla="*/ 0 h 219"/>
                  <a:gd name="T2" fmla="*/ 0 w 142"/>
                  <a:gd name="T3" fmla="*/ 13 h 219"/>
                  <a:gd name="T4" fmla="*/ 103 w 142"/>
                  <a:gd name="T5" fmla="*/ 219 h 219"/>
                  <a:gd name="T6" fmla="*/ 116 w 142"/>
                  <a:gd name="T7" fmla="*/ 219 h 219"/>
                  <a:gd name="T8" fmla="*/ 142 w 142"/>
                  <a:gd name="T9" fmla="*/ 219 h 219"/>
                  <a:gd name="T10" fmla="*/ 129 w 142"/>
                  <a:gd name="T11" fmla="*/ 206 h 219"/>
                  <a:gd name="T12" fmla="*/ 26 w 142"/>
                  <a:gd name="T13" fmla="*/ 0 h 219"/>
                  <a:gd name="T14" fmla="*/ 0 60000 65536"/>
                  <a:gd name="T15" fmla="*/ 0 60000 65536"/>
                  <a:gd name="T16" fmla="*/ 0 60000 65536"/>
                  <a:gd name="T17" fmla="*/ 0 60000 65536"/>
                  <a:gd name="T18" fmla="*/ 0 60000 65536"/>
                  <a:gd name="T19" fmla="*/ 0 60000 65536"/>
                  <a:gd name="T20" fmla="*/ 0 60000 65536"/>
                  <a:gd name="T21" fmla="*/ 0 w 142"/>
                  <a:gd name="T22" fmla="*/ 0 h 219"/>
                  <a:gd name="T23" fmla="*/ 142 w 142"/>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 h="219">
                    <a:moveTo>
                      <a:pt x="26" y="0"/>
                    </a:moveTo>
                    <a:lnTo>
                      <a:pt x="0" y="13"/>
                    </a:lnTo>
                    <a:lnTo>
                      <a:pt x="103" y="219"/>
                    </a:lnTo>
                    <a:lnTo>
                      <a:pt x="116" y="219"/>
                    </a:lnTo>
                    <a:lnTo>
                      <a:pt x="142" y="219"/>
                    </a:lnTo>
                    <a:lnTo>
                      <a:pt x="129" y="206"/>
                    </a:lnTo>
                    <a:lnTo>
                      <a:pt x="26" y="0"/>
                    </a:lnTo>
                    <a:close/>
                  </a:path>
                </a:pathLst>
              </a:custGeom>
              <a:solidFill>
                <a:srgbClr val="000000"/>
              </a:solidFill>
              <a:ln w="9525">
                <a:noFill/>
                <a:round/>
                <a:headEnd/>
                <a:tailEnd/>
              </a:ln>
            </p:spPr>
            <p:txBody>
              <a:bodyPr/>
              <a:lstStyle/>
              <a:p>
                <a:pPr eaLnBrk="0" hangingPunct="0"/>
                <a:endParaRPr lang="en-US" sz="1800"/>
              </a:p>
            </p:txBody>
          </p:sp>
          <p:sp>
            <p:nvSpPr>
              <p:cNvPr id="88110" name="Freeform 35"/>
              <p:cNvSpPr>
                <a:spLocks/>
              </p:cNvSpPr>
              <p:nvPr/>
            </p:nvSpPr>
            <p:spPr bwMode="auto">
              <a:xfrm>
                <a:off x="2522" y="2587"/>
                <a:ext cx="529" cy="25"/>
              </a:xfrm>
              <a:custGeom>
                <a:avLst/>
                <a:gdLst>
                  <a:gd name="T0" fmla="*/ 529 w 529"/>
                  <a:gd name="T1" fmla="*/ 25 h 25"/>
                  <a:gd name="T2" fmla="*/ 529 w 529"/>
                  <a:gd name="T3" fmla="*/ 0 h 25"/>
                  <a:gd name="T4" fmla="*/ 13 w 529"/>
                  <a:gd name="T5" fmla="*/ 0 h 25"/>
                  <a:gd name="T6" fmla="*/ 0 w 529"/>
                  <a:gd name="T7" fmla="*/ 12 h 25"/>
                  <a:gd name="T8" fmla="*/ 0 w 529"/>
                  <a:gd name="T9" fmla="*/ 25 h 25"/>
                  <a:gd name="T10" fmla="*/ 13 w 529"/>
                  <a:gd name="T11" fmla="*/ 25 h 25"/>
                  <a:gd name="T12" fmla="*/ 529 w 529"/>
                  <a:gd name="T13" fmla="*/ 25 h 25"/>
                  <a:gd name="T14" fmla="*/ 0 60000 65536"/>
                  <a:gd name="T15" fmla="*/ 0 60000 65536"/>
                  <a:gd name="T16" fmla="*/ 0 60000 65536"/>
                  <a:gd name="T17" fmla="*/ 0 60000 65536"/>
                  <a:gd name="T18" fmla="*/ 0 60000 65536"/>
                  <a:gd name="T19" fmla="*/ 0 60000 65536"/>
                  <a:gd name="T20" fmla="*/ 0 60000 65536"/>
                  <a:gd name="T21" fmla="*/ 0 w 529"/>
                  <a:gd name="T22" fmla="*/ 0 h 25"/>
                  <a:gd name="T23" fmla="*/ 529 w 529"/>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9" h="25">
                    <a:moveTo>
                      <a:pt x="529" y="25"/>
                    </a:moveTo>
                    <a:lnTo>
                      <a:pt x="529" y="0"/>
                    </a:lnTo>
                    <a:lnTo>
                      <a:pt x="13" y="0"/>
                    </a:lnTo>
                    <a:lnTo>
                      <a:pt x="0" y="12"/>
                    </a:lnTo>
                    <a:lnTo>
                      <a:pt x="0" y="25"/>
                    </a:lnTo>
                    <a:lnTo>
                      <a:pt x="13" y="25"/>
                    </a:lnTo>
                    <a:lnTo>
                      <a:pt x="529" y="25"/>
                    </a:lnTo>
                    <a:close/>
                  </a:path>
                </a:pathLst>
              </a:custGeom>
              <a:solidFill>
                <a:srgbClr val="000000"/>
              </a:solidFill>
              <a:ln w="9525">
                <a:noFill/>
                <a:round/>
                <a:headEnd/>
                <a:tailEnd/>
              </a:ln>
            </p:spPr>
            <p:txBody>
              <a:bodyPr/>
              <a:lstStyle/>
              <a:p>
                <a:pPr eaLnBrk="0" hangingPunct="0"/>
                <a:endParaRPr lang="en-US" sz="1800"/>
              </a:p>
            </p:txBody>
          </p:sp>
        </p:grpSp>
        <p:grpSp>
          <p:nvGrpSpPr>
            <p:cNvPr id="7" name="Group 36"/>
            <p:cNvGrpSpPr>
              <a:grpSpLocks/>
            </p:cNvGrpSpPr>
            <p:nvPr/>
          </p:nvGrpSpPr>
          <p:grpSpPr bwMode="auto">
            <a:xfrm>
              <a:off x="3422" y="3064"/>
              <a:ext cx="502" cy="210"/>
              <a:chOff x="2522" y="2948"/>
              <a:chExt cx="555" cy="232"/>
            </a:xfrm>
          </p:grpSpPr>
          <p:sp>
            <p:nvSpPr>
              <p:cNvPr id="88103" name="Freeform 37"/>
              <p:cNvSpPr>
                <a:spLocks/>
              </p:cNvSpPr>
              <p:nvPr/>
            </p:nvSpPr>
            <p:spPr bwMode="auto">
              <a:xfrm>
                <a:off x="2522" y="2948"/>
                <a:ext cx="129" cy="232"/>
              </a:xfrm>
              <a:custGeom>
                <a:avLst/>
                <a:gdLst>
                  <a:gd name="T0" fmla="*/ 0 w 129"/>
                  <a:gd name="T1" fmla="*/ 219 h 232"/>
                  <a:gd name="T2" fmla="*/ 26 w 129"/>
                  <a:gd name="T3" fmla="*/ 232 h 232"/>
                  <a:gd name="T4" fmla="*/ 129 w 129"/>
                  <a:gd name="T5" fmla="*/ 26 h 232"/>
                  <a:gd name="T6" fmla="*/ 116 w 129"/>
                  <a:gd name="T7" fmla="*/ 0 h 232"/>
                  <a:gd name="T8" fmla="*/ 116 w 129"/>
                  <a:gd name="T9" fmla="*/ 0 h 232"/>
                  <a:gd name="T10" fmla="*/ 103 w 129"/>
                  <a:gd name="T11" fmla="*/ 13 h 232"/>
                  <a:gd name="T12" fmla="*/ 0 w 129"/>
                  <a:gd name="T13" fmla="*/ 219 h 232"/>
                  <a:gd name="T14" fmla="*/ 0 60000 65536"/>
                  <a:gd name="T15" fmla="*/ 0 60000 65536"/>
                  <a:gd name="T16" fmla="*/ 0 60000 65536"/>
                  <a:gd name="T17" fmla="*/ 0 60000 65536"/>
                  <a:gd name="T18" fmla="*/ 0 60000 65536"/>
                  <a:gd name="T19" fmla="*/ 0 60000 65536"/>
                  <a:gd name="T20" fmla="*/ 0 60000 65536"/>
                  <a:gd name="T21" fmla="*/ 0 w 129"/>
                  <a:gd name="T22" fmla="*/ 0 h 232"/>
                  <a:gd name="T23" fmla="*/ 129 w 129"/>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232">
                    <a:moveTo>
                      <a:pt x="0" y="219"/>
                    </a:moveTo>
                    <a:lnTo>
                      <a:pt x="26" y="232"/>
                    </a:lnTo>
                    <a:lnTo>
                      <a:pt x="129" y="26"/>
                    </a:lnTo>
                    <a:lnTo>
                      <a:pt x="116" y="0"/>
                    </a:lnTo>
                    <a:lnTo>
                      <a:pt x="103" y="13"/>
                    </a:lnTo>
                    <a:lnTo>
                      <a:pt x="0" y="219"/>
                    </a:lnTo>
                    <a:close/>
                  </a:path>
                </a:pathLst>
              </a:custGeom>
              <a:solidFill>
                <a:srgbClr val="000000"/>
              </a:solidFill>
              <a:ln w="9525">
                <a:noFill/>
                <a:round/>
                <a:headEnd/>
                <a:tailEnd/>
              </a:ln>
            </p:spPr>
            <p:txBody>
              <a:bodyPr/>
              <a:lstStyle/>
              <a:p>
                <a:pPr eaLnBrk="0" hangingPunct="0"/>
                <a:endParaRPr lang="en-US" sz="1800"/>
              </a:p>
            </p:txBody>
          </p:sp>
          <p:sp>
            <p:nvSpPr>
              <p:cNvPr id="88104" name="Freeform 38"/>
              <p:cNvSpPr>
                <a:spLocks/>
              </p:cNvSpPr>
              <p:nvPr/>
            </p:nvSpPr>
            <p:spPr bwMode="auto">
              <a:xfrm>
                <a:off x="2638" y="2948"/>
                <a:ext cx="323" cy="26"/>
              </a:xfrm>
              <a:custGeom>
                <a:avLst/>
                <a:gdLst>
                  <a:gd name="T0" fmla="*/ 0 w 323"/>
                  <a:gd name="T1" fmla="*/ 0 h 26"/>
                  <a:gd name="T2" fmla="*/ 0 w 323"/>
                  <a:gd name="T3" fmla="*/ 26 h 26"/>
                  <a:gd name="T4" fmla="*/ 310 w 323"/>
                  <a:gd name="T5" fmla="*/ 26 h 26"/>
                  <a:gd name="T6" fmla="*/ 323 w 323"/>
                  <a:gd name="T7" fmla="*/ 13 h 26"/>
                  <a:gd name="T8" fmla="*/ 323 w 323"/>
                  <a:gd name="T9" fmla="*/ 0 h 26"/>
                  <a:gd name="T10" fmla="*/ 310 w 323"/>
                  <a:gd name="T11" fmla="*/ 0 h 26"/>
                  <a:gd name="T12" fmla="*/ 0 w 323"/>
                  <a:gd name="T13" fmla="*/ 0 h 26"/>
                  <a:gd name="T14" fmla="*/ 0 60000 65536"/>
                  <a:gd name="T15" fmla="*/ 0 60000 65536"/>
                  <a:gd name="T16" fmla="*/ 0 60000 65536"/>
                  <a:gd name="T17" fmla="*/ 0 60000 65536"/>
                  <a:gd name="T18" fmla="*/ 0 60000 65536"/>
                  <a:gd name="T19" fmla="*/ 0 60000 65536"/>
                  <a:gd name="T20" fmla="*/ 0 60000 65536"/>
                  <a:gd name="T21" fmla="*/ 0 w 323"/>
                  <a:gd name="T22" fmla="*/ 0 h 26"/>
                  <a:gd name="T23" fmla="*/ 323 w 32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26">
                    <a:moveTo>
                      <a:pt x="0" y="0"/>
                    </a:moveTo>
                    <a:lnTo>
                      <a:pt x="0" y="26"/>
                    </a:lnTo>
                    <a:lnTo>
                      <a:pt x="310" y="26"/>
                    </a:lnTo>
                    <a:lnTo>
                      <a:pt x="323" y="13"/>
                    </a:lnTo>
                    <a:lnTo>
                      <a:pt x="323" y="0"/>
                    </a:lnTo>
                    <a:lnTo>
                      <a:pt x="310" y="0"/>
                    </a:lnTo>
                    <a:lnTo>
                      <a:pt x="0" y="0"/>
                    </a:lnTo>
                    <a:close/>
                  </a:path>
                </a:pathLst>
              </a:custGeom>
              <a:solidFill>
                <a:srgbClr val="000000"/>
              </a:solidFill>
              <a:ln w="9525">
                <a:noFill/>
                <a:round/>
                <a:headEnd/>
                <a:tailEnd/>
              </a:ln>
            </p:spPr>
            <p:txBody>
              <a:bodyPr/>
              <a:lstStyle/>
              <a:p>
                <a:pPr eaLnBrk="0" hangingPunct="0"/>
                <a:endParaRPr lang="en-US" sz="1800"/>
              </a:p>
            </p:txBody>
          </p:sp>
          <p:sp>
            <p:nvSpPr>
              <p:cNvPr id="88105" name="Freeform 39"/>
              <p:cNvSpPr>
                <a:spLocks/>
              </p:cNvSpPr>
              <p:nvPr/>
            </p:nvSpPr>
            <p:spPr bwMode="auto">
              <a:xfrm>
                <a:off x="2935" y="2961"/>
                <a:ext cx="142" cy="219"/>
              </a:xfrm>
              <a:custGeom>
                <a:avLst/>
                <a:gdLst>
                  <a:gd name="T0" fmla="*/ 26 w 142"/>
                  <a:gd name="T1" fmla="*/ 0 h 219"/>
                  <a:gd name="T2" fmla="*/ 0 w 142"/>
                  <a:gd name="T3" fmla="*/ 13 h 219"/>
                  <a:gd name="T4" fmla="*/ 103 w 142"/>
                  <a:gd name="T5" fmla="*/ 219 h 219"/>
                  <a:gd name="T6" fmla="*/ 116 w 142"/>
                  <a:gd name="T7" fmla="*/ 219 h 219"/>
                  <a:gd name="T8" fmla="*/ 142 w 142"/>
                  <a:gd name="T9" fmla="*/ 219 h 219"/>
                  <a:gd name="T10" fmla="*/ 129 w 142"/>
                  <a:gd name="T11" fmla="*/ 206 h 219"/>
                  <a:gd name="T12" fmla="*/ 26 w 142"/>
                  <a:gd name="T13" fmla="*/ 0 h 219"/>
                  <a:gd name="T14" fmla="*/ 0 60000 65536"/>
                  <a:gd name="T15" fmla="*/ 0 60000 65536"/>
                  <a:gd name="T16" fmla="*/ 0 60000 65536"/>
                  <a:gd name="T17" fmla="*/ 0 60000 65536"/>
                  <a:gd name="T18" fmla="*/ 0 60000 65536"/>
                  <a:gd name="T19" fmla="*/ 0 60000 65536"/>
                  <a:gd name="T20" fmla="*/ 0 60000 65536"/>
                  <a:gd name="T21" fmla="*/ 0 w 142"/>
                  <a:gd name="T22" fmla="*/ 0 h 219"/>
                  <a:gd name="T23" fmla="*/ 142 w 142"/>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 h="219">
                    <a:moveTo>
                      <a:pt x="26" y="0"/>
                    </a:moveTo>
                    <a:lnTo>
                      <a:pt x="0" y="13"/>
                    </a:lnTo>
                    <a:lnTo>
                      <a:pt x="103" y="219"/>
                    </a:lnTo>
                    <a:lnTo>
                      <a:pt x="116" y="219"/>
                    </a:lnTo>
                    <a:lnTo>
                      <a:pt x="142" y="219"/>
                    </a:lnTo>
                    <a:lnTo>
                      <a:pt x="129" y="206"/>
                    </a:lnTo>
                    <a:lnTo>
                      <a:pt x="26" y="0"/>
                    </a:lnTo>
                    <a:close/>
                  </a:path>
                </a:pathLst>
              </a:custGeom>
              <a:solidFill>
                <a:srgbClr val="000000"/>
              </a:solidFill>
              <a:ln w="9525">
                <a:noFill/>
                <a:round/>
                <a:headEnd/>
                <a:tailEnd/>
              </a:ln>
            </p:spPr>
            <p:txBody>
              <a:bodyPr/>
              <a:lstStyle/>
              <a:p>
                <a:pPr eaLnBrk="0" hangingPunct="0"/>
                <a:endParaRPr lang="en-US" sz="1800"/>
              </a:p>
            </p:txBody>
          </p:sp>
          <p:sp>
            <p:nvSpPr>
              <p:cNvPr id="88106" name="Freeform 40"/>
              <p:cNvSpPr>
                <a:spLocks/>
              </p:cNvSpPr>
              <p:nvPr/>
            </p:nvSpPr>
            <p:spPr bwMode="auto">
              <a:xfrm>
                <a:off x="2522" y="3154"/>
                <a:ext cx="529" cy="26"/>
              </a:xfrm>
              <a:custGeom>
                <a:avLst/>
                <a:gdLst>
                  <a:gd name="T0" fmla="*/ 529 w 529"/>
                  <a:gd name="T1" fmla="*/ 26 h 26"/>
                  <a:gd name="T2" fmla="*/ 529 w 529"/>
                  <a:gd name="T3" fmla="*/ 0 h 26"/>
                  <a:gd name="T4" fmla="*/ 13 w 529"/>
                  <a:gd name="T5" fmla="*/ 0 h 26"/>
                  <a:gd name="T6" fmla="*/ 0 w 529"/>
                  <a:gd name="T7" fmla="*/ 13 h 26"/>
                  <a:gd name="T8" fmla="*/ 0 w 529"/>
                  <a:gd name="T9" fmla="*/ 26 h 26"/>
                  <a:gd name="T10" fmla="*/ 13 w 529"/>
                  <a:gd name="T11" fmla="*/ 26 h 26"/>
                  <a:gd name="T12" fmla="*/ 529 w 529"/>
                  <a:gd name="T13" fmla="*/ 26 h 26"/>
                  <a:gd name="T14" fmla="*/ 0 60000 65536"/>
                  <a:gd name="T15" fmla="*/ 0 60000 65536"/>
                  <a:gd name="T16" fmla="*/ 0 60000 65536"/>
                  <a:gd name="T17" fmla="*/ 0 60000 65536"/>
                  <a:gd name="T18" fmla="*/ 0 60000 65536"/>
                  <a:gd name="T19" fmla="*/ 0 60000 65536"/>
                  <a:gd name="T20" fmla="*/ 0 60000 65536"/>
                  <a:gd name="T21" fmla="*/ 0 w 529"/>
                  <a:gd name="T22" fmla="*/ 0 h 26"/>
                  <a:gd name="T23" fmla="*/ 529 w 529"/>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9" h="26">
                    <a:moveTo>
                      <a:pt x="529" y="26"/>
                    </a:moveTo>
                    <a:lnTo>
                      <a:pt x="529" y="0"/>
                    </a:lnTo>
                    <a:lnTo>
                      <a:pt x="13" y="0"/>
                    </a:lnTo>
                    <a:lnTo>
                      <a:pt x="0" y="13"/>
                    </a:lnTo>
                    <a:lnTo>
                      <a:pt x="0" y="26"/>
                    </a:lnTo>
                    <a:lnTo>
                      <a:pt x="13" y="26"/>
                    </a:lnTo>
                    <a:lnTo>
                      <a:pt x="529" y="26"/>
                    </a:lnTo>
                    <a:close/>
                  </a:path>
                </a:pathLst>
              </a:custGeom>
              <a:solidFill>
                <a:srgbClr val="000000"/>
              </a:solidFill>
              <a:ln w="9525">
                <a:noFill/>
                <a:round/>
                <a:headEnd/>
                <a:tailEnd/>
              </a:ln>
            </p:spPr>
            <p:txBody>
              <a:bodyPr/>
              <a:lstStyle/>
              <a:p>
                <a:pPr eaLnBrk="0" hangingPunct="0"/>
                <a:endParaRPr lang="en-US" sz="1800"/>
              </a:p>
            </p:txBody>
          </p:sp>
        </p:grpSp>
        <p:grpSp>
          <p:nvGrpSpPr>
            <p:cNvPr id="8" name="Group 41"/>
            <p:cNvGrpSpPr>
              <a:grpSpLocks/>
            </p:cNvGrpSpPr>
            <p:nvPr/>
          </p:nvGrpSpPr>
          <p:grpSpPr bwMode="auto">
            <a:xfrm>
              <a:off x="3422" y="3566"/>
              <a:ext cx="502" cy="210"/>
              <a:chOff x="2522" y="3503"/>
              <a:chExt cx="555" cy="232"/>
            </a:xfrm>
          </p:grpSpPr>
          <p:sp>
            <p:nvSpPr>
              <p:cNvPr id="88099" name="Freeform 42"/>
              <p:cNvSpPr>
                <a:spLocks/>
              </p:cNvSpPr>
              <p:nvPr/>
            </p:nvSpPr>
            <p:spPr bwMode="auto">
              <a:xfrm>
                <a:off x="2522" y="3503"/>
                <a:ext cx="129" cy="232"/>
              </a:xfrm>
              <a:custGeom>
                <a:avLst/>
                <a:gdLst>
                  <a:gd name="T0" fmla="*/ 0 w 129"/>
                  <a:gd name="T1" fmla="*/ 219 h 232"/>
                  <a:gd name="T2" fmla="*/ 26 w 129"/>
                  <a:gd name="T3" fmla="*/ 232 h 232"/>
                  <a:gd name="T4" fmla="*/ 129 w 129"/>
                  <a:gd name="T5" fmla="*/ 26 h 232"/>
                  <a:gd name="T6" fmla="*/ 116 w 129"/>
                  <a:gd name="T7" fmla="*/ 0 h 232"/>
                  <a:gd name="T8" fmla="*/ 116 w 129"/>
                  <a:gd name="T9" fmla="*/ 0 h 232"/>
                  <a:gd name="T10" fmla="*/ 103 w 129"/>
                  <a:gd name="T11" fmla="*/ 13 h 232"/>
                  <a:gd name="T12" fmla="*/ 0 w 129"/>
                  <a:gd name="T13" fmla="*/ 219 h 232"/>
                  <a:gd name="T14" fmla="*/ 0 60000 65536"/>
                  <a:gd name="T15" fmla="*/ 0 60000 65536"/>
                  <a:gd name="T16" fmla="*/ 0 60000 65536"/>
                  <a:gd name="T17" fmla="*/ 0 60000 65536"/>
                  <a:gd name="T18" fmla="*/ 0 60000 65536"/>
                  <a:gd name="T19" fmla="*/ 0 60000 65536"/>
                  <a:gd name="T20" fmla="*/ 0 60000 65536"/>
                  <a:gd name="T21" fmla="*/ 0 w 129"/>
                  <a:gd name="T22" fmla="*/ 0 h 232"/>
                  <a:gd name="T23" fmla="*/ 129 w 129"/>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232">
                    <a:moveTo>
                      <a:pt x="0" y="219"/>
                    </a:moveTo>
                    <a:lnTo>
                      <a:pt x="26" y="232"/>
                    </a:lnTo>
                    <a:lnTo>
                      <a:pt x="129" y="26"/>
                    </a:lnTo>
                    <a:lnTo>
                      <a:pt x="116" y="0"/>
                    </a:lnTo>
                    <a:lnTo>
                      <a:pt x="103" y="13"/>
                    </a:lnTo>
                    <a:lnTo>
                      <a:pt x="0" y="219"/>
                    </a:lnTo>
                    <a:close/>
                  </a:path>
                </a:pathLst>
              </a:custGeom>
              <a:solidFill>
                <a:srgbClr val="000000"/>
              </a:solidFill>
              <a:ln w="9525">
                <a:noFill/>
                <a:round/>
                <a:headEnd/>
                <a:tailEnd/>
              </a:ln>
            </p:spPr>
            <p:txBody>
              <a:bodyPr/>
              <a:lstStyle/>
              <a:p>
                <a:pPr eaLnBrk="0" hangingPunct="0"/>
                <a:endParaRPr lang="en-US" sz="1800"/>
              </a:p>
            </p:txBody>
          </p:sp>
          <p:sp>
            <p:nvSpPr>
              <p:cNvPr id="88100" name="Freeform 43"/>
              <p:cNvSpPr>
                <a:spLocks/>
              </p:cNvSpPr>
              <p:nvPr/>
            </p:nvSpPr>
            <p:spPr bwMode="auto">
              <a:xfrm>
                <a:off x="2638" y="3503"/>
                <a:ext cx="323" cy="26"/>
              </a:xfrm>
              <a:custGeom>
                <a:avLst/>
                <a:gdLst>
                  <a:gd name="T0" fmla="*/ 0 w 323"/>
                  <a:gd name="T1" fmla="*/ 0 h 26"/>
                  <a:gd name="T2" fmla="*/ 0 w 323"/>
                  <a:gd name="T3" fmla="*/ 26 h 26"/>
                  <a:gd name="T4" fmla="*/ 310 w 323"/>
                  <a:gd name="T5" fmla="*/ 26 h 26"/>
                  <a:gd name="T6" fmla="*/ 323 w 323"/>
                  <a:gd name="T7" fmla="*/ 13 h 26"/>
                  <a:gd name="T8" fmla="*/ 323 w 323"/>
                  <a:gd name="T9" fmla="*/ 0 h 26"/>
                  <a:gd name="T10" fmla="*/ 310 w 323"/>
                  <a:gd name="T11" fmla="*/ 0 h 26"/>
                  <a:gd name="T12" fmla="*/ 0 w 323"/>
                  <a:gd name="T13" fmla="*/ 0 h 26"/>
                  <a:gd name="T14" fmla="*/ 0 60000 65536"/>
                  <a:gd name="T15" fmla="*/ 0 60000 65536"/>
                  <a:gd name="T16" fmla="*/ 0 60000 65536"/>
                  <a:gd name="T17" fmla="*/ 0 60000 65536"/>
                  <a:gd name="T18" fmla="*/ 0 60000 65536"/>
                  <a:gd name="T19" fmla="*/ 0 60000 65536"/>
                  <a:gd name="T20" fmla="*/ 0 60000 65536"/>
                  <a:gd name="T21" fmla="*/ 0 w 323"/>
                  <a:gd name="T22" fmla="*/ 0 h 26"/>
                  <a:gd name="T23" fmla="*/ 323 w 32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26">
                    <a:moveTo>
                      <a:pt x="0" y="0"/>
                    </a:moveTo>
                    <a:lnTo>
                      <a:pt x="0" y="26"/>
                    </a:lnTo>
                    <a:lnTo>
                      <a:pt x="310" y="26"/>
                    </a:lnTo>
                    <a:lnTo>
                      <a:pt x="323" y="13"/>
                    </a:lnTo>
                    <a:lnTo>
                      <a:pt x="323" y="0"/>
                    </a:lnTo>
                    <a:lnTo>
                      <a:pt x="310" y="0"/>
                    </a:lnTo>
                    <a:lnTo>
                      <a:pt x="0" y="0"/>
                    </a:lnTo>
                    <a:close/>
                  </a:path>
                </a:pathLst>
              </a:custGeom>
              <a:solidFill>
                <a:srgbClr val="000000"/>
              </a:solidFill>
              <a:ln w="9525">
                <a:noFill/>
                <a:round/>
                <a:headEnd/>
                <a:tailEnd/>
              </a:ln>
            </p:spPr>
            <p:txBody>
              <a:bodyPr/>
              <a:lstStyle/>
              <a:p>
                <a:pPr eaLnBrk="0" hangingPunct="0"/>
                <a:endParaRPr lang="en-US" sz="1800"/>
              </a:p>
            </p:txBody>
          </p:sp>
          <p:sp>
            <p:nvSpPr>
              <p:cNvPr id="88101" name="Freeform 44"/>
              <p:cNvSpPr>
                <a:spLocks/>
              </p:cNvSpPr>
              <p:nvPr/>
            </p:nvSpPr>
            <p:spPr bwMode="auto">
              <a:xfrm>
                <a:off x="2935" y="3516"/>
                <a:ext cx="142" cy="219"/>
              </a:xfrm>
              <a:custGeom>
                <a:avLst/>
                <a:gdLst>
                  <a:gd name="T0" fmla="*/ 26 w 142"/>
                  <a:gd name="T1" fmla="*/ 0 h 219"/>
                  <a:gd name="T2" fmla="*/ 0 w 142"/>
                  <a:gd name="T3" fmla="*/ 13 h 219"/>
                  <a:gd name="T4" fmla="*/ 103 w 142"/>
                  <a:gd name="T5" fmla="*/ 219 h 219"/>
                  <a:gd name="T6" fmla="*/ 116 w 142"/>
                  <a:gd name="T7" fmla="*/ 219 h 219"/>
                  <a:gd name="T8" fmla="*/ 142 w 142"/>
                  <a:gd name="T9" fmla="*/ 219 h 219"/>
                  <a:gd name="T10" fmla="*/ 129 w 142"/>
                  <a:gd name="T11" fmla="*/ 206 h 219"/>
                  <a:gd name="T12" fmla="*/ 26 w 142"/>
                  <a:gd name="T13" fmla="*/ 0 h 219"/>
                  <a:gd name="T14" fmla="*/ 0 60000 65536"/>
                  <a:gd name="T15" fmla="*/ 0 60000 65536"/>
                  <a:gd name="T16" fmla="*/ 0 60000 65536"/>
                  <a:gd name="T17" fmla="*/ 0 60000 65536"/>
                  <a:gd name="T18" fmla="*/ 0 60000 65536"/>
                  <a:gd name="T19" fmla="*/ 0 60000 65536"/>
                  <a:gd name="T20" fmla="*/ 0 60000 65536"/>
                  <a:gd name="T21" fmla="*/ 0 w 142"/>
                  <a:gd name="T22" fmla="*/ 0 h 219"/>
                  <a:gd name="T23" fmla="*/ 142 w 142"/>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 h="219">
                    <a:moveTo>
                      <a:pt x="26" y="0"/>
                    </a:moveTo>
                    <a:lnTo>
                      <a:pt x="0" y="13"/>
                    </a:lnTo>
                    <a:lnTo>
                      <a:pt x="103" y="219"/>
                    </a:lnTo>
                    <a:lnTo>
                      <a:pt x="116" y="219"/>
                    </a:lnTo>
                    <a:lnTo>
                      <a:pt x="142" y="219"/>
                    </a:lnTo>
                    <a:lnTo>
                      <a:pt x="129" y="206"/>
                    </a:lnTo>
                    <a:lnTo>
                      <a:pt x="26" y="0"/>
                    </a:lnTo>
                    <a:close/>
                  </a:path>
                </a:pathLst>
              </a:custGeom>
              <a:solidFill>
                <a:srgbClr val="000000"/>
              </a:solidFill>
              <a:ln w="9525">
                <a:noFill/>
                <a:round/>
                <a:headEnd/>
                <a:tailEnd/>
              </a:ln>
            </p:spPr>
            <p:txBody>
              <a:bodyPr/>
              <a:lstStyle/>
              <a:p>
                <a:pPr eaLnBrk="0" hangingPunct="0"/>
                <a:endParaRPr lang="en-US" sz="1800"/>
              </a:p>
            </p:txBody>
          </p:sp>
          <p:sp>
            <p:nvSpPr>
              <p:cNvPr id="88102" name="Freeform 45"/>
              <p:cNvSpPr>
                <a:spLocks/>
              </p:cNvSpPr>
              <p:nvPr/>
            </p:nvSpPr>
            <p:spPr bwMode="auto">
              <a:xfrm>
                <a:off x="2522" y="3709"/>
                <a:ext cx="529" cy="26"/>
              </a:xfrm>
              <a:custGeom>
                <a:avLst/>
                <a:gdLst>
                  <a:gd name="T0" fmla="*/ 529 w 529"/>
                  <a:gd name="T1" fmla="*/ 26 h 26"/>
                  <a:gd name="T2" fmla="*/ 529 w 529"/>
                  <a:gd name="T3" fmla="*/ 0 h 26"/>
                  <a:gd name="T4" fmla="*/ 13 w 529"/>
                  <a:gd name="T5" fmla="*/ 0 h 26"/>
                  <a:gd name="T6" fmla="*/ 0 w 529"/>
                  <a:gd name="T7" fmla="*/ 13 h 26"/>
                  <a:gd name="T8" fmla="*/ 0 w 529"/>
                  <a:gd name="T9" fmla="*/ 26 h 26"/>
                  <a:gd name="T10" fmla="*/ 13 w 529"/>
                  <a:gd name="T11" fmla="*/ 26 h 26"/>
                  <a:gd name="T12" fmla="*/ 529 w 529"/>
                  <a:gd name="T13" fmla="*/ 26 h 26"/>
                  <a:gd name="T14" fmla="*/ 0 60000 65536"/>
                  <a:gd name="T15" fmla="*/ 0 60000 65536"/>
                  <a:gd name="T16" fmla="*/ 0 60000 65536"/>
                  <a:gd name="T17" fmla="*/ 0 60000 65536"/>
                  <a:gd name="T18" fmla="*/ 0 60000 65536"/>
                  <a:gd name="T19" fmla="*/ 0 60000 65536"/>
                  <a:gd name="T20" fmla="*/ 0 60000 65536"/>
                  <a:gd name="T21" fmla="*/ 0 w 529"/>
                  <a:gd name="T22" fmla="*/ 0 h 26"/>
                  <a:gd name="T23" fmla="*/ 529 w 529"/>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9" h="26">
                    <a:moveTo>
                      <a:pt x="529" y="26"/>
                    </a:moveTo>
                    <a:lnTo>
                      <a:pt x="529" y="0"/>
                    </a:lnTo>
                    <a:lnTo>
                      <a:pt x="13" y="0"/>
                    </a:lnTo>
                    <a:lnTo>
                      <a:pt x="0" y="13"/>
                    </a:lnTo>
                    <a:lnTo>
                      <a:pt x="0" y="26"/>
                    </a:lnTo>
                    <a:lnTo>
                      <a:pt x="13" y="26"/>
                    </a:lnTo>
                    <a:lnTo>
                      <a:pt x="529" y="26"/>
                    </a:lnTo>
                    <a:close/>
                  </a:path>
                </a:pathLst>
              </a:custGeom>
              <a:solidFill>
                <a:srgbClr val="000000"/>
              </a:solidFill>
              <a:ln w="9525">
                <a:noFill/>
                <a:round/>
                <a:headEnd/>
                <a:tailEnd/>
              </a:ln>
            </p:spPr>
            <p:txBody>
              <a:bodyPr/>
              <a:lstStyle/>
              <a:p>
                <a:pPr eaLnBrk="0" hangingPunct="0"/>
                <a:endParaRPr lang="en-US" sz="1800"/>
              </a:p>
            </p:txBody>
          </p:sp>
        </p:grpSp>
        <p:sp>
          <p:nvSpPr>
            <p:cNvPr id="88086" name="Rectangle 46"/>
            <p:cNvSpPr>
              <a:spLocks noChangeArrowheads="1"/>
            </p:cNvSpPr>
            <p:nvPr/>
          </p:nvSpPr>
          <p:spPr bwMode="auto">
            <a:xfrm>
              <a:off x="3746" y="783"/>
              <a:ext cx="845"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Application</a:t>
              </a:r>
              <a:endParaRPr lang="en-US" sz="1600" b="0">
                <a:latin typeface="Courier New" pitchFamily="49" charset="0"/>
              </a:endParaRPr>
            </a:p>
          </p:txBody>
        </p:sp>
        <p:sp>
          <p:nvSpPr>
            <p:cNvPr id="88087" name="Rectangle 47"/>
            <p:cNvSpPr>
              <a:spLocks noChangeArrowheads="1"/>
            </p:cNvSpPr>
            <p:nvPr/>
          </p:nvSpPr>
          <p:spPr bwMode="auto">
            <a:xfrm>
              <a:off x="3711" y="1303"/>
              <a:ext cx="922"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Presentation</a:t>
              </a:r>
              <a:endParaRPr lang="en-US" sz="1600" b="0">
                <a:latin typeface="Courier New" pitchFamily="49" charset="0"/>
              </a:endParaRPr>
            </a:p>
          </p:txBody>
        </p:sp>
        <p:sp>
          <p:nvSpPr>
            <p:cNvPr id="88088" name="Rectangle 48"/>
            <p:cNvSpPr>
              <a:spLocks noChangeArrowheads="1"/>
            </p:cNvSpPr>
            <p:nvPr/>
          </p:nvSpPr>
          <p:spPr bwMode="auto">
            <a:xfrm>
              <a:off x="3886" y="1805"/>
              <a:ext cx="538"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Session</a:t>
              </a:r>
              <a:endParaRPr lang="en-US" sz="1600" b="0">
                <a:latin typeface="Courier New" pitchFamily="49" charset="0"/>
              </a:endParaRPr>
            </a:p>
          </p:txBody>
        </p:sp>
        <p:sp>
          <p:nvSpPr>
            <p:cNvPr id="88089" name="Rectangle 49"/>
            <p:cNvSpPr>
              <a:spLocks noChangeArrowheads="1"/>
            </p:cNvSpPr>
            <p:nvPr/>
          </p:nvSpPr>
          <p:spPr bwMode="auto">
            <a:xfrm>
              <a:off x="3816" y="2313"/>
              <a:ext cx="691"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CC"/>
                  </a:solidFill>
                  <a:latin typeface="Courier New" pitchFamily="49" charset="0"/>
                </a:rPr>
                <a:t>Transport</a:t>
              </a:r>
              <a:endParaRPr lang="en-US" sz="1600" b="0">
                <a:solidFill>
                  <a:srgbClr val="0000CC"/>
                </a:solidFill>
                <a:latin typeface="Courier New" pitchFamily="49" charset="0"/>
              </a:endParaRPr>
            </a:p>
          </p:txBody>
        </p:sp>
        <p:sp>
          <p:nvSpPr>
            <p:cNvPr id="88090" name="Rectangle 50"/>
            <p:cNvSpPr>
              <a:spLocks noChangeArrowheads="1"/>
            </p:cNvSpPr>
            <p:nvPr/>
          </p:nvSpPr>
          <p:spPr bwMode="auto">
            <a:xfrm>
              <a:off x="3886" y="2815"/>
              <a:ext cx="538"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CC"/>
                  </a:solidFill>
                  <a:latin typeface="Courier New" pitchFamily="49" charset="0"/>
                </a:rPr>
                <a:t>Network</a:t>
              </a:r>
              <a:endParaRPr lang="en-US" sz="1600" b="0">
                <a:solidFill>
                  <a:srgbClr val="0000CC"/>
                </a:solidFill>
                <a:latin typeface="Courier New" pitchFamily="49" charset="0"/>
              </a:endParaRPr>
            </a:p>
          </p:txBody>
        </p:sp>
        <p:sp>
          <p:nvSpPr>
            <p:cNvPr id="88091" name="Rectangle 51"/>
            <p:cNvSpPr>
              <a:spLocks noChangeArrowheads="1"/>
            </p:cNvSpPr>
            <p:nvPr/>
          </p:nvSpPr>
          <p:spPr bwMode="auto">
            <a:xfrm>
              <a:off x="3850" y="3323"/>
              <a:ext cx="615"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CC"/>
                  </a:solidFill>
                  <a:latin typeface="Courier New" pitchFamily="49" charset="0"/>
                </a:rPr>
                <a:t>DataLink</a:t>
              </a:r>
              <a:endParaRPr lang="en-US" sz="1600" b="0">
                <a:solidFill>
                  <a:srgbClr val="0000CC"/>
                </a:solidFill>
                <a:latin typeface="Courier New" pitchFamily="49" charset="0"/>
              </a:endParaRPr>
            </a:p>
          </p:txBody>
        </p:sp>
        <p:sp>
          <p:nvSpPr>
            <p:cNvPr id="88092" name="Rectangle 52"/>
            <p:cNvSpPr>
              <a:spLocks noChangeArrowheads="1"/>
            </p:cNvSpPr>
            <p:nvPr/>
          </p:nvSpPr>
          <p:spPr bwMode="auto">
            <a:xfrm>
              <a:off x="3850" y="3830"/>
              <a:ext cx="615"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CC"/>
                  </a:solidFill>
                  <a:latin typeface="Courier New" pitchFamily="49" charset="0"/>
                </a:rPr>
                <a:t>Physical</a:t>
              </a:r>
              <a:endParaRPr lang="en-US" sz="1600" b="0">
                <a:solidFill>
                  <a:srgbClr val="0000CC"/>
                </a:solidFill>
                <a:latin typeface="Courier New" pitchFamily="49" charset="0"/>
              </a:endParaRPr>
            </a:p>
          </p:txBody>
        </p:sp>
        <p:sp>
          <p:nvSpPr>
            <p:cNvPr id="88093" name="Line 53"/>
            <p:cNvSpPr>
              <a:spLocks noChangeShapeType="1"/>
            </p:cNvSpPr>
            <p:nvPr/>
          </p:nvSpPr>
          <p:spPr bwMode="auto">
            <a:xfrm>
              <a:off x="4129" y="1012"/>
              <a:ext cx="0" cy="217"/>
            </a:xfrm>
            <a:prstGeom prst="line">
              <a:avLst/>
            </a:prstGeom>
            <a:noFill/>
            <a:ln w="28575">
              <a:solidFill>
                <a:schemeClr val="tx1"/>
              </a:solidFill>
              <a:prstDash val="dash"/>
              <a:round/>
              <a:headEnd/>
              <a:tailEnd type="arrow" w="med" len="lg"/>
            </a:ln>
          </p:spPr>
          <p:txBody>
            <a:bodyPr wrap="none" anchor="ctr"/>
            <a:lstStyle/>
            <a:p>
              <a:endParaRPr lang="en-CA"/>
            </a:p>
          </p:txBody>
        </p:sp>
        <p:sp>
          <p:nvSpPr>
            <p:cNvPr id="88094" name="Line 54"/>
            <p:cNvSpPr>
              <a:spLocks noChangeShapeType="1"/>
            </p:cNvSpPr>
            <p:nvPr/>
          </p:nvSpPr>
          <p:spPr bwMode="auto">
            <a:xfrm>
              <a:off x="4129" y="1521"/>
              <a:ext cx="0" cy="217"/>
            </a:xfrm>
            <a:prstGeom prst="line">
              <a:avLst/>
            </a:prstGeom>
            <a:noFill/>
            <a:ln w="28575">
              <a:solidFill>
                <a:schemeClr val="tx1"/>
              </a:solidFill>
              <a:prstDash val="dash"/>
              <a:round/>
              <a:headEnd/>
              <a:tailEnd type="arrow" w="med" len="lg"/>
            </a:ln>
          </p:spPr>
          <p:txBody>
            <a:bodyPr wrap="none" anchor="ctr"/>
            <a:lstStyle/>
            <a:p>
              <a:endParaRPr lang="en-CA"/>
            </a:p>
          </p:txBody>
        </p:sp>
        <p:sp>
          <p:nvSpPr>
            <p:cNvPr id="88095" name="Line 55"/>
            <p:cNvSpPr>
              <a:spLocks noChangeShapeType="1"/>
            </p:cNvSpPr>
            <p:nvPr/>
          </p:nvSpPr>
          <p:spPr bwMode="auto">
            <a:xfrm>
              <a:off x="4129" y="2011"/>
              <a:ext cx="0" cy="217"/>
            </a:xfrm>
            <a:prstGeom prst="line">
              <a:avLst/>
            </a:prstGeom>
            <a:noFill/>
            <a:ln w="28575">
              <a:solidFill>
                <a:schemeClr val="tx1"/>
              </a:solidFill>
              <a:prstDash val="dash"/>
              <a:round/>
              <a:headEnd/>
              <a:tailEnd type="arrow" w="med" len="lg"/>
            </a:ln>
          </p:spPr>
          <p:txBody>
            <a:bodyPr wrap="none" anchor="ctr"/>
            <a:lstStyle/>
            <a:p>
              <a:endParaRPr lang="en-CA"/>
            </a:p>
          </p:txBody>
        </p:sp>
        <p:sp>
          <p:nvSpPr>
            <p:cNvPr id="88096" name="Line 56"/>
            <p:cNvSpPr>
              <a:spLocks noChangeShapeType="1"/>
            </p:cNvSpPr>
            <p:nvPr/>
          </p:nvSpPr>
          <p:spPr bwMode="auto">
            <a:xfrm>
              <a:off x="4129" y="2532"/>
              <a:ext cx="0" cy="217"/>
            </a:xfrm>
            <a:prstGeom prst="line">
              <a:avLst/>
            </a:prstGeom>
            <a:noFill/>
            <a:ln w="28575">
              <a:solidFill>
                <a:schemeClr val="tx1"/>
              </a:solidFill>
              <a:prstDash val="dash"/>
              <a:round/>
              <a:headEnd/>
              <a:tailEnd type="arrow" w="med" len="lg"/>
            </a:ln>
          </p:spPr>
          <p:txBody>
            <a:bodyPr wrap="none" anchor="ctr"/>
            <a:lstStyle/>
            <a:p>
              <a:endParaRPr lang="en-CA"/>
            </a:p>
          </p:txBody>
        </p:sp>
        <p:sp>
          <p:nvSpPr>
            <p:cNvPr id="88097" name="Line 57"/>
            <p:cNvSpPr>
              <a:spLocks noChangeShapeType="1"/>
            </p:cNvSpPr>
            <p:nvPr/>
          </p:nvSpPr>
          <p:spPr bwMode="auto">
            <a:xfrm>
              <a:off x="4129" y="3035"/>
              <a:ext cx="0" cy="217"/>
            </a:xfrm>
            <a:prstGeom prst="line">
              <a:avLst/>
            </a:prstGeom>
            <a:noFill/>
            <a:ln w="28575">
              <a:solidFill>
                <a:schemeClr val="tx1"/>
              </a:solidFill>
              <a:prstDash val="dash"/>
              <a:round/>
              <a:headEnd/>
              <a:tailEnd type="arrow" w="med" len="lg"/>
            </a:ln>
          </p:spPr>
          <p:txBody>
            <a:bodyPr wrap="none" anchor="ctr"/>
            <a:lstStyle/>
            <a:p>
              <a:endParaRPr lang="en-CA"/>
            </a:p>
          </p:txBody>
        </p:sp>
        <p:sp>
          <p:nvSpPr>
            <p:cNvPr id="88098" name="Line 58"/>
            <p:cNvSpPr>
              <a:spLocks noChangeShapeType="1"/>
            </p:cNvSpPr>
            <p:nvPr/>
          </p:nvSpPr>
          <p:spPr bwMode="auto">
            <a:xfrm>
              <a:off x="4129" y="3537"/>
              <a:ext cx="0" cy="217"/>
            </a:xfrm>
            <a:prstGeom prst="line">
              <a:avLst/>
            </a:prstGeom>
            <a:noFill/>
            <a:ln w="28575">
              <a:solidFill>
                <a:schemeClr val="tx1"/>
              </a:solidFill>
              <a:prstDash val="dash"/>
              <a:round/>
              <a:headEnd/>
              <a:tailEnd type="arrow" w="med" len="lg"/>
            </a:ln>
          </p:spPr>
          <p:txBody>
            <a:bodyPr wrap="none" anchor="ctr"/>
            <a:lstStyle/>
            <a:p>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08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5088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508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508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088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5088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5088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508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4" cstate="print"/>
          <a:srcRect/>
          <a:stretch>
            <a:fillRect/>
          </a:stretch>
        </p:blipFill>
        <p:spPr bwMode="auto">
          <a:xfrm>
            <a:off x="3835400" y="903311"/>
            <a:ext cx="2425700" cy="5684837"/>
          </a:xfrm>
          <a:prstGeom prst="rect">
            <a:avLst/>
          </a:prstGeom>
          <a:noFill/>
          <a:ln w="12700">
            <a:noFill/>
            <a:miter lim="800000"/>
            <a:headEnd/>
            <a:tailEnd/>
          </a:ln>
        </p:spPr>
      </p:pic>
      <p:grpSp>
        <p:nvGrpSpPr>
          <p:cNvPr id="2" name="Group 3"/>
          <p:cNvGrpSpPr>
            <a:grpSpLocks/>
          </p:cNvGrpSpPr>
          <p:nvPr/>
        </p:nvGrpSpPr>
        <p:grpSpPr bwMode="auto">
          <a:xfrm>
            <a:off x="5765800" y="2293961"/>
            <a:ext cx="422275" cy="4208462"/>
            <a:chOff x="3024" y="1440"/>
            <a:chExt cx="144" cy="2256"/>
          </a:xfrm>
        </p:grpSpPr>
        <p:sp>
          <p:nvSpPr>
            <p:cNvPr id="90144" name="Rectangle 4"/>
            <p:cNvSpPr>
              <a:spLocks noChangeArrowheads="1"/>
            </p:cNvSpPr>
            <p:nvPr/>
          </p:nvSpPr>
          <p:spPr bwMode="auto">
            <a:xfrm>
              <a:off x="3024" y="1440"/>
              <a:ext cx="144" cy="96"/>
            </a:xfrm>
            <a:prstGeom prst="rect">
              <a:avLst/>
            </a:prstGeom>
            <a:solidFill>
              <a:srgbClr val="FF3300"/>
            </a:solidFill>
            <a:ln w="12700">
              <a:solidFill>
                <a:schemeClr val="tx1"/>
              </a:solidFill>
              <a:miter lim="800000"/>
              <a:headEnd/>
              <a:tailEnd/>
            </a:ln>
          </p:spPr>
          <p:txBody>
            <a:bodyPr wrap="none" anchor="ctr"/>
            <a:lstStyle/>
            <a:p>
              <a:pPr eaLnBrk="0" hangingPunct="0"/>
              <a:endParaRPr lang="en-US" sz="1800"/>
            </a:p>
          </p:txBody>
        </p:sp>
        <p:sp>
          <p:nvSpPr>
            <p:cNvPr id="90145" name="Rectangle 5"/>
            <p:cNvSpPr>
              <a:spLocks noChangeArrowheads="1"/>
            </p:cNvSpPr>
            <p:nvPr/>
          </p:nvSpPr>
          <p:spPr bwMode="auto">
            <a:xfrm>
              <a:off x="3024" y="1872"/>
              <a:ext cx="144" cy="96"/>
            </a:xfrm>
            <a:prstGeom prst="rect">
              <a:avLst/>
            </a:prstGeom>
            <a:solidFill>
              <a:srgbClr val="FF3300"/>
            </a:solidFill>
            <a:ln w="12700">
              <a:solidFill>
                <a:schemeClr val="tx1"/>
              </a:solidFill>
              <a:miter lim="800000"/>
              <a:headEnd/>
              <a:tailEnd/>
            </a:ln>
          </p:spPr>
          <p:txBody>
            <a:bodyPr wrap="none" anchor="ctr"/>
            <a:lstStyle/>
            <a:p>
              <a:pPr eaLnBrk="0" hangingPunct="0"/>
              <a:endParaRPr lang="en-US" sz="1800"/>
            </a:p>
          </p:txBody>
        </p:sp>
        <p:sp>
          <p:nvSpPr>
            <p:cNvPr id="90146" name="Rectangle 6"/>
            <p:cNvSpPr>
              <a:spLocks noChangeArrowheads="1"/>
            </p:cNvSpPr>
            <p:nvPr/>
          </p:nvSpPr>
          <p:spPr bwMode="auto">
            <a:xfrm>
              <a:off x="3024" y="2304"/>
              <a:ext cx="144" cy="96"/>
            </a:xfrm>
            <a:prstGeom prst="rect">
              <a:avLst/>
            </a:prstGeom>
            <a:solidFill>
              <a:srgbClr val="FF3300"/>
            </a:solidFill>
            <a:ln w="12700">
              <a:solidFill>
                <a:schemeClr val="tx1"/>
              </a:solidFill>
              <a:miter lim="800000"/>
              <a:headEnd/>
              <a:tailEnd/>
            </a:ln>
          </p:spPr>
          <p:txBody>
            <a:bodyPr wrap="none" anchor="ctr"/>
            <a:lstStyle/>
            <a:p>
              <a:pPr eaLnBrk="0" hangingPunct="0"/>
              <a:endParaRPr lang="en-US" sz="1800"/>
            </a:p>
          </p:txBody>
        </p:sp>
        <p:sp>
          <p:nvSpPr>
            <p:cNvPr id="90147" name="Rectangle 7"/>
            <p:cNvSpPr>
              <a:spLocks noChangeArrowheads="1"/>
            </p:cNvSpPr>
            <p:nvPr/>
          </p:nvSpPr>
          <p:spPr bwMode="auto">
            <a:xfrm>
              <a:off x="3024" y="2736"/>
              <a:ext cx="144" cy="96"/>
            </a:xfrm>
            <a:prstGeom prst="rect">
              <a:avLst/>
            </a:prstGeom>
            <a:solidFill>
              <a:srgbClr val="FF3300"/>
            </a:solidFill>
            <a:ln w="12700">
              <a:solidFill>
                <a:schemeClr val="tx1"/>
              </a:solidFill>
              <a:miter lim="800000"/>
              <a:headEnd/>
              <a:tailEnd/>
            </a:ln>
          </p:spPr>
          <p:txBody>
            <a:bodyPr wrap="none" anchor="ctr"/>
            <a:lstStyle/>
            <a:p>
              <a:pPr eaLnBrk="0" hangingPunct="0"/>
              <a:endParaRPr lang="en-US" sz="1800"/>
            </a:p>
          </p:txBody>
        </p:sp>
        <p:sp>
          <p:nvSpPr>
            <p:cNvPr id="90148" name="Rectangle 8"/>
            <p:cNvSpPr>
              <a:spLocks noChangeArrowheads="1"/>
            </p:cNvSpPr>
            <p:nvPr/>
          </p:nvSpPr>
          <p:spPr bwMode="auto">
            <a:xfrm>
              <a:off x="3024" y="3168"/>
              <a:ext cx="144" cy="96"/>
            </a:xfrm>
            <a:prstGeom prst="rect">
              <a:avLst/>
            </a:prstGeom>
            <a:solidFill>
              <a:srgbClr val="FF3300"/>
            </a:solidFill>
            <a:ln w="12700">
              <a:solidFill>
                <a:schemeClr val="tx1"/>
              </a:solidFill>
              <a:miter lim="800000"/>
              <a:headEnd/>
              <a:tailEnd/>
            </a:ln>
          </p:spPr>
          <p:txBody>
            <a:bodyPr wrap="none" anchor="ctr"/>
            <a:lstStyle/>
            <a:p>
              <a:pPr eaLnBrk="0" hangingPunct="0"/>
              <a:endParaRPr lang="en-US" sz="1800"/>
            </a:p>
          </p:txBody>
        </p:sp>
        <p:sp>
          <p:nvSpPr>
            <p:cNvPr id="90149" name="Rectangle 9"/>
            <p:cNvSpPr>
              <a:spLocks noChangeArrowheads="1"/>
            </p:cNvSpPr>
            <p:nvPr/>
          </p:nvSpPr>
          <p:spPr bwMode="auto">
            <a:xfrm>
              <a:off x="3024" y="3600"/>
              <a:ext cx="144" cy="96"/>
            </a:xfrm>
            <a:prstGeom prst="rect">
              <a:avLst/>
            </a:prstGeom>
            <a:solidFill>
              <a:srgbClr val="FF3300"/>
            </a:solidFill>
            <a:ln w="12700">
              <a:solidFill>
                <a:schemeClr val="tx1"/>
              </a:solidFill>
              <a:miter lim="800000"/>
              <a:headEnd/>
              <a:tailEnd/>
            </a:ln>
          </p:spPr>
          <p:txBody>
            <a:bodyPr wrap="none" anchor="ctr"/>
            <a:lstStyle/>
            <a:p>
              <a:pPr eaLnBrk="0" hangingPunct="0"/>
              <a:endParaRPr lang="en-US" sz="1800"/>
            </a:p>
          </p:txBody>
        </p:sp>
      </p:grpSp>
      <p:grpSp>
        <p:nvGrpSpPr>
          <p:cNvPr id="3" name="Group 10"/>
          <p:cNvGrpSpPr>
            <a:grpSpLocks/>
          </p:cNvGrpSpPr>
          <p:nvPr/>
        </p:nvGrpSpPr>
        <p:grpSpPr bwMode="auto">
          <a:xfrm>
            <a:off x="6175375" y="2163786"/>
            <a:ext cx="2397125" cy="4551362"/>
            <a:chOff x="3024" y="1392"/>
            <a:chExt cx="1264" cy="2400"/>
          </a:xfrm>
        </p:grpSpPr>
        <p:pic>
          <p:nvPicPr>
            <p:cNvPr id="90119" name="Picture 11"/>
            <p:cNvPicPr>
              <a:picLocks noChangeAspect="1" noChangeArrowheads="1"/>
            </p:cNvPicPr>
            <p:nvPr/>
          </p:nvPicPr>
          <p:blipFill>
            <a:blip r:embed="rId5" cstate="print"/>
            <a:srcRect/>
            <a:stretch>
              <a:fillRect/>
            </a:stretch>
          </p:blipFill>
          <p:spPr bwMode="auto">
            <a:xfrm>
              <a:off x="3408" y="1392"/>
              <a:ext cx="880" cy="2400"/>
            </a:xfrm>
            <a:prstGeom prst="rect">
              <a:avLst/>
            </a:prstGeom>
            <a:gradFill rotWithShape="0">
              <a:gsLst>
                <a:gs pos="0">
                  <a:schemeClr val="bg1"/>
                </a:gs>
                <a:gs pos="100000">
                  <a:srgbClr val="CCCCCC"/>
                </a:gs>
              </a:gsLst>
              <a:path path="shape">
                <a:fillToRect l="50000" t="50000" r="50000" b="50000"/>
              </a:path>
            </a:gradFill>
            <a:ln w="12700">
              <a:noFill/>
              <a:miter lim="800000"/>
              <a:headEnd/>
              <a:tailEnd/>
            </a:ln>
          </p:spPr>
        </p:pic>
        <p:sp>
          <p:nvSpPr>
            <p:cNvPr id="90120" name="Line 12"/>
            <p:cNvSpPr>
              <a:spLocks noChangeShapeType="1"/>
            </p:cNvSpPr>
            <p:nvPr/>
          </p:nvSpPr>
          <p:spPr bwMode="auto">
            <a:xfrm flipV="1">
              <a:off x="3024" y="1392"/>
              <a:ext cx="384" cy="48"/>
            </a:xfrm>
            <a:prstGeom prst="line">
              <a:avLst/>
            </a:prstGeom>
            <a:noFill/>
            <a:ln w="12700">
              <a:solidFill>
                <a:schemeClr val="tx1"/>
              </a:solidFill>
              <a:round/>
              <a:headEnd/>
              <a:tailEnd/>
            </a:ln>
          </p:spPr>
          <p:txBody>
            <a:bodyPr wrap="none" anchor="ctr"/>
            <a:lstStyle/>
            <a:p>
              <a:endParaRPr lang="en-CA"/>
            </a:p>
          </p:txBody>
        </p:sp>
        <p:sp>
          <p:nvSpPr>
            <p:cNvPr id="90121" name="Line 13"/>
            <p:cNvSpPr>
              <a:spLocks noChangeShapeType="1"/>
            </p:cNvSpPr>
            <p:nvPr/>
          </p:nvSpPr>
          <p:spPr bwMode="auto">
            <a:xfrm>
              <a:off x="3024" y="1536"/>
              <a:ext cx="384" cy="48"/>
            </a:xfrm>
            <a:prstGeom prst="line">
              <a:avLst/>
            </a:prstGeom>
            <a:noFill/>
            <a:ln w="12700">
              <a:solidFill>
                <a:schemeClr val="tx1"/>
              </a:solidFill>
              <a:round/>
              <a:headEnd/>
              <a:tailEnd/>
            </a:ln>
          </p:spPr>
          <p:txBody>
            <a:bodyPr wrap="none" anchor="ctr"/>
            <a:lstStyle/>
            <a:p>
              <a:endParaRPr lang="en-CA"/>
            </a:p>
          </p:txBody>
        </p:sp>
        <p:sp>
          <p:nvSpPr>
            <p:cNvPr id="90122" name="Line 14"/>
            <p:cNvSpPr>
              <a:spLocks noChangeShapeType="1"/>
            </p:cNvSpPr>
            <p:nvPr/>
          </p:nvSpPr>
          <p:spPr bwMode="auto">
            <a:xfrm flipV="1">
              <a:off x="3168" y="1392"/>
              <a:ext cx="1104" cy="48"/>
            </a:xfrm>
            <a:prstGeom prst="line">
              <a:avLst/>
            </a:prstGeom>
            <a:noFill/>
            <a:ln w="12700">
              <a:solidFill>
                <a:schemeClr val="tx1"/>
              </a:solidFill>
              <a:round/>
              <a:headEnd/>
              <a:tailEnd/>
            </a:ln>
          </p:spPr>
          <p:txBody>
            <a:bodyPr wrap="none" anchor="ctr"/>
            <a:lstStyle/>
            <a:p>
              <a:endParaRPr lang="en-CA"/>
            </a:p>
          </p:txBody>
        </p:sp>
        <p:sp>
          <p:nvSpPr>
            <p:cNvPr id="90123" name="Line 15"/>
            <p:cNvSpPr>
              <a:spLocks noChangeShapeType="1"/>
            </p:cNvSpPr>
            <p:nvPr/>
          </p:nvSpPr>
          <p:spPr bwMode="auto">
            <a:xfrm>
              <a:off x="3168" y="1536"/>
              <a:ext cx="1104" cy="96"/>
            </a:xfrm>
            <a:prstGeom prst="line">
              <a:avLst/>
            </a:prstGeom>
            <a:noFill/>
            <a:ln w="12700">
              <a:solidFill>
                <a:schemeClr val="tx1"/>
              </a:solidFill>
              <a:round/>
              <a:headEnd/>
              <a:tailEnd/>
            </a:ln>
          </p:spPr>
          <p:txBody>
            <a:bodyPr wrap="none" anchor="ctr"/>
            <a:lstStyle/>
            <a:p>
              <a:endParaRPr lang="en-CA"/>
            </a:p>
          </p:txBody>
        </p:sp>
        <p:sp>
          <p:nvSpPr>
            <p:cNvPr id="90124" name="Line 16"/>
            <p:cNvSpPr>
              <a:spLocks noChangeShapeType="1"/>
            </p:cNvSpPr>
            <p:nvPr/>
          </p:nvSpPr>
          <p:spPr bwMode="auto">
            <a:xfrm flipV="1">
              <a:off x="3024" y="1824"/>
              <a:ext cx="384" cy="48"/>
            </a:xfrm>
            <a:prstGeom prst="line">
              <a:avLst/>
            </a:prstGeom>
            <a:noFill/>
            <a:ln w="12700">
              <a:solidFill>
                <a:schemeClr val="tx1"/>
              </a:solidFill>
              <a:round/>
              <a:headEnd/>
              <a:tailEnd/>
            </a:ln>
          </p:spPr>
          <p:txBody>
            <a:bodyPr wrap="none" anchor="ctr"/>
            <a:lstStyle/>
            <a:p>
              <a:endParaRPr lang="en-CA"/>
            </a:p>
          </p:txBody>
        </p:sp>
        <p:sp>
          <p:nvSpPr>
            <p:cNvPr id="90125" name="Line 17"/>
            <p:cNvSpPr>
              <a:spLocks noChangeShapeType="1"/>
            </p:cNvSpPr>
            <p:nvPr/>
          </p:nvSpPr>
          <p:spPr bwMode="auto">
            <a:xfrm>
              <a:off x="3024" y="1968"/>
              <a:ext cx="384" cy="48"/>
            </a:xfrm>
            <a:prstGeom prst="line">
              <a:avLst/>
            </a:prstGeom>
            <a:noFill/>
            <a:ln w="12700">
              <a:solidFill>
                <a:schemeClr val="tx1"/>
              </a:solidFill>
              <a:round/>
              <a:headEnd/>
              <a:tailEnd/>
            </a:ln>
          </p:spPr>
          <p:txBody>
            <a:bodyPr wrap="none" anchor="ctr"/>
            <a:lstStyle/>
            <a:p>
              <a:endParaRPr lang="en-CA"/>
            </a:p>
          </p:txBody>
        </p:sp>
        <p:sp>
          <p:nvSpPr>
            <p:cNvPr id="90126" name="Line 18"/>
            <p:cNvSpPr>
              <a:spLocks noChangeShapeType="1"/>
            </p:cNvSpPr>
            <p:nvPr/>
          </p:nvSpPr>
          <p:spPr bwMode="auto">
            <a:xfrm flipV="1">
              <a:off x="3168" y="1824"/>
              <a:ext cx="1104" cy="48"/>
            </a:xfrm>
            <a:prstGeom prst="line">
              <a:avLst/>
            </a:prstGeom>
            <a:noFill/>
            <a:ln w="12700">
              <a:solidFill>
                <a:schemeClr val="tx1"/>
              </a:solidFill>
              <a:round/>
              <a:headEnd/>
              <a:tailEnd/>
            </a:ln>
          </p:spPr>
          <p:txBody>
            <a:bodyPr wrap="none" anchor="ctr"/>
            <a:lstStyle/>
            <a:p>
              <a:endParaRPr lang="en-CA"/>
            </a:p>
          </p:txBody>
        </p:sp>
        <p:sp>
          <p:nvSpPr>
            <p:cNvPr id="90127" name="Line 19"/>
            <p:cNvSpPr>
              <a:spLocks noChangeShapeType="1"/>
            </p:cNvSpPr>
            <p:nvPr/>
          </p:nvSpPr>
          <p:spPr bwMode="auto">
            <a:xfrm>
              <a:off x="3168" y="1968"/>
              <a:ext cx="1104" cy="96"/>
            </a:xfrm>
            <a:prstGeom prst="line">
              <a:avLst/>
            </a:prstGeom>
            <a:noFill/>
            <a:ln w="12700">
              <a:solidFill>
                <a:schemeClr val="tx1"/>
              </a:solidFill>
              <a:round/>
              <a:headEnd/>
              <a:tailEnd/>
            </a:ln>
          </p:spPr>
          <p:txBody>
            <a:bodyPr wrap="none" anchor="ctr"/>
            <a:lstStyle/>
            <a:p>
              <a:endParaRPr lang="en-CA"/>
            </a:p>
          </p:txBody>
        </p:sp>
        <p:sp>
          <p:nvSpPr>
            <p:cNvPr id="90128" name="Line 20"/>
            <p:cNvSpPr>
              <a:spLocks noChangeShapeType="1"/>
            </p:cNvSpPr>
            <p:nvPr/>
          </p:nvSpPr>
          <p:spPr bwMode="auto">
            <a:xfrm flipV="1">
              <a:off x="3024" y="2256"/>
              <a:ext cx="384" cy="48"/>
            </a:xfrm>
            <a:prstGeom prst="line">
              <a:avLst/>
            </a:prstGeom>
            <a:noFill/>
            <a:ln w="12700">
              <a:solidFill>
                <a:schemeClr val="tx1"/>
              </a:solidFill>
              <a:round/>
              <a:headEnd/>
              <a:tailEnd/>
            </a:ln>
          </p:spPr>
          <p:txBody>
            <a:bodyPr wrap="none" anchor="ctr"/>
            <a:lstStyle/>
            <a:p>
              <a:endParaRPr lang="en-CA"/>
            </a:p>
          </p:txBody>
        </p:sp>
        <p:sp>
          <p:nvSpPr>
            <p:cNvPr id="90129" name="Line 21"/>
            <p:cNvSpPr>
              <a:spLocks noChangeShapeType="1"/>
            </p:cNvSpPr>
            <p:nvPr/>
          </p:nvSpPr>
          <p:spPr bwMode="auto">
            <a:xfrm>
              <a:off x="3024" y="2400"/>
              <a:ext cx="384" cy="48"/>
            </a:xfrm>
            <a:prstGeom prst="line">
              <a:avLst/>
            </a:prstGeom>
            <a:noFill/>
            <a:ln w="12700">
              <a:solidFill>
                <a:schemeClr val="tx1"/>
              </a:solidFill>
              <a:round/>
              <a:headEnd/>
              <a:tailEnd/>
            </a:ln>
          </p:spPr>
          <p:txBody>
            <a:bodyPr wrap="none" anchor="ctr"/>
            <a:lstStyle/>
            <a:p>
              <a:endParaRPr lang="en-CA"/>
            </a:p>
          </p:txBody>
        </p:sp>
        <p:sp>
          <p:nvSpPr>
            <p:cNvPr id="90130" name="Line 22"/>
            <p:cNvSpPr>
              <a:spLocks noChangeShapeType="1"/>
            </p:cNvSpPr>
            <p:nvPr/>
          </p:nvSpPr>
          <p:spPr bwMode="auto">
            <a:xfrm flipV="1">
              <a:off x="3168" y="2256"/>
              <a:ext cx="1104" cy="48"/>
            </a:xfrm>
            <a:prstGeom prst="line">
              <a:avLst/>
            </a:prstGeom>
            <a:noFill/>
            <a:ln w="12700">
              <a:solidFill>
                <a:schemeClr val="tx1"/>
              </a:solidFill>
              <a:round/>
              <a:headEnd/>
              <a:tailEnd/>
            </a:ln>
          </p:spPr>
          <p:txBody>
            <a:bodyPr wrap="none" anchor="ctr"/>
            <a:lstStyle/>
            <a:p>
              <a:endParaRPr lang="en-CA"/>
            </a:p>
          </p:txBody>
        </p:sp>
        <p:sp>
          <p:nvSpPr>
            <p:cNvPr id="90131" name="Line 23"/>
            <p:cNvSpPr>
              <a:spLocks noChangeShapeType="1"/>
            </p:cNvSpPr>
            <p:nvPr/>
          </p:nvSpPr>
          <p:spPr bwMode="auto">
            <a:xfrm>
              <a:off x="3168" y="2400"/>
              <a:ext cx="1104" cy="96"/>
            </a:xfrm>
            <a:prstGeom prst="line">
              <a:avLst/>
            </a:prstGeom>
            <a:noFill/>
            <a:ln w="12700">
              <a:solidFill>
                <a:schemeClr val="tx1"/>
              </a:solidFill>
              <a:round/>
              <a:headEnd/>
              <a:tailEnd/>
            </a:ln>
          </p:spPr>
          <p:txBody>
            <a:bodyPr wrap="none" anchor="ctr"/>
            <a:lstStyle/>
            <a:p>
              <a:endParaRPr lang="en-CA"/>
            </a:p>
          </p:txBody>
        </p:sp>
        <p:sp>
          <p:nvSpPr>
            <p:cNvPr id="90132" name="Line 24"/>
            <p:cNvSpPr>
              <a:spLocks noChangeShapeType="1"/>
            </p:cNvSpPr>
            <p:nvPr/>
          </p:nvSpPr>
          <p:spPr bwMode="auto">
            <a:xfrm flipV="1">
              <a:off x="3024" y="2688"/>
              <a:ext cx="384" cy="48"/>
            </a:xfrm>
            <a:prstGeom prst="line">
              <a:avLst/>
            </a:prstGeom>
            <a:noFill/>
            <a:ln w="12700">
              <a:solidFill>
                <a:schemeClr val="tx1"/>
              </a:solidFill>
              <a:round/>
              <a:headEnd/>
              <a:tailEnd/>
            </a:ln>
          </p:spPr>
          <p:txBody>
            <a:bodyPr wrap="none" anchor="ctr"/>
            <a:lstStyle/>
            <a:p>
              <a:endParaRPr lang="en-CA"/>
            </a:p>
          </p:txBody>
        </p:sp>
        <p:sp>
          <p:nvSpPr>
            <p:cNvPr id="90133" name="Line 25"/>
            <p:cNvSpPr>
              <a:spLocks noChangeShapeType="1"/>
            </p:cNvSpPr>
            <p:nvPr/>
          </p:nvSpPr>
          <p:spPr bwMode="auto">
            <a:xfrm>
              <a:off x="3024" y="2832"/>
              <a:ext cx="384" cy="48"/>
            </a:xfrm>
            <a:prstGeom prst="line">
              <a:avLst/>
            </a:prstGeom>
            <a:noFill/>
            <a:ln w="12700">
              <a:solidFill>
                <a:schemeClr val="tx1"/>
              </a:solidFill>
              <a:round/>
              <a:headEnd/>
              <a:tailEnd/>
            </a:ln>
          </p:spPr>
          <p:txBody>
            <a:bodyPr wrap="none" anchor="ctr"/>
            <a:lstStyle/>
            <a:p>
              <a:endParaRPr lang="en-CA"/>
            </a:p>
          </p:txBody>
        </p:sp>
        <p:sp>
          <p:nvSpPr>
            <p:cNvPr id="90134" name="Line 26"/>
            <p:cNvSpPr>
              <a:spLocks noChangeShapeType="1"/>
            </p:cNvSpPr>
            <p:nvPr/>
          </p:nvSpPr>
          <p:spPr bwMode="auto">
            <a:xfrm flipV="1">
              <a:off x="3168" y="2688"/>
              <a:ext cx="1104" cy="48"/>
            </a:xfrm>
            <a:prstGeom prst="line">
              <a:avLst/>
            </a:prstGeom>
            <a:noFill/>
            <a:ln w="12700">
              <a:solidFill>
                <a:schemeClr val="tx1"/>
              </a:solidFill>
              <a:round/>
              <a:headEnd/>
              <a:tailEnd/>
            </a:ln>
          </p:spPr>
          <p:txBody>
            <a:bodyPr wrap="none" anchor="ctr"/>
            <a:lstStyle/>
            <a:p>
              <a:endParaRPr lang="en-CA"/>
            </a:p>
          </p:txBody>
        </p:sp>
        <p:sp>
          <p:nvSpPr>
            <p:cNvPr id="90135" name="Line 27"/>
            <p:cNvSpPr>
              <a:spLocks noChangeShapeType="1"/>
            </p:cNvSpPr>
            <p:nvPr/>
          </p:nvSpPr>
          <p:spPr bwMode="auto">
            <a:xfrm>
              <a:off x="3168" y="2832"/>
              <a:ext cx="1104" cy="96"/>
            </a:xfrm>
            <a:prstGeom prst="line">
              <a:avLst/>
            </a:prstGeom>
            <a:noFill/>
            <a:ln w="12700">
              <a:solidFill>
                <a:schemeClr val="tx1"/>
              </a:solidFill>
              <a:round/>
              <a:headEnd/>
              <a:tailEnd/>
            </a:ln>
          </p:spPr>
          <p:txBody>
            <a:bodyPr wrap="none" anchor="ctr"/>
            <a:lstStyle/>
            <a:p>
              <a:endParaRPr lang="en-CA"/>
            </a:p>
          </p:txBody>
        </p:sp>
        <p:sp>
          <p:nvSpPr>
            <p:cNvPr id="90136" name="Line 28"/>
            <p:cNvSpPr>
              <a:spLocks noChangeShapeType="1"/>
            </p:cNvSpPr>
            <p:nvPr/>
          </p:nvSpPr>
          <p:spPr bwMode="auto">
            <a:xfrm flipV="1">
              <a:off x="3024" y="3120"/>
              <a:ext cx="384" cy="48"/>
            </a:xfrm>
            <a:prstGeom prst="line">
              <a:avLst/>
            </a:prstGeom>
            <a:noFill/>
            <a:ln w="12700">
              <a:solidFill>
                <a:schemeClr val="tx1"/>
              </a:solidFill>
              <a:round/>
              <a:headEnd/>
              <a:tailEnd/>
            </a:ln>
          </p:spPr>
          <p:txBody>
            <a:bodyPr wrap="none" anchor="ctr"/>
            <a:lstStyle/>
            <a:p>
              <a:endParaRPr lang="en-CA"/>
            </a:p>
          </p:txBody>
        </p:sp>
        <p:sp>
          <p:nvSpPr>
            <p:cNvPr id="90137" name="Line 29"/>
            <p:cNvSpPr>
              <a:spLocks noChangeShapeType="1"/>
            </p:cNvSpPr>
            <p:nvPr/>
          </p:nvSpPr>
          <p:spPr bwMode="auto">
            <a:xfrm>
              <a:off x="3024" y="3264"/>
              <a:ext cx="384" cy="48"/>
            </a:xfrm>
            <a:prstGeom prst="line">
              <a:avLst/>
            </a:prstGeom>
            <a:noFill/>
            <a:ln w="12700">
              <a:solidFill>
                <a:schemeClr val="tx1"/>
              </a:solidFill>
              <a:round/>
              <a:headEnd/>
              <a:tailEnd/>
            </a:ln>
          </p:spPr>
          <p:txBody>
            <a:bodyPr wrap="none" anchor="ctr"/>
            <a:lstStyle/>
            <a:p>
              <a:endParaRPr lang="en-CA"/>
            </a:p>
          </p:txBody>
        </p:sp>
        <p:sp>
          <p:nvSpPr>
            <p:cNvPr id="90138" name="Line 30"/>
            <p:cNvSpPr>
              <a:spLocks noChangeShapeType="1"/>
            </p:cNvSpPr>
            <p:nvPr/>
          </p:nvSpPr>
          <p:spPr bwMode="auto">
            <a:xfrm flipV="1">
              <a:off x="3168" y="3120"/>
              <a:ext cx="1104" cy="48"/>
            </a:xfrm>
            <a:prstGeom prst="line">
              <a:avLst/>
            </a:prstGeom>
            <a:noFill/>
            <a:ln w="12700">
              <a:solidFill>
                <a:schemeClr val="tx1"/>
              </a:solidFill>
              <a:round/>
              <a:headEnd/>
              <a:tailEnd/>
            </a:ln>
          </p:spPr>
          <p:txBody>
            <a:bodyPr wrap="none" anchor="ctr"/>
            <a:lstStyle/>
            <a:p>
              <a:endParaRPr lang="en-CA"/>
            </a:p>
          </p:txBody>
        </p:sp>
        <p:sp>
          <p:nvSpPr>
            <p:cNvPr id="90139" name="Line 31"/>
            <p:cNvSpPr>
              <a:spLocks noChangeShapeType="1"/>
            </p:cNvSpPr>
            <p:nvPr/>
          </p:nvSpPr>
          <p:spPr bwMode="auto">
            <a:xfrm>
              <a:off x="3168" y="3264"/>
              <a:ext cx="1104" cy="96"/>
            </a:xfrm>
            <a:prstGeom prst="line">
              <a:avLst/>
            </a:prstGeom>
            <a:noFill/>
            <a:ln w="12700">
              <a:solidFill>
                <a:schemeClr val="tx1"/>
              </a:solidFill>
              <a:round/>
              <a:headEnd/>
              <a:tailEnd/>
            </a:ln>
          </p:spPr>
          <p:txBody>
            <a:bodyPr wrap="none" anchor="ctr"/>
            <a:lstStyle/>
            <a:p>
              <a:endParaRPr lang="en-CA"/>
            </a:p>
          </p:txBody>
        </p:sp>
        <p:sp>
          <p:nvSpPr>
            <p:cNvPr id="90140" name="Line 32"/>
            <p:cNvSpPr>
              <a:spLocks noChangeShapeType="1"/>
            </p:cNvSpPr>
            <p:nvPr/>
          </p:nvSpPr>
          <p:spPr bwMode="auto">
            <a:xfrm flipV="1">
              <a:off x="3024" y="3552"/>
              <a:ext cx="384" cy="48"/>
            </a:xfrm>
            <a:prstGeom prst="line">
              <a:avLst/>
            </a:prstGeom>
            <a:noFill/>
            <a:ln w="12700">
              <a:solidFill>
                <a:schemeClr val="tx1"/>
              </a:solidFill>
              <a:round/>
              <a:headEnd/>
              <a:tailEnd/>
            </a:ln>
          </p:spPr>
          <p:txBody>
            <a:bodyPr wrap="none" anchor="ctr"/>
            <a:lstStyle/>
            <a:p>
              <a:endParaRPr lang="en-CA"/>
            </a:p>
          </p:txBody>
        </p:sp>
        <p:sp>
          <p:nvSpPr>
            <p:cNvPr id="90141" name="Line 33"/>
            <p:cNvSpPr>
              <a:spLocks noChangeShapeType="1"/>
            </p:cNvSpPr>
            <p:nvPr/>
          </p:nvSpPr>
          <p:spPr bwMode="auto">
            <a:xfrm>
              <a:off x="3024" y="3696"/>
              <a:ext cx="384" cy="48"/>
            </a:xfrm>
            <a:prstGeom prst="line">
              <a:avLst/>
            </a:prstGeom>
            <a:noFill/>
            <a:ln w="12700">
              <a:solidFill>
                <a:schemeClr val="tx1"/>
              </a:solidFill>
              <a:round/>
              <a:headEnd/>
              <a:tailEnd/>
            </a:ln>
          </p:spPr>
          <p:txBody>
            <a:bodyPr wrap="none" anchor="ctr"/>
            <a:lstStyle/>
            <a:p>
              <a:endParaRPr lang="en-CA"/>
            </a:p>
          </p:txBody>
        </p:sp>
        <p:sp>
          <p:nvSpPr>
            <p:cNvPr id="90142" name="Line 34"/>
            <p:cNvSpPr>
              <a:spLocks noChangeShapeType="1"/>
            </p:cNvSpPr>
            <p:nvPr/>
          </p:nvSpPr>
          <p:spPr bwMode="auto">
            <a:xfrm flipV="1">
              <a:off x="3168" y="3552"/>
              <a:ext cx="1104" cy="48"/>
            </a:xfrm>
            <a:prstGeom prst="line">
              <a:avLst/>
            </a:prstGeom>
            <a:noFill/>
            <a:ln w="12700">
              <a:solidFill>
                <a:schemeClr val="tx1"/>
              </a:solidFill>
              <a:round/>
              <a:headEnd/>
              <a:tailEnd/>
            </a:ln>
          </p:spPr>
          <p:txBody>
            <a:bodyPr wrap="none" anchor="ctr"/>
            <a:lstStyle/>
            <a:p>
              <a:endParaRPr lang="en-CA"/>
            </a:p>
          </p:txBody>
        </p:sp>
        <p:sp>
          <p:nvSpPr>
            <p:cNvPr id="90143" name="Line 35"/>
            <p:cNvSpPr>
              <a:spLocks noChangeShapeType="1"/>
            </p:cNvSpPr>
            <p:nvPr/>
          </p:nvSpPr>
          <p:spPr bwMode="auto">
            <a:xfrm>
              <a:off x="3168" y="3696"/>
              <a:ext cx="1104" cy="96"/>
            </a:xfrm>
            <a:prstGeom prst="line">
              <a:avLst/>
            </a:prstGeom>
            <a:noFill/>
            <a:ln w="12700">
              <a:solidFill>
                <a:schemeClr val="tx1"/>
              </a:solidFill>
              <a:round/>
              <a:headEnd/>
              <a:tailEnd/>
            </a:ln>
          </p:spPr>
          <p:txBody>
            <a:bodyPr wrap="none" anchor="ctr"/>
            <a:lstStyle/>
            <a:p>
              <a:endParaRPr lang="en-CA"/>
            </a:p>
          </p:txBody>
        </p:sp>
      </p:grpSp>
      <p:sp>
        <p:nvSpPr>
          <p:cNvPr id="90117" name="Rectangle 36"/>
          <p:cNvSpPr>
            <a:spLocks noGrp="1" noChangeArrowheads="1"/>
          </p:cNvSpPr>
          <p:nvPr>
            <p:ph type="title"/>
          </p:nvPr>
        </p:nvSpPr>
        <p:spPr>
          <a:xfrm>
            <a:off x="419100" y="222250"/>
            <a:ext cx="8367742" cy="563544"/>
          </a:xfrm>
        </p:spPr>
        <p:txBody>
          <a:bodyPr/>
          <a:lstStyle/>
          <a:p>
            <a:r>
              <a:rPr lang="en-US" sz="3600" dirty="0" smtClean="0">
                <a:ea typeface="ＭＳ Ｐゴシック" pitchFamily="34" charset="-128"/>
              </a:rPr>
              <a:t>An Object-Oriented View of the OSI Model</a:t>
            </a:r>
          </a:p>
        </p:txBody>
      </p:sp>
      <p:sp>
        <p:nvSpPr>
          <p:cNvPr id="255013" name="Rectangle 37"/>
          <p:cNvSpPr>
            <a:spLocks noGrp="1" noChangeArrowheads="1"/>
          </p:cNvSpPr>
          <p:nvPr>
            <p:ph type="body" sz="half" idx="1"/>
          </p:nvPr>
        </p:nvSpPr>
        <p:spPr>
          <a:xfrm>
            <a:off x="114300" y="1606550"/>
            <a:ext cx="3898900" cy="2551113"/>
          </a:xfrm>
        </p:spPr>
        <p:txBody>
          <a:bodyPr/>
          <a:lstStyle/>
          <a:p>
            <a:r>
              <a:rPr lang="en-US" sz="2000" smtClean="0">
                <a:ea typeface="ＭＳ Ｐゴシック" pitchFamily="34" charset="-128"/>
              </a:rPr>
              <a:t>The OSI Model is a closed software architecture (i.e., it uses opaque layering)</a:t>
            </a:r>
          </a:p>
          <a:p>
            <a:r>
              <a:rPr lang="en-US" sz="2000" smtClean="0">
                <a:ea typeface="ＭＳ Ｐゴシック" pitchFamily="34" charset="-128"/>
              </a:rPr>
              <a:t>Each layer can be modeled as a UML package containing a set of classes available for the layer above</a:t>
            </a:r>
          </a:p>
          <a:p>
            <a:endParaRPr lang="en-US"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50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50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out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outVertical)">
                                      <p:cBhvr>
                                        <p:cTn id="20" dur="500"/>
                                        <p:tgtEl>
                                          <p:spTgt spid="3"/>
                                        </p:tgtEl>
                                      </p:cBhvr>
                                    </p:animEffect>
                                  </p:childTnLst>
                                  <p:subTnLst>
                                    <p:audio>
                                      <p:cMediaNode>
                                        <p:cTn display="0" masterRel="sameClick">
                                          <p:stCondLst>
                                            <p:cond evt="begin" delay="0">
                                              <p:tn val="18"/>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013"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28600" y="152400"/>
            <a:ext cx="8701118" cy="715963"/>
          </a:xfrm>
        </p:spPr>
        <p:txBody>
          <a:bodyPr/>
          <a:lstStyle/>
          <a:p>
            <a:r>
              <a:rPr lang="en-US" sz="3600" dirty="0" smtClean="0">
                <a:ea typeface="ＭＳ Ｐゴシック" pitchFamily="34" charset="-128"/>
              </a:rPr>
              <a:t>Middleware Allows Focus On Higher Layers</a:t>
            </a:r>
          </a:p>
        </p:txBody>
      </p:sp>
      <p:grpSp>
        <p:nvGrpSpPr>
          <p:cNvPr id="2" name="Group 3"/>
          <p:cNvGrpSpPr>
            <a:grpSpLocks/>
          </p:cNvGrpSpPr>
          <p:nvPr/>
        </p:nvGrpSpPr>
        <p:grpSpPr bwMode="auto">
          <a:xfrm>
            <a:off x="1371600" y="1155700"/>
            <a:ext cx="738188" cy="315913"/>
            <a:chOff x="897" y="99"/>
            <a:chExt cx="465" cy="199"/>
          </a:xfrm>
        </p:grpSpPr>
        <p:sp>
          <p:nvSpPr>
            <p:cNvPr id="92305" name="Freeform 4"/>
            <p:cNvSpPr>
              <a:spLocks/>
            </p:cNvSpPr>
            <p:nvPr/>
          </p:nvSpPr>
          <p:spPr bwMode="auto">
            <a:xfrm>
              <a:off x="897" y="99"/>
              <a:ext cx="100" cy="199"/>
            </a:xfrm>
            <a:custGeom>
              <a:avLst/>
              <a:gdLst>
                <a:gd name="T0" fmla="*/ 0 w 100"/>
                <a:gd name="T1" fmla="*/ 188 h 199"/>
                <a:gd name="T2" fmla="*/ 22 w 100"/>
                <a:gd name="T3" fmla="*/ 199 h 199"/>
                <a:gd name="T4" fmla="*/ 100 w 100"/>
                <a:gd name="T5" fmla="*/ 22 h 199"/>
                <a:gd name="T6" fmla="*/ 89 w 100"/>
                <a:gd name="T7" fmla="*/ 0 h 199"/>
                <a:gd name="T8" fmla="*/ 89 w 100"/>
                <a:gd name="T9" fmla="*/ 0 h 199"/>
                <a:gd name="T10" fmla="*/ 78 w 100"/>
                <a:gd name="T11" fmla="*/ 11 h 199"/>
                <a:gd name="T12" fmla="*/ 0 w 100"/>
                <a:gd name="T13" fmla="*/ 188 h 199"/>
                <a:gd name="T14" fmla="*/ 0 60000 65536"/>
                <a:gd name="T15" fmla="*/ 0 60000 65536"/>
                <a:gd name="T16" fmla="*/ 0 60000 65536"/>
                <a:gd name="T17" fmla="*/ 0 60000 65536"/>
                <a:gd name="T18" fmla="*/ 0 60000 65536"/>
                <a:gd name="T19" fmla="*/ 0 60000 65536"/>
                <a:gd name="T20" fmla="*/ 0 60000 65536"/>
                <a:gd name="T21" fmla="*/ 0 w 100"/>
                <a:gd name="T22" fmla="*/ 0 h 199"/>
                <a:gd name="T23" fmla="*/ 100 w 100"/>
                <a:gd name="T24" fmla="*/ 199 h 1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 h="199">
                  <a:moveTo>
                    <a:pt x="0" y="188"/>
                  </a:moveTo>
                  <a:lnTo>
                    <a:pt x="22" y="199"/>
                  </a:lnTo>
                  <a:lnTo>
                    <a:pt x="100" y="22"/>
                  </a:lnTo>
                  <a:lnTo>
                    <a:pt x="89" y="0"/>
                  </a:lnTo>
                  <a:lnTo>
                    <a:pt x="78" y="11"/>
                  </a:lnTo>
                  <a:lnTo>
                    <a:pt x="0" y="188"/>
                  </a:lnTo>
                  <a:close/>
                </a:path>
              </a:pathLst>
            </a:custGeom>
            <a:solidFill>
              <a:srgbClr val="000000"/>
            </a:solidFill>
            <a:ln w="9525">
              <a:noFill/>
              <a:round/>
              <a:headEnd/>
              <a:tailEnd/>
            </a:ln>
          </p:spPr>
          <p:txBody>
            <a:bodyPr/>
            <a:lstStyle/>
            <a:p>
              <a:pPr eaLnBrk="0" hangingPunct="0"/>
              <a:endParaRPr lang="de-DE" sz="1800"/>
            </a:p>
          </p:txBody>
        </p:sp>
        <p:sp>
          <p:nvSpPr>
            <p:cNvPr id="92306" name="Freeform 5"/>
            <p:cNvSpPr>
              <a:spLocks/>
            </p:cNvSpPr>
            <p:nvPr/>
          </p:nvSpPr>
          <p:spPr bwMode="auto">
            <a:xfrm>
              <a:off x="986" y="99"/>
              <a:ext cx="287" cy="22"/>
            </a:xfrm>
            <a:custGeom>
              <a:avLst/>
              <a:gdLst>
                <a:gd name="T0" fmla="*/ 0 w 287"/>
                <a:gd name="T1" fmla="*/ 0 h 22"/>
                <a:gd name="T2" fmla="*/ 0 w 287"/>
                <a:gd name="T3" fmla="*/ 22 h 22"/>
                <a:gd name="T4" fmla="*/ 276 w 287"/>
                <a:gd name="T5" fmla="*/ 22 h 22"/>
                <a:gd name="T6" fmla="*/ 287 w 287"/>
                <a:gd name="T7" fmla="*/ 11 h 22"/>
                <a:gd name="T8" fmla="*/ 287 w 287"/>
                <a:gd name="T9" fmla="*/ 0 h 22"/>
                <a:gd name="T10" fmla="*/ 276 w 287"/>
                <a:gd name="T11" fmla="*/ 0 h 22"/>
                <a:gd name="T12" fmla="*/ 0 w 287"/>
                <a:gd name="T13" fmla="*/ 0 h 22"/>
                <a:gd name="T14" fmla="*/ 0 60000 65536"/>
                <a:gd name="T15" fmla="*/ 0 60000 65536"/>
                <a:gd name="T16" fmla="*/ 0 60000 65536"/>
                <a:gd name="T17" fmla="*/ 0 60000 65536"/>
                <a:gd name="T18" fmla="*/ 0 60000 65536"/>
                <a:gd name="T19" fmla="*/ 0 60000 65536"/>
                <a:gd name="T20" fmla="*/ 0 60000 65536"/>
                <a:gd name="T21" fmla="*/ 0 w 287"/>
                <a:gd name="T22" fmla="*/ 0 h 22"/>
                <a:gd name="T23" fmla="*/ 287 w 287"/>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22">
                  <a:moveTo>
                    <a:pt x="0" y="0"/>
                  </a:moveTo>
                  <a:lnTo>
                    <a:pt x="0" y="22"/>
                  </a:lnTo>
                  <a:lnTo>
                    <a:pt x="276" y="22"/>
                  </a:lnTo>
                  <a:lnTo>
                    <a:pt x="287" y="11"/>
                  </a:lnTo>
                  <a:lnTo>
                    <a:pt x="287" y="0"/>
                  </a:lnTo>
                  <a:lnTo>
                    <a:pt x="276" y="0"/>
                  </a:lnTo>
                  <a:lnTo>
                    <a:pt x="0" y="0"/>
                  </a:lnTo>
                  <a:close/>
                </a:path>
              </a:pathLst>
            </a:custGeom>
            <a:solidFill>
              <a:srgbClr val="000000"/>
            </a:solidFill>
            <a:ln w="9525">
              <a:noFill/>
              <a:round/>
              <a:headEnd/>
              <a:tailEnd/>
            </a:ln>
          </p:spPr>
          <p:txBody>
            <a:bodyPr/>
            <a:lstStyle/>
            <a:p>
              <a:pPr eaLnBrk="0" hangingPunct="0"/>
              <a:endParaRPr lang="de-DE" sz="1800"/>
            </a:p>
          </p:txBody>
        </p:sp>
        <p:sp>
          <p:nvSpPr>
            <p:cNvPr id="92307" name="Freeform 6"/>
            <p:cNvSpPr>
              <a:spLocks/>
            </p:cNvSpPr>
            <p:nvPr/>
          </p:nvSpPr>
          <p:spPr bwMode="auto">
            <a:xfrm>
              <a:off x="1251" y="110"/>
              <a:ext cx="111" cy="188"/>
            </a:xfrm>
            <a:custGeom>
              <a:avLst/>
              <a:gdLst>
                <a:gd name="T0" fmla="*/ 22 w 111"/>
                <a:gd name="T1" fmla="*/ 0 h 188"/>
                <a:gd name="T2" fmla="*/ 0 w 111"/>
                <a:gd name="T3" fmla="*/ 11 h 188"/>
                <a:gd name="T4" fmla="*/ 78 w 111"/>
                <a:gd name="T5" fmla="*/ 188 h 188"/>
                <a:gd name="T6" fmla="*/ 89 w 111"/>
                <a:gd name="T7" fmla="*/ 188 h 188"/>
                <a:gd name="T8" fmla="*/ 111 w 111"/>
                <a:gd name="T9" fmla="*/ 188 h 188"/>
                <a:gd name="T10" fmla="*/ 100 w 111"/>
                <a:gd name="T11" fmla="*/ 177 h 188"/>
                <a:gd name="T12" fmla="*/ 22 w 111"/>
                <a:gd name="T13" fmla="*/ 0 h 188"/>
                <a:gd name="T14" fmla="*/ 0 60000 65536"/>
                <a:gd name="T15" fmla="*/ 0 60000 65536"/>
                <a:gd name="T16" fmla="*/ 0 60000 65536"/>
                <a:gd name="T17" fmla="*/ 0 60000 65536"/>
                <a:gd name="T18" fmla="*/ 0 60000 65536"/>
                <a:gd name="T19" fmla="*/ 0 60000 65536"/>
                <a:gd name="T20" fmla="*/ 0 60000 65536"/>
                <a:gd name="T21" fmla="*/ 0 w 111"/>
                <a:gd name="T22" fmla="*/ 0 h 188"/>
                <a:gd name="T23" fmla="*/ 111 w 111"/>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88">
                  <a:moveTo>
                    <a:pt x="22" y="0"/>
                  </a:moveTo>
                  <a:lnTo>
                    <a:pt x="0" y="11"/>
                  </a:lnTo>
                  <a:lnTo>
                    <a:pt x="78" y="188"/>
                  </a:lnTo>
                  <a:lnTo>
                    <a:pt x="89" y="188"/>
                  </a:lnTo>
                  <a:lnTo>
                    <a:pt x="111" y="188"/>
                  </a:lnTo>
                  <a:lnTo>
                    <a:pt x="100" y="177"/>
                  </a:lnTo>
                  <a:lnTo>
                    <a:pt x="22" y="0"/>
                  </a:lnTo>
                  <a:close/>
                </a:path>
              </a:pathLst>
            </a:custGeom>
            <a:solidFill>
              <a:srgbClr val="000000"/>
            </a:solidFill>
            <a:ln w="9525">
              <a:noFill/>
              <a:round/>
              <a:headEnd/>
              <a:tailEnd/>
            </a:ln>
          </p:spPr>
          <p:txBody>
            <a:bodyPr/>
            <a:lstStyle/>
            <a:p>
              <a:pPr eaLnBrk="0" hangingPunct="0"/>
              <a:endParaRPr lang="de-DE" sz="1800"/>
            </a:p>
          </p:txBody>
        </p:sp>
        <p:sp>
          <p:nvSpPr>
            <p:cNvPr id="92308" name="Freeform 7"/>
            <p:cNvSpPr>
              <a:spLocks/>
            </p:cNvSpPr>
            <p:nvPr/>
          </p:nvSpPr>
          <p:spPr bwMode="auto">
            <a:xfrm>
              <a:off x="897" y="276"/>
              <a:ext cx="443" cy="22"/>
            </a:xfrm>
            <a:custGeom>
              <a:avLst/>
              <a:gdLst>
                <a:gd name="T0" fmla="*/ 443 w 443"/>
                <a:gd name="T1" fmla="*/ 22 h 22"/>
                <a:gd name="T2" fmla="*/ 443 w 443"/>
                <a:gd name="T3" fmla="*/ 0 h 22"/>
                <a:gd name="T4" fmla="*/ 11 w 443"/>
                <a:gd name="T5" fmla="*/ 0 h 22"/>
                <a:gd name="T6" fmla="*/ 0 w 443"/>
                <a:gd name="T7" fmla="*/ 11 h 22"/>
                <a:gd name="T8" fmla="*/ 0 w 443"/>
                <a:gd name="T9" fmla="*/ 22 h 22"/>
                <a:gd name="T10" fmla="*/ 11 w 443"/>
                <a:gd name="T11" fmla="*/ 22 h 22"/>
                <a:gd name="T12" fmla="*/ 443 w 443"/>
                <a:gd name="T13" fmla="*/ 22 h 22"/>
                <a:gd name="T14" fmla="*/ 0 60000 65536"/>
                <a:gd name="T15" fmla="*/ 0 60000 65536"/>
                <a:gd name="T16" fmla="*/ 0 60000 65536"/>
                <a:gd name="T17" fmla="*/ 0 60000 65536"/>
                <a:gd name="T18" fmla="*/ 0 60000 65536"/>
                <a:gd name="T19" fmla="*/ 0 60000 65536"/>
                <a:gd name="T20" fmla="*/ 0 60000 65536"/>
                <a:gd name="T21" fmla="*/ 0 w 443"/>
                <a:gd name="T22" fmla="*/ 0 h 22"/>
                <a:gd name="T23" fmla="*/ 443 w 44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3" h="22">
                  <a:moveTo>
                    <a:pt x="443" y="22"/>
                  </a:moveTo>
                  <a:lnTo>
                    <a:pt x="443" y="0"/>
                  </a:lnTo>
                  <a:lnTo>
                    <a:pt x="11" y="0"/>
                  </a:lnTo>
                  <a:lnTo>
                    <a:pt x="0" y="11"/>
                  </a:lnTo>
                  <a:lnTo>
                    <a:pt x="0" y="22"/>
                  </a:lnTo>
                  <a:lnTo>
                    <a:pt x="11" y="22"/>
                  </a:lnTo>
                  <a:lnTo>
                    <a:pt x="443" y="22"/>
                  </a:lnTo>
                  <a:close/>
                </a:path>
              </a:pathLst>
            </a:custGeom>
            <a:solidFill>
              <a:srgbClr val="000000"/>
            </a:solidFill>
            <a:ln w="9525">
              <a:noFill/>
              <a:round/>
              <a:headEnd/>
              <a:tailEnd/>
            </a:ln>
          </p:spPr>
          <p:txBody>
            <a:bodyPr/>
            <a:lstStyle/>
            <a:p>
              <a:pPr eaLnBrk="0" hangingPunct="0"/>
              <a:endParaRPr lang="de-DE" sz="1800"/>
            </a:p>
          </p:txBody>
        </p:sp>
      </p:grpSp>
      <p:sp>
        <p:nvSpPr>
          <p:cNvPr id="92164" name="Rectangle 8"/>
          <p:cNvSpPr>
            <a:spLocks noChangeArrowheads="1"/>
          </p:cNvSpPr>
          <p:nvPr/>
        </p:nvSpPr>
        <p:spPr bwMode="auto">
          <a:xfrm>
            <a:off x="1417638" y="1454150"/>
            <a:ext cx="2073275" cy="387350"/>
          </a:xfrm>
          <a:prstGeom prst="rect">
            <a:avLst/>
          </a:prstGeom>
          <a:solidFill>
            <a:srgbClr val="FFFFFF"/>
          </a:solidFill>
          <a:ln w="9525">
            <a:noFill/>
            <a:miter lim="800000"/>
            <a:headEnd/>
            <a:tailEnd/>
          </a:ln>
        </p:spPr>
        <p:txBody>
          <a:bodyPr/>
          <a:lstStyle/>
          <a:p>
            <a:pPr eaLnBrk="0" hangingPunct="0"/>
            <a:endParaRPr lang="de-DE" sz="1800"/>
          </a:p>
        </p:txBody>
      </p:sp>
      <p:sp>
        <p:nvSpPr>
          <p:cNvPr id="92165" name="Rectangle 9"/>
          <p:cNvSpPr>
            <a:spLocks noChangeArrowheads="1"/>
          </p:cNvSpPr>
          <p:nvPr/>
        </p:nvSpPr>
        <p:spPr bwMode="auto">
          <a:xfrm>
            <a:off x="1400175" y="1436688"/>
            <a:ext cx="2108200" cy="422275"/>
          </a:xfrm>
          <a:prstGeom prst="rect">
            <a:avLst/>
          </a:prstGeom>
          <a:noFill/>
          <a:ln w="34925">
            <a:solidFill>
              <a:srgbClr val="000000"/>
            </a:solidFill>
            <a:miter lim="800000"/>
            <a:headEnd/>
            <a:tailEnd/>
          </a:ln>
        </p:spPr>
        <p:txBody>
          <a:bodyPr/>
          <a:lstStyle/>
          <a:p>
            <a:pPr eaLnBrk="0" hangingPunct="0"/>
            <a:endParaRPr lang="de-DE" sz="1800"/>
          </a:p>
        </p:txBody>
      </p:sp>
      <p:grpSp>
        <p:nvGrpSpPr>
          <p:cNvPr id="3" name="Group 10"/>
          <p:cNvGrpSpPr>
            <a:grpSpLocks/>
          </p:cNvGrpSpPr>
          <p:nvPr/>
        </p:nvGrpSpPr>
        <p:grpSpPr bwMode="auto">
          <a:xfrm>
            <a:off x="1371600" y="1893888"/>
            <a:ext cx="738188" cy="315912"/>
            <a:chOff x="897" y="564"/>
            <a:chExt cx="465" cy="199"/>
          </a:xfrm>
        </p:grpSpPr>
        <p:sp>
          <p:nvSpPr>
            <p:cNvPr id="92301" name="Freeform 11"/>
            <p:cNvSpPr>
              <a:spLocks/>
            </p:cNvSpPr>
            <p:nvPr/>
          </p:nvSpPr>
          <p:spPr bwMode="auto">
            <a:xfrm>
              <a:off x="897" y="564"/>
              <a:ext cx="100" cy="199"/>
            </a:xfrm>
            <a:custGeom>
              <a:avLst/>
              <a:gdLst>
                <a:gd name="T0" fmla="*/ 0 w 100"/>
                <a:gd name="T1" fmla="*/ 188 h 199"/>
                <a:gd name="T2" fmla="*/ 22 w 100"/>
                <a:gd name="T3" fmla="*/ 199 h 199"/>
                <a:gd name="T4" fmla="*/ 100 w 100"/>
                <a:gd name="T5" fmla="*/ 22 h 199"/>
                <a:gd name="T6" fmla="*/ 89 w 100"/>
                <a:gd name="T7" fmla="*/ 0 h 199"/>
                <a:gd name="T8" fmla="*/ 89 w 100"/>
                <a:gd name="T9" fmla="*/ 0 h 199"/>
                <a:gd name="T10" fmla="*/ 78 w 100"/>
                <a:gd name="T11" fmla="*/ 11 h 199"/>
                <a:gd name="T12" fmla="*/ 0 w 100"/>
                <a:gd name="T13" fmla="*/ 188 h 199"/>
                <a:gd name="T14" fmla="*/ 0 60000 65536"/>
                <a:gd name="T15" fmla="*/ 0 60000 65536"/>
                <a:gd name="T16" fmla="*/ 0 60000 65536"/>
                <a:gd name="T17" fmla="*/ 0 60000 65536"/>
                <a:gd name="T18" fmla="*/ 0 60000 65536"/>
                <a:gd name="T19" fmla="*/ 0 60000 65536"/>
                <a:gd name="T20" fmla="*/ 0 60000 65536"/>
                <a:gd name="T21" fmla="*/ 0 w 100"/>
                <a:gd name="T22" fmla="*/ 0 h 199"/>
                <a:gd name="T23" fmla="*/ 100 w 100"/>
                <a:gd name="T24" fmla="*/ 199 h 1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 h="199">
                  <a:moveTo>
                    <a:pt x="0" y="188"/>
                  </a:moveTo>
                  <a:lnTo>
                    <a:pt x="22" y="199"/>
                  </a:lnTo>
                  <a:lnTo>
                    <a:pt x="100" y="22"/>
                  </a:lnTo>
                  <a:lnTo>
                    <a:pt x="89" y="0"/>
                  </a:lnTo>
                  <a:lnTo>
                    <a:pt x="78" y="11"/>
                  </a:lnTo>
                  <a:lnTo>
                    <a:pt x="0" y="188"/>
                  </a:lnTo>
                  <a:close/>
                </a:path>
              </a:pathLst>
            </a:custGeom>
            <a:solidFill>
              <a:srgbClr val="000000"/>
            </a:solidFill>
            <a:ln w="9525">
              <a:noFill/>
              <a:round/>
              <a:headEnd/>
              <a:tailEnd/>
            </a:ln>
          </p:spPr>
          <p:txBody>
            <a:bodyPr/>
            <a:lstStyle/>
            <a:p>
              <a:pPr eaLnBrk="0" hangingPunct="0"/>
              <a:endParaRPr lang="de-DE" sz="1800"/>
            </a:p>
          </p:txBody>
        </p:sp>
        <p:sp>
          <p:nvSpPr>
            <p:cNvPr id="92302" name="Freeform 12"/>
            <p:cNvSpPr>
              <a:spLocks/>
            </p:cNvSpPr>
            <p:nvPr/>
          </p:nvSpPr>
          <p:spPr bwMode="auto">
            <a:xfrm>
              <a:off x="986" y="564"/>
              <a:ext cx="287" cy="22"/>
            </a:xfrm>
            <a:custGeom>
              <a:avLst/>
              <a:gdLst>
                <a:gd name="T0" fmla="*/ 0 w 287"/>
                <a:gd name="T1" fmla="*/ 0 h 22"/>
                <a:gd name="T2" fmla="*/ 0 w 287"/>
                <a:gd name="T3" fmla="*/ 22 h 22"/>
                <a:gd name="T4" fmla="*/ 276 w 287"/>
                <a:gd name="T5" fmla="*/ 22 h 22"/>
                <a:gd name="T6" fmla="*/ 287 w 287"/>
                <a:gd name="T7" fmla="*/ 11 h 22"/>
                <a:gd name="T8" fmla="*/ 287 w 287"/>
                <a:gd name="T9" fmla="*/ 0 h 22"/>
                <a:gd name="T10" fmla="*/ 276 w 287"/>
                <a:gd name="T11" fmla="*/ 0 h 22"/>
                <a:gd name="T12" fmla="*/ 0 w 287"/>
                <a:gd name="T13" fmla="*/ 0 h 22"/>
                <a:gd name="T14" fmla="*/ 0 60000 65536"/>
                <a:gd name="T15" fmla="*/ 0 60000 65536"/>
                <a:gd name="T16" fmla="*/ 0 60000 65536"/>
                <a:gd name="T17" fmla="*/ 0 60000 65536"/>
                <a:gd name="T18" fmla="*/ 0 60000 65536"/>
                <a:gd name="T19" fmla="*/ 0 60000 65536"/>
                <a:gd name="T20" fmla="*/ 0 60000 65536"/>
                <a:gd name="T21" fmla="*/ 0 w 287"/>
                <a:gd name="T22" fmla="*/ 0 h 22"/>
                <a:gd name="T23" fmla="*/ 287 w 287"/>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22">
                  <a:moveTo>
                    <a:pt x="0" y="0"/>
                  </a:moveTo>
                  <a:lnTo>
                    <a:pt x="0" y="22"/>
                  </a:lnTo>
                  <a:lnTo>
                    <a:pt x="276" y="22"/>
                  </a:lnTo>
                  <a:lnTo>
                    <a:pt x="287" y="11"/>
                  </a:lnTo>
                  <a:lnTo>
                    <a:pt x="287" y="0"/>
                  </a:lnTo>
                  <a:lnTo>
                    <a:pt x="276" y="0"/>
                  </a:lnTo>
                  <a:lnTo>
                    <a:pt x="0" y="0"/>
                  </a:lnTo>
                  <a:close/>
                </a:path>
              </a:pathLst>
            </a:custGeom>
            <a:solidFill>
              <a:srgbClr val="000000"/>
            </a:solidFill>
            <a:ln w="9525">
              <a:noFill/>
              <a:round/>
              <a:headEnd/>
              <a:tailEnd/>
            </a:ln>
          </p:spPr>
          <p:txBody>
            <a:bodyPr/>
            <a:lstStyle/>
            <a:p>
              <a:pPr eaLnBrk="0" hangingPunct="0"/>
              <a:endParaRPr lang="de-DE" sz="1800"/>
            </a:p>
          </p:txBody>
        </p:sp>
        <p:sp>
          <p:nvSpPr>
            <p:cNvPr id="92303" name="Freeform 13"/>
            <p:cNvSpPr>
              <a:spLocks/>
            </p:cNvSpPr>
            <p:nvPr/>
          </p:nvSpPr>
          <p:spPr bwMode="auto">
            <a:xfrm>
              <a:off x="1251" y="575"/>
              <a:ext cx="111" cy="188"/>
            </a:xfrm>
            <a:custGeom>
              <a:avLst/>
              <a:gdLst>
                <a:gd name="T0" fmla="*/ 22 w 111"/>
                <a:gd name="T1" fmla="*/ 0 h 188"/>
                <a:gd name="T2" fmla="*/ 0 w 111"/>
                <a:gd name="T3" fmla="*/ 11 h 188"/>
                <a:gd name="T4" fmla="*/ 78 w 111"/>
                <a:gd name="T5" fmla="*/ 188 h 188"/>
                <a:gd name="T6" fmla="*/ 89 w 111"/>
                <a:gd name="T7" fmla="*/ 188 h 188"/>
                <a:gd name="T8" fmla="*/ 111 w 111"/>
                <a:gd name="T9" fmla="*/ 188 h 188"/>
                <a:gd name="T10" fmla="*/ 100 w 111"/>
                <a:gd name="T11" fmla="*/ 177 h 188"/>
                <a:gd name="T12" fmla="*/ 22 w 111"/>
                <a:gd name="T13" fmla="*/ 0 h 188"/>
                <a:gd name="T14" fmla="*/ 0 60000 65536"/>
                <a:gd name="T15" fmla="*/ 0 60000 65536"/>
                <a:gd name="T16" fmla="*/ 0 60000 65536"/>
                <a:gd name="T17" fmla="*/ 0 60000 65536"/>
                <a:gd name="T18" fmla="*/ 0 60000 65536"/>
                <a:gd name="T19" fmla="*/ 0 60000 65536"/>
                <a:gd name="T20" fmla="*/ 0 60000 65536"/>
                <a:gd name="T21" fmla="*/ 0 w 111"/>
                <a:gd name="T22" fmla="*/ 0 h 188"/>
                <a:gd name="T23" fmla="*/ 111 w 111"/>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88">
                  <a:moveTo>
                    <a:pt x="22" y="0"/>
                  </a:moveTo>
                  <a:lnTo>
                    <a:pt x="0" y="11"/>
                  </a:lnTo>
                  <a:lnTo>
                    <a:pt x="78" y="188"/>
                  </a:lnTo>
                  <a:lnTo>
                    <a:pt x="89" y="188"/>
                  </a:lnTo>
                  <a:lnTo>
                    <a:pt x="111" y="188"/>
                  </a:lnTo>
                  <a:lnTo>
                    <a:pt x="100" y="177"/>
                  </a:lnTo>
                  <a:lnTo>
                    <a:pt x="22" y="0"/>
                  </a:lnTo>
                  <a:close/>
                </a:path>
              </a:pathLst>
            </a:custGeom>
            <a:solidFill>
              <a:srgbClr val="000000"/>
            </a:solidFill>
            <a:ln w="9525">
              <a:noFill/>
              <a:round/>
              <a:headEnd/>
              <a:tailEnd/>
            </a:ln>
          </p:spPr>
          <p:txBody>
            <a:bodyPr/>
            <a:lstStyle/>
            <a:p>
              <a:pPr eaLnBrk="0" hangingPunct="0"/>
              <a:endParaRPr lang="de-DE" sz="1800"/>
            </a:p>
          </p:txBody>
        </p:sp>
        <p:sp>
          <p:nvSpPr>
            <p:cNvPr id="92304" name="Freeform 14"/>
            <p:cNvSpPr>
              <a:spLocks/>
            </p:cNvSpPr>
            <p:nvPr/>
          </p:nvSpPr>
          <p:spPr bwMode="auto">
            <a:xfrm>
              <a:off x="897" y="741"/>
              <a:ext cx="443" cy="22"/>
            </a:xfrm>
            <a:custGeom>
              <a:avLst/>
              <a:gdLst>
                <a:gd name="T0" fmla="*/ 443 w 443"/>
                <a:gd name="T1" fmla="*/ 22 h 22"/>
                <a:gd name="T2" fmla="*/ 443 w 443"/>
                <a:gd name="T3" fmla="*/ 0 h 22"/>
                <a:gd name="T4" fmla="*/ 11 w 443"/>
                <a:gd name="T5" fmla="*/ 0 h 22"/>
                <a:gd name="T6" fmla="*/ 0 w 443"/>
                <a:gd name="T7" fmla="*/ 11 h 22"/>
                <a:gd name="T8" fmla="*/ 0 w 443"/>
                <a:gd name="T9" fmla="*/ 22 h 22"/>
                <a:gd name="T10" fmla="*/ 11 w 443"/>
                <a:gd name="T11" fmla="*/ 22 h 22"/>
                <a:gd name="T12" fmla="*/ 443 w 443"/>
                <a:gd name="T13" fmla="*/ 22 h 22"/>
                <a:gd name="T14" fmla="*/ 0 60000 65536"/>
                <a:gd name="T15" fmla="*/ 0 60000 65536"/>
                <a:gd name="T16" fmla="*/ 0 60000 65536"/>
                <a:gd name="T17" fmla="*/ 0 60000 65536"/>
                <a:gd name="T18" fmla="*/ 0 60000 65536"/>
                <a:gd name="T19" fmla="*/ 0 60000 65536"/>
                <a:gd name="T20" fmla="*/ 0 60000 65536"/>
                <a:gd name="T21" fmla="*/ 0 w 443"/>
                <a:gd name="T22" fmla="*/ 0 h 22"/>
                <a:gd name="T23" fmla="*/ 443 w 44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3" h="22">
                  <a:moveTo>
                    <a:pt x="443" y="22"/>
                  </a:moveTo>
                  <a:lnTo>
                    <a:pt x="443" y="0"/>
                  </a:lnTo>
                  <a:lnTo>
                    <a:pt x="11" y="0"/>
                  </a:lnTo>
                  <a:lnTo>
                    <a:pt x="0" y="11"/>
                  </a:lnTo>
                  <a:lnTo>
                    <a:pt x="0" y="22"/>
                  </a:lnTo>
                  <a:lnTo>
                    <a:pt x="11" y="22"/>
                  </a:lnTo>
                  <a:lnTo>
                    <a:pt x="443" y="22"/>
                  </a:lnTo>
                  <a:close/>
                </a:path>
              </a:pathLst>
            </a:custGeom>
            <a:solidFill>
              <a:srgbClr val="000000"/>
            </a:solidFill>
            <a:ln w="9525">
              <a:noFill/>
              <a:round/>
              <a:headEnd/>
              <a:tailEnd/>
            </a:ln>
          </p:spPr>
          <p:txBody>
            <a:bodyPr/>
            <a:lstStyle/>
            <a:p>
              <a:pPr eaLnBrk="0" hangingPunct="0"/>
              <a:endParaRPr lang="de-DE" sz="1800"/>
            </a:p>
          </p:txBody>
        </p:sp>
      </p:grpSp>
      <p:sp>
        <p:nvSpPr>
          <p:cNvPr id="92167" name="Rectangle 15"/>
          <p:cNvSpPr>
            <a:spLocks noChangeArrowheads="1"/>
          </p:cNvSpPr>
          <p:nvPr/>
        </p:nvSpPr>
        <p:spPr bwMode="auto">
          <a:xfrm>
            <a:off x="1417638" y="2192338"/>
            <a:ext cx="2073275" cy="368300"/>
          </a:xfrm>
          <a:prstGeom prst="rect">
            <a:avLst/>
          </a:prstGeom>
          <a:solidFill>
            <a:srgbClr val="FFFFFF"/>
          </a:solidFill>
          <a:ln w="9525">
            <a:noFill/>
            <a:miter lim="800000"/>
            <a:headEnd/>
            <a:tailEnd/>
          </a:ln>
        </p:spPr>
        <p:txBody>
          <a:bodyPr/>
          <a:lstStyle/>
          <a:p>
            <a:pPr eaLnBrk="0" hangingPunct="0"/>
            <a:endParaRPr lang="de-DE" sz="1800"/>
          </a:p>
        </p:txBody>
      </p:sp>
      <p:sp>
        <p:nvSpPr>
          <p:cNvPr id="92168" name="Rectangle 16"/>
          <p:cNvSpPr>
            <a:spLocks noChangeArrowheads="1"/>
          </p:cNvSpPr>
          <p:nvPr/>
        </p:nvSpPr>
        <p:spPr bwMode="auto">
          <a:xfrm>
            <a:off x="1400175" y="2178050"/>
            <a:ext cx="2108200" cy="403225"/>
          </a:xfrm>
          <a:prstGeom prst="rect">
            <a:avLst/>
          </a:prstGeom>
          <a:noFill/>
          <a:ln w="34925">
            <a:solidFill>
              <a:srgbClr val="000000"/>
            </a:solidFill>
            <a:miter lim="800000"/>
            <a:headEnd/>
            <a:tailEnd/>
          </a:ln>
        </p:spPr>
        <p:txBody>
          <a:bodyPr/>
          <a:lstStyle/>
          <a:p>
            <a:pPr eaLnBrk="0" hangingPunct="0"/>
            <a:endParaRPr lang="de-DE" sz="1800"/>
          </a:p>
        </p:txBody>
      </p:sp>
      <p:grpSp>
        <p:nvGrpSpPr>
          <p:cNvPr id="4" name="Group 17"/>
          <p:cNvGrpSpPr>
            <a:grpSpLocks/>
          </p:cNvGrpSpPr>
          <p:nvPr/>
        </p:nvGrpSpPr>
        <p:grpSpPr bwMode="auto">
          <a:xfrm>
            <a:off x="1371600" y="2649538"/>
            <a:ext cx="738188" cy="315912"/>
            <a:chOff x="897" y="1040"/>
            <a:chExt cx="465" cy="199"/>
          </a:xfrm>
        </p:grpSpPr>
        <p:sp>
          <p:nvSpPr>
            <p:cNvPr id="92297" name="Freeform 18"/>
            <p:cNvSpPr>
              <a:spLocks/>
            </p:cNvSpPr>
            <p:nvPr/>
          </p:nvSpPr>
          <p:spPr bwMode="auto">
            <a:xfrm>
              <a:off x="897" y="1040"/>
              <a:ext cx="100" cy="199"/>
            </a:xfrm>
            <a:custGeom>
              <a:avLst/>
              <a:gdLst>
                <a:gd name="T0" fmla="*/ 0 w 100"/>
                <a:gd name="T1" fmla="*/ 188 h 199"/>
                <a:gd name="T2" fmla="*/ 22 w 100"/>
                <a:gd name="T3" fmla="*/ 199 h 199"/>
                <a:gd name="T4" fmla="*/ 100 w 100"/>
                <a:gd name="T5" fmla="*/ 22 h 199"/>
                <a:gd name="T6" fmla="*/ 89 w 100"/>
                <a:gd name="T7" fmla="*/ 0 h 199"/>
                <a:gd name="T8" fmla="*/ 89 w 100"/>
                <a:gd name="T9" fmla="*/ 0 h 199"/>
                <a:gd name="T10" fmla="*/ 78 w 100"/>
                <a:gd name="T11" fmla="*/ 11 h 199"/>
                <a:gd name="T12" fmla="*/ 0 w 100"/>
                <a:gd name="T13" fmla="*/ 188 h 199"/>
                <a:gd name="T14" fmla="*/ 0 60000 65536"/>
                <a:gd name="T15" fmla="*/ 0 60000 65536"/>
                <a:gd name="T16" fmla="*/ 0 60000 65536"/>
                <a:gd name="T17" fmla="*/ 0 60000 65536"/>
                <a:gd name="T18" fmla="*/ 0 60000 65536"/>
                <a:gd name="T19" fmla="*/ 0 60000 65536"/>
                <a:gd name="T20" fmla="*/ 0 60000 65536"/>
                <a:gd name="T21" fmla="*/ 0 w 100"/>
                <a:gd name="T22" fmla="*/ 0 h 199"/>
                <a:gd name="T23" fmla="*/ 100 w 100"/>
                <a:gd name="T24" fmla="*/ 199 h 1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 h="199">
                  <a:moveTo>
                    <a:pt x="0" y="188"/>
                  </a:moveTo>
                  <a:lnTo>
                    <a:pt x="22" y="199"/>
                  </a:lnTo>
                  <a:lnTo>
                    <a:pt x="100" y="22"/>
                  </a:lnTo>
                  <a:lnTo>
                    <a:pt x="89" y="0"/>
                  </a:lnTo>
                  <a:lnTo>
                    <a:pt x="78" y="11"/>
                  </a:lnTo>
                  <a:lnTo>
                    <a:pt x="0" y="188"/>
                  </a:lnTo>
                  <a:close/>
                </a:path>
              </a:pathLst>
            </a:custGeom>
            <a:solidFill>
              <a:srgbClr val="000000"/>
            </a:solidFill>
            <a:ln w="9525">
              <a:noFill/>
              <a:round/>
              <a:headEnd/>
              <a:tailEnd/>
            </a:ln>
          </p:spPr>
          <p:txBody>
            <a:bodyPr/>
            <a:lstStyle/>
            <a:p>
              <a:pPr eaLnBrk="0" hangingPunct="0"/>
              <a:endParaRPr lang="de-DE" sz="1800"/>
            </a:p>
          </p:txBody>
        </p:sp>
        <p:sp>
          <p:nvSpPr>
            <p:cNvPr id="92298" name="Freeform 19"/>
            <p:cNvSpPr>
              <a:spLocks/>
            </p:cNvSpPr>
            <p:nvPr/>
          </p:nvSpPr>
          <p:spPr bwMode="auto">
            <a:xfrm>
              <a:off x="986" y="1040"/>
              <a:ext cx="287" cy="22"/>
            </a:xfrm>
            <a:custGeom>
              <a:avLst/>
              <a:gdLst>
                <a:gd name="T0" fmla="*/ 0 w 287"/>
                <a:gd name="T1" fmla="*/ 0 h 22"/>
                <a:gd name="T2" fmla="*/ 0 w 287"/>
                <a:gd name="T3" fmla="*/ 22 h 22"/>
                <a:gd name="T4" fmla="*/ 276 w 287"/>
                <a:gd name="T5" fmla="*/ 22 h 22"/>
                <a:gd name="T6" fmla="*/ 287 w 287"/>
                <a:gd name="T7" fmla="*/ 11 h 22"/>
                <a:gd name="T8" fmla="*/ 287 w 287"/>
                <a:gd name="T9" fmla="*/ 0 h 22"/>
                <a:gd name="T10" fmla="*/ 276 w 287"/>
                <a:gd name="T11" fmla="*/ 0 h 22"/>
                <a:gd name="T12" fmla="*/ 0 w 287"/>
                <a:gd name="T13" fmla="*/ 0 h 22"/>
                <a:gd name="T14" fmla="*/ 0 60000 65536"/>
                <a:gd name="T15" fmla="*/ 0 60000 65536"/>
                <a:gd name="T16" fmla="*/ 0 60000 65536"/>
                <a:gd name="T17" fmla="*/ 0 60000 65536"/>
                <a:gd name="T18" fmla="*/ 0 60000 65536"/>
                <a:gd name="T19" fmla="*/ 0 60000 65536"/>
                <a:gd name="T20" fmla="*/ 0 60000 65536"/>
                <a:gd name="T21" fmla="*/ 0 w 287"/>
                <a:gd name="T22" fmla="*/ 0 h 22"/>
                <a:gd name="T23" fmla="*/ 287 w 287"/>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22">
                  <a:moveTo>
                    <a:pt x="0" y="0"/>
                  </a:moveTo>
                  <a:lnTo>
                    <a:pt x="0" y="22"/>
                  </a:lnTo>
                  <a:lnTo>
                    <a:pt x="276" y="22"/>
                  </a:lnTo>
                  <a:lnTo>
                    <a:pt x="287" y="11"/>
                  </a:lnTo>
                  <a:lnTo>
                    <a:pt x="287" y="0"/>
                  </a:lnTo>
                  <a:lnTo>
                    <a:pt x="276" y="0"/>
                  </a:lnTo>
                  <a:lnTo>
                    <a:pt x="0" y="0"/>
                  </a:lnTo>
                  <a:close/>
                </a:path>
              </a:pathLst>
            </a:custGeom>
            <a:solidFill>
              <a:srgbClr val="000000"/>
            </a:solidFill>
            <a:ln w="9525">
              <a:noFill/>
              <a:round/>
              <a:headEnd/>
              <a:tailEnd/>
            </a:ln>
          </p:spPr>
          <p:txBody>
            <a:bodyPr/>
            <a:lstStyle/>
            <a:p>
              <a:pPr eaLnBrk="0" hangingPunct="0"/>
              <a:endParaRPr lang="de-DE" sz="1800"/>
            </a:p>
          </p:txBody>
        </p:sp>
        <p:sp>
          <p:nvSpPr>
            <p:cNvPr id="92299" name="Freeform 20"/>
            <p:cNvSpPr>
              <a:spLocks/>
            </p:cNvSpPr>
            <p:nvPr/>
          </p:nvSpPr>
          <p:spPr bwMode="auto">
            <a:xfrm>
              <a:off x="1251" y="1051"/>
              <a:ext cx="111" cy="188"/>
            </a:xfrm>
            <a:custGeom>
              <a:avLst/>
              <a:gdLst>
                <a:gd name="T0" fmla="*/ 22 w 111"/>
                <a:gd name="T1" fmla="*/ 0 h 188"/>
                <a:gd name="T2" fmla="*/ 0 w 111"/>
                <a:gd name="T3" fmla="*/ 11 h 188"/>
                <a:gd name="T4" fmla="*/ 78 w 111"/>
                <a:gd name="T5" fmla="*/ 188 h 188"/>
                <a:gd name="T6" fmla="*/ 89 w 111"/>
                <a:gd name="T7" fmla="*/ 188 h 188"/>
                <a:gd name="T8" fmla="*/ 111 w 111"/>
                <a:gd name="T9" fmla="*/ 188 h 188"/>
                <a:gd name="T10" fmla="*/ 100 w 111"/>
                <a:gd name="T11" fmla="*/ 177 h 188"/>
                <a:gd name="T12" fmla="*/ 22 w 111"/>
                <a:gd name="T13" fmla="*/ 0 h 188"/>
                <a:gd name="T14" fmla="*/ 0 60000 65536"/>
                <a:gd name="T15" fmla="*/ 0 60000 65536"/>
                <a:gd name="T16" fmla="*/ 0 60000 65536"/>
                <a:gd name="T17" fmla="*/ 0 60000 65536"/>
                <a:gd name="T18" fmla="*/ 0 60000 65536"/>
                <a:gd name="T19" fmla="*/ 0 60000 65536"/>
                <a:gd name="T20" fmla="*/ 0 60000 65536"/>
                <a:gd name="T21" fmla="*/ 0 w 111"/>
                <a:gd name="T22" fmla="*/ 0 h 188"/>
                <a:gd name="T23" fmla="*/ 111 w 111"/>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88">
                  <a:moveTo>
                    <a:pt x="22" y="0"/>
                  </a:moveTo>
                  <a:lnTo>
                    <a:pt x="0" y="11"/>
                  </a:lnTo>
                  <a:lnTo>
                    <a:pt x="78" y="188"/>
                  </a:lnTo>
                  <a:lnTo>
                    <a:pt x="89" y="188"/>
                  </a:lnTo>
                  <a:lnTo>
                    <a:pt x="111" y="188"/>
                  </a:lnTo>
                  <a:lnTo>
                    <a:pt x="100" y="177"/>
                  </a:lnTo>
                  <a:lnTo>
                    <a:pt x="22" y="0"/>
                  </a:lnTo>
                  <a:close/>
                </a:path>
              </a:pathLst>
            </a:custGeom>
            <a:solidFill>
              <a:srgbClr val="000000"/>
            </a:solidFill>
            <a:ln w="9525">
              <a:noFill/>
              <a:round/>
              <a:headEnd/>
              <a:tailEnd/>
            </a:ln>
          </p:spPr>
          <p:txBody>
            <a:bodyPr/>
            <a:lstStyle/>
            <a:p>
              <a:pPr eaLnBrk="0" hangingPunct="0"/>
              <a:endParaRPr lang="de-DE" sz="1800"/>
            </a:p>
          </p:txBody>
        </p:sp>
        <p:sp>
          <p:nvSpPr>
            <p:cNvPr id="92300" name="Freeform 21"/>
            <p:cNvSpPr>
              <a:spLocks/>
            </p:cNvSpPr>
            <p:nvPr/>
          </p:nvSpPr>
          <p:spPr bwMode="auto">
            <a:xfrm>
              <a:off x="897" y="1217"/>
              <a:ext cx="443" cy="22"/>
            </a:xfrm>
            <a:custGeom>
              <a:avLst/>
              <a:gdLst>
                <a:gd name="T0" fmla="*/ 443 w 443"/>
                <a:gd name="T1" fmla="*/ 22 h 22"/>
                <a:gd name="T2" fmla="*/ 443 w 443"/>
                <a:gd name="T3" fmla="*/ 0 h 22"/>
                <a:gd name="T4" fmla="*/ 11 w 443"/>
                <a:gd name="T5" fmla="*/ 0 h 22"/>
                <a:gd name="T6" fmla="*/ 0 w 443"/>
                <a:gd name="T7" fmla="*/ 11 h 22"/>
                <a:gd name="T8" fmla="*/ 0 w 443"/>
                <a:gd name="T9" fmla="*/ 22 h 22"/>
                <a:gd name="T10" fmla="*/ 11 w 443"/>
                <a:gd name="T11" fmla="*/ 22 h 22"/>
                <a:gd name="T12" fmla="*/ 443 w 443"/>
                <a:gd name="T13" fmla="*/ 22 h 22"/>
                <a:gd name="T14" fmla="*/ 0 60000 65536"/>
                <a:gd name="T15" fmla="*/ 0 60000 65536"/>
                <a:gd name="T16" fmla="*/ 0 60000 65536"/>
                <a:gd name="T17" fmla="*/ 0 60000 65536"/>
                <a:gd name="T18" fmla="*/ 0 60000 65536"/>
                <a:gd name="T19" fmla="*/ 0 60000 65536"/>
                <a:gd name="T20" fmla="*/ 0 60000 65536"/>
                <a:gd name="T21" fmla="*/ 0 w 443"/>
                <a:gd name="T22" fmla="*/ 0 h 22"/>
                <a:gd name="T23" fmla="*/ 443 w 44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3" h="22">
                  <a:moveTo>
                    <a:pt x="443" y="22"/>
                  </a:moveTo>
                  <a:lnTo>
                    <a:pt x="443" y="0"/>
                  </a:lnTo>
                  <a:lnTo>
                    <a:pt x="11" y="0"/>
                  </a:lnTo>
                  <a:lnTo>
                    <a:pt x="0" y="11"/>
                  </a:lnTo>
                  <a:lnTo>
                    <a:pt x="0" y="22"/>
                  </a:lnTo>
                  <a:lnTo>
                    <a:pt x="11" y="22"/>
                  </a:lnTo>
                  <a:lnTo>
                    <a:pt x="443" y="22"/>
                  </a:lnTo>
                  <a:close/>
                </a:path>
              </a:pathLst>
            </a:custGeom>
            <a:solidFill>
              <a:srgbClr val="000000"/>
            </a:solidFill>
            <a:ln w="9525">
              <a:noFill/>
              <a:round/>
              <a:headEnd/>
              <a:tailEnd/>
            </a:ln>
          </p:spPr>
          <p:txBody>
            <a:bodyPr/>
            <a:lstStyle/>
            <a:p>
              <a:pPr eaLnBrk="0" hangingPunct="0"/>
              <a:endParaRPr lang="de-DE" sz="1800"/>
            </a:p>
          </p:txBody>
        </p:sp>
      </p:grpSp>
      <p:sp>
        <p:nvSpPr>
          <p:cNvPr id="92170" name="Rectangle 22"/>
          <p:cNvSpPr>
            <a:spLocks noChangeArrowheads="1"/>
          </p:cNvSpPr>
          <p:nvPr/>
        </p:nvSpPr>
        <p:spPr bwMode="auto">
          <a:xfrm>
            <a:off x="1417638" y="2947988"/>
            <a:ext cx="2073275" cy="385762"/>
          </a:xfrm>
          <a:prstGeom prst="rect">
            <a:avLst/>
          </a:prstGeom>
          <a:solidFill>
            <a:srgbClr val="FFFFFF"/>
          </a:solidFill>
          <a:ln w="9525">
            <a:noFill/>
            <a:miter lim="800000"/>
            <a:headEnd/>
            <a:tailEnd/>
          </a:ln>
        </p:spPr>
        <p:txBody>
          <a:bodyPr/>
          <a:lstStyle/>
          <a:p>
            <a:pPr eaLnBrk="0" hangingPunct="0"/>
            <a:endParaRPr lang="de-DE" sz="1800"/>
          </a:p>
        </p:txBody>
      </p:sp>
      <p:sp>
        <p:nvSpPr>
          <p:cNvPr id="92171" name="Rectangle 23"/>
          <p:cNvSpPr>
            <a:spLocks noChangeArrowheads="1"/>
          </p:cNvSpPr>
          <p:nvPr/>
        </p:nvSpPr>
        <p:spPr bwMode="auto">
          <a:xfrm>
            <a:off x="1400175" y="2930525"/>
            <a:ext cx="2108200" cy="420688"/>
          </a:xfrm>
          <a:prstGeom prst="rect">
            <a:avLst/>
          </a:prstGeom>
          <a:noFill/>
          <a:ln w="34925">
            <a:solidFill>
              <a:srgbClr val="000000"/>
            </a:solidFill>
            <a:miter lim="800000"/>
            <a:headEnd/>
            <a:tailEnd/>
          </a:ln>
        </p:spPr>
        <p:txBody>
          <a:bodyPr/>
          <a:lstStyle/>
          <a:p>
            <a:pPr eaLnBrk="0" hangingPunct="0"/>
            <a:endParaRPr lang="de-DE" sz="1800"/>
          </a:p>
        </p:txBody>
      </p:sp>
      <p:grpSp>
        <p:nvGrpSpPr>
          <p:cNvPr id="5" name="Group 24"/>
          <p:cNvGrpSpPr>
            <a:grpSpLocks/>
          </p:cNvGrpSpPr>
          <p:nvPr/>
        </p:nvGrpSpPr>
        <p:grpSpPr bwMode="auto">
          <a:xfrm>
            <a:off x="1371600" y="3405188"/>
            <a:ext cx="738188" cy="315912"/>
            <a:chOff x="897" y="1516"/>
            <a:chExt cx="465" cy="199"/>
          </a:xfrm>
        </p:grpSpPr>
        <p:sp>
          <p:nvSpPr>
            <p:cNvPr id="92293" name="Freeform 25"/>
            <p:cNvSpPr>
              <a:spLocks/>
            </p:cNvSpPr>
            <p:nvPr/>
          </p:nvSpPr>
          <p:spPr bwMode="auto">
            <a:xfrm>
              <a:off x="897" y="1516"/>
              <a:ext cx="100" cy="199"/>
            </a:xfrm>
            <a:custGeom>
              <a:avLst/>
              <a:gdLst>
                <a:gd name="T0" fmla="*/ 0 w 100"/>
                <a:gd name="T1" fmla="*/ 188 h 199"/>
                <a:gd name="T2" fmla="*/ 22 w 100"/>
                <a:gd name="T3" fmla="*/ 199 h 199"/>
                <a:gd name="T4" fmla="*/ 100 w 100"/>
                <a:gd name="T5" fmla="*/ 22 h 199"/>
                <a:gd name="T6" fmla="*/ 89 w 100"/>
                <a:gd name="T7" fmla="*/ 0 h 199"/>
                <a:gd name="T8" fmla="*/ 89 w 100"/>
                <a:gd name="T9" fmla="*/ 0 h 199"/>
                <a:gd name="T10" fmla="*/ 78 w 100"/>
                <a:gd name="T11" fmla="*/ 11 h 199"/>
                <a:gd name="T12" fmla="*/ 0 w 100"/>
                <a:gd name="T13" fmla="*/ 188 h 199"/>
                <a:gd name="T14" fmla="*/ 0 60000 65536"/>
                <a:gd name="T15" fmla="*/ 0 60000 65536"/>
                <a:gd name="T16" fmla="*/ 0 60000 65536"/>
                <a:gd name="T17" fmla="*/ 0 60000 65536"/>
                <a:gd name="T18" fmla="*/ 0 60000 65536"/>
                <a:gd name="T19" fmla="*/ 0 60000 65536"/>
                <a:gd name="T20" fmla="*/ 0 60000 65536"/>
                <a:gd name="T21" fmla="*/ 0 w 100"/>
                <a:gd name="T22" fmla="*/ 0 h 199"/>
                <a:gd name="T23" fmla="*/ 100 w 100"/>
                <a:gd name="T24" fmla="*/ 199 h 1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 h="199">
                  <a:moveTo>
                    <a:pt x="0" y="188"/>
                  </a:moveTo>
                  <a:lnTo>
                    <a:pt x="22" y="199"/>
                  </a:lnTo>
                  <a:lnTo>
                    <a:pt x="100" y="22"/>
                  </a:lnTo>
                  <a:lnTo>
                    <a:pt x="89" y="0"/>
                  </a:lnTo>
                  <a:lnTo>
                    <a:pt x="78" y="11"/>
                  </a:lnTo>
                  <a:lnTo>
                    <a:pt x="0" y="188"/>
                  </a:lnTo>
                  <a:close/>
                </a:path>
              </a:pathLst>
            </a:custGeom>
            <a:solidFill>
              <a:srgbClr val="000000"/>
            </a:solidFill>
            <a:ln w="9525">
              <a:noFill/>
              <a:round/>
              <a:headEnd/>
              <a:tailEnd/>
            </a:ln>
          </p:spPr>
          <p:txBody>
            <a:bodyPr/>
            <a:lstStyle/>
            <a:p>
              <a:pPr eaLnBrk="0" hangingPunct="0"/>
              <a:endParaRPr lang="de-DE" sz="1800"/>
            </a:p>
          </p:txBody>
        </p:sp>
        <p:sp>
          <p:nvSpPr>
            <p:cNvPr id="92294" name="Freeform 26"/>
            <p:cNvSpPr>
              <a:spLocks/>
            </p:cNvSpPr>
            <p:nvPr/>
          </p:nvSpPr>
          <p:spPr bwMode="auto">
            <a:xfrm>
              <a:off x="986" y="1516"/>
              <a:ext cx="287" cy="22"/>
            </a:xfrm>
            <a:custGeom>
              <a:avLst/>
              <a:gdLst>
                <a:gd name="T0" fmla="*/ 0 w 287"/>
                <a:gd name="T1" fmla="*/ 0 h 22"/>
                <a:gd name="T2" fmla="*/ 0 w 287"/>
                <a:gd name="T3" fmla="*/ 22 h 22"/>
                <a:gd name="T4" fmla="*/ 276 w 287"/>
                <a:gd name="T5" fmla="*/ 22 h 22"/>
                <a:gd name="T6" fmla="*/ 287 w 287"/>
                <a:gd name="T7" fmla="*/ 11 h 22"/>
                <a:gd name="T8" fmla="*/ 287 w 287"/>
                <a:gd name="T9" fmla="*/ 0 h 22"/>
                <a:gd name="T10" fmla="*/ 276 w 287"/>
                <a:gd name="T11" fmla="*/ 0 h 22"/>
                <a:gd name="T12" fmla="*/ 0 w 287"/>
                <a:gd name="T13" fmla="*/ 0 h 22"/>
                <a:gd name="T14" fmla="*/ 0 60000 65536"/>
                <a:gd name="T15" fmla="*/ 0 60000 65536"/>
                <a:gd name="T16" fmla="*/ 0 60000 65536"/>
                <a:gd name="T17" fmla="*/ 0 60000 65536"/>
                <a:gd name="T18" fmla="*/ 0 60000 65536"/>
                <a:gd name="T19" fmla="*/ 0 60000 65536"/>
                <a:gd name="T20" fmla="*/ 0 60000 65536"/>
                <a:gd name="T21" fmla="*/ 0 w 287"/>
                <a:gd name="T22" fmla="*/ 0 h 22"/>
                <a:gd name="T23" fmla="*/ 287 w 287"/>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22">
                  <a:moveTo>
                    <a:pt x="0" y="0"/>
                  </a:moveTo>
                  <a:lnTo>
                    <a:pt x="0" y="22"/>
                  </a:lnTo>
                  <a:lnTo>
                    <a:pt x="276" y="22"/>
                  </a:lnTo>
                  <a:lnTo>
                    <a:pt x="287" y="11"/>
                  </a:lnTo>
                  <a:lnTo>
                    <a:pt x="287" y="0"/>
                  </a:lnTo>
                  <a:lnTo>
                    <a:pt x="276" y="0"/>
                  </a:lnTo>
                  <a:lnTo>
                    <a:pt x="0" y="0"/>
                  </a:lnTo>
                  <a:close/>
                </a:path>
              </a:pathLst>
            </a:custGeom>
            <a:solidFill>
              <a:srgbClr val="000000"/>
            </a:solidFill>
            <a:ln w="9525">
              <a:noFill/>
              <a:round/>
              <a:headEnd/>
              <a:tailEnd/>
            </a:ln>
          </p:spPr>
          <p:txBody>
            <a:bodyPr/>
            <a:lstStyle/>
            <a:p>
              <a:pPr eaLnBrk="0" hangingPunct="0"/>
              <a:endParaRPr lang="de-DE" sz="1800"/>
            </a:p>
          </p:txBody>
        </p:sp>
        <p:sp>
          <p:nvSpPr>
            <p:cNvPr id="92295" name="Freeform 27"/>
            <p:cNvSpPr>
              <a:spLocks/>
            </p:cNvSpPr>
            <p:nvPr/>
          </p:nvSpPr>
          <p:spPr bwMode="auto">
            <a:xfrm>
              <a:off x="1251" y="1527"/>
              <a:ext cx="111" cy="188"/>
            </a:xfrm>
            <a:custGeom>
              <a:avLst/>
              <a:gdLst>
                <a:gd name="T0" fmla="*/ 22 w 111"/>
                <a:gd name="T1" fmla="*/ 0 h 188"/>
                <a:gd name="T2" fmla="*/ 0 w 111"/>
                <a:gd name="T3" fmla="*/ 11 h 188"/>
                <a:gd name="T4" fmla="*/ 78 w 111"/>
                <a:gd name="T5" fmla="*/ 188 h 188"/>
                <a:gd name="T6" fmla="*/ 89 w 111"/>
                <a:gd name="T7" fmla="*/ 188 h 188"/>
                <a:gd name="T8" fmla="*/ 111 w 111"/>
                <a:gd name="T9" fmla="*/ 188 h 188"/>
                <a:gd name="T10" fmla="*/ 100 w 111"/>
                <a:gd name="T11" fmla="*/ 177 h 188"/>
                <a:gd name="T12" fmla="*/ 22 w 111"/>
                <a:gd name="T13" fmla="*/ 0 h 188"/>
                <a:gd name="T14" fmla="*/ 0 60000 65536"/>
                <a:gd name="T15" fmla="*/ 0 60000 65536"/>
                <a:gd name="T16" fmla="*/ 0 60000 65536"/>
                <a:gd name="T17" fmla="*/ 0 60000 65536"/>
                <a:gd name="T18" fmla="*/ 0 60000 65536"/>
                <a:gd name="T19" fmla="*/ 0 60000 65536"/>
                <a:gd name="T20" fmla="*/ 0 60000 65536"/>
                <a:gd name="T21" fmla="*/ 0 w 111"/>
                <a:gd name="T22" fmla="*/ 0 h 188"/>
                <a:gd name="T23" fmla="*/ 111 w 111"/>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88">
                  <a:moveTo>
                    <a:pt x="22" y="0"/>
                  </a:moveTo>
                  <a:lnTo>
                    <a:pt x="0" y="11"/>
                  </a:lnTo>
                  <a:lnTo>
                    <a:pt x="78" y="188"/>
                  </a:lnTo>
                  <a:lnTo>
                    <a:pt x="89" y="188"/>
                  </a:lnTo>
                  <a:lnTo>
                    <a:pt x="111" y="188"/>
                  </a:lnTo>
                  <a:lnTo>
                    <a:pt x="100" y="177"/>
                  </a:lnTo>
                  <a:lnTo>
                    <a:pt x="22" y="0"/>
                  </a:lnTo>
                  <a:close/>
                </a:path>
              </a:pathLst>
            </a:custGeom>
            <a:solidFill>
              <a:srgbClr val="000000"/>
            </a:solidFill>
            <a:ln w="9525">
              <a:noFill/>
              <a:round/>
              <a:headEnd/>
              <a:tailEnd/>
            </a:ln>
          </p:spPr>
          <p:txBody>
            <a:bodyPr/>
            <a:lstStyle/>
            <a:p>
              <a:pPr eaLnBrk="0" hangingPunct="0"/>
              <a:endParaRPr lang="de-DE" sz="1800"/>
            </a:p>
          </p:txBody>
        </p:sp>
        <p:sp>
          <p:nvSpPr>
            <p:cNvPr id="92296" name="Freeform 28"/>
            <p:cNvSpPr>
              <a:spLocks/>
            </p:cNvSpPr>
            <p:nvPr/>
          </p:nvSpPr>
          <p:spPr bwMode="auto">
            <a:xfrm>
              <a:off x="897" y="1693"/>
              <a:ext cx="443" cy="22"/>
            </a:xfrm>
            <a:custGeom>
              <a:avLst/>
              <a:gdLst>
                <a:gd name="T0" fmla="*/ 443 w 443"/>
                <a:gd name="T1" fmla="*/ 22 h 22"/>
                <a:gd name="T2" fmla="*/ 443 w 443"/>
                <a:gd name="T3" fmla="*/ 0 h 22"/>
                <a:gd name="T4" fmla="*/ 11 w 443"/>
                <a:gd name="T5" fmla="*/ 0 h 22"/>
                <a:gd name="T6" fmla="*/ 0 w 443"/>
                <a:gd name="T7" fmla="*/ 11 h 22"/>
                <a:gd name="T8" fmla="*/ 0 w 443"/>
                <a:gd name="T9" fmla="*/ 22 h 22"/>
                <a:gd name="T10" fmla="*/ 11 w 443"/>
                <a:gd name="T11" fmla="*/ 22 h 22"/>
                <a:gd name="T12" fmla="*/ 443 w 443"/>
                <a:gd name="T13" fmla="*/ 22 h 22"/>
                <a:gd name="T14" fmla="*/ 0 60000 65536"/>
                <a:gd name="T15" fmla="*/ 0 60000 65536"/>
                <a:gd name="T16" fmla="*/ 0 60000 65536"/>
                <a:gd name="T17" fmla="*/ 0 60000 65536"/>
                <a:gd name="T18" fmla="*/ 0 60000 65536"/>
                <a:gd name="T19" fmla="*/ 0 60000 65536"/>
                <a:gd name="T20" fmla="*/ 0 60000 65536"/>
                <a:gd name="T21" fmla="*/ 0 w 443"/>
                <a:gd name="T22" fmla="*/ 0 h 22"/>
                <a:gd name="T23" fmla="*/ 443 w 44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3" h="22">
                  <a:moveTo>
                    <a:pt x="443" y="22"/>
                  </a:moveTo>
                  <a:lnTo>
                    <a:pt x="443" y="0"/>
                  </a:lnTo>
                  <a:lnTo>
                    <a:pt x="11" y="0"/>
                  </a:lnTo>
                  <a:lnTo>
                    <a:pt x="0" y="11"/>
                  </a:lnTo>
                  <a:lnTo>
                    <a:pt x="0" y="22"/>
                  </a:lnTo>
                  <a:lnTo>
                    <a:pt x="11" y="22"/>
                  </a:lnTo>
                  <a:lnTo>
                    <a:pt x="443" y="22"/>
                  </a:lnTo>
                  <a:close/>
                </a:path>
              </a:pathLst>
            </a:custGeom>
            <a:solidFill>
              <a:srgbClr val="000000"/>
            </a:solidFill>
            <a:ln w="9525">
              <a:noFill/>
              <a:round/>
              <a:headEnd/>
              <a:tailEnd/>
            </a:ln>
          </p:spPr>
          <p:txBody>
            <a:bodyPr/>
            <a:lstStyle/>
            <a:p>
              <a:pPr eaLnBrk="0" hangingPunct="0"/>
              <a:endParaRPr lang="de-DE" sz="1800"/>
            </a:p>
          </p:txBody>
        </p:sp>
      </p:grpSp>
      <p:sp>
        <p:nvSpPr>
          <p:cNvPr id="92173" name="Rectangle 29"/>
          <p:cNvSpPr>
            <a:spLocks noChangeArrowheads="1"/>
          </p:cNvSpPr>
          <p:nvPr/>
        </p:nvSpPr>
        <p:spPr bwMode="auto">
          <a:xfrm>
            <a:off x="1417638" y="3703638"/>
            <a:ext cx="2073275" cy="385762"/>
          </a:xfrm>
          <a:prstGeom prst="rect">
            <a:avLst/>
          </a:prstGeom>
          <a:solidFill>
            <a:srgbClr val="FFFFFF"/>
          </a:solidFill>
          <a:ln w="9525">
            <a:noFill/>
            <a:miter lim="800000"/>
            <a:headEnd/>
            <a:tailEnd/>
          </a:ln>
        </p:spPr>
        <p:txBody>
          <a:bodyPr/>
          <a:lstStyle/>
          <a:p>
            <a:pPr eaLnBrk="0" hangingPunct="0"/>
            <a:endParaRPr lang="de-DE" sz="1800"/>
          </a:p>
        </p:txBody>
      </p:sp>
      <p:sp>
        <p:nvSpPr>
          <p:cNvPr id="92174" name="Rectangle 30"/>
          <p:cNvSpPr>
            <a:spLocks noChangeArrowheads="1"/>
          </p:cNvSpPr>
          <p:nvPr/>
        </p:nvSpPr>
        <p:spPr bwMode="auto">
          <a:xfrm>
            <a:off x="1400175" y="3686175"/>
            <a:ext cx="2108200" cy="420688"/>
          </a:xfrm>
          <a:prstGeom prst="rect">
            <a:avLst/>
          </a:prstGeom>
          <a:noFill/>
          <a:ln w="34925">
            <a:solidFill>
              <a:srgbClr val="000000"/>
            </a:solidFill>
            <a:miter lim="800000"/>
            <a:headEnd/>
            <a:tailEnd/>
          </a:ln>
        </p:spPr>
        <p:txBody>
          <a:bodyPr/>
          <a:lstStyle/>
          <a:p>
            <a:pPr eaLnBrk="0" hangingPunct="0"/>
            <a:endParaRPr lang="de-DE" sz="1800"/>
          </a:p>
        </p:txBody>
      </p:sp>
      <p:grpSp>
        <p:nvGrpSpPr>
          <p:cNvPr id="6" name="Group 31"/>
          <p:cNvGrpSpPr>
            <a:grpSpLocks/>
          </p:cNvGrpSpPr>
          <p:nvPr/>
        </p:nvGrpSpPr>
        <p:grpSpPr bwMode="auto">
          <a:xfrm>
            <a:off x="1371600" y="4178300"/>
            <a:ext cx="738188" cy="315913"/>
            <a:chOff x="897" y="2003"/>
            <a:chExt cx="465" cy="199"/>
          </a:xfrm>
        </p:grpSpPr>
        <p:sp>
          <p:nvSpPr>
            <p:cNvPr id="92289" name="Freeform 32"/>
            <p:cNvSpPr>
              <a:spLocks/>
            </p:cNvSpPr>
            <p:nvPr/>
          </p:nvSpPr>
          <p:spPr bwMode="auto">
            <a:xfrm>
              <a:off x="897" y="2003"/>
              <a:ext cx="100" cy="199"/>
            </a:xfrm>
            <a:custGeom>
              <a:avLst/>
              <a:gdLst>
                <a:gd name="T0" fmla="*/ 0 w 100"/>
                <a:gd name="T1" fmla="*/ 188 h 199"/>
                <a:gd name="T2" fmla="*/ 22 w 100"/>
                <a:gd name="T3" fmla="*/ 199 h 199"/>
                <a:gd name="T4" fmla="*/ 100 w 100"/>
                <a:gd name="T5" fmla="*/ 22 h 199"/>
                <a:gd name="T6" fmla="*/ 89 w 100"/>
                <a:gd name="T7" fmla="*/ 0 h 199"/>
                <a:gd name="T8" fmla="*/ 89 w 100"/>
                <a:gd name="T9" fmla="*/ 0 h 199"/>
                <a:gd name="T10" fmla="*/ 78 w 100"/>
                <a:gd name="T11" fmla="*/ 11 h 199"/>
                <a:gd name="T12" fmla="*/ 0 w 100"/>
                <a:gd name="T13" fmla="*/ 188 h 199"/>
                <a:gd name="T14" fmla="*/ 0 60000 65536"/>
                <a:gd name="T15" fmla="*/ 0 60000 65536"/>
                <a:gd name="T16" fmla="*/ 0 60000 65536"/>
                <a:gd name="T17" fmla="*/ 0 60000 65536"/>
                <a:gd name="T18" fmla="*/ 0 60000 65536"/>
                <a:gd name="T19" fmla="*/ 0 60000 65536"/>
                <a:gd name="T20" fmla="*/ 0 60000 65536"/>
                <a:gd name="T21" fmla="*/ 0 w 100"/>
                <a:gd name="T22" fmla="*/ 0 h 199"/>
                <a:gd name="T23" fmla="*/ 100 w 100"/>
                <a:gd name="T24" fmla="*/ 199 h 1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 h="199">
                  <a:moveTo>
                    <a:pt x="0" y="188"/>
                  </a:moveTo>
                  <a:lnTo>
                    <a:pt x="22" y="199"/>
                  </a:lnTo>
                  <a:lnTo>
                    <a:pt x="100" y="22"/>
                  </a:lnTo>
                  <a:lnTo>
                    <a:pt x="89" y="0"/>
                  </a:lnTo>
                  <a:lnTo>
                    <a:pt x="78" y="11"/>
                  </a:lnTo>
                  <a:lnTo>
                    <a:pt x="0" y="188"/>
                  </a:lnTo>
                  <a:close/>
                </a:path>
              </a:pathLst>
            </a:custGeom>
            <a:solidFill>
              <a:srgbClr val="000000"/>
            </a:solidFill>
            <a:ln w="9525">
              <a:noFill/>
              <a:round/>
              <a:headEnd/>
              <a:tailEnd/>
            </a:ln>
          </p:spPr>
          <p:txBody>
            <a:bodyPr/>
            <a:lstStyle/>
            <a:p>
              <a:pPr eaLnBrk="0" hangingPunct="0"/>
              <a:endParaRPr lang="de-DE" sz="1800"/>
            </a:p>
          </p:txBody>
        </p:sp>
        <p:sp>
          <p:nvSpPr>
            <p:cNvPr id="92290" name="Freeform 33"/>
            <p:cNvSpPr>
              <a:spLocks/>
            </p:cNvSpPr>
            <p:nvPr/>
          </p:nvSpPr>
          <p:spPr bwMode="auto">
            <a:xfrm>
              <a:off x="986" y="2003"/>
              <a:ext cx="287" cy="22"/>
            </a:xfrm>
            <a:custGeom>
              <a:avLst/>
              <a:gdLst>
                <a:gd name="T0" fmla="*/ 0 w 287"/>
                <a:gd name="T1" fmla="*/ 0 h 22"/>
                <a:gd name="T2" fmla="*/ 0 w 287"/>
                <a:gd name="T3" fmla="*/ 22 h 22"/>
                <a:gd name="T4" fmla="*/ 276 w 287"/>
                <a:gd name="T5" fmla="*/ 22 h 22"/>
                <a:gd name="T6" fmla="*/ 287 w 287"/>
                <a:gd name="T7" fmla="*/ 11 h 22"/>
                <a:gd name="T8" fmla="*/ 287 w 287"/>
                <a:gd name="T9" fmla="*/ 0 h 22"/>
                <a:gd name="T10" fmla="*/ 276 w 287"/>
                <a:gd name="T11" fmla="*/ 0 h 22"/>
                <a:gd name="T12" fmla="*/ 0 w 287"/>
                <a:gd name="T13" fmla="*/ 0 h 22"/>
                <a:gd name="T14" fmla="*/ 0 60000 65536"/>
                <a:gd name="T15" fmla="*/ 0 60000 65536"/>
                <a:gd name="T16" fmla="*/ 0 60000 65536"/>
                <a:gd name="T17" fmla="*/ 0 60000 65536"/>
                <a:gd name="T18" fmla="*/ 0 60000 65536"/>
                <a:gd name="T19" fmla="*/ 0 60000 65536"/>
                <a:gd name="T20" fmla="*/ 0 60000 65536"/>
                <a:gd name="T21" fmla="*/ 0 w 287"/>
                <a:gd name="T22" fmla="*/ 0 h 22"/>
                <a:gd name="T23" fmla="*/ 287 w 287"/>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22">
                  <a:moveTo>
                    <a:pt x="0" y="0"/>
                  </a:moveTo>
                  <a:lnTo>
                    <a:pt x="0" y="22"/>
                  </a:lnTo>
                  <a:lnTo>
                    <a:pt x="276" y="22"/>
                  </a:lnTo>
                  <a:lnTo>
                    <a:pt x="287" y="11"/>
                  </a:lnTo>
                  <a:lnTo>
                    <a:pt x="287" y="0"/>
                  </a:lnTo>
                  <a:lnTo>
                    <a:pt x="276" y="0"/>
                  </a:lnTo>
                  <a:lnTo>
                    <a:pt x="0" y="0"/>
                  </a:lnTo>
                  <a:close/>
                </a:path>
              </a:pathLst>
            </a:custGeom>
            <a:solidFill>
              <a:srgbClr val="000000"/>
            </a:solidFill>
            <a:ln w="9525">
              <a:noFill/>
              <a:round/>
              <a:headEnd/>
              <a:tailEnd/>
            </a:ln>
          </p:spPr>
          <p:txBody>
            <a:bodyPr/>
            <a:lstStyle/>
            <a:p>
              <a:pPr eaLnBrk="0" hangingPunct="0"/>
              <a:endParaRPr lang="de-DE" sz="1800"/>
            </a:p>
          </p:txBody>
        </p:sp>
        <p:sp>
          <p:nvSpPr>
            <p:cNvPr id="92291" name="Freeform 34"/>
            <p:cNvSpPr>
              <a:spLocks/>
            </p:cNvSpPr>
            <p:nvPr/>
          </p:nvSpPr>
          <p:spPr bwMode="auto">
            <a:xfrm>
              <a:off x="1251" y="2014"/>
              <a:ext cx="111" cy="188"/>
            </a:xfrm>
            <a:custGeom>
              <a:avLst/>
              <a:gdLst>
                <a:gd name="T0" fmla="*/ 22 w 111"/>
                <a:gd name="T1" fmla="*/ 0 h 188"/>
                <a:gd name="T2" fmla="*/ 0 w 111"/>
                <a:gd name="T3" fmla="*/ 11 h 188"/>
                <a:gd name="T4" fmla="*/ 78 w 111"/>
                <a:gd name="T5" fmla="*/ 188 h 188"/>
                <a:gd name="T6" fmla="*/ 89 w 111"/>
                <a:gd name="T7" fmla="*/ 188 h 188"/>
                <a:gd name="T8" fmla="*/ 111 w 111"/>
                <a:gd name="T9" fmla="*/ 188 h 188"/>
                <a:gd name="T10" fmla="*/ 100 w 111"/>
                <a:gd name="T11" fmla="*/ 177 h 188"/>
                <a:gd name="T12" fmla="*/ 22 w 111"/>
                <a:gd name="T13" fmla="*/ 0 h 188"/>
                <a:gd name="T14" fmla="*/ 0 60000 65536"/>
                <a:gd name="T15" fmla="*/ 0 60000 65536"/>
                <a:gd name="T16" fmla="*/ 0 60000 65536"/>
                <a:gd name="T17" fmla="*/ 0 60000 65536"/>
                <a:gd name="T18" fmla="*/ 0 60000 65536"/>
                <a:gd name="T19" fmla="*/ 0 60000 65536"/>
                <a:gd name="T20" fmla="*/ 0 60000 65536"/>
                <a:gd name="T21" fmla="*/ 0 w 111"/>
                <a:gd name="T22" fmla="*/ 0 h 188"/>
                <a:gd name="T23" fmla="*/ 111 w 111"/>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88">
                  <a:moveTo>
                    <a:pt x="22" y="0"/>
                  </a:moveTo>
                  <a:lnTo>
                    <a:pt x="0" y="11"/>
                  </a:lnTo>
                  <a:lnTo>
                    <a:pt x="78" y="188"/>
                  </a:lnTo>
                  <a:lnTo>
                    <a:pt x="89" y="188"/>
                  </a:lnTo>
                  <a:lnTo>
                    <a:pt x="111" y="188"/>
                  </a:lnTo>
                  <a:lnTo>
                    <a:pt x="100" y="177"/>
                  </a:lnTo>
                  <a:lnTo>
                    <a:pt x="22" y="0"/>
                  </a:lnTo>
                  <a:close/>
                </a:path>
              </a:pathLst>
            </a:custGeom>
            <a:solidFill>
              <a:srgbClr val="000000"/>
            </a:solidFill>
            <a:ln w="9525">
              <a:noFill/>
              <a:round/>
              <a:headEnd/>
              <a:tailEnd/>
            </a:ln>
          </p:spPr>
          <p:txBody>
            <a:bodyPr/>
            <a:lstStyle/>
            <a:p>
              <a:pPr eaLnBrk="0" hangingPunct="0"/>
              <a:endParaRPr lang="de-DE" sz="1800"/>
            </a:p>
          </p:txBody>
        </p:sp>
        <p:sp>
          <p:nvSpPr>
            <p:cNvPr id="92292" name="Freeform 35"/>
            <p:cNvSpPr>
              <a:spLocks/>
            </p:cNvSpPr>
            <p:nvPr/>
          </p:nvSpPr>
          <p:spPr bwMode="auto">
            <a:xfrm>
              <a:off x="897" y="2180"/>
              <a:ext cx="443" cy="22"/>
            </a:xfrm>
            <a:custGeom>
              <a:avLst/>
              <a:gdLst>
                <a:gd name="T0" fmla="*/ 443 w 443"/>
                <a:gd name="T1" fmla="*/ 22 h 22"/>
                <a:gd name="T2" fmla="*/ 443 w 443"/>
                <a:gd name="T3" fmla="*/ 0 h 22"/>
                <a:gd name="T4" fmla="*/ 11 w 443"/>
                <a:gd name="T5" fmla="*/ 0 h 22"/>
                <a:gd name="T6" fmla="*/ 0 w 443"/>
                <a:gd name="T7" fmla="*/ 11 h 22"/>
                <a:gd name="T8" fmla="*/ 0 w 443"/>
                <a:gd name="T9" fmla="*/ 22 h 22"/>
                <a:gd name="T10" fmla="*/ 11 w 443"/>
                <a:gd name="T11" fmla="*/ 22 h 22"/>
                <a:gd name="T12" fmla="*/ 443 w 443"/>
                <a:gd name="T13" fmla="*/ 22 h 22"/>
                <a:gd name="T14" fmla="*/ 0 60000 65536"/>
                <a:gd name="T15" fmla="*/ 0 60000 65536"/>
                <a:gd name="T16" fmla="*/ 0 60000 65536"/>
                <a:gd name="T17" fmla="*/ 0 60000 65536"/>
                <a:gd name="T18" fmla="*/ 0 60000 65536"/>
                <a:gd name="T19" fmla="*/ 0 60000 65536"/>
                <a:gd name="T20" fmla="*/ 0 60000 65536"/>
                <a:gd name="T21" fmla="*/ 0 w 443"/>
                <a:gd name="T22" fmla="*/ 0 h 22"/>
                <a:gd name="T23" fmla="*/ 443 w 44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3" h="22">
                  <a:moveTo>
                    <a:pt x="443" y="22"/>
                  </a:moveTo>
                  <a:lnTo>
                    <a:pt x="443" y="0"/>
                  </a:lnTo>
                  <a:lnTo>
                    <a:pt x="11" y="0"/>
                  </a:lnTo>
                  <a:lnTo>
                    <a:pt x="0" y="11"/>
                  </a:lnTo>
                  <a:lnTo>
                    <a:pt x="0" y="22"/>
                  </a:lnTo>
                  <a:lnTo>
                    <a:pt x="11" y="22"/>
                  </a:lnTo>
                  <a:lnTo>
                    <a:pt x="443" y="22"/>
                  </a:lnTo>
                  <a:close/>
                </a:path>
              </a:pathLst>
            </a:custGeom>
            <a:solidFill>
              <a:srgbClr val="000000"/>
            </a:solidFill>
            <a:ln w="9525">
              <a:noFill/>
              <a:round/>
              <a:headEnd/>
              <a:tailEnd/>
            </a:ln>
          </p:spPr>
          <p:txBody>
            <a:bodyPr/>
            <a:lstStyle/>
            <a:p>
              <a:pPr eaLnBrk="0" hangingPunct="0"/>
              <a:endParaRPr lang="de-DE" sz="1800"/>
            </a:p>
          </p:txBody>
        </p:sp>
      </p:grpSp>
      <p:sp>
        <p:nvSpPr>
          <p:cNvPr id="92176" name="Rectangle 36"/>
          <p:cNvSpPr>
            <a:spLocks noChangeArrowheads="1"/>
          </p:cNvSpPr>
          <p:nvPr/>
        </p:nvSpPr>
        <p:spPr bwMode="auto">
          <a:xfrm>
            <a:off x="1417638" y="4476750"/>
            <a:ext cx="2073275" cy="368300"/>
          </a:xfrm>
          <a:prstGeom prst="rect">
            <a:avLst/>
          </a:prstGeom>
          <a:solidFill>
            <a:srgbClr val="FFFFFF"/>
          </a:solidFill>
          <a:ln w="9525">
            <a:noFill/>
            <a:miter lim="800000"/>
            <a:headEnd/>
            <a:tailEnd/>
          </a:ln>
        </p:spPr>
        <p:txBody>
          <a:bodyPr/>
          <a:lstStyle/>
          <a:p>
            <a:pPr eaLnBrk="0" hangingPunct="0"/>
            <a:endParaRPr lang="de-DE" sz="1800"/>
          </a:p>
        </p:txBody>
      </p:sp>
      <p:sp>
        <p:nvSpPr>
          <p:cNvPr id="92177" name="Rectangle 37"/>
          <p:cNvSpPr>
            <a:spLocks noChangeArrowheads="1"/>
          </p:cNvSpPr>
          <p:nvPr/>
        </p:nvSpPr>
        <p:spPr bwMode="auto">
          <a:xfrm>
            <a:off x="1400175" y="4462463"/>
            <a:ext cx="2108200" cy="403225"/>
          </a:xfrm>
          <a:prstGeom prst="rect">
            <a:avLst/>
          </a:prstGeom>
          <a:noFill/>
          <a:ln w="34925">
            <a:solidFill>
              <a:srgbClr val="000000"/>
            </a:solidFill>
            <a:miter lim="800000"/>
            <a:headEnd/>
            <a:tailEnd/>
          </a:ln>
        </p:spPr>
        <p:txBody>
          <a:bodyPr/>
          <a:lstStyle/>
          <a:p>
            <a:pPr eaLnBrk="0" hangingPunct="0"/>
            <a:endParaRPr lang="de-DE" sz="1800"/>
          </a:p>
        </p:txBody>
      </p:sp>
      <p:grpSp>
        <p:nvGrpSpPr>
          <p:cNvPr id="7" name="Group 38"/>
          <p:cNvGrpSpPr>
            <a:grpSpLocks/>
          </p:cNvGrpSpPr>
          <p:nvPr/>
        </p:nvGrpSpPr>
        <p:grpSpPr bwMode="auto">
          <a:xfrm>
            <a:off x="1371600" y="4932363"/>
            <a:ext cx="738188" cy="317500"/>
            <a:chOff x="897" y="2478"/>
            <a:chExt cx="465" cy="200"/>
          </a:xfrm>
        </p:grpSpPr>
        <p:sp>
          <p:nvSpPr>
            <p:cNvPr id="92285" name="Freeform 39"/>
            <p:cNvSpPr>
              <a:spLocks/>
            </p:cNvSpPr>
            <p:nvPr/>
          </p:nvSpPr>
          <p:spPr bwMode="auto">
            <a:xfrm>
              <a:off x="897" y="2478"/>
              <a:ext cx="100" cy="200"/>
            </a:xfrm>
            <a:custGeom>
              <a:avLst/>
              <a:gdLst>
                <a:gd name="T0" fmla="*/ 0 w 100"/>
                <a:gd name="T1" fmla="*/ 189 h 200"/>
                <a:gd name="T2" fmla="*/ 22 w 100"/>
                <a:gd name="T3" fmla="*/ 200 h 200"/>
                <a:gd name="T4" fmla="*/ 100 w 100"/>
                <a:gd name="T5" fmla="*/ 23 h 200"/>
                <a:gd name="T6" fmla="*/ 89 w 100"/>
                <a:gd name="T7" fmla="*/ 0 h 200"/>
                <a:gd name="T8" fmla="*/ 89 w 100"/>
                <a:gd name="T9" fmla="*/ 0 h 200"/>
                <a:gd name="T10" fmla="*/ 78 w 100"/>
                <a:gd name="T11" fmla="*/ 11 h 200"/>
                <a:gd name="T12" fmla="*/ 0 w 100"/>
                <a:gd name="T13" fmla="*/ 189 h 200"/>
                <a:gd name="T14" fmla="*/ 0 60000 65536"/>
                <a:gd name="T15" fmla="*/ 0 60000 65536"/>
                <a:gd name="T16" fmla="*/ 0 60000 65536"/>
                <a:gd name="T17" fmla="*/ 0 60000 65536"/>
                <a:gd name="T18" fmla="*/ 0 60000 65536"/>
                <a:gd name="T19" fmla="*/ 0 60000 65536"/>
                <a:gd name="T20" fmla="*/ 0 60000 65536"/>
                <a:gd name="T21" fmla="*/ 0 w 100"/>
                <a:gd name="T22" fmla="*/ 0 h 200"/>
                <a:gd name="T23" fmla="*/ 100 w 100"/>
                <a:gd name="T24" fmla="*/ 200 h 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 h="200">
                  <a:moveTo>
                    <a:pt x="0" y="189"/>
                  </a:moveTo>
                  <a:lnTo>
                    <a:pt x="22" y="200"/>
                  </a:lnTo>
                  <a:lnTo>
                    <a:pt x="100" y="23"/>
                  </a:lnTo>
                  <a:lnTo>
                    <a:pt x="89" y="0"/>
                  </a:lnTo>
                  <a:lnTo>
                    <a:pt x="78" y="11"/>
                  </a:lnTo>
                  <a:lnTo>
                    <a:pt x="0" y="189"/>
                  </a:lnTo>
                  <a:close/>
                </a:path>
              </a:pathLst>
            </a:custGeom>
            <a:solidFill>
              <a:srgbClr val="000000"/>
            </a:solidFill>
            <a:ln w="9525">
              <a:noFill/>
              <a:round/>
              <a:headEnd/>
              <a:tailEnd/>
            </a:ln>
          </p:spPr>
          <p:txBody>
            <a:bodyPr/>
            <a:lstStyle/>
            <a:p>
              <a:pPr eaLnBrk="0" hangingPunct="0"/>
              <a:endParaRPr lang="de-DE" sz="1800"/>
            </a:p>
          </p:txBody>
        </p:sp>
        <p:sp>
          <p:nvSpPr>
            <p:cNvPr id="92286" name="Freeform 40"/>
            <p:cNvSpPr>
              <a:spLocks/>
            </p:cNvSpPr>
            <p:nvPr/>
          </p:nvSpPr>
          <p:spPr bwMode="auto">
            <a:xfrm>
              <a:off x="986" y="2478"/>
              <a:ext cx="287" cy="23"/>
            </a:xfrm>
            <a:custGeom>
              <a:avLst/>
              <a:gdLst>
                <a:gd name="T0" fmla="*/ 0 w 287"/>
                <a:gd name="T1" fmla="*/ 0 h 23"/>
                <a:gd name="T2" fmla="*/ 0 w 287"/>
                <a:gd name="T3" fmla="*/ 23 h 23"/>
                <a:gd name="T4" fmla="*/ 276 w 287"/>
                <a:gd name="T5" fmla="*/ 23 h 23"/>
                <a:gd name="T6" fmla="*/ 287 w 287"/>
                <a:gd name="T7" fmla="*/ 11 h 23"/>
                <a:gd name="T8" fmla="*/ 287 w 287"/>
                <a:gd name="T9" fmla="*/ 0 h 23"/>
                <a:gd name="T10" fmla="*/ 276 w 287"/>
                <a:gd name="T11" fmla="*/ 0 h 23"/>
                <a:gd name="T12" fmla="*/ 0 w 287"/>
                <a:gd name="T13" fmla="*/ 0 h 23"/>
                <a:gd name="T14" fmla="*/ 0 60000 65536"/>
                <a:gd name="T15" fmla="*/ 0 60000 65536"/>
                <a:gd name="T16" fmla="*/ 0 60000 65536"/>
                <a:gd name="T17" fmla="*/ 0 60000 65536"/>
                <a:gd name="T18" fmla="*/ 0 60000 65536"/>
                <a:gd name="T19" fmla="*/ 0 60000 65536"/>
                <a:gd name="T20" fmla="*/ 0 60000 65536"/>
                <a:gd name="T21" fmla="*/ 0 w 287"/>
                <a:gd name="T22" fmla="*/ 0 h 23"/>
                <a:gd name="T23" fmla="*/ 287 w 287"/>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23">
                  <a:moveTo>
                    <a:pt x="0" y="0"/>
                  </a:moveTo>
                  <a:lnTo>
                    <a:pt x="0" y="23"/>
                  </a:lnTo>
                  <a:lnTo>
                    <a:pt x="276" y="23"/>
                  </a:lnTo>
                  <a:lnTo>
                    <a:pt x="287" y="11"/>
                  </a:lnTo>
                  <a:lnTo>
                    <a:pt x="287" y="0"/>
                  </a:lnTo>
                  <a:lnTo>
                    <a:pt x="276" y="0"/>
                  </a:lnTo>
                  <a:lnTo>
                    <a:pt x="0" y="0"/>
                  </a:lnTo>
                  <a:close/>
                </a:path>
              </a:pathLst>
            </a:custGeom>
            <a:solidFill>
              <a:srgbClr val="000000"/>
            </a:solidFill>
            <a:ln w="9525">
              <a:noFill/>
              <a:round/>
              <a:headEnd/>
              <a:tailEnd/>
            </a:ln>
          </p:spPr>
          <p:txBody>
            <a:bodyPr/>
            <a:lstStyle/>
            <a:p>
              <a:pPr eaLnBrk="0" hangingPunct="0"/>
              <a:endParaRPr lang="de-DE" sz="1800"/>
            </a:p>
          </p:txBody>
        </p:sp>
        <p:sp>
          <p:nvSpPr>
            <p:cNvPr id="92287" name="Freeform 41"/>
            <p:cNvSpPr>
              <a:spLocks/>
            </p:cNvSpPr>
            <p:nvPr/>
          </p:nvSpPr>
          <p:spPr bwMode="auto">
            <a:xfrm>
              <a:off x="1251" y="2489"/>
              <a:ext cx="111" cy="189"/>
            </a:xfrm>
            <a:custGeom>
              <a:avLst/>
              <a:gdLst>
                <a:gd name="T0" fmla="*/ 22 w 111"/>
                <a:gd name="T1" fmla="*/ 0 h 189"/>
                <a:gd name="T2" fmla="*/ 0 w 111"/>
                <a:gd name="T3" fmla="*/ 12 h 189"/>
                <a:gd name="T4" fmla="*/ 78 w 111"/>
                <a:gd name="T5" fmla="*/ 189 h 189"/>
                <a:gd name="T6" fmla="*/ 89 w 111"/>
                <a:gd name="T7" fmla="*/ 189 h 189"/>
                <a:gd name="T8" fmla="*/ 111 w 111"/>
                <a:gd name="T9" fmla="*/ 189 h 189"/>
                <a:gd name="T10" fmla="*/ 100 w 111"/>
                <a:gd name="T11" fmla="*/ 178 h 189"/>
                <a:gd name="T12" fmla="*/ 22 w 111"/>
                <a:gd name="T13" fmla="*/ 0 h 189"/>
                <a:gd name="T14" fmla="*/ 0 60000 65536"/>
                <a:gd name="T15" fmla="*/ 0 60000 65536"/>
                <a:gd name="T16" fmla="*/ 0 60000 65536"/>
                <a:gd name="T17" fmla="*/ 0 60000 65536"/>
                <a:gd name="T18" fmla="*/ 0 60000 65536"/>
                <a:gd name="T19" fmla="*/ 0 60000 65536"/>
                <a:gd name="T20" fmla="*/ 0 60000 65536"/>
                <a:gd name="T21" fmla="*/ 0 w 111"/>
                <a:gd name="T22" fmla="*/ 0 h 189"/>
                <a:gd name="T23" fmla="*/ 111 w 111"/>
                <a:gd name="T24" fmla="*/ 189 h 1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89">
                  <a:moveTo>
                    <a:pt x="22" y="0"/>
                  </a:moveTo>
                  <a:lnTo>
                    <a:pt x="0" y="12"/>
                  </a:lnTo>
                  <a:lnTo>
                    <a:pt x="78" y="189"/>
                  </a:lnTo>
                  <a:lnTo>
                    <a:pt x="89" y="189"/>
                  </a:lnTo>
                  <a:lnTo>
                    <a:pt x="111" y="189"/>
                  </a:lnTo>
                  <a:lnTo>
                    <a:pt x="100" y="178"/>
                  </a:lnTo>
                  <a:lnTo>
                    <a:pt x="22" y="0"/>
                  </a:lnTo>
                  <a:close/>
                </a:path>
              </a:pathLst>
            </a:custGeom>
            <a:solidFill>
              <a:srgbClr val="000000"/>
            </a:solidFill>
            <a:ln w="9525">
              <a:noFill/>
              <a:round/>
              <a:headEnd/>
              <a:tailEnd/>
            </a:ln>
          </p:spPr>
          <p:txBody>
            <a:bodyPr/>
            <a:lstStyle/>
            <a:p>
              <a:pPr eaLnBrk="0" hangingPunct="0"/>
              <a:endParaRPr lang="de-DE" sz="1800"/>
            </a:p>
          </p:txBody>
        </p:sp>
        <p:sp>
          <p:nvSpPr>
            <p:cNvPr id="92288" name="Freeform 42"/>
            <p:cNvSpPr>
              <a:spLocks/>
            </p:cNvSpPr>
            <p:nvPr/>
          </p:nvSpPr>
          <p:spPr bwMode="auto">
            <a:xfrm>
              <a:off x="897" y="2655"/>
              <a:ext cx="443" cy="23"/>
            </a:xfrm>
            <a:custGeom>
              <a:avLst/>
              <a:gdLst>
                <a:gd name="T0" fmla="*/ 443 w 443"/>
                <a:gd name="T1" fmla="*/ 23 h 23"/>
                <a:gd name="T2" fmla="*/ 443 w 443"/>
                <a:gd name="T3" fmla="*/ 0 h 23"/>
                <a:gd name="T4" fmla="*/ 11 w 443"/>
                <a:gd name="T5" fmla="*/ 0 h 23"/>
                <a:gd name="T6" fmla="*/ 0 w 443"/>
                <a:gd name="T7" fmla="*/ 12 h 23"/>
                <a:gd name="T8" fmla="*/ 0 w 443"/>
                <a:gd name="T9" fmla="*/ 23 h 23"/>
                <a:gd name="T10" fmla="*/ 11 w 443"/>
                <a:gd name="T11" fmla="*/ 23 h 23"/>
                <a:gd name="T12" fmla="*/ 443 w 443"/>
                <a:gd name="T13" fmla="*/ 23 h 23"/>
                <a:gd name="T14" fmla="*/ 0 60000 65536"/>
                <a:gd name="T15" fmla="*/ 0 60000 65536"/>
                <a:gd name="T16" fmla="*/ 0 60000 65536"/>
                <a:gd name="T17" fmla="*/ 0 60000 65536"/>
                <a:gd name="T18" fmla="*/ 0 60000 65536"/>
                <a:gd name="T19" fmla="*/ 0 60000 65536"/>
                <a:gd name="T20" fmla="*/ 0 60000 65536"/>
                <a:gd name="T21" fmla="*/ 0 w 443"/>
                <a:gd name="T22" fmla="*/ 0 h 23"/>
                <a:gd name="T23" fmla="*/ 443 w 44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3" h="23">
                  <a:moveTo>
                    <a:pt x="443" y="23"/>
                  </a:moveTo>
                  <a:lnTo>
                    <a:pt x="443" y="0"/>
                  </a:lnTo>
                  <a:lnTo>
                    <a:pt x="11" y="0"/>
                  </a:lnTo>
                  <a:lnTo>
                    <a:pt x="0" y="12"/>
                  </a:lnTo>
                  <a:lnTo>
                    <a:pt x="0" y="23"/>
                  </a:lnTo>
                  <a:lnTo>
                    <a:pt x="11" y="23"/>
                  </a:lnTo>
                  <a:lnTo>
                    <a:pt x="443" y="23"/>
                  </a:lnTo>
                  <a:close/>
                </a:path>
              </a:pathLst>
            </a:custGeom>
            <a:solidFill>
              <a:srgbClr val="000000"/>
            </a:solidFill>
            <a:ln w="9525">
              <a:noFill/>
              <a:round/>
              <a:headEnd/>
              <a:tailEnd/>
            </a:ln>
          </p:spPr>
          <p:txBody>
            <a:bodyPr/>
            <a:lstStyle/>
            <a:p>
              <a:pPr eaLnBrk="0" hangingPunct="0"/>
              <a:endParaRPr lang="de-DE" sz="1800"/>
            </a:p>
          </p:txBody>
        </p:sp>
      </p:grpSp>
      <p:sp>
        <p:nvSpPr>
          <p:cNvPr id="92179" name="Rectangle 43"/>
          <p:cNvSpPr>
            <a:spLocks noChangeArrowheads="1"/>
          </p:cNvSpPr>
          <p:nvPr/>
        </p:nvSpPr>
        <p:spPr bwMode="auto">
          <a:xfrm>
            <a:off x="1417638" y="5235575"/>
            <a:ext cx="2073275" cy="385763"/>
          </a:xfrm>
          <a:prstGeom prst="rect">
            <a:avLst/>
          </a:prstGeom>
          <a:solidFill>
            <a:srgbClr val="FFFFFF"/>
          </a:solidFill>
          <a:ln w="9525">
            <a:noFill/>
            <a:miter lim="800000"/>
            <a:headEnd/>
            <a:tailEnd/>
          </a:ln>
        </p:spPr>
        <p:txBody>
          <a:bodyPr/>
          <a:lstStyle/>
          <a:p>
            <a:pPr eaLnBrk="0" hangingPunct="0"/>
            <a:endParaRPr lang="de-DE" sz="1800"/>
          </a:p>
        </p:txBody>
      </p:sp>
      <p:sp>
        <p:nvSpPr>
          <p:cNvPr id="92180" name="Rectangle 44"/>
          <p:cNvSpPr>
            <a:spLocks noChangeArrowheads="1"/>
          </p:cNvSpPr>
          <p:nvPr/>
        </p:nvSpPr>
        <p:spPr bwMode="auto">
          <a:xfrm>
            <a:off x="1400175" y="5213350"/>
            <a:ext cx="2108200" cy="422275"/>
          </a:xfrm>
          <a:prstGeom prst="rect">
            <a:avLst/>
          </a:prstGeom>
          <a:noFill/>
          <a:ln w="34925">
            <a:solidFill>
              <a:srgbClr val="000000"/>
            </a:solidFill>
            <a:miter lim="800000"/>
            <a:headEnd/>
            <a:tailEnd/>
          </a:ln>
        </p:spPr>
        <p:txBody>
          <a:bodyPr/>
          <a:lstStyle/>
          <a:p>
            <a:pPr eaLnBrk="0" hangingPunct="0"/>
            <a:endParaRPr lang="de-DE" sz="1800"/>
          </a:p>
        </p:txBody>
      </p:sp>
      <p:grpSp>
        <p:nvGrpSpPr>
          <p:cNvPr id="8" name="Group 45"/>
          <p:cNvGrpSpPr>
            <a:grpSpLocks/>
          </p:cNvGrpSpPr>
          <p:nvPr/>
        </p:nvGrpSpPr>
        <p:grpSpPr bwMode="auto">
          <a:xfrm>
            <a:off x="1371600" y="5688013"/>
            <a:ext cx="738188" cy="315912"/>
            <a:chOff x="897" y="2954"/>
            <a:chExt cx="465" cy="199"/>
          </a:xfrm>
        </p:grpSpPr>
        <p:sp>
          <p:nvSpPr>
            <p:cNvPr id="92281" name="Freeform 46"/>
            <p:cNvSpPr>
              <a:spLocks/>
            </p:cNvSpPr>
            <p:nvPr/>
          </p:nvSpPr>
          <p:spPr bwMode="auto">
            <a:xfrm>
              <a:off x="897" y="2954"/>
              <a:ext cx="100" cy="199"/>
            </a:xfrm>
            <a:custGeom>
              <a:avLst/>
              <a:gdLst>
                <a:gd name="T0" fmla="*/ 0 w 100"/>
                <a:gd name="T1" fmla="*/ 188 h 199"/>
                <a:gd name="T2" fmla="*/ 22 w 100"/>
                <a:gd name="T3" fmla="*/ 199 h 199"/>
                <a:gd name="T4" fmla="*/ 100 w 100"/>
                <a:gd name="T5" fmla="*/ 22 h 199"/>
                <a:gd name="T6" fmla="*/ 89 w 100"/>
                <a:gd name="T7" fmla="*/ 0 h 199"/>
                <a:gd name="T8" fmla="*/ 89 w 100"/>
                <a:gd name="T9" fmla="*/ 0 h 199"/>
                <a:gd name="T10" fmla="*/ 78 w 100"/>
                <a:gd name="T11" fmla="*/ 11 h 199"/>
                <a:gd name="T12" fmla="*/ 0 w 100"/>
                <a:gd name="T13" fmla="*/ 188 h 199"/>
                <a:gd name="T14" fmla="*/ 0 60000 65536"/>
                <a:gd name="T15" fmla="*/ 0 60000 65536"/>
                <a:gd name="T16" fmla="*/ 0 60000 65536"/>
                <a:gd name="T17" fmla="*/ 0 60000 65536"/>
                <a:gd name="T18" fmla="*/ 0 60000 65536"/>
                <a:gd name="T19" fmla="*/ 0 60000 65536"/>
                <a:gd name="T20" fmla="*/ 0 60000 65536"/>
                <a:gd name="T21" fmla="*/ 0 w 100"/>
                <a:gd name="T22" fmla="*/ 0 h 199"/>
                <a:gd name="T23" fmla="*/ 100 w 100"/>
                <a:gd name="T24" fmla="*/ 199 h 1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 h="199">
                  <a:moveTo>
                    <a:pt x="0" y="188"/>
                  </a:moveTo>
                  <a:lnTo>
                    <a:pt x="22" y="199"/>
                  </a:lnTo>
                  <a:lnTo>
                    <a:pt x="100" y="22"/>
                  </a:lnTo>
                  <a:lnTo>
                    <a:pt x="89" y="0"/>
                  </a:lnTo>
                  <a:lnTo>
                    <a:pt x="78" y="11"/>
                  </a:lnTo>
                  <a:lnTo>
                    <a:pt x="0" y="188"/>
                  </a:lnTo>
                  <a:close/>
                </a:path>
              </a:pathLst>
            </a:custGeom>
            <a:solidFill>
              <a:srgbClr val="000000"/>
            </a:solidFill>
            <a:ln w="9525">
              <a:noFill/>
              <a:round/>
              <a:headEnd/>
              <a:tailEnd/>
            </a:ln>
          </p:spPr>
          <p:txBody>
            <a:bodyPr/>
            <a:lstStyle/>
            <a:p>
              <a:pPr eaLnBrk="0" hangingPunct="0"/>
              <a:endParaRPr lang="de-DE" sz="1800"/>
            </a:p>
          </p:txBody>
        </p:sp>
        <p:sp>
          <p:nvSpPr>
            <p:cNvPr id="92282" name="Freeform 47"/>
            <p:cNvSpPr>
              <a:spLocks/>
            </p:cNvSpPr>
            <p:nvPr/>
          </p:nvSpPr>
          <p:spPr bwMode="auto">
            <a:xfrm>
              <a:off x="986" y="2954"/>
              <a:ext cx="287" cy="22"/>
            </a:xfrm>
            <a:custGeom>
              <a:avLst/>
              <a:gdLst>
                <a:gd name="T0" fmla="*/ 0 w 287"/>
                <a:gd name="T1" fmla="*/ 0 h 22"/>
                <a:gd name="T2" fmla="*/ 0 w 287"/>
                <a:gd name="T3" fmla="*/ 22 h 22"/>
                <a:gd name="T4" fmla="*/ 276 w 287"/>
                <a:gd name="T5" fmla="*/ 22 h 22"/>
                <a:gd name="T6" fmla="*/ 287 w 287"/>
                <a:gd name="T7" fmla="*/ 11 h 22"/>
                <a:gd name="T8" fmla="*/ 287 w 287"/>
                <a:gd name="T9" fmla="*/ 0 h 22"/>
                <a:gd name="T10" fmla="*/ 276 w 287"/>
                <a:gd name="T11" fmla="*/ 0 h 22"/>
                <a:gd name="T12" fmla="*/ 0 w 287"/>
                <a:gd name="T13" fmla="*/ 0 h 22"/>
                <a:gd name="T14" fmla="*/ 0 60000 65536"/>
                <a:gd name="T15" fmla="*/ 0 60000 65536"/>
                <a:gd name="T16" fmla="*/ 0 60000 65536"/>
                <a:gd name="T17" fmla="*/ 0 60000 65536"/>
                <a:gd name="T18" fmla="*/ 0 60000 65536"/>
                <a:gd name="T19" fmla="*/ 0 60000 65536"/>
                <a:gd name="T20" fmla="*/ 0 60000 65536"/>
                <a:gd name="T21" fmla="*/ 0 w 287"/>
                <a:gd name="T22" fmla="*/ 0 h 22"/>
                <a:gd name="T23" fmla="*/ 287 w 287"/>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22">
                  <a:moveTo>
                    <a:pt x="0" y="0"/>
                  </a:moveTo>
                  <a:lnTo>
                    <a:pt x="0" y="22"/>
                  </a:lnTo>
                  <a:lnTo>
                    <a:pt x="276" y="22"/>
                  </a:lnTo>
                  <a:lnTo>
                    <a:pt x="287" y="11"/>
                  </a:lnTo>
                  <a:lnTo>
                    <a:pt x="287" y="0"/>
                  </a:lnTo>
                  <a:lnTo>
                    <a:pt x="276" y="0"/>
                  </a:lnTo>
                  <a:lnTo>
                    <a:pt x="0" y="0"/>
                  </a:lnTo>
                  <a:close/>
                </a:path>
              </a:pathLst>
            </a:custGeom>
            <a:solidFill>
              <a:srgbClr val="000000"/>
            </a:solidFill>
            <a:ln w="9525">
              <a:noFill/>
              <a:round/>
              <a:headEnd/>
              <a:tailEnd/>
            </a:ln>
          </p:spPr>
          <p:txBody>
            <a:bodyPr/>
            <a:lstStyle/>
            <a:p>
              <a:pPr eaLnBrk="0" hangingPunct="0"/>
              <a:endParaRPr lang="de-DE" sz="1800"/>
            </a:p>
          </p:txBody>
        </p:sp>
        <p:sp>
          <p:nvSpPr>
            <p:cNvPr id="92283" name="Freeform 48"/>
            <p:cNvSpPr>
              <a:spLocks/>
            </p:cNvSpPr>
            <p:nvPr/>
          </p:nvSpPr>
          <p:spPr bwMode="auto">
            <a:xfrm>
              <a:off x="1251" y="2965"/>
              <a:ext cx="111" cy="188"/>
            </a:xfrm>
            <a:custGeom>
              <a:avLst/>
              <a:gdLst>
                <a:gd name="T0" fmla="*/ 22 w 111"/>
                <a:gd name="T1" fmla="*/ 0 h 188"/>
                <a:gd name="T2" fmla="*/ 0 w 111"/>
                <a:gd name="T3" fmla="*/ 11 h 188"/>
                <a:gd name="T4" fmla="*/ 78 w 111"/>
                <a:gd name="T5" fmla="*/ 188 h 188"/>
                <a:gd name="T6" fmla="*/ 89 w 111"/>
                <a:gd name="T7" fmla="*/ 188 h 188"/>
                <a:gd name="T8" fmla="*/ 111 w 111"/>
                <a:gd name="T9" fmla="*/ 188 h 188"/>
                <a:gd name="T10" fmla="*/ 100 w 111"/>
                <a:gd name="T11" fmla="*/ 177 h 188"/>
                <a:gd name="T12" fmla="*/ 22 w 111"/>
                <a:gd name="T13" fmla="*/ 0 h 188"/>
                <a:gd name="T14" fmla="*/ 0 60000 65536"/>
                <a:gd name="T15" fmla="*/ 0 60000 65536"/>
                <a:gd name="T16" fmla="*/ 0 60000 65536"/>
                <a:gd name="T17" fmla="*/ 0 60000 65536"/>
                <a:gd name="T18" fmla="*/ 0 60000 65536"/>
                <a:gd name="T19" fmla="*/ 0 60000 65536"/>
                <a:gd name="T20" fmla="*/ 0 60000 65536"/>
                <a:gd name="T21" fmla="*/ 0 w 111"/>
                <a:gd name="T22" fmla="*/ 0 h 188"/>
                <a:gd name="T23" fmla="*/ 111 w 111"/>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88">
                  <a:moveTo>
                    <a:pt x="22" y="0"/>
                  </a:moveTo>
                  <a:lnTo>
                    <a:pt x="0" y="11"/>
                  </a:lnTo>
                  <a:lnTo>
                    <a:pt x="78" y="188"/>
                  </a:lnTo>
                  <a:lnTo>
                    <a:pt x="89" y="188"/>
                  </a:lnTo>
                  <a:lnTo>
                    <a:pt x="111" y="188"/>
                  </a:lnTo>
                  <a:lnTo>
                    <a:pt x="100" y="177"/>
                  </a:lnTo>
                  <a:lnTo>
                    <a:pt x="22" y="0"/>
                  </a:lnTo>
                  <a:close/>
                </a:path>
              </a:pathLst>
            </a:custGeom>
            <a:solidFill>
              <a:srgbClr val="000000"/>
            </a:solidFill>
            <a:ln w="9525">
              <a:noFill/>
              <a:round/>
              <a:headEnd/>
              <a:tailEnd/>
            </a:ln>
          </p:spPr>
          <p:txBody>
            <a:bodyPr/>
            <a:lstStyle/>
            <a:p>
              <a:pPr eaLnBrk="0" hangingPunct="0"/>
              <a:endParaRPr lang="de-DE" sz="1800"/>
            </a:p>
          </p:txBody>
        </p:sp>
        <p:sp>
          <p:nvSpPr>
            <p:cNvPr id="92284" name="Freeform 49"/>
            <p:cNvSpPr>
              <a:spLocks/>
            </p:cNvSpPr>
            <p:nvPr/>
          </p:nvSpPr>
          <p:spPr bwMode="auto">
            <a:xfrm>
              <a:off x="897" y="3131"/>
              <a:ext cx="443" cy="22"/>
            </a:xfrm>
            <a:custGeom>
              <a:avLst/>
              <a:gdLst>
                <a:gd name="T0" fmla="*/ 443 w 443"/>
                <a:gd name="T1" fmla="*/ 22 h 22"/>
                <a:gd name="T2" fmla="*/ 443 w 443"/>
                <a:gd name="T3" fmla="*/ 0 h 22"/>
                <a:gd name="T4" fmla="*/ 11 w 443"/>
                <a:gd name="T5" fmla="*/ 0 h 22"/>
                <a:gd name="T6" fmla="*/ 0 w 443"/>
                <a:gd name="T7" fmla="*/ 11 h 22"/>
                <a:gd name="T8" fmla="*/ 0 w 443"/>
                <a:gd name="T9" fmla="*/ 22 h 22"/>
                <a:gd name="T10" fmla="*/ 11 w 443"/>
                <a:gd name="T11" fmla="*/ 22 h 22"/>
                <a:gd name="T12" fmla="*/ 443 w 443"/>
                <a:gd name="T13" fmla="*/ 22 h 22"/>
                <a:gd name="T14" fmla="*/ 0 60000 65536"/>
                <a:gd name="T15" fmla="*/ 0 60000 65536"/>
                <a:gd name="T16" fmla="*/ 0 60000 65536"/>
                <a:gd name="T17" fmla="*/ 0 60000 65536"/>
                <a:gd name="T18" fmla="*/ 0 60000 65536"/>
                <a:gd name="T19" fmla="*/ 0 60000 65536"/>
                <a:gd name="T20" fmla="*/ 0 60000 65536"/>
                <a:gd name="T21" fmla="*/ 0 w 443"/>
                <a:gd name="T22" fmla="*/ 0 h 22"/>
                <a:gd name="T23" fmla="*/ 443 w 44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3" h="22">
                  <a:moveTo>
                    <a:pt x="443" y="22"/>
                  </a:moveTo>
                  <a:lnTo>
                    <a:pt x="443" y="0"/>
                  </a:lnTo>
                  <a:lnTo>
                    <a:pt x="11" y="0"/>
                  </a:lnTo>
                  <a:lnTo>
                    <a:pt x="0" y="11"/>
                  </a:lnTo>
                  <a:lnTo>
                    <a:pt x="0" y="22"/>
                  </a:lnTo>
                  <a:lnTo>
                    <a:pt x="11" y="22"/>
                  </a:lnTo>
                  <a:lnTo>
                    <a:pt x="443" y="22"/>
                  </a:lnTo>
                  <a:close/>
                </a:path>
              </a:pathLst>
            </a:custGeom>
            <a:solidFill>
              <a:srgbClr val="000000"/>
            </a:solidFill>
            <a:ln w="9525">
              <a:noFill/>
              <a:round/>
              <a:headEnd/>
              <a:tailEnd/>
            </a:ln>
          </p:spPr>
          <p:txBody>
            <a:bodyPr/>
            <a:lstStyle/>
            <a:p>
              <a:pPr eaLnBrk="0" hangingPunct="0"/>
              <a:endParaRPr lang="de-DE" sz="1800"/>
            </a:p>
          </p:txBody>
        </p:sp>
      </p:grpSp>
      <p:sp>
        <p:nvSpPr>
          <p:cNvPr id="92182" name="Rectangle 50"/>
          <p:cNvSpPr>
            <a:spLocks noChangeArrowheads="1"/>
          </p:cNvSpPr>
          <p:nvPr/>
        </p:nvSpPr>
        <p:spPr bwMode="auto">
          <a:xfrm>
            <a:off x="1782763" y="1525588"/>
            <a:ext cx="1341437" cy="244475"/>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Application</a:t>
            </a:r>
            <a:endParaRPr lang="en-US" sz="1600" b="0">
              <a:latin typeface="Courier New" pitchFamily="49" charset="0"/>
            </a:endParaRPr>
          </a:p>
        </p:txBody>
      </p:sp>
      <p:sp>
        <p:nvSpPr>
          <p:cNvPr id="92183" name="Rectangle 51"/>
          <p:cNvSpPr>
            <a:spLocks noChangeArrowheads="1"/>
          </p:cNvSpPr>
          <p:nvPr/>
        </p:nvSpPr>
        <p:spPr bwMode="auto">
          <a:xfrm>
            <a:off x="1720850" y="2259013"/>
            <a:ext cx="1463675" cy="244475"/>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Presentation</a:t>
            </a:r>
            <a:endParaRPr lang="en-US" sz="1600" b="0">
              <a:latin typeface="Courier New" pitchFamily="49" charset="0"/>
            </a:endParaRPr>
          </a:p>
        </p:txBody>
      </p:sp>
      <p:sp>
        <p:nvSpPr>
          <p:cNvPr id="92184" name="Rectangle 52"/>
          <p:cNvSpPr>
            <a:spLocks noChangeArrowheads="1"/>
          </p:cNvSpPr>
          <p:nvPr/>
        </p:nvSpPr>
        <p:spPr bwMode="auto">
          <a:xfrm>
            <a:off x="2027238" y="3019425"/>
            <a:ext cx="854075" cy="244475"/>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Session</a:t>
            </a:r>
            <a:endParaRPr lang="en-US" sz="1600" b="0">
              <a:latin typeface="Courier New" pitchFamily="49" charset="0"/>
            </a:endParaRPr>
          </a:p>
        </p:txBody>
      </p:sp>
      <p:sp>
        <p:nvSpPr>
          <p:cNvPr id="92185" name="Rectangle 53"/>
          <p:cNvSpPr>
            <a:spLocks noChangeArrowheads="1"/>
          </p:cNvSpPr>
          <p:nvPr/>
        </p:nvSpPr>
        <p:spPr bwMode="auto">
          <a:xfrm>
            <a:off x="1905000" y="3775075"/>
            <a:ext cx="1096963" cy="244475"/>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Transport</a:t>
            </a:r>
            <a:endParaRPr lang="en-US" sz="1600" b="0">
              <a:latin typeface="Courier New" pitchFamily="49" charset="0"/>
            </a:endParaRPr>
          </a:p>
        </p:txBody>
      </p:sp>
      <p:sp>
        <p:nvSpPr>
          <p:cNvPr id="92186" name="Rectangle 54"/>
          <p:cNvSpPr>
            <a:spLocks noChangeArrowheads="1"/>
          </p:cNvSpPr>
          <p:nvPr/>
        </p:nvSpPr>
        <p:spPr bwMode="auto">
          <a:xfrm>
            <a:off x="2027238" y="4543425"/>
            <a:ext cx="854075" cy="244475"/>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Network</a:t>
            </a:r>
            <a:endParaRPr lang="en-US" sz="1600" b="0">
              <a:latin typeface="Courier New" pitchFamily="49" charset="0"/>
            </a:endParaRPr>
          </a:p>
        </p:txBody>
      </p:sp>
      <p:sp>
        <p:nvSpPr>
          <p:cNvPr id="92187" name="Rectangle 55"/>
          <p:cNvSpPr>
            <a:spLocks noChangeArrowheads="1"/>
          </p:cNvSpPr>
          <p:nvPr/>
        </p:nvSpPr>
        <p:spPr bwMode="auto">
          <a:xfrm>
            <a:off x="1965325" y="5307013"/>
            <a:ext cx="976313" cy="244475"/>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DataLink</a:t>
            </a:r>
            <a:endParaRPr lang="en-US" sz="1600" b="0">
              <a:latin typeface="Courier New" pitchFamily="49" charset="0"/>
            </a:endParaRPr>
          </a:p>
        </p:txBody>
      </p:sp>
      <p:sp>
        <p:nvSpPr>
          <p:cNvPr id="92188" name="Rectangle 56"/>
          <p:cNvSpPr>
            <a:spLocks noChangeArrowheads="1"/>
          </p:cNvSpPr>
          <p:nvPr/>
        </p:nvSpPr>
        <p:spPr bwMode="auto">
          <a:xfrm>
            <a:off x="1417638" y="5986463"/>
            <a:ext cx="2073275" cy="387350"/>
          </a:xfrm>
          <a:prstGeom prst="rect">
            <a:avLst/>
          </a:prstGeom>
          <a:solidFill>
            <a:srgbClr val="FFFFFF"/>
          </a:solidFill>
          <a:ln w="9525">
            <a:noFill/>
            <a:miter lim="800000"/>
            <a:headEnd/>
            <a:tailEnd/>
          </a:ln>
        </p:spPr>
        <p:txBody>
          <a:bodyPr/>
          <a:lstStyle/>
          <a:p>
            <a:pPr eaLnBrk="0" hangingPunct="0"/>
            <a:endParaRPr lang="de-DE" sz="1800"/>
          </a:p>
        </p:txBody>
      </p:sp>
      <p:sp>
        <p:nvSpPr>
          <p:cNvPr id="92189" name="Rectangle 57"/>
          <p:cNvSpPr>
            <a:spLocks noChangeArrowheads="1"/>
          </p:cNvSpPr>
          <p:nvPr/>
        </p:nvSpPr>
        <p:spPr bwMode="auto">
          <a:xfrm>
            <a:off x="1400175" y="5969000"/>
            <a:ext cx="2108200" cy="422275"/>
          </a:xfrm>
          <a:prstGeom prst="rect">
            <a:avLst/>
          </a:prstGeom>
          <a:noFill/>
          <a:ln w="34925">
            <a:solidFill>
              <a:srgbClr val="000000"/>
            </a:solidFill>
            <a:miter lim="800000"/>
            <a:headEnd/>
            <a:tailEnd/>
          </a:ln>
        </p:spPr>
        <p:txBody>
          <a:bodyPr/>
          <a:lstStyle/>
          <a:p>
            <a:pPr eaLnBrk="0" hangingPunct="0"/>
            <a:endParaRPr lang="de-DE" sz="1800"/>
          </a:p>
        </p:txBody>
      </p:sp>
      <p:sp>
        <p:nvSpPr>
          <p:cNvPr id="92190" name="Rectangle 58"/>
          <p:cNvSpPr>
            <a:spLocks noChangeArrowheads="1"/>
          </p:cNvSpPr>
          <p:nvPr/>
        </p:nvSpPr>
        <p:spPr bwMode="auto">
          <a:xfrm>
            <a:off x="1965325" y="6057900"/>
            <a:ext cx="976313" cy="244475"/>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Physical</a:t>
            </a:r>
            <a:endParaRPr lang="en-US" sz="1600" b="0">
              <a:latin typeface="Courier New" pitchFamily="49" charset="0"/>
            </a:endParaRPr>
          </a:p>
        </p:txBody>
      </p:sp>
      <p:sp>
        <p:nvSpPr>
          <p:cNvPr id="92191" name="Line 59"/>
          <p:cNvSpPr>
            <a:spLocks noChangeShapeType="1"/>
          </p:cNvSpPr>
          <p:nvPr/>
        </p:nvSpPr>
        <p:spPr bwMode="auto">
          <a:xfrm>
            <a:off x="2454275" y="1981200"/>
            <a:ext cx="1588" cy="176213"/>
          </a:xfrm>
          <a:prstGeom prst="line">
            <a:avLst/>
          </a:prstGeom>
          <a:noFill/>
          <a:ln w="17463">
            <a:solidFill>
              <a:srgbClr val="000000"/>
            </a:solidFill>
            <a:round/>
            <a:headEnd/>
            <a:tailEnd/>
          </a:ln>
        </p:spPr>
        <p:txBody>
          <a:bodyPr/>
          <a:lstStyle/>
          <a:p>
            <a:endParaRPr lang="en-CA"/>
          </a:p>
        </p:txBody>
      </p:sp>
      <p:sp>
        <p:nvSpPr>
          <p:cNvPr id="92192" name="Freeform 60"/>
          <p:cNvSpPr>
            <a:spLocks/>
          </p:cNvSpPr>
          <p:nvPr/>
        </p:nvSpPr>
        <p:spPr bwMode="auto">
          <a:xfrm>
            <a:off x="2401888" y="1981200"/>
            <a:ext cx="104775" cy="176213"/>
          </a:xfrm>
          <a:custGeom>
            <a:avLst/>
            <a:gdLst>
              <a:gd name="T0" fmla="*/ 2147483647 w 66"/>
              <a:gd name="T1" fmla="*/ 0 h 111"/>
              <a:gd name="T2" fmla="*/ 2147483647 w 66"/>
              <a:gd name="T3" fmla="*/ 2147483647 h 111"/>
              <a:gd name="T4" fmla="*/ 0 w 66"/>
              <a:gd name="T5" fmla="*/ 0 h 111"/>
              <a:gd name="T6" fmla="*/ 0 60000 65536"/>
              <a:gd name="T7" fmla="*/ 0 60000 65536"/>
              <a:gd name="T8" fmla="*/ 0 60000 65536"/>
              <a:gd name="T9" fmla="*/ 0 w 66"/>
              <a:gd name="T10" fmla="*/ 0 h 111"/>
              <a:gd name="T11" fmla="*/ 66 w 66"/>
              <a:gd name="T12" fmla="*/ 111 h 111"/>
            </a:gdLst>
            <a:ahLst/>
            <a:cxnLst>
              <a:cxn ang="T6">
                <a:pos x="T0" y="T1"/>
              </a:cxn>
              <a:cxn ang="T7">
                <a:pos x="T2" y="T3"/>
              </a:cxn>
              <a:cxn ang="T8">
                <a:pos x="T4" y="T5"/>
              </a:cxn>
            </a:cxnLst>
            <a:rect l="T9" t="T10" r="T11" b="T12"/>
            <a:pathLst>
              <a:path w="66" h="111">
                <a:moveTo>
                  <a:pt x="66" y="0"/>
                </a:moveTo>
                <a:lnTo>
                  <a:pt x="33" y="111"/>
                </a:lnTo>
                <a:lnTo>
                  <a:pt x="0" y="0"/>
                </a:lnTo>
              </a:path>
            </a:pathLst>
          </a:custGeom>
          <a:noFill/>
          <a:ln w="17463">
            <a:solidFill>
              <a:srgbClr val="000000"/>
            </a:solidFill>
            <a:round/>
            <a:headEnd/>
            <a:tailEnd/>
          </a:ln>
        </p:spPr>
        <p:txBody>
          <a:bodyPr/>
          <a:lstStyle/>
          <a:p>
            <a:pPr eaLnBrk="0" hangingPunct="0"/>
            <a:endParaRPr lang="de-DE" sz="1800"/>
          </a:p>
        </p:txBody>
      </p:sp>
      <p:sp>
        <p:nvSpPr>
          <p:cNvPr id="92193" name="Line 61"/>
          <p:cNvSpPr>
            <a:spLocks noChangeShapeType="1"/>
          </p:cNvSpPr>
          <p:nvPr/>
        </p:nvSpPr>
        <p:spPr bwMode="auto">
          <a:xfrm>
            <a:off x="2454275" y="1841500"/>
            <a:ext cx="1588" cy="52388"/>
          </a:xfrm>
          <a:prstGeom prst="line">
            <a:avLst/>
          </a:prstGeom>
          <a:noFill/>
          <a:ln w="17463">
            <a:solidFill>
              <a:srgbClr val="000000"/>
            </a:solidFill>
            <a:round/>
            <a:headEnd/>
            <a:tailEnd/>
          </a:ln>
        </p:spPr>
        <p:txBody>
          <a:bodyPr/>
          <a:lstStyle/>
          <a:p>
            <a:endParaRPr lang="en-CA"/>
          </a:p>
        </p:txBody>
      </p:sp>
      <p:sp>
        <p:nvSpPr>
          <p:cNvPr id="92194" name="Line 62"/>
          <p:cNvSpPr>
            <a:spLocks noChangeShapeType="1"/>
          </p:cNvSpPr>
          <p:nvPr/>
        </p:nvSpPr>
        <p:spPr bwMode="auto">
          <a:xfrm>
            <a:off x="2454275" y="1911350"/>
            <a:ext cx="1588" cy="69850"/>
          </a:xfrm>
          <a:prstGeom prst="line">
            <a:avLst/>
          </a:prstGeom>
          <a:noFill/>
          <a:ln w="17463">
            <a:solidFill>
              <a:srgbClr val="000000"/>
            </a:solidFill>
            <a:round/>
            <a:headEnd/>
            <a:tailEnd/>
          </a:ln>
        </p:spPr>
        <p:txBody>
          <a:bodyPr/>
          <a:lstStyle/>
          <a:p>
            <a:endParaRPr lang="en-CA"/>
          </a:p>
        </p:txBody>
      </p:sp>
      <p:sp>
        <p:nvSpPr>
          <p:cNvPr id="92195" name="Line 63"/>
          <p:cNvSpPr>
            <a:spLocks noChangeShapeType="1"/>
          </p:cNvSpPr>
          <p:nvPr/>
        </p:nvSpPr>
        <p:spPr bwMode="auto">
          <a:xfrm>
            <a:off x="2454275" y="2736850"/>
            <a:ext cx="1588" cy="193675"/>
          </a:xfrm>
          <a:prstGeom prst="line">
            <a:avLst/>
          </a:prstGeom>
          <a:noFill/>
          <a:ln w="17463">
            <a:solidFill>
              <a:srgbClr val="000000"/>
            </a:solidFill>
            <a:round/>
            <a:headEnd/>
            <a:tailEnd/>
          </a:ln>
        </p:spPr>
        <p:txBody>
          <a:bodyPr/>
          <a:lstStyle/>
          <a:p>
            <a:endParaRPr lang="en-CA"/>
          </a:p>
        </p:txBody>
      </p:sp>
      <p:sp>
        <p:nvSpPr>
          <p:cNvPr id="92196" name="Freeform 64"/>
          <p:cNvSpPr>
            <a:spLocks/>
          </p:cNvSpPr>
          <p:nvPr/>
        </p:nvSpPr>
        <p:spPr bwMode="auto">
          <a:xfrm>
            <a:off x="2401888" y="2736850"/>
            <a:ext cx="104775" cy="193675"/>
          </a:xfrm>
          <a:custGeom>
            <a:avLst/>
            <a:gdLst>
              <a:gd name="T0" fmla="*/ 2147483647 w 66"/>
              <a:gd name="T1" fmla="*/ 0 h 122"/>
              <a:gd name="T2" fmla="*/ 2147483647 w 66"/>
              <a:gd name="T3" fmla="*/ 2147483647 h 122"/>
              <a:gd name="T4" fmla="*/ 0 w 66"/>
              <a:gd name="T5" fmla="*/ 0 h 122"/>
              <a:gd name="T6" fmla="*/ 0 60000 65536"/>
              <a:gd name="T7" fmla="*/ 0 60000 65536"/>
              <a:gd name="T8" fmla="*/ 0 60000 65536"/>
              <a:gd name="T9" fmla="*/ 0 w 66"/>
              <a:gd name="T10" fmla="*/ 0 h 122"/>
              <a:gd name="T11" fmla="*/ 66 w 66"/>
              <a:gd name="T12" fmla="*/ 122 h 122"/>
            </a:gdLst>
            <a:ahLst/>
            <a:cxnLst>
              <a:cxn ang="T6">
                <a:pos x="T0" y="T1"/>
              </a:cxn>
              <a:cxn ang="T7">
                <a:pos x="T2" y="T3"/>
              </a:cxn>
              <a:cxn ang="T8">
                <a:pos x="T4" y="T5"/>
              </a:cxn>
            </a:cxnLst>
            <a:rect l="T9" t="T10" r="T11" b="T12"/>
            <a:pathLst>
              <a:path w="66" h="122">
                <a:moveTo>
                  <a:pt x="66" y="0"/>
                </a:moveTo>
                <a:lnTo>
                  <a:pt x="33" y="122"/>
                </a:lnTo>
                <a:lnTo>
                  <a:pt x="0" y="0"/>
                </a:lnTo>
              </a:path>
            </a:pathLst>
          </a:custGeom>
          <a:noFill/>
          <a:ln w="17463">
            <a:solidFill>
              <a:srgbClr val="000000"/>
            </a:solidFill>
            <a:round/>
            <a:headEnd/>
            <a:tailEnd/>
          </a:ln>
        </p:spPr>
        <p:txBody>
          <a:bodyPr/>
          <a:lstStyle/>
          <a:p>
            <a:pPr eaLnBrk="0" hangingPunct="0"/>
            <a:endParaRPr lang="de-DE" sz="1800"/>
          </a:p>
        </p:txBody>
      </p:sp>
      <p:sp>
        <p:nvSpPr>
          <p:cNvPr id="92197" name="Line 65"/>
          <p:cNvSpPr>
            <a:spLocks noChangeShapeType="1"/>
          </p:cNvSpPr>
          <p:nvPr/>
        </p:nvSpPr>
        <p:spPr bwMode="auto">
          <a:xfrm>
            <a:off x="2454275" y="2560638"/>
            <a:ext cx="1588" cy="71437"/>
          </a:xfrm>
          <a:prstGeom prst="line">
            <a:avLst/>
          </a:prstGeom>
          <a:noFill/>
          <a:ln w="17463">
            <a:solidFill>
              <a:srgbClr val="000000"/>
            </a:solidFill>
            <a:round/>
            <a:headEnd/>
            <a:tailEnd/>
          </a:ln>
        </p:spPr>
        <p:txBody>
          <a:bodyPr/>
          <a:lstStyle/>
          <a:p>
            <a:endParaRPr lang="en-CA"/>
          </a:p>
        </p:txBody>
      </p:sp>
      <p:sp>
        <p:nvSpPr>
          <p:cNvPr id="92198" name="Line 66"/>
          <p:cNvSpPr>
            <a:spLocks noChangeShapeType="1"/>
          </p:cNvSpPr>
          <p:nvPr/>
        </p:nvSpPr>
        <p:spPr bwMode="auto">
          <a:xfrm>
            <a:off x="2454275" y="2667000"/>
            <a:ext cx="1588" cy="69850"/>
          </a:xfrm>
          <a:prstGeom prst="line">
            <a:avLst/>
          </a:prstGeom>
          <a:noFill/>
          <a:ln w="17463">
            <a:solidFill>
              <a:srgbClr val="000000"/>
            </a:solidFill>
            <a:round/>
            <a:headEnd/>
            <a:tailEnd/>
          </a:ln>
        </p:spPr>
        <p:txBody>
          <a:bodyPr/>
          <a:lstStyle/>
          <a:p>
            <a:endParaRPr lang="en-CA"/>
          </a:p>
        </p:txBody>
      </p:sp>
      <p:sp>
        <p:nvSpPr>
          <p:cNvPr id="92199" name="Line 67"/>
          <p:cNvSpPr>
            <a:spLocks noChangeShapeType="1"/>
          </p:cNvSpPr>
          <p:nvPr/>
        </p:nvSpPr>
        <p:spPr bwMode="auto">
          <a:xfrm>
            <a:off x="2454275" y="3492500"/>
            <a:ext cx="1588" cy="193675"/>
          </a:xfrm>
          <a:prstGeom prst="line">
            <a:avLst/>
          </a:prstGeom>
          <a:noFill/>
          <a:ln w="17463">
            <a:solidFill>
              <a:srgbClr val="000000"/>
            </a:solidFill>
            <a:round/>
            <a:headEnd/>
            <a:tailEnd/>
          </a:ln>
        </p:spPr>
        <p:txBody>
          <a:bodyPr/>
          <a:lstStyle/>
          <a:p>
            <a:endParaRPr lang="en-CA"/>
          </a:p>
        </p:txBody>
      </p:sp>
      <p:sp>
        <p:nvSpPr>
          <p:cNvPr id="92200" name="Freeform 68"/>
          <p:cNvSpPr>
            <a:spLocks/>
          </p:cNvSpPr>
          <p:nvPr/>
        </p:nvSpPr>
        <p:spPr bwMode="auto">
          <a:xfrm>
            <a:off x="2401888" y="3509963"/>
            <a:ext cx="104775" cy="176212"/>
          </a:xfrm>
          <a:custGeom>
            <a:avLst/>
            <a:gdLst>
              <a:gd name="T0" fmla="*/ 2147483647 w 66"/>
              <a:gd name="T1" fmla="*/ 0 h 111"/>
              <a:gd name="T2" fmla="*/ 2147483647 w 66"/>
              <a:gd name="T3" fmla="*/ 2147483647 h 111"/>
              <a:gd name="T4" fmla="*/ 0 w 66"/>
              <a:gd name="T5" fmla="*/ 0 h 111"/>
              <a:gd name="T6" fmla="*/ 0 60000 65536"/>
              <a:gd name="T7" fmla="*/ 0 60000 65536"/>
              <a:gd name="T8" fmla="*/ 0 60000 65536"/>
              <a:gd name="T9" fmla="*/ 0 w 66"/>
              <a:gd name="T10" fmla="*/ 0 h 111"/>
              <a:gd name="T11" fmla="*/ 66 w 66"/>
              <a:gd name="T12" fmla="*/ 111 h 111"/>
            </a:gdLst>
            <a:ahLst/>
            <a:cxnLst>
              <a:cxn ang="T6">
                <a:pos x="T0" y="T1"/>
              </a:cxn>
              <a:cxn ang="T7">
                <a:pos x="T2" y="T3"/>
              </a:cxn>
              <a:cxn ang="T8">
                <a:pos x="T4" y="T5"/>
              </a:cxn>
            </a:cxnLst>
            <a:rect l="T9" t="T10" r="T11" b="T12"/>
            <a:pathLst>
              <a:path w="66" h="111">
                <a:moveTo>
                  <a:pt x="66" y="0"/>
                </a:moveTo>
                <a:lnTo>
                  <a:pt x="33" y="111"/>
                </a:lnTo>
                <a:lnTo>
                  <a:pt x="0" y="0"/>
                </a:lnTo>
              </a:path>
            </a:pathLst>
          </a:custGeom>
          <a:noFill/>
          <a:ln w="17463">
            <a:solidFill>
              <a:srgbClr val="000000"/>
            </a:solidFill>
            <a:round/>
            <a:headEnd/>
            <a:tailEnd/>
          </a:ln>
        </p:spPr>
        <p:txBody>
          <a:bodyPr/>
          <a:lstStyle/>
          <a:p>
            <a:pPr eaLnBrk="0" hangingPunct="0"/>
            <a:endParaRPr lang="de-DE" sz="1800"/>
          </a:p>
        </p:txBody>
      </p:sp>
      <p:sp>
        <p:nvSpPr>
          <p:cNvPr id="92201" name="Line 69"/>
          <p:cNvSpPr>
            <a:spLocks noChangeShapeType="1"/>
          </p:cNvSpPr>
          <p:nvPr/>
        </p:nvSpPr>
        <p:spPr bwMode="auto">
          <a:xfrm>
            <a:off x="2454275" y="3316288"/>
            <a:ext cx="1588" cy="71437"/>
          </a:xfrm>
          <a:prstGeom prst="line">
            <a:avLst/>
          </a:prstGeom>
          <a:noFill/>
          <a:ln w="17463">
            <a:solidFill>
              <a:srgbClr val="000000"/>
            </a:solidFill>
            <a:round/>
            <a:headEnd/>
            <a:tailEnd/>
          </a:ln>
        </p:spPr>
        <p:txBody>
          <a:bodyPr/>
          <a:lstStyle/>
          <a:p>
            <a:endParaRPr lang="en-CA"/>
          </a:p>
        </p:txBody>
      </p:sp>
      <p:sp>
        <p:nvSpPr>
          <p:cNvPr id="92202" name="Line 70"/>
          <p:cNvSpPr>
            <a:spLocks noChangeShapeType="1"/>
          </p:cNvSpPr>
          <p:nvPr/>
        </p:nvSpPr>
        <p:spPr bwMode="auto">
          <a:xfrm>
            <a:off x="2454275" y="3440113"/>
            <a:ext cx="1588" cy="52387"/>
          </a:xfrm>
          <a:prstGeom prst="line">
            <a:avLst/>
          </a:prstGeom>
          <a:noFill/>
          <a:ln w="17463">
            <a:solidFill>
              <a:srgbClr val="000000"/>
            </a:solidFill>
            <a:round/>
            <a:headEnd/>
            <a:tailEnd/>
          </a:ln>
        </p:spPr>
        <p:txBody>
          <a:bodyPr/>
          <a:lstStyle/>
          <a:p>
            <a:endParaRPr lang="en-CA"/>
          </a:p>
        </p:txBody>
      </p:sp>
      <p:sp>
        <p:nvSpPr>
          <p:cNvPr id="92203" name="Line 71"/>
          <p:cNvSpPr>
            <a:spLocks noChangeShapeType="1"/>
          </p:cNvSpPr>
          <p:nvPr/>
        </p:nvSpPr>
        <p:spPr bwMode="auto">
          <a:xfrm>
            <a:off x="2454275" y="4265613"/>
            <a:ext cx="1588" cy="176212"/>
          </a:xfrm>
          <a:prstGeom prst="line">
            <a:avLst/>
          </a:prstGeom>
          <a:noFill/>
          <a:ln w="17463">
            <a:solidFill>
              <a:srgbClr val="000000"/>
            </a:solidFill>
            <a:round/>
            <a:headEnd/>
            <a:tailEnd/>
          </a:ln>
        </p:spPr>
        <p:txBody>
          <a:bodyPr/>
          <a:lstStyle/>
          <a:p>
            <a:endParaRPr lang="en-CA"/>
          </a:p>
        </p:txBody>
      </p:sp>
      <p:sp>
        <p:nvSpPr>
          <p:cNvPr id="92204" name="Freeform 72"/>
          <p:cNvSpPr>
            <a:spLocks/>
          </p:cNvSpPr>
          <p:nvPr/>
        </p:nvSpPr>
        <p:spPr bwMode="auto">
          <a:xfrm>
            <a:off x="2401888" y="4265613"/>
            <a:ext cx="104775" cy="176212"/>
          </a:xfrm>
          <a:custGeom>
            <a:avLst/>
            <a:gdLst>
              <a:gd name="T0" fmla="*/ 2147483647 w 66"/>
              <a:gd name="T1" fmla="*/ 0 h 111"/>
              <a:gd name="T2" fmla="*/ 2147483647 w 66"/>
              <a:gd name="T3" fmla="*/ 2147483647 h 111"/>
              <a:gd name="T4" fmla="*/ 0 w 66"/>
              <a:gd name="T5" fmla="*/ 0 h 111"/>
              <a:gd name="T6" fmla="*/ 0 60000 65536"/>
              <a:gd name="T7" fmla="*/ 0 60000 65536"/>
              <a:gd name="T8" fmla="*/ 0 60000 65536"/>
              <a:gd name="T9" fmla="*/ 0 w 66"/>
              <a:gd name="T10" fmla="*/ 0 h 111"/>
              <a:gd name="T11" fmla="*/ 66 w 66"/>
              <a:gd name="T12" fmla="*/ 111 h 111"/>
            </a:gdLst>
            <a:ahLst/>
            <a:cxnLst>
              <a:cxn ang="T6">
                <a:pos x="T0" y="T1"/>
              </a:cxn>
              <a:cxn ang="T7">
                <a:pos x="T2" y="T3"/>
              </a:cxn>
              <a:cxn ang="T8">
                <a:pos x="T4" y="T5"/>
              </a:cxn>
            </a:cxnLst>
            <a:rect l="T9" t="T10" r="T11" b="T12"/>
            <a:pathLst>
              <a:path w="66" h="111">
                <a:moveTo>
                  <a:pt x="66" y="0"/>
                </a:moveTo>
                <a:lnTo>
                  <a:pt x="33" y="111"/>
                </a:lnTo>
                <a:lnTo>
                  <a:pt x="0" y="0"/>
                </a:lnTo>
              </a:path>
            </a:pathLst>
          </a:custGeom>
          <a:noFill/>
          <a:ln w="17463">
            <a:solidFill>
              <a:srgbClr val="000000"/>
            </a:solidFill>
            <a:round/>
            <a:headEnd/>
            <a:tailEnd/>
          </a:ln>
        </p:spPr>
        <p:txBody>
          <a:bodyPr/>
          <a:lstStyle/>
          <a:p>
            <a:pPr eaLnBrk="0" hangingPunct="0"/>
            <a:endParaRPr lang="de-DE" sz="1800"/>
          </a:p>
        </p:txBody>
      </p:sp>
      <p:sp>
        <p:nvSpPr>
          <p:cNvPr id="92205" name="Line 73"/>
          <p:cNvSpPr>
            <a:spLocks noChangeShapeType="1"/>
          </p:cNvSpPr>
          <p:nvPr/>
        </p:nvSpPr>
        <p:spPr bwMode="auto">
          <a:xfrm>
            <a:off x="2454275" y="4089400"/>
            <a:ext cx="1588" cy="52388"/>
          </a:xfrm>
          <a:prstGeom prst="line">
            <a:avLst/>
          </a:prstGeom>
          <a:noFill/>
          <a:ln w="17463">
            <a:solidFill>
              <a:srgbClr val="000000"/>
            </a:solidFill>
            <a:round/>
            <a:headEnd/>
            <a:tailEnd/>
          </a:ln>
        </p:spPr>
        <p:txBody>
          <a:bodyPr/>
          <a:lstStyle/>
          <a:p>
            <a:endParaRPr lang="en-CA"/>
          </a:p>
        </p:txBody>
      </p:sp>
      <p:sp>
        <p:nvSpPr>
          <p:cNvPr id="92206" name="Line 74"/>
          <p:cNvSpPr>
            <a:spLocks noChangeShapeType="1"/>
          </p:cNvSpPr>
          <p:nvPr/>
        </p:nvSpPr>
        <p:spPr bwMode="auto">
          <a:xfrm>
            <a:off x="2454275" y="4195763"/>
            <a:ext cx="1588" cy="69850"/>
          </a:xfrm>
          <a:prstGeom prst="line">
            <a:avLst/>
          </a:prstGeom>
          <a:noFill/>
          <a:ln w="17463">
            <a:solidFill>
              <a:srgbClr val="000000"/>
            </a:solidFill>
            <a:round/>
            <a:headEnd/>
            <a:tailEnd/>
          </a:ln>
        </p:spPr>
        <p:txBody>
          <a:bodyPr/>
          <a:lstStyle/>
          <a:p>
            <a:endParaRPr lang="en-CA"/>
          </a:p>
        </p:txBody>
      </p:sp>
      <p:sp>
        <p:nvSpPr>
          <p:cNvPr id="92207" name="Line 75"/>
          <p:cNvSpPr>
            <a:spLocks noChangeShapeType="1"/>
          </p:cNvSpPr>
          <p:nvPr/>
        </p:nvSpPr>
        <p:spPr bwMode="auto">
          <a:xfrm>
            <a:off x="2454275" y="5021263"/>
            <a:ext cx="1588" cy="192087"/>
          </a:xfrm>
          <a:prstGeom prst="line">
            <a:avLst/>
          </a:prstGeom>
          <a:noFill/>
          <a:ln w="17463">
            <a:solidFill>
              <a:srgbClr val="000000"/>
            </a:solidFill>
            <a:round/>
            <a:headEnd/>
            <a:tailEnd/>
          </a:ln>
        </p:spPr>
        <p:txBody>
          <a:bodyPr/>
          <a:lstStyle/>
          <a:p>
            <a:endParaRPr lang="en-CA"/>
          </a:p>
        </p:txBody>
      </p:sp>
      <p:sp>
        <p:nvSpPr>
          <p:cNvPr id="92208" name="Freeform 76"/>
          <p:cNvSpPr>
            <a:spLocks/>
          </p:cNvSpPr>
          <p:nvPr/>
        </p:nvSpPr>
        <p:spPr bwMode="auto">
          <a:xfrm>
            <a:off x="2401888" y="5021263"/>
            <a:ext cx="104775" cy="192087"/>
          </a:xfrm>
          <a:custGeom>
            <a:avLst/>
            <a:gdLst>
              <a:gd name="T0" fmla="*/ 2147483647 w 66"/>
              <a:gd name="T1" fmla="*/ 0 h 121"/>
              <a:gd name="T2" fmla="*/ 2147483647 w 66"/>
              <a:gd name="T3" fmla="*/ 2147483647 h 121"/>
              <a:gd name="T4" fmla="*/ 0 w 66"/>
              <a:gd name="T5" fmla="*/ 0 h 121"/>
              <a:gd name="T6" fmla="*/ 0 60000 65536"/>
              <a:gd name="T7" fmla="*/ 0 60000 65536"/>
              <a:gd name="T8" fmla="*/ 0 60000 65536"/>
              <a:gd name="T9" fmla="*/ 0 w 66"/>
              <a:gd name="T10" fmla="*/ 0 h 121"/>
              <a:gd name="T11" fmla="*/ 66 w 66"/>
              <a:gd name="T12" fmla="*/ 121 h 121"/>
            </a:gdLst>
            <a:ahLst/>
            <a:cxnLst>
              <a:cxn ang="T6">
                <a:pos x="T0" y="T1"/>
              </a:cxn>
              <a:cxn ang="T7">
                <a:pos x="T2" y="T3"/>
              </a:cxn>
              <a:cxn ang="T8">
                <a:pos x="T4" y="T5"/>
              </a:cxn>
            </a:cxnLst>
            <a:rect l="T9" t="T10" r="T11" b="T12"/>
            <a:pathLst>
              <a:path w="66" h="121">
                <a:moveTo>
                  <a:pt x="66" y="0"/>
                </a:moveTo>
                <a:lnTo>
                  <a:pt x="33" y="121"/>
                </a:lnTo>
                <a:lnTo>
                  <a:pt x="0" y="0"/>
                </a:lnTo>
              </a:path>
            </a:pathLst>
          </a:custGeom>
          <a:noFill/>
          <a:ln w="17463">
            <a:solidFill>
              <a:srgbClr val="000000"/>
            </a:solidFill>
            <a:round/>
            <a:headEnd/>
            <a:tailEnd/>
          </a:ln>
        </p:spPr>
        <p:txBody>
          <a:bodyPr/>
          <a:lstStyle/>
          <a:p>
            <a:pPr eaLnBrk="0" hangingPunct="0"/>
            <a:endParaRPr lang="de-DE" sz="1800"/>
          </a:p>
        </p:txBody>
      </p:sp>
      <p:sp>
        <p:nvSpPr>
          <p:cNvPr id="92209" name="Line 77"/>
          <p:cNvSpPr>
            <a:spLocks noChangeShapeType="1"/>
          </p:cNvSpPr>
          <p:nvPr/>
        </p:nvSpPr>
        <p:spPr bwMode="auto">
          <a:xfrm>
            <a:off x="2454275" y="4845050"/>
            <a:ext cx="1588" cy="69850"/>
          </a:xfrm>
          <a:prstGeom prst="line">
            <a:avLst/>
          </a:prstGeom>
          <a:noFill/>
          <a:ln w="17463">
            <a:solidFill>
              <a:srgbClr val="000000"/>
            </a:solidFill>
            <a:round/>
            <a:headEnd/>
            <a:tailEnd/>
          </a:ln>
        </p:spPr>
        <p:txBody>
          <a:bodyPr/>
          <a:lstStyle/>
          <a:p>
            <a:endParaRPr lang="en-CA"/>
          </a:p>
        </p:txBody>
      </p:sp>
      <p:sp>
        <p:nvSpPr>
          <p:cNvPr id="92210" name="Line 78"/>
          <p:cNvSpPr>
            <a:spLocks noChangeShapeType="1"/>
          </p:cNvSpPr>
          <p:nvPr/>
        </p:nvSpPr>
        <p:spPr bwMode="auto">
          <a:xfrm>
            <a:off x="2454275" y="4949825"/>
            <a:ext cx="1588" cy="71438"/>
          </a:xfrm>
          <a:prstGeom prst="line">
            <a:avLst/>
          </a:prstGeom>
          <a:noFill/>
          <a:ln w="17463">
            <a:solidFill>
              <a:srgbClr val="000000"/>
            </a:solidFill>
            <a:round/>
            <a:headEnd/>
            <a:tailEnd/>
          </a:ln>
        </p:spPr>
        <p:txBody>
          <a:bodyPr/>
          <a:lstStyle/>
          <a:p>
            <a:endParaRPr lang="en-CA"/>
          </a:p>
        </p:txBody>
      </p:sp>
      <p:sp>
        <p:nvSpPr>
          <p:cNvPr id="92211" name="Line 79"/>
          <p:cNvSpPr>
            <a:spLocks noChangeShapeType="1"/>
          </p:cNvSpPr>
          <p:nvPr/>
        </p:nvSpPr>
        <p:spPr bwMode="auto">
          <a:xfrm>
            <a:off x="2454275" y="5776913"/>
            <a:ext cx="1588" cy="192087"/>
          </a:xfrm>
          <a:prstGeom prst="line">
            <a:avLst/>
          </a:prstGeom>
          <a:noFill/>
          <a:ln w="17463">
            <a:solidFill>
              <a:srgbClr val="000000"/>
            </a:solidFill>
            <a:round/>
            <a:headEnd/>
            <a:tailEnd/>
          </a:ln>
        </p:spPr>
        <p:txBody>
          <a:bodyPr/>
          <a:lstStyle/>
          <a:p>
            <a:endParaRPr lang="en-CA"/>
          </a:p>
        </p:txBody>
      </p:sp>
      <p:sp>
        <p:nvSpPr>
          <p:cNvPr id="92212" name="Freeform 80"/>
          <p:cNvSpPr>
            <a:spLocks/>
          </p:cNvSpPr>
          <p:nvPr/>
        </p:nvSpPr>
        <p:spPr bwMode="auto">
          <a:xfrm>
            <a:off x="2401888" y="5794375"/>
            <a:ext cx="104775" cy="174625"/>
          </a:xfrm>
          <a:custGeom>
            <a:avLst/>
            <a:gdLst>
              <a:gd name="T0" fmla="*/ 2147483647 w 66"/>
              <a:gd name="T1" fmla="*/ 0 h 110"/>
              <a:gd name="T2" fmla="*/ 2147483647 w 66"/>
              <a:gd name="T3" fmla="*/ 2147483647 h 110"/>
              <a:gd name="T4" fmla="*/ 0 w 66"/>
              <a:gd name="T5" fmla="*/ 0 h 110"/>
              <a:gd name="T6" fmla="*/ 0 60000 65536"/>
              <a:gd name="T7" fmla="*/ 0 60000 65536"/>
              <a:gd name="T8" fmla="*/ 0 60000 65536"/>
              <a:gd name="T9" fmla="*/ 0 w 66"/>
              <a:gd name="T10" fmla="*/ 0 h 110"/>
              <a:gd name="T11" fmla="*/ 66 w 66"/>
              <a:gd name="T12" fmla="*/ 110 h 110"/>
            </a:gdLst>
            <a:ahLst/>
            <a:cxnLst>
              <a:cxn ang="T6">
                <a:pos x="T0" y="T1"/>
              </a:cxn>
              <a:cxn ang="T7">
                <a:pos x="T2" y="T3"/>
              </a:cxn>
              <a:cxn ang="T8">
                <a:pos x="T4" y="T5"/>
              </a:cxn>
            </a:cxnLst>
            <a:rect l="T9" t="T10" r="T11" b="T12"/>
            <a:pathLst>
              <a:path w="66" h="110">
                <a:moveTo>
                  <a:pt x="66" y="0"/>
                </a:moveTo>
                <a:lnTo>
                  <a:pt x="33" y="110"/>
                </a:lnTo>
                <a:lnTo>
                  <a:pt x="0" y="0"/>
                </a:lnTo>
              </a:path>
            </a:pathLst>
          </a:custGeom>
          <a:noFill/>
          <a:ln w="17463">
            <a:solidFill>
              <a:srgbClr val="000000"/>
            </a:solidFill>
            <a:round/>
            <a:headEnd/>
            <a:tailEnd/>
          </a:ln>
        </p:spPr>
        <p:txBody>
          <a:bodyPr/>
          <a:lstStyle/>
          <a:p>
            <a:pPr eaLnBrk="0" hangingPunct="0"/>
            <a:endParaRPr lang="de-DE" sz="1800"/>
          </a:p>
        </p:txBody>
      </p:sp>
      <p:sp>
        <p:nvSpPr>
          <p:cNvPr id="92213" name="Line 81"/>
          <p:cNvSpPr>
            <a:spLocks noChangeShapeType="1"/>
          </p:cNvSpPr>
          <p:nvPr/>
        </p:nvSpPr>
        <p:spPr bwMode="auto">
          <a:xfrm>
            <a:off x="2454275" y="5600700"/>
            <a:ext cx="1588" cy="69850"/>
          </a:xfrm>
          <a:prstGeom prst="line">
            <a:avLst/>
          </a:prstGeom>
          <a:noFill/>
          <a:ln w="17463">
            <a:solidFill>
              <a:srgbClr val="000000"/>
            </a:solidFill>
            <a:round/>
            <a:headEnd/>
            <a:tailEnd/>
          </a:ln>
        </p:spPr>
        <p:txBody>
          <a:bodyPr/>
          <a:lstStyle/>
          <a:p>
            <a:endParaRPr lang="en-CA"/>
          </a:p>
        </p:txBody>
      </p:sp>
      <p:sp>
        <p:nvSpPr>
          <p:cNvPr id="92214" name="Line 82"/>
          <p:cNvSpPr>
            <a:spLocks noChangeShapeType="1"/>
          </p:cNvSpPr>
          <p:nvPr/>
        </p:nvSpPr>
        <p:spPr bwMode="auto">
          <a:xfrm>
            <a:off x="2454275" y="5722938"/>
            <a:ext cx="1588" cy="53975"/>
          </a:xfrm>
          <a:prstGeom prst="line">
            <a:avLst/>
          </a:prstGeom>
          <a:noFill/>
          <a:ln w="17463">
            <a:solidFill>
              <a:srgbClr val="000000"/>
            </a:solidFill>
            <a:round/>
            <a:headEnd/>
            <a:tailEnd/>
          </a:ln>
        </p:spPr>
        <p:txBody>
          <a:bodyPr/>
          <a:lstStyle/>
          <a:p>
            <a:endParaRPr lang="en-CA"/>
          </a:p>
        </p:txBody>
      </p:sp>
      <p:grpSp>
        <p:nvGrpSpPr>
          <p:cNvPr id="9" name="Group 83"/>
          <p:cNvGrpSpPr>
            <a:grpSpLocks/>
          </p:cNvGrpSpPr>
          <p:nvPr/>
        </p:nvGrpSpPr>
        <p:grpSpPr bwMode="auto">
          <a:xfrm>
            <a:off x="6583363" y="3703638"/>
            <a:ext cx="1528762" cy="403225"/>
            <a:chOff x="4147" y="2229"/>
            <a:chExt cx="963" cy="254"/>
          </a:xfrm>
        </p:grpSpPr>
        <p:sp>
          <p:nvSpPr>
            <p:cNvPr id="92279" name="Rectangle 84"/>
            <p:cNvSpPr>
              <a:spLocks noChangeArrowheads="1"/>
            </p:cNvSpPr>
            <p:nvPr/>
          </p:nvSpPr>
          <p:spPr bwMode="auto">
            <a:xfrm>
              <a:off x="4147" y="2229"/>
              <a:ext cx="963" cy="254"/>
            </a:xfrm>
            <a:prstGeom prst="rect">
              <a:avLst/>
            </a:prstGeom>
            <a:solidFill>
              <a:srgbClr val="FF0000"/>
            </a:solidFill>
            <a:ln w="17463">
              <a:solidFill>
                <a:srgbClr val="000000"/>
              </a:solidFill>
              <a:miter lim="800000"/>
              <a:headEnd/>
              <a:tailEnd/>
            </a:ln>
          </p:spPr>
          <p:txBody>
            <a:bodyPr/>
            <a:lstStyle/>
            <a:p>
              <a:pPr eaLnBrk="0" hangingPunct="0"/>
              <a:endParaRPr lang="de-DE" sz="1800">
                <a:solidFill>
                  <a:schemeClr val="bg1"/>
                </a:solidFill>
              </a:endParaRPr>
            </a:p>
          </p:txBody>
        </p:sp>
        <p:sp>
          <p:nvSpPr>
            <p:cNvPr id="92280" name="Rectangle 85"/>
            <p:cNvSpPr>
              <a:spLocks noChangeArrowheads="1"/>
            </p:cNvSpPr>
            <p:nvPr/>
          </p:nvSpPr>
          <p:spPr bwMode="auto">
            <a:xfrm>
              <a:off x="4398" y="2279"/>
              <a:ext cx="461" cy="154"/>
            </a:xfrm>
            <a:prstGeom prst="rect">
              <a:avLst/>
            </a:prstGeom>
            <a:solidFill>
              <a:srgbClr val="FF0000"/>
            </a:solidFill>
            <a:ln w="9525">
              <a:noFill/>
              <a:miter lim="800000"/>
              <a:headEnd/>
              <a:tailEnd/>
            </a:ln>
          </p:spPr>
          <p:txBody>
            <a:bodyPr wrap="none" lIns="0" tIns="0" rIns="0" bIns="0">
              <a:spAutoFit/>
            </a:bodyPr>
            <a:lstStyle/>
            <a:p>
              <a:pPr eaLnBrk="0" hangingPunct="0"/>
              <a:r>
                <a:rPr lang="en-US" sz="1600">
                  <a:solidFill>
                    <a:schemeClr val="bg1"/>
                  </a:solidFill>
                  <a:latin typeface="Courier New" pitchFamily="49" charset="0"/>
                </a:rPr>
                <a:t>Socket</a:t>
              </a:r>
              <a:endParaRPr lang="en-US" sz="1600" b="0">
                <a:solidFill>
                  <a:schemeClr val="bg1"/>
                </a:solidFill>
                <a:latin typeface="Courier New" pitchFamily="49" charset="0"/>
              </a:endParaRPr>
            </a:p>
          </p:txBody>
        </p:sp>
      </p:grpSp>
      <p:grpSp>
        <p:nvGrpSpPr>
          <p:cNvPr id="10" name="Group 86"/>
          <p:cNvGrpSpPr>
            <a:grpSpLocks/>
          </p:cNvGrpSpPr>
          <p:nvPr/>
        </p:nvGrpSpPr>
        <p:grpSpPr bwMode="auto">
          <a:xfrm>
            <a:off x="6583363" y="2178050"/>
            <a:ext cx="1528762" cy="385763"/>
            <a:chOff x="4147" y="1268"/>
            <a:chExt cx="963" cy="243"/>
          </a:xfrm>
        </p:grpSpPr>
        <p:sp>
          <p:nvSpPr>
            <p:cNvPr id="92277" name="Rectangle 87"/>
            <p:cNvSpPr>
              <a:spLocks noChangeArrowheads="1"/>
            </p:cNvSpPr>
            <p:nvPr/>
          </p:nvSpPr>
          <p:spPr bwMode="auto">
            <a:xfrm>
              <a:off x="4147" y="1268"/>
              <a:ext cx="963" cy="243"/>
            </a:xfrm>
            <a:prstGeom prst="rect">
              <a:avLst/>
            </a:prstGeom>
            <a:solidFill>
              <a:srgbClr val="FF0000"/>
            </a:solidFill>
            <a:ln w="17463">
              <a:solidFill>
                <a:srgbClr val="000000"/>
              </a:solidFill>
              <a:miter lim="800000"/>
              <a:headEnd/>
              <a:tailEnd/>
            </a:ln>
          </p:spPr>
          <p:txBody>
            <a:bodyPr/>
            <a:lstStyle/>
            <a:p>
              <a:pPr eaLnBrk="0" hangingPunct="0"/>
              <a:endParaRPr lang="de-DE" sz="1800">
                <a:solidFill>
                  <a:schemeClr val="bg1"/>
                </a:solidFill>
              </a:endParaRPr>
            </a:p>
          </p:txBody>
        </p:sp>
        <p:sp>
          <p:nvSpPr>
            <p:cNvPr id="92278" name="Rectangle 88"/>
            <p:cNvSpPr>
              <a:spLocks noChangeArrowheads="1"/>
            </p:cNvSpPr>
            <p:nvPr/>
          </p:nvSpPr>
          <p:spPr bwMode="auto">
            <a:xfrm>
              <a:off x="4398" y="1313"/>
              <a:ext cx="461" cy="154"/>
            </a:xfrm>
            <a:prstGeom prst="rect">
              <a:avLst/>
            </a:prstGeom>
            <a:solidFill>
              <a:srgbClr val="FF0000"/>
            </a:solidFill>
            <a:ln w="9525">
              <a:noFill/>
              <a:miter lim="800000"/>
              <a:headEnd/>
              <a:tailEnd/>
            </a:ln>
          </p:spPr>
          <p:txBody>
            <a:bodyPr wrap="none" lIns="0" tIns="0" rIns="0" bIns="0">
              <a:spAutoFit/>
            </a:bodyPr>
            <a:lstStyle/>
            <a:p>
              <a:pPr eaLnBrk="0" hangingPunct="0"/>
              <a:r>
                <a:rPr lang="en-US" sz="1600">
                  <a:solidFill>
                    <a:schemeClr val="bg1"/>
                  </a:solidFill>
                  <a:latin typeface="Courier New" pitchFamily="49" charset="0"/>
                </a:rPr>
                <a:t>Object</a:t>
              </a:r>
              <a:endParaRPr lang="en-US" sz="1600" b="0">
                <a:solidFill>
                  <a:schemeClr val="bg1"/>
                </a:solidFill>
                <a:latin typeface="Courier New" pitchFamily="49" charset="0"/>
              </a:endParaRPr>
            </a:p>
          </p:txBody>
        </p:sp>
      </p:grpSp>
      <p:grpSp>
        <p:nvGrpSpPr>
          <p:cNvPr id="11" name="Group 89"/>
          <p:cNvGrpSpPr>
            <a:grpSpLocks/>
          </p:cNvGrpSpPr>
          <p:nvPr/>
        </p:nvGrpSpPr>
        <p:grpSpPr bwMode="auto">
          <a:xfrm>
            <a:off x="6583363" y="5989638"/>
            <a:ext cx="1528762" cy="404812"/>
            <a:chOff x="4147" y="3669"/>
            <a:chExt cx="963" cy="255"/>
          </a:xfrm>
        </p:grpSpPr>
        <p:sp>
          <p:nvSpPr>
            <p:cNvPr id="92275" name="Rectangle 90"/>
            <p:cNvSpPr>
              <a:spLocks noChangeArrowheads="1"/>
            </p:cNvSpPr>
            <p:nvPr/>
          </p:nvSpPr>
          <p:spPr bwMode="auto">
            <a:xfrm>
              <a:off x="4147" y="3669"/>
              <a:ext cx="963" cy="255"/>
            </a:xfrm>
            <a:prstGeom prst="rect">
              <a:avLst/>
            </a:prstGeom>
            <a:solidFill>
              <a:srgbClr val="FF0000"/>
            </a:solidFill>
            <a:ln w="17463">
              <a:solidFill>
                <a:srgbClr val="000000"/>
              </a:solidFill>
              <a:miter lim="800000"/>
              <a:headEnd/>
              <a:tailEnd/>
            </a:ln>
          </p:spPr>
          <p:txBody>
            <a:bodyPr/>
            <a:lstStyle/>
            <a:p>
              <a:pPr eaLnBrk="0" hangingPunct="0"/>
              <a:endParaRPr lang="de-DE" sz="1800">
                <a:solidFill>
                  <a:schemeClr val="bg1"/>
                </a:solidFill>
              </a:endParaRPr>
            </a:p>
          </p:txBody>
        </p:sp>
        <p:sp>
          <p:nvSpPr>
            <p:cNvPr id="92276" name="Rectangle 91"/>
            <p:cNvSpPr>
              <a:spLocks noChangeArrowheads="1"/>
            </p:cNvSpPr>
            <p:nvPr/>
          </p:nvSpPr>
          <p:spPr bwMode="auto">
            <a:xfrm>
              <a:off x="4475" y="3720"/>
              <a:ext cx="318" cy="155"/>
            </a:xfrm>
            <a:prstGeom prst="rect">
              <a:avLst/>
            </a:prstGeom>
            <a:solidFill>
              <a:srgbClr val="FF0000"/>
            </a:solidFill>
            <a:ln w="9525">
              <a:noFill/>
              <a:miter lim="800000"/>
              <a:headEnd/>
              <a:tailEnd/>
            </a:ln>
          </p:spPr>
          <p:txBody>
            <a:bodyPr wrap="none" lIns="0" tIns="0" rIns="0" bIns="0">
              <a:spAutoFit/>
            </a:bodyPr>
            <a:lstStyle/>
            <a:p>
              <a:pPr eaLnBrk="0" hangingPunct="0"/>
              <a:r>
                <a:rPr lang="en-US" sz="1600">
                  <a:solidFill>
                    <a:schemeClr val="bg1"/>
                  </a:solidFill>
                  <a:latin typeface="Courier New" pitchFamily="49" charset="0"/>
                </a:rPr>
                <a:t>Wire</a:t>
              </a:r>
              <a:endParaRPr lang="en-US" sz="1600" b="0">
                <a:solidFill>
                  <a:schemeClr val="bg1"/>
                </a:solidFill>
                <a:latin typeface="Courier New" pitchFamily="49" charset="0"/>
              </a:endParaRPr>
            </a:p>
          </p:txBody>
        </p:sp>
      </p:grpSp>
      <p:grpSp>
        <p:nvGrpSpPr>
          <p:cNvPr id="12" name="Group 92"/>
          <p:cNvGrpSpPr>
            <a:grpSpLocks/>
          </p:cNvGrpSpPr>
          <p:nvPr/>
        </p:nvGrpSpPr>
        <p:grpSpPr bwMode="auto">
          <a:xfrm>
            <a:off x="3490913" y="3405188"/>
            <a:ext cx="2565400" cy="2212975"/>
            <a:chOff x="2199" y="2041"/>
            <a:chExt cx="1616" cy="1394"/>
          </a:xfrm>
        </p:grpSpPr>
        <p:sp>
          <p:nvSpPr>
            <p:cNvPr id="92252" name="Line 93"/>
            <p:cNvSpPr>
              <a:spLocks noChangeShapeType="1"/>
            </p:cNvSpPr>
            <p:nvPr/>
          </p:nvSpPr>
          <p:spPr bwMode="auto">
            <a:xfrm flipH="1" flipV="1">
              <a:off x="2476" y="2572"/>
              <a:ext cx="33" cy="22"/>
            </a:xfrm>
            <a:prstGeom prst="line">
              <a:avLst/>
            </a:prstGeom>
            <a:noFill/>
            <a:ln w="17463">
              <a:solidFill>
                <a:srgbClr val="000000"/>
              </a:solidFill>
              <a:round/>
              <a:headEnd/>
              <a:tailEnd/>
            </a:ln>
          </p:spPr>
          <p:txBody>
            <a:bodyPr/>
            <a:lstStyle/>
            <a:p>
              <a:endParaRPr lang="en-CA"/>
            </a:p>
          </p:txBody>
        </p:sp>
        <p:sp>
          <p:nvSpPr>
            <p:cNvPr id="92253" name="Line 94"/>
            <p:cNvSpPr>
              <a:spLocks noChangeShapeType="1"/>
            </p:cNvSpPr>
            <p:nvPr/>
          </p:nvSpPr>
          <p:spPr bwMode="auto">
            <a:xfrm flipH="1" flipV="1">
              <a:off x="2376" y="2494"/>
              <a:ext cx="56" cy="34"/>
            </a:xfrm>
            <a:prstGeom prst="line">
              <a:avLst/>
            </a:prstGeom>
            <a:noFill/>
            <a:ln w="17463">
              <a:solidFill>
                <a:srgbClr val="000000"/>
              </a:solidFill>
              <a:round/>
              <a:headEnd/>
              <a:tailEnd/>
            </a:ln>
          </p:spPr>
          <p:txBody>
            <a:bodyPr/>
            <a:lstStyle/>
            <a:p>
              <a:endParaRPr lang="en-CA"/>
            </a:p>
          </p:txBody>
        </p:sp>
        <p:sp>
          <p:nvSpPr>
            <p:cNvPr id="92254" name="Line 95"/>
            <p:cNvSpPr>
              <a:spLocks noChangeShapeType="1"/>
            </p:cNvSpPr>
            <p:nvPr/>
          </p:nvSpPr>
          <p:spPr bwMode="auto">
            <a:xfrm flipH="1">
              <a:off x="2465" y="2727"/>
              <a:ext cx="44" cy="22"/>
            </a:xfrm>
            <a:prstGeom prst="line">
              <a:avLst/>
            </a:prstGeom>
            <a:noFill/>
            <a:ln w="17463">
              <a:solidFill>
                <a:srgbClr val="000000"/>
              </a:solidFill>
              <a:round/>
              <a:headEnd/>
              <a:tailEnd/>
            </a:ln>
          </p:spPr>
          <p:txBody>
            <a:bodyPr/>
            <a:lstStyle/>
            <a:p>
              <a:endParaRPr lang="en-CA"/>
            </a:p>
          </p:txBody>
        </p:sp>
        <p:sp>
          <p:nvSpPr>
            <p:cNvPr id="92255" name="Line 96"/>
            <p:cNvSpPr>
              <a:spLocks noChangeShapeType="1"/>
            </p:cNvSpPr>
            <p:nvPr/>
          </p:nvSpPr>
          <p:spPr bwMode="auto">
            <a:xfrm flipH="1">
              <a:off x="2487" y="2826"/>
              <a:ext cx="22" cy="45"/>
            </a:xfrm>
            <a:prstGeom prst="line">
              <a:avLst/>
            </a:prstGeom>
            <a:noFill/>
            <a:ln w="17463">
              <a:solidFill>
                <a:srgbClr val="000000"/>
              </a:solidFill>
              <a:round/>
              <a:headEnd/>
              <a:tailEnd/>
            </a:ln>
          </p:spPr>
          <p:txBody>
            <a:bodyPr/>
            <a:lstStyle/>
            <a:p>
              <a:endParaRPr lang="en-CA"/>
            </a:p>
          </p:txBody>
        </p:sp>
        <p:sp>
          <p:nvSpPr>
            <p:cNvPr id="92256" name="Line 97"/>
            <p:cNvSpPr>
              <a:spLocks noChangeShapeType="1"/>
            </p:cNvSpPr>
            <p:nvPr/>
          </p:nvSpPr>
          <p:spPr bwMode="auto">
            <a:xfrm flipH="1">
              <a:off x="2398" y="2926"/>
              <a:ext cx="45" cy="55"/>
            </a:xfrm>
            <a:prstGeom prst="line">
              <a:avLst/>
            </a:prstGeom>
            <a:noFill/>
            <a:ln w="17463">
              <a:solidFill>
                <a:srgbClr val="000000"/>
              </a:solidFill>
              <a:round/>
              <a:headEnd/>
              <a:tailEnd/>
            </a:ln>
          </p:spPr>
          <p:txBody>
            <a:bodyPr/>
            <a:lstStyle/>
            <a:p>
              <a:endParaRPr lang="en-CA"/>
            </a:p>
          </p:txBody>
        </p:sp>
        <p:grpSp>
          <p:nvGrpSpPr>
            <p:cNvPr id="13" name="Group 98"/>
            <p:cNvGrpSpPr>
              <a:grpSpLocks/>
            </p:cNvGrpSpPr>
            <p:nvPr/>
          </p:nvGrpSpPr>
          <p:grpSpPr bwMode="auto">
            <a:xfrm>
              <a:off x="2485" y="2041"/>
              <a:ext cx="476" cy="199"/>
              <a:chOff x="2502" y="1516"/>
              <a:chExt cx="476" cy="199"/>
            </a:xfrm>
          </p:grpSpPr>
          <p:sp>
            <p:nvSpPr>
              <p:cNvPr id="92271" name="Freeform 99"/>
              <p:cNvSpPr>
                <a:spLocks/>
              </p:cNvSpPr>
              <p:nvPr/>
            </p:nvSpPr>
            <p:spPr bwMode="auto">
              <a:xfrm>
                <a:off x="2502" y="1516"/>
                <a:ext cx="111" cy="199"/>
              </a:xfrm>
              <a:custGeom>
                <a:avLst/>
                <a:gdLst>
                  <a:gd name="T0" fmla="*/ 0 w 111"/>
                  <a:gd name="T1" fmla="*/ 188 h 199"/>
                  <a:gd name="T2" fmla="*/ 22 w 111"/>
                  <a:gd name="T3" fmla="*/ 199 h 199"/>
                  <a:gd name="T4" fmla="*/ 111 w 111"/>
                  <a:gd name="T5" fmla="*/ 22 h 199"/>
                  <a:gd name="T6" fmla="*/ 100 w 111"/>
                  <a:gd name="T7" fmla="*/ 0 h 199"/>
                  <a:gd name="T8" fmla="*/ 100 w 111"/>
                  <a:gd name="T9" fmla="*/ 0 h 199"/>
                  <a:gd name="T10" fmla="*/ 88 w 111"/>
                  <a:gd name="T11" fmla="*/ 11 h 199"/>
                  <a:gd name="T12" fmla="*/ 0 w 111"/>
                  <a:gd name="T13" fmla="*/ 188 h 199"/>
                  <a:gd name="T14" fmla="*/ 0 60000 65536"/>
                  <a:gd name="T15" fmla="*/ 0 60000 65536"/>
                  <a:gd name="T16" fmla="*/ 0 60000 65536"/>
                  <a:gd name="T17" fmla="*/ 0 60000 65536"/>
                  <a:gd name="T18" fmla="*/ 0 60000 65536"/>
                  <a:gd name="T19" fmla="*/ 0 60000 65536"/>
                  <a:gd name="T20" fmla="*/ 0 60000 65536"/>
                  <a:gd name="T21" fmla="*/ 0 w 111"/>
                  <a:gd name="T22" fmla="*/ 0 h 199"/>
                  <a:gd name="T23" fmla="*/ 111 w 111"/>
                  <a:gd name="T24" fmla="*/ 199 h 1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99">
                    <a:moveTo>
                      <a:pt x="0" y="188"/>
                    </a:moveTo>
                    <a:lnTo>
                      <a:pt x="22" y="199"/>
                    </a:lnTo>
                    <a:lnTo>
                      <a:pt x="111" y="22"/>
                    </a:lnTo>
                    <a:lnTo>
                      <a:pt x="100" y="0"/>
                    </a:lnTo>
                    <a:lnTo>
                      <a:pt x="88" y="11"/>
                    </a:lnTo>
                    <a:lnTo>
                      <a:pt x="0" y="188"/>
                    </a:lnTo>
                    <a:close/>
                  </a:path>
                </a:pathLst>
              </a:custGeom>
              <a:solidFill>
                <a:srgbClr val="000000"/>
              </a:solidFill>
              <a:ln w="9525">
                <a:noFill/>
                <a:round/>
                <a:headEnd/>
                <a:tailEnd/>
              </a:ln>
            </p:spPr>
            <p:txBody>
              <a:bodyPr/>
              <a:lstStyle/>
              <a:p>
                <a:pPr eaLnBrk="0" hangingPunct="0"/>
                <a:endParaRPr lang="de-DE" sz="1800"/>
              </a:p>
            </p:txBody>
          </p:sp>
          <p:sp>
            <p:nvSpPr>
              <p:cNvPr id="92272" name="Freeform 100"/>
              <p:cNvSpPr>
                <a:spLocks/>
              </p:cNvSpPr>
              <p:nvPr/>
            </p:nvSpPr>
            <p:spPr bwMode="auto">
              <a:xfrm>
                <a:off x="2602" y="1516"/>
                <a:ext cx="276" cy="22"/>
              </a:xfrm>
              <a:custGeom>
                <a:avLst/>
                <a:gdLst>
                  <a:gd name="T0" fmla="*/ 0 w 276"/>
                  <a:gd name="T1" fmla="*/ 0 h 22"/>
                  <a:gd name="T2" fmla="*/ 0 w 276"/>
                  <a:gd name="T3" fmla="*/ 22 h 22"/>
                  <a:gd name="T4" fmla="*/ 265 w 276"/>
                  <a:gd name="T5" fmla="*/ 22 h 22"/>
                  <a:gd name="T6" fmla="*/ 276 w 276"/>
                  <a:gd name="T7" fmla="*/ 11 h 22"/>
                  <a:gd name="T8" fmla="*/ 276 w 276"/>
                  <a:gd name="T9" fmla="*/ 0 h 22"/>
                  <a:gd name="T10" fmla="*/ 265 w 276"/>
                  <a:gd name="T11" fmla="*/ 0 h 22"/>
                  <a:gd name="T12" fmla="*/ 0 w 276"/>
                  <a:gd name="T13" fmla="*/ 0 h 22"/>
                  <a:gd name="T14" fmla="*/ 0 60000 65536"/>
                  <a:gd name="T15" fmla="*/ 0 60000 65536"/>
                  <a:gd name="T16" fmla="*/ 0 60000 65536"/>
                  <a:gd name="T17" fmla="*/ 0 60000 65536"/>
                  <a:gd name="T18" fmla="*/ 0 60000 65536"/>
                  <a:gd name="T19" fmla="*/ 0 60000 65536"/>
                  <a:gd name="T20" fmla="*/ 0 60000 65536"/>
                  <a:gd name="T21" fmla="*/ 0 w 276"/>
                  <a:gd name="T22" fmla="*/ 0 h 22"/>
                  <a:gd name="T23" fmla="*/ 276 w 27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6" h="22">
                    <a:moveTo>
                      <a:pt x="0" y="0"/>
                    </a:moveTo>
                    <a:lnTo>
                      <a:pt x="0" y="22"/>
                    </a:lnTo>
                    <a:lnTo>
                      <a:pt x="265" y="22"/>
                    </a:lnTo>
                    <a:lnTo>
                      <a:pt x="276" y="11"/>
                    </a:lnTo>
                    <a:lnTo>
                      <a:pt x="276" y="0"/>
                    </a:lnTo>
                    <a:lnTo>
                      <a:pt x="265" y="0"/>
                    </a:lnTo>
                    <a:lnTo>
                      <a:pt x="0" y="0"/>
                    </a:lnTo>
                    <a:close/>
                  </a:path>
                </a:pathLst>
              </a:custGeom>
              <a:solidFill>
                <a:srgbClr val="000000"/>
              </a:solidFill>
              <a:ln w="9525">
                <a:noFill/>
                <a:round/>
                <a:headEnd/>
                <a:tailEnd/>
              </a:ln>
            </p:spPr>
            <p:txBody>
              <a:bodyPr/>
              <a:lstStyle/>
              <a:p>
                <a:pPr eaLnBrk="0" hangingPunct="0"/>
                <a:endParaRPr lang="de-DE" sz="1800"/>
              </a:p>
            </p:txBody>
          </p:sp>
          <p:sp>
            <p:nvSpPr>
              <p:cNvPr id="92273" name="Freeform 101"/>
              <p:cNvSpPr>
                <a:spLocks/>
              </p:cNvSpPr>
              <p:nvPr/>
            </p:nvSpPr>
            <p:spPr bwMode="auto">
              <a:xfrm>
                <a:off x="2856" y="1527"/>
                <a:ext cx="122" cy="188"/>
              </a:xfrm>
              <a:custGeom>
                <a:avLst/>
                <a:gdLst>
                  <a:gd name="T0" fmla="*/ 22 w 122"/>
                  <a:gd name="T1" fmla="*/ 0 h 188"/>
                  <a:gd name="T2" fmla="*/ 0 w 122"/>
                  <a:gd name="T3" fmla="*/ 11 h 188"/>
                  <a:gd name="T4" fmla="*/ 89 w 122"/>
                  <a:gd name="T5" fmla="*/ 188 h 188"/>
                  <a:gd name="T6" fmla="*/ 100 w 122"/>
                  <a:gd name="T7" fmla="*/ 188 h 188"/>
                  <a:gd name="T8" fmla="*/ 122 w 122"/>
                  <a:gd name="T9" fmla="*/ 188 h 188"/>
                  <a:gd name="T10" fmla="*/ 111 w 122"/>
                  <a:gd name="T11" fmla="*/ 177 h 188"/>
                  <a:gd name="T12" fmla="*/ 22 w 122"/>
                  <a:gd name="T13" fmla="*/ 0 h 188"/>
                  <a:gd name="T14" fmla="*/ 0 60000 65536"/>
                  <a:gd name="T15" fmla="*/ 0 60000 65536"/>
                  <a:gd name="T16" fmla="*/ 0 60000 65536"/>
                  <a:gd name="T17" fmla="*/ 0 60000 65536"/>
                  <a:gd name="T18" fmla="*/ 0 60000 65536"/>
                  <a:gd name="T19" fmla="*/ 0 60000 65536"/>
                  <a:gd name="T20" fmla="*/ 0 60000 65536"/>
                  <a:gd name="T21" fmla="*/ 0 w 122"/>
                  <a:gd name="T22" fmla="*/ 0 h 188"/>
                  <a:gd name="T23" fmla="*/ 122 w 122"/>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188">
                    <a:moveTo>
                      <a:pt x="22" y="0"/>
                    </a:moveTo>
                    <a:lnTo>
                      <a:pt x="0" y="11"/>
                    </a:lnTo>
                    <a:lnTo>
                      <a:pt x="89" y="188"/>
                    </a:lnTo>
                    <a:lnTo>
                      <a:pt x="100" y="188"/>
                    </a:lnTo>
                    <a:lnTo>
                      <a:pt x="122" y="188"/>
                    </a:lnTo>
                    <a:lnTo>
                      <a:pt x="111" y="177"/>
                    </a:lnTo>
                    <a:lnTo>
                      <a:pt x="22" y="0"/>
                    </a:lnTo>
                    <a:close/>
                  </a:path>
                </a:pathLst>
              </a:custGeom>
              <a:solidFill>
                <a:srgbClr val="000000"/>
              </a:solidFill>
              <a:ln w="9525">
                <a:noFill/>
                <a:round/>
                <a:headEnd/>
                <a:tailEnd/>
              </a:ln>
            </p:spPr>
            <p:txBody>
              <a:bodyPr/>
              <a:lstStyle/>
              <a:p>
                <a:pPr eaLnBrk="0" hangingPunct="0"/>
                <a:endParaRPr lang="de-DE" sz="1800"/>
              </a:p>
            </p:txBody>
          </p:sp>
          <p:sp>
            <p:nvSpPr>
              <p:cNvPr id="92274" name="Freeform 102"/>
              <p:cNvSpPr>
                <a:spLocks/>
              </p:cNvSpPr>
              <p:nvPr/>
            </p:nvSpPr>
            <p:spPr bwMode="auto">
              <a:xfrm>
                <a:off x="2502" y="1693"/>
                <a:ext cx="454" cy="22"/>
              </a:xfrm>
              <a:custGeom>
                <a:avLst/>
                <a:gdLst>
                  <a:gd name="T0" fmla="*/ 454 w 454"/>
                  <a:gd name="T1" fmla="*/ 22 h 22"/>
                  <a:gd name="T2" fmla="*/ 454 w 454"/>
                  <a:gd name="T3" fmla="*/ 0 h 22"/>
                  <a:gd name="T4" fmla="*/ 11 w 454"/>
                  <a:gd name="T5" fmla="*/ 0 h 22"/>
                  <a:gd name="T6" fmla="*/ 0 w 454"/>
                  <a:gd name="T7" fmla="*/ 11 h 22"/>
                  <a:gd name="T8" fmla="*/ 0 w 454"/>
                  <a:gd name="T9" fmla="*/ 22 h 22"/>
                  <a:gd name="T10" fmla="*/ 11 w 454"/>
                  <a:gd name="T11" fmla="*/ 22 h 22"/>
                  <a:gd name="T12" fmla="*/ 454 w 454"/>
                  <a:gd name="T13" fmla="*/ 22 h 22"/>
                  <a:gd name="T14" fmla="*/ 0 60000 65536"/>
                  <a:gd name="T15" fmla="*/ 0 60000 65536"/>
                  <a:gd name="T16" fmla="*/ 0 60000 65536"/>
                  <a:gd name="T17" fmla="*/ 0 60000 65536"/>
                  <a:gd name="T18" fmla="*/ 0 60000 65536"/>
                  <a:gd name="T19" fmla="*/ 0 60000 65536"/>
                  <a:gd name="T20" fmla="*/ 0 60000 65536"/>
                  <a:gd name="T21" fmla="*/ 0 w 454"/>
                  <a:gd name="T22" fmla="*/ 0 h 22"/>
                  <a:gd name="T23" fmla="*/ 454 w 454"/>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4" h="22">
                    <a:moveTo>
                      <a:pt x="454" y="22"/>
                    </a:moveTo>
                    <a:lnTo>
                      <a:pt x="454" y="0"/>
                    </a:lnTo>
                    <a:lnTo>
                      <a:pt x="11" y="0"/>
                    </a:lnTo>
                    <a:lnTo>
                      <a:pt x="0" y="11"/>
                    </a:lnTo>
                    <a:lnTo>
                      <a:pt x="0" y="22"/>
                    </a:lnTo>
                    <a:lnTo>
                      <a:pt x="11" y="22"/>
                    </a:lnTo>
                    <a:lnTo>
                      <a:pt x="454" y="22"/>
                    </a:lnTo>
                    <a:close/>
                  </a:path>
                </a:pathLst>
              </a:custGeom>
              <a:solidFill>
                <a:srgbClr val="000000"/>
              </a:solidFill>
              <a:ln w="9525">
                <a:noFill/>
                <a:round/>
                <a:headEnd/>
                <a:tailEnd/>
              </a:ln>
            </p:spPr>
            <p:txBody>
              <a:bodyPr/>
              <a:lstStyle/>
              <a:p>
                <a:pPr eaLnBrk="0" hangingPunct="0"/>
                <a:endParaRPr lang="de-DE" sz="1800"/>
              </a:p>
            </p:txBody>
          </p:sp>
        </p:grpSp>
        <p:sp>
          <p:nvSpPr>
            <p:cNvPr id="92258" name="Rectangle 103"/>
            <p:cNvSpPr>
              <a:spLocks noChangeArrowheads="1"/>
            </p:cNvSpPr>
            <p:nvPr/>
          </p:nvSpPr>
          <p:spPr bwMode="auto">
            <a:xfrm>
              <a:off x="2509" y="2229"/>
              <a:ext cx="1295" cy="1195"/>
            </a:xfrm>
            <a:prstGeom prst="rect">
              <a:avLst/>
            </a:prstGeom>
            <a:solidFill>
              <a:srgbClr val="FFFFFF"/>
            </a:solidFill>
            <a:ln w="9525">
              <a:noFill/>
              <a:miter lim="800000"/>
              <a:headEnd/>
              <a:tailEnd/>
            </a:ln>
          </p:spPr>
          <p:txBody>
            <a:bodyPr/>
            <a:lstStyle/>
            <a:p>
              <a:pPr eaLnBrk="0" hangingPunct="0"/>
              <a:endParaRPr lang="de-DE" sz="1800"/>
            </a:p>
          </p:txBody>
        </p:sp>
        <p:sp>
          <p:nvSpPr>
            <p:cNvPr id="92259" name="Rectangle 104"/>
            <p:cNvSpPr>
              <a:spLocks noChangeArrowheads="1"/>
            </p:cNvSpPr>
            <p:nvPr/>
          </p:nvSpPr>
          <p:spPr bwMode="auto">
            <a:xfrm>
              <a:off x="2498" y="2218"/>
              <a:ext cx="1317" cy="1217"/>
            </a:xfrm>
            <a:prstGeom prst="rect">
              <a:avLst/>
            </a:prstGeom>
            <a:solidFill>
              <a:schemeClr val="bg1"/>
            </a:solidFill>
            <a:ln w="34925">
              <a:solidFill>
                <a:srgbClr val="000000"/>
              </a:solidFill>
              <a:miter lim="800000"/>
              <a:headEnd/>
              <a:tailEnd/>
            </a:ln>
          </p:spPr>
          <p:txBody>
            <a:bodyPr/>
            <a:lstStyle/>
            <a:p>
              <a:pPr eaLnBrk="0" hangingPunct="0"/>
              <a:endParaRPr lang="de-DE" sz="1800"/>
            </a:p>
          </p:txBody>
        </p:sp>
        <p:sp>
          <p:nvSpPr>
            <p:cNvPr id="92260" name="Rectangle 105"/>
            <p:cNvSpPr>
              <a:spLocks noChangeArrowheads="1"/>
            </p:cNvSpPr>
            <p:nvPr/>
          </p:nvSpPr>
          <p:spPr bwMode="auto">
            <a:xfrm>
              <a:off x="2926" y="2750"/>
              <a:ext cx="461"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TCP/IP</a:t>
              </a:r>
              <a:endParaRPr lang="en-US" sz="1600" b="0">
                <a:latin typeface="Courier New" pitchFamily="49" charset="0"/>
              </a:endParaRPr>
            </a:p>
          </p:txBody>
        </p:sp>
        <p:sp>
          <p:nvSpPr>
            <p:cNvPr id="92261" name="Line 106"/>
            <p:cNvSpPr>
              <a:spLocks noChangeShapeType="1"/>
            </p:cNvSpPr>
            <p:nvPr/>
          </p:nvSpPr>
          <p:spPr bwMode="auto">
            <a:xfrm flipH="1" flipV="1">
              <a:off x="2199" y="2362"/>
              <a:ext cx="100" cy="66"/>
            </a:xfrm>
            <a:prstGeom prst="line">
              <a:avLst/>
            </a:prstGeom>
            <a:noFill/>
            <a:ln w="17463">
              <a:solidFill>
                <a:srgbClr val="000000"/>
              </a:solidFill>
              <a:round/>
              <a:headEnd/>
              <a:tailEnd/>
            </a:ln>
          </p:spPr>
          <p:txBody>
            <a:bodyPr/>
            <a:lstStyle/>
            <a:p>
              <a:endParaRPr lang="en-CA"/>
            </a:p>
          </p:txBody>
        </p:sp>
        <p:sp>
          <p:nvSpPr>
            <p:cNvPr id="92262" name="Freeform 107"/>
            <p:cNvSpPr>
              <a:spLocks/>
            </p:cNvSpPr>
            <p:nvPr/>
          </p:nvSpPr>
          <p:spPr bwMode="auto">
            <a:xfrm>
              <a:off x="2199" y="2362"/>
              <a:ext cx="111" cy="88"/>
            </a:xfrm>
            <a:custGeom>
              <a:avLst/>
              <a:gdLst>
                <a:gd name="T0" fmla="*/ 78 w 111"/>
                <a:gd name="T1" fmla="*/ 88 h 88"/>
                <a:gd name="T2" fmla="*/ 0 w 111"/>
                <a:gd name="T3" fmla="*/ 0 h 88"/>
                <a:gd name="T4" fmla="*/ 111 w 111"/>
                <a:gd name="T5" fmla="*/ 44 h 88"/>
                <a:gd name="T6" fmla="*/ 0 60000 65536"/>
                <a:gd name="T7" fmla="*/ 0 60000 65536"/>
                <a:gd name="T8" fmla="*/ 0 60000 65536"/>
                <a:gd name="T9" fmla="*/ 0 w 111"/>
                <a:gd name="T10" fmla="*/ 0 h 88"/>
                <a:gd name="T11" fmla="*/ 111 w 111"/>
                <a:gd name="T12" fmla="*/ 88 h 88"/>
              </a:gdLst>
              <a:ahLst/>
              <a:cxnLst>
                <a:cxn ang="T6">
                  <a:pos x="T0" y="T1"/>
                </a:cxn>
                <a:cxn ang="T7">
                  <a:pos x="T2" y="T3"/>
                </a:cxn>
                <a:cxn ang="T8">
                  <a:pos x="T4" y="T5"/>
                </a:cxn>
              </a:cxnLst>
              <a:rect l="T9" t="T10" r="T11" b="T12"/>
              <a:pathLst>
                <a:path w="111" h="88">
                  <a:moveTo>
                    <a:pt x="78" y="88"/>
                  </a:moveTo>
                  <a:lnTo>
                    <a:pt x="0" y="0"/>
                  </a:lnTo>
                  <a:lnTo>
                    <a:pt x="111" y="44"/>
                  </a:lnTo>
                </a:path>
              </a:pathLst>
            </a:custGeom>
            <a:noFill/>
            <a:ln w="17463">
              <a:solidFill>
                <a:srgbClr val="000000"/>
              </a:solidFill>
              <a:round/>
              <a:headEnd/>
              <a:tailEnd/>
            </a:ln>
          </p:spPr>
          <p:txBody>
            <a:bodyPr/>
            <a:lstStyle/>
            <a:p>
              <a:pPr eaLnBrk="0" hangingPunct="0"/>
              <a:endParaRPr lang="de-DE" sz="1800"/>
            </a:p>
          </p:txBody>
        </p:sp>
        <p:sp>
          <p:nvSpPr>
            <p:cNvPr id="92263" name="Line 108"/>
            <p:cNvSpPr>
              <a:spLocks noChangeShapeType="1"/>
            </p:cNvSpPr>
            <p:nvPr/>
          </p:nvSpPr>
          <p:spPr bwMode="auto">
            <a:xfrm flipH="1" flipV="1">
              <a:off x="2299" y="2428"/>
              <a:ext cx="33" cy="22"/>
            </a:xfrm>
            <a:prstGeom prst="line">
              <a:avLst/>
            </a:prstGeom>
            <a:noFill/>
            <a:ln w="17463">
              <a:solidFill>
                <a:srgbClr val="000000"/>
              </a:solidFill>
              <a:round/>
              <a:headEnd/>
              <a:tailEnd/>
            </a:ln>
          </p:spPr>
          <p:txBody>
            <a:bodyPr/>
            <a:lstStyle/>
            <a:p>
              <a:endParaRPr lang="en-CA"/>
            </a:p>
          </p:txBody>
        </p:sp>
        <p:sp>
          <p:nvSpPr>
            <p:cNvPr id="92264" name="Line 109"/>
            <p:cNvSpPr>
              <a:spLocks noChangeShapeType="1"/>
            </p:cNvSpPr>
            <p:nvPr/>
          </p:nvSpPr>
          <p:spPr bwMode="auto">
            <a:xfrm flipH="1">
              <a:off x="2210" y="2793"/>
              <a:ext cx="111" cy="33"/>
            </a:xfrm>
            <a:prstGeom prst="line">
              <a:avLst/>
            </a:prstGeom>
            <a:noFill/>
            <a:ln w="17463">
              <a:solidFill>
                <a:srgbClr val="000000"/>
              </a:solidFill>
              <a:round/>
              <a:headEnd/>
              <a:tailEnd/>
            </a:ln>
          </p:spPr>
          <p:txBody>
            <a:bodyPr/>
            <a:lstStyle/>
            <a:p>
              <a:endParaRPr lang="en-CA"/>
            </a:p>
          </p:txBody>
        </p:sp>
        <p:sp>
          <p:nvSpPr>
            <p:cNvPr id="92265" name="Freeform 110"/>
            <p:cNvSpPr>
              <a:spLocks/>
            </p:cNvSpPr>
            <p:nvPr/>
          </p:nvSpPr>
          <p:spPr bwMode="auto">
            <a:xfrm>
              <a:off x="2210" y="2760"/>
              <a:ext cx="111" cy="66"/>
            </a:xfrm>
            <a:custGeom>
              <a:avLst/>
              <a:gdLst>
                <a:gd name="T0" fmla="*/ 111 w 111"/>
                <a:gd name="T1" fmla="*/ 66 h 66"/>
                <a:gd name="T2" fmla="*/ 0 w 111"/>
                <a:gd name="T3" fmla="*/ 66 h 66"/>
                <a:gd name="T4" fmla="*/ 89 w 111"/>
                <a:gd name="T5" fmla="*/ 0 h 66"/>
                <a:gd name="T6" fmla="*/ 0 60000 65536"/>
                <a:gd name="T7" fmla="*/ 0 60000 65536"/>
                <a:gd name="T8" fmla="*/ 0 60000 65536"/>
                <a:gd name="T9" fmla="*/ 0 w 111"/>
                <a:gd name="T10" fmla="*/ 0 h 66"/>
                <a:gd name="T11" fmla="*/ 111 w 111"/>
                <a:gd name="T12" fmla="*/ 66 h 66"/>
              </a:gdLst>
              <a:ahLst/>
              <a:cxnLst>
                <a:cxn ang="T6">
                  <a:pos x="T0" y="T1"/>
                </a:cxn>
                <a:cxn ang="T7">
                  <a:pos x="T2" y="T3"/>
                </a:cxn>
                <a:cxn ang="T8">
                  <a:pos x="T4" y="T5"/>
                </a:cxn>
              </a:cxnLst>
              <a:rect l="T9" t="T10" r="T11" b="T12"/>
              <a:pathLst>
                <a:path w="111" h="66">
                  <a:moveTo>
                    <a:pt x="111" y="66"/>
                  </a:moveTo>
                  <a:lnTo>
                    <a:pt x="0" y="66"/>
                  </a:lnTo>
                  <a:lnTo>
                    <a:pt x="89" y="0"/>
                  </a:lnTo>
                </a:path>
              </a:pathLst>
            </a:custGeom>
            <a:noFill/>
            <a:ln w="17463">
              <a:solidFill>
                <a:srgbClr val="000000"/>
              </a:solidFill>
              <a:round/>
              <a:headEnd/>
              <a:tailEnd/>
            </a:ln>
          </p:spPr>
          <p:txBody>
            <a:bodyPr/>
            <a:lstStyle/>
            <a:p>
              <a:pPr eaLnBrk="0" hangingPunct="0"/>
              <a:endParaRPr lang="de-DE" sz="1800"/>
            </a:p>
          </p:txBody>
        </p:sp>
        <p:sp>
          <p:nvSpPr>
            <p:cNvPr id="92266" name="Line 111"/>
            <p:cNvSpPr>
              <a:spLocks noChangeShapeType="1"/>
            </p:cNvSpPr>
            <p:nvPr/>
          </p:nvSpPr>
          <p:spPr bwMode="auto">
            <a:xfrm flipH="1">
              <a:off x="2321" y="2782"/>
              <a:ext cx="33" cy="11"/>
            </a:xfrm>
            <a:prstGeom prst="line">
              <a:avLst/>
            </a:prstGeom>
            <a:noFill/>
            <a:ln w="17463">
              <a:solidFill>
                <a:srgbClr val="000000"/>
              </a:solidFill>
              <a:round/>
              <a:headEnd/>
              <a:tailEnd/>
            </a:ln>
          </p:spPr>
          <p:txBody>
            <a:bodyPr/>
            <a:lstStyle/>
            <a:p>
              <a:endParaRPr lang="en-CA"/>
            </a:p>
          </p:txBody>
        </p:sp>
        <p:sp>
          <p:nvSpPr>
            <p:cNvPr id="92267" name="Line 112"/>
            <p:cNvSpPr>
              <a:spLocks noChangeShapeType="1"/>
            </p:cNvSpPr>
            <p:nvPr/>
          </p:nvSpPr>
          <p:spPr bwMode="auto">
            <a:xfrm flipH="1">
              <a:off x="2199" y="3192"/>
              <a:ext cx="67" cy="99"/>
            </a:xfrm>
            <a:prstGeom prst="line">
              <a:avLst/>
            </a:prstGeom>
            <a:noFill/>
            <a:ln w="17463">
              <a:solidFill>
                <a:srgbClr val="000000"/>
              </a:solidFill>
              <a:round/>
              <a:headEnd/>
              <a:tailEnd/>
            </a:ln>
          </p:spPr>
          <p:txBody>
            <a:bodyPr/>
            <a:lstStyle/>
            <a:p>
              <a:endParaRPr lang="en-CA"/>
            </a:p>
          </p:txBody>
        </p:sp>
        <p:sp>
          <p:nvSpPr>
            <p:cNvPr id="92268" name="Freeform 113"/>
            <p:cNvSpPr>
              <a:spLocks/>
            </p:cNvSpPr>
            <p:nvPr/>
          </p:nvSpPr>
          <p:spPr bwMode="auto">
            <a:xfrm>
              <a:off x="2199" y="3180"/>
              <a:ext cx="89" cy="111"/>
            </a:xfrm>
            <a:custGeom>
              <a:avLst/>
              <a:gdLst>
                <a:gd name="T0" fmla="*/ 89 w 89"/>
                <a:gd name="T1" fmla="*/ 34 h 111"/>
                <a:gd name="T2" fmla="*/ 0 w 89"/>
                <a:gd name="T3" fmla="*/ 111 h 111"/>
                <a:gd name="T4" fmla="*/ 33 w 89"/>
                <a:gd name="T5" fmla="*/ 0 h 111"/>
                <a:gd name="T6" fmla="*/ 0 60000 65536"/>
                <a:gd name="T7" fmla="*/ 0 60000 65536"/>
                <a:gd name="T8" fmla="*/ 0 60000 65536"/>
                <a:gd name="T9" fmla="*/ 0 w 89"/>
                <a:gd name="T10" fmla="*/ 0 h 111"/>
                <a:gd name="T11" fmla="*/ 89 w 89"/>
                <a:gd name="T12" fmla="*/ 111 h 111"/>
              </a:gdLst>
              <a:ahLst/>
              <a:cxnLst>
                <a:cxn ang="T6">
                  <a:pos x="T0" y="T1"/>
                </a:cxn>
                <a:cxn ang="T7">
                  <a:pos x="T2" y="T3"/>
                </a:cxn>
                <a:cxn ang="T8">
                  <a:pos x="T4" y="T5"/>
                </a:cxn>
              </a:cxnLst>
              <a:rect l="T9" t="T10" r="T11" b="T12"/>
              <a:pathLst>
                <a:path w="89" h="111">
                  <a:moveTo>
                    <a:pt x="89" y="34"/>
                  </a:moveTo>
                  <a:lnTo>
                    <a:pt x="0" y="111"/>
                  </a:lnTo>
                  <a:lnTo>
                    <a:pt x="33" y="0"/>
                  </a:lnTo>
                </a:path>
              </a:pathLst>
            </a:custGeom>
            <a:noFill/>
            <a:ln w="17463">
              <a:solidFill>
                <a:srgbClr val="000000"/>
              </a:solidFill>
              <a:round/>
              <a:headEnd/>
              <a:tailEnd/>
            </a:ln>
          </p:spPr>
          <p:txBody>
            <a:bodyPr/>
            <a:lstStyle/>
            <a:p>
              <a:pPr eaLnBrk="0" hangingPunct="0"/>
              <a:endParaRPr lang="de-DE" sz="1800"/>
            </a:p>
          </p:txBody>
        </p:sp>
        <p:sp>
          <p:nvSpPr>
            <p:cNvPr id="92269" name="Line 114"/>
            <p:cNvSpPr>
              <a:spLocks noChangeShapeType="1"/>
            </p:cNvSpPr>
            <p:nvPr/>
          </p:nvSpPr>
          <p:spPr bwMode="auto">
            <a:xfrm flipH="1">
              <a:off x="2321" y="3037"/>
              <a:ext cx="44" cy="66"/>
            </a:xfrm>
            <a:prstGeom prst="line">
              <a:avLst/>
            </a:prstGeom>
            <a:noFill/>
            <a:ln w="17463">
              <a:solidFill>
                <a:srgbClr val="000000"/>
              </a:solidFill>
              <a:round/>
              <a:headEnd/>
              <a:tailEnd/>
            </a:ln>
          </p:spPr>
          <p:txBody>
            <a:bodyPr/>
            <a:lstStyle/>
            <a:p>
              <a:endParaRPr lang="en-CA"/>
            </a:p>
          </p:txBody>
        </p:sp>
        <p:sp>
          <p:nvSpPr>
            <p:cNvPr id="92270" name="Line 115"/>
            <p:cNvSpPr>
              <a:spLocks noChangeShapeType="1"/>
            </p:cNvSpPr>
            <p:nvPr/>
          </p:nvSpPr>
          <p:spPr bwMode="auto">
            <a:xfrm flipH="1">
              <a:off x="2266" y="3158"/>
              <a:ext cx="22" cy="34"/>
            </a:xfrm>
            <a:prstGeom prst="line">
              <a:avLst/>
            </a:prstGeom>
            <a:noFill/>
            <a:ln w="17463">
              <a:solidFill>
                <a:srgbClr val="000000"/>
              </a:solidFill>
              <a:round/>
              <a:headEnd/>
              <a:tailEnd/>
            </a:ln>
          </p:spPr>
          <p:txBody>
            <a:bodyPr/>
            <a:lstStyle/>
            <a:p>
              <a:endParaRPr lang="en-CA"/>
            </a:p>
          </p:txBody>
        </p:sp>
      </p:grpSp>
      <p:grpSp>
        <p:nvGrpSpPr>
          <p:cNvPr id="14" name="Group 116"/>
          <p:cNvGrpSpPr>
            <a:grpSpLocks/>
          </p:cNvGrpSpPr>
          <p:nvPr/>
        </p:nvGrpSpPr>
        <p:grpSpPr bwMode="auto">
          <a:xfrm>
            <a:off x="3490913" y="1893888"/>
            <a:ext cx="2565400" cy="1457325"/>
            <a:chOff x="2199" y="1089"/>
            <a:chExt cx="1616" cy="918"/>
          </a:xfrm>
        </p:grpSpPr>
        <p:sp>
          <p:nvSpPr>
            <p:cNvPr id="92235" name="Line 117"/>
            <p:cNvSpPr>
              <a:spLocks noChangeShapeType="1"/>
            </p:cNvSpPr>
            <p:nvPr/>
          </p:nvSpPr>
          <p:spPr bwMode="auto">
            <a:xfrm flipH="1" flipV="1">
              <a:off x="2476" y="1609"/>
              <a:ext cx="33" cy="33"/>
            </a:xfrm>
            <a:prstGeom prst="line">
              <a:avLst/>
            </a:prstGeom>
            <a:noFill/>
            <a:ln w="17463">
              <a:solidFill>
                <a:srgbClr val="000000"/>
              </a:solidFill>
              <a:round/>
              <a:headEnd/>
              <a:tailEnd/>
            </a:ln>
          </p:spPr>
          <p:txBody>
            <a:bodyPr/>
            <a:lstStyle/>
            <a:p>
              <a:endParaRPr lang="en-CA"/>
            </a:p>
          </p:txBody>
        </p:sp>
        <p:sp>
          <p:nvSpPr>
            <p:cNvPr id="92236" name="Line 118"/>
            <p:cNvSpPr>
              <a:spLocks noChangeShapeType="1"/>
            </p:cNvSpPr>
            <p:nvPr/>
          </p:nvSpPr>
          <p:spPr bwMode="auto">
            <a:xfrm flipH="1" flipV="1">
              <a:off x="2376" y="1532"/>
              <a:ext cx="56" cy="44"/>
            </a:xfrm>
            <a:prstGeom prst="line">
              <a:avLst/>
            </a:prstGeom>
            <a:noFill/>
            <a:ln w="17463">
              <a:solidFill>
                <a:srgbClr val="000000"/>
              </a:solidFill>
              <a:round/>
              <a:headEnd/>
              <a:tailEnd/>
            </a:ln>
          </p:spPr>
          <p:txBody>
            <a:bodyPr/>
            <a:lstStyle/>
            <a:p>
              <a:endParaRPr lang="en-CA"/>
            </a:p>
          </p:txBody>
        </p:sp>
        <p:sp>
          <p:nvSpPr>
            <p:cNvPr id="92237" name="Line 119"/>
            <p:cNvSpPr>
              <a:spLocks noChangeShapeType="1"/>
            </p:cNvSpPr>
            <p:nvPr/>
          </p:nvSpPr>
          <p:spPr bwMode="auto">
            <a:xfrm flipH="1">
              <a:off x="2465" y="1786"/>
              <a:ext cx="44" cy="11"/>
            </a:xfrm>
            <a:prstGeom prst="line">
              <a:avLst/>
            </a:prstGeom>
            <a:noFill/>
            <a:ln w="17463">
              <a:solidFill>
                <a:srgbClr val="000000"/>
              </a:solidFill>
              <a:round/>
              <a:headEnd/>
              <a:tailEnd/>
            </a:ln>
          </p:spPr>
          <p:txBody>
            <a:bodyPr/>
            <a:lstStyle/>
            <a:p>
              <a:endParaRPr lang="en-CA"/>
            </a:p>
          </p:txBody>
        </p:sp>
        <p:grpSp>
          <p:nvGrpSpPr>
            <p:cNvPr id="15" name="Group 120"/>
            <p:cNvGrpSpPr>
              <a:grpSpLocks/>
            </p:cNvGrpSpPr>
            <p:nvPr/>
          </p:nvGrpSpPr>
          <p:grpSpPr bwMode="auto">
            <a:xfrm>
              <a:off x="2485" y="1089"/>
              <a:ext cx="476" cy="199"/>
              <a:chOff x="2502" y="564"/>
              <a:chExt cx="476" cy="199"/>
            </a:xfrm>
          </p:grpSpPr>
          <p:sp>
            <p:nvSpPr>
              <p:cNvPr id="92248" name="Freeform 121"/>
              <p:cNvSpPr>
                <a:spLocks/>
              </p:cNvSpPr>
              <p:nvPr/>
            </p:nvSpPr>
            <p:spPr bwMode="auto">
              <a:xfrm>
                <a:off x="2502" y="564"/>
                <a:ext cx="111" cy="199"/>
              </a:xfrm>
              <a:custGeom>
                <a:avLst/>
                <a:gdLst>
                  <a:gd name="T0" fmla="*/ 0 w 111"/>
                  <a:gd name="T1" fmla="*/ 188 h 199"/>
                  <a:gd name="T2" fmla="*/ 22 w 111"/>
                  <a:gd name="T3" fmla="*/ 199 h 199"/>
                  <a:gd name="T4" fmla="*/ 111 w 111"/>
                  <a:gd name="T5" fmla="*/ 22 h 199"/>
                  <a:gd name="T6" fmla="*/ 100 w 111"/>
                  <a:gd name="T7" fmla="*/ 0 h 199"/>
                  <a:gd name="T8" fmla="*/ 100 w 111"/>
                  <a:gd name="T9" fmla="*/ 0 h 199"/>
                  <a:gd name="T10" fmla="*/ 88 w 111"/>
                  <a:gd name="T11" fmla="*/ 11 h 199"/>
                  <a:gd name="T12" fmla="*/ 0 w 111"/>
                  <a:gd name="T13" fmla="*/ 188 h 199"/>
                  <a:gd name="T14" fmla="*/ 0 60000 65536"/>
                  <a:gd name="T15" fmla="*/ 0 60000 65536"/>
                  <a:gd name="T16" fmla="*/ 0 60000 65536"/>
                  <a:gd name="T17" fmla="*/ 0 60000 65536"/>
                  <a:gd name="T18" fmla="*/ 0 60000 65536"/>
                  <a:gd name="T19" fmla="*/ 0 60000 65536"/>
                  <a:gd name="T20" fmla="*/ 0 60000 65536"/>
                  <a:gd name="T21" fmla="*/ 0 w 111"/>
                  <a:gd name="T22" fmla="*/ 0 h 199"/>
                  <a:gd name="T23" fmla="*/ 111 w 111"/>
                  <a:gd name="T24" fmla="*/ 199 h 1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99">
                    <a:moveTo>
                      <a:pt x="0" y="188"/>
                    </a:moveTo>
                    <a:lnTo>
                      <a:pt x="22" y="199"/>
                    </a:lnTo>
                    <a:lnTo>
                      <a:pt x="111" y="22"/>
                    </a:lnTo>
                    <a:lnTo>
                      <a:pt x="100" y="0"/>
                    </a:lnTo>
                    <a:lnTo>
                      <a:pt x="88" y="11"/>
                    </a:lnTo>
                    <a:lnTo>
                      <a:pt x="0" y="188"/>
                    </a:lnTo>
                    <a:close/>
                  </a:path>
                </a:pathLst>
              </a:custGeom>
              <a:solidFill>
                <a:srgbClr val="000000"/>
              </a:solidFill>
              <a:ln w="9525">
                <a:noFill/>
                <a:round/>
                <a:headEnd/>
                <a:tailEnd/>
              </a:ln>
            </p:spPr>
            <p:txBody>
              <a:bodyPr/>
              <a:lstStyle/>
              <a:p>
                <a:pPr eaLnBrk="0" hangingPunct="0"/>
                <a:endParaRPr lang="de-DE" sz="1800"/>
              </a:p>
            </p:txBody>
          </p:sp>
          <p:sp>
            <p:nvSpPr>
              <p:cNvPr id="92249" name="Freeform 122"/>
              <p:cNvSpPr>
                <a:spLocks/>
              </p:cNvSpPr>
              <p:nvPr/>
            </p:nvSpPr>
            <p:spPr bwMode="auto">
              <a:xfrm>
                <a:off x="2602" y="564"/>
                <a:ext cx="276" cy="22"/>
              </a:xfrm>
              <a:custGeom>
                <a:avLst/>
                <a:gdLst>
                  <a:gd name="T0" fmla="*/ 0 w 276"/>
                  <a:gd name="T1" fmla="*/ 0 h 22"/>
                  <a:gd name="T2" fmla="*/ 0 w 276"/>
                  <a:gd name="T3" fmla="*/ 22 h 22"/>
                  <a:gd name="T4" fmla="*/ 265 w 276"/>
                  <a:gd name="T5" fmla="*/ 22 h 22"/>
                  <a:gd name="T6" fmla="*/ 276 w 276"/>
                  <a:gd name="T7" fmla="*/ 11 h 22"/>
                  <a:gd name="T8" fmla="*/ 276 w 276"/>
                  <a:gd name="T9" fmla="*/ 0 h 22"/>
                  <a:gd name="T10" fmla="*/ 265 w 276"/>
                  <a:gd name="T11" fmla="*/ 0 h 22"/>
                  <a:gd name="T12" fmla="*/ 0 w 276"/>
                  <a:gd name="T13" fmla="*/ 0 h 22"/>
                  <a:gd name="T14" fmla="*/ 0 60000 65536"/>
                  <a:gd name="T15" fmla="*/ 0 60000 65536"/>
                  <a:gd name="T16" fmla="*/ 0 60000 65536"/>
                  <a:gd name="T17" fmla="*/ 0 60000 65536"/>
                  <a:gd name="T18" fmla="*/ 0 60000 65536"/>
                  <a:gd name="T19" fmla="*/ 0 60000 65536"/>
                  <a:gd name="T20" fmla="*/ 0 60000 65536"/>
                  <a:gd name="T21" fmla="*/ 0 w 276"/>
                  <a:gd name="T22" fmla="*/ 0 h 22"/>
                  <a:gd name="T23" fmla="*/ 276 w 27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6" h="22">
                    <a:moveTo>
                      <a:pt x="0" y="0"/>
                    </a:moveTo>
                    <a:lnTo>
                      <a:pt x="0" y="22"/>
                    </a:lnTo>
                    <a:lnTo>
                      <a:pt x="265" y="22"/>
                    </a:lnTo>
                    <a:lnTo>
                      <a:pt x="276" y="11"/>
                    </a:lnTo>
                    <a:lnTo>
                      <a:pt x="276" y="0"/>
                    </a:lnTo>
                    <a:lnTo>
                      <a:pt x="265" y="0"/>
                    </a:lnTo>
                    <a:lnTo>
                      <a:pt x="0" y="0"/>
                    </a:lnTo>
                    <a:close/>
                  </a:path>
                </a:pathLst>
              </a:custGeom>
              <a:solidFill>
                <a:srgbClr val="000000"/>
              </a:solidFill>
              <a:ln w="9525">
                <a:noFill/>
                <a:round/>
                <a:headEnd/>
                <a:tailEnd/>
              </a:ln>
            </p:spPr>
            <p:txBody>
              <a:bodyPr/>
              <a:lstStyle/>
              <a:p>
                <a:pPr eaLnBrk="0" hangingPunct="0"/>
                <a:endParaRPr lang="de-DE" sz="1800"/>
              </a:p>
            </p:txBody>
          </p:sp>
          <p:sp>
            <p:nvSpPr>
              <p:cNvPr id="92250" name="Freeform 123"/>
              <p:cNvSpPr>
                <a:spLocks/>
              </p:cNvSpPr>
              <p:nvPr/>
            </p:nvSpPr>
            <p:spPr bwMode="auto">
              <a:xfrm>
                <a:off x="2856" y="575"/>
                <a:ext cx="122" cy="188"/>
              </a:xfrm>
              <a:custGeom>
                <a:avLst/>
                <a:gdLst>
                  <a:gd name="T0" fmla="*/ 22 w 122"/>
                  <a:gd name="T1" fmla="*/ 0 h 188"/>
                  <a:gd name="T2" fmla="*/ 0 w 122"/>
                  <a:gd name="T3" fmla="*/ 11 h 188"/>
                  <a:gd name="T4" fmla="*/ 89 w 122"/>
                  <a:gd name="T5" fmla="*/ 188 h 188"/>
                  <a:gd name="T6" fmla="*/ 100 w 122"/>
                  <a:gd name="T7" fmla="*/ 188 h 188"/>
                  <a:gd name="T8" fmla="*/ 122 w 122"/>
                  <a:gd name="T9" fmla="*/ 188 h 188"/>
                  <a:gd name="T10" fmla="*/ 111 w 122"/>
                  <a:gd name="T11" fmla="*/ 177 h 188"/>
                  <a:gd name="T12" fmla="*/ 22 w 122"/>
                  <a:gd name="T13" fmla="*/ 0 h 188"/>
                  <a:gd name="T14" fmla="*/ 0 60000 65536"/>
                  <a:gd name="T15" fmla="*/ 0 60000 65536"/>
                  <a:gd name="T16" fmla="*/ 0 60000 65536"/>
                  <a:gd name="T17" fmla="*/ 0 60000 65536"/>
                  <a:gd name="T18" fmla="*/ 0 60000 65536"/>
                  <a:gd name="T19" fmla="*/ 0 60000 65536"/>
                  <a:gd name="T20" fmla="*/ 0 60000 65536"/>
                  <a:gd name="T21" fmla="*/ 0 w 122"/>
                  <a:gd name="T22" fmla="*/ 0 h 188"/>
                  <a:gd name="T23" fmla="*/ 122 w 122"/>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188">
                    <a:moveTo>
                      <a:pt x="22" y="0"/>
                    </a:moveTo>
                    <a:lnTo>
                      <a:pt x="0" y="11"/>
                    </a:lnTo>
                    <a:lnTo>
                      <a:pt x="89" y="188"/>
                    </a:lnTo>
                    <a:lnTo>
                      <a:pt x="100" y="188"/>
                    </a:lnTo>
                    <a:lnTo>
                      <a:pt x="122" y="188"/>
                    </a:lnTo>
                    <a:lnTo>
                      <a:pt x="111" y="177"/>
                    </a:lnTo>
                    <a:lnTo>
                      <a:pt x="22" y="0"/>
                    </a:lnTo>
                    <a:close/>
                  </a:path>
                </a:pathLst>
              </a:custGeom>
              <a:solidFill>
                <a:srgbClr val="000000"/>
              </a:solidFill>
              <a:ln w="9525">
                <a:noFill/>
                <a:round/>
                <a:headEnd/>
                <a:tailEnd/>
              </a:ln>
            </p:spPr>
            <p:txBody>
              <a:bodyPr/>
              <a:lstStyle/>
              <a:p>
                <a:pPr eaLnBrk="0" hangingPunct="0"/>
                <a:endParaRPr lang="de-DE" sz="1800"/>
              </a:p>
            </p:txBody>
          </p:sp>
          <p:sp>
            <p:nvSpPr>
              <p:cNvPr id="92251" name="Freeform 124"/>
              <p:cNvSpPr>
                <a:spLocks/>
              </p:cNvSpPr>
              <p:nvPr/>
            </p:nvSpPr>
            <p:spPr bwMode="auto">
              <a:xfrm>
                <a:off x="2502" y="741"/>
                <a:ext cx="454" cy="22"/>
              </a:xfrm>
              <a:custGeom>
                <a:avLst/>
                <a:gdLst>
                  <a:gd name="T0" fmla="*/ 454 w 454"/>
                  <a:gd name="T1" fmla="*/ 22 h 22"/>
                  <a:gd name="T2" fmla="*/ 454 w 454"/>
                  <a:gd name="T3" fmla="*/ 0 h 22"/>
                  <a:gd name="T4" fmla="*/ 11 w 454"/>
                  <a:gd name="T5" fmla="*/ 0 h 22"/>
                  <a:gd name="T6" fmla="*/ 0 w 454"/>
                  <a:gd name="T7" fmla="*/ 11 h 22"/>
                  <a:gd name="T8" fmla="*/ 0 w 454"/>
                  <a:gd name="T9" fmla="*/ 22 h 22"/>
                  <a:gd name="T10" fmla="*/ 11 w 454"/>
                  <a:gd name="T11" fmla="*/ 22 h 22"/>
                  <a:gd name="T12" fmla="*/ 454 w 454"/>
                  <a:gd name="T13" fmla="*/ 22 h 22"/>
                  <a:gd name="T14" fmla="*/ 0 60000 65536"/>
                  <a:gd name="T15" fmla="*/ 0 60000 65536"/>
                  <a:gd name="T16" fmla="*/ 0 60000 65536"/>
                  <a:gd name="T17" fmla="*/ 0 60000 65536"/>
                  <a:gd name="T18" fmla="*/ 0 60000 65536"/>
                  <a:gd name="T19" fmla="*/ 0 60000 65536"/>
                  <a:gd name="T20" fmla="*/ 0 60000 65536"/>
                  <a:gd name="T21" fmla="*/ 0 w 454"/>
                  <a:gd name="T22" fmla="*/ 0 h 22"/>
                  <a:gd name="T23" fmla="*/ 454 w 454"/>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4" h="22">
                    <a:moveTo>
                      <a:pt x="454" y="22"/>
                    </a:moveTo>
                    <a:lnTo>
                      <a:pt x="454" y="0"/>
                    </a:lnTo>
                    <a:lnTo>
                      <a:pt x="11" y="0"/>
                    </a:lnTo>
                    <a:lnTo>
                      <a:pt x="0" y="11"/>
                    </a:lnTo>
                    <a:lnTo>
                      <a:pt x="0" y="22"/>
                    </a:lnTo>
                    <a:lnTo>
                      <a:pt x="11" y="22"/>
                    </a:lnTo>
                    <a:lnTo>
                      <a:pt x="454" y="22"/>
                    </a:lnTo>
                    <a:close/>
                  </a:path>
                </a:pathLst>
              </a:custGeom>
              <a:solidFill>
                <a:srgbClr val="000000"/>
              </a:solidFill>
              <a:ln w="9525">
                <a:noFill/>
                <a:round/>
                <a:headEnd/>
                <a:tailEnd/>
              </a:ln>
            </p:spPr>
            <p:txBody>
              <a:bodyPr/>
              <a:lstStyle/>
              <a:p>
                <a:pPr eaLnBrk="0" hangingPunct="0"/>
                <a:endParaRPr lang="de-DE" sz="1800"/>
              </a:p>
            </p:txBody>
          </p:sp>
        </p:grpSp>
        <p:sp>
          <p:nvSpPr>
            <p:cNvPr id="92239" name="Rectangle 125"/>
            <p:cNvSpPr>
              <a:spLocks noChangeArrowheads="1"/>
            </p:cNvSpPr>
            <p:nvPr/>
          </p:nvSpPr>
          <p:spPr bwMode="auto">
            <a:xfrm>
              <a:off x="2509" y="1277"/>
              <a:ext cx="1295" cy="719"/>
            </a:xfrm>
            <a:prstGeom prst="rect">
              <a:avLst/>
            </a:prstGeom>
            <a:solidFill>
              <a:srgbClr val="FFFFFF"/>
            </a:solidFill>
            <a:ln w="9525">
              <a:noFill/>
              <a:miter lim="800000"/>
              <a:headEnd/>
              <a:tailEnd/>
            </a:ln>
          </p:spPr>
          <p:txBody>
            <a:bodyPr/>
            <a:lstStyle/>
            <a:p>
              <a:pPr eaLnBrk="0" hangingPunct="0"/>
              <a:endParaRPr lang="de-DE" sz="1800"/>
            </a:p>
          </p:txBody>
        </p:sp>
        <p:sp>
          <p:nvSpPr>
            <p:cNvPr id="92240" name="Rectangle 126"/>
            <p:cNvSpPr>
              <a:spLocks noChangeArrowheads="1"/>
            </p:cNvSpPr>
            <p:nvPr/>
          </p:nvSpPr>
          <p:spPr bwMode="auto">
            <a:xfrm>
              <a:off x="2498" y="1266"/>
              <a:ext cx="1317" cy="741"/>
            </a:xfrm>
            <a:prstGeom prst="rect">
              <a:avLst/>
            </a:prstGeom>
            <a:solidFill>
              <a:schemeClr val="bg1"/>
            </a:solidFill>
            <a:ln w="34925">
              <a:solidFill>
                <a:srgbClr val="000000"/>
              </a:solidFill>
              <a:miter lim="800000"/>
              <a:headEnd/>
              <a:tailEnd/>
            </a:ln>
          </p:spPr>
          <p:txBody>
            <a:bodyPr/>
            <a:lstStyle/>
            <a:p>
              <a:pPr eaLnBrk="0" hangingPunct="0"/>
              <a:endParaRPr lang="de-DE" sz="1800"/>
            </a:p>
          </p:txBody>
        </p:sp>
        <p:sp>
          <p:nvSpPr>
            <p:cNvPr id="92241" name="Rectangle 127"/>
            <p:cNvSpPr>
              <a:spLocks noChangeArrowheads="1"/>
            </p:cNvSpPr>
            <p:nvPr/>
          </p:nvSpPr>
          <p:spPr bwMode="auto">
            <a:xfrm>
              <a:off x="2734" y="1569"/>
              <a:ext cx="931" cy="155"/>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CORBA or RMI</a:t>
              </a:r>
              <a:endParaRPr lang="en-US" sz="1600" b="0">
                <a:latin typeface="Courier New" pitchFamily="49" charset="0"/>
              </a:endParaRPr>
            </a:p>
          </p:txBody>
        </p:sp>
        <p:sp>
          <p:nvSpPr>
            <p:cNvPr id="92242" name="Line 128"/>
            <p:cNvSpPr>
              <a:spLocks noChangeShapeType="1"/>
            </p:cNvSpPr>
            <p:nvPr/>
          </p:nvSpPr>
          <p:spPr bwMode="auto">
            <a:xfrm flipH="1" flipV="1">
              <a:off x="2199" y="1399"/>
              <a:ext cx="100" cy="77"/>
            </a:xfrm>
            <a:prstGeom prst="line">
              <a:avLst/>
            </a:prstGeom>
            <a:noFill/>
            <a:ln w="17463">
              <a:solidFill>
                <a:srgbClr val="000000"/>
              </a:solidFill>
              <a:round/>
              <a:headEnd/>
              <a:tailEnd/>
            </a:ln>
          </p:spPr>
          <p:txBody>
            <a:bodyPr/>
            <a:lstStyle/>
            <a:p>
              <a:endParaRPr lang="en-CA"/>
            </a:p>
          </p:txBody>
        </p:sp>
        <p:sp>
          <p:nvSpPr>
            <p:cNvPr id="92243" name="Freeform 129"/>
            <p:cNvSpPr>
              <a:spLocks/>
            </p:cNvSpPr>
            <p:nvPr/>
          </p:nvSpPr>
          <p:spPr bwMode="auto">
            <a:xfrm>
              <a:off x="2199" y="1399"/>
              <a:ext cx="111" cy="99"/>
            </a:xfrm>
            <a:custGeom>
              <a:avLst/>
              <a:gdLst>
                <a:gd name="T0" fmla="*/ 78 w 111"/>
                <a:gd name="T1" fmla="*/ 99 h 99"/>
                <a:gd name="T2" fmla="*/ 0 w 111"/>
                <a:gd name="T3" fmla="*/ 0 h 99"/>
                <a:gd name="T4" fmla="*/ 111 w 111"/>
                <a:gd name="T5" fmla="*/ 44 h 99"/>
                <a:gd name="T6" fmla="*/ 0 60000 65536"/>
                <a:gd name="T7" fmla="*/ 0 60000 65536"/>
                <a:gd name="T8" fmla="*/ 0 60000 65536"/>
                <a:gd name="T9" fmla="*/ 0 w 111"/>
                <a:gd name="T10" fmla="*/ 0 h 99"/>
                <a:gd name="T11" fmla="*/ 111 w 111"/>
                <a:gd name="T12" fmla="*/ 99 h 99"/>
              </a:gdLst>
              <a:ahLst/>
              <a:cxnLst>
                <a:cxn ang="T6">
                  <a:pos x="T0" y="T1"/>
                </a:cxn>
                <a:cxn ang="T7">
                  <a:pos x="T2" y="T3"/>
                </a:cxn>
                <a:cxn ang="T8">
                  <a:pos x="T4" y="T5"/>
                </a:cxn>
              </a:cxnLst>
              <a:rect l="T9" t="T10" r="T11" b="T12"/>
              <a:pathLst>
                <a:path w="111" h="99">
                  <a:moveTo>
                    <a:pt x="78" y="99"/>
                  </a:moveTo>
                  <a:lnTo>
                    <a:pt x="0" y="0"/>
                  </a:lnTo>
                  <a:lnTo>
                    <a:pt x="111" y="44"/>
                  </a:lnTo>
                </a:path>
              </a:pathLst>
            </a:custGeom>
            <a:noFill/>
            <a:ln w="17463">
              <a:solidFill>
                <a:srgbClr val="000000"/>
              </a:solidFill>
              <a:round/>
              <a:headEnd/>
              <a:tailEnd/>
            </a:ln>
          </p:spPr>
          <p:txBody>
            <a:bodyPr/>
            <a:lstStyle/>
            <a:p>
              <a:pPr eaLnBrk="0" hangingPunct="0"/>
              <a:endParaRPr lang="de-DE" sz="1800"/>
            </a:p>
          </p:txBody>
        </p:sp>
        <p:sp>
          <p:nvSpPr>
            <p:cNvPr id="92244" name="Line 130"/>
            <p:cNvSpPr>
              <a:spLocks noChangeShapeType="1"/>
            </p:cNvSpPr>
            <p:nvPr/>
          </p:nvSpPr>
          <p:spPr bwMode="auto">
            <a:xfrm flipH="1" flipV="1">
              <a:off x="2299" y="1476"/>
              <a:ext cx="33" cy="22"/>
            </a:xfrm>
            <a:prstGeom prst="line">
              <a:avLst/>
            </a:prstGeom>
            <a:noFill/>
            <a:ln w="17463">
              <a:solidFill>
                <a:srgbClr val="000000"/>
              </a:solidFill>
              <a:round/>
              <a:headEnd/>
              <a:tailEnd/>
            </a:ln>
          </p:spPr>
          <p:txBody>
            <a:bodyPr/>
            <a:lstStyle/>
            <a:p>
              <a:endParaRPr lang="en-CA"/>
            </a:p>
          </p:txBody>
        </p:sp>
        <p:sp>
          <p:nvSpPr>
            <p:cNvPr id="92245" name="Line 131"/>
            <p:cNvSpPr>
              <a:spLocks noChangeShapeType="1"/>
            </p:cNvSpPr>
            <p:nvPr/>
          </p:nvSpPr>
          <p:spPr bwMode="auto">
            <a:xfrm flipH="1">
              <a:off x="2210" y="1852"/>
              <a:ext cx="111" cy="34"/>
            </a:xfrm>
            <a:prstGeom prst="line">
              <a:avLst/>
            </a:prstGeom>
            <a:noFill/>
            <a:ln w="17463">
              <a:solidFill>
                <a:srgbClr val="000000"/>
              </a:solidFill>
              <a:round/>
              <a:headEnd/>
              <a:tailEnd/>
            </a:ln>
          </p:spPr>
          <p:txBody>
            <a:bodyPr/>
            <a:lstStyle/>
            <a:p>
              <a:endParaRPr lang="en-CA"/>
            </a:p>
          </p:txBody>
        </p:sp>
        <p:sp>
          <p:nvSpPr>
            <p:cNvPr id="92246" name="Freeform 132"/>
            <p:cNvSpPr>
              <a:spLocks/>
            </p:cNvSpPr>
            <p:nvPr/>
          </p:nvSpPr>
          <p:spPr bwMode="auto">
            <a:xfrm>
              <a:off x="2210" y="1819"/>
              <a:ext cx="111" cy="67"/>
            </a:xfrm>
            <a:custGeom>
              <a:avLst/>
              <a:gdLst>
                <a:gd name="T0" fmla="*/ 111 w 111"/>
                <a:gd name="T1" fmla="*/ 67 h 67"/>
                <a:gd name="T2" fmla="*/ 0 w 111"/>
                <a:gd name="T3" fmla="*/ 67 h 67"/>
                <a:gd name="T4" fmla="*/ 89 w 111"/>
                <a:gd name="T5" fmla="*/ 0 h 67"/>
                <a:gd name="T6" fmla="*/ 0 60000 65536"/>
                <a:gd name="T7" fmla="*/ 0 60000 65536"/>
                <a:gd name="T8" fmla="*/ 0 60000 65536"/>
                <a:gd name="T9" fmla="*/ 0 w 111"/>
                <a:gd name="T10" fmla="*/ 0 h 67"/>
                <a:gd name="T11" fmla="*/ 111 w 111"/>
                <a:gd name="T12" fmla="*/ 67 h 67"/>
              </a:gdLst>
              <a:ahLst/>
              <a:cxnLst>
                <a:cxn ang="T6">
                  <a:pos x="T0" y="T1"/>
                </a:cxn>
                <a:cxn ang="T7">
                  <a:pos x="T2" y="T3"/>
                </a:cxn>
                <a:cxn ang="T8">
                  <a:pos x="T4" y="T5"/>
                </a:cxn>
              </a:cxnLst>
              <a:rect l="T9" t="T10" r="T11" b="T12"/>
              <a:pathLst>
                <a:path w="111" h="67">
                  <a:moveTo>
                    <a:pt x="111" y="67"/>
                  </a:moveTo>
                  <a:lnTo>
                    <a:pt x="0" y="67"/>
                  </a:lnTo>
                  <a:lnTo>
                    <a:pt x="89" y="0"/>
                  </a:lnTo>
                </a:path>
              </a:pathLst>
            </a:custGeom>
            <a:noFill/>
            <a:ln w="17463">
              <a:solidFill>
                <a:srgbClr val="000000"/>
              </a:solidFill>
              <a:round/>
              <a:headEnd/>
              <a:tailEnd/>
            </a:ln>
          </p:spPr>
          <p:txBody>
            <a:bodyPr/>
            <a:lstStyle/>
            <a:p>
              <a:pPr eaLnBrk="0" hangingPunct="0"/>
              <a:endParaRPr lang="de-DE" sz="1800"/>
            </a:p>
          </p:txBody>
        </p:sp>
        <p:sp>
          <p:nvSpPr>
            <p:cNvPr id="92247" name="Line 133"/>
            <p:cNvSpPr>
              <a:spLocks noChangeShapeType="1"/>
            </p:cNvSpPr>
            <p:nvPr/>
          </p:nvSpPr>
          <p:spPr bwMode="auto">
            <a:xfrm flipH="1">
              <a:off x="2321" y="1830"/>
              <a:ext cx="33" cy="22"/>
            </a:xfrm>
            <a:prstGeom prst="line">
              <a:avLst/>
            </a:prstGeom>
            <a:noFill/>
            <a:ln w="17463">
              <a:solidFill>
                <a:srgbClr val="000000"/>
              </a:solidFill>
              <a:round/>
              <a:headEnd/>
              <a:tailEnd/>
            </a:ln>
          </p:spPr>
          <p:txBody>
            <a:bodyPr/>
            <a:lstStyle/>
            <a:p>
              <a:endParaRPr lang="en-CA"/>
            </a:p>
          </p:txBody>
        </p:sp>
      </p:grpSp>
      <p:grpSp>
        <p:nvGrpSpPr>
          <p:cNvPr id="16" name="Group 134"/>
          <p:cNvGrpSpPr>
            <a:grpSpLocks/>
          </p:cNvGrpSpPr>
          <p:nvPr/>
        </p:nvGrpSpPr>
        <p:grpSpPr bwMode="auto">
          <a:xfrm>
            <a:off x="3508375" y="5688013"/>
            <a:ext cx="2547938" cy="703262"/>
            <a:chOff x="2210" y="3479"/>
            <a:chExt cx="1605" cy="443"/>
          </a:xfrm>
        </p:grpSpPr>
        <p:sp>
          <p:nvSpPr>
            <p:cNvPr id="92223" name="Line 135"/>
            <p:cNvSpPr>
              <a:spLocks noChangeShapeType="1"/>
            </p:cNvSpPr>
            <p:nvPr/>
          </p:nvSpPr>
          <p:spPr bwMode="auto">
            <a:xfrm flipH="1">
              <a:off x="2465" y="3789"/>
              <a:ext cx="44" cy="1"/>
            </a:xfrm>
            <a:prstGeom prst="line">
              <a:avLst/>
            </a:prstGeom>
            <a:noFill/>
            <a:ln w="17463">
              <a:solidFill>
                <a:srgbClr val="000000"/>
              </a:solidFill>
              <a:round/>
              <a:headEnd/>
              <a:tailEnd/>
            </a:ln>
          </p:spPr>
          <p:txBody>
            <a:bodyPr/>
            <a:lstStyle/>
            <a:p>
              <a:endParaRPr lang="en-CA"/>
            </a:p>
          </p:txBody>
        </p:sp>
        <p:grpSp>
          <p:nvGrpSpPr>
            <p:cNvPr id="17" name="Group 136"/>
            <p:cNvGrpSpPr>
              <a:grpSpLocks/>
            </p:cNvGrpSpPr>
            <p:nvPr/>
          </p:nvGrpSpPr>
          <p:grpSpPr bwMode="auto">
            <a:xfrm>
              <a:off x="2485" y="3479"/>
              <a:ext cx="476" cy="199"/>
              <a:chOff x="2502" y="2954"/>
              <a:chExt cx="476" cy="199"/>
            </a:xfrm>
          </p:grpSpPr>
          <p:sp>
            <p:nvSpPr>
              <p:cNvPr id="92231" name="Freeform 137"/>
              <p:cNvSpPr>
                <a:spLocks/>
              </p:cNvSpPr>
              <p:nvPr/>
            </p:nvSpPr>
            <p:spPr bwMode="auto">
              <a:xfrm>
                <a:off x="2502" y="2954"/>
                <a:ext cx="111" cy="199"/>
              </a:xfrm>
              <a:custGeom>
                <a:avLst/>
                <a:gdLst>
                  <a:gd name="T0" fmla="*/ 0 w 111"/>
                  <a:gd name="T1" fmla="*/ 188 h 199"/>
                  <a:gd name="T2" fmla="*/ 22 w 111"/>
                  <a:gd name="T3" fmla="*/ 199 h 199"/>
                  <a:gd name="T4" fmla="*/ 111 w 111"/>
                  <a:gd name="T5" fmla="*/ 22 h 199"/>
                  <a:gd name="T6" fmla="*/ 100 w 111"/>
                  <a:gd name="T7" fmla="*/ 0 h 199"/>
                  <a:gd name="T8" fmla="*/ 100 w 111"/>
                  <a:gd name="T9" fmla="*/ 0 h 199"/>
                  <a:gd name="T10" fmla="*/ 88 w 111"/>
                  <a:gd name="T11" fmla="*/ 11 h 199"/>
                  <a:gd name="T12" fmla="*/ 0 w 111"/>
                  <a:gd name="T13" fmla="*/ 188 h 199"/>
                  <a:gd name="T14" fmla="*/ 0 60000 65536"/>
                  <a:gd name="T15" fmla="*/ 0 60000 65536"/>
                  <a:gd name="T16" fmla="*/ 0 60000 65536"/>
                  <a:gd name="T17" fmla="*/ 0 60000 65536"/>
                  <a:gd name="T18" fmla="*/ 0 60000 65536"/>
                  <a:gd name="T19" fmla="*/ 0 60000 65536"/>
                  <a:gd name="T20" fmla="*/ 0 60000 65536"/>
                  <a:gd name="T21" fmla="*/ 0 w 111"/>
                  <a:gd name="T22" fmla="*/ 0 h 199"/>
                  <a:gd name="T23" fmla="*/ 111 w 111"/>
                  <a:gd name="T24" fmla="*/ 199 h 1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99">
                    <a:moveTo>
                      <a:pt x="0" y="188"/>
                    </a:moveTo>
                    <a:lnTo>
                      <a:pt x="22" y="199"/>
                    </a:lnTo>
                    <a:lnTo>
                      <a:pt x="111" y="22"/>
                    </a:lnTo>
                    <a:lnTo>
                      <a:pt x="100" y="0"/>
                    </a:lnTo>
                    <a:lnTo>
                      <a:pt x="88" y="11"/>
                    </a:lnTo>
                    <a:lnTo>
                      <a:pt x="0" y="188"/>
                    </a:lnTo>
                    <a:close/>
                  </a:path>
                </a:pathLst>
              </a:custGeom>
              <a:solidFill>
                <a:srgbClr val="000000"/>
              </a:solidFill>
              <a:ln w="9525">
                <a:noFill/>
                <a:round/>
                <a:headEnd/>
                <a:tailEnd/>
              </a:ln>
            </p:spPr>
            <p:txBody>
              <a:bodyPr/>
              <a:lstStyle/>
              <a:p>
                <a:pPr eaLnBrk="0" hangingPunct="0"/>
                <a:endParaRPr lang="de-DE" sz="1800"/>
              </a:p>
            </p:txBody>
          </p:sp>
          <p:sp>
            <p:nvSpPr>
              <p:cNvPr id="92232" name="Freeform 138"/>
              <p:cNvSpPr>
                <a:spLocks/>
              </p:cNvSpPr>
              <p:nvPr/>
            </p:nvSpPr>
            <p:spPr bwMode="auto">
              <a:xfrm>
                <a:off x="2602" y="2954"/>
                <a:ext cx="276" cy="22"/>
              </a:xfrm>
              <a:custGeom>
                <a:avLst/>
                <a:gdLst>
                  <a:gd name="T0" fmla="*/ 0 w 276"/>
                  <a:gd name="T1" fmla="*/ 0 h 22"/>
                  <a:gd name="T2" fmla="*/ 0 w 276"/>
                  <a:gd name="T3" fmla="*/ 22 h 22"/>
                  <a:gd name="T4" fmla="*/ 265 w 276"/>
                  <a:gd name="T5" fmla="*/ 22 h 22"/>
                  <a:gd name="T6" fmla="*/ 276 w 276"/>
                  <a:gd name="T7" fmla="*/ 11 h 22"/>
                  <a:gd name="T8" fmla="*/ 276 w 276"/>
                  <a:gd name="T9" fmla="*/ 0 h 22"/>
                  <a:gd name="T10" fmla="*/ 265 w 276"/>
                  <a:gd name="T11" fmla="*/ 0 h 22"/>
                  <a:gd name="T12" fmla="*/ 0 w 276"/>
                  <a:gd name="T13" fmla="*/ 0 h 22"/>
                  <a:gd name="T14" fmla="*/ 0 60000 65536"/>
                  <a:gd name="T15" fmla="*/ 0 60000 65536"/>
                  <a:gd name="T16" fmla="*/ 0 60000 65536"/>
                  <a:gd name="T17" fmla="*/ 0 60000 65536"/>
                  <a:gd name="T18" fmla="*/ 0 60000 65536"/>
                  <a:gd name="T19" fmla="*/ 0 60000 65536"/>
                  <a:gd name="T20" fmla="*/ 0 60000 65536"/>
                  <a:gd name="T21" fmla="*/ 0 w 276"/>
                  <a:gd name="T22" fmla="*/ 0 h 22"/>
                  <a:gd name="T23" fmla="*/ 276 w 27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6" h="22">
                    <a:moveTo>
                      <a:pt x="0" y="0"/>
                    </a:moveTo>
                    <a:lnTo>
                      <a:pt x="0" y="22"/>
                    </a:lnTo>
                    <a:lnTo>
                      <a:pt x="265" y="22"/>
                    </a:lnTo>
                    <a:lnTo>
                      <a:pt x="276" y="11"/>
                    </a:lnTo>
                    <a:lnTo>
                      <a:pt x="276" y="0"/>
                    </a:lnTo>
                    <a:lnTo>
                      <a:pt x="265" y="0"/>
                    </a:lnTo>
                    <a:lnTo>
                      <a:pt x="0" y="0"/>
                    </a:lnTo>
                    <a:close/>
                  </a:path>
                </a:pathLst>
              </a:custGeom>
              <a:solidFill>
                <a:srgbClr val="000000"/>
              </a:solidFill>
              <a:ln w="9525">
                <a:noFill/>
                <a:round/>
                <a:headEnd/>
                <a:tailEnd/>
              </a:ln>
            </p:spPr>
            <p:txBody>
              <a:bodyPr/>
              <a:lstStyle/>
              <a:p>
                <a:pPr eaLnBrk="0" hangingPunct="0"/>
                <a:endParaRPr lang="de-DE" sz="1800"/>
              </a:p>
            </p:txBody>
          </p:sp>
          <p:sp>
            <p:nvSpPr>
              <p:cNvPr id="92233" name="Freeform 139"/>
              <p:cNvSpPr>
                <a:spLocks/>
              </p:cNvSpPr>
              <p:nvPr/>
            </p:nvSpPr>
            <p:spPr bwMode="auto">
              <a:xfrm>
                <a:off x="2856" y="2965"/>
                <a:ext cx="122" cy="188"/>
              </a:xfrm>
              <a:custGeom>
                <a:avLst/>
                <a:gdLst>
                  <a:gd name="T0" fmla="*/ 22 w 122"/>
                  <a:gd name="T1" fmla="*/ 0 h 188"/>
                  <a:gd name="T2" fmla="*/ 0 w 122"/>
                  <a:gd name="T3" fmla="*/ 11 h 188"/>
                  <a:gd name="T4" fmla="*/ 89 w 122"/>
                  <a:gd name="T5" fmla="*/ 188 h 188"/>
                  <a:gd name="T6" fmla="*/ 100 w 122"/>
                  <a:gd name="T7" fmla="*/ 188 h 188"/>
                  <a:gd name="T8" fmla="*/ 122 w 122"/>
                  <a:gd name="T9" fmla="*/ 188 h 188"/>
                  <a:gd name="T10" fmla="*/ 111 w 122"/>
                  <a:gd name="T11" fmla="*/ 177 h 188"/>
                  <a:gd name="T12" fmla="*/ 22 w 122"/>
                  <a:gd name="T13" fmla="*/ 0 h 188"/>
                  <a:gd name="T14" fmla="*/ 0 60000 65536"/>
                  <a:gd name="T15" fmla="*/ 0 60000 65536"/>
                  <a:gd name="T16" fmla="*/ 0 60000 65536"/>
                  <a:gd name="T17" fmla="*/ 0 60000 65536"/>
                  <a:gd name="T18" fmla="*/ 0 60000 65536"/>
                  <a:gd name="T19" fmla="*/ 0 60000 65536"/>
                  <a:gd name="T20" fmla="*/ 0 60000 65536"/>
                  <a:gd name="T21" fmla="*/ 0 w 122"/>
                  <a:gd name="T22" fmla="*/ 0 h 188"/>
                  <a:gd name="T23" fmla="*/ 122 w 122"/>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188">
                    <a:moveTo>
                      <a:pt x="22" y="0"/>
                    </a:moveTo>
                    <a:lnTo>
                      <a:pt x="0" y="11"/>
                    </a:lnTo>
                    <a:lnTo>
                      <a:pt x="89" y="188"/>
                    </a:lnTo>
                    <a:lnTo>
                      <a:pt x="100" y="188"/>
                    </a:lnTo>
                    <a:lnTo>
                      <a:pt x="122" y="188"/>
                    </a:lnTo>
                    <a:lnTo>
                      <a:pt x="111" y="177"/>
                    </a:lnTo>
                    <a:lnTo>
                      <a:pt x="22" y="0"/>
                    </a:lnTo>
                    <a:close/>
                  </a:path>
                </a:pathLst>
              </a:custGeom>
              <a:solidFill>
                <a:srgbClr val="000000"/>
              </a:solidFill>
              <a:ln w="9525">
                <a:noFill/>
                <a:round/>
                <a:headEnd/>
                <a:tailEnd/>
              </a:ln>
            </p:spPr>
            <p:txBody>
              <a:bodyPr/>
              <a:lstStyle/>
              <a:p>
                <a:pPr eaLnBrk="0" hangingPunct="0"/>
                <a:endParaRPr lang="de-DE" sz="1800"/>
              </a:p>
            </p:txBody>
          </p:sp>
          <p:sp>
            <p:nvSpPr>
              <p:cNvPr id="92234" name="Freeform 140"/>
              <p:cNvSpPr>
                <a:spLocks/>
              </p:cNvSpPr>
              <p:nvPr/>
            </p:nvSpPr>
            <p:spPr bwMode="auto">
              <a:xfrm>
                <a:off x="2502" y="3131"/>
                <a:ext cx="454" cy="22"/>
              </a:xfrm>
              <a:custGeom>
                <a:avLst/>
                <a:gdLst>
                  <a:gd name="T0" fmla="*/ 454 w 454"/>
                  <a:gd name="T1" fmla="*/ 22 h 22"/>
                  <a:gd name="T2" fmla="*/ 454 w 454"/>
                  <a:gd name="T3" fmla="*/ 0 h 22"/>
                  <a:gd name="T4" fmla="*/ 11 w 454"/>
                  <a:gd name="T5" fmla="*/ 0 h 22"/>
                  <a:gd name="T6" fmla="*/ 0 w 454"/>
                  <a:gd name="T7" fmla="*/ 11 h 22"/>
                  <a:gd name="T8" fmla="*/ 0 w 454"/>
                  <a:gd name="T9" fmla="*/ 22 h 22"/>
                  <a:gd name="T10" fmla="*/ 11 w 454"/>
                  <a:gd name="T11" fmla="*/ 22 h 22"/>
                  <a:gd name="T12" fmla="*/ 454 w 454"/>
                  <a:gd name="T13" fmla="*/ 22 h 22"/>
                  <a:gd name="T14" fmla="*/ 0 60000 65536"/>
                  <a:gd name="T15" fmla="*/ 0 60000 65536"/>
                  <a:gd name="T16" fmla="*/ 0 60000 65536"/>
                  <a:gd name="T17" fmla="*/ 0 60000 65536"/>
                  <a:gd name="T18" fmla="*/ 0 60000 65536"/>
                  <a:gd name="T19" fmla="*/ 0 60000 65536"/>
                  <a:gd name="T20" fmla="*/ 0 60000 65536"/>
                  <a:gd name="T21" fmla="*/ 0 w 454"/>
                  <a:gd name="T22" fmla="*/ 0 h 22"/>
                  <a:gd name="T23" fmla="*/ 454 w 454"/>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4" h="22">
                    <a:moveTo>
                      <a:pt x="454" y="22"/>
                    </a:moveTo>
                    <a:lnTo>
                      <a:pt x="454" y="0"/>
                    </a:lnTo>
                    <a:lnTo>
                      <a:pt x="11" y="0"/>
                    </a:lnTo>
                    <a:lnTo>
                      <a:pt x="0" y="11"/>
                    </a:lnTo>
                    <a:lnTo>
                      <a:pt x="0" y="22"/>
                    </a:lnTo>
                    <a:lnTo>
                      <a:pt x="11" y="22"/>
                    </a:lnTo>
                    <a:lnTo>
                      <a:pt x="454" y="22"/>
                    </a:lnTo>
                    <a:close/>
                  </a:path>
                </a:pathLst>
              </a:custGeom>
              <a:solidFill>
                <a:srgbClr val="000000"/>
              </a:solidFill>
              <a:ln w="9525">
                <a:noFill/>
                <a:round/>
                <a:headEnd/>
                <a:tailEnd/>
              </a:ln>
            </p:spPr>
            <p:txBody>
              <a:bodyPr/>
              <a:lstStyle/>
              <a:p>
                <a:pPr eaLnBrk="0" hangingPunct="0"/>
                <a:endParaRPr lang="de-DE" sz="1800"/>
              </a:p>
            </p:txBody>
          </p:sp>
        </p:grpSp>
        <p:sp>
          <p:nvSpPr>
            <p:cNvPr id="92225" name="Rectangle 141"/>
            <p:cNvSpPr>
              <a:spLocks noChangeArrowheads="1"/>
            </p:cNvSpPr>
            <p:nvPr/>
          </p:nvSpPr>
          <p:spPr bwMode="auto">
            <a:xfrm>
              <a:off x="2509" y="3667"/>
              <a:ext cx="1295" cy="244"/>
            </a:xfrm>
            <a:prstGeom prst="rect">
              <a:avLst/>
            </a:prstGeom>
            <a:solidFill>
              <a:schemeClr val="bg1"/>
            </a:solidFill>
            <a:ln w="9525">
              <a:noFill/>
              <a:miter lim="800000"/>
              <a:headEnd/>
              <a:tailEnd/>
            </a:ln>
          </p:spPr>
          <p:txBody>
            <a:bodyPr/>
            <a:lstStyle/>
            <a:p>
              <a:pPr eaLnBrk="0" hangingPunct="0"/>
              <a:endParaRPr lang="de-DE" sz="1800"/>
            </a:p>
          </p:txBody>
        </p:sp>
        <p:sp>
          <p:nvSpPr>
            <p:cNvPr id="92226" name="Rectangle 142"/>
            <p:cNvSpPr>
              <a:spLocks noChangeArrowheads="1"/>
            </p:cNvSpPr>
            <p:nvPr/>
          </p:nvSpPr>
          <p:spPr bwMode="auto">
            <a:xfrm>
              <a:off x="2498" y="3656"/>
              <a:ext cx="1317" cy="266"/>
            </a:xfrm>
            <a:prstGeom prst="rect">
              <a:avLst/>
            </a:prstGeom>
            <a:noFill/>
            <a:ln w="34925">
              <a:solidFill>
                <a:srgbClr val="000000"/>
              </a:solidFill>
              <a:miter lim="800000"/>
              <a:headEnd/>
              <a:tailEnd/>
            </a:ln>
          </p:spPr>
          <p:txBody>
            <a:bodyPr/>
            <a:lstStyle/>
            <a:p>
              <a:pPr eaLnBrk="0" hangingPunct="0"/>
              <a:endParaRPr lang="de-DE" sz="1800"/>
            </a:p>
          </p:txBody>
        </p:sp>
        <p:sp>
          <p:nvSpPr>
            <p:cNvPr id="92227" name="Rectangle 143"/>
            <p:cNvSpPr>
              <a:spLocks noChangeArrowheads="1"/>
            </p:cNvSpPr>
            <p:nvPr/>
          </p:nvSpPr>
          <p:spPr bwMode="auto">
            <a:xfrm>
              <a:off x="2849" y="3712"/>
              <a:ext cx="615"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Ethernet</a:t>
              </a:r>
              <a:endParaRPr lang="en-US" sz="1600" b="0">
                <a:latin typeface="Courier New" pitchFamily="49" charset="0"/>
              </a:endParaRPr>
            </a:p>
          </p:txBody>
        </p:sp>
        <p:sp>
          <p:nvSpPr>
            <p:cNvPr id="92228" name="Line 144"/>
            <p:cNvSpPr>
              <a:spLocks noChangeShapeType="1"/>
            </p:cNvSpPr>
            <p:nvPr/>
          </p:nvSpPr>
          <p:spPr bwMode="auto">
            <a:xfrm flipH="1">
              <a:off x="2210" y="3789"/>
              <a:ext cx="111" cy="1"/>
            </a:xfrm>
            <a:prstGeom prst="line">
              <a:avLst/>
            </a:prstGeom>
            <a:noFill/>
            <a:ln w="17463">
              <a:solidFill>
                <a:srgbClr val="000000"/>
              </a:solidFill>
              <a:round/>
              <a:headEnd/>
              <a:tailEnd/>
            </a:ln>
          </p:spPr>
          <p:txBody>
            <a:bodyPr/>
            <a:lstStyle/>
            <a:p>
              <a:endParaRPr lang="en-CA"/>
            </a:p>
          </p:txBody>
        </p:sp>
        <p:sp>
          <p:nvSpPr>
            <p:cNvPr id="92229" name="Freeform 145"/>
            <p:cNvSpPr>
              <a:spLocks/>
            </p:cNvSpPr>
            <p:nvPr/>
          </p:nvSpPr>
          <p:spPr bwMode="auto">
            <a:xfrm>
              <a:off x="2210" y="3756"/>
              <a:ext cx="111" cy="66"/>
            </a:xfrm>
            <a:custGeom>
              <a:avLst/>
              <a:gdLst>
                <a:gd name="T0" fmla="*/ 111 w 111"/>
                <a:gd name="T1" fmla="*/ 66 h 66"/>
                <a:gd name="T2" fmla="*/ 0 w 111"/>
                <a:gd name="T3" fmla="*/ 33 h 66"/>
                <a:gd name="T4" fmla="*/ 111 w 111"/>
                <a:gd name="T5" fmla="*/ 0 h 66"/>
                <a:gd name="T6" fmla="*/ 0 60000 65536"/>
                <a:gd name="T7" fmla="*/ 0 60000 65536"/>
                <a:gd name="T8" fmla="*/ 0 60000 65536"/>
                <a:gd name="T9" fmla="*/ 0 w 111"/>
                <a:gd name="T10" fmla="*/ 0 h 66"/>
                <a:gd name="T11" fmla="*/ 111 w 111"/>
                <a:gd name="T12" fmla="*/ 66 h 66"/>
              </a:gdLst>
              <a:ahLst/>
              <a:cxnLst>
                <a:cxn ang="T6">
                  <a:pos x="T0" y="T1"/>
                </a:cxn>
                <a:cxn ang="T7">
                  <a:pos x="T2" y="T3"/>
                </a:cxn>
                <a:cxn ang="T8">
                  <a:pos x="T4" y="T5"/>
                </a:cxn>
              </a:cxnLst>
              <a:rect l="T9" t="T10" r="T11" b="T12"/>
              <a:pathLst>
                <a:path w="111" h="66">
                  <a:moveTo>
                    <a:pt x="111" y="66"/>
                  </a:moveTo>
                  <a:lnTo>
                    <a:pt x="0" y="33"/>
                  </a:lnTo>
                  <a:lnTo>
                    <a:pt x="111" y="0"/>
                  </a:lnTo>
                </a:path>
              </a:pathLst>
            </a:custGeom>
            <a:noFill/>
            <a:ln w="17463">
              <a:solidFill>
                <a:srgbClr val="000000"/>
              </a:solidFill>
              <a:round/>
              <a:headEnd/>
              <a:tailEnd/>
            </a:ln>
          </p:spPr>
          <p:txBody>
            <a:bodyPr/>
            <a:lstStyle/>
            <a:p>
              <a:pPr eaLnBrk="0" hangingPunct="0"/>
              <a:endParaRPr lang="de-DE" sz="1800"/>
            </a:p>
          </p:txBody>
        </p:sp>
        <p:sp>
          <p:nvSpPr>
            <p:cNvPr id="92230" name="Line 146"/>
            <p:cNvSpPr>
              <a:spLocks noChangeShapeType="1"/>
            </p:cNvSpPr>
            <p:nvPr/>
          </p:nvSpPr>
          <p:spPr bwMode="auto">
            <a:xfrm flipH="1">
              <a:off x="2321" y="3789"/>
              <a:ext cx="44" cy="1"/>
            </a:xfrm>
            <a:prstGeom prst="line">
              <a:avLst/>
            </a:prstGeom>
            <a:noFill/>
            <a:ln w="17463">
              <a:solidFill>
                <a:srgbClr val="000000"/>
              </a:solidFill>
              <a:round/>
              <a:headEnd/>
              <a:tailEnd/>
            </a:ln>
          </p:spPr>
          <p:txBody>
            <a:bodyPr/>
            <a:lstStyle/>
            <a:p>
              <a:endParaRPr lang="en-CA"/>
            </a:p>
          </p:txBody>
        </p:sp>
      </p:grpSp>
      <p:sp>
        <p:nvSpPr>
          <p:cNvPr id="92221" name="Textfeld 146"/>
          <p:cNvSpPr txBox="1">
            <a:spLocks noChangeArrowheads="1"/>
          </p:cNvSpPr>
          <p:nvPr/>
        </p:nvSpPr>
        <p:spPr bwMode="auto">
          <a:xfrm>
            <a:off x="6397625" y="1098550"/>
            <a:ext cx="2289175" cy="646113"/>
          </a:xfrm>
          <a:prstGeom prst="rect">
            <a:avLst/>
          </a:prstGeom>
          <a:noFill/>
          <a:ln w="9525">
            <a:noFill/>
            <a:miter lim="800000"/>
            <a:headEnd/>
            <a:tailEnd/>
          </a:ln>
        </p:spPr>
        <p:txBody>
          <a:bodyPr wrap="none">
            <a:spAutoFit/>
          </a:bodyPr>
          <a:lstStyle/>
          <a:p>
            <a:pPr eaLnBrk="0" hangingPunct="0"/>
            <a:r>
              <a:rPr lang="en-US" sz="1800"/>
              <a:t>Abstraction provided </a:t>
            </a:r>
          </a:p>
          <a:p>
            <a:pPr eaLnBrk="0" hangingPunct="0"/>
            <a:r>
              <a:rPr lang="de-DE" sz="1800"/>
              <a:t>B</a:t>
            </a:r>
            <a:r>
              <a:rPr lang="en-US" sz="1800"/>
              <a:t>y Middleware</a:t>
            </a:r>
          </a:p>
        </p:txBody>
      </p:sp>
      <p:sp>
        <p:nvSpPr>
          <p:cNvPr id="92222" name="Textfeld 147"/>
          <p:cNvSpPr txBox="1">
            <a:spLocks noChangeArrowheads="1"/>
          </p:cNvSpPr>
          <p:nvPr/>
        </p:nvSpPr>
        <p:spPr bwMode="auto">
          <a:xfrm>
            <a:off x="4165600" y="1223963"/>
            <a:ext cx="1508125" cy="369887"/>
          </a:xfrm>
          <a:prstGeom prst="rect">
            <a:avLst/>
          </a:prstGeom>
          <a:noFill/>
          <a:ln w="9525">
            <a:noFill/>
            <a:miter lim="800000"/>
            <a:headEnd/>
            <a:tailEnd/>
          </a:ln>
        </p:spPr>
        <p:txBody>
          <a:bodyPr wrap="none">
            <a:spAutoFit/>
          </a:bodyPr>
          <a:lstStyle/>
          <a:p>
            <a:pPr eaLnBrk="0" hangingPunct="0"/>
            <a:r>
              <a:rPr lang="en-US" sz="1800"/>
              <a:t>Middleware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5"/>
          <p:cNvGrpSpPr>
            <a:grpSpLocks/>
          </p:cNvGrpSpPr>
          <p:nvPr/>
        </p:nvGrpSpPr>
        <p:grpSpPr bwMode="auto">
          <a:xfrm>
            <a:off x="7970838" y="2344738"/>
            <a:ext cx="1128712" cy="3692525"/>
            <a:chOff x="7699410" y="2344738"/>
            <a:chExt cx="1327806" cy="3692525"/>
          </a:xfrm>
        </p:grpSpPr>
        <p:sp>
          <p:nvSpPr>
            <p:cNvPr id="93229" name="Geschweifte Klammer rechts 43"/>
            <p:cNvSpPr>
              <a:spLocks/>
            </p:cNvSpPr>
            <p:nvPr/>
          </p:nvSpPr>
          <p:spPr bwMode="auto">
            <a:xfrm>
              <a:off x="7699410" y="2344738"/>
              <a:ext cx="548622" cy="3692525"/>
            </a:xfrm>
            <a:prstGeom prst="rightBrace">
              <a:avLst>
                <a:gd name="adj1" fmla="val 8320"/>
                <a:gd name="adj2" fmla="val 48815"/>
              </a:avLst>
            </a:prstGeom>
            <a:solidFill>
              <a:schemeClr val="bg1"/>
            </a:solidFill>
            <a:ln w="12700">
              <a:solidFill>
                <a:schemeClr val="tx1"/>
              </a:solidFill>
              <a:round/>
              <a:headEnd/>
              <a:tailEnd/>
            </a:ln>
          </p:spPr>
          <p:txBody>
            <a:bodyPr wrap="none" anchor="ctr"/>
            <a:lstStyle/>
            <a:p>
              <a:pPr eaLnBrk="0" hangingPunct="0"/>
              <a:endParaRPr lang="en-US" sz="1800"/>
            </a:p>
          </p:txBody>
        </p:sp>
        <p:sp>
          <p:nvSpPr>
            <p:cNvPr id="93230" name="Rechteck 44"/>
            <p:cNvSpPr>
              <a:spLocks noChangeArrowheads="1"/>
            </p:cNvSpPr>
            <p:nvPr/>
          </p:nvSpPr>
          <p:spPr bwMode="auto">
            <a:xfrm>
              <a:off x="8204238" y="3753725"/>
              <a:ext cx="822978" cy="804862"/>
            </a:xfrm>
            <a:prstGeom prst="rect">
              <a:avLst/>
            </a:prstGeom>
            <a:solidFill>
              <a:schemeClr val="bg1"/>
            </a:solidFill>
            <a:ln w="12700">
              <a:solidFill>
                <a:schemeClr val="tx1"/>
              </a:solidFill>
              <a:round/>
              <a:headEnd/>
              <a:tailEnd/>
            </a:ln>
          </p:spPr>
          <p:txBody>
            <a:bodyPr wrap="none" anchor="ctr"/>
            <a:lstStyle/>
            <a:p>
              <a:pPr algn="ctr" eaLnBrk="0" hangingPunct="0"/>
              <a:r>
                <a:rPr lang="en-US" sz="1400" dirty="0"/>
                <a:t>Protocol</a:t>
              </a:r>
            </a:p>
            <a:p>
              <a:pPr algn="ctr" eaLnBrk="0" hangingPunct="0"/>
              <a:r>
                <a:rPr lang="en-US" sz="1400" dirty="0"/>
                <a:t>Stack</a:t>
              </a:r>
            </a:p>
          </p:txBody>
        </p:sp>
      </p:grpSp>
      <p:sp>
        <p:nvSpPr>
          <p:cNvPr id="252930" name="Rectangle 2"/>
          <p:cNvSpPr>
            <a:spLocks noGrp="1" noChangeArrowheads="1"/>
          </p:cNvSpPr>
          <p:nvPr>
            <p:ph type="title"/>
          </p:nvPr>
        </p:nvSpPr>
        <p:spPr>
          <a:xfrm>
            <a:off x="419100" y="71414"/>
            <a:ext cx="8339138" cy="863600"/>
          </a:xfrm>
        </p:spPr>
        <p:txBody>
          <a:bodyPr/>
          <a:lstStyle/>
          <a:p>
            <a:r>
              <a:rPr lang="en-US" sz="2800" dirty="0" smtClean="0">
                <a:ea typeface="ＭＳ Ｐゴシック" pitchFamily="34" charset="-128"/>
              </a:rPr>
              <a:t>The Application Layer provides the Abstractions of the “New System”.  It is usually layered itself</a:t>
            </a:r>
          </a:p>
        </p:txBody>
      </p:sp>
      <p:sp>
        <p:nvSpPr>
          <p:cNvPr id="93188" name="Rectangle 3"/>
          <p:cNvSpPr>
            <a:spLocks noChangeArrowheads="1"/>
          </p:cNvSpPr>
          <p:nvPr/>
        </p:nvSpPr>
        <p:spPr bwMode="auto">
          <a:xfrm>
            <a:off x="5486400" y="1905000"/>
            <a:ext cx="2141538" cy="598488"/>
          </a:xfrm>
          <a:prstGeom prst="rect">
            <a:avLst/>
          </a:prstGeom>
          <a:noFill/>
          <a:ln w="12700">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anchor="ctr">
            <a:flatTx/>
          </a:bodyPr>
          <a:lstStyle/>
          <a:p>
            <a:pPr eaLnBrk="0" hangingPunct="0"/>
            <a:endParaRPr lang="en-US" sz="1800"/>
          </a:p>
        </p:txBody>
      </p:sp>
      <p:sp>
        <p:nvSpPr>
          <p:cNvPr id="93189" name="Rectangle 4"/>
          <p:cNvSpPr>
            <a:spLocks noChangeArrowheads="1"/>
          </p:cNvSpPr>
          <p:nvPr/>
        </p:nvSpPr>
        <p:spPr bwMode="auto">
          <a:xfrm>
            <a:off x="5741988" y="1981200"/>
            <a:ext cx="2030412" cy="363538"/>
          </a:xfrm>
          <a:prstGeom prst="rect">
            <a:avLst/>
          </a:prstGeom>
          <a:noFill/>
          <a:ln w="12700">
            <a:noFill/>
            <a:miter lim="800000"/>
            <a:headEnd/>
            <a:tailEnd/>
          </a:ln>
        </p:spPr>
        <p:txBody>
          <a:bodyPr lIns="90487" tIns="44450" rIns="90487" bIns="44450">
            <a:spAutoFit/>
          </a:bodyPr>
          <a:lstStyle/>
          <a:p>
            <a:pPr eaLnBrk="0" hangingPunct="0"/>
            <a:r>
              <a:rPr lang="en-US" sz="1800" b="0">
                <a:solidFill>
                  <a:srgbClr val="0000CC"/>
                </a:solidFill>
              </a:rPr>
              <a:t>Application</a:t>
            </a:r>
          </a:p>
        </p:txBody>
      </p:sp>
      <p:sp>
        <p:nvSpPr>
          <p:cNvPr id="252933" name="Line 5"/>
          <p:cNvSpPr>
            <a:spLocks noChangeShapeType="1"/>
          </p:cNvSpPr>
          <p:nvPr/>
        </p:nvSpPr>
        <p:spPr bwMode="auto">
          <a:xfrm>
            <a:off x="3289300" y="2246313"/>
            <a:ext cx="2184400" cy="0"/>
          </a:xfrm>
          <a:prstGeom prst="line">
            <a:avLst/>
          </a:prstGeom>
          <a:noFill/>
          <a:ln w="38100">
            <a:solidFill>
              <a:srgbClr val="000000"/>
            </a:solidFill>
            <a:round/>
            <a:headEnd type="triangle" w="med" len="med"/>
            <a:tailEnd type="triangle" w="med" len="med"/>
          </a:ln>
        </p:spPr>
        <p:txBody>
          <a:bodyPr wrap="none" anchor="ctr"/>
          <a:lstStyle/>
          <a:p>
            <a:endParaRPr lang="en-CA"/>
          </a:p>
        </p:txBody>
      </p:sp>
      <p:sp>
        <p:nvSpPr>
          <p:cNvPr id="93191" name="Rectangle 6"/>
          <p:cNvSpPr>
            <a:spLocks noChangeArrowheads="1"/>
          </p:cNvSpPr>
          <p:nvPr/>
        </p:nvSpPr>
        <p:spPr bwMode="auto">
          <a:xfrm>
            <a:off x="1143000" y="1930400"/>
            <a:ext cx="2141538" cy="598488"/>
          </a:xfrm>
          <a:prstGeom prst="rect">
            <a:avLst/>
          </a:prstGeom>
          <a:noFill/>
          <a:ln w="12700">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anchor="ctr">
            <a:flatTx/>
          </a:bodyPr>
          <a:lstStyle/>
          <a:p>
            <a:pPr eaLnBrk="0" hangingPunct="0"/>
            <a:endParaRPr lang="en-US" sz="1800"/>
          </a:p>
        </p:txBody>
      </p:sp>
      <p:sp>
        <p:nvSpPr>
          <p:cNvPr id="93192" name="Rectangle 7"/>
          <p:cNvSpPr>
            <a:spLocks noChangeArrowheads="1"/>
          </p:cNvSpPr>
          <p:nvPr/>
        </p:nvSpPr>
        <p:spPr bwMode="auto">
          <a:xfrm>
            <a:off x="1322388" y="1981200"/>
            <a:ext cx="2030412" cy="363538"/>
          </a:xfrm>
          <a:prstGeom prst="rect">
            <a:avLst/>
          </a:prstGeom>
          <a:noFill/>
          <a:ln w="12700">
            <a:noFill/>
            <a:miter lim="800000"/>
            <a:headEnd/>
            <a:tailEnd/>
          </a:ln>
        </p:spPr>
        <p:txBody>
          <a:bodyPr lIns="90487" tIns="44450" rIns="90487" bIns="44450">
            <a:spAutoFit/>
          </a:bodyPr>
          <a:lstStyle/>
          <a:p>
            <a:pPr eaLnBrk="0" hangingPunct="0"/>
            <a:r>
              <a:rPr lang="en-US" sz="1800" b="0">
                <a:solidFill>
                  <a:srgbClr val="0000CC"/>
                </a:solidFill>
              </a:rPr>
              <a:t>Application</a:t>
            </a:r>
            <a:endParaRPr lang="en-US" sz="1800" b="0">
              <a:solidFill>
                <a:srgbClr val="FF0000"/>
              </a:solidFill>
            </a:endParaRPr>
          </a:p>
        </p:txBody>
      </p:sp>
      <p:grpSp>
        <p:nvGrpSpPr>
          <p:cNvPr id="3" name="Group 8"/>
          <p:cNvGrpSpPr>
            <a:grpSpLocks/>
          </p:cNvGrpSpPr>
          <p:nvPr/>
        </p:nvGrpSpPr>
        <p:grpSpPr bwMode="auto">
          <a:xfrm>
            <a:off x="1143000" y="2517775"/>
            <a:ext cx="6484938" cy="3622675"/>
            <a:chOff x="720" y="1586"/>
            <a:chExt cx="4085" cy="2282"/>
          </a:xfrm>
        </p:grpSpPr>
        <p:sp>
          <p:nvSpPr>
            <p:cNvPr id="93198" name="Rectangle 9"/>
            <p:cNvSpPr>
              <a:spLocks noChangeArrowheads="1"/>
            </p:cNvSpPr>
            <p:nvPr/>
          </p:nvSpPr>
          <p:spPr bwMode="auto">
            <a:xfrm>
              <a:off x="3456" y="1586"/>
              <a:ext cx="1349" cy="367"/>
            </a:xfrm>
            <a:prstGeom prst="rect">
              <a:avLst/>
            </a:prstGeom>
            <a:noFill/>
            <a:ln w="12700">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anchor="ctr">
              <a:flatTx/>
            </a:bodyPr>
            <a:lstStyle/>
            <a:p>
              <a:pPr eaLnBrk="0" hangingPunct="0"/>
              <a:endParaRPr lang="en-US" sz="1800"/>
            </a:p>
          </p:txBody>
        </p:sp>
        <p:sp>
          <p:nvSpPr>
            <p:cNvPr id="93199" name="Rectangle 10"/>
            <p:cNvSpPr>
              <a:spLocks noChangeArrowheads="1"/>
            </p:cNvSpPr>
            <p:nvPr/>
          </p:nvSpPr>
          <p:spPr bwMode="auto">
            <a:xfrm>
              <a:off x="3518" y="1643"/>
              <a:ext cx="826" cy="229"/>
            </a:xfrm>
            <a:prstGeom prst="rect">
              <a:avLst/>
            </a:prstGeom>
            <a:noFill/>
            <a:ln w="12700">
              <a:noFill/>
              <a:miter lim="800000"/>
              <a:headEnd/>
              <a:tailEnd/>
            </a:ln>
          </p:spPr>
          <p:txBody>
            <a:bodyPr wrap="none" lIns="90487" tIns="44450" rIns="90487" bIns="44450">
              <a:spAutoFit/>
            </a:bodyPr>
            <a:lstStyle/>
            <a:p>
              <a:pPr eaLnBrk="0" hangingPunct="0"/>
              <a:r>
                <a:rPr lang="en-US" sz="1800" b="0">
                  <a:solidFill>
                    <a:srgbClr val="000000"/>
                  </a:solidFill>
                </a:rPr>
                <a:t>Presentation</a:t>
              </a:r>
            </a:p>
          </p:txBody>
        </p:sp>
        <p:sp>
          <p:nvSpPr>
            <p:cNvPr id="93200" name="Rectangle 11"/>
            <p:cNvSpPr>
              <a:spLocks noChangeArrowheads="1"/>
            </p:cNvSpPr>
            <p:nvPr/>
          </p:nvSpPr>
          <p:spPr bwMode="auto">
            <a:xfrm>
              <a:off x="3456" y="1962"/>
              <a:ext cx="1349" cy="377"/>
            </a:xfrm>
            <a:prstGeom prst="rect">
              <a:avLst/>
            </a:prstGeom>
            <a:noFill/>
            <a:ln w="12700">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anchor="ctr">
              <a:flatTx/>
            </a:bodyPr>
            <a:lstStyle/>
            <a:p>
              <a:pPr eaLnBrk="0" hangingPunct="0"/>
              <a:endParaRPr lang="en-US" sz="1800"/>
            </a:p>
          </p:txBody>
        </p:sp>
        <p:sp>
          <p:nvSpPr>
            <p:cNvPr id="93201" name="Rectangle 12"/>
            <p:cNvSpPr>
              <a:spLocks noChangeArrowheads="1"/>
            </p:cNvSpPr>
            <p:nvPr/>
          </p:nvSpPr>
          <p:spPr bwMode="auto">
            <a:xfrm>
              <a:off x="3654" y="2016"/>
              <a:ext cx="554" cy="229"/>
            </a:xfrm>
            <a:prstGeom prst="rect">
              <a:avLst/>
            </a:prstGeom>
            <a:noFill/>
            <a:ln w="12700">
              <a:noFill/>
              <a:miter lim="800000"/>
              <a:headEnd/>
              <a:tailEnd/>
            </a:ln>
          </p:spPr>
          <p:txBody>
            <a:bodyPr wrap="none" lIns="90487" tIns="44450" rIns="90487" bIns="44450">
              <a:spAutoFit/>
            </a:bodyPr>
            <a:lstStyle/>
            <a:p>
              <a:pPr eaLnBrk="0" hangingPunct="0"/>
              <a:r>
                <a:rPr lang="en-US" sz="1800" b="0">
                  <a:solidFill>
                    <a:srgbClr val="000000"/>
                  </a:solidFill>
                </a:rPr>
                <a:t>Session</a:t>
              </a:r>
            </a:p>
          </p:txBody>
        </p:sp>
        <p:sp>
          <p:nvSpPr>
            <p:cNvPr id="93202" name="Rectangle 13"/>
            <p:cNvSpPr>
              <a:spLocks noChangeArrowheads="1"/>
            </p:cNvSpPr>
            <p:nvPr/>
          </p:nvSpPr>
          <p:spPr bwMode="auto">
            <a:xfrm>
              <a:off x="3456" y="2348"/>
              <a:ext cx="1349" cy="367"/>
            </a:xfrm>
            <a:prstGeom prst="rect">
              <a:avLst/>
            </a:prstGeom>
            <a:noFill/>
            <a:ln w="12700">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anchor="ctr">
              <a:flatTx/>
            </a:bodyPr>
            <a:lstStyle/>
            <a:p>
              <a:pPr eaLnBrk="0" hangingPunct="0"/>
              <a:endParaRPr lang="en-US" sz="1800"/>
            </a:p>
          </p:txBody>
        </p:sp>
        <p:sp>
          <p:nvSpPr>
            <p:cNvPr id="93203" name="Rectangle 14"/>
            <p:cNvSpPr>
              <a:spLocks noChangeArrowheads="1"/>
            </p:cNvSpPr>
            <p:nvPr/>
          </p:nvSpPr>
          <p:spPr bwMode="auto">
            <a:xfrm>
              <a:off x="3594" y="2411"/>
              <a:ext cx="674" cy="229"/>
            </a:xfrm>
            <a:prstGeom prst="rect">
              <a:avLst/>
            </a:prstGeom>
            <a:noFill/>
            <a:ln w="12700">
              <a:noFill/>
              <a:miter lim="800000"/>
              <a:headEnd/>
              <a:tailEnd/>
            </a:ln>
          </p:spPr>
          <p:txBody>
            <a:bodyPr wrap="none" lIns="90487" tIns="44450" rIns="90487" bIns="44450">
              <a:spAutoFit/>
            </a:bodyPr>
            <a:lstStyle/>
            <a:p>
              <a:pPr eaLnBrk="0" hangingPunct="0"/>
              <a:r>
                <a:rPr lang="en-US" sz="1800" b="0">
                  <a:solidFill>
                    <a:srgbClr val="000000"/>
                  </a:solidFill>
                </a:rPr>
                <a:t>Transport</a:t>
              </a:r>
            </a:p>
          </p:txBody>
        </p:sp>
        <p:sp>
          <p:nvSpPr>
            <p:cNvPr id="93204" name="Rectangle 15"/>
            <p:cNvSpPr>
              <a:spLocks noChangeArrowheads="1"/>
            </p:cNvSpPr>
            <p:nvPr/>
          </p:nvSpPr>
          <p:spPr bwMode="auto">
            <a:xfrm>
              <a:off x="3456" y="2724"/>
              <a:ext cx="1349" cy="368"/>
            </a:xfrm>
            <a:prstGeom prst="rect">
              <a:avLst/>
            </a:prstGeom>
            <a:noFill/>
            <a:ln w="12700">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anchor="ctr">
              <a:flatTx/>
            </a:bodyPr>
            <a:lstStyle/>
            <a:p>
              <a:pPr eaLnBrk="0" hangingPunct="0"/>
              <a:endParaRPr lang="en-US" sz="1800"/>
            </a:p>
          </p:txBody>
        </p:sp>
        <p:sp>
          <p:nvSpPr>
            <p:cNvPr id="93205" name="Rectangle 16"/>
            <p:cNvSpPr>
              <a:spLocks noChangeArrowheads="1"/>
            </p:cNvSpPr>
            <p:nvPr/>
          </p:nvSpPr>
          <p:spPr bwMode="auto">
            <a:xfrm>
              <a:off x="3622" y="2736"/>
              <a:ext cx="618" cy="229"/>
            </a:xfrm>
            <a:prstGeom prst="rect">
              <a:avLst/>
            </a:prstGeom>
            <a:noFill/>
            <a:ln w="12700">
              <a:noFill/>
              <a:miter lim="800000"/>
              <a:headEnd/>
              <a:tailEnd/>
            </a:ln>
          </p:spPr>
          <p:txBody>
            <a:bodyPr wrap="none" lIns="90487" tIns="44450" rIns="90487" bIns="44450">
              <a:spAutoFit/>
            </a:bodyPr>
            <a:lstStyle/>
            <a:p>
              <a:pPr eaLnBrk="0" hangingPunct="0"/>
              <a:r>
                <a:rPr lang="en-US" sz="1800" b="0">
                  <a:solidFill>
                    <a:srgbClr val="000000"/>
                  </a:solidFill>
                </a:rPr>
                <a:t>Network</a:t>
              </a:r>
            </a:p>
          </p:txBody>
        </p:sp>
        <p:sp>
          <p:nvSpPr>
            <p:cNvPr id="93206" name="Rectangle 17"/>
            <p:cNvSpPr>
              <a:spLocks noChangeArrowheads="1"/>
            </p:cNvSpPr>
            <p:nvPr/>
          </p:nvSpPr>
          <p:spPr bwMode="auto">
            <a:xfrm>
              <a:off x="3456" y="3110"/>
              <a:ext cx="1349" cy="359"/>
            </a:xfrm>
            <a:prstGeom prst="rect">
              <a:avLst/>
            </a:prstGeom>
            <a:noFill/>
            <a:ln w="12700">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anchor="ctr">
              <a:flatTx/>
            </a:bodyPr>
            <a:lstStyle/>
            <a:p>
              <a:pPr eaLnBrk="0" hangingPunct="0"/>
              <a:endParaRPr lang="en-US" sz="1800"/>
            </a:p>
          </p:txBody>
        </p:sp>
        <p:sp>
          <p:nvSpPr>
            <p:cNvPr id="93207" name="Rectangle 18"/>
            <p:cNvSpPr>
              <a:spLocks noChangeArrowheads="1"/>
            </p:cNvSpPr>
            <p:nvPr/>
          </p:nvSpPr>
          <p:spPr bwMode="auto">
            <a:xfrm>
              <a:off x="3584" y="3179"/>
              <a:ext cx="694" cy="229"/>
            </a:xfrm>
            <a:prstGeom prst="rect">
              <a:avLst/>
            </a:prstGeom>
            <a:noFill/>
            <a:ln w="12700">
              <a:noFill/>
              <a:miter lim="800000"/>
              <a:headEnd/>
              <a:tailEnd/>
            </a:ln>
          </p:spPr>
          <p:txBody>
            <a:bodyPr wrap="none" lIns="90487" tIns="44450" rIns="90487" bIns="44450">
              <a:spAutoFit/>
            </a:bodyPr>
            <a:lstStyle/>
            <a:p>
              <a:pPr eaLnBrk="0" hangingPunct="0"/>
              <a:r>
                <a:rPr lang="en-US" sz="1800" b="0">
                  <a:solidFill>
                    <a:srgbClr val="000000"/>
                  </a:solidFill>
                </a:rPr>
                <a:t>Data Link</a:t>
              </a:r>
            </a:p>
          </p:txBody>
        </p:sp>
        <p:sp>
          <p:nvSpPr>
            <p:cNvPr id="93208" name="Rectangle 19"/>
            <p:cNvSpPr>
              <a:spLocks noChangeArrowheads="1"/>
            </p:cNvSpPr>
            <p:nvPr/>
          </p:nvSpPr>
          <p:spPr bwMode="auto">
            <a:xfrm>
              <a:off x="3456" y="3475"/>
              <a:ext cx="1349" cy="377"/>
            </a:xfrm>
            <a:prstGeom prst="rect">
              <a:avLst/>
            </a:prstGeom>
            <a:noFill/>
            <a:ln w="12700">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anchor="ctr">
              <a:flatTx/>
            </a:bodyPr>
            <a:lstStyle/>
            <a:p>
              <a:pPr eaLnBrk="0" hangingPunct="0"/>
              <a:endParaRPr lang="en-US" sz="1800"/>
            </a:p>
          </p:txBody>
        </p:sp>
        <p:sp>
          <p:nvSpPr>
            <p:cNvPr id="93209" name="Rectangle 20"/>
            <p:cNvSpPr>
              <a:spLocks noChangeArrowheads="1"/>
            </p:cNvSpPr>
            <p:nvPr/>
          </p:nvSpPr>
          <p:spPr bwMode="auto">
            <a:xfrm>
              <a:off x="3776" y="3558"/>
              <a:ext cx="602" cy="229"/>
            </a:xfrm>
            <a:prstGeom prst="rect">
              <a:avLst/>
            </a:prstGeom>
            <a:noFill/>
            <a:ln w="12700">
              <a:noFill/>
              <a:miter lim="800000"/>
              <a:headEnd/>
              <a:tailEnd/>
            </a:ln>
          </p:spPr>
          <p:txBody>
            <a:bodyPr wrap="none" lIns="90487" tIns="44450" rIns="90487" bIns="44450">
              <a:spAutoFit/>
            </a:bodyPr>
            <a:lstStyle/>
            <a:p>
              <a:pPr eaLnBrk="0" hangingPunct="0"/>
              <a:r>
                <a:rPr lang="en-US" sz="1800" b="0">
                  <a:solidFill>
                    <a:srgbClr val="000000"/>
                  </a:solidFill>
                </a:rPr>
                <a:t>Physical</a:t>
              </a:r>
            </a:p>
          </p:txBody>
        </p:sp>
        <p:sp>
          <p:nvSpPr>
            <p:cNvPr id="93210" name="Line 21"/>
            <p:cNvSpPr>
              <a:spLocks noChangeShapeType="1"/>
            </p:cNvSpPr>
            <p:nvPr/>
          </p:nvSpPr>
          <p:spPr bwMode="auto">
            <a:xfrm>
              <a:off x="2092" y="1745"/>
              <a:ext cx="1376" cy="0"/>
            </a:xfrm>
            <a:prstGeom prst="line">
              <a:avLst/>
            </a:prstGeom>
            <a:noFill/>
            <a:ln w="12700">
              <a:solidFill>
                <a:srgbClr val="000000"/>
              </a:solidFill>
              <a:round/>
              <a:headEnd type="triangle" w="med" len="med"/>
              <a:tailEnd type="triangle" w="med" len="med"/>
            </a:ln>
          </p:spPr>
          <p:txBody>
            <a:bodyPr wrap="none" anchor="ctr"/>
            <a:lstStyle/>
            <a:p>
              <a:endParaRPr lang="en-CA"/>
            </a:p>
          </p:txBody>
        </p:sp>
        <p:sp>
          <p:nvSpPr>
            <p:cNvPr id="93211" name="Line 22"/>
            <p:cNvSpPr>
              <a:spLocks noChangeShapeType="1"/>
            </p:cNvSpPr>
            <p:nvPr/>
          </p:nvSpPr>
          <p:spPr bwMode="auto">
            <a:xfrm>
              <a:off x="2082" y="2136"/>
              <a:ext cx="1376" cy="0"/>
            </a:xfrm>
            <a:prstGeom prst="line">
              <a:avLst/>
            </a:prstGeom>
            <a:noFill/>
            <a:ln w="12700">
              <a:solidFill>
                <a:srgbClr val="000000"/>
              </a:solidFill>
              <a:round/>
              <a:headEnd type="triangle" w="med" len="med"/>
              <a:tailEnd type="triangle" w="med" len="med"/>
            </a:ln>
          </p:spPr>
          <p:txBody>
            <a:bodyPr wrap="none" anchor="ctr"/>
            <a:lstStyle/>
            <a:p>
              <a:endParaRPr lang="en-CA"/>
            </a:p>
          </p:txBody>
        </p:sp>
        <p:sp>
          <p:nvSpPr>
            <p:cNvPr id="93212" name="Line 23"/>
            <p:cNvSpPr>
              <a:spLocks noChangeShapeType="1"/>
            </p:cNvSpPr>
            <p:nvPr/>
          </p:nvSpPr>
          <p:spPr bwMode="auto">
            <a:xfrm>
              <a:off x="2082" y="2515"/>
              <a:ext cx="1376" cy="0"/>
            </a:xfrm>
            <a:prstGeom prst="line">
              <a:avLst/>
            </a:prstGeom>
            <a:noFill/>
            <a:ln w="12700">
              <a:solidFill>
                <a:srgbClr val="000000"/>
              </a:solidFill>
              <a:round/>
              <a:headEnd type="triangle" w="med" len="med"/>
              <a:tailEnd type="triangle" w="med" len="med"/>
            </a:ln>
          </p:spPr>
          <p:txBody>
            <a:bodyPr wrap="none" anchor="ctr"/>
            <a:lstStyle/>
            <a:p>
              <a:endParaRPr lang="en-CA"/>
            </a:p>
          </p:txBody>
        </p:sp>
        <p:sp>
          <p:nvSpPr>
            <p:cNvPr id="93213" name="Line 24"/>
            <p:cNvSpPr>
              <a:spLocks noChangeShapeType="1"/>
            </p:cNvSpPr>
            <p:nvPr/>
          </p:nvSpPr>
          <p:spPr bwMode="auto">
            <a:xfrm>
              <a:off x="2092" y="2906"/>
              <a:ext cx="1376" cy="0"/>
            </a:xfrm>
            <a:prstGeom prst="line">
              <a:avLst/>
            </a:prstGeom>
            <a:noFill/>
            <a:ln w="12700">
              <a:solidFill>
                <a:srgbClr val="000000"/>
              </a:solidFill>
              <a:round/>
              <a:headEnd type="triangle" w="med" len="med"/>
              <a:tailEnd type="triangle" w="med" len="med"/>
            </a:ln>
          </p:spPr>
          <p:txBody>
            <a:bodyPr wrap="none" anchor="ctr"/>
            <a:lstStyle/>
            <a:p>
              <a:endParaRPr lang="en-CA"/>
            </a:p>
          </p:txBody>
        </p:sp>
        <p:sp>
          <p:nvSpPr>
            <p:cNvPr id="93214" name="Line 25"/>
            <p:cNvSpPr>
              <a:spLocks noChangeShapeType="1"/>
            </p:cNvSpPr>
            <p:nvPr/>
          </p:nvSpPr>
          <p:spPr bwMode="auto">
            <a:xfrm>
              <a:off x="2092" y="3256"/>
              <a:ext cx="1376" cy="0"/>
            </a:xfrm>
            <a:prstGeom prst="line">
              <a:avLst/>
            </a:prstGeom>
            <a:noFill/>
            <a:ln w="12700">
              <a:solidFill>
                <a:srgbClr val="000000"/>
              </a:solidFill>
              <a:round/>
              <a:headEnd type="triangle" w="med" len="med"/>
              <a:tailEnd type="triangle" w="med" len="med"/>
            </a:ln>
          </p:spPr>
          <p:txBody>
            <a:bodyPr wrap="none" anchor="ctr"/>
            <a:lstStyle/>
            <a:p>
              <a:endParaRPr lang="en-CA"/>
            </a:p>
          </p:txBody>
        </p:sp>
        <p:sp>
          <p:nvSpPr>
            <p:cNvPr id="93215" name="Line 26"/>
            <p:cNvSpPr>
              <a:spLocks noChangeShapeType="1"/>
            </p:cNvSpPr>
            <p:nvPr/>
          </p:nvSpPr>
          <p:spPr bwMode="auto">
            <a:xfrm>
              <a:off x="2112" y="3628"/>
              <a:ext cx="1376" cy="0"/>
            </a:xfrm>
            <a:prstGeom prst="line">
              <a:avLst/>
            </a:prstGeom>
            <a:noFill/>
            <a:ln w="12700">
              <a:solidFill>
                <a:srgbClr val="000000"/>
              </a:solidFill>
              <a:round/>
              <a:headEnd type="triangle" w="med" len="med"/>
              <a:tailEnd type="triangle" w="med" len="med"/>
            </a:ln>
          </p:spPr>
          <p:txBody>
            <a:bodyPr wrap="none" anchor="ctr"/>
            <a:lstStyle/>
            <a:p>
              <a:endParaRPr lang="en-CA"/>
            </a:p>
          </p:txBody>
        </p:sp>
        <p:sp>
          <p:nvSpPr>
            <p:cNvPr id="93216" name="Rectangle 27"/>
            <p:cNvSpPr>
              <a:spLocks noChangeArrowheads="1"/>
            </p:cNvSpPr>
            <p:nvPr/>
          </p:nvSpPr>
          <p:spPr bwMode="auto">
            <a:xfrm>
              <a:off x="2302" y="2212"/>
              <a:ext cx="1394" cy="324"/>
            </a:xfrm>
            <a:prstGeom prst="rect">
              <a:avLst/>
            </a:prstGeom>
            <a:noFill/>
            <a:ln w="12700">
              <a:noFill/>
              <a:miter lim="800000"/>
              <a:headEnd/>
              <a:tailEnd/>
            </a:ln>
          </p:spPr>
          <p:txBody>
            <a:bodyPr lIns="90487" tIns="44450" rIns="90487" bIns="44450">
              <a:spAutoFit/>
            </a:bodyPr>
            <a:lstStyle/>
            <a:p>
              <a:pPr eaLnBrk="0" hangingPunct="0"/>
              <a:r>
                <a:rPr lang="en-US" sz="1400" b="0">
                  <a:solidFill>
                    <a:srgbClr val="000000"/>
                  </a:solidFill>
                  <a:latin typeface="Helvetica" charset="0"/>
                </a:rPr>
                <a:t>Bidirectional associa- tions for each layer</a:t>
              </a:r>
            </a:p>
          </p:txBody>
        </p:sp>
        <p:sp>
          <p:nvSpPr>
            <p:cNvPr id="93217" name="Rectangle 28"/>
            <p:cNvSpPr>
              <a:spLocks noChangeArrowheads="1"/>
            </p:cNvSpPr>
            <p:nvPr/>
          </p:nvSpPr>
          <p:spPr bwMode="auto">
            <a:xfrm>
              <a:off x="720" y="1602"/>
              <a:ext cx="1349" cy="367"/>
            </a:xfrm>
            <a:prstGeom prst="rect">
              <a:avLst/>
            </a:prstGeom>
            <a:noFill/>
            <a:ln w="12700">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anchor="ctr">
              <a:flatTx/>
            </a:bodyPr>
            <a:lstStyle/>
            <a:p>
              <a:pPr eaLnBrk="0" hangingPunct="0"/>
              <a:endParaRPr lang="en-US" sz="1800"/>
            </a:p>
          </p:txBody>
        </p:sp>
        <p:sp>
          <p:nvSpPr>
            <p:cNvPr id="93218" name="Rectangle 29"/>
            <p:cNvSpPr>
              <a:spLocks noChangeArrowheads="1"/>
            </p:cNvSpPr>
            <p:nvPr/>
          </p:nvSpPr>
          <p:spPr bwMode="auto">
            <a:xfrm>
              <a:off x="782" y="1659"/>
              <a:ext cx="826" cy="229"/>
            </a:xfrm>
            <a:prstGeom prst="rect">
              <a:avLst/>
            </a:prstGeom>
            <a:noFill/>
            <a:ln w="12700">
              <a:noFill/>
              <a:miter lim="800000"/>
              <a:headEnd/>
              <a:tailEnd/>
            </a:ln>
          </p:spPr>
          <p:txBody>
            <a:bodyPr wrap="none" lIns="90487" tIns="44450" rIns="90487" bIns="44450">
              <a:spAutoFit/>
            </a:bodyPr>
            <a:lstStyle/>
            <a:p>
              <a:pPr eaLnBrk="0" hangingPunct="0"/>
              <a:r>
                <a:rPr lang="en-US" sz="1800" b="0">
                  <a:solidFill>
                    <a:srgbClr val="000000"/>
                  </a:solidFill>
                </a:rPr>
                <a:t>Presentation</a:t>
              </a:r>
            </a:p>
          </p:txBody>
        </p:sp>
        <p:sp>
          <p:nvSpPr>
            <p:cNvPr id="93219" name="Rectangle 30"/>
            <p:cNvSpPr>
              <a:spLocks noChangeArrowheads="1"/>
            </p:cNvSpPr>
            <p:nvPr/>
          </p:nvSpPr>
          <p:spPr bwMode="auto">
            <a:xfrm>
              <a:off x="720" y="1978"/>
              <a:ext cx="1349" cy="377"/>
            </a:xfrm>
            <a:prstGeom prst="rect">
              <a:avLst/>
            </a:prstGeom>
            <a:noFill/>
            <a:ln w="12700">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anchor="ctr">
              <a:flatTx/>
            </a:bodyPr>
            <a:lstStyle/>
            <a:p>
              <a:pPr eaLnBrk="0" hangingPunct="0"/>
              <a:endParaRPr lang="en-US" sz="1800"/>
            </a:p>
          </p:txBody>
        </p:sp>
        <p:sp>
          <p:nvSpPr>
            <p:cNvPr id="93220" name="Rectangle 31"/>
            <p:cNvSpPr>
              <a:spLocks noChangeArrowheads="1"/>
            </p:cNvSpPr>
            <p:nvPr/>
          </p:nvSpPr>
          <p:spPr bwMode="auto">
            <a:xfrm>
              <a:off x="918" y="2064"/>
              <a:ext cx="554" cy="229"/>
            </a:xfrm>
            <a:prstGeom prst="rect">
              <a:avLst/>
            </a:prstGeom>
            <a:noFill/>
            <a:ln w="12700">
              <a:noFill/>
              <a:miter lim="800000"/>
              <a:headEnd/>
              <a:tailEnd/>
            </a:ln>
          </p:spPr>
          <p:txBody>
            <a:bodyPr wrap="none" lIns="90487" tIns="44450" rIns="90487" bIns="44450">
              <a:spAutoFit/>
            </a:bodyPr>
            <a:lstStyle/>
            <a:p>
              <a:pPr eaLnBrk="0" hangingPunct="0"/>
              <a:r>
                <a:rPr lang="en-US" sz="1800" b="0">
                  <a:solidFill>
                    <a:srgbClr val="000000"/>
                  </a:solidFill>
                </a:rPr>
                <a:t>Session</a:t>
              </a:r>
            </a:p>
          </p:txBody>
        </p:sp>
        <p:sp>
          <p:nvSpPr>
            <p:cNvPr id="93221" name="Rectangle 32"/>
            <p:cNvSpPr>
              <a:spLocks noChangeArrowheads="1"/>
            </p:cNvSpPr>
            <p:nvPr/>
          </p:nvSpPr>
          <p:spPr bwMode="auto">
            <a:xfrm>
              <a:off x="720" y="2364"/>
              <a:ext cx="1349" cy="367"/>
            </a:xfrm>
            <a:prstGeom prst="rect">
              <a:avLst/>
            </a:prstGeom>
            <a:noFill/>
            <a:ln w="12700">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anchor="ctr">
              <a:flatTx/>
            </a:bodyPr>
            <a:lstStyle/>
            <a:p>
              <a:pPr eaLnBrk="0" hangingPunct="0"/>
              <a:endParaRPr lang="en-US" sz="1800"/>
            </a:p>
          </p:txBody>
        </p:sp>
        <p:sp>
          <p:nvSpPr>
            <p:cNvPr id="93222" name="Rectangle 33"/>
            <p:cNvSpPr>
              <a:spLocks noChangeArrowheads="1"/>
            </p:cNvSpPr>
            <p:nvPr/>
          </p:nvSpPr>
          <p:spPr bwMode="auto">
            <a:xfrm>
              <a:off x="858" y="2427"/>
              <a:ext cx="674" cy="229"/>
            </a:xfrm>
            <a:prstGeom prst="rect">
              <a:avLst/>
            </a:prstGeom>
            <a:noFill/>
            <a:ln w="12700">
              <a:noFill/>
              <a:miter lim="800000"/>
              <a:headEnd/>
              <a:tailEnd/>
            </a:ln>
          </p:spPr>
          <p:txBody>
            <a:bodyPr wrap="none" lIns="90487" tIns="44450" rIns="90487" bIns="44450">
              <a:spAutoFit/>
            </a:bodyPr>
            <a:lstStyle/>
            <a:p>
              <a:pPr eaLnBrk="0" hangingPunct="0"/>
              <a:r>
                <a:rPr lang="en-US" sz="1800" b="0">
                  <a:solidFill>
                    <a:srgbClr val="000000"/>
                  </a:solidFill>
                </a:rPr>
                <a:t>Transport</a:t>
              </a:r>
            </a:p>
          </p:txBody>
        </p:sp>
        <p:sp>
          <p:nvSpPr>
            <p:cNvPr id="93223" name="Rectangle 34"/>
            <p:cNvSpPr>
              <a:spLocks noChangeArrowheads="1"/>
            </p:cNvSpPr>
            <p:nvPr/>
          </p:nvSpPr>
          <p:spPr bwMode="auto">
            <a:xfrm>
              <a:off x="720" y="2740"/>
              <a:ext cx="1349" cy="368"/>
            </a:xfrm>
            <a:prstGeom prst="rect">
              <a:avLst/>
            </a:prstGeom>
            <a:noFill/>
            <a:ln w="12700">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anchor="ctr">
              <a:flatTx/>
            </a:bodyPr>
            <a:lstStyle/>
            <a:p>
              <a:pPr eaLnBrk="0" hangingPunct="0"/>
              <a:endParaRPr lang="en-US" sz="1800"/>
            </a:p>
          </p:txBody>
        </p:sp>
        <p:sp>
          <p:nvSpPr>
            <p:cNvPr id="93224" name="Rectangle 35"/>
            <p:cNvSpPr>
              <a:spLocks noChangeArrowheads="1"/>
            </p:cNvSpPr>
            <p:nvPr/>
          </p:nvSpPr>
          <p:spPr bwMode="auto">
            <a:xfrm>
              <a:off x="886" y="2752"/>
              <a:ext cx="618" cy="229"/>
            </a:xfrm>
            <a:prstGeom prst="rect">
              <a:avLst/>
            </a:prstGeom>
            <a:noFill/>
            <a:ln w="12700">
              <a:noFill/>
              <a:miter lim="800000"/>
              <a:headEnd/>
              <a:tailEnd/>
            </a:ln>
          </p:spPr>
          <p:txBody>
            <a:bodyPr wrap="none" lIns="90487" tIns="44450" rIns="90487" bIns="44450">
              <a:spAutoFit/>
            </a:bodyPr>
            <a:lstStyle/>
            <a:p>
              <a:pPr eaLnBrk="0" hangingPunct="0"/>
              <a:r>
                <a:rPr lang="en-US" sz="1800" b="0">
                  <a:solidFill>
                    <a:srgbClr val="000000"/>
                  </a:solidFill>
                </a:rPr>
                <a:t>Network</a:t>
              </a:r>
            </a:p>
          </p:txBody>
        </p:sp>
        <p:sp>
          <p:nvSpPr>
            <p:cNvPr id="93225" name="Rectangle 36"/>
            <p:cNvSpPr>
              <a:spLocks noChangeArrowheads="1"/>
            </p:cNvSpPr>
            <p:nvPr/>
          </p:nvSpPr>
          <p:spPr bwMode="auto">
            <a:xfrm>
              <a:off x="720" y="3116"/>
              <a:ext cx="1349" cy="359"/>
            </a:xfrm>
            <a:prstGeom prst="rect">
              <a:avLst/>
            </a:prstGeom>
            <a:noFill/>
            <a:ln w="12700">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anchor="ctr">
              <a:flatTx/>
            </a:bodyPr>
            <a:lstStyle/>
            <a:p>
              <a:pPr eaLnBrk="0" hangingPunct="0"/>
              <a:endParaRPr lang="en-US" sz="1800"/>
            </a:p>
          </p:txBody>
        </p:sp>
        <p:sp>
          <p:nvSpPr>
            <p:cNvPr id="93226" name="Rectangle 37"/>
            <p:cNvSpPr>
              <a:spLocks noChangeArrowheads="1"/>
            </p:cNvSpPr>
            <p:nvPr/>
          </p:nvSpPr>
          <p:spPr bwMode="auto">
            <a:xfrm>
              <a:off x="848" y="3185"/>
              <a:ext cx="694" cy="229"/>
            </a:xfrm>
            <a:prstGeom prst="rect">
              <a:avLst/>
            </a:prstGeom>
            <a:noFill/>
            <a:ln w="12700">
              <a:noFill/>
              <a:miter lim="800000"/>
              <a:headEnd/>
              <a:tailEnd/>
            </a:ln>
          </p:spPr>
          <p:txBody>
            <a:bodyPr wrap="none" lIns="90487" tIns="44450" rIns="90487" bIns="44450">
              <a:spAutoFit/>
            </a:bodyPr>
            <a:lstStyle/>
            <a:p>
              <a:pPr eaLnBrk="0" hangingPunct="0"/>
              <a:r>
                <a:rPr lang="en-US" sz="1800" b="0">
                  <a:solidFill>
                    <a:srgbClr val="000000"/>
                  </a:solidFill>
                </a:rPr>
                <a:t>Data Link</a:t>
              </a:r>
            </a:p>
          </p:txBody>
        </p:sp>
        <p:sp>
          <p:nvSpPr>
            <p:cNvPr id="93227" name="Rectangle 38"/>
            <p:cNvSpPr>
              <a:spLocks noChangeArrowheads="1"/>
            </p:cNvSpPr>
            <p:nvPr/>
          </p:nvSpPr>
          <p:spPr bwMode="auto">
            <a:xfrm>
              <a:off x="720" y="3491"/>
              <a:ext cx="1349" cy="377"/>
            </a:xfrm>
            <a:prstGeom prst="rect">
              <a:avLst/>
            </a:prstGeom>
            <a:noFill/>
            <a:ln w="12700">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anchor="ctr">
              <a:flatTx/>
            </a:bodyPr>
            <a:lstStyle/>
            <a:p>
              <a:pPr eaLnBrk="0" hangingPunct="0"/>
              <a:endParaRPr lang="en-US" sz="1800"/>
            </a:p>
          </p:txBody>
        </p:sp>
        <p:sp>
          <p:nvSpPr>
            <p:cNvPr id="93228" name="Rectangle 39"/>
            <p:cNvSpPr>
              <a:spLocks noChangeArrowheads="1"/>
            </p:cNvSpPr>
            <p:nvPr/>
          </p:nvSpPr>
          <p:spPr bwMode="auto">
            <a:xfrm>
              <a:off x="1040" y="3574"/>
              <a:ext cx="602" cy="229"/>
            </a:xfrm>
            <a:prstGeom prst="rect">
              <a:avLst/>
            </a:prstGeom>
            <a:noFill/>
            <a:ln w="12700">
              <a:noFill/>
              <a:miter lim="800000"/>
              <a:headEnd/>
              <a:tailEnd/>
            </a:ln>
          </p:spPr>
          <p:txBody>
            <a:bodyPr wrap="none" lIns="90487" tIns="44450" rIns="90487" bIns="44450">
              <a:spAutoFit/>
            </a:bodyPr>
            <a:lstStyle/>
            <a:p>
              <a:pPr eaLnBrk="0" hangingPunct="0"/>
              <a:r>
                <a:rPr lang="en-US" sz="1800" b="0">
                  <a:solidFill>
                    <a:srgbClr val="000000"/>
                  </a:solidFill>
                </a:rPr>
                <a:t>Physical</a:t>
              </a:r>
            </a:p>
          </p:txBody>
        </p:sp>
      </p:grpSp>
      <p:grpSp>
        <p:nvGrpSpPr>
          <p:cNvPr id="4" name="Group 40"/>
          <p:cNvGrpSpPr>
            <a:grpSpLocks/>
          </p:cNvGrpSpPr>
          <p:nvPr/>
        </p:nvGrpSpPr>
        <p:grpSpPr bwMode="auto">
          <a:xfrm>
            <a:off x="1508125" y="6186488"/>
            <a:ext cx="5781675" cy="366712"/>
            <a:chOff x="950" y="3897"/>
            <a:chExt cx="3642" cy="231"/>
          </a:xfrm>
        </p:grpSpPr>
        <p:sp>
          <p:nvSpPr>
            <p:cNvPr id="93196" name="Text Box 41"/>
            <p:cNvSpPr txBox="1">
              <a:spLocks noChangeArrowheads="1"/>
            </p:cNvSpPr>
            <p:nvPr/>
          </p:nvSpPr>
          <p:spPr bwMode="auto">
            <a:xfrm>
              <a:off x="950" y="3897"/>
              <a:ext cx="848" cy="231"/>
            </a:xfrm>
            <a:prstGeom prst="rect">
              <a:avLst/>
            </a:prstGeom>
            <a:noFill/>
            <a:ln w="12700">
              <a:noFill/>
              <a:miter lim="800000"/>
              <a:headEnd/>
              <a:tailEnd/>
            </a:ln>
          </p:spPr>
          <p:txBody>
            <a:bodyPr wrap="none">
              <a:spAutoFit/>
            </a:bodyPr>
            <a:lstStyle/>
            <a:p>
              <a:pPr eaLnBrk="0" hangingPunct="0"/>
              <a:r>
                <a:rPr lang="en-US" sz="1800">
                  <a:solidFill>
                    <a:srgbClr val="0000CC"/>
                  </a:solidFill>
                  <a:latin typeface="Palatino" charset="0"/>
                </a:rPr>
                <a:t>Processor 1</a:t>
              </a:r>
            </a:p>
          </p:txBody>
        </p:sp>
        <p:sp>
          <p:nvSpPr>
            <p:cNvPr id="93197" name="Text Box 42"/>
            <p:cNvSpPr txBox="1">
              <a:spLocks noChangeArrowheads="1"/>
            </p:cNvSpPr>
            <p:nvPr/>
          </p:nvSpPr>
          <p:spPr bwMode="auto">
            <a:xfrm>
              <a:off x="3744" y="3897"/>
              <a:ext cx="848" cy="231"/>
            </a:xfrm>
            <a:prstGeom prst="rect">
              <a:avLst/>
            </a:prstGeom>
            <a:noFill/>
            <a:ln w="12700">
              <a:noFill/>
              <a:miter lim="800000"/>
              <a:headEnd/>
              <a:tailEnd/>
            </a:ln>
          </p:spPr>
          <p:txBody>
            <a:bodyPr wrap="none">
              <a:spAutoFit/>
            </a:bodyPr>
            <a:lstStyle/>
            <a:p>
              <a:pPr eaLnBrk="0" hangingPunct="0"/>
              <a:r>
                <a:rPr lang="en-US" sz="1800">
                  <a:solidFill>
                    <a:srgbClr val="0000CC"/>
                  </a:solidFill>
                  <a:latin typeface="Palatino" charset="0"/>
                </a:rPr>
                <a:t>Processor 2</a:t>
              </a:r>
            </a:p>
          </p:txBody>
        </p:sp>
      </p:grpSp>
      <p:sp>
        <p:nvSpPr>
          <p:cNvPr id="252971" name="AutoShape 43"/>
          <p:cNvSpPr>
            <a:spLocks noChangeArrowheads="1"/>
          </p:cNvSpPr>
          <p:nvPr/>
        </p:nvSpPr>
        <p:spPr bwMode="auto">
          <a:xfrm>
            <a:off x="3454400" y="1085850"/>
            <a:ext cx="1760538" cy="895350"/>
          </a:xfrm>
          <a:prstGeom prst="cloudCallout">
            <a:avLst>
              <a:gd name="adj1" fmla="val 11347"/>
              <a:gd name="adj2" fmla="val 74940"/>
            </a:avLst>
          </a:prstGeom>
          <a:solidFill>
            <a:schemeClr val="bg1"/>
          </a:solidFill>
          <a:ln w="12700">
            <a:solidFill>
              <a:schemeClr val="tx1"/>
            </a:solidFill>
            <a:round/>
            <a:headEnd/>
            <a:tailEnd/>
          </a:ln>
        </p:spPr>
        <p:txBody>
          <a:bodyPr wrap="none" anchor="ctr"/>
          <a:lstStyle/>
          <a:p>
            <a:pPr algn="ctr" eaLnBrk="0" hangingPunct="0"/>
            <a:r>
              <a:rPr lang="en-US" sz="1800"/>
              <a:t>RMI,</a:t>
            </a:r>
          </a:p>
          <a:p>
            <a:pPr algn="ctr" eaLnBrk="0" hangingPunct="0"/>
            <a:r>
              <a:rPr lang="en-US" sz="1800"/>
              <a:t>CORBA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29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3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25297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2529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build="p" autoUpdateAnimBg="0"/>
      <p:bldP spid="252933" grpId="0" animBg="1"/>
      <p:bldP spid="252971"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43000" y="1905000"/>
            <a:ext cx="6629400" cy="4267200"/>
            <a:chOff x="720" y="1200"/>
            <a:chExt cx="4176" cy="2688"/>
          </a:xfrm>
        </p:grpSpPr>
        <p:grpSp>
          <p:nvGrpSpPr>
            <p:cNvPr id="3" name="Group 3"/>
            <p:cNvGrpSpPr>
              <a:grpSpLocks/>
            </p:cNvGrpSpPr>
            <p:nvPr/>
          </p:nvGrpSpPr>
          <p:grpSpPr bwMode="auto">
            <a:xfrm>
              <a:off x="720" y="1200"/>
              <a:ext cx="4085" cy="2688"/>
              <a:chOff x="720" y="1200"/>
              <a:chExt cx="4085" cy="2688"/>
            </a:xfrm>
          </p:grpSpPr>
          <p:grpSp>
            <p:nvGrpSpPr>
              <p:cNvPr id="4" name="Group 4"/>
              <p:cNvGrpSpPr>
                <a:grpSpLocks/>
              </p:cNvGrpSpPr>
              <p:nvPr/>
            </p:nvGrpSpPr>
            <p:grpSpPr bwMode="auto">
              <a:xfrm>
                <a:off x="720" y="1216"/>
                <a:ext cx="4085" cy="2672"/>
                <a:chOff x="720" y="1216"/>
                <a:chExt cx="4085" cy="2672"/>
              </a:xfrm>
            </p:grpSpPr>
            <p:sp>
              <p:nvSpPr>
                <p:cNvPr id="95290" name="Line 5"/>
                <p:cNvSpPr>
                  <a:spLocks noChangeShapeType="1"/>
                </p:cNvSpPr>
                <p:nvPr/>
              </p:nvSpPr>
              <p:spPr bwMode="auto">
                <a:xfrm>
                  <a:off x="2072" y="1415"/>
                  <a:ext cx="1376" cy="0"/>
                </a:xfrm>
                <a:prstGeom prst="line">
                  <a:avLst/>
                </a:prstGeom>
                <a:noFill/>
                <a:ln w="12700">
                  <a:solidFill>
                    <a:srgbClr val="000000"/>
                  </a:solidFill>
                  <a:round/>
                  <a:headEnd type="triangle" w="med" len="med"/>
                  <a:tailEnd type="triangle" w="med" len="med"/>
                </a:ln>
              </p:spPr>
              <p:txBody>
                <a:bodyPr wrap="none" anchor="ctr"/>
                <a:lstStyle/>
                <a:p>
                  <a:endParaRPr lang="en-CA"/>
                </a:p>
              </p:txBody>
            </p:sp>
            <p:sp>
              <p:nvSpPr>
                <p:cNvPr id="95291" name="Rectangle 6"/>
                <p:cNvSpPr>
                  <a:spLocks noChangeArrowheads="1"/>
                </p:cNvSpPr>
                <p:nvPr/>
              </p:nvSpPr>
              <p:spPr bwMode="auto">
                <a:xfrm>
                  <a:off x="720" y="1216"/>
                  <a:ext cx="1349" cy="377"/>
                </a:xfrm>
                <a:prstGeom prst="rect">
                  <a:avLst/>
                </a:prstGeom>
                <a:noFill/>
                <a:ln w="12700">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anchor="ctr">
                  <a:flatTx/>
                </a:bodyPr>
                <a:lstStyle/>
                <a:p>
                  <a:pPr eaLnBrk="0" hangingPunct="0"/>
                  <a:endParaRPr lang="en-US" sz="1800"/>
                </a:p>
              </p:txBody>
            </p:sp>
            <p:sp>
              <p:nvSpPr>
                <p:cNvPr id="95292" name="Rectangle 7"/>
                <p:cNvSpPr>
                  <a:spLocks noChangeArrowheads="1"/>
                </p:cNvSpPr>
                <p:nvPr/>
              </p:nvSpPr>
              <p:spPr bwMode="auto">
                <a:xfrm>
                  <a:off x="833" y="1248"/>
                  <a:ext cx="1279" cy="229"/>
                </a:xfrm>
                <a:prstGeom prst="rect">
                  <a:avLst/>
                </a:prstGeom>
                <a:noFill/>
                <a:ln w="12700">
                  <a:noFill/>
                  <a:miter lim="800000"/>
                  <a:headEnd/>
                  <a:tailEnd/>
                </a:ln>
              </p:spPr>
              <p:txBody>
                <a:bodyPr lIns="90487" tIns="44450" rIns="90487" bIns="44450">
                  <a:spAutoFit/>
                </a:bodyPr>
                <a:lstStyle/>
                <a:p>
                  <a:pPr eaLnBrk="0" hangingPunct="0"/>
                  <a:r>
                    <a:rPr lang="en-US" sz="1800" b="0">
                      <a:solidFill>
                        <a:srgbClr val="000000"/>
                      </a:solidFill>
                    </a:rPr>
                    <a:t>Application Layer</a:t>
                  </a:r>
                </a:p>
              </p:txBody>
            </p:sp>
            <p:sp>
              <p:nvSpPr>
                <p:cNvPr id="95293" name="Rectangle 8"/>
                <p:cNvSpPr>
                  <a:spLocks noChangeArrowheads="1"/>
                </p:cNvSpPr>
                <p:nvPr/>
              </p:nvSpPr>
              <p:spPr bwMode="auto">
                <a:xfrm>
                  <a:off x="3456" y="1586"/>
                  <a:ext cx="1349" cy="367"/>
                </a:xfrm>
                <a:prstGeom prst="rect">
                  <a:avLst/>
                </a:prstGeom>
                <a:noFill/>
                <a:ln w="12700">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anchor="ctr">
                  <a:flatTx/>
                </a:bodyPr>
                <a:lstStyle/>
                <a:p>
                  <a:pPr eaLnBrk="0" hangingPunct="0"/>
                  <a:endParaRPr lang="en-US" sz="1800"/>
                </a:p>
              </p:txBody>
            </p:sp>
            <p:sp>
              <p:nvSpPr>
                <p:cNvPr id="95294" name="Rectangle 9"/>
                <p:cNvSpPr>
                  <a:spLocks noChangeArrowheads="1"/>
                </p:cNvSpPr>
                <p:nvPr/>
              </p:nvSpPr>
              <p:spPr bwMode="auto">
                <a:xfrm>
                  <a:off x="3518" y="1643"/>
                  <a:ext cx="1198" cy="229"/>
                </a:xfrm>
                <a:prstGeom prst="rect">
                  <a:avLst/>
                </a:prstGeom>
                <a:noFill/>
                <a:ln w="12700">
                  <a:noFill/>
                  <a:miter lim="800000"/>
                  <a:headEnd/>
                  <a:tailEnd/>
                </a:ln>
              </p:spPr>
              <p:txBody>
                <a:bodyPr wrap="none" lIns="90487" tIns="44450" rIns="90487" bIns="44450">
                  <a:spAutoFit/>
                </a:bodyPr>
                <a:lstStyle/>
                <a:p>
                  <a:pPr eaLnBrk="0" hangingPunct="0"/>
                  <a:r>
                    <a:rPr lang="en-US" sz="1800" b="0">
                      <a:solidFill>
                        <a:srgbClr val="000000"/>
                      </a:solidFill>
                    </a:rPr>
                    <a:t>Presentation Layer</a:t>
                  </a:r>
                </a:p>
              </p:txBody>
            </p:sp>
            <p:sp>
              <p:nvSpPr>
                <p:cNvPr id="95295" name="Rectangle 10"/>
                <p:cNvSpPr>
                  <a:spLocks noChangeArrowheads="1"/>
                </p:cNvSpPr>
                <p:nvPr/>
              </p:nvSpPr>
              <p:spPr bwMode="auto">
                <a:xfrm>
                  <a:off x="3456" y="1962"/>
                  <a:ext cx="1349" cy="377"/>
                </a:xfrm>
                <a:prstGeom prst="rect">
                  <a:avLst/>
                </a:prstGeom>
                <a:noFill/>
                <a:ln w="12700">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anchor="ctr">
                  <a:flatTx/>
                </a:bodyPr>
                <a:lstStyle/>
                <a:p>
                  <a:pPr eaLnBrk="0" hangingPunct="0"/>
                  <a:endParaRPr lang="en-US" sz="1800"/>
                </a:p>
              </p:txBody>
            </p:sp>
            <p:sp>
              <p:nvSpPr>
                <p:cNvPr id="95296" name="Rectangle 11"/>
                <p:cNvSpPr>
                  <a:spLocks noChangeArrowheads="1"/>
                </p:cNvSpPr>
                <p:nvPr/>
              </p:nvSpPr>
              <p:spPr bwMode="auto">
                <a:xfrm>
                  <a:off x="3654" y="2016"/>
                  <a:ext cx="926" cy="229"/>
                </a:xfrm>
                <a:prstGeom prst="rect">
                  <a:avLst/>
                </a:prstGeom>
                <a:noFill/>
                <a:ln w="12700">
                  <a:noFill/>
                  <a:miter lim="800000"/>
                  <a:headEnd/>
                  <a:tailEnd/>
                </a:ln>
              </p:spPr>
              <p:txBody>
                <a:bodyPr wrap="none" lIns="90487" tIns="44450" rIns="90487" bIns="44450">
                  <a:spAutoFit/>
                </a:bodyPr>
                <a:lstStyle/>
                <a:p>
                  <a:pPr eaLnBrk="0" hangingPunct="0"/>
                  <a:r>
                    <a:rPr lang="en-US" sz="1800" b="0">
                      <a:solidFill>
                        <a:srgbClr val="000000"/>
                      </a:solidFill>
                    </a:rPr>
                    <a:t>Session Layer</a:t>
                  </a:r>
                </a:p>
              </p:txBody>
            </p:sp>
            <p:sp>
              <p:nvSpPr>
                <p:cNvPr id="95297" name="Rectangle 12"/>
                <p:cNvSpPr>
                  <a:spLocks noChangeArrowheads="1"/>
                </p:cNvSpPr>
                <p:nvPr/>
              </p:nvSpPr>
              <p:spPr bwMode="auto">
                <a:xfrm>
                  <a:off x="3456" y="2348"/>
                  <a:ext cx="1349" cy="367"/>
                </a:xfrm>
                <a:prstGeom prst="rect">
                  <a:avLst/>
                </a:prstGeom>
                <a:noFill/>
                <a:ln w="12700">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anchor="ctr">
                  <a:flatTx/>
                </a:bodyPr>
                <a:lstStyle/>
                <a:p>
                  <a:pPr eaLnBrk="0" hangingPunct="0"/>
                  <a:endParaRPr lang="en-US" sz="1800"/>
                </a:p>
              </p:txBody>
            </p:sp>
            <p:sp>
              <p:nvSpPr>
                <p:cNvPr id="95298" name="Rectangle 13"/>
                <p:cNvSpPr>
                  <a:spLocks noChangeArrowheads="1"/>
                </p:cNvSpPr>
                <p:nvPr/>
              </p:nvSpPr>
              <p:spPr bwMode="auto">
                <a:xfrm>
                  <a:off x="3594" y="2411"/>
                  <a:ext cx="1046" cy="229"/>
                </a:xfrm>
                <a:prstGeom prst="rect">
                  <a:avLst/>
                </a:prstGeom>
                <a:noFill/>
                <a:ln w="12700">
                  <a:noFill/>
                  <a:miter lim="800000"/>
                  <a:headEnd/>
                  <a:tailEnd/>
                </a:ln>
              </p:spPr>
              <p:txBody>
                <a:bodyPr wrap="none" lIns="90487" tIns="44450" rIns="90487" bIns="44450">
                  <a:spAutoFit/>
                </a:bodyPr>
                <a:lstStyle/>
                <a:p>
                  <a:pPr eaLnBrk="0" hangingPunct="0"/>
                  <a:r>
                    <a:rPr lang="en-US" sz="1800" b="0">
                      <a:solidFill>
                        <a:srgbClr val="000000"/>
                      </a:solidFill>
                    </a:rPr>
                    <a:t>Transport Layer</a:t>
                  </a:r>
                </a:p>
              </p:txBody>
            </p:sp>
            <p:sp>
              <p:nvSpPr>
                <p:cNvPr id="95299" name="Rectangle 14"/>
                <p:cNvSpPr>
                  <a:spLocks noChangeArrowheads="1"/>
                </p:cNvSpPr>
                <p:nvPr/>
              </p:nvSpPr>
              <p:spPr bwMode="auto">
                <a:xfrm>
                  <a:off x="3456" y="2724"/>
                  <a:ext cx="1349" cy="368"/>
                </a:xfrm>
                <a:prstGeom prst="rect">
                  <a:avLst/>
                </a:prstGeom>
                <a:noFill/>
                <a:ln w="12700">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anchor="ctr">
                  <a:flatTx/>
                </a:bodyPr>
                <a:lstStyle/>
                <a:p>
                  <a:pPr eaLnBrk="0" hangingPunct="0"/>
                  <a:endParaRPr lang="en-US" sz="1800"/>
                </a:p>
              </p:txBody>
            </p:sp>
            <p:sp>
              <p:nvSpPr>
                <p:cNvPr id="95300" name="Rectangle 15"/>
                <p:cNvSpPr>
                  <a:spLocks noChangeArrowheads="1"/>
                </p:cNvSpPr>
                <p:nvPr/>
              </p:nvSpPr>
              <p:spPr bwMode="auto">
                <a:xfrm>
                  <a:off x="3622" y="2736"/>
                  <a:ext cx="990" cy="229"/>
                </a:xfrm>
                <a:prstGeom prst="rect">
                  <a:avLst/>
                </a:prstGeom>
                <a:noFill/>
                <a:ln w="12700">
                  <a:noFill/>
                  <a:miter lim="800000"/>
                  <a:headEnd/>
                  <a:tailEnd/>
                </a:ln>
              </p:spPr>
              <p:txBody>
                <a:bodyPr wrap="none" lIns="90487" tIns="44450" rIns="90487" bIns="44450">
                  <a:spAutoFit/>
                </a:bodyPr>
                <a:lstStyle/>
                <a:p>
                  <a:pPr eaLnBrk="0" hangingPunct="0"/>
                  <a:r>
                    <a:rPr lang="en-US" sz="1800" b="0">
                      <a:solidFill>
                        <a:srgbClr val="000000"/>
                      </a:solidFill>
                    </a:rPr>
                    <a:t>Network Layer</a:t>
                  </a:r>
                </a:p>
              </p:txBody>
            </p:sp>
            <p:sp>
              <p:nvSpPr>
                <p:cNvPr id="95301" name="Rectangle 16"/>
                <p:cNvSpPr>
                  <a:spLocks noChangeArrowheads="1"/>
                </p:cNvSpPr>
                <p:nvPr/>
              </p:nvSpPr>
              <p:spPr bwMode="auto">
                <a:xfrm>
                  <a:off x="3456" y="3110"/>
                  <a:ext cx="1349" cy="359"/>
                </a:xfrm>
                <a:prstGeom prst="rect">
                  <a:avLst/>
                </a:prstGeom>
                <a:noFill/>
                <a:ln w="12700">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anchor="ctr">
                  <a:flatTx/>
                </a:bodyPr>
                <a:lstStyle/>
                <a:p>
                  <a:pPr eaLnBrk="0" hangingPunct="0"/>
                  <a:endParaRPr lang="en-US" sz="1800"/>
                </a:p>
              </p:txBody>
            </p:sp>
            <p:sp>
              <p:nvSpPr>
                <p:cNvPr id="95302" name="Rectangle 17"/>
                <p:cNvSpPr>
                  <a:spLocks noChangeArrowheads="1"/>
                </p:cNvSpPr>
                <p:nvPr/>
              </p:nvSpPr>
              <p:spPr bwMode="auto">
                <a:xfrm>
                  <a:off x="3584" y="3179"/>
                  <a:ext cx="1066" cy="229"/>
                </a:xfrm>
                <a:prstGeom prst="rect">
                  <a:avLst/>
                </a:prstGeom>
                <a:noFill/>
                <a:ln w="12700">
                  <a:noFill/>
                  <a:miter lim="800000"/>
                  <a:headEnd/>
                  <a:tailEnd/>
                </a:ln>
              </p:spPr>
              <p:txBody>
                <a:bodyPr wrap="none" lIns="90487" tIns="44450" rIns="90487" bIns="44450">
                  <a:spAutoFit/>
                </a:bodyPr>
                <a:lstStyle/>
                <a:p>
                  <a:pPr eaLnBrk="0" hangingPunct="0"/>
                  <a:r>
                    <a:rPr lang="en-US" sz="1800" b="0">
                      <a:solidFill>
                        <a:srgbClr val="000000"/>
                      </a:solidFill>
                    </a:rPr>
                    <a:t>Data Link Layer</a:t>
                  </a:r>
                </a:p>
              </p:txBody>
            </p:sp>
            <p:sp>
              <p:nvSpPr>
                <p:cNvPr id="95303" name="Rectangle 18"/>
                <p:cNvSpPr>
                  <a:spLocks noChangeArrowheads="1"/>
                </p:cNvSpPr>
                <p:nvPr/>
              </p:nvSpPr>
              <p:spPr bwMode="auto">
                <a:xfrm>
                  <a:off x="3456" y="3495"/>
                  <a:ext cx="1349" cy="377"/>
                </a:xfrm>
                <a:prstGeom prst="rect">
                  <a:avLst/>
                </a:prstGeom>
                <a:noFill/>
                <a:ln w="12700">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anchor="ctr">
                  <a:flatTx/>
                </a:bodyPr>
                <a:lstStyle/>
                <a:p>
                  <a:pPr eaLnBrk="0" hangingPunct="0"/>
                  <a:endParaRPr lang="en-US" sz="1800"/>
                </a:p>
              </p:txBody>
            </p:sp>
            <p:sp>
              <p:nvSpPr>
                <p:cNvPr id="95304" name="Rectangle 19"/>
                <p:cNvSpPr>
                  <a:spLocks noChangeArrowheads="1"/>
                </p:cNvSpPr>
                <p:nvPr/>
              </p:nvSpPr>
              <p:spPr bwMode="auto">
                <a:xfrm>
                  <a:off x="3776" y="3578"/>
                  <a:ext cx="602" cy="229"/>
                </a:xfrm>
                <a:prstGeom prst="rect">
                  <a:avLst/>
                </a:prstGeom>
                <a:noFill/>
                <a:ln w="12700">
                  <a:noFill/>
                  <a:miter lim="800000"/>
                  <a:headEnd/>
                  <a:tailEnd/>
                </a:ln>
              </p:spPr>
              <p:txBody>
                <a:bodyPr wrap="none" lIns="90487" tIns="44450" rIns="90487" bIns="44450">
                  <a:spAutoFit/>
                </a:bodyPr>
                <a:lstStyle/>
                <a:p>
                  <a:pPr eaLnBrk="0" hangingPunct="0"/>
                  <a:r>
                    <a:rPr lang="en-US" sz="1800" b="0">
                      <a:solidFill>
                        <a:srgbClr val="000000"/>
                      </a:solidFill>
                    </a:rPr>
                    <a:t>Physical</a:t>
                  </a:r>
                </a:p>
              </p:txBody>
            </p:sp>
            <p:sp>
              <p:nvSpPr>
                <p:cNvPr id="95305" name="Line 20"/>
                <p:cNvSpPr>
                  <a:spLocks noChangeShapeType="1"/>
                </p:cNvSpPr>
                <p:nvPr/>
              </p:nvSpPr>
              <p:spPr bwMode="auto">
                <a:xfrm>
                  <a:off x="2072" y="1765"/>
                  <a:ext cx="1376" cy="0"/>
                </a:xfrm>
                <a:prstGeom prst="line">
                  <a:avLst/>
                </a:prstGeom>
                <a:noFill/>
                <a:ln w="12700">
                  <a:solidFill>
                    <a:srgbClr val="000000"/>
                  </a:solidFill>
                  <a:round/>
                  <a:headEnd type="triangle" w="med" len="med"/>
                  <a:tailEnd type="triangle" w="med" len="med"/>
                </a:ln>
              </p:spPr>
              <p:txBody>
                <a:bodyPr wrap="none" anchor="ctr"/>
                <a:lstStyle/>
                <a:p>
                  <a:endParaRPr lang="en-CA"/>
                </a:p>
              </p:txBody>
            </p:sp>
            <p:sp>
              <p:nvSpPr>
                <p:cNvPr id="95306" name="Line 21"/>
                <p:cNvSpPr>
                  <a:spLocks noChangeShapeType="1"/>
                </p:cNvSpPr>
                <p:nvPr/>
              </p:nvSpPr>
              <p:spPr bwMode="auto">
                <a:xfrm>
                  <a:off x="2072" y="2186"/>
                  <a:ext cx="1376" cy="0"/>
                </a:xfrm>
                <a:prstGeom prst="line">
                  <a:avLst/>
                </a:prstGeom>
                <a:noFill/>
                <a:ln w="12700">
                  <a:solidFill>
                    <a:srgbClr val="000000"/>
                  </a:solidFill>
                  <a:round/>
                  <a:headEnd type="triangle" w="med" len="med"/>
                  <a:tailEnd type="triangle" w="med" len="med"/>
                </a:ln>
              </p:spPr>
              <p:txBody>
                <a:bodyPr wrap="none" anchor="ctr"/>
                <a:lstStyle/>
                <a:p>
                  <a:endParaRPr lang="en-CA"/>
                </a:p>
              </p:txBody>
            </p:sp>
            <p:sp>
              <p:nvSpPr>
                <p:cNvPr id="95307" name="Line 22"/>
                <p:cNvSpPr>
                  <a:spLocks noChangeShapeType="1"/>
                </p:cNvSpPr>
                <p:nvPr/>
              </p:nvSpPr>
              <p:spPr bwMode="auto">
                <a:xfrm>
                  <a:off x="2072" y="2545"/>
                  <a:ext cx="1376" cy="0"/>
                </a:xfrm>
                <a:prstGeom prst="line">
                  <a:avLst/>
                </a:prstGeom>
                <a:noFill/>
                <a:ln w="12700">
                  <a:solidFill>
                    <a:srgbClr val="000000"/>
                  </a:solidFill>
                  <a:round/>
                  <a:headEnd type="triangle" w="med" len="med"/>
                  <a:tailEnd type="triangle" w="med" len="med"/>
                </a:ln>
              </p:spPr>
              <p:txBody>
                <a:bodyPr wrap="none" anchor="ctr"/>
                <a:lstStyle/>
                <a:p>
                  <a:endParaRPr lang="en-CA"/>
                </a:p>
              </p:txBody>
            </p:sp>
            <p:sp>
              <p:nvSpPr>
                <p:cNvPr id="95308" name="Line 23"/>
                <p:cNvSpPr>
                  <a:spLocks noChangeShapeType="1"/>
                </p:cNvSpPr>
                <p:nvPr/>
              </p:nvSpPr>
              <p:spPr bwMode="auto">
                <a:xfrm>
                  <a:off x="2072" y="2966"/>
                  <a:ext cx="1376" cy="0"/>
                </a:xfrm>
                <a:prstGeom prst="line">
                  <a:avLst/>
                </a:prstGeom>
                <a:noFill/>
                <a:ln w="12700">
                  <a:solidFill>
                    <a:srgbClr val="000000"/>
                  </a:solidFill>
                  <a:round/>
                  <a:headEnd type="triangle" w="med" len="med"/>
                  <a:tailEnd type="triangle" w="med" len="med"/>
                </a:ln>
              </p:spPr>
              <p:txBody>
                <a:bodyPr wrap="none" anchor="ctr"/>
                <a:lstStyle/>
                <a:p>
                  <a:endParaRPr lang="en-CA"/>
                </a:p>
              </p:txBody>
            </p:sp>
            <p:sp>
              <p:nvSpPr>
                <p:cNvPr id="95309" name="Line 24"/>
                <p:cNvSpPr>
                  <a:spLocks noChangeShapeType="1"/>
                </p:cNvSpPr>
                <p:nvPr/>
              </p:nvSpPr>
              <p:spPr bwMode="auto">
                <a:xfrm>
                  <a:off x="2072" y="3316"/>
                  <a:ext cx="1376" cy="0"/>
                </a:xfrm>
                <a:prstGeom prst="line">
                  <a:avLst/>
                </a:prstGeom>
                <a:noFill/>
                <a:ln w="12700">
                  <a:solidFill>
                    <a:srgbClr val="000000"/>
                  </a:solidFill>
                  <a:round/>
                  <a:headEnd type="triangle" w="med" len="med"/>
                  <a:tailEnd type="triangle" w="med" len="med"/>
                </a:ln>
              </p:spPr>
              <p:txBody>
                <a:bodyPr wrap="none" anchor="ctr"/>
                <a:lstStyle/>
                <a:p>
                  <a:endParaRPr lang="en-CA"/>
                </a:p>
              </p:txBody>
            </p:sp>
            <p:sp>
              <p:nvSpPr>
                <p:cNvPr id="95310" name="Line 25"/>
                <p:cNvSpPr>
                  <a:spLocks noChangeShapeType="1"/>
                </p:cNvSpPr>
                <p:nvPr/>
              </p:nvSpPr>
              <p:spPr bwMode="auto">
                <a:xfrm>
                  <a:off x="2072" y="3738"/>
                  <a:ext cx="1376" cy="0"/>
                </a:xfrm>
                <a:prstGeom prst="line">
                  <a:avLst/>
                </a:prstGeom>
                <a:noFill/>
                <a:ln w="12700">
                  <a:solidFill>
                    <a:srgbClr val="000000"/>
                  </a:solidFill>
                  <a:round/>
                  <a:headEnd type="triangle" w="med" len="med"/>
                  <a:tailEnd type="triangle" w="med" len="med"/>
                </a:ln>
              </p:spPr>
              <p:txBody>
                <a:bodyPr wrap="none" anchor="ctr"/>
                <a:lstStyle/>
                <a:p>
                  <a:endParaRPr lang="en-CA"/>
                </a:p>
              </p:txBody>
            </p:sp>
            <p:sp>
              <p:nvSpPr>
                <p:cNvPr id="95311" name="Rectangle 26"/>
                <p:cNvSpPr>
                  <a:spLocks noChangeArrowheads="1"/>
                </p:cNvSpPr>
                <p:nvPr/>
              </p:nvSpPr>
              <p:spPr bwMode="auto">
                <a:xfrm>
                  <a:off x="2302" y="2212"/>
                  <a:ext cx="1394" cy="324"/>
                </a:xfrm>
                <a:prstGeom prst="rect">
                  <a:avLst/>
                </a:prstGeom>
                <a:noFill/>
                <a:ln w="12700">
                  <a:noFill/>
                  <a:miter lim="800000"/>
                  <a:headEnd/>
                  <a:tailEnd/>
                </a:ln>
              </p:spPr>
              <p:txBody>
                <a:bodyPr lIns="90487" tIns="44450" rIns="90487" bIns="44450">
                  <a:spAutoFit/>
                </a:bodyPr>
                <a:lstStyle/>
                <a:p>
                  <a:pPr eaLnBrk="0" hangingPunct="0"/>
                  <a:r>
                    <a:rPr lang="en-US" sz="1400" b="0">
                      <a:solidFill>
                        <a:srgbClr val="000000"/>
                      </a:solidFill>
                      <a:latin typeface="Helvetica" charset="0"/>
                    </a:rPr>
                    <a:t>Bidirectional associa- tions for each layer</a:t>
                  </a:r>
                </a:p>
              </p:txBody>
            </p:sp>
            <p:sp>
              <p:nvSpPr>
                <p:cNvPr id="95312" name="Rectangle 27"/>
                <p:cNvSpPr>
                  <a:spLocks noChangeArrowheads="1"/>
                </p:cNvSpPr>
                <p:nvPr/>
              </p:nvSpPr>
              <p:spPr bwMode="auto">
                <a:xfrm>
                  <a:off x="720" y="1602"/>
                  <a:ext cx="1349" cy="367"/>
                </a:xfrm>
                <a:prstGeom prst="rect">
                  <a:avLst/>
                </a:prstGeom>
                <a:noFill/>
                <a:ln w="12700">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anchor="ctr">
                  <a:flatTx/>
                </a:bodyPr>
                <a:lstStyle/>
                <a:p>
                  <a:pPr eaLnBrk="0" hangingPunct="0"/>
                  <a:endParaRPr lang="en-US" sz="1800"/>
                </a:p>
              </p:txBody>
            </p:sp>
            <p:sp>
              <p:nvSpPr>
                <p:cNvPr id="95313" name="Rectangle 28"/>
                <p:cNvSpPr>
                  <a:spLocks noChangeArrowheads="1"/>
                </p:cNvSpPr>
                <p:nvPr/>
              </p:nvSpPr>
              <p:spPr bwMode="auto">
                <a:xfrm>
                  <a:off x="782" y="1659"/>
                  <a:ext cx="1198" cy="229"/>
                </a:xfrm>
                <a:prstGeom prst="rect">
                  <a:avLst/>
                </a:prstGeom>
                <a:noFill/>
                <a:ln w="12700">
                  <a:noFill/>
                  <a:miter lim="800000"/>
                  <a:headEnd/>
                  <a:tailEnd/>
                </a:ln>
              </p:spPr>
              <p:txBody>
                <a:bodyPr wrap="none" lIns="90487" tIns="44450" rIns="90487" bIns="44450">
                  <a:spAutoFit/>
                </a:bodyPr>
                <a:lstStyle/>
                <a:p>
                  <a:pPr eaLnBrk="0" hangingPunct="0"/>
                  <a:r>
                    <a:rPr lang="en-US" sz="1800" b="0">
                      <a:solidFill>
                        <a:srgbClr val="000000"/>
                      </a:solidFill>
                    </a:rPr>
                    <a:t>Presentation Layer</a:t>
                  </a:r>
                </a:p>
              </p:txBody>
            </p:sp>
            <p:sp>
              <p:nvSpPr>
                <p:cNvPr id="95314" name="Rectangle 29"/>
                <p:cNvSpPr>
                  <a:spLocks noChangeArrowheads="1"/>
                </p:cNvSpPr>
                <p:nvPr/>
              </p:nvSpPr>
              <p:spPr bwMode="auto">
                <a:xfrm>
                  <a:off x="720" y="1978"/>
                  <a:ext cx="1349" cy="377"/>
                </a:xfrm>
                <a:prstGeom prst="rect">
                  <a:avLst/>
                </a:prstGeom>
                <a:noFill/>
                <a:ln w="12700">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anchor="ctr">
                  <a:flatTx/>
                </a:bodyPr>
                <a:lstStyle/>
                <a:p>
                  <a:pPr eaLnBrk="0" hangingPunct="0"/>
                  <a:endParaRPr lang="en-US" sz="1800"/>
                </a:p>
              </p:txBody>
            </p:sp>
            <p:sp>
              <p:nvSpPr>
                <p:cNvPr id="95315" name="Rectangle 30"/>
                <p:cNvSpPr>
                  <a:spLocks noChangeArrowheads="1"/>
                </p:cNvSpPr>
                <p:nvPr/>
              </p:nvSpPr>
              <p:spPr bwMode="auto">
                <a:xfrm>
                  <a:off x="918" y="2064"/>
                  <a:ext cx="926" cy="229"/>
                </a:xfrm>
                <a:prstGeom prst="rect">
                  <a:avLst/>
                </a:prstGeom>
                <a:noFill/>
                <a:ln w="12700">
                  <a:noFill/>
                  <a:miter lim="800000"/>
                  <a:headEnd/>
                  <a:tailEnd/>
                </a:ln>
              </p:spPr>
              <p:txBody>
                <a:bodyPr wrap="none" lIns="90487" tIns="44450" rIns="90487" bIns="44450">
                  <a:spAutoFit/>
                </a:bodyPr>
                <a:lstStyle/>
                <a:p>
                  <a:pPr eaLnBrk="0" hangingPunct="0"/>
                  <a:r>
                    <a:rPr lang="en-US" sz="1800" b="0">
                      <a:solidFill>
                        <a:srgbClr val="000000"/>
                      </a:solidFill>
                    </a:rPr>
                    <a:t>Session Layer</a:t>
                  </a:r>
                </a:p>
              </p:txBody>
            </p:sp>
            <p:sp>
              <p:nvSpPr>
                <p:cNvPr id="95316" name="Rectangle 31"/>
                <p:cNvSpPr>
                  <a:spLocks noChangeArrowheads="1"/>
                </p:cNvSpPr>
                <p:nvPr/>
              </p:nvSpPr>
              <p:spPr bwMode="auto">
                <a:xfrm>
                  <a:off x="720" y="2364"/>
                  <a:ext cx="1349" cy="367"/>
                </a:xfrm>
                <a:prstGeom prst="rect">
                  <a:avLst/>
                </a:prstGeom>
                <a:noFill/>
                <a:ln w="12700">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anchor="ctr">
                  <a:flatTx/>
                </a:bodyPr>
                <a:lstStyle/>
                <a:p>
                  <a:pPr eaLnBrk="0" hangingPunct="0"/>
                  <a:endParaRPr lang="en-US" sz="1800"/>
                </a:p>
              </p:txBody>
            </p:sp>
            <p:sp>
              <p:nvSpPr>
                <p:cNvPr id="95317" name="Rectangle 32"/>
                <p:cNvSpPr>
                  <a:spLocks noChangeArrowheads="1"/>
                </p:cNvSpPr>
                <p:nvPr/>
              </p:nvSpPr>
              <p:spPr bwMode="auto">
                <a:xfrm>
                  <a:off x="858" y="2427"/>
                  <a:ext cx="1046" cy="229"/>
                </a:xfrm>
                <a:prstGeom prst="rect">
                  <a:avLst/>
                </a:prstGeom>
                <a:noFill/>
                <a:ln w="12700">
                  <a:noFill/>
                  <a:miter lim="800000"/>
                  <a:headEnd/>
                  <a:tailEnd/>
                </a:ln>
              </p:spPr>
              <p:txBody>
                <a:bodyPr wrap="none" lIns="90487" tIns="44450" rIns="90487" bIns="44450">
                  <a:spAutoFit/>
                </a:bodyPr>
                <a:lstStyle/>
                <a:p>
                  <a:pPr eaLnBrk="0" hangingPunct="0"/>
                  <a:r>
                    <a:rPr lang="en-US" sz="1800" b="0">
                      <a:solidFill>
                        <a:srgbClr val="000000"/>
                      </a:solidFill>
                    </a:rPr>
                    <a:t>Transport Layer</a:t>
                  </a:r>
                </a:p>
              </p:txBody>
            </p:sp>
            <p:sp>
              <p:nvSpPr>
                <p:cNvPr id="95318" name="Rectangle 33"/>
                <p:cNvSpPr>
                  <a:spLocks noChangeArrowheads="1"/>
                </p:cNvSpPr>
                <p:nvPr/>
              </p:nvSpPr>
              <p:spPr bwMode="auto">
                <a:xfrm>
                  <a:off x="720" y="2740"/>
                  <a:ext cx="1349" cy="368"/>
                </a:xfrm>
                <a:prstGeom prst="rect">
                  <a:avLst/>
                </a:prstGeom>
                <a:noFill/>
                <a:ln w="12700">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anchor="ctr">
                  <a:flatTx/>
                </a:bodyPr>
                <a:lstStyle/>
                <a:p>
                  <a:pPr eaLnBrk="0" hangingPunct="0"/>
                  <a:endParaRPr lang="en-US" sz="1800"/>
                </a:p>
              </p:txBody>
            </p:sp>
            <p:sp>
              <p:nvSpPr>
                <p:cNvPr id="95319" name="Rectangle 34"/>
                <p:cNvSpPr>
                  <a:spLocks noChangeArrowheads="1"/>
                </p:cNvSpPr>
                <p:nvPr/>
              </p:nvSpPr>
              <p:spPr bwMode="auto">
                <a:xfrm>
                  <a:off x="886" y="2752"/>
                  <a:ext cx="990" cy="229"/>
                </a:xfrm>
                <a:prstGeom prst="rect">
                  <a:avLst/>
                </a:prstGeom>
                <a:noFill/>
                <a:ln w="12700">
                  <a:noFill/>
                  <a:miter lim="800000"/>
                  <a:headEnd/>
                  <a:tailEnd/>
                </a:ln>
              </p:spPr>
              <p:txBody>
                <a:bodyPr wrap="none" lIns="90487" tIns="44450" rIns="90487" bIns="44450">
                  <a:spAutoFit/>
                </a:bodyPr>
                <a:lstStyle/>
                <a:p>
                  <a:pPr eaLnBrk="0" hangingPunct="0"/>
                  <a:r>
                    <a:rPr lang="en-US" sz="1800" b="0">
                      <a:solidFill>
                        <a:srgbClr val="000000"/>
                      </a:solidFill>
                    </a:rPr>
                    <a:t>Network Layer</a:t>
                  </a:r>
                </a:p>
              </p:txBody>
            </p:sp>
            <p:sp>
              <p:nvSpPr>
                <p:cNvPr id="95320" name="Rectangle 35"/>
                <p:cNvSpPr>
                  <a:spLocks noChangeArrowheads="1"/>
                </p:cNvSpPr>
                <p:nvPr/>
              </p:nvSpPr>
              <p:spPr bwMode="auto">
                <a:xfrm>
                  <a:off x="720" y="3126"/>
                  <a:ext cx="1349" cy="359"/>
                </a:xfrm>
                <a:prstGeom prst="rect">
                  <a:avLst/>
                </a:prstGeom>
                <a:noFill/>
                <a:ln w="12700">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anchor="ctr">
                  <a:flatTx/>
                </a:bodyPr>
                <a:lstStyle/>
                <a:p>
                  <a:pPr eaLnBrk="0" hangingPunct="0"/>
                  <a:endParaRPr lang="en-US" sz="1800"/>
                </a:p>
              </p:txBody>
            </p:sp>
            <p:sp>
              <p:nvSpPr>
                <p:cNvPr id="95321" name="Rectangle 36"/>
                <p:cNvSpPr>
                  <a:spLocks noChangeArrowheads="1"/>
                </p:cNvSpPr>
                <p:nvPr/>
              </p:nvSpPr>
              <p:spPr bwMode="auto">
                <a:xfrm>
                  <a:off x="848" y="3195"/>
                  <a:ext cx="1066" cy="229"/>
                </a:xfrm>
                <a:prstGeom prst="rect">
                  <a:avLst/>
                </a:prstGeom>
                <a:noFill/>
                <a:ln w="12700">
                  <a:noFill/>
                  <a:miter lim="800000"/>
                  <a:headEnd/>
                  <a:tailEnd/>
                </a:ln>
              </p:spPr>
              <p:txBody>
                <a:bodyPr wrap="none" lIns="90487" tIns="44450" rIns="90487" bIns="44450">
                  <a:spAutoFit/>
                </a:bodyPr>
                <a:lstStyle/>
                <a:p>
                  <a:pPr eaLnBrk="0" hangingPunct="0"/>
                  <a:r>
                    <a:rPr lang="en-US" sz="1800" b="0">
                      <a:solidFill>
                        <a:srgbClr val="000000"/>
                      </a:solidFill>
                    </a:rPr>
                    <a:t>Data Link Layer</a:t>
                  </a:r>
                </a:p>
              </p:txBody>
            </p:sp>
            <p:sp>
              <p:nvSpPr>
                <p:cNvPr id="95322" name="Rectangle 37"/>
                <p:cNvSpPr>
                  <a:spLocks noChangeArrowheads="1"/>
                </p:cNvSpPr>
                <p:nvPr/>
              </p:nvSpPr>
              <p:spPr bwMode="auto">
                <a:xfrm>
                  <a:off x="720" y="3511"/>
                  <a:ext cx="1349" cy="377"/>
                </a:xfrm>
                <a:prstGeom prst="rect">
                  <a:avLst/>
                </a:prstGeom>
                <a:noFill/>
                <a:ln w="12700">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anchor="ctr">
                  <a:flatTx/>
                </a:bodyPr>
                <a:lstStyle/>
                <a:p>
                  <a:pPr eaLnBrk="0" hangingPunct="0"/>
                  <a:endParaRPr lang="en-US" sz="1800"/>
                </a:p>
              </p:txBody>
            </p:sp>
            <p:sp>
              <p:nvSpPr>
                <p:cNvPr id="95323" name="Rectangle 38"/>
                <p:cNvSpPr>
                  <a:spLocks noChangeArrowheads="1"/>
                </p:cNvSpPr>
                <p:nvPr/>
              </p:nvSpPr>
              <p:spPr bwMode="auto">
                <a:xfrm>
                  <a:off x="1040" y="3594"/>
                  <a:ext cx="602" cy="229"/>
                </a:xfrm>
                <a:prstGeom prst="rect">
                  <a:avLst/>
                </a:prstGeom>
                <a:noFill/>
                <a:ln w="12700">
                  <a:noFill/>
                  <a:miter lim="800000"/>
                  <a:headEnd/>
                  <a:tailEnd/>
                </a:ln>
              </p:spPr>
              <p:txBody>
                <a:bodyPr wrap="none" lIns="90487" tIns="44450" rIns="90487" bIns="44450">
                  <a:spAutoFit/>
                </a:bodyPr>
                <a:lstStyle/>
                <a:p>
                  <a:pPr eaLnBrk="0" hangingPunct="0"/>
                  <a:r>
                    <a:rPr lang="en-US" sz="1800" b="0">
                      <a:solidFill>
                        <a:srgbClr val="000000"/>
                      </a:solidFill>
                    </a:rPr>
                    <a:t>Physical</a:t>
                  </a:r>
                </a:p>
              </p:txBody>
            </p:sp>
            <p:sp>
              <p:nvSpPr>
                <p:cNvPr id="95324" name="Line 39"/>
                <p:cNvSpPr>
                  <a:spLocks noChangeShapeType="1"/>
                </p:cNvSpPr>
                <p:nvPr/>
              </p:nvSpPr>
              <p:spPr bwMode="auto">
                <a:xfrm>
                  <a:off x="2072" y="3738"/>
                  <a:ext cx="1376" cy="0"/>
                </a:xfrm>
                <a:prstGeom prst="line">
                  <a:avLst/>
                </a:prstGeom>
                <a:noFill/>
                <a:ln w="12700">
                  <a:solidFill>
                    <a:srgbClr val="000000"/>
                  </a:solidFill>
                  <a:round/>
                  <a:headEnd type="triangle" w="med" len="med"/>
                  <a:tailEnd type="triangle" w="med" len="med"/>
                </a:ln>
              </p:spPr>
              <p:txBody>
                <a:bodyPr wrap="none" anchor="ctr"/>
                <a:lstStyle/>
                <a:p>
                  <a:endParaRPr lang="en-CA"/>
                </a:p>
              </p:txBody>
            </p:sp>
          </p:grpSp>
          <p:sp>
            <p:nvSpPr>
              <p:cNvPr id="95289" name="Rectangle 40"/>
              <p:cNvSpPr>
                <a:spLocks noChangeArrowheads="1"/>
              </p:cNvSpPr>
              <p:nvPr/>
            </p:nvSpPr>
            <p:spPr bwMode="auto">
              <a:xfrm>
                <a:off x="3456" y="1200"/>
                <a:ext cx="1349" cy="377"/>
              </a:xfrm>
              <a:prstGeom prst="rect">
                <a:avLst/>
              </a:prstGeom>
              <a:noFill/>
              <a:ln w="12700">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anchor="ctr">
                <a:flatTx/>
              </a:bodyPr>
              <a:lstStyle/>
              <a:p>
                <a:pPr eaLnBrk="0" hangingPunct="0"/>
                <a:endParaRPr lang="en-US" sz="1800"/>
              </a:p>
            </p:txBody>
          </p:sp>
        </p:grpSp>
        <p:sp>
          <p:nvSpPr>
            <p:cNvPr id="95287" name="Rectangle 41"/>
            <p:cNvSpPr>
              <a:spLocks noChangeArrowheads="1"/>
            </p:cNvSpPr>
            <p:nvPr/>
          </p:nvSpPr>
          <p:spPr bwMode="auto">
            <a:xfrm>
              <a:off x="3617" y="1248"/>
              <a:ext cx="1279" cy="229"/>
            </a:xfrm>
            <a:prstGeom prst="rect">
              <a:avLst/>
            </a:prstGeom>
            <a:noFill/>
            <a:ln w="12700">
              <a:noFill/>
              <a:miter lim="800000"/>
              <a:headEnd/>
              <a:tailEnd/>
            </a:ln>
          </p:spPr>
          <p:txBody>
            <a:bodyPr lIns="90487" tIns="44450" rIns="90487" bIns="44450">
              <a:spAutoFit/>
            </a:bodyPr>
            <a:lstStyle/>
            <a:p>
              <a:pPr eaLnBrk="0" hangingPunct="0"/>
              <a:r>
                <a:rPr lang="en-US" sz="1800" b="0">
                  <a:solidFill>
                    <a:srgbClr val="000000"/>
                  </a:solidFill>
                </a:rPr>
                <a:t>Application Layer</a:t>
              </a:r>
            </a:p>
          </p:txBody>
        </p:sp>
      </p:grpSp>
      <p:grpSp>
        <p:nvGrpSpPr>
          <p:cNvPr id="5" name="Group 43"/>
          <p:cNvGrpSpPr>
            <a:grpSpLocks/>
          </p:cNvGrpSpPr>
          <p:nvPr/>
        </p:nvGrpSpPr>
        <p:grpSpPr bwMode="auto">
          <a:xfrm>
            <a:off x="558800" y="103188"/>
            <a:ext cx="3836988" cy="1466850"/>
            <a:chOff x="192" y="-14"/>
            <a:chExt cx="2655" cy="1240"/>
          </a:xfrm>
        </p:grpSpPr>
        <p:sp>
          <p:nvSpPr>
            <p:cNvPr id="95258" name="Rectangle 44"/>
            <p:cNvSpPr>
              <a:spLocks noChangeArrowheads="1"/>
            </p:cNvSpPr>
            <p:nvPr/>
          </p:nvSpPr>
          <p:spPr bwMode="auto">
            <a:xfrm flipH="1">
              <a:off x="1296" y="192"/>
              <a:ext cx="1551" cy="974"/>
            </a:xfrm>
            <a:prstGeom prst="rect">
              <a:avLst/>
            </a:prstGeom>
            <a:solidFill>
              <a:srgbClr val="00FF00"/>
            </a:solidFill>
            <a:ln w="12700">
              <a:solidFill>
                <a:srgbClr val="000000"/>
              </a:solidFill>
              <a:miter lim="800000"/>
              <a:headEnd/>
              <a:tailEnd/>
            </a:ln>
            <a:effectLst>
              <a:prstShdw prst="shdw15">
                <a:schemeClr val="bg2">
                  <a:alpha val="74997"/>
                </a:schemeClr>
              </a:prstShdw>
            </a:effectLst>
          </p:spPr>
          <p:txBody>
            <a:bodyPr wrap="none" anchor="ctr"/>
            <a:lstStyle/>
            <a:p>
              <a:pPr algn="ctr" eaLnBrk="0" hangingPunct="0"/>
              <a:endParaRPr lang="en-US" sz="1800">
                <a:latin typeface="Palatino" charset="0"/>
              </a:endParaRPr>
            </a:p>
          </p:txBody>
        </p:sp>
        <p:sp>
          <p:nvSpPr>
            <p:cNvPr id="95259" name="Rectangle 45"/>
            <p:cNvSpPr>
              <a:spLocks noChangeArrowheads="1"/>
            </p:cNvSpPr>
            <p:nvPr/>
          </p:nvSpPr>
          <p:spPr bwMode="auto">
            <a:xfrm flipH="1">
              <a:off x="1296" y="192"/>
              <a:ext cx="1551" cy="974"/>
            </a:xfrm>
            <a:prstGeom prst="rect">
              <a:avLst/>
            </a:prstGeom>
            <a:noFill/>
            <a:ln w="12700">
              <a:solidFill>
                <a:schemeClr val="tx1"/>
              </a:solidFill>
              <a:miter lim="800000"/>
              <a:headEnd/>
              <a:tailEnd/>
            </a:ln>
            <a:effectLst>
              <a:prstShdw prst="shdw15">
                <a:schemeClr val="bg2">
                  <a:alpha val="74997"/>
                </a:schemeClr>
              </a:prstShdw>
            </a:effectLst>
          </p:spPr>
          <p:txBody>
            <a:bodyPr wrap="none" anchor="ctr"/>
            <a:lstStyle/>
            <a:p>
              <a:pPr eaLnBrk="0" hangingPunct="0"/>
              <a:endParaRPr lang="en-US" sz="1800"/>
            </a:p>
          </p:txBody>
        </p:sp>
        <p:sp>
          <p:nvSpPr>
            <p:cNvPr id="95260" name="Line 46"/>
            <p:cNvSpPr>
              <a:spLocks noChangeShapeType="1"/>
            </p:cNvSpPr>
            <p:nvPr/>
          </p:nvSpPr>
          <p:spPr bwMode="auto">
            <a:xfrm flipH="1">
              <a:off x="1296" y="936"/>
              <a:ext cx="1551" cy="1"/>
            </a:xfrm>
            <a:prstGeom prst="line">
              <a:avLst/>
            </a:prstGeom>
            <a:noFill/>
            <a:ln w="12700">
              <a:solidFill>
                <a:schemeClr val="tx1"/>
              </a:solidFill>
              <a:round/>
              <a:headEnd/>
              <a:tailEnd/>
            </a:ln>
          </p:spPr>
          <p:txBody>
            <a:bodyPr wrap="none" anchor="ctr"/>
            <a:lstStyle/>
            <a:p>
              <a:endParaRPr lang="en-CA"/>
            </a:p>
          </p:txBody>
        </p:sp>
        <p:sp>
          <p:nvSpPr>
            <p:cNvPr id="95261" name="Text Box 47"/>
            <p:cNvSpPr txBox="1">
              <a:spLocks noChangeArrowheads="1"/>
            </p:cNvSpPr>
            <p:nvPr/>
          </p:nvSpPr>
          <p:spPr bwMode="auto">
            <a:xfrm flipH="1">
              <a:off x="192" y="211"/>
              <a:ext cx="592" cy="231"/>
            </a:xfrm>
            <a:prstGeom prst="rect">
              <a:avLst/>
            </a:prstGeom>
            <a:noFill/>
            <a:ln w="12700">
              <a:noFill/>
              <a:miter lim="800000"/>
              <a:headEnd/>
              <a:tailEnd/>
            </a:ln>
          </p:spPr>
          <p:txBody>
            <a:bodyPr wrap="none">
              <a:spAutoFit/>
            </a:bodyPr>
            <a:lstStyle/>
            <a:p>
              <a:pPr eaLnBrk="0" hangingPunct="0"/>
              <a:r>
                <a:rPr lang="en-US" sz="1800">
                  <a:latin typeface="Palatino" charset="0"/>
                </a:rPr>
                <a:t>Layer 1</a:t>
              </a:r>
            </a:p>
          </p:txBody>
        </p:sp>
        <p:sp>
          <p:nvSpPr>
            <p:cNvPr id="95262" name="Text Box 48"/>
            <p:cNvSpPr txBox="1">
              <a:spLocks noChangeArrowheads="1"/>
            </p:cNvSpPr>
            <p:nvPr/>
          </p:nvSpPr>
          <p:spPr bwMode="auto">
            <a:xfrm flipH="1">
              <a:off x="192" y="475"/>
              <a:ext cx="592" cy="231"/>
            </a:xfrm>
            <a:prstGeom prst="rect">
              <a:avLst/>
            </a:prstGeom>
            <a:noFill/>
            <a:ln w="12700">
              <a:noFill/>
              <a:miter lim="800000"/>
              <a:headEnd/>
              <a:tailEnd/>
            </a:ln>
          </p:spPr>
          <p:txBody>
            <a:bodyPr wrap="none">
              <a:spAutoFit/>
            </a:bodyPr>
            <a:lstStyle/>
            <a:p>
              <a:pPr eaLnBrk="0" hangingPunct="0"/>
              <a:r>
                <a:rPr lang="en-US" sz="1800">
                  <a:latin typeface="Palatino" charset="0"/>
                </a:rPr>
                <a:t>Layer 2</a:t>
              </a:r>
            </a:p>
          </p:txBody>
        </p:sp>
        <p:sp>
          <p:nvSpPr>
            <p:cNvPr id="95263" name="Text Box 49"/>
            <p:cNvSpPr txBox="1">
              <a:spLocks noChangeArrowheads="1"/>
            </p:cNvSpPr>
            <p:nvPr/>
          </p:nvSpPr>
          <p:spPr bwMode="auto">
            <a:xfrm flipH="1">
              <a:off x="192" y="739"/>
              <a:ext cx="592" cy="231"/>
            </a:xfrm>
            <a:prstGeom prst="rect">
              <a:avLst/>
            </a:prstGeom>
            <a:noFill/>
            <a:ln w="12700">
              <a:noFill/>
              <a:miter lim="800000"/>
              <a:headEnd/>
              <a:tailEnd/>
            </a:ln>
          </p:spPr>
          <p:txBody>
            <a:bodyPr wrap="none">
              <a:spAutoFit/>
            </a:bodyPr>
            <a:lstStyle/>
            <a:p>
              <a:pPr eaLnBrk="0" hangingPunct="0"/>
              <a:r>
                <a:rPr lang="en-US" sz="1800">
                  <a:latin typeface="Palatino" charset="0"/>
                </a:rPr>
                <a:t>Layer 3</a:t>
              </a:r>
            </a:p>
          </p:txBody>
        </p:sp>
        <p:sp>
          <p:nvSpPr>
            <p:cNvPr id="95264" name="Text Box 50"/>
            <p:cNvSpPr txBox="1">
              <a:spLocks noChangeArrowheads="1"/>
            </p:cNvSpPr>
            <p:nvPr/>
          </p:nvSpPr>
          <p:spPr bwMode="auto">
            <a:xfrm flipH="1">
              <a:off x="192" y="995"/>
              <a:ext cx="592" cy="231"/>
            </a:xfrm>
            <a:prstGeom prst="rect">
              <a:avLst/>
            </a:prstGeom>
            <a:noFill/>
            <a:ln w="12700">
              <a:noFill/>
              <a:miter lim="800000"/>
              <a:headEnd/>
              <a:tailEnd/>
            </a:ln>
          </p:spPr>
          <p:txBody>
            <a:bodyPr wrap="none">
              <a:spAutoFit/>
            </a:bodyPr>
            <a:lstStyle/>
            <a:p>
              <a:pPr eaLnBrk="0" hangingPunct="0"/>
              <a:r>
                <a:rPr lang="en-US" sz="1800">
                  <a:latin typeface="Palatino" charset="0"/>
                </a:rPr>
                <a:t>Layer 4</a:t>
              </a:r>
            </a:p>
          </p:txBody>
        </p:sp>
        <p:sp>
          <p:nvSpPr>
            <p:cNvPr id="95265" name="Rectangle 51"/>
            <p:cNvSpPr>
              <a:spLocks noChangeArrowheads="1"/>
            </p:cNvSpPr>
            <p:nvPr/>
          </p:nvSpPr>
          <p:spPr bwMode="auto">
            <a:xfrm flipH="1">
              <a:off x="2441" y="251"/>
              <a:ext cx="138" cy="91"/>
            </a:xfrm>
            <a:prstGeom prst="rect">
              <a:avLst/>
            </a:prstGeom>
            <a:solidFill>
              <a:schemeClr val="bg1"/>
            </a:solidFill>
            <a:ln w="12700">
              <a:solidFill>
                <a:schemeClr val="tx1"/>
              </a:solidFill>
              <a:miter lim="800000"/>
              <a:headEnd/>
              <a:tailEnd/>
            </a:ln>
          </p:spPr>
          <p:txBody>
            <a:bodyPr wrap="none" anchor="ctr"/>
            <a:lstStyle/>
            <a:p>
              <a:pPr eaLnBrk="0" hangingPunct="0"/>
              <a:endParaRPr lang="en-US" sz="1800"/>
            </a:p>
          </p:txBody>
        </p:sp>
        <p:sp>
          <p:nvSpPr>
            <p:cNvPr id="95266" name="Rectangle 52"/>
            <p:cNvSpPr>
              <a:spLocks noChangeArrowheads="1"/>
            </p:cNvSpPr>
            <p:nvPr/>
          </p:nvSpPr>
          <p:spPr bwMode="auto">
            <a:xfrm flipH="1">
              <a:off x="1477" y="251"/>
              <a:ext cx="138" cy="91"/>
            </a:xfrm>
            <a:prstGeom prst="rect">
              <a:avLst/>
            </a:prstGeom>
            <a:solidFill>
              <a:schemeClr val="bg1"/>
            </a:solidFill>
            <a:ln w="12700">
              <a:solidFill>
                <a:schemeClr val="tx1"/>
              </a:solidFill>
              <a:miter lim="800000"/>
              <a:headEnd/>
              <a:tailEnd/>
            </a:ln>
          </p:spPr>
          <p:txBody>
            <a:bodyPr wrap="none" anchor="ctr"/>
            <a:lstStyle/>
            <a:p>
              <a:pPr eaLnBrk="0" hangingPunct="0"/>
              <a:endParaRPr lang="en-US" sz="1800"/>
            </a:p>
          </p:txBody>
        </p:sp>
        <p:sp>
          <p:nvSpPr>
            <p:cNvPr id="95267" name="Rectangle 53"/>
            <p:cNvSpPr>
              <a:spLocks noChangeArrowheads="1"/>
            </p:cNvSpPr>
            <p:nvPr/>
          </p:nvSpPr>
          <p:spPr bwMode="auto">
            <a:xfrm flipH="1">
              <a:off x="2204" y="515"/>
              <a:ext cx="138" cy="91"/>
            </a:xfrm>
            <a:prstGeom prst="rect">
              <a:avLst/>
            </a:prstGeom>
            <a:solidFill>
              <a:schemeClr val="bg1"/>
            </a:solidFill>
            <a:ln w="12700">
              <a:solidFill>
                <a:schemeClr val="tx1"/>
              </a:solidFill>
              <a:miter lim="800000"/>
              <a:headEnd/>
              <a:tailEnd/>
            </a:ln>
          </p:spPr>
          <p:txBody>
            <a:bodyPr wrap="none" anchor="ctr"/>
            <a:lstStyle/>
            <a:p>
              <a:pPr eaLnBrk="0" hangingPunct="0"/>
              <a:endParaRPr lang="en-US" sz="1800"/>
            </a:p>
          </p:txBody>
        </p:sp>
        <p:sp>
          <p:nvSpPr>
            <p:cNvPr id="95268" name="Rectangle 54"/>
            <p:cNvSpPr>
              <a:spLocks noChangeArrowheads="1"/>
            </p:cNvSpPr>
            <p:nvPr/>
          </p:nvSpPr>
          <p:spPr bwMode="auto">
            <a:xfrm flipH="1">
              <a:off x="2092" y="778"/>
              <a:ext cx="138" cy="92"/>
            </a:xfrm>
            <a:prstGeom prst="rect">
              <a:avLst/>
            </a:prstGeom>
            <a:solidFill>
              <a:schemeClr val="bg1"/>
            </a:solidFill>
            <a:ln w="12700">
              <a:solidFill>
                <a:schemeClr val="tx1"/>
              </a:solidFill>
              <a:miter lim="800000"/>
              <a:headEnd/>
              <a:tailEnd/>
            </a:ln>
          </p:spPr>
          <p:txBody>
            <a:bodyPr wrap="none" anchor="ctr"/>
            <a:lstStyle/>
            <a:p>
              <a:pPr eaLnBrk="0" hangingPunct="0"/>
              <a:endParaRPr lang="en-US" sz="1800"/>
            </a:p>
          </p:txBody>
        </p:sp>
        <p:sp>
          <p:nvSpPr>
            <p:cNvPr id="95269" name="Rectangle 55"/>
            <p:cNvSpPr>
              <a:spLocks noChangeArrowheads="1"/>
            </p:cNvSpPr>
            <p:nvPr/>
          </p:nvSpPr>
          <p:spPr bwMode="auto">
            <a:xfrm flipH="1">
              <a:off x="1477" y="548"/>
              <a:ext cx="138" cy="91"/>
            </a:xfrm>
            <a:prstGeom prst="rect">
              <a:avLst/>
            </a:prstGeom>
            <a:solidFill>
              <a:schemeClr val="bg1"/>
            </a:solidFill>
            <a:ln w="12700">
              <a:solidFill>
                <a:schemeClr val="tx1"/>
              </a:solidFill>
              <a:miter lim="800000"/>
              <a:headEnd/>
              <a:tailEnd/>
            </a:ln>
          </p:spPr>
          <p:txBody>
            <a:bodyPr wrap="none" anchor="ctr"/>
            <a:lstStyle/>
            <a:p>
              <a:pPr eaLnBrk="0" hangingPunct="0"/>
              <a:endParaRPr lang="en-US" sz="1800"/>
            </a:p>
          </p:txBody>
        </p:sp>
        <p:sp>
          <p:nvSpPr>
            <p:cNvPr id="95270" name="Rectangle 56"/>
            <p:cNvSpPr>
              <a:spLocks noChangeArrowheads="1"/>
            </p:cNvSpPr>
            <p:nvPr/>
          </p:nvSpPr>
          <p:spPr bwMode="auto">
            <a:xfrm flipH="1">
              <a:off x="1477" y="778"/>
              <a:ext cx="138" cy="92"/>
            </a:xfrm>
            <a:prstGeom prst="rect">
              <a:avLst/>
            </a:prstGeom>
            <a:solidFill>
              <a:schemeClr val="bg1"/>
            </a:solidFill>
            <a:ln w="12700">
              <a:solidFill>
                <a:schemeClr val="tx1"/>
              </a:solidFill>
              <a:miter lim="800000"/>
              <a:headEnd/>
              <a:tailEnd/>
            </a:ln>
          </p:spPr>
          <p:txBody>
            <a:bodyPr wrap="none" anchor="ctr"/>
            <a:lstStyle/>
            <a:p>
              <a:pPr eaLnBrk="0" hangingPunct="0"/>
              <a:endParaRPr lang="en-US" sz="1800"/>
            </a:p>
          </p:txBody>
        </p:sp>
        <p:sp>
          <p:nvSpPr>
            <p:cNvPr id="95271" name="Rectangle 57"/>
            <p:cNvSpPr>
              <a:spLocks noChangeArrowheads="1"/>
            </p:cNvSpPr>
            <p:nvPr/>
          </p:nvSpPr>
          <p:spPr bwMode="auto">
            <a:xfrm flipH="1">
              <a:off x="1477" y="1009"/>
              <a:ext cx="138" cy="91"/>
            </a:xfrm>
            <a:prstGeom prst="rect">
              <a:avLst/>
            </a:prstGeom>
            <a:solidFill>
              <a:schemeClr val="bg1"/>
            </a:solidFill>
            <a:ln w="12700">
              <a:solidFill>
                <a:schemeClr val="tx1"/>
              </a:solidFill>
              <a:miter lim="800000"/>
              <a:headEnd/>
              <a:tailEnd/>
            </a:ln>
          </p:spPr>
          <p:txBody>
            <a:bodyPr wrap="none" anchor="ctr"/>
            <a:lstStyle/>
            <a:p>
              <a:pPr eaLnBrk="0" hangingPunct="0"/>
              <a:endParaRPr lang="en-US" sz="1800"/>
            </a:p>
          </p:txBody>
        </p:sp>
        <p:sp>
          <p:nvSpPr>
            <p:cNvPr id="95272" name="Rectangle 58"/>
            <p:cNvSpPr>
              <a:spLocks noChangeArrowheads="1"/>
            </p:cNvSpPr>
            <p:nvPr/>
          </p:nvSpPr>
          <p:spPr bwMode="auto">
            <a:xfrm flipH="1">
              <a:off x="2252" y="1009"/>
              <a:ext cx="138" cy="91"/>
            </a:xfrm>
            <a:prstGeom prst="rect">
              <a:avLst/>
            </a:prstGeom>
            <a:solidFill>
              <a:schemeClr val="bg1"/>
            </a:solidFill>
            <a:ln w="12700">
              <a:solidFill>
                <a:schemeClr val="tx1"/>
              </a:solidFill>
              <a:miter lim="800000"/>
              <a:headEnd/>
              <a:tailEnd/>
            </a:ln>
          </p:spPr>
          <p:txBody>
            <a:bodyPr wrap="none" anchor="ctr"/>
            <a:lstStyle/>
            <a:p>
              <a:pPr eaLnBrk="0" hangingPunct="0"/>
              <a:endParaRPr lang="en-US" sz="1800"/>
            </a:p>
          </p:txBody>
        </p:sp>
        <p:sp>
          <p:nvSpPr>
            <p:cNvPr id="95273" name="Line 59"/>
            <p:cNvSpPr>
              <a:spLocks noChangeShapeType="1"/>
            </p:cNvSpPr>
            <p:nvPr/>
          </p:nvSpPr>
          <p:spPr bwMode="auto">
            <a:xfrm flipH="1">
              <a:off x="1520" y="357"/>
              <a:ext cx="1" cy="183"/>
            </a:xfrm>
            <a:prstGeom prst="line">
              <a:avLst/>
            </a:prstGeom>
            <a:noFill/>
            <a:ln w="12700">
              <a:solidFill>
                <a:schemeClr val="tx1"/>
              </a:solidFill>
              <a:round/>
              <a:headEnd/>
              <a:tailEnd/>
            </a:ln>
          </p:spPr>
          <p:txBody>
            <a:bodyPr wrap="none" anchor="ctr"/>
            <a:lstStyle/>
            <a:p>
              <a:endParaRPr lang="en-CA"/>
            </a:p>
          </p:txBody>
        </p:sp>
        <p:sp>
          <p:nvSpPr>
            <p:cNvPr id="95274" name="Line 60"/>
            <p:cNvSpPr>
              <a:spLocks noChangeShapeType="1"/>
            </p:cNvSpPr>
            <p:nvPr/>
          </p:nvSpPr>
          <p:spPr bwMode="auto">
            <a:xfrm flipH="1">
              <a:off x="2213" y="619"/>
              <a:ext cx="34" cy="152"/>
            </a:xfrm>
            <a:prstGeom prst="line">
              <a:avLst/>
            </a:prstGeom>
            <a:noFill/>
            <a:ln w="12700">
              <a:solidFill>
                <a:schemeClr val="tx1"/>
              </a:solidFill>
              <a:round/>
              <a:headEnd/>
              <a:tailEnd/>
            </a:ln>
          </p:spPr>
          <p:txBody>
            <a:bodyPr wrap="none" anchor="ctr"/>
            <a:lstStyle/>
            <a:p>
              <a:endParaRPr lang="en-CA"/>
            </a:p>
          </p:txBody>
        </p:sp>
        <p:sp>
          <p:nvSpPr>
            <p:cNvPr id="95275" name="Line 61"/>
            <p:cNvSpPr>
              <a:spLocks noChangeShapeType="1"/>
            </p:cNvSpPr>
            <p:nvPr/>
          </p:nvSpPr>
          <p:spPr bwMode="auto">
            <a:xfrm flipH="1">
              <a:off x="2364" y="353"/>
              <a:ext cx="140" cy="659"/>
            </a:xfrm>
            <a:prstGeom prst="line">
              <a:avLst/>
            </a:prstGeom>
            <a:noFill/>
            <a:ln w="12700">
              <a:solidFill>
                <a:schemeClr val="tx1"/>
              </a:solidFill>
              <a:round/>
              <a:headEnd/>
              <a:tailEnd/>
            </a:ln>
          </p:spPr>
          <p:txBody>
            <a:bodyPr wrap="none" anchor="ctr"/>
            <a:lstStyle/>
            <a:p>
              <a:endParaRPr lang="en-CA"/>
            </a:p>
          </p:txBody>
        </p:sp>
        <p:sp>
          <p:nvSpPr>
            <p:cNvPr id="95276" name="Line 62"/>
            <p:cNvSpPr>
              <a:spLocks noChangeShapeType="1"/>
            </p:cNvSpPr>
            <p:nvPr/>
          </p:nvSpPr>
          <p:spPr bwMode="auto">
            <a:xfrm flipH="1">
              <a:off x="1533" y="880"/>
              <a:ext cx="34" cy="121"/>
            </a:xfrm>
            <a:prstGeom prst="line">
              <a:avLst/>
            </a:prstGeom>
            <a:noFill/>
            <a:ln w="12700">
              <a:solidFill>
                <a:schemeClr val="tx1"/>
              </a:solidFill>
              <a:round/>
              <a:headEnd/>
              <a:tailEnd/>
            </a:ln>
          </p:spPr>
          <p:txBody>
            <a:bodyPr wrap="none" anchor="ctr"/>
            <a:lstStyle/>
            <a:p>
              <a:endParaRPr lang="en-CA"/>
            </a:p>
          </p:txBody>
        </p:sp>
        <p:sp>
          <p:nvSpPr>
            <p:cNvPr id="95277" name="Line 63"/>
            <p:cNvSpPr>
              <a:spLocks noChangeShapeType="1"/>
            </p:cNvSpPr>
            <p:nvPr/>
          </p:nvSpPr>
          <p:spPr bwMode="auto">
            <a:xfrm flipH="1">
              <a:off x="1296" y="714"/>
              <a:ext cx="1551" cy="1"/>
            </a:xfrm>
            <a:prstGeom prst="line">
              <a:avLst/>
            </a:prstGeom>
            <a:noFill/>
            <a:ln w="12700">
              <a:solidFill>
                <a:schemeClr val="tx1"/>
              </a:solidFill>
              <a:round/>
              <a:headEnd/>
              <a:tailEnd/>
            </a:ln>
          </p:spPr>
          <p:txBody>
            <a:bodyPr wrap="none" anchor="ctr"/>
            <a:lstStyle/>
            <a:p>
              <a:endParaRPr lang="en-CA"/>
            </a:p>
          </p:txBody>
        </p:sp>
        <p:sp>
          <p:nvSpPr>
            <p:cNvPr id="95278" name="Line 64"/>
            <p:cNvSpPr>
              <a:spLocks noChangeShapeType="1"/>
            </p:cNvSpPr>
            <p:nvPr/>
          </p:nvSpPr>
          <p:spPr bwMode="auto">
            <a:xfrm flipH="1">
              <a:off x="1296" y="434"/>
              <a:ext cx="1551" cy="0"/>
            </a:xfrm>
            <a:prstGeom prst="line">
              <a:avLst/>
            </a:prstGeom>
            <a:noFill/>
            <a:ln w="12700">
              <a:solidFill>
                <a:schemeClr val="tx1"/>
              </a:solidFill>
              <a:round/>
              <a:headEnd/>
              <a:tailEnd/>
            </a:ln>
          </p:spPr>
          <p:txBody>
            <a:bodyPr wrap="none" anchor="ctr"/>
            <a:lstStyle/>
            <a:p>
              <a:endParaRPr lang="en-CA"/>
            </a:p>
          </p:txBody>
        </p:sp>
        <p:sp>
          <p:nvSpPr>
            <p:cNvPr id="95279" name="Line 65"/>
            <p:cNvSpPr>
              <a:spLocks noChangeShapeType="1"/>
            </p:cNvSpPr>
            <p:nvPr/>
          </p:nvSpPr>
          <p:spPr bwMode="auto">
            <a:xfrm>
              <a:off x="1609" y="353"/>
              <a:ext cx="582" cy="161"/>
            </a:xfrm>
            <a:prstGeom prst="line">
              <a:avLst/>
            </a:prstGeom>
            <a:noFill/>
            <a:ln w="12700">
              <a:solidFill>
                <a:schemeClr val="tx1"/>
              </a:solidFill>
              <a:round/>
              <a:headEnd/>
              <a:tailEnd/>
            </a:ln>
          </p:spPr>
          <p:txBody>
            <a:bodyPr wrap="none" anchor="ctr"/>
            <a:lstStyle/>
            <a:p>
              <a:endParaRPr lang="en-CA"/>
            </a:p>
          </p:txBody>
        </p:sp>
        <p:sp>
          <p:nvSpPr>
            <p:cNvPr id="95280" name="Line 66"/>
            <p:cNvSpPr>
              <a:spLocks noChangeShapeType="1"/>
            </p:cNvSpPr>
            <p:nvPr/>
          </p:nvSpPr>
          <p:spPr bwMode="auto">
            <a:xfrm flipH="1">
              <a:off x="1565" y="595"/>
              <a:ext cx="671" cy="201"/>
            </a:xfrm>
            <a:prstGeom prst="line">
              <a:avLst/>
            </a:prstGeom>
            <a:noFill/>
            <a:ln w="12700">
              <a:solidFill>
                <a:schemeClr val="tx1"/>
              </a:solidFill>
              <a:round/>
              <a:headEnd/>
              <a:tailEnd/>
            </a:ln>
          </p:spPr>
          <p:txBody>
            <a:bodyPr wrap="none" anchor="ctr"/>
            <a:lstStyle/>
            <a:p>
              <a:endParaRPr lang="en-CA"/>
            </a:p>
          </p:txBody>
        </p:sp>
        <p:sp>
          <p:nvSpPr>
            <p:cNvPr id="95281" name="Line 67"/>
            <p:cNvSpPr>
              <a:spLocks noChangeShapeType="1"/>
            </p:cNvSpPr>
            <p:nvPr/>
          </p:nvSpPr>
          <p:spPr bwMode="auto">
            <a:xfrm flipH="1">
              <a:off x="1609" y="876"/>
              <a:ext cx="493" cy="161"/>
            </a:xfrm>
            <a:prstGeom prst="line">
              <a:avLst/>
            </a:prstGeom>
            <a:noFill/>
            <a:ln w="12700">
              <a:solidFill>
                <a:schemeClr val="tx1"/>
              </a:solidFill>
              <a:round/>
              <a:headEnd/>
              <a:tailEnd/>
            </a:ln>
          </p:spPr>
          <p:txBody>
            <a:bodyPr wrap="none" anchor="ctr"/>
            <a:lstStyle/>
            <a:p>
              <a:endParaRPr lang="en-CA"/>
            </a:p>
          </p:txBody>
        </p:sp>
        <p:sp>
          <p:nvSpPr>
            <p:cNvPr id="95282" name="Line 68"/>
            <p:cNvSpPr>
              <a:spLocks noChangeShapeType="1"/>
            </p:cNvSpPr>
            <p:nvPr/>
          </p:nvSpPr>
          <p:spPr bwMode="auto">
            <a:xfrm>
              <a:off x="1520" y="635"/>
              <a:ext cx="0" cy="121"/>
            </a:xfrm>
            <a:prstGeom prst="line">
              <a:avLst/>
            </a:prstGeom>
            <a:noFill/>
            <a:ln w="12700">
              <a:solidFill>
                <a:schemeClr val="tx1"/>
              </a:solidFill>
              <a:round/>
              <a:headEnd/>
              <a:tailEnd/>
            </a:ln>
          </p:spPr>
          <p:txBody>
            <a:bodyPr wrap="none" anchor="ctr"/>
            <a:lstStyle/>
            <a:p>
              <a:endParaRPr lang="en-CA"/>
            </a:p>
          </p:txBody>
        </p:sp>
        <p:sp>
          <p:nvSpPr>
            <p:cNvPr id="95283" name="Line 69"/>
            <p:cNvSpPr>
              <a:spLocks noChangeShapeType="1"/>
            </p:cNvSpPr>
            <p:nvPr/>
          </p:nvSpPr>
          <p:spPr bwMode="auto">
            <a:xfrm flipH="1">
              <a:off x="2236" y="353"/>
              <a:ext cx="224" cy="161"/>
            </a:xfrm>
            <a:prstGeom prst="line">
              <a:avLst/>
            </a:prstGeom>
            <a:noFill/>
            <a:ln w="12700">
              <a:solidFill>
                <a:schemeClr val="tx1"/>
              </a:solidFill>
              <a:round/>
              <a:headEnd/>
              <a:tailEnd/>
            </a:ln>
          </p:spPr>
          <p:txBody>
            <a:bodyPr wrap="none" anchor="ctr"/>
            <a:lstStyle/>
            <a:p>
              <a:endParaRPr lang="en-CA"/>
            </a:p>
          </p:txBody>
        </p:sp>
        <p:sp>
          <p:nvSpPr>
            <p:cNvPr id="95284" name="Line 70"/>
            <p:cNvSpPr>
              <a:spLocks noChangeShapeType="1"/>
            </p:cNvSpPr>
            <p:nvPr/>
          </p:nvSpPr>
          <p:spPr bwMode="auto">
            <a:xfrm>
              <a:off x="2146" y="876"/>
              <a:ext cx="135" cy="121"/>
            </a:xfrm>
            <a:prstGeom prst="line">
              <a:avLst/>
            </a:prstGeom>
            <a:noFill/>
            <a:ln w="12700">
              <a:solidFill>
                <a:schemeClr val="tx1"/>
              </a:solidFill>
              <a:round/>
              <a:headEnd/>
              <a:tailEnd/>
            </a:ln>
          </p:spPr>
          <p:txBody>
            <a:bodyPr wrap="none" anchor="ctr"/>
            <a:lstStyle/>
            <a:p>
              <a:endParaRPr lang="en-CA"/>
            </a:p>
          </p:txBody>
        </p:sp>
        <p:sp>
          <p:nvSpPr>
            <p:cNvPr id="95285" name="Text Box 71"/>
            <p:cNvSpPr txBox="1">
              <a:spLocks noChangeArrowheads="1"/>
            </p:cNvSpPr>
            <p:nvPr/>
          </p:nvSpPr>
          <p:spPr bwMode="auto">
            <a:xfrm>
              <a:off x="1478" y="-14"/>
              <a:ext cx="116" cy="231"/>
            </a:xfrm>
            <a:prstGeom prst="rect">
              <a:avLst/>
            </a:prstGeom>
            <a:noFill/>
            <a:ln w="12700">
              <a:noFill/>
              <a:miter lim="800000"/>
              <a:headEnd/>
              <a:tailEnd/>
            </a:ln>
          </p:spPr>
          <p:txBody>
            <a:bodyPr wrap="none">
              <a:spAutoFit/>
            </a:bodyPr>
            <a:lstStyle/>
            <a:p>
              <a:pPr eaLnBrk="0" hangingPunct="0"/>
              <a:endParaRPr lang="en-US" sz="1800">
                <a:latin typeface="Palatino" charset="0"/>
              </a:endParaRPr>
            </a:p>
          </p:txBody>
        </p:sp>
      </p:grpSp>
      <p:sp>
        <p:nvSpPr>
          <p:cNvPr id="95236" name="Text Box 72"/>
          <p:cNvSpPr txBox="1">
            <a:spLocks noChangeArrowheads="1"/>
          </p:cNvSpPr>
          <p:nvPr/>
        </p:nvSpPr>
        <p:spPr bwMode="auto">
          <a:xfrm>
            <a:off x="1581150" y="6146800"/>
            <a:ext cx="1225550" cy="333375"/>
          </a:xfrm>
          <a:prstGeom prst="rect">
            <a:avLst/>
          </a:prstGeom>
          <a:noFill/>
          <a:ln w="12700">
            <a:noFill/>
            <a:miter lim="800000"/>
            <a:headEnd/>
            <a:tailEnd/>
          </a:ln>
        </p:spPr>
        <p:txBody>
          <a:bodyPr wrap="none">
            <a:spAutoFit/>
          </a:bodyPr>
          <a:lstStyle/>
          <a:p>
            <a:pPr eaLnBrk="0" hangingPunct="0"/>
            <a:r>
              <a:rPr lang="en-US" sz="1800">
                <a:solidFill>
                  <a:srgbClr val="0000CC"/>
                </a:solidFill>
                <a:latin typeface="Palatino" charset="0"/>
              </a:rPr>
              <a:t>Processor 1</a:t>
            </a:r>
          </a:p>
        </p:txBody>
      </p:sp>
      <p:sp>
        <p:nvSpPr>
          <p:cNvPr id="95237" name="Text Box 74"/>
          <p:cNvSpPr txBox="1">
            <a:spLocks noChangeArrowheads="1"/>
          </p:cNvSpPr>
          <p:nvPr/>
        </p:nvSpPr>
        <p:spPr bwMode="auto">
          <a:xfrm>
            <a:off x="6000750" y="6113463"/>
            <a:ext cx="1346200" cy="366712"/>
          </a:xfrm>
          <a:prstGeom prst="rect">
            <a:avLst/>
          </a:prstGeom>
          <a:noFill/>
          <a:ln w="12700">
            <a:noFill/>
            <a:miter lim="800000"/>
            <a:headEnd/>
            <a:tailEnd/>
          </a:ln>
        </p:spPr>
        <p:txBody>
          <a:bodyPr wrap="none">
            <a:spAutoFit/>
          </a:bodyPr>
          <a:lstStyle/>
          <a:p>
            <a:pPr eaLnBrk="0" hangingPunct="0"/>
            <a:r>
              <a:rPr lang="en-US" sz="1800">
                <a:solidFill>
                  <a:srgbClr val="0000CC"/>
                </a:solidFill>
                <a:latin typeface="Palatino" charset="0"/>
              </a:rPr>
              <a:t>Processor 2</a:t>
            </a:r>
          </a:p>
        </p:txBody>
      </p:sp>
      <p:grpSp>
        <p:nvGrpSpPr>
          <p:cNvPr id="6" name="Group 75"/>
          <p:cNvGrpSpPr>
            <a:grpSpLocks/>
          </p:cNvGrpSpPr>
          <p:nvPr/>
        </p:nvGrpSpPr>
        <p:grpSpPr bwMode="auto">
          <a:xfrm>
            <a:off x="5407025" y="-26988"/>
            <a:ext cx="3190875" cy="1595438"/>
            <a:chOff x="3296" y="144"/>
            <a:chExt cx="2320" cy="1056"/>
          </a:xfrm>
        </p:grpSpPr>
        <p:sp>
          <p:nvSpPr>
            <p:cNvPr id="95239" name="Rectangle 76"/>
            <p:cNvSpPr>
              <a:spLocks noChangeArrowheads="1"/>
            </p:cNvSpPr>
            <p:nvPr/>
          </p:nvSpPr>
          <p:spPr bwMode="auto">
            <a:xfrm flipH="1">
              <a:off x="4065" y="432"/>
              <a:ext cx="1551" cy="734"/>
            </a:xfrm>
            <a:prstGeom prst="rect">
              <a:avLst/>
            </a:prstGeom>
            <a:solidFill>
              <a:srgbClr val="FF9999"/>
            </a:solidFill>
            <a:ln w="12700">
              <a:solidFill>
                <a:srgbClr val="000000"/>
              </a:solidFill>
              <a:miter lim="800000"/>
              <a:headEnd/>
              <a:tailEnd/>
            </a:ln>
            <a:effectLst>
              <a:prstShdw prst="shdw15">
                <a:schemeClr val="bg2">
                  <a:alpha val="74997"/>
                </a:schemeClr>
              </a:prstShdw>
            </a:effectLst>
          </p:spPr>
          <p:txBody>
            <a:bodyPr wrap="none" anchor="ctr"/>
            <a:lstStyle/>
            <a:p>
              <a:pPr algn="ctr" eaLnBrk="0" hangingPunct="0"/>
              <a:endParaRPr lang="en-US" sz="1800">
                <a:latin typeface="Palatino" charset="0"/>
              </a:endParaRPr>
            </a:p>
          </p:txBody>
        </p:sp>
        <p:sp>
          <p:nvSpPr>
            <p:cNvPr id="95240" name="Rectangle 77"/>
            <p:cNvSpPr>
              <a:spLocks noChangeArrowheads="1"/>
            </p:cNvSpPr>
            <p:nvPr/>
          </p:nvSpPr>
          <p:spPr bwMode="auto">
            <a:xfrm flipH="1">
              <a:off x="4065" y="432"/>
              <a:ext cx="1551" cy="734"/>
            </a:xfrm>
            <a:prstGeom prst="rect">
              <a:avLst/>
            </a:prstGeom>
            <a:noFill/>
            <a:ln w="12700">
              <a:solidFill>
                <a:schemeClr val="tx1"/>
              </a:solidFill>
              <a:miter lim="800000"/>
              <a:headEnd/>
              <a:tailEnd/>
            </a:ln>
            <a:effectLst>
              <a:prstShdw prst="shdw15">
                <a:schemeClr val="bg2">
                  <a:alpha val="74997"/>
                </a:schemeClr>
              </a:prstShdw>
            </a:effectLst>
          </p:spPr>
          <p:txBody>
            <a:bodyPr wrap="none" anchor="ctr"/>
            <a:lstStyle/>
            <a:p>
              <a:pPr eaLnBrk="0" hangingPunct="0"/>
              <a:endParaRPr lang="en-US" sz="1800"/>
            </a:p>
          </p:txBody>
        </p:sp>
        <p:sp>
          <p:nvSpPr>
            <p:cNvPr id="95241" name="Line 78"/>
            <p:cNvSpPr>
              <a:spLocks noChangeShapeType="1"/>
            </p:cNvSpPr>
            <p:nvPr/>
          </p:nvSpPr>
          <p:spPr bwMode="auto">
            <a:xfrm flipH="1">
              <a:off x="4065" y="936"/>
              <a:ext cx="1551" cy="1"/>
            </a:xfrm>
            <a:prstGeom prst="line">
              <a:avLst/>
            </a:prstGeom>
            <a:noFill/>
            <a:ln w="12700">
              <a:solidFill>
                <a:schemeClr val="tx1"/>
              </a:solidFill>
              <a:round/>
              <a:headEnd/>
              <a:tailEnd/>
            </a:ln>
          </p:spPr>
          <p:txBody>
            <a:bodyPr wrap="none" anchor="ctr"/>
            <a:lstStyle/>
            <a:p>
              <a:endParaRPr lang="en-CA"/>
            </a:p>
          </p:txBody>
        </p:sp>
        <p:sp>
          <p:nvSpPr>
            <p:cNvPr id="95242" name="Rectangle 79"/>
            <p:cNvSpPr>
              <a:spLocks noChangeArrowheads="1"/>
            </p:cNvSpPr>
            <p:nvPr/>
          </p:nvSpPr>
          <p:spPr bwMode="auto">
            <a:xfrm flipH="1">
              <a:off x="4973" y="515"/>
              <a:ext cx="138" cy="91"/>
            </a:xfrm>
            <a:prstGeom prst="rect">
              <a:avLst/>
            </a:prstGeom>
            <a:solidFill>
              <a:schemeClr val="bg1"/>
            </a:solidFill>
            <a:ln w="12700">
              <a:solidFill>
                <a:schemeClr val="tx1"/>
              </a:solidFill>
              <a:miter lim="800000"/>
              <a:headEnd/>
              <a:tailEnd/>
            </a:ln>
          </p:spPr>
          <p:txBody>
            <a:bodyPr wrap="none" anchor="ctr"/>
            <a:lstStyle/>
            <a:p>
              <a:pPr eaLnBrk="0" hangingPunct="0"/>
              <a:endParaRPr lang="en-US" sz="1800"/>
            </a:p>
          </p:txBody>
        </p:sp>
        <p:sp>
          <p:nvSpPr>
            <p:cNvPr id="95243" name="Rectangle 80"/>
            <p:cNvSpPr>
              <a:spLocks noChangeArrowheads="1"/>
            </p:cNvSpPr>
            <p:nvPr/>
          </p:nvSpPr>
          <p:spPr bwMode="auto">
            <a:xfrm flipH="1">
              <a:off x="4861" y="778"/>
              <a:ext cx="138" cy="92"/>
            </a:xfrm>
            <a:prstGeom prst="rect">
              <a:avLst/>
            </a:prstGeom>
            <a:solidFill>
              <a:schemeClr val="bg1"/>
            </a:solidFill>
            <a:ln w="12700">
              <a:solidFill>
                <a:schemeClr val="tx1"/>
              </a:solidFill>
              <a:miter lim="800000"/>
              <a:headEnd/>
              <a:tailEnd/>
            </a:ln>
          </p:spPr>
          <p:txBody>
            <a:bodyPr wrap="none" anchor="ctr"/>
            <a:lstStyle/>
            <a:p>
              <a:pPr eaLnBrk="0" hangingPunct="0"/>
              <a:endParaRPr lang="en-US" sz="1800"/>
            </a:p>
          </p:txBody>
        </p:sp>
        <p:sp>
          <p:nvSpPr>
            <p:cNvPr id="95244" name="Rectangle 81"/>
            <p:cNvSpPr>
              <a:spLocks noChangeArrowheads="1"/>
            </p:cNvSpPr>
            <p:nvPr/>
          </p:nvSpPr>
          <p:spPr bwMode="auto">
            <a:xfrm flipH="1">
              <a:off x="4246" y="548"/>
              <a:ext cx="138" cy="91"/>
            </a:xfrm>
            <a:prstGeom prst="rect">
              <a:avLst/>
            </a:prstGeom>
            <a:solidFill>
              <a:schemeClr val="bg1"/>
            </a:solidFill>
            <a:ln w="12700">
              <a:solidFill>
                <a:schemeClr val="tx1"/>
              </a:solidFill>
              <a:miter lim="800000"/>
              <a:headEnd/>
              <a:tailEnd/>
            </a:ln>
          </p:spPr>
          <p:txBody>
            <a:bodyPr wrap="none" anchor="ctr"/>
            <a:lstStyle/>
            <a:p>
              <a:pPr eaLnBrk="0" hangingPunct="0"/>
              <a:endParaRPr lang="en-US" sz="1800"/>
            </a:p>
          </p:txBody>
        </p:sp>
        <p:sp>
          <p:nvSpPr>
            <p:cNvPr id="95245" name="Rectangle 82"/>
            <p:cNvSpPr>
              <a:spLocks noChangeArrowheads="1"/>
            </p:cNvSpPr>
            <p:nvPr/>
          </p:nvSpPr>
          <p:spPr bwMode="auto">
            <a:xfrm flipH="1">
              <a:off x="4246" y="778"/>
              <a:ext cx="138" cy="92"/>
            </a:xfrm>
            <a:prstGeom prst="rect">
              <a:avLst/>
            </a:prstGeom>
            <a:solidFill>
              <a:schemeClr val="bg1"/>
            </a:solidFill>
            <a:ln w="12700">
              <a:solidFill>
                <a:schemeClr val="tx1"/>
              </a:solidFill>
              <a:miter lim="800000"/>
              <a:headEnd/>
              <a:tailEnd/>
            </a:ln>
          </p:spPr>
          <p:txBody>
            <a:bodyPr wrap="none" anchor="ctr"/>
            <a:lstStyle/>
            <a:p>
              <a:pPr eaLnBrk="0" hangingPunct="0"/>
              <a:endParaRPr lang="en-US" sz="1800"/>
            </a:p>
          </p:txBody>
        </p:sp>
        <p:sp>
          <p:nvSpPr>
            <p:cNvPr id="95246" name="Rectangle 83"/>
            <p:cNvSpPr>
              <a:spLocks noChangeArrowheads="1"/>
            </p:cNvSpPr>
            <p:nvPr/>
          </p:nvSpPr>
          <p:spPr bwMode="auto">
            <a:xfrm flipH="1">
              <a:off x="4246" y="1009"/>
              <a:ext cx="138" cy="91"/>
            </a:xfrm>
            <a:prstGeom prst="rect">
              <a:avLst/>
            </a:prstGeom>
            <a:solidFill>
              <a:schemeClr val="bg1"/>
            </a:solidFill>
            <a:ln w="12700">
              <a:solidFill>
                <a:schemeClr val="tx1"/>
              </a:solidFill>
              <a:miter lim="800000"/>
              <a:headEnd/>
              <a:tailEnd/>
            </a:ln>
          </p:spPr>
          <p:txBody>
            <a:bodyPr wrap="none" anchor="ctr"/>
            <a:lstStyle/>
            <a:p>
              <a:pPr eaLnBrk="0" hangingPunct="0"/>
              <a:endParaRPr lang="en-US" sz="1800"/>
            </a:p>
          </p:txBody>
        </p:sp>
        <p:sp>
          <p:nvSpPr>
            <p:cNvPr id="95247" name="Rectangle 84"/>
            <p:cNvSpPr>
              <a:spLocks noChangeArrowheads="1"/>
            </p:cNvSpPr>
            <p:nvPr/>
          </p:nvSpPr>
          <p:spPr bwMode="auto">
            <a:xfrm flipH="1">
              <a:off x="5021" y="1009"/>
              <a:ext cx="138" cy="91"/>
            </a:xfrm>
            <a:prstGeom prst="rect">
              <a:avLst/>
            </a:prstGeom>
            <a:solidFill>
              <a:schemeClr val="bg1"/>
            </a:solidFill>
            <a:ln w="12700">
              <a:solidFill>
                <a:schemeClr val="tx1"/>
              </a:solidFill>
              <a:miter lim="800000"/>
              <a:headEnd/>
              <a:tailEnd/>
            </a:ln>
          </p:spPr>
          <p:txBody>
            <a:bodyPr wrap="none" anchor="ctr"/>
            <a:lstStyle/>
            <a:p>
              <a:pPr eaLnBrk="0" hangingPunct="0"/>
              <a:endParaRPr lang="en-US" sz="1800"/>
            </a:p>
          </p:txBody>
        </p:sp>
        <p:sp>
          <p:nvSpPr>
            <p:cNvPr id="95248" name="Line 85"/>
            <p:cNvSpPr>
              <a:spLocks noChangeShapeType="1"/>
            </p:cNvSpPr>
            <p:nvPr/>
          </p:nvSpPr>
          <p:spPr bwMode="auto">
            <a:xfrm flipH="1">
              <a:off x="4982" y="619"/>
              <a:ext cx="34" cy="152"/>
            </a:xfrm>
            <a:prstGeom prst="line">
              <a:avLst/>
            </a:prstGeom>
            <a:noFill/>
            <a:ln w="12700">
              <a:solidFill>
                <a:schemeClr val="tx1"/>
              </a:solidFill>
              <a:round/>
              <a:headEnd/>
              <a:tailEnd/>
            </a:ln>
          </p:spPr>
          <p:txBody>
            <a:bodyPr wrap="none" anchor="ctr"/>
            <a:lstStyle/>
            <a:p>
              <a:endParaRPr lang="en-CA"/>
            </a:p>
          </p:txBody>
        </p:sp>
        <p:sp>
          <p:nvSpPr>
            <p:cNvPr id="95249" name="Line 86"/>
            <p:cNvSpPr>
              <a:spLocks noChangeShapeType="1"/>
            </p:cNvSpPr>
            <p:nvPr/>
          </p:nvSpPr>
          <p:spPr bwMode="auto">
            <a:xfrm flipH="1">
              <a:off x="4302" y="880"/>
              <a:ext cx="34" cy="121"/>
            </a:xfrm>
            <a:prstGeom prst="line">
              <a:avLst/>
            </a:prstGeom>
            <a:noFill/>
            <a:ln w="12700">
              <a:solidFill>
                <a:schemeClr val="tx1"/>
              </a:solidFill>
              <a:round/>
              <a:headEnd/>
              <a:tailEnd/>
            </a:ln>
          </p:spPr>
          <p:txBody>
            <a:bodyPr wrap="none" anchor="ctr"/>
            <a:lstStyle/>
            <a:p>
              <a:endParaRPr lang="en-CA"/>
            </a:p>
          </p:txBody>
        </p:sp>
        <p:sp>
          <p:nvSpPr>
            <p:cNvPr id="95250" name="Line 87"/>
            <p:cNvSpPr>
              <a:spLocks noChangeShapeType="1"/>
            </p:cNvSpPr>
            <p:nvPr/>
          </p:nvSpPr>
          <p:spPr bwMode="auto">
            <a:xfrm flipH="1">
              <a:off x="4065" y="714"/>
              <a:ext cx="1551" cy="1"/>
            </a:xfrm>
            <a:prstGeom prst="line">
              <a:avLst/>
            </a:prstGeom>
            <a:noFill/>
            <a:ln w="12700">
              <a:solidFill>
                <a:schemeClr val="tx1"/>
              </a:solidFill>
              <a:round/>
              <a:headEnd/>
              <a:tailEnd/>
            </a:ln>
          </p:spPr>
          <p:txBody>
            <a:bodyPr wrap="none" anchor="ctr"/>
            <a:lstStyle/>
            <a:p>
              <a:endParaRPr lang="en-CA"/>
            </a:p>
          </p:txBody>
        </p:sp>
        <p:sp>
          <p:nvSpPr>
            <p:cNvPr id="95251" name="Line 88"/>
            <p:cNvSpPr>
              <a:spLocks noChangeShapeType="1"/>
            </p:cNvSpPr>
            <p:nvPr/>
          </p:nvSpPr>
          <p:spPr bwMode="auto">
            <a:xfrm flipH="1">
              <a:off x="4378" y="876"/>
              <a:ext cx="493" cy="161"/>
            </a:xfrm>
            <a:prstGeom prst="line">
              <a:avLst/>
            </a:prstGeom>
            <a:noFill/>
            <a:ln w="12700">
              <a:solidFill>
                <a:schemeClr val="tx1"/>
              </a:solidFill>
              <a:round/>
              <a:headEnd/>
              <a:tailEnd/>
            </a:ln>
          </p:spPr>
          <p:txBody>
            <a:bodyPr wrap="none" anchor="ctr"/>
            <a:lstStyle/>
            <a:p>
              <a:endParaRPr lang="en-CA"/>
            </a:p>
          </p:txBody>
        </p:sp>
        <p:sp>
          <p:nvSpPr>
            <p:cNvPr id="95252" name="Line 89"/>
            <p:cNvSpPr>
              <a:spLocks noChangeShapeType="1"/>
            </p:cNvSpPr>
            <p:nvPr/>
          </p:nvSpPr>
          <p:spPr bwMode="auto">
            <a:xfrm>
              <a:off x="4289" y="635"/>
              <a:ext cx="607" cy="181"/>
            </a:xfrm>
            <a:prstGeom prst="line">
              <a:avLst/>
            </a:prstGeom>
            <a:noFill/>
            <a:ln w="12700">
              <a:solidFill>
                <a:schemeClr val="tx1"/>
              </a:solidFill>
              <a:round/>
              <a:headEnd/>
              <a:tailEnd/>
            </a:ln>
          </p:spPr>
          <p:txBody>
            <a:bodyPr wrap="none" anchor="ctr"/>
            <a:lstStyle/>
            <a:p>
              <a:endParaRPr lang="en-CA"/>
            </a:p>
          </p:txBody>
        </p:sp>
        <p:sp>
          <p:nvSpPr>
            <p:cNvPr id="95253" name="Line 90"/>
            <p:cNvSpPr>
              <a:spLocks noChangeShapeType="1"/>
            </p:cNvSpPr>
            <p:nvPr/>
          </p:nvSpPr>
          <p:spPr bwMode="auto">
            <a:xfrm>
              <a:off x="4368" y="864"/>
              <a:ext cx="682" cy="133"/>
            </a:xfrm>
            <a:prstGeom prst="line">
              <a:avLst/>
            </a:prstGeom>
            <a:noFill/>
            <a:ln w="12700">
              <a:solidFill>
                <a:schemeClr val="tx1"/>
              </a:solidFill>
              <a:round/>
              <a:headEnd/>
              <a:tailEnd/>
            </a:ln>
          </p:spPr>
          <p:txBody>
            <a:bodyPr wrap="none" anchor="ctr"/>
            <a:lstStyle/>
            <a:p>
              <a:endParaRPr lang="en-CA"/>
            </a:p>
          </p:txBody>
        </p:sp>
        <p:sp>
          <p:nvSpPr>
            <p:cNvPr id="95254" name="Text Box 91"/>
            <p:cNvSpPr txBox="1">
              <a:spLocks noChangeArrowheads="1"/>
            </p:cNvSpPr>
            <p:nvPr/>
          </p:nvSpPr>
          <p:spPr bwMode="auto">
            <a:xfrm flipH="1">
              <a:off x="3296" y="489"/>
              <a:ext cx="592" cy="231"/>
            </a:xfrm>
            <a:prstGeom prst="rect">
              <a:avLst/>
            </a:prstGeom>
            <a:noFill/>
            <a:ln w="12700">
              <a:noFill/>
              <a:miter lim="800000"/>
              <a:headEnd/>
              <a:tailEnd/>
            </a:ln>
          </p:spPr>
          <p:txBody>
            <a:bodyPr wrap="none">
              <a:spAutoFit/>
            </a:bodyPr>
            <a:lstStyle/>
            <a:p>
              <a:pPr eaLnBrk="0" hangingPunct="0"/>
              <a:r>
                <a:rPr lang="en-US" sz="1800">
                  <a:latin typeface="Palatino" charset="0"/>
                </a:rPr>
                <a:t>Layer 1</a:t>
              </a:r>
            </a:p>
          </p:txBody>
        </p:sp>
        <p:sp>
          <p:nvSpPr>
            <p:cNvPr id="95255" name="Text Box 92"/>
            <p:cNvSpPr txBox="1">
              <a:spLocks noChangeArrowheads="1"/>
            </p:cNvSpPr>
            <p:nvPr/>
          </p:nvSpPr>
          <p:spPr bwMode="auto">
            <a:xfrm flipH="1">
              <a:off x="3296" y="729"/>
              <a:ext cx="592" cy="231"/>
            </a:xfrm>
            <a:prstGeom prst="rect">
              <a:avLst/>
            </a:prstGeom>
            <a:noFill/>
            <a:ln w="12700">
              <a:noFill/>
              <a:miter lim="800000"/>
              <a:headEnd/>
              <a:tailEnd/>
            </a:ln>
          </p:spPr>
          <p:txBody>
            <a:bodyPr wrap="none">
              <a:spAutoFit/>
            </a:bodyPr>
            <a:lstStyle/>
            <a:p>
              <a:pPr eaLnBrk="0" hangingPunct="0"/>
              <a:r>
                <a:rPr lang="en-US" sz="1800">
                  <a:latin typeface="Palatino" charset="0"/>
                </a:rPr>
                <a:t>Layer 2</a:t>
              </a:r>
            </a:p>
          </p:txBody>
        </p:sp>
        <p:sp>
          <p:nvSpPr>
            <p:cNvPr id="95256" name="Text Box 93"/>
            <p:cNvSpPr txBox="1">
              <a:spLocks noChangeArrowheads="1"/>
            </p:cNvSpPr>
            <p:nvPr/>
          </p:nvSpPr>
          <p:spPr bwMode="auto">
            <a:xfrm flipH="1">
              <a:off x="3296" y="969"/>
              <a:ext cx="592" cy="231"/>
            </a:xfrm>
            <a:prstGeom prst="rect">
              <a:avLst/>
            </a:prstGeom>
            <a:noFill/>
            <a:ln w="12700">
              <a:noFill/>
              <a:miter lim="800000"/>
              <a:headEnd/>
              <a:tailEnd/>
            </a:ln>
          </p:spPr>
          <p:txBody>
            <a:bodyPr wrap="none">
              <a:spAutoFit/>
            </a:bodyPr>
            <a:lstStyle/>
            <a:p>
              <a:pPr eaLnBrk="0" hangingPunct="0"/>
              <a:r>
                <a:rPr lang="en-US" sz="1800">
                  <a:latin typeface="Palatino" charset="0"/>
                </a:rPr>
                <a:t>Layer 3</a:t>
              </a:r>
            </a:p>
          </p:txBody>
        </p:sp>
        <p:sp>
          <p:nvSpPr>
            <p:cNvPr id="95257" name="Text Box 94"/>
            <p:cNvSpPr txBox="1">
              <a:spLocks noChangeArrowheads="1"/>
            </p:cNvSpPr>
            <p:nvPr/>
          </p:nvSpPr>
          <p:spPr bwMode="auto">
            <a:xfrm>
              <a:off x="4272" y="144"/>
              <a:ext cx="116" cy="231"/>
            </a:xfrm>
            <a:prstGeom prst="rect">
              <a:avLst/>
            </a:prstGeom>
            <a:noFill/>
            <a:ln w="12700">
              <a:noFill/>
              <a:miter lim="800000"/>
              <a:headEnd/>
              <a:tailEnd/>
            </a:ln>
          </p:spPr>
          <p:txBody>
            <a:bodyPr wrap="none">
              <a:spAutoFit/>
            </a:bodyPr>
            <a:lstStyle/>
            <a:p>
              <a:pPr eaLnBrk="0" hangingPunct="0"/>
              <a:endParaRPr lang="en-US" sz="1800">
                <a:latin typeface="Palatino"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mtClean="0">
                <a:ea typeface="ＭＳ Ｐゴシック" pitchFamily="34" charset="-128"/>
              </a:rPr>
              <a:t>Examples of Architectural Styles</a:t>
            </a:r>
          </a:p>
        </p:txBody>
      </p:sp>
      <p:sp>
        <p:nvSpPr>
          <p:cNvPr id="96259" name="Rectangle 3"/>
          <p:cNvSpPr>
            <a:spLocks noGrp="1" noChangeArrowheads="1"/>
          </p:cNvSpPr>
          <p:nvPr>
            <p:ph type="body" idx="1"/>
          </p:nvPr>
        </p:nvSpPr>
        <p:spPr/>
        <p:txBody>
          <a:bodyPr/>
          <a:lstStyle/>
          <a:p>
            <a:endParaRPr lang="en-US" smtClean="0">
              <a:ea typeface="ＭＳ Ｐゴシック" pitchFamily="34" charset="-128"/>
            </a:endParaRPr>
          </a:p>
          <a:p>
            <a:pPr lvl="1">
              <a:buFont typeface="Wingdings" pitchFamily="2" charset="2"/>
              <a:buChar char="ü"/>
            </a:pPr>
            <a:r>
              <a:rPr lang="de-DE" smtClean="0">
                <a:ea typeface="ＭＳ Ｐゴシック" pitchFamily="34" charset="-128"/>
              </a:rPr>
              <a:t>Layered Ar</a:t>
            </a:r>
            <a:r>
              <a:rPr lang="en-US" smtClean="0">
                <a:ea typeface="ＭＳ Ｐゴシック" pitchFamily="34" charset="-128"/>
              </a:rPr>
              <a:t>chitectural Style</a:t>
            </a:r>
          </a:p>
          <a:p>
            <a:pPr lvl="2">
              <a:buFont typeface="Wingdings" pitchFamily="2" charset="2"/>
              <a:buChar char="ü"/>
            </a:pPr>
            <a:r>
              <a:rPr lang="en-US" smtClean="0">
                <a:ea typeface="ＭＳ Ｐゴシック" pitchFamily="34" charset="-128"/>
              </a:rPr>
              <a:t>Service-Oriented Architecture (SOA)</a:t>
            </a:r>
          </a:p>
          <a:p>
            <a:pPr lvl="1"/>
            <a:r>
              <a:rPr lang="en-US" smtClean="0">
                <a:ea typeface="ＭＳ Ｐゴシック" pitchFamily="34" charset="-128"/>
              </a:rPr>
              <a:t> Client/Server</a:t>
            </a:r>
          </a:p>
          <a:p>
            <a:pPr lvl="1"/>
            <a:r>
              <a:rPr lang="en-US" smtClean="0">
                <a:ea typeface="ＭＳ Ｐゴシック" pitchFamily="34" charset="-128"/>
              </a:rPr>
              <a:t>Peer-to-Peer</a:t>
            </a:r>
          </a:p>
          <a:p>
            <a:pPr lvl="1"/>
            <a:r>
              <a:rPr lang="en-US" smtClean="0">
                <a:ea typeface="ＭＳ Ｐゴシック" pitchFamily="34" charset="-128"/>
              </a:rPr>
              <a:t>Three-tier, Four-tier Architecture</a:t>
            </a:r>
          </a:p>
          <a:p>
            <a:pPr lvl="1"/>
            <a:r>
              <a:rPr lang="en-US" smtClean="0">
                <a:ea typeface="ＭＳ Ｐゴシック" pitchFamily="34" charset="-128"/>
              </a:rPr>
              <a:t>Repository</a:t>
            </a:r>
          </a:p>
          <a:p>
            <a:pPr lvl="2"/>
            <a:r>
              <a:rPr lang="en-US" smtClean="0">
                <a:ea typeface="ＭＳ Ｐゴシック" pitchFamily="34" charset="-128"/>
              </a:rPr>
              <a:t>Blackboard</a:t>
            </a:r>
          </a:p>
          <a:p>
            <a:pPr lvl="1"/>
            <a:r>
              <a:rPr lang="en-US" smtClean="0">
                <a:ea typeface="ＭＳ Ｐゴシック" pitchFamily="34" charset="-128"/>
              </a:rPr>
              <a:t>Model-View-Controller</a:t>
            </a:r>
          </a:p>
          <a:p>
            <a:pPr lvl="1"/>
            <a:r>
              <a:rPr lang="en-US" smtClean="0">
                <a:ea typeface="ＭＳ Ｐゴシック" pitchFamily="34" charset="-128"/>
              </a:rPr>
              <a:t>Pipes and Filters</a:t>
            </a:r>
          </a:p>
          <a:p>
            <a:pPr lvl="1">
              <a:buFont typeface="Times" charset="0"/>
              <a:buNone/>
            </a:pP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mtClean="0">
                <a:ea typeface="ＭＳ Ｐゴシック" pitchFamily="34" charset="-128"/>
              </a:rPr>
              <a:t>Client/Server Architectures</a:t>
            </a:r>
          </a:p>
        </p:txBody>
      </p:sp>
      <p:sp>
        <p:nvSpPr>
          <p:cNvPr id="98307" name="Rectangle 3"/>
          <p:cNvSpPr>
            <a:spLocks noGrp="1" noChangeArrowheads="1"/>
          </p:cNvSpPr>
          <p:nvPr>
            <p:ph type="body" idx="1"/>
          </p:nvPr>
        </p:nvSpPr>
        <p:spPr/>
        <p:txBody>
          <a:bodyPr/>
          <a:lstStyle/>
          <a:p>
            <a:r>
              <a:rPr lang="en-US" sz="2800" dirty="0" smtClean="0">
                <a:ea typeface="ＭＳ Ｐゴシック" pitchFamily="34" charset="-128"/>
              </a:rPr>
              <a:t>Often used in the design of database systems</a:t>
            </a:r>
          </a:p>
          <a:p>
            <a:pPr lvl="1"/>
            <a:r>
              <a:rPr lang="en-US" sz="2400" dirty="0" smtClean="0">
                <a:ea typeface="ＭＳ Ｐゴシック" pitchFamily="34" charset="-128"/>
              </a:rPr>
              <a:t>Front-end: User application (client)</a:t>
            </a:r>
          </a:p>
          <a:p>
            <a:pPr lvl="1"/>
            <a:r>
              <a:rPr lang="en-US" sz="2400" dirty="0" smtClean="0">
                <a:ea typeface="ＭＳ Ｐゴシック" pitchFamily="34" charset="-128"/>
              </a:rPr>
              <a:t>Back end: Database access and manipulation (server)</a:t>
            </a:r>
          </a:p>
          <a:p>
            <a:r>
              <a:rPr lang="en-US" sz="2800" dirty="0" smtClean="0">
                <a:ea typeface="ＭＳ Ｐゴシック" pitchFamily="34" charset="-128"/>
              </a:rPr>
              <a:t>Functions performed by client:</a:t>
            </a:r>
          </a:p>
          <a:p>
            <a:pPr lvl="1"/>
            <a:r>
              <a:rPr lang="en-US" sz="2400" dirty="0" smtClean="0">
                <a:ea typeface="ＭＳ Ｐゴシック" pitchFamily="34" charset="-128"/>
              </a:rPr>
              <a:t>Input from the user (Customized user interface)</a:t>
            </a:r>
          </a:p>
          <a:p>
            <a:pPr lvl="1"/>
            <a:r>
              <a:rPr lang="en-US" sz="2400" dirty="0" smtClean="0">
                <a:ea typeface="ＭＳ Ｐゴシック" pitchFamily="34" charset="-128"/>
              </a:rPr>
              <a:t>Front-end processing of input data</a:t>
            </a:r>
          </a:p>
          <a:p>
            <a:r>
              <a:rPr lang="en-US" sz="2800" dirty="0" smtClean="0">
                <a:ea typeface="ＭＳ Ｐゴシック" pitchFamily="34" charset="-128"/>
              </a:rPr>
              <a:t>Functions performed by the database server:</a:t>
            </a:r>
          </a:p>
          <a:p>
            <a:pPr lvl="1"/>
            <a:r>
              <a:rPr lang="en-US" sz="2400" dirty="0" smtClean="0">
                <a:ea typeface="ＭＳ Ｐゴシック" pitchFamily="34" charset="-128"/>
              </a:rPr>
              <a:t>Centralized data management</a:t>
            </a:r>
          </a:p>
          <a:p>
            <a:pPr lvl="1"/>
            <a:r>
              <a:rPr lang="en-US" sz="2400" dirty="0" smtClean="0">
                <a:ea typeface="ＭＳ Ｐゴシック" pitchFamily="34" charset="-128"/>
              </a:rPr>
              <a:t>Data integrity and database consistency</a:t>
            </a:r>
          </a:p>
          <a:p>
            <a:pPr lvl="1"/>
            <a:r>
              <a:rPr lang="en-US" sz="2400" dirty="0" smtClean="0">
                <a:ea typeface="ＭＳ Ｐゴシック" pitchFamily="34" charset="-128"/>
              </a:rPr>
              <a:t>Database security</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mtClean="0">
                <a:ea typeface="ＭＳ Ｐゴシック" pitchFamily="34" charset="-128"/>
              </a:rPr>
              <a:t>Client/Server Architectural Style</a:t>
            </a:r>
          </a:p>
        </p:txBody>
      </p:sp>
      <p:sp>
        <p:nvSpPr>
          <p:cNvPr id="100355" name="Rectangle 3"/>
          <p:cNvSpPr>
            <a:spLocks noGrp="1" noChangeArrowheads="1"/>
          </p:cNvSpPr>
          <p:nvPr>
            <p:ph type="body" idx="1"/>
          </p:nvPr>
        </p:nvSpPr>
        <p:spPr>
          <a:xfrm>
            <a:off x="330200" y="1044575"/>
            <a:ext cx="8255000" cy="762000"/>
          </a:xfrm>
        </p:spPr>
        <p:txBody>
          <a:bodyPr/>
          <a:lstStyle/>
          <a:p>
            <a:r>
              <a:rPr lang="en-US" sz="2400" dirty="0" smtClean="0">
                <a:ea typeface="ＭＳ Ｐゴシック" pitchFamily="34" charset="-128"/>
              </a:rPr>
              <a:t>Special case of the </a:t>
            </a:r>
            <a:r>
              <a:rPr lang="de-DE" sz="2400" dirty="0" smtClean="0">
                <a:ea typeface="ＭＳ Ｐゴシック" pitchFamily="34" charset="-128"/>
              </a:rPr>
              <a:t>Layered Ar</a:t>
            </a:r>
            <a:r>
              <a:rPr lang="en-US" sz="2400" dirty="0" err="1" smtClean="0">
                <a:ea typeface="ＭＳ Ｐゴシック" pitchFamily="34" charset="-128"/>
              </a:rPr>
              <a:t>chitectural</a:t>
            </a:r>
            <a:r>
              <a:rPr lang="en-US" sz="2400" dirty="0" smtClean="0">
                <a:ea typeface="ＭＳ Ｐゴシック" pitchFamily="34" charset="-128"/>
              </a:rPr>
              <a:t> style </a:t>
            </a:r>
          </a:p>
          <a:p>
            <a:pPr lvl="1"/>
            <a:r>
              <a:rPr lang="en-US" sz="2000" dirty="0" smtClean="0">
                <a:ea typeface="ＭＳ Ｐゴシック" pitchFamily="34" charset="-128"/>
              </a:rPr>
              <a:t>One or many </a:t>
            </a:r>
            <a:r>
              <a:rPr lang="en-US" sz="2000" dirty="0" smtClean="0">
                <a:solidFill>
                  <a:srgbClr val="2E10FF"/>
                </a:solidFill>
                <a:ea typeface="ＭＳ Ｐゴシック" pitchFamily="34" charset="-128"/>
              </a:rPr>
              <a:t>servers</a:t>
            </a:r>
            <a:r>
              <a:rPr lang="en-US" sz="2000" dirty="0" smtClean="0">
                <a:ea typeface="ＭＳ Ｐゴシック" pitchFamily="34" charset="-128"/>
              </a:rPr>
              <a:t> provide services to instances of subsystems, called </a:t>
            </a:r>
            <a:r>
              <a:rPr lang="en-US" sz="2000" dirty="0" smtClean="0">
                <a:solidFill>
                  <a:srgbClr val="2E10FF"/>
                </a:solidFill>
                <a:ea typeface="ＭＳ Ｐゴシック" pitchFamily="34" charset="-128"/>
              </a:rPr>
              <a:t>clients</a:t>
            </a:r>
            <a:endParaRPr lang="en-US" sz="2000" dirty="0" smtClean="0">
              <a:ea typeface="ＭＳ Ｐゴシック" pitchFamily="34" charset="-128"/>
            </a:endParaRPr>
          </a:p>
          <a:p>
            <a:pPr>
              <a:buFont typeface="Times" charset="0"/>
              <a:buNone/>
            </a:pPr>
            <a:endParaRPr lang="en-US" sz="2400" dirty="0" smtClean="0">
              <a:ea typeface="ＭＳ Ｐゴシック" pitchFamily="34" charset="-128"/>
            </a:endParaRPr>
          </a:p>
          <a:p>
            <a:endParaRPr lang="en-US" sz="2400" dirty="0" smtClean="0">
              <a:ea typeface="ＭＳ Ｐゴシック" pitchFamily="34" charset="-128"/>
            </a:endParaRPr>
          </a:p>
        </p:txBody>
      </p:sp>
      <p:grpSp>
        <p:nvGrpSpPr>
          <p:cNvPr id="2" name="Group 4"/>
          <p:cNvGrpSpPr>
            <a:grpSpLocks/>
          </p:cNvGrpSpPr>
          <p:nvPr/>
        </p:nvGrpSpPr>
        <p:grpSpPr bwMode="auto">
          <a:xfrm>
            <a:off x="361950" y="5386388"/>
            <a:ext cx="2579688" cy="498475"/>
            <a:chOff x="240" y="3075"/>
            <a:chExt cx="1625" cy="314"/>
          </a:xfrm>
        </p:grpSpPr>
        <p:sp>
          <p:nvSpPr>
            <p:cNvPr id="100374" name="Rectangle 5"/>
            <p:cNvSpPr>
              <a:spLocks noChangeArrowheads="1"/>
            </p:cNvSpPr>
            <p:nvPr/>
          </p:nvSpPr>
          <p:spPr bwMode="auto">
            <a:xfrm>
              <a:off x="240" y="3075"/>
              <a:ext cx="1625" cy="314"/>
            </a:xfrm>
            <a:prstGeom prst="rect">
              <a:avLst/>
            </a:prstGeom>
            <a:noFill/>
            <a:ln w="22225">
              <a:solidFill>
                <a:srgbClr val="000000"/>
              </a:solidFill>
              <a:miter lim="800000"/>
              <a:headEnd/>
              <a:tailEnd/>
            </a:ln>
          </p:spPr>
          <p:txBody>
            <a:bodyPr/>
            <a:lstStyle/>
            <a:p>
              <a:pPr eaLnBrk="0" hangingPunct="0"/>
              <a:endParaRPr lang="en-US" sz="1800"/>
            </a:p>
          </p:txBody>
        </p:sp>
        <p:sp>
          <p:nvSpPr>
            <p:cNvPr id="100375" name="Rectangle 6"/>
            <p:cNvSpPr>
              <a:spLocks noChangeArrowheads="1"/>
            </p:cNvSpPr>
            <p:nvPr/>
          </p:nvSpPr>
          <p:spPr bwMode="auto">
            <a:xfrm>
              <a:off x="858" y="3190"/>
              <a:ext cx="403"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Courier" charset="0"/>
                </a:rPr>
                <a:t>Client</a:t>
              </a:r>
              <a:endParaRPr lang="en-US" sz="1800"/>
            </a:p>
          </p:txBody>
        </p:sp>
      </p:grpSp>
      <p:grpSp>
        <p:nvGrpSpPr>
          <p:cNvPr id="3" name="Group 7"/>
          <p:cNvGrpSpPr>
            <a:grpSpLocks/>
          </p:cNvGrpSpPr>
          <p:nvPr/>
        </p:nvGrpSpPr>
        <p:grpSpPr bwMode="auto">
          <a:xfrm>
            <a:off x="5954713" y="4816475"/>
            <a:ext cx="2579687" cy="1625600"/>
            <a:chOff x="3751" y="2720"/>
            <a:chExt cx="1625" cy="1024"/>
          </a:xfrm>
        </p:grpSpPr>
        <p:sp>
          <p:nvSpPr>
            <p:cNvPr id="100370" name="Rectangle 8"/>
            <p:cNvSpPr>
              <a:spLocks noChangeArrowheads="1"/>
            </p:cNvSpPr>
            <p:nvPr/>
          </p:nvSpPr>
          <p:spPr bwMode="auto">
            <a:xfrm>
              <a:off x="3751" y="2720"/>
              <a:ext cx="1625" cy="314"/>
            </a:xfrm>
            <a:prstGeom prst="rect">
              <a:avLst/>
            </a:prstGeom>
            <a:noFill/>
            <a:ln w="22225">
              <a:solidFill>
                <a:srgbClr val="000000"/>
              </a:solidFill>
              <a:miter lim="800000"/>
              <a:headEnd/>
              <a:tailEnd/>
            </a:ln>
          </p:spPr>
          <p:txBody>
            <a:bodyPr/>
            <a:lstStyle/>
            <a:p>
              <a:pPr eaLnBrk="0" hangingPunct="0"/>
              <a:endParaRPr lang="en-US" sz="1800"/>
            </a:p>
          </p:txBody>
        </p:sp>
        <p:sp>
          <p:nvSpPr>
            <p:cNvPr id="100371" name="Rectangle 9"/>
            <p:cNvSpPr>
              <a:spLocks noChangeArrowheads="1"/>
            </p:cNvSpPr>
            <p:nvPr/>
          </p:nvSpPr>
          <p:spPr bwMode="auto">
            <a:xfrm>
              <a:off x="4363" y="2835"/>
              <a:ext cx="403"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Courier" charset="0"/>
                </a:rPr>
                <a:t>Server</a:t>
              </a:r>
              <a:endParaRPr lang="en-US" sz="1800"/>
            </a:p>
          </p:txBody>
        </p:sp>
        <p:sp>
          <p:nvSpPr>
            <p:cNvPr id="100372" name="Rectangle 10"/>
            <p:cNvSpPr>
              <a:spLocks noChangeArrowheads="1"/>
            </p:cNvSpPr>
            <p:nvPr/>
          </p:nvSpPr>
          <p:spPr bwMode="auto">
            <a:xfrm>
              <a:off x="3751" y="3020"/>
              <a:ext cx="1625" cy="724"/>
            </a:xfrm>
            <a:prstGeom prst="rect">
              <a:avLst/>
            </a:prstGeom>
            <a:noFill/>
            <a:ln w="22225">
              <a:solidFill>
                <a:srgbClr val="000000"/>
              </a:solidFill>
              <a:miter lim="800000"/>
              <a:headEnd/>
              <a:tailEnd/>
            </a:ln>
          </p:spPr>
          <p:txBody>
            <a:bodyPr/>
            <a:lstStyle/>
            <a:p>
              <a:pPr eaLnBrk="0" hangingPunct="0"/>
              <a:endParaRPr lang="en-US" sz="1800"/>
            </a:p>
          </p:txBody>
        </p:sp>
        <p:sp>
          <p:nvSpPr>
            <p:cNvPr id="100373" name="Rectangle 11"/>
            <p:cNvSpPr>
              <a:spLocks noChangeArrowheads="1"/>
            </p:cNvSpPr>
            <p:nvPr/>
          </p:nvSpPr>
          <p:spPr bwMode="auto">
            <a:xfrm>
              <a:off x="3751" y="3020"/>
              <a:ext cx="1625" cy="178"/>
            </a:xfrm>
            <a:prstGeom prst="rect">
              <a:avLst/>
            </a:prstGeom>
            <a:noFill/>
            <a:ln w="22225">
              <a:solidFill>
                <a:srgbClr val="000000"/>
              </a:solidFill>
              <a:miter lim="800000"/>
              <a:headEnd/>
              <a:tailEnd/>
            </a:ln>
          </p:spPr>
          <p:txBody>
            <a:bodyPr/>
            <a:lstStyle/>
            <a:p>
              <a:pPr eaLnBrk="0" hangingPunct="0"/>
              <a:endParaRPr lang="en-US" sz="1800"/>
            </a:p>
          </p:txBody>
        </p:sp>
      </p:grpSp>
      <p:grpSp>
        <p:nvGrpSpPr>
          <p:cNvPr id="4" name="Group 12"/>
          <p:cNvGrpSpPr>
            <a:grpSpLocks/>
          </p:cNvGrpSpPr>
          <p:nvPr/>
        </p:nvGrpSpPr>
        <p:grpSpPr bwMode="auto">
          <a:xfrm>
            <a:off x="6146800" y="5543550"/>
            <a:ext cx="1173163" cy="733425"/>
            <a:chOff x="3872" y="3272"/>
            <a:chExt cx="739" cy="462"/>
          </a:xfrm>
        </p:grpSpPr>
        <p:sp>
          <p:nvSpPr>
            <p:cNvPr id="100367" name="Rectangle 13"/>
            <p:cNvSpPr>
              <a:spLocks noChangeArrowheads="1"/>
            </p:cNvSpPr>
            <p:nvPr/>
          </p:nvSpPr>
          <p:spPr bwMode="auto">
            <a:xfrm>
              <a:off x="3872" y="3272"/>
              <a:ext cx="739"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Courier" charset="0"/>
                </a:rPr>
                <a:t>+service1()</a:t>
              </a:r>
              <a:endParaRPr lang="en-US" sz="1800"/>
            </a:p>
          </p:txBody>
        </p:sp>
        <p:sp>
          <p:nvSpPr>
            <p:cNvPr id="100368" name="Rectangle 14"/>
            <p:cNvSpPr>
              <a:spLocks noChangeArrowheads="1"/>
            </p:cNvSpPr>
            <p:nvPr/>
          </p:nvSpPr>
          <p:spPr bwMode="auto">
            <a:xfrm>
              <a:off x="3872" y="3382"/>
              <a:ext cx="739"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Courier" charset="0"/>
                </a:rPr>
                <a:t>+service2()</a:t>
              </a:r>
              <a:endParaRPr lang="en-US" sz="1800"/>
            </a:p>
          </p:txBody>
        </p:sp>
        <p:sp>
          <p:nvSpPr>
            <p:cNvPr id="100369" name="Rectangle 15"/>
            <p:cNvSpPr>
              <a:spLocks noChangeArrowheads="1"/>
            </p:cNvSpPr>
            <p:nvPr/>
          </p:nvSpPr>
          <p:spPr bwMode="auto">
            <a:xfrm>
              <a:off x="3872" y="3600"/>
              <a:ext cx="739"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Courier" charset="0"/>
                </a:rPr>
                <a:t>+serviceN()</a:t>
              </a:r>
              <a:endParaRPr lang="en-US" sz="1800"/>
            </a:p>
          </p:txBody>
        </p:sp>
      </p:grpSp>
      <p:grpSp>
        <p:nvGrpSpPr>
          <p:cNvPr id="5" name="Group 16"/>
          <p:cNvGrpSpPr>
            <a:grpSpLocks/>
          </p:cNvGrpSpPr>
          <p:nvPr/>
        </p:nvGrpSpPr>
        <p:grpSpPr bwMode="auto">
          <a:xfrm>
            <a:off x="2960688" y="5494338"/>
            <a:ext cx="2998787" cy="493712"/>
            <a:chOff x="1865" y="3136"/>
            <a:chExt cx="1889" cy="311"/>
          </a:xfrm>
        </p:grpSpPr>
        <p:sp>
          <p:nvSpPr>
            <p:cNvPr id="100362" name="Line 17"/>
            <p:cNvSpPr>
              <a:spLocks noChangeShapeType="1"/>
            </p:cNvSpPr>
            <p:nvPr/>
          </p:nvSpPr>
          <p:spPr bwMode="auto">
            <a:xfrm>
              <a:off x="1865" y="3239"/>
              <a:ext cx="1872" cy="1"/>
            </a:xfrm>
            <a:prstGeom prst="line">
              <a:avLst/>
            </a:prstGeom>
            <a:noFill/>
            <a:ln w="22225">
              <a:solidFill>
                <a:srgbClr val="000000"/>
              </a:solidFill>
              <a:round/>
              <a:headEnd/>
              <a:tailEnd/>
            </a:ln>
          </p:spPr>
          <p:txBody>
            <a:bodyPr/>
            <a:lstStyle/>
            <a:p>
              <a:endParaRPr lang="en-CA"/>
            </a:p>
          </p:txBody>
        </p:sp>
        <p:sp>
          <p:nvSpPr>
            <p:cNvPr id="100363" name="Rectangle 18"/>
            <p:cNvSpPr>
              <a:spLocks noChangeArrowheads="1"/>
            </p:cNvSpPr>
            <p:nvPr/>
          </p:nvSpPr>
          <p:spPr bwMode="auto">
            <a:xfrm>
              <a:off x="3675" y="3136"/>
              <a:ext cx="67"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Courier" charset="0"/>
                </a:rPr>
                <a:t>*</a:t>
              </a:r>
              <a:endParaRPr lang="en-US" sz="1800"/>
            </a:p>
          </p:txBody>
        </p:sp>
        <p:sp>
          <p:nvSpPr>
            <p:cNvPr id="100364" name="Rectangle 19"/>
            <p:cNvSpPr>
              <a:spLocks noChangeArrowheads="1"/>
            </p:cNvSpPr>
            <p:nvPr/>
          </p:nvSpPr>
          <p:spPr bwMode="auto">
            <a:xfrm>
              <a:off x="1907" y="3136"/>
              <a:ext cx="67"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Courier" charset="0"/>
                </a:rPr>
                <a:t>*</a:t>
              </a:r>
              <a:endParaRPr lang="en-US" sz="1800"/>
            </a:p>
          </p:txBody>
        </p:sp>
        <p:sp>
          <p:nvSpPr>
            <p:cNvPr id="100365" name="Rectangle 20"/>
            <p:cNvSpPr>
              <a:spLocks noChangeArrowheads="1"/>
            </p:cNvSpPr>
            <p:nvPr/>
          </p:nvSpPr>
          <p:spPr bwMode="auto">
            <a:xfrm>
              <a:off x="1907" y="3313"/>
              <a:ext cx="605"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Courier" charset="0"/>
                </a:rPr>
                <a:t>requester</a:t>
              </a:r>
              <a:endParaRPr lang="en-US" sz="1800"/>
            </a:p>
          </p:txBody>
        </p:sp>
        <p:sp>
          <p:nvSpPr>
            <p:cNvPr id="100366" name="Rectangle 21"/>
            <p:cNvSpPr>
              <a:spLocks noChangeArrowheads="1"/>
            </p:cNvSpPr>
            <p:nvPr/>
          </p:nvSpPr>
          <p:spPr bwMode="auto">
            <a:xfrm>
              <a:off x="3216" y="3313"/>
              <a:ext cx="538"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Courier" charset="0"/>
                </a:rPr>
                <a:t>provider</a:t>
              </a:r>
              <a:endParaRPr lang="en-US" sz="1800"/>
            </a:p>
          </p:txBody>
        </p:sp>
      </p:grpSp>
      <p:sp>
        <p:nvSpPr>
          <p:cNvPr id="237590" name="Rectangle 22"/>
          <p:cNvSpPr>
            <a:spLocks noChangeArrowheads="1"/>
          </p:cNvSpPr>
          <p:nvPr/>
        </p:nvSpPr>
        <p:spPr bwMode="auto">
          <a:xfrm>
            <a:off x="381000" y="2068513"/>
            <a:ext cx="8255000" cy="1054100"/>
          </a:xfrm>
          <a:prstGeom prst="rect">
            <a:avLst/>
          </a:prstGeom>
          <a:noFill/>
          <a:ln w="12700">
            <a:noFill/>
            <a:miter lim="800000"/>
            <a:headEnd/>
            <a:tailEnd/>
          </a:ln>
        </p:spPr>
        <p:txBody>
          <a:bodyPr lIns="90487" tIns="44450" rIns="90487" bIns="44450"/>
          <a:lstStyle/>
          <a:p>
            <a:pPr eaLnBrk="0" hangingPunct="0">
              <a:buSzPct val="90000"/>
              <a:buFont typeface="Times" charset="0"/>
              <a:buChar char="•"/>
            </a:pPr>
            <a:r>
              <a:rPr lang="en-US" b="0" dirty="0">
                <a:latin typeface="Verdana" pitchFamily="34" charset="0"/>
              </a:rPr>
              <a:t> Each client calls on the server, which performs </a:t>
            </a:r>
            <a:br>
              <a:rPr lang="en-US" b="0" dirty="0">
                <a:latin typeface="Verdana" pitchFamily="34" charset="0"/>
              </a:rPr>
            </a:br>
            <a:r>
              <a:rPr lang="en-US" b="0" dirty="0">
                <a:latin typeface="Verdana" pitchFamily="34" charset="0"/>
              </a:rPr>
              <a:t>  some service and returns the result </a:t>
            </a:r>
          </a:p>
          <a:p>
            <a:pPr lvl="1" eaLnBrk="0" hangingPunct="0"/>
            <a:r>
              <a:rPr lang="en-US" b="0" dirty="0">
                <a:latin typeface="Verdana" pitchFamily="34" charset="0"/>
              </a:rPr>
              <a:t>The clients know the </a:t>
            </a:r>
            <a:r>
              <a:rPr lang="en-US" b="0" i="1" dirty="0">
                <a:latin typeface="Verdana" pitchFamily="34" charset="0"/>
              </a:rPr>
              <a:t>interface </a:t>
            </a:r>
            <a:r>
              <a:rPr lang="en-US" b="0" dirty="0">
                <a:latin typeface="Verdana" pitchFamily="34" charset="0"/>
              </a:rPr>
              <a:t>of the server</a:t>
            </a:r>
            <a:endParaRPr lang="en-US" b="0" dirty="0"/>
          </a:p>
        </p:txBody>
      </p:sp>
      <p:sp>
        <p:nvSpPr>
          <p:cNvPr id="237591" name="Rectangle 23"/>
          <p:cNvSpPr>
            <a:spLocks noChangeArrowheads="1"/>
          </p:cNvSpPr>
          <p:nvPr/>
        </p:nvSpPr>
        <p:spPr bwMode="auto">
          <a:xfrm>
            <a:off x="384175" y="3217863"/>
            <a:ext cx="8255000" cy="1249362"/>
          </a:xfrm>
          <a:prstGeom prst="rect">
            <a:avLst/>
          </a:prstGeom>
          <a:noFill/>
          <a:ln w="12700">
            <a:noFill/>
            <a:miter lim="800000"/>
            <a:headEnd/>
            <a:tailEnd/>
          </a:ln>
        </p:spPr>
        <p:txBody>
          <a:bodyPr lIns="90487" tIns="44450" rIns="90487" bIns="44450"/>
          <a:lstStyle/>
          <a:p>
            <a:pPr lvl="1" eaLnBrk="0" hangingPunct="0"/>
            <a:r>
              <a:rPr lang="en-US" b="0" dirty="0">
                <a:latin typeface="Verdana" pitchFamily="34" charset="0"/>
              </a:rPr>
              <a:t>The server does not need to know the interface of the client</a:t>
            </a:r>
          </a:p>
          <a:p>
            <a:pPr eaLnBrk="0" hangingPunct="0">
              <a:lnSpc>
                <a:spcPct val="110000"/>
              </a:lnSpc>
              <a:buSzPct val="90000"/>
              <a:buFont typeface="Times" charset="0"/>
              <a:buChar char="•"/>
            </a:pPr>
            <a:r>
              <a:rPr lang="en-US" b="0" dirty="0">
                <a:latin typeface="Verdana" pitchFamily="34" charset="0"/>
              </a:rPr>
              <a:t> The response in general is immediate </a:t>
            </a:r>
          </a:p>
          <a:p>
            <a:pPr eaLnBrk="0" hangingPunct="0">
              <a:lnSpc>
                <a:spcPct val="110000"/>
              </a:lnSpc>
              <a:buSzPct val="90000"/>
              <a:buFont typeface="Times" charset="0"/>
              <a:buChar char="•"/>
            </a:pPr>
            <a:r>
              <a:rPr lang="en-US" b="0" dirty="0">
                <a:latin typeface="Verdana" pitchFamily="34" charset="0"/>
              </a:rPr>
              <a:t> End users interact only with the client.</a:t>
            </a:r>
          </a:p>
          <a:p>
            <a:pPr eaLnBrk="0" hangingPunct="0">
              <a:lnSpc>
                <a:spcPct val="110000"/>
              </a:lnSpc>
              <a:buSzPct val="90000"/>
              <a:buFont typeface="Times" charset="0"/>
              <a:buChar char="•"/>
            </a:pPr>
            <a:endParaRPr lang="en-US" b="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7590">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3759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37591">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37591">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375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90" grpId="0" build="p" autoUpdateAnimBg="0"/>
      <p:bldP spid="237591"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14282" y="214290"/>
            <a:ext cx="8686831" cy="871560"/>
          </a:xfrm>
        </p:spPr>
        <p:txBody>
          <a:bodyPr/>
          <a:lstStyle/>
          <a:p>
            <a:r>
              <a:rPr lang="en-US" sz="3600" dirty="0" smtClean="0">
                <a:ea typeface="ＭＳ Ｐゴシック" pitchFamily="34" charset="-128"/>
              </a:rPr>
              <a:t>Design Goals for Client/Server Architectures</a:t>
            </a:r>
          </a:p>
        </p:txBody>
      </p:sp>
      <p:sp>
        <p:nvSpPr>
          <p:cNvPr id="102403" name="Rectangle 3"/>
          <p:cNvSpPr>
            <a:spLocks noGrp="1" noChangeArrowheads="1"/>
          </p:cNvSpPr>
          <p:nvPr>
            <p:ph type="body" sz="half" idx="1"/>
          </p:nvPr>
        </p:nvSpPr>
        <p:spPr>
          <a:xfrm>
            <a:off x="292100" y="1944688"/>
            <a:ext cx="3924300" cy="928687"/>
          </a:xfrm>
        </p:spPr>
        <p:txBody>
          <a:bodyPr/>
          <a:lstStyle/>
          <a:p>
            <a:pPr>
              <a:buFont typeface="Times" charset="0"/>
              <a:buNone/>
            </a:pPr>
            <a:r>
              <a:rPr lang="en-US" sz="2400" smtClean="0">
                <a:solidFill>
                  <a:srgbClr val="3366FF"/>
                </a:solidFill>
                <a:ea typeface="ＭＳ Ｐゴシック" pitchFamily="34" charset="-128"/>
              </a:rPr>
              <a:t>Location-</a:t>
            </a:r>
          </a:p>
          <a:p>
            <a:pPr>
              <a:buFont typeface="Times" charset="0"/>
              <a:buNone/>
            </a:pPr>
            <a:r>
              <a:rPr lang="en-US" sz="2400" smtClean="0">
                <a:solidFill>
                  <a:srgbClr val="3366FF"/>
                </a:solidFill>
                <a:ea typeface="ＭＳ Ｐゴシック" pitchFamily="34" charset="-128"/>
              </a:rPr>
              <a:t>Transparency</a:t>
            </a:r>
          </a:p>
          <a:p>
            <a:endParaRPr lang="en-US" sz="2400" smtClean="0">
              <a:solidFill>
                <a:srgbClr val="FF0000"/>
              </a:solidFill>
              <a:ea typeface="ＭＳ Ｐゴシック" pitchFamily="34" charset="-128"/>
            </a:endParaRPr>
          </a:p>
        </p:txBody>
      </p:sp>
      <p:sp>
        <p:nvSpPr>
          <p:cNvPr id="241668" name="Rectangle 4"/>
          <p:cNvSpPr>
            <a:spLocks noGrp="1" noChangeArrowheads="1"/>
          </p:cNvSpPr>
          <p:nvPr>
            <p:ph type="body" sz="half" idx="2"/>
          </p:nvPr>
        </p:nvSpPr>
        <p:spPr>
          <a:xfrm>
            <a:off x="3368675" y="1057275"/>
            <a:ext cx="5751513" cy="998538"/>
          </a:xfrm>
        </p:spPr>
        <p:txBody>
          <a:bodyPr/>
          <a:lstStyle/>
          <a:p>
            <a:pPr>
              <a:lnSpc>
                <a:spcPct val="100000"/>
              </a:lnSpc>
              <a:buFont typeface="Times" charset="0"/>
              <a:buNone/>
            </a:pPr>
            <a:r>
              <a:rPr lang="en-US" sz="2000" smtClean="0">
                <a:ea typeface="ＭＳ Ｐゴシック" pitchFamily="34" charset="-128"/>
              </a:rPr>
              <a:t>Server runs on many operating systems and many networking environments</a:t>
            </a:r>
          </a:p>
        </p:txBody>
      </p:sp>
      <p:sp>
        <p:nvSpPr>
          <p:cNvPr id="241669" name="Rectangle 5"/>
          <p:cNvSpPr>
            <a:spLocks noChangeArrowheads="1"/>
          </p:cNvSpPr>
          <p:nvPr/>
        </p:nvSpPr>
        <p:spPr bwMode="auto">
          <a:xfrm>
            <a:off x="3438525" y="1992313"/>
            <a:ext cx="5462588" cy="1211262"/>
          </a:xfrm>
          <a:prstGeom prst="rect">
            <a:avLst/>
          </a:prstGeom>
          <a:noFill/>
          <a:ln w="12700">
            <a:noFill/>
            <a:miter lim="800000"/>
            <a:headEnd/>
            <a:tailEnd/>
          </a:ln>
        </p:spPr>
        <p:txBody>
          <a:bodyPr lIns="90487" tIns="44450" rIns="90487" bIns="44450"/>
          <a:lstStyle/>
          <a:p>
            <a:pPr eaLnBrk="0" hangingPunct="0"/>
            <a:r>
              <a:rPr lang="en-US" sz="2000" b="0">
                <a:latin typeface="Verdana" pitchFamily="34" charset="0"/>
              </a:rPr>
              <a:t> Server might itself be distributed, but provides a single "logical" service to the user</a:t>
            </a:r>
          </a:p>
        </p:txBody>
      </p:sp>
      <p:sp>
        <p:nvSpPr>
          <p:cNvPr id="241670" name="Rectangle 6"/>
          <p:cNvSpPr>
            <a:spLocks noChangeArrowheads="1"/>
          </p:cNvSpPr>
          <p:nvPr/>
        </p:nvSpPr>
        <p:spPr bwMode="auto">
          <a:xfrm>
            <a:off x="3448050" y="3001963"/>
            <a:ext cx="5595938" cy="1211262"/>
          </a:xfrm>
          <a:prstGeom prst="rect">
            <a:avLst/>
          </a:prstGeom>
          <a:noFill/>
          <a:ln w="12700">
            <a:noFill/>
            <a:miter lim="800000"/>
            <a:headEnd/>
            <a:tailEnd/>
          </a:ln>
        </p:spPr>
        <p:txBody>
          <a:bodyPr lIns="90487" tIns="44450" rIns="90487" bIns="44450"/>
          <a:lstStyle/>
          <a:p>
            <a:pPr eaLnBrk="0" hangingPunct="0"/>
            <a:r>
              <a:rPr lang="en-US" sz="2000" b="0">
                <a:latin typeface="Verdana" pitchFamily="34" charset="0"/>
              </a:rPr>
              <a:t>Client optimized for interactive display-intensive tasks; Server optimized for CPU-intensive operations</a:t>
            </a:r>
          </a:p>
        </p:txBody>
      </p:sp>
      <p:sp>
        <p:nvSpPr>
          <p:cNvPr id="241671" name="Rectangle 7"/>
          <p:cNvSpPr>
            <a:spLocks noChangeArrowheads="1"/>
          </p:cNvSpPr>
          <p:nvPr/>
        </p:nvSpPr>
        <p:spPr bwMode="auto">
          <a:xfrm>
            <a:off x="3305175" y="4244975"/>
            <a:ext cx="5595938" cy="720725"/>
          </a:xfrm>
          <a:prstGeom prst="rect">
            <a:avLst/>
          </a:prstGeom>
          <a:noFill/>
          <a:ln w="12700">
            <a:noFill/>
            <a:miter lim="800000"/>
            <a:headEnd/>
            <a:tailEnd/>
          </a:ln>
        </p:spPr>
        <p:txBody>
          <a:bodyPr lIns="90487" tIns="44450" rIns="90487" bIns="44450"/>
          <a:lstStyle/>
          <a:p>
            <a:pPr eaLnBrk="0" hangingPunct="0"/>
            <a:r>
              <a:rPr lang="en-US" sz="2000" b="0">
                <a:latin typeface="Verdana" pitchFamily="34" charset="0"/>
              </a:rPr>
              <a:t>Server can handle large # of clients</a:t>
            </a:r>
          </a:p>
        </p:txBody>
      </p:sp>
      <p:sp>
        <p:nvSpPr>
          <p:cNvPr id="241672" name="Rectangle 8"/>
          <p:cNvSpPr>
            <a:spLocks noChangeArrowheads="1"/>
          </p:cNvSpPr>
          <p:nvPr/>
        </p:nvSpPr>
        <p:spPr bwMode="auto">
          <a:xfrm>
            <a:off x="3305175" y="4826000"/>
            <a:ext cx="5351463" cy="720725"/>
          </a:xfrm>
          <a:prstGeom prst="rect">
            <a:avLst/>
          </a:prstGeom>
          <a:noFill/>
          <a:ln w="12700">
            <a:noFill/>
            <a:miter lim="800000"/>
            <a:headEnd/>
            <a:tailEnd/>
          </a:ln>
        </p:spPr>
        <p:txBody>
          <a:bodyPr lIns="90487" tIns="44450" rIns="90487" bIns="44450"/>
          <a:lstStyle/>
          <a:p>
            <a:pPr eaLnBrk="0" hangingPunct="0"/>
            <a:r>
              <a:rPr lang="en-US" sz="2000" b="0">
                <a:latin typeface="Verdana" pitchFamily="34" charset="0"/>
              </a:rPr>
              <a:t>User interface of client supports a variety of end devices (PDA, Handy, laptop, wearable computer)</a:t>
            </a:r>
          </a:p>
        </p:txBody>
      </p:sp>
      <p:sp>
        <p:nvSpPr>
          <p:cNvPr id="102409" name="Rectangle 9"/>
          <p:cNvSpPr>
            <a:spLocks noChangeArrowheads="1"/>
          </p:cNvSpPr>
          <p:nvPr/>
        </p:nvSpPr>
        <p:spPr bwMode="auto">
          <a:xfrm>
            <a:off x="292100" y="1119188"/>
            <a:ext cx="4332288" cy="777875"/>
          </a:xfrm>
          <a:prstGeom prst="rect">
            <a:avLst/>
          </a:prstGeom>
          <a:noFill/>
          <a:ln w="12700">
            <a:noFill/>
            <a:miter lim="800000"/>
            <a:headEnd/>
            <a:tailEnd/>
          </a:ln>
        </p:spPr>
        <p:txBody>
          <a:bodyPr lIns="90487" tIns="44450" rIns="90487" bIns="44450"/>
          <a:lstStyle/>
          <a:p>
            <a:pPr eaLnBrk="0" hangingPunct="0"/>
            <a:r>
              <a:rPr lang="en-US" b="0">
                <a:solidFill>
                  <a:srgbClr val="3366FF"/>
                </a:solidFill>
                <a:latin typeface="Verdana" pitchFamily="34" charset="0"/>
              </a:rPr>
              <a:t>Service Portability</a:t>
            </a:r>
          </a:p>
        </p:txBody>
      </p:sp>
      <p:sp>
        <p:nvSpPr>
          <p:cNvPr id="102410" name="Rectangle 10"/>
          <p:cNvSpPr>
            <a:spLocks noChangeArrowheads="1"/>
          </p:cNvSpPr>
          <p:nvPr/>
        </p:nvSpPr>
        <p:spPr bwMode="auto">
          <a:xfrm>
            <a:off x="292100" y="2970213"/>
            <a:ext cx="3924300" cy="525462"/>
          </a:xfrm>
          <a:prstGeom prst="rect">
            <a:avLst/>
          </a:prstGeom>
          <a:noFill/>
          <a:ln w="12700">
            <a:noFill/>
            <a:miter lim="800000"/>
            <a:headEnd/>
            <a:tailEnd/>
          </a:ln>
        </p:spPr>
        <p:txBody>
          <a:bodyPr lIns="90487" tIns="44450" rIns="90487" bIns="44450"/>
          <a:lstStyle/>
          <a:p>
            <a:pPr eaLnBrk="0" hangingPunct="0"/>
            <a:r>
              <a:rPr lang="en-US" b="0">
                <a:solidFill>
                  <a:srgbClr val="3366FF"/>
                </a:solidFill>
                <a:latin typeface="Verdana" pitchFamily="34" charset="0"/>
              </a:rPr>
              <a:t>High  Performance</a:t>
            </a:r>
          </a:p>
        </p:txBody>
      </p:sp>
      <p:sp>
        <p:nvSpPr>
          <p:cNvPr id="102411" name="Rectangle 11"/>
          <p:cNvSpPr>
            <a:spLocks noChangeArrowheads="1"/>
          </p:cNvSpPr>
          <p:nvPr/>
        </p:nvSpPr>
        <p:spPr bwMode="auto">
          <a:xfrm>
            <a:off x="292100" y="5845175"/>
            <a:ext cx="3924300" cy="617538"/>
          </a:xfrm>
          <a:prstGeom prst="rect">
            <a:avLst/>
          </a:prstGeom>
          <a:noFill/>
          <a:ln w="12700">
            <a:noFill/>
            <a:miter lim="800000"/>
            <a:headEnd/>
            <a:tailEnd/>
          </a:ln>
        </p:spPr>
        <p:txBody>
          <a:bodyPr lIns="90487" tIns="44450" rIns="90487" bIns="44450"/>
          <a:lstStyle/>
          <a:p>
            <a:pPr eaLnBrk="0" hangingPunct="0"/>
            <a:r>
              <a:rPr lang="en-US" b="0">
                <a:solidFill>
                  <a:srgbClr val="3366FF"/>
                </a:solidFill>
                <a:latin typeface="Verdana" pitchFamily="34" charset="0"/>
              </a:rPr>
              <a:t>Reliability</a:t>
            </a:r>
          </a:p>
        </p:txBody>
      </p:sp>
      <p:sp>
        <p:nvSpPr>
          <p:cNvPr id="102412" name="Rectangle 12"/>
          <p:cNvSpPr>
            <a:spLocks noChangeArrowheads="1"/>
          </p:cNvSpPr>
          <p:nvPr/>
        </p:nvSpPr>
        <p:spPr bwMode="auto">
          <a:xfrm>
            <a:off x="292100" y="4244975"/>
            <a:ext cx="3924300" cy="404813"/>
          </a:xfrm>
          <a:prstGeom prst="rect">
            <a:avLst/>
          </a:prstGeom>
          <a:noFill/>
          <a:ln w="12700">
            <a:noFill/>
            <a:miter lim="800000"/>
            <a:headEnd/>
            <a:tailEnd/>
          </a:ln>
        </p:spPr>
        <p:txBody>
          <a:bodyPr lIns="90487" tIns="44450" rIns="90487" bIns="44450"/>
          <a:lstStyle/>
          <a:p>
            <a:pPr eaLnBrk="0" hangingPunct="0"/>
            <a:r>
              <a:rPr lang="en-US" b="0">
                <a:solidFill>
                  <a:srgbClr val="3366FF"/>
                </a:solidFill>
                <a:latin typeface="Verdana" pitchFamily="34" charset="0"/>
              </a:rPr>
              <a:t>Scalability</a:t>
            </a:r>
          </a:p>
        </p:txBody>
      </p:sp>
      <p:sp>
        <p:nvSpPr>
          <p:cNvPr id="102413" name="Rectangle 13"/>
          <p:cNvSpPr>
            <a:spLocks noChangeArrowheads="1"/>
          </p:cNvSpPr>
          <p:nvPr/>
        </p:nvSpPr>
        <p:spPr bwMode="auto">
          <a:xfrm>
            <a:off x="292100" y="4873625"/>
            <a:ext cx="3924300" cy="473075"/>
          </a:xfrm>
          <a:prstGeom prst="rect">
            <a:avLst/>
          </a:prstGeom>
          <a:noFill/>
          <a:ln w="12700">
            <a:noFill/>
            <a:miter lim="800000"/>
            <a:headEnd/>
            <a:tailEnd/>
          </a:ln>
        </p:spPr>
        <p:txBody>
          <a:bodyPr lIns="90487" tIns="44450" rIns="90487" bIns="44450"/>
          <a:lstStyle/>
          <a:p>
            <a:pPr eaLnBrk="0" hangingPunct="0"/>
            <a:r>
              <a:rPr lang="en-US" b="0">
                <a:solidFill>
                  <a:srgbClr val="3366FF"/>
                </a:solidFill>
                <a:latin typeface="Verdana" pitchFamily="34" charset="0"/>
              </a:rPr>
              <a:t>Flexibility</a:t>
            </a:r>
          </a:p>
        </p:txBody>
      </p:sp>
      <p:sp>
        <p:nvSpPr>
          <p:cNvPr id="241678" name="Rectangle 14"/>
          <p:cNvSpPr>
            <a:spLocks noChangeArrowheads="1"/>
          </p:cNvSpPr>
          <p:nvPr/>
        </p:nvSpPr>
        <p:spPr bwMode="auto">
          <a:xfrm>
            <a:off x="3362325" y="5830888"/>
            <a:ext cx="5538788" cy="720725"/>
          </a:xfrm>
          <a:prstGeom prst="rect">
            <a:avLst/>
          </a:prstGeom>
          <a:solidFill>
            <a:schemeClr val="accent1"/>
          </a:solidFill>
          <a:ln w="12700">
            <a:noFill/>
            <a:miter lim="800000"/>
            <a:headEnd/>
            <a:tailEnd/>
          </a:ln>
        </p:spPr>
        <p:txBody>
          <a:bodyPr lIns="90487" tIns="44450" rIns="90487" bIns="44450"/>
          <a:lstStyle/>
          <a:p>
            <a:pPr eaLnBrk="0" hangingPunct="0"/>
            <a:r>
              <a:rPr lang="en-US" sz="2000" b="0">
                <a:latin typeface="Verdana" pitchFamily="34" charset="0"/>
              </a:rPr>
              <a:t>Server should be able to survive client and communication problems.</a:t>
            </a:r>
          </a:p>
          <a:p>
            <a:pPr eaLnBrk="0" hangingPunct="0"/>
            <a:endParaRPr lang="en-US" b="0"/>
          </a:p>
        </p:txBody>
      </p:sp>
      <p:sp>
        <p:nvSpPr>
          <p:cNvPr id="241679" name="AutoShape 15"/>
          <p:cNvSpPr>
            <a:spLocks/>
          </p:cNvSpPr>
          <p:nvPr/>
        </p:nvSpPr>
        <p:spPr bwMode="auto">
          <a:xfrm>
            <a:off x="3149600" y="5800725"/>
            <a:ext cx="5751513" cy="1012825"/>
          </a:xfrm>
          <a:prstGeom prst="accentBorderCallout1">
            <a:avLst>
              <a:gd name="adj1" fmla="val 11287"/>
              <a:gd name="adj2" fmla="val -1324"/>
              <a:gd name="adj3" fmla="val 32130"/>
              <a:gd name="adj4" fmla="val -18935"/>
            </a:avLst>
          </a:prstGeom>
          <a:solidFill>
            <a:schemeClr val="bg1"/>
          </a:solidFill>
          <a:ln w="12700">
            <a:solidFill>
              <a:schemeClr val="tx1"/>
            </a:solidFill>
            <a:miter lim="800000"/>
            <a:headEnd/>
            <a:tailEnd/>
          </a:ln>
        </p:spPr>
        <p:txBody>
          <a:bodyPr wrap="none" anchor="ctr"/>
          <a:lstStyle/>
          <a:p>
            <a:pPr algn="ctr" eaLnBrk="0" hangingPunct="0"/>
            <a:r>
              <a:rPr lang="en-US" sz="1800"/>
              <a:t> A measure of success with which the </a:t>
            </a:r>
          </a:p>
          <a:p>
            <a:pPr algn="ctr" eaLnBrk="0" hangingPunct="0"/>
            <a:r>
              <a:rPr lang="en-US" sz="1800"/>
              <a:t>observed behavior  of a system confirms to the</a:t>
            </a:r>
          </a:p>
          <a:p>
            <a:pPr algn="ctr" eaLnBrk="0" hangingPunct="0"/>
            <a:r>
              <a:rPr lang="en-US" sz="1800"/>
              <a:t>specification of  its behavior (Chapter 11: Testing)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16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166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167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167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167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167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1679"/>
                                        </p:tgtEl>
                                        <p:attrNameLst>
                                          <p:attrName>style.visibility</p:attrName>
                                        </p:attrNameLst>
                                      </p:cBhvr>
                                      <p:to>
                                        <p:strVal val="visible"/>
                                      </p:to>
                                    </p:set>
                                  </p:childTnLst>
                                  <p:subTnLst>
                                    <p:set>
                                      <p:cBhvr override="childStyle">
                                        <p:cTn dur="1" fill="hold" display="0" masterRel="nextClick" afterEffect="1"/>
                                        <p:tgtEl>
                                          <p:spTgt spid="24167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8" grpId="0" build="p" autoUpdateAnimBg="0"/>
      <p:bldP spid="241669" grpId="0" build="p" autoUpdateAnimBg="0"/>
      <p:bldP spid="241670" grpId="0" build="p" autoUpdateAnimBg="0"/>
      <p:bldP spid="241671" grpId="0" build="p" autoUpdateAnimBg="0"/>
      <p:bldP spid="241672" grpId="0" build="p" autoUpdateAnimBg="0"/>
      <p:bldP spid="241678" grpId="0" build="p" autoUpdateAnimBg="0"/>
      <p:bldP spid="241679"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0" y="152400"/>
            <a:ext cx="9144000" cy="715963"/>
          </a:xfrm>
        </p:spPr>
        <p:txBody>
          <a:bodyPr/>
          <a:lstStyle/>
          <a:p>
            <a:r>
              <a:rPr lang="en-US" sz="4000" dirty="0" smtClean="0">
                <a:ea typeface="ＭＳ Ｐゴシック" pitchFamily="34" charset="-128"/>
              </a:rPr>
              <a:t>Problems with Client/Server Architectures</a:t>
            </a:r>
          </a:p>
        </p:txBody>
      </p:sp>
      <p:sp>
        <p:nvSpPr>
          <p:cNvPr id="104451" name="Rectangle 3"/>
          <p:cNvSpPr>
            <a:spLocks noGrp="1" noChangeArrowheads="1"/>
          </p:cNvSpPr>
          <p:nvPr>
            <p:ph type="body" idx="1"/>
          </p:nvPr>
        </p:nvSpPr>
        <p:spPr>
          <a:xfrm>
            <a:off x="304800" y="1066800"/>
            <a:ext cx="8458200" cy="3148018"/>
          </a:xfrm>
        </p:spPr>
        <p:txBody>
          <a:bodyPr/>
          <a:lstStyle/>
          <a:p>
            <a:r>
              <a:rPr lang="en-US" sz="2800" dirty="0" smtClean="0">
                <a:ea typeface="ＭＳ Ｐゴシック" pitchFamily="34" charset="-128"/>
              </a:rPr>
              <a:t>Client/Server systems do not provide peer-to-peer communication</a:t>
            </a:r>
          </a:p>
          <a:p>
            <a:r>
              <a:rPr lang="en-US" sz="2800" dirty="0" smtClean="0">
                <a:ea typeface="ＭＳ Ｐゴシック" pitchFamily="34" charset="-128"/>
              </a:rPr>
              <a:t>Peer-to-peer communication is often needed</a:t>
            </a:r>
          </a:p>
          <a:p>
            <a:r>
              <a:rPr lang="en-US" sz="2800" dirty="0" smtClean="0">
                <a:ea typeface="ＭＳ Ｐゴシック" pitchFamily="34" charset="-128"/>
              </a:rPr>
              <a:t>Example: </a:t>
            </a:r>
          </a:p>
          <a:p>
            <a:pPr lvl="1"/>
            <a:r>
              <a:rPr lang="en-US" sz="2400" dirty="0" smtClean="0">
                <a:ea typeface="ＭＳ Ｐゴシック" pitchFamily="34" charset="-128"/>
              </a:rPr>
              <a:t>Database must process queries  from application and should be able to send notifications to the application when data have changed</a:t>
            </a:r>
          </a:p>
          <a:p>
            <a:endParaRPr lang="en-US" sz="2800" dirty="0" smtClean="0">
              <a:ea typeface="ＭＳ Ｐゴシック" pitchFamily="34" charset="-128"/>
            </a:endParaRPr>
          </a:p>
        </p:txBody>
      </p:sp>
      <p:grpSp>
        <p:nvGrpSpPr>
          <p:cNvPr id="2" name="Group 4"/>
          <p:cNvGrpSpPr>
            <a:grpSpLocks/>
          </p:cNvGrpSpPr>
          <p:nvPr/>
        </p:nvGrpSpPr>
        <p:grpSpPr bwMode="auto">
          <a:xfrm>
            <a:off x="512763" y="4508500"/>
            <a:ext cx="3241675" cy="530225"/>
            <a:chOff x="286" y="2840"/>
            <a:chExt cx="1730" cy="334"/>
          </a:xfrm>
        </p:grpSpPr>
        <p:sp>
          <p:nvSpPr>
            <p:cNvPr id="104467" name="Rectangle 5"/>
            <p:cNvSpPr>
              <a:spLocks noChangeArrowheads="1"/>
            </p:cNvSpPr>
            <p:nvPr/>
          </p:nvSpPr>
          <p:spPr bwMode="auto">
            <a:xfrm>
              <a:off x="286" y="2840"/>
              <a:ext cx="1730" cy="334"/>
            </a:xfrm>
            <a:prstGeom prst="rect">
              <a:avLst/>
            </a:prstGeom>
            <a:noFill/>
            <a:ln w="23813">
              <a:solidFill>
                <a:srgbClr val="000000"/>
              </a:solidFill>
              <a:miter lim="800000"/>
              <a:headEnd/>
              <a:tailEnd/>
            </a:ln>
          </p:spPr>
          <p:txBody>
            <a:bodyPr/>
            <a:lstStyle/>
            <a:p>
              <a:pPr eaLnBrk="0" hangingPunct="0"/>
              <a:endParaRPr lang="en-US" sz="1800"/>
            </a:p>
          </p:txBody>
        </p:sp>
        <p:sp>
          <p:nvSpPr>
            <p:cNvPr id="104468" name="Rectangle 6"/>
            <p:cNvSpPr>
              <a:spLocks noChangeArrowheads="1"/>
            </p:cNvSpPr>
            <p:nvPr/>
          </p:nvSpPr>
          <p:spPr bwMode="auto">
            <a:xfrm>
              <a:off x="490" y="2978"/>
              <a:ext cx="1391" cy="173"/>
            </a:xfrm>
            <a:prstGeom prst="rect">
              <a:avLst/>
            </a:prstGeom>
            <a:noFill/>
            <a:ln w="9525">
              <a:noFill/>
              <a:miter lim="800000"/>
              <a:headEnd/>
              <a:tailEnd/>
            </a:ln>
          </p:spPr>
          <p:txBody>
            <a:bodyPr wrap="none" lIns="0" tIns="0" rIns="0" bIns="0">
              <a:spAutoFit/>
            </a:bodyPr>
            <a:lstStyle/>
            <a:p>
              <a:pPr eaLnBrk="0" hangingPunct="0"/>
              <a:r>
                <a:rPr lang="en-US" sz="1800" u="sng">
                  <a:solidFill>
                    <a:srgbClr val="000000"/>
                  </a:solidFill>
                  <a:latin typeface="Courier New" pitchFamily="49" charset="0"/>
                </a:rPr>
                <a:t>application1:DBUser</a:t>
              </a:r>
              <a:endParaRPr lang="en-US" sz="1800">
                <a:latin typeface="Courier New" pitchFamily="49" charset="0"/>
              </a:endParaRPr>
            </a:p>
          </p:txBody>
        </p:sp>
      </p:grpSp>
      <p:grpSp>
        <p:nvGrpSpPr>
          <p:cNvPr id="3" name="Group 7"/>
          <p:cNvGrpSpPr>
            <a:grpSpLocks/>
          </p:cNvGrpSpPr>
          <p:nvPr/>
        </p:nvGrpSpPr>
        <p:grpSpPr bwMode="auto">
          <a:xfrm>
            <a:off x="5278438" y="4970463"/>
            <a:ext cx="3252787" cy="530225"/>
            <a:chOff x="3135" y="3131"/>
            <a:chExt cx="2049" cy="334"/>
          </a:xfrm>
        </p:grpSpPr>
        <p:sp>
          <p:nvSpPr>
            <p:cNvPr id="104465" name="Rectangle 8"/>
            <p:cNvSpPr>
              <a:spLocks noChangeArrowheads="1"/>
            </p:cNvSpPr>
            <p:nvPr/>
          </p:nvSpPr>
          <p:spPr bwMode="auto">
            <a:xfrm>
              <a:off x="3135" y="3131"/>
              <a:ext cx="2049" cy="334"/>
            </a:xfrm>
            <a:prstGeom prst="rect">
              <a:avLst/>
            </a:prstGeom>
            <a:noFill/>
            <a:ln w="23813">
              <a:solidFill>
                <a:srgbClr val="000000"/>
              </a:solidFill>
              <a:miter lim="800000"/>
              <a:headEnd/>
              <a:tailEnd/>
            </a:ln>
          </p:spPr>
          <p:txBody>
            <a:bodyPr/>
            <a:lstStyle/>
            <a:p>
              <a:pPr eaLnBrk="0" hangingPunct="0"/>
              <a:endParaRPr lang="en-US" sz="1800"/>
            </a:p>
          </p:txBody>
        </p:sp>
        <p:sp>
          <p:nvSpPr>
            <p:cNvPr id="104466" name="Rectangle 9"/>
            <p:cNvSpPr>
              <a:spLocks noChangeArrowheads="1"/>
            </p:cNvSpPr>
            <p:nvPr/>
          </p:nvSpPr>
          <p:spPr bwMode="auto">
            <a:xfrm>
              <a:off x="3705" y="3269"/>
              <a:ext cx="1123" cy="173"/>
            </a:xfrm>
            <a:prstGeom prst="rect">
              <a:avLst/>
            </a:prstGeom>
            <a:noFill/>
            <a:ln w="9525">
              <a:noFill/>
              <a:miter lim="800000"/>
              <a:headEnd/>
              <a:tailEnd/>
            </a:ln>
          </p:spPr>
          <p:txBody>
            <a:bodyPr wrap="none" lIns="0" tIns="0" rIns="0" bIns="0">
              <a:spAutoFit/>
            </a:bodyPr>
            <a:lstStyle/>
            <a:p>
              <a:pPr eaLnBrk="0" hangingPunct="0"/>
              <a:r>
                <a:rPr lang="en-US" sz="1800" u="sng">
                  <a:solidFill>
                    <a:srgbClr val="000000"/>
                  </a:solidFill>
                  <a:latin typeface="Courier New" pitchFamily="49" charset="0"/>
                </a:rPr>
                <a:t>database:DBMS</a:t>
              </a:r>
              <a:endParaRPr lang="en-US" sz="1800">
                <a:latin typeface="Courier New" pitchFamily="49" charset="0"/>
              </a:endParaRPr>
            </a:p>
          </p:txBody>
        </p:sp>
      </p:grpSp>
      <p:grpSp>
        <p:nvGrpSpPr>
          <p:cNvPr id="4" name="Group 10"/>
          <p:cNvGrpSpPr>
            <a:grpSpLocks/>
          </p:cNvGrpSpPr>
          <p:nvPr/>
        </p:nvGrpSpPr>
        <p:grpSpPr bwMode="auto">
          <a:xfrm>
            <a:off x="3502025" y="4611688"/>
            <a:ext cx="2573338" cy="588962"/>
            <a:chOff x="2016" y="2905"/>
            <a:chExt cx="1621" cy="371"/>
          </a:xfrm>
        </p:grpSpPr>
        <p:sp>
          <p:nvSpPr>
            <p:cNvPr id="104462" name="Freeform 11"/>
            <p:cNvSpPr>
              <a:spLocks/>
            </p:cNvSpPr>
            <p:nvPr/>
          </p:nvSpPr>
          <p:spPr bwMode="auto">
            <a:xfrm>
              <a:off x="2960" y="3204"/>
              <a:ext cx="146" cy="72"/>
            </a:xfrm>
            <a:custGeom>
              <a:avLst/>
              <a:gdLst>
                <a:gd name="T0" fmla="*/ 0 w 146"/>
                <a:gd name="T1" fmla="*/ 29 h 72"/>
                <a:gd name="T2" fmla="*/ 29 w 146"/>
                <a:gd name="T3" fmla="*/ 0 h 72"/>
                <a:gd name="T4" fmla="*/ 146 w 146"/>
                <a:gd name="T5" fmla="*/ 72 h 72"/>
                <a:gd name="T6" fmla="*/ 15 w 146"/>
                <a:gd name="T7" fmla="*/ 72 h 72"/>
                <a:gd name="T8" fmla="*/ 0 w 146"/>
                <a:gd name="T9" fmla="*/ 29 h 72"/>
                <a:gd name="T10" fmla="*/ 0 60000 65536"/>
                <a:gd name="T11" fmla="*/ 0 60000 65536"/>
                <a:gd name="T12" fmla="*/ 0 60000 65536"/>
                <a:gd name="T13" fmla="*/ 0 60000 65536"/>
                <a:gd name="T14" fmla="*/ 0 60000 65536"/>
                <a:gd name="T15" fmla="*/ 0 w 146"/>
                <a:gd name="T16" fmla="*/ 0 h 72"/>
                <a:gd name="T17" fmla="*/ 146 w 146"/>
                <a:gd name="T18" fmla="*/ 72 h 72"/>
              </a:gdLst>
              <a:ahLst/>
              <a:cxnLst>
                <a:cxn ang="T10">
                  <a:pos x="T0" y="T1"/>
                </a:cxn>
                <a:cxn ang="T11">
                  <a:pos x="T2" y="T3"/>
                </a:cxn>
                <a:cxn ang="T12">
                  <a:pos x="T4" y="T5"/>
                </a:cxn>
                <a:cxn ang="T13">
                  <a:pos x="T6" y="T7"/>
                </a:cxn>
                <a:cxn ang="T14">
                  <a:pos x="T8" y="T9"/>
                </a:cxn>
              </a:cxnLst>
              <a:rect l="T15" t="T16" r="T17" b="T18"/>
              <a:pathLst>
                <a:path w="146" h="72">
                  <a:moveTo>
                    <a:pt x="0" y="29"/>
                  </a:moveTo>
                  <a:lnTo>
                    <a:pt x="29" y="0"/>
                  </a:lnTo>
                  <a:lnTo>
                    <a:pt x="146" y="72"/>
                  </a:lnTo>
                  <a:lnTo>
                    <a:pt x="15" y="72"/>
                  </a:lnTo>
                  <a:lnTo>
                    <a:pt x="0" y="29"/>
                  </a:lnTo>
                  <a:close/>
                </a:path>
              </a:pathLst>
            </a:custGeom>
            <a:solidFill>
              <a:srgbClr val="000000"/>
            </a:solidFill>
            <a:ln w="23813">
              <a:solidFill>
                <a:srgbClr val="000000"/>
              </a:solidFill>
              <a:round/>
              <a:headEnd/>
              <a:tailEnd/>
            </a:ln>
          </p:spPr>
          <p:txBody>
            <a:bodyPr/>
            <a:lstStyle/>
            <a:p>
              <a:pPr eaLnBrk="0" hangingPunct="0"/>
              <a:endParaRPr lang="en-US" sz="1800"/>
            </a:p>
          </p:txBody>
        </p:sp>
        <p:sp>
          <p:nvSpPr>
            <p:cNvPr id="104463" name="Line 12"/>
            <p:cNvSpPr>
              <a:spLocks noChangeShapeType="1"/>
            </p:cNvSpPr>
            <p:nvPr/>
          </p:nvSpPr>
          <p:spPr bwMode="auto">
            <a:xfrm>
              <a:off x="2016" y="3000"/>
              <a:ext cx="959" cy="247"/>
            </a:xfrm>
            <a:prstGeom prst="line">
              <a:avLst/>
            </a:prstGeom>
            <a:noFill/>
            <a:ln w="23813">
              <a:solidFill>
                <a:srgbClr val="000000"/>
              </a:solidFill>
              <a:round/>
              <a:headEnd/>
              <a:tailEnd/>
            </a:ln>
          </p:spPr>
          <p:txBody>
            <a:bodyPr/>
            <a:lstStyle/>
            <a:p>
              <a:endParaRPr lang="en-CA"/>
            </a:p>
          </p:txBody>
        </p:sp>
        <p:sp>
          <p:nvSpPr>
            <p:cNvPr id="104464" name="Rectangle 13"/>
            <p:cNvSpPr>
              <a:spLocks noChangeArrowheads="1"/>
            </p:cNvSpPr>
            <p:nvPr/>
          </p:nvSpPr>
          <p:spPr bwMode="auto">
            <a:xfrm>
              <a:off x="2514" y="2905"/>
              <a:ext cx="1123" cy="173"/>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latin typeface="Courier New" pitchFamily="49" charset="0"/>
                </a:rPr>
                <a:t>1. updateData</a:t>
              </a:r>
              <a:endParaRPr lang="en-US" sz="1800">
                <a:latin typeface="Courier New" pitchFamily="49" charset="0"/>
              </a:endParaRPr>
            </a:p>
          </p:txBody>
        </p:sp>
      </p:grpSp>
      <p:grpSp>
        <p:nvGrpSpPr>
          <p:cNvPr id="5" name="Group 14"/>
          <p:cNvGrpSpPr>
            <a:grpSpLocks/>
          </p:cNvGrpSpPr>
          <p:nvPr/>
        </p:nvGrpSpPr>
        <p:grpSpPr bwMode="auto">
          <a:xfrm>
            <a:off x="433388" y="5240338"/>
            <a:ext cx="6478587" cy="723900"/>
            <a:chOff x="417" y="3291"/>
            <a:chExt cx="3634" cy="456"/>
          </a:xfrm>
        </p:grpSpPr>
        <p:sp>
          <p:nvSpPr>
            <p:cNvPr id="104456" name="Rectangle 15"/>
            <p:cNvSpPr>
              <a:spLocks noChangeArrowheads="1"/>
            </p:cNvSpPr>
            <p:nvPr/>
          </p:nvSpPr>
          <p:spPr bwMode="auto">
            <a:xfrm>
              <a:off x="618" y="3501"/>
              <a:ext cx="1462" cy="173"/>
            </a:xfrm>
            <a:prstGeom prst="rect">
              <a:avLst/>
            </a:prstGeom>
            <a:noFill/>
            <a:ln w="9525">
              <a:noFill/>
              <a:miter lim="800000"/>
              <a:headEnd/>
              <a:tailEnd/>
            </a:ln>
          </p:spPr>
          <p:txBody>
            <a:bodyPr wrap="none" lIns="0" tIns="0" rIns="0" bIns="0">
              <a:spAutoFit/>
            </a:bodyPr>
            <a:lstStyle/>
            <a:p>
              <a:pPr eaLnBrk="0" hangingPunct="0"/>
              <a:r>
                <a:rPr lang="en-US" sz="1800" u="sng">
                  <a:solidFill>
                    <a:srgbClr val="000000"/>
                  </a:solidFill>
                  <a:latin typeface="Courier New" pitchFamily="49" charset="0"/>
                </a:rPr>
                <a:t>application2:DBUser</a:t>
              </a:r>
              <a:endParaRPr lang="en-US" sz="1800" u="sng">
                <a:latin typeface="Courier New" pitchFamily="49" charset="0"/>
              </a:endParaRPr>
            </a:p>
          </p:txBody>
        </p:sp>
        <p:grpSp>
          <p:nvGrpSpPr>
            <p:cNvPr id="6" name="Group 16"/>
            <p:cNvGrpSpPr>
              <a:grpSpLocks/>
            </p:cNvGrpSpPr>
            <p:nvPr/>
          </p:nvGrpSpPr>
          <p:grpSpPr bwMode="auto">
            <a:xfrm>
              <a:off x="417" y="3291"/>
              <a:ext cx="3634" cy="456"/>
              <a:chOff x="417" y="3291"/>
              <a:chExt cx="3634" cy="456"/>
            </a:xfrm>
          </p:grpSpPr>
          <p:sp>
            <p:nvSpPr>
              <p:cNvPr id="104458" name="Rectangle 17"/>
              <p:cNvSpPr>
                <a:spLocks noChangeArrowheads="1"/>
              </p:cNvSpPr>
              <p:nvPr/>
            </p:nvSpPr>
            <p:spPr bwMode="auto">
              <a:xfrm>
                <a:off x="417" y="3364"/>
                <a:ext cx="1729" cy="334"/>
              </a:xfrm>
              <a:prstGeom prst="rect">
                <a:avLst/>
              </a:prstGeom>
              <a:noFill/>
              <a:ln w="23813">
                <a:solidFill>
                  <a:srgbClr val="000000"/>
                </a:solidFill>
                <a:miter lim="800000"/>
                <a:headEnd/>
                <a:tailEnd/>
              </a:ln>
            </p:spPr>
            <p:txBody>
              <a:bodyPr/>
              <a:lstStyle/>
              <a:p>
                <a:pPr eaLnBrk="0" hangingPunct="0"/>
                <a:endParaRPr lang="en-US" sz="1800"/>
              </a:p>
            </p:txBody>
          </p:sp>
          <p:sp>
            <p:nvSpPr>
              <p:cNvPr id="104459" name="Freeform 18"/>
              <p:cNvSpPr>
                <a:spLocks/>
              </p:cNvSpPr>
              <p:nvPr/>
            </p:nvSpPr>
            <p:spPr bwMode="auto">
              <a:xfrm>
                <a:off x="2175" y="3465"/>
                <a:ext cx="146" cy="73"/>
              </a:xfrm>
              <a:custGeom>
                <a:avLst/>
                <a:gdLst>
                  <a:gd name="T0" fmla="*/ 146 w 146"/>
                  <a:gd name="T1" fmla="*/ 29 h 73"/>
                  <a:gd name="T2" fmla="*/ 131 w 146"/>
                  <a:gd name="T3" fmla="*/ 73 h 73"/>
                  <a:gd name="T4" fmla="*/ 0 w 146"/>
                  <a:gd name="T5" fmla="*/ 73 h 73"/>
                  <a:gd name="T6" fmla="*/ 117 w 146"/>
                  <a:gd name="T7" fmla="*/ 0 h 73"/>
                  <a:gd name="T8" fmla="*/ 146 w 146"/>
                  <a:gd name="T9" fmla="*/ 29 h 73"/>
                  <a:gd name="T10" fmla="*/ 0 60000 65536"/>
                  <a:gd name="T11" fmla="*/ 0 60000 65536"/>
                  <a:gd name="T12" fmla="*/ 0 60000 65536"/>
                  <a:gd name="T13" fmla="*/ 0 60000 65536"/>
                  <a:gd name="T14" fmla="*/ 0 60000 65536"/>
                  <a:gd name="T15" fmla="*/ 0 w 146"/>
                  <a:gd name="T16" fmla="*/ 0 h 73"/>
                  <a:gd name="T17" fmla="*/ 146 w 146"/>
                  <a:gd name="T18" fmla="*/ 73 h 73"/>
                </a:gdLst>
                <a:ahLst/>
                <a:cxnLst>
                  <a:cxn ang="T10">
                    <a:pos x="T0" y="T1"/>
                  </a:cxn>
                  <a:cxn ang="T11">
                    <a:pos x="T2" y="T3"/>
                  </a:cxn>
                  <a:cxn ang="T12">
                    <a:pos x="T4" y="T5"/>
                  </a:cxn>
                  <a:cxn ang="T13">
                    <a:pos x="T6" y="T7"/>
                  </a:cxn>
                  <a:cxn ang="T14">
                    <a:pos x="T8" y="T9"/>
                  </a:cxn>
                </a:cxnLst>
                <a:rect l="T15" t="T16" r="T17" b="T18"/>
                <a:pathLst>
                  <a:path w="146" h="73">
                    <a:moveTo>
                      <a:pt x="146" y="29"/>
                    </a:moveTo>
                    <a:lnTo>
                      <a:pt x="131" y="73"/>
                    </a:lnTo>
                    <a:lnTo>
                      <a:pt x="0" y="73"/>
                    </a:lnTo>
                    <a:lnTo>
                      <a:pt x="117" y="0"/>
                    </a:lnTo>
                    <a:lnTo>
                      <a:pt x="146" y="29"/>
                    </a:lnTo>
                    <a:close/>
                  </a:path>
                </a:pathLst>
              </a:custGeom>
              <a:solidFill>
                <a:srgbClr val="000000"/>
              </a:solidFill>
              <a:ln w="23813">
                <a:solidFill>
                  <a:srgbClr val="000000"/>
                </a:solidFill>
                <a:round/>
                <a:headEnd/>
                <a:tailEnd/>
              </a:ln>
            </p:spPr>
            <p:txBody>
              <a:bodyPr/>
              <a:lstStyle/>
              <a:p>
                <a:pPr eaLnBrk="0" hangingPunct="0"/>
                <a:endParaRPr lang="en-US" sz="1800"/>
              </a:p>
            </p:txBody>
          </p:sp>
          <p:sp>
            <p:nvSpPr>
              <p:cNvPr id="104460" name="Line 19"/>
              <p:cNvSpPr>
                <a:spLocks noChangeShapeType="1"/>
              </p:cNvSpPr>
              <p:nvPr/>
            </p:nvSpPr>
            <p:spPr bwMode="auto">
              <a:xfrm flipH="1">
                <a:off x="2306" y="3291"/>
                <a:ext cx="829" cy="203"/>
              </a:xfrm>
              <a:prstGeom prst="line">
                <a:avLst/>
              </a:prstGeom>
              <a:noFill/>
              <a:ln w="23813">
                <a:solidFill>
                  <a:srgbClr val="000000"/>
                </a:solidFill>
                <a:round/>
                <a:headEnd/>
                <a:tailEnd/>
              </a:ln>
            </p:spPr>
            <p:txBody>
              <a:bodyPr/>
              <a:lstStyle/>
              <a:p>
                <a:endParaRPr lang="en-CA"/>
              </a:p>
            </p:txBody>
          </p:sp>
          <p:sp>
            <p:nvSpPr>
              <p:cNvPr id="104461" name="Rectangle 20"/>
              <p:cNvSpPr>
                <a:spLocks noChangeArrowheads="1"/>
              </p:cNvSpPr>
              <p:nvPr/>
            </p:nvSpPr>
            <p:spPr bwMode="auto">
              <a:xfrm>
                <a:off x="2435" y="3574"/>
                <a:ext cx="1616" cy="173"/>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latin typeface="Courier New" pitchFamily="49" charset="0"/>
                  </a:rPr>
                  <a:t>2. changeNotification</a:t>
                </a:r>
                <a:endParaRPr lang="en-US" sz="1800">
                  <a:latin typeface="Courier New" pitchFamily="49" charset="0"/>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9"/>
          <p:cNvSpPr>
            <a:spLocks noGrp="1" noChangeArrowheads="1"/>
          </p:cNvSpPr>
          <p:nvPr>
            <p:ph type="title"/>
          </p:nvPr>
        </p:nvSpPr>
        <p:spPr/>
        <p:txBody>
          <a:bodyPr/>
          <a:lstStyle/>
          <a:p>
            <a:r>
              <a:rPr lang="en-US" smtClean="0">
                <a:ea typeface="ＭＳ Ｐゴシック" pitchFamily="34" charset="-128"/>
              </a:rPr>
              <a:t>Overview</a:t>
            </a:r>
          </a:p>
        </p:txBody>
      </p:sp>
      <p:sp>
        <p:nvSpPr>
          <p:cNvPr id="18435" name="Rectangle 10"/>
          <p:cNvSpPr>
            <a:spLocks noGrp="1" noChangeArrowheads="1"/>
          </p:cNvSpPr>
          <p:nvPr>
            <p:ph type="body" idx="1"/>
          </p:nvPr>
        </p:nvSpPr>
        <p:spPr>
          <a:xfrm>
            <a:off x="228600" y="977900"/>
            <a:ext cx="8001000" cy="1871663"/>
          </a:xfrm>
        </p:spPr>
        <p:txBody>
          <a:bodyPr/>
          <a:lstStyle/>
          <a:p>
            <a:pPr marL="457200" indent="-457200">
              <a:buFont typeface="Times" charset="0"/>
              <a:buNone/>
            </a:pPr>
            <a:r>
              <a:rPr lang="en-US" dirty="0" smtClean="0">
                <a:solidFill>
                  <a:srgbClr val="2E10FF"/>
                </a:solidFill>
                <a:ea typeface="ＭＳ Ｐゴシック" pitchFamily="34" charset="-128"/>
              </a:rPr>
              <a:t>System Design I (This Lecture)</a:t>
            </a:r>
            <a:endParaRPr lang="en-US" dirty="0" smtClean="0">
              <a:solidFill>
                <a:srgbClr val="FF0000"/>
              </a:solidFill>
              <a:ea typeface="ＭＳ Ｐゴシック" pitchFamily="34" charset="-128"/>
            </a:endParaRPr>
          </a:p>
          <a:p>
            <a:pPr marL="838200" lvl="1" indent="-381000">
              <a:buFont typeface="Times" charset="0"/>
              <a:buNone/>
            </a:pPr>
            <a:r>
              <a:rPr lang="en-US" dirty="0" smtClean="0">
                <a:ea typeface="ＭＳ Ｐゴシック" pitchFamily="34" charset="-128"/>
              </a:rPr>
              <a:t>0. Overview of System Design</a:t>
            </a:r>
          </a:p>
          <a:p>
            <a:pPr marL="838200" lvl="1" indent="-381000">
              <a:buFont typeface="Times" charset="0"/>
              <a:buNone/>
            </a:pPr>
            <a:r>
              <a:rPr lang="en-US" dirty="0" smtClean="0">
                <a:ea typeface="ＭＳ Ｐゴシック" pitchFamily="34" charset="-128"/>
              </a:rPr>
              <a:t>1. Design Goals</a:t>
            </a:r>
          </a:p>
          <a:p>
            <a:pPr marL="838200" lvl="1" indent="-381000">
              <a:buFont typeface="Times" charset="0"/>
              <a:buNone/>
            </a:pPr>
            <a:r>
              <a:rPr lang="en-US" dirty="0" smtClean="0">
                <a:ea typeface="ＭＳ Ｐゴシック" pitchFamily="34" charset="-128"/>
              </a:rPr>
              <a:t>2. Subsystem Decomposition, Architectural Styles</a:t>
            </a:r>
          </a:p>
        </p:txBody>
      </p:sp>
      <p:sp>
        <p:nvSpPr>
          <p:cNvPr id="18436" name="Rectangle 11"/>
          <p:cNvSpPr>
            <a:spLocks noChangeArrowheads="1"/>
          </p:cNvSpPr>
          <p:nvPr/>
        </p:nvSpPr>
        <p:spPr bwMode="auto">
          <a:xfrm>
            <a:off x="260350" y="3262336"/>
            <a:ext cx="8669368" cy="3595688"/>
          </a:xfrm>
          <a:prstGeom prst="rect">
            <a:avLst/>
          </a:prstGeom>
          <a:noFill/>
          <a:ln w="12700">
            <a:noFill/>
            <a:miter lim="800000"/>
            <a:headEnd/>
            <a:tailEnd/>
          </a:ln>
        </p:spPr>
        <p:txBody>
          <a:bodyPr lIns="90487" tIns="44450" rIns="90487" bIns="44450"/>
          <a:lstStyle/>
          <a:p>
            <a:pPr eaLnBrk="0" hangingPunct="0">
              <a:lnSpc>
                <a:spcPct val="110000"/>
              </a:lnSpc>
            </a:pPr>
            <a:r>
              <a:rPr lang="en-US" b="0" dirty="0">
                <a:solidFill>
                  <a:srgbClr val="2E10FF"/>
                </a:solidFill>
                <a:latin typeface="Verdana" pitchFamily="34" charset="0"/>
              </a:rPr>
              <a:t>System Design II (Next Lecture)</a:t>
            </a:r>
            <a:endParaRPr lang="en-US" sz="2000" b="0" dirty="0">
              <a:solidFill>
                <a:srgbClr val="FF0000"/>
              </a:solidFill>
              <a:latin typeface="Verdana" pitchFamily="34" charset="0"/>
            </a:endParaRPr>
          </a:p>
          <a:p>
            <a:pPr lvl="1" eaLnBrk="0" hangingPunct="0">
              <a:lnSpc>
                <a:spcPct val="110000"/>
              </a:lnSpc>
            </a:pPr>
            <a:r>
              <a:rPr lang="en-US" sz="2000" b="0" dirty="0">
                <a:latin typeface="Verdana" pitchFamily="34" charset="0"/>
              </a:rPr>
              <a:t>3. Concurrency: Identification of parallelism</a:t>
            </a:r>
          </a:p>
          <a:p>
            <a:pPr lvl="1" eaLnBrk="0" hangingPunct="0">
              <a:lnSpc>
                <a:spcPct val="110000"/>
              </a:lnSpc>
            </a:pPr>
            <a:r>
              <a:rPr lang="en-US" sz="2000" b="0" dirty="0">
                <a:latin typeface="Verdana" pitchFamily="34" charset="0"/>
              </a:rPr>
              <a:t>4. Hardware/Software Mapping: </a:t>
            </a:r>
          </a:p>
          <a:p>
            <a:pPr lvl="1" eaLnBrk="0" hangingPunct="0">
              <a:lnSpc>
                <a:spcPct val="110000"/>
              </a:lnSpc>
            </a:pPr>
            <a:r>
              <a:rPr lang="en-US" sz="2000" b="0" dirty="0">
                <a:latin typeface="Verdana" pitchFamily="34" charset="0"/>
              </a:rPr>
              <a:t>	Mapping subsystems to processors</a:t>
            </a:r>
          </a:p>
          <a:p>
            <a:pPr lvl="1" eaLnBrk="0" hangingPunct="0">
              <a:lnSpc>
                <a:spcPct val="110000"/>
              </a:lnSpc>
            </a:pPr>
            <a:r>
              <a:rPr lang="en-US" sz="2000" b="0" dirty="0">
                <a:latin typeface="Verdana" pitchFamily="34" charset="0"/>
              </a:rPr>
              <a:t>5. Persistent Data Management: Storage for entity objects</a:t>
            </a:r>
          </a:p>
          <a:p>
            <a:pPr lvl="1" eaLnBrk="0" hangingPunct="0">
              <a:lnSpc>
                <a:spcPct val="110000"/>
              </a:lnSpc>
            </a:pPr>
            <a:r>
              <a:rPr lang="en-US" sz="2000" b="0" dirty="0">
                <a:latin typeface="Verdana" pitchFamily="34" charset="0"/>
              </a:rPr>
              <a:t>6. Global Resource Handling &amp; Access Control:</a:t>
            </a:r>
          </a:p>
          <a:p>
            <a:pPr lvl="1" eaLnBrk="0" hangingPunct="0">
              <a:lnSpc>
                <a:spcPct val="110000"/>
              </a:lnSpc>
            </a:pPr>
            <a:r>
              <a:rPr lang="en-US" sz="2000" b="0" dirty="0">
                <a:latin typeface="Verdana" pitchFamily="34" charset="0"/>
              </a:rPr>
              <a:t>	Who can access what?)</a:t>
            </a:r>
          </a:p>
          <a:p>
            <a:pPr lvl="1" eaLnBrk="0" hangingPunct="0">
              <a:lnSpc>
                <a:spcPct val="110000"/>
              </a:lnSpc>
            </a:pPr>
            <a:r>
              <a:rPr lang="en-US" sz="2000" b="0" dirty="0">
                <a:latin typeface="Verdana" pitchFamily="34" charset="0"/>
              </a:rPr>
              <a:t>7. Software Control: Who is in control?</a:t>
            </a:r>
          </a:p>
          <a:p>
            <a:pPr lvl="1" eaLnBrk="0" hangingPunct="0">
              <a:lnSpc>
                <a:spcPct val="110000"/>
              </a:lnSpc>
            </a:pPr>
            <a:r>
              <a:rPr lang="en-US" sz="2000" b="0" dirty="0">
                <a:latin typeface="Verdana" pitchFamily="34" charset="0"/>
              </a:rPr>
              <a:t>8. Boundary Conditions: Administrative use cases.</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title"/>
          </p:nvPr>
        </p:nvSpPr>
        <p:spPr/>
        <p:txBody>
          <a:bodyPr/>
          <a:lstStyle/>
          <a:p>
            <a:r>
              <a:rPr lang="en-US" smtClean="0">
                <a:ea typeface="ＭＳ Ｐゴシック" pitchFamily="34" charset="-128"/>
              </a:rPr>
              <a:t>Peer-to-Peer Architectural Style</a:t>
            </a:r>
          </a:p>
        </p:txBody>
      </p:sp>
      <p:sp>
        <p:nvSpPr>
          <p:cNvPr id="244740" name="Rectangle 4"/>
          <p:cNvSpPr>
            <a:spLocks noGrp="1" noChangeArrowheads="1"/>
          </p:cNvSpPr>
          <p:nvPr>
            <p:ph type="body" idx="1"/>
          </p:nvPr>
        </p:nvSpPr>
        <p:spPr>
          <a:xfrm>
            <a:off x="254000" y="914400"/>
            <a:ext cx="8255000" cy="802285"/>
          </a:xfrm>
        </p:spPr>
        <p:txBody>
          <a:bodyPr/>
          <a:lstStyle/>
          <a:p>
            <a:pPr>
              <a:buFont typeface="Times" pitchFamily="-108" charset="0"/>
              <a:buNone/>
              <a:defRPr/>
            </a:pPr>
            <a:r>
              <a:rPr lang="en-US" sz="2400" dirty="0"/>
              <a:t>Generalization of Client/Server Architectural </a:t>
            </a:r>
            <a:r>
              <a:rPr lang="en-US" sz="2400" dirty="0" smtClean="0"/>
              <a:t>Style</a:t>
            </a:r>
          </a:p>
          <a:p>
            <a:pPr>
              <a:buFont typeface="Times" pitchFamily="-108" charset="0"/>
              <a:buNone/>
              <a:defRPr/>
            </a:pPr>
            <a:r>
              <a:rPr lang="en-US" sz="2400" dirty="0" smtClean="0">
                <a:ln>
                  <a:solidFill>
                    <a:srgbClr val="FF0000"/>
                  </a:solidFill>
                </a:ln>
                <a:solidFill>
                  <a:srgbClr val="0000FF"/>
                </a:solidFill>
              </a:rPr>
              <a:t> “Clients can be servers and servers can be clients”</a:t>
            </a:r>
            <a:endParaRPr lang="en-US" sz="2400" dirty="0" smtClean="0"/>
          </a:p>
          <a:p>
            <a:pPr>
              <a:buFont typeface="Times" pitchFamily="-108" charset="0"/>
              <a:buChar char="•"/>
              <a:defRPr/>
            </a:pPr>
            <a:endParaRPr lang="en-US" sz="2400" dirty="0"/>
          </a:p>
        </p:txBody>
      </p:sp>
      <p:pic>
        <p:nvPicPr>
          <p:cNvPr id="244741" name="Picture 5"/>
          <p:cNvPicPr>
            <a:picLocks noChangeAspect="1" noChangeArrowheads="1"/>
          </p:cNvPicPr>
          <p:nvPr/>
        </p:nvPicPr>
        <p:blipFill>
          <a:blip r:embed="rId3"/>
          <a:srcRect/>
          <a:stretch>
            <a:fillRect/>
          </a:stretch>
        </p:blipFill>
        <p:spPr bwMode="auto">
          <a:xfrm>
            <a:off x="2039938" y="4052888"/>
            <a:ext cx="4894262" cy="2295525"/>
          </a:xfrm>
          <a:prstGeom prst="rect">
            <a:avLst/>
          </a:prstGeom>
          <a:noFill/>
          <a:ln w="12700">
            <a:noFill/>
            <a:miter lim="800000"/>
            <a:headEnd/>
            <a:tailEnd/>
          </a:ln>
        </p:spPr>
      </p:pic>
      <p:sp>
        <p:nvSpPr>
          <p:cNvPr id="244742" name="Rectangle 6"/>
          <p:cNvSpPr>
            <a:spLocks noChangeArrowheads="1"/>
          </p:cNvSpPr>
          <p:nvPr/>
        </p:nvSpPr>
        <p:spPr bwMode="auto">
          <a:xfrm>
            <a:off x="351365" y="1716685"/>
            <a:ext cx="8580966" cy="1327601"/>
          </a:xfrm>
          <a:prstGeom prst="rect">
            <a:avLst/>
          </a:prstGeom>
          <a:noFill/>
          <a:ln w="12700">
            <a:noFill/>
            <a:miter lim="800000"/>
            <a:headEnd/>
            <a:tailEnd/>
          </a:ln>
        </p:spPr>
        <p:txBody>
          <a:bodyPr lIns="90487" tIns="44450" rIns="90487" bIns="44450"/>
          <a:lstStyle/>
          <a:p>
            <a:pPr eaLnBrk="0" hangingPunct="0">
              <a:defRPr/>
            </a:pPr>
            <a:r>
              <a:rPr lang="en-US" b="0" dirty="0">
                <a:latin typeface="Verdana" pitchFamily="36" charset="0"/>
                <a:ea typeface="+mn-ea"/>
              </a:rPr>
              <a:t>Introduction a new abstraction: </a:t>
            </a:r>
            <a:r>
              <a:rPr lang="en-US" b="0" dirty="0">
                <a:solidFill>
                  <a:srgbClr val="0000FF"/>
                </a:solidFill>
                <a:latin typeface="Verdana" pitchFamily="36" charset="0"/>
                <a:ea typeface="+mn-ea"/>
              </a:rPr>
              <a:t>Peer</a:t>
            </a:r>
          </a:p>
          <a:p>
            <a:pPr eaLnBrk="0" hangingPunct="0">
              <a:defRPr/>
            </a:pPr>
            <a:r>
              <a:rPr lang="en-US" b="0" dirty="0">
                <a:solidFill>
                  <a:srgbClr val="FF0000"/>
                </a:solidFill>
                <a:latin typeface="Verdana" pitchFamily="36" charset="0"/>
                <a:ea typeface="+mn-ea"/>
              </a:rPr>
              <a:t>“</a:t>
            </a:r>
            <a:r>
              <a:rPr lang="en-US" b="0" dirty="0">
                <a:ln>
                  <a:solidFill>
                    <a:srgbClr val="FF0000"/>
                  </a:solidFill>
                </a:ln>
                <a:solidFill>
                  <a:srgbClr val="0000FF"/>
                </a:solidFill>
                <a:latin typeface="Verdana" pitchFamily="36" charset="0"/>
                <a:ea typeface="+mn-ea"/>
              </a:rPr>
              <a:t>Clients and servers can be both peers</a:t>
            </a:r>
            <a:r>
              <a:rPr lang="en-US" b="0" dirty="0">
                <a:solidFill>
                  <a:srgbClr val="FF0000"/>
                </a:solidFill>
                <a:latin typeface="Verdana" pitchFamily="36" charset="0"/>
                <a:ea typeface="+mn-ea"/>
              </a:rPr>
              <a:t>”</a:t>
            </a:r>
          </a:p>
          <a:p>
            <a:pPr eaLnBrk="0" hangingPunct="0">
              <a:defRPr/>
            </a:pPr>
            <a:r>
              <a:rPr lang="en-US" b="0" dirty="0">
                <a:latin typeface="Verdana" pitchFamily="36" charset="0"/>
                <a:ea typeface="+mn-ea"/>
              </a:rPr>
              <a:t>How do we model this statement? With Inheritance?</a:t>
            </a:r>
            <a:r>
              <a:rPr lang="en-US" b="0" dirty="0">
                <a:solidFill>
                  <a:srgbClr val="0000FF"/>
                </a:solidFill>
                <a:latin typeface="Verdana" pitchFamily="36" charset="0"/>
                <a:ea typeface="+mn-ea"/>
              </a:rPr>
              <a:t/>
            </a:r>
            <a:br>
              <a:rPr lang="en-US" b="0" dirty="0">
                <a:solidFill>
                  <a:srgbClr val="0000FF"/>
                </a:solidFill>
                <a:latin typeface="Verdana" pitchFamily="36" charset="0"/>
                <a:ea typeface="+mn-ea"/>
              </a:rPr>
            </a:br>
            <a:endParaRPr lang="en-US" b="0" dirty="0">
              <a:ln>
                <a:solidFill>
                  <a:srgbClr val="FF0000"/>
                </a:solidFill>
              </a:ln>
              <a:solidFill>
                <a:srgbClr val="0000FF"/>
              </a:solidFill>
              <a:latin typeface="Verdana" pitchFamily="36" charset="0"/>
              <a:ea typeface="+mn-ea"/>
            </a:endParaRPr>
          </a:p>
        </p:txBody>
      </p:sp>
      <p:sp>
        <p:nvSpPr>
          <p:cNvPr id="7" name="Rectangle 6"/>
          <p:cNvSpPr>
            <a:spLocks noChangeArrowheads="1"/>
          </p:cNvSpPr>
          <p:nvPr/>
        </p:nvSpPr>
        <p:spPr bwMode="auto">
          <a:xfrm>
            <a:off x="403225" y="3044825"/>
            <a:ext cx="8888413" cy="493713"/>
          </a:xfrm>
          <a:prstGeom prst="rect">
            <a:avLst/>
          </a:prstGeom>
          <a:noFill/>
          <a:ln w="12700">
            <a:noFill/>
            <a:miter lim="800000"/>
            <a:headEnd/>
            <a:tailEnd/>
          </a:ln>
        </p:spPr>
        <p:txBody>
          <a:bodyPr lIns="90487" tIns="44450" rIns="90487" bIns="44450"/>
          <a:lstStyle/>
          <a:p>
            <a:pPr eaLnBrk="0" hangingPunct="0"/>
            <a:r>
              <a:rPr lang="en-US" b="0">
                <a:solidFill>
                  <a:srgbClr val="0000FF"/>
                </a:solidFill>
                <a:latin typeface="Verdana" pitchFamily="34" charset="0"/>
              </a:rPr>
              <a:t>Proposal 1: “</a:t>
            </a:r>
            <a:r>
              <a:rPr lang="en-US" b="0">
                <a:solidFill>
                  <a:srgbClr val="0000FF"/>
                </a:solidFill>
                <a:latin typeface="Century Gothic" pitchFamily="34" charset="0"/>
              </a:rPr>
              <a:t>A peer can be either a client or a server”</a:t>
            </a:r>
            <a:endParaRPr lang="en-US" sz="3000">
              <a:solidFill>
                <a:srgbClr val="0000FF"/>
              </a:solidFill>
              <a:latin typeface="Century Gothic" pitchFamily="34" charset="0"/>
            </a:endParaRPr>
          </a:p>
        </p:txBody>
      </p:sp>
      <p:sp>
        <p:nvSpPr>
          <p:cNvPr id="8" name="Rectangle 6"/>
          <p:cNvSpPr>
            <a:spLocks noChangeArrowheads="1"/>
          </p:cNvSpPr>
          <p:nvPr/>
        </p:nvSpPr>
        <p:spPr bwMode="auto">
          <a:xfrm>
            <a:off x="428625" y="3506788"/>
            <a:ext cx="8504238" cy="654050"/>
          </a:xfrm>
          <a:prstGeom prst="rect">
            <a:avLst/>
          </a:prstGeom>
          <a:noFill/>
          <a:ln w="12700">
            <a:noFill/>
            <a:miter lim="800000"/>
            <a:headEnd/>
            <a:tailEnd/>
          </a:ln>
        </p:spPr>
        <p:txBody>
          <a:bodyPr lIns="90487" tIns="44450" rIns="90487" bIns="44450"/>
          <a:lstStyle/>
          <a:p>
            <a:pPr eaLnBrk="0" hangingPunct="0"/>
            <a:r>
              <a:rPr lang="en-US" b="0">
                <a:solidFill>
                  <a:srgbClr val="0000FF"/>
                </a:solidFill>
                <a:latin typeface="Verdana" pitchFamily="34" charset="0"/>
              </a:rPr>
              <a:t>Proposal 2: “</a:t>
            </a:r>
            <a:r>
              <a:rPr lang="en-US" b="0">
                <a:solidFill>
                  <a:srgbClr val="0000FF"/>
                </a:solidFill>
                <a:latin typeface="Century Gothic" pitchFamily="34" charset="0"/>
              </a:rPr>
              <a:t>A peer can be a client as well as a server”.</a:t>
            </a:r>
            <a:endParaRPr lang="en-US" sz="3000">
              <a:solidFill>
                <a:srgbClr val="0000FF"/>
              </a:solidFill>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447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P spid="8"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Picture 2" descr="PeerInheritsFromClientAndServer"/>
          <p:cNvPicPr>
            <a:picLocks noChangeAspect="1" noChangeArrowheads="1"/>
          </p:cNvPicPr>
          <p:nvPr/>
        </p:nvPicPr>
        <p:blipFill>
          <a:blip r:embed="rId3"/>
          <a:srcRect/>
          <a:stretch>
            <a:fillRect/>
          </a:stretch>
        </p:blipFill>
        <p:spPr bwMode="auto">
          <a:xfrm>
            <a:off x="5099050" y="3241675"/>
            <a:ext cx="4043363" cy="3136900"/>
          </a:xfrm>
          <a:prstGeom prst="rect">
            <a:avLst/>
          </a:prstGeom>
          <a:solidFill>
            <a:srgbClr val="FF9966"/>
          </a:solidFill>
          <a:ln w="9525">
            <a:noFill/>
            <a:miter lim="800000"/>
            <a:headEnd/>
            <a:tailEnd/>
          </a:ln>
        </p:spPr>
      </p:pic>
      <p:sp>
        <p:nvSpPr>
          <p:cNvPr id="107523" name="Rectangle 3"/>
          <p:cNvSpPr>
            <a:spLocks noGrp="1" noChangeArrowheads="1"/>
          </p:cNvSpPr>
          <p:nvPr>
            <p:ph type="title"/>
          </p:nvPr>
        </p:nvSpPr>
        <p:spPr>
          <a:xfrm>
            <a:off x="419100" y="52388"/>
            <a:ext cx="8153400" cy="863600"/>
          </a:xfrm>
        </p:spPr>
        <p:txBody>
          <a:bodyPr/>
          <a:lstStyle/>
          <a:p>
            <a:r>
              <a:rPr lang="en-US" sz="3600" dirty="0" smtClean="0">
                <a:ea typeface="ＭＳ Ｐゴシック" pitchFamily="34" charset="-128"/>
              </a:rPr>
              <a:t>Relationship Client/Server &amp; Peer-to-Peer</a:t>
            </a:r>
          </a:p>
        </p:txBody>
      </p:sp>
      <p:sp>
        <p:nvSpPr>
          <p:cNvPr id="244742" name="Rectangle 6"/>
          <p:cNvSpPr>
            <a:spLocks noChangeArrowheads="1"/>
          </p:cNvSpPr>
          <p:nvPr/>
        </p:nvSpPr>
        <p:spPr bwMode="auto">
          <a:xfrm>
            <a:off x="266700" y="1059605"/>
            <a:ext cx="8255000" cy="1083511"/>
          </a:xfrm>
          <a:prstGeom prst="rect">
            <a:avLst/>
          </a:prstGeom>
          <a:noFill/>
          <a:ln w="12700">
            <a:noFill/>
            <a:miter lim="800000"/>
            <a:headEnd/>
            <a:tailEnd/>
          </a:ln>
        </p:spPr>
        <p:txBody>
          <a:bodyPr lIns="90487" tIns="44450" rIns="90487" bIns="44450"/>
          <a:lstStyle/>
          <a:p>
            <a:pPr eaLnBrk="0" hangingPunct="0">
              <a:defRPr/>
            </a:pPr>
            <a:r>
              <a:rPr lang="en-US" b="0" dirty="0">
                <a:latin typeface="Verdana" pitchFamily="36" charset="0"/>
                <a:ea typeface="+mn-ea"/>
              </a:rPr>
              <a:t>Problem statement </a:t>
            </a:r>
            <a:r>
              <a:rPr lang="en-US" b="0" dirty="0">
                <a:ln>
                  <a:solidFill>
                    <a:srgbClr val="FF0000"/>
                  </a:solidFill>
                </a:ln>
                <a:latin typeface="Verdana" pitchFamily="36" charset="0"/>
                <a:ea typeface="+mn-ea"/>
              </a:rPr>
              <a:t>“Clients can be servers and servers can be clients”</a:t>
            </a:r>
            <a:endParaRPr lang="en-US" b="0" dirty="0">
              <a:latin typeface="Verdana" pitchFamily="36" charset="0"/>
              <a:ea typeface="+mn-ea"/>
            </a:endParaRPr>
          </a:p>
          <a:p>
            <a:pPr eaLnBrk="0" hangingPunct="0">
              <a:defRPr/>
            </a:pPr>
            <a:r>
              <a:rPr lang="en-US" b="0" dirty="0">
                <a:latin typeface="Verdana" pitchFamily="36" charset="0"/>
                <a:ea typeface="+mn-ea"/>
              </a:rPr>
              <a:t>Which model is correct?</a:t>
            </a:r>
          </a:p>
        </p:txBody>
      </p:sp>
      <p:sp>
        <p:nvSpPr>
          <p:cNvPr id="7" name="Rectangle 6"/>
          <p:cNvSpPr>
            <a:spLocks noChangeArrowheads="1"/>
          </p:cNvSpPr>
          <p:nvPr/>
        </p:nvSpPr>
        <p:spPr bwMode="auto">
          <a:xfrm>
            <a:off x="458788" y="1962150"/>
            <a:ext cx="8380412" cy="501650"/>
          </a:xfrm>
          <a:prstGeom prst="rect">
            <a:avLst/>
          </a:prstGeom>
          <a:noFill/>
          <a:ln w="12700">
            <a:noFill/>
            <a:miter lim="800000"/>
            <a:headEnd/>
            <a:tailEnd/>
          </a:ln>
        </p:spPr>
        <p:txBody>
          <a:bodyPr lIns="90487" tIns="44450" rIns="90487" bIns="44450"/>
          <a:lstStyle/>
          <a:p>
            <a:pPr eaLnBrk="0" hangingPunct="0"/>
            <a:r>
              <a:rPr lang="en-US" b="0">
                <a:solidFill>
                  <a:srgbClr val="0000FF"/>
                </a:solidFill>
                <a:latin typeface="Verdana" pitchFamily="34" charset="0"/>
              </a:rPr>
              <a:t>Model 1: “</a:t>
            </a:r>
            <a:r>
              <a:rPr lang="en-US" b="0">
                <a:solidFill>
                  <a:srgbClr val="0000FF"/>
                </a:solidFill>
                <a:latin typeface="Century Gothic" pitchFamily="34" charset="0"/>
              </a:rPr>
              <a:t>A peer can be either a client or a server”</a:t>
            </a:r>
            <a:endParaRPr lang="en-US" sz="3000">
              <a:solidFill>
                <a:srgbClr val="0000FF"/>
              </a:solidFill>
              <a:latin typeface="Century Gothic" pitchFamily="34" charset="0"/>
            </a:endParaRPr>
          </a:p>
        </p:txBody>
      </p:sp>
      <p:sp>
        <p:nvSpPr>
          <p:cNvPr id="8" name="Rectangle 6"/>
          <p:cNvSpPr>
            <a:spLocks noChangeArrowheads="1"/>
          </p:cNvSpPr>
          <p:nvPr/>
        </p:nvSpPr>
        <p:spPr bwMode="auto">
          <a:xfrm>
            <a:off x="396875" y="2384425"/>
            <a:ext cx="8745538" cy="654050"/>
          </a:xfrm>
          <a:prstGeom prst="rect">
            <a:avLst/>
          </a:prstGeom>
          <a:noFill/>
          <a:ln w="12700">
            <a:noFill/>
            <a:miter lim="800000"/>
            <a:headEnd/>
            <a:tailEnd/>
          </a:ln>
        </p:spPr>
        <p:txBody>
          <a:bodyPr lIns="90487" tIns="44450" rIns="90487" bIns="44450"/>
          <a:lstStyle/>
          <a:p>
            <a:pPr eaLnBrk="0" hangingPunct="0"/>
            <a:r>
              <a:rPr lang="en-US" b="0">
                <a:solidFill>
                  <a:srgbClr val="0000FF"/>
                </a:solidFill>
                <a:latin typeface="Verdana" pitchFamily="34" charset="0"/>
              </a:rPr>
              <a:t>Model 2: “</a:t>
            </a:r>
            <a:r>
              <a:rPr lang="en-US" b="0">
                <a:solidFill>
                  <a:srgbClr val="0000FF"/>
                </a:solidFill>
                <a:latin typeface="Century Gothic" pitchFamily="34" charset="0"/>
              </a:rPr>
              <a:t>A peer can be a client as well as a server”</a:t>
            </a:r>
          </a:p>
          <a:p>
            <a:pPr eaLnBrk="0" hangingPunct="0"/>
            <a:endParaRPr lang="en-US" b="0">
              <a:solidFill>
                <a:srgbClr val="0000FF"/>
              </a:solidFill>
              <a:latin typeface="Century Gothic" pitchFamily="34" charset="0"/>
            </a:endParaRPr>
          </a:p>
          <a:p>
            <a:pPr eaLnBrk="0" hangingPunct="0"/>
            <a:endParaRPr lang="en-US" sz="3000">
              <a:solidFill>
                <a:srgbClr val="0000FF"/>
              </a:solidFill>
              <a:latin typeface="Century Gothic" pitchFamily="34" charset="0"/>
            </a:endParaRPr>
          </a:p>
        </p:txBody>
      </p:sp>
      <p:grpSp>
        <p:nvGrpSpPr>
          <p:cNvPr id="2" name="Gruppierung 22"/>
          <p:cNvGrpSpPr>
            <a:grpSpLocks/>
          </p:cNvGrpSpPr>
          <p:nvPr/>
        </p:nvGrpSpPr>
        <p:grpSpPr bwMode="auto">
          <a:xfrm>
            <a:off x="792163" y="3206750"/>
            <a:ext cx="2901950" cy="3089275"/>
            <a:chOff x="659770" y="3030509"/>
            <a:chExt cx="2902989" cy="3089318"/>
          </a:xfrm>
        </p:grpSpPr>
        <p:pic>
          <p:nvPicPr>
            <p:cNvPr id="107532" name="Picture 5"/>
            <p:cNvPicPr>
              <a:picLocks noChangeAspect="1" noChangeArrowheads="1"/>
            </p:cNvPicPr>
            <p:nvPr/>
          </p:nvPicPr>
          <p:blipFill>
            <a:blip r:embed="rId4"/>
            <a:srcRect/>
            <a:stretch>
              <a:fillRect/>
            </a:stretch>
          </p:blipFill>
          <p:spPr bwMode="auto">
            <a:xfrm>
              <a:off x="659771" y="3030509"/>
              <a:ext cx="2902988" cy="1361570"/>
            </a:xfrm>
            <a:prstGeom prst="rect">
              <a:avLst/>
            </a:prstGeom>
            <a:noFill/>
            <a:ln w="12700">
              <a:noFill/>
              <a:miter lim="800000"/>
              <a:headEnd/>
              <a:tailEnd/>
            </a:ln>
          </p:spPr>
        </p:pic>
        <p:sp>
          <p:nvSpPr>
            <p:cNvPr id="107533" name="Zusammenführen 9"/>
            <p:cNvSpPr>
              <a:spLocks noChangeArrowheads="1"/>
            </p:cNvSpPr>
            <p:nvPr/>
          </p:nvSpPr>
          <p:spPr bwMode="auto">
            <a:xfrm flipV="1">
              <a:off x="1880341" y="4734210"/>
              <a:ext cx="362873" cy="296919"/>
            </a:xfrm>
            <a:prstGeom prst="flowChartMerge">
              <a:avLst/>
            </a:prstGeom>
            <a:solidFill>
              <a:schemeClr val="bg1"/>
            </a:solidFill>
            <a:ln w="9525">
              <a:solidFill>
                <a:schemeClr val="tx1"/>
              </a:solidFill>
              <a:round/>
              <a:headEnd/>
              <a:tailEnd/>
            </a:ln>
          </p:spPr>
          <p:txBody>
            <a:bodyPr wrap="none" anchor="ctr"/>
            <a:lstStyle/>
            <a:p>
              <a:pPr eaLnBrk="0" hangingPunct="0"/>
              <a:endParaRPr lang="de-DE" sz="1800"/>
            </a:p>
          </p:txBody>
        </p:sp>
        <p:cxnSp>
          <p:nvCxnSpPr>
            <p:cNvPr id="107534" name="Gerade Verbindung 11"/>
            <p:cNvCxnSpPr>
              <a:cxnSpLocks noChangeShapeType="1"/>
            </p:cNvCxnSpPr>
            <p:nvPr/>
          </p:nvCxnSpPr>
          <p:spPr bwMode="auto">
            <a:xfrm rot="5400000">
              <a:off x="1865970" y="4554897"/>
              <a:ext cx="391616" cy="1588"/>
            </a:xfrm>
            <a:prstGeom prst="line">
              <a:avLst/>
            </a:prstGeom>
            <a:noFill/>
            <a:ln w="12700">
              <a:solidFill>
                <a:schemeClr val="tx1"/>
              </a:solidFill>
              <a:round/>
              <a:headEnd/>
              <a:tailEnd/>
            </a:ln>
          </p:spPr>
        </p:cxnSp>
        <p:sp>
          <p:nvSpPr>
            <p:cNvPr id="107535" name="Rechteck 13"/>
            <p:cNvSpPr>
              <a:spLocks noChangeArrowheads="1"/>
            </p:cNvSpPr>
            <p:nvPr/>
          </p:nvSpPr>
          <p:spPr bwMode="auto">
            <a:xfrm>
              <a:off x="659770" y="5328043"/>
              <a:ext cx="1220571" cy="791784"/>
            </a:xfrm>
            <a:prstGeom prst="rect">
              <a:avLst/>
            </a:prstGeom>
            <a:solidFill>
              <a:schemeClr val="bg1"/>
            </a:solidFill>
            <a:ln w="12700">
              <a:solidFill>
                <a:schemeClr val="tx1"/>
              </a:solidFill>
              <a:round/>
              <a:headEnd/>
              <a:tailEnd/>
            </a:ln>
          </p:spPr>
          <p:txBody>
            <a:bodyPr wrap="none" anchor="ctr"/>
            <a:lstStyle/>
            <a:p>
              <a:pPr algn="ctr" eaLnBrk="0" hangingPunct="0"/>
              <a:r>
                <a:rPr lang="de-DE" sz="1800"/>
                <a:t>Client</a:t>
              </a:r>
            </a:p>
          </p:txBody>
        </p:sp>
        <p:sp>
          <p:nvSpPr>
            <p:cNvPr id="107536" name="Rechteck 14"/>
            <p:cNvSpPr>
              <a:spLocks noChangeArrowheads="1"/>
            </p:cNvSpPr>
            <p:nvPr/>
          </p:nvSpPr>
          <p:spPr bwMode="auto">
            <a:xfrm>
              <a:off x="2243214" y="5328043"/>
              <a:ext cx="1220571" cy="791784"/>
            </a:xfrm>
            <a:prstGeom prst="rect">
              <a:avLst/>
            </a:prstGeom>
            <a:solidFill>
              <a:schemeClr val="bg1"/>
            </a:solidFill>
            <a:ln w="12700">
              <a:solidFill>
                <a:schemeClr val="tx1"/>
              </a:solidFill>
              <a:round/>
              <a:headEnd/>
              <a:tailEnd/>
            </a:ln>
          </p:spPr>
          <p:txBody>
            <a:bodyPr wrap="none" anchor="ctr"/>
            <a:lstStyle/>
            <a:p>
              <a:pPr algn="ctr" eaLnBrk="0" hangingPunct="0"/>
              <a:r>
                <a:rPr lang="de-DE" sz="1800"/>
                <a:t>Server</a:t>
              </a:r>
            </a:p>
          </p:txBody>
        </p:sp>
        <p:cxnSp>
          <p:nvCxnSpPr>
            <p:cNvPr id="107537" name="Gerade Verbindung 16"/>
            <p:cNvCxnSpPr>
              <a:cxnSpLocks noChangeShapeType="1"/>
            </p:cNvCxnSpPr>
            <p:nvPr/>
          </p:nvCxnSpPr>
          <p:spPr bwMode="auto">
            <a:xfrm>
              <a:off x="973161" y="5031129"/>
              <a:ext cx="2028793" cy="1588"/>
            </a:xfrm>
            <a:prstGeom prst="line">
              <a:avLst/>
            </a:prstGeom>
            <a:noFill/>
            <a:ln w="12700">
              <a:solidFill>
                <a:schemeClr val="tx1"/>
              </a:solidFill>
              <a:round/>
              <a:headEnd/>
              <a:tailEnd/>
            </a:ln>
          </p:spPr>
        </p:cxnSp>
        <p:cxnSp>
          <p:nvCxnSpPr>
            <p:cNvPr id="107538" name="Gerade Verbindung 19"/>
            <p:cNvCxnSpPr>
              <a:cxnSpLocks noChangeShapeType="1"/>
            </p:cNvCxnSpPr>
            <p:nvPr/>
          </p:nvCxnSpPr>
          <p:spPr bwMode="auto">
            <a:xfrm rot="5400000">
              <a:off x="2853497" y="5179586"/>
              <a:ext cx="296914" cy="1588"/>
            </a:xfrm>
            <a:prstGeom prst="line">
              <a:avLst/>
            </a:prstGeom>
            <a:noFill/>
            <a:ln w="12700">
              <a:solidFill>
                <a:schemeClr val="tx1"/>
              </a:solidFill>
              <a:round/>
              <a:headEnd/>
              <a:tailEnd/>
            </a:ln>
          </p:spPr>
        </p:cxnSp>
        <p:cxnSp>
          <p:nvCxnSpPr>
            <p:cNvPr id="107539" name="Gerade Verbindung 21"/>
            <p:cNvCxnSpPr>
              <a:cxnSpLocks noChangeShapeType="1"/>
            </p:cNvCxnSpPr>
            <p:nvPr/>
          </p:nvCxnSpPr>
          <p:spPr bwMode="auto">
            <a:xfrm rot="5400000">
              <a:off x="824704" y="5179586"/>
              <a:ext cx="296914" cy="1588"/>
            </a:xfrm>
            <a:prstGeom prst="line">
              <a:avLst/>
            </a:prstGeom>
            <a:noFill/>
            <a:ln w="12700">
              <a:solidFill>
                <a:schemeClr val="tx1"/>
              </a:solidFill>
              <a:round/>
              <a:headEnd/>
              <a:tailEnd/>
            </a:ln>
          </p:spPr>
        </p:cxnSp>
      </p:grpSp>
      <p:sp>
        <p:nvSpPr>
          <p:cNvPr id="24" name="Textfeld 23"/>
          <p:cNvSpPr txBox="1">
            <a:spLocks noChangeArrowheads="1"/>
          </p:cNvSpPr>
          <p:nvPr/>
        </p:nvSpPr>
        <p:spPr bwMode="auto">
          <a:xfrm>
            <a:off x="5522913" y="4781550"/>
            <a:ext cx="939800" cy="1016000"/>
          </a:xfrm>
          <a:prstGeom prst="rect">
            <a:avLst/>
          </a:prstGeom>
          <a:noFill/>
          <a:ln w="9525">
            <a:noFill/>
            <a:miter lim="800000"/>
            <a:headEnd/>
            <a:tailEnd/>
          </a:ln>
        </p:spPr>
        <p:txBody>
          <a:bodyPr>
            <a:spAutoFit/>
          </a:bodyPr>
          <a:lstStyle/>
          <a:p>
            <a:pPr eaLnBrk="0" hangingPunct="0"/>
            <a:r>
              <a:rPr lang="en-US" sz="6000" b="0">
                <a:solidFill>
                  <a:schemeClr val="bg2"/>
                </a:solidFill>
                <a:latin typeface="Zapf Dingbats" charset="2"/>
              </a:rPr>
              <a:t>✔</a:t>
            </a:r>
            <a:endParaRPr lang="de-DE" sz="6000">
              <a:solidFill>
                <a:schemeClr val="bg2"/>
              </a:solidFill>
            </a:endParaRPr>
          </a:p>
        </p:txBody>
      </p:sp>
      <p:sp>
        <p:nvSpPr>
          <p:cNvPr id="26" name="Textfeld 25"/>
          <p:cNvSpPr txBox="1">
            <a:spLocks noChangeArrowheads="1"/>
          </p:cNvSpPr>
          <p:nvPr/>
        </p:nvSpPr>
        <p:spPr bwMode="auto">
          <a:xfrm>
            <a:off x="4402138" y="4181475"/>
            <a:ext cx="696912" cy="1322388"/>
          </a:xfrm>
          <a:prstGeom prst="rect">
            <a:avLst/>
          </a:prstGeom>
          <a:noFill/>
          <a:ln w="9525">
            <a:noFill/>
            <a:miter lim="800000"/>
            <a:headEnd/>
            <a:tailEnd/>
          </a:ln>
        </p:spPr>
        <p:txBody>
          <a:bodyPr wrap="none">
            <a:spAutoFit/>
          </a:bodyPr>
          <a:lstStyle/>
          <a:p>
            <a:pPr eaLnBrk="0" hangingPunct="0"/>
            <a:r>
              <a:rPr lang="de-DE" sz="8000"/>
              <a:t>?</a:t>
            </a:r>
          </a:p>
        </p:txBody>
      </p:sp>
      <p:sp>
        <p:nvSpPr>
          <p:cNvPr id="27" name="Textfeld 26"/>
          <p:cNvSpPr txBox="1">
            <a:spLocks noChangeArrowheads="1"/>
          </p:cNvSpPr>
          <p:nvPr/>
        </p:nvSpPr>
        <p:spPr bwMode="auto">
          <a:xfrm>
            <a:off x="266700" y="4743450"/>
            <a:ext cx="985838" cy="368300"/>
          </a:xfrm>
          <a:prstGeom prst="rect">
            <a:avLst/>
          </a:prstGeom>
          <a:noFill/>
          <a:ln w="9525">
            <a:noFill/>
            <a:miter lim="800000"/>
            <a:headEnd/>
            <a:tailEnd/>
          </a:ln>
        </p:spPr>
        <p:txBody>
          <a:bodyPr wrap="none">
            <a:spAutoFit/>
          </a:bodyPr>
          <a:lstStyle/>
          <a:p>
            <a:pPr eaLnBrk="0" hangingPunct="0"/>
            <a:r>
              <a:rPr lang="de-DE" sz="1800"/>
              <a:t>Model 1</a:t>
            </a:r>
          </a:p>
        </p:txBody>
      </p:sp>
      <p:sp>
        <p:nvSpPr>
          <p:cNvPr id="28" name="Textfeld 27"/>
          <p:cNvSpPr txBox="1">
            <a:spLocks noChangeArrowheads="1"/>
          </p:cNvSpPr>
          <p:nvPr/>
        </p:nvSpPr>
        <p:spPr bwMode="auto">
          <a:xfrm>
            <a:off x="8027988" y="5022850"/>
            <a:ext cx="987425" cy="369888"/>
          </a:xfrm>
          <a:prstGeom prst="rect">
            <a:avLst/>
          </a:prstGeom>
          <a:noFill/>
          <a:ln w="9525">
            <a:noFill/>
            <a:miter lim="800000"/>
            <a:headEnd/>
            <a:tailEnd/>
          </a:ln>
        </p:spPr>
        <p:txBody>
          <a:bodyPr wrap="none">
            <a:spAutoFit/>
          </a:bodyPr>
          <a:lstStyle/>
          <a:p>
            <a:pPr eaLnBrk="0" hangingPunct="0"/>
            <a:r>
              <a:rPr lang="de-DE" sz="1800"/>
              <a:t>Model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2447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P spid="8" grpId="0" build="p" autoUpdateAnimBg="0"/>
      <p:bldP spid="24" grpId="0"/>
      <p:bldP spid="26" grpId="0"/>
      <p:bldP spid="27" grpId="0"/>
      <p:bldP spid="2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smtClean="0">
                <a:ea typeface="ＭＳ Ｐゴシック" pitchFamily="34" charset="-128"/>
              </a:rPr>
              <a:t>3-Layer-Architectural Style</a:t>
            </a:r>
            <a:br>
              <a:rPr lang="en-US" smtClean="0">
                <a:ea typeface="ＭＳ Ｐゴシック" pitchFamily="34" charset="-128"/>
              </a:rPr>
            </a:br>
            <a:r>
              <a:rPr lang="en-US" smtClean="0">
                <a:ea typeface="ＭＳ Ｐゴシック" pitchFamily="34" charset="-128"/>
              </a:rPr>
              <a:t>3-Tier Architecture</a:t>
            </a:r>
          </a:p>
        </p:txBody>
      </p:sp>
      <p:sp>
        <p:nvSpPr>
          <p:cNvPr id="279555" name="Rectangle 3"/>
          <p:cNvSpPr>
            <a:spLocks noGrp="1" noChangeArrowheads="1"/>
          </p:cNvSpPr>
          <p:nvPr>
            <p:ph type="body" idx="1"/>
          </p:nvPr>
        </p:nvSpPr>
        <p:spPr>
          <a:xfrm>
            <a:off x="387350" y="1358900"/>
            <a:ext cx="8401050" cy="4787900"/>
          </a:xfrm>
        </p:spPr>
        <p:txBody>
          <a:bodyPr/>
          <a:lstStyle/>
          <a:p>
            <a:pPr>
              <a:buFont typeface="Times" charset="0"/>
              <a:buNone/>
            </a:pPr>
            <a:r>
              <a:rPr lang="en-US" sz="2400" dirty="0" smtClean="0">
                <a:solidFill>
                  <a:srgbClr val="FF0000"/>
                </a:solidFill>
                <a:ea typeface="ＭＳ Ｐゴシック" pitchFamily="34" charset="-128"/>
              </a:rPr>
              <a:t>Definition: 3-</a:t>
            </a:r>
            <a:r>
              <a:rPr lang="de-DE" sz="2400" dirty="0" smtClean="0">
                <a:solidFill>
                  <a:srgbClr val="FF0000"/>
                </a:solidFill>
                <a:ea typeface="ＭＳ Ｐゴシック" pitchFamily="34" charset="-128"/>
              </a:rPr>
              <a:t>Layered Ar</a:t>
            </a:r>
            <a:r>
              <a:rPr lang="en-US" sz="2400" dirty="0" err="1" smtClean="0">
                <a:solidFill>
                  <a:srgbClr val="FF0000"/>
                </a:solidFill>
                <a:ea typeface="ＭＳ Ｐゴシック" pitchFamily="34" charset="-128"/>
              </a:rPr>
              <a:t>chitectural</a:t>
            </a:r>
            <a:r>
              <a:rPr lang="en-US" sz="2400" dirty="0" smtClean="0">
                <a:solidFill>
                  <a:srgbClr val="FF0000"/>
                </a:solidFill>
                <a:ea typeface="ＭＳ Ｐゴシック" pitchFamily="34" charset="-128"/>
              </a:rPr>
              <a:t> Style</a:t>
            </a:r>
            <a:endParaRPr lang="en-US" sz="2400" dirty="0" smtClean="0">
              <a:ea typeface="ＭＳ Ｐゴシック" pitchFamily="34" charset="-128"/>
            </a:endParaRPr>
          </a:p>
          <a:p>
            <a:pPr lvl="1"/>
            <a:r>
              <a:rPr lang="en-US" sz="2000" dirty="0" smtClean="0">
                <a:ea typeface="ＭＳ Ｐゴシック" pitchFamily="34" charset="-128"/>
              </a:rPr>
              <a:t>An architectural style, where an application consists of 3 hierarchically ordered subsystems</a:t>
            </a:r>
          </a:p>
          <a:p>
            <a:pPr lvl="2"/>
            <a:r>
              <a:rPr lang="en-US" sz="1800" dirty="0" smtClean="0">
                <a:ea typeface="ＭＳ Ｐゴシック" pitchFamily="34" charset="-128"/>
              </a:rPr>
              <a:t>A user interface, middleware and a database system</a:t>
            </a:r>
          </a:p>
          <a:p>
            <a:pPr lvl="2"/>
            <a:r>
              <a:rPr lang="en-US" sz="1800" dirty="0" smtClean="0">
                <a:ea typeface="ＭＳ Ｐゴシック" pitchFamily="34" charset="-128"/>
              </a:rPr>
              <a:t>The middleware subsystem services data requests between the user interface and the database subsystem</a:t>
            </a:r>
          </a:p>
          <a:p>
            <a:pPr>
              <a:buFont typeface="Times" charset="0"/>
              <a:buNone/>
            </a:pPr>
            <a:r>
              <a:rPr lang="en-US" sz="2400" dirty="0" smtClean="0">
                <a:solidFill>
                  <a:srgbClr val="FF0000"/>
                </a:solidFill>
                <a:ea typeface="ＭＳ Ｐゴシック" pitchFamily="34" charset="-128"/>
              </a:rPr>
              <a:t>Definition: 3-Tier Architecture</a:t>
            </a:r>
            <a:endParaRPr lang="en-US" sz="2400" dirty="0" smtClean="0">
              <a:ea typeface="ＭＳ Ｐゴシック" pitchFamily="34" charset="-128"/>
            </a:endParaRPr>
          </a:p>
          <a:p>
            <a:pPr lvl="1"/>
            <a:r>
              <a:rPr lang="en-US" sz="2000" dirty="0" smtClean="0">
                <a:ea typeface="ＭＳ Ｐゴシック" pitchFamily="34" charset="-128"/>
              </a:rPr>
              <a:t>A software architecture where the 3 layers are allocated on 3 separate hardware nodes</a:t>
            </a:r>
          </a:p>
          <a:p>
            <a:r>
              <a:rPr lang="en-US" sz="2400" dirty="0" smtClean="0">
                <a:ea typeface="ＭＳ Ｐゴシック" pitchFamily="34" charset="-128"/>
              </a:rPr>
              <a:t>Note: </a:t>
            </a:r>
            <a:r>
              <a:rPr lang="en-US" sz="2400" dirty="0" smtClean="0">
                <a:solidFill>
                  <a:srgbClr val="FF0000"/>
                </a:solidFill>
                <a:ea typeface="ＭＳ Ｐゴシック" pitchFamily="34" charset="-128"/>
              </a:rPr>
              <a:t>Layer </a:t>
            </a:r>
            <a:r>
              <a:rPr lang="en-US" sz="2400" dirty="0" smtClean="0">
                <a:ea typeface="ＭＳ Ｐゴシック" pitchFamily="34" charset="-128"/>
              </a:rPr>
              <a:t>is a type (e.g. class, subsystem)</a:t>
            </a:r>
            <a:r>
              <a:rPr lang="en-US" sz="2400" b="1" i="1" dirty="0" smtClean="0">
                <a:ea typeface="ＭＳ Ｐゴシック" pitchFamily="34" charset="-128"/>
              </a:rPr>
              <a:t> </a:t>
            </a:r>
            <a:r>
              <a:rPr lang="en-US" sz="2400" dirty="0" smtClean="0">
                <a:ea typeface="ＭＳ Ｐゴシック" pitchFamily="34" charset="-128"/>
              </a:rPr>
              <a:t>and </a:t>
            </a:r>
            <a:r>
              <a:rPr lang="en-US" sz="2400" dirty="0" smtClean="0">
                <a:solidFill>
                  <a:srgbClr val="FF0000"/>
                </a:solidFill>
                <a:ea typeface="ＭＳ Ｐゴシック" pitchFamily="34" charset="-128"/>
              </a:rPr>
              <a:t>Tier</a:t>
            </a:r>
            <a:r>
              <a:rPr lang="en-US" sz="2400" dirty="0" smtClean="0">
                <a:ea typeface="ＭＳ Ｐゴシック" pitchFamily="34" charset="-128"/>
              </a:rPr>
              <a:t>  is an instance (e.g. object, hardware node)</a:t>
            </a:r>
          </a:p>
          <a:p>
            <a:r>
              <a:rPr lang="en-US" sz="2400" dirty="0" smtClean="0">
                <a:ea typeface="ＭＳ Ｐゴシック" pitchFamily="34" charset="-128"/>
              </a:rPr>
              <a:t>Layer and Tier are often used interchangeably.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95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795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7955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7955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7955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7955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955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9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3"/>
          <a:srcRect/>
          <a:stretch>
            <a:fillRect/>
          </a:stretch>
        </p:blipFill>
        <p:spPr bwMode="auto">
          <a:xfrm>
            <a:off x="4244975" y="4860925"/>
            <a:ext cx="1128713" cy="927100"/>
          </a:xfrm>
          <a:prstGeom prst="rect">
            <a:avLst/>
          </a:prstGeom>
          <a:noFill/>
          <a:ln w="12700">
            <a:noFill/>
            <a:miter lim="800000"/>
            <a:headEnd/>
            <a:tailEnd/>
          </a:ln>
        </p:spPr>
      </p:pic>
      <p:pic>
        <p:nvPicPr>
          <p:cNvPr id="110595" name="Picture 3"/>
          <p:cNvPicPr>
            <a:picLocks noChangeAspect="1" noChangeArrowheads="1"/>
          </p:cNvPicPr>
          <p:nvPr/>
        </p:nvPicPr>
        <p:blipFill>
          <a:blip r:embed="rId4"/>
          <a:srcRect/>
          <a:stretch>
            <a:fillRect/>
          </a:stretch>
        </p:blipFill>
        <p:spPr bwMode="auto">
          <a:xfrm>
            <a:off x="1755775" y="4875213"/>
            <a:ext cx="1128713" cy="927100"/>
          </a:xfrm>
          <a:prstGeom prst="rect">
            <a:avLst/>
          </a:prstGeom>
          <a:noFill/>
          <a:ln w="12700">
            <a:noFill/>
            <a:miter lim="800000"/>
            <a:headEnd/>
            <a:tailEnd/>
          </a:ln>
        </p:spPr>
      </p:pic>
      <p:sp>
        <p:nvSpPr>
          <p:cNvPr id="110596" name="Rectangle 4"/>
          <p:cNvSpPr>
            <a:spLocks noGrp="1" noChangeArrowheads="1"/>
          </p:cNvSpPr>
          <p:nvPr>
            <p:ph type="title"/>
          </p:nvPr>
        </p:nvSpPr>
        <p:spPr>
          <a:xfrm>
            <a:off x="50800" y="222250"/>
            <a:ext cx="9144000" cy="863600"/>
          </a:xfrm>
        </p:spPr>
        <p:txBody>
          <a:bodyPr/>
          <a:lstStyle/>
          <a:p>
            <a:r>
              <a:rPr lang="en-US" sz="3200" dirty="0" smtClean="0">
                <a:ea typeface="ＭＳ Ｐゴシック" pitchFamily="34" charset="-128"/>
              </a:rPr>
              <a:t>Virtual Machines in 3-</a:t>
            </a:r>
            <a:r>
              <a:rPr lang="de-DE" sz="3200" dirty="0" smtClean="0">
                <a:ea typeface="ＭＳ Ｐゴシック" pitchFamily="34" charset="-128"/>
              </a:rPr>
              <a:t>Layered Ar</a:t>
            </a:r>
            <a:r>
              <a:rPr lang="en-US" sz="3200" dirty="0" err="1" smtClean="0">
                <a:ea typeface="ＭＳ Ｐゴシック" pitchFamily="34" charset="-128"/>
              </a:rPr>
              <a:t>chitectural</a:t>
            </a:r>
            <a:r>
              <a:rPr lang="en-US" sz="3200" dirty="0" smtClean="0">
                <a:ea typeface="ＭＳ Ｐゴシック" pitchFamily="34" charset="-128"/>
              </a:rPr>
              <a:t> Style </a:t>
            </a:r>
          </a:p>
        </p:txBody>
      </p:sp>
      <p:sp>
        <p:nvSpPr>
          <p:cNvPr id="110597" name="Rectangle 5"/>
          <p:cNvSpPr>
            <a:spLocks noGrp="1" noChangeArrowheads="1"/>
          </p:cNvSpPr>
          <p:nvPr>
            <p:ph type="body" idx="1"/>
          </p:nvPr>
        </p:nvSpPr>
        <p:spPr>
          <a:xfrm>
            <a:off x="255588" y="1295400"/>
            <a:ext cx="8888412" cy="1260475"/>
          </a:xfrm>
        </p:spPr>
        <p:txBody>
          <a:bodyPr/>
          <a:lstStyle/>
          <a:p>
            <a:pPr>
              <a:buFont typeface="Times" charset="0"/>
              <a:buNone/>
            </a:pPr>
            <a:r>
              <a:rPr lang="en-US" sz="2400" dirty="0" smtClean="0">
                <a:ea typeface="ＭＳ Ｐゴシック" pitchFamily="34" charset="-128"/>
              </a:rPr>
              <a:t>A 3-</a:t>
            </a:r>
            <a:r>
              <a:rPr lang="de-DE" sz="2400" dirty="0" smtClean="0">
                <a:ea typeface="ＭＳ Ｐゴシック" pitchFamily="34" charset="-128"/>
              </a:rPr>
              <a:t>Layered Ar</a:t>
            </a:r>
            <a:r>
              <a:rPr lang="en-US" sz="2400" dirty="0" err="1" smtClean="0">
                <a:ea typeface="ＭＳ Ｐゴシック" pitchFamily="34" charset="-128"/>
              </a:rPr>
              <a:t>chitectural</a:t>
            </a:r>
            <a:r>
              <a:rPr lang="en-US" sz="2400" dirty="0" smtClean="0">
                <a:ea typeface="ＭＳ Ｐゴシック" pitchFamily="34" charset="-128"/>
              </a:rPr>
              <a:t> Style is a hierarchy of 3 virtual machines usually called presentation, application and data layer</a:t>
            </a:r>
          </a:p>
        </p:txBody>
      </p:sp>
      <p:sp>
        <p:nvSpPr>
          <p:cNvPr id="110598" name="Rectangle 6"/>
          <p:cNvSpPr>
            <a:spLocks noChangeArrowheads="1"/>
          </p:cNvSpPr>
          <p:nvPr/>
        </p:nvSpPr>
        <p:spPr bwMode="auto">
          <a:xfrm>
            <a:off x="1116013" y="4816475"/>
            <a:ext cx="5130800" cy="1081088"/>
          </a:xfrm>
          <a:prstGeom prst="rect">
            <a:avLst/>
          </a:prstGeom>
          <a:noFill/>
          <a:ln w="12700">
            <a:solidFill>
              <a:srgbClr val="000000"/>
            </a:solidFill>
            <a:miter lim="800000"/>
            <a:headEnd/>
            <a:tailEnd/>
          </a:ln>
        </p:spPr>
        <p:txBody>
          <a:bodyPr wrap="none" anchor="ctr"/>
          <a:lstStyle/>
          <a:p>
            <a:pPr eaLnBrk="0" hangingPunct="0"/>
            <a:endParaRPr lang="en-US" sz="1800"/>
          </a:p>
        </p:txBody>
      </p:sp>
      <p:sp>
        <p:nvSpPr>
          <p:cNvPr id="110599" name="Rectangle 7"/>
          <p:cNvSpPr>
            <a:spLocks noChangeArrowheads="1"/>
          </p:cNvSpPr>
          <p:nvPr/>
        </p:nvSpPr>
        <p:spPr bwMode="auto">
          <a:xfrm>
            <a:off x="6683375" y="5305425"/>
            <a:ext cx="1485900" cy="439738"/>
          </a:xfrm>
          <a:prstGeom prst="rect">
            <a:avLst/>
          </a:prstGeom>
          <a:noFill/>
          <a:ln w="12700">
            <a:noFill/>
            <a:miter lim="800000"/>
            <a:headEnd/>
            <a:tailEnd/>
          </a:ln>
        </p:spPr>
        <p:txBody>
          <a:bodyPr wrap="none" lIns="90487" tIns="44450" rIns="90487" bIns="44450">
            <a:spAutoFit/>
          </a:bodyPr>
          <a:lstStyle/>
          <a:p>
            <a:pPr eaLnBrk="0" hangingPunct="0"/>
            <a:r>
              <a:rPr lang="en-US" sz="2300" b="0">
                <a:solidFill>
                  <a:srgbClr val="000000"/>
                </a:solidFill>
              </a:rPr>
              <a:t>Data Layer</a:t>
            </a:r>
          </a:p>
        </p:txBody>
      </p:sp>
      <p:pic>
        <p:nvPicPr>
          <p:cNvPr id="110600" name="Picture 13"/>
          <p:cNvPicPr>
            <a:picLocks noChangeAspect="1" noChangeArrowheads="1"/>
          </p:cNvPicPr>
          <p:nvPr/>
        </p:nvPicPr>
        <p:blipFill>
          <a:blip r:embed="rId5"/>
          <a:srcRect/>
          <a:stretch>
            <a:fillRect/>
          </a:stretch>
        </p:blipFill>
        <p:spPr bwMode="auto">
          <a:xfrm>
            <a:off x="2239963" y="2841625"/>
            <a:ext cx="2479675" cy="927100"/>
          </a:xfrm>
          <a:prstGeom prst="rect">
            <a:avLst/>
          </a:prstGeom>
          <a:noFill/>
          <a:ln w="12700">
            <a:noFill/>
            <a:miter lim="800000"/>
            <a:headEnd/>
            <a:tailEnd/>
          </a:ln>
        </p:spPr>
      </p:pic>
      <p:sp>
        <p:nvSpPr>
          <p:cNvPr id="110601" name="Rectangle 14"/>
          <p:cNvSpPr>
            <a:spLocks noChangeArrowheads="1"/>
          </p:cNvSpPr>
          <p:nvPr/>
        </p:nvSpPr>
        <p:spPr bwMode="auto">
          <a:xfrm>
            <a:off x="6445250" y="2928938"/>
            <a:ext cx="2379663" cy="790575"/>
          </a:xfrm>
          <a:prstGeom prst="rect">
            <a:avLst/>
          </a:prstGeom>
          <a:noFill/>
          <a:ln w="12700">
            <a:noFill/>
            <a:miter lim="800000"/>
            <a:headEnd/>
            <a:tailEnd/>
          </a:ln>
        </p:spPr>
        <p:txBody>
          <a:bodyPr wrap="none" lIns="90487" tIns="44450" rIns="90487" bIns="44450">
            <a:spAutoFit/>
          </a:bodyPr>
          <a:lstStyle/>
          <a:p>
            <a:pPr eaLnBrk="0" hangingPunct="0"/>
            <a:r>
              <a:rPr lang="en-US" sz="2300" b="0">
                <a:solidFill>
                  <a:srgbClr val="000000"/>
                </a:solidFill>
              </a:rPr>
              <a:t>Presentation Layer</a:t>
            </a:r>
          </a:p>
          <a:p>
            <a:pPr eaLnBrk="0" hangingPunct="0"/>
            <a:r>
              <a:rPr lang="en-US" sz="2300" b="0">
                <a:solidFill>
                  <a:srgbClr val="000000"/>
                </a:solidFill>
              </a:rPr>
              <a:t>(Client Layer)</a:t>
            </a:r>
          </a:p>
        </p:txBody>
      </p:sp>
      <p:sp>
        <p:nvSpPr>
          <p:cNvPr id="110602" name="Rectangle 15"/>
          <p:cNvSpPr>
            <a:spLocks noChangeArrowheads="1"/>
          </p:cNvSpPr>
          <p:nvPr/>
        </p:nvSpPr>
        <p:spPr bwMode="auto">
          <a:xfrm>
            <a:off x="1116013" y="2738438"/>
            <a:ext cx="5130800" cy="1036637"/>
          </a:xfrm>
          <a:prstGeom prst="rect">
            <a:avLst/>
          </a:prstGeom>
          <a:noFill/>
          <a:ln w="12700">
            <a:solidFill>
              <a:srgbClr val="000000"/>
            </a:solidFill>
            <a:miter lim="800000"/>
            <a:headEnd/>
            <a:tailEnd/>
          </a:ln>
        </p:spPr>
        <p:txBody>
          <a:bodyPr wrap="none" anchor="ctr"/>
          <a:lstStyle/>
          <a:p>
            <a:pPr eaLnBrk="0" hangingPunct="0"/>
            <a:endParaRPr lang="en-US" sz="1800"/>
          </a:p>
        </p:txBody>
      </p:sp>
      <p:sp>
        <p:nvSpPr>
          <p:cNvPr id="110603" name="Rectangle 16"/>
          <p:cNvSpPr>
            <a:spLocks noChangeArrowheads="1"/>
          </p:cNvSpPr>
          <p:nvPr/>
        </p:nvSpPr>
        <p:spPr bwMode="auto">
          <a:xfrm>
            <a:off x="6445250" y="3879850"/>
            <a:ext cx="2314575" cy="1141413"/>
          </a:xfrm>
          <a:prstGeom prst="rect">
            <a:avLst/>
          </a:prstGeom>
          <a:noFill/>
          <a:ln w="12700">
            <a:noFill/>
            <a:miter lim="800000"/>
            <a:headEnd/>
            <a:tailEnd/>
          </a:ln>
        </p:spPr>
        <p:txBody>
          <a:bodyPr wrap="none" lIns="90487" tIns="44450" rIns="90487" bIns="44450">
            <a:spAutoFit/>
          </a:bodyPr>
          <a:lstStyle/>
          <a:p>
            <a:pPr eaLnBrk="0" hangingPunct="0"/>
            <a:r>
              <a:rPr lang="en-US" sz="2300" b="0">
                <a:solidFill>
                  <a:srgbClr val="000000"/>
                </a:solidFill>
              </a:rPr>
              <a:t>Application Layer</a:t>
            </a:r>
          </a:p>
          <a:p>
            <a:pPr eaLnBrk="0" hangingPunct="0"/>
            <a:r>
              <a:rPr lang="en-US" sz="2300" b="0">
                <a:solidFill>
                  <a:srgbClr val="000000"/>
                </a:solidFill>
              </a:rPr>
              <a:t>(Middleware, </a:t>
            </a:r>
          </a:p>
          <a:p>
            <a:pPr eaLnBrk="0" hangingPunct="0"/>
            <a:r>
              <a:rPr lang="en-US" sz="2300" b="0">
                <a:solidFill>
                  <a:srgbClr val="000000"/>
                </a:solidFill>
              </a:rPr>
              <a:t>Business Logic)</a:t>
            </a:r>
          </a:p>
        </p:txBody>
      </p:sp>
      <p:grpSp>
        <p:nvGrpSpPr>
          <p:cNvPr id="2" name="Group 17"/>
          <p:cNvGrpSpPr>
            <a:grpSpLocks/>
          </p:cNvGrpSpPr>
          <p:nvPr/>
        </p:nvGrpSpPr>
        <p:grpSpPr bwMode="auto">
          <a:xfrm>
            <a:off x="1116013" y="3776663"/>
            <a:ext cx="5130800" cy="1036637"/>
            <a:chOff x="936" y="2632"/>
            <a:chExt cx="3232" cy="653"/>
          </a:xfrm>
        </p:grpSpPr>
        <p:pic>
          <p:nvPicPr>
            <p:cNvPr id="110608" name="Picture 18"/>
            <p:cNvPicPr>
              <a:picLocks noChangeAspect="1" noChangeArrowheads="1"/>
            </p:cNvPicPr>
            <p:nvPr/>
          </p:nvPicPr>
          <p:blipFill>
            <a:blip r:embed="rId6"/>
            <a:srcRect/>
            <a:stretch>
              <a:fillRect/>
            </a:stretch>
          </p:blipFill>
          <p:spPr bwMode="auto">
            <a:xfrm>
              <a:off x="2890" y="2673"/>
              <a:ext cx="711" cy="584"/>
            </a:xfrm>
            <a:prstGeom prst="rect">
              <a:avLst/>
            </a:prstGeom>
            <a:noFill/>
            <a:ln w="12700">
              <a:noFill/>
              <a:miter lim="800000"/>
              <a:headEnd/>
              <a:tailEnd/>
            </a:ln>
          </p:spPr>
        </p:pic>
        <p:pic>
          <p:nvPicPr>
            <p:cNvPr id="110609" name="Picture 19"/>
            <p:cNvPicPr>
              <a:picLocks noChangeAspect="1" noChangeArrowheads="1"/>
            </p:cNvPicPr>
            <p:nvPr/>
          </p:nvPicPr>
          <p:blipFill>
            <a:blip r:embed="rId7"/>
            <a:srcRect/>
            <a:stretch>
              <a:fillRect/>
            </a:stretch>
          </p:blipFill>
          <p:spPr bwMode="auto">
            <a:xfrm>
              <a:off x="1687" y="2673"/>
              <a:ext cx="711" cy="584"/>
            </a:xfrm>
            <a:prstGeom prst="rect">
              <a:avLst/>
            </a:prstGeom>
            <a:noFill/>
            <a:ln w="12700">
              <a:noFill/>
              <a:miter lim="800000"/>
              <a:headEnd/>
              <a:tailEnd/>
            </a:ln>
          </p:spPr>
        </p:pic>
        <p:sp>
          <p:nvSpPr>
            <p:cNvPr id="110610" name="Rectangle 20"/>
            <p:cNvSpPr>
              <a:spLocks noChangeArrowheads="1"/>
            </p:cNvSpPr>
            <p:nvPr/>
          </p:nvSpPr>
          <p:spPr bwMode="auto">
            <a:xfrm>
              <a:off x="936" y="2632"/>
              <a:ext cx="3232" cy="653"/>
            </a:xfrm>
            <a:prstGeom prst="rect">
              <a:avLst/>
            </a:prstGeom>
            <a:noFill/>
            <a:ln w="12700">
              <a:solidFill>
                <a:srgbClr val="000000"/>
              </a:solidFill>
              <a:miter lim="800000"/>
              <a:headEnd/>
              <a:tailEnd/>
            </a:ln>
          </p:spPr>
          <p:txBody>
            <a:bodyPr wrap="none" anchor="ctr"/>
            <a:lstStyle/>
            <a:p>
              <a:pPr eaLnBrk="0" hangingPunct="0"/>
              <a:endParaRPr lang="en-US" sz="1800"/>
            </a:p>
          </p:txBody>
        </p:sp>
      </p:grpSp>
      <p:sp>
        <p:nvSpPr>
          <p:cNvPr id="110605" name="Rectangle 21"/>
          <p:cNvSpPr>
            <a:spLocks noChangeArrowheads="1"/>
          </p:cNvSpPr>
          <p:nvPr/>
        </p:nvSpPr>
        <p:spPr bwMode="auto">
          <a:xfrm>
            <a:off x="1116013" y="5897563"/>
            <a:ext cx="5140325" cy="598487"/>
          </a:xfrm>
          <a:prstGeom prst="rect">
            <a:avLst/>
          </a:prstGeom>
          <a:noFill/>
          <a:ln w="12700">
            <a:solidFill>
              <a:srgbClr val="000000"/>
            </a:solidFill>
            <a:miter lim="800000"/>
            <a:headEnd/>
            <a:tailEnd/>
          </a:ln>
        </p:spPr>
        <p:txBody>
          <a:bodyPr wrap="none" anchor="ctr"/>
          <a:lstStyle/>
          <a:p>
            <a:pPr eaLnBrk="0" hangingPunct="0"/>
            <a:endParaRPr lang="en-US" sz="1800"/>
          </a:p>
        </p:txBody>
      </p:sp>
      <p:sp>
        <p:nvSpPr>
          <p:cNvPr id="110606" name="Rectangle 22"/>
          <p:cNvSpPr>
            <a:spLocks noChangeArrowheads="1"/>
          </p:cNvSpPr>
          <p:nvPr/>
        </p:nvSpPr>
        <p:spPr bwMode="auto">
          <a:xfrm>
            <a:off x="6440488" y="6146800"/>
            <a:ext cx="2389187" cy="581025"/>
          </a:xfrm>
          <a:prstGeom prst="rect">
            <a:avLst/>
          </a:prstGeom>
          <a:solidFill>
            <a:schemeClr val="bg1"/>
          </a:solidFill>
          <a:ln w="12700">
            <a:noFill/>
            <a:miter lim="800000"/>
            <a:headEnd/>
            <a:tailEnd/>
          </a:ln>
        </p:spPr>
        <p:txBody>
          <a:bodyPr lIns="90487" tIns="44450" rIns="90487" bIns="44450">
            <a:spAutoFit/>
          </a:bodyPr>
          <a:lstStyle/>
          <a:p>
            <a:pPr eaLnBrk="0" hangingPunct="0">
              <a:lnSpc>
                <a:spcPct val="70000"/>
              </a:lnSpc>
            </a:pPr>
            <a:r>
              <a:rPr lang="en-US" sz="2300">
                <a:solidFill>
                  <a:srgbClr val="000000"/>
                </a:solidFill>
              </a:rPr>
              <a:t>Existing  System</a:t>
            </a:r>
            <a:br>
              <a:rPr lang="en-US" sz="2300">
                <a:solidFill>
                  <a:srgbClr val="000000"/>
                </a:solidFill>
              </a:rPr>
            </a:br>
            <a:r>
              <a:rPr lang="en-US" sz="2300">
                <a:solidFill>
                  <a:srgbClr val="000000"/>
                </a:solidFill>
              </a:rPr>
              <a:t>     </a:t>
            </a:r>
            <a:endParaRPr lang="en-US" sz="2300" b="0">
              <a:solidFill>
                <a:srgbClr val="000000"/>
              </a:solidFill>
            </a:endParaRPr>
          </a:p>
        </p:txBody>
      </p:sp>
      <p:sp>
        <p:nvSpPr>
          <p:cNvPr id="283671" name="AutoShape 23"/>
          <p:cNvSpPr>
            <a:spLocks noChangeArrowheads="1"/>
          </p:cNvSpPr>
          <p:nvPr/>
        </p:nvSpPr>
        <p:spPr bwMode="auto">
          <a:xfrm>
            <a:off x="1698625" y="6016625"/>
            <a:ext cx="4254500" cy="479425"/>
          </a:xfrm>
          <a:prstGeom prst="cloudCallout">
            <a:avLst>
              <a:gd name="adj1" fmla="val -25148"/>
              <a:gd name="adj2" fmla="val 45032"/>
            </a:avLst>
          </a:prstGeom>
          <a:solidFill>
            <a:schemeClr val="bg1"/>
          </a:solidFill>
          <a:ln w="12700">
            <a:solidFill>
              <a:schemeClr val="tx1"/>
            </a:solidFill>
            <a:round/>
            <a:headEnd/>
            <a:tailEnd/>
          </a:ln>
        </p:spPr>
        <p:txBody>
          <a:bodyPr wrap="none" anchor="ctr"/>
          <a:lstStyle/>
          <a:p>
            <a:pPr algn="ctr" eaLnBrk="0" hangingPunct="0"/>
            <a:r>
              <a:rPr lang="en-US" sz="1800"/>
              <a:t>Operating System, Libraries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3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71"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mtClean="0">
                <a:ea typeface="ＭＳ Ｐゴシック" pitchFamily="34" charset="-128"/>
              </a:rPr>
              <a:t>Example of a 3-</a:t>
            </a:r>
            <a:r>
              <a:rPr lang="de-DE" smtClean="0">
                <a:ea typeface="ＭＳ Ｐゴシック" pitchFamily="34" charset="-128"/>
              </a:rPr>
              <a:t>Layered Ar</a:t>
            </a:r>
            <a:r>
              <a:rPr lang="en-US" smtClean="0">
                <a:ea typeface="ＭＳ Ｐゴシック" pitchFamily="34" charset="-128"/>
              </a:rPr>
              <a:t>chitectural Style</a:t>
            </a:r>
          </a:p>
        </p:txBody>
      </p:sp>
      <p:sp>
        <p:nvSpPr>
          <p:cNvPr id="112643" name="Rectangle 3"/>
          <p:cNvSpPr>
            <a:spLocks noGrp="1" noChangeArrowheads="1"/>
          </p:cNvSpPr>
          <p:nvPr>
            <p:ph type="body" idx="1"/>
          </p:nvPr>
        </p:nvSpPr>
        <p:spPr>
          <a:xfrm>
            <a:off x="533400" y="1295400"/>
            <a:ext cx="8001000" cy="2189163"/>
          </a:xfrm>
        </p:spPr>
        <p:txBody>
          <a:bodyPr/>
          <a:lstStyle/>
          <a:p>
            <a:r>
              <a:rPr lang="en-US" smtClean="0">
                <a:ea typeface="ＭＳ Ｐゴシック" pitchFamily="34" charset="-128"/>
              </a:rPr>
              <a:t>Three-</a:t>
            </a:r>
            <a:r>
              <a:rPr lang="de-DE" smtClean="0">
                <a:ea typeface="ＭＳ Ｐゴシック" pitchFamily="34" charset="-128"/>
              </a:rPr>
              <a:t>Layered Ar</a:t>
            </a:r>
            <a:r>
              <a:rPr lang="en-US" smtClean="0">
                <a:ea typeface="ＭＳ Ｐゴシック" pitchFamily="34" charset="-128"/>
              </a:rPr>
              <a:t>chitectural style are often used for the development of Websites:</a:t>
            </a:r>
          </a:p>
          <a:p>
            <a:pPr lvl="1">
              <a:buFont typeface="Times" charset="0"/>
              <a:buNone/>
            </a:pPr>
            <a:r>
              <a:rPr lang="en-US" smtClean="0">
                <a:ea typeface="ＭＳ Ｐゴシック" pitchFamily="34" charset="-128"/>
              </a:rPr>
              <a:t>1. The </a:t>
            </a:r>
            <a:r>
              <a:rPr lang="en-US" smtClean="0">
                <a:solidFill>
                  <a:srgbClr val="FF0000"/>
                </a:solidFill>
                <a:ea typeface="ＭＳ Ｐゴシック" pitchFamily="34" charset="-128"/>
              </a:rPr>
              <a:t>Web Browser</a:t>
            </a:r>
            <a:r>
              <a:rPr lang="en-US" smtClean="0">
                <a:ea typeface="ＭＳ Ｐゴシック" pitchFamily="34" charset="-128"/>
              </a:rPr>
              <a:t> implements the user interface </a:t>
            </a:r>
          </a:p>
          <a:p>
            <a:pPr lvl="1">
              <a:buFont typeface="Times" charset="0"/>
              <a:buNone/>
            </a:pPr>
            <a:r>
              <a:rPr lang="en-US" smtClean="0">
                <a:ea typeface="ＭＳ Ｐゴシック" pitchFamily="34" charset="-128"/>
              </a:rPr>
              <a:t>2. The </a:t>
            </a:r>
            <a:r>
              <a:rPr lang="en-US" smtClean="0">
                <a:solidFill>
                  <a:srgbClr val="FF0000"/>
                </a:solidFill>
                <a:ea typeface="ＭＳ Ｐゴシック" pitchFamily="34" charset="-128"/>
              </a:rPr>
              <a:t>Web Server</a:t>
            </a:r>
            <a:r>
              <a:rPr lang="en-US" smtClean="0">
                <a:solidFill>
                  <a:srgbClr val="0028B8"/>
                </a:solidFill>
                <a:ea typeface="ＭＳ Ｐゴシック" pitchFamily="34" charset="-128"/>
              </a:rPr>
              <a:t> </a:t>
            </a:r>
            <a:r>
              <a:rPr lang="en-US" smtClean="0">
                <a:ea typeface="ＭＳ Ｐゴシック" pitchFamily="34" charset="-128"/>
              </a:rPr>
              <a:t>serves requests from the web browser</a:t>
            </a:r>
          </a:p>
          <a:p>
            <a:pPr lvl="1">
              <a:buFont typeface="Times" charset="0"/>
              <a:buNone/>
            </a:pPr>
            <a:r>
              <a:rPr lang="en-US" smtClean="0">
                <a:ea typeface="ＭＳ Ｐゴシック" pitchFamily="34" charset="-128"/>
              </a:rPr>
              <a:t>3. The </a:t>
            </a:r>
            <a:r>
              <a:rPr lang="en-US" smtClean="0">
                <a:solidFill>
                  <a:srgbClr val="FF0000"/>
                </a:solidFill>
                <a:ea typeface="ＭＳ Ｐゴシック" pitchFamily="34" charset="-128"/>
              </a:rPr>
              <a:t>Database</a:t>
            </a:r>
            <a:r>
              <a:rPr lang="en-US" smtClean="0">
                <a:solidFill>
                  <a:srgbClr val="0028B8"/>
                </a:solidFill>
                <a:ea typeface="ＭＳ Ｐゴシック" pitchFamily="34" charset="-128"/>
              </a:rPr>
              <a:t> </a:t>
            </a:r>
            <a:r>
              <a:rPr lang="en-US" smtClean="0">
                <a:ea typeface="ＭＳ Ｐゴシック" pitchFamily="34" charset="-128"/>
              </a:rPr>
              <a:t>manages and provides access to the persistent data.</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mtClean="0">
                <a:ea typeface="ＭＳ Ｐゴシック" pitchFamily="34" charset="-128"/>
              </a:rPr>
              <a:t>Example of a 4-</a:t>
            </a:r>
            <a:r>
              <a:rPr lang="de-DE" smtClean="0">
                <a:ea typeface="ＭＳ Ｐゴシック" pitchFamily="34" charset="-128"/>
              </a:rPr>
              <a:t>Layered Ar</a:t>
            </a:r>
            <a:r>
              <a:rPr lang="en-US" smtClean="0">
                <a:ea typeface="ＭＳ Ｐゴシック" pitchFamily="34" charset="-128"/>
              </a:rPr>
              <a:t>chitectural Style</a:t>
            </a:r>
          </a:p>
        </p:txBody>
      </p:sp>
      <p:sp>
        <p:nvSpPr>
          <p:cNvPr id="287747" name="Rectangle 3"/>
          <p:cNvSpPr>
            <a:spLocks noGrp="1" noChangeArrowheads="1"/>
          </p:cNvSpPr>
          <p:nvPr>
            <p:ph type="body" idx="1"/>
          </p:nvPr>
        </p:nvSpPr>
        <p:spPr/>
        <p:txBody>
          <a:bodyPr/>
          <a:lstStyle/>
          <a:p>
            <a:pPr marL="457200" indent="-457200">
              <a:buFont typeface="Times" charset="0"/>
              <a:buNone/>
            </a:pPr>
            <a:r>
              <a:rPr lang="en-US" sz="2800" dirty="0" smtClean="0">
                <a:ea typeface="ＭＳ Ｐゴシック" pitchFamily="34" charset="-128"/>
              </a:rPr>
              <a:t>4-Layer-architectural styles are usually used for the development of electronic commerce sites. The layers are</a:t>
            </a:r>
          </a:p>
          <a:p>
            <a:pPr marL="838200" lvl="1" indent="-381000">
              <a:buFont typeface="Arial" pitchFamily="34" charset="0"/>
              <a:buAutoNum type="arabicPeriod"/>
            </a:pPr>
            <a:r>
              <a:rPr lang="en-US" sz="2400" dirty="0" smtClean="0">
                <a:ea typeface="ＭＳ Ｐゴシック" pitchFamily="34" charset="-128"/>
              </a:rPr>
              <a:t>The </a:t>
            </a:r>
            <a:r>
              <a:rPr lang="en-US" sz="2400" dirty="0" smtClean="0">
                <a:solidFill>
                  <a:srgbClr val="FF0000"/>
                </a:solidFill>
                <a:ea typeface="ＭＳ Ｐゴシック" pitchFamily="34" charset="-128"/>
              </a:rPr>
              <a:t>Web Browser,</a:t>
            </a:r>
            <a:r>
              <a:rPr lang="en-US" sz="2400" dirty="0" smtClean="0">
                <a:ea typeface="ＭＳ Ｐゴシック" pitchFamily="34" charset="-128"/>
              </a:rPr>
              <a:t> providing the user interface</a:t>
            </a:r>
          </a:p>
          <a:p>
            <a:pPr marL="838200" lvl="1" indent="-381000">
              <a:buFont typeface="Arial" pitchFamily="34" charset="0"/>
              <a:buAutoNum type="arabicPeriod"/>
            </a:pPr>
            <a:r>
              <a:rPr lang="en-US" sz="2400" dirty="0" smtClean="0">
                <a:ea typeface="ＭＳ Ｐゴシック" pitchFamily="34" charset="-128"/>
              </a:rPr>
              <a:t>A </a:t>
            </a:r>
            <a:r>
              <a:rPr lang="en-US" sz="2400" dirty="0" smtClean="0">
                <a:solidFill>
                  <a:srgbClr val="FF0000"/>
                </a:solidFill>
                <a:ea typeface="ＭＳ Ｐゴシック" pitchFamily="34" charset="-128"/>
              </a:rPr>
              <a:t>Web Server,</a:t>
            </a:r>
            <a:r>
              <a:rPr lang="en-US" sz="2400" dirty="0" smtClean="0">
                <a:ea typeface="ＭＳ Ｐゴシック" pitchFamily="34" charset="-128"/>
              </a:rPr>
              <a:t> serving static HTML requests</a:t>
            </a:r>
          </a:p>
          <a:p>
            <a:pPr marL="838200" lvl="1" indent="-381000">
              <a:buFont typeface="Arial" pitchFamily="34" charset="0"/>
              <a:buAutoNum type="arabicPeriod"/>
            </a:pPr>
            <a:r>
              <a:rPr lang="en-US" sz="2400" dirty="0" smtClean="0">
                <a:ea typeface="ＭＳ Ｐゴシック" pitchFamily="34" charset="-128"/>
              </a:rPr>
              <a:t>An </a:t>
            </a:r>
            <a:r>
              <a:rPr lang="en-US" sz="2400" dirty="0" smtClean="0">
                <a:solidFill>
                  <a:srgbClr val="FF0000"/>
                </a:solidFill>
                <a:ea typeface="ＭＳ Ｐゴシック" pitchFamily="34" charset="-128"/>
              </a:rPr>
              <a:t>Application Server,</a:t>
            </a:r>
            <a:r>
              <a:rPr lang="en-US" sz="2400" dirty="0" smtClean="0">
                <a:ea typeface="ＭＳ Ｐゴシック" pitchFamily="34" charset="-128"/>
              </a:rPr>
              <a:t> providing session management (for example the contents of an electronic shopping cart) and  processing of dynamic HTML requests</a:t>
            </a:r>
          </a:p>
          <a:p>
            <a:pPr marL="838200" lvl="1" indent="-381000">
              <a:buFont typeface="Arial" pitchFamily="34" charset="0"/>
              <a:buAutoNum type="arabicPeriod"/>
            </a:pPr>
            <a:r>
              <a:rPr lang="en-US" sz="2400" dirty="0" smtClean="0">
                <a:ea typeface="ＭＳ Ｐゴシック" pitchFamily="34" charset="-128"/>
              </a:rPr>
              <a:t>A back end </a:t>
            </a:r>
            <a:r>
              <a:rPr lang="en-US" sz="2400" dirty="0" smtClean="0">
                <a:solidFill>
                  <a:srgbClr val="FF0000"/>
                </a:solidFill>
                <a:ea typeface="ＭＳ Ｐゴシック" pitchFamily="34" charset="-128"/>
              </a:rPr>
              <a:t>Database, </a:t>
            </a:r>
            <a:r>
              <a:rPr lang="en-US" sz="2400" dirty="0" smtClean="0">
                <a:ea typeface="ＭＳ Ｐゴシック" pitchFamily="34" charset="-128"/>
              </a:rPr>
              <a:t>that manages and provides access to the persistent data</a:t>
            </a:r>
          </a:p>
          <a:p>
            <a:pPr marL="1295400" lvl="2" indent="-381000">
              <a:buFont typeface="Arial" pitchFamily="34" charset="0"/>
              <a:buChar char="•"/>
            </a:pPr>
            <a:r>
              <a:rPr lang="en-US" sz="2000" dirty="0" smtClean="0">
                <a:ea typeface="ＭＳ Ｐゴシック" pitchFamily="34" charset="-128"/>
              </a:rPr>
              <a:t>In commercially available 4-tier architectures, this is usually a relational database management system (RDBMS).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87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7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7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7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77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7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7" grpId="0" build="p" bldLvl="3"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el 1"/>
          <p:cNvSpPr>
            <a:spLocks noGrp="1"/>
          </p:cNvSpPr>
          <p:nvPr>
            <p:ph type="title"/>
          </p:nvPr>
        </p:nvSpPr>
        <p:spPr/>
        <p:txBody>
          <a:bodyPr/>
          <a:lstStyle/>
          <a:p>
            <a:r>
              <a:rPr lang="en-US" smtClean="0">
                <a:ea typeface="ＭＳ Ｐゴシック" pitchFamily="34" charset="-128"/>
              </a:rPr>
              <a:t>Repository Architectural Style</a:t>
            </a:r>
          </a:p>
        </p:txBody>
      </p:sp>
      <p:sp>
        <p:nvSpPr>
          <p:cNvPr id="29" name="Inhaltsplatzhalter 28"/>
          <p:cNvSpPr>
            <a:spLocks noGrp="1"/>
          </p:cNvSpPr>
          <p:nvPr>
            <p:ph idx="1"/>
          </p:nvPr>
        </p:nvSpPr>
        <p:spPr>
          <a:xfrm>
            <a:off x="431800" y="1320800"/>
            <a:ext cx="8432800" cy="1989138"/>
          </a:xfrm>
        </p:spPr>
        <p:txBody>
          <a:bodyPr/>
          <a:lstStyle/>
          <a:p>
            <a:pPr marL="200025" indent="-200025"/>
            <a:r>
              <a:rPr lang="de-DE" sz="2000" smtClean="0">
                <a:ea typeface="ＭＳ Ｐゴシック" pitchFamily="34" charset="-128"/>
              </a:rPr>
              <a:t>The basic idea behind this architectural style is to support a collection of independent programs that work cooperatively on a common data structure </a:t>
            </a:r>
            <a:r>
              <a:rPr lang="en-US" sz="2000" smtClean="0">
                <a:ea typeface="ＭＳ Ｐゴシック" pitchFamily="34" charset="-128"/>
              </a:rPr>
              <a:t>called the </a:t>
            </a:r>
            <a:r>
              <a:rPr lang="en-US" sz="2000" smtClean="0">
                <a:solidFill>
                  <a:srgbClr val="FF6600"/>
                </a:solidFill>
                <a:ea typeface="ＭＳ Ｐゴシック" pitchFamily="34" charset="-128"/>
              </a:rPr>
              <a:t>repository</a:t>
            </a:r>
            <a:endParaRPr lang="de-DE" sz="2000" smtClean="0">
              <a:ea typeface="ＭＳ Ｐゴシック" pitchFamily="34" charset="-128"/>
            </a:endParaRPr>
          </a:p>
          <a:p>
            <a:pPr marL="200025" indent="-200025">
              <a:buSzPct val="90000"/>
            </a:pPr>
            <a:r>
              <a:rPr lang="en-US" sz="2000" smtClean="0">
                <a:solidFill>
                  <a:srgbClr val="FF6600"/>
                </a:solidFill>
                <a:ea typeface="ＭＳ Ｐゴシック" pitchFamily="34" charset="-128"/>
              </a:rPr>
              <a:t>Subsystems </a:t>
            </a:r>
            <a:r>
              <a:rPr lang="en-US" sz="2000" smtClean="0">
                <a:ea typeface="ＭＳ Ｐゴシック" pitchFamily="34" charset="-128"/>
              </a:rPr>
              <a:t>access and modify data from the repository.</a:t>
            </a:r>
            <a:r>
              <a:rPr lang="en-US" sz="2000" smtClean="0">
                <a:solidFill>
                  <a:srgbClr val="FF6600"/>
                </a:solidFill>
                <a:ea typeface="ＭＳ Ｐゴシック" pitchFamily="34" charset="-128"/>
              </a:rPr>
              <a:t> </a:t>
            </a:r>
            <a:r>
              <a:rPr lang="en-US" sz="2000" smtClean="0">
                <a:ea typeface="ＭＳ Ｐゴシック" pitchFamily="34" charset="-128"/>
              </a:rPr>
              <a:t>The subsystems are loosely coupled (they interact only through the repository).</a:t>
            </a:r>
          </a:p>
          <a:p>
            <a:pPr lvl="1">
              <a:buSzPct val="90000"/>
            </a:pPr>
            <a:endParaRPr lang="en-US" smtClean="0">
              <a:ea typeface="ＭＳ Ｐゴシック" pitchFamily="34" charset="-128"/>
            </a:endParaRPr>
          </a:p>
          <a:p>
            <a:pPr marL="200025" indent="-200025">
              <a:buSzPct val="90000"/>
            </a:pPr>
            <a:endParaRPr lang="en-US" smtClean="0">
              <a:ea typeface="ＭＳ Ｐゴシック" pitchFamily="34" charset="-128"/>
            </a:endParaRPr>
          </a:p>
          <a:p>
            <a:pPr marL="200025" indent="-200025"/>
            <a:endParaRPr lang="en-US" smtClean="0">
              <a:solidFill>
                <a:srgbClr val="FF6600"/>
              </a:solidFill>
              <a:ea typeface="ＭＳ Ｐゴシック" pitchFamily="34" charset="-128"/>
            </a:endParaRPr>
          </a:p>
          <a:p>
            <a:pPr marL="200025" indent="-200025"/>
            <a:endParaRPr lang="en-US" smtClean="0">
              <a:solidFill>
                <a:srgbClr val="0000CC"/>
              </a:solidFill>
              <a:ea typeface="ＭＳ Ｐゴシック" pitchFamily="34" charset="-128"/>
            </a:endParaRPr>
          </a:p>
          <a:p>
            <a:pPr marL="200025" indent="-200025"/>
            <a:endParaRPr lang="en-US" smtClean="0">
              <a:ea typeface="ＭＳ Ｐゴシック" pitchFamily="34" charset="-128"/>
            </a:endParaRPr>
          </a:p>
          <a:p>
            <a:pPr marL="200025" indent="-200025"/>
            <a:endParaRPr lang="en-US" smtClean="0">
              <a:ea typeface="ＭＳ Ｐゴシック" pitchFamily="34" charset="-128"/>
            </a:endParaRPr>
          </a:p>
        </p:txBody>
      </p:sp>
      <p:sp>
        <p:nvSpPr>
          <p:cNvPr id="4" name="Rectangle 3"/>
          <p:cNvSpPr txBox="1">
            <a:spLocks noChangeArrowheads="1"/>
          </p:cNvSpPr>
          <p:nvPr/>
        </p:nvSpPr>
        <p:spPr bwMode="auto">
          <a:xfrm>
            <a:off x="227013" y="1003300"/>
            <a:ext cx="8224837" cy="2851150"/>
          </a:xfrm>
          <a:prstGeom prst="rect">
            <a:avLst/>
          </a:prstGeom>
          <a:noFill/>
          <a:ln w="12700">
            <a:noFill/>
            <a:miter lim="800000"/>
            <a:headEnd/>
            <a:tailEnd/>
          </a:ln>
        </p:spPr>
        <p:txBody>
          <a:bodyPr lIns="63621" tIns="31253" rIns="63621" bIns="31253"/>
          <a:lstStyle/>
          <a:p>
            <a:pPr marL="200025" indent="-200025" eaLnBrk="0" hangingPunct="0">
              <a:lnSpc>
                <a:spcPct val="90000"/>
              </a:lnSpc>
              <a:spcBef>
                <a:spcPct val="30000"/>
              </a:spcBef>
              <a:buClr>
                <a:schemeClr val="tx2"/>
              </a:buClr>
              <a:buFont typeface="Times" charset="0"/>
              <a:buChar char="•"/>
            </a:pPr>
            <a:endParaRPr lang="en-US" sz="1800" b="0">
              <a:latin typeface="Verdana" pitchFamily="34" charset="0"/>
            </a:endParaRPr>
          </a:p>
        </p:txBody>
      </p:sp>
      <p:grpSp>
        <p:nvGrpSpPr>
          <p:cNvPr id="2" name="Group 5"/>
          <p:cNvGrpSpPr>
            <a:grpSpLocks/>
          </p:cNvGrpSpPr>
          <p:nvPr/>
        </p:nvGrpSpPr>
        <p:grpSpPr bwMode="auto">
          <a:xfrm>
            <a:off x="1371600" y="3651250"/>
            <a:ext cx="5837238" cy="2665413"/>
            <a:chOff x="750" y="3016"/>
            <a:chExt cx="4400" cy="1028"/>
          </a:xfrm>
        </p:grpSpPr>
        <p:grpSp>
          <p:nvGrpSpPr>
            <p:cNvPr id="3" name="Group 6"/>
            <p:cNvGrpSpPr>
              <a:grpSpLocks/>
            </p:cNvGrpSpPr>
            <p:nvPr/>
          </p:nvGrpSpPr>
          <p:grpSpPr bwMode="auto">
            <a:xfrm>
              <a:off x="750" y="3016"/>
              <a:ext cx="4400" cy="1028"/>
              <a:chOff x="638" y="1179"/>
              <a:chExt cx="4400" cy="1028"/>
            </a:xfrm>
          </p:grpSpPr>
          <p:sp>
            <p:nvSpPr>
              <p:cNvPr id="114696" name="Rectangle 7"/>
              <p:cNvSpPr>
                <a:spLocks noChangeArrowheads="1"/>
              </p:cNvSpPr>
              <p:nvPr/>
            </p:nvSpPr>
            <p:spPr bwMode="auto">
              <a:xfrm>
                <a:off x="638" y="1507"/>
                <a:ext cx="1648" cy="322"/>
              </a:xfrm>
              <a:prstGeom prst="rect">
                <a:avLst/>
              </a:prstGeom>
              <a:noFill/>
              <a:ln w="22225">
                <a:solidFill>
                  <a:srgbClr val="000000"/>
                </a:solidFill>
                <a:miter lim="800000"/>
                <a:headEnd/>
                <a:tailEnd/>
              </a:ln>
            </p:spPr>
            <p:txBody>
              <a:bodyPr/>
              <a:lstStyle/>
              <a:p>
                <a:pPr eaLnBrk="0" hangingPunct="0"/>
                <a:endParaRPr lang="de-DE" sz="1400"/>
              </a:p>
            </p:txBody>
          </p:sp>
          <p:sp>
            <p:nvSpPr>
              <p:cNvPr id="114697" name="Rectangle 8"/>
              <p:cNvSpPr>
                <a:spLocks noChangeArrowheads="1"/>
              </p:cNvSpPr>
              <p:nvPr/>
            </p:nvSpPr>
            <p:spPr bwMode="auto">
              <a:xfrm>
                <a:off x="1116" y="1591"/>
                <a:ext cx="1060" cy="140"/>
              </a:xfrm>
              <a:prstGeom prst="rect">
                <a:avLst/>
              </a:prstGeom>
              <a:noFill/>
              <a:ln w="9525">
                <a:noFill/>
                <a:miter lim="800000"/>
                <a:headEnd/>
                <a:tailEnd/>
              </a:ln>
            </p:spPr>
            <p:txBody>
              <a:bodyPr wrap="none" lIns="0" tIns="0" rIns="0" bIns="0">
                <a:spAutoFit/>
              </a:bodyPr>
              <a:lstStyle/>
              <a:p>
                <a:pPr eaLnBrk="0" hangingPunct="0"/>
                <a:r>
                  <a:rPr lang="en-US" sz="1400">
                    <a:latin typeface="Courier New" pitchFamily="49" charset="0"/>
                  </a:rPr>
                  <a:t>Subsystem</a:t>
                </a:r>
                <a:endParaRPr lang="en-US" sz="1400" b="0"/>
              </a:p>
            </p:txBody>
          </p:sp>
          <p:sp>
            <p:nvSpPr>
              <p:cNvPr id="114698" name="Rectangle 9"/>
              <p:cNvSpPr>
                <a:spLocks noChangeArrowheads="1"/>
              </p:cNvSpPr>
              <p:nvPr/>
            </p:nvSpPr>
            <p:spPr bwMode="auto">
              <a:xfrm>
                <a:off x="3390" y="1179"/>
                <a:ext cx="1648" cy="321"/>
              </a:xfrm>
              <a:prstGeom prst="rect">
                <a:avLst/>
              </a:prstGeom>
              <a:noFill/>
              <a:ln w="22225">
                <a:solidFill>
                  <a:srgbClr val="000000"/>
                </a:solidFill>
                <a:miter lim="800000"/>
                <a:headEnd/>
                <a:tailEnd/>
              </a:ln>
            </p:spPr>
            <p:txBody>
              <a:bodyPr/>
              <a:lstStyle/>
              <a:p>
                <a:pPr eaLnBrk="0" hangingPunct="0"/>
                <a:endParaRPr lang="de-DE" sz="1400"/>
              </a:p>
            </p:txBody>
          </p:sp>
          <p:sp>
            <p:nvSpPr>
              <p:cNvPr id="114699" name="Rectangle 10"/>
              <p:cNvSpPr>
                <a:spLocks noChangeArrowheads="1"/>
              </p:cNvSpPr>
              <p:nvPr/>
            </p:nvSpPr>
            <p:spPr bwMode="auto">
              <a:xfrm>
                <a:off x="3829" y="1292"/>
                <a:ext cx="1171" cy="140"/>
              </a:xfrm>
              <a:prstGeom prst="rect">
                <a:avLst/>
              </a:prstGeom>
              <a:noFill/>
              <a:ln w="9525">
                <a:noFill/>
                <a:miter lim="800000"/>
                <a:headEnd/>
                <a:tailEnd/>
              </a:ln>
            </p:spPr>
            <p:txBody>
              <a:bodyPr wrap="none" lIns="0" tIns="0" rIns="0" bIns="0">
                <a:spAutoFit/>
              </a:bodyPr>
              <a:lstStyle/>
              <a:p>
                <a:pPr eaLnBrk="0" hangingPunct="0"/>
                <a:r>
                  <a:rPr lang="en-US" sz="1400">
                    <a:latin typeface="Courier New" pitchFamily="49" charset="0"/>
                  </a:rPr>
                  <a:t>Repository</a:t>
                </a:r>
                <a:endParaRPr lang="en-US" sz="1400" b="0"/>
              </a:p>
            </p:txBody>
          </p:sp>
          <p:sp>
            <p:nvSpPr>
              <p:cNvPr id="114700" name="Rectangle 11"/>
              <p:cNvSpPr>
                <a:spLocks noChangeArrowheads="1"/>
              </p:cNvSpPr>
              <p:nvPr/>
            </p:nvSpPr>
            <p:spPr bwMode="auto">
              <a:xfrm>
                <a:off x="3390" y="1647"/>
                <a:ext cx="1648" cy="560"/>
              </a:xfrm>
              <a:prstGeom prst="rect">
                <a:avLst/>
              </a:prstGeom>
              <a:noFill/>
              <a:ln w="22225">
                <a:solidFill>
                  <a:srgbClr val="000000"/>
                </a:solidFill>
                <a:miter lim="800000"/>
                <a:headEnd/>
                <a:tailEnd/>
              </a:ln>
            </p:spPr>
            <p:txBody>
              <a:bodyPr/>
              <a:lstStyle/>
              <a:p>
                <a:pPr eaLnBrk="0" hangingPunct="0"/>
                <a:endParaRPr lang="de-DE" sz="1400"/>
              </a:p>
            </p:txBody>
          </p:sp>
          <p:sp>
            <p:nvSpPr>
              <p:cNvPr id="114701" name="Rectangle 12"/>
              <p:cNvSpPr>
                <a:spLocks noChangeArrowheads="1"/>
              </p:cNvSpPr>
              <p:nvPr/>
            </p:nvSpPr>
            <p:spPr bwMode="auto">
              <a:xfrm>
                <a:off x="3390" y="1507"/>
                <a:ext cx="1648" cy="140"/>
              </a:xfrm>
              <a:prstGeom prst="rect">
                <a:avLst/>
              </a:prstGeom>
              <a:noFill/>
              <a:ln w="22225">
                <a:solidFill>
                  <a:srgbClr val="000000"/>
                </a:solidFill>
                <a:miter lim="800000"/>
                <a:headEnd/>
                <a:tailEnd/>
              </a:ln>
            </p:spPr>
            <p:txBody>
              <a:bodyPr/>
              <a:lstStyle/>
              <a:p>
                <a:pPr eaLnBrk="0" hangingPunct="0"/>
                <a:endParaRPr lang="de-DE" sz="1400"/>
              </a:p>
            </p:txBody>
          </p:sp>
          <p:grpSp>
            <p:nvGrpSpPr>
              <p:cNvPr id="5" name="Group 13"/>
              <p:cNvGrpSpPr>
                <a:grpSpLocks/>
              </p:cNvGrpSpPr>
              <p:nvPr/>
            </p:nvGrpSpPr>
            <p:grpSpPr bwMode="auto">
              <a:xfrm>
                <a:off x="3508" y="1686"/>
                <a:ext cx="1405" cy="476"/>
                <a:chOff x="3508" y="1723"/>
                <a:chExt cx="1405" cy="476"/>
              </a:xfrm>
            </p:grpSpPr>
            <p:sp>
              <p:nvSpPr>
                <p:cNvPr id="114711" name="Rectangle 14"/>
                <p:cNvSpPr>
                  <a:spLocks noChangeArrowheads="1"/>
                </p:cNvSpPr>
                <p:nvPr/>
              </p:nvSpPr>
              <p:spPr bwMode="auto">
                <a:xfrm>
                  <a:off x="3508" y="1723"/>
                  <a:ext cx="1405" cy="140"/>
                </a:xfrm>
                <a:prstGeom prst="rect">
                  <a:avLst/>
                </a:prstGeom>
                <a:noFill/>
                <a:ln w="9525">
                  <a:noFill/>
                  <a:miter lim="800000"/>
                  <a:headEnd/>
                  <a:tailEnd/>
                </a:ln>
              </p:spPr>
              <p:txBody>
                <a:bodyPr wrap="none" lIns="0" tIns="0" rIns="0" bIns="0">
                  <a:spAutoFit/>
                </a:bodyPr>
                <a:lstStyle/>
                <a:p>
                  <a:pPr eaLnBrk="0" hangingPunct="0"/>
                  <a:r>
                    <a:rPr lang="en-US" sz="1400">
                      <a:latin typeface="Courier New" pitchFamily="49" charset="0"/>
                    </a:rPr>
                    <a:t>createData()</a:t>
                  </a:r>
                  <a:endParaRPr lang="en-US" sz="1400" b="0"/>
                </a:p>
              </p:txBody>
            </p:sp>
            <p:sp>
              <p:nvSpPr>
                <p:cNvPr id="114712" name="Rectangle 15"/>
                <p:cNvSpPr>
                  <a:spLocks noChangeArrowheads="1"/>
                </p:cNvSpPr>
                <p:nvPr/>
              </p:nvSpPr>
              <p:spPr bwMode="auto">
                <a:xfrm>
                  <a:off x="3508" y="1835"/>
                  <a:ext cx="1054" cy="140"/>
                </a:xfrm>
                <a:prstGeom prst="rect">
                  <a:avLst/>
                </a:prstGeom>
                <a:noFill/>
                <a:ln w="9525">
                  <a:noFill/>
                  <a:miter lim="800000"/>
                  <a:headEnd/>
                  <a:tailEnd/>
                </a:ln>
              </p:spPr>
              <p:txBody>
                <a:bodyPr wrap="none" lIns="0" tIns="0" rIns="0" bIns="0">
                  <a:spAutoFit/>
                </a:bodyPr>
                <a:lstStyle/>
                <a:p>
                  <a:pPr eaLnBrk="0" hangingPunct="0"/>
                  <a:r>
                    <a:rPr lang="en-US" sz="1400">
                      <a:latin typeface="Courier New" pitchFamily="49" charset="0"/>
                    </a:rPr>
                    <a:t>setData()</a:t>
                  </a:r>
                  <a:endParaRPr lang="en-US" sz="1400" b="0"/>
                </a:p>
              </p:txBody>
            </p:sp>
            <p:sp>
              <p:nvSpPr>
                <p:cNvPr id="114713" name="Rectangle 16"/>
                <p:cNvSpPr>
                  <a:spLocks noChangeArrowheads="1"/>
                </p:cNvSpPr>
                <p:nvPr/>
              </p:nvSpPr>
              <p:spPr bwMode="auto">
                <a:xfrm>
                  <a:off x="3508" y="1947"/>
                  <a:ext cx="1054" cy="140"/>
                </a:xfrm>
                <a:prstGeom prst="rect">
                  <a:avLst/>
                </a:prstGeom>
                <a:noFill/>
                <a:ln w="9525">
                  <a:noFill/>
                  <a:miter lim="800000"/>
                  <a:headEnd/>
                  <a:tailEnd/>
                </a:ln>
              </p:spPr>
              <p:txBody>
                <a:bodyPr wrap="none" lIns="0" tIns="0" rIns="0" bIns="0">
                  <a:spAutoFit/>
                </a:bodyPr>
                <a:lstStyle/>
                <a:p>
                  <a:pPr eaLnBrk="0" hangingPunct="0"/>
                  <a:r>
                    <a:rPr lang="en-US" sz="1400">
                      <a:latin typeface="Courier New" pitchFamily="49" charset="0"/>
                    </a:rPr>
                    <a:t>getData()</a:t>
                  </a:r>
                  <a:endParaRPr lang="en-US" sz="1400" b="0"/>
                </a:p>
              </p:txBody>
            </p:sp>
            <p:sp>
              <p:nvSpPr>
                <p:cNvPr id="114714" name="Rectangle 17"/>
                <p:cNvSpPr>
                  <a:spLocks noChangeArrowheads="1"/>
                </p:cNvSpPr>
                <p:nvPr/>
              </p:nvSpPr>
              <p:spPr bwMode="auto">
                <a:xfrm>
                  <a:off x="3508" y="2059"/>
                  <a:ext cx="1405" cy="140"/>
                </a:xfrm>
                <a:prstGeom prst="rect">
                  <a:avLst/>
                </a:prstGeom>
                <a:noFill/>
                <a:ln w="9525">
                  <a:noFill/>
                  <a:miter lim="800000"/>
                  <a:headEnd/>
                  <a:tailEnd/>
                </a:ln>
              </p:spPr>
              <p:txBody>
                <a:bodyPr wrap="none" lIns="0" tIns="0" rIns="0" bIns="0">
                  <a:spAutoFit/>
                </a:bodyPr>
                <a:lstStyle/>
                <a:p>
                  <a:pPr eaLnBrk="0" hangingPunct="0"/>
                  <a:r>
                    <a:rPr lang="en-US" sz="1400">
                      <a:latin typeface="Courier New" pitchFamily="49" charset="0"/>
                    </a:rPr>
                    <a:t>searchData()</a:t>
                  </a:r>
                  <a:endParaRPr lang="en-US" sz="1400" b="0"/>
                </a:p>
              </p:txBody>
            </p:sp>
          </p:grpSp>
          <p:sp>
            <p:nvSpPr>
              <p:cNvPr id="114703" name="Line 18"/>
              <p:cNvSpPr>
                <a:spLocks noChangeShapeType="1"/>
              </p:cNvSpPr>
              <p:nvPr/>
            </p:nvSpPr>
            <p:spPr bwMode="auto">
              <a:xfrm>
                <a:off x="3236" y="1675"/>
                <a:ext cx="154" cy="1"/>
              </a:xfrm>
              <a:prstGeom prst="line">
                <a:avLst/>
              </a:prstGeom>
              <a:noFill/>
              <a:ln w="22225">
                <a:solidFill>
                  <a:srgbClr val="000000"/>
                </a:solidFill>
                <a:round/>
                <a:headEnd/>
                <a:tailEnd/>
              </a:ln>
            </p:spPr>
            <p:txBody>
              <a:bodyPr/>
              <a:lstStyle/>
              <a:p>
                <a:endParaRPr lang="en-CA"/>
              </a:p>
            </p:txBody>
          </p:sp>
          <p:sp>
            <p:nvSpPr>
              <p:cNvPr id="114704" name="Freeform 19"/>
              <p:cNvSpPr>
                <a:spLocks/>
              </p:cNvSpPr>
              <p:nvPr/>
            </p:nvSpPr>
            <p:spPr bwMode="auto">
              <a:xfrm>
                <a:off x="3250" y="1633"/>
                <a:ext cx="140" cy="84"/>
              </a:xfrm>
              <a:custGeom>
                <a:avLst/>
                <a:gdLst>
                  <a:gd name="T0" fmla="*/ 0 w 140"/>
                  <a:gd name="T1" fmla="*/ 0 h 84"/>
                  <a:gd name="T2" fmla="*/ 140 w 140"/>
                  <a:gd name="T3" fmla="*/ 42 h 84"/>
                  <a:gd name="T4" fmla="*/ 0 w 140"/>
                  <a:gd name="T5" fmla="*/ 84 h 84"/>
                  <a:gd name="T6" fmla="*/ 0 60000 65536"/>
                  <a:gd name="T7" fmla="*/ 0 60000 65536"/>
                  <a:gd name="T8" fmla="*/ 0 60000 65536"/>
                  <a:gd name="T9" fmla="*/ 0 w 140"/>
                  <a:gd name="T10" fmla="*/ 0 h 84"/>
                  <a:gd name="T11" fmla="*/ 140 w 140"/>
                  <a:gd name="T12" fmla="*/ 84 h 84"/>
                </a:gdLst>
                <a:ahLst/>
                <a:cxnLst>
                  <a:cxn ang="T6">
                    <a:pos x="T0" y="T1"/>
                  </a:cxn>
                  <a:cxn ang="T7">
                    <a:pos x="T2" y="T3"/>
                  </a:cxn>
                  <a:cxn ang="T8">
                    <a:pos x="T4" y="T5"/>
                  </a:cxn>
                </a:cxnLst>
                <a:rect l="T9" t="T10" r="T11" b="T12"/>
                <a:pathLst>
                  <a:path w="140" h="84">
                    <a:moveTo>
                      <a:pt x="0" y="0"/>
                    </a:moveTo>
                    <a:lnTo>
                      <a:pt x="140" y="42"/>
                    </a:lnTo>
                    <a:lnTo>
                      <a:pt x="0" y="84"/>
                    </a:lnTo>
                  </a:path>
                </a:pathLst>
              </a:custGeom>
              <a:noFill/>
              <a:ln w="22225">
                <a:solidFill>
                  <a:srgbClr val="000000"/>
                </a:solidFill>
                <a:round/>
                <a:headEnd/>
                <a:tailEnd/>
              </a:ln>
            </p:spPr>
            <p:txBody>
              <a:bodyPr/>
              <a:lstStyle/>
              <a:p>
                <a:pPr eaLnBrk="0" hangingPunct="0"/>
                <a:endParaRPr lang="de-DE" sz="1400"/>
              </a:p>
            </p:txBody>
          </p:sp>
          <p:sp>
            <p:nvSpPr>
              <p:cNvPr id="114705" name="Line 20"/>
              <p:cNvSpPr>
                <a:spLocks noChangeShapeType="1"/>
              </p:cNvSpPr>
              <p:nvPr/>
            </p:nvSpPr>
            <p:spPr bwMode="auto">
              <a:xfrm>
                <a:off x="2300" y="1675"/>
                <a:ext cx="42" cy="1"/>
              </a:xfrm>
              <a:prstGeom prst="line">
                <a:avLst/>
              </a:prstGeom>
              <a:noFill/>
              <a:ln w="22225">
                <a:solidFill>
                  <a:srgbClr val="000000"/>
                </a:solidFill>
                <a:round/>
                <a:headEnd/>
                <a:tailEnd/>
              </a:ln>
            </p:spPr>
            <p:txBody>
              <a:bodyPr/>
              <a:lstStyle/>
              <a:p>
                <a:endParaRPr lang="en-CA"/>
              </a:p>
            </p:txBody>
          </p:sp>
          <p:sp>
            <p:nvSpPr>
              <p:cNvPr id="114706" name="Line 21"/>
              <p:cNvSpPr>
                <a:spLocks noChangeShapeType="1"/>
              </p:cNvSpPr>
              <p:nvPr/>
            </p:nvSpPr>
            <p:spPr bwMode="auto">
              <a:xfrm>
                <a:off x="2440" y="1675"/>
                <a:ext cx="98" cy="1"/>
              </a:xfrm>
              <a:prstGeom prst="line">
                <a:avLst/>
              </a:prstGeom>
              <a:noFill/>
              <a:ln w="22225">
                <a:solidFill>
                  <a:srgbClr val="000000"/>
                </a:solidFill>
                <a:round/>
                <a:headEnd/>
                <a:tailEnd/>
              </a:ln>
            </p:spPr>
            <p:txBody>
              <a:bodyPr/>
              <a:lstStyle/>
              <a:p>
                <a:endParaRPr lang="en-CA"/>
              </a:p>
            </p:txBody>
          </p:sp>
          <p:sp>
            <p:nvSpPr>
              <p:cNvPr id="114707" name="Line 22"/>
              <p:cNvSpPr>
                <a:spLocks noChangeShapeType="1"/>
              </p:cNvSpPr>
              <p:nvPr/>
            </p:nvSpPr>
            <p:spPr bwMode="auto">
              <a:xfrm>
                <a:off x="2621" y="1675"/>
                <a:ext cx="98" cy="1"/>
              </a:xfrm>
              <a:prstGeom prst="line">
                <a:avLst/>
              </a:prstGeom>
              <a:noFill/>
              <a:ln w="22225">
                <a:solidFill>
                  <a:srgbClr val="000000"/>
                </a:solidFill>
                <a:round/>
                <a:headEnd/>
                <a:tailEnd/>
              </a:ln>
            </p:spPr>
            <p:txBody>
              <a:bodyPr/>
              <a:lstStyle/>
              <a:p>
                <a:endParaRPr lang="en-CA"/>
              </a:p>
            </p:txBody>
          </p:sp>
          <p:sp>
            <p:nvSpPr>
              <p:cNvPr id="114708" name="Line 23"/>
              <p:cNvSpPr>
                <a:spLocks noChangeShapeType="1"/>
              </p:cNvSpPr>
              <p:nvPr/>
            </p:nvSpPr>
            <p:spPr bwMode="auto">
              <a:xfrm>
                <a:off x="2817" y="1675"/>
                <a:ext cx="98" cy="1"/>
              </a:xfrm>
              <a:prstGeom prst="line">
                <a:avLst/>
              </a:prstGeom>
              <a:noFill/>
              <a:ln w="22225">
                <a:solidFill>
                  <a:srgbClr val="000000"/>
                </a:solidFill>
                <a:round/>
                <a:headEnd/>
                <a:tailEnd/>
              </a:ln>
            </p:spPr>
            <p:txBody>
              <a:bodyPr/>
              <a:lstStyle/>
              <a:p>
                <a:endParaRPr lang="en-CA"/>
              </a:p>
            </p:txBody>
          </p:sp>
          <p:sp>
            <p:nvSpPr>
              <p:cNvPr id="114709" name="Line 24"/>
              <p:cNvSpPr>
                <a:spLocks noChangeShapeType="1"/>
              </p:cNvSpPr>
              <p:nvPr/>
            </p:nvSpPr>
            <p:spPr bwMode="auto">
              <a:xfrm>
                <a:off x="2999" y="1675"/>
                <a:ext cx="97" cy="1"/>
              </a:xfrm>
              <a:prstGeom prst="line">
                <a:avLst/>
              </a:prstGeom>
              <a:noFill/>
              <a:ln w="22225">
                <a:solidFill>
                  <a:srgbClr val="000000"/>
                </a:solidFill>
                <a:round/>
                <a:headEnd/>
                <a:tailEnd/>
              </a:ln>
            </p:spPr>
            <p:txBody>
              <a:bodyPr/>
              <a:lstStyle/>
              <a:p>
                <a:endParaRPr lang="en-CA"/>
              </a:p>
            </p:txBody>
          </p:sp>
          <p:sp>
            <p:nvSpPr>
              <p:cNvPr id="114710" name="Line 25"/>
              <p:cNvSpPr>
                <a:spLocks noChangeShapeType="1"/>
              </p:cNvSpPr>
              <p:nvPr/>
            </p:nvSpPr>
            <p:spPr bwMode="auto">
              <a:xfrm>
                <a:off x="3194" y="1675"/>
                <a:ext cx="42" cy="1"/>
              </a:xfrm>
              <a:prstGeom prst="line">
                <a:avLst/>
              </a:prstGeom>
              <a:noFill/>
              <a:ln w="22225">
                <a:solidFill>
                  <a:srgbClr val="000000"/>
                </a:solidFill>
                <a:round/>
                <a:headEnd/>
                <a:tailEnd/>
              </a:ln>
            </p:spPr>
            <p:txBody>
              <a:bodyPr/>
              <a:lstStyle/>
              <a:p>
                <a:endParaRPr lang="en-CA"/>
              </a:p>
            </p:txBody>
          </p:sp>
        </p:grpSp>
        <p:sp>
          <p:nvSpPr>
            <p:cNvPr id="114695" name="Text Box 26"/>
            <p:cNvSpPr txBox="1">
              <a:spLocks noChangeArrowheads="1"/>
            </p:cNvSpPr>
            <p:nvPr/>
          </p:nvSpPr>
          <p:spPr bwMode="auto">
            <a:xfrm>
              <a:off x="2396" y="3304"/>
              <a:ext cx="298" cy="199"/>
            </a:xfrm>
            <a:prstGeom prst="rect">
              <a:avLst/>
            </a:prstGeom>
            <a:noFill/>
            <a:ln w="12700">
              <a:noFill/>
              <a:miter lim="800000"/>
              <a:headEnd/>
              <a:tailEnd/>
            </a:ln>
          </p:spPr>
          <p:txBody>
            <a:bodyPr wrap="none" anchor="ctr">
              <a:spAutoFit/>
            </a:bodyPr>
            <a:lstStyle/>
            <a:p>
              <a:pPr algn="ctr" eaLnBrk="0" hangingPunct="0"/>
              <a:r>
                <a:rPr lang="en-US" sz="1400"/>
                <a: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19100" y="71414"/>
            <a:ext cx="8375650" cy="863600"/>
          </a:xfrm>
        </p:spPr>
        <p:txBody>
          <a:bodyPr/>
          <a:lstStyle/>
          <a:p>
            <a:r>
              <a:rPr lang="en-US" sz="3200" dirty="0" smtClean="0">
                <a:ea typeface="ＭＳ Ｐゴシック" pitchFamily="34" charset="-128"/>
              </a:rPr>
              <a:t>Repository Architecture Example: Incremental Development Environment (IDE)</a:t>
            </a:r>
          </a:p>
        </p:txBody>
      </p:sp>
      <p:grpSp>
        <p:nvGrpSpPr>
          <p:cNvPr id="2" name="Group 3"/>
          <p:cNvGrpSpPr>
            <a:grpSpLocks/>
          </p:cNvGrpSpPr>
          <p:nvPr/>
        </p:nvGrpSpPr>
        <p:grpSpPr bwMode="auto">
          <a:xfrm>
            <a:off x="419100" y="1430338"/>
            <a:ext cx="7578725" cy="2136775"/>
            <a:chOff x="264" y="901"/>
            <a:chExt cx="4774" cy="1346"/>
          </a:xfrm>
        </p:grpSpPr>
        <p:sp>
          <p:nvSpPr>
            <p:cNvPr id="115758" name="Rectangle 4"/>
            <p:cNvSpPr>
              <a:spLocks noChangeArrowheads="1"/>
            </p:cNvSpPr>
            <p:nvPr/>
          </p:nvSpPr>
          <p:spPr bwMode="auto">
            <a:xfrm>
              <a:off x="371" y="1882"/>
              <a:ext cx="1371" cy="274"/>
            </a:xfrm>
            <a:prstGeom prst="rect">
              <a:avLst/>
            </a:prstGeom>
            <a:noFill/>
            <a:ln w="19050">
              <a:solidFill>
                <a:srgbClr val="000000"/>
              </a:solidFill>
              <a:miter lim="800000"/>
              <a:headEnd/>
              <a:tailEnd/>
            </a:ln>
          </p:spPr>
          <p:txBody>
            <a:bodyPr/>
            <a:lstStyle/>
            <a:p>
              <a:pPr eaLnBrk="0" hangingPunct="0"/>
              <a:endParaRPr lang="en-US" sz="1800"/>
            </a:p>
          </p:txBody>
        </p:sp>
        <p:sp>
          <p:nvSpPr>
            <p:cNvPr id="115759" name="Rectangle 5"/>
            <p:cNvSpPr>
              <a:spLocks noChangeArrowheads="1"/>
            </p:cNvSpPr>
            <p:nvPr/>
          </p:nvSpPr>
          <p:spPr bwMode="auto">
            <a:xfrm>
              <a:off x="424" y="1935"/>
              <a:ext cx="1296" cy="173"/>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latin typeface="Courier New" pitchFamily="49" charset="0"/>
                </a:rPr>
                <a:t>LexicalAnalyzer</a:t>
              </a:r>
              <a:endParaRPr lang="en-US" sz="1800" b="0"/>
            </a:p>
          </p:txBody>
        </p:sp>
        <p:sp>
          <p:nvSpPr>
            <p:cNvPr id="115760" name="Rectangle 6"/>
            <p:cNvSpPr>
              <a:spLocks noChangeArrowheads="1"/>
            </p:cNvSpPr>
            <p:nvPr/>
          </p:nvSpPr>
          <p:spPr bwMode="auto">
            <a:xfrm>
              <a:off x="642" y="1377"/>
              <a:ext cx="1499" cy="274"/>
            </a:xfrm>
            <a:prstGeom prst="rect">
              <a:avLst/>
            </a:prstGeom>
            <a:noFill/>
            <a:ln w="19050">
              <a:solidFill>
                <a:srgbClr val="000000"/>
              </a:solidFill>
              <a:miter lim="800000"/>
              <a:headEnd/>
              <a:tailEnd/>
            </a:ln>
          </p:spPr>
          <p:txBody>
            <a:bodyPr/>
            <a:lstStyle/>
            <a:p>
              <a:pPr eaLnBrk="0" hangingPunct="0"/>
              <a:endParaRPr lang="en-US" sz="1800"/>
            </a:p>
          </p:txBody>
        </p:sp>
        <p:sp>
          <p:nvSpPr>
            <p:cNvPr id="115761" name="Rectangle 7"/>
            <p:cNvSpPr>
              <a:spLocks noChangeArrowheads="1"/>
            </p:cNvSpPr>
            <p:nvPr/>
          </p:nvSpPr>
          <p:spPr bwMode="auto">
            <a:xfrm>
              <a:off x="682" y="1453"/>
              <a:ext cx="1469" cy="173"/>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latin typeface="Courier New" pitchFamily="49" charset="0"/>
                </a:rPr>
                <a:t>SyntacticAnalyzer</a:t>
              </a:r>
              <a:endParaRPr lang="en-US" sz="1800" b="0"/>
            </a:p>
          </p:txBody>
        </p:sp>
        <p:grpSp>
          <p:nvGrpSpPr>
            <p:cNvPr id="3" name="Group 8"/>
            <p:cNvGrpSpPr>
              <a:grpSpLocks/>
            </p:cNvGrpSpPr>
            <p:nvPr/>
          </p:nvGrpSpPr>
          <p:grpSpPr bwMode="auto">
            <a:xfrm>
              <a:off x="2228" y="1266"/>
              <a:ext cx="1500" cy="274"/>
              <a:chOff x="2564" y="716"/>
              <a:chExt cx="1418" cy="274"/>
            </a:xfrm>
          </p:grpSpPr>
          <p:sp>
            <p:nvSpPr>
              <p:cNvPr id="115774" name="Rectangle 9"/>
              <p:cNvSpPr>
                <a:spLocks noChangeArrowheads="1"/>
              </p:cNvSpPr>
              <p:nvPr/>
            </p:nvSpPr>
            <p:spPr bwMode="auto">
              <a:xfrm>
                <a:off x="2564" y="716"/>
                <a:ext cx="1418" cy="274"/>
              </a:xfrm>
              <a:prstGeom prst="rect">
                <a:avLst/>
              </a:prstGeom>
              <a:noFill/>
              <a:ln w="19050">
                <a:solidFill>
                  <a:srgbClr val="000000"/>
                </a:solidFill>
                <a:miter lim="800000"/>
                <a:headEnd/>
                <a:tailEnd/>
              </a:ln>
            </p:spPr>
            <p:txBody>
              <a:bodyPr/>
              <a:lstStyle/>
              <a:p>
                <a:pPr eaLnBrk="0" hangingPunct="0"/>
                <a:endParaRPr lang="en-US" sz="1800"/>
              </a:p>
            </p:txBody>
          </p:sp>
          <p:sp>
            <p:nvSpPr>
              <p:cNvPr id="115775" name="Rectangle 10"/>
              <p:cNvSpPr>
                <a:spLocks noChangeArrowheads="1"/>
              </p:cNvSpPr>
              <p:nvPr/>
            </p:nvSpPr>
            <p:spPr bwMode="auto">
              <a:xfrm>
                <a:off x="2645" y="782"/>
                <a:ext cx="1308" cy="173"/>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latin typeface="Courier New" pitchFamily="49" charset="0"/>
                  </a:rPr>
                  <a:t>SemanticAnalyzer</a:t>
                </a:r>
                <a:endParaRPr lang="en-US" sz="1800" b="0"/>
              </a:p>
            </p:txBody>
          </p:sp>
        </p:grpSp>
        <p:sp>
          <p:nvSpPr>
            <p:cNvPr id="115763" name="Rectangle 11"/>
            <p:cNvSpPr>
              <a:spLocks noChangeArrowheads="1"/>
            </p:cNvSpPr>
            <p:nvPr/>
          </p:nvSpPr>
          <p:spPr bwMode="auto">
            <a:xfrm>
              <a:off x="3656" y="1901"/>
              <a:ext cx="1197" cy="262"/>
            </a:xfrm>
            <a:prstGeom prst="rect">
              <a:avLst/>
            </a:prstGeom>
            <a:noFill/>
            <a:ln w="19050">
              <a:solidFill>
                <a:srgbClr val="000000"/>
              </a:solidFill>
              <a:miter lim="800000"/>
              <a:headEnd/>
              <a:tailEnd/>
            </a:ln>
          </p:spPr>
          <p:txBody>
            <a:bodyPr/>
            <a:lstStyle/>
            <a:p>
              <a:pPr eaLnBrk="0" hangingPunct="0"/>
              <a:endParaRPr lang="en-US" sz="1800"/>
            </a:p>
          </p:txBody>
        </p:sp>
        <p:sp>
          <p:nvSpPr>
            <p:cNvPr id="115764" name="Rectangle 12"/>
            <p:cNvSpPr>
              <a:spLocks noChangeArrowheads="1"/>
            </p:cNvSpPr>
            <p:nvPr/>
          </p:nvSpPr>
          <p:spPr bwMode="auto">
            <a:xfrm>
              <a:off x="3697" y="1949"/>
              <a:ext cx="1123" cy="173"/>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latin typeface="Courier New" pitchFamily="49" charset="0"/>
                </a:rPr>
                <a:t>CodeGenerator</a:t>
              </a:r>
              <a:endParaRPr lang="en-US" sz="1800" b="0"/>
            </a:p>
          </p:txBody>
        </p:sp>
        <p:sp>
          <p:nvSpPr>
            <p:cNvPr id="115765" name="Rectangle 13"/>
            <p:cNvSpPr>
              <a:spLocks noChangeArrowheads="1"/>
            </p:cNvSpPr>
            <p:nvPr/>
          </p:nvSpPr>
          <p:spPr bwMode="auto">
            <a:xfrm>
              <a:off x="277" y="1151"/>
              <a:ext cx="4761" cy="1096"/>
            </a:xfrm>
            <a:prstGeom prst="rect">
              <a:avLst/>
            </a:prstGeom>
            <a:noFill/>
            <a:ln w="38100">
              <a:solidFill>
                <a:srgbClr val="000000"/>
              </a:solidFill>
              <a:miter lim="800000"/>
              <a:headEnd/>
              <a:tailEnd/>
            </a:ln>
          </p:spPr>
          <p:txBody>
            <a:bodyPr/>
            <a:lstStyle/>
            <a:p>
              <a:pPr eaLnBrk="0" hangingPunct="0"/>
              <a:endParaRPr lang="en-US" sz="1800"/>
            </a:p>
          </p:txBody>
        </p:sp>
        <p:sp>
          <p:nvSpPr>
            <p:cNvPr id="115766" name="Rectangle 14"/>
            <p:cNvSpPr>
              <a:spLocks noChangeArrowheads="1"/>
            </p:cNvSpPr>
            <p:nvPr/>
          </p:nvSpPr>
          <p:spPr bwMode="auto">
            <a:xfrm>
              <a:off x="637" y="970"/>
              <a:ext cx="691" cy="173"/>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latin typeface="Courier New" pitchFamily="49" charset="0"/>
                </a:rPr>
                <a:t>Compiler</a:t>
              </a:r>
              <a:endParaRPr lang="en-US" sz="1800" b="0"/>
            </a:p>
          </p:txBody>
        </p:sp>
        <p:grpSp>
          <p:nvGrpSpPr>
            <p:cNvPr id="4" name="Group 15"/>
            <p:cNvGrpSpPr>
              <a:grpSpLocks/>
            </p:cNvGrpSpPr>
            <p:nvPr/>
          </p:nvGrpSpPr>
          <p:grpSpPr bwMode="auto">
            <a:xfrm>
              <a:off x="264" y="901"/>
              <a:ext cx="1398" cy="263"/>
              <a:chOff x="707" y="325"/>
              <a:chExt cx="1322" cy="263"/>
            </a:xfrm>
          </p:grpSpPr>
          <p:sp>
            <p:nvSpPr>
              <p:cNvPr id="115770" name="Freeform 16"/>
              <p:cNvSpPr>
                <a:spLocks/>
              </p:cNvSpPr>
              <p:nvPr/>
            </p:nvSpPr>
            <p:spPr bwMode="auto">
              <a:xfrm>
                <a:off x="707" y="325"/>
                <a:ext cx="143" cy="262"/>
              </a:xfrm>
              <a:custGeom>
                <a:avLst/>
                <a:gdLst>
                  <a:gd name="T0" fmla="*/ 0 w 143"/>
                  <a:gd name="T1" fmla="*/ 250 h 262"/>
                  <a:gd name="T2" fmla="*/ 23 w 143"/>
                  <a:gd name="T3" fmla="*/ 262 h 262"/>
                  <a:gd name="T4" fmla="*/ 143 w 143"/>
                  <a:gd name="T5" fmla="*/ 24 h 262"/>
                  <a:gd name="T6" fmla="*/ 131 w 143"/>
                  <a:gd name="T7" fmla="*/ 0 h 262"/>
                  <a:gd name="T8" fmla="*/ 131 w 143"/>
                  <a:gd name="T9" fmla="*/ 0 h 262"/>
                  <a:gd name="T10" fmla="*/ 119 w 143"/>
                  <a:gd name="T11" fmla="*/ 12 h 262"/>
                  <a:gd name="T12" fmla="*/ 0 w 143"/>
                  <a:gd name="T13" fmla="*/ 250 h 262"/>
                  <a:gd name="T14" fmla="*/ 0 60000 65536"/>
                  <a:gd name="T15" fmla="*/ 0 60000 65536"/>
                  <a:gd name="T16" fmla="*/ 0 60000 65536"/>
                  <a:gd name="T17" fmla="*/ 0 60000 65536"/>
                  <a:gd name="T18" fmla="*/ 0 60000 65536"/>
                  <a:gd name="T19" fmla="*/ 0 60000 65536"/>
                  <a:gd name="T20" fmla="*/ 0 60000 65536"/>
                  <a:gd name="T21" fmla="*/ 0 w 143"/>
                  <a:gd name="T22" fmla="*/ 0 h 262"/>
                  <a:gd name="T23" fmla="*/ 143 w 143"/>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62">
                    <a:moveTo>
                      <a:pt x="0" y="250"/>
                    </a:moveTo>
                    <a:lnTo>
                      <a:pt x="23" y="262"/>
                    </a:lnTo>
                    <a:lnTo>
                      <a:pt x="143" y="24"/>
                    </a:lnTo>
                    <a:lnTo>
                      <a:pt x="131" y="0"/>
                    </a:lnTo>
                    <a:lnTo>
                      <a:pt x="119" y="12"/>
                    </a:lnTo>
                    <a:lnTo>
                      <a:pt x="0" y="250"/>
                    </a:lnTo>
                    <a:close/>
                  </a:path>
                </a:pathLst>
              </a:custGeom>
              <a:solidFill>
                <a:srgbClr val="000000"/>
              </a:solidFill>
              <a:ln w="9525">
                <a:noFill/>
                <a:round/>
                <a:headEnd/>
                <a:tailEnd/>
              </a:ln>
            </p:spPr>
            <p:txBody>
              <a:bodyPr/>
              <a:lstStyle/>
              <a:p>
                <a:pPr eaLnBrk="0" hangingPunct="0"/>
                <a:endParaRPr lang="en-US" sz="1800"/>
              </a:p>
            </p:txBody>
          </p:sp>
          <p:sp>
            <p:nvSpPr>
              <p:cNvPr id="115771" name="Freeform 17"/>
              <p:cNvSpPr>
                <a:spLocks/>
              </p:cNvSpPr>
              <p:nvPr/>
            </p:nvSpPr>
            <p:spPr bwMode="auto">
              <a:xfrm>
                <a:off x="838" y="325"/>
                <a:ext cx="1071" cy="24"/>
              </a:xfrm>
              <a:custGeom>
                <a:avLst/>
                <a:gdLst>
                  <a:gd name="T0" fmla="*/ 0 w 1071"/>
                  <a:gd name="T1" fmla="*/ 0 h 24"/>
                  <a:gd name="T2" fmla="*/ 0 w 1071"/>
                  <a:gd name="T3" fmla="*/ 24 h 24"/>
                  <a:gd name="T4" fmla="*/ 1060 w 1071"/>
                  <a:gd name="T5" fmla="*/ 24 h 24"/>
                  <a:gd name="T6" fmla="*/ 1071 w 1071"/>
                  <a:gd name="T7" fmla="*/ 12 h 24"/>
                  <a:gd name="T8" fmla="*/ 1071 w 1071"/>
                  <a:gd name="T9" fmla="*/ 0 h 24"/>
                  <a:gd name="T10" fmla="*/ 1060 w 1071"/>
                  <a:gd name="T11" fmla="*/ 0 h 24"/>
                  <a:gd name="T12" fmla="*/ 0 w 1071"/>
                  <a:gd name="T13" fmla="*/ 0 h 24"/>
                  <a:gd name="T14" fmla="*/ 0 60000 65536"/>
                  <a:gd name="T15" fmla="*/ 0 60000 65536"/>
                  <a:gd name="T16" fmla="*/ 0 60000 65536"/>
                  <a:gd name="T17" fmla="*/ 0 60000 65536"/>
                  <a:gd name="T18" fmla="*/ 0 60000 65536"/>
                  <a:gd name="T19" fmla="*/ 0 60000 65536"/>
                  <a:gd name="T20" fmla="*/ 0 60000 65536"/>
                  <a:gd name="T21" fmla="*/ 0 w 1071"/>
                  <a:gd name="T22" fmla="*/ 0 h 24"/>
                  <a:gd name="T23" fmla="*/ 1071 w 107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1" h="24">
                    <a:moveTo>
                      <a:pt x="0" y="0"/>
                    </a:moveTo>
                    <a:lnTo>
                      <a:pt x="0" y="24"/>
                    </a:lnTo>
                    <a:lnTo>
                      <a:pt x="1060" y="24"/>
                    </a:lnTo>
                    <a:lnTo>
                      <a:pt x="1071" y="12"/>
                    </a:lnTo>
                    <a:lnTo>
                      <a:pt x="1071" y="0"/>
                    </a:lnTo>
                    <a:lnTo>
                      <a:pt x="1060" y="0"/>
                    </a:lnTo>
                    <a:lnTo>
                      <a:pt x="0" y="0"/>
                    </a:lnTo>
                    <a:close/>
                  </a:path>
                </a:pathLst>
              </a:custGeom>
              <a:solidFill>
                <a:srgbClr val="000000"/>
              </a:solidFill>
              <a:ln w="9525">
                <a:noFill/>
                <a:round/>
                <a:headEnd/>
                <a:tailEnd/>
              </a:ln>
            </p:spPr>
            <p:txBody>
              <a:bodyPr/>
              <a:lstStyle/>
              <a:p>
                <a:pPr eaLnBrk="0" hangingPunct="0"/>
                <a:endParaRPr lang="en-US" sz="1800"/>
              </a:p>
            </p:txBody>
          </p:sp>
          <p:sp>
            <p:nvSpPr>
              <p:cNvPr id="115772" name="Freeform 18"/>
              <p:cNvSpPr>
                <a:spLocks/>
              </p:cNvSpPr>
              <p:nvPr/>
            </p:nvSpPr>
            <p:spPr bwMode="auto">
              <a:xfrm>
                <a:off x="1886" y="337"/>
                <a:ext cx="143" cy="250"/>
              </a:xfrm>
              <a:custGeom>
                <a:avLst/>
                <a:gdLst>
                  <a:gd name="T0" fmla="*/ 23 w 143"/>
                  <a:gd name="T1" fmla="*/ 0 h 250"/>
                  <a:gd name="T2" fmla="*/ 0 w 143"/>
                  <a:gd name="T3" fmla="*/ 12 h 250"/>
                  <a:gd name="T4" fmla="*/ 107 w 143"/>
                  <a:gd name="T5" fmla="*/ 250 h 250"/>
                  <a:gd name="T6" fmla="*/ 119 w 143"/>
                  <a:gd name="T7" fmla="*/ 250 h 250"/>
                  <a:gd name="T8" fmla="*/ 143 w 143"/>
                  <a:gd name="T9" fmla="*/ 250 h 250"/>
                  <a:gd name="T10" fmla="*/ 131 w 143"/>
                  <a:gd name="T11" fmla="*/ 238 h 250"/>
                  <a:gd name="T12" fmla="*/ 23 w 143"/>
                  <a:gd name="T13" fmla="*/ 0 h 250"/>
                  <a:gd name="T14" fmla="*/ 0 60000 65536"/>
                  <a:gd name="T15" fmla="*/ 0 60000 65536"/>
                  <a:gd name="T16" fmla="*/ 0 60000 65536"/>
                  <a:gd name="T17" fmla="*/ 0 60000 65536"/>
                  <a:gd name="T18" fmla="*/ 0 60000 65536"/>
                  <a:gd name="T19" fmla="*/ 0 60000 65536"/>
                  <a:gd name="T20" fmla="*/ 0 60000 65536"/>
                  <a:gd name="T21" fmla="*/ 0 w 143"/>
                  <a:gd name="T22" fmla="*/ 0 h 250"/>
                  <a:gd name="T23" fmla="*/ 143 w 143"/>
                  <a:gd name="T24" fmla="*/ 250 h 2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50">
                    <a:moveTo>
                      <a:pt x="23" y="0"/>
                    </a:moveTo>
                    <a:lnTo>
                      <a:pt x="0" y="12"/>
                    </a:lnTo>
                    <a:lnTo>
                      <a:pt x="107" y="250"/>
                    </a:lnTo>
                    <a:lnTo>
                      <a:pt x="119" y="250"/>
                    </a:lnTo>
                    <a:lnTo>
                      <a:pt x="143" y="250"/>
                    </a:lnTo>
                    <a:lnTo>
                      <a:pt x="131" y="238"/>
                    </a:lnTo>
                    <a:lnTo>
                      <a:pt x="23" y="0"/>
                    </a:lnTo>
                    <a:close/>
                  </a:path>
                </a:pathLst>
              </a:custGeom>
              <a:solidFill>
                <a:srgbClr val="000000"/>
              </a:solidFill>
              <a:ln w="9525">
                <a:noFill/>
                <a:round/>
                <a:headEnd/>
                <a:tailEnd/>
              </a:ln>
            </p:spPr>
            <p:txBody>
              <a:bodyPr/>
              <a:lstStyle/>
              <a:p>
                <a:pPr eaLnBrk="0" hangingPunct="0"/>
                <a:endParaRPr lang="en-US" sz="1800"/>
              </a:p>
            </p:txBody>
          </p:sp>
          <p:sp>
            <p:nvSpPr>
              <p:cNvPr id="115773" name="Freeform 19"/>
              <p:cNvSpPr>
                <a:spLocks/>
              </p:cNvSpPr>
              <p:nvPr/>
            </p:nvSpPr>
            <p:spPr bwMode="auto">
              <a:xfrm>
                <a:off x="707" y="564"/>
                <a:ext cx="1298" cy="24"/>
              </a:xfrm>
              <a:custGeom>
                <a:avLst/>
                <a:gdLst>
                  <a:gd name="T0" fmla="*/ 1298 w 1298"/>
                  <a:gd name="T1" fmla="*/ 24 h 24"/>
                  <a:gd name="T2" fmla="*/ 1298 w 1298"/>
                  <a:gd name="T3" fmla="*/ 0 h 24"/>
                  <a:gd name="T4" fmla="*/ 12 w 1298"/>
                  <a:gd name="T5" fmla="*/ 0 h 24"/>
                  <a:gd name="T6" fmla="*/ 0 w 1298"/>
                  <a:gd name="T7" fmla="*/ 12 h 24"/>
                  <a:gd name="T8" fmla="*/ 0 w 1298"/>
                  <a:gd name="T9" fmla="*/ 24 h 24"/>
                  <a:gd name="T10" fmla="*/ 12 w 1298"/>
                  <a:gd name="T11" fmla="*/ 24 h 24"/>
                  <a:gd name="T12" fmla="*/ 1298 w 1298"/>
                  <a:gd name="T13" fmla="*/ 24 h 24"/>
                  <a:gd name="T14" fmla="*/ 0 60000 65536"/>
                  <a:gd name="T15" fmla="*/ 0 60000 65536"/>
                  <a:gd name="T16" fmla="*/ 0 60000 65536"/>
                  <a:gd name="T17" fmla="*/ 0 60000 65536"/>
                  <a:gd name="T18" fmla="*/ 0 60000 65536"/>
                  <a:gd name="T19" fmla="*/ 0 60000 65536"/>
                  <a:gd name="T20" fmla="*/ 0 60000 65536"/>
                  <a:gd name="T21" fmla="*/ 0 w 1298"/>
                  <a:gd name="T22" fmla="*/ 0 h 24"/>
                  <a:gd name="T23" fmla="*/ 1298 w 129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8" h="24">
                    <a:moveTo>
                      <a:pt x="1298" y="24"/>
                    </a:moveTo>
                    <a:lnTo>
                      <a:pt x="1298" y="0"/>
                    </a:lnTo>
                    <a:lnTo>
                      <a:pt x="12" y="0"/>
                    </a:lnTo>
                    <a:lnTo>
                      <a:pt x="0" y="12"/>
                    </a:lnTo>
                    <a:lnTo>
                      <a:pt x="0" y="24"/>
                    </a:lnTo>
                    <a:lnTo>
                      <a:pt x="12" y="24"/>
                    </a:lnTo>
                    <a:lnTo>
                      <a:pt x="1298" y="24"/>
                    </a:lnTo>
                    <a:close/>
                  </a:path>
                </a:pathLst>
              </a:custGeom>
              <a:solidFill>
                <a:srgbClr val="000000"/>
              </a:solidFill>
              <a:ln w="9525">
                <a:noFill/>
                <a:round/>
                <a:headEnd/>
                <a:tailEnd/>
              </a:ln>
            </p:spPr>
            <p:txBody>
              <a:bodyPr/>
              <a:lstStyle/>
              <a:p>
                <a:pPr eaLnBrk="0" hangingPunct="0"/>
                <a:endParaRPr lang="en-US" sz="1800"/>
              </a:p>
            </p:txBody>
          </p:sp>
        </p:grpSp>
        <p:sp>
          <p:nvSpPr>
            <p:cNvPr id="115768" name="Rectangle 20"/>
            <p:cNvSpPr>
              <a:spLocks noChangeArrowheads="1"/>
            </p:cNvSpPr>
            <p:nvPr/>
          </p:nvSpPr>
          <p:spPr bwMode="auto">
            <a:xfrm>
              <a:off x="3483" y="1582"/>
              <a:ext cx="1334" cy="274"/>
            </a:xfrm>
            <a:prstGeom prst="rect">
              <a:avLst/>
            </a:prstGeom>
            <a:noFill/>
            <a:ln w="19050">
              <a:solidFill>
                <a:srgbClr val="000000"/>
              </a:solidFill>
              <a:miter lim="800000"/>
              <a:headEnd/>
              <a:tailEnd/>
            </a:ln>
          </p:spPr>
          <p:txBody>
            <a:bodyPr/>
            <a:lstStyle/>
            <a:p>
              <a:pPr eaLnBrk="0" hangingPunct="0"/>
              <a:endParaRPr lang="en-US" sz="1800"/>
            </a:p>
          </p:txBody>
        </p:sp>
        <p:sp>
          <p:nvSpPr>
            <p:cNvPr id="115769" name="Rectangle 21"/>
            <p:cNvSpPr>
              <a:spLocks noChangeArrowheads="1"/>
            </p:cNvSpPr>
            <p:nvPr/>
          </p:nvSpPr>
          <p:spPr bwMode="auto">
            <a:xfrm>
              <a:off x="3786" y="1651"/>
              <a:ext cx="778" cy="173"/>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latin typeface="Courier New" pitchFamily="49" charset="0"/>
                </a:rPr>
                <a:t>Optimizer</a:t>
              </a:r>
              <a:endParaRPr lang="en-US" sz="1800" b="0"/>
            </a:p>
          </p:txBody>
        </p:sp>
      </p:grpSp>
      <p:sp>
        <p:nvSpPr>
          <p:cNvPr id="261142" name="Line 22"/>
          <p:cNvSpPr>
            <a:spLocks noChangeShapeType="1"/>
          </p:cNvSpPr>
          <p:nvPr/>
        </p:nvSpPr>
        <p:spPr bwMode="auto">
          <a:xfrm>
            <a:off x="2587625" y="2649538"/>
            <a:ext cx="763588" cy="1798637"/>
          </a:xfrm>
          <a:prstGeom prst="line">
            <a:avLst/>
          </a:prstGeom>
          <a:noFill/>
          <a:ln w="28575">
            <a:solidFill>
              <a:schemeClr val="tx1"/>
            </a:solidFill>
            <a:prstDash val="dash"/>
            <a:round/>
            <a:headEnd/>
            <a:tailEnd type="arrow" w="med" len="lg"/>
          </a:ln>
        </p:spPr>
        <p:txBody>
          <a:bodyPr wrap="none" anchor="ctr"/>
          <a:lstStyle/>
          <a:p>
            <a:endParaRPr lang="en-CA"/>
          </a:p>
        </p:txBody>
      </p:sp>
      <p:sp>
        <p:nvSpPr>
          <p:cNvPr id="261143" name="Line 23"/>
          <p:cNvSpPr>
            <a:spLocks noChangeShapeType="1"/>
          </p:cNvSpPr>
          <p:nvPr/>
        </p:nvSpPr>
        <p:spPr bwMode="auto">
          <a:xfrm flipH="1">
            <a:off x="4856163" y="2420938"/>
            <a:ext cx="17462" cy="2008187"/>
          </a:xfrm>
          <a:prstGeom prst="line">
            <a:avLst/>
          </a:prstGeom>
          <a:noFill/>
          <a:ln w="28575">
            <a:solidFill>
              <a:schemeClr val="tx1"/>
            </a:solidFill>
            <a:prstDash val="dash"/>
            <a:round/>
            <a:headEnd/>
            <a:tailEnd type="arrow" w="med" len="lg"/>
          </a:ln>
        </p:spPr>
        <p:txBody>
          <a:bodyPr wrap="none" anchor="ctr"/>
          <a:lstStyle/>
          <a:p>
            <a:endParaRPr lang="en-CA"/>
          </a:p>
        </p:txBody>
      </p:sp>
      <p:grpSp>
        <p:nvGrpSpPr>
          <p:cNvPr id="5" name="Group 24"/>
          <p:cNvGrpSpPr>
            <a:grpSpLocks/>
          </p:cNvGrpSpPr>
          <p:nvPr/>
        </p:nvGrpSpPr>
        <p:grpSpPr bwMode="auto">
          <a:xfrm>
            <a:off x="2776538" y="3455988"/>
            <a:ext cx="5116512" cy="1662112"/>
            <a:chOff x="1749" y="2177"/>
            <a:chExt cx="3223" cy="1047"/>
          </a:xfrm>
        </p:grpSpPr>
        <p:grpSp>
          <p:nvGrpSpPr>
            <p:cNvPr id="6" name="Group 25"/>
            <p:cNvGrpSpPr>
              <a:grpSpLocks/>
            </p:cNvGrpSpPr>
            <p:nvPr/>
          </p:nvGrpSpPr>
          <p:grpSpPr bwMode="auto">
            <a:xfrm>
              <a:off x="1840" y="2790"/>
              <a:ext cx="2977" cy="286"/>
              <a:chOff x="1636" y="2288"/>
              <a:chExt cx="2977" cy="286"/>
            </a:xfrm>
          </p:grpSpPr>
          <p:sp>
            <p:nvSpPr>
              <p:cNvPr id="115754" name="Rectangle 26"/>
              <p:cNvSpPr>
                <a:spLocks noChangeArrowheads="1"/>
              </p:cNvSpPr>
              <p:nvPr/>
            </p:nvSpPr>
            <p:spPr bwMode="auto">
              <a:xfrm>
                <a:off x="1636" y="2300"/>
                <a:ext cx="1417" cy="274"/>
              </a:xfrm>
              <a:prstGeom prst="rect">
                <a:avLst/>
              </a:prstGeom>
              <a:noFill/>
              <a:ln w="19050">
                <a:solidFill>
                  <a:srgbClr val="000000"/>
                </a:solidFill>
                <a:miter lim="800000"/>
                <a:headEnd/>
                <a:tailEnd/>
              </a:ln>
            </p:spPr>
            <p:txBody>
              <a:bodyPr/>
              <a:lstStyle/>
              <a:p>
                <a:pPr eaLnBrk="0" hangingPunct="0"/>
                <a:endParaRPr lang="en-US" sz="1800"/>
              </a:p>
            </p:txBody>
          </p:sp>
          <p:sp>
            <p:nvSpPr>
              <p:cNvPr id="115755" name="Rectangle 27"/>
              <p:cNvSpPr>
                <a:spLocks noChangeArrowheads="1"/>
              </p:cNvSpPr>
              <p:nvPr/>
            </p:nvSpPr>
            <p:spPr bwMode="auto">
              <a:xfrm>
                <a:off x="1998" y="2360"/>
                <a:ext cx="778" cy="173"/>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latin typeface="Courier New" pitchFamily="49" charset="0"/>
                  </a:rPr>
                  <a:t>ParseTree</a:t>
                </a:r>
                <a:endParaRPr lang="en-US" sz="1800" b="0"/>
              </a:p>
            </p:txBody>
          </p:sp>
          <p:sp>
            <p:nvSpPr>
              <p:cNvPr id="115756" name="Rectangle 28"/>
              <p:cNvSpPr>
                <a:spLocks noChangeArrowheads="1"/>
              </p:cNvSpPr>
              <p:nvPr/>
            </p:nvSpPr>
            <p:spPr bwMode="auto">
              <a:xfrm>
                <a:off x="3207" y="2288"/>
                <a:ext cx="1406" cy="274"/>
              </a:xfrm>
              <a:prstGeom prst="rect">
                <a:avLst/>
              </a:prstGeom>
              <a:noFill/>
              <a:ln w="19050">
                <a:solidFill>
                  <a:srgbClr val="000000"/>
                </a:solidFill>
                <a:miter lim="800000"/>
                <a:headEnd/>
                <a:tailEnd/>
              </a:ln>
            </p:spPr>
            <p:txBody>
              <a:bodyPr/>
              <a:lstStyle/>
              <a:p>
                <a:pPr eaLnBrk="0" hangingPunct="0"/>
                <a:endParaRPr lang="en-US" sz="1800"/>
              </a:p>
            </p:txBody>
          </p:sp>
          <p:sp>
            <p:nvSpPr>
              <p:cNvPr id="115757" name="Rectangle 29"/>
              <p:cNvSpPr>
                <a:spLocks noChangeArrowheads="1"/>
              </p:cNvSpPr>
              <p:nvPr/>
            </p:nvSpPr>
            <p:spPr bwMode="auto">
              <a:xfrm>
                <a:off x="3487" y="2348"/>
                <a:ext cx="951" cy="173"/>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latin typeface="Courier New" pitchFamily="49" charset="0"/>
                  </a:rPr>
                  <a:t>SymbolTable</a:t>
                </a:r>
                <a:endParaRPr lang="en-US" sz="1800" b="0"/>
              </a:p>
            </p:txBody>
          </p:sp>
        </p:grpSp>
        <p:sp>
          <p:nvSpPr>
            <p:cNvPr id="115745" name="Rectangle 30"/>
            <p:cNvSpPr>
              <a:spLocks noChangeArrowheads="1"/>
            </p:cNvSpPr>
            <p:nvPr/>
          </p:nvSpPr>
          <p:spPr bwMode="auto">
            <a:xfrm>
              <a:off x="1756" y="2628"/>
              <a:ext cx="3216" cy="596"/>
            </a:xfrm>
            <a:prstGeom prst="rect">
              <a:avLst/>
            </a:prstGeom>
            <a:noFill/>
            <a:ln w="38100">
              <a:solidFill>
                <a:srgbClr val="000000"/>
              </a:solidFill>
              <a:miter lim="800000"/>
              <a:headEnd/>
              <a:tailEnd/>
            </a:ln>
          </p:spPr>
          <p:txBody>
            <a:bodyPr/>
            <a:lstStyle/>
            <a:p>
              <a:pPr eaLnBrk="0" hangingPunct="0"/>
              <a:endParaRPr lang="en-US" sz="1800"/>
            </a:p>
          </p:txBody>
        </p:sp>
        <p:grpSp>
          <p:nvGrpSpPr>
            <p:cNvPr id="7" name="Group 31"/>
            <p:cNvGrpSpPr>
              <a:grpSpLocks/>
            </p:cNvGrpSpPr>
            <p:nvPr/>
          </p:nvGrpSpPr>
          <p:grpSpPr bwMode="auto">
            <a:xfrm>
              <a:off x="1749" y="2375"/>
              <a:ext cx="1310" cy="262"/>
              <a:chOff x="1552" y="1802"/>
              <a:chExt cx="1310" cy="262"/>
            </a:xfrm>
          </p:grpSpPr>
          <p:sp>
            <p:nvSpPr>
              <p:cNvPr id="115748" name="Rectangle 32"/>
              <p:cNvSpPr>
                <a:spLocks noChangeArrowheads="1"/>
              </p:cNvSpPr>
              <p:nvPr/>
            </p:nvSpPr>
            <p:spPr bwMode="auto">
              <a:xfrm>
                <a:off x="1822" y="1857"/>
                <a:ext cx="864" cy="173"/>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latin typeface="Courier New" pitchFamily="49" charset="0"/>
                  </a:rPr>
                  <a:t>Repository</a:t>
                </a:r>
                <a:endParaRPr lang="en-US" sz="1800" b="0"/>
              </a:p>
            </p:txBody>
          </p:sp>
          <p:grpSp>
            <p:nvGrpSpPr>
              <p:cNvPr id="8" name="Group 33"/>
              <p:cNvGrpSpPr>
                <a:grpSpLocks/>
              </p:cNvGrpSpPr>
              <p:nvPr/>
            </p:nvGrpSpPr>
            <p:grpSpPr bwMode="auto">
              <a:xfrm>
                <a:off x="1552" y="1802"/>
                <a:ext cx="1310" cy="262"/>
                <a:chOff x="1552" y="1800"/>
                <a:chExt cx="1310" cy="262"/>
              </a:xfrm>
            </p:grpSpPr>
            <p:sp>
              <p:nvSpPr>
                <p:cNvPr id="115750" name="Freeform 34"/>
                <p:cNvSpPr>
                  <a:spLocks/>
                </p:cNvSpPr>
                <p:nvPr/>
              </p:nvSpPr>
              <p:spPr bwMode="auto">
                <a:xfrm>
                  <a:off x="1552" y="1800"/>
                  <a:ext cx="131" cy="262"/>
                </a:xfrm>
                <a:custGeom>
                  <a:avLst/>
                  <a:gdLst>
                    <a:gd name="T0" fmla="*/ 0 w 131"/>
                    <a:gd name="T1" fmla="*/ 250 h 262"/>
                    <a:gd name="T2" fmla="*/ 24 w 131"/>
                    <a:gd name="T3" fmla="*/ 262 h 262"/>
                    <a:gd name="T4" fmla="*/ 131 w 131"/>
                    <a:gd name="T5" fmla="*/ 24 h 262"/>
                    <a:gd name="T6" fmla="*/ 119 w 131"/>
                    <a:gd name="T7" fmla="*/ 0 h 262"/>
                    <a:gd name="T8" fmla="*/ 119 w 131"/>
                    <a:gd name="T9" fmla="*/ 0 h 262"/>
                    <a:gd name="T10" fmla="*/ 107 w 131"/>
                    <a:gd name="T11" fmla="*/ 12 h 262"/>
                    <a:gd name="T12" fmla="*/ 0 w 131"/>
                    <a:gd name="T13" fmla="*/ 250 h 262"/>
                    <a:gd name="T14" fmla="*/ 0 60000 65536"/>
                    <a:gd name="T15" fmla="*/ 0 60000 65536"/>
                    <a:gd name="T16" fmla="*/ 0 60000 65536"/>
                    <a:gd name="T17" fmla="*/ 0 60000 65536"/>
                    <a:gd name="T18" fmla="*/ 0 60000 65536"/>
                    <a:gd name="T19" fmla="*/ 0 60000 65536"/>
                    <a:gd name="T20" fmla="*/ 0 60000 65536"/>
                    <a:gd name="T21" fmla="*/ 0 w 131"/>
                    <a:gd name="T22" fmla="*/ 0 h 262"/>
                    <a:gd name="T23" fmla="*/ 131 w 131"/>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 h="262">
                      <a:moveTo>
                        <a:pt x="0" y="250"/>
                      </a:moveTo>
                      <a:lnTo>
                        <a:pt x="24" y="262"/>
                      </a:lnTo>
                      <a:lnTo>
                        <a:pt x="131" y="24"/>
                      </a:lnTo>
                      <a:lnTo>
                        <a:pt x="119" y="0"/>
                      </a:lnTo>
                      <a:lnTo>
                        <a:pt x="107" y="12"/>
                      </a:lnTo>
                      <a:lnTo>
                        <a:pt x="0" y="250"/>
                      </a:lnTo>
                      <a:close/>
                    </a:path>
                  </a:pathLst>
                </a:custGeom>
                <a:solidFill>
                  <a:srgbClr val="000000"/>
                </a:solidFill>
                <a:ln w="9525">
                  <a:noFill/>
                  <a:round/>
                  <a:headEnd/>
                  <a:tailEnd/>
                </a:ln>
              </p:spPr>
              <p:txBody>
                <a:bodyPr/>
                <a:lstStyle/>
                <a:p>
                  <a:pPr eaLnBrk="0" hangingPunct="0"/>
                  <a:endParaRPr lang="en-US" sz="1800"/>
                </a:p>
              </p:txBody>
            </p:sp>
            <p:sp>
              <p:nvSpPr>
                <p:cNvPr id="115751" name="Freeform 35"/>
                <p:cNvSpPr>
                  <a:spLocks/>
                </p:cNvSpPr>
                <p:nvPr/>
              </p:nvSpPr>
              <p:spPr bwMode="auto">
                <a:xfrm>
                  <a:off x="1671" y="1800"/>
                  <a:ext cx="1072" cy="24"/>
                </a:xfrm>
                <a:custGeom>
                  <a:avLst/>
                  <a:gdLst>
                    <a:gd name="T0" fmla="*/ 0 w 1072"/>
                    <a:gd name="T1" fmla="*/ 0 h 24"/>
                    <a:gd name="T2" fmla="*/ 0 w 1072"/>
                    <a:gd name="T3" fmla="*/ 24 h 24"/>
                    <a:gd name="T4" fmla="*/ 1060 w 1072"/>
                    <a:gd name="T5" fmla="*/ 24 h 24"/>
                    <a:gd name="T6" fmla="*/ 1072 w 1072"/>
                    <a:gd name="T7" fmla="*/ 12 h 24"/>
                    <a:gd name="T8" fmla="*/ 1072 w 1072"/>
                    <a:gd name="T9" fmla="*/ 0 h 24"/>
                    <a:gd name="T10" fmla="*/ 1060 w 1072"/>
                    <a:gd name="T11" fmla="*/ 0 h 24"/>
                    <a:gd name="T12" fmla="*/ 0 w 1072"/>
                    <a:gd name="T13" fmla="*/ 0 h 24"/>
                    <a:gd name="T14" fmla="*/ 0 60000 65536"/>
                    <a:gd name="T15" fmla="*/ 0 60000 65536"/>
                    <a:gd name="T16" fmla="*/ 0 60000 65536"/>
                    <a:gd name="T17" fmla="*/ 0 60000 65536"/>
                    <a:gd name="T18" fmla="*/ 0 60000 65536"/>
                    <a:gd name="T19" fmla="*/ 0 60000 65536"/>
                    <a:gd name="T20" fmla="*/ 0 60000 65536"/>
                    <a:gd name="T21" fmla="*/ 0 w 1072"/>
                    <a:gd name="T22" fmla="*/ 0 h 24"/>
                    <a:gd name="T23" fmla="*/ 1072 w 107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2" h="24">
                      <a:moveTo>
                        <a:pt x="0" y="0"/>
                      </a:moveTo>
                      <a:lnTo>
                        <a:pt x="0" y="24"/>
                      </a:lnTo>
                      <a:lnTo>
                        <a:pt x="1060" y="24"/>
                      </a:lnTo>
                      <a:lnTo>
                        <a:pt x="1072" y="12"/>
                      </a:lnTo>
                      <a:lnTo>
                        <a:pt x="1072" y="0"/>
                      </a:lnTo>
                      <a:lnTo>
                        <a:pt x="1060" y="0"/>
                      </a:lnTo>
                      <a:lnTo>
                        <a:pt x="0" y="0"/>
                      </a:lnTo>
                      <a:close/>
                    </a:path>
                  </a:pathLst>
                </a:custGeom>
                <a:solidFill>
                  <a:srgbClr val="000000"/>
                </a:solidFill>
                <a:ln w="9525">
                  <a:noFill/>
                  <a:round/>
                  <a:headEnd/>
                  <a:tailEnd/>
                </a:ln>
              </p:spPr>
              <p:txBody>
                <a:bodyPr/>
                <a:lstStyle/>
                <a:p>
                  <a:pPr eaLnBrk="0" hangingPunct="0"/>
                  <a:endParaRPr lang="en-US" sz="1800"/>
                </a:p>
              </p:txBody>
            </p:sp>
            <p:sp>
              <p:nvSpPr>
                <p:cNvPr id="115752" name="Freeform 36"/>
                <p:cNvSpPr>
                  <a:spLocks/>
                </p:cNvSpPr>
                <p:nvPr/>
              </p:nvSpPr>
              <p:spPr bwMode="auto">
                <a:xfrm>
                  <a:off x="2719" y="1812"/>
                  <a:ext cx="143" cy="250"/>
                </a:xfrm>
                <a:custGeom>
                  <a:avLst/>
                  <a:gdLst>
                    <a:gd name="T0" fmla="*/ 24 w 143"/>
                    <a:gd name="T1" fmla="*/ 0 h 250"/>
                    <a:gd name="T2" fmla="*/ 0 w 143"/>
                    <a:gd name="T3" fmla="*/ 12 h 250"/>
                    <a:gd name="T4" fmla="*/ 107 w 143"/>
                    <a:gd name="T5" fmla="*/ 250 h 250"/>
                    <a:gd name="T6" fmla="*/ 119 w 143"/>
                    <a:gd name="T7" fmla="*/ 250 h 250"/>
                    <a:gd name="T8" fmla="*/ 143 w 143"/>
                    <a:gd name="T9" fmla="*/ 250 h 250"/>
                    <a:gd name="T10" fmla="*/ 131 w 143"/>
                    <a:gd name="T11" fmla="*/ 238 h 250"/>
                    <a:gd name="T12" fmla="*/ 24 w 143"/>
                    <a:gd name="T13" fmla="*/ 0 h 250"/>
                    <a:gd name="T14" fmla="*/ 0 60000 65536"/>
                    <a:gd name="T15" fmla="*/ 0 60000 65536"/>
                    <a:gd name="T16" fmla="*/ 0 60000 65536"/>
                    <a:gd name="T17" fmla="*/ 0 60000 65536"/>
                    <a:gd name="T18" fmla="*/ 0 60000 65536"/>
                    <a:gd name="T19" fmla="*/ 0 60000 65536"/>
                    <a:gd name="T20" fmla="*/ 0 60000 65536"/>
                    <a:gd name="T21" fmla="*/ 0 w 143"/>
                    <a:gd name="T22" fmla="*/ 0 h 250"/>
                    <a:gd name="T23" fmla="*/ 143 w 143"/>
                    <a:gd name="T24" fmla="*/ 250 h 2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50">
                      <a:moveTo>
                        <a:pt x="24" y="0"/>
                      </a:moveTo>
                      <a:lnTo>
                        <a:pt x="0" y="12"/>
                      </a:lnTo>
                      <a:lnTo>
                        <a:pt x="107" y="250"/>
                      </a:lnTo>
                      <a:lnTo>
                        <a:pt x="119" y="250"/>
                      </a:lnTo>
                      <a:lnTo>
                        <a:pt x="143" y="250"/>
                      </a:lnTo>
                      <a:lnTo>
                        <a:pt x="131" y="238"/>
                      </a:lnTo>
                      <a:lnTo>
                        <a:pt x="24" y="0"/>
                      </a:lnTo>
                      <a:close/>
                    </a:path>
                  </a:pathLst>
                </a:custGeom>
                <a:solidFill>
                  <a:srgbClr val="000000"/>
                </a:solidFill>
                <a:ln w="9525">
                  <a:noFill/>
                  <a:round/>
                  <a:headEnd/>
                  <a:tailEnd/>
                </a:ln>
              </p:spPr>
              <p:txBody>
                <a:bodyPr/>
                <a:lstStyle/>
                <a:p>
                  <a:pPr eaLnBrk="0" hangingPunct="0"/>
                  <a:endParaRPr lang="en-US" sz="1800"/>
                </a:p>
              </p:txBody>
            </p:sp>
            <p:sp>
              <p:nvSpPr>
                <p:cNvPr id="115753" name="Freeform 37"/>
                <p:cNvSpPr>
                  <a:spLocks/>
                </p:cNvSpPr>
                <p:nvPr/>
              </p:nvSpPr>
              <p:spPr bwMode="auto">
                <a:xfrm>
                  <a:off x="1552" y="2038"/>
                  <a:ext cx="1286" cy="24"/>
                </a:xfrm>
                <a:custGeom>
                  <a:avLst/>
                  <a:gdLst>
                    <a:gd name="T0" fmla="*/ 1286 w 1286"/>
                    <a:gd name="T1" fmla="*/ 24 h 24"/>
                    <a:gd name="T2" fmla="*/ 1286 w 1286"/>
                    <a:gd name="T3" fmla="*/ 0 h 24"/>
                    <a:gd name="T4" fmla="*/ 12 w 1286"/>
                    <a:gd name="T5" fmla="*/ 0 h 24"/>
                    <a:gd name="T6" fmla="*/ 0 w 1286"/>
                    <a:gd name="T7" fmla="*/ 12 h 24"/>
                    <a:gd name="T8" fmla="*/ 0 w 1286"/>
                    <a:gd name="T9" fmla="*/ 24 h 24"/>
                    <a:gd name="T10" fmla="*/ 12 w 1286"/>
                    <a:gd name="T11" fmla="*/ 24 h 24"/>
                    <a:gd name="T12" fmla="*/ 1286 w 1286"/>
                    <a:gd name="T13" fmla="*/ 24 h 24"/>
                    <a:gd name="T14" fmla="*/ 0 60000 65536"/>
                    <a:gd name="T15" fmla="*/ 0 60000 65536"/>
                    <a:gd name="T16" fmla="*/ 0 60000 65536"/>
                    <a:gd name="T17" fmla="*/ 0 60000 65536"/>
                    <a:gd name="T18" fmla="*/ 0 60000 65536"/>
                    <a:gd name="T19" fmla="*/ 0 60000 65536"/>
                    <a:gd name="T20" fmla="*/ 0 60000 65536"/>
                    <a:gd name="T21" fmla="*/ 0 w 1286"/>
                    <a:gd name="T22" fmla="*/ 0 h 24"/>
                    <a:gd name="T23" fmla="*/ 1286 w 128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6" h="24">
                      <a:moveTo>
                        <a:pt x="1286" y="24"/>
                      </a:moveTo>
                      <a:lnTo>
                        <a:pt x="1286" y="0"/>
                      </a:lnTo>
                      <a:lnTo>
                        <a:pt x="12" y="0"/>
                      </a:lnTo>
                      <a:lnTo>
                        <a:pt x="0" y="12"/>
                      </a:lnTo>
                      <a:lnTo>
                        <a:pt x="0" y="24"/>
                      </a:lnTo>
                      <a:lnTo>
                        <a:pt x="12" y="24"/>
                      </a:lnTo>
                      <a:lnTo>
                        <a:pt x="1286" y="24"/>
                      </a:lnTo>
                      <a:close/>
                    </a:path>
                  </a:pathLst>
                </a:custGeom>
                <a:solidFill>
                  <a:srgbClr val="000000"/>
                </a:solidFill>
                <a:ln w="9525">
                  <a:noFill/>
                  <a:round/>
                  <a:headEnd/>
                  <a:tailEnd/>
                </a:ln>
              </p:spPr>
              <p:txBody>
                <a:bodyPr/>
                <a:lstStyle/>
                <a:p>
                  <a:pPr eaLnBrk="0" hangingPunct="0"/>
                  <a:endParaRPr lang="en-US" sz="1800"/>
                </a:p>
              </p:txBody>
            </p:sp>
          </p:grpSp>
        </p:grpSp>
        <p:sp>
          <p:nvSpPr>
            <p:cNvPr id="115747" name="Line 38"/>
            <p:cNvSpPr>
              <a:spLocks noChangeShapeType="1"/>
            </p:cNvSpPr>
            <p:nvPr/>
          </p:nvSpPr>
          <p:spPr bwMode="auto">
            <a:xfrm>
              <a:off x="3925" y="2177"/>
              <a:ext cx="141" cy="613"/>
            </a:xfrm>
            <a:prstGeom prst="line">
              <a:avLst/>
            </a:prstGeom>
            <a:noFill/>
            <a:ln w="28575">
              <a:solidFill>
                <a:schemeClr val="tx1"/>
              </a:solidFill>
              <a:prstDash val="dash"/>
              <a:round/>
              <a:headEnd/>
              <a:tailEnd type="arrow" w="med" len="lg"/>
            </a:ln>
          </p:spPr>
          <p:txBody>
            <a:bodyPr wrap="none" anchor="ctr"/>
            <a:lstStyle/>
            <a:p>
              <a:endParaRPr lang="en-CA"/>
            </a:p>
          </p:txBody>
        </p:sp>
      </p:grpSp>
      <p:sp>
        <p:nvSpPr>
          <p:cNvPr id="261159" name="Line 39"/>
          <p:cNvSpPr>
            <a:spLocks noChangeShapeType="1"/>
          </p:cNvSpPr>
          <p:nvPr/>
        </p:nvSpPr>
        <p:spPr bwMode="auto">
          <a:xfrm flipH="1">
            <a:off x="5026025" y="2725738"/>
            <a:ext cx="533400" cy="1722437"/>
          </a:xfrm>
          <a:prstGeom prst="line">
            <a:avLst/>
          </a:prstGeom>
          <a:noFill/>
          <a:ln w="28575">
            <a:solidFill>
              <a:schemeClr val="tx1"/>
            </a:solidFill>
            <a:prstDash val="dash"/>
            <a:round/>
            <a:headEnd/>
            <a:tailEnd type="arrow" w="med" len="lg"/>
          </a:ln>
        </p:spPr>
        <p:txBody>
          <a:bodyPr wrap="none" anchor="ctr"/>
          <a:lstStyle/>
          <a:p>
            <a:endParaRPr lang="en-CA"/>
          </a:p>
        </p:txBody>
      </p:sp>
      <p:sp>
        <p:nvSpPr>
          <p:cNvPr id="261160" name="Line 40"/>
          <p:cNvSpPr>
            <a:spLocks noChangeShapeType="1"/>
          </p:cNvSpPr>
          <p:nvPr/>
        </p:nvSpPr>
        <p:spPr bwMode="auto">
          <a:xfrm flipH="1">
            <a:off x="5711825" y="2878138"/>
            <a:ext cx="0" cy="1550987"/>
          </a:xfrm>
          <a:prstGeom prst="line">
            <a:avLst/>
          </a:prstGeom>
          <a:noFill/>
          <a:ln w="28575">
            <a:solidFill>
              <a:schemeClr val="tx1"/>
            </a:solidFill>
            <a:prstDash val="dash"/>
            <a:round/>
            <a:headEnd/>
            <a:tailEnd type="arrow" w="med" len="lg"/>
          </a:ln>
        </p:spPr>
        <p:txBody>
          <a:bodyPr wrap="none" anchor="ctr"/>
          <a:lstStyle/>
          <a:p>
            <a:endParaRPr lang="en-CA"/>
          </a:p>
        </p:txBody>
      </p:sp>
      <p:grpSp>
        <p:nvGrpSpPr>
          <p:cNvPr id="9" name="Group 41"/>
          <p:cNvGrpSpPr>
            <a:grpSpLocks/>
          </p:cNvGrpSpPr>
          <p:nvPr/>
        </p:nvGrpSpPr>
        <p:grpSpPr bwMode="auto">
          <a:xfrm>
            <a:off x="2424113" y="4883150"/>
            <a:ext cx="2498725" cy="1477963"/>
            <a:chOff x="1527" y="3076"/>
            <a:chExt cx="1574" cy="931"/>
          </a:xfrm>
        </p:grpSpPr>
        <p:sp>
          <p:nvSpPr>
            <p:cNvPr id="115736" name="Rectangle 42"/>
            <p:cNvSpPr>
              <a:spLocks noChangeArrowheads="1"/>
            </p:cNvSpPr>
            <p:nvPr/>
          </p:nvSpPr>
          <p:spPr bwMode="auto">
            <a:xfrm>
              <a:off x="1540" y="3598"/>
              <a:ext cx="1561" cy="409"/>
            </a:xfrm>
            <a:prstGeom prst="rect">
              <a:avLst/>
            </a:prstGeom>
            <a:noFill/>
            <a:ln w="38100">
              <a:solidFill>
                <a:srgbClr val="000000"/>
              </a:solidFill>
              <a:miter lim="800000"/>
              <a:headEnd/>
              <a:tailEnd/>
            </a:ln>
          </p:spPr>
          <p:txBody>
            <a:bodyPr/>
            <a:lstStyle/>
            <a:p>
              <a:pPr eaLnBrk="0" hangingPunct="0"/>
              <a:endParaRPr lang="en-US" sz="1800"/>
            </a:p>
          </p:txBody>
        </p:sp>
        <p:sp>
          <p:nvSpPr>
            <p:cNvPr id="115737" name="Rectangle 43"/>
            <p:cNvSpPr>
              <a:spLocks noChangeArrowheads="1"/>
            </p:cNvSpPr>
            <p:nvPr/>
          </p:nvSpPr>
          <p:spPr bwMode="auto">
            <a:xfrm>
              <a:off x="1683" y="3718"/>
              <a:ext cx="1296" cy="173"/>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latin typeface="Courier New" pitchFamily="49" charset="0"/>
                </a:rPr>
                <a:t>SyntacticEditor</a:t>
              </a:r>
              <a:endParaRPr lang="en-US" sz="1800" b="0"/>
            </a:p>
          </p:txBody>
        </p:sp>
        <p:sp>
          <p:nvSpPr>
            <p:cNvPr id="115738" name="Freeform 44"/>
            <p:cNvSpPr>
              <a:spLocks/>
            </p:cNvSpPr>
            <p:nvPr/>
          </p:nvSpPr>
          <p:spPr bwMode="auto">
            <a:xfrm>
              <a:off x="1527" y="3396"/>
              <a:ext cx="131" cy="214"/>
            </a:xfrm>
            <a:custGeom>
              <a:avLst/>
              <a:gdLst>
                <a:gd name="T0" fmla="*/ 0 w 119"/>
                <a:gd name="T1" fmla="*/ 202 h 214"/>
                <a:gd name="T2" fmla="*/ 52 w 119"/>
                <a:gd name="T3" fmla="*/ 214 h 214"/>
                <a:gd name="T4" fmla="*/ 256 w 119"/>
                <a:gd name="T5" fmla="*/ 23 h 214"/>
                <a:gd name="T6" fmla="*/ 230 w 119"/>
                <a:gd name="T7" fmla="*/ 0 h 214"/>
                <a:gd name="T8" fmla="*/ 230 w 119"/>
                <a:gd name="T9" fmla="*/ 0 h 214"/>
                <a:gd name="T10" fmla="*/ 207 w 119"/>
                <a:gd name="T11" fmla="*/ 12 h 214"/>
                <a:gd name="T12" fmla="*/ 0 w 119"/>
                <a:gd name="T13" fmla="*/ 202 h 214"/>
                <a:gd name="T14" fmla="*/ 0 60000 65536"/>
                <a:gd name="T15" fmla="*/ 0 60000 65536"/>
                <a:gd name="T16" fmla="*/ 0 60000 65536"/>
                <a:gd name="T17" fmla="*/ 0 60000 65536"/>
                <a:gd name="T18" fmla="*/ 0 60000 65536"/>
                <a:gd name="T19" fmla="*/ 0 60000 65536"/>
                <a:gd name="T20" fmla="*/ 0 60000 65536"/>
                <a:gd name="T21" fmla="*/ 0 w 119"/>
                <a:gd name="T22" fmla="*/ 0 h 214"/>
                <a:gd name="T23" fmla="*/ 119 w 119"/>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14">
                  <a:moveTo>
                    <a:pt x="0" y="202"/>
                  </a:moveTo>
                  <a:lnTo>
                    <a:pt x="24" y="214"/>
                  </a:lnTo>
                  <a:lnTo>
                    <a:pt x="119" y="23"/>
                  </a:lnTo>
                  <a:lnTo>
                    <a:pt x="107" y="0"/>
                  </a:lnTo>
                  <a:lnTo>
                    <a:pt x="95" y="12"/>
                  </a:lnTo>
                  <a:lnTo>
                    <a:pt x="0" y="202"/>
                  </a:lnTo>
                  <a:close/>
                </a:path>
              </a:pathLst>
            </a:custGeom>
            <a:solidFill>
              <a:srgbClr val="000000"/>
            </a:solidFill>
            <a:ln w="9525">
              <a:noFill/>
              <a:round/>
              <a:headEnd/>
              <a:tailEnd/>
            </a:ln>
          </p:spPr>
          <p:txBody>
            <a:bodyPr/>
            <a:lstStyle/>
            <a:p>
              <a:pPr eaLnBrk="0" hangingPunct="0"/>
              <a:endParaRPr lang="en-US" sz="1800"/>
            </a:p>
          </p:txBody>
        </p:sp>
        <p:sp>
          <p:nvSpPr>
            <p:cNvPr id="115739" name="Freeform 45"/>
            <p:cNvSpPr>
              <a:spLocks/>
            </p:cNvSpPr>
            <p:nvPr/>
          </p:nvSpPr>
          <p:spPr bwMode="auto">
            <a:xfrm>
              <a:off x="1645" y="3396"/>
              <a:ext cx="328" cy="23"/>
            </a:xfrm>
            <a:custGeom>
              <a:avLst/>
              <a:gdLst>
                <a:gd name="T0" fmla="*/ 0 w 298"/>
                <a:gd name="T1" fmla="*/ 0 h 23"/>
                <a:gd name="T2" fmla="*/ 0 w 298"/>
                <a:gd name="T3" fmla="*/ 23 h 23"/>
                <a:gd name="T4" fmla="*/ 616 w 298"/>
                <a:gd name="T5" fmla="*/ 23 h 23"/>
                <a:gd name="T6" fmla="*/ 641 w 298"/>
                <a:gd name="T7" fmla="*/ 12 h 23"/>
                <a:gd name="T8" fmla="*/ 641 w 298"/>
                <a:gd name="T9" fmla="*/ 0 h 23"/>
                <a:gd name="T10" fmla="*/ 616 w 298"/>
                <a:gd name="T11" fmla="*/ 0 h 23"/>
                <a:gd name="T12" fmla="*/ 0 w 298"/>
                <a:gd name="T13" fmla="*/ 0 h 23"/>
                <a:gd name="T14" fmla="*/ 0 60000 65536"/>
                <a:gd name="T15" fmla="*/ 0 60000 65536"/>
                <a:gd name="T16" fmla="*/ 0 60000 65536"/>
                <a:gd name="T17" fmla="*/ 0 60000 65536"/>
                <a:gd name="T18" fmla="*/ 0 60000 65536"/>
                <a:gd name="T19" fmla="*/ 0 60000 65536"/>
                <a:gd name="T20" fmla="*/ 0 60000 65536"/>
                <a:gd name="T21" fmla="*/ 0 w 298"/>
                <a:gd name="T22" fmla="*/ 0 h 23"/>
                <a:gd name="T23" fmla="*/ 298 w 298"/>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 h="23">
                  <a:moveTo>
                    <a:pt x="0" y="0"/>
                  </a:moveTo>
                  <a:lnTo>
                    <a:pt x="0" y="23"/>
                  </a:lnTo>
                  <a:lnTo>
                    <a:pt x="286" y="23"/>
                  </a:lnTo>
                  <a:lnTo>
                    <a:pt x="298" y="12"/>
                  </a:lnTo>
                  <a:lnTo>
                    <a:pt x="298" y="0"/>
                  </a:lnTo>
                  <a:lnTo>
                    <a:pt x="286" y="0"/>
                  </a:lnTo>
                  <a:lnTo>
                    <a:pt x="0" y="0"/>
                  </a:lnTo>
                  <a:close/>
                </a:path>
              </a:pathLst>
            </a:custGeom>
            <a:solidFill>
              <a:srgbClr val="000000"/>
            </a:solidFill>
            <a:ln w="9525">
              <a:noFill/>
              <a:round/>
              <a:headEnd/>
              <a:tailEnd/>
            </a:ln>
          </p:spPr>
          <p:txBody>
            <a:bodyPr/>
            <a:lstStyle/>
            <a:p>
              <a:pPr eaLnBrk="0" hangingPunct="0"/>
              <a:endParaRPr lang="en-US" sz="1800"/>
            </a:p>
          </p:txBody>
        </p:sp>
        <p:sp>
          <p:nvSpPr>
            <p:cNvPr id="115740" name="Freeform 46"/>
            <p:cNvSpPr>
              <a:spLocks/>
            </p:cNvSpPr>
            <p:nvPr/>
          </p:nvSpPr>
          <p:spPr bwMode="auto">
            <a:xfrm>
              <a:off x="1947" y="3408"/>
              <a:ext cx="144" cy="202"/>
            </a:xfrm>
            <a:custGeom>
              <a:avLst/>
              <a:gdLst>
                <a:gd name="T0" fmla="*/ 51 w 131"/>
                <a:gd name="T1" fmla="*/ 0 h 202"/>
                <a:gd name="T2" fmla="*/ 0 w 131"/>
                <a:gd name="T3" fmla="*/ 11 h 202"/>
                <a:gd name="T4" fmla="*/ 200 w 131"/>
                <a:gd name="T5" fmla="*/ 202 h 202"/>
                <a:gd name="T6" fmla="*/ 230 w 131"/>
                <a:gd name="T7" fmla="*/ 202 h 202"/>
                <a:gd name="T8" fmla="*/ 279 w 131"/>
                <a:gd name="T9" fmla="*/ 202 h 202"/>
                <a:gd name="T10" fmla="*/ 254 w 131"/>
                <a:gd name="T11" fmla="*/ 190 h 202"/>
                <a:gd name="T12" fmla="*/ 51 w 131"/>
                <a:gd name="T13" fmla="*/ 0 h 202"/>
                <a:gd name="T14" fmla="*/ 0 60000 65536"/>
                <a:gd name="T15" fmla="*/ 0 60000 65536"/>
                <a:gd name="T16" fmla="*/ 0 60000 65536"/>
                <a:gd name="T17" fmla="*/ 0 60000 65536"/>
                <a:gd name="T18" fmla="*/ 0 60000 65536"/>
                <a:gd name="T19" fmla="*/ 0 60000 65536"/>
                <a:gd name="T20" fmla="*/ 0 60000 65536"/>
                <a:gd name="T21" fmla="*/ 0 w 131"/>
                <a:gd name="T22" fmla="*/ 0 h 202"/>
                <a:gd name="T23" fmla="*/ 131 w 131"/>
                <a:gd name="T24" fmla="*/ 202 h 2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 h="202">
                  <a:moveTo>
                    <a:pt x="24" y="0"/>
                  </a:moveTo>
                  <a:lnTo>
                    <a:pt x="0" y="11"/>
                  </a:lnTo>
                  <a:lnTo>
                    <a:pt x="95" y="202"/>
                  </a:lnTo>
                  <a:lnTo>
                    <a:pt x="107" y="202"/>
                  </a:lnTo>
                  <a:lnTo>
                    <a:pt x="131" y="202"/>
                  </a:lnTo>
                  <a:lnTo>
                    <a:pt x="119" y="190"/>
                  </a:lnTo>
                  <a:lnTo>
                    <a:pt x="24" y="0"/>
                  </a:lnTo>
                  <a:close/>
                </a:path>
              </a:pathLst>
            </a:custGeom>
            <a:solidFill>
              <a:srgbClr val="000000"/>
            </a:solidFill>
            <a:ln w="9525">
              <a:noFill/>
              <a:round/>
              <a:headEnd/>
              <a:tailEnd/>
            </a:ln>
          </p:spPr>
          <p:txBody>
            <a:bodyPr/>
            <a:lstStyle/>
            <a:p>
              <a:pPr eaLnBrk="0" hangingPunct="0"/>
              <a:endParaRPr lang="en-US" sz="1800"/>
            </a:p>
          </p:txBody>
        </p:sp>
        <p:sp>
          <p:nvSpPr>
            <p:cNvPr id="115741" name="Freeform 47"/>
            <p:cNvSpPr>
              <a:spLocks/>
            </p:cNvSpPr>
            <p:nvPr/>
          </p:nvSpPr>
          <p:spPr bwMode="auto">
            <a:xfrm>
              <a:off x="1527" y="3586"/>
              <a:ext cx="538" cy="24"/>
            </a:xfrm>
            <a:custGeom>
              <a:avLst/>
              <a:gdLst>
                <a:gd name="T0" fmla="*/ 1065 w 488"/>
                <a:gd name="T1" fmla="*/ 24 h 24"/>
                <a:gd name="T2" fmla="*/ 1065 w 488"/>
                <a:gd name="T3" fmla="*/ 0 h 24"/>
                <a:gd name="T4" fmla="*/ 25 w 488"/>
                <a:gd name="T5" fmla="*/ 0 h 24"/>
                <a:gd name="T6" fmla="*/ 0 w 488"/>
                <a:gd name="T7" fmla="*/ 12 h 24"/>
                <a:gd name="T8" fmla="*/ 0 w 488"/>
                <a:gd name="T9" fmla="*/ 24 h 24"/>
                <a:gd name="T10" fmla="*/ 25 w 488"/>
                <a:gd name="T11" fmla="*/ 24 h 24"/>
                <a:gd name="T12" fmla="*/ 1065 w 488"/>
                <a:gd name="T13" fmla="*/ 24 h 24"/>
                <a:gd name="T14" fmla="*/ 0 60000 65536"/>
                <a:gd name="T15" fmla="*/ 0 60000 65536"/>
                <a:gd name="T16" fmla="*/ 0 60000 65536"/>
                <a:gd name="T17" fmla="*/ 0 60000 65536"/>
                <a:gd name="T18" fmla="*/ 0 60000 65536"/>
                <a:gd name="T19" fmla="*/ 0 60000 65536"/>
                <a:gd name="T20" fmla="*/ 0 60000 65536"/>
                <a:gd name="T21" fmla="*/ 0 w 488"/>
                <a:gd name="T22" fmla="*/ 0 h 24"/>
                <a:gd name="T23" fmla="*/ 488 w 48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8" h="24">
                  <a:moveTo>
                    <a:pt x="488" y="24"/>
                  </a:moveTo>
                  <a:lnTo>
                    <a:pt x="488" y="0"/>
                  </a:lnTo>
                  <a:lnTo>
                    <a:pt x="12" y="0"/>
                  </a:lnTo>
                  <a:lnTo>
                    <a:pt x="0" y="12"/>
                  </a:lnTo>
                  <a:lnTo>
                    <a:pt x="0" y="24"/>
                  </a:lnTo>
                  <a:lnTo>
                    <a:pt x="12" y="24"/>
                  </a:lnTo>
                  <a:lnTo>
                    <a:pt x="488" y="24"/>
                  </a:lnTo>
                  <a:close/>
                </a:path>
              </a:pathLst>
            </a:custGeom>
            <a:solidFill>
              <a:srgbClr val="000000"/>
            </a:solidFill>
            <a:ln w="9525">
              <a:noFill/>
              <a:round/>
              <a:headEnd/>
              <a:tailEnd/>
            </a:ln>
          </p:spPr>
          <p:txBody>
            <a:bodyPr/>
            <a:lstStyle/>
            <a:p>
              <a:pPr eaLnBrk="0" hangingPunct="0"/>
              <a:endParaRPr lang="en-US" sz="1800"/>
            </a:p>
          </p:txBody>
        </p:sp>
        <p:sp>
          <p:nvSpPr>
            <p:cNvPr id="115742" name="Line 48"/>
            <p:cNvSpPr>
              <a:spLocks noChangeShapeType="1"/>
            </p:cNvSpPr>
            <p:nvPr/>
          </p:nvSpPr>
          <p:spPr bwMode="auto">
            <a:xfrm flipV="1">
              <a:off x="2314" y="3076"/>
              <a:ext cx="92" cy="593"/>
            </a:xfrm>
            <a:prstGeom prst="line">
              <a:avLst/>
            </a:prstGeom>
            <a:noFill/>
            <a:ln w="28575">
              <a:solidFill>
                <a:schemeClr val="tx1"/>
              </a:solidFill>
              <a:prstDash val="dash"/>
              <a:round/>
              <a:headEnd/>
              <a:tailEnd type="arrow" w="med" len="lg"/>
            </a:ln>
          </p:spPr>
          <p:txBody>
            <a:bodyPr wrap="none" anchor="ctr"/>
            <a:lstStyle/>
            <a:p>
              <a:endParaRPr lang="en-CA"/>
            </a:p>
          </p:txBody>
        </p:sp>
        <p:sp>
          <p:nvSpPr>
            <p:cNvPr id="115743" name="Rectangle 49"/>
            <p:cNvSpPr>
              <a:spLocks noChangeArrowheads="1"/>
            </p:cNvSpPr>
            <p:nvPr/>
          </p:nvSpPr>
          <p:spPr bwMode="auto">
            <a:xfrm>
              <a:off x="1645" y="3669"/>
              <a:ext cx="1371" cy="274"/>
            </a:xfrm>
            <a:prstGeom prst="rect">
              <a:avLst/>
            </a:prstGeom>
            <a:noFill/>
            <a:ln w="19050">
              <a:solidFill>
                <a:srgbClr val="000000"/>
              </a:solidFill>
              <a:miter lim="800000"/>
              <a:headEnd/>
              <a:tailEnd/>
            </a:ln>
          </p:spPr>
          <p:txBody>
            <a:bodyPr/>
            <a:lstStyle/>
            <a:p>
              <a:pPr eaLnBrk="0" hangingPunct="0"/>
              <a:endParaRPr lang="en-US" sz="1800"/>
            </a:p>
          </p:txBody>
        </p:sp>
      </p:grpSp>
      <p:grpSp>
        <p:nvGrpSpPr>
          <p:cNvPr id="10" name="Group 50"/>
          <p:cNvGrpSpPr>
            <a:grpSpLocks/>
          </p:cNvGrpSpPr>
          <p:nvPr/>
        </p:nvGrpSpPr>
        <p:grpSpPr bwMode="auto">
          <a:xfrm>
            <a:off x="5414963" y="4864100"/>
            <a:ext cx="2892425" cy="1497013"/>
            <a:chOff x="3411" y="3064"/>
            <a:chExt cx="1822" cy="943"/>
          </a:xfrm>
        </p:grpSpPr>
        <p:sp>
          <p:nvSpPr>
            <p:cNvPr id="115728" name="Rectangle 51"/>
            <p:cNvSpPr>
              <a:spLocks noChangeArrowheads="1"/>
            </p:cNvSpPr>
            <p:nvPr/>
          </p:nvSpPr>
          <p:spPr bwMode="auto">
            <a:xfrm>
              <a:off x="3411" y="3604"/>
              <a:ext cx="1822" cy="403"/>
            </a:xfrm>
            <a:prstGeom prst="rect">
              <a:avLst/>
            </a:prstGeom>
            <a:noFill/>
            <a:ln w="38100">
              <a:solidFill>
                <a:srgbClr val="000000"/>
              </a:solidFill>
              <a:miter lim="800000"/>
              <a:headEnd/>
              <a:tailEnd/>
            </a:ln>
          </p:spPr>
          <p:txBody>
            <a:bodyPr/>
            <a:lstStyle/>
            <a:p>
              <a:pPr eaLnBrk="0" hangingPunct="0"/>
              <a:endParaRPr lang="en-US" sz="1800"/>
            </a:p>
          </p:txBody>
        </p:sp>
        <p:sp>
          <p:nvSpPr>
            <p:cNvPr id="115729" name="Rectangle 52"/>
            <p:cNvSpPr>
              <a:spLocks noChangeArrowheads="1"/>
            </p:cNvSpPr>
            <p:nvPr/>
          </p:nvSpPr>
          <p:spPr bwMode="auto">
            <a:xfrm>
              <a:off x="3564" y="3717"/>
              <a:ext cx="1383" cy="173"/>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latin typeface="Courier New" pitchFamily="49" charset="0"/>
                </a:rPr>
                <a:t>SymbolicDebugger</a:t>
              </a:r>
              <a:endParaRPr lang="en-US" sz="1800" b="0"/>
            </a:p>
          </p:txBody>
        </p:sp>
        <p:sp>
          <p:nvSpPr>
            <p:cNvPr id="115730" name="Freeform 53"/>
            <p:cNvSpPr>
              <a:spLocks/>
            </p:cNvSpPr>
            <p:nvPr/>
          </p:nvSpPr>
          <p:spPr bwMode="auto">
            <a:xfrm>
              <a:off x="3411" y="3402"/>
              <a:ext cx="122" cy="214"/>
            </a:xfrm>
            <a:custGeom>
              <a:avLst/>
              <a:gdLst>
                <a:gd name="T0" fmla="*/ 0 w 107"/>
                <a:gd name="T1" fmla="*/ 202 h 214"/>
                <a:gd name="T2" fmla="*/ 67 w 107"/>
                <a:gd name="T3" fmla="*/ 214 h 214"/>
                <a:gd name="T4" fmla="*/ 304 w 107"/>
                <a:gd name="T5" fmla="*/ 23 h 214"/>
                <a:gd name="T6" fmla="*/ 270 w 107"/>
                <a:gd name="T7" fmla="*/ 0 h 214"/>
                <a:gd name="T8" fmla="*/ 270 w 107"/>
                <a:gd name="T9" fmla="*/ 0 h 214"/>
                <a:gd name="T10" fmla="*/ 237 w 107"/>
                <a:gd name="T11" fmla="*/ 12 h 214"/>
                <a:gd name="T12" fmla="*/ 0 w 107"/>
                <a:gd name="T13" fmla="*/ 202 h 214"/>
                <a:gd name="T14" fmla="*/ 0 60000 65536"/>
                <a:gd name="T15" fmla="*/ 0 60000 65536"/>
                <a:gd name="T16" fmla="*/ 0 60000 65536"/>
                <a:gd name="T17" fmla="*/ 0 60000 65536"/>
                <a:gd name="T18" fmla="*/ 0 60000 65536"/>
                <a:gd name="T19" fmla="*/ 0 60000 65536"/>
                <a:gd name="T20" fmla="*/ 0 60000 65536"/>
                <a:gd name="T21" fmla="*/ 0 w 107"/>
                <a:gd name="T22" fmla="*/ 0 h 214"/>
                <a:gd name="T23" fmla="*/ 107 w 107"/>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214">
                  <a:moveTo>
                    <a:pt x="0" y="202"/>
                  </a:moveTo>
                  <a:lnTo>
                    <a:pt x="24" y="214"/>
                  </a:lnTo>
                  <a:lnTo>
                    <a:pt x="107" y="23"/>
                  </a:lnTo>
                  <a:lnTo>
                    <a:pt x="95" y="0"/>
                  </a:lnTo>
                  <a:lnTo>
                    <a:pt x="83" y="12"/>
                  </a:lnTo>
                  <a:lnTo>
                    <a:pt x="0" y="202"/>
                  </a:lnTo>
                  <a:close/>
                </a:path>
              </a:pathLst>
            </a:custGeom>
            <a:solidFill>
              <a:srgbClr val="000000"/>
            </a:solidFill>
            <a:ln w="9525">
              <a:noFill/>
              <a:round/>
              <a:headEnd/>
              <a:tailEnd/>
            </a:ln>
          </p:spPr>
          <p:txBody>
            <a:bodyPr/>
            <a:lstStyle/>
            <a:p>
              <a:pPr eaLnBrk="0" hangingPunct="0"/>
              <a:endParaRPr lang="en-US" sz="1800"/>
            </a:p>
          </p:txBody>
        </p:sp>
        <p:sp>
          <p:nvSpPr>
            <p:cNvPr id="115731" name="Freeform 54"/>
            <p:cNvSpPr>
              <a:spLocks/>
            </p:cNvSpPr>
            <p:nvPr/>
          </p:nvSpPr>
          <p:spPr bwMode="auto">
            <a:xfrm>
              <a:off x="3519" y="3402"/>
              <a:ext cx="353" cy="23"/>
            </a:xfrm>
            <a:custGeom>
              <a:avLst/>
              <a:gdLst>
                <a:gd name="T0" fmla="*/ 0 w 310"/>
                <a:gd name="T1" fmla="*/ 0 h 23"/>
                <a:gd name="T2" fmla="*/ 0 w 310"/>
                <a:gd name="T3" fmla="*/ 23 h 23"/>
                <a:gd name="T4" fmla="*/ 842 w 310"/>
                <a:gd name="T5" fmla="*/ 23 h 23"/>
                <a:gd name="T6" fmla="*/ 877 w 310"/>
                <a:gd name="T7" fmla="*/ 12 h 23"/>
                <a:gd name="T8" fmla="*/ 877 w 310"/>
                <a:gd name="T9" fmla="*/ 0 h 23"/>
                <a:gd name="T10" fmla="*/ 842 w 310"/>
                <a:gd name="T11" fmla="*/ 0 h 23"/>
                <a:gd name="T12" fmla="*/ 0 w 310"/>
                <a:gd name="T13" fmla="*/ 0 h 23"/>
                <a:gd name="T14" fmla="*/ 0 60000 65536"/>
                <a:gd name="T15" fmla="*/ 0 60000 65536"/>
                <a:gd name="T16" fmla="*/ 0 60000 65536"/>
                <a:gd name="T17" fmla="*/ 0 60000 65536"/>
                <a:gd name="T18" fmla="*/ 0 60000 65536"/>
                <a:gd name="T19" fmla="*/ 0 60000 65536"/>
                <a:gd name="T20" fmla="*/ 0 60000 65536"/>
                <a:gd name="T21" fmla="*/ 0 w 310"/>
                <a:gd name="T22" fmla="*/ 0 h 23"/>
                <a:gd name="T23" fmla="*/ 310 w 310"/>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0" h="23">
                  <a:moveTo>
                    <a:pt x="0" y="0"/>
                  </a:moveTo>
                  <a:lnTo>
                    <a:pt x="0" y="23"/>
                  </a:lnTo>
                  <a:lnTo>
                    <a:pt x="298" y="23"/>
                  </a:lnTo>
                  <a:lnTo>
                    <a:pt x="310" y="12"/>
                  </a:lnTo>
                  <a:lnTo>
                    <a:pt x="310" y="0"/>
                  </a:lnTo>
                  <a:lnTo>
                    <a:pt x="298" y="0"/>
                  </a:lnTo>
                  <a:lnTo>
                    <a:pt x="0" y="0"/>
                  </a:lnTo>
                  <a:close/>
                </a:path>
              </a:pathLst>
            </a:custGeom>
            <a:solidFill>
              <a:srgbClr val="000000"/>
            </a:solidFill>
            <a:ln w="9525">
              <a:noFill/>
              <a:round/>
              <a:headEnd/>
              <a:tailEnd/>
            </a:ln>
          </p:spPr>
          <p:txBody>
            <a:bodyPr/>
            <a:lstStyle/>
            <a:p>
              <a:pPr eaLnBrk="0" hangingPunct="0"/>
              <a:endParaRPr lang="en-US" sz="1800"/>
            </a:p>
          </p:txBody>
        </p:sp>
        <p:sp>
          <p:nvSpPr>
            <p:cNvPr id="115732" name="Freeform 55"/>
            <p:cNvSpPr>
              <a:spLocks/>
            </p:cNvSpPr>
            <p:nvPr/>
          </p:nvSpPr>
          <p:spPr bwMode="auto">
            <a:xfrm>
              <a:off x="3845" y="3414"/>
              <a:ext cx="136" cy="202"/>
            </a:xfrm>
            <a:custGeom>
              <a:avLst/>
              <a:gdLst>
                <a:gd name="T0" fmla="*/ 70 w 119"/>
                <a:gd name="T1" fmla="*/ 0 h 202"/>
                <a:gd name="T2" fmla="*/ 0 w 119"/>
                <a:gd name="T3" fmla="*/ 11 h 202"/>
                <a:gd name="T4" fmla="*/ 243 w 119"/>
                <a:gd name="T5" fmla="*/ 202 h 202"/>
                <a:gd name="T6" fmla="*/ 278 w 119"/>
                <a:gd name="T7" fmla="*/ 202 h 202"/>
                <a:gd name="T8" fmla="*/ 345 w 119"/>
                <a:gd name="T9" fmla="*/ 202 h 202"/>
                <a:gd name="T10" fmla="*/ 311 w 119"/>
                <a:gd name="T11" fmla="*/ 190 h 202"/>
                <a:gd name="T12" fmla="*/ 70 w 119"/>
                <a:gd name="T13" fmla="*/ 0 h 202"/>
                <a:gd name="T14" fmla="*/ 0 60000 65536"/>
                <a:gd name="T15" fmla="*/ 0 60000 65536"/>
                <a:gd name="T16" fmla="*/ 0 60000 65536"/>
                <a:gd name="T17" fmla="*/ 0 60000 65536"/>
                <a:gd name="T18" fmla="*/ 0 60000 65536"/>
                <a:gd name="T19" fmla="*/ 0 60000 65536"/>
                <a:gd name="T20" fmla="*/ 0 60000 65536"/>
                <a:gd name="T21" fmla="*/ 0 w 119"/>
                <a:gd name="T22" fmla="*/ 0 h 202"/>
                <a:gd name="T23" fmla="*/ 119 w 119"/>
                <a:gd name="T24" fmla="*/ 202 h 2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2">
                  <a:moveTo>
                    <a:pt x="24" y="0"/>
                  </a:moveTo>
                  <a:lnTo>
                    <a:pt x="0" y="11"/>
                  </a:lnTo>
                  <a:lnTo>
                    <a:pt x="83" y="202"/>
                  </a:lnTo>
                  <a:lnTo>
                    <a:pt x="95" y="202"/>
                  </a:lnTo>
                  <a:lnTo>
                    <a:pt x="119" y="202"/>
                  </a:lnTo>
                  <a:lnTo>
                    <a:pt x="107" y="190"/>
                  </a:lnTo>
                  <a:lnTo>
                    <a:pt x="24" y="0"/>
                  </a:lnTo>
                  <a:close/>
                </a:path>
              </a:pathLst>
            </a:custGeom>
            <a:solidFill>
              <a:srgbClr val="000000"/>
            </a:solidFill>
            <a:ln w="9525">
              <a:noFill/>
              <a:round/>
              <a:headEnd/>
              <a:tailEnd/>
            </a:ln>
          </p:spPr>
          <p:txBody>
            <a:bodyPr/>
            <a:lstStyle/>
            <a:p>
              <a:pPr eaLnBrk="0" hangingPunct="0"/>
              <a:endParaRPr lang="en-US" sz="1800"/>
            </a:p>
          </p:txBody>
        </p:sp>
        <p:sp>
          <p:nvSpPr>
            <p:cNvPr id="115733" name="Freeform 56"/>
            <p:cNvSpPr>
              <a:spLocks/>
            </p:cNvSpPr>
            <p:nvPr/>
          </p:nvSpPr>
          <p:spPr bwMode="auto">
            <a:xfrm>
              <a:off x="3411" y="3592"/>
              <a:ext cx="542" cy="24"/>
            </a:xfrm>
            <a:custGeom>
              <a:avLst/>
              <a:gdLst>
                <a:gd name="T0" fmla="*/ 1345 w 476"/>
                <a:gd name="T1" fmla="*/ 24 h 24"/>
                <a:gd name="T2" fmla="*/ 1345 w 476"/>
                <a:gd name="T3" fmla="*/ 0 h 24"/>
                <a:gd name="T4" fmla="*/ 34 w 476"/>
                <a:gd name="T5" fmla="*/ 0 h 24"/>
                <a:gd name="T6" fmla="*/ 0 w 476"/>
                <a:gd name="T7" fmla="*/ 12 h 24"/>
                <a:gd name="T8" fmla="*/ 0 w 476"/>
                <a:gd name="T9" fmla="*/ 24 h 24"/>
                <a:gd name="T10" fmla="*/ 34 w 476"/>
                <a:gd name="T11" fmla="*/ 24 h 24"/>
                <a:gd name="T12" fmla="*/ 1345 w 476"/>
                <a:gd name="T13" fmla="*/ 24 h 24"/>
                <a:gd name="T14" fmla="*/ 0 60000 65536"/>
                <a:gd name="T15" fmla="*/ 0 60000 65536"/>
                <a:gd name="T16" fmla="*/ 0 60000 65536"/>
                <a:gd name="T17" fmla="*/ 0 60000 65536"/>
                <a:gd name="T18" fmla="*/ 0 60000 65536"/>
                <a:gd name="T19" fmla="*/ 0 60000 65536"/>
                <a:gd name="T20" fmla="*/ 0 60000 65536"/>
                <a:gd name="T21" fmla="*/ 0 w 476"/>
                <a:gd name="T22" fmla="*/ 0 h 24"/>
                <a:gd name="T23" fmla="*/ 476 w 47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6" h="24">
                  <a:moveTo>
                    <a:pt x="476" y="24"/>
                  </a:moveTo>
                  <a:lnTo>
                    <a:pt x="476" y="0"/>
                  </a:lnTo>
                  <a:lnTo>
                    <a:pt x="12" y="0"/>
                  </a:lnTo>
                  <a:lnTo>
                    <a:pt x="0" y="12"/>
                  </a:lnTo>
                  <a:lnTo>
                    <a:pt x="0" y="24"/>
                  </a:lnTo>
                  <a:lnTo>
                    <a:pt x="12" y="24"/>
                  </a:lnTo>
                  <a:lnTo>
                    <a:pt x="476" y="24"/>
                  </a:lnTo>
                  <a:close/>
                </a:path>
              </a:pathLst>
            </a:custGeom>
            <a:solidFill>
              <a:srgbClr val="000000"/>
            </a:solidFill>
            <a:ln w="9525">
              <a:noFill/>
              <a:round/>
              <a:headEnd/>
              <a:tailEnd/>
            </a:ln>
          </p:spPr>
          <p:txBody>
            <a:bodyPr/>
            <a:lstStyle/>
            <a:p>
              <a:pPr eaLnBrk="0" hangingPunct="0"/>
              <a:endParaRPr lang="en-US" sz="1800"/>
            </a:p>
          </p:txBody>
        </p:sp>
        <p:sp>
          <p:nvSpPr>
            <p:cNvPr id="115734" name="Line 57"/>
            <p:cNvSpPr>
              <a:spLocks noChangeShapeType="1"/>
            </p:cNvSpPr>
            <p:nvPr/>
          </p:nvSpPr>
          <p:spPr bwMode="auto">
            <a:xfrm flipH="1" flipV="1">
              <a:off x="4158" y="3064"/>
              <a:ext cx="266" cy="540"/>
            </a:xfrm>
            <a:prstGeom prst="line">
              <a:avLst/>
            </a:prstGeom>
            <a:noFill/>
            <a:ln w="28575">
              <a:solidFill>
                <a:schemeClr val="tx1"/>
              </a:solidFill>
              <a:prstDash val="dash"/>
              <a:round/>
              <a:headEnd/>
              <a:tailEnd type="arrow" w="med" len="lg"/>
            </a:ln>
          </p:spPr>
          <p:txBody>
            <a:bodyPr wrap="none" anchor="ctr"/>
            <a:lstStyle/>
            <a:p>
              <a:endParaRPr lang="en-CA"/>
            </a:p>
          </p:txBody>
        </p:sp>
        <p:sp>
          <p:nvSpPr>
            <p:cNvPr id="115735" name="Rectangle 58"/>
            <p:cNvSpPr>
              <a:spLocks noChangeArrowheads="1"/>
            </p:cNvSpPr>
            <p:nvPr/>
          </p:nvSpPr>
          <p:spPr bwMode="auto">
            <a:xfrm>
              <a:off x="3535" y="3669"/>
              <a:ext cx="1440" cy="274"/>
            </a:xfrm>
            <a:prstGeom prst="rect">
              <a:avLst/>
            </a:prstGeom>
            <a:noFill/>
            <a:ln w="19050">
              <a:solidFill>
                <a:srgbClr val="000000"/>
              </a:solidFill>
              <a:miter lim="800000"/>
              <a:headEnd/>
              <a:tailEnd/>
            </a:ln>
          </p:spPr>
          <p:txBody>
            <a:bodyPr/>
            <a:lstStyle/>
            <a:p>
              <a:pPr eaLnBrk="0" hangingPunct="0"/>
              <a:endParaRPr lang="en-US" sz="1800"/>
            </a:p>
          </p:txBody>
        </p:sp>
      </p:grpSp>
      <p:grpSp>
        <p:nvGrpSpPr>
          <p:cNvPr id="11" name="Group 59"/>
          <p:cNvGrpSpPr>
            <a:grpSpLocks/>
          </p:cNvGrpSpPr>
          <p:nvPr/>
        </p:nvGrpSpPr>
        <p:grpSpPr bwMode="auto">
          <a:xfrm>
            <a:off x="2936875" y="2743200"/>
            <a:ext cx="1881188" cy="723900"/>
            <a:chOff x="1850" y="1728"/>
            <a:chExt cx="1185" cy="456"/>
          </a:xfrm>
        </p:grpSpPr>
        <p:sp>
          <p:nvSpPr>
            <p:cNvPr id="115724" name="Rectangle 60"/>
            <p:cNvSpPr>
              <a:spLocks noChangeArrowheads="1"/>
            </p:cNvSpPr>
            <p:nvPr/>
          </p:nvSpPr>
          <p:spPr bwMode="auto">
            <a:xfrm>
              <a:off x="1850" y="1728"/>
              <a:ext cx="577" cy="407"/>
            </a:xfrm>
            <a:prstGeom prst="rect">
              <a:avLst/>
            </a:prstGeom>
            <a:noFill/>
            <a:ln w="19050">
              <a:solidFill>
                <a:srgbClr val="000000"/>
              </a:solidFill>
              <a:miter lim="800000"/>
              <a:headEnd/>
              <a:tailEnd/>
            </a:ln>
          </p:spPr>
          <p:txBody>
            <a:bodyPr/>
            <a:lstStyle/>
            <a:p>
              <a:pPr eaLnBrk="0" hangingPunct="0"/>
              <a:endParaRPr lang="en-US" sz="1800"/>
            </a:p>
          </p:txBody>
        </p:sp>
        <p:sp>
          <p:nvSpPr>
            <p:cNvPr id="115725" name="Rectangle 61"/>
            <p:cNvSpPr>
              <a:spLocks noChangeArrowheads="1"/>
            </p:cNvSpPr>
            <p:nvPr/>
          </p:nvSpPr>
          <p:spPr bwMode="auto">
            <a:xfrm>
              <a:off x="1918" y="1748"/>
              <a:ext cx="432" cy="346"/>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latin typeface="Courier New" pitchFamily="49" charset="0"/>
                </a:rPr>
                <a:t>Parse</a:t>
              </a:r>
            </a:p>
            <a:p>
              <a:pPr eaLnBrk="0" hangingPunct="0"/>
              <a:r>
                <a:rPr lang="en-US" sz="1800">
                  <a:solidFill>
                    <a:srgbClr val="000000"/>
                  </a:solidFill>
                  <a:latin typeface="Courier New" pitchFamily="49" charset="0"/>
                </a:rPr>
                <a:t>Tree</a:t>
              </a:r>
              <a:endParaRPr lang="en-US" sz="1800" b="0"/>
            </a:p>
          </p:txBody>
        </p:sp>
        <p:sp>
          <p:nvSpPr>
            <p:cNvPr id="115726" name="Rectangle 62"/>
            <p:cNvSpPr>
              <a:spLocks noChangeArrowheads="1"/>
            </p:cNvSpPr>
            <p:nvPr/>
          </p:nvSpPr>
          <p:spPr bwMode="auto">
            <a:xfrm>
              <a:off x="2506" y="1797"/>
              <a:ext cx="518" cy="346"/>
            </a:xfrm>
            <a:prstGeom prst="rect">
              <a:avLst/>
            </a:prstGeom>
            <a:noFill/>
            <a:ln w="9525">
              <a:noFill/>
              <a:miter lim="800000"/>
              <a:headEnd/>
              <a:tailEnd/>
            </a:ln>
          </p:spPr>
          <p:txBody>
            <a:bodyPr wrap="none" lIns="0" tIns="0" rIns="0" bIns="0">
              <a:spAutoFit/>
            </a:bodyPr>
            <a:lstStyle/>
            <a:p>
              <a:pPr algn="ctr" eaLnBrk="0" hangingPunct="0"/>
              <a:r>
                <a:rPr lang="en-US" sz="1800">
                  <a:solidFill>
                    <a:srgbClr val="000000"/>
                  </a:solidFill>
                  <a:latin typeface="Courier New" pitchFamily="49" charset="0"/>
                </a:rPr>
                <a:t>Symbol</a:t>
              </a:r>
            </a:p>
            <a:p>
              <a:pPr algn="ctr" eaLnBrk="0" hangingPunct="0"/>
              <a:r>
                <a:rPr lang="en-US" sz="1800">
                  <a:solidFill>
                    <a:srgbClr val="000000"/>
                  </a:solidFill>
                  <a:latin typeface="Courier New" pitchFamily="49" charset="0"/>
                </a:rPr>
                <a:t>Table</a:t>
              </a:r>
              <a:endParaRPr lang="en-US" sz="1800" b="0"/>
            </a:p>
          </p:txBody>
        </p:sp>
        <p:sp>
          <p:nvSpPr>
            <p:cNvPr id="115727" name="Rectangle 63"/>
            <p:cNvSpPr>
              <a:spLocks noChangeArrowheads="1"/>
            </p:cNvSpPr>
            <p:nvPr/>
          </p:nvSpPr>
          <p:spPr bwMode="auto">
            <a:xfrm>
              <a:off x="2458" y="1777"/>
              <a:ext cx="577" cy="407"/>
            </a:xfrm>
            <a:prstGeom prst="rect">
              <a:avLst/>
            </a:prstGeom>
            <a:noFill/>
            <a:ln w="19050">
              <a:solidFill>
                <a:srgbClr val="000000"/>
              </a:solidFill>
              <a:miter lim="800000"/>
              <a:headEnd/>
              <a:tailEnd/>
            </a:ln>
          </p:spPr>
          <p:txBody>
            <a:bodyPr/>
            <a:lstStyle/>
            <a:p>
              <a:pPr eaLnBrk="0" hangingPunct="0"/>
              <a:endParaRPr lang="en-US" sz="1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xit" presetSubtype="4" fill="hold" nodeType="clickEffect">
                                  <p:stCondLst>
                                    <p:cond delay="0"/>
                                  </p:stCondLst>
                                  <p:childTnLst>
                                    <p:anim calcmode="lin" valueType="num">
                                      <p:cBhvr additive="base">
                                        <p:cTn id="22" dur="500"/>
                                        <p:tgtEl>
                                          <p:spTgt spid="11"/>
                                        </p:tgtEl>
                                        <p:attrNameLst>
                                          <p:attrName>ppt_x</p:attrName>
                                        </p:attrNameLst>
                                      </p:cBhvr>
                                      <p:tavLst>
                                        <p:tav tm="0">
                                          <p:val>
                                            <p:strVal val="ppt_x"/>
                                          </p:val>
                                        </p:tav>
                                        <p:tav tm="100000">
                                          <p:val>
                                            <p:strVal val="ppt_x"/>
                                          </p:val>
                                        </p:tav>
                                      </p:tavLst>
                                    </p:anim>
                                    <p:anim calcmode="lin" valueType="num">
                                      <p:cBhvr additive="base">
                                        <p:cTn id="23" dur="500"/>
                                        <p:tgtEl>
                                          <p:spTgt spid="11"/>
                                        </p:tgtEl>
                                        <p:attrNameLst>
                                          <p:attrName>ppt_y</p:attrName>
                                        </p:attrNameLst>
                                      </p:cBhvr>
                                      <p:tavLst>
                                        <p:tav tm="0">
                                          <p:val>
                                            <p:strVal val="ppt_y"/>
                                          </p:val>
                                        </p:tav>
                                        <p:tav tm="100000">
                                          <p:val>
                                            <p:strVal val="1+ppt_h/2"/>
                                          </p:val>
                                        </p:tav>
                                      </p:tavLst>
                                    </p:anim>
                                    <p:set>
                                      <p:cBhvr>
                                        <p:cTn id="24" dur="1" fill="hold">
                                          <p:stCondLst>
                                            <p:cond delay="4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611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611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6115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2611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42" grpId="0" animBg="1"/>
      <p:bldP spid="261143" grpId="0" animBg="1"/>
      <p:bldP spid="261159" grpId="0" animBg="1"/>
      <p:bldP spid="26116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el 4"/>
          <p:cNvSpPr>
            <a:spLocks noGrp="1"/>
          </p:cNvSpPr>
          <p:nvPr>
            <p:ph type="title"/>
          </p:nvPr>
        </p:nvSpPr>
        <p:spPr/>
        <p:txBody>
          <a:bodyPr/>
          <a:lstStyle/>
          <a:p>
            <a:r>
              <a:rPr lang="en-US" smtClean="0">
                <a:ea typeface="ＭＳ Ｐゴシック" pitchFamily="34" charset="-128"/>
              </a:rPr>
              <a:t>From Repository to Blackboard</a:t>
            </a:r>
          </a:p>
        </p:txBody>
      </p:sp>
      <p:sp>
        <p:nvSpPr>
          <p:cNvPr id="117763" name="Inhaltsplatzhalter 5"/>
          <p:cNvSpPr>
            <a:spLocks noGrp="1"/>
          </p:cNvSpPr>
          <p:nvPr>
            <p:ph idx="1"/>
          </p:nvPr>
        </p:nvSpPr>
        <p:spPr/>
        <p:txBody>
          <a:bodyPr/>
          <a:lstStyle/>
          <a:p>
            <a:r>
              <a:rPr lang="en-US" smtClean="0">
                <a:ea typeface="ＭＳ Ｐゴシック" pitchFamily="34" charset="-128"/>
              </a:rPr>
              <a:t>The  repository architectural style does not specify any control</a:t>
            </a:r>
          </a:p>
          <a:p>
            <a:pPr lvl="1"/>
            <a:r>
              <a:rPr lang="en-US" smtClean="0">
                <a:ea typeface="ＭＳ Ｐゴシック" pitchFamily="34" charset="-128"/>
              </a:rPr>
              <a:t> The control flow is dictated by the repository </a:t>
            </a:r>
            <a:br>
              <a:rPr lang="en-US" smtClean="0">
                <a:ea typeface="ＭＳ Ｐゴシック" pitchFamily="34" charset="-128"/>
              </a:rPr>
            </a:br>
            <a:r>
              <a:rPr lang="en-US" smtClean="0">
                <a:ea typeface="ＭＳ Ｐゴシック" pitchFamily="34" charset="-128"/>
              </a:rPr>
              <a:t>   through triggers or by the subsystems </a:t>
            </a:r>
            <a:br>
              <a:rPr lang="en-US" smtClean="0">
                <a:ea typeface="ＭＳ Ｐゴシック" pitchFamily="34" charset="-128"/>
              </a:rPr>
            </a:br>
            <a:r>
              <a:rPr lang="en-US" smtClean="0">
                <a:ea typeface="ＭＳ Ｐゴシック" pitchFamily="34" charset="-128"/>
              </a:rPr>
              <a:t>   through  locks and synchronization primitives</a:t>
            </a:r>
          </a:p>
          <a:p>
            <a:r>
              <a:rPr lang="en-US" smtClean="0">
                <a:ea typeface="ＭＳ Ｐゴシック" pitchFamily="34" charset="-128"/>
              </a:rPr>
              <a:t>In the </a:t>
            </a:r>
            <a:r>
              <a:rPr lang="en-US" smtClean="0">
                <a:solidFill>
                  <a:srgbClr val="FF6600"/>
                </a:solidFill>
                <a:ea typeface="ＭＳ Ｐゴシック" pitchFamily="34" charset="-128"/>
              </a:rPr>
              <a:t>blackboard architectural style</a:t>
            </a:r>
            <a:r>
              <a:rPr lang="en-US" smtClean="0">
                <a:ea typeface="ＭＳ Ｐゴシック" pitchFamily="34" charset="-128"/>
              </a:rPr>
              <a:t>, we can model the controller more explicitly</a:t>
            </a:r>
          </a:p>
          <a:p>
            <a:pPr lvl="1"/>
            <a:r>
              <a:rPr lang="en-US" smtClean="0">
                <a:ea typeface="ＭＳ Ｐゴシック" pitchFamily="34" charset="-128"/>
              </a:rPr>
              <a:t>This style is used for solving problems for which an algorithmic solution does not (yet) exist</a:t>
            </a:r>
          </a:p>
          <a:p>
            <a:pPr lvl="1"/>
            <a:r>
              <a:rPr lang="en-US" smtClean="0">
                <a:ea typeface="ＭＳ Ｐゴシック" pitchFamily="34" charset="-128"/>
              </a:rPr>
              <a:t>=&gt; Buschmann et al 1995</a:t>
            </a:r>
          </a:p>
          <a:p>
            <a:pPr lvl="1"/>
            <a:r>
              <a:rPr lang="en-US" smtClean="0">
                <a:ea typeface="ＭＳ Ｐゴシック" pitchFamily="34" charset="-128"/>
              </a:rPr>
              <a:t>=&gt; WS 2009-10: Patterns in Software Engineering</a:t>
            </a:r>
          </a:p>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sz="3600" dirty="0" smtClean="0">
                <a:ea typeface="ＭＳ Ｐゴシック" pitchFamily="34" charset="-128"/>
              </a:rPr>
              <a:t>Model-View-Controller Architectural Style</a:t>
            </a:r>
          </a:p>
        </p:txBody>
      </p:sp>
      <p:sp>
        <p:nvSpPr>
          <p:cNvPr id="289795" name="Rectangle 3"/>
          <p:cNvSpPr>
            <a:spLocks noGrp="1" noChangeArrowheads="1"/>
          </p:cNvSpPr>
          <p:nvPr>
            <p:ph type="body" idx="1"/>
          </p:nvPr>
        </p:nvSpPr>
        <p:spPr>
          <a:xfrm>
            <a:off x="279400" y="1142984"/>
            <a:ext cx="8507442" cy="5410216"/>
          </a:xfrm>
        </p:spPr>
        <p:txBody>
          <a:bodyPr/>
          <a:lstStyle/>
          <a:p>
            <a:r>
              <a:rPr lang="en-US" sz="2400" dirty="0" smtClean="0">
                <a:solidFill>
                  <a:srgbClr val="FF6600"/>
                </a:solidFill>
                <a:ea typeface="ＭＳ Ｐゴシック" pitchFamily="34" charset="-128"/>
              </a:rPr>
              <a:t>Problem</a:t>
            </a:r>
            <a:r>
              <a:rPr lang="en-US" sz="2400" dirty="0" smtClean="0">
                <a:ea typeface="ＭＳ Ｐゴシック" pitchFamily="34" charset="-128"/>
              </a:rPr>
              <a:t>: In systems with high coupling changes to the user interface (boundary objects) often force changes to the entity objects (data)</a:t>
            </a:r>
          </a:p>
          <a:p>
            <a:pPr lvl="1"/>
            <a:r>
              <a:rPr lang="en-US" sz="2000" dirty="0" smtClean="0">
                <a:ea typeface="ＭＳ Ｐゴシック" pitchFamily="34" charset="-128"/>
              </a:rPr>
              <a:t>The user interface cannot be </a:t>
            </a:r>
            <a:r>
              <a:rPr lang="en-US" sz="2000" dirty="0" err="1" smtClean="0">
                <a:ea typeface="ＭＳ Ｐゴシック" pitchFamily="34" charset="-128"/>
              </a:rPr>
              <a:t>reimplemented</a:t>
            </a:r>
            <a:r>
              <a:rPr lang="en-US" sz="2000" dirty="0" smtClean="0">
                <a:ea typeface="ＭＳ Ｐゴシック" pitchFamily="34" charset="-128"/>
              </a:rPr>
              <a:t> without changing the representation of the entity objects</a:t>
            </a:r>
          </a:p>
          <a:p>
            <a:pPr lvl="1"/>
            <a:r>
              <a:rPr lang="en-US" sz="2000" dirty="0" smtClean="0">
                <a:ea typeface="ＭＳ Ｐゴシック" pitchFamily="34" charset="-128"/>
              </a:rPr>
              <a:t>The entity objects cannot be reorganized without changing the user interface</a:t>
            </a:r>
          </a:p>
          <a:p>
            <a:r>
              <a:rPr lang="en-US" sz="2400" dirty="0" smtClean="0">
                <a:solidFill>
                  <a:srgbClr val="FF6600"/>
                </a:solidFill>
                <a:ea typeface="ＭＳ Ｐゴシック" pitchFamily="34" charset="-128"/>
              </a:rPr>
              <a:t>Solution</a:t>
            </a:r>
            <a:r>
              <a:rPr lang="en-US" sz="2400" dirty="0" smtClean="0">
                <a:ea typeface="ＭＳ Ｐゴシック" pitchFamily="34" charset="-128"/>
              </a:rPr>
              <a:t>: Decoupling! The model-view-controller (MVC) style decouples data access (entity objects) and data presentation (boundary objects)</a:t>
            </a:r>
          </a:p>
          <a:p>
            <a:pPr lvl="2"/>
            <a:r>
              <a:rPr lang="en-US" sz="1800" dirty="0" smtClean="0">
                <a:ea typeface="ＭＳ Ｐゴシック" pitchFamily="34" charset="-128"/>
              </a:rPr>
              <a:t>Views: Subsystems containing boundary objects</a:t>
            </a:r>
          </a:p>
          <a:p>
            <a:pPr lvl="2"/>
            <a:r>
              <a:rPr lang="en-US" sz="1800" dirty="0" smtClean="0">
                <a:ea typeface="ＭＳ Ｐゴシック" pitchFamily="34" charset="-128"/>
              </a:rPr>
              <a:t>Model: Subsystem with entity objects </a:t>
            </a:r>
          </a:p>
          <a:p>
            <a:pPr lvl="2"/>
            <a:r>
              <a:rPr lang="en-US" sz="1800" dirty="0" smtClean="0">
                <a:ea typeface="ＭＳ Ｐゴシック" pitchFamily="34" charset="-128"/>
              </a:rPr>
              <a:t>Controller: Subsystem mediating between Views (data presentation) and Models (data access).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9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9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9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9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97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97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897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bldLvl="3"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4"/>
          <p:cNvSpPr>
            <a:spLocks noChangeArrowheads="1"/>
          </p:cNvSpPr>
          <p:nvPr/>
        </p:nvSpPr>
        <p:spPr bwMode="auto">
          <a:xfrm>
            <a:off x="7331075" y="3849709"/>
            <a:ext cx="1843088" cy="828432"/>
          </a:xfrm>
          <a:prstGeom prst="rect">
            <a:avLst/>
          </a:prstGeom>
          <a:noFill/>
          <a:ln w="12700">
            <a:noFill/>
            <a:miter lim="800000"/>
            <a:headEnd/>
            <a:tailEnd/>
          </a:ln>
        </p:spPr>
        <p:txBody>
          <a:bodyPr lIns="90487" tIns="44450" rIns="90487" bIns="44450">
            <a:spAutoFit/>
          </a:bodyPr>
          <a:lstStyle/>
          <a:p>
            <a:pPr eaLnBrk="0" hangingPunct="0"/>
            <a:r>
              <a:rPr lang="en-US" sz="1600" dirty="0">
                <a:solidFill>
                  <a:srgbClr val="000000"/>
                </a:solidFill>
              </a:rPr>
              <a:t>Monolithic</a:t>
            </a:r>
          </a:p>
          <a:p>
            <a:pPr eaLnBrk="0" hangingPunct="0"/>
            <a:r>
              <a:rPr lang="en-US" sz="1600" dirty="0">
                <a:solidFill>
                  <a:srgbClr val="000000"/>
                </a:solidFill>
              </a:rPr>
              <a:t>Event-Driven</a:t>
            </a:r>
          </a:p>
          <a:p>
            <a:pPr eaLnBrk="0" hangingPunct="0"/>
            <a:r>
              <a:rPr lang="en-US" sz="1600" dirty="0">
                <a:solidFill>
                  <a:srgbClr val="000000"/>
                </a:solidFill>
              </a:rPr>
              <a:t>Conc. Processes</a:t>
            </a:r>
          </a:p>
        </p:txBody>
      </p:sp>
      <p:sp>
        <p:nvSpPr>
          <p:cNvPr id="20483" name="Rectangle 33"/>
          <p:cNvSpPr>
            <a:spLocks noChangeArrowheads="1"/>
          </p:cNvSpPr>
          <p:nvPr/>
        </p:nvSpPr>
        <p:spPr bwMode="auto">
          <a:xfrm>
            <a:off x="7153275" y="3203596"/>
            <a:ext cx="1343025" cy="638175"/>
          </a:xfrm>
          <a:prstGeom prst="rect">
            <a:avLst/>
          </a:prstGeom>
          <a:noFill/>
          <a:ln w="12700">
            <a:noFill/>
            <a:miter lim="800000"/>
            <a:headEnd/>
            <a:tailEnd/>
          </a:ln>
        </p:spPr>
        <p:txBody>
          <a:bodyPr wrap="none" lIns="90487" tIns="44450" rIns="90487" bIns="44450">
            <a:spAutoFit/>
          </a:bodyPr>
          <a:lstStyle/>
          <a:p>
            <a:pPr eaLnBrk="0" hangingPunct="0"/>
            <a:r>
              <a:rPr lang="en-US" sz="1800">
                <a:solidFill>
                  <a:srgbClr val="0000CC"/>
                </a:solidFill>
              </a:rPr>
              <a:t>7. Software </a:t>
            </a:r>
          </a:p>
          <a:p>
            <a:pPr eaLnBrk="0" hangingPunct="0"/>
            <a:r>
              <a:rPr lang="en-US" sz="1800">
                <a:solidFill>
                  <a:srgbClr val="0000CC"/>
                </a:solidFill>
              </a:rPr>
              <a:t>Control</a:t>
            </a:r>
          </a:p>
        </p:txBody>
      </p:sp>
      <p:grpSp>
        <p:nvGrpSpPr>
          <p:cNvPr id="2" name="Group 4"/>
          <p:cNvGrpSpPr>
            <a:grpSpLocks/>
          </p:cNvGrpSpPr>
          <p:nvPr/>
        </p:nvGrpSpPr>
        <p:grpSpPr bwMode="auto">
          <a:xfrm>
            <a:off x="241300" y="1435121"/>
            <a:ext cx="3898900" cy="2646363"/>
            <a:chOff x="138" y="783"/>
            <a:chExt cx="2456" cy="1667"/>
          </a:xfrm>
        </p:grpSpPr>
        <p:sp>
          <p:nvSpPr>
            <p:cNvPr id="20527" name="Rectangle 5"/>
            <p:cNvSpPr>
              <a:spLocks noChangeArrowheads="1"/>
            </p:cNvSpPr>
            <p:nvPr/>
          </p:nvSpPr>
          <p:spPr bwMode="auto">
            <a:xfrm>
              <a:off x="138" y="1854"/>
              <a:ext cx="1646" cy="229"/>
            </a:xfrm>
            <a:prstGeom prst="rect">
              <a:avLst/>
            </a:prstGeom>
            <a:noFill/>
            <a:ln w="12700">
              <a:noFill/>
              <a:miter lim="800000"/>
              <a:headEnd/>
              <a:tailEnd/>
            </a:ln>
          </p:spPr>
          <p:txBody>
            <a:bodyPr wrap="none" lIns="90487" tIns="44450" rIns="90487" bIns="44450">
              <a:spAutoFit/>
            </a:bodyPr>
            <a:lstStyle/>
            <a:p>
              <a:pPr eaLnBrk="0" hangingPunct="0"/>
              <a:r>
                <a:rPr lang="en-US" sz="1800">
                  <a:solidFill>
                    <a:srgbClr val="0000CC"/>
                  </a:solidFill>
                </a:rPr>
                <a:t>2. System Decomposition</a:t>
              </a:r>
              <a:endParaRPr lang="en-US" sz="1800"/>
            </a:p>
          </p:txBody>
        </p:sp>
        <p:sp>
          <p:nvSpPr>
            <p:cNvPr id="20528" name="Rectangle 6"/>
            <p:cNvSpPr>
              <a:spLocks noChangeArrowheads="1"/>
            </p:cNvSpPr>
            <p:nvPr/>
          </p:nvSpPr>
          <p:spPr bwMode="auto">
            <a:xfrm>
              <a:off x="272" y="2048"/>
              <a:ext cx="1378" cy="402"/>
            </a:xfrm>
            <a:prstGeom prst="rect">
              <a:avLst/>
            </a:prstGeom>
            <a:noFill/>
            <a:ln w="12700">
              <a:noFill/>
              <a:miter lim="800000"/>
              <a:headEnd/>
              <a:tailEnd/>
            </a:ln>
          </p:spPr>
          <p:txBody>
            <a:bodyPr wrap="none" lIns="90487" tIns="44450" rIns="90487" bIns="44450">
              <a:spAutoFit/>
            </a:bodyPr>
            <a:lstStyle/>
            <a:p>
              <a:pPr eaLnBrk="0" hangingPunct="0"/>
              <a:r>
                <a:rPr lang="en-US" sz="1800" dirty="0"/>
                <a:t>Layers </a:t>
              </a:r>
              <a:r>
                <a:rPr lang="en-US" sz="1800" dirty="0" err="1"/>
                <a:t>vs</a:t>
              </a:r>
              <a:r>
                <a:rPr lang="en-US" sz="1800" dirty="0"/>
                <a:t> Partitions</a:t>
              </a:r>
            </a:p>
            <a:p>
              <a:pPr eaLnBrk="0" hangingPunct="0"/>
              <a:r>
                <a:rPr lang="en-US" sz="1800" dirty="0"/>
                <a:t>Coherence/Coupling</a:t>
              </a:r>
            </a:p>
          </p:txBody>
        </p:sp>
        <p:sp>
          <p:nvSpPr>
            <p:cNvPr id="20529" name="Line 7"/>
            <p:cNvSpPr>
              <a:spLocks noChangeShapeType="1"/>
            </p:cNvSpPr>
            <p:nvPr/>
          </p:nvSpPr>
          <p:spPr bwMode="auto">
            <a:xfrm flipH="1">
              <a:off x="1118" y="783"/>
              <a:ext cx="1476" cy="1041"/>
            </a:xfrm>
            <a:prstGeom prst="line">
              <a:avLst/>
            </a:prstGeom>
            <a:noFill/>
            <a:ln w="12700">
              <a:solidFill>
                <a:srgbClr val="000000"/>
              </a:solidFill>
              <a:round/>
              <a:headEnd/>
              <a:tailEnd/>
            </a:ln>
          </p:spPr>
          <p:txBody>
            <a:bodyPr wrap="none" anchor="ctr"/>
            <a:lstStyle/>
            <a:p>
              <a:endParaRPr lang="en-CA"/>
            </a:p>
          </p:txBody>
        </p:sp>
      </p:grpSp>
      <p:grpSp>
        <p:nvGrpSpPr>
          <p:cNvPr id="3" name="Group 9"/>
          <p:cNvGrpSpPr>
            <a:grpSpLocks/>
          </p:cNvGrpSpPr>
          <p:nvPr/>
        </p:nvGrpSpPr>
        <p:grpSpPr bwMode="auto">
          <a:xfrm>
            <a:off x="2089150" y="1655784"/>
            <a:ext cx="2392363" cy="4598988"/>
            <a:chOff x="1394" y="916"/>
            <a:chExt cx="1507" cy="2897"/>
          </a:xfrm>
        </p:grpSpPr>
        <p:sp>
          <p:nvSpPr>
            <p:cNvPr id="20523" name="Rectangle 10"/>
            <p:cNvSpPr>
              <a:spLocks noChangeArrowheads="1"/>
            </p:cNvSpPr>
            <p:nvPr/>
          </p:nvSpPr>
          <p:spPr bwMode="auto">
            <a:xfrm>
              <a:off x="1394" y="2852"/>
              <a:ext cx="1262" cy="402"/>
            </a:xfrm>
            <a:prstGeom prst="rect">
              <a:avLst/>
            </a:prstGeom>
            <a:noFill/>
            <a:ln w="12700">
              <a:noFill/>
              <a:miter lim="800000"/>
              <a:headEnd/>
              <a:tailEnd/>
            </a:ln>
          </p:spPr>
          <p:txBody>
            <a:bodyPr wrap="none" lIns="90487" tIns="44450" rIns="90487" bIns="44450">
              <a:spAutoFit/>
            </a:bodyPr>
            <a:lstStyle/>
            <a:p>
              <a:pPr eaLnBrk="0" hangingPunct="0"/>
              <a:r>
                <a:rPr lang="en-US" sz="1800">
                  <a:solidFill>
                    <a:srgbClr val="0000CC"/>
                  </a:solidFill>
                </a:rPr>
                <a:t>4. Hardware/</a:t>
              </a:r>
            </a:p>
            <a:p>
              <a:pPr eaLnBrk="0" hangingPunct="0"/>
              <a:r>
                <a:rPr lang="en-US" sz="1800">
                  <a:solidFill>
                    <a:srgbClr val="0000CC"/>
                  </a:solidFill>
                </a:rPr>
                <a:t>Software Mapping</a:t>
              </a:r>
            </a:p>
          </p:txBody>
        </p:sp>
        <p:grpSp>
          <p:nvGrpSpPr>
            <p:cNvPr id="4" name="Group 11"/>
            <p:cNvGrpSpPr>
              <a:grpSpLocks/>
            </p:cNvGrpSpPr>
            <p:nvPr/>
          </p:nvGrpSpPr>
          <p:grpSpPr bwMode="auto">
            <a:xfrm>
              <a:off x="1404" y="916"/>
              <a:ext cx="1497" cy="2897"/>
              <a:chOff x="1404" y="916"/>
              <a:chExt cx="1497" cy="2897"/>
            </a:xfrm>
          </p:grpSpPr>
          <p:sp>
            <p:nvSpPr>
              <p:cNvPr id="20525" name="Line 12"/>
              <p:cNvSpPr>
                <a:spLocks noChangeShapeType="1"/>
              </p:cNvSpPr>
              <p:nvPr/>
            </p:nvSpPr>
            <p:spPr bwMode="auto">
              <a:xfrm flipH="1">
                <a:off x="2194" y="916"/>
                <a:ext cx="707" cy="1931"/>
              </a:xfrm>
              <a:prstGeom prst="line">
                <a:avLst/>
              </a:prstGeom>
              <a:noFill/>
              <a:ln w="12700">
                <a:solidFill>
                  <a:srgbClr val="000000"/>
                </a:solidFill>
                <a:round/>
                <a:headEnd/>
                <a:tailEnd/>
              </a:ln>
            </p:spPr>
            <p:txBody>
              <a:bodyPr wrap="none" anchor="ctr"/>
              <a:lstStyle/>
              <a:p>
                <a:endParaRPr lang="en-CA"/>
              </a:p>
            </p:txBody>
          </p:sp>
          <p:sp>
            <p:nvSpPr>
              <p:cNvPr id="20526" name="Rectangle 13"/>
              <p:cNvSpPr>
                <a:spLocks noChangeArrowheads="1"/>
              </p:cNvSpPr>
              <p:nvPr/>
            </p:nvSpPr>
            <p:spPr bwMode="auto">
              <a:xfrm>
                <a:off x="1404" y="3214"/>
                <a:ext cx="1402" cy="599"/>
              </a:xfrm>
              <a:prstGeom prst="rect">
                <a:avLst/>
              </a:prstGeom>
              <a:noFill/>
              <a:ln w="12700">
                <a:noFill/>
                <a:miter lim="800000"/>
                <a:headEnd/>
                <a:tailEnd/>
              </a:ln>
            </p:spPr>
            <p:txBody>
              <a:bodyPr wrap="none" lIns="90487" tIns="44450" rIns="90487" bIns="44450">
                <a:spAutoFit/>
              </a:bodyPr>
              <a:lstStyle/>
              <a:p>
                <a:pPr eaLnBrk="0" hangingPunct="0"/>
                <a:r>
                  <a:rPr lang="en-US" sz="1400" dirty="0"/>
                  <a:t>Special Purpose Systems</a:t>
                </a:r>
              </a:p>
              <a:p>
                <a:pPr eaLnBrk="0" hangingPunct="0"/>
                <a:r>
                  <a:rPr lang="en-US" sz="1400" dirty="0"/>
                  <a:t>Buy </a:t>
                </a:r>
                <a:r>
                  <a:rPr lang="en-US" sz="1400" dirty="0" err="1"/>
                  <a:t>vs</a:t>
                </a:r>
                <a:r>
                  <a:rPr lang="en-US" sz="1400" dirty="0"/>
                  <a:t> Build</a:t>
                </a:r>
              </a:p>
              <a:p>
                <a:pPr eaLnBrk="0" hangingPunct="0"/>
                <a:r>
                  <a:rPr lang="en-US" sz="1400" dirty="0"/>
                  <a:t>Allocation of Resources</a:t>
                </a:r>
              </a:p>
              <a:p>
                <a:pPr eaLnBrk="0" hangingPunct="0"/>
                <a:r>
                  <a:rPr lang="en-US" sz="1400" dirty="0"/>
                  <a:t>Connectivity</a:t>
                </a:r>
              </a:p>
            </p:txBody>
          </p:sp>
        </p:grpSp>
      </p:grpSp>
      <p:grpSp>
        <p:nvGrpSpPr>
          <p:cNvPr id="5" name="Group 15"/>
          <p:cNvGrpSpPr>
            <a:grpSpLocks/>
          </p:cNvGrpSpPr>
          <p:nvPr/>
        </p:nvGrpSpPr>
        <p:grpSpPr bwMode="auto">
          <a:xfrm>
            <a:off x="4273550" y="1584346"/>
            <a:ext cx="2676525" cy="4686300"/>
            <a:chOff x="2770" y="871"/>
            <a:chExt cx="1686" cy="2952"/>
          </a:xfrm>
        </p:grpSpPr>
        <p:sp>
          <p:nvSpPr>
            <p:cNvPr id="20520" name="Line 16"/>
            <p:cNvSpPr>
              <a:spLocks noChangeShapeType="1"/>
            </p:cNvSpPr>
            <p:nvPr/>
          </p:nvSpPr>
          <p:spPr bwMode="auto">
            <a:xfrm>
              <a:off x="2972" y="871"/>
              <a:ext cx="192" cy="1888"/>
            </a:xfrm>
            <a:prstGeom prst="line">
              <a:avLst/>
            </a:prstGeom>
            <a:noFill/>
            <a:ln w="12700">
              <a:solidFill>
                <a:srgbClr val="000000"/>
              </a:solidFill>
              <a:round/>
              <a:headEnd/>
              <a:tailEnd/>
            </a:ln>
          </p:spPr>
          <p:txBody>
            <a:bodyPr wrap="none" anchor="ctr"/>
            <a:lstStyle/>
            <a:p>
              <a:endParaRPr lang="en-CA"/>
            </a:p>
          </p:txBody>
        </p:sp>
        <p:sp>
          <p:nvSpPr>
            <p:cNvPr id="20521" name="Rectangle 17"/>
            <p:cNvSpPr>
              <a:spLocks noChangeArrowheads="1"/>
            </p:cNvSpPr>
            <p:nvPr/>
          </p:nvSpPr>
          <p:spPr bwMode="auto">
            <a:xfrm>
              <a:off x="2770" y="2852"/>
              <a:ext cx="958" cy="402"/>
            </a:xfrm>
            <a:prstGeom prst="rect">
              <a:avLst/>
            </a:prstGeom>
            <a:noFill/>
            <a:ln w="12700">
              <a:noFill/>
              <a:miter lim="800000"/>
              <a:headEnd/>
              <a:tailEnd/>
            </a:ln>
          </p:spPr>
          <p:txBody>
            <a:bodyPr wrap="none" lIns="90487" tIns="44450" rIns="90487" bIns="44450">
              <a:spAutoFit/>
            </a:bodyPr>
            <a:lstStyle/>
            <a:p>
              <a:pPr eaLnBrk="0" hangingPunct="0"/>
              <a:r>
                <a:rPr lang="en-US" sz="1800">
                  <a:solidFill>
                    <a:srgbClr val="0000CC"/>
                  </a:solidFill>
                </a:rPr>
                <a:t>5. Data</a:t>
              </a:r>
            </a:p>
            <a:p>
              <a:pPr eaLnBrk="0" hangingPunct="0"/>
              <a:r>
                <a:rPr lang="en-US" sz="1800">
                  <a:solidFill>
                    <a:srgbClr val="0000CC"/>
                  </a:solidFill>
                </a:rPr>
                <a:t>Management</a:t>
              </a:r>
              <a:r>
                <a:rPr lang="en-US" sz="1800"/>
                <a:t> </a:t>
              </a:r>
            </a:p>
          </p:txBody>
        </p:sp>
        <p:sp>
          <p:nvSpPr>
            <p:cNvPr id="20522" name="Rectangle 18"/>
            <p:cNvSpPr>
              <a:spLocks noChangeArrowheads="1"/>
            </p:cNvSpPr>
            <p:nvPr/>
          </p:nvSpPr>
          <p:spPr bwMode="auto">
            <a:xfrm>
              <a:off x="2960" y="3248"/>
              <a:ext cx="1496" cy="575"/>
            </a:xfrm>
            <a:prstGeom prst="rect">
              <a:avLst/>
            </a:prstGeom>
            <a:noFill/>
            <a:ln w="12700">
              <a:noFill/>
              <a:miter lim="800000"/>
              <a:headEnd/>
              <a:tailEnd/>
            </a:ln>
          </p:spPr>
          <p:txBody>
            <a:bodyPr lIns="90487" tIns="44450" rIns="90487" bIns="44450">
              <a:spAutoFit/>
            </a:bodyPr>
            <a:lstStyle/>
            <a:p>
              <a:pPr eaLnBrk="0" hangingPunct="0"/>
              <a:r>
                <a:rPr lang="en-US" sz="1800" dirty="0"/>
                <a:t>Persistent Objects</a:t>
              </a:r>
            </a:p>
            <a:p>
              <a:pPr eaLnBrk="0" hangingPunct="0"/>
              <a:r>
                <a:rPr lang="en-US" sz="1800" dirty="0" err="1"/>
                <a:t>Filesystem</a:t>
              </a:r>
              <a:r>
                <a:rPr lang="en-US" sz="1800" dirty="0"/>
                <a:t> </a:t>
              </a:r>
              <a:r>
                <a:rPr lang="en-US" sz="1800" dirty="0" err="1"/>
                <a:t>vs</a:t>
              </a:r>
              <a:r>
                <a:rPr lang="en-US" sz="1800" dirty="0"/>
                <a:t> Database</a:t>
              </a:r>
            </a:p>
          </p:txBody>
        </p:sp>
      </p:grpSp>
      <p:grpSp>
        <p:nvGrpSpPr>
          <p:cNvPr id="6" name="Group 19"/>
          <p:cNvGrpSpPr>
            <a:grpSpLocks/>
          </p:cNvGrpSpPr>
          <p:nvPr/>
        </p:nvGrpSpPr>
        <p:grpSpPr bwMode="auto">
          <a:xfrm>
            <a:off x="4676775" y="1444646"/>
            <a:ext cx="4351338" cy="4818063"/>
            <a:chOff x="3024" y="783"/>
            <a:chExt cx="2741" cy="3035"/>
          </a:xfrm>
        </p:grpSpPr>
        <p:sp>
          <p:nvSpPr>
            <p:cNvPr id="20517" name="Line 20"/>
            <p:cNvSpPr>
              <a:spLocks noChangeShapeType="1"/>
            </p:cNvSpPr>
            <p:nvPr/>
          </p:nvSpPr>
          <p:spPr bwMode="auto">
            <a:xfrm>
              <a:off x="3024" y="783"/>
              <a:ext cx="1152" cy="1904"/>
            </a:xfrm>
            <a:prstGeom prst="line">
              <a:avLst/>
            </a:prstGeom>
            <a:noFill/>
            <a:ln w="12700">
              <a:solidFill>
                <a:srgbClr val="000000"/>
              </a:solidFill>
              <a:round/>
              <a:headEnd/>
              <a:tailEnd/>
            </a:ln>
          </p:spPr>
          <p:txBody>
            <a:bodyPr wrap="none" anchor="ctr"/>
            <a:lstStyle/>
            <a:p>
              <a:endParaRPr lang="en-CA"/>
            </a:p>
          </p:txBody>
        </p:sp>
        <p:sp>
          <p:nvSpPr>
            <p:cNvPr id="20518" name="Rectangle 21"/>
            <p:cNvSpPr>
              <a:spLocks noChangeArrowheads="1"/>
            </p:cNvSpPr>
            <p:nvPr/>
          </p:nvSpPr>
          <p:spPr bwMode="auto">
            <a:xfrm>
              <a:off x="4451" y="3243"/>
              <a:ext cx="1314" cy="575"/>
            </a:xfrm>
            <a:prstGeom prst="rect">
              <a:avLst/>
            </a:prstGeom>
            <a:noFill/>
            <a:ln w="12700">
              <a:noFill/>
              <a:miter lim="800000"/>
              <a:headEnd/>
              <a:tailEnd/>
            </a:ln>
          </p:spPr>
          <p:txBody>
            <a:bodyPr wrap="none" lIns="90487" tIns="44450" rIns="90487" bIns="44450">
              <a:spAutoFit/>
            </a:bodyPr>
            <a:lstStyle/>
            <a:p>
              <a:pPr eaLnBrk="0" hangingPunct="0"/>
              <a:r>
                <a:rPr lang="en-US" sz="1800"/>
                <a:t>Access Control List</a:t>
              </a:r>
            </a:p>
            <a:p>
              <a:pPr eaLnBrk="0" hangingPunct="0"/>
              <a:r>
                <a:rPr lang="en-US" sz="1800"/>
                <a:t>vs Capabilities</a:t>
              </a:r>
            </a:p>
            <a:p>
              <a:pPr eaLnBrk="0" hangingPunct="0"/>
              <a:r>
                <a:rPr lang="en-US" sz="1800"/>
                <a:t>Security</a:t>
              </a:r>
            </a:p>
          </p:txBody>
        </p:sp>
        <p:sp>
          <p:nvSpPr>
            <p:cNvPr id="20519" name="Rectangle 22"/>
            <p:cNvSpPr>
              <a:spLocks noChangeArrowheads="1"/>
            </p:cNvSpPr>
            <p:nvPr/>
          </p:nvSpPr>
          <p:spPr bwMode="auto">
            <a:xfrm>
              <a:off x="4314" y="2852"/>
              <a:ext cx="1314" cy="402"/>
            </a:xfrm>
            <a:prstGeom prst="rect">
              <a:avLst/>
            </a:prstGeom>
            <a:noFill/>
            <a:ln w="12700">
              <a:noFill/>
              <a:miter lim="800000"/>
              <a:headEnd/>
              <a:tailEnd/>
            </a:ln>
          </p:spPr>
          <p:txBody>
            <a:bodyPr wrap="none" lIns="90487" tIns="44450" rIns="90487" bIns="44450">
              <a:spAutoFit/>
            </a:bodyPr>
            <a:lstStyle/>
            <a:p>
              <a:pPr eaLnBrk="0" hangingPunct="0"/>
              <a:r>
                <a:rPr lang="en-US" sz="1800">
                  <a:solidFill>
                    <a:srgbClr val="0000CC"/>
                  </a:solidFill>
                </a:rPr>
                <a:t>6. Global Resource </a:t>
              </a:r>
            </a:p>
            <a:p>
              <a:pPr eaLnBrk="0" hangingPunct="0"/>
              <a:r>
                <a:rPr lang="en-US" sz="1800">
                  <a:solidFill>
                    <a:srgbClr val="0000CC"/>
                  </a:solidFill>
                </a:rPr>
                <a:t>Handlung </a:t>
              </a:r>
            </a:p>
          </p:txBody>
        </p:sp>
      </p:grpSp>
      <p:grpSp>
        <p:nvGrpSpPr>
          <p:cNvPr id="7" name="Group 23"/>
          <p:cNvGrpSpPr>
            <a:grpSpLocks/>
          </p:cNvGrpSpPr>
          <p:nvPr/>
        </p:nvGrpSpPr>
        <p:grpSpPr bwMode="auto">
          <a:xfrm>
            <a:off x="5051425" y="1336696"/>
            <a:ext cx="3811588" cy="1847850"/>
            <a:chOff x="3260" y="731"/>
            <a:chExt cx="2401" cy="1164"/>
          </a:xfrm>
        </p:grpSpPr>
        <p:sp>
          <p:nvSpPr>
            <p:cNvPr id="20514" name="Rectangle 24"/>
            <p:cNvSpPr>
              <a:spLocks noChangeArrowheads="1"/>
            </p:cNvSpPr>
            <p:nvPr/>
          </p:nvSpPr>
          <p:spPr bwMode="auto">
            <a:xfrm>
              <a:off x="4584" y="948"/>
              <a:ext cx="874" cy="402"/>
            </a:xfrm>
            <a:prstGeom prst="rect">
              <a:avLst/>
            </a:prstGeom>
            <a:noFill/>
            <a:ln w="12700">
              <a:noFill/>
              <a:miter lim="800000"/>
              <a:headEnd/>
              <a:tailEnd/>
            </a:ln>
          </p:spPr>
          <p:txBody>
            <a:bodyPr wrap="none" lIns="90487" tIns="44450" rIns="90487" bIns="44450">
              <a:spAutoFit/>
            </a:bodyPr>
            <a:lstStyle/>
            <a:p>
              <a:pPr eaLnBrk="0" hangingPunct="0"/>
              <a:r>
                <a:rPr lang="en-US" sz="1800">
                  <a:solidFill>
                    <a:srgbClr val="0000CC"/>
                  </a:solidFill>
                </a:rPr>
                <a:t>8. Boundary</a:t>
              </a:r>
            </a:p>
            <a:p>
              <a:pPr eaLnBrk="0" hangingPunct="0"/>
              <a:r>
                <a:rPr lang="en-US" sz="1800">
                  <a:solidFill>
                    <a:srgbClr val="0000CC"/>
                  </a:solidFill>
                </a:rPr>
                <a:t>Conditions</a:t>
              </a:r>
            </a:p>
          </p:txBody>
        </p:sp>
        <p:sp>
          <p:nvSpPr>
            <p:cNvPr id="20515" name="Rectangle 25"/>
            <p:cNvSpPr>
              <a:spLocks noChangeArrowheads="1"/>
            </p:cNvSpPr>
            <p:nvPr/>
          </p:nvSpPr>
          <p:spPr bwMode="auto">
            <a:xfrm>
              <a:off x="4755" y="1320"/>
              <a:ext cx="906" cy="575"/>
            </a:xfrm>
            <a:prstGeom prst="rect">
              <a:avLst/>
            </a:prstGeom>
            <a:noFill/>
            <a:ln w="12700">
              <a:noFill/>
              <a:miter lim="800000"/>
              <a:headEnd/>
              <a:tailEnd/>
            </a:ln>
          </p:spPr>
          <p:txBody>
            <a:bodyPr wrap="none" lIns="90487" tIns="44450" rIns="90487" bIns="44450">
              <a:spAutoFit/>
            </a:bodyPr>
            <a:lstStyle/>
            <a:p>
              <a:pPr eaLnBrk="0" hangingPunct="0"/>
              <a:r>
                <a:rPr lang="en-US" sz="1800"/>
                <a:t>Initialization</a:t>
              </a:r>
            </a:p>
            <a:p>
              <a:pPr eaLnBrk="0" hangingPunct="0"/>
              <a:r>
                <a:rPr lang="en-US" sz="1800"/>
                <a:t>Termination</a:t>
              </a:r>
            </a:p>
            <a:p>
              <a:pPr eaLnBrk="0" hangingPunct="0"/>
              <a:r>
                <a:rPr lang="en-US" sz="1800"/>
                <a:t>Failure</a:t>
              </a:r>
            </a:p>
          </p:txBody>
        </p:sp>
        <p:sp>
          <p:nvSpPr>
            <p:cNvPr id="20516" name="Line 26"/>
            <p:cNvSpPr>
              <a:spLocks noChangeShapeType="1"/>
            </p:cNvSpPr>
            <p:nvPr/>
          </p:nvSpPr>
          <p:spPr bwMode="auto">
            <a:xfrm>
              <a:off x="3260" y="731"/>
              <a:ext cx="1324" cy="433"/>
            </a:xfrm>
            <a:prstGeom prst="line">
              <a:avLst/>
            </a:prstGeom>
            <a:noFill/>
            <a:ln w="12700">
              <a:solidFill>
                <a:srgbClr val="000000"/>
              </a:solidFill>
              <a:round/>
              <a:headEnd/>
              <a:tailEnd/>
            </a:ln>
          </p:spPr>
          <p:txBody>
            <a:bodyPr wrap="none" anchor="ctr"/>
            <a:lstStyle/>
            <a:p>
              <a:endParaRPr lang="en-CA"/>
            </a:p>
          </p:txBody>
        </p:sp>
      </p:grpSp>
      <p:grpSp>
        <p:nvGrpSpPr>
          <p:cNvPr id="8" name="Group 27"/>
          <p:cNvGrpSpPr>
            <a:grpSpLocks/>
          </p:cNvGrpSpPr>
          <p:nvPr/>
        </p:nvGrpSpPr>
        <p:grpSpPr bwMode="auto">
          <a:xfrm>
            <a:off x="158750" y="1444646"/>
            <a:ext cx="4114800" cy="3978275"/>
            <a:chOff x="178" y="783"/>
            <a:chExt cx="2592" cy="2506"/>
          </a:xfrm>
        </p:grpSpPr>
        <p:sp>
          <p:nvSpPr>
            <p:cNvPr id="20511" name="Line 28"/>
            <p:cNvSpPr>
              <a:spLocks noChangeShapeType="1"/>
            </p:cNvSpPr>
            <p:nvPr/>
          </p:nvSpPr>
          <p:spPr bwMode="auto">
            <a:xfrm flipH="1">
              <a:off x="1280" y="783"/>
              <a:ext cx="1490" cy="1885"/>
            </a:xfrm>
            <a:prstGeom prst="line">
              <a:avLst/>
            </a:prstGeom>
            <a:noFill/>
            <a:ln w="12700">
              <a:solidFill>
                <a:srgbClr val="000000"/>
              </a:solidFill>
              <a:round/>
              <a:headEnd/>
              <a:tailEnd/>
            </a:ln>
          </p:spPr>
          <p:txBody>
            <a:bodyPr wrap="none" anchor="ctr"/>
            <a:lstStyle/>
            <a:p>
              <a:endParaRPr lang="en-CA"/>
            </a:p>
          </p:txBody>
        </p:sp>
        <p:sp>
          <p:nvSpPr>
            <p:cNvPr id="20512" name="Rectangle 29"/>
            <p:cNvSpPr>
              <a:spLocks noChangeArrowheads="1"/>
            </p:cNvSpPr>
            <p:nvPr/>
          </p:nvSpPr>
          <p:spPr bwMode="auto">
            <a:xfrm>
              <a:off x="178" y="2670"/>
              <a:ext cx="1066" cy="229"/>
            </a:xfrm>
            <a:prstGeom prst="rect">
              <a:avLst/>
            </a:prstGeom>
            <a:noFill/>
            <a:ln w="12700">
              <a:noFill/>
              <a:miter lim="800000"/>
              <a:headEnd/>
              <a:tailEnd/>
            </a:ln>
          </p:spPr>
          <p:txBody>
            <a:bodyPr wrap="none" lIns="90487" tIns="44450" rIns="90487" bIns="44450">
              <a:spAutoFit/>
            </a:bodyPr>
            <a:lstStyle/>
            <a:p>
              <a:pPr eaLnBrk="0" hangingPunct="0"/>
              <a:r>
                <a:rPr lang="en-US" sz="1800">
                  <a:solidFill>
                    <a:srgbClr val="0000CC"/>
                  </a:solidFill>
                </a:rPr>
                <a:t>3. Concurrency</a:t>
              </a:r>
            </a:p>
          </p:txBody>
        </p:sp>
        <p:sp>
          <p:nvSpPr>
            <p:cNvPr id="20513" name="Rectangle 30"/>
            <p:cNvSpPr>
              <a:spLocks noChangeArrowheads="1"/>
            </p:cNvSpPr>
            <p:nvPr/>
          </p:nvSpPr>
          <p:spPr bwMode="auto">
            <a:xfrm>
              <a:off x="328" y="2887"/>
              <a:ext cx="1130" cy="402"/>
            </a:xfrm>
            <a:prstGeom prst="rect">
              <a:avLst/>
            </a:prstGeom>
            <a:noFill/>
            <a:ln w="12700">
              <a:noFill/>
              <a:miter lim="800000"/>
              <a:headEnd/>
              <a:tailEnd/>
            </a:ln>
          </p:spPr>
          <p:txBody>
            <a:bodyPr wrap="none" lIns="90487" tIns="44450" rIns="90487" bIns="44450">
              <a:spAutoFit/>
            </a:bodyPr>
            <a:lstStyle/>
            <a:p>
              <a:pPr eaLnBrk="0" hangingPunct="0"/>
              <a:r>
                <a:rPr lang="en-US" sz="1800"/>
                <a:t>Identification of </a:t>
              </a:r>
            </a:p>
            <a:p>
              <a:pPr eaLnBrk="0" hangingPunct="0"/>
              <a:r>
                <a:rPr lang="en-US" sz="1800"/>
                <a:t>Threads</a:t>
              </a:r>
            </a:p>
          </p:txBody>
        </p:sp>
      </p:grpSp>
      <p:grpSp>
        <p:nvGrpSpPr>
          <p:cNvPr id="9" name="Group 35"/>
          <p:cNvGrpSpPr>
            <a:grpSpLocks/>
          </p:cNvGrpSpPr>
          <p:nvPr/>
        </p:nvGrpSpPr>
        <p:grpSpPr bwMode="auto">
          <a:xfrm>
            <a:off x="169863" y="1211284"/>
            <a:ext cx="3582987" cy="1622425"/>
            <a:chOff x="185" y="700"/>
            <a:chExt cx="2257" cy="1022"/>
          </a:xfrm>
        </p:grpSpPr>
        <p:sp>
          <p:nvSpPr>
            <p:cNvPr id="20508" name="Line 36"/>
            <p:cNvSpPr>
              <a:spLocks noChangeShapeType="1"/>
            </p:cNvSpPr>
            <p:nvPr/>
          </p:nvSpPr>
          <p:spPr bwMode="auto">
            <a:xfrm flipH="1">
              <a:off x="897" y="700"/>
              <a:ext cx="1545" cy="433"/>
            </a:xfrm>
            <a:prstGeom prst="line">
              <a:avLst/>
            </a:prstGeom>
            <a:noFill/>
            <a:ln w="12700">
              <a:solidFill>
                <a:srgbClr val="000000"/>
              </a:solidFill>
              <a:round/>
              <a:headEnd/>
              <a:tailEnd/>
            </a:ln>
          </p:spPr>
          <p:txBody>
            <a:bodyPr wrap="none" anchor="ctr"/>
            <a:lstStyle/>
            <a:p>
              <a:endParaRPr lang="en-CA"/>
            </a:p>
          </p:txBody>
        </p:sp>
        <p:sp>
          <p:nvSpPr>
            <p:cNvPr id="20509" name="Rectangle 37"/>
            <p:cNvSpPr>
              <a:spLocks noChangeArrowheads="1"/>
            </p:cNvSpPr>
            <p:nvPr/>
          </p:nvSpPr>
          <p:spPr bwMode="auto">
            <a:xfrm>
              <a:off x="185" y="1117"/>
              <a:ext cx="1062" cy="229"/>
            </a:xfrm>
            <a:prstGeom prst="rect">
              <a:avLst/>
            </a:prstGeom>
            <a:noFill/>
            <a:ln w="12700">
              <a:noFill/>
              <a:miter lim="800000"/>
              <a:headEnd/>
              <a:tailEnd/>
            </a:ln>
          </p:spPr>
          <p:txBody>
            <a:bodyPr wrap="none" lIns="90487" tIns="44450" rIns="90487" bIns="44450">
              <a:spAutoFit/>
            </a:bodyPr>
            <a:lstStyle/>
            <a:p>
              <a:pPr eaLnBrk="0" hangingPunct="0"/>
              <a:r>
                <a:rPr lang="en-US" sz="1800">
                  <a:solidFill>
                    <a:srgbClr val="0000CC"/>
                  </a:solidFill>
                </a:rPr>
                <a:t>1. Design Goals</a:t>
              </a:r>
              <a:endParaRPr lang="en-US" sz="1800"/>
            </a:p>
          </p:txBody>
        </p:sp>
        <p:sp>
          <p:nvSpPr>
            <p:cNvPr id="20510" name="Rectangle 38"/>
            <p:cNvSpPr>
              <a:spLocks noChangeArrowheads="1"/>
            </p:cNvSpPr>
            <p:nvPr/>
          </p:nvSpPr>
          <p:spPr bwMode="auto">
            <a:xfrm>
              <a:off x="288" y="1320"/>
              <a:ext cx="762" cy="402"/>
            </a:xfrm>
            <a:prstGeom prst="rect">
              <a:avLst/>
            </a:prstGeom>
            <a:noFill/>
            <a:ln w="12700">
              <a:noFill/>
              <a:miter lim="800000"/>
              <a:headEnd/>
              <a:tailEnd/>
            </a:ln>
          </p:spPr>
          <p:txBody>
            <a:bodyPr wrap="none" lIns="90487" tIns="44450" rIns="90487" bIns="44450">
              <a:spAutoFit/>
            </a:bodyPr>
            <a:lstStyle/>
            <a:p>
              <a:pPr eaLnBrk="0" hangingPunct="0"/>
              <a:r>
                <a:rPr lang="en-US" sz="1800"/>
                <a:t>Definition</a:t>
              </a:r>
            </a:p>
            <a:p>
              <a:pPr eaLnBrk="0" hangingPunct="0"/>
              <a:r>
                <a:rPr lang="en-US" sz="1800"/>
                <a:t>Trade-offs</a:t>
              </a:r>
            </a:p>
          </p:txBody>
        </p:sp>
      </p:grpSp>
      <p:sp>
        <p:nvSpPr>
          <p:cNvPr id="20491" name="Rectangle 42"/>
          <p:cNvSpPr>
            <a:spLocks noGrp="1" noChangeArrowheads="1"/>
          </p:cNvSpPr>
          <p:nvPr>
            <p:ph type="title"/>
          </p:nvPr>
        </p:nvSpPr>
        <p:spPr>
          <a:xfrm>
            <a:off x="252413" y="71414"/>
            <a:ext cx="8558212" cy="863600"/>
          </a:xfrm>
        </p:spPr>
        <p:txBody>
          <a:bodyPr/>
          <a:lstStyle/>
          <a:p>
            <a:r>
              <a:rPr lang="en-US" sz="3600" dirty="0" smtClean="0">
                <a:solidFill>
                  <a:schemeClr val="folHlink"/>
                </a:solidFill>
                <a:latin typeface="Times" charset="0"/>
                <a:ea typeface="ＭＳ Ｐゴシック" pitchFamily="34" charset="-128"/>
              </a:rPr>
              <a:t>Analysis Sources: Requirements and System Model</a:t>
            </a:r>
            <a:endParaRPr lang="en-US" sz="3600" dirty="0" smtClean="0">
              <a:solidFill>
                <a:schemeClr val="folHlink"/>
              </a:solidFill>
              <a:ea typeface="ＭＳ Ｐゴシック" pitchFamily="34" charset="-128"/>
            </a:endParaRPr>
          </a:p>
        </p:txBody>
      </p:sp>
      <p:sp>
        <p:nvSpPr>
          <p:cNvPr id="20492" name="AutoShape 40"/>
          <p:cNvSpPr>
            <a:spLocks noChangeArrowheads="1"/>
          </p:cNvSpPr>
          <p:nvPr/>
        </p:nvSpPr>
        <p:spPr bwMode="auto">
          <a:xfrm>
            <a:off x="182563" y="1908196"/>
            <a:ext cx="1946275" cy="1038225"/>
          </a:xfrm>
          <a:prstGeom prst="roundRect">
            <a:avLst>
              <a:gd name="adj" fmla="val 16667"/>
            </a:avLst>
          </a:prstGeom>
          <a:noFill/>
          <a:ln w="12700">
            <a:solidFill>
              <a:schemeClr val="tx1"/>
            </a:solidFill>
            <a:round/>
            <a:headEnd/>
            <a:tailEnd/>
          </a:ln>
        </p:spPr>
        <p:txBody>
          <a:bodyPr wrap="none" anchor="ctr"/>
          <a:lstStyle/>
          <a:p>
            <a:pPr algn="ctr" eaLnBrk="0" hangingPunct="0"/>
            <a:endParaRPr lang="de-DE">
              <a:solidFill>
                <a:schemeClr val="folHlink"/>
              </a:solidFill>
            </a:endParaRPr>
          </a:p>
        </p:txBody>
      </p:sp>
      <p:sp>
        <p:nvSpPr>
          <p:cNvPr id="170027" name="AutoShape 43"/>
          <p:cNvSpPr>
            <a:spLocks noChangeArrowheads="1"/>
          </p:cNvSpPr>
          <p:nvPr/>
        </p:nvSpPr>
        <p:spPr bwMode="auto">
          <a:xfrm>
            <a:off x="2159000" y="4440258"/>
            <a:ext cx="4573588" cy="1846262"/>
          </a:xfrm>
          <a:prstGeom prst="roundRect">
            <a:avLst>
              <a:gd name="adj" fmla="val 16667"/>
            </a:avLst>
          </a:prstGeom>
          <a:solidFill>
            <a:schemeClr val="bg1"/>
          </a:solidFill>
          <a:ln w="12700">
            <a:solidFill>
              <a:schemeClr val="tx1"/>
            </a:solidFill>
            <a:round/>
            <a:headEnd/>
            <a:tailEnd/>
          </a:ln>
        </p:spPr>
        <p:txBody>
          <a:bodyPr wrap="none" anchor="ctr"/>
          <a:lstStyle/>
          <a:p>
            <a:pPr algn="ctr" eaLnBrk="0" hangingPunct="0"/>
            <a:r>
              <a:rPr lang="en-US">
                <a:solidFill>
                  <a:srgbClr val="FF0000"/>
                </a:solidFill>
              </a:rPr>
              <a:t>Object Model</a:t>
            </a:r>
          </a:p>
        </p:txBody>
      </p:sp>
      <p:grpSp>
        <p:nvGrpSpPr>
          <p:cNvPr id="10" name="Group 59"/>
          <p:cNvGrpSpPr>
            <a:grpSpLocks/>
          </p:cNvGrpSpPr>
          <p:nvPr/>
        </p:nvGrpSpPr>
        <p:grpSpPr bwMode="auto">
          <a:xfrm>
            <a:off x="107950" y="1520846"/>
            <a:ext cx="8877300" cy="2609850"/>
            <a:chOff x="68" y="822"/>
            <a:chExt cx="5592" cy="1644"/>
          </a:xfrm>
        </p:grpSpPr>
        <p:sp>
          <p:nvSpPr>
            <p:cNvPr id="20506" name="AutoShape 41"/>
            <p:cNvSpPr>
              <a:spLocks noChangeArrowheads="1"/>
            </p:cNvSpPr>
            <p:nvPr/>
          </p:nvSpPr>
          <p:spPr bwMode="auto">
            <a:xfrm>
              <a:off x="68" y="1812"/>
              <a:ext cx="1776" cy="654"/>
            </a:xfrm>
            <a:prstGeom prst="roundRect">
              <a:avLst>
                <a:gd name="adj" fmla="val 16667"/>
              </a:avLst>
            </a:prstGeom>
            <a:solidFill>
              <a:schemeClr val="bg1"/>
            </a:solidFill>
            <a:ln w="12700">
              <a:solidFill>
                <a:schemeClr val="tx1"/>
              </a:solidFill>
              <a:round/>
              <a:headEnd/>
              <a:tailEnd/>
            </a:ln>
          </p:spPr>
          <p:txBody>
            <a:bodyPr wrap="none" anchor="ctr"/>
            <a:lstStyle/>
            <a:p>
              <a:pPr algn="ctr" eaLnBrk="0" hangingPunct="0"/>
              <a:r>
                <a:rPr lang="en-US">
                  <a:solidFill>
                    <a:srgbClr val="FF0000"/>
                  </a:solidFill>
                </a:rPr>
                <a:t>Functional Model</a:t>
              </a:r>
            </a:p>
          </p:txBody>
        </p:sp>
        <p:sp>
          <p:nvSpPr>
            <p:cNvPr id="20507" name="AutoShape 45"/>
            <p:cNvSpPr>
              <a:spLocks noChangeArrowheads="1"/>
            </p:cNvSpPr>
            <p:nvPr/>
          </p:nvSpPr>
          <p:spPr bwMode="auto">
            <a:xfrm>
              <a:off x="4098" y="822"/>
              <a:ext cx="1562" cy="1018"/>
            </a:xfrm>
            <a:prstGeom prst="roundRect">
              <a:avLst>
                <a:gd name="adj" fmla="val 16667"/>
              </a:avLst>
            </a:prstGeom>
            <a:solidFill>
              <a:schemeClr val="bg1"/>
            </a:solidFill>
            <a:ln w="12700">
              <a:solidFill>
                <a:schemeClr val="tx1"/>
              </a:solidFill>
              <a:round/>
              <a:headEnd/>
              <a:tailEnd/>
            </a:ln>
          </p:spPr>
          <p:txBody>
            <a:bodyPr wrap="none" anchor="ctr"/>
            <a:lstStyle/>
            <a:p>
              <a:pPr algn="ctr" eaLnBrk="0" hangingPunct="0"/>
              <a:r>
                <a:rPr lang="en-US">
                  <a:solidFill>
                    <a:srgbClr val="FF0000"/>
                  </a:solidFill>
                </a:rPr>
                <a:t>  Functional Model</a:t>
              </a:r>
            </a:p>
          </p:txBody>
        </p:sp>
      </p:grpSp>
      <p:grpSp>
        <p:nvGrpSpPr>
          <p:cNvPr id="11" name="Group 49"/>
          <p:cNvGrpSpPr>
            <a:grpSpLocks/>
          </p:cNvGrpSpPr>
          <p:nvPr/>
        </p:nvGrpSpPr>
        <p:grpSpPr bwMode="auto">
          <a:xfrm>
            <a:off x="182563" y="3194071"/>
            <a:ext cx="8818580" cy="3187700"/>
            <a:chOff x="115" y="1876"/>
            <a:chExt cx="5555" cy="2008"/>
          </a:xfrm>
        </p:grpSpPr>
        <p:sp>
          <p:nvSpPr>
            <p:cNvPr id="20504" name="AutoShape 44"/>
            <p:cNvSpPr>
              <a:spLocks noChangeArrowheads="1"/>
            </p:cNvSpPr>
            <p:nvPr/>
          </p:nvSpPr>
          <p:spPr bwMode="auto">
            <a:xfrm>
              <a:off x="4275" y="1876"/>
              <a:ext cx="1395" cy="2008"/>
            </a:xfrm>
            <a:prstGeom prst="roundRect">
              <a:avLst>
                <a:gd name="adj" fmla="val 16667"/>
              </a:avLst>
            </a:prstGeom>
            <a:solidFill>
              <a:schemeClr val="bg1"/>
            </a:solidFill>
            <a:ln w="12700">
              <a:solidFill>
                <a:schemeClr val="tx1"/>
              </a:solidFill>
              <a:round/>
              <a:headEnd/>
              <a:tailEnd/>
            </a:ln>
          </p:spPr>
          <p:txBody>
            <a:bodyPr wrap="none" anchor="ctr"/>
            <a:lstStyle/>
            <a:p>
              <a:pPr algn="ctr" eaLnBrk="0" hangingPunct="0"/>
              <a:r>
                <a:rPr lang="en-US">
                  <a:solidFill>
                    <a:srgbClr val="FF0000"/>
                  </a:solidFill>
                </a:rPr>
                <a:t>Dynamic</a:t>
              </a:r>
            </a:p>
            <a:p>
              <a:pPr algn="ctr" eaLnBrk="0" hangingPunct="0"/>
              <a:r>
                <a:rPr lang="en-US">
                  <a:solidFill>
                    <a:srgbClr val="FF0000"/>
                  </a:solidFill>
                </a:rPr>
                <a:t> Model</a:t>
              </a:r>
              <a:endParaRPr lang="en-US" sz="1800">
                <a:solidFill>
                  <a:srgbClr val="FF0000"/>
                </a:solidFill>
              </a:endParaRPr>
            </a:p>
          </p:txBody>
        </p:sp>
        <p:sp>
          <p:nvSpPr>
            <p:cNvPr id="20505" name="AutoShape 46"/>
            <p:cNvSpPr>
              <a:spLocks noChangeArrowheads="1"/>
            </p:cNvSpPr>
            <p:nvPr/>
          </p:nvSpPr>
          <p:spPr bwMode="auto">
            <a:xfrm>
              <a:off x="115" y="2636"/>
              <a:ext cx="1176" cy="1018"/>
            </a:xfrm>
            <a:prstGeom prst="roundRect">
              <a:avLst>
                <a:gd name="adj" fmla="val 16667"/>
              </a:avLst>
            </a:prstGeom>
            <a:solidFill>
              <a:schemeClr val="bg1"/>
            </a:solidFill>
            <a:ln w="12700">
              <a:solidFill>
                <a:schemeClr val="tx1"/>
              </a:solidFill>
              <a:round/>
              <a:headEnd/>
              <a:tailEnd/>
            </a:ln>
          </p:spPr>
          <p:txBody>
            <a:bodyPr wrap="none" anchor="ctr"/>
            <a:lstStyle/>
            <a:p>
              <a:pPr algn="ctr" eaLnBrk="0" hangingPunct="0"/>
              <a:r>
                <a:rPr lang="en-US">
                  <a:solidFill>
                    <a:srgbClr val="FF0000"/>
                  </a:solidFill>
                </a:rPr>
                <a:t> </a:t>
              </a:r>
            </a:p>
            <a:p>
              <a:pPr algn="ctr" eaLnBrk="0" hangingPunct="0"/>
              <a:r>
                <a:rPr lang="en-US">
                  <a:solidFill>
                    <a:srgbClr val="FF0000"/>
                  </a:solidFill>
                </a:rPr>
                <a:t>Dynamic </a:t>
              </a:r>
            </a:p>
            <a:p>
              <a:pPr algn="ctr" eaLnBrk="0" hangingPunct="0"/>
              <a:r>
                <a:rPr lang="en-US">
                  <a:solidFill>
                    <a:srgbClr val="FF0000"/>
                  </a:solidFill>
                </a:rPr>
                <a:t>Model</a:t>
              </a:r>
            </a:p>
          </p:txBody>
        </p:sp>
      </p:grpSp>
      <p:sp>
        <p:nvSpPr>
          <p:cNvPr id="20496" name="AutoShape 51"/>
          <p:cNvSpPr>
            <a:spLocks noChangeArrowheads="1"/>
          </p:cNvSpPr>
          <p:nvPr/>
        </p:nvSpPr>
        <p:spPr bwMode="auto">
          <a:xfrm>
            <a:off x="6786578" y="3194071"/>
            <a:ext cx="2214562" cy="3187700"/>
          </a:xfrm>
          <a:prstGeom prst="roundRect">
            <a:avLst>
              <a:gd name="adj" fmla="val 16667"/>
            </a:avLst>
          </a:prstGeom>
          <a:noFill/>
          <a:ln w="12700">
            <a:solidFill>
              <a:schemeClr val="tx1"/>
            </a:solidFill>
            <a:round/>
            <a:headEnd/>
            <a:tailEnd/>
          </a:ln>
        </p:spPr>
        <p:txBody>
          <a:bodyPr wrap="none" anchor="ctr"/>
          <a:lstStyle/>
          <a:p>
            <a:pPr algn="ctr" eaLnBrk="0" hangingPunct="0"/>
            <a:endParaRPr lang="de-DE" sz="1800">
              <a:solidFill>
                <a:schemeClr val="folHlink"/>
              </a:solidFill>
            </a:endParaRPr>
          </a:p>
        </p:txBody>
      </p:sp>
      <p:sp>
        <p:nvSpPr>
          <p:cNvPr id="20497" name="AutoShape 52"/>
          <p:cNvSpPr>
            <a:spLocks noChangeArrowheads="1"/>
          </p:cNvSpPr>
          <p:nvPr/>
        </p:nvSpPr>
        <p:spPr bwMode="auto">
          <a:xfrm>
            <a:off x="182563" y="4400571"/>
            <a:ext cx="1866900" cy="1616075"/>
          </a:xfrm>
          <a:prstGeom prst="roundRect">
            <a:avLst>
              <a:gd name="adj" fmla="val 16667"/>
            </a:avLst>
          </a:prstGeom>
          <a:noFill/>
          <a:ln w="12700">
            <a:solidFill>
              <a:schemeClr val="tx1"/>
            </a:solidFill>
            <a:round/>
            <a:headEnd/>
            <a:tailEnd/>
          </a:ln>
        </p:spPr>
        <p:txBody>
          <a:bodyPr wrap="none" anchor="ctr"/>
          <a:lstStyle/>
          <a:p>
            <a:pPr algn="ctr" eaLnBrk="0" hangingPunct="0"/>
            <a:r>
              <a:rPr lang="en-US">
                <a:solidFill>
                  <a:schemeClr val="folHlink"/>
                </a:solidFill>
              </a:rPr>
              <a:t> </a:t>
            </a:r>
          </a:p>
        </p:txBody>
      </p:sp>
      <p:grpSp>
        <p:nvGrpSpPr>
          <p:cNvPr id="12" name="Group 58"/>
          <p:cNvGrpSpPr>
            <a:grpSpLocks/>
          </p:cNvGrpSpPr>
          <p:nvPr/>
        </p:nvGrpSpPr>
        <p:grpSpPr bwMode="auto">
          <a:xfrm>
            <a:off x="123856" y="1520846"/>
            <a:ext cx="8877300" cy="2609850"/>
            <a:chOff x="68" y="822"/>
            <a:chExt cx="5592" cy="1644"/>
          </a:xfrm>
        </p:grpSpPr>
        <p:sp>
          <p:nvSpPr>
            <p:cNvPr id="20502" name="AutoShape 54"/>
            <p:cNvSpPr>
              <a:spLocks noChangeArrowheads="1"/>
            </p:cNvSpPr>
            <p:nvPr/>
          </p:nvSpPr>
          <p:spPr bwMode="auto">
            <a:xfrm>
              <a:off x="68" y="1812"/>
              <a:ext cx="1776" cy="654"/>
            </a:xfrm>
            <a:prstGeom prst="roundRect">
              <a:avLst>
                <a:gd name="adj" fmla="val 16667"/>
              </a:avLst>
            </a:prstGeom>
            <a:noFill/>
            <a:ln w="12700">
              <a:solidFill>
                <a:schemeClr val="tx1"/>
              </a:solidFill>
              <a:round/>
              <a:headEnd/>
              <a:tailEnd/>
            </a:ln>
          </p:spPr>
          <p:txBody>
            <a:bodyPr wrap="none" anchor="ctr"/>
            <a:lstStyle/>
            <a:p>
              <a:pPr algn="ctr" eaLnBrk="0" hangingPunct="0"/>
              <a:endParaRPr lang="de-DE">
                <a:solidFill>
                  <a:schemeClr val="folHlink"/>
                </a:solidFill>
              </a:endParaRPr>
            </a:p>
          </p:txBody>
        </p:sp>
        <p:sp>
          <p:nvSpPr>
            <p:cNvPr id="20503" name="AutoShape 55"/>
            <p:cNvSpPr>
              <a:spLocks noChangeArrowheads="1"/>
            </p:cNvSpPr>
            <p:nvPr/>
          </p:nvSpPr>
          <p:spPr bwMode="auto">
            <a:xfrm>
              <a:off x="4098" y="822"/>
              <a:ext cx="1562" cy="1018"/>
            </a:xfrm>
            <a:prstGeom prst="roundRect">
              <a:avLst>
                <a:gd name="adj" fmla="val 16667"/>
              </a:avLst>
            </a:prstGeom>
            <a:noFill/>
            <a:ln w="12700">
              <a:solidFill>
                <a:schemeClr val="tx1"/>
              </a:solidFill>
              <a:round/>
              <a:headEnd/>
              <a:tailEnd/>
            </a:ln>
          </p:spPr>
          <p:txBody>
            <a:bodyPr wrap="none" anchor="ctr"/>
            <a:lstStyle/>
            <a:p>
              <a:pPr algn="ctr" eaLnBrk="0" hangingPunct="0"/>
              <a:endParaRPr lang="de-DE">
                <a:solidFill>
                  <a:schemeClr val="folHlink"/>
                </a:solidFill>
              </a:endParaRPr>
            </a:p>
          </p:txBody>
        </p:sp>
      </p:grpSp>
      <p:sp>
        <p:nvSpPr>
          <p:cNvPr id="20499" name="AutoShape 56"/>
          <p:cNvSpPr>
            <a:spLocks noChangeArrowheads="1"/>
          </p:cNvSpPr>
          <p:nvPr/>
        </p:nvSpPr>
        <p:spPr bwMode="auto">
          <a:xfrm>
            <a:off x="2151063" y="4429132"/>
            <a:ext cx="4573587" cy="1846262"/>
          </a:xfrm>
          <a:prstGeom prst="roundRect">
            <a:avLst>
              <a:gd name="adj" fmla="val 16667"/>
            </a:avLst>
          </a:prstGeom>
          <a:noFill/>
          <a:ln w="12700">
            <a:solidFill>
              <a:schemeClr val="tx1"/>
            </a:solidFill>
            <a:round/>
            <a:headEnd/>
            <a:tailEnd/>
          </a:ln>
        </p:spPr>
        <p:txBody>
          <a:bodyPr wrap="none" anchor="ctr"/>
          <a:lstStyle/>
          <a:p>
            <a:pPr algn="ctr" eaLnBrk="0" hangingPunct="0"/>
            <a:endParaRPr lang="de-DE">
              <a:solidFill>
                <a:schemeClr val="folHlink"/>
              </a:solidFill>
            </a:endParaRPr>
          </a:p>
        </p:txBody>
      </p:sp>
      <p:sp>
        <p:nvSpPr>
          <p:cNvPr id="170041" name="AutoShape 57"/>
          <p:cNvSpPr>
            <a:spLocks noChangeArrowheads="1"/>
          </p:cNvSpPr>
          <p:nvPr/>
        </p:nvSpPr>
        <p:spPr bwMode="auto">
          <a:xfrm>
            <a:off x="179388" y="1914546"/>
            <a:ext cx="1946275" cy="1038225"/>
          </a:xfrm>
          <a:prstGeom prst="roundRect">
            <a:avLst>
              <a:gd name="adj" fmla="val 16667"/>
            </a:avLst>
          </a:prstGeom>
          <a:solidFill>
            <a:schemeClr val="bg1"/>
          </a:solidFill>
          <a:ln w="12700">
            <a:solidFill>
              <a:schemeClr val="tx1"/>
            </a:solidFill>
            <a:round/>
            <a:headEnd/>
            <a:tailEnd/>
          </a:ln>
        </p:spPr>
        <p:txBody>
          <a:bodyPr wrap="none" anchor="ctr"/>
          <a:lstStyle/>
          <a:p>
            <a:pPr algn="ctr" eaLnBrk="0" hangingPunct="0"/>
            <a:r>
              <a:rPr lang="en-US">
                <a:solidFill>
                  <a:srgbClr val="FF0000"/>
                </a:solidFill>
              </a:rPr>
              <a:t>Nonfunctional</a:t>
            </a:r>
          </a:p>
          <a:p>
            <a:pPr algn="ctr" eaLnBrk="0" hangingPunct="0"/>
            <a:r>
              <a:rPr lang="en-US">
                <a:solidFill>
                  <a:srgbClr val="FF0000"/>
                </a:solidFill>
              </a:rPr>
              <a:t>Requirements</a:t>
            </a:r>
          </a:p>
        </p:txBody>
      </p:sp>
      <p:sp>
        <p:nvSpPr>
          <p:cNvPr id="20501" name="Line 32"/>
          <p:cNvSpPr>
            <a:spLocks noChangeShapeType="1"/>
          </p:cNvSpPr>
          <p:nvPr/>
        </p:nvSpPr>
        <p:spPr bwMode="auto">
          <a:xfrm>
            <a:off x="4848225" y="1414484"/>
            <a:ext cx="1922463" cy="2011362"/>
          </a:xfrm>
          <a:prstGeom prst="line">
            <a:avLst/>
          </a:prstGeom>
          <a:noFill/>
          <a:ln w="12700">
            <a:solidFill>
              <a:srgbClr val="000000"/>
            </a:solidFill>
            <a:round/>
            <a:headEnd/>
            <a:tailEnd/>
          </a:ln>
        </p:spPr>
        <p:txBody>
          <a:bodyPr wrap="none" anchor="ctr"/>
          <a:lstStyle/>
          <a:p>
            <a:endParaRPr lang="en-C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0041"/>
                                        </p:tgtEl>
                                        <p:attrNameLst>
                                          <p:attrName>style.visibility</p:attrName>
                                        </p:attrNameLst>
                                      </p:cBhvr>
                                      <p:to>
                                        <p:strVal val="visible"/>
                                      </p:to>
                                    </p:set>
                                    <p:animEffect transition="in" filter="slide(fromBottom)">
                                      <p:cBhvr>
                                        <p:cTn id="7" dur="500"/>
                                        <p:tgtEl>
                                          <p:spTgt spid="17004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50000" decel="50000" fill="hold" grpId="0" nodeType="clickEffect">
                                  <p:stCondLst>
                                    <p:cond delay="0"/>
                                  </p:stCondLst>
                                  <p:childTnLst>
                                    <p:set>
                                      <p:cBhvr>
                                        <p:cTn id="11" dur="1" fill="hold">
                                          <p:stCondLst>
                                            <p:cond delay="0"/>
                                          </p:stCondLst>
                                        </p:cTn>
                                        <p:tgtEl>
                                          <p:spTgt spid="170027"/>
                                        </p:tgtEl>
                                        <p:attrNameLst>
                                          <p:attrName>style.visibility</p:attrName>
                                        </p:attrNameLst>
                                      </p:cBhvr>
                                      <p:to>
                                        <p:strVal val="visible"/>
                                      </p:to>
                                    </p:set>
                                    <p:anim calcmode="lin" valueType="num">
                                      <p:cBhvr additive="base">
                                        <p:cTn id="12" dur="500" fill="hold"/>
                                        <p:tgtEl>
                                          <p:spTgt spid="170027"/>
                                        </p:tgtEl>
                                        <p:attrNameLst>
                                          <p:attrName>ppt_x</p:attrName>
                                        </p:attrNameLst>
                                      </p:cBhvr>
                                      <p:tavLst>
                                        <p:tav tm="0">
                                          <p:val>
                                            <p:strVal val="#ppt_x"/>
                                          </p:val>
                                        </p:tav>
                                        <p:tav tm="100000">
                                          <p:val>
                                            <p:strVal val="#ppt_x"/>
                                          </p:val>
                                        </p:tav>
                                      </p:tavLst>
                                    </p:anim>
                                    <p:anim calcmode="lin" valueType="num">
                                      <p:cBhvr additive="base">
                                        <p:cTn id="13" dur="500" fill="hold"/>
                                        <p:tgtEl>
                                          <p:spTgt spid="1700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50000" decel="5000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50000" decel="5000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27" grpId="0" animBg="1"/>
      <p:bldP spid="17004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30200" y="146050"/>
            <a:ext cx="8724900" cy="863600"/>
          </a:xfrm>
        </p:spPr>
        <p:txBody>
          <a:bodyPr/>
          <a:lstStyle/>
          <a:p>
            <a:r>
              <a:rPr lang="en-US" sz="3600" dirty="0" smtClean="0">
                <a:latin typeface="Century Gothic (Kopfzeilen)" charset="0"/>
                <a:ea typeface="ＭＳ Ｐゴシック" pitchFamily="34" charset="-128"/>
              </a:rPr>
              <a:t>Model</a:t>
            </a:r>
            <a:r>
              <a:rPr lang="en-US" sz="3600" dirty="0" smtClean="0">
                <a:ea typeface="ＭＳ Ｐゴシック" pitchFamily="34" charset="-128"/>
              </a:rPr>
              <a:t>-View-Controller Architectural Style</a:t>
            </a:r>
          </a:p>
        </p:txBody>
      </p:sp>
      <p:sp>
        <p:nvSpPr>
          <p:cNvPr id="263171" name="Rectangle 3"/>
          <p:cNvSpPr>
            <a:spLocks noGrp="1" noChangeArrowheads="1"/>
          </p:cNvSpPr>
          <p:nvPr>
            <p:ph type="body" idx="1"/>
          </p:nvPr>
        </p:nvSpPr>
        <p:spPr>
          <a:xfrm>
            <a:off x="355600" y="1225540"/>
            <a:ext cx="8356600" cy="774700"/>
          </a:xfrm>
        </p:spPr>
        <p:txBody>
          <a:bodyPr/>
          <a:lstStyle/>
          <a:p>
            <a:pPr>
              <a:lnSpc>
                <a:spcPct val="80000"/>
              </a:lnSpc>
            </a:pPr>
            <a:r>
              <a:rPr lang="en-US" sz="2400" dirty="0" smtClean="0">
                <a:ea typeface="ＭＳ Ｐゴシック" pitchFamily="34" charset="-128"/>
              </a:rPr>
              <a:t>Subsystems are classified into 3 different types</a:t>
            </a:r>
          </a:p>
          <a:p>
            <a:pPr lvl="1">
              <a:buFont typeface="Times" charset="0"/>
              <a:buNone/>
            </a:pPr>
            <a:r>
              <a:rPr lang="en-US" sz="2000" dirty="0" smtClean="0">
                <a:solidFill>
                  <a:srgbClr val="0000CC"/>
                </a:solidFill>
                <a:ea typeface="ＭＳ Ｐゴシック" pitchFamily="34" charset="-128"/>
              </a:rPr>
              <a:t>Model subsystem:</a:t>
            </a:r>
            <a:r>
              <a:rPr lang="en-US" sz="2000" dirty="0" smtClean="0">
                <a:ea typeface="ＭＳ Ｐゴシック" pitchFamily="34" charset="-128"/>
              </a:rPr>
              <a:t> Responsible for application domain knowledge</a:t>
            </a:r>
          </a:p>
        </p:txBody>
      </p:sp>
      <p:grpSp>
        <p:nvGrpSpPr>
          <p:cNvPr id="2" name="Group 4"/>
          <p:cNvGrpSpPr>
            <a:grpSpLocks/>
          </p:cNvGrpSpPr>
          <p:nvPr/>
        </p:nvGrpSpPr>
        <p:grpSpPr bwMode="auto">
          <a:xfrm>
            <a:off x="3849688" y="5172075"/>
            <a:ext cx="3673475" cy="862013"/>
            <a:chOff x="2405" y="3558"/>
            <a:chExt cx="2314" cy="543"/>
          </a:xfrm>
        </p:grpSpPr>
        <p:sp>
          <p:nvSpPr>
            <p:cNvPr id="119839" name="Freeform 5"/>
            <p:cNvSpPr>
              <a:spLocks/>
            </p:cNvSpPr>
            <p:nvPr/>
          </p:nvSpPr>
          <p:spPr bwMode="auto">
            <a:xfrm>
              <a:off x="2405" y="3558"/>
              <a:ext cx="1480" cy="307"/>
            </a:xfrm>
            <a:custGeom>
              <a:avLst/>
              <a:gdLst>
                <a:gd name="T0" fmla="*/ 0 w 1480"/>
                <a:gd name="T1" fmla="*/ 307 h 307"/>
                <a:gd name="T2" fmla="*/ 1480 w 1480"/>
                <a:gd name="T3" fmla="*/ 307 h 307"/>
                <a:gd name="T4" fmla="*/ 1480 w 1480"/>
                <a:gd name="T5" fmla="*/ 0 h 307"/>
                <a:gd name="T6" fmla="*/ 0 60000 65536"/>
                <a:gd name="T7" fmla="*/ 0 60000 65536"/>
                <a:gd name="T8" fmla="*/ 0 60000 65536"/>
                <a:gd name="T9" fmla="*/ 0 w 1480"/>
                <a:gd name="T10" fmla="*/ 0 h 307"/>
                <a:gd name="T11" fmla="*/ 1480 w 1480"/>
                <a:gd name="T12" fmla="*/ 307 h 307"/>
              </a:gdLst>
              <a:ahLst/>
              <a:cxnLst>
                <a:cxn ang="T6">
                  <a:pos x="T0" y="T1"/>
                </a:cxn>
                <a:cxn ang="T7">
                  <a:pos x="T2" y="T3"/>
                </a:cxn>
                <a:cxn ang="T8">
                  <a:pos x="T4" y="T5"/>
                </a:cxn>
              </a:cxnLst>
              <a:rect l="T9" t="T10" r="T11" b="T12"/>
              <a:pathLst>
                <a:path w="1480" h="307">
                  <a:moveTo>
                    <a:pt x="0" y="307"/>
                  </a:moveTo>
                  <a:lnTo>
                    <a:pt x="1480" y="307"/>
                  </a:lnTo>
                  <a:lnTo>
                    <a:pt x="1480" y="0"/>
                  </a:lnTo>
                </a:path>
              </a:pathLst>
            </a:custGeom>
            <a:noFill/>
            <a:ln w="22225">
              <a:solidFill>
                <a:srgbClr val="000000"/>
              </a:solidFill>
              <a:round/>
              <a:headEnd/>
              <a:tailEnd/>
            </a:ln>
          </p:spPr>
          <p:txBody>
            <a:bodyPr/>
            <a:lstStyle/>
            <a:p>
              <a:pPr eaLnBrk="0" hangingPunct="0"/>
              <a:endParaRPr lang="en-US" sz="1800"/>
            </a:p>
          </p:txBody>
        </p:sp>
        <p:sp>
          <p:nvSpPr>
            <p:cNvPr id="119840" name="Rectangle 6"/>
            <p:cNvSpPr>
              <a:spLocks noChangeArrowheads="1"/>
            </p:cNvSpPr>
            <p:nvPr/>
          </p:nvSpPr>
          <p:spPr bwMode="auto">
            <a:xfrm>
              <a:off x="2479" y="3683"/>
              <a:ext cx="864" cy="173"/>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latin typeface="Courier New" pitchFamily="49" charset="0"/>
                </a:rPr>
                <a:t>subscriber</a:t>
              </a:r>
              <a:endParaRPr lang="en-US" sz="1800" b="0"/>
            </a:p>
          </p:txBody>
        </p:sp>
        <p:sp>
          <p:nvSpPr>
            <p:cNvPr id="119841" name="Rectangle 7"/>
            <p:cNvSpPr>
              <a:spLocks noChangeArrowheads="1"/>
            </p:cNvSpPr>
            <p:nvPr/>
          </p:nvSpPr>
          <p:spPr bwMode="auto">
            <a:xfrm>
              <a:off x="4028" y="3578"/>
              <a:ext cx="691" cy="173"/>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latin typeface="Courier New" pitchFamily="49" charset="0"/>
                </a:rPr>
                <a:t>notifier</a:t>
              </a:r>
              <a:endParaRPr lang="en-US" sz="1800" b="0"/>
            </a:p>
          </p:txBody>
        </p:sp>
        <p:sp>
          <p:nvSpPr>
            <p:cNvPr id="119842" name="Rectangle 8"/>
            <p:cNvSpPr>
              <a:spLocks noChangeArrowheads="1"/>
            </p:cNvSpPr>
            <p:nvPr/>
          </p:nvSpPr>
          <p:spPr bwMode="auto">
            <a:xfrm>
              <a:off x="2479" y="3928"/>
              <a:ext cx="86" cy="173"/>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latin typeface="Courier New" pitchFamily="49" charset="0"/>
                </a:rPr>
                <a:t>*</a:t>
              </a:r>
              <a:endParaRPr lang="en-US" sz="1800" b="0"/>
            </a:p>
          </p:txBody>
        </p:sp>
        <p:sp>
          <p:nvSpPr>
            <p:cNvPr id="119843" name="Rectangle 9"/>
            <p:cNvSpPr>
              <a:spLocks noChangeArrowheads="1"/>
            </p:cNvSpPr>
            <p:nvPr/>
          </p:nvSpPr>
          <p:spPr bwMode="auto">
            <a:xfrm>
              <a:off x="3760" y="3578"/>
              <a:ext cx="86" cy="173"/>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latin typeface="Courier New" pitchFamily="49" charset="0"/>
                </a:rPr>
                <a:t>1</a:t>
              </a:r>
              <a:endParaRPr lang="en-US" sz="1800" b="0"/>
            </a:p>
          </p:txBody>
        </p:sp>
      </p:grpSp>
      <p:grpSp>
        <p:nvGrpSpPr>
          <p:cNvPr id="3" name="Group 10"/>
          <p:cNvGrpSpPr>
            <a:grpSpLocks/>
          </p:cNvGrpSpPr>
          <p:nvPr/>
        </p:nvGrpSpPr>
        <p:grpSpPr bwMode="auto">
          <a:xfrm>
            <a:off x="3473450" y="4151313"/>
            <a:ext cx="4211638" cy="663575"/>
            <a:chOff x="2168" y="2915"/>
            <a:chExt cx="2653" cy="418"/>
          </a:xfrm>
        </p:grpSpPr>
        <p:sp>
          <p:nvSpPr>
            <p:cNvPr id="119833" name="Freeform 11"/>
            <p:cNvSpPr>
              <a:spLocks/>
            </p:cNvSpPr>
            <p:nvPr/>
          </p:nvSpPr>
          <p:spPr bwMode="auto">
            <a:xfrm>
              <a:off x="2168" y="3084"/>
              <a:ext cx="1717" cy="167"/>
            </a:xfrm>
            <a:custGeom>
              <a:avLst/>
              <a:gdLst>
                <a:gd name="T0" fmla="*/ 0 w 1717"/>
                <a:gd name="T1" fmla="*/ 0 h 167"/>
                <a:gd name="T2" fmla="*/ 1717 w 1717"/>
                <a:gd name="T3" fmla="*/ 0 h 167"/>
                <a:gd name="T4" fmla="*/ 1717 w 1717"/>
                <a:gd name="T5" fmla="*/ 167 h 167"/>
                <a:gd name="T6" fmla="*/ 0 60000 65536"/>
                <a:gd name="T7" fmla="*/ 0 60000 65536"/>
                <a:gd name="T8" fmla="*/ 0 60000 65536"/>
                <a:gd name="T9" fmla="*/ 0 w 1717"/>
                <a:gd name="T10" fmla="*/ 0 h 167"/>
                <a:gd name="T11" fmla="*/ 1717 w 1717"/>
                <a:gd name="T12" fmla="*/ 167 h 167"/>
              </a:gdLst>
              <a:ahLst/>
              <a:cxnLst>
                <a:cxn ang="T6">
                  <a:pos x="T0" y="T1"/>
                </a:cxn>
                <a:cxn ang="T7">
                  <a:pos x="T2" y="T3"/>
                </a:cxn>
                <a:cxn ang="T8">
                  <a:pos x="T4" y="T5"/>
                </a:cxn>
              </a:cxnLst>
              <a:rect l="T9" t="T10" r="T11" b="T12"/>
              <a:pathLst>
                <a:path w="1717" h="167">
                  <a:moveTo>
                    <a:pt x="0" y="0"/>
                  </a:moveTo>
                  <a:lnTo>
                    <a:pt x="1717" y="0"/>
                  </a:lnTo>
                  <a:lnTo>
                    <a:pt x="1717" y="167"/>
                  </a:lnTo>
                </a:path>
              </a:pathLst>
            </a:custGeom>
            <a:noFill/>
            <a:ln w="22225">
              <a:solidFill>
                <a:srgbClr val="000000"/>
              </a:solidFill>
              <a:round/>
              <a:headEnd/>
              <a:tailEnd/>
            </a:ln>
          </p:spPr>
          <p:txBody>
            <a:bodyPr/>
            <a:lstStyle/>
            <a:p>
              <a:pPr eaLnBrk="0" hangingPunct="0"/>
              <a:endParaRPr lang="en-US" sz="1800"/>
            </a:p>
          </p:txBody>
        </p:sp>
        <p:sp>
          <p:nvSpPr>
            <p:cNvPr id="119834" name="Rectangle 12"/>
            <p:cNvSpPr>
              <a:spLocks noChangeArrowheads="1"/>
            </p:cNvSpPr>
            <p:nvPr/>
          </p:nvSpPr>
          <p:spPr bwMode="auto">
            <a:xfrm>
              <a:off x="2233" y="2915"/>
              <a:ext cx="778" cy="173"/>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latin typeface="Courier New" pitchFamily="49" charset="0"/>
                </a:rPr>
                <a:t>initiator</a:t>
              </a:r>
              <a:endParaRPr lang="en-US" sz="1800" b="0"/>
            </a:p>
          </p:txBody>
        </p:sp>
        <p:grpSp>
          <p:nvGrpSpPr>
            <p:cNvPr id="4" name="Group 13"/>
            <p:cNvGrpSpPr>
              <a:grpSpLocks/>
            </p:cNvGrpSpPr>
            <p:nvPr/>
          </p:nvGrpSpPr>
          <p:grpSpPr bwMode="auto">
            <a:xfrm>
              <a:off x="3760" y="3069"/>
              <a:ext cx="1061" cy="208"/>
              <a:chOff x="4022" y="1367"/>
              <a:chExt cx="1061" cy="208"/>
            </a:xfrm>
          </p:grpSpPr>
          <p:sp>
            <p:nvSpPr>
              <p:cNvPr id="119837" name="Rectangle 14"/>
              <p:cNvSpPr>
                <a:spLocks noChangeArrowheads="1"/>
              </p:cNvSpPr>
              <p:nvPr/>
            </p:nvSpPr>
            <p:spPr bwMode="auto">
              <a:xfrm>
                <a:off x="4219" y="1367"/>
                <a:ext cx="864" cy="173"/>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latin typeface="Courier New" pitchFamily="49" charset="0"/>
                  </a:rPr>
                  <a:t>repository</a:t>
                </a:r>
                <a:endParaRPr lang="en-US" sz="1800" b="0"/>
              </a:p>
            </p:txBody>
          </p:sp>
          <p:sp>
            <p:nvSpPr>
              <p:cNvPr id="119838" name="Rectangle 15"/>
              <p:cNvSpPr>
                <a:spLocks noChangeArrowheads="1"/>
              </p:cNvSpPr>
              <p:nvPr/>
            </p:nvSpPr>
            <p:spPr bwMode="auto">
              <a:xfrm>
                <a:off x="4022" y="1402"/>
                <a:ext cx="86" cy="173"/>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latin typeface="Courier New" pitchFamily="49" charset="0"/>
                  </a:rPr>
                  <a:t>1</a:t>
                </a:r>
                <a:endParaRPr lang="en-US" sz="1800" b="0"/>
              </a:p>
            </p:txBody>
          </p:sp>
        </p:grpSp>
        <p:sp>
          <p:nvSpPr>
            <p:cNvPr id="119836" name="Rectangle 16"/>
            <p:cNvSpPr>
              <a:spLocks noChangeArrowheads="1"/>
            </p:cNvSpPr>
            <p:nvPr/>
          </p:nvSpPr>
          <p:spPr bwMode="auto">
            <a:xfrm>
              <a:off x="2233" y="3160"/>
              <a:ext cx="86" cy="173"/>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latin typeface="Courier New" pitchFamily="49" charset="0"/>
                </a:rPr>
                <a:t>*</a:t>
              </a:r>
              <a:endParaRPr lang="en-US" sz="1800" b="0"/>
            </a:p>
          </p:txBody>
        </p:sp>
      </p:grpSp>
      <p:sp>
        <p:nvSpPr>
          <p:cNvPr id="263185" name="Rectangle 17"/>
          <p:cNvSpPr>
            <a:spLocks noChangeArrowheads="1"/>
          </p:cNvSpPr>
          <p:nvPr/>
        </p:nvSpPr>
        <p:spPr bwMode="auto">
          <a:xfrm>
            <a:off x="330200" y="2933700"/>
            <a:ext cx="8280400" cy="1609725"/>
          </a:xfrm>
          <a:prstGeom prst="rect">
            <a:avLst/>
          </a:prstGeom>
          <a:noFill/>
          <a:ln w="12700">
            <a:noFill/>
            <a:miter lim="800000"/>
            <a:headEnd/>
            <a:tailEnd/>
          </a:ln>
        </p:spPr>
        <p:txBody>
          <a:bodyPr lIns="90487" tIns="44450" rIns="90487" bIns="44450"/>
          <a:lstStyle/>
          <a:p>
            <a:pPr eaLnBrk="0" hangingPunct="0"/>
            <a:endParaRPr lang="en-US" b="0"/>
          </a:p>
        </p:txBody>
      </p:sp>
      <p:sp>
        <p:nvSpPr>
          <p:cNvPr id="263186" name="Rectangle 18"/>
          <p:cNvSpPr>
            <a:spLocks noChangeArrowheads="1"/>
          </p:cNvSpPr>
          <p:nvPr/>
        </p:nvSpPr>
        <p:spPr bwMode="auto">
          <a:xfrm>
            <a:off x="336550" y="1990725"/>
            <a:ext cx="8255000" cy="844550"/>
          </a:xfrm>
          <a:prstGeom prst="rect">
            <a:avLst/>
          </a:prstGeom>
          <a:noFill/>
          <a:ln w="12700">
            <a:noFill/>
            <a:miter lim="800000"/>
            <a:headEnd/>
            <a:tailEnd/>
          </a:ln>
        </p:spPr>
        <p:txBody>
          <a:bodyPr lIns="90487" tIns="44450" rIns="90487" bIns="44450"/>
          <a:lstStyle/>
          <a:p>
            <a:pPr lvl="1" eaLnBrk="0" hangingPunct="0"/>
            <a:r>
              <a:rPr lang="en-US" sz="2000" b="0">
                <a:solidFill>
                  <a:srgbClr val="0000CC"/>
                </a:solidFill>
                <a:latin typeface="Verdana" pitchFamily="34" charset="0"/>
              </a:rPr>
              <a:t>View subsystem:</a:t>
            </a:r>
            <a:r>
              <a:rPr lang="en-US" sz="2000" b="0">
                <a:latin typeface="Verdana" pitchFamily="34" charset="0"/>
              </a:rPr>
              <a:t> Responsible for displaying information to the user</a:t>
            </a:r>
          </a:p>
        </p:txBody>
      </p:sp>
      <p:sp>
        <p:nvSpPr>
          <p:cNvPr id="263187" name="Rectangle 19"/>
          <p:cNvSpPr>
            <a:spLocks noChangeArrowheads="1"/>
          </p:cNvSpPr>
          <p:nvPr/>
        </p:nvSpPr>
        <p:spPr bwMode="auto">
          <a:xfrm>
            <a:off x="320675" y="2678113"/>
            <a:ext cx="8255000" cy="976312"/>
          </a:xfrm>
          <a:prstGeom prst="rect">
            <a:avLst/>
          </a:prstGeom>
          <a:noFill/>
          <a:ln w="12700">
            <a:noFill/>
            <a:miter lim="800000"/>
            <a:headEnd/>
            <a:tailEnd/>
          </a:ln>
        </p:spPr>
        <p:txBody>
          <a:bodyPr lIns="90487" tIns="44450" rIns="90487" bIns="44450"/>
          <a:lstStyle/>
          <a:p>
            <a:pPr lvl="1" eaLnBrk="0" hangingPunct="0"/>
            <a:r>
              <a:rPr lang="en-US" sz="2000" b="0">
                <a:solidFill>
                  <a:srgbClr val="0000CC"/>
                </a:solidFill>
                <a:latin typeface="Verdana" pitchFamily="34" charset="0"/>
              </a:rPr>
              <a:t>Controller subsystem:</a:t>
            </a:r>
            <a:r>
              <a:rPr lang="en-US" sz="2000" b="0">
                <a:latin typeface="Verdana" pitchFamily="34" charset="0"/>
              </a:rPr>
              <a:t>  Responsible for interacting with the user and notifying views of changes in the model</a:t>
            </a:r>
            <a:endParaRPr lang="en-US" b="0"/>
          </a:p>
        </p:txBody>
      </p:sp>
      <p:grpSp>
        <p:nvGrpSpPr>
          <p:cNvPr id="5" name="Group 20"/>
          <p:cNvGrpSpPr>
            <a:grpSpLocks/>
          </p:cNvGrpSpPr>
          <p:nvPr/>
        </p:nvGrpSpPr>
        <p:grpSpPr bwMode="auto">
          <a:xfrm>
            <a:off x="4891088" y="4464050"/>
            <a:ext cx="2616200" cy="730250"/>
            <a:chOff x="3061" y="3112"/>
            <a:chExt cx="1648" cy="460"/>
          </a:xfrm>
        </p:grpSpPr>
        <p:grpSp>
          <p:nvGrpSpPr>
            <p:cNvPr id="6" name="Group 21"/>
            <p:cNvGrpSpPr>
              <a:grpSpLocks/>
            </p:cNvGrpSpPr>
            <p:nvPr/>
          </p:nvGrpSpPr>
          <p:grpSpPr bwMode="auto">
            <a:xfrm>
              <a:off x="3061" y="3251"/>
              <a:ext cx="1648" cy="321"/>
              <a:chOff x="3061" y="3251"/>
              <a:chExt cx="1648" cy="321"/>
            </a:xfrm>
          </p:grpSpPr>
          <p:sp>
            <p:nvSpPr>
              <p:cNvPr id="119831" name="Rectangle 22"/>
              <p:cNvSpPr>
                <a:spLocks noChangeArrowheads="1"/>
              </p:cNvSpPr>
              <p:nvPr/>
            </p:nvSpPr>
            <p:spPr bwMode="auto">
              <a:xfrm>
                <a:off x="3061" y="3251"/>
                <a:ext cx="1648" cy="321"/>
              </a:xfrm>
              <a:prstGeom prst="rect">
                <a:avLst/>
              </a:prstGeom>
              <a:solidFill>
                <a:schemeClr val="bg1"/>
              </a:solidFill>
              <a:ln w="22225">
                <a:solidFill>
                  <a:srgbClr val="000000"/>
                </a:solidFill>
                <a:miter lim="800000"/>
                <a:headEnd/>
                <a:tailEnd/>
              </a:ln>
            </p:spPr>
            <p:txBody>
              <a:bodyPr/>
              <a:lstStyle/>
              <a:p>
                <a:pPr eaLnBrk="0" hangingPunct="0"/>
                <a:endParaRPr lang="en-US" sz="1800"/>
              </a:p>
            </p:txBody>
          </p:sp>
          <p:sp>
            <p:nvSpPr>
              <p:cNvPr id="119832" name="Rectangle 23"/>
              <p:cNvSpPr>
                <a:spLocks noChangeArrowheads="1"/>
              </p:cNvSpPr>
              <p:nvPr/>
            </p:nvSpPr>
            <p:spPr bwMode="auto">
              <a:xfrm>
                <a:off x="3693" y="3335"/>
                <a:ext cx="432" cy="173"/>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latin typeface="Courier New" pitchFamily="49" charset="0"/>
                  </a:rPr>
                  <a:t>Model</a:t>
                </a:r>
                <a:endParaRPr lang="en-US" sz="1800" b="0"/>
              </a:p>
            </p:txBody>
          </p:sp>
        </p:grpSp>
        <p:sp>
          <p:nvSpPr>
            <p:cNvPr id="119830" name="AutoShape 24"/>
            <p:cNvSpPr>
              <a:spLocks noChangeArrowheads="1"/>
            </p:cNvSpPr>
            <p:nvPr/>
          </p:nvSpPr>
          <p:spPr bwMode="auto">
            <a:xfrm rot="10800000">
              <a:off x="3061" y="3112"/>
              <a:ext cx="446" cy="1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582 h 21600"/>
                <a:gd name="T14" fmla="*/ 17096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chemeClr val="tx1"/>
              </a:solidFill>
              <a:miter lim="800000"/>
              <a:headEnd/>
              <a:tailEnd/>
            </a:ln>
          </p:spPr>
          <p:txBody>
            <a:bodyPr wrap="none" anchor="ctr"/>
            <a:lstStyle/>
            <a:p>
              <a:pPr eaLnBrk="0" hangingPunct="0"/>
              <a:endParaRPr lang="en-US" sz="1800"/>
            </a:p>
          </p:txBody>
        </p:sp>
      </p:grpSp>
      <p:grpSp>
        <p:nvGrpSpPr>
          <p:cNvPr id="7" name="Group 25"/>
          <p:cNvGrpSpPr>
            <a:grpSpLocks/>
          </p:cNvGrpSpPr>
          <p:nvPr/>
        </p:nvGrpSpPr>
        <p:grpSpPr bwMode="auto">
          <a:xfrm>
            <a:off x="857250" y="3971925"/>
            <a:ext cx="2638425" cy="712788"/>
            <a:chOff x="520" y="2802"/>
            <a:chExt cx="1662" cy="449"/>
          </a:xfrm>
        </p:grpSpPr>
        <p:grpSp>
          <p:nvGrpSpPr>
            <p:cNvPr id="8" name="Group 26"/>
            <p:cNvGrpSpPr>
              <a:grpSpLocks/>
            </p:cNvGrpSpPr>
            <p:nvPr/>
          </p:nvGrpSpPr>
          <p:grpSpPr bwMode="auto">
            <a:xfrm>
              <a:off x="520" y="2944"/>
              <a:ext cx="1662" cy="307"/>
              <a:chOff x="520" y="2944"/>
              <a:chExt cx="1662" cy="307"/>
            </a:xfrm>
          </p:grpSpPr>
          <p:sp>
            <p:nvSpPr>
              <p:cNvPr id="119827" name="Rectangle 27"/>
              <p:cNvSpPr>
                <a:spLocks noChangeArrowheads="1"/>
              </p:cNvSpPr>
              <p:nvPr/>
            </p:nvSpPr>
            <p:spPr bwMode="auto">
              <a:xfrm>
                <a:off x="520" y="2944"/>
                <a:ext cx="1662" cy="307"/>
              </a:xfrm>
              <a:prstGeom prst="rect">
                <a:avLst/>
              </a:prstGeom>
              <a:solidFill>
                <a:schemeClr val="bg1"/>
              </a:solidFill>
              <a:ln w="22225">
                <a:solidFill>
                  <a:srgbClr val="000000"/>
                </a:solidFill>
                <a:miter lim="800000"/>
                <a:headEnd/>
                <a:tailEnd/>
              </a:ln>
            </p:spPr>
            <p:txBody>
              <a:bodyPr/>
              <a:lstStyle/>
              <a:p>
                <a:pPr eaLnBrk="0" hangingPunct="0"/>
                <a:endParaRPr lang="en-US" sz="1800"/>
              </a:p>
            </p:txBody>
          </p:sp>
          <p:sp>
            <p:nvSpPr>
              <p:cNvPr id="119828" name="Rectangle 28"/>
              <p:cNvSpPr>
                <a:spLocks noChangeArrowheads="1"/>
              </p:cNvSpPr>
              <p:nvPr/>
            </p:nvSpPr>
            <p:spPr bwMode="auto">
              <a:xfrm>
                <a:off x="966" y="3021"/>
                <a:ext cx="864" cy="173"/>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latin typeface="Courier New" pitchFamily="49" charset="0"/>
                  </a:rPr>
                  <a:t>Controller</a:t>
                </a:r>
                <a:endParaRPr lang="en-US" sz="1800" b="0"/>
              </a:p>
            </p:txBody>
          </p:sp>
        </p:grpSp>
        <p:sp>
          <p:nvSpPr>
            <p:cNvPr id="119826" name="AutoShape 29"/>
            <p:cNvSpPr>
              <a:spLocks noChangeArrowheads="1"/>
            </p:cNvSpPr>
            <p:nvPr/>
          </p:nvSpPr>
          <p:spPr bwMode="auto">
            <a:xfrm rot="10800000">
              <a:off x="520" y="2802"/>
              <a:ext cx="446" cy="1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582 h 21600"/>
                <a:gd name="T14" fmla="*/ 17096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chemeClr val="tx1"/>
              </a:solidFill>
              <a:miter lim="800000"/>
              <a:headEnd/>
              <a:tailEnd/>
            </a:ln>
          </p:spPr>
          <p:txBody>
            <a:bodyPr wrap="none" anchor="ctr"/>
            <a:lstStyle/>
            <a:p>
              <a:pPr eaLnBrk="0" hangingPunct="0"/>
              <a:endParaRPr lang="en-US" sz="1800"/>
            </a:p>
          </p:txBody>
        </p:sp>
      </p:grpSp>
      <p:grpSp>
        <p:nvGrpSpPr>
          <p:cNvPr id="9" name="Group 30"/>
          <p:cNvGrpSpPr>
            <a:grpSpLocks/>
          </p:cNvGrpSpPr>
          <p:nvPr/>
        </p:nvGrpSpPr>
        <p:grpSpPr bwMode="auto">
          <a:xfrm>
            <a:off x="1233488" y="5194300"/>
            <a:ext cx="2638425" cy="709613"/>
            <a:chOff x="757" y="3572"/>
            <a:chExt cx="1662" cy="447"/>
          </a:xfrm>
        </p:grpSpPr>
        <p:grpSp>
          <p:nvGrpSpPr>
            <p:cNvPr id="10" name="Group 31"/>
            <p:cNvGrpSpPr>
              <a:grpSpLocks/>
            </p:cNvGrpSpPr>
            <p:nvPr/>
          </p:nvGrpSpPr>
          <p:grpSpPr bwMode="auto">
            <a:xfrm>
              <a:off x="757" y="3712"/>
              <a:ext cx="1662" cy="307"/>
              <a:chOff x="1005" y="1982"/>
              <a:chExt cx="1662" cy="307"/>
            </a:xfrm>
          </p:grpSpPr>
          <p:sp>
            <p:nvSpPr>
              <p:cNvPr id="119823" name="Rectangle 32"/>
              <p:cNvSpPr>
                <a:spLocks noChangeArrowheads="1"/>
              </p:cNvSpPr>
              <p:nvPr/>
            </p:nvSpPr>
            <p:spPr bwMode="auto">
              <a:xfrm>
                <a:off x="1005" y="1982"/>
                <a:ext cx="1662" cy="307"/>
              </a:xfrm>
              <a:prstGeom prst="rect">
                <a:avLst/>
              </a:prstGeom>
              <a:solidFill>
                <a:schemeClr val="bg1"/>
              </a:solidFill>
              <a:ln w="22225">
                <a:solidFill>
                  <a:srgbClr val="000000"/>
                </a:solidFill>
                <a:miter lim="800000"/>
                <a:headEnd/>
                <a:tailEnd/>
              </a:ln>
            </p:spPr>
            <p:txBody>
              <a:bodyPr/>
              <a:lstStyle/>
              <a:p>
                <a:pPr eaLnBrk="0" hangingPunct="0"/>
                <a:endParaRPr lang="en-US" sz="1800"/>
              </a:p>
            </p:txBody>
          </p:sp>
          <p:sp>
            <p:nvSpPr>
              <p:cNvPr id="119824" name="Rectangle 33"/>
              <p:cNvSpPr>
                <a:spLocks noChangeArrowheads="1"/>
              </p:cNvSpPr>
              <p:nvPr/>
            </p:nvSpPr>
            <p:spPr bwMode="auto">
              <a:xfrm>
                <a:off x="1682" y="2059"/>
                <a:ext cx="346" cy="173"/>
              </a:xfrm>
              <a:prstGeom prst="rect">
                <a:avLst/>
              </a:prstGeom>
              <a:solidFill>
                <a:schemeClr val="bg1"/>
              </a:solidFill>
              <a:ln w="9525">
                <a:noFill/>
                <a:miter lim="800000"/>
                <a:headEnd/>
                <a:tailEnd/>
              </a:ln>
            </p:spPr>
            <p:txBody>
              <a:bodyPr wrap="none" lIns="0" tIns="0" rIns="0" bIns="0">
                <a:spAutoFit/>
              </a:bodyPr>
              <a:lstStyle/>
              <a:p>
                <a:pPr eaLnBrk="0" hangingPunct="0"/>
                <a:r>
                  <a:rPr lang="en-US" sz="1800">
                    <a:solidFill>
                      <a:srgbClr val="000000"/>
                    </a:solidFill>
                    <a:latin typeface="Courier New" pitchFamily="49" charset="0"/>
                  </a:rPr>
                  <a:t>View</a:t>
                </a:r>
                <a:endParaRPr lang="en-US" sz="1800" b="0"/>
              </a:p>
            </p:txBody>
          </p:sp>
        </p:grpSp>
        <p:sp>
          <p:nvSpPr>
            <p:cNvPr id="119822" name="AutoShape 34"/>
            <p:cNvSpPr>
              <a:spLocks noChangeArrowheads="1"/>
            </p:cNvSpPr>
            <p:nvPr/>
          </p:nvSpPr>
          <p:spPr bwMode="auto">
            <a:xfrm rot="10800000">
              <a:off x="763" y="3572"/>
              <a:ext cx="446" cy="1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582 h 21600"/>
                <a:gd name="T14" fmla="*/ 17096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chemeClr val="tx1"/>
              </a:solidFill>
              <a:miter lim="800000"/>
              <a:headEnd/>
              <a:tailEnd/>
            </a:ln>
          </p:spPr>
          <p:txBody>
            <a:bodyPr wrap="none" anchor="ctr"/>
            <a:lstStyle/>
            <a:p>
              <a:pPr eaLnBrk="0" hangingPunct="0"/>
              <a:endParaRPr lang="en-US" sz="1800"/>
            </a:p>
          </p:txBody>
        </p:sp>
      </p:grpSp>
      <p:sp>
        <p:nvSpPr>
          <p:cNvPr id="263204" name="Text Box 36"/>
          <p:cNvSpPr txBox="1">
            <a:spLocks noChangeArrowheads="1"/>
          </p:cNvSpPr>
          <p:nvPr/>
        </p:nvSpPr>
        <p:spPr bwMode="auto">
          <a:xfrm>
            <a:off x="2987675" y="3532188"/>
            <a:ext cx="2236788" cy="439737"/>
          </a:xfrm>
          <a:prstGeom prst="rect">
            <a:avLst/>
          </a:prstGeom>
          <a:solidFill>
            <a:schemeClr val="accent1"/>
          </a:solidFill>
          <a:ln w="12700">
            <a:solidFill>
              <a:schemeClr val="tx1"/>
            </a:solidFill>
            <a:miter lim="800000"/>
            <a:headEnd/>
            <a:tailEnd/>
          </a:ln>
        </p:spPr>
        <p:txBody>
          <a:bodyPr wrap="none" anchor="ctr">
            <a:spAutoFit/>
          </a:bodyPr>
          <a:lstStyle/>
          <a:p>
            <a:pPr algn="ctr" eaLnBrk="0" hangingPunct="0"/>
            <a:r>
              <a:rPr lang="en-US" sz="2200">
                <a:solidFill>
                  <a:srgbClr val="FF0000"/>
                </a:solidFill>
                <a:latin typeface="Century Gothic" pitchFamily="34" charset="0"/>
              </a:rPr>
              <a:t>Class Diagram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3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631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6318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63187">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nodePh="1">
                                  <p:stCondLst>
                                    <p:cond delay="0"/>
                                  </p:stCondLst>
                                  <p:endCondLst>
                                    <p:cond evt="begin" delay="0">
                                      <p:tn val="39"/>
                                    </p:cond>
                                  </p:endCondLst>
                                  <p:childTnLst>
                                    <p:set>
                                      <p:cBhvr>
                                        <p:cTn id="40" dur="1" fill="hold">
                                          <p:stCondLst>
                                            <p:cond delay="499"/>
                                          </p:stCondLst>
                                        </p:cTn>
                                        <p:tgtEl>
                                          <p:spTgt spid="263185">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263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build="p" autoUpdateAnimBg="0"/>
      <p:bldP spid="263185" grpId="0" build="p" autoUpdateAnimBg="0"/>
      <p:bldP spid="263186" grpId="0" build="p" autoUpdateAnimBg="0"/>
      <p:bldP spid="263187" grpId="0" build="p" autoUpdateAnimBg="0"/>
      <p:bldP spid="263204"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338138" y="-24"/>
            <a:ext cx="8577262" cy="863600"/>
          </a:xfrm>
        </p:spPr>
        <p:txBody>
          <a:bodyPr/>
          <a:lstStyle/>
          <a:p>
            <a:r>
              <a:rPr lang="en-US" sz="3600" dirty="0" smtClean="0">
                <a:ea typeface="ＭＳ Ｐゴシック" pitchFamily="34" charset="-128"/>
              </a:rPr>
              <a:t>Example: Modeling the </a:t>
            </a:r>
            <a:br>
              <a:rPr lang="en-US" sz="3600" dirty="0" smtClean="0">
                <a:ea typeface="ＭＳ Ｐゴシック" pitchFamily="34" charset="-128"/>
              </a:rPr>
            </a:br>
            <a:r>
              <a:rPr lang="en-US" sz="3600" dirty="0" smtClean="0">
                <a:ea typeface="ＭＳ Ｐゴシック" pitchFamily="34" charset="-128"/>
              </a:rPr>
              <a:t>Sequence of Events in MVC</a:t>
            </a:r>
          </a:p>
        </p:txBody>
      </p:sp>
      <p:grpSp>
        <p:nvGrpSpPr>
          <p:cNvPr id="2" name="Group 3"/>
          <p:cNvGrpSpPr>
            <a:grpSpLocks/>
          </p:cNvGrpSpPr>
          <p:nvPr/>
        </p:nvGrpSpPr>
        <p:grpSpPr bwMode="auto">
          <a:xfrm>
            <a:off x="1304925" y="2946400"/>
            <a:ext cx="2620963" cy="511175"/>
            <a:chOff x="822" y="1456"/>
            <a:chExt cx="1651" cy="322"/>
          </a:xfrm>
        </p:grpSpPr>
        <p:sp>
          <p:nvSpPr>
            <p:cNvPr id="121929" name="Rectangle 4"/>
            <p:cNvSpPr>
              <a:spLocks noChangeArrowheads="1"/>
            </p:cNvSpPr>
            <p:nvPr/>
          </p:nvSpPr>
          <p:spPr bwMode="auto">
            <a:xfrm>
              <a:off x="822" y="1456"/>
              <a:ext cx="1651" cy="322"/>
            </a:xfrm>
            <a:prstGeom prst="rect">
              <a:avLst/>
            </a:prstGeom>
            <a:solidFill>
              <a:schemeClr val="bg1"/>
            </a:solidFill>
            <a:ln w="22225">
              <a:solidFill>
                <a:srgbClr val="000000"/>
              </a:solidFill>
              <a:miter lim="800000"/>
              <a:headEnd/>
              <a:tailEnd/>
            </a:ln>
          </p:spPr>
          <p:txBody>
            <a:bodyPr/>
            <a:lstStyle/>
            <a:p>
              <a:pPr eaLnBrk="0" hangingPunct="0"/>
              <a:endParaRPr lang="en-US" sz="1800"/>
            </a:p>
          </p:txBody>
        </p:sp>
        <p:sp>
          <p:nvSpPr>
            <p:cNvPr id="121930" name="Rectangle 5"/>
            <p:cNvSpPr>
              <a:spLocks noChangeArrowheads="1"/>
            </p:cNvSpPr>
            <p:nvPr/>
          </p:nvSpPr>
          <p:spPr bwMode="auto">
            <a:xfrm>
              <a:off x="1224" y="1540"/>
              <a:ext cx="845"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a:t>
              </a:r>
              <a:r>
                <a:rPr lang="en-US" sz="1600" u="sng">
                  <a:solidFill>
                    <a:srgbClr val="000000"/>
                  </a:solidFill>
                  <a:latin typeface="Courier New" pitchFamily="49" charset="0"/>
                </a:rPr>
                <a:t>Controller</a:t>
              </a:r>
              <a:endParaRPr lang="en-US" sz="1600" b="0"/>
            </a:p>
          </p:txBody>
        </p:sp>
      </p:grpSp>
      <p:sp>
        <p:nvSpPr>
          <p:cNvPr id="267270" name="Rectangle 6"/>
          <p:cNvSpPr>
            <a:spLocks noChangeArrowheads="1"/>
          </p:cNvSpPr>
          <p:nvPr/>
        </p:nvSpPr>
        <p:spPr bwMode="auto">
          <a:xfrm>
            <a:off x="1349375" y="4364038"/>
            <a:ext cx="2620963" cy="488950"/>
          </a:xfrm>
          <a:prstGeom prst="rect">
            <a:avLst/>
          </a:prstGeom>
          <a:solidFill>
            <a:srgbClr val="FFFFFF"/>
          </a:solidFill>
          <a:ln w="9525">
            <a:noFill/>
            <a:miter lim="800000"/>
            <a:headEnd/>
            <a:tailEnd/>
          </a:ln>
        </p:spPr>
        <p:txBody>
          <a:bodyPr/>
          <a:lstStyle/>
          <a:p>
            <a:pPr eaLnBrk="0" hangingPunct="0"/>
            <a:endParaRPr lang="en-US" sz="1800"/>
          </a:p>
        </p:txBody>
      </p:sp>
      <p:grpSp>
        <p:nvGrpSpPr>
          <p:cNvPr id="3" name="Group 71"/>
          <p:cNvGrpSpPr>
            <a:grpSpLocks/>
          </p:cNvGrpSpPr>
          <p:nvPr/>
        </p:nvGrpSpPr>
        <p:grpSpPr bwMode="auto">
          <a:xfrm>
            <a:off x="5324475" y="3609975"/>
            <a:ext cx="2643188" cy="509588"/>
            <a:chOff x="3354" y="2274"/>
            <a:chExt cx="1665" cy="321"/>
          </a:xfrm>
        </p:grpSpPr>
        <p:sp>
          <p:nvSpPr>
            <p:cNvPr id="121927" name="Rectangle 7"/>
            <p:cNvSpPr>
              <a:spLocks noChangeArrowheads="1"/>
            </p:cNvSpPr>
            <p:nvPr/>
          </p:nvSpPr>
          <p:spPr bwMode="auto">
            <a:xfrm>
              <a:off x="3354" y="2274"/>
              <a:ext cx="1665" cy="321"/>
            </a:xfrm>
            <a:prstGeom prst="rect">
              <a:avLst/>
            </a:prstGeom>
            <a:solidFill>
              <a:schemeClr val="bg1"/>
            </a:solidFill>
            <a:ln w="22225">
              <a:solidFill>
                <a:srgbClr val="000000"/>
              </a:solidFill>
              <a:miter lim="800000"/>
              <a:headEnd/>
              <a:tailEnd/>
            </a:ln>
          </p:spPr>
          <p:txBody>
            <a:bodyPr/>
            <a:lstStyle/>
            <a:p>
              <a:pPr eaLnBrk="0" hangingPunct="0"/>
              <a:endParaRPr lang="en-US" sz="1800"/>
            </a:p>
          </p:txBody>
        </p:sp>
        <p:sp>
          <p:nvSpPr>
            <p:cNvPr id="121928" name="Rectangle 8"/>
            <p:cNvSpPr>
              <a:spLocks noChangeArrowheads="1"/>
            </p:cNvSpPr>
            <p:nvPr/>
          </p:nvSpPr>
          <p:spPr bwMode="auto">
            <a:xfrm>
              <a:off x="3956" y="2358"/>
              <a:ext cx="461"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a:t>
              </a:r>
              <a:r>
                <a:rPr lang="en-US" sz="1600" u="sng">
                  <a:solidFill>
                    <a:srgbClr val="000000"/>
                  </a:solidFill>
                  <a:latin typeface="Courier New" pitchFamily="49" charset="0"/>
                </a:rPr>
                <a:t>Model</a:t>
              </a:r>
              <a:endParaRPr lang="en-US" sz="1600" b="0"/>
            </a:p>
          </p:txBody>
        </p:sp>
      </p:grpSp>
      <p:sp>
        <p:nvSpPr>
          <p:cNvPr id="267273" name="Rectangle 9"/>
          <p:cNvSpPr>
            <a:spLocks noChangeArrowheads="1"/>
          </p:cNvSpPr>
          <p:nvPr/>
        </p:nvSpPr>
        <p:spPr bwMode="auto">
          <a:xfrm>
            <a:off x="3067050" y="3792538"/>
            <a:ext cx="1585913" cy="244475"/>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1.0 Subscribe</a:t>
            </a:r>
            <a:endParaRPr lang="en-US" sz="1600" b="0"/>
          </a:p>
        </p:txBody>
      </p:sp>
      <p:grpSp>
        <p:nvGrpSpPr>
          <p:cNvPr id="4" name="Group 10"/>
          <p:cNvGrpSpPr>
            <a:grpSpLocks/>
          </p:cNvGrpSpPr>
          <p:nvPr/>
        </p:nvGrpSpPr>
        <p:grpSpPr bwMode="auto">
          <a:xfrm>
            <a:off x="4398963" y="4135438"/>
            <a:ext cx="2643187" cy="1925637"/>
            <a:chOff x="2771" y="2202"/>
            <a:chExt cx="1665" cy="1213"/>
          </a:xfrm>
        </p:grpSpPr>
        <p:sp>
          <p:nvSpPr>
            <p:cNvPr id="121924" name="Rectangle 11"/>
            <p:cNvSpPr>
              <a:spLocks noChangeArrowheads="1"/>
            </p:cNvSpPr>
            <p:nvPr/>
          </p:nvSpPr>
          <p:spPr bwMode="auto">
            <a:xfrm>
              <a:off x="2771" y="3093"/>
              <a:ext cx="1665" cy="322"/>
            </a:xfrm>
            <a:prstGeom prst="rect">
              <a:avLst/>
            </a:prstGeom>
            <a:noFill/>
            <a:ln w="22225">
              <a:solidFill>
                <a:srgbClr val="000000"/>
              </a:solidFill>
              <a:miter lim="800000"/>
              <a:headEnd/>
              <a:tailEnd/>
            </a:ln>
          </p:spPr>
          <p:txBody>
            <a:bodyPr/>
            <a:lstStyle/>
            <a:p>
              <a:pPr eaLnBrk="0" hangingPunct="0"/>
              <a:endParaRPr lang="en-US" sz="1800"/>
            </a:p>
          </p:txBody>
        </p:sp>
        <p:sp>
          <p:nvSpPr>
            <p:cNvPr id="121925" name="Rectangle 12"/>
            <p:cNvSpPr>
              <a:spLocks noChangeArrowheads="1"/>
            </p:cNvSpPr>
            <p:nvPr/>
          </p:nvSpPr>
          <p:spPr bwMode="auto">
            <a:xfrm>
              <a:off x="3180" y="3177"/>
              <a:ext cx="1152"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a:t>
              </a:r>
              <a:r>
                <a:rPr lang="en-US" sz="1600" u="sng">
                  <a:solidFill>
                    <a:srgbClr val="000000"/>
                  </a:solidFill>
                  <a:latin typeface="Courier New" pitchFamily="49" charset="0"/>
                </a:rPr>
                <a:t>PowerpointView</a:t>
              </a:r>
              <a:endParaRPr lang="en-US" sz="1600" b="0"/>
            </a:p>
          </p:txBody>
        </p:sp>
        <p:sp>
          <p:nvSpPr>
            <p:cNvPr id="121926" name="Line 13"/>
            <p:cNvSpPr>
              <a:spLocks noChangeShapeType="1"/>
            </p:cNvSpPr>
            <p:nvPr/>
          </p:nvSpPr>
          <p:spPr bwMode="auto">
            <a:xfrm flipV="1">
              <a:off x="3956" y="2202"/>
              <a:ext cx="0" cy="891"/>
            </a:xfrm>
            <a:prstGeom prst="line">
              <a:avLst/>
            </a:prstGeom>
            <a:noFill/>
            <a:ln w="12700">
              <a:solidFill>
                <a:schemeClr val="tx1"/>
              </a:solidFill>
              <a:round/>
              <a:headEnd/>
              <a:tailEnd type="triangle" w="med" len="med"/>
            </a:ln>
          </p:spPr>
          <p:txBody>
            <a:bodyPr wrap="none" anchor="ctr"/>
            <a:lstStyle/>
            <a:p>
              <a:endParaRPr lang="en-CA"/>
            </a:p>
          </p:txBody>
        </p:sp>
      </p:grpSp>
      <p:grpSp>
        <p:nvGrpSpPr>
          <p:cNvPr id="5" name="Group 14"/>
          <p:cNvGrpSpPr>
            <a:grpSpLocks/>
          </p:cNvGrpSpPr>
          <p:nvPr/>
        </p:nvGrpSpPr>
        <p:grpSpPr bwMode="auto">
          <a:xfrm>
            <a:off x="338138" y="2630488"/>
            <a:ext cx="3292475" cy="490537"/>
            <a:chOff x="213" y="1257"/>
            <a:chExt cx="2074" cy="309"/>
          </a:xfrm>
        </p:grpSpPr>
        <p:sp>
          <p:nvSpPr>
            <p:cNvPr id="121922" name="Rectangle 15"/>
            <p:cNvSpPr>
              <a:spLocks noChangeArrowheads="1"/>
            </p:cNvSpPr>
            <p:nvPr/>
          </p:nvSpPr>
          <p:spPr bwMode="auto">
            <a:xfrm>
              <a:off x="213" y="1257"/>
              <a:ext cx="2074"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4.0 User types new filename</a:t>
              </a:r>
              <a:endParaRPr lang="en-US" sz="1600" b="0"/>
            </a:p>
          </p:txBody>
        </p:sp>
        <p:sp>
          <p:nvSpPr>
            <p:cNvPr id="121923" name="Line 16"/>
            <p:cNvSpPr>
              <a:spLocks noChangeShapeType="1"/>
            </p:cNvSpPr>
            <p:nvPr/>
          </p:nvSpPr>
          <p:spPr bwMode="auto">
            <a:xfrm>
              <a:off x="213" y="1566"/>
              <a:ext cx="609" cy="0"/>
            </a:xfrm>
            <a:prstGeom prst="line">
              <a:avLst/>
            </a:prstGeom>
            <a:noFill/>
            <a:ln w="12700">
              <a:solidFill>
                <a:schemeClr val="tx1"/>
              </a:solidFill>
              <a:round/>
              <a:headEnd/>
              <a:tailEnd type="triangle" w="med" len="med"/>
            </a:ln>
          </p:spPr>
          <p:txBody>
            <a:bodyPr wrap="none" anchor="ctr"/>
            <a:lstStyle/>
            <a:p>
              <a:endParaRPr lang="en-CA"/>
            </a:p>
          </p:txBody>
        </p:sp>
      </p:grpSp>
      <p:grpSp>
        <p:nvGrpSpPr>
          <p:cNvPr id="6" name="Group 17"/>
          <p:cNvGrpSpPr>
            <a:grpSpLocks/>
          </p:cNvGrpSpPr>
          <p:nvPr/>
        </p:nvGrpSpPr>
        <p:grpSpPr bwMode="auto">
          <a:xfrm>
            <a:off x="392113" y="4130675"/>
            <a:ext cx="4006850" cy="1684338"/>
            <a:chOff x="247" y="2202"/>
            <a:chExt cx="2524" cy="1061"/>
          </a:xfrm>
        </p:grpSpPr>
        <p:sp>
          <p:nvSpPr>
            <p:cNvPr id="121918" name="Rectangle 18"/>
            <p:cNvSpPr>
              <a:spLocks noChangeArrowheads="1"/>
            </p:cNvSpPr>
            <p:nvPr/>
          </p:nvSpPr>
          <p:spPr bwMode="auto">
            <a:xfrm>
              <a:off x="247" y="2202"/>
              <a:ext cx="1690"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7.0 Show updated views</a:t>
              </a:r>
              <a:endParaRPr lang="en-US" sz="1600" b="0"/>
            </a:p>
          </p:txBody>
        </p:sp>
        <p:sp>
          <p:nvSpPr>
            <p:cNvPr id="121919" name="Line 19"/>
            <p:cNvSpPr>
              <a:spLocks noChangeShapeType="1"/>
            </p:cNvSpPr>
            <p:nvPr/>
          </p:nvSpPr>
          <p:spPr bwMode="auto">
            <a:xfrm flipH="1">
              <a:off x="400" y="2503"/>
              <a:ext cx="450" cy="0"/>
            </a:xfrm>
            <a:prstGeom prst="line">
              <a:avLst/>
            </a:prstGeom>
            <a:noFill/>
            <a:ln w="12700">
              <a:solidFill>
                <a:schemeClr val="tx1"/>
              </a:solidFill>
              <a:round/>
              <a:headEnd/>
              <a:tailEnd type="triangle" w="med" len="med"/>
            </a:ln>
          </p:spPr>
          <p:txBody>
            <a:bodyPr wrap="none" anchor="ctr"/>
            <a:lstStyle/>
            <a:p>
              <a:endParaRPr lang="en-CA"/>
            </a:p>
          </p:txBody>
        </p:sp>
        <p:sp>
          <p:nvSpPr>
            <p:cNvPr id="121920" name="Line 20"/>
            <p:cNvSpPr>
              <a:spLocks noChangeShapeType="1"/>
            </p:cNvSpPr>
            <p:nvPr/>
          </p:nvSpPr>
          <p:spPr bwMode="auto">
            <a:xfrm flipH="1">
              <a:off x="1505" y="2879"/>
              <a:ext cx="450" cy="0"/>
            </a:xfrm>
            <a:prstGeom prst="line">
              <a:avLst/>
            </a:prstGeom>
            <a:noFill/>
            <a:ln w="12700">
              <a:solidFill>
                <a:schemeClr val="tx1"/>
              </a:solidFill>
              <a:round/>
              <a:headEnd/>
              <a:tailEnd type="triangle" w="med" len="med"/>
            </a:ln>
          </p:spPr>
          <p:txBody>
            <a:bodyPr wrap="none" anchor="ctr"/>
            <a:lstStyle/>
            <a:p>
              <a:endParaRPr lang="en-CA"/>
            </a:p>
          </p:txBody>
        </p:sp>
        <p:sp>
          <p:nvSpPr>
            <p:cNvPr id="121921" name="Line 21"/>
            <p:cNvSpPr>
              <a:spLocks noChangeShapeType="1"/>
            </p:cNvSpPr>
            <p:nvPr/>
          </p:nvSpPr>
          <p:spPr bwMode="auto">
            <a:xfrm flipH="1">
              <a:off x="2321" y="3263"/>
              <a:ext cx="450" cy="0"/>
            </a:xfrm>
            <a:prstGeom prst="line">
              <a:avLst/>
            </a:prstGeom>
            <a:noFill/>
            <a:ln w="12700">
              <a:solidFill>
                <a:schemeClr val="tx1"/>
              </a:solidFill>
              <a:round/>
              <a:headEnd/>
              <a:tailEnd type="triangle" w="med" len="med"/>
            </a:ln>
          </p:spPr>
          <p:txBody>
            <a:bodyPr wrap="none" anchor="ctr"/>
            <a:lstStyle/>
            <a:p>
              <a:endParaRPr lang="en-CA"/>
            </a:p>
          </p:txBody>
        </p:sp>
      </p:grpSp>
      <p:grpSp>
        <p:nvGrpSpPr>
          <p:cNvPr id="7" name="Group 22"/>
          <p:cNvGrpSpPr>
            <a:grpSpLocks/>
          </p:cNvGrpSpPr>
          <p:nvPr/>
        </p:nvGrpSpPr>
        <p:grpSpPr bwMode="auto">
          <a:xfrm>
            <a:off x="1349375" y="3824288"/>
            <a:ext cx="3975100" cy="1055687"/>
            <a:chOff x="850" y="2006"/>
            <a:chExt cx="2504" cy="665"/>
          </a:xfrm>
        </p:grpSpPr>
        <p:sp>
          <p:nvSpPr>
            <p:cNvPr id="121915" name="Rectangle 23"/>
            <p:cNvSpPr>
              <a:spLocks noChangeArrowheads="1"/>
            </p:cNvSpPr>
            <p:nvPr/>
          </p:nvSpPr>
          <p:spPr bwMode="auto">
            <a:xfrm>
              <a:off x="850" y="2349"/>
              <a:ext cx="1665" cy="322"/>
            </a:xfrm>
            <a:prstGeom prst="rect">
              <a:avLst/>
            </a:prstGeom>
            <a:noFill/>
            <a:ln w="22225">
              <a:solidFill>
                <a:srgbClr val="000000"/>
              </a:solidFill>
              <a:miter lim="800000"/>
              <a:headEnd/>
              <a:tailEnd/>
            </a:ln>
          </p:spPr>
          <p:txBody>
            <a:bodyPr/>
            <a:lstStyle/>
            <a:p>
              <a:pPr eaLnBrk="0" hangingPunct="0"/>
              <a:endParaRPr lang="en-US" sz="1800"/>
            </a:p>
          </p:txBody>
        </p:sp>
        <p:sp>
          <p:nvSpPr>
            <p:cNvPr id="121916" name="Rectangle 24"/>
            <p:cNvSpPr>
              <a:spLocks noChangeArrowheads="1"/>
            </p:cNvSpPr>
            <p:nvPr/>
          </p:nvSpPr>
          <p:spPr bwMode="auto">
            <a:xfrm>
              <a:off x="1336" y="2433"/>
              <a:ext cx="691"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a:t>
              </a:r>
              <a:r>
                <a:rPr lang="en-US" sz="1600" u="sng">
                  <a:solidFill>
                    <a:srgbClr val="000000"/>
                  </a:solidFill>
                  <a:latin typeface="Courier New" pitchFamily="49" charset="0"/>
                </a:rPr>
                <a:t>InfoView</a:t>
              </a:r>
              <a:endParaRPr lang="en-US" sz="1600" b="0"/>
            </a:p>
          </p:txBody>
        </p:sp>
        <p:sp>
          <p:nvSpPr>
            <p:cNvPr id="121917" name="Line 25"/>
            <p:cNvSpPr>
              <a:spLocks noChangeShapeType="1"/>
            </p:cNvSpPr>
            <p:nvPr/>
          </p:nvSpPr>
          <p:spPr bwMode="auto">
            <a:xfrm flipV="1">
              <a:off x="1955" y="2006"/>
              <a:ext cx="1399" cy="343"/>
            </a:xfrm>
            <a:prstGeom prst="line">
              <a:avLst/>
            </a:prstGeom>
            <a:noFill/>
            <a:ln w="12700">
              <a:solidFill>
                <a:schemeClr val="tx1"/>
              </a:solidFill>
              <a:round/>
              <a:headEnd/>
              <a:tailEnd type="triangle" w="med" len="med"/>
            </a:ln>
          </p:spPr>
          <p:txBody>
            <a:bodyPr wrap="none" anchor="ctr"/>
            <a:lstStyle/>
            <a:p>
              <a:endParaRPr lang="en-CA"/>
            </a:p>
          </p:txBody>
        </p:sp>
      </p:grpSp>
      <p:grpSp>
        <p:nvGrpSpPr>
          <p:cNvPr id="8" name="Group 26"/>
          <p:cNvGrpSpPr>
            <a:grpSpLocks/>
          </p:cNvGrpSpPr>
          <p:nvPr/>
        </p:nvGrpSpPr>
        <p:grpSpPr bwMode="auto">
          <a:xfrm>
            <a:off x="3925888" y="3063875"/>
            <a:ext cx="4489450" cy="511175"/>
            <a:chOff x="2473" y="1530"/>
            <a:chExt cx="2828" cy="322"/>
          </a:xfrm>
        </p:grpSpPr>
        <p:sp>
          <p:nvSpPr>
            <p:cNvPr id="121913" name="Rectangle 27"/>
            <p:cNvSpPr>
              <a:spLocks noChangeArrowheads="1"/>
            </p:cNvSpPr>
            <p:nvPr/>
          </p:nvSpPr>
          <p:spPr bwMode="auto">
            <a:xfrm>
              <a:off x="2843" y="1530"/>
              <a:ext cx="2458"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5.0 Request name change in model</a:t>
              </a:r>
              <a:endParaRPr lang="en-US" sz="1600" b="0"/>
            </a:p>
          </p:txBody>
        </p:sp>
        <p:sp>
          <p:nvSpPr>
            <p:cNvPr id="121914" name="Line 28"/>
            <p:cNvSpPr>
              <a:spLocks noChangeShapeType="1"/>
            </p:cNvSpPr>
            <p:nvPr/>
          </p:nvSpPr>
          <p:spPr bwMode="auto">
            <a:xfrm>
              <a:off x="2473" y="1566"/>
              <a:ext cx="1375" cy="286"/>
            </a:xfrm>
            <a:prstGeom prst="line">
              <a:avLst/>
            </a:prstGeom>
            <a:noFill/>
            <a:ln w="12700">
              <a:solidFill>
                <a:schemeClr val="tx1"/>
              </a:solidFill>
              <a:round/>
              <a:headEnd/>
              <a:tailEnd type="triangle" w="med" len="med"/>
            </a:ln>
          </p:spPr>
          <p:txBody>
            <a:bodyPr wrap="none" anchor="ctr"/>
            <a:lstStyle/>
            <a:p>
              <a:endParaRPr lang="en-CA"/>
            </a:p>
          </p:txBody>
        </p:sp>
      </p:grpSp>
      <p:grpSp>
        <p:nvGrpSpPr>
          <p:cNvPr id="9" name="Group 29"/>
          <p:cNvGrpSpPr>
            <a:grpSpLocks/>
          </p:cNvGrpSpPr>
          <p:nvPr/>
        </p:nvGrpSpPr>
        <p:grpSpPr bwMode="auto">
          <a:xfrm>
            <a:off x="3103563" y="3990975"/>
            <a:ext cx="2643187" cy="1509713"/>
            <a:chOff x="1955" y="2112"/>
            <a:chExt cx="1665" cy="951"/>
          </a:xfrm>
        </p:grpSpPr>
        <p:grpSp>
          <p:nvGrpSpPr>
            <p:cNvPr id="10" name="Group 30"/>
            <p:cNvGrpSpPr>
              <a:grpSpLocks/>
            </p:cNvGrpSpPr>
            <p:nvPr/>
          </p:nvGrpSpPr>
          <p:grpSpPr bwMode="auto">
            <a:xfrm>
              <a:off x="1955" y="2741"/>
              <a:ext cx="1665" cy="322"/>
              <a:chOff x="1955" y="2741"/>
              <a:chExt cx="1665" cy="322"/>
            </a:xfrm>
          </p:grpSpPr>
          <p:sp>
            <p:nvSpPr>
              <p:cNvPr id="121911" name="Rectangle 31"/>
              <p:cNvSpPr>
                <a:spLocks noChangeArrowheads="1"/>
              </p:cNvSpPr>
              <p:nvPr/>
            </p:nvSpPr>
            <p:spPr bwMode="auto">
              <a:xfrm>
                <a:off x="1955" y="2741"/>
                <a:ext cx="1665" cy="322"/>
              </a:xfrm>
              <a:prstGeom prst="rect">
                <a:avLst/>
              </a:prstGeom>
              <a:noFill/>
              <a:ln w="22225">
                <a:solidFill>
                  <a:srgbClr val="000000"/>
                </a:solidFill>
                <a:miter lim="800000"/>
                <a:headEnd/>
                <a:tailEnd/>
              </a:ln>
            </p:spPr>
            <p:txBody>
              <a:bodyPr/>
              <a:lstStyle/>
              <a:p>
                <a:pPr eaLnBrk="0" hangingPunct="0"/>
                <a:endParaRPr lang="en-US" sz="1800"/>
              </a:p>
            </p:txBody>
          </p:sp>
          <p:sp>
            <p:nvSpPr>
              <p:cNvPr id="121912" name="Rectangle 32"/>
              <p:cNvSpPr>
                <a:spLocks noChangeArrowheads="1"/>
              </p:cNvSpPr>
              <p:nvPr/>
            </p:nvSpPr>
            <p:spPr bwMode="auto">
              <a:xfrm>
                <a:off x="2364" y="2825"/>
                <a:ext cx="845"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a:t>
                </a:r>
                <a:r>
                  <a:rPr lang="en-US" sz="1600" u="sng">
                    <a:solidFill>
                      <a:srgbClr val="000000"/>
                    </a:solidFill>
                    <a:latin typeface="Courier New" pitchFamily="49" charset="0"/>
                  </a:rPr>
                  <a:t>FolderView</a:t>
                </a:r>
                <a:endParaRPr lang="en-US" sz="1600" b="0"/>
              </a:p>
            </p:txBody>
          </p:sp>
        </p:grpSp>
        <p:sp>
          <p:nvSpPr>
            <p:cNvPr id="121910" name="Line 33"/>
            <p:cNvSpPr>
              <a:spLocks noChangeShapeType="1"/>
            </p:cNvSpPr>
            <p:nvPr/>
          </p:nvSpPr>
          <p:spPr bwMode="auto">
            <a:xfrm flipV="1">
              <a:off x="2771" y="2112"/>
              <a:ext cx="583" cy="629"/>
            </a:xfrm>
            <a:prstGeom prst="line">
              <a:avLst/>
            </a:prstGeom>
            <a:noFill/>
            <a:ln w="12700">
              <a:solidFill>
                <a:schemeClr val="tx1"/>
              </a:solidFill>
              <a:round/>
              <a:headEnd/>
              <a:tailEnd type="triangle" w="med" len="med"/>
            </a:ln>
          </p:spPr>
          <p:txBody>
            <a:bodyPr wrap="none" anchor="ctr"/>
            <a:lstStyle/>
            <a:p>
              <a:endParaRPr lang="en-CA"/>
            </a:p>
          </p:txBody>
        </p:sp>
      </p:grpSp>
      <p:grpSp>
        <p:nvGrpSpPr>
          <p:cNvPr id="11" name="Group 76"/>
          <p:cNvGrpSpPr>
            <a:grpSpLocks/>
          </p:cNvGrpSpPr>
          <p:nvPr/>
        </p:nvGrpSpPr>
        <p:grpSpPr bwMode="auto">
          <a:xfrm>
            <a:off x="3956050" y="4119563"/>
            <a:ext cx="2863850" cy="1366837"/>
            <a:chOff x="2492" y="2595"/>
            <a:chExt cx="1804" cy="861"/>
          </a:xfrm>
        </p:grpSpPr>
        <p:sp>
          <p:nvSpPr>
            <p:cNvPr id="121905" name="Rectangle 35"/>
            <p:cNvSpPr>
              <a:spLocks noChangeArrowheads="1"/>
            </p:cNvSpPr>
            <p:nvPr/>
          </p:nvSpPr>
          <p:spPr bwMode="auto">
            <a:xfrm>
              <a:off x="2606" y="2688"/>
              <a:ext cx="1690" cy="154"/>
            </a:xfrm>
            <a:prstGeom prst="rect">
              <a:avLst/>
            </a:prstGeom>
            <a:noFill/>
            <a:ln w="9525">
              <a:noFill/>
              <a:miter lim="800000"/>
              <a:headEnd/>
              <a:tailEnd/>
            </a:ln>
          </p:spPr>
          <p:txBody>
            <a:bodyPr wrap="none" lIns="0" tIns="0" rIns="0" bIns="0">
              <a:spAutoFit/>
            </a:bodyPr>
            <a:lstStyle/>
            <a:p>
              <a:pPr algn="ctr" eaLnBrk="0" hangingPunct="0"/>
              <a:r>
                <a:rPr lang="en-US" sz="1600">
                  <a:solidFill>
                    <a:srgbClr val="FF0000"/>
                  </a:solidFill>
                  <a:latin typeface="Courier New" pitchFamily="49" charset="0"/>
                </a:rPr>
                <a:t>6.0 Notify subscribers</a:t>
              </a:r>
              <a:endParaRPr lang="en-US" sz="1600" b="0">
                <a:solidFill>
                  <a:srgbClr val="FF0000"/>
                </a:solidFill>
              </a:endParaRPr>
            </a:p>
          </p:txBody>
        </p:sp>
        <p:sp>
          <p:nvSpPr>
            <p:cNvPr id="121906" name="Line 36"/>
            <p:cNvSpPr>
              <a:spLocks noChangeShapeType="1"/>
            </p:cNvSpPr>
            <p:nvPr/>
          </p:nvSpPr>
          <p:spPr bwMode="auto">
            <a:xfrm flipH="1">
              <a:off x="2492" y="2595"/>
              <a:ext cx="1126" cy="231"/>
            </a:xfrm>
            <a:prstGeom prst="line">
              <a:avLst/>
            </a:prstGeom>
            <a:noFill/>
            <a:ln w="12700">
              <a:solidFill>
                <a:schemeClr val="tx1"/>
              </a:solidFill>
              <a:round/>
              <a:headEnd/>
              <a:tailEnd type="triangle" w="med" len="med"/>
            </a:ln>
          </p:spPr>
          <p:txBody>
            <a:bodyPr wrap="none" anchor="ctr"/>
            <a:lstStyle/>
            <a:p>
              <a:endParaRPr lang="en-CA"/>
            </a:p>
          </p:txBody>
        </p:sp>
        <p:sp>
          <p:nvSpPr>
            <p:cNvPr id="121907" name="Line 37"/>
            <p:cNvSpPr>
              <a:spLocks noChangeShapeType="1"/>
            </p:cNvSpPr>
            <p:nvPr/>
          </p:nvSpPr>
          <p:spPr bwMode="auto">
            <a:xfrm flipH="1">
              <a:off x="3427" y="2595"/>
              <a:ext cx="191" cy="539"/>
            </a:xfrm>
            <a:prstGeom prst="line">
              <a:avLst/>
            </a:prstGeom>
            <a:noFill/>
            <a:ln w="12700">
              <a:solidFill>
                <a:schemeClr val="tx1"/>
              </a:solidFill>
              <a:round/>
              <a:headEnd/>
              <a:tailEnd type="triangle" w="med" len="med"/>
            </a:ln>
          </p:spPr>
          <p:txBody>
            <a:bodyPr wrap="none" anchor="ctr"/>
            <a:lstStyle/>
            <a:p>
              <a:endParaRPr lang="en-CA"/>
            </a:p>
          </p:txBody>
        </p:sp>
        <p:sp>
          <p:nvSpPr>
            <p:cNvPr id="121908" name="Line 38"/>
            <p:cNvSpPr>
              <a:spLocks noChangeShapeType="1"/>
            </p:cNvSpPr>
            <p:nvPr/>
          </p:nvSpPr>
          <p:spPr bwMode="auto">
            <a:xfrm>
              <a:off x="3618" y="2595"/>
              <a:ext cx="207" cy="861"/>
            </a:xfrm>
            <a:prstGeom prst="line">
              <a:avLst/>
            </a:prstGeom>
            <a:noFill/>
            <a:ln w="12700">
              <a:solidFill>
                <a:schemeClr val="tx1"/>
              </a:solidFill>
              <a:round/>
              <a:headEnd/>
              <a:tailEnd type="triangle" w="med" len="med"/>
            </a:ln>
          </p:spPr>
          <p:txBody>
            <a:bodyPr wrap="none" anchor="ctr"/>
            <a:lstStyle/>
            <a:p>
              <a:endParaRPr lang="en-CA"/>
            </a:p>
          </p:txBody>
        </p:sp>
      </p:grpSp>
      <p:sp>
        <p:nvSpPr>
          <p:cNvPr id="267332" name="Text Box 68"/>
          <p:cNvSpPr txBox="1">
            <a:spLocks noChangeArrowheads="1"/>
          </p:cNvSpPr>
          <p:nvPr/>
        </p:nvSpPr>
        <p:spPr bwMode="auto">
          <a:xfrm>
            <a:off x="238125" y="6100763"/>
            <a:ext cx="4286250" cy="431800"/>
          </a:xfrm>
          <a:prstGeom prst="rect">
            <a:avLst/>
          </a:prstGeom>
          <a:solidFill>
            <a:schemeClr val="accent1"/>
          </a:solidFill>
          <a:ln w="12700">
            <a:solidFill>
              <a:schemeClr val="tx1"/>
            </a:solidFill>
            <a:miter lim="800000"/>
            <a:headEnd/>
            <a:tailEnd/>
          </a:ln>
        </p:spPr>
        <p:txBody>
          <a:bodyPr wrap="none" anchor="ctr">
            <a:spAutoFit/>
          </a:bodyPr>
          <a:lstStyle/>
          <a:p>
            <a:pPr algn="ctr" eaLnBrk="0" hangingPunct="0"/>
            <a:r>
              <a:rPr lang="en-US" sz="2200">
                <a:solidFill>
                  <a:srgbClr val="FF0000"/>
                </a:solidFill>
                <a:latin typeface="Century Gothic" pitchFamily="34" charset="0"/>
              </a:rPr>
              <a:t>UML Communication Diagram </a:t>
            </a:r>
          </a:p>
        </p:txBody>
      </p:sp>
      <p:sp>
        <p:nvSpPr>
          <p:cNvPr id="267333" name="Text Box 69"/>
          <p:cNvSpPr txBox="1">
            <a:spLocks noChangeArrowheads="1"/>
          </p:cNvSpPr>
          <p:nvPr/>
        </p:nvSpPr>
        <p:spPr bwMode="auto">
          <a:xfrm>
            <a:off x="6242050" y="527050"/>
            <a:ext cx="2867025" cy="439738"/>
          </a:xfrm>
          <a:prstGeom prst="rect">
            <a:avLst/>
          </a:prstGeom>
          <a:solidFill>
            <a:schemeClr val="accent1"/>
          </a:solidFill>
          <a:ln w="12700">
            <a:solidFill>
              <a:schemeClr val="tx1"/>
            </a:solidFill>
            <a:miter lim="800000"/>
            <a:headEnd/>
            <a:tailEnd/>
          </a:ln>
        </p:spPr>
        <p:txBody>
          <a:bodyPr wrap="none" anchor="ctr">
            <a:spAutoFit/>
          </a:bodyPr>
          <a:lstStyle/>
          <a:p>
            <a:pPr algn="ctr" eaLnBrk="0" hangingPunct="0"/>
            <a:r>
              <a:rPr lang="en-US" sz="2200">
                <a:solidFill>
                  <a:srgbClr val="FF0000"/>
                </a:solidFill>
                <a:latin typeface="Century Gothic" pitchFamily="34" charset="0"/>
              </a:rPr>
              <a:t>UML Class Diagram </a:t>
            </a:r>
          </a:p>
        </p:txBody>
      </p:sp>
      <p:sp>
        <p:nvSpPr>
          <p:cNvPr id="267336" name="Rectangle 72"/>
          <p:cNvSpPr>
            <a:spLocks noChangeArrowheads="1"/>
          </p:cNvSpPr>
          <p:nvPr/>
        </p:nvSpPr>
        <p:spPr bwMode="auto">
          <a:xfrm>
            <a:off x="4621213" y="4635500"/>
            <a:ext cx="1585912" cy="244475"/>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3.0Subscribe </a:t>
            </a:r>
            <a:endParaRPr lang="en-US" sz="1600" b="0"/>
          </a:p>
        </p:txBody>
      </p:sp>
      <p:sp>
        <p:nvSpPr>
          <p:cNvPr id="267337" name="Rectangle 73"/>
          <p:cNvSpPr>
            <a:spLocks noChangeArrowheads="1"/>
          </p:cNvSpPr>
          <p:nvPr/>
        </p:nvSpPr>
        <p:spPr bwMode="auto">
          <a:xfrm>
            <a:off x="6311900" y="5241925"/>
            <a:ext cx="1585913" cy="244475"/>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Courier New" pitchFamily="49" charset="0"/>
              </a:rPr>
              <a:t>2.0Subscribe </a:t>
            </a:r>
            <a:endParaRPr lang="en-US" sz="1600" b="0"/>
          </a:p>
        </p:txBody>
      </p:sp>
      <p:grpSp>
        <p:nvGrpSpPr>
          <p:cNvPr id="12" name="Group 75"/>
          <p:cNvGrpSpPr>
            <a:grpSpLocks/>
          </p:cNvGrpSpPr>
          <p:nvPr/>
        </p:nvGrpSpPr>
        <p:grpSpPr bwMode="auto">
          <a:xfrm>
            <a:off x="3284538" y="966788"/>
            <a:ext cx="5824537" cy="1435100"/>
            <a:chOff x="2069" y="609"/>
            <a:chExt cx="3669" cy="904"/>
          </a:xfrm>
        </p:grpSpPr>
        <p:grpSp>
          <p:nvGrpSpPr>
            <p:cNvPr id="13" name="Group 67"/>
            <p:cNvGrpSpPr>
              <a:grpSpLocks/>
            </p:cNvGrpSpPr>
            <p:nvPr/>
          </p:nvGrpSpPr>
          <p:grpSpPr bwMode="auto">
            <a:xfrm>
              <a:off x="2717" y="609"/>
              <a:ext cx="2780" cy="904"/>
              <a:chOff x="520" y="2652"/>
              <a:chExt cx="4425" cy="1290"/>
            </a:xfrm>
          </p:grpSpPr>
          <p:grpSp>
            <p:nvGrpSpPr>
              <p:cNvPr id="14" name="Group 39"/>
              <p:cNvGrpSpPr>
                <a:grpSpLocks/>
              </p:cNvGrpSpPr>
              <p:nvPr/>
            </p:nvGrpSpPr>
            <p:grpSpPr bwMode="auto">
              <a:xfrm>
                <a:off x="2405" y="3408"/>
                <a:ext cx="2357" cy="534"/>
                <a:chOff x="2405" y="3558"/>
                <a:chExt cx="2357" cy="534"/>
              </a:xfrm>
            </p:grpSpPr>
            <p:sp>
              <p:nvSpPr>
                <p:cNvPr id="121900" name="Freeform 40"/>
                <p:cNvSpPr>
                  <a:spLocks/>
                </p:cNvSpPr>
                <p:nvPr/>
              </p:nvSpPr>
              <p:spPr bwMode="auto">
                <a:xfrm>
                  <a:off x="2405" y="3558"/>
                  <a:ext cx="1480" cy="307"/>
                </a:xfrm>
                <a:custGeom>
                  <a:avLst/>
                  <a:gdLst>
                    <a:gd name="T0" fmla="*/ 0 w 1480"/>
                    <a:gd name="T1" fmla="*/ 307 h 307"/>
                    <a:gd name="T2" fmla="*/ 1480 w 1480"/>
                    <a:gd name="T3" fmla="*/ 307 h 307"/>
                    <a:gd name="T4" fmla="*/ 1480 w 1480"/>
                    <a:gd name="T5" fmla="*/ 0 h 307"/>
                    <a:gd name="T6" fmla="*/ 0 60000 65536"/>
                    <a:gd name="T7" fmla="*/ 0 60000 65536"/>
                    <a:gd name="T8" fmla="*/ 0 60000 65536"/>
                    <a:gd name="T9" fmla="*/ 0 w 1480"/>
                    <a:gd name="T10" fmla="*/ 0 h 307"/>
                    <a:gd name="T11" fmla="*/ 1480 w 1480"/>
                    <a:gd name="T12" fmla="*/ 307 h 307"/>
                  </a:gdLst>
                  <a:ahLst/>
                  <a:cxnLst>
                    <a:cxn ang="T6">
                      <a:pos x="T0" y="T1"/>
                    </a:cxn>
                    <a:cxn ang="T7">
                      <a:pos x="T2" y="T3"/>
                    </a:cxn>
                    <a:cxn ang="T8">
                      <a:pos x="T4" y="T5"/>
                    </a:cxn>
                  </a:cxnLst>
                  <a:rect l="T9" t="T10" r="T11" b="T12"/>
                  <a:pathLst>
                    <a:path w="1480" h="307">
                      <a:moveTo>
                        <a:pt x="0" y="307"/>
                      </a:moveTo>
                      <a:lnTo>
                        <a:pt x="1480" y="307"/>
                      </a:lnTo>
                      <a:lnTo>
                        <a:pt x="1480" y="0"/>
                      </a:lnTo>
                    </a:path>
                  </a:pathLst>
                </a:custGeom>
                <a:noFill/>
                <a:ln w="22225">
                  <a:solidFill>
                    <a:srgbClr val="000000"/>
                  </a:solidFill>
                  <a:round/>
                  <a:headEnd/>
                  <a:tailEnd/>
                </a:ln>
              </p:spPr>
              <p:txBody>
                <a:bodyPr/>
                <a:lstStyle/>
                <a:p>
                  <a:pPr eaLnBrk="0" hangingPunct="0"/>
                  <a:endParaRPr lang="en-US" sz="1800"/>
                </a:p>
              </p:txBody>
            </p:sp>
            <p:sp>
              <p:nvSpPr>
                <p:cNvPr id="121901" name="Rectangle 41"/>
                <p:cNvSpPr>
                  <a:spLocks noChangeArrowheads="1"/>
                </p:cNvSpPr>
                <p:nvPr/>
              </p:nvSpPr>
              <p:spPr bwMode="auto">
                <a:xfrm>
                  <a:off x="2478" y="3718"/>
                  <a:ext cx="917" cy="164"/>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ourier New" pitchFamily="49" charset="0"/>
                    </a:rPr>
                    <a:t>subscriber</a:t>
                  </a:r>
                  <a:endParaRPr lang="en-US" sz="1200" b="0"/>
                </a:p>
              </p:txBody>
            </p:sp>
            <p:sp>
              <p:nvSpPr>
                <p:cNvPr id="121902" name="Rectangle 42"/>
                <p:cNvSpPr>
                  <a:spLocks noChangeArrowheads="1"/>
                </p:cNvSpPr>
                <p:nvPr/>
              </p:nvSpPr>
              <p:spPr bwMode="auto">
                <a:xfrm>
                  <a:off x="4028" y="3578"/>
                  <a:ext cx="734" cy="164"/>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ourier New" pitchFamily="49" charset="0"/>
                    </a:rPr>
                    <a:t>notifier</a:t>
                  </a:r>
                  <a:endParaRPr lang="en-US" sz="1200" b="0"/>
                </a:p>
              </p:txBody>
            </p:sp>
            <p:sp>
              <p:nvSpPr>
                <p:cNvPr id="121903" name="Rectangle 43"/>
                <p:cNvSpPr>
                  <a:spLocks noChangeArrowheads="1"/>
                </p:cNvSpPr>
                <p:nvPr/>
              </p:nvSpPr>
              <p:spPr bwMode="auto">
                <a:xfrm>
                  <a:off x="2478" y="3928"/>
                  <a:ext cx="92" cy="164"/>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ourier New" pitchFamily="49" charset="0"/>
                    </a:rPr>
                    <a:t>*</a:t>
                  </a:r>
                  <a:endParaRPr lang="en-US" sz="1200" b="0"/>
                </a:p>
              </p:txBody>
            </p:sp>
            <p:sp>
              <p:nvSpPr>
                <p:cNvPr id="121904" name="Rectangle 44"/>
                <p:cNvSpPr>
                  <a:spLocks noChangeArrowheads="1"/>
                </p:cNvSpPr>
                <p:nvPr/>
              </p:nvSpPr>
              <p:spPr bwMode="auto">
                <a:xfrm>
                  <a:off x="3759" y="3580"/>
                  <a:ext cx="92" cy="164"/>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ourier New" pitchFamily="49" charset="0"/>
                    </a:rPr>
                    <a:t>1</a:t>
                  </a:r>
                  <a:endParaRPr lang="en-US" sz="1200" b="0"/>
                </a:p>
              </p:txBody>
            </p:sp>
          </p:grpSp>
          <p:grpSp>
            <p:nvGrpSpPr>
              <p:cNvPr id="15" name="Group 45"/>
              <p:cNvGrpSpPr>
                <a:grpSpLocks/>
              </p:cNvGrpSpPr>
              <p:nvPr/>
            </p:nvGrpSpPr>
            <p:grpSpPr bwMode="auto">
              <a:xfrm>
                <a:off x="2168" y="2800"/>
                <a:ext cx="2777" cy="374"/>
                <a:chOff x="2168" y="2950"/>
                <a:chExt cx="2777" cy="374"/>
              </a:xfrm>
            </p:grpSpPr>
            <p:sp>
              <p:nvSpPr>
                <p:cNvPr id="121894" name="Freeform 46"/>
                <p:cNvSpPr>
                  <a:spLocks/>
                </p:cNvSpPr>
                <p:nvPr/>
              </p:nvSpPr>
              <p:spPr bwMode="auto">
                <a:xfrm>
                  <a:off x="2168" y="3084"/>
                  <a:ext cx="1717" cy="167"/>
                </a:xfrm>
                <a:custGeom>
                  <a:avLst/>
                  <a:gdLst>
                    <a:gd name="T0" fmla="*/ 0 w 1717"/>
                    <a:gd name="T1" fmla="*/ 0 h 167"/>
                    <a:gd name="T2" fmla="*/ 1717 w 1717"/>
                    <a:gd name="T3" fmla="*/ 0 h 167"/>
                    <a:gd name="T4" fmla="*/ 1717 w 1717"/>
                    <a:gd name="T5" fmla="*/ 167 h 167"/>
                    <a:gd name="T6" fmla="*/ 0 60000 65536"/>
                    <a:gd name="T7" fmla="*/ 0 60000 65536"/>
                    <a:gd name="T8" fmla="*/ 0 60000 65536"/>
                    <a:gd name="T9" fmla="*/ 0 w 1717"/>
                    <a:gd name="T10" fmla="*/ 0 h 167"/>
                    <a:gd name="T11" fmla="*/ 1717 w 1717"/>
                    <a:gd name="T12" fmla="*/ 167 h 167"/>
                  </a:gdLst>
                  <a:ahLst/>
                  <a:cxnLst>
                    <a:cxn ang="T6">
                      <a:pos x="T0" y="T1"/>
                    </a:cxn>
                    <a:cxn ang="T7">
                      <a:pos x="T2" y="T3"/>
                    </a:cxn>
                    <a:cxn ang="T8">
                      <a:pos x="T4" y="T5"/>
                    </a:cxn>
                  </a:cxnLst>
                  <a:rect l="T9" t="T10" r="T11" b="T12"/>
                  <a:pathLst>
                    <a:path w="1717" h="167">
                      <a:moveTo>
                        <a:pt x="0" y="0"/>
                      </a:moveTo>
                      <a:lnTo>
                        <a:pt x="1717" y="0"/>
                      </a:lnTo>
                      <a:lnTo>
                        <a:pt x="1717" y="167"/>
                      </a:lnTo>
                    </a:path>
                  </a:pathLst>
                </a:custGeom>
                <a:noFill/>
                <a:ln w="22225">
                  <a:solidFill>
                    <a:srgbClr val="000000"/>
                  </a:solidFill>
                  <a:round/>
                  <a:headEnd/>
                  <a:tailEnd/>
                </a:ln>
              </p:spPr>
              <p:txBody>
                <a:bodyPr/>
                <a:lstStyle/>
                <a:p>
                  <a:pPr eaLnBrk="0" hangingPunct="0"/>
                  <a:endParaRPr lang="en-US" sz="1800"/>
                </a:p>
              </p:txBody>
            </p:sp>
            <p:sp>
              <p:nvSpPr>
                <p:cNvPr id="121895" name="Rectangle 47"/>
                <p:cNvSpPr>
                  <a:spLocks noChangeArrowheads="1"/>
                </p:cNvSpPr>
                <p:nvPr/>
              </p:nvSpPr>
              <p:spPr bwMode="auto">
                <a:xfrm>
                  <a:off x="2233" y="2950"/>
                  <a:ext cx="824" cy="165"/>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ourier New" pitchFamily="49" charset="0"/>
                    </a:rPr>
                    <a:t>initiator</a:t>
                  </a:r>
                  <a:endParaRPr lang="en-US" sz="1200" b="0"/>
                </a:p>
              </p:txBody>
            </p:sp>
            <p:grpSp>
              <p:nvGrpSpPr>
                <p:cNvPr id="16" name="Group 48"/>
                <p:cNvGrpSpPr>
                  <a:grpSpLocks/>
                </p:cNvGrpSpPr>
                <p:nvPr/>
              </p:nvGrpSpPr>
              <p:grpSpPr bwMode="auto">
                <a:xfrm>
                  <a:off x="3759" y="3106"/>
                  <a:ext cx="1186" cy="164"/>
                  <a:chOff x="4021" y="1404"/>
                  <a:chExt cx="1186" cy="164"/>
                </a:xfrm>
              </p:grpSpPr>
              <p:sp>
                <p:nvSpPr>
                  <p:cNvPr id="121898" name="Rectangle 49"/>
                  <p:cNvSpPr>
                    <a:spLocks noChangeArrowheads="1"/>
                  </p:cNvSpPr>
                  <p:nvPr/>
                </p:nvSpPr>
                <p:spPr bwMode="auto">
                  <a:xfrm>
                    <a:off x="4290" y="1404"/>
                    <a:ext cx="917" cy="164"/>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ourier New" pitchFamily="49" charset="0"/>
                      </a:rPr>
                      <a:t>repository</a:t>
                    </a:r>
                    <a:endParaRPr lang="en-US" sz="1200" b="0"/>
                  </a:p>
                </p:txBody>
              </p:sp>
              <p:sp>
                <p:nvSpPr>
                  <p:cNvPr id="121899" name="Rectangle 50"/>
                  <p:cNvSpPr>
                    <a:spLocks noChangeArrowheads="1"/>
                  </p:cNvSpPr>
                  <p:nvPr/>
                </p:nvSpPr>
                <p:spPr bwMode="auto">
                  <a:xfrm>
                    <a:off x="4021" y="1404"/>
                    <a:ext cx="92" cy="164"/>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ourier New" pitchFamily="49" charset="0"/>
                      </a:rPr>
                      <a:t>1</a:t>
                    </a:r>
                    <a:endParaRPr lang="en-US" sz="1200" b="0"/>
                  </a:p>
                </p:txBody>
              </p:sp>
            </p:grpSp>
            <p:sp>
              <p:nvSpPr>
                <p:cNvPr id="121897" name="Rectangle 51"/>
                <p:cNvSpPr>
                  <a:spLocks noChangeArrowheads="1"/>
                </p:cNvSpPr>
                <p:nvPr/>
              </p:nvSpPr>
              <p:spPr bwMode="auto">
                <a:xfrm>
                  <a:off x="2233" y="3160"/>
                  <a:ext cx="92" cy="164"/>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ourier New" pitchFamily="49" charset="0"/>
                    </a:rPr>
                    <a:t>*</a:t>
                  </a:r>
                  <a:endParaRPr lang="en-US" sz="1200" b="0"/>
                </a:p>
              </p:txBody>
            </p:sp>
          </p:grpSp>
          <p:grpSp>
            <p:nvGrpSpPr>
              <p:cNvPr id="17" name="Group 52"/>
              <p:cNvGrpSpPr>
                <a:grpSpLocks/>
              </p:cNvGrpSpPr>
              <p:nvPr/>
            </p:nvGrpSpPr>
            <p:grpSpPr bwMode="auto">
              <a:xfrm>
                <a:off x="3061" y="2962"/>
                <a:ext cx="1648" cy="460"/>
                <a:chOff x="3061" y="3112"/>
                <a:chExt cx="1648" cy="460"/>
              </a:xfrm>
            </p:grpSpPr>
            <p:grpSp>
              <p:nvGrpSpPr>
                <p:cNvPr id="18" name="Group 53"/>
                <p:cNvGrpSpPr>
                  <a:grpSpLocks/>
                </p:cNvGrpSpPr>
                <p:nvPr/>
              </p:nvGrpSpPr>
              <p:grpSpPr bwMode="auto">
                <a:xfrm>
                  <a:off x="3061" y="3251"/>
                  <a:ext cx="1648" cy="321"/>
                  <a:chOff x="3061" y="3251"/>
                  <a:chExt cx="1648" cy="321"/>
                </a:xfrm>
              </p:grpSpPr>
              <p:sp>
                <p:nvSpPr>
                  <p:cNvPr id="121892" name="Rectangle 54"/>
                  <p:cNvSpPr>
                    <a:spLocks noChangeArrowheads="1"/>
                  </p:cNvSpPr>
                  <p:nvPr/>
                </p:nvSpPr>
                <p:spPr bwMode="auto">
                  <a:xfrm>
                    <a:off x="3061" y="3251"/>
                    <a:ext cx="1648" cy="321"/>
                  </a:xfrm>
                  <a:prstGeom prst="rect">
                    <a:avLst/>
                  </a:prstGeom>
                  <a:solidFill>
                    <a:schemeClr val="bg1"/>
                  </a:solidFill>
                  <a:ln w="22225">
                    <a:solidFill>
                      <a:srgbClr val="000000"/>
                    </a:solidFill>
                    <a:miter lim="800000"/>
                    <a:headEnd/>
                    <a:tailEnd/>
                  </a:ln>
                </p:spPr>
                <p:txBody>
                  <a:bodyPr/>
                  <a:lstStyle/>
                  <a:p>
                    <a:pPr eaLnBrk="0" hangingPunct="0"/>
                    <a:endParaRPr lang="en-US" sz="1800"/>
                  </a:p>
                </p:txBody>
              </p:sp>
              <p:sp>
                <p:nvSpPr>
                  <p:cNvPr id="121893" name="Rectangle 55"/>
                  <p:cNvSpPr>
                    <a:spLocks noChangeArrowheads="1"/>
                  </p:cNvSpPr>
                  <p:nvPr/>
                </p:nvSpPr>
                <p:spPr bwMode="auto">
                  <a:xfrm>
                    <a:off x="3694" y="3334"/>
                    <a:ext cx="458" cy="164"/>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ourier New" pitchFamily="49" charset="0"/>
                      </a:rPr>
                      <a:t>Model</a:t>
                    </a:r>
                    <a:endParaRPr lang="en-US" sz="1200" b="0"/>
                  </a:p>
                </p:txBody>
              </p:sp>
            </p:grpSp>
            <p:sp>
              <p:nvSpPr>
                <p:cNvPr id="121891" name="AutoShape 56"/>
                <p:cNvSpPr>
                  <a:spLocks noChangeArrowheads="1"/>
                </p:cNvSpPr>
                <p:nvPr/>
              </p:nvSpPr>
              <p:spPr bwMode="auto">
                <a:xfrm rot="10800000">
                  <a:off x="3061" y="3112"/>
                  <a:ext cx="446" cy="1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582 h 21600"/>
                    <a:gd name="T14" fmla="*/ 17096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chemeClr val="tx1"/>
                  </a:solidFill>
                  <a:miter lim="800000"/>
                  <a:headEnd/>
                  <a:tailEnd/>
                </a:ln>
              </p:spPr>
              <p:txBody>
                <a:bodyPr wrap="none" anchor="ctr"/>
                <a:lstStyle/>
                <a:p>
                  <a:pPr eaLnBrk="0" hangingPunct="0"/>
                  <a:endParaRPr lang="en-US" sz="1800"/>
                </a:p>
              </p:txBody>
            </p:sp>
          </p:grpSp>
          <p:grpSp>
            <p:nvGrpSpPr>
              <p:cNvPr id="19" name="Group 57"/>
              <p:cNvGrpSpPr>
                <a:grpSpLocks/>
              </p:cNvGrpSpPr>
              <p:nvPr/>
            </p:nvGrpSpPr>
            <p:grpSpPr bwMode="auto">
              <a:xfrm>
                <a:off x="520" y="2652"/>
                <a:ext cx="1662" cy="449"/>
                <a:chOff x="520" y="2802"/>
                <a:chExt cx="1662" cy="449"/>
              </a:xfrm>
            </p:grpSpPr>
            <p:grpSp>
              <p:nvGrpSpPr>
                <p:cNvPr id="20" name="Group 58"/>
                <p:cNvGrpSpPr>
                  <a:grpSpLocks/>
                </p:cNvGrpSpPr>
                <p:nvPr/>
              </p:nvGrpSpPr>
              <p:grpSpPr bwMode="auto">
                <a:xfrm>
                  <a:off x="520" y="2944"/>
                  <a:ext cx="1662" cy="307"/>
                  <a:chOff x="520" y="2944"/>
                  <a:chExt cx="1662" cy="307"/>
                </a:xfrm>
              </p:grpSpPr>
              <p:sp>
                <p:nvSpPr>
                  <p:cNvPr id="121888" name="Rectangle 59"/>
                  <p:cNvSpPr>
                    <a:spLocks noChangeArrowheads="1"/>
                  </p:cNvSpPr>
                  <p:nvPr/>
                </p:nvSpPr>
                <p:spPr bwMode="auto">
                  <a:xfrm>
                    <a:off x="520" y="2944"/>
                    <a:ext cx="1662" cy="307"/>
                  </a:xfrm>
                  <a:prstGeom prst="rect">
                    <a:avLst/>
                  </a:prstGeom>
                  <a:solidFill>
                    <a:schemeClr val="bg1"/>
                  </a:solidFill>
                  <a:ln w="22225">
                    <a:solidFill>
                      <a:srgbClr val="000000"/>
                    </a:solidFill>
                    <a:miter lim="800000"/>
                    <a:headEnd/>
                    <a:tailEnd/>
                  </a:ln>
                </p:spPr>
                <p:txBody>
                  <a:bodyPr/>
                  <a:lstStyle/>
                  <a:p>
                    <a:pPr eaLnBrk="0" hangingPunct="0"/>
                    <a:endParaRPr lang="en-US" sz="1800"/>
                  </a:p>
                </p:txBody>
              </p:sp>
              <p:sp>
                <p:nvSpPr>
                  <p:cNvPr id="121889" name="Rectangle 60"/>
                  <p:cNvSpPr>
                    <a:spLocks noChangeArrowheads="1"/>
                  </p:cNvSpPr>
                  <p:nvPr/>
                </p:nvSpPr>
                <p:spPr bwMode="auto">
                  <a:xfrm>
                    <a:off x="966" y="3023"/>
                    <a:ext cx="916" cy="164"/>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ourier New" pitchFamily="49" charset="0"/>
                      </a:rPr>
                      <a:t>Controller</a:t>
                    </a:r>
                    <a:endParaRPr lang="en-US" sz="1200" b="0"/>
                  </a:p>
                </p:txBody>
              </p:sp>
            </p:grpSp>
            <p:sp>
              <p:nvSpPr>
                <p:cNvPr id="121887" name="AutoShape 61"/>
                <p:cNvSpPr>
                  <a:spLocks noChangeArrowheads="1"/>
                </p:cNvSpPr>
                <p:nvPr/>
              </p:nvSpPr>
              <p:spPr bwMode="auto">
                <a:xfrm rot="10800000">
                  <a:off x="520" y="2802"/>
                  <a:ext cx="446" cy="1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582 h 21600"/>
                    <a:gd name="T14" fmla="*/ 17096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chemeClr val="tx1"/>
                  </a:solidFill>
                  <a:miter lim="800000"/>
                  <a:headEnd/>
                  <a:tailEnd/>
                </a:ln>
              </p:spPr>
              <p:txBody>
                <a:bodyPr wrap="none" anchor="ctr"/>
                <a:lstStyle/>
                <a:p>
                  <a:pPr eaLnBrk="0" hangingPunct="0"/>
                  <a:endParaRPr lang="en-US" sz="1800"/>
                </a:p>
              </p:txBody>
            </p:sp>
          </p:grpSp>
          <p:grpSp>
            <p:nvGrpSpPr>
              <p:cNvPr id="21" name="Group 62"/>
              <p:cNvGrpSpPr>
                <a:grpSpLocks/>
              </p:cNvGrpSpPr>
              <p:nvPr/>
            </p:nvGrpSpPr>
            <p:grpSpPr bwMode="auto">
              <a:xfrm>
                <a:off x="757" y="3422"/>
                <a:ext cx="1662" cy="447"/>
                <a:chOff x="757" y="3572"/>
                <a:chExt cx="1662" cy="447"/>
              </a:xfrm>
            </p:grpSpPr>
            <p:grpSp>
              <p:nvGrpSpPr>
                <p:cNvPr id="22" name="Group 63"/>
                <p:cNvGrpSpPr>
                  <a:grpSpLocks/>
                </p:cNvGrpSpPr>
                <p:nvPr/>
              </p:nvGrpSpPr>
              <p:grpSpPr bwMode="auto">
                <a:xfrm>
                  <a:off x="757" y="3712"/>
                  <a:ext cx="1662" cy="307"/>
                  <a:chOff x="1005" y="1982"/>
                  <a:chExt cx="1662" cy="307"/>
                </a:xfrm>
              </p:grpSpPr>
              <p:sp>
                <p:nvSpPr>
                  <p:cNvPr id="121884" name="Rectangle 64"/>
                  <p:cNvSpPr>
                    <a:spLocks noChangeArrowheads="1"/>
                  </p:cNvSpPr>
                  <p:nvPr/>
                </p:nvSpPr>
                <p:spPr bwMode="auto">
                  <a:xfrm>
                    <a:off x="1005" y="1982"/>
                    <a:ext cx="1662" cy="307"/>
                  </a:xfrm>
                  <a:prstGeom prst="rect">
                    <a:avLst/>
                  </a:prstGeom>
                  <a:solidFill>
                    <a:schemeClr val="bg1"/>
                  </a:solidFill>
                  <a:ln w="22225">
                    <a:solidFill>
                      <a:srgbClr val="000000"/>
                    </a:solidFill>
                    <a:miter lim="800000"/>
                    <a:headEnd/>
                    <a:tailEnd/>
                  </a:ln>
                </p:spPr>
                <p:txBody>
                  <a:bodyPr/>
                  <a:lstStyle/>
                  <a:p>
                    <a:pPr eaLnBrk="0" hangingPunct="0"/>
                    <a:endParaRPr lang="en-US" sz="1800"/>
                  </a:p>
                </p:txBody>
              </p:sp>
              <p:sp>
                <p:nvSpPr>
                  <p:cNvPr id="121885" name="Rectangle 65"/>
                  <p:cNvSpPr>
                    <a:spLocks noChangeArrowheads="1"/>
                  </p:cNvSpPr>
                  <p:nvPr/>
                </p:nvSpPr>
                <p:spPr bwMode="auto">
                  <a:xfrm>
                    <a:off x="1682" y="2058"/>
                    <a:ext cx="366" cy="164"/>
                  </a:xfrm>
                  <a:prstGeom prst="rect">
                    <a:avLst/>
                  </a:prstGeom>
                  <a:solidFill>
                    <a:schemeClr val="bg1"/>
                  </a:solidFill>
                  <a:ln w="9525">
                    <a:noFill/>
                    <a:miter lim="800000"/>
                    <a:headEnd/>
                    <a:tailEnd/>
                  </a:ln>
                </p:spPr>
                <p:txBody>
                  <a:bodyPr wrap="none" lIns="0" tIns="0" rIns="0" bIns="0">
                    <a:spAutoFit/>
                  </a:bodyPr>
                  <a:lstStyle/>
                  <a:p>
                    <a:pPr eaLnBrk="0" hangingPunct="0"/>
                    <a:r>
                      <a:rPr lang="en-US" sz="1200">
                        <a:solidFill>
                          <a:srgbClr val="000000"/>
                        </a:solidFill>
                        <a:latin typeface="Courier New" pitchFamily="49" charset="0"/>
                      </a:rPr>
                      <a:t>View</a:t>
                    </a:r>
                    <a:endParaRPr lang="en-US" sz="1200" b="0"/>
                  </a:p>
                </p:txBody>
              </p:sp>
            </p:grpSp>
            <p:sp>
              <p:nvSpPr>
                <p:cNvPr id="121883" name="AutoShape 66"/>
                <p:cNvSpPr>
                  <a:spLocks noChangeArrowheads="1"/>
                </p:cNvSpPr>
                <p:nvPr/>
              </p:nvSpPr>
              <p:spPr bwMode="auto">
                <a:xfrm rot="10800000">
                  <a:off x="763" y="3572"/>
                  <a:ext cx="446" cy="1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582 h 21600"/>
                    <a:gd name="T14" fmla="*/ 17096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12700">
                  <a:solidFill>
                    <a:schemeClr val="tx1"/>
                  </a:solidFill>
                  <a:miter lim="800000"/>
                  <a:headEnd/>
                  <a:tailEnd/>
                </a:ln>
              </p:spPr>
              <p:txBody>
                <a:bodyPr wrap="none" anchor="ctr"/>
                <a:lstStyle/>
                <a:p>
                  <a:pPr eaLnBrk="0" hangingPunct="0"/>
                  <a:endParaRPr lang="en-US" sz="1800"/>
                </a:p>
              </p:txBody>
            </p:sp>
          </p:grpSp>
        </p:grpSp>
        <p:sp>
          <p:nvSpPr>
            <p:cNvPr id="121876" name="Line 74"/>
            <p:cNvSpPr>
              <a:spLocks noChangeShapeType="1"/>
            </p:cNvSpPr>
            <p:nvPr/>
          </p:nvSpPr>
          <p:spPr bwMode="auto">
            <a:xfrm>
              <a:off x="2069" y="1513"/>
              <a:ext cx="3669" cy="0"/>
            </a:xfrm>
            <a:prstGeom prst="line">
              <a:avLst/>
            </a:prstGeom>
            <a:noFill/>
            <a:ln w="12700">
              <a:solidFill>
                <a:schemeClr val="tx1"/>
              </a:solidFill>
              <a:round/>
              <a:headEnd/>
              <a:tailEnd/>
            </a:ln>
          </p:spPr>
          <p:txBody>
            <a:bodyPr wrap="none" anchor="ctr"/>
            <a:lstStyle/>
            <a:p>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73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73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499"/>
                                          </p:stCondLst>
                                        </p:cTn>
                                        <p:tgtEl>
                                          <p:spTgt spid="267273">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499"/>
                                          </p:stCondLst>
                                        </p:cTn>
                                        <p:tgtEl>
                                          <p:spTgt spid="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499"/>
                                          </p:stCondLst>
                                        </p:cTn>
                                        <p:tgtEl>
                                          <p:spTgt spid="267337">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499"/>
                                          </p:stCondLst>
                                        </p:cTn>
                                        <p:tgtEl>
                                          <p:spTgt spid="267336">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26727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499"/>
                                          </p:stCondLst>
                                        </p:cTn>
                                        <p:tgtEl>
                                          <p:spTgt spid="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499"/>
                                          </p:stCondLst>
                                        </p:cTn>
                                        <p:tgtEl>
                                          <p:spTgt spid="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499"/>
                                          </p:stCondLst>
                                        </p:cTn>
                                        <p:tgtEl>
                                          <p:spTgt spid="1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0" grpId="0" animBg="1"/>
      <p:bldP spid="267332" grpId="0" animBg="1" autoUpdateAnimBg="0"/>
      <p:bldP spid="267333"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sz="4000" dirty="0" smtClean="0">
                <a:ea typeface="ＭＳ Ｐゴシック" pitchFamily="34" charset="-128"/>
              </a:rPr>
              <a:t>Review: UML Communication Diagram</a:t>
            </a:r>
          </a:p>
        </p:txBody>
      </p:sp>
      <p:sp>
        <p:nvSpPr>
          <p:cNvPr id="290819" name="Rectangle 3"/>
          <p:cNvSpPr>
            <a:spLocks noGrp="1" noChangeArrowheads="1"/>
          </p:cNvSpPr>
          <p:nvPr>
            <p:ph type="body" idx="1"/>
          </p:nvPr>
        </p:nvSpPr>
        <p:spPr>
          <a:xfrm>
            <a:off x="279400" y="1062038"/>
            <a:ext cx="8610600" cy="5219700"/>
          </a:xfrm>
        </p:spPr>
        <p:txBody>
          <a:bodyPr/>
          <a:lstStyle/>
          <a:p>
            <a:r>
              <a:rPr lang="en-US" sz="2400" dirty="0" smtClean="0">
                <a:ea typeface="ＭＳ Ｐゴシック" pitchFamily="34" charset="-128"/>
              </a:rPr>
              <a:t>A  </a:t>
            </a:r>
            <a:r>
              <a:rPr lang="en-US" sz="2400" dirty="0" smtClean="0">
                <a:solidFill>
                  <a:srgbClr val="FF0000"/>
                </a:solidFill>
                <a:ea typeface="ＭＳ Ｐゴシック" pitchFamily="34" charset="-128"/>
              </a:rPr>
              <a:t>Communication Diagram</a:t>
            </a:r>
            <a:r>
              <a:rPr lang="en-US" sz="2400" dirty="0" smtClean="0">
                <a:ea typeface="ＭＳ Ｐゴシック" pitchFamily="34" charset="-128"/>
              </a:rPr>
              <a:t> visualizes the interactions between objects as a flow of messages. Messages can be events or calls to operations</a:t>
            </a:r>
          </a:p>
          <a:p>
            <a:r>
              <a:rPr lang="en-US" sz="2400" dirty="0" smtClean="0">
                <a:ea typeface="ＭＳ Ｐゴシック" pitchFamily="34" charset="-128"/>
              </a:rPr>
              <a:t>Communication diagrams </a:t>
            </a:r>
            <a:r>
              <a:rPr lang="en-US" sz="2400" dirty="0" smtClean="0">
                <a:solidFill>
                  <a:srgbClr val="FF0000"/>
                </a:solidFill>
                <a:ea typeface="ＭＳ Ｐゴシック" pitchFamily="34" charset="-128"/>
              </a:rPr>
              <a:t>describe the static </a:t>
            </a:r>
            <a:r>
              <a:rPr lang="en-US" sz="2400" dirty="0" err="1" smtClean="0">
                <a:solidFill>
                  <a:srgbClr val="FF0000"/>
                </a:solidFill>
                <a:ea typeface="ＭＳ Ｐゴシック" pitchFamily="34" charset="-128"/>
              </a:rPr>
              <a:t>struc-ture</a:t>
            </a:r>
            <a:r>
              <a:rPr lang="en-US" sz="2400" dirty="0" smtClean="0">
                <a:solidFill>
                  <a:srgbClr val="FF0000"/>
                </a:solidFill>
                <a:ea typeface="ＭＳ Ｐゴシック" pitchFamily="34" charset="-128"/>
              </a:rPr>
              <a:t> </a:t>
            </a:r>
            <a:r>
              <a:rPr lang="en-US" sz="2400" dirty="0" smtClean="0">
                <a:ea typeface="ＭＳ Ｐゴシック" pitchFamily="34" charset="-128"/>
              </a:rPr>
              <a:t>as well as the</a:t>
            </a:r>
            <a:r>
              <a:rPr lang="en-US" sz="2400" dirty="0" smtClean="0">
                <a:solidFill>
                  <a:srgbClr val="FF0000"/>
                </a:solidFill>
                <a:ea typeface="ＭＳ Ｐゴシック" pitchFamily="34" charset="-128"/>
              </a:rPr>
              <a:t> dynamic behavior of a system</a:t>
            </a:r>
            <a:r>
              <a:rPr lang="en-US" sz="2400" dirty="0" smtClean="0">
                <a:ea typeface="ＭＳ Ｐゴシック" pitchFamily="34" charset="-128"/>
              </a:rPr>
              <a:t>:</a:t>
            </a:r>
          </a:p>
          <a:p>
            <a:pPr lvl="1"/>
            <a:r>
              <a:rPr lang="en-US" sz="2000" dirty="0" smtClean="0">
                <a:ea typeface="ＭＳ Ｐゴシック" pitchFamily="34" charset="-128"/>
              </a:rPr>
              <a:t>The static structure is obtained from the UML class diagram </a:t>
            </a:r>
          </a:p>
          <a:p>
            <a:pPr lvl="2"/>
            <a:r>
              <a:rPr lang="en-US" sz="1800" dirty="0" smtClean="0">
                <a:ea typeface="ＭＳ Ｐゴシック" pitchFamily="34" charset="-128"/>
              </a:rPr>
              <a:t>Communication diagrams reuse the layout of classes and associations in the class diagram</a:t>
            </a:r>
          </a:p>
          <a:p>
            <a:pPr lvl="1"/>
            <a:r>
              <a:rPr lang="en-US" sz="2000" dirty="0" smtClean="0">
                <a:ea typeface="ＭＳ Ｐゴシック" pitchFamily="34" charset="-128"/>
              </a:rPr>
              <a:t>The dynamic behavior is obtained from the dynamic model (UML sequence diagrams and UML statechart diagrams)</a:t>
            </a:r>
          </a:p>
          <a:p>
            <a:pPr lvl="2"/>
            <a:r>
              <a:rPr lang="en-US" sz="1800" dirty="0" smtClean="0">
                <a:ea typeface="ＭＳ Ｐゴシック" pitchFamily="34" charset="-128"/>
              </a:rPr>
              <a:t>Messages between objects are labeled with a number and placed near the link the message is sent over</a:t>
            </a:r>
          </a:p>
          <a:p>
            <a:r>
              <a:rPr lang="en-US" sz="2400" dirty="0" smtClean="0">
                <a:ea typeface="ＭＳ Ｐゴシック" pitchFamily="34" charset="-128"/>
              </a:rPr>
              <a:t>Reading a communication diagram involves starting at message 1.0, and following the messages from object to object.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0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0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0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08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908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908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0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bldLvl="4"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smtClean="0">
                <a:ea typeface="ＭＳ Ｐゴシック" pitchFamily="34" charset="-128"/>
              </a:rPr>
              <a:t>MVC vs. 3-Tier Architectural Style</a:t>
            </a:r>
          </a:p>
        </p:txBody>
      </p:sp>
      <p:sp>
        <p:nvSpPr>
          <p:cNvPr id="285699" name="Rectangle 3"/>
          <p:cNvSpPr>
            <a:spLocks noGrp="1" noChangeArrowheads="1"/>
          </p:cNvSpPr>
          <p:nvPr>
            <p:ph type="body" idx="1"/>
          </p:nvPr>
        </p:nvSpPr>
        <p:spPr>
          <a:xfrm>
            <a:off x="271463" y="1041400"/>
            <a:ext cx="8697912" cy="5545138"/>
          </a:xfrm>
        </p:spPr>
        <p:txBody>
          <a:bodyPr/>
          <a:lstStyle/>
          <a:p>
            <a:r>
              <a:rPr lang="en-US" sz="2400" dirty="0" smtClean="0">
                <a:ea typeface="ＭＳ Ｐゴシック" pitchFamily="34" charset="-128"/>
              </a:rPr>
              <a:t>The </a:t>
            </a:r>
            <a:r>
              <a:rPr lang="en-US" sz="2400" dirty="0" smtClean="0">
                <a:solidFill>
                  <a:srgbClr val="0000CC"/>
                </a:solidFill>
                <a:ea typeface="ＭＳ Ｐゴシック" pitchFamily="34" charset="-128"/>
              </a:rPr>
              <a:t>MVC </a:t>
            </a:r>
            <a:r>
              <a:rPr lang="en-US" sz="2400" dirty="0" smtClean="0">
                <a:ea typeface="ＭＳ Ｐゴシック" pitchFamily="34" charset="-128"/>
              </a:rPr>
              <a:t>architectural style is </a:t>
            </a:r>
            <a:r>
              <a:rPr lang="en-US" sz="2400" dirty="0" smtClean="0">
                <a:solidFill>
                  <a:srgbClr val="0000CC"/>
                </a:solidFill>
                <a:ea typeface="ＭＳ Ｐゴシック" pitchFamily="34" charset="-128"/>
              </a:rPr>
              <a:t>nonhierarchical</a:t>
            </a:r>
            <a:r>
              <a:rPr lang="en-US" sz="2400" dirty="0" smtClean="0">
                <a:ea typeface="ＭＳ Ｐゴシック" pitchFamily="34" charset="-128"/>
              </a:rPr>
              <a:t> (triangular): </a:t>
            </a:r>
          </a:p>
          <a:p>
            <a:pPr lvl="1"/>
            <a:r>
              <a:rPr lang="en-US" sz="2000" dirty="0" smtClean="0">
                <a:ea typeface="ＭＳ Ｐゴシック" pitchFamily="34" charset="-128"/>
              </a:rPr>
              <a:t>View subsystem sends updates to the Controller subsystem</a:t>
            </a:r>
          </a:p>
          <a:p>
            <a:pPr lvl="1"/>
            <a:r>
              <a:rPr lang="en-US" sz="2000" dirty="0" smtClean="0">
                <a:ea typeface="ＭＳ Ｐゴシック" pitchFamily="34" charset="-128"/>
              </a:rPr>
              <a:t>Controller subsystem updates the Model subsystem</a:t>
            </a:r>
          </a:p>
          <a:p>
            <a:pPr lvl="1"/>
            <a:r>
              <a:rPr lang="en-US" sz="2000" dirty="0" smtClean="0">
                <a:ea typeface="ＭＳ Ｐゴシック" pitchFamily="34" charset="-128"/>
              </a:rPr>
              <a:t>View subsystem is updated directly from the Model</a:t>
            </a:r>
          </a:p>
          <a:p>
            <a:r>
              <a:rPr lang="en-US" sz="2400" dirty="0" smtClean="0">
                <a:ea typeface="ＭＳ Ｐゴシック" pitchFamily="34" charset="-128"/>
              </a:rPr>
              <a:t>The </a:t>
            </a:r>
            <a:r>
              <a:rPr lang="en-US" sz="2400" dirty="0" smtClean="0">
                <a:solidFill>
                  <a:srgbClr val="0000CC"/>
                </a:solidFill>
                <a:ea typeface="ＭＳ Ｐゴシック" pitchFamily="34" charset="-128"/>
              </a:rPr>
              <a:t>3-tier</a:t>
            </a:r>
            <a:r>
              <a:rPr lang="en-US" sz="2400" dirty="0" smtClean="0">
                <a:ea typeface="ＭＳ Ｐゴシック" pitchFamily="34" charset="-128"/>
              </a:rPr>
              <a:t> architectural style is </a:t>
            </a:r>
            <a:r>
              <a:rPr lang="en-US" sz="2400" dirty="0" smtClean="0">
                <a:solidFill>
                  <a:srgbClr val="0000CC"/>
                </a:solidFill>
                <a:ea typeface="ＭＳ Ｐゴシック" pitchFamily="34" charset="-128"/>
              </a:rPr>
              <a:t>hierarchical</a:t>
            </a:r>
            <a:r>
              <a:rPr lang="en-US" sz="2400" dirty="0" smtClean="0">
                <a:ea typeface="ＭＳ Ｐゴシック" pitchFamily="34" charset="-128"/>
              </a:rPr>
              <a:t> (linear):</a:t>
            </a:r>
          </a:p>
          <a:p>
            <a:pPr lvl="1"/>
            <a:r>
              <a:rPr lang="en-US" sz="2000" dirty="0" smtClean="0">
                <a:ea typeface="ＭＳ Ｐゴシック" pitchFamily="34" charset="-128"/>
              </a:rPr>
              <a:t>The presentation layer never communicates directly with the data layer (opaque architecture)</a:t>
            </a:r>
          </a:p>
          <a:p>
            <a:pPr lvl="1"/>
            <a:r>
              <a:rPr lang="en-US" sz="2000" dirty="0" smtClean="0">
                <a:ea typeface="ＭＳ Ｐゴシック" pitchFamily="34" charset="-128"/>
              </a:rPr>
              <a:t>All communication must pass through the middleware layer</a:t>
            </a:r>
          </a:p>
          <a:p>
            <a:r>
              <a:rPr lang="en-US" sz="2400" dirty="0" smtClean="0">
                <a:solidFill>
                  <a:srgbClr val="0000CC"/>
                </a:solidFill>
                <a:ea typeface="ＭＳ Ｐゴシック" pitchFamily="34" charset="-128"/>
              </a:rPr>
              <a:t>History:</a:t>
            </a:r>
            <a:endParaRPr lang="en-US" sz="1600" dirty="0" smtClean="0">
              <a:ea typeface="ＭＳ Ｐゴシック" pitchFamily="34" charset="-128"/>
            </a:endParaRPr>
          </a:p>
          <a:p>
            <a:pPr lvl="1"/>
            <a:r>
              <a:rPr lang="en-US" sz="2000" dirty="0" smtClean="0">
                <a:ea typeface="ＭＳ Ｐゴシック" pitchFamily="34" charset="-128"/>
              </a:rPr>
              <a:t>MVC (1970-1980): Originated during the development of modular graphical  applications for a  single graphical workstation at Xerox </a:t>
            </a:r>
            <a:r>
              <a:rPr lang="en-US" sz="2000" dirty="0" err="1" smtClean="0">
                <a:ea typeface="ＭＳ Ｐゴシック" pitchFamily="34" charset="-128"/>
              </a:rPr>
              <a:t>Parc</a:t>
            </a:r>
            <a:endParaRPr lang="en-US" sz="2000" dirty="0" smtClean="0">
              <a:ea typeface="ＭＳ Ｐゴシック" pitchFamily="34" charset="-128"/>
            </a:endParaRPr>
          </a:p>
          <a:p>
            <a:pPr lvl="1"/>
            <a:r>
              <a:rPr lang="en-US" sz="2000" dirty="0" smtClean="0">
                <a:ea typeface="ＭＳ Ｐゴシック" pitchFamily="34" charset="-128"/>
              </a:rPr>
              <a:t>3-Tier (1990s): Originated with the appearance of Web applications, where the client, middleware and data layers ran on physically separate platforms. </a:t>
            </a:r>
          </a:p>
          <a:p>
            <a:pPr lvl="2"/>
            <a:endParaRPr lang="en-US" sz="1200"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56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856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856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8569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856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8569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8569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8569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8569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856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smtClean="0">
                <a:ea typeface="ＭＳ Ｐゴシック" pitchFamily="34" charset="-128"/>
              </a:rPr>
              <a:t>Xerox Parc</a:t>
            </a:r>
          </a:p>
        </p:txBody>
      </p:sp>
      <p:sp>
        <p:nvSpPr>
          <p:cNvPr id="295939" name="Rectangle 3"/>
          <p:cNvSpPr>
            <a:spLocks noGrp="1" noChangeArrowheads="1"/>
          </p:cNvSpPr>
          <p:nvPr>
            <p:ph type="body" idx="1"/>
          </p:nvPr>
        </p:nvSpPr>
        <p:spPr>
          <a:xfrm>
            <a:off x="304800" y="1395434"/>
            <a:ext cx="8458200" cy="5105400"/>
          </a:xfrm>
        </p:spPr>
        <p:txBody>
          <a:bodyPr/>
          <a:lstStyle/>
          <a:p>
            <a:pPr>
              <a:buFont typeface="Times" charset="0"/>
              <a:buNone/>
            </a:pPr>
            <a:r>
              <a:rPr lang="en-US" sz="2400" b="1" dirty="0" smtClean="0">
                <a:latin typeface="Arial" pitchFamily="34" charset="0"/>
                <a:ea typeface="ＭＳ Ｐゴシック" pitchFamily="34" charset="-128"/>
              </a:rPr>
              <a:t>Xerox PARC </a:t>
            </a:r>
            <a:r>
              <a:rPr lang="en-US" sz="2400" dirty="0" smtClean="0">
                <a:latin typeface="Helvetica" charset="0"/>
                <a:ea typeface="ＭＳ Ｐゴシック" pitchFamily="34" charset="-128"/>
              </a:rPr>
              <a:t>(Palo Alto Research Center)</a:t>
            </a:r>
          </a:p>
          <a:p>
            <a:pPr>
              <a:buFont typeface="Times" charset="0"/>
              <a:buNone/>
            </a:pPr>
            <a:r>
              <a:rPr lang="en-US" sz="2400" dirty="0" smtClean="0">
                <a:latin typeface="Helvetica" charset="0"/>
                <a:ea typeface="ＭＳ Ｐゴシック" pitchFamily="34" charset="-128"/>
              </a:rPr>
              <a:t>	Founded in </a:t>
            </a:r>
            <a:r>
              <a:rPr lang="en-US" sz="2400" dirty="0" smtClean="0">
                <a:latin typeface="Arial" pitchFamily="34" charset="0"/>
                <a:ea typeface="ＭＳ Ｐゴシック" pitchFamily="34" charset="-128"/>
              </a:rPr>
              <a:t>1970 by Xerox, since 2002 </a:t>
            </a:r>
            <a:r>
              <a:rPr lang="en-US" sz="2400" dirty="0" smtClean="0">
                <a:latin typeface="Helvetica" charset="0"/>
                <a:ea typeface="ＭＳ Ｐゴシック" pitchFamily="34" charset="-128"/>
              </a:rPr>
              <a:t>a separate company PARC (wholly owned by Xerox). Best known for the invention of  </a:t>
            </a:r>
          </a:p>
          <a:p>
            <a:pPr lvl="1"/>
            <a:r>
              <a:rPr lang="en-US" sz="2000" dirty="0" smtClean="0">
                <a:latin typeface="Arial" pitchFamily="34" charset="0"/>
                <a:ea typeface="ＭＳ Ｐゴシック" pitchFamily="34" charset="-128"/>
              </a:rPr>
              <a:t>Laser printer</a:t>
            </a:r>
            <a:r>
              <a:rPr lang="en-US" sz="2000" dirty="0" smtClean="0">
                <a:latin typeface="Helvetica" charset="0"/>
                <a:ea typeface="ＭＳ Ｐゴシック" pitchFamily="34" charset="-128"/>
              </a:rPr>
              <a:t> (1973, Gary </a:t>
            </a:r>
            <a:r>
              <a:rPr lang="en-US" sz="2000" dirty="0" err="1" smtClean="0">
                <a:latin typeface="Helvetica" charset="0"/>
                <a:ea typeface="ＭＳ Ｐゴシック" pitchFamily="34" charset="-128"/>
              </a:rPr>
              <a:t>Starkweather</a:t>
            </a:r>
            <a:r>
              <a:rPr lang="en-US" sz="2000" dirty="0" smtClean="0">
                <a:latin typeface="Helvetica" charset="0"/>
                <a:ea typeface="ＭＳ Ｐゴシック" pitchFamily="34" charset="-128"/>
              </a:rPr>
              <a:t>)</a:t>
            </a:r>
          </a:p>
          <a:p>
            <a:pPr lvl="1"/>
            <a:r>
              <a:rPr lang="en-US" sz="2000" dirty="0" smtClean="0">
                <a:latin typeface="Arial" pitchFamily="34" charset="0"/>
                <a:ea typeface="ＭＳ Ｐゴシック" pitchFamily="34" charset="-128"/>
              </a:rPr>
              <a:t>Ethernet (1973, Bob Metcalfe)</a:t>
            </a:r>
            <a:endParaRPr lang="en-US" sz="2000" dirty="0" smtClean="0">
              <a:latin typeface="Helvetica" charset="0"/>
              <a:ea typeface="ＭＳ Ｐゴシック" pitchFamily="34" charset="-128"/>
            </a:endParaRPr>
          </a:p>
          <a:p>
            <a:pPr lvl="1"/>
            <a:r>
              <a:rPr lang="en-US" sz="2000" dirty="0" smtClean="0">
                <a:latin typeface="Helvetica" charset="0"/>
                <a:ea typeface="ＭＳ Ｐゴシック" pitchFamily="34" charset="-128"/>
              </a:rPr>
              <a:t>Modern </a:t>
            </a:r>
            <a:r>
              <a:rPr lang="en-US" sz="2000" dirty="0" smtClean="0">
                <a:latin typeface="Arial" pitchFamily="34" charset="0"/>
                <a:ea typeface="ＭＳ Ｐゴシック" pitchFamily="34" charset="-128"/>
              </a:rPr>
              <a:t>personal computer (1973, Alto, Bravo)</a:t>
            </a:r>
          </a:p>
          <a:p>
            <a:pPr lvl="1"/>
            <a:r>
              <a:rPr lang="en-US" sz="2000" dirty="0" smtClean="0">
                <a:latin typeface="Arial" pitchFamily="34" charset="0"/>
                <a:ea typeface="ＭＳ Ｐゴシック" pitchFamily="34" charset="-128"/>
              </a:rPr>
              <a:t>Graphical user interface</a:t>
            </a:r>
            <a:r>
              <a:rPr lang="en-US" sz="2000" dirty="0" smtClean="0">
                <a:latin typeface="Helvetica" charset="0"/>
                <a:ea typeface="ＭＳ Ｐゴシック" pitchFamily="34" charset="-128"/>
              </a:rPr>
              <a:t> (GUI) based on WIMP </a:t>
            </a:r>
          </a:p>
          <a:p>
            <a:pPr lvl="2"/>
            <a:r>
              <a:rPr lang="en-US" sz="1800" dirty="0" smtClean="0">
                <a:latin typeface="Helvetica" charset="0"/>
                <a:ea typeface="ＭＳ Ｐゴシック" pitchFamily="34" charset="-128"/>
              </a:rPr>
              <a:t>Windows, icons, menus and pointing device</a:t>
            </a:r>
          </a:p>
          <a:p>
            <a:pPr lvl="3"/>
            <a:r>
              <a:rPr lang="en-US" sz="1600" dirty="0" smtClean="0">
                <a:latin typeface="Helvetica" charset="0"/>
                <a:ea typeface="ＭＳ Ｐゴシック" pitchFamily="34" charset="-128"/>
              </a:rPr>
              <a:t>Based on Doug </a:t>
            </a:r>
            <a:r>
              <a:rPr lang="en-US" sz="1600" dirty="0" err="1" smtClean="0">
                <a:latin typeface="Helvetica" charset="0"/>
                <a:ea typeface="ＭＳ Ｐゴシック" pitchFamily="34" charset="-128"/>
              </a:rPr>
              <a:t>Engelbart</a:t>
            </a:r>
            <a:r>
              <a:rPr lang="en-US" altLang="ja-JP" sz="1600" dirty="0" err="1" smtClean="0">
                <a:latin typeface="Helvetica" charset="0"/>
                <a:ea typeface="ＭＳ Ｐゴシック" pitchFamily="34" charset="-128"/>
              </a:rPr>
              <a:t>´s</a:t>
            </a:r>
            <a:r>
              <a:rPr lang="en-US" sz="1600" dirty="0" smtClean="0">
                <a:latin typeface="Helvetica" charset="0"/>
                <a:ea typeface="ＭＳ Ｐゴシック" pitchFamily="34" charset="-128"/>
              </a:rPr>
              <a:t> invention </a:t>
            </a:r>
            <a:br>
              <a:rPr lang="en-US" sz="1600" dirty="0" smtClean="0">
                <a:latin typeface="Helvetica" charset="0"/>
                <a:ea typeface="ＭＳ Ｐゴシック" pitchFamily="34" charset="-128"/>
              </a:rPr>
            </a:br>
            <a:r>
              <a:rPr lang="en-US" sz="1600" dirty="0" smtClean="0">
                <a:latin typeface="Helvetica" charset="0"/>
                <a:ea typeface="ＭＳ Ｐゴシック" pitchFamily="34" charset="-128"/>
              </a:rPr>
              <a:t>of the mouse in 1965</a:t>
            </a:r>
          </a:p>
          <a:p>
            <a:pPr lvl="1"/>
            <a:r>
              <a:rPr lang="en-US" sz="2000" dirty="0" smtClean="0">
                <a:latin typeface="Arial" pitchFamily="34" charset="0"/>
                <a:ea typeface="ＭＳ Ｐゴシック" pitchFamily="34" charset="-128"/>
              </a:rPr>
              <a:t>Object-oriented programming (Smalltalk, 1970s, Adele Goldberg)</a:t>
            </a:r>
            <a:endParaRPr lang="en-US" sz="2000" dirty="0" smtClean="0">
              <a:latin typeface="Helvetica" charset="0"/>
              <a:ea typeface="ＭＳ Ｐゴシック" pitchFamily="34" charset="-128"/>
            </a:endParaRPr>
          </a:p>
          <a:p>
            <a:pPr lvl="1"/>
            <a:r>
              <a:rPr lang="en-US" sz="2000" dirty="0" smtClean="0">
                <a:latin typeface="Arial" pitchFamily="34" charset="0"/>
                <a:ea typeface="ＭＳ Ｐゴシック" pitchFamily="34" charset="-128"/>
              </a:rPr>
              <a:t>Ubiquitous computing (1990, Mark Weiser)</a:t>
            </a:r>
            <a:r>
              <a:rPr lang="en-US" sz="2000" dirty="0" smtClean="0">
                <a:latin typeface="Helvetica" charset="0"/>
                <a:ea typeface="ＭＳ Ｐゴシック" pitchFamily="34" charset="-128"/>
              </a:rPr>
              <a:t>.</a:t>
            </a:r>
          </a:p>
        </p:txBody>
      </p:sp>
      <p:pic>
        <p:nvPicPr>
          <p:cNvPr id="126980" name="Picture 4"/>
          <p:cNvPicPr>
            <a:picLocks noChangeAspect="1" noChangeArrowheads="1"/>
          </p:cNvPicPr>
          <p:nvPr/>
        </p:nvPicPr>
        <p:blipFill>
          <a:blip r:embed="rId2"/>
          <a:srcRect/>
          <a:stretch>
            <a:fillRect/>
          </a:stretch>
        </p:blipFill>
        <p:spPr bwMode="auto">
          <a:xfrm>
            <a:off x="6711950" y="222250"/>
            <a:ext cx="1860550" cy="1395413"/>
          </a:xfrm>
          <a:prstGeom prst="rect">
            <a:avLst/>
          </a:prstGeom>
          <a:noFill/>
          <a:ln w="12700">
            <a:noFill/>
            <a:miter lim="800000"/>
            <a:headEnd/>
            <a:tailEnd/>
          </a:ln>
        </p:spPr>
      </p:pic>
      <p:pic>
        <p:nvPicPr>
          <p:cNvPr id="295941" name="Picture 5"/>
          <p:cNvPicPr>
            <a:picLocks noChangeAspect="1" noChangeArrowheads="1"/>
          </p:cNvPicPr>
          <p:nvPr/>
        </p:nvPicPr>
        <p:blipFill>
          <a:blip r:embed="rId3"/>
          <a:srcRect/>
          <a:stretch>
            <a:fillRect/>
          </a:stretch>
        </p:blipFill>
        <p:spPr bwMode="auto">
          <a:xfrm>
            <a:off x="7404100" y="3281363"/>
            <a:ext cx="1511300" cy="1905000"/>
          </a:xfrm>
          <a:prstGeom prst="rect">
            <a:avLst/>
          </a:prstGeom>
          <a:noFill/>
          <a:ln w="127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5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5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5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59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959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959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59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95939">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499"/>
                                          </p:stCondLst>
                                        </p:cTn>
                                        <p:tgtEl>
                                          <p:spTgt spid="2959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295939">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2959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bldLvl="4"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Grp="1" noChangeArrowheads="1"/>
          </p:cNvSpPr>
          <p:nvPr>
            <p:ph type="title"/>
          </p:nvPr>
        </p:nvSpPr>
        <p:spPr/>
        <p:txBody>
          <a:bodyPr/>
          <a:lstStyle/>
          <a:p>
            <a:r>
              <a:rPr lang="en-US" smtClean="0">
                <a:ea typeface="ＭＳ Ｐゴシック" pitchFamily="34" charset="-128"/>
              </a:rPr>
              <a:t>Pipes and Filters</a:t>
            </a:r>
          </a:p>
        </p:txBody>
      </p:sp>
      <p:sp>
        <p:nvSpPr>
          <p:cNvPr id="281605" name="Rectangle 5"/>
          <p:cNvSpPr>
            <a:spLocks noGrp="1" noChangeArrowheads="1"/>
          </p:cNvSpPr>
          <p:nvPr>
            <p:ph type="body" idx="1"/>
          </p:nvPr>
        </p:nvSpPr>
        <p:spPr/>
        <p:txBody>
          <a:bodyPr/>
          <a:lstStyle/>
          <a:p>
            <a:r>
              <a:rPr lang="en-US" smtClean="0">
                <a:ea typeface="ＭＳ Ｐゴシック" pitchFamily="34" charset="-128"/>
              </a:rPr>
              <a:t>A </a:t>
            </a:r>
            <a:r>
              <a:rPr lang="en-US" smtClean="0">
                <a:solidFill>
                  <a:srgbClr val="0000FF"/>
                </a:solidFill>
                <a:ea typeface="ＭＳ Ｐゴシック" pitchFamily="34" charset="-128"/>
              </a:rPr>
              <a:t>pipeline </a:t>
            </a:r>
            <a:r>
              <a:rPr lang="en-US" smtClean="0">
                <a:ea typeface="ＭＳ Ｐゴシック" pitchFamily="34" charset="-128"/>
              </a:rPr>
              <a:t>consists of a chain of processing elements (processes, threads, etc.), arranged so that the output of one element is the input to the next element</a:t>
            </a:r>
          </a:p>
          <a:p>
            <a:pPr lvl="1"/>
            <a:r>
              <a:rPr lang="en-US" smtClean="0">
                <a:ea typeface="ＭＳ Ｐゴシック" pitchFamily="34" charset="-128"/>
              </a:rPr>
              <a:t>Usually some amount of buffering is provided between consecutive elements </a:t>
            </a:r>
          </a:p>
          <a:p>
            <a:pPr lvl="1"/>
            <a:r>
              <a:rPr lang="en-US" smtClean="0">
                <a:ea typeface="ＭＳ Ｐゴシック" pitchFamily="34" charset="-128"/>
              </a:rPr>
              <a:t>The information that flows in these pipelines is often a stream of records, bytes or bits.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16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16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160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5" grpId="0" build="p" bldLvl="4"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sz="4000" dirty="0" smtClean="0">
                <a:ea typeface="ＭＳ Ｐゴシック" pitchFamily="34" charset="-128"/>
              </a:rPr>
              <a:t>Pipes and Filters Architectural Style</a:t>
            </a:r>
          </a:p>
        </p:txBody>
      </p:sp>
      <p:sp>
        <p:nvSpPr>
          <p:cNvPr id="292867" name="Rectangle 3"/>
          <p:cNvSpPr>
            <a:spLocks noGrp="1" noChangeArrowheads="1"/>
          </p:cNvSpPr>
          <p:nvPr>
            <p:ph type="body" idx="1"/>
          </p:nvPr>
        </p:nvSpPr>
        <p:spPr>
          <a:xfrm>
            <a:off x="304800" y="1066800"/>
            <a:ext cx="8839200" cy="5105400"/>
          </a:xfrm>
        </p:spPr>
        <p:txBody>
          <a:bodyPr/>
          <a:lstStyle/>
          <a:p>
            <a:r>
              <a:rPr lang="en-US" sz="2400" dirty="0" smtClean="0">
                <a:latin typeface="Helvetica" charset="0"/>
                <a:ea typeface="ＭＳ Ｐゴシック" pitchFamily="34" charset="-128"/>
              </a:rPr>
              <a:t>An architectural style that consists of two subsystems called pipes and filters</a:t>
            </a:r>
          </a:p>
          <a:p>
            <a:pPr lvl="1"/>
            <a:r>
              <a:rPr lang="en-US" sz="2000" b="1" dirty="0" smtClean="0">
                <a:solidFill>
                  <a:srgbClr val="0000FF"/>
                </a:solidFill>
                <a:latin typeface="Arial" pitchFamily="34" charset="0"/>
                <a:ea typeface="ＭＳ Ｐゴシック" pitchFamily="34" charset="-128"/>
              </a:rPr>
              <a:t>Filter</a:t>
            </a:r>
            <a:r>
              <a:rPr lang="en-US" sz="2000" b="1" dirty="0" smtClean="0">
                <a:solidFill>
                  <a:srgbClr val="FF0000"/>
                </a:solidFill>
                <a:latin typeface="Arial" pitchFamily="34" charset="0"/>
                <a:ea typeface="ＭＳ Ｐゴシック" pitchFamily="34" charset="-128"/>
              </a:rPr>
              <a:t>:</a:t>
            </a:r>
            <a:r>
              <a:rPr lang="en-US" sz="2000" dirty="0" smtClean="0">
                <a:latin typeface="Helvetica" charset="0"/>
                <a:ea typeface="ＭＳ Ｐゴシック" pitchFamily="34" charset="-128"/>
              </a:rPr>
              <a:t> A subsystem that does a processing step</a:t>
            </a:r>
            <a:endParaRPr lang="en-US" sz="2000" b="1" dirty="0" smtClean="0">
              <a:latin typeface="Arial" pitchFamily="34" charset="0"/>
              <a:ea typeface="ヒラギノ角ゴ Pro W3" charset="-128"/>
            </a:endParaRPr>
          </a:p>
          <a:p>
            <a:pPr lvl="1"/>
            <a:r>
              <a:rPr lang="en-US" sz="2000" b="1" dirty="0" smtClean="0">
                <a:solidFill>
                  <a:srgbClr val="0000FF"/>
                </a:solidFill>
                <a:latin typeface="Arial" pitchFamily="34" charset="0"/>
                <a:ea typeface="ＭＳ Ｐゴシック" pitchFamily="34" charset="-128"/>
              </a:rPr>
              <a:t>Pipe</a:t>
            </a:r>
            <a:r>
              <a:rPr lang="en-US" sz="2000" b="1" dirty="0" smtClean="0">
                <a:solidFill>
                  <a:srgbClr val="FF0000"/>
                </a:solidFill>
                <a:latin typeface="Arial" pitchFamily="34" charset="0"/>
                <a:ea typeface="ＭＳ Ｐゴシック" pitchFamily="34" charset="-128"/>
              </a:rPr>
              <a:t>:</a:t>
            </a:r>
            <a:r>
              <a:rPr lang="en-US" sz="2000" dirty="0" smtClean="0">
                <a:latin typeface="Helvetica" charset="0"/>
                <a:ea typeface="ＭＳ Ｐゴシック" pitchFamily="34" charset="-128"/>
              </a:rPr>
              <a:t> A Pipe is a connection between two processing steps</a:t>
            </a:r>
          </a:p>
          <a:p>
            <a:r>
              <a:rPr lang="en-US" sz="2400" dirty="0" smtClean="0">
                <a:latin typeface="Helvetica" charset="0"/>
                <a:ea typeface="ＭＳ Ｐゴシック" pitchFamily="34" charset="-128"/>
              </a:rPr>
              <a:t> Each filter has an input pipe and an output pipe. </a:t>
            </a:r>
          </a:p>
          <a:p>
            <a:pPr lvl="1"/>
            <a:r>
              <a:rPr lang="en-US" sz="2000" dirty="0" smtClean="0">
                <a:latin typeface="Helvetica" charset="0"/>
                <a:ea typeface="ＭＳ Ｐゴシック" pitchFamily="34" charset="-128"/>
              </a:rPr>
              <a:t>The data from the input pipe are processed by the filter and  then moved to the output pipe</a:t>
            </a:r>
          </a:p>
          <a:p>
            <a:r>
              <a:rPr lang="en-US" sz="2400" dirty="0" smtClean="0">
                <a:latin typeface="Helvetica" charset="0"/>
                <a:ea typeface="ＭＳ Ｐゴシック" pitchFamily="34" charset="-128"/>
              </a:rPr>
              <a:t>Example of a Pipes-and-Filters architecture: Unix</a:t>
            </a:r>
          </a:p>
          <a:p>
            <a:pPr lvl="1"/>
            <a:r>
              <a:rPr lang="en-US" sz="2000" dirty="0" smtClean="0">
                <a:ea typeface="ＭＳ Ｐゴシック" pitchFamily="34" charset="-128"/>
              </a:rPr>
              <a:t>Unix shell command: </a:t>
            </a:r>
            <a:r>
              <a:rPr lang="en-US" sz="2000" dirty="0" err="1" smtClean="0">
                <a:latin typeface="Rockwell Extra Bold" charset="0"/>
                <a:ea typeface="ＭＳ Ｐゴシック" pitchFamily="34" charset="-128"/>
              </a:rPr>
              <a:t>ls</a:t>
            </a:r>
            <a:r>
              <a:rPr lang="en-US" sz="2000" dirty="0" smtClean="0">
                <a:latin typeface="Rockwell Extra Bold" charset="0"/>
                <a:ea typeface="ＭＳ Ｐゴシック" pitchFamily="34" charset="-128"/>
              </a:rPr>
              <a:t> -a</a:t>
            </a:r>
            <a:r>
              <a:rPr lang="en-US" sz="2000" dirty="0" smtClean="0">
                <a:ea typeface="ＭＳ Ｐゴシック" pitchFamily="34" charset="-128"/>
              </a:rPr>
              <a:t> l </a:t>
            </a:r>
            <a:r>
              <a:rPr lang="en-US" sz="2000" dirty="0" smtClean="0">
                <a:latin typeface="Rockwell Extra Bold" charset="0"/>
                <a:ea typeface="ＭＳ Ｐゴシック" pitchFamily="34" charset="-128"/>
              </a:rPr>
              <a:t>cat</a:t>
            </a:r>
            <a:r>
              <a:rPr lang="en-US" sz="2000" dirty="0" smtClean="0">
                <a:ea typeface="ＭＳ Ｐゴシック" pitchFamily="34" charset="-128"/>
              </a:rPr>
              <a:t> </a:t>
            </a:r>
          </a:p>
        </p:txBody>
      </p:sp>
      <p:sp>
        <p:nvSpPr>
          <p:cNvPr id="292870" name="AutoShape 6"/>
          <p:cNvSpPr>
            <a:spLocks noChangeArrowheads="1"/>
          </p:cNvSpPr>
          <p:nvPr/>
        </p:nvSpPr>
        <p:spPr bwMode="auto">
          <a:xfrm>
            <a:off x="419100" y="5468938"/>
            <a:ext cx="2266950" cy="849312"/>
          </a:xfrm>
          <a:prstGeom prst="wedgeRectCallout">
            <a:avLst>
              <a:gd name="adj1" fmla="val 84245"/>
              <a:gd name="adj2" fmla="val -162710"/>
            </a:avLst>
          </a:prstGeom>
          <a:solidFill>
            <a:schemeClr val="bg1"/>
          </a:solidFill>
          <a:ln w="12700">
            <a:solidFill>
              <a:schemeClr val="tx1"/>
            </a:solidFill>
            <a:miter lim="800000"/>
            <a:headEnd/>
            <a:tailEnd/>
          </a:ln>
        </p:spPr>
        <p:txBody>
          <a:bodyPr wrap="none" anchor="ctr"/>
          <a:lstStyle/>
          <a:p>
            <a:pPr algn="ctr" eaLnBrk="0" hangingPunct="0"/>
            <a:r>
              <a:rPr lang="en-US" sz="1800" b="0"/>
              <a:t>A pipe</a:t>
            </a:r>
          </a:p>
        </p:txBody>
      </p:sp>
      <p:sp>
        <p:nvSpPr>
          <p:cNvPr id="292871" name="AutoShape 7"/>
          <p:cNvSpPr>
            <a:spLocks noChangeArrowheads="1"/>
          </p:cNvSpPr>
          <p:nvPr/>
        </p:nvSpPr>
        <p:spPr bwMode="auto">
          <a:xfrm>
            <a:off x="4387850" y="5341938"/>
            <a:ext cx="3305175" cy="1001712"/>
          </a:xfrm>
          <a:prstGeom prst="wedgeRectCallout">
            <a:avLst>
              <a:gd name="adj1" fmla="val -55427"/>
              <a:gd name="adj2" fmla="val -131776"/>
            </a:avLst>
          </a:prstGeom>
          <a:solidFill>
            <a:schemeClr val="bg1"/>
          </a:solidFill>
          <a:ln w="12700">
            <a:solidFill>
              <a:schemeClr val="tx1"/>
            </a:solidFill>
            <a:miter lim="800000"/>
            <a:headEnd/>
            <a:tailEnd/>
          </a:ln>
        </p:spPr>
        <p:txBody>
          <a:bodyPr wrap="none" anchor="ctr"/>
          <a:lstStyle/>
          <a:p>
            <a:pPr algn="ctr" eaLnBrk="0" hangingPunct="0"/>
            <a:r>
              <a:rPr lang="en-US" sz="1800" b="0"/>
              <a:t>The Unix shell commands</a:t>
            </a:r>
            <a:r>
              <a:rPr lang="en-US" sz="1800"/>
              <a:t> ls </a:t>
            </a:r>
          </a:p>
          <a:p>
            <a:pPr algn="ctr" eaLnBrk="0" hangingPunct="0"/>
            <a:r>
              <a:rPr lang="en-US" sz="1800" b="0"/>
              <a:t>and </a:t>
            </a:r>
            <a:r>
              <a:rPr lang="en-US" sz="1800"/>
              <a:t>cat </a:t>
            </a:r>
            <a:r>
              <a:rPr lang="en-US" sz="1800" b="0"/>
              <a:t>are Filter</a:t>
            </a:r>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2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2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2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2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928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928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28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928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92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build="p" bldLvl="3" autoUpdateAnimBg="0"/>
      <p:bldP spid="292870" grpId="0" animBg="1" autoUpdateAnimBg="0"/>
      <p:bldP spid="292871"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lstStyle/>
          <a:p>
            <a:r>
              <a:rPr lang="en-US"/>
              <a:t>Pipe and Filter Style</a:t>
            </a:r>
          </a:p>
        </p:txBody>
      </p:sp>
      <p:graphicFrame>
        <p:nvGraphicFramePr>
          <p:cNvPr id="22534" name="Object 1030"/>
          <p:cNvGraphicFramePr>
            <a:graphicFrameLocks noChangeAspect="1"/>
          </p:cNvGraphicFramePr>
          <p:nvPr>
            <p:ph type="clipArt" sz="half" idx="2"/>
          </p:nvPr>
        </p:nvGraphicFramePr>
        <p:xfrm>
          <a:off x="1066800" y="2359025"/>
          <a:ext cx="7391400" cy="3359150"/>
        </p:xfrm>
        <a:graphic>
          <a:graphicData uri="http://schemas.openxmlformats.org/presentationml/2006/ole">
            <p:oleObj spid="_x0000_s1026" name="Bitmap Image" r:id="rId3" imgW="4505954" imgH="2048161" progId="Paint.Picture">
              <p:embed/>
            </p:oleObj>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Pipe and Filter Style</a:t>
            </a:r>
          </a:p>
        </p:txBody>
      </p:sp>
      <p:sp>
        <p:nvSpPr>
          <p:cNvPr id="24579" name="Rectangle 3"/>
          <p:cNvSpPr>
            <a:spLocks noGrp="1" noChangeArrowheads="1"/>
          </p:cNvSpPr>
          <p:nvPr>
            <p:ph type="body" sz="half" idx="1"/>
          </p:nvPr>
        </p:nvSpPr>
        <p:spPr>
          <a:xfrm>
            <a:off x="685800" y="1981200"/>
            <a:ext cx="7543800" cy="4114800"/>
          </a:xfrm>
        </p:spPr>
        <p:txBody>
          <a:bodyPr/>
          <a:lstStyle/>
          <a:p>
            <a:pPr>
              <a:lnSpc>
                <a:spcPct val="90000"/>
              </a:lnSpc>
            </a:pPr>
            <a:r>
              <a:rPr lang="en-US" sz="2400"/>
              <a:t>Type of Data Flow Architecture</a:t>
            </a:r>
          </a:p>
          <a:p>
            <a:pPr>
              <a:lnSpc>
                <a:spcPct val="90000"/>
              </a:lnSpc>
            </a:pPr>
            <a:r>
              <a:rPr lang="en-US" sz="2400"/>
              <a:t>Filter is a component and pipe is a connector</a:t>
            </a:r>
          </a:p>
          <a:p>
            <a:pPr>
              <a:lnSpc>
                <a:spcPct val="90000"/>
              </a:lnSpc>
            </a:pPr>
            <a:r>
              <a:rPr lang="en-US" sz="2400"/>
              <a:t>Filter has interfaces from which a set of inputs can flow in and a set of outputs can flow out.</a:t>
            </a:r>
          </a:p>
          <a:p>
            <a:pPr>
              <a:lnSpc>
                <a:spcPct val="90000"/>
              </a:lnSpc>
            </a:pPr>
            <a:r>
              <a:rPr lang="en-US" sz="2400"/>
              <a:t>Incremental transformation of data by successive components.</a:t>
            </a:r>
          </a:p>
          <a:p>
            <a:pPr>
              <a:lnSpc>
                <a:spcPct val="90000"/>
              </a:lnSpc>
            </a:pPr>
            <a:r>
              <a:rPr lang="en-US" sz="2400"/>
              <a:t>All data does not need to be processed for next filter to start working.</a:t>
            </a:r>
          </a:p>
          <a:p>
            <a:pPr>
              <a:lnSpc>
                <a:spcPct val="90000"/>
              </a:lnSpc>
            </a:pPr>
            <a:r>
              <a:rPr lang="en-US" sz="2400"/>
              <a:t>Any set of filters may be combined in any order, although reasonable semantics are not guaranteed by this style.</a:t>
            </a:r>
          </a:p>
          <a:p>
            <a:pPr>
              <a:lnSpc>
                <a:spcPct val="90000"/>
              </a:lnSpc>
            </a:pPr>
            <a:endParaRPr lang="en-US" sz="2400"/>
          </a:p>
          <a:p>
            <a:pPr>
              <a:lnSpc>
                <a:spcPct val="90000"/>
              </a:lnSpc>
              <a:buFontTx/>
              <a:buNone/>
            </a:pPr>
            <a:endParaRPr lang="en-US" sz="2400"/>
          </a:p>
          <a:p>
            <a:pPr>
              <a:lnSpc>
                <a:spcPct val="90000"/>
              </a:lnSpc>
            </a:pPr>
            <a:endParaRPr lang="en-US" sz="24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Pipe and Filter Style</a:t>
            </a:r>
          </a:p>
        </p:txBody>
      </p:sp>
      <p:sp>
        <p:nvSpPr>
          <p:cNvPr id="25603" name="Rectangle 3"/>
          <p:cNvSpPr>
            <a:spLocks noGrp="1" noChangeArrowheads="1"/>
          </p:cNvSpPr>
          <p:nvPr>
            <p:ph type="body" idx="1"/>
          </p:nvPr>
        </p:nvSpPr>
        <p:spPr/>
        <p:txBody>
          <a:bodyPr/>
          <a:lstStyle/>
          <a:p>
            <a:pPr>
              <a:lnSpc>
                <a:spcPct val="90000"/>
              </a:lnSpc>
              <a:buFontTx/>
              <a:buNone/>
            </a:pPr>
            <a:r>
              <a:rPr lang="en-US" sz="2800" u="sng"/>
              <a:t>Filter</a:t>
            </a:r>
            <a:r>
              <a:rPr lang="en-US" sz="2800"/>
              <a:t> </a:t>
            </a:r>
          </a:p>
          <a:p>
            <a:pPr>
              <a:lnSpc>
                <a:spcPct val="90000"/>
              </a:lnSpc>
            </a:pPr>
            <a:r>
              <a:rPr lang="en-US" sz="2800"/>
              <a:t>Independent entities</a:t>
            </a:r>
          </a:p>
          <a:p>
            <a:pPr>
              <a:lnSpc>
                <a:spcPct val="90000"/>
              </a:lnSpc>
            </a:pPr>
            <a:r>
              <a:rPr lang="en-US" sz="2800"/>
              <a:t>Does not share state with other filters.</a:t>
            </a:r>
          </a:p>
          <a:p>
            <a:pPr>
              <a:lnSpc>
                <a:spcPct val="90000"/>
              </a:lnSpc>
            </a:pPr>
            <a:r>
              <a:rPr lang="en-US" sz="2800"/>
              <a:t>No do not know the identity to upstream and downstream filters.</a:t>
            </a:r>
          </a:p>
          <a:p>
            <a:pPr>
              <a:lnSpc>
                <a:spcPct val="90000"/>
              </a:lnSpc>
              <a:buFontTx/>
              <a:buNone/>
            </a:pPr>
            <a:r>
              <a:rPr lang="en-US" sz="2800" u="sng"/>
              <a:t>Pipes</a:t>
            </a:r>
          </a:p>
          <a:p>
            <a:pPr>
              <a:lnSpc>
                <a:spcPct val="90000"/>
              </a:lnSpc>
            </a:pPr>
            <a:r>
              <a:rPr lang="en-US" sz="2800"/>
              <a:t>Stateless data stream</a:t>
            </a:r>
          </a:p>
          <a:p>
            <a:pPr>
              <a:lnSpc>
                <a:spcPct val="90000"/>
              </a:lnSpc>
            </a:pPr>
            <a:r>
              <a:rPr lang="en-US" sz="2800"/>
              <a:t>Source end feeds filter input and sink receives output.</a:t>
            </a:r>
          </a:p>
          <a:p>
            <a:pPr>
              <a:lnSpc>
                <a:spcPct val="90000"/>
              </a:lnSpc>
            </a:pPr>
            <a:endParaRPr lang="en-US"/>
          </a:p>
          <a:p>
            <a:pPr>
              <a:lnSpc>
                <a:spcPct val="90000"/>
              </a:lnSpc>
              <a:buFontTx/>
              <a:buNone/>
            </a:pPr>
            <a:endParaRPr lang="en-US"/>
          </a:p>
          <a:p>
            <a:pPr>
              <a:lnSpc>
                <a:spcPct val="90000"/>
              </a:lnSpc>
            </a:pPr>
            <a:endParaRPr lang="en-US"/>
          </a:p>
          <a:p>
            <a:pPr>
              <a:lnSpc>
                <a:spcPct val="90000"/>
              </a:lnSpc>
              <a:buFontTx/>
              <a:buNone/>
            </a:pPr>
            <a:endParaRPr lang="en-US"/>
          </a:p>
          <a:p>
            <a:pPr>
              <a:lnSpc>
                <a:spcPct val="90000"/>
              </a:lnSpc>
              <a:buFontTx/>
              <a:buNone/>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r>
              <a:rPr lang="en-US" sz="3600" dirty="0" smtClean="0">
                <a:ea typeface="ＭＳ Ｐゴシック" pitchFamily="34" charset="-128"/>
              </a:rPr>
              <a:t>How the Analysis Models influence System Design</a:t>
            </a:r>
          </a:p>
        </p:txBody>
      </p:sp>
      <p:sp>
        <p:nvSpPr>
          <p:cNvPr id="24581" name="Rectangle 5"/>
          <p:cNvSpPr>
            <a:spLocks noGrp="1" noChangeArrowheads="1"/>
          </p:cNvSpPr>
          <p:nvPr>
            <p:ph type="body" idx="1"/>
          </p:nvPr>
        </p:nvSpPr>
        <p:spPr/>
        <p:txBody>
          <a:bodyPr/>
          <a:lstStyle/>
          <a:p>
            <a:r>
              <a:rPr lang="en-US" sz="2800" dirty="0" smtClean="0">
                <a:ea typeface="ＭＳ Ｐゴシック" pitchFamily="34" charset="-128"/>
              </a:rPr>
              <a:t>Nonfunctional Requirements </a:t>
            </a:r>
          </a:p>
          <a:p>
            <a:pPr lvl="1">
              <a:buFont typeface="Times" charset="0"/>
              <a:buNone/>
            </a:pPr>
            <a:r>
              <a:rPr lang="en-US" sz="2400" dirty="0" smtClean="0">
                <a:ea typeface="ＭＳ Ｐゴシック" pitchFamily="34" charset="-128"/>
              </a:rPr>
              <a:t>=&gt; Definition of Design Goals </a:t>
            </a:r>
          </a:p>
          <a:p>
            <a:r>
              <a:rPr lang="en-US" sz="2800" dirty="0" smtClean="0">
                <a:ea typeface="ＭＳ Ｐゴシック" pitchFamily="34" charset="-128"/>
              </a:rPr>
              <a:t>Functional model </a:t>
            </a:r>
          </a:p>
          <a:p>
            <a:pPr lvl="1">
              <a:buFont typeface="Times" charset="0"/>
              <a:buNone/>
            </a:pPr>
            <a:r>
              <a:rPr lang="en-US" sz="2400" dirty="0" smtClean="0">
                <a:ea typeface="ＭＳ Ｐゴシック" pitchFamily="34" charset="-128"/>
              </a:rPr>
              <a:t>=&gt; Subsystem Decomposition</a:t>
            </a:r>
          </a:p>
          <a:p>
            <a:r>
              <a:rPr lang="en-US" sz="2800" dirty="0" smtClean="0">
                <a:ea typeface="ＭＳ Ｐゴシック" pitchFamily="34" charset="-128"/>
              </a:rPr>
              <a:t>Object model </a:t>
            </a:r>
          </a:p>
          <a:p>
            <a:pPr lvl="1">
              <a:buFont typeface="Times" charset="0"/>
              <a:buNone/>
            </a:pPr>
            <a:r>
              <a:rPr lang="en-US" sz="2400" dirty="0" smtClean="0">
                <a:ea typeface="ＭＳ Ｐゴシック" pitchFamily="34" charset="-128"/>
              </a:rPr>
              <a:t>=&gt; Hardware/Software Mapping, Persistent Data Management</a:t>
            </a:r>
          </a:p>
          <a:p>
            <a:r>
              <a:rPr lang="en-US" sz="2800" dirty="0" smtClean="0">
                <a:ea typeface="ＭＳ Ｐゴシック" pitchFamily="34" charset="-128"/>
              </a:rPr>
              <a:t>Dynamic model </a:t>
            </a:r>
          </a:p>
          <a:p>
            <a:pPr lvl="1">
              <a:buFont typeface="Times" charset="0"/>
              <a:buNone/>
            </a:pPr>
            <a:r>
              <a:rPr lang="en-US" sz="2400" dirty="0" smtClean="0">
                <a:ea typeface="ＭＳ Ｐゴシック" pitchFamily="34" charset="-128"/>
              </a:rPr>
              <a:t>=&gt; Identification of Concurrency, Global Resource Handling, Software Control</a:t>
            </a:r>
          </a:p>
          <a:p>
            <a:r>
              <a:rPr lang="en-US" sz="2800" dirty="0" smtClean="0">
                <a:ea typeface="ＭＳ Ｐゴシック" pitchFamily="34" charset="-128"/>
              </a:rPr>
              <a:t>Finally: Hardware/Software Mapping</a:t>
            </a:r>
          </a:p>
          <a:p>
            <a:pPr lvl="1">
              <a:buFont typeface="Times" charset="0"/>
              <a:buNone/>
            </a:pPr>
            <a:r>
              <a:rPr lang="en-US" sz="2400" dirty="0" smtClean="0">
                <a:ea typeface="ＭＳ Ｐゴシック" pitchFamily="34" charset="-128"/>
              </a:rPr>
              <a:t>=&gt; Boundary conditions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8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458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458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458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8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458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458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458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581">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2458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Pipeline Architecture</a:t>
            </a:r>
          </a:p>
        </p:txBody>
      </p:sp>
      <p:sp>
        <p:nvSpPr>
          <p:cNvPr id="30723" name="Rectangle 3"/>
          <p:cNvSpPr>
            <a:spLocks noGrp="1" noChangeArrowheads="1"/>
          </p:cNvSpPr>
          <p:nvPr>
            <p:ph type="body" idx="1"/>
          </p:nvPr>
        </p:nvSpPr>
        <p:spPr/>
        <p:txBody>
          <a:bodyPr/>
          <a:lstStyle/>
          <a:p>
            <a:r>
              <a:rPr lang="en-US"/>
              <a:t>Common specialization of pipe and filter style is pipeline architecture</a:t>
            </a:r>
          </a:p>
          <a:p>
            <a:r>
              <a:rPr lang="en-US"/>
              <a:t>This architecture restricts the topologies to linear sequences of filters.</a:t>
            </a:r>
          </a:p>
        </p:txBody>
      </p:sp>
      <p:graphicFrame>
        <p:nvGraphicFramePr>
          <p:cNvPr id="30725" name="Object 5"/>
          <p:cNvGraphicFramePr>
            <a:graphicFrameLocks noChangeAspect="1"/>
          </p:cNvGraphicFramePr>
          <p:nvPr/>
        </p:nvGraphicFramePr>
        <p:xfrm>
          <a:off x="1219200" y="4572000"/>
          <a:ext cx="7010400" cy="1219200"/>
        </p:xfrm>
        <a:graphic>
          <a:graphicData uri="http://schemas.openxmlformats.org/presentationml/2006/ole">
            <p:oleObj spid="_x0000_s2050" name="Bitmap Image" r:id="rId3" imgW="5687219" imgH="724001" progId="Paint.Picture">
              <p:embed/>
            </p:oleObj>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l"/>
            <a:r>
              <a:rPr lang="en-US" sz="3600"/>
              <a:t>Pipe and Filter Style:</a:t>
            </a:r>
            <a:br>
              <a:rPr lang="en-US" sz="3600"/>
            </a:br>
            <a:r>
              <a:rPr lang="en-US" sz="2800" i="1">
                <a:solidFill>
                  <a:schemeClr val="accent2"/>
                </a:solidFill>
              </a:rPr>
              <a:t>Advantages and Disadvantages</a:t>
            </a:r>
          </a:p>
        </p:txBody>
      </p:sp>
      <p:sp>
        <p:nvSpPr>
          <p:cNvPr id="26627" name="Rectangle 3"/>
          <p:cNvSpPr>
            <a:spLocks noGrp="1" noChangeArrowheads="1"/>
          </p:cNvSpPr>
          <p:nvPr>
            <p:ph type="body" idx="1"/>
          </p:nvPr>
        </p:nvSpPr>
        <p:spPr/>
        <p:txBody>
          <a:bodyPr/>
          <a:lstStyle/>
          <a:p>
            <a:pPr>
              <a:buFontTx/>
              <a:buNone/>
            </a:pPr>
            <a:r>
              <a:rPr lang="en-US" sz="2400" u="sng"/>
              <a:t>Advantages:</a:t>
            </a:r>
          </a:p>
          <a:p>
            <a:r>
              <a:rPr lang="en-US" sz="2400"/>
              <a:t>Simplicity – Allows designer to understand overall input/output behavior of a system in terms of individual filters.</a:t>
            </a:r>
          </a:p>
          <a:p>
            <a:r>
              <a:rPr lang="en-US" sz="2400"/>
              <a:t>Maintenance and reuse </a:t>
            </a:r>
          </a:p>
          <a:p>
            <a:r>
              <a:rPr lang="en-US" sz="2400"/>
              <a:t>Concurrent Execution –Each filter can be implemented as a separate task and be executed in parallel with other filters.</a:t>
            </a:r>
          </a:p>
          <a:p>
            <a:pPr>
              <a:buFontTx/>
              <a:buNone/>
            </a:pPr>
            <a:endParaRPr lang="en-US" sz="2400" u="sng"/>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l"/>
            <a:r>
              <a:rPr lang="en-US" sz="3600"/>
              <a:t>Pipe and Filter Style:</a:t>
            </a:r>
            <a:br>
              <a:rPr lang="en-US" sz="3600"/>
            </a:br>
            <a:r>
              <a:rPr lang="en-US" sz="2800" i="1">
                <a:solidFill>
                  <a:schemeClr val="accent2"/>
                </a:solidFill>
              </a:rPr>
              <a:t>Advantages and Disadvantages</a:t>
            </a:r>
          </a:p>
        </p:txBody>
      </p:sp>
      <p:sp>
        <p:nvSpPr>
          <p:cNvPr id="27651" name="Rectangle 3"/>
          <p:cNvSpPr>
            <a:spLocks noGrp="1" noChangeArrowheads="1"/>
          </p:cNvSpPr>
          <p:nvPr>
            <p:ph type="body" idx="1"/>
          </p:nvPr>
        </p:nvSpPr>
        <p:spPr/>
        <p:txBody>
          <a:bodyPr/>
          <a:lstStyle/>
          <a:p>
            <a:pPr>
              <a:buFontTx/>
              <a:buNone/>
            </a:pPr>
            <a:r>
              <a:rPr lang="en-US" sz="2400" u="sng"/>
              <a:t>Disadvantages:</a:t>
            </a:r>
          </a:p>
          <a:p>
            <a:r>
              <a:rPr lang="en-US" sz="2400"/>
              <a:t>Interactive transformations are difficult – Filters being independent entities designer has to think of each filter as providing a complete transformation of input data to output data.</a:t>
            </a:r>
          </a:p>
          <a:p>
            <a:r>
              <a:rPr lang="en-US" sz="2400"/>
              <a:t>No filter cooperation.</a:t>
            </a:r>
          </a:p>
          <a:p>
            <a:r>
              <a:rPr lang="en-US" sz="2400"/>
              <a:t>Performance – may force a lowest common denominator on data transmission</a:t>
            </a:r>
          </a:p>
          <a:p>
            <a:pPr>
              <a:buFontTx/>
              <a:buNone/>
            </a:pPr>
            <a:r>
              <a:rPr lang="en-US" sz="2400"/>
              <a:t>		-parse and unparse</a:t>
            </a:r>
          </a:p>
          <a:p>
            <a:pPr>
              <a:buFontTx/>
              <a:buNone/>
            </a:pPr>
            <a:r>
              <a:rPr lang="en-US" sz="2400"/>
              <a:t>		-latency</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Example</a:t>
            </a:r>
          </a:p>
        </p:txBody>
      </p:sp>
      <p:sp>
        <p:nvSpPr>
          <p:cNvPr id="28675" name="Rectangle 3"/>
          <p:cNvSpPr>
            <a:spLocks noGrp="1" noChangeArrowheads="1"/>
          </p:cNvSpPr>
          <p:nvPr>
            <p:ph type="body" idx="1"/>
          </p:nvPr>
        </p:nvSpPr>
        <p:spPr/>
        <p:txBody>
          <a:bodyPr/>
          <a:lstStyle/>
          <a:p>
            <a:pPr>
              <a:lnSpc>
                <a:spcPct val="90000"/>
              </a:lnSpc>
            </a:pPr>
            <a:r>
              <a:rPr lang="en-US" sz="2400"/>
              <a:t>Compiler </a:t>
            </a:r>
            <a:r>
              <a:rPr lang="en-US" sz="1800" i="1"/>
              <a:t>(Example of pipeline architecture)</a:t>
            </a:r>
          </a:p>
          <a:p>
            <a:pPr>
              <a:lnSpc>
                <a:spcPct val="90000"/>
              </a:lnSpc>
              <a:buFontTx/>
              <a:buNone/>
            </a:pPr>
            <a:r>
              <a:rPr lang="en-US" sz="2400"/>
              <a:t>		</a:t>
            </a:r>
            <a:r>
              <a:rPr lang="en-US" sz="2400" i="1"/>
              <a:t>Stages:</a:t>
            </a:r>
            <a:r>
              <a:rPr lang="en-US" sz="2400"/>
              <a:t> Lexical analysis,parsing,semantic analysis, 			code generation</a:t>
            </a:r>
          </a:p>
          <a:p>
            <a:pPr>
              <a:lnSpc>
                <a:spcPct val="90000"/>
              </a:lnSpc>
            </a:pPr>
            <a:r>
              <a:rPr lang="en-US" sz="2400"/>
              <a:t>Programs written in Unix shell </a:t>
            </a:r>
            <a:r>
              <a:rPr lang="en-US" sz="1800" i="1"/>
              <a:t>(Example of pipeline architecture)</a:t>
            </a:r>
          </a:p>
          <a:p>
            <a:pPr>
              <a:lnSpc>
                <a:spcPct val="90000"/>
              </a:lnSpc>
              <a:buFontTx/>
              <a:buNone/>
            </a:pPr>
            <a:r>
              <a:rPr lang="en-US" sz="2400"/>
              <a:t>      	 ls –l *.java | grep “foobar” | lpr –P gaston</a:t>
            </a:r>
          </a:p>
          <a:p>
            <a:pPr>
              <a:lnSpc>
                <a:spcPct val="90000"/>
              </a:lnSpc>
            </a:pPr>
            <a:r>
              <a:rPr lang="en-US" sz="2400"/>
              <a:t>Functional programming</a:t>
            </a:r>
          </a:p>
          <a:p>
            <a:pPr>
              <a:lnSpc>
                <a:spcPct val="90000"/>
              </a:lnSpc>
              <a:buFontTx/>
              <a:buNone/>
            </a:pPr>
            <a:r>
              <a:rPr lang="en-US" sz="2400"/>
              <a:t> 		Kahn’s example. 3 models –each goes through 3 kinds 	of algebraic operations</a:t>
            </a:r>
          </a:p>
          <a:p>
            <a:pPr>
              <a:lnSpc>
                <a:spcPct val="90000"/>
              </a:lnSpc>
            </a:pPr>
            <a:r>
              <a:rPr lang="en-US" sz="2400"/>
              <a:t>Distributed systems.</a:t>
            </a:r>
          </a:p>
          <a:p>
            <a:pPr lvl="2">
              <a:lnSpc>
                <a:spcPct val="90000"/>
              </a:lnSpc>
              <a:buFontTx/>
              <a:buNone/>
            </a:pPr>
            <a:r>
              <a:rPr lang="en-US"/>
              <a:t>CORBA components : Push and pull model.</a:t>
            </a:r>
          </a:p>
          <a:p>
            <a:pPr lvl="2">
              <a:lnSpc>
                <a:spcPct val="90000"/>
              </a:lnSpc>
              <a:buFontTx/>
              <a:buNone/>
            </a:pPr>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smtClean="0">
                <a:ea typeface="ＭＳ Ｐゴシック" pitchFamily="34" charset="-128"/>
              </a:rPr>
              <a:t>Summary</a:t>
            </a:r>
          </a:p>
        </p:txBody>
      </p:sp>
      <p:sp>
        <p:nvSpPr>
          <p:cNvPr id="131075" name="Rectangle 3"/>
          <p:cNvSpPr>
            <a:spLocks noGrp="1" noChangeArrowheads="1"/>
          </p:cNvSpPr>
          <p:nvPr>
            <p:ph type="body" idx="1"/>
          </p:nvPr>
        </p:nvSpPr>
        <p:spPr>
          <a:xfrm>
            <a:off x="369888" y="952500"/>
            <a:ext cx="8621712" cy="5292725"/>
          </a:xfrm>
        </p:spPr>
        <p:txBody>
          <a:bodyPr/>
          <a:lstStyle/>
          <a:p>
            <a:r>
              <a:rPr lang="en-US" sz="2400" dirty="0" smtClean="0">
                <a:ea typeface="ＭＳ Ｐゴシック" pitchFamily="34" charset="-128"/>
              </a:rPr>
              <a:t>System Design</a:t>
            </a:r>
          </a:p>
          <a:p>
            <a:pPr lvl="1"/>
            <a:r>
              <a:rPr lang="en-US" sz="2000" dirty="0" smtClean="0">
                <a:ea typeface="ＭＳ Ｐゴシック" pitchFamily="34" charset="-128"/>
              </a:rPr>
              <a:t>Reduces the gap between problem and existing machine</a:t>
            </a:r>
          </a:p>
          <a:p>
            <a:r>
              <a:rPr lang="en-US" sz="2400" dirty="0" smtClean="0">
                <a:ea typeface="ＭＳ Ｐゴシック" pitchFamily="34" charset="-128"/>
              </a:rPr>
              <a:t>Design Goals</a:t>
            </a:r>
          </a:p>
          <a:p>
            <a:pPr lvl="1"/>
            <a:r>
              <a:rPr lang="en-US" sz="2000" dirty="0" smtClean="0">
                <a:ea typeface="ＭＳ Ｐゴシック" pitchFamily="34" charset="-128"/>
              </a:rPr>
              <a:t>Describe important system qualities and values against which alternative designs are evaluated (design-tradeoffs)</a:t>
            </a:r>
          </a:p>
          <a:p>
            <a:pPr lvl="1"/>
            <a:r>
              <a:rPr lang="en-US" sz="2000" dirty="0" err="1" smtClean="0">
                <a:ea typeface="ＭＳ Ｐゴシック" pitchFamily="34" charset="-128"/>
              </a:rPr>
              <a:t>Additi</a:t>
            </a:r>
            <a:r>
              <a:rPr lang="de-DE" sz="2000" dirty="0" smtClean="0">
                <a:ea typeface="ＭＳ Ｐゴシック" pitchFamily="34" charset="-128"/>
              </a:rPr>
              <a:t>o</a:t>
            </a:r>
            <a:r>
              <a:rPr lang="en-US" sz="2000" dirty="0" err="1" smtClean="0">
                <a:ea typeface="ＭＳ Ｐゴシック" pitchFamily="34" charset="-128"/>
              </a:rPr>
              <a:t>nal</a:t>
            </a:r>
            <a:r>
              <a:rPr lang="en-US" sz="2000" dirty="0" smtClean="0">
                <a:ea typeface="ＭＳ Ｐゴシック" pitchFamily="34" charset="-128"/>
              </a:rPr>
              <a:t> nonfunctional requirements found at design time</a:t>
            </a:r>
          </a:p>
          <a:p>
            <a:r>
              <a:rPr lang="en-US" sz="2400" dirty="0" smtClean="0">
                <a:ea typeface="ＭＳ Ｐゴシック" pitchFamily="34" charset="-128"/>
              </a:rPr>
              <a:t>Subsystem Decomposition</a:t>
            </a:r>
          </a:p>
          <a:p>
            <a:pPr lvl="1"/>
            <a:r>
              <a:rPr lang="en-US" sz="2000" dirty="0" smtClean="0">
                <a:ea typeface="ＭＳ Ｐゴシック" pitchFamily="34" charset="-128"/>
              </a:rPr>
              <a:t>Decomposes the overall system into manageable part by using the principles of cohesion and coherence</a:t>
            </a:r>
          </a:p>
          <a:p>
            <a:r>
              <a:rPr lang="en-US" sz="2400" dirty="0" smtClean="0">
                <a:ea typeface="ＭＳ Ｐゴシック" pitchFamily="34" charset="-128"/>
              </a:rPr>
              <a:t>Architectural Style </a:t>
            </a:r>
          </a:p>
          <a:p>
            <a:pPr lvl="1"/>
            <a:r>
              <a:rPr lang="en-US" sz="2000" dirty="0" smtClean="0">
                <a:ea typeface="ＭＳ Ｐゴシック" pitchFamily="34" charset="-128"/>
              </a:rPr>
              <a:t>A pattern for a subsystem decomposition: All kind of layer styles (C/S, SOA, n-Tier), Repository, MVC, </a:t>
            </a:r>
            <a:r>
              <a:rPr lang="en-US" sz="2000" dirty="0" err="1" smtClean="0">
                <a:ea typeface="ＭＳ Ｐゴシック" pitchFamily="34" charset="-128"/>
              </a:rPr>
              <a:t>Pipes&amp;Filters</a:t>
            </a:r>
            <a:endParaRPr lang="en-US" sz="2000" dirty="0" smtClean="0">
              <a:ea typeface="ＭＳ Ｐゴシック" pitchFamily="34" charset="-128"/>
            </a:endParaRPr>
          </a:p>
          <a:p>
            <a:r>
              <a:rPr lang="en-US" sz="2400" dirty="0" smtClean="0">
                <a:ea typeface="ＭＳ Ｐゴシック" pitchFamily="34" charset="-128"/>
              </a:rPr>
              <a:t>Software architecture</a:t>
            </a:r>
          </a:p>
          <a:p>
            <a:pPr lvl="1"/>
            <a:r>
              <a:rPr lang="en-US" sz="2000" dirty="0" smtClean="0">
                <a:ea typeface="ＭＳ Ｐゴシック" pitchFamily="34" charset="-128"/>
              </a:rPr>
              <a:t>An instance of an architectural style.</a:t>
            </a:r>
          </a:p>
          <a:p>
            <a:pPr lvl="1">
              <a:buFont typeface="Times" charset="0"/>
              <a:buNone/>
            </a:pPr>
            <a:endParaRPr lang="en-US" sz="2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el 1"/>
          <p:cNvSpPr>
            <a:spLocks noGrp="1"/>
          </p:cNvSpPr>
          <p:nvPr>
            <p:ph type="title"/>
          </p:nvPr>
        </p:nvSpPr>
        <p:spPr/>
        <p:txBody>
          <a:bodyPr/>
          <a:lstStyle/>
          <a:p>
            <a:r>
              <a:rPr lang="en-US" smtClean="0">
                <a:ea typeface="ＭＳ Ｐゴシック" pitchFamily="34" charset="-128"/>
              </a:rPr>
              <a:t>Backup Slides</a:t>
            </a:r>
          </a:p>
        </p:txBody>
      </p:sp>
      <p:sp>
        <p:nvSpPr>
          <p:cNvPr id="135171" name="Inhaltsplatzhalter 4"/>
          <p:cNvSpPr>
            <a:spLocks noGrp="1"/>
          </p:cNvSpPr>
          <p:nvPr>
            <p:ph idx="1"/>
          </p:nvPr>
        </p:nvSpPr>
        <p:spPr>
          <a:solidFill>
            <a:srgbClr val="FF6600"/>
          </a:solidFill>
        </p:spPr>
        <p:txBody>
          <a:bodyPr/>
          <a:lstStyle/>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smtClean="0">
                <a:ea typeface="ＭＳ Ｐゴシック" pitchFamily="34" charset="-128"/>
              </a:rPr>
              <a:t>Example of Design Goals</a:t>
            </a:r>
          </a:p>
        </p:txBody>
      </p:sp>
      <p:sp>
        <p:nvSpPr>
          <p:cNvPr id="26627" name="Rectangle 3"/>
          <p:cNvSpPr>
            <a:spLocks noGrp="1" noChangeArrowheads="1"/>
          </p:cNvSpPr>
          <p:nvPr>
            <p:ph type="body" idx="1"/>
          </p:nvPr>
        </p:nvSpPr>
        <p:spPr>
          <a:xfrm>
            <a:off x="596900" y="1009650"/>
            <a:ext cx="4051300" cy="4800600"/>
          </a:xfrm>
        </p:spPr>
        <p:txBody>
          <a:bodyPr/>
          <a:lstStyle/>
          <a:p>
            <a:r>
              <a:rPr lang="en-US" sz="2000" smtClean="0">
                <a:ea typeface="ＭＳ Ｐゴシック" pitchFamily="34" charset="-128"/>
              </a:rPr>
              <a:t>Reliability</a:t>
            </a:r>
          </a:p>
          <a:p>
            <a:r>
              <a:rPr lang="en-US" sz="2000" smtClean="0">
                <a:ea typeface="ＭＳ Ｐゴシック" pitchFamily="34" charset="-128"/>
              </a:rPr>
              <a:t>Modifiability</a:t>
            </a:r>
          </a:p>
          <a:p>
            <a:r>
              <a:rPr lang="en-US" sz="2000" smtClean="0">
                <a:ea typeface="ＭＳ Ｐゴシック" pitchFamily="34" charset="-128"/>
              </a:rPr>
              <a:t>Maintainability</a:t>
            </a:r>
          </a:p>
          <a:p>
            <a:r>
              <a:rPr lang="en-US" sz="2000" smtClean="0">
                <a:ea typeface="ＭＳ Ｐゴシック" pitchFamily="34" charset="-128"/>
              </a:rPr>
              <a:t>Understandability</a:t>
            </a:r>
          </a:p>
          <a:p>
            <a:r>
              <a:rPr lang="en-US" sz="2000" smtClean="0">
                <a:ea typeface="ＭＳ Ｐゴシック" pitchFamily="34" charset="-128"/>
              </a:rPr>
              <a:t>Adaptability</a:t>
            </a:r>
          </a:p>
          <a:p>
            <a:r>
              <a:rPr lang="en-US" sz="2000" smtClean="0">
                <a:ea typeface="ＭＳ Ｐゴシック" pitchFamily="34" charset="-128"/>
              </a:rPr>
              <a:t>Reusability</a:t>
            </a:r>
          </a:p>
          <a:p>
            <a:r>
              <a:rPr lang="en-US" sz="2000" smtClean="0">
                <a:ea typeface="ＭＳ Ｐゴシック" pitchFamily="34" charset="-128"/>
              </a:rPr>
              <a:t>Efficiency</a:t>
            </a:r>
          </a:p>
          <a:p>
            <a:r>
              <a:rPr lang="en-US" sz="2000" smtClean="0">
                <a:ea typeface="ＭＳ Ｐゴシック" pitchFamily="34" charset="-128"/>
              </a:rPr>
              <a:t>Portability</a:t>
            </a:r>
          </a:p>
          <a:p>
            <a:r>
              <a:rPr lang="en-US" sz="2000" smtClean="0">
                <a:ea typeface="ＭＳ Ｐゴシック" pitchFamily="34" charset="-128"/>
              </a:rPr>
              <a:t>Traceability of requirements</a:t>
            </a:r>
          </a:p>
          <a:p>
            <a:r>
              <a:rPr lang="en-US" sz="2000" smtClean="0">
                <a:ea typeface="ＭＳ Ｐゴシック" pitchFamily="34" charset="-128"/>
              </a:rPr>
              <a:t>Fault tolerance</a:t>
            </a:r>
          </a:p>
          <a:p>
            <a:r>
              <a:rPr lang="en-US" sz="2000" smtClean="0">
                <a:ea typeface="ＭＳ Ｐゴシック" pitchFamily="34" charset="-128"/>
              </a:rPr>
              <a:t>Backward-compatibility</a:t>
            </a:r>
          </a:p>
          <a:p>
            <a:r>
              <a:rPr lang="en-US" sz="2000" smtClean="0">
                <a:ea typeface="ＭＳ Ｐゴシック" pitchFamily="34" charset="-128"/>
              </a:rPr>
              <a:t>Cost-effectiveness</a:t>
            </a:r>
          </a:p>
          <a:p>
            <a:r>
              <a:rPr lang="en-US" sz="2000" smtClean="0">
                <a:ea typeface="ＭＳ Ｐゴシック" pitchFamily="34" charset="-128"/>
              </a:rPr>
              <a:t>Robustness</a:t>
            </a:r>
          </a:p>
          <a:p>
            <a:r>
              <a:rPr lang="en-US" sz="2000" smtClean="0">
                <a:ea typeface="ＭＳ Ｐゴシック" pitchFamily="34" charset="-128"/>
              </a:rPr>
              <a:t>High-performance</a:t>
            </a:r>
          </a:p>
        </p:txBody>
      </p:sp>
      <p:sp>
        <p:nvSpPr>
          <p:cNvPr id="26628" name="Rectangle 4"/>
          <p:cNvSpPr>
            <a:spLocks noChangeArrowheads="1"/>
          </p:cNvSpPr>
          <p:nvPr/>
        </p:nvSpPr>
        <p:spPr bwMode="auto">
          <a:xfrm>
            <a:off x="4584700" y="1022350"/>
            <a:ext cx="4051300" cy="4800600"/>
          </a:xfrm>
          <a:prstGeom prst="rect">
            <a:avLst/>
          </a:prstGeom>
          <a:noFill/>
          <a:ln w="12700">
            <a:noFill/>
            <a:miter lim="800000"/>
            <a:headEnd/>
            <a:tailEnd/>
          </a:ln>
        </p:spPr>
        <p:txBody>
          <a:bodyPr lIns="90487" tIns="44450" rIns="90487" bIns="44450"/>
          <a:lstStyle/>
          <a:p>
            <a:pPr marL="285750" indent="-285750" eaLnBrk="0" hangingPunct="0">
              <a:lnSpc>
                <a:spcPct val="90000"/>
              </a:lnSpc>
              <a:spcBef>
                <a:spcPct val="30000"/>
              </a:spcBef>
              <a:buClr>
                <a:schemeClr val="tx2"/>
              </a:buClr>
              <a:buSzPct val="75000"/>
              <a:buFont typeface="Monotype Sorts" charset="2"/>
              <a:buChar char=""/>
            </a:pPr>
            <a:r>
              <a:rPr lang="en-US" sz="2000" b="0">
                <a:latin typeface="Verdana" pitchFamily="34" charset="0"/>
              </a:rPr>
              <a:t>Good documentation</a:t>
            </a:r>
          </a:p>
          <a:p>
            <a:pPr marL="285750" indent="-285750" eaLnBrk="0" hangingPunct="0">
              <a:lnSpc>
                <a:spcPct val="90000"/>
              </a:lnSpc>
              <a:spcBef>
                <a:spcPct val="30000"/>
              </a:spcBef>
              <a:buClr>
                <a:schemeClr val="tx2"/>
              </a:buClr>
              <a:buSzPct val="75000"/>
              <a:buFont typeface="Monotype Sorts" charset="2"/>
              <a:buChar char=""/>
            </a:pPr>
            <a:r>
              <a:rPr lang="en-US" sz="2000" b="0">
                <a:latin typeface="Verdana" pitchFamily="34" charset="0"/>
              </a:rPr>
              <a:t>Well-defined interfaces</a:t>
            </a:r>
          </a:p>
          <a:p>
            <a:pPr marL="285750" indent="-285750" eaLnBrk="0" hangingPunct="0">
              <a:lnSpc>
                <a:spcPct val="90000"/>
              </a:lnSpc>
              <a:spcBef>
                <a:spcPct val="30000"/>
              </a:spcBef>
              <a:buClr>
                <a:schemeClr val="tx2"/>
              </a:buClr>
              <a:buSzPct val="75000"/>
              <a:buFont typeface="Monotype Sorts" charset="2"/>
              <a:buChar char=""/>
            </a:pPr>
            <a:r>
              <a:rPr lang="en-US" sz="2000" b="0">
                <a:latin typeface="Verdana" pitchFamily="34" charset="0"/>
              </a:rPr>
              <a:t>User-friendliness</a:t>
            </a:r>
          </a:p>
          <a:p>
            <a:pPr marL="285750" indent="-285750" eaLnBrk="0" hangingPunct="0">
              <a:lnSpc>
                <a:spcPct val="90000"/>
              </a:lnSpc>
              <a:spcBef>
                <a:spcPct val="30000"/>
              </a:spcBef>
              <a:buClr>
                <a:schemeClr val="tx2"/>
              </a:buClr>
              <a:buSzPct val="75000"/>
              <a:buFont typeface="Monotype Sorts" charset="2"/>
              <a:buChar char=""/>
            </a:pPr>
            <a:r>
              <a:rPr lang="en-US" sz="2000" b="0">
                <a:latin typeface="Verdana" pitchFamily="34" charset="0"/>
              </a:rPr>
              <a:t>Reuse of components</a:t>
            </a:r>
          </a:p>
          <a:p>
            <a:pPr marL="285750" indent="-285750" eaLnBrk="0" hangingPunct="0">
              <a:lnSpc>
                <a:spcPct val="90000"/>
              </a:lnSpc>
              <a:spcBef>
                <a:spcPct val="30000"/>
              </a:spcBef>
              <a:buClr>
                <a:schemeClr val="tx2"/>
              </a:buClr>
              <a:buSzPct val="75000"/>
              <a:buFont typeface="Monotype Sorts" charset="2"/>
              <a:buChar char=""/>
            </a:pPr>
            <a:r>
              <a:rPr lang="en-US" sz="2000" b="0">
                <a:latin typeface="Verdana" pitchFamily="34" charset="0"/>
              </a:rPr>
              <a:t>Rapid development</a:t>
            </a:r>
          </a:p>
          <a:p>
            <a:pPr marL="285750" indent="-285750" eaLnBrk="0" hangingPunct="0">
              <a:lnSpc>
                <a:spcPct val="90000"/>
              </a:lnSpc>
              <a:spcBef>
                <a:spcPct val="30000"/>
              </a:spcBef>
              <a:buClr>
                <a:schemeClr val="tx2"/>
              </a:buClr>
              <a:buSzPct val="75000"/>
              <a:buFont typeface="Monotype Sorts" charset="2"/>
              <a:buChar char=""/>
            </a:pPr>
            <a:r>
              <a:rPr lang="en-US" sz="2000" b="0">
                <a:latin typeface="Verdana" pitchFamily="34" charset="0"/>
              </a:rPr>
              <a:t>Minimum number of errors</a:t>
            </a:r>
          </a:p>
          <a:p>
            <a:pPr marL="285750" indent="-285750" eaLnBrk="0" hangingPunct="0">
              <a:lnSpc>
                <a:spcPct val="90000"/>
              </a:lnSpc>
              <a:spcBef>
                <a:spcPct val="30000"/>
              </a:spcBef>
              <a:buClr>
                <a:schemeClr val="tx2"/>
              </a:buClr>
              <a:buSzPct val="75000"/>
              <a:buFont typeface="Monotype Sorts" charset="2"/>
              <a:buChar char=""/>
            </a:pPr>
            <a:r>
              <a:rPr lang="en-US" sz="2000" b="0">
                <a:latin typeface="Verdana" pitchFamily="34" charset="0"/>
              </a:rPr>
              <a:t>Readability</a:t>
            </a:r>
          </a:p>
          <a:p>
            <a:pPr marL="285750" indent="-285750" eaLnBrk="0" hangingPunct="0">
              <a:lnSpc>
                <a:spcPct val="90000"/>
              </a:lnSpc>
              <a:spcBef>
                <a:spcPct val="30000"/>
              </a:spcBef>
              <a:buClr>
                <a:schemeClr val="tx2"/>
              </a:buClr>
              <a:buSzPct val="75000"/>
              <a:buFont typeface="Monotype Sorts" charset="2"/>
              <a:buChar char=""/>
            </a:pPr>
            <a:r>
              <a:rPr lang="en-US" sz="2000" b="0">
                <a:latin typeface="Verdana" pitchFamily="34" charset="0"/>
              </a:rPr>
              <a:t>Ease of learning</a:t>
            </a:r>
          </a:p>
          <a:p>
            <a:pPr marL="285750" indent="-285750" eaLnBrk="0" hangingPunct="0">
              <a:lnSpc>
                <a:spcPct val="90000"/>
              </a:lnSpc>
              <a:spcBef>
                <a:spcPct val="30000"/>
              </a:spcBef>
              <a:buClr>
                <a:schemeClr val="tx2"/>
              </a:buClr>
              <a:buSzPct val="75000"/>
              <a:buFont typeface="Monotype Sorts" charset="2"/>
              <a:buChar char=""/>
            </a:pPr>
            <a:r>
              <a:rPr lang="en-US" sz="2000" b="0">
                <a:latin typeface="Verdana" pitchFamily="34" charset="0"/>
              </a:rPr>
              <a:t>Ease of remembering</a:t>
            </a:r>
          </a:p>
          <a:p>
            <a:pPr marL="285750" indent="-285750" eaLnBrk="0" hangingPunct="0">
              <a:lnSpc>
                <a:spcPct val="90000"/>
              </a:lnSpc>
              <a:spcBef>
                <a:spcPct val="30000"/>
              </a:spcBef>
              <a:buClr>
                <a:schemeClr val="tx2"/>
              </a:buClr>
              <a:buSzPct val="75000"/>
              <a:buFont typeface="Monotype Sorts" charset="2"/>
              <a:buChar char=""/>
            </a:pPr>
            <a:r>
              <a:rPr lang="en-US" sz="2000" b="0">
                <a:latin typeface="Verdana" pitchFamily="34" charset="0"/>
              </a:rPr>
              <a:t>Ease of use</a:t>
            </a:r>
          </a:p>
          <a:p>
            <a:pPr marL="285750" indent="-285750" eaLnBrk="0" hangingPunct="0">
              <a:lnSpc>
                <a:spcPct val="90000"/>
              </a:lnSpc>
              <a:spcBef>
                <a:spcPct val="30000"/>
              </a:spcBef>
              <a:buClr>
                <a:schemeClr val="tx2"/>
              </a:buClr>
              <a:buSzPct val="75000"/>
              <a:buFont typeface="Monotype Sorts" charset="2"/>
              <a:buChar char=""/>
            </a:pPr>
            <a:r>
              <a:rPr lang="en-US" sz="2000" b="0">
                <a:latin typeface="Verdana" pitchFamily="34" charset="0"/>
              </a:rPr>
              <a:t>Increased productivity</a:t>
            </a:r>
          </a:p>
          <a:p>
            <a:pPr marL="285750" indent="-285750" eaLnBrk="0" hangingPunct="0">
              <a:lnSpc>
                <a:spcPct val="90000"/>
              </a:lnSpc>
              <a:spcBef>
                <a:spcPct val="30000"/>
              </a:spcBef>
              <a:buClr>
                <a:schemeClr val="tx2"/>
              </a:buClr>
              <a:buSzPct val="75000"/>
              <a:buFont typeface="Monotype Sorts" charset="2"/>
              <a:buChar char=""/>
            </a:pPr>
            <a:r>
              <a:rPr lang="en-US" sz="2000" b="0">
                <a:latin typeface="Verdana" pitchFamily="34" charset="0"/>
              </a:rPr>
              <a:t>Low-cost</a:t>
            </a:r>
          </a:p>
          <a:p>
            <a:pPr marL="285750" indent="-285750" eaLnBrk="0" hangingPunct="0">
              <a:lnSpc>
                <a:spcPct val="90000"/>
              </a:lnSpc>
              <a:spcBef>
                <a:spcPct val="30000"/>
              </a:spcBef>
              <a:buClr>
                <a:schemeClr val="tx2"/>
              </a:buClr>
              <a:buSzPct val="75000"/>
              <a:buFont typeface="Monotype Sorts" charset="2"/>
              <a:buChar char=""/>
            </a:pPr>
            <a:r>
              <a:rPr lang="en-US" sz="2000" b="0">
                <a:latin typeface="Verdana" pitchFamily="34" charset="0"/>
              </a:rPr>
              <a:t>Flexibility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P spid="2662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4"/>
          <p:cNvSpPr>
            <a:spLocks noChangeArrowheads="1"/>
          </p:cNvSpPr>
          <p:nvPr/>
        </p:nvSpPr>
        <p:spPr bwMode="auto">
          <a:xfrm>
            <a:off x="7331075" y="4192588"/>
            <a:ext cx="1843088" cy="828432"/>
          </a:xfrm>
          <a:prstGeom prst="rect">
            <a:avLst/>
          </a:prstGeom>
          <a:noFill/>
          <a:ln w="12700">
            <a:noFill/>
            <a:miter lim="800000"/>
            <a:headEnd/>
            <a:tailEnd/>
          </a:ln>
        </p:spPr>
        <p:txBody>
          <a:bodyPr lIns="90487" tIns="44450" rIns="90487" bIns="44450">
            <a:spAutoFit/>
          </a:bodyPr>
          <a:lstStyle/>
          <a:p>
            <a:pPr eaLnBrk="0" hangingPunct="0"/>
            <a:r>
              <a:rPr lang="en-US" sz="1600" dirty="0">
                <a:solidFill>
                  <a:srgbClr val="000000"/>
                </a:solidFill>
              </a:rPr>
              <a:t>Monolithic</a:t>
            </a:r>
          </a:p>
          <a:p>
            <a:pPr eaLnBrk="0" hangingPunct="0"/>
            <a:r>
              <a:rPr lang="en-US" sz="1600" dirty="0">
                <a:solidFill>
                  <a:srgbClr val="000000"/>
                </a:solidFill>
              </a:rPr>
              <a:t>Event-Driven</a:t>
            </a:r>
          </a:p>
          <a:p>
            <a:pPr eaLnBrk="0" hangingPunct="0"/>
            <a:r>
              <a:rPr lang="en-US" sz="1600" dirty="0">
                <a:solidFill>
                  <a:srgbClr val="000000"/>
                </a:solidFill>
              </a:rPr>
              <a:t>Conc. Processes</a:t>
            </a:r>
          </a:p>
        </p:txBody>
      </p:sp>
      <p:sp>
        <p:nvSpPr>
          <p:cNvPr id="24579" name="Rectangle 33"/>
          <p:cNvSpPr>
            <a:spLocks noChangeArrowheads="1"/>
          </p:cNvSpPr>
          <p:nvPr/>
        </p:nvSpPr>
        <p:spPr bwMode="auto">
          <a:xfrm>
            <a:off x="7018338" y="3660775"/>
            <a:ext cx="1343025" cy="638175"/>
          </a:xfrm>
          <a:prstGeom prst="rect">
            <a:avLst/>
          </a:prstGeom>
          <a:noFill/>
          <a:ln w="12700">
            <a:noFill/>
            <a:miter lim="800000"/>
            <a:headEnd/>
            <a:tailEnd/>
          </a:ln>
        </p:spPr>
        <p:txBody>
          <a:bodyPr wrap="none" lIns="90487" tIns="44450" rIns="90487" bIns="44450">
            <a:spAutoFit/>
          </a:bodyPr>
          <a:lstStyle/>
          <a:p>
            <a:pPr eaLnBrk="0" hangingPunct="0"/>
            <a:r>
              <a:rPr lang="en-US" sz="1800">
                <a:solidFill>
                  <a:srgbClr val="0000CC"/>
                </a:solidFill>
              </a:rPr>
              <a:t>7. Software </a:t>
            </a:r>
          </a:p>
          <a:p>
            <a:pPr eaLnBrk="0" hangingPunct="0"/>
            <a:r>
              <a:rPr lang="en-US" sz="1800">
                <a:solidFill>
                  <a:srgbClr val="0000CC"/>
                </a:solidFill>
              </a:rPr>
              <a:t>Control</a:t>
            </a:r>
          </a:p>
        </p:txBody>
      </p:sp>
      <p:grpSp>
        <p:nvGrpSpPr>
          <p:cNvPr id="2" name="Group 4"/>
          <p:cNvGrpSpPr>
            <a:grpSpLocks/>
          </p:cNvGrpSpPr>
          <p:nvPr/>
        </p:nvGrpSpPr>
        <p:grpSpPr bwMode="auto">
          <a:xfrm>
            <a:off x="241300" y="1219200"/>
            <a:ext cx="3898900" cy="3040063"/>
            <a:chOff x="138" y="783"/>
            <a:chExt cx="2456" cy="1915"/>
          </a:xfrm>
        </p:grpSpPr>
        <p:sp>
          <p:nvSpPr>
            <p:cNvPr id="24623" name="Rectangle 5"/>
            <p:cNvSpPr>
              <a:spLocks noChangeArrowheads="1"/>
            </p:cNvSpPr>
            <p:nvPr/>
          </p:nvSpPr>
          <p:spPr bwMode="auto">
            <a:xfrm>
              <a:off x="138" y="1935"/>
              <a:ext cx="1646" cy="229"/>
            </a:xfrm>
            <a:prstGeom prst="rect">
              <a:avLst/>
            </a:prstGeom>
            <a:noFill/>
            <a:ln w="12700">
              <a:noFill/>
              <a:miter lim="800000"/>
              <a:headEnd/>
              <a:tailEnd/>
            </a:ln>
          </p:spPr>
          <p:txBody>
            <a:bodyPr wrap="none" lIns="90487" tIns="44450" rIns="90487" bIns="44450">
              <a:spAutoFit/>
            </a:bodyPr>
            <a:lstStyle/>
            <a:p>
              <a:pPr eaLnBrk="0" hangingPunct="0"/>
              <a:r>
                <a:rPr lang="en-US" sz="1800">
                  <a:solidFill>
                    <a:srgbClr val="0000CC"/>
                  </a:solidFill>
                </a:rPr>
                <a:t>2. System Decomposition</a:t>
              </a:r>
              <a:endParaRPr lang="en-US" sz="1800"/>
            </a:p>
          </p:txBody>
        </p:sp>
        <p:sp>
          <p:nvSpPr>
            <p:cNvPr id="24624" name="Rectangle 6"/>
            <p:cNvSpPr>
              <a:spLocks noChangeArrowheads="1"/>
            </p:cNvSpPr>
            <p:nvPr/>
          </p:nvSpPr>
          <p:spPr bwMode="auto">
            <a:xfrm>
              <a:off x="272" y="2118"/>
              <a:ext cx="1409" cy="580"/>
            </a:xfrm>
            <a:prstGeom prst="rect">
              <a:avLst/>
            </a:prstGeom>
            <a:noFill/>
            <a:ln w="12700">
              <a:noFill/>
              <a:miter lim="800000"/>
              <a:headEnd/>
              <a:tailEnd/>
            </a:ln>
          </p:spPr>
          <p:txBody>
            <a:bodyPr wrap="none" lIns="90487" tIns="44450" rIns="90487" bIns="44450">
              <a:spAutoFit/>
            </a:bodyPr>
            <a:lstStyle/>
            <a:p>
              <a:pPr eaLnBrk="0" hangingPunct="0"/>
              <a:r>
                <a:rPr lang="en-US" sz="1800"/>
                <a:t>Layers vs Partitions</a:t>
              </a:r>
            </a:p>
            <a:p>
              <a:pPr eaLnBrk="0" hangingPunct="0"/>
              <a:r>
                <a:rPr lang="en-US" sz="1800"/>
                <a:t>Coherence/Coupling</a:t>
              </a:r>
            </a:p>
            <a:p>
              <a:pPr eaLnBrk="0" hangingPunct="0"/>
              <a:r>
                <a:rPr lang="de-DE" sz="1800"/>
                <a:t>A</a:t>
              </a:r>
              <a:r>
                <a:rPr lang="en-US" sz="1800"/>
                <a:t>rchitectural Style</a:t>
              </a:r>
            </a:p>
          </p:txBody>
        </p:sp>
        <p:sp>
          <p:nvSpPr>
            <p:cNvPr id="24625" name="Line 7"/>
            <p:cNvSpPr>
              <a:spLocks noChangeShapeType="1"/>
            </p:cNvSpPr>
            <p:nvPr/>
          </p:nvSpPr>
          <p:spPr bwMode="auto">
            <a:xfrm flipH="1">
              <a:off x="1198" y="783"/>
              <a:ext cx="1396" cy="1102"/>
            </a:xfrm>
            <a:prstGeom prst="line">
              <a:avLst/>
            </a:prstGeom>
            <a:noFill/>
            <a:ln w="12700">
              <a:solidFill>
                <a:srgbClr val="000000"/>
              </a:solidFill>
              <a:round/>
              <a:headEnd/>
              <a:tailEnd/>
            </a:ln>
          </p:spPr>
          <p:txBody>
            <a:bodyPr wrap="none" anchor="ctr"/>
            <a:lstStyle/>
            <a:p>
              <a:endParaRPr lang="en-CA"/>
            </a:p>
          </p:txBody>
        </p:sp>
      </p:grpSp>
      <p:grpSp>
        <p:nvGrpSpPr>
          <p:cNvPr id="3" name="Group 9"/>
          <p:cNvGrpSpPr>
            <a:grpSpLocks/>
          </p:cNvGrpSpPr>
          <p:nvPr/>
        </p:nvGrpSpPr>
        <p:grpSpPr bwMode="auto">
          <a:xfrm>
            <a:off x="2255838" y="1292225"/>
            <a:ext cx="2533650" cy="5275263"/>
            <a:chOff x="1429" y="916"/>
            <a:chExt cx="1596" cy="3323"/>
          </a:xfrm>
        </p:grpSpPr>
        <p:sp>
          <p:nvSpPr>
            <p:cNvPr id="24619" name="Rectangle 10"/>
            <p:cNvSpPr>
              <a:spLocks noChangeArrowheads="1"/>
            </p:cNvSpPr>
            <p:nvPr/>
          </p:nvSpPr>
          <p:spPr bwMode="auto">
            <a:xfrm>
              <a:off x="1429" y="3223"/>
              <a:ext cx="1262" cy="402"/>
            </a:xfrm>
            <a:prstGeom prst="rect">
              <a:avLst/>
            </a:prstGeom>
            <a:noFill/>
            <a:ln w="12700">
              <a:noFill/>
              <a:miter lim="800000"/>
              <a:headEnd/>
              <a:tailEnd/>
            </a:ln>
          </p:spPr>
          <p:txBody>
            <a:bodyPr wrap="none" lIns="90487" tIns="44450" rIns="90487" bIns="44450">
              <a:spAutoFit/>
            </a:bodyPr>
            <a:lstStyle/>
            <a:p>
              <a:pPr eaLnBrk="0" hangingPunct="0"/>
              <a:r>
                <a:rPr lang="en-US" sz="1800">
                  <a:solidFill>
                    <a:srgbClr val="0000CC"/>
                  </a:solidFill>
                </a:rPr>
                <a:t>4. Hardware/</a:t>
              </a:r>
            </a:p>
            <a:p>
              <a:pPr eaLnBrk="0" hangingPunct="0"/>
              <a:r>
                <a:rPr lang="en-US" sz="1800">
                  <a:solidFill>
                    <a:srgbClr val="0000CC"/>
                  </a:solidFill>
                </a:rPr>
                <a:t>Software Mapping</a:t>
              </a:r>
            </a:p>
          </p:txBody>
        </p:sp>
        <p:grpSp>
          <p:nvGrpSpPr>
            <p:cNvPr id="4" name="Group 11"/>
            <p:cNvGrpSpPr>
              <a:grpSpLocks/>
            </p:cNvGrpSpPr>
            <p:nvPr/>
          </p:nvGrpSpPr>
          <p:grpSpPr bwMode="auto">
            <a:xfrm>
              <a:off x="1439" y="916"/>
              <a:ext cx="1586" cy="3323"/>
              <a:chOff x="1439" y="916"/>
              <a:chExt cx="1586" cy="3323"/>
            </a:xfrm>
          </p:grpSpPr>
          <p:sp>
            <p:nvSpPr>
              <p:cNvPr id="24621" name="Line 12"/>
              <p:cNvSpPr>
                <a:spLocks noChangeShapeType="1"/>
              </p:cNvSpPr>
              <p:nvPr/>
            </p:nvSpPr>
            <p:spPr bwMode="auto">
              <a:xfrm flipH="1">
                <a:off x="2032" y="916"/>
                <a:ext cx="869" cy="2337"/>
              </a:xfrm>
              <a:prstGeom prst="line">
                <a:avLst/>
              </a:prstGeom>
              <a:noFill/>
              <a:ln w="12700">
                <a:solidFill>
                  <a:srgbClr val="000000"/>
                </a:solidFill>
                <a:round/>
                <a:headEnd/>
                <a:tailEnd/>
              </a:ln>
            </p:spPr>
            <p:txBody>
              <a:bodyPr wrap="none" anchor="ctr"/>
              <a:lstStyle/>
              <a:p>
                <a:endParaRPr lang="en-CA"/>
              </a:p>
            </p:txBody>
          </p:sp>
          <p:sp>
            <p:nvSpPr>
              <p:cNvPr id="24622" name="Rectangle 13"/>
              <p:cNvSpPr>
                <a:spLocks noChangeArrowheads="1"/>
              </p:cNvSpPr>
              <p:nvPr/>
            </p:nvSpPr>
            <p:spPr bwMode="auto">
              <a:xfrm>
                <a:off x="1439" y="3562"/>
                <a:ext cx="1586" cy="677"/>
              </a:xfrm>
              <a:prstGeom prst="rect">
                <a:avLst/>
              </a:prstGeom>
              <a:noFill/>
              <a:ln w="12700">
                <a:noFill/>
                <a:miter lim="800000"/>
                <a:headEnd/>
                <a:tailEnd/>
              </a:ln>
            </p:spPr>
            <p:txBody>
              <a:bodyPr wrap="none" lIns="90487" tIns="44450" rIns="90487" bIns="44450">
                <a:spAutoFit/>
              </a:bodyPr>
              <a:lstStyle/>
              <a:p>
                <a:pPr eaLnBrk="0" hangingPunct="0"/>
                <a:r>
                  <a:rPr lang="en-US" sz="1600" dirty="0"/>
                  <a:t>Special Purpose Systems</a:t>
                </a:r>
              </a:p>
              <a:p>
                <a:pPr eaLnBrk="0" hangingPunct="0"/>
                <a:r>
                  <a:rPr lang="en-US" sz="1600" dirty="0"/>
                  <a:t>Buy </a:t>
                </a:r>
                <a:r>
                  <a:rPr lang="en-US" sz="1600" dirty="0" err="1"/>
                  <a:t>vs</a:t>
                </a:r>
                <a:r>
                  <a:rPr lang="en-US" sz="1600" dirty="0"/>
                  <a:t> Build</a:t>
                </a:r>
              </a:p>
              <a:p>
                <a:pPr eaLnBrk="0" hangingPunct="0"/>
                <a:r>
                  <a:rPr lang="en-US" sz="1600" dirty="0"/>
                  <a:t>Allocation of Resources</a:t>
                </a:r>
              </a:p>
              <a:p>
                <a:pPr eaLnBrk="0" hangingPunct="0"/>
                <a:r>
                  <a:rPr lang="en-US" sz="1600" dirty="0"/>
                  <a:t>Connectivity</a:t>
                </a:r>
              </a:p>
            </p:txBody>
          </p:sp>
        </p:grpSp>
      </p:grpSp>
      <p:grpSp>
        <p:nvGrpSpPr>
          <p:cNvPr id="5" name="Group 15"/>
          <p:cNvGrpSpPr>
            <a:grpSpLocks/>
          </p:cNvGrpSpPr>
          <p:nvPr/>
        </p:nvGrpSpPr>
        <p:grpSpPr bwMode="auto">
          <a:xfrm>
            <a:off x="4594225" y="1368425"/>
            <a:ext cx="2576513" cy="5072063"/>
            <a:chOff x="2972" y="871"/>
            <a:chExt cx="1623" cy="3195"/>
          </a:xfrm>
        </p:grpSpPr>
        <p:sp>
          <p:nvSpPr>
            <p:cNvPr id="24616" name="Line 16"/>
            <p:cNvSpPr>
              <a:spLocks noChangeShapeType="1"/>
            </p:cNvSpPr>
            <p:nvPr/>
          </p:nvSpPr>
          <p:spPr bwMode="auto">
            <a:xfrm>
              <a:off x="2972" y="871"/>
              <a:ext cx="512" cy="2273"/>
            </a:xfrm>
            <a:prstGeom prst="line">
              <a:avLst/>
            </a:prstGeom>
            <a:noFill/>
            <a:ln w="12700">
              <a:solidFill>
                <a:srgbClr val="000000"/>
              </a:solidFill>
              <a:round/>
              <a:headEnd/>
              <a:tailEnd/>
            </a:ln>
          </p:spPr>
          <p:txBody>
            <a:bodyPr wrap="none" anchor="ctr"/>
            <a:lstStyle/>
            <a:p>
              <a:endParaRPr lang="en-CA"/>
            </a:p>
          </p:txBody>
        </p:sp>
        <p:sp>
          <p:nvSpPr>
            <p:cNvPr id="24617" name="Rectangle 17"/>
            <p:cNvSpPr>
              <a:spLocks noChangeArrowheads="1"/>
            </p:cNvSpPr>
            <p:nvPr/>
          </p:nvSpPr>
          <p:spPr bwMode="auto">
            <a:xfrm>
              <a:off x="3071" y="3107"/>
              <a:ext cx="958" cy="402"/>
            </a:xfrm>
            <a:prstGeom prst="rect">
              <a:avLst/>
            </a:prstGeom>
            <a:noFill/>
            <a:ln w="12700">
              <a:noFill/>
              <a:miter lim="800000"/>
              <a:headEnd/>
              <a:tailEnd/>
            </a:ln>
          </p:spPr>
          <p:txBody>
            <a:bodyPr wrap="none" lIns="90487" tIns="44450" rIns="90487" bIns="44450">
              <a:spAutoFit/>
            </a:bodyPr>
            <a:lstStyle/>
            <a:p>
              <a:pPr eaLnBrk="0" hangingPunct="0"/>
              <a:r>
                <a:rPr lang="en-US" sz="1800">
                  <a:solidFill>
                    <a:srgbClr val="0000CC"/>
                  </a:solidFill>
                </a:rPr>
                <a:t>5. Data</a:t>
              </a:r>
            </a:p>
            <a:p>
              <a:pPr eaLnBrk="0" hangingPunct="0"/>
              <a:r>
                <a:rPr lang="en-US" sz="1800">
                  <a:solidFill>
                    <a:srgbClr val="0000CC"/>
                  </a:solidFill>
                </a:rPr>
                <a:t>Management</a:t>
              </a:r>
              <a:r>
                <a:rPr lang="en-US" sz="1800"/>
                <a:t> </a:t>
              </a:r>
            </a:p>
          </p:txBody>
        </p:sp>
        <p:sp>
          <p:nvSpPr>
            <p:cNvPr id="24618" name="Rectangle 18"/>
            <p:cNvSpPr>
              <a:spLocks noChangeArrowheads="1"/>
            </p:cNvSpPr>
            <p:nvPr/>
          </p:nvSpPr>
          <p:spPr bwMode="auto">
            <a:xfrm>
              <a:off x="3099" y="3491"/>
              <a:ext cx="1496" cy="575"/>
            </a:xfrm>
            <a:prstGeom prst="rect">
              <a:avLst/>
            </a:prstGeom>
            <a:noFill/>
            <a:ln w="12700">
              <a:noFill/>
              <a:miter lim="800000"/>
              <a:headEnd/>
              <a:tailEnd/>
            </a:ln>
          </p:spPr>
          <p:txBody>
            <a:bodyPr lIns="90487" tIns="44450" rIns="90487" bIns="44450">
              <a:spAutoFit/>
            </a:bodyPr>
            <a:lstStyle/>
            <a:p>
              <a:pPr eaLnBrk="0" hangingPunct="0"/>
              <a:r>
                <a:rPr lang="en-US" sz="1800"/>
                <a:t>Persistent Objects</a:t>
              </a:r>
            </a:p>
            <a:p>
              <a:pPr eaLnBrk="0" hangingPunct="0"/>
              <a:r>
                <a:rPr lang="en-US" sz="1800"/>
                <a:t>Filesystem vs Database</a:t>
              </a:r>
            </a:p>
          </p:txBody>
        </p:sp>
      </p:grpSp>
      <p:grpSp>
        <p:nvGrpSpPr>
          <p:cNvPr id="6" name="Group 19"/>
          <p:cNvGrpSpPr>
            <a:grpSpLocks/>
          </p:cNvGrpSpPr>
          <p:nvPr/>
        </p:nvGrpSpPr>
        <p:grpSpPr bwMode="auto">
          <a:xfrm>
            <a:off x="4676775" y="1228725"/>
            <a:ext cx="4389438" cy="5376863"/>
            <a:chOff x="3024" y="783"/>
            <a:chExt cx="2765" cy="3387"/>
          </a:xfrm>
        </p:grpSpPr>
        <p:sp>
          <p:nvSpPr>
            <p:cNvPr id="24613" name="Line 20"/>
            <p:cNvSpPr>
              <a:spLocks noChangeShapeType="1"/>
            </p:cNvSpPr>
            <p:nvPr/>
          </p:nvSpPr>
          <p:spPr bwMode="auto">
            <a:xfrm>
              <a:off x="3024" y="783"/>
              <a:ext cx="1290" cy="2123"/>
            </a:xfrm>
            <a:prstGeom prst="line">
              <a:avLst/>
            </a:prstGeom>
            <a:noFill/>
            <a:ln w="12700">
              <a:solidFill>
                <a:srgbClr val="000000"/>
              </a:solidFill>
              <a:round/>
              <a:headEnd/>
              <a:tailEnd/>
            </a:ln>
          </p:spPr>
          <p:txBody>
            <a:bodyPr wrap="none" anchor="ctr"/>
            <a:lstStyle/>
            <a:p>
              <a:endParaRPr lang="en-CA"/>
            </a:p>
          </p:txBody>
        </p:sp>
        <p:sp>
          <p:nvSpPr>
            <p:cNvPr id="24614" name="Rectangle 21"/>
            <p:cNvSpPr>
              <a:spLocks noChangeArrowheads="1"/>
            </p:cNvSpPr>
            <p:nvPr/>
          </p:nvSpPr>
          <p:spPr bwMode="auto">
            <a:xfrm>
              <a:off x="4475" y="3595"/>
              <a:ext cx="1314" cy="575"/>
            </a:xfrm>
            <a:prstGeom prst="rect">
              <a:avLst/>
            </a:prstGeom>
            <a:noFill/>
            <a:ln w="12700">
              <a:noFill/>
              <a:miter lim="800000"/>
              <a:headEnd/>
              <a:tailEnd/>
            </a:ln>
          </p:spPr>
          <p:txBody>
            <a:bodyPr wrap="none" lIns="90487" tIns="44450" rIns="90487" bIns="44450">
              <a:spAutoFit/>
            </a:bodyPr>
            <a:lstStyle/>
            <a:p>
              <a:pPr eaLnBrk="0" hangingPunct="0"/>
              <a:r>
                <a:rPr lang="en-US" sz="1800"/>
                <a:t>Access Control List</a:t>
              </a:r>
            </a:p>
            <a:p>
              <a:pPr eaLnBrk="0" hangingPunct="0"/>
              <a:r>
                <a:rPr lang="en-US" sz="1800"/>
                <a:t>vs Capabilities</a:t>
              </a:r>
            </a:p>
            <a:p>
              <a:pPr eaLnBrk="0" hangingPunct="0"/>
              <a:r>
                <a:rPr lang="en-US" sz="1800"/>
                <a:t>Security</a:t>
              </a:r>
            </a:p>
          </p:txBody>
        </p:sp>
        <p:sp>
          <p:nvSpPr>
            <p:cNvPr id="24615" name="Rectangle 22"/>
            <p:cNvSpPr>
              <a:spLocks noChangeArrowheads="1"/>
            </p:cNvSpPr>
            <p:nvPr/>
          </p:nvSpPr>
          <p:spPr bwMode="auto">
            <a:xfrm>
              <a:off x="4375" y="3191"/>
              <a:ext cx="1314" cy="402"/>
            </a:xfrm>
            <a:prstGeom prst="rect">
              <a:avLst/>
            </a:prstGeom>
            <a:noFill/>
            <a:ln w="12700">
              <a:noFill/>
              <a:miter lim="800000"/>
              <a:headEnd/>
              <a:tailEnd/>
            </a:ln>
          </p:spPr>
          <p:txBody>
            <a:bodyPr wrap="none" lIns="90487" tIns="44450" rIns="90487" bIns="44450">
              <a:spAutoFit/>
            </a:bodyPr>
            <a:lstStyle/>
            <a:p>
              <a:pPr eaLnBrk="0" hangingPunct="0"/>
              <a:r>
                <a:rPr lang="en-US" sz="1800">
                  <a:solidFill>
                    <a:srgbClr val="0000CC"/>
                  </a:solidFill>
                </a:rPr>
                <a:t>6. Global Resource </a:t>
              </a:r>
            </a:p>
            <a:p>
              <a:pPr eaLnBrk="0" hangingPunct="0"/>
              <a:r>
                <a:rPr lang="en-US" sz="1800">
                  <a:solidFill>
                    <a:srgbClr val="0000CC"/>
                  </a:solidFill>
                </a:rPr>
                <a:t>Handlung </a:t>
              </a:r>
            </a:p>
          </p:txBody>
        </p:sp>
      </p:grpSp>
      <p:grpSp>
        <p:nvGrpSpPr>
          <p:cNvPr id="7" name="Group 23"/>
          <p:cNvGrpSpPr>
            <a:grpSpLocks/>
          </p:cNvGrpSpPr>
          <p:nvPr/>
        </p:nvGrpSpPr>
        <p:grpSpPr bwMode="auto">
          <a:xfrm>
            <a:off x="5051425" y="1120775"/>
            <a:ext cx="3811588" cy="1847850"/>
            <a:chOff x="3260" y="731"/>
            <a:chExt cx="2401" cy="1164"/>
          </a:xfrm>
        </p:grpSpPr>
        <p:sp>
          <p:nvSpPr>
            <p:cNvPr id="24610" name="Rectangle 24"/>
            <p:cNvSpPr>
              <a:spLocks noChangeArrowheads="1"/>
            </p:cNvSpPr>
            <p:nvPr/>
          </p:nvSpPr>
          <p:spPr bwMode="auto">
            <a:xfrm>
              <a:off x="4584" y="948"/>
              <a:ext cx="874" cy="402"/>
            </a:xfrm>
            <a:prstGeom prst="rect">
              <a:avLst/>
            </a:prstGeom>
            <a:noFill/>
            <a:ln w="12700">
              <a:noFill/>
              <a:miter lim="800000"/>
              <a:headEnd/>
              <a:tailEnd/>
            </a:ln>
          </p:spPr>
          <p:txBody>
            <a:bodyPr wrap="none" lIns="90487" tIns="44450" rIns="90487" bIns="44450">
              <a:spAutoFit/>
            </a:bodyPr>
            <a:lstStyle/>
            <a:p>
              <a:pPr eaLnBrk="0" hangingPunct="0"/>
              <a:r>
                <a:rPr lang="en-US" sz="1800">
                  <a:solidFill>
                    <a:srgbClr val="0000CC"/>
                  </a:solidFill>
                </a:rPr>
                <a:t>8. Boundary</a:t>
              </a:r>
            </a:p>
            <a:p>
              <a:pPr eaLnBrk="0" hangingPunct="0"/>
              <a:r>
                <a:rPr lang="en-US" sz="1800">
                  <a:solidFill>
                    <a:srgbClr val="0000CC"/>
                  </a:solidFill>
                </a:rPr>
                <a:t>Conditions</a:t>
              </a:r>
            </a:p>
          </p:txBody>
        </p:sp>
        <p:sp>
          <p:nvSpPr>
            <p:cNvPr id="24611" name="Rectangle 25"/>
            <p:cNvSpPr>
              <a:spLocks noChangeArrowheads="1"/>
            </p:cNvSpPr>
            <p:nvPr/>
          </p:nvSpPr>
          <p:spPr bwMode="auto">
            <a:xfrm>
              <a:off x="4755" y="1320"/>
              <a:ext cx="906" cy="575"/>
            </a:xfrm>
            <a:prstGeom prst="rect">
              <a:avLst/>
            </a:prstGeom>
            <a:noFill/>
            <a:ln w="12700">
              <a:noFill/>
              <a:miter lim="800000"/>
              <a:headEnd/>
              <a:tailEnd/>
            </a:ln>
          </p:spPr>
          <p:txBody>
            <a:bodyPr wrap="none" lIns="90487" tIns="44450" rIns="90487" bIns="44450">
              <a:spAutoFit/>
            </a:bodyPr>
            <a:lstStyle/>
            <a:p>
              <a:pPr eaLnBrk="0" hangingPunct="0"/>
              <a:r>
                <a:rPr lang="en-US" sz="1800"/>
                <a:t>Initialization</a:t>
              </a:r>
            </a:p>
            <a:p>
              <a:pPr eaLnBrk="0" hangingPunct="0"/>
              <a:r>
                <a:rPr lang="en-US" sz="1800"/>
                <a:t>Termination</a:t>
              </a:r>
            </a:p>
            <a:p>
              <a:pPr eaLnBrk="0" hangingPunct="0"/>
              <a:r>
                <a:rPr lang="en-US" sz="1800"/>
                <a:t>Failure</a:t>
              </a:r>
            </a:p>
          </p:txBody>
        </p:sp>
        <p:sp>
          <p:nvSpPr>
            <p:cNvPr id="24612" name="Line 26"/>
            <p:cNvSpPr>
              <a:spLocks noChangeShapeType="1"/>
            </p:cNvSpPr>
            <p:nvPr/>
          </p:nvSpPr>
          <p:spPr bwMode="auto">
            <a:xfrm>
              <a:off x="3260" y="731"/>
              <a:ext cx="916" cy="338"/>
            </a:xfrm>
            <a:prstGeom prst="line">
              <a:avLst/>
            </a:prstGeom>
            <a:noFill/>
            <a:ln w="12700">
              <a:solidFill>
                <a:srgbClr val="000000"/>
              </a:solidFill>
              <a:round/>
              <a:headEnd/>
              <a:tailEnd/>
            </a:ln>
          </p:spPr>
          <p:txBody>
            <a:bodyPr wrap="none" anchor="ctr"/>
            <a:lstStyle/>
            <a:p>
              <a:endParaRPr lang="en-CA"/>
            </a:p>
          </p:txBody>
        </p:sp>
      </p:grpSp>
      <p:grpSp>
        <p:nvGrpSpPr>
          <p:cNvPr id="8" name="Group 27"/>
          <p:cNvGrpSpPr>
            <a:grpSpLocks/>
          </p:cNvGrpSpPr>
          <p:nvPr/>
        </p:nvGrpSpPr>
        <p:grpSpPr bwMode="auto">
          <a:xfrm>
            <a:off x="231775" y="1228725"/>
            <a:ext cx="4041775" cy="5027613"/>
            <a:chOff x="224" y="783"/>
            <a:chExt cx="2546" cy="3167"/>
          </a:xfrm>
        </p:grpSpPr>
        <p:sp>
          <p:nvSpPr>
            <p:cNvPr id="24607" name="Line 28"/>
            <p:cNvSpPr>
              <a:spLocks noChangeShapeType="1"/>
            </p:cNvSpPr>
            <p:nvPr/>
          </p:nvSpPr>
          <p:spPr bwMode="auto">
            <a:xfrm flipH="1">
              <a:off x="1369" y="783"/>
              <a:ext cx="1401" cy="2536"/>
            </a:xfrm>
            <a:prstGeom prst="line">
              <a:avLst/>
            </a:prstGeom>
            <a:noFill/>
            <a:ln w="12700">
              <a:solidFill>
                <a:srgbClr val="000000"/>
              </a:solidFill>
              <a:round/>
              <a:headEnd/>
              <a:tailEnd/>
            </a:ln>
          </p:spPr>
          <p:txBody>
            <a:bodyPr wrap="none" anchor="ctr"/>
            <a:lstStyle/>
            <a:p>
              <a:endParaRPr lang="en-CA"/>
            </a:p>
          </p:txBody>
        </p:sp>
        <p:sp>
          <p:nvSpPr>
            <p:cNvPr id="24608" name="Rectangle 29"/>
            <p:cNvSpPr>
              <a:spLocks noChangeArrowheads="1"/>
            </p:cNvSpPr>
            <p:nvPr/>
          </p:nvSpPr>
          <p:spPr bwMode="auto">
            <a:xfrm>
              <a:off x="224" y="3319"/>
              <a:ext cx="1066" cy="229"/>
            </a:xfrm>
            <a:prstGeom prst="rect">
              <a:avLst/>
            </a:prstGeom>
            <a:noFill/>
            <a:ln w="12700">
              <a:noFill/>
              <a:miter lim="800000"/>
              <a:headEnd/>
              <a:tailEnd/>
            </a:ln>
          </p:spPr>
          <p:txBody>
            <a:bodyPr wrap="none" lIns="90487" tIns="44450" rIns="90487" bIns="44450">
              <a:spAutoFit/>
            </a:bodyPr>
            <a:lstStyle/>
            <a:p>
              <a:pPr eaLnBrk="0" hangingPunct="0"/>
              <a:r>
                <a:rPr lang="en-US" sz="1800">
                  <a:solidFill>
                    <a:srgbClr val="0000CC"/>
                  </a:solidFill>
                </a:rPr>
                <a:t>3. Concurrency</a:t>
              </a:r>
            </a:p>
          </p:txBody>
        </p:sp>
        <p:sp>
          <p:nvSpPr>
            <p:cNvPr id="24609" name="Rectangle 30"/>
            <p:cNvSpPr>
              <a:spLocks noChangeArrowheads="1"/>
            </p:cNvSpPr>
            <p:nvPr/>
          </p:nvSpPr>
          <p:spPr bwMode="auto">
            <a:xfrm>
              <a:off x="328" y="3548"/>
              <a:ext cx="1130" cy="402"/>
            </a:xfrm>
            <a:prstGeom prst="rect">
              <a:avLst/>
            </a:prstGeom>
            <a:noFill/>
            <a:ln w="12700">
              <a:noFill/>
              <a:miter lim="800000"/>
              <a:headEnd/>
              <a:tailEnd/>
            </a:ln>
          </p:spPr>
          <p:txBody>
            <a:bodyPr wrap="none" lIns="90487" tIns="44450" rIns="90487" bIns="44450">
              <a:spAutoFit/>
            </a:bodyPr>
            <a:lstStyle/>
            <a:p>
              <a:pPr eaLnBrk="0" hangingPunct="0"/>
              <a:r>
                <a:rPr lang="en-US" sz="1800"/>
                <a:t>Identification of </a:t>
              </a:r>
            </a:p>
            <a:p>
              <a:pPr eaLnBrk="0" hangingPunct="0"/>
              <a:r>
                <a:rPr lang="en-US" sz="1800"/>
                <a:t>Threads</a:t>
              </a:r>
            </a:p>
          </p:txBody>
        </p:sp>
      </p:grpSp>
      <p:grpSp>
        <p:nvGrpSpPr>
          <p:cNvPr id="9" name="Group 35"/>
          <p:cNvGrpSpPr>
            <a:grpSpLocks/>
          </p:cNvGrpSpPr>
          <p:nvPr/>
        </p:nvGrpSpPr>
        <p:grpSpPr bwMode="auto">
          <a:xfrm>
            <a:off x="169863" y="995363"/>
            <a:ext cx="3582987" cy="1622425"/>
            <a:chOff x="185" y="700"/>
            <a:chExt cx="2257" cy="1022"/>
          </a:xfrm>
        </p:grpSpPr>
        <p:sp>
          <p:nvSpPr>
            <p:cNvPr id="24604" name="Line 36"/>
            <p:cNvSpPr>
              <a:spLocks noChangeShapeType="1"/>
            </p:cNvSpPr>
            <p:nvPr/>
          </p:nvSpPr>
          <p:spPr bwMode="auto">
            <a:xfrm flipH="1">
              <a:off x="897" y="700"/>
              <a:ext cx="1545" cy="433"/>
            </a:xfrm>
            <a:prstGeom prst="line">
              <a:avLst/>
            </a:prstGeom>
            <a:noFill/>
            <a:ln w="12700">
              <a:solidFill>
                <a:srgbClr val="000000"/>
              </a:solidFill>
              <a:round/>
              <a:headEnd/>
              <a:tailEnd/>
            </a:ln>
          </p:spPr>
          <p:txBody>
            <a:bodyPr wrap="none" anchor="ctr"/>
            <a:lstStyle/>
            <a:p>
              <a:endParaRPr lang="en-CA"/>
            </a:p>
          </p:txBody>
        </p:sp>
        <p:sp>
          <p:nvSpPr>
            <p:cNvPr id="24605" name="Rectangle 37"/>
            <p:cNvSpPr>
              <a:spLocks noChangeArrowheads="1"/>
            </p:cNvSpPr>
            <p:nvPr/>
          </p:nvSpPr>
          <p:spPr bwMode="auto">
            <a:xfrm>
              <a:off x="185" y="1117"/>
              <a:ext cx="1062" cy="229"/>
            </a:xfrm>
            <a:prstGeom prst="rect">
              <a:avLst/>
            </a:prstGeom>
            <a:noFill/>
            <a:ln w="12700">
              <a:noFill/>
              <a:miter lim="800000"/>
              <a:headEnd/>
              <a:tailEnd/>
            </a:ln>
          </p:spPr>
          <p:txBody>
            <a:bodyPr wrap="none" lIns="90487" tIns="44450" rIns="90487" bIns="44450">
              <a:spAutoFit/>
            </a:bodyPr>
            <a:lstStyle/>
            <a:p>
              <a:pPr eaLnBrk="0" hangingPunct="0"/>
              <a:r>
                <a:rPr lang="en-US" sz="1800">
                  <a:solidFill>
                    <a:srgbClr val="0000CC"/>
                  </a:solidFill>
                </a:rPr>
                <a:t>1. Design Goals</a:t>
              </a:r>
              <a:endParaRPr lang="en-US" sz="1800"/>
            </a:p>
          </p:txBody>
        </p:sp>
        <p:sp>
          <p:nvSpPr>
            <p:cNvPr id="24606" name="Rectangle 38"/>
            <p:cNvSpPr>
              <a:spLocks noChangeArrowheads="1"/>
            </p:cNvSpPr>
            <p:nvPr/>
          </p:nvSpPr>
          <p:spPr bwMode="auto">
            <a:xfrm>
              <a:off x="288" y="1320"/>
              <a:ext cx="762" cy="402"/>
            </a:xfrm>
            <a:prstGeom prst="rect">
              <a:avLst/>
            </a:prstGeom>
            <a:noFill/>
            <a:ln w="12700">
              <a:noFill/>
              <a:miter lim="800000"/>
              <a:headEnd/>
              <a:tailEnd/>
            </a:ln>
          </p:spPr>
          <p:txBody>
            <a:bodyPr wrap="none" lIns="90487" tIns="44450" rIns="90487" bIns="44450">
              <a:spAutoFit/>
            </a:bodyPr>
            <a:lstStyle/>
            <a:p>
              <a:pPr eaLnBrk="0" hangingPunct="0"/>
              <a:r>
                <a:rPr lang="en-US" sz="1800"/>
                <a:t>Definition</a:t>
              </a:r>
            </a:p>
            <a:p>
              <a:pPr eaLnBrk="0" hangingPunct="0"/>
              <a:r>
                <a:rPr lang="en-US" sz="1800"/>
                <a:t>Trade-offs</a:t>
              </a:r>
            </a:p>
          </p:txBody>
        </p:sp>
      </p:grpSp>
      <p:sp>
        <p:nvSpPr>
          <p:cNvPr id="24587" name="Rectangle 42"/>
          <p:cNvSpPr>
            <a:spLocks noGrp="1" noChangeArrowheads="1"/>
          </p:cNvSpPr>
          <p:nvPr>
            <p:ph type="title"/>
          </p:nvPr>
        </p:nvSpPr>
        <p:spPr>
          <a:xfrm>
            <a:off x="1712913" y="28575"/>
            <a:ext cx="6508750" cy="863600"/>
          </a:xfrm>
        </p:spPr>
        <p:txBody>
          <a:bodyPr/>
          <a:lstStyle/>
          <a:p>
            <a:r>
              <a:rPr lang="en-US" sz="3200" i="1" dirty="0" smtClean="0">
                <a:solidFill>
                  <a:schemeClr val="folHlink"/>
                </a:solidFill>
                <a:latin typeface="Times" charset="0"/>
                <a:ea typeface="ＭＳ Ｐゴシック" pitchFamily="34" charset="-128"/>
              </a:rPr>
              <a:t>From Analysis to System Design</a:t>
            </a:r>
            <a:endParaRPr lang="en-US" sz="3200" dirty="0" smtClean="0">
              <a:solidFill>
                <a:schemeClr val="folHlink"/>
              </a:solidFill>
              <a:ea typeface="ＭＳ Ｐゴシック" pitchFamily="34" charset="-128"/>
            </a:endParaRPr>
          </a:p>
        </p:txBody>
      </p:sp>
      <p:sp>
        <p:nvSpPr>
          <p:cNvPr id="24588" name="AutoShape 40"/>
          <p:cNvSpPr>
            <a:spLocks noChangeArrowheads="1"/>
          </p:cNvSpPr>
          <p:nvPr/>
        </p:nvSpPr>
        <p:spPr bwMode="auto">
          <a:xfrm>
            <a:off x="182563" y="1692275"/>
            <a:ext cx="1946275" cy="1038225"/>
          </a:xfrm>
          <a:prstGeom prst="roundRect">
            <a:avLst>
              <a:gd name="adj" fmla="val 16667"/>
            </a:avLst>
          </a:prstGeom>
          <a:noFill/>
          <a:ln w="12700">
            <a:solidFill>
              <a:schemeClr val="tx1"/>
            </a:solidFill>
            <a:round/>
            <a:headEnd/>
            <a:tailEnd/>
          </a:ln>
        </p:spPr>
        <p:txBody>
          <a:bodyPr wrap="none" anchor="ctr"/>
          <a:lstStyle/>
          <a:p>
            <a:pPr algn="ctr" eaLnBrk="0" hangingPunct="0"/>
            <a:endParaRPr lang="de-DE">
              <a:solidFill>
                <a:schemeClr val="folHlink"/>
              </a:solidFill>
            </a:endParaRPr>
          </a:p>
        </p:txBody>
      </p:sp>
      <p:sp>
        <p:nvSpPr>
          <p:cNvPr id="170027" name="AutoShape 43"/>
          <p:cNvSpPr>
            <a:spLocks noChangeArrowheads="1"/>
          </p:cNvSpPr>
          <p:nvPr/>
        </p:nvSpPr>
        <p:spPr bwMode="auto">
          <a:xfrm>
            <a:off x="2301875" y="4289425"/>
            <a:ext cx="4430713" cy="687388"/>
          </a:xfrm>
          <a:prstGeom prst="roundRect">
            <a:avLst>
              <a:gd name="adj" fmla="val 16667"/>
            </a:avLst>
          </a:prstGeom>
          <a:solidFill>
            <a:schemeClr val="bg1"/>
          </a:solidFill>
          <a:ln w="12700">
            <a:solidFill>
              <a:schemeClr val="tx1"/>
            </a:solidFill>
            <a:round/>
            <a:headEnd/>
            <a:tailEnd/>
          </a:ln>
        </p:spPr>
        <p:txBody>
          <a:bodyPr wrap="none" anchor="ctr"/>
          <a:lstStyle/>
          <a:p>
            <a:pPr algn="ctr" eaLnBrk="0" hangingPunct="0"/>
            <a:r>
              <a:rPr lang="en-US">
                <a:solidFill>
                  <a:srgbClr val="FF0000"/>
                </a:solidFill>
              </a:rPr>
              <a:t>Object Model</a:t>
            </a:r>
          </a:p>
        </p:txBody>
      </p:sp>
      <p:grpSp>
        <p:nvGrpSpPr>
          <p:cNvPr id="10" name="Gruppierung 49"/>
          <p:cNvGrpSpPr>
            <a:grpSpLocks/>
          </p:cNvGrpSpPr>
          <p:nvPr/>
        </p:nvGrpSpPr>
        <p:grpSpPr bwMode="auto">
          <a:xfrm>
            <a:off x="88900" y="788988"/>
            <a:ext cx="8877300" cy="2208212"/>
            <a:chOff x="89542" y="789585"/>
            <a:chExt cx="8877300" cy="2207907"/>
          </a:xfrm>
        </p:grpSpPr>
        <p:sp>
          <p:nvSpPr>
            <p:cNvPr id="24602" name="AutoShape 41"/>
            <p:cNvSpPr>
              <a:spLocks noChangeArrowheads="1"/>
            </p:cNvSpPr>
            <p:nvPr/>
          </p:nvSpPr>
          <p:spPr bwMode="auto">
            <a:xfrm>
              <a:off x="89542" y="2646326"/>
              <a:ext cx="2819400" cy="351166"/>
            </a:xfrm>
            <a:prstGeom prst="roundRect">
              <a:avLst>
                <a:gd name="adj" fmla="val 16667"/>
              </a:avLst>
            </a:prstGeom>
            <a:solidFill>
              <a:schemeClr val="bg1"/>
            </a:solidFill>
            <a:ln w="12700">
              <a:solidFill>
                <a:schemeClr val="tx1"/>
              </a:solidFill>
              <a:round/>
              <a:headEnd/>
              <a:tailEnd/>
            </a:ln>
          </p:spPr>
          <p:txBody>
            <a:bodyPr wrap="none" anchor="ctr"/>
            <a:lstStyle/>
            <a:p>
              <a:pPr algn="ctr" eaLnBrk="0" hangingPunct="0"/>
              <a:r>
                <a:rPr lang="en-US">
                  <a:solidFill>
                    <a:srgbClr val="FF0000"/>
                  </a:solidFill>
                </a:rPr>
                <a:t>Functional Model</a:t>
              </a:r>
            </a:p>
          </p:txBody>
        </p:sp>
        <p:sp>
          <p:nvSpPr>
            <p:cNvPr id="24603" name="AutoShape 45"/>
            <p:cNvSpPr>
              <a:spLocks noChangeArrowheads="1"/>
            </p:cNvSpPr>
            <p:nvPr/>
          </p:nvSpPr>
          <p:spPr bwMode="auto">
            <a:xfrm>
              <a:off x="6487167" y="789585"/>
              <a:ext cx="2479675" cy="546616"/>
            </a:xfrm>
            <a:prstGeom prst="roundRect">
              <a:avLst>
                <a:gd name="adj" fmla="val 16667"/>
              </a:avLst>
            </a:prstGeom>
            <a:solidFill>
              <a:schemeClr val="bg1"/>
            </a:solidFill>
            <a:ln w="12700">
              <a:solidFill>
                <a:schemeClr val="tx1"/>
              </a:solidFill>
              <a:round/>
              <a:headEnd/>
              <a:tailEnd/>
            </a:ln>
          </p:spPr>
          <p:txBody>
            <a:bodyPr wrap="none" anchor="ctr"/>
            <a:lstStyle/>
            <a:p>
              <a:pPr algn="ctr" eaLnBrk="0" hangingPunct="0"/>
              <a:r>
                <a:rPr lang="en-US">
                  <a:solidFill>
                    <a:srgbClr val="FF0000"/>
                  </a:solidFill>
                </a:rPr>
                <a:t>  Functional Model</a:t>
              </a:r>
            </a:p>
          </p:txBody>
        </p:sp>
      </p:grpSp>
      <p:grpSp>
        <p:nvGrpSpPr>
          <p:cNvPr id="11" name="Gruppierung 50"/>
          <p:cNvGrpSpPr>
            <a:grpSpLocks/>
          </p:cNvGrpSpPr>
          <p:nvPr/>
        </p:nvGrpSpPr>
        <p:grpSpPr bwMode="auto">
          <a:xfrm>
            <a:off x="71438" y="3003550"/>
            <a:ext cx="8791575" cy="2087563"/>
            <a:chOff x="71134" y="3004005"/>
            <a:chExt cx="8792395" cy="2086849"/>
          </a:xfrm>
        </p:grpSpPr>
        <p:sp>
          <p:nvSpPr>
            <p:cNvPr id="24600" name="AutoShape 44"/>
            <p:cNvSpPr>
              <a:spLocks noChangeArrowheads="1"/>
            </p:cNvSpPr>
            <p:nvPr/>
          </p:nvSpPr>
          <p:spPr bwMode="auto">
            <a:xfrm>
              <a:off x="6703061" y="3004005"/>
              <a:ext cx="2160468" cy="646370"/>
            </a:xfrm>
            <a:prstGeom prst="roundRect">
              <a:avLst>
                <a:gd name="adj" fmla="val 16667"/>
              </a:avLst>
            </a:prstGeom>
            <a:solidFill>
              <a:schemeClr val="bg1"/>
            </a:solidFill>
            <a:ln w="12700">
              <a:solidFill>
                <a:schemeClr val="tx1"/>
              </a:solidFill>
              <a:round/>
              <a:headEnd/>
              <a:tailEnd/>
            </a:ln>
          </p:spPr>
          <p:txBody>
            <a:bodyPr wrap="none" anchor="ctr"/>
            <a:lstStyle/>
            <a:p>
              <a:pPr algn="ctr" eaLnBrk="0" hangingPunct="0"/>
              <a:r>
                <a:rPr lang="en-US">
                  <a:solidFill>
                    <a:srgbClr val="FF0000"/>
                  </a:solidFill>
                </a:rPr>
                <a:t>Dynamic</a:t>
              </a:r>
            </a:p>
            <a:p>
              <a:pPr algn="ctr" eaLnBrk="0" hangingPunct="0"/>
              <a:r>
                <a:rPr lang="en-US">
                  <a:solidFill>
                    <a:srgbClr val="FF0000"/>
                  </a:solidFill>
                </a:rPr>
                <a:t> Model</a:t>
              </a:r>
              <a:endParaRPr lang="en-US" sz="1800">
                <a:solidFill>
                  <a:srgbClr val="FF0000"/>
                </a:solidFill>
              </a:endParaRPr>
            </a:p>
          </p:txBody>
        </p:sp>
        <p:sp>
          <p:nvSpPr>
            <p:cNvPr id="24601" name="AutoShape 46"/>
            <p:cNvSpPr>
              <a:spLocks noChangeArrowheads="1"/>
            </p:cNvSpPr>
            <p:nvPr/>
          </p:nvSpPr>
          <p:spPr bwMode="auto">
            <a:xfrm>
              <a:off x="71134" y="4321234"/>
              <a:ext cx="2230161" cy="769620"/>
            </a:xfrm>
            <a:prstGeom prst="roundRect">
              <a:avLst>
                <a:gd name="adj" fmla="val 16667"/>
              </a:avLst>
            </a:prstGeom>
            <a:solidFill>
              <a:schemeClr val="bg1"/>
            </a:solidFill>
            <a:ln w="12700">
              <a:solidFill>
                <a:schemeClr val="tx1"/>
              </a:solidFill>
              <a:round/>
              <a:headEnd/>
              <a:tailEnd/>
            </a:ln>
          </p:spPr>
          <p:txBody>
            <a:bodyPr wrap="none" anchor="ctr"/>
            <a:lstStyle/>
            <a:p>
              <a:pPr algn="ctr" eaLnBrk="0" hangingPunct="0"/>
              <a:r>
                <a:rPr lang="en-US">
                  <a:solidFill>
                    <a:srgbClr val="FF0000"/>
                  </a:solidFill>
                </a:rPr>
                <a:t> Dynamic</a:t>
              </a:r>
            </a:p>
            <a:p>
              <a:pPr algn="ctr" eaLnBrk="0" hangingPunct="0"/>
              <a:r>
                <a:rPr lang="en-US">
                  <a:solidFill>
                    <a:srgbClr val="FF0000"/>
                  </a:solidFill>
                </a:rPr>
                <a:t>  Model</a:t>
              </a:r>
            </a:p>
          </p:txBody>
        </p:sp>
      </p:grpSp>
      <p:sp>
        <p:nvSpPr>
          <p:cNvPr id="24592" name="AutoShape 51"/>
          <p:cNvSpPr>
            <a:spLocks noChangeArrowheads="1"/>
          </p:cNvSpPr>
          <p:nvPr/>
        </p:nvSpPr>
        <p:spPr bwMode="auto">
          <a:xfrm>
            <a:off x="6770688" y="3700463"/>
            <a:ext cx="2214562" cy="3119437"/>
          </a:xfrm>
          <a:prstGeom prst="roundRect">
            <a:avLst>
              <a:gd name="adj" fmla="val 16667"/>
            </a:avLst>
          </a:prstGeom>
          <a:noFill/>
          <a:ln w="12700">
            <a:solidFill>
              <a:schemeClr val="tx1"/>
            </a:solidFill>
            <a:round/>
            <a:headEnd/>
            <a:tailEnd/>
          </a:ln>
        </p:spPr>
        <p:txBody>
          <a:bodyPr wrap="none" anchor="ctr"/>
          <a:lstStyle/>
          <a:p>
            <a:pPr algn="ctr" eaLnBrk="0" hangingPunct="0"/>
            <a:endParaRPr lang="de-DE" sz="1800">
              <a:solidFill>
                <a:schemeClr val="folHlink"/>
              </a:solidFill>
            </a:endParaRPr>
          </a:p>
        </p:txBody>
      </p:sp>
      <p:sp>
        <p:nvSpPr>
          <p:cNvPr id="24593" name="AutoShape 52"/>
          <p:cNvSpPr>
            <a:spLocks noChangeArrowheads="1"/>
          </p:cNvSpPr>
          <p:nvPr/>
        </p:nvSpPr>
        <p:spPr bwMode="auto">
          <a:xfrm>
            <a:off x="182563" y="5122863"/>
            <a:ext cx="1866900" cy="1616075"/>
          </a:xfrm>
          <a:prstGeom prst="roundRect">
            <a:avLst>
              <a:gd name="adj" fmla="val 16667"/>
            </a:avLst>
          </a:prstGeom>
          <a:noFill/>
          <a:ln w="12700">
            <a:solidFill>
              <a:schemeClr val="tx1"/>
            </a:solidFill>
            <a:round/>
            <a:headEnd/>
            <a:tailEnd/>
          </a:ln>
        </p:spPr>
        <p:txBody>
          <a:bodyPr wrap="none" anchor="ctr"/>
          <a:lstStyle/>
          <a:p>
            <a:pPr algn="ctr" eaLnBrk="0" hangingPunct="0"/>
            <a:r>
              <a:rPr lang="en-US">
                <a:solidFill>
                  <a:schemeClr val="folHlink"/>
                </a:solidFill>
              </a:rPr>
              <a:t> </a:t>
            </a:r>
          </a:p>
        </p:txBody>
      </p:sp>
      <p:grpSp>
        <p:nvGrpSpPr>
          <p:cNvPr id="12" name="Group 58"/>
          <p:cNvGrpSpPr>
            <a:grpSpLocks/>
          </p:cNvGrpSpPr>
          <p:nvPr/>
        </p:nvGrpSpPr>
        <p:grpSpPr bwMode="auto">
          <a:xfrm>
            <a:off x="107950" y="1304925"/>
            <a:ext cx="8877300" cy="2954338"/>
            <a:chOff x="68" y="822"/>
            <a:chExt cx="5592" cy="1861"/>
          </a:xfrm>
        </p:grpSpPr>
        <p:sp>
          <p:nvSpPr>
            <p:cNvPr id="24598" name="AutoShape 54"/>
            <p:cNvSpPr>
              <a:spLocks noChangeArrowheads="1"/>
            </p:cNvSpPr>
            <p:nvPr/>
          </p:nvSpPr>
          <p:spPr bwMode="auto">
            <a:xfrm>
              <a:off x="68" y="1893"/>
              <a:ext cx="1776" cy="790"/>
            </a:xfrm>
            <a:prstGeom prst="roundRect">
              <a:avLst>
                <a:gd name="adj" fmla="val 16667"/>
              </a:avLst>
            </a:prstGeom>
            <a:noFill/>
            <a:ln w="12700">
              <a:solidFill>
                <a:schemeClr val="tx1"/>
              </a:solidFill>
              <a:round/>
              <a:headEnd/>
              <a:tailEnd/>
            </a:ln>
          </p:spPr>
          <p:txBody>
            <a:bodyPr wrap="none" anchor="ctr"/>
            <a:lstStyle/>
            <a:p>
              <a:pPr algn="ctr" eaLnBrk="0" hangingPunct="0"/>
              <a:endParaRPr lang="de-DE">
                <a:solidFill>
                  <a:schemeClr val="folHlink"/>
                </a:solidFill>
              </a:endParaRPr>
            </a:p>
          </p:txBody>
        </p:sp>
        <p:sp>
          <p:nvSpPr>
            <p:cNvPr id="24599" name="AutoShape 55"/>
            <p:cNvSpPr>
              <a:spLocks noChangeArrowheads="1"/>
            </p:cNvSpPr>
            <p:nvPr/>
          </p:nvSpPr>
          <p:spPr bwMode="auto">
            <a:xfrm>
              <a:off x="4098" y="822"/>
              <a:ext cx="1562" cy="1018"/>
            </a:xfrm>
            <a:prstGeom prst="roundRect">
              <a:avLst>
                <a:gd name="adj" fmla="val 16667"/>
              </a:avLst>
            </a:prstGeom>
            <a:noFill/>
            <a:ln w="12700">
              <a:solidFill>
                <a:schemeClr val="tx1"/>
              </a:solidFill>
              <a:round/>
              <a:headEnd/>
              <a:tailEnd/>
            </a:ln>
          </p:spPr>
          <p:txBody>
            <a:bodyPr wrap="none" anchor="ctr"/>
            <a:lstStyle/>
            <a:p>
              <a:pPr algn="ctr" eaLnBrk="0" hangingPunct="0"/>
              <a:endParaRPr lang="de-DE">
                <a:solidFill>
                  <a:schemeClr val="folHlink"/>
                </a:solidFill>
              </a:endParaRPr>
            </a:p>
          </p:txBody>
        </p:sp>
      </p:grpSp>
      <p:sp>
        <p:nvSpPr>
          <p:cNvPr id="24595" name="AutoShape 56"/>
          <p:cNvSpPr>
            <a:spLocks noChangeArrowheads="1"/>
          </p:cNvSpPr>
          <p:nvPr/>
        </p:nvSpPr>
        <p:spPr bwMode="auto">
          <a:xfrm>
            <a:off x="2151063" y="5002213"/>
            <a:ext cx="4573587" cy="1716087"/>
          </a:xfrm>
          <a:prstGeom prst="roundRect">
            <a:avLst>
              <a:gd name="adj" fmla="val 16667"/>
            </a:avLst>
          </a:prstGeom>
          <a:noFill/>
          <a:ln w="12700">
            <a:solidFill>
              <a:schemeClr val="tx1"/>
            </a:solidFill>
            <a:round/>
            <a:headEnd/>
            <a:tailEnd/>
          </a:ln>
        </p:spPr>
        <p:txBody>
          <a:bodyPr wrap="none" anchor="ctr"/>
          <a:lstStyle/>
          <a:p>
            <a:pPr algn="ctr" eaLnBrk="0" hangingPunct="0"/>
            <a:endParaRPr lang="de-DE">
              <a:solidFill>
                <a:schemeClr val="folHlink"/>
              </a:solidFill>
            </a:endParaRPr>
          </a:p>
        </p:txBody>
      </p:sp>
      <p:sp>
        <p:nvSpPr>
          <p:cNvPr id="170041" name="AutoShape 57"/>
          <p:cNvSpPr>
            <a:spLocks noChangeArrowheads="1"/>
          </p:cNvSpPr>
          <p:nvPr/>
        </p:nvSpPr>
        <p:spPr bwMode="auto">
          <a:xfrm>
            <a:off x="123825" y="704850"/>
            <a:ext cx="1946275" cy="1038225"/>
          </a:xfrm>
          <a:prstGeom prst="roundRect">
            <a:avLst>
              <a:gd name="adj" fmla="val 16667"/>
            </a:avLst>
          </a:prstGeom>
          <a:solidFill>
            <a:srgbClr val="FFFFFF"/>
          </a:solidFill>
          <a:ln w="12700">
            <a:solidFill>
              <a:schemeClr val="tx1"/>
            </a:solidFill>
            <a:round/>
            <a:headEnd/>
            <a:tailEnd/>
          </a:ln>
        </p:spPr>
        <p:txBody>
          <a:bodyPr wrap="none" anchor="ctr"/>
          <a:lstStyle/>
          <a:p>
            <a:pPr algn="ctr" eaLnBrk="0" hangingPunct="0"/>
            <a:r>
              <a:rPr lang="en-US">
                <a:solidFill>
                  <a:srgbClr val="FF0000"/>
                </a:solidFill>
              </a:rPr>
              <a:t>Nonfunctional</a:t>
            </a:r>
          </a:p>
          <a:p>
            <a:pPr algn="ctr" eaLnBrk="0" hangingPunct="0"/>
            <a:r>
              <a:rPr lang="en-US">
                <a:solidFill>
                  <a:srgbClr val="FF0000"/>
                </a:solidFill>
              </a:rPr>
              <a:t>Requirements</a:t>
            </a:r>
          </a:p>
        </p:txBody>
      </p:sp>
      <p:sp>
        <p:nvSpPr>
          <p:cNvPr id="24597" name="Line 32"/>
          <p:cNvSpPr>
            <a:spLocks noChangeShapeType="1"/>
          </p:cNvSpPr>
          <p:nvPr/>
        </p:nvSpPr>
        <p:spPr bwMode="auto">
          <a:xfrm>
            <a:off x="4848225" y="1198563"/>
            <a:ext cx="1922463" cy="2011362"/>
          </a:xfrm>
          <a:prstGeom prst="line">
            <a:avLst/>
          </a:prstGeom>
          <a:noFill/>
          <a:ln w="12700">
            <a:solidFill>
              <a:srgbClr val="000000"/>
            </a:solidFill>
            <a:round/>
            <a:headEnd/>
            <a:tailEnd/>
          </a:ln>
        </p:spPr>
        <p:txBody>
          <a:bodyPr wrap="none" anchor="ctr"/>
          <a:lstStyle/>
          <a:p>
            <a:endParaRPr lang="en-C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0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0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27" grpId="0" animBg="1"/>
      <p:bldP spid="1700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2857469" y="3294086"/>
            <a:ext cx="5870575" cy="3492500"/>
            <a:chOff x="1844" y="1908"/>
            <a:chExt cx="3698" cy="2200"/>
          </a:xfrm>
        </p:grpSpPr>
        <p:sp>
          <p:nvSpPr>
            <p:cNvPr id="26641" name="Oval 2"/>
            <p:cNvSpPr>
              <a:spLocks noChangeArrowheads="1"/>
            </p:cNvSpPr>
            <p:nvPr/>
          </p:nvSpPr>
          <p:spPr bwMode="auto">
            <a:xfrm>
              <a:off x="1844" y="1908"/>
              <a:ext cx="2824" cy="2200"/>
            </a:xfrm>
            <a:prstGeom prst="ellipse">
              <a:avLst/>
            </a:prstGeom>
            <a:solidFill>
              <a:schemeClr val="bg1"/>
            </a:solidFill>
            <a:ln w="12700">
              <a:solidFill>
                <a:schemeClr val="tx1"/>
              </a:solidFill>
              <a:round/>
              <a:headEnd/>
              <a:tailEnd/>
            </a:ln>
          </p:spPr>
          <p:txBody>
            <a:bodyPr wrap="none" anchor="ctr"/>
            <a:lstStyle/>
            <a:p>
              <a:pPr eaLnBrk="0" hangingPunct="0"/>
              <a:endParaRPr lang="en-US" sz="1800"/>
            </a:p>
          </p:txBody>
        </p:sp>
        <p:grpSp>
          <p:nvGrpSpPr>
            <p:cNvPr id="3" name="Group 18"/>
            <p:cNvGrpSpPr>
              <a:grpSpLocks/>
            </p:cNvGrpSpPr>
            <p:nvPr/>
          </p:nvGrpSpPr>
          <p:grpSpPr bwMode="auto">
            <a:xfrm>
              <a:off x="4187" y="3483"/>
              <a:ext cx="1355" cy="472"/>
              <a:chOff x="4627" y="3483"/>
              <a:chExt cx="1355" cy="472"/>
            </a:xfrm>
          </p:grpSpPr>
          <p:sp>
            <p:nvSpPr>
              <p:cNvPr id="26644" name="Rectangle 16"/>
              <p:cNvSpPr>
                <a:spLocks noChangeArrowheads="1"/>
              </p:cNvSpPr>
              <p:nvPr/>
            </p:nvSpPr>
            <p:spPr bwMode="auto">
              <a:xfrm>
                <a:off x="4627" y="3483"/>
                <a:ext cx="1355" cy="248"/>
              </a:xfrm>
              <a:prstGeom prst="rect">
                <a:avLst/>
              </a:prstGeom>
              <a:noFill/>
              <a:ln w="12700">
                <a:noFill/>
                <a:miter lim="800000"/>
                <a:headEnd/>
                <a:tailEnd/>
              </a:ln>
            </p:spPr>
            <p:txBody>
              <a:bodyPr wrap="none" lIns="90487" tIns="44450" rIns="90487" bIns="44450">
                <a:spAutoFit/>
              </a:bodyPr>
              <a:lstStyle/>
              <a:p>
                <a:pPr eaLnBrk="0" hangingPunct="0"/>
                <a:r>
                  <a:rPr lang="en-US" sz="2000">
                    <a:solidFill>
                      <a:srgbClr val="0000CC"/>
                    </a:solidFill>
                    <a:latin typeface="Verdana" pitchFamily="34" charset="0"/>
                  </a:rPr>
                  <a:t>    Developer/</a:t>
                </a:r>
                <a:endParaRPr lang="en-US">
                  <a:solidFill>
                    <a:srgbClr val="000000"/>
                  </a:solidFill>
                </a:endParaRPr>
              </a:p>
            </p:txBody>
          </p:sp>
          <p:sp>
            <p:nvSpPr>
              <p:cNvPr id="26645" name="Rectangle 17"/>
              <p:cNvSpPr>
                <a:spLocks noChangeArrowheads="1"/>
              </p:cNvSpPr>
              <p:nvPr/>
            </p:nvSpPr>
            <p:spPr bwMode="auto">
              <a:xfrm>
                <a:off x="4627" y="3707"/>
                <a:ext cx="1294" cy="248"/>
              </a:xfrm>
              <a:prstGeom prst="rect">
                <a:avLst/>
              </a:prstGeom>
              <a:noFill/>
              <a:ln w="12700">
                <a:noFill/>
                <a:miter lim="800000"/>
                <a:headEnd/>
                <a:tailEnd/>
              </a:ln>
            </p:spPr>
            <p:txBody>
              <a:bodyPr wrap="none" lIns="90487" tIns="44450" rIns="90487" bIns="44450">
                <a:spAutoFit/>
              </a:bodyPr>
              <a:lstStyle/>
              <a:p>
                <a:pPr eaLnBrk="0" hangingPunct="0"/>
                <a:r>
                  <a:rPr lang="en-US" sz="2000">
                    <a:solidFill>
                      <a:srgbClr val="0000CC"/>
                    </a:solidFill>
                    <a:latin typeface="Verdana" pitchFamily="34" charset="0"/>
                  </a:rPr>
                  <a:t>    Maintainer</a:t>
                </a:r>
                <a:endParaRPr lang="en-US">
                  <a:solidFill>
                    <a:srgbClr val="FF0000"/>
                  </a:solidFill>
                </a:endParaRPr>
              </a:p>
            </p:txBody>
          </p:sp>
        </p:grpSp>
        <p:sp>
          <p:nvSpPr>
            <p:cNvPr id="26643" name="Rectangle 21"/>
            <p:cNvSpPr>
              <a:spLocks noChangeArrowheads="1"/>
            </p:cNvSpPr>
            <p:nvPr/>
          </p:nvSpPr>
          <p:spPr bwMode="auto">
            <a:xfrm>
              <a:off x="2324" y="3029"/>
              <a:ext cx="1881" cy="748"/>
            </a:xfrm>
            <a:prstGeom prst="rect">
              <a:avLst/>
            </a:prstGeom>
            <a:noFill/>
            <a:ln w="12700">
              <a:noFill/>
              <a:miter lim="800000"/>
              <a:headEnd/>
              <a:tailEnd/>
            </a:ln>
          </p:spPr>
          <p:txBody>
            <a:bodyPr wrap="none" lIns="90487" tIns="44450" rIns="90487" bIns="44450">
              <a:spAutoFit/>
            </a:bodyPr>
            <a:lstStyle/>
            <a:p>
              <a:pPr eaLnBrk="0" hangingPunct="0"/>
              <a:r>
                <a:rPr lang="en-US" sz="1800" b="0">
                  <a:solidFill>
                    <a:srgbClr val="000000"/>
                  </a:solidFill>
                  <a:latin typeface="Verdana" pitchFamily="34" charset="0"/>
                </a:rPr>
                <a:t>Minimum # of errors</a:t>
              </a:r>
            </a:p>
            <a:p>
              <a:pPr eaLnBrk="0" hangingPunct="0"/>
              <a:r>
                <a:rPr lang="en-US" sz="1800" b="0">
                  <a:solidFill>
                    <a:srgbClr val="000000"/>
                  </a:solidFill>
                  <a:latin typeface="Verdana" pitchFamily="34" charset="0"/>
                </a:rPr>
                <a:t>Modifiability, Readability</a:t>
              </a:r>
            </a:p>
            <a:p>
              <a:pPr eaLnBrk="0" hangingPunct="0"/>
              <a:r>
                <a:rPr lang="en-US" sz="1800" b="0">
                  <a:solidFill>
                    <a:srgbClr val="000000"/>
                  </a:solidFill>
                  <a:latin typeface="Verdana" pitchFamily="34" charset="0"/>
                </a:rPr>
                <a:t>Reusability, Adaptability</a:t>
              </a:r>
            </a:p>
            <a:p>
              <a:pPr eaLnBrk="0" hangingPunct="0"/>
              <a:r>
                <a:rPr lang="en-US" sz="1800" b="0">
                  <a:solidFill>
                    <a:srgbClr val="000000"/>
                  </a:solidFill>
                  <a:latin typeface="Verdana" pitchFamily="34" charset="0"/>
                </a:rPr>
                <a:t>Well-defined interfaces</a:t>
              </a:r>
              <a:endParaRPr lang="en-US" sz="2000" b="0">
                <a:solidFill>
                  <a:srgbClr val="000000"/>
                </a:solidFill>
                <a:latin typeface="Verdana" pitchFamily="34" charset="0"/>
              </a:endParaRPr>
            </a:p>
          </p:txBody>
        </p:sp>
      </p:grpSp>
      <p:sp>
        <p:nvSpPr>
          <p:cNvPr id="26627" name="Rectangle 3"/>
          <p:cNvSpPr>
            <a:spLocks noGrp="1" noChangeArrowheads="1"/>
          </p:cNvSpPr>
          <p:nvPr>
            <p:ph type="title"/>
          </p:nvPr>
        </p:nvSpPr>
        <p:spPr>
          <a:xfrm>
            <a:off x="152400" y="71414"/>
            <a:ext cx="8991600" cy="863600"/>
          </a:xfrm>
        </p:spPr>
        <p:txBody>
          <a:bodyPr/>
          <a:lstStyle/>
          <a:p>
            <a:r>
              <a:rPr lang="en-US" sz="4000" dirty="0" smtClean="0">
                <a:ea typeface="ＭＳ Ｐゴシック" pitchFamily="34" charset="-128"/>
              </a:rPr>
              <a:t>Stakeholders have different Design Goals</a:t>
            </a:r>
          </a:p>
        </p:txBody>
      </p:sp>
      <p:sp>
        <p:nvSpPr>
          <p:cNvPr id="28679" name="Rectangle 7"/>
          <p:cNvSpPr>
            <a:spLocks noChangeArrowheads="1"/>
          </p:cNvSpPr>
          <p:nvPr/>
        </p:nvSpPr>
        <p:spPr bwMode="auto">
          <a:xfrm>
            <a:off x="3998882" y="3440136"/>
            <a:ext cx="1295400" cy="363538"/>
          </a:xfrm>
          <a:prstGeom prst="rect">
            <a:avLst/>
          </a:prstGeom>
          <a:noFill/>
          <a:ln w="12700">
            <a:noFill/>
            <a:miter lim="800000"/>
            <a:headEnd/>
            <a:tailEnd/>
          </a:ln>
        </p:spPr>
        <p:txBody>
          <a:bodyPr wrap="none" lIns="90487" tIns="44450" rIns="90487" bIns="44450">
            <a:spAutoFit/>
          </a:bodyPr>
          <a:lstStyle/>
          <a:p>
            <a:pPr eaLnBrk="0" hangingPunct="0"/>
            <a:r>
              <a:rPr lang="en-US" sz="1800" b="0">
                <a:solidFill>
                  <a:srgbClr val="000000"/>
                </a:solidFill>
                <a:latin typeface="Verdana" pitchFamily="34" charset="0"/>
              </a:rPr>
              <a:t>Reliability</a:t>
            </a:r>
            <a:endParaRPr lang="en-US" sz="2000">
              <a:solidFill>
                <a:srgbClr val="000000"/>
              </a:solidFill>
              <a:latin typeface="Verdana" pitchFamily="34" charset="0"/>
            </a:endParaRPr>
          </a:p>
        </p:txBody>
      </p:sp>
      <p:grpSp>
        <p:nvGrpSpPr>
          <p:cNvPr id="4" name="Group 51"/>
          <p:cNvGrpSpPr>
            <a:grpSpLocks/>
          </p:cNvGrpSpPr>
          <p:nvPr/>
        </p:nvGrpSpPr>
        <p:grpSpPr bwMode="auto">
          <a:xfrm>
            <a:off x="214282" y="1084286"/>
            <a:ext cx="5487987" cy="3802063"/>
            <a:chOff x="179" y="516"/>
            <a:chExt cx="3457" cy="2395"/>
          </a:xfrm>
        </p:grpSpPr>
        <p:grpSp>
          <p:nvGrpSpPr>
            <p:cNvPr id="5" name="Group 50"/>
            <p:cNvGrpSpPr>
              <a:grpSpLocks/>
            </p:cNvGrpSpPr>
            <p:nvPr/>
          </p:nvGrpSpPr>
          <p:grpSpPr bwMode="auto">
            <a:xfrm>
              <a:off x="188" y="516"/>
              <a:ext cx="3448" cy="2120"/>
              <a:chOff x="188" y="516"/>
              <a:chExt cx="3448" cy="2120"/>
            </a:xfrm>
          </p:grpSpPr>
          <p:sp>
            <p:nvSpPr>
              <p:cNvPr id="26639" name="Oval 4"/>
              <p:cNvSpPr>
                <a:spLocks noChangeArrowheads="1"/>
              </p:cNvSpPr>
              <p:nvPr/>
            </p:nvSpPr>
            <p:spPr bwMode="auto">
              <a:xfrm>
                <a:off x="188" y="516"/>
                <a:ext cx="3448" cy="2120"/>
              </a:xfrm>
              <a:prstGeom prst="ellipse">
                <a:avLst/>
              </a:prstGeom>
              <a:noFill/>
              <a:ln w="12700">
                <a:solidFill>
                  <a:srgbClr val="000000"/>
                </a:solidFill>
                <a:round/>
                <a:headEnd/>
                <a:tailEnd/>
              </a:ln>
            </p:spPr>
            <p:txBody>
              <a:bodyPr wrap="none" anchor="ctr"/>
              <a:lstStyle/>
              <a:p>
                <a:pPr eaLnBrk="0" hangingPunct="0"/>
                <a:endParaRPr lang="en-US" sz="1800"/>
              </a:p>
            </p:txBody>
          </p:sp>
          <p:sp>
            <p:nvSpPr>
              <p:cNvPr id="26640" name="Rectangle 8"/>
              <p:cNvSpPr>
                <a:spLocks noChangeArrowheads="1"/>
              </p:cNvSpPr>
              <p:nvPr/>
            </p:nvSpPr>
            <p:spPr bwMode="auto">
              <a:xfrm>
                <a:off x="451" y="920"/>
                <a:ext cx="2151" cy="1094"/>
              </a:xfrm>
              <a:prstGeom prst="rect">
                <a:avLst/>
              </a:prstGeom>
              <a:noFill/>
              <a:ln w="12700">
                <a:noFill/>
                <a:miter lim="800000"/>
                <a:headEnd/>
                <a:tailEnd/>
              </a:ln>
            </p:spPr>
            <p:txBody>
              <a:bodyPr wrap="none" lIns="90487" tIns="44450" rIns="90487" bIns="44450">
                <a:spAutoFit/>
              </a:bodyPr>
              <a:lstStyle/>
              <a:p>
                <a:pPr eaLnBrk="0" hangingPunct="0"/>
                <a:r>
                  <a:rPr lang="en-US" sz="1800" b="0">
                    <a:solidFill>
                      <a:srgbClr val="000000"/>
                    </a:solidFill>
                    <a:latin typeface="Verdana" pitchFamily="34" charset="0"/>
                  </a:rPr>
                  <a:t>Low cost </a:t>
                </a:r>
              </a:p>
              <a:p>
                <a:pPr eaLnBrk="0" hangingPunct="0"/>
                <a:r>
                  <a:rPr lang="en-US" sz="1800" b="0">
                    <a:solidFill>
                      <a:srgbClr val="000000"/>
                    </a:solidFill>
                    <a:latin typeface="Verdana" pitchFamily="34" charset="0"/>
                  </a:rPr>
                  <a:t>Increased productivity</a:t>
                </a:r>
              </a:p>
              <a:p>
                <a:pPr eaLnBrk="0" hangingPunct="0"/>
                <a:r>
                  <a:rPr lang="en-US" sz="1800" b="0">
                    <a:solidFill>
                      <a:srgbClr val="000000"/>
                    </a:solidFill>
                    <a:latin typeface="Verdana" pitchFamily="34" charset="0"/>
                  </a:rPr>
                  <a:t>Backward compatibility</a:t>
                </a:r>
              </a:p>
              <a:p>
                <a:pPr eaLnBrk="0" hangingPunct="0"/>
                <a:r>
                  <a:rPr lang="en-US" sz="1800" b="0">
                    <a:solidFill>
                      <a:srgbClr val="000000"/>
                    </a:solidFill>
                    <a:latin typeface="Verdana" pitchFamily="34" charset="0"/>
                  </a:rPr>
                  <a:t>Traceability of requirements</a:t>
                </a:r>
              </a:p>
              <a:p>
                <a:pPr eaLnBrk="0" hangingPunct="0"/>
                <a:r>
                  <a:rPr lang="en-US" sz="1800" b="0">
                    <a:solidFill>
                      <a:srgbClr val="000000"/>
                    </a:solidFill>
                    <a:latin typeface="Verdana" pitchFamily="34" charset="0"/>
                  </a:rPr>
                  <a:t>Rapid development</a:t>
                </a:r>
              </a:p>
              <a:p>
                <a:pPr eaLnBrk="0" hangingPunct="0"/>
                <a:r>
                  <a:rPr lang="en-US" sz="1800" b="0">
                    <a:solidFill>
                      <a:srgbClr val="000000"/>
                    </a:solidFill>
                    <a:latin typeface="Verdana" pitchFamily="34" charset="0"/>
                  </a:rPr>
                  <a:t>Flexibility</a:t>
                </a:r>
              </a:p>
            </p:txBody>
          </p:sp>
        </p:grpSp>
        <p:sp>
          <p:nvSpPr>
            <p:cNvPr id="26638" name="Rectangle 10"/>
            <p:cNvSpPr>
              <a:spLocks noChangeArrowheads="1"/>
            </p:cNvSpPr>
            <p:nvPr/>
          </p:nvSpPr>
          <p:spPr bwMode="auto">
            <a:xfrm>
              <a:off x="179" y="2471"/>
              <a:ext cx="1150" cy="440"/>
            </a:xfrm>
            <a:prstGeom prst="rect">
              <a:avLst/>
            </a:prstGeom>
            <a:noFill/>
            <a:ln w="12700">
              <a:noFill/>
              <a:miter lim="800000"/>
              <a:headEnd/>
              <a:tailEnd/>
            </a:ln>
          </p:spPr>
          <p:txBody>
            <a:bodyPr wrap="none" lIns="90487" tIns="44450" rIns="90487" bIns="44450">
              <a:spAutoFit/>
            </a:bodyPr>
            <a:lstStyle/>
            <a:p>
              <a:pPr eaLnBrk="0" hangingPunct="0"/>
              <a:r>
                <a:rPr lang="en-US" sz="2000">
                  <a:solidFill>
                    <a:srgbClr val="0000CC"/>
                  </a:solidFill>
                  <a:latin typeface="Verdana" pitchFamily="34" charset="0"/>
                </a:rPr>
                <a:t>Client</a:t>
              </a:r>
            </a:p>
            <a:p>
              <a:pPr eaLnBrk="0" hangingPunct="0"/>
              <a:r>
                <a:rPr lang="en-US" sz="2000">
                  <a:solidFill>
                    <a:srgbClr val="0000CC"/>
                  </a:solidFill>
                  <a:latin typeface="Verdana" pitchFamily="34" charset="0"/>
                </a:rPr>
                <a:t>(Customer)</a:t>
              </a:r>
              <a:endParaRPr lang="en-US" sz="2000">
                <a:solidFill>
                  <a:srgbClr val="0000CC"/>
                </a:solidFill>
              </a:endParaRPr>
            </a:p>
          </p:txBody>
        </p:sp>
      </p:grpSp>
      <p:sp>
        <p:nvSpPr>
          <p:cNvPr id="28685" name="Rectangle 13"/>
          <p:cNvSpPr>
            <a:spLocks noChangeArrowheads="1"/>
          </p:cNvSpPr>
          <p:nvPr/>
        </p:nvSpPr>
        <p:spPr bwMode="auto">
          <a:xfrm>
            <a:off x="4602132" y="3846536"/>
            <a:ext cx="2570162" cy="638175"/>
          </a:xfrm>
          <a:prstGeom prst="rect">
            <a:avLst/>
          </a:prstGeom>
          <a:noFill/>
          <a:ln w="12700">
            <a:noFill/>
            <a:miter lim="800000"/>
            <a:headEnd/>
            <a:tailEnd/>
          </a:ln>
        </p:spPr>
        <p:txBody>
          <a:bodyPr wrap="none" lIns="90487" tIns="44450" rIns="90487" bIns="44450">
            <a:spAutoFit/>
          </a:bodyPr>
          <a:lstStyle/>
          <a:p>
            <a:pPr algn="ctr" eaLnBrk="0" hangingPunct="0"/>
            <a:r>
              <a:rPr lang="en-US" sz="1800" b="0">
                <a:solidFill>
                  <a:srgbClr val="000000"/>
                </a:solidFill>
                <a:latin typeface="Verdana" pitchFamily="34" charset="0"/>
              </a:rPr>
              <a:t>Portability</a:t>
            </a:r>
          </a:p>
          <a:p>
            <a:pPr algn="ctr" eaLnBrk="0" hangingPunct="0"/>
            <a:r>
              <a:rPr lang="en-US" sz="1800" b="0">
                <a:solidFill>
                  <a:srgbClr val="000000"/>
                </a:solidFill>
                <a:latin typeface="Verdana" pitchFamily="34" charset="0"/>
              </a:rPr>
              <a:t>Good documentation</a:t>
            </a:r>
            <a:endParaRPr lang="en-US" sz="2000" b="0">
              <a:solidFill>
                <a:srgbClr val="000000"/>
              </a:solidFill>
            </a:endParaRPr>
          </a:p>
        </p:txBody>
      </p:sp>
      <p:sp>
        <p:nvSpPr>
          <p:cNvPr id="28686" name="Rectangle 14"/>
          <p:cNvSpPr>
            <a:spLocks noChangeArrowheads="1"/>
          </p:cNvSpPr>
          <p:nvPr/>
        </p:nvSpPr>
        <p:spPr bwMode="auto">
          <a:xfrm>
            <a:off x="4200494" y="2538436"/>
            <a:ext cx="1266825" cy="638175"/>
          </a:xfrm>
          <a:prstGeom prst="rect">
            <a:avLst/>
          </a:prstGeom>
          <a:noFill/>
          <a:ln w="12700">
            <a:noFill/>
            <a:miter lim="800000"/>
            <a:headEnd/>
            <a:tailEnd/>
          </a:ln>
        </p:spPr>
        <p:txBody>
          <a:bodyPr wrap="none" lIns="90487" tIns="44450" rIns="90487" bIns="44450">
            <a:spAutoFit/>
          </a:bodyPr>
          <a:lstStyle/>
          <a:p>
            <a:pPr algn="ctr" eaLnBrk="0" hangingPunct="0"/>
            <a:r>
              <a:rPr lang="en-US" sz="1800" b="0">
                <a:solidFill>
                  <a:srgbClr val="000000"/>
                </a:solidFill>
                <a:latin typeface="Verdana" pitchFamily="34" charset="0"/>
              </a:rPr>
              <a:t>Runtime</a:t>
            </a:r>
          </a:p>
          <a:p>
            <a:pPr algn="ctr" eaLnBrk="0" hangingPunct="0"/>
            <a:r>
              <a:rPr lang="en-US" sz="1800" b="0">
                <a:solidFill>
                  <a:srgbClr val="000000"/>
                </a:solidFill>
                <a:latin typeface="Verdana" pitchFamily="34" charset="0"/>
              </a:rPr>
              <a:t>Efficiency</a:t>
            </a:r>
            <a:endParaRPr lang="en-US" sz="2000" b="0">
              <a:solidFill>
                <a:srgbClr val="000000"/>
              </a:solidFill>
            </a:endParaRPr>
          </a:p>
        </p:txBody>
      </p:sp>
      <p:grpSp>
        <p:nvGrpSpPr>
          <p:cNvPr id="6" name="Group 49"/>
          <p:cNvGrpSpPr>
            <a:grpSpLocks/>
          </p:cNvGrpSpPr>
          <p:nvPr/>
        </p:nvGrpSpPr>
        <p:grpSpPr bwMode="auto">
          <a:xfrm>
            <a:off x="3936969" y="1477986"/>
            <a:ext cx="4959350" cy="3517900"/>
            <a:chOff x="2524" y="764"/>
            <a:chExt cx="3124" cy="2216"/>
          </a:xfrm>
        </p:grpSpPr>
        <p:sp>
          <p:nvSpPr>
            <p:cNvPr id="26634" name="Oval 5"/>
            <p:cNvSpPr>
              <a:spLocks noChangeArrowheads="1"/>
            </p:cNvSpPr>
            <p:nvPr/>
          </p:nvSpPr>
          <p:spPr bwMode="auto">
            <a:xfrm>
              <a:off x="2524" y="764"/>
              <a:ext cx="3008" cy="2216"/>
            </a:xfrm>
            <a:prstGeom prst="ellipse">
              <a:avLst/>
            </a:prstGeom>
            <a:noFill/>
            <a:ln w="12700">
              <a:solidFill>
                <a:srgbClr val="000000"/>
              </a:solidFill>
              <a:round/>
              <a:headEnd/>
              <a:tailEnd/>
            </a:ln>
          </p:spPr>
          <p:txBody>
            <a:bodyPr wrap="none" anchor="ctr"/>
            <a:lstStyle/>
            <a:p>
              <a:pPr eaLnBrk="0" hangingPunct="0"/>
              <a:endParaRPr lang="en-US" sz="1800"/>
            </a:p>
          </p:txBody>
        </p:sp>
        <p:sp>
          <p:nvSpPr>
            <p:cNvPr id="26635" name="Rectangle 11"/>
            <p:cNvSpPr>
              <a:spLocks noChangeArrowheads="1"/>
            </p:cNvSpPr>
            <p:nvPr/>
          </p:nvSpPr>
          <p:spPr bwMode="auto">
            <a:xfrm>
              <a:off x="5123" y="2518"/>
              <a:ext cx="525" cy="440"/>
            </a:xfrm>
            <a:prstGeom prst="rect">
              <a:avLst/>
            </a:prstGeom>
            <a:noFill/>
            <a:ln w="12700">
              <a:noFill/>
              <a:miter lim="800000"/>
              <a:headEnd/>
              <a:tailEnd/>
            </a:ln>
          </p:spPr>
          <p:txBody>
            <a:bodyPr wrap="none" lIns="90487" tIns="44450" rIns="90487" bIns="44450">
              <a:spAutoFit/>
            </a:bodyPr>
            <a:lstStyle/>
            <a:p>
              <a:pPr eaLnBrk="0" hangingPunct="0"/>
              <a:r>
                <a:rPr lang="en-US" sz="2000">
                  <a:solidFill>
                    <a:srgbClr val="0000CC"/>
                  </a:solidFill>
                  <a:latin typeface="Verdana" pitchFamily="34" charset="0"/>
                </a:rPr>
                <a:t>End</a:t>
              </a:r>
            </a:p>
            <a:p>
              <a:pPr eaLnBrk="0" hangingPunct="0"/>
              <a:r>
                <a:rPr lang="en-US" sz="2000">
                  <a:solidFill>
                    <a:srgbClr val="0000CC"/>
                  </a:solidFill>
                  <a:latin typeface="Verdana" pitchFamily="34" charset="0"/>
                </a:rPr>
                <a:t>User</a:t>
              </a:r>
            </a:p>
          </p:txBody>
        </p:sp>
        <p:sp>
          <p:nvSpPr>
            <p:cNvPr id="26636" name="Rectangle 29"/>
            <p:cNvSpPr>
              <a:spLocks noChangeArrowheads="1"/>
            </p:cNvSpPr>
            <p:nvPr/>
          </p:nvSpPr>
          <p:spPr bwMode="auto">
            <a:xfrm>
              <a:off x="3872" y="912"/>
              <a:ext cx="1331" cy="1094"/>
            </a:xfrm>
            <a:prstGeom prst="rect">
              <a:avLst/>
            </a:prstGeom>
            <a:noFill/>
            <a:ln w="12700">
              <a:noFill/>
              <a:miter lim="800000"/>
              <a:headEnd/>
              <a:tailEnd/>
            </a:ln>
          </p:spPr>
          <p:txBody>
            <a:bodyPr wrap="none" lIns="90487" tIns="44450" rIns="90487" bIns="44450">
              <a:spAutoFit/>
            </a:bodyPr>
            <a:lstStyle/>
            <a:p>
              <a:pPr eaLnBrk="0" hangingPunct="0"/>
              <a:r>
                <a:rPr lang="en-US" sz="1800" b="0">
                  <a:solidFill>
                    <a:srgbClr val="000000"/>
                  </a:solidFill>
                  <a:latin typeface="Verdana" pitchFamily="34" charset="0"/>
                </a:rPr>
                <a:t>Functionality</a:t>
              </a:r>
            </a:p>
            <a:p>
              <a:pPr eaLnBrk="0" hangingPunct="0"/>
              <a:r>
                <a:rPr lang="en-US" sz="1800" b="0">
                  <a:solidFill>
                    <a:srgbClr val="000000"/>
                  </a:solidFill>
                  <a:latin typeface="Verdana" pitchFamily="34" charset="0"/>
                </a:rPr>
                <a:t>User-friendliness</a:t>
              </a:r>
            </a:p>
            <a:p>
              <a:pPr eaLnBrk="0" hangingPunct="0"/>
              <a:r>
                <a:rPr lang="en-US" sz="1800" b="0">
                  <a:solidFill>
                    <a:srgbClr val="000000"/>
                  </a:solidFill>
                  <a:latin typeface="Verdana" pitchFamily="34" charset="0"/>
                </a:rPr>
                <a:t>Usability </a:t>
              </a:r>
            </a:p>
            <a:p>
              <a:pPr eaLnBrk="0" hangingPunct="0"/>
              <a:r>
                <a:rPr lang="en-US" sz="1800" b="0">
                  <a:solidFill>
                    <a:srgbClr val="000000"/>
                  </a:solidFill>
                  <a:latin typeface="Verdana" pitchFamily="34" charset="0"/>
                </a:rPr>
                <a:t>Ease of learning</a:t>
              </a:r>
            </a:p>
            <a:p>
              <a:pPr eaLnBrk="0" hangingPunct="0"/>
              <a:r>
                <a:rPr lang="en-US" sz="1800" b="0">
                  <a:solidFill>
                    <a:srgbClr val="000000"/>
                  </a:solidFill>
                  <a:latin typeface="Verdana" pitchFamily="34" charset="0"/>
                </a:rPr>
                <a:t>Fault tolerant</a:t>
              </a:r>
            </a:p>
            <a:p>
              <a:pPr eaLnBrk="0" hangingPunct="0"/>
              <a:r>
                <a:rPr lang="en-US" sz="1800" b="0">
                  <a:solidFill>
                    <a:srgbClr val="000000"/>
                  </a:solidFill>
                  <a:latin typeface="Verdana" pitchFamily="34" charset="0"/>
                </a:rPr>
                <a:t>Robustness</a:t>
              </a:r>
            </a:p>
          </p:txBody>
        </p:sp>
      </p:grpSp>
      <p:sp>
        <p:nvSpPr>
          <p:cNvPr id="26633" name="Text Box 41"/>
          <p:cNvSpPr txBox="1">
            <a:spLocks noChangeArrowheads="1"/>
          </p:cNvSpPr>
          <p:nvPr/>
        </p:nvSpPr>
        <p:spPr bwMode="auto">
          <a:xfrm>
            <a:off x="7707282" y="898549"/>
            <a:ext cx="184150" cy="366712"/>
          </a:xfrm>
          <a:prstGeom prst="rect">
            <a:avLst/>
          </a:prstGeom>
          <a:noFill/>
          <a:ln w="12700">
            <a:noFill/>
            <a:miter lim="800000"/>
            <a:headEnd/>
            <a:tailEnd/>
          </a:ln>
        </p:spPr>
        <p:txBody>
          <a:bodyPr wrap="none" anchor="ctr">
            <a:spAutoFit/>
          </a:bodyPr>
          <a:lstStyle/>
          <a:p>
            <a:pPr algn="ctr" eaLnBrk="0" hangingPunct="0"/>
            <a:endParaRPr lang="en-US" sz="1800" i="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6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6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build="p" autoUpdateAnimBg="0"/>
      <p:bldP spid="28685" grpId="0" autoUpdateAnimBg="0"/>
      <p:bldP spid="28686" grpId="0" autoUpdateAnimBg="0"/>
    </p:bldLst>
  </p:timing>
</p:sld>
</file>

<file path=ppt/theme/theme1.xml><?xml version="1.0" encoding="utf-8"?>
<a:theme xmlns:a="http://schemas.openxmlformats.org/drawingml/2006/main" name="Templ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Templet</Template>
  <TotalTime>72</TotalTime>
  <Words>8081</Words>
  <Application>Microsoft Office PowerPoint</Application>
  <PresentationFormat>On-screen Show (4:3)</PresentationFormat>
  <Paragraphs>1245</Paragraphs>
  <Slides>76</Slides>
  <Notes>54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78" baseType="lpstr">
      <vt:lpstr>Templet</vt:lpstr>
      <vt:lpstr>Bitmap Image</vt:lpstr>
      <vt:lpstr>Chapter 6: System Design System Decomposition</vt:lpstr>
      <vt:lpstr>Design is Difficult</vt:lpstr>
      <vt:lpstr>The Scope of System Design</vt:lpstr>
      <vt:lpstr>System Design: Eight Issues</vt:lpstr>
      <vt:lpstr>Overview</vt:lpstr>
      <vt:lpstr>Analysis Sources: Requirements and System Model</vt:lpstr>
      <vt:lpstr>How the Analysis Models influence System Design</vt:lpstr>
      <vt:lpstr>From Analysis to System Design</vt:lpstr>
      <vt:lpstr>Stakeholders have different Design Goals</vt:lpstr>
      <vt:lpstr>Typical Design Trade-offs</vt:lpstr>
      <vt:lpstr>Subsystems and Services</vt:lpstr>
      <vt:lpstr>Example: Services provided by the   ARENA  Subsystems</vt:lpstr>
      <vt:lpstr>Subsystem Interface</vt:lpstr>
      <vt:lpstr>Example: Notification subsystem</vt:lpstr>
      <vt:lpstr>Subsystem Interface Object</vt:lpstr>
      <vt:lpstr>Coupling and Coherence of Subsystems</vt:lpstr>
      <vt:lpstr>Coupling and Coherence of Subsystems</vt:lpstr>
      <vt:lpstr>How to achieve high Coherence</vt:lpstr>
      <vt:lpstr>How to achieve Low Coupling</vt:lpstr>
      <vt:lpstr>Is this a Good Design?</vt:lpstr>
      <vt:lpstr>Dijkstra’s answer to “Spaghetti Design”</vt:lpstr>
      <vt:lpstr>The Layers of the T.H.E. System</vt:lpstr>
      <vt:lpstr>Architectural Style vs Architecture</vt:lpstr>
      <vt:lpstr>Examples of Architectural Styles</vt:lpstr>
      <vt:lpstr>Layers and Partitions</vt:lpstr>
      <vt:lpstr>The Layered Architectural Style</vt:lpstr>
      <vt:lpstr>Hierarchical Relationships between Subsystems</vt:lpstr>
      <vt:lpstr>Example of a System with more than one Hierarchical Relationship</vt:lpstr>
      <vt:lpstr>Example of a  Layered Design (ARENA)</vt:lpstr>
      <vt:lpstr>Virtual Machine</vt:lpstr>
      <vt:lpstr>Building Systems as a Set of Virtual Machines</vt:lpstr>
      <vt:lpstr>Closed Architecture (Opaque Layering)</vt:lpstr>
      <vt:lpstr>Opaque Layering in ARENA</vt:lpstr>
      <vt:lpstr>Open Architecture (Transparent Layering)</vt:lpstr>
      <vt:lpstr>SOA is a Layered Architectural Style</vt:lpstr>
      <vt:lpstr>IBM’s View of a Service Oriented Architecture</vt:lpstr>
      <vt:lpstr>Properties of Layered Systems</vt:lpstr>
      <vt:lpstr>Another Example of a Layered Architectural Style</vt:lpstr>
      <vt:lpstr>OSI Model Layers and their Services</vt:lpstr>
      <vt:lpstr>OSI Model Layers and their Services</vt:lpstr>
      <vt:lpstr>An Object-Oriented View of the OSI Model</vt:lpstr>
      <vt:lpstr>Middleware Allows Focus On Higher Layers</vt:lpstr>
      <vt:lpstr>The Application Layer provides the Abstractions of the “New System”.  It is usually layered itself</vt:lpstr>
      <vt:lpstr>Slide 44</vt:lpstr>
      <vt:lpstr>Examples of Architectural Styles</vt:lpstr>
      <vt:lpstr>Client/Server Architectures</vt:lpstr>
      <vt:lpstr>Client/Server Architectural Style</vt:lpstr>
      <vt:lpstr>Design Goals for Client/Server Architectures</vt:lpstr>
      <vt:lpstr>Problems with Client/Server Architectures</vt:lpstr>
      <vt:lpstr>Peer-to-Peer Architectural Style</vt:lpstr>
      <vt:lpstr>Relationship Client/Server &amp; Peer-to-Peer</vt:lpstr>
      <vt:lpstr>3-Layer-Architectural Style 3-Tier Architecture</vt:lpstr>
      <vt:lpstr>Virtual Machines in 3-Layered Architectural Style </vt:lpstr>
      <vt:lpstr>Example of a 3-Layered Architectural Style</vt:lpstr>
      <vt:lpstr>Example of a 4-Layered Architectural Style</vt:lpstr>
      <vt:lpstr>Repository Architectural Style</vt:lpstr>
      <vt:lpstr>Repository Architecture Example: Incremental Development Environment (IDE)</vt:lpstr>
      <vt:lpstr>From Repository to Blackboard</vt:lpstr>
      <vt:lpstr>Model-View-Controller Architectural Style</vt:lpstr>
      <vt:lpstr>Model-View-Controller Architectural Style</vt:lpstr>
      <vt:lpstr>Example: Modeling the  Sequence of Events in MVC</vt:lpstr>
      <vt:lpstr>Review: UML Communication Diagram</vt:lpstr>
      <vt:lpstr>MVC vs. 3-Tier Architectural Style</vt:lpstr>
      <vt:lpstr>Xerox Parc</vt:lpstr>
      <vt:lpstr>Pipes and Filters</vt:lpstr>
      <vt:lpstr>Pipes and Filters Architectural Style</vt:lpstr>
      <vt:lpstr>Pipe and Filter Style</vt:lpstr>
      <vt:lpstr>Pipe and Filter Style</vt:lpstr>
      <vt:lpstr>Pipe and Filter Style</vt:lpstr>
      <vt:lpstr>Pipeline Architecture</vt:lpstr>
      <vt:lpstr>Pipe and Filter Style: Advantages and Disadvantages</vt:lpstr>
      <vt:lpstr>Pipe and Filter Style: Advantages and Disadvantages</vt:lpstr>
      <vt:lpstr>Example</vt:lpstr>
      <vt:lpstr>Summary</vt:lpstr>
      <vt:lpstr>Backup Slides</vt:lpstr>
      <vt:lpstr>Example of Design Goals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Mamoun Nawahdah</dc:creator>
  <cp:lastModifiedBy>Dr. Yousef Hassouneh</cp:lastModifiedBy>
  <cp:revision>10</cp:revision>
  <dcterms:created xsi:type="dcterms:W3CDTF">2013-12-12T18:04:39Z</dcterms:created>
  <dcterms:modified xsi:type="dcterms:W3CDTF">2014-01-20T10:49:34Z</dcterms:modified>
</cp:coreProperties>
</file>