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0"/>
  </p:normalViewPr>
  <p:slideViewPr>
    <p:cSldViewPr snapToGrid="0" snapToObjects="1">
      <p:cViewPr>
        <p:scale>
          <a:sx n="76" d="100"/>
          <a:sy n="76" d="100"/>
        </p:scale>
        <p:origin x="-258"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30E00993-96DF-C14A-A989-8A3D45B20BD1}" type="datetimeFigureOut">
              <a:rPr lang="en-US" smtClean="0"/>
              <a:t>7/8/2022</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1569C557-C285-0E49-B694-C0F9F5EFE52C}"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66643323"/>
      </p:ext>
    </p:extLst>
  </p:cSld>
  <p:clrMapOvr>
    <a:masterClrMapping/>
  </p:clrMapOvr>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E00993-96DF-C14A-A989-8A3D45B20BD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9C557-C285-0E49-B694-C0F9F5EFE52C}" type="slidenum">
              <a:rPr lang="en-US" smtClean="0"/>
              <a:t>‹#›</a:t>
            </a:fld>
            <a:endParaRPr lang="en-US"/>
          </a:p>
        </p:txBody>
      </p:sp>
    </p:spTree>
    <p:extLst>
      <p:ext uri="{BB962C8B-B14F-4D97-AF65-F5344CB8AC3E}">
        <p14:creationId xmlns:p14="http://schemas.microsoft.com/office/powerpoint/2010/main" val="1155114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30E00993-96DF-C14A-A989-8A3D45B20BD1}" type="datetimeFigureOut">
              <a:rPr lang="en-US" smtClean="0"/>
              <a:t>7/8/2022</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1569C557-C285-0E49-B694-C0F9F5EFE52C}"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42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0E00993-96DF-C14A-A989-8A3D45B20BD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69C557-C285-0E49-B694-C0F9F5EFE52C}" type="slidenum">
              <a:rPr lang="en-US" smtClean="0"/>
              <a:t>‹#›</a:t>
            </a:fld>
            <a:endParaRPr lang="en-US"/>
          </a:p>
        </p:txBody>
      </p:sp>
    </p:spTree>
    <p:extLst>
      <p:ext uri="{BB962C8B-B14F-4D97-AF65-F5344CB8AC3E}">
        <p14:creationId xmlns:p14="http://schemas.microsoft.com/office/powerpoint/2010/main" val="104374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30E00993-96DF-C14A-A989-8A3D45B20BD1}" type="datetimeFigureOut">
              <a:rPr lang="en-US" smtClean="0"/>
              <a:t>7/8/2022</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1569C557-C285-0E49-B694-C0F9F5EFE52C}"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9961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E00993-96DF-C14A-A989-8A3D45B20BD1}"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69C557-C285-0E49-B694-C0F9F5EFE52C}" type="slidenum">
              <a:rPr lang="en-US" smtClean="0"/>
              <a:t>‹#›</a:t>
            </a:fld>
            <a:endParaRPr lang="en-US"/>
          </a:p>
        </p:txBody>
      </p:sp>
    </p:spTree>
    <p:extLst>
      <p:ext uri="{BB962C8B-B14F-4D97-AF65-F5344CB8AC3E}">
        <p14:creationId xmlns:p14="http://schemas.microsoft.com/office/powerpoint/2010/main" val="44253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0E00993-96DF-C14A-A989-8A3D45B20BD1}"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69C557-C285-0E49-B694-C0F9F5EFE52C}" type="slidenum">
              <a:rPr lang="en-US" smtClean="0"/>
              <a:t>‹#›</a:t>
            </a:fld>
            <a:endParaRPr lang="en-US"/>
          </a:p>
        </p:txBody>
      </p:sp>
    </p:spTree>
    <p:extLst>
      <p:ext uri="{BB962C8B-B14F-4D97-AF65-F5344CB8AC3E}">
        <p14:creationId xmlns:p14="http://schemas.microsoft.com/office/powerpoint/2010/main" val="99385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0E00993-96DF-C14A-A989-8A3D45B20BD1}"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69C557-C285-0E49-B694-C0F9F5EFE52C}" type="slidenum">
              <a:rPr lang="en-US" smtClean="0"/>
              <a:t>‹#›</a:t>
            </a:fld>
            <a:endParaRPr lang="en-US"/>
          </a:p>
        </p:txBody>
      </p:sp>
    </p:spTree>
    <p:extLst>
      <p:ext uri="{BB962C8B-B14F-4D97-AF65-F5344CB8AC3E}">
        <p14:creationId xmlns:p14="http://schemas.microsoft.com/office/powerpoint/2010/main" val="66642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30E00993-96DF-C14A-A989-8A3D45B20BD1}"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69C557-C285-0E49-B694-C0F9F5EFE52C}" type="slidenum">
              <a:rPr lang="en-US" smtClean="0"/>
              <a:t>‹#›</a:t>
            </a:fld>
            <a:endParaRPr lang="en-US"/>
          </a:p>
        </p:txBody>
      </p:sp>
    </p:spTree>
    <p:extLst>
      <p:ext uri="{BB962C8B-B14F-4D97-AF65-F5344CB8AC3E}">
        <p14:creationId xmlns:p14="http://schemas.microsoft.com/office/powerpoint/2010/main" val="1453217675"/>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30E00993-96DF-C14A-A989-8A3D45B20BD1}" type="datetimeFigureOut">
              <a:rPr lang="en-US" smtClean="0"/>
              <a:t>7/8/2022</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1569C557-C285-0E49-B694-C0F9F5EFE52C}" type="slidenum">
              <a:rPr lang="en-US" smtClean="0"/>
              <a:t>‹#›</a:t>
            </a:fld>
            <a:endParaRPr lang="en-US"/>
          </a:p>
        </p:txBody>
      </p:sp>
    </p:spTree>
    <p:extLst>
      <p:ext uri="{BB962C8B-B14F-4D97-AF65-F5344CB8AC3E}">
        <p14:creationId xmlns:p14="http://schemas.microsoft.com/office/powerpoint/2010/main" val="897946394"/>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30E00993-96DF-C14A-A989-8A3D45B20BD1}" type="datetimeFigureOut">
              <a:rPr lang="en-US" smtClean="0"/>
              <a:t>7/8/2022</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1569C557-C285-0E49-B694-C0F9F5EFE52C}" type="slidenum">
              <a:rPr lang="en-US" smtClean="0"/>
              <a:t>‹#›</a:t>
            </a:fld>
            <a:endParaRPr lang="en-US"/>
          </a:p>
        </p:txBody>
      </p:sp>
    </p:spTree>
    <p:extLst>
      <p:ext uri="{BB962C8B-B14F-4D97-AF65-F5344CB8AC3E}">
        <p14:creationId xmlns:p14="http://schemas.microsoft.com/office/powerpoint/2010/main" val="141745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30E00993-96DF-C14A-A989-8A3D45B20BD1}" type="datetimeFigureOut">
              <a:rPr lang="en-US" smtClean="0"/>
              <a:t>7/8/2022</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1569C557-C285-0E49-B694-C0F9F5EFE52C}"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91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ENGL337</a:t>
            </a:r>
            <a:endParaRPr lang="en-US" dirty="0"/>
          </a:p>
        </p:txBody>
      </p:sp>
      <p:sp>
        <p:nvSpPr>
          <p:cNvPr id="3" name="Subtitle 2"/>
          <p:cNvSpPr>
            <a:spLocks noGrp="1"/>
          </p:cNvSpPr>
          <p:nvPr>
            <p:ph type="subTitle" idx="1"/>
          </p:nvPr>
        </p:nvSpPr>
        <p:spPr/>
        <p:txBody>
          <a:bodyPr/>
          <a:lstStyle/>
          <a:p>
            <a:r>
              <a:rPr lang="en-US" dirty="0" smtClean="0"/>
              <a:t>Predicate Logic 2</a:t>
            </a:r>
            <a:endParaRPr lang="en-US" dirty="0"/>
          </a:p>
        </p:txBody>
      </p:sp>
    </p:spTree>
    <p:extLst>
      <p:ext uri="{BB962C8B-B14F-4D97-AF65-F5344CB8AC3E}">
        <p14:creationId xmlns:p14="http://schemas.microsoft.com/office/powerpoint/2010/main" val="802876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always that difficult!</a:t>
            </a:r>
            <a:endParaRPr lang="en-US" dirty="0"/>
          </a:p>
        </p:txBody>
      </p:sp>
      <p:sp>
        <p:nvSpPr>
          <p:cNvPr id="3" name="Content Placeholder 2"/>
          <p:cNvSpPr>
            <a:spLocks noGrp="1"/>
          </p:cNvSpPr>
          <p:nvPr>
            <p:ph idx="1"/>
          </p:nvPr>
        </p:nvSpPr>
        <p:spPr/>
        <p:txBody>
          <a:bodyPr/>
          <a:lstStyle/>
          <a:p>
            <a:r>
              <a:rPr lang="en-US" dirty="0"/>
              <a:t>there are several types of expression that are easily </a:t>
            </a:r>
            <a:r>
              <a:rPr lang="en-US" dirty="0" smtClean="0"/>
              <a:t>identified </a:t>
            </a:r>
            <a:r>
              <a:rPr lang="en-US" dirty="0"/>
              <a:t>as </a:t>
            </a:r>
            <a:r>
              <a:rPr lang="en-US" sz="2800" b="1" dirty="0">
                <a:solidFill>
                  <a:srgbClr val="FF0000"/>
                </a:solidFill>
              </a:rPr>
              <a:t>non-arguments</a:t>
            </a:r>
            <a:r>
              <a:rPr lang="en-US" dirty="0"/>
              <a:t>, or </a:t>
            </a:r>
            <a:r>
              <a:rPr lang="en-US" sz="2800" b="1" dirty="0">
                <a:solidFill>
                  <a:srgbClr val="FF0000"/>
                </a:solidFill>
              </a:rPr>
              <a:t>adjuncts </a:t>
            </a:r>
            <a:r>
              <a:rPr lang="en-US" dirty="0"/>
              <a:t>in syntactic terms. These include all kinds of </a:t>
            </a:r>
            <a:r>
              <a:rPr lang="en-US" b="1" dirty="0">
                <a:solidFill>
                  <a:srgbClr val="FF0000"/>
                </a:solidFill>
              </a:rPr>
              <a:t>adverbials</a:t>
            </a:r>
            <a:r>
              <a:rPr lang="en-US" dirty="0"/>
              <a:t>, such as expressions of </a:t>
            </a:r>
            <a:r>
              <a:rPr lang="en-US" b="1" dirty="0">
                <a:solidFill>
                  <a:srgbClr val="FF0000"/>
                </a:solidFill>
              </a:rPr>
              <a:t>Time, Manner, and Place, and also Reason and </a:t>
            </a:r>
            <a:r>
              <a:rPr lang="en-US" b="1" dirty="0" smtClean="0">
                <a:solidFill>
                  <a:srgbClr val="FF0000"/>
                </a:solidFill>
              </a:rPr>
              <a:t>Purpose. </a:t>
            </a:r>
            <a:endParaRPr lang="en-US" b="1" dirty="0">
              <a:solidFill>
                <a:srgbClr val="FF0000"/>
              </a:solidFill>
            </a:endParaRPr>
          </a:p>
        </p:txBody>
      </p:sp>
    </p:spTree>
    <p:extLst>
      <p:ext uri="{BB962C8B-B14F-4D97-AF65-F5344CB8AC3E}">
        <p14:creationId xmlns:p14="http://schemas.microsoft.com/office/powerpoint/2010/main" val="2111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3700" y="2442831"/>
            <a:ext cx="8770938" cy="3642387"/>
          </a:xfrm>
        </p:spPr>
      </p:pic>
    </p:spTree>
    <p:extLst>
      <p:ext uri="{BB962C8B-B14F-4D97-AF65-F5344CB8AC3E}">
        <p14:creationId xmlns:p14="http://schemas.microsoft.com/office/powerpoint/2010/main" val="88270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1. </a:t>
            </a:r>
            <a:r>
              <a:rPr lang="en-US" b="1" dirty="0" err="1" smtClean="0"/>
              <a:t>Illipsis</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3700" y="3557670"/>
            <a:ext cx="8770938" cy="1412710"/>
          </a:xfrm>
        </p:spPr>
      </p:pic>
    </p:spTree>
    <p:extLst>
      <p:ext uri="{BB962C8B-B14F-4D97-AF65-F5344CB8AC3E}">
        <p14:creationId xmlns:p14="http://schemas.microsoft.com/office/powerpoint/2010/main" val="329986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379158"/>
            <a:ext cx="8770571" cy="1560716"/>
          </a:xfrm>
        </p:spPr>
        <p:txBody>
          <a:bodyPr>
            <a:noAutofit/>
          </a:bodyPr>
          <a:lstStyle/>
          <a:p>
            <a:pPr algn="just"/>
            <a:r>
              <a:rPr lang="en-US" sz="2000" dirty="0"/>
              <a:t>T</a:t>
            </a:r>
            <a:r>
              <a:rPr lang="en-US" sz="2000" dirty="0" smtClean="0"/>
              <a:t>here </a:t>
            </a:r>
            <a:r>
              <a:rPr lang="en-US" sz="2000" dirty="0"/>
              <a:t>is a general axiom in syntactic theory that all </a:t>
            </a:r>
            <a:r>
              <a:rPr lang="en-US" sz="2000" dirty="0" smtClean="0"/>
              <a:t>syntactic </a:t>
            </a:r>
            <a:r>
              <a:rPr lang="en-US" sz="2000" dirty="0"/>
              <a:t>arguments of verbs (and possibly of other predicates) are obligatory, and must be expressed in a well-formed sentence. Ellipsis is a special exception to this general rule. This principle may be used to test whether or not a phrase is an argument of the verb </a:t>
            </a:r>
            <a:br>
              <a:rPr lang="en-US" sz="2000" dirty="0"/>
            </a:b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3700" y="3606969"/>
            <a:ext cx="8770938" cy="1314112"/>
          </a:xfrm>
        </p:spPr>
      </p:pic>
    </p:spTree>
    <p:extLst>
      <p:ext uri="{BB962C8B-B14F-4D97-AF65-F5344CB8AC3E}">
        <p14:creationId xmlns:p14="http://schemas.microsoft.com/office/powerpoint/2010/main" val="1284379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Silent Pronouns </a:t>
            </a:r>
            <a:endParaRPr lang="en-US" dirty="0"/>
          </a:p>
        </p:txBody>
      </p:sp>
      <p:sp>
        <p:nvSpPr>
          <p:cNvPr id="3" name="Content Placeholder 2"/>
          <p:cNvSpPr>
            <a:spLocks noGrp="1"/>
          </p:cNvSpPr>
          <p:nvPr>
            <p:ph idx="1"/>
          </p:nvPr>
        </p:nvSpPr>
        <p:spPr/>
        <p:txBody>
          <a:bodyPr/>
          <a:lstStyle/>
          <a:p>
            <a:r>
              <a:rPr lang="en-US" dirty="0"/>
              <a:t>This allows the obligatory argument principle to be maintained, as the silent pronoun counts as an expression of the argument in question, even though it is not pronounced. What it refers to is provided by the context, as is commonly the case with pronouns like </a:t>
            </a:r>
            <a:r>
              <a:rPr lang="en-US" i="1" dirty="0"/>
              <a:t>he, she, they</a:t>
            </a:r>
            <a:r>
              <a:rPr lang="en-US" dirty="0"/>
              <a:t>, etc.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083" y="4264152"/>
            <a:ext cx="8702566" cy="1658087"/>
          </a:xfrm>
          <a:prstGeom prst="rect">
            <a:avLst/>
          </a:prstGeom>
        </p:spPr>
      </p:pic>
    </p:spTree>
    <p:extLst>
      <p:ext uri="{BB962C8B-B14F-4D97-AF65-F5344CB8AC3E}">
        <p14:creationId xmlns:p14="http://schemas.microsoft.com/office/powerpoint/2010/main" val="628437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t>
            </a:r>
            <a:r>
              <a:rPr lang="en-US" b="1" dirty="0" smtClean="0"/>
              <a:t>ariable </a:t>
            </a:r>
            <a:r>
              <a:rPr lang="en-US" b="1" dirty="0" err="1"/>
              <a:t>A</a:t>
            </a:r>
            <a:r>
              <a:rPr lang="en-US" b="1" dirty="0" err="1" smtClean="0"/>
              <a:t>dicity</a:t>
            </a:r>
            <a:endParaRPr lang="en-US" dirty="0"/>
          </a:p>
        </p:txBody>
      </p:sp>
      <p:sp>
        <p:nvSpPr>
          <p:cNvPr id="3" name="Content Placeholder 2"/>
          <p:cNvSpPr>
            <a:spLocks noGrp="1"/>
          </p:cNvSpPr>
          <p:nvPr>
            <p:ph idx="1"/>
          </p:nvPr>
        </p:nvSpPr>
        <p:spPr/>
        <p:txBody>
          <a:bodyPr/>
          <a:lstStyle/>
          <a:p>
            <a:r>
              <a:rPr lang="en-US" dirty="0"/>
              <a:t>The </a:t>
            </a:r>
            <a:r>
              <a:rPr lang="en-US" b="1" dirty="0" err="1"/>
              <a:t>adicity</a:t>
            </a:r>
            <a:r>
              <a:rPr lang="en-US" b="1" dirty="0"/>
              <a:t> </a:t>
            </a:r>
            <a:r>
              <a:rPr lang="en-US" dirty="0"/>
              <a:t>of a predicate is the number of arguments it </a:t>
            </a:r>
            <a:r>
              <a:rPr lang="en-US" dirty="0" smtClean="0"/>
              <a:t>takes.</a:t>
            </a:r>
          </a:p>
          <a:p>
            <a:endParaRPr lang="en-US" dirty="0" smtClean="0"/>
          </a:p>
          <a:p>
            <a:r>
              <a:rPr lang="en-US" dirty="0" smtClean="0"/>
              <a:t>Types of </a:t>
            </a:r>
            <a:r>
              <a:rPr lang="en-US" dirty="0" err="1" smtClean="0"/>
              <a:t>adicity</a:t>
            </a:r>
            <a:r>
              <a:rPr lang="en-US" dirty="0" smtClean="0"/>
              <a:t>: </a:t>
            </a:r>
          </a:p>
          <a:p>
            <a:r>
              <a:rPr lang="en-US" b="1" i="1" dirty="0">
                <a:solidFill>
                  <a:srgbClr val="FF0000"/>
                </a:solidFill>
              </a:rPr>
              <a:t>M</a:t>
            </a:r>
            <a:r>
              <a:rPr lang="en-US" b="1" i="1" dirty="0" smtClean="0">
                <a:solidFill>
                  <a:srgbClr val="FF0000"/>
                </a:solidFill>
              </a:rPr>
              <a:t>onadic </a:t>
            </a:r>
            <a:r>
              <a:rPr lang="en-US" b="1" dirty="0">
                <a:solidFill>
                  <a:srgbClr val="FF0000"/>
                </a:solidFill>
              </a:rPr>
              <a:t>(= one-place</a:t>
            </a:r>
            <a:r>
              <a:rPr lang="en-US" b="1" dirty="0" smtClean="0">
                <a:solidFill>
                  <a:srgbClr val="FF0000"/>
                </a:solidFill>
              </a:rPr>
              <a:t>)</a:t>
            </a:r>
          </a:p>
          <a:p>
            <a:r>
              <a:rPr lang="en-US" b="1" i="1" dirty="0" smtClean="0">
                <a:solidFill>
                  <a:srgbClr val="FF0000"/>
                </a:solidFill>
              </a:rPr>
              <a:t>Dyadic </a:t>
            </a:r>
            <a:r>
              <a:rPr lang="en-US" b="1" dirty="0">
                <a:solidFill>
                  <a:srgbClr val="FF0000"/>
                </a:solidFill>
              </a:rPr>
              <a:t>(= two-place</a:t>
            </a:r>
            <a:r>
              <a:rPr lang="en-US" b="1" dirty="0" smtClean="0">
                <a:solidFill>
                  <a:srgbClr val="FF0000"/>
                </a:solidFill>
              </a:rPr>
              <a:t>)</a:t>
            </a:r>
          </a:p>
          <a:p>
            <a:r>
              <a:rPr lang="en-US" b="1" dirty="0" smtClean="0">
                <a:solidFill>
                  <a:srgbClr val="FF0000"/>
                </a:solidFill>
              </a:rPr>
              <a:t> </a:t>
            </a:r>
            <a:r>
              <a:rPr lang="en-US" b="1" i="1" dirty="0">
                <a:solidFill>
                  <a:srgbClr val="FF0000"/>
                </a:solidFill>
              </a:rPr>
              <a:t>T</a:t>
            </a:r>
            <a:r>
              <a:rPr lang="en-US" b="1" i="1" dirty="0" smtClean="0">
                <a:solidFill>
                  <a:srgbClr val="FF0000"/>
                </a:solidFill>
              </a:rPr>
              <a:t>riadic </a:t>
            </a:r>
            <a:r>
              <a:rPr lang="en-US" b="1" dirty="0">
                <a:solidFill>
                  <a:srgbClr val="FF0000"/>
                </a:solidFill>
              </a:rPr>
              <a:t>(= three-place), and so on. </a:t>
            </a:r>
          </a:p>
          <a:p>
            <a:endParaRPr lang="en-US" b="1" dirty="0" smtClean="0">
              <a:solidFill>
                <a:srgbClr val="FF0000"/>
              </a:solidFill>
            </a:endParaRPr>
          </a:p>
          <a:p>
            <a:endParaRPr lang="en-US" dirty="0"/>
          </a:p>
        </p:txBody>
      </p:sp>
    </p:spTree>
    <p:extLst>
      <p:ext uri="{BB962C8B-B14F-4D97-AF65-F5344CB8AC3E}">
        <p14:creationId xmlns:p14="http://schemas.microsoft.com/office/powerpoint/2010/main" val="662323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Verbs with </a:t>
            </a:r>
            <a:r>
              <a:rPr lang="en-US" dirty="0" err="1" smtClean="0"/>
              <a:t>Adicity</a:t>
            </a:r>
            <a:endParaRPr lang="en-US" dirty="0"/>
          </a:p>
        </p:txBody>
      </p:sp>
      <p:sp>
        <p:nvSpPr>
          <p:cNvPr id="3" name="Content Placeholder 2"/>
          <p:cNvSpPr>
            <a:spLocks noGrp="1"/>
          </p:cNvSpPr>
          <p:nvPr>
            <p:ph idx="1"/>
          </p:nvPr>
        </p:nvSpPr>
        <p:spPr>
          <a:xfrm>
            <a:off x="2933699" y="2251548"/>
            <a:ext cx="8770571" cy="3651504"/>
          </a:xfrm>
        </p:spPr>
        <p:txBody>
          <a:bodyPr/>
          <a:lstStyle/>
          <a:p>
            <a:r>
              <a:rPr lang="en-US" dirty="0"/>
              <a:t>Verbs with variable </a:t>
            </a:r>
            <a:r>
              <a:rPr lang="en-US" dirty="0" err="1"/>
              <a:t>adicity</a:t>
            </a:r>
            <a:r>
              <a:rPr lang="en-US" dirty="0"/>
              <a:t> seem to have variable numbers of arguments in different </a:t>
            </a:r>
            <a:r>
              <a:rPr lang="en-US" dirty="0" smtClean="0"/>
              <a:t>sentences. </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947" y="3042033"/>
            <a:ext cx="8368076" cy="2583988"/>
          </a:xfrm>
          <a:prstGeom prst="rect">
            <a:avLst/>
          </a:prstGeom>
        </p:spPr>
      </p:pic>
      <p:sp>
        <p:nvSpPr>
          <p:cNvPr id="5" name="TextBox 4"/>
          <p:cNvSpPr txBox="1"/>
          <p:nvPr/>
        </p:nvSpPr>
        <p:spPr>
          <a:xfrm>
            <a:off x="2797183" y="5692313"/>
            <a:ext cx="9043602" cy="1200329"/>
          </a:xfrm>
          <a:prstGeom prst="rect">
            <a:avLst/>
          </a:prstGeom>
          <a:noFill/>
        </p:spPr>
        <p:txBody>
          <a:bodyPr wrap="square" rtlCol="0">
            <a:spAutoFit/>
          </a:bodyPr>
          <a:lstStyle/>
          <a:p>
            <a:pPr algn="ctr"/>
            <a:r>
              <a:rPr lang="en-US" b="1" dirty="0">
                <a:solidFill>
                  <a:srgbClr val="FF0000"/>
                </a:solidFill>
              </a:rPr>
              <a:t>Discussing data like these, linguists refer informally to optional </a:t>
            </a:r>
            <a:r>
              <a:rPr lang="en-US" b="1" dirty="0" smtClean="0">
                <a:solidFill>
                  <a:srgbClr val="FF0000"/>
                </a:solidFill>
              </a:rPr>
              <a:t>arguments</a:t>
            </a:r>
            <a:r>
              <a:rPr lang="en-US" b="1" dirty="0">
                <a:solidFill>
                  <a:srgbClr val="FF0000"/>
                </a:solidFill>
              </a:rPr>
              <a:t>, although strictly speaking an argument is obligatory by definition. Indispensability is part of what it is to be an argument. </a:t>
            </a:r>
            <a:endParaRPr lang="en-US" b="1" dirty="0" smtClean="0">
              <a:solidFill>
                <a:srgbClr val="FF0000"/>
              </a:solidFill>
            </a:endParaRPr>
          </a:p>
          <a:p>
            <a:endParaRPr lang="en-US" dirty="0"/>
          </a:p>
        </p:txBody>
      </p:sp>
    </p:spTree>
    <p:extLst>
      <p:ext uri="{BB962C8B-B14F-4D97-AF65-F5344CB8AC3E}">
        <p14:creationId xmlns:p14="http://schemas.microsoft.com/office/powerpoint/2010/main" val="1072161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40685" y="2779877"/>
            <a:ext cx="8356600" cy="1244600"/>
          </a:xfrm>
        </p:spPr>
      </p:pic>
      <p:sp>
        <p:nvSpPr>
          <p:cNvPr id="5" name="TextBox 4"/>
          <p:cNvSpPr txBox="1"/>
          <p:nvPr/>
        </p:nvSpPr>
        <p:spPr>
          <a:xfrm>
            <a:off x="3153103" y="4519448"/>
            <a:ext cx="8229600" cy="2308324"/>
          </a:xfrm>
          <a:prstGeom prst="rect">
            <a:avLst/>
          </a:prstGeom>
          <a:noFill/>
        </p:spPr>
        <p:txBody>
          <a:bodyPr wrap="square" rtlCol="0">
            <a:spAutoFit/>
          </a:bodyPr>
          <a:lstStyle/>
          <a:p>
            <a:pPr algn="just"/>
            <a:r>
              <a:rPr lang="en-US" b="1" dirty="0">
                <a:solidFill>
                  <a:srgbClr val="FF0000"/>
                </a:solidFill>
              </a:rPr>
              <a:t>An alternative is to maintain that all arguments are indeed obligatory, and that the sentence groups above do not contain the same verb – for example, the verb </a:t>
            </a:r>
            <a:r>
              <a:rPr lang="en-US" b="1" i="1" dirty="0">
                <a:solidFill>
                  <a:srgbClr val="FF0000"/>
                </a:solidFill>
              </a:rPr>
              <a:t>show </a:t>
            </a:r>
            <a:r>
              <a:rPr lang="en-US" b="1" dirty="0">
                <a:solidFill>
                  <a:srgbClr val="FF0000"/>
                </a:solidFill>
              </a:rPr>
              <a:t>in (39a), which has three arguments, is not the same as the two- argument verb </a:t>
            </a:r>
            <a:r>
              <a:rPr lang="en-US" b="1" i="1" dirty="0">
                <a:solidFill>
                  <a:srgbClr val="FF0000"/>
                </a:solidFill>
              </a:rPr>
              <a:t>show </a:t>
            </a:r>
            <a:r>
              <a:rPr lang="en-US" b="1" dirty="0">
                <a:solidFill>
                  <a:srgbClr val="FF0000"/>
                </a:solidFill>
              </a:rPr>
              <a:t>in (39b). In traditional syntactic theory the different </a:t>
            </a:r>
            <a:r>
              <a:rPr lang="en-US" b="1" dirty="0" err="1">
                <a:solidFill>
                  <a:srgbClr val="FF0000"/>
                </a:solidFill>
              </a:rPr>
              <a:t>vari</a:t>
            </a:r>
            <a:r>
              <a:rPr lang="en-US" b="1" dirty="0">
                <a:solidFill>
                  <a:srgbClr val="FF0000"/>
                </a:solidFill>
              </a:rPr>
              <a:t>- ants of verbs like these are represented in the lexicon with different sets of arguments. We will adopt this approach here, so that, for example, (39a) will be represented as (40a), and (39b) as (40b</a:t>
            </a:r>
            <a:r>
              <a:rPr lang="en-US" b="1" dirty="0" smtClean="0">
                <a:solidFill>
                  <a:srgbClr val="FF0000"/>
                </a:solidFill>
              </a:rPr>
              <a:t>).</a:t>
            </a:r>
          </a:p>
          <a:p>
            <a:endParaRPr lang="en-US" dirty="0"/>
          </a:p>
        </p:txBody>
      </p:sp>
    </p:spTree>
    <p:extLst>
      <p:ext uri="{BB962C8B-B14F-4D97-AF65-F5344CB8AC3E}">
        <p14:creationId xmlns:p14="http://schemas.microsoft.com/office/powerpoint/2010/main" val="289989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308" y="273781"/>
            <a:ext cx="8770571" cy="1880840"/>
          </a:xfrm>
        </p:spPr>
        <p:txBody>
          <a:bodyPr>
            <a:normAutofit fontScale="90000"/>
          </a:bodyPr>
          <a:lstStyle/>
          <a:p>
            <a:r>
              <a:rPr lang="en-US" dirty="0" smtClean="0"/>
              <a:t>Exchange Verbs: </a:t>
            </a:r>
            <a:r>
              <a:rPr lang="en-US" sz="4000" b="1" dirty="0" smtClean="0">
                <a:solidFill>
                  <a:srgbClr val="FF0000"/>
                </a:solidFill>
              </a:rPr>
              <a:t>where </a:t>
            </a:r>
            <a:r>
              <a:rPr lang="en-US" sz="4000" b="1" dirty="0">
                <a:solidFill>
                  <a:srgbClr val="FF0000"/>
                </a:solidFill>
              </a:rPr>
              <a:t>the semantic and syntactic indications diverge </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3333" y="2336776"/>
            <a:ext cx="8770938" cy="221488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333" y="4551659"/>
            <a:ext cx="8691546" cy="2133600"/>
          </a:xfrm>
          <a:prstGeom prst="rect">
            <a:avLst/>
          </a:prstGeom>
        </p:spPr>
      </p:pic>
    </p:spTree>
    <p:extLst>
      <p:ext uri="{BB962C8B-B14F-4D97-AF65-F5344CB8AC3E}">
        <p14:creationId xmlns:p14="http://schemas.microsoft.com/office/powerpoint/2010/main" val="1218408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problems? </a:t>
            </a:r>
            <a:endParaRPr lang="en-US" dirty="0"/>
          </a:p>
        </p:txBody>
      </p:sp>
      <p:sp>
        <p:nvSpPr>
          <p:cNvPr id="3" name="Content Placeholder 2"/>
          <p:cNvSpPr>
            <a:spLocks noGrp="1"/>
          </p:cNvSpPr>
          <p:nvPr>
            <p:ph idx="1"/>
          </p:nvPr>
        </p:nvSpPr>
        <p:spPr/>
        <p:txBody>
          <a:bodyPr>
            <a:normAutofit fontScale="92500"/>
          </a:bodyPr>
          <a:lstStyle/>
          <a:p>
            <a:pPr algn="just"/>
            <a:r>
              <a:rPr lang="en-US" sz="2800" dirty="0" smtClean="0"/>
              <a:t>Yes! </a:t>
            </a:r>
            <a:r>
              <a:rPr lang="en-US" sz="2800" dirty="0"/>
              <a:t>Problems like these show that the distinction between arguments and non- arguments is not always clear-cut, and in particular, that there are argument-like expressions which nevertheless appear to be syntactically optional. </a:t>
            </a:r>
            <a:endParaRPr lang="en-US" sz="2800" dirty="0" smtClean="0"/>
          </a:p>
          <a:p>
            <a:pPr algn="just"/>
            <a:r>
              <a:rPr lang="en-US" sz="2800" dirty="0"/>
              <a:t>For our purposes, we will assume that a semantically necessary argument (according to our best intuitions) is an argument. There are unclear cases. </a:t>
            </a:r>
          </a:p>
          <a:p>
            <a:pPr algn="just"/>
            <a:endParaRPr lang="en-US" sz="2800" dirty="0"/>
          </a:p>
          <a:p>
            <a:endParaRPr lang="en-US" dirty="0"/>
          </a:p>
        </p:txBody>
      </p:sp>
    </p:spTree>
    <p:extLst>
      <p:ext uri="{BB962C8B-B14F-4D97-AF65-F5344CB8AC3E}">
        <p14:creationId xmlns:p14="http://schemas.microsoft.com/office/powerpoint/2010/main" val="153725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majorFont>
      <a:minorFont>
        <a:latin typeface="Calibr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2846</TotalTime>
  <Words>457</Words>
  <Application>Microsoft Office PowerPoint</Application>
  <PresentationFormat>Custom</PresentationFormat>
  <Paragraphs>25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Feathered</vt:lpstr>
      <vt:lpstr>ENGL337</vt:lpstr>
      <vt:lpstr>1. Illipsis </vt:lpstr>
      <vt:lpstr>There is a general axiom in syntactic theory that all syntactic arguments of verbs (and possibly of other predicates) are obligatory, and must be expressed in a well-formed sentence. Ellipsis is a special exception to this general rule. This principle may be used to test whether or not a phrase is an argument of the verb  </vt:lpstr>
      <vt:lpstr>2. Silent Pronouns </vt:lpstr>
      <vt:lpstr>Variable Adicity</vt:lpstr>
      <vt:lpstr>Verbs with Adicity</vt:lpstr>
      <vt:lpstr>Possible solutions? </vt:lpstr>
      <vt:lpstr>Exchange Verbs: where the semantic and syntactic indications diverge  </vt:lpstr>
      <vt:lpstr>More problems? </vt:lpstr>
      <vt:lpstr>It’s not always that difficult!</vt:lpstr>
      <vt:lpstr>An Example: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ENGL337</dc:title>
  <dc:creator>Microsoft Office User</dc:creator>
  <cp:lastModifiedBy>nezar</cp:lastModifiedBy>
  <cp:revision>7</cp:revision>
  <dcterms:created xsi:type="dcterms:W3CDTF">2021-08-26T10:22:38Z</dcterms:created>
  <dcterms:modified xsi:type="dcterms:W3CDTF">2022-07-08T13:12:14Z</dcterms:modified>
</cp:coreProperties>
</file>