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57" r:id="rId2"/>
    <p:sldId id="408" r:id="rId3"/>
    <p:sldId id="421" r:id="rId4"/>
    <p:sldId id="422" r:id="rId5"/>
    <p:sldId id="423" r:id="rId6"/>
    <p:sldId id="424" r:id="rId7"/>
    <p:sldId id="425" r:id="rId8"/>
    <p:sldId id="419" r:id="rId9"/>
    <p:sldId id="420" r:id="rId10"/>
    <p:sldId id="426" r:id="rId11"/>
    <p:sldId id="427" r:id="rId12"/>
    <p:sldId id="429" r:id="rId13"/>
    <p:sldId id="430" r:id="rId14"/>
    <p:sldId id="431" r:id="rId15"/>
    <p:sldId id="432" r:id="rId16"/>
    <p:sldId id="433" r:id="rId17"/>
    <p:sldId id="267" r:id="rId18"/>
    <p:sldId id="268" r:id="rId19"/>
    <p:sldId id="445" r:id="rId20"/>
    <p:sldId id="434" r:id="rId21"/>
    <p:sldId id="435" r:id="rId22"/>
    <p:sldId id="436" r:id="rId23"/>
    <p:sldId id="437" r:id="rId24"/>
    <p:sldId id="438" r:id="rId25"/>
    <p:sldId id="439" r:id="rId26"/>
    <p:sldId id="440" r:id="rId27"/>
    <p:sldId id="441" r:id="rId28"/>
    <p:sldId id="442" r:id="rId29"/>
    <p:sldId id="443" r:id="rId30"/>
    <p:sldId id="444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60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18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01F4A-5417-1449-B04F-C788556FDC3E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A76F4-B0ED-9446-9D92-65F5AB9A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30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 userDrawn="1"/>
        </p:nvSpPr>
        <p:spPr>
          <a:xfrm>
            <a:off x="0" y="0"/>
            <a:ext cx="10512491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276873"/>
            <a:ext cx="10512491" cy="1857203"/>
          </a:xfrm>
          <a:noFill/>
          <a:ln>
            <a:noFill/>
          </a:ln>
        </p:spPr>
        <p:txBody>
          <a:bodyPr lIns="288000" anchor="b" anchorCtr="0">
            <a:normAutofit/>
          </a:bodyPr>
          <a:lstStyle>
            <a:lvl1pPr algn="l">
              <a:defRPr sz="4400" b="1" i="0" baseline="0">
                <a:solidFill>
                  <a:srgbClr val="244061"/>
                </a:solidFill>
                <a:latin typeface="+mj-lt"/>
                <a:cs typeface="Myriad Pro"/>
              </a:defRPr>
            </a:lvl1pPr>
          </a:lstStyle>
          <a:p>
            <a:r>
              <a:rPr lang="de-DE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4134075"/>
            <a:ext cx="10512491" cy="1152128"/>
          </a:xfrm>
          <a:noFill/>
        </p:spPr>
        <p:txBody>
          <a:bodyPr lIns="28800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Myriad Pro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Slide author(s)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093297"/>
            <a:ext cx="6672064" cy="288031"/>
          </a:xfrm>
          <a:noFill/>
        </p:spPr>
        <p:txBody>
          <a:bodyPr lIns="288000" anchor="ctr" anchorCtr="0">
            <a:noAutofit/>
          </a:bodyPr>
          <a:lstStyle>
            <a:lvl1pPr marL="0" indent="0" algn="l">
              <a:buFontTx/>
              <a:buNone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Myriad Pro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Location</a:t>
            </a:r>
            <a:endParaRPr lang="et-EE" dirty="0"/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777154"/>
            <a:ext cx="6672064" cy="288031"/>
          </a:xfrm>
          <a:noFill/>
        </p:spPr>
        <p:txBody>
          <a:bodyPr lIns="288000" anchor="ctr" anchorCtr="0">
            <a:noAutofit/>
          </a:bodyPr>
          <a:lstStyle>
            <a:lvl1pPr marL="0" indent="0" algn="l">
              <a:buFontTx/>
              <a:buNone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Myriad Pro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Date</a:t>
            </a:r>
            <a:endParaRPr lang="et-EE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8776" y="173613"/>
            <a:ext cx="1073149" cy="340161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7810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1347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083" y="83274"/>
            <a:ext cx="11820579" cy="1080120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3600" b="1" dirty="0"/>
            </a:lvl1pPr>
          </a:lstStyle>
          <a:p>
            <a:pPr lvl="0" algn="l"/>
            <a:r>
              <a:rPr lang="de-DE" dirty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083" y="1556792"/>
            <a:ext cx="11820579" cy="4968552"/>
          </a:xfrm>
        </p:spPr>
        <p:txBody>
          <a:bodyPr/>
          <a:lstStyle>
            <a:lvl1pPr marL="288925" indent="-282575"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6125" indent="-342900"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74725" indent="-174625"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257300" indent="-174625"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5738" indent="0">
              <a:tabLst/>
              <a:defRPr baseline="0">
                <a:solidFill>
                  <a:srgbClr val="00B0F0"/>
                </a:solidFill>
              </a:defRPr>
            </a:lvl5pPr>
          </a:lstStyle>
          <a:p>
            <a:pPr lvl="0"/>
            <a:r>
              <a:rPr lang="et-EE" dirty="0"/>
              <a:t>Click to edit Master text styles</a:t>
            </a:r>
          </a:p>
          <a:p>
            <a:pPr lvl="1"/>
            <a:r>
              <a:rPr lang="et-EE" dirty="0"/>
              <a:t>Second level</a:t>
            </a:r>
          </a:p>
          <a:p>
            <a:pPr lvl="2"/>
            <a:r>
              <a:rPr lang="et-EE" dirty="0"/>
              <a:t>Third level</a:t>
            </a:r>
          </a:p>
          <a:p>
            <a:pPr lvl="3"/>
            <a:r>
              <a:rPr lang="et-EE" dirty="0"/>
              <a:t>Fourth level</a:t>
            </a:r>
          </a:p>
          <a:p>
            <a:pPr lvl="4"/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r>
              <a:rPr lang="en-US" dirty="0"/>
              <a:t>script</a:t>
            </a:r>
            <a:endParaRPr lang="et-E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43859" y="6592413"/>
            <a:ext cx="636555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  <a:alpha val="50000"/>
                  </a:schemeClr>
                </a:solidFill>
              </a:defRPr>
            </a:lvl1pPr>
          </a:lstStyle>
          <a:p>
            <a:pPr defTabSz="457200"/>
            <a:fld id="{380F6741-D43F-0B46-B66B-0FE43EA0A9D0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0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0"/>
            <a:ext cx="10363200" cy="1758404"/>
          </a:xfrm>
        </p:spPr>
        <p:txBody>
          <a:bodyPr anchor="t">
            <a:normAutofit/>
          </a:bodyPr>
          <a:lstStyle>
            <a:lvl1pPr algn="l">
              <a:defRPr sz="4000" b="1" cap="none" baseline="0">
                <a:solidFill>
                  <a:srgbClr val="244061"/>
                </a:solidFill>
              </a:defRPr>
            </a:lvl1pPr>
          </a:lstStyle>
          <a:p>
            <a:r>
              <a:rPr lang="de-DE"/>
              <a:t>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Section Subtitle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6182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1347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333" y="1556793"/>
            <a:ext cx="5833068" cy="496855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56792"/>
            <a:ext cx="5851061" cy="4968552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43859" y="6592413"/>
            <a:ext cx="636555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  <a:alpha val="50000"/>
                  </a:schemeClr>
                </a:solidFill>
              </a:defRPr>
            </a:lvl1pPr>
          </a:lstStyle>
          <a:p>
            <a:pPr defTabSz="457200"/>
            <a:fld id="{380F6741-D43F-0B46-B66B-0FE43EA0A9D0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61332" y="116632"/>
            <a:ext cx="11887331" cy="1080120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en-US" sz="3600" b="1" dirty="0"/>
            </a:lvl1pPr>
          </a:lstStyle>
          <a:p>
            <a:pPr lvl="0" algn="l"/>
            <a:r>
              <a:rPr lang="de-DE" dirty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17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347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43339" y="1463669"/>
            <a:ext cx="5853179" cy="741196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24406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Column 1 Title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339" y="2321498"/>
            <a:ext cx="5853179" cy="4203846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/>
              <a:t>Click to edit Master text styles</a:t>
            </a:r>
          </a:p>
          <a:p>
            <a:pPr lvl="1"/>
            <a:r>
              <a:rPr lang="et-EE" dirty="0"/>
              <a:t>Second level</a:t>
            </a:r>
          </a:p>
          <a:p>
            <a:pPr lvl="2"/>
            <a:r>
              <a:rPr lang="et-EE" dirty="0"/>
              <a:t>Third level</a:t>
            </a:r>
          </a:p>
          <a:p>
            <a:pPr lvl="3"/>
            <a:r>
              <a:rPr lang="et-EE" dirty="0"/>
              <a:t>Fourth level</a:t>
            </a:r>
          </a:p>
          <a:p>
            <a:pPr lvl="4"/>
            <a:r>
              <a:rPr lang="et-EE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7" y="1463668"/>
            <a:ext cx="5855295" cy="741198"/>
          </a:xfrm>
        </p:spPr>
        <p:txBody>
          <a:bodyPr anchor="b">
            <a:normAutofit/>
          </a:bodyPr>
          <a:lstStyle>
            <a:lvl1pPr marL="0" indent="0">
              <a:buNone/>
              <a:defRPr sz="2400" b="1" baseline="0">
                <a:solidFill>
                  <a:srgbClr val="24406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Column 2 Title</a:t>
            </a:r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321498"/>
            <a:ext cx="5855295" cy="4203845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/>
              <a:t>Click to edit Master text styles</a:t>
            </a:r>
          </a:p>
          <a:p>
            <a:pPr lvl="1"/>
            <a:r>
              <a:rPr lang="et-EE" dirty="0"/>
              <a:t>Second level</a:t>
            </a:r>
          </a:p>
          <a:p>
            <a:pPr lvl="2"/>
            <a:r>
              <a:rPr lang="et-EE" dirty="0"/>
              <a:t>Third level</a:t>
            </a:r>
          </a:p>
          <a:p>
            <a:pPr lvl="3"/>
            <a:r>
              <a:rPr lang="et-EE" dirty="0"/>
              <a:t>Fourth level</a:t>
            </a:r>
          </a:p>
          <a:p>
            <a:pPr lvl="4"/>
            <a:r>
              <a:rPr lang="et-EE" dirty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543859" y="6592413"/>
            <a:ext cx="636555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  <a:alpha val="50000"/>
                  </a:schemeClr>
                </a:solidFill>
              </a:defRPr>
            </a:lvl1pPr>
          </a:lstStyle>
          <a:p>
            <a:pPr defTabSz="457200"/>
            <a:fld id="{380F6741-D43F-0B46-B66B-0FE43EA0A9D0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43339" y="116632"/>
            <a:ext cx="11905324" cy="1080120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en-US" sz="3600" b="1" dirty="0"/>
            </a:lvl1pPr>
          </a:lstStyle>
          <a:p>
            <a:pPr lvl="0" algn="l"/>
            <a:r>
              <a:rPr lang="de-DE" dirty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0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347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43859" y="6592413"/>
            <a:ext cx="636555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  <a:alpha val="50000"/>
                  </a:schemeClr>
                </a:solidFill>
              </a:defRPr>
            </a:lvl1pPr>
          </a:lstStyle>
          <a:p>
            <a:pPr defTabSz="457200"/>
            <a:fld id="{380F6741-D43F-0B46-B66B-0FE43EA0A9D0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3339" y="116632"/>
            <a:ext cx="11905324" cy="1080120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en-US" sz="3600" b="1" dirty="0"/>
            </a:lvl1pPr>
          </a:lstStyle>
          <a:p>
            <a:pPr lvl="0" algn="l"/>
            <a:r>
              <a:rPr lang="de-DE" dirty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0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914400" y="3657600"/>
            <a:ext cx="10363200" cy="2286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2375775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5313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dirty="0"/>
              <a:t>Click to edit Master text styles</a:t>
            </a:r>
          </a:p>
          <a:p>
            <a:pPr lvl="1"/>
            <a:r>
              <a:rPr lang="et-EE" dirty="0"/>
              <a:t>Second level</a:t>
            </a:r>
          </a:p>
          <a:p>
            <a:pPr lvl="2"/>
            <a:r>
              <a:rPr lang="et-EE" dirty="0"/>
              <a:t>Third level</a:t>
            </a:r>
          </a:p>
          <a:p>
            <a:pPr lvl="3"/>
            <a:r>
              <a:rPr lang="et-EE" dirty="0"/>
              <a:t>Fourth level</a:t>
            </a:r>
          </a:p>
          <a:p>
            <a:pPr lvl="4"/>
            <a:r>
              <a:rPr lang="et-EE" dirty="0"/>
              <a:t>				</a:t>
            </a:r>
            <a:r>
              <a:rPr lang="et-EE" dirty="0" err="1"/>
              <a:t>Fifth</a:t>
            </a:r>
            <a:r>
              <a:rPr lang="et-EE" dirty="0"/>
              <a:t> </a:t>
            </a:r>
            <a:r>
              <a:rPr lang="et-EE" dirty="0" err="1"/>
              <a:t>level</a:t>
            </a:r>
            <a:endParaRPr lang="et-EE" dirty="0"/>
          </a:p>
          <a:p>
            <a:pPr lvl="4"/>
            <a:endParaRPr lang="en-US" dirty="0"/>
          </a:p>
          <a:p>
            <a:pPr lvl="4"/>
            <a:r>
              <a:rPr lang="en-US" dirty="0"/>
              <a:t>script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43859" y="6611780"/>
            <a:ext cx="636555" cy="246221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pPr defTabSz="457200"/>
            <a:fld id="{380F6741-D43F-0B46-B66B-0FE43EA0A9D0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8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244061"/>
          </a:solidFill>
          <a:latin typeface="+mj-lt"/>
          <a:ea typeface="+mj-ea"/>
          <a:cs typeface="Myriad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288" indent="0" algn="l" defTabSz="457200" rtl="0" eaLnBrk="1" latinLnBrk="0" hangingPunct="1">
        <a:spcBef>
          <a:spcPct val="20000"/>
        </a:spcBef>
        <a:buFont typeface="Arial"/>
        <a:buNone/>
        <a:tabLst/>
        <a:defRPr sz="2800" b="1" i="0" kern="1200" baseline="0">
          <a:solidFill>
            <a:srgbClr val="00B0F0"/>
          </a:solidFill>
          <a:latin typeface="Lucida Console" panose="020B0609040504020204" pitchFamily="49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media/Data/Docs/Teaching/Courses/web/Slides/examples/css/javaScriptCSS_02.html" TargetMode="External"/><Relationship Id="rId2" Type="http://schemas.openxmlformats.org/officeDocument/2006/relationships/hyperlink" Target="http://localhost/webcourse/javascript/examples/css/javaScriptCSS_02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media/Data/Docs/Teaching/Courses/web/Slides/examples/css/javaScriptCSS_03.html" TargetMode="External"/><Relationship Id="rId4" Type="http://schemas.openxmlformats.org/officeDocument/2006/relationships/hyperlink" Target="http://localhost/webcourse/javascript/examples/css/javaScriptCSS_03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webcourse/javascript/examples/css/javaScriptCSS_05.html" TargetMode="External"/><Relationship Id="rId2" Type="http://schemas.openxmlformats.org/officeDocument/2006/relationships/hyperlink" Target="http://localhost/webcourse/javascript/examples/css/javaScriptCSS_04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media/Data/Docs/Teaching/Courses/web/Slides/examples/css/javaScriptCSS_06.html" TargetMode="External"/><Relationship Id="rId5" Type="http://schemas.openxmlformats.org/officeDocument/2006/relationships/hyperlink" Target="http://localhost/webcourse/javascript/examples/css/javaScriptCSS_06.html" TargetMode="External"/><Relationship Id="rId4" Type="http://schemas.openxmlformats.org/officeDocument/2006/relationships/hyperlink" Target="file:///media/Data/Docs/Teaching/Courses/web/Slides/examples/css/javaScriptCSS_05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forms/gb/javaScriptForms_01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examples/form1/javaScriptForms_03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examples/form1/javaScriptForms_04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examples/form1/javaScriptForms_06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examples/form1/javaScriptForms_05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examples/form1/javaScriptForms_07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webcourse/javascript/examples/form1/javaScriptForms_08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media/Data/Docs/Teaching/Courses/web/Slides/examples/css/javaScriptCSS_01.html" TargetMode="External"/><Relationship Id="rId2" Type="http://schemas.openxmlformats.org/officeDocument/2006/relationships/hyperlink" Target="http://localhost/webcourse/javascript/examples/css/javaScriptCSS_01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Java Script  P2 </a:t>
            </a:r>
            <a:br>
              <a:rPr lang="en-US" dirty="0"/>
            </a:br>
            <a:r>
              <a:rPr lang="en-US" dirty="0"/>
              <a:t>COMP334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Yousef Hassouneh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262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C91B3-AE46-994F-91C7-3E1E9734E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 visibility </a:t>
            </a:r>
            <a:r>
              <a:rPr lang="en-US" dirty="0"/>
              <a:t>Attribute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5F539-37F4-CA4E-8DA5-31471E6B6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visibility</a:t>
            </a:r>
            <a:r>
              <a:rPr lang="en-US" dirty="0"/>
              <a:t> attribute specifies whether a layer is visible to the user. </a:t>
            </a:r>
          </a:p>
          <a:p>
            <a:r>
              <a:rPr lang="en-US" dirty="0"/>
              <a:t>The layer takes one of two values: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visible</a:t>
            </a:r>
            <a:r>
              <a:rPr lang="en-US" dirty="0"/>
              <a:t> or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hidden</a:t>
            </a:r>
            <a:r>
              <a:rPr lang="en-US" dirty="0"/>
              <a:t>.</a:t>
            </a:r>
          </a:p>
          <a:p>
            <a:r>
              <a:rPr lang="en-US" dirty="0"/>
              <a:t>Using JavaScript, we can adjust the visibility attribute to show or hide a layer.</a:t>
            </a:r>
          </a:p>
          <a:p>
            <a:r>
              <a:rPr lang="en-US" dirty="0"/>
              <a:t>Examples </a:t>
            </a:r>
          </a:p>
          <a:p>
            <a:pPr lvl="1"/>
            <a:r>
              <a:rPr lang="en-US" altLang="en-US" b="1" i="1" dirty="0">
                <a:solidFill>
                  <a:srgbClr val="FFFFFF"/>
                </a:solidFill>
                <a:latin typeface="Arial" panose="020B0604020202020204" pitchFamily="34" charset="0"/>
                <a:hlinkClick r:id="rId2"/>
              </a:rPr>
              <a:t> javaScriptCSS_02.html</a:t>
            </a:r>
            <a:endParaRPr lang="en-US" altLang="en-US" b="1" i="1" dirty="0">
              <a:solidFill>
                <a:srgbClr val="FFFFFF"/>
              </a:solidFill>
              <a:latin typeface="Arial" panose="020B0604020202020204" pitchFamily="34" charset="0"/>
              <a:hlinkClick r:id="rId3"/>
            </a:endParaRPr>
          </a:p>
          <a:p>
            <a:pPr lvl="1"/>
            <a:r>
              <a:rPr lang="en-US" altLang="en-US" b="1" i="1" dirty="0">
                <a:solidFill>
                  <a:srgbClr val="FFFFFF"/>
                </a:solidFill>
                <a:latin typeface="Arial" panose="020B0604020202020204" pitchFamily="34" charset="0"/>
                <a:hlinkClick r:id="rId4"/>
              </a:rPr>
              <a:t> javaScriptCSS_03.html</a:t>
            </a:r>
            <a:endParaRPr lang="en-US" altLang="en-US" b="1" i="1" dirty="0">
              <a:solidFill>
                <a:srgbClr val="FFFFFF"/>
              </a:solidFill>
              <a:latin typeface="Arial" panose="020B0604020202020204" pitchFamily="34" charset="0"/>
              <a:hlinkClick r:id="rId5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8C4A34-CC77-5B49-B5B9-F12DE0DFF9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75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61F7F-4133-BE4E-A9FF-5D662153C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Objects Created as 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E873B-40C2-BB43-B8DD-131ED47F3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move an object created as a layer using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&lt;div&gt; </a:t>
            </a:r>
            <a:r>
              <a:rPr lang="en-US" dirty="0"/>
              <a:t>element, we can use JavaScript to adjust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top</a:t>
            </a:r>
            <a:r>
              <a:rPr lang="en-US" dirty="0"/>
              <a:t> and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left</a:t>
            </a:r>
            <a:r>
              <a:rPr lang="en-US" dirty="0"/>
              <a:t> attributes.</a:t>
            </a:r>
          </a:p>
          <a:p>
            <a:r>
              <a:rPr lang="en-US" dirty="0"/>
              <a:t>When we create a layer to move, we need to set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position</a:t>
            </a:r>
            <a:r>
              <a:rPr lang="en-US" dirty="0"/>
              <a:t> attribute to “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absolute</a:t>
            </a:r>
            <a:r>
              <a:rPr lang="en-US" dirty="0"/>
              <a:t>.”</a:t>
            </a:r>
          </a:p>
          <a:p>
            <a:r>
              <a:rPr lang="en-US" dirty="0"/>
              <a:t>Examples </a:t>
            </a:r>
          </a:p>
          <a:p>
            <a:pPr lvl="1"/>
            <a:r>
              <a:rPr lang="en-US" altLang="en-US" b="1" i="1" dirty="0">
                <a:solidFill>
                  <a:srgbClr val="FFFFFF"/>
                </a:solidFill>
                <a:latin typeface="Arial" panose="020B0604020202020204" pitchFamily="34" charset="0"/>
                <a:hlinkClick r:id="rId2"/>
              </a:rPr>
              <a:t>javaScriptCSS_04.html</a:t>
            </a:r>
            <a:endParaRPr lang="en-US" altLang="en-US" b="1" i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1"/>
            <a:r>
              <a:rPr lang="en-US" altLang="en-US" b="1" i="1" dirty="0">
                <a:solidFill>
                  <a:srgbClr val="FFFFFF"/>
                </a:solidFill>
                <a:latin typeface="Arial" panose="020B0604020202020204" pitchFamily="34" charset="0"/>
                <a:hlinkClick r:id="rId3"/>
              </a:rPr>
              <a:t> javaScriptCSS_05.html</a:t>
            </a:r>
            <a:endParaRPr lang="en-US" altLang="en-US" b="1" i="1" dirty="0">
              <a:solidFill>
                <a:srgbClr val="FFFFFF"/>
              </a:solidFill>
              <a:latin typeface="Arial" panose="020B0604020202020204" pitchFamily="34" charset="0"/>
              <a:hlinkClick r:id="rId4"/>
            </a:endParaRPr>
          </a:p>
          <a:p>
            <a:pPr lvl="1"/>
            <a:r>
              <a:rPr lang="en-US" altLang="en-US" b="1" i="1" dirty="0">
                <a:solidFill>
                  <a:srgbClr val="FFFFFF"/>
                </a:solidFill>
                <a:latin typeface="Arial" panose="020B0604020202020204" pitchFamily="34" charset="0"/>
                <a:hlinkClick r:id="rId5"/>
              </a:rPr>
              <a:t> javaScriptCSS_06.html</a:t>
            </a:r>
            <a:endParaRPr lang="en-US" altLang="en-US" b="1" i="1" dirty="0">
              <a:solidFill>
                <a:srgbClr val="FFFFFF"/>
              </a:solidFill>
              <a:latin typeface="Arial" panose="020B0604020202020204" pitchFamily="34" charset="0"/>
              <a:hlinkClick r:id="rId6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0E3B8-7BA5-6241-B04A-37BC48AA1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371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AECB-709A-F34D-89AE-EE03E51FCC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Introducing DHTML &amp; DOM:</a:t>
            </a:r>
            <a:br>
              <a:rPr lang="en-US" dirty="0"/>
            </a:br>
            <a:r>
              <a:rPr lang="en-US" dirty="0"/>
              <a:t>JavaScript &amp; Forms </a:t>
            </a:r>
          </a:p>
        </p:txBody>
      </p:sp>
    </p:spTree>
    <p:extLst>
      <p:ext uri="{BB962C8B-B14F-4D97-AF65-F5344CB8AC3E}">
        <p14:creationId xmlns:p14="http://schemas.microsoft.com/office/powerpoint/2010/main" val="100555249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53B6F-3DB1-1041-AB86-71CCE285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form</a:t>
            </a:r>
            <a:r>
              <a:rPr lang="en-US" dirty="0"/>
              <a:t>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80D29-3198-974F-9276-9A726FB2F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access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form</a:t>
            </a:r>
            <a:r>
              <a:rPr lang="en-US" dirty="0"/>
              <a:t> elements, we need to create a form object using the HTML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&lt;form&gt; </a:t>
            </a:r>
            <a:r>
              <a:rPr lang="en-US" dirty="0"/>
              <a:t>container.</a:t>
            </a:r>
          </a:p>
          <a:p>
            <a:r>
              <a:rPr lang="en-US" dirty="0"/>
              <a:t>A valid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&lt;form&gt; </a:t>
            </a:r>
            <a:r>
              <a:rPr lang="en-US" dirty="0"/>
              <a:t>container must include a value for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name</a:t>
            </a:r>
            <a:r>
              <a:rPr lang="en-US" dirty="0"/>
              <a:t> attribute and also assigns values for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method</a:t>
            </a:r>
            <a:r>
              <a:rPr lang="en-US" dirty="0"/>
              <a:t> and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action</a:t>
            </a:r>
            <a:r>
              <a:rPr lang="en-US" dirty="0"/>
              <a:t> attributes.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7DB39-CD9F-8840-9EC2-6C333558E0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11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D561-6E7A-B44A-991E-B1D0895BB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Element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7FCE7-6607-A54D-947C-CF1D4F81C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name</a:t>
            </a:r>
            <a:r>
              <a:rPr lang="en-US" dirty="0"/>
              <a:t> – The name attribute provides a unique identifier for the form and provides for access by scripts.</a:t>
            </a:r>
          </a:p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action</a:t>
            </a:r>
            <a:r>
              <a:rPr lang="en-US" dirty="0"/>
              <a:t> – The action attribute specifies what to do when the user clicks to submit the form.</a:t>
            </a:r>
          </a:p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method</a:t>
            </a:r>
            <a:r>
              <a:rPr lang="en-US" dirty="0"/>
              <a:t> – The method attribute specifies how the web browser should send form values to the form processing script. Valid values include either get or post.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CF92D-73B9-4048-B6BE-4A6267FC9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59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690BE-7B13-604E-BC88-7EB69659E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form</a:t>
            </a:r>
            <a:r>
              <a:rPr lang="en-US" dirty="0"/>
              <a:t>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B0A6A-FA18-1E4E-8B96-82796197B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reference the form object in your </a:t>
            </a:r>
            <a:r>
              <a:rPr lang="en-US" dirty="0" err="1"/>
              <a:t>JavaScripts</a:t>
            </a:r>
            <a:r>
              <a:rPr lang="en-US" dirty="0"/>
              <a:t>, use a path to the form name: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endParaRPr lang="en-US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r>
              <a:rPr lang="en-US" dirty="0"/>
              <a:t>Alternatively, you can reference 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form</a:t>
            </a:r>
            <a:r>
              <a:rPr lang="en-US" dirty="0"/>
              <a:t> use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the 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document.forms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dirty="0"/>
              <a:t>array: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window.document.forms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[index]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B30BD-971E-C346-B0A8-2FFE28890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619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39C2-E2F1-2348-AF80-668D3EA8B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form</a:t>
            </a:r>
            <a:r>
              <a:rPr lang="en-US" dirty="0"/>
              <a:t> Event Handlers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44350-C49E-6D40-9AB1-6969D9E03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onSubmit</a:t>
            </a:r>
            <a:r>
              <a:rPr lang="en-US" dirty="0"/>
              <a:t> – Allows us to run JavaScript commands before the browser sends form values for processing; interrupts that request if 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onSubmit</a:t>
            </a:r>
            <a:r>
              <a:rPr lang="en-US" dirty="0"/>
              <a:t> receives a false value.</a:t>
            </a:r>
          </a:p>
          <a:p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onReset</a:t>
            </a:r>
            <a:r>
              <a:rPr lang="en-US" dirty="0"/>
              <a:t> – Allows us to run JavaScript commands before the form resets to default values; interrupts the reset if 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onReset</a:t>
            </a:r>
            <a:r>
              <a:rPr lang="en-US" dirty="0"/>
              <a:t> receives a false value.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FB666-5243-094B-A484-AC2355974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219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E2AAB88-7A0E-5446-9B24-D1E720A3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9F8B20E-04E2-8949-9AE7-78613031C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267266" name="AutoShape 2">
            <a:extLst>
              <a:ext uri="{FF2B5EF4-FFF2-40B4-BE49-F238E27FC236}">
                <a16:creationId xmlns:a16="http://schemas.microsoft.com/office/drawing/2014/main" id="{EA506649-E15B-D348-8D9C-E3F7094430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710" y="134708"/>
            <a:ext cx="11820579" cy="1080120"/>
          </a:xfrm>
        </p:spPr>
        <p:txBody>
          <a:bodyPr/>
          <a:lstStyle/>
          <a:p>
            <a:r>
              <a:rPr lang="en-NZ" altLang="en-US" dirty="0"/>
              <a:t>Client Side Form Validation</a:t>
            </a:r>
            <a:endParaRPr lang="en-GB" altLang="en-US" dirty="0"/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4ED488C0-81D4-7841-8B5D-F9AC38EBEE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altLang="en-US" dirty="0"/>
              <a:t>Uses the ‘</a:t>
            </a:r>
            <a:r>
              <a:rPr lang="en-NZ" altLang="en-US" dirty="0" err="1">
                <a:latin typeface="Lucida Console" panose="020B0609040504020204" pitchFamily="49" charset="0"/>
              </a:rPr>
              <a:t>onsubmit</a:t>
            </a:r>
            <a:r>
              <a:rPr lang="en-NZ" altLang="en-US" dirty="0"/>
              <a:t>’ event</a:t>
            </a:r>
          </a:p>
          <a:p>
            <a:pPr marL="403225" lvl="1" indent="0">
              <a:buNone/>
            </a:pPr>
            <a:r>
              <a:rPr lang="en-NZ" alt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&lt;form action="</a:t>
            </a:r>
            <a:r>
              <a:rPr lang="en-NZ" alt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customerLogin</a:t>
            </a:r>
            <a:r>
              <a:rPr lang="en-NZ" alt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" method="post" </a:t>
            </a:r>
            <a:r>
              <a:rPr lang="en-NZ" alt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onsubmit</a:t>
            </a:r>
            <a:r>
              <a:rPr lang="en-NZ" alt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="return validate()"&gt;</a:t>
            </a:r>
            <a:endParaRPr lang="en-NZ" altLang="en-US" dirty="0"/>
          </a:p>
          <a:p>
            <a:r>
              <a:rPr lang="en-NZ" altLang="en-US" dirty="0"/>
              <a:t>The function can access the components of the form using the DOM</a:t>
            </a:r>
          </a:p>
          <a:p>
            <a:pPr marL="463550" lvl="1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function validate() </a:t>
            </a:r>
          </a:p>
          <a:p>
            <a:pPr marL="463550" lvl="1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{</a:t>
            </a:r>
          </a:p>
          <a:p>
            <a:pPr marL="463550" lvl="1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 if(</a:t>
            </a:r>
            <a:r>
              <a:rPr lang="en-NZ" altLang="en-US" sz="32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document.getElementById</a:t>
            </a: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("</a:t>
            </a:r>
            <a:r>
              <a:rPr lang="en-NZ" altLang="en-US" sz="32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loginid</a:t>
            </a: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").value == ""</a:t>
            </a:r>
          </a:p>
          <a:p>
            <a:pPr marL="463550" lvl="1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 …</a:t>
            </a:r>
            <a:endParaRPr lang="en-GB" altLang="en-US" sz="3200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endParaRPr lang="en-GB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A412BF-7213-2047-9362-2E6261DD69BF}"/>
              </a:ext>
            </a:extLst>
          </p:cNvPr>
          <p:cNvSpPr txBox="1"/>
          <p:nvPr/>
        </p:nvSpPr>
        <p:spPr>
          <a:xfrm>
            <a:off x="1109272" y="1199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67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48C5EF4-55BE-C645-8968-0B01F902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4D00D13-16D1-F34D-B6AB-6064154DA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F0F4-953D-074C-BA6D-7DFCA312A986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268290" name="AutoShape 2">
            <a:extLst>
              <a:ext uri="{FF2B5EF4-FFF2-40B4-BE49-F238E27FC236}">
                <a16:creationId xmlns:a16="http://schemas.microsoft.com/office/drawing/2014/main" id="{23554DF5-E82F-F345-BF19-A8F164082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710" y="178431"/>
            <a:ext cx="11820579" cy="1080120"/>
          </a:xfrm>
        </p:spPr>
        <p:txBody>
          <a:bodyPr/>
          <a:lstStyle/>
          <a:p>
            <a:r>
              <a:rPr lang="en-NZ" altLang="en-US" dirty="0"/>
              <a:t>Form Parameters</a:t>
            </a:r>
            <a:endParaRPr lang="en-GB" altLang="en-US" dirty="0"/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3B442922-9E7F-514A-8802-800C995961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NZ" altLang="en-US" dirty="0"/>
              <a:t>Forms can be passed as parameters to validation functions</a:t>
            </a:r>
          </a:p>
          <a:p>
            <a:pPr lvl="1"/>
            <a:r>
              <a:rPr lang="en-NZ" altLang="en-US" dirty="0"/>
              <a:t>Uses the ‘this’ reserved word</a:t>
            </a:r>
          </a:p>
          <a:p>
            <a:pPr marL="403225" lvl="1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&lt;form action="</a:t>
            </a:r>
            <a:r>
              <a:rPr lang="en-NZ" altLang="en-US" sz="32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customerLogin</a:t>
            </a: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" method="post" </a:t>
            </a:r>
            <a:r>
              <a:rPr lang="en-NZ" altLang="en-US" sz="32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onsubmit</a:t>
            </a: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="return validate(this)"&gt;</a:t>
            </a:r>
            <a:endParaRPr lang="en-NZ" altLang="en-US" dirty="0"/>
          </a:p>
          <a:p>
            <a:pPr lvl="1"/>
            <a:r>
              <a:rPr lang="en-NZ" altLang="en-US" dirty="0"/>
              <a:t>Means the function can access the form directly</a:t>
            </a:r>
          </a:p>
          <a:p>
            <a:pPr marL="631825" lvl="2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function validate(</a:t>
            </a:r>
            <a:r>
              <a:rPr lang="en-NZ" altLang="en-US" sz="32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loginForm</a:t>
            </a: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) </a:t>
            </a:r>
          </a:p>
          <a:p>
            <a:pPr marL="631825" lvl="2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{</a:t>
            </a:r>
          </a:p>
          <a:p>
            <a:pPr marL="631825" lvl="2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 if(</a:t>
            </a:r>
            <a:r>
              <a:rPr lang="en-NZ" altLang="en-US" sz="3200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loginForm.loginid.value</a:t>
            </a: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 == "")</a:t>
            </a:r>
          </a:p>
          <a:p>
            <a:pPr marL="631825" lvl="2" indent="0">
              <a:buNone/>
            </a:pPr>
            <a:r>
              <a:rPr lang="en-NZ" altLang="en-US" sz="3200" dirty="0">
                <a:solidFill>
                  <a:schemeClr val="accent1"/>
                </a:solidFill>
                <a:latin typeface="Lucida Console" panose="020B0609040504020204" pitchFamily="49" charset="0"/>
              </a:rPr>
              <a:t> …</a:t>
            </a:r>
          </a:p>
          <a:p>
            <a:pPr lvl="1"/>
            <a:endParaRPr lang="en-NZ" altLang="en-US" dirty="0"/>
          </a:p>
          <a:p>
            <a:pPr lvl="1"/>
            <a:endParaRPr lang="en-NZ" altLang="en-US" dirty="0"/>
          </a:p>
          <a:p>
            <a:pPr lvl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7123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97376-9655-D946-BEFB-44C2DBADD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Example Validate Function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BAD1D-09B8-6144-9577-AF352A418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350" indent="0">
              <a:buNone/>
            </a:pPr>
            <a:r>
              <a:rPr lang="da-DK" altLang="en-US" sz="4200" dirty="0" err="1">
                <a:latin typeface="Lucida Console" panose="020B0609040504020204" pitchFamily="49" charset="0"/>
              </a:rPr>
              <a:t>function</a:t>
            </a:r>
            <a:r>
              <a:rPr lang="da-DK" altLang="en-US" sz="4200" dirty="0">
                <a:latin typeface="Lucida Console" panose="020B0609040504020204" pitchFamily="49" charset="0"/>
              </a:rPr>
              <a:t> </a:t>
            </a:r>
            <a:r>
              <a:rPr lang="da-DK" altLang="en-US" sz="4200" dirty="0" err="1">
                <a:latin typeface="Lucida Console" panose="020B0609040504020204" pitchFamily="49" charset="0"/>
              </a:rPr>
              <a:t>validate</a:t>
            </a:r>
            <a:r>
              <a:rPr lang="da-DK" altLang="en-US" sz="4200" dirty="0">
                <a:latin typeface="Lucida Console" panose="020B0609040504020204" pitchFamily="49" charset="0"/>
              </a:rPr>
              <a:t>(</a:t>
            </a:r>
            <a:r>
              <a:rPr lang="da-DK" altLang="en-US" sz="4200" dirty="0" err="1">
                <a:latin typeface="Lucida Console" panose="020B0609040504020204" pitchFamily="49" charset="0"/>
              </a:rPr>
              <a:t>loginForm</a:t>
            </a:r>
            <a:r>
              <a:rPr lang="da-DK" altLang="en-US" sz="4200" dirty="0">
                <a:latin typeface="Lucida Console" panose="020B0609040504020204" pitchFamily="49" charset="0"/>
              </a:rPr>
              <a:t>) {</a:t>
            </a:r>
          </a:p>
          <a:p>
            <a:pPr marL="6350" indent="0">
              <a:buNone/>
            </a:pPr>
            <a:r>
              <a:rPr lang="da-DK" altLang="en-US" sz="4200" dirty="0">
                <a:latin typeface="Lucida Console" panose="020B0609040504020204" pitchFamily="49" charset="0"/>
              </a:rPr>
              <a:t> var </a:t>
            </a:r>
            <a:r>
              <a:rPr lang="da-DK" altLang="en-US" sz="4200" dirty="0" err="1">
                <a:latin typeface="Lucida Console" panose="020B0609040504020204" pitchFamily="49" charset="0"/>
              </a:rPr>
              <a:t>booValid</a:t>
            </a:r>
            <a:r>
              <a:rPr lang="da-DK" altLang="en-US" sz="4200" dirty="0">
                <a:latin typeface="Lucida Console" panose="020B0609040504020204" pitchFamily="49" charset="0"/>
              </a:rPr>
              <a:t> = true;</a:t>
            </a:r>
          </a:p>
          <a:p>
            <a:pPr marL="6350" indent="0">
              <a:buNone/>
            </a:pPr>
            <a:r>
              <a:rPr lang="da-DK" altLang="en-US" sz="4200" dirty="0">
                <a:latin typeface="Lucida Console" panose="020B0609040504020204" pitchFamily="49" charset="0"/>
              </a:rPr>
              <a:t> var </a:t>
            </a:r>
            <a:r>
              <a:rPr lang="da-DK" altLang="en-US" sz="4200" dirty="0" err="1">
                <a:latin typeface="Lucida Console" panose="020B0609040504020204" pitchFamily="49" charset="0"/>
              </a:rPr>
              <a:t>strErrorMessage</a:t>
            </a:r>
            <a:r>
              <a:rPr lang="da-DK" altLang="en-US" sz="4200" dirty="0">
                <a:latin typeface="Lucida Console" panose="020B0609040504020204" pitchFamily="49" charset="0"/>
              </a:rPr>
              <a:t> = "";</a:t>
            </a:r>
          </a:p>
          <a:p>
            <a:pPr marL="6350" indent="0">
              <a:buNone/>
            </a:pPr>
            <a:r>
              <a:rPr lang="da-DK" altLang="en-US" sz="4200" dirty="0">
                <a:latin typeface="Lucida Console" panose="020B0609040504020204" pitchFamily="49" charset="0"/>
              </a:rPr>
              <a:t> </a:t>
            </a:r>
            <a:r>
              <a:rPr lang="en-NZ" altLang="en-US" sz="4200" dirty="0">
                <a:latin typeface="Lucida Console" panose="020B0609040504020204" pitchFamily="49" charset="0"/>
              </a:rPr>
              <a:t>if(</a:t>
            </a:r>
            <a:r>
              <a:rPr lang="en-NZ" altLang="en-US" sz="4200" dirty="0" err="1">
                <a:latin typeface="Lucida Console" panose="020B0609040504020204" pitchFamily="49" charset="0"/>
              </a:rPr>
              <a:t>loginForm.loginid.value</a:t>
            </a:r>
            <a:r>
              <a:rPr lang="en-NZ" altLang="en-US" sz="4200" dirty="0">
                <a:latin typeface="Lucida Console" panose="020B0609040504020204" pitchFamily="49" charset="0"/>
              </a:rPr>
              <a:t> == "") {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 </a:t>
            </a:r>
            <a:r>
              <a:rPr lang="en-NZ" altLang="en-US" sz="4200" dirty="0" err="1">
                <a:latin typeface="Lucida Console" panose="020B0609040504020204" pitchFamily="49" charset="0"/>
              </a:rPr>
              <a:t>strErrorMessage</a:t>
            </a:r>
            <a:r>
              <a:rPr lang="en-NZ" altLang="en-US" sz="4200" dirty="0">
                <a:latin typeface="Lucida Console" panose="020B0609040504020204" pitchFamily="49" charset="0"/>
              </a:rPr>
              <a:t> += "user name field cannot be empty\n";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 </a:t>
            </a:r>
            <a:r>
              <a:rPr lang="en-NZ" altLang="en-US" sz="4200" dirty="0" err="1">
                <a:latin typeface="Lucida Console" panose="020B0609040504020204" pitchFamily="49" charset="0"/>
              </a:rPr>
              <a:t>booValid</a:t>
            </a:r>
            <a:r>
              <a:rPr lang="en-NZ" altLang="en-US" sz="4200" dirty="0">
                <a:latin typeface="Lucida Console" panose="020B0609040504020204" pitchFamily="49" charset="0"/>
              </a:rPr>
              <a:t>=false;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}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if(</a:t>
            </a:r>
            <a:r>
              <a:rPr lang="en-NZ" altLang="en-US" sz="4200" dirty="0" err="1">
                <a:latin typeface="Lucida Console" panose="020B0609040504020204" pitchFamily="49" charset="0"/>
              </a:rPr>
              <a:t>loginForm.pword.value</a:t>
            </a:r>
            <a:r>
              <a:rPr lang="en-NZ" altLang="en-US" sz="4200" dirty="0">
                <a:latin typeface="Lucida Console" panose="020B0609040504020204" pitchFamily="49" charset="0"/>
              </a:rPr>
              <a:t>=="") {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 </a:t>
            </a:r>
            <a:r>
              <a:rPr lang="en-NZ" altLang="en-US" sz="4200" dirty="0" err="1">
                <a:latin typeface="Lucida Console" panose="020B0609040504020204" pitchFamily="49" charset="0"/>
              </a:rPr>
              <a:t>strErrorMessage</a:t>
            </a:r>
            <a:r>
              <a:rPr lang="en-NZ" altLang="en-US" sz="4200" dirty="0">
                <a:latin typeface="Lucida Console" panose="020B0609040504020204" pitchFamily="49" charset="0"/>
              </a:rPr>
              <a:t> += "password field cannot be empty";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 </a:t>
            </a:r>
            <a:r>
              <a:rPr lang="en-NZ" altLang="en-US" sz="4200" dirty="0" err="1">
                <a:latin typeface="Lucida Console" panose="020B0609040504020204" pitchFamily="49" charset="0"/>
              </a:rPr>
              <a:t>booValid</a:t>
            </a:r>
            <a:r>
              <a:rPr lang="en-NZ" altLang="en-US" sz="4200" dirty="0">
                <a:latin typeface="Lucida Console" panose="020B0609040504020204" pitchFamily="49" charset="0"/>
              </a:rPr>
              <a:t>=false;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}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if(!</a:t>
            </a:r>
            <a:r>
              <a:rPr lang="en-NZ" altLang="en-US" sz="4200" dirty="0" err="1">
                <a:latin typeface="Lucida Console" panose="020B0609040504020204" pitchFamily="49" charset="0"/>
              </a:rPr>
              <a:t>booValid</a:t>
            </a:r>
            <a:r>
              <a:rPr lang="en-NZ" altLang="en-US" sz="4200" dirty="0">
                <a:latin typeface="Lucida Console" panose="020B0609040504020204" pitchFamily="49" charset="0"/>
              </a:rPr>
              <a:t>) {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 alert(</a:t>
            </a:r>
            <a:r>
              <a:rPr lang="en-NZ" altLang="en-US" sz="4200" dirty="0" err="1">
                <a:latin typeface="Lucida Console" panose="020B0609040504020204" pitchFamily="49" charset="0"/>
              </a:rPr>
              <a:t>strErrorMessage</a:t>
            </a:r>
            <a:r>
              <a:rPr lang="en-NZ" altLang="en-US" sz="4200" dirty="0">
                <a:latin typeface="Lucida Console" panose="020B0609040504020204" pitchFamily="49" charset="0"/>
              </a:rPr>
              <a:t>);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}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 return </a:t>
            </a:r>
            <a:r>
              <a:rPr lang="en-NZ" altLang="en-US" sz="4200" dirty="0" err="1">
                <a:latin typeface="Lucida Console" panose="020B0609040504020204" pitchFamily="49" charset="0"/>
              </a:rPr>
              <a:t>booValid</a:t>
            </a:r>
            <a:r>
              <a:rPr lang="en-NZ" altLang="en-US" sz="4200" dirty="0">
                <a:latin typeface="Lucida Console" panose="020B0609040504020204" pitchFamily="49" charset="0"/>
              </a:rPr>
              <a:t>;</a:t>
            </a:r>
          </a:p>
          <a:p>
            <a:pPr marL="6350" indent="0">
              <a:buNone/>
            </a:pPr>
            <a:r>
              <a:rPr lang="en-NZ" altLang="en-US" sz="4200" dirty="0">
                <a:latin typeface="Lucida Console" panose="020B0609040504020204" pitchFamily="49" charset="0"/>
              </a:rPr>
              <a:t>}</a:t>
            </a:r>
            <a:endParaRPr lang="en-GB" altLang="en-US" sz="4200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92B0D-6616-0F4B-A970-9E5B79955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9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3600"/>
            <a:ext cx="7772400" cy="1316038"/>
          </a:xfrm>
        </p:spPr>
        <p:txBody>
          <a:bodyPr/>
          <a:lstStyle/>
          <a:p>
            <a:r>
              <a:rPr lang="en-US" dirty="0"/>
              <a:t>Manipulating Styles with JavaScript</a:t>
            </a:r>
          </a:p>
        </p:txBody>
      </p:sp>
    </p:spTree>
    <p:extLst>
      <p:ext uri="{BB962C8B-B14F-4D97-AF65-F5344CB8AC3E}">
        <p14:creationId xmlns:p14="http://schemas.microsoft.com/office/powerpoint/2010/main" val="161732618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2F844-AC33-EF4F-A3EA-40FC1A0D7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Textboxes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0AD46-8A3F-FB48-B02E-A5DB46F6A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read or set the value of a textbox, use a path to the textbox’s value attribute: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.</a:t>
            </a:r>
            <a:b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textboxName.value</a:t>
            </a:r>
            <a:endParaRPr lang="en-US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Example </a:t>
            </a:r>
            <a:r>
              <a:rPr lang="en-US" altLang="en-US" b="1" i="1" dirty="0">
                <a:solidFill>
                  <a:srgbClr val="CCCCFF"/>
                </a:solidFill>
                <a:latin typeface="Arial" panose="020B0604020202020204" pitchFamily="34" charset="0"/>
                <a:hlinkClick r:id="rId2"/>
              </a:rPr>
              <a:t>javaScriptForms_01.html</a:t>
            </a:r>
            <a:endParaRPr lang="en-US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6350" indent="0">
              <a:buNone/>
            </a:pPr>
            <a:endParaRPr lang="en-US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4D1E3-91B4-A045-B50D-888D25483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29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41765-C071-594D-A0A9-EB88D45A7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Component Event Handlers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17BB8-3BAF-354E-AE97-CC31B5857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onFocus</a:t>
            </a:r>
            <a:r>
              <a:rPr lang="en-US" dirty="0"/>
              <a:t> – When a cursor moves to a form component.</a:t>
            </a:r>
          </a:p>
          <a:p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onClick</a:t>
            </a:r>
            <a:r>
              <a:rPr lang="en-US" dirty="0"/>
              <a:t> – When the user clicks inside or on a form component.</a:t>
            </a:r>
          </a:p>
          <a:p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onBlur</a:t>
            </a:r>
            <a:r>
              <a:rPr lang="en-US" dirty="0"/>
              <a:t> – When the user moves the cursor from a form component.</a:t>
            </a:r>
          </a:p>
          <a:p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onChange</a:t>
            </a:r>
            <a:r>
              <a:rPr lang="en-US" dirty="0"/>
              <a:t> – When the user changes the value/state of a form component.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11B11-6095-DE4F-933F-DF8243D27E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4657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C78D9-0769-214B-802C-36888C430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Textbox Manipulation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DA894-A468-9846-B399-D7D3AF0BD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you might want to use a textbox for output instead of input (for instance, for the results of calculations). To prevent users from manipulating textbox values, use the blur() method to prevent a cursor from setting focus: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onFocus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 = “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this.blur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()”;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461D78-EE8F-CB49-9C3F-4476E802D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020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3B31-DBD3-9F42-8A4D-193073C5A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51E46-693F-584C-A50D-F708CC552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Password</a:t>
            </a:r>
            <a:r>
              <a:rPr lang="en-US" dirty="0"/>
              <a:t> fields are just like textboxes; they have the same properties, methods and react to the same events.: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.</a:t>
            </a:r>
          </a:p>
          <a:p>
            <a:pPr marL="6350" indent="0">
              <a:buNone/>
            </a:pP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passwordFieldName.value</a:t>
            </a:r>
            <a:endParaRPr lang="en-US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pPr marL="6350" indent="0">
              <a:buNone/>
            </a:pPr>
            <a:endParaRPr lang="en-US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AFA89-1CAB-3F42-BAF3-33B2340B3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008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4A4AE-3DA1-F742-BFD8-80EDA856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Hidden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B66CE-BCDE-534A-8D70-A151C9A97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developers will include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hidden</a:t>
            </a:r>
            <a:r>
              <a:rPr lang="en-US" dirty="0"/>
              <a:t> fields on a web form to send information that the user doesn’t need to see. We handle such fields as if they were regular textboxes: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.</a:t>
            </a:r>
            <a:b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hiddenFieldName.value</a:t>
            </a:r>
            <a:endParaRPr lang="en-US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Example </a:t>
            </a:r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  <a:hlinkClick r:id="rId2"/>
              </a:rPr>
              <a:t>javaScriptForms_03.html</a:t>
            </a:r>
            <a:endParaRPr lang="en-US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7C743-0E15-284E-8DDB-F8560FB3A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3822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3A93-B107-D34B-B1A5-3935FDD2C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9BD5A-A9A4-2D47-BAEB-E9AC95B8C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textarea</a:t>
            </a:r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  <a:r>
              <a:rPr lang="en-US" dirty="0"/>
              <a:t>allows users to type multiple lines of text. To access a </a:t>
            </a:r>
            <a:r>
              <a:rPr lang="en-US" dirty="0" err="1"/>
              <a:t>textarea</a:t>
            </a:r>
            <a:r>
              <a:rPr lang="en-US" dirty="0"/>
              <a:t> object via JavaScript, use the same syntax as a textbox: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.</a:t>
            </a:r>
            <a:b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textAreaName.value</a:t>
            </a:r>
            <a:endParaRPr lang="en-US" dirty="0">
              <a:solidFill>
                <a:schemeClr val="accent1"/>
              </a:solidFill>
              <a:latin typeface="Lucida Console" panose="020B0609040504020204" pitchFamily="49" charset="0"/>
            </a:endParaRPr>
          </a:p>
          <a:p>
            <a:r>
              <a:rPr lang="en-US" dirty="0"/>
              <a:t>Example </a:t>
            </a:r>
            <a:r>
              <a:rPr lang="en-US" dirty="0">
                <a:hlinkClick r:id="rId2"/>
              </a:rPr>
              <a:t>javaScriptForms_04.html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16D2F-D83D-1948-9D30-8E4680E1D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2209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19954-91A0-084A-A9D3-06E6C763B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/>
              <a:t>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DFC90-BC1B-D34F-8546-2959BCA18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JavaScript sees the options of a select list as a </a:t>
            </a:r>
            <a:r>
              <a:rPr lang="en-US" dirty="0">
                <a:solidFill>
                  <a:schemeClr val="accent1"/>
                </a:solidFill>
              </a:rPr>
              <a:t>zero-indexed</a:t>
            </a:r>
            <a:r>
              <a:rPr lang="en-US" dirty="0"/>
              <a:t> array.</a:t>
            </a:r>
          </a:p>
          <a:p>
            <a:r>
              <a:rPr lang="en-US" dirty="0">
                <a:solidFill>
                  <a:schemeClr val="accent1"/>
                </a:solidFill>
              </a:rPr>
              <a:t>select</a:t>
            </a:r>
            <a:r>
              <a:rPr lang="en-US" dirty="0"/>
              <a:t> lists come in two flavors – one that restricts the user to one option and the other that allows multiple options. JavaScript handles each differently …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A2561E-E4E1-4F45-AC15-FAA8948218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09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D6861-7236-0A46-A8B7-50262BD1C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Option </a:t>
            </a:r>
            <a:r>
              <a:rPr lang="en-US" dirty="0">
                <a:solidFill>
                  <a:schemeClr val="accent1"/>
                </a:solidFill>
              </a:rPr>
              <a:t>select</a:t>
            </a:r>
            <a:r>
              <a:rPr lang="en-US" dirty="0"/>
              <a:t>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90512-1DEF-DF4F-B625-742313012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return a value from </a:t>
            </a:r>
            <a:r>
              <a:rPr lang="en-US" dirty="0">
                <a:solidFill>
                  <a:schemeClr val="accent1"/>
                </a:solidFill>
              </a:rPr>
              <a:t>a single option select li</a:t>
            </a:r>
            <a:r>
              <a:rPr lang="en-US" dirty="0"/>
              <a:t>st, we would use the </a:t>
            </a:r>
            <a:r>
              <a:rPr lang="en-US" dirty="0" err="1"/>
              <a:t>selectedIndex</a:t>
            </a:r>
            <a:r>
              <a:rPr lang="en-US" dirty="0"/>
              <a:t> property of the select object:</a:t>
            </a:r>
            <a:br>
              <a:rPr lang="en-US" dirty="0"/>
            </a:b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.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select[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select.selectedIndex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].value</a:t>
            </a:r>
          </a:p>
          <a:p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Example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  <a:hlinkClick r:id="rId2"/>
              </a:rPr>
              <a:t>javaScriptForms_06.html</a:t>
            </a:r>
            <a:endParaRPr lang="en-US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44F92-5783-3742-AA3D-201A50B1C7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973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BB4A-880E-6F4F-8176-6A0A8585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Option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/>
              <a:t>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94134-A28C-DC43-9066-968C327AF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return multiple values from a multiple option select list, we would use the </a:t>
            </a:r>
            <a:r>
              <a:rPr lang="en-US" dirty="0">
                <a:solidFill>
                  <a:schemeClr val="accent1"/>
                </a:solidFill>
              </a:rPr>
              <a:t>selected</a:t>
            </a:r>
            <a:r>
              <a:rPr lang="en-US" dirty="0"/>
              <a:t> property of the select object and a </a:t>
            </a:r>
            <a:r>
              <a:rPr lang="en-US" dirty="0">
                <a:solidFill>
                  <a:schemeClr val="accent1"/>
                </a:solidFill>
              </a:rPr>
              <a:t>for</a:t>
            </a:r>
            <a:r>
              <a:rPr lang="en-US" dirty="0"/>
              <a:t> loop:</a:t>
            </a:r>
            <a:br>
              <a:rPr lang="en-US" dirty="0"/>
            </a:br>
            <a:endParaRPr lang="en-US" dirty="0"/>
          </a:p>
          <a:p>
            <a:pPr marL="6350" indent="0">
              <a:buNone/>
            </a:pP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window.document.formName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.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select[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forLoopCounterValue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].selected</a:t>
            </a:r>
          </a:p>
          <a:p>
            <a:endParaRPr lang="en-US" dirty="0"/>
          </a:p>
          <a:p>
            <a:r>
              <a:rPr lang="en-US" dirty="0"/>
              <a:t>Example </a:t>
            </a:r>
            <a:r>
              <a:rPr lang="en-US" dirty="0">
                <a:hlinkClick r:id="rId2"/>
              </a:rPr>
              <a:t>javaScriptForms_05.html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FA49D-96F4-1D4D-9CE9-774E67240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742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AAA7-516F-DA40-A579-3DEDF72B3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radio</a:t>
            </a:r>
            <a:r>
              <a:rPr lang="en-US" dirty="0"/>
              <a:t> Buttons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B1A57-C115-454E-AB2E-52531DB74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Programmers use </a:t>
            </a:r>
            <a:r>
              <a:rPr lang="en-US" dirty="0">
                <a:solidFill>
                  <a:schemeClr val="accent1"/>
                </a:solidFill>
              </a:rPr>
              <a:t>radio</a:t>
            </a:r>
            <a:r>
              <a:rPr lang="en-US" dirty="0"/>
              <a:t> buttons to restrict a user’s choice to a single item from among a set of multiple choices.</a:t>
            </a:r>
          </a:p>
          <a:p>
            <a:r>
              <a:rPr lang="en-US" dirty="0"/>
              <a:t>In a single set of buttons, each </a:t>
            </a:r>
            <a:r>
              <a:rPr lang="en-US" dirty="0">
                <a:solidFill>
                  <a:schemeClr val="accent1"/>
                </a:solidFill>
              </a:rPr>
              <a:t>radio</a:t>
            </a:r>
            <a:r>
              <a:rPr lang="en-US" dirty="0"/>
              <a:t> button shares its name with others in the same set. On the JavaScript side, this lends itself very well to using an array …</a:t>
            </a:r>
          </a:p>
          <a:p>
            <a:r>
              <a:rPr lang="en-US" dirty="0"/>
              <a:t>We can use the </a:t>
            </a:r>
            <a:r>
              <a:rPr lang="en-US" dirty="0">
                <a:solidFill>
                  <a:schemeClr val="accent1"/>
                </a:solidFill>
              </a:rPr>
              <a:t>checked</a:t>
            </a:r>
            <a:r>
              <a:rPr lang="en-US" dirty="0"/>
              <a:t> attribute of the radio object, in conjunction with </a:t>
            </a:r>
            <a:r>
              <a:rPr lang="en-US" dirty="0">
                <a:solidFill>
                  <a:schemeClr val="accent1"/>
                </a:solidFill>
              </a:rPr>
              <a:t>a for loop</a:t>
            </a:r>
            <a:r>
              <a:rPr lang="en-US" dirty="0"/>
              <a:t> to see which radio the user checked and report its value.</a:t>
            </a:r>
          </a:p>
          <a:p>
            <a:r>
              <a:rPr lang="en-US" dirty="0"/>
              <a:t>Although radio buttons in the same set share the same name, their values can be different.</a:t>
            </a:r>
          </a:p>
          <a:p>
            <a:r>
              <a:rPr lang="en-US" dirty="0"/>
              <a:t>Example </a:t>
            </a:r>
            <a:r>
              <a:rPr lang="en-US" dirty="0">
                <a:hlinkClick r:id="rId2"/>
              </a:rPr>
              <a:t>javaScriptForms_07.html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E9B1C-AB05-A343-A01E-4DF6B466C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0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2CCB7-E107-754D-8C12-2DF4EF51E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pitchFamily="34" charset="0"/>
              </a:rPr>
              <a:t>The XHTML ID Attribute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C8B91-8FE9-0F49-A210-3472200AD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change properties using Dynamic CSS, we must first be able to uniquely identify objects created by HTML. To do this, we use the </a:t>
            </a:r>
            <a:r>
              <a:rPr lang="en-US" dirty="0">
                <a:solidFill>
                  <a:srgbClr val="0070C0"/>
                </a:solidFill>
                <a:latin typeface="Lucida Console" panose="020B0609040504020204" pitchFamily="49" charset="0"/>
              </a:rPr>
              <a:t>id</a:t>
            </a:r>
            <a:r>
              <a:rPr lang="en-US" dirty="0"/>
              <a:t> attribute.</a:t>
            </a:r>
          </a:p>
          <a:p>
            <a:r>
              <a:rPr lang="en-US" dirty="0"/>
              <a:t>We assign each tag a unique value for the id attribute. That value makes the element to which it is attached a recognizable object for JavaScript.</a:t>
            </a:r>
          </a:p>
          <a:p>
            <a:pPr marL="635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37B90-23C3-6948-88D5-B2FC85D15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2254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2E83E-5309-674B-B1D7-1A5354F3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checkboxes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EFD1-9C7F-E44F-980E-344343E85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checkboxes</a:t>
            </a:r>
            <a:r>
              <a:rPr lang="en-US" dirty="0"/>
              <a:t> are similar to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radio buttons </a:t>
            </a:r>
            <a:r>
              <a:rPr lang="en-US" dirty="0"/>
              <a:t>(they can share the same name), but users can choose more than one. </a:t>
            </a:r>
          </a:p>
          <a:p>
            <a:r>
              <a:rPr lang="en-US" dirty="0"/>
              <a:t>We can handle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checkboxes</a:t>
            </a:r>
            <a:r>
              <a:rPr lang="en-US" dirty="0"/>
              <a:t> in a similar manner: using </a:t>
            </a:r>
            <a:r>
              <a:rPr lang="en-US" dirty="0">
                <a:solidFill>
                  <a:schemeClr val="accent1"/>
                </a:solidFill>
              </a:rPr>
              <a:t>a for loop </a:t>
            </a:r>
            <a:r>
              <a:rPr lang="en-US" dirty="0"/>
              <a:t>along with an </a:t>
            </a:r>
            <a:r>
              <a:rPr lang="en-US" dirty="0">
                <a:solidFill>
                  <a:schemeClr val="accent1"/>
                </a:solidFill>
              </a:rPr>
              <a:t>if statement </a:t>
            </a:r>
            <a:r>
              <a:rPr lang="en-US" dirty="0"/>
              <a:t>to check for the checked attribute and then report the value.</a:t>
            </a:r>
          </a:p>
          <a:p>
            <a:r>
              <a:rPr lang="en-US" dirty="0"/>
              <a:t>Example </a:t>
            </a:r>
            <a:r>
              <a:rPr lang="en-US" dirty="0">
                <a:hlinkClick r:id="rId2"/>
              </a:rPr>
              <a:t>javaScriptForms_08.html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264FC-CE6A-5F4B-BF03-9EEEC24B5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280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AE75C-ADB8-DC4B-9545-BBA67A87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an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ID</a:t>
            </a:r>
            <a:r>
              <a:rPr lang="en-US" dirty="0"/>
              <a:t> Attribute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34160-8A80-AF44-9559-F7EB51B10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&lt;html&gt;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&lt;head&gt;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	&lt;title&gt;ID Sample&lt;/title&gt;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&lt;/head&gt;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&lt;body&gt;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	&lt;p id=“simple”&gt;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	He’s pining for the fjords!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	&lt;/p&gt;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&lt;/body&gt;</a:t>
            </a:r>
          </a:p>
          <a:p>
            <a:pPr marL="6350" indent="0">
              <a:buNone/>
            </a:pP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C0AA7-395B-2846-960A-F3002E557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388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44497-582A-8249-B33C-BF2C2CBB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5A4EF-11BF-D641-84D7-142BC8C1B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document.getElementById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()</a:t>
            </a:r>
            <a:r>
              <a:rPr lang="en-US" dirty="0"/>
              <a:t> to establish the connection between an HTML element and JavaScript.</a:t>
            </a:r>
          </a:p>
          <a:p>
            <a:r>
              <a:rPr lang="en-US" dirty="0"/>
              <a:t>We pass an id attribute’s value to </a:t>
            </a:r>
            <a:r>
              <a:rPr lang="en-US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document.getElementById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()</a:t>
            </a:r>
            <a:r>
              <a:rPr lang="en-US" dirty="0"/>
              <a:t> in order to make the connection. We pass the value as a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string</a:t>
            </a:r>
            <a:r>
              <a:rPr lang="en-US" dirty="0"/>
              <a:t>; the method returns an object type.</a:t>
            </a:r>
          </a:p>
          <a:p>
            <a:r>
              <a:rPr lang="en-US" dirty="0"/>
              <a:t>Example : </a:t>
            </a:r>
            <a:r>
              <a:rPr lang="en-US" altLang="en-US" b="1" i="1" dirty="0">
                <a:solidFill>
                  <a:srgbClr val="FFFFFF"/>
                </a:solidFill>
                <a:latin typeface="Arial" panose="020B0604020202020204" pitchFamily="34" charset="0"/>
                <a:hlinkClick r:id="rId2"/>
              </a:rPr>
              <a:t> javaScriptCSS_01.html</a:t>
            </a:r>
            <a:endParaRPr lang="en-US" altLang="en-US" b="1" i="1" dirty="0">
              <a:solidFill>
                <a:srgbClr val="FFFFFF"/>
              </a:solidFill>
              <a:latin typeface="Arial" panose="020B0604020202020204" pitchFamily="34" charset="0"/>
              <a:hlinkClick r:id="rId3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631B3-5BE0-6A49-B8A3-794E399CF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4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139B7-4997-7543-AE0A-5701AE974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style</a:t>
            </a:r>
            <a:r>
              <a:rPr lang="en-US" dirty="0"/>
              <a:t>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B5F4F-781E-A041-B7A3-6250CEF54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previous example, we saw our first example of updating CSS styles using JavaScript. To do so, we call upon a JavaScript attribute object called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style</a:t>
            </a:r>
            <a:r>
              <a:rPr lang="en-US" dirty="0"/>
              <a:t>. 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  <a:latin typeface="Lucida Console" panose="020B0609040504020204" pitchFamily="49" charset="0"/>
              </a:rPr>
              <a:t>style</a:t>
            </a:r>
            <a:r>
              <a:rPr lang="en-US" dirty="0"/>
              <a:t> object always takes a string value!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8AC12-B731-F241-BD0E-DF507EB3D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655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DEE33-0D9C-8243-937E-C8A79EA05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CSS Equivalents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2A60D16-46C7-3A41-8306-4152B70E61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667990"/>
              </p:ext>
            </p:extLst>
          </p:nvPr>
        </p:nvGraphicFramePr>
        <p:xfrm>
          <a:off x="790414" y="1557338"/>
          <a:ext cx="9686440" cy="4270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3220">
                  <a:extLst>
                    <a:ext uri="{9D8B030D-6E8A-4147-A177-3AD203B41FA5}">
                      <a16:colId xmlns:a16="http://schemas.microsoft.com/office/drawing/2014/main" val="4111869066"/>
                    </a:ext>
                  </a:extLst>
                </a:gridCol>
                <a:gridCol w="4843220">
                  <a:extLst>
                    <a:ext uri="{9D8B030D-6E8A-4147-A177-3AD203B41FA5}">
                      <a16:colId xmlns:a16="http://schemas.microsoft.com/office/drawing/2014/main" val="2569218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CSS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JavaScript</a:t>
                      </a: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948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font-size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fontSize</a:t>
                      </a: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032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font-weight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fontWeight</a:t>
                      </a: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4807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font-family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fontFamily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2" charset="0"/>
                        <a:ea typeface="DejaVu Sans" charset="0"/>
                        <a:cs typeface="DejaVu Sans" charset="0"/>
                      </a:endParaRP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605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font-style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fontStyle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2" charset="0"/>
                        <a:ea typeface="DejaVu Sans" charset="0"/>
                        <a:cs typeface="DejaVu Sans" charset="0"/>
                      </a:endParaRP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07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text-decoration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textDecoration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2" charset="0"/>
                        <a:ea typeface="DejaVu Sans" charset="0"/>
                        <a:cs typeface="DejaVu Sans" charset="0"/>
                      </a:endParaRP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756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color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color</a:t>
                      </a: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40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background-color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backgroundColor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2" charset="0"/>
                        <a:ea typeface="DejaVu Sans" charset="0"/>
                        <a:cs typeface="DejaVu Sans" charset="0"/>
                      </a:endParaRP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200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background-image</a:t>
                      </a:r>
                    </a:p>
                  </a:txBody>
                  <a:tcPr marT="10583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2" charset="0"/>
                          <a:ea typeface="DejaVu Sans" charset="0"/>
                          <a:cs typeface="DejaVu Sans" charset="0"/>
                        </a:rPr>
                        <a:t>backgroundImage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2" charset="0"/>
                        <a:ea typeface="DejaVu Sans" charset="0"/>
                        <a:cs typeface="DejaVu Sans" charset="0"/>
                      </a:endParaRPr>
                    </a:p>
                  </a:txBody>
                  <a:tcPr marT="105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6503882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0B2553-7C1D-B54A-B3AA-CE1B8CD3B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188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D01ED4-DF41-364C-8111-722B62FCC8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 = Horizontal Axis</a:t>
            </a:r>
          </a:p>
          <a:p>
            <a:r>
              <a:rPr lang="en-US" sz="3600" dirty="0">
                <a:solidFill>
                  <a:srgbClr val="00B050"/>
                </a:solidFill>
              </a:rPr>
              <a:t>y = Vertical Axis</a:t>
            </a:r>
          </a:p>
          <a:p>
            <a:r>
              <a:rPr lang="en-US" sz="3600" dirty="0"/>
              <a:t>z = “Depth” Axis (Stacking Order)</a:t>
            </a:r>
          </a:p>
          <a:p>
            <a:pPr lvl="1"/>
            <a:r>
              <a:rPr lang="en-US" sz="3200" dirty="0"/>
              <a:t>Specified by the “z-index” property</a:t>
            </a:r>
          </a:p>
          <a:p>
            <a:pPr lvl="1"/>
            <a:r>
              <a:rPr lang="en-US" sz="3200" dirty="0"/>
              <a:t>Think of the z axis pointing from the monitor towards you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88279-86BE-934F-9766-B7F6ECCC6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7725751-578E-EE45-8BDF-6CD7F6C7C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Introducing the Z-Axis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6DA73C4-9100-9941-858A-FAD95AFC9D92}"/>
              </a:ext>
            </a:extLst>
          </p:cNvPr>
          <p:cNvGrpSpPr/>
          <p:nvPr/>
        </p:nvGrpSpPr>
        <p:grpSpPr>
          <a:xfrm>
            <a:off x="7378259" y="1989582"/>
            <a:ext cx="3937000" cy="3810000"/>
            <a:chOff x="6858000" y="2362200"/>
            <a:chExt cx="3200400" cy="3200400"/>
          </a:xfrm>
        </p:grpSpPr>
        <p:sp>
          <p:nvSpPr>
            <p:cNvPr id="7" name="Line 1">
              <a:extLst>
                <a:ext uri="{FF2B5EF4-FFF2-40B4-BE49-F238E27FC236}">
                  <a16:creationId xmlns:a16="http://schemas.microsoft.com/office/drawing/2014/main" id="{64CB0F64-1698-5840-BCA5-CE31E7079C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451726" y="2719388"/>
              <a:ext cx="2016125" cy="2487612"/>
            </a:xfrm>
            <a:prstGeom prst="line">
              <a:avLst/>
            </a:prstGeom>
            <a:noFill/>
            <a:ln w="7632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ffectLst>
              <a:outerShdw dist="17819" dir="2700000" algn="ctr" rotWithShape="0">
                <a:srgbClr val="3E3E5C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4">
              <a:extLst>
                <a:ext uri="{FF2B5EF4-FFF2-40B4-BE49-F238E27FC236}">
                  <a16:creationId xmlns:a16="http://schemas.microsoft.com/office/drawing/2014/main" id="{573E9002-6EB0-8440-8BBA-DB6FF02E0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58200" y="2362200"/>
              <a:ext cx="1588" cy="3200400"/>
            </a:xfrm>
            <a:prstGeom prst="line">
              <a:avLst/>
            </a:prstGeom>
            <a:noFill/>
            <a:ln w="76320">
              <a:solidFill>
                <a:srgbClr val="00B050"/>
              </a:solidFill>
              <a:miter lim="800000"/>
              <a:headEnd type="triangle" w="med" len="med"/>
              <a:tailEnd type="triangle" w="med" len="med"/>
            </a:ln>
            <a:effectLst>
              <a:outerShdw dist="17819" dir="2700000" algn="ctr" rotWithShape="0">
                <a:srgbClr val="3E3E5C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9AD02126-BEA6-7B4F-8C02-79303850B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8000" y="3962400"/>
              <a:ext cx="3200400" cy="1588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miter lim="800000"/>
              <a:headEnd type="triangle" w="med" len="med"/>
              <a:tailEnd type="triangle" w="med" len="med"/>
            </a:ln>
            <a:effectLst>
              <a:outerShdw dist="17819" dir="2700000" algn="ctr" rotWithShape="0">
                <a:srgbClr val="3E3E5C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7656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91FE5-E12B-984A-B498-78C5B941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E7CE6-59A1-6644-9821-3E86A3C13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create layers using the &lt;div&gt; element and associated styles.</a:t>
            </a:r>
          </a:p>
          <a:p>
            <a:r>
              <a:rPr lang="en-US" dirty="0"/>
              <a:t>Important Layer Attributes.</a:t>
            </a:r>
          </a:p>
          <a:p>
            <a:pPr lvl="1"/>
            <a:r>
              <a:rPr lang="en-US" dirty="0"/>
              <a:t>position</a:t>
            </a:r>
          </a:p>
          <a:p>
            <a:pPr lvl="1"/>
            <a:r>
              <a:rPr lang="en-US" dirty="0"/>
              <a:t>left</a:t>
            </a:r>
          </a:p>
          <a:p>
            <a:pPr lvl="1"/>
            <a:r>
              <a:rPr lang="en-US" dirty="0"/>
              <a:t>top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50757-0700-8B4D-A2C8-0E14C379A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fld id="{380F6741-D43F-0B46-B66B-0FE43EA0A9D0}" type="slidenum">
              <a:rPr lang="en-US" smtClean="0"/>
              <a:pPr defTabSz="45720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469342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 Template">
  <a:themeElements>
    <a:clrScheme name="Learning Layers 1">
      <a:dk1>
        <a:sysClr val="windowText" lastClr="000000"/>
      </a:dk1>
      <a:lt1>
        <a:sysClr val="window" lastClr="FFFFFF"/>
      </a:lt1>
      <a:dk2>
        <a:srgbClr val="3C4532"/>
      </a:dk2>
      <a:lt2>
        <a:srgbClr val="FFFFFF"/>
      </a:lt2>
      <a:accent1>
        <a:srgbClr val="3B7487"/>
      </a:accent1>
      <a:accent2>
        <a:srgbClr val="F29541"/>
      </a:accent2>
      <a:accent3>
        <a:srgbClr val="557E4E"/>
      </a:accent3>
      <a:accent4>
        <a:srgbClr val="8064A2"/>
      </a:accent4>
      <a:accent5>
        <a:srgbClr val="4E91A8"/>
      </a:accent5>
      <a:accent6>
        <a:srgbClr val="A9692C"/>
      </a:accent6>
      <a:hlink>
        <a:srgbClr val="408093"/>
      </a:hlink>
      <a:folHlink>
        <a:srgbClr val="4E91A8"/>
      </a:folHlink>
    </a:clrScheme>
    <a:fontScheme name="SAGE">
      <a:majorFont>
        <a:latin typeface="Segoe U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1313</Words>
  <Application>Microsoft Macintosh PowerPoint</Application>
  <PresentationFormat>Widescreen</PresentationFormat>
  <Paragraphs>186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Lucida Console</vt:lpstr>
      <vt:lpstr>Segoe UI</vt:lpstr>
      <vt:lpstr>Tahoma</vt:lpstr>
      <vt:lpstr>Times New Roman</vt:lpstr>
      <vt:lpstr>Layers Template</vt:lpstr>
      <vt:lpstr>Java Script  P2  COMP334</vt:lpstr>
      <vt:lpstr>Manipulating Styles with JavaScript</vt:lpstr>
      <vt:lpstr>The XHTML ID Attribute</vt:lpstr>
      <vt:lpstr>Specifying an ID Attribute</vt:lpstr>
      <vt:lpstr>PowerPoint Presentation</vt:lpstr>
      <vt:lpstr>The style Object</vt:lpstr>
      <vt:lpstr>Some CSS Equivalents</vt:lpstr>
      <vt:lpstr>Introducing the Z-Axis</vt:lpstr>
      <vt:lpstr>Creating a Layer</vt:lpstr>
      <vt:lpstr>The visibility Attribute</vt:lpstr>
      <vt:lpstr>Moving Objects Created as Layers</vt:lpstr>
      <vt:lpstr>Introducing DHTML &amp; DOM: JavaScript &amp; Forms </vt:lpstr>
      <vt:lpstr>The form Object</vt:lpstr>
      <vt:lpstr>form Element Attributes</vt:lpstr>
      <vt:lpstr>Referencing the form Object</vt:lpstr>
      <vt:lpstr>form Event Handlers</vt:lpstr>
      <vt:lpstr>Client Side Form Validation</vt:lpstr>
      <vt:lpstr>Form Parameters</vt:lpstr>
      <vt:lpstr>Example Validate Function</vt:lpstr>
      <vt:lpstr>Handling Textboxes</vt:lpstr>
      <vt:lpstr>Form Component Event Handlers</vt:lpstr>
      <vt:lpstr>Preventing Textbox Manipulation</vt:lpstr>
      <vt:lpstr>Password Fields</vt:lpstr>
      <vt:lpstr>Hidden Fields</vt:lpstr>
      <vt:lpstr>Text Areas</vt:lpstr>
      <vt:lpstr>select Lists</vt:lpstr>
      <vt:lpstr>Single Option select Lists</vt:lpstr>
      <vt:lpstr>Multiple Option select Lists</vt:lpstr>
      <vt:lpstr>Handling radio Buttons</vt:lpstr>
      <vt:lpstr>Handling checkboxes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Script  P2  COMP334</dc:title>
  <dc:creator>Yousef Hassouneh</dc:creator>
  <cp:lastModifiedBy>Yousef Hassouneh</cp:lastModifiedBy>
  <cp:revision>12</cp:revision>
  <dcterms:created xsi:type="dcterms:W3CDTF">2018-11-26T22:34:53Z</dcterms:created>
  <dcterms:modified xsi:type="dcterms:W3CDTF">2018-11-29T06:30:12Z</dcterms:modified>
</cp:coreProperties>
</file>