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301" r:id="rId2"/>
    <p:sldId id="257" r:id="rId3"/>
    <p:sldId id="258" r:id="rId4"/>
    <p:sldId id="259" r:id="rId5"/>
    <p:sldId id="265" r:id="rId6"/>
    <p:sldId id="260" r:id="rId7"/>
    <p:sldId id="263" r:id="rId8"/>
    <p:sldId id="264" r:id="rId9"/>
    <p:sldId id="262" r:id="rId10"/>
    <p:sldId id="298" r:id="rId11"/>
    <p:sldId id="267" r:id="rId12"/>
    <p:sldId id="268" r:id="rId13"/>
    <p:sldId id="299" r:id="rId14"/>
    <p:sldId id="269" r:id="rId15"/>
    <p:sldId id="300" r:id="rId16"/>
    <p:sldId id="270" r:id="rId17"/>
    <p:sldId id="271" r:id="rId18"/>
    <p:sldId id="273" r:id="rId19"/>
    <p:sldId id="274" r:id="rId20"/>
    <p:sldId id="283" r:id="rId21"/>
    <p:sldId id="284" r:id="rId22"/>
    <p:sldId id="285" r:id="rId23"/>
    <p:sldId id="286" r:id="rId24"/>
    <p:sldId id="287" r:id="rId25"/>
    <p:sldId id="289" r:id="rId26"/>
    <p:sldId id="290" r:id="rId27"/>
    <p:sldId id="294" r:id="rId28"/>
    <p:sldId id="295" r:id="rId29"/>
    <p:sldId id="296" r:id="rId30"/>
    <p:sldId id="29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4B49D-72F3-41FE-BEB0-72F37495F96A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97B53-517E-44D7-B3E5-CECBDACFE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6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7B53-517E-44D7-B3E5-CECBDACFE0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22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7B53-517E-44D7-B3E5-CECBDACFE05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42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7B53-517E-44D7-B3E5-CECBDACFE05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90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9614-B9AC-4A34-BD46-82132B1E885A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1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ED49-8567-452C-900A-0B24FF08EE5E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1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8DD1-A320-4C0E-88DD-EAF73CF0FAC5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CD0D-B5FB-4EDE-A117-0F2DAA05D148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4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11796-64A4-4A1F-8E7A-FD1DBC6D7897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9439F-8A95-453A-A673-226A0DD4309A}" type="datetime1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8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231F3-279A-4124-8A67-A0472CE30CB1}" type="datetime1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1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89EA-A856-4BE8-A070-E33C23A897BF}" type="datetime1">
              <a:rPr lang="en-US" smtClean="0"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2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309E-A5FC-4BF1-A7A2-ED700D7F42CD}" type="datetime1">
              <a:rPr lang="en-US" smtClean="0"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2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80CB2-1EA6-4E9F-9905-972AF1E424E6}" type="datetime1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9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38D-A7B0-4BF0-863F-4C2A7364F025}" type="datetime1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61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AE339-48CE-4245-BAF0-C149C2495BEF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Afif Hasan- Birzeit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B74A-4661-409D-AA16-9FE68DF72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4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9932" y="236098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Thermal Fluid Engineering </a:t>
            </a:r>
            <a:br>
              <a:rPr lang="en-US" sz="4000" b="1" dirty="0" smtClean="0"/>
            </a:br>
            <a:r>
              <a:rPr lang="en-US" sz="4000" b="1" dirty="0" smtClean="0"/>
              <a:t>ENMC4411</a:t>
            </a:r>
            <a:br>
              <a:rPr lang="en-US" sz="4000" b="1" dirty="0" smtClean="0"/>
            </a:br>
            <a:r>
              <a:rPr lang="en-US" sz="4000" b="1" dirty="0" smtClean="0"/>
              <a:t>Chapter </a:t>
            </a:r>
            <a:r>
              <a:rPr lang="en-US" sz="4000" b="1" dirty="0"/>
              <a:t>4 Dimensional Analysis and similitude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8406" y="3081534"/>
            <a:ext cx="9144000" cy="1655762"/>
          </a:xfrm>
        </p:spPr>
        <p:txBody>
          <a:bodyPr/>
          <a:lstStyle/>
          <a:p>
            <a:r>
              <a:rPr lang="en-US" dirty="0" err="1" smtClean="0"/>
              <a:t>Afif</a:t>
            </a:r>
            <a:r>
              <a:rPr lang="en-US" dirty="0" smtClean="0"/>
              <a:t> </a:t>
            </a:r>
            <a:r>
              <a:rPr lang="en-US" dirty="0" err="1" smtClean="0"/>
              <a:t>Akel</a:t>
            </a:r>
            <a:r>
              <a:rPr lang="en-US" dirty="0" smtClean="0"/>
              <a:t> Hasan</a:t>
            </a:r>
          </a:p>
          <a:p>
            <a:r>
              <a:rPr lang="en-US" dirty="0" smtClean="0"/>
              <a:t>Mechanical &amp; </a:t>
            </a:r>
            <a:r>
              <a:rPr lang="en-US" dirty="0" err="1" smtClean="0"/>
              <a:t>Mechatronics</a:t>
            </a:r>
            <a:r>
              <a:rPr lang="en-US" dirty="0" smtClean="0"/>
              <a:t> Engineering Department</a:t>
            </a:r>
          </a:p>
          <a:p>
            <a:r>
              <a:rPr lang="en-US" dirty="0" err="1" smtClean="0"/>
              <a:t>Birzeit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28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88337" y="2161711"/>
            <a:ext cx="93558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6A2C8"/>
                </a:solidFill>
                <a:latin typeface="Times-Roman"/>
              </a:rPr>
              <a:t>If a physical process satisfies the PDH and involves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-Italic"/>
              </a:rPr>
              <a:t>n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-Roman"/>
              </a:rPr>
              <a:t>dimensional variables,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 it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can be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reduced to a relation between only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  <a:latin typeface="Times-Italic"/>
              </a:rPr>
              <a:t>k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-Roman"/>
              </a:rPr>
              <a:t>dimensionless variables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 or </a:t>
            </a:r>
            <a:r>
              <a:rPr lang="el-GR" sz="2400" dirty="0" smtClean="0">
                <a:solidFill>
                  <a:srgbClr val="36A2C8"/>
                </a:solidFill>
                <a:latin typeface="Calibri" panose="020F0502020204030204" pitchFamily="34" charset="0"/>
              </a:rPr>
              <a:t>π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’s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. The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reduction </a:t>
            </a:r>
            <a:r>
              <a:rPr lang="en-US" sz="2400" i="1" dirty="0" smtClean="0">
                <a:solidFill>
                  <a:srgbClr val="36A2C8"/>
                </a:solidFill>
                <a:latin typeface="Times-Italic"/>
              </a:rPr>
              <a:t>j =</a:t>
            </a:r>
            <a:r>
              <a:rPr lang="en-US" sz="2400" dirty="0" smtClean="0">
                <a:solidFill>
                  <a:srgbClr val="36A2C8"/>
                </a:solidFill>
                <a:latin typeface="MathematicalPi-One"/>
              </a:rPr>
              <a:t> </a:t>
            </a:r>
            <a:r>
              <a:rPr lang="en-US" sz="2400" i="1" dirty="0" smtClean="0">
                <a:solidFill>
                  <a:srgbClr val="36A2C8"/>
                </a:solidFill>
                <a:latin typeface="Times-Italic"/>
              </a:rPr>
              <a:t>n-</a:t>
            </a:r>
            <a:r>
              <a:rPr lang="en-US" sz="2400" dirty="0" smtClean="0">
                <a:solidFill>
                  <a:srgbClr val="36A2C8"/>
                </a:solidFill>
                <a:latin typeface="MathematicalPi-One"/>
              </a:rPr>
              <a:t> </a:t>
            </a:r>
            <a:r>
              <a:rPr lang="en-US" sz="2400" i="1" dirty="0">
                <a:solidFill>
                  <a:srgbClr val="36A2C8"/>
                </a:solidFill>
                <a:latin typeface="Times-Italic"/>
              </a:rPr>
              <a:t>k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equals the maximum number of variables which do not form a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pi among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themselves and is always less than or equal to the number of dimensions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describing the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variables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.</a:t>
            </a:r>
          </a:p>
          <a:p>
            <a:endParaRPr lang="en-US" sz="2400" dirty="0">
              <a:solidFill>
                <a:srgbClr val="36A2C8"/>
              </a:solidFill>
              <a:latin typeface="Times-Roman"/>
            </a:endParaRPr>
          </a:p>
          <a:p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j similar to r in previous equation  </a:t>
            </a:r>
            <a:r>
              <a:rPr lang="el-GR" sz="2400" dirty="0" smtClean="0">
                <a:solidFill>
                  <a:srgbClr val="36A2C8"/>
                </a:solidFill>
                <a:latin typeface="Calibri" panose="020F0502020204030204" pitchFamily="34" charset="0"/>
              </a:rPr>
              <a:t>π</a:t>
            </a:r>
            <a:r>
              <a:rPr lang="en-US" sz="2400" dirty="0" smtClean="0">
                <a:solidFill>
                  <a:srgbClr val="36A2C8"/>
                </a:solidFill>
                <a:latin typeface="Calibri" panose="020F0502020204030204" pitchFamily="34" charset="0"/>
              </a:rPr>
              <a:t>=n-r or n-j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449232" y="929759"/>
            <a:ext cx="26956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Pi- theorem</a:t>
            </a:r>
          </a:p>
        </p:txBody>
      </p:sp>
    </p:spTree>
    <p:extLst>
      <p:ext uri="{BB962C8B-B14F-4D97-AF65-F5344CB8AC3E}">
        <p14:creationId xmlns:p14="http://schemas.microsoft.com/office/powerpoint/2010/main" val="1051357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058"/>
            <a:ext cx="10515600" cy="917764"/>
          </a:xfrm>
        </p:spPr>
        <p:txBody>
          <a:bodyPr>
            <a:normAutofit/>
          </a:bodyPr>
          <a:lstStyle/>
          <a:p>
            <a:r>
              <a:rPr lang="en-US" sz="4000" dirty="0"/>
              <a:t>Pi-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362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Example : Drag </a:t>
            </a:r>
            <a:r>
              <a:rPr lang="en-US" dirty="0" smtClean="0"/>
              <a:t>of </a:t>
            </a:r>
            <a:r>
              <a:rPr lang="en-US" dirty="0"/>
              <a:t>flowing sphere </a:t>
            </a:r>
            <a:r>
              <a:rPr lang="en-US" dirty="0" smtClean="0"/>
              <a:t> F</a:t>
            </a:r>
            <a:r>
              <a:rPr lang="en-US" dirty="0"/>
              <a:t>= f (</a:t>
            </a:r>
            <a:r>
              <a:rPr lang="en-US" dirty="0" smtClean="0"/>
              <a:t>D,V,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,</a:t>
            </a:r>
            <a:r>
              <a:rPr lang="el-GR" dirty="0" smtClean="0"/>
              <a:t>μ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Number of variables n=5 </a:t>
            </a:r>
          </a:p>
          <a:p>
            <a:r>
              <a:rPr lang="en-US" dirty="0"/>
              <a:t>Number of basic dimension  r= 3 </a:t>
            </a:r>
            <a:r>
              <a:rPr lang="en-US" dirty="0" smtClean="0"/>
              <a:t>which are m, L and t</a:t>
            </a:r>
            <a:endParaRPr lang="en-US" dirty="0"/>
          </a:p>
          <a:p>
            <a:r>
              <a:rPr lang="en-US" dirty="0"/>
              <a:t>Note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 </a:t>
            </a:r>
            <a:r>
              <a:rPr lang="en-US" dirty="0"/>
              <a:t>: m/L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/>
              <a:t>V : L/t </a:t>
            </a:r>
          </a:p>
          <a:p>
            <a:pPr marL="0" indent="0">
              <a:buNone/>
            </a:pPr>
            <a:r>
              <a:rPr lang="en-US" dirty="0"/>
              <a:t>          D : L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      </a:t>
            </a:r>
            <a:r>
              <a:rPr lang="el-GR" dirty="0" smtClean="0"/>
              <a:t>μ</a:t>
            </a:r>
            <a:r>
              <a:rPr lang="en-US" dirty="0" smtClean="0"/>
              <a:t> </a:t>
            </a:r>
            <a:r>
              <a:rPr lang="en-US" dirty="0"/>
              <a:t>: m/L.t </a:t>
            </a:r>
          </a:p>
          <a:p>
            <a:pPr marL="0" indent="0">
              <a:buNone/>
            </a:pPr>
            <a:r>
              <a:rPr lang="en-US" dirty="0"/>
              <a:t>          F  : mL/t</a:t>
            </a:r>
            <a:r>
              <a:rPr lang="en-US" baseline="30000" dirty="0"/>
              <a:t>2 </a:t>
            </a:r>
            <a:endParaRPr lang="en-US" dirty="0"/>
          </a:p>
          <a:p>
            <a:r>
              <a:rPr lang="en-US" dirty="0"/>
              <a:t>Number of dimensionless  group </a:t>
            </a:r>
            <a:r>
              <a:rPr lang="el-GR" dirty="0" smtClean="0"/>
              <a:t>π</a:t>
            </a:r>
            <a:r>
              <a:rPr lang="en-US" dirty="0" smtClean="0"/>
              <a:t> </a:t>
            </a:r>
            <a:r>
              <a:rPr lang="en-US" dirty="0"/>
              <a:t>= n-r = 5-3 = 2</a:t>
            </a:r>
          </a:p>
          <a:p>
            <a:r>
              <a:rPr lang="en-US" dirty="0"/>
              <a:t>In this example </a:t>
            </a:r>
            <a:r>
              <a:rPr lang="el-GR" dirty="0"/>
              <a:t>π 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 smtClean="0"/>
              <a:t>VD/</a:t>
            </a:r>
            <a:r>
              <a:rPr lang="el-GR" dirty="0"/>
              <a:t> μ</a:t>
            </a:r>
            <a:r>
              <a:rPr lang="en-US" dirty="0" smtClean="0"/>
              <a:t>  </a:t>
            </a:r>
            <a:r>
              <a:rPr lang="en-US" dirty="0"/>
              <a:t>, </a:t>
            </a:r>
            <a:r>
              <a:rPr lang="el-GR" dirty="0"/>
              <a:t>π </a:t>
            </a:r>
            <a:r>
              <a:rPr lang="en-US" baseline="-25000" dirty="0" smtClean="0"/>
              <a:t>2 </a:t>
            </a:r>
            <a:r>
              <a:rPr lang="en-US" dirty="0" smtClean="0"/>
              <a:t> </a:t>
            </a:r>
            <a:r>
              <a:rPr lang="en-US" dirty="0"/>
              <a:t>= F</a:t>
            </a:r>
            <a:r>
              <a:rPr lang="en-US" dirty="0" smtClean="0"/>
              <a:t>/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201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181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>
            <a:normAutofit/>
          </a:bodyPr>
          <a:lstStyle/>
          <a:p>
            <a:r>
              <a:rPr lang="en-US" sz="4000" dirty="0"/>
              <a:t>Formulating the </a:t>
            </a:r>
            <a:r>
              <a:rPr lang="en-US" sz="4000" dirty="0" smtClean="0"/>
              <a:t>dimensionless  groups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0186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List all </a:t>
            </a:r>
            <a:r>
              <a:rPr lang="en-US" dirty="0"/>
              <a:t>variables and write them in terms of the basic dimensions (</a:t>
            </a:r>
            <a:r>
              <a:rPr lang="en-US" dirty="0" smtClean="0"/>
              <a:t>MLT</a:t>
            </a:r>
            <a:r>
              <a:rPr lang="el-GR" dirty="0" smtClean="0"/>
              <a:t>ϴ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Find </a:t>
            </a:r>
            <a:r>
              <a:rPr lang="en-US" dirty="0"/>
              <a:t>number of  </a:t>
            </a:r>
            <a:r>
              <a:rPr lang="en-US" dirty="0" err="1" smtClean="0"/>
              <a:t>Pis</a:t>
            </a:r>
            <a:r>
              <a:rPr lang="en-US" dirty="0" smtClean="0"/>
              <a:t> </a:t>
            </a:r>
            <a:r>
              <a:rPr lang="en-US" dirty="0"/>
              <a:t>dimensionless group </a:t>
            </a:r>
            <a:r>
              <a:rPr lang="en-US" dirty="0" smtClean="0"/>
              <a:t> k=n-r </a:t>
            </a:r>
            <a:endParaRPr lang="en-US" dirty="0"/>
          </a:p>
          <a:p>
            <a:pPr lvl="0"/>
            <a:r>
              <a:rPr lang="en-US" dirty="0" smtClean="0"/>
              <a:t>Choose 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repeated </a:t>
            </a:r>
            <a:r>
              <a:rPr lang="en-US" dirty="0" smtClean="0">
                <a:solidFill>
                  <a:srgbClr val="0070C0"/>
                </a:solidFill>
              </a:rPr>
              <a:t>variables or scaling variables </a:t>
            </a:r>
            <a:r>
              <a:rPr lang="en-US" dirty="0"/>
              <a:t>: some time are specified by the problem . Those usually are equal to the basic dimensions </a:t>
            </a:r>
            <a:r>
              <a:rPr lang="en-US" dirty="0" smtClean="0"/>
              <a:t>, </a:t>
            </a:r>
            <a:r>
              <a:rPr lang="en-US" dirty="0"/>
              <a:t>and will appear in each dimensionless </a:t>
            </a:r>
            <a:r>
              <a:rPr lang="en-US" dirty="0" smtClean="0"/>
              <a:t>group. Example </a:t>
            </a:r>
            <a:r>
              <a:rPr lang="en-US" dirty="0"/>
              <a:t>choose density , velocity or length </a:t>
            </a:r>
          </a:p>
          <a:p>
            <a:pPr lvl="0"/>
            <a:r>
              <a:rPr lang="en-US" dirty="0"/>
              <a:t> Formulate the </a:t>
            </a:r>
            <a:r>
              <a:rPr lang="en-US" dirty="0" err="1" smtClean="0"/>
              <a:t>Pis</a:t>
            </a:r>
            <a:r>
              <a:rPr lang="en-US" dirty="0" smtClean="0"/>
              <a:t> </a:t>
            </a:r>
            <a:r>
              <a:rPr lang="en-US" dirty="0"/>
              <a:t>from those repeated variables by raising each to certain power then multiply by another  </a:t>
            </a:r>
            <a:r>
              <a:rPr lang="en-US" dirty="0" smtClean="0"/>
              <a:t>parameter, </a:t>
            </a:r>
            <a:r>
              <a:rPr lang="en-US" dirty="0"/>
              <a:t>see example below.</a:t>
            </a:r>
          </a:p>
          <a:p>
            <a:pPr lvl="0"/>
            <a:r>
              <a:rPr lang="en-US" dirty="0"/>
              <a:t>Substitute the dimensions of each parameter  in the </a:t>
            </a:r>
            <a:r>
              <a:rPr lang="en-US" dirty="0" err="1" smtClean="0"/>
              <a:t>Pis</a:t>
            </a:r>
            <a:r>
              <a:rPr lang="en-US" dirty="0" smtClean="0"/>
              <a:t>  </a:t>
            </a:r>
            <a:r>
              <a:rPr lang="en-US" dirty="0"/>
              <a:t>and then </a:t>
            </a:r>
            <a:r>
              <a:rPr lang="en-US" dirty="0" smtClean="0"/>
              <a:t>form </a:t>
            </a:r>
            <a:r>
              <a:rPr lang="en-US" dirty="0"/>
              <a:t>the </a:t>
            </a:r>
            <a:r>
              <a:rPr lang="en-US" dirty="0" smtClean="0"/>
              <a:t>equations; by setting power </a:t>
            </a:r>
            <a:r>
              <a:rPr lang="en-US" dirty="0"/>
              <a:t>for each dimension </a:t>
            </a:r>
            <a:r>
              <a:rPr lang="en-US" dirty="0" smtClean="0"/>
              <a:t>equal </a:t>
            </a:r>
            <a:r>
              <a:rPr lang="en-US" dirty="0"/>
              <a:t>to the </a:t>
            </a:r>
            <a:r>
              <a:rPr lang="en-US" dirty="0" smtClean="0"/>
              <a:t>zero. </a:t>
            </a:r>
            <a:endParaRPr lang="en-US" dirty="0"/>
          </a:p>
          <a:p>
            <a:pPr lvl="0"/>
            <a:r>
              <a:rPr lang="en-US" dirty="0"/>
              <a:t>Solve the equations to find the power for each parameter.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98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Formulating the pi’s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46325"/>
          </a:xfrm>
        </p:spPr>
        <p:txBody>
          <a:bodyPr/>
          <a:lstStyle/>
          <a:p>
            <a:r>
              <a:rPr lang="en-US" dirty="0">
                <a:solidFill>
                  <a:srgbClr val="36A2C8"/>
                </a:solidFill>
                <a:latin typeface="Times-Roman"/>
              </a:rPr>
              <a:t>Find the reduction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j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, then select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j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scaling variables which do not form a pi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among themselves.</a:t>
            </a:r>
            <a:r>
              <a:rPr lang="en-US" sz="800" dirty="0" smtClean="0">
                <a:solidFill>
                  <a:srgbClr val="36A2C8"/>
                </a:solidFill>
                <a:latin typeface="Times-Roman"/>
              </a:rPr>
              <a:t>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Each desired pi group will be a power product of these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j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variables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plus one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additional variable which is assigned any convenient nonzero exponent.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Each pi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group thus found is independent.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17751" y="4122221"/>
            <a:ext cx="834484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36A2C8"/>
                </a:solidFill>
                <a:latin typeface="Times-Italic"/>
              </a:rPr>
              <a:t>j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scaling variables 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= repeated variables≤ basic dimensions</a:t>
            </a:r>
          </a:p>
          <a:p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Pi1= (RV1)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X1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*(RV2)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y1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*(RV3)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z1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 …*additional variable</a:t>
            </a:r>
            <a:endParaRPr lang="en-US" sz="2400" dirty="0">
              <a:solidFill>
                <a:srgbClr val="36A2C8"/>
              </a:solidFill>
              <a:latin typeface="Times-Roman"/>
            </a:endParaRPr>
          </a:p>
          <a:p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Pi2=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(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RV1)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X2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*(RV2)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y2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*(RV3)</a:t>
            </a:r>
            <a:r>
              <a:rPr lang="en-US" sz="2400" baseline="30000" dirty="0" smtClean="0">
                <a:solidFill>
                  <a:srgbClr val="36A2C8"/>
                </a:solidFill>
                <a:latin typeface="Times-Roman"/>
              </a:rPr>
              <a:t>z2</a:t>
            </a:r>
            <a:r>
              <a:rPr lang="en-US" sz="2400" dirty="0" smtClean="0">
                <a:solidFill>
                  <a:srgbClr val="36A2C8"/>
                </a:solidFill>
                <a:latin typeface="Times-Roman"/>
              </a:rPr>
              <a:t> …*another additional </a:t>
            </a:r>
            <a:r>
              <a:rPr lang="en-US" sz="2400" dirty="0">
                <a:solidFill>
                  <a:srgbClr val="36A2C8"/>
                </a:solidFill>
                <a:latin typeface="Times-Roman"/>
              </a:rPr>
              <a:t>variable</a:t>
            </a:r>
          </a:p>
          <a:p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825" y="5501380"/>
            <a:ext cx="4107788" cy="5708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163" y="5501380"/>
            <a:ext cx="3573078" cy="38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042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>
            <a:normAutofit/>
          </a:bodyPr>
          <a:lstStyle/>
          <a:p>
            <a:r>
              <a:rPr lang="en-US" sz="4000" dirty="0"/>
              <a:t>Criteria for choosing the Repeated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807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following hints help in choosing the repeated variables.</a:t>
            </a:r>
          </a:p>
          <a:p>
            <a:pPr lvl="1"/>
            <a:r>
              <a:rPr lang="en-US" sz="2800" dirty="0" smtClean="0"/>
              <a:t>contain </a:t>
            </a:r>
            <a:r>
              <a:rPr lang="en-US" sz="2800" dirty="0"/>
              <a:t>: geometry variable </a:t>
            </a:r>
            <a:r>
              <a:rPr lang="en-US" sz="2800" dirty="0" smtClean="0"/>
              <a:t>length or diameter etc. ; property </a:t>
            </a:r>
            <a:r>
              <a:rPr lang="en-US" sz="2800" dirty="0"/>
              <a:t>of fluid example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 smtClean="0"/>
              <a:t>, </a:t>
            </a:r>
            <a:r>
              <a:rPr lang="el-GR" sz="2800" dirty="0" smtClean="0"/>
              <a:t>μ</a:t>
            </a:r>
            <a:r>
              <a:rPr lang="en-US" sz="2800" dirty="0" smtClean="0"/>
              <a:t>, and  velocity </a:t>
            </a:r>
            <a:r>
              <a:rPr lang="en-US" sz="2800" dirty="0"/>
              <a:t>or flow  U,Q </a:t>
            </a:r>
          </a:p>
          <a:p>
            <a:pPr lvl="1"/>
            <a:r>
              <a:rPr lang="en-US" sz="2800" dirty="0" smtClean="0"/>
              <a:t>Number </a:t>
            </a:r>
            <a:r>
              <a:rPr lang="en-US" sz="2800" dirty="0"/>
              <a:t>of repeated variable equal or less than basic dimensions.</a:t>
            </a:r>
          </a:p>
          <a:p>
            <a:pPr lvl="1"/>
            <a:r>
              <a:rPr lang="en-US" sz="2800" dirty="0" smtClean="0"/>
              <a:t>Repeated </a:t>
            </a:r>
            <a:r>
              <a:rPr lang="en-US" sz="2800" dirty="0"/>
              <a:t>variables contain all basic dimension T,L,M </a:t>
            </a:r>
          </a:p>
          <a:p>
            <a:pPr lvl="1"/>
            <a:r>
              <a:rPr lang="en-US" sz="2800" dirty="0" smtClean="0"/>
              <a:t>Repeated </a:t>
            </a:r>
            <a:r>
              <a:rPr lang="en-US" sz="2800" dirty="0"/>
              <a:t>variables cannot form Pi group  by themselves 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 smtClean="0"/>
              <a:t>Do not use output as repeated variable.</a:t>
            </a:r>
          </a:p>
          <a:p>
            <a:pPr lvl="1"/>
            <a:r>
              <a:rPr lang="en-US" sz="2800" dirty="0" smtClean="0"/>
              <a:t>Use more common ones as repeated avoid obscure ones.</a:t>
            </a:r>
            <a:endParaRPr lang="en-US" sz="2800" dirty="0"/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921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</a:t>
            </a:r>
            <a:r>
              <a:rPr lang="en-US" b="1" dirty="0" smtClean="0"/>
              <a:t>5.2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312" y="1382713"/>
            <a:ext cx="10515600" cy="4351338"/>
          </a:xfrm>
        </p:spPr>
        <p:txBody>
          <a:bodyPr/>
          <a:lstStyle/>
          <a:p>
            <a:r>
              <a:rPr lang="en-US" dirty="0" smtClean="0"/>
              <a:t>Repeat </a:t>
            </a:r>
            <a:r>
              <a:rPr lang="en-US" dirty="0"/>
              <a:t>the development of Eq. (5.2) from Eq. (5.1), using the pi theorem</a:t>
            </a:r>
            <a:r>
              <a:rPr lang="en-US" dirty="0" smtClean="0"/>
              <a:t>.</a:t>
            </a:r>
          </a:p>
          <a:p>
            <a:r>
              <a:rPr lang="en-US" dirty="0"/>
              <a:t>Suppose one knew that the force F on a particular body immersed in </a:t>
            </a:r>
            <a:r>
              <a:rPr lang="en-US" dirty="0" smtClean="0"/>
              <a:t>a stream </a:t>
            </a:r>
            <a:r>
              <a:rPr lang="en-US" dirty="0"/>
              <a:t>of fluid depended only on the body length L, stream velocity V, fluid </a:t>
            </a:r>
            <a:r>
              <a:rPr lang="en-US" dirty="0" smtClean="0"/>
              <a:t>density </a:t>
            </a:r>
            <a:r>
              <a:rPr lang="el-GR" dirty="0" smtClean="0"/>
              <a:t>ρ</a:t>
            </a:r>
            <a:r>
              <a:rPr lang="en-US" dirty="0" smtClean="0"/>
              <a:t> , and </a:t>
            </a:r>
            <a:r>
              <a:rPr lang="en-US" dirty="0"/>
              <a:t>fluid </a:t>
            </a:r>
            <a:r>
              <a:rPr lang="en-US" dirty="0" smtClean="0"/>
              <a:t>viscosity </a:t>
            </a:r>
            <a:r>
              <a:rPr lang="el-GR" dirty="0" smtClean="0"/>
              <a:t>μ</a:t>
            </a:r>
            <a:r>
              <a:rPr lang="en-US" dirty="0" smtClean="0"/>
              <a:t>, </a:t>
            </a:r>
            <a:r>
              <a:rPr lang="en-US" dirty="0"/>
              <a:t>that is</a:t>
            </a:r>
            <a:r>
              <a:rPr lang="en-US" dirty="0" smtClean="0"/>
              <a:t>,</a:t>
            </a:r>
          </a:p>
          <a:p>
            <a:endParaRPr lang="en-US" dirty="0"/>
          </a:p>
          <a:p>
            <a:r>
              <a:rPr lang="en-US" dirty="0" smtClean="0"/>
              <a:t>Using </a:t>
            </a:r>
            <a:r>
              <a:rPr lang="en-US" dirty="0"/>
              <a:t>dimensional analysis, we can </a:t>
            </a:r>
            <a:r>
              <a:rPr lang="en-US" dirty="0" smtClean="0"/>
              <a:t>reduce this to </a:t>
            </a:r>
            <a:r>
              <a:rPr lang="en-US" dirty="0"/>
              <a:t>the equivalent form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886" y="3489138"/>
            <a:ext cx="2807134" cy="6143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0051" y="4617851"/>
            <a:ext cx="2434804" cy="163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59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5.2 </a:t>
            </a:r>
            <a:r>
              <a:rPr lang="en-US" dirty="0" smtClean="0"/>
              <a:t>p.288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541" y="1131130"/>
            <a:ext cx="10515600" cy="5726870"/>
          </a:xfrm>
        </p:spPr>
        <p:txBody>
          <a:bodyPr>
            <a:noAutofit/>
          </a:bodyPr>
          <a:lstStyle/>
          <a:p>
            <a:r>
              <a:rPr lang="en-US" sz="2400" dirty="0"/>
              <a:t>F= f (</a:t>
            </a:r>
            <a:r>
              <a:rPr lang="en-US" sz="2400" dirty="0" smtClean="0"/>
              <a:t>L,U,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dirty="0" smtClean="0"/>
              <a:t>,</a:t>
            </a:r>
            <a:r>
              <a:rPr lang="el-GR" sz="2400" dirty="0" smtClean="0"/>
              <a:t>μ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/>
              <a:t> </a:t>
            </a:r>
            <a:r>
              <a:rPr lang="en-US" sz="2400" dirty="0" smtClean="0"/>
              <a:t>n=5</a:t>
            </a: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/>
              <a:t>r=3 </a:t>
            </a:r>
          </a:p>
          <a:p>
            <a:r>
              <a:rPr lang="en-US" sz="2400" dirty="0" err="1" smtClean="0"/>
              <a:t>Pis</a:t>
            </a:r>
            <a:r>
              <a:rPr lang="en-US" sz="2400" dirty="0" smtClean="0"/>
              <a:t> </a:t>
            </a:r>
            <a:r>
              <a:rPr lang="en-US" sz="2400" dirty="0"/>
              <a:t>= 5-3 = 2 </a:t>
            </a:r>
          </a:p>
          <a:p>
            <a:r>
              <a:rPr lang="en-US" sz="2400" dirty="0"/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sz="2400" dirty="0" smtClean="0"/>
              <a:t>: </a:t>
            </a:r>
            <a:r>
              <a:rPr lang="en-US" sz="2400" dirty="0"/>
              <a:t>mL</a:t>
            </a:r>
            <a:r>
              <a:rPr lang="en-US" sz="2400" baseline="30000" dirty="0"/>
              <a:t>-3</a:t>
            </a:r>
            <a:r>
              <a:rPr lang="en-US" sz="2400" dirty="0"/>
              <a:t>  ,    U : LT</a:t>
            </a:r>
            <a:r>
              <a:rPr lang="en-US" sz="2400" baseline="30000" dirty="0"/>
              <a:t>-1</a:t>
            </a:r>
            <a:r>
              <a:rPr lang="en-US" sz="2400" dirty="0"/>
              <a:t>     ,   L : L  , </a:t>
            </a:r>
            <a:r>
              <a:rPr lang="el-GR" sz="2400" dirty="0"/>
              <a:t>μ</a:t>
            </a:r>
            <a:r>
              <a:rPr lang="en-US" sz="2400" dirty="0" smtClean="0"/>
              <a:t> </a:t>
            </a:r>
            <a:r>
              <a:rPr lang="en-US" sz="2400" dirty="0"/>
              <a:t>: mL</a:t>
            </a:r>
            <a:r>
              <a:rPr lang="en-US" sz="2400" baseline="30000" dirty="0"/>
              <a:t>-1</a:t>
            </a:r>
            <a:r>
              <a:rPr lang="en-US" sz="2400" dirty="0"/>
              <a:t> T</a:t>
            </a:r>
            <a:r>
              <a:rPr lang="en-US" sz="2400" baseline="30000" dirty="0"/>
              <a:t>-1</a:t>
            </a:r>
            <a:r>
              <a:rPr lang="en-US" sz="2400" dirty="0"/>
              <a:t>     ,   F  : mLT</a:t>
            </a:r>
            <a:r>
              <a:rPr lang="en-US" sz="2400" baseline="30000" dirty="0"/>
              <a:t>-2</a:t>
            </a:r>
            <a:r>
              <a:rPr lang="en-US" sz="2400" dirty="0"/>
              <a:t> </a:t>
            </a:r>
          </a:p>
          <a:p>
            <a:r>
              <a:rPr lang="en-US" sz="2400" dirty="0"/>
              <a:t> </a:t>
            </a:r>
            <a:r>
              <a:rPr lang="en-US" sz="2400" dirty="0" smtClean="0"/>
              <a:t>Choose </a:t>
            </a:r>
            <a:r>
              <a:rPr lang="en-US" sz="2400" dirty="0"/>
              <a:t>repeated variables L</a:t>
            </a:r>
            <a:r>
              <a:rPr lang="en-US" sz="2400" dirty="0" smtClean="0"/>
              <a:t>, U,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ρ</a:t>
            </a:r>
            <a:r>
              <a:rPr lang="en-US" sz="2400" dirty="0" smtClean="0"/>
              <a:t> </a:t>
            </a:r>
          </a:p>
          <a:p>
            <a:pPr marL="0">
              <a:spcBef>
                <a:spcPts val="0"/>
              </a:spcBef>
            </a:pP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 err="1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F   </a:t>
            </a:r>
          </a:p>
          <a:p>
            <a:pPr marL="0">
              <a:spcBef>
                <a:spcPts val="0"/>
              </a:spcBef>
            </a:pP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 err="1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m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Form and solve equations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</a:t>
            </a:r>
            <a:r>
              <a:rPr lang="en-US" sz="24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sz="24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=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F = 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(LT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)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(ML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-3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MLT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= M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  : 0 = a+b-3+1= 0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 : 0 = c+1 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c= -1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  : 0 = -b-2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b= -2 </a:t>
            </a:r>
          </a:p>
          <a:p>
            <a:pPr marL="685800" lvl="2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 Then a = -2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 Hence   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sz="2400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L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-2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F  = ( F /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LU</a:t>
            </a:r>
            <a:r>
              <a:rPr lang="en-US" sz="2400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sz="24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endParaRPr lang="en-US" sz="2400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955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105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5.2 </a:t>
            </a:r>
            <a:r>
              <a:rPr lang="en-US" dirty="0" smtClean="0"/>
              <a:t>p.288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363"/>
            <a:ext cx="10515600" cy="4351338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</a:pP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m :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(LT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(ML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-3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r>
              <a:rPr lang="en-US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(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ML</a:t>
            </a:r>
            <a:r>
              <a:rPr lang="en-US" baseline="30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</a:t>
            </a:r>
            <a:r>
              <a:rPr lang="en-US" baseline="30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endParaRPr lang="en-US" baseline="30000" dirty="0" smtClean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 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a+b-3c-1 =0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M: c+1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c= -1    ,  a= 1-3+1 = -1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T: -b-1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b= -1  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 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= (m/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0">
              <a:spcBef>
                <a:spcPts val="0"/>
              </a:spcBef>
            </a:pP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 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=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a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U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baseline="30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m</a:t>
            </a:r>
            <a:r>
              <a:rPr lang="en-US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-1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;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 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L: a+b-3c+1 =0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M: c-1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c= 1   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T: -b+1 =0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  <a:sym typeface="Wingdings" panose="05000000000000000000" pitchFamily="2" charset="2"/>
              </a:rPr>
              <a:t>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b= 1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Then  a=  1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= (</a:t>
            </a:r>
            <a:r>
              <a:rPr lang="en-US" dirty="0" err="1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r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LU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/m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) = R</a:t>
            </a:r>
            <a:r>
              <a:rPr lang="en-US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endParaRPr lang="en-US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901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3048"/>
          </a:xfrm>
        </p:spPr>
        <p:txBody>
          <a:bodyPr/>
          <a:lstStyle/>
          <a:p>
            <a:r>
              <a:rPr lang="en-US" b="1" dirty="0"/>
              <a:t>EXAMPLE 5.4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370" y="1225124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-Roman"/>
              </a:rPr>
              <a:t>At low velocities (laminar flow), the volume flow </a:t>
            </a:r>
            <a:r>
              <a:rPr lang="en-US" sz="2400" i="1" dirty="0">
                <a:latin typeface="Times-Italic"/>
              </a:rPr>
              <a:t>Q </a:t>
            </a:r>
            <a:r>
              <a:rPr lang="en-US" sz="2400" dirty="0">
                <a:latin typeface="Times-Roman"/>
              </a:rPr>
              <a:t>through a small-bore tube is a function </a:t>
            </a:r>
            <a:r>
              <a:rPr lang="en-US" sz="2400" dirty="0" smtClean="0">
                <a:latin typeface="Times-Roman"/>
              </a:rPr>
              <a:t>only of </a:t>
            </a:r>
            <a:r>
              <a:rPr lang="en-US" sz="2400" dirty="0">
                <a:latin typeface="Times-Roman"/>
              </a:rPr>
              <a:t>the tube radius </a:t>
            </a:r>
            <a:r>
              <a:rPr lang="en-US" sz="2400" i="1" dirty="0">
                <a:latin typeface="Times-Italic"/>
              </a:rPr>
              <a:t>R</a:t>
            </a:r>
            <a:r>
              <a:rPr lang="en-US" sz="2400" dirty="0">
                <a:latin typeface="Times-Roman"/>
              </a:rPr>
              <a:t>, the fluid viscosity , and the pressure drop per unit tube length </a:t>
            </a:r>
            <a:r>
              <a:rPr lang="en-US" sz="2400" i="1" dirty="0" err="1">
                <a:latin typeface="Times-Italic"/>
              </a:rPr>
              <a:t>dp</a:t>
            </a:r>
            <a:r>
              <a:rPr lang="en-US" sz="2400" dirty="0">
                <a:latin typeface="Times-Roman"/>
              </a:rPr>
              <a:t>/</a:t>
            </a:r>
            <a:r>
              <a:rPr lang="en-US" sz="2400" i="1" dirty="0">
                <a:latin typeface="Times-Italic"/>
              </a:rPr>
              <a:t>dx</a:t>
            </a:r>
            <a:r>
              <a:rPr lang="en-US" sz="2400" dirty="0">
                <a:latin typeface="Times-Roman"/>
              </a:rPr>
              <a:t>. </a:t>
            </a:r>
            <a:r>
              <a:rPr lang="en-US" sz="2400" dirty="0" smtClean="0">
                <a:latin typeface="Times-Roman"/>
              </a:rPr>
              <a:t>Using the </a:t>
            </a:r>
            <a:r>
              <a:rPr lang="en-US" sz="2400" dirty="0">
                <a:latin typeface="Times-Roman"/>
              </a:rPr>
              <a:t>pi theorem, find an appropriate dimensionless </a:t>
            </a:r>
            <a:r>
              <a:rPr lang="en-US" sz="2400" dirty="0" smtClean="0">
                <a:latin typeface="Times-Roman"/>
              </a:rPr>
              <a:t>relationship.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924" y="2784143"/>
            <a:ext cx="5550723" cy="763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162" y="3425589"/>
            <a:ext cx="6995945" cy="159207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84772" y="5164612"/>
            <a:ext cx="94830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-Roman"/>
              </a:rPr>
              <a:t>There are three primary dimensions (</a:t>
            </a:r>
            <a:r>
              <a:rPr lang="en-US" sz="2000" i="1" dirty="0">
                <a:latin typeface="Times-Italic"/>
              </a:rPr>
              <a:t>M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L</a:t>
            </a:r>
            <a:r>
              <a:rPr lang="en-US" sz="2000" dirty="0">
                <a:latin typeface="Times-Roman"/>
              </a:rPr>
              <a:t>, </a:t>
            </a:r>
            <a:r>
              <a:rPr lang="en-US" sz="2000" i="1" dirty="0">
                <a:latin typeface="Times-Italic"/>
              </a:rPr>
              <a:t>T</a:t>
            </a:r>
            <a:r>
              <a:rPr lang="en-US" sz="2000" dirty="0">
                <a:latin typeface="Times-Roman"/>
              </a:rPr>
              <a:t>), hence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Times-Roman"/>
              </a:rPr>
              <a:t>3</a:t>
            </a:r>
            <a:r>
              <a:rPr lang="en-US" sz="2000" dirty="0">
                <a:latin typeface="Times-Roman"/>
              </a:rPr>
              <a:t>. By trial and error we determine </a:t>
            </a:r>
            <a:r>
              <a:rPr lang="en-US" sz="2000" dirty="0" smtClean="0">
                <a:latin typeface="Times-Roman"/>
              </a:rPr>
              <a:t>that </a:t>
            </a:r>
            <a:r>
              <a:rPr lang="en-US" sz="2000" i="1" dirty="0" smtClean="0">
                <a:latin typeface="Times-Italic"/>
              </a:rPr>
              <a:t>R</a:t>
            </a:r>
            <a:r>
              <a:rPr lang="en-US" sz="2000" dirty="0" smtClean="0">
                <a:latin typeface="Times-Roman"/>
              </a:rPr>
              <a:t>,</a:t>
            </a:r>
            <a:r>
              <a:rPr lang="el-GR" sz="2000" dirty="0" smtClean="0">
                <a:latin typeface="Times-Roman"/>
              </a:rPr>
              <a:t>μ</a:t>
            </a:r>
            <a:r>
              <a:rPr lang="en-US" sz="2000" dirty="0" smtClean="0">
                <a:latin typeface="Times-Roman"/>
              </a:rPr>
              <a:t>, </a:t>
            </a:r>
            <a:r>
              <a:rPr lang="en-US" sz="2000" dirty="0">
                <a:latin typeface="Times-Roman"/>
              </a:rPr>
              <a:t>and </a:t>
            </a:r>
            <a:r>
              <a:rPr lang="en-US" sz="2000" i="1" dirty="0" err="1">
                <a:latin typeface="Times-Italic"/>
              </a:rPr>
              <a:t>dp</a:t>
            </a:r>
            <a:r>
              <a:rPr lang="en-US" sz="2000" dirty="0">
                <a:latin typeface="Times-Roman"/>
              </a:rPr>
              <a:t>/</a:t>
            </a:r>
            <a:r>
              <a:rPr lang="en-US" sz="2000" i="1" dirty="0">
                <a:latin typeface="Times-Italic"/>
              </a:rPr>
              <a:t>dx </a:t>
            </a:r>
            <a:r>
              <a:rPr lang="en-US" sz="2000" dirty="0">
                <a:latin typeface="Times-Roman"/>
              </a:rPr>
              <a:t>cannot be combined into a pi group. Then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3, and </a:t>
            </a:r>
            <a:r>
              <a:rPr lang="en-US" sz="2000" i="1" dirty="0">
                <a:latin typeface="Times-Italic"/>
              </a:rPr>
              <a:t>n </a:t>
            </a:r>
            <a:r>
              <a:rPr lang="en-US" sz="2000" i="1" dirty="0" smtClean="0">
                <a:latin typeface="Times-Italic"/>
              </a:rPr>
              <a:t>-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i="1" dirty="0">
                <a:latin typeface="Times-Italic"/>
              </a:rPr>
              <a:t>j </a:t>
            </a:r>
            <a:r>
              <a:rPr lang="en-US" sz="2000" i="1" dirty="0" smtClean="0">
                <a:latin typeface="Times-Italic"/>
              </a:rPr>
              <a:t>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4 </a:t>
            </a:r>
            <a:r>
              <a:rPr lang="en-US" sz="2000" dirty="0" smtClean="0">
                <a:latin typeface="Times-Roman"/>
              </a:rPr>
              <a:t>–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 smtClean="0">
                <a:latin typeface="Times-Roman"/>
              </a:rPr>
              <a:t>3=</a:t>
            </a:r>
            <a:r>
              <a:rPr lang="en-US" sz="2000" dirty="0" smtClean="0">
                <a:latin typeface="MathematicalPi-One"/>
              </a:rPr>
              <a:t> </a:t>
            </a:r>
            <a:r>
              <a:rPr lang="en-US" sz="2000" dirty="0">
                <a:latin typeface="Times-Roman"/>
              </a:rPr>
              <a:t>1. </a:t>
            </a:r>
            <a:r>
              <a:rPr lang="en-US" sz="2000" dirty="0" smtClean="0">
                <a:latin typeface="Times-Roman"/>
              </a:rPr>
              <a:t>There is </a:t>
            </a:r>
            <a:r>
              <a:rPr lang="en-US" sz="2000" dirty="0">
                <a:latin typeface="Times-Roman"/>
              </a:rPr>
              <a:t>only </a:t>
            </a:r>
            <a:r>
              <a:rPr lang="en-US" sz="2000" i="1" dirty="0">
                <a:latin typeface="Times-Italic"/>
              </a:rPr>
              <a:t>one </a:t>
            </a:r>
            <a:r>
              <a:rPr lang="en-US" sz="2000" dirty="0">
                <a:latin typeface="Times-Roman"/>
              </a:rPr>
              <a:t>pi group, which we find by combining </a:t>
            </a:r>
            <a:r>
              <a:rPr lang="en-US" sz="2000" i="1" dirty="0">
                <a:latin typeface="Times-Italic"/>
              </a:rPr>
              <a:t>Q </a:t>
            </a:r>
            <a:r>
              <a:rPr lang="en-US" sz="2000" dirty="0">
                <a:latin typeface="Times-Roman"/>
              </a:rPr>
              <a:t>in a power product with the other </a:t>
            </a:r>
            <a:r>
              <a:rPr lang="en-US" sz="2000" dirty="0" smtClean="0">
                <a:latin typeface="Times-Roman"/>
              </a:rPr>
              <a:t>three.</a:t>
            </a:r>
            <a:endParaRPr lang="en-US" sz="2000" dirty="0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222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EXAMPLE 5.4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1426" y="1009934"/>
            <a:ext cx="8274712" cy="5702834"/>
          </a:xfrm>
          <a:prstGeom prst="rect">
            <a:avLst/>
          </a:prstGeom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6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74172"/>
          </a:xfrm>
        </p:spPr>
        <p:txBody>
          <a:bodyPr/>
          <a:lstStyle/>
          <a:p>
            <a:r>
              <a:rPr lang="en-US" dirty="0" smtClean="0"/>
              <a:t>What and Why dimensional analysis?</a:t>
            </a:r>
          </a:p>
          <a:p>
            <a:r>
              <a:rPr lang="en-US" dirty="0" smtClean="0"/>
              <a:t>Dimensionless groups</a:t>
            </a:r>
          </a:p>
          <a:p>
            <a:r>
              <a:rPr lang="en-US" dirty="0" smtClean="0"/>
              <a:t>Pi- theorem</a:t>
            </a:r>
          </a:p>
          <a:p>
            <a:r>
              <a:rPr lang="en-US" dirty="0" smtClean="0"/>
              <a:t>Formulating dimensionless groups</a:t>
            </a:r>
          </a:p>
          <a:p>
            <a:r>
              <a:rPr lang="en-US" dirty="0" smtClean="0"/>
              <a:t>Similarity and scaling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506523"/>
            <a:ext cx="4114800" cy="365125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Afif</a:t>
            </a:r>
            <a:r>
              <a:rPr lang="en-US" sz="1600" dirty="0" smtClean="0">
                <a:solidFill>
                  <a:srgbClr val="0070C0"/>
                </a:solidFill>
              </a:rPr>
              <a:t> Hasan- </a:t>
            </a:r>
            <a:r>
              <a:rPr lang="en-US" sz="1600" dirty="0" err="1" smtClean="0">
                <a:solidFill>
                  <a:srgbClr val="0070C0"/>
                </a:solidFill>
              </a:rPr>
              <a:t>Birzeit</a:t>
            </a:r>
            <a:r>
              <a:rPr lang="en-US" sz="1600" dirty="0" smtClean="0">
                <a:solidFill>
                  <a:srgbClr val="0070C0"/>
                </a:solidFill>
              </a:rPr>
              <a:t>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423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089" y="655093"/>
            <a:ext cx="9127606" cy="591450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5867" y="144271"/>
            <a:ext cx="8306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-Bold"/>
              </a:rPr>
              <a:t>Table 5.2 </a:t>
            </a:r>
            <a:r>
              <a:rPr lang="en-US" sz="2400" dirty="0">
                <a:latin typeface="Times-Roman"/>
              </a:rPr>
              <a:t>Dimensionless Groups </a:t>
            </a:r>
            <a:r>
              <a:rPr lang="en-US" sz="2400" dirty="0" smtClean="0">
                <a:latin typeface="Times-Roman"/>
              </a:rPr>
              <a:t>in Fluid </a:t>
            </a:r>
            <a:r>
              <a:rPr lang="en-US" sz="2400" dirty="0">
                <a:latin typeface="Times-Roman"/>
              </a:rPr>
              <a:t>Mechanics</a:t>
            </a:r>
            <a:endParaRPr lang="en-US" sz="2400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42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233" y="1279856"/>
            <a:ext cx="10099871" cy="48479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232" y="395785"/>
            <a:ext cx="9593763" cy="884071"/>
          </a:xfrm>
          <a:prstGeom prst="rect">
            <a:avLst/>
          </a:prstGeom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640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/>
          <a:lstStyle/>
          <a:p>
            <a:r>
              <a:rPr lang="en-US" dirty="0" smtClean="0"/>
              <a:t>Similitude or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9493"/>
            <a:ext cx="10515600" cy="3916907"/>
          </a:xfrm>
        </p:spPr>
        <p:txBody>
          <a:bodyPr>
            <a:normAutofit/>
          </a:bodyPr>
          <a:lstStyle/>
          <a:p>
            <a:r>
              <a:rPr lang="en-US" dirty="0" smtClean="0"/>
              <a:t>Relation </a:t>
            </a:r>
            <a:r>
              <a:rPr lang="en-US" dirty="0"/>
              <a:t>between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full- scale prototype </a:t>
            </a:r>
            <a:r>
              <a:rPr lang="en-US" dirty="0"/>
              <a:t>flow and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smaller model </a:t>
            </a:r>
            <a:r>
              <a:rPr lang="en-US" dirty="0"/>
              <a:t>but geometrical similar </a:t>
            </a:r>
            <a:r>
              <a:rPr lang="en-US" dirty="0" smtClean="0"/>
              <a:t>boundaries.</a:t>
            </a:r>
          </a:p>
          <a:p>
            <a:r>
              <a:rPr lang="en-US" dirty="0" smtClean="0"/>
              <a:t>To establish similarity or similitude 3 levels of similarity:</a:t>
            </a:r>
          </a:p>
          <a:p>
            <a:pPr lvl="1"/>
            <a:r>
              <a:rPr lang="en-US" sz="2800" dirty="0" smtClean="0"/>
              <a:t>Geometric </a:t>
            </a:r>
            <a:r>
              <a:rPr lang="en-US" sz="2800" dirty="0"/>
              <a:t>similarity </a:t>
            </a:r>
            <a:endParaRPr lang="en-US" sz="2800" dirty="0" smtClean="0"/>
          </a:p>
          <a:p>
            <a:pPr lvl="1"/>
            <a:r>
              <a:rPr lang="en-US" sz="2800" dirty="0"/>
              <a:t>Kinematics similarity </a:t>
            </a:r>
            <a:endParaRPr lang="en-US" sz="2800" dirty="0" smtClean="0"/>
          </a:p>
          <a:p>
            <a:pPr lvl="1"/>
            <a:r>
              <a:rPr lang="en-US" sz="2800" dirty="0"/>
              <a:t>Dynamic similarity </a:t>
            </a: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652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Geometrically similar flows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Geometric similarity concerns the length dimension {</a:t>
                </a:r>
                <a:r>
                  <a:rPr lang="en-US" i="1" dirty="0"/>
                  <a:t>L</a:t>
                </a:r>
                <a:r>
                  <a:rPr lang="en-US" dirty="0"/>
                  <a:t>} and must be ensured </a:t>
                </a:r>
                <a:r>
                  <a:rPr lang="en-US" dirty="0" smtClean="0"/>
                  <a:t>before any </a:t>
                </a:r>
                <a:r>
                  <a:rPr lang="en-US" dirty="0"/>
                  <a:t>sensible model testing can </a:t>
                </a:r>
                <a:r>
                  <a:rPr lang="en-US" dirty="0" smtClean="0"/>
                  <a:t>proceed.</a:t>
                </a:r>
              </a:p>
              <a:p>
                <a:r>
                  <a:rPr lang="en-US" dirty="0" smtClean="0"/>
                  <a:t>geometrically similar sets of stream lines  similar flow . 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A model and prototype are </a:t>
                </a:r>
                <a:r>
                  <a:rPr lang="en-US" i="1" dirty="0">
                    <a:solidFill>
                      <a:srgbClr val="0070C0"/>
                    </a:solidFill>
                  </a:rPr>
                  <a:t>geometrically similar </a:t>
                </a:r>
                <a:r>
                  <a:rPr lang="en-US" dirty="0">
                    <a:solidFill>
                      <a:srgbClr val="0070C0"/>
                    </a:solidFill>
                  </a:rPr>
                  <a:t>if and only if all body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dimensions in </a:t>
                </a:r>
                <a:r>
                  <a:rPr lang="en-US" dirty="0">
                    <a:solidFill>
                      <a:srgbClr val="0070C0"/>
                    </a:solidFill>
                  </a:rPr>
                  <a:t>all three coordinates have the same linear-scale ratio</a:t>
                </a:r>
                <a:r>
                  <a:rPr lang="en-US" dirty="0"/>
                  <a:t>.</a:t>
                </a:r>
                <a:endParaRPr lang="en-US" dirty="0" smtClean="0"/>
              </a:p>
              <a:p>
                <a:r>
                  <a:rPr lang="en-US" dirty="0"/>
                  <a:t>geometric similarity : body </a:t>
                </a:r>
                <a:r>
                  <a:rPr lang="en-US" dirty="0" smtClean="0"/>
                  <a:t>dimensions </a:t>
                </a:r>
                <a:r>
                  <a:rPr lang="en-US" dirty="0"/>
                  <a:t>in 3 coordinate have the same linear </a:t>
                </a:r>
                <a:r>
                  <a:rPr lang="en-US" dirty="0" smtClean="0"/>
                  <a:t>scale.</a:t>
                </a:r>
              </a:p>
              <a:p>
                <a:r>
                  <a:rPr lang="en-US" b="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𝑙𝑚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𝑙𝑝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𝑙𝑚</m:t>
                            </m:r>
                          </m:den>
                        </m:f>
                      </m:e>
                    </m:d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𝑙𝑝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𝑙𝑚</m:t>
                            </m:r>
                          </m:den>
                        </m:f>
                      </m:e>
                    </m:d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𝑐𝑜𝑛𝑠𝑡𝑎𝑛𝑡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𝑠𝑐𝑎𝑙𝑒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𝑟𝑎𝑡𝑖𝑜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 rotWithShape="0">
                <a:blip r:embed="rId2"/>
                <a:stretch>
                  <a:fillRect l="-1043" t="-2241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8333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83" y="174056"/>
            <a:ext cx="10515600" cy="917765"/>
          </a:xfrm>
        </p:spPr>
        <p:txBody>
          <a:bodyPr/>
          <a:lstStyle/>
          <a:p>
            <a:r>
              <a:rPr lang="en-US" dirty="0"/>
              <a:t>Geometrically similar flows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654" y="974690"/>
            <a:ext cx="10515600" cy="281442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If the model </a:t>
            </a:r>
            <a:r>
              <a:rPr lang="en-US" dirty="0" smtClean="0"/>
              <a:t>is to </a:t>
            </a:r>
            <a:r>
              <a:rPr lang="en-US" dirty="0"/>
              <a:t>be made one-tenth the prototype size, its length, width, and height must each be </a:t>
            </a:r>
            <a:r>
              <a:rPr lang="en-US" dirty="0" smtClean="0"/>
              <a:t>one-tenth as </a:t>
            </a:r>
            <a:r>
              <a:rPr lang="en-US" dirty="0"/>
              <a:t>large. </a:t>
            </a:r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/>
              <a:t>only that, but also its entire shape must be one-tenth as large, </a:t>
            </a:r>
            <a:r>
              <a:rPr lang="en-US" dirty="0" smtClean="0"/>
              <a:t>and technically </a:t>
            </a:r>
            <a:r>
              <a:rPr lang="en-US" dirty="0"/>
              <a:t>we speak of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homologous</a:t>
            </a:r>
            <a:r>
              <a:rPr lang="en-US" i="1" dirty="0"/>
              <a:t> </a:t>
            </a:r>
            <a:r>
              <a:rPr lang="en-US" dirty="0"/>
              <a:t>points, which are points that have the same </a:t>
            </a:r>
            <a:r>
              <a:rPr lang="en-US" dirty="0" smtClean="0"/>
              <a:t>relative location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the nose of the prototype is homologous to the nose of the model</a:t>
            </a:r>
            <a:r>
              <a:rPr lang="en-US" dirty="0" smtClean="0"/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All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angles</a:t>
            </a:r>
            <a:r>
              <a:rPr lang="en-US" dirty="0">
                <a:solidFill>
                  <a:srgbClr val="0070C0"/>
                </a:solidFill>
              </a:rPr>
              <a:t> are preserved in geometric similarity. All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flow directions </a:t>
            </a:r>
            <a:r>
              <a:rPr lang="en-US" dirty="0">
                <a:solidFill>
                  <a:srgbClr val="0070C0"/>
                </a:solidFill>
              </a:rPr>
              <a:t>are preserved</a:t>
            </a:r>
            <a:r>
              <a:rPr lang="en-US" dirty="0" smtClean="0">
                <a:solidFill>
                  <a:srgbClr val="0070C0"/>
                </a:solidFill>
              </a:rPr>
              <a:t>. The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orientations</a:t>
            </a:r>
            <a:r>
              <a:rPr lang="en-US" dirty="0">
                <a:solidFill>
                  <a:srgbClr val="0070C0"/>
                </a:solidFill>
              </a:rPr>
              <a:t> of model and prototype with respect to the surroundings must </a:t>
            </a:r>
            <a:r>
              <a:rPr lang="en-US" dirty="0" smtClean="0">
                <a:solidFill>
                  <a:srgbClr val="0070C0"/>
                </a:solidFill>
              </a:rPr>
              <a:t>be identical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851" y="3789119"/>
            <a:ext cx="6769289" cy="26703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03512" y="4106608"/>
            <a:ext cx="315433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-Bold"/>
              </a:rPr>
              <a:t>Fig. 5.4 </a:t>
            </a:r>
            <a:r>
              <a:rPr lang="en-US" sz="2000" dirty="0">
                <a:latin typeface="Times-Roman"/>
              </a:rPr>
              <a:t>Geometric similarity in</a:t>
            </a:r>
          </a:p>
          <a:p>
            <a:r>
              <a:rPr lang="en-US" sz="2000" dirty="0">
                <a:latin typeface="Times-Roman"/>
              </a:rPr>
              <a:t>model testing: (</a:t>
            </a:r>
            <a:r>
              <a:rPr lang="en-US" sz="2000" i="1" dirty="0">
                <a:latin typeface="Times-Italic"/>
              </a:rPr>
              <a:t>a</a:t>
            </a:r>
            <a:r>
              <a:rPr lang="en-US" sz="2000" dirty="0">
                <a:latin typeface="Times-Roman"/>
              </a:rPr>
              <a:t>) prototype;</a:t>
            </a:r>
          </a:p>
          <a:p>
            <a:r>
              <a:rPr lang="en-US" sz="2000" dirty="0">
                <a:latin typeface="Times-Roman"/>
              </a:rPr>
              <a:t>(</a:t>
            </a:r>
            <a:r>
              <a:rPr lang="en-US" sz="2000" i="1" dirty="0">
                <a:latin typeface="Times-Italic"/>
              </a:rPr>
              <a:t>b</a:t>
            </a:r>
            <a:r>
              <a:rPr lang="en-US" sz="2000" dirty="0">
                <a:latin typeface="Times-Roman"/>
              </a:rPr>
              <a:t>) one-tenth-scale model.</a:t>
            </a:r>
            <a:endParaRPr lang="en-US" sz="2000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786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Kinematic Similarity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381" y="1011663"/>
            <a:ext cx="5085498" cy="541643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Kinematic similarity requires that the model and prototype have the same </a:t>
            </a:r>
            <a:r>
              <a:rPr lang="en-US" dirty="0" smtClean="0"/>
              <a:t>length-scale ratio </a:t>
            </a:r>
            <a:r>
              <a:rPr lang="en-US" dirty="0"/>
              <a:t>and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same time-scale ratio.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The </a:t>
            </a:r>
            <a:r>
              <a:rPr lang="en-US" dirty="0"/>
              <a:t>result is that the velocity-scale ratio will </a:t>
            </a:r>
            <a:r>
              <a:rPr lang="en-US" dirty="0" smtClean="0"/>
              <a:t>be the </a:t>
            </a:r>
            <a:r>
              <a:rPr lang="en-US" dirty="0"/>
              <a:t>same for both</a:t>
            </a:r>
            <a:r>
              <a:rPr lang="en-US" dirty="0" smtClean="0"/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The motions of two systems are </a:t>
            </a:r>
            <a:r>
              <a:rPr lang="en-US" dirty="0" err="1">
                <a:solidFill>
                  <a:srgbClr val="0070C0"/>
                </a:solidFill>
              </a:rPr>
              <a:t>kinematically</a:t>
            </a:r>
            <a:r>
              <a:rPr lang="en-US" dirty="0">
                <a:solidFill>
                  <a:srgbClr val="0070C0"/>
                </a:solidFill>
              </a:rPr>
              <a:t> similar if homologous particles lie </a:t>
            </a:r>
            <a:r>
              <a:rPr lang="en-US" dirty="0" smtClean="0">
                <a:solidFill>
                  <a:srgbClr val="0070C0"/>
                </a:solidFill>
              </a:rPr>
              <a:t>at homologous </a:t>
            </a:r>
            <a:r>
              <a:rPr lang="en-US" dirty="0">
                <a:solidFill>
                  <a:srgbClr val="0070C0"/>
                </a:solidFill>
              </a:rPr>
              <a:t>points at homologous times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dirty="0"/>
              <a:t>Length-scale equivalence simply implies geometric similarity, but time-scale </a:t>
            </a:r>
            <a:r>
              <a:rPr lang="en-US" dirty="0" smtClean="0"/>
              <a:t>equivalence may </a:t>
            </a:r>
            <a:r>
              <a:rPr lang="en-US" dirty="0"/>
              <a:t>require additional dynamic </a:t>
            </a:r>
            <a:r>
              <a:rPr lang="en-US" dirty="0" smtClean="0"/>
              <a:t> considerations </a:t>
            </a:r>
            <a:r>
              <a:rPr lang="en-US" dirty="0"/>
              <a:t>such as equivalence of </a:t>
            </a:r>
            <a:r>
              <a:rPr lang="en-US" dirty="0" smtClean="0"/>
              <a:t>the Reynolds </a:t>
            </a:r>
            <a:r>
              <a:rPr lang="en-US" dirty="0"/>
              <a:t>and Mach numbers.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9130" y="1709409"/>
            <a:ext cx="6582870" cy="2924006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29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41696"/>
          </a:xfrm>
        </p:spPr>
        <p:txBody>
          <a:bodyPr>
            <a:normAutofit/>
          </a:bodyPr>
          <a:lstStyle/>
          <a:p>
            <a:r>
              <a:rPr lang="en-US" sz="4000" b="1" dirty="0"/>
              <a:t>Dynamic Similarity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233" y="955117"/>
            <a:ext cx="6763602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viscosity, surface tension, or compressibility is important, kinematic similarity </a:t>
            </a:r>
            <a:r>
              <a:rPr lang="en-US" dirty="0" smtClean="0"/>
              <a:t>is dependent </a:t>
            </a:r>
            <a:r>
              <a:rPr lang="en-US" dirty="0"/>
              <a:t>upon the achievement of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dynamic similarity</a:t>
            </a:r>
            <a:r>
              <a:rPr lang="en-US" dirty="0" smtClean="0"/>
              <a:t>.</a:t>
            </a:r>
          </a:p>
          <a:p>
            <a:r>
              <a:rPr lang="en-US" dirty="0"/>
              <a:t>Dynamic similarity exists when the model and the prototype have the same </a:t>
            </a:r>
            <a:r>
              <a:rPr lang="en-US" dirty="0" smtClean="0"/>
              <a:t>length-scale ratio</a:t>
            </a:r>
            <a:r>
              <a:rPr lang="en-US" dirty="0"/>
              <a:t>, time-scale ratio, and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force-scale</a:t>
            </a:r>
            <a:r>
              <a:rPr lang="en-US" dirty="0"/>
              <a:t> (or mass-scale) ratio</a:t>
            </a:r>
            <a:r>
              <a:rPr lang="en-US" dirty="0" smtClean="0"/>
              <a:t>.</a:t>
            </a:r>
          </a:p>
          <a:p>
            <a:r>
              <a:rPr lang="en-US" dirty="0"/>
              <a:t>Then dynamic </a:t>
            </a:r>
            <a:r>
              <a:rPr lang="en-US" dirty="0" smtClean="0"/>
              <a:t>similarity exists</a:t>
            </a:r>
            <a:r>
              <a:rPr lang="en-US" dirty="0"/>
              <a:t>, simultaneous with kinematic similarity, if the model and prototype force </a:t>
            </a:r>
            <a:r>
              <a:rPr lang="en-US" dirty="0" smtClean="0"/>
              <a:t>and pressure </a:t>
            </a:r>
            <a:r>
              <a:rPr lang="en-US" dirty="0"/>
              <a:t>coefficients are identical</a:t>
            </a:r>
            <a:r>
              <a:rPr lang="en-US" dirty="0" smtClean="0"/>
              <a:t>.</a:t>
            </a:r>
          </a:p>
          <a:p>
            <a:r>
              <a:rPr lang="en-US" dirty="0"/>
              <a:t>In dynamic similarity : at corresponding point of flow identical force are parallel ( pressure ,shear )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same ratio of forces at corresponding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points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710" y="1856096"/>
            <a:ext cx="5165903" cy="2702256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539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Drag problem example a sphere drag 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smtClean="0"/>
              <a:t>F/</a:t>
            </a:r>
            <a:r>
              <a:rPr lang="el-GR" dirty="0" smtClean="0"/>
              <a:t>ρ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= C</a:t>
            </a:r>
            <a:r>
              <a:rPr lang="en-US" baseline="-25000" dirty="0"/>
              <a:t>d</a:t>
            </a:r>
            <a:r>
              <a:rPr lang="en-US" dirty="0"/>
              <a:t> = g ( R</a:t>
            </a:r>
            <a:r>
              <a:rPr lang="en-US" baseline="-25000" dirty="0"/>
              <a:t>e</a:t>
            </a:r>
            <a:r>
              <a:rPr lang="en-US" dirty="0"/>
              <a:t> ) </a:t>
            </a:r>
          </a:p>
          <a:p>
            <a:pPr marL="0" indent="0">
              <a:buNone/>
            </a:pPr>
            <a:r>
              <a:rPr lang="en-US" dirty="0" smtClean="0"/>
              <a:t>	Then </a:t>
            </a:r>
            <a:r>
              <a:rPr lang="en-US" dirty="0"/>
              <a:t>( 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p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Open channel flow </a:t>
            </a:r>
          </a:p>
          <a:p>
            <a:pPr marL="0" indent="0">
              <a:buNone/>
            </a:pPr>
            <a:r>
              <a:rPr lang="en-US" dirty="0" smtClean="0"/>
              <a:t>	Froude </a:t>
            </a:r>
            <a:r>
              <a:rPr lang="en-US" dirty="0"/>
              <a:t>number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p</a:t>
            </a:r>
            <a:r>
              <a:rPr lang="en-US" dirty="0"/>
              <a:t> 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  ( V</a:t>
            </a:r>
            <a:r>
              <a:rPr lang="en-US" baseline="30000" dirty="0"/>
              <a:t>2</a:t>
            </a:r>
            <a:r>
              <a:rPr lang="en-US" dirty="0"/>
              <a:t>/</a:t>
            </a:r>
            <a:r>
              <a:rPr lang="en-US" dirty="0" err="1"/>
              <a:t>Lg</a:t>
            </a:r>
            <a:r>
              <a:rPr lang="en-US" dirty="0"/>
              <a:t>)</a:t>
            </a:r>
            <a:r>
              <a:rPr lang="en-US" baseline="-25000" dirty="0"/>
              <a:t>m</a:t>
            </a:r>
            <a:r>
              <a:rPr lang="en-US" dirty="0"/>
              <a:t> = (V</a:t>
            </a:r>
            <a:r>
              <a:rPr lang="en-US" baseline="30000" dirty="0"/>
              <a:t>2</a:t>
            </a:r>
            <a:r>
              <a:rPr lang="en-US" dirty="0"/>
              <a:t>/</a:t>
            </a:r>
            <a:r>
              <a:rPr lang="en-US" dirty="0" err="1"/>
              <a:t>Lg</a:t>
            </a:r>
            <a:r>
              <a:rPr lang="en-US" dirty="0"/>
              <a:t>)</a:t>
            </a:r>
            <a:r>
              <a:rPr lang="en-US" baseline="-25000" dirty="0"/>
              <a:t>p</a:t>
            </a:r>
            <a:endParaRPr lang="en-US" dirty="0"/>
          </a:p>
          <a:p>
            <a:pPr lvl="0"/>
            <a:r>
              <a:rPr lang="en-US" dirty="0"/>
              <a:t>Ship testing ( towing tank )  Re</a:t>
            </a:r>
            <a:r>
              <a:rPr lang="en-US" baseline="-25000" dirty="0"/>
              <a:t> </a:t>
            </a:r>
            <a:r>
              <a:rPr lang="en-US" dirty="0"/>
              <a:t>, Fr , </a:t>
            </a:r>
            <a:r>
              <a:rPr lang="en-US" dirty="0" err="1" smtClean="0"/>
              <a:t>Eu</a:t>
            </a:r>
            <a:r>
              <a:rPr lang="en-US" dirty="0" smtClean="0"/>
              <a:t>    </a:t>
            </a:r>
          </a:p>
          <a:p>
            <a:pPr marL="0" lvl="0" indent="0">
              <a:buNone/>
            </a:pPr>
            <a:r>
              <a:rPr lang="en-US" dirty="0" smtClean="0"/>
              <a:t>	Duplicate    </a:t>
            </a:r>
            <a:r>
              <a:rPr lang="en-US" dirty="0"/>
              <a:t>2- groups </a:t>
            </a:r>
          </a:p>
          <a:p>
            <a:pPr marL="0" indent="0">
              <a:buNone/>
            </a:pPr>
            <a:r>
              <a:rPr lang="en-US" dirty="0" smtClean="0"/>
              <a:t>	( </a:t>
            </a:r>
            <a:r>
              <a:rPr lang="en-US" dirty="0"/>
              <a:t>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R</a:t>
            </a:r>
            <a:r>
              <a:rPr lang="en-US" baseline="-25000" dirty="0"/>
              <a:t>e</a:t>
            </a:r>
            <a:r>
              <a:rPr lang="en-US" dirty="0"/>
              <a:t> )</a:t>
            </a:r>
            <a:r>
              <a:rPr lang="en-US" baseline="-25000" dirty="0"/>
              <a:t>p</a:t>
            </a:r>
            <a:r>
              <a:rPr lang="en-US" dirty="0"/>
              <a:t>    and    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m</a:t>
            </a:r>
            <a:r>
              <a:rPr lang="en-US" dirty="0"/>
              <a:t> =  ( F</a:t>
            </a:r>
            <a:r>
              <a:rPr lang="en-US" baseline="-25000" dirty="0"/>
              <a:t>r</a:t>
            </a:r>
            <a:r>
              <a:rPr lang="en-US" dirty="0"/>
              <a:t> )</a:t>
            </a:r>
            <a:r>
              <a:rPr lang="en-US" baseline="-25000" dirty="0"/>
              <a:t>p 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705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3572"/>
          </a:xfrm>
        </p:spPr>
        <p:txBody>
          <a:bodyPr/>
          <a:lstStyle/>
          <a:p>
            <a:r>
              <a:rPr lang="en-US" dirty="0"/>
              <a:t>Example</a:t>
            </a:r>
            <a:r>
              <a:rPr lang="en-US" dirty="0" smtClean="0"/>
              <a:t>: problem 5.4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723" y="1353425"/>
            <a:ext cx="10515600" cy="4351338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tested in water at 20°C flowing at 2 m/s, an 8-cm-diameter sphere has a measured drag of 5 N. What will be the velocity and drag force on a 1.5-m-diameter weather balloon moored in sea-level standard air under dynamically similar conditions?</a:t>
            </a:r>
          </a:p>
          <a:p>
            <a:r>
              <a:rPr lang="en-US" dirty="0"/>
              <a:t>For water at 20°C take 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998 kg/m</a:t>
            </a:r>
            <a:r>
              <a:rPr lang="en-US" baseline="30000" dirty="0"/>
              <a:t>3</a:t>
            </a:r>
            <a:r>
              <a:rPr lang="en-US" dirty="0"/>
              <a:t> and </a:t>
            </a:r>
            <a:r>
              <a:rPr lang="en-US" i="1" dirty="0">
                <a:sym typeface="Symbol" panose="05050102010706020507" pitchFamily="18" charset="2"/>
              </a:rPr>
              <a:t>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0.001 kg/</a:t>
            </a:r>
            <a:r>
              <a:rPr lang="en-US" dirty="0" err="1"/>
              <a:t>m</a:t>
            </a:r>
            <a:r>
              <a:rPr lang="en-US" dirty="0" err="1">
                <a:sym typeface="Symbol" panose="05050102010706020507" pitchFamily="18" charset="2"/>
              </a:rPr>
              <a:t></a:t>
            </a:r>
            <a:r>
              <a:rPr lang="en-US" dirty="0" err="1"/>
              <a:t>s</a:t>
            </a:r>
            <a:r>
              <a:rPr lang="en-US" dirty="0"/>
              <a:t>. For sea-level standard air take </a:t>
            </a:r>
            <a:r>
              <a:rPr lang="en-US" i="1" dirty="0">
                <a:sym typeface="Symbol" panose="05050102010706020507" pitchFamily="18" charset="2"/>
              </a:rPr>
              <a:t>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1.2255 kg/m</a:t>
            </a:r>
            <a:r>
              <a:rPr lang="en-US" baseline="30000" dirty="0"/>
              <a:t>3</a:t>
            </a:r>
            <a:r>
              <a:rPr lang="en-US" dirty="0"/>
              <a:t> and </a:t>
            </a:r>
            <a:r>
              <a:rPr lang="en-US" i="1" dirty="0">
                <a:sym typeface="Symbol" panose="05050102010706020507" pitchFamily="18" charset="2"/>
              </a:rPr>
              <a:t>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dirty="0"/>
              <a:t> 1.78E-5 kg/</a:t>
            </a:r>
            <a:r>
              <a:rPr lang="en-US" dirty="0" err="1"/>
              <a:t>m</a:t>
            </a:r>
            <a:r>
              <a:rPr lang="en-US" dirty="0" err="1">
                <a:sym typeface="Symbol" panose="05050102010706020507" pitchFamily="18" charset="2"/>
              </a:rPr>
              <a:t></a:t>
            </a:r>
            <a:r>
              <a:rPr lang="en-US" dirty="0" err="1"/>
              <a:t>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balloon velocity follows from </a:t>
            </a:r>
            <a:r>
              <a:rPr lang="en-US" i="1" dirty="0"/>
              <a:t>dynamic similarity</a:t>
            </a:r>
            <a:r>
              <a:rPr lang="en-US" dirty="0"/>
              <a:t>, which requires identical Reynolds numbers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 flipV="1">
            <a:off x="1514900" y="4995079"/>
            <a:ext cx="131107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21898"/>
              </p:ext>
            </p:extLst>
          </p:nvPr>
        </p:nvGraphicFramePr>
        <p:xfrm>
          <a:off x="1371317" y="4858603"/>
          <a:ext cx="9403915" cy="846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r:id="rId3" imgW="4660900" imgH="419100" progId="Equation.DSMT4">
                  <p:embed/>
                </p:oleObj>
              </mc:Choice>
              <mc:Fallback>
                <p:oleObj r:id="rId3" imgW="4660900" imgH="419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317" y="4858603"/>
                        <a:ext cx="9403915" cy="846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371317" y="5866670"/>
            <a:ext cx="39786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or </a:t>
            </a:r>
            <a:r>
              <a:rPr lang="en-US" sz="2400" dirty="0" err="1">
                <a:latin typeface="Times New Roman" panose="02020603050405020304" pitchFamily="18" charset="0"/>
                <a:ea typeface="Times" panose="02020603050405020304" pitchFamily="18" charset="0"/>
              </a:rPr>
              <a:t>V</a:t>
            </a:r>
            <a:r>
              <a:rPr lang="en-US" sz="2400" baseline="-25000" dirty="0" err="1">
                <a:latin typeface="Times New Roman" panose="02020603050405020304" pitchFamily="18" charset="0"/>
                <a:ea typeface="Times" panose="02020603050405020304" pitchFamily="18" charset="0"/>
              </a:rPr>
              <a:t>balloon</a:t>
            </a:r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 </a:t>
            </a:r>
            <a:r>
              <a:rPr lang="en-US" sz="2400" dirty="0">
                <a:ea typeface="Times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Times" panose="02020603050405020304" pitchFamily="18" charset="0"/>
              </a:rPr>
              <a:t>1.55 m/s</a:t>
            </a:r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</a:rPr>
              <a:t>. </a:t>
            </a:r>
            <a:endParaRPr lang="en-US" sz="2400" dirty="0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2053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878"/>
          </a:xfrm>
        </p:spPr>
        <p:txBody>
          <a:bodyPr/>
          <a:lstStyle/>
          <a:p>
            <a:r>
              <a:rPr lang="en-US" dirty="0"/>
              <a:t>Example: problem 5.4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044"/>
            <a:ext cx="10515600" cy="4351338"/>
          </a:xfrm>
        </p:spPr>
        <p:txBody>
          <a:bodyPr/>
          <a:lstStyle/>
          <a:p>
            <a:r>
              <a:rPr lang="en-US" dirty="0"/>
              <a:t>Then the two spheres will have identical drag coefficients: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63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743987"/>
              </p:ext>
            </p:extLst>
          </p:nvPr>
        </p:nvGraphicFramePr>
        <p:xfrm>
          <a:off x="1145274" y="2043819"/>
          <a:ext cx="9879957" cy="882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r:id="rId4" imgW="4800600" imgH="431800" progId="Equation.DSMT4">
                  <p:embed/>
                </p:oleObj>
              </mc:Choice>
              <mc:Fallback>
                <p:oleObj r:id="rId4" imgW="4800600" imgH="431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274" y="2043819"/>
                        <a:ext cx="9879957" cy="8821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373211"/>
              </p:ext>
            </p:extLst>
          </p:nvPr>
        </p:nvGraphicFramePr>
        <p:xfrm>
          <a:off x="1240943" y="3446362"/>
          <a:ext cx="4855057" cy="532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r:id="rId6" imgW="2082800" imgH="228600" progId="Equation.DSMT4">
                  <p:embed/>
                </p:oleObj>
              </mc:Choice>
              <mc:Fallback>
                <p:oleObj r:id="rId6" imgW="20828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943" y="3446362"/>
                        <a:ext cx="4855057" cy="532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83487" y="4292079"/>
            <a:ext cx="2238375" cy="1276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3231" y="4554111"/>
            <a:ext cx="1676400" cy="876300"/>
          </a:xfrm>
          <a:prstGeom prst="rect">
            <a:avLst/>
          </a:prstGeom>
        </p:spPr>
      </p:pic>
      <p:sp>
        <p:nvSpPr>
          <p:cNvPr id="11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56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75" y="1511726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Dimensional analysis  is a method for reducing the number </a:t>
            </a:r>
            <a:r>
              <a:rPr lang="en-US" sz="2400" dirty="0">
                <a:solidFill>
                  <a:srgbClr val="0070C0"/>
                </a:solidFill>
              </a:rPr>
              <a:t>complexity of experimental variables</a:t>
            </a:r>
            <a:r>
              <a:rPr lang="en-US" sz="2400" dirty="0"/>
              <a:t> , which affected a given physical phenomenon .</a:t>
            </a:r>
          </a:p>
          <a:p>
            <a:r>
              <a:rPr lang="en-US" sz="2400" dirty="0"/>
              <a:t> </a:t>
            </a:r>
            <a:r>
              <a:rPr lang="en-US" sz="2400" dirty="0" smtClean="0"/>
              <a:t>In </a:t>
            </a:r>
            <a:r>
              <a:rPr lang="en-US" sz="2400" dirty="0"/>
              <a:t>addition dimensional Analysis can be used to : </a:t>
            </a:r>
          </a:p>
          <a:p>
            <a:pPr lvl="1"/>
            <a:r>
              <a:rPr lang="en-US" dirty="0"/>
              <a:t>check equation consistently : principle of dimensional  homogeneity.</a:t>
            </a:r>
          </a:p>
          <a:p>
            <a:pPr lvl="1"/>
            <a:r>
              <a:rPr lang="en-US" dirty="0"/>
              <a:t>Changing units .</a:t>
            </a:r>
          </a:p>
          <a:p>
            <a:pPr lvl="1"/>
            <a:r>
              <a:rPr lang="en-US" dirty="0"/>
              <a:t>Permit limited results to be applied to situation involving different physical dimensions and fluids , providing scaling law from limited model test results to large real situations .</a:t>
            </a:r>
          </a:p>
          <a:p>
            <a:endParaRPr lang="en-US" sz="24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506523"/>
            <a:ext cx="4114800" cy="365125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Afif</a:t>
            </a:r>
            <a:r>
              <a:rPr lang="en-US" sz="1600" dirty="0" smtClean="0">
                <a:solidFill>
                  <a:srgbClr val="0070C0"/>
                </a:solidFill>
              </a:rPr>
              <a:t> Hasan- </a:t>
            </a:r>
            <a:r>
              <a:rPr lang="en-US" sz="1600" dirty="0" err="1" smtClean="0">
                <a:solidFill>
                  <a:srgbClr val="0070C0"/>
                </a:solidFill>
              </a:rPr>
              <a:t>Birzeit</a:t>
            </a:r>
            <a:r>
              <a:rPr lang="en-US" sz="1600" dirty="0" smtClean="0">
                <a:solidFill>
                  <a:srgbClr val="0070C0"/>
                </a:solidFill>
              </a:rPr>
              <a:t>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786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2633" y="1825625"/>
            <a:ext cx="5622878" cy="712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End of dimensional analysis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0411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Basic dimensions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fluid mechanics basic dimensions are </a:t>
            </a:r>
            <a:r>
              <a:rPr lang="en-US" dirty="0" smtClean="0"/>
              <a:t>;</a:t>
            </a:r>
            <a:endParaRPr lang="en-US" dirty="0"/>
          </a:p>
          <a:p>
            <a:pPr lvl="1"/>
            <a:r>
              <a:rPr lang="en-US" dirty="0" smtClean="0"/>
              <a:t>Length  </a:t>
            </a:r>
            <a:r>
              <a:rPr lang="en-US" dirty="0"/>
              <a:t>L </a:t>
            </a:r>
          </a:p>
          <a:p>
            <a:pPr lvl="1"/>
            <a:r>
              <a:rPr lang="en-US" dirty="0"/>
              <a:t>Time     t</a:t>
            </a:r>
          </a:p>
          <a:p>
            <a:pPr lvl="1"/>
            <a:r>
              <a:rPr lang="en-US" dirty="0"/>
              <a:t>mass m</a:t>
            </a:r>
          </a:p>
          <a:p>
            <a:pPr lvl="1"/>
            <a:r>
              <a:rPr lang="en-US" dirty="0"/>
              <a:t>Temperature  </a:t>
            </a:r>
            <a:r>
              <a:rPr lang="el-GR" dirty="0" smtClean="0"/>
              <a:t>θ</a:t>
            </a:r>
            <a:endParaRPr lang="en-US" dirty="0" smtClean="0"/>
          </a:p>
          <a:p>
            <a:r>
              <a:rPr lang="en-US" dirty="0" smtClean="0"/>
              <a:t>However force could be used as basic dimension instead of the mass;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force  F = ma = MLt</a:t>
            </a:r>
            <a:r>
              <a:rPr lang="en-US" baseline="30000" dirty="0" smtClean="0"/>
              <a:t>-2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506523"/>
            <a:ext cx="4114800" cy="365125"/>
          </a:xfrm>
        </p:spPr>
        <p:txBody>
          <a:bodyPr/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Afif</a:t>
            </a:r>
            <a:r>
              <a:rPr lang="en-US" sz="1600" dirty="0" smtClean="0">
                <a:solidFill>
                  <a:srgbClr val="0070C0"/>
                </a:solidFill>
              </a:rPr>
              <a:t> Hasan- </a:t>
            </a:r>
            <a:r>
              <a:rPr lang="en-US" sz="1600" dirty="0" err="1" smtClean="0">
                <a:solidFill>
                  <a:srgbClr val="0070C0"/>
                </a:solidFill>
              </a:rPr>
              <a:t>Birzeit</a:t>
            </a:r>
            <a:r>
              <a:rPr lang="en-US" sz="1600" dirty="0" smtClean="0">
                <a:solidFill>
                  <a:srgbClr val="0070C0"/>
                </a:solidFill>
              </a:rPr>
              <a:t>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927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37" y="109979"/>
            <a:ext cx="10515600" cy="713048"/>
          </a:xfrm>
        </p:spPr>
        <p:txBody>
          <a:bodyPr/>
          <a:lstStyle/>
          <a:p>
            <a:r>
              <a:rPr lang="en-US" dirty="0" smtClean="0"/>
              <a:t>Derived dimensions</a:t>
            </a:r>
            <a:endParaRPr lang="en-US" dirty="0"/>
          </a:p>
        </p:txBody>
      </p:sp>
      <p:pic>
        <p:nvPicPr>
          <p:cNvPr id="4" name="Picture 4" descr="whi29346_tb050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084" y="823027"/>
            <a:ext cx="6334054" cy="571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300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>
            <a:normAutofit/>
          </a:bodyPr>
          <a:lstStyle/>
          <a:p>
            <a:r>
              <a:rPr lang="en-US" sz="4000" dirty="0"/>
              <a:t>Principle of dimensional homogeneity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76392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36A2C8"/>
                </a:solidFill>
                <a:latin typeface="Times-Roman"/>
              </a:rPr>
              <a:t>If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an equation truly expresses a proper relationship between variables in a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physical process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, it will be </a:t>
            </a:r>
            <a:r>
              <a:rPr lang="en-US" i="1" dirty="0">
                <a:solidFill>
                  <a:srgbClr val="36A2C8"/>
                </a:solidFill>
                <a:latin typeface="Times-Italic"/>
              </a:rPr>
              <a:t>dimensionally homogeneous;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i.e., each of its additive terms </a:t>
            </a:r>
            <a:r>
              <a:rPr lang="en-US" dirty="0" smtClean="0">
                <a:solidFill>
                  <a:srgbClr val="36A2C8"/>
                </a:solidFill>
                <a:latin typeface="Times-Roman"/>
              </a:rPr>
              <a:t>will have </a:t>
            </a:r>
            <a:r>
              <a:rPr lang="en-US" dirty="0">
                <a:solidFill>
                  <a:srgbClr val="36A2C8"/>
                </a:solidFill>
                <a:latin typeface="Times-Roman"/>
              </a:rPr>
              <a:t>the same dimensions.</a:t>
            </a:r>
            <a:endParaRPr lang="en-US" dirty="0"/>
          </a:p>
          <a:p>
            <a:r>
              <a:rPr lang="en-US" dirty="0" smtClean="0"/>
              <a:t>For example </a:t>
            </a:r>
            <a:r>
              <a:rPr lang="en-US" dirty="0"/>
              <a:t>:</a:t>
            </a:r>
          </a:p>
          <a:p>
            <a:pPr marL="0" lvl="0" indent="0">
              <a:buNone/>
            </a:pPr>
            <a:r>
              <a:rPr lang="en-US" dirty="0" smtClean="0"/>
              <a:t>	S </a:t>
            </a:r>
            <a:r>
              <a:rPr lang="en-US" dirty="0"/>
              <a:t>= S</a:t>
            </a:r>
            <a:r>
              <a:rPr lang="en-US" baseline="-25000" dirty="0"/>
              <a:t>0</a:t>
            </a:r>
            <a:r>
              <a:rPr lang="en-US" dirty="0"/>
              <a:t> +V</a:t>
            </a:r>
            <a:r>
              <a:rPr lang="en-US" baseline="-25000" dirty="0"/>
              <a:t>0</a:t>
            </a:r>
            <a:r>
              <a:rPr lang="en-US" dirty="0"/>
              <a:t> t +0.5gt</a:t>
            </a:r>
            <a:r>
              <a:rPr lang="en-US" baseline="30000" dirty="0"/>
              <a:t>2</a:t>
            </a:r>
            <a:r>
              <a:rPr lang="en-US" dirty="0"/>
              <a:t>  for falling body </a:t>
            </a:r>
          </a:p>
          <a:p>
            <a:pPr marL="0" lvl="0" indent="0">
              <a:buNone/>
            </a:pPr>
            <a:r>
              <a:rPr lang="en-US" dirty="0" smtClean="0"/>
              <a:t>	Bernoulli’s </a:t>
            </a:r>
            <a:r>
              <a:rPr lang="en-US" dirty="0"/>
              <a:t>equation :</a:t>
            </a:r>
          </a:p>
          <a:p>
            <a:pPr marL="0" indent="0">
              <a:buNone/>
            </a:pPr>
            <a:r>
              <a:rPr lang="en-US" dirty="0" smtClean="0"/>
              <a:t>	(P/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)+ </a:t>
            </a:r>
            <a:r>
              <a:rPr lang="en-US" dirty="0"/>
              <a:t>0.5V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dirty="0" err="1"/>
              <a:t>gz</a:t>
            </a:r>
            <a:r>
              <a:rPr lang="en-US" dirty="0"/>
              <a:t> = constant , all have units of  V</a:t>
            </a:r>
            <a:r>
              <a:rPr lang="en-US" baseline="30000" dirty="0"/>
              <a:t>2</a:t>
            </a:r>
            <a:r>
              <a:rPr lang="en-US" dirty="0"/>
              <a:t> or (L</a:t>
            </a:r>
            <a:r>
              <a:rPr lang="en-US" baseline="30000" dirty="0"/>
              <a:t>2</a:t>
            </a:r>
            <a:r>
              <a:rPr lang="en-US" dirty="0"/>
              <a:t> /t</a:t>
            </a:r>
            <a:r>
              <a:rPr lang="en-US" baseline="30000" dirty="0"/>
              <a:t>2</a:t>
            </a:r>
            <a:r>
              <a:rPr lang="en-US" dirty="0"/>
              <a:t> )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997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356"/>
          </a:xfrm>
        </p:spPr>
        <p:txBody>
          <a:bodyPr>
            <a:normAutofit/>
          </a:bodyPr>
          <a:lstStyle/>
          <a:p>
            <a:r>
              <a:rPr lang="en-US" sz="4000" dirty="0"/>
              <a:t>Dimensionless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1380"/>
            <a:ext cx="10515600" cy="2906972"/>
          </a:xfrm>
        </p:spPr>
        <p:txBody>
          <a:bodyPr>
            <a:noAutofit/>
          </a:bodyPr>
          <a:lstStyle/>
          <a:p>
            <a:r>
              <a:rPr lang="en-US" dirty="0"/>
              <a:t>A group of variables are dimensionless  </a:t>
            </a:r>
          </a:p>
          <a:p>
            <a:r>
              <a:rPr lang="en-US" dirty="0"/>
              <a:t>Example :   (Diameter / length ) = D/L </a:t>
            </a:r>
            <a:r>
              <a:rPr lang="en-US" dirty="0" smtClean="0"/>
              <a:t>, width/ length</a:t>
            </a:r>
            <a:endParaRPr lang="en-US" dirty="0"/>
          </a:p>
          <a:p>
            <a:r>
              <a:rPr lang="en-US" dirty="0"/>
              <a:t>Reynold number R</a:t>
            </a:r>
            <a:r>
              <a:rPr lang="en-US" baseline="-25000" dirty="0"/>
              <a:t>e</a:t>
            </a:r>
            <a:r>
              <a:rPr lang="en-US" dirty="0"/>
              <a:t> = </a:t>
            </a:r>
            <a:r>
              <a:rPr lang="en-US" dirty="0" smtClean="0"/>
              <a:t>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dirty="0" smtClean="0"/>
              <a:t>VL</a:t>
            </a:r>
            <a:r>
              <a:rPr lang="en-US" dirty="0"/>
              <a:t>/ </a:t>
            </a:r>
            <a:r>
              <a:rPr lang="el-GR" dirty="0" smtClean="0"/>
              <a:t>μ</a:t>
            </a:r>
            <a:r>
              <a:rPr lang="en-US" dirty="0" smtClean="0"/>
              <a:t> ): </a:t>
            </a:r>
            <a:r>
              <a:rPr lang="en-US" dirty="0"/>
              <a:t>[(M/L</a:t>
            </a:r>
            <a:r>
              <a:rPr lang="en-US" baseline="30000" dirty="0"/>
              <a:t>3</a:t>
            </a:r>
            <a:r>
              <a:rPr lang="en-US" dirty="0"/>
              <a:t>)(L/t)(L</a:t>
            </a:r>
            <a:r>
              <a:rPr lang="en-US" dirty="0" smtClean="0"/>
              <a:t>)/(M/Lt</a:t>
            </a:r>
            <a:r>
              <a:rPr lang="en-US" dirty="0"/>
              <a:t>)]</a:t>
            </a:r>
          </a:p>
          <a:p>
            <a:pPr marL="0" indent="0">
              <a:buNone/>
            </a:pPr>
            <a:r>
              <a:rPr lang="en-US" dirty="0" smtClean="0"/>
              <a:t>	R</a:t>
            </a:r>
            <a:r>
              <a:rPr lang="en-US" baseline="-25000" dirty="0" smtClean="0"/>
              <a:t>e</a:t>
            </a:r>
            <a:r>
              <a:rPr lang="en-US" dirty="0" smtClean="0"/>
              <a:t> = (VL/ </a:t>
            </a:r>
            <a:r>
              <a:rPr lang="el-GR" dirty="0" smtClean="0"/>
              <a:t>ν</a:t>
            </a:r>
            <a:r>
              <a:rPr lang="en-US" dirty="0" smtClean="0"/>
              <a:t> ): (L/t)(L)/(L</a:t>
            </a:r>
            <a:r>
              <a:rPr lang="en-US" baseline="30000" dirty="0" smtClean="0"/>
              <a:t>2</a:t>
            </a:r>
            <a:r>
              <a:rPr lang="en-US" dirty="0" smtClean="0"/>
              <a:t>/t)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201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21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924" y="0"/>
            <a:ext cx="10515600" cy="1325563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619" y="3794521"/>
            <a:ext cx="7430037" cy="216461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 Dimensional analysis reduces the above relation to </a:t>
            </a:r>
          </a:p>
          <a:p>
            <a:pPr marL="0" indent="0">
              <a:buNone/>
            </a:pPr>
            <a:r>
              <a:rPr lang="en-US" dirty="0" smtClean="0"/>
              <a:t>	F/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 D</a:t>
            </a:r>
            <a:r>
              <a:rPr lang="en-US" baseline="30000" dirty="0" smtClean="0"/>
              <a:t>2</a:t>
            </a:r>
            <a:r>
              <a:rPr lang="en-US" dirty="0" smtClean="0"/>
              <a:t>  = g(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 smtClean="0"/>
              <a:t>V D/</a:t>
            </a:r>
            <a:r>
              <a:rPr lang="el-GR" dirty="0" smtClean="0"/>
              <a:t>μ</a:t>
            </a:r>
            <a:r>
              <a:rPr lang="en-US" dirty="0" smtClean="0"/>
              <a:t>) or C</a:t>
            </a:r>
            <a:r>
              <a:rPr lang="en-US" baseline="-25000" dirty="0" smtClean="0"/>
              <a:t>D</a:t>
            </a:r>
            <a:r>
              <a:rPr lang="en-US" dirty="0" smtClean="0"/>
              <a:t> = g (R</a:t>
            </a:r>
            <a:r>
              <a:rPr lang="en-US" baseline="-25000" dirty="0" smtClean="0"/>
              <a:t>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	Where C</a:t>
            </a:r>
            <a:r>
              <a:rPr lang="en-US" baseline="-25000" dirty="0" smtClean="0"/>
              <a:t>D</a:t>
            </a:r>
            <a:r>
              <a:rPr lang="en-US" dirty="0" smtClean="0"/>
              <a:t> = (F /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ρ </a:t>
            </a:r>
            <a:r>
              <a:rPr lang="en-US" dirty="0" smtClean="0"/>
              <a:t>V</a:t>
            </a:r>
            <a:r>
              <a:rPr lang="en-US" baseline="30000" dirty="0" smtClean="0"/>
              <a:t>2</a:t>
            </a:r>
            <a:r>
              <a:rPr lang="en-US" dirty="0" smtClean="0"/>
              <a:t> D</a:t>
            </a:r>
            <a:r>
              <a:rPr lang="en-US" baseline="30000" dirty="0" smtClean="0"/>
              <a:t>2</a:t>
            </a:r>
            <a:r>
              <a:rPr lang="en-US" baseline="-25000" dirty="0" smtClean="0"/>
              <a:t> </a:t>
            </a:r>
            <a:r>
              <a:rPr lang="en-US" dirty="0" smtClean="0"/>
              <a:t>)   ; R</a:t>
            </a:r>
            <a:r>
              <a:rPr lang="en-US" baseline="-25000" dirty="0" smtClean="0"/>
              <a:t>e</a:t>
            </a:r>
            <a:r>
              <a:rPr lang="en-US" dirty="0" smtClean="0"/>
              <a:t> =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dirty="0" smtClean="0"/>
              <a:t>V D/</a:t>
            </a:r>
            <a:r>
              <a:rPr lang="el-GR" dirty="0" smtClean="0"/>
              <a:t> μ</a:t>
            </a:r>
            <a:r>
              <a:rPr lang="en-US" dirty="0" smtClean="0"/>
              <a:t>)</a:t>
            </a:r>
          </a:p>
          <a:p>
            <a:r>
              <a:rPr lang="en-US" dirty="0" smtClean="0"/>
              <a:t> Then analysis can be made by varying Re , and function can be specified. </a:t>
            </a:r>
          </a:p>
          <a:p>
            <a:endParaRPr 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077200" y="65201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7200" y="3623040"/>
            <a:ext cx="3591059" cy="33013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6619" y="947436"/>
            <a:ext cx="11273307" cy="2675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Drag force F of a sphere with diameter D moving with velocity V through a fluid  with properties </a:t>
            </a:r>
            <a:r>
              <a:rPr lang="el-G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>
                <a:solidFill>
                  <a:prstClr val="black"/>
                </a:solidFill>
              </a:rPr>
              <a:t> and </a:t>
            </a:r>
            <a:r>
              <a:rPr lang="el-GR" sz="2800" dirty="0">
                <a:solidFill>
                  <a:prstClr val="black"/>
                </a:solidFill>
              </a:rPr>
              <a:t>μ</a:t>
            </a:r>
            <a:r>
              <a:rPr lang="en-US" sz="2800" dirty="0">
                <a:solidFill>
                  <a:prstClr val="black"/>
                </a:solidFill>
              </a:rPr>
              <a:t>  is given as: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	F = f(D,V,</a:t>
            </a:r>
            <a:r>
              <a:rPr lang="el-G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>
                <a:solidFill>
                  <a:prstClr val="black"/>
                </a:solidFill>
              </a:rPr>
              <a:t>,</a:t>
            </a:r>
            <a:r>
              <a:rPr lang="el-GR" sz="2800" dirty="0">
                <a:solidFill>
                  <a:prstClr val="black"/>
                </a:solidFill>
              </a:rPr>
              <a:t> μ</a:t>
            </a:r>
            <a:r>
              <a:rPr lang="en-US" sz="2800" dirty="0">
                <a:solidFill>
                  <a:prstClr val="black"/>
                </a:solidFill>
              </a:rPr>
              <a:t>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Huge number of experiments is needed to determine this function . You fix all but one variable and assuming each variable requires 10 experiments then you may need    10x10x10x10 = 10</a:t>
            </a:r>
            <a:r>
              <a:rPr lang="en-US" sz="2800" baseline="30000" dirty="0">
                <a:solidFill>
                  <a:prstClr val="black"/>
                </a:solidFill>
              </a:rPr>
              <a:t>4</a:t>
            </a:r>
            <a:r>
              <a:rPr lang="en-US" sz="2800" dirty="0">
                <a:solidFill>
                  <a:prstClr val="black"/>
                </a:solidFill>
              </a:rPr>
              <a:t> experiments.</a:t>
            </a:r>
          </a:p>
        </p:txBody>
      </p:sp>
    </p:spTree>
    <p:extLst>
      <p:ext uri="{BB962C8B-B14F-4D97-AF65-F5344CB8AC3E}">
        <p14:creationId xmlns:p14="http://schemas.microsoft.com/office/powerpoint/2010/main" val="4080087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408"/>
            <a:ext cx="10515600" cy="904117"/>
          </a:xfrm>
        </p:spPr>
        <p:txBody>
          <a:bodyPr>
            <a:normAutofit/>
          </a:bodyPr>
          <a:lstStyle/>
          <a:p>
            <a:r>
              <a:rPr lang="en-US" sz="4000" dirty="0"/>
              <a:t>Pi- </a:t>
            </a:r>
            <a:r>
              <a:rPr lang="en-US" sz="4000" dirty="0" smtClean="0"/>
              <a:t>theorem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2169"/>
            <a:ext cx="10515600" cy="4351338"/>
          </a:xfrm>
        </p:spPr>
        <p:txBody>
          <a:bodyPr/>
          <a:lstStyle/>
          <a:p>
            <a:r>
              <a:rPr lang="en-US" dirty="0"/>
              <a:t>Reducing the number of dimensional variables into a small number of dimensionless groups.</a:t>
            </a:r>
          </a:p>
          <a:p>
            <a:r>
              <a:rPr lang="en-US" dirty="0"/>
              <a:t>Buckingham Pi theorem : the name Pi  comes from the math notation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dirty="0" smtClean="0"/>
              <a:t> </a:t>
            </a:r>
            <a:r>
              <a:rPr lang="en-US" dirty="0"/>
              <a:t>meaning a products of variables .</a:t>
            </a:r>
          </a:p>
          <a:p>
            <a:r>
              <a:rPr lang="en-US" dirty="0"/>
              <a:t>The dimensionless groups are power products donated </a:t>
            </a:r>
            <a:r>
              <a:rPr lang="en-US" dirty="0" smtClean="0"/>
              <a:t>as 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1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,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2</a:t>
            </a:r>
            <a:r>
              <a:rPr lang="en-US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 , ..P</a:t>
            </a:r>
            <a:r>
              <a:rPr lang="en-US" baseline="-25000" dirty="0">
                <a:latin typeface="Symbol" panose="05050102010706020507" pitchFamily="18" charset="2"/>
                <a:ea typeface="Times New Roman" panose="02020603050405020304" pitchFamily="18" charset="0"/>
                <a:cs typeface="Traditional Arabic" panose="02020603050405020304" pitchFamily="18" charset="-78"/>
              </a:rPr>
              <a:t>3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etc.</a:t>
            </a:r>
          </a:p>
          <a:p>
            <a:r>
              <a:rPr lang="en-US" dirty="0"/>
              <a:t>Pi theorem </a:t>
            </a:r>
            <a:r>
              <a:rPr lang="en-US" dirty="0" smtClean="0"/>
              <a:t>states that: The </a:t>
            </a:r>
            <a:r>
              <a:rPr lang="en-US" dirty="0"/>
              <a:t>number of independent dimensionless groups that may be employed to describe a phenomenon known to involve “ n” variables is equal to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n-r</a:t>
            </a:r>
            <a:r>
              <a:rPr lang="en-US" dirty="0"/>
              <a:t> where r is the number of basic dimensions needed to express the variables dimensionally 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8077200" y="65065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mtClean="0">
                <a:solidFill>
                  <a:srgbClr val="0070C0"/>
                </a:solidFill>
              </a:rPr>
              <a:t>Afif Hasan- Birzeit University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939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2154</Words>
  <Application>Microsoft Office PowerPoint</Application>
  <PresentationFormat>Widescreen</PresentationFormat>
  <Paragraphs>199</Paragraphs>
  <Slides>30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MathematicalPi-One</vt:lpstr>
      <vt:lpstr>Symbol</vt:lpstr>
      <vt:lpstr>Times</vt:lpstr>
      <vt:lpstr>Times New Roman</vt:lpstr>
      <vt:lpstr>Times-Bold</vt:lpstr>
      <vt:lpstr>Times-Italic</vt:lpstr>
      <vt:lpstr>Times-Roman</vt:lpstr>
      <vt:lpstr>Traditional Arabic</vt:lpstr>
      <vt:lpstr>Wingdings</vt:lpstr>
      <vt:lpstr>Office Theme</vt:lpstr>
      <vt:lpstr>Equation.DSMT4</vt:lpstr>
      <vt:lpstr>Thermal Fluid Engineering  ENMC4411 Chapter 4 Dimensional Analysis and similitude</vt:lpstr>
      <vt:lpstr>Outline</vt:lpstr>
      <vt:lpstr>Dimensional analysis</vt:lpstr>
      <vt:lpstr>Basic dimensions </vt:lpstr>
      <vt:lpstr>Derived dimensions</vt:lpstr>
      <vt:lpstr>Principle of dimensional homogeneity</vt:lpstr>
      <vt:lpstr>Dimensionless groups</vt:lpstr>
      <vt:lpstr>Example</vt:lpstr>
      <vt:lpstr>Pi- theorem</vt:lpstr>
      <vt:lpstr>PowerPoint Presentation</vt:lpstr>
      <vt:lpstr>Pi- theorem</vt:lpstr>
      <vt:lpstr>Formulating the dimensionless  groups</vt:lpstr>
      <vt:lpstr>Formulating the pi’s </vt:lpstr>
      <vt:lpstr>Criteria for choosing the Repeated variables</vt:lpstr>
      <vt:lpstr>EXAMPLE 5.2</vt:lpstr>
      <vt:lpstr>Example 5.2 p.288</vt:lpstr>
      <vt:lpstr>Example 5.2 p.288</vt:lpstr>
      <vt:lpstr>EXAMPLE 5.4</vt:lpstr>
      <vt:lpstr>EXAMPLE 5.4</vt:lpstr>
      <vt:lpstr>PowerPoint Presentation</vt:lpstr>
      <vt:lpstr>PowerPoint Presentation</vt:lpstr>
      <vt:lpstr>Similitude or similarity</vt:lpstr>
      <vt:lpstr>Geometrically similar flows </vt:lpstr>
      <vt:lpstr>Geometrically similar flows </vt:lpstr>
      <vt:lpstr>Kinematic Similarity</vt:lpstr>
      <vt:lpstr>Dynamic Similarity</vt:lpstr>
      <vt:lpstr>Similarity</vt:lpstr>
      <vt:lpstr>Example: problem 5.4</vt:lpstr>
      <vt:lpstr>Example: problem 5.4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Fluid Mechanics I Chapter 5 Dimensional Analysis and similitude</dc:title>
  <dc:creator>AFIF A. HASAN</dc:creator>
  <cp:lastModifiedBy>AFIF A AKEL</cp:lastModifiedBy>
  <cp:revision>116</cp:revision>
  <dcterms:created xsi:type="dcterms:W3CDTF">2016-07-12T12:29:54Z</dcterms:created>
  <dcterms:modified xsi:type="dcterms:W3CDTF">2022-11-28T09:06:27Z</dcterms:modified>
</cp:coreProperties>
</file>