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96" r:id="rId3"/>
    <p:sldId id="307" r:id="rId4"/>
    <p:sldId id="297" r:id="rId5"/>
    <p:sldId id="298" r:id="rId6"/>
    <p:sldId id="299" r:id="rId7"/>
    <p:sldId id="300" r:id="rId8"/>
    <p:sldId id="301" r:id="rId9"/>
    <p:sldId id="302"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2" r:id="rId43"/>
    <p:sldId id="293" r:id="rId44"/>
    <p:sldId id="294" r:id="rId45"/>
    <p:sldId id="295" r:id="rId46"/>
    <p:sldId id="304" r:id="rId47"/>
    <p:sldId id="305" r:id="rId48"/>
    <p:sldId id="306" r:id="rId49"/>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S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CD4369A9-54D2-45AA-AD5E-2BC1D16058BE}" type="datetimeFigureOut">
              <a:rPr lang="ar-SA" smtClean="0"/>
              <a:t>19/12/1443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26385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D4369A9-54D2-45AA-AD5E-2BC1D16058BE}" type="datetimeFigureOut">
              <a:rPr lang="ar-SA" smtClean="0"/>
              <a:t>19/12/1443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349158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D4369A9-54D2-45AA-AD5E-2BC1D16058BE}" type="datetimeFigureOut">
              <a:rPr lang="ar-SA" smtClean="0"/>
              <a:t>19/12/1443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3370118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CD4369A9-54D2-45AA-AD5E-2BC1D16058BE}" type="datetimeFigureOut">
              <a:rPr lang="ar-SA" smtClean="0"/>
              <a:t>19/12/1443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1663982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S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4369A9-54D2-45AA-AD5E-2BC1D16058BE}" type="datetimeFigureOut">
              <a:rPr lang="ar-SA" smtClean="0"/>
              <a:t>19/12/1443</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2269506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CD4369A9-54D2-45AA-AD5E-2BC1D16058BE}" type="datetimeFigureOut">
              <a:rPr lang="ar-SA" smtClean="0"/>
              <a:t>19/12/1443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421834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S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CD4369A9-54D2-45AA-AD5E-2BC1D16058BE}" type="datetimeFigureOut">
              <a:rPr lang="ar-SA" smtClean="0"/>
              <a:t>19/12/1443</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2818515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CD4369A9-54D2-45AA-AD5E-2BC1D16058BE}" type="datetimeFigureOut">
              <a:rPr lang="ar-SA" smtClean="0"/>
              <a:t>19/12/1443</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2391732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4369A9-54D2-45AA-AD5E-2BC1D16058BE}" type="datetimeFigureOut">
              <a:rPr lang="ar-SA" smtClean="0"/>
              <a:t>19/12/1443</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91372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S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4369A9-54D2-45AA-AD5E-2BC1D16058BE}" type="datetimeFigureOut">
              <a:rPr lang="ar-SA" smtClean="0"/>
              <a:t>19/12/1443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1299552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S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4369A9-54D2-45AA-AD5E-2BC1D16058BE}" type="datetimeFigureOut">
              <a:rPr lang="ar-SA" smtClean="0"/>
              <a:t>19/12/1443</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3E7903F-17CB-45B4-B1C9-9279BEBBB7D9}" type="slidenum">
              <a:rPr lang="ar-SA" smtClean="0"/>
              <a:t>‹#›</a:t>
            </a:fld>
            <a:endParaRPr lang="ar-SA"/>
          </a:p>
        </p:txBody>
      </p:sp>
    </p:spTree>
    <p:extLst>
      <p:ext uri="{BB962C8B-B14F-4D97-AF65-F5344CB8AC3E}">
        <p14:creationId xmlns:p14="http://schemas.microsoft.com/office/powerpoint/2010/main" val="605795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D4369A9-54D2-45AA-AD5E-2BC1D16058BE}" type="datetimeFigureOut">
              <a:rPr lang="ar-SA" smtClean="0"/>
              <a:t>19/12/1443</a:t>
            </a:fld>
            <a:endParaRPr lang="ar-S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3E7903F-17CB-45B4-B1C9-9279BEBBB7D9}" type="slidenum">
              <a:rPr lang="ar-SA" smtClean="0"/>
              <a:t>‹#›</a:t>
            </a:fld>
            <a:endParaRPr lang="ar-SA"/>
          </a:p>
        </p:txBody>
      </p:sp>
    </p:spTree>
    <p:extLst>
      <p:ext uri="{BB962C8B-B14F-4D97-AF65-F5344CB8AC3E}">
        <p14:creationId xmlns:p14="http://schemas.microsoft.com/office/powerpoint/2010/main" val="4294247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a:t>
            </a:r>
            <a:endParaRPr lang="ar-SA" dirty="0"/>
          </a:p>
        </p:txBody>
      </p:sp>
    </p:spTree>
    <p:extLst>
      <p:ext uri="{BB962C8B-B14F-4D97-AF65-F5344CB8AC3E}">
        <p14:creationId xmlns:p14="http://schemas.microsoft.com/office/powerpoint/2010/main" val="577480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Chronic Disorders in an Aging Population: Epidemiology</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Life expectancy.</a:t>
            </a:r>
          </a:p>
          <a:p>
            <a:pPr algn="l" rtl="0"/>
            <a:r>
              <a:rPr lang="en-US" dirty="0" smtClean="0"/>
              <a:t>With the aging boom, there is, and will continue to be an increased prevalence of chronic diseases in older adults, such as cardiovascular disease, cancer, cerebrovascular disease, chronic pulmonary disease, and diabetes mellitus.</a:t>
            </a:r>
          </a:p>
          <a:p>
            <a:pPr algn="l" rtl="0"/>
            <a:r>
              <a:rPr lang="en-US" dirty="0" smtClean="0"/>
              <a:t>The prevalence of chronic conditions varies by gender.</a:t>
            </a:r>
          </a:p>
          <a:p>
            <a:pPr algn="l" rtl="0"/>
            <a:r>
              <a:rPr lang="en-US" dirty="0" smtClean="0"/>
              <a:t>Women have a higher prevalence of hypertension, asthma, chronic bronchitis, and arthritic symptoms than men. Men report higher levels of cancer, DM, and emphysema than women. Men also have higher levels of cardiovascular disease than women. However, by age 75, cardiovascular disease is more prevalent among women than men.</a:t>
            </a:r>
            <a:endParaRPr lang="ar-SA" dirty="0"/>
          </a:p>
        </p:txBody>
      </p:sp>
    </p:spTree>
    <p:extLst>
      <p:ext uri="{BB962C8B-B14F-4D97-AF65-F5344CB8AC3E}">
        <p14:creationId xmlns:p14="http://schemas.microsoft.com/office/powerpoint/2010/main" val="3400297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Chronic Disorders in an Aging Population: Epidemiology</a:t>
            </a:r>
            <a:endParaRPr lang="ar-SA" dirty="0"/>
          </a:p>
        </p:txBody>
      </p:sp>
      <p:sp>
        <p:nvSpPr>
          <p:cNvPr id="3" name="Content Placeholder 2"/>
          <p:cNvSpPr>
            <a:spLocks noGrp="1"/>
          </p:cNvSpPr>
          <p:nvPr>
            <p:ph idx="1"/>
          </p:nvPr>
        </p:nvSpPr>
        <p:spPr/>
        <p:txBody>
          <a:bodyPr>
            <a:normAutofit fontScale="92500"/>
          </a:bodyPr>
          <a:lstStyle/>
          <a:p>
            <a:pPr algn="l" rtl="0"/>
            <a:r>
              <a:rPr lang="en-US" dirty="0" smtClean="0"/>
              <a:t>There are ethnic and racial differences in the prevalence of certain chronic diseases.</a:t>
            </a:r>
          </a:p>
          <a:p>
            <a:pPr algn="l" rtl="0"/>
            <a:r>
              <a:rPr lang="en-US" dirty="0" smtClean="0"/>
              <a:t>Older adults with chronic diseases face substantial disability. More than one-third on non-institutionalized adults, aged 65 years and older, had impairment in activities.</a:t>
            </a:r>
          </a:p>
          <a:p>
            <a:pPr algn="l" rtl="0"/>
            <a:r>
              <a:rPr lang="en-US" dirty="0" smtClean="0"/>
              <a:t>For seniors, arthritis and musculoskeletal conditions were the most frequently reported conditions that produced any impairment in activities. The second was cardiovascular disease and other circulatory problems, including stroke. For adults, aged 85 years and older, senility (including Alzheimer’s disease and other forms of dementia), poor vision, and hearing loss were the most commonly reported causes of limitation in activities.</a:t>
            </a:r>
            <a:endParaRPr lang="ar-SA" dirty="0"/>
          </a:p>
        </p:txBody>
      </p:sp>
    </p:spTree>
    <p:extLst>
      <p:ext uri="{BB962C8B-B14F-4D97-AF65-F5344CB8AC3E}">
        <p14:creationId xmlns:p14="http://schemas.microsoft.com/office/powerpoint/2010/main" val="2752662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Chronic Disorders in an Aging Population: Epidemiology</a:t>
            </a:r>
            <a:endParaRPr lang="ar-SA" dirty="0"/>
          </a:p>
        </p:txBody>
      </p:sp>
      <p:sp>
        <p:nvSpPr>
          <p:cNvPr id="3" name="Content Placeholder 2"/>
          <p:cNvSpPr>
            <a:spLocks noGrp="1"/>
          </p:cNvSpPr>
          <p:nvPr>
            <p:ph idx="1"/>
          </p:nvPr>
        </p:nvSpPr>
        <p:spPr/>
        <p:txBody>
          <a:bodyPr/>
          <a:lstStyle/>
          <a:p>
            <a:pPr algn="l" rtl="0"/>
            <a:r>
              <a:rPr lang="en-US" dirty="0" smtClean="0"/>
              <a:t>In terms of specific types of impairments, 3% of seniors, aged 65 to 74 years, in 2003 reported having limitations in their basic activities of daily living (ADLs), e.g., eating, bathing, dressing, and moving around the house.</a:t>
            </a:r>
            <a:endParaRPr lang="ar-SA" dirty="0"/>
          </a:p>
        </p:txBody>
      </p:sp>
    </p:spTree>
    <p:extLst>
      <p:ext uri="{BB962C8B-B14F-4D97-AF65-F5344CB8AC3E}">
        <p14:creationId xmlns:p14="http://schemas.microsoft.com/office/powerpoint/2010/main" val="1104586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Lifestyle and Behavioral Factors</a:t>
            </a:r>
            <a:endParaRPr lang="ar-SA" dirty="0"/>
          </a:p>
        </p:txBody>
      </p:sp>
      <p:sp>
        <p:nvSpPr>
          <p:cNvPr id="3" name="Content Placeholder 2"/>
          <p:cNvSpPr>
            <a:spLocks noGrp="1"/>
          </p:cNvSpPr>
          <p:nvPr>
            <p:ph idx="1"/>
          </p:nvPr>
        </p:nvSpPr>
        <p:spPr/>
        <p:txBody>
          <a:bodyPr/>
          <a:lstStyle/>
          <a:p>
            <a:pPr algn="l" rtl="0"/>
            <a:r>
              <a:rPr lang="en-US" dirty="0" smtClean="0"/>
              <a:t>Lifestyle and behavioral factors are responsible for a variety of chronic diseases and associated morbidity and mortality trends.</a:t>
            </a:r>
          </a:p>
          <a:p>
            <a:pPr algn="l" rtl="0"/>
            <a:r>
              <a:rPr lang="en-US" dirty="0" smtClean="0"/>
              <a:t>Older adults who try to quit smoking often have multiple relapses. Aged adult smokers tend to have less education, low socioeconomic status, and are more likely to be women. Older adult smokers also tend to have low levels of self-efficacy regarding smoking cessation.</a:t>
            </a:r>
          </a:p>
        </p:txBody>
      </p:sp>
    </p:spTree>
    <p:extLst>
      <p:ext uri="{BB962C8B-B14F-4D97-AF65-F5344CB8AC3E}">
        <p14:creationId xmlns:p14="http://schemas.microsoft.com/office/powerpoint/2010/main" val="733748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Lifestyle and Behavioral Factors</a:t>
            </a:r>
            <a:endParaRPr lang="ar-SA" dirty="0"/>
          </a:p>
        </p:txBody>
      </p:sp>
      <p:sp>
        <p:nvSpPr>
          <p:cNvPr id="3" name="Content Placeholder 2"/>
          <p:cNvSpPr>
            <a:spLocks noGrp="1"/>
          </p:cNvSpPr>
          <p:nvPr>
            <p:ph idx="1"/>
          </p:nvPr>
        </p:nvSpPr>
        <p:spPr/>
        <p:txBody>
          <a:bodyPr/>
          <a:lstStyle/>
          <a:p>
            <a:pPr algn="l" rtl="0"/>
            <a:r>
              <a:rPr lang="en-US" dirty="0" smtClean="0"/>
              <a:t>Sedentary lifestyles, poor nutritional habits, and inadequate psychosocial adaptation to life stresses lead to increased rates of obesity and associated diseases.</a:t>
            </a:r>
          </a:p>
          <a:p>
            <a:pPr algn="l" rtl="0"/>
            <a:r>
              <a:rPr lang="en-US" dirty="0" smtClean="0"/>
              <a:t>Low consumption of fruit and vegetables.</a:t>
            </a:r>
          </a:p>
          <a:p>
            <a:pPr algn="l" rtl="0"/>
            <a:r>
              <a:rPr lang="en-US" dirty="0" smtClean="0"/>
              <a:t>Aged who were the most physically active had significantly lower chances of dying than those with the lowest physical activity level.</a:t>
            </a:r>
          </a:p>
        </p:txBody>
      </p:sp>
    </p:spTree>
    <p:extLst>
      <p:ext uri="{BB962C8B-B14F-4D97-AF65-F5344CB8AC3E}">
        <p14:creationId xmlns:p14="http://schemas.microsoft.com/office/powerpoint/2010/main" val="3233455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Lifestyle and Behavioral Factors</a:t>
            </a:r>
            <a:endParaRPr lang="ar-SA" dirty="0"/>
          </a:p>
        </p:txBody>
      </p:sp>
      <p:sp>
        <p:nvSpPr>
          <p:cNvPr id="3" name="Content Placeholder 2"/>
          <p:cNvSpPr>
            <a:spLocks noGrp="1"/>
          </p:cNvSpPr>
          <p:nvPr>
            <p:ph idx="1"/>
          </p:nvPr>
        </p:nvSpPr>
        <p:spPr/>
        <p:txBody>
          <a:bodyPr/>
          <a:lstStyle/>
          <a:p>
            <a:pPr algn="l" rtl="0"/>
            <a:r>
              <a:rPr lang="en-US" dirty="0" smtClean="0"/>
              <a:t>Stress reduction strategies have been shown to have significant psychosocial benefit and may be helpful in reducing morbidity and mortality in older adults.</a:t>
            </a:r>
            <a:endParaRPr lang="ar-SA" dirty="0"/>
          </a:p>
        </p:txBody>
      </p:sp>
    </p:spTree>
    <p:extLst>
      <p:ext uri="{BB962C8B-B14F-4D97-AF65-F5344CB8AC3E}">
        <p14:creationId xmlns:p14="http://schemas.microsoft.com/office/powerpoint/2010/main" val="1757003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Air Pollution and Other Environmental Hazards</a:t>
            </a:r>
            <a:endParaRPr lang="ar-SA" dirty="0"/>
          </a:p>
        </p:txBody>
      </p:sp>
      <p:sp>
        <p:nvSpPr>
          <p:cNvPr id="3" name="Content Placeholder 2"/>
          <p:cNvSpPr>
            <a:spLocks noGrp="1"/>
          </p:cNvSpPr>
          <p:nvPr>
            <p:ph idx="1"/>
          </p:nvPr>
        </p:nvSpPr>
        <p:spPr/>
        <p:txBody>
          <a:bodyPr/>
          <a:lstStyle/>
          <a:p>
            <a:pPr algn="l" rtl="0"/>
            <a:r>
              <a:rPr lang="en-US" dirty="0"/>
              <a:t>A</a:t>
            </a:r>
            <a:r>
              <a:rPr lang="en-US" dirty="0" smtClean="0"/>
              <a:t>ir pollution can worsen cardiovascular disease and stroke, chronic pulmonary disease, and diabetes. As a consequence, older adults who are exposed to significant air pollution are likely to use more medications, visit their health care providers more often, have more emergency room visits and hospital admissions, and have a higher death rate than those not exposed to high levels of air pollution.</a:t>
            </a:r>
            <a:endParaRPr lang="ar-SA" dirty="0"/>
          </a:p>
        </p:txBody>
      </p:sp>
    </p:spTree>
    <p:extLst>
      <p:ext uri="{BB962C8B-B14F-4D97-AF65-F5344CB8AC3E}">
        <p14:creationId xmlns:p14="http://schemas.microsoft.com/office/powerpoint/2010/main" val="518709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Air Pollution and Other Environmental Hazards</a:t>
            </a:r>
            <a:endParaRPr lang="ar-SA" dirty="0"/>
          </a:p>
        </p:txBody>
      </p:sp>
      <p:sp>
        <p:nvSpPr>
          <p:cNvPr id="3" name="Content Placeholder 2"/>
          <p:cNvSpPr>
            <a:spLocks noGrp="1"/>
          </p:cNvSpPr>
          <p:nvPr>
            <p:ph idx="1"/>
          </p:nvPr>
        </p:nvSpPr>
        <p:spPr/>
        <p:txBody>
          <a:bodyPr/>
          <a:lstStyle/>
          <a:p>
            <a:pPr algn="l" rtl="0"/>
            <a:r>
              <a:rPr lang="en-US" dirty="0" smtClean="0"/>
              <a:t>Older people are especially vulnerable to ozone and particulate matter (PM), especially fine particle pollution. Research has shown that fine particle pollution increases the risk of premature death, cardiac arrhythmias and heart attacks, asthma attacks, and chronic bronchitis. Even at low levels, ozone has been found to worsen pulmonary diseases.</a:t>
            </a:r>
            <a:endParaRPr lang="ar-SA" dirty="0"/>
          </a:p>
        </p:txBody>
      </p:sp>
    </p:spTree>
    <p:extLst>
      <p:ext uri="{BB962C8B-B14F-4D97-AF65-F5344CB8AC3E}">
        <p14:creationId xmlns:p14="http://schemas.microsoft.com/office/powerpoint/2010/main" val="4291520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Elders and Health Care Utilization and Costs</a:t>
            </a:r>
            <a:endParaRPr lang="ar-SA" dirty="0"/>
          </a:p>
        </p:txBody>
      </p:sp>
      <p:sp>
        <p:nvSpPr>
          <p:cNvPr id="3" name="Content Placeholder 2"/>
          <p:cNvSpPr>
            <a:spLocks noGrp="1"/>
          </p:cNvSpPr>
          <p:nvPr>
            <p:ph idx="1"/>
          </p:nvPr>
        </p:nvSpPr>
        <p:spPr/>
        <p:txBody>
          <a:bodyPr/>
          <a:lstStyle/>
          <a:p>
            <a:pPr algn="l" rtl="0">
              <a:buFont typeface="Wingdings" panose="05000000000000000000" pitchFamily="2" charset="2"/>
              <a:buChar char="q"/>
            </a:pPr>
            <a:r>
              <a:rPr lang="en-US" dirty="0" smtClean="0"/>
              <a:t>Health Care Utilization:</a:t>
            </a:r>
          </a:p>
          <a:p>
            <a:pPr algn="l" rtl="0"/>
            <a:r>
              <a:rPr lang="en-US" dirty="0" smtClean="0"/>
              <a:t>Older adults use a wide range of health care services at a higher rate than other age groups. For example, seniors spend more time in hospitals than younger persons. </a:t>
            </a:r>
          </a:p>
          <a:p>
            <a:pPr algn="l" rtl="0"/>
            <a:r>
              <a:rPr lang="en-US" dirty="0" smtClean="0"/>
              <a:t>An analysis of short-stay hospitals showed that persons, 75 years of age and older, had an average length of stay (ALOS) of 6.8 days, individuals in the 65 to 74 year age group had an ALOS of 5.9 days, those 45 to 64 years of age had an ALOS of 4.5 days, and persons 18-44 years of age had an ALOS of 3.5 days.</a:t>
            </a:r>
            <a:endParaRPr lang="ar-SA" dirty="0"/>
          </a:p>
        </p:txBody>
      </p:sp>
    </p:spTree>
    <p:extLst>
      <p:ext uri="{BB962C8B-B14F-4D97-AF65-F5344CB8AC3E}">
        <p14:creationId xmlns:p14="http://schemas.microsoft.com/office/powerpoint/2010/main" val="141980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a:t>M</a:t>
            </a:r>
            <a:r>
              <a:rPr lang="en-US" dirty="0" smtClean="0"/>
              <a:t>ost long-term care services (a range of health care, mental health, social support, and residential services, including home health care, adult day care, hospice care, assisted living facilities, skilled nursing facilities, subacute care facilities, and continuing care retirement communities) are used by persons age 65 years and older.</a:t>
            </a:r>
            <a:endParaRPr lang="ar-SA" dirty="0"/>
          </a:p>
        </p:txBody>
      </p:sp>
    </p:spTree>
    <p:extLst>
      <p:ext uri="{BB962C8B-B14F-4D97-AF65-F5344CB8AC3E}">
        <p14:creationId xmlns:p14="http://schemas.microsoft.com/office/powerpoint/2010/main" val="211592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Introduction</a:t>
            </a:r>
            <a:endParaRPr lang="ar-SA" dirty="0"/>
          </a:p>
        </p:txBody>
      </p:sp>
      <p:sp>
        <p:nvSpPr>
          <p:cNvPr id="3" name="Content Placeholder 2"/>
          <p:cNvSpPr>
            <a:spLocks noGrp="1"/>
          </p:cNvSpPr>
          <p:nvPr>
            <p:ph idx="1"/>
          </p:nvPr>
        </p:nvSpPr>
        <p:spPr/>
        <p:txBody>
          <a:bodyPr>
            <a:normAutofit fontScale="77500" lnSpcReduction="20000"/>
          </a:bodyPr>
          <a:lstStyle/>
          <a:p>
            <a:pPr algn="l" rtl="0"/>
            <a:r>
              <a:rPr lang="en-US" dirty="0" err="1"/>
              <a:t>Noncommunicable</a:t>
            </a:r>
            <a:r>
              <a:rPr lang="en-US" dirty="0"/>
              <a:t> diseases (NCDs) kill 41 million people each year, equivalent to 71% of all deaths globally.</a:t>
            </a:r>
          </a:p>
          <a:p>
            <a:pPr algn="l" rtl="0"/>
            <a:r>
              <a:rPr lang="en-US" dirty="0"/>
              <a:t>Each year, more than 15 million people die from a NCD between the ages of 30 and 69 years; 85% of these "premature" deaths occur in low- and middle-income countries.</a:t>
            </a:r>
          </a:p>
          <a:p>
            <a:pPr algn="l" rtl="0"/>
            <a:r>
              <a:rPr lang="en-US" dirty="0"/>
              <a:t>77% of all NCD deaths are in low- and middle-income countries.</a:t>
            </a:r>
          </a:p>
          <a:p>
            <a:pPr algn="l" rtl="0"/>
            <a:r>
              <a:rPr lang="en-US" dirty="0"/>
              <a:t>Cardiovascular diseases account for most NCD deaths, or 17.9 million people annually, followed by cancers (9.3 million), respiratory diseases (4.1 million), and diabetes (1.5 million).</a:t>
            </a:r>
          </a:p>
          <a:p>
            <a:pPr algn="l" rtl="0"/>
            <a:r>
              <a:rPr lang="en-US" dirty="0"/>
              <a:t>These four groups of diseases account for over 80% of all premature NCD deaths.</a:t>
            </a:r>
          </a:p>
          <a:p>
            <a:pPr algn="l" rtl="0"/>
            <a:r>
              <a:rPr lang="en-US" dirty="0"/>
              <a:t>Tobacco use, physical inactivity, the harmful use of alcohol and unhealthy diets all increase the risk of dying from a NCD.</a:t>
            </a:r>
          </a:p>
          <a:p>
            <a:pPr algn="l" rtl="0"/>
            <a:r>
              <a:rPr lang="en-US" dirty="0"/>
              <a:t>Detection, screening and treatment of NCDs, as well as palliative care, are key components of the response to NCDs.</a:t>
            </a:r>
          </a:p>
        </p:txBody>
      </p:sp>
    </p:spTree>
    <p:extLst>
      <p:ext uri="{BB962C8B-B14F-4D97-AF65-F5344CB8AC3E}">
        <p14:creationId xmlns:p14="http://schemas.microsoft.com/office/powerpoint/2010/main" val="21810936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smtClean="0"/>
              <a:t>Drug therapy is one of the most effective interventions for improving health outcomes. However, some medications are less appropriate for older patients. The toxic effects of prescription and over-the-counter (OTC) medications have major adverse health effects and can lead to excess health care utilization and increased costs.</a:t>
            </a:r>
          </a:p>
          <a:p>
            <a:pPr algn="l" rtl="0"/>
            <a:r>
              <a:rPr lang="en-US" dirty="0" smtClean="0"/>
              <a:t>There are a number of human and environmental factors that increase seniors’ risk of self-management errors. First, they take more prescription and OTC medications than any other age group.</a:t>
            </a:r>
            <a:endParaRPr lang="ar-SA" dirty="0"/>
          </a:p>
        </p:txBody>
      </p:sp>
    </p:spTree>
    <p:extLst>
      <p:ext uri="{BB962C8B-B14F-4D97-AF65-F5344CB8AC3E}">
        <p14:creationId xmlns:p14="http://schemas.microsoft.com/office/powerpoint/2010/main" val="41515017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a:t>O</a:t>
            </a:r>
            <a:r>
              <a:rPr lang="en-US" dirty="0" smtClean="0"/>
              <a:t>lder adults, who are often on fixed incomes tend to self-medicate with OTC because they are cheaper than the more expensive prescription medications. As more drugs become available as OTC medications, as the population ages, and as the prevalence of chronic diseases increases, there will be an increased risk of adverse drug effects in this population.</a:t>
            </a:r>
          </a:p>
          <a:p>
            <a:pPr algn="l" rtl="0"/>
            <a:r>
              <a:rPr lang="en-US" dirty="0"/>
              <a:t>O</a:t>
            </a:r>
            <a:r>
              <a:rPr lang="en-US" dirty="0" smtClean="0"/>
              <a:t>lder adults may stop using high priced prescription medications because they cannot afford them. This is especially true for those with chronic diseases such as diabetes, hypertension, cardiovascular disease, and cancer, who must take a number of medications daily.</a:t>
            </a:r>
            <a:endParaRPr lang="ar-SA" dirty="0"/>
          </a:p>
        </p:txBody>
      </p:sp>
    </p:spTree>
    <p:extLst>
      <p:ext uri="{BB962C8B-B14F-4D97-AF65-F5344CB8AC3E}">
        <p14:creationId xmlns:p14="http://schemas.microsoft.com/office/powerpoint/2010/main" val="40109268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smtClean="0"/>
              <a:t>Older adults may be confused by complicated drug regimes involving drugs with different doses, times of administration, and methods of administration.</a:t>
            </a:r>
          </a:p>
          <a:p>
            <a:pPr algn="l" rtl="0"/>
            <a:r>
              <a:rPr lang="en-US" dirty="0"/>
              <a:t>P</a:t>
            </a:r>
            <a:r>
              <a:rPr lang="en-US" dirty="0" smtClean="0"/>
              <a:t>atients frequently have insufficient knowledge about their medications. Studies of the general population have found that more than 60% of individuals are unable to identify the active ingredient in their pain medication, and approximately 40% of Americans believe that OTC medications are harmless.</a:t>
            </a:r>
            <a:endParaRPr lang="ar-SA" dirty="0"/>
          </a:p>
        </p:txBody>
      </p:sp>
    </p:spTree>
    <p:extLst>
      <p:ext uri="{BB962C8B-B14F-4D97-AF65-F5344CB8AC3E}">
        <p14:creationId xmlns:p14="http://schemas.microsoft.com/office/powerpoint/2010/main" val="624937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a:t>O</a:t>
            </a:r>
            <a:r>
              <a:rPr lang="en-US" dirty="0" smtClean="0"/>
              <a:t>lder adults are at risk for cognitive, sensory, and motor deficits which impair their ability to take prescription and OTC medications properly.</a:t>
            </a:r>
          </a:p>
          <a:p>
            <a:pPr algn="l" rtl="0"/>
            <a:r>
              <a:rPr lang="en-US" dirty="0"/>
              <a:t>A</a:t>
            </a:r>
            <a:r>
              <a:rPr lang="en-US" dirty="0" smtClean="0"/>
              <a:t>lcohol-drug interactions and use of complementary and alternative remedies can lead to adverse effects.</a:t>
            </a:r>
          </a:p>
          <a:p>
            <a:pPr algn="l" rtl="0"/>
            <a:r>
              <a:rPr lang="en-US" dirty="0" smtClean="0"/>
              <a:t>Communication problems between the health care practitioner and patient can contribute to medication errors.</a:t>
            </a:r>
          </a:p>
          <a:p>
            <a:pPr algn="l" rtl="0"/>
            <a:r>
              <a:rPr lang="en-US" dirty="0"/>
              <a:t>P</a:t>
            </a:r>
            <a:r>
              <a:rPr lang="en-US" dirty="0" smtClean="0"/>
              <a:t>olypharmacy or the concurrent prescription of multiple medications for seniors increases the risk of medication errors.</a:t>
            </a:r>
          </a:p>
        </p:txBody>
      </p:sp>
    </p:spTree>
    <p:extLst>
      <p:ext uri="{BB962C8B-B14F-4D97-AF65-F5344CB8AC3E}">
        <p14:creationId xmlns:p14="http://schemas.microsoft.com/office/powerpoint/2010/main" val="1362805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smtClean="0"/>
              <a:t>Improper storage of medications will result in ineffective medications.</a:t>
            </a:r>
          </a:p>
          <a:p>
            <a:pPr algn="l" rtl="0"/>
            <a:r>
              <a:rPr lang="en-US" dirty="0"/>
              <a:t>T</a:t>
            </a:r>
            <a:r>
              <a:rPr lang="en-US" dirty="0" smtClean="0"/>
              <a:t>he lack of clearly marked expiration dates on drugs increases the risk that patients will continue to take medications that are no longer efficacious.</a:t>
            </a:r>
            <a:endParaRPr lang="ar-SA" dirty="0"/>
          </a:p>
        </p:txBody>
      </p:sp>
    </p:spTree>
    <p:extLst>
      <p:ext uri="{BB962C8B-B14F-4D97-AF65-F5344CB8AC3E}">
        <p14:creationId xmlns:p14="http://schemas.microsoft.com/office/powerpoint/2010/main" val="3237806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smtClean="0"/>
              <a:t>A number of strategies can help reduce medication errors and mismanagement in older adults. Terrell, et al. (2006) suggest that opioids, although not without risks, are safe with slow titration, the use of precautions, and constipation treatment. They recommend estimating creatinine clearance when prescribing drugs that necessitate dosage adjustment in patients with potential or actual renal insufficiency. They also urge that more research be undertaken to determine the correct dosing and safety of drugs for older patients.</a:t>
            </a:r>
            <a:endParaRPr lang="ar-SA" dirty="0"/>
          </a:p>
        </p:txBody>
      </p:sp>
    </p:spTree>
    <p:extLst>
      <p:ext uri="{BB962C8B-B14F-4D97-AF65-F5344CB8AC3E}">
        <p14:creationId xmlns:p14="http://schemas.microsoft.com/office/powerpoint/2010/main" val="4143187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Elders and Health Care Utilization and Costs</a:t>
            </a:r>
            <a:endParaRPr lang="ar-SA" dirty="0"/>
          </a:p>
        </p:txBody>
      </p:sp>
      <p:sp>
        <p:nvSpPr>
          <p:cNvPr id="3" name="Content Placeholder 2"/>
          <p:cNvSpPr>
            <a:spLocks noGrp="1"/>
          </p:cNvSpPr>
          <p:nvPr>
            <p:ph idx="1"/>
          </p:nvPr>
        </p:nvSpPr>
        <p:spPr/>
        <p:txBody>
          <a:bodyPr/>
          <a:lstStyle/>
          <a:p>
            <a:pPr algn="l" rtl="0"/>
            <a:r>
              <a:rPr lang="en-US" dirty="0" smtClean="0"/>
              <a:t>Improved patient and health provider education can reduce the risk of medication problems.</a:t>
            </a:r>
          </a:p>
          <a:p>
            <a:pPr algn="l" rtl="0"/>
            <a:r>
              <a:rPr lang="en-US" dirty="0" smtClean="0"/>
              <a:t>Online drug utilization review linked to a telephone pharmacy alert may help physicians reduce medication errors.</a:t>
            </a:r>
          </a:p>
          <a:p>
            <a:pPr algn="l" rtl="0"/>
            <a:r>
              <a:rPr lang="en-US" dirty="0" smtClean="0"/>
              <a:t>Another important component of health care utilization is surgery, and with improvements in surgery, longer life expectancy, and improved surgical outcomes, seniors are increasingly being referred for certain types of surgical operations.</a:t>
            </a:r>
            <a:endParaRPr lang="ar-SA" dirty="0"/>
          </a:p>
        </p:txBody>
      </p:sp>
    </p:spTree>
    <p:extLst>
      <p:ext uri="{BB962C8B-B14F-4D97-AF65-F5344CB8AC3E}">
        <p14:creationId xmlns:p14="http://schemas.microsoft.com/office/powerpoint/2010/main" val="6585653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HRQL</a:t>
            </a:r>
            <a:endParaRPr lang="ar-SA" dirty="0"/>
          </a:p>
        </p:txBody>
      </p:sp>
      <p:sp>
        <p:nvSpPr>
          <p:cNvPr id="3" name="Content Placeholder 2"/>
          <p:cNvSpPr>
            <a:spLocks noGrp="1"/>
          </p:cNvSpPr>
          <p:nvPr>
            <p:ph idx="1"/>
          </p:nvPr>
        </p:nvSpPr>
        <p:spPr/>
        <p:txBody>
          <a:bodyPr>
            <a:normAutofit lnSpcReduction="10000"/>
          </a:bodyPr>
          <a:lstStyle/>
          <a:p>
            <a:pPr algn="l" rtl="0"/>
            <a:r>
              <a:rPr lang="en-US" dirty="0" smtClean="0"/>
              <a:t>As surgery has been extended into older populations, </a:t>
            </a:r>
            <a:r>
              <a:rPr lang="en-US" dirty="0" smtClean="0"/>
              <a:t>health-related </a:t>
            </a:r>
            <a:r>
              <a:rPr lang="en-US" dirty="0" smtClean="0"/>
              <a:t>quality of life (HRQL) has been used as an important indicator of surgical success. </a:t>
            </a:r>
            <a:endParaRPr lang="en-US" dirty="0" smtClean="0"/>
          </a:p>
          <a:p>
            <a:pPr algn="l" rtl="0"/>
            <a:r>
              <a:rPr lang="en-US" dirty="0" smtClean="0"/>
              <a:t>HRQL </a:t>
            </a:r>
            <a:r>
              <a:rPr lang="en-US" dirty="0" smtClean="0"/>
              <a:t>measures can be used to determine the appropriateness of surgery for seniors who face substantial surgery-related morbidity and mortality. New techniques, such as laparoscopic or minimally invasive surgery, have great potential for reducing perioperative problems and improving HRQL in younger age groups. However, these techniques have not been used extensively in older age groups, who may derive even greater potential benefits from these procedures than younger age groups.</a:t>
            </a:r>
            <a:endParaRPr lang="ar-SA" dirty="0"/>
          </a:p>
        </p:txBody>
      </p:sp>
    </p:spTree>
    <p:extLst>
      <p:ext uri="{BB962C8B-B14F-4D97-AF65-F5344CB8AC3E}">
        <p14:creationId xmlns:p14="http://schemas.microsoft.com/office/powerpoint/2010/main" val="18136334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Health Care Costs</a:t>
            </a:r>
            <a:endParaRPr lang="ar-SA" dirty="0"/>
          </a:p>
        </p:txBody>
      </p:sp>
      <p:sp>
        <p:nvSpPr>
          <p:cNvPr id="3" name="Content Placeholder 2"/>
          <p:cNvSpPr>
            <a:spLocks noGrp="1"/>
          </p:cNvSpPr>
          <p:nvPr>
            <p:ph idx="1"/>
          </p:nvPr>
        </p:nvSpPr>
        <p:spPr/>
        <p:txBody>
          <a:bodyPr/>
          <a:lstStyle/>
          <a:p>
            <a:pPr algn="l" rtl="0"/>
            <a:r>
              <a:rPr lang="en-US" dirty="0" smtClean="0"/>
              <a:t>A significant amount of health care expenditures are for Medicare beneficiaries (persons 65 years of age and over and disabled persons). </a:t>
            </a:r>
            <a:endParaRPr lang="en-US" dirty="0" smtClean="0"/>
          </a:p>
          <a:p>
            <a:pPr algn="l" rtl="0"/>
            <a:r>
              <a:rPr lang="en-US" dirty="0" smtClean="0"/>
              <a:t>In </a:t>
            </a:r>
            <a:r>
              <a:rPr lang="en-US" dirty="0" smtClean="0"/>
              <a:t>2003, 30% of hospital expenditures were paid by </a:t>
            </a:r>
            <a:r>
              <a:rPr lang="en-US" dirty="0" smtClean="0"/>
              <a:t>Medicare. </a:t>
            </a:r>
            <a:r>
              <a:rPr lang="en-US" dirty="0" smtClean="0"/>
              <a:t>However, Medicare paid only 12% of nursing home care in 2003. Despite the availability of Medicare, seniors may still have substantial out-of-pocket health care expenditures. This is particularly true for those with poor health and higher total expenditures and individuals with significant prescription medication expenses since drug expenses are less likely to be covered by health insurance than hospital and physician expenses.</a:t>
            </a:r>
            <a:endParaRPr lang="ar-SA" dirty="0"/>
          </a:p>
        </p:txBody>
      </p:sp>
    </p:spTree>
    <p:extLst>
      <p:ext uri="{BB962C8B-B14F-4D97-AF65-F5344CB8AC3E}">
        <p14:creationId xmlns:p14="http://schemas.microsoft.com/office/powerpoint/2010/main" val="2130245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Health Care Costs</a:t>
            </a:r>
            <a:endParaRPr lang="ar-SA" dirty="0"/>
          </a:p>
        </p:txBody>
      </p:sp>
      <p:sp>
        <p:nvSpPr>
          <p:cNvPr id="3" name="Content Placeholder 2"/>
          <p:cNvSpPr>
            <a:spLocks noGrp="1"/>
          </p:cNvSpPr>
          <p:nvPr>
            <p:ph idx="1"/>
          </p:nvPr>
        </p:nvSpPr>
        <p:spPr/>
        <p:txBody>
          <a:bodyPr/>
          <a:lstStyle/>
          <a:p>
            <a:pPr algn="l" rtl="0"/>
            <a:r>
              <a:rPr lang="en-US" dirty="0" smtClean="0"/>
              <a:t>The costs of chronic diseases consist of both direct medical costs and indirect costs such as lost workdays and reduced productivity. However, it is difficult to calculate total health care costs for non-employed elderly since in the general population the calculations of indirect costs involve determining changes in work status.</a:t>
            </a:r>
            <a:endParaRPr lang="ar-SA" dirty="0"/>
          </a:p>
        </p:txBody>
      </p:sp>
    </p:spTree>
    <p:extLst>
      <p:ext uri="{BB962C8B-B14F-4D97-AF65-F5344CB8AC3E}">
        <p14:creationId xmlns:p14="http://schemas.microsoft.com/office/powerpoint/2010/main" val="2711157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Introduction</a:t>
            </a:r>
            <a:endParaRPr lang="ar-SA" dirty="0"/>
          </a:p>
        </p:txBody>
      </p:sp>
      <p:sp>
        <p:nvSpPr>
          <p:cNvPr id="3" name="Content Placeholder 2"/>
          <p:cNvSpPr>
            <a:spLocks noGrp="1"/>
          </p:cNvSpPr>
          <p:nvPr>
            <p:ph idx="1"/>
          </p:nvPr>
        </p:nvSpPr>
        <p:spPr/>
        <p:txBody>
          <a:bodyPr/>
          <a:lstStyle/>
          <a:p>
            <a:pPr algn="l" rtl="0"/>
            <a:r>
              <a:rPr lang="en-US" dirty="0" smtClean="0"/>
              <a:t>NCDs in Palestine:</a:t>
            </a:r>
          </a:p>
          <a:p>
            <a:pPr algn="l" rtl="0"/>
            <a:r>
              <a:rPr lang="en-US" dirty="0" smtClean="0"/>
              <a:t>CVD: 1/3 deaths annually.</a:t>
            </a:r>
          </a:p>
          <a:p>
            <a:pPr algn="l" rtl="0"/>
            <a:r>
              <a:rPr lang="en-US" dirty="0" smtClean="0"/>
              <a:t>Cancer: 3191 (2020) new cases, 116/100000.</a:t>
            </a:r>
          </a:p>
          <a:p>
            <a:pPr algn="l" rtl="0"/>
            <a:r>
              <a:rPr lang="en-US" dirty="0" smtClean="0"/>
              <a:t>DM: 4420 (2020) new cases, 160/100000.</a:t>
            </a:r>
          </a:p>
          <a:p>
            <a:pPr algn="l" rtl="0"/>
            <a:endParaRPr lang="ar-SA" dirty="0"/>
          </a:p>
        </p:txBody>
      </p:sp>
    </p:spTree>
    <p:extLst>
      <p:ext uri="{BB962C8B-B14F-4D97-AF65-F5344CB8AC3E}">
        <p14:creationId xmlns:p14="http://schemas.microsoft.com/office/powerpoint/2010/main" val="9933897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Health Care Costs</a:t>
            </a:r>
            <a:endParaRPr lang="ar-SA" dirty="0"/>
          </a:p>
        </p:txBody>
      </p:sp>
      <p:sp>
        <p:nvSpPr>
          <p:cNvPr id="3" name="Content Placeholder 2"/>
          <p:cNvSpPr>
            <a:spLocks noGrp="1"/>
          </p:cNvSpPr>
          <p:nvPr>
            <p:ph idx="1"/>
          </p:nvPr>
        </p:nvSpPr>
        <p:spPr/>
        <p:txBody>
          <a:bodyPr/>
          <a:lstStyle/>
          <a:p>
            <a:pPr algn="l" rtl="0"/>
            <a:r>
              <a:rPr lang="en-US" dirty="0" smtClean="0"/>
              <a:t>Estimates of the costs of chronic diseases underestimate the true burden of these diseases since they may omit the costs associated with pain and suffering, the care given by family and other caregivers, and the services of other health providers that are necessitated by the patient’s chronic condition. Nevertheless, the direct and indirect costs of chronic diseases are enormous.</a:t>
            </a:r>
            <a:endParaRPr lang="ar-SA" dirty="0"/>
          </a:p>
        </p:txBody>
      </p:sp>
    </p:spTree>
    <p:extLst>
      <p:ext uri="{BB962C8B-B14F-4D97-AF65-F5344CB8AC3E}">
        <p14:creationId xmlns:p14="http://schemas.microsoft.com/office/powerpoint/2010/main" val="1637325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Chronic Disease and Quality of Life in Older Adults</a:t>
            </a:r>
            <a:endParaRPr lang="ar-SA" dirty="0"/>
          </a:p>
        </p:txBody>
      </p:sp>
      <p:sp>
        <p:nvSpPr>
          <p:cNvPr id="3" name="Content Placeholder 2"/>
          <p:cNvSpPr>
            <a:spLocks noGrp="1"/>
          </p:cNvSpPr>
          <p:nvPr>
            <p:ph idx="1"/>
          </p:nvPr>
        </p:nvSpPr>
        <p:spPr/>
        <p:txBody>
          <a:bodyPr/>
          <a:lstStyle/>
          <a:p>
            <a:pPr algn="l" rtl="0"/>
            <a:r>
              <a:rPr lang="en-US" dirty="0" smtClean="0"/>
              <a:t>Quality of life has been defined as “the subjective judgment of the net valence of one’s life as marked by time intervals from very brief to very long.</a:t>
            </a:r>
          </a:p>
          <a:p>
            <a:pPr algn="l" rtl="0"/>
            <a:r>
              <a:rPr lang="en-US" dirty="0" smtClean="0"/>
              <a:t>Contributors to the experience of quality of life include temperament, cognitive-affective schemata from past experiences and the intensity of affect</a:t>
            </a:r>
            <a:r>
              <a:rPr lang="en-US" dirty="0" smtClean="0"/>
              <a:t>.</a:t>
            </a:r>
            <a:endParaRPr lang="en-US" dirty="0" smtClean="0"/>
          </a:p>
        </p:txBody>
      </p:sp>
    </p:spTree>
    <p:extLst>
      <p:ext uri="{BB962C8B-B14F-4D97-AF65-F5344CB8AC3E}">
        <p14:creationId xmlns:p14="http://schemas.microsoft.com/office/powerpoint/2010/main" val="4798078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Chronic Disease and Quality of Life in Older Adults</a:t>
            </a:r>
            <a:endParaRPr lang="ar-SA" dirty="0"/>
          </a:p>
        </p:txBody>
      </p:sp>
      <p:sp>
        <p:nvSpPr>
          <p:cNvPr id="3" name="Content Placeholder 2"/>
          <p:cNvSpPr>
            <a:spLocks noGrp="1"/>
          </p:cNvSpPr>
          <p:nvPr>
            <p:ph idx="1"/>
          </p:nvPr>
        </p:nvSpPr>
        <p:spPr/>
        <p:txBody>
          <a:bodyPr/>
          <a:lstStyle/>
          <a:p>
            <a:pPr algn="l" rtl="0"/>
            <a:r>
              <a:rPr lang="en-US" dirty="0" smtClean="0"/>
              <a:t>Although many older adults have good health, most do experience increased physical problems that affect them and their activity level. Furthermore, changes become subtler as people age and they may not be aware of differences. </a:t>
            </a:r>
            <a:endParaRPr lang="en-US" dirty="0" smtClean="0"/>
          </a:p>
          <a:p>
            <a:pPr algn="l" rtl="0"/>
            <a:r>
              <a:rPr lang="en-US" dirty="0" smtClean="0"/>
              <a:t>Certainly </a:t>
            </a:r>
            <a:r>
              <a:rPr lang="en-US" dirty="0" smtClean="0"/>
              <a:t>diseases do occur more frequently with advancing age, including dementia, Alzheimer’s disease (AD), arthritis, hypertension, stroke, heart disease, depression, osteoporosis (OP), as well as kidney and bladder problems, lung disease, cancer, and prostate disease in men.</a:t>
            </a:r>
            <a:endParaRPr lang="ar-SA" dirty="0"/>
          </a:p>
        </p:txBody>
      </p:sp>
    </p:spTree>
    <p:extLst>
      <p:ext uri="{BB962C8B-B14F-4D97-AF65-F5344CB8AC3E}">
        <p14:creationId xmlns:p14="http://schemas.microsoft.com/office/powerpoint/2010/main" val="15365824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Chronic Disease and Quality of Life in Older Adults</a:t>
            </a:r>
            <a:endParaRPr lang="ar-SA" dirty="0"/>
          </a:p>
        </p:txBody>
      </p:sp>
      <p:sp>
        <p:nvSpPr>
          <p:cNvPr id="3" name="Content Placeholder 2"/>
          <p:cNvSpPr>
            <a:spLocks noGrp="1"/>
          </p:cNvSpPr>
          <p:nvPr>
            <p:ph idx="1"/>
          </p:nvPr>
        </p:nvSpPr>
        <p:spPr/>
        <p:txBody>
          <a:bodyPr/>
          <a:lstStyle/>
          <a:p>
            <a:pPr algn="l" rtl="0"/>
            <a:r>
              <a:rPr lang="en-US" dirty="0" smtClean="0"/>
              <a:t>As an individual ages, the person experiences a number of changes, not only physical changes, but sensory changes, cognitive changes and emotional/personality changes as well. </a:t>
            </a:r>
            <a:endParaRPr lang="en-US" dirty="0" smtClean="0"/>
          </a:p>
          <a:p>
            <a:pPr algn="l" rtl="0"/>
            <a:r>
              <a:rPr lang="en-US" dirty="0" smtClean="0"/>
              <a:t>Diet</a:t>
            </a:r>
            <a:r>
              <a:rPr lang="en-US" dirty="0" smtClean="0"/>
              <a:t>, exercise, mental stimulation, a sense of self efficacy and connection to others emerged as key factors in maintaining high function and contentment in life.</a:t>
            </a:r>
            <a:endParaRPr lang="ar-SA" dirty="0"/>
          </a:p>
        </p:txBody>
      </p:sp>
    </p:spTree>
    <p:extLst>
      <p:ext uri="{BB962C8B-B14F-4D97-AF65-F5344CB8AC3E}">
        <p14:creationId xmlns:p14="http://schemas.microsoft.com/office/powerpoint/2010/main" val="6333099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Studies</a:t>
            </a:r>
            <a:endParaRPr lang="ar-SA" dirty="0"/>
          </a:p>
        </p:txBody>
      </p:sp>
      <p:sp>
        <p:nvSpPr>
          <p:cNvPr id="3" name="Content Placeholder 2"/>
          <p:cNvSpPr>
            <a:spLocks noGrp="1"/>
          </p:cNvSpPr>
          <p:nvPr>
            <p:ph idx="1"/>
          </p:nvPr>
        </p:nvSpPr>
        <p:spPr/>
        <p:txBody>
          <a:bodyPr/>
          <a:lstStyle/>
          <a:p>
            <a:pPr algn="l" rtl="0"/>
            <a:r>
              <a:rPr lang="en-US" dirty="0" smtClean="0"/>
              <a:t>The following two case studies illustrate the decline in quality of life that may be experienced by older adults.</a:t>
            </a:r>
            <a:endParaRPr lang="ar-SA" dirty="0"/>
          </a:p>
        </p:txBody>
      </p:sp>
    </p:spTree>
    <p:extLst>
      <p:ext uri="{BB962C8B-B14F-4D97-AF65-F5344CB8AC3E}">
        <p14:creationId xmlns:p14="http://schemas.microsoft.com/office/powerpoint/2010/main" val="33617308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1</a:t>
            </a:r>
            <a:endParaRPr lang="ar-SA" dirty="0"/>
          </a:p>
        </p:txBody>
      </p:sp>
      <p:sp>
        <p:nvSpPr>
          <p:cNvPr id="3" name="Content Placeholder 2"/>
          <p:cNvSpPr>
            <a:spLocks noGrp="1"/>
          </p:cNvSpPr>
          <p:nvPr>
            <p:ph idx="1"/>
          </p:nvPr>
        </p:nvSpPr>
        <p:spPr/>
        <p:txBody>
          <a:bodyPr>
            <a:normAutofit fontScale="70000" lnSpcReduction="20000"/>
          </a:bodyPr>
          <a:lstStyle/>
          <a:p>
            <a:pPr algn="l" rtl="0"/>
            <a:r>
              <a:rPr lang="en-US" dirty="0" smtClean="0"/>
              <a:t>Caroline is a 96-year-old Caucasian woman, widowed for almost 25 years. She had been a homemaker. She resided in her own domicile until three years ago, when due to ambulation problems, she reluctantly moved into a nursing home for primarily middle class and upper middle class individuals. She has her own apartment, but has meals in a dining room where residents are served three meals per day. She has two adult children in the area, numerous grandchildren as well as great-grandchildren. Few friends are still alive, but she has made several new friends since moving into the nursing home. In addition, she attends church each Sunday and has a number of friends and family members who attend church with her. She tends to go for outings (besides church) at least one time per week. These include shopping, plays, movies and eating at restaurants. She also watches T.V., reads, talks on the phone and to fellow residents, but rarely participates in activities sponsored by the nursing home. Caroline has suffered from OP for over twenty years and takes medication daily. She has no other chronic ailments, but had experienced pulmonary function problems in the past. She also walks daily, although she now needs to utilize a walker. She is physically slim, perhaps somewhat below average in weight. She generally eats well, but no longer exercises except for limited walking. Cognitive faculties are excellent, although her short-term memory has decreased somewhat in an age-appropriate way. There is no evidence of depression or acute anxiety. However, she periodically expresses a desire that “God take me already.” </a:t>
            </a:r>
            <a:endParaRPr lang="ar-SA" dirty="0"/>
          </a:p>
        </p:txBody>
      </p:sp>
    </p:spTree>
    <p:extLst>
      <p:ext uri="{BB962C8B-B14F-4D97-AF65-F5344CB8AC3E}">
        <p14:creationId xmlns:p14="http://schemas.microsoft.com/office/powerpoint/2010/main" val="1350272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2</a:t>
            </a:r>
            <a:endParaRPr lang="ar-SA" dirty="0"/>
          </a:p>
        </p:txBody>
      </p:sp>
      <p:sp>
        <p:nvSpPr>
          <p:cNvPr id="3" name="Content Placeholder 2"/>
          <p:cNvSpPr>
            <a:spLocks noGrp="1"/>
          </p:cNvSpPr>
          <p:nvPr>
            <p:ph idx="1"/>
          </p:nvPr>
        </p:nvSpPr>
        <p:spPr/>
        <p:txBody>
          <a:bodyPr>
            <a:normAutofit fontScale="70000" lnSpcReduction="20000"/>
          </a:bodyPr>
          <a:lstStyle/>
          <a:p>
            <a:pPr algn="l" rtl="0"/>
            <a:r>
              <a:rPr lang="en-US" dirty="0" smtClean="0"/>
              <a:t>Morris is a 71-year-old Caucasian male, married for 45 years. He has three adult children, but only one lives in the area. He retired when he was 64 years old, selling his business. Morris resides with his wife in an upper middle class suburb in a large metropolitan city. He suffered a heart attack when he was 67 years old and subsequently had open-heart surgery. Following the surgery, he developed acute anxiety and later depression. He refused to leave the home, exercise (as requested by his physicians) and avoided friends. His wife became increasingly frustrated with him and his steadfast resistance to do anything. She began to see a psychologist herself, and eventually took him to a geriatric psychiatrist, who placed him on medication. He continued to avoid friends and family, as well as activities. His physical condition deteriorated as well. He had several additional hospitalizations for cardiac problems. When his wife, who worked part-time, would go to work, he would have increased anxiety attacks. As a result, he was placed in an adult daycare facility when she was at work. However, he refused to participate in any activities or with other individuals, and resists even going to the facility. His depression has exacerbated and has not responded to treatment. Furthermore, he refuses to speak to a therapist, although family members have availed themselves of the geriatric psychiatrist’s assistance. He has expressed angry feelings as well, to the point that family members have a tendency to avoid him. Morris consistently expresses a desire to “leave me alone.”</a:t>
            </a:r>
            <a:endParaRPr lang="ar-SA" dirty="0"/>
          </a:p>
        </p:txBody>
      </p:sp>
    </p:spTree>
    <p:extLst>
      <p:ext uri="{BB962C8B-B14F-4D97-AF65-F5344CB8AC3E}">
        <p14:creationId xmlns:p14="http://schemas.microsoft.com/office/powerpoint/2010/main" val="1263097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Psychological Problems in the Elderly</a:t>
            </a:r>
            <a:endParaRPr lang="ar-SA" dirty="0"/>
          </a:p>
        </p:txBody>
      </p:sp>
      <p:sp>
        <p:nvSpPr>
          <p:cNvPr id="3" name="Content Placeholder 2"/>
          <p:cNvSpPr>
            <a:spLocks noGrp="1"/>
          </p:cNvSpPr>
          <p:nvPr>
            <p:ph idx="1"/>
          </p:nvPr>
        </p:nvSpPr>
        <p:spPr/>
        <p:txBody>
          <a:bodyPr>
            <a:normAutofit/>
          </a:bodyPr>
          <a:lstStyle/>
          <a:p>
            <a:pPr algn="l" rtl="0"/>
            <a:r>
              <a:rPr lang="en-US" dirty="0" smtClean="0"/>
              <a:t>According to the White House Conference on Aging, mental illness is the leading threat to independence and quality of life in older adults. </a:t>
            </a:r>
            <a:endParaRPr lang="en-US" dirty="0" smtClean="0"/>
          </a:p>
          <a:p>
            <a:pPr algn="l" rtl="0"/>
            <a:r>
              <a:rPr lang="en-US" dirty="0" smtClean="0"/>
              <a:t>The </a:t>
            </a:r>
            <a:r>
              <a:rPr lang="en-US" dirty="0" smtClean="0"/>
              <a:t>prevalence of mental illness among nursing home residents has consistently been found to be high. Two-thirds of residents were found to have diagnosable mental disorders and </a:t>
            </a:r>
            <a:r>
              <a:rPr lang="en-US" dirty="0" smtClean="0"/>
              <a:t>one fourth </a:t>
            </a:r>
            <a:r>
              <a:rPr lang="en-US" dirty="0" smtClean="0"/>
              <a:t>suffer from depression. However, some individuals appear to be at greater risk for developing depression and/or anxiety in later adulthood</a:t>
            </a:r>
            <a:r>
              <a:rPr lang="en-US" dirty="0" smtClean="0"/>
              <a:t>.</a:t>
            </a:r>
            <a:endParaRPr lang="ar-SA" dirty="0"/>
          </a:p>
        </p:txBody>
      </p:sp>
    </p:spTree>
    <p:extLst>
      <p:ext uri="{BB962C8B-B14F-4D97-AF65-F5344CB8AC3E}">
        <p14:creationId xmlns:p14="http://schemas.microsoft.com/office/powerpoint/2010/main" val="26354890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lstStyle/>
          <a:p>
            <a:pPr algn="l" rtl="0"/>
            <a:r>
              <a:rPr lang="en-US" dirty="0" smtClean="0"/>
              <a:t>As individuals age, chronic illnesses increase significantly. Concomitantly, there is also an increase in psychological symptoms as well as emotional disorders. </a:t>
            </a:r>
            <a:endParaRPr lang="en-US" dirty="0" smtClean="0"/>
          </a:p>
          <a:p>
            <a:pPr algn="l" rtl="0"/>
            <a:r>
              <a:rPr lang="en-US" dirty="0"/>
              <a:t>C</a:t>
            </a:r>
            <a:r>
              <a:rPr lang="en-US" dirty="0" smtClean="0"/>
              <a:t>hronic </a:t>
            </a:r>
            <a:r>
              <a:rPr lang="en-US" dirty="0" smtClean="0"/>
              <a:t>illness may affect a person’s mobility and independence, and effect the way a person lives, see him or herself and/or relates to others. There are often dramatic changes in psychological and social functioning. A certain amount of sadness is normal, but at times, chronic disease may result in depression, anxiety, anger, sleep disorders and/or substance abuse.</a:t>
            </a:r>
            <a:endParaRPr lang="ar-SA" dirty="0"/>
          </a:p>
        </p:txBody>
      </p:sp>
    </p:spTree>
    <p:extLst>
      <p:ext uri="{BB962C8B-B14F-4D97-AF65-F5344CB8AC3E}">
        <p14:creationId xmlns:p14="http://schemas.microsoft.com/office/powerpoint/2010/main" val="10048090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normAutofit fontScale="92500"/>
          </a:bodyPr>
          <a:lstStyle/>
          <a:p>
            <a:pPr algn="l" rtl="0"/>
            <a:r>
              <a:rPr lang="en-US" dirty="0" smtClean="0"/>
              <a:t>Multiple changes occur in the aging brain, leading to age-related emotional disorders. A growing body of recent evidence suggests that the cortical delta-</a:t>
            </a:r>
            <a:r>
              <a:rPr lang="en-US" dirty="0" err="1" smtClean="0"/>
              <a:t>opoid</a:t>
            </a:r>
            <a:r>
              <a:rPr lang="en-US" dirty="0" smtClean="0"/>
              <a:t> receptor system plays a critical role in anxiety and depressive-like behaviors. </a:t>
            </a:r>
            <a:endParaRPr lang="en-US" dirty="0" smtClean="0"/>
          </a:p>
          <a:p>
            <a:pPr algn="l" rtl="0"/>
            <a:r>
              <a:rPr lang="en-US" dirty="0" smtClean="0"/>
              <a:t>Narita</a:t>
            </a:r>
            <a:r>
              <a:rPr lang="en-US" dirty="0" smtClean="0"/>
              <a:t>, et al. (2006) found that the aging process promotes </a:t>
            </a:r>
            <a:r>
              <a:rPr lang="en-US" dirty="0" err="1" smtClean="0"/>
              <a:t>astrogliosis</a:t>
            </a:r>
            <a:r>
              <a:rPr lang="en-US" dirty="0" smtClean="0"/>
              <a:t> or an abnormal increase of astrocytes in the cingulated cortex, leading to emotional disorders. </a:t>
            </a:r>
            <a:endParaRPr lang="en-US" dirty="0" smtClean="0"/>
          </a:p>
          <a:p>
            <a:pPr algn="l" rtl="0"/>
            <a:r>
              <a:rPr lang="en-US" dirty="0"/>
              <a:t>O</a:t>
            </a:r>
            <a:r>
              <a:rPr lang="en-US" dirty="0" smtClean="0"/>
              <a:t>lder </a:t>
            </a:r>
            <a:r>
              <a:rPr lang="en-US" dirty="0" smtClean="0"/>
              <a:t>adults appear to be at greater risk for major depression biologically as a result of vascular changes. Yet, older adults may be protected psychologically due to factors such as socio-emotional selectivity and wisdom and be protected from social risks compared to younger adults.</a:t>
            </a:r>
            <a:endParaRPr lang="ar-SA" dirty="0"/>
          </a:p>
        </p:txBody>
      </p:sp>
    </p:spTree>
    <p:extLst>
      <p:ext uri="{BB962C8B-B14F-4D97-AF65-F5344CB8AC3E}">
        <p14:creationId xmlns:p14="http://schemas.microsoft.com/office/powerpoint/2010/main" val="2812483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NCDs</a:t>
            </a:r>
            <a:endParaRPr lang="ar-SA" dirty="0"/>
          </a:p>
        </p:txBody>
      </p:sp>
      <p:sp>
        <p:nvSpPr>
          <p:cNvPr id="3" name="Content Placeholder 2"/>
          <p:cNvSpPr>
            <a:spLocks noGrp="1"/>
          </p:cNvSpPr>
          <p:nvPr>
            <p:ph idx="1"/>
          </p:nvPr>
        </p:nvSpPr>
        <p:spPr/>
        <p:txBody>
          <a:bodyPr/>
          <a:lstStyle/>
          <a:p>
            <a:pPr algn="l" rtl="0"/>
            <a:r>
              <a:rPr lang="en-US" dirty="0" err="1"/>
              <a:t>Noncommunicable</a:t>
            </a:r>
            <a:r>
              <a:rPr lang="en-US" dirty="0"/>
              <a:t> diseases (NCDs), also known as chronic diseases, tend to be of long duration and are the result of a combination of genetic, physiological, environmental and </a:t>
            </a:r>
            <a:r>
              <a:rPr lang="en-US" dirty="0" smtClean="0"/>
              <a:t>behavioral </a:t>
            </a:r>
            <a:r>
              <a:rPr lang="en-US" dirty="0"/>
              <a:t>factors.</a:t>
            </a:r>
          </a:p>
          <a:p>
            <a:pPr algn="l" rtl="0"/>
            <a:r>
              <a:rPr lang="en-US" dirty="0"/>
              <a:t>The main types of NCD are cardiovascular diseases (such as heart attacks and stroke), cancers, chronic respiratory diseases (such as chronic obstructive pulmonary disease and asthma) and diabetes.</a:t>
            </a:r>
          </a:p>
          <a:p>
            <a:pPr algn="l" rtl="0"/>
            <a:r>
              <a:rPr lang="en-US" dirty="0"/>
              <a:t>NCDs disproportionately affect people in low- and middle-income countries where more than three quarters of global NCD deaths – 31.4 million – occur.</a:t>
            </a:r>
          </a:p>
        </p:txBody>
      </p:sp>
    </p:spTree>
    <p:extLst>
      <p:ext uri="{BB962C8B-B14F-4D97-AF65-F5344CB8AC3E}">
        <p14:creationId xmlns:p14="http://schemas.microsoft.com/office/powerpoint/2010/main" val="13566755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lstStyle/>
          <a:p>
            <a:pPr algn="l" rtl="0"/>
            <a:r>
              <a:rPr lang="en-US" dirty="0" smtClean="0"/>
              <a:t>The risk of getting depression is 10-25% for older women and 5-12% for older men, but it is much higher for older adults with chronic diseases, often 25-33</a:t>
            </a:r>
            <a:r>
              <a:rPr lang="en-US" dirty="0" smtClean="0"/>
              <a:t>%. </a:t>
            </a:r>
          </a:p>
          <a:p>
            <a:pPr algn="l" rtl="0"/>
            <a:r>
              <a:rPr lang="en-US" dirty="0" smtClean="0"/>
              <a:t>The </a:t>
            </a:r>
            <a:r>
              <a:rPr lang="en-US" dirty="0" smtClean="0"/>
              <a:t>rate of depression for those with multiple sclerosis (MS) and Parkinson’s disease was found to be 40%, while the rate of depression was even higher for those with coronary heart disease (CHD), who have had a heart attack. Forty to sixty-five percent of these individuals experience depression. </a:t>
            </a:r>
            <a:endParaRPr lang="en-US" dirty="0"/>
          </a:p>
          <a:p>
            <a:pPr algn="l" rtl="0"/>
            <a:r>
              <a:rPr lang="en-US" dirty="0" smtClean="0"/>
              <a:t>Patients </a:t>
            </a:r>
            <a:r>
              <a:rPr lang="en-US" dirty="0" smtClean="0"/>
              <a:t>with chronic low back pain had a prevalence of major depression three to four times greater than the normal population.</a:t>
            </a:r>
            <a:endParaRPr lang="ar-SA" dirty="0"/>
          </a:p>
        </p:txBody>
      </p:sp>
    </p:spTree>
    <p:extLst>
      <p:ext uri="{BB962C8B-B14F-4D97-AF65-F5344CB8AC3E}">
        <p14:creationId xmlns:p14="http://schemas.microsoft.com/office/powerpoint/2010/main" val="18910248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lstStyle/>
          <a:p>
            <a:pPr algn="l" rtl="0"/>
            <a:r>
              <a:rPr lang="en-US" dirty="0" smtClean="0"/>
              <a:t>In particular, chronic illnesses and aging have been associated with an increase in depressive symptoms and depressive </a:t>
            </a:r>
            <a:r>
              <a:rPr lang="en-US" dirty="0" smtClean="0"/>
              <a:t>disorders. </a:t>
            </a:r>
          </a:p>
          <a:p>
            <a:pPr algn="l" rtl="0"/>
            <a:r>
              <a:rPr lang="en-US" dirty="0" smtClean="0"/>
              <a:t>Common </a:t>
            </a:r>
            <a:r>
              <a:rPr lang="en-US" dirty="0" smtClean="0"/>
              <a:t>symptoms of depression include: depressed mood, loss of energy, decreased motivation, loss of interest or pleasure in daily activities (</a:t>
            </a:r>
            <a:r>
              <a:rPr lang="en-US" dirty="0" err="1" smtClean="0"/>
              <a:t>adhedonia</a:t>
            </a:r>
            <a:r>
              <a:rPr lang="en-US" dirty="0" smtClean="0"/>
              <a:t>), problems with concentration, and/or problems with memory (particularly short term memory). There may also be sleep problems, loss of appetite, feelings of worthlessness, feelings of guilt, increased irritability, feelings of hopelessness, crying spells and recurrent thoughts of suicide or death.</a:t>
            </a:r>
            <a:endParaRPr lang="ar-SA" dirty="0"/>
          </a:p>
        </p:txBody>
      </p:sp>
    </p:spTree>
    <p:extLst>
      <p:ext uri="{BB962C8B-B14F-4D97-AF65-F5344CB8AC3E}">
        <p14:creationId xmlns:p14="http://schemas.microsoft.com/office/powerpoint/2010/main" val="8161240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lstStyle/>
          <a:p>
            <a:pPr algn="l" rtl="0"/>
            <a:r>
              <a:rPr lang="en-US" dirty="0" smtClean="0"/>
              <a:t>Research has also shown that each person is affected differently by disease and disability</a:t>
            </a:r>
            <a:r>
              <a:rPr lang="en-US" dirty="0" smtClean="0"/>
              <a:t>.</a:t>
            </a:r>
          </a:p>
          <a:p>
            <a:pPr algn="l" rtl="0"/>
            <a:r>
              <a:rPr lang="en-US" dirty="0" smtClean="0"/>
              <a:t>There are </a:t>
            </a:r>
            <a:r>
              <a:rPr lang="en-US" dirty="0" smtClean="0"/>
              <a:t>age differences in older adult’s perceptions of health and depressive symptoms. Individuals with advanced old age were less affected by disability in comparison to the younger group of elderly. In addition, the authors found that regardless of age, the effects of disease and disability were mediated through subjective health </a:t>
            </a:r>
            <a:r>
              <a:rPr lang="en-US" dirty="0" smtClean="0"/>
              <a:t>perceptions.</a:t>
            </a:r>
            <a:endParaRPr lang="ar-SA" dirty="0"/>
          </a:p>
        </p:txBody>
      </p:sp>
    </p:spTree>
    <p:extLst>
      <p:ext uri="{BB962C8B-B14F-4D97-AF65-F5344CB8AC3E}">
        <p14:creationId xmlns:p14="http://schemas.microsoft.com/office/powerpoint/2010/main" val="32065092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Psychosocial factors, especially depression, seem to impact the development and/or the progression of a number of chronic diseases such as CHD and diabetes mellitus (</a:t>
            </a:r>
            <a:r>
              <a:rPr lang="en-US" dirty="0" smtClean="0"/>
              <a:t>DM). Frequently</a:t>
            </a:r>
            <a:r>
              <a:rPr lang="en-US" dirty="0" smtClean="0"/>
              <a:t>, patients as well as their families overlook the symptoms of depression, assuming that the depression is normal, but temporary for an individual coping with a serious, chronic disease. </a:t>
            </a:r>
            <a:endParaRPr lang="en-US" dirty="0" smtClean="0"/>
          </a:p>
          <a:p>
            <a:pPr algn="l" rtl="0"/>
            <a:r>
              <a:rPr lang="en-US" dirty="0" smtClean="0"/>
              <a:t>In </a:t>
            </a:r>
            <a:r>
              <a:rPr lang="en-US" dirty="0" smtClean="0"/>
              <a:t>addition, symptoms of depression are often masked by other medical conditions, which results in treatment of the symptoms but not the underlying cause of the depression. For example, some chronic illnesses such as Parkinson’s disease and MS have both a biological and an environmental component to the depression, which only serves to further complicate the diagnosis and subsequent </a:t>
            </a:r>
            <a:r>
              <a:rPr lang="en-US" dirty="0" smtClean="0"/>
              <a:t>treatment.</a:t>
            </a:r>
            <a:endParaRPr lang="ar-SA" dirty="0"/>
          </a:p>
        </p:txBody>
      </p:sp>
    </p:spTree>
    <p:extLst>
      <p:ext uri="{BB962C8B-B14F-4D97-AF65-F5344CB8AC3E}">
        <p14:creationId xmlns:p14="http://schemas.microsoft.com/office/powerpoint/2010/main" val="253384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Psychological Problems in the Elderly</a:t>
            </a:r>
            <a:endParaRPr lang="ar-SA" dirty="0"/>
          </a:p>
        </p:txBody>
      </p:sp>
      <p:sp>
        <p:nvSpPr>
          <p:cNvPr id="3" name="Content Placeholder 2"/>
          <p:cNvSpPr>
            <a:spLocks noGrp="1"/>
          </p:cNvSpPr>
          <p:nvPr>
            <p:ph idx="1"/>
          </p:nvPr>
        </p:nvSpPr>
        <p:spPr/>
        <p:txBody>
          <a:bodyPr/>
          <a:lstStyle/>
          <a:p>
            <a:pPr algn="l" rtl="0"/>
            <a:r>
              <a:rPr lang="en-US" dirty="0" err="1" smtClean="0"/>
              <a:t>Stenager</a:t>
            </a:r>
            <a:r>
              <a:rPr lang="en-US" dirty="0" smtClean="0"/>
              <a:t>, et al. (1994) found that among those who attempted suicide, 52% suffered from a disease and 21% were on daily analgesics</a:t>
            </a:r>
            <a:r>
              <a:rPr lang="en-US" dirty="0" smtClean="0"/>
              <a:t>.</a:t>
            </a:r>
            <a:endParaRPr lang="en-US" dirty="0" smtClean="0"/>
          </a:p>
        </p:txBody>
      </p:sp>
    </p:spTree>
    <p:extLst>
      <p:ext uri="{BB962C8B-B14F-4D97-AF65-F5344CB8AC3E}">
        <p14:creationId xmlns:p14="http://schemas.microsoft.com/office/powerpoint/2010/main" val="9916885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Studies</a:t>
            </a:r>
            <a:endParaRPr lang="ar-SA" dirty="0"/>
          </a:p>
        </p:txBody>
      </p:sp>
      <p:sp>
        <p:nvSpPr>
          <p:cNvPr id="3" name="Content Placeholder 2"/>
          <p:cNvSpPr>
            <a:spLocks noGrp="1"/>
          </p:cNvSpPr>
          <p:nvPr>
            <p:ph idx="1"/>
          </p:nvPr>
        </p:nvSpPr>
        <p:spPr/>
        <p:txBody>
          <a:bodyPr/>
          <a:lstStyle/>
          <a:p>
            <a:pPr algn="l" rtl="0"/>
            <a:r>
              <a:rPr lang="en-US" dirty="0" smtClean="0"/>
              <a:t>The following three case studies show some of the different ways in which older adults may respond to stressors in their lives.</a:t>
            </a:r>
            <a:endParaRPr lang="ar-SA" dirty="0"/>
          </a:p>
        </p:txBody>
      </p:sp>
    </p:spTree>
    <p:extLst>
      <p:ext uri="{BB962C8B-B14F-4D97-AF65-F5344CB8AC3E}">
        <p14:creationId xmlns:p14="http://schemas.microsoft.com/office/powerpoint/2010/main" val="237714174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1</a:t>
            </a:r>
            <a:endParaRPr lang="ar-SA" dirty="0"/>
          </a:p>
        </p:txBody>
      </p:sp>
      <p:sp>
        <p:nvSpPr>
          <p:cNvPr id="3" name="Content Placeholder 2"/>
          <p:cNvSpPr>
            <a:spLocks noGrp="1"/>
          </p:cNvSpPr>
          <p:nvPr>
            <p:ph idx="1"/>
          </p:nvPr>
        </p:nvSpPr>
        <p:spPr/>
        <p:txBody>
          <a:bodyPr>
            <a:normAutofit fontScale="92500" lnSpcReduction="10000"/>
          </a:bodyPr>
          <a:lstStyle/>
          <a:p>
            <a:pPr algn="l" rtl="0"/>
            <a:r>
              <a:rPr lang="en-US" dirty="0" smtClean="0"/>
              <a:t>Molly is an 81 year-old Caucasian woman, widowed three years ago. She had been a teacher for over 30 years until retiring 9 years ago. She continues to reside in her own residence and is active in her church and charities. Since her husband’s death, she has traveled extensively, visiting her four children and their families and also going on several elder hostel learning trips. She has an active network of friends, primarily through her church. She exercises daily and plays bridge, both at the senior center in her community. She also reads for at least one-hour per day, and regularly attends plays, the ballet, the symphony and movies. She does not smoke but drinks one glass of wine two to three times per week. Molly displays no signs of depression, anxiety or any other psychological disorder. Her health is still excellent, although she has had surgery to remove polyps in her colon on </a:t>
            </a:r>
            <a:r>
              <a:rPr lang="en-US" dirty="0" smtClean="0"/>
              <a:t>three occasions</a:t>
            </a:r>
            <a:r>
              <a:rPr lang="en-US" dirty="0" smtClean="0"/>
              <a:t>.</a:t>
            </a:r>
            <a:endParaRPr lang="ar-SA" dirty="0"/>
          </a:p>
        </p:txBody>
      </p:sp>
    </p:spTree>
    <p:extLst>
      <p:ext uri="{BB962C8B-B14F-4D97-AF65-F5344CB8AC3E}">
        <p14:creationId xmlns:p14="http://schemas.microsoft.com/office/powerpoint/2010/main" val="29071414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2</a:t>
            </a:r>
            <a:endParaRPr lang="ar-SA" dirty="0"/>
          </a:p>
        </p:txBody>
      </p:sp>
      <p:sp>
        <p:nvSpPr>
          <p:cNvPr id="3" name="Content Placeholder 2"/>
          <p:cNvSpPr>
            <a:spLocks noGrp="1"/>
          </p:cNvSpPr>
          <p:nvPr>
            <p:ph idx="1"/>
          </p:nvPr>
        </p:nvSpPr>
        <p:spPr/>
        <p:txBody>
          <a:bodyPr>
            <a:normAutofit fontScale="62500" lnSpcReduction="20000"/>
          </a:bodyPr>
          <a:lstStyle/>
          <a:p>
            <a:pPr algn="l" rtl="0"/>
            <a:r>
              <a:rPr lang="en-US" dirty="0" smtClean="0"/>
              <a:t>Sandra is a 76 year old Hispanic woman, married for 56 years. She had been a homemaker her entire life and has only worked part-time at a retail store during the Christmas holidays when she was younger. She has five children. Three of the children live out of state, while two children and their families live in the area. Her husband, Julio, has had AD for the past four years. At this point, he may not always recognize her. She has insisted in caring for Julio at home and has refused help except from one daughter, who comes over two times per week to help. Since the diagnosis, she has become increasingly depressed. She sleeps fitfully, and suffers from middle sleep disorder, usually waking up one or two times per night and laying awake for at least one-hour each time. Although she always drank one or two cocktails each night with her husband throughout her marriage, her drinking has increased substantially in the past three years. At the present time, she typically drinks between a pint and a quart of vodka daily, usually “passing out” on the couch. On several occasions she has fallen down, one time falling down the stairs to the basement and severely bruising herself. She continues to attend church regularly, but no longer participates in social activities through the church or with friends. When old friends call, she makes excuses as to why she cannot see them. She has also made excuses as to why friends may not come to the home, typically indicating that Julio becomes upset with changes in routine.</a:t>
            </a:r>
          </a:p>
          <a:p>
            <a:pPr algn="l" rtl="0"/>
            <a:r>
              <a:rPr lang="en-US" dirty="0" smtClean="0"/>
              <a:t>Several of her children have suggested that she see her doctor for medication for depression, but she refuses to do so. Her daughter has also expressed concerns about her mother’s physical condition, in that Sandra is at least 50 pounds overweight and primarily eats fried food. Her children have no knowledge of her increased use of alcohol, although her daughter suspects there may be a problem.</a:t>
            </a:r>
            <a:endParaRPr lang="ar-SA" dirty="0"/>
          </a:p>
        </p:txBody>
      </p:sp>
    </p:spTree>
    <p:extLst>
      <p:ext uri="{BB962C8B-B14F-4D97-AF65-F5344CB8AC3E}">
        <p14:creationId xmlns:p14="http://schemas.microsoft.com/office/powerpoint/2010/main" val="3856949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Case 3</a:t>
            </a:r>
            <a:endParaRPr lang="ar-SA" dirty="0"/>
          </a:p>
        </p:txBody>
      </p:sp>
      <p:sp>
        <p:nvSpPr>
          <p:cNvPr id="3" name="Content Placeholder 2"/>
          <p:cNvSpPr>
            <a:spLocks noGrp="1"/>
          </p:cNvSpPr>
          <p:nvPr>
            <p:ph idx="1"/>
          </p:nvPr>
        </p:nvSpPr>
        <p:spPr/>
        <p:txBody>
          <a:bodyPr>
            <a:normAutofit fontScale="62500" lnSpcReduction="20000"/>
          </a:bodyPr>
          <a:lstStyle/>
          <a:p>
            <a:pPr algn="l" rtl="0"/>
            <a:r>
              <a:rPr lang="en-US" dirty="0" smtClean="0"/>
              <a:t>William is a 62 year old Caucasian male, married for 29 years. He has two adolescent children. He grew up in an abusive home environment, with an alcoholic father. William had been a captain in a local fire department until four years ago, when he was diagnosed with MS. Since the diagnosis, he has been on disability. Initially, he attempted to remain active, insisting on walking himself, even though this resulted in numerous falls. Eventually, he had to resort to a walker and later a wheel chair.</a:t>
            </a:r>
          </a:p>
          <a:p>
            <a:pPr algn="l" rtl="0"/>
            <a:r>
              <a:rPr lang="en-US" dirty="0" smtClean="0"/>
              <a:t>As his disease progressed, he became increasingly angry, often yelling at his wife and children, as well as close friends. Frustration tolerance was low and irritability was high. In addition, he became significantly depressed, marked by decreased appetite, poor concentration, decreased memory, low energy, </a:t>
            </a:r>
            <a:r>
              <a:rPr lang="en-US" dirty="0" err="1" smtClean="0"/>
              <a:t>adhedonia</a:t>
            </a:r>
            <a:r>
              <a:rPr lang="en-US" dirty="0" smtClean="0"/>
              <a:t>, feelings of hopelessness, minimal motivation, as well as suicidal thoughts and ideation. He was referred to a psychiatrist and started on anti-depressant medication. He refused to see a counselor. However, his wife and children began therapy to assist them in coping with William, and in dealing with their own anger towards him.</a:t>
            </a:r>
          </a:p>
          <a:p>
            <a:pPr algn="l" rtl="0"/>
            <a:r>
              <a:rPr lang="en-US" dirty="0" smtClean="0"/>
              <a:t>As William lost further muscle control, he became even more angry and depressed. He began to spend his days watching TV in bed and withdrew from all contact with friends. He refused to leave the home, even when invited by extended family or friends. As his depression worsened, he made a suicide attempt, ingesting pills and was rushed to the hospital. A consulting psychiatrist met with him, but to no avail. He again refused to see a therapist and also refused occupational therapy and/or physical therapy.</a:t>
            </a:r>
            <a:endParaRPr lang="ar-SA" dirty="0"/>
          </a:p>
        </p:txBody>
      </p:sp>
    </p:spTree>
    <p:extLst>
      <p:ext uri="{BB962C8B-B14F-4D97-AF65-F5344CB8AC3E}">
        <p14:creationId xmlns:p14="http://schemas.microsoft.com/office/powerpoint/2010/main" val="385380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People at risk of NCDs</a:t>
            </a:r>
          </a:p>
        </p:txBody>
      </p:sp>
      <p:sp>
        <p:nvSpPr>
          <p:cNvPr id="3" name="Content Placeholder 2"/>
          <p:cNvSpPr>
            <a:spLocks noGrp="1"/>
          </p:cNvSpPr>
          <p:nvPr>
            <p:ph idx="1"/>
          </p:nvPr>
        </p:nvSpPr>
        <p:spPr/>
        <p:txBody>
          <a:bodyPr>
            <a:normAutofit fontScale="92500" lnSpcReduction="10000"/>
          </a:bodyPr>
          <a:lstStyle/>
          <a:p>
            <a:pPr algn="l" rtl="0"/>
            <a:r>
              <a:rPr lang="en-US" dirty="0"/>
              <a:t>People of all age groups, regions and countries are affected by NCDs. These conditions are often associated with older age groups, but evidence shows that more than 15 million of all deaths attributed to NCDs occur between the ages of 30 and 69 </a:t>
            </a:r>
            <a:r>
              <a:rPr lang="en-US" dirty="0" smtClean="0"/>
              <a:t>years. </a:t>
            </a:r>
            <a:r>
              <a:rPr lang="en-US" dirty="0"/>
              <a:t>Children, adults and the elderly are all vulnerable to the risk factors contributing to NCDs, whether from unhealthy diets, physical inactivity, exposure to tobacco smoke or the harmful use of alcohol.</a:t>
            </a:r>
          </a:p>
          <a:p>
            <a:pPr algn="l" rtl="0"/>
            <a:r>
              <a:rPr lang="en-US" dirty="0"/>
              <a:t>These diseases are driven by forces that include rapid unplanned urbanization, globalization of unhealthy lifestyles and population ageing. Unhealthy diets and a lack of physical activity may show up in people as raised blood pressure, increased blood glucose, elevated blood lipids and obesity. These are called metabolic risk factors that can lead to cardiovascular disease, the leading NCD in terms of premature deaths.</a:t>
            </a:r>
          </a:p>
        </p:txBody>
      </p:sp>
    </p:spTree>
    <p:extLst>
      <p:ext uri="{BB962C8B-B14F-4D97-AF65-F5344CB8AC3E}">
        <p14:creationId xmlns:p14="http://schemas.microsoft.com/office/powerpoint/2010/main" val="3094394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Risk Factors</a:t>
            </a:r>
            <a:endParaRPr lang="ar-SA" dirty="0"/>
          </a:p>
        </p:txBody>
      </p:sp>
      <p:sp>
        <p:nvSpPr>
          <p:cNvPr id="3" name="Content Placeholder 2"/>
          <p:cNvSpPr>
            <a:spLocks noGrp="1"/>
          </p:cNvSpPr>
          <p:nvPr>
            <p:ph idx="1"/>
          </p:nvPr>
        </p:nvSpPr>
        <p:spPr/>
        <p:txBody>
          <a:bodyPr>
            <a:normAutofit fontScale="92500" lnSpcReduction="20000"/>
          </a:bodyPr>
          <a:lstStyle/>
          <a:p>
            <a:pPr algn="l" rtl="0">
              <a:buFont typeface="Wingdings" panose="05000000000000000000" pitchFamily="2" charset="2"/>
              <a:buChar char="q"/>
            </a:pPr>
            <a:r>
              <a:rPr lang="en-US" dirty="0"/>
              <a:t>Modifiable </a:t>
            </a:r>
            <a:r>
              <a:rPr lang="en-US" dirty="0" smtClean="0"/>
              <a:t>behavioral </a:t>
            </a:r>
            <a:r>
              <a:rPr lang="en-US" dirty="0"/>
              <a:t>risk </a:t>
            </a:r>
            <a:r>
              <a:rPr lang="en-US" dirty="0" smtClean="0"/>
              <a:t>factors:</a:t>
            </a:r>
            <a:endParaRPr lang="en-US" dirty="0"/>
          </a:p>
          <a:p>
            <a:pPr algn="l" rtl="0"/>
            <a:r>
              <a:rPr lang="en-US" dirty="0"/>
              <a:t>Modifiable </a:t>
            </a:r>
            <a:r>
              <a:rPr lang="en-US" dirty="0" smtClean="0"/>
              <a:t>behaviors, </a:t>
            </a:r>
            <a:r>
              <a:rPr lang="en-US" dirty="0"/>
              <a:t>such as tobacco use, physical inactivity, unhealthy diet and the harmful use of alcohol, all increase the risk of NCDs.</a:t>
            </a:r>
          </a:p>
          <a:p>
            <a:pPr algn="l" rtl="0"/>
            <a:r>
              <a:rPr lang="en-US" dirty="0"/>
              <a:t>Tobacco accounts for over 7.2 million deaths every year (including from the effects of exposure to second-hand smoke), and is projected to increase markedly over the coming </a:t>
            </a:r>
            <a:r>
              <a:rPr lang="en-US" dirty="0" smtClean="0"/>
              <a:t>years</a:t>
            </a:r>
            <a:r>
              <a:rPr lang="en-US" i="1" dirty="0" smtClean="0"/>
              <a:t>.</a:t>
            </a:r>
            <a:endParaRPr lang="en-US" dirty="0"/>
          </a:p>
          <a:p>
            <a:pPr algn="l" rtl="0"/>
            <a:r>
              <a:rPr lang="en-US" dirty="0"/>
              <a:t>4.1 million annual deaths have been attributed to excess salt/sodium </a:t>
            </a:r>
            <a:r>
              <a:rPr lang="en-US" dirty="0" smtClean="0"/>
              <a:t>intake</a:t>
            </a:r>
            <a:r>
              <a:rPr lang="en-US" i="1" dirty="0" smtClean="0"/>
              <a:t>.</a:t>
            </a:r>
            <a:endParaRPr lang="en-US" dirty="0"/>
          </a:p>
          <a:p>
            <a:pPr algn="l" rtl="0"/>
            <a:r>
              <a:rPr lang="en-US" dirty="0"/>
              <a:t>More than half of the 3.3 million annual deaths attributable to alcohol use are from NCDs, including </a:t>
            </a:r>
            <a:r>
              <a:rPr lang="en-US" dirty="0" smtClean="0"/>
              <a:t>cancer</a:t>
            </a:r>
            <a:r>
              <a:rPr lang="en-US" i="1" dirty="0" smtClean="0"/>
              <a:t>.</a:t>
            </a:r>
            <a:endParaRPr lang="en-US" dirty="0"/>
          </a:p>
          <a:p>
            <a:pPr algn="l" rtl="0"/>
            <a:r>
              <a:rPr lang="en-US" dirty="0"/>
              <a:t>1.6 million deaths annually can be attributed to insufficient physical </a:t>
            </a:r>
            <a:r>
              <a:rPr lang="en-US" dirty="0" smtClean="0"/>
              <a:t>activity</a:t>
            </a:r>
            <a:r>
              <a:rPr lang="en-US" i="1" dirty="0" smtClean="0"/>
              <a:t>.</a:t>
            </a:r>
            <a:endParaRPr lang="en-US" dirty="0"/>
          </a:p>
        </p:txBody>
      </p:sp>
    </p:spTree>
    <p:extLst>
      <p:ext uri="{BB962C8B-B14F-4D97-AF65-F5344CB8AC3E}">
        <p14:creationId xmlns:p14="http://schemas.microsoft.com/office/powerpoint/2010/main" val="3197939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Risk Factors</a:t>
            </a:r>
            <a:endParaRPr lang="ar-SA" dirty="0"/>
          </a:p>
        </p:txBody>
      </p:sp>
      <p:sp>
        <p:nvSpPr>
          <p:cNvPr id="3" name="Content Placeholder 2"/>
          <p:cNvSpPr>
            <a:spLocks noGrp="1"/>
          </p:cNvSpPr>
          <p:nvPr>
            <p:ph idx="1"/>
          </p:nvPr>
        </p:nvSpPr>
        <p:spPr/>
        <p:txBody>
          <a:bodyPr>
            <a:normAutofit lnSpcReduction="10000"/>
          </a:bodyPr>
          <a:lstStyle/>
          <a:p>
            <a:pPr algn="l" rtl="0">
              <a:buFont typeface="Wingdings" panose="05000000000000000000" pitchFamily="2" charset="2"/>
              <a:buChar char="q"/>
            </a:pPr>
            <a:r>
              <a:rPr lang="en-US" dirty="0"/>
              <a:t>Metabolic risk </a:t>
            </a:r>
            <a:r>
              <a:rPr lang="en-US" dirty="0" smtClean="0"/>
              <a:t>factors:</a:t>
            </a:r>
            <a:r>
              <a:rPr lang="en-US" dirty="0"/>
              <a:t> </a:t>
            </a:r>
            <a:r>
              <a:rPr lang="en-US" dirty="0" smtClean="0"/>
              <a:t>Metabolic </a:t>
            </a:r>
            <a:r>
              <a:rPr lang="en-US" dirty="0"/>
              <a:t>risk factors contribute to four key metabolic changes that increase the risk of NCDs:</a:t>
            </a:r>
          </a:p>
          <a:p>
            <a:pPr algn="l" rtl="0"/>
            <a:r>
              <a:rPr lang="en-US" dirty="0"/>
              <a:t>R</a:t>
            </a:r>
            <a:r>
              <a:rPr lang="en-US" dirty="0" smtClean="0"/>
              <a:t>aised </a:t>
            </a:r>
            <a:r>
              <a:rPr lang="en-US" dirty="0"/>
              <a:t>blood pressure;</a:t>
            </a:r>
          </a:p>
          <a:p>
            <a:pPr algn="l" rtl="0"/>
            <a:r>
              <a:rPr lang="en-US" dirty="0"/>
              <a:t>O</a:t>
            </a:r>
            <a:r>
              <a:rPr lang="en-US" dirty="0" smtClean="0"/>
              <a:t>verweight/obesity</a:t>
            </a:r>
            <a:r>
              <a:rPr lang="en-US" dirty="0"/>
              <a:t>;</a:t>
            </a:r>
          </a:p>
          <a:p>
            <a:pPr algn="l" rtl="0"/>
            <a:r>
              <a:rPr lang="en-US" dirty="0"/>
              <a:t>H</a:t>
            </a:r>
            <a:r>
              <a:rPr lang="en-US" dirty="0" smtClean="0"/>
              <a:t>yperglycemia </a:t>
            </a:r>
            <a:r>
              <a:rPr lang="en-US" dirty="0"/>
              <a:t>(high blood glucose levels); and</a:t>
            </a:r>
          </a:p>
          <a:p>
            <a:pPr algn="l" rtl="0"/>
            <a:r>
              <a:rPr lang="en-US" dirty="0"/>
              <a:t>H</a:t>
            </a:r>
            <a:r>
              <a:rPr lang="en-US" dirty="0" smtClean="0"/>
              <a:t>yperlipidemia </a:t>
            </a:r>
            <a:r>
              <a:rPr lang="en-US" dirty="0"/>
              <a:t>(high levels of fat in the blood).</a:t>
            </a:r>
          </a:p>
          <a:p>
            <a:pPr algn="l" rtl="0"/>
            <a:r>
              <a:rPr lang="en-US" dirty="0"/>
              <a:t>In terms of attributable deaths, the leading metabolic risk factor globally is elevated blood pressure (to which 19% of global deaths are attributed</a:t>
            </a:r>
            <a:r>
              <a:rPr lang="en-US" dirty="0" smtClean="0"/>
              <a:t>)</a:t>
            </a:r>
            <a:r>
              <a:rPr lang="en-US" i="1" dirty="0" smtClean="0"/>
              <a:t>,</a:t>
            </a:r>
            <a:r>
              <a:rPr lang="en-US" dirty="0"/>
              <a:t> followed by overweight and obesity and raised blood glucose.</a:t>
            </a:r>
          </a:p>
        </p:txBody>
      </p:sp>
    </p:spTree>
    <p:extLst>
      <p:ext uri="{BB962C8B-B14F-4D97-AF65-F5344CB8AC3E}">
        <p14:creationId xmlns:p14="http://schemas.microsoft.com/office/powerpoint/2010/main" val="628204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t>The </a:t>
            </a:r>
            <a:r>
              <a:rPr lang="en-US" b="1" dirty="0" smtClean="0"/>
              <a:t>Socioeconomic </a:t>
            </a:r>
            <a:r>
              <a:rPr lang="en-US" b="1" dirty="0"/>
              <a:t>I</a:t>
            </a:r>
            <a:r>
              <a:rPr lang="en-US" b="1" dirty="0" smtClean="0"/>
              <a:t>mpact </a:t>
            </a:r>
            <a:r>
              <a:rPr lang="en-US" b="1" dirty="0"/>
              <a:t>of </a:t>
            </a:r>
            <a:r>
              <a:rPr lang="en-US" b="1" dirty="0" smtClean="0"/>
              <a:t>NCDs</a:t>
            </a:r>
            <a:endParaRPr lang="ar-SA" dirty="0"/>
          </a:p>
        </p:txBody>
      </p:sp>
      <p:sp>
        <p:nvSpPr>
          <p:cNvPr id="3" name="Content Placeholder 2"/>
          <p:cNvSpPr>
            <a:spLocks noGrp="1"/>
          </p:cNvSpPr>
          <p:nvPr>
            <p:ph idx="1"/>
          </p:nvPr>
        </p:nvSpPr>
        <p:spPr/>
        <p:txBody>
          <a:bodyPr>
            <a:normAutofit fontScale="85000" lnSpcReduction="20000"/>
          </a:bodyPr>
          <a:lstStyle/>
          <a:p>
            <a:pPr algn="l" rtl="0"/>
            <a:r>
              <a:rPr lang="en-US" dirty="0" smtClean="0"/>
              <a:t>NCDs </a:t>
            </a:r>
            <a:r>
              <a:rPr lang="en-US" dirty="0"/>
              <a:t>threaten progress towards the 2030 Agenda for Sustainable Development, which includes a target of reducing premature deaths from NCDs by one-third by 2030.</a:t>
            </a:r>
          </a:p>
          <a:p>
            <a:pPr algn="l" rtl="0"/>
            <a:r>
              <a:rPr lang="en-US" dirty="0"/>
              <a:t>Poverty is closely linked with NCDs. The rapid rise in NCDs is predicted to impede poverty reduction initiatives in low-income countries, particularly by increasing household costs associated with health care. Vulnerable and socially disadvantaged people get sicker and die sooner than people of higher social positions, especially because they are at greater risk of being exposed to harmful products, such as tobacco, or unhealthy dietary practices, and have limited access to health services.</a:t>
            </a:r>
          </a:p>
          <a:p>
            <a:pPr algn="l" rtl="0"/>
            <a:r>
              <a:rPr lang="en-US" dirty="0"/>
              <a:t>In low-resource settings, health-care costs for NCDs quickly drain household resources. The exorbitant costs of NCDs, including treatment which is often lengthy and expensive, combined with loss of income, force millions of people into poverty annually and stifle development.</a:t>
            </a:r>
          </a:p>
        </p:txBody>
      </p:sp>
    </p:spTree>
    <p:extLst>
      <p:ext uri="{BB962C8B-B14F-4D97-AF65-F5344CB8AC3E}">
        <p14:creationId xmlns:p14="http://schemas.microsoft.com/office/powerpoint/2010/main" val="384078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b="1" dirty="0"/>
              <a:t>Prevention and </a:t>
            </a:r>
            <a:r>
              <a:rPr lang="en-US" b="1" dirty="0" smtClean="0"/>
              <a:t>Control </a:t>
            </a:r>
            <a:r>
              <a:rPr lang="en-US" b="1" dirty="0"/>
              <a:t>of </a:t>
            </a:r>
            <a:r>
              <a:rPr lang="en-US" b="1" dirty="0" smtClean="0"/>
              <a:t>NCDs</a:t>
            </a:r>
            <a:endParaRPr lang="ar-SA" dirty="0"/>
          </a:p>
        </p:txBody>
      </p:sp>
      <p:sp>
        <p:nvSpPr>
          <p:cNvPr id="3" name="Content Placeholder 2"/>
          <p:cNvSpPr>
            <a:spLocks noGrp="1"/>
          </p:cNvSpPr>
          <p:nvPr>
            <p:ph idx="1"/>
          </p:nvPr>
        </p:nvSpPr>
        <p:spPr/>
        <p:txBody>
          <a:bodyPr>
            <a:normAutofit fontScale="77500" lnSpcReduction="20000"/>
          </a:bodyPr>
          <a:lstStyle/>
          <a:p>
            <a:pPr algn="l" rtl="0"/>
            <a:r>
              <a:rPr lang="en-US" dirty="0" smtClean="0"/>
              <a:t>An </a:t>
            </a:r>
            <a:r>
              <a:rPr lang="en-US" dirty="0"/>
              <a:t>important way to control NCDs is to focus on </a:t>
            </a:r>
            <a:r>
              <a:rPr lang="en-US" dirty="0">
                <a:solidFill>
                  <a:srgbClr val="FF0000"/>
                </a:solidFill>
              </a:rPr>
              <a:t>reducing the risk factors associated with these diseases</a:t>
            </a:r>
            <a:r>
              <a:rPr lang="en-US" dirty="0"/>
              <a:t>. Low-cost solutions exist for governments and other stakeholders to reduce the common modifiable risk factors. Monitoring progress and trends of NCDs and their risk is important for guiding policy and priorities.</a:t>
            </a:r>
          </a:p>
          <a:p>
            <a:pPr algn="l" rtl="0"/>
            <a:r>
              <a:rPr lang="en-US" dirty="0"/>
              <a:t>To lessen the impact of NCDs on individuals and society, a comprehensive approach is needed requiring all sectors, including health, finance, transport, education, agriculture, planning and others, to collaborate to reduce the risks associated with NCDs, and to promote interventions to prevent and control them.</a:t>
            </a:r>
          </a:p>
          <a:p>
            <a:pPr algn="l" rtl="0"/>
            <a:r>
              <a:rPr lang="en-US" dirty="0"/>
              <a:t>Investing in better management of NCDs is critical. </a:t>
            </a:r>
            <a:r>
              <a:rPr lang="en-US" dirty="0">
                <a:solidFill>
                  <a:srgbClr val="FF0000"/>
                </a:solidFill>
              </a:rPr>
              <a:t>Management of NCDs includes detecting, screening and treating these diseases, and providing access to palliative care for people in need. </a:t>
            </a:r>
            <a:r>
              <a:rPr lang="en-US" dirty="0"/>
              <a:t>High impact essential NCD interventions can be delivered through a primary health care approach to strengthen early detection and timely treatment. Evidence shows such interventions are excellent economic investments because, if provided early to patients, they can reduce the need for more expensive treatment</a:t>
            </a:r>
            <a:r>
              <a:rPr lang="en-US" dirty="0" smtClean="0"/>
              <a:t>.</a:t>
            </a:r>
            <a:endParaRPr lang="en-US" dirty="0"/>
          </a:p>
        </p:txBody>
      </p:sp>
    </p:spTree>
    <p:extLst>
      <p:ext uri="{BB962C8B-B14F-4D97-AF65-F5344CB8AC3E}">
        <p14:creationId xmlns:p14="http://schemas.microsoft.com/office/powerpoint/2010/main" val="2298733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5193</Words>
  <Application>Microsoft Office PowerPoint</Application>
  <PresentationFormat>Widescreen</PresentationFormat>
  <Paragraphs>157</Paragraphs>
  <Slides>48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Times New Roman</vt:lpstr>
      <vt:lpstr>Wingdings</vt:lpstr>
      <vt:lpstr>Office Theme</vt:lpstr>
      <vt:lpstr>Introduction</vt:lpstr>
      <vt:lpstr>Introduction</vt:lpstr>
      <vt:lpstr>Introduction</vt:lpstr>
      <vt:lpstr>NCDs</vt:lpstr>
      <vt:lpstr>People at risk of NCDs</vt:lpstr>
      <vt:lpstr>Risk Factors</vt:lpstr>
      <vt:lpstr>Risk Factors</vt:lpstr>
      <vt:lpstr>The Socioeconomic Impact of NCDs</vt:lpstr>
      <vt:lpstr>Prevention and Control of NCDs</vt:lpstr>
      <vt:lpstr>Chronic Disorders in an Aging Population: Epidemiology</vt:lpstr>
      <vt:lpstr>Chronic Disorders in an Aging Population: Epidemiology</vt:lpstr>
      <vt:lpstr>Chronic Disorders in an Aging Population: Epidemiology</vt:lpstr>
      <vt:lpstr>Lifestyle and Behavioral Factors</vt:lpstr>
      <vt:lpstr>Lifestyle and Behavioral Factors</vt:lpstr>
      <vt:lpstr>Lifestyle and Behavioral Factors</vt:lpstr>
      <vt:lpstr>Air Pollution and Other Environmental Hazards</vt:lpstr>
      <vt:lpstr>Air Pollution and Other Environmental Hazards</vt:lpstr>
      <vt:lpstr>Elders and Health Care Utilization and Costs</vt:lpstr>
      <vt:lpstr>Elders and Health Care Utilization and Costs</vt:lpstr>
      <vt:lpstr>Elders and Health Care Utilization and Costs</vt:lpstr>
      <vt:lpstr>Elders and Health Care Utilization and Costs</vt:lpstr>
      <vt:lpstr>Elders and Health Care Utilization and Costs</vt:lpstr>
      <vt:lpstr>Elders and Health Care Utilization and Costs</vt:lpstr>
      <vt:lpstr>Elders and Health Care Utilization and Costs</vt:lpstr>
      <vt:lpstr>Elders and Health Care Utilization and Costs</vt:lpstr>
      <vt:lpstr>Elders and Health Care Utilization and Costs</vt:lpstr>
      <vt:lpstr>HRQL</vt:lpstr>
      <vt:lpstr>Health Care Costs</vt:lpstr>
      <vt:lpstr>Health Care Costs</vt:lpstr>
      <vt:lpstr>Health Care Costs</vt:lpstr>
      <vt:lpstr>Chronic Disease and Quality of Life in Older Adults</vt:lpstr>
      <vt:lpstr>Chronic Disease and Quality of Life in Older Adults</vt:lpstr>
      <vt:lpstr>Chronic Disease and Quality of Life in Older Adults</vt:lpstr>
      <vt:lpstr>Case Studies</vt:lpstr>
      <vt:lpstr>Case 1</vt:lpstr>
      <vt:lpstr>Case 2</vt:lpstr>
      <vt:lpstr>Psychological Problems in the Elderly</vt:lpstr>
      <vt:lpstr>Psychological Problems in the Elderly</vt:lpstr>
      <vt:lpstr>Psychological Problems in the Elderly</vt:lpstr>
      <vt:lpstr>Psychological Problems in the Elderly</vt:lpstr>
      <vt:lpstr>Psychological Problems in the Elderly</vt:lpstr>
      <vt:lpstr>Psychological Problems in the Elderly</vt:lpstr>
      <vt:lpstr>Psychological Problems in the Elderly</vt:lpstr>
      <vt:lpstr>Psychological Problems in the Elderly</vt:lpstr>
      <vt:lpstr>Case Studies</vt:lpstr>
      <vt:lpstr>Case 1</vt:lpstr>
      <vt:lpstr>Case 2</vt:lpstr>
      <vt:lpstr>Case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Microsoft account</dc:creator>
  <cp:lastModifiedBy>Mutaz M Dredei</cp:lastModifiedBy>
  <cp:revision>72</cp:revision>
  <dcterms:created xsi:type="dcterms:W3CDTF">2022-07-16T03:36:36Z</dcterms:created>
  <dcterms:modified xsi:type="dcterms:W3CDTF">2022-07-18T06:05:26Z</dcterms:modified>
</cp:coreProperties>
</file>