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426" r:id="rId2"/>
    <p:sldId id="427" r:id="rId3"/>
    <p:sldId id="328" r:id="rId4"/>
    <p:sldId id="330" r:id="rId5"/>
    <p:sldId id="329" r:id="rId6"/>
    <p:sldId id="331" r:id="rId7"/>
    <p:sldId id="332" r:id="rId8"/>
    <p:sldId id="333" r:id="rId9"/>
    <p:sldId id="334" r:id="rId10"/>
    <p:sldId id="335" r:id="rId11"/>
    <p:sldId id="346" r:id="rId12"/>
    <p:sldId id="347" r:id="rId13"/>
    <p:sldId id="348" r:id="rId14"/>
    <p:sldId id="349" r:id="rId15"/>
    <p:sldId id="350" r:id="rId16"/>
    <p:sldId id="358" r:id="rId17"/>
    <p:sldId id="359" r:id="rId18"/>
    <p:sldId id="360" r:id="rId19"/>
    <p:sldId id="361" r:id="rId20"/>
    <p:sldId id="373" r:id="rId21"/>
    <p:sldId id="374" r:id="rId22"/>
    <p:sldId id="375" r:id="rId23"/>
    <p:sldId id="376" r:id="rId24"/>
    <p:sldId id="377" r:id="rId25"/>
    <p:sldId id="378" r:id="rId26"/>
    <p:sldId id="383" r:id="rId27"/>
    <p:sldId id="384" r:id="rId28"/>
    <p:sldId id="379" r:id="rId29"/>
    <p:sldId id="380" r:id="rId30"/>
    <p:sldId id="382" r:id="rId31"/>
    <p:sldId id="385" r:id="rId32"/>
    <p:sldId id="386" r:id="rId33"/>
    <p:sldId id="387" r:id="rId34"/>
    <p:sldId id="388" r:id="rId35"/>
    <p:sldId id="389" r:id="rId36"/>
    <p:sldId id="397" r:id="rId37"/>
    <p:sldId id="390" r:id="rId38"/>
    <p:sldId id="391" r:id="rId39"/>
    <p:sldId id="392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7" autoAdjust="0"/>
    <p:restoredTop sz="78495" autoAdjust="0"/>
  </p:normalViewPr>
  <p:slideViewPr>
    <p:cSldViewPr>
      <p:cViewPr varScale="1">
        <p:scale>
          <a:sx n="68" d="100"/>
          <a:sy n="68" d="100"/>
        </p:scale>
        <p:origin x="1891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05FB5-47C0-4F24-A155-C058836021C4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2C169-3A0E-4E40-8557-ADF99C25DB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26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25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345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770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350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541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395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11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5472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0358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614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9335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2352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823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6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95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2C169-3A0E-4E40-8557-ADF99C25DBD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CFF7-8C60-4859-AC18-087682158227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EAD3-7E7F-4E0E-B022-903BEF053792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2AC2D-8A95-43AC-B79E-56311F0080FF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F5F5-1328-4BAF-9FFA-490C9E0216D4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E01F-B47F-40A9-BA2C-C3E89EB9BED7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CB0D-648A-4C44-8C81-B3A0EB05CE49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A9567-E868-4E3C-96BC-2943A2357E38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190F-C62A-41BA-95F3-0E4151977B13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E400-53EE-4E84-ABFD-3A8DDF7FAD3A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CF5A4-EB81-4DF5-B730-976C057E1E4B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5030-29F5-4105-ADDF-5FDF7C031247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4D944-C227-4CBC-969A-7CB84B7C58B7}" type="datetime1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E335E-03BF-49F3-A8D2-AEB6A5D9F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Cereal Grains and their Products</a:t>
            </a:r>
            <a:endParaRPr lang="ar-A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14</a:t>
            </a:r>
            <a:endParaRPr lang="ar-A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/>
              <a:t>Wheat Products </a:t>
            </a:r>
            <a:r>
              <a:rPr lang="en-US" dirty="0"/>
              <a:t>other than </a:t>
            </a:r>
            <a:r>
              <a:rPr lang="en-US" b="1" dirty="0"/>
              <a:t>Flour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562600"/>
          </a:xfrm>
        </p:spPr>
        <p:txBody>
          <a:bodyPr>
            <a:normAutofit fontScale="62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Wheat berries</a:t>
            </a:r>
            <a:r>
              <a:rPr lang="en-US" dirty="0">
                <a:solidFill>
                  <a:schemeClr val="tx1"/>
                </a:solidFill>
              </a:rPr>
              <a:t> (another name for the </a:t>
            </a:r>
            <a:r>
              <a:rPr lang="en-US" u="sng" dirty="0">
                <a:solidFill>
                  <a:schemeClr val="tx1"/>
                </a:solidFill>
              </a:rPr>
              <a:t>kernel</a:t>
            </a:r>
            <a:r>
              <a:rPr lang="en-US" dirty="0">
                <a:solidFill>
                  <a:schemeClr val="tx1"/>
                </a:solidFill>
              </a:rPr>
              <a:t>) with </a:t>
            </a:r>
            <a:r>
              <a:rPr lang="en-US" b="1" u="sng" dirty="0">
                <a:solidFill>
                  <a:schemeClr val="tx1"/>
                </a:solidFill>
              </a:rPr>
              <a:t>only the outer hull</a:t>
            </a:r>
            <a:r>
              <a:rPr lang="en-US" dirty="0">
                <a:solidFill>
                  <a:schemeClr val="tx1"/>
                </a:solidFill>
              </a:rPr>
              <a:t> (bran) </a:t>
            </a:r>
            <a:r>
              <a:rPr lang="en-US" b="1" u="sng" dirty="0">
                <a:solidFill>
                  <a:schemeClr val="tx1"/>
                </a:solidFill>
              </a:rPr>
              <a:t>removed</a:t>
            </a:r>
            <a:r>
              <a:rPr lang="en-US" dirty="0">
                <a:solidFill>
                  <a:schemeClr val="tx1"/>
                </a:solidFill>
              </a:rPr>
              <a:t>, needs long cooking time. </a:t>
            </a:r>
          </a:p>
          <a:p>
            <a:pPr marL="514350" lvl="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Cracked wheat</a:t>
            </a:r>
            <a:r>
              <a:rPr lang="en-US" dirty="0">
                <a:solidFill>
                  <a:schemeClr val="tx1"/>
                </a:solidFill>
              </a:rPr>
              <a:t> :  which is </a:t>
            </a:r>
            <a:r>
              <a:rPr lang="en-US" b="1" u="sng" dirty="0">
                <a:solidFill>
                  <a:schemeClr val="tx1"/>
                </a:solidFill>
              </a:rPr>
              <a:t>cracked raw wheat</a:t>
            </a:r>
            <a:r>
              <a:rPr lang="en-US" b="1" dirty="0">
                <a:solidFill>
                  <a:schemeClr val="tx1"/>
                </a:solidFill>
              </a:rPr>
              <a:t>    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b="1" u="sng" dirty="0">
                <a:solidFill>
                  <a:schemeClr val="tx1"/>
                </a:solidFill>
              </a:rPr>
              <a:t>not cooked</a:t>
            </a:r>
            <a:r>
              <a:rPr lang="en-US" dirty="0">
                <a:solidFill>
                  <a:schemeClr val="tx1"/>
                </a:solidFill>
              </a:rPr>
              <a:t> like bulgur).</a:t>
            </a:r>
          </a:p>
          <a:p>
            <a:pPr marL="51435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Bulgur</a:t>
            </a:r>
            <a:r>
              <a:rPr lang="en-US" dirty="0">
                <a:solidFill>
                  <a:schemeClr val="tx1"/>
                </a:solidFill>
              </a:rPr>
              <a:t> (whole wheat kernel which is </a:t>
            </a:r>
            <a:r>
              <a:rPr lang="en-US" b="1" u="sng" dirty="0">
                <a:solidFill>
                  <a:schemeClr val="tx1"/>
                </a:solidFill>
              </a:rPr>
              <a:t>parboiled</a:t>
            </a:r>
            <a:r>
              <a:rPr lang="en-US" dirty="0">
                <a:solidFill>
                  <a:schemeClr val="tx1"/>
                </a:solidFill>
              </a:rPr>
              <a:t> [partially boiled] and </a:t>
            </a:r>
            <a:r>
              <a:rPr lang="en-US" b="1" u="sng" dirty="0">
                <a:solidFill>
                  <a:schemeClr val="tx1"/>
                </a:solidFill>
              </a:rPr>
              <a:t>dried</a:t>
            </a:r>
            <a:r>
              <a:rPr lang="en-US" dirty="0">
                <a:solidFill>
                  <a:schemeClr val="tx1"/>
                </a:solidFill>
              </a:rPr>
              <a:t>), it comes in </a:t>
            </a:r>
            <a:r>
              <a:rPr lang="en-US" b="1" u="sng" dirty="0">
                <a:solidFill>
                  <a:schemeClr val="tx1"/>
                </a:solidFill>
              </a:rPr>
              <a:t>different coarseness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lvl="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Wheat germ</a:t>
            </a:r>
            <a:r>
              <a:rPr lang="en-US" dirty="0">
                <a:solidFill>
                  <a:schemeClr val="tx1"/>
                </a:solidFill>
              </a:rPr>
              <a:t> which can be added to foods to provide a </a:t>
            </a:r>
            <a:r>
              <a:rPr lang="en-US" b="1" u="sng" dirty="0">
                <a:solidFill>
                  <a:schemeClr val="tx1"/>
                </a:solidFill>
              </a:rPr>
              <a:t>nutty</a:t>
            </a:r>
            <a:r>
              <a:rPr lang="en-US" dirty="0">
                <a:solidFill>
                  <a:schemeClr val="tx1"/>
                </a:solidFill>
              </a:rPr>
              <a:t> flavor and </a:t>
            </a:r>
            <a:r>
              <a:rPr lang="en-US" b="1" u="sng" dirty="0">
                <a:solidFill>
                  <a:schemeClr val="tx1"/>
                </a:solidFill>
              </a:rPr>
              <a:t>crunchy</a:t>
            </a:r>
            <a:r>
              <a:rPr lang="en-US" dirty="0">
                <a:solidFill>
                  <a:schemeClr val="tx1"/>
                </a:solidFill>
              </a:rPr>
              <a:t> texture. </a:t>
            </a:r>
          </a:p>
          <a:p>
            <a:pPr marL="514350" lvl="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Wheat bran</a:t>
            </a:r>
            <a:r>
              <a:rPr lang="en-US" dirty="0">
                <a:solidFill>
                  <a:schemeClr val="tx1"/>
                </a:solidFill>
              </a:rPr>
              <a:t>: which can be added to baked products.</a:t>
            </a:r>
          </a:p>
          <a:p>
            <a:pPr marL="514350" lvl="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Farina</a:t>
            </a:r>
            <a:r>
              <a:rPr lang="en-US" dirty="0">
                <a:solidFill>
                  <a:schemeClr val="tx1"/>
                </a:solidFill>
              </a:rPr>
              <a:t>: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commonly known as cream of wheat, is </a:t>
            </a:r>
            <a:r>
              <a:rPr lang="en-US" b="1" u="sng" dirty="0">
                <a:solidFill>
                  <a:schemeClr val="tx1"/>
                </a:solidFill>
              </a:rPr>
              <a:t>made from hard wheat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Semolina</a:t>
            </a:r>
            <a:r>
              <a:rPr lang="en-US" dirty="0">
                <a:solidFill>
                  <a:schemeClr val="tx1"/>
                </a:solidFill>
              </a:rPr>
              <a:t>: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coarser than farina , </a:t>
            </a:r>
            <a:r>
              <a:rPr lang="en-US" b="1" u="sng" dirty="0">
                <a:solidFill>
                  <a:schemeClr val="tx1"/>
                </a:solidFill>
              </a:rPr>
              <a:t>made from durum wheat</a:t>
            </a:r>
            <a:r>
              <a:rPr lang="en-US" dirty="0">
                <a:solidFill>
                  <a:schemeClr val="tx1"/>
                </a:solidFill>
              </a:rPr>
              <a:t>, used for making </a:t>
            </a:r>
            <a:r>
              <a:rPr lang="en-US" b="1" u="sng" dirty="0">
                <a:solidFill>
                  <a:schemeClr val="tx1"/>
                </a:solidFill>
              </a:rPr>
              <a:t>pasta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25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772400" cy="1470025"/>
          </a:xfrm>
        </p:spPr>
        <p:txBody>
          <a:bodyPr/>
          <a:lstStyle/>
          <a:p>
            <a:r>
              <a:rPr lang="en-US" b="1" dirty="0"/>
              <a:t>Basis of Wheat Classification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362200"/>
            <a:ext cx="6705600" cy="3276600"/>
          </a:xfrm>
        </p:spPr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Red or White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b="1" dirty="0">
                <a:solidFill>
                  <a:schemeClr val="tx1"/>
                </a:solidFill>
              </a:rPr>
              <a:t>Color)</a:t>
            </a:r>
          </a:p>
          <a:p>
            <a:pPr marL="514350" lvl="0" indent="-514350" algn="l">
              <a:buFont typeface="+mj-lt"/>
              <a:buAutoNum type="arabicPeriod"/>
            </a:pPr>
            <a:endParaRPr lang="en-US" b="1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Hard or Soft 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Winter or Spring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08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1470025"/>
          </a:xfrm>
        </p:spPr>
        <p:txBody>
          <a:bodyPr/>
          <a:lstStyle/>
          <a:p>
            <a:r>
              <a:rPr lang="en-US" b="1" dirty="0"/>
              <a:t>Red vs. White</a:t>
            </a:r>
            <a:r>
              <a:rPr lang="en-US" dirty="0"/>
              <a:t> </a:t>
            </a:r>
            <a:r>
              <a:rPr lang="en-US" b="1" dirty="0"/>
              <a:t>Wheat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447800"/>
            <a:ext cx="8763000" cy="5410200"/>
          </a:xfrm>
        </p:spPr>
        <p:txBody>
          <a:bodyPr>
            <a:normAutofit fontScale="92500" lnSpcReduction="2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Red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wheat 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Produces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b="1" u="sng" dirty="0">
                <a:solidFill>
                  <a:schemeClr val="tx1"/>
                </a:solidFill>
              </a:rPr>
              <a:t>darker</a:t>
            </a:r>
            <a:r>
              <a:rPr lang="en-US" dirty="0">
                <a:solidFill>
                  <a:schemeClr val="tx1"/>
                </a:solidFill>
              </a:rPr>
              <a:t> color        </a:t>
            </a:r>
            <a:r>
              <a:rPr lang="en-US" b="1" u="sng" dirty="0">
                <a:solidFill>
                  <a:schemeClr val="tx1"/>
                </a:solidFill>
              </a:rPr>
              <a:t>flour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chemeClr val="tx1"/>
                </a:solidFill>
              </a:rPr>
              <a:t>bread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Darker color is </a:t>
            </a:r>
            <a:r>
              <a:rPr lang="en-US" b="1" u="sng" dirty="0">
                <a:solidFill>
                  <a:schemeClr val="tx1"/>
                </a:solidFill>
              </a:rPr>
              <a:t>not desirable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1257300" lvl="2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That’s why </a:t>
            </a:r>
            <a:r>
              <a:rPr lang="en-US" b="1" u="sng" dirty="0">
                <a:solidFill>
                  <a:schemeClr val="tx1"/>
                </a:solidFill>
              </a:rPr>
              <a:t>in milling</a:t>
            </a:r>
            <a:r>
              <a:rPr lang="en-US" dirty="0">
                <a:solidFill>
                  <a:schemeClr val="tx1"/>
                </a:solidFill>
              </a:rPr>
              <a:t> the </a:t>
            </a:r>
            <a:r>
              <a:rPr lang="en-US" b="1" u="sng" dirty="0">
                <a:solidFill>
                  <a:schemeClr val="tx1"/>
                </a:solidFill>
              </a:rPr>
              <a:t>germ and bran are removed</a:t>
            </a:r>
            <a:r>
              <a:rPr lang="en-US" dirty="0">
                <a:solidFill>
                  <a:schemeClr val="tx1"/>
                </a:solidFill>
              </a:rPr>
              <a:t> to help </a:t>
            </a:r>
            <a:r>
              <a:rPr lang="en-US" b="1" u="sng" dirty="0">
                <a:solidFill>
                  <a:schemeClr val="tx1"/>
                </a:solidFill>
              </a:rPr>
              <a:t>get whiter flour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0" algn="l"/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White</a:t>
            </a:r>
            <a:r>
              <a:rPr lang="en-US" dirty="0">
                <a:solidFill>
                  <a:schemeClr val="tx1"/>
                </a:solidFill>
              </a:rPr>
              <a:t> wheat 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Produces </a:t>
            </a:r>
            <a:r>
              <a:rPr lang="en-US" b="1" u="sng" dirty="0">
                <a:solidFill>
                  <a:schemeClr val="tx1"/>
                </a:solidFill>
              </a:rPr>
              <a:t>white flour</a:t>
            </a:r>
            <a:r>
              <a:rPr lang="en-US" dirty="0">
                <a:solidFill>
                  <a:schemeClr val="tx1"/>
                </a:solidFill>
              </a:rPr>
              <a:t>      </a:t>
            </a:r>
            <a:r>
              <a:rPr lang="en-US" b="1" u="sng" dirty="0">
                <a:solidFill>
                  <a:schemeClr val="tx1"/>
                </a:solidFill>
              </a:rPr>
              <a:t>from</a:t>
            </a:r>
            <a:r>
              <a:rPr lang="en-US" dirty="0">
                <a:solidFill>
                  <a:schemeClr val="tx1"/>
                </a:solidFill>
              </a:rPr>
              <a:t>      the </a:t>
            </a:r>
            <a:r>
              <a:rPr lang="en-US" b="1" u="sng" dirty="0">
                <a:solidFill>
                  <a:schemeClr val="tx1"/>
                </a:solidFill>
              </a:rPr>
              <a:t>whole kernel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1257300" lvl="2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gaining importance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11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/>
          <a:lstStyle/>
          <a:p>
            <a:r>
              <a:rPr lang="en-US" b="1" dirty="0"/>
              <a:t>Hard vs. Soft Wheat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057400"/>
            <a:ext cx="8610600" cy="4343400"/>
          </a:xfrm>
        </p:spPr>
        <p:txBody>
          <a:bodyPr>
            <a:normAutofit fontScale="92500"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Hard</a:t>
            </a:r>
            <a:r>
              <a:rPr lang="en-US" dirty="0">
                <a:solidFill>
                  <a:schemeClr val="tx1"/>
                </a:solidFill>
              </a:rPr>
              <a:t> wheat </a:t>
            </a:r>
          </a:p>
          <a:p>
            <a:pPr lvl="1" algn="l"/>
            <a:endParaRPr lang="en-US" b="1" u="sng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Contains more protein</a:t>
            </a:r>
            <a:r>
              <a:rPr lang="en-US" dirty="0">
                <a:solidFill>
                  <a:schemeClr val="tx1"/>
                </a:solidFill>
              </a:rPr>
              <a:t> than soft wheat and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better for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b="1" u="sng" dirty="0">
                <a:solidFill>
                  <a:schemeClr val="tx1"/>
                </a:solidFill>
              </a:rPr>
              <a:t>bread</a:t>
            </a:r>
            <a:r>
              <a:rPr lang="en-US" b="1" dirty="0">
                <a:solidFill>
                  <a:schemeClr val="tx1"/>
                </a:solidFill>
              </a:rPr>
              <a:t>:    </a:t>
            </a:r>
            <a:r>
              <a:rPr lang="en-US" b="1" u="sng" dirty="0">
                <a:solidFill>
                  <a:schemeClr val="tx1"/>
                </a:solidFill>
              </a:rPr>
              <a:t>making</a:t>
            </a:r>
            <a:r>
              <a:rPr lang="en-US" dirty="0">
                <a:solidFill>
                  <a:schemeClr val="tx1"/>
                </a:solidFill>
              </a:rPr>
              <a:t> &amp; </a:t>
            </a:r>
            <a:r>
              <a:rPr lang="en-US" b="1" u="sng" dirty="0">
                <a:solidFill>
                  <a:schemeClr val="tx1"/>
                </a:solidFill>
              </a:rPr>
              <a:t>baking</a:t>
            </a:r>
          </a:p>
          <a:p>
            <a:pPr lvl="0" algn="l"/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Soft</a:t>
            </a:r>
            <a:r>
              <a:rPr lang="en-US" dirty="0">
                <a:solidFill>
                  <a:schemeClr val="tx1"/>
                </a:solidFill>
              </a:rPr>
              <a:t> wheat </a:t>
            </a:r>
          </a:p>
          <a:p>
            <a:pPr lvl="1" algn="l"/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Contains </a:t>
            </a:r>
            <a:r>
              <a:rPr lang="en-US" b="1" u="sng" dirty="0">
                <a:solidFill>
                  <a:schemeClr val="tx1"/>
                </a:solidFill>
              </a:rPr>
              <a:t>less protein</a:t>
            </a:r>
            <a:r>
              <a:rPr lang="en-US" dirty="0">
                <a:solidFill>
                  <a:schemeClr val="tx1"/>
                </a:solidFill>
              </a:rPr>
              <a:t> than hard wheat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better for</a:t>
            </a:r>
            <a:r>
              <a:rPr lang="en-US" dirty="0">
                <a:solidFill>
                  <a:schemeClr val="tx1"/>
                </a:solidFill>
              </a:rPr>
              <a:t>     making </a:t>
            </a:r>
            <a:r>
              <a:rPr lang="en-US" b="1" u="sng" dirty="0">
                <a:solidFill>
                  <a:schemeClr val="tx1"/>
                </a:solidFill>
              </a:rPr>
              <a:t>pastries</a:t>
            </a:r>
            <a:r>
              <a:rPr lang="en-US" dirty="0">
                <a:solidFill>
                  <a:schemeClr val="tx1"/>
                </a:solidFill>
              </a:rPr>
              <a:t>,   </a:t>
            </a:r>
            <a:r>
              <a:rPr lang="en-US" b="1" u="sng" dirty="0">
                <a:solidFill>
                  <a:schemeClr val="tx1"/>
                </a:solidFill>
              </a:rPr>
              <a:t>cookies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&amp; </a:t>
            </a:r>
            <a:r>
              <a:rPr lang="en-US" b="1" u="sng" dirty="0">
                <a:solidFill>
                  <a:schemeClr val="tx1"/>
                </a:solidFill>
              </a:rPr>
              <a:t>crackers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75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772400" cy="1470025"/>
          </a:xfrm>
        </p:spPr>
        <p:txBody>
          <a:bodyPr/>
          <a:lstStyle/>
          <a:p>
            <a:r>
              <a:rPr lang="en-US" b="1" dirty="0"/>
              <a:t>Winter vs. Spring Wheat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133600"/>
            <a:ext cx="8686800" cy="4495800"/>
          </a:xfrm>
        </p:spPr>
        <p:txBody>
          <a:bodyPr>
            <a:normAutofit fontScale="92500"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Winter</a:t>
            </a:r>
            <a:r>
              <a:rPr lang="en-US" dirty="0">
                <a:solidFill>
                  <a:schemeClr val="tx1"/>
                </a:solidFill>
              </a:rPr>
              <a:t> wheat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planted</a:t>
            </a:r>
            <a:r>
              <a:rPr lang="en-US" dirty="0">
                <a:solidFill>
                  <a:schemeClr val="tx1"/>
                </a:solidFill>
              </a:rPr>
              <a:t> in the </a:t>
            </a:r>
            <a:r>
              <a:rPr lang="en-US" b="1" u="sng" dirty="0">
                <a:solidFill>
                  <a:schemeClr val="tx1"/>
                </a:solidFill>
              </a:rPr>
              <a:t>fall</a:t>
            </a:r>
            <a:r>
              <a:rPr lang="en-US" dirty="0">
                <a:solidFill>
                  <a:schemeClr val="tx1"/>
                </a:solidFill>
              </a:rPr>
              <a:t>     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Harvested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b="1" u="sng" dirty="0">
                <a:solidFill>
                  <a:schemeClr val="tx1"/>
                </a:solidFill>
              </a:rPr>
              <a:t>late</a:t>
            </a:r>
            <a:r>
              <a:rPr lang="en-US" dirty="0">
                <a:solidFill>
                  <a:schemeClr val="tx1"/>
                </a:solidFill>
              </a:rPr>
              <a:t> in the </a:t>
            </a:r>
            <a:r>
              <a:rPr lang="en-US" b="1" u="sng" dirty="0">
                <a:solidFill>
                  <a:schemeClr val="tx1"/>
                </a:solidFill>
              </a:rPr>
              <a:t>summer</a:t>
            </a:r>
            <a:endParaRPr lang="en-US" dirty="0">
              <a:solidFill>
                <a:schemeClr val="tx1"/>
              </a:solidFill>
            </a:endParaRPr>
          </a:p>
          <a:p>
            <a:pPr lvl="0" algn="l"/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Spring</a:t>
            </a:r>
            <a:r>
              <a:rPr lang="en-US" dirty="0">
                <a:solidFill>
                  <a:schemeClr val="tx1"/>
                </a:solidFill>
              </a:rPr>
              <a:t> wheat: 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planted</a:t>
            </a:r>
            <a:r>
              <a:rPr lang="en-US" dirty="0">
                <a:solidFill>
                  <a:schemeClr val="tx1"/>
                </a:solidFill>
              </a:rPr>
              <a:t>    in </a:t>
            </a:r>
            <a:r>
              <a:rPr lang="en-US" b="1" u="sng" dirty="0">
                <a:solidFill>
                  <a:schemeClr val="tx1"/>
                </a:solidFill>
              </a:rPr>
              <a:t>spring</a:t>
            </a:r>
            <a:r>
              <a:rPr lang="en-US" dirty="0">
                <a:solidFill>
                  <a:schemeClr val="tx1"/>
                </a:solidFill>
              </a:rPr>
              <a:t>          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Harvested   in    </a:t>
            </a:r>
            <a:r>
              <a:rPr lang="en-US" b="1" u="sng" dirty="0">
                <a:solidFill>
                  <a:schemeClr val="tx1"/>
                </a:solidFill>
              </a:rPr>
              <a:t>late winter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37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"/>
            <a:ext cx="7772400" cy="1470025"/>
          </a:xfrm>
        </p:spPr>
        <p:txBody>
          <a:bodyPr/>
          <a:lstStyle/>
          <a:p>
            <a:r>
              <a:rPr lang="en-US" b="1" dirty="0"/>
              <a:t>Classes or Types of Wheat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Hard red</a:t>
            </a:r>
            <a:r>
              <a:rPr lang="en-US" dirty="0">
                <a:solidFill>
                  <a:schemeClr val="tx1"/>
                </a:solidFill>
              </a:rPr>
              <a:t> wheat</a:t>
            </a: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Hard red spring</a:t>
            </a:r>
            <a:r>
              <a:rPr lang="en-US" dirty="0">
                <a:solidFill>
                  <a:schemeClr val="tx1"/>
                </a:solidFill>
              </a:rPr>
              <a:t> wheat</a:t>
            </a: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Soft red winter</a:t>
            </a:r>
            <a:r>
              <a:rPr lang="en-US" dirty="0">
                <a:solidFill>
                  <a:schemeClr val="tx1"/>
                </a:solidFill>
              </a:rPr>
              <a:t> wheat</a:t>
            </a: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Hard white</a:t>
            </a:r>
            <a:r>
              <a:rPr lang="en-US" dirty="0">
                <a:solidFill>
                  <a:schemeClr val="tx1"/>
                </a:solidFill>
              </a:rPr>
              <a:t> wheat</a:t>
            </a: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Soft white</a:t>
            </a:r>
            <a:r>
              <a:rPr lang="en-US" dirty="0">
                <a:solidFill>
                  <a:schemeClr val="tx1"/>
                </a:solidFill>
              </a:rPr>
              <a:t> wheat</a:t>
            </a:r>
          </a:p>
          <a:p>
            <a:pPr marL="514350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Durum</a:t>
            </a:r>
            <a:r>
              <a:rPr lang="en-US" dirty="0">
                <a:solidFill>
                  <a:schemeClr val="tx1"/>
                </a:solidFill>
              </a:rPr>
              <a:t> wheat: </a:t>
            </a:r>
            <a:r>
              <a:rPr lang="en-US" b="1" u="sng" dirty="0">
                <a:solidFill>
                  <a:schemeClr val="tx1"/>
                </a:solidFill>
              </a:rPr>
              <a:t>is very hard</a:t>
            </a:r>
            <a:r>
              <a:rPr lang="en-US" dirty="0">
                <a:solidFill>
                  <a:schemeClr val="tx1"/>
                </a:solidFill>
              </a:rPr>
              <a:t>, not good for making bread, it is used for </a:t>
            </a:r>
            <a:r>
              <a:rPr lang="en-US" b="1" u="sng" dirty="0">
                <a:solidFill>
                  <a:schemeClr val="tx1"/>
                </a:solidFill>
              </a:rPr>
              <a:t>pasta manufacturing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lvl="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6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/>
          <a:lstStyle/>
          <a:p>
            <a:r>
              <a:rPr lang="en-US" b="1" dirty="0"/>
              <a:t>Corn Products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763000" cy="5562600"/>
          </a:xfrm>
        </p:spPr>
        <p:txBody>
          <a:bodyPr>
            <a:normAutofit fontScale="92500"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Hominy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rgbClr val="00B050"/>
                </a:solidFill>
              </a:rPr>
              <a:t>Is the endosperm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of the </a:t>
            </a:r>
            <a:r>
              <a:rPr lang="en-US" b="1" u="sng" dirty="0">
                <a:solidFill>
                  <a:schemeClr val="tx1"/>
                </a:solidFill>
              </a:rPr>
              <a:t>corn kernel</a:t>
            </a:r>
            <a:r>
              <a:rPr lang="en-US" dirty="0">
                <a:solidFill>
                  <a:schemeClr val="tx1"/>
                </a:solidFill>
              </a:rPr>
              <a:t>             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Germ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b="1" u="sng" dirty="0">
                <a:solidFill>
                  <a:schemeClr val="tx1"/>
                </a:solidFill>
              </a:rPr>
              <a:t>most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of the </a:t>
            </a:r>
            <a:r>
              <a:rPr lang="en-US" b="1" u="sng" dirty="0">
                <a:solidFill>
                  <a:schemeClr val="tx1"/>
                </a:solidFill>
              </a:rPr>
              <a:t>bran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are  </a:t>
            </a:r>
            <a:r>
              <a:rPr lang="en-US" b="1" u="sng" dirty="0">
                <a:solidFill>
                  <a:srgbClr val="FF0000"/>
                </a:solidFill>
              </a:rPr>
              <a:t>removed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rgbClr val="00B050"/>
                </a:solidFill>
              </a:rPr>
              <a:t>Hominy is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then </a:t>
            </a:r>
            <a:r>
              <a:rPr lang="en-US" b="1" u="sng" dirty="0">
                <a:solidFill>
                  <a:schemeClr val="tx1"/>
                </a:solidFill>
              </a:rPr>
              <a:t>used to make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Hominy grits</a:t>
            </a:r>
            <a:r>
              <a:rPr lang="en-US" dirty="0">
                <a:solidFill>
                  <a:schemeClr val="tx1"/>
                </a:solidFill>
              </a:rPr>
              <a:t> :  </a:t>
            </a:r>
          </a:p>
          <a:p>
            <a:pPr marL="1371600" lvl="2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rgbClr val="00B050"/>
                </a:solidFill>
              </a:rPr>
              <a:t>Coarse pieces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of hominy</a:t>
            </a:r>
          </a:p>
          <a:p>
            <a:pPr marL="1371600" lvl="2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Used to </a:t>
            </a:r>
            <a:r>
              <a:rPr lang="en-US" b="1" u="sng" dirty="0">
                <a:solidFill>
                  <a:schemeClr val="tx1"/>
                </a:solidFill>
              </a:rPr>
              <a:t>make corn flakes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lvl="0" algn="l"/>
            <a:endParaRPr lang="en-US" b="1" u="sng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rgbClr val="00B050"/>
                </a:solidFill>
              </a:rPr>
              <a:t>Fine grits</a:t>
            </a:r>
            <a:r>
              <a:rPr lang="en-US" dirty="0">
                <a:solidFill>
                  <a:srgbClr val="00B050"/>
                </a:solidFill>
              </a:rPr>
              <a:t> </a:t>
            </a:r>
          </a:p>
          <a:p>
            <a:pPr marL="1371600" lvl="2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Finer than hominy grits</a:t>
            </a:r>
            <a:r>
              <a:rPr lang="en-US" dirty="0">
                <a:solidFill>
                  <a:schemeClr val="tx1"/>
                </a:solidFill>
              </a:rPr>
              <a:t>          but </a:t>
            </a:r>
            <a:r>
              <a:rPr lang="en-US" b="1" u="sng" dirty="0">
                <a:solidFill>
                  <a:schemeClr val="tx1"/>
                </a:solidFill>
              </a:rPr>
              <a:t>coarser than cornmeal</a:t>
            </a:r>
            <a:r>
              <a:rPr lang="en-US" dirty="0">
                <a:solidFill>
                  <a:schemeClr val="tx1"/>
                </a:solidFill>
              </a:rPr>
              <a:t>       (</a:t>
            </a:r>
            <a:r>
              <a:rPr lang="en-US" b="1" u="sng" dirty="0">
                <a:solidFill>
                  <a:srgbClr val="00B050"/>
                </a:solidFill>
              </a:rPr>
              <a:t>medium size</a:t>
            </a:r>
            <a:r>
              <a:rPr lang="en-US" dirty="0">
                <a:solidFill>
                  <a:schemeClr val="tx1"/>
                </a:solidFill>
              </a:rPr>
              <a:t>) </a:t>
            </a:r>
          </a:p>
          <a:p>
            <a:pPr marL="1371600" lvl="2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Used in </a:t>
            </a:r>
            <a:r>
              <a:rPr lang="en-US" b="1" u="sng" dirty="0">
                <a:solidFill>
                  <a:schemeClr val="tx1"/>
                </a:solidFill>
              </a:rPr>
              <a:t>hot cereal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40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b="1" dirty="0"/>
              <a:t>Corn Products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05000"/>
            <a:ext cx="8610600" cy="4419600"/>
          </a:xfrm>
        </p:spPr>
        <p:txBody>
          <a:bodyPr>
            <a:normAutofit fontScale="85000"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rgbClr val="FFC000"/>
                </a:solidFill>
              </a:rPr>
              <a:t>Cornmeal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rgbClr val="FFC000"/>
                </a:solidFill>
              </a:rPr>
              <a:t>Coarser than flour</a:t>
            </a:r>
            <a:r>
              <a:rPr lang="en-US" dirty="0">
                <a:solidFill>
                  <a:srgbClr val="FFC000"/>
                </a:solidFill>
              </a:rPr>
              <a:t>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Used to </a:t>
            </a:r>
            <a:r>
              <a:rPr lang="en-US" b="1" u="sng" dirty="0">
                <a:solidFill>
                  <a:schemeClr val="tx1"/>
                </a:solidFill>
              </a:rPr>
              <a:t>make corn bread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0" algn="l"/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Corn flour</a:t>
            </a:r>
            <a:r>
              <a:rPr lang="en-US" dirty="0">
                <a:solidFill>
                  <a:schemeClr val="tx1"/>
                </a:solidFill>
              </a:rPr>
              <a:t>   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Used to make   (</a:t>
            </a:r>
            <a:r>
              <a:rPr lang="en-US" b="1" u="sng" dirty="0">
                <a:solidFill>
                  <a:srgbClr val="00B0F0"/>
                </a:solidFill>
              </a:rPr>
              <a:t>corn tortillas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which are </a:t>
            </a:r>
            <a:r>
              <a:rPr lang="en-US" b="1" u="sng" dirty="0">
                <a:solidFill>
                  <a:srgbClr val="00B0F0"/>
                </a:solidFill>
              </a:rPr>
              <a:t>unleavened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pPr marL="457200" lvl="0" indent="-457200" algn="l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Traditionally Mexicans                  </a:t>
            </a:r>
            <a:r>
              <a:rPr lang="en-US" b="1" u="sng" dirty="0">
                <a:solidFill>
                  <a:schemeClr val="tx1"/>
                </a:solidFill>
              </a:rPr>
              <a:t>soak the corn kernel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make it into </a:t>
            </a:r>
            <a:r>
              <a:rPr lang="en-US" b="1" u="sng" dirty="0">
                <a:solidFill>
                  <a:srgbClr val="00B050"/>
                </a:solidFill>
              </a:rPr>
              <a:t>dough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called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rgbClr val="00B050"/>
                </a:solidFill>
              </a:rPr>
              <a:t>Masa</a:t>
            </a:r>
            <a:r>
              <a:rPr lang="en-US" b="1" dirty="0">
                <a:solidFill>
                  <a:schemeClr val="tx1"/>
                </a:solidFill>
              </a:rPr>
              <a:t>      </a:t>
            </a:r>
            <a:r>
              <a:rPr lang="en-US" dirty="0">
                <a:solidFill>
                  <a:schemeClr val="tx1"/>
                </a:solidFill>
              </a:rPr>
              <a:t>which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  </a:t>
            </a:r>
            <a:r>
              <a:rPr lang="en-US" b="1" dirty="0">
                <a:solidFill>
                  <a:schemeClr val="tx1"/>
                </a:solidFill>
              </a:rPr>
              <a:t>then made </a:t>
            </a:r>
            <a:r>
              <a:rPr lang="en-US" dirty="0">
                <a:solidFill>
                  <a:schemeClr val="tx1"/>
                </a:solidFill>
              </a:rPr>
              <a:t>into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flat round shapes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cooked on hot griddles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22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b="1" dirty="0"/>
              <a:t>Corn Products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686800" cy="4800600"/>
          </a:xfrm>
        </p:spPr>
        <p:txBody>
          <a:bodyPr>
            <a:normAutofit fontScale="92500"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Cornstarch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Only</a:t>
            </a:r>
            <a:r>
              <a:rPr lang="en-US" dirty="0">
                <a:solidFill>
                  <a:schemeClr val="tx1"/>
                </a:solidFill>
              </a:rPr>
              <a:t> the starchy part of the </a:t>
            </a:r>
            <a:r>
              <a:rPr lang="en-US" b="1" u="sng" dirty="0">
                <a:solidFill>
                  <a:schemeClr val="tx1"/>
                </a:solidFill>
              </a:rPr>
              <a:t>endosperm</a:t>
            </a:r>
            <a:r>
              <a:rPr lang="en-US" dirty="0">
                <a:solidFill>
                  <a:schemeClr val="tx1"/>
                </a:solidFill>
              </a:rPr>
              <a:t>   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Used for thickening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Corn syrups</a:t>
            </a:r>
            <a:r>
              <a:rPr lang="en-US" dirty="0">
                <a:solidFill>
                  <a:schemeClr val="tx1"/>
                </a:solidFill>
              </a:rPr>
              <a:t>    &amp;     </a:t>
            </a:r>
            <a:r>
              <a:rPr lang="en-US" b="1" u="sng" dirty="0">
                <a:solidFill>
                  <a:schemeClr val="tx1"/>
                </a:solidFill>
              </a:rPr>
              <a:t>liquid glucose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Are </a:t>
            </a:r>
            <a:r>
              <a:rPr lang="en-US" b="1" u="sng" dirty="0">
                <a:solidFill>
                  <a:schemeClr val="tx1"/>
                </a:solidFill>
              </a:rPr>
              <a:t>made from corn starch.</a:t>
            </a:r>
            <a:endParaRPr lang="en-US" dirty="0">
              <a:solidFill>
                <a:schemeClr val="tx1"/>
              </a:solidFill>
            </a:endParaRPr>
          </a:p>
          <a:p>
            <a:pPr lvl="0" algn="l"/>
            <a:r>
              <a:rPr lang="en-US" b="1" u="sng" dirty="0">
                <a:solidFill>
                  <a:schemeClr val="tx1"/>
                </a:solidFill>
              </a:rPr>
              <a:t>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Corn oil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derived from the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germ</a:t>
            </a:r>
            <a:r>
              <a:rPr lang="en-US" dirty="0">
                <a:solidFill>
                  <a:schemeClr val="tx1"/>
                </a:solidFill>
              </a:rPr>
              <a:t> of the corn kernel.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Used</a:t>
            </a:r>
            <a:r>
              <a:rPr lang="en-US" dirty="0">
                <a:solidFill>
                  <a:schemeClr val="tx1"/>
                </a:solidFill>
              </a:rPr>
              <a:t> to make </a:t>
            </a:r>
            <a:r>
              <a:rPr lang="en-US" b="1" u="sng" dirty="0">
                <a:solidFill>
                  <a:schemeClr val="tx1"/>
                </a:solidFill>
              </a:rPr>
              <a:t>margarine</a:t>
            </a:r>
          </a:p>
          <a:p>
            <a:pPr lvl="0" algn="l"/>
            <a:endParaRPr lang="en-US" b="1" u="sng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26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7"/>
            <a:ext cx="7772400" cy="1470025"/>
          </a:xfrm>
        </p:spPr>
        <p:txBody>
          <a:bodyPr/>
          <a:lstStyle/>
          <a:p>
            <a:r>
              <a:rPr lang="en-US" b="1" dirty="0"/>
              <a:t>Corn Products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600200"/>
            <a:ext cx="8839200" cy="4953000"/>
          </a:xfrm>
        </p:spPr>
        <p:txBody>
          <a:bodyPr>
            <a:normAutofit fontScale="92500"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Popcorn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Is the </a:t>
            </a:r>
            <a:r>
              <a:rPr lang="en-US" b="1" u="sng" dirty="0">
                <a:solidFill>
                  <a:schemeClr val="tx1"/>
                </a:solidFill>
              </a:rPr>
              <a:t>whole kernel</a:t>
            </a:r>
            <a:r>
              <a:rPr lang="en-US" dirty="0">
                <a:solidFill>
                  <a:schemeClr val="tx1"/>
                </a:solidFill>
              </a:rPr>
              <a:t>;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Is a </a:t>
            </a:r>
            <a:r>
              <a:rPr lang="en-US" b="1" u="sng" dirty="0">
                <a:solidFill>
                  <a:schemeClr val="tx1"/>
                </a:solidFill>
              </a:rPr>
              <a:t>special kind</a:t>
            </a:r>
            <a:r>
              <a:rPr lang="en-US" dirty="0">
                <a:solidFill>
                  <a:schemeClr val="tx1"/>
                </a:solidFill>
              </a:rPr>
              <a:t> of corn </a:t>
            </a:r>
            <a:r>
              <a:rPr lang="en-US" b="1" u="sng" dirty="0">
                <a:solidFill>
                  <a:schemeClr val="tx1"/>
                </a:solidFill>
              </a:rPr>
              <a:t>that has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rgbClr val="00B050"/>
                </a:solidFill>
              </a:rPr>
              <a:t>hard</a:t>
            </a:r>
            <a:r>
              <a:rPr lang="en-US" b="1" u="sng" dirty="0">
                <a:solidFill>
                  <a:schemeClr val="tx1"/>
                </a:solidFill>
              </a:rPr>
              <a:t> outer surface </a:t>
            </a:r>
            <a:r>
              <a:rPr lang="en-US" b="1" dirty="0">
                <a:solidFill>
                  <a:schemeClr val="tx1"/>
                </a:solidFill>
              </a:rPr>
              <a:t>(</a:t>
            </a:r>
            <a:r>
              <a:rPr lang="en-US" b="1" u="sng" dirty="0">
                <a:solidFill>
                  <a:srgbClr val="00B050"/>
                </a:solidFill>
              </a:rPr>
              <a:t>Pericarp</a:t>
            </a:r>
            <a:r>
              <a:rPr lang="en-US" dirty="0">
                <a:solidFill>
                  <a:schemeClr val="tx1"/>
                </a:solidFill>
              </a:rPr>
              <a:t>).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Pops</a:t>
            </a:r>
            <a:r>
              <a:rPr lang="en-US" dirty="0">
                <a:solidFill>
                  <a:schemeClr val="tx1"/>
                </a:solidFill>
              </a:rPr>
              <a:t> because </a:t>
            </a:r>
            <a:r>
              <a:rPr lang="en-US" b="1" u="sng" dirty="0">
                <a:solidFill>
                  <a:schemeClr val="tx1"/>
                </a:solidFill>
              </a:rPr>
              <a:t>moisture</a:t>
            </a:r>
            <a:r>
              <a:rPr lang="en-US" dirty="0">
                <a:solidFill>
                  <a:schemeClr val="tx1"/>
                </a:solidFill>
              </a:rPr>
              <a:t> in the kernel </a:t>
            </a:r>
            <a:r>
              <a:rPr lang="en-US" b="1" u="sng" dirty="0">
                <a:solidFill>
                  <a:schemeClr val="tx1"/>
                </a:solidFill>
              </a:rPr>
              <a:t>turns into steam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Popcorn that </a:t>
            </a:r>
            <a:r>
              <a:rPr lang="en-US" b="1" u="sng" dirty="0">
                <a:solidFill>
                  <a:srgbClr val="FF0000"/>
                </a:solidFill>
              </a:rPr>
              <a:t>does not pop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rgbClr val="FF0000"/>
                </a:solidFill>
              </a:rPr>
              <a:t>probably old and got dry </a:t>
            </a:r>
          </a:p>
          <a:p>
            <a:pPr lvl="1" algn="l"/>
            <a:r>
              <a:rPr lang="en-US" b="1" u="sng" dirty="0">
                <a:solidFill>
                  <a:schemeClr val="tx1"/>
                </a:solidFill>
              </a:rPr>
              <a:t>or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rgbClr val="FF0000"/>
                </a:solidFill>
              </a:rPr>
              <a:t>Has a leaky outer hull</a:t>
            </a: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dirty="0">
                <a:solidFill>
                  <a:schemeClr val="tx1"/>
                </a:solidFill>
              </a:rPr>
              <a:t>(pericarp)    which allows the </a:t>
            </a:r>
            <a:r>
              <a:rPr lang="en-US" b="1" u="sng" dirty="0">
                <a:solidFill>
                  <a:schemeClr val="tx1"/>
                </a:solidFill>
              </a:rPr>
              <a:t>moisture to escape</a:t>
            </a:r>
            <a:r>
              <a:rPr lang="en-US" dirty="0">
                <a:solidFill>
                  <a:schemeClr val="tx1"/>
                </a:solidFill>
              </a:rPr>
              <a:t> before cooking.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1371599"/>
          </a:xfrm>
        </p:spPr>
        <p:txBody>
          <a:bodyPr/>
          <a:lstStyle/>
          <a:p>
            <a:r>
              <a:rPr lang="en-US" b="1" dirty="0"/>
              <a:t>Cereal Grains and their Products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3600"/>
            <a:ext cx="6400800" cy="3733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Wheat</a:t>
            </a:r>
          </a:p>
          <a:p>
            <a:r>
              <a:rPr lang="en-US" b="1" dirty="0">
                <a:solidFill>
                  <a:schemeClr val="tx1"/>
                </a:solidFill>
              </a:rPr>
              <a:t>Corn (dry kernel)</a:t>
            </a:r>
          </a:p>
          <a:p>
            <a:r>
              <a:rPr lang="en-US" b="1" dirty="0">
                <a:solidFill>
                  <a:schemeClr val="tx1"/>
                </a:solidFill>
              </a:rPr>
              <a:t>Rice</a:t>
            </a:r>
          </a:p>
          <a:p>
            <a:r>
              <a:rPr lang="en-US" b="1" dirty="0">
                <a:solidFill>
                  <a:schemeClr val="tx1"/>
                </a:solidFill>
              </a:rPr>
              <a:t>Oats</a:t>
            </a:r>
          </a:p>
          <a:p>
            <a:r>
              <a:rPr lang="en-US" b="1" dirty="0">
                <a:solidFill>
                  <a:schemeClr val="tx1"/>
                </a:solidFill>
              </a:rPr>
              <a:t>Barley</a:t>
            </a:r>
          </a:p>
          <a:p>
            <a:r>
              <a:rPr lang="en-US" b="1" dirty="0">
                <a:solidFill>
                  <a:schemeClr val="tx1"/>
                </a:solidFill>
              </a:rPr>
              <a:t>Rye</a:t>
            </a:r>
          </a:p>
          <a:p>
            <a:r>
              <a:rPr lang="en-US" b="1" dirty="0">
                <a:solidFill>
                  <a:schemeClr val="tx1"/>
                </a:solidFill>
              </a:rPr>
              <a:t>Etc.</a:t>
            </a:r>
          </a:p>
          <a:p>
            <a:r>
              <a:rPr lang="en-US" b="1" dirty="0">
                <a:solidFill>
                  <a:schemeClr val="tx1"/>
                </a:solidFill>
              </a:rPr>
              <a:t>And their products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Rice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743200"/>
            <a:ext cx="7696200" cy="33528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rgbClr val="00B0F0"/>
                </a:solidFill>
              </a:rPr>
              <a:t>one of the</a:t>
            </a:r>
            <a:r>
              <a:rPr lang="en-US" dirty="0">
                <a:solidFill>
                  <a:srgbClr val="00B0F0"/>
                </a:solidFill>
              </a:rPr>
              <a:t>      </a:t>
            </a:r>
            <a:r>
              <a:rPr lang="en-US" b="1" u="sng" dirty="0">
                <a:solidFill>
                  <a:srgbClr val="00B0F0"/>
                </a:solidFill>
              </a:rPr>
              <a:t>most used</a:t>
            </a:r>
            <a:r>
              <a:rPr lang="en-US" b="1" u="sng" dirty="0">
                <a:solidFill>
                  <a:schemeClr val="tx1"/>
                </a:solidFill>
              </a:rPr>
              <a:t> cereal grains </a:t>
            </a:r>
            <a:r>
              <a:rPr lang="en-US" b="1" u="sng" dirty="0">
                <a:solidFill>
                  <a:srgbClr val="00B0F0"/>
                </a:solidFill>
              </a:rPr>
              <a:t>in the world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Is  </a:t>
            </a:r>
            <a:r>
              <a:rPr lang="en-US" b="1" u="sng" dirty="0">
                <a:solidFill>
                  <a:schemeClr val="tx1"/>
                </a:solidFill>
              </a:rPr>
              <a:t>the most used</a:t>
            </a:r>
            <a:r>
              <a:rPr lang="en-US" dirty="0">
                <a:solidFill>
                  <a:schemeClr val="tx1"/>
                </a:solidFill>
              </a:rPr>
              <a:t>    cereal grain in the </a:t>
            </a:r>
            <a:r>
              <a:rPr lang="en-US" b="1" u="sng" dirty="0">
                <a:solidFill>
                  <a:schemeClr val="tx1"/>
                </a:solidFill>
              </a:rPr>
              <a:t>diets</a:t>
            </a:r>
            <a:r>
              <a:rPr lang="en-US" dirty="0">
                <a:solidFill>
                  <a:schemeClr val="tx1"/>
                </a:solidFill>
              </a:rPr>
              <a:t> of many </a:t>
            </a:r>
            <a:r>
              <a:rPr lang="en-US" b="1" u="sng" dirty="0">
                <a:solidFill>
                  <a:schemeClr val="tx1"/>
                </a:solidFill>
              </a:rPr>
              <a:t>peoples in Asia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696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b="1" dirty="0"/>
              <a:t>Types of Rice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286000"/>
            <a:ext cx="7696200" cy="3962400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Long grain</a:t>
            </a:r>
          </a:p>
          <a:p>
            <a:pPr marL="514350" indent="-514350" algn="l">
              <a:buFont typeface="+mj-lt"/>
              <a:buAutoNum type="arabicPeriod"/>
            </a:pP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Medium grain </a:t>
            </a:r>
          </a:p>
          <a:p>
            <a:pPr marL="514350" indent="-514350" algn="l">
              <a:buFont typeface="+mj-lt"/>
              <a:buAutoNum type="arabicPeriod"/>
            </a:pP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Short grain</a:t>
            </a:r>
          </a:p>
          <a:p>
            <a:pPr marL="514350" indent="-514350" algn="l">
              <a:buFont typeface="+mj-lt"/>
              <a:buAutoNum type="arabicPeriod"/>
            </a:pP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Aromatic rice</a:t>
            </a:r>
          </a:p>
          <a:p>
            <a:pPr marL="514350" indent="-514350" algn="l">
              <a:buFont typeface="+mj-lt"/>
              <a:buAutoNum type="arabicPeriod"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08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/>
          <a:lstStyle/>
          <a:p>
            <a:r>
              <a:rPr lang="en-US" b="1" dirty="0"/>
              <a:t>1. Long Grain Rice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667000"/>
            <a:ext cx="7391400" cy="2971800"/>
          </a:xfrm>
        </p:spPr>
        <p:txBody>
          <a:bodyPr/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high </a:t>
            </a:r>
            <a:r>
              <a:rPr lang="en-US" dirty="0">
                <a:solidFill>
                  <a:schemeClr val="tx1"/>
                </a:solidFill>
              </a:rPr>
              <a:t>in </a:t>
            </a:r>
            <a:r>
              <a:rPr lang="en-US" b="1" u="sng" dirty="0">
                <a:solidFill>
                  <a:schemeClr val="tx1"/>
                </a:solidFill>
              </a:rPr>
              <a:t>amylose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When </a:t>
            </a:r>
            <a:r>
              <a:rPr lang="en-US" b="1" u="sng" dirty="0">
                <a:solidFill>
                  <a:schemeClr val="tx1"/>
                </a:solidFill>
              </a:rPr>
              <a:t>cooked </a:t>
            </a:r>
            <a:r>
              <a:rPr lang="en-US" dirty="0">
                <a:solidFill>
                  <a:schemeClr val="tx1"/>
                </a:solidFill>
              </a:rPr>
              <a:t>it is </a:t>
            </a:r>
            <a:r>
              <a:rPr lang="en-US" b="1" u="sng" dirty="0">
                <a:solidFill>
                  <a:schemeClr val="tx1"/>
                </a:solidFill>
              </a:rPr>
              <a:t>light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chemeClr val="tx1"/>
                </a:solidFill>
              </a:rPr>
              <a:t>fluffy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cooked kernels </a:t>
            </a:r>
            <a:r>
              <a:rPr lang="en-US" b="1" u="sng" dirty="0">
                <a:solidFill>
                  <a:schemeClr val="tx1"/>
                </a:solidFill>
              </a:rPr>
              <a:t>tend to separate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471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b="1" dirty="0"/>
              <a:t>2 +3. Medium &amp; Short Grain Rice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438400"/>
            <a:ext cx="7772400" cy="3200400"/>
          </a:xfrm>
        </p:spPr>
        <p:txBody>
          <a:bodyPr/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Contain </a:t>
            </a:r>
            <a:r>
              <a:rPr lang="en-US" b="1" u="sng" dirty="0">
                <a:solidFill>
                  <a:schemeClr val="tx1"/>
                </a:solidFill>
              </a:rPr>
              <a:t>less amylose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Absorb less water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Are </a:t>
            </a:r>
            <a:r>
              <a:rPr lang="en-US" b="1" u="sng" dirty="0">
                <a:solidFill>
                  <a:schemeClr val="tx1"/>
                </a:solidFill>
              </a:rPr>
              <a:t>more sticky</a:t>
            </a:r>
            <a:r>
              <a:rPr lang="en-US" dirty="0">
                <a:solidFill>
                  <a:schemeClr val="tx1"/>
                </a:solidFill>
              </a:rPr>
              <a:t> when cooked.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29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/>
          <a:lstStyle/>
          <a:p>
            <a:r>
              <a:rPr lang="en-US" b="1" dirty="0"/>
              <a:t>4. Aromatic Rice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057400"/>
            <a:ext cx="8001000" cy="42672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Has a </a:t>
            </a:r>
            <a:r>
              <a:rPr lang="en-US" b="1" u="sng" dirty="0">
                <a:solidFill>
                  <a:schemeClr val="tx1"/>
                </a:solidFill>
              </a:rPr>
              <a:t>flavor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chemeClr val="tx1"/>
                </a:solidFill>
              </a:rPr>
              <a:t>aroma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Examples 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Basmati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Jasmine 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Della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259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1470025"/>
          </a:xfrm>
        </p:spPr>
        <p:txBody>
          <a:bodyPr/>
          <a:lstStyle/>
          <a:p>
            <a:r>
              <a:rPr lang="en-US" b="1" dirty="0"/>
              <a:t>Kinds of Rice Products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752600"/>
            <a:ext cx="8305800" cy="4876800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Brown rice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b="1" u="sng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Least processed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Only</a:t>
            </a:r>
            <a:r>
              <a:rPr lang="en-US" dirty="0">
                <a:solidFill>
                  <a:schemeClr val="tx1"/>
                </a:solidFill>
              </a:rPr>
              <a:t> the </a:t>
            </a:r>
            <a:r>
              <a:rPr lang="en-US" b="1" u="sng" dirty="0">
                <a:solidFill>
                  <a:schemeClr val="tx1"/>
                </a:solidFill>
              </a:rPr>
              <a:t>outer layer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b="1" u="sng" dirty="0">
                <a:solidFill>
                  <a:schemeClr val="tx1"/>
                </a:solidFill>
              </a:rPr>
              <a:t>removed</a:t>
            </a:r>
            <a:r>
              <a:rPr lang="en-US" dirty="0">
                <a:solidFill>
                  <a:schemeClr val="tx1"/>
                </a:solidFill>
              </a:rPr>
              <a:t>,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rgbClr val="00B050"/>
                </a:solidFill>
              </a:rPr>
              <a:t>Germ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chemeClr val="tx1"/>
                </a:solidFill>
              </a:rPr>
              <a:t>most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of the </a:t>
            </a:r>
            <a:r>
              <a:rPr lang="en-US" b="1" u="sng" dirty="0">
                <a:solidFill>
                  <a:srgbClr val="00B050"/>
                </a:solidFill>
              </a:rPr>
              <a:t>bran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are </a:t>
            </a:r>
            <a:r>
              <a:rPr lang="en-US" b="1" u="sng" dirty="0">
                <a:solidFill>
                  <a:srgbClr val="00B050"/>
                </a:solidFill>
              </a:rPr>
              <a:t>retained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Takes </a:t>
            </a:r>
            <a:r>
              <a:rPr lang="en-US" b="1" u="sng" dirty="0">
                <a:solidFill>
                  <a:schemeClr val="tx1"/>
                </a:solidFill>
              </a:rPr>
              <a:t>longer to cook</a:t>
            </a:r>
            <a:r>
              <a:rPr lang="en-US" dirty="0">
                <a:solidFill>
                  <a:schemeClr val="tx1"/>
                </a:solidFill>
              </a:rPr>
              <a:t> than the more refined rice and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Needs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b="1" u="sng" dirty="0">
                <a:solidFill>
                  <a:schemeClr val="tx1"/>
                </a:solidFill>
              </a:rPr>
              <a:t>little more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b="1" u="sng" dirty="0">
                <a:solidFill>
                  <a:schemeClr val="tx1"/>
                </a:solidFill>
              </a:rPr>
              <a:t>water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(up to 2.5 times the volume of rice).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6630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/>
          <a:lstStyle/>
          <a:p>
            <a:r>
              <a:rPr lang="en-US" dirty="0"/>
              <a:t>Kinds of Rice Products </a:t>
            </a:r>
            <a:r>
              <a:rPr lang="en-US" b="1" u="sng" dirty="0"/>
              <a:t>Cont’d</a:t>
            </a:r>
            <a:r>
              <a:rPr lang="en-US" b="1" dirty="0"/>
              <a:t>.  </a:t>
            </a:r>
            <a:br>
              <a:rPr lang="en-US" b="1" dirty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133600"/>
            <a:ext cx="8610600" cy="4495800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White polished rice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Bran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chemeClr val="tx1"/>
                </a:solidFill>
              </a:rPr>
              <a:t>germ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b="1" u="sng" dirty="0">
                <a:solidFill>
                  <a:schemeClr val="tx1"/>
                </a:solidFill>
              </a:rPr>
              <a:t>removed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Resulting in a seed with a: </a:t>
            </a:r>
            <a:r>
              <a:rPr lang="en-US" sz="2200" b="1" u="sng" dirty="0">
                <a:solidFill>
                  <a:schemeClr val="tx1"/>
                </a:solidFill>
              </a:rPr>
              <a:t>bright, white, shiny</a:t>
            </a:r>
            <a:r>
              <a:rPr lang="en-US" sz="2200" dirty="0">
                <a:solidFill>
                  <a:schemeClr val="tx1"/>
                </a:solidFill>
              </a:rPr>
              <a:t> appearance </a:t>
            </a:r>
            <a:r>
              <a:rPr lang="en-US" sz="2200" b="1" u="sng" dirty="0">
                <a:solidFill>
                  <a:schemeClr val="tx1"/>
                </a:solidFill>
              </a:rPr>
              <a:t>starch-rich grain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0" algn="l"/>
            <a:endParaRPr lang="en-US" sz="26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Enriched rice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White polished rice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rgbClr val="00B050"/>
                </a:solidFill>
              </a:rPr>
              <a:t>enriched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with vitamins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chemeClr val="tx1"/>
                </a:solidFill>
              </a:rPr>
              <a:t>minerals</a:t>
            </a:r>
            <a:r>
              <a:rPr lang="en-US" dirty="0">
                <a:solidFill>
                  <a:schemeClr val="tx1"/>
                </a:solidFill>
              </a:rPr>
              <a:t> that were lost during processing.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Should </a:t>
            </a:r>
            <a:r>
              <a:rPr lang="en-US" b="1" u="sng" dirty="0">
                <a:solidFill>
                  <a:srgbClr val="FF0000"/>
                </a:solidFill>
              </a:rPr>
              <a:t>not be washed</a:t>
            </a:r>
            <a:r>
              <a:rPr lang="en-US" b="1" u="sng" dirty="0">
                <a:solidFill>
                  <a:schemeClr val="tx1"/>
                </a:solidFill>
              </a:rPr>
              <a:t> before cooking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AutoShape 2" descr="Image result for white polished rice gr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9222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b="1" dirty="0"/>
              <a:t>Rice Cooking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286000"/>
            <a:ext cx="7848600" cy="4191000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1 cup of rice</a:t>
            </a:r>
            <a:r>
              <a:rPr lang="en-US" dirty="0">
                <a:solidFill>
                  <a:schemeClr val="tx1"/>
                </a:solidFill>
              </a:rPr>
              <a:t> is cooked in about</a:t>
            </a:r>
            <a:r>
              <a:rPr lang="en-US" b="1" u="sng" dirty="0">
                <a:solidFill>
                  <a:schemeClr val="tx1"/>
                </a:solidFill>
              </a:rPr>
              <a:t> ≈ 2 cups of water</a:t>
            </a:r>
            <a:r>
              <a:rPr lang="en-US" dirty="0">
                <a:solidFill>
                  <a:schemeClr val="tx1"/>
                </a:solidFill>
              </a:rPr>
              <a:t>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Rice </a:t>
            </a:r>
            <a:r>
              <a:rPr lang="en-US" b="1" u="sng" dirty="0">
                <a:solidFill>
                  <a:schemeClr val="tx1"/>
                </a:solidFill>
              </a:rPr>
              <a:t>increases</a:t>
            </a:r>
            <a:r>
              <a:rPr lang="en-US" dirty="0">
                <a:solidFill>
                  <a:schemeClr val="tx1"/>
                </a:solidFill>
              </a:rPr>
              <a:t> to about </a:t>
            </a:r>
            <a:r>
              <a:rPr lang="en-US" b="1" u="sng" dirty="0">
                <a:solidFill>
                  <a:schemeClr val="tx1"/>
                </a:solidFill>
              </a:rPr>
              <a:t>≈ 3 times</a:t>
            </a:r>
            <a:r>
              <a:rPr lang="en-US" dirty="0">
                <a:solidFill>
                  <a:schemeClr val="tx1"/>
                </a:solidFill>
              </a:rPr>
              <a:t> its raw volume when cooked. </a:t>
            </a:r>
          </a:p>
          <a:p>
            <a:pPr algn="l"/>
            <a:endParaRPr lang="en-US" b="1" u="sng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Rice pilaf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Rice </a:t>
            </a:r>
            <a:r>
              <a:rPr lang="en-US" b="1" u="sng" dirty="0">
                <a:solidFill>
                  <a:schemeClr val="tx1"/>
                </a:solidFill>
              </a:rPr>
              <a:t>browned in a little fat</a:t>
            </a:r>
            <a:r>
              <a:rPr lang="en-US" dirty="0">
                <a:solidFill>
                  <a:schemeClr val="tx1"/>
                </a:solidFill>
              </a:rPr>
              <a:t>     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before cooking in water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49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/>
          <a:lstStyle/>
          <a:p>
            <a:r>
              <a:rPr lang="en-US" b="1" dirty="0"/>
              <a:t>Other Kinds of Rice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81200"/>
            <a:ext cx="8534400" cy="4572000"/>
          </a:xfrm>
        </p:spPr>
        <p:txBody>
          <a:bodyPr>
            <a:normAutofit fontScale="92500"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Converted or parboiled rice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Rice is </a:t>
            </a:r>
            <a:r>
              <a:rPr lang="en-US" b="1" u="sng" dirty="0">
                <a:solidFill>
                  <a:schemeClr val="tx1"/>
                </a:solidFill>
              </a:rPr>
              <a:t>soaked, drained, steamed and then dried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and milled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Takes longer to cook</a:t>
            </a:r>
            <a:r>
              <a:rPr lang="en-US" dirty="0">
                <a:solidFill>
                  <a:schemeClr val="tx1"/>
                </a:solidFill>
              </a:rPr>
              <a:t> than </a:t>
            </a:r>
            <a:r>
              <a:rPr lang="en-US" b="1" u="sng" dirty="0">
                <a:solidFill>
                  <a:schemeClr val="tx1"/>
                </a:solidFill>
              </a:rPr>
              <a:t>regular white rice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endParaRPr lang="en-US" dirty="0">
              <a:solidFill>
                <a:schemeClr val="tx1"/>
              </a:solidFill>
            </a:endParaRP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This process </a:t>
            </a:r>
            <a:r>
              <a:rPr lang="en-US" b="1" u="sng" dirty="0">
                <a:solidFill>
                  <a:srgbClr val="00B050"/>
                </a:solidFill>
              </a:rPr>
              <a:t>helps retain nutrients</a:t>
            </a:r>
            <a:r>
              <a:rPr lang="en-US" dirty="0">
                <a:solidFill>
                  <a:schemeClr val="tx1"/>
                </a:solidFill>
              </a:rPr>
              <a:t> that are normally lost in milling </a:t>
            </a:r>
            <a:r>
              <a:rPr lang="en-US" b="1" u="sng" dirty="0">
                <a:solidFill>
                  <a:schemeClr val="tx1"/>
                </a:solidFill>
              </a:rPr>
              <a:t>because</a:t>
            </a:r>
            <a:r>
              <a:rPr lang="en-US" dirty="0">
                <a:solidFill>
                  <a:schemeClr val="tx1"/>
                </a:solidFill>
              </a:rPr>
              <a:t> it causes the </a:t>
            </a:r>
            <a:r>
              <a:rPr lang="en-US" b="1" u="sng" dirty="0">
                <a:solidFill>
                  <a:srgbClr val="00B050"/>
                </a:solidFill>
              </a:rPr>
              <a:t>migration of nutrients to the interior of the kernel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783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/>
          <a:lstStyle/>
          <a:p>
            <a:r>
              <a:rPr lang="en-US" b="1" dirty="0"/>
              <a:t>Other</a:t>
            </a:r>
            <a:r>
              <a:rPr lang="en-US" dirty="0"/>
              <a:t> Kinds of Rice </a:t>
            </a:r>
            <a:r>
              <a:rPr lang="en-US" b="1" dirty="0"/>
              <a:t>Cont’d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905000"/>
            <a:ext cx="8458200" cy="4800600"/>
          </a:xfrm>
        </p:spPr>
        <p:txBody>
          <a:bodyPr>
            <a:normAutofit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Instant or precooked rice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Cooked, rinsed, and dried</a:t>
            </a:r>
            <a:r>
              <a:rPr lang="en-US" dirty="0">
                <a:solidFill>
                  <a:schemeClr val="tx1"/>
                </a:solidFill>
              </a:rPr>
              <a:t> by a special process.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It </a:t>
            </a:r>
            <a:r>
              <a:rPr lang="en-US" b="1" u="sng" dirty="0">
                <a:solidFill>
                  <a:schemeClr val="tx1"/>
                </a:solidFill>
              </a:rPr>
              <a:t>cooks quickly</a:t>
            </a:r>
            <a:r>
              <a:rPr lang="en-US" dirty="0">
                <a:solidFill>
                  <a:schemeClr val="tx1"/>
                </a:solidFill>
              </a:rPr>
              <a:t> therefore </a:t>
            </a:r>
            <a:r>
              <a:rPr lang="en-US" b="1" u="sng" dirty="0">
                <a:solidFill>
                  <a:schemeClr val="tx1"/>
                </a:solidFill>
              </a:rPr>
              <a:t>provides convenience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0" algn="l"/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Rice flour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Made from the </a:t>
            </a:r>
            <a:r>
              <a:rPr lang="en-US" b="1" u="sng" dirty="0">
                <a:solidFill>
                  <a:schemeClr val="tx1"/>
                </a:solidFill>
              </a:rPr>
              <a:t>broken rice kernels</a:t>
            </a:r>
            <a:r>
              <a:rPr lang="en-US" dirty="0">
                <a:solidFill>
                  <a:schemeClr val="tx1"/>
                </a:solidFill>
              </a:rPr>
              <a:t> (during milling).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Maybe </a:t>
            </a:r>
            <a:r>
              <a:rPr lang="en-US" b="1" u="sng" dirty="0">
                <a:solidFill>
                  <a:schemeClr val="tx1"/>
                </a:solidFill>
              </a:rPr>
              <a:t>used for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thickening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Absorbs much less fat</a:t>
            </a:r>
            <a:r>
              <a:rPr lang="en-US" dirty="0">
                <a:solidFill>
                  <a:schemeClr val="tx1"/>
                </a:solidFill>
              </a:rPr>
              <a:t> when used to make </a:t>
            </a:r>
            <a:r>
              <a:rPr lang="en-US" b="1" u="sng" dirty="0">
                <a:solidFill>
                  <a:schemeClr val="tx1"/>
                </a:solidFill>
              </a:rPr>
              <a:t>batter cover</a:t>
            </a:r>
            <a:r>
              <a:rPr lang="en-US" dirty="0">
                <a:solidFill>
                  <a:schemeClr val="tx1"/>
                </a:solidFill>
              </a:rPr>
              <a:t> for fried chicken.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67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8600"/>
            <a:ext cx="8458200" cy="64770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Cereal Grains: 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Are </a:t>
            </a:r>
            <a:r>
              <a:rPr lang="en-US" b="1" u="sng" dirty="0">
                <a:solidFill>
                  <a:schemeClr val="tx1"/>
                </a:solidFill>
              </a:rPr>
              <a:t>seeds</a:t>
            </a:r>
            <a:r>
              <a:rPr lang="en-US" dirty="0">
                <a:solidFill>
                  <a:schemeClr val="tx1"/>
                </a:solidFill>
              </a:rPr>
              <a:t> of the </a:t>
            </a:r>
            <a:r>
              <a:rPr lang="en-US" b="1" u="sng" dirty="0">
                <a:solidFill>
                  <a:schemeClr val="tx1"/>
                </a:solidFill>
              </a:rPr>
              <a:t>grass family</a:t>
            </a:r>
            <a:r>
              <a:rPr lang="en-US" dirty="0">
                <a:solidFill>
                  <a:schemeClr val="tx1"/>
                </a:solidFill>
              </a:rPr>
              <a:t> of plants.</a:t>
            </a:r>
          </a:p>
          <a:p>
            <a:pPr algn="l"/>
            <a:endParaRPr lang="en-US" b="1" u="sng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Cereals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Refer to</a:t>
            </a:r>
            <a:r>
              <a:rPr lang="en-US" dirty="0">
                <a:solidFill>
                  <a:schemeClr val="tx1"/>
                </a:solidFill>
              </a:rPr>
              <a:t> many kinds of foods </a:t>
            </a:r>
            <a:r>
              <a:rPr lang="en-US" b="1" u="sng" dirty="0">
                <a:solidFill>
                  <a:schemeClr val="tx1"/>
                </a:solidFill>
              </a:rPr>
              <a:t>such as</a:t>
            </a:r>
            <a:r>
              <a:rPr lang="en-US" dirty="0">
                <a:solidFill>
                  <a:schemeClr val="tx1"/>
                </a:solidFill>
              </a:rPr>
              <a:t>:        </a:t>
            </a:r>
          </a:p>
          <a:p>
            <a:pPr marL="1371600" lvl="2" indent="-457200" algn="l">
              <a:buFont typeface="Wingdings" panose="05000000000000000000" pitchFamily="2" charset="2"/>
              <a:buChar char="ü"/>
            </a:pPr>
            <a:r>
              <a:rPr lang="en-US" sz="2800" b="1" u="sng" dirty="0">
                <a:solidFill>
                  <a:schemeClr val="tx1"/>
                </a:solidFill>
              </a:rPr>
              <a:t>Flours</a:t>
            </a:r>
            <a:r>
              <a:rPr lang="en-US" sz="2800" b="1" dirty="0">
                <a:solidFill>
                  <a:schemeClr val="tx1"/>
                </a:solidFill>
              </a:rPr>
              <a:t>     </a:t>
            </a:r>
          </a:p>
          <a:p>
            <a:pPr marL="1371600" lvl="2" indent="-457200" algn="l">
              <a:buFont typeface="Wingdings" panose="05000000000000000000" pitchFamily="2" charset="2"/>
              <a:buChar char="ü"/>
            </a:pPr>
            <a:r>
              <a:rPr lang="en-US" sz="2800" b="1" u="sng" dirty="0">
                <a:solidFill>
                  <a:schemeClr val="tx1"/>
                </a:solidFill>
              </a:rPr>
              <a:t>Meals</a:t>
            </a:r>
            <a:r>
              <a:rPr lang="en-US" sz="2800" dirty="0">
                <a:solidFill>
                  <a:schemeClr val="tx1"/>
                </a:solidFill>
              </a:rPr>
              <a:t> (</a:t>
            </a:r>
            <a:r>
              <a:rPr lang="en-US" sz="2800" b="1" u="sng" dirty="0">
                <a:solidFill>
                  <a:schemeClr val="tx1"/>
                </a:solidFill>
              </a:rPr>
              <a:t>semolina</a:t>
            </a:r>
            <a:r>
              <a:rPr lang="en-US" sz="2800" dirty="0">
                <a:solidFill>
                  <a:schemeClr val="tx1"/>
                </a:solidFill>
              </a:rPr>
              <a:t>)        </a:t>
            </a:r>
          </a:p>
          <a:p>
            <a:pPr marL="1371600" lvl="2" indent="-457200" algn="l">
              <a:buFont typeface="Wingdings" panose="05000000000000000000" pitchFamily="2" charset="2"/>
              <a:buChar char="ü"/>
            </a:pPr>
            <a:r>
              <a:rPr lang="en-US" sz="2800" b="1" u="sng" dirty="0">
                <a:solidFill>
                  <a:schemeClr val="tx1"/>
                </a:solidFill>
              </a:rPr>
              <a:t>Cracked grains</a:t>
            </a:r>
            <a:r>
              <a:rPr lang="en-US" sz="2800" dirty="0">
                <a:solidFill>
                  <a:schemeClr val="tx1"/>
                </a:solidFill>
              </a:rPr>
              <a:t> such as   </a:t>
            </a:r>
            <a:r>
              <a:rPr lang="en-US" sz="2800" b="1" u="sng" dirty="0" err="1">
                <a:solidFill>
                  <a:schemeClr val="tx1"/>
                </a:solidFill>
              </a:rPr>
              <a:t>Frikeh</a:t>
            </a:r>
            <a:r>
              <a:rPr lang="en-US" sz="2800" dirty="0">
                <a:solidFill>
                  <a:schemeClr val="tx1"/>
                </a:solidFill>
              </a:rPr>
              <a:t>  and    </a:t>
            </a:r>
            <a:r>
              <a:rPr lang="en-US" sz="2800" b="1" u="sng" dirty="0">
                <a:solidFill>
                  <a:schemeClr val="tx1"/>
                </a:solidFill>
              </a:rPr>
              <a:t>bulgur</a:t>
            </a:r>
            <a:r>
              <a:rPr lang="en-US" sz="2800" dirty="0">
                <a:solidFill>
                  <a:schemeClr val="tx1"/>
                </a:solidFill>
              </a:rPr>
              <a:t>     </a:t>
            </a:r>
          </a:p>
          <a:p>
            <a:pPr marL="1371600" lvl="2" indent="-457200" algn="l">
              <a:buFont typeface="Wingdings" panose="05000000000000000000" pitchFamily="2" charset="2"/>
              <a:buChar char="ü"/>
            </a:pPr>
            <a:r>
              <a:rPr lang="en-US" sz="2800" b="1" u="sng" dirty="0">
                <a:solidFill>
                  <a:schemeClr val="tx1"/>
                </a:solidFill>
              </a:rPr>
              <a:t>Breads</a:t>
            </a:r>
            <a:r>
              <a:rPr lang="en-US" sz="2800" dirty="0">
                <a:solidFill>
                  <a:schemeClr val="tx1"/>
                </a:solidFill>
              </a:rPr>
              <a:t>       </a:t>
            </a:r>
          </a:p>
          <a:p>
            <a:pPr marL="1371600" lvl="2" indent="-457200" algn="l">
              <a:buFont typeface="Wingdings" panose="05000000000000000000" pitchFamily="2" charset="2"/>
              <a:buChar char="ü"/>
            </a:pPr>
            <a:r>
              <a:rPr lang="en-US" sz="2800" b="1" u="sng" dirty="0">
                <a:solidFill>
                  <a:schemeClr val="tx1"/>
                </a:solidFill>
              </a:rPr>
              <a:t>Alimentary pastes</a:t>
            </a:r>
            <a:r>
              <a:rPr lang="en-US" sz="2800" b="1" dirty="0">
                <a:solidFill>
                  <a:schemeClr val="tx1"/>
                </a:solidFill>
              </a:rPr>
              <a:t>       or    </a:t>
            </a:r>
            <a:r>
              <a:rPr lang="en-US" sz="2800" b="1" u="sng" dirty="0">
                <a:solidFill>
                  <a:schemeClr val="tx1"/>
                </a:solidFill>
              </a:rPr>
              <a:t>pasta.</a:t>
            </a:r>
            <a:endParaRPr lang="en-US" sz="28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964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6143625" cy="1470025"/>
          </a:xfrm>
        </p:spPr>
        <p:txBody>
          <a:bodyPr/>
          <a:lstStyle/>
          <a:p>
            <a:r>
              <a:rPr lang="en-US" b="1" dirty="0"/>
              <a:t>Other</a:t>
            </a:r>
            <a:r>
              <a:rPr lang="en-US" dirty="0"/>
              <a:t> Kinds of Rice </a:t>
            </a:r>
            <a:r>
              <a:rPr lang="en-US" b="1" u="sng" dirty="0"/>
              <a:t>Cont’d</a:t>
            </a:r>
            <a:r>
              <a:rPr lang="en-US" b="1" dirty="0"/>
              <a:t>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lvl="0" algn="l"/>
            <a:r>
              <a:rPr lang="en-US" b="1" u="sng" dirty="0">
                <a:solidFill>
                  <a:schemeClr val="tx1"/>
                </a:solidFill>
              </a:rPr>
              <a:t>Wild rice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Is a </a:t>
            </a:r>
            <a:r>
              <a:rPr lang="en-US" b="1" u="sng" dirty="0">
                <a:solidFill>
                  <a:schemeClr val="tx1"/>
                </a:solidFill>
              </a:rPr>
              <a:t>tall aquatic</a:t>
            </a:r>
            <a:r>
              <a:rPr lang="en-US" dirty="0">
                <a:solidFill>
                  <a:schemeClr val="tx1"/>
                </a:solidFill>
              </a:rPr>
              <a:t> American </a:t>
            </a:r>
            <a:r>
              <a:rPr lang="en-US" b="1" u="sng" dirty="0">
                <a:solidFill>
                  <a:schemeClr val="tx1"/>
                </a:solidFill>
              </a:rPr>
              <a:t>grass</a:t>
            </a:r>
            <a:r>
              <a:rPr lang="en-US" dirty="0">
                <a:solidFill>
                  <a:schemeClr val="tx1"/>
                </a:solidFill>
              </a:rPr>
              <a:t> related to rice, </a:t>
            </a:r>
            <a:r>
              <a:rPr lang="en-US" b="1" u="sng" dirty="0">
                <a:solidFill>
                  <a:schemeClr val="tx1"/>
                </a:solidFill>
              </a:rPr>
              <a:t>with edible grains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Almost always </a:t>
            </a:r>
            <a:r>
              <a:rPr lang="en-US" b="1" u="sng" dirty="0">
                <a:solidFill>
                  <a:schemeClr val="tx1"/>
                </a:solidFill>
              </a:rPr>
              <a:t>sold as</a:t>
            </a:r>
            <a:r>
              <a:rPr lang="en-US" dirty="0">
                <a:solidFill>
                  <a:schemeClr val="tx1"/>
                </a:solidFill>
              </a:rPr>
              <a:t> a dried </a:t>
            </a:r>
            <a:r>
              <a:rPr lang="en-US" b="1" u="sng" dirty="0">
                <a:solidFill>
                  <a:srgbClr val="00B050"/>
                </a:solidFill>
              </a:rPr>
              <a:t>whole grain</a:t>
            </a:r>
            <a:r>
              <a:rPr lang="en-US" dirty="0">
                <a:solidFill>
                  <a:schemeClr val="tx1"/>
                </a:solidFill>
              </a:rPr>
              <a:t>,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high in</a:t>
            </a:r>
            <a:r>
              <a:rPr lang="en-US" dirty="0">
                <a:solidFill>
                  <a:schemeClr val="tx1"/>
                </a:solidFill>
              </a:rPr>
              <a:t>:    </a:t>
            </a:r>
            <a:r>
              <a:rPr lang="en-US" b="1" u="sng" dirty="0">
                <a:solidFill>
                  <a:srgbClr val="00B050"/>
                </a:solidFill>
              </a:rPr>
              <a:t>protein</a:t>
            </a:r>
            <a:r>
              <a:rPr lang="en-US" dirty="0">
                <a:solidFill>
                  <a:schemeClr val="tx1"/>
                </a:solidFill>
              </a:rPr>
              <a:t>, the </a:t>
            </a:r>
            <a:r>
              <a:rPr lang="en-US" b="1" u="sng" dirty="0">
                <a:solidFill>
                  <a:schemeClr val="tx1"/>
                </a:solidFill>
              </a:rPr>
              <a:t>amino acid </a:t>
            </a:r>
            <a:r>
              <a:rPr lang="en-US" b="1" u="sng" dirty="0">
                <a:solidFill>
                  <a:srgbClr val="00B050"/>
                </a:solidFill>
              </a:rPr>
              <a:t>lysine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rgbClr val="00B050"/>
                </a:solidFill>
              </a:rPr>
              <a:t>dietary fiber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b="1" u="sng" dirty="0">
                <a:solidFill>
                  <a:srgbClr val="00B050"/>
                </a:solidFill>
              </a:rPr>
              <a:t>low in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u="sng" dirty="0">
                <a:solidFill>
                  <a:srgbClr val="FF0000"/>
                </a:solidFill>
              </a:rPr>
              <a:t>fat</a:t>
            </a:r>
            <a:r>
              <a:rPr lang="en-US" dirty="0">
                <a:solidFill>
                  <a:schemeClr val="tx1"/>
                </a:solidFill>
              </a:rPr>
              <a:t>.       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Like</a:t>
            </a:r>
            <a:r>
              <a:rPr lang="en-US" dirty="0">
                <a:solidFill>
                  <a:schemeClr val="tx1"/>
                </a:solidFill>
              </a:rPr>
              <a:t> true </a:t>
            </a:r>
            <a:r>
              <a:rPr lang="en-US" b="1" u="sng" dirty="0">
                <a:solidFill>
                  <a:schemeClr val="tx1"/>
                </a:solidFill>
              </a:rPr>
              <a:t>rice</a:t>
            </a:r>
            <a:r>
              <a:rPr lang="en-US" dirty="0">
                <a:solidFill>
                  <a:schemeClr val="tx1"/>
                </a:solidFill>
              </a:rPr>
              <a:t>, it </a:t>
            </a:r>
            <a:r>
              <a:rPr lang="en-US" b="1" u="sng" dirty="0">
                <a:solidFill>
                  <a:srgbClr val="00B050"/>
                </a:solidFill>
              </a:rPr>
              <a:t>does not contain gluten</a:t>
            </a:r>
            <a:endParaRPr lang="en-US" dirty="0">
              <a:solidFill>
                <a:srgbClr val="00B050"/>
              </a:solidFill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5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4572000" cy="1012825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Oats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828800"/>
            <a:ext cx="8839200" cy="4953000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Oats kernels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are called </a:t>
            </a:r>
            <a:r>
              <a:rPr lang="en-US" b="1" u="sng" dirty="0">
                <a:solidFill>
                  <a:srgbClr val="00B0F0"/>
                </a:solidFill>
              </a:rPr>
              <a:t>Groats</a:t>
            </a: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Oat products 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b="1" u="sng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Groats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Contain</a:t>
            </a:r>
            <a:r>
              <a:rPr lang="en-US" dirty="0">
                <a:solidFill>
                  <a:schemeClr val="tx1"/>
                </a:solidFill>
              </a:rPr>
              <a:t> most of the </a:t>
            </a:r>
            <a:r>
              <a:rPr lang="en-US" b="1" u="sng" dirty="0">
                <a:solidFill>
                  <a:schemeClr val="tx1"/>
                </a:solidFill>
              </a:rPr>
              <a:t>bran</a:t>
            </a:r>
            <a:r>
              <a:rPr lang="en-US" dirty="0">
                <a:solidFill>
                  <a:schemeClr val="tx1"/>
                </a:solidFill>
              </a:rPr>
              <a:t> and the </a:t>
            </a:r>
            <a:r>
              <a:rPr lang="en-US" b="1" u="sng" dirty="0">
                <a:solidFill>
                  <a:schemeClr val="tx1"/>
                </a:solidFill>
              </a:rPr>
              <a:t>germ</a:t>
            </a:r>
            <a:r>
              <a:rPr lang="en-US" dirty="0">
                <a:solidFill>
                  <a:schemeClr val="tx1"/>
                </a:solidFill>
              </a:rPr>
              <a:t>, 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Only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b="1" u="sng" dirty="0">
                <a:solidFill>
                  <a:schemeClr val="tx1"/>
                </a:solidFill>
              </a:rPr>
              <a:t>outer hull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b="1" u="sng" dirty="0">
                <a:solidFill>
                  <a:schemeClr val="tx1"/>
                </a:solidFill>
              </a:rPr>
              <a:t>removed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b="1" u="sng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Groats</a:t>
            </a:r>
            <a:r>
              <a:rPr lang="en-US" dirty="0">
                <a:solidFill>
                  <a:schemeClr val="tx1"/>
                </a:solidFill>
              </a:rPr>
              <a:t> are </a:t>
            </a:r>
            <a:r>
              <a:rPr lang="en-US" b="1" u="sng" dirty="0">
                <a:solidFill>
                  <a:schemeClr val="tx1"/>
                </a:solidFill>
              </a:rPr>
              <a:t>rolled</a:t>
            </a:r>
            <a:r>
              <a:rPr lang="en-US" dirty="0">
                <a:solidFill>
                  <a:schemeClr val="tx1"/>
                </a:solidFill>
              </a:rPr>
              <a:t> into </a:t>
            </a:r>
            <a:r>
              <a:rPr lang="en-US" b="1" u="sng" dirty="0">
                <a:solidFill>
                  <a:schemeClr val="tx1"/>
                </a:solidFill>
              </a:rPr>
              <a:t>flakes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Whole groats flakes</a:t>
            </a:r>
            <a:r>
              <a:rPr lang="en-US" dirty="0">
                <a:solidFill>
                  <a:schemeClr val="tx1"/>
                </a:solidFill>
              </a:rPr>
              <a:t>       are </a:t>
            </a:r>
            <a:r>
              <a:rPr lang="en-US" b="1" u="sng" dirty="0">
                <a:solidFill>
                  <a:schemeClr val="tx1"/>
                </a:solidFill>
              </a:rPr>
              <a:t>not quick cooking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Tiny pieces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b="1" u="sng" dirty="0">
                <a:solidFill>
                  <a:schemeClr val="tx1"/>
                </a:solidFill>
              </a:rPr>
              <a:t>and then rolled</a:t>
            </a:r>
            <a:r>
              <a:rPr lang="en-US" dirty="0">
                <a:solidFill>
                  <a:schemeClr val="tx1"/>
                </a:solidFill>
              </a:rPr>
              <a:t>    make them </a:t>
            </a:r>
            <a:r>
              <a:rPr lang="en-US" b="1" u="sng" dirty="0">
                <a:solidFill>
                  <a:schemeClr val="tx1"/>
                </a:solidFill>
              </a:rPr>
              <a:t>quick cooking.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b="1" u="sng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Oat bran</a:t>
            </a:r>
            <a:r>
              <a:rPr lang="en-US" dirty="0">
                <a:solidFill>
                  <a:schemeClr val="tx1"/>
                </a:solidFill>
              </a:rPr>
              <a:t>   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rgbClr val="00B050"/>
                </a:solidFill>
              </a:rPr>
              <a:t>Contains beta glucan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which is shown by research to have the ability to </a:t>
            </a:r>
            <a:r>
              <a:rPr lang="en-US" b="1" u="sng" dirty="0">
                <a:solidFill>
                  <a:schemeClr val="tx1"/>
                </a:solidFill>
              </a:rPr>
              <a:t>lower elevated blood cholesterol level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870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n-US" b="1" dirty="0"/>
              <a:t>Barley</a:t>
            </a:r>
            <a:br>
              <a:rPr lang="en-US" dirty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33600"/>
            <a:ext cx="8458200" cy="41148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Barley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Also contains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rgbClr val="00B050"/>
                </a:solidFill>
              </a:rPr>
              <a:t>beta glucan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It is </a:t>
            </a:r>
            <a:r>
              <a:rPr lang="en-US" b="1" u="sng" dirty="0">
                <a:solidFill>
                  <a:schemeClr val="tx1"/>
                </a:solidFill>
              </a:rPr>
              <a:t>being researched</a:t>
            </a:r>
            <a:r>
              <a:rPr lang="en-US" dirty="0">
                <a:solidFill>
                  <a:schemeClr val="tx1"/>
                </a:solidFill>
              </a:rPr>
              <a:t> for its health benefits.</a:t>
            </a:r>
          </a:p>
          <a:p>
            <a:pPr algn="l"/>
            <a:endParaRPr lang="en-US" b="1" u="sng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Malted</a:t>
            </a:r>
            <a:r>
              <a:rPr lang="en-US" b="1" dirty="0">
                <a:solidFill>
                  <a:schemeClr val="tx1"/>
                </a:solidFill>
              </a:rPr>
              <a:t> barley  (germinated)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used</a:t>
            </a:r>
            <a:r>
              <a:rPr lang="en-US" dirty="0">
                <a:solidFill>
                  <a:schemeClr val="tx1"/>
                </a:solidFill>
              </a:rPr>
              <a:t> in the </a:t>
            </a:r>
            <a:r>
              <a:rPr lang="en-US" b="1" u="sng" dirty="0">
                <a:solidFill>
                  <a:schemeClr val="tx1"/>
                </a:solidFill>
              </a:rPr>
              <a:t>production</a:t>
            </a:r>
            <a:r>
              <a:rPr lang="en-US" dirty="0">
                <a:solidFill>
                  <a:schemeClr val="tx1"/>
                </a:solidFill>
              </a:rPr>
              <a:t> of </a:t>
            </a:r>
            <a:r>
              <a:rPr lang="en-US" b="1" u="sng" dirty="0">
                <a:solidFill>
                  <a:schemeClr val="tx1"/>
                </a:solidFill>
              </a:rPr>
              <a:t>beer</a:t>
            </a:r>
            <a:r>
              <a:rPr lang="en-US" dirty="0">
                <a:solidFill>
                  <a:schemeClr val="tx1"/>
                </a:solidFill>
              </a:rPr>
              <a:t> and other </a:t>
            </a:r>
            <a:r>
              <a:rPr lang="en-US" b="1" u="sng" dirty="0">
                <a:solidFill>
                  <a:schemeClr val="tx1"/>
                </a:solidFill>
              </a:rPr>
              <a:t>alcoholic beverages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099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066800"/>
            <a:ext cx="7772400" cy="1470025"/>
          </a:xfrm>
        </p:spPr>
        <p:txBody>
          <a:bodyPr/>
          <a:lstStyle/>
          <a:p>
            <a:r>
              <a:rPr lang="en-US" b="1" dirty="0"/>
              <a:t>Rye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86000"/>
            <a:ext cx="8229600" cy="43434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Rye Products</a:t>
            </a:r>
            <a:r>
              <a:rPr lang="en-US" dirty="0">
                <a:solidFill>
                  <a:schemeClr val="tx1"/>
                </a:solidFill>
              </a:rPr>
              <a:t>: 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Include  </a:t>
            </a:r>
            <a:r>
              <a:rPr lang="en-US" b="1" u="sng" dirty="0">
                <a:solidFill>
                  <a:schemeClr val="tx1"/>
                </a:solidFill>
              </a:rPr>
              <a:t>rye flour</a:t>
            </a:r>
            <a:r>
              <a:rPr lang="en-US" dirty="0">
                <a:solidFill>
                  <a:schemeClr val="tx1"/>
                </a:solidFill>
              </a:rPr>
              <a:t>,   and    </a:t>
            </a:r>
            <a:r>
              <a:rPr lang="en-US" b="1" u="sng" dirty="0">
                <a:solidFill>
                  <a:schemeClr val="tx1"/>
                </a:solidFill>
              </a:rPr>
              <a:t>rye flakes</a:t>
            </a:r>
            <a:r>
              <a:rPr lang="en-US" b="1" dirty="0">
                <a:solidFill>
                  <a:schemeClr val="tx1"/>
                </a:solidFill>
              </a:rPr>
              <a:t>,    etc.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From </a:t>
            </a:r>
            <a:r>
              <a:rPr lang="en-US" b="1" u="sng" dirty="0">
                <a:solidFill>
                  <a:schemeClr val="tx1"/>
                </a:solidFill>
              </a:rPr>
              <a:t>rye flour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Crackers</a:t>
            </a:r>
            <a:r>
              <a:rPr lang="en-US" dirty="0">
                <a:solidFill>
                  <a:schemeClr val="tx1"/>
                </a:solidFill>
              </a:rPr>
              <a:t>,     </a:t>
            </a:r>
            <a:r>
              <a:rPr lang="en-US" b="1" u="sng" dirty="0">
                <a:solidFill>
                  <a:schemeClr val="tx1"/>
                </a:solidFill>
              </a:rPr>
              <a:t>bread</a:t>
            </a:r>
            <a:r>
              <a:rPr lang="en-US" dirty="0">
                <a:solidFill>
                  <a:schemeClr val="tx1"/>
                </a:solidFill>
              </a:rPr>
              <a:t>         etc.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035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Breakfast Cereals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696200" cy="42672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Cereals for </a:t>
            </a:r>
            <a:r>
              <a:rPr lang="en-US" b="1" u="sng" dirty="0">
                <a:solidFill>
                  <a:schemeClr val="tx1"/>
                </a:solidFill>
              </a:rPr>
              <a:t>home cooking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Hot</a:t>
            </a:r>
            <a:r>
              <a:rPr lang="en-US" dirty="0">
                <a:solidFill>
                  <a:schemeClr val="tx1"/>
                </a:solidFill>
              </a:rPr>
              <a:t> cereals such as </a:t>
            </a:r>
            <a:r>
              <a:rPr lang="en-US" b="1" dirty="0">
                <a:solidFill>
                  <a:schemeClr val="tx1"/>
                </a:solidFill>
              </a:rPr>
              <a:t>Oatmeal</a:t>
            </a:r>
            <a:r>
              <a:rPr lang="en-US" dirty="0">
                <a:solidFill>
                  <a:schemeClr val="tx1"/>
                </a:solidFill>
              </a:rPr>
              <a:t>  (porridge)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b="1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chemeClr val="tx1"/>
                </a:solidFill>
              </a:rPr>
              <a:t>Polenta</a:t>
            </a:r>
            <a:r>
              <a:rPr lang="en-US" dirty="0">
                <a:solidFill>
                  <a:schemeClr val="tx1"/>
                </a:solidFill>
              </a:rPr>
              <a:t> (from corn)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Ready to eat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Cereals</a:t>
            </a:r>
            <a:endParaRPr lang="en-US" b="1" u="sng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202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Ready to Eat Cereals</a:t>
            </a:r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Breakfast Cereals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86000"/>
            <a:ext cx="8305800" cy="3886200"/>
          </a:xfrm>
        </p:spPr>
        <p:txBody>
          <a:bodyPr>
            <a:normAutofit fontScale="92500"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Grains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b="1" u="sng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Are Flaked</a:t>
            </a:r>
            <a:r>
              <a:rPr lang="en-US" dirty="0">
                <a:solidFill>
                  <a:schemeClr val="tx1"/>
                </a:solidFill>
              </a:rPr>
              <a:t>,  </a:t>
            </a:r>
            <a:r>
              <a:rPr lang="en-US" b="1" u="sng" dirty="0">
                <a:solidFill>
                  <a:schemeClr val="tx1"/>
                </a:solidFill>
              </a:rPr>
              <a:t>Shredded</a:t>
            </a:r>
            <a:r>
              <a:rPr lang="en-US" dirty="0">
                <a:solidFill>
                  <a:schemeClr val="tx1"/>
                </a:solidFill>
              </a:rPr>
              <a:t>,  </a:t>
            </a:r>
            <a:r>
              <a:rPr lang="en-US" b="1" u="sng" dirty="0">
                <a:solidFill>
                  <a:schemeClr val="tx1"/>
                </a:solidFill>
              </a:rPr>
              <a:t>Puffed</a:t>
            </a:r>
            <a:r>
              <a:rPr lang="en-US" dirty="0">
                <a:solidFill>
                  <a:schemeClr val="tx1"/>
                </a:solidFill>
              </a:rPr>
              <a:t>, etc.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Are made in </a:t>
            </a:r>
            <a:r>
              <a:rPr lang="en-US" b="1" u="sng" dirty="0">
                <a:solidFill>
                  <a:schemeClr val="tx1"/>
                </a:solidFill>
              </a:rPr>
              <a:t>different shapes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chemeClr val="tx1"/>
                </a:solidFill>
              </a:rPr>
              <a:t>forms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b="1" u="sng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rgbClr val="FF0000"/>
                </a:solidFill>
              </a:rPr>
              <a:t>Usually contain</a:t>
            </a: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b="1" u="sng" dirty="0">
                <a:solidFill>
                  <a:schemeClr val="tx1"/>
                </a:solidFill>
              </a:rPr>
              <a:t>sweeteners,    salts,     flavors, colors,   antioxidants,        vitamins and        minerals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>
                <a:solidFill>
                  <a:srgbClr val="FF0000"/>
                </a:solidFill>
              </a:rPr>
              <a:t>usually added during processing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0484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990600"/>
            <a:ext cx="8077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prstClr val="black"/>
                </a:solidFill>
              </a:rPr>
              <a:t>Cornflakes</a:t>
            </a:r>
            <a:r>
              <a:rPr lang="en-US" sz="2800" b="1" dirty="0">
                <a:solidFill>
                  <a:prstClr val="black"/>
                </a:solidFill>
              </a:rPr>
              <a:t>:</a:t>
            </a:r>
            <a:r>
              <a:rPr lang="en-US" sz="2000" b="1" u="sng" dirty="0">
                <a:solidFill>
                  <a:prstClr val="black"/>
                </a:solidFill>
              </a:rPr>
              <a:t> </a:t>
            </a:r>
          </a:p>
          <a:p>
            <a:endParaRPr lang="en-US" sz="2000" b="1" u="sng" dirty="0">
              <a:solidFill>
                <a:prstClr val="black"/>
              </a:solidFill>
            </a:endParaRPr>
          </a:p>
          <a:p>
            <a:r>
              <a:rPr lang="en-US" sz="2400" b="1" dirty="0">
                <a:solidFill>
                  <a:prstClr val="black"/>
                </a:solidFill>
              </a:rPr>
              <a:t>Made from </a:t>
            </a:r>
            <a:r>
              <a:rPr lang="en-US" sz="2400" b="1" u="sng" dirty="0">
                <a:solidFill>
                  <a:srgbClr val="00B0F0"/>
                </a:solidFill>
              </a:rPr>
              <a:t>coarse hominy grits</a:t>
            </a:r>
          </a:p>
          <a:p>
            <a:r>
              <a:rPr lang="en-US" sz="2400" b="1" dirty="0">
                <a:solidFill>
                  <a:prstClr val="black"/>
                </a:solidFill>
              </a:rPr>
              <a:t> </a:t>
            </a:r>
          </a:p>
          <a:p>
            <a:r>
              <a:rPr lang="en-US" sz="2400" b="1" dirty="0">
                <a:solidFill>
                  <a:prstClr val="black"/>
                </a:solidFill>
              </a:rPr>
              <a:t>by: </a:t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2400" b="1" dirty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b="1" dirty="0">
                <a:solidFill>
                  <a:prstClr val="black"/>
                </a:solidFill>
              </a:rPr>
              <a:t>Boiling </a:t>
            </a:r>
            <a:r>
              <a:rPr lang="en-US" sz="2400" b="1" u="sng" dirty="0">
                <a:solidFill>
                  <a:prstClr val="black"/>
                </a:solidFill>
              </a:rPr>
              <a:t>or</a:t>
            </a:r>
            <a:r>
              <a:rPr lang="en-US" sz="2400" b="1" dirty="0">
                <a:solidFill>
                  <a:prstClr val="black"/>
                </a:solidFill>
              </a:rPr>
              <a:t> soaking</a:t>
            </a:r>
          </a:p>
          <a:p>
            <a:pPr marL="342900" indent="-342900">
              <a:buFont typeface="+mj-lt"/>
              <a:buAutoNum type="arabicPeriod"/>
            </a:pPr>
            <a:endParaRPr lang="en-US" sz="2400" b="1" dirty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b="1" dirty="0">
                <a:solidFill>
                  <a:prstClr val="black"/>
                </a:solidFill>
              </a:rPr>
              <a:t>Rolling</a:t>
            </a:r>
          </a:p>
          <a:p>
            <a:pPr marL="342900" indent="-342900">
              <a:buFont typeface="+mj-lt"/>
              <a:buAutoNum type="arabicPeriod"/>
            </a:pPr>
            <a:endParaRPr lang="en-US" sz="2400" b="1" dirty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b="1" dirty="0">
                <a:solidFill>
                  <a:prstClr val="black"/>
                </a:solidFill>
              </a:rPr>
              <a:t>Sweetening and or flavoring</a:t>
            </a:r>
          </a:p>
          <a:p>
            <a:pPr marL="342900" indent="-342900">
              <a:buFont typeface="+mj-lt"/>
              <a:buAutoNum type="arabicPeriod"/>
            </a:pPr>
            <a:endParaRPr lang="en-US" sz="2400" b="1" dirty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b="1" dirty="0">
                <a:solidFill>
                  <a:prstClr val="black"/>
                </a:solidFill>
              </a:rPr>
              <a:t>Toasting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446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7772400" cy="1470025"/>
          </a:xfrm>
        </p:spPr>
        <p:txBody>
          <a:bodyPr/>
          <a:lstStyle/>
          <a:p>
            <a:r>
              <a:rPr lang="en-US" b="1" dirty="0"/>
              <a:t>Pasta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8229600" cy="4800600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b="1" u="sng" dirty="0">
                <a:solidFill>
                  <a:schemeClr val="tx1"/>
                </a:solidFill>
              </a:rPr>
              <a:t>made with</a:t>
            </a:r>
            <a:r>
              <a:rPr lang="en-US" dirty="0">
                <a:solidFill>
                  <a:schemeClr val="tx1"/>
                </a:solidFill>
              </a:rPr>
              <a:t>          </a:t>
            </a:r>
            <a:r>
              <a:rPr lang="en-US" b="1" u="sng" dirty="0">
                <a:solidFill>
                  <a:srgbClr val="00B0F0"/>
                </a:solidFill>
              </a:rPr>
              <a:t>durum wheat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b="1" u="sng" dirty="0">
                <a:solidFill>
                  <a:srgbClr val="00B0F0"/>
                </a:solidFill>
              </a:rPr>
              <a:t>semolina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&amp;</a:t>
            </a:r>
            <a:r>
              <a:rPr lang="en-US" b="1" u="sng" dirty="0">
                <a:solidFill>
                  <a:schemeClr val="tx1"/>
                </a:solidFill>
              </a:rPr>
              <a:t> water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It is made into a </a:t>
            </a:r>
            <a:r>
              <a:rPr lang="en-US" b="1" u="sng" dirty="0">
                <a:solidFill>
                  <a:schemeClr val="tx1"/>
                </a:solidFill>
              </a:rPr>
              <a:t>stiff paste or stiff dough</a:t>
            </a:r>
            <a:r>
              <a:rPr lang="en-US" dirty="0">
                <a:solidFill>
                  <a:schemeClr val="tx1"/>
                </a:solidFill>
              </a:rPr>
              <a:t> and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Then shaped into the </a:t>
            </a:r>
            <a:r>
              <a:rPr lang="en-US" b="1" u="sng" dirty="0">
                <a:solidFill>
                  <a:schemeClr val="tx1"/>
                </a:solidFill>
              </a:rPr>
              <a:t>many shapes and sizes</a:t>
            </a:r>
            <a:r>
              <a:rPr lang="en-US" dirty="0">
                <a:solidFill>
                  <a:schemeClr val="tx1"/>
                </a:solidFill>
              </a:rPr>
              <a:t> of pasta </a:t>
            </a:r>
            <a:r>
              <a:rPr lang="en-US" b="1" u="sng" dirty="0">
                <a:solidFill>
                  <a:schemeClr val="tx1"/>
                </a:solidFill>
              </a:rPr>
              <a:t>and dried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642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r>
              <a:rPr lang="en-US" b="1" dirty="0"/>
              <a:t>Pasta Cooking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610600" cy="487680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Pasta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b="1" u="sng" dirty="0">
                <a:solidFill>
                  <a:schemeClr val="tx1"/>
                </a:solidFill>
              </a:rPr>
              <a:t>cooked in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b="1" u="sng" dirty="0">
                <a:solidFill>
                  <a:schemeClr val="tx1"/>
                </a:solidFill>
              </a:rPr>
              <a:t>large amount</a:t>
            </a:r>
            <a:r>
              <a:rPr lang="en-US" dirty="0">
                <a:solidFill>
                  <a:schemeClr val="tx1"/>
                </a:solidFill>
              </a:rPr>
              <a:t> of </a:t>
            </a:r>
            <a:r>
              <a:rPr lang="en-US" b="1" u="sng" dirty="0">
                <a:solidFill>
                  <a:schemeClr val="tx1"/>
                </a:solidFill>
              </a:rPr>
              <a:t>boiling water</a:t>
            </a:r>
            <a:r>
              <a:rPr lang="en-US" dirty="0">
                <a:solidFill>
                  <a:schemeClr val="tx1"/>
                </a:solidFill>
              </a:rPr>
              <a:t>, </a:t>
            </a:r>
          </a:p>
          <a:p>
            <a:pPr algn="l"/>
            <a:endParaRPr lang="en-US" b="1" u="sng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Pasta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b="1" u="sng" dirty="0">
                <a:solidFill>
                  <a:schemeClr val="tx1"/>
                </a:solidFill>
              </a:rPr>
              <a:t>added gradually</a:t>
            </a:r>
            <a:r>
              <a:rPr lang="en-US" dirty="0">
                <a:solidFill>
                  <a:schemeClr val="tx1"/>
                </a:solidFill>
              </a:rPr>
              <a:t> so that the water keeps boiling and </a:t>
            </a:r>
            <a:r>
              <a:rPr lang="en-US" b="1" u="sng" dirty="0">
                <a:solidFill>
                  <a:schemeClr val="tx1"/>
                </a:solidFill>
              </a:rPr>
              <a:t>stirred a little</a:t>
            </a:r>
            <a:r>
              <a:rPr lang="en-US" dirty="0">
                <a:solidFill>
                  <a:schemeClr val="tx1"/>
                </a:solidFill>
              </a:rPr>
              <a:t> in order </a:t>
            </a:r>
            <a:r>
              <a:rPr lang="en-US" b="1" u="sng" dirty="0">
                <a:solidFill>
                  <a:schemeClr val="tx1"/>
                </a:solidFill>
              </a:rPr>
              <a:t>to avoid sticking</a:t>
            </a:r>
            <a:r>
              <a:rPr lang="en-US" dirty="0">
                <a:solidFill>
                  <a:schemeClr val="tx1"/>
                </a:solidFill>
              </a:rPr>
              <a:t>,    </a:t>
            </a:r>
            <a:r>
              <a:rPr lang="en-US" b="1" u="sng" dirty="0">
                <a:solidFill>
                  <a:schemeClr val="tx1"/>
                </a:solidFill>
              </a:rPr>
              <a:t>some oil</a:t>
            </a:r>
            <a:r>
              <a:rPr lang="en-US" dirty="0">
                <a:solidFill>
                  <a:schemeClr val="tx1"/>
                </a:solidFill>
              </a:rPr>
              <a:t> can be added to the boiling water to help in avoiding the sticking of the cooked pasta.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Cooked pasta </a:t>
            </a:r>
            <a:r>
              <a:rPr lang="en-US" b="1" u="sng" dirty="0">
                <a:solidFill>
                  <a:schemeClr val="tx1"/>
                </a:solidFill>
              </a:rPr>
              <a:t>enlarges </a:t>
            </a:r>
            <a:r>
              <a:rPr lang="en-US" dirty="0">
                <a:solidFill>
                  <a:schemeClr val="tx1"/>
                </a:solidFill>
              </a:rPr>
              <a:t>to </a:t>
            </a:r>
            <a:r>
              <a:rPr lang="en-US" b="1" u="sng" dirty="0">
                <a:solidFill>
                  <a:schemeClr val="tx1"/>
                </a:solidFill>
              </a:rPr>
              <a:t>2-2.5 times</a:t>
            </a:r>
            <a:r>
              <a:rPr lang="en-US" dirty="0">
                <a:solidFill>
                  <a:schemeClr val="tx1"/>
                </a:solidFill>
              </a:rPr>
              <a:t> its dry volume.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Al dente (means to the tooth)</a:t>
            </a:r>
            <a:r>
              <a:rPr lang="en-US" dirty="0">
                <a:solidFill>
                  <a:schemeClr val="tx1"/>
                </a:solidFill>
              </a:rPr>
              <a:t>: cooked so as not to be too soft; </a:t>
            </a:r>
            <a:r>
              <a:rPr lang="en-US" b="1" u="sng" dirty="0">
                <a:solidFill>
                  <a:schemeClr val="tx1"/>
                </a:solidFill>
              </a:rPr>
              <a:t>firm to the bite</a:t>
            </a:r>
            <a:r>
              <a:rPr lang="en-US" dirty="0">
                <a:solidFill>
                  <a:schemeClr val="tx1"/>
                </a:solidFill>
              </a:rPr>
              <a:t>:   </a:t>
            </a:r>
            <a:r>
              <a:rPr lang="en-US" b="1" i="1" u="sng" dirty="0">
                <a:solidFill>
                  <a:schemeClr val="tx1"/>
                </a:solidFill>
              </a:rPr>
              <a:t>spaghetti al dente</a:t>
            </a:r>
            <a:r>
              <a:rPr lang="en-US" i="1" dirty="0">
                <a:solidFill>
                  <a:schemeClr val="tx1"/>
                </a:solidFill>
              </a:rPr>
              <a:t>; </a:t>
            </a:r>
            <a:r>
              <a:rPr lang="en-US" dirty="0">
                <a:solidFill>
                  <a:schemeClr val="tx1"/>
                </a:solidFill>
              </a:rPr>
              <a:t>this is the </a:t>
            </a:r>
            <a:r>
              <a:rPr lang="en-US" b="1" u="sng" dirty="0">
                <a:solidFill>
                  <a:schemeClr val="tx1"/>
                </a:solidFill>
              </a:rPr>
              <a:t>standard for the final cooking of the pasta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36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7709"/>
            <a:ext cx="7772400" cy="1470025"/>
          </a:xfrm>
        </p:spPr>
        <p:txBody>
          <a:bodyPr/>
          <a:lstStyle/>
          <a:p>
            <a:r>
              <a:rPr lang="en-US" b="1" dirty="0"/>
              <a:t>Specialty Pastas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447800"/>
            <a:ext cx="8915400" cy="54102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Specialty pastas</a:t>
            </a:r>
            <a:r>
              <a:rPr lang="en-US" dirty="0">
                <a:solidFill>
                  <a:schemeClr val="tx1"/>
                </a:solidFill>
              </a:rPr>
              <a:t>: are </a:t>
            </a:r>
            <a:r>
              <a:rPr lang="en-US" b="1" dirty="0">
                <a:solidFill>
                  <a:schemeClr val="tx1"/>
                </a:solidFill>
              </a:rPr>
              <a:t>gaining </a:t>
            </a:r>
            <a:r>
              <a:rPr lang="en-US" b="1" u="sng" dirty="0">
                <a:solidFill>
                  <a:schemeClr val="tx1"/>
                </a:solidFill>
              </a:rPr>
              <a:t>popularity</a:t>
            </a:r>
            <a:r>
              <a:rPr lang="en-US" dirty="0">
                <a:solidFill>
                  <a:schemeClr val="tx1"/>
                </a:solidFill>
              </a:rPr>
              <a:t>;      </a:t>
            </a:r>
            <a:r>
              <a:rPr lang="en-US" b="1" u="sng" dirty="0">
                <a:solidFill>
                  <a:schemeClr val="tx1"/>
                </a:solidFill>
              </a:rPr>
              <a:t>types include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chemeClr val="tx1"/>
                </a:solidFill>
              </a:rPr>
              <a:t>Whole grain pasta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Pastas made with: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Green pea flour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Chickpeas flour  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Lentil flour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Spinach powder 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Tomato powder</a:t>
            </a:r>
          </a:p>
          <a:p>
            <a:pPr algn="l"/>
            <a:endParaRPr lang="en-US" b="1" u="sng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Specialty pastas add nutritive value, color, and flavor  to pasta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99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1470025"/>
          </a:xfrm>
        </p:spPr>
        <p:txBody>
          <a:bodyPr/>
          <a:lstStyle/>
          <a:p>
            <a:r>
              <a:rPr lang="en-US" b="1" dirty="0"/>
              <a:t>Structure of the Kernel</a:t>
            </a:r>
            <a:r>
              <a:rPr lang="en-US" dirty="0"/>
              <a:t> (Seed) (Grain)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438400"/>
            <a:ext cx="8610600" cy="41148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All whole grains are composed of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b="1" u="sng" dirty="0">
                <a:solidFill>
                  <a:schemeClr val="tx1"/>
                </a:solidFill>
              </a:rPr>
              <a:t>3 layers</a:t>
            </a:r>
            <a:r>
              <a:rPr lang="en-US" sz="3600" dirty="0">
                <a:solidFill>
                  <a:schemeClr val="tx1"/>
                </a:solidFill>
              </a:rPr>
              <a:t>:</a:t>
            </a:r>
            <a:endParaRPr lang="en-US" sz="28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Bran</a:t>
            </a:r>
          </a:p>
          <a:p>
            <a:pPr marL="971550" lvl="1" indent="-514350" algn="l">
              <a:buFont typeface="+mj-lt"/>
              <a:buAutoNum type="arabicPeriod"/>
            </a:pPr>
            <a:endParaRPr lang="en-US" b="1" u="sng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Germ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b="1" u="sng" dirty="0">
                <a:solidFill>
                  <a:schemeClr val="tx1"/>
                </a:solidFill>
              </a:rPr>
              <a:t>embryo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971550" lvl="1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en-US" b="1" u="sng" dirty="0">
                <a:solidFill>
                  <a:schemeClr val="tx1"/>
                </a:solidFill>
              </a:rPr>
              <a:t>Endosperm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47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3855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/>
              <a:t>Bran</a:t>
            </a:r>
            <a:br>
              <a:rPr lang="en-US" dirty="0"/>
            </a:br>
            <a:r>
              <a:rPr lang="en-US" sz="2800" dirty="0"/>
              <a:t>(Outer Coat of the Seed)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686800" cy="5181600"/>
          </a:xfrm>
        </p:spPr>
        <p:txBody>
          <a:bodyPr>
            <a:normAutofit fontScale="70000" lnSpcReduction="20000"/>
          </a:bodyPr>
          <a:lstStyle/>
          <a:p>
            <a:pPr lvl="0" algn="l"/>
            <a:r>
              <a:rPr lang="en-US" dirty="0">
                <a:solidFill>
                  <a:schemeClr val="tx1"/>
                </a:solidFill>
              </a:rPr>
              <a:t>Is composed of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b="1" u="sng" dirty="0">
                <a:solidFill>
                  <a:schemeClr val="tx1"/>
                </a:solidFill>
              </a:rPr>
              <a:t>2 layers</a:t>
            </a:r>
            <a:endParaRPr lang="en-US" sz="2800" dirty="0">
              <a:solidFill>
                <a:schemeClr val="tx1"/>
              </a:solidFill>
            </a:endParaRPr>
          </a:p>
          <a:p>
            <a:pPr lvl="0" algn="l"/>
            <a:endParaRPr lang="en-US" sz="3600" b="1" u="sng" dirty="0">
              <a:solidFill>
                <a:schemeClr val="tx1"/>
              </a:solidFill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3600" b="1" u="sng" dirty="0">
                <a:solidFill>
                  <a:schemeClr val="tx1"/>
                </a:solidFill>
              </a:rPr>
              <a:t>The bran</a:t>
            </a:r>
            <a:r>
              <a:rPr lang="en-US" sz="3600" b="1" dirty="0">
                <a:solidFill>
                  <a:schemeClr val="tx1"/>
                </a:solidFill>
              </a:rPr>
              <a:t>: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b="1" u="sng" dirty="0">
                <a:solidFill>
                  <a:schemeClr val="tx1"/>
                </a:solidFill>
              </a:rPr>
              <a:t>outer layer</a:t>
            </a:r>
            <a:r>
              <a:rPr lang="en-US" dirty="0">
                <a:solidFill>
                  <a:schemeClr val="tx1"/>
                </a:solidFill>
              </a:rPr>
              <a:t> which is </a:t>
            </a:r>
            <a:r>
              <a:rPr lang="en-US" b="1" u="sng" dirty="0">
                <a:solidFill>
                  <a:schemeClr val="tx1"/>
                </a:solidFill>
              </a:rPr>
              <a:t>removed during harvest</a:t>
            </a:r>
            <a:r>
              <a:rPr lang="en-US" dirty="0">
                <a:solidFill>
                  <a:schemeClr val="tx1"/>
                </a:solidFill>
              </a:rPr>
              <a:t>, makes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b="1" u="sng" dirty="0">
                <a:solidFill>
                  <a:schemeClr val="tx1"/>
                </a:solidFill>
              </a:rPr>
              <a:t>around 5-6%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of the kernel weight</a:t>
            </a:r>
            <a:r>
              <a:rPr lang="en-US" sz="360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The </a:t>
            </a:r>
            <a:r>
              <a:rPr lang="en-US" b="1" u="sng" dirty="0" err="1">
                <a:solidFill>
                  <a:schemeClr val="tx1"/>
                </a:solidFill>
              </a:rPr>
              <a:t>aleurone</a:t>
            </a:r>
            <a:r>
              <a:rPr lang="en-US" b="1" u="sng" dirty="0">
                <a:solidFill>
                  <a:schemeClr val="tx1"/>
                </a:solidFill>
              </a:rPr>
              <a:t> layer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which </a:t>
            </a:r>
            <a:endParaRPr lang="en-US" sz="2400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Is the inner most layer </a:t>
            </a:r>
            <a:r>
              <a:rPr lang="en-US" b="1" u="sng" dirty="0">
                <a:solidFill>
                  <a:schemeClr val="tx1"/>
                </a:solidFill>
              </a:rPr>
              <a:t>around the endosperm  </a:t>
            </a:r>
            <a:endParaRPr lang="en-US" sz="2400" b="1" u="sng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Makes about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b="1" u="sng" dirty="0">
                <a:solidFill>
                  <a:schemeClr val="tx1"/>
                </a:solidFill>
              </a:rPr>
              <a:t>8-9%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of the kernel weight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3600" b="1" u="sng" dirty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b="1" u="sng" dirty="0">
                <a:solidFill>
                  <a:schemeClr val="tx1"/>
                </a:solidFill>
              </a:rPr>
              <a:t>Both layers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Make about</a:t>
            </a:r>
            <a:r>
              <a:rPr lang="en-US" b="1" u="sng" dirty="0">
                <a:solidFill>
                  <a:schemeClr val="tx1"/>
                </a:solidFill>
              </a:rPr>
              <a:t> ≈ 14.5%</a:t>
            </a:r>
            <a:r>
              <a:rPr lang="en-US" dirty="0">
                <a:solidFill>
                  <a:schemeClr val="tx1"/>
                </a:solidFill>
              </a:rPr>
              <a:t> of the kernel weight.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Are removed</a:t>
            </a:r>
            <a:r>
              <a:rPr lang="en-US" dirty="0">
                <a:solidFill>
                  <a:schemeClr val="tx1"/>
                </a:solidFill>
              </a:rPr>
              <a:t> during </a:t>
            </a:r>
            <a:r>
              <a:rPr lang="en-US" b="1" u="sng" dirty="0">
                <a:solidFill>
                  <a:schemeClr val="tx1"/>
                </a:solidFill>
              </a:rPr>
              <a:t>milling</a:t>
            </a:r>
            <a:r>
              <a:rPr lang="en-US" dirty="0">
                <a:solidFill>
                  <a:schemeClr val="tx1"/>
                </a:solidFill>
              </a:rPr>
              <a:t> to make </a:t>
            </a:r>
            <a:r>
              <a:rPr lang="en-US" b="1" u="sng" dirty="0">
                <a:solidFill>
                  <a:schemeClr val="tx1"/>
                </a:solidFill>
              </a:rPr>
              <a:t>white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all purpose flour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Contain nutrients</a:t>
            </a:r>
            <a:r>
              <a:rPr lang="en-US" dirty="0">
                <a:solidFill>
                  <a:schemeClr val="tx1"/>
                </a:solidFill>
              </a:rPr>
              <a:t> such as: minerals and vitamins.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68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</p:spPr>
        <p:txBody>
          <a:bodyPr/>
          <a:lstStyle/>
          <a:p>
            <a:r>
              <a:rPr lang="en-US" b="1" dirty="0"/>
              <a:t>Germ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676400"/>
            <a:ext cx="8610600" cy="4953000"/>
          </a:xfrm>
        </p:spPr>
        <p:txBody>
          <a:bodyPr>
            <a:normAutofit fontScale="925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Makes about </a:t>
            </a:r>
            <a:r>
              <a:rPr lang="en-US" b="1" u="sng" dirty="0">
                <a:solidFill>
                  <a:schemeClr val="tx1"/>
                </a:solidFill>
              </a:rPr>
              <a:t>2-3%</a:t>
            </a:r>
            <a:r>
              <a:rPr lang="en-US" dirty="0">
                <a:solidFill>
                  <a:schemeClr val="tx1"/>
                </a:solidFill>
              </a:rPr>
              <a:t> of the kernel weight.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Is rich</a:t>
            </a:r>
            <a:r>
              <a:rPr lang="en-US" dirty="0">
                <a:solidFill>
                  <a:schemeClr val="tx1"/>
                </a:solidFill>
              </a:rPr>
              <a:t> in </a:t>
            </a:r>
            <a:r>
              <a:rPr lang="en-US" b="1" u="sng" dirty="0">
                <a:solidFill>
                  <a:schemeClr val="tx1"/>
                </a:solidFill>
              </a:rPr>
              <a:t>fat</a:t>
            </a:r>
            <a:r>
              <a:rPr lang="en-US" b="1" dirty="0">
                <a:solidFill>
                  <a:schemeClr val="tx1"/>
                </a:solidFill>
              </a:rPr>
              <a:t>,    </a:t>
            </a:r>
            <a:r>
              <a:rPr lang="en-US" b="1" u="sng" dirty="0">
                <a:solidFill>
                  <a:schemeClr val="tx1"/>
                </a:solidFill>
              </a:rPr>
              <a:t>protein</a:t>
            </a:r>
            <a:r>
              <a:rPr lang="en-US" b="1" dirty="0">
                <a:solidFill>
                  <a:schemeClr val="tx1"/>
                </a:solidFill>
              </a:rPr>
              <a:t>,     </a:t>
            </a:r>
            <a:r>
              <a:rPr lang="en-US" b="1" u="sng" dirty="0">
                <a:solidFill>
                  <a:schemeClr val="tx1"/>
                </a:solidFill>
              </a:rPr>
              <a:t>minerals</a:t>
            </a:r>
            <a:r>
              <a:rPr lang="en-US" b="1" dirty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</a:rPr>
              <a:t>(ash)     and </a:t>
            </a:r>
            <a:r>
              <a:rPr lang="en-US" b="1" u="sng" dirty="0">
                <a:solidFill>
                  <a:schemeClr val="tx1"/>
                </a:solidFill>
              </a:rPr>
              <a:t>vitamins</a:t>
            </a:r>
            <a:r>
              <a:rPr lang="en-US" u="sng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Is also </a:t>
            </a:r>
            <a:r>
              <a:rPr lang="en-US" b="1" u="sng" dirty="0">
                <a:solidFill>
                  <a:schemeClr val="tx1"/>
                </a:solidFill>
              </a:rPr>
              <a:t>removed</a:t>
            </a:r>
            <a:r>
              <a:rPr lang="en-US" dirty="0">
                <a:solidFill>
                  <a:schemeClr val="tx1"/>
                </a:solidFill>
              </a:rPr>
              <a:t> during </a:t>
            </a:r>
            <a:r>
              <a:rPr lang="en-US" b="1" u="sng" dirty="0">
                <a:solidFill>
                  <a:schemeClr val="tx1"/>
                </a:solidFill>
              </a:rPr>
              <a:t>milling</a:t>
            </a:r>
            <a:r>
              <a:rPr lang="en-US" dirty="0">
                <a:solidFill>
                  <a:schemeClr val="tx1"/>
                </a:solidFill>
              </a:rPr>
              <a:t> to make </a:t>
            </a:r>
            <a:r>
              <a:rPr lang="en-US" b="1" u="sng" dirty="0">
                <a:solidFill>
                  <a:schemeClr val="tx1"/>
                </a:solidFill>
              </a:rPr>
              <a:t>white</a:t>
            </a:r>
            <a:r>
              <a:rPr lang="en-US" dirty="0">
                <a:solidFill>
                  <a:schemeClr val="tx1"/>
                </a:solidFill>
              </a:rPr>
              <a:t> flour.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pPr marL="457200" lvl="0" indent="-457200" algn="l">
              <a:buFont typeface="Wingdings" panose="05000000000000000000" pitchFamily="2" charset="2"/>
              <a:buChar char="v"/>
            </a:pPr>
            <a:r>
              <a:rPr lang="en-US" b="1" u="sng" dirty="0">
                <a:solidFill>
                  <a:schemeClr val="tx1"/>
                </a:solidFill>
              </a:rPr>
              <a:t>Fat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in the </a:t>
            </a:r>
            <a:r>
              <a:rPr lang="en-US" b="1" u="sng" dirty="0">
                <a:solidFill>
                  <a:schemeClr val="tx1"/>
                </a:solidFill>
              </a:rPr>
              <a:t>germ</a:t>
            </a:r>
            <a:r>
              <a:rPr lang="en-US" dirty="0">
                <a:solidFill>
                  <a:schemeClr val="tx1"/>
                </a:solidFill>
              </a:rPr>
              <a:t> decreases the </a:t>
            </a:r>
            <a:r>
              <a:rPr lang="en-US" b="1" u="sng" dirty="0">
                <a:solidFill>
                  <a:schemeClr val="tx1"/>
                </a:solidFill>
                <a:latin typeface="Calibri"/>
              </a:rPr>
              <a:t>↓</a:t>
            </a:r>
            <a:r>
              <a:rPr lang="en-US" b="1" u="sng" dirty="0">
                <a:solidFill>
                  <a:schemeClr val="tx1"/>
                </a:solidFill>
              </a:rPr>
              <a:t>shelf life of the flour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0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</p:spPr>
        <p:txBody>
          <a:bodyPr/>
          <a:lstStyle/>
          <a:p>
            <a:r>
              <a:rPr lang="en-US" b="1" dirty="0"/>
              <a:t>Endosperm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447800"/>
            <a:ext cx="8686800" cy="5257800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Makes around  </a:t>
            </a:r>
            <a:r>
              <a:rPr lang="en-US" b="1" u="sng" dirty="0">
                <a:solidFill>
                  <a:schemeClr val="tx1"/>
                </a:solidFill>
              </a:rPr>
              <a:t>≈ 83%</a:t>
            </a:r>
            <a:r>
              <a:rPr lang="en-US" dirty="0">
                <a:solidFill>
                  <a:schemeClr val="tx1"/>
                </a:solidFill>
              </a:rPr>
              <a:t> of the </a:t>
            </a:r>
            <a:r>
              <a:rPr lang="en-US" b="1" u="sng" dirty="0">
                <a:solidFill>
                  <a:schemeClr val="tx1"/>
                </a:solidFill>
              </a:rPr>
              <a:t>kernel weight</a:t>
            </a:r>
            <a:endParaRPr lang="en-US" dirty="0">
              <a:solidFill>
                <a:schemeClr val="tx1"/>
              </a:solidFill>
            </a:endParaRP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65-70% starch</a:t>
            </a:r>
            <a:r>
              <a:rPr lang="en-US" b="1" dirty="0">
                <a:solidFill>
                  <a:schemeClr val="tx1"/>
                </a:solidFill>
              </a:rPr>
              <a:t>       </a:t>
            </a:r>
            <a:r>
              <a:rPr lang="en-US" sz="3500" b="1" dirty="0">
                <a:solidFill>
                  <a:schemeClr val="tx1"/>
                </a:solidFill>
              </a:rPr>
              <a:t>+</a:t>
            </a:r>
            <a:endParaRPr lang="en-US" sz="3500" dirty="0">
              <a:solidFill>
                <a:schemeClr val="tx1"/>
              </a:solidFill>
            </a:endParaRP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b="1" u="sng" dirty="0">
                <a:solidFill>
                  <a:schemeClr val="tx1"/>
                </a:solidFill>
              </a:rPr>
              <a:t>8-13% protein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b="1" u="sng" dirty="0">
                <a:solidFill>
                  <a:schemeClr val="tx1"/>
                </a:solidFill>
              </a:rPr>
              <a:t>vitamin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b="1" u="sng" dirty="0">
                <a:solidFill>
                  <a:schemeClr val="tx1"/>
                </a:solidFill>
              </a:rPr>
              <a:t>mineral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chemeClr val="tx1"/>
                </a:solidFill>
              </a:rPr>
              <a:t>fat</a:t>
            </a:r>
            <a:r>
              <a:rPr lang="en-US" dirty="0">
                <a:solidFill>
                  <a:schemeClr val="tx1"/>
                </a:solidFill>
              </a:rPr>
              <a:t> content is </a:t>
            </a:r>
            <a:r>
              <a:rPr lang="en-US" b="1" u="sng" dirty="0">
                <a:solidFill>
                  <a:schemeClr val="tx1"/>
                </a:solidFill>
              </a:rPr>
              <a:t>generally low</a:t>
            </a: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Is the </a:t>
            </a:r>
            <a:r>
              <a:rPr lang="en-US" b="1" u="sng" dirty="0">
                <a:solidFill>
                  <a:schemeClr val="tx1"/>
                </a:solidFill>
              </a:rPr>
              <a:t>source of white flour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u="sng" dirty="0">
                <a:solidFill>
                  <a:schemeClr val="tx1"/>
                </a:solidFill>
              </a:rPr>
              <a:t>purified starch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pPr marL="457200" lvl="0" indent="-457200" algn="l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b="1" u="sng" dirty="0">
                <a:solidFill>
                  <a:schemeClr val="tx1"/>
                </a:solidFill>
              </a:rPr>
              <a:t>nutritive value</a:t>
            </a:r>
            <a:r>
              <a:rPr lang="en-US" dirty="0">
                <a:solidFill>
                  <a:schemeClr val="tx1"/>
                </a:solidFill>
              </a:rPr>
              <a:t> of </a:t>
            </a:r>
            <a:r>
              <a:rPr lang="en-US" b="1" u="sng" dirty="0">
                <a:solidFill>
                  <a:schemeClr val="tx1"/>
                </a:solidFill>
              </a:rPr>
              <a:t>cereal products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depends on</a:t>
            </a:r>
            <a:r>
              <a:rPr lang="en-US" b="1" u="sng" dirty="0">
                <a:solidFill>
                  <a:schemeClr val="tx1"/>
                </a:solidFill>
              </a:rPr>
              <a:t> which part of the grain is used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39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/>
          <a:lstStyle/>
          <a:p>
            <a:r>
              <a:rPr lang="en-US" dirty="0"/>
              <a:t>Enriched Flour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676400"/>
            <a:ext cx="8610600" cy="48768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Enriched flour</a:t>
            </a:r>
            <a:r>
              <a:rPr lang="en-US" dirty="0">
                <a:solidFill>
                  <a:schemeClr val="tx1"/>
                </a:solidFill>
              </a:rPr>
              <a:t>, according to the </a:t>
            </a:r>
            <a:r>
              <a:rPr lang="en-US" b="1" u="sng" dirty="0">
                <a:solidFill>
                  <a:schemeClr val="tx1"/>
                </a:solidFill>
              </a:rPr>
              <a:t>legal definition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endParaRPr lang="en-US" b="1" u="sng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b="1" u="sng" dirty="0">
                <a:solidFill>
                  <a:schemeClr val="tx1"/>
                </a:solidFill>
              </a:rPr>
              <a:t>Is white flour</a:t>
            </a:r>
            <a:r>
              <a:rPr lang="en-US" dirty="0">
                <a:solidFill>
                  <a:schemeClr val="tx1"/>
                </a:solidFill>
              </a:rPr>
              <a:t> to which </a:t>
            </a:r>
            <a:r>
              <a:rPr lang="en-US" b="1" u="sng" dirty="0">
                <a:solidFill>
                  <a:schemeClr val="tx1"/>
                </a:solidFill>
              </a:rPr>
              <a:t>are added</a:t>
            </a:r>
            <a:endParaRPr lang="en-US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2800" b="1" u="sng" dirty="0">
                <a:solidFill>
                  <a:schemeClr val="tx1"/>
                </a:solidFill>
              </a:rPr>
              <a:t>Thiamin </a:t>
            </a:r>
            <a:endParaRPr lang="en-US" sz="28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2800" b="1" u="sng" dirty="0">
                <a:solidFill>
                  <a:schemeClr val="tx1"/>
                </a:solidFill>
              </a:rPr>
              <a:t>Riboflavin </a:t>
            </a:r>
            <a:endParaRPr lang="en-US" sz="28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2800" b="1" u="sng" dirty="0">
                <a:solidFill>
                  <a:schemeClr val="tx1"/>
                </a:solidFill>
              </a:rPr>
              <a:t>Niacin   </a:t>
            </a:r>
            <a:endParaRPr lang="en-US" sz="28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2800" b="1" u="sng" dirty="0">
                <a:solidFill>
                  <a:schemeClr val="tx1"/>
                </a:solidFill>
              </a:rPr>
              <a:t>Fe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lvl="0" algn="l"/>
            <a:endParaRPr lang="en-US" b="1" u="sng" dirty="0">
              <a:solidFill>
                <a:schemeClr val="tx1"/>
              </a:solidFill>
            </a:endParaRPr>
          </a:p>
          <a:p>
            <a:pPr lvl="0" algn="l"/>
            <a:endParaRPr lang="en-US" b="1" u="sng" dirty="0">
              <a:solidFill>
                <a:schemeClr val="tx1"/>
              </a:solidFill>
            </a:endParaRPr>
          </a:p>
          <a:p>
            <a:pPr marL="457200" lvl="0" indent="-457200" algn="l">
              <a:buFont typeface="Wingdings" panose="05000000000000000000" pitchFamily="2" charset="2"/>
              <a:buChar char="v"/>
            </a:pPr>
            <a:r>
              <a:rPr lang="en-US" b="1" u="sng" dirty="0">
                <a:solidFill>
                  <a:schemeClr val="tx1"/>
                </a:solidFill>
              </a:rPr>
              <a:t>Amount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added</a:t>
            </a:r>
            <a:r>
              <a:rPr lang="en-US" dirty="0">
                <a:solidFill>
                  <a:schemeClr val="tx1"/>
                </a:solidFill>
              </a:rPr>
              <a:t> is    either </a:t>
            </a:r>
            <a:r>
              <a:rPr lang="en-US" b="1" u="sng" dirty="0">
                <a:solidFill>
                  <a:schemeClr val="tx1"/>
                </a:solidFill>
              </a:rPr>
              <a:t>equal to or more</a:t>
            </a:r>
            <a:r>
              <a:rPr lang="en-US" dirty="0">
                <a:solidFill>
                  <a:schemeClr val="tx1"/>
                </a:solidFill>
              </a:rPr>
              <a:t> than the </a:t>
            </a:r>
            <a:r>
              <a:rPr lang="en-US" b="1" u="sng" dirty="0">
                <a:solidFill>
                  <a:schemeClr val="tx1"/>
                </a:solidFill>
              </a:rPr>
              <a:t>original content</a:t>
            </a:r>
            <a:r>
              <a:rPr lang="en-US" dirty="0">
                <a:solidFill>
                  <a:schemeClr val="tx1"/>
                </a:solidFill>
              </a:rPr>
              <a:t> of the whole wheat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58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b="1" dirty="0"/>
              <a:t>Whole Grains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057400"/>
            <a:ext cx="8763000" cy="43434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1"/>
                </a:solidFill>
              </a:rPr>
              <a:t>Whole grains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their </a:t>
            </a:r>
            <a:r>
              <a:rPr lang="en-US" b="1" u="sng" dirty="0">
                <a:solidFill>
                  <a:schemeClr val="tx1"/>
                </a:solidFill>
              </a:rPr>
              <a:t>products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contain </a:t>
            </a:r>
            <a:r>
              <a:rPr lang="en-US" b="1" u="sng" dirty="0">
                <a:solidFill>
                  <a:schemeClr val="tx1"/>
                </a:solidFill>
              </a:rPr>
              <a:t>all 3 parts </a:t>
            </a:r>
            <a:r>
              <a:rPr lang="en-US" dirty="0">
                <a:solidFill>
                  <a:schemeClr val="tx1"/>
                </a:solidFill>
              </a:rPr>
              <a:t>of the </a:t>
            </a:r>
            <a:r>
              <a:rPr lang="en-US" b="1" u="sng" dirty="0">
                <a:solidFill>
                  <a:schemeClr val="tx1"/>
                </a:solidFill>
              </a:rPr>
              <a:t>kernel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as they are </a:t>
            </a:r>
            <a:r>
              <a:rPr lang="en-US" b="1" u="sng" dirty="0">
                <a:solidFill>
                  <a:schemeClr val="tx1"/>
                </a:solidFill>
              </a:rPr>
              <a:t>in nature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pPr lvl="0" algn="l"/>
            <a:r>
              <a:rPr lang="en-US" dirty="0">
                <a:solidFill>
                  <a:schemeClr val="tx1"/>
                </a:solidFill>
              </a:rPr>
              <a:t>Nutrition Recommendation:</a:t>
            </a: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Wingdings" panose="05000000000000000000" pitchFamily="2" charset="2"/>
              <a:buChar char="v"/>
            </a:pPr>
            <a:r>
              <a:rPr lang="en-US" b="1" u="sng" dirty="0">
                <a:solidFill>
                  <a:schemeClr val="tx1"/>
                </a:solidFill>
              </a:rPr>
              <a:t>At least half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of the </a:t>
            </a:r>
            <a:r>
              <a:rPr lang="en-US" b="1" u="sng" dirty="0">
                <a:solidFill>
                  <a:schemeClr val="tx1"/>
                </a:solidFill>
              </a:rPr>
              <a:t>daily consumed grains</a:t>
            </a:r>
            <a:r>
              <a:rPr lang="en-US" dirty="0">
                <a:solidFill>
                  <a:schemeClr val="tx1"/>
                </a:solidFill>
              </a:rPr>
              <a:t> should be </a:t>
            </a:r>
            <a:r>
              <a:rPr lang="en-US" b="1" u="sng" dirty="0">
                <a:solidFill>
                  <a:schemeClr val="tx1"/>
                </a:solidFill>
              </a:rPr>
              <a:t>whole grains</a:t>
            </a:r>
            <a:r>
              <a:rPr lang="en-US" dirty="0">
                <a:solidFill>
                  <a:schemeClr val="tx1"/>
                </a:solidFill>
              </a:rPr>
              <a:t>     or    their </a:t>
            </a:r>
            <a:r>
              <a:rPr lang="en-US" b="1" u="sng" dirty="0">
                <a:solidFill>
                  <a:schemeClr val="tx1"/>
                </a:solidFill>
              </a:rPr>
              <a:t>products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335E-03BF-49F3-A8D2-AEB6A5D9F51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22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4923</TotalTime>
  <Words>1769</Words>
  <Application>Microsoft Office PowerPoint</Application>
  <PresentationFormat>On-screen Show (4:3)</PresentationFormat>
  <Paragraphs>426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Courier New</vt:lpstr>
      <vt:lpstr>Wingdings</vt:lpstr>
      <vt:lpstr>Office Theme</vt:lpstr>
      <vt:lpstr>Cereal Grains and their Products</vt:lpstr>
      <vt:lpstr>Cereal Grains and their Products</vt:lpstr>
      <vt:lpstr>PowerPoint Presentation</vt:lpstr>
      <vt:lpstr>Structure of the Kernel (Seed) (Grain)</vt:lpstr>
      <vt:lpstr>Bran (Outer Coat of the Seed)</vt:lpstr>
      <vt:lpstr>Germ</vt:lpstr>
      <vt:lpstr>Endosperm</vt:lpstr>
      <vt:lpstr>Enriched Flour</vt:lpstr>
      <vt:lpstr>Whole Grains</vt:lpstr>
      <vt:lpstr>Wheat Products other than Flour </vt:lpstr>
      <vt:lpstr>Basis of Wheat Classification </vt:lpstr>
      <vt:lpstr>Red vs. White Wheat</vt:lpstr>
      <vt:lpstr>Hard vs. Soft Wheat</vt:lpstr>
      <vt:lpstr>Winter vs. Spring Wheat</vt:lpstr>
      <vt:lpstr>Classes or Types of Wheat</vt:lpstr>
      <vt:lpstr>Corn Products</vt:lpstr>
      <vt:lpstr>Corn Products</vt:lpstr>
      <vt:lpstr>Corn Products</vt:lpstr>
      <vt:lpstr>Corn Products</vt:lpstr>
      <vt:lpstr> Rice </vt:lpstr>
      <vt:lpstr>Types of Rice</vt:lpstr>
      <vt:lpstr>1. Long Grain Rice</vt:lpstr>
      <vt:lpstr>2 +3. Medium &amp; Short Grain Rice</vt:lpstr>
      <vt:lpstr>4. Aromatic Rice</vt:lpstr>
      <vt:lpstr>Kinds of Rice Products</vt:lpstr>
      <vt:lpstr>Kinds of Rice Products Cont’d.   </vt:lpstr>
      <vt:lpstr>Rice Cooking</vt:lpstr>
      <vt:lpstr>Other Kinds of Rice</vt:lpstr>
      <vt:lpstr>Other Kinds of Rice Cont’d</vt:lpstr>
      <vt:lpstr>Other Kinds of Rice Cont’d.</vt:lpstr>
      <vt:lpstr> Oats </vt:lpstr>
      <vt:lpstr>Barley </vt:lpstr>
      <vt:lpstr>Rye</vt:lpstr>
      <vt:lpstr> Breakfast Cereals </vt:lpstr>
      <vt:lpstr> Ready to Eat Cereals   (Breakfast Cereals) </vt:lpstr>
      <vt:lpstr>PowerPoint Presentation</vt:lpstr>
      <vt:lpstr>Pasta</vt:lpstr>
      <vt:lpstr>Pasta Cooking</vt:lpstr>
      <vt:lpstr>Specialty Pastas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Cereal grains and their products</dc:title>
  <dc:creator>ajaqaman</dc:creator>
  <cp:lastModifiedBy>Ola Hammad</cp:lastModifiedBy>
  <cp:revision>223</cp:revision>
  <dcterms:created xsi:type="dcterms:W3CDTF">2011-10-11T12:39:34Z</dcterms:created>
  <dcterms:modified xsi:type="dcterms:W3CDTF">2021-11-05T10:27:22Z</dcterms:modified>
</cp:coreProperties>
</file>