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75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72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115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7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92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4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8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4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43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75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EC971C1-663A-475B-888F-330E1E0548E0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FE7405-7EC5-4BE5-95C7-0277F8B5290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01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محاسبة الضرائب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Acc.332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E4B3-59CC-4D77-8EDC-4569EE0FCC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465507" cy="1005045"/>
          </a:xfrm>
        </p:spPr>
        <p:txBody>
          <a:bodyPr/>
          <a:lstStyle/>
          <a:p>
            <a:pPr algn="r"/>
            <a:r>
              <a:rPr lang="ar-SA" dirty="0" smtClean="0"/>
              <a:t>محاسبة الضرائب 332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28976"/>
          </a:xfrm>
        </p:spPr>
        <p:txBody>
          <a:bodyPr/>
          <a:lstStyle/>
          <a:p>
            <a:pPr marL="0" indent="0" algn="r">
              <a:buNone/>
            </a:pPr>
            <a:r>
              <a:rPr lang="ar-SA" b="1" dirty="0" smtClean="0"/>
              <a:t>سياسات تدريس المساق:-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dirty="0" smtClean="0"/>
              <a:t>الالتزام بقوانين الجامعة وسياسات الكلية والدائرة.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dirty="0" smtClean="0"/>
              <a:t>الالتزام بتقديم الوظائف والحالات العملية بالوقت المحدد دون تأخير وبالشكل المناسب.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dirty="0" smtClean="0"/>
              <a:t>الالتزام بعدم الغياب عن المحاضرات بتاتا وبأي حال .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dirty="0" smtClean="0"/>
              <a:t>الغش بالامتحانات يؤدي إلى علامة ( </a:t>
            </a:r>
            <a:r>
              <a:rPr lang="en-US" dirty="0" smtClean="0"/>
              <a:t>F</a:t>
            </a:r>
            <a:r>
              <a:rPr lang="ar-SA" dirty="0" smtClean="0"/>
              <a:t> ) ولا تقبل الأعذار مهما كانت.</a:t>
            </a:r>
            <a:endParaRPr lang="en-US" dirty="0" smtClean="0"/>
          </a:p>
          <a:p>
            <a:pPr marL="514350" indent="-514350" algn="r" rtl="1">
              <a:buFont typeface="+mj-lt"/>
              <a:buAutoNum type="arabicPeriod"/>
            </a:pPr>
            <a:r>
              <a:rPr lang="ar-SA" dirty="0" smtClean="0"/>
              <a:t>الغياب أثناء الامتحانات يؤدي إلى علامة ( </a:t>
            </a:r>
            <a:r>
              <a:rPr lang="en-US" dirty="0" smtClean="0"/>
              <a:t>F</a:t>
            </a:r>
            <a:r>
              <a:rPr lang="ar-SA" dirty="0" smtClean="0"/>
              <a:t> )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E4B3-59CC-4D77-8EDC-4569EE0FCC46}" type="slidenum">
              <a:rPr lang="en-US" smtClean="0"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67932" y="5376333"/>
            <a:ext cx="968586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ar-SA" sz="2800" dirty="0"/>
          </a:p>
          <a:p>
            <a:pPr algn="r"/>
            <a:r>
              <a:rPr lang="ar-SA" sz="2800" dirty="0"/>
              <a:t>الكتاب المقرر: -  المحاسبة الضريبية وتطبيقاتها في فلسطين </a:t>
            </a:r>
            <a:r>
              <a:rPr lang="ar-SA" sz="2800" u="sng" dirty="0"/>
              <a:t>2018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5141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02561"/>
          </a:xfrm>
        </p:spPr>
        <p:txBody>
          <a:bodyPr>
            <a:normAutofit/>
          </a:bodyPr>
          <a:lstStyle/>
          <a:p>
            <a:pPr algn="r" rtl="1"/>
            <a:r>
              <a:rPr lang="ar-SA" sz="3200" b="1" dirty="0" smtClean="0">
                <a:solidFill>
                  <a:srgbClr val="C00000"/>
                </a:solidFill>
              </a:rPr>
              <a:t>الفصل الأول :- مدخل الى الضريبة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91472"/>
            <a:ext cx="9720073" cy="5017888"/>
          </a:xfrm>
        </p:spPr>
        <p:txBody>
          <a:bodyPr/>
          <a:lstStyle/>
          <a:p>
            <a:pPr algn="r" rtl="1"/>
            <a:r>
              <a:rPr lang="ar-SA" b="1" dirty="0" smtClean="0">
                <a:solidFill>
                  <a:schemeClr val="accent2"/>
                </a:solidFill>
              </a:rPr>
              <a:t>تعريف الضريبة</a:t>
            </a:r>
            <a:r>
              <a:rPr lang="ar-SA" b="1" dirty="0" smtClean="0">
                <a:solidFill>
                  <a:schemeClr val="accent2"/>
                </a:solidFill>
              </a:rPr>
              <a:t>:-  </a:t>
            </a:r>
            <a:r>
              <a:rPr lang="ar-SA" sz="2000" dirty="0" smtClean="0"/>
              <a:t>مبلغا </a:t>
            </a:r>
            <a:r>
              <a:rPr lang="ar-SA" sz="2000" dirty="0" smtClean="0"/>
              <a:t>نقديا يدفعه الافراد الى الدولة اجباريا ودون مقابل وبنص القانون، تستخدمها الدولة لتمويل نشاطاتها الهادفة الى 	تحقيق اهداف المجتمع والمقرة بقانون الموازنة.</a:t>
            </a:r>
          </a:p>
          <a:p>
            <a:pPr algn="r" rtl="1"/>
            <a:r>
              <a:rPr lang="ar-SA" b="1" dirty="0">
                <a:solidFill>
                  <a:schemeClr val="accent2"/>
                </a:solidFill>
              </a:rPr>
              <a:t>عناصر الضريبة:-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b="1" dirty="0" smtClean="0">
              <a:solidFill>
                <a:schemeClr val="accent2"/>
              </a:solidFill>
            </a:endParaRPr>
          </a:p>
          <a:p>
            <a:pPr algn="r" rtl="1"/>
            <a:endParaRPr lang="ar-SA" b="1" dirty="0" smtClean="0">
              <a:solidFill>
                <a:schemeClr val="accent2"/>
              </a:solidFill>
            </a:endParaRPr>
          </a:p>
          <a:p>
            <a:pPr algn="r" rtl="1"/>
            <a:r>
              <a:rPr lang="ar-SA" b="1" dirty="0" smtClean="0">
                <a:solidFill>
                  <a:schemeClr val="accent2"/>
                </a:solidFill>
              </a:rPr>
              <a:t>اهداف </a:t>
            </a:r>
            <a:r>
              <a:rPr lang="ar-SA" b="1" dirty="0">
                <a:solidFill>
                  <a:schemeClr val="accent2"/>
                </a:solidFill>
              </a:rPr>
              <a:t>الضريبة:-</a:t>
            </a:r>
          </a:p>
          <a:p>
            <a:pPr marL="0" indent="0" algn="r" rtl="1">
              <a:buNone/>
            </a:pPr>
            <a:endParaRPr lang="ar-SA" dirty="0" smtClean="0"/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E4B3-59CC-4D77-8EDC-4569EE0FCC46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138032"/>
              </p:ext>
            </p:extLst>
          </p:nvPr>
        </p:nvGraphicFramePr>
        <p:xfrm>
          <a:off x="787400" y="2459135"/>
          <a:ext cx="9956800" cy="1467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982">
                  <a:extLst>
                    <a:ext uri="{9D8B030D-6E8A-4147-A177-3AD203B41FA5}">
                      <a16:colId xmlns:a16="http://schemas.microsoft.com/office/drawing/2014/main" val="162587280"/>
                    </a:ext>
                  </a:extLst>
                </a:gridCol>
                <a:gridCol w="2445026">
                  <a:extLst>
                    <a:ext uri="{9D8B030D-6E8A-4147-A177-3AD203B41FA5}">
                      <a16:colId xmlns:a16="http://schemas.microsoft.com/office/drawing/2014/main" val="3531712847"/>
                    </a:ext>
                  </a:extLst>
                </a:gridCol>
                <a:gridCol w="3250095">
                  <a:extLst>
                    <a:ext uri="{9D8B030D-6E8A-4147-A177-3AD203B41FA5}">
                      <a16:colId xmlns:a16="http://schemas.microsoft.com/office/drawing/2014/main" val="2322067572"/>
                    </a:ext>
                  </a:extLst>
                </a:gridCol>
                <a:gridCol w="2462697">
                  <a:extLst>
                    <a:ext uri="{9D8B030D-6E8A-4147-A177-3AD203B41FA5}">
                      <a16:colId xmlns:a16="http://schemas.microsoft.com/office/drawing/2014/main" val="1646969095"/>
                    </a:ext>
                  </a:extLst>
                </a:gridCol>
              </a:tblGrid>
              <a:tr h="887457">
                <a:tc>
                  <a:txBody>
                    <a:bodyPr/>
                    <a:lstStyle/>
                    <a:p>
                      <a:pPr marL="342900" indent="-34290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تفرض</a:t>
                      </a:r>
                      <a:r>
                        <a:rPr lang="ar-SA" sz="1800" b="1" baseline="0" dirty="0" smtClean="0">
                          <a:solidFill>
                            <a:schemeClr val="tx1"/>
                          </a:solidFill>
                        </a:rPr>
                        <a:t> بقانون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الضريبة تضامنية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الضريبة فريضة الزامية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الضريبة فريضة مالية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795791"/>
                  </a:ext>
                </a:extLst>
              </a:tr>
              <a:tr h="580519">
                <a:tc gridSpan="2">
                  <a:txBody>
                    <a:bodyPr/>
                    <a:lstStyle/>
                    <a:p>
                      <a:pPr marL="342900" indent="-34290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تحقق اهداف الدولة العامة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indent="-342900" algn="l" rtl="1">
                        <a:buFont typeface="Wingdings" panose="05000000000000000000" pitchFamily="2" charset="2"/>
                        <a:buChar char="q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وسيلة مالية لتمويل الخدمات العامة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 smtClean="0">
                          <a:solidFill>
                            <a:schemeClr val="tx1"/>
                          </a:solidFill>
                        </a:rPr>
                        <a:t>الضريبة</a:t>
                      </a:r>
                      <a:r>
                        <a:rPr lang="ar-SA" sz="1800" b="1" baseline="0" dirty="0" smtClean="0">
                          <a:solidFill>
                            <a:schemeClr val="tx1"/>
                          </a:solidFill>
                        </a:rPr>
                        <a:t> نهائية ومباشرة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45074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095160"/>
              </p:ext>
            </p:extLst>
          </p:nvPr>
        </p:nvGraphicFramePr>
        <p:xfrm>
          <a:off x="667225" y="4901790"/>
          <a:ext cx="9956800" cy="814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9156">
                  <a:extLst>
                    <a:ext uri="{9D8B030D-6E8A-4147-A177-3AD203B41FA5}">
                      <a16:colId xmlns:a16="http://schemas.microsoft.com/office/drawing/2014/main" val="483713063"/>
                    </a:ext>
                  </a:extLst>
                </a:gridCol>
                <a:gridCol w="3183822">
                  <a:extLst>
                    <a:ext uri="{9D8B030D-6E8A-4147-A177-3AD203B41FA5}">
                      <a16:colId xmlns:a16="http://schemas.microsoft.com/office/drawing/2014/main" val="577145518"/>
                    </a:ext>
                  </a:extLst>
                </a:gridCol>
                <a:gridCol w="3183822">
                  <a:extLst>
                    <a:ext uri="{9D8B030D-6E8A-4147-A177-3AD203B41FA5}">
                      <a16:colId xmlns:a16="http://schemas.microsoft.com/office/drawing/2014/main" val="421215528"/>
                    </a:ext>
                  </a:extLst>
                </a:gridCol>
              </a:tblGrid>
              <a:tr h="814273"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Ø"/>
                      </a:pPr>
                      <a:r>
                        <a:rPr lang="ar-SA" sz="2000" b="1" dirty="0" smtClean="0">
                          <a:solidFill>
                            <a:schemeClr val="tx1"/>
                          </a:solidFill>
                        </a:rPr>
                        <a:t>اهداف اقتصادية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Ø"/>
                      </a:pPr>
                      <a:r>
                        <a:rPr lang="ar-SA" sz="2000" b="1" dirty="0" smtClean="0">
                          <a:solidFill>
                            <a:schemeClr val="tx1"/>
                          </a:solidFill>
                        </a:rPr>
                        <a:t>اهداف اجتماعية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Ø"/>
                      </a:pPr>
                      <a:r>
                        <a:rPr lang="ar-SA" sz="2000" b="1" dirty="0" smtClean="0">
                          <a:solidFill>
                            <a:schemeClr val="tx1"/>
                          </a:solidFill>
                        </a:rPr>
                        <a:t>اهداف مالية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439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73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0" y="397933"/>
            <a:ext cx="10515600" cy="5829830"/>
          </a:xfrm>
        </p:spPr>
        <p:txBody>
          <a:bodyPr/>
          <a:lstStyle/>
          <a:p>
            <a:pPr algn="r" rtl="1"/>
            <a:r>
              <a:rPr lang="ar-SA" b="1" dirty="0" smtClean="0">
                <a:solidFill>
                  <a:schemeClr val="accent2"/>
                </a:solidFill>
              </a:rPr>
              <a:t>خصائص الضريبة:-</a:t>
            </a:r>
          </a:p>
          <a:p>
            <a:pPr marL="0" indent="0" algn="r" rtl="1">
              <a:buNone/>
            </a:pPr>
            <a:endParaRPr lang="ar-SA" dirty="0"/>
          </a:p>
          <a:p>
            <a:pPr algn="r" rtl="1"/>
            <a:r>
              <a:rPr lang="ar-SA" b="1" dirty="0" smtClean="0">
                <a:solidFill>
                  <a:schemeClr val="accent2"/>
                </a:solidFill>
              </a:rPr>
              <a:t>مبادئ </a:t>
            </a:r>
            <a:r>
              <a:rPr lang="ar-SA" b="1" dirty="0">
                <a:solidFill>
                  <a:schemeClr val="accent2"/>
                </a:solidFill>
              </a:rPr>
              <a:t>(قواعد) فرض الضريبة:-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r>
              <a:rPr lang="ar-SA" b="1" dirty="0">
                <a:solidFill>
                  <a:schemeClr val="accent2"/>
                </a:solidFill>
              </a:rPr>
              <a:t>التطور التاريخي لضريبة الدخل في فلسطين:-</a:t>
            </a:r>
          </a:p>
          <a:p>
            <a:pPr marL="0" indent="0" algn="r" rtl="1">
              <a:buNone/>
            </a:pPr>
            <a:endParaRPr lang="ar-SA" dirty="0" smtClean="0"/>
          </a:p>
          <a:p>
            <a:pPr marL="0" indent="0" algn="r" rtl="1">
              <a:buNone/>
            </a:pPr>
            <a:endParaRPr lang="ar-SA" dirty="0" smtClean="0"/>
          </a:p>
          <a:p>
            <a:pPr algn="r" rt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E4B3-59CC-4D77-8EDC-4569EE0FCC46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124877"/>
              </p:ext>
            </p:extLst>
          </p:nvPr>
        </p:nvGraphicFramePr>
        <p:xfrm>
          <a:off x="1178891" y="826368"/>
          <a:ext cx="9982200" cy="444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5550">
                  <a:extLst>
                    <a:ext uri="{9D8B030D-6E8A-4147-A177-3AD203B41FA5}">
                      <a16:colId xmlns:a16="http://schemas.microsoft.com/office/drawing/2014/main" val="985676044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3282212961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2558662907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3537733794"/>
                    </a:ext>
                  </a:extLst>
                </a:gridCol>
              </a:tblGrid>
              <a:tr h="444138"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v"/>
                      </a:pPr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الضريبة تصاعدية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v"/>
                      </a:pPr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الضريبة مكانية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v"/>
                      </a:pPr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الضريبة سنوية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v"/>
                      </a:pPr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الضريبة شخصية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13570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362968"/>
              </p:ext>
            </p:extLst>
          </p:nvPr>
        </p:nvGraphicFramePr>
        <p:xfrm>
          <a:off x="1178891" y="2008811"/>
          <a:ext cx="9982200" cy="626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5550">
                  <a:extLst>
                    <a:ext uri="{9D8B030D-6E8A-4147-A177-3AD203B41FA5}">
                      <a16:colId xmlns:a16="http://schemas.microsoft.com/office/drawing/2014/main" val="985676044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3282212961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2558662907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3537733794"/>
                    </a:ext>
                  </a:extLst>
                </a:gridCol>
              </a:tblGrid>
              <a:tr h="626532"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§"/>
                      </a:pPr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قاعدة الاقتصاد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§"/>
                      </a:pPr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قاعدة الملائمة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§"/>
                      </a:pPr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قاعدة</a:t>
                      </a:r>
                      <a:r>
                        <a:rPr lang="ar-SA" sz="1600" b="1" baseline="0" dirty="0" smtClean="0">
                          <a:solidFill>
                            <a:schemeClr val="tx1"/>
                          </a:solidFill>
                        </a:rPr>
                        <a:t> اليقين (التحديد)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r" rtl="1">
                        <a:buFont typeface="Wingdings" panose="05000000000000000000" pitchFamily="2" charset="2"/>
                        <a:buChar char="§"/>
                      </a:pPr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قاعدة العدالة والمساواة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13570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919202"/>
              </p:ext>
            </p:extLst>
          </p:nvPr>
        </p:nvGraphicFramePr>
        <p:xfrm>
          <a:off x="1178891" y="3518454"/>
          <a:ext cx="9982200" cy="2450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300">
                  <a:extLst>
                    <a:ext uri="{9D8B030D-6E8A-4147-A177-3AD203B41FA5}">
                      <a16:colId xmlns:a16="http://schemas.microsoft.com/office/drawing/2014/main" val="7705159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232614344"/>
                    </a:ext>
                  </a:extLst>
                </a:gridCol>
                <a:gridCol w="1964267">
                  <a:extLst>
                    <a:ext uri="{9D8B030D-6E8A-4147-A177-3AD203B41FA5}">
                      <a16:colId xmlns:a16="http://schemas.microsoft.com/office/drawing/2014/main" val="4149740915"/>
                    </a:ext>
                  </a:extLst>
                </a:gridCol>
                <a:gridCol w="389466">
                  <a:extLst>
                    <a:ext uri="{9D8B030D-6E8A-4147-A177-3AD203B41FA5}">
                      <a16:colId xmlns:a16="http://schemas.microsoft.com/office/drawing/2014/main" val="102908013"/>
                    </a:ext>
                  </a:extLst>
                </a:gridCol>
                <a:gridCol w="2319867">
                  <a:extLst>
                    <a:ext uri="{9D8B030D-6E8A-4147-A177-3AD203B41FA5}">
                      <a16:colId xmlns:a16="http://schemas.microsoft.com/office/drawing/2014/main" val="20218703"/>
                    </a:ext>
                  </a:extLst>
                </a:gridCol>
                <a:gridCol w="440267">
                  <a:extLst>
                    <a:ext uri="{9D8B030D-6E8A-4147-A177-3AD203B41FA5}">
                      <a16:colId xmlns:a16="http://schemas.microsoft.com/office/drawing/2014/main" val="1902652696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735626296"/>
                    </a:ext>
                  </a:extLst>
                </a:gridCol>
                <a:gridCol w="359833">
                  <a:extLst>
                    <a:ext uri="{9D8B030D-6E8A-4147-A177-3AD203B41FA5}">
                      <a16:colId xmlns:a16="http://schemas.microsoft.com/office/drawing/2014/main" val="3357182247"/>
                    </a:ext>
                  </a:extLst>
                </a:gridCol>
              </a:tblGrid>
              <a:tr h="612723">
                <a:tc gridSpan="2"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فلسطين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اسرائيل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الاردن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بريطانيا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562468"/>
                  </a:ext>
                </a:extLst>
              </a:tr>
              <a:tr h="612723">
                <a:tc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قانون 17 لسنة 2004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ar-SA" sz="1600" b="1" dirty="0" smtClean="0"/>
                        <a:t>1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امر</a:t>
                      </a:r>
                      <a:r>
                        <a:rPr lang="ar-SA" sz="1600" b="1" baseline="0" dirty="0" smtClean="0"/>
                        <a:t> عسكري إسرائيلي رقم 2 لسنة 1967، عملت الأوامر العسكرية على تغير في جوهر القانون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ar-SA" sz="1600" b="1" dirty="0" smtClean="0"/>
                        <a:t>1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قانون رقم 50 لسنة 1951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ar-SA" sz="1600" b="1" dirty="0" smtClean="0"/>
                        <a:t>1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قانون رقم 23 لسنة 1941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ar-SA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464510"/>
                  </a:ext>
                </a:extLst>
              </a:tr>
              <a:tr h="612723">
                <a:tc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قانون 8 </a:t>
                      </a:r>
                      <a:r>
                        <a:rPr lang="ar-SA" sz="1600" b="1" baseline="0" dirty="0" smtClean="0"/>
                        <a:t> لسنة 2011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ar-SA" sz="1600" b="1" dirty="0" smtClean="0"/>
                        <a:t>2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en-US" sz="16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 algn="r" rtl="1">
                        <a:buFont typeface="+mj-lt"/>
                        <a:buNone/>
                      </a:pP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قانون رقم 12 لسنة 1954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ar-SA" sz="1600" b="1" dirty="0" smtClean="0"/>
                        <a:t>2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قانون رقم 13 لسنة</a:t>
                      </a:r>
                      <a:r>
                        <a:rPr lang="ar-SA" sz="1600" b="1" baseline="0" dirty="0" smtClean="0"/>
                        <a:t> 1947،استمر في قطاع غزة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ar-SA" dirty="0" smtClean="0"/>
                        <a:t>2</a:t>
                      </a:r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449165"/>
                  </a:ext>
                </a:extLst>
              </a:tr>
              <a:tr h="612723">
                <a:tc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تعديلات 2014،2015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3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/>
                      <a:endParaRPr lang="en-US" sz="16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قانون رقم 25 لسنة 1964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600" b="1" dirty="0" smtClean="0"/>
                        <a:t>3</a:t>
                      </a:r>
                      <a:endParaRPr lang="en-US" sz="16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21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17841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234</Words>
  <Application>Microsoft Office PowerPoint</Application>
  <PresentationFormat>Widescreen</PresentationFormat>
  <Paragraphs>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Tw Cen MT</vt:lpstr>
      <vt:lpstr>Tw Cen MT Condensed</vt:lpstr>
      <vt:lpstr>Wingdings</vt:lpstr>
      <vt:lpstr>Wingdings 3</vt:lpstr>
      <vt:lpstr>Integral</vt:lpstr>
      <vt:lpstr>محاسبة الضرائب</vt:lpstr>
      <vt:lpstr>محاسبة الضرائب 332</vt:lpstr>
      <vt:lpstr>الفصل الأول :- مدخل الى الضريبة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محاسبة الضرائب</dc:title>
  <dc:creator>Harbi H Daraghma</dc:creator>
  <cp:lastModifiedBy>Harbi H Daraghma</cp:lastModifiedBy>
  <cp:revision>1</cp:revision>
  <dcterms:created xsi:type="dcterms:W3CDTF">2020-09-09T08:48:24Z</dcterms:created>
  <dcterms:modified xsi:type="dcterms:W3CDTF">2020-09-09T08:50:05Z</dcterms:modified>
</cp:coreProperties>
</file>