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handoutMasterIdLst>
    <p:handoutMasterId r:id="rId73"/>
  </p:handoutMasterIdLst>
  <p:sldIdLst>
    <p:sldId id="670" r:id="rId2"/>
    <p:sldId id="640" r:id="rId3"/>
    <p:sldId id="641" r:id="rId4"/>
    <p:sldId id="577" r:id="rId5"/>
    <p:sldId id="548" r:id="rId6"/>
    <p:sldId id="578" r:id="rId7"/>
    <p:sldId id="438" r:id="rId8"/>
    <p:sldId id="550" r:id="rId9"/>
    <p:sldId id="507" r:id="rId10"/>
    <p:sldId id="510" r:id="rId11"/>
    <p:sldId id="552" r:id="rId12"/>
    <p:sldId id="553" r:id="rId13"/>
    <p:sldId id="554" r:id="rId14"/>
    <p:sldId id="609" r:id="rId15"/>
    <p:sldId id="643" r:id="rId16"/>
    <p:sldId id="644" r:id="rId17"/>
    <p:sldId id="511" r:id="rId18"/>
    <p:sldId id="646" r:id="rId19"/>
    <p:sldId id="512" r:id="rId20"/>
    <p:sldId id="648" r:id="rId21"/>
    <p:sldId id="649" r:id="rId22"/>
    <p:sldId id="650" r:id="rId23"/>
    <p:sldId id="651" r:id="rId24"/>
    <p:sldId id="655" r:id="rId25"/>
    <p:sldId id="656" r:id="rId26"/>
    <p:sldId id="515" r:id="rId27"/>
    <p:sldId id="516" r:id="rId28"/>
    <p:sldId id="657" r:id="rId29"/>
    <p:sldId id="658" r:id="rId30"/>
    <p:sldId id="659" r:id="rId31"/>
    <p:sldId id="526" r:id="rId32"/>
    <p:sldId id="539" r:id="rId33"/>
    <p:sldId id="624" r:id="rId34"/>
    <p:sldId id="538" r:id="rId35"/>
    <p:sldId id="625" r:id="rId36"/>
    <p:sldId id="560" r:id="rId37"/>
    <p:sldId id="561" r:id="rId38"/>
    <p:sldId id="626" r:id="rId39"/>
    <p:sldId id="562" r:id="rId40"/>
    <p:sldId id="563" r:id="rId41"/>
    <p:sldId id="582" r:id="rId42"/>
    <p:sldId id="583" r:id="rId43"/>
    <p:sldId id="660" r:id="rId44"/>
    <p:sldId id="584" r:id="rId45"/>
    <p:sldId id="585" r:id="rId46"/>
    <p:sldId id="628" r:id="rId47"/>
    <p:sldId id="661" r:id="rId48"/>
    <p:sldId id="586" r:id="rId49"/>
    <p:sldId id="631" r:id="rId50"/>
    <p:sldId id="587" r:id="rId51"/>
    <p:sldId id="588" r:id="rId52"/>
    <p:sldId id="589" r:id="rId53"/>
    <p:sldId id="600" r:id="rId54"/>
    <p:sldId id="633" r:id="rId55"/>
    <p:sldId id="662" r:id="rId56"/>
    <p:sldId id="663" r:id="rId57"/>
    <p:sldId id="593" r:id="rId58"/>
    <p:sldId id="594" r:id="rId59"/>
    <p:sldId id="635" r:id="rId60"/>
    <p:sldId id="595" r:id="rId61"/>
    <p:sldId id="637" r:id="rId62"/>
    <p:sldId id="664" r:id="rId63"/>
    <p:sldId id="598" r:id="rId64"/>
    <p:sldId id="599" r:id="rId65"/>
    <p:sldId id="668" r:id="rId66"/>
    <p:sldId id="665" r:id="rId67"/>
    <p:sldId id="666" r:id="rId68"/>
    <p:sldId id="667" r:id="rId69"/>
    <p:sldId id="669" r:id="rId70"/>
    <p:sldId id="642" r:id="rId71"/>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CC0000"/>
    <a:srgbClr val="EAEAEA"/>
    <a:srgbClr val="FF9900"/>
    <a:srgbClr val="FFFFCC"/>
    <a:srgbClr val="ECECEC"/>
    <a:srgbClr val="EAD5C0"/>
    <a:srgbClr val="D7AE85"/>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3" autoAdjust="0"/>
    <p:restoredTop sz="95600" autoAdjust="0"/>
  </p:normalViewPr>
  <p:slideViewPr>
    <p:cSldViewPr>
      <p:cViewPr varScale="1">
        <p:scale>
          <a:sx n="80" d="100"/>
          <a:sy n="80" d="100"/>
        </p:scale>
        <p:origin x="827" y="4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Lst>
  </p:outlineViewPr>
  <p:notesTextViewPr>
    <p:cViewPr>
      <p:scale>
        <a:sx n="100" d="100"/>
        <a:sy n="100" d="100"/>
      </p:scale>
      <p:origin x="0" y="0"/>
    </p:cViewPr>
  </p:notesTextViewPr>
  <p:sorterViewPr>
    <p:cViewPr>
      <p:scale>
        <a:sx n="100" d="100"/>
        <a:sy n="100" d="100"/>
      </p:scale>
      <p:origin x="0" y="5208"/>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26" Type="http://schemas.openxmlformats.org/officeDocument/2006/relationships/slide" Target="slides/slide28.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55" Type="http://schemas.openxmlformats.org/officeDocument/2006/relationships/slide" Target="slides/slide57.xml"/><Relationship Id="rId63" Type="http://schemas.openxmlformats.org/officeDocument/2006/relationships/slide" Target="slides/slide65.xml"/><Relationship Id="rId7" Type="http://schemas.openxmlformats.org/officeDocument/2006/relationships/slide" Target="slides/slide9.xml"/><Relationship Id="rId2" Type="http://schemas.openxmlformats.org/officeDocument/2006/relationships/slide" Target="slides/slide4.xml"/><Relationship Id="rId16" Type="http://schemas.openxmlformats.org/officeDocument/2006/relationships/slide" Target="slides/slide18.xml"/><Relationship Id="rId29" Type="http://schemas.openxmlformats.org/officeDocument/2006/relationships/slide" Target="slides/slide31.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0.xml"/><Relationship Id="rId66" Type="http://schemas.openxmlformats.org/officeDocument/2006/relationships/slide" Target="slides/slide68.xml"/><Relationship Id="rId5" Type="http://schemas.openxmlformats.org/officeDocument/2006/relationships/slide" Target="slides/slide7.xml"/><Relationship Id="rId61" Type="http://schemas.openxmlformats.org/officeDocument/2006/relationships/slide" Target="slides/slide63.xml"/><Relationship Id="rId19" Type="http://schemas.openxmlformats.org/officeDocument/2006/relationships/slide" Target="slides/slide2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64" Type="http://schemas.openxmlformats.org/officeDocument/2006/relationships/slide" Target="slides/slide66.xml"/><Relationship Id="rId8" Type="http://schemas.openxmlformats.org/officeDocument/2006/relationships/slide" Target="slides/slide10.xml"/><Relationship Id="rId51" Type="http://schemas.openxmlformats.org/officeDocument/2006/relationships/slide" Target="slides/slide53.xml"/><Relationship Id="rId3" Type="http://schemas.openxmlformats.org/officeDocument/2006/relationships/slide" Target="slides/slide5.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59" Type="http://schemas.openxmlformats.org/officeDocument/2006/relationships/slide" Target="slides/slide61.xml"/><Relationship Id="rId67" Type="http://schemas.openxmlformats.org/officeDocument/2006/relationships/slide" Target="slides/slide69.xml"/><Relationship Id="rId20" Type="http://schemas.openxmlformats.org/officeDocument/2006/relationships/slide" Target="slides/slide22.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4.xml"/><Relationship Id="rId1" Type="http://schemas.openxmlformats.org/officeDocument/2006/relationships/slide" Target="slides/slide3.xml"/><Relationship Id="rId6" Type="http://schemas.openxmlformats.org/officeDocument/2006/relationships/slide" Target="slides/slide8.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57" Type="http://schemas.openxmlformats.org/officeDocument/2006/relationships/slide" Target="slides/slide59.xml"/><Relationship Id="rId10" Type="http://schemas.openxmlformats.org/officeDocument/2006/relationships/slide" Target="slides/slide12.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65" Type="http://schemas.openxmlformats.org/officeDocument/2006/relationships/slide" Target="slides/slide67.xml"/><Relationship Id="rId4" Type="http://schemas.openxmlformats.org/officeDocument/2006/relationships/slide" Target="slides/slide6.xml"/><Relationship Id="rId9" Type="http://schemas.openxmlformats.org/officeDocument/2006/relationships/slide" Target="slides/slide11.xml"/><Relationship Id="rId13" Type="http://schemas.openxmlformats.org/officeDocument/2006/relationships/slide" Target="slides/slide15.xml"/><Relationship Id="rId18" Type="http://schemas.openxmlformats.org/officeDocument/2006/relationships/slide" Target="slides/slide20.xml"/><Relationship Id="rId39"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198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3"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686692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ltLang="en-US" dirty="0" smtClean="0"/>
          </a:p>
        </p:txBody>
      </p:sp>
    </p:spTree>
    <p:extLst>
      <p:ext uri="{BB962C8B-B14F-4D97-AF65-F5344CB8AC3E}">
        <p14:creationId xmlns:p14="http://schemas.microsoft.com/office/powerpoint/2010/main" val="883854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5231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33428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86330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0464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77074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8546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98047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0755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34659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4495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19627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72317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12867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41989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40058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1452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90466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26458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09370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85389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4515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25473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72430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5"/>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02324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6"/>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74206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74273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5"/>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27371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5"/>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83166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88558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93000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02393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0476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08346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769347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416920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81686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63202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3480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90179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983295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75051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077282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6181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878075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044976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889370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44775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345470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228608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54169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077049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340310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547592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8338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675930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063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897601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3703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57301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145892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33475" y="690563"/>
            <a:ext cx="4591050" cy="3443287"/>
          </a:xfrm>
          <a:ln cap="flat"/>
        </p:spPr>
      </p:sp>
      <p:sp>
        <p:nvSpPr>
          <p:cNvPr id="353283" name="Rectangle 3"/>
          <p:cNvSpPr>
            <a:spLocks noGrp="1" noChangeArrowheads="1"/>
          </p:cNvSpPr>
          <p:nvPr>
            <p:ph type="body" idx="1"/>
          </p:nvPr>
        </p:nvSpPr>
        <p:spPr>
          <a:xfrm>
            <a:off x="913986" y="4365739"/>
            <a:ext cx="5030029" cy="4134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2" rIns="92061" bIns="46032"/>
          <a:lstStyle/>
          <a:p>
            <a:endParaRPr lang="en-US" altLang="en-US" dirty="0" smtClean="0"/>
          </a:p>
        </p:txBody>
      </p:sp>
    </p:spTree>
    <p:extLst>
      <p:ext uri="{BB962C8B-B14F-4D97-AF65-F5344CB8AC3E}">
        <p14:creationId xmlns:p14="http://schemas.microsoft.com/office/powerpoint/2010/main" val="218516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46770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26621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4602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449506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453174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25457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767679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65895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9245507"/>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2624138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092616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36267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2925825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23888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825178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265305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ext Box 16"/>
          <p:cNvSpPr txBox="1">
            <a:spLocks noChangeArrowheads="1"/>
          </p:cNvSpPr>
          <p:nvPr/>
        </p:nvSpPr>
        <p:spPr bwMode="auto">
          <a:xfrm>
            <a:off x="76200" y="6507163"/>
            <a:ext cx="609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200" b="1" dirty="0">
                <a:latin typeface="Arial" panose="020B0604020202020204" pitchFamily="34" charset="0"/>
              </a:rPr>
              <a:t>8-</a:t>
            </a:r>
            <a:fld id="{664497F3-B2D0-4B79-887D-FE0659E607D2}" type="slidenum">
              <a:rPr lang="en-US" altLang="en-US" sz="1200" b="1">
                <a:latin typeface="Arial" panose="020B0604020202020204" pitchFamily="34" charset="0"/>
              </a:rPr>
              <a:pPr>
                <a:spcBef>
                  <a:spcPct val="50000"/>
                </a:spcBef>
              </a:pPr>
              <a:t>‹#›</a:t>
            </a:fld>
            <a:endParaRPr lang="en-US" altLang="en-US" sz="1200" b="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25488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609600" y="1371600"/>
            <a:ext cx="6843713"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b="1">
                <a:solidFill>
                  <a:srgbClr val="006600"/>
                </a:solidFill>
                <a:latin typeface="Liberation Sans"/>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Periodic System </a:t>
            </a:r>
          </a:p>
        </p:txBody>
      </p:sp>
      <p:sp>
        <p:nvSpPr>
          <p:cNvPr id="12292" name="Text Box 6"/>
          <p:cNvSpPr txBox="1">
            <a:spLocks noChangeArrowheads="1"/>
          </p:cNvSpPr>
          <p:nvPr/>
        </p:nvSpPr>
        <p:spPr bwMode="auto">
          <a:xfrm>
            <a:off x="609600" y="1981200"/>
            <a:ext cx="7772400" cy="145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spcBef>
                <a:spcPct val="30000"/>
              </a:spcBef>
              <a:buClr>
                <a:srgbClr val="CC0000"/>
              </a:buClr>
              <a:buFontTx/>
              <a:buAutoNum type="arabicPeriod"/>
            </a:pPr>
            <a:r>
              <a:rPr lang="en-US" altLang="en-US" sz="2100" dirty="0">
                <a:latin typeface="Liberation Sans"/>
              </a:rPr>
              <a:t>Purchases of merchandise are debited to Purchases.</a:t>
            </a:r>
          </a:p>
          <a:p>
            <a:pPr algn="l">
              <a:lnSpc>
                <a:spcPct val="125000"/>
              </a:lnSpc>
              <a:spcBef>
                <a:spcPct val="30000"/>
              </a:spcBef>
              <a:buClr>
                <a:srgbClr val="CC0000"/>
              </a:buClr>
              <a:buFontTx/>
              <a:buAutoNum type="arabicPeriod"/>
            </a:pPr>
            <a:r>
              <a:rPr lang="en-US" altLang="en-US" sz="2100" dirty="0">
                <a:latin typeface="Liberation Sans"/>
              </a:rPr>
              <a:t>Ending Inventory determined by physical count.</a:t>
            </a:r>
          </a:p>
          <a:p>
            <a:pPr algn="l">
              <a:lnSpc>
                <a:spcPct val="125000"/>
              </a:lnSpc>
              <a:spcBef>
                <a:spcPct val="30000"/>
              </a:spcBef>
              <a:buClr>
                <a:srgbClr val="CC0000"/>
              </a:buClr>
              <a:buFontTx/>
              <a:buAutoNum type="arabicPeriod"/>
            </a:pPr>
            <a:r>
              <a:rPr lang="en-US" altLang="en-US" sz="2100" dirty="0">
                <a:latin typeface="Liberation Sans"/>
              </a:rPr>
              <a:t>Calculation of Cost of Goods Sold:</a:t>
            </a:r>
          </a:p>
        </p:txBody>
      </p:sp>
      <p:sp>
        <p:nvSpPr>
          <p:cNvPr id="12293" name="Text Box 7"/>
          <p:cNvSpPr txBox="1">
            <a:spLocks noChangeArrowheads="1"/>
          </p:cNvSpPr>
          <p:nvPr/>
        </p:nvSpPr>
        <p:spPr bwMode="auto">
          <a:xfrm>
            <a:off x="1600200" y="3654425"/>
            <a:ext cx="6477000" cy="224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832475" algn="r"/>
              </a:tabLst>
              <a:defRPr sz="2800">
                <a:solidFill>
                  <a:schemeClr val="tx1"/>
                </a:solidFill>
                <a:latin typeface="Times New Roman" panose="02020603050405020304" pitchFamily="18" charset="0"/>
              </a:defRPr>
            </a:lvl1pPr>
            <a:lvl2pPr marL="742950" indent="-285750">
              <a:tabLst>
                <a:tab pos="5832475" algn="r"/>
              </a:tabLst>
              <a:defRPr sz="2800">
                <a:solidFill>
                  <a:schemeClr val="tx1"/>
                </a:solidFill>
                <a:latin typeface="Times New Roman" panose="02020603050405020304" pitchFamily="18" charset="0"/>
              </a:defRPr>
            </a:lvl2pPr>
            <a:lvl3pPr marL="1143000" indent="-228600">
              <a:tabLst>
                <a:tab pos="5832475" algn="r"/>
              </a:tabLst>
              <a:defRPr sz="2800">
                <a:solidFill>
                  <a:schemeClr val="tx1"/>
                </a:solidFill>
                <a:latin typeface="Times New Roman" panose="02020603050405020304" pitchFamily="18" charset="0"/>
              </a:defRPr>
            </a:lvl3pPr>
            <a:lvl4pPr marL="1600200" indent="-228600">
              <a:tabLst>
                <a:tab pos="5832475" algn="r"/>
              </a:tabLst>
              <a:defRPr sz="2800">
                <a:solidFill>
                  <a:schemeClr val="tx1"/>
                </a:solidFill>
                <a:latin typeface="Times New Roman" panose="02020603050405020304" pitchFamily="18" charset="0"/>
              </a:defRPr>
            </a:lvl4pPr>
            <a:lvl5pPr marL="2057400" indent="-228600">
              <a:tabLst>
                <a:tab pos="5832475"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832475"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832475"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832475"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832475" algn="r"/>
              </a:tabLst>
              <a:defRPr sz="2800">
                <a:solidFill>
                  <a:schemeClr val="tx1"/>
                </a:solidFill>
                <a:latin typeface="Times New Roman" panose="02020603050405020304" pitchFamily="18" charset="0"/>
              </a:defRPr>
            </a:lvl9pPr>
          </a:lstStyle>
          <a:p>
            <a:pPr algn="l">
              <a:lnSpc>
                <a:spcPct val="120000"/>
              </a:lnSpc>
              <a:spcBef>
                <a:spcPts val="600"/>
              </a:spcBef>
              <a:buClr>
                <a:srgbClr val="800000"/>
              </a:buClr>
              <a:buSzPct val="95000"/>
              <a:tabLst>
                <a:tab pos="5486400" algn="r"/>
              </a:tabLst>
            </a:pPr>
            <a:r>
              <a:rPr lang="en-US" altLang="en-US" sz="2000" dirty="0">
                <a:latin typeface="Liberation Sans"/>
              </a:rPr>
              <a:t>Beginning inventory	$ 100,000</a:t>
            </a:r>
          </a:p>
          <a:p>
            <a:pPr algn="l">
              <a:lnSpc>
                <a:spcPct val="120000"/>
              </a:lnSpc>
              <a:spcBef>
                <a:spcPts val="600"/>
              </a:spcBef>
              <a:buClr>
                <a:srgbClr val="800000"/>
              </a:buClr>
              <a:buSzPct val="95000"/>
              <a:tabLst>
                <a:tab pos="5486400" algn="r"/>
              </a:tabLst>
            </a:pPr>
            <a:r>
              <a:rPr lang="en-US" altLang="en-US" sz="2000" dirty="0">
                <a:latin typeface="Liberation Sans"/>
              </a:rPr>
              <a:t>Purchases, net	+ 800,000</a:t>
            </a:r>
          </a:p>
          <a:p>
            <a:pPr algn="l">
              <a:lnSpc>
                <a:spcPct val="120000"/>
              </a:lnSpc>
              <a:spcBef>
                <a:spcPts val="600"/>
              </a:spcBef>
              <a:buClr>
                <a:srgbClr val="800000"/>
              </a:buClr>
              <a:buSzPct val="95000"/>
              <a:tabLst>
                <a:tab pos="5486400" algn="r"/>
              </a:tabLst>
            </a:pPr>
            <a:r>
              <a:rPr lang="en-US" altLang="en-US" sz="2000" dirty="0">
                <a:latin typeface="Liberation Sans"/>
              </a:rPr>
              <a:t>Goods available for sale	900,000</a:t>
            </a:r>
          </a:p>
          <a:p>
            <a:pPr algn="l">
              <a:lnSpc>
                <a:spcPct val="120000"/>
              </a:lnSpc>
              <a:spcBef>
                <a:spcPts val="600"/>
              </a:spcBef>
              <a:buClr>
                <a:srgbClr val="800000"/>
              </a:buClr>
              <a:buSzPct val="95000"/>
              <a:tabLst>
                <a:tab pos="5486400" algn="r"/>
              </a:tabLst>
            </a:pPr>
            <a:r>
              <a:rPr lang="en-US" altLang="en-US" sz="2000" dirty="0">
                <a:latin typeface="Liberation Sans"/>
              </a:rPr>
              <a:t>Ending inventory	- 125,000</a:t>
            </a:r>
          </a:p>
          <a:p>
            <a:pPr algn="l">
              <a:lnSpc>
                <a:spcPct val="120000"/>
              </a:lnSpc>
              <a:spcBef>
                <a:spcPts val="600"/>
              </a:spcBef>
              <a:buClr>
                <a:srgbClr val="800000"/>
              </a:buClr>
              <a:buSzPct val="95000"/>
              <a:tabLst>
                <a:tab pos="5486400" algn="r"/>
              </a:tabLst>
            </a:pPr>
            <a:r>
              <a:rPr lang="en-US" altLang="en-US" sz="2000" dirty="0">
                <a:latin typeface="Liberation Sans"/>
              </a:rPr>
              <a:t>Cost of goods sold	$ 775,000</a:t>
            </a:r>
          </a:p>
        </p:txBody>
      </p:sp>
      <p:sp>
        <p:nvSpPr>
          <p:cNvPr id="12294" name="Line 8"/>
          <p:cNvSpPr>
            <a:spLocks noChangeShapeType="1"/>
          </p:cNvSpPr>
          <p:nvPr/>
        </p:nvSpPr>
        <p:spPr bwMode="auto">
          <a:xfrm>
            <a:off x="5791200" y="44958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2295" name="Line 9"/>
          <p:cNvSpPr>
            <a:spLocks noChangeShapeType="1"/>
          </p:cNvSpPr>
          <p:nvPr/>
        </p:nvSpPr>
        <p:spPr bwMode="auto">
          <a:xfrm>
            <a:off x="5791200" y="54102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2296" name="Line 10"/>
          <p:cNvSpPr>
            <a:spLocks noChangeShapeType="1"/>
          </p:cNvSpPr>
          <p:nvPr/>
        </p:nvSpPr>
        <p:spPr bwMode="auto">
          <a:xfrm>
            <a:off x="5791200" y="59436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2297" name="Line 11"/>
          <p:cNvSpPr>
            <a:spLocks noChangeShapeType="1"/>
          </p:cNvSpPr>
          <p:nvPr/>
        </p:nvSpPr>
        <p:spPr bwMode="auto">
          <a:xfrm>
            <a:off x="5791200" y="5870575"/>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2" name="Rectangle 4"/>
          <p:cNvSpPr>
            <a:spLocks noGrp="1" noChangeArrowheads="1"/>
          </p:cNvSpPr>
          <p:nvPr>
            <p:ph type="title" idx="4294967295"/>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rgbClr val="CC0000"/>
                </a:solidFill>
                <a:effectLst/>
                <a:latin typeface="Liberation Sans"/>
                <a:ea typeface="+mn-ea"/>
                <a:cs typeface="+mn-cs"/>
              </a:rPr>
              <a:t>Inventory</a:t>
            </a:r>
            <a:r>
              <a:rPr lang="en-US" sz="3200" i="0" kern="1200" dirty="0" smtClean="0">
                <a:solidFill>
                  <a:schemeClr val="tx2">
                    <a:lumMod val="75000"/>
                  </a:schemeClr>
                </a:solidFill>
                <a:effectLst/>
                <a:latin typeface="Liberation Sans"/>
                <a:ea typeface="+mn-ea"/>
                <a:cs typeface="+mn-cs"/>
              </a:rPr>
              <a:t> </a:t>
            </a:r>
            <a:r>
              <a:rPr lang="en-US" sz="3200" i="0" kern="1200" dirty="0">
                <a:solidFill>
                  <a:srgbClr val="CC0000"/>
                </a:solidFill>
                <a:effectLst/>
                <a:latin typeface="Liberation Sans"/>
                <a:ea typeface="+mn-ea"/>
                <a:cs typeface="+mn-cs"/>
              </a:rPr>
              <a:t>Cost Flow</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1"/>
          <p:cNvSpPr>
            <a:spLocks noChangeArrowheads="1"/>
          </p:cNvSpPr>
          <p:nvPr/>
        </p:nvSpPr>
        <p:spPr bwMode="auto">
          <a:xfrm>
            <a:off x="609600" y="1981200"/>
            <a:ext cx="8077200"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pPr>
            <a:r>
              <a:rPr lang="en-US" altLang="en-US" sz="2100" b="1" dirty="0">
                <a:latin typeface="Liberation Sans"/>
              </a:rPr>
              <a:t>Illustration:</a:t>
            </a:r>
            <a:r>
              <a:rPr lang="en-US" altLang="en-US" sz="2100" dirty="0">
                <a:latin typeface="Liberation Sans"/>
              </a:rPr>
              <a:t> </a:t>
            </a:r>
            <a:r>
              <a:rPr lang="en-US" altLang="en-US" sz="2100" dirty="0" smtClean="0">
                <a:latin typeface="Liberation Sans"/>
              </a:rPr>
              <a:t>Fesmire </a:t>
            </a:r>
            <a:r>
              <a:rPr lang="en-US" altLang="en-US" sz="2100" dirty="0">
                <a:latin typeface="Liberation Sans"/>
              </a:rPr>
              <a:t>Company had the following transactions during the current year.</a:t>
            </a:r>
          </a:p>
        </p:txBody>
      </p:sp>
      <p:sp>
        <p:nvSpPr>
          <p:cNvPr id="13316" name="Rectangle 13"/>
          <p:cNvSpPr>
            <a:spLocks noChangeArrowheads="1"/>
          </p:cNvSpPr>
          <p:nvPr/>
        </p:nvSpPr>
        <p:spPr bwMode="auto">
          <a:xfrm>
            <a:off x="609600" y="5029200"/>
            <a:ext cx="80772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pPr>
            <a:r>
              <a:rPr lang="en-US" altLang="en-US" sz="2100" dirty="0">
                <a:latin typeface="Liberation Sans"/>
              </a:rPr>
              <a:t>Record these transactions using the </a:t>
            </a:r>
            <a:r>
              <a:rPr lang="en-US" altLang="en-US" sz="2100" b="1" dirty="0">
                <a:latin typeface="Liberation Sans"/>
              </a:rPr>
              <a:t>Perpetual</a:t>
            </a:r>
            <a:r>
              <a:rPr lang="en-US" altLang="en-US" sz="2100" dirty="0">
                <a:latin typeface="Liberation Sans"/>
              </a:rPr>
              <a:t> and </a:t>
            </a:r>
            <a:r>
              <a:rPr lang="en-US" altLang="en-US" sz="2100" b="1" dirty="0">
                <a:latin typeface="Liberation Sans"/>
              </a:rPr>
              <a:t>Periodic </a:t>
            </a:r>
            <a:r>
              <a:rPr lang="en-US" altLang="en-US" sz="2100" dirty="0">
                <a:latin typeface="Liberation Sans"/>
              </a:rPr>
              <a:t>systems.</a:t>
            </a:r>
          </a:p>
        </p:txBody>
      </p:sp>
      <p:pic>
        <p:nvPicPr>
          <p:cNvPr id="1331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28" y="3048000"/>
            <a:ext cx="7620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Grp="1" noChangeArrowheads="1"/>
          </p:cNvSpPr>
          <p:nvPr>
            <p:ph type="title" idx="4294967295"/>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rgbClr val="CC0000"/>
                </a:solidFill>
                <a:effectLst/>
                <a:latin typeface="Liberation Sans"/>
                <a:ea typeface="+mn-ea"/>
                <a:cs typeface="+mn-cs"/>
              </a:rPr>
              <a:t>Inventory Cost Flow</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3320" name="Text Box 5"/>
          <p:cNvSpPr txBox="1">
            <a:spLocks noChangeArrowheads="1"/>
          </p:cNvSpPr>
          <p:nvPr/>
        </p:nvSpPr>
        <p:spPr bwMode="auto">
          <a:xfrm>
            <a:off x="609600" y="1371600"/>
            <a:ext cx="80772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b="1">
                <a:solidFill>
                  <a:srgbClr val="006600"/>
                </a:solidFill>
                <a:latin typeface="Liberation Sans"/>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Comparing Perpetual and Periodic System </a:t>
            </a: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pic>
        <p:nvPicPr>
          <p:cNvPr id="14338"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287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4"/>
          <p:cNvSpPr>
            <a:spLocks noGrp="1" noChangeArrowheads="1"/>
          </p:cNvSpPr>
          <p:nvPr>
            <p:ph type="title" idx="4294967295"/>
          </p:nvPr>
        </p:nvSpPr>
        <p:spPr>
          <a:xfrm>
            <a:off x="609600" y="2286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rgbClr val="CC0000"/>
                </a:solidFill>
                <a:effectLst/>
                <a:latin typeface="Liberation Sans"/>
                <a:ea typeface="+mn-ea"/>
                <a:cs typeface="+mn-cs"/>
              </a:rPr>
              <a:t>Inventory Cost Flow</a:t>
            </a:r>
          </a:p>
        </p:txBody>
      </p:sp>
      <p:sp>
        <p:nvSpPr>
          <p:cNvPr id="16" name="Line 16"/>
          <p:cNvSpPr>
            <a:spLocks noChangeShapeType="1"/>
          </p:cNvSpPr>
          <p:nvPr/>
        </p:nvSpPr>
        <p:spPr bwMode="auto">
          <a:xfrm>
            <a:off x="381000" y="9144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cxnSp>
        <p:nvCxnSpPr>
          <p:cNvPr id="4" name="Straight Arrow Connector 3"/>
          <p:cNvCxnSpPr/>
          <p:nvPr/>
        </p:nvCxnSpPr>
        <p:spPr bwMode="auto">
          <a:xfrm>
            <a:off x="304800" y="2743200"/>
            <a:ext cx="0" cy="914400"/>
          </a:xfrm>
          <a:prstGeom prst="straightConnector1">
            <a:avLst/>
          </a:prstGeom>
          <a:solidFill>
            <a:schemeClr val="accent1"/>
          </a:solidFill>
          <a:ln w="38100" cap="sq" cmpd="sng" algn="ctr">
            <a:solidFill>
              <a:srgbClr val="CC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a:xfrm>
            <a:off x="6858000" y="338293"/>
            <a:ext cx="1946506" cy="646331"/>
          </a:xfrm>
          <a:prstGeom prst="rect">
            <a:avLst/>
          </a:prstGeom>
          <a:solidFill>
            <a:schemeClr val="accent3"/>
          </a:solidFill>
        </p:spPr>
        <p:txBody>
          <a:bodyPr wrap="square">
            <a:spAutoFit/>
          </a:bodyPr>
          <a:lstStyle/>
          <a:p>
            <a:pPr algn="l"/>
            <a:r>
              <a:rPr lang="en-US" sz="1200" b="1" dirty="0" smtClean="0">
                <a:solidFill>
                  <a:srgbClr val="006600"/>
                </a:solidFill>
                <a:latin typeface="Liberation Sans"/>
              </a:rPr>
              <a:t>ILLUSTRATION 8-4</a:t>
            </a:r>
          </a:p>
          <a:p>
            <a:pPr algn="l"/>
            <a:r>
              <a:rPr lang="en-US" sz="1200" dirty="0" smtClean="0">
                <a:latin typeface="Liberation Sans"/>
              </a:rPr>
              <a:t>Comparative Entries— Perpetual vs. Periodic</a:t>
            </a:r>
          </a:p>
        </p:txBody>
      </p:sp>
      <p:pic>
        <p:nvPicPr>
          <p:cNvPr id="2" name="Picture 1"/>
          <p:cNvPicPr preferRelativeResize="0">
            <a:picLocks/>
          </p:cNvPicPr>
          <p:nvPr/>
        </p:nvPicPr>
        <p:blipFill>
          <a:blip r:embed="rId4"/>
          <a:stretch>
            <a:fillRect/>
          </a:stretch>
        </p:blipFill>
        <p:spPr>
          <a:xfrm>
            <a:off x="667872" y="2853220"/>
            <a:ext cx="3745286" cy="551876"/>
          </a:xfrm>
          <a:prstGeom prst="rect">
            <a:avLst/>
          </a:prstGeom>
        </p:spPr>
      </p:pic>
      <p:pic>
        <p:nvPicPr>
          <p:cNvPr id="19" name="Picture 18"/>
          <p:cNvPicPr preferRelativeResize="0">
            <a:picLocks/>
          </p:cNvPicPr>
          <p:nvPr/>
        </p:nvPicPr>
        <p:blipFill>
          <a:blip r:embed="rId4"/>
          <a:stretch>
            <a:fillRect/>
          </a:stretch>
        </p:blipFill>
        <p:spPr>
          <a:xfrm>
            <a:off x="667872" y="3889468"/>
            <a:ext cx="3745286" cy="456095"/>
          </a:xfrm>
          <a:prstGeom prst="rect">
            <a:avLst/>
          </a:prstGeom>
        </p:spPr>
      </p:pic>
      <p:pic>
        <p:nvPicPr>
          <p:cNvPr id="20" name="Picture 19"/>
          <p:cNvPicPr preferRelativeResize="0">
            <a:picLocks/>
          </p:cNvPicPr>
          <p:nvPr/>
        </p:nvPicPr>
        <p:blipFill>
          <a:blip r:embed="rId4"/>
          <a:stretch>
            <a:fillRect/>
          </a:stretch>
        </p:blipFill>
        <p:spPr>
          <a:xfrm>
            <a:off x="655920" y="4352925"/>
            <a:ext cx="3745286" cy="734547"/>
          </a:xfrm>
          <a:prstGeom prst="rect">
            <a:avLst/>
          </a:prstGeom>
        </p:spPr>
      </p:pic>
      <p:pic>
        <p:nvPicPr>
          <p:cNvPr id="21" name="Picture 20"/>
          <p:cNvPicPr preferRelativeResize="0">
            <a:picLocks/>
          </p:cNvPicPr>
          <p:nvPr/>
        </p:nvPicPr>
        <p:blipFill>
          <a:blip r:embed="rId4"/>
          <a:stretch>
            <a:fillRect/>
          </a:stretch>
        </p:blipFill>
        <p:spPr>
          <a:xfrm>
            <a:off x="655920" y="5486400"/>
            <a:ext cx="3745286" cy="734547"/>
          </a:xfrm>
          <a:prstGeom prst="rect">
            <a:avLst/>
          </a:prstGeom>
        </p:spPr>
      </p:pic>
      <p:pic>
        <p:nvPicPr>
          <p:cNvPr id="22" name="Picture 21"/>
          <p:cNvPicPr preferRelativeResize="0">
            <a:picLocks/>
          </p:cNvPicPr>
          <p:nvPr/>
        </p:nvPicPr>
        <p:blipFill>
          <a:blip r:embed="rId4"/>
          <a:stretch>
            <a:fillRect/>
          </a:stretch>
        </p:blipFill>
        <p:spPr>
          <a:xfrm>
            <a:off x="4712914" y="2880673"/>
            <a:ext cx="3745286" cy="551876"/>
          </a:xfrm>
          <a:prstGeom prst="rect">
            <a:avLst/>
          </a:prstGeom>
        </p:spPr>
      </p:pic>
      <p:pic>
        <p:nvPicPr>
          <p:cNvPr id="23" name="Picture 22"/>
          <p:cNvPicPr preferRelativeResize="0">
            <a:picLocks/>
          </p:cNvPicPr>
          <p:nvPr/>
        </p:nvPicPr>
        <p:blipFill>
          <a:blip r:embed="rId4"/>
          <a:stretch>
            <a:fillRect/>
          </a:stretch>
        </p:blipFill>
        <p:spPr>
          <a:xfrm>
            <a:off x="4679110" y="3887305"/>
            <a:ext cx="3745286" cy="456095"/>
          </a:xfrm>
          <a:prstGeom prst="rect">
            <a:avLst/>
          </a:prstGeom>
        </p:spPr>
      </p:pic>
      <p:pic>
        <p:nvPicPr>
          <p:cNvPr id="24" name="Picture 23"/>
          <p:cNvPicPr preferRelativeResize="0">
            <a:picLocks/>
          </p:cNvPicPr>
          <p:nvPr/>
        </p:nvPicPr>
        <p:blipFill>
          <a:blip r:embed="rId4"/>
          <a:stretch>
            <a:fillRect/>
          </a:stretch>
        </p:blipFill>
        <p:spPr>
          <a:xfrm>
            <a:off x="4700962" y="4389720"/>
            <a:ext cx="3745286" cy="376938"/>
          </a:xfrm>
          <a:prstGeom prst="rect">
            <a:avLst/>
          </a:prstGeom>
        </p:spPr>
      </p:pic>
      <p:pic>
        <p:nvPicPr>
          <p:cNvPr id="25" name="Picture 24"/>
          <p:cNvPicPr preferRelativeResize="0">
            <a:picLocks/>
          </p:cNvPicPr>
          <p:nvPr/>
        </p:nvPicPr>
        <p:blipFill>
          <a:blip r:embed="rId4"/>
          <a:stretch>
            <a:fillRect/>
          </a:stretch>
        </p:blipFill>
        <p:spPr>
          <a:xfrm>
            <a:off x="4700962" y="5474448"/>
            <a:ext cx="3745286" cy="88880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nodeType="clickEffect">
                                  <p:stCondLst>
                                    <p:cond delay="0"/>
                                  </p:stCondLst>
                                  <p:childTnLst>
                                    <p:animEffect transition="out" filter="wipe(left)">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609600" y="1371600"/>
            <a:ext cx="80772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pPr>
            <a:r>
              <a:rPr lang="en-US" altLang="en-US" sz="2100" b="1" dirty="0">
                <a:latin typeface="Liberation Sans"/>
              </a:rPr>
              <a:t>Illustration</a:t>
            </a:r>
            <a:r>
              <a:rPr lang="en-US" altLang="en-US" sz="2100" b="1" dirty="0" smtClean="0">
                <a:latin typeface="Liberation Sans"/>
              </a:rPr>
              <a:t>:</a:t>
            </a:r>
            <a:r>
              <a:rPr lang="en-US" altLang="en-US" sz="2100" dirty="0" smtClean="0">
                <a:latin typeface="Liberation Sans"/>
              </a:rPr>
              <a:t> </a:t>
            </a:r>
            <a:r>
              <a:rPr lang="en-US" altLang="en-US" sz="2100" dirty="0">
                <a:latin typeface="Liberation Sans"/>
              </a:rPr>
              <a:t>Assume that at the end of the reporting period, the perpetual inventory account reported an inventory balance of $4,000.  However, a physical count indicates inventory of $3,800 is actually on hand. The entry to record the necessary write-down is as follows.</a:t>
            </a:r>
          </a:p>
        </p:txBody>
      </p:sp>
      <p:sp>
        <p:nvSpPr>
          <p:cNvPr id="866311" name="Rectangle 7"/>
          <p:cNvSpPr>
            <a:spLocks noChangeArrowheads="1"/>
          </p:cNvSpPr>
          <p:nvPr/>
        </p:nvSpPr>
        <p:spPr bwMode="auto">
          <a:xfrm>
            <a:off x="1066800" y="3565525"/>
            <a:ext cx="7086600" cy="91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486400" algn="r"/>
                <a:tab pos="6800850" algn="r"/>
              </a:tabLst>
              <a:defRPr sz="2800">
                <a:solidFill>
                  <a:schemeClr val="tx1"/>
                </a:solidFill>
                <a:latin typeface="Times New Roman" panose="02020603050405020304" pitchFamily="18" charset="0"/>
              </a:defRPr>
            </a:lvl1pPr>
            <a:lvl2pPr marL="742950" indent="-285750">
              <a:tabLst>
                <a:tab pos="5486400" algn="r"/>
                <a:tab pos="6800850" algn="r"/>
              </a:tabLst>
              <a:defRPr sz="2800">
                <a:solidFill>
                  <a:schemeClr val="tx1"/>
                </a:solidFill>
                <a:latin typeface="Times New Roman" panose="02020603050405020304" pitchFamily="18" charset="0"/>
              </a:defRPr>
            </a:lvl2pPr>
            <a:lvl3pPr marL="1143000" indent="-228600">
              <a:tabLst>
                <a:tab pos="5486400" algn="r"/>
                <a:tab pos="6800850" algn="r"/>
              </a:tabLst>
              <a:defRPr sz="2800">
                <a:solidFill>
                  <a:schemeClr val="tx1"/>
                </a:solidFill>
                <a:latin typeface="Times New Roman" panose="02020603050405020304" pitchFamily="18" charset="0"/>
              </a:defRPr>
            </a:lvl3pPr>
            <a:lvl4pPr marL="1600200" indent="-228600">
              <a:tabLst>
                <a:tab pos="5486400" algn="r"/>
                <a:tab pos="6800850" algn="r"/>
              </a:tabLst>
              <a:defRPr sz="2800">
                <a:solidFill>
                  <a:schemeClr val="tx1"/>
                </a:solidFill>
                <a:latin typeface="Times New Roman" panose="02020603050405020304" pitchFamily="18" charset="0"/>
              </a:defRPr>
            </a:lvl4pPr>
            <a:lvl5pPr marL="2057400" indent="-228600">
              <a:tabLst>
                <a:tab pos="5486400" algn="r"/>
                <a:tab pos="680085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486400" algn="r"/>
                <a:tab pos="680085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486400" algn="r"/>
                <a:tab pos="680085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486400" algn="r"/>
                <a:tab pos="680085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486400" algn="r"/>
                <a:tab pos="6800850" algn="r"/>
              </a:tabLst>
              <a:defRPr sz="2800">
                <a:solidFill>
                  <a:schemeClr val="tx1"/>
                </a:solidFill>
                <a:latin typeface="Times New Roman" panose="02020603050405020304" pitchFamily="18" charset="0"/>
              </a:defRPr>
            </a:lvl9pPr>
          </a:lstStyle>
          <a:p>
            <a:pPr algn="l">
              <a:lnSpc>
                <a:spcPct val="115000"/>
              </a:lnSpc>
              <a:spcBef>
                <a:spcPct val="25000"/>
              </a:spcBef>
            </a:pPr>
            <a:r>
              <a:rPr lang="en-US" altLang="en-US" sz="2100" dirty="0">
                <a:latin typeface="Liberation Sans"/>
              </a:rPr>
              <a:t>Inventory Over and Short 	200</a:t>
            </a:r>
          </a:p>
          <a:p>
            <a:pPr algn="l">
              <a:lnSpc>
                <a:spcPct val="115000"/>
              </a:lnSpc>
              <a:spcBef>
                <a:spcPct val="25000"/>
              </a:spcBef>
            </a:pPr>
            <a:r>
              <a:rPr lang="en-US" altLang="en-US" sz="2100" dirty="0">
                <a:latin typeface="Liberation Sans"/>
              </a:rPr>
              <a:t>	Inventory 		200</a:t>
            </a:r>
          </a:p>
        </p:txBody>
      </p:sp>
      <p:sp>
        <p:nvSpPr>
          <p:cNvPr id="866312" name="Rectangle 8"/>
          <p:cNvSpPr>
            <a:spLocks noChangeArrowheads="1"/>
          </p:cNvSpPr>
          <p:nvPr/>
        </p:nvSpPr>
        <p:spPr bwMode="auto">
          <a:xfrm>
            <a:off x="685800" y="5029200"/>
            <a:ext cx="8001000" cy="947738"/>
          </a:xfrm>
          <a:prstGeom prst="rect">
            <a:avLst/>
          </a:prstGeom>
          <a:solidFill>
            <a:srgbClr val="FFFFCC"/>
          </a:solidFill>
          <a:ln w="12700" cap="sq" algn="ctr">
            <a:solidFill>
              <a:schemeClr val="bg2"/>
            </a:solidFill>
            <a:miter lim="800000"/>
            <a:headEnd type="none" w="sm" len="sm"/>
            <a:tailEnd type="none" w="sm" len="sm"/>
          </a:ln>
          <a:effec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pPr>
            <a:r>
              <a:rPr lang="en-US" altLang="en-US" sz="1600" b="1" dirty="0">
                <a:latin typeface="Liberation Sans"/>
              </a:rPr>
              <a:t>Note:</a:t>
            </a:r>
            <a:r>
              <a:rPr lang="en-US" altLang="en-US" sz="1600" dirty="0">
                <a:latin typeface="Liberation Sans"/>
              </a:rPr>
              <a:t> </a:t>
            </a:r>
            <a:r>
              <a:rPr lang="en-US" altLang="en-US" sz="1600" b="1" dirty="0" smtClean="0">
                <a:solidFill>
                  <a:srgbClr val="CC0000"/>
                </a:solidFill>
                <a:latin typeface="Liberation Sans"/>
              </a:rPr>
              <a:t>Inventory </a:t>
            </a:r>
            <a:r>
              <a:rPr lang="en-US" altLang="en-US" sz="1600" b="1" dirty="0">
                <a:solidFill>
                  <a:srgbClr val="CC0000"/>
                </a:solidFill>
                <a:latin typeface="Liberation Sans"/>
              </a:rPr>
              <a:t>Over and Short</a:t>
            </a:r>
            <a:r>
              <a:rPr lang="en-US" altLang="en-US" sz="1600" dirty="0">
                <a:solidFill>
                  <a:srgbClr val="CC0000"/>
                </a:solidFill>
                <a:latin typeface="Liberation Sans"/>
              </a:rPr>
              <a:t> </a:t>
            </a:r>
            <a:r>
              <a:rPr lang="en-US" altLang="en-US" sz="1600" dirty="0">
                <a:latin typeface="Liberation Sans"/>
              </a:rPr>
              <a:t>adjusts Cost of Goods Sold.  In practice, companies sometimes report Inventory Over and Short in the “Other revenues and gains” or “Other expenses and losses” section of the income statement.</a:t>
            </a:r>
          </a:p>
        </p:txBody>
      </p:sp>
      <p:sp>
        <p:nvSpPr>
          <p:cNvPr id="8" name="Rectangle 4"/>
          <p:cNvSpPr>
            <a:spLocks noGrp="1" noChangeArrowheads="1"/>
          </p:cNvSpPr>
          <p:nvPr>
            <p:ph type="title" idx="4294967295"/>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rgbClr val="CC0000"/>
                </a:solidFill>
                <a:effectLst/>
                <a:latin typeface="Liberation Sans"/>
                <a:ea typeface="+mn-ea"/>
                <a:cs typeface="+mn-cs"/>
              </a:rPr>
              <a:t>Inventory Cost Flow</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6311">
                                            <p:txEl>
                                              <p:pRg st="0" end="0"/>
                                            </p:txEl>
                                          </p:spTgt>
                                        </p:tgtEl>
                                        <p:attrNameLst>
                                          <p:attrName>style.visibility</p:attrName>
                                        </p:attrNameLst>
                                      </p:cBhvr>
                                      <p:to>
                                        <p:strVal val="visible"/>
                                      </p:to>
                                    </p:set>
                                    <p:animEffect transition="in" filter="wipe(left)">
                                      <p:cBhvr>
                                        <p:cTn id="7" dur="500"/>
                                        <p:tgtEl>
                                          <p:spTgt spid="8663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6311">
                                            <p:txEl>
                                              <p:pRg st="1" end="1"/>
                                            </p:txEl>
                                          </p:spTgt>
                                        </p:tgtEl>
                                        <p:attrNameLst>
                                          <p:attrName>style.visibility</p:attrName>
                                        </p:attrNameLst>
                                      </p:cBhvr>
                                      <p:to>
                                        <p:strVal val="visible"/>
                                      </p:to>
                                    </p:set>
                                    <p:animEffect transition="in" filter="wipe(left)">
                                      <p:cBhvr>
                                        <p:cTn id="12" dur="500"/>
                                        <p:tgtEl>
                                          <p:spTgt spid="866311">
                                            <p:txEl>
                                              <p:pRg st="1" end="1"/>
                                            </p:txEl>
                                          </p:spTgt>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66312"/>
                                        </p:tgtEl>
                                        <p:attrNameLst>
                                          <p:attrName>style.visibility</p:attrName>
                                        </p:attrNameLst>
                                      </p:cBhvr>
                                      <p:to>
                                        <p:strVal val="visible"/>
                                      </p:to>
                                    </p:set>
                                    <p:animEffect transition="in" filter="wipe(up)">
                                      <p:cBhvr>
                                        <p:cTn id="16" dur="500"/>
                                        <p:tgtEl>
                                          <p:spTgt spid="866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11" grpId="0" build="p"/>
      <p:bldP spid="8663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1365250"/>
            <a:ext cx="42672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CC0000"/>
                </a:solidFill>
                <a:latin typeface="Liberation Sans"/>
              </a:rPr>
              <a:t>Inventory Control</a:t>
            </a:r>
          </a:p>
        </p:txBody>
      </p:sp>
      <p:sp>
        <p:nvSpPr>
          <p:cNvPr id="868361" name="Rectangle 9"/>
          <p:cNvSpPr>
            <a:spLocks noChangeArrowheads="1"/>
          </p:cNvSpPr>
          <p:nvPr/>
        </p:nvSpPr>
        <p:spPr bwMode="auto">
          <a:xfrm>
            <a:off x="609600" y="1981200"/>
            <a:ext cx="8305800" cy="378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defRPr/>
            </a:pPr>
            <a:r>
              <a:rPr lang="en-US" sz="2200" b="1" dirty="0">
                <a:latin typeface="Liberation Sans"/>
              </a:rPr>
              <a:t>All companies</a:t>
            </a:r>
            <a:r>
              <a:rPr lang="en-US" sz="2200" dirty="0">
                <a:latin typeface="Liberation Sans"/>
              </a:rPr>
              <a:t> need periodic verification of the inventory records </a:t>
            </a:r>
          </a:p>
          <a:p>
            <a:pPr marL="627063" indent="-395288" algn="l">
              <a:lnSpc>
                <a:spcPct val="120000"/>
              </a:lnSpc>
              <a:spcBef>
                <a:spcPts val="1200"/>
              </a:spcBef>
              <a:buClr>
                <a:srgbClr val="CC0000"/>
              </a:buClr>
              <a:buSzPct val="80000"/>
              <a:buFont typeface="Wingdings" pitchFamily="2" charset="2"/>
              <a:buChar char="u"/>
              <a:defRPr/>
            </a:pPr>
            <a:r>
              <a:rPr lang="en-US" sz="2200" dirty="0">
                <a:latin typeface="Liberation Sans"/>
              </a:rPr>
              <a:t>by actual count, weight, or measurement, </a:t>
            </a:r>
          </a:p>
          <a:p>
            <a:pPr marL="627063" indent="-395288" algn="l">
              <a:lnSpc>
                <a:spcPct val="120000"/>
              </a:lnSpc>
              <a:spcBef>
                <a:spcPts val="1200"/>
              </a:spcBef>
              <a:buClr>
                <a:srgbClr val="CC0000"/>
              </a:buClr>
              <a:buSzPct val="80000"/>
              <a:buFont typeface="Wingdings" pitchFamily="2" charset="2"/>
              <a:buChar char="u"/>
              <a:defRPr/>
            </a:pPr>
            <a:r>
              <a:rPr lang="en-US" sz="2200" dirty="0">
                <a:latin typeface="Liberation Sans"/>
              </a:rPr>
              <a:t>with counts compared with detailed inventory records.</a:t>
            </a:r>
          </a:p>
          <a:p>
            <a:pPr algn="l">
              <a:lnSpc>
                <a:spcPct val="120000"/>
              </a:lnSpc>
              <a:spcBef>
                <a:spcPts val="1800"/>
              </a:spcBef>
              <a:defRPr/>
            </a:pPr>
            <a:r>
              <a:rPr lang="en-US" sz="2200" dirty="0">
                <a:latin typeface="Liberation Sans"/>
              </a:rPr>
              <a:t>Companies should take the </a:t>
            </a:r>
            <a:r>
              <a:rPr lang="en-US" sz="2200" b="1" dirty="0">
                <a:latin typeface="Liberation Sans"/>
              </a:rPr>
              <a:t>physical inventory</a:t>
            </a:r>
            <a:r>
              <a:rPr lang="en-US" sz="2200" dirty="0">
                <a:latin typeface="Liberation Sans"/>
              </a:rPr>
              <a:t> </a:t>
            </a:r>
          </a:p>
          <a:p>
            <a:pPr marL="682625" indent="-450850" algn="l">
              <a:lnSpc>
                <a:spcPct val="120000"/>
              </a:lnSpc>
              <a:spcBef>
                <a:spcPts val="1200"/>
              </a:spcBef>
              <a:buClr>
                <a:srgbClr val="CC0000"/>
              </a:buClr>
              <a:buSzPct val="80000"/>
              <a:buFont typeface="Wingdings" pitchFamily="2" charset="2"/>
              <a:buChar char="u"/>
              <a:defRPr/>
            </a:pPr>
            <a:r>
              <a:rPr lang="en-US" sz="2200" dirty="0">
                <a:latin typeface="Liberation Sans"/>
              </a:rPr>
              <a:t>near the end of their fiscal year, </a:t>
            </a:r>
          </a:p>
          <a:p>
            <a:pPr marL="682625" indent="-450850" algn="l">
              <a:lnSpc>
                <a:spcPct val="120000"/>
              </a:lnSpc>
              <a:spcBef>
                <a:spcPts val="1200"/>
              </a:spcBef>
              <a:buClr>
                <a:srgbClr val="CC0000"/>
              </a:buClr>
              <a:buSzPct val="80000"/>
              <a:buFont typeface="Wingdings" pitchFamily="2" charset="2"/>
              <a:buChar char="u"/>
              <a:defRPr/>
            </a:pPr>
            <a:r>
              <a:rPr lang="en-US" sz="2200" dirty="0">
                <a:latin typeface="Liberation Sans"/>
              </a:rPr>
              <a:t>to properly report inventory quantities in their annual accounting reports.</a:t>
            </a:r>
          </a:p>
        </p:txBody>
      </p:sp>
      <p:sp>
        <p:nvSpPr>
          <p:cNvPr id="7" name="Rectangle 4"/>
          <p:cNvSpPr>
            <a:spLocks noGrp="1" noChangeArrowheads="1"/>
          </p:cNvSpPr>
          <p:nvPr>
            <p:ph type="title" idx="4294967295"/>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INVENTORY ISSUES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3340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900" dirty="0" smtClean="0">
                <a:latin typeface="Liberation Sans" panose="020B0604020202020204"/>
              </a:rPr>
              <a:t>When you drop by a </a:t>
            </a:r>
            <a:r>
              <a:rPr lang="en-US" sz="1900" b="1" dirty="0" smtClean="0">
                <a:solidFill>
                  <a:srgbClr val="CC0000"/>
                </a:solidFill>
                <a:latin typeface="Liberation Sans" panose="020B0604020202020204"/>
              </a:rPr>
              <a:t>Walmart</a:t>
            </a:r>
            <a:r>
              <a:rPr lang="en-US" sz="1900" dirty="0" smtClean="0">
                <a:latin typeface="Liberation Sans" panose="020B0604020202020204"/>
              </a:rPr>
              <a:t> store, you are witnessing one of history’s greatest logistical and operational successes. As one article noted, the retail giant stocks products in more than 70 countries and at any given time operates more than 11,000 stores in 27 countries around the world. It manages an average of $32 billion in inventory. </a:t>
            </a:r>
          </a:p>
          <a:p>
            <a:pPr algn="just">
              <a:lnSpc>
                <a:spcPct val="112000"/>
              </a:lnSpc>
              <a:spcBef>
                <a:spcPts val="600"/>
              </a:spcBef>
            </a:pPr>
            <a:r>
              <a:rPr lang="en-US" sz="1900" dirty="0" smtClean="0">
                <a:latin typeface="Liberation Sans" panose="020B0604020202020204"/>
              </a:rPr>
              <a:t>With these kinds of numbers, having an effective and efﬁcient supply chain management system and a sound internal control system is imperative. For example, Walmart Stores, Inc. uses its buying power in the supply chain to purchase an increasing proportion of its goods directly from manufacturers and on a combined basis across geographic borders. Walmart estimates that it saves 5–15% across its supply chain by implementing direct purchasing on a combined basis for the 15 countries in which it operates. Thus, Wal-Mart has a good handle on what products it needs to stock, and it gets the best prices when it purchases. </a:t>
            </a:r>
          </a:p>
          <a:p>
            <a:pPr algn="just">
              <a:lnSpc>
                <a:spcPct val="112000"/>
              </a:lnSpc>
              <a:spcBef>
                <a:spcPts val="600"/>
              </a:spcBef>
            </a:pPr>
            <a:r>
              <a:rPr lang="en-US" sz="1900" dirty="0" smtClean="0">
                <a:latin typeface="Liberation Sans" panose="020B0604020202020204"/>
              </a:rPr>
              <a:t>Walmart also provides a classic example of the use of tight inventory</a:t>
            </a:r>
            <a:endParaRPr lang="en-US" sz="190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STAYING LEAN</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921858" y="6466536"/>
            <a:ext cx="1079142" cy="307777"/>
          </a:xfrm>
          <a:prstGeom prst="rect">
            <a:avLst/>
          </a:prstGeom>
          <a:noFill/>
        </p:spPr>
        <p:txBody>
          <a:bodyPr wrap="non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812445771"/>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38862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900" dirty="0" smtClean="0">
                <a:latin typeface="Liberation Sans" panose="020B0604020202020204"/>
              </a:rPr>
              <a:t>controls. Department managers use a scanner that when placed over the bar code corresponding to a particular item, will tell them how many of the items the store sold yesterday, last week, and over the same period last year. It will tell them how many of those items are in stock, how many are on the way, and how many the neighboring Walmart stores are carrying (in case one store runs out). Walmart’s inventory management practices have helped it become one of the top-ranked companies on the Fortune 500 in terms of sales.</a:t>
            </a:r>
          </a:p>
          <a:p>
            <a:pPr algn="just">
              <a:lnSpc>
                <a:spcPct val="112000"/>
              </a:lnSpc>
              <a:spcBef>
                <a:spcPts val="1200"/>
              </a:spcBef>
            </a:pPr>
            <a:r>
              <a:rPr lang="en-US" sz="1600" dirty="0" smtClean="0">
                <a:latin typeface="Liberation Sans" panose="020B0604020202020204"/>
              </a:rPr>
              <a:t>Sources: J. Birchall, “Walmart Aims to Cut Supply Chain Cost,” Financial Times (January 4, 2010); and http://www.tradegecko.com/blog/incrediblysuccessful-supply-chain-management-walmart.</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STAYING LEAN</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70807043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7"/>
          <p:cNvSpPr>
            <a:spLocks noChangeArrowheads="1"/>
          </p:cNvSpPr>
          <p:nvPr/>
        </p:nvSpPr>
        <p:spPr bwMode="auto">
          <a:xfrm>
            <a:off x="609600" y="2027520"/>
            <a:ext cx="7696200" cy="130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spcBef>
                <a:spcPct val="35000"/>
              </a:spcBef>
            </a:pPr>
            <a:r>
              <a:rPr lang="en-US" altLang="en-US" sz="2100" dirty="0">
                <a:latin typeface="Liberation Sans"/>
              </a:rPr>
              <a:t>Companies must allocate the cost of all the goods available for sale (or use) between the goods that were sold or used and those that are still on hand.</a:t>
            </a:r>
          </a:p>
        </p:txBody>
      </p:sp>
      <p:pic>
        <p:nvPicPr>
          <p:cNvPr id="1843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400"/>
            <a:ext cx="8382000" cy="205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2"/>
          <p:cNvSpPr txBox="1">
            <a:spLocks noChangeArrowheads="1"/>
          </p:cNvSpPr>
          <p:nvPr/>
        </p:nvSpPr>
        <p:spPr bwMode="auto">
          <a:xfrm>
            <a:off x="609600" y="1365250"/>
            <a:ext cx="80010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rgbClr val="CC0000"/>
                </a:solidFill>
                <a:latin typeface="Liberation Sans"/>
              </a:rPr>
              <a:t>Determining Cost of Goods Sold </a:t>
            </a:r>
            <a:endParaRPr lang="en-US" altLang="en-US" b="1" dirty="0">
              <a:solidFill>
                <a:srgbClr val="CC0000"/>
              </a:solidFill>
              <a:latin typeface="Liberation Sans"/>
            </a:endParaRPr>
          </a:p>
        </p:txBody>
      </p:sp>
      <p:sp>
        <p:nvSpPr>
          <p:cNvPr id="9"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tx2">
                    <a:lumMod val="50000"/>
                  </a:schemeClr>
                </a:solidFill>
                <a:effectLst/>
                <a:latin typeface="Liberation Sans"/>
                <a:ea typeface="+mn-ea"/>
                <a:cs typeface="+mn-cs"/>
              </a:rPr>
              <a:t>INVENTORY ISSUES</a:t>
            </a:r>
          </a:p>
        </p:txBody>
      </p:sp>
      <p:sp>
        <p:nvSpPr>
          <p:cNvPr id="10" name="Rectangle 9"/>
          <p:cNvSpPr/>
          <p:nvPr/>
        </p:nvSpPr>
        <p:spPr>
          <a:xfrm>
            <a:off x="322728" y="5674656"/>
            <a:ext cx="4096872" cy="461665"/>
          </a:xfrm>
          <a:prstGeom prst="rect">
            <a:avLst/>
          </a:prstGeom>
          <a:solidFill>
            <a:schemeClr val="accent3"/>
          </a:solidFill>
        </p:spPr>
        <p:txBody>
          <a:bodyPr wrap="square">
            <a:spAutoFit/>
          </a:bodyPr>
          <a:lstStyle/>
          <a:p>
            <a:pPr algn="l"/>
            <a:r>
              <a:rPr lang="en-US" sz="1200" b="1" dirty="0" smtClean="0">
                <a:solidFill>
                  <a:srgbClr val="006600"/>
                </a:solidFill>
                <a:latin typeface="Liberation Sans"/>
              </a:rPr>
              <a:t>ILLUSTRATION 8-5</a:t>
            </a:r>
          </a:p>
          <a:p>
            <a:pPr algn="l"/>
            <a:r>
              <a:rPr lang="en-US" sz="1200" dirty="0" smtClean="0">
                <a:latin typeface="Liberation Sans"/>
              </a:rPr>
              <a:t>Computation of Cost of Goods Sold</a:t>
            </a: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inventory classifications and different inventory systems.</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Determine the goods and costs included in inventory.</a:t>
            </a:r>
          </a:p>
          <a:p>
            <a:pPr marL="341313" indent="-341313">
              <a:lnSpc>
                <a:spcPct val="115000"/>
              </a:lnSpc>
              <a:spcBef>
                <a:spcPct val="45000"/>
              </a:spcBef>
              <a:buClr>
                <a:srgbClr val="CC0000"/>
              </a:buClr>
              <a:buSzTx/>
              <a:buAutoNum type="arabicPlain"/>
            </a:pPr>
            <a:r>
              <a:rPr lang="en-US" sz="1900" b="0" kern="1200" dirty="0" smtClean="0">
                <a:effectLst/>
                <a:latin typeface="Liberation Sans" panose="020B0604020202020204" pitchFamily="34" charset="0"/>
              </a:rPr>
              <a:t>Describe and compare the cost flow assumptions used to account for inventories.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4"/>
            </a:pPr>
            <a:r>
              <a:rPr lang="en-US" sz="1900" b="0" dirty="0" smtClean="0">
                <a:solidFill>
                  <a:schemeClr val="bg2"/>
                </a:solidFill>
                <a:latin typeface="Liberation Sans" panose="020B0604020202020204" pitchFamily="34" charset="0"/>
              </a:rPr>
              <a:t>Identify special issues related to LIFO.</a:t>
            </a:r>
          </a:p>
          <a:p>
            <a:pPr marL="341313" indent="-341313" algn="l">
              <a:lnSpc>
                <a:spcPct val="115000"/>
              </a:lnSpc>
              <a:spcBef>
                <a:spcPct val="45000"/>
              </a:spcBef>
              <a:buClr>
                <a:srgbClr val="CC0000"/>
              </a:buClr>
              <a:buAutoNum type="arabicPlain" startAt="4"/>
            </a:pPr>
            <a:r>
              <a:rPr lang="en-US" sz="1900" b="0" dirty="0" smtClean="0">
                <a:solidFill>
                  <a:schemeClr val="bg2"/>
                </a:solidFill>
                <a:latin typeface="Liberation Sans" panose="020B0604020202020204" pitchFamily="34" charset="0"/>
              </a:rPr>
              <a:t>Determine the effects of inventory errors on the financial statements.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00200" y="155057"/>
            <a:ext cx="60960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Valuation </a:t>
            </a:r>
            <a:r>
              <a:rPr lang="en-US" altLang="en-US" sz="4000" dirty="0">
                <a:solidFill>
                  <a:schemeClr val="tx2">
                    <a:lumMod val="50000"/>
                  </a:schemeClr>
                </a:solidFill>
                <a:latin typeface="Liberation Sans" panose="020B0604020202020204" pitchFamily="34" charset="0"/>
              </a:rPr>
              <a:t>of Inventories: A Cost-Basis Approach</a:t>
            </a: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8</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87860117"/>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2439802"/>
            <a:ext cx="7772400" cy="190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spcBef>
                <a:spcPct val="35000"/>
              </a:spcBef>
            </a:pPr>
            <a:r>
              <a:rPr lang="en-US" altLang="en-US" sz="2200" dirty="0" smtClean="0">
                <a:latin typeface="Liberation Sans"/>
              </a:rPr>
              <a:t>A company recognizes inventory and accounts payable at the time it controls the asset.</a:t>
            </a:r>
          </a:p>
          <a:p>
            <a:pPr algn="l">
              <a:lnSpc>
                <a:spcPct val="125000"/>
              </a:lnSpc>
              <a:spcBef>
                <a:spcPct val="35000"/>
              </a:spcBef>
            </a:pPr>
            <a:r>
              <a:rPr lang="en-US" altLang="en-US" sz="2200" dirty="0" smtClean="0">
                <a:latin typeface="Liberation Sans"/>
              </a:rPr>
              <a:t>Passage of title is often used to determine control because the rights and obligations are established legally.</a:t>
            </a:r>
            <a:endParaRPr lang="en-US" altLang="en-US" sz="2200" dirty="0">
              <a:latin typeface="Liberation Sans"/>
            </a:endParaRPr>
          </a:p>
        </p:txBody>
      </p:sp>
      <p:sp>
        <p:nvSpPr>
          <p:cNvPr id="786435"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GOODS AND COSTS INCLUDED IN INVENTORY</a:t>
            </a:r>
          </a:p>
        </p:txBody>
      </p:sp>
      <p:sp>
        <p:nvSpPr>
          <p:cNvPr id="7"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2"/>
          <p:cNvSpPr txBox="1">
            <a:spLocks noChangeArrowheads="1"/>
          </p:cNvSpPr>
          <p:nvPr/>
        </p:nvSpPr>
        <p:spPr bwMode="auto">
          <a:xfrm>
            <a:off x="609600" y="1828800"/>
            <a:ext cx="8001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rgbClr val="CC0000"/>
                </a:solidFill>
                <a:latin typeface="Liberation Sans"/>
              </a:rPr>
              <a:t>Goods Included in Inventory</a:t>
            </a:r>
            <a:endParaRPr lang="en-US" altLang="en-US" b="1" dirty="0">
              <a:solidFill>
                <a:srgbClr val="CC0000"/>
              </a:solidFill>
              <a:latin typeface="Liberation Sans"/>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54581"/>
            <a:ext cx="7772400" cy="721201"/>
          </a:xfrm>
          <a:prstGeom prst="rect">
            <a:avLst/>
          </a:prstGeom>
          <a:noFill/>
          <a:ln>
            <a:noFill/>
          </a:ln>
          <a:effectLs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3600" dirty="0">
                <a:solidFill>
                  <a:schemeClr val="tx2">
                    <a:lumMod val="50000"/>
                  </a:schemeClr>
                </a:solidFill>
                <a:latin typeface="Liberation Sans" panose="020B0604020202020204" pitchFamily="34" charset="0"/>
              </a:rPr>
              <a:t>PREVIEW OF </a:t>
            </a:r>
            <a:r>
              <a:rPr lang="en-US" altLang="en-US" sz="3600" dirty="0" smtClean="0">
                <a:solidFill>
                  <a:schemeClr val="tx2">
                    <a:lumMod val="50000"/>
                  </a:schemeClr>
                </a:solidFill>
                <a:latin typeface="Liberation Sans" panose="020B0604020202020204" pitchFamily="34" charset="0"/>
              </a:rPr>
              <a:t>CHAPTER 8</a:t>
            </a:r>
            <a:endParaRPr lang="en-US" altLang="en-US" sz="3600" dirty="0">
              <a:solidFill>
                <a:schemeClr val="tx2">
                  <a:lumMod val="50000"/>
                </a:schemeClr>
              </a:solidFill>
              <a:latin typeface="Liberation Sans" panose="020B0604020202020204" pitchFamily="34" charset="0"/>
            </a:endParaRPr>
          </a:p>
        </p:txBody>
      </p:sp>
      <p:sp>
        <p:nvSpPr>
          <p:cNvPr id="4099" name="Text Box 3"/>
          <p:cNvSpPr txBox="1">
            <a:spLocks noChangeArrowheads="1"/>
          </p:cNvSpPr>
          <p:nvPr/>
        </p:nvSpPr>
        <p:spPr bwMode="auto">
          <a:xfrm>
            <a:off x="2286000" y="5524500"/>
            <a:ext cx="4498975" cy="10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pPr>
              <a:spcBef>
                <a:spcPts val="300"/>
              </a:spcBef>
            </a:pPr>
            <a:r>
              <a:rPr lang="en-US" altLang="en-US" sz="1900" dirty="0">
                <a:solidFill>
                  <a:schemeClr val="tx1"/>
                </a:solidFill>
                <a:latin typeface="Liberation Sans" panose="020B0604020202020204" pitchFamily="34" charset="0"/>
              </a:rPr>
              <a:t>Intermediate Accounting</a:t>
            </a:r>
          </a:p>
          <a:p>
            <a:pPr>
              <a:spcBef>
                <a:spcPts val="300"/>
              </a:spcBef>
            </a:pPr>
            <a:r>
              <a:rPr lang="en-US" altLang="en-US" sz="1900" dirty="0" smtClean="0">
                <a:solidFill>
                  <a:schemeClr val="tx1"/>
                </a:solidFill>
                <a:latin typeface="Liberation Sans" panose="020B0604020202020204" pitchFamily="34" charset="0"/>
              </a:rPr>
              <a:t>16th </a:t>
            </a:r>
            <a:r>
              <a:rPr lang="en-US" altLang="en-US" sz="1900" dirty="0">
                <a:solidFill>
                  <a:schemeClr val="tx1"/>
                </a:solidFill>
                <a:latin typeface="Liberation Sans" panose="020B0604020202020204" pitchFamily="34" charset="0"/>
              </a:rPr>
              <a:t>Edition</a:t>
            </a:r>
          </a:p>
          <a:p>
            <a:pPr>
              <a:spcBef>
                <a:spcPts val="300"/>
              </a:spcBef>
            </a:pPr>
            <a:r>
              <a:rPr lang="en-US" altLang="en-US" sz="1900" dirty="0">
                <a:solidFill>
                  <a:schemeClr val="tx1"/>
                </a:solidFill>
                <a:latin typeface="Liberation Sans" panose="020B0604020202020204" pitchFamily="34" charset="0"/>
              </a:rPr>
              <a:t>Kieso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Warfield</a:t>
            </a:r>
            <a:r>
              <a:rPr lang="en-US" altLang="en-US" sz="1700" dirty="0">
                <a:solidFill>
                  <a:schemeClr val="tx1"/>
                </a:solidFill>
                <a:latin typeface="Liberation Sans" panose="020B0604020202020204" pitchFamily="34" charset="0"/>
              </a:rPr>
              <a:t> </a:t>
            </a:r>
          </a:p>
        </p:txBody>
      </p:sp>
      <p:pic>
        <p:nvPicPr>
          <p:cNvPr id="2" name="Picture 1"/>
          <p:cNvPicPr>
            <a:picLocks noChangeAspect="1"/>
          </p:cNvPicPr>
          <p:nvPr/>
        </p:nvPicPr>
        <p:blipFill>
          <a:blip r:embed="rId3"/>
          <a:stretch>
            <a:fillRect/>
          </a:stretch>
        </p:blipFill>
        <p:spPr>
          <a:xfrm>
            <a:off x="217103" y="1600200"/>
            <a:ext cx="8698297" cy="2918859"/>
          </a:xfrm>
          <a:prstGeom prst="rect">
            <a:avLst/>
          </a:prstGeom>
        </p:spPr>
      </p:pic>
    </p:spTree>
    <p:extLst>
      <p:ext uri="{BB962C8B-B14F-4D97-AF65-F5344CB8AC3E}">
        <p14:creationId xmlns:p14="http://schemas.microsoft.com/office/powerpoint/2010/main" val="26082528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bwMode="auto">
          <a:xfrm>
            <a:off x="2057400" y="4038600"/>
            <a:ext cx="599313" cy="609600"/>
          </a:xfrm>
          <a:prstGeom prst="downArrow">
            <a:avLst/>
          </a:prstGeom>
          <a:solidFill>
            <a:srgbClr val="CC0000"/>
          </a:solidFill>
          <a:ln w="28575"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22" name="Down Arrow 21"/>
          <p:cNvSpPr/>
          <p:nvPr/>
        </p:nvSpPr>
        <p:spPr bwMode="auto">
          <a:xfrm>
            <a:off x="6334887" y="4038600"/>
            <a:ext cx="599313" cy="609600"/>
          </a:xfrm>
          <a:prstGeom prst="downArrow">
            <a:avLst/>
          </a:prstGeom>
          <a:solidFill>
            <a:srgbClr val="CC0000"/>
          </a:solidFill>
          <a:ln w="28575"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16388" name="Rectangle 5"/>
          <p:cNvSpPr>
            <a:spLocks noChangeArrowheads="1"/>
          </p:cNvSpPr>
          <p:nvPr/>
        </p:nvSpPr>
        <p:spPr bwMode="auto">
          <a:xfrm>
            <a:off x="270510" y="4718050"/>
            <a:ext cx="4107180" cy="1530350"/>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ctr">
              <a:lnSpc>
                <a:spcPct val="110000"/>
              </a:lnSpc>
              <a:spcBef>
                <a:spcPct val="50000"/>
              </a:spcBef>
            </a:pPr>
            <a:r>
              <a:rPr lang="en-US" altLang="en-US" sz="2100" i="0" dirty="0">
                <a:solidFill>
                  <a:srgbClr val="000000"/>
                </a:solidFill>
                <a:effectLst/>
                <a:latin typeface="Liberation Sans" panose="020B0604020202020204" pitchFamily="34" charset="0"/>
              </a:rPr>
              <a:t>Ownership of the goods passes to the buyer when the public carrier accepts the goods from the seller.</a:t>
            </a:r>
          </a:p>
        </p:txBody>
      </p:sp>
      <p:sp>
        <p:nvSpPr>
          <p:cNvPr id="16389" name="Rectangle 6"/>
          <p:cNvSpPr>
            <a:spLocks noChangeArrowheads="1"/>
          </p:cNvSpPr>
          <p:nvPr/>
        </p:nvSpPr>
        <p:spPr bwMode="auto">
          <a:xfrm>
            <a:off x="4690110" y="4718050"/>
            <a:ext cx="4107180" cy="1131207"/>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spcBef>
                <a:spcPct val="50000"/>
              </a:spcBef>
            </a:pPr>
            <a:r>
              <a:rPr lang="en-US" altLang="en-US" sz="2100" i="0" dirty="0">
                <a:solidFill>
                  <a:srgbClr val="000000"/>
                </a:solidFill>
                <a:effectLst/>
                <a:latin typeface="Liberation Sans" panose="020B0604020202020204" pitchFamily="34" charset="0"/>
              </a:rPr>
              <a:t>Ownership of the goods remains with the seller until the goods reach the buyer.</a:t>
            </a:r>
          </a:p>
        </p:txBody>
      </p:sp>
      <p:pic>
        <p:nvPicPr>
          <p:cNvPr id="1639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56" y="2086966"/>
            <a:ext cx="4267199" cy="1951634"/>
          </a:xfrm>
          <a:prstGeom prst="rect">
            <a:avLst/>
          </a:prstGeom>
          <a:noFill/>
          <a:ln w="28575"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pic>
        <p:nvPicPr>
          <p:cNvPr id="1639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5648" y="2086966"/>
            <a:ext cx="4267199" cy="1951634"/>
          </a:xfrm>
          <a:prstGeom prst="rect">
            <a:avLst/>
          </a:prstGeom>
          <a:noFill/>
          <a:ln w="28575"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6"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0" algn="l">
              <a:defRPr sz="3200" b="1" i="0">
                <a:solidFill>
                  <a:schemeClr val="tx2">
                    <a:lumMod val="50000"/>
                  </a:schemeClr>
                </a:solidFill>
                <a:effectLst/>
                <a:latin typeface="Liberation Sans"/>
              </a:defRPr>
            </a:lvl1pPr>
            <a:lvl2pPr marL="109538" indent="-109538">
              <a:defRPr sz="3000" b="1" i="1">
                <a:solidFill>
                  <a:srgbClr val="FFFF00"/>
                </a:solidFill>
                <a:effectLst>
                  <a:outerShdw blurRad="38100" dist="38100" dir="2700000" algn="tl">
                    <a:srgbClr val="C0C0C0"/>
                  </a:outerShdw>
                </a:effectLst>
                <a:latin typeface="Comic Sans MS" pitchFamily="66" charset="0"/>
              </a:defRPr>
            </a:lvl2pPr>
            <a:lvl3pPr marL="109538" indent="-109538">
              <a:defRPr sz="3000" b="1" i="1">
                <a:solidFill>
                  <a:srgbClr val="FFFF00"/>
                </a:solidFill>
                <a:effectLst>
                  <a:outerShdw blurRad="38100" dist="38100" dir="2700000" algn="tl">
                    <a:srgbClr val="C0C0C0"/>
                  </a:outerShdw>
                </a:effectLst>
                <a:latin typeface="Comic Sans MS" pitchFamily="66" charset="0"/>
              </a:defRPr>
            </a:lvl3pPr>
            <a:lvl4pPr marL="109538" indent="-109538">
              <a:defRPr sz="3000" b="1" i="1">
                <a:solidFill>
                  <a:srgbClr val="FFFF00"/>
                </a:solidFill>
                <a:effectLst>
                  <a:outerShdw blurRad="38100" dist="38100" dir="2700000" algn="tl">
                    <a:srgbClr val="C0C0C0"/>
                  </a:outerShdw>
                </a:effectLst>
                <a:latin typeface="Comic Sans MS" pitchFamily="66" charset="0"/>
              </a:defRPr>
            </a:lvl4pPr>
            <a:lvl5pPr marL="109538" indent="-109538">
              <a:defRPr sz="3000" b="1" i="1">
                <a:solidFill>
                  <a:srgbClr val="FFFF00"/>
                </a:solidFill>
                <a:effectLst>
                  <a:outerShdw blurRad="38100" dist="38100" dir="2700000" algn="tl">
                    <a:srgbClr val="C0C0C0"/>
                  </a:outerShdw>
                </a:effectLst>
                <a:latin typeface="Comic Sans MS" pitchFamily="66" charset="0"/>
              </a:defRPr>
            </a:lvl5pPr>
            <a:lvl6pPr marL="5667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r>
              <a:rPr lang="en-US" altLang="en-US" dirty="0">
                <a:solidFill>
                  <a:srgbClr val="CC0000"/>
                </a:solidFill>
              </a:rPr>
              <a:t>Goods Included in Inventory</a:t>
            </a:r>
          </a:p>
        </p:txBody>
      </p:sp>
      <p:sp>
        <p:nvSpPr>
          <p:cNvPr id="17" name="Text Box 2"/>
          <p:cNvSpPr txBox="1">
            <a:spLocks noChangeArrowheads="1"/>
          </p:cNvSpPr>
          <p:nvPr/>
        </p:nvSpPr>
        <p:spPr bwMode="auto">
          <a:xfrm>
            <a:off x="609600" y="1365250"/>
            <a:ext cx="8001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rgbClr val="006600"/>
                </a:solidFill>
                <a:latin typeface="Liberation Sans"/>
              </a:rPr>
              <a:t>Goods in Transit</a:t>
            </a:r>
            <a:endParaRPr lang="en-US" altLang="en-US" b="1" dirty="0">
              <a:solidFill>
                <a:srgbClr val="006600"/>
              </a:solidFill>
              <a:latin typeface="Liberation Sans"/>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432628940"/>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6"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0" algn="l">
              <a:defRPr sz="3200" b="1" i="0">
                <a:solidFill>
                  <a:schemeClr val="tx2">
                    <a:lumMod val="50000"/>
                  </a:schemeClr>
                </a:solidFill>
                <a:effectLst/>
                <a:latin typeface="Liberation Sans"/>
              </a:defRPr>
            </a:lvl1pPr>
            <a:lvl2pPr marL="109538" indent="-109538">
              <a:defRPr sz="3000" b="1" i="1">
                <a:solidFill>
                  <a:srgbClr val="FFFF00"/>
                </a:solidFill>
                <a:effectLst>
                  <a:outerShdw blurRad="38100" dist="38100" dir="2700000" algn="tl">
                    <a:srgbClr val="C0C0C0"/>
                  </a:outerShdw>
                </a:effectLst>
                <a:latin typeface="Comic Sans MS" pitchFamily="66" charset="0"/>
              </a:defRPr>
            </a:lvl2pPr>
            <a:lvl3pPr marL="109538" indent="-109538">
              <a:defRPr sz="3000" b="1" i="1">
                <a:solidFill>
                  <a:srgbClr val="FFFF00"/>
                </a:solidFill>
                <a:effectLst>
                  <a:outerShdw blurRad="38100" dist="38100" dir="2700000" algn="tl">
                    <a:srgbClr val="C0C0C0"/>
                  </a:outerShdw>
                </a:effectLst>
                <a:latin typeface="Comic Sans MS" pitchFamily="66" charset="0"/>
              </a:defRPr>
            </a:lvl3pPr>
            <a:lvl4pPr marL="109538" indent="-109538">
              <a:defRPr sz="3000" b="1" i="1">
                <a:solidFill>
                  <a:srgbClr val="FFFF00"/>
                </a:solidFill>
                <a:effectLst>
                  <a:outerShdw blurRad="38100" dist="38100" dir="2700000" algn="tl">
                    <a:srgbClr val="C0C0C0"/>
                  </a:outerShdw>
                </a:effectLst>
                <a:latin typeface="Comic Sans MS" pitchFamily="66" charset="0"/>
              </a:defRPr>
            </a:lvl4pPr>
            <a:lvl5pPr marL="109538" indent="-109538">
              <a:defRPr sz="3000" b="1" i="1">
                <a:solidFill>
                  <a:srgbClr val="FFFF00"/>
                </a:solidFill>
                <a:effectLst>
                  <a:outerShdw blurRad="38100" dist="38100" dir="2700000" algn="tl">
                    <a:srgbClr val="C0C0C0"/>
                  </a:outerShdw>
                </a:effectLst>
                <a:latin typeface="Comic Sans MS" pitchFamily="66" charset="0"/>
              </a:defRPr>
            </a:lvl5pPr>
            <a:lvl6pPr marL="5667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r>
              <a:rPr lang="en-US" altLang="en-US" dirty="0">
                <a:solidFill>
                  <a:srgbClr val="CC0000"/>
                </a:solidFill>
              </a:rPr>
              <a:t>Goods Included in Inventory</a:t>
            </a:r>
          </a:p>
        </p:txBody>
      </p:sp>
      <p:sp>
        <p:nvSpPr>
          <p:cNvPr id="17" name="Text Box 2"/>
          <p:cNvSpPr txBox="1">
            <a:spLocks noChangeArrowheads="1"/>
          </p:cNvSpPr>
          <p:nvPr/>
        </p:nvSpPr>
        <p:spPr bwMode="auto">
          <a:xfrm>
            <a:off x="609600" y="1365250"/>
            <a:ext cx="8001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rgbClr val="006600"/>
                </a:solidFill>
                <a:latin typeface="Liberation Sans"/>
              </a:rPr>
              <a:t>Consigned Goods</a:t>
            </a:r>
            <a:endParaRPr lang="en-US" altLang="en-US" b="1" dirty="0">
              <a:solidFill>
                <a:srgbClr val="006600"/>
              </a:solidFill>
              <a:latin typeface="Liberation Sans"/>
            </a:endParaRPr>
          </a:p>
        </p:txBody>
      </p:sp>
      <p:sp>
        <p:nvSpPr>
          <p:cNvPr id="12" name="Rectangle 9"/>
          <p:cNvSpPr>
            <a:spLocks noChangeArrowheads="1"/>
          </p:cNvSpPr>
          <p:nvPr/>
        </p:nvSpPr>
        <p:spPr bwMode="auto">
          <a:xfrm>
            <a:off x="609600" y="1981200"/>
            <a:ext cx="8305800" cy="187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27063" indent="-395288" algn="l">
              <a:lnSpc>
                <a:spcPct val="120000"/>
              </a:lnSpc>
              <a:spcBef>
                <a:spcPts val="1200"/>
              </a:spcBef>
              <a:buClr>
                <a:srgbClr val="CC0000"/>
              </a:buClr>
              <a:buSzPct val="80000"/>
              <a:buFont typeface="Wingdings" pitchFamily="2" charset="2"/>
              <a:buChar char="u"/>
              <a:defRPr/>
            </a:pPr>
            <a:r>
              <a:rPr lang="en-US" sz="2200" dirty="0" smtClean="0">
                <a:latin typeface="Liberation Sans"/>
              </a:rPr>
              <a:t>Goods </a:t>
            </a:r>
            <a:r>
              <a:rPr lang="en-US" sz="2200" dirty="0">
                <a:latin typeface="Liberation Sans"/>
              </a:rPr>
              <a:t>out on consignment remain the property of the </a:t>
            </a:r>
            <a:r>
              <a:rPr lang="en-US" sz="2200" dirty="0" smtClean="0">
                <a:latin typeface="Liberation Sans"/>
              </a:rPr>
              <a:t>consignor.</a:t>
            </a:r>
          </a:p>
          <a:p>
            <a:pPr marL="627063" indent="-395288" algn="l">
              <a:lnSpc>
                <a:spcPct val="120000"/>
              </a:lnSpc>
              <a:spcBef>
                <a:spcPts val="1200"/>
              </a:spcBef>
              <a:buClr>
                <a:srgbClr val="CC0000"/>
              </a:buClr>
              <a:buSzPct val="80000"/>
              <a:buFont typeface="Wingdings" pitchFamily="2" charset="2"/>
              <a:buChar char="u"/>
              <a:defRPr/>
            </a:pPr>
            <a:r>
              <a:rPr lang="en-US" sz="2200" dirty="0">
                <a:latin typeface="Liberation Sans"/>
              </a:rPr>
              <a:t>The consignee makes no entry to the inventory account for goods received. </a:t>
            </a: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23411114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6"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0" algn="l">
              <a:defRPr sz="3200" b="1" i="0">
                <a:solidFill>
                  <a:schemeClr val="tx2">
                    <a:lumMod val="50000"/>
                  </a:schemeClr>
                </a:solidFill>
                <a:effectLst/>
                <a:latin typeface="Liberation Sans"/>
              </a:defRPr>
            </a:lvl1pPr>
            <a:lvl2pPr marL="109538" indent="-109538">
              <a:defRPr sz="3000" b="1" i="1">
                <a:solidFill>
                  <a:srgbClr val="FFFF00"/>
                </a:solidFill>
                <a:effectLst>
                  <a:outerShdw blurRad="38100" dist="38100" dir="2700000" algn="tl">
                    <a:srgbClr val="C0C0C0"/>
                  </a:outerShdw>
                </a:effectLst>
                <a:latin typeface="Comic Sans MS" pitchFamily="66" charset="0"/>
              </a:defRPr>
            </a:lvl2pPr>
            <a:lvl3pPr marL="109538" indent="-109538">
              <a:defRPr sz="3000" b="1" i="1">
                <a:solidFill>
                  <a:srgbClr val="FFFF00"/>
                </a:solidFill>
                <a:effectLst>
                  <a:outerShdw blurRad="38100" dist="38100" dir="2700000" algn="tl">
                    <a:srgbClr val="C0C0C0"/>
                  </a:outerShdw>
                </a:effectLst>
                <a:latin typeface="Comic Sans MS" pitchFamily="66" charset="0"/>
              </a:defRPr>
            </a:lvl3pPr>
            <a:lvl4pPr marL="109538" indent="-109538">
              <a:defRPr sz="3000" b="1" i="1">
                <a:solidFill>
                  <a:srgbClr val="FFFF00"/>
                </a:solidFill>
                <a:effectLst>
                  <a:outerShdw blurRad="38100" dist="38100" dir="2700000" algn="tl">
                    <a:srgbClr val="C0C0C0"/>
                  </a:outerShdw>
                </a:effectLst>
                <a:latin typeface="Comic Sans MS" pitchFamily="66" charset="0"/>
              </a:defRPr>
            </a:lvl4pPr>
            <a:lvl5pPr marL="109538" indent="-109538">
              <a:defRPr sz="3000" b="1" i="1">
                <a:solidFill>
                  <a:srgbClr val="FFFF00"/>
                </a:solidFill>
                <a:effectLst>
                  <a:outerShdw blurRad="38100" dist="38100" dir="2700000" algn="tl">
                    <a:srgbClr val="C0C0C0"/>
                  </a:outerShdw>
                </a:effectLst>
                <a:latin typeface="Comic Sans MS" pitchFamily="66" charset="0"/>
              </a:defRPr>
            </a:lvl5pPr>
            <a:lvl6pPr marL="5667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r>
              <a:rPr lang="en-US" altLang="en-US" dirty="0">
                <a:solidFill>
                  <a:srgbClr val="CC0000"/>
                </a:solidFill>
              </a:rPr>
              <a:t>Goods Included in Inventory</a:t>
            </a:r>
          </a:p>
        </p:txBody>
      </p:sp>
      <p:sp>
        <p:nvSpPr>
          <p:cNvPr id="17" name="Text Box 2"/>
          <p:cNvSpPr txBox="1">
            <a:spLocks noChangeArrowheads="1"/>
          </p:cNvSpPr>
          <p:nvPr/>
        </p:nvSpPr>
        <p:spPr bwMode="auto">
          <a:xfrm>
            <a:off x="609600" y="1365250"/>
            <a:ext cx="8001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rgbClr val="006600"/>
                </a:solidFill>
                <a:latin typeface="Liberation Sans"/>
              </a:rPr>
              <a:t>Special Sales Agreements</a:t>
            </a:r>
            <a:endParaRPr lang="en-US" altLang="en-US" b="1" dirty="0">
              <a:solidFill>
                <a:srgbClr val="006600"/>
              </a:solidFill>
              <a:latin typeface="Liberation Sans"/>
            </a:endParaRPr>
          </a:p>
        </p:txBody>
      </p:sp>
      <p:sp>
        <p:nvSpPr>
          <p:cNvPr id="6" name="Rectangle 9"/>
          <p:cNvSpPr>
            <a:spLocks noChangeArrowheads="1"/>
          </p:cNvSpPr>
          <p:nvPr/>
        </p:nvSpPr>
        <p:spPr bwMode="auto">
          <a:xfrm>
            <a:off x="609600" y="1981200"/>
            <a:ext cx="8305800" cy="283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buClr>
                <a:srgbClr val="CC0000"/>
              </a:buClr>
              <a:buSzPct val="80000"/>
              <a:defRPr/>
            </a:pPr>
            <a:r>
              <a:rPr lang="en-US" sz="2300" b="1" i="1" dirty="0">
                <a:latin typeface="Liberation Sans"/>
              </a:rPr>
              <a:t>Sales with Repurchase Agreement.</a:t>
            </a:r>
            <a:endParaRPr lang="en-US" sz="2300" dirty="0" smtClean="0">
              <a:latin typeface="Liberation Sans"/>
            </a:endParaRPr>
          </a:p>
          <a:p>
            <a:pPr marL="627063" indent="-395288" algn="l">
              <a:lnSpc>
                <a:spcPct val="120000"/>
              </a:lnSpc>
              <a:spcBef>
                <a:spcPts val="1200"/>
              </a:spcBef>
              <a:buClr>
                <a:srgbClr val="CC0000"/>
              </a:buClr>
              <a:buSzPct val="80000"/>
              <a:buFont typeface="Wingdings" pitchFamily="2" charset="2"/>
              <a:buChar char="u"/>
              <a:defRPr/>
            </a:pPr>
            <a:r>
              <a:rPr lang="en-US" sz="2200" dirty="0" smtClean="0">
                <a:latin typeface="Liberation Sans"/>
              </a:rPr>
              <a:t>Often </a:t>
            </a:r>
            <a:r>
              <a:rPr lang="en-US" sz="2200" dirty="0">
                <a:latin typeface="Liberation Sans"/>
              </a:rPr>
              <a:t>referred to as a repurchase (or product financing) agreement, usually involves a transfer (sale) with either an implicit or explicit repurchase </a:t>
            </a:r>
            <a:r>
              <a:rPr lang="en-US" sz="2200" dirty="0" smtClean="0">
                <a:latin typeface="Liberation Sans"/>
              </a:rPr>
              <a:t>agreement.</a:t>
            </a:r>
          </a:p>
          <a:p>
            <a:pPr marL="627063" indent="-395288" algn="l">
              <a:lnSpc>
                <a:spcPct val="120000"/>
              </a:lnSpc>
              <a:spcBef>
                <a:spcPts val="1200"/>
              </a:spcBef>
              <a:buClr>
                <a:srgbClr val="CC0000"/>
              </a:buClr>
              <a:buSzPct val="80000"/>
              <a:buFont typeface="Wingdings" pitchFamily="2" charset="2"/>
              <a:buChar char="u"/>
              <a:defRPr/>
            </a:pPr>
            <a:r>
              <a:rPr lang="en-US" sz="2200" dirty="0" smtClean="0">
                <a:latin typeface="Liberation Sans"/>
              </a:rPr>
              <a:t>These </a:t>
            </a:r>
            <a:r>
              <a:rPr lang="en-US" sz="2200" dirty="0">
                <a:latin typeface="Liberation Sans"/>
              </a:rPr>
              <a:t>arrangements are often described in practice as </a:t>
            </a:r>
            <a:r>
              <a:rPr lang="en-US" sz="2200" b="1" dirty="0">
                <a:latin typeface="Liberation Sans"/>
              </a:rPr>
              <a:t>“parking transactions.” </a:t>
            </a:r>
          </a:p>
        </p:txBody>
      </p:sp>
      <p:sp>
        <p:nvSpPr>
          <p:cNvPr id="2" name="Rectangle 1"/>
          <p:cNvSpPr/>
          <p:nvPr/>
        </p:nvSpPr>
        <p:spPr>
          <a:xfrm>
            <a:off x="838200" y="5077361"/>
            <a:ext cx="7543800" cy="1292662"/>
          </a:xfrm>
          <a:prstGeom prst="rect">
            <a:avLst/>
          </a:prstGeom>
          <a:ln w="28575">
            <a:solidFill>
              <a:srgbClr val="FF9900"/>
            </a:solidFill>
          </a:ln>
        </p:spPr>
        <p:txBody>
          <a:bodyPr wrap="square" lIns="182880" tIns="91440" rIns="182880" bIns="91440">
            <a:spAutoFit/>
          </a:bodyPr>
          <a:lstStyle/>
          <a:p>
            <a:pPr algn="l"/>
            <a:r>
              <a:rPr lang="en-US" sz="1800" b="1" dirty="0" smtClean="0">
                <a:solidFill>
                  <a:srgbClr val="CC0000"/>
                </a:solidFill>
                <a:latin typeface="Liberation Sans" panose="020B0604020202020204"/>
              </a:rPr>
              <a:t>UNDERLYING  CONCEPTS </a:t>
            </a:r>
          </a:p>
          <a:p>
            <a:pPr algn="l"/>
            <a:r>
              <a:rPr lang="en-US" sz="1800" dirty="0" smtClean="0">
                <a:latin typeface="Liberation Sans" panose="020B0604020202020204"/>
              </a:rPr>
              <a:t>Recognizing revenue at the time the inventory is “parked” violates the revenue recognition principle. That is, a performance obligation is not met because control has not been transferred to the buyer.</a:t>
            </a:r>
            <a:endParaRPr lang="en-US" sz="1800" dirty="0">
              <a:latin typeface="Liberation Sans" panose="020B0604020202020204"/>
            </a:endParaRPr>
          </a:p>
        </p:txBody>
      </p:sp>
    </p:spTree>
    <p:extLst>
      <p:ext uri="{BB962C8B-B14F-4D97-AF65-F5344CB8AC3E}">
        <p14:creationId xmlns:p14="http://schemas.microsoft.com/office/powerpoint/2010/main" val="1507894810"/>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6"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0" algn="l">
              <a:defRPr sz="3200" b="1" i="0">
                <a:solidFill>
                  <a:schemeClr val="tx2">
                    <a:lumMod val="50000"/>
                  </a:schemeClr>
                </a:solidFill>
                <a:effectLst/>
                <a:latin typeface="Liberation Sans"/>
              </a:defRPr>
            </a:lvl1pPr>
            <a:lvl2pPr marL="109538" indent="-109538">
              <a:defRPr sz="3000" b="1" i="1">
                <a:solidFill>
                  <a:srgbClr val="FFFF00"/>
                </a:solidFill>
                <a:effectLst>
                  <a:outerShdw blurRad="38100" dist="38100" dir="2700000" algn="tl">
                    <a:srgbClr val="C0C0C0"/>
                  </a:outerShdw>
                </a:effectLst>
                <a:latin typeface="Comic Sans MS" pitchFamily="66" charset="0"/>
              </a:defRPr>
            </a:lvl2pPr>
            <a:lvl3pPr marL="109538" indent="-109538">
              <a:defRPr sz="3000" b="1" i="1">
                <a:solidFill>
                  <a:srgbClr val="FFFF00"/>
                </a:solidFill>
                <a:effectLst>
                  <a:outerShdw blurRad="38100" dist="38100" dir="2700000" algn="tl">
                    <a:srgbClr val="C0C0C0"/>
                  </a:outerShdw>
                </a:effectLst>
                <a:latin typeface="Comic Sans MS" pitchFamily="66" charset="0"/>
              </a:defRPr>
            </a:lvl3pPr>
            <a:lvl4pPr marL="109538" indent="-109538">
              <a:defRPr sz="3000" b="1" i="1">
                <a:solidFill>
                  <a:srgbClr val="FFFF00"/>
                </a:solidFill>
                <a:effectLst>
                  <a:outerShdw blurRad="38100" dist="38100" dir="2700000" algn="tl">
                    <a:srgbClr val="C0C0C0"/>
                  </a:outerShdw>
                </a:effectLst>
                <a:latin typeface="Comic Sans MS" pitchFamily="66" charset="0"/>
              </a:defRPr>
            </a:lvl4pPr>
            <a:lvl5pPr marL="109538" indent="-109538">
              <a:defRPr sz="3000" b="1" i="1">
                <a:solidFill>
                  <a:srgbClr val="FFFF00"/>
                </a:solidFill>
                <a:effectLst>
                  <a:outerShdw blurRad="38100" dist="38100" dir="2700000" algn="tl">
                    <a:srgbClr val="C0C0C0"/>
                  </a:outerShdw>
                </a:effectLst>
                <a:latin typeface="Comic Sans MS" pitchFamily="66" charset="0"/>
              </a:defRPr>
            </a:lvl5pPr>
            <a:lvl6pPr marL="5667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r>
              <a:rPr lang="en-US" altLang="en-US" dirty="0">
                <a:solidFill>
                  <a:srgbClr val="CC0000"/>
                </a:solidFill>
              </a:rPr>
              <a:t>Goods Included in Inventory</a:t>
            </a:r>
          </a:p>
        </p:txBody>
      </p:sp>
      <p:sp>
        <p:nvSpPr>
          <p:cNvPr id="17" name="Text Box 2"/>
          <p:cNvSpPr txBox="1">
            <a:spLocks noChangeArrowheads="1"/>
          </p:cNvSpPr>
          <p:nvPr/>
        </p:nvSpPr>
        <p:spPr bwMode="auto">
          <a:xfrm>
            <a:off x="609600" y="1365250"/>
            <a:ext cx="8001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rgbClr val="006600"/>
                </a:solidFill>
                <a:latin typeface="Liberation Sans"/>
              </a:rPr>
              <a:t>Special Sales Agreements</a:t>
            </a:r>
            <a:endParaRPr lang="en-US" altLang="en-US" b="1" dirty="0">
              <a:solidFill>
                <a:srgbClr val="006600"/>
              </a:solidFill>
              <a:latin typeface="Liberation Sans"/>
            </a:endParaRPr>
          </a:p>
        </p:txBody>
      </p:sp>
      <p:sp>
        <p:nvSpPr>
          <p:cNvPr id="6" name="Rectangle 9"/>
          <p:cNvSpPr>
            <a:spLocks noChangeArrowheads="1"/>
          </p:cNvSpPr>
          <p:nvPr/>
        </p:nvSpPr>
        <p:spPr bwMode="auto">
          <a:xfrm>
            <a:off x="609600" y="1981200"/>
            <a:ext cx="8077200" cy="343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spcBef>
                <a:spcPts val="1200"/>
              </a:spcBef>
              <a:buClr>
                <a:srgbClr val="CC0000"/>
              </a:buClr>
              <a:buSzPct val="80000"/>
              <a:defRPr/>
            </a:pPr>
            <a:r>
              <a:rPr lang="en-US" sz="2300" b="1" i="1" dirty="0">
                <a:latin typeface="Liberation Sans"/>
              </a:rPr>
              <a:t>Sales with High Rates of Return.</a:t>
            </a:r>
          </a:p>
          <a:p>
            <a:pPr algn="l">
              <a:lnSpc>
                <a:spcPct val="120000"/>
              </a:lnSpc>
              <a:spcBef>
                <a:spcPts val="1200"/>
              </a:spcBef>
              <a:buClr>
                <a:srgbClr val="CC0000"/>
              </a:buClr>
              <a:buSzPct val="80000"/>
              <a:defRPr/>
            </a:pPr>
            <a:r>
              <a:rPr lang="en-US" sz="2300" b="1" dirty="0">
                <a:latin typeface="Liberation Sans"/>
              </a:rPr>
              <a:t>Seller</a:t>
            </a:r>
          </a:p>
          <a:p>
            <a:pPr marL="688975" indent="-457200" algn="l">
              <a:lnSpc>
                <a:spcPct val="120000"/>
              </a:lnSpc>
              <a:spcBef>
                <a:spcPts val="1200"/>
              </a:spcBef>
              <a:buSzPct val="100000"/>
              <a:buFont typeface="+mj-lt"/>
              <a:buAutoNum type="arabicPeriod"/>
              <a:defRPr/>
            </a:pPr>
            <a:r>
              <a:rPr lang="en-US" sz="2200" dirty="0" smtClean="0">
                <a:latin typeface="Liberation Sans"/>
              </a:rPr>
              <a:t>Record </a:t>
            </a:r>
            <a:r>
              <a:rPr lang="en-US" sz="2200" dirty="0">
                <a:latin typeface="Liberation Sans"/>
              </a:rPr>
              <a:t>sales revenue at the amount it expects to receive from the transaction.</a:t>
            </a:r>
          </a:p>
          <a:p>
            <a:pPr marL="688975" indent="-457200" algn="l">
              <a:lnSpc>
                <a:spcPct val="120000"/>
              </a:lnSpc>
              <a:spcBef>
                <a:spcPts val="1200"/>
              </a:spcBef>
              <a:buSzPct val="100000"/>
              <a:buFont typeface="+mj-lt"/>
              <a:buAutoNum type="arabicPeriod"/>
              <a:defRPr/>
            </a:pPr>
            <a:r>
              <a:rPr lang="en-US" sz="2200" dirty="0" smtClean="0">
                <a:latin typeface="Liberation Sans"/>
              </a:rPr>
              <a:t>Establishes </a:t>
            </a:r>
            <a:r>
              <a:rPr lang="en-US" sz="2200" dirty="0">
                <a:latin typeface="Liberation Sans"/>
              </a:rPr>
              <a:t>an estimated inventory return account at the date of sale to recognize that some of its </a:t>
            </a:r>
            <a:r>
              <a:rPr lang="en-US" sz="2200" dirty="0" smtClean="0">
                <a:latin typeface="Liberation Sans"/>
              </a:rPr>
              <a:t>inventory will </a:t>
            </a:r>
            <a:r>
              <a:rPr lang="en-US" sz="2200" dirty="0">
                <a:latin typeface="Liberation Sans"/>
              </a:rPr>
              <a:t>be </a:t>
            </a:r>
            <a:r>
              <a:rPr lang="en-US" sz="2200" dirty="0" smtClean="0">
                <a:latin typeface="Liberation Sans"/>
              </a:rPr>
              <a:t>returned.</a:t>
            </a:r>
            <a:endParaRPr lang="en-US" sz="2200" dirty="0">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494236768"/>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
        <p:nvSpPr>
          <p:cNvPr id="2" name="Rectangle 1"/>
          <p:cNvSpPr/>
          <p:nvPr/>
        </p:nvSpPr>
        <p:spPr>
          <a:xfrm>
            <a:off x="381000" y="990599"/>
            <a:ext cx="8382000" cy="5475935"/>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900" dirty="0" smtClean="0">
                <a:latin typeface="Liberation Sans" panose="020B0604020202020204"/>
              </a:rPr>
              <a:t>In one of the more elaborate accounting frauds, employees at </a:t>
            </a:r>
            <a:r>
              <a:rPr lang="en-US" sz="1900" b="1" dirty="0" smtClean="0">
                <a:solidFill>
                  <a:srgbClr val="CC0000"/>
                </a:solidFill>
                <a:latin typeface="Liberation Sans" panose="020B0604020202020204"/>
              </a:rPr>
              <a:t>Kurzweil Applied Intelligence Inc. </a:t>
            </a:r>
            <a:r>
              <a:rPr lang="en-US" sz="1900" dirty="0" smtClean="0">
                <a:latin typeface="Liberation Sans" panose="020B0604020202020204"/>
              </a:rPr>
              <a:t>booked millions of dollars in phony inventory sales during a two-year period that straddled two audits and an initial public stock offering. They dummied up phony shipping documents and logbooks to support bogus sales transactions. Then they shipped high-tech equipment, not to customers, but to a public warehouse for “temporary” storage, where some of it sat for 17 months. (Kurzweil still had ownership.) </a:t>
            </a:r>
          </a:p>
          <a:p>
            <a:pPr algn="just">
              <a:lnSpc>
                <a:spcPct val="112000"/>
              </a:lnSpc>
              <a:spcBef>
                <a:spcPts val="0"/>
              </a:spcBef>
            </a:pPr>
            <a:r>
              <a:rPr lang="en-US" sz="1900" dirty="0" smtClean="0">
                <a:latin typeface="Liberation Sans" panose="020B0604020202020204"/>
              </a:rPr>
              <a:t>To foil auditors’ attempts to verify the existence of the inventory, Kurzweil employees moved the goods from warehouse to warehouse. To cover the fraudulently recorded sales transactions as auditors closed in, the employees brought back the still-hidden goods, under the pretense that the goods were returned by customers. When auditors uncovered the fraud, the bottom dropped out of Kurzweil’s stock. Similar inventory shenanigans occurred at Delphi, which used side-deals with third parties to get inventory off its books and to record sales. The overstatement in income eventually led to a bankruptcy ﬁling for Delphi. More recently and</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NO PARKING!</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921858" y="6466536"/>
            <a:ext cx="1079142" cy="307777"/>
          </a:xfrm>
          <a:prstGeom prst="rect">
            <a:avLst/>
          </a:prstGeom>
          <a:noFill/>
        </p:spPr>
        <p:txBody>
          <a:bodyPr wrap="non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Tree>
    <p:extLst>
      <p:ext uri="{BB962C8B-B14F-4D97-AF65-F5344CB8AC3E}">
        <p14:creationId xmlns:p14="http://schemas.microsoft.com/office/powerpoint/2010/main" val="2798907602"/>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35052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900" dirty="0" smtClean="0">
                <a:latin typeface="Liberation Sans" panose="020B0604020202020204"/>
              </a:rPr>
              <a:t>with an international twist, concerns about inventory shenanigans are surfacing in China. Following years of torrid growth, the global economic slowdown has resulted in a huge buildup of unsold goods that is cluttering shop ﬂoors, clogging car dealerships, and ﬁlling factory warehouses. The large inventory overhang is raising alarms about phantom proﬁts and suspect economic data coming out of China.</a:t>
            </a:r>
          </a:p>
          <a:p>
            <a:pPr algn="just">
              <a:lnSpc>
                <a:spcPct val="112000"/>
              </a:lnSpc>
              <a:spcBef>
                <a:spcPts val="1200"/>
              </a:spcBef>
            </a:pPr>
            <a:r>
              <a:rPr lang="en-US" sz="1600" dirty="0" smtClean="0">
                <a:latin typeface="Liberation Sans" panose="020B0604020202020204"/>
              </a:rPr>
              <a:t>Sources: Adapted from “Anatomy of a Fraud,” BusinessWeek (September 16, 1996), pp. 90–94; J. McCracken, “Delphi Executives Named in Suit over Inventory Practices,” Wall Street Journal (May 5, 2005), p. A3; and K. Bradsher, “China Confronts Mounting Piles of Unsold Goods,” The New York Times (August 23, 2012).</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NO PARKING!</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916145019"/>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2" name="Text Box 6"/>
          <p:cNvSpPr txBox="1">
            <a:spLocks noChangeArrowheads="1"/>
          </p:cNvSpPr>
          <p:nvPr/>
        </p:nvSpPr>
        <p:spPr bwMode="auto">
          <a:xfrm>
            <a:off x="609600" y="1957388"/>
            <a:ext cx="7772400" cy="383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marL="0" indent="0">
              <a:lnSpc>
                <a:spcPct val="120000"/>
              </a:lnSpc>
              <a:spcBef>
                <a:spcPts val="1200"/>
              </a:spcBef>
              <a:buClr>
                <a:srgbClr val="800000"/>
              </a:buClr>
              <a:buSzPct val="80000"/>
              <a:buFont typeface="Wingdings" pitchFamily="2" charset="2"/>
              <a:buNone/>
              <a:defRPr/>
            </a:pPr>
            <a:r>
              <a:rPr lang="en-US" sz="2100" dirty="0" smtClean="0">
                <a:latin typeface="Liberation Sans"/>
              </a:rPr>
              <a:t>Costs directly connected with bringing the goods to the buyer’s place of business and converting such goods to a salable condition.</a:t>
            </a:r>
          </a:p>
          <a:p>
            <a:pPr>
              <a:lnSpc>
                <a:spcPct val="120000"/>
              </a:lnSpc>
              <a:spcBef>
                <a:spcPts val="1800"/>
              </a:spcBef>
              <a:buClr>
                <a:srgbClr val="800000"/>
              </a:buClr>
              <a:buSzPct val="80000"/>
              <a:defRPr/>
            </a:pPr>
            <a:r>
              <a:rPr lang="en-US" sz="2800" b="1" dirty="0">
                <a:solidFill>
                  <a:srgbClr val="006600"/>
                </a:solidFill>
                <a:latin typeface="Liberation Sans"/>
              </a:rPr>
              <a:t>Period Costs </a:t>
            </a:r>
          </a:p>
          <a:p>
            <a:pPr marL="0" indent="0">
              <a:lnSpc>
                <a:spcPct val="120000"/>
              </a:lnSpc>
              <a:spcBef>
                <a:spcPts val="1200"/>
              </a:spcBef>
              <a:buClr>
                <a:srgbClr val="800000"/>
              </a:buClr>
              <a:buSzPct val="80000"/>
              <a:buFont typeface="Wingdings" pitchFamily="2" charset="2"/>
              <a:buNone/>
              <a:defRPr/>
            </a:pPr>
            <a:r>
              <a:rPr lang="en-US" sz="2100" dirty="0" smtClean="0">
                <a:latin typeface="Liberation Sans"/>
              </a:rPr>
              <a:t>Generally selling, general, and administrative expenses.</a:t>
            </a:r>
          </a:p>
          <a:p>
            <a:pPr>
              <a:lnSpc>
                <a:spcPct val="120000"/>
              </a:lnSpc>
              <a:spcBef>
                <a:spcPts val="1800"/>
              </a:spcBef>
              <a:buClr>
                <a:srgbClr val="800000"/>
              </a:buClr>
              <a:buSzPct val="80000"/>
              <a:defRPr/>
            </a:pPr>
            <a:r>
              <a:rPr lang="en-US" sz="2800" b="1" dirty="0">
                <a:solidFill>
                  <a:srgbClr val="006600"/>
                </a:solidFill>
                <a:latin typeface="Liberation Sans"/>
              </a:rPr>
              <a:t>Treatment of Purchase Discounts </a:t>
            </a:r>
          </a:p>
          <a:p>
            <a:pPr marL="0" indent="0">
              <a:lnSpc>
                <a:spcPct val="120000"/>
              </a:lnSpc>
              <a:spcBef>
                <a:spcPts val="1200"/>
              </a:spcBef>
              <a:buClr>
                <a:srgbClr val="800000"/>
              </a:buClr>
              <a:buSzPct val="80000"/>
              <a:buFont typeface="Wingdings" pitchFamily="2" charset="2"/>
              <a:buNone/>
              <a:defRPr/>
            </a:pPr>
            <a:r>
              <a:rPr lang="en-US" sz="2100" dirty="0" smtClean="0">
                <a:latin typeface="Liberation Sans"/>
              </a:rPr>
              <a:t>Gross vs. Net Method </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Costs Included in Inventory</a:t>
            </a:r>
          </a:p>
        </p:txBody>
      </p:sp>
      <p:sp>
        <p:nvSpPr>
          <p:cNvPr id="27654" name="Text Box 2059"/>
          <p:cNvSpPr txBox="1">
            <a:spLocks noChangeArrowheads="1"/>
          </p:cNvSpPr>
          <p:nvPr/>
        </p:nvSpPr>
        <p:spPr bwMode="auto">
          <a:xfrm>
            <a:off x="609600" y="1365250"/>
            <a:ext cx="63246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006600"/>
                </a:solidFill>
                <a:latin typeface="Liberation Sans"/>
              </a:rPr>
              <a:t>Product Costs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0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1050"/>
            <a:ext cx="8839200"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 Box 2082"/>
          <p:cNvSpPr txBox="1">
            <a:spLocks noChangeArrowheads="1"/>
          </p:cNvSpPr>
          <p:nvPr/>
        </p:nvSpPr>
        <p:spPr bwMode="auto">
          <a:xfrm>
            <a:off x="4038600" y="43434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400" dirty="0">
                <a:solidFill>
                  <a:srgbClr val="800000"/>
                </a:solidFill>
                <a:latin typeface="Liberation Sans"/>
              </a:rPr>
              <a:t>*</a:t>
            </a:r>
            <a:endParaRPr lang="en-US" altLang="en-US" sz="1400" dirty="0">
              <a:latin typeface="Liberation Sans"/>
            </a:endParaRPr>
          </a:p>
        </p:txBody>
      </p:sp>
      <p:sp>
        <p:nvSpPr>
          <p:cNvPr id="28676" name="Text Box 2084"/>
          <p:cNvSpPr txBox="1">
            <a:spLocks noChangeArrowheads="1"/>
          </p:cNvSpPr>
          <p:nvPr/>
        </p:nvSpPr>
        <p:spPr bwMode="auto">
          <a:xfrm>
            <a:off x="7848600" y="30480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400" dirty="0">
                <a:solidFill>
                  <a:srgbClr val="800000"/>
                </a:solidFill>
                <a:latin typeface="Liberation Sans"/>
              </a:rPr>
              <a:t>**</a:t>
            </a:r>
            <a:endParaRPr lang="en-US" altLang="en-US" sz="1400" dirty="0">
              <a:latin typeface="Liberation Sans"/>
            </a:endParaRPr>
          </a:p>
        </p:txBody>
      </p:sp>
      <p:sp>
        <p:nvSpPr>
          <p:cNvPr id="28678" name="Text Box 2059"/>
          <p:cNvSpPr txBox="1">
            <a:spLocks noChangeArrowheads="1"/>
          </p:cNvSpPr>
          <p:nvPr/>
        </p:nvSpPr>
        <p:spPr bwMode="auto">
          <a:xfrm>
            <a:off x="609600" y="1365250"/>
            <a:ext cx="63246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006600"/>
                </a:solidFill>
                <a:latin typeface="Liberation Sans"/>
              </a:rPr>
              <a:t>Treatment of Purchase Discounts</a:t>
            </a:r>
          </a:p>
        </p:txBody>
      </p:sp>
      <p:sp>
        <p:nvSpPr>
          <p:cNvPr id="28684" name="Text Box 2080"/>
          <p:cNvSpPr txBox="1">
            <a:spLocks noChangeArrowheads="1"/>
          </p:cNvSpPr>
          <p:nvPr/>
        </p:nvSpPr>
        <p:spPr bwMode="auto">
          <a:xfrm>
            <a:off x="7391400" y="1371600"/>
            <a:ext cx="17526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200" b="1" dirty="0">
                <a:solidFill>
                  <a:srgbClr val="006600"/>
                </a:solidFill>
                <a:latin typeface="Liberation Sans"/>
              </a:rPr>
              <a:t>ILLUSTRATION 8-6 </a:t>
            </a:r>
            <a:r>
              <a:rPr lang="en-US" altLang="en-US" sz="1200" dirty="0">
                <a:latin typeface="Liberation Sans"/>
              </a:rPr>
              <a:t>Entries under Gross and Net </a:t>
            </a:r>
            <a:r>
              <a:rPr lang="en-US" altLang="en-US" sz="1200" dirty="0" smtClean="0">
                <a:latin typeface="Liberation Sans"/>
              </a:rPr>
              <a:t>Methods</a:t>
            </a:r>
            <a:endParaRPr lang="en-US" altLang="en-US" sz="1200" dirty="0">
              <a:latin typeface="Liberation Sans"/>
            </a:endParaRPr>
          </a:p>
        </p:txBody>
      </p:sp>
      <p:sp>
        <p:nvSpPr>
          <p:cNvPr id="794657" name="Text Box 2081"/>
          <p:cNvSpPr txBox="1">
            <a:spLocks noChangeArrowheads="1"/>
          </p:cNvSpPr>
          <p:nvPr/>
        </p:nvSpPr>
        <p:spPr bwMode="auto">
          <a:xfrm>
            <a:off x="3276600" y="64008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400" dirty="0">
                <a:solidFill>
                  <a:srgbClr val="800000"/>
                </a:solidFill>
                <a:latin typeface="Liberation Sans"/>
              </a:rPr>
              <a:t>*</a:t>
            </a:r>
            <a:r>
              <a:rPr lang="en-US" altLang="en-US" sz="1400" dirty="0">
                <a:latin typeface="Liberation Sans"/>
              </a:rPr>
              <a:t>  $4,000 x 2% = $80</a:t>
            </a:r>
          </a:p>
        </p:txBody>
      </p:sp>
      <p:sp>
        <p:nvSpPr>
          <p:cNvPr id="794659" name="Text Box 2083"/>
          <p:cNvSpPr txBox="1">
            <a:spLocks noChangeArrowheads="1"/>
          </p:cNvSpPr>
          <p:nvPr/>
        </p:nvSpPr>
        <p:spPr bwMode="auto">
          <a:xfrm>
            <a:off x="5410200" y="6400800"/>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400" dirty="0">
                <a:solidFill>
                  <a:srgbClr val="800000"/>
                </a:solidFill>
                <a:latin typeface="Liberation Sans"/>
              </a:rPr>
              <a:t>**</a:t>
            </a:r>
            <a:r>
              <a:rPr lang="en-US" altLang="en-US" sz="1400" dirty="0">
                <a:latin typeface="Liberation Sans"/>
              </a:rPr>
              <a:t>  $10,000 x 98% = $9,800</a:t>
            </a:r>
          </a:p>
        </p:txBody>
      </p:sp>
      <p:sp>
        <p:nvSpPr>
          <p:cNvPr id="1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9"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r>
              <a:rPr lang="en-US" sz="3200" i="0" kern="1200" dirty="0">
                <a:solidFill>
                  <a:srgbClr val="CC0000"/>
                </a:solidFill>
                <a:effectLst/>
                <a:latin typeface="Liberation Sans"/>
                <a:ea typeface="+mn-ea"/>
                <a:cs typeface="+mn-cs"/>
              </a:rPr>
              <a:t>Costs Included in Inventory</a:t>
            </a:r>
          </a:p>
        </p:txBody>
      </p:sp>
      <p:pic>
        <p:nvPicPr>
          <p:cNvPr id="17" name="Picture 16"/>
          <p:cNvPicPr preferRelativeResize="0">
            <a:picLocks/>
          </p:cNvPicPr>
          <p:nvPr/>
        </p:nvPicPr>
        <p:blipFill>
          <a:blip r:embed="rId4"/>
          <a:stretch>
            <a:fillRect/>
          </a:stretch>
        </p:blipFill>
        <p:spPr>
          <a:xfrm>
            <a:off x="264456" y="3072680"/>
            <a:ext cx="4119815" cy="257454"/>
          </a:xfrm>
          <a:prstGeom prst="rect">
            <a:avLst/>
          </a:prstGeom>
        </p:spPr>
      </p:pic>
      <p:pic>
        <p:nvPicPr>
          <p:cNvPr id="21" name="Picture 20"/>
          <p:cNvPicPr preferRelativeResize="0">
            <a:picLocks/>
          </p:cNvPicPr>
          <p:nvPr/>
        </p:nvPicPr>
        <p:blipFill>
          <a:blip r:embed="rId4"/>
          <a:stretch>
            <a:fillRect/>
          </a:stretch>
        </p:blipFill>
        <p:spPr>
          <a:xfrm>
            <a:off x="304800" y="3319458"/>
            <a:ext cx="4119815" cy="257454"/>
          </a:xfrm>
          <a:prstGeom prst="rect">
            <a:avLst/>
          </a:prstGeom>
        </p:spPr>
      </p:pic>
      <p:pic>
        <p:nvPicPr>
          <p:cNvPr id="22" name="Picture 21"/>
          <p:cNvPicPr preferRelativeResize="0">
            <a:picLocks/>
          </p:cNvPicPr>
          <p:nvPr/>
        </p:nvPicPr>
        <p:blipFill>
          <a:blip r:embed="rId4"/>
          <a:stretch>
            <a:fillRect/>
          </a:stretch>
        </p:blipFill>
        <p:spPr>
          <a:xfrm>
            <a:off x="228600" y="4168584"/>
            <a:ext cx="4119815" cy="257454"/>
          </a:xfrm>
          <a:prstGeom prst="rect">
            <a:avLst/>
          </a:prstGeom>
        </p:spPr>
      </p:pic>
      <p:pic>
        <p:nvPicPr>
          <p:cNvPr id="23" name="Picture 22"/>
          <p:cNvPicPr preferRelativeResize="0">
            <a:picLocks/>
          </p:cNvPicPr>
          <p:nvPr/>
        </p:nvPicPr>
        <p:blipFill>
          <a:blip r:embed="rId4"/>
          <a:stretch>
            <a:fillRect/>
          </a:stretch>
        </p:blipFill>
        <p:spPr>
          <a:xfrm>
            <a:off x="268944" y="4403160"/>
            <a:ext cx="4119815" cy="257454"/>
          </a:xfrm>
          <a:prstGeom prst="rect">
            <a:avLst/>
          </a:prstGeom>
        </p:spPr>
      </p:pic>
      <p:pic>
        <p:nvPicPr>
          <p:cNvPr id="24" name="Picture 23"/>
          <p:cNvPicPr preferRelativeResize="0">
            <a:picLocks/>
          </p:cNvPicPr>
          <p:nvPr/>
        </p:nvPicPr>
        <p:blipFill>
          <a:blip r:embed="rId4"/>
          <a:stretch>
            <a:fillRect/>
          </a:stretch>
        </p:blipFill>
        <p:spPr>
          <a:xfrm>
            <a:off x="304800" y="4677618"/>
            <a:ext cx="4119815" cy="257454"/>
          </a:xfrm>
          <a:prstGeom prst="rect">
            <a:avLst/>
          </a:prstGeom>
        </p:spPr>
      </p:pic>
      <p:pic>
        <p:nvPicPr>
          <p:cNvPr id="25" name="Picture 24"/>
          <p:cNvPicPr preferRelativeResize="0">
            <a:picLocks/>
          </p:cNvPicPr>
          <p:nvPr/>
        </p:nvPicPr>
        <p:blipFill>
          <a:blip r:embed="rId4"/>
          <a:stretch>
            <a:fillRect/>
          </a:stretch>
        </p:blipFill>
        <p:spPr>
          <a:xfrm>
            <a:off x="281857" y="5485938"/>
            <a:ext cx="4119815" cy="257454"/>
          </a:xfrm>
          <a:prstGeom prst="rect">
            <a:avLst/>
          </a:prstGeom>
        </p:spPr>
      </p:pic>
      <p:pic>
        <p:nvPicPr>
          <p:cNvPr id="26" name="Picture 25"/>
          <p:cNvPicPr preferRelativeResize="0">
            <a:picLocks/>
          </p:cNvPicPr>
          <p:nvPr/>
        </p:nvPicPr>
        <p:blipFill>
          <a:blip r:embed="rId4"/>
          <a:stretch>
            <a:fillRect/>
          </a:stretch>
        </p:blipFill>
        <p:spPr>
          <a:xfrm>
            <a:off x="304800" y="5786250"/>
            <a:ext cx="4119815" cy="257454"/>
          </a:xfrm>
          <a:prstGeom prst="rect">
            <a:avLst/>
          </a:prstGeom>
        </p:spPr>
      </p:pic>
      <p:pic>
        <p:nvPicPr>
          <p:cNvPr id="27" name="Picture 26"/>
          <p:cNvPicPr preferRelativeResize="0">
            <a:picLocks/>
          </p:cNvPicPr>
          <p:nvPr/>
        </p:nvPicPr>
        <p:blipFill>
          <a:blip r:embed="rId4"/>
          <a:stretch>
            <a:fillRect/>
          </a:stretch>
        </p:blipFill>
        <p:spPr>
          <a:xfrm>
            <a:off x="4679041" y="3094320"/>
            <a:ext cx="4119815" cy="257454"/>
          </a:xfrm>
          <a:prstGeom prst="rect">
            <a:avLst/>
          </a:prstGeom>
        </p:spPr>
      </p:pic>
      <p:pic>
        <p:nvPicPr>
          <p:cNvPr id="28" name="Picture 27"/>
          <p:cNvPicPr preferRelativeResize="0">
            <a:picLocks/>
          </p:cNvPicPr>
          <p:nvPr/>
        </p:nvPicPr>
        <p:blipFill>
          <a:blip r:embed="rId4"/>
          <a:stretch>
            <a:fillRect/>
          </a:stretch>
        </p:blipFill>
        <p:spPr>
          <a:xfrm>
            <a:off x="4719385" y="3341098"/>
            <a:ext cx="4119815" cy="257454"/>
          </a:xfrm>
          <a:prstGeom prst="rect">
            <a:avLst/>
          </a:prstGeom>
        </p:spPr>
      </p:pic>
      <p:pic>
        <p:nvPicPr>
          <p:cNvPr id="29" name="Picture 28"/>
          <p:cNvPicPr preferRelativeResize="0">
            <a:picLocks/>
          </p:cNvPicPr>
          <p:nvPr/>
        </p:nvPicPr>
        <p:blipFill>
          <a:blip r:embed="rId4"/>
          <a:stretch>
            <a:fillRect/>
          </a:stretch>
        </p:blipFill>
        <p:spPr>
          <a:xfrm>
            <a:off x="4679041" y="4214904"/>
            <a:ext cx="4119815" cy="257454"/>
          </a:xfrm>
          <a:prstGeom prst="rect">
            <a:avLst/>
          </a:prstGeom>
        </p:spPr>
      </p:pic>
      <p:pic>
        <p:nvPicPr>
          <p:cNvPr id="30" name="Picture 29"/>
          <p:cNvPicPr preferRelativeResize="0">
            <a:picLocks/>
          </p:cNvPicPr>
          <p:nvPr/>
        </p:nvPicPr>
        <p:blipFill>
          <a:blip r:embed="rId4"/>
          <a:stretch>
            <a:fillRect/>
          </a:stretch>
        </p:blipFill>
        <p:spPr>
          <a:xfrm>
            <a:off x="4719385" y="4461432"/>
            <a:ext cx="4119815" cy="257454"/>
          </a:xfrm>
          <a:prstGeom prst="rect">
            <a:avLst/>
          </a:prstGeom>
        </p:spPr>
      </p:pic>
      <p:pic>
        <p:nvPicPr>
          <p:cNvPr id="31" name="Picture 30"/>
          <p:cNvPicPr preferRelativeResize="0">
            <a:picLocks/>
          </p:cNvPicPr>
          <p:nvPr/>
        </p:nvPicPr>
        <p:blipFill>
          <a:blip r:embed="rId4"/>
          <a:stretch>
            <a:fillRect/>
          </a:stretch>
        </p:blipFill>
        <p:spPr>
          <a:xfrm>
            <a:off x="4010642" y="5491914"/>
            <a:ext cx="4119815" cy="257454"/>
          </a:xfrm>
          <a:prstGeom prst="rect">
            <a:avLst/>
          </a:prstGeom>
        </p:spPr>
      </p:pic>
      <p:pic>
        <p:nvPicPr>
          <p:cNvPr id="32" name="Picture 31"/>
          <p:cNvPicPr preferRelativeResize="0">
            <a:picLocks/>
          </p:cNvPicPr>
          <p:nvPr/>
        </p:nvPicPr>
        <p:blipFill>
          <a:blip r:embed="rId4"/>
          <a:stretch>
            <a:fillRect/>
          </a:stretch>
        </p:blipFill>
        <p:spPr>
          <a:xfrm>
            <a:off x="4338385" y="5743392"/>
            <a:ext cx="4119815" cy="257454"/>
          </a:xfrm>
          <a:prstGeom prst="rect">
            <a:avLst/>
          </a:prstGeom>
        </p:spPr>
      </p:pic>
      <p:pic>
        <p:nvPicPr>
          <p:cNvPr id="33" name="Picture 32"/>
          <p:cNvPicPr preferRelativeResize="0">
            <a:picLocks/>
          </p:cNvPicPr>
          <p:nvPr/>
        </p:nvPicPr>
        <p:blipFill>
          <a:blip r:embed="rId4"/>
          <a:stretch>
            <a:fillRect/>
          </a:stretch>
        </p:blipFill>
        <p:spPr>
          <a:xfrm>
            <a:off x="4719385" y="5950602"/>
            <a:ext cx="4119815" cy="257454"/>
          </a:xfrm>
          <a:prstGeom prst="rect">
            <a:avLst/>
          </a:prstGeom>
        </p:spPr>
      </p:pic>
      <p:sp>
        <p:nvSpPr>
          <p:cNvPr id="3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4657"/>
                                        </p:tgtEl>
                                        <p:attrNameLst>
                                          <p:attrName>style.visibility</p:attrName>
                                        </p:attrNameLst>
                                      </p:cBhvr>
                                      <p:to>
                                        <p:strVal val="visible"/>
                                      </p:to>
                                    </p:set>
                                    <p:animEffect transition="in" filter="wipe(left)">
                                      <p:cBhvr>
                                        <p:cTn id="22" dur="500"/>
                                        <p:tgtEl>
                                          <p:spTgt spid="79465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nodeType="clickEffect">
                                  <p:stCondLst>
                                    <p:cond delay="0"/>
                                  </p:stCondLst>
                                  <p:childTnLst>
                                    <p:animEffect transition="out" filter="wipe(left)">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94659"/>
                                        </p:tgtEl>
                                        <p:attrNameLst>
                                          <p:attrName>style.visibility</p:attrName>
                                        </p:attrNameLst>
                                      </p:cBhvr>
                                      <p:to>
                                        <p:strVal val="visible"/>
                                      </p:to>
                                    </p:set>
                                    <p:animEffect transition="in" filter="wipe(left)">
                                      <p:cBhvr>
                                        <p:cTn id="47" dur="500"/>
                                        <p:tgtEl>
                                          <p:spTgt spid="79465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nodeType="clickEffect">
                                  <p:stCondLst>
                                    <p:cond delay="0"/>
                                  </p:stCondLst>
                                  <p:childTnLst>
                                    <p:animEffect transition="out" filter="wipe(left)">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nodeType="clickEffect">
                                  <p:stCondLst>
                                    <p:cond delay="0"/>
                                  </p:stCondLst>
                                  <p:childTnLst>
                                    <p:animEffect transition="out" filter="wipe(left)">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nodeType="clickEffect">
                                  <p:stCondLst>
                                    <p:cond delay="0"/>
                                  </p:stCondLst>
                                  <p:childTnLst>
                                    <p:animEffect transition="out" filter="wipe(left)">
                                      <p:cBhvr>
                                        <p:cTn id="61" dur="500"/>
                                        <p:tgtEl>
                                          <p:spTgt spid="29"/>
                                        </p:tgtEl>
                                      </p:cBhvr>
                                    </p:animEffect>
                                    <p:set>
                                      <p:cBhvr>
                                        <p:cTn id="62" dur="1" fill="hold">
                                          <p:stCondLst>
                                            <p:cond delay="499"/>
                                          </p:stCondLst>
                                        </p:cTn>
                                        <p:tgtEl>
                                          <p:spTgt spid="2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nodeType="clickEffect">
                                  <p:stCondLst>
                                    <p:cond delay="0"/>
                                  </p:stCondLst>
                                  <p:childTnLst>
                                    <p:animEffect transition="out" filter="wipe(left)">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nodeType="clickEffect">
                                  <p:stCondLst>
                                    <p:cond delay="0"/>
                                  </p:stCondLst>
                                  <p:childTnLst>
                                    <p:animEffect transition="out" filter="wipe(left)">
                                      <p:cBhvr>
                                        <p:cTn id="71" dur="500"/>
                                        <p:tgtEl>
                                          <p:spTgt spid="31"/>
                                        </p:tgtEl>
                                      </p:cBhvr>
                                    </p:animEffect>
                                    <p:set>
                                      <p:cBhvr>
                                        <p:cTn id="72" dur="1" fill="hold">
                                          <p:stCondLst>
                                            <p:cond delay="499"/>
                                          </p:stCondLst>
                                        </p:cTn>
                                        <p:tgtEl>
                                          <p:spTgt spid="3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xit" presetSubtype="8" fill="hold" nodeType="clickEffect">
                                  <p:stCondLst>
                                    <p:cond delay="0"/>
                                  </p:stCondLst>
                                  <p:childTnLst>
                                    <p:animEffect transition="out" filter="wipe(left)">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xit" presetSubtype="8" fill="hold" nodeType="clickEffect">
                                  <p:stCondLst>
                                    <p:cond delay="0"/>
                                  </p:stCondLst>
                                  <p:childTnLst>
                                    <p:animEffect transition="out" filter="wipe(left)">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57" grpId="0"/>
      <p:bldP spid="7946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
        <p:nvSpPr>
          <p:cNvPr id="2" name="Rectangle 1"/>
          <p:cNvSpPr/>
          <p:nvPr/>
        </p:nvSpPr>
        <p:spPr>
          <a:xfrm>
            <a:off x="381000" y="990599"/>
            <a:ext cx="8382000" cy="5475935"/>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900" dirty="0">
                <a:latin typeface="Liberation Sans" panose="020B0604020202020204"/>
              </a:rPr>
              <a:t>Does it really matter where a company reports certain costs in its income statement as long as it includes them all as expenses in computing income? For e-tailers, such as Amazon.com or Drugstore.com, where they report certain selling costs does appear to be important. Contrary to well-established retailer practices, these companies insist on reporting some selling </a:t>
            </a:r>
            <a:r>
              <a:rPr lang="en-US" sz="1900" dirty="0" smtClean="0">
                <a:latin typeface="Liberation Sans" panose="020B0604020202020204"/>
              </a:rPr>
              <a:t>costs—fulﬁllment </a:t>
            </a:r>
            <a:r>
              <a:rPr lang="en-US" sz="1900" dirty="0">
                <a:latin typeface="Liberation Sans" panose="020B0604020202020204"/>
              </a:rPr>
              <a:t>costs related to inventory shipping and warehousing—as part of administrative expenses, instead of as cost of goods sold. This practice is allowable within GAAP, if applied consistently and adequately disclosed. Although the practice doesn’t affect the bottom line, it does make the e-tailers’ gross margins look better. For example, at one time Amazon reported $265 million of these costs in one quarter. Some experts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thought </a:t>
            </a:r>
            <a:r>
              <a:rPr lang="en-US" sz="1900" dirty="0">
                <a:latin typeface="Liberation Sans" panose="020B0604020202020204"/>
              </a:rPr>
              <a:t>Amazon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should </a:t>
            </a:r>
            <a:r>
              <a:rPr lang="en-US" sz="1900" dirty="0">
                <a:latin typeface="Liberation Sans" panose="020B0604020202020204"/>
              </a:rPr>
              <a:t>include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those </a:t>
            </a:r>
            <a:r>
              <a:rPr lang="en-US" sz="1900" dirty="0">
                <a:latin typeface="Liberation Sans" panose="020B0604020202020204"/>
              </a:rPr>
              <a:t>charges in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costs </a:t>
            </a:r>
            <a:r>
              <a:rPr lang="en-US" sz="1900" dirty="0">
                <a:latin typeface="Liberation Sans" panose="020B0604020202020204"/>
              </a:rPr>
              <a:t>of goods </a:t>
            </a:r>
            <a:endParaRPr lang="en-US" sz="1900" dirty="0" smtClean="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YOU MAY NEED A MAP</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921858" y="6466536"/>
            <a:ext cx="1079142" cy="307777"/>
          </a:xfrm>
          <a:prstGeom prst="rect">
            <a:avLst/>
          </a:prstGeom>
          <a:noFill/>
        </p:spPr>
        <p:txBody>
          <a:bodyPr wrap="non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2856" y="4816156"/>
            <a:ext cx="5912915" cy="150844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763258"/>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
        <p:nvSpPr>
          <p:cNvPr id="2" name="Rectangle 1"/>
          <p:cNvSpPr/>
          <p:nvPr/>
        </p:nvSpPr>
        <p:spPr>
          <a:xfrm>
            <a:off x="381000" y="990599"/>
            <a:ext cx="8382000" cy="5475935"/>
          </a:xfrm>
          <a:prstGeom prst="rect">
            <a:avLst/>
          </a:prstGeom>
          <a:solidFill>
            <a:srgbClr val="FDFCCC"/>
          </a:solidFill>
        </p:spPr>
        <p:txBody>
          <a:bodyPr wrap="square" lIns="182880" tIns="137160" rIns="182880" bIns="91440">
            <a:noAutofit/>
          </a:bodyPr>
          <a:lstStyle/>
          <a:p>
            <a:pPr algn="just">
              <a:lnSpc>
                <a:spcPct val="112000"/>
              </a:lnSpc>
              <a:spcBef>
                <a:spcPts val="0"/>
              </a:spcBef>
            </a:pPr>
            <a:r>
              <a:rPr lang="en-US" sz="1900" dirty="0" smtClean="0">
                <a:latin typeface="Liberation Sans" panose="020B0604020202020204"/>
              </a:rPr>
              <a:t>sold</a:t>
            </a:r>
            <a:r>
              <a:rPr lang="en-US" sz="1900" dirty="0">
                <a:latin typeface="Liberation Sans" panose="020B0604020202020204"/>
              </a:rPr>
              <a:t>, which would substantially lower its gross </a:t>
            </a:r>
            <a:r>
              <a:rPr lang="en-US" sz="1900" dirty="0" smtClean="0">
                <a:latin typeface="Liberation Sans" panose="020B0604020202020204"/>
              </a:rPr>
              <a:t>proﬁt</a:t>
            </a:r>
            <a:r>
              <a:rPr lang="en-US" sz="1900" dirty="0">
                <a:latin typeface="Liberation Sans" panose="020B0604020202020204"/>
              </a:rPr>
              <a:t>, as shown below (in millions). Similarly, if Drugstore.com and eToys.com made similar adjustments, their gross margins would go from positive to negative. Thus, if you want to be able to compare the operating results of e-tailers to other traditional retailers, it might be a good idea to have a good accounting map in order to navigate their income statements and how they report certain selling costs.</a:t>
            </a:r>
          </a:p>
          <a:p>
            <a:pPr algn="just">
              <a:lnSpc>
                <a:spcPct val="112000"/>
              </a:lnSpc>
              <a:spcBef>
                <a:spcPts val="1200"/>
              </a:spcBef>
            </a:pPr>
            <a:endParaRPr lang="en-US" sz="1600" dirty="0" smtClean="0">
              <a:latin typeface="Liberation Sans" panose="020B0604020202020204"/>
            </a:endParaRPr>
          </a:p>
          <a:p>
            <a:pPr algn="just">
              <a:lnSpc>
                <a:spcPct val="112000"/>
              </a:lnSpc>
              <a:spcBef>
                <a:spcPts val="1200"/>
              </a:spcBef>
            </a:pPr>
            <a:endParaRPr lang="en-US" sz="1600" dirty="0">
              <a:latin typeface="Liberation Sans" panose="020B0604020202020204"/>
            </a:endParaRPr>
          </a:p>
          <a:p>
            <a:pPr algn="just">
              <a:lnSpc>
                <a:spcPct val="112000"/>
              </a:lnSpc>
              <a:spcBef>
                <a:spcPts val="1200"/>
              </a:spcBef>
            </a:pPr>
            <a:endParaRPr lang="en-US" sz="1600" dirty="0" smtClean="0">
              <a:latin typeface="Liberation Sans" panose="020B0604020202020204"/>
            </a:endParaRPr>
          </a:p>
          <a:p>
            <a:pPr algn="just">
              <a:lnSpc>
                <a:spcPct val="112000"/>
              </a:lnSpc>
              <a:spcBef>
                <a:spcPts val="1200"/>
              </a:spcBef>
            </a:pPr>
            <a:endParaRPr lang="en-US" sz="1600" dirty="0">
              <a:latin typeface="Liberation Sans" panose="020B0604020202020204"/>
            </a:endParaRPr>
          </a:p>
          <a:p>
            <a:pPr algn="just">
              <a:lnSpc>
                <a:spcPct val="112000"/>
              </a:lnSpc>
              <a:spcBef>
                <a:spcPts val="3000"/>
              </a:spcBef>
            </a:pPr>
            <a:r>
              <a:rPr lang="en-US" sz="1600" dirty="0" smtClean="0">
                <a:latin typeface="Liberation Sans" panose="020B0604020202020204"/>
              </a:rPr>
              <a:t>Source</a:t>
            </a:r>
            <a:r>
              <a:rPr lang="en-US" sz="1600" dirty="0">
                <a:latin typeface="Liberation Sans" panose="020B0604020202020204"/>
              </a:rPr>
              <a:t>: Adapted from P. Elstrom, “The End of Fuzzy Math?” BusinessWeek, e.Biz—Net Worth (December 11, 2000). According to GAAP [5], companies must disclose the accounting policy for classifying these selling costs in income.</a:t>
            </a:r>
          </a:p>
          <a:p>
            <a:pPr algn="just">
              <a:lnSpc>
                <a:spcPct val="112000"/>
              </a:lnSpc>
              <a:spcBef>
                <a:spcPts val="0"/>
              </a:spcBef>
            </a:pPr>
            <a:endParaRPr lang="en-US" sz="1900" dirty="0">
              <a:latin typeface="Liberation Sans" panose="020B0604020202020204"/>
            </a:endParaRPr>
          </a:p>
          <a:p>
            <a:pPr algn="just">
              <a:lnSpc>
                <a:spcPct val="112000"/>
              </a:lnSpc>
              <a:spcBef>
                <a:spcPts val="600"/>
              </a:spcBef>
            </a:pPr>
            <a:r>
              <a:rPr lang="en-US" sz="1900" dirty="0">
                <a:latin typeface="Liberation Sans" panose="020B0604020202020204"/>
              </a:rPr>
              <a:t> </a:t>
            </a:r>
            <a:endParaRPr lang="en-US" sz="1900" dirty="0" smtClean="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YOU MAY NEED A MAP</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558168"/>
            <a:ext cx="6504207" cy="165928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928498"/>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dirty="0" smtClean="0">
                <a:solidFill>
                  <a:srgbClr val="CC0000"/>
                </a:solidFill>
                <a:effectLst/>
                <a:latin typeface="Liberation Sans" panose="020B0604020202020204" pitchFamily="34" charset="0"/>
              </a:rPr>
              <a:t>Understand </a:t>
            </a:r>
            <a:r>
              <a:rPr lang="en-US" sz="1900" dirty="0">
                <a:solidFill>
                  <a:srgbClr val="CC0000"/>
                </a:solidFill>
                <a:effectLst/>
                <a:latin typeface="Liberation Sans" panose="020B0604020202020204" pitchFamily="34" charset="0"/>
              </a:rPr>
              <a:t>inventory classifications and different inventory systems</a:t>
            </a:r>
            <a:r>
              <a:rPr lang="en-US" sz="1900" dirty="0" smtClean="0">
                <a:solidFill>
                  <a:srgbClr val="CC0000"/>
                </a:solidFill>
                <a:effectLst/>
                <a:latin typeface="Liberation Sans" panose="020B0604020202020204" pitchFamily="34" charset="0"/>
              </a:rPr>
              <a:t>.</a:t>
            </a:r>
            <a:endParaRPr lang="en-US" sz="1900" dirty="0">
              <a:solidFill>
                <a:srgbClr val="CC0000"/>
              </a:solidFill>
              <a:effectLst/>
              <a:latin typeface="Liberation Sans" panose="020B0604020202020204" pitchFamily="34" charset="0"/>
            </a:endParaRPr>
          </a:p>
          <a:p>
            <a:pPr marL="341313" indent="-341313">
              <a:lnSpc>
                <a:spcPct val="115000"/>
              </a:lnSpc>
              <a:spcBef>
                <a:spcPct val="45000"/>
              </a:spcBef>
              <a:buClr>
                <a:srgbClr val="CC0000"/>
              </a:buClr>
              <a:buSzTx/>
              <a:buAutoNum type="arabicPlain"/>
            </a:pPr>
            <a:r>
              <a:rPr lang="en-US" sz="1900" b="0" kern="1200" dirty="0" smtClean="0">
                <a:effectLst/>
                <a:latin typeface="Liberation Sans" panose="020B0604020202020204" pitchFamily="34" charset="0"/>
              </a:rPr>
              <a:t>Determine the goods and costs included in inventory.</a:t>
            </a:r>
          </a:p>
          <a:p>
            <a:pPr marL="341313" indent="-341313">
              <a:lnSpc>
                <a:spcPct val="115000"/>
              </a:lnSpc>
              <a:spcBef>
                <a:spcPct val="45000"/>
              </a:spcBef>
              <a:buClr>
                <a:srgbClr val="CC0000"/>
              </a:buClr>
              <a:buSzTx/>
              <a:buAutoNum type="arabicPlain"/>
            </a:pPr>
            <a:r>
              <a:rPr lang="en-US" sz="1900" b="0" kern="1200" dirty="0" smtClean="0">
                <a:effectLst/>
                <a:latin typeface="Liberation Sans" panose="020B0604020202020204" pitchFamily="34" charset="0"/>
              </a:rPr>
              <a:t>Describe and compare the cost flow assumptions used to account for inventories.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4"/>
            </a:pPr>
            <a:r>
              <a:rPr lang="en-US" sz="1900" b="0" dirty="0" smtClean="0">
                <a:solidFill>
                  <a:schemeClr val="bg2"/>
                </a:solidFill>
                <a:latin typeface="Liberation Sans" panose="020B0604020202020204" pitchFamily="34" charset="0"/>
              </a:rPr>
              <a:t>Identify special issues related to LIFO.</a:t>
            </a:r>
          </a:p>
          <a:p>
            <a:pPr marL="341313" indent="-341313" algn="l">
              <a:lnSpc>
                <a:spcPct val="115000"/>
              </a:lnSpc>
              <a:spcBef>
                <a:spcPct val="45000"/>
              </a:spcBef>
              <a:buClr>
                <a:srgbClr val="CC0000"/>
              </a:buClr>
              <a:buAutoNum type="arabicPlain" startAt="4"/>
            </a:pPr>
            <a:r>
              <a:rPr lang="en-US" sz="1900" b="0" dirty="0" smtClean="0">
                <a:solidFill>
                  <a:schemeClr val="bg2"/>
                </a:solidFill>
                <a:latin typeface="Liberation Sans" panose="020B0604020202020204" pitchFamily="34" charset="0"/>
              </a:rPr>
              <a:t>Determine the effects of inventory errors on the financial statements.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00200" y="155057"/>
            <a:ext cx="60960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Valuation </a:t>
            </a:r>
            <a:r>
              <a:rPr lang="en-US" altLang="en-US" sz="4000" dirty="0">
                <a:solidFill>
                  <a:schemeClr val="tx2">
                    <a:lumMod val="50000"/>
                  </a:schemeClr>
                </a:solidFill>
                <a:latin typeface="Liberation Sans" panose="020B0604020202020204" pitchFamily="34" charset="0"/>
              </a:rPr>
              <a:t>of Inventories: A Cost-Basis Approach</a:t>
            </a: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8</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80260863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inventory classifications and different inventory systems.</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Determine the goods and costs included in inventory.</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Describe and compare the cost flow assumptions used to account for inventories.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4"/>
            </a:pPr>
            <a:r>
              <a:rPr lang="en-US" sz="1900" b="0" dirty="0" smtClean="0">
                <a:solidFill>
                  <a:schemeClr val="bg2"/>
                </a:solidFill>
                <a:latin typeface="Liberation Sans" panose="020B0604020202020204" pitchFamily="34" charset="0"/>
              </a:rPr>
              <a:t>Identify special issues related to LIFO.</a:t>
            </a:r>
          </a:p>
          <a:p>
            <a:pPr marL="341313" indent="-341313" algn="l">
              <a:lnSpc>
                <a:spcPct val="115000"/>
              </a:lnSpc>
              <a:spcBef>
                <a:spcPct val="45000"/>
              </a:spcBef>
              <a:buClr>
                <a:srgbClr val="CC0000"/>
              </a:buClr>
              <a:buAutoNum type="arabicPlain" startAt="4"/>
            </a:pPr>
            <a:r>
              <a:rPr lang="en-US" sz="1900" b="0" dirty="0" smtClean="0">
                <a:solidFill>
                  <a:schemeClr val="bg2"/>
                </a:solidFill>
                <a:latin typeface="Liberation Sans" panose="020B0604020202020204" pitchFamily="34" charset="0"/>
              </a:rPr>
              <a:t>Determine the effects of inventory errors on the financial statements.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00200" y="155057"/>
            <a:ext cx="60960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Valuation </a:t>
            </a:r>
            <a:r>
              <a:rPr lang="en-US" altLang="en-US" sz="4000" dirty="0">
                <a:solidFill>
                  <a:schemeClr val="tx2">
                    <a:lumMod val="50000"/>
                  </a:schemeClr>
                </a:solidFill>
                <a:latin typeface="Liberation Sans" panose="020B0604020202020204" pitchFamily="34" charset="0"/>
              </a:rPr>
              <a:t>of Inventories: A Cost-Basis Approach</a:t>
            </a: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8</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379088348"/>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381000" y="5881688"/>
            <a:ext cx="8458200" cy="430212"/>
          </a:xfrm>
          <a:prstGeom prst="rect">
            <a:avLst/>
          </a:prstGeom>
          <a:noFill/>
          <a:ln w="28575" cap="sq">
            <a:solidFill>
              <a:schemeClr val="folHlink"/>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just">
              <a:lnSpc>
                <a:spcPct val="110000"/>
              </a:lnSpc>
              <a:spcBef>
                <a:spcPct val="30000"/>
              </a:spcBef>
              <a:buClr>
                <a:srgbClr val="800000"/>
              </a:buClr>
              <a:buSzPct val="80000"/>
            </a:pPr>
            <a:r>
              <a:rPr lang="en-US" altLang="en-US" sz="2000" dirty="0">
                <a:latin typeface="Liberation Sans"/>
              </a:rPr>
              <a:t>Method adopted should be one that most clearly reflects periodic income.</a:t>
            </a:r>
          </a:p>
        </p:txBody>
      </p:sp>
      <p:sp>
        <p:nvSpPr>
          <p:cNvPr id="31747" name="Text Box 5"/>
          <p:cNvSpPr txBox="1">
            <a:spLocks noChangeArrowheads="1"/>
          </p:cNvSpPr>
          <p:nvPr/>
        </p:nvSpPr>
        <p:spPr bwMode="auto">
          <a:xfrm>
            <a:off x="1524000" y="3523128"/>
            <a:ext cx="5943600" cy="1957459"/>
          </a:xfrm>
          <a:prstGeom prst="rect">
            <a:avLst/>
          </a:prstGeom>
          <a:solidFill>
            <a:srgbClr val="FFFFCC"/>
          </a:solidFill>
          <a:ln w="28575" cap="sq">
            <a:solidFill>
              <a:schemeClr val="bg2"/>
            </a:solidFill>
            <a:miter lim="800000"/>
            <a:headEnd type="none" w="sm" len="sm"/>
            <a:tailEnd type="none" w="sm" len="sm"/>
          </a:ln>
          <a:effectLst>
            <a:outerShdw dist="107763" dir="2700000" algn="ctr" rotWithShape="0">
              <a:schemeClr val="bg2">
                <a:alpha val="50000"/>
              </a:schemeClr>
            </a:outerShdw>
          </a:effectLst>
        </p:spPr>
        <p:txBody>
          <a:bodyPr tIns="182880" bIns="182880">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10000"/>
              </a:lnSpc>
              <a:spcBef>
                <a:spcPct val="50000"/>
              </a:spcBef>
            </a:pPr>
            <a:r>
              <a:rPr lang="en-US" altLang="en-US" sz="2400" b="1" dirty="0">
                <a:latin typeface="Liberation Sans"/>
              </a:rPr>
              <a:t>Cost Flow Assumption Adopted </a:t>
            </a:r>
          </a:p>
          <a:p>
            <a:pPr>
              <a:lnSpc>
                <a:spcPct val="110000"/>
              </a:lnSpc>
              <a:spcBef>
                <a:spcPct val="50000"/>
              </a:spcBef>
            </a:pPr>
            <a:r>
              <a:rPr lang="en-US" altLang="en-US" sz="2400" b="1" dirty="0">
                <a:latin typeface="Liberation Sans"/>
              </a:rPr>
              <a:t>does NOT need to be consistent with </a:t>
            </a:r>
          </a:p>
          <a:p>
            <a:pPr>
              <a:lnSpc>
                <a:spcPct val="110000"/>
              </a:lnSpc>
              <a:spcBef>
                <a:spcPct val="50000"/>
              </a:spcBef>
            </a:pPr>
            <a:r>
              <a:rPr lang="en-US" altLang="en-US" sz="2400" b="1" dirty="0">
                <a:latin typeface="Liberation Sans"/>
              </a:rPr>
              <a:t>Physical Movement of Goods</a:t>
            </a:r>
          </a:p>
        </p:txBody>
      </p:sp>
      <p:sp>
        <p:nvSpPr>
          <p:cNvPr id="31748" name="Text Box 13"/>
          <p:cNvSpPr txBox="1">
            <a:spLocks noChangeArrowheads="1"/>
          </p:cNvSpPr>
          <p:nvPr/>
        </p:nvSpPr>
        <p:spPr bwMode="auto">
          <a:xfrm>
            <a:off x="533400" y="1752600"/>
            <a:ext cx="8001000" cy="157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15000"/>
              </a:lnSpc>
              <a:buClr>
                <a:srgbClr val="800000"/>
              </a:buClr>
              <a:buSzPct val="80000"/>
            </a:pPr>
            <a:r>
              <a:rPr lang="en-US" altLang="en-US" b="1" dirty="0">
                <a:solidFill>
                  <a:srgbClr val="CC0000"/>
                </a:solidFill>
                <a:latin typeface="Liberation Sans"/>
              </a:rPr>
              <a:t>Specific Identification  </a:t>
            </a:r>
          </a:p>
          <a:p>
            <a:pPr>
              <a:lnSpc>
                <a:spcPct val="115000"/>
              </a:lnSpc>
              <a:buClr>
                <a:srgbClr val="800000"/>
              </a:buClr>
              <a:buSzPct val="80000"/>
            </a:pPr>
            <a:r>
              <a:rPr lang="en-US" altLang="en-US" b="1" dirty="0">
                <a:latin typeface="Liberation Sans"/>
              </a:rPr>
              <a:t>vs.</a:t>
            </a:r>
          </a:p>
          <a:p>
            <a:pPr>
              <a:lnSpc>
                <a:spcPct val="115000"/>
              </a:lnSpc>
              <a:buClr>
                <a:srgbClr val="800000"/>
              </a:buClr>
              <a:buSzPct val="80000"/>
            </a:pPr>
            <a:r>
              <a:rPr lang="en-US" altLang="en-US" b="1" dirty="0">
                <a:solidFill>
                  <a:srgbClr val="CC0000"/>
                </a:solidFill>
                <a:latin typeface="Liberation Sans"/>
              </a:rPr>
              <a:t>FIFO</a:t>
            </a:r>
            <a:r>
              <a:rPr lang="en-US" altLang="en-US" b="1" dirty="0">
                <a:solidFill>
                  <a:srgbClr val="000066"/>
                </a:solidFill>
                <a:latin typeface="Liberation Sans"/>
              </a:rPr>
              <a:t>  ---  </a:t>
            </a:r>
            <a:r>
              <a:rPr lang="en-US" altLang="en-US" b="1" dirty="0">
                <a:solidFill>
                  <a:srgbClr val="CC0000"/>
                </a:solidFill>
                <a:latin typeface="Liberation Sans"/>
              </a:rPr>
              <a:t>LIFO</a:t>
            </a:r>
            <a:r>
              <a:rPr lang="en-US" altLang="en-US" b="1" dirty="0">
                <a:solidFill>
                  <a:srgbClr val="000066"/>
                </a:solidFill>
                <a:latin typeface="Liberation Sans"/>
              </a:rPr>
              <a:t>  ---  </a:t>
            </a:r>
            <a:r>
              <a:rPr lang="en-US" altLang="en-US" b="1" dirty="0">
                <a:solidFill>
                  <a:srgbClr val="CC0000"/>
                </a:solidFill>
                <a:latin typeface="Liberation Sans"/>
              </a:rPr>
              <a:t>Average</a:t>
            </a:r>
            <a:r>
              <a:rPr lang="en-US" altLang="en-US" b="1" dirty="0">
                <a:solidFill>
                  <a:srgbClr val="000066"/>
                </a:solidFill>
                <a:latin typeface="Liberation Sans"/>
              </a:rPr>
              <a:t> </a:t>
            </a:r>
            <a:r>
              <a:rPr lang="en-US" altLang="en-US" b="1" dirty="0">
                <a:solidFill>
                  <a:srgbClr val="CC0000"/>
                </a:solidFill>
                <a:latin typeface="Liberation Sans"/>
              </a:rPr>
              <a:t>Cost</a:t>
            </a:r>
          </a:p>
        </p:txBody>
      </p:sp>
      <p:sp>
        <p:nvSpPr>
          <p:cNvPr id="7"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WHICH COST FLOW ASSUMPTIONS TO ADOPT?</a:t>
            </a: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11"/>
          <p:cNvSpPr txBox="1">
            <a:spLocks noChangeArrowheads="1"/>
          </p:cNvSpPr>
          <p:nvPr/>
        </p:nvSpPr>
        <p:spPr bwMode="auto">
          <a:xfrm>
            <a:off x="7391400" y="3048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dirty="0">
              <a:latin typeface="Liberation Sans"/>
            </a:endParaRPr>
          </a:p>
        </p:txBody>
      </p:sp>
      <p:sp>
        <p:nvSpPr>
          <p:cNvPr id="32772" name="Rectangle 14"/>
          <p:cNvSpPr>
            <a:spLocks noChangeArrowheads="1"/>
          </p:cNvSpPr>
          <p:nvPr/>
        </p:nvSpPr>
        <p:spPr bwMode="auto">
          <a:xfrm>
            <a:off x="609600" y="1371600"/>
            <a:ext cx="7848600" cy="80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0000"/>
              </a:lnSpc>
            </a:pPr>
            <a:r>
              <a:rPr lang="en-US" altLang="en-US" sz="2100" b="1" dirty="0">
                <a:latin typeface="Liberation Sans"/>
              </a:rPr>
              <a:t>Illustration:</a:t>
            </a:r>
            <a:r>
              <a:rPr lang="en-US" altLang="en-US" sz="2100" dirty="0">
                <a:latin typeface="Liberation Sans"/>
              </a:rPr>
              <a:t> </a:t>
            </a:r>
            <a:r>
              <a:rPr lang="en-US" altLang="en-US" sz="2100" dirty="0" smtClean="0">
                <a:latin typeface="Liberation Sans"/>
              </a:rPr>
              <a:t>Call-Mart </a:t>
            </a:r>
            <a:r>
              <a:rPr lang="en-US" altLang="en-US" sz="2100" dirty="0">
                <a:latin typeface="Liberation Sans"/>
              </a:rPr>
              <a:t>Inc. had the following transactions in its first month of operations.</a:t>
            </a:r>
          </a:p>
        </p:txBody>
      </p:sp>
      <p:sp>
        <p:nvSpPr>
          <p:cNvPr id="835599" name="Text Box 15"/>
          <p:cNvSpPr txBox="1">
            <a:spLocks noChangeArrowheads="1"/>
          </p:cNvSpPr>
          <p:nvPr/>
        </p:nvSpPr>
        <p:spPr bwMode="auto">
          <a:xfrm>
            <a:off x="838200" y="4471988"/>
            <a:ext cx="7620000"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7200900" algn="r"/>
              </a:tabLst>
              <a:defRPr sz="2800">
                <a:solidFill>
                  <a:schemeClr val="tx1"/>
                </a:solidFill>
                <a:latin typeface="Times New Roman" panose="02020603050405020304" pitchFamily="18" charset="0"/>
              </a:defRPr>
            </a:lvl1pPr>
            <a:lvl2pPr marL="742950" indent="-285750">
              <a:tabLst>
                <a:tab pos="7200900" algn="r"/>
              </a:tabLst>
              <a:defRPr sz="2800">
                <a:solidFill>
                  <a:schemeClr val="tx1"/>
                </a:solidFill>
                <a:latin typeface="Times New Roman" panose="02020603050405020304" pitchFamily="18" charset="0"/>
              </a:defRPr>
            </a:lvl2pPr>
            <a:lvl3pPr marL="1143000" indent="-228600">
              <a:tabLst>
                <a:tab pos="7200900" algn="r"/>
              </a:tabLst>
              <a:defRPr sz="2800">
                <a:solidFill>
                  <a:schemeClr val="tx1"/>
                </a:solidFill>
                <a:latin typeface="Times New Roman" panose="02020603050405020304" pitchFamily="18" charset="0"/>
              </a:defRPr>
            </a:lvl3pPr>
            <a:lvl4pPr marL="1600200" indent="-228600">
              <a:tabLst>
                <a:tab pos="7200900" algn="r"/>
              </a:tabLst>
              <a:defRPr sz="2800">
                <a:solidFill>
                  <a:schemeClr val="tx1"/>
                </a:solidFill>
                <a:latin typeface="Times New Roman" panose="02020603050405020304" pitchFamily="18" charset="0"/>
              </a:defRPr>
            </a:lvl4pPr>
            <a:lvl5pPr marL="2057400" indent="-228600">
              <a:tabLst>
                <a:tab pos="72009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72009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72009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72009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7200900" algn="r"/>
              </a:tabLst>
              <a:defRPr sz="2800">
                <a:solidFill>
                  <a:schemeClr val="tx1"/>
                </a:solidFill>
                <a:latin typeface="Times New Roman" panose="02020603050405020304" pitchFamily="18" charset="0"/>
              </a:defRPr>
            </a:lvl9pPr>
          </a:lstStyle>
          <a:p>
            <a:pPr algn="l">
              <a:spcBef>
                <a:spcPct val="35000"/>
              </a:spcBef>
            </a:pPr>
            <a:r>
              <a:rPr lang="en-US" altLang="en-US" sz="1800" dirty="0">
                <a:latin typeface="Liberation Sans"/>
              </a:rPr>
              <a:t>Beginning inventory  (2,000 x $4)	$  8,000</a:t>
            </a:r>
          </a:p>
          <a:p>
            <a:pPr algn="l">
              <a:spcBef>
                <a:spcPct val="35000"/>
              </a:spcBef>
            </a:pPr>
            <a:r>
              <a:rPr lang="en-US" altLang="en-US" sz="1800" dirty="0">
                <a:latin typeface="Liberation Sans"/>
              </a:rPr>
              <a:t>Purchases:</a:t>
            </a:r>
          </a:p>
          <a:p>
            <a:pPr algn="l">
              <a:spcBef>
                <a:spcPct val="35000"/>
              </a:spcBef>
            </a:pPr>
            <a:r>
              <a:rPr lang="en-US" altLang="en-US" sz="1800" dirty="0">
                <a:latin typeface="Liberation Sans"/>
              </a:rPr>
              <a:t>	6,000 x $4.40	26,400</a:t>
            </a:r>
          </a:p>
          <a:p>
            <a:pPr algn="l">
              <a:spcBef>
                <a:spcPct val="35000"/>
              </a:spcBef>
            </a:pPr>
            <a:r>
              <a:rPr lang="en-US" altLang="en-US" sz="1800" dirty="0">
                <a:latin typeface="Liberation Sans"/>
              </a:rPr>
              <a:t>	2,000 x 4.75	9,500</a:t>
            </a:r>
          </a:p>
          <a:p>
            <a:pPr algn="l">
              <a:spcBef>
                <a:spcPct val="35000"/>
              </a:spcBef>
            </a:pPr>
            <a:r>
              <a:rPr lang="en-US" altLang="en-US" sz="1800" dirty="0">
                <a:latin typeface="Liberation Sans"/>
              </a:rPr>
              <a:t>Goods available for sale	$43,900	</a:t>
            </a:r>
          </a:p>
        </p:txBody>
      </p:sp>
      <p:sp>
        <p:nvSpPr>
          <p:cNvPr id="32774" name="Line 16"/>
          <p:cNvSpPr>
            <a:spLocks noChangeShapeType="1"/>
          </p:cNvSpPr>
          <p:nvPr/>
        </p:nvSpPr>
        <p:spPr bwMode="auto">
          <a:xfrm>
            <a:off x="6934200" y="5943600"/>
            <a:ext cx="1219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32775" name="Line 18"/>
          <p:cNvSpPr>
            <a:spLocks noChangeShapeType="1"/>
          </p:cNvSpPr>
          <p:nvPr/>
        </p:nvSpPr>
        <p:spPr bwMode="auto">
          <a:xfrm>
            <a:off x="6934200" y="6324600"/>
            <a:ext cx="1219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32776" name="Text Box 19"/>
          <p:cNvSpPr txBox="1">
            <a:spLocks noChangeArrowheads="1"/>
          </p:cNvSpPr>
          <p:nvPr/>
        </p:nvSpPr>
        <p:spPr bwMode="auto">
          <a:xfrm>
            <a:off x="838200" y="4052888"/>
            <a:ext cx="594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800" b="1" dirty="0">
                <a:latin typeface="Liberation Sans"/>
              </a:rPr>
              <a:t>Calculate Goods Available for Sale</a:t>
            </a:r>
          </a:p>
        </p:txBody>
      </p:sp>
      <p:pic>
        <p:nvPicPr>
          <p:cNvPr id="32777"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72390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2"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Which Cost Flow Assumptions to Adopt?</a:t>
            </a: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5599">
                                            <p:txEl>
                                              <p:pRg st="0" end="0"/>
                                            </p:txEl>
                                          </p:spTgt>
                                        </p:tgtEl>
                                        <p:attrNameLst>
                                          <p:attrName>style.visibility</p:attrName>
                                        </p:attrNameLst>
                                      </p:cBhvr>
                                      <p:to>
                                        <p:strVal val="visible"/>
                                      </p:to>
                                    </p:set>
                                    <p:animEffect transition="in" filter="wipe(left)">
                                      <p:cBhvr>
                                        <p:cTn id="7" dur="500"/>
                                        <p:tgtEl>
                                          <p:spTgt spid="8355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5599">
                                            <p:txEl>
                                              <p:pRg st="1" end="1"/>
                                            </p:txEl>
                                          </p:spTgt>
                                        </p:tgtEl>
                                        <p:attrNameLst>
                                          <p:attrName>style.visibility</p:attrName>
                                        </p:attrNameLst>
                                      </p:cBhvr>
                                      <p:to>
                                        <p:strVal val="visible"/>
                                      </p:to>
                                    </p:set>
                                    <p:animEffect transition="in" filter="wipe(left)">
                                      <p:cBhvr>
                                        <p:cTn id="12" dur="500"/>
                                        <p:tgtEl>
                                          <p:spTgt spid="8355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5599">
                                            <p:txEl>
                                              <p:pRg st="2" end="2"/>
                                            </p:txEl>
                                          </p:spTgt>
                                        </p:tgtEl>
                                        <p:attrNameLst>
                                          <p:attrName>style.visibility</p:attrName>
                                        </p:attrNameLst>
                                      </p:cBhvr>
                                      <p:to>
                                        <p:strVal val="visible"/>
                                      </p:to>
                                    </p:set>
                                    <p:animEffect transition="in" filter="wipe(left)">
                                      <p:cBhvr>
                                        <p:cTn id="17" dur="500"/>
                                        <p:tgtEl>
                                          <p:spTgt spid="8355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5599">
                                            <p:txEl>
                                              <p:pRg st="3" end="3"/>
                                            </p:txEl>
                                          </p:spTgt>
                                        </p:tgtEl>
                                        <p:attrNameLst>
                                          <p:attrName>style.visibility</p:attrName>
                                        </p:attrNameLst>
                                      </p:cBhvr>
                                      <p:to>
                                        <p:strVal val="visible"/>
                                      </p:to>
                                    </p:set>
                                    <p:animEffect transition="in" filter="wipe(left)">
                                      <p:cBhvr>
                                        <p:cTn id="22" dur="500"/>
                                        <p:tgtEl>
                                          <p:spTgt spid="8355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5599">
                                            <p:txEl>
                                              <p:pRg st="4" end="4"/>
                                            </p:txEl>
                                          </p:spTgt>
                                        </p:tgtEl>
                                        <p:attrNameLst>
                                          <p:attrName>style.visibility</p:attrName>
                                        </p:attrNameLst>
                                      </p:cBhvr>
                                      <p:to>
                                        <p:strVal val="visible"/>
                                      </p:to>
                                    </p:set>
                                    <p:animEffect transition="in" filter="wipe(left)">
                                      <p:cBhvr>
                                        <p:cTn id="27" dur="500"/>
                                        <p:tgtEl>
                                          <p:spTgt spid="8355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3795" name="Text Box 5"/>
          <p:cNvSpPr txBox="1">
            <a:spLocks noChangeArrowheads="1"/>
          </p:cNvSpPr>
          <p:nvPr/>
        </p:nvSpPr>
        <p:spPr bwMode="auto">
          <a:xfrm>
            <a:off x="609600" y="1981200"/>
            <a:ext cx="7772400" cy="363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lvl="1" algn="l">
              <a:lnSpc>
                <a:spcPct val="120000"/>
              </a:lnSpc>
              <a:spcBef>
                <a:spcPts val="1500"/>
              </a:spcBef>
              <a:buClr>
                <a:srgbClr val="CC0000"/>
              </a:buClr>
              <a:buSzPct val="80000"/>
              <a:buFont typeface="Wingdings" panose="05000000000000000000" pitchFamily="2" charset="2"/>
              <a:buChar char="u"/>
            </a:pPr>
            <a:r>
              <a:rPr lang="en-US" altLang="en-US" sz="2100" dirty="0">
                <a:latin typeface="Liberation Sans"/>
              </a:rPr>
              <a:t>Includes in cost of goods sold the costs of the specific items sold.</a:t>
            </a:r>
          </a:p>
          <a:p>
            <a:pPr lvl="1" algn="l">
              <a:lnSpc>
                <a:spcPct val="120000"/>
              </a:lnSpc>
              <a:spcBef>
                <a:spcPts val="1500"/>
              </a:spcBef>
              <a:buClr>
                <a:srgbClr val="CC0000"/>
              </a:buClr>
              <a:buSzPct val="80000"/>
              <a:buFont typeface="Wingdings" panose="05000000000000000000" pitchFamily="2" charset="2"/>
              <a:buChar char="u"/>
            </a:pPr>
            <a:r>
              <a:rPr lang="en-US" altLang="en-US" sz="2100" dirty="0">
                <a:latin typeface="Liberation Sans"/>
              </a:rPr>
              <a:t>Used when handling a relatively small number of costly, easily distinguishable items.</a:t>
            </a:r>
          </a:p>
          <a:p>
            <a:pPr lvl="1" algn="l">
              <a:lnSpc>
                <a:spcPct val="120000"/>
              </a:lnSpc>
              <a:spcBef>
                <a:spcPts val="1500"/>
              </a:spcBef>
              <a:buClr>
                <a:srgbClr val="CC0000"/>
              </a:buClr>
              <a:buSzPct val="80000"/>
              <a:buFont typeface="Wingdings" panose="05000000000000000000" pitchFamily="2" charset="2"/>
              <a:buChar char="u"/>
            </a:pPr>
            <a:r>
              <a:rPr lang="en-US" altLang="en-US" sz="2100" dirty="0">
                <a:latin typeface="Liberation Sans"/>
              </a:rPr>
              <a:t>Matches actual costs against actual revenue.</a:t>
            </a:r>
          </a:p>
          <a:p>
            <a:pPr lvl="1" algn="l">
              <a:lnSpc>
                <a:spcPct val="120000"/>
              </a:lnSpc>
              <a:spcBef>
                <a:spcPts val="1500"/>
              </a:spcBef>
              <a:buClr>
                <a:srgbClr val="CC0000"/>
              </a:buClr>
              <a:buSzPct val="80000"/>
              <a:buFont typeface="Wingdings" panose="05000000000000000000" pitchFamily="2" charset="2"/>
              <a:buChar char="u"/>
            </a:pPr>
            <a:r>
              <a:rPr lang="en-US" altLang="en-US" sz="2100" dirty="0">
                <a:latin typeface="Liberation Sans"/>
              </a:rPr>
              <a:t>Cost flow matches the physical flow of the goods.</a:t>
            </a:r>
          </a:p>
          <a:p>
            <a:pPr lvl="1" algn="l">
              <a:lnSpc>
                <a:spcPct val="120000"/>
              </a:lnSpc>
              <a:spcBef>
                <a:spcPts val="1500"/>
              </a:spcBef>
              <a:buClr>
                <a:srgbClr val="CC0000"/>
              </a:buClr>
              <a:buSzPct val="80000"/>
              <a:buFont typeface="Wingdings" panose="05000000000000000000" pitchFamily="2" charset="2"/>
              <a:buChar char="u"/>
            </a:pPr>
            <a:r>
              <a:rPr lang="en-US" altLang="en-US" sz="2100" dirty="0">
                <a:latin typeface="Liberation Sans"/>
              </a:rPr>
              <a:t>May allow a company to manipulate net income</a:t>
            </a:r>
            <a:r>
              <a:rPr lang="en-US" altLang="en-US" sz="2400" dirty="0">
                <a:latin typeface="Liberation Sans"/>
              </a:rPr>
              <a:t>.</a:t>
            </a:r>
          </a:p>
        </p:txBody>
      </p:sp>
      <p:sp>
        <p:nvSpPr>
          <p:cNvPr id="17" name="Text Box 7"/>
          <p:cNvSpPr txBox="1">
            <a:spLocks noChangeArrowheads="1"/>
          </p:cNvSpPr>
          <p:nvPr/>
        </p:nvSpPr>
        <p:spPr bwMode="auto">
          <a:xfrm>
            <a:off x="609600" y="1371600"/>
            <a:ext cx="8001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SzPct val="80000"/>
              <a:defRPr/>
            </a:pPr>
            <a:r>
              <a:rPr lang="en-US" sz="2800" b="1" dirty="0" smtClean="0">
                <a:solidFill>
                  <a:srgbClr val="CC0000"/>
                </a:solidFill>
                <a:latin typeface="Liberation Sans"/>
              </a:rPr>
              <a:t>Specific Identification</a:t>
            </a:r>
          </a:p>
        </p:txBody>
      </p:sp>
      <p:sp>
        <p:nvSpPr>
          <p:cNvPr id="19"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r>
              <a:rPr lang="en-US" sz="3200" i="0" kern="1200" dirty="0">
                <a:solidFill>
                  <a:schemeClr val="tx2">
                    <a:lumMod val="50000"/>
                  </a:schemeClr>
                </a:solidFill>
                <a:effectLst/>
                <a:latin typeface="Liberation Sans"/>
                <a:ea typeface="+mn-ea"/>
                <a:cs typeface="+mn-cs"/>
              </a:rPr>
              <a:t>Which Cost Flow Assumptions to Adopt?</a:t>
            </a: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pic>
        <p:nvPicPr>
          <p:cNvPr id="34818"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2901950"/>
            <a:ext cx="8477250" cy="357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32"/>
          <p:cNvSpPr>
            <a:spLocks noChangeArrowheads="1"/>
          </p:cNvSpPr>
          <p:nvPr/>
        </p:nvSpPr>
        <p:spPr bwMode="auto">
          <a:xfrm>
            <a:off x="609600" y="1371600"/>
            <a:ext cx="8153400" cy="137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0000"/>
              </a:lnSpc>
            </a:pPr>
            <a:r>
              <a:rPr lang="en-US" altLang="en-US" sz="1900" b="1" dirty="0">
                <a:latin typeface="Liberation Sans"/>
              </a:rPr>
              <a:t>Illustration:</a:t>
            </a:r>
            <a:r>
              <a:rPr lang="en-US" altLang="en-US" sz="1900" dirty="0">
                <a:latin typeface="Liberation Sans"/>
              </a:rPr>
              <a:t> </a:t>
            </a:r>
            <a:r>
              <a:rPr lang="en-US" altLang="en-US" sz="1900" dirty="0" smtClean="0">
                <a:latin typeface="Liberation Sans"/>
              </a:rPr>
              <a:t>Call-Mart </a:t>
            </a:r>
            <a:r>
              <a:rPr lang="en-US" altLang="en-US" sz="1900" dirty="0">
                <a:latin typeface="Liberation Sans"/>
              </a:rPr>
              <a:t>Inc.’s 6,000 units of inventory </a:t>
            </a:r>
            <a:endParaRPr lang="en-US" altLang="en-US" sz="1900" dirty="0" smtClean="0">
              <a:latin typeface="Liberation Sans"/>
            </a:endParaRPr>
          </a:p>
          <a:p>
            <a:pPr algn="l">
              <a:lnSpc>
                <a:spcPct val="110000"/>
              </a:lnSpc>
            </a:pPr>
            <a:r>
              <a:rPr lang="en-US" altLang="en-US" sz="1900" dirty="0" smtClean="0">
                <a:latin typeface="Liberation Sans"/>
              </a:rPr>
              <a:t>consists </a:t>
            </a:r>
            <a:r>
              <a:rPr lang="en-US" altLang="en-US" sz="1900" dirty="0">
                <a:latin typeface="Liberation Sans"/>
              </a:rPr>
              <a:t>of 1,000 units from the March 2 purchase, 3,000 from the March 15 purchase, and 2,000 from the March 30 purchase.  Compute the amount of ending inventory and cost of goods sold.</a:t>
            </a:r>
          </a:p>
        </p:txBody>
      </p:sp>
      <p:sp>
        <p:nvSpPr>
          <p:cNvPr id="34820" name="Text Box 40"/>
          <p:cNvSpPr txBox="1">
            <a:spLocks noChangeArrowheads="1"/>
          </p:cNvSpPr>
          <p:nvPr/>
        </p:nvSpPr>
        <p:spPr bwMode="auto">
          <a:xfrm>
            <a:off x="7162800" y="2620963"/>
            <a:ext cx="17526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200" b="1" dirty="0" smtClean="0">
                <a:solidFill>
                  <a:srgbClr val="006600"/>
                </a:solidFill>
                <a:latin typeface="Liberation Sans"/>
              </a:rPr>
              <a:t>ILLUSTRATION 8-7</a:t>
            </a:r>
            <a:endParaRPr lang="en-US" altLang="en-US" sz="1200" b="1" dirty="0">
              <a:solidFill>
                <a:srgbClr val="006600"/>
              </a:solidFill>
              <a:latin typeface="Liberation Sans"/>
            </a:endParaRP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4" name="Rectangle 3"/>
          <p:cNvSpPr>
            <a:spLocks noGrp="1" noChangeArrowheads="1"/>
          </p:cNvSpPr>
          <p:nvPr>
            <p:ph type="title" idx="4294967295"/>
          </p:nvPr>
        </p:nvSpPr>
        <p:spPr bwMode="auto">
          <a:xfrm>
            <a:off x="609600" y="381000"/>
            <a:ext cx="5715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Specific Identification</a:t>
            </a:r>
          </a:p>
        </p:txBody>
      </p:sp>
      <p:pic>
        <p:nvPicPr>
          <p:cNvPr id="2" name="Picture 1"/>
          <p:cNvPicPr>
            <a:picLocks noChangeAspect="1"/>
          </p:cNvPicPr>
          <p:nvPr/>
        </p:nvPicPr>
        <p:blipFill>
          <a:blip r:embed="rId4"/>
          <a:stretch>
            <a:fillRect/>
          </a:stretch>
        </p:blipFill>
        <p:spPr>
          <a:xfrm>
            <a:off x="6619838" y="128496"/>
            <a:ext cx="1762162" cy="1553976"/>
          </a:xfrm>
          <a:prstGeom prst="rect">
            <a:avLst/>
          </a:prstGeom>
        </p:spPr>
      </p:pic>
      <p:pic>
        <p:nvPicPr>
          <p:cNvPr id="17" name="Picture 16"/>
          <p:cNvPicPr preferRelativeResize="0">
            <a:picLocks/>
          </p:cNvPicPr>
          <p:nvPr/>
        </p:nvPicPr>
        <p:blipFill>
          <a:blip r:embed="rId5"/>
          <a:stretch>
            <a:fillRect/>
          </a:stretch>
        </p:blipFill>
        <p:spPr>
          <a:xfrm>
            <a:off x="3352800" y="3440209"/>
            <a:ext cx="4984977" cy="311519"/>
          </a:xfrm>
          <a:prstGeom prst="rect">
            <a:avLst/>
          </a:prstGeom>
        </p:spPr>
      </p:pic>
      <p:pic>
        <p:nvPicPr>
          <p:cNvPr id="18" name="Picture 17"/>
          <p:cNvPicPr preferRelativeResize="0">
            <a:picLocks/>
          </p:cNvPicPr>
          <p:nvPr/>
        </p:nvPicPr>
        <p:blipFill>
          <a:blip r:embed="rId5"/>
          <a:stretch>
            <a:fillRect/>
          </a:stretch>
        </p:blipFill>
        <p:spPr>
          <a:xfrm>
            <a:off x="3352800" y="3734545"/>
            <a:ext cx="4984977" cy="311519"/>
          </a:xfrm>
          <a:prstGeom prst="rect">
            <a:avLst/>
          </a:prstGeom>
        </p:spPr>
      </p:pic>
      <p:pic>
        <p:nvPicPr>
          <p:cNvPr id="19" name="Picture 18"/>
          <p:cNvPicPr preferRelativeResize="0">
            <a:picLocks/>
          </p:cNvPicPr>
          <p:nvPr/>
        </p:nvPicPr>
        <p:blipFill>
          <a:blip r:embed="rId5"/>
          <a:stretch>
            <a:fillRect/>
          </a:stretch>
        </p:blipFill>
        <p:spPr>
          <a:xfrm>
            <a:off x="3352800" y="4043833"/>
            <a:ext cx="4984977" cy="311519"/>
          </a:xfrm>
          <a:prstGeom prst="rect">
            <a:avLst/>
          </a:prstGeom>
        </p:spPr>
      </p:pic>
      <p:pic>
        <p:nvPicPr>
          <p:cNvPr id="20" name="Picture 19"/>
          <p:cNvPicPr preferRelativeResize="0">
            <a:picLocks/>
          </p:cNvPicPr>
          <p:nvPr/>
        </p:nvPicPr>
        <p:blipFill>
          <a:blip r:embed="rId5"/>
          <a:stretch>
            <a:fillRect/>
          </a:stretch>
        </p:blipFill>
        <p:spPr>
          <a:xfrm>
            <a:off x="3352800" y="4424833"/>
            <a:ext cx="4984977" cy="311519"/>
          </a:xfrm>
          <a:prstGeom prst="rect">
            <a:avLst/>
          </a:prstGeom>
        </p:spPr>
      </p:pic>
      <p:pic>
        <p:nvPicPr>
          <p:cNvPr id="21" name="Picture 20"/>
          <p:cNvPicPr preferRelativeResize="0">
            <a:picLocks/>
          </p:cNvPicPr>
          <p:nvPr/>
        </p:nvPicPr>
        <p:blipFill>
          <a:blip r:embed="rId5"/>
          <a:stretch>
            <a:fillRect/>
          </a:stretch>
        </p:blipFill>
        <p:spPr>
          <a:xfrm>
            <a:off x="5947431" y="4893985"/>
            <a:ext cx="1443969" cy="311519"/>
          </a:xfrm>
          <a:prstGeom prst="rect">
            <a:avLst/>
          </a:prstGeom>
        </p:spPr>
      </p:pic>
      <p:pic>
        <p:nvPicPr>
          <p:cNvPr id="22" name="Picture 21"/>
          <p:cNvPicPr preferRelativeResize="0">
            <a:picLocks/>
          </p:cNvPicPr>
          <p:nvPr/>
        </p:nvPicPr>
        <p:blipFill>
          <a:blip r:embed="rId5"/>
          <a:stretch>
            <a:fillRect/>
          </a:stretch>
        </p:blipFill>
        <p:spPr>
          <a:xfrm>
            <a:off x="2925480" y="5467729"/>
            <a:ext cx="4984977" cy="311519"/>
          </a:xfrm>
          <a:prstGeom prst="rect">
            <a:avLst/>
          </a:prstGeom>
        </p:spPr>
      </p:pic>
      <p:pic>
        <p:nvPicPr>
          <p:cNvPr id="23" name="Picture 22"/>
          <p:cNvPicPr preferRelativeResize="0">
            <a:picLocks/>
          </p:cNvPicPr>
          <p:nvPr/>
        </p:nvPicPr>
        <p:blipFill>
          <a:blip r:embed="rId5"/>
          <a:stretch>
            <a:fillRect/>
          </a:stretch>
        </p:blipFill>
        <p:spPr>
          <a:xfrm>
            <a:off x="5943600" y="5836777"/>
            <a:ext cx="1443969" cy="311519"/>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nodeType="clickEffect">
                                  <p:stCondLst>
                                    <p:cond delay="0"/>
                                  </p:stCondLst>
                                  <p:childTnLst>
                                    <p:animEffect transition="out" filter="wipe(left)">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5843" name="Text Box 5"/>
          <p:cNvSpPr txBox="1">
            <a:spLocks noChangeArrowheads="1"/>
          </p:cNvSpPr>
          <p:nvPr/>
        </p:nvSpPr>
        <p:spPr bwMode="auto">
          <a:xfrm>
            <a:off x="609600" y="1981200"/>
            <a:ext cx="7772400" cy="241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lvl="1" algn="l">
              <a:lnSpc>
                <a:spcPct val="120000"/>
              </a:lnSpc>
              <a:spcBef>
                <a:spcPts val="1500"/>
              </a:spcBef>
              <a:buClr>
                <a:srgbClr val="CC0000"/>
              </a:buClr>
              <a:buSzPct val="80000"/>
              <a:buFont typeface="Wingdings" panose="05000000000000000000" pitchFamily="2" charset="2"/>
              <a:buChar char="u"/>
            </a:pPr>
            <a:r>
              <a:rPr lang="en-US" altLang="en-US" sz="2100" dirty="0">
                <a:latin typeface="Liberation Sans"/>
              </a:rPr>
              <a:t>Prices items in the inventory on the basis of the average cost of all similar goods available during the period.</a:t>
            </a:r>
          </a:p>
          <a:p>
            <a:pPr lvl="1" algn="l">
              <a:lnSpc>
                <a:spcPct val="120000"/>
              </a:lnSpc>
              <a:spcBef>
                <a:spcPts val="1500"/>
              </a:spcBef>
              <a:buClr>
                <a:srgbClr val="CC0000"/>
              </a:buClr>
              <a:buSzPct val="80000"/>
              <a:buFont typeface="Wingdings" panose="05000000000000000000" pitchFamily="2" charset="2"/>
              <a:buChar char="u"/>
            </a:pPr>
            <a:r>
              <a:rPr lang="en-US" altLang="en-US" sz="2100" dirty="0">
                <a:latin typeface="Liberation Sans"/>
              </a:rPr>
              <a:t>Not as subject to income manipulation.</a:t>
            </a:r>
          </a:p>
          <a:p>
            <a:pPr lvl="1" algn="l">
              <a:lnSpc>
                <a:spcPct val="120000"/>
              </a:lnSpc>
              <a:spcBef>
                <a:spcPts val="1500"/>
              </a:spcBef>
              <a:buClr>
                <a:srgbClr val="CC0000"/>
              </a:buClr>
              <a:buSzPct val="80000"/>
              <a:buFont typeface="Wingdings" panose="05000000000000000000" pitchFamily="2" charset="2"/>
              <a:buChar char="u"/>
            </a:pPr>
            <a:r>
              <a:rPr lang="en-US" altLang="en-US" sz="2100" dirty="0">
                <a:latin typeface="Liberation Sans"/>
              </a:rPr>
              <a:t>Measuring a specific physical flow of inventory is often impossible.</a:t>
            </a:r>
          </a:p>
        </p:txBody>
      </p:sp>
      <p:sp>
        <p:nvSpPr>
          <p:cNvPr id="17" name="Text Box 7"/>
          <p:cNvSpPr txBox="1">
            <a:spLocks noChangeArrowheads="1"/>
          </p:cNvSpPr>
          <p:nvPr/>
        </p:nvSpPr>
        <p:spPr bwMode="auto">
          <a:xfrm>
            <a:off x="609600" y="1371600"/>
            <a:ext cx="8001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SzPct val="80000"/>
              <a:defRPr/>
            </a:pPr>
            <a:r>
              <a:rPr lang="en-US" sz="2800" b="1" dirty="0" smtClean="0">
                <a:solidFill>
                  <a:srgbClr val="CC0000"/>
                </a:solidFill>
                <a:latin typeface="Liberation Sans"/>
              </a:rPr>
              <a:t>Average-Cost</a:t>
            </a:r>
          </a:p>
        </p:txBody>
      </p:sp>
      <p:sp>
        <p:nvSpPr>
          <p:cNvPr id="19"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r>
              <a:rPr lang="en-US" sz="3200" i="0" kern="1200" dirty="0">
                <a:solidFill>
                  <a:schemeClr val="tx2">
                    <a:lumMod val="50000"/>
                  </a:schemeClr>
                </a:solidFill>
                <a:effectLst/>
                <a:latin typeface="Liberation Sans"/>
                <a:ea typeface="+mn-ea"/>
                <a:cs typeface="+mn-cs"/>
              </a:rPr>
              <a:t>Which Cost Flow Assumptions to Adopt?</a:t>
            </a: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912938"/>
            <a:ext cx="79248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3" name="Text Box 16"/>
          <p:cNvSpPr txBox="1">
            <a:spLocks noChangeArrowheads="1"/>
          </p:cNvSpPr>
          <p:nvPr/>
        </p:nvSpPr>
        <p:spPr bwMode="auto">
          <a:xfrm>
            <a:off x="6477000" y="1247592"/>
            <a:ext cx="24384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200" b="1" dirty="0" smtClean="0">
                <a:solidFill>
                  <a:srgbClr val="006600"/>
                </a:solidFill>
                <a:latin typeface="Liberation Sans"/>
              </a:rPr>
              <a:t>ILLUSTRATION 8-8</a:t>
            </a:r>
          </a:p>
          <a:p>
            <a:pPr algn="l">
              <a:spcBef>
                <a:spcPts val="0"/>
              </a:spcBef>
            </a:pPr>
            <a:r>
              <a:rPr lang="en-US" altLang="en-US" sz="1200" dirty="0">
                <a:latin typeface="Liberation Sans"/>
              </a:rPr>
              <a:t>Weighted-Average Method—Periodic </a:t>
            </a:r>
            <a:r>
              <a:rPr lang="en-US" altLang="en-US" sz="1200" dirty="0" smtClean="0">
                <a:latin typeface="Liberation Sans"/>
              </a:rPr>
              <a:t>Inventory</a:t>
            </a:r>
            <a:endParaRPr lang="en-US" altLang="en-US" sz="1200" dirty="0">
              <a:latin typeface="Liberation Sans"/>
            </a:endParaRPr>
          </a:p>
        </p:txBody>
      </p:sp>
      <p:sp>
        <p:nvSpPr>
          <p:cNvPr id="882708" name="Text Box 20"/>
          <p:cNvSpPr txBox="1">
            <a:spLocks noChangeArrowheads="1"/>
          </p:cNvSpPr>
          <p:nvPr/>
        </p:nvSpPr>
        <p:spPr bwMode="auto">
          <a:xfrm>
            <a:off x="609600" y="1373188"/>
            <a:ext cx="53340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SzPct val="80000"/>
              <a:defRPr/>
            </a:pPr>
            <a:r>
              <a:rPr lang="en-US" sz="2500" b="1" dirty="0" smtClean="0">
                <a:solidFill>
                  <a:schemeClr val="tx2">
                    <a:lumMod val="50000"/>
                  </a:schemeClr>
                </a:solidFill>
                <a:latin typeface="Liberation Sans"/>
              </a:rPr>
              <a:t>Weighted-Average Method</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4"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Average-Cost</a:t>
            </a:r>
          </a:p>
        </p:txBody>
      </p:sp>
      <p:sp>
        <p:nvSpPr>
          <p:cNvPr id="36878" name="TextBox 15"/>
          <p:cNvSpPr txBox="1">
            <a:spLocks noChangeArrowheads="1"/>
          </p:cNvSpPr>
          <p:nvPr/>
        </p:nvSpPr>
        <p:spPr bwMode="auto">
          <a:xfrm>
            <a:off x="838200" y="63246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200" dirty="0">
                <a:latin typeface="Liberation Sans"/>
                <a:cs typeface="Arial" panose="020B0604020202020204" pitchFamily="34" charset="0"/>
              </a:rPr>
              <a:t>Advance slide in presentation mode to reveal answer.</a:t>
            </a:r>
          </a:p>
        </p:txBody>
      </p:sp>
      <p:pic>
        <p:nvPicPr>
          <p:cNvPr id="15" name="Picture 14"/>
          <p:cNvPicPr preferRelativeResize="0">
            <a:picLocks/>
          </p:cNvPicPr>
          <p:nvPr/>
        </p:nvPicPr>
        <p:blipFill>
          <a:blip r:embed="rId4"/>
          <a:stretch>
            <a:fillRect/>
          </a:stretch>
        </p:blipFill>
        <p:spPr>
          <a:xfrm>
            <a:off x="4467289" y="3717360"/>
            <a:ext cx="896591" cy="311519"/>
          </a:xfrm>
          <a:prstGeom prst="rect">
            <a:avLst/>
          </a:prstGeom>
        </p:spPr>
      </p:pic>
      <p:pic>
        <p:nvPicPr>
          <p:cNvPr id="16" name="Picture 15"/>
          <p:cNvPicPr preferRelativeResize="0">
            <a:picLocks/>
          </p:cNvPicPr>
          <p:nvPr/>
        </p:nvPicPr>
        <p:blipFill>
          <a:blip r:embed="rId4"/>
          <a:stretch>
            <a:fillRect/>
          </a:stretch>
        </p:blipFill>
        <p:spPr>
          <a:xfrm>
            <a:off x="4483848" y="4060273"/>
            <a:ext cx="896591" cy="311519"/>
          </a:xfrm>
          <a:prstGeom prst="rect">
            <a:avLst/>
          </a:prstGeom>
        </p:spPr>
      </p:pic>
      <p:pic>
        <p:nvPicPr>
          <p:cNvPr id="17" name="Picture 16"/>
          <p:cNvPicPr preferRelativeResize="0">
            <a:picLocks/>
          </p:cNvPicPr>
          <p:nvPr/>
        </p:nvPicPr>
        <p:blipFill>
          <a:blip r:embed="rId4"/>
          <a:stretch>
            <a:fillRect/>
          </a:stretch>
        </p:blipFill>
        <p:spPr>
          <a:xfrm>
            <a:off x="5602944" y="3862296"/>
            <a:ext cx="896591" cy="311519"/>
          </a:xfrm>
          <a:prstGeom prst="rect">
            <a:avLst/>
          </a:prstGeom>
        </p:spPr>
      </p:pic>
      <p:pic>
        <p:nvPicPr>
          <p:cNvPr id="18" name="Picture 17"/>
          <p:cNvPicPr preferRelativeResize="0">
            <a:picLocks/>
          </p:cNvPicPr>
          <p:nvPr/>
        </p:nvPicPr>
        <p:blipFill>
          <a:blip r:embed="rId4"/>
          <a:stretch>
            <a:fillRect/>
          </a:stretch>
        </p:blipFill>
        <p:spPr>
          <a:xfrm>
            <a:off x="4418619" y="4669873"/>
            <a:ext cx="3095277" cy="311519"/>
          </a:xfrm>
          <a:prstGeom prst="rect">
            <a:avLst/>
          </a:prstGeom>
        </p:spPr>
      </p:pic>
      <p:pic>
        <p:nvPicPr>
          <p:cNvPr id="19" name="Picture 18"/>
          <p:cNvPicPr preferRelativeResize="0">
            <a:picLocks/>
          </p:cNvPicPr>
          <p:nvPr/>
        </p:nvPicPr>
        <p:blipFill>
          <a:blip r:embed="rId4"/>
          <a:stretch>
            <a:fillRect/>
          </a:stretch>
        </p:blipFill>
        <p:spPr>
          <a:xfrm>
            <a:off x="3042985" y="5395968"/>
            <a:ext cx="4119815" cy="283199"/>
          </a:xfrm>
          <a:prstGeom prst="rect">
            <a:avLst/>
          </a:prstGeom>
        </p:spPr>
      </p:pic>
      <p:pic>
        <p:nvPicPr>
          <p:cNvPr id="20" name="Picture 19"/>
          <p:cNvPicPr preferRelativeResize="0">
            <a:picLocks/>
          </p:cNvPicPr>
          <p:nvPr/>
        </p:nvPicPr>
        <p:blipFill>
          <a:blip r:embed="rId4"/>
          <a:stretch>
            <a:fillRect/>
          </a:stretch>
        </p:blipFill>
        <p:spPr>
          <a:xfrm>
            <a:off x="5817037" y="5708281"/>
            <a:ext cx="1193363" cy="311519"/>
          </a:xfrm>
          <a:prstGeom prst="rect">
            <a:avLst/>
          </a:prstGeom>
        </p:spPr>
      </p:pic>
      <p:sp>
        <p:nvSpPr>
          <p:cNvPr id="2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305800" cy="158432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6" name="Rectangle 18"/>
          <p:cNvSpPr>
            <a:spLocks noChangeArrowheads="1"/>
          </p:cNvSpPr>
          <p:nvPr/>
        </p:nvSpPr>
        <p:spPr bwMode="auto">
          <a:xfrm>
            <a:off x="609600" y="4038600"/>
            <a:ext cx="8229600"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pPr>
            <a:r>
              <a:rPr lang="en-US" altLang="en-US" sz="2100" dirty="0">
                <a:latin typeface="Liberation Sans"/>
              </a:rPr>
              <a:t>In this method, Call-Mart computes a </a:t>
            </a:r>
            <a:r>
              <a:rPr lang="en-US" altLang="en-US" sz="2100" b="1" dirty="0">
                <a:latin typeface="Liberation Sans"/>
              </a:rPr>
              <a:t>new average unit cost </a:t>
            </a:r>
            <a:r>
              <a:rPr lang="en-US" altLang="en-US" sz="2100" dirty="0">
                <a:latin typeface="Liberation Sans"/>
              </a:rPr>
              <a:t>each time it makes a purchase.</a:t>
            </a:r>
          </a:p>
        </p:txBody>
      </p:sp>
      <p:sp>
        <p:nvSpPr>
          <p:cNvPr id="13" name="Text Box 20"/>
          <p:cNvSpPr txBox="1">
            <a:spLocks noChangeArrowheads="1"/>
          </p:cNvSpPr>
          <p:nvPr/>
        </p:nvSpPr>
        <p:spPr bwMode="auto">
          <a:xfrm>
            <a:off x="609600" y="1371600"/>
            <a:ext cx="5334000" cy="468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SzPct val="80000"/>
              <a:defRPr/>
            </a:pPr>
            <a:r>
              <a:rPr lang="en-US" sz="2500" b="1" dirty="0" smtClean="0">
                <a:solidFill>
                  <a:schemeClr val="tx2">
                    <a:lumMod val="50000"/>
                  </a:schemeClr>
                </a:solidFill>
                <a:latin typeface="Liberation Sans"/>
              </a:rPr>
              <a:t>Moving-Average Method</a:t>
            </a: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5"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r>
              <a:rPr lang="en-US" sz="3200" i="0" kern="1200" dirty="0">
                <a:solidFill>
                  <a:srgbClr val="CC0000"/>
                </a:solidFill>
                <a:effectLst/>
                <a:latin typeface="Liberation Sans"/>
                <a:ea typeface="+mn-ea"/>
                <a:cs typeface="+mn-cs"/>
              </a:rPr>
              <a:t>Average-Cost</a:t>
            </a:r>
          </a:p>
        </p:txBody>
      </p:sp>
      <p:sp>
        <p:nvSpPr>
          <p:cNvPr id="16" name="Text Box 16"/>
          <p:cNvSpPr txBox="1">
            <a:spLocks noChangeArrowheads="1"/>
          </p:cNvSpPr>
          <p:nvPr/>
        </p:nvSpPr>
        <p:spPr bwMode="auto">
          <a:xfrm>
            <a:off x="6858000" y="1423021"/>
            <a:ext cx="22098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200" b="1" dirty="0" smtClean="0">
                <a:solidFill>
                  <a:srgbClr val="006600"/>
                </a:solidFill>
                <a:latin typeface="Liberation Sans"/>
              </a:rPr>
              <a:t>ILLUSTRATION 8-9</a:t>
            </a:r>
          </a:p>
          <a:p>
            <a:pPr algn="l">
              <a:spcBef>
                <a:spcPts val="0"/>
              </a:spcBef>
            </a:pPr>
            <a:r>
              <a:rPr lang="en-US" altLang="en-US" sz="1200" dirty="0" smtClean="0">
                <a:latin typeface="Liberation Sans"/>
              </a:rPr>
              <a:t>Moving-Average Method—Perpetual Inventory</a:t>
            </a:r>
            <a:endParaRPr lang="en-US" altLang="en-US" sz="1200" dirty="0">
              <a:latin typeface="Liberation Sans"/>
            </a:endParaRPr>
          </a:p>
        </p:txBody>
      </p:sp>
      <p:pic>
        <p:nvPicPr>
          <p:cNvPr id="17" name="Picture 16"/>
          <p:cNvPicPr preferRelativeResize="0">
            <a:picLocks/>
          </p:cNvPicPr>
          <p:nvPr/>
        </p:nvPicPr>
        <p:blipFill>
          <a:blip r:embed="rId4"/>
          <a:stretch>
            <a:fillRect/>
          </a:stretch>
        </p:blipFill>
        <p:spPr>
          <a:xfrm>
            <a:off x="6109312" y="2514600"/>
            <a:ext cx="2558080" cy="212772"/>
          </a:xfrm>
          <a:prstGeom prst="rect">
            <a:avLst/>
          </a:prstGeom>
        </p:spPr>
      </p:pic>
      <p:pic>
        <p:nvPicPr>
          <p:cNvPr id="18" name="Picture 17"/>
          <p:cNvPicPr preferRelativeResize="0">
            <a:picLocks/>
          </p:cNvPicPr>
          <p:nvPr/>
        </p:nvPicPr>
        <p:blipFill>
          <a:blip r:embed="rId4"/>
          <a:stretch>
            <a:fillRect/>
          </a:stretch>
        </p:blipFill>
        <p:spPr>
          <a:xfrm>
            <a:off x="6096000" y="2753052"/>
            <a:ext cx="2558080" cy="212772"/>
          </a:xfrm>
          <a:prstGeom prst="rect">
            <a:avLst/>
          </a:prstGeom>
        </p:spPr>
      </p:pic>
      <p:pic>
        <p:nvPicPr>
          <p:cNvPr id="19" name="Picture 18"/>
          <p:cNvPicPr preferRelativeResize="0">
            <a:picLocks/>
          </p:cNvPicPr>
          <p:nvPr/>
        </p:nvPicPr>
        <p:blipFill>
          <a:blip r:embed="rId4"/>
          <a:stretch>
            <a:fillRect/>
          </a:stretch>
        </p:blipFill>
        <p:spPr>
          <a:xfrm>
            <a:off x="4431434" y="2891226"/>
            <a:ext cx="1588366" cy="551876"/>
          </a:xfrm>
          <a:prstGeom prst="rect">
            <a:avLst/>
          </a:prstGeom>
        </p:spPr>
      </p:pic>
      <p:pic>
        <p:nvPicPr>
          <p:cNvPr id="20" name="Picture 19"/>
          <p:cNvPicPr preferRelativeResize="0">
            <a:picLocks/>
          </p:cNvPicPr>
          <p:nvPr/>
        </p:nvPicPr>
        <p:blipFill>
          <a:blip r:embed="rId4"/>
          <a:stretch>
            <a:fillRect/>
          </a:stretch>
        </p:blipFill>
        <p:spPr>
          <a:xfrm>
            <a:off x="6096000" y="3163932"/>
            <a:ext cx="2558080" cy="212772"/>
          </a:xfrm>
          <a:prstGeom prst="rect">
            <a:avLst/>
          </a:prstGeom>
        </p:spPr>
      </p:pic>
      <p:pic>
        <p:nvPicPr>
          <p:cNvPr id="21" name="Picture 20"/>
          <p:cNvPicPr preferRelativeResize="0">
            <a:picLocks/>
          </p:cNvPicPr>
          <p:nvPr/>
        </p:nvPicPr>
        <p:blipFill>
          <a:blip r:embed="rId4"/>
          <a:stretch>
            <a:fillRect/>
          </a:stretch>
        </p:blipFill>
        <p:spPr>
          <a:xfrm>
            <a:off x="6096000" y="3392532"/>
            <a:ext cx="2558080" cy="212772"/>
          </a:xfrm>
          <a:prstGeom prst="rect">
            <a:avLst/>
          </a:prstGeom>
        </p:spPr>
      </p:pic>
      <p:sp>
        <p:nvSpPr>
          <p:cNvPr id="2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8915" name="Text Box 5"/>
          <p:cNvSpPr txBox="1">
            <a:spLocks noChangeArrowheads="1"/>
          </p:cNvSpPr>
          <p:nvPr/>
        </p:nvSpPr>
        <p:spPr bwMode="auto">
          <a:xfrm>
            <a:off x="609600" y="1981200"/>
            <a:ext cx="7772400" cy="260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lvl="1" algn="l">
              <a:lnSpc>
                <a:spcPct val="120000"/>
              </a:lnSpc>
              <a:spcBef>
                <a:spcPts val="1500"/>
              </a:spcBef>
              <a:buClr>
                <a:srgbClr val="CC0000"/>
              </a:buClr>
              <a:buSzPct val="80000"/>
              <a:buFont typeface="Wingdings" panose="05000000000000000000" pitchFamily="2" charset="2"/>
              <a:buChar char="u"/>
            </a:pPr>
            <a:r>
              <a:rPr lang="en-US" altLang="en-US" sz="2100" dirty="0">
                <a:latin typeface="Liberation Sans"/>
              </a:rPr>
              <a:t>Assumes goods are used in the order in which they are purchased.</a:t>
            </a:r>
          </a:p>
          <a:p>
            <a:pPr lvl="1" algn="l">
              <a:lnSpc>
                <a:spcPct val="120000"/>
              </a:lnSpc>
              <a:spcBef>
                <a:spcPts val="1500"/>
              </a:spcBef>
              <a:buClr>
                <a:srgbClr val="CC0000"/>
              </a:buClr>
              <a:buSzPct val="80000"/>
              <a:buFont typeface="Wingdings" panose="05000000000000000000" pitchFamily="2" charset="2"/>
              <a:buChar char="u"/>
            </a:pPr>
            <a:r>
              <a:rPr lang="en-US" altLang="en-US" sz="2100" dirty="0">
                <a:latin typeface="Liberation Sans"/>
              </a:rPr>
              <a:t>Approximates the physical flow of goods.</a:t>
            </a:r>
          </a:p>
          <a:p>
            <a:pPr lvl="1" algn="l">
              <a:lnSpc>
                <a:spcPct val="120000"/>
              </a:lnSpc>
              <a:spcBef>
                <a:spcPts val="1500"/>
              </a:spcBef>
              <a:buClr>
                <a:srgbClr val="CC0000"/>
              </a:buClr>
              <a:buSzPct val="80000"/>
              <a:buFont typeface="Wingdings" panose="05000000000000000000" pitchFamily="2" charset="2"/>
              <a:buChar char="u"/>
            </a:pPr>
            <a:r>
              <a:rPr lang="en-US" altLang="en-US" sz="2100" dirty="0">
                <a:latin typeface="Liberation Sans"/>
              </a:rPr>
              <a:t>Ending inventory is close to current cost.</a:t>
            </a:r>
          </a:p>
          <a:p>
            <a:pPr lvl="1" algn="l">
              <a:lnSpc>
                <a:spcPct val="120000"/>
              </a:lnSpc>
              <a:spcBef>
                <a:spcPts val="1500"/>
              </a:spcBef>
              <a:buClr>
                <a:srgbClr val="CC0000"/>
              </a:buClr>
              <a:buSzPct val="80000"/>
              <a:buFont typeface="Wingdings" panose="05000000000000000000" pitchFamily="2" charset="2"/>
              <a:buChar char="u"/>
            </a:pPr>
            <a:r>
              <a:rPr lang="en-US" altLang="en-US" sz="2100" dirty="0">
                <a:latin typeface="Liberation Sans"/>
              </a:rPr>
              <a:t>Fails to match current costs against current revenues.</a:t>
            </a:r>
          </a:p>
        </p:txBody>
      </p:sp>
      <p:sp>
        <p:nvSpPr>
          <p:cNvPr id="38916" name="Text Box 7"/>
          <p:cNvSpPr txBox="1">
            <a:spLocks noChangeArrowheads="1"/>
          </p:cNvSpPr>
          <p:nvPr/>
        </p:nvSpPr>
        <p:spPr bwMode="auto">
          <a:xfrm>
            <a:off x="609600" y="1371600"/>
            <a:ext cx="8001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CC0000"/>
                </a:solidFill>
                <a:latin typeface="Liberation Sans"/>
              </a:rPr>
              <a:t>First-In, First-Out (FIFO)</a:t>
            </a:r>
          </a:p>
        </p:txBody>
      </p:sp>
      <p:sp>
        <p:nvSpPr>
          <p:cNvPr id="19"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r>
              <a:rPr lang="en-US" sz="3200" i="0" kern="1200" dirty="0">
                <a:solidFill>
                  <a:schemeClr val="tx2">
                    <a:lumMod val="50000"/>
                  </a:schemeClr>
                </a:solidFill>
                <a:effectLst/>
                <a:latin typeface="Liberation Sans"/>
                <a:ea typeface="+mn-ea"/>
                <a:cs typeface="+mn-cs"/>
              </a:rPr>
              <a:t>Which Cost Flow Assumptions to Adopt?</a:t>
            </a: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87563"/>
            <a:ext cx="8077200" cy="294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Text Box 14"/>
          <p:cNvSpPr txBox="1">
            <a:spLocks noChangeArrowheads="1"/>
          </p:cNvSpPr>
          <p:nvPr/>
        </p:nvSpPr>
        <p:spPr bwMode="auto">
          <a:xfrm>
            <a:off x="609600" y="1371600"/>
            <a:ext cx="44196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500" b="1" dirty="0">
                <a:latin typeface="Liberation Sans"/>
              </a:rPr>
              <a:t>Periodic Inventory System</a:t>
            </a:r>
          </a:p>
        </p:txBody>
      </p:sp>
      <p:sp>
        <p:nvSpPr>
          <p:cNvPr id="39946" name="Rectangle 19"/>
          <p:cNvSpPr>
            <a:spLocks noChangeArrowheads="1"/>
          </p:cNvSpPr>
          <p:nvPr/>
        </p:nvSpPr>
        <p:spPr bwMode="auto">
          <a:xfrm>
            <a:off x="533400" y="5105400"/>
            <a:ext cx="80772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pPr>
            <a:r>
              <a:rPr lang="en-US" altLang="en-US" sz="2000" dirty="0">
                <a:latin typeface="Liberation Sans"/>
              </a:rPr>
              <a:t>Determine cost of ending inventory by taking the cost of the most recent purchase and working back until it accounts for all units in the inventory.</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4"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First-In, First-Out (FIFO)</a:t>
            </a:r>
          </a:p>
        </p:txBody>
      </p:sp>
      <p:sp>
        <p:nvSpPr>
          <p:cNvPr id="15" name="Text Box 16"/>
          <p:cNvSpPr txBox="1">
            <a:spLocks noChangeArrowheads="1"/>
          </p:cNvSpPr>
          <p:nvPr/>
        </p:nvSpPr>
        <p:spPr bwMode="auto">
          <a:xfrm>
            <a:off x="6858000" y="1405093"/>
            <a:ext cx="22098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200" b="1" dirty="0" smtClean="0">
                <a:solidFill>
                  <a:srgbClr val="006600"/>
                </a:solidFill>
                <a:latin typeface="Liberation Sans"/>
              </a:rPr>
              <a:t>ILLUSTRATION 8-10</a:t>
            </a:r>
          </a:p>
          <a:p>
            <a:pPr algn="l">
              <a:spcBef>
                <a:spcPts val="0"/>
              </a:spcBef>
            </a:pPr>
            <a:r>
              <a:rPr lang="en-US" altLang="en-US" sz="1200" dirty="0">
                <a:latin typeface="Liberation Sans"/>
              </a:rPr>
              <a:t>FIFO Method—Periodic </a:t>
            </a:r>
            <a:r>
              <a:rPr lang="en-US" altLang="en-US" sz="1200" dirty="0" smtClean="0">
                <a:latin typeface="Liberation Sans"/>
              </a:rPr>
              <a:t>Inventory</a:t>
            </a:r>
            <a:endParaRPr lang="en-US" altLang="en-US" sz="1200" dirty="0">
              <a:latin typeface="Liberation Sans"/>
            </a:endParaRPr>
          </a:p>
        </p:txBody>
      </p:sp>
      <p:pic>
        <p:nvPicPr>
          <p:cNvPr id="16" name="Picture 15"/>
          <p:cNvPicPr preferRelativeResize="0">
            <a:picLocks/>
          </p:cNvPicPr>
          <p:nvPr/>
        </p:nvPicPr>
        <p:blipFill>
          <a:blip r:embed="rId4"/>
          <a:stretch>
            <a:fillRect/>
          </a:stretch>
        </p:blipFill>
        <p:spPr>
          <a:xfrm>
            <a:off x="5105400" y="2602215"/>
            <a:ext cx="3095277" cy="257454"/>
          </a:xfrm>
          <a:prstGeom prst="rect">
            <a:avLst/>
          </a:prstGeom>
        </p:spPr>
      </p:pic>
      <p:pic>
        <p:nvPicPr>
          <p:cNvPr id="17" name="Picture 16"/>
          <p:cNvPicPr preferRelativeResize="0">
            <a:picLocks/>
          </p:cNvPicPr>
          <p:nvPr/>
        </p:nvPicPr>
        <p:blipFill>
          <a:blip r:embed="rId4"/>
          <a:stretch>
            <a:fillRect/>
          </a:stretch>
        </p:blipFill>
        <p:spPr>
          <a:xfrm>
            <a:off x="5105400" y="2883648"/>
            <a:ext cx="3095277" cy="257454"/>
          </a:xfrm>
          <a:prstGeom prst="rect">
            <a:avLst/>
          </a:prstGeom>
        </p:spPr>
      </p:pic>
      <p:pic>
        <p:nvPicPr>
          <p:cNvPr id="18" name="Picture 17"/>
          <p:cNvPicPr preferRelativeResize="0">
            <a:picLocks/>
          </p:cNvPicPr>
          <p:nvPr/>
        </p:nvPicPr>
        <p:blipFill>
          <a:blip r:embed="rId4"/>
          <a:stretch>
            <a:fillRect/>
          </a:stretch>
        </p:blipFill>
        <p:spPr>
          <a:xfrm>
            <a:off x="6688301" y="3208762"/>
            <a:ext cx="1312699" cy="311519"/>
          </a:xfrm>
          <a:prstGeom prst="rect">
            <a:avLst/>
          </a:prstGeom>
        </p:spPr>
      </p:pic>
      <p:pic>
        <p:nvPicPr>
          <p:cNvPr id="19" name="Picture 18"/>
          <p:cNvPicPr preferRelativeResize="0">
            <a:picLocks/>
          </p:cNvPicPr>
          <p:nvPr/>
        </p:nvPicPr>
        <p:blipFill>
          <a:blip r:embed="rId4"/>
          <a:stretch>
            <a:fillRect/>
          </a:stretch>
        </p:blipFill>
        <p:spPr>
          <a:xfrm>
            <a:off x="5867400" y="4085946"/>
            <a:ext cx="1312699" cy="257454"/>
          </a:xfrm>
          <a:prstGeom prst="rect">
            <a:avLst/>
          </a:prstGeom>
        </p:spPr>
      </p:pic>
      <p:pic>
        <p:nvPicPr>
          <p:cNvPr id="20" name="Picture 19"/>
          <p:cNvPicPr preferRelativeResize="0">
            <a:picLocks/>
          </p:cNvPicPr>
          <p:nvPr/>
        </p:nvPicPr>
        <p:blipFill>
          <a:blip r:embed="rId4"/>
          <a:stretch>
            <a:fillRect/>
          </a:stretch>
        </p:blipFill>
        <p:spPr>
          <a:xfrm>
            <a:off x="5867400" y="4401672"/>
            <a:ext cx="1312699" cy="311519"/>
          </a:xfrm>
          <a:prstGeom prst="rect">
            <a:avLst/>
          </a:prstGeom>
        </p:spPr>
      </p:pic>
      <p:sp>
        <p:nvSpPr>
          <p:cNvPr id="2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09600" y="1981200"/>
            <a:ext cx="8229600" cy="162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ct val="40000"/>
              </a:spcBef>
              <a:spcAft>
                <a:spcPct val="20000"/>
              </a:spcAft>
              <a:buSzPct val="80000"/>
            </a:pPr>
            <a:r>
              <a:rPr lang="en-US" altLang="en-US" sz="2300" b="1" dirty="0">
                <a:solidFill>
                  <a:schemeClr val="tx2">
                    <a:lumMod val="50000"/>
                  </a:schemeClr>
                </a:solidFill>
                <a:latin typeface="Liberation Sans"/>
              </a:rPr>
              <a:t>Inventories</a:t>
            </a:r>
            <a:r>
              <a:rPr lang="en-US" altLang="en-US" sz="2300" dirty="0">
                <a:latin typeface="Liberation Sans"/>
              </a:rPr>
              <a:t> are asset:</a:t>
            </a:r>
          </a:p>
          <a:p>
            <a:pPr lvl="1" algn="l">
              <a:lnSpc>
                <a:spcPct val="120000"/>
              </a:lnSpc>
              <a:spcBef>
                <a:spcPct val="40000"/>
              </a:spcBef>
              <a:buClr>
                <a:srgbClr val="CC0000"/>
              </a:buClr>
              <a:buSzPct val="80000"/>
              <a:buFont typeface="Wingdings" panose="05000000000000000000" pitchFamily="2" charset="2"/>
              <a:buChar char="u"/>
            </a:pPr>
            <a:r>
              <a:rPr lang="en-US" altLang="en-US" sz="2100" dirty="0">
                <a:latin typeface="Liberation Sans"/>
              </a:rPr>
              <a:t>items held for sale in the ordinary course of business, or</a:t>
            </a:r>
          </a:p>
          <a:p>
            <a:pPr lvl="1" algn="l">
              <a:lnSpc>
                <a:spcPct val="120000"/>
              </a:lnSpc>
              <a:spcBef>
                <a:spcPct val="40000"/>
              </a:spcBef>
              <a:buClr>
                <a:srgbClr val="CC0000"/>
              </a:buClr>
              <a:buSzPct val="80000"/>
              <a:buFont typeface="Wingdings" panose="05000000000000000000" pitchFamily="2" charset="2"/>
              <a:buChar char="u"/>
            </a:pPr>
            <a:r>
              <a:rPr lang="en-US" altLang="en-US" sz="2100" dirty="0">
                <a:latin typeface="Liberation Sans"/>
              </a:rPr>
              <a:t>goods to be used in the production of goods to be sold.</a:t>
            </a:r>
          </a:p>
        </p:txBody>
      </p:sp>
      <p:sp>
        <p:nvSpPr>
          <p:cNvPr id="5124" name="Text Box 5"/>
          <p:cNvSpPr txBox="1">
            <a:spLocks noChangeArrowheads="1"/>
          </p:cNvSpPr>
          <p:nvPr/>
        </p:nvSpPr>
        <p:spPr bwMode="auto">
          <a:xfrm>
            <a:off x="990600" y="4784405"/>
            <a:ext cx="3124200" cy="532453"/>
          </a:xfrm>
          <a:prstGeom prst="rect">
            <a:avLst/>
          </a:prstGeom>
          <a:solidFill>
            <a:srgbClr val="FFFFCC"/>
          </a:solidFill>
          <a:ln w="38100" cap="sq">
            <a:solidFill>
              <a:schemeClr val="tx1"/>
            </a:solidFill>
            <a:miter lim="800000"/>
            <a:headEnd type="none" w="sm" len="sm"/>
            <a:tailEnd type="none" w="sm" len="sm"/>
          </a:ln>
          <a:effectLst/>
        </p:spPr>
        <p:txBody>
          <a:bodyPr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10000"/>
              </a:lnSpc>
              <a:spcBef>
                <a:spcPct val="30000"/>
              </a:spcBef>
              <a:spcAft>
                <a:spcPct val="20000"/>
              </a:spcAft>
              <a:buSzPct val="80000"/>
            </a:pPr>
            <a:r>
              <a:rPr lang="en-US" altLang="en-US" sz="2600" b="1" dirty="0">
                <a:solidFill>
                  <a:schemeClr val="bg2"/>
                </a:solidFill>
                <a:latin typeface="Liberation Sans"/>
              </a:rPr>
              <a:t>Merchandiser</a:t>
            </a:r>
          </a:p>
        </p:txBody>
      </p:sp>
      <p:sp>
        <p:nvSpPr>
          <p:cNvPr id="5125" name="Text Box 6"/>
          <p:cNvSpPr txBox="1">
            <a:spLocks noChangeArrowheads="1"/>
          </p:cNvSpPr>
          <p:nvPr/>
        </p:nvSpPr>
        <p:spPr bwMode="auto">
          <a:xfrm>
            <a:off x="4953000" y="4783611"/>
            <a:ext cx="3124200" cy="532453"/>
          </a:xfrm>
          <a:prstGeom prst="rect">
            <a:avLst/>
          </a:prstGeom>
          <a:solidFill>
            <a:srgbClr val="FFFFCC"/>
          </a:solidFill>
          <a:ln w="38100" cap="sq">
            <a:solidFill>
              <a:schemeClr val="tx1"/>
            </a:solidFill>
            <a:miter lim="800000"/>
            <a:headEnd type="none" w="sm" len="sm"/>
            <a:tailEnd type="none" w="sm" len="sm"/>
          </a:ln>
          <a:effectLst/>
        </p:spPr>
        <p:txBody>
          <a:bodyPr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10000"/>
              </a:lnSpc>
              <a:spcBef>
                <a:spcPct val="30000"/>
              </a:spcBef>
              <a:spcAft>
                <a:spcPct val="20000"/>
              </a:spcAft>
              <a:buSzPct val="80000"/>
            </a:pPr>
            <a:r>
              <a:rPr lang="en-US" altLang="en-US" sz="2600" b="1" dirty="0">
                <a:solidFill>
                  <a:schemeClr val="bg2"/>
                </a:solidFill>
                <a:latin typeface="Liberation Sans"/>
              </a:rPr>
              <a:t>Manufacturer</a:t>
            </a:r>
          </a:p>
        </p:txBody>
      </p:sp>
      <p:sp>
        <p:nvSpPr>
          <p:cNvPr id="5126" name="Text Box 7"/>
          <p:cNvSpPr txBox="1">
            <a:spLocks noChangeArrowheads="1"/>
          </p:cNvSpPr>
          <p:nvPr/>
        </p:nvSpPr>
        <p:spPr bwMode="auto">
          <a:xfrm>
            <a:off x="2133600" y="3962400"/>
            <a:ext cx="4876800" cy="488950"/>
          </a:xfrm>
          <a:prstGeom prst="rect">
            <a:avLst/>
          </a:prstGeom>
          <a:noFill/>
          <a:ln>
            <a:noFill/>
          </a:ln>
          <a:effectLst/>
          <a:extLst>
            <a:ext uri="{909E8E84-426E-40DD-AFC4-6F175D3DCCD1}">
              <a14:hiddenFill xmlns:a14="http://schemas.microsoft.com/office/drawing/2010/main">
                <a:solidFill>
                  <a:srgbClr val="FAEFB6"/>
                </a:solidFill>
              </a14:hiddenFill>
            </a:ext>
            <a:ext uri="{91240B29-F687-4F45-9708-019B960494DF}">
              <a14:hiddenLine xmlns:a14="http://schemas.microsoft.com/office/drawing/2010/main" w="381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600" b="1" dirty="0">
                <a:latin typeface="Liberation Sans"/>
              </a:rPr>
              <a:t>Businesses with Inventory</a:t>
            </a:r>
          </a:p>
        </p:txBody>
      </p:sp>
      <p:sp>
        <p:nvSpPr>
          <p:cNvPr id="5127" name="Text Box 8"/>
          <p:cNvSpPr txBox="1">
            <a:spLocks noChangeArrowheads="1"/>
          </p:cNvSpPr>
          <p:nvPr/>
        </p:nvSpPr>
        <p:spPr bwMode="auto">
          <a:xfrm>
            <a:off x="4267200" y="4805363"/>
            <a:ext cx="533400" cy="457200"/>
          </a:xfrm>
          <a:prstGeom prst="rect">
            <a:avLst/>
          </a:prstGeom>
          <a:noFill/>
          <a:ln>
            <a:noFill/>
          </a:ln>
          <a:effectLst/>
          <a:extLst>
            <a:ext uri="{909E8E84-426E-40DD-AFC4-6F175D3DCCD1}">
              <a14:hiddenFill xmlns:a14="http://schemas.microsoft.com/office/drawing/2010/main">
                <a:solidFill>
                  <a:srgbClr val="FAEFB6"/>
                </a:solidFill>
              </a14:hiddenFill>
            </a:ext>
            <a:ext uri="{91240B29-F687-4F45-9708-019B960494DF}">
              <a14:hiddenLine xmlns:a14="http://schemas.microsoft.com/office/drawing/2010/main" w="381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400" dirty="0">
                <a:latin typeface="Liberation Sans"/>
              </a:rPr>
              <a:t>or</a:t>
            </a:r>
          </a:p>
        </p:txBody>
      </p:sp>
      <p:sp>
        <p:nvSpPr>
          <p:cNvPr id="5128" name="Text Box 9"/>
          <p:cNvSpPr txBox="1">
            <a:spLocks noChangeArrowheads="1"/>
          </p:cNvSpPr>
          <p:nvPr/>
        </p:nvSpPr>
        <p:spPr bwMode="auto">
          <a:xfrm>
            <a:off x="609600" y="1371600"/>
            <a:ext cx="2667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CC0000"/>
                </a:solidFill>
                <a:latin typeface="Liberation Sans"/>
              </a:rPr>
              <a:t>Classification</a:t>
            </a:r>
          </a:p>
        </p:txBody>
      </p:sp>
      <p:sp>
        <p:nvSpPr>
          <p:cNvPr id="5129" name="Line 10"/>
          <p:cNvSpPr>
            <a:spLocks noChangeShapeType="1"/>
          </p:cNvSpPr>
          <p:nvPr/>
        </p:nvSpPr>
        <p:spPr bwMode="auto">
          <a:xfrm>
            <a:off x="2514600" y="4495800"/>
            <a:ext cx="4267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2" name="Rectangle 4"/>
          <p:cNvSpPr>
            <a:spLocks noGrp="1" noChangeArrowheads="1"/>
          </p:cNvSpPr>
          <p:nvPr>
            <p:ph type="title" idx="4294967295"/>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INVENTORY ISSUES</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8610600"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Rectangle 13"/>
          <p:cNvSpPr>
            <a:spLocks noChangeArrowheads="1"/>
          </p:cNvSpPr>
          <p:nvPr/>
        </p:nvSpPr>
        <p:spPr bwMode="auto">
          <a:xfrm>
            <a:off x="533400" y="4648200"/>
            <a:ext cx="80772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pPr>
            <a:r>
              <a:rPr lang="en-US" altLang="en-US" sz="2000" dirty="0">
                <a:latin typeface="Liberation Sans"/>
              </a:rPr>
              <a:t>In all cases where FIFO is used, the inventory and cost of goods sold would be the </a:t>
            </a:r>
            <a:r>
              <a:rPr lang="en-US" altLang="en-US" sz="2000" b="1" dirty="0">
                <a:latin typeface="Liberation Sans"/>
              </a:rPr>
              <a:t>same</a:t>
            </a:r>
            <a:r>
              <a:rPr lang="en-US" altLang="en-US" sz="2000" dirty="0">
                <a:latin typeface="Liberation Sans"/>
              </a:rPr>
              <a:t> at the end of the month whether a perpetual or periodic system is used.</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4"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First-In, First-Out (FIFO)</a:t>
            </a:r>
          </a:p>
        </p:txBody>
      </p:sp>
      <p:sp>
        <p:nvSpPr>
          <p:cNvPr id="40972" name="Text Box 14"/>
          <p:cNvSpPr txBox="1">
            <a:spLocks noChangeArrowheads="1"/>
          </p:cNvSpPr>
          <p:nvPr/>
        </p:nvSpPr>
        <p:spPr bwMode="auto">
          <a:xfrm>
            <a:off x="609600" y="1371600"/>
            <a:ext cx="44196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500" b="1" dirty="0">
                <a:latin typeface="Liberation Sans"/>
              </a:rPr>
              <a:t>Perpetual Inventory System</a:t>
            </a:r>
          </a:p>
        </p:txBody>
      </p:sp>
      <p:sp>
        <p:nvSpPr>
          <p:cNvPr id="15" name="Text Box 16"/>
          <p:cNvSpPr txBox="1">
            <a:spLocks noChangeArrowheads="1"/>
          </p:cNvSpPr>
          <p:nvPr/>
        </p:nvSpPr>
        <p:spPr bwMode="auto">
          <a:xfrm>
            <a:off x="7086600" y="1463365"/>
            <a:ext cx="2008909"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200" b="1" dirty="0" smtClean="0">
                <a:solidFill>
                  <a:srgbClr val="006600"/>
                </a:solidFill>
                <a:latin typeface="Liberation Sans"/>
              </a:rPr>
              <a:t>ILLUSTRATION 8-11</a:t>
            </a:r>
          </a:p>
          <a:p>
            <a:pPr algn="l">
              <a:spcBef>
                <a:spcPts val="0"/>
              </a:spcBef>
            </a:pPr>
            <a:r>
              <a:rPr lang="en-US" altLang="en-US" sz="1200" dirty="0">
                <a:latin typeface="Liberation Sans"/>
              </a:rPr>
              <a:t>FIFO Method—Perpetual </a:t>
            </a:r>
            <a:r>
              <a:rPr lang="en-US" altLang="en-US" sz="1200" dirty="0" smtClean="0">
                <a:latin typeface="Liberation Sans"/>
              </a:rPr>
              <a:t>Inventory</a:t>
            </a:r>
            <a:endParaRPr lang="en-US" altLang="en-US" sz="1200" dirty="0">
              <a:latin typeface="Liberation Sans"/>
            </a:endParaRPr>
          </a:p>
        </p:txBody>
      </p:sp>
      <p:pic>
        <p:nvPicPr>
          <p:cNvPr id="16" name="Picture 15"/>
          <p:cNvPicPr preferRelativeResize="0">
            <a:picLocks/>
          </p:cNvPicPr>
          <p:nvPr/>
        </p:nvPicPr>
        <p:blipFill>
          <a:blip r:embed="rId4"/>
          <a:stretch>
            <a:fillRect/>
          </a:stretch>
        </p:blipFill>
        <p:spPr>
          <a:xfrm>
            <a:off x="6248400" y="2520576"/>
            <a:ext cx="2558080" cy="212772"/>
          </a:xfrm>
          <a:prstGeom prst="rect">
            <a:avLst/>
          </a:prstGeom>
        </p:spPr>
      </p:pic>
      <p:pic>
        <p:nvPicPr>
          <p:cNvPr id="17" name="Picture 16"/>
          <p:cNvPicPr preferRelativeResize="0">
            <a:picLocks/>
          </p:cNvPicPr>
          <p:nvPr/>
        </p:nvPicPr>
        <p:blipFill>
          <a:blip r:embed="rId4"/>
          <a:stretch>
            <a:fillRect/>
          </a:stretch>
        </p:blipFill>
        <p:spPr>
          <a:xfrm>
            <a:off x="6248400" y="2780618"/>
            <a:ext cx="2558080" cy="414632"/>
          </a:xfrm>
          <a:prstGeom prst="rect">
            <a:avLst/>
          </a:prstGeom>
        </p:spPr>
      </p:pic>
      <p:pic>
        <p:nvPicPr>
          <p:cNvPr id="18" name="Picture 17"/>
          <p:cNvPicPr preferRelativeResize="0">
            <a:picLocks/>
          </p:cNvPicPr>
          <p:nvPr/>
        </p:nvPicPr>
        <p:blipFill>
          <a:blip r:embed="rId4"/>
          <a:stretch>
            <a:fillRect/>
          </a:stretch>
        </p:blipFill>
        <p:spPr>
          <a:xfrm>
            <a:off x="4328314" y="3172295"/>
            <a:ext cx="1920086" cy="734547"/>
          </a:xfrm>
          <a:prstGeom prst="rect">
            <a:avLst/>
          </a:prstGeom>
        </p:spPr>
      </p:pic>
      <p:pic>
        <p:nvPicPr>
          <p:cNvPr id="19" name="Picture 18"/>
          <p:cNvPicPr preferRelativeResize="0">
            <a:picLocks/>
          </p:cNvPicPr>
          <p:nvPr/>
        </p:nvPicPr>
        <p:blipFill>
          <a:blip r:embed="rId4"/>
          <a:stretch>
            <a:fillRect/>
          </a:stretch>
        </p:blipFill>
        <p:spPr>
          <a:xfrm>
            <a:off x="6248400" y="3242968"/>
            <a:ext cx="2558080" cy="414632"/>
          </a:xfrm>
          <a:prstGeom prst="rect">
            <a:avLst/>
          </a:prstGeom>
        </p:spPr>
      </p:pic>
      <p:pic>
        <p:nvPicPr>
          <p:cNvPr id="20" name="Picture 19"/>
          <p:cNvPicPr preferRelativeResize="0">
            <a:picLocks/>
          </p:cNvPicPr>
          <p:nvPr/>
        </p:nvPicPr>
        <p:blipFill>
          <a:blip r:embed="rId4"/>
          <a:stretch>
            <a:fillRect/>
          </a:stretch>
        </p:blipFill>
        <p:spPr>
          <a:xfrm>
            <a:off x="6248400" y="3833904"/>
            <a:ext cx="2558080" cy="501705"/>
          </a:xfrm>
          <a:prstGeom prst="rect">
            <a:avLst/>
          </a:prstGeom>
        </p:spPr>
      </p:pic>
      <p:sp>
        <p:nvSpPr>
          <p:cNvPr id="2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3401" y="2080341"/>
            <a:ext cx="8077200" cy="3101259"/>
          </a:xfrm>
          <a:prstGeom prst="rect">
            <a:avLst/>
          </a:prstGeom>
        </p:spPr>
      </p:pic>
      <p:sp>
        <p:nvSpPr>
          <p:cNvPr id="2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
        <p:nvSpPr>
          <p:cNvPr id="41992" name="Rectangle 12"/>
          <p:cNvSpPr>
            <a:spLocks noChangeArrowheads="1"/>
          </p:cNvSpPr>
          <p:nvPr/>
        </p:nvSpPr>
        <p:spPr bwMode="auto">
          <a:xfrm>
            <a:off x="609600" y="5257800"/>
            <a:ext cx="49530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pPr>
            <a:r>
              <a:rPr lang="en-US" altLang="en-US" sz="2000" dirty="0">
                <a:latin typeface="Liberation Sans"/>
              </a:rPr>
              <a:t>The cost of the total quantity sold or issued during the month comes from the most recent purchases.</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4" name="Rectangle 3"/>
          <p:cNvSpPr>
            <a:spLocks noGrp="1" noChangeArrowheads="1"/>
          </p:cNvSpPr>
          <p:nvPr>
            <p:ph type="title" idx="4294967295"/>
          </p:nvPr>
        </p:nvSpPr>
        <p:spPr bwMode="auto">
          <a:xfrm>
            <a:off x="609600" y="381000"/>
            <a:ext cx="5105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Last-In, First-Out (LIFO)</a:t>
            </a:r>
          </a:p>
        </p:txBody>
      </p:sp>
      <p:sp>
        <p:nvSpPr>
          <p:cNvPr id="41996" name="Text Box 14"/>
          <p:cNvSpPr txBox="1">
            <a:spLocks noChangeArrowheads="1"/>
          </p:cNvSpPr>
          <p:nvPr/>
        </p:nvSpPr>
        <p:spPr bwMode="auto">
          <a:xfrm>
            <a:off x="609600" y="1371600"/>
            <a:ext cx="44196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500" b="1" dirty="0">
                <a:latin typeface="Liberation Sans"/>
              </a:rPr>
              <a:t>Periodic Inventory System</a:t>
            </a:r>
          </a:p>
        </p:txBody>
      </p:sp>
      <p:pic>
        <p:nvPicPr>
          <p:cNvPr id="2" name="Picture 1"/>
          <p:cNvPicPr>
            <a:picLocks noChangeAspect="1"/>
          </p:cNvPicPr>
          <p:nvPr/>
        </p:nvPicPr>
        <p:blipFill>
          <a:blip r:embed="rId4"/>
          <a:stretch>
            <a:fillRect/>
          </a:stretch>
        </p:blipFill>
        <p:spPr>
          <a:xfrm>
            <a:off x="5715000" y="5302202"/>
            <a:ext cx="2301221" cy="1327198"/>
          </a:xfrm>
          <a:prstGeom prst="rect">
            <a:avLst/>
          </a:prstGeom>
        </p:spPr>
      </p:pic>
      <p:sp>
        <p:nvSpPr>
          <p:cNvPr id="16" name="Text Box 16"/>
          <p:cNvSpPr txBox="1">
            <a:spLocks noChangeArrowheads="1"/>
          </p:cNvSpPr>
          <p:nvPr/>
        </p:nvSpPr>
        <p:spPr bwMode="auto">
          <a:xfrm>
            <a:off x="6904320" y="1397629"/>
            <a:ext cx="2008909"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200" b="1" dirty="0" smtClean="0">
                <a:solidFill>
                  <a:srgbClr val="006600"/>
                </a:solidFill>
                <a:latin typeface="Liberation Sans"/>
              </a:rPr>
              <a:t>ILLUSTRATION 8-12</a:t>
            </a:r>
          </a:p>
          <a:p>
            <a:pPr algn="l">
              <a:spcBef>
                <a:spcPts val="0"/>
              </a:spcBef>
            </a:pPr>
            <a:r>
              <a:rPr lang="en-US" altLang="en-US" sz="1200" dirty="0" smtClean="0">
                <a:latin typeface="Liberation Sans"/>
              </a:rPr>
              <a:t>LIFO Method—Periodic Inventory</a:t>
            </a:r>
            <a:endParaRPr lang="en-US" altLang="en-US" sz="1200" dirty="0">
              <a:latin typeface="Liberation Sans"/>
            </a:endParaRPr>
          </a:p>
        </p:txBody>
      </p:sp>
      <p:pic>
        <p:nvPicPr>
          <p:cNvPr id="17" name="Picture 16"/>
          <p:cNvPicPr preferRelativeResize="0">
            <a:picLocks/>
          </p:cNvPicPr>
          <p:nvPr/>
        </p:nvPicPr>
        <p:blipFill>
          <a:blip r:embed="rId5"/>
          <a:stretch>
            <a:fillRect/>
          </a:stretch>
        </p:blipFill>
        <p:spPr>
          <a:xfrm>
            <a:off x="5210523" y="2630533"/>
            <a:ext cx="3095277" cy="342671"/>
          </a:xfrm>
          <a:prstGeom prst="rect">
            <a:avLst/>
          </a:prstGeom>
        </p:spPr>
      </p:pic>
      <p:pic>
        <p:nvPicPr>
          <p:cNvPr id="18" name="Picture 17"/>
          <p:cNvPicPr preferRelativeResize="0">
            <a:picLocks/>
          </p:cNvPicPr>
          <p:nvPr/>
        </p:nvPicPr>
        <p:blipFill>
          <a:blip r:embed="rId5"/>
          <a:stretch>
            <a:fillRect/>
          </a:stretch>
        </p:blipFill>
        <p:spPr>
          <a:xfrm>
            <a:off x="5105400" y="2934925"/>
            <a:ext cx="3095277" cy="283199"/>
          </a:xfrm>
          <a:prstGeom prst="rect">
            <a:avLst/>
          </a:prstGeom>
        </p:spPr>
      </p:pic>
      <p:pic>
        <p:nvPicPr>
          <p:cNvPr id="19" name="Picture 18"/>
          <p:cNvPicPr preferRelativeResize="0">
            <a:picLocks/>
          </p:cNvPicPr>
          <p:nvPr/>
        </p:nvPicPr>
        <p:blipFill>
          <a:blip r:embed="rId5"/>
          <a:stretch>
            <a:fillRect/>
          </a:stretch>
        </p:blipFill>
        <p:spPr>
          <a:xfrm>
            <a:off x="5105400" y="3307093"/>
            <a:ext cx="3095277" cy="311519"/>
          </a:xfrm>
          <a:prstGeom prst="rect">
            <a:avLst/>
          </a:prstGeom>
        </p:spPr>
      </p:pic>
      <p:pic>
        <p:nvPicPr>
          <p:cNvPr id="20" name="Picture 19"/>
          <p:cNvPicPr preferRelativeResize="0">
            <a:picLocks/>
          </p:cNvPicPr>
          <p:nvPr/>
        </p:nvPicPr>
        <p:blipFill>
          <a:blip r:embed="rId5"/>
          <a:stretch>
            <a:fillRect/>
          </a:stretch>
        </p:blipFill>
        <p:spPr>
          <a:xfrm>
            <a:off x="6023631" y="3907801"/>
            <a:ext cx="1443969" cy="283199"/>
          </a:xfrm>
          <a:prstGeom prst="rect">
            <a:avLst/>
          </a:prstGeom>
        </p:spPr>
      </p:pic>
      <p:pic>
        <p:nvPicPr>
          <p:cNvPr id="21" name="Picture 20"/>
          <p:cNvPicPr preferRelativeResize="0">
            <a:picLocks/>
          </p:cNvPicPr>
          <p:nvPr/>
        </p:nvPicPr>
        <p:blipFill>
          <a:blip r:embed="rId5"/>
          <a:stretch>
            <a:fillRect/>
          </a:stretch>
        </p:blipFill>
        <p:spPr>
          <a:xfrm>
            <a:off x="5947431" y="4169736"/>
            <a:ext cx="1443969" cy="311519"/>
          </a:xfrm>
          <a:prstGeom prst="rect">
            <a:avLst/>
          </a:prstGeom>
        </p:spPr>
      </p:pic>
      <p:pic>
        <p:nvPicPr>
          <p:cNvPr id="23" name="Picture 22"/>
          <p:cNvPicPr preferRelativeResize="0">
            <a:picLocks/>
          </p:cNvPicPr>
          <p:nvPr/>
        </p:nvPicPr>
        <p:blipFill>
          <a:blip r:embed="rId5"/>
          <a:stretch>
            <a:fillRect/>
          </a:stretch>
        </p:blipFill>
        <p:spPr>
          <a:xfrm>
            <a:off x="5943600" y="4559965"/>
            <a:ext cx="1443969" cy="311519"/>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86106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Rectangle 8"/>
          <p:cNvSpPr>
            <a:spLocks noChangeArrowheads="1"/>
          </p:cNvSpPr>
          <p:nvPr/>
        </p:nvSpPr>
        <p:spPr bwMode="auto">
          <a:xfrm>
            <a:off x="533400" y="4724400"/>
            <a:ext cx="807720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pPr>
            <a:r>
              <a:rPr lang="en-US" altLang="en-US" sz="2000" dirty="0">
                <a:latin typeface="Liberation Sans"/>
              </a:rPr>
              <a:t>The LIFO method results in different ending inventory and cost of goods sold amounts than the amounts calculated under the periodic method.</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4"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Last-In, First-Out (LIFO)</a:t>
            </a:r>
          </a:p>
        </p:txBody>
      </p:sp>
      <p:sp>
        <p:nvSpPr>
          <p:cNvPr id="43020" name="Text Box 14"/>
          <p:cNvSpPr txBox="1">
            <a:spLocks noChangeArrowheads="1"/>
          </p:cNvSpPr>
          <p:nvPr/>
        </p:nvSpPr>
        <p:spPr bwMode="auto">
          <a:xfrm>
            <a:off x="609600" y="1371600"/>
            <a:ext cx="44196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500" b="1" dirty="0">
                <a:latin typeface="Liberation Sans"/>
              </a:rPr>
              <a:t>Perpetual Inventory System</a:t>
            </a:r>
          </a:p>
        </p:txBody>
      </p:sp>
      <p:sp>
        <p:nvSpPr>
          <p:cNvPr id="15" name="Text Box 16"/>
          <p:cNvSpPr txBox="1">
            <a:spLocks noChangeArrowheads="1"/>
          </p:cNvSpPr>
          <p:nvPr/>
        </p:nvSpPr>
        <p:spPr bwMode="auto">
          <a:xfrm>
            <a:off x="7076819" y="1457389"/>
            <a:ext cx="2008909"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200" b="1" dirty="0" smtClean="0">
                <a:solidFill>
                  <a:srgbClr val="006600"/>
                </a:solidFill>
                <a:latin typeface="Liberation Sans"/>
              </a:rPr>
              <a:t>ILLUSTRATION 8-13</a:t>
            </a:r>
          </a:p>
          <a:p>
            <a:pPr algn="l">
              <a:spcBef>
                <a:spcPts val="0"/>
              </a:spcBef>
            </a:pPr>
            <a:r>
              <a:rPr lang="en-US" altLang="en-US" sz="1200" dirty="0" smtClean="0">
                <a:latin typeface="Liberation Sans"/>
              </a:rPr>
              <a:t>LIFO Method—Perpetual Inventory</a:t>
            </a:r>
            <a:endParaRPr lang="en-US" altLang="en-US" sz="1200" dirty="0">
              <a:latin typeface="Liberation Sans"/>
            </a:endParaRPr>
          </a:p>
        </p:txBody>
      </p:sp>
      <p:pic>
        <p:nvPicPr>
          <p:cNvPr id="16" name="Picture 15"/>
          <p:cNvPicPr preferRelativeResize="0">
            <a:picLocks/>
          </p:cNvPicPr>
          <p:nvPr/>
        </p:nvPicPr>
        <p:blipFill>
          <a:blip r:embed="rId4"/>
          <a:stretch>
            <a:fillRect/>
          </a:stretch>
        </p:blipFill>
        <p:spPr>
          <a:xfrm>
            <a:off x="6281120" y="2526552"/>
            <a:ext cx="2558080" cy="212772"/>
          </a:xfrm>
          <a:prstGeom prst="rect">
            <a:avLst/>
          </a:prstGeom>
        </p:spPr>
      </p:pic>
      <p:pic>
        <p:nvPicPr>
          <p:cNvPr id="17" name="Picture 16"/>
          <p:cNvPicPr preferRelativeResize="0">
            <a:picLocks/>
          </p:cNvPicPr>
          <p:nvPr/>
        </p:nvPicPr>
        <p:blipFill>
          <a:blip r:embed="rId4"/>
          <a:stretch>
            <a:fillRect/>
          </a:stretch>
        </p:blipFill>
        <p:spPr>
          <a:xfrm>
            <a:off x="6248400" y="2783563"/>
            <a:ext cx="2558080" cy="414632"/>
          </a:xfrm>
          <a:prstGeom prst="rect">
            <a:avLst/>
          </a:prstGeom>
        </p:spPr>
      </p:pic>
      <p:pic>
        <p:nvPicPr>
          <p:cNvPr id="18" name="Picture 17"/>
          <p:cNvPicPr preferRelativeResize="0">
            <a:picLocks/>
          </p:cNvPicPr>
          <p:nvPr/>
        </p:nvPicPr>
        <p:blipFill>
          <a:blip r:embed="rId4"/>
          <a:stretch>
            <a:fillRect/>
          </a:stretch>
        </p:blipFill>
        <p:spPr>
          <a:xfrm>
            <a:off x="4495800" y="3179035"/>
            <a:ext cx="1443969" cy="501705"/>
          </a:xfrm>
          <a:prstGeom prst="rect">
            <a:avLst/>
          </a:prstGeom>
        </p:spPr>
      </p:pic>
      <p:pic>
        <p:nvPicPr>
          <p:cNvPr id="19" name="Picture 18"/>
          <p:cNvPicPr preferRelativeResize="0">
            <a:picLocks/>
          </p:cNvPicPr>
          <p:nvPr/>
        </p:nvPicPr>
        <p:blipFill>
          <a:blip r:embed="rId4"/>
          <a:stretch>
            <a:fillRect/>
          </a:stretch>
        </p:blipFill>
        <p:spPr>
          <a:xfrm>
            <a:off x="6248400" y="3178750"/>
            <a:ext cx="2558080" cy="456095"/>
          </a:xfrm>
          <a:prstGeom prst="rect">
            <a:avLst/>
          </a:prstGeom>
        </p:spPr>
      </p:pic>
      <p:pic>
        <p:nvPicPr>
          <p:cNvPr id="20" name="Picture 19"/>
          <p:cNvPicPr preferRelativeResize="0">
            <a:picLocks/>
          </p:cNvPicPr>
          <p:nvPr/>
        </p:nvPicPr>
        <p:blipFill>
          <a:blip r:embed="rId4"/>
          <a:stretch>
            <a:fillRect/>
          </a:stretch>
        </p:blipFill>
        <p:spPr>
          <a:xfrm>
            <a:off x="6248400" y="3682462"/>
            <a:ext cx="2558080" cy="667770"/>
          </a:xfrm>
          <a:prstGeom prst="rect">
            <a:avLst/>
          </a:prstGeom>
        </p:spPr>
      </p:pic>
      <p:sp>
        <p:nvSpPr>
          <p:cNvPr id="2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inventory classifications and different inventory systems.</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Determine the goods and costs included in inventory.</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Describe and compare the cost flow assumptions used to account for inventories.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4"/>
            </a:pPr>
            <a:r>
              <a:rPr lang="en-US" sz="1900" b="1" dirty="0">
                <a:solidFill>
                  <a:srgbClr val="CC0000"/>
                </a:solidFill>
                <a:latin typeface="Liberation Sans" panose="020B0604020202020204" pitchFamily="34" charset="0"/>
              </a:rPr>
              <a:t>Identify special issues related to LIFO.</a:t>
            </a:r>
          </a:p>
          <a:p>
            <a:pPr marL="341313" indent="-341313" algn="l">
              <a:lnSpc>
                <a:spcPct val="115000"/>
              </a:lnSpc>
              <a:spcBef>
                <a:spcPct val="45000"/>
              </a:spcBef>
              <a:buClr>
                <a:srgbClr val="CC0000"/>
              </a:buClr>
              <a:buAutoNum type="arabicPlain" startAt="4"/>
            </a:pPr>
            <a:r>
              <a:rPr lang="en-US" sz="1900" b="0" dirty="0" smtClean="0">
                <a:solidFill>
                  <a:schemeClr val="bg2"/>
                </a:solidFill>
                <a:latin typeface="Liberation Sans" panose="020B0604020202020204" pitchFamily="34" charset="0"/>
              </a:rPr>
              <a:t>Determine the effects of inventory errors on the financial statements.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00200" y="155057"/>
            <a:ext cx="60960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Valuation </a:t>
            </a:r>
            <a:r>
              <a:rPr lang="en-US" altLang="en-US" sz="4000" dirty="0">
                <a:solidFill>
                  <a:schemeClr val="tx2">
                    <a:lumMod val="50000"/>
                  </a:schemeClr>
                </a:solidFill>
                <a:latin typeface="Liberation Sans" panose="020B0604020202020204" pitchFamily="34" charset="0"/>
              </a:rPr>
              <a:t>of Inventories: A Cost-Basis Approach</a:t>
            </a: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8</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extLst>
      <p:ext uri="{BB962C8B-B14F-4D97-AF65-F5344CB8AC3E}">
        <p14:creationId xmlns:p14="http://schemas.microsoft.com/office/powerpoint/2010/main" val="1384228875"/>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09600" y="1981200"/>
            <a:ext cx="7848600" cy="243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0000"/>
              </a:lnSpc>
              <a:spcBef>
                <a:spcPct val="30000"/>
              </a:spcBef>
              <a:spcAft>
                <a:spcPct val="20000"/>
              </a:spcAft>
              <a:buSzPct val="80000"/>
            </a:pPr>
            <a:r>
              <a:rPr lang="en-US" altLang="en-US" sz="2200" dirty="0">
                <a:latin typeface="Liberation Sans"/>
              </a:rPr>
              <a:t>Many companies use </a:t>
            </a:r>
          </a:p>
          <a:p>
            <a:pPr lvl="1" algn="l">
              <a:lnSpc>
                <a:spcPct val="110000"/>
              </a:lnSpc>
              <a:spcBef>
                <a:spcPct val="30000"/>
              </a:spcBef>
              <a:spcAft>
                <a:spcPct val="20000"/>
              </a:spcAft>
              <a:buClr>
                <a:srgbClr val="CC0000"/>
              </a:buClr>
              <a:buSzPct val="80000"/>
              <a:buFont typeface="Wingdings" panose="05000000000000000000" pitchFamily="2" charset="2"/>
              <a:buChar char="u"/>
            </a:pPr>
            <a:r>
              <a:rPr lang="en-US" altLang="en-US" sz="2100" dirty="0">
                <a:latin typeface="Liberation Sans"/>
              </a:rPr>
              <a:t>LIFO for tax and external financial reporting purposes.</a:t>
            </a:r>
          </a:p>
          <a:p>
            <a:pPr lvl="1" algn="l">
              <a:lnSpc>
                <a:spcPct val="110000"/>
              </a:lnSpc>
              <a:spcBef>
                <a:spcPct val="30000"/>
              </a:spcBef>
              <a:spcAft>
                <a:spcPct val="20000"/>
              </a:spcAft>
              <a:buClr>
                <a:srgbClr val="CC0000"/>
              </a:buClr>
              <a:buSzPct val="80000"/>
              <a:buFont typeface="Wingdings" panose="05000000000000000000" pitchFamily="2" charset="2"/>
              <a:buChar char="u"/>
            </a:pPr>
            <a:r>
              <a:rPr lang="en-US" altLang="en-US" sz="2100" dirty="0">
                <a:latin typeface="Liberation Sans"/>
              </a:rPr>
              <a:t>FIFO, average cost, or standard cost system for internal reporting purposes.</a:t>
            </a:r>
          </a:p>
          <a:p>
            <a:pPr algn="l">
              <a:lnSpc>
                <a:spcPct val="110000"/>
              </a:lnSpc>
              <a:spcBef>
                <a:spcPct val="30000"/>
              </a:spcBef>
              <a:spcAft>
                <a:spcPct val="20000"/>
              </a:spcAft>
              <a:buSzPct val="80000"/>
            </a:pPr>
            <a:r>
              <a:rPr lang="en-US" altLang="en-US" sz="2200" dirty="0">
                <a:latin typeface="Liberation Sans"/>
              </a:rPr>
              <a:t>Reasons:</a:t>
            </a:r>
          </a:p>
        </p:txBody>
      </p:sp>
      <p:sp>
        <p:nvSpPr>
          <p:cNvPr id="45059" name="Text Box 5"/>
          <p:cNvSpPr txBox="1">
            <a:spLocks noChangeArrowheads="1"/>
          </p:cNvSpPr>
          <p:nvPr/>
        </p:nvSpPr>
        <p:spPr bwMode="auto">
          <a:xfrm>
            <a:off x="609600" y="1371600"/>
            <a:ext cx="8001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CC0000"/>
                </a:solidFill>
                <a:latin typeface="Liberation Sans"/>
              </a:rPr>
              <a:t>LIFO Reserve</a:t>
            </a:r>
          </a:p>
        </p:txBody>
      </p:sp>
      <p:sp>
        <p:nvSpPr>
          <p:cNvPr id="45060" name="Text Box 6"/>
          <p:cNvSpPr txBox="1">
            <a:spLocks noChangeArrowheads="1"/>
          </p:cNvSpPr>
          <p:nvPr/>
        </p:nvSpPr>
        <p:spPr bwMode="auto">
          <a:xfrm>
            <a:off x="609600" y="4373563"/>
            <a:ext cx="6019800" cy="187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600"/>
              </a:spcBef>
              <a:buClr>
                <a:srgbClr val="CC0000"/>
              </a:buClr>
              <a:buFontTx/>
              <a:buAutoNum type="arabicPeriod"/>
            </a:pPr>
            <a:r>
              <a:rPr lang="en-US" altLang="en-US" sz="2100" dirty="0">
                <a:latin typeface="Liberation Sans"/>
              </a:rPr>
              <a:t>Pricing decisions.</a:t>
            </a:r>
          </a:p>
          <a:p>
            <a:pPr algn="l">
              <a:lnSpc>
                <a:spcPct val="120000"/>
              </a:lnSpc>
              <a:spcBef>
                <a:spcPts val="600"/>
              </a:spcBef>
              <a:buClr>
                <a:srgbClr val="CC0000"/>
              </a:buClr>
              <a:buFontTx/>
              <a:buAutoNum type="arabicPeriod"/>
            </a:pPr>
            <a:r>
              <a:rPr lang="en-US" altLang="en-US" sz="2100" dirty="0">
                <a:latin typeface="Liberation Sans"/>
              </a:rPr>
              <a:t>Recordkeeping easier.</a:t>
            </a:r>
          </a:p>
          <a:p>
            <a:pPr algn="l">
              <a:lnSpc>
                <a:spcPct val="120000"/>
              </a:lnSpc>
              <a:spcBef>
                <a:spcPts val="600"/>
              </a:spcBef>
              <a:buClr>
                <a:srgbClr val="CC0000"/>
              </a:buClr>
              <a:buFontTx/>
              <a:buAutoNum type="arabicPeriod"/>
            </a:pPr>
            <a:r>
              <a:rPr lang="en-US" altLang="en-US" sz="2100" dirty="0">
                <a:latin typeface="Liberation Sans"/>
              </a:rPr>
              <a:t>Profit-sharing or bonus arrangements.</a:t>
            </a:r>
          </a:p>
          <a:p>
            <a:pPr algn="l">
              <a:lnSpc>
                <a:spcPct val="120000"/>
              </a:lnSpc>
              <a:spcBef>
                <a:spcPts val="600"/>
              </a:spcBef>
              <a:buClr>
                <a:srgbClr val="CC0000"/>
              </a:buClr>
              <a:buFontTx/>
              <a:buAutoNum type="arabicPeriod"/>
            </a:pPr>
            <a:r>
              <a:rPr lang="en-US" altLang="en-US" sz="2100" dirty="0">
                <a:latin typeface="Liberation Sans"/>
              </a:rPr>
              <a:t>LIFO troublesome for interim periods.</a:t>
            </a:r>
          </a:p>
        </p:txBody>
      </p:sp>
      <p:sp>
        <p:nvSpPr>
          <p:cNvPr id="949258" name="Rectangle 10"/>
          <p:cNvSpPr>
            <a:spLocks noChangeArrowheads="1"/>
          </p:cNvSpPr>
          <p:nvPr/>
        </p:nvSpPr>
        <p:spPr bwMode="auto">
          <a:xfrm>
            <a:off x="609600" y="381000"/>
            <a:ext cx="8153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smtClean="0">
                <a:solidFill>
                  <a:schemeClr val="tx2">
                    <a:lumMod val="50000"/>
                  </a:schemeClr>
                </a:solidFill>
                <a:latin typeface="Liberation Sans"/>
              </a:rPr>
              <a:t>SPECIAL ISSUES RELATED TO LIFO</a:t>
            </a:r>
            <a:endParaRPr lang="en-US" sz="3200" b="1" dirty="0">
              <a:solidFill>
                <a:schemeClr val="tx2">
                  <a:lumMod val="50000"/>
                </a:schemeClr>
              </a:solidFill>
              <a:latin typeface="Liberation San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609600" y="1371600"/>
            <a:ext cx="8001000"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300" b="1" dirty="0">
                <a:solidFill>
                  <a:srgbClr val="CC0000"/>
                </a:solidFill>
                <a:latin typeface="Liberation Sans"/>
              </a:rPr>
              <a:t>LIFO Reserve</a:t>
            </a:r>
            <a:r>
              <a:rPr lang="en-US" altLang="en-US" sz="2300" dirty="0">
                <a:solidFill>
                  <a:srgbClr val="CC0000"/>
                </a:solidFill>
                <a:latin typeface="Liberation Sans"/>
              </a:rPr>
              <a:t> </a:t>
            </a:r>
            <a:r>
              <a:rPr lang="en-US" altLang="en-US" sz="2000" dirty="0">
                <a:solidFill>
                  <a:srgbClr val="000000"/>
                </a:solidFill>
                <a:latin typeface="Liberation Sans"/>
              </a:rPr>
              <a:t>is the difference between the inventory method used for internal reporting purposes and LIFO. </a:t>
            </a:r>
          </a:p>
        </p:txBody>
      </p:sp>
      <p:sp>
        <p:nvSpPr>
          <p:cNvPr id="951302" name="Text Box 6"/>
          <p:cNvSpPr txBox="1">
            <a:spLocks noChangeArrowheads="1"/>
          </p:cNvSpPr>
          <p:nvPr/>
        </p:nvSpPr>
        <p:spPr bwMode="auto">
          <a:xfrm>
            <a:off x="914400" y="5268913"/>
            <a:ext cx="7467600" cy="8001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115050" algn="r"/>
                <a:tab pos="7200900" algn="r"/>
              </a:tabLst>
              <a:defRPr sz="2800">
                <a:solidFill>
                  <a:schemeClr val="tx1"/>
                </a:solidFill>
                <a:latin typeface="Times New Roman" panose="02020603050405020304" pitchFamily="18" charset="0"/>
              </a:defRPr>
            </a:lvl1pPr>
            <a:lvl2pPr marL="742950" indent="-285750">
              <a:tabLst>
                <a:tab pos="6115050" algn="r"/>
                <a:tab pos="7200900" algn="r"/>
              </a:tabLst>
              <a:defRPr sz="2800">
                <a:solidFill>
                  <a:schemeClr val="tx1"/>
                </a:solidFill>
                <a:latin typeface="Times New Roman" panose="02020603050405020304" pitchFamily="18" charset="0"/>
              </a:defRPr>
            </a:lvl2pPr>
            <a:lvl3pPr marL="1143000" indent="-228600">
              <a:tabLst>
                <a:tab pos="6115050" algn="r"/>
                <a:tab pos="7200900" algn="r"/>
              </a:tabLst>
              <a:defRPr sz="2800">
                <a:solidFill>
                  <a:schemeClr val="tx1"/>
                </a:solidFill>
                <a:latin typeface="Times New Roman" panose="02020603050405020304" pitchFamily="18" charset="0"/>
              </a:defRPr>
            </a:lvl3pPr>
            <a:lvl4pPr marL="1600200" indent="-228600">
              <a:tabLst>
                <a:tab pos="6115050" algn="r"/>
                <a:tab pos="7200900" algn="r"/>
              </a:tabLst>
              <a:defRPr sz="2800">
                <a:solidFill>
                  <a:schemeClr val="tx1"/>
                </a:solidFill>
                <a:latin typeface="Times New Roman" panose="02020603050405020304" pitchFamily="18" charset="0"/>
              </a:defRPr>
            </a:lvl4pPr>
            <a:lvl5pPr marL="2057400" indent="-228600">
              <a:tabLst>
                <a:tab pos="6115050" algn="r"/>
                <a:tab pos="72009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115050" algn="r"/>
                <a:tab pos="72009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115050" algn="r"/>
                <a:tab pos="72009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115050" algn="r"/>
                <a:tab pos="72009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115050" algn="r"/>
                <a:tab pos="7200900" algn="r"/>
              </a:tabLst>
              <a:defRPr sz="2800">
                <a:solidFill>
                  <a:schemeClr val="tx1"/>
                </a:solidFill>
                <a:latin typeface="Times New Roman" panose="02020603050405020304" pitchFamily="18" charset="0"/>
              </a:defRPr>
            </a:lvl9pPr>
          </a:lstStyle>
          <a:p>
            <a:pPr algn="l">
              <a:spcBef>
                <a:spcPct val="30000"/>
              </a:spcBef>
            </a:pPr>
            <a:r>
              <a:rPr lang="en-US" altLang="en-US" sz="2000" dirty="0">
                <a:latin typeface="Liberation Sans"/>
                <a:cs typeface="Arial" panose="020B0604020202020204" pitchFamily="34" charset="0"/>
              </a:rPr>
              <a:t>Cost of Goods Sold 	30,000</a:t>
            </a:r>
          </a:p>
          <a:p>
            <a:pPr algn="l">
              <a:spcBef>
                <a:spcPct val="30000"/>
              </a:spcBef>
            </a:pPr>
            <a:r>
              <a:rPr lang="en-US" altLang="en-US" sz="2000" dirty="0">
                <a:latin typeface="Liberation Sans"/>
                <a:cs typeface="Arial" panose="020B0604020202020204" pitchFamily="34" charset="0"/>
              </a:rPr>
              <a:t>	Allowance to Reduce Inventory to LIFO 		30,000</a:t>
            </a:r>
          </a:p>
        </p:txBody>
      </p:sp>
      <p:sp>
        <p:nvSpPr>
          <p:cNvPr id="46084" name="Text Box 10"/>
          <p:cNvSpPr txBox="1">
            <a:spLocks noChangeArrowheads="1"/>
          </p:cNvSpPr>
          <p:nvPr/>
        </p:nvSpPr>
        <p:spPr bwMode="auto">
          <a:xfrm>
            <a:off x="609600" y="4759325"/>
            <a:ext cx="7924800" cy="40005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918075" algn="r"/>
                <a:tab pos="5943600" algn="r"/>
              </a:tabLst>
              <a:defRPr sz="2800">
                <a:solidFill>
                  <a:schemeClr val="tx1"/>
                </a:solidFill>
                <a:latin typeface="Times New Roman" panose="02020603050405020304" pitchFamily="18" charset="0"/>
              </a:defRPr>
            </a:lvl1pPr>
            <a:lvl2pPr marL="742950" indent="-285750">
              <a:tabLst>
                <a:tab pos="4918075" algn="r"/>
                <a:tab pos="5943600" algn="r"/>
              </a:tabLst>
              <a:defRPr sz="2800">
                <a:solidFill>
                  <a:schemeClr val="tx1"/>
                </a:solidFill>
                <a:latin typeface="Times New Roman" panose="02020603050405020304" pitchFamily="18" charset="0"/>
              </a:defRPr>
            </a:lvl2pPr>
            <a:lvl3pPr marL="1143000" indent="-228600">
              <a:tabLst>
                <a:tab pos="4918075" algn="r"/>
                <a:tab pos="5943600" algn="r"/>
              </a:tabLst>
              <a:defRPr sz="2800">
                <a:solidFill>
                  <a:schemeClr val="tx1"/>
                </a:solidFill>
                <a:latin typeface="Times New Roman" panose="02020603050405020304" pitchFamily="18" charset="0"/>
              </a:defRPr>
            </a:lvl3pPr>
            <a:lvl4pPr marL="1600200" indent="-228600">
              <a:tabLst>
                <a:tab pos="4918075" algn="r"/>
                <a:tab pos="5943600" algn="r"/>
              </a:tabLst>
              <a:defRPr sz="2800">
                <a:solidFill>
                  <a:schemeClr val="tx1"/>
                </a:solidFill>
                <a:latin typeface="Times New Roman" panose="02020603050405020304" pitchFamily="18" charset="0"/>
              </a:defRPr>
            </a:lvl4pPr>
            <a:lvl5pPr marL="2057400" indent="-228600">
              <a:tabLst>
                <a:tab pos="4918075" algn="r"/>
                <a:tab pos="5943600" algn="r"/>
              </a:tabLst>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918075" algn="r"/>
                <a:tab pos="5943600" algn="r"/>
              </a:tabLs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918075" algn="r"/>
                <a:tab pos="5943600" algn="r"/>
              </a:tabLs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918075" algn="r"/>
                <a:tab pos="5943600" algn="r"/>
              </a:tabLs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918075" algn="r"/>
                <a:tab pos="5943600" algn="r"/>
              </a:tabLst>
              <a:defRPr sz="2800">
                <a:solidFill>
                  <a:schemeClr val="tx1"/>
                </a:solidFill>
                <a:latin typeface="Times New Roman" panose="02020603050405020304" pitchFamily="18" charset="0"/>
              </a:defRPr>
            </a:lvl9pPr>
          </a:lstStyle>
          <a:p>
            <a:pPr algn="l">
              <a:spcBef>
                <a:spcPct val="50000"/>
              </a:spcBef>
            </a:pPr>
            <a:r>
              <a:rPr lang="en-US" altLang="en-US" sz="2000" b="1" dirty="0">
                <a:latin typeface="Liberation Sans"/>
                <a:cs typeface="Arial" panose="020B0604020202020204" pitchFamily="34" charset="0"/>
              </a:rPr>
              <a:t>Journal entry </a:t>
            </a:r>
            <a:r>
              <a:rPr lang="en-US" altLang="en-US" sz="2000" dirty="0">
                <a:latin typeface="Liberation Sans"/>
                <a:cs typeface="Arial" panose="020B0604020202020204" pitchFamily="34" charset="0"/>
              </a:rPr>
              <a:t>to reduce inventory to LIFO:</a:t>
            </a:r>
          </a:p>
        </p:txBody>
      </p:sp>
      <p:sp>
        <p:nvSpPr>
          <p:cNvPr id="46085" name="Rectangle 12"/>
          <p:cNvSpPr>
            <a:spLocks noChangeArrowheads="1"/>
          </p:cNvSpPr>
          <p:nvPr/>
        </p:nvSpPr>
        <p:spPr bwMode="auto">
          <a:xfrm>
            <a:off x="609600" y="2244725"/>
            <a:ext cx="8229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pPr>
            <a:r>
              <a:rPr lang="en-US" altLang="en-US" sz="2000" b="1" dirty="0">
                <a:latin typeface="Liberation Sans"/>
              </a:rPr>
              <a:t>Illustration:</a:t>
            </a:r>
            <a:r>
              <a:rPr lang="en-US" altLang="en-US" sz="2000" dirty="0">
                <a:latin typeface="Liberation Sans"/>
              </a:rPr>
              <a:t>  Acme Boot Company uses the FIFO method for internal</a:t>
            </a:r>
          </a:p>
          <a:p>
            <a:pPr algn="l">
              <a:lnSpc>
                <a:spcPct val="125000"/>
              </a:lnSpc>
            </a:pPr>
            <a:r>
              <a:rPr lang="en-US" altLang="en-US" sz="2000" dirty="0">
                <a:latin typeface="Liberation Sans"/>
              </a:rPr>
              <a:t>reporting purposes and LIFO for external reporting purposes. At January 1, </a:t>
            </a:r>
            <a:r>
              <a:rPr lang="en-US" altLang="en-US" sz="2000" dirty="0" smtClean="0">
                <a:latin typeface="Liberation Sans"/>
              </a:rPr>
              <a:t>2017, </a:t>
            </a:r>
            <a:r>
              <a:rPr lang="en-US" altLang="en-US" sz="2000" dirty="0">
                <a:latin typeface="Liberation Sans"/>
              </a:rPr>
              <a:t>the Allowance to Reduce Inventory to LIFO balance is $20,000. At December 31, </a:t>
            </a:r>
            <a:r>
              <a:rPr lang="en-US" altLang="en-US" sz="2000" dirty="0" smtClean="0">
                <a:latin typeface="Liberation Sans"/>
              </a:rPr>
              <a:t>2017, </a:t>
            </a:r>
            <a:r>
              <a:rPr lang="en-US" altLang="en-US" sz="2000" dirty="0">
                <a:latin typeface="Liberation Sans"/>
              </a:rPr>
              <a:t>the balance should be $50,000. As a result, Acme Boot realizes a LIFO effect and makes the following entry at year-end.</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0" name="Rectangle 10"/>
          <p:cNvSpPr>
            <a:spLocks noChangeArrowheads="1"/>
          </p:cNvSpPr>
          <p:nvPr/>
        </p:nvSpPr>
        <p:spPr bwMode="auto">
          <a:xfrm>
            <a:off x="609600" y="381000"/>
            <a:ext cx="8153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smtClean="0">
                <a:solidFill>
                  <a:schemeClr val="tx2">
                    <a:lumMod val="50000"/>
                  </a:schemeClr>
                </a:solidFill>
                <a:latin typeface="Liberation Sans"/>
              </a:rPr>
              <a:t>SPECIAL ISSUES RELATED TO LIFO</a:t>
            </a:r>
            <a:endParaRPr lang="en-US" sz="3200" b="1" dirty="0">
              <a:solidFill>
                <a:schemeClr val="tx2">
                  <a:lumMod val="50000"/>
                </a:schemeClr>
              </a:solidFill>
              <a:latin typeface="Liberation Sans"/>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1302">
                                            <p:txEl>
                                              <p:pRg st="0" end="0"/>
                                            </p:txEl>
                                          </p:spTgt>
                                        </p:tgtEl>
                                        <p:attrNameLst>
                                          <p:attrName>style.visibility</p:attrName>
                                        </p:attrNameLst>
                                      </p:cBhvr>
                                      <p:to>
                                        <p:strVal val="visible"/>
                                      </p:to>
                                    </p:set>
                                    <p:animEffect transition="in" filter="wipe(left)">
                                      <p:cBhvr>
                                        <p:cTn id="7" dur="500"/>
                                        <p:tgtEl>
                                          <p:spTgt spid="9513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1302">
                                            <p:txEl>
                                              <p:pRg st="1" end="1"/>
                                            </p:txEl>
                                          </p:spTgt>
                                        </p:tgtEl>
                                        <p:attrNameLst>
                                          <p:attrName>style.visibility</p:attrName>
                                        </p:attrNameLst>
                                      </p:cBhvr>
                                      <p:to>
                                        <p:strVal val="visible"/>
                                      </p:to>
                                    </p:set>
                                    <p:animEffect transition="in" filter="wipe(left)">
                                      <p:cBhvr>
                                        <p:cTn id="12" dur="500"/>
                                        <p:tgtEl>
                                          <p:spTgt spid="9513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30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09600" y="1981200"/>
            <a:ext cx="78486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ct val="30000"/>
              </a:spcBef>
              <a:spcAft>
                <a:spcPct val="20000"/>
              </a:spcAft>
              <a:buSzPct val="80000"/>
            </a:pPr>
            <a:r>
              <a:rPr lang="en-US" altLang="en-US" sz="2100" dirty="0">
                <a:latin typeface="Liberation Sans"/>
              </a:rPr>
              <a:t>Companies should </a:t>
            </a:r>
            <a:r>
              <a:rPr lang="en-US" altLang="en-US" sz="2100" b="1" dirty="0">
                <a:latin typeface="Liberation Sans"/>
              </a:rPr>
              <a:t>disclose</a:t>
            </a:r>
            <a:r>
              <a:rPr lang="en-US" altLang="en-US" sz="2100" dirty="0">
                <a:latin typeface="Liberation Sans"/>
              </a:rPr>
              <a:t> either the LIFO reserve or the replacement cost of the inventory</a:t>
            </a:r>
          </a:p>
        </p:txBody>
      </p:sp>
      <p:sp>
        <p:nvSpPr>
          <p:cNvPr id="47107" name="Text Box 5"/>
          <p:cNvSpPr txBox="1">
            <a:spLocks noChangeArrowheads="1"/>
          </p:cNvSpPr>
          <p:nvPr/>
        </p:nvSpPr>
        <p:spPr bwMode="auto">
          <a:xfrm>
            <a:off x="609600" y="1371600"/>
            <a:ext cx="8001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CC0000"/>
                </a:solidFill>
                <a:latin typeface="Liberation Sans"/>
              </a:rPr>
              <a:t>LIFO Reserve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47112" name="Text Box 6"/>
          <p:cNvSpPr txBox="1">
            <a:spLocks noChangeArrowheads="1"/>
          </p:cNvSpPr>
          <p:nvPr/>
        </p:nvSpPr>
        <p:spPr bwMode="auto">
          <a:xfrm>
            <a:off x="7315200" y="3306763"/>
            <a:ext cx="1447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200" b="1" dirty="0">
                <a:solidFill>
                  <a:srgbClr val="800000"/>
                </a:solidFill>
                <a:latin typeface="Liberation Sans"/>
              </a:rPr>
              <a:t>Illustration 8-19</a:t>
            </a:r>
          </a:p>
        </p:txBody>
      </p:sp>
      <p:sp>
        <p:nvSpPr>
          <p:cNvPr id="8" name="Rectangle 10"/>
          <p:cNvSpPr>
            <a:spLocks noChangeArrowheads="1"/>
          </p:cNvSpPr>
          <p:nvPr/>
        </p:nvSpPr>
        <p:spPr bwMode="auto">
          <a:xfrm>
            <a:off x="609600" y="381000"/>
            <a:ext cx="8153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smtClean="0">
                <a:solidFill>
                  <a:schemeClr val="tx2">
                    <a:lumMod val="50000"/>
                  </a:schemeClr>
                </a:solidFill>
                <a:latin typeface="Liberation Sans"/>
              </a:rPr>
              <a:t>SPECIAL ISSUES RELATED TO LIFO</a:t>
            </a:r>
            <a:endParaRPr lang="en-US" sz="3200" b="1" dirty="0">
              <a:solidFill>
                <a:schemeClr val="tx2">
                  <a:lumMod val="50000"/>
                </a:schemeClr>
              </a:solidFill>
              <a:latin typeface="Liberation Sans"/>
            </a:endParaRPr>
          </a:p>
        </p:txBody>
      </p:sp>
      <p:pic>
        <p:nvPicPr>
          <p:cNvPr id="2" name="Picture 1"/>
          <p:cNvPicPr>
            <a:picLocks noChangeAspect="1"/>
          </p:cNvPicPr>
          <p:nvPr/>
        </p:nvPicPr>
        <p:blipFill>
          <a:blip r:embed="rId3"/>
          <a:stretch>
            <a:fillRect/>
          </a:stretch>
        </p:blipFill>
        <p:spPr>
          <a:xfrm>
            <a:off x="381000" y="3127407"/>
            <a:ext cx="8382000" cy="2511393"/>
          </a:xfrm>
          <a:prstGeom prst="rect">
            <a:avLst/>
          </a:prstGeom>
        </p:spPr>
      </p:pic>
      <p:sp>
        <p:nvSpPr>
          <p:cNvPr id="10" name="Text Box 16"/>
          <p:cNvSpPr txBox="1">
            <a:spLocks noChangeArrowheads="1"/>
          </p:cNvSpPr>
          <p:nvPr/>
        </p:nvSpPr>
        <p:spPr bwMode="auto">
          <a:xfrm>
            <a:off x="6400800" y="3071904"/>
            <a:ext cx="260655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spcBef>
                <a:spcPct val="50000"/>
              </a:spcBef>
            </a:pPr>
            <a:r>
              <a:rPr lang="en-US" altLang="en-US" sz="1200" b="1" dirty="0" smtClean="0">
                <a:solidFill>
                  <a:srgbClr val="006600"/>
                </a:solidFill>
                <a:latin typeface="Liberation Sans"/>
              </a:rPr>
              <a:t>ILLUSTRATION 8-14</a:t>
            </a:r>
          </a:p>
          <a:p>
            <a:pPr algn="l">
              <a:spcBef>
                <a:spcPts val="0"/>
              </a:spcBef>
            </a:pPr>
            <a:r>
              <a:rPr lang="en-US" altLang="en-US" sz="1200" dirty="0" smtClean="0">
                <a:latin typeface="Liberation Sans"/>
              </a:rPr>
              <a:t>Note Disclosure of LIFO Reserve</a:t>
            </a:r>
            <a:endParaRPr lang="en-US" altLang="en-US" sz="1200" dirty="0">
              <a:latin typeface="Liberation Sans"/>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5410201"/>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700" dirty="0">
                <a:latin typeface="Liberation Sans" panose="020B0604020202020204"/>
              </a:rPr>
              <a:t>Investors commonly use the current ratio to evaluate a company’s liquidity. They compute the current ratio as current assets divided by current liabilities. A higher current ratio indicates that a company is better able to meet its current obligations when they come due. However, it is not meaningful to compare the current ratio for a company using LIFO to one for a company using FIFO. It would be like comparing apples to oranges since the two companies measure inventory (and cost of goods sold) differently. To make the current ratio comparable on an </a:t>
            </a:r>
            <a:r>
              <a:rPr lang="en-US" sz="1700" dirty="0" smtClean="0">
                <a:latin typeface="Liberation Sans" panose="020B0604020202020204"/>
              </a:rPr>
              <a:t>apples-to-apples </a:t>
            </a:r>
            <a:r>
              <a:rPr lang="en-US" sz="1700" dirty="0">
                <a:latin typeface="Liberation Sans" panose="020B0604020202020204"/>
              </a:rPr>
              <a:t>basis, analysts use the LIFO reserve. The following adjustments should do the trick</a:t>
            </a:r>
            <a:r>
              <a:rPr lang="en-US" sz="1700" dirty="0" smtClean="0">
                <a:latin typeface="Liberation Sans" panose="020B0604020202020204"/>
              </a:rPr>
              <a:t>:</a:t>
            </a:r>
          </a:p>
          <a:p>
            <a:pPr algn="just">
              <a:lnSpc>
                <a:spcPct val="112000"/>
              </a:lnSpc>
              <a:spcBef>
                <a:spcPts val="600"/>
              </a:spcBef>
            </a:pPr>
            <a:endParaRPr lang="en-US" sz="1700" dirty="0">
              <a:latin typeface="Liberation Sans" panose="020B0604020202020204"/>
            </a:endParaRPr>
          </a:p>
          <a:p>
            <a:pPr algn="just">
              <a:lnSpc>
                <a:spcPct val="112000"/>
              </a:lnSpc>
              <a:spcBef>
                <a:spcPts val="1200"/>
              </a:spcBef>
            </a:pPr>
            <a:r>
              <a:rPr lang="en-US" sz="1700" dirty="0" smtClean="0">
                <a:latin typeface="Liberation Sans" panose="020B0604020202020204"/>
              </a:rPr>
              <a:t>(</a:t>
            </a:r>
            <a:r>
              <a:rPr lang="en-US" sz="1700" dirty="0">
                <a:latin typeface="Liberation Sans" panose="020B0604020202020204"/>
              </a:rPr>
              <a:t>For cost of goods sold, deduct the change in the LIFO reserve from LIFO cost of goods sold to yield the comparable FIFO amount.) For Brown Shoe, Inc. (see Illustration 8-14), with current assets of $487.8 million and current liabilities of $217.8 million, </a:t>
            </a:r>
            <a:r>
              <a:rPr lang="en-US" sz="1700" dirty="0" smtClean="0">
                <a:latin typeface="Liberation Sans" panose="020B0604020202020204"/>
              </a:rPr>
              <a:t>the </a:t>
            </a:r>
            <a:r>
              <a:rPr lang="en-US" sz="1700" dirty="0">
                <a:latin typeface="Liberation Sans" panose="020B0604020202020204"/>
              </a:rPr>
              <a:t>current ratio using LIFO is $487.8 ÷ $217.8 = 2.2. After adjusting for the LIFO effect, Brown Shoe’s current ratio under FIFO would be ($487.8 + $11.7) ÷ $217.8 = 2.3. Thus, without the LIFO adjustment, the Brown Shoe current ratio is understated.</a:t>
            </a:r>
          </a:p>
          <a:p>
            <a:pPr algn="just">
              <a:lnSpc>
                <a:spcPct val="112000"/>
              </a:lnSpc>
              <a:spcBef>
                <a:spcPts val="600"/>
              </a:spcBef>
            </a:pPr>
            <a:endParaRPr lang="en-US" sz="1700" dirty="0">
              <a:latin typeface="Liberation Sans" panose="020B0604020202020204"/>
            </a:endParaRPr>
          </a:p>
          <a:p>
            <a:pPr algn="just">
              <a:lnSpc>
                <a:spcPct val="112000"/>
              </a:lnSpc>
              <a:spcBef>
                <a:spcPts val="600"/>
              </a:spcBef>
            </a:pPr>
            <a:endParaRPr lang="en-US" sz="1700" dirty="0" smtClean="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390873"/>
            <a:ext cx="8305800" cy="692497"/>
          </a:xfrm>
          <a:prstGeom prst="rect">
            <a:avLst/>
          </a:prstGeom>
        </p:spPr>
        <p:txBody>
          <a:bodyPr wrap="square" anchor="ctr" anchorCtr="0">
            <a:spAutoFit/>
          </a:bodyPr>
          <a:lstStyle/>
          <a:p>
            <a:pPr algn="l"/>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COMPARING APPLES TO APPLES</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1676400" y="3663576"/>
            <a:ext cx="6779999" cy="394603"/>
          </a:xfrm>
          <a:prstGeom prst="rect">
            <a:avLst/>
          </a:prstGeom>
          <a:ln>
            <a:solidFill>
              <a:schemeClr val="tx1"/>
            </a:solidFill>
          </a:ln>
        </p:spPr>
      </p:pic>
      <p:sp>
        <p:nvSpPr>
          <p:cNvPr id="13"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extLst>
      <p:ext uri="{BB962C8B-B14F-4D97-AF65-F5344CB8AC3E}">
        <p14:creationId xmlns:p14="http://schemas.microsoft.com/office/powerpoint/2010/main" val="1590257019"/>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09600" y="1981200"/>
            <a:ext cx="81534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ct val="30000"/>
              </a:spcBef>
              <a:spcAft>
                <a:spcPct val="20000"/>
              </a:spcAft>
              <a:buSzPct val="80000"/>
            </a:pPr>
            <a:r>
              <a:rPr lang="en-US" altLang="en-US" sz="2000" dirty="0">
                <a:latin typeface="Liberation Sans"/>
              </a:rPr>
              <a:t>Older, low cost inventory is sold resulting in a lower cost of goods sold, higher net income, and higher taxes. </a:t>
            </a:r>
          </a:p>
        </p:txBody>
      </p:sp>
      <p:sp>
        <p:nvSpPr>
          <p:cNvPr id="50179" name="Text Box 5"/>
          <p:cNvSpPr txBox="1">
            <a:spLocks noChangeArrowheads="1"/>
          </p:cNvSpPr>
          <p:nvPr/>
        </p:nvSpPr>
        <p:spPr bwMode="auto">
          <a:xfrm>
            <a:off x="609600" y="1371600"/>
            <a:ext cx="8001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CC0000"/>
                </a:solidFill>
                <a:latin typeface="Liberation Sans"/>
              </a:rPr>
              <a:t>LIFO Liquidation</a:t>
            </a:r>
          </a:p>
        </p:txBody>
      </p:sp>
      <p:sp>
        <p:nvSpPr>
          <p:cNvPr id="46084" name="Rectangle 6"/>
          <p:cNvSpPr>
            <a:spLocks noChangeArrowheads="1"/>
          </p:cNvSpPr>
          <p:nvPr/>
        </p:nvSpPr>
        <p:spPr bwMode="auto">
          <a:xfrm>
            <a:off x="609600" y="2971800"/>
            <a:ext cx="8001000"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spcAft>
                <a:spcPts val="0"/>
              </a:spcAft>
              <a:buSzPct val="80000"/>
              <a:defRPr/>
            </a:pPr>
            <a:r>
              <a:rPr lang="en-US" sz="2000" dirty="0">
                <a:latin typeface="Liberation Sans"/>
              </a:rPr>
              <a:t>The </a:t>
            </a:r>
            <a:r>
              <a:rPr lang="en-US" sz="2000" b="1" dirty="0">
                <a:latin typeface="Liberation Sans"/>
              </a:rPr>
              <a:t>specific-goods approach</a:t>
            </a:r>
            <a:r>
              <a:rPr lang="en-US" sz="2000" dirty="0">
                <a:latin typeface="Liberation Sans"/>
              </a:rPr>
              <a:t> to costing LIFO inventories is often unrealistic for two reasons:</a:t>
            </a:r>
          </a:p>
          <a:p>
            <a:pPr marL="682625" indent="-450850" algn="l">
              <a:lnSpc>
                <a:spcPct val="120000"/>
              </a:lnSpc>
              <a:spcBef>
                <a:spcPts val="1200"/>
              </a:spcBef>
              <a:spcAft>
                <a:spcPts val="0"/>
              </a:spcAft>
              <a:buSzPct val="100000"/>
              <a:buFont typeface="+mj-lt"/>
              <a:buAutoNum type="arabicPeriod"/>
              <a:defRPr/>
            </a:pPr>
            <a:r>
              <a:rPr lang="en-US" sz="1900" dirty="0">
                <a:latin typeface="Liberation Sans"/>
              </a:rPr>
              <a:t>Accounting cost of tracking each inventory item is expensive.</a:t>
            </a:r>
          </a:p>
          <a:p>
            <a:pPr marL="682625" indent="-450850" algn="l">
              <a:lnSpc>
                <a:spcPct val="120000"/>
              </a:lnSpc>
              <a:spcBef>
                <a:spcPts val="1200"/>
              </a:spcBef>
              <a:spcAft>
                <a:spcPts val="0"/>
              </a:spcAft>
              <a:buSzPct val="100000"/>
              <a:buFont typeface="+mj-lt"/>
              <a:buAutoNum type="arabicPeriod"/>
              <a:defRPr/>
            </a:pPr>
            <a:r>
              <a:rPr lang="en-US" sz="1900" dirty="0">
                <a:latin typeface="Liberation Sans"/>
              </a:rPr>
              <a:t>Erosion of the LIFO inventory can easily occur </a:t>
            </a:r>
            <a:r>
              <a:rPr lang="en-US" sz="1900" b="1" dirty="0">
                <a:solidFill>
                  <a:schemeClr val="tx2">
                    <a:lumMod val="50000"/>
                  </a:schemeClr>
                </a:solidFill>
                <a:latin typeface="Liberation Sans"/>
              </a:rPr>
              <a:t>(LIFO liquidation</a:t>
            </a:r>
            <a:r>
              <a:rPr lang="en-US" sz="1900" b="1" dirty="0">
                <a:solidFill>
                  <a:schemeClr val="tx2">
                    <a:lumMod val="75000"/>
                  </a:schemeClr>
                </a:solidFill>
                <a:latin typeface="Liberation Sans"/>
              </a:rPr>
              <a:t>) </a:t>
            </a:r>
            <a:r>
              <a:rPr lang="en-US" sz="1900" dirty="0">
                <a:latin typeface="Liberation Sans"/>
              </a:rPr>
              <a:t>which often distorts net income and leads to substantial tax payments.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 name="Rectangle 10"/>
          <p:cNvSpPr>
            <a:spLocks noChangeArrowheads="1"/>
          </p:cNvSpPr>
          <p:nvPr/>
        </p:nvSpPr>
        <p:spPr bwMode="auto">
          <a:xfrm>
            <a:off x="609600" y="381000"/>
            <a:ext cx="8153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smtClean="0">
                <a:solidFill>
                  <a:schemeClr val="tx2">
                    <a:lumMod val="50000"/>
                  </a:schemeClr>
                </a:solidFill>
                <a:latin typeface="Liberation Sans"/>
              </a:rPr>
              <a:t>SPECIAL ISSUES RELATED TO LIFO</a:t>
            </a:r>
            <a:endParaRPr lang="en-US" sz="3200" b="1" dirty="0">
              <a:solidFill>
                <a:schemeClr val="tx2">
                  <a:lumMod val="50000"/>
                </a:schemeClr>
              </a:solidFill>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ChangeArrowheads="1"/>
          </p:cNvSpPr>
          <p:nvPr/>
        </p:nvSpPr>
        <p:spPr bwMode="auto">
          <a:xfrm>
            <a:off x="609600" y="1371600"/>
            <a:ext cx="80010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ct val="30000"/>
              </a:spcBef>
              <a:spcAft>
                <a:spcPct val="20000"/>
              </a:spcAft>
              <a:buSzPct val="80000"/>
            </a:pPr>
            <a:r>
              <a:rPr lang="en-US" altLang="en-US" sz="2000" b="1" dirty="0">
                <a:latin typeface="Liberation Sans"/>
              </a:rPr>
              <a:t>Illustration:</a:t>
            </a:r>
            <a:r>
              <a:rPr lang="en-US" altLang="en-US" sz="2000" dirty="0">
                <a:latin typeface="Liberation Sans"/>
              </a:rPr>
              <a:t> </a:t>
            </a:r>
            <a:r>
              <a:rPr lang="en-US" altLang="en-US" sz="2000" dirty="0" smtClean="0">
                <a:latin typeface="Liberation Sans"/>
              </a:rPr>
              <a:t>Basler </a:t>
            </a:r>
            <a:r>
              <a:rPr lang="en-US" altLang="en-US" sz="2000" dirty="0">
                <a:latin typeface="Liberation Sans"/>
              </a:rPr>
              <a:t>Co. has 30,000 pounds of steel in its inventory on December 31, </a:t>
            </a:r>
            <a:r>
              <a:rPr lang="en-US" altLang="en-US" sz="2000" dirty="0" smtClean="0">
                <a:latin typeface="Liberation Sans"/>
              </a:rPr>
              <a:t>2017, </a:t>
            </a:r>
            <a:r>
              <a:rPr lang="en-US" altLang="en-US" sz="2000" dirty="0">
                <a:latin typeface="Liberation Sans"/>
              </a:rPr>
              <a:t>with cost determined on a specific-goods   LIFO approach.</a:t>
            </a:r>
          </a:p>
        </p:txBody>
      </p:sp>
      <p:sp>
        <p:nvSpPr>
          <p:cNvPr id="8" name="Rectangle 10"/>
          <p:cNvSpPr>
            <a:spLocks noChangeArrowheads="1"/>
          </p:cNvSpPr>
          <p:nvPr/>
        </p:nvSpPr>
        <p:spPr bwMode="auto">
          <a:xfrm>
            <a:off x="609600" y="381000"/>
            <a:ext cx="6629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a:solidFill>
                  <a:srgbClr val="CC0000"/>
                </a:solidFill>
                <a:latin typeface="Liberation Sans"/>
              </a:rPr>
              <a:t>LIFO Liquidation</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2" name="Picture 1"/>
          <p:cNvPicPr>
            <a:picLocks noChangeAspect="1"/>
          </p:cNvPicPr>
          <p:nvPr/>
        </p:nvPicPr>
        <p:blipFill>
          <a:blip r:embed="rId3"/>
          <a:stretch>
            <a:fillRect/>
          </a:stretch>
        </p:blipFill>
        <p:spPr>
          <a:xfrm>
            <a:off x="680255" y="2813887"/>
            <a:ext cx="7783489" cy="2672513"/>
          </a:xfrm>
          <a:prstGeom prst="rect">
            <a:avLst/>
          </a:prstGeom>
        </p:spPr>
      </p:pic>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69552" y="1383552"/>
            <a:ext cx="5107167" cy="4478500"/>
          </a:xfrm>
          <a:prstGeom prst="rect">
            <a:avLst/>
          </a:prstGeom>
        </p:spPr>
      </p:pic>
      <p:sp>
        <p:nvSpPr>
          <p:cNvPr id="6147" name="Text Box 12"/>
          <p:cNvSpPr txBox="1">
            <a:spLocks noChangeArrowheads="1"/>
          </p:cNvSpPr>
          <p:nvPr/>
        </p:nvSpPr>
        <p:spPr bwMode="auto">
          <a:xfrm>
            <a:off x="609600" y="1981200"/>
            <a:ext cx="2819400" cy="2678113"/>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spcBef>
                <a:spcPct val="50000"/>
              </a:spcBef>
              <a:buClr>
                <a:srgbClr val="CC0000"/>
              </a:buClr>
              <a:buSzPct val="80000"/>
              <a:buFont typeface="Wingdings" panose="05000000000000000000" pitchFamily="2" charset="2"/>
              <a:buChar char="u"/>
            </a:pPr>
            <a:r>
              <a:rPr lang="en-US" altLang="en-US" sz="2100" dirty="0">
                <a:latin typeface="Liberation Sans"/>
              </a:rPr>
              <a:t>One inventory account.</a:t>
            </a:r>
          </a:p>
          <a:p>
            <a:pPr algn="l">
              <a:lnSpc>
                <a:spcPct val="125000"/>
              </a:lnSpc>
              <a:spcBef>
                <a:spcPct val="50000"/>
              </a:spcBef>
              <a:buClr>
                <a:srgbClr val="CC0000"/>
              </a:buClr>
              <a:buSzPct val="80000"/>
              <a:buFont typeface="Wingdings" panose="05000000000000000000" pitchFamily="2" charset="2"/>
              <a:buChar char="u"/>
            </a:pPr>
            <a:r>
              <a:rPr lang="en-US" altLang="en-US" sz="2100" dirty="0">
                <a:latin typeface="Liberation Sans"/>
              </a:rPr>
              <a:t>Purchase merchandise in a form ready for sale.</a:t>
            </a:r>
          </a:p>
        </p:txBody>
      </p:sp>
      <p:sp>
        <p:nvSpPr>
          <p:cNvPr id="6149" name="Text Box 17"/>
          <p:cNvSpPr txBox="1">
            <a:spLocks noChangeArrowheads="1"/>
          </p:cNvSpPr>
          <p:nvPr/>
        </p:nvSpPr>
        <p:spPr bwMode="auto">
          <a:xfrm>
            <a:off x="609600" y="1371600"/>
            <a:ext cx="26670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CC0000"/>
                </a:solidFill>
                <a:latin typeface="Liberation Sans"/>
              </a:rPr>
              <a:t>Classification</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1"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tx2">
                    <a:lumMod val="50000"/>
                  </a:schemeClr>
                </a:solidFill>
                <a:effectLst/>
                <a:latin typeface="Liberation Sans"/>
                <a:ea typeface="+mn-ea"/>
                <a:cs typeface="+mn-cs"/>
              </a:rPr>
              <a:t>INVENTORY ISSUES</a:t>
            </a:r>
          </a:p>
        </p:txBody>
      </p:sp>
      <p:sp>
        <p:nvSpPr>
          <p:cNvPr id="12" name="Rectangle 11"/>
          <p:cNvSpPr/>
          <p:nvPr/>
        </p:nvSpPr>
        <p:spPr>
          <a:xfrm>
            <a:off x="1516443" y="4800600"/>
            <a:ext cx="2141157" cy="1015663"/>
          </a:xfrm>
          <a:prstGeom prst="rect">
            <a:avLst/>
          </a:prstGeom>
        </p:spPr>
        <p:txBody>
          <a:bodyPr wrap="square">
            <a:spAutoFit/>
          </a:bodyPr>
          <a:lstStyle/>
          <a:p>
            <a:pPr algn="l"/>
            <a:r>
              <a:rPr lang="en-US" sz="1200" b="1" dirty="0" smtClean="0">
                <a:solidFill>
                  <a:srgbClr val="006600"/>
                </a:solidFill>
                <a:latin typeface="Liberation Sans"/>
              </a:rPr>
              <a:t>ILLUSTRATION 8-1 </a:t>
            </a:r>
            <a:r>
              <a:rPr lang="en-US" sz="1200" dirty="0" smtClean="0">
                <a:latin typeface="Liberation Sans"/>
              </a:rPr>
              <a:t>Comparison of Presentation of Current Assets for Merchandising and Manufacturing Companies</a:t>
            </a:r>
            <a:endParaRPr lang="en-US" sz="1200" dirty="0">
              <a:latin typeface="Liberation Sans"/>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9018" y="2666434"/>
            <a:ext cx="2694510" cy="2775480"/>
          </a:xfrm>
          <a:prstGeom prst="rect">
            <a:avLst/>
          </a:prstGeom>
        </p:spPr>
      </p:pic>
      <p:sp>
        <p:nvSpPr>
          <p:cNvPr id="52226" name="Text Box 2"/>
          <p:cNvSpPr txBox="1">
            <a:spLocks noChangeArrowheads="1"/>
          </p:cNvSpPr>
          <p:nvPr/>
        </p:nvSpPr>
        <p:spPr bwMode="auto">
          <a:xfrm>
            <a:off x="609600" y="1371600"/>
            <a:ext cx="7848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ct val="30000"/>
              </a:spcBef>
              <a:spcAft>
                <a:spcPct val="20000"/>
              </a:spcAft>
              <a:buSzPct val="80000"/>
            </a:pPr>
            <a:r>
              <a:rPr lang="en-US" altLang="en-US" sz="2000" b="1" dirty="0">
                <a:latin typeface="Liberation Sans"/>
              </a:rPr>
              <a:t>Illustration:</a:t>
            </a:r>
            <a:r>
              <a:rPr lang="en-US" altLang="en-US" sz="2000" dirty="0">
                <a:latin typeface="Liberation Sans"/>
              </a:rPr>
              <a:t> </a:t>
            </a:r>
            <a:r>
              <a:rPr lang="en-US" altLang="en-US" sz="2000" dirty="0" smtClean="0">
                <a:latin typeface="Liberation Sans"/>
              </a:rPr>
              <a:t>At </a:t>
            </a:r>
            <a:r>
              <a:rPr lang="en-US" altLang="en-US" sz="2000" dirty="0">
                <a:latin typeface="Liberation Sans"/>
              </a:rPr>
              <a:t>the end of </a:t>
            </a:r>
            <a:r>
              <a:rPr lang="en-US" altLang="en-US" sz="2000" dirty="0" smtClean="0">
                <a:latin typeface="Liberation Sans"/>
              </a:rPr>
              <a:t>2018, </a:t>
            </a:r>
            <a:r>
              <a:rPr lang="en-US" altLang="en-US" sz="2000" dirty="0">
                <a:latin typeface="Liberation Sans"/>
              </a:rPr>
              <a:t>only 6,000 pounds of steel remained in inventory.</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3" name="Rectangle 10"/>
          <p:cNvSpPr>
            <a:spLocks noChangeArrowheads="1"/>
          </p:cNvSpPr>
          <p:nvPr/>
        </p:nvSpPr>
        <p:spPr bwMode="auto">
          <a:xfrm>
            <a:off x="609600" y="381000"/>
            <a:ext cx="6629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a:solidFill>
                  <a:srgbClr val="CC0000"/>
                </a:solidFill>
                <a:latin typeface="Liberation Sans"/>
              </a:rPr>
              <a:t>LIFO Liquidation</a:t>
            </a:r>
          </a:p>
        </p:txBody>
      </p:sp>
      <p:pic>
        <p:nvPicPr>
          <p:cNvPr id="3" name="Picture 2"/>
          <p:cNvPicPr>
            <a:picLocks noChangeAspect="1"/>
          </p:cNvPicPr>
          <p:nvPr/>
        </p:nvPicPr>
        <p:blipFill>
          <a:blip r:embed="rId4"/>
          <a:stretch>
            <a:fillRect/>
          </a:stretch>
        </p:blipFill>
        <p:spPr>
          <a:xfrm>
            <a:off x="2989728" y="2438400"/>
            <a:ext cx="5943600" cy="3380026"/>
          </a:xfrm>
          <a:prstGeom prst="rect">
            <a:avLst/>
          </a:prstGeom>
        </p:spPr>
      </p:pic>
      <p:sp>
        <p:nvSpPr>
          <p:cNvPr id="4" name="Rectangle 3"/>
          <p:cNvSpPr/>
          <p:nvPr/>
        </p:nvSpPr>
        <p:spPr>
          <a:xfrm>
            <a:off x="164352" y="5477770"/>
            <a:ext cx="24384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1200" b="1" dirty="0">
                <a:solidFill>
                  <a:srgbClr val="006600"/>
                </a:solidFill>
                <a:latin typeface="Liberation Sans"/>
              </a:rPr>
              <a:t>ILLUSTRATION 8-15 </a:t>
            </a:r>
            <a:endParaRPr lang="en-US" sz="1200" b="1" dirty="0" smtClean="0">
              <a:solidFill>
                <a:srgbClr val="006600"/>
              </a:solidFill>
              <a:latin typeface="Liberation Sans"/>
            </a:endParaRPr>
          </a:p>
          <a:p>
            <a:pPr algn="l">
              <a:spcBef>
                <a:spcPts val="0"/>
              </a:spcBef>
            </a:pPr>
            <a:r>
              <a:rPr lang="en-US" sz="1200" dirty="0" smtClean="0">
                <a:latin typeface="Liberation Sans"/>
              </a:rPr>
              <a:t>Layers </a:t>
            </a:r>
            <a:r>
              <a:rPr lang="en-US" sz="1200" dirty="0">
                <a:latin typeface="Liberation Sans"/>
              </a:rPr>
              <a:t>of LIFO Inventory</a:t>
            </a:r>
          </a:p>
        </p:txBody>
      </p:sp>
      <p:sp>
        <p:nvSpPr>
          <p:cNvPr id="12" name="Rectangle 11"/>
          <p:cNvSpPr/>
          <p:nvPr/>
        </p:nvSpPr>
        <p:spPr>
          <a:xfrm>
            <a:off x="2931456" y="5854282"/>
            <a:ext cx="24384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1200" b="1" dirty="0">
                <a:solidFill>
                  <a:srgbClr val="006600"/>
                </a:solidFill>
                <a:latin typeface="Liberation Sans"/>
              </a:rPr>
              <a:t>ILLUSTRATION </a:t>
            </a:r>
            <a:r>
              <a:rPr lang="en-US" sz="1200" b="1" dirty="0" smtClean="0">
                <a:solidFill>
                  <a:srgbClr val="006600"/>
                </a:solidFill>
                <a:latin typeface="Liberation Sans"/>
              </a:rPr>
              <a:t>8-16 </a:t>
            </a:r>
          </a:p>
          <a:p>
            <a:pPr algn="l">
              <a:spcBef>
                <a:spcPts val="0"/>
              </a:spcBef>
            </a:pPr>
            <a:r>
              <a:rPr lang="en-US" sz="1200" dirty="0" smtClean="0">
                <a:latin typeface="Liberation Sans"/>
              </a:rPr>
              <a:t>LIFO Liquidation</a:t>
            </a:r>
            <a:endParaRPr lang="en-US" sz="1200" dirty="0">
              <a:latin typeface="Liberation Sans"/>
            </a:endParaRP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09600" y="1997075"/>
            <a:ext cx="7848600" cy="345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685800"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1800"/>
              </a:spcBef>
              <a:buSzPct val="80000"/>
            </a:pPr>
            <a:r>
              <a:rPr lang="en-US" altLang="en-US" sz="2200" dirty="0">
                <a:latin typeface="Liberation Sans"/>
              </a:rPr>
              <a:t>Increases and decreases in a pool are measured in terms of total dollar value, not physical quantity of goods.</a:t>
            </a:r>
          </a:p>
          <a:p>
            <a:pPr algn="l">
              <a:lnSpc>
                <a:spcPct val="120000"/>
              </a:lnSpc>
              <a:spcBef>
                <a:spcPts val="1800"/>
              </a:spcBef>
              <a:buSzPct val="80000"/>
            </a:pPr>
            <a:r>
              <a:rPr lang="en-US" altLang="en-US" sz="2200" dirty="0">
                <a:latin typeface="Liberation Sans"/>
              </a:rPr>
              <a:t>Advantage:</a:t>
            </a:r>
          </a:p>
          <a:p>
            <a:pPr lvl="1" algn="l">
              <a:lnSpc>
                <a:spcPct val="120000"/>
              </a:lnSpc>
              <a:spcBef>
                <a:spcPts val="1800"/>
              </a:spcBef>
              <a:buClr>
                <a:srgbClr val="CC0000"/>
              </a:buClr>
              <a:buSzPct val="80000"/>
              <a:buFont typeface="Wingdings" panose="05000000000000000000" pitchFamily="2" charset="2"/>
              <a:buChar char="u"/>
            </a:pPr>
            <a:r>
              <a:rPr lang="en-US" altLang="en-US" sz="2100" dirty="0">
                <a:latin typeface="Liberation Sans"/>
              </a:rPr>
              <a:t>Broader range of goods in pool.</a:t>
            </a:r>
          </a:p>
          <a:p>
            <a:pPr lvl="1" algn="l">
              <a:lnSpc>
                <a:spcPct val="120000"/>
              </a:lnSpc>
              <a:spcBef>
                <a:spcPts val="1800"/>
              </a:spcBef>
              <a:buClr>
                <a:srgbClr val="CC0000"/>
              </a:buClr>
              <a:buSzPct val="80000"/>
              <a:buFont typeface="Wingdings" panose="05000000000000000000" pitchFamily="2" charset="2"/>
              <a:buChar char="u"/>
            </a:pPr>
            <a:r>
              <a:rPr lang="en-US" altLang="en-US" sz="2100" dirty="0">
                <a:latin typeface="Liberation Sans"/>
              </a:rPr>
              <a:t>Permits replacement of goods that are similar.</a:t>
            </a:r>
          </a:p>
          <a:p>
            <a:pPr lvl="1" algn="l">
              <a:lnSpc>
                <a:spcPct val="120000"/>
              </a:lnSpc>
              <a:spcBef>
                <a:spcPts val="1800"/>
              </a:spcBef>
              <a:buClr>
                <a:srgbClr val="CC0000"/>
              </a:buClr>
              <a:buSzPct val="80000"/>
              <a:buFont typeface="Wingdings" panose="05000000000000000000" pitchFamily="2" charset="2"/>
              <a:buChar char="u"/>
            </a:pPr>
            <a:r>
              <a:rPr lang="en-US" altLang="en-US" sz="2100" dirty="0">
                <a:latin typeface="Liberation Sans"/>
              </a:rPr>
              <a:t>Helps protect LIFO layers from erosion.</a:t>
            </a:r>
          </a:p>
        </p:txBody>
      </p:sp>
      <p:sp>
        <p:nvSpPr>
          <p:cNvPr id="54275" name="Text Box 5"/>
          <p:cNvSpPr txBox="1">
            <a:spLocks noChangeArrowheads="1"/>
          </p:cNvSpPr>
          <p:nvPr/>
        </p:nvSpPr>
        <p:spPr bwMode="auto">
          <a:xfrm>
            <a:off x="609600" y="1371600"/>
            <a:ext cx="8001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CC0000"/>
                </a:solidFill>
                <a:latin typeface="Liberation Sans"/>
              </a:rPr>
              <a:t>Dollar-Value LIFO</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Rectangle 10"/>
          <p:cNvSpPr>
            <a:spLocks noChangeArrowheads="1"/>
          </p:cNvSpPr>
          <p:nvPr/>
        </p:nvSpPr>
        <p:spPr bwMode="auto">
          <a:xfrm>
            <a:off x="609600" y="381000"/>
            <a:ext cx="8153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smtClean="0">
                <a:solidFill>
                  <a:schemeClr val="tx2">
                    <a:lumMod val="50000"/>
                  </a:schemeClr>
                </a:solidFill>
                <a:latin typeface="Liberation Sans"/>
              </a:rPr>
              <a:t>SPECIAL ISSUES RELATED TO LIFO</a:t>
            </a:r>
            <a:endParaRPr lang="en-US" sz="3200" b="1" dirty="0">
              <a:solidFill>
                <a:schemeClr val="tx2">
                  <a:lumMod val="50000"/>
                </a:schemeClr>
              </a:solidFill>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609600" y="1371600"/>
            <a:ext cx="8001000"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100" b="1" dirty="0">
                <a:latin typeface="Liberation Sans"/>
              </a:rPr>
              <a:t>Illustration: </a:t>
            </a:r>
            <a:r>
              <a:rPr lang="en-US" altLang="en-US" sz="2100" dirty="0" smtClean="0">
                <a:latin typeface="Liberation Sans"/>
              </a:rPr>
              <a:t>Assume </a:t>
            </a:r>
            <a:r>
              <a:rPr lang="en-US" altLang="en-US" sz="2100" dirty="0">
                <a:latin typeface="Liberation Sans"/>
              </a:rPr>
              <a:t>that Bismark Company develops the following information.</a:t>
            </a:r>
          </a:p>
        </p:txBody>
      </p:sp>
      <p:sp>
        <p:nvSpPr>
          <p:cNvPr id="55299" name="Text Box 5"/>
          <p:cNvSpPr txBox="1">
            <a:spLocks noChangeArrowheads="1"/>
          </p:cNvSpPr>
          <p:nvPr/>
        </p:nvSpPr>
        <p:spPr bwMode="auto">
          <a:xfrm>
            <a:off x="609600" y="4575175"/>
            <a:ext cx="8001000"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spcBef>
                <a:spcPct val="30000"/>
              </a:spcBef>
              <a:buSzPct val="80000"/>
            </a:pPr>
            <a:r>
              <a:rPr lang="en-US" altLang="en-US" sz="2100" dirty="0">
                <a:latin typeface="Liberation Sans"/>
              </a:rPr>
              <a:t>Use the dollar-value LIFO method to compute the ending inventory for </a:t>
            </a:r>
            <a:r>
              <a:rPr lang="en-US" altLang="en-US" sz="2100" dirty="0" smtClean="0">
                <a:latin typeface="Liberation Sans"/>
              </a:rPr>
              <a:t>2014 through 2017. </a:t>
            </a:r>
            <a:endParaRPr lang="en-US" altLang="en-US" sz="2100" dirty="0">
              <a:latin typeface="Liberation Sans"/>
            </a:endParaRPr>
          </a:p>
        </p:txBody>
      </p:sp>
      <p:sp>
        <p:nvSpPr>
          <p:cNvPr id="8" name="Rectangle 10"/>
          <p:cNvSpPr>
            <a:spLocks noChangeArrowheads="1"/>
          </p:cNvSpPr>
          <p:nvPr/>
        </p:nvSpPr>
        <p:spPr bwMode="auto">
          <a:xfrm>
            <a:off x="609600" y="381000"/>
            <a:ext cx="6629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a:solidFill>
                  <a:srgbClr val="CC0000"/>
                </a:solidFill>
                <a:latin typeface="Liberation Sans"/>
              </a:rPr>
              <a:t>Dollar-Value LIFO</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3" name="Picture 2"/>
          <p:cNvPicPr>
            <a:picLocks noChangeAspect="1"/>
          </p:cNvPicPr>
          <p:nvPr/>
        </p:nvPicPr>
        <p:blipFill>
          <a:blip r:embed="rId3"/>
          <a:stretch>
            <a:fillRect/>
          </a:stretch>
        </p:blipFill>
        <p:spPr>
          <a:xfrm>
            <a:off x="415527" y="2340223"/>
            <a:ext cx="8312945" cy="1979273"/>
          </a:xfrm>
          <a:prstGeom prst="rect">
            <a:avLst/>
          </a:prstGeom>
          <a:ln w="19050">
            <a:solidFill>
              <a:schemeClr val="tx1"/>
            </a:solidFill>
          </a:ln>
        </p:spPr>
      </p:pic>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6"/>
          <p:cNvSpPr>
            <a:spLocks noChangeShapeType="1"/>
          </p:cNvSpPr>
          <p:nvPr/>
        </p:nvSpPr>
        <p:spPr bwMode="auto">
          <a:xfrm>
            <a:off x="381000" y="9144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0" name="Rectangle 10"/>
          <p:cNvSpPr>
            <a:spLocks noChangeArrowheads="1"/>
          </p:cNvSpPr>
          <p:nvPr/>
        </p:nvSpPr>
        <p:spPr bwMode="auto">
          <a:xfrm>
            <a:off x="609600" y="228600"/>
            <a:ext cx="6629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a:solidFill>
                  <a:srgbClr val="CC0000"/>
                </a:solidFill>
                <a:latin typeface="Liberation Sans"/>
              </a:rPr>
              <a:t>Dollar-Value LIFO</a:t>
            </a:r>
          </a:p>
        </p:txBody>
      </p:sp>
      <p:pic>
        <p:nvPicPr>
          <p:cNvPr id="2" name="Picture 1"/>
          <p:cNvPicPr>
            <a:picLocks noChangeAspect="1"/>
          </p:cNvPicPr>
          <p:nvPr/>
        </p:nvPicPr>
        <p:blipFill>
          <a:blip r:embed="rId3"/>
          <a:stretch>
            <a:fillRect/>
          </a:stretch>
        </p:blipFill>
        <p:spPr>
          <a:xfrm>
            <a:off x="284494" y="1135730"/>
            <a:ext cx="8575010" cy="5341270"/>
          </a:xfrm>
          <a:prstGeom prst="rect">
            <a:avLst/>
          </a:prstGeom>
        </p:spPr>
      </p:pic>
      <p:sp>
        <p:nvSpPr>
          <p:cNvPr id="4" name="Rectangle 3"/>
          <p:cNvSpPr/>
          <p:nvPr/>
        </p:nvSpPr>
        <p:spPr bwMode="auto">
          <a:xfrm>
            <a:off x="8382000" y="1905000"/>
            <a:ext cx="304800" cy="152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8429125" y="1798920"/>
            <a:ext cx="516155" cy="293786"/>
          </a:xfrm>
          <a:prstGeom prst="rect">
            <a:avLst/>
          </a:prstGeom>
          <a:noFill/>
        </p:spPr>
        <p:txBody>
          <a:bodyPr wrap="square" rtlCol="0">
            <a:spAutoFit/>
          </a:bodyPr>
          <a:lstStyle/>
          <a:p>
            <a:r>
              <a:rPr lang="en-US" sz="1500" b="1" dirty="0" smtClean="0">
                <a:latin typeface="+mn-lt"/>
              </a:rPr>
              <a:t>0</a:t>
            </a:r>
            <a:endParaRPr lang="en-US" sz="1500" b="1" dirty="0">
              <a:latin typeface="+mn-lt"/>
            </a:endParaRPr>
          </a:p>
        </p:txBody>
      </p:sp>
      <p:sp>
        <p:nvSpPr>
          <p:cNvPr id="5" name="Rectangle 4"/>
          <p:cNvSpPr/>
          <p:nvPr/>
        </p:nvSpPr>
        <p:spPr bwMode="auto">
          <a:xfrm>
            <a:off x="4724400" y="5562600"/>
            <a:ext cx="152400" cy="762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6" name="Rectangle 5"/>
          <p:cNvSpPr/>
          <p:nvPr/>
        </p:nvSpPr>
        <p:spPr bwMode="auto">
          <a:xfrm>
            <a:off x="381000" y="2328244"/>
            <a:ext cx="2438400"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14" name="Rectangle 13"/>
          <p:cNvSpPr/>
          <p:nvPr/>
        </p:nvSpPr>
        <p:spPr bwMode="auto">
          <a:xfrm>
            <a:off x="2918506" y="2329599"/>
            <a:ext cx="1137532"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15" name="Rectangle 14"/>
          <p:cNvSpPr/>
          <p:nvPr/>
        </p:nvSpPr>
        <p:spPr bwMode="auto">
          <a:xfrm>
            <a:off x="4120776" y="2333808"/>
            <a:ext cx="940109"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16" name="Rectangle 15"/>
          <p:cNvSpPr/>
          <p:nvPr/>
        </p:nvSpPr>
        <p:spPr bwMode="auto">
          <a:xfrm>
            <a:off x="4114800" y="2564175"/>
            <a:ext cx="940109"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17" name="Rectangle 16"/>
          <p:cNvSpPr/>
          <p:nvPr/>
        </p:nvSpPr>
        <p:spPr bwMode="auto">
          <a:xfrm>
            <a:off x="5136770" y="2327832"/>
            <a:ext cx="776950"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18" name="Rectangle 17"/>
          <p:cNvSpPr/>
          <p:nvPr/>
        </p:nvSpPr>
        <p:spPr bwMode="auto">
          <a:xfrm>
            <a:off x="6030251" y="2329599"/>
            <a:ext cx="854645"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19" name="Rectangle 18"/>
          <p:cNvSpPr/>
          <p:nvPr/>
        </p:nvSpPr>
        <p:spPr bwMode="auto">
          <a:xfrm>
            <a:off x="5105400" y="2562408"/>
            <a:ext cx="776950"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20" name="Rectangle 19"/>
          <p:cNvSpPr/>
          <p:nvPr/>
        </p:nvSpPr>
        <p:spPr bwMode="auto">
          <a:xfrm>
            <a:off x="6019800" y="2570151"/>
            <a:ext cx="854645"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21" name="Rectangle 20"/>
          <p:cNvSpPr/>
          <p:nvPr/>
        </p:nvSpPr>
        <p:spPr bwMode="auto">
          <a:xfrm>
            <a:off x="6993955" y="2566896"/>
            <a:ext cx="854645"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22" name="Rectangle 21"/>
          <p:cNvSpPr/>
          <p:nvPr/>
        </p:nvSpPr>
        <p:spPr bwMode="auto">
          <a:xfrm>
            <a:off x="7948699" y="2570151"/>
            <a:ext cx="854645"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23" name="Rectangle 22"/>
          <p:cNvSpPr/>
          <p:nvPr/>
        </p:nvSpPr>
        <p:spPr bwMode="auto">
          <a:xfrm>
            <a:off x="5082979" y="5494053"/>
            <a:ext cx="854645" cy="17158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24" name="Rectangle 23"/>
          <p:cNvSpPr/>
          <p:nvPr/>
        </p:nvSpPr>
        <p:spPr bwMode="auto">
          <a:xfrm>
            <a:off x="5099424" y="5688285"/>
            <a:ext cx="854645" cy="17158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25" name="Rectangle 24"/>
          <p:cNvSpPr/>
          <p:nvPr/>
        </p:nvSpPr>
        <p:spPr bwMode="auto">
          <a:xfrm>
            <a:off x="381001" y="6082787"/>
            <a:ext cx="5530114" cy="165613"/>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26" name="Rectangle 25"/>
          <p:cNvSpPr/>
          <p:nvPr/>
        </p:nvSpPr>
        <p:spPr bwMode="auto">
          <a:xfrm>
            <a:off x="410880" y="6293459"/>
            <a:ext cx="5530114" cy="165613"/>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27" name="Rectangle 26"/>
          <p:cNvSpPr/>
          <p:nvPr/>
        </p:nvSpPr>
        <p:spPr bwMode="auto">
          <a:xfrm>
            <a:off x="381000" y="3031972"/>
            <a:ext cx="2438400"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28" name="Rectangle 27"/>
          <p:cNvSpPr/>
          <p:nvPr/>
        </p:nvSpPr>
        <p:spPr bwMode="auto">
          <a:xfrm>
            <a:off x="2918506" y="3033327"/>
            <a:ext cx="1137532"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29" name="Rectangle 28"/>
          <p:cNvSpPr/>
          <p:nvPr/>
        </p:nvSpPr>
        <p:spPr bwMode="auto">
          <a:xfrm>
            <a:off x="4120776" y="3037536"/>
            <a:ext cx="940109"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30" name="Rectangle 29"/>
          <p:cNvSpPr/>
          <p:nvPr/>
        </p:nvSpPr>
        <p:spPr bwMode="auto">
          <a:xfrm>
            <a:off x="4114800" y="3267903"/>
            <a:ext cx="940109"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31" name="Rectangle 30"/>
          <p:cNvSpPr/>
          <p:nvPr/>
        </p:nvSpPr>
        <p:spPr bwMode="auto">
          <a:xfrm>
            <a:off x="5136770" y="3031560"/>
            <a:ext cx="776950"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32" name="Rectangle 31"/>
          <p:cNvSpPr/>
          <p:nvPr/>
        </p:nvSpPr>
        <p:spPr bwMode="auto">
          <a:xfrm>
            <a:off x="6030251" y="3033327"/>
            <a:ext cx="854645"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33" name="Rectangle 32"/>
          <p:cNvSpPr/>
          <p:nvPr/>
        </p:nvSpPr>
        <p:spPr bwMode="auto">
          <a:xfrm>
            <a:off x="5105400" y="3266136"/>
            <a:ext cx="776950"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34" name="Rectangle 33"/>
          <p:cNvSpPr/>
          <p:nvPr/>
        </p:nvSpPr>
        <p:spPr bwMode="auto">
          <a:xfrm>
            <a:off x="6019800" y="3273879"/>
            <a:ext cx="854645"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35" name="Rectangle 34"/>
          <p:cNvSpPr/>
          <p:nvPr/>
        </p:nvSpPr>
        <p:spPr bwMode="auto">
          <a:xfrm>
            <a:off x="6993955" y="3270624"/>
            <a:ext cx="854645"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36" name="Rectangle 35"/>
          <p:cNvSpPr/>
          <p:nvPr/>
        </p:nvSpPr>
        <p:spPr bwMode="auto">
          <a:xfrm>
            <a:off x="7948699" y="3273879"/>
            <a:ext cx="854645"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37" name="Rectangle 36"/>
          <p:cNvSpPr/>
          <p:nvPr/>
        </p:nvSpPr>
        <p:spPr bwMode="auto">
          <a:xfrm>
            <a:off x="381000" y="3734212"/>
            <a:ext cx="2438400"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38" name="Rectangle 37"/>
          <p:cNvSpPr/>
          <p:nvPr/>
        </p:nvSpPr>
        <p:spPr bwMode="auto">
          <a:xfrm>
            <a:off x="2918506" y="3735567"/>
            <a:ext cx="1137532"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39" name="Rectangle 38"/>
          <p:cNvSpPr/>
          <p:nvPr/>
        </p:nvSpPr>
        <p:spPr bwMode="auto">
          <a:xfrm>
            <a:off x="4120776" y="3739776"/>
            <a:ext cx="940109"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40" name="Rectangle 39"/>
          <p:cNvSpPr/>
          <p:nvPr/>
        </p:nvSpPr>
        <p:spPr bwMode="auto">
          <a:xfrm>
            <a:off x="4114800" y="3970143"/>
            <a:ext cx="940109"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41" name="Rectangle 40"/>
          <p:cNvSpPr/>
          <p:nvPr/>
        </p:nvSpPr>
        <p:spPr bwMode="auto">
          <a:xfrm>
            <a:off x="5136770" y="3733800"/>
            <a:ext cx="776950"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42" name="Rectangle 41"/>
          <p:cNvSpPr/>
          <p:nvPr/>
        </p:nvSpPr>
        <p:spPr bwMode="auto">
          <a:xfrm>
            <a:off x="6030251" y="3735567"/>
            <a:ext cx="854645"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43" name="Rectangle 42"/>
          <p:cNvSpPr/>
          <p:nvPr/>
        </p:nvSpPr>
        <p:spPr bwMode="auto">
          <a:xfrm>
            <a:off x="5105400" y="3968376"/>
            <a:ext cx="776950"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44" name="Rectangle 43"/>
          <p:cNvSpPr/>
          <p:nvPr/>
        </p:nvSpPr>
        <p:spPr bwMode="auto">
          <a:xfrm>
            <a:off x="6019800" y="3976119"/>
            <a:ext cx="854645"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46" name="Rectangle 45"/>
          <p:cNvSpPr/>
          <p:nvPr/>
        </p:nvSpPr>
        <p:spPr bwMode="auto">
          <a:xfrm>
            <a:off x="7948699" y="4202952"/>
            <a:ext cx="854645"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47" name="Rectangle 46"/>
          <p:cNvSpPr/>
          <p:nvPr/>
        </p:nvSpPr>
        <p:spPr bwMode="auto">
          <a:xfrm>
            <a:off x="4144680" y="4198743"/>
            <a:ext cx="940109"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48" name="Rectangle 47"/>
          <p:cNvSpPr/>
          <p:nvPr/>
        </p:nvSpPr>
        <p:spPr bwMode="auto">
          <a:xfrm>
            <a:off x="5135280" y="4196976"/>
            <a:ext cx="776950"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49" name="Rectangle 48"/>
          <p:cNvSpPr/>
          <p:nvPr/>
        </p:nvSpPr>
        <p:spPr bwMode="auto">
          <a:xfrm>
            <a:off x="6049680" y="4204719"/>
            <a:ext cx="854645"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50" name="Rectangle 49"/>
          <p:cNvSpPr/>
          <p:nvPr/>
        </p:nvSpPr>
        <p:spPr bwMode="auto">
          <a:xfrm>
            <a:off x="7023835" y="4201464"/>
            <a:ext cx="854645" cy="190977"/>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51" name="Rectangle 50"/>
          <p:cNvSpPr/>
          <p:nvPr/>
        </p:nvSpPr>
        <p:spPr bwMode="auto">
          <a:xfrm>
            <a:off x="5966593" y="5492376"/>
            <a:ext cx="940110" cy="17158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52" name="Rectangle 51"/>
          <p:cNvSpPr/>
          <p:nvPr/>
        </p:nvSpPr>
        <p:spPr bwMode="auto">
          <a:xfrm>
            <a:off x="5983038" y="5686608"/>
            <a:ext cx="940110" cy="17158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53" name="Rectangle 52"/>
          <p:cNvSpPr/>
          <p:nvPr/>
        </p:nvSpPr>
        <p:spPr bwMode="auto">
          <a:xfrm>
            <a:off x="5959717" y="6087275"/>
            <a:ext cx="940110" cy="17158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54" name="Rectangle 53"/>
          <p:cNvSpPr/>
          <p:nvPr/>
        </p:nvSpPr>
        <p:spPr bwMode="auto">
          <a:xfrm>
            <a:off x="5976162" y="6287483"/>
            <a:ext cx="940110" cy="17158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55" name="Rectangle 54"/>
          <p:cNvSpPr/>
          <p:nvPr/>
        </p:nvSpPr>
        <p:spPr bwMode="auto">
          <a:xfrm>
            <a:off x="6962269" y="5492376"/>
            <a:ext cx="940110" cy="17158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56" name="Rectangle 55"/>
          <p:cNvSpPr/>
          <p:nvPr/>
        </p:nvSpPr>
        <p:spPr bwMode="auto">
          <a:xfrm>
            <a:off x="6978714" y="5686608"/>
            <a:ext cx="940110" cy="17158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57" name="Rectangle 56"/>
          <p:cNvSpPr/>
          <p:nvPr/>
        </p:nvSpPr>
        <p:spPr bwMode="auto">
          <a:xfrm>
            <a:off x="6955393" y="6087275"/>
            <a:ext cx="940110" cy="17158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58" name="Rectangle 57"/>
          <p:cNvSpPr/>
          <p:nvPr/>
        </p:nvSpPr>
        <p:spPr bwMode="auto">
          <a:xfrm>
            <a:off x="6971838" y="6287483"/>
            <a:ext cx="940110" cy="17158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7" name="Rectangle 6"/>
          <p:cNvSpPr/>
          <p:nvPr/>
        </p:nvSpPr>
        <p:spPr bwMode="auto">
          <a:xfrm>
            <a:off x="4094037" y="5078589"/>
            <a:ext cx="122520" cy="762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60" name="Rectangle 59"/>
          <p:cNvSpPr/>
          <p:nvPr/>
        </p:nvSpPr>
        <p:spPr bwMode="auto">
          <a:xfrm>
            <a:off x="5099424" y="5295333"/>
            <a:ext cx="854645" cy="17158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61" name="Rectangle 60"/>
          <p:cNvSpPr/>
          <p:nvPr/>
        </p:nvSpPr>
        <p:spPr bwMode="auto">
          <a:xfrm>
            <a:off x="5983038" y="5293656"/>
            <a:ext cx="940110" cy="17158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62" name="Rectangle 61"/>
          <p:cNvSpPr/>
          <p:nvPr/>
        </p:nvSpPr>
        <p:spPr bwMode="auto">
          <a:xfrm>
            <a:off x="6966762" y="5293656"/>
            <a:ext cx="940110" cy="17158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6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grpId="0" nodeType="clickEffect">
                                  <p:stCondLst>
                                    <p:cond delay="0"/>
                                  </p:stCondLst>
                                  <p:childTnLst>
                                    <p:animEffect transition="out" filter="wipe(left)">
                                      <p:cBhvr>
                                        <p:cTn id="56" dur="500"/>
                                        <p:tgtEl>
                                          <p:spTgt spid="60"/>
                                        </p:tgtEl>
                                      </p:cBhvr>
                                    </p:animEffect>
                                    <p:set>
                                      <p:cBhvr>
                                        <p:cTn id="57" dur="1" fill="hold">
                                          <p:stCondLst>
                                            <p:cond delay="499"/>
                                          </p:stCondLst>
                                        </p:cTn>
                                        <p:tgtEl>
                                          <p:spTgt spid="6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0" nodeType="clickEffect">
                                  <p:stCondLst>
                                    <p:cond delay="0"/>
                                  </p:stCondLst>
                                  <p:childTnLst>
                                    <p:animEffect transition="out" filter="wipe(left)">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xit" presetSubtype="8" fill="hold" grpId="0" nodeType="clickEffect">
                                  <p:stCondLst>
                                    <p:cond delay="0"/>
                                  </p:stCondLst>
                                  <p:childTnLst>
                                    <p:animEffect transition="out" filter="wipe(left)">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xit" presetSubtype="8" fill="hold" grpId="0" nodeType="clickEffect">
                                  <p:stCondLst>
                                    <p:cond delay="0"/>
                                  </p:stCondLst>
                                  <p:childTnLst>
                                    <p:animEffect transition="out" filter="wipe(left)">
                                      <p:cBhvr>
                                        <p:cTn id="81" dur="500"/>
                                        <p:tgtEl>
                                          <p:spTgt spid="27"/>
                                        </p:tgtEl>
                                      </p:cBhvr>
                                    </p:animEffect>
                                    <p:set>
                                      <p:cBhvr>
                                        <p:cTn id="82" dur="1" fill="hold">
                                          <p:stCondLst>
                                            <p:cond delay="499"/>
                                          </p:stCondLst>
                                        </p:cTn>
                                        <p:tgtEl>
                                          <p:spTgt spid="2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xit" presetSubtype="8" fill="hold" grpId="0" nodeType="clickEffect">
                                  <p:stCondLst>
                                    <p:cond delay="0"/>
                                  </p:stCondLst>
                                  <p:childTnLst>
                                    <p:animEffect transition="out" filter="wipe(left)">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xit" presetSubtype="8" fill="hold" grpId="0" nodeType="clickEffect">
                                  <p:stCondLst>
                                    <p:cond delay="0"/>
                                  </p:stCondLst>
                                  <p:childTnLst>
                                    <p:animEffect transition="out" filter="wipe(left)">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xit" presetSubtype="8" fill="hold" grpId="0" nodeType="clickEffect">
                                  <p:stCondLst>
                                    <p:cond delay="0"/>
                                  </p:stCondLst>
                                  <p:childTnLst>
                                    <p:animEffect transition="out" filter="wipe(left)">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8" fill="hold" grpId="0" nodeType="clickEffect">
                                  <p:stCondLst>
                                    <p:cond delay="0"/>
                                  </p:stCondLst>
                                  <p:childTnLst>
                                    <p:animEffect transition="out" filter="wipe(left)">
                                      <p:cBhvr>
                                        <p:cTn id="101" dur="500"/>
                                        <p:tgtEl>
                                          <p:spTgt spid="31"/>
                                        </p:tgtEl>
                                      </p:cBhvr>
                                    </p:animEffect>
                                    <p:set>
                                      <p:cBhvr>
                                        <p:cTn id="102" dur="1" fill="hold">
                                          <p:stCondLst>
                                            <p:cond delay="499"/>
                                          </p:stCondLst>
                                        </p:cTn>
                                        <p:tgtEl>
                                          <p:spTgt spid="3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xit" presetSubtype="8" fill="hold" grpId="0" nodeType="clickEffect">
                                  <p:stCondLst>
                                    <p:cond delay="0"/>
                                  </p:stCondLst>
                                  <p:childTnLst>
                                    <p:animEffect transition="out" filter="wipe(left)">
                                      <p:cBhvr>
                                        <p:cTn id="106" dur="500"/>
                                        <p:tgtEl>
                                          <p:spTgt spid="32"/>
                                        </p:tgtEl>
                                      </p:cBhvr>
                                    </p:animEffect>
                                    <p:set>
                                      <p:cBhvr>
                                        <p:cTn id="107" dur="1" fill="hold">
                                          <p:stCondLst>
                                            <p:cond delay="499"/>
                                          </p:stCondLst>
                                        </p:cTn>
                                        <p:tgtEl>
                                          <p:spTgt spid="32"/>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xit" presetSubtype="8" fill="hold" grpId="0" nodeType="clickEffect">
                                  <p:stCondLst>
                                    <p:cond delay="0"/>
                                  </p:stCondLst>
                                  <p:childTnLst>
                                    <p:animEffect transition="out" filter="wipe(left)">
                                      <p:cBhvr>
                                        <p:cTn id="111" dur="500"/>
                                        <p:tgtEl>
                                          <p:spTgt spid="33"/>
                                        </p:tgtEl>
                                      </p:cBhvr>
                                    </p:animEffect>
                                    <p:set>
                                      <p:cBhvr>
                                        <p:cTn id="112" dur="1" fill="hold">
                                          <p:stCondLst>
                                            <p:cond delay="499"/>
                                          </p:stCondLst>
                                        </p:cTn>
                                        <p:tgtEl>
                                          <p:spTgt spid="3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2" presetClass="exit" presetSubtype="8" fill="hold" grpId="0" nodeType="clickEffect">
                                  <p:stCondLst>
                                    <p:cond delay="0"/>
                                  </p:stCondLst>
                                  <p:childTnLst>
                                    <p:animEffect transition="out" filter="wipe(left)">
                                      <p:cBhvr>
                                        <p:cTn id="116" dur="500"/>
                                        <p:tgtEl>
                                          <p:spTgt spid="34"/>
                                        </p:tgtEl>
                                      </p:cBhvr>
                                    </p:animEffect>
                                    <p:set>
                                      <p:cBhvr>
                                        <p:cTn id="117" dur="1" fill="hold">
                                          <p:stCondLst>
                                            <p:cond delay="499"/>
                                          </p:stCondLst>
                                        </p:cTn>
                                        <p:tgtEl>
                                          <p:spTgt spid="3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xit" presetSubtype="8" fill="hold" grpId="0" nodeType="clickEffect">
                                  <p:stCondLst>
                                    <p:cond delay="0"/>
                                  </p:stCondLst>
                                  <p:childTnLst>
                                    <p:animEffect transition="out" filter="wipe(left)">
                                      <p:cBhvr>
                                        <p:cTn id="121" dur="500"/>
                                        <p:tgtEl>
                                          <p:spTgt spid="35"/>
                                        </p:tgtEl>
                                      </p:cBhvr>
                                    </p:animEffect>
                                    <p:set>
                                      <p:cBhvr>
                                        <p:cTn id="122" dur="1" fill="hold">
                                          <p:stCondLst>
                                            <p:cond delay="499"/>
                                          </p:stCondLst>
                                        </p:cTn>
                                        <p:tgtEl>
                                          <p:spTgt spid="35"/>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2" presetClass="exit" presetSubtype="8" fill="hold" grpId="0" nodeType="clickEffect">
                                  <p:stCondLst>
                                    <p:cond delay="0"/>
                                  </p:stCondLst>
                                  <p:childTnLst>
                                    <p:animEffect transition="out" filter="wipe(left)">
                                      <p:cBhvr>
                                        <p:cTn id="126" dur="500"/>
                                        <p:tgtEl>
                                          <p:spTgt spid="36"/>
                                        </p:tgtEl>
                                      </p:cBhvr>
                                    </p:animEffect>
                                    <p:set>
                                      <p:cBhvr>
                                        <p:cTn id="127" dur="1" fill="hold">
                                          <p:stCondLst>
                                            <p:cond delay="499"/>
                                          </p:stCondLst>
                                        </p:cTn>
                                        <p:tgtEl>
                                          <p:spTgt spid="36"/>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xit" presetSubtype="8" fill="hold" grpId="0" nodeType="clickEffect">
                                  <p:stCondLst>
                                    <p:cond delay="0"/>
                                  </p:stCondLst>
                                  <p:childTnLst>
                                    <p:animEffect transition="out" filter="wipe(left)">
                                      <p:cBhvr>
                                        <p:cTn id="131" dur="500"/>
                                        <p:tgtEl>
                                          <p:spTgt spid="61"/>
                                        </p:tgtEl>
                                      </p:cBhvr>
                                    </p:animEffect>
                                    <p:set>
                                      <p:cBhvr>
                                        <p:cTn id="132" dur="1" fill="hold">
                                          <p:stCondLst>
                                            <p:cond delay="499"/>
                                          </p:stCondLst>
                                        </p:cTn>
                                        <p:tgtEl>
                                          <p:spTgt spid="61"/>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2" presetClass="exit" presetSubtype="8" fill="hold" grpId="0" nodeType="clickEffect">
                                  <p:stCondLst>
                                    <p:cond delay="0"/>
                                  </p:stCondLst>
                                  <p:childTnLst>
                                    <p:animEffect transition="out" filter="wipe(left)">
                                      <p:cBhvr>
                                        <p:cTn id="136" dur="500"/>
                                        <p:tgtEl>
                                          <p:spTgt spid="51"/>
                                        </p:tgtEl>
                                      </p:cBhvr>
                                    </p:animEffect>
                                    <p:set>
                                      <p:cBhvr>
                                        <p:cTn id="137" dur="1" fill="hold">
                                          <p:stCondLst>
                                            <p:cond delay="499"/>
                                          </p:stCondLst>
                                        </p:cTn>
                                        <p:tgtEl>
                                          <p:spTgt spid="51"/>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2" presetClass="exit" presetSubtype="8" fill="hold" grpId="0" nodeType="clickEffect">
                                  <p:stCondLst>
                                    <p:cond delay="0"/>
                                  </p:stCondLst>
                                  <p:childTnLst>
                                    <p:animEffect transition="out" filter="wipe(left)">
                                      <p:cBhvr>
                                        <p:cTn id="141" dur="500"/>
                                        <p:tgtEl>
                                          <p:spTgt spid="52"/>
                                        </p:tgtEl>
                                      </p:cBhvr>
                                    </p:animEffect>
                                    <p:set>
                                      <p:cBhvr>
                                        <p:cTn id="142" dur="1" fill="hold">
                                          <p:stCondLst>
                                            <p:cond delay="499"/>
                                          </p:stCondLst>
                                        </p:cTn>
                                        <p:tgtEl>
                                          <p:spTgt spid="52"/>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xit" presetSubtype="8" fill="hold" grpId="0" nodeType="clickEffect">
                                  <p:stCondLst>
                                    <p:cond delay="0"/>
                                  </p:stCondLst>
                                  <p:childTnLst>
                                    <p:animEffect transition="out" filter="wipe(left)">
                                      <p:cBhvr>
                                        <p:cTn id="146" dur="500"/>
                                        <p:tgtEl>
                                          <p:spTgt spid="53"/>
                                        </p:tgtEl>
                                      </p:cBhvr>
                                    </p:animEffect>
                                    <p:set>
                                      <p:cBhvr>
                                        <p:cTn id="147" dur="1" fill="hold">
                                          <p:stCondLst>
                                            <p:cond delay="499"/>
                                          </p:stCondLst>
                                        </p:cTn>
                                        <p:tgtEl>
                                          <p:spTgt spid="53"/>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2" presetClass="exit" presetSubtype="8" fill="hold" grpId="0" nodeType="clickEffect">
                                  <p:stCondLst>
                                    <p:cond delay="0"/>
                                  </p:stCondLst>
                                  <p:childTnLst>
                                    <p:animEffect transition="out" filter="wipe(left)">
                                      <p:cBhvr>
                                        <p:cTn id="151" dur="500"/>
                                        <p:tgtEl>
                                          <p:spTgt spid="54"/>
                                        </p:tgtEl>
                                      </p:cBhvr>
                                    </p:animEffect>
                                    <p:set>
                                      <p:cBhvr>
                                        <p:cTn id="152" dur="1" fill="hold">
                                          <p:stCondLst>
                                            <p:cond delay="499"/>
                                          </p:stCondLst>
                                        </p:cTn>
                                        <p:tgtEl>
                                          <p:spTgt spid="54"/>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2" presetClass="exit" presetSubtype="8" fill="hold" grpId="0" nodeType="clickEffect">
                                  <p:stCondLst>
                                    <p:cond delay="0"/>
                                  </p:stCondLst>
                                  <p:childTnLst>
                                    <p:animEffect transition="out" filter="wipe(left)">
                                      <p:cBhvr>
                                        <p:cTn id="156" dur="500"/>
                                        <p:tgtEl>
                                          <p:spTgt spid="37"/>
                                        </p:tgtEl>
                                      </p:cBhvr>
                                    </p:animEffect>
                                    <p:set>
                                      <p:cBhvr>
                                        <p:cTn id="157" dur="1" fill="hold">
                                          <p:stCondLst>
                                            <p:cond delay="499"/>
                                          </p:stCondLst>
                                        </p:cTn>
                                        <p:tgtEl>
                                          <p:spTgt spid="37"/>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22" presetClass="exit" presetSubtype="8" fill="hold" grpId="0" nodeType="clickEffect">
                                  <p:stCondLst>
                                    <p:cond delay="0"/>
                                  </p:stCondLst>
                                  <p:childTnLst>
                                    <p:animEffect transition="out" filter="wipe(left)">
                                      <p:cBhvr>
                                        <p:cTn id="161" dur="500"/>
                                        <p:tgtEl>
                                          <p:spTgt spid="38"/>
                                        </p:tgtEl>
                                      </p:cBhvr>
                                    </p:animEffect>
                                    <p:set>
                                      <p:cBhvr>
                                        <p:cTn id="162" dur="1" fill="hold">
                                          <p:stCondLst>
                                            <p:cond delay="499"/>
                                          </p:stCondLst>
                                        </p:cTn>
                                        <p:tgtEl>
                                          <p:spTgt spid="38"/>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2" presetClass="exit" presetSubtype="8" fill="hold" grpId="0" nodeType="clickEffect">
                                  <p:stCondLst>
                                    <p:cond delay="0"/>
                                  </p:stCondLst>
                                  <p:childTnLst>
                                    <p:animEffect transition="out" filter="wipe(left)">
                                      <p:cBhvr>
                                        <p:cTn id="166" dur="500"/>
                                        <p:tgtEl>
                                          <p:spTgt spid="39"/>
                                        </p:tgtEl>
                                      </p:cBhvr>
                                    </p:animEffect>
                                    <p:set>
                                      <p:cBhvr>
                                        <p:cTn id="167" dur="1" fill="hold">
                                          <p:stCondLst>
                                            <p:cond delay="499"/>
                                          </p:stCondLst>
                                        </p:cTn>
                                        <p:tgtEl>
                                          <p:spTgt spid="39"/>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22" presetClass="exit" presetSubtype="8" fill="hold" grpId="0" nodeType="clickEffect">
                                  <p:stCondLst>
                                    <p:cond delay="0"/>
                                  </p:stCondLst>
                                  <p:childTnLst>
                                    <p:animEffect transition="out" filter="wipe(left)">
                                      <p:cBhvr>
                                        <p:cTn id="171" dur="500"/>
                                        <p:tgtEl>
                                          <p:spTgt spid="40"/>
                                        </p:tgtEl>
                                      </p:cBhvr>
                                    </p:animEffect>
                                    <p:set>
                                      <p:cBhvr>
                                        <p:cTn id="172" dur="1" fill="hold">
                                          <p:stCondLst>
                                            <p:cond delay="499"/>
                                          </p:stCondLst>
                                        </p:cTn>
                                        <p:tgtEl>
                                          <p:spTgt spid="40"/>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2" presetClass="exit" presetSubtype="8" fill="hold" grpId="0" nodeType="clickEffect">
                                  <p:stCondLst>
                                    <p:cond delay="0"/>
                                  </p:stCondLst>
                                  <p:childTnLst>
                                    <p:animEffect transition="out" filter="wipe(left)">
                                      <p:cBhvr>
                                        <p:cTn id="176" dur="500"/>
                                        <p:tgtEl>
                                          <p:spTgt spid="47"/>
                                        </p:tgtEl>
                                      </p:cBhvr>
                                    </p:animEffect>
                                    <p:set>
                                      <p:cBhvr>
                                        <p:cTn id="177" dur="1" fill="hold">
                                          <p:stCondLst>
                                            <p:cond delay="499"/>
                                          </p:stCondLst>
                                        </p:cTn>
                                        <p:tgtEl>
                                          <p:spTgt spid="47"/>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22" presetClass="exit" presetSubtype="8" fill="hold" grpId="0" nodeType="clickEffect">
                                  <p:stCondLst>
                                    <p:cond delay="0"/>
                                  </p:stCondLst>
                                  <p:childTnLst>
                                    <p:animEffect transition="out" filter="wipe(left)">
                                      <p:cBhvr>
                                        <p:cTn id="181" dur="500"/>
                                        <p:tgtEl>
                                          <p:spTgt spid="41"/>
                                        </p:tgtEl>
                                      </p:cBhvr>
                                    </p:animEffect>
                                    <p:set>
                                      <p:cBhvr>
                                        <p:cTn id="182" dur="1" fill="hold">
                                          <p:stCondLst>
                                            <p:cond delay="499"/>
                                          </p:stCondLst>
                                        </p:cTn>
                                        <p:tgtEl>
                                          <p:spTgt spid="41"/>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22" presetClass="exit" presetSubtype="8" fill="hold" grpId="0" nodeType="clickEffect">
                                  <p:stCondLst>
                                    <p:cond delay="0"/>
                                  </p:stCondLst>
                                  <p:childTnLst>
                                    <p:animEffect transition="out" filter="wipe(left)">
                                      <p:cBhvr>
                                        <p:cTn id="186" dur="500"/>
                                        <p:tgtEl>
                                          <p:spTgt spid="42"/>
                                        </p:tgtEl>
                                      </p:cBhvr>
                                    </p:animEffect>
                                    <p:set>
                                      <p:cBhvr>
                                        <p:cTn id="187" dur="1" fill="hold">
                                          <p:stCondLst>
                                            <p:cond delay="499"/>
                                          </p:stCondLst>
                                        </p:cTn>
                                        <p:tgtEl>
                                          <p:spTgt spid="42"/>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22" presetClass="exit" presetSubtype="8" fill="hold" grpId="0" nodeType="clickEffect">
                                  <p:stCondLst>
                                    <p:cond delay="0"/>
                                  </p:stCondLst>
                                  <p:childTnLst>
                                    <p:animEffect transition="out" filter="wipe(left)">
                                      <p:cBhvr>
                                        <p:cTn id="191" dur="500"/>
                                        <p:tgtEl>
                                          <p:spTgt spid="43"/>
                                        </p:tgtEl>
                                      </p:cBhvr>
                                    </p:animEffect>
                                    <p:set>
                                      <p:cBhvr>
                                        <p:cTn id="192" dur="1" fill="hold">
                                          <p:stCondLst>
                                            <p:cond delay="499"/>
                                          </p:stCondLst>
                                        </p:cTn>
                                        <p:tgtEl>
                                          <p:spTgt spid="43"/>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22" presetClass="exit" presetSubtype="8" fill="hold" grpId="0" nodeType="clickEffect">
                                  <p:stCondLst>
                                    <p:cond delay="0"/>
                                  </p:stCondLst>
                                  <p:childTnLst>
                                    <p:animEffect transition="out" filter="wipe(left)">
                                      <p:cBhvr>
                                        <p:cTn id="196" dur="500"/>
                                        <p:tgtEl>
                                          <p:spTgt spid="44"/>
                                        </p:tgtEl>
                                      </p:cBhvr>
                                    </p:animEffect>
                                    <p:set>
                                      <p:cBhvr>
                                        <p:cTn id="197" dur="1" fill="hold">
                                          <p:stCondLst>
                                            <p:cond delay="499"/>
                                          </p:stCondLst>
                                        </p:cTn>
                                        <p:tgtEl>
                                          <p:spTgt spid="44"/>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22" presetClass="exit" presetSubtype="8" fill="hold" grpId="0" nodeType="clickEffect">
                                  <p:stCondLst>
                                    <p:cond delay="0"/>
                                  </p:stCondLst>
                                  <p:childTnLst>
                                    <p:animEffect transition="out" filter="wipe(left)">
                                      <p:cBhvr>
                                        <p:cTn id="201" dur="500"/>
                                        <p:tgtEl>
                                          <p:spTgt spid="48"/>
                                        </p:tgtEl>
                                      </p:cBhvr>
                                    </p:animEffect>
                                    <p:set>
                                      <p:cBhvr>
                                        <p:cTn id="202" dur="1" fill="hold">
                                          <p:stCondLst>
                                            <p:cond delay="499"/>
                                          </p:stCondLst>
                                        </p:cTn>
                                        <p:tgtEl>
                                          <p:spTgt spid="48"/>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22" presetClass="exit" presetSubtype="8" fill="hold" grpId="0" nodeType="clickEffect">
                                  <p:stCondLst>
                                    <p:cond delay="0"/>
                                  </p:stCondLst>
                                  <p:childTnLst>
                                    <p:animEffect transition="out" filter="wipe(left)">
                                      <p:cBhvr>
                                        <p:cTn id="206" dur="500"/>
                                        <p:tgtEl>
                                          <p:spTgt spid="49"/>
                                        </p:tgtEl>
                                      </p:cBhvr>
                                    </p:animEffect>
                                    <p:set>
                                      <p:cBhvr>
                                        <p:cTn id="207" dur="1" fill="hold">
                                          <p:stCondLst>
                                            <p:cond delay="499"/>
                                          </p:stCondLst>
                                        </p:cTn>
                                        <p:tgtEl>
                                          <p:spTgt spid="49"/>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22" presetClass="exit" presetSubtype="8" fill="hold" grpId="0" nodeType="clickEffect">
                                  <p:stCondLst>
                                    <p:cond delay="0"/>
                                  </p:stCondLst>
                                  <p:childTnLst>
                                    <p:animEffect transition="out" filter="wipe(left)">
                                      <p:cBhvr>
                                        <p:cTn id="211" dur="500"/>
                                        <p:tgtEl>
                                          <p:spTgt spid="50"/>
                                        </p:tgtEl>
                                      </p:cBhvr>
                                    </p:animEffect>
                                    <p:set>
                                      <p:cBhvr>
                                        <p:cTn id="212" dur="1" fill="hold">
                                          <p:stCondLst>
                                            <p:cond delay="499"/>
                                          </p:stCondLst>
                                        </p:cTn>
                                        <p:tgtEl>
                                          <p:spTgt spid="50"/>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22" presetClass="exit" presetSubtype="8" fill="hold" grpId="0" nodeType="clickEffect">
                                  <p:stCondLst>
                                    <p:cond delay="0"/>
                                  </p:stCondLst>
                                  <p:childTnLst>
                                    <p:animEffect transition="out" filter="wipe(left)">
                                      <p:cBhvr>
                                        <p:cTn id="216" dur="500"/>
                                        <p:tgtEl>
                                          <p:spTgt spid="46"/>
                                        </p:tgtEl>
                                      </p:cBhvr>
                                    </p:animEffect>
                                    <p:set>
                                      <p:cBhvr>
                                        <p:cTn id="217" dur="1" fill="hold">
                                          <p:stCondLst>
                                            <p:cond delay="499"/>
                                          </p:stCondLst>
                                        </p:cTn>
                                        <p:tgtEl>
                                          <p:spTgt spid="46"/>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22" presetClass="exit" presetSubtype="8" fill="hold" grpId="0" nodeType="clickEffect">
                                  <p:stCondLst>
                                    <p:cond delay="0"/>
                                  </p:stCondLst>
                                  <p:childTnLst>
                                    <p:animEffect transition="out" filter="wipe(left)">
                                      <p:cBhvr>
                                        <p:cTn id="221" dur="500"/>
                                        <p:tgtEl>
                                          <p:spTgt spid="62"/>
                                        </p:tgtEl>
                                      </p:cBhvr>
                                    </p:animEffect>
                                    <p:set>
                                      <p:cBhvr>
                                        <p:cTn id="222" dur="1" fill="hold">
                                          <p:stCondLst>
                                            <p:cond delay="499"/>
                                          </p:stCondLst>
                                        </p:cTn>
                                        <p:tgtEl>
                                          <p:spTgt spid="62"/>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22" presetClass="exit" presetSubtype="8" fill="hold" grpId="0" nodeType="clickEffect">
                                  <p:stCondLst>
                                    <p:cond delay="0"/>
                                  </p:stCondLst>
                                  <p:childTnLst>
                                    <p:animEffect transition="out" filter="wipe(left)">
                                      <p:cBhvr>
                                        <p:cTn id="226" dur="500"/>
                                        <p:tgtEl>
                                          <p:spTgt spid="55"/>
                                        </p:tgtEl>
                                      </p:cBhvr>
                                    </p:animEffect>
                                    <p:set>
                                      <p:cBhvr>
                                        <p:cTn id="227" dur="1" fill="hold">
                                          <p:stCondLst>
                                            <p:cond delay="499"/>
                                          </p:stCondLst>
                                        </p:cTn>
                                        <p:tgtEl>
                                          <p:spTgt spid="55"/>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22" presetClass="exit" presetSubtype="8" fill="hold" grpId="0" nodeType="clickEffect">
                                  <p:stCondLst>
                                    <p:cond delay="0"/>
                                  </p:stCondLst>
                                  <p:childTnLst>
                                    <p:animEffect transition="out" filter="wipe(left)">
                                      <p:cBhvr>
                                        <p:cTn id="231" dur="500"/>
                                        <p:tgtEl>
                                          <p:spTgt spid="56"/>
                                        </p:tgtEl>
                                      </p:cBhvr>
                                    </p:animEffect>
                                    <p:set>
                                      <p:cBhvr>
                                        <p:cTn id="232" dur="1" fill="hold">
                                          <p:stCondLst>
                                            <p:cond delay="499"/>
                                          </p:stCondLst>
                                        </p:cTn>
                                        <p:tgtEl>
                                          <p:spTgt spid="56"/>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22" presetClass="exit" presetSubtype="8" fill="hold" grpId="0" nodeType="clickEffect">
                                  <p:stCondLst>
                                    <p:cond delay="0"/>
                                  </p:stCondLst>
                                  <p:childTnLst>
                                    <p:animEffect transition="out" filter="wipe(left)">
                                      <p:cBhvr>
                                        <p:cTn id="236" dur="500"/>
                                        <p:tgtEl>
                                          <p:spTgt spid="57"/>
                                        </p:tgtEl>
                                      </p:cBhvr>
                                    </p:animEffect>
                                    <p:set>
                                      <p:cBhvr>
                                        <p:cTn id="237" dur="1" fill="hold">
                                          <p:stCondLst>
                                            <p:cond delay="499"/>
                                          </p:stCondLst>
                                        </p:cTn>
                                        <p:tgtEl>
                                          <p:spTgt spid="57"/>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ID="22" presetClass="exit" presetSubtype="8" fill="hold" grpId="0" nodeType="clickEffect">
                                  <p:stCondLst>
                                    <p:cond delay="0"/>
                                  </p:stCondLst>
                                  <p:childTnLst>
                                    <p:animEffect transition="out" filter="wipe(left)">
                                      <p:cBhvr>
                                        <p:cTn id="241" dur="500"/>
                                        <p:tgtEl>
                                          <p:spTgt spid="58"/>
                                        </p:tgtEl>
                                      </p:cBhvr>
                                    </p:animEffect>
                                    <p:set>
                                      <p:cBhvr>
                                        <p:cTn id="242"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0" grpId="0" animBg="1"/>
      <p:bldP spid="61" grpId="0" animBg="1"/>
      <p:bldP spid="6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09600" y="1981200"/>
            <a:ext cx="7848600" cy="2806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lvl="1" indent="0" algn="l">
              <a:lnSpc>
                <a:spcPct val="120000"/>
              </a:lnSpc>
              <a:spcBef>
                <a:spcPts val="1200"/>
              </a:spcBef>
              <a:spcAft>
                <a:spcPts val="0"/>
              </a:spcAft>
              <a:buClr>
                <a:srgbClr val="800000"/>
              </a:buClr>
              <a:buSzPct val="80000"/>
              <a:defRPr/>
            </a:pPr>
            <a:r>
              <a:rPr lang="en-US" sz="2100" dirty="0" smtClean="0">
                <a:latin typeface="Liberation Sans"/>
              </a:rPr>
              <a:t>Many companies use the general price-level index that the federal government publishes each month.</a:t>
            </a:r>
          </a:p>
          <a:p>
            <a:pPr lvl="1" algn="l">
              <a:lnSpc>
                <a:spcPct val="120000"/>
              </a:lnSpc>
              <a:spcBef>
                <a:spcPts val="1200"/>
              </a:spcBef>
              <a:spcAft>
                <a:spcPts val="0"/>
              </a:spcAft>
              <a:buClr>
                <a:srgbClr val="CC0000"/>
              </a:buClr>
              <a:buSzPct val="80000"/>
              <a:buFont typeface="Wingdings" pitchFamily="2" charset="2"/>
              <a:buChar char="u"/>
              <a:defRPr/>
            </a:pPr>
            <a:r>
              <a:rPr lang="en-US" sz="2000" dirty="0" smtClean="0">
                <a:latin typeface="Liberation Sans"/>
              </a:rPr>
              <a:t>Most popular is the </a:t>
            </a:r>
            <a:r>
              <a:rPr lang="en-US" sz="2000" b="1" dirty="0" smtClean="0">
                <a:latin typeface="Liberation Sans"/>
              </a:rPr>
              <a:t>Consumer Price Index for Urban Consumers</a:t>
            </a:r>
            <a:r>
              <a:rPr lang="en-US" sz="2000" dirty="0" smtClean="0">
                <a:latin typeface="Liberation Sans"/>
              </a:rPr>
              <a:t> (CPI-U).</a:t>
            </a:r>
          </a:p>
          <a:p>
            <a:pPr lvl="1" algn="l">
              <a:lnSpc>
                <a:spcPct val="120000"/>
              </a:lnSpc>
              <a:spcBef>
                <a:spcPts val="1200"/>
              </a:spcBef>
              <a:spcAft>
                <a:spcPts val="0"/>
              </a:spcAft>
              <a:buClr>
                <a:srgbClr val="CC0000"/>
              </a:buClr>
              <a:buSzPct val="80000"/>
              <a:buFont typeface="Wingdings" pitchFamily="2" charset="2"/>
              <a:buChar char="u"/>
              <a:defRPr/>
            </a:pPr>
            <a:r>
              <a:rPr lang="en-US" sz="2000" dirty="0" smtClean="0">
                <a:latin typeface="Liberation Sans"/>
              </a:rPr>
              <a:t>Companies also use more-specific external price indexes.</a:t>
            </a:r>
          </a:p>
          <a:p>
            <a:pPr lvl="1" algn="l">
              <a:lnSpc>
                <a:spcPct val="120000"/>
              </a:lnSpc>
              <a:spcBef>
                <a:spcPts val="1200"/>
              </a:spcBef>
              <a:spcAft>
                <a:spcPts val="0"/>
              </a:spcAft>
              <a:buClr>
                <a:srgbClr val="CC0000"/>
              </a:buClr>
              <a:buSzPct val="80000"/>
              <a:buFont typeface="Wingdings" pitchFamily="2" charset="2"/>
              <a:buChar char="u"/>
              <a:defRPr/>
            </a:pPr>
            <a:r>
              <a:rPr lang="en-US" sz="2000" dirty="0" smtClean="0">
                <a:latin typeface="Liberation Sans"/>
              </a:rPr>
              <a:t>Company may compute its own specific internal price index.</a:t>
            </a:r>
          </a:p>
        </p:txBody>
      </p:sp>
      <p:sp>
        <p:nvSpPr>
          <p:cNvPr id="59395" name="Text Box 5"/>
          <p:cNvSpPr txBox="1">
            <a:spLocks noChangeArrowheads="1"/>
          </p:cNvSpPr>
          <p:nvPr/>
        </p:nvSpPr>
        <p:spPr bwMode="auto">
          <a:xfrm>
            <a:off x="609600" y="1371600"/>
            <a:ext cx="80010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600" b="1" dirty="0">
                <a:solidFill>
                  <a:srgbClr val="006600"/>
                </a:solidFill>
                <a:latin typeface="Liberation Sans"/>
              </a:rPr>
              <a:t>Selecting a Price Index</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593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8763"/>
            <a:ext cx="85344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72200" y="4876800"/>
            <a:ext cx="2743200" cy="461963"/>
          </a:xfrm>
          <a:prstGeom prst="rect">
            <a:avLst/>
          </a:prstGeom>
        </p:spPr>
        <p:txBody>
          <a:bodyPr>
            <a:spAutoFit/>
          </a:bodyPr>
          <a:lstStyle/>
          <a:p>
            <a:pPr algn="l">
              <a:defRPr/>
            </a:pPr>
            <a:r>
              <a:rPr lang="en-US" sz="1200" b="1" dirty="0">
                <a:solidFill>
                  <a:srgbClr val="006600"/>
                </a:solidFill>
                <a:latin typeface="Liberation Sans"/>
              </a:rPr>
              <a:t>Illustration </a:t>
            </a:r>
            <a:r>
              <a:rPr lang="en-US" sz="1200" b="1" dirty="0" smtClean="0">
                <a:solidFill>
                  <a:srgbClr val="006600"/>
                </a:solidFill>
                <a:latin typeface="Liberation Sans"/>
              </a:rPr>
              <a:t>8-21</a:t>
            </a:r>
            <a:endParaRPr lang="en-US" sz="1200" b="1" dirty="0">
              <a:solidFill>
                <a:srgbClr val="006600"/>
              </a:solidFill>
              <a:latin typeface="Liberation Sans"/>
            </a:endParaRPr>
          </a:p>
          <a:p>
            <a:pPr algn="l">
              <a:defRPr/>
            </a:pPr>
            <a:r>
              <a:rPr lang="en-US" sz="1200" dirty="0">
                <a:latin typeface="Liberation Sans"/>
              </a:rPr>
              <a:t>Formula for Computing a Price Index</a:t>
            </a:r>
          </a:p>
        </p:txBody>
      </p:sp>
      <p:sp>
        <p:nvSpPr>
          <p:cNvPr id="9" name="Rectangle 10"/>
          <p:cNvSpPr>
            <a:spLocks noChangeArrowheads="1"/>
          </p:cNvSpPr>
          <p:nvPr/>
        </p:nvSpPr>
        <p:spPr bwMode="auto">
          <a:xfrm>
            <a:off x="609600" y="381000"/>
            <a:ext cx="6629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a:solidFill>
                  <a:srgbClr val="CC0000"/>
                </a:solidFill>
                <a:latin typeface="Liberation Sans"/>
              </a:rPr>
              <a:t>Dollar-Value LIFO</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5410201"/>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700" dirty="0">
                <a:latin typeface="Liberation Sans" panose="020B0604020202020204"/>
              </a:rPr>
              <a:t>As indicated, </a:t>
            </a:r>
            <a:r>
              <a:rPr lang="en-US" sz="1700" dirty="0" smtClean="0">
                <a:latin typeface="Liberation Sans" panose="020B0604020202020204"/>
              </a:rPr>
              <a:t>signiﬁcant </a:t>
            </a:r>
            <a:r>
              <a:rPr lang="en-US" sz="1700" dirty="0">
                <a:latin typeface="Liberation Sans" panose="020B0604020202020204"/>
              </a:rPr>
              <a:t>differences can arise in inventory measured according to current cost and dollar-value LIFO. Let’s look at an additional summary example. Truman Company uses the dollar-value LIFO method of computing its inventory. Inventory for the last three years is as shown </a:t>
            </a:r>
            <a:r>
              <a:rPr lang="en-US" sz="1700" dirty="0" smtClean="0">
                <a:latin typeface="Liberation Sans" panose="020B0604020202020204"/>
              </a:rPr>
              <a:t>below. The </a:t>
            </a:r>
            <a:r>
              <a:rPr lang="en-US" sz="1700" dirty="0">
                <a:latin typeface="Liberation Sans" panose="020B0604020202020204"/>
              </a:rPr>
              <a:t>values of the 2015, 2016, and 2017 inventories using </a:t>
            </a:r>
            <a:endParaRPr lang="en-US" sz="1700" dirty="0" smtClean="0">
              <a:latin typeface="Liberation Sans" panose="020B0604020202020204"/>
            </a:endParaRPr>
          </a:p>
          <a:p>
            <a:pPr algn="just">
              <a:lnSpc>
                <a:spcPct val="112000"/>
              </a:lnSpc>
              <a:spcBef>
                <a:spcPts val="0"/>
              </a:spcBef>
            </a:pPr>
            <a:r>
              <a:rPr lang="en-US" sz="1700" dirty="0" smtClean="0">
                <a:latin typeface="Liberation Sans" panose="020B0604020202020204"/>
              </a:rPr>
              <a:t>the </a:t>
            </a:r>
            <a:r>
              <a:rPr lang="en-US" sz="1700" dirty="0">
                <a:latin typeface="Liberation Sans" panose="020B0604020202020204"/>
              </a:rPr>
              <a:t>dollar-value LIFO method </a:t>
            </a:r>
            <a:endParaRPr lang="en-US" sz="1700" dirty="0" smtClean="0">
              <a:latin typeface="Liberation Sans" panose="020B0604020202020204"/>
            </a:endParaRPr>
          </a:p>
          <a:p>
            <a:pPr algn="just">
              <a:lnSpc>
                <a:spcPct val="112000"/>
              </a:lnSpc>
              <a:spcBef>
                <a:spcPts val="0"/>
              </a:spcBef>
            </a:pPr>
            <a:r>
              <a:rPr lang="en-US" sz="1700" dirty="0" smtClean="0">
                <a:latin typeface="Liberation Sans" panose="020B0604020202020204"/>
              </a:rPr>
              <a:t>are </a:t>
            </a:r>
            <a:r>
              <a:rPr lang="en-US" sz="1700" dirty="0">
                <a:latin typeface="Liberation Sans" panose="020B0604020202020204"/>
              </a:rPr>
              <a:t>presented in the table </a:t>
            </a:r>
            <a:endParaRPr lang="en-US" sz="1700" dirty="0" smtClean="0">
              <a:latin typeface="Liberation Sans" panose="020B0604020202020204"/>
            </a:endParaRPr>
          </a:p>
          <a:p>
            <a:pPr algn="just">
              <a:lnSpc>
                <a:spcPct val="112000"/>
              </a:lnSpc>
              <a:spcBef>
                <a:spcPts val="0"/>
              </a:spcBef>
            </a:pPr>
            <a:r>
              <a:rPr lang="en-US" sz="1700" dirty="0">
                <a:latin typeface="Liberation Sans" panose="020B0604020202020204"/>
              </a:rPr>
              <a:t>below. As indicated, </a:t>
            </a:r>
            <a:endParaRPr lang="en-US" sz="1700" dirty="0" smtClean="0">
              <a:latin typeface="Liberation Sans" panose="020B0604020202020204"/>
            </a:endParaRPr>
          </a:p>
          <a:p>
            <a:pPr algn="just">
              <a:lnSpc>
                <a:spcPct val="112000"/>
              </a:lnSpc>
              <a:spcBef>
                <a:spcPts val="0"/>
              </a:spcBef>
            </a:pPr>
            <a:r>
              <a:rPr lang="en-US" sz="1700" dirty="0" smtClean="0">
                <a:latin typeface="Liberation Sans" panose="020B0604020202020204"/>
              </a:rPr>
              <a:t>consistent </a:t>
            </a:r>
            <a:r>
              <a:rPr lang="en-US" sz="1700" dirty="0">
                <a:latin typeface="Liberation Sans" panose="020B0604020202020204"/>
              </a:rPr>
              <a:t>with LIFO </a:t>
            </a:r>
            <a:endParaRPr lang="en-US" sz="1700" dirty="0" smtClean="0">
              <a:latin typeface="Liberation Sans" panose="020B0604020202020204"/>
            </a:endParaRPr>
          </a:p>
          <a:p>
            <a:pPr algn="just">
              <a:lnSpc>
                <a:spcPct val="112000"/>
              </a:lnSpc>
              <a:spcBef>
                <a:spcPts val="0"/>
              </a:spcBef>
            </a:pPr>
            <a:r>
              <a:rPr lang="en-US" sz="1700" dirty="0" smtClean="0">
                <a:latin typeface="Liberation Sans" panose="020B0604020202020204"/>
              </a:rPr>
              <a:t>costing </a:t>
            </a:r>
            <a:r>
              <a:rPr lang="en-US" sz="1700" dirty="0">
                <a:latin typeface="Liberation Sans" panose="020B0604020202020204"/>
              </a:rPr>
              <a:t>in times of </a:t>
            </a:r>
            <a:r>
              <a:rPr lang="en-US" sz="1700" dirty="0" smtClean="0">
                <a:latin typeface="Liberation Sans" panose="020B0604020202020204"/>
              </a:rPr>
              <a:t>rising</a:t>
            </a:r>
            <a:endParaRPr lang="en-US" sz="1700" dirty="0">
              <a:latin typeface="Liberation Sans" panose="020B0604020202020204"/>
            </a:endParaRPr>
          </a:p>
          <a:p>
            <a:pPr algn="just">
              <a:lnSpc>
                <a:spcPct val="112000"/>
              </a:lnSpc>
              <a:spcBef>
                <a:spcPts val="600"/>
              </a:spcBef>
            </a:pPr>
            <a:endParaRPr lang="en-US" sz="1700" dirty="0" smtClean="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QUITE A DIFFERENCE</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3533370" y="2438400"/>
            <a:ext cx="5077230" cy="1550711"/>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33400" y="4191001"/>
            <a:ext cx="8045990" cy="2057400"/>
          </a:xfrm>
          <a:prstGeom prst="rect">
            <a:avLst/>
          </a:prstGeom>
          <a:ln>
            <a:solidFill>
              <a:schemeClr val="tx1"/>
            </a:solidFill>
          </a:ln>
        </p:spPr>
      </p:pic>
      <p:sp>
        <p:nvSpPr>
          <p:cNvPr id="11" name="TextBox 10"/>
          <p:cNvSpPr txBox="1"/>
          <p:nvPr/>
        </p:nvSpPr>
        <p:spPr>
          <a:xfrm>
            <a:off x="6921858" y="6466536"/>
            <a:ext cx="1079142" cy="307777"/>
          </a:xfrm>
          <a:prstGeom prst="rect">
            <a:avLst/>
          </a:prstGeom>
          <a:noFill/>
        </p:spPr>
        <p:txBody>
          <a:bodyPr wrap="non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
        <p:nvSpPr>
          <p:cNvPr id="12"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extLst>
      <p:ext uri="{BB962C8B-B14F-4D97-AF65-F5344CB8AC3E}">
        <p14:creationId xmlns:p14="http://schemas.microsoft.com/office/powerpoint/2010/main" val="648367993"/>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5410201"/>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700" dirty="0">
                <a:latin typeface="Liberation Sans" panose="020B0604020202020204"/>
              </a:rPr>
              <a:t>prices, the dollar-value LIFO inventory amount is less than inventory stated at end-of-year prices. The company did not add layers at the 2017 prices. This is because the increase in inventory at end-of-year (current) prices was primarily due to higher prices. Also, establishing the LIFO layers based on price-adjusted dollars relative to base-year layers reduces </a:t>
            </a:r>
            <a:endParaRPr lang="en-US" sz="1700" dirty="0" smtClean="0">
              <a:latin typeface="Liberation Sans" panose="020B0604020202020204"/>
            </a:endParaRPr>
          </a:p>
          <a:p>
            <a:pPr algn="just">
              <a:lnSpc>
                <a:spcPct val="112000"/>
              </a:lnSpc>
              <a:spcBef>
                <a:spcPts val="0"/>
              </a:spcBef>
            </a:pPr>
            <a:r>
              <a:rPr lang="en-US" sz="1700" dirty="0" smtClean="0">
                <a:latin typeface="Liberation Sans" panose="020B0604020202020204"/>
              </a:rPr>
              <a:t>the </a:t>
            </a:r>
            <a:r>
              <a:rPr lang="en-US" sz="1700" dirty="0">
                <a:latin typeface="Liberation Sans" panose="020B0604020202020204"/>
              </a:rPr>
              <a:t>likelihood of a LIFO </a:t>
            </a:r>
            <a:endParaRPr lang="en-US" sz="1700" dirty="0" smtClean="0">
              <a:latin typeface="Liberation Sans" panose="020B0604020202020204"/>
            </a:endParaRPr>
          </a:p>
          <a:p>
            <a:pPr algn="just">
              <a:lnSpc>
                <a:spcPct val="112000"/>
              </a:lnSpc>
              <a:spcBef>
                <a:spcPts val="0"/>
              </a:spcBef>
            </a:pPr>
            <a:r>
              <a:rPr lang="en-US" sz="1700" dirty="0" smtClean="0">
                <a:latin typeface="Liberation Sans" panose="020B0604020202020204"/>
              </a:rPr>
              <a:t>liquidation.</a:t>
            </a:r>
            <a:endParaRPr lang="en-US" sz="170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QUITE A DIFFERENCE</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3533370" y="2438400"/>
            <a:ext cx="5077230" cy="1550711"/>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33400" y="4191001"/>
            <a:ext cx="8045990" cy="2057400"/>
          </a:xfrm>
          <a:prstGeom prst="rect">
            <a:avLst/>
          </a:prstGeom>
          <a:ln>
            <a:solidFill>
              <a:schemeClr val="tx1"/>
            </a:solidFill>
          </a:ln>
        </p:spPr>
      </p:pic>
      <p:sp>
        <p:nvSpPr>
          <p:cNvPr id="11"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extLst>
      <p:ext uri="{BB962C8B-B14F-4D97-AF65-F5344CB8AC3E}">
        <p14:creationId xmlns:p14="http://schemas.microsoft.com/office/powerpoint/2010/main" val="3610278933"/>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09600" y="1997075"/>
            <a:ext cx="7848600" cy="404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10287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682625" indent="-450850" algn="l">
              <a:lnSpc>
                <a:spcPct val="120000"/>
              </a:lnSpc>
              <a:spcBef>
                <a:spcPts val="1200"/>
              </a:spcBef>
              <a:spcAft>
                <a:spcPct val="20000"/>
              </a:spcAft>
              <a:buClr>
                <a:srgbClr val="CC0000"/>
              </a:buClr>
              <a:buSzPct val="80000"/>
              <a:buFont typeface="Wingdings" pitchFamily="2" charset="2"/>
              <a:buChar char="u"/>
              <a:defRPr/>
            </a:pPr>
            <a:r>
              <a:rPr lang="en-US" sz="2200" dirty="0" smtClean="0">
                <a:latin typeface="Liberation Sans"/>
              </a:rPr>
              <a:t>Specific-goods LIFO - costing goods on a unit basis is expensive and time consuming.</a:t>
            </a:r>
          </a:p>
          <a:p>
            <a:pPr marL="682625" indent="-450850" algn="l">
              <a:lnSpc>
                <a:spcPct val="120000"/>
              </a:lnSpc>
              <a:spcBef>
                <a:spcPts val="1200"/>
              </a:spcBef>
              <a:spcAft>
                <a:spcPct val="20000"/>
              </a:spcAft>
              <a:buClr>
                <a:srgbClr val="CC0000"/>
              </a:buClr>
              <a:buSzPct val="80000"/>
              <a:buFont typeface="Wingdings" pitchFamily="2" charset="2"/>
              <a:buChar char="u"/>
              <a:defRPr/>
            </a:pPr>
            <a:r>
              <a:rPr lang="en-US" sz="2200" dirty="0" smtClean="0">
                <a:latin typeface="Liberation Sans"/>
              </a:rPr>
              <a:t>Specific-goods pooled LIFO approach.</a:t>
            </a:r>
          </a:p>
          <a:p>
            <a:pPr marL="1255713" lvl="1" indent="-450850" algn="l">
              <a:lnSpc>
                <a:spcPct val="120000"/>
              </a:lnSpc>
              <a:spcBef>
                <a:spcPts val="600"/>
              </a:spcBef>
              <a:buClr>
                <a:srgbClr val="CC0000"/>
              </a:buClr>
              <a:buSzPct val="80000"/>
              <a:buFont typeface="Arial" charset="0"/>
              <a:buChar char="►"/>
              <a:defRPr/>
            </a:pPr>
            <a:r>
              <a:rPr lang="en-US" sz="2100" dirty="0" smtClean="0">
                <a:latin typeface="Liberation Sans"/>
              </a:rPr>
              <a:t>Reduces record keeping and clerical costs.</a:t>
            </a:r>
          </a:p>
          <a:p>
            <a:pPr marL="1255713" lvl="1" indent="-450850" algn="l">
              <a:lnSpc>
                <a:spcPct val="120000"/>
              </a:lnSpc>
              <a:spcBef>
                <a:spcPts val="600"/>
              </a:spcBef>
              <a:buClr>
                <a:srgbClr val="CC0000"/>
              </a:buClr>
              <a:buSzPct val="80000"/>
              <a:buFont typeface="Arial" charset="0"/>
              <a:buChar char="►"/>
              <a:defRPr/>
            </a:pPr>
            <a:r>
              <a:rPr lang="en-US" sz="2100" dirty="0" smtClean="0">
                <a:latin typeface="Liberation Sans"/>
              </a:rPr>
              <a:t>More difficult to erode the layers.</a:t>
            </a:r>
          </a:p>
          <a:p>
            <a:pPr marL="1255713" lvl="1" indent="-450850" algn="l">
              <a:lnSpc>
                <a:spcPct val="120000"/>
              </a:lnSpc>
              <a:spcBef>
                <a:spcPts val="600"/>
              </a:spcBef>
              <a:spcAft>
                <a:spcPct val="30000"/>
              </a:spcAft>
              <a:buClr>
                <a:srgbClr val="CC0000"/>
              </a:buClr>
              <a:buSzPct val="80000"/>
              <a:buFont typeface="Arial" charset="0"/>
              <a:buChar char="►"/>
              <a:defRPr/>
            </a:pPr>
            <a:r>
              <a:rPr lang="en-US" sz="2100" dirty="0" smtClean="0">
                <a:latin typeface="Liberation Sans"/>
              </a:rPr>
              <a:t>Using quantities as measurement basis can lead to untimely LIFO liquidations.</a:t>
            </a:r>
          </a:p>
          <a:p>
            <a:pPr marL="682625" indent="-450850" algn="l">
              <a:lnSpc>
                <a:spcPct val="120000"/>
              </a:lnSpc>
              <a:spcBef>
                <a:spcPts val="1200"/>
              </a:spcBef>
              <a:spcAft>
                <a:spcPct val="20000"/>
              </a:spcAft>
              <a:buClr>
                <a:srgbClr val="CC0000"/>
              </a:buClr>
              <a:buSzPct val="80000"/>
              <a:buFont typeface="Wingdings" pitchFamily="2" charset="2"/>
              <a:buChar char="u"/>
              <a:defRPr/>
            </a:pPr>
            <a:r>
              <a:rPr lang="en-US" sz="2200" dirty="0" smtClean="0">
                <a:latin typeface="Liberation Sans"/>
              </a:rPr>
              <a:t>Dollar-value LIFO is used by most companies.</a:t>
            </a:r>
          </a:p>
        </p:txBody>
      </p:sp>
      <p:sp>
        <p:nvSpPr>
          <p:cNvPr id="60419" name="Text Box 5"/>
          <p:cNvSpPr txBox="1">
            <a:spLocks noChangeArrowheads="1"/>
          </p:cNvSpPr>
          <p:nvPr/>
        </p:nvSpPr>
        <p:spPr bwMode="auto">
          <a:xfrm>
            <a:off x="609600" y="1371600"/>
            <a:ext cx="8001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CC0000"/>
                </a:solidFill>
                <a:latin typeface="Liberation Sans"/>
              </a:rPr>
              <a:t>Comparison of LIFO Approaches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Rectangle 10"/>
          <p:cNvSpPr>
            <a:spLocks noChangeArrowheads="1"/>
          </p:cNvSpPr>
          <p:nvPr/>
        </p:nvSpPr>
        <p:spPr bwMode="auto">
          <a:xfrm>
            <a:off x="609600" y="381000"/>
            <a:ext cx="8153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smtClean="0">
                <a:solidFill>
                  <a:schemeClr val="tx2">
                    <a:lumMod val="50000"/>
                  </a:schemeClr>
                </a:solidFill>
                <a:latin typeface="Liberation Sans"/>
              </a:rPr>
              <a:t>SPECIAL ISSUES RELATED TO LIFO</a:t>
            </a:r>
            <a:endParaRPr lang="en-US" sz="3200" b="1" dirty="0">
              <a:solidFill>
                <a:schemeClr val="tx2">
                  <a:lumMod val="50000"/>
                </a:schemeClr>
              </a:solidFill>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533400" y="2224088"/>
            <a:ext cx="3962400" cy="212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0000"/>
              </a:lnSpc>
              <a:spcBef>
                <a:spcPct val="50000"/>
              </a:spcBef>
              <a:spcAft>
                <a:spcPct val="20000"/>
              </a:spcAft>
              <a:buClr>
                <a:srgbClr val="CC0000"/>
              </a:buClr>
              <a:buSzPct val="80000"/>
              <a:buFont typeface="Wingdings" panose="05000000000000000000" pitchFamily="2" charset="2"/>
              <a:buChar char="u"/>
            </a:pPr>
            <a:r>
              <a:rPr lang="en-US" altLang="en-US" sz="2300" dirty="0">
                <a:latin typeface="Liberation Sans"/>
              </a:rPr>
              <a:t>Matching</a:t>
            </a:r>
          </a:p>
          <a:p>
            <a:pPr algn="l">
              <a:lnSpc>
                <a:spcPct val="110000"/>
              </a:lnSpc>
              <a:spcBef>
                <a:spcPct val="50000"/>
              </a:spcBef>
              <a:spcAft>
                <a:spcPct val="20000"/>
              </a:spcAft>
              <a:buClr>
                <a:srgbClr val="CC0000"/>
              </a:buClr>
              <a:buSzPct val="80000"/>
              <a:buFont typeface="Wingdings" panose="05000000000000000000" pitchFamily="2" charset="2"/>
              <a:buChar char="u"/>
            </a:pPr>
            <a:r>
              <a:rPr lang="en-US" altLang="en-US" sz="2300" dirty="0">
                <a:latin typeface="Liberation Sans"/>
              </a:rPr>
              <a:t>Tax Benefits/Improved Cash Flow</a:t>
            </a:r>
          </a:p>
          <a:p>
            <a:pPr algn="l">
              <a:lnSpc>
                <a:spcPct val="110000"/>
              </a:lnSpc>
              <a:spcBef>
                <a:spcPct val="50000"/>
              </a:spcBef>
              <a:spcAft>
                <a:spcPct val="20000"/>
              </a:spcAft>
              <a:buClr>
                <a:srgbClr val="CC0000"/>
              </a:buClr>
              <a:buSzPct val="80000"/>
              <a:buFont typeface="Wingdings" panose="05000000000000000000" pitchFamily="2" charset="2"/>
              <a:buChar char="u"/>
            </a:pPr>
            <a:r>
              <a:rPr lang="en-US" altLang="en-US" sz="2300" dirty="0">
                <a:latin typeface="Liberation Sans"/>
              </a:rPr>
              <a:t>Future Earnings Hedge</a:t>
            </a:r>
          </a:p>
        </p:txBody>
      </p:sp>
      <p:sp>
        <p:nvSpPr>
          <p:cNvPr id="62467" name="Text Box 5"/>
          <p:cNvSpPr txBox="1">
            <a:spLocks noChangeArrowheads="1"/>
          </p:cNvSpPr>
          <p:nvPr/>
        </p:nvSpPr>
        <p:spPr bwMode="auto">
          <a:xfrm>
            <a:off x="533400" y="1450975"/>
            <a:ext cx="3810000" cy="544513"/>
          </a:xfrm>
          <a:prstGeom prst="rect">
            <a:avLst/>
          </a:prstGeom>
          <a:solidFill>
            <a:srgbClr val="ECECEC"/>
          </a:solidFill>
          <a:ln w="28575" cap="sq" algn="ctr">
            <a:solidFill>
              <a:schemeClr val="tx1"/>
            </a:solidFill>
            <a:miter lim="800000"/>
            <a:headEnd type="none" w="sm" len="sm"/>
            <a:tailEnd type="none" w="sm" len="sm"/>
          </a:ln>
        </p:spPr>
        <p:txBody>
          <a:bodyPr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05000"/>
              </a:lnSpc>
              <a:spcBef>
                <a:spcPct val="30000"/>
              </a:spcBef>
              <a:buSzPct val="80000"/>
            </a:pPr>
            <a:r>
              <a:rPr lang="en-US" altLang="en-US" b="1" dirty="0">
                <a:solidFill>
                  <a:srgbClr val="CC0000"/>
                </a:solidFill>
                <a:latin typeface="Liberation Sans"/>
              </a:rPr>
              <a:t>Advantages</a:t>
            </a:r>
          </a:p>
        </p:txBody>
      </p:sp>
      <p:sp>
        <p:nvSpPr>
          <p:cNvPr id="62468" name="Text Box 6"/>
          <p:cNvSpPr txBox="1">
            <a:spLocks noChangeArrowheads="1"/>
          </p:cNvSpPr>
          <p:nvPr/>
        </p:nvSpPr>
        <p:spPr bwMode="auto">
          <a:xfrm>
            <a:off x="4800600" y="2236788"/>
            <a:ext cx="3962400" cy="339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0000"/>
              </a:lnSpc>
              <a:spcBef>
                <a:spcPct val="50000"/>
              </a:spcBef>
              <a:spcAft>
                <a:spcPct val="20000"/>
              </a:spcAft>
              <a:buClr>
                <a:srgbClr val="CC0000"/>
              </a:buClr>
              <a:buSzPct val="80000"/>
              <a:buFont typeface="Wingdings" panose="05000000000000000000" pitchFamily="2" charset="2"/>
              <a:buChar char="u"/>
            </a:pPr>
            <a:r>
              <a:rPr lang="en-US" altLang="en-US" sz="2300" dirty="0">
                <a:latin typeface="Liberation Sans"/>
              </a:rPr>
              <a:t>Reduced Earnings</a:t>
            </a:r>
          </a:p>
          <a:p>
            <a:pPr algn="l">
              <a:lnSpc>
                <a:spcPct val="110000"/>
              </a:lnSpc>
              <a:spcBef>
                <a:spcPct val="50000"/>
              </a:spcBef>
              <a:spcAft>
                <a:spcPct val="20000"/>
              </a:spcAft>
              <a:buClr>
                <a:srgbClr val="CC0000"/>
              </a:buClr>
              <a:buSzPct val="80000"/>
              <a:buFont typeface="Wingdings" panose="05000000000000000000" pitchFamily="2" charset="2"/>
              <a:buChar char="u"/>
            </a:pPr>
            <a:r>
              <a:rPr lang="en-US" altLang="en-US" sz="2300" dirty="0">
                <a:latin typeface="Liberation Sans"/>
              </a:rPr>
              <a:t>Inventory Understated</a:t>
            </a:r>
          </a:p>
          <a:p>
            <a:pPr algn="l">
              <a:lnSpc>
                <a:spcPct val="110000"/>
              </a:lnSpc>
              <a:spcBef>
                <a:spcPct val="50000"/>
              </a:spcBef>
              <a:spcAft>
                <a:spcPct val="20000"/>
              </a:spcAft>
              <a:buClr>
                <a:srgbClr val="CC0000"/>
              </a:buClr>
              <a:buSzPct val="80000"/>
              <a:buFont typeface="Wingdings" panose="05000000000000000000" pitchFamily="2" charset="2"/>
              <a:buChar char="u"/>
            </a:pPr>
            <a:r>
              <a:rPr lang="en-US" altLang="en-US" sz="2300" dirty="0">
                <a:latin typeface="Liberation Sans"/>
              </a:rPr>
              <a:t>Physical Flow</a:t>
            </a:r>
          </a:p>
          <a:p>
            <a:pPr algn="l">
              <a:lnSpc>
                <a:spcPct val="110000"/>
              </a:lnSpc>
              <a:spcBef>
                <a:spcPct val="50000"/>
              </a:spcBef>
              <a:spcAft>
                <a:spcPct val="20000"/>
              </a:spcAft>
              <a:buClr>
                <a:srgbClr val="CC0000"/>
              </a:buClr>
              <a:buSzPct val="80000"/>
              <a:buFont typeface="Wingdings" panose="05000000000000000000" pitchFamily="2" charset="2"/>
              <a:buChar char="u"/>
            </a:pPr>
            <a:r>
              <a:rPr lang="en-US" altLang="en-US" sz="2300" dirty="0">
                <a:latin typeface="Liberation Sans"/>
              </a:rPr>
              <a:t>Involuntary Liquidation / Poor Buying Habits</a:t>
            </a:r>
          </a:p>
          <a:p>
            <a:pPr algn="l">
              <a:lnSpc>
                <a:spcPct val="110000"/>
              </a:lnSpc>
              <a:spcBef>
                <a:spcPct val="50000"/>
              </a:spcBef>
              <a:spcAft>
                <a:spcPct val="20000"/>
              </a:spcAft>
              <a:buClr>
                <a:srgbClr val="800000"/>
              </a:buClr>
              <a:buSzPct val="80000"/>
              <a:buFont typeface="Wingdings" panose="05000000000000000000" pitchFamily="2" charset="2"/>
              <a:buChar char="u"/>
            </a:pPr>
            <a:endParaRPr lang="en-US" altLang="en-US" sz="2300" dirty="0">
              <a:latin typeface="Liberation Sans"/>
            </a:endParaRPr>
          </a:p>
        </p:txBody>
      </p:sp>
      <p:sp>
        <p:nvSpPr>
          <p:cNvPr id="62469" name="Text Box 7"/>
          <p:cNvSpPr txBox="1">
            <a:spLocks noChangeArrowheads="1"/>
          </p:cNvSpPr>
          <p:nvPr/>
        </p:nvSpPr>
        <p:spPr bwMode="auto">
          <a:xfrm>
            <a:off x="4800600" y="1460658"/>
            <a:ext cx="3810000" cy="518796"/>
          </a:xfrm>
          <a:prstGeom prst="rect">
            <a:avLst/>
          </a:prstGeom>
          <a:solidFill>
            <a:srgbClr val="ECECEC"/>
          </a:solidFill>
          <a:ln w="28575" cap="sq" algn="ctr">
            <a:solidFill>
              <a:schemeClr val="tx1"/>
            </a:solidFill>
            <a:miter lim="800000"/>
            <a:headEnd type="none" w="sm" len="sm"/>
            <a:tailEnd type="none" w="sm" len="sm"/>
          </a:ln>
        </p:spPr>
        <p:txBody>
          <a:bodyPr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05000"/>
              </a:lnSpc>
              <a:spcBef>
                <a:spcPct val="30000"/>
              </a:spcBef>
              <a:buSzPct val="80000"/>
            </a:pPr>
            <a:r>
              <a:rPr lang="en-US" altLang="en-US" b="1" dirty="0">
                <a:solidFill>
                  <a:srgbClr val="CC0000"/>
                </a:solidFill>
                <a:latin typeface="Liberation Sans"/>
              </a:rPr>
              <a:t>Disadvantages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0" name="Rectangle 10"/>
          <p:cNvSpPr>
            <a:spLocks noChangeArrowheads="1"/>
          </p:cNvSpPr>
          <p:nvPr/>
        </p:nvSpPr>
        <p:spPr bwMode="auto">
          <a:xfrm>
            <a:off x="609600" y="381000"/>
            <a:ext cx="8153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smtClean="0">
                <a:solidFill>
                  <a:schemeClr val="tx2">
                    <a:lumMod val="50000"/>
                  </a:schemeClr>
                </a:solidFill>
                <a:latin typeface="Liberation Sans"/>
              </a:rPr>
              <a:t>SPECIAL ISSUES RELATED TO LIFO</a:t>
            </a:r>
            <a:endParaRPr lang="en-US" sz="3200" b="1" dirty="0">
              <a:solidFill>
                <a:schemeClr val="tx2">
                  <a:lumMod val="50000"/>
                </a:schemeClr>
              </a:solidFill>
              <a:latin typeface="Liberation Sans"/>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634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92480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942792" y="6019800"/>
            <a:ext cx="2895600" cy="646331"/>
          </a:xfrm>
          <a:prstGeom prst="rect">
            <a:avLst/>
          </a:prstGeom>
          <a:solidFill>
            <a:schemeClr val="accent3"/>
          </a:solidFill>
        </p:spPr>
        <p:txBody>
          <a:bodyPr wrap="square">
            <a:spAutoFit/>
          </a:bodyPr>
          <a:lstStyle/>
          <a:p>
            <a:pPr algn="l">
              <a:defRPr/>
            </a:pPr>
            <a:r>
              <a:rPr lang="en-US" sz="1200" b="1" dirty="0" smtClean="0">
                <a:solidFill>
                  <a:srgbClr val="006600"/>
                </a:solidFill>
                <a:latin typeface="Liberation Sans"/>
              </a:rPr>
              <a:t>ILLUSTRATION 8-24</a:t>
            </a:r>
          </a:p>
          <a:p>
            <a:pPr algn="l">
              <a:defRPr/>
            </a:pPr>
            <a:r>
              <a:rPr lang="en-US" sz="1200" dirty="0" smtClean="0">
                <a:latin typeface="Liberation Sans"/>
              </a:rPr>
              <a:t>Why </a:t>
            </a:r>
            <a:r>
              <a:rPr lang="en-US" sz="1200" dirty="0">
                <a:latin typeface="Liberation Sans"/>
              </a:rPr>
              <a:t>Do Companies Reject LIFO? Summary of Responses</a:t>
            </a:r>
          </a:p>
        </p:txBody>
      </p:sp>
      <p:sp>
        <p:nvSpPr>
          <p:cNvPr id="6" name="Rectangle 10"/>
          <p:cNvSpPr>
            <a:spLocks noChangeArrowheads="1"/>
          </p:cNvSpPr>
          <p:nvPr/>
        </p:nvSpPr>
        <p:spPr bwMode="auto">
          <a:xfrm>
            <a:off x="609600" y="381000"/>
            <a:ext cx="8153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smtClean="0">
                <a:solidFill>
                  <a:schemeClr val="tx2">
                    <a:lumMod val="50000"/>
                  </a:schemeClr>
                </a:solidFill>
                <a:latin typeface="Liberation Sans"/>
              </a:rPr>
              <a:t>SPECIAL ISSUES RELATED TO LIFO</a:t>
            </a:r>
            <a:endParaRPr lang="en-US" sz="3200" b="1" dirty="0">
              <a:solidFill>
                <a:schemeClr val="tx2">
                  <a:lumMod val="50000"/>
                </a:schemeClr>
              </a:solidFill>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1" name="Text Box 12"/>
          <p:cNvSpPr txBox="1">
            <a:spLocks noChangeArrowheads="1"/>
          </p:cNvSpPr>
          <p:nvPr/>
        </p:nvSpPr>
        <p:spPr bwMode="auto">
          <a:xfrm>
            <a:off x="609600" y="1981200"/>
            <a:ext cx="2819400" cy="2192338"/>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nSpc>
                <a:spcPct val="125000"/>
              </a:lnSpc>
              <a:spcBef>
                <a:spcPct val="50000"/>
              </a:spcBef>
              <a:buClr>
                <a:srgbClr val="800000"/>
              </a:buClr>
              <a:buSzPct val="80000"/>
              <a:defRPr/>
            </a:pPr>
            <a:r>
              <a:rPr lang="en-US" sz="2100" dirty="0" smtClean="0">
                <a:latin typeface="Liberation Sans"/>
              </a:rPr>
              <a:t>Three accounts</a:t>
            </a:r>
          </a:p>
          <a:p>
            <a:pPr marL="682625" indent="-450850">
              <a:lnSpc>
                <a:spcPct val="125000"/>
              </a:lnSpc>
              <a:spcBef>
                <a:spcPct val="50000"/>
              </a:spcBef>
              <a:buClr>
                <a:srgbClr val="CC0000"/>
              </a:buClr>
              <a:buSzPct val="80000"/>
              <a:buFont typeface="Wingdings" pitchFamily="2" charset="2"/>
              <a:buChar char="u"/>
              <a:defRPr/>
            </a:pPr>
            <a:r>
              <a:rPr lang="en-US" sz="2100" dirty="0" smtClean="0">
                <a:latin typeface="Liberation Sans"/>
              </a:rPr>
              <a:t>Raw Materials</a:t>
            </a:r>
          </a:p>
          <a:p>
            <a:pPr marL="682625" indent="-450850">
              <a:lnSpc>
                <a:spcPct val="125000"/>
              </a:lnSpc>
              <a:spcBef>
                <a:spcPct val="50000"/>
              </a:spcBef>
              <a:buClr>
                <a:srgbClr val="CC0000"/>
              </a:buClr>
              <a:buSzPct val="80000"/>
              <a:buFont typeface="Wingdings" pitchFamily="2" charset="2"/>
              <a:buChar char="u"/>
              <a:defRPr/>
            </a:pPr>
            <a:r>
              <a:rPr lang="en-US" sz="2100" dirty="0" smtClean="0">
                <a:latin typeface="Liberation Sans"/>
              </a:rPr>
              <a:t>Work in Process</a:t>
            </a:r>
          </a:p>
          <a:p>
            <a:pPr marL="682625" indent="-450850">
              <a:lnSpc>
                <a:spcPct val="125000"/>
              </a:lnSpc>
              <a:spcBef>
                <a:spcPct val="50000"/>
              </a:spcBef>
              <a:buClr>
                <a:srgbClr val="CC0000"/>
              </a:buClr>
              <a:buSzPct val="80000"/>
              <a:buFont typeface="Wingdings" pitchFamily="2" charset="2"/>
              <a:buChar char="u"/>
              <a:defRPr/>
            </a:pPr>
            <a:r>
              <a:rPr lang="en-US" sz="2100" dirty="0" smtClean="0">
                <a:latin typeface="Liberation Sans"/>
              </a:rPr>
              <a:t>Finished Goods</a:t>
            </a:r>
          </a:p>
        </p:txBody>
      </p:sp>
      <p:sp>
        <p:nvSpPr>
          <p:cNvPr id="7176" name="Text Box 17"/>
          <p:cNvSpPr txBox="1">
            <a:spLocks noChangeArrowheads="1"/>
          </p:cNvSpPr>
          <p:nvPr/>
        </p:nvSpPr>
        <p:spPr bwMode="auto">
          <a:xfrm>
            <a:off x="609600" y="1371600"/>
            <a:ext cx="2667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CC0000"/>
                </a:solidFill>
                <a:latin typeface="Liberation Sans"/>
              </a:rPr>
              <a:t>Classification</a:t>
            </a:r>
          </a:p>
        </p:txBody>
      </p:sp>
      <p:sp>
        <p:nvSpPr>
          <p:cNvPr id="12"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tx2">
                    <a:lumMod val="50000"/>
                  </a:schemeClr>
                </a:solidFill>
                <a:effectLst/>
                <a:latin typeface="Liberation Sans"/>
                <a:ea typeface="+mn-ea"/>
                <a:cs typeface="+mn-cs"/>
              </a:rPr>
              <a:t>INVENTORY ISSUES</a:t>
            </a:r>
          </a:p>
        </p:txBody>
      </p:sp>
      <p:pic>
        <p:nvPicPr>
          <p:cNvPr id="2" name="Picture 1"/>
          <p:cNvPicPr>
            <a:picLocks noChangeAspect="1"/>
          </p:cNvPicPr>
          <p:nvPr/>
        </p:nvPicPr>
        <p:blipFill>
          <a:blip r:embed="rId3"/>
          <a:stretch>
            <a:fillRect/>
          </a:stretch>
        </p:blipFill>
        <p:spPr>
          <a:xfrm>
            <a:off x="3657600" y="1383552"/>
            <a:ext cx="5125129" cy="4478500"/>
          </a:xfrm>
          <a:prstGeom prst="rect">
            <a:avLst/>
          </a:prstGeom>
        </p:spPr>
      </p:pic>
      <p:sp>
        <p:nvSpPr>
          <p:cNvPr id="3" name="Rectangle 2"/>
          <p:cNvSpPr/>
          <p:nvPr/>
        </p:nvSpPr>
        <p:spPr>
          <a:xfrm>
            <a:off x="1516443" y="4800600"/>
            <a:ext cx="2141157" cy="1015663"/>
          </a:xfrm>
          <a:prstGeom prst="rect">
            <a:avLst/>
          </a:prstGeom>
        </p:spPr>
        <p:txBody>
          <a:bodyPr wrap="square">
            <a:spAutoFit/>
          </a:bodyPr>
          <a:lstStyle/>
          <a:p>
            <a:pPr algn="l"/>
            <a:r>
              <a:rPr lang="en-US" sz="1200" b="1" dirty="0" smtClean="0">
                <a:solidFill>
                  <a:srgbClr val="006600"/>
                </a:solidFill>
                <a:latin typeface="Liberation Sans"/>
              </a:rPr>
              <a:t>ILLUSTRATION 8-1 </a:t>
            </a:r>
            <a:r>
              <a:rPr lang="en-US" sz="1200" dirty="0" smtClean="0">
                <a:latin typeface="Liberation Sans"/>
              </a:rPr>
              <a:t>Comparison of Presentation of Current Assets for Merchandising and Manufacturing Companies</a:t>
            </a:r>
            <a:endParaRPr lang="en-US" sz="1200" dirty="0">
              <a:latin typeface="Liberation Sans"/>
            </a:endParaRP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09600" y="1371600"/>
            <a:ext cx="7848600" cy="196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695325"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900"/>
              </a:spcBef>
              <a:buSzPct val="80000"/>
            </a:pPr>
            <a:r>
              <a:rPr lang="en-US" altLang="en-US" sz="2300" b="1" dirty="0">
                <a:latin typeface="Liberation Sans"/>
              </a:rPr>
              <a:t>LIFO</a:t>
            </a:r>
            <a:r>
              <a:rPr lang="en-US" altLang="en-US" sz="2300" dirty="0">
                <a:latin typeface="Liberation Sans"/>
              </a:rPr>
              <a:t> is generally </a:t>
            </a:r>
            <a:r>
              <a:rPr lang="en-US" altLang="en-US" sz="2300" b="1" dirty="0">
                <a:latin typeface="Liberation Sans"/>
              </a:rPr>
              <a:t>preferred</a:t>
            </a:r>
            <a:r>
              <a:rPr lang="en-US" altLang="en-US" sz="2300" dirty="0">
                <a:latin typeface="Liberation Sans"/>
              </a:rPr>
              <a:t>:</a:t>
            </a:r>
          </a:p>
          <a:p>
            <a:pPr lvl="1" algn="l">
              <a:lnSpc>
                <a:spcPct val="120000"/>
              </a:lnSpc>
              <a:spcBef>
                <a:spcPts val="900"/>
              </a:spcBef>
              <a:buClr>
                <a:srgbClr val="CC0000"/>
              </a:buClr>
              <a:buFontTx/>
              <a:buAutoNum type="arabicPeriod"/>
            </a:pPr>
            <a:r>
              <a:rPr lang="en-US" altLang="en-US" sz="2200" dirty="0">
                <a:latin typeface="Liberation Sans"/>
              </a:rPr>
              <a:t>If selling prices and revenues are increasing faster than costs and</a:t>
            </a:r>
          </a:p>
          <a:p>
            <a:pPr lvl="1" algn="l">
              <a:lnSpc>
                <a:spcPct val="120000"/>
              </a:lnSpc>
              <a:spcBef>
                <a:spcPts val="900"/>
              </a:spcBef>
              <a:buClr>
                <a:srgbClr val="CC0000"/>
              </a:buClr>
              <a:buFontTx/>
              <a:buAutoNum type="arabicPeriod"/>
            </a:pPr>
            <a:r>
              <a:rPr lang="en-US" altLang="en-US" sz="2200" dirty="0">
                <a:latin typeface="Liberation Sans"/>
              </a:rPr>
              <a:t>If a company has a fairly constant “base stock.”</a:t>
            </a:r>
          </a:p>
        </p:txBody>
      </p:sp>
      <p:sp>
        <p:nvSpPr>
          <p:cNvPr id="65539" name="Text Box 5"/>
          <p:cNvSpPr txBox="1">
            <a:spLocks noChangeArrowheads="1"/>
          </p:cNvSpPr>
          <p:nvPr/>
        </p:nvSpPr>
        <p:spPr bwMode="auto">
          <a:xfrm>
            <a:off x="609600" y="3492500"/>
            <a:ext cx="7848600" cy="248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anose="02020603050405020304" pitchFamily="18" charset="0"/>
              </a:defRPr>
            </a:lvl1pPr>
            <a:lvl2pPr marL="695325" indent="-4572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spcBef>
                <a:spcPts val="900"/>
              </a:spcBef>
              <a:buSzPct val="80000"/>
            </a:pPr>
            <a:r>
              <a:rPr lang="en-US" altLang="en-US" sz="2300" b="1" dirty="0">
                <a:latin typeface="Liberation Sans"/>
              </a:rPr>
              <a:t>LIFO </a:t>
            </a:r>
            <a:r>
              <a:rPr lang="en-US" altLang="en-US" sz="2300" dirty="0">
                <a:latin typeface="Liberation Sans"/>
              </a:rPr>
              <a:t>is </a:t>
            </a:r>
            <a:r>
              <a:rPr lang="en-US" altLang="en-US" sz="2300" b="1" dirty="0">
                <a:latin typeface="Liberation Sans"/>
              </a:rPr>
              <a:t>not appropriate</a:t>
            </a:r>
            <a:r>
              <a:rPr lang="en-US" altLang="en-US" sz="2300" dirty="0">
                <a:latin typeface="Liberation Sans"/>
              </a:rPr>
              <a:t>:</a:t>
            </a:r>
          </a:p>
          <a:p>
            <a:pPr lvl="1" algn="l">
              <a:lnSpc>
                <a:spcPct val="120000"/>
              </a:lnSpc>
              <a:spcBef>
                <a:spcPts val="900"/>
              </a:spcBef>
              <a:buClr>
                <a:srgbClr val="CC0000"/>
              </a:buClr>
              <a:buFontTx/>
              <a:buAutoNum type="arabicPeriod"/>
            </a:pPr>
            <a:r>
              <a:rPr lang="en-US" altLang="en-US" sz="2200" dirty="0">
                <a:latin typeface="Liberation Sans"/>
              </a:rPr>
              <a:t>Where prices tend to lag behind costs, </a:t>
            </a:r>
          </a:p>
          <a:p>
            <a:pPr lvl="1" algn="l">
              <a:lnSpc>
                <a:spcPct val="120000"/>
              </a:lnSpc>
              <a:spcBef>
                <a:spcPts val="900"/>
              </a:spcBef>
              <a:buClr>
                <a:srgbClr val="CC0000"/>
              </a:buClr>
              <a:buFontTx/>
              <a:buAutoNum type="arabicPeriod"/>
            </a:pPr>
            <a:r>
              <a:rPr lang="en-US" altLang="en-US" sz="2200" dirty="0">
                <a:latin typeface="Liberation Sans"/>
              </a:rPr>
              <a:t>If specific identification traditionally used, and </a:t>
            </a:r>
          </a:p>
          <a:p>
            <a:pPr lvl="1" algn="l">
              <a:lnSpc>
                <a:spcPct val="120000"/>
              </a:lnSpc>
              <a:spcBef>
                <a:spcPts val="900"/>
              </a:spcBef>
              <a:buClr>
                <a:srgbClr val="CC0000"/>
              </a:buClr>
              <a:buFontTx/>
              <a:buAutoNum type="arabicPeriod"/>
            </a:pPr>
            <a:r>
              <a:rPr lang="en-US" altLang="en-US" sz="2200" dirty="0">
                <a:latin typeface="Liberation Sans"/>
              </a:rPr>
              <a:t>Where unit costs tend to decrease as production         increases.</a:t>
            </a:r>
          </a:p>
        </p:txBody>
      </p:sp>
      <p:sp>
        <p:nvSpPr>
          <p:cNvPr id="7" name="Rectangle 10"/>
          <p:cNvSpPr>
            <a:spLocks noChangeArrowheads="1"/>
          </p:cNvSpPr>
          <p:nvPr/>
        </p:nvSpPr>
        <p:spPr bwMode="auto">
          <a:xfrm>
            <a:off x="609600" y="381000"/>
            <a:ext cx="8001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a:solidFill>
                  <a:srgbClr val="CC0000"/>
                </a:solidFill>
                <a:latin typeface="Liberation Sans"/>
              </a:rPr>
              <a:t>Basis for Selection of Inventory Method</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09600" y="1371600"/>
            <a:ext cx="7848600" cy="3933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457200" indent="-457200" algn="l">
              <a:lnSpc>
                <a:spcPct val="120000"/>
              </a:lnSpc>
              <a:spcBef>
                <a:spcPts val="900"/>
              </a:spcBef>
              <a:spcAft>
                <a:spcPts val="0"/>
              </a:spcAft>
              <a:buSzPct val="80000"/>
              <a:defRPr sz="2300" b="1">
                <a:latin typeface="Arial" charset="0"/>
              </a:defRPr>
            </a:lvl1pPr>
            <a:lvl2pPr marL="695325" lvl="1" indent="-457200" algn="l">
              <a:lnSpc>
                <a:spcPct val="120000"/>
              </a:lnSpc>
              <a:spcBef>
                <a:spcPts val="900"/>
              </a:spcBef>
              <a:spcAft>
                <a:spcPts val="0"/>
              </a:spcAft>
              <a:buClr>
                <a:srgbClr val="800000"/>
              </a:buClr>
              <a:buFontTx/>
              <a:buAutoNum type="arabicPeriod"/>
              <a:defRPr sz="2200">
                <a:latin typeface="Arial" charset="0"/>
              </a:defRPr>
            </a:lvl2pPr>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spcBef>
                <a:spcPts val="1200"/>
              </a:spcBef>
              <a:defRPr/>
            </a:pPr>
            <a:r>
              <a:rPr lang="en-US" dirty="0" smtClean="0">
                <a:latin typeface="Liberation Sans"/>
              </a:rPr>
              <a:t>Tax consequences are another consideration. </a:t>
            </a:r>
          </a:p>
          <a:p>
            <a:pPr marL="682625" indent="-450850">
              <a:spcBef>
                <a:spcPts val="1200"/>
              </a:spcBef>
              <a:buClr>
                <a:srgbClr val="CC0000"/>
              </a:buClr>
              <a:buFont typeface="Wingdings" pitchFamily="2" charset="2"/>
              <a:buChar char="u"/>
              <a:defRPr/>
            </a:pPr>
            <a:r>
              <a:rPr lang="en-US" sz="2000" b="0" dirty="0" smtClean="0">
                <a:latin typeface="Liberation Sans"/>
              </a:rPr>
              <a:t>Switching from FIFO to LIFO usually results in an immediate tax benefit.</a:t>
            </a:r>
          </a:p>
          <a:p>
            <a:pPr marL="682625" indent="-450850">
              <a:spcBef>
                <a:spcPts val="1200"/>
              </a:spcBef>
              <a:buClr>
                <a:srgbClr val="CC0000"/>
              </a:buClr>
              <a:buFont typeface="Wingdings" pitchFamily="2" charset="2"/>
              <a:buChar char="u"/>
              <a:defRPr/>
            </a:pPr>
            <a:r>
              <a:rPr lang="en-US" sz="2000" b="0" dirty="0" smtClean="0">
                <a:latin typeface="Liberation Sans"/>
              </a:rPr>
              <a:t>Concern about reduced income resulting from adoption of LIFO has even less substance now because the IRS has also </a:t>
            </a:r>
            <a:r>
              <a:rPr lang="en-US" sz="2000" dirty="0" smtClean="0">
                <a:latin typeface="Liberation Sans"/>
              </a:rPr>
              <a:t>relaxed</a:t>
            </a:r>
            <a:r>
              <a:rPr lang="en-US" sz="2000" b="0" dirty="0" smtClean="0">
                <a:latin typeface="Liberation Sans"/>
              </a:rPr>
              <a:t> the LIFO conformity rule.</a:t>
            </a:r>
          </a:p>
          <a:p>
            <a:pPr marL="682625" indent="-450850">
              <a:spcBef>
                <a:spcPts val="1200"/>
              </a:spcBef>
              <a:buClr>
                <a:srgbClr val="CC0000"/>
              </a:buClr>
              <a:buFont typeface="Wingdings" pitchFamily="2" charset="2"/>
              <a:buChar char="u"/>
              <a:defRPr/>
            </a:pPr>
            <a:r>
              <a:rPr lang="en-US" sz="2000" b="0" dirty="0" smtClean="0">
                <a:latin typeface="Liberation Sans"/>
              </a:rPr>
              <a:t>Companies are able to disclose </a:t>
            </a:r>
          </a:p>
          <a:p>
            <a:pPr marL="687388" indent="0">
              <a:spcBef>
                <a:spcPts val="0"/>
              </a:spcBef>
              <a:buClr>
                <a:srgbClr val="CC0000"/>
              </a:buClr>
              <a:defRPr/>
            </a:pPr>
            <a:r>
              <a:rPr lang="en-US" sz="2000" b="0" dirty="0" smtClean="0">
                <a:latin typeface="Liberation Sans"/>
              </a:rPr>
              <a:t>FIFO income numbers in the </a:t>
            </a:r>
          </a:p>
          <a:p>
            <a:pPr marL="687388" indent="0">
              <a:spcBef>
                <a:spcPts val="0"/>
              </a:spcBef>
              <a:buClr>
                <a:srgbClr val="CC0000"/>
              </a:buClr>
              <a:defRPr/>
            </a:pPr>
            <a:r>
              <a:rPr lang="en-US" sz="2000" b="0" dirty="0" smtClean="0">
                <a:latin typeface="Liberation Sans"/>
              </a:rPr>
              <a:t>financial reports if they so desire.</a:t>
            </a:r>
          </a:p>
        </p:txBody>
      </p:sp>
      <p:sp>
        <p:nvSpPr>
          <p:cNvPr id="7" name="Rectangle 10"/>
          <p:cNvSpPr>
            <a:spLocks noChangeArrowheads="1"/>
          </p:cNvSpPr>
          <p:nvPr/>
        </p:nvSpPr>
        <p:spPr bwMode="auto">
          <a:xfrm>
            <a:off x="609600" y="381000"/>
            <a:ext cx="8001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b="1" dirty="0">
                <a:solidFill>
                  <a:srgbClr val="CC0000"/>
                </a:solidFill>
                <a:latin typeface="Liberation Sans"/>
              </a:rPr>
              <a:t>Basis for Selection of Inventory Method</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2" name="Picture 1"/>
          <p:cNvPicPr>
            <a:picLocks noChangeAspect="1"/>
          </p:cNvPicPr>
          <p:nvPr/>
        </p:nvPicPr>
        <p:blipFill>
          <a:blip r:embed="rId3"/>
          <a:stretch>
            <a:fillRect/>
          </a:stretch>
        </p:blipFill>
        <p:spPr>
          <a:xfrm>
            <a:off x="5791200" y="3962400"/>
            <a:ext cx="2460596" cy="2375128"/>
          </a:xfrm>
          <a:prstGeom prst="rect">
            <a:avLst/>
          </a:prstGeom>
        </p:spPr>
      </p:pic>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5410201"/>
          </a:xfrm>
          <a:prstGeom prst="rect">
            <a:avLst/>
          </a:prstGeom>
          <a:solidFill>
            <a:srgbClr val="EAEAEA"/>
          </a:solidFill>
        </p:spPr>
        <p:txBody>
          <a:bodyPr wrap="square" lIns="182880" tIns="137160" rIns="182880" bIns="91440">
            <a:noAutofit/>
          </a:bodyPr>
          <a:lstStyle/>
          <a:p>
            <a:pPr algn="just">
              <a:lnSpc>
                <a:spcPct val="112000"/>
              </a:lnSpc>
              <a:spcBef>
                <a:spcPts val="600"/>
              </a:spcBef>
            </a:pPr>
            <a:r>
              <a:rPr lang="en-US" sz="2000" dirty="0">
                <a:latin typeface="Liberation Sans" panose="020B0604020202020204"/>
              </a:rPr>
              <a:t>In some situations, use of LIFO can result in </a:t>
            </a:r>
            <a:r>
              <a:rPr lang="en-US" sz="2000" dirty="0" smtClean="0">
                <a:latin typeface="Liberation Sans" panose="020B0604020202020204"/>
              </a:rPr>
              <a:t>signiﬁcant </a:t>
            </a:r>
            <a:r>
              <a:rPr lang="en-US" sz="2000" dirty="0">
                <a:latin typeface="Liberation Sans" panose="020B0604020202020204"/>
              </a:rPr>
              <a:t>tax savings for companies. For example, Sherwin-Williams Company estimates its tax bill would increase by $16 million if it were to change from LIFO to FIFO. The option to use LIFO to reduce taxes has become a political issue because of the growing federal </a:t>
            </a:r>
            <a:r>
              <a:rPr lang="en-US" sz="2000" dirty="0" smtClean="0">
                <a:latin typeface="Liberation Sans" panose="020B0604020202020204"/>
              </a:rPr>
              <a:t>deﬁcit</a:t>
            </a:r>
            <a:r>
              <a:rPr lang="en-US" sz="2000" dirty="0">
                <a:latin typeface="Liberation Sans" panose="020B0604020202020204"/>
              </a:rPr>
              <a:t>. Some are proposing elimination of </a:t>
            </a:r>
            <a:r>
              <a:rPr lang="en-US" sz="2000" dirty="0" smtClean="0">
                <a:latin typeface="Liberation Sans" panose="020B0604020202020204"/>
              </a:rPr>
              <a:t>LIFO </a:t>
            </a:r>
            <a:r>
              <a:rPr lang="en-US" sz="2000" dirty="0">
                <a:latin typeface="Liberation Sans" panose="020B0604020202020204"/>
              </a:rPr>
              <a:t>(and other tax law changes) to help reduce </a:t>
            </a:r>
            <a:r>
              <a:rPr lang="en-US" sz="2000" dirty="0" smtClean="0">
                <a:latin typeface="Liberation Sans" panose="020B0604020202020204"/>
              </a:rPr>
              <a:t>the 2016 ﬁscal </a:t>
            </a:r>
            <a:r>
              <a:rPr lang="en-US" sz="2000" dirty="0">
                <a:latin typeface="Liberation Sans" panose="020B0604020202020204"/>
              </a:rPr>
              <a:t>year budget </a:t>
            </a:r>
            <a:r>
              <a:rPr lang="en-US" sz="2400" dirty="0" smtClean="0">
                <a:latin typeface="Liberation Sans" panose="020B0604020202020204"/>
              </a:rPr>
              <a:t>deﬁcit</a:t>
            </a:r>
            <a:r>
              <a:rPr lang="en-US" sz="2000" dirty="0">
                <a:latin typeface="Liberation Sans" panose="020B0604020202020204"/>
              </a:rPr>
              <a:t>. Why pick on LIFO? Well, one estimate indicates that repeal of LIFO would help plug the budget </a:t>
            </a:r>
            <a:r>
              <a:rPr lang="en-US" sz="2000" dirty="0" smtClean="0">
                <a:latin typeface="Liberation Sans" panose="020B0604020202020204"/>
              </a:rPr>
              <a:t>deﬁcit </a:t>
            </a:r>
            <a:r>
              <a:rPr lang="en-US" sz="2000" dirty="0">
                <a:latin typeface="Liberation Sans" panose="020B0604020202020204"/>
              </a:rPr>
              <a:t>with over $76 billion in additional tax collections over 10 years. In addition, since IFRS does not permit LIFO, its repeal will contribute to international accounting convergence.</a:t>
            </a:r>
          </a:p>
          <a:p>
            <a:pPr algn="just">
              <a:lnSpc>
                <a:spcPct val="112000"/>
              </a:lnSpc>
              <a:spcBef>
                <a:spcPts val="1200"/>
              </a:spcBef>
            </a:pPr>
            <a:r>
              <a:rPr lang="en-US" sz="1600" dirty="0">
                <a:latin typeface="Liberation Sans" panose="020B0604020202020204"/>
              </a:rPr>
              <a:t>Sources: R. Bloom and W. Cenker, “The Death of LIFO?” Journal of Accountancy (January 2009), pp. 44–49; and A. Lundeen, “Proposed Tax Changes in President Obama’s Fiscal Year 2016 Budget,” http://taxfoundation.org/blog/proposed-tax-changes-president-obama-s-fiscal-year-2016-budget (February 11, 2015).</a:t>
            </a:r>
          </a:p>
          <a:p>
            <a:pPr algn="just">
              <a:lnSpc>
                <a:spcPct val="112000"/>
              </a:lnSpc>
              <a:spcBef>
                <a:spcPts val="600"/>
              </a:spcBef>
            </a:pPr>
            <a:endParaRPr lang="en-US" sz="2000" dirty="0" smtClean="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smtClean="0">
                <a:solidFill>
                  <a:srgbClr val="7030A0"/>
                </a:solidFill>
                <a:latin typeface="Liberation Sans" panose="020B0604020202020204" pitchFamily="34" charset="0"/>
              </a:rPr>
              <a:t>EVOLVING ISSUE</a:t>
            </a:r>
            <a:r>
              <a:rPr lang="en-US" sz="2100" b="1" dirty="0" smtClean="0">
                <a:solidFill>
                  <a:schemeClr val="tx2">
                    <a:lumMod val="50000"/>
                  </a:schemeClr>
                </a:solidFill>
                <a:latin typeface="Liberation Sans" panose="020B0604020202020204" pitchFamily="34" charset="0"/>
              </a:rPr>
              <a:t>	</a:t>
            </a:r>
            <a:r>
              <a:rPr lang="en-US" sz="1800" b="1" dirty="0" smtClean="0">
                <a:latin typeface="Liberation Sans" panose="020B0604020202020204" pitchFamily="34" charset="0"/>
              </a:rPr>
              <a:t>REPEAL LIFO!</a:t>
            </a:r>
            <a:endParaRPr lang="en-US" b="1" dirty="0">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extLst>
      <p:ext uri="{BB962C8B-B14F-4D97-AF65-F5344CB8AC3E}">
        <p14:creationId xmlns:p14="http://schemas.microsoft.com/office/powerpoint/2010/main" val="3241240682"/>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32"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b="1" dirty="0">
                <a:solidFill>
                  <a:srgbClr val="006600"/>
                </a:solidFill>
                <a:latin typeface="Liberation Sans"/>
              </a:rPr>
              <a:t>Inventory Valuation Methods - Summary</a:t>
            </a:r>
          </a:p>
        </p:txBody>
      </p:sp>
      <p:sp>
        <p:nvSpPr>
          <p:cNvPr id="68612" name="Rectangle 14"/>
          <p:cNvSpPr>
            <a:spLocks noChangeArrowheads="1"/>
          </p:cNvSpPr>
          <p:nvPr/>
        </p:nvSpPr>
        <p:spPr bwMode="auto">
          <a:xfrm>
            <a:off x="3429000" y="5581421"/>
            <a:ext cx="5181600" cy="104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pPr>
            <a:r>
              <a:rPr lang="en-US" altLang="en-US" sz="1800" dirty="0">
                <a:latin typeface="Liberation Sans"/>
              </a:rPr>
              <a:t>Notice that gross profit and net income are lowest under LIFO, highest under FIFO, and somewhere in the middle under average-cost.</a:t>
            </a:r>
          </a:p>
        </p:txBody>
      </p:sp>
      <p:pic>
        <p:nvPicPr>
          <p:cNvPr id="6861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610600" cy="404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Rectangle 7"/>
          <p:cNvSpPr/>
          <p:nvPr/>
        </p:nvSpPr>
        <p:spPr>
          <a:xfrm>
            <a:off x="274920" y="5446056"/>
            <a:ext cx="2895600" cy="646331"/>
          </a:xfrm>
          <a:prstGeom prst="rect">
            <a:avLst/>
          </a:prstGeom>
          <a:solidFill>
            <a:schemeClr val="accent3"/>
          </a:solidFill>
        </p:spPr>
        <p:txBody>
          <a:bodyPr wrap="square">
            <a:spAutoFit/>
          </a:bodyPr>
          <a:lstStyle/>
          <a:p>
            <a:pPr algn="l">
              <a:defRPr/>
            </a:pPr>
            <a:r>
              <a:rPr lang="en-US" sz="1200" b="1" dirty="0" smtClean="0">
                <a:solidFill>
                  <a:srgbClr val="006600"/>
                </a:solidFill>
                <a:latin typeface="Liberation Sans"/>
              </a:rPr>
              <a:t>ILLUSTRATION 8-26</a:t>
            </a:r>
          </a:p>
          <a:p>
            <a:pPr algn="l">
              <a:defRPr/>
            </a:pPr>
            <a:r>
              <a:rPr lang="en-US" sz="1200" dirty="0">
                <a:latin typeface="Liberation Sans"/>
              </a:rPr>
              <a:t>Comparative Results of Average-Cost, FIFO, and LIFO </a:t>
            </a:r>
            <a:r>
              <a:rPr lang="en-US" sz="1200" dirty="0" smtClean="0">
                <a:latin typeface="Liberation Sans"/>
              </a:rPr>
              <a:t>Methods</a:t>
            </a:r>
            <a:endParaRPr lang="en-US" sz="1200" dirty="0">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5"/>
          <p:cNvSpPr>
            <a:spLocks noChangeArrowheads="1"/>
          </p:cNvSpPr>
          <p:nvPr/>
        </p:nvSpPr>
        <p:spPr bwMode="auto">
          <a:xfrm>
            <a:off x="3429000" y="5181600"/>
            <a:ext cx="5410200" cy="13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pPr>
            <a:r>
              <a:rPr lang="en-US" altLang="en-US" sz="1800" dirty="0">
                <a:latin typeface="Liberation Sans"/>
              </a:rPr>
              <a:t>LIFO results in the highest cash balance at year-end (because taxes </a:t>
            </a:r>
            <a:r>
              <a:rPr lang="en-US" altLang="en-US" sz="1800" dirty="0" smtClean="0">
                <a:latin typeface="Liberation Sans"/>
              </a:rPr>
              <a:t>are lower</a:t>
            </a:r>
            <a:r>
              <a:rPr lang="en-US" altLang="en-US" sz="1800" dirty="0">
                <a:latin typeface="Liberation Sans"/>
              </a:rPr>
              <a:t>). This example assumes that prices are rising. The opposite result occurs if prices are declining.</a:t>
            </a:r>
          </a:p>
        </p:txBody>
      </p:sp>
      <p:pic>
        <p:nvPicPr>
          <p:cNvPr id="696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371600"/>
            <a:ext cx="8467725" cy="36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b="1" dirty="0">
                <a:solidFill>
                  <a:srgbClr val="006600"/>
                </a:solidFill>
                <a:latin typeface="Liberation Sans"/>
              </a:rPr>
              <a:t>Inventory Valuation Methods - Summary</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Rectangle 8"/>
          <p:cNvSpPr/>
          <p:nvPr/>
        </p:nvSpPr>
        <p:spPr>
          <a:xfrm>
            <a:off x="328704" y="5041152"/>
            <a:ext cx="2414496" cy="830997"/>
          </a:xfrm>
          <a:prstGeom prst="rect">
            <a:avLst/>
          </a:prstGeom>
          <a:solidFill>
            <a:schemeClr val="accent3"/>
          </a:solidFill>
        </p:spPr>
        <p:txBody>
          <a:bodyPr wrap="square">
            <a:spAutoFit/>
          </a:bodyPr>
          <a:lstStyle/>
          <a:p>
            <a:pPr algn="l">
              <a:defRPr/>
            </a:pPr>
            <a:r>
              <a:rPr lang="en-US" sz="1200" b="1" dirty="0" smtClean="0">
                <a:solidFill>
                  <a:srgbClr val="006600"/>
                </a:solidFill>
                <a:latin typeface="Liberation Sans"/>
              </a:rPr>
              <a:t>ILLUSTRATION 8-27</a:t>
            </a:r>
          </a:p>
          <a:p>
            <a:pPr algn="l">
              <a:defRPr/>
            </a:pPr>
            <a:r>
              <a:rPr lang="en-US" sz="1200" dirty="0">
                <a:latin typeface="Liberation Sans"/>
              </a:rPr>
              <a:t>Balances of Selected Items under Alternative Inventory Valuation </a:t>
            </a:r>
            <a:r>
              <a:rPr lang="en-US" sz="1200" dirty="0" smtClean="0">
                <a:latin typeface="Liberation Sans"/>
              </a:rPr>
              <a:t>Methods</a:t>
            </a:r>
            <a:endParaRPr lang="en-US" sz="1200" dirty="0">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inventory classifications and different inventory systems.</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Determine the goods and costs included in inventory.</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Describe and compare the cost flow assumptions used to account for inventories.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AutoNum type="arabicPlain" startAt="4"/>
            </a:pPr>
            <a:r>
              <a:rPr lang="en-US" sz="1900" dirty="0">
                <a:solidFill>
                  <a:schemeClr val="bg2"/>
                </a:solidFill>
                <a:latin typeface="Liberation Sans" panose="020B0604020202020204" pitchFamily="34" charset="0"/>
              </a:rPr>
              <a:t>Identify special issues related to LIFO.</a:t>
            </a:r>
          </a:p>
          <a:p>
            <a:pPr marL="341313" indent="-341313" algn="l">
              <a:lnSpc>
                <a:spcPct val="115000"/>
              </a:lnSpc>
              <a:spcBef>
                <a:spcPct val="45000"/>
              </a:spcBef>
              <a:buClr>
                <a:srgbClr val="CC0000"/>
              </a:buClr>
              <a:buAutoNum type="arabicPlain" startAt="4"/>
            </a:pPr>
            <a:r>
              <a:rPr lang="en-US" sz="1900" b="1" dirty="0">
                <a:solidFill>
                  <a:srgbClr val="CC0000"/>
                </a:solidFill>
                <a:latin typeface="Liberation Sans" panose="020B0604020202020204" pitchFamily="34" charset="0"/>
              </a:rPr>
              <a:t>Determine the effects of inventory errors on the financial statements.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00200" y="155057"/>
            <a:ext cx="60960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Valuation </a:t>
            </a:r>
            <a:r>
              <a:rPr lang="en-US" altLang="en-US" sz="4000" dirty="0">
                <a:solidFill>
                  <a:schemeClr val="tx2">
                    <a:lumMod val="50000"/>
                  </a:schemeClr>
                </a:solidFill>
                <a:latin typeface="Liberation Sans" panose="020B0604020202020204" pitchFamily="34" charset="0"/>
              </a:rPr>
              <a:t>of Inventories: A Cost-Basis Approach</a:t>
            </a: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8</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026769374"/>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p:cNvSpPr txBox="1">
            <a:spLocks noChangeArrowheads="1"/>
          </p:cNvSpPr>
          <p:nvPr/>
        </p:nvSpPr>
        <p:spPr bwMode="auto">
          <a:xfrm>
            <a:off x="609600" y="1371600"/>
            <a:ext cx="5334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rgbClr val="CC0000"/>
                </a:solidFill>
                <a:latin typeface="Liberation Sans"/>
              </a:rPr>
              <a:t>Ending Inventory Misstated</a:t>
            </a:r>
            <a:endParaRPr lang="en-US" altLang="en-US" b="1" dirty="0">
              <a:solidFill>
                <a:srgbClr val="CC0000"/>
              </a:solidFill>
              <a:latin typeface="Liberation Sans"/>
            </a:endParaRPr>
          </a:p>
        </p:txBody>
      </p:sp>
      <p:sp>
        <p:nvSpPr>
          <p:cNvPr id="23556" name="Rectangle 8"/>
          <p:cNvSpPr>
            <a:spLocks noChangeArrowheads="1"/>
          </p:cNvSpPr>
          <p:nvPr/>
        </p:nvSpPr>
        <p:spPr bwMode="auto">
          <a:xfrm>
            <a:off x="381000" y="3911600"/>
            <a:ext cx="8382000" cy="694036"/>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FAEFB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15000"/>
              </a:lnSpc>
              <a:spcBef>
                <a:spcPct val="50000"/>
              </a:spcBef>
            </a:pPr>
            <a:r>
              <a:rPr lang="en-US" altLang="en-US" sz="1700" dirty="0">
                <a:latin typeface="Liberation Sans"/>
              </a:rPr>
              <a:t>The effect of an error on net income in one year will be counterbalanced in the next, however the income statement will be misstated for both years.</a:t>
            </a:r>
          </a:p>
        </p:txBody>
      </p:sp>
      <p:pic>
        <p:nvPicPr>
          <p:cNvPr id="2355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2201863"/>
            <a:ext cx="8381999" cy="137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altLang="en-US" sz="3200" i="0" kern="1200" dirty="0" smtClean="0">
                <a:solidFill>
                  <a:schemeClr val="tx2">
                    <a:lumMod val="50000"/>
                  </a:schemeClr>
                </a:solidFill>
                <a:effectLst/>
                <a:latin typeface="Liberation Sans"/>
                <a:ea typeface="+mn-ea"/>
                <a:cs typeface="+mn-cs"/>
              </a:rPr>
              <a:t>EFFECT OF INVENTORY ERRORS</a:t>
            </a:r>
            <a:endParaRPr lang="en-US" altLang="en-US" sz="3200" i="0" kern="1200" dirty="0">
              <a:solidFill>
                <a:schemeClr val="tx2">
                  <a:lumMod val="50000"/>
                </a:schemeClr>
              </a:solidFill>
              <a:effectLst/>
              <a:latin typeface="Liberation Sans"/>
              <a:ea typeface="+mn-ea"/>
              <a:cs typeface="+mn-cs"/>
            </a:endParaRP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
        <p:nvSpPr>
          <p:cNvPr id="12" name="Rectangle 11"/>
          <p:cNvSpPr/>
          <p:nvPr/>
        </p:nvSpPr>
        <p:spPr>
          <a:xfrm>
            <a:off x="6553200" y="1533589"/>
            <a:ext cx="2414496" cy="646331"/>
          </a:xfrm>
          <a:prstGeom prst="rect">
            <a:avLst/>
          </a:prstGeom>
          <a:solidFill>
            <a:schemeClr val="accent3"/>
          </a:solidFill>
        </p:spPr>
        <p:txBody>
          <a:bodyPr wrap="square">
            <a:spAutoFit/>
          </a:bodyPr>
          <a:lstStyle/>
          <a:p>
            <a:pPr algn="l">
              <a:defRPr/>
            </a:pPr>
            <a:r>
              <a:rPr lang="en-US" sz="1200" b="1" dirty="0" smtClean="0">
                <a:solidFill>
                  <a:srgbClr val="006600"/>
                </a:solidFill>
                <a:latin typeface="Liberation Sans"/>
              </a:rPr>
              <a:t>ILLUSTRATION 8-28</a:t>
            </a:r>
          </a:p>
          <a:p>
            <a:pPr algn="l">
              <a:defRPr/>
            </a:pPr>
            <a:r>
              <a:rPr lang="en-US" sz="1200" dirty="0">
                <a:latin typeface="Liberation Sans"/>
              </a:rPr>
              <a:t>Financial Statement Effects of Misstated Ending </a:t>
            </a:r>
            <a:r>
              <a:rPr lang="en-US" sz="1200" dirty="0" smtClean="0">
                <a:latin typeface="Liberation Sans"/>
              </a:rPr>
              <a:t>Inventory</a:t>
            </a:r>
            <a:endParaRPr lang="en-US" sz="1200" dirty="0">
              <a:latin typeface="Liberation Sans"/>
            </a:endParaRPr>
          </a:p>
        </p:txBody>
      </p:sp>
    </p:spTree>
    <p:extLst>
      <p:ext uri="{BB962C8B-B14F-4D97-AF65-F5344CB8AC3E}">
        <p14:creationId xmlns:p14="http://schemas.microsoft.com/office/powerpoint/2010/main" val="1839972650"/>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
          <p:cNvSpPr>
            <a:spLocks noChangeArrowheads="1"/>
          </p:cNvSpPr>
          <p:nvPr/>
        </p:nvSpPr>
        <p:spPr bwMode="auto">
          <a:xfrm>
            <a:off x="609600" y="1371600"/>
            <a:ext cx="7962900"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spcBef>
                <a:spcPct val="40000"/>
              </a:spcBef>
              <a:spcAft>
                <a:spcPct val="20000"/>
              </a:spcAft>
              <a:buSzPct val="80000"/>
            </a:pPr>
            <a:r>
              <a:rPr lang="en-US" altLang="en-US" sz="2000" b="1" dirty="0">
                <a:latin typeface="Liberation Sans"/>
              </a:rPr>
              <a:t>Illustration:</a:t>
            </a:r>
            <a:r>
              <a:rPr lang="en-US" altLang="en-US" sz="2000" dirty="0">
                <a:latin typeface="Liberation Sans"/>
              </a:rPr>
              <a:t> </a:t>
            </a:r>
            <a:r>
              <a:rPr lang="en-US" altLang="en-US" sz="2000" dirty="0" smtClean="0">
                <a:latin typeface="Liberation Sans"/>
              </a:rPr>
              <a:t>Jay </a:t>
            </a:r>
            <a:r>
              <a:rPr lang="en-US" altLang="en-US" sz="2000" dirty="0">
                <a:latin typeface="Liberation Sans"/>
              </a:rPr>
              <a:t>Weiseman Corp. understates its ending inventory by $10,000 in </a:t>
            </a:r>
            <a:r>
              <a:rPr lang="en-US" altLang="en-US" sz="2000" dirty="0" smtClean="0">
                <a:latin typeface="Liberation Sans"/>
              </a:rPr>
              <a:t>2016; </a:t>
            </a:r>
            <a:r>
              <a:rPr lang="en-US" altLang="en-US" sz="2000" dirty="0">
                <a:latin typeface="Liberation Sans"/>
              </a:rPr>
              <a:t>all other items are correctly stated.</a:t>
            </a:r>
          </a:p>
        </p:txBody>
      </p:sp>
      <p:sp>
        <p:nvSpPr>
          <p:cNvPr id="24579" name="Text Box 7"/>
          <p:cNvSpPr txBox="1">
            <a:spLocks noChangeArrowheads="1"/>
          </p:cNvSpPr>
          <p:nvPr/>
        </p:nvSpPr>
        <p:spPr bwMode="auto">
          <a:xfrm>
            <a:off x="6934200" y="2031417"/>
            <a:ext cx="18288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r">
              <a:spcBef>
                <a:spcPct val="50000"/>
              </a:spcBef>
            </a:pPr>
            <a:r>
              <a:rPr lang="en-US" altLang="en-US" sz="1200" b="1" dirty="0" smtClean="0">
                <a:solidFill>
                  <a:srgbClr val="006600"/>
                </a:solidFill>
                <a:latin typeface="Liberation Sans"/>
              </a:rPr>
              <a:t>ILLUSTRATION 8-29</a:t>
            </a:r>
            <a:endParaRPr lang="en-US" altLang="en-US" sz="1200" b="1" dirty="0">
              <a:solidFill>
                <a:srgbClr val="006600"/>
              </a:solidFill>
              <a:latin typeface="Liberation San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0"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Ending Inventory Misstated</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680158" y="2372978"/>
            <a:ext cx="7625642" cy="4104022"/>
          </a:xfrm>
          <a:prstGeom prst="rect">
            <a:avLst/>
          </a:prstGeom>
          <a:ln>
            <a:solidFill>
              <a:schemeClr val="tx1"/>
            </a:solidFill>
          </a:ln>
        </p:spPr>
      </p:pic>
    </p:spTree>
    <p:extLst>
      <p:ext uri="{BB962C8B-B14F-4D97-AF65-F5344CB8AC3E}">
        <p14:creationId xmlns:p14="http://schemas.microsoft.com/office/powerpoint/2010/main" val="2955016196"/>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381000" y="4086225"/>
            <a:ext cx="8382000" cy="638175"/>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FAEFB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700" dirty="0">
                <a:latin typeface="Liberation Sans"/>
              </a:rPr>
              <a:t>The understatement does not affect cost of goods sold and net income because the errors offset one another.</a:t>
            </a:r>
          </a:p>
        </p:txBody>
      </p:sp>
      <p:sp>
        <p:nvSpPr>
          <p:cNvPr id="25605" name="Text Box 10"/>
          <p:cNvSpPr txBox="1">
            <a:spLocks noChangeArrowheads="1"/>
          </p:cNvSpPr>
          <p:nvPr/>
        </p:nvSpPr>
        <p:spPr bwMode="auto">
          <a:xfrm>
            <a:off x="609600" y="1371600"/>
            <a:ext cx="69342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smtClean="0">
                <a:solidFill>
                  <a:srgbClr val="CC0000"/>
                </a:solidFill>
                <a:latin typeface="Liberation Sans"/>
              </a:rPr>
              <a:t>Purchases and Inventory Misstated</a:t>
            </a:r>
            <a:endParaRPr lang="en-US" altLang="en-US" b="1" dirty="0">
              <a:solidFill>
                <a:srgbClr val="CC0000"/>
              </a:solidFill>
              <a:latin typeface="Liberation Sans"/>
            </a:endParaRP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2"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Liberation Sans"/>
                <a:ea typeface="+mn-ea"/>
                <a:cs typeface="+mn-cs"/>
              </a:rPr>
              <a:t>Effect of Inventory Errors</a:t>
            </a:r>
          </a:p>
        </p:txBody>
      </p:sp>
      <p:pic>
        <p:nvPicPr>
          <p:cNvPr id="2560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8382000" cy="159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
        <p:nvSpPr>
          <p:cNvPr id="13" name="Rectangle 12"/>
          <p:cNvSpPr/>
          <p:nvPr/>
        </p:nvSpPr>
        <p:spPr>
          <a:xfrm>
            <a:off x="6940176" y="1354899"/>
            <a:ext cx="1957296" cy="830997"/>
          </a:xfrm>
          <a:prstGeom prst="rect">
            <a:avLst/>
          </a:prstGeom>
          <a:solidFill>
            <a:schemeClr val="accent3"/>
          </a:solidFill>
        </p:spPr>
        <p:txBody>
          <a:bodyPr wrap="square">
            <a:spAutoFit/>
          </a:bodyPr>
          <a:lstStyle/>
          <a:p>
            <a:pPr algn="l">
              <a:defRPr/>
            </a:pPr>
            <a:r>
              <a:rPr lang="en-US" sz="1200" b="1" dirty="0" smtClean="0">
                <a:solidFill>
                  <a:srgbClr val="006600"/>
                </a:solidFill>
                <a:latin typeface="Liberation Sans"/>
              </a:rPr>
              <a:t>ILLUSTRATION 8-30</a:t>
            </a:r>
          </a:p>
          <a:p>
            <a:pPr algn="l">
              <a:defRPr/>
            </a:pPr>
            <a:r>
              <a:rPr lang="en-US" sz="1200" dirty="0">
                <a:latin typeface="Liberation Sans"/>
              </a:rPr>
              <a:t>Financial Statement Effects of Misstated </a:t>
            </a:r>
            <a:r>
              <a:rPr lang="en-US" sz="1200" dirty="0" smtClean="0">
                <a:latin typeface="Liberation Sans"/>
              </a:rPr>
              <a:t>Purchases and Inventory</a:t>
            </a:r>
            <a:endParaRPr lang="en-US" sz="1200" dirty="0">
              <a:latin typeface="Liberation Sans"/>
            </a:endParaRPr>
          </a:p>
        </p:txBody>
      </p:sp>
    </p:spTree>
    <p:extLst>
      <p:ext uri="{BB962C8B-B14F-4D97-AF65-F5344CB8AC3E}">
        <p14:creationId xmlns:p14="http://schemas.microsoft.com/office/powerpoint/2010/main" val="1689762372"/>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86610" y="4724400"/>
            <a:ext cx="5061990" cy="1736812"/>
          </a:xfrm>
          <a:prstGeom prst="rect">
            <a:avLst/>
          </a:prstGeom>
        </p:spPr>
      </p:pic>
      <p:sp>
        <p:nvSpPr>
          <p:cNvPr id="24578" name="Rectangle 10"/>
          <p:cNvSpPr>
            <a:spLocks noChangeArrowheads="1"/>
          </p:cNvSpPr>
          <p:nvPr/>
        </p:nvSpPr>
        <p:spPr bwMode="auto">
          <a:xfrm>
            <a:off x="609600" y="1371600"/>
            <a:ext cx="7962900" cy="115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15000"/>
              </a:lnSpc>
              <a:spcBef>
                <a:spcPct val="40000"/>
              </a:spcBef>
              <a:spcAft>
                <a:spcPct val="20000"/>
              </a:spcAft>
              <a:buSzPct val="80000"/>
            </a:pPr>
            <a:r>
              <a:rPr lang="en-US" altLang="en-US" sz="2000" b="1" dirty="0">
                <a:latin typeface="Liberation Sans"/>
              </a:rPr>
              <a:t>Illustration:</a:t>
            </a:r>
            <a:r>
              <a:rPr lang="en-US" altLang="en-US" sz="2000" dirty="0">
                <a:latin typeface="Liberation Sans"/>
              </a:rPr>
              <a:t>  </a:t>
            </a:r>
            <a:r>
              <a:rPr lang="en-US" altLang="en-US" sz="2000" dirty="0" smtClean="0">
                <a:latin typeface="Liberation Sans"/>
              </a:rPr>
              <a:t>Assume </a:t>
            </a:r>
            <a:r>
              <a:rPr lang="en-US" altLang="en-US" sz="2000" dirty="0">
                <a:latin typeface="Liberation Sans"/>
              </a:rPr>
              <a:t>that Bishop understated accounts payable and ending inventory by $40,000. Illustration 8-31 </a:t>
            </a:r>
            <a:r>
              <a:rPr lang="en-US" altLang="en-US" sz="2000" dirty="0" smtClean="0">
                <a:latin typeface="Liberation Sans"/>
              </a:rPr>
              <a:t>shows </a:t>
            </a:r>
            <a:r>
              <a:rPr lang="en-US" altLang="en-US" sz="2000" dirty="0">
                <a:latin typeface="Liberation Sans"/>
              </a:rPr>
              <a:t>the understated and correct data.</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0"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Purchases and Inventory Misstated</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
        <p:nvSpPr>
          <p:cNvPr id="9" name="Rectangle 8"/>
          <p:cNvSpPr/>
          <p:nvPr/>
        </p:nvSpPr>
        <p:spPr>
          <a:xfrm>
            <a:off x="596070" y="4781089"/>
            <a:ext cx="2179920" cy="646331"/>
          </a:xfrm>
          <a:prstGeom prst="rect">
            <a:avLst/>
          </a:prstGeom>
          <a:solidFill>
            <a:schemeClr val="accent3"/>
          </a:solidFill>
        </p:spPr>
        <p:txBody>
          <a:bodyPr wrap="square">
            <a:spAutoFit/>
          </a:bodyPr>
          <a:lstStyle/>
          <a:p>
            <a:pPr algn="l">
              <a:defRPr/>
            </a:pPr>
            <a:r>
              <a:rPr lang="en-US" sz="1200" b="1" dirty="0" smtClean="0">
                <a:solidFill>
                  <a:srgbClr val="006600"/>
                </a:solidFill>
                <a:latin typeface="Liberation Sans"/>
              </a:rPr>
              <a:t>ILLUSTRATION 8-31</a:t>
            </a:r>
          </a:p>
          <a:p>
            <a:pPr algn="l">
              <a:defRPr/>
            </a:pPr>
            <a:r>
              <a:rPr lang="en-US" sz="1200" dirty="0">
                <a:latin typeface="Liberation Sans"/>
              </a:rPr>
              <a:t>Effects of Purchases and Ending Inventory </a:t>
            </a:r>
            <a:r>
              <a:rPr lang="en-US" sz="1200" dirty="0" smtClean="0">
                <a:latin typeface="Liberation Sans"/>
              </a:rPr>
              <a:t>Errors</a:t>
            </a:r>
            <a:endParaRPr lang="en-US" sz="1200" dirty="0">
              <a:latin typeface="Liberation Sans"/>
            </a:endParaRPr>
          </a:p>
        </p:txBody>
      </p:sp>
      <p:pic>
        <p:nvPicPr>
          <p:cNvPr id="4" name="Picture 3"/>
          <p:cNvPicPr>
            <a:picLocks noChangeAspect="1"/>
          </p:cNvPicPr>
          <p:nvPr/>
        </p:nvPicPr>
        <p:blipFill>
          <a:blip r:embed="rId4"/>
          <a:stretch>
            <a:fillRect/>
          </a:stretch>
        </p:blipFill>
        <p:spPr>
          <a:xfrm>
            <a:off x="685800" y="2712737"/>
            <a:ext cx="5749786" cy="1731864"/>
          </a:xfrm>
          <a:prstGeom prst="rect">
            <a:avLst/>
          </a:prstGeom>
        </p:spPr>
      </p:pic>
    </p:spTree>
    <p:extLst>
      <p:ext uri="{BB962C8B-B14F-4D97-AF65-F5344CB8AC3E}">
        <p14:creationId xmlns:p14="http://schemas.microsoft.com/office/powerpoint/2010/main" val="315560848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65" y="381000"/>
            <a:ext cx="8547894" cy="583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139536" y="5715000"/>
            <a:ext cx="2206727" cy="830997"/>
          </a:xfrm>
          <a:prstGeom prst="rect">
            <a:avLst/>
          </a:prstGeom>
          <a:solidFill>
            <a:schemeClr val="accent3"/>
          </a:solidFill>
          <a:ln>
            <a:solidFill>
              <a:schemeClr val="tx2">
                <a:lumMod val="60000"/>
                <a:lumOff val="40000"/>
              </a:schemeClr>
            </a:solidFill>
          </a:ln>
        </p:spPr>
        <p:txBody>
          <a:bodyPr wrap="square">
            <a:spAutoFit/>
          </a:bodyPr>
          <a:lstStyle/>
          <a:p>
            <a:pPr algn="l"/>
            <a:r>
              <a:rPr lang="en-US" sz="1200" b="1" dirty="0" smtClean="0">
                <a:solidFill>
                  <a:srgbClr val="006600"/>
                </a:solidFill>
                <a:latin typeface="Liberation Sans"/>
              </a:rPr>
              <a:t>ILLUSTRATION 8-2 </a:t>
            </a:r>
          </a:p>
          <a:p>
            <a:pPr algn="l"/>
            <a:r>
              <a:rPr lang="en-US" sz="1200" dirty="0" smtClean="0">
                <a:latin typeface="Liberation Sans"/>
              </a:rPr>
              <a:t>Flow of Costs through Manufacturing and Merchandising Companies</a:t>
            </a:r>
            <a:endParaRPr lang="en-US" sz="1200" dirty="0">
              <a:latin typeface="Liberation Sans"/>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a:t>
            </a:r>
            <a:r>
              <a:rPr lang="en-US" altLang="en-US" sz="2000" b="0" i="0" dirty="0" smtClean="0">
                <a:effectLst/>
                <a:latin typeface="Liberation Sans" panose="020B0604020202020204" pitchFamily="34" charset="0"/>
              </a:rPr>
              <a:t>2016 John </a:t>
            </a:r>
            <a:r>
              <a:rPr lang="en-US" altLang="en-US" sz="2000" b="0" i="0" dirty="0">
                <a:effectLst/>
                <a:latin typeface="Liberation Sans" panose="020B0604020202020204" pitchFamily="34" charset="0"/>
              </a:rPr>
              <a:t>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50000"/>
                  </a:schemeClr>
                </a:solidFill>
                <a:effectLst/>
                <a:latin typeface="Liberation Sans" panose="020B0604020202020204" pitchFamily="34" charset="0"/>
              </a:rPr>
              <a:t>COPYRIGHT</a:t>
            </a:r>
            <a:endParaRPr lang="en-US" altLang="en-US" sz="3200" b="1" i="0" dirty="0">
              <a:solidFill>
                <a:schemeClr val="tx2">
                  <a:lumMod val="50000"/>
                </a:schemeClr>
              </a:solidFill>
              <a:effectLst/>
              <a:latin typeface="Liberation Sans" panose="020B0604020202020204" pitchFamily="34" charset="0"/>
            </a:endParaRP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319478135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7" name="Text Box 3"/>
          <p:cNvSpPr txBox="1">
            <a:spLocks noChangeArrowheads="1"/>
          </p:cNvSpPr>
          <p:nvPr/>
        </p:nvSpPr>
        <p:spPr bwMode="auto">
          <a:xfrm>
            <a:off x="609600" y="1365250"/>
            <a:ext cx="7620000" cy="518796"/>
          </a:xfrm>
          <a:prstGeom prst="rect">
            <a:avLst/>
          </a:prstGeom>
          <a:solidFill>
            <a:schemeClr val="accent3"/>
          </a:solidFill>
          <a:ln>
            <a:noFill/>
          </a:ln>
          <a:effectLst/>
        </p:spPr>
        <p:txBody>
          <a:bodyPr>
            <a:spAutoFit/>
          </a:bodyPr>
          <a:lstStyle>
            <a:defPPr>
              <a:defRPr lang="en-US"/>
            </a:defPPr>
            <a:lvl1pPr algn="l">
              <a:lnSpc>
                <a:spcPct val="105000"/>
              </a:lnSpc>
              <a:spcBef>
                <a:spcPct val="30000"/>
              </a:spcBef>
              <a:buSzPct val="80000"/>
              <a:defRPr b="1">
                <a:solidFill>
                  <a:srgbClr val="800000"/>
                </a:solidFill>
                <a:latin typeface="Arial" charset="0"/>
              </a:defRPr>
            </a:lvl1pPr>
            <a:lvl2pPr marL="571500" algn="l">
              <a:defRPr sz="2400"/>
            </a:lvl2pPr>
            <a:lvl3pPr algn="l">
              <a:defRPr sz="2400"/>
            </a:lvl3pPr>
            <a:lvl4pPr algn="l">
              <a:defRPr sz="2400"/>
            </a:lvl4pPr>
            <a:lvl5pPr algn="l">
              <a:defRPr sz="2400"/>
            </a:lvl5pPr>
            <a:lvl6pPr eaLnBrk="0" fontAlgn="base" hangingPunct="0">
              <a:spcBef>
                <a:spcPct val="0"/>
              </a:spcBef>
              <a:spcAft>
                <a:spcPct val="0"/>
              </a:spcAft>
              <a:defRPr sz="2400"/>
            </a:lvl6pPr>
            <a:lvl7pPr eaLnBrk="0" fontAlgn="base" hangingPunct="0">
              <a:spcBef>
                <a:spcPct val="0"/>
              </a:spcBef>
              <a:spcAft>
                <a:spcPct val="0"/>
              </a:spcAft>
              <a:defRPr sz="2400"/>
            </a:lvl7pPr>
            <a:lvl8pPr eaLnBrk="0" fontAlgn="base" hangingPunct="0">
              <a:spcBef>
                <a:spcPct val="0"/>
              </a:spcBef>
              <a:spcAft>
                <a:spcPct val="0"/>
              </a:spcAft>
              <a:defRPr sz="2400"/>
            </a:lvl8pPr>
            <a:lvl9pPr eaLnBrk="0" fontAlgn="base" hangingPunct="0">
              <a:spcBef>
                <a:spcPct val="0"/>
              </a:spcBef>
              <a:spcAft>
                <a:spcPct val="0"/>
              </a:spcAft>
              <a:defRPr sz="2400"/>
            </a:lvl9pPr>
          </a:lstStyle>
          <a:p>
            <a:pPr>
              <a:defRPr/>
            </a:pPr>
            <a:r>
              <a:rPr lang="en-US" dirty="0" smtClean="0">
                <a:solidFill>
                  <a:srgbClr val="CC0000"/>
                </a:solidFill>
                <a:latin typeface="Liberation Sans"/>
              </a:rPr>
              <a:t>Inventory</a:t>
            </a:r>
            <a:r>
              <a:rPr lang="en-US" dirty="0" smtClean="0">
                <a:latin typeface="Liberation Sans"/>
              </a:rPr>
              <a:t> </a:t>
            </a:r>
            <a:r>
              <a:rPr lang="en-US" dirty="0" smtClean="0">
                <a:solidFill>
                  <a:srgbClr val="CC0000"/>
                </a:solidFill>
                <a:latin typeface="Liberation Sans"/>
              </a:rPr>
              <a:t>Cost</a:t>
            </a:r>
            <a:r>
              <a:rPr lang="en-US" dirty="0" smtClean="0">
                <a:latin typeface="Liberation Sans"/>
              </a:rPr>
              <a:t> </a:t>
            </a:r>
            <a:r>
              <a:rPr lang="en-US" dirty="0" smtClean="0">
                <a:solidFill>
                  <a:srgbClr val="CC0000"/>
                </a:solidFill>
                <a:latin typeface="Liberation Sans"/>
              </a:rPr>
              <a:t>Flow</a:t>
            </a:r>
          </a:p>
        </p:txBody>
      </p:sp>
      <p:pic>
        <p:nvPicPr>
          <p:cNvPr id="102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723" y="2035175"/>
            <a:ext cx="6267292"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8"/>
          <p:cNvSpPr>
            <a:spLocks noChangeArrowheads="1"/>
          </p:cNvSpPr>
          <p:nvPr/>
        </p:nvSpPr>
        <p:spPr bwMode="auto">
          <a:xfrm>
            <a:off x="609600" y="5715000"/>
            <a:ext cx="8001000"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0000"/>
              </a:lnSpc>
            </a:pPr>
            <a:r>
              <a:rPr lang="en-US" altLang="en-US" sz="1900" b="1" dirty="0">
                <a:latin typeface="Liberation Sans"/>
              </a:rPr>
              <a:t>Two types</a:t>
            </a:r>
            <a:r>
              <a:rPr lang="en-US" altLang="en-US" sz="1900" dirty="0">
                <a:latin typeface="Liberation Sans"/>
              </a:rPr>
              <a:t> of systems for maintaining inventory records — </a:t>
            </a:r>
            <a:r>
              <a:rPr lang="en-US" altLang="en-US" sz="1900" b="1" dirty="0">
                <a:latin typeface="Liberation Sans"/>
              </a:rPr>
              <a:t>perpetual system</a:t>
            </a:r>
            <a:r>
              <a:rPr lang="en-US" altLang="en-US" sz="1900" dirty="0">
                <a:latin typeface="Liberation Sans"/>
              </a:rPr>
              <a:t> or </a:t>
            </a:r>
            <a:r>
              <a:rPr lang="en-US" altLang="en-US" sz="1900" b="1" dirty="0">
                <a:latin typeface="Liberation Sans"/>
              </a:rPr>
              <a:t>periodic system</a:t>
            </a:r>
            <a:r>
              <a:rPr lang="en-US" altLang="en-US" sz="1900" dirty="0">
                <a:latin typeface="Liberation Sans"/>
              </a:rPr>
              <a:t>.</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tx2">
                    <a:lumMod val="50000"/>
                  </a:schemeClr>
                </a:solidFill>
                <a:effectLst/>
                <a:latin typeface="Liberation Sans"/>
                <a:ea typeface="+mn-ea"/>
                <a:cs typeface="+mn-cs"/>
              </a:rPr>
              <a:t>INVENTORY ISSUES</a:t>
            </a:r>
          </a:p>
        </p:txBody>
      </p:sp>
      <p:sp>
        <p:nvSpPr>
          <p:cNvPr id="12" name="Rectangle 11"/>
          <p:cNvSpPr/>
          <p:nvPr/>
        </p:nvSpPr>
        <p:spPr>
          <a:xfrm>
            <a:off x="6164643" y="1547904"/>
            <a:ext cx="2141157" cy="461665"/>
          </a:xfrm>
          <a:prstGeom prst="rect">
            <a:avLst/>
          </a:prstGeom>
        </p:spPr>
        <p:txBody>
          <a:bodyPr wrap="square">
            <a:spAutoFit/>
          </a:bodyPr>
          <a:lstStyle/>
          <a:p>
            <a:pPr algn="l"/>
            <a:r>
              <a:rPr lang="en-US" sz="1200" b="1" dirty="0" smtClean="0">
                <a:solidFill>
                  <a:srgbClr val="006600"/>
                </a:solidFill>
                <a:latin typeface="Liberation Sans"/>
              </a:rPr>
              <a:t>ILLUSTRATION 8-3</a:t>
            </a:r>
          </a:p>
          <a:p>
            <a:pPr algn="l"/>
            <a:r>
              <a:rPr lang="en-US" sz="1200" dirty="0" smtClean="0">
                <a:latin typeface="Liberation Sans"/>
              </a:rPr>
              <a:t>Inventory Cost Flow</a:t>
            </a:r>
            <a:endParaRPr lang="en-US" sz="1200" dirty="0">
              <a:latin typeface="Liberation Sans"/>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609600" y="1371600"/>
            <a:ext cx="6843713"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b="1" dirty="0">
                <a:solidFill>
                  <a:srgbClr val="006600"/>
                </a:solidFill>
                <a:latin typeface="Liberation Sans"/>
              </a:rPr>
              <a:t>Perpetual System </a:t>
            </a:r>
          </a:p>
        </p:txBody>
      </p:sp>
      <p:sp>
        <p:nvSpPr>
          <p:cNvPr id="11268" name="Text Box 6"/>
          <p:cNvSpPr txBox="1">
            <a:spLocks noChangeArrowheads="1"/>
          </p:cNvSpPr>
          <p:nvPr/>
        </p:nvSpPr>
        <p:spPr bwMode="auto">
          <a:xfrm>
            <a:off x="609600" y="1981200"/>
            <a:ext cx="7772400" cy="3575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l">
              <a:lnSpc>
                <a:spcPct val="125000"/>
              </a:lnSpc>
              <a:spcBef>
                <a:spcPct val="30000"/>
              </a:spcBef>
              <a:buClr>
                <a:srgbClr val="CC0000"/>
              </a:buClr>
              <a:buFontTx/>
              <a:buAutoNum type="arabicPeriod"/>
            </a:pPr>
            <a:r>
              <a:rPr lang="en-US" altLang="en-US" sz="2100" dirty="0">
                <a:latin typeface="Liberation Sans"/>
              </a:rPr>
              <a:t>Purchases of merchandise are debited to Inventory.</a:t>
            </a:r>
          </a:p>
          <a:p>
            <a:pPr algn="l">
              <a:lnSpc>
                <a:spcPct val="125000"/>
              </a:lnSpc>
              <a:spcBef>
                <a:spcPct val="30000"/>
              </a:spcBef>
              <a:buClr>
                <a:srgbClr val="CC0000"/>
              </a:buClr>
              <a:buFontTx/>
              <a:buAutoNum type="arabicPeriod"/>
            </a:pPr>
            <a:r>
              <a:rPr lang="en-US" altLang="en-US" sz="2100" dirty="0">
                <a:latin typeface="Liberation Sans"/>
              </a:rPr>
              <a:t>Freight-in is debited to Inventory. Purchase returns and allowances and purchase discounts are credited to Inventory.</a:t>
            </a:r>
          </a:p>
          <a:p>
            <a:pPr algn="l">
              <a:lnSpc>
                <a:spcPct val="125000"/>
              </a:lnSpc>
              <a:spcBef>
                <a:spcPct val="30000"/>
              </a:spcBef>
              <a:buClr>
                <a:srgbClr val="CC0000"/>
              </a:buClr>
              <a:buFontTx/>
              <a:buAutoNum type="arabicPeriod"/>
            </a:pPr>
            <a:r>
              <a:rPr lang="en-US" altLang="en-US" sz="2100" dirty="0">
                <a:latin typeface="Liberation Sans"/>
              </a:rPr>
              <a:t>Cost of goods sold is debited and Inventory is credited for each sale.</a:t>
            </a:r>
          </a:p>
          <a:p>
            <a:pPr algn="l">
              <a:lnSpc>
                <a:spcPct val="125000"/>
              </a:lnSpc>
              <a:spcBef>
                <a:spcPct val="30000"/>
              </a:spcBef>
              <a:buClr>
                <a:srgbClr val="CC0000"/>
              </a:buClr>
              <a:buFontTx/>
              <a:buAutoNum type="arabicPeriod"/>
            </a:pPr>
            <a:r>
              <a:rPr lang="en-US" altLang="en-US" sz="2100" dirty="0">
                <a:latin typeface="Liberation Sans"/>
              </a:rPr>
              <a:t>Subsidiary records show quantity and cost of each type of inventory on hand.</a:t>
            </a:r>
          </a:p>
        </p:txBody>
      </p:sp>
      <p:sp>
        <p:nvSpPr>
          <p:cNvPr id="11269" name="Rectangle 7"/>
          <p:cNvSpPr>
            <a:spLocks noChangeArrowheads="1"/>
          </p:cNvSpPr>
          <p:nvPr/>
        </p:nvSpPr>
        <p:spPr bwMode="auto">
          <a:xfrm>
            <a:off x="1524000" y="5730875"/>
            <a:ext cx="6172200" cy="669925"/>
          </a:xfrm>
          <a:prstGeom prst="rect">
            <a:avLst/>
          </a:prstGeom>
          <a:solidFill>
            <a:srgbClr val="FFFFCC"/>
          </a:solidFill>
          <a:ln w="28575" cap="sq">
            <a:solidFill>
              <a:schemeClr val="tx1"/>
            </a:solidFill>
            <a:miter lim="800000"/>
            <a:headEnd type="none" w="sm" len="sm"/>
            <a:tailEnd type="none" w="sm" len="sm"/>
          </a:ln>
          <a:effec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800" dirty="0">
                <a:latin typeface="Liberation Sans"/>
              </a:rPr>
              <a:t>The perpetual inventory system provides a continuous record of Inventory and Cost of Goods Sold.</a:t>
            </a:r>
          </a:p>
        </p:txBody>
      </p:sp>
      <p:sp>
        <p:nvSpPr>
          <p:cNvPr id="8" name="Rectangle 4"/>
          <p:cNvSpPr>
            <a:spLocks noGrp="1" noChangeArrowheads="1"/>
          </p:cNvSpPr>
          <p:nvPr>
            <p:ph type="title" idx="4294967295"/>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Inventory Cost Flow</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14526</TotalTime>
  <Pages>43</Pages>
  <Words>4450</Words>
  <Application>Microsoft Office PowerPoint</Application>
  <PresentationFormat>On-screen Show (4:3)</PresentationFormat>
  <Paragraphs>473</Paragraphs>
  <Slides>70</Slides>
  <Notes>65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Comic Sans MS</vt:lpstr>
      <vt:lpstr>Liberation Sans</vt:lpstr>
      <vt:lpstr>Times New Roman</vt:lpstr>
      <vt:lpstr>Wingdings</vt:lpstr>
      <vt:lpstr>movnglnc</vt:lpstr>
      <vt:lpstr>PowerPoint Presentation</vt:lpstr>
      <vt:lpstr>PowerPoint Presentation</vt:lpstr>
      <vt:lpstr>LEARNING OBJECTIVES</vt:lpstr>
      <vt:lpstr>INVENTORY ISSUES</vt:lpstr>
      <vt:lpstr>PowerPoint Presentation</vt:lpstr>
      <vt:lpstr>PowerPoint Presentation</vt:lpstr>
      <vt:lpstr>PowerPoint Presentation</vt:lpstr>
      <vt:lpstr>PowerPoint Presentation</vt:lpstr>
      <vt:lpstr>Inventory Cost Flow</vt:lpstr>
      <vt:lpstr>Inventory Cost Flow</vt:lpstr>
      <vt:lpstr>Inventory Cost Flow</vt:lpstr>
      <vt:lpstr>Inventory Cost Flow</vt:lpstr>
      <vt:lpstr>Inventory Cost Flow</vt:lpstr>
      <vt:lpstr>INVENTORY ISSUES</vt:lpstr>
      <vt:lpstr>PowerPoint Presentation</vt:lpstr>
      <vt:lpstr>PowerPoint Presentation</vt:lpstr>
      <vt:lpstr>PowerPoint Presentation</vt:lpstr>
      <vt:lpstr>LEARNING OBJECTIVES</vt:lpstr>
      <vt:lpstr>GOODS AND COSTS INCLUDED IN INVENTORY</vt:lpstr>
      <vt:lpstr>PowerPoint Presentation</vt:lpstr>
      <vt:lpstr>PowerPoint Presentation</vt:lpstr>
      <vt:lpstr>PowerPoint Presentation</vt:lpstr>
      <vt:lpstr>PowerPoint Presentation</vt:lpstr>
      <vt:lpstr>PowerPoint Presentation</vt:lpstr>
      <vt:lpstr>PowerPoint Presentation</vt:lpstr>
      <vt:lpstr>Costs Included in Inventory</vt:lpstr>
      <vt:lpstr>Costs Included in Inventory</vt:lpstr>
      <vt:lpstr>PowerPoint Presentation</vt:lpstr>
      <vt:lpstr>PowerPoint Presentation</vt:lpstr>
      <vt:lpstr>LEARNING OBJECTIVES</vt:lpstr>
      <vt:lpstr>WHICH COST FLOW ASSUMPTIONS TO ADOPT?</vt:lpstr>
      <vt:lpstr>Which Cost Flow Assumptions to Adopt?</vt:lpstr>
      <vt:lpstr>Which Cost Flow Assumptions to Adopt?</vt:lpstr>
      <vt:lpstr>Specific Identification</vt:lpstr>
      <vt:lpstr>Which Cost Flow Assumptions to Adopt?</vt:lpstr>
      <vt:lpstr>Average-Cost</vt:lpstr>
      <vt:lpstr>Average-Cost</vt:lpstr>
      <vt:lpstr>Which Cost Flow Assumptions to Adopt?</vt:lpstr>
      <vt:lpstr>First-In, First-Out (FIFO)</vt:lpstr>
      <vt:lpstr>First-In, First-Out (FIFO)</vt:lpstr>
      <vt:lpstr>Last-In, First-Out (LIFO)</vt:lpstr>
      <vt:lpstr>Last-In, First-Out (LIFO)</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EFFECT OF INVENTORY ERRORS</vt:lpstr>
      <vt:lpstr>Ending Inventory Misstated</vt:lpstr>
      <vt:lpstr>Effect of Inventory Errors</vt:lpstr>
      <vt:lpstr>Purchases and Inventory Misstated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Coby Harmon</cp:lastModifiedBy>
  <cp:revision>2023</cp:revision>
  <cp:lastPrinted>1999-09-16T17:08:20Z</cp:lastPrinted>
  <dcterms:created xsi:type="dcterms:W3CDTF">1997-03-28T18:03:02Z</dcterms:created>
  <dcterms:modified xsi:type="dcterms:W3CDTF">2016-10-05T05:59:22Z</dcterms:modified>
</cp:coreProperties>
</file>