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44" r:id="rId1"/>
  </p:sldMasterIdLst>
  <p:notesMasterIdLst>
    <p:notesMasterId r:id="rId96"/>
  </p:notesMasterIdLst>
  <p:handoutMasterIdLst>
    <p:handoutMasterId r:id="rId97"/>
  </p:handoutMasterIdLst>
  <p:sldIdLst>
    <p:sldId id="256" r:id="rId2"/>
    <p:sldId id="280" r:id="rId3"/>
    <p:sldId id="291" r:id="rId4"/>
    <p:sldId id="281" r:id="rId5"/>
    <p:sldId id="300" r:id="rId6"/>
    <p:sldId id="282" r:id="rId7"/>
    <p:sldId id="301" r:id="rId8"/>
    <p:sldId id="302" r:id="rId9"/>
    <p:sldId id="257" r:id="rId10"/>
    <p:sldId id="731" r:id="rId11"/>
    <p:sldId id="303" r:id="rId12"/>
    <p:sldId id="726" r:id="rId13"/>
    <p:sldId id="705" r:id="rId14"/>
    <p:sldId id="729" r:id="rId15"/>
    <p:sldId id="706" r:id="rId16"/>
    <p:sldId id="707" r:id="rId17"/>
    <p:sldId id="734" r:id="rId18"/>
    <p:sldId id="735" r:id="rId19"/>
    <p:sldId id="294" r:id="rId20"/>
    <p:sldId id="730" r:id="rId21"/>
    <p:sldId id="297" r:id="rId22"/>
    <p:sldId id="298" r:id="rId23"/>
    <p:sldId id="708" r:id="rId24"/>
    <p:sldId id="299" r:id="rId25"/>
    <p:sldId id="295" r:id="rId26"/>
    <p:sldId id="737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8" r:id="rId40"/>
    <p:sldId id="409" r:id="rId41"/>
    <p:sldId id="410" r:id="rId42"/>
    <p:sldId id="420" r:id="rId43"/>
    <p:sldId id="709" r:id="rId44"/>
    <p:sldId id="404" r:id="rId45"/>
    <p:sldId id="405" r:id="rId46"/>
    <p:sldId id="406" r:id="rId47"/>
    <p:sldId id="407" r:id="rId48"/>
    <p:sldId id="716" r:id="rId49"/>
    <p:sldId id="740" r:id="rId50"/>
    <p:sldId id="739" r:id="rId51"/>
    <p:sldId id="741" r:id="rId52"/>
    <p:sldId id="742" r:id="rId53"/>
    <p:sldId id="743" r:id="rId54"/>
    <p:sldId id="744" r:id="rId55"/>
    <p:sldId id="745" r:id="rId56"/>
    <p:sldId id="814" r:id="rId57"/>
    <p:sldId id="746" r:id="rId58"/>
    <p:sldId id="747" r:id="rId59"/>
    <p:sldId id="748" r:id="rId60"/>
    <p:sldId id="749" r:id="rId61"/>
    <p:sldId id="750" r:id="rId62"/>
    <p:sldId id="751" r:id="rId63"/>
    <p:sldId id="752" r:id="rId64"/>
    <p:sldId id="753" r:id="rId65"/>
    <p:sldId id="754" r:id="rId66"/>
    <p:sldId id="815" r:id="rId67"/>
    <p:sldId id="755" r:id="rId68"/>
    <p:sldId id="756" r:id="rId69"/>
    <p:sldId id="757" r:id="rId70"/>
    <p:sldId id="758" r:id="rId71"/>
    <p:sldId id="761" r:id="rId72"/>
    <p:sldId id="763" r:id="rId73"/>
    <p:sldId id="764" r:id="rId74"/>
    <p:sldId id="765" r:id="rId75"/>
    <p:sldId id="766" r:id="rId76"/>
    <p:sldId id="768" r:id="rId77"/>
    <p:sldId id="769" r:id="rId78"/>
    <p:sldId id="770" r:id="rId79"/>
    <p:sldId id="772" r:id="rId80"/>
    <p:sldId id="773" r:id="rId81"/>
    <p:sldId id="774" r:id="rId82"/>
    <p:sldId id="775" r:id="rId83"/>
    <p:sldId id="776" r:id="rId84"/>
    <p:sldId id="777" r:id="rId85"/>
    <p:sldId id="778" r:id="rId86"/>
    <p:sldId id="779" r:id="rId87"/>
    <p:sldId id="780" r:id="rId88"/>
    <p:sldId id="781" r:id="rId89"/>
    <p:sldId id="782" r:id="rId90"/>
    <p:sldId id="783" r:id="rId91"/>
    <p:sldId id="785" r:id="rId92"/>
    <p:sldId id="788" r:id="rId93"/>
    <p:sldId id="789" r:id="rId94"/>
    <p:sldId id="790" r:id="rId9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FFF"/>
    <a:srgbClr val="FEFAF8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8649B-833B-458D-AEDE-A7B070BB2C5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0D79C-E84F-4E59-AF44-3910A4CD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087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D4DF8-33FF-4B54-A935-74E2825D6548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BF41A-058E-44C0-B3FC-2D2EFE9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1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9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3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26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9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86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9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8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42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98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53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71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7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8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3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46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8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13ED-37BA-490B-8816-63410D0EDC7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9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CD4-A531-48D8-AEEB-72D0C527818B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209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F09A-8ED2-461A-B371-DAEEC0E5C2C6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2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12F-FDE9-48AA-BD2E-F0B53B918802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2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5491-10A9-4978-9787-2D436226E8F4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4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DA0F-3594-43F4-8BC9-DAE7423A2C99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5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9B3F-78C1-4BBC-AFF4-75DA652A6F65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0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B35-5480-400E-9303-C2D8620E88C0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2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283-D0DD-41DF-BB8E-2CEF04A2D196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0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DB41-7EE7-4F2A-939A-BB6CA66C71A0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89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3CD5A6-1FA9-4DBE-BD48-DE8BC1087C1A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07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86D8-9A1D-4078-9F49-A91E6B6D88D3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8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2DBF6C-0946-481A-A81D-B8AEB31C86C6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12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Relationship Id="rId9" Type="http://schemas.microsoft.com/office/2007/relationships/hdphoto" Target="../media/hdphoto8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eb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eb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eb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eb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ebp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ebp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ebp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ebp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ebp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web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ebp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ebp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ebp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ebp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ebp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ebp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ebp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ebp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ebp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ebp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ebp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eb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ebp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ebp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ebp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eb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698" y="1635994"/>
            <a:ext cx="9816860" cy="2387600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DejaVu Serif"/>
                <a:cs typeface="+mn-cs"/>
              </a:rPr>
              <a:t>Mechatronics System Design</a:t>
            </a:r>
            <a:br>
              <a:rPr lang="en-US" sz="4000" b="1" dirty="0">
                <a:solidFill>
                  <a:srgbClr val="002060"/>
                </a:solidFill>
                <a:latin typeface="DejaVu Serif"/>
                <a:cs typeface="+mn-cs"/>
              </a:rPr>
            </a:br>
            <a:r>
              <a:rPr lang="en-US" sz="4000" b="1" dirty="0">
                <a:solidFill>
                  <a:srgbClr val="002060"/>
                </a:solidFill>
                <a:latin typeface="DejaVu Serif"/>
                <a:cs typeface="+mn-cs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DejaVu Serif"/>
                <a:cs typeface="+mn-cs"/>
              </a:rPr>
            </a:br>
            <a:r>
              <a:rPr lang="en-US" sz="4000" b="1" spc="-114" dirty="0">
                <a:solidFill>
                  <a:srgbClr val="002060"/>
                </a:solidFill>
                <a:latin typeface="DejaVu Serif"/>
                <a:cs typeface="+mn-cs"/>
              </a:rPr>
              <a:t>Chapter 5:</a:t>
            </a:r>
            <a:r>
              <a:rPr lang="ar-SA" sz="4000" b="1" spc="-114" dirty="0">
                <a:solidFill>
                  <a:srgbClr val="002060"/>
                </a:solidFill>
                <a:latin typeface="DejaVu Serif"/>
                <a:cs typeface="+mn-cs"/>
              </a:rPr>
              <a:t> </a:t>
            </a:r>
            <a:r>
              <a:rPr lang="en-US" sz="4000" b="1" spc="-114" dirty="0">
                <a:solidFill>
                  <a:srgbClr val="002060"/>
                </a:solidFill>
                <a:latin typeface="DejaVu Serif"/>
                <a:cs typeface="+mn-cs"/>
              </a:rPr>
              <a:t>Sensors and Transducers</a:t>
            </a:r>
            <a:r>
              <a:rPr lang="en-US" sz="4000" b="1" dirty="0">
                <a:solidFill>
                  <a:srgbClr val="002060"/>
                </a:solidFill>
                <a:latin typeface="DejaVu Serif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02060"/>
                </a:solidFill>
              </a:rPr>
              <a:pPr/>
              <a:t>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611" y="4981359"/>
            <a:ext cx="9775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Instructor: Dr. Ahmad Al-Balasie</a:t>
            </a: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First Semester – 2021/2022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263" y="409088"/>
            <a:ext cx="27241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2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E8874-D6C1-41FD-961F-6736B428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E4541-FE20-40BD-A372-2375AF5C8081}"/>
              </a:ext>
            </a:extLst>
          </p:cNvPr>
          <p:cNvSpPr txBox="1"/>
          <p:nvPr/>
        </p:nvSpPr>
        <p:spPr>
          <a:xfrm>
            <a:off x="843365" y="3120835"/>
            <a:ext cx="103691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When transducers include an analog-to-digital converter (ADC), then they are called digital transducers, since their output can be directly fitted to a digital controller, and should not be confused with the binary or digital sensors of a switch operation type.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02060"/>
              </a:solidFill>
              <a:latin typeface="DejaVu Serif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The digital sensor produces a discrete output signal in the form of ON or OFF, usually causing a SPDT contact to change state when the physical quantity gets over a predefined value.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80519-FAF6-45CE-A789-4779E62EA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27" y="4314714"/>
            <a:ext cx="2587145" cy="659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BEB411-BB5F-41E4-8BCF-7296400A5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228" y="942641"/>
            <a:ext cx="5923388" cy="21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26457E-F9C4-4E53-94D4-CCD981687648}"/>
              </a:ext>
            </a:extLst>
          </p:cNvPr>
          <p:cNvSpPr txBox="1"/>
          <p:nvPr/>
        </p:nvSpPr>
        <p:spPr>
          <a:xfrm>
            <a:off x="82118" y="225262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DejaVu Serif"/>
              </a:rPr>
              <a:t>5.2 Sensor and Transducer</a:t>
            </a:r>
          </a:p>
        </p:txBody>
      </p:sp>
    </p:spTree>
    <p:extLst>
      <p:ext uri="{BB962C8B-B14F-4D97-AF65-F5344CB8AC3E}">
        <p14:creationId xmlns:p14="http://schemas.microsoft.com/office/powerpoint/2010/main" val="166499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FA1A28-14B7-413A-96CF-33FB7390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E7AC7-B9EC-46FC-8480-6105D65AA7C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8293" y="4037196"/>
            <a:ext cx="6645216" cy="1889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5D325E-3CFC-4812-B9C8-BE2715A293DD}"/>
              </a:ext>
            </a:extLst>
          </p:cNvPr>
          <p:cNvSpPr txBox="1"/>
          <p:nvPr/>
        </p:nvSpPr>
        <p:spPr>
          <a:xfrm>
            <a:off x="128892" y="121755"/>
            <a:ext cx="6094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DejaVu Serif"/>
              </a:rPr>
              <a:t>5.2 Sensor and Transducer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64559-9776-428D-865A-1EFF2F7231DC}"/>
              </a:ext>
            </a:extLst>
          </p:cNvPr>
          <p:cNvSpPr txBox="1"/>
          <p:nvPr/>
        </p:nvSpPr>
        <p:spPr>
          <a:xfrm>
            <a:off x="950878" y="1397808"/>
            <a:ext cx="10544783" cy="211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910" marR="358140" indent="-283845" algn="just">
              <a:lnSpc>
                <a:spcPts val="3020"/>
              </a:lnSpc>
              <a:spcBef>
                <a:spcPts val="480"/>
              </a:spcBef>
              <a:buClr>
                <a:srgbClr val="3791A7"/>
              </a:buClr>
              <a:buSzPct val="80357"/>
              <a:buFont typeface="Arial"/>
              <a:buChar char="●"/>
              <a:tabLst>
                <a:tab pos="296545" algn="l"/>
              </a:tabLst>
            </a:pPr>
            <a:r>
              <a:rPr lang="en-US" sz="1800" b="1" spc="-10" dirty="0">
                <a:solidFill>
                  <a:srgbClr val="002060"/>
                </a:solidFill>
                <a:latin typeface="Arial"/>
                <a:cs typeface="Arial"/>
              </a:rPr>
              <a:t>Accuracy: </a:t>
            </a:r>
            <a:r>
              <a:rPr lang="en-US" sz="1800" spc="-5" dirty="0">
                <a:solidFill>
                  <a:srgbClr val="002060"/>
                </a:solidFill>
                <a:latin typeface="Arial"/>
                <a:cs typeface="Arial"/>
              </a:rPr>
              <a:t>error (difference) between the  result of a measurement and the true value  being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800" spc="-5" dirty="0">
                <a:solidFill>
                  <a:srgbClr val="002060"/>
                </a:solidFill>
                <a:latin typeface="Arial"/>
                <a:cs typeface="Arial"/>
              </a:rPr>
              <a:t>measured.</a:t>
            </a:r>
          </a:p>
          <a:p>
            <a:pPr marL="295910" marR="358140" indent="-283845" algn="just">
              <a:lnSpc>
                <a:spcPts val="3020"/>
              </a:lnSpc>
              <a:spcBef>
                <a:spcPts val="480"/>
              </a:spcBef>
              <a:buClr>
                <a:srgbClr val="3791A7"/>
              </a:buClr>
              <a:buSzPct val="80357"/>
              <a:buFont typeface="Arial"/>
              <a:buChar char="●"/>
              <a:tabLst>
                <a:tab pos="296545" algn="l"/>
              </a:tabLst>
            </a:pPr>
            <a:endParaRPr lang="en-US" sz="1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5910" marR="5080" indent="-283845" algn="just">
              <a:lnSpc>
                <a:spcPts val="3020"/>
              </a:lnSpc>
              <a:spcBef>
                <a:spcPts val="610"/>
              </a:spcBef>
              <a:buClr>
                <a:srgbClr val="3791A7"/>
              </a:buClr>
              <a:buSzPct val="80357"/>
              <a:buFont typeface="Arial"/>
              <a:buChar char="●"/>
              <a:tabLst>
                <a:tab pos="296545" algn="l"/>
              </a:tabLst>
            </a:pPr>
            <a:r>
              <a:rPr lang="en-US" sz="1800" b="1" spc="-5" dirty="0">
                <a:solidFill>
                  <a:srgbClr val="002060"/>
                </a:solidFill>
                <a:latin typeface="Arial"/>
                <a:cs typeface="Arial"/>
              </a:rPr>
              <a:t>Precision/Repeatability</a:t>
            </a:r>
            <a:r>
              <a:rPr lang="en-US" sz="1800" spc="-5" dirty="0">
                <a:solidFill>
                  <a:srgbClr val="002060"/>
                </a:solidFill>
                <a:latin typeface="Arial"/>
                <a:cs typeface="Arial"/>
              </a:rPr>
              <a:t>: the ability of the  sensor to output the same value for the same  input over a number of trials (how</a:t>
            </a:r>
            <a:r>
              <a:rPr lang="en-US" sz="1800" spc="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close).</a:t>
            </a:r>
          </a:p>
        </p:txBody>
      </p:sp>
    </p:spTree>
    <p:extLst>
      <p:ext uri="{BB962C8B-B14F-4D97-AF65-F5344CB8AC3E}">
        <p14:creationId xmlns:p14="http://schemas.microsoft.com/office/powerpoint/2010/main" val="232258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F66331-6B9C-40D3-9270-F09D6A07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E8556-921D-49F0-A786-8C7FBF6DCA0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8151" y="319596"/>
            <a:ext cx="8935697" cy="5770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B812A-9BFB-4883-82C6-0C8F146106A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7424" y="767918"/>
            <a:ext cx="4617152" cy="6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62669"/>
            <a:ext cx="12192000" cy="6709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Sensor Characteristics</a:t>
            </a:r>
            <a:endParaRPr lang="en-US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06BC87DB-05F5-41B7-9DD7-8B664322BF27}"/>
              </a:ext>
            </a:extLst>
          </p:cNvPr>
          <p:cNvSpPr txBox="1"/>
          <p:nvPr/>
        </p:nvSpPr>
        <p:spPr>
          <a:xfrm>
            <a:off x="354070" y="4611746"/>
            <a:ext cx="12150868" cy="136043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94537" marR="6773" indent="-378451">
              <a:lnSpc>
                <a:spcPts val="5187"/>
              </a:lnSpc>
              <a:spcBef>
                <a:spcPts val="780"/>
              </a:spcBef>
              <a:buClr>
                <a:srgbClr val="3791A7"/>
              </a:buClr>
              <a:buSzPct val="79166"/>
              <a:buFont typeface="Arial"/>
              <a:buChar char="●"/>
              <a:tabLst>
                <a:tab pos="395383" algn="l"/>
              </a:tabLst>
            </a:pPr>
            <a:r>
              <a:rPr sz="3200" b="1" spc="-7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3200" b="1" spc="-7" dirty="0">
                <a:solidFill>
                  <a:srgbClr val="002060"/>
                </a:solidFill>
                <a:latin typeface="Arial"/>
                <a:cs typeface="Arial"/>
              </a:rPr>
              <a:t>esolution</a:t>
            </a:r>
            <a:r>
              <a:rPr lang="en-US" sz="3200" b="1" spc="-7" dirty="0">
                <a:solidFill>
                  <a:srgbClr val="002060"/>
                </a:solidFill>
                <a:latin typeface="Arial"/>
                <a:cs typeface="Arial"/>
              </a:rPr>
              <a:t> (Q)</a:t>
            </a:r>
            <a:r>
              <a:rPr sz="3200" b="1" spc="-7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sz="3200" spc="-7" dirty="0">
                <a:solidFill>
                  <a:srgbClr val="002060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smallest</a:t>
            </a:r>
            <a:r>
              <a:rPr sz="3200" spc="-8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increment  of a measurement </a:t>
            </a:r>
            <a:r>
              <a:rPr sz="3200" spc="-7" dirty="0">
                <a:solidFill>
                  <a:srgbClr val="002060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a device  can</a:t>
            </a:r>
            <a:r>
              <a:rPr sz="3200" spc="-1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make.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34CFD-976F-4118-9C16-EC3857A8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32" y="977102"/>
            <a:ext cx="10262681" cy="33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94ABAD-FD2B-4698-8284-F8BED71F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3D8388-B24E-4D83-9A10-1CEBCD788BB7}"/>
                  </a:ext>
                </a:extLst>
              </p:cNvPr>
              <p:cNvSpPr txBox="1"/>
              <p:nvPr/>
            </p:nvSpPr>
            <p:spPr>
              <a:xfrm>
                <a:off x="804908" y="3475400"/>
                <a:ext cx="10582182" cy="2863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Example: a digital voltmeter with resolution of 0.1V is used to measure the output of a sensor. The change in input (temperature, pressure, etc.) that will provide a change of 0.1V on the voltmeter is the resolution of the sensor/voltmeter system.</a:t>
                </a:r>
              </a:p>
              <a:p>
                <a:pPr algn="just"/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In digital systems generally, resolution may be specified as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𝐐</m:t>
                    </m:r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sup>
                        </m:sSup>
                      </m:den>
                    </m:f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 is the number of bit.)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3D8388-B24E-4D83-9A10-1CEBCD788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08" y="3475400"/>
                <a:ext cx="10582182" cy="2863348"/>
              </a:xfrm>
              <a:prstGeom prst="rect">
                <a:avLst/>
              </a:prstGeom>
              <a:blipFill>
                <a:blip r:embed="rId2"/>
                <a:stretch>
                  <a:fillRect l="-864" t="-1489" r="-922" b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0278A04-8A39-4944-8AA7-2BCDB4456E4B}"/>
              </a:ext>
            </a:extLst>
          </p:cNvPr>
          <p:cNvSpPr txBox="1"/>
          <p:nvPr/>
        </p:nvSpPr>
        <p:spPr>
          <a:xfrm>
            <a:off x="0" y="95494"/>
            <a:ext cx="2956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7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lang="en-US" sz="3200" b="1" spc="-7" dirty="0">
                <a:solidFill>
                  <a:srgbClr val="002060"/>
                </a:solidFill>
                <a:latin typeface="Arial"/>
                <a:cs typeface="Arial"/>
              </a:rPr>
              <a:t>esolution 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F5AE5D-8F9B-4F7A-A5B4-E7D006FAB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025" y="374775"/>
            <a:ext cx="5663406" cy="30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9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62669"/>
            <a:ext cx="12192000" cy="6709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Sensor Characteristics</a:t>
            </a:r>
            <a:endParaRPr lang="en-US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AFF74C31-5E3A-4901-9F80-EBC96DF0575F}"/>
              </a:ext>
            </a:extLst>
          </p:cNvPr>
          <p:cNvSpPr/>
          <p:nvPr/>
        </p:nvSpPr>
        <p:spPr>
          <a:xfrm>
            <a:off x="5701496" y="297644"/>
            <a:ext cx="5372059" cy="3879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12">
            <a:extLst>
              <a:ext uri="{FF2B5EF4-FFF2-40B4-BE49-F238E27FC236}">
                <a16:creationId xmlns:a16="http://schemas.microsoft.com/office/drawing/2014/main" id="{8F4BFC28-59CA-487D-94E6-4C4FE8A3906B}"/>
              </a:ext>
            </a:extLst>
          </p:cNvPr>
          <p:cNvSpPr txBox="1"/>
          <p:nvPr/>
        </p:nvSpPr>
        <p:spPr>
          <a:xfrm>
            <a:off x="211793" y="4603170"/>
            <a:ext cx="11597586" cy="2192161"/>
          </a:xfrm>
          <a:prstGeom prst="rect">
            <a:avLst/>
          </a:prstGeom>
        </p:spPr>
        <p:txBody>
          <a:bodyPr vert="horz" wrap="square" lIns="0" tIns="61807" rIns="0" bIns="0" rtlCol="0">
            <a:spAutoFit/>
          </a:bodyPr>
          <a:lstStyle/>
          <a:p>
            <a:pPr marL="16933" algn="just">
              <a:spcBef>
                <a:spcPts val="487"/>
              </a:spcBef>
            </a:pPr>
            <a:r>
              <a:rPr sz="2667" b="1" spc="-13" dirty="0">
                <a:solidFill>
                  <a:srgbClr val="FF0000"/>
                </a:solidFill>
                <a:latin typeface="Arial"/>
                <a:cs typeface="Arial"/>
              </a:rPr>
              <a:t>Sensitivity</a:t>
            </a:r>
            <a:r>
              <a:rPr sz="2667" spc="-13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2667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6933" marR="6773" algn="just">
              <a:lnSpc>
                <a:spcPts val="4027"/>
              </a:lnSpc>
              <a:spcBef>
                <a:spcPts val="860"/>
              </a:spcBef>
            </a:pPr>
            <a:r>
              <a:rPr lang="en-US" sz="2667" b="1" u="heavy" spc="-7" dirty="0">
                <a:solidFill>
                  <a:srgbClr val="002060"/>
                </a:solidFill>
                <a:uFill>
                  <a:solidFill>
                    <a:srgbClr val="2A6D7C"/>
                  </a:solidFill>
                </a:uFill>
                <a:latin typeface="Arial"/>
                <a:cs typeface="Arial"/>
              </a:rPr>
              <a:t>The ratio</a:t>
            </a:r>
            <a:r>
              <a:rPr sz="2667" b="1" spc="-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Arial"/>
                <a:cs typeface="Arial"/>
              </a:rPr>
              <a:t>between the  change in the output  signal (Response) to a  small change in</a:t>
            </a:r>
            <a:r>
              <a:rPr sz="2667" spc="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Arial"/>
                <a:cs typeface="Arial"/>
              </a:rPr>
              <a:t>input</a:t>
            </a:r>
            <a:r>
              <a:rPr lang="en-GB" sz="2667" spc="-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667" dirty="0">
                <a:solidFill>
                  <a:srgbClr val="002060"/>
                </a:solidFill>
                <a:latin typeface="Arial"/>
                <a:cs typeface="Arial"/>
              </a:rPr>
              <a:t>physical</a:t>
            </a:r>
            <a:r>
              <a:rPr lang="en-GB" sz="2667" spc="-11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667" spc="-7" dirty="0">
                <a:solidFill>
                  <a:srgbClr val="002060"/>
                </a:solidFill>
                <a:latin typeface="Arial"/>
                <a:cs typeface="Arial"/>
              </a:rPr>
              <a:t>signal  (measurand).</a:t>
            </a:r>
            <a:endParaRPr lang="en-GB" sz="2667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6933" marR="6773" algn="just">
              <a:lnSpc>
                <a:spcPts val="4027"/>
              </a:lnSpc>
              <a:spcBef>
                <a:spcPts val="860"/>
              </a:spcBef>
            </a:pPr>
            <a:endParaRPr sz="2667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66A33E-6A3F-4770-8634-1D5586072129}"/>
                  </a:ext>
                </a:extLst>
              </p:cNvPr>
              <p:cNvSpPr txBox="1"/>
              <p:nvPr/>
            </p:nvSpPr>
            <p:spPr>
              <a:xfrm>
                <a:off x="8387525" y="4033202"/>
                <a:ext cx="6235428" cy="712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3866">
                  <a:spcBef>
                    <a:spcPts val="133"/>
                  </a:spcBef>
                </a:pPr>
                <a:r>
                  <a:rPr lang="en-US" sz="4400" spc="229" baseline="-41666" dirty="0">
                    <a:latin typeface="Trebuchet MS"/>
                    <a:cs typeface="Trebuchet MS"/>
                  </a:rPr>
                  <a:t>S </a:t>
                </a:r>
                <a:r>
                  <a:rPr lang="en-US" sz="4400" spc="1059" baseline="-41666" dirty="0">
                    <a:latin typeface="Trebuchet MS"/>
                    <a:cs typeface="Trebuchet MS"/>
                  </a:rPr>
                  <a:t>=</a:t>
                </a:r>
                <a:r>
                  <a:rPr lang="en-US" sz="4400" spc="-49" baseline="-41666" dirty="0">
                    <a:latin typeface="Trebuchet MS"/>
                    <a:cs typeface="Trebuchet M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2800" i="1" spc="12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JO" sz="2800" b="0" i="1" spc="120" dirty="0" smtClean="0"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ar-JO" sz="2800" b="0" i="1" spc="120" dirty="0" smtClean="0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</m:oMath>
                </a14:m>
                <a:endParaRPr lang="ar-JO" sz="2800" dirty="0">
                  <a:latin typeface="Trebuchet MS"/>
                  <a:cs typeface="Trebuchet M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66A33E-6A3F-4770-8634-1D5586072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525" y="4033202"/>
                <a:ext cx="6235428" cy="712887"/>
              </a:xfrm>
              <a:prstGeom prst="rect">
                <a:avLst/>
              </a:prstGeom>
              <a:blipFill>
                <a:blip r:embed="rId3"/>
                <a:stretch>
                  <a:fillRect l="-1564" b="-42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DAFE6E1D-1553-4C10-8627-40A4FA4A0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81" y="1575234"/>
            <a:ext cx="5573949" cy="5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3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62669"/>
            <a:ext cx="12192000" cy="6709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Sensor Characteristics</a:t>
            </a:r>
            <a:endParaRPr lang="en-US" sz="40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52BEB771-17A9-4074-8777-1A2D0B118D6B}"/>
              </a:ext>
            </a:extLst>
          </p:cNvPr>
          <p:cNvSpPr txBox="1"/>
          <p:nvPr/>
        </p:nvSpPr>
        <p:spPr>
          <a:xfrm>
            <a:off x="345026" y="5062305"/>
            <a:ext cx="11614826" cy="104612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31134" marR="242141">
              <a:lnSpc>
                <a:spcPts val="4027"/>
              </a:lnSpc>
              <a:spcBef>
                <a:spcPts val="440"/>
              </a:spcBef>
            </a:pPr>
            <a:r>
              <a:rPr sz="2667" b="1" i="1" spc="-13" dirty="0">
                <a:solidFill>
                  <a:srgbClr val="FF0000"/>
                </a:solidFill>
                <a:latin typeface="Arial"/>
                <a:cs typeface="Arial"/>
              </a:rPr>
              <a:t>Span </a:t>
            </a:r>
            <a:r>
              <a:rPr sz="2667" b="1" spc="-7" dirty="0">
                <a:solidFill>
                  <a:srgbClr val="FF0000"/>
                </a:solidFill>
                <a:latin typeface="Arial"/>
                <a:cs typeface="Arial"/>
              </a:rPr>
              <a:t>or range</a:t>
            </a:r>
            <a:r>
              <a:rPr sz="2667" spc="-7" dirty="0">
                <a:solidFill>
                  <a:srgbClr val="002060"/>
                </a:solidFill>
                <a:latin typeface="Arial"/>
                <a:cs typeface="Arial"/>
              </a:rPr>
              <a:t>:  of the Instrument  is the </a:t>
            </a:r>
            <a:r>
              <a:rPr sz="2667" spc="-13" dirty="0">
                <a:solidFill>
                  <a:srgbClr val="002060"/>
                </a:solidFill>
                <a:latin typeface="Arial"/>
                <a:cs typeface="Arial"/>
              </a:rPr>
              <a:t>difference  </a:t>
            </a:r>
            <a:r>
              <a:rPr sz="2667" spc="-7" dirty="0">
                <a:solidFill>
                  <a:srgbClr val="002060"/>
                </a:solidFill>
                <a:latin typeface="Arial"/>
                <a:cs typeface="Arial"/>
              </a:rPr>
              <a:t>between the  upper and the  lower limits </a:t>
            </a:r>
            <a:r>
              <a:rPr lang="en-US" sz="2667" spc="-7" dirty="0">
                <a:solidFill>
                  <a:srgbClr val="002060"/>
                </a:solidFill>
                <a:latin typeface="Arial"/>
                <a:cs typeface="Arial"/>
              </a:rPr>
              <a:t>of the input that being sensed.</a:t>
            </a:r>
            <a:endParaRPr sz="2667" spc="-7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BF6A84DE-3D7C-4661-899C-363041B1297E}"/>
              </a:ext>
            </a:extLst>
          </p:cNvPr>
          <p:cNvSpPr/>
          <p:nvPr/>
        </p:nvSpPr>
        <p:spPr>
          <a:xfrm>
            <a:off x="4017523" y="183092"/>
            <a:ext cx="5355481" cy="3924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7AE820DA-06D9-413C-B864-47DDF5094A76}"/>
              </a:ext>
            </a:extLst>
          </p:cNvPr>
          <p:cNvSpPr txBox="1"/>
          <p:nvPr/>
        </p:nvSpPr>
        <p:spPr>
          <a:xfrm>
            <a:off x="3850838" y="4299977"/>
            <a:ext cx="5333833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134">
              <a:lnSpc>
                <a:spcPts val="4393"/>
              </a:lnSpc>
            </a:pPr>
            <a:r>
              <a:rPr sz="3733" b="1" i="1" spc="-7" dirty="0">
                <a:solidFill>
                  <a:srgbClr val="002060"/>
                </a:solidFill>
                <a:latin typeface="Arial"/>
                <a:cs typeface="Arial"/>
              </a:rPr>
              <a:t>span </a:t>
            </a:r>
            <a:r>
              <a:rPr sz="3733" spc="-7" dirty="0">
                <a:solidFill>
                  <a:srgbClr val="002060"/>
                </a:solidFill>
                <a:latin typeface="Arial"/>
                <a:cs typeface="Arial"/>
              </a:rPr>
              <a:t>= Upper –</a:t>
            </a:r>
            <a:r>
              <a:rPr sz="3733" spc="1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733" spc="-7" dirty="0">
                <a:solidFill>
                  <a:srgbClr val="002060"/>
                </a:solidFill>
                <a:latin typeface="Arial"/>
                <a:cs typeface="Arial"/>
              </a:rPr>
              <a:t>Lower</a:t>
            </a:r>
            <a:endParaRPr sz="3733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8B5D7-96C3-4F44-9E4C-21BC12E7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32" y="1395298"/>
            <a:ext cx="2986391" cy="586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40C5F4-C437-485D-8C02-05A7AC2B6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671" y="1558387"/>
            <a:ext cx="2426026" cy="5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11C11-DF82-46AD-9BD0-DFD9B434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CC088-E81F-4E78-BF61-BA4C247ECBA1}"/>
              </a:ext>
            </a:extLst>
          </p:cNvPr>
          <p:cNvSpPr txBox="1"/>
          <p:nvPr/>
        </p:nvSpPr>
        <p:spPr>
          <a:xfrm>
            <a:off x="787153" y="1104642"/>
            <a:ext cx="1061769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Range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400" dirty="0"/>
              <a:t>lowest and highest values of the stimulus.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Input full scale (IFS)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400" dirty="0"/>
              <a:t>IFS = Span.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Output full scale (OFS):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400" dirty="0"/>
              <a:t>It is difference between the upper and lower ranges of the output of the sensor.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Dynamic range: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400" dirty="0"/>
              <a:t> It is the ratio between the upper and lower limits and is usually expressed in (dB).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D338E-910E-42CD-BE8B-5481EAD3E649}"/>
              </a:ext>
            </a:extLst>
          </p:cNvPr>
          <p:cNvSpPr txBox="1"/>
          <p:nvPr/>
        </p:nvSpPr>
        <p:spPr>
          <a:xfrm>
            <a:off x="179773" y="210389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Sensor Characteristics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138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2ABE8-F1D2-438C-B539-5C1DA11E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923B6-9ED3-4538-A5C9-2360573E76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66FFFF"/>
              </a:clrFrom>
              <a:clrTo>
                <a:srgbClr val="66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5968" y="346526"/>
            <a:ext cx="7940064" cy="59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1973"/>
            <a:ext cx="10058400" cy="47466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Sensor Characteristics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4130" y="2648104"/>
                <a:ext cx="10578353" cy="336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</a:rPr>
                  <a:t>Error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sz="2400" dirty="0">
                    <a:solidFill>
                      <a:srgbClr val="002060"/>
                    </a:solidFill>
                  </a:rPr>
                  <a:t>Errors: is the difference between the result of the measurement and the true value of the quantity being measured.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sz="2400" dirty="0">
                    <a:solidFill>
                      <a:srgbClr val="002060"/>
                    </a:solidFill>
                  </a:rPr>
                  <a:t>The error is classified as :deterministic error or random error.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sz="2400" dirty="0">
                    <a:solidFill>
                      <a:srgbClr val="002060"/>
                    </a:solidFill>
                  </a:rPr>
                  <a:t>Error= measured value –true value. 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sz="2400" dirty="0">
                    <a:solidFill>
                      <a:srgbClr val="002060"/>
                    </a:solidFill>
                  </a:rPr>
                  <a:t>Error %=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2060"/>
                                </a:solidFill>
                              </a:rPr>
                              <m:t>Error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∗100%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</a:p>
              <a:p>
                <a:pPr lvl="1"/>
                <a:r>
                  <a:rPr lang="en-US" sz="2400" dirty="0">
                    <a:solidFill>
                      <a:srgbClr val="002060"/>
                    </a:solidFill>
                  </a:rPr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are the maximum and minimum values that the device is   </a:t>
                </a:r>
              </a:p>
              <a:p>
                <a:pPr lvl="1"/>
                <a:r>
                  <a:rPr lang="en-US" sz="2400" dirty="0">
                    <a:solidFill>
                      <a:srgbClr val="002060"/>
                    </a:solidFill>
                  </a:rPr>
                  <a:t>   designed to operate at.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30" y="2648104"/>
                <a:ext cx="10578353" cy="3361177"/>
              </a:xfrm>
              <a:prstGeom prst="rect">
                <a:avLst/>
              </a:prstGeom>
              <a:blipFill>
                <a:blip r:embed="rId2"/>
                <a:stretch>
                  <a:fillRect l="-1037" t="-1630" r="-1383" b="-3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A72655E-664C-47BF-A31E-50EFE01F43E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8182" y="102385"/>
            <a:ext cx="5015635" cy="28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2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86118" y="3297019"/>
            <a:ext cx="10219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first component of a measurement system is the sensor that converts a physical variable to an electrical quantity.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Any signal is usually in one format that cannot be directly used: it requires conditioning.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Signal conditioning: that converts the electrical signals from an unsuitable format to a suitable format.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87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DejaVu Serif"/>
              </a:rPr>
              <a:t>5.1 Signal Conditioning and Processing</a:t>
            </a:r>
            <a:r>
              <a:rPr lang="en-US" sz="3200" dirty="0">
                <a:solidFill>
                  <a:srgbClr val="002060"/>
                </a:solidFill>
                <a:latin typeface="DejaVu Serif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900C37-78CD-4693-B625-8AE136B2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26" y="915437"/>
            <a:ext cx="7506748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2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D7E50D-D0B3-453C-BADC-70C0287B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2339AC-B566-4523-BC22-FF0884D09E49}"/>
              </a:ext>
            </a:extLst>
          </p:cNvPr>
          <p:cNvSpPr txBox="1"/>
          <p:nvPr/>
        </p:nvSpPr>
        <p:spPr>
          <a:xfrm>
            <a:off x="773111" y="3674283"/>
            <a:ext cx="107774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use of the range of the sensor – Pass a straight line between the range points (line 1).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linear best fit (least squares) through the points of the curve (line 2).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tangent to the curve at some point on the curve. Take a point in the middle of the range of interest -Draw the tangent and extend to the range of the curve (line 3).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63458-524F-47E0-9723-0AE3638C60C0}"/>
              </a:ext>
            </a:extLst>
          </p:cNvPr>
          <p:cNvSpPr txBox="1"/>
          <p:nvPr/>
        </p:nvSpPr>
        <p:spPr>
          <a:xfrm>
            <a:off x="188650" y="86103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Sensor Characteristics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E5F28F-0F98-415D-9857-3210B0CCF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808" y="33090"/>
            <a:ext cx="3420108" cy="3573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52F952-8D20-4F46-85D0-FD3A0BB88861}"/>
              </a:ext>
            </a:extLst>
          </p:cNvPr>
          <p:cNvSpPr txBox="1"/>
          <p:nvPr/>
        </p:nvSpPr>
        <p:spPr>
          <a:xfrm>
            <a:off x="773111" y="793989"/>
            <a:ext cx="711913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Nonlinearity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defined as the maximum deviation from the ideal linear transfer function.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Nonlinearity must be deduced from the actual transfer function or from the calibration curve.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methods to do so:</a:t>
            </a:r>
          </a:p>
        </p:txBody>
      </p:sp>
    </p:spTree>
    <p:extLst>
      <p:ext uri="{BB962C8B-B14F-4D97-AF65-F5344CB8AC3E}">
        <p14:creationId xmlns:p14="http://schemas.microsoft.com/office/powerpoint/2010/main" val="2235902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4746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Characteristics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781" y="3197773"/>
            <a:ext cx="11226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Saturation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output capability, regardless of input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 band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range of input for which there is no output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offset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nonzero value output for no input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Drift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departure of output from zero value over a period of time for no input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03" y="695449"/>
            <a:ext cx="6850619" cy="2492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0AD13-6DFF-4EE4-BE3A-949F4CC41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11" y="1253731"/>
            <a:ext cx="4023709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8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4746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Characteristics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267" y="797510"/>
            <a:ext cx="105783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DejaVu Serif"/>
              </a:rPr>
              <a:t>Response time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The time lag between the input and output</a:t>
            </a:r>
          </a:p>
          <a:p>
            <a:pPr lvl="1" algn="just"/>
            <a:r>
              <a:rPr lang="en-US" sz="2400" dirty="0">
                <a:solidFill>
                  <a:srgbClr val="002060"/>
                </a:solidFill>
                <a:latin typeface="DejaVu Serif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DejaVu Serif"/>
              </a:rPr>
              <a:t>Bandwidth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Frequency at which the output magnitude drops by 3 dB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the frequency range between the lower  and upper cutoff frequencies, within which the sensor  transfer function is constant gain or linear.</a:t>
            </a:r>
          </a:p>
          <a:p>
            <a:pPr lvl="1" algn="just"/>
            <a:r>
              <a:rPr lang="en-US" sz="2400" dirty="0">
                <a:solidFill>
                  <a:srgbClr val="002060"/>
                </a:solidFill>
                <a:latin typeface="DejaVu Serif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DejaVu Serif"/>
              </a:rPr>
              <a:t>Resonance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The frequency at which the output magnitude peak occurs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DejaVu Serif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DejaVu Serif"/>
              </a:rPr>
              <a:t>Transfer Function: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The relationship between physical  input signal and electrical output signal, which may  constitute a complete description of the sensor 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3228701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DDF475-C420-46DD-BB53-E2E204EF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3" name="object 11">
            <a:extLst>
              <a:ext uri="{FF2B5EF4-FFF2-40B4-BE49-F238E27FC236}">
                <a16:creationId xmlns:a16="http://schemas.microsoft.com/office/drawing/2014/main" id="{CCDE4EA8-F0FE-4A5A-8730-53C5C3F7C83C}"/>
              </a:ext>
            </a:extLst>
          </p:cNvPr>
          <p:cNvGrpSpPr/>
          <p:nvPr/>
        </p:nvGrpSpPr>
        <p:grpSpPr>
          <a:xfrm>
            <a:off x="2257252" y="653931"/>
            <a:ext cx="7108190" cy="4541520"/>
            <a:chOff x="1956816" y="1764791"/>
            <a:chExt cx="7108190" cy="4541520"/>
          </a:xfrm>
        </p:grpSpPr>
        <p:sp>
          <p:nvSpPr>
            <p:cNvPr id="4" name="object 12">
              <a:extLst>
                <a:ext uri="{FF2B5EF4-FFF2-40B4-BE49-F238E27FC236}">
                  <a16:creationId xmlns:a16="http://schemas.microsoft.com/office/drawing/2014/main" id="{D07603CC-7FE8-4F1B-856D-63DD6005BE91}"/>
                </a:ext>
              </a:extLst>
            </p:cNvPr>
            <p:cNvSpPr/>
            <p:nvPr/>
          </p:nvSpPr>
          <p:spPr>
            <a:xfrm>
              <a:off x="1956816" y="1764791"/>
              <a:ext cx="7107935" cy="45415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3">
              <a:extLst>
                <a:ext uri="{FF2B5EF4-FFF2-40B4-BE49-F238E27FC236}">
                  <a16:creationId xmlns:a16="http://schemas.microsoft.com/office/drawing/2014/main" id="{57D18444-EB64-4058-ABDD-874979AC109E}"/>
                </a:ext>
              </a:extLst>
            </p:cNvPr>
            <p:cNvSpPr/>
            <p:nvPr/>
          </p:nvSpPr>
          <p:spPr>
            <a:xfrm>
              <a:off x="2674620" y="2683776"/>
              <a:ext cx="5679440" cy="1363980"/>
            </a:xfrm>
            <a:custGeom>
              <a:avLst/>
              <a:gdLst/>
              <a:ahLst/>
              <a:cxnLst/>
              <a:rect l="l" t="t" r="r" b="b"/>
              <a:pathLst>
                <a:path w="5679440" h="1363979">
                  <a:moveTo>
                    <a:pt x="2184400" y="1014984"/>
                  </a:moveTo>
                  <a:lnTo>
                    <a:pt x="2171700" y="996696"/>
                  </a:lnTo>
                  <a:lnTo>
                    <a:pt x="2171700" y="984504"/>
                  </a:lnTo>
                  <a:lnTo>
                    <a:pt x="2159000" y="978408"/>
                  </a:lnTo>
                  <a:lnTo>
                    <a:pt x="2159000" y="1014984"/>
                  </a:lnTo>
                  <a:lnTo>
                    <a:pt x="2159000" y="1051560"/>
                  </a:lnTo>
                  <a:lnTo>
                    <a:pt x="2133600" y="1068324"/>
                  </a:lnTo>
                  <a:lnTo>
                    <a:pt x="2108200" y="1086612"/>
                  </a:lnTo>
                  <a:lnTo>
                    <a:pt x="2108200" y="1092708"/>
                  </a:lnTo>
                  <a:lnTo>
                    <a:pt x="2095500" y="1095756"/>
                  </a:lnTo>
                  <a:lnTo>
                    <a:pt x="2082800" y="1101852"/>
                  </a:lnTo>
                  <a:lnTo>
                    <a:pt x="2057400" y="1110996"/>
                  </a:lnTo>
                  <a:lnTo>
                    <a:pt x="2044700" y="1118616"/>
                  </a:lnTo>
                  <a:lnTo>
                    <a:pt x="2019300" y="1127760"/>
                  </a:lnTo>
                  <a:lnTo>
                    <a:pt x="1981200" y="1136904"/>
                  </a:lnTo>
                  <a:lnTo>
                    <a:pt x="1930400" y="1152144"/>
                  </a:lnTo>
                  <a:lnTo>
                    <a:pt x="1816100" y="1175004"/>
                  </a:lnTo>
                  <a:lnTo>
                    <a:pt x="1701800" y="1193292"/>
                  </a:lnTo>
                  <a:lnTo>
                    <a:pt x="1651000" y="1197864"/>
                  </a:lnTo>
                  <a:lnTo>
                    <a:pt x="1562100" y="1208532"/>
                  </a:lnTo>
                  <a:lnTo>
                    <a:pt x="1511300" y="1211580"/>
                  </a:lnTo>
                  <a:lnTo>
                    <a:pt x="1460500" y="1216152"/>
                  </a:lnTo>
                  <a:lnTo>
                    <a:pt x="1308100" y="1225296"/>
                  </a:lnTo>
                  <a:lnTo>
                    <a:pt x="1206500" y="1228344"/>
                  </a:lnTo>
                  <a:lnTo>
                    <a:pt x="1092200" y="1228344"/>
                  </a:lnTo>
                  <a:lnTo>
                    <a:pt x="977900" y="1228344"/>
                  </a:lnTo>
                  <a:lnTo>
                    <a:pt x="876300" y="1225296"/>
                  </a:lnTo>
                  <a:lnTo>
                    <a:pt x="673100" y="1213104"/>
                  </a:lnTo>
                  <a:lnTo>
                    <a:pt x="571500" y="1203960"/>
                  </a:lnTo>
                  <a:lnTo>
                    <a:pt x="533400" y="1197864"/>
                  </a:lnTo>
                  <a:lnTo>
                    <a:pt x="482600" y="1193292"/>
                  </a:lnTo>
                  <a:lnTo>
                    <a:pt x="368300" y="1175004"/>
                  </a:lnTo>
                  <a:lnTo>
                    <a:pt x="254000" y="1152144"/>
                  </a:lnTo>
                  <a:lnTo>
                    <a:pt x="228600" y="1144524"/>
                  </a:lnTo>
                  <a:lnTo>
                    <a:pt x="190500" y="1136904"/>
                  </a:lnTo>
                  <a:lnTo>
                    <a:pt x="101600" y="1104900"/>
                  </a:lnTo>
                  <a:lnTo>
                    <a:pt x="101600" y="1100328"/>
                  </a:lnTo>
                  <a:lnTo>
                    <a:pt x="76200" y="1091184"/>
                  </a:lnTo>
                  <a:lnTo>
                    <a:pt x="50800" y="1077468"/>
                  </a:lnTo>
                  <a:lnTo>
                    <a:pt x="38100" y="1063752"/>
                  </a:lnTo>
                  <a:lnTo>
                    <a:pt x="25400" y="1059180"/>
                  </a:lnTo>
                  <a:lnTo>
                    <a:pt x="25400" y="1005840"/>
                  </a:lnTo>
                  <a:lnTo>
                    <a:pt x="38100" y="992124"/>
                  </a:lnTo>
                  <a:lnTo>
                    <a:pt x="63500" y="973836"/>
                  </a:lnTo>
                  <a:lnTo>
                    <a:pt x="88900" y="964692"/>
                  </a:lnTo>
                  <a:lnTo>
                    <a:pt x="114300" y="950976"/>
                  </a:lnTo>
                  <a:lnTo>
                    <a:pt x="165100" y="932688"/>
                  </a:lnTo>
                  <a:lnTo>
                    <a:pt x="190500" y="925068"/>
                  </a:lnTo>
                  <a:lnTo>
                    <a:pt x="228600" y="915924"/>
                  </a:lnTo>
                  <a:lnTo>
                    <a:pt x="254000" y="908304"/>
                  </a:lnTo>
                  <a:lnTo>
                    <a:pt x="330200" y="893064"/>
                  </a:lnTo>
                  <a:lnTo>
                    <a:pt x="368300" y="886968"/>
                  </a:lnTo>
                  <a:lnTo>
                    <a:pt x="406400" y="879348"/>
                  </a:lnTo>
                  <a:lnTo>
                    <a:pt x="482600" y="867156"/>
                  </a:lnTo>
                  <a:lnTo>
                    <a:pt x="533400" y="862584"/>
                  </a:lnTo>
                  <a:lnTo>
                    <a:pt x="571500" y="856488"/>
                  </a:lnTo>
                  <a:lnTo>
                    <a:pt x="622300" y="851916"/>
                  </a:lnTo>
                  <a:lnTo>
                    <a:pt x="673100" y="848868"/>
                  </a:lnTo>
                  <a:lnTo>
                    <a:pt x="723900" y="844296"/>
                  </a:lnTo>
                  <a:lnTo>
                    <a:pt x="876300" y="835152"/>
                  </a:lnTo>
                  <a:lnTo>
                    <a:pt x="977900" y="832104"/>
                  </a:lnTo>
                  <a:lnTo>
                    <a:pt x="1206500" y="832104"/>
                  </a:lnTo>
                  <a:lnTo>
                    <a:pt x="1257300" y="833628"/>
                  </a:lnTo>
                  <a:lnTo>
                    <a:pt x="1308100" y="836676"/>
                  </a:lnTo>
                  <a:lnTo>
                    <a:pt x="1358900" y="838200"/>
                  </a:lnTo>
                  <a:lnTo>
                    <a:pt x="1460500" y="844296"/>
                  </a:lnTo>
                  <a:lnTo>
                    <a:pt x="1511300" y="848868"/>
                  </a:lnTo>
                  <a:lnTo>
                    <a:pt x="1562100" y="851916"/>
                  </a:lnTo>
                  <a:lnTo>
                    <a:pt x="1600200" y="858012"/>
                  </a:lnTo>
                  <a:lnTo>
                    <a:pt x="1701800" y="867156"/>
                  </a:lnTo>
                  <a:lnTo>
                    <a:pt x="1778000" y="879348"/>
                  </a:lnTo>
                  <a:lnTo>
                    <a:pt x="1816100" y="886968"/>
                  </a:lnTo>
                  <a:lnTo>
                    <a:pt x="1854200" y="893064"/>
                  </a:lnTo>
                  <a:lnTo>
                    <a:pt x="1930400" y="908304"/>
                  </a:lnTo>
                  <a:lnTo>
                    <a:pt x="1955800" y="915924"/>
                  </a:lnTo>
                  <a:lnTo>
                    <a:pt x="1981200" y="925068"/>
                  </a:lnTo>
                  <a:lnTo>
                    <a:pt x="2019300" y="932688"/>
                  </a:lnTo>
                  <a:lnTo>
                    <a:pt x="2070100" y="950976"/>
                  </a:lnTo>
                  <a:lnTo>
                    <a:pt x="2070100" y="955548"/>
                  </a:lnTo>
                  <a:lnTo>
                    <a:pt x="2108200" y="969264"/>
                  </a:lnTo>
                  <a:lnTo>
                    <a:pt x="2120900" y="982980"/>
                  </a:lnTo>
                  <a:lnTo>
                    <a:pt x="2146300" y="996696"/>
                  </a:lnTo>
                  <a:lnTo>
                    <a:pt x="2146300" y="1001268"/>
                  </a:lnTo>
                  <a:lnTo>
                    <a:pt x="2159000" y="1014984"/>
                  </a:lnTo>
                  <a:lnTo>
                    <a:pt x="2159000" y="978408"/>
                  </a:lnTo>
                  <a:lnTo>
                    <a:pt x="2159000" y="972312"/>
                  </a:lnTo>
                  <a:lnTo>
                    <a:pt x="2146300" y="967740"/>
                  </a:lnTo>
                  <a:lnTo>
                    <a:pt x="2146300" y="961644"/>
                  </a:lnTo>
                  <a:lnTo>
                    <a:pt x="2133600" y="957072"/>
                  </a:lnTo>
                  <a:lnTo>
                    <a:pt x="2120900" y="950976"/>
                  </a:lnTo>
                  <a:lnTo>
                    <a:pt x="2108200" y="941832"/>
                  </a:lnTo>
                  <a:lnTo>
                    <a:pt x="2095500" y="935736"/>
                  </a:lnTo>
                  <a:lnTo>
                    <a:pt x="2019300" y="908304"/>
                  </a:lnTo>
                  <a:lnTo>
                    <a:pt x="1993900" y="900684"/>
                  </a:lnTo>
                  <a:lnTo>
                    <a:pt x="1968500" y="891540"/>
                  </a:lnTo>
                  <a:lnTo>
                    <a:pt x="1816100" y="861060"/>
                  </a:lnTo>
                  <a:lnTo>
                    <a:pt x="1701800" y="842772"/>
                  </a:lnTo>
                  <a:lnTo>
                    <a:pt x="1612900" y="832104"/>
                  </a:lnTo>
                  <a:lnTo>
                    <a:pt x="1511300" y="822960"/>
                  </a:lnTo>
                  <a:lnTo>
                    <a:pt x="1460500" y="819912"/>
                  </a:lnTo>
                  <a:lnTo>
                    <a:pt x="1409700" y="815340"/>
                  </a:lnTo>
                  <a:lnTo>
                    <a:pt x="1358900" y="813816"/>
                  </a:lnTo>
                  <a:lnTo>
                    <a:pt x="1308100" y="810768"/>
                  </a:lnTo>
                  <a:lnTo>
                    <a:pt x="1257300" y="809244"/>
                  </a:lnTo>
                  <a:lnTo>
                    <a:pt x="1143000" y="806196"/>
                  </a:lnTo>
                  <a:lnTo>
                    <a:pt x="1028700" y="806196"/>
                  </a:lnTo>
                  <a:lnTo>
                    <a:pt x="825500" y="812292"/>
                  </a:lnTo>
                  <a:lnTo>
                    <a:pt x="762000" y="815340"/>
                  </a:lnTo>
                  <a:lnTo>
                    <a:pt x="711200" y="818388"/>
                  </a:lnTo>
                  <a:lnTo>
                    <a:pt x="673100" y="822960"/>
                  </a:lnTo>
                  <a:lnTo>
                    <a:pt x="520700" y="836676"/>
                  </a:lnTo>
                  <a:lnTo>
                    <a:pt x="444500" y="848868"/>
                  </a:lnTo>
                  <a:lnTo>
                    <a:pt x="393700" y="854964"/>
                  </a:lnTo>
                  <a:lnTo>
                    <a:pt x="355600" y="861060"/>
                  </a:lnTo>
                  <a:lnTo>
                    <a:pt x="279400" y="876300"/>
                  </a:lnTo>
                  <a:lnTo>
                    <a:pt x="215900" y="891540"/>
                  </a:lnTo>
                  <a:lnTo>
                    <a:pt x="190500" y="900684"/>
                  </a:lnTo>
                  <a:lnTo>
                    <a:pt x="165100" y="908304"/>
                  </a:lnTo>
                  <a:lnTo>
                    <a:pt x="127000" y="917448"/>
                  </a:lnTo>
                  <a:lnTo>
                    <a:pt x="101600" y="926592"/>
                  </a:lnTo>
                  <a:lnTo>
                    <a:pt x="101600" y="931164"/>
                  </a:lnTo>
                  <a:lnTo>
                    <a:pt x="88900" y="937260"/>
                  </a:lnTo>
                  <a:lnTo>
                    <a:pt x="50800" y="950976"/>
                  </a:lnTo>
                  <a:lnTo>
                    <a:pt x="50800" y="957072"/>
                  </a:lnTo>
                  <a:lnTo>
                    <a:pt x="38100" y="961644"/>
                  </a:lnTo>
                  <a:lnTo>
                    <a:pt x="25400" y="967740"/>
                  </a:lnTo>
                  <a:lnTo>
                    <a:pt x="25400" y="978408"/>
                  </a:lnTo>
                  <a:lnTo>
                    <a:pt x="12700" y="984504"/>
                  </a:lnTo>
                  <a:lnTo>
                    <a:pt x="0" y="1002792"/>
                  </a:lnTo>
                  <a:lnTo>
                    <a:pt x="0" y="1065276"/>
                  </a:lnTo>
                  <a:lnTo>
                    <a:pt x="12700" y="1071372"/>
                  </a:lnTo>
                  <a:lnTo>
                    <a:pt x="25400" y="1088136"/>
                  </a:lnTo>
                  <a:lnTo>
                    <a:pt x="38100" y="1092708"/>
                  </a:lnTo>
                  <a:lnTo>
                    <a:pt x="38100" y="1098804"/>
                  </a:lnTo>
                  <a:lnTo>
                    <a:pt x="50800" y="1103376"/>
                  </a:lnTo>
                  <a:lnTo>
                    <a:pt x="63500" y="1109472"/>
                  </a:lnTo>
                  <a:lnTo>
                    <a:pt x="76200" y="1118616"/>
                  </a:lnTo>
                  <a:lnTo>
                    <a:pt x="88900" y="1124712"/>
                  </a:lnTo>
                  <a:lnTo>
                    <a:pt x="101600" y="1133856"/>
                  </a:lnTo>
                  <a:lnTo>
                    <a:pt x="127000" y="1143000"/>
                  </a:lnTo>
                  <a:lnTo>
                    <a:pt x="165100" y="1152144"/>
                  </a:lnTo>
                  <a:lnTo>
                    <a:pt x="190500" y="1161288"/>
                  </a:lnTo>
                  <a:lnTo>
                    <a:pt x="215900" y="1168908"/>
                  </a:lnTo>
                  <a:lnTo>
                    <a:pt x="254000" y="1176528"/>
                  </a:lnTo>
                  <a:lnTo>
                    <a:pt x="279400" y="1184148"/>
                  </a:lnTo>
                  <a:lnTo>
                    <a:pt x="355600" y="1199388"/>
                  </a:lnTo>
                  <a:lnTo>
                    <a:pt x="393700" y="1205484"/>
                  </a:lnTo>
                  <a:lnTo>
                    <a:pt x="444500" y="1211580"/>
                  </a:lnTo>
                  <a:lnTo>
                    <a:pt x="520700" y="1223772"/>
                  </a:lnTo>
                  <a:lnTo>
                    <a:pt x="673100" y="1237488"/>
                  </a:lnTo>
                  <a:lnTo>
                    <a:pt x="711200" y="1242060"/>
                  </a:lnTo>
                  <a:lnTo>
                    <a:pt x="762000" y="1245108"/>
                  </a:lnTo>
                  <a:lnTo>
                    <a:pt x="825500" y="1248156"/>
                  </a:lnTo>
                  <a:lnTo>
                    <a:pt x="1028700" y="1254252"/>
                  </a:lnTo>
                  <a:lnTo>
                    <a:pt x="1079500" y="1254252"/>
                  </a:lnTo>
                  <a:lnTo>
                    <a:pt x="1092200" y="1254252"/>
                  </a:lnTo>
                  <a:lnTo>
                    <a:pt x="1104900" y="1254252"/>
                  </a:lnTo>
                  <a:lnTo>
                    <a:pt x="1143000" y="1254252"/>
                  </a:lnTo>
                  <a:lnTo>
                    <a:pt x="1257300" y="1251204"/>
                  </a:lnTo>
                  <a:lnTo>
                    <a:pt x="1358900" y="1248156"/>
                  </a:lnTo>
                  <a:lnTo>
                    <a:pt x="1460500" y="1242060"/>
                  </a:lnTo>
                  <a:lnTo>
                    <a:pt x="1612900" y="1228344"/>
                  </a:lnTo>
                  <a:lnTo>
                    <a:pt x="1701800" y="1217676"/>
                  </a:lnTo>
                  <a:lnTo>
                    <a:pt x="1816100" y="1199388"/>
                  </a:lnTo>
                  <a:lnTo>
                    <a:pt x="1930400" y="1176528"/>
                  </a:lnTo>
                  <a:lnTo>
                    <a:pt x="1993900" y="1161288"/>
                  </a:lnTo>
                  <a:lnTo>
                    <a:pt x="2095500" y="1124712"/>
                  </a:lnTo>
                  <a:lnTo>
                    <a:pt x="2108200" y="1118616"/>
                  </a:lnTo>
                  <a:lnTo>
                    <a:pt x="2120900" y="1114044"/>
                  </a:lnTo>
                  <a:lnTo>
                    <a:pt x="2120900" y="1109472"/>
                  </a:lnTo>
                  <a:lnTo>
                    <a:pt x="2133600" y="1103376"/>
                  </a:lnTo>
                  <a:lnTo>
                    <a:pt x="2146300" y="1098804"/>
                  </a:lnTo>
                  <a:lnTo>
                    <a:pt x="2146300" y="1092708"/>
                  </a:lnTo>
                  <a:lnTo>
                    <a:pt x="2159000" y="1088136"/>
                  </a:lnTo>
                  <a:lnTo>
                    <a:pt x="2171700" y="1075944"/>
                  </a:lnTo>
                  <a:lnTo>
                    <a:pt x="2184400" y="1057656"/>
                  </a:lnTo>
                  <a:lnTo>
                    <a:pt x="2184400" y="1014984"/>
                  </a:lnTo>
                  <a:close/>
                </a:path>
                <a:path w="5679440" h="1363979">
                  <a:moveTo>
                    <a:pt x="2338324" y="195072"/>
                  </a:moveTo>
                  <a:lnTo>
                    <a:pt x="2325624" y="188976"/>
                  </a:lnTo>
                  <a:lnTo>
                    <a:pt x="2325624" y="182880"/>
                  </a:lnTo>
                  <a:lnTo>
                    <a:pt x="2312924" y="172212"/>
                  </a:lnTo>
                  <a:lnTo>
                    <a:pt x="2312924" y="199644"/>
                  </a:lnTo>
                  <a:lnTo>
                    <a:pt x="2312924" y="243840"/>
                  </a:lnTo>
                  <a:lnTo>
                    <a:pt x="2300224" y="248412"/>
                  </a:lnTo>
                  <a:lnTo>
                    <a:pt x="2300224" y="252984"/>
                  </a:lnTo>
                  <a:lnTo>
                    <a:pt x="2262124" y="280416"/>
                  </a:lnTo>
                  <a:lnTo>
                    <a:pt x="2236724" y="294132"/>
                  </a:lnTo>
                  <a:lnTo>
                    <a:pt x="2211324" y="303276"/>
                  </a:lnTo>
                  <a:lnTo>
                    <a:pt x="2198624" y="312420"/>
                  </a:lnTo>
                  <a:lnTo>
                    <a:pt x="2173224" y="321564"/>
                  </a:lnTo>
                  <a:lnTo>
                    <a:pt x="2135124" y="329184"/>
                  </a:lnTo>
                  <a:lnTo>
                    <a:pt x="2109724" y="338328"/>
                  </a:lnTo>
                  <a:lnTo>
                    <a:pt x="2084324" y="345948"/>
                  </a:lnTo>
                  <a:lnTo>
                    <a:pt x="2008124" y="361188"/>
                  </a:lnTo>
                  <a:lnTo>
                    <a:pt x="1970024" y="367284"/>
                  </a:lnTo>
                  <a:lnTo>
                    <a:pt x="1931924" y="374904"/>
                  </a:lnTo>
                  <a:lnTo>
                    <a:pt x="1855724" y="387096"/>
                  </a:lnTo>
                  <a:lnTo>
                    <a:pt x="1754124" y="396240"/>
                  </a:lnTo>
                  <a:lnTo>
                    <a:pt x="1665224" y="405384"/>
                  </a:lnTo>
                  <a:lnTo>
                    <a:pt x="1614424" y="409956"/>
                  </a:lnTo>
                  <a:lnTo>
                    <a:pt x="1512824" y="416052"/>
                  </a:lnTo>
                  <a:lnTo>
                    <a:pt x="1411224" y="419100"/>
                  </a:lnTo>
                  <a:lnTo>
                    <a:pt x="1296924" y="422148"/>
                  </a:lnTo>
                  <a:lnTo>
                    <a:pt x="1246124" y="422148"/>
                  </a:lnTo>
                  <a:lnTo>
                    <a:pt x="1182624" y="422148"/>
                  </a:lnTo>
                  <a:lnTo>
                    <a:pt x="1131824" y="420624"/>
                  </a:lnTo>
                  <a:lnTo>
                    <a:pt x="1081024" y="420624"/>
                  </a:lnTo>
                  <a:lnTo>
                    <a:pt x="1030224" y="417576"/>
                  </a:lnTo>
                  <a:lnTo>
                    <a:pt x="979424" y="416052"/>
                  </a:lnTo>
                  <a:lnTo>
                    <a:pt x="877824" y="409956"/>
                  </a:lnTo>
                  <a:lnTo>
                    <a:pt x="725424" y="396240"/>
                  </a:lnTo>
                  <a:lnTo>
                    <a:pt x="636524" y="387096"/>
                  </a:lnTo>
                  <a:lnTo>
                    <a:pt x="560324" y="374904"/>
                  </a:lnTo>
                  <a:lnTo>
                    <a:pt x="522224" y="367284"/>
                  </a:lnTo>
                  <a:lnTo>
                    <a:pt x="484124" y="361188"/>
                  </a:lnTo>
                  <a:lnTo>
                    <a:pt x="407924" y="345948"/>
                  </a:lnTo>
                  <a:lnTo>
                    <a:pt x="382524" y="338328"/>
                  </a:lnTo>
                  <a:lnTo>
                    <a:pt x="344424" y="329184"/>
                  </a:lnTo>
                  <a:lnTo>
                    <a:pt x="319024" y="321564"/>
                  </a:lnTo>
                  <a:lnTo>
                    <a:pt x="268224" y="303276"/>
                  </a:lnTo>
                  <a:lnTo>
                    <a:pt x="255524" y="294132"/>
                  </a:lnTo>
                  <a:lnTo>
                    <a:pt x="217424" y="280416"/>
                  </a:lnTo>
                  <a:lnTo>
                    <a:pt x="217424" y="275844"/>
                  </a:lnTo>
                  <a:lnTo>
                    <a:pt x="204724" y="271272"/>
                  </a:lnTo>
                  <a:lnTo>
                    <a:pt x="204724" y="266700"/>
                  </a:lnTo>
                  <a:lnTo>
                    <a:pt x="192024" y="262128"/>
                  </a:lnTo>
                  <a:lnTo>
                    <a:pt x="179324" y="252984"/>
                  </a:lnTo>
                  <a:lnTo>
                    <a:pt x="179324" y="230124"/>
                  </a:lnTo>
                  <a:lnTo>
                    <a:pt x="166624" y="227076"/>
                  </a:lnTo>
                  <a:lnTo>
                    <a:pt x="166624" y="222504"/>
                  </a:lnTo>
                  <a:lnTo>
                    <a:pt x="179324" y="219456"/>
                  </a:lnTo>
                  <a:lnTo>
                    <a:pt x="179324" y="202692"/>
                  </a:lnTo>
                  <a:lnTo>
                    <a:pt x="192024" y="195072"/>
                  </a:lnTo>
                  <a:lnTo>
                    <a:pt x="192024" y="190500"/>
                  </a:lnTo>
                  <a:lnTo>
                    <a:pt x="204724" y="176784"/>
                  </a:lnTo>
                  <a:lnTo>
                    <a:pt x="217424" y="167640"/>
                  </a:lnTo>
                  <a:lnTo>
                    <a:pt x="230124" y="161544"/>
                  </a:lnTo>
                  <a:lnTo>
                    <a:pt x="242824" y="158496"/>
                  </a:lnTo>
                  <a:lnTo>
                    <a:pt x="255524" y="152400"/>
                  </a:lnTo>
                  <a:lnTo>
                    <a:pt x="255524" y="147828"/>
                  </a:lnTo>
                  <a:lnTo>
                    <a:pt x="268224" y="143256"/>
                  </a:lnTo>
                  <a:lnTo>
                    <a:pt x="293624" y="135636"/>
                  </a:lnTo>
                  <a:lnTo>
                    <a:pt x="344424" y="117348"/>
                  </a:lnTo>
                  <a:lnTo>
                    <a:pt x="382524" y="109728"/>
                  </a:lnTo>
                  <a:lnTo>
                    <a:pt x="407924" y="102108"/>
                  </a:lnTo>
                  <a:lnTo>
                    <a:pt x="522224" y="79248"/>
                  </a:lnTo>
                  <a:lnTo>
                    <a:pt x="636524" y="60960"/>
                  </a:lnTo>
                  <a:lnTo>
                    <a:pt x="687324" y="56388"/>
                  </a:lnTo>
                  <a:lnTo>
                    <a:pt x="725424" y="50292"/>
                  </a:lnTo>
                  <a:lnTo>
                    <a:pt x="827024" y="41148"/>
                  </a:lnTo>
                  <a:lnTo>
                    <a:pt x="1030224" y="28956"/>
                  </a:lnTo>
                  <a:lnTo>
                    <a:pt x="1131824" y="25908"/>
                  </a:lnTo>
                  <a:lnTo>
                    <a:pt x="1182624" y="25908"/>
                  </a:lnTo>
                  <a:lnTo>
                    <a:pt x="1246124" y="24384"/>
                  </a:lnTo>
                  <a:lnTo>
                    <a:pt x="1296924" y="25908"/>
                  </a:lnTo>
                  <a:lnTo>
                    <a:pt x="1360424" y="25908"/>
                  </a:lnTo>
                  <a:lnTo>
                    <a:pt x="1462024" y="28956"/>
                  </a:lnTo>
                  <a:lnTo>
                    <a:pt x="1665224" y="41148"/>
                  </a:lnTo>
                  <a:lnTo>
                    <a:pt x="1716024" y="45720"/>
                  </a:lnTo>
                  <a:lnTo>
                    <a:pt x="1804924" y="56388"/>
                  </a:lnTo>
                  <a:lnTo>
                    <a:pt x="1855724" y="60960"/>
                  </a:lnTo>
                  <a:lnTo>
                    <a:pt x="1970024" y="79248"/>
                  </a:lnTo>
                  <a:lnTo>
                    <a:pt x="2084324" y="102108"/>
                  </a:lnTo>
                  <a:lnTo>
                    <a:pt x="2135124" y="117348"/>
                  </a:lnTo>
                  <a:lnTo>
                    <a:pt x="2173224" y="126492"/>
                  </a:lnTo>
                  <a:lnTo>
                    <a:pt x="2198624" y="135636"/>
                  </a:lnTo>
                  <a:lnTo>
                    <a:pt x="2211324" y="144780"/>
                  </a:lnTo>
                  <a:lnTo>
                    <a:pt x="2262124" y="163068"/>
                  </a:lnTo>
                  <a:lnTo>
                    <a:pt x="2274824" y="176784"/>
                  </a:lnTo>
                  <a:lnTo>
                    <a:pt x="2287524" y="185928"/>
                  </a:lnTo>
                  <a:lnTo>
                    <a:pt x="2312924" y="199644"/>
                  </a:lnTo>
                  <a:lnTo>
                    <a:pt x="2312924" y="172212"/>
                  </a:lnTo>
                  <a:lnTo>
                    <a:pt x="2312924" y="166116"/>
                  </a:lnTo>
                  <a:lnTo>
                    <a:pt x="2300224" y="160020"/>
                  </a:lnTo>
                  <a:lnTo>
                    <a:pt x="2287524" y="150876"/>
                  </a:lnTo>
                  <a:lnTo>
                    <a:pt x="2274824" y="144780"/>
                  </a:lnTo>
                  <a:lnTo>
                    <a:pt x="2147824" y="92964"/>
                  </a:lnTo>
                  <a:lnTo>
                    <a:pt x="1970024" y="54864"/>
                  </a:lnTo>
                  <a:lnTo>
                    <a:pt x="1855724" y="36576"/>
                  </a:lnTo>
                  <a:lnTo>
                    <a:pt x="1766824" y="25908"/>
                  </a:lnTo>
                  <a:lnTo>
                    <a:pt x="1614424" y="12192"/>
                  </a:lnTo>
                  <a:lnTo>
                    <a:pt x="1512824" y="6096"/>
                  </a:lnTo>
                  <a:lnTo>
                    <a:pt x="1360424" y="1524"/>
                  </a:lnTo>
                  <a:lnTo>
                    <a:pt x="1296924" y="0"/>
                  </a:lnTo>
                  <a:lnTo>
                    <a:pt x="1131824" y="0"/>
                  </a:lnTo>
                  <a:lnTo>
                    <a:pt x="1081024" y="1524"/>
                  </a:lnTo>
                  <a:lnTo>
                    <a:pt x="1030224" y="4572"/>
                  </a:lnTo>
                  <a:lnTo>
                    <a:pt x="966724" y="6096"/>
                  </a:lnTo>
                  <a:lnTo>
                    <a:pt x="865124" y="12192"/>
                  </a:lnTo>
                  <a:lnTo>
                    <a:pt x="776224" y="21336"/>
                  </a:lnTo>
                  <a:lnTo>
                    <a:pt x="674624" y="30480"/>
                  </a:lnTo>
                  <a:lnTo>
                    <a:pt x="598424" y="42672"/>
                  </a:lnTo>
                  <a:lnTo>
                    <a:pt x="547624" y="48768"/>
                  </a:lnTo>
                  <a:lnTo>
                    <a:pt x="509524" y="54864"/>
                  </a:lnTo>
                  <a:lnTo>
                    <a:pt x="433324" y="70104"/>
                  </a:lnTo>
                  <a:lnTo>
                    <a:pt x="369824" y="85344"/>
                  </a:lnTo>
                  <a:lnTo>
                    <a:pt x="344424" y="92964"/>
                  </a:lnTo>
                  <a:lnTo>
                    <a:pt x="306324" y="102108"/>
                  </a:lnTo>
                  <a:lnTo>
                    <a:pt x="255524" y="120396"/>
                  </a:lnTo>
                  <a:lnTo>
                    <a:pt x="255524" y="124968"/>
                  </a:lnTo>
                  <a:lnTo>
                    <a:pt x="242824" y="129540"/>
                  </a:lnTo>
                  <a:lnTo>
                    <a:pt x="230124" y="135636"/>
                  </a:lnTo>
                  <a:lnTo>
                    <a:pt x="204724" y="144780"/>
                  </a:lnTo>
                  <a:lnTo>
                    <a:pt x="204724" y="150876"/>
                  </a:lnTo>
                  <a:lnTo>
                    <a:pt x="192024" y="155448"/>
                  </a:lnTo>
                  <a:lnTo>
                    <a:pt x="179324" y="161544"/>
                  </a:lnTo>
                  <a:lnTo>
                    <a:pt x="179324" y="166116"/>
                  </a:lnTo>
                  <a:lnTo>
                    <a:pt x="166624" y="184404"/>
                  </a:lnTo>
                  <a:lnTo>
                    <a:pt x="153924" y="190500"/>
                  </a:lnTo>
                  <a:lnTo>
                    <a:pt x="153924" y="257556"/>
                  </a:lnTo>
                  <a:lnTo>
                    <a:pt x="166624" y="265176"/>
                  </a:lnTo>
                  <a:lnTo>
                    <a:pt x="179324" y="281940"/>
                  </a:lnTo>
                  <a:lnTo>
                    <a:pt x="192024" y="286512"/>
                  </a:lnTo>
                  <a:lnTo>
                    <a:pt x="192024" y="292608"/>
                  </a:lnTo>
                  <a:lnTo>
                    <a:pt x="204724" y="297180"/>
                  </a:lnTo>
                  <a:lnTo>
                    <a:pt x="204724" y="303276"/>
                  </a:lnTo>
                  <a:lnTo>
                    <a:pt x="242824" y="316992"/>
                  </a:lnTo>
                  <a:lnTo>
                    <a:pt x="255524" y="323088"/>
                  </a:lnTo>
                  <a:lnTo>
                    <a:pt x="255524" y="327660"/>
                  </a:lnTo>
                  <a:lnTo>
                    <a:pt x="280924" y="336804"/>
                  </a:lnTo>
                  <a:lnTo>
                    <a:pt x="319024" y="345948"/>
                  </a:lnTo>
                  <a:lnTo>
                    <a:pt x="344424" y="353568"/>
                  </a:lnTo>
                  <a:lnTo>
                    <a:pt x="433324" y="377952"/>
                  </a:lnTo>
                  <a:lnTo>
                    <a:pt x="509524" y="393192"/>
                  </a:lnTo>
                  <a:lnTo>
                    <a:pt x="547624" y="399288"/>
                  </a:lnTo>
                  <a:lnTo>
                    <a:pt x="598424" y="405384"/>
                  </a:lnTo>
                  <a:lnTo>
                    <a:pt x="674624" y="417576"/>
                  </a:lnTo>
                  <a:lnTo>
                    <a:pt x="827024" y="431292"/>
                  </a:lnTo>
                  <a:lnTo>
                    <a:pt x="865124" y="434340"/>
                  </a:lnTo>
                  <a:lnTo>
                    <a:pt x="915924" y="438912"/>
                  </a:lnTo>
                  <a:lnTo>
                    <a:pt x="979424" y="440436"/>
                  </a:lnTo>
                  <a:lnTo>
                    <a:pt x="1030224" y="443484"/>
                  </a:lnTo>
                  <a:lnTo>
                    <a:pt x="1182624" y="448056"/>
                  </a:lnTo>
                  <a:lnTo>
                    <a:pt x="1233424" y="448056"/>
                  </a:lnTo>
                  <a:lnTo>
                    <a:pt x="1246124" y="448056"/>
                  </a:lnTo>
                  <a:lnTo>
                    <a:pt x="1258824" y="447675"/>
                  </a:lnTo>
                  <a:lnTo>
                    <a:pt x="1296924" y="446532"/>
                  </a:lnTo>
                  <a:lnTo>
                    <a:pt x="1360424" y="446532"/>
                  </a:lnTo>
                  <a:lnTo>
                    <a:pt x="1462024" y="443484"/>
                  </a:lnTo>
                  <a:lnTo>
                    <a:pt x="1665224" y="431292"/>
                  </a:lnTo>
                  <a:lnTo>
                    <a:pt x="1766824" y="422148"/>
                  </a:lnTo>
                  <a:lnTo>
                    <a:pt x="1855724" y="411480"/>
                  </a:lnTo>
                  <a:lnTo>
                    <a:pt x="1970024" y="393192"/>
                  </a:lnTo>
                  <a:lnTo>
                    <a:pt x="2122424" y="362712"/>
                  </a:lnTo>
                  <a:lnTo>
                    <a:pt x="2147824" y="353568"/>
                  </a:lnTo>
                  <a:lnTo>
                    <a:pt x="2173224" y="345948"/>
                  </a:lnTo>
                  <a:lnTo>
                    <a:pt x="2236724" y="323088"/>
                  </a:lnTo>
                  <a:lnTo>
                    <a:pt x="2249424" y="316992"/>
                  </a:lnTo>
                  <a:lnTo>
                    <a:pt x="2274824" y="307848"/>
                  </a:lnTo>
                  <a:lnTo>
                    <a:pt x="2274824" y="301752"/>
                  </a:lnTo>
                  <a:lnTo>
                    <a:pt x="2300224" y="292608"/>
                  </a:lnTo>
                  <a:lnTo>
                    <a:pt x="2312924" y="280416"/>
                  </a:lnTo>
                  <a:lnTo>
                    <a:pt x="2312924" y="275844"/>
                  </a:lnTo>
                  <a:lnTo>
                    <a:pt x="2325624" y="269748"/>
                  </a:lnTo>
                  <a:lnTo>
                    <a:pt x="2325624" y="257556"/>
                  </a:lnTo>
                  <a:lnTo>
                    <a:pt x="2338324" y="251460"/>
                  </a:lnTo>
                  <a:lnTo>
                    <a:pt x="2338324" y="195072"/>
                  </a:lnTo>
                  <a:close/>
                </a:path>
                <a:path w="5679440" h="1363979">
                  <a:moveTo>
                    <a:pt x="5448808" y="1118616"/>
                  </a:moveTo>
                  <a:lnTo>
                    <a:pt x="5436108" y="1106424"/>
                  </a:lnTo>
                  <a:lnTo>
                    <a:pt x="5436108" y="1094232"/>
                  </a:lnTo>
                  <a:lnTo>
                    <a:pt x="5423408" y="1088136"/>
                  </a:lnTo>
                  <a:lnTo>
                    <a:pt x="5423408" y="1117092"/>
                  </a:lnTo>
                  <a:lnTo>
                    <a:pt x="5423408" y="1165860"/>
                  </a:lnTo>
                  <a:lnTo>
                    <a:pt x="5410708" y="1168908"/>
                  </a:lnTo>
                  <a:lnTo>
                    <a:pt x="5398008" y="1178052"/>
                  </a:lnTo>
                  <a:lnTo>
                    <a:pt x="5398008" y="1182624"/>
                  </a:lnTo>
                  <a:lnTo>
                    <a:pt x="5385308" y="1188720"/>
                  </a:lnTo>
                  <a:lnTo>
                    <a:pt x="5372608" y="1197864"/>
                  </a:lnTo>
                  <a:lnTo>
                    <a:pt x="5372608" y="1202436"/>
                  </a:lnTo>
                  <a:lnTo>
                    <a:pt x="5321808" y="1220724"/>
                  </a:lnTo>
                  <a:lnTo>
                    <a:pt x="5309108" y="1229868"/>
                  </a:lnTo>
                  <a:lnTo>
                    <a:pt x="5283708" y="1237488"/>
                  </a:lnTo>
                  <a:lnTo>
                    <a:pt x="5245608" y="1246632"/>
                  </a:lnTo>
                  <a:lnTo>
                    <a:pt x="5194808" y="1261872"/>
                  </a:lnTo>
                  <a:lnTo>
                    <a:pt x="5080508" y="1284732"/>
                  </a:lnTo>
                  <a:lnTo>
                    <a:pt x="4966208" y="1303020"/>
                  </a:lnTo>
                  <a:lnTo>
                    <a:pt x="4915408" y="1309116"/>
                  </a:lnTo>
                  <a:lnTo>
                    <a:pt x="4826508" y="1318260"/>
                  </a:lnTo>
                  <a:lnTo>
                    <a:pt x="4775708" y="1322832"/>
                  </a:lnTo>
                  <a:lnTo>
                    <a:pt x="4572508" y="1335024"/>
                  </a:lnTo>
                  <a:lnTo>
                    <a:pt x="4470908" y="1338072"/>
                  </a:lnTo>
                  <a:lnTo>
                    <a:pt x="4407408" y="1338072"/>
                  </a:lnTo>
                  <a:lnTo>
                    <a:pt x="4356608" y="1339596"/>
                  </a:lnTo>
                  <a:lnTo>
                    <a:pt x="4293108" y="1338072"/>
                  </a:lnTo>
                  <a:lnTo>
                    <a:pt x="4242308" y="1338072"/>
                  </a:lnTo>
                  <a:lnTo>
                    <a:pt x="4140708" y="1335024"/>
                  </a:lnTo>
                  <a:lnTo>
                    <a:pt x="3937508" y="1322832"/>
                  </a:lnTo>
                  <a:lnTo>
                    <a:pt x="3886708" y="1318260"/>
                  </a:lnTo>
                  <a:lnTo>
                    <a:pt x="3797808" y="1309116"/>
                  </a:lnTo>
                  <a:lnTo>
                    <a:pt x="3747008" y="1303020"/>
                  </a:lnTo>
                  <a:lnTo>
                    <a:pt x="3632708" y="1284732"/>
                  </a:lnTo>
                  <a:lnTo>
                    <a:pt x="3518408" y="1261872"/>
                  </a:lnTo>
                  <a:lnTo>
                    <a:pt x="3493008" y="1254252"/>
                  </a:lnTo>
                  <a:lnTo>
                    <a:pt x="3454908" y="1246632"/>
                  </a:lnTo>
                  <a:lnTo>
                    <a:pt x="3429508" y="1237488"/>
                  </a:lnTo>
                  <a:lnTo>
                    <a:pt x="3404108" y="1229868"/>
                  </a:lnTo>
                  <a:lnTo>
                    <a:pt x="3366008" y="1216152"/>
                  </a:lnTo>
                  <a:lnTo>
                    <a:pt x="3366008" y="1211580"/>
                  </a:lnTo>
                  <a:lnTo>
                    <a:pt x="3340608" y="1202436"/>
                  </a:lnTo>
                  <a:lnTo>
                    <a:pt x="3327908" y="1196340"/>
                  </a:lnTo>
                  <a:lnTo>
                    <a:pt x="3315208" y="1187196"/>
                  </a:lnTo>
                  <a:lnTo>
                    <a:pt x="3302508" y="1173480"/>
                  </a:lnTo>
                  <a:lnTo>
                    <a:pt x="3289808" y="1168908"/>
                  </a:lnTo>
                  <a:lnTo>
                    <a:pt x="3289808" y="1115568"/>
                  </a:lnTo>
                  <a:lnTo>
                    <a:pt x="3302508" y="1101852"/>
                  </a:lnTo>
                  <a:lnTo>
                    <a:pt x="3327908" y="1083564"/>
                  </a:lnTo>
                  <a:lnTo>
                    <a:pt x="3353308" y="1074420"/>
                  </a:lnTo>
                  <a:lnTo>
                    <a:pt x="3378708" y="1060704"/>
                  </a:lnTo>
                  <a:lnTo>
                    <a:pt x="3429508" y="1042416"/>
                  </a:lnTo>
                  <a:lnTo>
                    <a:pt x="3454908" y="1034796"/>
                  </a:lnTo>
                  <a:lnTo>
                    <a:pt x="3493008" y="1025652"/>
                  </a:lnTo>
                  <a:lnTo>
                    <a:pt x="3518408" y="1018032"/>
                  </a:lnTo>
                  <a:lnTo>
                    <a:pt x="3594608" y="1002792"/>
                  </a:lnTo>
                  <a:lnTo>
                    <a:pt x="3670808" y="990600"/>
                  </a:lnTo>
                  <a:lnTo>
                    <a:pt x="3708908" y="982980"/>
                  </a:lnTo>
                  <a:lnTo>
                    <a:pt x="3797808" y="972312"/>
                  </a:lnTo>
                  <a:lnTo>
                    <a:pt x="3886708" y="963168"/>
                  </a:lnTo>
                  <a:lnTo>
                    <a:pt x="3988308" y="954024"/>
                  </a:lnTo>
                  <a:lnTo>
                    <a:pt x="4089908" y="947928"/>
                  </a:lnTo>
                  <a:lnTo>
                    <a:pt x="4140708" y="946404"/>
                  </a:lnTo>
                  <a:lnTo>
                    <a:pt x="4191508" y="943356"/>
                  </a:lnTo>
                  <a:lnTo>
                    <a:pt x="4242308" y="943356"/>
                  </a:lnTo>
                  <a:lnTo>
                    <a:pt x="4293108" y="941832"/>
                  </a:lnTo>
                  <a:lnTo>
                    <a:pt x="4407408" y="941832"/>
                  </a:lnTo>
                  <a:lnTo>
                    <a:pt x="4470908" y="943356"/>
                  </a:lnTo>
                  <a:lnTo>
                    <a:pt x="4623308" y="947928"/>
                  </a:lnTo>
                  <a:lnTo>
                    <a:pt x="4724908" y="954024"/>
                  </a:lnTo>
                  <a:lnTo>
                    <a:pt x="4826508" y="963168"/>
                  </a:lnTo>
                  <a:lnTo>
                    <a:pt x="4915408" y="972312"/>
                  </a:lnTo>
                  <a:lnTo>
                    <a:pt x="4966208" y="978408"/>
                  </a:lnTo>
                  <a:lnTo>
                    <a:pt x="5080508" y="996696"/>
                  </a:lnTo>
                  <a:lnTo>
                    <a:pt x="5118608" y="1004316"/>
                  </a:lnTo>
                  <a:lnTo>
                    <a:pt x="5156708" y="1010412"/>
                  </a:lnTo>
                  <a:lnTo>
                    <a:pt x="5194808" y="1018032"/>
                  </a:lnTo>
                  <a:lnTo>
                    <a:pt x="5220208" y="1025652"/>
                  </a:lnTo>
                  <a:lnTo>
                    <a:pt x="5245608" y="1034796"/>
                  </a:lnTo>
                  <a:lnTo>
                    <a:pt x="5283708" y="1042416"/>
                  </a:lnTo>
                  <a:lnTo>
                    <a:pt x="5334508" y="1060704"/>
                  </a:lnTo>
                  <a:lnTo>
                    <a:pt x="5334508" y="1065276"/>
                  </a:lnTo>
                  <a:lnTo>
                    <a:pt x="5372608" y="1078992"/>
                  </a:lnTo>
                  <a:lnTo>
                    <a:pt x="5385308" y="1092708"/>
                  </a:lnTo>
                  <a:lnTo>
                    <a:pt x="5398008" y="1097280"/>
                  </a:lnTo>
                  <a:lnTo>
                    <a:pt x="5398008" y="1103376"/>
                  </a:lnTo>
                  <a:lnTo>
                    <a:pt x="5410708" y="1107948"/>
                  </a:lnTo>
                  <a:lnTo>
                    <a:pt x="5410708" y="1112520"/>
                  </a:lnTo>
                  <a:lnTo>
                    <a:pt x="5423408" y="1117092"/>
                  </a:lnTo>
                  <a:lnTo>
                    <a:pt x="5423408" y="1088136"/>
                  </a:lnTo>
                  <a:lnTo>
                    <a:pt x="5423408" y="1083564"/>
                  </a:lnTo>
                  <a:lnTo>
                    <a:pt x="5410708" y="1071372"/>
                  </a:lnTo>
                  <a:lnTo>
                    <a:pt x="5385308" y="1062228"/>
                  </a:lnTo>
                  <a:lnTo>
                    <a:pt x="5385308" y="1056132"/>
                  </a:lnTo>
                  <a:lnTo>
                    <a:pt x="5347208" y="1042416"/>
                  </a:lnTo>
                  <a:lnTo>
                    <a:pt x="5334508" y="1036320"/>
                  </a:lnTo>
                  <a:lnTo>
                    <a:pt x="5283708" y="1018032"/>
                  </a:lnTo>
                  <a:lnTo>
                    <a:pt x="5258308" y="1010412"/>
                  </a:lnTo>
                  <a:lnTo>
                    <a:pt x="5232908" y="1001268"/>
                  </a:lnTo>
                  <a:lnTo>
                    <a:pt x="5118608" y="978408"/>
                  </a:lnTo>
                  <a:lnTo>
                    <a:pt x="5080508" y="972312"/>
                  </a:lnTo>
                  <a:lnTo>
                    <a:pt x="5042408" y="964692"/>
                  </a:lnTo>
                  <a:lnTo>
                    <a:pt x="4966208" y="952500"/>
                  </a:lnTo>
                  <a:lnTo>
                    <a:pt x="4877308" y="941832"/>
                  </a:lnTo>
                  <a:lnTo>
                    <a:pt x="4775708" y="932688"/>
                  </a:lnTo>
                  <a:lnTo>
                    <a:pt x="4572508" y="920496"/>
                  </a:lnTo>
                  <a:lnTo>
                    <a:pt x="4470908" y="917448"/>
                  </a:lnTo>
                  <a:lnTo>
                    <a:pt x="4407408" y="917448"/>
                  </a:lnTo>
                  <a:lnTo>
                    <a:pt x="4356608" y="915924"/>
                  </a:lnTo>
                  <a:lnTo>
                    <a:pt x="4293108" y="915924"/>
                  </a:lnTo>
                  <a:lnTo>
                    <a:pt x="4140708" y="920496"/>
                  </a:lnTo>
                  <a:lnTo>
                    <a:pt x="4026408" y="926592"/>
                  </a:lnTo>
                  <a:lnTo>
                    <a:pt x="3937508" y="932688"/>
                  </a:lnTo>
                  <a:lnTo>
                    <a:pt x="3785108" y="946404"/>
                  </a:lnTo>
                  <a:lnTo>
                    <a:pt x="3708908" y="958596"/>
                  </a:lnTo>
                  <a:lnTo>
                    <a:pt x="3658108" y="964692"/>
                  </a:lnTo>
                  <a:lnTo>
                    <a:pt x="3620008" y="972312"/>
                  </a:lnTo>
                  <a:lnTo>
                    <a:pt x="3581908" y="978408"/>
                  </a:lnTo>
                  <a:lnTo>
                    <a:pt x="3543808" y="986028"/>
                  </a:lnTo>
                  <a:lnTo>
                    <a:pt x="3480308" y="1001268"/>
                  </a:lnTo>
                  <a:lnTo>
                    <a:pt x="3429508" y="1019556"/>
                  </a:lnTo>
                  <a:lnTo>
                    <a:pt x="3391408" y="1027176"/>
                  </a:lnTo>
                  <a:lnTo>
                    <a:pt x="3366008" y="1037844"/>
                  </a:lnTo>
                  <a:lnTo>
                    <a:pt x="3315208" y="1062228"/>
                  </a:lnTo>
                  <a:lnTo>
                    <a:pt x="3315208" y="1066800"/>
                  </a:lnTo>
                  <a:lnTo>
                    <a:pt x="3302508" y="1072896"/>
                  </a:lnTo>
                  <a:lnTo>
                    <a:pt x="3289808" y="1077468"/>
                  </a:lnTo>
                  <a:lnTo>
                    <a:pt x="3289808" y="1089660"/>
                  </a:lnTo>
                  <a:lnTo>
                    <a:pt x="3277108" y="1094232"/>
                  </a:lnTo>
                  <a:lnTo>
                    <a:pt x="3277108" y="1100328"/>
                  </a:lnTo>
                  <a:lnTo>
                    <a:pt x="3264408" y="1107948"/>
                  </a:lnTo>
                  <a:lnTo>
                    <a:pt x="3264408" y="1175004"/>
                  </a:lnTo>
                  <a:lnTo>
                    <a:pt x="3277108" y="1187196"/>
                  </a:lnTo>
                  <a:lnTo>
                    <a:pt x="3289808" y="1191768"/>
                  </a:lnTo>
                  <a:lnTo>
                    <a:pt x="3289808" y="1197864"/>
                  </a:lnTo>
                  <a:lnTo>
                    <a:pt x="3302508" y="1203960"/>
                  </a:lnTo>
                  <a:lnTo>
                    <a:pt x="3302508" y="1208532"/>
                  </a:lnTo>
                  <a:lnTo>
                    <a:pt x="3315208" y="1214628"/>
                  </a:lnTo>
                  <a:lnTo>
                    <a:pt x="3327908" y="1223772"/>
                  </a:lnTo>
                  <a:lnTo>
                    <a:pt x="3340608" y="1229868"/>
                  </a:lnTo>
                  <a:lnTo>
                    <a:pt x="3366008" y="1243584"/>
                  </a:lnTo>
                  <a:lnTo>
                    <a:pt x="3391408" y="1252728"/>
                  </a:lnTo>
                  <a:lnTo>
                    <a:pt x="3429508" y="1261872"/>
                  </a:lnTo>
                  <a:lnTo>
                    <a:pt x="3454908" y="1271016"/>
                  </a:lnTo>
                  <a:lnTo>
                    <a:pt x="3480308" y="1278636"/>
                  </a:lnTo>
                  <a:lnTo>
                    <a:pt x="3518408" y="1287780"/>
                  </a:lnTo>
                  <a:lnTo>
                    <a:pt x="3543808" y="1295400"/>
                  </a:lnTo>
                  <a:lnTo>
                    <a:pt x="3581908" y="1303020"/>
                  </a:lnTo>
                  <a:lnTo>
                    <a:pt x="3620008" y="1309116"/>
                  </a:lnTo>
                  <a:lnTo>
                    <a:pt x="3658108" y="1316736"/>
                  </a:lnTo>
                  <a:lnTo>
                    <a:pt x="3708908" y="1322832"/>
                  </a:lnTo>
                  <a:lnTo>
                    <a:pt x="3747008" y="1328928"/>
                  </a:lnTo>
                  <a:lnTo>
                    <a:pt x="3835908" y="1339596"/>
                  </a:lnTo>
                  <a:lnTo>
                    <a:pt x="3886708" y="1344168"/>
                  </a:lnTo>
                  <a:lnTo>
                    <a:pt x="3937508" y="1347216"/>
                  </a:lnTo>
                  <a:lnTo>
                    <a:pt x="3975608" y="1351788"/>
                  </a:lnTo>
                  <a:lnTo>
                    <a:pt x="4026408" y="1354836"/>
                  </a:lnTo>
                  <a:lnTo>
                    <a:pt x="4089908" y="1357884"/>
                  </a:lnTo>
                  <a:lnTo>
                    <a:pt x="4140708" y="1359408"/>
                  </a:lnTo>
                  <a:lnTo>
                    <a:pt x="4191508" y="1362456"/>
                  </a:lnTo>
                  <a:lnTo>
                    <a:pt x="4242308" y="1363980"/>
                  </a:lnTo>
                  <a:lnTo>
                    <a:pt x="4343908" y="1363980"/>
                  </a:lnTo>
                  <a:lnTo>
                    <a:pt x="4356608" y="1363980"/>
                  </a:lnTo>
                  <a:lnTo>
                    <a:pt x="4369308" y="1363980"/>
                  </a:lnTo>
                  <a:lnTo>
                    <a:pt x="4407408" y="1363980"/>
                  </a:lnTo>
                  <a:lnTo>
                    <a:pt x="4470908" y="1362456"/>
                  </a:lnTo>
                  <a:lnTo>
                    <a:pt x="4521708" y="1362456"/>
                  </a:lnTo>
                  <a:lnTo>
                    <a:pt x="4572508" y="1359408"/>
                  </a:lnTo>
                  <a:lnTo>
                    <a:pt x="4623308" y="1357884"/>
                  </a:lnTo>
                  <a:lnTo>
                    <a:pt x="4724908" y="1351788"/>
                  </a:lnTo>
                  <a:lnTo>
                    <a:pt x="4775708" y="1347216"/>
                  </a:lnTo>
                  <a:lnTo>
                    <a:pt x="4826508" y="1344168"/>
                  </a:lnTo>
                  <a:lnTo>
                    <a:pt x="4915408" y="1333500"/>
                  </a:lnTo>
                  <a:lnTo>
                    <a:pt x="4966208" y="1328928"/>
                  </a:lnTo>
                  <a:lnTo>
                    <a:pt x="5004308" y="1322832"/>
                  </a:lnTo>
                  <a:lnTo>
                    <a:pt x="5042408" y="1315212"/>
                  </a:lnTo>
                  <a:lnTo>
                    <a:pt x="5118608" y="1303020"/>
                  </a:lnTo>
                  <a:lnTo>
                    <a:pt x="5194808" y="1287780"/>
                  </a:lnTo>
                  <a:lnTo>
                    <a:pt x="5232908" y="1278636"/>
                  </a:lnTo>
                  <a:lnTo>
                    <a:pt x="5258308" y="1271016"/>
                  </a:lnTo>
                  <a:lnTo>
                    <a:pt x="5372608" y="1229868"/>
                  </a:lnTo>
                  <a:lnTo>
                    <a:pt x="5385308" y="1223772"/>
                  </a:lnTo>
                  <a:lnTo>
                    <a:pt x="5385308" y="1219200"/>
                  </a:lnTo>
                  <a:lnTo>
                    <a:pt x="5398008" y="1214628"/>
                  </a:lnTo>
                  <a:lnTo>
                    <a:pt x="5410708" y="1208532"/>
                  </a:lnTo>
                  <a:lnTo>
                    <a:pt x="5410708" y="1202436"/>
                  </a:lnTo>
                  <a:lnTo>
                    <a:pt x="5423408" y="1197864"/>
                  </a:lnTo>
                  <a:lnTo>
                    <a:pt x="5436108" y="1185672"/>
                  </a:lnTo>
                  <a:lnTo>
                    <a:pt x="5448808" y="1167384"/>
                  </a:lnTo>
                  <a:lnTo>
                    <a:pt x="5448808" y="1118616"/>
                  </a:lnTo>
                  <a:close/>
                </a:path>
                <a:path w="5679440" h="1363979">
                  <a:moveTo>
                    <a:pt x="5678932" y="195072"/>
                  </a:moveTo>
                  <a:lnTo>
                    <a:pt x="5666232" y="188976"/>
                  </a:lnTo>
                  <a:lnTo>
                    <a:pt x="5666232" y="176784"/>
                  </a:lnTo>
                  <a:lnTo>
                    <a:pt x="5653532" y="172212"/>
                  </a:lnTo>
                  <a:lnTo>
                    <a:pt x="5653532" y="208788"/>
                  </a:lnTo>
                  <a:lnTo>
                    <a:pt x="5653532" y="248412"/>
                  </a:lnTo>
                  <a:lnTo>
                    <a:pt x="5640832" y="252984"/>
                  </a:lnTo>
                  <a:lnTo>
                    <a:pt x="5640832" y="257556"/>
                  </a:lnTo>
                  <a:lnTo>
                    <a:pt x="5615432" y="271272"/>
                  </a:lnTo>
                  <a:lnTo>
                    <a:pt x="5602732" y="284988"/>
                  </a:lnTo>
                  <a:lnTo>
                    <a:pt x="5564632" y="298704"/>
                  </a:lnTo>
                  <a:lnTo>
                    <a:pt x="5564632" y="303276"/>
                  </a:lnTo>
                  <a:lnTo>
                    <a:pt x="5513832" y="321564"/>
                  </a:lnTo>
                  <a:lnTo>
                    <a:pt x="5475732" y="329184"/>
                  </a:lnTo>
                  <a:lnTo>
                    <a:pt x="5450332" y="338328"/>
                  </a:lnTo>
                  <a:lnTo>
                    <a:pt x="5424932" y="345948"/>
                  </a:lnTo>
                  <a:lnTo>
                    <a:pt x="5348732" y="361188"/>
                  </a:lnTo>
                  <a:lnTo>
                    <a:pt x="5310632" y="367284"/>
                  </a:lnTo>
                  <a:lnTo>
                    <a:pt x="5272532" y="374904"/>
                  </a:lnTo>
                  <a:lnTo>
                    <a:pt x="5196332" y="387096"/>
                  </a:lnTo>
                  <a:lnTo>
                    <a:pt x="5145532" y="391668"/>
                  </a:lnTo>
                  <a:lnTo>
                    <a:pt x="5056632" y="400812"/>
                  </a:lnTo>
                  <a:lnTo>
                    <a:pt x="4955032" y="409956"/>
                  </a:lnTo>
                  <a:lnTo>
                    <a:pt x="4853432" y="416052"/>
                  </a:lnTo>
                  <a:lnTo>
                    <a:pt x="4701032" y="420624"/>
                  </a:lnTo>
                  <a:lnTo>
                    <a:pt x="4637532" y="422148"/>
                  </a:lnTo>
                  <a:lnTo>
                    <a:pt x="4586732" y="422148"/>
                  </a:lnTo>
                  <a:lnTo>
                    <a:pt x="4535932" y="422148"/>
                  </a:lnTo>
                  <a:lnTo>
                    <a:pt x="4472432" y="420624"/>
                  </a:lnTo>
                  <a:lnTo>
                    <a:pt x="4421632" y="420624"/>
                  </a:lnTo>
                  <a:lnTo>
                    <a:pt x="4370832" y="417576"/>
                  </a:lnTo>
                  <a:lnTo>
                    <a:pt x="4320032" y="416052"/>
                  </a:lnTo>
                  <a:lnTo>
                    <a:pt x="4218432" y="409956"/>
                  </a:lnTo>
                  <a:lnTo>
                    <a:pt x="4116832" y="400812"/>
                  </a:lnTo>
                  <a:lnTo>
                    <a:pt x="4027932" y="391668"/>
                  </a:lnTo>
                  <a:lnTo>
                    <a:pt x="3977132" y="387096"/>
                  </a:lnTo>
                  <a:lnTo>
                    <a:pt x="3900932" y="374904"/>
                  </a:lnTo>
                  <a:lnTo>
                    <a:pt x="3862832" y="367284"/>
                  </a:lnTo>
                  <a:lnTo>
                    <a:pt x="3824732" y="361188"/>
                  </a:lnTo>
                  <a:lnTo>
                    <a:pt x="3748532" y="345948"/>
                  </a:lnTo>
                  <a:lnTo>
                    <a:pt x="3723132" y="338328"/>
                  </a:lnTo>
                  <a:lnTo>
                    <a:pt x="3685032" y="329184"/>
                  </a:lnTo>
                  <a:lnTo>
                    <a:pt x="3659632" y="321564"/>
                  </a:lnTo>
                  <a:lnTo>
                    <a:pt x="3608832" y="303276"/>
                  </a:lnTo>
                  <a:lnTo>
                    <a:pt x="3583432" y="289560"/>
                  </a:lnTo>
                  <a:lnTo>
                    <a:pt x="3558032" y="280416"/>
                  </a:lnTo>
                  <a:lnTo>
                    <a:pt x="3532632" y="262128"/>
                  </a:lnTo>
                  <a:lnTo>
                    <a:pt x="3519932" y="248412"/>
                  </a:lnTo>
                  <a:lnTo>
                    <a:pt x="3519932" y="202692"/>
                  </a:lnTo>
                  <a:lnTo>
                    <a:pt x="3532632" y="185928"/>
                  </a:lnTo>
                  <a:lnTo>
                    <a:pt x="3558032" y="167640"/>
                  </a:lnTo>
                  <a:lnTo>
                    <a:pt x="3570732" y="161544"/>
                  </a:lnTo>
                  <a:lnTo>
                    <a:pt x="3583432" y="158496"/>
                  </a:lnTo>
                  <a:lnTo>
                    <a:pt x="3596132" y="152400"/>
                  </a:lnTo>
                  <a:lnTo>
                    <a:pt x="3608832" y="143256"/>
                  </a:lnTo>
                  <a:lnTo>
                    <a:pt x="3634232" y="135636"/>
                  </a:lnTo>
                  <a:lnTo>
                    <a:pt x="3685032" y="117348"/>
                  </a:lnTo>
                  <a:lnTo>
                    <a:pt x="3723132" y="109728"/>
                  </a:lnTo>
                  <a:lnTo>
                    <a:pt x="3748532" y="102108"/>
                  </a:lnTo>
                  <a:lnTo>
                    <a:pt x="3862832" y="79248"/>
                  </a:lnTo>
                  <a:lnTo>
                    <a:pt x="3977132" y="60960"/>
                  </a:lnTo>
                  <a:lnTo>
                    <a:pt x="4027932" y="56388"/>
                  </a:lnTo>
                  <a:lnTo>
                    <a:pt x="4066032" y="50292"/>
                  </a:lnTo>
                  <a:lnTo>
                    <a:pt x="4167632" y="41148"/>
                  </a:lnTo>
                  <a:lnTo>
                    <a:pt x="4370832" y="28956"/>
                  </a:lnTo>
                  <a:lnTo>
                    <a:pt x="4472432" y="25908"/>
                  </a:lnTo>
                  <a:lnTo>
                    <a:pt x="4535932" y="25908"/>
                  </a:lnTo>
                  <a:lnTo>
                    <a:pt x="4586732" y="24384"/>
                  </a:lnTo>
                  <a:lnTo>
                    <a:pt x="4637532" y="25908"/>
                  </a:lnTo>
                  <a:lnTo>
                    <a:pt x="4701032" y="25908"/>
                  </a:lnTo>
                  <a:lnTo>
                    <a:pt x="4802632" y="28956"/>
                  </a:lnTo>
                  <a:lnTo>
                    <a:pt x="5005832" y="41148"/>
                  </a:lnTo>
                  <a:lnTo>
                    <a:pt x="5107432" y="50292"/>
                  </a:lnTo>
                  <a:lnTo>
                    <a:pt x="5145532" y="56388"/>
                  </a:lnTo>
                  <a:lnTo>
                    <a:pt x="5196332" y="60960"/>
                  </a:lnTo>
                  <a:lnTo>
                    <a:pt x="5310632" y="79248"/>
                  </a:lnTo>
                  <a:lnTo>
                    <a:pt x="5424932" y="102108"/>
                  </a:lnTo>
                  <a:lnTo>
                    <a:pt x="5475732" y="117348"/>
                  </a:lnTo>
                  <a:lnTo>
                    <a:pt x="5513832" y="126492"/>
                  </a:lnTo>
                  <a:lnTo>
                    <a:pt x="5564632" y="144780"/>
                  </a:lnTo>
                  <a:lnTo>
                    <a:pt x="5577332" y="153924"/>
                  </a:lnTo>
                  <a:lnTo>
                    <a:pt x="5602732" y="167640"/>
                  </a:lnTo>
                  <a:lnTo>
                    <a:pt x="5615432" y="172212"/>
                  </a:lnTo>
                  <a:lnTo>
                    <a:pt x="5615432" y="176784"/>
                  </a:lnTo>
                  <a:lnTo>
                    <a:pt x="5628132" y="181356"/>
                  </a:lnTo>
                  <a:lnTo>
                    <a:pt x="5628132" y="185928"/>
                  </a:lnTo>
                  <a:lnTo>
                    <a:pt x="5640832" y="190500"/>
                  </a:lnTo>
                  <a:lnTo>
                    <a:pt x="5640832" y="195072"/>
                  </a:lnTo>
                  <a:lnTo>
                    <a:pt x="5653532" y="208788"/>
                  </a:lnTo>
                  <a:lnTo>
                    <a:pt x="5653532" y="172212"/>
                  </a:lnTo>
                  <a:lnTo>
                    <a:pt x="5653532" y="166116"/>
                  </a:lnTo>
                  <a:lnTo>
                    <a:pt x="5640832" y="160020"/>
                  </a:lnTo>
                  <a:lnTo>
                    <a:pt x="5640832" y="155448"/>
                  </a:lnTo>
                  <a:lnTo>
                    <a:pt x="5628132" y="150876"/>
                  </a:lnTo>
                  <a:lnTo>
                    <a:pt x="5615432" y="144780"/>
                  </a:lnTo>
                  <a:lnTo>
                    <a:pt x="5615432" y="140208"/>
                  </a:lnTo>
                  <a:lnTo>
                    <a:pt x="5602732" y="135636"/>
                  </a:lnTo>
                  <a:lnTo>
                    <a:pt x="5488432" y="92964"/>
                  </a:lnTo>
                  <a:lnTo>
                    <a:pt x="5310632" y="54864"/>
                  </a:lnTo>
                  <a:lnTo>
                    <a:pt x="5196332" y="36576"/>
                  </a:lnTo>
                  <a:lnTo>
                    <a:pt x="5145532" y="30480"/>
                  </a:lnTo>
                  <a:lnTo>
                    <a:pt x="5056632" y="21336"/>
                  </a:lnTo>
                  <a:lnTo>
                    <a:pt x="4955032" y="12192"/>
                  </a:lnTo>
                  <a:lnTo>
                    <a:pt x="4853432" y="6096"/>
                  </a:lnTo>
                  <a:lnTo>
                    <a:pt x="4751832" y="3048"/>
                  </a:lnTo>
                  <a:lnTo>
                    <a:pt x="4637532" y="0"/>
                  </a:lnTo>
                  <a:lnTo>
                    <a:pt x="4472432" y="0"/>
                  </a:lnTo>
                  <a:lnTo>
                    <a:pt x="4421632" y="1524"/>
                  </a:lnTo>
                  <a:lnTo>
                    <a:pt x="4370832" y="4572"/>
                  </a:lnTo>
                  <a:lnTo>
                    <a:pt x="4320032" y="6096"/>
                  </a:lnTo>
                  <a:lnTo>
                    <a:pt x="4256532" y="9144"/>
                  </a:lnTo>
                  <a:lnTo>
                    <a:pt x="4205732" y="12192"/>
                  </a:lnTo>
                  <a:lnTo>
                    <a:pt x="4167632" y="16764"/>
                  </a:lnTo>
                  <a:lnTo>
                    <a:pt x="4015232" y="30480"/>
                  </a:lnTo>
                  <a:lnTo>
                    <a:pt x="3939032" y="42672"/>
                  </a:lnTo>
                  <a:lnTo>
                    <a:pt x="3888232" y="48768"/>
                  </a:lnTo>
                  <a:lnTo>
                    <a:pt x="3850132" y="54864"/>
                  </a:lnTo>
                  <a:lnTo>
                    <a:pt x="3812032" y="62484"/>
                  </a:lnTo>
                  <a:lnTo>
                    <a:pt x="3748532" y="77724"/>
                  </a:lnTo>
                  <a:lnTo>
                    <a:pt x="3710432" y="85344"/>
                  </a:lnTo>
                  <a:lnTo>
                    <a:pt x="3685032" y="92964"/>
                  </a:lnTo>
                  <a:lnTo>
                    <a:pt x="3659632" y="102108"/>
                  </a:lnTo>
                  <a:lnTo>
                    <a:pt x="3621532" y="111252"/>
                  </a:lnTo>
                  <a:lnTo>
                    <a:pt x="3596132" y="120396"/>
                  </a:lnTo>
                  <a:lnTo>
                    <a:pt x="3583432" y="129540"/>
                  </a:lnTo>
                  <a:lnTo>
                    <a:pt x="3570732" y="135636"/>
                  </a:lnTo>
                  <a:lnTo>
                    <a:pt x="3558032" y="144780"/>
                  </a:lnTo>
                  <a:lnTo>
                    <a:pt x="3545332" y="150876"/>
                  </a:lnTo>
                  <a:lnTo>
                    <a:pt x="3532632" y="155448"/>
                  </a:lnTo>
                  <a:lnTo>
                    <a:pt x="3532632" y="161544"/>
                  </a:lnTo>
                  <a:lnTo>
                    <a:pt x="3519932" y="166116"/>
                  </a:lnTo>
                  <a:lnTo>
                    <a:pt x="3494532" y="190500"/>
                  </a:lnTo>
                  <a:lnTo>
                    <a:pt x="3494532" y="257556"/>
                  </a:lnTo>
                  <a:lnTo>
                    <a:pt x="3507232" y="265176"/>
                  </a:lnTo>
                  <a:lnTo>
                    <a:pt x="3507232" y="269748"/>
                  </a:lnTo>
                  <a:lnTo>
                    <a:pt x="3519932" y="275844"/>
                  </a:lnTo>
                  <a:lnTo>
                    <a:pt x="3519932" y="281940"/>
                  </a:lnTo>
                  <a:lnTo>
                    <a:pt x="3532632" y="286512"/>
                  </a:lnTo>
                  <a:lnTo>
                    <a:pt x="3532632" y="292608"/>
                  </a:lnTo>
                  <a:lnTo>
                    <a:pt x="3545332" y="297180"/>
                  </a:lnTo>
                  <a:lnTo>
                    <a:pt x="3558032" y="303276"/>
                  </a:lnTo>
                  <a:lnTo>
                    <a:pt x="3570732" y="312420"/>
                  </a:lnTo>
                  <a:lnTo>
                    <a:pt x="3583432" y="316992"/>
                  </a:lnTo>
                  <a:lnTo>
                    <a:pt x="3596132" y="323088"/>
                  </a:lnTo>
                  <a:lnTo>
                    <a:pt x="3659632" y="345948"/>
                  </a:lnTo>
                  <a:lnTo>
                    <a:pt x="3685032" y="353568"/>
                  </a:lnTo>
                  <a:lnTo>
                    <a:pt x="3710432" y="362712"/>
                  </a:lnTo>
                  <a:lnTo>
                    <a:pt x="3748532" y="370332"/>
                  </a:lnTo>
                  <a:lnTo>
                    <a:pt x="3812032" y="385572"/>
                  </a:lnTo>
                  <a:lnTo>
                    <a:pt x="3850132" y="393192"/>
                  </a:lnTo>
                  <a:lnTo>
                    <a:pt x="3888232" y="399288"/>
                  </a:lnTo>
                  <a:lnTo>
                    <a:pt x="3939032" y="405384"/>
                  </a:lnTo>
                  <a:lnTo>
                    <a:pt x="4015232" y="417576"/>
                  </a:lnTo>
                  <a:lnTo>
                    <a:pt x="4167632" y="431292"/>
                  </a:lnTo>
                  <a:lnTo>
                    <a:pt x="4205732" y="434340"/>
                  </a:lnTo>
                  <a:lnTo>
                    <a:pt x="4256532" y="438912"/>
                  </a:lnTo>
                  <a:lnTo>
                    <a:pt x="4320032" y="440436"/>
                  </a:lnTo>
                  <a:lnTo>
                    <a:pt x="4370832" y="443484"/>
                  </a:lnTo>
                  <a:lnTo>
                    <a:pt x="4472432" y="446532"/>
                  </a:lnTo>
                  <a:lnTo>
                    <a:pt x="4535932" y="448056"/>
                  </a:lnTo>
                  <a:lnTo>
                    <a:pt x="4574032" y="448056"/>
                  </a:lnTo>
                  <a:lnTo>
                    <a:pt x="4586732" y="448056"/>
                  </a:lnTo>
                  <a:lnTo>
                    <a:pt x="4599432" y="447675"/>
                  </a:lnTo>
                  <a:lnTo>
                    <a:pt x="4637532" y="446532"/>
                  </a:lnTo>
                  <a:lnTo>
                    <a:pt x="4701032" y="446532"/>
                  </a:lnTo>
                  <a:lnTo>
                    <a:pt x="4802632" y="443484"/>
                  </a:lnTo>
                  <a:lnTo>
                    <a:pt x="5005832" y="431292"/>
                  </a:lnTo>
                  <a:lnTo>
                    <a:pt x="5056632" y="426720"/>
                  </a:lnTo>
                  <a:lnTo>
                    <a:pt x="5145532" y="417576"/>
                  </a:lnTo>
                  <a:lnTo>
                    <a:pt x="5196332" y="411480"/>
                  </a:lnTo>
                  <a:lnTo>
                    <a:pt x="5310632" y="393192"/>
                  </a:lnTo>
                  <a:lnTo>
                    <a:pt x="5463032" y="362712"/>
                  </a:lnTo>
                  <a:lnTo>
                    <a:pt x="5488432" y="353568"/>
                  </a:lnTo>
                  <a:lnTo>
                    <a:pt x="5513832" y="345948"/>
                  </a:lnTo>
                  <a:lnTo>
                    <a:pt x="5577332" y="323088"/>
                  </a:lnTo>
                  <a:lnTo>
                    <a:pt x="5602732" y="312420"/>
                  </a:lnTo>
                  <a:lnTo>
                    <a:pt x="5615432" y="307848"/>
                  </a:lnTo>
                  <a:lnTo>
                    <a:pt x="5615432" y="301752"/>
                  </a:lnTo>
                  <a:lnTo>
                    <a:pt x="5640832" y="292608"/>
                  </a:lnTo>
                  <a:lnTo>
                    <a:pt x="5640832" y="286512"/>
                  </a:lnTo>
                  <a:lnTo>
                    <a:pt x="5653532" y="280416"/>
                  </a:lnTo>
                  <a:lnTo>
                    <a:pt x="5653532" y="275844"/>
                  </a:lnTo>
                  <a:lnTo>
                    <a:pt x="5666232" y="269748"/>
                  </a:lnTo>
                  <a:lnTo>
                    <a:pt x="5678932" y="251460"/>
                  </a:lnTo>
                  <a:lnTo>
                    <a:pt x="5678932" y="1950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150616F-75E3-40C2-B8E7-8FC20EFA73B8}"/>
              </a:ext>
            </a:extLst>
          </p:cNvPr>
          <p:cNvSpPr txBox="1"/>
          <p:nvPr/>
        </p:nvSpPr>
        <p:spPr>
          <a:xfrm>
            <a:off x="330739" y="5195451"/>
            <a:ext cx="108817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DejaVu Serif"/>
              </a:rPr>
              <a:t>Operating Range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The range in which the sensor performs as specified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F46696-2BF1-4A66-9B7A-F648F55D26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474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Characteristics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68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10058400" cy="4746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Selection Criteria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4377" y="935636"/>
            <a:ext cx="10578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Variables measured and application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Dynamic range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Required resolution and sensitivity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Required accuracy and precision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Environmental conditions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Power available for sensing</a:t>
            </a:r>
          </a:p>
        </p:txBody>
      </p:sp>
    </p:spTree>
    <p:extLst>
      <p:ext uri="{BB962C8B-B14F-4D97-AF65-F5344CB8AC3E}">
        <p14:creationId xmlns:p14="http://schemas.microsoft.com/office/powerpoint/2010/main" val="3011501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1" y="952998"/>
            <a:ext cx="950502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Availability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Cost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Size and available space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Ease of use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Ease of maintenance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Required signal processing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06189"/>
            <a:ext cx="10058400" cy="474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Selection Criteria</a:t>
            </a:r>
          </a:p>
        </p:txBody>
      </p:sp>
    </p:spTree>
    <p:extLst>
      <p:ext uri="{BB962C8B-B14F-4D97-AF65-F5344CB8AC3E}">
        <p14:creationId xmlns:p14="http://schemas.microsoft.com/office/powerpoint/2010/main" val="7364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6CC0E-2F13-4201-94FF-05AA097B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7944809C-92A5-4914-B51F-6077F0A067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514" y="1723150"/>
                <a:ext cx="9008109" cy="3709759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Calibration: the experimental determination of the transfer function of a sensor or actuator.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needed when the transfer function is not known or, When the device must be operated at tolerances below those specified by the</a:t>
                </a:r>
              </a:p>
              <a:p>
                <a:pPr algn="just"/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manufacturer.</a:t>
                </a:r>
              </a:p>
              <a:p>
                <a:pPr marL="798513" indent="-34607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theory, every sensor should have an ideal stimulus-output relationship.</a:t>
                </a:r>
              </a:p>
              <a:p>
                <a:pPr marL="798513" indent="-34607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mathematical model (transfer Function) would represent the output (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the sensor as a function of the stimulus (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798513" indent="-34607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transfer function can be defined as:</a:t>
                </a:r>
              </a:p>
              <a:p>
                <a:pPr marL="2224088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7944809C-92A5-4914-B51F-6077F0A06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14" y="1723150"/>
                <a:ext cx="9008109" cy="3709759"/>
              </a:xfrm>
              <a:prstGeom prst="rect">
                <a:avLst/>
              </a:prstGeom>
              <a:blipFill>
                <a:blip r:embed="rId2"/>
                <a:stretch>
                  <a:fillRect l="-609" t="-1645" r="-609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64F79AC9-320F-43B2-A4C3-835367D41BD9}"/>
              </a:ext>
            </a:extLst>
          </p:cNvPr>
          <p:cNvSpPr txBox="1">
            <a:spLocks/>
          </p:cNvSpPr>
          <p:nvPr/>
        </p:nvSpPr>
        <p:spPr>
          <a:xfrm>
            <a:off x="596962" y="956892"/>
            <a:ext cx="4650966" cy="4898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/>
              <a:t>Transfer Function:</a:t>
            </a:r>
            <a:endParaRPr lang="en-US" sz="25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FD4600-BB0C-419D-8138-12379013FFA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Calibration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29001-AAC5-4FD5-A6AB-6B89F5F11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9691"/>
            <a:ext cx="1599179" cy="710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660496-9857-4239-A8B1-0789EEF56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475" y="3895356"/>
            <a:ext cx="3905872" cy="23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2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27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Transfer Function:</a:t>
            </a:r>
            <a:endParaRPr lang="en-US" sz="25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710332-34CC-4F7A-80A3-CF54FB73FE43}"/>
              </a:ext>
            </a:extLst>
          </p:cNvPr>
          <p:cNvCxnSpPr/>
          <p:nvPr/>
        </p:nvCxnSpPr>
        <p:spPr>
          <a:xfrm>
            <a:off x="161925" y="6419858"/>
            <a:ext cx="118681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6" y="75219"/>
            <a:ext cx="1469604" cy="65274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A2245612-EA21-4882-88FE-1F0BC12CB1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786" y="1633350"/>
                <a:ext cx="9637689" cy="3709759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798513" indent="-34607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more useful model for sensor design, would be the inverse transfer function that would define the true stimulus given the sensor output:</a:t>
                </a:r>
              </a:p>
              <a:p>
                <a:pPr marL="1487488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18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487488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A2245612-EA21-4882-88FE-1F0BC12C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86" y="1633350"/>
                <a:ext cx="9637689" cy="3709759"/>
              </a:xfrm>
              <a:prstGeom prst="rect">
                <a:avLst/>
              </a:prstGeom>
              <a:blipFill>
                <a:blip r:embed="rId4"/>
                <a:stretch>
                  <a:fillRect r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2B262E7-8938-4C55-A894-45EE80EBC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22" y="2904645"/>
            <a:ext cx="7461299" cy="32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34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28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Transfer Function:</a:t>
            </a:r>
            <a:endParaRPr lang="en-US" sz="25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710332-34CC-4F7A-80A3-CF54FB73FE43}"/>
              </a:ext>
            </a:extLst>
          </p:cNvPr>
          <p:cNvCxnSpPr/>
          <p:nvPr/>
        </p:nvCxnSpPr>
        <p:spPr>
          <a:xfrm>
            <a:off x="161925" y="6419858"/>
            <a:ext cx="118681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9690"/>
            <a:ext cx="1441795" cy="6403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Calibration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8" y="1668763"/>
            <a:ext cx="10906925" cy="45969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VS Dynamic Transfer Function: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transfer function 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= f(s)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static transfer function as it is time invariant.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dynamic transfer function will have a more complicated time varying parameters.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pPr marL="1828800"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pt-BR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= f(s, ds/dt, Lt)</a:t>
            </a:r>
          </a:p>
          <a:p>
            <a:pPr marL="804863"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Where: 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time derivative of the stimulus and 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life of the sensor</a:t>
            </a:r>
          </a:p>
        </p:txBody>
      </p:sp>
    </p:spTree>
    <p:extLst>
      <p:ext uri="{BB962C8B-B14F-4D97-AF65-F5344CB8AC3E}">
        <p14:creationId xmlns:p14="http://schemas.microsoft.com/office/powerpoint/2010/main" val="2388864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29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Transfer Function:</a:t>
            </a:r>
            <a:endParaRPr lang="en-US" sz="25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710332-34CC-4F7A-80A3-CF54FB73FE43}"/>
              </a:ext>
            </a:extLst>
          </p:cNvPr>
          <p:cNvCxnSpPr/>
          <p:nvPr/>
        </p:nvCxnSpPr>
        <p:spPr>
          <a:xfrm>
            <a:off x="161925" y="6419858"/>
            <a:ext cx="118681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9690"/>
            <a:ext cx="1612235" cy="7161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A2245612-EA21-4882-88FE-1F0BC12CB1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918" y="1668763"/>
                <a:ext cx="10906925" cy="459695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Ideal VS Actual Transfer Function:</a:t>
                </a:r>
              </a:p>
              <a:p>
                <a:pPr marL="798513" indent="-34607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transfer function 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= f(s)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ideal transfer function, BUT</a:t>
                </a:r>
              </a:p>
              <a:p>
                <a:pPr marL="798513" indent="-34607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reality sensors will have drift, random noise, digitization error, etc.</a:t>
                </a:r>
              </a:p>
              <a:p>
                <a:pPr marL="18288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pt-BR" sz="1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= f(s)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𝜊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endParaRPr lang="pt-BR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617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𝝄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systematic error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random noise</a:t>
                </a:r>
              </a:p>
              <a:p>
                <a:pPr marL="804863" indent="-341313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Systematic error can be minimized through calibration.</a:t>
                </a:r>
              </a:p>
              <a:p>
                <a:pPr marL="804863" indent="-341313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 noise can be minimized through analog or digital signal processing.</a:t>
                </a:r>
              </a:p>
            </p:txBody>
          </p:sp>
        </mc:Choice>
        <mc:Fallback xmlns="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A2245612-EA21-4882-88FE-1F0BC12C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8" y="1668763"/>
                <a:ext cx="10906925" cy="4596951"/>
              </a:xfrm>
              <a:prstGeom prst="rect">
                <a:avLst/>
              </a:prstGeom>
              <a:blipFill>
                <a:blip r:embed="rId4"/>
                <a:stretch>
                  <a:fillRect l="-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5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4129" y="854359"/>
            <a:ext cx="88079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Some of the most commonly used signal conditioning circuits are listed below: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DejaVu Serif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Operational Amplifier: It is the most versatile integrated circuit linear building block. It can be designed with a very high gain to obtain a desired gain and bandwidth.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  <a:latin typeface="DejaVu Serif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Integrators and Differentiators: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The integral amplifier produces a signal that is directly proportional to the integral of the input signal.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Differentiator amplifier: aims to produces an output signal which is the first derivative of the input signal.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87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DejaVu Serif"/>
              </a:rPr>
              <a:t>5.1 Signal Conditioning and Processing</a:t>
            </a:r>
            <a:r>
              <a:rPr lang="en-US" sz="3200" dirty="0">
                <a:solidFill>
                  <a:srgbClr val="002060"/>
                </a:solidFill>
                <a:latin typeface="DejaVu Serif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3D95BF-C0D8-4E06-8DC4-64ACB18B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458" y="203610"/>
            <a:ext cx="2056134" cy="1848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2E66B7-30C8-4BBE-9E69-5ACC0FD1E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023" y="2308305"/>
            <a:ext cx="2353003" cy="1800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E1E2A-ABCB-4650-B04F-ACCCB3D68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602" y="4209458"/>
            <a:ext cx="2143424" cy="1848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0B322E-6C0B-4C5F-AD29-6B49DA8A2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208" y="1048404"/>
            <a:ext cx="488939" cy="6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31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30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Transfer Function:</a:t>
            </a: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129690"/>
            <a:ext cx="1612226" cy="7160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Calibration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8" y="1668764"/>
            <a:ext cx="10906925" cy="4898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VS Actual Transfer Function: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6B5CA-C6B7-445D-9D19-9256331B74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0"/>
          <a:stretch/>
        </p:blipFill>
        <p:spPr>
          <a:xfrm>
            <a:off x="384826" y="2971571"/>
            <a:ext cx="3599162" cy="235919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329BC1-5742-4878-A383-388DB1057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76" y="2973421"/>
            <a:ext cx="3737245" cy="235734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6516A1-3A92-4D9B-A9DE-D877144FA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14" y="2971571"/>
            <a:ext cx="3599162" cy="234673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1846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31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Transfer Function:</a:t>
            </a: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9690"/>
            <a:ext cx="1612235" cy="7161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A2245612-EA21-4882-88FE-1F0BC12CB1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918" y="1668763"/>
                <a:ext cx="10101712" cy="459695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Functional Approximation:</a:t>
                </a:r>
              </a:p>
              <a:p>
                <a:pPr marL="798513" indent="-34607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Ideally the transfer function </a:t>
                </a:r>
                <a:r>
                  <a:rPr lang="pt-BR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= f(s)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the inverse transfer function of </a:t>
                </a:r>
                <a:r>
                  <a:rPr lang="pt-BR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F(E)</a:t>
                </a:r>
                <a:r>
                  <a:rPr 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derived from the physical law transduction effect that forms the basis of the sensors.</a:t>
                </a:r>
              </a:p>
              <a:p>
                <a:pPr marL="798513" indent="-346075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 in a linear potentiometer used to measure distance (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 ohms law can be applied:</a:t>
                </a:r>
              </a:p>
              <a:p>
                <a:pPr marL="18288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4863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 linear change in resistance with distance traveled.</a:t>
                </a:r>
              </a:p>
              <a:p>
                <a:pPr marL="18288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28800" algn="just">
                  <a:lnSpc>
                    <a:spcPct val="200000"/>
                  </a:lnSpc>
                  <a:spcBef>
                    <a:spcPts val="200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A2245612-EA21-4882-88FE-1F0BC12C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8" y="1668763"/>
                <a:ext cx="10101712" cy="4596951"/>
              </a:xfrm>
              <a:prstGeom prst="rect">
                <a:avLst/>
              </a:prstGeom>
              <a:blipFill>
                <a:blip r:embed="rId4"/>
                <a:stretch>
                  <a:fillRect l="-483" r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09B0490-53F9-4E25-BE8D-35D1602EB9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/>
          <a:stretch/>
        </p:blipFill>
        <p:spPr>
          <a:xfrm>
            <a:off x="8018592" y="3742509"/>
            <a:ext cx="3670185" cy="2563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5BE92E-3346-4B77-85A6-3B1237F25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2874" y="129690"/>
            <a:ext cx="2607201" cy="198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06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32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Transfer Function:</a:t>
            </a: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9690"/>
            <a:ext cx="1612235" cy="7161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Calibration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8" y="1668764"/>
            <a:ext cx="10906925" cy="1019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Approximation: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ideal transfer function may differ from the actual transfer function since: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F52ABC-B410-47CA-BC56-A2A779010E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/>
          <a:stretch/>
        </p:blipFill>
        <p:spPr>
          <a:xfrm>
            <a:off x="8337039" y="3168653"/>
            <a:ext cx="3670185" cy="26574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8CE7E9-EC53-4B71-B0E4-E36DAD0F5686}"/>
              </a:ext>
            </a:extLst>
          </p:cNvPr>
          <p:cNvSpPr/>
          <p:nvPr/>
        </p:nvSpPr>
        <p:spPr>
          <a:xfrm>
            <a:off x="2019867" y="2812935"/>
            <a:ext cx="6317171" cy="2522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potentiometer will likely have a base resistance and will not go from 0 to R in resistance.</a:t>
            </a:r>
          </a:p>
          <a:p>
            <a:pPr marL="285750" indent="-28575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in resistance will not be exactly linear.</a:t>
            </a:r>
          </a:p>
          <a:p>
            <a:pPr marL="285750" indent="-28575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and relative humidity will affect the resistance of the potentiometer.</a:t>
            </a:r>
          </a:p>
          <a:p>
            <a:pPr marL="285750" indent="-285750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voltage can be different than the ideal assumed voltage</a:t>
            </a:r>
          </a:p>
        </p:txBody>
      </p:sp>
    </p:spTree>
    <p:extLst>
      <p:ext uri="{BB962C8B-B14F-4D97-AF65-F5344CB8AC3E}">
        <p14:creationId xmlns:p14="http://schemas.microsoft.com/office/powerpoint/2010/main" val="1270565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33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Transfer Function:</a:t>
            </a: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129690"/>
            <a:ext cx="1612222" cy="7160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Calibration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8" y="1668764"/>
            <a:ext cx="10906925" cy="1019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Approximation: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determining the ideal transfer function an approximate transfer function can be obtained.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56F8C6-0B76-484C-93D4-2FF3FF62CB2B}"/>
              </a:ext>
            </a:extLst>
          </p:cNvPr>
          <p:cNvSpPr/>
          <p:nvPr/>
        </p:nvSpPr>
        <p:spPr>
          <a:xfrm>
            <a:off x="993918" y="2862498"/>
            <a:ext cx="5177289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8513" lvl="0" indent="-346075" algn="just">
              <a:lnSpc>
                <a:spcPct val="150000"/>
              </a:lnSpc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 is a selection of a suitable mathematical expression that can fit the calibration data as close as possible.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F9508-5CFD-47A1-8795-960C5CA65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30" y="3048508"/>
            <a:ext cx="5177289" cy="30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6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34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Transfer Function:</a:t>
            </a:r>
            <a:endParaRPr lang="en-US" sz="25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710332-34CC-4F7A-80A3-CF54FB73FE43}"/>
              </a:ext>
            </a:extLst>
          </p:cNvPr>
          <p:cNvCxnSpPr/>
          <p:nvPr/>
        </p:nvCxnSpPr>
        <p:spPr>
          <a:xfrm>
            <a:off x="161925" y="6419858"/>
            <a:ext cx="118681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9690"/>
            <a:ext cx="1612235" cy="7161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Calibration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9" y="1668763"/>
            <a:ext cx="5952792" cy="142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Approximation: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general, it is better to start with a model and only use more complex ones if required.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56F8C6-0B76-484C-93D4-2FF3FF62CB2B}"/>
              </a:ext>
            </a:extLst>
          </p:cNvPr>
          <p:cNvSpPr/>
          <p:nvPr/>
        </p:nvSpPr>
        <p:spPr>
          <a:xfrm>
            <a:off x="993919" y="3107099"/>
            <a:ext cx="5952792" cy="340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8513" lvl="0" indent="-346075" algn="just">
              <a:lnSpc>
                <a:spcPct val="150000"/>
              </a:lnSpc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more complex the model, the larger the data set is required during calibration.</a:t>
            </a:r>
          </a:p>
          <a:p>
            <a:pPr marL="798513" lvl="0" indent="-346075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test the validity of the model, a number of metrics can be calculated:</a:t>
            </a:r>
          </a:p>
          <a:p>
            <a:pPr marL="1377950" lvl="0" indent="-231775" algn="just">
              <a:lnSpc>
                <a:spcPct val="12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error of the regression (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377950" lvl="0" indent="-231775" algn="just">
              <a:lnSpc>
                <a:spcPct val="12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7950" lvl="0" indent="-231775" algn="just">
              <a:lnSpc>
                <a:spcPct val="12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Adjusted 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1800" b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5BCB57-28A9-4138-8680-D52D5AB7B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07" y="1668763"/>
            <a:ext cx="4476494" cy="47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00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35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Transfer Function:</a:t>
            </a:r>
            <a:endParaRPr lang="en-US" sz="25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710332-34CC-4F7A-80A3-CF54FB73FE43}"/>
              </a:ext>
            </a:extLst>
          </p:cNvPr>
          <p:cNvCxnSpPr/>
          <p:nvPr/>
        </p:nvCxnSpPr>
        <p:spPr>
          <a:xfrm>
            <a:off x="161925" y="6419858"/>
            <a:ext cx="118681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9690"/>
            <a:ext cx="1612235" cy="7161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Calibration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8" y="1668763"/>
            <a:ext cx="9774161" cy="10560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Approximation: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error of the regression (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56F8C6-0B76-484C-93D4-2FF3FF62CB2B}"/>
              </a:ext>
            </a:extLst>
          </p:cNvPr>
          <p:cNvSpPr/>
          <p:nvPr/>
        </p:nvSpPr>
        <p:spPr>
          <a:xfrm>
            <a:off x="855712" y="2827749"/>
            <a:ext cx="7662176" cy="135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7950" lvl="0" indent="-231775" algn="just">
              <a:lnSpc>
                <a:spcPct val="125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 average distance that the observed values fall from the transfer function.</a:t>
            </a:r>
          </a:p>
          <a:p>
            <a:pPr marL="1377950" lvl="0" indent="-231775" algn="just">
              <a:lnSpc>
                <a:spcPct val="12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are in the same unit as the measurand.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F4C95F-9F29-4E3D-B4CA-DB46FE98D778}"/>
              </a:ext>
            </a:extLst>
          </p:cNvPr>
          <p:cNvSpPr/>
          <p:nvPr/>
        </p:nvSpPr>
        <p:spPr>
          <a:xfrm>
            <a:off x="855712" y="5246596"/>
            <a:ext cx="11017840" cy="100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0" lvl="0" algn="just">
              <a:lnSpc>
                <a:spcPct val="125000"/>
              </a:lnSpc>
              <a:spcAft>
                <a:spcPts val="20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actual value,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estimated value and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number of calibration points.</a:t>
            </a:r>
          </a:p>
          <a:p>
            <a:pPr marL="1377950" lvl="0" indent="-231775" algn="just">
              <a:lnSpc>
                <a:spcPct val="12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 mean a better fit of the transfer function.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544A6-A788-46C4-AA93-74115B772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53" y="2619371"/>
            <a:ext cx="3527922" cy="2318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444D72-BAEF-4D86-B9F9-9DFA0B102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54" y="4372731"/>
            <a:ext cx="1675429" cy="8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10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36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Transfer Function:</a:t>
            </a: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9690"/>
            <a:ext cx="1612235" cy="7161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Calibration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8" y="1668763"/>
            <a:ext cx="9774161" cy="10560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Approximation: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1800" b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Error (coefficient of determination):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56F8C6-0B76-484C-93D4-2FF3FF62CB2B}"/>
              </a:ext>
            </a:extLst>
          </p:cNvPr>
          <p:cNvSpPr/>
          <p:nvPr/>
        </p:nvSpPr>
        <p:spPr>
          <a:xfrm>
            <a:off x="664641" y="2827749"/>
            <a:ext cx="5927227" cy="1701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7950" lvl="0" indent="-231775" algn="just">
              <a:lnSpc>
                <a:spcPct val="125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 error between the observed values and the transfer function as a percentage of the total variance of the measurand.</a:t>
            </a:r>
          </a:p>
          <a:p>
            <a:pPr marL="1377950" lvl="0" indent="-231775" algn="just">
              <a:lnSpc>
                <a:spcPct val="12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are a percentage of the total.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F4C95F-9F29-4E3D-B4CA-DB46FE98D778}"/>
                  </a:ext>
                </a:extLst>
              </p:cNvPr>
              <p:cNvSpPr/>
              <p:nvPr/>
            </p:nvSpPr>
            <p:spPr>
              <a:xfrm>
                <a:off x="664641" y="5525836"/>
                <a:ext cx="11174363" cy="816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7950" lvl="0" algn="just"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actual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estimated value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average of all </a:t>
                </a:r>
                <a:r>
                  <a:rPr lang="en-US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values..</a:t>
                </a:r>
              </a:p>
              <a:p>
                <a:pPr marL="1377950" lvl="0" indent="-231775" algn="just">
                  <a:lnSpc>
                    <a:spcPct val="125000"/>
                  </a:lnSpc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𝐑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is a perfect fit.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F4C95F-9F29-4E3D-B4CA-DB46FE98D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1" y="5525836"/>
                <a:ext cx="11174363" cy="816121"/>
              </a:xfrm>
              <a:prstGeom prst="rect">
                <a:avLst/>
              </a:prstGeom>
              <a:blipFill>
                <a:blip r:embed="rId4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99544A6-A788-46C4-AA93-74115B7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"/>
          <a:stretch/>
        </p:blipFill>
        <p:spPr>
          <a:xfrm>
            <a:off x="6591868" y="1750123"/>
            <a:ext cx="5559187" cy="3872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BBDAC3-8F14-4D9B-AF49-A492B6D93A13}"/>
                  </a:ext>
                </a:extLst>
              </p:cNvPr>
              <p:cNvSpPr txBox="1"/>
              <p:nvPr/>
            </p:nvSpPr>
            <p:spPr>
              <a:xfrm>
                <a:off x="3132382" y="4761267"/>
                <a:ext cx="2184765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BBDAC3-8F14-4D9B-AF49-A492B6D93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382" y="4761267"/>
                <a:ext cx="2184765" cy="6120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741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37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Transfer Function:</a:t>
            </a: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129691"/>
            <a:ext cx="1725159" cy="76625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Calibration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8" y="1668764"/>
            <a:ext cx="9774161" cy="4898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Approximation: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34AFA1-A5A9-42BD-B331-62E78AB44E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3"/>
          <a:stretch/>
        </p:blipFill>
        <p:spPr>
          <a:xfrm>
            <a:off x="334152" y="3173141"/>
            <a:ext cx="2529595" cy="21270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FB59DB-F92F-47D8-B45E-D1560B66A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63" y="3173857"/>
            <a:ext cx="2529595" cy="2126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45CA59-3400-4BF7-AD5D-0FFBF77239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/>
          <a:stretch/>
        </p:blipFill>
        <p:spPr>
          <a:xfrm>
            <a:off x="6309954" y="3141257"/>
            <a:ext cx="2626768" cy="2158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9D649A-DACE-4814-8801-4D1F66B6E6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07" y="3173141"/>
            <a:ext cx="2626768" cy="212704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9AFB847-54A7-49D9-82F5-77C32FF42EE4}"/>
              </a:ext>
            </a:extLst>
          </p:cNvPr>
          <p:cNvSpPr/>
          <p:nvPr/>
        </p:nvSpPr>
        <p:spPr>
          <a:xfrm>
            <a:off x="1095561" y="5495854"/>
            <a:ext cx="891064" cy="36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1CE740-DCCD-423E-969B-51E000397576}"/>
              </a:ext>
            </a:extLst>
          </p:cNvPr>
          <p:cNvSpPr/>
          <p:nvPr/>
        </p:nvSpPr>
        <p:spPr>
          <a:xfrm>
            <a:off x="4093728" y="5495854"/>
            <a:ext cx="891064" cy="36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71084E-D52C-4BDC-8767-3787AD74CDB9}"/>
              </a:ext>
            </a:extLst>
          </p:cNvPr>
          <p:cNvSpPr/>
          <p:nvPr/>
        </p:nvSpPr>
        <p:spPr>
          <a:xfrm>
            <a:off x="7177806" y="5495854"/>
            <a:ext cx="891064" cy="36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E5D43D-A6F4-4E18-94BF-9CACCE2361D1}"/>
              </a:ext>
            </a:extLst>
          </p:cNvPr>
          <p:cNvSpPr/>
          <p:nvPr/>
        </p:nvSpPr>
        <p:spPr>
          <a:xfrm>
            <a:off x="10044852" y="5495854"/>
            <a:ext cx="1446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Inconsistent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F4E058-5F4D-4934-8FF9-2821C6469FBB}"/>
              </a:ext>
            </a:extLst>
          </p:cNvPr>
          <p:cNvSpPr/>
          <p:nvPr/>
        </p:nvSpPr>
        <p:spPr>
          <a:xfrm>
            <a:off x="1311906" y="2521331"/>
            <a:ext cx="9568185" cy="36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different linear models (same data set)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7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38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Transfer Function:</a:t>
            </a: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129691"/>
            <a:ext cx="1102852" cy="4898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Calibration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8" y="1668763"/>
            <a:ext cx="10643047" cy="15467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1800" b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 Standard error: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error (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the regression provides the absolute measure of the typical error between the transfer function and the actual observations: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F4C95F-9F29-4E3D-B4CA-DB46FE98D778}"/>
              </a:ext>
            </a:extLst>
          </p:cNvPr>
          <p:cNvSpPr/>
          <p:nvPr/>
        </p:nvSpPr>
        <p:spPr>
          <a:xfrm>
            <a:off x="855712" y="5246596"/>
            <a:ext cx="10781252" cy="75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7950" lvl="0" indent="-231775" algn="just">
              <a:lnSpc>
                <a:spcPct val="12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1800" b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=76% means that the model can only explain 76% of the variance in the data. There is 24% of the variance that is either noise or is not modeled correctly.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0A9D4E1-5382-4AFE-AA81-01BE78AD91B5}"/>
              </a:ext>
            </a:extLst>
          </p:cNvPr>
          <p:cNvSpPr txBox="1">
            <a:spLocks/>
          </p:cNvSpPr>
          <p:nvPr/>
        </p:nvSpPr>
        <p:spPr>
          <a:xfrm>
            <a:off x="993917" y="4204298"/>
            <a:ext cx="10643047" cy="9849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1800" b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the relative measure of the percentage of the dependent variable variance that the model explains:</a:t>
            </a:r>
          </a:p>
        </p:txBody>
      </p:sp>
    </p:spTree>
    <p:extLst>
      <p:ext uri="{BB962C8B-B14F-4D97-AF65-F5344CB8AC3E}">
        <p14:creationId xmlns:p14="http://schemas.microsoft.com/office/powerpoint/2010/main" val="2205647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F70D41-8892-4801-85E6-59F5C09A0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2" y="2127251"/>
            <a:ext cx="3731464" cy="348012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39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5683250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Functional Approximation:  </a:t>
            </a: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70504"/>
            <a:ext cx="1612235" cy="7161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Estimating </a:t>
            </a:r>
            <a:r>
              <a:rPr lang="en-US" sz="3000" b="1" dirty="0"/>
              <a:t>Transfer Function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6" y="1947509"/>
            <a:ext cx="7114914" cy="43785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1" baseline="4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(coefficient of determination) rewards you with trying to fit a curve to all the data points (noise and signal alike).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more complex the curve, the higher the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be.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never decreases by increasing the complexity of the transfer function.</a:t>
            </a:r>
          </a:p>
          <a:p>
            <a:pPr marL="801688" indent="-344488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increasing the complexity you may be “connecting the dots” more than modeling the actual signal.</a:t>
            </a:r>
          </a:p>
          <a:p>
            <a:pPr marL="801688" indent="-344488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most aim to ignore the noise and only model the signal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6E8B7-C4B9-4C3E-AA66-18AD222A6BD9}"/>
              </a:ext>
            </a:extLst>
          </p:cNvPr>
          <p:cNvSpPr txBox="1"/>
          <p:nvPr/>
        </p:nvSpPr>
        <p:spPr>
          <a:xfrm>
            <a:off x="626832" y="163335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Overfitting</a:t>
            </a:r>
          </a:p>
        </p:txBody>
      </p:sp>
    </p:spTree>
    <p:extLst>
      <p:ext uri="{BB962C8B-B14F-4D97-AF65-F5344CB8AC3E}">
        <p14:creationId xmlns:p14="http://schemas.microsoft.com/office/powerpoint/2010/main" val="104308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6913" y="4307521"/>
            <a:ext cx="10478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Instrumentation Amplifier: it is used to amplify very low-level signals, rejecting noise and interference signals. Examples can be heartbeats, blood pressure, temperature, earthquakes and so on.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The difference amplifier amplifies the difference between two signals that are already amplified in a previous stage.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  <a:latin typeface="DejaVu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87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DejaVu Serif"/>
              </a:rPr>
              <a:t>5.1 Signal Conditioning and Processing</a:t>
            </a:r>
            <a:r>
              <a:rPr lang="en-US" sz="3200" dirty="0">
                <a:solidFill>
                  <a:srgbClr val="002060"/>
                </a:solidFill>
                <a:latin typeface="DejaVu Serif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E29AAB-D170-4380-A1FC-4C367E0A7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7" y="611421"/>
            <a:ext cx="5468113" cy="3400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0D468A-9791-4F69-8DD0-417D85BA9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40" y="611421"/>
            <a:ext cx="5931089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59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40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5683250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Functional Approximation:  </a:t>
            </a:r>
            <a:endParaRPr lang="en-US" sz="25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710332-34CC-4F7A-80A3-CF54FB73FE43}"/>
              </a:ext>
            </a:extLst>
          </p:cNvPr>
          <p:cNvCxnSpPr/>
          <p:nvPr/>
        </p:nvCxnSpPr>
        <p:spPr>
          <a:xfrm>
            <a:off x="161925" y="6419858"/>
            <a:ext cx="118681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129691"/>
            <a:ext cx="1102852" cy="4898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Estimating </a:t>
            </a:r>
            <a:r>
              <a:rPr lang="en-US" sz="3000" b="1" dirty="0"/>
              <a:t>Transfer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A2245612-EA21-4882-88FE-1F0BC12CB1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915" y="1887127"/>
                <a:ext cx="7209805" cy="4378589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798513" indent="-346075" algn="just">
                  <a:lnSpc>
                    <a:spcPct val="150000"/>
                  </a:lnSpc>
                  <a:spcBef>
                    <a:spcPts val="2000"/>
                  </a:spcBef>
                  <a:spcAft>
                    <a:spcPts val="20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Adjusted </a:t>
                </a:r>
                <a:r>
                  <a:rPr 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8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penalizes the score for using more complex functions.</a:t>
                </a:r>
              </a:p>
              <a:p>
                <a:pPr marL="452438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𝐴𝑑𝑗𝑢𝑠𝑡𝑒𝑑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1688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Where:</a:t>
                </a:r>
              </a:p>
              <a:p>
                <a:pPr marL="143192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number of samples and </a:t>
                </a:r>
                <a:r>
                  <a:rPr 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parameters</a:t>
                </a:r>
              </a:p>
              <a:p>
                <a:pPr marL="801688" indent="-344488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20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also be number of input variables</a:t>
                </a:r>
              </a:p>
            </p:txBody>
          </p:sp>
        </mc:Choice>
        <mc:Fallback xmlns="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A2245612-EA21-4882-88FE-1F0BC12C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5" y="1887127"/>
                <a:ext cx="7209805" cy="4378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166E8B7-C4B9-4C3E-AA66-18AD222A6BD9}"/>
              </a:ext>
            </a:extLst>
          </p:cNvPr>
          <p:cNvSpPr txBox="1"/>
          <p:nvPr/>
        </p:nvSpPr>
        <p:spPr>
          <a:xfrm>
            <a:off x="626832" y="163335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Adjusted </a:t>
            </a:r>
            <a:r>
              <a:rPr lang="en-US" b="1" dirty="0"/>
              <a:t>R</a:t>
            </a:r>
            <a:r>
              <a:rPr lang="en-US" b="1" baseline="300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D46E2-321B-42A2-B723-DCD5EAF11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88" y="2657567"/>
            <a:ext cx="3505689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14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F70D41-8892-4801-85E6-59F5C09A0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400" y="2170152"/>
            <a:ext cx="4050642" cy="314639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41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5683250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Functional Approximation:  </a:t>
            </a:r>
            <a:endParaRPr lang="en-US" sz="25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710332-34CC-4F7A-80A3-CF54FB73FE43}"/>
              </a:ext>
            </a:extLst>
          </p:cNvPr>
          <p:cNvCxnSpPr/>
          <p:nvPr/>
        </p:nvCxnSpPr>
        <p:spPr>
          <a:xfrm>
            <a:off x="161925" y="6419858"/>
            <a:ext cx="118681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9690"/>
            <a:ext cx="1612235" cy="7161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Estimating </a:t>
            </a:r>
            <a:r>
              <a:rPr lang="en-US" sz="3000" b="1" dirty="0"/>
              <a:t>Transfer Function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6" y="2025144"/>
            <a:ext cx="6528318" cy="29436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multiple samples per calibration point.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large data set is available keep some data for validation.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the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 with data-sheets noise level.</a:t>
            </a:r>
          </a:p>
          <a:p>
            <a:pPr marL="801688" indent="-344488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using the most basic transfer function that will yield an acceptable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6E8B7-C4B9-4C3E-AA66-18AD222A6BD9}"/>
              </a:ext>
            </a:extLst>
          </p:cNvPr>
          <p:cNvSpPr txBox="1"/>
          <p:nvPr/>
        </p:nvSpPr>
        <p:spPr>
          <a:xfrm>
            <a:off x="626832" y="163335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How to avoid overfitting?</a:t>
            </a:r>
          </a:p>
        </p:txBody>
      </p:sp>
    </p:spTree>
    <p:extLst>
      <p:ext uri="{BB962C8B-B14F-4D97-AF65-F5344CB8AC3E}">
        <p14:creationId xmlns:p14="http://schemas.microsoft.com/office/powerpoint/2010/main" val="2331701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42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5683250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Calibration Summary:  </a:t>
            </a: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9690"/>
            <a:ext cx="1612235" cy="7161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Estimating </a:t>
            </a:r>
            <a:r>
              <a:rPr lang="en-US" sz="3000" b="1" dirty="0"/>
              <a:t>Transfer Function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4" y="2249427"/>
            <a:ext cx="8779813" cy="3814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99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Modifying the transfer function or its approximation to fit the experimental data.</a:t>
            </a:r>
          </a:p>
          <a:p>
            <a:pPr marL="5699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Adjustment of the data acquisition system to make the outputs signal fit into a normalized or “ideal” transfer function.</a:t>
            </a:r>
          </a:p>
          <a:p>
            <a:pPr marL="5699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(trimming) the sensor’s properties to fit the predetermined transfer function.</a:t>
            </a:r>
          </a:p>
          <a:p>
            <a:pPr marL="5699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a sensor specific reference device that can be used to compensate for sensor inaccuracies.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6E8B7-C4B9-4C3E-AA66-18AD222A6BD9}"/>
              </a:ext>
            </a:extLst>
          </p:cNvPr>
          <p:cNvSpPr txBox="1"/>
          <p:nvPr/>
        </p:nvSpPr>
        <p:spPr>
          <a:xfrm>
            <a:off x="626832" y="163335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Calibration of a sensor can yield:</a:t>
            </a:r>
          </a:p>
        </p:txBody>
      </p:sp>
    </p:spTree>
    <p:extLst>
      <p:ext uri="{BB962C8B-B14F-4D97-AF65-F5344CB8AC3E}">
        <p14:creationId xmlns:p14="http://schemas.microsoft.com/office/powerpoint/2010/main" val="1995336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6B3CE5-4940-4DBF-8824-636635089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46" y="2762359"/>
            <a:ext cx="3936829" cy="287423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43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Linear Regression:</a:t>
            </a: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9690"/>
            <a:ext cx="1612235" cy="7161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Estimating </a:t>
            </a:r>
            <a:r>
              <a:rPr lang="en-US" sz="3000" b="1" dirty="0"/>
              <a:t>Transfer Function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7" y="1887127"/>
            <a:ext cx="7168571" cy="41250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simplest and most widely used transfer function is a linear one.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in sensor calibration 3-5 points are tested along the full range of the sensor (10-90%).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line of best fit is determined to minimize standard error (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slope (sensitivity) and intercept (zero offset) is determined.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the intercept (zero offset) must be estimated and can’t be actually measured.</a:t>
            </a:r>
          </a:p>
        </p:txBody>
      </p:sp>
    </p:spTree>
    <p:extLst>
      <p:ext uri="{BB962C8B-B14F-4D97-AF65-F5344CB8AC3E}">
        <p14:creationId xmlns:p14="http://schemas.microsoft.com/office/powerpoint/2010/main" val="1635213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44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Non-Linear Function:</a:t>
            </a: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129690"/>
            <a:ext cx="1531734" cy="68034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Estimating </a:t>
            </a:r>
            <a:r>
              <a:rPr lang="en-US" sz="3000" b="1" dirty="0"/>
              <a:t>Transfer Function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7" y="1887127"/>
            <a:ext cx="5608219" cy="37097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sensors are not linear over their entire range.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at the extremes of the detection range the non-linearity is more predominant.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strategy is to calibrate the sensor over the range that it will be used rather than its entire sensing range.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9D21F-207C-4E79-B188-84298B374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78" y="1822745"/>
            <a:ext cx="4154588" cy="38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40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45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5750" y="1120715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Non-Linear Function:</a:t>
            </a: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9690"/>
            <a:ext cx="1610083" cy="71514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Estimating </a:t>
            </a:r>
            <a:r>
              <a:rPr lang="en-US" sz="3000" b="1" dirty="0"/>
              <a:t>Transfer Function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7" y="1887128"/>
            <a:ext cx="6564564" cy="5293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complicated functions can be applied such as: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551F0-C4EF-47AE-A23A-DAD611BDC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5" y="2602965"/>
            <a:ext cx="10517068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34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46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Non-Linear Function:</a:t>
            </a: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129691"/>
            <a:ext cx="1102852" cy="4898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Estimating </a:t>
            </a:r>
            <a:r>
              <a:rPr lang="en-US" sz="3000" b="1" dirty="0"/>
              <a:t>Transfer Function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6" y="1887127"/>
            <a:ext cx="6450679" cy="4220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transfer function, The inverse transfer function is also required.</a:t>
            </a:r>
          </a:p>
          <a:p>
            <a:pPr marL="1027113" indent="-225425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Function      E = A + B  ln(X)</a:t>
            </a:r>
          </a:p>
          <a:p>
            <a:pPr marL="1027113" indent="-225425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 Transfer function     X = e</a:t>
            </a:r>
            <a:r>
              <a:rPr lang="en-US" sz="1600" baseline="4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 - A) / B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three functions provided have only 3 parameters to determine in calibration (A, B).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these non-linear transfer functions a minimum of 5-8 calibration points are required.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5F5C6-89F1-4D73-8585-4936699B8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21" y="1898193"/>
            <a:ext cx="3710567" cy="37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25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2544F8-A064-449D-86ED-6C35F710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BD5E-5A99-4DED-ACDF-98279104ACA7}" type="slidenum">
              <a:rPr lang="en-US" smtClean="0"/>
              <a:t>47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159A2-68B8-49A2-80CC-627F469C1D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03313"/>
            <a:ext cx="4651375" cy="490537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500" b="1" dirty="0"/>
              <a:t>Polynomial Approximation:</a:t>
            </a:r>
            <a:endParaRPr lang="en-US" sz="25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710332-34CC-4F7A-80A3-CF54FB73FE43}"/>
              </a:ext>
            </a:extLst>
          </p:cNvPr>
          <p:cNvCxnSpPr/>
          <p:nvPr/>
        </p:nvCxnSpPr>
        <p:spPr>
          <a:xfrm>
            <a:off x="161925" y="6419858"/>
            <a:ext cx="118681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4C1130F-DC19-499C-8EA6-724D212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9690"/>
            <a:ext cx="1612235" cy="7161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38869-4646-4C1A-8D2E-A7D78B253786}"/>
              </a:ext>
            </a:extLst>
          </p:cNvPr>
          <p:cNvCxnSpPr>
            <a:cxnSpLocks/>
          </p:cNvCxnSpPr>
          <p:nvPr/>
        </p:nvCxnSpPr>
        <p:spPr>
          <a:xfrm>
            <a:off x="3674113" y="845792"/>
            <a:ext cx="4843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35FBAC1-C1D8-4963-8FFF-EF0F96C6B0DC}"/>
              </a:ext>
            </a:extLst>
          </p:cNvPr>
          <p:cNvSpPr txBox="1">
            <a:spLocks/>
          </p:cNvSpPr>
          <p:nvPr/>
        </p:nvSpPr>
        <p:spPr>
          <a:xfrm>
            <a:off x="3069995" y="233676"/>
            <a:ext cx="6052008" cy="7662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Estimating </a:t>
            </a:r>
            <a:r>
              <a:rPr lang="en-US" sz="3000" b="1" dirty="0"/>
              <a:t>Transfer Function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45612-EA21-4882-88FE-1F0BC12CB1FD}"/>
              </a:ext>
            </a:extLst>
          </p:cNvPr>
          <p:cNvSpPr txBox="1">
            <a:spLocks/>
          </p:cNvSpPr>
          <p:nvPr/>
        </p:nvSpPr>
        <p:spPr>
          <a:xfrm>
            <a:off x="993916" y="1887127"/>
            <a:ext cx="6735351" cy="4220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sensor may have a more complicated transfer function than these basic ones.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series can be used to approximate any transfer function.</a:t>
            </a:r>
          </a:p>
          <a:p>
            <a:pPr marL="798513" indent="-346075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b="1" baseline="4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polynomial is:</a:t>
            </a:r>
          </a:p>
          <a:p>
            <a:pPr marL="1198563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= a</a:t>
            </a:r>
            <a:r>
              <a:rPr lang="en-US" sz="18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</a:t>
            </a:r>
            <a:r>
              <a:rPr lang="en-US" sz="18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a</a:t>
            </a:r>
            <a:r>
              <a:rPr lang="en-US" sz="18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4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… a</a:t>
            </a:r>
            <a:r>
              <a:rPr lang="en-US" sz="18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4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800" baseline="4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344488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higher the order the better the fit but the more data points are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A1BC0-B19B-4B6E-A182-D91A8A084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768" y="2207166"/>
            <a:ext cx="4116307" cy="300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30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idx="4294967295"/>
          </p:nvPr>
        </p:nvSpPr>
        <p:spPr>
          <a:xfrm>
            <a:off x="0" y="62669"/>
            <a:ext cx="12192000" cy="6709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rgbClr val="00704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Instrument calibration</a:t>
            </a:r>
            <a:endParaRPr lang="en-US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object 3">
            <a:extLst>
              <a:ext uri="{FF2B5EF4-FFF2-40B4-BE49-F238E27FC236}">
                <a16:creationId xmlns:a16="http://schemas.microsoft.com/office/drawing/2014/main" id="{38F53F0C-F9B1-4D6C-8CC0-B464AF0E50CC}"/>
              </a:ext>
            </a:extLst>
          </p:cNvPr>
          <p:cNvGrpSpPr/>
          <p:nvPr/>
        </p:nvGrpSpPr>
        <p:grpSpPr>
          <a:xfrm>
            <a:off x="490359" y="879533"/>
            <a:ext cx="4809587" cy="1838268"/>
            <a:chOff x="1508760" y="1534668"/>
            <a:chExt cx="3546475" cy="1900555"/>
          </a:xfrm>
        </p:grpSpPr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35842B02-6D71-4F31-B23C-AFC09B98296D}"/>
                </a:ext>
              </a:extLst>
            </p:cNvPr>
            <p:cNvSpPr/>
            <p:nvPr/>
          </p:nvSpPr>
          <p:spPr>
            <a:xfrm>
              <a:off x="1519427" y="1543811"/>
              <a:ext cx="3526790" cy="1882139"/>
            </a:xfrm>
            <a:custGeom>
              <a:avLst/>
              <a:gdLst/>
              <a:ahLst/>
              <a:cxnLst/>
              <a:rect l="l" t="t" r="r" b="b"/>
              <a:pathLst>
                <a:path w="3526790" h="1882139">
                  <a:moveTo>
                    <a:pt x="3526535" y="1882139"/>
                  </a:moveTo>
                  <a:lnTo>
                    <a:pt x="3526535" y="0"/>
                  </a:lnTo>
                  <a:lnTo>
                    <a:pt x="0" y="0"/>
                  </a:lnTo>
                  <a:lnTo>
                    <a:pt x="0" y="1882139"/>
                  </a:lnTo>
                  <a:lnTo>
                    <a:pt x="3526535" y="1882139"/>
                  </a:lnTo>
                  <a:close/>
                </a:path>
              </a:pathLst>
            </a:custGeom>
            <a:solidFill>
              <a:srgbClr val="FFFF9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76574BD4-9C15-49FC-B79F-11814B9EBB8C}"/>
                </a:ext>
              </a:extLst>
            </p:cNvPr>
            <p:cNvSpPr/>
            <p:nvPr/>
          </p:nvSpPr>
          <p:spPr>
            <a:xfrm>
              <a:off x="1508760" y="1534668"/>
              <a:ext cx="3546475" cy="1900555"/>
            </a:xfrm>
            <a:custGeom>
              <a:avLst/>
              <a:gdLst/>
              <a:ahLst/>
              <a:cxnLst/>
              <a:rect l="l" t="t" r="r" b="b"/>
              <a:pathLst>
                <a:path w="3546475" h="1900554">
                  <a:moveTo>
                    <a:pt x="3546348" y="1895856"/>
                  </a:moveTo>
                  <a:lnTo>
                    <a:pt x="3546348" y="4572"/>
                  </a:lnTo>
                  <a:lnTo>
                    <a:pt x="3543300" y="0"/>
                  </a:lnTo>
                  <a:lnTo>
                    <a:pt x="4572" y="0"/>
                  </a:lnTo>
                  <a:lnTo>
                    <a:pt x="0" y="4572"/>
                  </a:lnTo>
                  <a:lnTo>
                    <a:pt x="0" y="1895856"/>
                  </a:lnTo>
                  <a:lnTo>
                    <a:pt x="4572" y="1900428"/>
                  </a:lnTo>
                  <a:lnTo>
                    <a:pt x="10668" y="1900428"/>
                  </a:lnTo>
                  <a:lnTo>
                    <a:pt x="10668" y="19812"/>
                  </a:lnTo>
                  <a:lnTo>
                    <a:pt x="19812" y="9144"/>
                  </a:lnTo>
                  <a:lnTo>
                    <a:pt x="19812" y="19812"/>
                  </a:lnTo>
                  <a:lnTo>
                    <a:pt x="3528060" y="19812"/>
                  </a:lnTo>
                  <a:lnTo>
                    <a:pt x="3528060" y="9144"/>
                  </a:lnTo>
                  <a:lnTo>
                    <a:pt x="3537204" y="19812"/>
                  </a:lnTo>
                  <a:lnTo>
                    <a:pt x="3537204" y="1900428"/>
                  </a:lnTo>
                  <a:lnTo>
                    <a:pt x="3543300" y="1900428"/>
                  </a:lnTo>
                  <a:lnTo>
                    <a:pt x="3546348" y="1895856"/>
                  </a:lnTo>
                  <a:close/>
                </a:path>
                <a:path w="3546475" h="1900554">
                  <a:moveTo>
                    <a:pt x="19812" y="19812"/>
                  </a:moveTo>
                  <a:lnTo>
                    <a:pt x="19812" y="9144"/>
                  </a:lnTo>
                  <a:lnTo>
                    <a:pt x="10668" y="19812"/>
                  </a:lnTo>
                  <a:lnTo>
                    <a:pt x="19812" y="19812"/>
                  </a:lnTo>
                  <a:close/>
                </a:path>
                <a:path w="3546475" h="1900554">
                  <a:moveTo>
                    <a:pt x="19812" y="1882140"/>
                  </a:moveTo>
                  <a:lnTo>
                    <a:pt x="19812" y="19812"/>
                  </a:lnTo>
                  <a:lnTo>
                    <a:pt x="10668" y="19812"/>
                  </a:lnTo>
                  <a:lnTo>
                    <a:pt x="10668" y="1882140"/>
                  </a:lnTo>
                  <a:lnTo>
                    <a:pt x="19812" y="1882140"/>
                  </a:lnTo>
                  <a:close/>
                </a:path>
                <a:path w="3546475" h="1900554">
                  <a:moveTo>
                    <a:pt x="3537204" y="1882140"/>
                  </a:moveTo>
                  <a:lnTo>
                    <a:pt x="10668" y="1882140"/>
                  </a:lnTo>
                  <a:lnTo>
                    <a:pt x="19812" y="1891284"/>
                  </a:lnTo>
                  <a:lnTo>
                    <a:pt x="19812" y="1900428"/>
                  </a:lnTo>
                  <a:lnTo>
                    <a:pt x="3528060" y="1900428"/>
                  </a:lnTo>
                  <a:lnTo>
                    <a:pt x="3528060" y="1891284"/>
                  </a:lnTo>
                  <a:lnTo>
                    <a:pt x="3537204" y="1882140"/>
                  </a:lnTo>
                  <a:close/>
                </a:path>
                <a:path w="3546475" h="1900554">
                  <a:moveTo>
                    <a:pt x="19812" y="1900428"/>
                  </a:moveTo>
                  <a:lnTo>
                    <a:pt x="19812" y="1891284"/>
                  </a:lnTo>
                  <a:lnTo>
                    <a:pt x="10668" y="1882140"/>
                  </a:lnTo>
                  <a:lnTo>
                    <a:pt x="10668" y="1900428"/>
                  </a:lnTo>
                  <a:lnTo>
                    <a:pt x="19812" y="1900428"/>
                  </a:lnTo>
                  <a:close/>
                </a:path>
                <a:path w="3546475" h="1900554">
                  <a:moveTo>
                    <a:pt x="3537204" y="19812"/>
                  </a:moveTo>
                  <a:lnTo>
                    <a:pt x="3528060" y="9144"/>
                  </a:lnTo>
                  <a:lnTo>
                    <a:pt x="3528060" y="19812"/>
                  </a:lnTo>
                  <a:lnTo>
                    <a:pt x="3537204" y="19812"/>
                  </a:lnTo>
                  <a:close/>
                </a:path>
                <a:path w="3546475" h="1900554">
                  <a:moveTo>
                    <a:pt x="3537204" y="1882140"/>
                  </a:moveTo>
                  <a:lnTo>
                    <a:pt x="3537204" y="19812"/>
                  </a:lnTo>
                  <a:lnTo>
                    <a:pt x="3528060" y="19812"/>
                  </a:lnTo>
                  <a:lnTo>
                    <a:pt x="3528060" y="1882140"/>
                  </a:lnTo>
                  <a:lnTo>
                    <a:pt x="3537204" y="1882140"/>
                  </a:lnTo>
                  <a:close/>
                </a:path>
                <a:path w="3546475" h="1900554">
                  <a:moveTo>
                    <a:pt x="3537204" y="1900428"/>
                  </a:moveTo>
                  <a:lnTo>
                    <a:pt x="3537204" y="1882140"/>
                  </a:lnTo>
                  <a:lnTo>
                    <a:pt x="3528060" y="1891284"/>
                  </a:lnTo>
                  <a:lnTo>
                    <a:pt x="3528060" y="1900428"/>
                  </a:lnTo>
                  <a:lnTo>
                    <a:pt x="3537204" y="1900428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8" name="object 6">
            <a:extLst>
              <a:ext uri="{FF2B5EF4-FFF2-40B4-BE49-F238E27FC236}">
                <a16:creationId xmlns:a16="http://schemas.microsoft.com/office/drawing/2014/main" id="{BAE01B9E-DF29-4B97-9A72-431CBA47009B}"/>
              </a:ext>
            </a:extLst>
          </p:cNvPr>
          <p:cNvSpPr txBox="1"/>
          <p:nvPr/>
        </p:nvSpPr>
        <p:spPr>
          <a:xfrm>
            <a:off x="504581" y="891723"/>
            <a:ext cx="5077807" cy="169309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31134" marR="259074">
              <a:lnSpc>
                <a:spcPct val="80000"/>
              </a:lnSpc>
              <a:spcBef>
                <a:spcPts val="400"/>
              </a:spcBef>
            </a:pPr>
            <a:r>
              <a:rPr sz="2667" spc="-7" dirty="0">
                <a:solidFill>
                  <a:srgbClr val="001F5F"/>
                </a:solidFill>
                <a:latin typeface="Arial"/>
                <a:cs typeface="Arial"/>
              </a:rPr>
              <a:t>Calibration or </a:t>
            </a:r>
            <a:r>
              <a:rPr sz="2667" spc="-7" dirty="0">
                <a:solidFill>
                  <a:srgbClr val="C00000"/>
                </a:solidFill>
                <a:latin typeface="Arial"/>
                <a:cs typeface="Arial"/>
              </a:rPr>
              <a:t>gain  </a:t>
            </a:r>
            <a:r>
              <a:rPr sz="2667" spc="-33" dirty="0">
                <a:solidFill>
                  <a:srgbClr val="C00000"/>
                </a:solidFill>
                <a:latin typeface="Arial"/>
                <a:cs typeface="Arial"/>
              </a:rPr>
              <a:t>error</a:t>
            </a:r>
            <a:r>
              <a:rPr sz="2667" spc="-33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2667" spc="-7" dirty="0">
                <a:solidFill>
                  <a:srgbClr val="001F5F"/>
                </a:solidFill>
                <a:latin typeface="Arial"/>
                <a:cs typeface="Arial"/>
              </a:rPr>
              <a:t>Instrument has </a:t>
            </a:r>
            <a:r>
              <a:rPr sz="2667" dirty="0">
                <a:solidFill>
                  <a:srgbClr val="001F5F"/>
                </a:solidFill>
                <a:latin typeface="Arial"/>
                <a:cs typeface="Arial"/>
              </a:rPr>
              <a:t>to  </a:t>
            </a:r>
            <a:r>
              <a:rPr sz="2667" spc="-7" dirty="0">
                <a:solidFill>
                  <a:srgbClr val="001F5F"/>
                </a:solidFill>
                <a:latin typeface="Arial"/>
                <a:cs typeface="Arial"/>
              </a:rPr>
              <a:t>be calibrated </a:t>
            </a:r>
            <a:r>
              <a:rPr sz="2667" dirty="0">
                <a:solidFill>
                  <a:srgbClr val="001F5F"/>
                </a:solidFill>
                <a:latin typeface="Arial"/>
                <a:cs typeface="Arial"/>
              </a:rPr>
              <a:t>vs </a:t>
            </a:r>
            <a:r>
              <a:rPr sz="2667" spc="-7" dirty="0">
                <a:solidFill>
                  <a:srgbClr val="001F5F"/>
                </a:solidFill>
                <a:latin typeface="Arial"/>
                <a:cs typeface="Arial"/>
              </a:rPr>
              <a:t>known  standard or at least </a:t>
            </a:r>
            <a:r>
              <a:rPr sz="2667" dirty="0">
                <a:solidFill>
                  <a:srgbClr val="001F5F"/>
                </a:solidFill>
                <a:latin typeface="Arial"/>
                <a:cs typeface="Arial"/>
              </a:rPr>
              <a:t>vs  </a:t>
            </a:r>
            <a:r>
              <a:rPr sz="2667" spc="-7" dirty="0">
                <a:solidFill>
                  <a:srgbClr val="001F5F"/>
                </a:solidFill>
                <a:latin typeface="Arial"/>
                <a:cs typeface="Arial"/>
              </a:rPr>
              <a:t>another reasonably  good</a:t>
            </a:r>
            <a:r>
              <a:rPr sz="266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67" spc="-7" dirty="0">
                <a:solidFill>
                  <a:srgbClr val="001F5F"/>
                </a:solidFill>
                <a:latin typeface="Arial"/>
                <a:cs typeface="Arial"/>
              </a:rPr>
              <a:t>instrument</a:t>
            </a:r>
            <a:endParaRPr sz="2667" dirty="0">
              <a:latin typeface="Arial"/>
              <a:cs typeface="Arial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DF865E3-56F1-4832-817C-5700E2ECFE68}"/>
              </a:ext>
            </a:extLst>
          </p:cNvPr>
          <p:cNvSpPr/>
          <p:nvPr/>
        </p:nvSpPr>
        <p:spPr>
          <a:xfrm>
            <a:off x="976956" y="2742563"/>
            <a:ext cx="4666204" cy="4052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20" name="object 8">
            <a:extLst>
              <a:ext uri="{FF2B5EF4-FFF2-40B4-BE49-F238E27FC236}">
                <a16:creationId xmlns:a16="http://schemas.microsoft.com/office/drawing/2014/main" id="{CEDE0C94-B6DC-4AEF-881D-A15A2F0B56B6}"/>
              </a:ext>
            </a:extLst>
          </p:cNvPr>
          <p:cNvGrpSpPr/>
          <p:nvPr/>
        </p:nvGrpSpPr>
        <p:grpSpPr>
          <a:xfrm>
            <a:off x="5474853" y="930333"/>
            <a:ext cx="5749760" cy="1778500"/>
            <a:chOff x="5247132" y="1572768"/>
            <a:chExt cx="4128770" cy="1670685"/>
          </a:xfrm>
        </p:grpSpPr>
        <p:sp>
          <p:nvSpPr>
            <p:cNvPr id="21" name="object 9">
              <a:extLst>
                <a:ext uri="{FF2B5EF4-FFF2-40B4-BE49-F238E27FC236}">
                  <a16:creationId xmlns:a16="http://schemas.microsoft.com/office/drawing/2014/main" id="{043D6D5C-4466-4D56-BD1F-E42C77DF7A29}"/>
                </a:ext>
              </a:extLst>
            </p:cNvPr>
            <p:cNvSpPr/>
            <p:nvPr/>
          </p:nvSpPr>
          <p:spPr>
            <a:xfrm>
              <a:off x="5256275" y="1581911"/>
              <a:ext cx="4110354" cy="1652270"/>
            </a:xfrm>
            <a:custGeom>
              <a:avLst/>
              <a:gdLst/>
              <a:ahLst/>
              <a:cxnLst/>
              <a:rect l="l" t="t" r="r" b="b"/>
              <a:pathLst>
                <a:path w="4110354" h="1652270">
                  <a:moveTo>
                    <a:pt x="4110227" y="1652015"/>
                  </a:moveTo>
                  <a:lnTo>
                    <a:pt x="4110227" y="0"/>
                  </a:lnTo>
                  <a:lnTo>
                    <a:pt x="0" y="0"/>
                  </a:lnTo>
                  <a:lnTo>
                    <a:pt x="0" y="1652015"/>
                  </a:lnTo>
                  <a:lnTo>
                    <a:pt x="4110227" y="1652015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10">
              <a:extLst>
                <a:ext uri="{FF2B5EF4-FFF2-40B4-BE49-F238E27FC236}">
                  <a16:creationId xmlns:a16="http://schemas.microsoft.com/office/drawing/2014/main" id="{BECCC029-B5B7-4C60-B0DA-BF5608C029A6}"/>
                </a:ext>
              </a:extLst>
            </p:cNvPr>
            <p:cNvSpPr/>
            <p:nvPr/>
          </p:nvSpPr>
          <p:spPr>
            <a:xfrm>
              <a:off x="5247132" y="1572768"/>
              <a:ext cx="4128770" cy="1670685"/>
            </a:xfrm>
            <a:custGeom>
              <a:avLst/>
              <a:gdLst/>
              <a:ahLst/>
              <a:cxnLst/>
              <a:rect l="l" t="t" r="r" b="b"/>
              <a:pathLst>
                <a:path w="4128770" h="1670685">
                  <a:moveTo>
                    <a:pt x="4128516" y="1667256"/>
                  </a:moveTo>
                  <a:lnTo>
                    <a:pt x="4128516" y="4572"/>
                  </a:lnTo>
                  <a:lnTo>
                    <a:pt x="4123944" y="0"/>
                  </a:lnTo>
                  <a:lnTo>
                    <a:pt x="4572" y="0"/>
                  </a:lnTo>
                  <a:lnTo>
                    <a:pt x="0" y="4572"/>
                  </a:lnTo>
                  <a:lnTo>
                    <a:pt x="0" y="1667256"/>
                  </a:lnTo>
                  <a:lnTo>
                    <a:pt x="4572" y="1670304"/>
                  </a:lnTo>
                  <a:lnTo>
                    <a:pt x="9144" y="1670304"/>
                  </a:lnTo>
                  <a:lnTo>
                    <a:pt x="9144" y="19812"/>
                  </a:lnTo>
                  <a:lnTo>
                    <a:pt x="19812" y="9144"/>
                  </a:lnTo>
                  <a:lnTo>
                    <a:pt x="19812" y="19812"/>
                  </a:lnTo>
                  <a:lnTo>
                    <a:pt x="4110228" y="19812"/>
                  </a:lnTo>
                  <a:lnTo>
                    <a:pt x="4110228" y="9144"/>
                  </a:lnTo>
                  <a:lnTo>
                    <a:pt x="4119372" y="19812"/>
                  </a:lnTo>
                  <a:lnTo>
                    <a:pt x="4119372" y="1670304"/>
                  </a:lnTo>
                  <a:lnTo>
                    <a:pt x="4123944" y="1670304"/>
                  </a:lnTo>
                  <a:lnTo>
                    <a:pt x="4128516" y="1667256"/>
                  </a:lnTo>
                  <a:close/>
                </a:path>
                <a:path w="4128770" h="1670685">
                  <a:moveTo>
                    <a:pt x="19812" y="19812"/>
                  </a:moveTo>
                  <a:lnTo>
                    <a:pt x="19812" y="9144"/>
                  </a:lnTo>
                  <a:lnTo>
                    <a:pt x="9144" y="19812"/>
                  </a:lnTo>
                  <a:lnTo>
                    <a:pt x="19812" y="19812"/>
                  </a:lnTo>
                  <a:close/>
                </a:path>
                <a:path w="4128770" h="1670685">
                  <a:moveTo>
                    <a:pt x="19812" y="1652016"/>
                  </a:moveTo>
                  <a:lnTo>
                    <a:pt x="19812" y="19812"/>
                  </a:lnTo>
                  <a:lnTo>
                    <a:pt x="9144" y="19812"/>
                  </a:lnTo>
                  <a:lnTo>
                    <a:pt x="9144" y="1652016"/>
                  </a:lnTo>
                  <a:lnTo>
                    <a:pt x="19812" y="1652016"/>
                  </a:lnTo>
                  <a:close/>
                </a:path>
                <a:path w="4128770" h="1670685">
                  <a:moveTo>
                    <a:pt x="4119372" y="1652016"/>
                  </a:moveTo>
                  <a:lnTo>
                    <a:pt x="9144" y="1652016"/>
                  </a:lnTo>
                  <a:lnTo>
                    <a:pt x="19812" y="1661160"/>
                  </a:lnTo>
                  <a:lnTo>
                    <a:pt x="19812" y="1670304"/>
                  </a:lnTo>
                  <a:lnTo>
                    <a:pt x="4110228" y="1670304"/>
                  </a:lnTo>
                  <a:lnTo>
                    <a:pt x="4110228" y="1661160"/>
                  </a:lnTo>
                  <a:lnTo>
                    <a:pt x="4119372" y="1652016"/>
                  </a:lnTo>
                  <a:close/>
                </a:path>
                <a:path w="4128770" h="1670685">
                  <a:moveTo>
                    <a:pt x="19812" y="1670304"/>
                  </a:moveTo>
                  <a:lnTo>
                    <a:pt x="19812" y="1661160"/>
                  </a:lnTo>
                  <a:lnTo>
                    <a:pt x="9144" y="1652016"/>
                  </a:lnTo>
                  <a:lnTo>
                    <a:pt x="9144" y="1670304"/>
                  </a:lnTo>
                  <a:lnTo>
                    <a:pt x="19812" y="1670304"/>
                  </a:lnTo>
                  <a:close/>
                </a:path>
                <a:path w="4128770" h="1670685">
                  <a:moveTo>
                    <a:pt x="4119372" y="19812"/>
                  </a:moveTo>
                  <a:lnTo>
                    <a:pt x="4110228" y="9144"/>
                  </a:lnTo>
                  <a:lnTo>
                    <a:pt x="4110228" y="19812"/>
                  </a:lnTo>
                  <a:lnTo>
                    <a:pt x="4119372" y="19812"/>
                  </a:lnTo>
                  <a:close/>
                </a:path>
                <a:path w="4128770" h="1670685">
                  <a:moveTo>
                    <a:pt x="4119372" y="1652016"/>
                  </a:moveTo>
                  <a:lnTo>
                    <a:pt x="4119372" y="19812"/>
                  </a:lnTo>
                  <a:lnTo>
                    <a:pt x="4110228" y="19812"/>
                  </a:lnTo>
                  <a:lnTo>
                    <a:pt x="4110228" y="1652016"/>
                  </a:lnTo>
                  <a:lnTo>
                    <a:pt x="4119372" y="1652016"/>
                  </a:lnTo>
                  <a:close/>
                </a:path>
                <a:path w="4128770" h="1670685">
                  <a:moveTo>
                    <a:pt x="4119372" y="1670304"/>
                  </a:moveTo>
                  <a:lnTo>
                    <a:pt x="4119372" y="1652016"/>
                  </a:lnTo>
                  <a:lnTo>
                    <a:pt x="4110228" y="1661160"/>
                  </a:lnTo>
                  <a:lnTo>
                    <a:pt x="4110228" y="1670304"/>
                  </a:lnTo>
                  <a:lnTo>
                    <a:pt x="4119372" y="1670304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11">
            <a:extLst>
              <a:ext uri="{FF2B5EF4-FFF2-40B4-BE49-F238E27FC236}">
                <a16:creationId xmlns:a16="http://schemas.microsoft.com/office/drawing/2014/main" id="{62EFED3A-48C4-4D92-9B4D-993D79864A22}"/>
              </a:ext>
            </a:extLst>
          </p:cNvPr>
          <p:cNvSpPr txBox="1"/>
          <p:nvPr/>
        </p:nvSpPr>
        <p:spPr>
          <a:xfrm>
            <a:off x="5487045" y="942524"/>
            <a:ext cx="5942956" cy="136473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3610" marR="215895">
              <a:lnSpc>
                <a:spcPct val="80000"/>
              </a:lnSpc>
              <a:spcBef>
                <a:spcPts val="400"/>
              </a:spcBef>
            </a:pPr>
            <a:r>
              <a:rPr sz="2667" spc="-13" dirty="0">
                <a:solidFill>
                  <a:srgbClr val="FF0000"/>
                </a:solidFill>
                <a:latin typeface="Arial"/>
                <a:cs typeface="Arial"/>
              </a:rPr>
              <a:t>Offset</a:t>
            </a:r>
            <a:r>
              <a:rPr sz="2667" spc="-13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sz="2667" spc="-7" dirty="0">
                <a:solidFill>
                  <a:srgbClr val="001F5F"/>
                </a:solidFill>
                <a:latin typeface="Arial"/>
                <a:cs typeface="Arial"/>
              </a:rPr>
              <a:t>This is common  cause of </a:t>
            </a:r>
            <a:r>
              <a:rPr sz="2667" spc="-7" dirty="0">
                <a:solidFill>
                  <a:srgbClr val="C00000"/>
                </a:solidFill>
                <a:latin typeface="Arial"/>
                <a:cs typeface="Arial"/>
              </a:rPr>
              <a:t>errors in DC  measurements</a:t>
            </a:r>
            <a:r>
              <a:rPr sz="2667" spc="-7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2667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2667" spc="-7" dirty="0">
                <a:solidFill>
                  <a:srgbClr val="001F5F"/>
                </a:solidFill>
                <a:latin typeface="Arial"/>
                <a:cs typeface="Arial"/>
              </a:rPr>
              <a:t>should  know what </a:t>
            </a:r>
            <a:r>
              <a:rPr sz="2667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667" spc="-7" dirty="0">
                <a:solidFill>
                  <a:srgbClr val="001F5F"/>
                </a:solidFill>
                <a:latin typeface="Arial"/>
                <a:cs typeface="Arial"/>
              </a:rPr>
              <a:t>be called zero.  Beware of </a:t>
            </a:r>
            <a:r>
              <a:rPr sz="2667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667" spc="-7" dirty="0">
                <a:solidFill>
                  <a:srgbClr val="001F5F"/>
                </a:solidFill>
                <a:latin typeface="Arial"/>
                <a:cs typeface="Arial"/>
              </a:rPr>
              <a:t>drifts!</a:t>
            </a:r>
            <a:endParaRPr sz="2667" dirty="0">
              <a:latin typeface="Arial"/>
              <a:cs typeface="Arial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DBC801C6-E33F-4BBE-98D3-D0C5325F47CA}"/>
              </a:ext>
            </a:extLst>
          </p:cNvPr>
          <p:cNvSpPr/>
          <p:nvPr/>
        </p:nvSpPr>
        <p:spPr>
          <a:xfrm>
            <a:off x="5643160" y="2717800"/>
            <a:ext cx="4917625" cy="4126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600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81FD4-66A9-4FCD-9B4E-EF8FFBBB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71" y="33090"/>
            <a:ext cx="8376458" cy="62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4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846220-074E-4929-867A-211013F2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5E00A-B0CA-47CD-A90D-E46224128F50}"/>
              </a:ext>
            </a:extLst>
          </p:cNvPr>
          <p:cNvSpPr txBox="1"/>
          <p:nvPr/>
        </p:nvSpPr>
        <p:spPr>
          <a:xfrm>
            <a:off x="142042" y="4208405"/>
            <a:ext cx="113989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Voltage follower (also called a unity-gain amplifier, a buffer amplifier, and an isolation amplifier) is a op-amp circuit which has a voltage gain of 1.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The voltage follower circuit has a very high input impedance. This characteristic makes it a popular choice in many different types of circuits that require isolation between the input and output signal.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2060"/>
              </a:solidFill>
              <a:effectLst/>
              <a:latin typeface="DejaVu Serif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7940D-D823-4F22-9662-1483BC35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09" y="1357060"/>
            <a:ext cx="3519092" cy="16996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6E3FF1-62B4-4EC7-B6B3-8955C5CF498C}"/>
              </a:ext>
            </a:extLst>
          </p:cNvPr>
          <p:cNvSpPr txBox="1"/>
          <p:nvPr/>
        </p:nvSpPr>
        <p:spPr>
          <a:xfrm>
            <a:off x="257451" y="272533"/>
            <a:ext cx="8167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DejaVu Serif"/>
              </a:rPr>
              <a:t>5.1 Signal Conditioning and Processing</a:t>
            </a:r>
            <a:r>
              <a:rPr lang="en-US" sz="3200" dirty="0">
                <a:solidFill>
                  <a:srgbClr val="002060"/>
                </a:solidFill>
                <a:latin typeface="DejaVu Serif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F86F4F-199A-4500-8785-C8E6F3E34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07" y="1745281"/>
            <a:ext cx="3819253" cy="1575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D3F8DC-E7B3-425A-B2A6-B12DEDCB4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363" y="3377969"/>
            <a:ext cx="1657581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57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09848-8265-42FE-9937-985A0F43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6927"/>
            <a:ext cx="8534400" cy="55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30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3DB05-81D2-420A-856B-BF3FB0B21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961" y="184825"/>
            <a:ext cx="8022077" cy="60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420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4B15F-033D-4719-95D6-590C3535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665" y="68094"/>
            <a:ext cx="8287965" cy="62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9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F0408-C26A-4463-9CF6-69572176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83" y="107005"/>
            <a:ext cx="8323634" cy="62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8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2E950-974E-4D7F-A9EF-A09163CCC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27" y="449538"/>
            <a:ext cx="11183946" cy="560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76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4D1DB-1EB9-4E59-BEB7-7C075F42F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11" y="504498"/>
            <a:ext cx="11016977" cy="56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66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7E5D3-513F-4E95-950F-4A8B68B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C8300-AA27-4931-B576-DEF7EA3D1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6" y="396193"/>
            <a:ext cx="11174727" cy="57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39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7FAA2-9E0D-4E7C-8EA3-2BE95B0EE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8" y="536506"/>
            <a:ext cx="11154783" cy="57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29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201BE-3F3D-42C3-A12D-95AC17FF8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5" y="221097"/>
            <a:ext cx="11261129" cy="58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031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D1B7F-4B27-4986-B747-44A95B63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04" y="474822"/>
            <a:ext cx="11113591" cy="57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61" y="894425"/>
            <a:ext cx="9412077" cy="506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183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0F9F3-476D-4C8F-B87A-CD4FF1454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6188"/>
            <a:ext cx="9144000" cy="61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302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EB669-6182-4C35-9022-C737A7DED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3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839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484EC-046C-4117-B9FB-1F58E7A2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090"/>
            <a:ext cx="9144000" cy="62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000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28A7F-6D09-4CAA-82B0-CADAF238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2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053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12E86-7C0F-4E4C-B0CC-E84B0242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35" y="399285"/>
            <a:ext cx="11460865" cy="58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313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CBD20-8A60-4957-B782-CD4C3C847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70" y="368713"/>
            <a:ext cx="11320860" cy="57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58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00CE8-C94F-44F3-8EC6-1FE1DF78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D768C-7EDF-4B70-936C-63DBD00C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96" y="653031"/>
            <a:ext cx="10703408" cy="55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68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3744A-4285-4E15-AD2B-490DBC6FA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55" y="324290"/>
            <a:ext cx="11024890" cy="56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551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1CFFE-AA03-4FEF-8663-9F137E29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22" y="700392"/>
            <a:ext cx="10139956" cy="52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5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7322E-B0CA-4CCC-954C-1F35B4CEF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33" y="642026"/>
            <a:ext cx="10572934" cy="5390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8AE30-47B1-42EA-84B3-9704BA28E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723" y="921695"/>
            <a:ext cx="2834886" cy="1882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B82B5-E855-4FD0-B437-85D4DAE53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088"/>
            <a:ext cx="2415749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5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4E5DCB-8CAC-4235-A081-5F6B2BCD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31885-8522-491F-B962-1BE7042A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479"/>
            <a:ext cx="12192000" cy="5867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6625F3-AF61-4229-9BE0-4F1282B88033}"/>
              </a:ext>
            </a:extLst>
          </p:cNvPr>
          <p:cNvSpPr txBox="1"/>
          <p:nvPr/>
        </p:nvSpPr>
        <p:spPr>
          <a:xfrm>
            <a:off x="228599" y="0"/>
            <a:ext cx="75926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DejaVu Serif"/>
              </a:rPr>
              <a:t>5.1 Signal Conditioning and Processing</a:t>
            </a:r>
            <a:r>
              <a:rPr lang="en-US" sz="3200" dirty="0">
                <a:solidFill>
                  <a:srgbClr val="002060"/>
                </a:solidFill>
                <a:latin typeface="DejaVu Serif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4966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E91C4-AD22-4E09-9237-879EF69A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138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80A51-A5EF-48A2-8DB7-9F128C31C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16" y="2223775"/>
            <a:ext cx="4701947" cy="2796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CE936-331C-48F8-B902-73B9025D8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096" y="2370093"/>
            <a:ext cx="3744904" cy="3383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24E582-1CF0-480A-8C69-F81DF940D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947" y="1845784"/>
            <a:ext cx="697149" cy="2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172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64F8F-12C6-447E-80A2-D5BD607EB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528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E8791-8E58-4132-A273-5F09E8B70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2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205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3E52E-D17A-47D2-A4FC-90F77AF6A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81" y="169277"/>
            <a:ext cx="8480838" cy="613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836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EF8399-C255-4C6A-BA69-32AB2EB40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232" y="216971"/>
            <a:ext cx="8825536" cy="597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84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CD92D-59CE-461D-A729-20E10124D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962" y="343833"/>
            <a:ext cx="9284075" cy="58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390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80F35-7C65-4D01-BF40-D837767A8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374" y="217915"/>
            <a:ext cx="8599251" cy="600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52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14CAD-1DF6-4494-ACFA-382B85F8E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46" y="434789"/>
            <a:ext cx="10689507" cy="56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446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87C2B-9EED-4202-A522-6C626BD9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49" y="33090"/>
            <a:ext cx="8206902" cy="61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261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07F83-B167-4E15-BDF7-E8CA3CC63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67" y="0"/>
            <a:ext cx="9858065" cy="62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8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2ACA90-ABD4-465D-BF9B-508CE1EC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2BEE5-AB44-4ED6-910A-E836CB72A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063"/>
            <a:ext cx="12192000" cy="4424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DE61A8-33EB-450A-86D2-A4248196231E}"/>
              </a:ext>
            </a:extLst>
          </p:cNvPr>
          <p:cNvSpPr txBox="1"/>
          <p:nvPr/>
        </p:nvSpPr>
        <p:spPr>
          <a:xfrm>
            <a:off x="228599" y="0"/>
            <a:ext cx="75926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DejaVu Serif"/>
              </a:rPr>
              <a:t>5.1 Signal Conditioning and Processing</a:t>
            </a:r>
            <a:r>
              <a:rPr lang="en-US" sz="3200" dirty="0">
                <a:solidFill>
                  <a:srgbClr val="002060"/>
                </a:solidFill>
                <a:latin typeface="DejaVu Serif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96360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EAE37-913A-440A-BF00-515BE291C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781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A1685-7E27-4D0F-9E6A-08EAC9838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71" y="177441"/>
            <a:ext cx="8376458" cy="60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45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51847-6756-44F7-8011-B596697BB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06" y="107005"/>
            <a:ext cx="8213387" cy="61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40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FFB28-5BF0-4453-91D1-B4F3E2421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323" y="107005"/>
            <a:ext cx="8119353" cy="60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700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3D50B-2847-492C-9467-B8A7CF58D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544" y="33090"/>
            <a:ext cx="8420911" cy="63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0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3CA7A-0999-4984-9DBD-9DE34BF6D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64" y="204280"/>
            <a:ext cx="8067472" cy="60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436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16BFE-CD87-461D-A5C3-E5CE686A4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323" y="145915"/>
            <a:ext cx="8119353" cy="60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339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840B8-9CCB-43A3-850C-C6FC85C43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22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AA9A1-C04F-4237-9F0F-E1215009B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30" y="116732"/>
            <a:ext cx="8255540" cy="61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56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88105-3860-4800-8039-AAE943DB1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42" y="86254"/>
            <a:ext cx="8223115" cy="61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9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67151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DejaVu Serif"/>
              </a:rPr>
              <a:t>5.2 Sensors and Transducers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0155" y="2206656"/>
            <a:ext cx="11851689" cy="5143500"/>
          </a:xfr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tabLst>
                <a:tab pos="1797050" algn="l"/>
              </a:tabLst>
            </a:pPr>
            <a:r>
              <a:rPr lang="en-GB" sz="2400" dirty="0">
                <a:solidFill>
                  <a:srgbClr val="002060"/>
                </a:solidFill>
                <a:latin typeface="DejaVu Serif"/>
              </a:rPr>
              <a:t>A sensor is used to detect a physical  parameter in one form and report it in  another form of energy, often electrical  signal.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1797050" algn="l"/>
              </a:tabLst>
            </a:pPr>
            <a:r>
              <a:rPr lang="en-GB" sz="2400" dirty="0">
                <a:solidFill>
                  <a:srgbClr val="002060"/>
                </a:solidFill>
                <a:latin typeface="DejaVu Serif"/>
              </a:rPr>
              <a:t>A transducer is a device that converts a  signal in one form of energy to another  form of energy (e.g. microphone, speaker)</a:t>
            </a:r>
            <a:r>
              <a:rPr lang="en-US" sz="2400" dirty="0">
                <a:solidFill>
                  <a:srgbClr val="002060"/>
                </a:solidFill>
                <a:latin typeface="DejaVu Serif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There are two types of sensors digital or analog i.e. binary or continuous.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The analog sensor produces a continuous output signal that is proportionally varied to the sensed parameter.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  <a:latin typeface="DejaVu Serif"/>
              </a:rPr>
              <a:t>Sensors with analog output may also be called transducers, while sensors with discrete (or binary or digital) output are called switches, e.g., “proximity sensor or switch”.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C83CC-B290-42DF-A0F7-CD56F5D9F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68" y="867106"/>
            <a:ext cx="5449863" cy="121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552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4CBD7-B0A6-4E4C-A5FD-F3578CD67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78" y="214008"/>
            <a:ext cx="8080443" cy="60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341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FF984-C8A9-4CBF-B2DB-12533D148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70" y="188733"/>
            <a:ext cx="8051260" cy="60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70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26C5B-8AF0-422B-B73A-9819FBE29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14976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89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26979-7474-41B6-BA7F-59AB32877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562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D88C4-92D0-414B-AF19-C2DE26C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91D20-A354-49DB-8A09-6E279468D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94552"/>
            <a:ext cx="8102600" cy="57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53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9855</TotalTime>
  <Words>2887</Words>
  <Application>Microsoft Office PowerPoint</Application>
  <PresentationFormat>Widescreen</PresentationFormat>
  <Paragraphs>397</Paragraphs>
  <Slides>94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4" baseType="lpstr">
      <vt:lpstr>Arial</vt:lpstr>
      <vt:lpstr>Calibri</vt:lpstr>
      <vt:lpstr>Calibri Light</vt:lpstr>
      <vt:lpstr>Cambria Math</vt:lpstr>
      <vt:lpstr>DejaVu Serif</vt:lpstr>
      <vt:lpstr>Sakkal Majalla</vt:lpstr>
      <vt:lpstr>Times New Roman</vt:lpstr>
      <vt:lpstr>Trebuchet MS</vt:lpstr>
      <vt:lpstr>Wingdings</vt:lpstr>
      <vt:lpstr>Retrospect</vt:lpstr>
      <vt:lpstr>Mechatronics System Design  Chapter 5: Sensors and Transducers.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5.2 Sensors and Transducers</vt:lpstr>
      <vt:lpstr>PowerPoint Presentation</vt:lpstr>
      <vt:lpstr>PowerPoint Presentation</vt:lpstr>
      <vt:lpstr>PowerPoint Presentation</vt:lpstr>
      <vt:lpstr>Sensor Characteristics</vt:lpstr>
      <vt:lpstr>PowerPoint Presentation</vt:lpstr>
      <vt:lpstr>Sensor Characteristics</vt:lpstr>
      <vt:lpstr>Sensor Characteristics</vt:lpstr>
      <vt:lpstr>PowerPoint Presentation</vt:lpstr>
      <vt:lpstr>PowerPoint Presentation</vt:lpstr>
      <vt:lpstr>Sensor Characteristics</vt:lpstr>
      <vt:lpstr>PowerPoint Presentation</vt:lpstr>
      <vt:lpstr>Sensor Characteristics </vt:lpstr>
      <vt:lpstr>Sensor Characteristics </vt:lpstr>
      <vt:lpstr>PowerPoint Presentation</vt:lpstr>
      <vt:lpstr>Sensor Selection Criteria</vt:lpstr>
      <vt:lpstr>PowerPoint Presentation</vt:lpstr>
      <vt:lpstr>PowerPoint Presentation</vt:lpstr>
      <vt:lpstr>Transfer Function:</vt:lpstr>
      <vt:lpstr>Transfer Function:</vt:lpstr>
      <vt:lpstr>Transfer Function:</vt:lpstr>
      <vt:lpstr>Transfer Function:</vt:lpstr>
      <vt:lpstr>Transfer Function:</vt:lpstr>
      <vt:lpstr>Transfer Function:</vt:lpstr>
      <vt:lpstr>Transfer Function:</vt:lpstr>
      <vt:lpstr>Transfer Function:</vt:lpstr>
      <vt:lpstr>Transfer Function:</vt:lpstr>
      <vt:lpstr>Transfer Function:</vt:lpstr>
      <vt:lpstr>Transfer Function:</vt:lpstr>
      <vt:lpstr>Transfer Function:</vt:lpstr>
      <vt:lpstr>Functional Approximation:  </vt:lpstr>
      <vt:lpstr>Functional Approximation:  </vt:lpstr>
      <vt:lpstr>Functional Approximation:  </vt:lpstr>
      <vt:lpstr>Calibration Summary:  </vt:lpstr>
      <vt:lpstr>Linear Regression:</vt:lpstr>
      <vt:lpstr>Non-Linear Function:</vt:lpstr>
      <vt:lpstr>Non-Linear Function:</vt:lpstr>
      <vt:lpstr>Non-Linear Function:</vt:lpstr>
      <vt:lpstr>Polynomial Approximation:</vt:lpstr>
      <vt:lpstr>Instrument calibration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System Design  Chapter 1: Introduction to Mechatronics System Design</dc:title>
  <dc:creator>Ahmad Al Balasie</dc:creator>
  <cp:lastModifiedBy>Ahmad I Balasie</cp:lastModifiedBy>
  <cp:revision>156</cp:revision>
  <dcterms:created xsi:type="dcterms:W3CDTF">2020-08-24T10:36:18Z</dcterms:created>
  <dcterms:modified xsi:type="dcterms:W3CDTF">2021-12-14T13:56:34Z</dcterms:modified>
</cp:coreProperties>
</file>