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1" r:id="rId1"/>
  </p:sldMasterIdLst>
  <p:notesMasterIdLst>
    <p:notesMasterId r:id="rId59"/>
  </p:notesMasterIdLst>
  <p:handoutMasterIdLst>
    <p:handoutMasterId r:id="rId60"/>
  </p:handoutMasterIdLst>
  <p:sldIdLst>
    <p:sldId id="325" r:id="rId2"/>
    <p:sldId id="326" r:id="rId3"/>
    <p:sldId id="265" r:id="rId4"/>
    <p:sldId id="412" r:id="rId5"/>
    <p:sldId id="416" r:id="rId6"/>
    <p:sldId id="417" r:id="rId7"/>
    <p:sldId id="418" r:id="rId8"/>
    <p:sldId id="419" r:id="rId9"/>
    <p:sldId id="420" r:id="rId10"/>
    <p:sldId id="421" r:id="rId11"/>
    <p:sldId id="422" r:id="rId12"/>
    <p:sldId id="423" r:id="rId13"/>
    <p:sldId id="424" r:id="rId14"/>
    <p:sldId id="425" r:id="rId15"/>
    <p:sldId id="426" r:id="rId16"/>
    <p:sldId id="427"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70" r:id="rId32"/>
    <p:sldId id="445" r:id="rId33"/>
    <p:sldId id="471" r:id="rId34"/>
    <p:sldId id="446" r:id="rId35"/>
    <p:sldId id="447" r:id="rId36"/>
    <p:sldId id="448" r:id="rId37"/>
    <p:sldId id="449" r:id="rId38"/>
    <p:sldId id="450" r:id="rId39"/>
    <p:sldId id="451" r:id="rId40"/>
    <p:sldId id="452" r:id="rId41"/>
    <p:sldId id="453" r:id="rId42"/>
    <p:sldId id="454" r:id="rId43"/>
    <p:sldId id="455" r:id="rId44"/>
    <p:sldId id="457" r:id="rId45"/>
    <p:sldId id="458" r:id="rId46"/>
    <p:sldId id="456" r:id="rId47"/>
    <p:sldId id="459" r:id="rId48"/>
    <p:sldId id="460" r:id="rId49"/>
    <p:sldId id="461" r:id="rId50"/>
    <p:sldId id="463" r:id="rId51"/>
    <p:sldId id="464" r:id="rId52"/>
    <p:sldId id="465" r:id="rId53"/>
    <p:sldId id="466" r:id="rId54"/>
    <p:sldId id="468" r:id="rId55"/>
    <p:sldId id="467" r:id="rId56"/>
    <p:sldId id="469" r:id="rId57"/>
    <p:sldId id="387" r:id="rId58"/>
  </p:sldIdLst>
  <p:sldSz cx="8229600" cy="5943600"/>
  <p:notesSz cx="6858000" cy="9144000"/>
  <p:custDataLst>
    <p:tags r:id="rId62"/>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1872">
          <p15:clr>
            <a:srgbClr val="A4A3A4"/>
          </p15:clr>
        </p15:guide>
        <p15:guide id="2" pos="25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ate 10" initials="A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96F"/>
    <a:srgbClr val="0033CC"/>
    <a:srgbClr val="00CC99"/>
    <a:srgbClr val="CCECFF"/>
    <a:srgbClr val="99CCFF"/>
    <a:srgbClr val="A6C9FC"/>
    <a:srgbClr val="66CCFF"/>
    <a:srgbClr val="0581CD"/>
    <a:srgbClr val="66A2FA"/>
    <a:srgbClr val="A3B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42" autoAdjust="0"/>
    <p:restoredTop sz="88810" autoAdjust="0"/>
  </p:normalViewPr>
  <p:slideViewPr>
    <p:cSldViewPr snapToGrid="0">
      <p:cViewPr varScale="1">
        <p:scale>
          <a:sx n="136" d="100"/>
          <a:sy n="136" d="100"/>
        </p:scale>
        <p:origin x="-552" y="-96"/>
      </p:cViewPr>
      <p:guideLst>
        <p:guide orient="horz" pos="1872"/>
        <p:guide pos="2592"/>
      </p:guideLst>
    </p:cSldViewPr>
  </p:slideViewPr>
  <p:outlineViewPr>
    <p:cViewPr>
      <p:scale>
        <a:sx n="33" d="100"/>
        <a:sy n="33" d="100"/>
      </p:scale>
      <p:origin x="72" y="27144"/>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commentAuthors" Target="commentAuthor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68" Type="http://schemas.microsoft.com/office/2015/10/relationships/revisionInfo" Target="revisionInfo.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F17CA-7EB7-466D-8AF5-0E002BD1BC9C}" type="doc">
      <dgm:prSet loTypeId="urn:microsoft.com/office/officeart/2005/8/layout/default" loCatId="list" qsTypeId="urn:microsoft.com/office/officeart/2005/8/quickstyle/simple1" qsCatId="simple" csTypeId="urn:microsoft.com/office/officeart/2005/8/colors/accent4_4" csCatId="accent4" phldr="1"/>
      <dgm:spPr/>
      <dgm:t>
        <a:bodyPr/>
        <a:lstStyle/>
        <a:p>
          <a:endParaRPr lang="en-US"/>
        </a:p>
      </dgm:t>
    </dgm:pt>
    <dgm:pt modelId="{E970FC00-7C0C-4B8D-B25C-942640EE4D91}">
      <dgm:prSet phldrT="[Text]"/>
      <dgm:spPr/>
      <dgm:t>
        <a:bodyPr/>
        <a:lstStyle/>
        <a:p>
          <a:r>
            <a:rPr lang="en-US" dirty="0"/>
            <a:t>Making resource allocation </a:t>
          </a:r>
          <a:r>
            <a:rPr lang="en-US" dirty="0" smtClean="0"/>
            <a:t>decisions.</a:t>
          </a:r>
          <a:endParaRPr lang="en-US" dirty="0"/>
        </a:p>
      </dgm:t>
    </dgm:pt>
    <dgm:pt modelId="{05B789E7-2C44-4523-A71B-B0FA88D62A67}" type="parTrans" cxnId="{4F9512AC-2335-4E84-9CD3-80DA2E87D9A8}">
      <dgm:prSet/>
      <dgm:spPr/>
      <dgm:t>
        <a:bodyPr/>
        <a:lstStyle/>
        <a:p>
          <a:endParaRPr lang="en-US"/>
        </a:p>
      </dgm:t>
    </dgm:pt>
    <dgm:pt modelId="{655E40A5-5977-4ACE-9059-4456DB460450}" type="sibTrans" cxnId="{4F9512AC-2335-4E84-9CD3-80DA2E87D9A8}">
      <dgm:prSet/>
      <dgm:spPr/>
      <dgm:t>
        <a:bodyPr/>
        <a:lstStyle/>
        <a:p>
          <a:endParaRPr lang="en-US"/>
        </a:p>
      </dgm:t>
    </dgm:pt>
    <dgm:pt modelId="{7340B900-047C-486D-AE0A-C25493FCA5BE}">
      <dgm:prSet phldrT="[Text]"/>
      <dgm:spPr/>
      <dgm:t>
        <a:bodyPr/>
        <a:lstStyle/>
        <a:p>
          <a:r>
            <a:rPr lang="en-US" dirty="0"/>
            <a:t>Assessing management stewardship and </a:t>
          </a:r>
          <a:r>
            <a:rPr lang="en-US" dirty="0" smtClean="0"/>
            <a:t>performance.</a:t>
          </a:r>
          <a:endParaRPr lang="en-US" dirty="0"/>
        </a:p>
      </dgm:t>
    </dgm:pt>
    <dgm:pt modelId="{7B29103D-607E-40A0-A764-0EC8138AD644}" type="parTrans" cxnId="{04366CD4-3158-4E47-8D04-520583723DD0}">
      <dgm:prSet/>
      <dgm:spPr/>
      <dgm:t>
        <a:bodyPr/>
        <a:lstStyle/>
        <a:p>
          <a:endParaRPr lang="en-US"/>
        </a:p>
      </dgm:t>
    </dgm:pt>
    <dgm:pt modelId="{C97A4BAB-5D19-4D12-9A2A-7EDBE5814C6A}" type="sibTrans" cxnId="{04366CD4-3158-4E47-8D04-520583723DD0}">
      <dgm:prSet/>
      <dgm:spPr/>
      <dgm:t>
        <a:bodyPr/>
        <a:lstStyle/>
        <a:p>
          <a:endParaRPr lang="en-US"/>
        </a:p>
      </dgm:t>
    </dgm:pt>
    <dgm:pt modelId="{9551C327-A34D-44E2-B464-65E1FB81B3CA}">
      <dgm:prSet phldrT="[Text]"/>
      <dgm:spPr/>
      <dgm:t>
        <a:bodyPr/>
        <a:lstStyle/>
        <a:p>
          <a:r>
            <a:rPr lang="en-US" dirty="0"/>
            <a:t>Assessing economic resources, obligations, net resources, and changes in </a:t>
          </a:r>
          <a:r>
            <a:rPr lang="en-US" dirty="0" smtClean="0"/>
            <a:t>them.</a:t>
          </a:r>
          <a:endParaRPr lang="en-US" dirty="0"/>
        </a:p>
      </dgm:t>
    </dgm:pt>
    <dgm:pt modelId="{A353E12C-73BD-4CF8-B594-E49A00B62AE6}" type="parTrans" cxnId="{130B387C-875C-4848-8AA2-AD91ACA4F0B3}">
      <dgm:prSet/>
      <dgm:spPr/>
      <dgm:t>
        <a:bodyPr/>
        <a:lstStyle/>
        <a:p>
          <a:endParaRPr lang="en-US"/>
        </a:p>
      </dgm:t>
    </dgm:pt>
    <dgm:pt modelId="{697B6354-3A33-42A5-BC8A-413AA60B5B39}" type="sibTrans" cxnId="{130B387C-875C-4848-8AA2-AD91ACA4F0B3}">
      <dgm:prSet/>
      <dgm:spPr/>
      <dgm:t>
        <a:bodyPr/>
        <a:lstStyle/>
        <a:p>
          <a:endParaRPr lang="en-US"/>
        </a:p>
      </dgm:t>
    </dgm:pt>
    <dgm:pt modelId="{689C5374-8136-4E87-BDCB-8625BD59004D}">
      <dgm:prSet/>
      <dgm:spPr/>
      <dgm:t>
        <a:bodyPr/>
        <a:lstStyle/>
        <a:p>
          <a:r>
            <a:rPr lang="en-US" dirty="0"/>
            <a:t>Assessing services and ability to provide </a:t>
          </a:r>
          <a:r>
            <a:rPr lang="en-US" dirty="0" smtClean="0"/>
            <a:t>services.</a:t>
          </a:r>
          <a:endParaRPr lang="en-US" dirty="0"/>
        </a:p>
      </dgm:t>
    </dgm:pt>
    <dgm:pt modelId="{7C7DD870-B001-4340-9AE5-262D209B52BF}" type="parTrans" cxnId="{AD3AD7AD-0169-4265-AE0B-9E9371850653}">
      <dgm:prSet/>
      <dgm:spPr/>
      <dgm:t>
        <a:bodyPr/>
        <a:lstStyle/>
        <a:p>
          <a:endParaRPr lang="en-US"/>
        </a:p>
      </dgm:t>
    </dgm:pt>
    <dgm:pt modelId="{AE8989E4-ED34-49DB-8C39-3F34D1029295}" type="sibTrans" cxnId="{AD3AD7AD-0169-4265-AE0B-9E9371850653}">
      <dgm:prSet/>
      <dgm:spPr/>
      <dgm:t>
        <a:bodyPr/>
        <a:lstStyle/>
        <a:p>
          <a:endParaRPr lang="en-US"/>
        </a:p>
      </dgm:t>
    </dgm:pt>
    <dgm:pt modelId="{D5E7B261-B508-40FD-8FCD-5690D54282E2}" type="pres">
      <dgm:prSet presAssocID="{76FF17CA-7EB7-466D-8AF5-0E002BD1BC9C}" presName="diagram" presStyleCnt="0">
        <dgm:presLayoutVars>
          <dgm:dir/>
          <dgm:resizeHandles val="exact"/>
        </dgm:presLayoutVars>
      </dgm:prSet>
      <dgm:spPr/>
      <dgm:t>
        <a:bodyPr/>
        <a:lstStyle/>
        <a:p>
          <a:endParaRPr lang="en-US"/>
        </a:p>
      </dgm:t>
    </dgm:pt>
    <dgm:pt modelId="{D95B56FB-48C7-409E-B27C-BDFBB251239C}" type="pres">
      <dgm:prSet presAssocID="{E970FC00-7C0C-4B8D-B25C-942640EE4D91}" presName="node" presStyleLbl="node1" presStyleIdx="0" presStyleCnt="4">
        <dgm:presLayoutVars>
          <dgm:bulletEnabled val="1"/>
        </dgm:presLayoutVars>
      </dgm:prSet>
      <dgm:spPr/>
      <dgm:t>
        <a:bodyPr/>
        <a:lstStyle/>
        <a:p>
          <a:endParaRPr lang="en-US"/>
        </a:p>
      </dgm:t>
    </dgm:pt>
    <dgm:pt modelId="{6B6B3DD1-E749-42F9-928C-5BBEA45F0BBC}" type="pres">
      <dgm:prSet presAssocID="{655E40A5-5977-4ACE-9059-4456DB460450}" presName="sibTrans" presStyleCnt="0"/>
      <dgm:spPr/>
    </dgm:pt>
    <dgm:pt modelId="{C492F9C4-D657-45A2-8C2E-004761D8FC99}" type="pres">
      <dgm:prSet presAssocID="{689C5374-8136-4E87-BDCB-8625BD59004D}" presName="node" presStyleLbl="node1" presStyleIdx="1" presStyleCnt="4">
        <dgm:presLayoutVars>
          <dgm:bulletEnabled val="1"/>
        </dgm:presLayoutVars>
      </dgm:prSet>
      <dgm:spPr/>
      <dgm:t>
        <a:bodyPr/>
        <a:lstStyle/>
        <a:p>
          <a:endParaRPr lang="en-US"/>
        </a:p>
      </dgm:t>
    </dgm:pt>
    <dgm:pt modelId="{26058748-15DB-42AD-A016-0C0E8E77E2FA}" type="pres">
      <dgm:prSet presAssocID="{AE8989E4-ED34-49DB-8C39-3F34D1029295}" presName="sibTrans" presStyleCnt="0"/>
      <dgm:spPr/>
    </dgm:pt>
    <dgm:pt modelId="{98DF54D1-4CC7-4687-9E9B-28038A1F289A}" type="pres">
      <dgm:prSet presAssocID="{7340B900-047C-486D-AE0A-C25493FCA5BE}" presName="node" presStyleLbl="node1" presStyleIdx="2" presStyleCnt="4">
        <dgm:presLayoutVars>
          <dgm:bulletEnabled val="1"/>
        </dgm:presLayoutVars>
      </dgm:prSet>
      <dgm:spPr/>
      <dgm:t>
        <a:bodyPr/>
        <a:lstStyle/>
        <a:p>
          <a:endParaRPr lang="en-US"/>
        </a:p>
      </dgm:t>
    </dgm:pt>
    <dgm:pt modelId="{8158DD28-0990-45C5-BB16-FD1A171F5E5A}" type="pres">
      <dgm:prSet presAssocID="{C97A4BAB-5D19-4D12-9A2A-7EDBE5814C6A}" presName="sibTrans" presStyleCnt="0"/>
      <dgm:spPr/>
    </dgm:pt>
    <dgm:pt modelId="{1B718B2F-27F0-4734-99CC-53044E1BF37D}" type="pres">
      <dgm:prSet presAssocID="{9551C327-A34D-44E2-B464-65E1FB81B3CA}" presName="node" presStyleLbl="node1" presStyleIdx="3" presStyleCnt="4">
        <dgm:presLayoutVars>
          <dgm:bulletEnabled val="1"/>
        </dgm:presLayoutVars>
      </dgm:prSet>
      <dgm:spPr/>
      <dgm:t>
        <a:bodyPr/>
        <a:lstStyle/>
        <a:p>
          <a:endParaRPr lang="en-US"/>
        </a:p>
      </dgm:t>
    </dgm:pt>
  </dgm:ptLst>
  <dgm:cxnLst>
    <dgm:cxn modelId="{04366CD4-3158-4E47-8D04-520583723DD0}" srcId="{76FF17CA-7EB7-466D-8AF5-0E002BD1BC9C}" destId="{7340B900-047C-486D-AE0A-C25493FCA5BE}" srcOrd="2" destOrd="0" parTransId="{7B29103D-607E-40A0-A764-0EC8138AD644}" sibTransId="{C97A4BAB-5D19-4D12-9A2A-7EDBE5814C6A}"/>
    <dgm:cxn modelId="{BF7CE694-0F4D-4976-8D51-2430DAB7E491}" type="presOf" srcId="{7340B900-047C-486D-AE0A-C25493FCA5BE}" destId="{98DF54D1-4CC7-4687-9E9B-28038A1F289A}" srcOrd="0" destOrd="0" presId="urn:microsoft.com/office/officeart/2005/8/layout/default"/>
    <dgm:cxn modelId="{08120AE2-E1F6-4711-8CE8-C9F1A4257CB7}" type="presOf" srcId="{76FF17CA-7EB7-466D-8AF5-0E002BD1BC9C}" destId="{D5E7B261-B508-40FD-8FCD-5690D54282E2}" srcOrd="0" destOrd="0" presId="urn:microsoft.com/office/officeart/2005/8/layout/default"/>
    <dgm:cxn modelId="{130B387C-875C-4848-8AA2-AD91ACA4F0B3}" srcId="{76FF17CA-7EB7-466D-8AF5-0E002BD1BC9C}" destId="{9551C327-A34D-44E2-B464-65E1FB81B3CA}" srcOrd="3" destOrd="0" parTransId="{A353E12C-73BD-4CF8-B594-E49A00B62AE6}" sibTransId="{697B6354-3A33-42A5-BC8A-413AA60B5B39}"/>
    <dgm:cxn modelId="{AD3AD7AD-0169-4265-AE0B-9E9371850653}" srcId="{76FF17CA-7EB7-466D-8AF5-0E002BD1BC9C}" destId="{689C5374-8136-4E87-BDCB-8625BD59004D}" srcOrd="1" destOrd="0" parTransId="{7C7DD870-B001-4340-9AE5-262D209B52BF}" sibTransId="{AE8989E4-ED34-49DB-8C39-3F34D1029295}"/>
    <dgm:cxn modelId="{7EB199F6-7EF1-4B40-A05A-C8CEEC6B080B}" type="presOf" srcId="{E970FC00-7C0C-4B8D-B25C-942640EE4D91}" destId="{D95B56FB-48C7-409E-B27C-BDFBB251239C}" srcOrd="0" destOrd="0" presId="urn:microsoft.com/office/officeart/2005/8/layout/default"/>
    <dgm:cxn modelId="{AD42DC2B-61BB-477A-A34C-2006C7C09CC5}" type="presOf" srcId="{689C5374-8136-4E87-BDCB-8625BD59004D}" destId="{C492F9C4-D657-45A2-8C2E-004761D8FC99}" srcOrd="0" destOrd="0" presId="urn:microsoft.com/office/officeart/2005/8/layout/default"/>
    <dgm:cxn modelId="{4F9512AC-2335-4E84-9CD3-80DA2E87D9A8}" srcId="{76FF17CA-7EB7-466D-8AF5-0E002BD1BC9C}" destId="{E970FC00-7C0C-4B8D-B25C-942640EE4D91}" srcOrd="0" destOrd="0" parTransId="{05B789E7-2C44-4523-A71B-B0FA88D62A67}" sibTransId="{655E40A5-5977-4ACE-9059-4456DB460450}"/>
    <dgm:cxn modelId="{DD3E9327-2472-4A4F-8A27-159DFD08C870}" type="presOf" srcId="{9551C327-A34D-44E2-B464-65E1FB81B3CA}" destId="{1B718B2F-27F0-4734-99CC-53044E1BF37D}" srcOrd="0" destOrd="0" presId="urn:microsoft.com/office/officeart/2005/8/layout/default"/>
    <dgm:cxn modelId="{69A5A510-8C55-4398-AF44-E9BF11857785}" type="presParOf" srcId="{D5E7B261-B508-40FD-8FCD-5690D54282E2}" destId="{D95B56FB-48C7-409E-B27C-BDFBB251239C}" srcOrd="0" destOrd="0" presId="urn:microsoft.com/office/officeart/2005/8/layout/default"/>
    <dgm:cxn modelId="{A8F30684-0353-4EB9-8F7B-A7D0489C0827}" type="presParOf" srcId="{D5E7B261-B508-40FD-8FCD-5690D54282E2}" destId="{6B6B3DD1-E749-42F9-928C-5BBEA45F0BBC}" srcOrd="1" destOrd="0" presId="urn:microsoft.com/office/officeart/2005/8/layout/default"/>
    <dgm:cxn modelId="{10111B03-7B2F-4546-B28D-7FDF7A688747}" type="presParOf" srcId="{D5E7B261-B508-40FD-8FCD-5690D54282E2}" destId="{C492F9C4-D657-45A2-8C2E-004761D8FC99}" srcOrd="2" destOrd="0" presId="urn:microsoft.com/office/officeart/2005/8/layout/default"/>
    <dgm:cxn modelId="{60D86E1E-A308-451D-BCDC-CE4577BA9FAF}" type="presParOf" srcId="{D5E7B261-B508-40FD-8FCD-5690D54282E2}" destId="{26058748-15DB-42AD-A016-0C0E8E77E2FA}" srcOrd="3" destOrd="0" presId="urn:microsoft.com/office/officeart/2005/8/layout/default"/>
    <dgm:cxn modelId="{91393074-7606-4E0D-92BD-79FCC7EA2922}" type="presParOf" srcId="{D5E7B261-B508-40FD-8FCD-5690D54282E2}" destId="{98DF54D1-4CC7-4687-9E9B-28038A1F289A}" srcOrd="4" destOrd="0" presId="urn:microsoft.com/office/officeart/2005/8/layout/default"/>
    <dgm:cxn modelId="{9A828C5B-F674-4006-8E78-B38B9698B41B}" type="presParOf" srcId="{D5E7B261-B508-40FD-8FCD-5690D54282E2}" destId="{8158DD28-0990-45C5-BB16-FD1A171F5E5A}" srcOrd="5" destOrd="0" presId="urn:microsoft.com/office/officeart/2005/8/layout/default"/>
    <dgm:cxn modelId="{D6BD71A6-C9DD-48BC-8FEC-658439B6ECDD}" type="presParOf" srcId="{D5E7B261-B508-40FD-8FCD-5690D54282E2}" destId="{1B718B2F-27F0-4734-99CC-53044E1BF37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E32BB-A2E0-4F7F-B1BA-680CA78E5ED6}"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n-US"/>
        </a:p>
      </dgm:t>
    </dgm:pt>
    <dgm:pt modelId="{7F9AFD14-B1BF-4F78-A334-4787EAB2731D}">
      <dgm:prSet phldrT="[Text]" custT="1"/>
      <dgm:spPr/>
      <dgm:t>
        <a:bodyPr/>
        <a:lstStyle/>
        <a:p>
          <a:r>
            <a:rPr lang="en-US" sz="1500" dirty="0"/>
            <a:t>Donors</a:t>
          </a:r>
        </a:p>
      </dgm:t>
    </dgm:pt>
    <dgm:pt modelId="{85D27878-AA9C-4A33-A809-3873ACB65101}" type="parTrans" cxnId="{6621DD49-C1BD-4F46-969E-AEF12DF6AE85}">
      <dgm:prSet/>
      <dgm:spPr/>
      <dgm:t>
        <a:bodyPr/>
        <a:lstStyle/>
        <a:p>
          <a:endParaRPr lang="en-US"/>
        </a:p>
      </dgm:t>
    </dgm:pt>
    <dgm:pt modelId="{3175DEF8-8C3C-4DA7-9339-328CA156C255}" type="sibTrans" cxnId="{6621DD49-C1BD-4F46-969E-AEF12DF6AE85}">
      <dgm:prSet/>
      <dgm:spPr/>
      <dgm:t>
        <a:bodyPr/>
        <a:lstStyle/>
        <a:p>
          <a:endParaRPr lang="en-US"/>
        </a:p>
      </dgm:t>
    </dgm:pt>
    <dgm:pt modelId="{CB2423FB-068C-474F-BE2D-901176410C8A}">
      <dgm:prSet phldrT="[Text]" custT="1"/>
      <dgm:spPr/>
      <dgm:t>
        <a:bodyPr/>
        <a:lstStyle/>
        <a:p>
          <a:r>
            <a:rPr lang="en-US" sz="1500" dirty="0"/>
            <a:t>Grantors</a:t>
          </a:r>
        </a:p>
      </dgm:t>
    </dgm:pt>
    <dgm:pt modelId="{B6FA1CD5-E3C2-4281-A822-E16C91CD0FBE}" type="parTrans" cxnId="{DE84F6DA-CCD3-451E-8707-475FAFE9A6A4}">
      <dgm:prSet/>
      <dgm:spPr/>
      <dgm:t>
        <a:bodyPr/>
        <a:lstStyle/>
        <a:p>
          <a:endParaRPr lang="en-US"/>
        </a:p>
      </dgm:t>
    </dgm:pt>
    <dgm:pt modelId="{CEA92790-FA2D-4F9F-A06C-D5C021938380}" type="sibTrans" cxnId="{DE84F6DA-CCD3-451E-8707-475FAFE9A6A4}">
      <dgm:prSet/>
      <dgm:spPr/>
      <dgm:t>
        <a:bodyPr/>
        <a:lstStyle/>
        <a:p>
          <a:endParaRPr lang="en-US"/>
        </a:p>
      </dgm:t>
    </dgm:pt>
    <dgm:pt modelId="{E7AADC55-FAD6-42A6-9859-49D98F407D2A}">
      <dgm:prSet phldrT="[Text]" custT="1"/>
      <dgm:spPr/>
      <dgm:t>
        <a:bodyPr/>
        <a:lstStyle/>
        <a:p>
          <a:r>
            <a:rPr lang="en-US" sz="1500" dirty="0"/>
            <a:t>Members</a:t>
          </a:r>
        </a:p>
      </dgm:t>
    </dgm:pt>
    <dgm:pt modelId="{35C01193-89A0-41B4-B07B-75669B05E49E}" type="parTrans" cxnId="{CB7B98BB-4E0D-46D8-AA06-D693E7D30E31}">
      <dgm:prSet/>
      <dgm:spPr/>
      <dgm:t>
        <a:bodyPr/>
        <a:lstStyle/>
        <a:p>
          <a:endParaRPr lang="en-US"/>
        </a:p>
      </dgm:t>
    </dgm:pt>
    <dgm:pt modelId="{19C499B5-6F42-4115-AA79-751B338C3BF1}" type="sibTrans" cxnId="{CB7B98BB-4E0D-46D8-AA06-D693E7D30E31}">
      <dgm:prSet/>
      <dgm:spPr/>
      <dgm:t>
        <a:bodyPr/>
        <a:lstStyle/>
        <a:p>
          <a:endParaRPr lang="en-US"/>
        </a:p>
      </dgm:t>
    </dgm:pt>
    <dgm:pt modelId="{D5E96E7E-0238-49D3-9BCF-25DE07A45DCB}">
      <dgm:prSet phldrT="[Text]" custT="1"/>
      <dgm:spPr/>
      <dgm:t>
        <a:bodyPr/>
        <a:lstStyle/>
        <a:p>
          <a:r>
            <a:rPr lang="en-US" sz="1500" dirty="0"/>
            <a:t>Lenders</a:t>
          </a:r>
        </a:p>
      </dgm:t>
    </dgm:pt>
    <dgm:pt modelId="{9F97CD22-C0AC-4142-8788-925469D33571}" type="parTrans" cxnId="{0F31F085-93F7-408D-80C3-3DC855E90369}">
      <dgm:prSet/>
      <dgm:spPr/>
      <dgm:t>
        <a:bodyPr/>
        <a:lstStyle/>
        <a:p>
          <a:endParaRPr lang="en-US"/>
        </a:p>
      </dgm:t>
    </dgm:pt>
    <dgm:pt modelId="{5DA79AB3-929E-4BB5-8FAB-79C4BAA69C55}" type="sibTrans" cxnId="{0F31F085-93F7-408D-80C3-3DC855E90369}">
      <dgm:prSet/>
      <dgm:spPr/>
      <dgm:t>
        <a:bodyPr/>
        <a:lstStyle/>
        <a:p>
          <a:endParaRPr lang="en-US"/>
        </a:p>
      </dgm:t>
    </dgm:pt>
    <dgm:pt modelId="{84DCEF6D-6012-421F-9508-0CA0297C86A5}">
      <dgm:prSet phldrT="[Text]" custT="1"/>
      <dgm:spPr/>
      <dgm:t>
        <a:bodyPr/>
        <a:lstStyle/>
        <a:p>
          <a:r>
            <a:rPr lang="en-US" sz="1500" dirty="0"/>
            <a:t>Consumers</a:t>
          </a:r>
        </a:p>
      </dgm:t>
    </dgm:pt>
    <dgm:pt modelId="{D3CA6E69-A35E-464D-B288-BC06EFBCB75D}" type="parTrans" cxnId="{C448AD2C-CD71-44C5-A8FE-931286B34BBE}">
      <dgm:prSet/>
      <dgm:spPr/>
      <dgm:t>
        <a:bodyPr/>
        <a:lstStyle/>
        <a:p>
          <a:endParaRPr lang="en-US"/>
        </a:p>
      </dgm:t>
    </dgm:pt>
    <dgm:pt modelId="{0F1133AE-48F8-4961-B595-F6FD42382F64}" type="sibTrans" cxnId="{C448AD2C-CD71-44C5-A8FE-931286B34BBE}">
      <dgm:prSet/>
      <dgm:spPr/>
      <dgm:t>
        <a:bodyPr/>
        <a:lstStyle/>
        <a:p>
          <a:endParaRPr lang="en-US"/>
        </a:p>
      </dgm:t>
    </dgm:pt>
    <dgm:pt modelId="{67C52776-C380-4EB6-B1C2-7AD82B587DA0}">
      <dgm:prSet phldrT="[Text]" custT="1"/>
      <dgm:spPr/>
      <dgm:t>
        <a:bodyPr/>
        <a:lstStyle/>
        <a:p>
          <a:r>
            <a:rPr lang="en-US" sz="1500" dirty="0"/>
            <a:t>Other resource providers</a:t>
          </a:r>
        </a:p>
      </dgm:t>
    </dgm:pt>
    <dgm:pt modelId="{4AF34AE1-DD6E-4FCD-AB7C-F446D8FAF6FD}" type="parTrans" cxnId="{6C89D4D0-AAC8-48EC-99E4-ACD37784AC97}">
      <dgm:prSet/>
      <dgm:spPr/>
      <dgm:t>
        <a:bodyPr/>
        <a:lstStyle/>
        <a:p>
          <a:endParaRPr lang="en-US"/>
        </a:p>
      </dgm:t>
    </dgm:pt>
    <dgm:pt modelId="{00E06A7F-A1B7-4A67-B6A9-5B6DB9C686C1}" type="sibTrans" cxnId="{6C89D4D0-AAC8-48EC-99E4-ACD37784AC97}">
      <dgm:prSet/>
      <dgm:spPr/>
      <dgm:t>
        <a:bodyPr/>
        <a:lstStyle/>
        <a:p>
          <a:endParaRPr lang="en-US"/>
        </a:p>
      </dgm:t>
    </dgm:pt>
    <dgm:pt modelId="{79217203-36FC-4E83-8E28-E30AA3A1484D}" type="pres">
      <dgm:prSet presAssocID="{EF6E32BB-A2E0-4F7F-B1BA-680CA78E5ED6}" presName="cycle" presStyleCnt="0">
        <dgm:presLayoutVars>
          <dgm:dir/>
          <dgm:resizeHandles val="exact"/>
        </dgm:presLayoutVars>
      </dgm:prSet>
      <dgm:spPr/>
      <dgm:t>
        <a:bodyPr/>
        <a:lstStyle/>
        <a:p>
          <a:endParaRPr lang="en-US"/>
        </a:p>
      </dgm:t>
    </dgm:pt>
    <dgm:pt modelId="{FA800849-8618-4E94-AE59-11C7B35EA34D}" type="pres">
      <dgm:prSet presAssocID="{7F9AFD14-B1BF-4F78-A334-4787EAB2731D}" presName="node" presStyleLbl="node1" presStyleIdx="0" presStyleCnt="6" custScaleX="136095">
        <dgm:presLayoutVars>
          <dgm:bulletEnabled val="1"/>
        </dgm:presLayoutVars>
      </dgm:prSet>
      <dgm:spPr/>
      <dgm:t>
        <a:bodyPr/>
        <a:lstStyle/>
        <a:p>
          <a:endParaRPr lang="en-US"/>
        </a:p>
      </dgm:t>
    </dgm:pt>
    <dgm:pt modelId="{9BFA6930-292C-458B-BF32-3F9ACD401B1A}" type="pres">
      <dgm:prSet presAssocID="{7F9AFD14-B1BF-4F78-A334-4787EAB2731D}" presName="spNode" presStyleCnt="0"/>
      <dgm:spPr/>
    </dgm:pt>
    <dgm:pt modelId="{20E03E29-DB8A-438C-9F59-BFEBB8586C8F}" type="pres">
      <dgm:prSet presAssocID="{3175DEF8-8C3C-4DA7-9339-328CA156C255}" presName="sibTrans" presStyleLbl="sibTrans1D1" presStyleIdx="0" presStyleCnt="6"/>
      <dgm:spPr/>
      <dgm:t>
        <a:bodyPr/>
        <a:lstStyle/>
        <a:p>
          <a:endParaRPr lang="en-US"/>
        </a:p>
      </dgm:t>
    </dgm:pt>
    <dgm:pt modelId="{F244720C-F328-447A-9475-E1AA6C1E232D}" type="pres">
      <dgm:prSet presAssocID="{CB2423FB-068C-474F-BE2D-901176410C8A}" presName="node" presStyleLbl="node1" presStyleIdx="1" presStyleCnt="6" custScaleX="138612">
        <dgm:presLayoutVars>
          <dgm:bulletEnabled val="1"/>
        </dgm:presLayoutVars>
      </dgm:prSet>
      <dgm:spPr/>
      <dgm:t>
        <a:bodyPr/>
        <a:lstStyle/>
        <a:p>
          <a:endParaRPr lang="en-US"/>
        </a:p>
      </dgm:t>
    </dgm:pt>
    <dgm:pt modelId="{50708B95-6931-488D-B980-5230A9677118}" type="pres">
      <dgm:prSet presAssocID="{CB2423FB-068C-474F-BE2D-901176410C8A}" presName="spNode" presStyleCnt="0"/>
      <dgm:spPr/>
    </dgm:pt>
    <dgm:pt modelId="{4BC44F78-7281-4B99-A3C0-589CF7A7D1B9}" type="pres">
      <dgm:prSet presAssocID="{CEA92790-FA2D-4F9F-A06C-D5C021938380}" presName="sibTrans" presStyleLbl="sibTrans1D1" presStyleIdx="1" presStyleCnt="6"/>
      <dgm:spPr/>
      <dgm:t>
        <a:bodyPr/>
        <a:lstStyle/>
        <a:p>
          <a:endParaRPr lang="en-US"/>
        </a:p>
      </dgm:t>
    </dgm:pt>
    <dgm:pt modelId="{7A332C2A-95EB-4575-ADD7-1CE599434E8F}" type="pres">
      <dgm:prSet presAssocID="{E7AADC55-FAD6-42A6-9859-49D98F407D2A}" presName="node" presStyleLbl="node1" presStyleIdx="2" presStyleCnt="6" custScaleX="135320">
        <dgm:presLayoutVars>
          <dgm:bulletEnabled val="1"/>
        </dgm:presLayoutVars>
      </dgm:prSet>
      <dgm:spPr/>
      <dgm:t>
        <a:bodyPr/>
        <a:lstStyle/>
        <a:p>
          <a:endParaRPr lang="en-US"/>
        </a:p>
      </dgm:t>
    </dgm:pt>
    <dgm:pt modelId="{08178A72-7F31-4BE3-973C-EC03ED705379}" type="pres">
      <dgm:prSet presAssocID="{E7AADC55-FAD6-42A6-9859-49D98F407D2A}" presName="spNode" presStyleCnt="0"/>
      <dgm:spPr/>
    </dgm:pt>
    <dgm:pt modelId="{F2D1DC79-DA49-4047-A4DC-13F3969A8D71}" type="pres">
      <dgm:prSet presAssocID="{19C499B5-6F42-4115-AA79-751B338C3BF1}" presName="sibTrans" presStyleLbl="sibTrans1D1" presStyleIdx="2" presStyleCnt="6"/>
      <dgm:spPr/>
      <dgm:t>
        <a:bodyPr/>
        <a:lstStyle/>
        <a:p>
          <a:endParaRPr lang="en-US"/>
        </a:p>
      </dgm:t>
    </dgm:pt>
    <dgm:pt modelId="{09707105-63C1-481B-9EA6-C724B2019FBA}" type="pres">
      <dgm:prSet presAssocID="{D5E96E7E-0238-49D3-9BCF-25DE07A45DCB}" presName="node" presStyleLbl="node1" presStyleIdx="3" presStyleCnt="6" custScaleX="132803">
        <dgm:presLayoutVars>
          <dgm:bulletEnabled val="1"/>
        </dgm:presLayoutVars>
      </dgm:prSet>
      <dgm:spPr/>
      <dgm:t>
        <a:bodyPr/>
        <a:lstStyle/>
        <a:p>
          <a:endParaRPr lang="en-US"/>
        </a:p>
      </dgm:t>
    </dgm:pt>
    <dgm:pt modelId="{5C4A8ACC-A11E-44D1-A039-CD07C4EE403D}" type="pres">
      <dgm:prSet presAssocID="{D5E96E7E-0238-49D3-9BCF-25DE07A45DCB}" presName="spNode" presStyleCnt="0"/>
      <dgm:spPr/>
    </dgm:pt>
    <dgm:pt modelId="{C2F803BF-6CD6-4716-B907-DC5F25637DDD}" type="pres">
      <dgm:prSet presAssocID="{5DA79AB3-929E-4BB5-8FAB-79C4BAA69C55}" presName="sibTrans" presStyleLbl="sibTrans1D1" presStyleIdx="3" presStyleCnt="6"/>
      <dgm:spPr/>
      <dgm:t>
        <a:bodyPr/>
        <a:lstStyle/>
        <a:p>
          <a:endParaRPr lang="en-US"/>
        </a:p>
      </dgm:t>
    </dgm:pt>
    <dgm:pt modelId="{8B6F66AF-2258-4F7D-9B82-EFD294F0E6D6}" type="pres">
      <dgm:prSet presAssocID="{84DCEF6D-6012-421F-9508-0CA0297C86A5}" presName="node" presStyleLbl="node1" presStyleIdx="4" presStyleCnt="6" custScaleX="131999">
        <dgm:presLayoutVars>
          <dgm:bulletEnabled val="1"/>
        </dgm:presLayoutVars>
      </dgm:prSet>
      <dgm:spPr/>
      <dgm:t>
        <a:bodyPr/>
        <a:lstStyle/>
        <a:p>
          <a:endParaRPr lang="en-US"/>
        </a:p>
      </dgm:t>
    </dgm:pt>
    <dgm:pt modelId="{0F3A66B0-B0F6-4FCB-986F-4C8D7B3637AC}" type="pres">
      <dgm:prSet presAssocID="{84DCEF6D-6012-421F-9508-0CA0297C86A5}" presName="spNode" presStyleCnt="0"/>
      <dgm:spPr/>
    </dgm:pt>
    <dgm:pt modelId="{22380A0B-285B-4710-83F9-C9F042AA7F42}" type="pres">
      <dgm:prSet presAssocID="{0F1133AE-48F8-4961-B595-F6FD42382F64}" presName="sibTrans" presStyleLbl="sibTrans1D1" presStyleIdx="4" presStyleCnt="6"/>
      <dgm:spPr/>
      <dgm:t>
        <a:bodyPr/>
        <a:lstStyle/>
        <a:p>
          <a:endParaRPr lang="en-US"/>
        </a:p>
      </dgm:t>
    </dgm:pt>
    <dgm:pt modelId="{793FB7A2-4BA5-4F2E-9C88-597C8182B3D6}" type="pres">
      <dgm:prSet presAssocID="{67C52776-C380-4EB6-B1C2-7AD82B587DA0}" presName="node" presStyleLbl="node1" presStyleIdx="5" presStyleCnt="6" custScaleX="135187">
        <dgm:presLayoutVars>
          <dgm:bulletEnabled val="1"/>
        </dgm:presLayoutVars>
      </dgm:prSet>
      <dgm:spPr/>
      <dgm:t>
        <a:bodyPr/>
        <a:lstStyle/>
        <a:p>
          <a:endParaRPr lang="en-US"/>
        </a:p>
      </dgm:t>
    </dgm:pt>
    <dgm:pt modelId="{DC497DFE-63FE-4C20-B349-00155EC962B9}" type="pres">
      <dgm:prSet presAssocID="{67C52776-C380-4EB6-B1C2-7AD82B587DA0}" presName="spNode" presStyleCnt="0"/>
      <dgm:spPr/>
    </dgm:pt>
    <dgm:pt modelId="{87232790-3824-4898-986F-EEA801132954}" type="pres">
      <dgm:prSet presAssocID="{00E06A7F-A1B7-4A67-B6A9-5B6DB9C686C1}" presName="sibTrans" presStyleLbl="sibTrans1D1" presStyleIdx="5" presStyleCnt="6"/>
      <dgm:spPr/>
      <dgm:t>
        <a:bodyPr/>
        <a:lstStyle/>
        <a:p>
          <a:endParaRPr lang="en-US"/>
        </a:p>
      </dgm:t>
    </dgm:pt>
  </dgm:ptLst>
  <dgm:cxnLst>
    <dgm:cxn modelId="{869769A5-9179-4A0F-AF04-D95F21039190}" type="presOf" srcId="{0F1133AE-48F8-4961-B595-F6FD42382F64}" destId="{22380A0B-285B-4710-83F9-C9F042AA7F42}" srcOrd="0" destOrd="0" presId="urn:microsoft.com/office/officeart/2005/8/layout/cycle6"/>
    <dgm:cxn modelId="{CFA39AF2-6271-429F-8051-40F5F6B17A61}" type="presOf" srcId="{CB2423FB-068C-474F-BE2D-901176410C8A}" destId="{F244720C-F328-447A-9475-E1AA6C1E232D}" srcOrd="0" destOrd="0" presId="urn:microsoft.com/office/officeart/2005/8/layout/cycle6"/>
    <dgm:cxn modelId="{C448AD2C-CD71-44C5-A8FE-931286B34BBE}" srcId="{EF6E32BB-A2E0-4F7F-B1BA-680CA78E5ED6}" destId="{84DCEF6D-6012-421F-9508-0CA0297C86A5}" srcOrd="4" destOrd="0" parTransId="{D3CA6E69-A35E-464D-B288-BC06EFBCB75D}" sibTransId="{0F1133AE-48F8-4961-B595-F6FD42382F64}"/>
    <dgm:cxn modelId="{45C00E55-A8E6-4BD0-8E0F-0B0C2506BAA2}" type="presOf" srcId="{CEA92790-FA2D-4F9F-A06C-D5C021938380}" destId="{4BC44F78-7281-4B99-A3C0-589CF7A7D1B9}" srcOrd="0" destOrd="0" presId="urn:microsoft.com/office/officeart/2005/8/layout/cycle6"/>
    <dgm:cxn modelId="{6621DD49-C1BD-4F46-969E-AEF12DF6AE85}" srcId="{EF6E32BB-A2E0-4F7F-B1BA-680CA78E5ED6}" destId="{7F9AFD14-B1BF-4F78-A334-4787EAB2731D}" srcOrd="0" destOrd="0" parTransId="{85D27878-AA9C-4A33-A809-3873ACB65101}" sibTransId="{3175DEF8-8C3C-4DA7-9339-328CA156C255}"/>
    <dgm:cxn modelId="{252C0110-239A-489E-A535-F02D87A9BE6B}" type="presOf" srcId="{84DCEF6D-6012-421F-9508-0CA0297C86A5}" destId="{8B6F66AF-2258-4F7D-9B82-EFD294F0E6D6}" srcOrd="0" destOrd="0" presId="urn:microsoft.com/office/officeart/2005/8/layout/cycle6"/>
    <dgm:cxn modelId="{665D5CB4-37EA-4708-AC49-E0E4C7187D95}" type="presOf" srcId="{67C52776-C380-4EB6-B1C2-7AD82B587DA0}" destId="{793FB7A2-4BA5-4F2E-9C88-597C8182B3D6}" srcOrd="0" destOrd="0" presId="urn:microsoft.com/office/officeart/2005/8/layout/cycle6"/>
    <dgm:cxn modelId="{DE84F6DA-CCD3-451E-8707-475FAFE9A6A4}" srcId="{EF6E32BB-A2E0-4F7F-B1BA-680CA78E5ED6}" destId="{CB2423FB-068C-474F-BE2D-901176410C8A}" srcOrd="1" destOrd="0" parTransId="{B6FA1CD5-E3C2-4281-A822-E16C91CD0FBE}" sibTransId="{CEA92790-FA2D-4F9F-A06C-D5C021938380}"/>
    <dgm:cxn modelId="{6C89D4D0-AAC8-48EC-99E4-ACD37784AC97}" srcId="{EF6E32BB-A2E0-4F7F-B1BA-680CA78E5ED6}" destId="{67C52776-C380-4EB6-B1C2-7AD82B587DA0}" srcOrd="5" destOrd="0" parTransId="{4AF34AE1-DD6E-4FCD-AB7C-F446D8FAF6FD}" sibTransId="{00E06A7F-A1B7-4A67-B6A9-5B6DB9C686C1}"/>
    <dgm:cxn modelId="{11D0F985-D323-4C05-AB2C-9B44C0534796}" type="presOf" srcId="{D5E96E7E-0238-49D3-9BCF-25DE07A45DCB}" destId="{09707105-63C1-481B-9EA6-C724B2019FBA}" srcOrd="0" destOrd="0" presId="urn:microsoft.com/office/officeart/2005/8/layout/cycle6"/>
    <dgm:cxn modelId="{0F31F085-93F7-408D-80C3-3DC855E90369}" srcId="{EF6E32BB-A2E0-4F7F-B1BA-680CA78E5ED6}" destId="{D5E96E7E-0238-49D3-9BCF-25DE07A45DCB}" srcOrd="3" destOrd="0" parTransId="{9F97CD22-C0AC-4142-8788-925469D33571}" sibTransId="{5DA79AB3-929E-4BB5-8FAB-79C4BAA69C55}"/>
    <dgm:cxn modelId="{ABE954CF-1E39-4F6A-8163-687DC2A52C69}" type="presOf" srcId="{00E06A7F-A1B7-4A67-B6A9-5B6DB9C686C1}" destId="{87232790-3824-4898-986F-EEA801132954}" srcOrd="0" destOrd="0" presId="urn:microsoft.com/office/officeart/2005/8/layout/cycle6"/>
    <dgm:cxn modelId="{4C0B1C8C-7C38-4250-A166-3E09AED37813}" type="presOf" srcId="{E7AADC55-FAD6-42A6-9859-49D98F407D2A}" destId="{7A332C2A-95EB-4575-ADD7-1CE599434E8F}" srcOrd="0" destOrd="0" presId="urn:microsoft.com/office/officeart/2005/8/layout/cycle6"/>
    <dgm:cxn modelId="{3C0639DC-D1D2-4EFB-A9F3-7419E749F568}" type="presOf" srcId="{7F9AFD14-B1BF-4F78-A334-4787EAB2731D}" destId="{FA800849-8618-4E94-AE59-11C7B35EA34D}" srcOrd="0" destOrd="0" presId="urn:microsoft.com/office/officeart/2005/8/layout/cycle6"/>
    <dgm:cxn modelId="{D8105BCF-3099-4DF9-8E5A-2F37B03503F5}" type="presOf" srcId="{EF6E32BB-A2E0-4F7F-B1BA-680CA78E5ED6}" destId="{79217203-36FC-4E83-8E28-E30AA3A1484D}" srcOrd="0" destOrd="0" presId="urn:microsoft.com/office/officeart/2005/8/layout/cycle6"/>
    <dgm:cxn modelId="{091E4CBA-EE51-47CF-B372-5EEAFBE78BE8}" type="presOf" srcId="{3175DEF8-8C3C-4DA7-9339-328CA156C255}" destId="{20E03E29-DB8A-438C-9F59-BFEBB8586C8F}" srcOrd="0" destOrd="0" presId="urn:microsoft.com/office/officeart/2005/8/layout/cycle6"/>
    <dgm:cxn modelId="{9DDB4BB6-44FA-4030-B997-759F2BE2AE48}" type="presOf" srcId="{19C499B5-6F42-4115-AA79-751B338C3BF1}" destId="{F2D1DC79-DA49-4047-A4DC-13F3969A8D71}" srcOrd="0" destOrd="0" presId="urn:microsoft.com/office/officeart/2005/8/layout/cycle6"/>
    <dgm:cxn modelId="{CB7B98BB-4E0D-46D8-AA06-D693E7D30E31}" srcId="{EF6E32BB-A2E0-4F7F-B1BA-680CA78E5ED6}" destId="{E7AADC55-FAD6-42A6-9859-49D98F407D2A}" srcOrd="2" destOrd="0" parTransId="{35C01193-89A0-41B4-B07B-75669B05E49E}" sibTransId="{19C499B5-6F42-4115-AA79-751B338C3BF1}"/>
    <dgm:cxn modelId="{4DAD8EA4-21C1-4A2F-A304-B8B8C06E81FC}" type="presOf" srcId="{5DA79AB3-929E-4BB5-8FAB-79C4BAA69C55}" destId="{C2F803BF-6CD6-4716-B907-DC5F25637DDD}" srcOrd="0" destOrd="0" presId="urn:microsoft.com/office/officeart/2005/8/layout/cycle6"/>
    <dgm:cxn modelId="{73706DA8-AA84-4A23-8A05-857D56544B3A}" type="presParOf" srcId="{79217203-36FC-4E83-8E28-E30AA3A1484D}" destId="{FA800849-8618-4E94-AE59-11C7B35EA34D}" srcOrd="0" destOrd="0" presId="urn:microsoft.com/office/officeart/2005/8/layout/cycle6"/>
    <dgm:cxn modelId="{68529049-5703-4477-8AA0-5AA80E185CB9}" type="presParOf" srcId="{79217203-36FC-4E83-8E28-E30AA3A1484D}" destId="{9BFA6930-292C-458B-BF32-3F9ACD401B1A}" srcOrd="1" destOrd="0" presId="urn:microsoft.com/office/officeart/2005/8/layout/cycle6"/>
    <dgm:cxn modelId="{566D6FFC-17EC-4016-AAD2-7848CD69404B}" type="presParOf" srcId="{79217203-36FC-4E83-8E28-E30AA3A1484D}" destId="{20E03E29-DB8A-438C-9F59-BFEBB8586C8F}" srcOrd="2" destOrd="0" presId="urn:microsoft.com/office/officeart/2005/8/layout/cycle6"/>
    <dgm:cxn modelId="{D0A882E3-8301-436F-936D-E28FBF9997A7}" type="presParOf" srcId="{79217203-36FC-4E83-8E28-E30AA3A1484D}" destId="{F244720C-F328-447A-9475-E1AA6C1E232D}" srcOrd="3" destOrd="0" presId="urn:microsoft.com/office/officeart/2005/8/layout/cycle6"/>
    <dgm:cxn modelId="{229BC496-728A-4915-9079-E27C47EA3B4E}" type="presParOf" srcId="{79217203-36FC-4E83-8E28-E30AA3A1484D}" destId="{50708B95-6931-488D-B980-5230A9677118}" srcOrd="4" destOrd="0" presId="urn:microsoft.com/office/officeart/2005/8/layout/cycle6"/>
    <dgm:cxn modelId="{D835C74C-B6BD-4091-B641-CC784B788978}" type="presParOf" srcId="{79217203-36FC-4E83-8E28-E30AA3A1484D}" destId="{4BC44F78-7281-4B99-A3C0-589CF7A7D1B9}" srcOrd="5" destOrd="0" presId="urn:microsoft.com/office/officeart/2005/8/layout/cycle6"/>
    <dgm:cxn modelId="{3DF7951C-D14E-431A-94EF-D64801B1620A}" type="presParOf" srcId="{79217203-36FC-4E83-8E28-E30AA3A1484D}" destId="{7A332C2A-95EB-4575-ADD7-1CE599434E8F}" srcOrd="6" destOrd="0" presId="urn:microsoft.com/office/officeart/2005/8/layout/cycle6"/>
    <dgm:cxn modelId="{70CBE874-7613-4F8E-879E-8722C846A1E1}" type="presParOf" srcId="{79217203-36FC-4E83-8E28-E30AA3A1484D}" destId="{08178A72-7F31-4BE3-973C-EC03ED705379}" srcOrd="7" destOrd="0" presId="urn:microsoft.com/office/officeart/2005/8/layout/cycle6"/>
    <dgm:cxn modelId="{AB4FA721-AE33-423D-BDB3-F232717BD7A5}" type="presParOf" srcId="{79217203-36FC-4E83-8E28-E30AA3A1484D}" destId="{F2D1DC79-DA49-4047-A4DC-13F3969A8D71}" srcOrd="8" destOrd="0" presId="urn:microsoft.com/office/officeart/2005/8/layout/cycle6"/>
    <dgm:cxn modelId="{5BCAC804-2B83-4660-879A-595BB79EEF71}" type="presParOf" srcId="{79217203-36FC-4E83-8E28-E30AA3A1484D}" destId="{09707105-63C1-481B-9EA6-C724B2019FBA}" srcOrd="9" destOrd="0" presId="urn:microsoft.com/office/officeart/2005/8/layout/cycle6"/>
    <dgm:cxn modelId="{BB7084D2-7A2B-4B06-81EA-3B49A219FBE0}" type="presParOf" srcId="{79217203-36FC-4E83-8E28-E30AA3A1484D}" destId="{5C4A8ACC-A11E-44D1-A039-CD07C4EE403D}" srcOrd="10" destOrd="0" presId="urn:microsoft.com/office/officeart/2005/8/layout/cycle6"/>
    <dgm:cxn modelId="{785E5779-04FE-46F1-89A0-2D3BB9760DC2}" type="presParOf" srcId="{79217203-36FC-4E83-8E28-E30AA3A1484D}" destId="{C2F803BF-6CD6-4716-B907-DC5F25637DDD}" srcOrd="11" destOrd="0" presId="urn:microsoft.com/office/officeart/2005/8/layout/cycle6"/>
    <dgm:cxn modelId="{7AF4BFB4-8C70-4D39-95BB-416E0FC4E922}" type="presParOf" srcId="{79217203-36FC-4E83-8E28-E30AA3A1484D}" destId="{8B6F66AF-2258-4F7D-9B82-EFD294F0E6D6}" srcOrd="12" destOrd="0" presId="urn:microsoft.com/office/officeart/2005/8/layout/cycle6"/>
    <dgm:cxn modelId="{8A2E5EE6-61ED-4CC8-92CE-EC177F1FD8BA}" type="presParOf" srcId="{79217203-36FC-4E83-8E28-E30AA3A1484D}" destId="{0F3A66B0-B0F6-4FCB-986F-4C8D7B3637AC}" srcOrd="13" destOrd="0" presId="urn:microsoft.com/office/officeart/2005/8/layout/cycle6"/>
    <dgm:cxn modelId="{A63420D4-82A6-4BCB-B869-2A6DEA538FCA}" type="presParOf" srcId="{79217203-36FC-4E83-8E28-E30AA3A1484D}" destId="{22380A0B-285B-4710-83F9-C9F042AA7F42}" srcOrd="14" destOrd="0" presId="urn:microsoft.com/office/officeart/2005/8/layout/cycle6"/>
    <dgm:cxn modelId="{705D6107-5E54-49AB-AF1C-09C4308A5B69}" type="presParOf" srcId="{79217203-36FC-4E83-8E28-E30AA3A1484D}" destId="{793FB7A2-4BA5-4F2E-9C88-597C8182B3D6}" srcOrd="15" destOrd="0" presId="urn:microsoft.com/office/officeart/2005/8/layout/cycle6"/>
    <dgm:cxn modelId="{1CC6F8EF-92A4-4D1B-AB04-F1FFDB982549}" type="presParOf" srcId="{79217203-36FC-4E83-8E28-E30AA3A1484D}" destId="{DC497DFE-63FE-4C20-B349-00155EC962B9}" srcOrd="16" destOrd="0" presId="urn:microsoft.com/office/officeart/2005/8/layout/cycle6"/>
    <dgm:cxn modelId="{D8CE5F47-FAA5-4946-99A2-7D7C8F62774C}" type="presParOf" srcId="{79217203-36FC-4E83-8E28-E30AA3A1484D}" destId="{87232790-3824-4898-986F-EEA801132954}"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BCE9CB-96BE-489B-B7EA-C4009D9B1FE3}"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565FE5D1-C9AB-4FF0-8815-24A4250B66B9}">
      <dgm:prSet phldrT="[Text]"/>
      <dgm:spPr/>
      <dgm:t>
        <a:bodyPr/>
        <a:lstStyle/>
        <a:p>
          <a:r>
            <a:rPr lang="en-US" dirty="0">
              <a:solidFill>
                <a:srgbClr val="18696F"/>
              </a:solidFill>
            </a:rPr>
            <a:t>Revenues</a:t>
          </a:r>
        </a:p>
      </dgm:t>
    </dgm:pt>
    <dgm:pt modelId="{1C299F8F-6F07-4060-BA6D-2A42761ED611}" type="parTrans" cxnId="{81D15F84-6976-4957-81EA-27450D281E7D}">
      <dgm:prSet/>
      <dgm:spPr/>
      <dgm:t>
        <a:bodyPr/>
        <a:lstStyle/>
        <a:p>
          <a:endParaRPr lang="en-US"/>
        </a:p>
      </dgm:t>
    </dgm:pt>
    <dgm:pt modelId="{D1B12FD1-E579-497C-BFA0-C7EBF9E767F3}" type="sibTrans" cxnId="{81D15F84-6976-4957-81EA-27450D281E7D}">
      <dgm:prSet/>
      <dgm:spPr/>
      <dgm:t>
        <a:bodyPr/>
        <a:lstStyle/>
        <a:p>
          <a:endParaRPr lang="en-US"/>
        </a:p>
      </dgm:t>
    </dgm:pt>
    <dgm:pt modelId="{752535E9-99F4-40A9-987D-A25FC4C9A886}">
      <dgm:prSet phldrT="[Text]" custT="1"/>
      <dgm:spPr/>
      <dgm:t>
        <a:bodyPr/>
        <a:lstStyle/>
        <a:p>
          <a:r>
            <a:rPr lang="en-US" sz="1600" dirty="0"/>
            <a:t>Increases in net assets arising from exchange transactions in which the other party to the transaction is presumed to receive direct tangible </a:t>
          </a:r>
          <a:r>
            <a:rPr lang="en-US" sz="1600" dirty="0" smtClean="0"/>
            <a:t>benefits  </a:t>
          </a:r>
          <a:r>
            <a:rPr lang="en-US" sz="1600" dirty="0"/>
            <a:t>commensurate with the resources provided</a:t>
          </a:r>
        </a:p>
      </dgm:t>
    </dgm:pt>
    <dgm:pt modelId="{D3A6727A-6295-4D8F-B14F-0110AABEFD3A}" type="parTrans" cxnId="{FFC44A0C-B2FB-43EE-A67A-4ABC4050F610}">
      <dgm:prSet/>
      <dgm:spPr/>
      <dgm:t>
        <a:bodyPr/>
        <a:lstStyle/>
        <a:p>
          <a:endParaRPr lang="en-US"/>
        </a:p>
      </dgm:t>
    </dgm:pt>
    <dgm:pt modelId="{875F7BAD-74C7-4477-871E-E77C3FD08914}" type="sibTrans" cxnId="{FFC44A0C-B2FB-43EE-A67A-4ABC4050F610}">
      <dgm:prSet/>
      <dgm:spPr/>
      <dgm:t>
        <a:bodyPr/>
        <a:lstStyle/>
        <a:p>
          <a:endParaRPr lang="en-US"/>
        </a:p>
      </dgm:t>
    </dgm:pt>
    <dgm:pt modelId="{60FDFDDD-9F34-43F9-AFF5-309ACFF590CF}">
      <dgm:prSet phldrT="[Text]"/>
      <dgm:spPr>
        <a:solidFill>
          <a:srgbClr val="18696F"/>
        </a:solidFill>
      </dgm:spPr>
      <dgm:t>
        <a:bodyPr/>
        <a:lstStyle/>
        <a:p>
          <a:r>
            <a:rPr lang="en-US" dirty="0"/>
            <a:t>Gains</a:t>
          </a:r>
        </a:p>
      </dgm:t>
    </dgm:pt>
    <dgm:pt modelId="{12CEB242-2F10-4D7D-9A5A-67F3A1C321DF}" type="parTrans" cxnId="{D3106AFD-91B0-43A7-B194-07FC44F6B2A4}">
      <dgm:prSet/>
      <dgm:spPr/>
      <dgm:t>
        <a:bodyPr/>
        <a:lstStyle/>
        <a:p>
          <a:endParaRPr lang="en-US"/>
        </a:p>
      </dgm:t>
    </dgm:pt>
    <dgm:pt modelId="{6DD10EAE-F4B8-4EB8-8BA2-B1BC632C757C}" type="sibTrans" cxnId="{D3106AFD-91B0-43A7-B194-07FC44F6B2A4}">
      <dgm:prSet/>
      <dgm:spPr/>
      <dgm:t>
        <a:bodyPr/>
        <a:lstStyle/>
        <a:p>
          <a:endParaRPr lang="en-US"/>
        </a:p>
      </dgm:t>
    </dgm:pt>
    <dgm:pt modelId="{87E15B48-602D-4EFE-BF29-0F799AE289DA}">
      <dgm:prSet phldrT="[Text]" custT="1"/>
      <dgm:spPr/>
      <dgm:t>
        <a:bodyPr/>
        <a:lstStyle/>
        <a:p>
          <a:r>
            <a:rPr lang="en-US" sz="1600" dirty="0"/>
            <a:t>Increases in net assets that relate to peripheral or incidental transactions of the entity and often are beyond the control of management</a:t>
          </a:r>
        </a:p>
      </dgm:t>
    </dgm:pt>
    <dgm:pt modelId="{86AE093B-2AF7-4A02-A466-E633C084F075}" type="parTrans" cxnId="{1105677F-E9BD-4C81-9216-8FC5DEA76F9A}">
      <dgm:prSet/>
      <dgm:spPr/>
      <dgm:t>
        <a:bodyPr/>
        <a:lstStyle/>
        <a:p>
          <a:endParaRPr lang="en-US"/>
        </a:p>
      </dgm:t>
    </dgm:pt>
    <dgm:pt modelId="{D2E44252-ACA3-4ADE-BCF0-13BAABF0232F}" type="sibTrans" cxnId="{1105677F-E9BD-4C81-9216-8FC5DEA76F9A}">
      <dgm:prSet/>
      <dgm:spPr/>
      <dgm:t>
        <a:bodyPr/>
        <a:lstStyle/>
        <a:p>
          <a:endParaRPr lang="en-US"/>
        </a:p>
      </dgm:t>
    </dgm:pt>
    <dgm:pt modelId="{375AB42E-127B-465A-9422-41B901FBF251}">
      <dgm:prSet phldrT="[Text]"/>
      <dgm:spPr/>
      <dgm:t>
        <a:bodyPr/>
        <a:lstStyle/>
        <a:p>
          <a:r>
            <a:rPr lang="en-US" dirty="0"/>
            <a:t>Support</a:t>
          </a:r>
        </a:p>
      </dgm:t>
    </dgm:pt>
    <dgm:pt modelId="{EADA3C3B-D776-4CD1-92E9-E9B544BE2AFB}" type="parTrans" cxnId="{47C149D4-F5EB-456F-81C7-BFF70546AC89}">
      <dgm:prSet/>
      <dgm:spPr/>
      <dgm:t>
        <a:bodyPr/>
        <a:lstStyle/>
        <a:p>
          <a:endParaRPr lang="en-US"/>
        </a:p>
      </dgm:t>
    </dgm:pt>
    <dgm:pt modelId="{1CD34F26-7647-4F73-9619-FC32C02AD222}" type="sibTrans" cxnId="{47C149D4-F5EB-456F-81C7-BFF70546AC89}">
      <dgm:prSet/>
      <dgm:spPr/>
      <dgm:t>
        <a:bodyPr/>
        <a:lstStyle/>
        <a:p>
          <a:endParaRPr lang="en-US"/>
        </a:p>
      </dgm:t>
    </dgm:pt>
    <dgm:pt modelId="{151F4355-0231-423A-BEC6-3026A9AD4120}">
      <dgm:prSet phldrT="[Text]" custT="1"/>
      <dgm:spPr/>
      <dgm:t>
        <a:bodyPr/>
        <a:lstStyle/>
        <a:p>
          <a:r>
            <a:rPr lang="en-US" sz="1600" dirty="0"/>
            <a:t>A category of revenues arising from contributions of resources or nonexchange transactions and includes only amounts for which the donor derives no tangible benefits from the recipient agency</a:t>
          </a:r>
        </a:p>
      </dgm:t>
    </dgm:pt>
    <dgm:pt modelId="{26D10E3A-CFDF-4FDF-957B-EB456633F9EF}" type="parTrans" cxnId="{6EBA6C97-7636-4E7E-95FF-F04C3D7E481D}">
      <dgm:prSet/>
      <dgm:spPr/>
      <dgm:t>
        <a:bodyPr/>
        <a:lstStyle/>
        <a:p>
          <a:endParaRPr lang="en-US"/>
        </a:p>
      </dgm:t>
    </dgm:pt>
    <dgm:pt modelId="{2CE61C67-74D4-4724-9E80-2B6B9C871401}" type="sibTrans" cxnId="{6EBA6C97-7636-4E7E-95FF-F04C3D7E481D}">
      <dgm:prSet/>
      <dgm:spPr/>
      <dgm:t>
        <a:bodyPr/>
        <a:lstStyle/>
        <a:p>
          <a:endParaRPr lang="en-US"/>
        </a:p>
      </dgm:t>
    </dgm:pt>
    <dgm:pt modelId="{C4C15CDE-1B84-4B91-AA3B-13B96E8BDC6C}" type="pres">
      <dgm:prSet presAssocID="{19BCE9CB-96BE-489B-B7EA-C4009D9B1FE3}" presName="Name0" presStyleCnt="0">
        <dgm:presLayoutVars>
          <dgm:dir/>
          <dgm:animLvl val="lvl"/>
          <dgm:resizeHandles/>
        </dgm:presLayoutVars>
      </dgm:prSet>
      <dgm:spPr/>
      <dgm:t>
        <a:bodyPr/>
        <a:lstStyle/>
        <a:p>
          <a:endParaRPr lang="en-US"/>
        </a:p>
      </dgm:t>
    </dgm:pt>
    <dgm:pt modelId="{DEC2731B-C222-4942-A8D8-DF24F5721BDA}" type="pres">
      <dgm:prSet presAssocID="{565FE5D1-C9AB-4FF0-8815-24A4250B66B9}" presName="linNode" presStyleCnt="0"/>
      <dgm:spPr/>
    </dgm:pt>
    <dgm:pt modelId="{34EF6F93-80ED-4894-BFA8-FA243EEA396E}" type="pres">
      <dgm:prSet presAssocID="{565FE5D1-C9AB-4FF0-8815-24A4250B66B9}" presName="parentShp" presStyleLbl="node1" presStyleIdx="0" presStyleCnt="3" custScaleX="55195" custLinFactNeighborX="-15368">
        <dgm:presLayoutVars>
          <dgm:bulletEnabled val="1"/>
        </dgm:presLayoutVars>
      </dgm:prSet>
      <dgm:spPr/>
      <dgm:t>
        <a:bodyPr/>
        <a:lstStyle/>
        <a:p>
          <a:endParaRPr lang="en-US"/>
        </a:p>
      </dgm:t>
    </dgm:pt>
    <dgm:pt modelId="{607A82F4-8442-414E-B6AB-CDE9751B3E58}" type="pres">
      <dgm:prSet presAssocID="{565FE5D1-C9AB-4FF0-8815-24A4250B66B9}" presName="childShp" presStyleLbl="bgAccFollowNode1" presStyleIdx="0" presStyleCnt="3" custScaleX="126840">
        <dgm:presLayoutVars>
          <dgm:bulletEnabled val="1"/>
        </dgm:presLayoutVars>
      </dgm:prSet>
      <dgm:spPr/>
      <dgm:t>
        <a:bodyPr/>
        <a:lstStyle/>
        <a:p>
          <a:endParaRPr lang="en-US"/>
        </a:p>
      </dgm:t>
    </dgm:pt>
    <dgm:pt modelId="{DE74CEC9-6659-410B-8850-754DBD9DC820}" type="pres">
      <dgm:prSet presAssocID="{D1B12FD1-E579-497C-BFA0-C7EBF9E767F3}" presName="spacing" presStyleCnt="0"/>
      <dgm:spPr/>
    </dgm:pt>
    <dgm:pt modelId="{E10C7D00-A891-4CE3-AF07-7313E6FFA51E}" type="pres">
      <dgm:prSet presAssocID="{60FDFDDD-9F34-43F9-AFF5-309ACFF590CF}" presName="linNode" presStyleCnt="0"/>
      <dgm:spPr/>
    </dgm:pt>
    <dgm:pt modelId="{A3430FE2-104A-4087-AB33-4218499427E3}" type="pres">
      <dgm:prSet presAssocID="{60FDFDDD-9F34-43F9-AFF5-309ACFF590CF}" presName="parentShp" presStyleLbl="node1" presStyleIdx="1" presStyleCnt="3" custScaleX="56494" custLinFactNeighborX="-16017" custLinFactNeighborY="-833">
        <dgm:presLayoutVars>
          <dgm:bulletEnabled val="1"/>
        </dgm:presLayoutVars>
      </dgm:prSet>
      <dgm:spPr/>
      <dgm:t>
        <a:bodyPr/>
        <a:lstStyle/>
        <a:p>
          <a:endParaRPr lang="en-US"/>
        </a:p>
      </dgm:t>
    </dgm:pt>
    <dgm:pt modelId="{8D220FCF-C85C-4FFE-8F98-096BC7B41CE7}" type="pres">
      <dgm:prSet presAssocID="{60FDFDDD-9F34-43F9-AFF5-309ACFF590CF}" presName="childShp" presStyleLbl="bgAccFollowNode1" presStyleIdx="1" presStyleCnt="3" custScaleX="125974">
        <dgm:presLayoutVars>
          <dgm:bulletEnabled val="1"/>
        </dgm:presLayoutVars>
      </dgm:prSet>
      <dgm:spPr/>
      <dgm:t>
        <a:bodyPr/>
        <a:lstStyle/>
        <a:p>
          <a:endParaRPr lang="en-US"/>
        </a:p>
      </dgm:t>
    </dgm:pt>
    <dgm:pt modelId="{A9968749-2895-4227-82F8-75C8F642678B}" type="pres">
      <dgm:prSet presAssocID="{6DD10EAE-F4B8-4EB8-8BA2-B1BC632C757C}" presName="spacing" presStyleCnt="0"/>
      <dgm:spPr/>
    </dgm:pt>
    <dgm:pt modelId="{43DB336A-4318-4174-AA83-FC36AD578C81}" type="pres">
      <dgm:prSet presAssocID="{375AB42E-127B-465A-9422-41B901FBF251}" presName="linNode" presStyleCnt="0"/>
      <dgm:spPr/>
    </dgm:pt>
    <dgm:pt modelId="{D5EECFB8-F769-4B6B-8769-C3144DF91490}" type="pres">
      <dgm:prSet presAssocID="{375AB42E-127B-465A-9422-41B901FBF251}" presName="parentShp" presStyleLbl="node1" presStyleIdx="2" presStyleCnt="3" custScaleX="57792" custLinFactNeighborX="-14069" custLinFactNeighborY="1667">
        <dgm:presLayoutVars>
          <dgm:bulletEnabled val="1"/>
        </dgm:presLayoutVars>
      </dgm:prSet>
      <dgm:spPr/>
      <dgm:t>
        <a:bodyPr/>
        <a:lstStyle/>
        <a:p>
          <a:endParaRPr lang="en-US"/>
        </a:p>
      </dgm:t>
    </dgm:pt>
    <dgm:pt modelId="{E4DF9A32-2CBA-4E60-9201-BF688208F99F}" type="pres">
      <dgm:prSet presAssocID="{375AB42E-127B-465A-9422-41B901FBF251}" presName="childShp" presStyleLbl="bgAccFollowNode1" presStyleIdx="2" presStyleCnt="3" custScaleX="125541">
        <dgm:presLayoutVars>
          <dgm:bulletEnabled val="1"/>
        </dgm:presLayoutVars>
      </dgm:prSet>
      <dgm:spPr/>
      <dgm:t>
        <a:bodyPr/>
        <a:lstStyle/>
        <a:p>
          <a:endParaRPr lang="en-US"/>
        </a:p>
      </dgm:t>
    </dgm:pt>
  </dgm:ptLst>
  <dgm:cxnLst>
    <dgm:cxn modelId="{88D514E9-07AA-4A77-B13D-69F1F00ADA9C}" type="presOf" srcId="{19BCE9CB-96BE-489B-B7EA-C4009D9B1FE3}" destId="{C4C15CDE-1B84-4B91-AA3B-13B96E8BDC6C}" srcOrd="0" destOrd="0" presId="urn:microsoft.com/office/officeart/2005/8/layout/vList6"/>
    <dgm:cxn modelId="{A5905CC9-91E4-4F87-85EA-9673E7C1FAD0}" type="presOf" srcId="{151F4355-0231-423A-BEC6-3026A9AD4120}" destId="{E4DF9A32-2CBA-4E60-9201-BF688208F99F}" srcOrd="0" destOrd="0" presId="urn:microsoft.com/office/officeart/2005/8/layout/vList6"/>
    <dgm:cxn modelId="{81D15F84-6976-4957-81EA-27450D281E7D}" srcId="{19BCE9CB-96BE-489B-B7EA-C4009D9B1FE3}" destId="{565FE5D1-C9AB-4FF0-8815-24A4250B66B9}" srcOrd="0" destOrd="0" parTransId="{1C299F8F-6F07-4060-BA6D-2A42761ED611}" sibTransId="{D1B12FD1-E579-497C-BFA0-C7EBF9E767F3}"/>
    <dgm:cxn modelId="{D3106AFD-91B0-43A7-B194-07FC44F6B2A4}" srcId="{19BCE9CB-96BE-489B-B7EA-C4009D9B1FE3}" destId="{60FDFDDD-9F34-43F9-AFF5-309ACFF590CF}" srcOrd="1" destOrd="0" parTransId="{12CEB242-2F10-4D7D-9A5A-67F3A1C321DF}" sibTransId="{6DD10EAE-F4B8-4EB8-8BA2-B1BC632C757C}"/>
    <dgm:cxn modelId="{47C149D4-F5EB-456F-81C7-BFF70546AC89}" srcId="{19BCE9CB-96BE-489B-B7EA-C4009D9B1FE3}" destId="{375AB42E-127B-465A-9422-41B901FBF251}" srcOrd="2" destOrd="0" parTransId="{EADA3C3B-D776-4CD1-92E9-E9B544BE2AFB}" sibTransId="{1CD34F26-7647-4F73-9619-FC32C02AD222}"/>
    <dgm:cxn modelId="{94C0CAE7-9E8E-47F7-8B68-BF7E2FF24D00}" type="presOf" srcId="{752535E9-99F4-40A9-987D-A25FC4C9A886}" destId="{607A82F4-8442-414E-B6AB-CDE9751B3E58}" srcOrd="0" destOrd="0" presId="urn:microsoft.com/office/officeart/2005/8/layout/vList6"/>
    <dgm:cxn modelId="{6EBA6C97-7636-4E7E-95FF-F04C3D7E481D}" srcId="{375AB42E-127B-465A-9422-41B901FBF251}" destId="{151F4355-0231-423A-BEC6-3026A9AD4120}" srcOrd="0" destOrd="0" parTransId="{26D10E3A-CFDF-4FDF-957B-EB456633F9EF}" sibTransId="{2CE61C67-74D4-4724-9E80-2B6B9C871401}"/>
    <dgm:cxn modelId="{1105677F-E9BD-4C81-9216-8FC5DEA76F9A}" srcId="{60FDFDDD-9F34-43F9-AFF5-309ACFF590CF}" destId="{87E15B48-602D-4EFE-BF29-0F799AE289DA}" srcOrd="0" destOrd="0" parTransId="{86AE093B-2AF7-4A02-A466-E633C084F075}" sibTransId="{D2E44252-ACA3-4ADE-BCF0-13BAABF0232F}"/>
    <dgm:cxn modelId="{47ADB021-4A8D-485C-A249-35C010632317}" type="presOf" srcId="{87E15B48-602D-4EFE-BF29-0F799AE289DA}" destId="{8D220FCF-C85C-4FFE-8F98-096BC7B41CE7}" srcOrd="0" destOrd="0" presId="urn:microsoft.com/office/officeart/2005/8/layout/vList6"/>
    <dgm:cxn modelId="{ADE1DA26-49B4-4343-9507-C3746681AAE9}" type="presOf" srcId="{60FDFDDD-9F34-43F9-AFF5-309ACFF590CF}" destId="{A3430FE2-104A-4087-AB33-4218499427E3}" srcOrd="0" destOrd="0" presId="urn:microsoft.com/office/officeart/2005/8/layout/vList6"/>
    <dgm:cxn modelId="{6B8C44F0-AEB9-4AD9-883A-67B6484E7E0A}" type="presOf" srcId="{565FE5D1-C9AB-4FF0-8815-24A4250B66B9}" destId="{34EF6F93-80ED-4894-BFA8-FA243EEA396E}" srcOrd="0" destOrd="0" presId="urn:microsoft.com/office/officeart/2005/8/layout/vList6"/>
    <dgm:cxn modelId="{FFC44A0C-B2FB-43EE-A67A-4ABC4050F610}" srcId="{565FE5D1-C9AB-4FF0-8815-24A4250B66B9}" destId="{752535E9-99F4-40A9-987D-A25FC4C9A886}" srcOrd="0" destOrd="0" parTransId="{D3A6727A-6295-4D8F-B14F-0110AABEFD3A}" sibTransId="{875F7BAD-74C7-4477-871E-E77C3FD08914}"/>
    <dgm:cxn modelId="{52605804-4C68-4003-BF3F-C9D35FD1FFA2}" type="presOf" srcId="{375AB42E-127B-465A-9422-41B901FBF251}" destId="{D5EECFB8-F769-4B6B-8769-C3144DF91490}" srcOrd="0" destOrd="0" presId="urn:microsoft.com/office/officeart/2005/8/layout/vList6"/>
    <dgm:cxn modelId="{779032F6-39C0-4113-9EF8-254CFB049F18}" type="presParOf" srcId="{C4C15CDE-1B84-4B91-AA3B-13B96E8BDC6C}" destId="{DEC2731B-C222-4942-A8D8-DF24F5721BDA}" srcOrd="0" destOrd="0" presId="urn:microsoft.com/office/officeart/2005/8/layout/vList6"/>
    <dgm:cxn modelId="{AF04BB98-D84A-433D-8F25-FE0CF7BC7AB8}" type="presParOf" srcId="{DEC2731B-C222-4942-A8D8-DF24F5721BDA}" destId="{34EF6F93-80ED-4894-BFA8-FA243EEA396E}" srcOrd="0" destOrd="0" presId="urn:microsoft.com/office/officeart/2005/8/layout/vList6"/>
    <dgm:cxn modelId="{FF8A7C79-B8B3-4C0F-B398-80DBD80827B9}" type="presParOf" srcId="{DEC2731B-C222-4942-A8D8-DF24F5721BDA}" destId="{607A82F4-8442-414E-B6AB-CDE9751B3E58}" srcOrd="1" destOrd="0" presId="urn:microsoft.com/office/officeart/2005/8/layout/vList6"/>
    <dgm:cxn modelId="{FB8815F4-BEE3-4045-9148-6727B44DE423}" type="presParOf" srcId="{C4C15CDE-1B84-4B91-AA3B-13B96E8BDC6C}" destId="{DE74CEC9-6659-410B-8850-754DBD9DC820}" srcOrd="1" destOrd="0" presId="urn:microsoft.com/office/officeart/2005/8/layout/vList6"/>
    <dgm:cxn modelId="{1774D92B-5B82-4357-A849-ECBA826CD029}" type="presParOf" srcId="{C4C15CDE-1B84-4B91-AA3B-13B96E8BDC6C}" destId="{E10C7D00-A891-4CE3-AF07-7313E6FFA51E}" srcOrd="2" destOrd="0" presId="urn:microsoft.com/office/officeart/2005/8/layout/vList6"/>
    <dgm:cxn modelId="{D23249E5-B634-42C4-844A-33B1F60A7996}" type="presParOf" srcId="{E10C7D00-A891-4CE3-AF07-7313E6FFA51E}" destId="{A3430FE2-104A-4087-AB33-4218499427E3}" srcOrd="0" destOrd="0" presId="urn:microsoft.com/office/officeart/2005/8/layout/vList6"/>
    <dgm:cxn modelId="{14600FE7-F445-4202-8C22-7271D32B795C}" type="presParOf" srcId="{E10C7D00-A891-4CE3-AF07-7313E6FFA51E}" destId="{8D220FCF-C85C-4FFE-8F98-096BC7B41CE7}" srcOrd="1" destOrd="0" presId="urn:microsoft.com/office/officeart/2005/8/layout/vList6"/>
    <dgm:cxn modelId="{41BDF27B-933B-4390-A5D6-14A9439BA820}" type="presParOf" srcId="{C4C15CDE-1B84-4B91-AA3B-13B96E8BDC6C}" destId="{A9968749-2895-4227-82F8-75C8F642678B}" srcOrd="3" destOrd="0" presId="urn:microsoft.com/office/officeart/2005/8/layout/vList6"/>
    <dgm:cxn modelId="{33735E43-1976-4410-BBC1-386C794796CC}" type="presParOf" srcId="{C4C15CDE-1B84-4B91-AA3B-13B96E8BDC6C}" destId="{43DB336A-4318-4174-AA83-FC36AD578C81}" srcOrd="4" destOrd="0" presId="urn:microsoft.com/office/officeart/2005/8/layout/vList6"/>
    <dgm:cxn modelId="{9A10006C-7D4C-4442-8414-A2E42CEBB7DF}" type="presParOf" srcId="{43DB336A-4318-4174-AA83-FC36AD578C81}" destId="{D5EECFB8-F769-4B6B-8769-C3144DF91490}" srcOrd="0" destOrd="0" presId="urn:microsoft.com/office/officeart/2005/8/layout/vList6"/>
    <dgm:cxn modelId="{7AF2FFFA-C9FC-4FBD-AD45-22390F42CD1F}" type="presParOf" srcId="{43DB336A-4318-4174-AA83-FC36AD578C81}" destId="{E4DF9A32-2CBA-4E60-9201-BF688208F99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E00BC3-56F9-4A10-A13D-6A2E961BB65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662AAA2-47E3-4716-8DFA-117ACB8502DD}">
      <dgm:prSet phldrT="[Text]" custT="1"/>
      <dgm:spPr/>
      <dgm:t>
        <a:bodyPr/>
        <a:lstStyle/>
        <a:p>
          <a:r>
            <a:rPr lang="en-US" sz="1600" dirty="0"/>
            <a:t>Unrestricted</a:t>
          </a:r>
        </a:p>
      </dgm:t>
    </dgm:pt>
    <dgm:pt modelId="{6654B559-C936-4D4F-BABD-FD7E39CFD900}" type="parTrans" cxnId="{E438BF5A-E464-40EF-A1B1-CC0E93FAE036}">
      <dgm:prSet/>
      <dgm:spPr/>
      <dgm:t>
        <a:bodyPr/>
        <a:lstStyle/>
        <a:p>
          <a:endParaRPr lang="en-US"/>
        </a:p>
      </dgm:t>
    </dgm:pt>
    <dgm:pt modelId="{0695EF24-6D0B-4BC7-AA2E-583358586C66}" type="sibTrans" cxnId="{E438BF5A-E464-40EF-A1B1-CC0E93FAE036}">
      <dgm:prSet/>
      <dgm:spPr/>
      <dgm:t>
        <a:bodyPr/>
        <a:lstStyle/>
        <a:p>
          <a:endParaRPr lang="en-US"/>
        </a:p>
      </dgm:t>
    </dgm:pt>
    <dgm:pt modelId="{FEF8C142-76FF-4D79-847C-4A571508FC91}">
      <dgm:prSet phldrT="[Text]" custT="1"/>
      <dgm:spPr/>
      <dgm:t>
        <a:bodyPr/>
        <a:lstStyle/>
        <a:p>
          <a:r>
            <a:rPr lang="en-US" sz="1600" dirty="0"/>
            <a:t>Restricted as to time</a:t>
          </a:r>
        </a:p>
      </dgm:t>
    </dgm:pt>
    <dgm:pt modelId="{41FE7BB3-C4B7-4DC0-A35C-E8EEACD38242}" type="parTrans" cxnId="{61EB0E36-98F8-4593-8423-1FF487B09AB5}">
      <dgm:prSet/>
      <dgm:spPr/>
      <dgm:t>
        <a:bodyPr/>
        <a:lstStyle/>
        <a:p>
          <a:endParaRPr lang="en-US"/>
        </a:p>
      </dgm:t>
    </dgm:pt>
    <dgm:pt modelId="{9D8EE526-5747-4187-9F88-FD8388D27CEB}" type="sibTrans" cxnId="{61EB0E36-98F8-4593-8423-1FF487B09AB5}">
      <dgm:prSet/>
      <dgm:spPr/>
      <dgm:t>
        <a:bodyPr/>
        <a:lstStyle/>
        <a:p>
          <a:endParaRPr lang="en-US"/>
        </a:p>
      </dgm:t>
    </dgm:pt>
    <dgm:pt modelId="{B2572ED1-1A44-4F73-9F07-8BC2D27C754B}">
      <dgm:prSet phldrT="[Text]" custT="1"/>
      <dgm:spPr/>
      <dgm:t>
        <a:bodyPr/>
        <a:lstStyle/>
        <a:p>
          <a:r>
            <a:rPr lang="en-US" sz="1600" dirty="0"/>
            <a:t>Restricted as to purpose</a:t>
          </a:r>
        </a:p>
      </dgm:t>
    </dgm:pt>
    <dgm:pt modelId="{20A14987-F2A2-43B0-902B-D6D4DA9AC4C4}" type="parTrans" cxnId="{9282C251-9A5A-44DE-9196-44281AA691CE}">
      <dgm:prSet/>
      <dgm:spPr/>
      <dgm:t>
        <a:bodyPr/>
        <a:lstStyle/>
        <a:p>
          <a:endParaRPr lang="en-US"/>
        </a:p>
      </dgm:t>
    </dgm:pt>
    <dgm:pt modelId="{E429534C-4DF9-4A50-B15B-13DBB139C236}" type="sibTrans" cxnId="{9282C251-9A5A-44DE-9196-44281AA691CE}">
      <dgm:prSet/>
      <dgm:spPr/>
      <dgm:t>
        <a:bodyPr/>
        <a:lstStyle/>
        <a:p>
          <a:endParaRPr lang="en-US"/>
        </a:p>
      </dgm:t>
    </dgm:pt>
    <dgm:pt modelId="{37620A63-861A-43D2-A46D-01B512C8EAB2}" type="pres">
      <dgm:prSet presAssocID="{BBE00BC3-56F9-4A10-A13D-6A2E961BB65F}" presName="Name0" presStyleCnt="0">
        <dgm:presLayoutVars>
          <dgm:chMax val="7"/>
          <dgm:chPref val="7"/>
          <dgm:dir/>
          <dgm:animLvl val="lvl"/>
        </dgm:presLayoutVars>
      </dgm:prSet>
      <dgm:spPr/>
      <dgm:t>
        <a:bodyPr/>
        <a:lstStyle/>
        <a:p>
          <a:endParaRPr lang="en-US"/>
        </a:p>
      </dgm:t>
    </dgm:pt>
    <dgm:pt modelId="{314ABA15-1B44-48CA-92C5-5C1E10242BFE}" type="pres">
      <dgm:prSet presAssocID="{0662AAA2-47E3-4716-8DFA-117ACB8502DD}" presName="Accent1" presStyleCnt="0"/>
      <dgm:spPr/>
    </dgm:pt>
    <dgm:pt modelId="{F542948C-F3FD-4F48-BED5-BB4ACE0C27AD}" type="pres">
      <dgm:prSet presAssocID="{0662AAA2-47E3-4716-8DFA-117ACB8502DD}" presName="Accent" presStyleLbl="node1" presStyleIdx="0" presStyleCnt="3"/>
      <dgm:spPr/>
    </dgm:pt>
    <dgm:pt modelId="{F0BB1BBD-2C56-4868-A736-C370355C08C5}" type="pres">
      <dgm:prSet presAssocID="{0662AAA2-47E3-4716-8DFA-117ACB8502DD}" presName="Parent1" presStyleLbl="revTx" presStyleIdx="0" presStyleCnt="3">
        <dgm:presLayoutVars>
          <dgm:chMax val="1"/>
          <dgm:chPref val="1"/>
          <dgm:bulletEnabled val="1"/>
        </dgm:presLayoutVars>
      </dgm:prSet>
      <dgm:spPr/>
      <dgm:t>
        <a:bodyPr/>
        <a:lstStyle/>
        <a:p>
          <a:endParaRPr lang="en-US"/>
        </a:p>
      </dgm:t>
    </dgm:pt>
    <dgm:pt modelId="{B462E53B-2E37-4491-8DA1-3A16116121FA}" type="pres">
      <dgm:prSet presAssocID="{FEF8C142-76FF-4D79-847C-4A571508FC91}" presName="Accent2" presStyleCnt="0"/>
      <dgm:spPr/>
    </dgm:pt>
    <dgm:pt modelId="{37165250-5A84-46C4-BAE5-3BB0E95E762D}" type="pres">
      <dgm:prSet presAssocID="{FEF8C142-76FF-4D79-847C-4A571508FC91}" presName="Accent" presStyleLbl="node1" presStyleIdx="1" presStyleCnt="3"/>
      <dgm:spPr/>
    </dgm:pt>
    <dgm:pt modelId="{D452550E-981D-4E3C-841E-819130D88061}" type="pres">
      <dgm:prSet presAssocID="{FEF8C142-76FF-4D79-847C-4A571508FC91}" presName="Parent2" presStyleLbl="revTx" presStyleIdx="1" presStyleCnt="3">
        <dgm:presLayoutVars>
          <dgm:chMax val="1"/>
          <dgm:chPref val="1"/>
          <dgm:bulletEnabled val="1"/>
        </dgm:presLayoutVars>
      </dgm:prSet>
      <dgm:spPr/>
      <dgm:t>
        <a:bodyPr/>
        <a:lstStyle/>
        <a:p>
          <a:endParaRPr lang="en-US"/>
        </a:p>
      </dgm:t>
    </dgm:pt>
    <dgm:pt modelId="{372737C5-BB04-4C49-AF7F-EA20AB01890D}" type="pres">
      <dgm:prSet presAssocID="{B2572ED1-1A44-4F73-9F07-8BC2D27C754B}" presName="Accent3" presStyleCnt="0"/>
      <dgm:spPr/>
    </dgm:pt>
    <dgm:pt modelId="{48E7BE29-1F3E-4DA6-9AEA-B91F40987F30}" type="pres">
      <dgm:prSet presAssocID="{B2572ED1-1A44-4F73-9F07-8BC2D27C754B}" presName="Accent" presStyleLbl="node1" presStyleIdx="2" presStyleCnt="3"/>
      <dgm:spPr/>
    </dgm:pt>
    <dgm:pt modelId="{1921FEC5-E523-4C03-8F08-00CD86E0D1B8}" type="pres">
      <dgm:prSet presAssocID="{B2572ED1-1A44-4F73-9F07-8BC2D27C754B}" presName="Parent3" presStyleLbl="revTx" presStyleIdx="2" presStyleCnt="3">
        <dgm:presLayoutVars>
          <dgm:chMax val="1"/>
          <dgm:chPref val="1"/>
          <dgm:bulletEnabled val="1"/>
        </dgm:presLayoutVars>
      </dgm:prSet>
      <dgm:spPr/>
      <dgm:t>
        <a:bodyPr/>
        <a:lstStyle/>
        <a:p>
          <a:endParaRPr lang="en-US"/>
        </a:p>
      </dgm:t>
    </dgm:pt>
  </dgm:ptLst>
  <dgm:cxnLst>
    <dgm:cxn modelId="{E438BF5A-E464-40EF-A1B1-CC0E93FAE036}" srcId="{BBE00BC3-56F9-4A10-A13D-6A2E961BB65F}" destId="{0662AAA2-47E3-4716-8DFA-117ACB8502DD}" srcOrd="0" destOrd="0" parTransId="{6654B559-C936-4D4F-BABD-FD7E39CFD900}" sibTransId="{0695EF24-6D0B-4BC7-AA2E-583358586C66}"/>
    <dgm:cxn modelId="{E19337D4-7979-46D3-B7CB-ED4DC2A9807E}" type="presOf" srcId="{FEF8C142-76FF-4D79-847C-4A571508FC91}" destId="{D452550E-981D-4E3C-841E-819130D88061}" srcOrd="0" destOrd="0" presId="urn:microsoft.com/office/officeart/2009/layout/CircleArrowProcess"/>
    <dgm:cxn modelId="{FC3F31EE-2814-436C-8CDF-EF296CB956DA}" type="presOf" srcId="{B2572ED1-1A44-4F73-9F07-8BC2D27C754B}" destId="{1921FEC5-E523-4C03-8F08-00CD86E0D1B8}" srcOrd="0" destOrd="0" presId="urn:microsoft.com/office/officeart/2009/layout/CircleArrowProcess"/>
    <dgm:cxn modelId="{61EB0E36-98F8-4593-8423-1FF487B09AB5}" srcId="{BBE00BC3-56F9-4A10-A13D-6A2E961BB65F}" destId="{FEF8C142-76FF-4D79-847C-4A571508FC91}" srcOrd="1" destOrd="0" parTransId="{41FE7BB3-C4B7-4DC0-A35C-E8EEACD38242}" sibTransId="{9D8EE526-5747-4187-9F88-FD8388D27CEB}"/>
    <dgm:cxn modelId="{7A68926B-19C3-4B13-AC98-0DFF47A08052}" type="presOf" srcId="{BBE00BC3-56F9-4A10-A13D-6A2E961BB65F}" destId="{37620A63-861A-43D2-A46D-01B512C8EAB2}" srcOrd="0" destOrd="0" presId="urn:microsoft.com/office/officeart/2009/layout/CircleArrowProcess"/>
    <dgm:cxn modelId="{9282C251-9A5A-44DE-9196-44281AA691CE}" srcId="{BBE00BC3-56F9-4A10-A13D-6A2E961BB65F}" destId="{B2572ED1-1A44-4F73-9F07-8BC2D27C754B}" srcOrd="2" destOrd="0" parTransId="{20A14987-F2A2-43B0-902B-D6D4DA9AC4C4}" sibTransId="{E429534C-4DF9-4A50-B15B-13DBB139C236}"/>
    <dgm:cxn modelId="{400DF0F3-178A-4E99-8815-642153ED13CE}" type="presOf" srcId="{0662AAA2-47E3-4716-8DFA-117ACB8502DD}" destId="{F0BB1BBD-2C56-4868-A736-C370355C08C5}" srcOrd="0" destOrd="0" presId="urn:microsoft.com/office/officeart/2009/layout/CircleArrowProcess"/>
    <dgm:cxn modelId="{F06AD104-78EB-47DB-A8B7-8E91FFF2DE8B}" type="presParOf" srcId="{37620A63-861A-43D2-A46D-01B512C8EAB2}" destId="{314ABA15-1B44-48CA-92C5-5C1E10242BFE}" srcOrd="0" destOrd="0" presId="urn:microsoft.com/office/officeart/2009/layout/CircleArrowProcess"/>
    <dgm:cxn modelId="{314A0B3C-5DED-41F0-A065-4272838E943E}" type="presParOf" srcId="{314ABA15-1B44-48CA-92C5-5C1E10242BFE}" destId="{F542948C-F3FD-4F48-BED5-BB4ACE0C27AD}" srcOrd="0" destOrd="0" presId="urn:microsoft.com/office/officeart/2009/layout/CircleArrowProcess"/>
    <dgm:cxn modelId="{77178990-2D37-4683-A04E-ACB2899DCAC9}" type="presParOf" srcId="{37620A63-861A-43D2-A46D-01B512C8EAB2}" destId="{F0BB1BBD-2C56-4868-A736-C370355C08C5}" srcOrd="1" destOrd="0" presId="urn:microsoft.com/office/officeart/2009/layout/CircleArrowProcess"/>
    <dgm:cxn modelId="{991746CD-5FB7-4279-85B1-E958B8738584}" type="presParOf" srcId="{37620A63-861A-43D2-A46D-01B512C8EAB2}" destId="{B462E53B-2E37-4491-8DA1-3A16116121FA}" srcOrd="2" destOrd="0" presId="urn:microsoft.com/office/officeart/2009/layout/CircleArrowProcess"/>
    <dgm:cxn modelId="{43FEC0DE-E61F-4B24-A5F9-23D38DC3797C}" type="presParOf" srcId="{B462E53B-2E37-4491-8DA1-3A16116121FA}" destId="{37165250-5A84-46C4-BAE5-3BB0E95E762D}" srcOrd="0" destOrd="0" presId="urn:microsoft.com/office/officeart/2009/layout/CircleArrowProcess"/>
    <dgm:cxn modelId="{78E9FCD5-5540-4B9D-B7A8-13C8980FC0FB}" type="presParOf" srcId="{37620A63-861A-43D2-A46D-01B512C8EAB2}" destId="{D452550E-981D-4E3C-841E-819130D88061}" srcOrd="3" destOrd="0" presId="urn:microsoft.com/office/officeart/2009/layout/CircleArrowProcess"/>
    <dgm:cxn modelId="{64513B71-FB6B-488D-A540-A7C2E5398C4D}" type="presParOf" srcId="{37620A63-861A-43D2-A46D-01B512C8EAB2}" destId="{372737C5-BB04-4C49-AF7F-EA20AB01890D}" srcOrd="4" destOrd="0" presId="urn:microsoft.com/office/officeart/2009/layout/CircleArrowProcess"/>
    <dgm:cxn modelId="{72DBEA3B-BA89-43CA-82DE-46F12C2BC4E4}" type="presParOf" srcId="{372737C5-BB04-4C49-AF7F-EA20AB01890D}" destId="{48E7BE29-1F3E-4DA6-9AEA-B91F40987F30}" srcOrd="0" destOrd="0" presId="urn:microsoft.com/office/officeart/2009/layout/CircleArrowProcess"/>
    <dgm:cxn modelId="{E9CF78EA-A38F-4BE4-A413-EAC1FD08E952}" type="presParOf" srcId="{37620A63-861A-43D2-A46D-01B512C8EAB2}" destId="{1921FEC5-E523-4C03-8F08-00CD86E0D1B8}"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559366-C373-451B-87C9-6BE744088FF9}" type="doc">
      <dgm:prSet loTypeId="urn:microsoft.com/office/officeart/2005/8/layout/hierarchy5" loCatId="hierarchy" qsTypeId="urn:microsoft.com/office/officeart/2005/8/quickstyle/3d5" qsCatId="3D" csTypeId="urn:microsoft.com/office/officeart/2005/8/colors/accent1_4" csCatId="accent1" phldr="1"/>
      <dgm:spPr/>
      <dgm:t>
        <a:bodyPr/>
        <a:lstStyle/>
        <a:p>
          <a:endParaRPr lang="en-US"/>
        </a:p>
      </dgm:t>
    </dgm:pt>
    <dgm:pt modelId="{AC43AED2-6262-4D5F-9820-0C2B00D47AB5}">
      <dgm:prSet phldrT="[Text]" custT="1"/>
      <dgm:spPr/>
      <dgm:t>
        <a:bodyPr/>
        <a:lstStyle/>
        <a:p>
          <a:r>
            <a:rPr lang="en-US" sz="2400" dirty="0">
              <a:solidFill>
                <a:schemeClr val="accent6">
                  <a:lumMod val="75000"/>
                </a:schemeClr>
              </a:solidFill>
            </a:rPr>
            <a:t>Financially interrelated</a:t>
          </a:r>
        </a:p>
      </dgm:t>
    </dgm:pt>
    <dgm:pt modelId="{C97D19A7-1675-4BBC-BB19-D9F607B6C7CC}" type="parTrans" cxnId="{172FB596-006E-4D24-B708-8A63815F4ABB}">
      <dgm:prSet/>
      <dgm:spPr/>
      <dgm:t>
        <a:bodyPr/>
        <a:lstStyle/>
        <a:p>
          <a:endParaRPr lang="en-US"/>
        </a:p>
      </dgm:t>
    </dgm:pt>
    <dgm:pt modelId="{8203D030-ADED-49D4-83E8-21C7402F9CDF}" type="sibTrans" cxnId="{172FB596-006E-4D24-B708-8A63815F4ABB}">
      <dgm:prSet/>
      <dgm:spPr/>
      <dgm:t>
        <a:bodyPr/>
        <a:lstStyle/>
        <a:p>
          <a:endParaRPr lang="en-US"/>
        </a:p>
      </dgm:t>
    </dgm:pt>
    <dgm:pt modelId="{62E67C16-A966-48F2-842C-410D69294737}">
      <dgm:prSet phldrT="[Text]" custT="1"/>
      <dgm:spPr/>
      <dgm:t>
        <a:bodyPr/>
        <a:lstStyle/>
        <a:p>
          <a:r>
            <a:rPr lang="en-US" sz="2000" dirty="0">
              <a:solidFill>
                <a:schemeClr val="accent6">
                  <a:lumMod val="75000"/>
                </a:schemeClr>
              </a:solidFill>
            </a:rPr>
            <a:t>one of the entities has the ability to influence the operating and financial decisions of the other entity and</a:t>
          </a:r>
        </a:p>
      </dgm:t>
    </dgm:pt>
    <dgm:pt modelId="{0849CFF2-60E8-4F26-ADEA-0D17B690982C}" type="parTrans" cxnId="{7277EB87-B7D6-46DA-BDE8-71D6226E3448}">
      <dgm:prSet/>
      <dgm:spPr/>
      <dgm:t>
        <a:bodyPr/>
        <a:lstStyle/>
        <a:p>
          <a:endParaRPr lang="en-US" dirty="0"/>
        </a:p>
      </dgm:t>
    </dgm:pt>
    <dgm:pt modelId="{D264531A-507D-415B-9A8C-F65E1089EDC6}" type="sibTrans" cxnId="{7277EB87-B7D6-46DA-BDE8-71D6226E3448}">
      <dgm:prSet/>
      <dgm:spPr/>
      <dgm:t>
        <a:bodyPr/>
        <a:lstStyle/>
        <a:p>
          <a:endParaRPr lang="en-US"/>
        </a:p>
      </dgm:t>
    </dgm:pt>
    <dgm:pt modelId="{86072A8F-BA22-4B01-95AA-B246A9DC2587}">
      <dgm:prSet phldrT="[Text]" custT="1"/>
      <dgm:spPr/>
      <dgm:t>
        <a:bodyPr/>
        <a:lstStyle/>
        <a:p>
          <a:r>
            <a:rPr lang="en-US" sz="2000" dirty="0">
              <a:solidFill>
                <a:schemeClr val="accent6">
                  <a:lumMod val="75000"/>
                </a:schemeClr>
              </a:solidFill>
            </a:rPr>
            <a:t>one of the entities has an ongoing economic interest in the net assets of the other</a:t>
          </a:r>
          <a:r>
            <a:rPr lang="en-US" sz="1800" dirty="0">
              <a:solidFill>
                <a:schemeClr val="accent6">
                  <a:lumMod val="75000"/>
                </a:schemeClr>
              </a:solidFill>
            </a:rPr>
            <a:t>.</a:t>
          </a:r>
        </a:p>
      </dgm:t>
    </dgm:pt>
    <dgm:pt modelId="{8AB31179-9F00-41E9-8D53-D30ED17CFE20}" type="parTrans" cxnId="{56FED5C7-0567-4C1D-9775-A44C6EBA7E92}">
      <dgm:prSet/>
      <dgm:spPr/>
      <dgm:t>
        <a:bodyPr/>
        <a:lstStyle/>
        <a:p>
          <a:endParaRPr lang="en-US" dirty="0"/>
        </a:p>
      </dgm:t>
    </dgm:pt>
    <dgm:pt modelId="{90DFEF00-02B9-4802-9360-F6079960E3F2}" type="sibTrans" cxnId="{56FED5C7-0567-4C1D-9775-A44C6EBA7E92}">
      <dgm:prSet/>
      <dgm:spPr/>
      <dgm:t>
        <a:bodyPr/>
        <a:lstStyle/>
        <a:p>
          <a:endParaRPr lang="en-US"/>
        </a:p>
      </dgm:t>
    </dgm:pt>
    <dgm:pt modelId="{4816B98F-6586-453E-B9D9-FA07F10F3FBD}" type="pres">
      <dgm:prSet presAssocID="{30559366-C373-451B-87C9-6BE744088FF9}" presName="mainComposite" presStyleCnt="0">
        <dgm:presLayoutVars>
          <dgm:chPref val="1"/>
          <dgm:dir/>
          <dgm:animOne val="branch"/>
          <dgm:animLvl val="lvl"/>
          <dgm:resizeHandles val="exact"/>
        </dgm:presLayoutVars>
      </dgm:prSet>
      <dgm:spPr/>
      <dgm:t>
        <a:bodyPr/>
        <a:lstStyle/>
        <a:p>
          <a:endParaRPr lang="en-US"/>
        </a:p>
      </dgm:t>
    </dgm:pt>
    <dgm:pt modelId="{08E54C74-5751-43C3-8C72-B5B575363278}" type="pres">
      <dgm:prSet presAssocID="{30559366-C373-451B-87C9-6BE744088FF9}" presName="hierFlow" presStyleCnt="0"/>
      <dgm:spPr/>
    </dgm:pt>
    <dgm:pt modelId="{769975EB-F280-4F10-BF3D-0EFA2FE91614}" type="pres">
      <dgm:prSet presAssocID="{30559366-C373-451B-87C9-6BE744088FF9}" presName="hierChild1" presStyleCnt="0">
        <dgm:presLayoutVars>
          <dgm:chPref val="1"/>
          <dgm:animOne val="branch"/>
          <dgm:animLvl val="lvl"/>
        </dgm:presLayoutVars>
      </dgm:prSet>
      <dgm:spPr/>
    </dgm:pt>
    <dgm:pt modelId="{631EA12D-0FB3-417F-AB0E-0A28139D2EEB}" type="pres">
      <dgm:prSet presAssocID="{AC43AED2-6262-4D5F-9820-0C2B00D47AB5}" presName="Name17" presStyleCnt="0"/>
      <dgm:spPr/>
    </dgm:pt>
    <dgm:pt modelId="{5990B36B-2FB8-40EC-95A5-B36040760790}" type="pres">
      <dgm:prSet presAssocID="{AC43AED2-6262-4D5F-9820-0C2B00D47AB5}" presName="level1Shape" presStyleLbl="node0" presStyleIdx="0" presStyleCnt="1">
        <dgm:presLayoutVars>
          <dgm:chPref val="3"/>
        </dgm:presLayoutVars>
      </dgm:prSet>
      <dgm:spPr/>
      <dgm:t>
        <a:bodyPr/>
        <a:lstStyle/>
        <a:p>
          <a:endParaRPr lang="en-US"/>
        </a:p>
      </dgm:t>
    </dgm:pt>
    <dgm:pt modelId="{D1AFE36B-A0B5-40FC-B004-582AF013C434}" type="pres">
      <dgm:prSet presAssocID="{AC43AED2-6262-4D5F-9820-0C2B00D47AB5}" presName="hierChild2" presStyleCnt="0"/>
      <dgm:spPr/>
    </dgm:pt>
    <dgm:pt modelId="{145E5FE7-D935-4386-8A9A-EE695E6A9A59}" type="pres">
      <dgm:prSet presAssocID="{0849CFF2-60E8-4F26-ADEA-0D17B690982C}" presName="Name25" presStyleLbl="parChTrans1D2" presStyleIdx="0" presStyleCnt="2"/>
      <dgm:spPr/>
      <dgm:t>
        <a:bodyPr/>
        <a:lstStyle/>
        <a:p>
          <a:endParaRPr lang="en-US"/>
        </a:p>
      </dgm:t>
    </dgm:pt>
    <dgm:pt modelId="{8DC97372-A1C3-4FCC-AA50-67E18FF32740}" type="pres">
      <dgm:prSet presAssocID="{0849CFF2-60E8-4F26-ADEA-0D17B690982C}" presName="connTx" presStyleLbl="parChTrans1D2" presStyleIdx="0" presStyleCnt="2"/>
      <dgm:spPr/>
      <dgm:t>
        <a:bodyPr/>
        <a:lstStyle/>
        <a:p>
          <a:endParaRPr lang="en-US"/>
        </a:p>
      </dgm:t>
    </dgm:pt>
    <dgm:pt modelId="{9C6040E2-E7C5-45AC-9F23-C28CF0E22584}" type="pres">
      <dgm:prSet presAssocID="{62E67C16-A966-48F2-842C-410D69294737}" presName="Name30" presStyleCnt="0"/>
      <dgm:spPr/>
    </dgm:pt>
    <dgm:pt modelId="{44E3B254-E731-4233-A2B6-D7C8BC77AA67}" type="pres">
      <dgm:prSet presAssocID="{62E67C16-A966-48F2-842C-410D69294737}" presName="level2Shape" presStyleLbl="node2" presStyleIdx="0" presStyleCnt="2"/>
      <dgm:spPr/>
      <dgm:t>
        <a:bodyPr/>
        <a:lstStyle/>
        <a:p>
          <a:endParaRPr lang="en-US"/>
        </a:p>
      </dgm:t>
    </dgm:pt>
    <dgm:pt modelId="{6608840A-C2AB-43BC-B87D-8F937F35DBC1}" type="pres">
      <dgm:prSet presAssocID="{62E67C16-A966-48F2-842C-410D69294737}" presName="hierChild3" presStyleCnt="0"/>
      <dgm:spPr/>
    </dgm:pt>
    <dgm:pt modelId="{10316B63-AAFC-462D-9E03-CAB34B0F9DDB}" type="pres">
      <dgm:prSet presAssocID="{8AB31179-9F00-41E9-8D53-D30ED17CFE20}" presName="Name25" presStyleLbl="parChTrans1D2" presStyleIdx="1" presStyleCnt="2"/>
      <dgm:spPr/>
      <dgm:t>
        <a:bodyPr/>
        <a:lstStyle/>
        <a:p>
          <a:endParaRPr lang="en-US"/>
        </a:p>
      </dgm:t>
    </dgm:pt>
    <dgm:pt modelId="{D1807B61-E092-43F2-8155-7B019252D01B}" type="pres">
      <dgm:prSet presAssocID="{8AB31179-9F00-41E9-8D53-D30ED17CFE20}" presName="connTx" presStyleLbl="parChTrans1D2" presStyleIdx="1" presStyleCnt="2"/>
      <dgm:spPr/>
      <dgm:t>
        <a:bodyPr/>
        <a:lstStyle/>
        <a:p>
          <a:endParaRPr lang="en-US"/>
        </a:p>
      </dgm:t>
    </dgm:pt>
    <dgm:pt modelId="{99AC7219-7B29-4C76-B2D7-780900703DB9}" type="pres">
      <dgm:prSet presAssocID="{86072A8F-BA22-4B01-95AA-B246A9DC2587}" presName="Name30" presStyleCnt="0"/>
      <dgm:spPr/>
    </dgm:pt>
    <dgm:pt modelId="{66598957-1A72-4311-AC4E-D89A4EDE12FA}" type="pres">
      <dgm:prSet presAssocID="{86072A8F-BA22-4B01-95AA-B246A9DC2587}" presName="level2Shape" presStyleLbl="node2" presStyleIdx="1" presStyleCnt="2"/>
      <dgm:spPr/>
      <dgm:t>
        <a:bodyPr/>
        <a:lstStyle/>
        <a:p>
          <a:endParaRPr lang="en-US"/>
        </a:p>
      </dgm:t>
    </dgm:pt>
    <dgm:pt modelId="{9879FEF4-19DA-4D75-8581-6F4EE095E46D}" type="pres">
      <dgm:prSet presAssocID="{86072A8F-BA22-4B01-95AA-B246A9DC2587}" presName="hierChild3" presStyleCnt="0"/>
      <dgm:spPr/>
    </dgm:pt>
    <dgm:pt modelId="{751CB90A-50AF-410F-A97F-B1FF5002E592}" type="pres">
      <dgm:prSet presAssocID="{30559366-C373-451B-87C9-6BE744088FF9}" presName="bgShapesFlow" presStyleCnt="0"/>
      <dgm:spPr/>
    </dgm:pt>
  </dgm:ptLst>
  <dgm:cxnLst>
    <dgm:cxn modelId="{7277EB87-B7D6-46DA-BDE8-71D6226E3448}" srcId="{AC43AED2-6262-4D5F-9820-0C2B00D47AB5}" destId="{62E67C16-A966-48F2-842C-410D69294737}" srcOrd="0" destOrd="0" parTransId="{0849CFF2-60E8-4F26-ADEA-0D17B690982C}" sibTransId="{D264531A-507D-415B-9A8C-F65E1089EDC6}"/>
    <dgm:cxn modelId="{09AB0559-C2D6-421A-BFEC-3AA5C99EA8CE}" type="presOf" srcId="{8AB31179-9F00-41E9-8D53-D30ED17CFE20}" destId="{D1807B61-E092-43F2-8155-7B019252D01B}" srcOrd="1" destOrd="0" presId="urn:microsoft.com/office/officeart/2005/8/layout/hierarchy5"/>
    <dgm:cxn modelId="{968AB340-CE10-48A6-A91E-C9A0FBC5B286}" type="presOf" srcId="{62E67C16-A966-48F2-842C-410D69294737}" destId="{44E3B254-E731-4233-A2B6-D7C8BC77AA67}" srcOrd="0" destOrd="0" presId="urn:microsoft.com/office/officeart/2005/8/layout/hierarchy5"/>
    <dgm:cxn modelId="{172FB596-006E-4D24-B708-8A63815F4ABB}" srcId="{30559366-C373-451B-87C9-6BE744088FF9}" destId="{AC43AED2-6262-4D5F-9820-0C2B00D47AB5}" srcOrd="0" destOrd="0" parTransId="{C97D19A7-1675-4BBC-BB19-D9F607B6C7CC}" sibTransId="{8203D030-ADED-49D4-83E8-21C7402F9CDF}"/>
    <dgm:cxn modelId="{B34E2279-9072-48FA-B089-820816BF6CBC}" type="presOf" srcId="{30559366-C373-451B-87C9-6BE744088FF9}" destId="{4816B98F-6586-453E-B9D9-FA07F10F3FBD}" srcOrd="0" destOrd="0" presId="urn:microsoft.com/office/officeart/2005/8/layout/hierarchy5"/>
    <dgm:cxn modelId="{496C3C42-8623-4753-A3B4-9E74262D3482}" type="presOf" srcId="{0849CFF2-60E8-4F26-ADEA-0D17B690982C}" destId="{145E5FE7-D935-4386-8A9A-EE695E6A9A59}" srcOrd="0" destOrd="0" presId="urn:microsoft.com/office/officeart/2005/8/layout/hierarchy5"/>
    <dgm:cxn modelId="{E436E232-E418-4C4B-95A2-59ACF2302CC2}" type="presOf" srcId="{0849CFF2-60E8-4F26-ADEA-0D17B690982C}" destId="{8DC97372-A1C3-4FCC-AA50-67E18FF32740}" srcOrd="1" destOrd="0" presId="urn:microsoft.com/office/officeart/2005/8/layout/hierarchy5"/>
    <dgm:cxn modelId="{56FED5C7-0567-4C1D-9775-A44C6EBA7E92}" srcId="{AC43AED2-6262-4D5F-9820-0C2B00D47AB5}" destId="{86072A8F-BA22-4B01-95AA-B246A9DC2587}" srcOrd="1" destOrd="0" parTransId="{8AB31179-9F00-41E9-8D53-D30ED17CFE20}" sibTransId="{90DFEF00-02B9-4802-9360-F6079960E3F2}"/>
    <dgm:cxn modelId="{CD304717-29F6-46F6-B28B-75B23979C14C}" type="presOf" srcId="{86072A8F-BA22-4B01-95AA-B246A9DC2587}" destId="{66598957-1A72-4311-AC4E-D89A4EDE12FA}" srcOrd="0" destOrd="0" presId="urn:microsoft.com/office/officeart/2005/8/layout/hierarchy5"/>
    <dgm:cxn modelId="{0AB30BE6-1D8E-4A56-9D03-517E03A621FD}" type="presOf" srcId="{8AB31179-9F00-41E9-8D53-D30ED17CFE20}" destId="{10316B63-AAFC-462D-9E03-CAB34B0F9DDB}" srcOrd="0" destOrd="0" presId="urn:microsoft.com/office/officeart/2005/8/layout/hierarchy5"/>
    <dgm:cxn modelId="{20041F4A-0096-41B6-83BB-8861FFDE6AAD}" type="presOf" srcId="{AC43AED2-6262-4D5F-9820-0C2B00D47AB5}" destId="{5990B36B-2FB8-40EC-95A5-B36040760790}" srcOrd="0" destOrd="0" presId="urn:microsoft.com/office/officeart/2005/8/layout/hierarchy5"/>
    <dgm:cxn modelId="{FC247B35-D78B-4EA5-BC29-0D1860497AA2}" type="presParOf" srcId="{4816B98F-6586-453E-B9D9-FA07F10F3FBD}" destId="{08E54C74-5751-43C3-8C72-B5B575363278}" srcOrd="0" destOrd="0" presId="urn:microsoft.com/office/officeart/2005/8/layout/hierarchy5"/>
    <dgm:cxn modelId="{51277F71-424E-4E3F-AA91-DF1356E9C522}" type="presParOf" srcId="{08E54C74-5751-43C3-8C72-B5B575363278}" destId="{769975EB-F280-4F10-BF3D-0EFA2FE91614}" srcOrd="0" destOrd="0" presId="urn:microsoft.com/office/officeart/2005/8/layout/hierarchy5"/>
    <dgm:cxn modelId="{B460E2F7-8103-421D-999B-C927E5722A1A}" type="presParOf" srcId="{769975EB-F280-4F10-BF3D-0EFA2FE91614}" destId="{631EA12D-0FB3-417F-AB0E-0A28139D2EEB}" srcOrd="0" destOrd="0" presId="urn:microsoft.com/office/officeart/2005/8/layout/hierarchy5"/>
    <dgm:cxn modelId="{E20739A9-C0C6-4994-A6AA-0616F065692E}" type="presParOf" srcId="{631EA12D-0FB3-417F-AB0E-0A28139D2EEB}" destId="{5990B36B-2FB8-40EC-95A5-B36040760790}" srcOrd="0" destOrd="0" presId="urn:microsoft.com/office/officeart/2005/8/layout/hierarchy5"/>
    <dgm:cxn modelId="{A93CE059-A03A-4741-AEAF-B4AD1F10A16A}" type="presParOf" srcId="{631EA12D-0FB3-417F-AB0E-0A28139D2EEB}" destId="{D1AFE36B-A0B5-40FC-B004-582AF013C434}" srcOrd="1" destOrd="0" presId="urn:microsoft.com/office/officeart/2005/8/layout/hierarchy5"/>
    <dgm:cxn modelId="{79755B2B-0416-4D7C-968D-00C65CF95058}" type="presParOf" srcId="{D1AFE36B-A0B5-40FC-B004-582AF013C434}" destId="{145E5FE7-D935-4386-8A9A-EE695E6A9A59}" srcOrd="0" destOrd="0" presId="urn:microsoft.com/office/officeart/2005/8/layout/hierarchy5"/>
    <dgm:cxn modelId="{B65E77B8-7DBD-420F-ACB8-E722359E2DCD}" type="presParOf" srcId="{145E5FE7-D935-4386-8A9A-EE695E6A9A59}" destId="{8DC97372-A1C3-4FCC-AA50-67E18FF32740}" srcOrd="0" destOrd="0" presId="urn:microsoft.com/office/officeart/2005/8/layout/hierarchy5"/>
    <dgm:cxn modelId="{C0744BBA-EEF2-43B8-892E-D12758B0B37B}" type="presParOf" srcId="{D1AFE36B-A0B5-40FC-B004-582AF013C434}" destId="{9C6040E2-E7C5-45AC-9F23-C28CF0E22584}" srcOrd="1" destOrd="0" presId="urn:microsoft.com/office/officeart/2005/8/layout/hierarchy5"/>
    <dgm:cxn modelId="{60493A9F-436E-4769-B2B6-BF1796943391}" type="presParOf" srcId="{9C6040E2-E7C5-45AC-9F23-C28CF0E22584}" destId="{44E3B254-E731-4233-A2B6-D7C8BC77AA67}" srcOrd="0" destOrd="0" presId="urn:microsoft.com/office/officeart/2005/8/layout/hierarchy5"/>
    <dgm:cxn modelId="{53A2A802-B0C0-4839-9FD7-E5B05177652B}" type="presParOf" srcId="{9C6040E2-E7C5-45AC-9F23-C28CF0E22584}" destId="{6608840A-C2AB-43BC-B87D-8F937F35DBC1}" srcOrd="1" destOrd="0" presId="urn:microsoft.com/office/officeart/2005/8/layout/hierarchy5"/>
    <dgm:cxn modelId="{E5216744-2854-4411-8C2C-6290F78F3E1C}" type="presParOf" srcId="{D1AFE36B-A0B5-40FC-B004-582AF013C434}" destId="{10316B63-AAFC-462D-9E03-CAB34B0F9DDB}" srcOrd="2" destOrd="0" presId="urn:microsoft.com/office/officeart/2005/8/layout/hierarchy5"/>
    <dgm:cxn modelId="{816B6051-1AD3-4C28-A143-6F27CD06C0AD}" type="presParOf" srcId="{10316B63-AAFC-462D-9E03-CAB34B0F9DDB}" destId="{D1807B61-E092-43F2-8155-7B019252D01B}" srcOrd="0" destOrd="0" presId="urn:microsoft.com/office/officeart/2005/8/layout/hierarchy5"/>
    <dgm:cxn modelId="{E409A224-5357-4AA2-80C5-777171AF3A21}" type="presParOf" srcId="{D1AFE36B-A0B5-40FC-B004-582AF013C434}" destId="{99AC7219-7B29-4C76-B2D7-780900703DB9}" srcOrd="3" destOrd="0" presId="urn:microsoft.com/office/officeart/2005/8/layout/hierarchy5"/>
    <dgm:cxn modelId="{A3621A92-EF1F-4328-B360-67FFA3121D84}" type="presParOf" srcId="{99AC7219-7B29-4C76-B2D7-780900703DB9}" destId="{66598957-1A72-4311-AC4E-D89A4EDE12FA}" srcOrd="0" destOrd="0" presId="urn:microsoft.com/office/officeart/2005/8/layout/hierarchy5"/>
    <dgm:cxn modelId="{A083B8DC-E90E-49AB-977C-3CC4CCE32F71}" type="presParOf" srcId="{99AC7219-7B29-4C76-B2D7-780900703DB9}" destId="{9879FEF4-19DA-4D75-8581-6F4EE095E46D}" srcOrd="1" destOrd="0" presId="urn:microsoft.com/office/officeart/2005/8/layout/hierarchy5"/>
    <dgm:cxn modelId="{5B91CF8A-0AA5-4B17-AFCD-E1A0F85109A2}" type="presParOf" srcId="{4816B98F-6586-453E-B9D9-FA07F10F3FBD}" destId="{751CB90A-50AF-410F-A97F-B1FF5002E592}"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699071-D89C-454C-8550-B6AD75E8364B}"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D25D6FF9-B4A5-4E48-B107-A1724FDF68BE}">
      <dgm:prSet phldrT="[Text]" custT="1"/>
      <dgm:spPr>
        <a:solidFill>
          <a:srgbClr val="18696F"/>
        </a:solidFill>
      </dgm:spPr>
      <dgm:t>
        <a:bodyPr/>
        <a:lstStyle/>
        <a:p>
          <a:r>
            <a:rPr lang="en-US" sz="3200" dirty="0"/>
            <a:t>Expenses</a:t>
          </a:r>
        </a:p>
      </dgm:t>
    </dgm:pt>
    <dgm:pt modelId="{42D48CCD-D082-4E60-A9D3-57A9DF7CF46B}" type="parTrans" cxnId="{18D874D6-76F6-4A47-921D-7370B53254AC}">
      <dgm:prSet/>
      <dgm:spPr/>
      <dgm:t>
        <a:bodyPr/>
        <a:lstStyle/>
        <a:p>
          <a:endParaRPr lang="en-US"/>
        </a:p>
      </dgm:t>
    </dgm:pt>
    <dgm:pt modelId="{907564B5-4DA9-4DF2-8A69-AF3DB5E8ACC9}" type="sibTrans" cxnId="{18D874D6-76F6-4A47-921D-7370B53254AC}">
      <dgm:prSet/>
      <dgm:spPr/>
      <dgm:t>
        <a:bodyPr/>
        <a:lstStyle/>
        <a:p>
          <a:endParaRPr lang="en-US"/>
        </a:p>
      </dgm:t>
    </dgm:pt>
    <dgm:pt modelId="{E7CCFEB5-47ED-4679-9999-28B23149F70B}">
      <dgm:prSet phldrT="[Text]"/>
      <dgm:spPr/>
      <dgm:t>
        <a:bodyPr/>
        <a:lstStyle/>
        <a:p>
          <a:r>
            <a:rPr lang="en-US" dirty="0"/>
            <a:t>Accrual basis accounting</a:t>
          </a:r>
        </a:p>
      </dgm:t>
    </dgm:pt>
    <dgm:pt modelId="{39680915-54DD-45DF-B95A-CB6EA7FC223A}" type="parTrans" cxnId="{5FD4D692-A585-4C40-9A57-57FB02C8EF37}">
      <dgm:prSet/>
      <dgm:spPr/>
      <dgm:t>
        <a:bodyPr/>
        <a:lstStyle/>
        <a:p>
          <a:endParaRPr lang="en-US"/>
        </a:p>
      </dgm:t>
    </dgm:pt>
    <dgm:pt modelId="{6A9FAC7D-D9BE-44D7-A1F1-A35C007618C1}" type="sibTrans" cxnId="{5FD4D692-A585-4C40-9A57-57FB02C8EF37}">
      <dgm:prSet/>
      <dgm:spPr/>
      <dgm:t>
        <a:bodyPr/>
        <a:lstStyle/>
        <a:p>
          <a:endParaRPr lang="en-US"/>
        </a:p>
      </dgm:t>
    </dgm:pt>
    <dgm:pt modelId="{7FF3AC2B-B8B7-46A2-9193-0FF4F501DE51}">
      <dgm:prSet phldrT="[Text]"/>
      <dgm:spPr/>
      <dgm:t>
        <a:bodyPr/>
        <a:lstStyle/>
        <a:p>
          <a:r>
            <a:rPr lang="en-US" dirty="0"/>
            <a:t>Recorded as decreases in net assets without donor restrictions</a:t>
          </a:r>
        </a:p>
      </dgm:t>
    </dgm:pt>
    <dgm:pt modelId="{93C68BDB-E495-404C-8F33-5CA39E06B5C8}" type="parTrans" cxnId="{B54E3195-8A7A-461E-A540-A7CBFDB79CEF}">
      <dgm:prSet/>
      <dgm:spPr/>
      <dgm:t>
        <a:bodyPr/>
        <a:lstStyle/>
        <a:p>
          <a:endParaRPr lang="en-US"/>
        </a:p>
      </dgm:t>
    </dgm:pt>
    <dgm:pt modelId="{F9738D95-A14F-45F2-A4C7-899B33552C0E}" type="sibTrans" cxnId="{B54E3195-8A7A-461E-A540-A7CBFDB79CEF}">
      <dgm:prSet/>
      <dgm:spPr/>
      <dgm:t>
        <a:bodyPr/>
        <a:lstStyle/>
        <a:p>
          <a:endParaRPr lang="en-US"/>
        </a:p>
      </dgm:t>
    </dgm:pt>
    <dgm:pt modelId="{6012FEB3-1E20-41D5-B4FB-B62A4B072C56}">
      <dgm:prSet phldrT="[Text]"/>
      <dgm:spPr/>
      <dgm:t>
        <a:bodyPr/>
        <a:lstStyle/>
        <a:p>
          <a:r>
            <a:rPr lang="en-US" dirty="0"/>
            <a:t>Functional classifications</a:t>
          </a:r>
        </a:p>
      </dgm:t>
    </dgm:pt>
    <dgm:pt modelId="{E30B88B7-FCAF-4CFC-A6CA-97B0BADF773B}" type="parTrans" cxnId="{59F338F0-D405-48C3-8C39-623729DB8690}">
      <dgm:prSet/>
      <dgm:spPr/>
      <dgm:t>
        <a:bodyPr/>
        <a:lstStyle/>
        <a:p>
          <a:endParaRPr lang="en-US"/>
        </a:p>
      </dgm:t>
    </dgm:pt>
    <dgm:pt modelId="{156A8BD2-1681-41FD-8B81-B489A3E17BD7}" type="sibTrans" cxnId="{59F338F0-D405-48C3-8C39-623729DB8690}">
      <dgm:prSet/>
      <dgm:spPr/>
      <dgm:t>
        <a:bodyPr/>
        <a:lstStyle/>
        <a:p>
          <a:endParaRPr lang="en-US"/>
        </a:p>
      </dgm:t>
    </dgm:pt>
    <dgm:pt modelId="{95E1710A-7D49-4C56-989C-342FFE8DD69B}" type="pres">
      <dgm:prSet presAssocID="{05699071-D89C-454C-8550-B6AD75E8364B}" presName="composite" presStyleCnt="0">
        <dgm:presLayoutVars>
          <dgm:chMax val="1"/>
          <dgm:dir/>
          <dgm:resizeHandles val="exact"/>
        </dgm:presLayoutVars>
      </dgm:prSet>
      <dgm:spPr/>
      <dgm:t>
        <a:bodyPr/>
        <a:lstStyle/>
        <a:p>
          <a:endParaRPr lang="en-US"/>
        </a:p>
      </dgm:t>
    </dgm:pt>
    <dgm:pt modelId="{E5E5CB4B-109F-4F57-A967-A81F6B2F687C}" type="pres">
      <dgm:prSet presAssocID="{D25D6FF9-B4A5-4E48-B107-A1724FDF68BE}" presName="roof" presStyleLbl="dkBgShp" presStyleIdx="0" presStyleCnt="2"/>
      <dgm:spPr/>
      <dgm:t>
        <a:bodyPr/>
        <a:lstStyle/>
        <a:p>
          <a:endParaRPr lang="en-US"/>
        </a:p>
      </dgm:t>
    </dgm:pt>
    <dgm:pt modelId="{9BB513F3-DCC0-44C9-A428-7D3A02AA9A93}" type="pres">
      <dgm:prSet presAssocID="{D25D6FF9-B4A5-4E48-B107-A1724FDF68BE}" presName="pillars" presStyleCnt="0"/>
      <dgm:spPr/>
    </dgm:pt>
    <dgm:pt modelId="{AD673C3D-B911-42C7-87A6-E3B3587E7C73}" type="pres">
      <dgm:prSet presAssocID="{D25D6FF9-B4A5-4E48-B107-A1724FDF68BE}" presName="pillar1" presStyleLbl="node1" presStyleIdx="0" presStyleCnt="3">
        <dgm:presLayoutVars>
          <dgm:bulletEnabled val="1"/>
        </dgm:presLayoutVars>
      </dgm:prSet>
      <dgm:spPr/>
      <dgm:t>
        <a:bodyPr/>
        <a:lstStyle/>
        <a:p>
          <a:endParaRPr lang="en-US"/>
        </a:p>
      </dgm:t>
    </dgm:pt>
    <dgm:pt modelId="{6BC3CD05-823E-48B5-8A35-DE802865053E}" type="pres">
      <dgm:prSet presAssocID="{7FF3AC2B-B8B7-46A2-9193-0FF4F501DE51}" presName="pillarX" presStyleLbl="node1" presStyleIdx="1" presStyleCnt="3">
        <dgm:presLayoutVars>
          <dgm:bulletEnabled val="1"/>
        </dgm:presLayoutVars>
      </dgm:prSet>
      <dgm:spPr/>
      <dgm:t>
        <a:bodyPr/>
        <a:lstStyle/>
        <a:p>
          <a:endParaRPr lang="en-US"/>
        </a:p>
      </dgm:t>
    </dgm:pt>
    <dgm:pt modelId="{0493F988-4710-4848-82A3-DBB1F2739DCA}" type="pres">
      <dgm:prSet presAssocID="{6012FEB3-1E20-41D5-B4FB-B62A4B072C56}" presName="pillarX" presStyleLbl="node1" presStyleIdx="2" presStyleCnt="3">
        <dgm:presLayoutVars>
          <dgm:bulletEnabled val="1"/>
        </dgm:presLayoutVars>
      </dgm:prSet>
      <dgm:spPr/>
      <dgm:t>
        <a:bodyPr/>
        <a:lstStyle/>
        <a:p>
          <a:endParaRPr lang="en-US"/>
        </a:p>
      </dgm:t>
    </dgm:pt>
    <dgm:pt modelId="{29117E74-CB5F-45A7-90E2-187D53FA2916}" type="pres">
      <dgm:prSet presAssocID="{D25D6FF9-B4A5-4E48-B107-A1724FDF68BE}" presName="base" presStyleLbl="dkBgShp" presStyleIdx="1" presStyleCnt="2"/>
      <dgm:spPr>
        <a:solidFill>
          <a:srgbClr val="18696F"/>
        </a:solidFill>
      </dgm:spPr>
      <dgm:t>
        <a:bodyPr/>
        <a:lstStyle/>
        <a:p>
          <a:endParaRPr lang="en-US"/>
        </a:p>
      </dgm:t>
    </dgm:pt>
  </dgm:ptLst>
  <dgm:cxnLst>
    <dgm:cxn modelId="{18D874D6-76F6-4A47-921D-7370B53254AC}" srcId="{05699071-D89C-454C-8550-B6AD75E8364B}" destId="{D25D6FF9-B4A5-4E48-B107-A1724FDF68BE}" srcOrd="0" destOrd="0" parTransId="{42D48CCD-D082-4E60-A9D3-57A9DF7CF46B}" sibTransId="{907564B5-4DA9-4DF2-8A69-AF3DB5E8ACC9}"/>
    <dgm:cxn modelId="{4DC8435C-37B6-47DF-BAC5-43DA8BED2918}" type="presOf" srcId="{7FF3AC2B-B8B7-46A2-9193-0FF4F501DE51}" destId="{6BC3CD05-823E-48B5-8A35-DE802865053E}" srcOrd="0" destOrd="0" presId="urn:microsoft.com/office/officeart/2005/8/layout/hList3"/>
    <dgm:cxn modelId="{C20D3997-78C6-4810-865F-3E09E5701AC7}" type="presOf" srcId="{05699071-D89C-454C-8550-B6AD75E8364B}" destId="{95E1710A-7D49-4C56-989C-342FFE8DD69B}" srcOrd="0" destOrd="0" presId="urn:microsoft.com/office/officeart/2005/8/layout/hList3"/>
    <dgm:cxn modelId="{5FD4D692-A585-4C40-9A57-57FB02C8EF37}" srcId="{D25D6FF9-B4A5-4E48-B107-A1724FDF68BE}" destId="{E7CCFEB5-47ED-4679-9999-28B23149F70B}" srcOrd="0" destOrd="0" parTransId="{39680915-54DD-45DF-B95A-CB6EA7FC223A}" sibTransId="{6A9FAC7D-D9BE-44D7-A1F1-A35C007618C1}"/>
    <dgm:cxn modelId="{6F3AAF59-56FC-4768-B7C6-E337EDFFCBD8}" type="presOf" srcId="{E7CCFEB5-47ED-4679-9999-28B23149F70B}" destId="{AD673C3D-B911-42C7-87A6-E3B3587E7C73}" srcOrd="0" destOrd="0" presId="urn:microsoft.com/office/officeart/2005/8/layout/hList3"/>
    <dgm:cxn modelId="{59F338F0-D405-48C3-8C39-623729DB8690}" srcId="{D25D6FF9-B4A5-4E48-B107-A1724FDF68BE}" destId="{6012FEB3-1E20-41D5-B4FB-B62A4B072C56}" srcOrd="2" destOrd="0" parTransId="{E30B88B7-FCAF-4CFC-A6CA-97B0BADF773B}" sibTransId="{156A8BD2-1681-41FD-8B81-B489A3E17BD7}"/>
    <dgm:cxn modelId="{B54E3195-8A7A-461E-A540-A7CBFDB79CEF}" srcId="{D25D6FF9-B4A5-4E48-B107-A1724FDF68BE}" destId="{7FF3AC2B-B8B7-46A2-9193-0FF4F501DE51}" srcOrd="1" destOrd="0" parTransId="{93C68BDB-E495-404C-8F33-5CA39E06B5C8}" sibTransId="{F9738D95-A14F-45F2-A4C7-899B33552C0E}"/>
    <dgm:cxn modelId="{B17EE1C9-E5A1-4254-9EC3-132C973B5322}" type="presOf" srcId="{6012FEB3-1E20-41D5-B4FB-B62A4B072C56}" destId="{0493F988-4710-4848-82A3-DBB1F2739DCA}" srcOrd="0" destOrd="0" presId="urn:microsoft.com/office/officeart/2005/8/layout/hList3"/>
    <dgm:cxn modelId="{15AC1949-93C2-4EF1-AEE5-D9CF20FAAD6A}" type="presOf" srcId="{D25D6FF9-B4A5-4E48-B107-A1724FDF68BE}" destId="{E5E5CB4B-109F-4F57-A967-A81F6B2F687C}" srcOrd="0" destOrd="0" presId="urn:microsoft.com/office/officeart/2005/8/layout/hList3"/>
    <dgm:cxn modelId="{FE983F3F-99E5-4932-BED5-496B42421E62}" type="presParOf" srcId="{95E1710A-7D49-4C56-989C-342FFE8DD69B}" destId="{E5E5CB4B-109F-4F57-A967-A81F6B2F687C}" srcOrd="0" destOrd="0" presId="urn:microsoft.com/office/officeart/2005/8/layout/hList3"/>
    <dgm:cxn modelId="{2BF26A7C-E149-4EF1-A140-DD83926250DB}" type="presParOf" srcId="{95E1710A-7D49-4C56-989C-342FFE8DD69B}" destId="{9BB513F3-DCC0-44C9-A428-7D3A02AA9A93}" srcOrd="1" destOrd="0" presId="urn:microsoft.com/office/officeart/2005/8/layout/hList3"/>
    <dgm:cxn modelId="{9AC4A8F5-BB35-49C6-96A4-4FEC8C921CEF}" type="presParOf" srcId="{9BB513F3-DCC0-44C9-A428-7D3A02AA9A93}" destId="{AD673C3D-B911-42C7-87A6-E3B3587E7C73}" srcOrd="0" destOrd="0" presId="urn:microsoft.com/office/officeart/2005/8/layout/hList3"/>
    <dgm:cxn modelId="{73B7F584-B933-4373-8AFD-CFEA65653060}" type="presParOf" srcId="{9BB513F3-DCC0-44C9-A428-7D3A02AA9A93}" destId="{6BC3CD05-823E-48B5-8A35-DE802865053E}" srcOrd="1" destOrd="0" presId="urn:microsoft.com/office/officeart/2005/8/layout/hList3"/>
    <dgm:cxn modelId="{6AF9D974-4004-45CD-8094-3D9BA867865D}" type="presParOf" srcId="{9BB513F3-DCC0-44C9-A428-7D3A02AA9A93}" destId="{0493F988-4710-4848-82A3-DBB1F2739DCA}" srcOrd="2" destOrd="0" presId="urn:microsoft.com/office/officeart/2005/8/layout/hList3"/>
    <dgm:cxn modelId="{E5EEF68D-4EFC-4309-B106-96DEE2D1C09B}" type="presParOf" srcId="{95E1710A-7D49-4C56-989C-342FFE8DD69B}" destId="{29117E74-CB5F-45A7-90E2-187D53FA291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66DC1F-61D1-4801-85D7-B53372820B8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4202FC8-71F4-4B67-B0C0-5DA3810A213D}">
      <dgm:prSet phldrT="[Text]"/>
      <dgm:spPr/>
      <dgm:t>
        <a:bodyPr/>
        <a:lstStyle/>
        <a:p>
          <a:r>
            <a:rPr lang="en-US" dirty="0"/>
            <a:t>Purpose</a:t>
          </a:r>
        </a:p>
      </dgm:t>
    </dgm:pt>
    <dgm:pt modelId="{A4288DB9-6269-454E-8114-F796A857C642}" type="parTrans" cxnId="{34D02C52-14D6-479C-A820-6D2CB9BBED4B}">
      <dgm:prSet/>
      <dgm:spPr/>
      <dgm:t>
        <a:bodyPr/>
        <a:lstStyle/>
        <a:p>
          <a:endParaRPr lang="en-US"/>
        </a:p>
      </dgm:t>
    </dgm:pt>
    <dgm:pt modelId="{C36033E8-ABEB-47B1-937D-553B6CEF2811}" type="sibTrans" cxnId="{34D02C52-14D6-479C-A820-6D2CB9BBED4B}">
      <dgm:prSet/>
      <dgm:spPr/>
      <dgm:t>
        <a:bodyPr/>
        <a:lstStyle/>
        <a:p>
          <a:endParaRPr lang="en-US"/>
        </a:p>
      </dgm:t>
    </dgm:pt>
    <dgm:pt modelId="{FBEB6A46-594D-4D7D-B4CA-F00DFBB670FE}">
      <dgm:prSet phldrT="[Text]"/>
      <dgm:spPr/>
      <dgm:t>
        <a:bodyPr/>
        <a:lstStyle/>
        <a:p>
          <a:r>
            <a:rPr lang="en-US" dirty="0"/>
            <a:t>Audience</a:t>
          </a:r>
        </a:p>
      </dgm:t>
    </dgm:pt>
    <dgm:pt modelId="{8B5DC45F-8CEA-4799-BDBB-1811A3D3CAB1}" type="parTrans" cxnId="{1A8FB2FC-3E5F-4DDD-9247-04971DEDA52E}">
      <dgm:prSet/>
      <dgm:spPr/>
      <dgm:t>
        <a:bodyPr/>
        <a:lstStyle/>
        <a:p>
          <a:endParaRPr lang="en-US"/>
        </a:p>
      </dgm:t>
    </dgm:pt>
    <dgm:pt modelId="{0CAE907A-7AD9-46E2-8A25-701DA60FF860}" type="sibTrans" cxnId="{1A8FB2FC-3E5F-4DDD-9247-04971DEDA52E}">
      <dgm:prSet/>
      <dgm:spPr/>
      <dgm:t>
        <a:bodyPr/>
        <a:lstStyle/>
        <a:p>
          <a:endParaRPr lang="en-US"/>
        </a:p>
      </dgm:t>
    </dgm:pt>
    <dgm:pt modelId="{686484B2-9851-448A-8BFA-BE29E6360DD1}">
      <dgm:prSet phldrT="[Text]"/>
      <dgm:spPr/>
      <dgm:t>
        <a:bodyPr/>
        <a:lstStyle/>
        <a:p>
          <a:r>
            <a:rPr lang="en-US" dirty="0"/>
            <a:t>Content</a:t>
          </a:r>
        </a:p>
      </dgm:t>
    </dgm:pt>
    <dgm:pt modelId="{7467D76C-2AAF-47A4-A2F9-19BBAB5E79FF}" type="parTrans" cxnId="{AA779EBC-4003-4880-BB40-225B3D0F3B12}">
      <dgm:prSet/>
      <dgm:spPr/>
      <dgm:t>
        <a:bodyPr/>
        <a:lstStyle/>
        <a:p>
          <a:endParaRPr lang="en-US"/>
        </a:p>
      </dgm:t>
    </dgm:pt>
    <dgm:pt modelId="{500A5A26-A4D8-42A7-A5E9-01824697EE4C}" type="sibTrans" cxnId="{AA779EBC-4003-4880-BB40-225B3D0F3B12}">
      <dgm:prSet/>
      <dgm:spPr/>
      <dgm:t>
        <a:bodyPr/>
        <a:lstStyle/>
        <a:p>
          <a:endParaRPr lang="en-US"/>
        </a:p>
      </dgm:t>
    </dgm:pt>
    <dgm:pt modelId="{D8423D5D-6A1A-40C8-B342-E4C50FC1BC8D}" type="pres">
      <dgm:prSet presAssocID="{FF66DC1F-61D1-4801-85D7-B53372820B8B}" presName="compositeShape" presStyleCnt="0">
        <dgm:presLayoutVars>
          <dgm:dir/>
          <dgm:resizeHandles/>
        </dgm:presLayoutVars>
      </dgm:prSet>
      <dgm:spPr/>
      <dgm:t>
        <a:bodyPr/>
        <a:lstStyle/>
        <a:p>
          <a:endParaRPr lang="en-US"/>
        </a:p>
      </dgm:t>
    </dgm:pt>
    <dgm:pt modelId="{0C0273C4-22C3-4F68-A7D7-4A874DBBF3A0}" type="pres">
      <dgm:prSet presAssocID="{FF66DC1F-61D1-4801-85D7-B53372820B8B}" presName="pyramid" presStyleLbl="node1" presStyleIdx="0" presStyleCnt="1"/>
      <dgm:spPr/>
    </dgm:pt>
    <dgm:pt modelId="{EC673A1A-8B38-4BB9-AA8F-2556DFD08108}" type="pres">
      <dgm:prSet presAssocID="{FF66DC1F-61D1-4801-85D7-B53372820B8B}" presName="theList" presStyleCnt="0"/>
      <dgm:spPr/>
    </dgm:pt>
    <dgm:pt modelId="{AA04111E-58BA-4B6F-8E8E-8856CCBA203F}" type="pres">
      <dgm:prSet presAssocID="{54202FC8-71F4-4B67-B0C0-5DA3810A213D}" presName="aNode" presStyleLbl="fgAcc1" presStyleIdx="0" presStyleCnt="3">
        <dgm:presLayoutVars>
          <dgm:bulletEnabled val="1"/>
        </dgm:presLayoutVars>
      </dgm:prSet>
      <dgm:spPr/>
      <dgm:t>
        <a:bodyPr/>
        <a:lstStyle/>
        <a:p>
          <a:endParaRPr lang="en-US"/>
        </a:p>
      </dgm:t>
    </dgm:pt>
    <dgm:pt modelId="{CF7611A7-74CD-456B-A57F-F225FF40F0B3}" type="pres">
      <dgm:prSet presAssocID="{54202FC8-71F4-4B67-B0C0-5DA3810A213D}" presName="aSpace" presStyleCnt="0"/>
      <dgm:spPr/>
    </dgm:pt>
    <dgm:pt modelId="{5FA588A4-0F22-4A76-A4DC-0C8AD7C5A2F7}" type="pres">
      <dgm:prSet presAssocID="{FBEB6A46-594D-4D7D-B4CA-F00DFBB670FE}" presName="aNode" presStyleLbl="fgAcc1" presStyleIdx="1" presStyleCnt="3">
        <dgm:presLayoutVars>
          <dgm:bulletEnabled val="1"/>
        </dgm:presLayoutVars>
      </dgm:prSet>
      <dgm:spPr/>
      <dgm:t>
        <a:bodyPr/>
        <a:lstStyle/>
        <a:p>
          <a:endParaRPr lang="en-US"/>
        </a:p>
      </dgm:t>
    </dgm:pt>
    <dgm:pt modelId="{B5D19A9A-2342-46A5-A492-123935501FA6}" type="pres">
      <dgm:prSet presAssocID="{FBEB6A46-594D-4D7D-B4CA-F00DFBB670FE}" presName="aSpace" presStyleCnt="0"/>
      <dgm:spPr/>
    </dgm:pt>
    <dgm:pt modelId="{56E3C77F-AA27-4CD0-B32A-95A8338C0DDA}" type="pres">
      <dgm:prSet presAssocID="{686484B2-9851-448A-8BFA-BE29E6360DD1}" presName="aNode" presStyleLbl="fgAcc1" presStyleIdx="2" presStyleCnt="3">
        <dgm:presLayoutVars>
          <dgm:bulletEnabled val="1"/>
        </dgm:presLayoutVars>
      </dgm:prSet>
      <dgm:spPr/>
      <dgm:t>
        <a:bodyPr/>
        <a:lstStyle/>
        <a:p>
          <a:endParaRPr lang="en-US"/>
        </a:p>
      </dgm:t>
    </dgm:pt>
    <dgm:pt modelId="{A36477AF-3259-47AA-98AA-8D1804ED3363}" type="pres">
      <dgm:prSet presAssocID="{686484B2-9851-448A-8BFA-BE29E6360DD1}" presName="aSpace" presStyleCnt="0"/>
      <dgm:spPr/>
    </dgm:pt>
  </dgm:ptLst>
  <dgm:cxnLst>
    <dgm:cxn modelId="{7EAC3417-DAE9-44F0-B2CE-BDD201E4F28B}" type="presOf" srcId="{FF66DC1F-61D1-4801-85D7-B53372820B8B}" destId="{D8423D5D-6A1A-40C8-B342-E4C50FC1BC8D}" srcOrd="0" destOrd="0" presId="urn:microsoft.com/office/officeart/2005/8/layout/pyramid2"/>
    <dgm:cxn modelId="{AA779EBC-4003-4880-BB40-225B3D0F3B12}" srcId="{FF66DC1F-61D1-4801-85D7-B53372820B8B}" destId="{686484B2-9851-448A-8BFA-BE29E6360DD1}" srcOrd="2" destOrd="0" parTransId="{7467D76C-2AAF-47A4-A2F9-19BBAB5E79FF}" sibTransId="{500A5A26-A4D8-42A7-A5E9-01824697EE4C}"/>
    <dgm:cxn modelId="{1A8FB2FC-3E5F-4DDD-9247-04971DEDA52E}" srcId="{FF66DC1F-61D1-4801-85D7-B53372820B8B}" destId="{FBEB6A46-594D-4D7D-B4CA-F00DFBB670FE}" srcOrd="1" destOrd="0" parTransId="{8B5DC45F-8CEA-4799-BDBB-1811A3D3CAB1}" sibTransId="{0CAE907A-7AD9-46E2-8A25-701DA60FF860}"/>
    <dgm:cxn modelId="{34D02C52-14D6-479C-A820-6D2CB9BBED4B}" srcId="{FF66DC1F-61D1-4801-85D7-B53372820B8B}" destId="{54202FC8-71F4-4B67-B0C0-5DA3810A213D}" srcOrd="0" destOrd="0" parTransId="{A4288DB9-6269-454E-8114-F796A857C642}" sibTransId="{C36033E8-ABEB-47B1-937D-553B6CEF2811}"/>
    <dgm:cxn modelId="{F06E0681-8F99-48E0-8DEA-B013DB536500}" type="presOf" srcId="{FBEB6A46-594D-4D7D-B4CA-F00DFBB670FE}" destId="{5FA588A4-0F22-4A76-A4DC-0C8AD7C5A2F7}" srcOrd="0" destOrd="0" presId="urn:microsoft.com/office/officeart/2005/8/layout/pyramid2"/>
    <dgm:cxn modelId="{450F750F-E9EA-4635-ADFC-7C5C5CC50919}" type="presOf" srcId="{686484B2-9851-448A-8BFA-BE29E6360DD1}" destId="{56E3C77F-AA27-4CD0-B32A-95A8338C0DDA}" srcOrd="0" destOrd="0" presId="urn:microsoft.com/office/officeart/2005/8/layout/pyramid2"/>
    <dgm:cxn modelId="{5A7BBC96-43B6-475A-A564-2FCF66B2EC8F}" type="presOf" srcId="{54202FC8-71F4-4B67-B0C0-5DA3810A213D}" destId="{AA04111E-58BA-4B6F-8E8E-8856CCBA203F}" srcOrd="0" destOrd="0" presId="urn:microsoft.com/office/officeart/2005/8/layout/pyramid2"/>
    <dgm:cxn modelId="{FC813237-9116-42D3-8057-476363EB5810}" type="presParOf" srcId="{D8423D5D-6A1A-40C8-B342-E4C50FC1BC8D}" destId="{0C0273C4-22C3-4F68-A7D7-4A874DBBF3A0}" srcOrd="0" destOrd="0" presId="urn:microsoft.com/office/officeart/2005/8/layout/pyramid2"/>
    <dgm:cxn modelId="{3AFB4DEE-A5AB-47F8-9457-944E403A8A6B}" type="presParOf" srcId="{D8423D5D-6A1A-40C8-B342-E4C50FC1BC8D}" destId="{EC673A1A-8B38-4BB9-AA8F-2556DFD08108}" srcOrd="1" destOrd="0" presId="urn:microsoft.com/office/officeart/2005/8/layout/pyramid2"/>
    <dgm:cxn modelId="{634C2218-24AA-47E3-9764-A56D5B2884E6}" type="presParOf" srcId="{EC673A1A-8B38-4BB9-AA8F-2556DFD08108}" destId="{AA04111E-58BA-4B6F-8E8E-8856CCBA203F}" srcOrd="0" destOrd="0" presId="urn:microsoft.com/office/officeart/2005/8/layout/pyramid2"/>
    <dgm:cxn modelId="{94723AE8-9E4E-4BC5-AB12-56E146A3BE34}" type="presParOf" srcId="{EC673A1A-8B38-4BB9-AA8F-2556DFD08108}" destId="{CF7611A7-74CD-456B-A57F-F225FF40F0B3}" srcOrd="1" destOrd="0" presId="urn:microsoft.com/office/officeart/2005/8/layout/pyramid2"/>
    <dgm:cxn modelId="{5BB24F3E-B7DB-4CE8-9835-C7CBC14E4E4D}" type="presParOf" srcId="{EC673A1A-8B38-4BB9-AA8F-2556DFD08108}" destId="{5FA588A4-0F22-4A76-A4DC-0C8AD7C5A2F7}" srcOrd="2" destOrd="0" presId="urn:microsoft.com/office/officeart/2005/8/layout/pyramid2"/>
    <dgm:cxn modelId="{4B76D57F-F98F-42E1-9700-129C8376C3BB}" type="presParOf" srcId="{EC673A1A-8B38-4BB9-AA8F-2556DFD08108}" destId="{B5D19A9A-2342-46A5-A492-123935501FA6}" srcOrd="3" destOrd="0" presId="urn:microsoft.com/office/officeart/2005/8/layout/pyramid2"/>
    <dgm:cxn modelId="{5C2673B7-D02C-4D2B-9124-AD77199A1DED}" type="presParOf" srcId="{EC673A1A-8B38-4BB9-AA8F-2556DFD08108}" destId="{56E3C77F-AA27-4CD0-B32A-95A8338C0DDA}" srcOrd="4" destOrd="0" presId="urn:microsoft.com/office/officeart/2005/8/layout/pyramid2"/>
    <dgm:cxn modelId="{C9F9ACA9-2DD2-461F-96FD-AE56D5A3DC6E}" type="presParOf" srcId="{EC673A1A-8B38-4BB9-AA8F-2556DFD08108}" destId="{A36477AF-3259-47AA-98AA-8D1804ED336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BCE9CB-96BE-489B-B7EA-C4009D9B1FE3}" type="doc">
      <dgm:prSet loTypeId="urn:microsoft.com/office/officeart/2005/8/layout/vList6" loCatId="list" qsTypeId="urn:microsoft.com/office/officeart/2005/8/quickstyle/simple1" qsCatId="simple" csTypeId="urn:microsoft.com/office/officeart/2005/8/colors/accent1_4" csCatId="accent1" phldr="1"/>
      <dgm:spPr/>
      <dgm:t>
        <a:bodyPr/>
        <a:lstStyle/>
        <a:p>
          <a:endParaRPr lang="en-US"/>
        </a:p>
      </dgm:t>
    </dgm:pt>
    <dgm:pt modelId="{565FE5D1-C9AB-4FF0-8815-24A4250B66B9}">
      <dgm:prSet phldrT="[Text]" custT="1"/>
      <dgm:spPr>
        <a:solidFill>
          <a:srgbClr val="18696F"/>
        </a:solidFill>
      </dgm:spPr>
      <dgm:t>
        <a:bodyPr/>
        <a:lstStyle/>
        <a:p>
          <a:r>
            <a:rPr lang="en-US" sz="2400" dirty="0"/>
            <a:t>Purpose</a:t>
          </a:r>
        </a:p>
      </dgm:t>
    </dgm:pt>
    <dgm:pt modelId="{1C299F8F-6F07-4060-BA6D-2A42761ED611}" type="parTrans" cxnId="{81D15F84-6976-4957-81EA-27450D281E7D}">
      <dgm:prSet/>
      <dgm:spPr/>
      <dgm:t>
        <a:bodyPr/>
        <a:lstStyle/>
        <a:p>
          <a:endParaRPr lang="en-US"/>
        </a:p>
      </dgm:t>
    </dgm:pt>
    <dgm:pt modelId="{D1B12FD1-E579-497C-BFA0-C7EBF9E767F3}" type="sibTrans" cxnId="{81D15F84-6976-4957-81EA-27450D281E7D}">
      <dgm:prSet/>
      <dgm:spPr/>
      <dgm:t>
        <a:bodyPr/>
        <a:lstStyle/>
        <a:p>
          <a:endParaRPr lang="en-US"/>
        </a:p>
      </dgm:t>
    </dgm:pt>
    <dgm:pt modelId="{752535E9-99F4-40A9-987D-A25FC4C9A886}">
      <dgm:prSet phldrT="[Text]" custT="1"/>
      <dgm:spPr/>
      <dgm:t>
        <a:bodyPr/>
        <a:lstStyle/>
        <a:p>
          <a:r>
            <a:rPr lang="en-US" sz="1800" dirty="0"/>
            <a:t>The joint activity helps accomplish a program purpose or a management </a:t>
          </a:r>
          <a:r>
            <a:rPr lang="en-US" sz="1800" dirty="0" smtClean="0"/>
            <a:t>activity.</a:t>
          </a:r>
          <a:endParaRPr lang="en-US" sz="1800" dirty="0"/>
        </a:p>
      </dgm:t>
    </dgm:pt>
    <dgm:pt modelId="{D3A6727A-6295-4D8F-B14F-0110AABEFD3A}" type="parTrans" cxnId="{FFC44A0C-B2FB-43EE-A67A-4ABC4050F610}">
      <dgm:prSet/>
      <dgm:spPr/>
      <dgm:t>
        <a:bodyPr/>
        <a:lstStyle/>
        <a:p>
          <a:endParaRPr lang="en-US"/>
        </a:p>
      </dgm:t>
    </dgm:pt>
    <dgm:pt modelId="{875F7BAD-74C7-4477-871E-E77C3FD08914}" type="sibTrans" cxnId="{FFC44A0C-B2FB-43EE-A67A-4ABC4050F610}">
      <dgm:prSet/>
      <dgm:spPr/>
      <dgm:t>
        <a:bodyPr/>
        <a:lstStyle/>
        <a:p>
          <a:endParaRPr lang="en-US"/>
        </a:p>
      </dgm:t>
    </dgm:pt>
    <dgm:pt modelId="{60FDFDDD-9F34-43F9-AFF5-309ACFF590CF}">
      <dgm:prSet phldrT="[Text]" custT="1"/>
      <dgm:spPr/>
      <dgm:t>
        <a:bodyPr/>
        <a:lstStyle/>
        <a:p>
          <a:r>
            <a:rPr lang="en-US" sz="2400" dirty="0">
              <a:solidFill>
                <a:srgbClr val="18696F"/>
              </a:solidFill>
            </a:rPr>
            <a:t>Audience</a:t>
          </a:r>
        </a:p>
      </dgm:t>
    </dgm:pt>
    <dgm:pt modelId="{12CEB242-2F10-4D7D-9A5A-67F3A1C321DF}" type="parTrans" cxnId="{D3106AFD-91B0-43A7-B194-07FC44F6B2A4}">
      <dgm:prSet/>
      <dgm:spPr/>
      <dgm:t>
        <a:bodyPr/>
        <a:lstStyle/>
        <a:p>
          <a:endParaRPr lang="en-US"/>
        </a:p>
      </dgm:t>
    </dgm:pt>
    <dgm:pt modelId="{6DD10EAE-F4B8-4EB8-8BA2-B1BC632C757C}" type="sibTrans" cxnId="{D3106AFD-91B0-43A7-B194-07FC44F6B2A4}">
      <dgm:prSet/>
      <dgm:spPr/>
      <dgm:t>
        <a:bodyPr/>
        <a:lstStyle/>
        <a:p>
          <a:endParaRPr lang="en-US"/>
        </a:p>
      </dgm:t>
    </dgm:pt>
    <dgm:pt modelId="{87E15B48-602D-4EFE-BF29-0F799AE289DA}">
      <dgm:prSet phldrT="[Text]" custT="1"/>
      <dgm:spPr/>
      <dgm:t>
        <a:bodyPr/>
        <a:lstStyle/>
        <a:p>
          <a:r>
            <a:rPr lang="en-US" sz="1800" dirty="0"/>
            <a:t>The audience was selected primarily for a program or management purpose rather than ability to make a </a:t>
          </a:r>
          <a:r>
            <a:rPr lang="en-US" sz="1800" dirty="0" smtClean="0"/>
            <a:t>donation.</a:t>
          </a:r>
          <a:endParaRPr lang="en-US" sz="1800" dirty="0"/>
        </a:p>
      </dgm:t>
    </dgm:pt>
    <dgm:pt modelId="{86AE093B-2AF7-4A02-A466-E633C084F075}" type="parTrans" cxnId="{1105677F-E9BD-4C81-9216-8FC5DEA76F9A}">
      <dgm:prSet/>
      <dgm:spPr/>
      <dgm:t>
        <a:bodyPr/>
        <a:lstStyle/>
        <a:p>
          <a:endParaRPr lang="en-US"/>
        </a:p>
      </dgm:t>
    </dgm:pt>
    <dgm:pt modelId="{D2E44252-ACA3-4ADE-BCF0-13BAABF0232F}" type="sibTrans" cxnId="{1105677F-E9BD-4C81-9216-8FC5DEA76F9A}">
      <dgm:prSet/>
      <dgm:spPr/>
      <dgm:t>
        <a:bodyPr/>
        <a:lstStyle/>
        <a:p>
          <a:endParaRPr lang="en-US"/>
        </a:p>
      </dgm:t>
    </dgm:pt>
    <dgm:pt modelId="{375AB42E-127B-465A-9422-41B901FBF251}">
      <dgm:prSet phldrT="[Text]" custT="1"/>
      <dgm:spPr/>
      <dgm:t>
        <a:bodyPr/>
        <a:lstStyle/>
        <a:p>
          <a:r>
            <a:rPr lang="en-US" sz="2400" dirty="0">
              <a:solidFill>
                <a:srgbClr val="18696F"/>
              </a:solidFill>
            </a:rPr>
            <a:t>Content</a:t>
          </a:r>
        </a:p>
      </dgm:t>
    </dgm:pt>
    <dgm:pt modelId="{EADA3C3B-D776-4CD1-92E9-E9B544BE2AFB}" type="parTrans" cxnId="{47C149D4-F5EB-456F-81C7-BFF70546AC89}">
      <dgm:prSet/>
      <dgm:spPr/>
      <dgm:t>
        <a:bodyPr/>
        <a:lstStyle/>
        <a:p>
          <a:endParaRPr lang="en-US"/>
        </a:p>
      </dgm:t>
    </dgm:pt>
    <dgm:pt modelId="{1CD34F26-7647-4F73-9619-FC32C02AD222}" type="sibTrans" cxnId="{47C149D4-F5EB-456F-81C7-BFF70546AC89}">
      <dgm:prSet/>
      <dgm:spPr/>
      <dgm:t>
        <a:bodyPr/>
        <a:lstStyle/>
        <a:p>
          <a:endParaRPr lang="en-US"/>
        </a:p>
      </dgm:t>
    </dgm:pt>
    <dgm:pt modelId="{151F4355-0231-423A-BEC6-3026A9AD4120}">
      <dgm:prSet phldrT="[Text]" custT="1"/>
      <dgm:spPr/>
      <dgm:t>
        <a:bodyPr/>
        <a:lstStyle/>
        <a:p>
          <a:r>
            <a:rPr lang="en-US" sz="1800" dirty="0"/>
            <a:t>The joint activity motivates the audience to action in furtherance of the mission, or meets a management </a:t>
          </a:r>
          <a:r>
            <a:rPr lang="en-US" sz="1800" dirty="0" smtClean="0"/>
            <a:t>responsibility.</a:t>
          </a:r>
          <a:endParaRPr lang="en-US" sz="1800" dirty="0"/>
        </a:p>
      </dgm:t>
    </dgm:pt>
    <dgm:pt modelId="{26D10E3A-CFDF-4FDF-957B-EB456633F9EF}" type="parTrans" cxnId="{6EBA6C97-7636-4E7E-95FF-F04C3D7E481D}">
      <dgm:prSet/>
      <dgm:spPr/>
      <dgm:t>
        <a:bodyPr/>
        <a:lstStyle/>
        <a:p>
          <a:endParaRPr lang="en-US"/>
        </a:p>
      </dgm:t>
    </dgm:pt>
    <dgm:pt modelId="{2CE61C67-74D4-4724-9E80-2B6B9C871401}" type="sibTrans" cxnId="{6EBA6C97-7636-4E7E-95FF-F04C3D7E481D}">
      <dgm:prSet/>
      <dgm:spPr/>
      <dgm:t>
        <a:bodyPr/>
        <a:lstStyle/>
        <a:p>
          <a:endParaRPr lang="en-US"/>
        </a:p>
      </dgm:t>
    </dgm:pt>
    <dgm:pt modelId="{C4C15CDE-1B84-4B91-AA3B-13B96E8BDC6C}" type="pres">
      <dgm:prSet presAssocID="{19BCE9CB-96BE-489B-B7EA-C4009D9B1FE3}" presName="Name0" presStyleCnt="0">
        <dgm:presLayoutVars>
          <dgm:dir/>
          <dgm:animLvl val="lvl"/>
          <dgm:resizeHandles/>
        </dgm:presLayoutVars>
      </dgm:prSet>
      <dgm:spPr/>
      <dgm:t>
        <a:bodyPr/>
        <a:lstStyle/>
        <a:p>
          <a:endParaRPr lang="en-US"/>
        </a:p>
      </dgm:t>
    </dgm:pt>
    <dgm:pt modelId="{DEC2731B-C222-4942-A8D8-DF24F5721BDA}" type="pres">
      <dgm:prSet presAssocID="{565FE5D1-C9AB-4FF0-8815-24A4250B66B9}" presName="linNode" presStyleCnt="0"/>
      <dgm:spPr/>
    </dgm:pt>
    <dgm:pt modelId="{34EF6F93-80ED-4894-BFA8-FA243EEA396E}" type="pres">
      <dgm:prSet presAssocID="{565FE5D1-C9AB-4FF0-8815-24A4250B66B9}" presName="parentShp" presStyleLbl="node1" presStyleIdx="0" presStyleCnt="3" custScaleX="55195" custLinFactNeighborX="-15368">
        <dgm:presLayoutVars>
          <dgm:bulletEnabled val="1"/>
        </dgm:presLayoutVars>
      </dgm:prSet>
      <dgm:spPr/>
      <dgm:t>
        <a:bodyPr/>
        <a:lstStyle/>
        <a:p>
          <a:endParaRPr lang="en-US"/>
        </a:p>
      </dgm:t>
    </dgm:pt>
    <dgm:pt modelId="{607A82F4-8442-414E-B6AB-CDE9751B3E58}" type="pres">
      <dgm:prSet presAssocID="{565FE5D1-C9AB-4FF0-8815-24A4250B66B9}" presName="childShp" presStyleLbl="bgAccFollowNode1" presStyleIdx="0" presStyleCnt="3" custScaleX="126840" custScaleY="63699">
        <dgm:presLayoutVars>
          <dgm:bulletEnabled val="1"/>
        </dgm:presLayoutVars>
      </dgm:prSet>
      <dgm:spPr/>
      <dgm:t>
        <a:bodyPr/>
        <a:lstStyle/>
        <a:p>
          <a:endParaRPr lang="en-US"/>
        </a:p>
      </dgm:t>
    </dgm:pt>
    <dgm:pt modelId="{DE74CEC9-6659-410B-8850-754DBD9DC820}" type="pres">
      <dgm:prSet presAssocID="{D1B12FD1-E579-497C-BFA0-C7EBF9E767F3}" presName="spacing" presStyleCnt="0"/>
      <dgm:spPr/>
    </dgm:pt>
    <dgm:pt modelId="{E10C7D00-A891-4CE3-AF07-7313E6FFA51E}" type="pres">
      <dgm:prSet presAssocID="{60FDFDDD-9F34-43F9-AFF5-309ACFF590CF}" presName="linNode" presStyleCnt="0"/>
      <dgm:spPr/>
    </dgm:pt>
    <dgm:pt modelId="{A3430FE2-104A-4087-AB33-4218499427E3}" type="pres">
      <dgm:prSet presAssocID="{60FDFDDD-9F34-43F9-AFF5-309ACFF590CF}" presName="parentShp" presStyleLbl="node1" presStyleIdx="1" presStyleCnt="3" custScaleX="56494" custLinFactNeighborX="-16017" custLinFactNeighborY="-833">
        <dgm:presLayoutVars>
          <dgm:bulletEnabled val="1"/>
        </dgm:presLayoutVars>
      </dgm:prSet>
      <dgm:spPr/>
      <dgm:t>
        <a:bodyPr/>
        <a:lstStyle/>
        <a:p>
          <a:endParaRPr lang="en-US"/>
        </a:p>
      </dgm:t>
    </dgm:pt>
    <dgm:pt modelId="{8D220FCF-C85C-4FFE-8F98-096BC7B41CE7}" type="pres">
      <dgm:prSet presAssocID="{60FDFDDD-9F34-43F9-AFF5-309ACFF590CF}" presName="childShp" presStyleLbl="bgAccFollowNode1" presStyleIdx="1" presStyleCnt="3" custScaleX="125974">
        <dgm:presLayoutVars>
          <dgm:bulletEnabled val="1"/>
        </dgm:presLayoutVars>
      </dgm:prSet>
      <dgm:spPr/>
      <dgm:t>
        <a:bodyPr/>
        <a:lstStyle/>
        <a:p>
          <a:endParaRPr lang="en-US"/>
        </a:p>
      </dgm:t>
    </dgm:pt>
    <dgm:pt modelId="{A9968749-2895-4227-82F8-75C8F642678B}" type="pres">
      <dgm:prSet presAssocID="{6DD10EAE-F4B8-4EB8-8BA2-B1BC632C757C}" presName="spacing" presStyleCnt="0"/>
      <dgm:spPr/>
    </dgm:pt>
    <dgm:pt modelId="{43DB336A-4318-4174-AA83-FC36AD578C81}" type="pres">
      <dgm:prSet presAssocID="{375AB42E-127B-465A-9422-41B901FBF251}" presName="linNode" presStyleCnt="0"/>
      <dgm:spPr/>
    </dgm:pt>
    <dgm:pt modelId="{D5EECFB8-F769-4B6B-8769-C3144DF91490}" type="pres">
      <dgm:prSet presAssocID="{375AB42E-127B-465A-9422-41B901FBF251}" presName="parentShp" presStyleLbl="node1" presStyleIdx="2" presStyleCnt="3" custScaleX="57792" custLinFactNeighborX="-14069" custLinFactNeighborY="1667">
        <dgm:presLayoutVars>
          <dgm:bulletEnabled val="1"/>
        </dgm:presLayoutVars>
      </dgm:prSet>
      <dgm:spPr/>
      <dgm:t>
        <a:bodyPr/>
        <a:lstStyle/>
        <a:p>
          <a:endParaRPr lang="en-US"/>
        </a:p>
      </dgm:t>
    </dgm:pt>
    <dgm:pt modelId="{E4DF9A32-2CBA-4E60-9201-BF688208F99F}" type="pres">
      <dgm:prSet presAssocID="{375AB42E-127B-465A-9422-41B901FBF251}" presName="childShp" presStyleLbl="bgAccFollowNode1" presStyleIdx="2" presStyleCnt="3" custScaleX="125541">
        <dgm:presLayoutVars>
          <dgm:bulletEnabled val="1"/>
        </dgm:presLayoutVars>
      </dgm:prSet>
      <dgm:spPr/>
      <dgm:t>
        <a:bodyPr/>
        <a:lstStyle/>
        <a:p>
          <a:endParaRPr lang="en-US"/>
        </a:p>
      </dgm:t>
    </dgm:pt>
  </dgm:ptLst>
  <dgm:cxnLst>
    <dgm:cxn modelId="{A811D9A3-8EEF-428A-BC6E-DF9A967F78F9}" type="presOf" srcId="{375AB42E-127B-465A-9422-41B901FBF251}" destId="{D5EECFB8-F769-4B6B-8769-C3144DF91490}" srcOrd="0" destOrd="0" presId="urn:microsoft.com/office/officeart/2005/8/layout/vList6"/>
    <dgm:cxn modelId="{DA41BA60-CE52-4E0C-9749-40F4405B7A1B}" type="presOf" srcId="{60FDFDDD-9F34-43F9-AFF5-309ACFF590CF}" destId="{A3430FE2-104A-4087-AB33-4218499427E3}" srcOrd="0" destOrd="0" presId="urn:microsoft.com/office/officeart/2005/8/layout/vList6"/>
    <dgm:cxn modelId="{81D15F84-6976-4957-81EA-27450D281E7D}" srcId="{19BCE9CB-96BE-489B-B7EA-C4009D9B1FE3}" destId="{565FE5D1-C9AB-4FF0-8815-24A4250B66B9}" srcOrd="0" destOrd="0" parTransId="{1C299F8F-6F07-4060-BA6D-2A42761ED611}" sibTransId="{D1B12FD1-E579-497C-BFA0-C7EBF9E767F3}"/>
    <dgm:cxn modelId="{3E3002E2-95DB-40B1-9B1E-04DC85984708}" type="presOf" srcId="{565FE5D1-C9AB-4FF0-8815-24A4250B66B9}" destId="{34EF6F93-80ED-4894-BFA8-FA243EEA396E}" srcOrd="0" destOrd="0" presId="urn:microsoft.com/office/officeart/2005/8/layout/vList6"/>
    <dgm:cxn modelId="{0E3C142D-D23E-402C-9269-B98FC703F440}" type="presOf" srcId="{752535E9-99F4-40A9-987D-A25FC4C9A886}" destId="{607A82F4-8442-414E-B6AB-CDE9751B3E58}" srcOrd="0" destOrd="0" presId="urn:microsoft.com/office/officeart/2005/8/layout/vList6"/>
    <dgm:cxn modelId="{D3106AFD-91B0-43A7-B194-07FC44F6B2A4}" srcId="{19BCE9CB-96BE-489B-B7EA-C4009D9B1FE3}" destId="{60FDFDDD-9F34-43F9-AFF5-309ACFF590CF}" srcOrd="1" destOrd="0" parTransId="{12CEB242-2F10-4D7D-9A5A-67F3A1C321DF}" sibTransId="{6DD10EAE-F4B8-4EB8-8BA2-B1BC632C757C}"/>
    <dgm:cxn modelId="{47C149D4-F5EB-456F-81C7-BFF70546AC89}" srcId="{19BCE9CB-96BE-489B-B7EA-C4009D9B1FE3}" destId="{375AB42E-127B-465A-9422-41B901FBF251}" srcOrd="2" destOrd="0" parTransId="{EADA3C3B-D776-4CD1-92E9-E9B544BE2AFB}" sibTransId="{1CD34F26-7647-4F73-9619-FC32C02AD222}"/>
    <dgm:cxn modelId="{6EBA6C97-7636-4E7E-95FF-F04C3D7E481D}" srcId="{375AB42E-127B-465A-9422-41B901FBF251}" destId="{151F4355-0231-423A-BEC6-3026A9AD4120}" srcOrd="0" destOrd="0" parTransId="{26D10E3A-CFDF-4FDF-957B-EB456633F9EF}" sibTransId="{2CE61C67-74D4-4724-9E80-2B6B9C871401}"/>
    <dgm:cxn modelId="{892C0023-A36B-41C5-8E74-2BA095D64311}" type="presOf" srcId="{19BCE9CB-96BE-489B-B7EA-C4009D9B1FE3}" destId="{C4C15CDE-1B84-4B91-AA3B-13B96E8BDC6C}" srcOrd="0" destOrd="0" presId="urn:microsoft.com/office/officeart/2005/8/layout/vList6"/>
    <dgm:cxn modelId="{47B54CBB-B73F-486D-BB6F-E46F5C12A62A}" type="presOf" srcId="{87E15B48-602D-4EFE-BF29-0F799AE289DA}" destId="{8D220FCF-C85C-4FFE-8F98-096BC7B41CE7}" srcOrd="0" destOrd="0" presId="urn:microsoft.com/office/officeart/2005/8/layout/vList6"/>
    <dgm:cxn modelId="{1105677F-E9BD-4C81-9216-8FC5DEA76F9A}" srcId="{60FDFDDD-9F34-43F9-AFF5-309ACFF590CF}" destId="{87E15B48-602D-4EFE-BF29-0F799AE289DA}" srcOrd="0" destOrd="0" parTransId="{86AE093B-2AF7-4A02-A466-E633C084F075}" sibTransId="{D2E44252-ACA3-4ADE-BCF0-13BAABF0232F}"/>
    <dgm:cxn modelId="{FFC44A0C-B2FB-43EE-A67A-4ABC4050F610}" srcId="{565FE5D1-C9AB-4FF0-8815-24A4250B66B9}" destId="{752535E9-99F4-40A9-987D-A25FC4C9A886}" srcOrd="0" destOrd="0" parTransId="{D3A6727A-6295-4D8F-B14F-0110AABEFD3A}" sibTransId="{875F7BAD-74C7-4477-871E-E77C3FD08914}"/>
    <dgm:cxn modelId="{18FC691F-2FF9-4D2D-A6C3-57EB62D503BE}" type="presOf" srcId="{151F4355-0231-423A-BEC6-3026A9AD4120}" destId="{E4DF9A32-2CBA-4E60-9201-BF688208F99F}" srcOrd="0" destOrd="0" presId="urn:microsoft.com/office/officeart/2005/8/layout/vList6"/>
    <dgm:cxn modelId="{EF5CEF54-6C9F-4D7E-95AE-6ABBD87AB237}" type="presParOf" srcId="{C4C15CDE-1B84-4B91-AA3B-13B96E8BDC6C}" destId="{DEC2731B-C222-4942-A8D8-DF24F5721BDA}" srcOrd="0" destOrd="0" presId="urn:microsoft.com/office/officeart/2005/8/layout/vList6"/>
    <dgm:cxn modelId="{FEFE14E3-A021-49D5-B275-1FB396046C5B}" type="presParOf" srcId="{DEC2731B-C222-4942-A8D8-DF24F5721BDA}" destId="{34EF6F93-80ED-4894-BFA8-FA243EEA396E}" srcOrd="0" destOrd="0" presId="urn:microsoft.com/office/officeart/2005/8/layout/vList6"/>
    <dgm:cxn modelId="{B03AE141-F4F0-4651-B285-685293C85525}" type="presParOf" srcId="{DEC2731B-C222-4942-A8D8-DF24F5721BDA}" destId="{607A82F4-8442-414E-B6AB-CDE9751B3E58}" srcOrd="1" destOrd="0" presId="urn:microsoft.com/office/officeart/2005/8/layout/vList6"/>
    <dgm:cxn modelId="{EAB8457B-84CE-43F1-B801-797CEFDE8028}" type="presParOf" srcId="{C4C15CDE-1B84-4B91-AA3B-13B96E8BDC6C}" destId="{DE74CEC9-6659-410B-8850-754DBD9DC820}" srcOrd="1" destOrd="0" presId="urn:microsoft.com/office/officeart/2005/8/layout/vList6"/>
    <dgm:cxn modelId="{9393CFDC-7AF1-42A9-A483-24FD44D8B984}" type="presParOf" srcId="{C4C15CDE-1B84-4B91-AA3B-13B96E8BDC6C}" destId="{E10C7D00-A891-4CE3-AF07-7313E6FFA51E}" srcOrd="2" destOrd="0" presId="urn:microsoft.com/office/officeart/2005/8/layout/vList6"/>
    <dgm:cxn modelId="{622C0D68-254E-48AF-92A6-4B82F7281890}" type="presParOf" srcId="{E10C7D00-A891-4CE3-AF07-7313E6FFA51E}" destId="{A3430FE2-104A-4087-AB33-4218499427E3}" srcOrd="0" destOrd="0" presId="urn:microsoft.com/office/officeart/2005/8/layout/vList6"/>
    <dgm:cxn modelId="{669A7735-AA59-4461-A327-43F3EE09B022}" type="presParOf" srcId="{E10C7D00-A891-4CE3-AF07-7313E6FFA51E}" destId="{8D220FCF-C85C-4FFE-8F98-096BC7B41CE7}" srcOrd="1" destOrd="0" presId="urn:microsoft.com/office/officeart/2005/8/layout/vList6"/>
    <dgm:cxn modelId="{F86C7EFA-3FA8-4275-A799-C483590741E1}" type="presParOf" srcId="{C4C15CDE-1B84-4B91-AA3B-13B96E8BDC6C}" destId="{A9968749-2895-4227-82F8-75C8F642678B}" srcOrd="3" destOrd="0" presId="urn:microsoft.com/office/officeart/2005/8/layout/vList6"/>
    <dgm:cxn modelId="{2CD31375-3E9A-4C57-AEFB-E1C78E2CF7ED}" type="presParOf" srcId="{C4C15CDE-1B84-4B91-AA3B-13B96E8BDC6C}" destId="{43DB336A-4318-4174-AA83-FC36AD578C81}" srcOrd="4" destOrd="0" presId="urn:microsoft.com/office/officeart/2005/8/layout/vList6"/>
    <dgm:cxn modelId="{C7A9F1A6-2D9F-46CF-91FD-AB7958F2DE54}" type="presParOf" srcId="{43DB336A-4318-4174-AA83-FC36AD578C81}" destId="{D5EECFB8-F769-4B6B-8769-C3144DF91490}" srcOrd="0" destOrd="0" presId="urn:microsoft.com/office/officeart/2005/8/layout/vList6"/>
    <dgm:cxn modelId="{4D186523-8FEC-46EE-8BD3-0307BE6BCA6A}" type="presParOf" srcId="{43DB336A-4318-4174-AA83-FC36AD578C81}" destId="{E4DF9A32-2CBA-4E60-9201-BF688208F99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F2AE58-D501-419C-BDAF-05A4A66AEBB9}"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en-US"/>
        </a:p>
      </dgm:t>
    </dgm:pt>
    <dgm:pt modelId="{1AFC7511-776D-4913-9BCF-BF9D1F1F0E1A}">
      <dgm:prSet phldrT="[Text]" custT="1"/>
      <dgm:spPr/>
      <dgm:t>
        <a:bodyPr/>
        <a:lstStyle/>
        <a:p>
          <a:r>
            <a:rPr lang="en-US" sz="1600" dirty="0">
              <a:solidFill>
                <a:srgbClr val="0033CC"/>
              </a:solidFill>
            </a:rPr>
            <a:t>Budgeting</a:t>
          </a:r>
        </a:p>
      </dgm:t>
    </dgm:pt>
    <dgm:pt modelId="{C9B58CFD-3E15-453D-BF8D-D047B0353F06}" type="parTrans" cxnId="{DA99C6D0-7B7F-46E2-81AE-A1C1E6337EB7}">
      <dgm:prSet/>
      <dgm:spPr/>
      <dgm:t>
        <a:bodyPr/>
        <a:lstStyle/>
        <a:p>
          <a:endParaRPr lang="en-US"/>
        </a:p>
      </dgm:t>
    </dgm:pt>
    <dgm:pt modelId="{2A59C3E7-C364-41DE-896B-3208216FAC38}" type="sibTrans" cxnId="{DA99C6D0-7B7F-46E2-81AE-A1C1E6337EB7}">
      <dgm:prSet/>
      <dgm:spPr/>
      <dgm:t>
        <a:bodyPr/>
        <a:lstStyle/>
        <a:p>
          <a:endParaRPr lang="en-US"/>
        </a:p>
      </dgm:t>
    </dgm:pt>
    <dgm:pt modelId="{E16CFDA1-D795-4234-B78D-EEFC91C135A3}">
      <dgm:prSet phldrT="[Text]" custT="1"/>
      <dgm:spPr/>
      <dgm:t>
        <a:bodyPr/>
        <a:lstStyle/>
        <a:p>
          <a:r>
            <a:rPr lang="en-US" sz="1600" dirty="0">
              <a:solidFill>
                <a:schemeClr val="accent6">
                  <a:lumMod val="75000"/>
                </a:schemeClr>
              </a:solidFill>
            </a:rPr>
            <a:t>Accounting</a:t>
          </a:r>
        </a:p>
      </dgm:t>
    </dgm:pt>
    <dgm:pt modelId="{E0131A8D-3672-47BD-B284-7DB2C5E307DB}" type="parTrans" cxnId="{D1CB1715-3F5E-4710-A493-90DB0F9921C7}">
      <dgm:prSet/>
      <dgm:spPr/>
      <dgm:t>
        <a:bodyPr/>
        <a:lstStyle/>
        <a:p>
          <a:endParaRPr lang="en-US"/>
        </a:p>
      </dgm:t>
    </dgm:pt>
    <dgm:pt modelId="{E8D70D24-A03E-47E3-8F8C-1571F1235B81}" type="sibTrans" cxnId="{D1CB1715-3F5E-4710-A493-90DB0F9921C7}">
      <dgm:prSet/>
      <dgm:spPr/>
      <dgm:t>
        <a:bodyPr/>
        <a:lstStyle/>
        <a:p>
          <a:endParaRPr lang="en-US"/>
        </a:p>
      </dgm:t>
    </dgm:pt>
    <dgm:pt modelId="{52FC2069-85F6-42B7-B496-360D0588E568}">
      <dgm:prSet phldrT="[Text]" custT="1"/>
      <dgm:spPr/>
      <dgm:t>
        <a:bodyPr/>
        <a:lstStyle/>
        <a:p>
          <a:r>
            <a:rPr lang="en-US" sz="1600" dirty="0"/>
            <a:t>Office management</a:t>
          </a:r>
        </a:p>
      </dgm:t>
    </dgm:pt>
    <dgm:pt modelId="{DADCEC87-D596-4822-93E7-8536099264F2}" type="parTrans" cxnId="{0533A2F6-870E-4055-910C-7806EA438E0F}">
      <dgm:prSet/>
      <dgm:spPr/>
      <dgm:t>
        <a:bodyPr/>
        <a:lstStyle/>
        <a:p>
          <a:endParaRPr lang="en-US"/>
        </a:p>
      </dgm:t>
    </dgm:pt>
    <dgm:pt modelId="{84FC9FDF-100C-4B07-B772-DA02BFE7277B}" type="sibTrans" cxnId="{0533A2F6-870E-4055-910C-7806EA438E0F}">
      <dgm:prSet/>
      <dgm:spPr/>
      <dgm:t>
        <a:bodyPr/>
        <a:lstStyle/>
        <a:p>
          <a:endParaRPr lang="en-US"/>
        </a:p>
      </dgm:t>
    </dgm:pt>
    <dgm:pt modelId="{8575C7CA-3C4D-4D34-8BEC-E50379942077}">
      <dgm:prSet phldrT="[Text]" custT="1"/>
      <dgm:spPr/>
      <dgm:t>
        <a:bodyPr/>
        <a:lstStyle/>
        <a:p>
          <a:r>
            <a:rPr lang="en-US" sz="1600" dirty="0"/>
            <a:t>Purchasing</a:t>
          </a:r>
        </a:p>
      </dgm:t>
    </dgm:pt>
    <dgm:pt modelId="{8E4370EF-0E52-4857-A1B6-D5D9126766ED}" type="parTrans" cxnId="{7743D187-F820-4133-8363-6F3D9B87CB72}">
      <dgm:prSet/>
      <dgm:spPr/>
      <dgm:t>
        <a:bodyPr/>
        <a:lstStyle/>
        <a:p>
          <a:endParaRPr lang="en-US"/>
        </a:p>
      </dgm:t>
    </dgm:pt>
    <dgm:pt modelId="{88FB3E4A-2C24-459C-B9D1-DF5206066AAA}" type="sibTrans" cxnId="{7743D187-F820-4133-8363-6F3D9B87CB72}">
      <dgm:prSet/>
      <dgm:spPr/>
      <dgm:t>
        <a:bodyPr/>
        <a:lstStyle/>
        <a:p>
          <a:endParaRPr lang="en-US"/>
        </a:p>
      </dgm:t>
    </dgm:pt>
    <dgm:pt modelId="{6B5915D0-99B9-4931-AB77-61D5D008917C}">
      <dgm:prSet phldrT="[Text]" custT="1"/>
      <dgm:spPr/>
      <dgm:t>
        <a:bodyPr/>
        <a:lstStyle/>
        <a:p>
          <a:r>
            <a:rPr lang="en-US" sz="1600" dirty="0"/>
            <a:t>General publicity</a:t>
          </a:r>
        </a:p>
      </dgm:t>
    </dgm:pt>
    <dgm:pt modelId="{F1BE213D-1121-47D6-8134-DB0A9FC8A27C}" type="parTrans" cxnId="{20DAEF1F-516F-4AB2-A932-9D76DA7FD7E8}">
      <dgm:prSet/>
      <dgm:spPr/>
      <dgm:t>
        <a:bodyPr/>
        <a:lstStyle/>
        <a:p>
          <a:endParaRPr lang="en-US"/>
        </a:p>
      </dgm:t>
    </dgm:pt>
    <dgm:pt modelId="{8E9E63AC-7BD5-45C5-AF82-7D1AD4AA446B}" type="sibTrans" cxnId="{20DAEF1F-516F-4AB2-A932-9D76DA7FD7E8}">
      <dgm:prSet/>
      <dgm:spPr/>
      <dgm:t>
        <a:bodyPr/>
        <a:lstStyle/>
        <a:p>
          <a:endParaRPr lang="en-US"/>
        </a:p>
      </dgm:t>
    </dgm:pt>
    <dgm:pt modelId="{E53A807E-BE3A-4A97-B9C1-9FFD5B6D5886}">
      <dgm:prSet phldrT="[Text]" custT="1"/>
      <dgm:spPr/>
      <dgm:t>
        <a:bodyPr/>
        <a:lstStyle/>
        <a:p>
          <a:r>
            <a:rPr lang="en-US" sz="1600" dirty="0"/>
            <a:t>Legal Services</a:t>
          </a:r>
        </a:p>
      </dgm:t>
    </dgm:pt>
    <dgm:pt modelId="{5769A630-2ED0-4574-B4ED-7EE05B032F15}" type="parTrans" cxnId="{93E07935-6593-47D8-8254-D22F4DCB004D}">
      <dgm:prSet/>
      <dgm:spPr/>
      <dgm:t>
        <a:bodyPr/>
        <a:lstStyle/>
        <a:p>
          <a:endParaRPr lang="en-US"/>
        </a:p>
      </dgm:t>
    </dgm:pt>
    <dgm:pt modelId="{F26B799C-FA6F-4644-A862-21ADA80D9DE2}" type="sibTrans" cxnId="{93E07935-6593-47D8-8254-D22F4DCB004D}">
      <dgm:prSet/>
      <dgm:spPr/>
      <dgm:t>
        <a:bodyPr/>
        <a:lstStyle/>
        <a:p>
          <a:endParaRPr lang="en-US"/>
        </a:p>
      </dgm:t>
    </dgm:pt>
    <dgm:pt modelId="{52373C9D-D618-43BA-83F7-FFC7B44ACEDF}" type="pres">
      <dgm:prSet presAssocID="{24F2AE58-D501-419C-BDAF-05A4A66AEBB9}" presName="cycle" presStyleCnt="0">
        <dgm:presLayoutVars>
          <dgm:dir/>
          <dgm:resizeHandles val="exact"/>
        </dgm:presLayoutVars>
      </dgm:prSet>
      <dgm:spPr/>
      <dgm:t>
        <a:bodyPr/>
        <a:lstStyle/>
        <a:p>
          <a:endParaRPr lang="en-US"/>
        </a:p>
      </dgm:t>
    </dgm:pt>
    <dgm:pt modelId="{EAB2285F-7764-4854-8274-FFEEFB4A1B77}" type="pres">
      <dgm:prSet presAssocID="{1AFC7511-776D-4913-9BCF-BF9D1F1F0E1A}" presName="node" presStyleLbl="node1" presStyleIdx="0" presStyleCnt="6">
        <dgm:presLayoutVars>
          <dgm:bulletEnabled val="1"/>
        </dgm:presLayoutVars>
      </dgm:prSet>
      <dgm:spPr/>
      <dgm:t>
        <a:bodyPr/>
        <a:lstStyle/>
        <a:p>
          <a:endParaRPr lang="en-US"/>
        </a:p>
      </dgm:t>
    </dgm:pt>
    <dgm:pt modelId="{84676F41-7B93-4C38-ACE5-710D39CB3901}" type="pres">
      <dgm:prSet presAssocID="{1AFC7511-776D-4913-9BCF-BF9D1F1F0E1A}" presName="spNode" presStyleCnt="0"/>
      <dgm:spPr/>
    </dgm:pt>
    <dgm:pt modelId="{900367FE-418C-4956-B665-D2539DDA35C9}" type="pres">
      <dgm:prSet presAssocID="{2A59C3E7-C364-41DE-896B-3208216FAC38}" presName="sibTrans" presStyleLbl="sibTrans1D1" presStyleIdx="0" presStyleCnt="6"/>
      <dgm:spPr/>
      <dgm:t>
        <a:bodyPr/>
        <a:lstStyle/>
        <a:p>
          <a:endParaRPr lang="en-US"/>
        </a:p>
      </dgm:t>
    </dgm:pt>
    <dgm:pt modelId="{AEF4A3A3-CB37-4EC8-A670-92A3FAA919B9}" type="pres">
      <dgm:prSet presAssocID="{E16CFDA1-D795-4234-B78D-EEFC91C135A3}" presName="node" presStyleLbl="node1" presStyleIdx="1" presStyleCnt="6" custScaleX="130943">
        <dgm:presLayoutVars>
          <dgm:bulletEnabled val="1"/>
        </dgm:presLayoutVars>
      </dgm:prSet>
      <dgm:spPr/>
      <dgm:t>
        <a:bodyPr/>
        <a:lstStyle/>
        <a:p>
          <a:endParaRPr lang="en-US"/>
        </a:p>
      </dgm:t>
    </dgm:pt>
    <dgm:pt modelId="{DCE209D8-40E4-4DB0-A1CE-924E447EFC80}" type="pres">
      <dgm:prSet presAssocID="{E16CFDA1-D795-4234-B78D-EEFC91C135A3}" presName="spNode" presStyleCnt="0"/>
      <dgm:spPr/>
    </dgm:pt>
    <dgm:pt modelId="{EB36545D-2F0B-4CF6-809E-A2C2955FB6E6}" type="pres">
      <dgm:prSet presAssocID="{E8D70D24-A03E-47E3-8F8C-1571F1235B81}" presName="sibTrans" presStyleLbl="sibTrans1D1" presStyleIdx="1" presStyleCnt="6"/>
      <dgm:spPr/>
      <dgm:t>
        <a:bodyPr/>
        <a:lstStyle/>
        <a:p>
          <a:endParaRPr lang="en-US"/>
        </a:p>
      </dgm:t>
    </dgm:pt>
    <dgm:pt modelId="{4DD9FEE2-5C65-46EC-A78F-AE70AABA6A01}" type="pres">
      <dgm:prSet presAssocID="{E53A807E-BE3A-4A97-B9C1-9FFD5B6D5886}" presName="node" presStyleLbl="node1" presStyleIdx="2" presStyleCnt="6" custScaleX="138408">
        <dgm:presLayoutVars>
          <dgm:bulletEnabled val="1"/>
        </dgm:presLayoutVars>
      </dgm:prSet>
      <dgm:spPr/>
      <dgm:t>
        <a:bodyPr/>
        <a:lstStyle/>
        <a:p>
          <a:endParaRPr lang="en-US"/>
        </a:p>
      </dgm:t>
    </dgm:pt>
    <dgm:pt modelId="{2700BDE8-FD25-4A53-A88D-E231A224BBC2}" type="pres">
      <dgm:prSet presAssocID="{E53A807E-BE3A-4A97-B9C1-9FFD5B6D5886}" presName="spNode" presStyleCnt="0"/>
      <dgm:spPr/>
    </dgm:pt>
    <dgm:pt modelId="{8986FF5A-3C71-408D-A278-9D01E6D92864}" type="pres">
      <dgm:prSet presAssocID="{F26B799C-FA6F-4644-A862-21ADA80D9DE2}" presName="sibTrans" presStyleLbl="sibTrans1D1" presStyleIdx="2" presStyleCnt="6"/>
      <dgm:spPr/>
      <dgm:t>
        <a:bodyPr/>
        <a:lstStyle/>
        <a:p>
          <a:endParaRPr lang="en-US"/>
        </a:p>
      </dgm:t>
    </dgm:pt>
    <dgm:pt modelId="{93E07612-12B0-40DC-9304-B8C337364F52}" type="pres">
      <dgm:prSet presAssocID="{52FC2069-85F6-42B7-B496-360D0588E568}" presName="node" presStyleLbl="node1" presStyleIdx="3" presStyleCnt="6" custScaleX="131256">
        <dgm:presLayoutVars>
          <dgm:bulletEnabled val="1"/>
        </dgm:presLayoutVars>
      </dgm:prSet>
      <dgm:spPr/>
      <dgm:t>
        <a:bodyPr/>
        <a:lstStyle/>
        <a:p>
          <a:endParaRPr lang="en-US"/>
        </a:p>
      </dgm:t>
    </dgm:pt>
    <dgm:pt modelId="{9EA03856-A65E-4EFF-95EA-196FF1A45BA7}" type="pres">
      <dgm:prSet presAssocID="{52FC2069-85F6-42B7-B496-360D0588E568}" presName="spNode" presStyleCnt="0"/>
      <dgm:spPr/>
    </dgm:pt>
    <dgm:pt modelId="{8FA5B86F-56AE-4F83-9B8A-E4C3C1C1A712}" type="pres">
      <dgm:prSet presAssocID="{84FC9FDF-100C-4B07-B772-DA02BFE7277B}" presName="sibTrans" presStyleLbl="sibTrans1D1" presStyleIdx="3" presStyleCnt="6"/>
      <dgm:spPr/>
      <dgm:t>
        <a:bodyPr/>
        <a:lstStyle/>
        <a:p>
          <a:endParaRPr lang="en-US"/>
        </a:p>
      </dgm:t>
    </dgm:pt>
    <dgm:pt modelId="{255B657A-9CEE-423F-912B-E140F8AB95CF}" type="pres">
      <dgm:prSet presAssocID="{8575C7CA-3C4D-4D34-8BEC-E50379942077}" presName="node" presStyleLbl="node1" presStyleIdx="4" presStyleCnt="6" custScaleX="119661">
        <dgm:presLayoutVars>
          <dgm:bulletEnabled val="1"/>
        </dgm:presLayoutVars>
      </dgm:prSet>
      <dgm:spPr/>
      <dgm:t>
        <a:bodyPr/>
        <a:lstStyle/>
        <a:p>
          <a:endParaRPr lang="en-US"/>
        </a:p>
      </dgm:t>
    </dgm:pt>
    <dgm:pt modelId="{16B0C470-817E-468B-8107-DFA420A31DB3}" type="pres">
      <dgm:prSet presAssocID="{8575C7CA-3C4D-4D34-8BEC-E50379942077}" presName="spNode" presStyleCnt="0"/>
      <dgm:spPr/>
    </dgm:pt>
    <dgm:pt modelId="{DB840A6B-3482-4F17-903F-0B4688AB4E84}" type="pres">
      <dgm:prSet presAssocID="{88FB3E4A-2C24-459C-B9D1-DF5206066AAA}" presName="sibTrans" presStyleLbl="sibTrans1D1" presStyleIdx="4" presStyleCnt="6"/>
      <dgm:spPr/>
      <dgm:t>
        <a:bodyPr/>
        <a:lstStyle/>
        <a:p>
          <a:endParaRPr lang="en-US"/>
        </a:p>
      </dgm:t>
    </dgm:pt>
    <dgm:pt modelId="{CD093DF1-A906-4918-829C-EB821AF905BB}" type="pres">
      <dgm:prSet presAssocID="{6B5915D0-99B9-4931-AB77-61D5D008917C}" presName="node" presStyleLbl="node1" presStyleIdx="5" presStyleCnt="6" custScaleX="117907">
        <dgm:presLayoutVars>
          <dgm:bulletEnabled val="1"/>
        </dgm:presLayoutVars>
      </dgm:prSet>
      <dgm:spPr/>
      <dgm:t>
        <a:bodyPr/>
        <a:lstStyle/>
        <a:p>
          <a:endParaRPr lang="en-US"/>
        </a:p>
      </dgm:t>
    </dgm:pt>
    <dgm:pt modelId="{57CA9DC2-57D2-4F40-8FB5-230EF4E57F17}" type="pres">
      <dgm:prSet presAssocID="{6B5915D0-99B9-4931-AB77-61D5D008917C}" presName="spNode" presStyleCnt="0"/>
      <dgm:spPr/>
    </dgm:pt>
    <dgm:pt modelId="{1E1241D2-A83D-43D9-9339-E4C2227EB874}" type="pres">
      <dgm:prSet presAssocID="{8E9E63AC-7BD5-45C5-AF82-7D1AD4AA446B}" presName="sibTrans" presStyleLbl="sibTrans1D1" presStyleIdx="5" presStyleCnt="6"/>
      <dgm:spPr/>
      <dgm:t>
        <a:bodyPr/>
        <a:lstStyle/>
        <a:p>
          <a:endParaRPr lang="en-US"/>
        </a:p>
      </dgm:t>
    </dgm:pt>
  </dgm:ptLst>
  <dgm:cxnLst>
    <dgm:cxn modelId="{0533A2F6-870E-4055-910C-7806EA438E0F}" srcId="{24F2AE58-D501-419C-BDAF-05A4A66AEBB9}" destId="{52FC2069-85F6-42B7-B496-360D0588E568}" srcOrd="3" destOrd="0" parTransId="{DADCEC87-D596-4822-93E7-8536099264F2}" sibTransId="{84FC9FDF-100C-4B07-B772-DA02BFE7277B}"/>
    <dgm:cxn modelId="{78F87F35-2E79-4E53-A2EB-5CB08868358D}" type="presOf" srcId="{2A59C3E7-C364-41DE-896B-3208216FAC38}" destId="{900367FE-418C-4956-B665-D2539DDA35C9}" srcOrd="0" destOrd="0" presId="urn:microsoft.com/office/officeart/2005/8/layout/cycle6"/>
    <dgm:cxn modelId="{93E07935-6593-47D8-8254-D22F4DCB004D}" srcId="{24F2AE58-D501-419C-BDAF-05A4A66AEBB9}" destId="{E53A807E-BE3A-4A97-B9C1-9FFD5B6D5886}" srcOrd="2" destOrd="0" parTransId="{5769A630-2ED0-4574-B4ED-7EE05B032F15}" sibTransId="{F26B799C-FA6F-4644-A862-21ADA80D9DE2}"/>
    <dgm:cxn modelId="{1A3D29DF-B7DF-40A1-AFB6-B1EECB69F935}" type="presOf" srcId="{E16CFDA1-D795-4234-B78D-EEFC91C135A3}" destId="{AEF4A3A3-CB37-4EC8-A670-92A3FAA919B9}" srcOrd="0" destOrd="0" presId="urn:microsoft.com/office/officeart/2005/8/layout/cycle6"/>
    <dgm:cxn modelId="{42DBFA75-D4AD-4954-B358-9432616E85E8}" type="presOf" srcId="{F26B799C-FA6F-4644-A862-21ADA80D9DE2}" destId="{8986FF5A-3C71-408D-A278-9D01E6D92864}" srcOrd="0" destOrd="0" presId="urn:microsoft.com/office/officeart/2005/8/layout/cycle6"/>
    <dgm:cxn modelId="{C874A083-FFE2-4FAF-B085-8C7EACD0C708}" type="presOf" srcId="{52FC2069-85F6-42B7-B496-360D0588E568}" destId="{93E07612-12B0-40DC-9304-B8C337364F52}" srcOrd="0" destOrd="0" presId="urn:microsoft.com/office/officeart/2005/8/layout/cycle6"/>
    <dgm:cxn modelId="{32C94EBF-3A60-4DF5-B7FC-5E053B139E5B}" type="presOf" srcId="{1AFC7511-776D-4913-9BCF-BF9D1F1F0E1A}" destId="{EAB2285F-7764-4854-8274-FFEEFB4A1B77}" srcOrd="0" destOrd="0" presId="urn:microsoft.com/office/officeart/2005/8/layout/cycle6"/>
    <dgm:cxn modelId="{DA99C6D0-7B7F-46E2-81AE-A1C1E6337EB7}" srcId="{24F2AE58-D501-419C-BDAF-05A4A66AEBB9}" destId="{1AFC7511-776D-4913-9BCF-BF9D1F1F0E1A}" srcOrd="0" destOrd="0" parTransId="{C9B58CFD-3E15-453D-BF8D-D047B0353F06}" sibTransId="{2A59C3E7-C364-41DE-896B-3208216FAC38}"/>
    <dgm:cxn modelId="{D1CB1715-3F5E-4710-A493-90DB0F9921C7}" srcId="{24F2AE58-D501-419C-BDAF-05A4A66AEBB9}" destId="{E16CFDA1-D795-4234-B78D-EEFC91C135A3}" srcOrd="1" destOrd="0" parTransId="{E0131A8D-3672-47BD-B284-7DB2C5E307DB}" sibTransId="{E8D70D24-A03E-47E3-8F8C-1571F1235B81}"/>
    <dgm:cxn modelId="{9FFD6967-8E21-4E96-A7E5-917AA05B8A4D}" type="presOf" srcId="{24F2AE58-D501-419C-BDAF-05A4A66AEBB9}" destId="{52373C9D-D618-43BA-83F7-FFC7B44ACEDF}" srcOrd="0" destOrd="0" presId="urn:microsoft.com/office/officeart/2005/8/layout/cycle6"/>
    <dgm:cxn modelId="{7743D187-F820-4133-8363-6F3D9B87CB72}" srcId="{24F2AE58-D501-419C-BDAF-05A4A66AEBB9}" destId="{8575C7CA-3C4D-4D34-8BEC-E50379942077}" srcOrd="4" destOrd="0" parTransId="{8E4370EF-0E52-4857-A1B6-D5D9126766ED}" sibTransId="{88FB3E4A-2C24-459C-B9D1-DF5206066AAA}"/>
    <dgm:cxn modelId="{F3B1BE8B-7686-44F3-828A-C03C11AFA88F}" type="presOf" srcId="{88FB3E4A-2C24-459C-B9D1-DF5206066AAA}" destId="{DB840A6B-3482-4F17-903F-0B4688AB4E84}" srcOrd="0" destOrd="0" presId="urn:microsoft.com/office/officeart/2005/8/layout/cycle6"/>
    <dgm:cxn modelId="{7892CD2B-44B7-4586-80F3-740DB5DBA6F4}" type="presOf" srcId="{E53A807E-BE3A-4A97-B9C1-9FFD5B6D5886}" destId="{4DD9FEE2-5C65-46EC-A78F-AE70AABA6A01}" srcOrd="0" destOrd="0" presId="urn:microsoft.com/office/officeart/2005/8/layout/cycle6"/>
    <dgm:cxn modelId="{4F82502F-2F8A-4488-9950-14BF8E9FD2A8}" type="presOf" srcId="{6B5915D0-99B9-4931-AB77-61D5D008917C}" destId="{CD093DF1-A906-4918-829C-EB821AF905BB}" srcOrd="0" destOrd="0" presId="urn:microsoft.com/office/officeart/2005/8/layout/cycle6"/>
    <dgm:cxn modelId="{82E374B6-6FB7-4646-B58B-BA76B93630D7}" type="presOf" srcId="{84FC9FDF-100C-4B07-B772-DA02BFE7277B}" destId="{8FA5B86F-56AE-4F83-9B8A-E4C3C1C1A712}" srcOrd="0" destOrd="0" presId="urn:microsoft.com/office/officeart/2005/8/layout/cycle6"/>
    <dgm:cxn modelId="{A9B4864F-0F97-4F0A-94C6-6CAFE3F9173C}" type="presOf" srcId="{8575C7CA-3C4D-4D34-8BEC-E50379942077}" destId="{255B657A-9CEE-423F-912B-E140F8AB95CF}" srcOrd="0" destOrd="0" presId="urn:microsoft.com/office/officeart/2005/8/layout/cycle6"/>
    <dgm:cxn modelId="{20DAEF1F-516F-4AB2-A932-9D76DA7FD7E8}" srcId="{24F2AE58-D501-419C-BDAF-05A4A66AEBB9}" destId="{6B5915D0-99B9-4931-AB77-61D5D008917C}" srcOrd="5" destOrd="0" parTransId="{F1BE213D-1121-47D6-8134-DB0A9FC8A27C}" sibTransId="{8E9E63AC-7BD5-45C5-AF82-7D1AD4AA446B}"/>
    <dgm:cxn modelId="{73D0CD97-2EE7-4865-BD08-41DAA16A85C1}" type="presOf" srcId="{E8D70D24-A03E-47E3-8F8C-1571F1235B81}" destId="{EB36545D-2F0B-4CF6-809E-A2C2955FB6E6}" srcOrd="0" destOrd="0" presId="urn:microsoft.com/office/officeart/2005/8/layout/cycle6"/>
    <dgm:cxn modelId="{C87D9616-4D33-414F-8523-1C2919C90534}" type="presOf" srcId="{8E9E63AC-7BD5-45C5-AF82-7D1AD4AA446B}" destId="{1E1241D2-A83D-43D9-9339-E4C2227EB874}" srcOrd="0" destOrd="0" presId="urn:microsoft.com/office/officeart/2005/8/layout/cycle6"/>
    <dgm:cxn modelId="{6FAD22CD-6104-4D09-BB98-A3D427BF9489}" type="presParOf" srcId="{52373C9D-D618-43BA-83F7-FFC7B44ACEDF}" destId="{EAB2285F-7764-4854-8274-FFEEFB4A1B77}" srcOrd="0" destOrd="0" presId="urn:microsoft.com/office/officeart/2005/8/layout/cycle6"/>
    <dgm:cxn modelId="{E1DDB784-55AE-402D-ABDF-4BCD9B595B7A}" type="presParOf" srcId="{52373C9D-D618-43BA-83F7-FFC7B44ACEDF}" destId="{84676F41-7B93-4C38-ACE5-710D39CB3901}" srcOrd="1" destOrd="0" presId="urn:microsoft.com/office/officeart/2005/8/layout/cycle6"/>
    <dgm:cxn modelId="{B868DD80-C698-4CE2-87C7-E080D692F7B8}" type="presParOf" srcId="{52373C9D-D618-43BA-83F7-FFC7B44ACEDF}" destId="{900367FE-418C-4956-B665-D2539DDA35C9}" srcOrd="2" destOrd="0" presId="urn:microsoft.com/office/officeart/2005/8/layout/cycle6"/>
    <dgm:cxn modelId="{CC76D1D5-E33E-4B8E-87A3-114CB536FE33}" type="presParOf" srcId="{52373C9D-D618-43BA-83F7-FFC7B44ACEDF}" destId="{AEF4A3A3-CB37-4EC8-A670-92A3FAA919B9}" srcOrd="3" destOrd="0" presId="urn:microsoft.com/office/officeart/2005/8/layout/cycle6"/>
    <dgm:cxn modelId="{CA580EEC-A2F5-4FAE-BB06-ED38164717C6}" type="presParOf" srcId="{52373C9D-D618-43BA-83F7-FFC7B44ACEDF}" destId="{DCE209D8-40E4-4DB0-A1CE-924E447EFC80}" srcOrd="4" destOrd="0" presId="urn:microsoft.com/office/officeart/2005/8/layout/cycle6"/>
    <dgm:cxn modelId="{B66F4D50-BC5A-45BA-A225-E22A1578D185}" type="presParOf" srcId="{52373C9D-D618-43BA-83F7-FFC7B44ACEDF}" destId="{EB36545D-2F0B-4CF6-809E-A2C2955FB6E6}" srcOrd="5" destOrd="0" presId="urn:microsoft.com/office/officeart/2005/8/layout/cycle6"/>
    <dgm:cxn modelId="{49FA6199-0060-4AD1-97B2-A3E025A224CB}" type="presParOf" srcId="{52373C9D-D618-43BA-83F7-FFC7B44ACEDF}" destId="{4DD9FEE2-5C65-46EC-A78F-AE70AABA6A01}" srcOrd="6" destOrd="0" presId="urn:microsoft.com/office/officeart/2005/8/layout/cycle6"/>
    <dgm:cxn modelId="{061DB49C-1013-48EA-AEB4-064E9DA3B65C}" type="presParOf" srcId="{52373C9D-D618-43BA-83F7-FFC7B44ACEDF}" destId="{2700BDE8-FD25-4A53-A88D-E231A224BBC2}" srcOrd="7" destOrd="0" presId="urn:microsoft.com/office/officeart/2005/8/layout/cycle6"/>
    <dgm:cxn modelId="{7A97C2D8-27E3-4440-A5F5-CA1135CFD2A7}" type="presParOf" srcId="{52373C9D-D618-43BA-83F7-FFC7B44ACEDF}" destId="{8986FF5A-3C71-408D-A278-9D01E6D92864}" srcOrd="8" destOrd="0" presId="urn:microsoft.com/office/officeart/2005/8/layout/cycle6"/>
    <dgm:cxn modelId="{0F4D7875-1100-47B6-9387-C003880AEB4A}" type="presParOf" srcId="{52373C9D-D618-43BA-83F7-FFC7B44ACEDF}" destId="{93E07612-12B0-40DC-9304-B8C337364F52}" srcOrd="9" destOrd="0" presId="urn:microsoft.com/office/officeart/2005/8/layout/cycle6"/>
    <dgm:cxn modelId="{FAF47A37-9A11-4D7D-9503-65185D9CC64B}" type="presParOf" srcId="{52373C9D-D618-43BA-83F7-FFC7B44ACEDF}" destId="{9EA03856-A65E-4EFF-95EA-196FF1A45BA7}" srcOrd="10" destOrd="0" presId="urn:microsoft.com/office/officeart/2005/8/layout/cycle6"/>
    <dgm:cxn modelId="{13EB194F-F1AB-4258-81F0-EAEE3637E317}" type="presParOf" srcId="{52373C9D-D618-43BA-83F7-FFC7B44ACEDF}" destId="{8FA5B86F-56AE-4F83-9B8A-E4C3C1C1A712}" srcOrd="11" destOrd="0" presId="urn:microsoft.com/office/officeart/2005/8/layout/cycle6"/>
    <dgm:cxn modelId="{C5C4FD46-4EBF-499D-9C76-AD57B4DA9968}" type="presParOf" srcId="{52373C9D-D618-43BA-83F7-FFC7B44ACEDF}" destId="{255B657A-9CEE-423F-912B-E140F8AB95CF}" srcOrd="12" destOrd="0" presId="urn:microsoft.com/office/officeart/2005/8/layout/cycle6"/>
    <dgm:cxn modelId="{F9C3A276-02A4-4D5B-85C4-48ECE731D11E}" type="presParOf" srcId="{52373C9D-D618-43BA-83F7-FFC7B44ACEDF}" destId="{16B0C470-817E-468B-8107-DFA420A31DB3}" srcOrd="13" destOrd="0" presId="urn:microsoft.com/office/officeart/2005/8/layout/cycle6"/>
    <dgm:cxn modelId="{AC3FC565-CC8E-4A04-85B6-63BF9184B96A}" type="presParOf" srcId="{52373C9D-D618-43BA-83F7-FFC7B44ACEDF}" destId="{DB840A6B-3482-4F17-903F-0B4688AB4E84}" srcOrd="14" destOrd="0" presId="urn:microsoft.com/office/officeart/2005/8/layout/cycle6"/>
    <dgm:cxn modelId="{FE233CD0-4205-4FF6-B020-563B1C667221}" type="presParOf" srcId="{52373C9D-D618-43BA-83F7-FFC7B44ACEDF}" destId="{CD093DF1-A906-4918-829C-EB821AF905BB}" srcOrd="15" destOrd="0" presId="urn:microsoft.com/office/officeart/2005/8/layout/cycle6"/>
    <dgm:cxn modelId="{F7706B14-6D3B-40A1-879F-BA296C476916}" type="presParOf" srcId="{52373C9D-D618-43BA-83F7-FFC7B44ACEDF}" destId="{57CA9DC2-57D2-4F40-8FB5-230EF4E57F17}" srcOrd="16" destOrd="0" presId="urn:microsoft.com/office/officeart/2005/8/layout/cycle6"/>
    <dgm:cxn modelId="{D9D9130F-1E2C-4FD6-A836-3E27AF5D424E}" type="presParOf" srcId="{52373C9D-D618-43BA-83F7-FFC7B44ACEDF}" destId="{1E1241D2-A83D-43D9-9339-E4C2227EB874}"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B56FB-48C7-409E-B27C-BDFBB251239C}">
      <dsp:nvSpPr>
        <dsp:cNvPr id="0" name=""/>
        <dsp:cNvSpPr/>
      </dsp:nvSpPr>
      <dsp:spPr>
        <a:xfrm>
          <a:off x="669" y="73893"/>
          <a:ext cx="2611933" cy="1567160"/>
        </a:xfrm>
        <a:prstGeom prst="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Making resource allocation </a:t>
          </a:r>
          <a:r>
            <a:rPr lang="en-US" sz="2000" kern="1200" dirty="0" smtClean="0"/>
            <a:t>decisions.</a:t>
          </a:r>
          <a:endParaRPr lang="en-US" sz="2000" kern="1200" dirty="0"/>
        </a:p>
      </dsp:txBody>
      <dsp:txXfrm>
        <a:off x="669" y="73893"/>
        <a:ext cx="2611933" cy="1567160"/>
      </dsp:txXfrm>
    </dsp:sp>
    <dsp:sp modelId="{C492F9C4-D657-45A2-8C2E-004761D8FC99}">
      <dsp:nvSpPr>
        <dsp:cNvPr id="0" name=""/>
        <dsp:cNvSpPr/>
      </dsp:nvSpPr>
      <dsp:spPr>
        <a:xfrm>
          <a:off x="2873796" y="73893"/>
          <a:ext cx="2611933" cy="1567160"/>
        </a:xfrm>
        <a:prstGeom prst="rect">
          <a:avLst/>
        </a:prstGeom>
        <a:solidFill>
          <a:schemeClr val="accent4">
            <a:shade val="50000"/>
            <a:hueOff val="0"/>
            <a:satOff val="0"/>
            <a:lumOff val="350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Assessing services and ability to provide </a:t>
          </a:r>
          <a:r>
            <a:rPr lang="en-US" sz="2000" kern="1200" dirty="0" smtClean="0"/>
            <a:t>services.</a:t>
          </a:r>
          <a:endParaRPr lang="en-US" sz="2000" kern="1200" dirty="0"/>
        </a:p>
      </dsp:txBody>
      <dsp:txXfrm>
        <a:off x="2873796" y="73893"/>
        <a:ext cx="2611933" cy="1567160"/>
      </dsp:txXfrm>
    </dsp:sp>
    <dsp:sp modelId="{98DF54D1-4CC7-4687-9E9B-28038A1F289A}">
      <dsp:nvSpPr>
        <dsp:cNvPr id="0" name=""/>
        <dsp:cNvSpPr/>
      </dsp:nvSpPr>
      <dsp:spPr>
        <a:xfrm>
          <a:off x="669" y="1902246"/>
          <a:ext cx="2611933" cy="1567160"/>
        </a:xfrm>
        <a:prstGeom prst="rect">
          <a:avLst/>
        </a:prstGeom>
        <a:solidFill>
          <a:schemeClr val="accent4">
            <a:shade val="50000"/>
            <a:hueOff val="0"/>
            <a:satOff val="0"/>
            <a:lumOff val="701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Assessing management stewardship and </a:t>
          </a:r>
          <a:r>
            <a:rPr lang="en-US" sz="2000" kern="1200" dirty="0" smtClean="0"/>
            <a:t>performance.</a:t>
          </a:r>
          <a:endParaRPr lang="en-US" sz="2000" kern="1200" dirty="0"/>
        </a:p>
      </dsp:txBody>
      <dsp:txXfrm>
        <a:off x="669" y="1902246"/>
        <a:ext cx="2611933" cy="1567160"/>
      </dsp:txXfrm>
    </dsp:sp>
    <dsp:sp modelId="{1B718B2F-27F0-4734-99CC-53044E1BF37D}">
      <dsp:nvSpPr>
        <dsp:cNvPr id="0" name=""/>
        <dsp:cNvSpPr/>
      </dsp:nvSpPr>
      <dsp:spPr>
        <a:xfrm>
          <a:off x="2873796" y="1902246"/>
          <a:ext cx="2611933" cy="1567160"/>
        </a:xfrm>
        <a:prstGeom prst="rect">
          <a:avLst/>
        </a:prstGeom>
        <a:solidFill>
          <a:schemeClr val="accent4">
            <a:shade val="50000"/>
            <a:hueOff val="0"/>
            <a:satOff val="0"/>
            <a:lumOff val="350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Assessing economic resources, obligations, net resources, and changes in </a:t>
          </a:r>
          <a:r>
            <a:rPr lang="en-US" sz="2000" kern="1200" dirty="0" smtClean="0"/>
            <a:t>them.</a:t>
          </a:r>
          <a:endParaRPr lang="en-US" sz="2000" kern="1200" dirty="0"/>
        </a:p>
      </dsp:txBody>
      <dsp:txXfrm>
        <a:off x="2873796" y="1902246"/>
        <a:ext cx="2611933" cy="1567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00849-8618-4E94-AE59-11C7B35EA34D}">
      <dsp:nvSpPr>
        <dsp:cNvPr id="0" name=""/>
        <dsp:cNvSpPr/>
      </dsp:nvSpPr>
      <dsp:spPr>
        <a:xfrm>
          <a:off x="2064843" y="1769"/>
          <a:ext cx="1339852" cy="63992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Donors</a:t>
          </a:r>
        </a:p>
      </dsp:txBody>
      <dsp:txXfrm>
        <a:off x="2096081" y="33007"/>
        <a:ext cx="1277376" cy="577447"/>
      </dsp:txXfrm>
    </dsp:sp>
    <dsp:sp modelId="{20E03E29-DB8A-438C-9F59-BFEBB8586C8F}">
      <dsp:nvSpPr>
        <dsp:cNvPr id="0" name=""/>
        <dsp:cNvSpPr/>
      </dsp:nvSpPr>
      <dsp:spPr>
        <a:xfrm>
          <a:off x="1227701" y="321730"/>
          <a:ext cx="3014138" cy="3014138"/>
        </a:xfrm>
        <a:custGeom>
          <a:avLst/>
          <a:gdLst/>
          <a:ahLst/>
          <a:cxnLst/>
          <a:rect l="0" t="0" r="0" b="0"/>
          <a:pathLst>
            <a:path>
              <a:moveTo>
                <a:pt x="2181258" y="159209"/>
              </a:moveTo>
              <a:arcTo wR="1507069" hR="1507069" stAng="17794433" swAng="10693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44720C-F328-447A-9475-E1AA6C1E232D}">
      <dsp:nvSpPr>
        <dsp:cNvPr id="0" name=""/>
        <dsp:cNvSpPr/>
      </dsp:nvSpPr>
      <dsp:spPr>
        <a:xfrm>
          <a:off x="3357614" y="755303"/>
          <a:ext cx="1364632" cy="63992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Grantors</a:t>
          </a:r>
        </a:p>
      </dsp:txBody>
      <dsp:txXfrm>
        <a:off x="3388852" y="786541"/>
        <a:ext cx="1302156" cy="577447"/>
      </dsp:txXfrm>
    </dsp:sp>
    <dsp:sp modelId="{4BC44F78-7281-4B99-A3C0-589CF7A7D1B9}">
      <dsp:nvSpPr>
        <dsp:cNvPr id="0" name=""/>
        <dsp:cNvSpPr/>
      </dsp:nvSpPr>
      <dsp:spPr>
        <a:xfrm>
          <a:off x="1227701" y="321730"/>
          <a:ext cx="3014138" cy="3014138"/>
        </a:xfrm>
        <a:custGeom>
          <a:avLst/>
          <a:gdLst/>
          <a:ahLst/>
          <a:cxnLst/>
          <a:rect l="0" t="0" r="0" b="0"/>
          <a:pathLst>
            <a:path>
              <a:moveTo>
                <a:pt x="2952894" y="1081808"/>
              </a:moveTo>
              <a:arcTo wR="1507069" hR="1507069" stAng="20616588" swAng="19668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332C2A-95EB-4575-ADD7-1CE599434E8F}">
      <dsp:nvSpPr>
        <dsp:cNvPr id="0" name=""/>
        <dsp:cNvSpPr/>
      </dsp:nvSpPr>
      <dsp:spPr>
        <a:xfrm>
          <a:off x="3373818" y="2262372"/>
          <a:ext cx="1332222" cy="63992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Members</a:t>
          </a:r>
        </a:p>
      </dsp:txBody>
      <dsp:txXfrm>
        <a:off x="3405056" y="2293610"/>
        <a:ext cx="1269746" cy="577447"/>
      </dsp:txXfrm>
    </dsp:sp>
    <dsp:sp modelId="{F2D1DC79-DA49-4047-A4DC-13F3969A8D71}">
      <dsp:nvSpPr>
        <dsp:cNvPr id="0" name=""/>
        <dsp:cNvSpPr/>
      </dsp:nvSpPr>
      <dsp:spPr>
        <a:xfrm>
          <a:off x="1227701" y="321730"/>
          <a:ext cx="3014138" cy="3014138"/>
        </a:xfrm>
        <a:custGeom>
          <a:avLst/>
          <a:gdLst/>
          <a:ahLst/>
          <a:cxnLst/>
          <a:rect l="0" t="0" r="0" b="0"/>
          <a:pathLst>
            <a:path>
              <a:moveTo>
                <a:pt x="2561306" y="2584027"/>
              </a:moveTo>
              <a:arcTo wR="1507069" hR="1507069" stAng="2736649" swAng="11096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707105-63C1-481B-9EA6-C724B2019FBA}">
      <dsp:nvSpPr>
        <dsp:cNvPr id="0" name=""/>
        <dsp:cNvSpPr/>
      </dsp:nvSpPr>
      <dsp:spPr>
        <a:xfrm>
          <a:off x="2081048" y="3015907"/>
          <a:ext cx="1307442" cy="63992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Lenders</a:t>
          </a:r>
        </a:p>
      </dsp:txBody>
      <dsp:txXfrm>
        <a:off x="2112286" y="3047145"/>
        <a:ext cx="1244966" cy="577447"/>
      </dsp:txXfrm>
    </dsp:sp>
    <dsp:sp modelId="{C2F803BF-6CD6-4716-B907-DC5F25637DDD}">
      <dsp:nvSpPr>
        <dsp:cNvPr id="0" name=""/>
        <dsp:cNvSpPr/>
      </dsp:nvSpPr>
      <dsp:spPr>
        <a:xfrm>
          <a:off x="1227701" y="321730"/>
          <a:ext cx="3014138" cy="3014138"/>
        </a:xfrm>
        <a:custGeom>
          <a:avLst/>
          <a:gdLst/>
          <a:ahLst/>
          <a:cxnLst/>
          <a:rect l="0" t="0" r="0" b="0"/>
          <a:pathLst>
            <a:path>
              <a:moveTo>
                <a:pt x="848899" y="2862823"/>
              </a:moveTo>
              <a:arcTo wR="1507069" hR="1507069" stAng="6953694" swAng="11096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6F66AF-2258-4F7D-9B82-EFD294F0E6D6}">
      <dsp:nvSpPr>
        <dsp:cNvPr id="0" name=""/>
        <dsp:cNvSpPr/>
      </dsp:nvSpPr>
      <dsp:spPr>
        <a:xfrm>
          <a:off x="779846" y="2262372"/>
          <a:ext cx="1299527" cy="63992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Consumers</a:t>
          </a:r>
        </a:p>
      </dsp:txBody>
      <dsp:txXfrm>
        <a:off x="811084" y="2293610"/>
        <a:ext cx="1237051" cy="577447"/>
      </dsp:txXfrm>
    </dsp:sp>
    <dsp:sp modelId="{22380A0B-285B-4710-83F9-C9F042AA7F42}">
      <dsp:nvSpPr>
        <dsp:cNvPr id="0" name=""/>
        <dsp:cNvSpPr/>
      </dsp:nvSpPr>
      <dsp:spPr>
        <a:xfrm>
          <a:off x="1227701" y="321730"/>
          <a:ext cx="3014138" cy="3014138"/>
        </a:xfrm>
        <a:custGeom>
          <a:avLst/>
          <a:gdLst/>
          <a:ahLst/>
          <a:cxnLst/>
          <a:rect l="0" t="0" r="0" b="0"/>
          <a:pathLst>
            <a:path>
              <a:moveTo>
                <a:pt x="61243" y="1932329"/>
              </a:moveTo>
              <a:arcTo wR="1507069" hR="1507069" stAng="9816588" swAng="19668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3FB7A2-4BA5-4F2E-9C88-597C8182B3D6}">
      <dsp:nvSpPr>
        <dsp:cNvPr id="0" name=""/>
        <dsp:cNvSpPr/>
      </dsp:nvSpPr>
      <dsp:spPr>
        <a:xfrm>
          <a:off x="764153" y="755303"/>
          <a:ext cx="1330913" cy="63992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Other resource providers</a:t>
          </a:r>
        </a:p>
      </dsp:txBody>
      <dsp:txXfrm>
        <a:off x="795391" y="786541"/>
        <a:ext cx="1268437" cy="577447"/>
      </dsp:txXfrm>
    </dsp:sp>
    <dsp:sp modelId="{87232790-3824-4898-986F-EEA801132954}">
      <dsp:nvSpPr>
        <dsp:cNvPr id="0" name=""/>
        <dsp:cNvSpPr/>
      </dsp:nvSpPr>
      <dsp:spPr>
        <a:xfrm>
          <a:off x="1227701" y="321730"/>
          <a:ext cx="3014138" cy="3014138"/>
        </a:xfrm>
        <a:custGeom>
          <a:avLst/>
          <a:gdLst/>
          <a:ahLst/>
          <a:cxnLst/>
          <a:rect l="0" t="0" r="0" b="0"/>
          <a:pathLst>
            <a:path>
              <a:moveTo>
                <a:pt x="452704" y="430235"/>
              </a:moveTo>
              <a:arcTo wR="1507069" hR="1507069" stAng="13536242" swAng="10693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A82F4-8442-414E-B6AB-CDE9751B3E58}">
      <dsp:nvSpPr>
        <dsp:cNvPr id="0" name=""/>
        <dsp:cNvSpPr/>
      </dsp:nvSpPr>
      <dsp:spPr>
        <a:xfrm>
          <a:off x="1685924" y="0"/>
          <a:ext cx="5581657" cy="1142999"/>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Increases in net assets arising from exchange transactions in which the other party to the transaction is presumed to receive direct tangible </a:t>
          </a:r>
          <a:r>
            <a:rPr lang="en-US" sz="1600" kern="1200" dirty="0" smtClean="0"/>
            <a:t>benefits  </a:t>
          </a:r>
          <a:r>
            <a:rPr lang="en-US" sz="1600" kern="1200" dirty="0"/>
            <a:t>commensurate with the resources provided</a:t>
          </a:r>
        </a:p>
      </dsp:txBody>
      <dsp:txXfrm>
        <a:off x="1685924" y="142875"/>
        <a:ext cx="5153032" cy="857249"/>
      </dsp:txXfrm>
    </dsp:sp>
    <dsp:sp modelId="{34EF6F93-80ED-4894-BFA8-FA243EEA396E}">
      <dsp:nvSpPr>
        <dsp:cNvPr id="0" name=""/>
        <dsp:cNvSpPr/>
      </dsp:nvSpPr>
      <dsp:spPr>
        <a:xfrm>
          <a:off x="0" y="0"/>
          <a:ext cx="1619255" cy="11429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18696F"/>
              </a:solidFill>
            </a:rPr>
            <a:t>Revenues</a:t>
          </a:r>
        </a:p>
      </dsp:txBody>
      <dsp:txXfrm>
        <a:off x="55797" y="55797"/>
        <a:ext cx="1507661" cy="1031405"/>
      </dsp:txXfrm>
    </dsp:sp>
    <dsp:sp modelId="{8D220FCF-C85C-4FFE-8F98-096BC7B41CE7}">
      <dsp:nvSpPr>
        <dsp:cNvPr id="0" name=""/>
        <dsp:cNvSpPr/>
      </dsp:nvSpPr>
      <dsp:spPr>
        <a:xfrm>
          <a:off x="1724032" y="1257300"/>
          <a:ext cx="5543548" cy="1142999"/>
        </a:xfrm>
        <a:prstGeom prst="rightArrow">
          <a:avLst>
            <a:gd name="adj1" fmla="val 75000"/>
            <a:gd name="adj2" fmla="val 50000"/>
          </a:avLst>
        </a:prstGeom>
        <a:solidFill>
          <a:schemeClr val="accent5">
            <a:tint val="40000"/>
            <a:alpha val="90000"/>
            <a:hueOff val="1622542"/>
            <a:satOff val="-11507"/>
            <a:lumOff val="-6548"/>
            <a:alphaOff val="0"/>
          </a:schemeClr>
        </a:solidFill>
        <a:ln w="25400" cap="flat" cmpd="sng" algn="ctr">
          <a:solidFill>
            <a:schemeClr val="accent5">
              <a:tint val="40000"/>
              <a:alpha val="90000"/>
              <a:hueOff val="1622542"/>
              <a:satOff val="-11507"/>
              <a:lumOff val="-6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Increases in net assets that relate to peripheral or incidental transactions of the entity and often are beyond the control of management</a:t>
          </a:r>
        </a:p>
      </dsp:txBody>
      <dsp:txXfrm>
        <a:off x="1724032" y="1400175"/>
        <a:ext cx="5114923" cy="857249"/>
      </dsp:txXfrm>
    </dsp:sp>
    <dsp:sp modelId="{A3430FE2-104A-4087-AB33-4218499427E3}">
      <dsp:nvSpPr>
        <dsp:cNvPr id="0" name=""/>
        <dsp:cNvSpPr/>
      </dsp:nvSpPr>
      <dsp:spPr>
        <a:xfrm>
          <a:off x="0" y="1247778"/>
          <a:ext cx="1657364" cy="1142999"/>
        </a:xfrm>
        <a:prstGeom prst="roundRect">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Gains</a:t>
          </a:r>
        </a:p>
      </dsp:txBody>
      <dsp:txXfrm>
        <a:off x="55797" y="1303575"/>
        <a:ext cx="1545770" cy="1031405"/>
      </dsp:txXfrm>
    </dsp:sp>
    <dsp:sp modelId="{E4DF9A32-2CBA-4E60-9201-BF688208F99F}">
      <dsp:nvSpPr>
        <dsp:cNvPr id="0" name=""/>
        <dsp:cNvSpPr/>
      </dsp:nvSpPr>
      <dsp:spPr>
        <a:xfrm>
          <a:off x="1752599" y="2514599"/>
          <a:ext cx="5524494" cy="1142999"/>
        </a:xfrm>
        <a:prstGeom prst="rightArrow">
          <a:avLst>
            <a:gd name="adj1" fmla="val 75000"/>
            <a:gd name="adj2" fmla="val 50000"/>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 category of revenues arising from contributions of resources or nonexchange transactions and includes only amounts for which the donor derives no tangible benefits from the recipient agency</a:t>
          </a:r>
        </a:p>
      </dsp:txBody>
      <dsp:txXfrm>
        <a:off x="1752599" y="2657474"/>
        <a:ext cx="5095869" cy="857249"/>
      </dsp:txXfrm>
    </dsp:sp>
    <dsp:sp modelId="{D5EECFB8-F769-4B6B-8769-C3144DF91490}">
      <dsp:nvSpPr>
        <dsp:cNvPr id="0" name=""/>
        <dsp:cNvSpPr/>
      </dsp:nvSpPr>
      <dsp:spPr>
        <a:xfrm>
          <a:off x="0" y="2514600"/>
          <a:ext cx="1695443" cy="1142999"/>
        </a:xfrm>
        <a:prstGeom prst="round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Support</a:t>
          </a:r>
        </a:p>
      </dsp:txBody>
      <dsp:txXfrm>
        <a:off x="55797" y="2570397"/>
        <a:ext cx="1583849" cy="1031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2948C-F3FD-4F48-BED5-BB4ACE0C27AD}">
      <dsp:nvSpPr>
        <dsp:cNvPr id="0" name=""/>
        <dsp:cNvSpPr/>
      </dsp:nvSpPr>
      <dsp:spPr>
        <a:xfrm>
          <a:off x="1988230" y="0"/>
          <a:ext cx="2090594" cy="209091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B1BBD-2C56-4868-A736-C370355C08C5}">
      <dsp:nvSpPr>
        <dsp:cNvPr id="0" name=""/>
        <dsp:cNvSpPr/>
      </dsp:nvSpPr>
      <dsp:spPr>
        <a:xfrm>
          <a:off x="2450320" y="754882"/>
          <a:ext cx="1161703" cy="58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Unrestricted</a:t>
          </a:r>
        </a:p>
      </dsp:txBody>
      <dsp:txXfrm>
        <a:off x="2450320" y="754882"/>
        <a:ext cx="1161703" cy="580712"/>
      </dsp:txXfrm>
    </dsp:sp>
    <dsp:sp modelId="{37165250-5A84-46C4-BAE5-3BB0E95E762D}">
      <dsp:nvSpPr>
        <dsp:cNvPr id="0" name=""/>
        <dsp:cNvSpPr/>
      </dsp:nvSpPr>
      <dsp:spPr>
        <a:xfrm>
          <a:off x="1407575" y="1201384"/>
          <a:ext cx="2090594" cy="209091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2550E-981D-4E3C-841E-819130D88061}">
      <dsp:nvSpPr>
        <dsp:cNvPr id="0" name=""/>
        <dsp:cNvSpPr/>
      </dsp:nvSpPr>
      <dsp:spPr>
        <a:xfrm>
          <a:off x="1872020" y="1963216"/>
          <a:ext cx="1161703" cy="58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Restricted as to time</a:t>
          </a:r>
        </a:p>
      </dsp:txBody>
      <dsp:txXfrm>
        <a:off x="1872020" y="1963216"/>
        <a:ext cx="1161703" cy="580712"/>
      </dsp:txXfrm>
    </dsp:sp>
    <dsp:sp modelId="{48E7BE29-1F3E-4DA6-9AEA-B91F40987F30}">
      <dsp:nvSpPr>
        <dsp:cNvPr id="0" name=""/>
        <dsp:cNvSpPr/>
      </dsp:nvSpPr>
      <dsp:spPr>
        <a:xfrm>
          <a:off x="2137025" y="2546535"/>
          <a:ext cx="1796144" cy="1796864"/>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1FEC5-E523-4C03-8F08-00CD86E0D1B8}">
      <dsp:nvSpPr>
        <dsp:cNvPr id="0" name=""/>
        <dsp:cNvSpPr/>
      </dsp:nvSpPr>
      <dsp:spPr>
        <a:xfrm>
          <a:off x="2453068" y="3173288"/>
          <a:ext cx="1161703" cy="58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Restricted as to purpose</a:t>
          </a:r>
        </a:p>
      </dsp:txBody>
      <dsp:txXfrm>
        <a:off x="2453068" y="3173288"/>
        <a:ext cx="1161703" cy="5807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0B36B-2FB8-40EC-95A5-B36040760790}">
      <dsp:nvSpPr>
        <dsp:cNvPr id="0" name=""/>
        <dsp:cNvSpPr/>
      </dsp:nvSpPr>
      <dsp:spPr>
        <a:xfrm>
          <a:off x="461" y="1415550"/>
          <a:ext cx="3043646" cy="1521823"/>
        </a:xfrm>
        <a:prstGeom prst="roundRect">
          <a:avLst>
            <a:gd name="adj" fmla="val 10000"/>
          </a:avLst>
        </a:prstGeom>
        <a:solidFill>
          <a:schemeClr val="accent1">
            <a:shade val="6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chemeClr val="accent6">
                  <a:lumMod val="75000"/>
                </a:schemeClr>
              </a:solidFill>
            </a:rPr>
            <a:t>Financially interrelated</a:t>
          </a:r>
        </a:p>
      </dsp:txBody>
      <dsp:txXfrm>
        <a:off x="45034" y="1460123"/>
        <a:ext cx="2954500" cy="1432677"/>
      </dsp:txXfrm>
    </dsp:sp>
    <dsp:sp modelId="{145E5FE7-D935-4386-8A9A-EE695E6A9A59}">
      <dsp:nvSpPr>
        <dsp:cNvPr id="0" name=""/>
        <dsp:cNvSpPr/>
      </dsp:nvSpPr>
      <dsp:spPr>
        <a:xfrm rot="19457599">
          <a:off x="2903184" y="1707473"/>
          <a:ext cx="1499305" cy="62929"/>
        </a:xfrm>
        <a:custGeom>
          <a:avLst/>
          <a:gdLst/>
          <a:ahLst/>
          <a:cxnLst/>
          <a:rect l="0" t="0" r="0" b="0"/>
          <a:pathLst>
            <a:path>
              <a:moveTo>
                <a:pt x="0" y="31464"/>
              </a:moveTo>
              <a:lnTo>
                <a:pt x="1499305" y="31464"/>
              </a:lnTo>
            </a:path>
          </a:pathLst>
        </a:custGeom>
        <a:noFill/>
        <a:ln w="25400" cap="flat" cmpd="sng" algn="ctr">
          <a:solidFill>
            <a:schemeClr val="accent1">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15354" y="1701455"/>
        <a:ext cx="74965" cy="74965"/>
      </dsp:txXfrm>
    </dsp:sp>
    <dsp:sp modelId="{44E3B254-E731-4233-A2B6-D7C8BC77AA67}">
      <dsp:nvSpPr>
        <dsp:cNvPr id="0" name=""/>
        <dsp:cNvSpPr/>
      </dsp:nvSpPr>
      <dsp:spPr>
        <a:xfrm>
          <a:off x="4261566" y="540502"/>
          <a:ext cx="3043646" cy="1521823"/>
        </a:xfrm>
        <a:prstGeom prst="roundRect">
          <a:avLst>
            <a:gd name="adj" fmla="val 10000"/>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accent6">
                  <a:lumMod val="75000"/>
                </a:schemeClr>
              </a:solidFill>
            </a:rPr>
            <a:t>one of the entities has the ability to influence the operating and financial decisions of the other entity and</a:t>
          </a:r>
        </a:p>
      </dsp:txBody>
      <dsp:txXfrm>
        <a:off x="4306139" y="585075"/>
        <a:ext cx="2954500" cy="1432677"/>
      </dsp:txXfrm>
    </dsp:sp>
    <dsp:sp modelId="{10316B63-AAFC-462D-9E03-CAB34B0F9DDB}">
      <dsp:nvSpPr>
        <dsp:cNvPr id="0" name=""/>
        <dsp:cNvSpPr/>
      </dsp:nvSpPr>
      <dsp:spPr>
        <a:xfrm rot="2142401">
          <a:off x="2903184" y="2582521"/>
          <a:ext cx="1499305" cy="62929"/>
        </a:xfrm>
        <a:custGeom>
          <a:avLst/>
          <a:gdLst/>
          <a:ahLst/>
          <a:cxnLst/>
          <a:rect l="0" t="0" r="0" b="0"/>
          <a:pathLst>
            <a:path>
              <a:moveTo>
                <a:pt x="0" y="31464"/>
              </a:moveTo>
              <a:lnTo>
                <a:pt x="1499305" y="31464"/>
              </a:lnTo>
            </a:path>
          </a:pathLst>
        </a:custGeom>
        <a:noFill/>
        <a:ln w="25400" cap="flat" cmpd="sng" algn="ctr">
          <a:solidFill>
            <a:schemeClr val="accent1">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15354" y="2576504"/>
        <a:ext cx="74965" cy="74965"/>
      </dsp:txXfrm>
    </dsp:sp>
    <dsp:sp modelId="{66598957-1A72-4311-AC4E-D89A4EDE12FA}">
      <dsp:nvSpPr>
        <dsp:cNvPr id="0" name=""/>
        <dsp:cNvSpPr/>
      </dsp:nvSpPr>
      <dsp:spPr>
        <a:xfrm>
          <a:off x="4261566" y="2290599"/>
          <a:ext cx="3043646" cy="1521823"/>
        </a:xfrm>
        <a:prstGeom prst="roundRect">
          <a:avLst>
            <a:gd name="adj" fmla="val 10000"/>
          </a:avLst>
        </a:prstGeom>
        <a:solidFill>
          <a:schemeClr val="accent1">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chemeClr val="accent6">
                  <a:lumMod val="75000"/>
                </a:schemeClr>
              </a:solidFill>
            </a:rPr>
            <a:t>one of the entities has an ongoing economic interest in the net assets of the other</a:t>
          </a:r>
          <a:r>
            <a:rPr lang="en-US" sz="1800" kern="1200" dirty="0">
              <a:solidFill>
                <a:schemeClr val="accent6">
                  <a:lumMod val="75000"/>
                </a:schemeClr>
              </a:solidFill>
            </a:rPr>
            <a:t>.</a:t>
          </a:r>
        </a:p>
      </dsp:txBody>
      <dsp:txXfrm>
        <a:off x="4306139" y="2335172"/>
        <a:ext cx="2954500" cy="14326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5CB4B-109F-4F57-A967-A81F6B2F687C}">
      <dsp:nvSpPr>
        <dsp:cNvPr id="0" name=""/>
        <dsp:cNvSpPr/>
      </dsp:nvSpPr>
      <dsp:spPr>
        <a:xfrm>
          <a:off x="0" y="0"/>
          <a:ext cx="5486400" cy="1097280"/>
        </a:xfrm>
        <a:prstGeom prst="rect">
          <a:avLst/>
        </a:prstGeom>
        <a:solidFill>
          <a:srgbClr val="18696F"/>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Expenses</a:t>
          </a:r>
        </a:p>
      </dsp:txBody>
      <dsp:txXfrm>
        <a:off x="0" y="0"/>
        <a:ext cx="5486400" cy="1097280"/>
      </dsp:txXfrm>
    </dsp:sp>
    <dsp:sp modelId="{AD673C3D-B911-42C7-87A6-E3B3587E7C73}">
      <dsp:nvSpPr>
        <dsp:cNvPr id="0" name=""/>
        <dsp:cNvSpPr/>
      </dsp:nvSpPr>
      <dsp:spPr>
        <a:xfrm>
          <a:off x="2678" y="1097280"/>
          <a:ext cx="1827014" cy="23042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Accrual basis accounting</a:t>
          </a:r>
        </a:p>
      </dsp:txBody>
      <dsp:txXfrm>
        <a:off x="2678" y="1097280"/>
        <a:ext cx="1827014" cy="2304288"/>
      </dsp:txXfrm>
    </dsp:sp>
    <dsp:sp modelId="{6BC3CD05-823E-48B5-8A35-DE802865053E}">
      <dsp:nvSpPr>
        <dsp:cNvPr id="0" name=""/>
        <dsp:cNvSpPr/>
      </dsp:nvSpPr>
      <dsp:spPr>
        <a:xfrm>
          <a:off x="1829692" y="1097280"/>
          <a:ext cx="1827014" cy="23042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Recorded as decreases in net assets without donor restrictions</a:t>
          </a:r>
        </a:p>
      </dsp:txBody>
      <dsp:txXfrm>
        <a:off x="1829692" y="1097280"/>
        <a:ext cx="1827014" cy="2304288"/>
      </dsp:txXfrm>
    </dsp:sp>
    <dsp:sp modelId="{0493F988-4710-4848-82A3-DBB1F2739DCA}">
      <dsp:nvSpPr>
        <dsp:cNvPr id="0" name=""/>
        <dsp:cNvSpPr/>
      </dsp:nvSpPr>
      <dsp:spPr>
        <a:xfrm>
          <a:off x="3656707" y="1097280"/>
          <a:ext cx="1827014" cy="230428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Functional classifications</a:t>
          </a:r>
        </a:p>
      </dsp:txBody>
      <dsp:txXfrm>
        <a:off x="3656707" y="1097280"/>
        <a:ext cx="1827014" cy="2304288"/>
      </dsp:txXfrm>
    </dsp:sp>
    <dsp:sp modelId="{29117E74-CB5F-45A7-90E2-187D53FA2916}">
      <dsp:nvSpPr>
        <dsp:cNvPr id="0" name=""/>
        <dsp:cNvSpPr/>
      </dsp:nvSpPr>
      <dsp:spPr>
        <a:xfrm>
          <a:off x="0" y="3401568"/>
          <a:ext cx="5486400" cy="256032"/>
        </a:xfrm>
        <a:prstGeom prst="rect">
          <a:avLst/>
        </a:prstGeom>
        <a:solidFill>
          <a:srgbClr val="18696F"/>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273C4-22C3-4F68-A7D7-4A874DBBF3A0}">
      <dsp:nvSpPr>
        <dsp:cNvPr id="0" name=""/>
        <dsp:cNvSpPr/>
      </dsp:nvSpPr>
      <dsp:spPr>
        <a:xfrm>
          <a:off x="640080" y="0"/>
          <a:ext cx="3657600" cy="36576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4111E-58BA-4B6F-8E8E-8856CCBA203F}">
      <dsp:nvSpPr>
        <dsp:cNvPr id="0" name=""/>
        <dsp:cNvSpPr/>
      </dsp:nvSpPr>
      <dsp:spPr>
        <a:xfrm>
          <a:off x="2468880" y="367724"/>
          <a:ext cx="2377440" cy="86582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Purpose</a:t>
          </a:r>
        </a:p>
      </dsp:txBody>
      <dsp:txXfrm>
        <a:off x="2511146" y="409990"/>
        <a:ext cx="2292908" cy="781290"/>
      </dsp:txXfrm>
    </dsp:sp>
    <dsp:sp modelId="{5FA588A4-0F22-4A76-A4DC-0C8AD7C5A2F7}">
      <dsp:nvSpPr>
        <dsp:cNvPr id="0" name=""/>
        <dsp:cNvSpPr/>
      </dsp:nvSpPr>
      <dsp:spPr>
        <a:xfrm>
          <a:off x="2468880" y="1341774"/>
          <a:ext cx="2377440" cy="86582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Audience</a:t>
          </a:r>
        </a:p>
      </dsp:txBody>
      <dsp:txXfrm>
        <a:off x="2511146" y="1384040"/>
        <a:ext cx="2292908" cy="781290"/>
      </dsp:txXfrm>
    </dsp:sp>
    <dsp:sp modelId="{56E3C77F-AA27-4CD0-B32A-95A8338C0DDA}">
      <dsp:nvSpPr>
        <dsp:cNvPr id="0" name=""/>
        <dsp:cNvSpPr/>
      </dsp:nvSpPr>
      <dsp:spPr>
        <a:xfrm>
          <a:off x="2468880" y="2315825"/>
          <a:ext cx="2377440" cy="86582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Content</a:t>
          </a:r>
        </a:p>
      </dsp:txBody>
      <dsp:txXfrm>
        <a:off x="2511146" y="2358091"/>
        <a:ext cx="2292908" cy="7812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A82F4-8442-414E-B6AB-CDE9751B3E58}">
      <dsp:nvSpPr>
        <dsp:cNvPr id="0" name=""/>
        <dsp:cNvSpPr/>
      </dsp:nvSpPr>
      <dsp:spPr>
        <a:xfrm>
          <a:off x="1685924" y="207460"/>
          <a:ext cx="5581657" cy="728079"/>
        </a:xfrm>
        <a:prstGeom prst="rightArrow">
          <a:avLst>
            <a:gd name="adj1" fmla="val 75000"/>
            <a:gd name="adj2" fmla="val 50000"/>
          </a:avLst>
        </a:prstGeom>
        <a:solidFill>
          <a:schemeClr val="accent1">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joint activity helps accomplish a program purpose or a management </a:t>
          </a:r>
          <a:r>
            <a:rPr lang="en-US" sz="1800" kern="1200" dirty="0" smtClean="0"/>
            <a:t>activity.</a:t>
          </a:r>
          <a:endParaRPr lang="en-US" sz="1800" kern="1200" dirty="0"/>
        </a:p>
      </dsp:txBody>
      <dsp:txXfrm>
        <a:off x="1685924" y="298470"/>
        <a:ext cx="5308627" cy="546059"/>
      </dsp:txXfrm>
    </dsp:sp>
    <dsp:sp modelId="{34EF6F93-80ED-4894-BFA8-FA243EEA396E}">
      <dsp:nvSpPr>
        <dsp:cNvPr id="0" name=""/>
        <dsp:cNvSpPr/>
      </dsp:nvSpPr>
      <dsp:spPr>
        <a:xfrm>
          <a:off x="0" y="0"/>
          <a:ext cx="1619255" cy="1142999"/>
        </a:xfrm>
        <a:prstGeom prst="roundRect">
          <a:avLst/>
        </a:prstGeom>
        <a:solidFill>
          <a:srgbClr val="1869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Purpose</a:t>
          </a:r>
        </a:p>
      </dsp:txBody>
      <dsp:txXfrm>
        <a:off x="55797" y="55797"/>
        <a:ext cx="1507661" cy="1031405"/>
      </dsp:txXfrm>
    </dsp:sp>
    <dsp:sp modelId="{8D220FCF-C85C-4FFE-8F98-096BC7B41CE7}">
      <dsp:nvSpPr>
        <dsp:cNvPr id="0" name=""/>
        <dsp:cNvSpPr/>
      </dsp:nvSpPr>
      <dsp:spPr>
        <a:xfrm>
          <a:off x="1724032" y="1257300"/>
          <a:ext cx="5543548" cy="1142999"/>
        </a:xfrm>
        <a:prstGeom prst="rightArrow">
          <a:avLst>
            <a:gd name="adj1" fmla="val 75000"/>
            <a:gd name="adj2" fmla="val 50000"/>
          </a:avLst>
        </a:prstGeom>
        <a:solidFill>
          <a:schemeClr val="accent1">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audience was selected primarily for a program or management purpose rather than ability to make a </a:t>
          </a:r>
          <a:r>
            <a:rPr lang="en-US" sz="1800" kern="1200" dirty="0" smtClean="0"/>
            <a:t>donation.</a:t>
          </a:r>
          <a:endParaRPr lang="en-US" sz="1800" kern="1200" dirty="0"/>
        </a:p>
      </dsp:txBody>
      <dsp:txXfrm>
        <a:off x="1724032" y="1400175"/>
        <a:ext cx="5114923" cy="857249"/>
      </dsp:txXfrm>
    </dsp:sp>
    <dsp:sp modelId="{A3430FE2-104A-4087-AB33-4218499427E3}">
      <dsp:nvSpPr>
        <dsp:cNvPr id="0" name=""/>
        <dsp:cNvSpPr/>
      </dsp:nvSpPr>
      <dsp:spPr>
        <a:xfrm>
          <a:off x="0" y="1247778"/>
          <a:ext cx="1657364" cy="1142999"/>
        </a:xfrm>
        <a:prstGeom prst="roundRect">
          <a:avLst/>
        </a:prstGeom>
        <a:solidFill>
          <a:schemeClr val="accent1">
            <a:shade val="50000"/>
            <a:hueOff val="11639"/>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solidFill>
                <a:srgbClr val="18696F"/>
              </a:solidFill>
            </a:rPr>
            <a:t>Audience</a:t>
          </a:r>
        </a:p>
      </dsp:txBody>
      <dsp:txXfrm>
        <a:off x="55797" y="1303575"/>
        <a:ext cx="1545770" cy="1031405"/>
      </dsp:txXfrm>
    </dsp:sp>
    <dsp:sp modelId="{E4DF9A32-2CBA-4E60-9201-BF688208F99F}">
      <dsp:nvSpPr>
        <dsp:cNvPr id="0" name=""/>
        <dsp:cNvSpPr/>
      </dsp:nvSpPr>
      <dsp:spPr>
        <a:xfrm>
          <a:off x="1752599" y="2514599"/>
          <a:ext cx="5524494" cy="1142999"/>
        </a:xfrm>
        <a:prstGeom prst="rightArrow">
          <a:avLst>
            <a:gd name="adj1" fmla="val 75000"/>
            <a:gd name="adj2" fmla="val 50000"/>
          </a:avLst>
        </a:prstGeom>
        <a:solidFill>
          <a:schemeClr val="accent1">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joint activity motivates the audience to action in furtherance of the mission, or meets a management </a:t>
          </a:r>
          <a:r>
            <a:rPr lang="en-US" sz="1800" kern="1200" dirty="0" smtClean="0"/>
            <a:t>responsibility.</a:t>
          </a:r>
          <a:endParaRPr lang="en-US" sz="1800" kern="1200" dirty="0"/>
        </a:p>
      </dsp:txBody>
      <dsp:txXfrm>
        <a:off x="1752599" y="2657474"/>
        <a:ext cx="5095869" cy="857249"/>
      </dsp:txXfrm>
    </dsp:sp>
    <dsp:sp modelId="{D5EECFB8-F769-4B6B-8769-C3144DF91490}">
      <dsp:nvSpPr>
        <dsp:cNvPr id="0" name=""/>
        <dsp:cNvSpPr/>
      </dsp:nvSpPr>
      <dsp:spPr>
        <a:xfrm>
          <a:off x="0" y="2514600"/>
          <a:ext cx="1695443" cy="1142999"/>
        </a:xfrm>
        <a:prstGeom prst="roundRect">
          <a:avLst/>
        </a:prstGeom>
        <a:solidFill>
          <a:schemeClr val="accent1">
            <a:shade val="50000"/>
            <a:hueOff val="11639"/>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solidFill>
                <a:srgbClr val="18696F"/>
              </a:solidFill>
            </a:rPr>
            <a:t>Content</a:t>
          </a:r>
        </a:p>
      </dsp:txBody>
      <dsp:txXfrm>
        <a:off x="55797" y="2570397"/>
        <a:ext cx="1583849" cy="10314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2285F-7764-4854-8274-FFEEFB4A1B77}">
      <dsp:nvSpPr>
        <dsp:cNvPr id="0" name=""/>
        <dsp:cNvSpPr/>
      </dsp:nvSpPr>
      <dsp:spPr>
        <a:xfrm>
          <a:off x="3038504" y="796"/>
          <a:ext cx="1184327" cy="76981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0033CC"/>
              </a:solidFill>
            </a:rPr>
            <a:t>Budgeting</a:t>
          </a:r>
        </a:p>
      </dsp:txBody>
      <dsp:txXfrm>
        <a:off x="3076083" y="38375"/>
        <a:ext cx="1109169" cy="694654"/>
      </dsp:txXfrm>
    </dsp:sp>
    <dsp:sp modelId="{900367FE-418C-4956-B665-D2539DDA35C9}">
      <dsp:nvSpPr>
        <dsp:cNvPr id="0" name=""/>
        <dsp:cNvSpPr/>
      </dsp:nvSpPr>
      <dsp:spPr>
        <a:xfrm>
          <a:off x="1816095" y="385702"/>
          <a:ext cx="3629144" cy="3629144"/>
        </a:xfrm>
        <a:custGeom>
          <a:avLst/>
          <a:gdLst/>
          <a:ahLst/>
          <a:cxnLst/>
          <a:rect l="0" t="0" r="0" b="0"/>
          <a:pathLst>
            <a:path>
              <a:moveTo>
                <a:pt x="2414314" y="101977"/>
              </a:moveTo>
              <a:arcTo wR="1814572" hR="1814572" stAng="17358000" swAng="1502341"/>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F4A3A3-CB37-4EC8-A670-92A3FAA919B9}">
      <dsp:nvSpPr>
        <dsp:cNvPr id="0" name=""/>
        <dsp:cNvSpPr/>
      </dsp:nvSpPr>
      <dsp:spPr>
        <a:xfrm>
          <a:off x="4426736" y="908082"/>
          <a:ext cx="1550794" cy="769812"/>
        </a:xfrm>
        <a:prstGeom prst="roundRect">
          <a:avLst/>
        </a:prstGeom>
        <a:solidFill>
          <a:schemeClr val="accent5">
            <a:hueOff val="651405"/>
            <a:satOff val="2239"/>
            <a:lumOff val="-10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6">
                  <a:lumMod val="75000"/>
                </a:schemeClr>
              </a:solidFill>
            </a:rPr>
            <a:t>Accounting</a:t>
          </a:r>
        </a:p>
      </dsp:txBody>
      <dsp:txXfrm>
        <a:off x="4464315" y="945661"/>
        <a:ext cx="1475636" cy="694654"/>
      </dsp:txXfrm>
    </dsp:sp>
    <dsp:sp modelId="{EB36545D-2F0B-4CF6-809E-A2C2955FB6E6}">
      <dsp:nvSpPr>
        <dsp:cNvPr id="0" name=""/>
        <dsp:cNvSpPr/>
      </dsp:nvSpPr>
      <dsp:spPr>
        <a:xfrm>
          <a:off x="1816095" y="385702"/>
          <a:ext cx="3629144" cy="3629144"/>
        </a:xfrm>
        <a:custGeom>
          <a:avLst/>
          <a:gdLst/>
          <a:ahLst/>
          <a:cxnLst/>
          <a:rect l="0" t="0" r="0" b="0"/>
          <a:pathLst>
            <a:path>
              <a:moveTo>
                <a:pt x="3555306" y="1302206"/>
              </a:moveTo>
              <a:arcTo wR="1814572" hR="1814572" stAng="20615927" swAng="1968145"/>
            </a:path>
          </a:pathLst>
        </a:custGeom>
        <a:noFill/>
        <a:ln w="9525" cap="flat" cmpd="sng" algn="ctr">
          <a:solidFill>
            <a:schemeClr val="accent5">
              <a:hueOff val="651405"/>
              <a:satOff val="2239"/>
              <a:lumOff val="-10745"/>
              <a:alphaOff val="0"/>
            </a:schemeClr>
          </a:solidFill>
          <a:prstDash val="solid"/>
        </a:ln>
        <a:effectLst/>
      </dsp:spPr>
      <dsp:style>
        <a:lnRef idx="1">
          <a:scrgbClr r="0" g="0" b="0"/>
        </a:lnRef>
        <a:fillRef idx="0">
          <a:scrgbClr r="0" g="0" b="0"/>
        </a:fillRef>
        <a:effectRef idx="0">
          <a:scrgbClr r="0" g="0" b="0"/>
        </a:effectRef>
        <a:fontRef idx="minor"/>
      </dsp:style>
    </dsp:sp>
    <dsp:sp modelId="{4DD9FEE2-5C65-46EC-A78F-AE70AABA6A01}">
      <dsp:nvSpPr>
        <dsp:cNvPr id="0" name=""/>
        <dsp:cNvSpPr/>
      </dsp:nvSpPr>
      <dsp:spPr>
        <a:xfrm>
          <a:off x="4382531" y="2722654"/>
          <a:ext cx="1639204" cy="769812"/>
        </a:xfrm>
        <a:prstGeom prst="roundRect">
          <a:avLst/>
        </a:prstGeom>
        <a:solidFill>
          <a:schemeClr val="accent5">
            <a:hueOff val="1302810"/>
            <a:satOff val="4478"/>
            <a:lumOff val="-21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Legal Services</a:t>
          </a:r>
        </a:p>
      </dsp:txBody>
      <dsp:txXfrm>
        <a:off x="4420110" y="2760233"/>
        <a:ext cx="1564046" cy="694654"/>
      </dsp:txXfrm>
    </dsp:sp>
    <dsp:sp modelId="{8986FF5A-3C71-408D-A278-9D01E6D92864}">
      <dsp:nvSpPr>
        <dsp:cNvPr id="0" name=""/>
        <dsp:cNvSpPr/>
      </dsp:nvSpPr>
      <dsp:spPr>
        <a:xfrm>
          <a:off x="1816095" y="385702"/>
          <a:ext cx="3629144" cy="3629144"/>
        </a:xfrm>
        <a:custGeom>
          <a:avLst/>
          <a:gdLst/>
          <a:ahLst/>
          <a:cxnLst/>
          <a:rect l="0" t="0" r="0" b="0"/>
          <a:pathLst>
            <a:path>
              <a:moveTo>
                <a:pt x="3084184" y="3111013"/>
              </a:moveTo>
              <a:arcTo wR="1814572" hR="1814572" stAng="2735942" swAng="1130845"/>
            </a:path>
          </a:pathLst>
        </a:custGeom>
        <a:noFill/>
        <a:ln w="9525" cap="flat" cmpd="sng" algn="ctr">
          <a:solidFill>
            <a:schemeClr val="accent5">
              <a:hueOff val="1302810"/>
              <a:satOff val="4478"/>
              <a:lumOff val="-21490"/>
              <a:alphaOff val="0"/>
            </a:schemeClr>
          </a:solidFill>
          <a:prstDash val="solid"/>
        </a:ln>
        <a:effectLst/>
      </dsp:spPr>
      <dsp:style>
        <a:lnRef idx="1">
          <a:scrgbClr r="0" g="0" b="0"/>
        </a:lnRef>
        <a:fillRef idx="0">
          <a:scrgbClr r="0" g="0" b="0"/>
        </a:fillRef>
        <a:effectRef idx="0">
          <a:scrgbClr r="0" g="0" b="0"/>
        </a:effectRef>
        <a:fontRef idx="minor"/>
      </dsp:style>
    </dsp:sp>
    <dsp:sp modelId="{93E07612-12B0-40DC-9304-B8C337364F52}">
      <dsp:nvSpPr>
        <dsp:cNvPr id="0" name=""/>
        <dsp:cNvSpPr/>
      </dsp:nvSpPr>
      <dsp:spPr>
        <a:xfrm>
          <a:off x="2853417" y="3629941"/>
          <a:ext cx="1554500" cy="769812"/>
        </a:xfrm>
        <a:prstGeom prst="roundRect">
          <a:avLst/>
        </a:prstGeom>
        <a:solidFill>
          <a:schemeClr val="accent5">
            <a:hueOff val="1954215"/>
            <a:satOff val="6718"/>
            <a:lumOff val="-32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Office management</a:t>
          </a:r>
        </a:p>
      </dsp:txBody>
      <dsp:txXfrm>
        <a:off x="2890996" y="3667520"/>
        <a:ext cx="1479342" cy="694654"/>
      </dsp:txXfrm>
    </dsp:sp>
    <dsp:sp modelId="{8FA5B86F-56AE-4F83-9B8A-E4C3C1C1A712}">
      <dsp:nvSpPr>
        <dsp:cNvPr id="0" name=""/>
        <dsp:cNvSpPr/>
      </dsp:nvSpPr>
      <dsp:spPr>
        <a:xfrm>
          <a:off x="1816095" y="385702"/>
          <a:ext cx="3629144" cy="3629144"/>
        </a:xfrm>
        <a:custGeom>
          <a:avLst/>
          <a:gdLst/>
          <a:ahLst/>
          <a:cxnLst/>
          <a:rect l="0" t="0" r="0" b="0"/>
          <a:pathLst>
            <a:path>
              <a:moveTo>
                <a:pt x="1031848" y="3451648"/>
              </a:moveTo>
              <a:arcTo wR="1814572" hR="1814572" stAng="6933212" swAng="1130845"/>
            </a:path>
          </a:pathLst>
        </a:custGeom>
        <a:noFill/>
        <a:ln w="9525" cap="flat" cmpd="sng" algn="ctr">
          <a:solidFill>
            <a:schemeClr val="accent5">
              <a:hueOff val="1954215"/>
              <a:satOff val="6718"/>
              <a:lumOff val="-32236"/>
              <a:alphaOff val="0"/>
            </a:schemeClr>
          </a:solidFill>
          <a:prstDash val="solid"/>
        </a:ln>
        <a:effectLst/>
      </dsp:spPr>
      <dsp:style>
        <a:lnRef idx="1">
          <a:scrgbClr r="0" g="0" b="0"/>
        </a:lnRef>
        <a:fillRef idx="0">
          <a:scrgbClr r="0" g="0" b="0"/>
        </a:fillRef>
        <a:effectRef idx="0">
          <a:scrgbClr r="0" g="0" b="0"/>
        </a:effectRef>
        <a:fontRef idx="minor"/>
      </dsp:style>
    </dsp:sp>
    <dsp:sp modelId="{255B657A-9CEE-423F-912B-E140F8AB95CF}">
      <dsp:nvSpPr>
        <dsp:cNvPr id="0" name=""/>
        <dsp:cNvSpPr/>
      </dsp:nvSpPr>
      <dsp:spPr>
        <a:xfrm>
          <a:off x="1350613" y="2722654"/>
          <a:ext cx="1417178" cy="769812"/>
        </a:xfrm>
        <a:prstGeom prst="roundRect">
          <a:avLst/>
        </a:prstGeom>
        <a:solidFill>
          <a:schemeClr val="accent5">
            <a:hueOff val="2605619"/>
            <a:satOff val="8957"/>
            <a:lumOff val="-42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Purchasing</a:t>
          </a:r>
        </a:p>
      </dsp:txBody>
      <dsp:txXfrm>
        <a:off x="1388192" y="2760233"/>
        <a:ext cx="1342020" cy="694654"/>
      </dsp:txXfrm>
    </dsp:sp>
    <dsp:sp modelId="{DB840A6B-3482-4F17-903F-0B4688AB4E84}">
      <dsp:nvSpPr>
        <dsp:cNvPr id="0" name=""/>
        <dsp:cNvSpPr/>
      </dsp:nvSpPr>
      <dsp:spPr>
        <a:xfrm>
          <a:off x="1816095" y="385702"/>
          <a:ext cx="3629144" cy="3629144"/>
        </a:xfrm>
        <a:custGeom>
          <a:avLst/>
          <a:gdLst/>
          <a:ahLst/>
          <a:cxnLst/>
          <a:rect l="0" t="0" r="0" b="0"/>
          <a:pathLst>
            <a:path>
              <a:moveTo>
                <a:pt x="73838" y="2326938"/>
              </a:moveTo>
              <a:arcTo wR="1814572" hR="1814572" stAng="9815927" swAng="1968145"/>
            </a:path>
          </a:pathLst>
        </a:custGeom>
        <a:noFill/>
        <a:ln w="9525" cap="flat" cmpd="sng" algn="ctr">
          <a:solidFill>
            <a:schemeClr val="accent5">
              <a:hueOff val="2605619"/>
              <a:satOff val="8957"/>
              <a:lumOff val="-42981"/>
              <a:alphaOff val="0"/>
            </a:schemeClr>
          </a:solidFill>
          <a:prstDash val="solid"/>
        </a:ln>
        <a:effectLst/>
      </dsp:spPr>
      <dsp:style>
        <a:lnRef idx="1">
          <a:scrgbClr r="0" g="0" b="0"/>
        </a:lnRef>
        <a:fillRef idx="0">
          <a:scrgbClr r="0" g="0" b="0"/>
        </a:fillRef>
        <a:effectRef idx="0">
          <a:scrgbClr r="0" g="0" b="0"/>
        </a:effectRef>
        <a:fontRef idx="minor"/>
      </dsp:style>
    </dsp:sp>
    <dsp:sp modelId="{CD093DF1-A906-4918-829C-EB821AF905BB}">
      <dsp:nvSpPr>
        <dsp:cNvPr id="0" name=""/>
        <dsp:cNvSpPr/>
      </dsp:nvSpPr>
      <dsp:spPr>
        <a:xfrm>
          <a:off x="1360999" y="908082"/>
          <a:ext cx="1396405" cy="769812"/>
        </a:xfrm>
        <a:prstGeom prst="roundRect">
          <a:avLst/>
        </a:prstGeom>
        <a:solidFill>
          <a:schemeClr val="accent5">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General publicity</a:t>
          </a:r>
        </a:p>
      </dsp:txBody>
      <dsp:txXfrm>
        <a:off x="1398578" y="945661"/>
        <a:ext cx="1321247" cy="694654"/>
      </dsp:txXfrm>
    </dsp:sp>
    <dsp:sp modelId="{1E1241D2-A83D-43D9-9339-E4C2227EB874}">
      <dsp:nvSpPr>
        <dsp:cNvPr id="0" name=""/>
        <dsp:cNvSpPr/>
      </dsp:nvSpPr>
      <dsp:spPr>
        <a:xfrm>
          <a:off x="1816095" y="385702"/>
          <a:ext cx="3629144" cy="3629144"/>
        </a:xfrm>
        <a:custGeom>
          <a:avLst/>
          <a:gdLst/>
          <a:ahLst/>
          <a:cxnLst/>
          <a:rect l="0" t="0" r="0" b="0"/>
          <a:pathLst>
            <a:path>
              <a:moveTo>
                <a:pt x="546363" y="516759"/>
              </a:moveTo>
              <a:arcTo wR="1814572" hR="1814572" stAng="13539659" swAng="1502341"/>
            </a:path>
          </a:pathLst>
        </a:custGeom>
        <a:noFill/>
        <a:ln w="9525" cap="flat" cmpd="sng" algn="ctr">
          <a:solidFill>
            <a:schemeClr val="accent5">
              <a:hueOff val="3257024"/>
              <a:satOff val="11196"/>
              <a:lumOff val="-5372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4</a:t>
            </a:fld>
            <a:endParaRPr lang="en-US" altLang="en-US" dirty="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156318449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402465201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84190334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Tree>
    <p:extLst>
      <p:ext uri="{BB962C8B-B14F-4D97-AF65-F5344CB8AC3E}">
        <p14:creationId xmlns:p14="http://schemas.microsoft.com/office/powerpoint/2010/main" val="245197135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84522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330527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244358969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Tree>
    <p:extLst>
      <p:ext uri="{BB962C8B-B14F-4D97-AF65-F5344CB8AC3E}">
        <p14:creationId xmlns:p14="http://schemas.microsoft.com/office/powerpoint/2010/main" val="147883677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305930927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312831337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155914810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572768"/>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4112" y="5550408"/>
            <a:ext cx="521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14-</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
        <p:nvSpPr>
          <p:cNvPr id="1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 </a:t>
            </a:r>
            <a:r>
              <a:rPr lang="en-US" sz="900" b="0" i="1" dirty="0" smtClean="0">
                <a:solidFill>
                  <a:schemeClr val="tx1"/>
                </a:solidFill>
                <a:latin typeface="Arial"/>
              </a:rPr>
              <a:t>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279031762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
        <p:nvSpPr>
          <p:cNvPr id="10" name="Footer Placeholder 1"/>
          <p:cNvSpPr>
            <a:spLocks noGrp="1"/>
          </p:cNvSpPr>
          <p:nvPr>
            <p:ph type="ftr" sz="quarter" idx="11"/>
          </p:nvPr>
        </p:nvSpPr>
        <p:spPr>
          <a:xfrm>
            <a:off x="196110" y="5433833"/>
            <a:ext cx="7791197" cy="509767"/>
          </a:xfrm>
        </p:spPr>
        <p:txBody>
          <a:bodyPr/>
          <a:lstStyle/>
          <a:p>
            <a:pPr>
              <a:defRPr/>
            </a:pPr>
            <a:r>
              <a:rPr lang="en-US" dirty="0" smtClean="0">
                <a:solidFill>
                  <a:schemeClr val="bg1"/>
                </a:solidFill>
                <a:latin typeface="Arial"/>
                <a:cs typeface="Arial"/>
              </a:rPr>
              <a:t>Copyright © 2019 </a:t>
            </a:r>
            <a:r>
              <a:rPr lang="en-US" dirty="0" smtClean="0">
                <a:solidFill>
                  <a:schemeClr val="bg1"/>
                </a:solidFill>
                <a:latin typeface="Arial"/>
                <a:cs typeface="Arial"/>
              </a:rPr>
              <a:t>McGraw</a:t>
            </a:r>
            <a:r>
              <a:rPr lang="en-US" dirty="0" smtClean="0">
                <a:solidFill>
                  <a:schemeClr val="bg1"/>
                </a:solidFill>
                <a:latin typeface="Arial"/>
                <a:cs typeface="Arial"/>
              </a:rPr>
              <a:t>-Hill Education. </a:t>
            </a:r>
            <a:r>
              <a:rPr lang="en-US" dirty="0" smtClean="0">
                <a:solidFill>
                  <a:schemeClr val="bg1"/>
                </a:solidFill>
                <a:latin typeface="Arial"/>
                <a:cs typeface="Arial"/>
              </a:rPr>
              <a:t>All </a:t>
            </a:r>
            <a:r>
              <a:rPr lang="en-US" dirty="0" smtClean="0">
                <a:solidFill>
                  <a:schemeClr val="bg1"/>
                </a:solidFill>
                <a:latin typeface="Arial"/>
                <a:cs typeface="Arial"/>
              </a:rPr>
              <a:t>rights reserved. No reproduction or distribution without the prior written consent of McGraw-Hill Education.</a:t>
            </a:r>
            <a:endParaRPr lang="en-US" dirty="0">
              <a:solidFill>
                <a:schemeClr val="bg1"/>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Statement of Financial Position </a:t>
            </a:r>
            <a:br>
              <a:rPr lang="en-US" sz="3200" b="1" dirty="0"/>
            </a:br>
            <a:r>
              <a:rPr lang="en-US" sz="2400" b="1" dirty="0"/>
              <a:t>(1 of 2)</a:t>
            </a:r>
          </a:p>
        </p:txBody>
      </p:sp>
      <p:sp>
        <p:nvSpPr>
          <p:cNvPr id="3" name="Content Placeholder 2"/>
          <p:cNvSpPr>
            <a:spLocks noGrp="1"/>
          </p:cNvSpPr>
          <p:nvPr>
            <p:ph idx="1"/>
          </p:nvPr>
        </p:nvSpPr>
        <p:spPr/>
        <p:txBody>
          <a:bodyPr/>
          <a:lstStyle/>
          <a:p>
            <a:pPr>
              <a:spcBef>
                <a:spcPts val="1200"/>
              </a:spcBef>
            </a:pPr>
            <a:r>
              <a:rPr lang="en-US" sz="2400" dirty="0"/>
              <a:t>Also known as a balance sheet, this statement shows assets, liabilities, and net assets for the organization as a whole. </a:t>
            </a:r>
          </a:p>
          <a:p>
            <a:pPr>
              <a:spcBef>
                <a:spcPts val="1200"/>
              </a:spcBef>
            </a:pPr>
            <a:r>
              <a:rPr lang="en-US" sz="2400" dirty="0"/>
              <a:t>Net assets are required to be reported in two categories:</a:t>
            </a:r>
          </a:p>
          <a:p>
            <a:pPr lvl="1"/>
            <a:r>
              <a:rPr lang="en-US" sz="2400" dirty="0"/>
              <a:t>Net assets without donor restrictions.</a:t>
            </a:r>
          </a:p>
          <a:p>
            <a:pPr lvl="1"/>
            <a:r>
              <a:rPr lang="en-US" sz="2400" dirty="0"/>
              <a:t>Net assets with donor restrictions.</a:t>
            </a:r>
          </a:p>
        </p:txBody>
      </p:sp>
    </p:spTree>
    <p:extLst>
      <p:ext uri="{BB962C8B-B14F-4D97-AF65-F5344CB8AC3E}">
        <p14:creationId xmlns:p14="http://schemas.microsoft.com/office/powerpoint/2010/main" val="30189562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Statement of Financial Position </a:t>
            </a:r>
            <a:r>
              <a:rPr lang="en-US" b="1" dirty="0"/>
              <a:t/>
            </a:r>
            <a:br>
              <a:rPr lang="en-US" b="1" dirty="0"/>
            </a:br>
            <a:r>
              <a:rPr lang="en-US" sz="2400" b="1" dirty="0" smtClean="0"/>
              <a:t>(2 </a:t>
            </a:r>
            <a:r>
              <a:rPr lang="en-US" sz="2400" b="1" dirty="0"/>
              <a:t>of 2)</a:t>
            </a:r>
          </a:p>
        </p:txBody>
      </p:sp>
      <p:sp>
        <p:nvSpPr>
          <p:cNvPr id="3" name="Content Placeholder 2"/>
          <p:cNvSpPr>
            <a:spLocks noGrp="1"/>
          </p:cNvSpPr>
          <p:nvPr>
            <p:ph idx="1"/>
          </p:nvPr>
        </p:nvSpPr>
        <p:spPr/>
        <p:txBody>
          <a:bodyPr/>
          <a:lstStyle/>
          <a:p>
            <a:pPr marL="0" indent="0">
              <a:buNone/>
            </a:pPr>
            <a:r>
              <a:rPr lang="en-US" sz="2400" dirty="0"/>
              <a:t>FASB standards require (at a minimum) that the statement of financial position provide amounts for total assets, total liabilities, total net assets, and the totals for each of the net asset classifications</a:t>
            </a:r>
            <a:r>
              <a:rPr lang="en-US" sz="2400" dirty="0" smtClean="0"/>
              <a:t>.</a:t>
            </a:r>
            <a:endParaRPr lang="en-US" sz="2400" dirty="0"/>
          </a:p>
        </p:txBody>
      </p:sp>
    </p:spTree>
    <p:extLst>
      <p:ext uri="{BB962C8B-B14F-4D97-AF65-F5344CB8AC3E}">
        <p14:creationId xmlns:p14="http://schemas.microsoft.com/office/powerpoint/2010/main" val="13999065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Statement of Activities</a:t>
            </a:r>
          </a:p>
        </p:txBody>
      </p:sp>
      <p:sp>
        <p:nvSpPr>
          <p:cNvPr id="3" name="Content Placeholder 2"/>
          <p:cNvSpPr>
            <a:spLocks noGrp="1"/>
          </p:cNvSpPr>
          <p:nvPr>
            <p:ph idx="1"/>
          </p:nvPr>
        </p:nvSpPr>
        <p:spPr/>
        <p:txBody>
          <a:bodyPr/>
          <a:lstStyle/>
          <a:p>
            <a:pPr>
              <a:spcBef>
                <a:spcPts val="1200"/>
              </a:spcBef>
            </a:pPr>
            <a:r>
              <a:rPr lang="en-US" sz="2400" dirty="0"/>
              <a:t>The statement of activities is an operating statement that presents, in aggregated fashion, all changes in net assets without donor restrictions, net assets with donor restrictions, and total net assets for the reporting period. </a:t>
            </a:r>
          </a:p>
          <a:p>
            <a:pPr>
              <a:spcBef>
                <a:spcPts val="1200"/>
              </a:spcBef>
            </a:pPr>
            <a:r>
              <a:rPr lang="en-US" sz="2400" dirty="0"/>
              <a:t>In the common three-column format for presenting the changes in net assets, a column is used to show changes occurring in each net asset class during the reporting period.</a:t>
            </a:r>
          </a:p>
        </p:txBody>
      </p:sp>
    </p:spTree>
    <p:extLst>
      <p:ext uri="{BB962C8B-B14F-4D97-AF65-F5344CB8AC3E}">
        <p14:creationId xmlns:p14="http://schemas.microsoft.com/office/powerpoint/2010/main" val="30783818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Reclassification</a:t>
            </a:r>
          </a:p>
        </p:txBody>
      </p:sp>
      <p:sp>
        <p:nvSpPr>
          <p:cNvPr id="4" name="Content Placeholder 3"/>
          <p:cNvSpPr>
            <a:spLocks noGrp="1"/>
          </p:cNvSpPr>
          <p:nvPr>
            <p:ph idx="1"/>
          </p:nvPr>
        </p:nvSpPr>
        <p:spPr/>
        <p:txBody>
          <a:bodyPr/>
          <a:lstStyle/>
          <a:p>
            <a:pPr marL="0" indent="0">
              <a:spcBef>
                <a:spcPts val="1200"/>
              </a:spcBef>
              <a:buNone/>
            </a:pPr>
            <a:r>
              <a:rPr lang="en-US" sz="2400" dirty="0"/>
              <a:t>“Net Assets Released from Restrictions” indicates the reclassification of support with donor restrictions to support without donor restrictions in the year in which the donor stipulations were met.</a:t>
            </a:r>
          </a:p>
          <a:p>
            <a:pPr marL="0" indent="0">
              <a:spcBef>
                <a:spcPts val="1200"/>
              </a:spcBef>
              <a:buNone/>
            </a:pPr>
            <a:r>
              <a:rPr lang="en-US" sz="2400" dirty="0"/>
              <a:t>Reclassifications may be due to (1) satisfaction of program or purpose restrictions; (2) satisfaction of equipment acquisition restrictions; and (3) satisfaction of time restrictions, either actual donor or implied restrictions</a:t>
            </a:r>
            <a:r>
              <a:rPr lang="en-US" sz="2400" dirty="0" smtClean="0"/>
              <a:t>.</a:t>
            </a:r>
            <a:endParaRPr lang="en-US" sz="2400" dirty="0"/>
          </a:p>
        </p:txBody>
      </p:sp>
    </p:spTree>
    <p:extLst>
      <p:ext uri="{BB962C8B-B14F-4D97-AF65-F5344CB8AC3E}">
        <p14:creationId xmlns:p14="http://schemas.microsoft.com/office/powerpoint/2010/main" val="6124748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Statement of Cash Flows</a:t>
            </a:r>
          </a:p>
        </p:txBody>
      </p:sp>
      <p:sp>
        <p:nvSpPr>
          <p:cNvPr id="3" name="Content Placeholder 2"/>
          <p:cNvSpPr>
            <a:spLocks noGrp="1"/>
          </p:cNvSpPr>
          <p:nvPr>
            <p:ph idx="1"/>
          </p:nvPr>
        </p:nvSpPr>
        <p:spPr/>
        <p:txBody>
          <a:bodyPr/>
          <a:lstStyle/>
          <a:p>
            <a:pPr>
              <a:spcBef>
                <a:spcPts val="1200"/>
              </a:spcBef>
            </a:pPr>
            <a:r>
              <a:rPr lang="en-US" sz="2400" dirty="0"/>
              <a:t>The classifications used on the statement of cash flows are the same as those used by investor owned entities: operating, investing, and financing.</a:t>
            </a:r>
          </a:p>
          <a:p>
            <a:pPr>
              <a:spcBef>
                <a:spcPts val="1200"/>
              </a:spcBef>
            </a:pPr>
            <a:r>
              <a:rPr lang="en-US" sz="2400" dirty="0"/>
              <a:t>Either the direct or indirect method may be used to report operating cash flows.</a:t>
            </a:r>
          </a:p>
          <a:p>
            <a:pPr>
              <a:spcBef>
                <a:spcPts val="1200"/>
              </a:spcBef>
            </a:pPr>
            <a:r>
              <a:rPr lang="en-US" sz="2400" dirty="0"/>
              <a:t>A reconciliation of change in total net assets to net cash used for operating activities is optional when the direct method is used.</a:t>
            </a:r>
          </a:p>
        </p:txBody>
      </p:sp>
    </p:spTree>
    <p:extLst>
      <p:ext uri="{BB962C8B-B14F-4D97-AF65-F5344CB8AC3E}">
        <p14:creationId xmlns:p14="http://schemas.microsoft.com/office/powerpoint/2010/main" val="13422486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Statement of Cash Flows Classifications</a:t>
            </a:r>
          </a:p>
        </p:txBody>
      </p:sp>
      <p:graphicFrame>
        <p:nvGraphicFramePr>
          <p:cNvPr id="4" name="Table 3"/>
          <p:cNvGraphicFramePr>
            <a:graphicFrameLocks noGrp="1"/>
          </p:cNvGraphicFramePr>
          <p:nvPr>
            <p:extLst>
              <p:ext uri="{D42A27DB-BD31-4B8C-83A1-F6EECF244321}">
                <p14:modId xmlns:p14="http://schemas.microsoft.com/office/powerpoint/2010/main" val="28007513"/>
              </p:ext>
            </p:extLst>
          </p:nvPr>
        </p:nvGraphicFramePr>
        <p:xfrm>
          <a:off x="920225" y="1588244"/>
          <a:ext cx="6448097" cy="3962400"/>
        </p:xfrm>
        <a:graphic>
          <a:graphicData uri="http://schemas.openxmlformats.org/drawingml/2006/table">
            <a:tbl>
              <a:tblPr firstRow="1" bandRow="1">
                <a:tableStyleId>{5C22544A-7EE6-4342-B048-85BDC9FD1C3A}</a:tableStyleId>
              </a:tblPr>
              <a:tblGrid>
                <a:gridCol w="3231931">
                  <a:extLst>
                    <a:ext uri="{9D8B030D-6E8A-4147-A177-3AD203B41FA5}">
                      <a16:colId xmlns="" xmlns:a16="http://schemas.microsoft.com/office/drawing/2014/main" val="20000"/>
                    </a:ext>
                  </a:extLst>
                </a:gridCol>
                <a:gridCol w="3216166">
                  <a:extLst>
                    <a:ext uri="{9D8B030D-6E8A-4147-A177-3AD203B41FA5}">
                      <a16:colId xmlns="" xmlns:a16="http://schemas.microsoft.com/office/drawing/2014/main" val="20001"/>
                    </a:ext>
                  </a:extLst>
                </a:gridCol>
              </a:tblGrid>
              <a:tr h="370840">
                <a:tc>
                  <a:txBody>
                    <a:bodyPr/>
                    <a:lstStyle/>
                    <a:p>
                      <a:r>
                        <a:rPr lang="en-US" dirty="0"/>
                        <a:t>Activity or transaction</a:t>
                      </a:r>
                    </a:p>
                  </a:txBody>
                  <a:tcPr>
                    <a:solidFill>
                      <a:srgbClr val="18696F"/>
                    </a:solidFill>
                  </a:tcPr>
                </a:tc>
                <a:tc>
                  <a:txBody>
                    <a:bodyPr/>
                    <a:lstStyle/>
                    <a:p>
                      <a:r>
                        <a:rPr lang="en-US" dirty="0"/>
                        <a:t>Classification on Statement of Cash Flows</a:t>
                      </a:r>
                    </a:p>
                  </a:txBody>
                  <a:tcPr>
                    <a:solidFill>
                      <a:srgbClr val="18696F"/>
                    </a:solidFill>
                  </a:tcPr>
                </a:tc>
                <a:extLst>
                  <a:ext uri="{0D108BD9-81ED-4DB2-BD59-A6C34878D82A}">
                    <a16:rowId xmlns="" xmlns:a16="http://schemas.microsoft.com/office/drawing/2014/main" val="10000"/>
                  </a:ext>
                </a:extLst>
              </a:tr>
              <a:tr h="370840">
                <a:tc>
                  <a:txBody>
                    <a:bodyPr/>
                    <a:lstStyle/>
                    <a:p>
                      <a:r>
                        <a:rPr lang="en-US" dirty="0"/>
                        <a:t>Receipt of gifts without donor restrictions</a:t>
                      </a:r>
                    </a:p>
                  </a:txBody>
                  <a:tcPr/>
                </a:tc>
                <a:tc>
                  <a:txBody>
                    <a:bodyPr/>
                    <a:lstStyle/>
                    <a:p>
                      <a:r>
                        <a:rPr lang="en-US" dirty="0"/>
                        <a:t>Operating activities</a:t>
                      </a:r>
                    </a:p>
                  </a:txBody>
                  <a:tcPr/>
                </a:tc>
                <a:extLst>
                  <a:ext uri="{0D108BD9-81ED-4DB2-BD59-A6C34878D82A}">
                    <a16:rowId xmlns="" xmlns:a16="http://schemas.microsoft.com/office/drawing/2014/main" val="10001"/>
                  </a:ext>
                </a:extLst>
              </a:tr>
              <a:tr h="370840">
                <a:tc>
                  <a:txBody>
                    <a:bodyPr/>
                    <a:lstStyle/>
                    <a:p>
                      <a:r>
                        <a:rPr lang="en-US" dirty="0"/>
                        <a:t>Receipt</a:t>
                      </a:r>
                      <a:r>
                        <a:rPr lang="en-US" baseline="0" dirty="0"/>
                        <a:t> of and earnings on net assets restricted for long-term purposes</a:t>
                      </a:r>
                      <a:endParaRPr lang="en-US" dirty="0"/>
                    </a:p>
                  </a:txBody>
                  <a:tcPr/>
                </a:tc>
                <a:tc>
                  <a:txBody>
                    <a:bodyPr/>
                    <a:lstStyle/>
                    <a:p>
                      <a:r>
                        <a:rPr lang="en-US" dirty="0"/>
                        <a:t>Financing activities</a:t>
                      </a:r>
                    </a:p>
                  </a:txBody>
                  <a:tcPr/>
                </a:tc>
                <a:extLst>
                  <a:ext uri="{0D108BD9-81ED-4DB2-BD59-A6C34878D82A}">
                    <a16:rowId xmlns="" xmlns:a16="http://schemas.microsoft.com/office/drawing/2014/main" val="10002"/>
                  </a:ext>
                </a:extLst>
              </a:tr>
              <a:tr h="370840">
                <a:tc>
                  <a:txBody>
                    <a:bodyPr/>
                    <a:lstStyle/>
                    <a:p>
                      <a:r>
                        <a:rPr lang="en-US" dirty="0"/>
                        <a:t>Sale of donated financial asset with no restrictions</a:t>
                      </a:r>
                    </a:p>
                  </a:txBody>
                  <a:tcPr/>
                </a:tc>
                <a:tc>
                  <a:txBody>
                    <a:bodyPr/>
                    <a:lstStyle/>
                    <a:p>
                      <a:r>
                        <a:rPr lang="en-US" dirty="0"/>
                        <a:t>Operating activities</a:t>
                      </a:r>
                    </a:p>
                  </a:txBody>
                  <a:tcPr/>
                </a:tc>
                <a:extLst>
                  <a:ext uri="{0D108BD9-81ED-4DB2-BD59-A6C34878D82A}">
                    <a16:rowId xmlns="" xmlns:a16="http://schemas.microsoft.com/office/drawing/2014/main" val="10003"/>
                  </a:ext>
                </a:extLst>
              </a:tr>
              <a:tr h="370840">
                <a:tc>
                  <a:txBody>
                    <a:bodyPr/>
                    <a:lstStyle/>
                    <a:p>
                      <a:r>
                        <a:rPr lang="en-US" dirty="0"/>
                        <a:t>Acquisition of a building or equipment using restricted net assets</a:t>
                      </a:r>
                    </a:p>
                  </a:txBody>
                  <a:tcPr/>
                </a:tc>
                <a:tc>
                  <a:txBody>
                    <a:bodyPr/>
                    <a:lstStyle/>
                    <a:p>
                      <a:r>
                        <a:rPr lang="en-US" dirty="0"/>
                        <a:t>Investing activities</a:t>
                      </a:r>
                    </a:p>
                    <a:p>
                      <a:endParaRPr lang="en-US" dirty="0"/>
                    </a:p>
                    <a:p>
                      <a:endParaRPr lang="en-US" dirty="0"/>
                    </a:p>
                  </a:txBody>
                  <a:tcPr/>
                </a:tc>
                <a:extLst>
                  <a:ext uri="{0D108BD9-81ED-4DB2-BD59-A6C34878D82A}">
                    <a16:rowId xmlns="" xmlns:a16="http://schemas.microsoft.com/office/drawing/2014/main" val="10004"/>
                  </a:ext>
                </a:extLst>
              </a:tr>
              <a:tr h="370840">
                <a:tc>
                  <a:txBody>
                    <a:bodyPr/>
                    <a:lstStyle/>
                    <a:p>
                      <a:r>
                        <a:rPr lang="en-US" dirty="0"/>
                        <a:t>Noncash or in-kind contributions</a:t>
                      </a:r>
                    </a:p>
                  </a:txBody>
                  <a:tcPr/>
                </a:tc>
                <a:tc>
                  <a:txBody>
                    <a:bodyPr/>
                    <a:lstStyle/>
                    <a:p>
                      <a:r>
                        <a:rPr lang="en-US" dirty="0"/>
                        <a:t>Noncash</a:t>
                      </a:r>
                      <a:r>
                        <a:rPr lang="en-US" baseline="0" dirty="0"/>
                        <a:t> investing and financing activities</a:t>
                      </a:r>
                      <a:endParaRPr lang="en-US"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7925223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Reporting of Expenses by Nature and Function</a:t>
            </a:r>
          </a:p>
        </p:txBody>
      </p:sp>
      <p:sp>
        <p:nvSpPr>
          <p:cNvPr id="3" name="Content Placeholder 2"/>
          <p:cNvSpPr>
            <a:spLocks noGrp="1"/>
          </p:cNvSpPr>
          <p:nvPr>
            <p:ph idx="1"/>
          </p:nvPr>
        </p:nvSpPr>
        <p:spPr/>
        <p:txBody>
          <a:bodyPr/>
          <a:lstStyle/>
          <a:p>
            <a:pPr>
              <a:spcBef>
                <a:spcPts val="1200"/>
              </a:spcBef>
            </a:pPr>
            <a:r>
              <a:rPr lang="en-US" sz="2400" dirty="0"/>
              <a:t>NFPs must report expenses by their functional classification (e.g., program or supporting) and natural classification (</a:t>
            </a:r>
            <a:r>
              <a:rPr lang="en-US" sz="2400" dirty="0" smtClean="0"/>
              <a:t>e.g., </a:t>
            </a:r>
            <a:r>
              <a:rPr lang="en-US" sz="2400" dirty="0"/>
              <a:t>salaries, rent, interest expense, supplies, and depreciation) either in the statement of activities, in the notes to the financial statements, or as a separate financial statement. </a:t>
            </a:r>
          </a:p>
        </p:txBody>
      </p:sp>
    </p:spTree>
    <p:extLst>
      <p:ext uri="{BB962C8B-B14F-4D97-AF65-F5344CB8AC3E}">
        <p14:creationId xmlns:p14="http://schemas.microsoft.com/office/powerpoint/2010/main" val="23524805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Notes to the Financial Statements</a:t>
            </a:r>
          </a:p>
        </p:txBody>
      </p:sp>
      <p:sp>
        <p:nvSpPr>
          <p:cNvPr id="3" name="Content Placeholder 2"/>
          <p:cNvSpPr>
            <a:spLocks noGrp="1"/>
          </p:cNvSpPr>
          <p:nvPr>
            <p:ph idx="1"/>
          </p:nvPr>
        </p:nvSpPr>
        <p:spPr/>
        <p:txBody>
          <a:bodyPr/>
          <a:lstStyle/>
          <a:p>
            <a:pPr>
              <a:spcBef>
                <a:spcPts val="1200"/>
              </a:spcBef>
            </a:pPr>
            <a:r>
              <a:rPr lang="en-US" sz="2400" dirty="0"/>
              <a:t>Disclosures in the notes include accounting principles applicable to investor owned organizations.</a:t>
            </a:r>
          </a:p>
          <a:p>
            <a:pPr>
              <a:spcBef>
                <a:spcPts val="1200"/>
              </a:spcBef>
            </a:pPr>
            <a:r>
              <a:rPr lang="en-US" sz="2400" dirty="0"/>
              <a:t>NFP organizations must disclose the nature and amounts of net assets without donor restrictions, and net assets with donor restrictions if not displayed on the face of the financial statements.</a:t>
            </a:r>
          </a:p>
          <a:p>
            <a:pPr>
              <a:spcBef>
                <a:spcPts val="1200"/>
              </a:spcBef>
            </a:pPr>
            <a:r>
              <a:rPr lang="en-US" sz="2400" dirty="0"/>
              <a:t>Certain policy statements should also be included in the notes.</a:t>
            </a:r>
          </a:p>
        </p:txBody>
      </p:sp>
    </p:spTree>
    <p:extLst>
      <p:ext uri="{BB962C8B-B14F-4D97-AF65-F5344CB8AC3E}">
        <p14:creationId xmlns:p14="http://schemas.microsoft.com/office/powerpoint/2010/main" val="36809959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Revenues, </a:t>
            </a:r>
            <a:r>
              <a:rPr lang="en-US" sz="3200" b="1" dirty="0" smtClean="0"/>
              <a:t>Gains, </a:t>
            </a:r>
            <a:r>
              <a:rPr lang="en-US" sz="3200" b="1" dirty="0"/>
              <a:t>and Support</a:t>
            </a:r>
          </a:p>
        </p:txBody>
      </p:sp>
      <p:graphicFrame>
        <p:nvGraphicFramePr>
          <p:cNvPr id="3" name="Diagram 2"/>
          <p:cNvGraphicFramePr/>
          <p:nvPr>
            <p:extLst>
              <p:ext uri="{D42A27DB-BD31-4B8C-83A1-F6EECF244321}">
                <p14:modId xmlns:p14="http://schemas.microsoft.com/office/powerpoint/2010/main" val="3131398185"/>
              </p:ext>
            </p:extLst>
          </p:nvPr>
        </p:nvGraphicFramePr>
        <p:xfrm>
          <a:off x="476250" y="1657083"/>
          <a:ext cx="733425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68370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Contributions and Gifts</a:t>
            </a:r>
          </a:p>
        </p:txBody>
      </p:sp>
      <p:sp>
        <p:nvSpPr>
          <p:cNvPr id="3" name="TextBox 2"/>
          <p:cNvSpPr txBox="1"/>
          <p:nvPr/>
        </p:nvSpPr>
        <p:spPr>
          <a:xfrm>
            <a:off x="994032" y="1615588"/>
            <a:ext cx="2518438" cy="430887"/>
          </a:xfrm>
          <a:prstGeom prst="rect">
            <a:avLst/>
          </a:prstGeom>
          <a:noFill/>
        </p:spPr>
        <p:txBody>
          <a:bodyPr wrap="none" rtlCol="0">
            <a:spAutoFit/>
          </a:bodyPr>
          <a:lstStyle/>
          <a:p>
            <a:r>
              <a:rPr lang="en-US" sz="2200" dirty="0">
                <a:latin typeface="+mn-lt"/>
              </a:rPr>
              <a:t>A contribution is </a:t>
            </a:r>
            <a:r>
              <a:rPr lang="en-US" sz="2200" dirty="0" smtClean="0">
                <a:latin typeface="+mn-lt"/>
              </a:rPr>
              <a:t>a</a:t>
            </a:r>
            <a:endParaRPr lang="en-US" sz="2200" dirty="0">
              <a:latin typeface="+mn-lt"/>
            </a:endParaRPr>
          </a:p>
        </p:txBody>
      </p:sp>
      <p:sp>
        <p:nvSpPr>
          <p:cNvPr id="4" name="Oval 3"/>
          <p:cNvSpPr/>
          <p:nvPr/>
        </p:nvSpPr>
        <p:spPr>
          <a:xfrm>
            <a:off x="3269570" y="1913093"/>
            <a:ext cx="191452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1">
                    <a:lumMod val="25000"/>
                  </a:schemeClr>
                </a:solidFill>
              </a:rPr>
              <a:t>voluntary</a:t>
            </a:r>
          </a:p>
        </p:txBody>
      </p:sp>
      <p:sp>
        <p:nvSpPr>
          <p:cNvPr id="5" name="Oval 4"/>
          <p:cNvSpPr/>
          <p:nvPr/>
        </p:nvSpPr>
        <p:spPr>
          <a:xfrm>
            <a:off x="4700633" y="2745432"/>
            <a:ext cx="266219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1">
                    <a:lumMod val="25000"/>
                  </a:schemeClr>
                </a:solidFill>
              </a:rPr>
              <a:t>nonreciprocal</a:t>
            </a:r>
          </a:p>
        </p:txBody>
      </p:sp>
      <p:sp>
        <p:nvSpPr>
          <p:cNvPr id="6" name="Oval 5"/>
          <p:cNvSpPr/>
          <p:nvPr/>
        </p:nvSpPr>
        <p:spPr>
          <a:xfrm>
            <a:off x="886629" y="2745432"/>
            <a:ext cx="262809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1">
                    <a:lumMod val="25000"/>
                  </a:schemeClr>
                </a:solidFill>
              </a:rPr>
              <a:t>unconditional</a:t>
            </a:r>
          </a:p>
        </p:txBody>
      </p:sp>
      <p:sp>
        <p:nvSpPr>
          <p:cNvPr id="7" name="TextBox 6"/>
          <p:cNvSpPr txBox="1"/>
          <p:nvPr/>
        </p:nvSpPr>
        <p:spPr>
          <a:xfrm>
            <a:off x="390526" y="3886200"/>
            <a:ext cx="7639050" cy="769441"/>
          </a:xfrm>
          <a:prstGeom prst="rect">
            <a:avLst/>
          </a:prstGeom>
          <a:noFill/>
        </p:spPr>
        <p:txBody>
          <a:bodyPr wrap="square" rtlCol="0">
            <a:spAutoFit/>
          </a:bodyPr>
          <a:lstStyle/>
          <a:p>
            <a:r>
              <a:rPr lang="en-US" sz="2200" dirty="0">
                <a:latin typeface="+mn-lt"/>
              </a:rPr>
              <a:t>transfer of assets or cash to </a:t>
            </a:r>
            <a:r>
              <a:rPr lang="en-US" sz="2200" dirty="0" smtClean="0">
                <a:latin typeface="+mn-lt"/>
              </a:rPr>
              <a:t>an </a:t>
            </a:r>
            <a:r>
              <a:rPr lang="en-US" sz="2200" dirty="0">
                <a:latin typeface="+mn-lt"/>
              </a:rPr>
              <a:t>NFP (or settlement or cancellation of liabilities)</a:t>
            </a:r>
          </a:p>
        </p:txBody>
      </p:sp>
      <p:sp>
        <p:nvSpPr>
          <p:cNvPr id="8" name="Oval 7"/>
          <p:cNvSpPr/>
          <p:nvPr/>
        </p:nvSpPr>
        <p:spPr>
          <a:xfrm>
            <a:off x="2362200" y="4655641"/>
            <a:ext cx="5362575" cy="962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25000"/>
                  </a:schemeClr>
                </a:solidFill>
              </a:rPr>
              <a:t>by an entity external to the </a:t>
            </a:r>
            <a:r>
              <a:rPr lang="en-US" sz="2000" dirty="0" smtClean="0">
                <a:solidFill>
                  <a:schemeClr val="accent1">
                    <a:lumMod val="25000"/>
                  </a:schemeClr>
                </a:solidFill>
              </a:rPr>
              <a:t>NFP.</a:t>
            </a:r>
            <a:endParaRPr lang="en-US" sz="2000" dirty="0">
              <a:solidFill>
                <a:schemeClr val="bg1">
                  <a:lumMod val="50000"/>
                </a:schemeClr>
              </a:solidFill>
            </a:endParaRPr>
          </a:p>
        </p:txBody>
      </p:sp>
    </p:spTree>
    <p:extLst>
      <p:ext uri="{BB962C8B-B14F-4D97-AF65-F5344CB8AC3E}">
        <p14:creationId xmlns:p14="http://schemas.microsoft.com/office/powerpoint/2010/main" val="7803079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a:solidFill>
                  <a:schemeClr val="bg1"/>
                </a:solidFill>
                <a:latin typeface="+mj-lt"/>
              </a:rPr>
              <a:t>C</a:t>
            </a:r>
          </a:p>
          <a:p>
            <a:pPr algn="ctr"/>
            <a:r>
              <a:rPr lang="en-US" sz="3200" b="1" dirty="0">
                <a:solidFill>
                  <a:schemeClr val="bg1"/>
                </a:solidFill>
                <a:latin typeface="+mj-lt"/>
              </a:rPr>
              <a:t>H</a:t>
            </a:r>
          </a:p>
          <a:p>
            <a:pPr algn="ctr"/>
            <a:r>
              <a:rPr lang="en-US" sz="3200" b="1" dirty="0">
                <a:solidFill>
                  <a:schemeClr val="bg1"/>
                </a:solidFill>
                <a:latin typeface="+mj-lt"/>
              </a:rPr>
              <a:t>A</a:t>
            </a:r>
          </a:p>
          <a:p>
            <a:pPr algn="ctr"/>
            <a:r>
              <a:rPr lang="en-US" sz="3200" b="1" dirty="0">
                <a:solidFill>
                  <a:schemeClr val="bg1"/>
                </a:solidFill>
                <a:latin typeface="+mj-lt"/>
              </a:rPr>
              <a:t>P</a:t>
            </a:r>
          </a:p>
          <a:p>
            <a:pPr algn="ctr"/>
            <a:r>
              <a:rPr lang="en-US" sz="3200" b="1" dirty="0">
                <a:solidFill>
                  <a:schemeClr val="bg1"/>
                </a:solidFill>
                <a:latin typeface="+mj-lt"/>
              </a:rPr>
              <a:t>T</a:t>
            </a:r>
          </a:p>
          <a:p>
            <a:pPr algn="ctr"/>
            <a:r>
              <a:rPr lang="en-US" sz="3200" b="1" dirty="0">
                <a:solidFill>
                  <a:schemeClr val="bg1"/>
                </a:solidFill>
                <a:latin typeface="+mj-lt"/>
              </a:rPr>
              <a:t>E</a:t>
            </a:r>
          </a:p>
          <a:p>
            <a:pPr algn="ctr"/>
            <a:r>
              <a:rPr lang="en-US" sz="3200" b="1" dirty="0">
                <a:solidFill>
                  <a:schemeClr val="bg1"/>
                </a:solidFill>
                <a:latin typeface="+mj-lt"/>
              </a:rPr>
              <a:t>R</a:t>
            </a:r>
          </a:p>
          <a:p>
            <a:pPr algn="ctr"/>
            <a:endParaRPr lang="en-US" sz="3200" b="1" dirty="0">
              <a:solidFill>
                <a:schemeClr val="bg1"/>
              </a:solidFill>
              <a:latin typeface="+mj-lt"/>
            </a:endParaRPr>
          </a:p>
          <a:p>
            <a:pPr algn="ctr"/>
            <a:r>
              <a:rPr lang="en-US" sz="3200" b="1" dirty="0">
                <a:solidFill>
                  <a:schemeClr val="bg1"/>
                </a:solidFill>
                <a:latin typeface="+mj-lt"/>
              </a:rPr>
              <a:t>14</a:t>
            </a:r>
          </a:p>
        </p:txBody>
      </p:sp>
      <p:sp>
        <p:nvSpPr>
          <p:cNvPr id="2" name="Title 1"/>
          <p:cNvSpPr>
            <a:spLocks noGrp="1"/>
          </p:cNvSpPr>
          <p:nvPr>
            <p:ph type="title"/>
          </p:nvPr>
        </p:nvSpPr>
        <p:spPr>
          <a:xfrm>
            <a:off x="2365510" y="2568895"/>
            <a:ext cx="3119053" cy="1124712"/>
          </a:xfrm>
        </p:spPr>
        <p:txBody>
          <a:bodyPr/>
          <a:lstStyle/>
          <a:p>
            <a:r>
              <a:rPr lang="en-US" altLang="en-US" sz="2800" dirty="0"/>
              <a:t>Accounting for Not-for-Profit </a:t>
            </a:r>
            <a:r>
              <a:rPr lang="en-US" altLang="en-US" sz="2800" dirty="0" smtClean="0"/>
              <a:t>Organizations</a:t>
            </a:r>
            <a:endParaRPr lang="en-US" sz="2800"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Donor Contributions</a:t>
            </a:r>
          </a:p>
        </p:txBody>
      </p:sp>
      <p:graphicFrame>
        <p:nvGraphicFramePr>
          <p:cNvPr id="3" name="Diagram 2"/>
          <p:cNvGraphicFramePr/>
          <p:nvPr>
            <p:extLst>
              <p:ext uri="{D42A27DB-BD31-4B8C-83A1-F6EECF244321}">
                <p14:modId xmlns:p14="http://schemas.microsoft.com/office/powerpoint/2010/main" val="2246159853"/>
              </p:ext>
            </p:extLst>
          </p:nvPr>
        </p:nvGraphicFramePr>
        <p:xfrm>
          <a:off x="1178832" y="1341664"/>
          <a:ext cx="5486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9074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Pledges</a:t>
            </a:r>
          </a:p>
        </p:txBody>
      </p:sp>
      <p:sp>
        <p:nvSpPr>
          <p:cNvPr id="3" name="Content Placeholder 2"/>
          <p:cNvSpPr>
            <a:spLocks noGrp="1"/>
          </p:cNvSpPr>
          <p:nvPr>
            <p:ph idx="1"/>
          </p:nvPr>
        </p:nvSpPr>
        <p:spPr/>
        <p:txBody>
          <a:bodyPr/>
          <a:lstStyle/>
          <a:p>
            <a:pPr>
              <a:spcBef>
                <a:spcPts val="1200"/>
              </a:spcBef>
            </a:pPr>
            <a:r>
              <a:rPr lang="en-US" sz="2000" dirty="0"/>
              <a:t>A </a:t>
            </a:r>
            <a:r>
              <a:rPr lang="en-US" sz="2000" i="1" dirty="0"/>
              <a:t>pledge</a:t>
            </a:r>
            <a:r>
              <a:rPr lang="en-US" sz="2000" dirty="0"/>
              <a:t> is a promise to give assets to an organization.</a:t>
            </a:r>
          </a:p>
          <a:p>
            <a:pPr>
              <a:spcBef>
                <a:spcPts val="1200"/>
              </a:spcBef>
            </a:pPr>
            <a:r>
              <a:rPr lang="en-US" sz="2000" dirty="0">
                <a:solidFill>
                  <a:srgbClr val="000000"/>
                </a:solidFill>
              </a:rPr>
              <a:t>A </a:t>
            </a:r>
            <a:r>
              <a:rPr lang="en-US" sz="2000" i="1" dirty="0"/>
              <a:t>conditional promise to give </a:t>
            </a:r>
            <a:r>
              <a:rPr lang="en-US" sz="2000" dirty="0">
                <a:solidFill>
                  <a:srgbClr val="000000"/>
                </a:solidFill>
              </a:rPr>
              <a:t>depends on the occurrence of a specified future and uncertain event to bind the promissor, such as obtaining matching gifts by the recipient. </a:t>
            </a:r>
          </a:p>
          <a:p>
            <a:pPr lvl="1"/>
            <a:r>
              <a:rPr lang="en-US" sz="1800" dirty="0">
                <a:solidFill>
                  <a:srgbClr val="000000"/>
                </a:solidFill>
              </a:rPr>
              <a:t>A conditional promise to give is not recorded until the conditions upon which it depends have been substantially met.</a:t>
            </a:r>
          </a:p>
          <a:p>
            <a:pPr>
              <a:spcBef>
                <a:spcPts val="1200"/>
              </a:spcBef>
            </a:pPr>
            <a:r>
              <a:rPr lang="en-US" sz="2000" dirty="0"/>
              <a:t>An </a:t>
            </a:r>
            <a:r>
              <a:rPr lang="en-US" sz="2000" i="1" dirty="0"/>
              <a:t>unconditional promise to give </a:t>
            </a:r>
            <a:r>
              <a:rPr lang="en-US" sz="2000" dirty="0"/>
              <a:t>depends only on the passage of time or demand by the promisee for performance</a:t>
            </a:r>
          </a:p>
          <a:p>
            <a:pPr lvl="1"/>
            <a:r>
              <a:rPr lang="en-US" sz="1800" dirty="0"/>
              <a:t>These promises are reported as support in the year the promise is made, although they are considered restricted until it is clear the donor intent related to the contribution has been met.</a:t>
            </a:r>
          </a:p>
        </p:txBody>
      </p:sp>
    </p:spTree>
    <p:extLst>
      <p:ext uri="{BB962C8B-B14F-4D97-AF65-F5344CB8AC3E}">
        <p14:creationId xmlns:p14="http://schemas.microsoft.com/office/powerpoint/2010/main" val="38070795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Gifts in Kind</a:t>
            </a:r>
          </a:p>
        </p:txBody>
      </p:sp>
      <p:sp>
        <p:nvSpPr>
          <p:cNvPr id="3" name="Content Placeholder 2"/>
          <p:cNvSpPr>
            <a:spLocks noGrp="1"/>
          </p:cNvSpPr>
          <p:nvPr>
            <p:ph idx="1"/>
          </p:nvPr>
        </p:nvSpPr>
        <p:spPr/>
        <p:txBody>
          <a:bodyPr/>
          <a:lstStyle/>
          <a:p>
            <a:pPr lvl="0"/>
            <a:r>
              <a:rPr lang="en-US" sz="2400" dirty="0"/>
              <a:t>A </a:t>
            </a:r>
            <a:r>
              <a:rPr lang="en-US" sz="2400" b="1" dirty="0"/>
              <a:t>gift in kind </a:t>
            </a:r>
            <a:r>
              <a:rPr lang="en-US" sz="2400" dirty="0"/>
              <a:t>is a donation of materials or services.</a:t>
            </a:r>
          </a:p>
          <a:p>
            <a:pPr lvl="0"/>
            <a:r>
              <a:rPr lang="en-US" sz="2400" b="1" dirty="0"/>
              <a:t>Unconditional gifts in kind</a:t>
            </a:r>
            <a:r>
              <a:rPr lang="en-US" sz="2400" dirty="0"/>
              <a:t> should be reported at fair value, and the entry would include both contribution revenue and an expense or noncash asset.</a:t>
            </a:r>
          </a:p>
          <a:p>
            <a:pPr lvl="0"/>
            <a:r>
              <a:rPr lang="en-US" sz="2400" b="1" dirty="0"/>
              <a:t>Donated materials</a:t>
            </a:r>
            <a:r>
              <a:rPr lang="en-US" sz="2400" dirty="0"/>
              <a:t> used or consumed in providing services should be reported as part of the cost of the services</a:t>
            </a:r>
            <a:r>
              <a:rPr lang="en-US" sz="2400" dirty="0" smtClean="0"/>
              <a:t>.</a:t>
            </a:r>
            <a:endParaRPr lang="en-US" sz="2400" dirty="0"/>
          </a:p>
        </p:txBody>
      </p:sp>
    </p:spTree>
    <p:extLst>
      <p:ext uri="{BB962C8B-B14F-4D97-AF65-F5344CB8AC3E}">
        <p14:creationId xmlns:p14="http://schemas.microsoft.com/office/powerpoint/2010/main" val="37557103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Contributed Services</a:t>
            </a:r>
          </a:p>
        </p:txBody>
      </p:sp>
      <p:sp>
        <p:nvSpPr>
          <p:cNvPr id="3" name="Content Placeholder 2"/>
          <p:cNvSpPr>
            <a:spLocks noGrp="1"/>
          </p:cNvSpPr>
          <p:nvPr>
            <p:ph idx="1"/>
          </p:nvPr>
        </p:nvSpPr>
        <p:spPr/>
        <p:txBody>
          <a:bodyPr/>
          <a:lstStyle/>
          <a:p>
            <a:r>
              <a:rPr lang="en-US" sz="2200" dirty="0"/>
              <a:t>FASB requires recognition of contributed services at their fair value if the services received </a:t>
            </a:r>
          </a:p>
          <a:p>
            <a:pPr marL="862012" lvl="1" indent="-457200">
              <a:spcBef>
                <a:spcPts val="600"/>
              </a:spcBef>
              <a:buAutoNum type="arabicParenBoth"/>
            </a:pPr>
            <a:r>
              <a:rPr lang="en-US" sz="2000" dirty="0"/>
              <a:t>create or enhance nonfinancial assets OR</a:t>
            </a:r>
          </a:p>
          <a:p>
            <a:pPr marL="862012" lvl="1" indent="-457200">
              <a:spcBef>
                <a:spcPts val="600"/>
              </a:spcBef>
              <a:buAutoNum type="arabicParenBoth"/>
            </a:pPr>
            <a:r>
              <a:rPr lang="en-US" sz="2000" dirty="0"/>
              <a:t>require specialized skills, are provided by individuals possessing those skills, and typically would need to be purchased if not provided by donation.</a:t>
            </a:r>
          </a:p>
          <a:p>
            <a:pPr marL="393700" indent="-342900">
              <a:spcBef>
                <a:spcPts val="1200"/>
              </a:spcBef>
            </a:pPr>
            <a:r>
              <a:rPr lang="en-US" sz="2200" dirty="0"/>
              <a:t>A donation of advertising time is considered to be a contributed asset rather than a contributed service and therefore does not have to meet the second criteria.</a:t>
            </a:r>
          </a:p>
        </p:txBody>
      </p:sp>
    </p:spTree>
    <p:extLst>
      <p:ext uri="{BB962C8B-B14F-4D97-AF65-F5344CB8AC3E}">
        <p14:creationId xmlns:p14="http://schemas.microsoft.com/office/powerpoint/2010/main" val="5692164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Land, </a:t>
            </a:r>
            <a:r>
              <a:rPr lang="en-US" sz="3200" b="1" dirty="0" smtClean="0"/>
              <a:t>Buildings, </a:t>
            </a:r>
            <a:r>
              <a:rPr lang="en-US" sz="3200" b="1" dirty="0"/>
              <a:t>and Equipment</a:t>
            </a:r>
          </a:p>
        </p:txBody>
      </p:sp>
      <p:sp>
        <p:nvSpPr>
          <p:cNvPr id="3" name="Content Placeholder 2"/>
          <p:cNvSpPr>
            <a:spLocks noGrp="1"/>
          </p:cNvSpPr>
          <p:nvPr>
            <p:ph idx="1"/>
          </p:nvPr>
        </p:nvSpPr>
        <p:spPr/>
        <p:txBody>
          <a:bodyPr/>
          <a:lstStyle/>
          <a:p>
            <a:pPr>
              <a:spcBef>
                <a:spcPts val="1200"/>
              </a:spcBef>
            </a:pPr>
            <a:r>
              <a:rPr lang="en-US" sz="2400" dirty="0"/>
              <a:t>Land, buildings and equipment are recorded at fair value at the time of donation, and may be donor restricted or unrestricted.</a:t>
            </a:r>
          </a:p>
          <a:p>
            <a:pPr>
              <a:spcBef>
                <a:spcPts val="1200"/>
              </a:spcBef>
            </a:pPr>
            <a:r>
              <a:rPr lang="en-US" sz="2400" dirty="0"/>
              <a:t>For buildings and equipment classified as with donor restrictions, donor restrictions are assumed to have expired when the asset is placed in service unless donor restrictions limit the use of the asset for a specific period of time or for a specific purpose.</a:t>
            </a:r>
          </a:p>
        </p:txBody>
      </p:sp>
    </p:spTree>
    <p:extLst>
      <p:ext uri="{BB962C8B-B14F-4D97-AF65-F5344CB8AC3E}">
        <p14:creationId xmlns:p14="http://schemas.microsoft.com/office/powerpoint/2010/main" val="30775842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Special Events</a:t>
            </a:r>
          </a:p>
        </p:txBody>
      </p:sp>
      <p:sp>
        <p:nvSpPr>
          <p:cNvPr id="12" name="TextBox 11"/>
          <p:cNvSpPr txBox="1"/>
          <p:nvPr/>
        </p:nvSpPr>
        <p:spPr>
          <a:xfrm>
            <a:off x="2657683" y="4279338"/>
            <a:ext cx="4435567" cy="1015663"/>
          </a:xfrm>
          <a:prstGeom prst="rect">
            <a:avLst/>
          </a:prstGeom>
          <a:noFill/>
        </p:spPr>
        <p:txBody>
          <a:bodyPr wrap="square" rtlCol="0">
            <a:spAutoFit/>
          </a:bodyPr>
          <a:lstStyle/>
          <a:p>
            <a:r>
              <a:rPr lang="en-US" sz="2000" dirty="0">
                <a:solidFill>
                  <a:schemeClr val="accent6">
                    <a:lumMod val="75000"/>
                  </a:schemeClr>
                </a:solidFill>
                <a:latin typeface="TimesNewRomanPS"/>
              </a:rPr>
              <a:t>Expenses related to promoting and conducting special events are reported as fund-raising expenses.</a:t>
            </a:r>
            <a:endParaRPr lang="en-US" sz="2000" dirty="0">
              <a:solidFill>
                <a:schemeClr val="accent6">
                  <a:lumMod val="75000"/>
                </a:schemeClr>
              </a:solidFill>
            </a:endParaRPr>
          </a:p>
        </p:txBody>
      </p:sp>
      <p:sp>
        <p:nvSpPr>
          <p:cNvPr id="13" name="Freeform 12"/>
          <p:cNvSpPr/>
          <p:nvPr/>
        </p:nvSpPr>
        <p:spPr>
          <a:xfrm>
            <a:off x="920631" y="1641893"/>
            <a:ext cx="1727170" cy="1167457"/>
          </a:xfrm>
          <a:custGeom>
            <a:avLst/>
            <a:gdLst>
              <a:gd name="connsiteX0" fmla="*/ 0 w 1624191"/>
              <a:gd name="connsiteY0" fmla="*/ 812096 h 1624191"/>
              <a:gd name="connsiteX1" fmla="*/ 812096 w 1624191"/>
              <a:gd name="connsiteY1" fmla="*/ 0 h 1624191"/>
              <a:gd name="connsiteX2" fmla="*/ 1624192 w 1624191"/>
              <a:gd name="connsiteY2" fmla="*/ 812096 h 1624191"/>
              <a:gd name="connsiteX3" fmla="*/ 812096 w 1624191"/>
              <a:gd name="connsiteY3" fmla="*/ 1624192 h 1624191"/>
              <a:gd name="connsiteX4" fmla="*/ 0 w 1624191"/>
              <a:gd name="connsiteY4" fmla="*/ 812096 h 162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191" h="1624191">
                <a:moveTo>
                  <a:pt x="0" y="812096"/>
                </a:moveTo>
                <a:cubicBezTo>
                  <a:pt x="0" y="363588"/>
                  <a:pt x="363588" y="0"/>
                  <a:pt x="812096" y="0"/>
                </a:cubicBezTo>
                <a:cubicBezTo>
                  <a:pt x="1260604" y="0"/>
                  <a:pt x="1624192" y="363588"/>
                  <a:pt x="1624192" y="812096"/>
                </a:cubicBezTo>
                <a:cubicBezTo>
                  <a:pt x="1624192" y="1260604"/>
                  <a:pt x="1260604" y="1624192"/>
                  <a:pt x="812096" y="1624192"/>
                </a:cubicBezTo>
                <a:cubicBezTo>
                  <a:pt x="363588" y="1624192"/>
                  <a:pt x="0" y="1260604"/>
                  <a:pt x="0" y="812096"/>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8177" tIns="258177" rIns="258177" bIns="258177" numCol="1" spcCol="1270" anchor="ctr" anchorCtr="0">
            <a:noAutofit/>
          </a:bodyPr>
          <a:lstStyle/>
          <a:p>
            <a:pPr lvl="0" algn="ctr" defTabSz="711200">
              <a:lnSpc>
                <a:spcPct val="90000"/>
              </a:lnSpc>
              <a:spcBef>
                <a:spcPct val="0"/>
              </a:spcBef>
              <a:spcAft>
                <a:spcPct val="35000"/>
              </a:spcAft>
            </a:pPr>
            <a:r>
              <a:rPr lang="en-US" sz="1600" kern="1200" dirty="0"/>
              <a:t>Receipts from the event</a:t>
            </a:r>
          </a:p>
        </p:txBody>
      </p:sp>
      <p:sp>
        <p:nvSpPr>
          <p:cNvPr id="6" name="TextBox 5"/>
          <p:cNvSpPr txBox="1"/>
          <p:nvPr/>
        </p:nvSpPr>
        <p:spPr>
          <a:xfrm>
            <a:off x="2647801" y="1840902"/>
            <a:ext cx="4828478" cy="1077218"/>
          </a:xfrm>
          <a:prstGeom prst="rect">
            <a:avLst/>
          </a:prstGeom>
          <a:noFill/>
        </p:spPr>
        <p:txBody>
          <a:bodyPr wrap="square" rtlCol="0">
            <a:spAutoFit/>
          </a:bodyPr>
          <a:lstStyle/>
          <a:p>
            <a:r>
              <a:rPr lang="en-US" sz="2000" dirty="0">
                <a:solidFill>
                  <a:schemeClr val="accent6">
                    <a:lumMod val="75000"/>
                  </a:schemeClr>
                </a:solidFill>
                <a:latin typeface="TimesNewRomanPS"/>
              </a:rPr>
              <a:t>FASB requires that revenues from special events be reported at gross unless the event is peripheral or incidental to the NFP.</a:t>
            </a:r>
            <a:r>
              <a:rPr lang="en-US" dirty="0">
                <a:solidFill>
                  <a:schemeClr val="accent6">
                    <a:lumMod val="75000"/>
                  </a:schemeClr>
                </a:solidFill>
                <a:latin typeface="TimesNewRomanPS"/>
              </a:rPr>
              <a:t> </a:t>
            </a:r>
            <a:endParaRPr lang="en-US" dirty="0"/>
          </a:p>
        </p:txBody>
      </p:sp>
      <p:sp>
        <p:nvSpPr>
          <p:cNvPr id="14" name="Freeform 13"/>
          <p:cNvSpPr/>
          <p:nvPr/>
        </p:nvSpPr>
        <p:spPr>
          <a:xfrm>
            <a:off x="919199" y="2902258"/>
            <a:ext cx="1629427" cy="1171228"/>
          </a:xfrm>
          <a:custGeom>
            <a:avLst/>
            <a:gdLst>
              <a:gd name="connsiteX0" fmla="*/ 0 w 1624191"/>
              <a:gd name="connsiteY0" fmla="*/ 812096 h 1624191"/>
              <a:gd name="connsiteX1" fmla="*/ 812096 w 1624191"/>
              <a:gd name="connsiteY1" fmla="*/ 0 h 1624191"/>
              <a:gd name="connsiteX2" fmla="*/ 1624192 w 1624191"/>
              <a:gd name="connsiteY2" fmla="*/ 812096 h 1624191"/>
              <a:gd name="connsiteX3" fmla="*/ 812096 w 1624191"/>
              <a:gd name="connsiteY3" fmla="*/ 1624192 h 1624191"/>
              <a:gd name="connsiteX4" fmla="*/ 0 w 1624191"/>
              <a:gd name="connsiteY4" fmla="*/ 812096 h 162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191" h="1624191">
                <a:moveTo>
                  <a:pt x="0" y="812096"/>
                </a:moveTo>
                <a:cubicBezTo>
                  <a:pt x="0" y="363588"/>
                  <a:pt x="363588" y="0"/>
                  <a:pt x="812096" y="0"/>
                </a:cubicBezTo>
                <a:cubicBezTo>
                  <a:pt x="1260604" y="0"/>
                  <a:pt x="1624192" y="363588"/>
                  <a:pt x="1624192" y="812096"/>
                </a:cubicBezTo>
                <a:cubicBezTo>
                  <a:pt x="1624192" y="1260604"/>
                  <a:pt x="1260604" y="1624192"/>
                  <a:pt x="812096" y="1624192"/>
                </a:cubicBezTo>
                <a:cubicBezTo>
                  <a:pt x="363588" y="1624192"/>
                  <a:pt x="0" y="1260604"/>
                  <a:pt x="0" y="812096"/>
                </a:cubicBezTo>
                <a:close/>
              </a:path>
            </a:pathLst>
          </a:custGeom>
          <a:solidFill>
            <a:schemeClr val="accent6">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8177" tIns="258177" rIns="258177" bIns="258177" numCol="1" spcCol="1270" anchor="ctr" anchorCtr="0">
            <a:noAutofit/>
          </a:bodyPr>
          <a:lstStyle/>
          <a:p>
            <a:pPr lvl="0" algn="ctr" defTabSz="711200">
              <a:lnSpc>
                <a:spcPct val="90000"/>
              </a:lnSpc>
              <a:spcBef>
                <a:spcPct val="0"/>
              </a:spcBef>
              <a:spcAft>
                <a:spcPct val="35000"/>
              </a:spcAft>
            </a:pPr>
            <a:r>
              <a:rPr lang="en-US" sz="1600" kern="1200" dirty="0"/>
              <a:t>Direct expense</a:t>
            </a:r>
          </a:p>
        </p:txBody>
      </p:sp>
      <p:sp>
        <p:nvSpPr>
          <p:cNvPr id="8" name="TextBox 7"/>
          <p:cNvSpPr txBox="1"/>
          <p:nvPr/>
        </p:nvSpPr>
        <p:spPr>
          <a:xfrm>
            <a:off x="2657683" y="3336419"/>
            <a:ext cx="3947532" cy="707886"/>
          </a:xfrm>
          <a:prstGeom prst="rect">
            <a:avLst/>
          </a:prstGeom>
          <a:noFill/>
        </p:spPr>
        <p:txBody>
          <a:bodyPr wrap="square" rtlCol="0">
            <a:spAutoFit/>
          </a:bodyPr>
          <a:lstStyle/>
          <a:p>
            <a:r>
              <a:rPr lang="en-US" sz="2000" dirty="0">
                <a:solidFill>
                  <a:schemeClr val="accent6">
                    <a:lumMod val="75000"/>
                  </a:schemeClr>
                </a:solidFill>
                <a:latin typeface="TimesNewRomanPS"/>
              </a:rPr>
              <a:t>Direct expenses of providing the benefit reported separately. </a:t>
            </a:r>
            <a:endParaRPr lang="en-US" sz="2000" dirty="0"/>
          </a:p>
        </p:txBody>
      </p:sp>
      <p:sp>
        <p:nvSpPr>
          <p:cNvPr id="15" name="Freeform 14"/>
          <p:cNvSpPr/>
          <p:nvPr/>
        </p:nvSpPr>
        <p:spPr>
          <a:xfrm>
            <a:off x="920631" y="4166395"/>
            <a:ext cx="1684549" cy="1241551"/>
          </a:xfrm>
          <a:custGeom>
            <a:avLst/>
            <a:gdLst>
              <a:gd name="connsiteX0" fmla="*/ 0 w 1624191"/>
              <a:gd name="connsiteY0" fmla="*/ 812096 h 1624191"/>
              <a:gd name="connsiteX1" fmla="*/ 812096 w 1624191"/>
              <a:gd name="connsiteY1" fmla="*/ 0 h 1624191"/>
              <a:gd name="connsiteX2" fmla="*/ 1624192 w 1624191"/>
              <a:gd name="connsiteY2" fmla="*/ 812096 h 1624191"/>
              <a:gd name="connsiteX3" fmla="*/ 812096 w 1624191"/>
              <a:gd name="connsiteY3" fmla="*/ 1624192 h 1624191"/>
              <a:gd name="connsiteX4" fmla="*/ 0 w 1624191"/>
              <a:gd name="connsiteY4" fmla="*/ 812096 h 162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191" h="1624191">
                <a:moveTo>
                  <a:pt x="0" y="812096"/>
                </a:moveTo>
                <a:cubicBezTo>
                  <a:pt x="0" y="363588"/>
                  <a:pt x="363588" y="0"/>
                  <a:pt x="812096" y="0"/>
                </a:cubicBezTo>
                <a:cubicBezTo>
                  <a:pt x="1260604" y="0"/>
                  <a:pt x="1624192" y="363588"/>
                  <a:pt x="1624192" y="812096"/>
                </a:cubicBezTo>
                <a:cubicBezTo>
                  <a:pt x="1624192" y="1260604"/>
                  <a:pt x="1260604" y="1624192"/>
                  <a:pt x="812096" y="1624192"/>
                </a:cubicBezTo>
                <a:cubicBezTo>
                  <a:pt x="363588" y="1624192"/>
                  <a:pt x="0" y="1260604"/>
                  <a:pt x="0" y="812096"/>
                </a:cubicBezTo>
                <a:close/>
              </a:path>
            </a:pathLst>
          </a:custGeom>
          <a:solidFill>
            <a:schemeClr val="accent6">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8177" tIns="258177" rIns="258177" bIns="258177" numCol="1" spcCol="1270" anchor="ctr" anchorCtr="0">
            <a:noAutofit/>
          </a:bodyPr>
          <a:lstStyle/>
          <a:p>
            <a:pPr lvl="0" algn="ctr" defTabSz="711200">
              <a:lnSpc>
                <a:spcPct val="90000"/>
              </a:lnSpc>
              <a:spcBef>
                <a:spcPct val="0"/>
              </a:spcBef>
              <a:spcAft>
                <a:spcPct val="35000"/>
              </a:spcAft>
            </a:pPr>
            <a:r>
              <a:rPr lang="en-US" sz="1600" kern="1200" dirty="0"/>
              <a:t>Fund-raising expense</a:t>
            </a:r>
          </a:p>
        </p:txBody>
      </p:sp>
    </p:spTree>
    <p:extLst>
      <p:ext uri="{BB962C8B-B14F-4D97-AF65-F5344CB8AC3E}">
        <p14:creationId xmlns:p14="http://schemas.microsoft.com/office/powerpoint/2010/main" val="21151009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Contributions with Intermediaries</a:t>
            </a:r>
          </a:p>
        </p:txBody>
      </p:sp>
      <p:sp>
        <p:nvSpPr>
          <p:cNvPr id="3" name="Content Placeholder 2"/>
          <p:cNvSpPr>
            <a:spLocks noGrp="1"/>
          </p:cNvSpPr>
          <p:nvPr>
            <p:ph idx="1"/>
          </p:nvPr>
        </p:nvSpPr>
        <p:spPr/>
        <p:txBody>
          <a:bodyPr/>
          <a:lstStyle/>
          <a:p>
            <a:r>
              <a:rPr lang="en-US" sz="2100" dirty="0">
                <a:solidFill>
                  <a:srgbClr val="000000"/>
                </a:solidFill>
              </a:rPr>
              <a:t>An </a:t>
            </a:r>
            <a:r>
              <a:rPr lang="en-US" sz="2100" b="1" dirty="0"/>
              <a:t>intermediary</a:t>
            </a:r>
            <a:r>
              <a:rPr lang="en-US" sz="2100" b="1" dirty="0">
                <a:solidFill>
                  <a:srgbClr val="00FFFF"/>
                </a:solidFill>
              </a:rPr>
              <a:t> </a:t>
            </a:r>
            <a:r>
              <a:rPr lang="en-US" sz="2100" dirty="0">
                <a:solidFill>
                  <a:srgbClr val="000000"/>
                </a:solidFill>
              </a:rPr>
              <a:t>serves in a fiduciary capacity by helping with the transfer of assets between a donor and a beneficiary.</a:t>
            </a:r>
          </a:p>
          <a:p>
            <a:r>
              <a:rPr lang="en-US" sz="2100" dirty="0">
                <a:solidFill>
                  <a:srgbClr val="000000"/>
                </a:solidFill>
              </a:rPr>
              <a:t>Generally, an intermediary records an asset and a liability when it receives a donation on behalf of another organization.</a:t>
            </a:r>
          </a:p>
          <a:p>
            <a:r>
              <a:rPr lang="en-US" sz="2100" dirty="0"/>
              <a:t>However, if the agent or intermediary has variance power or is interrelated to the beneficiary organization, contribution revenue is recognized.</a:t>
            </a:r>
          </a:p>
          <a:p>
            <a:r>
              <a:rPr lang="en-US" sz="2100" dirty="0"/>
              <a:t>Variance power </a:t>
            </a:r>
            <a:r>
              <a:rPr lang="en-US" sz="2100" dirty="0">
                <a:solidFill>
                  <a:srgbClr val="000000"/>
                </a:solidFill>
              </a:rPr>
              <a:t>exists when the agent or intermediary has the ability to redirect the assets it receives to an entity other than the beneficiary organization</a:t>
            </a:r>
            <a:r>
              <a:rPr lang="en-US" sz="2100" dirty="0" smtClean="0">
                <a:solidFill>
                  <a:srgbClr val="000000"/>
                </a:solidFill>
              </a:rPr>
              <a:t>.</a:t>
            </a:r>
            <a:endParaRPr lang="en-US" sz="2100" dirty="0"/>
          </a:p>
        </p:txBody>
      </p:sp>
    </p:spTree>
    <p:extLst>
      <p:ext uri="{BB962C8B-B14F-4D97-AF65-F5344CB8AC3E}">
        <p14:creationId xmlns:p14="http://schemas.microsoft.com/office/powerpoint/2010/main" val="15365044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Financially Interrelated</a:t>
            </a:r>
          </a:p>
        </p:txBody>
      </p:sp>
      <p:graphicFrame>
        <p:nvGraphicFramePr>
          <p:cNvPr id="16" name="Diagram 15"/>
          <p:cNvGraphicFramePr/>
          <p:nvPr>
            <p:extLst>
              <p:ext uri="{D42A27DB-BD31-4B8C-83A1-F6EECF244321}">
                <p14:modId xmlns:p14="http://schemas.microsoft.com/office/powerpoint/2010/main" val="277985539"/>
              </p:ext>
            </p:extLst>
          </p:nvPr>
        </p:nvGraphicFramePr>
        <p:xfrm>
          <a:off x="466725" y="1142999"/>
          <a:ext cx="7305675"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0347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Accounting for Expenses</a:t>
            </a:r>
          </a:p>
        </p:txBody>
      </p:sp>
      <p:graphicFrame>
        <p:nvGraphicFramePr>
          <p:cNvPr id="4" name="Diagram 3"/>
          <p:cNvGraphicFramePr/>
          <p:nvPr>
            <p:extLst>
              <p:ext uri="{D42A27DB-BD31-4B8C-83A1-F6EECF244321}">
                <p14:modId xmlns:p14="http://schemas.microsoft.com/office/powerpoint/2010/main" val="1089401158"/>
              </p:ext>
            </p:extLst>
          </p:nvPr>
        </p:nvGraphicFramePr>
        <p:xfrm>
          <a:off x="1380939" y="1673034"/>
          <a:ext cx="5486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14674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Functional Expenses</a:t>
            </a:r>
          </a:p>
        </p:txBody>
      </p:sp>
      <p:sp>
        <p:nvSpPr>
          <p:cNvPr id="3" name="Content Placeholder 2"/>
          <p:cNvSpPr>
            <a:spLocks noGrp="1"/>
          </p:cNvSpPr>
          <p:nvPr>
            <p:ph idx="1"/>
          </p:nvPr>
        </p:nvSpPr>
        <p:spPr/>
        <p:txBody>
          <a:bodyPr/>
          <a:lstStyle/>
          <a:p>
            <a:r>
              <a:rPr lang="en-US" sz="2200" dirty="0"/>
              <a:t>Program classifications result from the provision of goods or services that help achieve the major purposes or mission:</a:t>
            </a:r>
          </a:p>
          <a:p>
            <a:pPr lvl="1"/>
            <a:r>
              <a:rPr lang="en-US" sz="2200" dirty="0"/>
              <a:t>Research</a:t>
            </a:r>
          </a:p>
          <a:p>
            <a:pPr lvl="1"/>
            <a:r>
              <a:rPr lang="en-US" sz="2200" dirty="0"/>
              <a:t>Information</a:t>
            </a:r>
          </a:p>
          <a:p>
            <a:pPr lvl="1"/>
            <a:r>
              <a:rPr lang="en-US" sz="2200" dirty="0"/>
              <a:t>Advocacy and public awareness</a:t>
            </a:r>
          </a:p>
          <a:p>
            <a:pPr>
              <a:spcBef>
                <a:spcPts val="1200"/>
              </a:spcBef>
            </a:pPr>
            <a:r>
              <a:rPr lang="en-US" sz="2200" dirty="0"/>
              <a:t>Support activities assist the NFP in carrying out its mission:</a:t>
            </a:r>
          </a:p>
          <a:p>
            <a:pPr lvl="1"/>
            <a:r>
              <a:rPr lang="en-US" sz="2200" dirty="0" smtClean="0"/>
              <a:t>Fund-raising</a:t>
            </a:r>
            <a:endParaRPr lang="en-US" sz="2200" dirty="0"/>
          </a:p>
          <a:p>
            <a:pPr lvl="1"/>
            <a:r>
              <a:rPr lang="en-US" sz="2200" dirty="0"/>
              <a:t>Management and general</a:t>
            </a:r>
          </a:p>
        </p:txBody>
      </p:sp>
    </p:spTree>
    <p:extLst>
      <p:ext uri="{BB962C8B-B14F-4D97-AF65-F5344CB8AC3E}">
        <p14:creationId xmlns:p14="http://schemas.microsoft.com/office/powerpoint/2010/main" val="36310979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dirty="0"/>
              <a:t>Learning Objectives </a:t>
            </a:r>
            <a:br>
              <a:rPr lang="en-US" altLang="en-US" dirty="0"/>
            </a:br>
            <a:r>
              <a:rPr lang="en-US" altLang="en-US" sz="2400" dirty="0"/>
              <a:t>(1 of 2</a:t>
            </a:r>
            <a:r>
              <a:rPr lang="en-US" altLang="en-US" sz="2400" dirty="0" smtClean="0"/>
              <a:t>)</a:t>
            </a:r>
            <a:endParaRPr lang="en-US" sz="2400" dirty="0"/>
          </a:p>
        </p:txBody>
      </p:sp>
      <p:sp>
        <p:nvSpPr>
          <p:cNvPr id="4" name="Content Placeholder 3"/>
          <p:cNvSpPr>
            <a:spLocks noGrp="1"/>
          </p:cNvSpPr>
          <p:nvPr>
            <p:ph idx="1"/>
          </p:nvPr>
        </p:nvSpPr>
        <p:spPr/>
        <p:txBody>
          <a:bodyPr/>
          <a:lstStyle/>
          <a:p>
            <a:pPr marL="912813" indent="-912813">
              <a:buNone/>
            </a:pPr>
            <a:r>
              <a:rPr lang="en-US" sz="2400" dirty="0"/>
              <a:t>14-1	Identify the authoritative standards-setting </a:t>
            </a:r>
            <a:r>
              <a:rPr lang="en-US" sz="2400" dirty="0" smtClean="0"/>
              <a:t>body </a:t>
            </a:r>
            <a:r>
              <a:rPr lang="en-US" sz="2400" dirty="0"/>
              <a:t>for establishing GAAP for </a:t>
            </a:r>
            <a:r>
              <a:rPr lang="en-US" sz="2400" dirty="0" smtClean="0"/>
              <a:t>nongovernmental </a:t>
            </a:r>
            <a:r>
              <a:rPr lang="en-US" sz="2400" dirty="0"/>
              <a:t>not-for-profit organizations </a:t>
            </a:r>
            <a:r>
              <a:rPr lang="en-US" sz="2400" dirty="0" smtClean="0"/>
              <a:t>(</a:t>
            </a:r>
            <a:r>
              <a:rPr lang="en-US" sz="2400" dirty="0"/>
              <a:t>NFPs), and determine whether an NFP </a:t>
            </a:r>
            <a:r>
              <a:rPr lang="en-US" sz="2400" dirty="0" smtClean="0"/>
              <a:t>organization </a:t>
            </a:r>
            <a:r>
              <a:rPr lang="en-US" sz="2400" dirty="0"/>
              <a:t>is governmental.</a:t>
            </a:r>
          </a:p>
          <a:p>
            <a:pPr marL="912813" indent="-912813">
              <a:buNone/>
            </a:pPr>
            <a:r>
              <a:rPr lang="en-US" sz="2400" dirty="0"/>
              <a:t>14-2	Identify and explain financial reporting for </a:t>
            </a:r>
            <a:r>
              <a:rPr lang="en-US" sz="2400" dirty="0" smtClean="0"/>
              <a:t>NFPs</a:t>
            </a:r>
            <a:r>
              <a:rPr lang="en-US" sz="2400" dirty="0"/>
              <a:t>, including required financial </a:t>
            </a:r>
            <a:r>
              <a:rPr lang="en-US" sz="2400" dirty="0" smtClean="0"/>
              <a:t>statements and </a:t>
            </a:r>
            <a:r>
              <a:rPr lang="en-US" sz="2400" dirty="0"/>
              <a:t>classification of net assets</a:t>
            </a:r>
            <a:r>
              <a:rPr lang="en-US" sz="2400" dirty="0" smtClean="0"/>
              <a:t>.</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Joint Costs of Fund-Raising </a:t>
            </a:r>
            <a:r>
              <a:rPr lang="en-US" b="1" dirty="0"/>
              <a:t/>
            </a:r>
            <a:br>
              <a:rPr lang="en-US" b="1" dirty="0"/>
            </a:br>
            <a:r>
              <a:rPr lang="en-US" sz="2400" b="1" dirty="0"/>
              <a:t>(1 of 2)</a:t>
            </a:r>
          </a:p>
        </p:txBody>
      </p:sp>
      <p:sp>
        <p:nvSpPr>
          <p:cNvPr id="3" name="Content Placeholder 2"/>
          <p:cNvSpPr>
            <a:spLocks noGrp="1"/>
          </p:cNvSpPr>
          <p:nvPr>
            <p:ph idx="1"/>
          </p:nvPr>
        </p:nvSpPr>
        <p:spPr/>
        <p:txBody>
          <a:bodyPr/>
          <a:lstStyle/>
          <a:p>
            <a:pPr>
              <a:spcBef>
                <a:spcPts val="1200"/>
              </a:spcBef>
            </a:pPr>
            <a:r>
              <a:rPr lang="en-US" sz="2400" dirty="0"/>
              <a:t>Not-for</a:t>
            </a:r>
            <a:r>
              <a:rPr lang="en-US" sz="2400" dirty="0" smtClean="0"/>
              <a:t>-profit </a:t>
            </a:r>
            <a:r>
              <a:rPr lang="en-US" sz="2400" dirty="0"/>
              <a:t>organizations often conduct activities that combine a program or administrative activity with fund-raising.</a:t>
            </a:r>
          </a:p>
          <a:p>
            <a:pPr>
              <a:spcBef>
                <a:spcPts val="1200"/>
              </a:spcBef>
            </a:pPr>
            <a:r>
              <a:rPr lang="en-US" sz="2400" dirty="0"/>
              <a:t>FASB guidelines for allocating joint costs of these activities are as follows</a:t>
            </a:r>
            <a:r>
              <a:rPr lang="en-US" sz="2400" dirty="0" smtClean="0"/>
              <a:t>:</a:t>
            </a:r>
            <a:endParaRPr lang="en-US" sz="2400" dirty="0"/>
          </a:p>
        </p:txBody>
      </p:sp>
    </p:spTree>
    <p:extLst>
      <p:ext uri="{BB962C8B-B14F-4D97-AF65-F5344CB8AC3E}">
        <p14:creationId xmlns:p14="http://schemas.microsoft.com/office/powerpoint/2010/main" val="30865078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Joint Costs of Fund-Raising </a:t>
            </a:r>
            <a:br>
              <a:rPr lang="en-US" sz="3200" b="1" dirty="0"/>
            </a:br>
            <a:r>
              <a:rPr lang="en-US" sz="2400" b="1" dirty="0"/>
              <a:t>(2 of 2)</a:t>
            </a:r>
          </a:p>
        </p:txBody>
      </p:sp>
      <p:sp>
        <p:nvSpPr>
          <p:cNvPr id="3" name="Content Placeholder 2"/>
          <p:cNvSpPr>
            <a:spLocks noGrp="1"/>
          </p:cNvSpPr>
          <p:nvPr>
            <p:ph idx="1"/>
          </p:nvPr>
        </p:nvSpPr>
        <p:spPr/>
        <p:txBody>
          <a:bodyPr/>
          <a:lstStyle/>
          <a:p>
            <a:pPr marL="0" indent="0">
              <a:buNone/>
            </a:pPr>
            <a:r>
              <a:rPr lang="en-US" sz="2400" dirty="0"/>
              <a:t>FASB </a:t>
            </a:r>
            <a:r>
              <a:rPr lang="en-US" sz="2400" dirty="0" smtClean="0"/>
              <a:t>guidelines</a:t>
            </a:r>
            <a:r>
              <a:rPr lang="en-US" sz="2000" dirty="0" smtClean="0"/>
              <a:t>:</a:t>
            </a:r>
            <a:endParaRPr lang="en-US" sz="2000" dirty="0"/>
          </a:p>
          <a:p>
            <a:r>
              <a:rPr lang="en-US" sz="2000" dirty="0">
                <a:latin typeface="TimesNewRomanPS"/>
              </a:rPr>
              <a:t>The total cost of activities that includes a fund-raising appeal should be reported as fund-raising costs unless a </a:t>
            </a:r>
            <a:r>
              <a:rPr lang="en-US" sz="2000" i="1" dirty="0">
                <a:latin typeface="TimesNewRomanPS-Italic"/>
              </a:rPr>
              <a:t>bona fide </a:t>
            </a:r>
            <a:r>
              <a:rPr lang="en-US" sz="2000" dirty="0">
                <a:latin typeface="TimesNewRomanPS"/>
              </a:rPr>
              <a:t>program or management and general function has been conducted in conjunction with the appeal for funds.</a:t>
            </a:r>
          </a:p>
          <a:p>
            <a:r>
              <a:rPr lang="en-US" sz="2000" dirty="0">
                <a:latin typeface="TimesNewRomanPS"/>
              </a:rPr>
              <a:t>The joint costs of a bona fide program or management and general function should be allocated between the </a:t>
            </a:r>
            <a:r>
              <a:rPr lang="en-US" sz="2000" dirty="0" smtClean="0">
                <a:latin typeface="TimesNewRomanPS"/>
              </a:rPr>
              <a:t>bona fide </a:t>
            </a:r>
            <a:r>
              <a:rPr lang="en-US" sz="2000" dirty="0">
                <a:latin typeface="TimesNewRomanPS"/>
              </a:rPr>
              <a:t>function and fund-raising using an equitable allocation base.</a:t>
            </a:r>
          </a:p>
          <a:p>
            <a:r>
              <a:rPr lang="en-US" sz="2000" dirty="0">
                <a:latin typeface="TimesNewRomanPS"/>
              </a:rPr>
              <a:t>Criteria of purpose, audience, and content must be met in order to conclude that a bona fide program or management and general function has been conducted in conjunction with the appeal for funds.</a:t>
            </a:r>
            <a:endParaRPr lang="en-US" sz="2000" dirty="0"/>
          </a:p>
          <a:p>
            <a:endParaRPr lang="en-US" sz="2000" dirty="0"/>
          </a:p>
        </p:txBody>
      </p:sp>
    </p:spTree>
    <p:extLst>
      <p:ext uri="{BB962C8B-B14F-4D97-AF65-F5344CB8AC3E}">
        <p14:creationId xmlns:p14="http://schemas.microsoft.com/office/powerpoint/2010/main" val="5656554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Criteria</a:t>
            </a:r>
          </a:p>
        </p:txBody>
      </p:sp>
      <p:graphicFrame>
        <p:nvGraphicFramePr>
          <p:cNvPr id="3" name="Diagram 2"/>
          <p:cNvGraphicFramePr/>
          <p:nvPr>
            <p:extLst>
              <p:ext uri="{D42A27DB-BD31-4B8C-83A1-F6EECF244321}">
                <p14:modId xmlns:p14="http://schemas.microsoft.com/office/powerpoint/2010/main" val="2117291806"/>
              </p:ext>
            </p:extLst>
          </p:nvPr>
        </p:nvGraphicFramePr>
        <p:xfrm>
          <a:off x="1371600" y="1552575"/>
          <a:ext cx="5486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8593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Criteria Met If</a:t>
            </a:r>
          </a:p>
        </p:txBody>
      </p:sp>
      <p:graphicFrame>
        <p:nvGraphicFramePr>
          <p:cNvPr id="3" name="Diagram 2"/>
          <p:cNvGraphicFramePr/>
          <p:nvPr>
            <p:extLst>
              <p:ext uri="{D42A27DB-BD31-4B8C-83A1-F6EECF244321}">
                <p14:modId xmlns:p14="http://schemas.microsoft.com/office/powerpoint/2010/main" val="2105210729"/>
              </p:ext>
            </p:extLst>
          </p:nvPr>
        </p:nvGraphicFramePr>
        <p:xfrm>
          <a:off x="515030" y="1602059"/>
          <a:ext cx="733425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10902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Management and General Expenses</a:t>
            </a:r>
          </a:p>
        </p:txBody>
      </p:sp>
      <p:graphicFrame>
        <p:nvGraphicFramePr>
          <p:cNvPr id="3" name="Diagram 2"/>
          <p:cNvGraphicFramePr/>
          <p:nvPr>
            <p:extLst>
              <p:ext uri="{D42A27DB-BD31-4B8C-83A1-F6EECF244321}">
                <p14:modId xmlns:p14="http://schemas.microsoft.com/office/powerpoint/2010/main" val="1958060064"/>
              </p:ext>
            </p:extLst>
          </p:nvPr>
        </p:nvGraphicFramePr>
        <p:xfrm>
          <a:off x="428625" y="1400175"/>
          <a:ext cx="7372349"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1999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Restricted Assets</a:t>
            </a:r>
          </a:p>
        </p:txBody>
      </p:sp>
      <p:sp>
        <p:nvSpPr>
          <p:cNvPr id="4" name="Content Placeholder 3"/>
          <p:cNvSpPr>
            <a:spLocks noGrp="1"/>
          </p:cNvSpPr>
          <p:nvPr>
            <p:ph idx="1"/>
          </p:nvPr>
        </p:nvSpPr>
        <p:spPr/>
        <p:txBody>
          <a:bodyPr/>
          <a:lstStyle/>
          <a:p>
            <a:pPr>
              <a:spcBef>
                <a:spcPts val="1200"/>
              </a:spcBef>
            </a:pPr>
            <a:r>
              <a:rPr lang="en-US" sz="2400" dirty="0"/>
              <a:t>Assets that are not available for current operating purposes because </a:t>
            </a:r>
            <a:r>
              <a:rPr lang="en-US" sz="2400" i="1" dirty="0"/>
              <a:t>donors </a:t>
            </a:r>
            <a:r>
              <a:rPr lang="en-US" sz="2400" dirty="0"/>
              <a:t>have limited their use to a long-term purpose (e.g., capital asset acquisition) are considered </a:t>
            </a:r>
            <a:r>
              <a:rPr lang="en-US" sz="2400" i="1" dirty="0"/>
              <a:t>restricted</a:t>
            </a:r>
            <a:r>
              <a:rPr lang="en-US" sz="2400" dirty="0"/>
              <a:t>.</a:t>
            </a:r>
          </a:p>
          <a:p>
            <a:pPr>
              <a:spcBef>
                <a:spcPts val="1200"/>
              </a:spcBef>
            </a:pPr>
            <a:r>
              <a:rPr lang="en-US" sz="2400" dirty="0"/>
              <a:t>FASB indicates that such assets should be classified separately from current assets on the face of the statement of financial position</a:t>
            </a:r>
            <a:r>
              <a:rPr lang="en-US" sz="2400" dirty="0" smtClean="0"/>
              <a:t>.</a:t>
            </a:r>
            <a:endParaRPr lang="en-US" sz="2400" dirty="0"/>
          </a:p>
        </p:txBody>
      </p:sp>
    </p:spTree>
    <p:extLst>
      <p:ext uri="{BB962C8B-B14F-4D97-AF65-F5344CB8AC3E}">
        <p14:creationId xmlns:p14="http://schemas.microsoft.com/office/powerpoint/2010/main" val="42527438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Investments</a:t>
            </a:r>
          </a:p>
        </p:txBody>
      </p:sp>
      <p:graphicFrame>
        <p:nvGraphicFramePr>
          <p:cNvPr id="4" name="Table 3"/>
          <p:cNvGraphicFramePr>
            <a:graphicFrameLocks noGrp="1"/>
          </p:cNvGraphicFramePr>
          <p:nvPr>
            <p:extLst>
              <p:ext uri="{D42A27DB-BD31-4B8C-83A1-F6EECF244321}">
                <p14:modId xmlns:p14="http://schemas.microsoft.com/office/powerpoint/2010/main" val="3627797049"/>
              </p:ext>
            </p:extLst>
          </p:nvPr>
        </p:nvGraphicFramePr>
        <p:xfrm>
          <a:off x="531699" y="1499112"/>
          <a:ext cx="7289345" cy="4160520"/>
        </p:xfrm>
        <a:graphic>
          <a:graphicData uri="http://schemas.openxmlformats.org/drawingml/2006/table">
            <a:tbl>
              <a:tblPr firstRow="1" bandRow="1">
                <a:tableStyleId>{5C22544A-7EE6-4342-B048-85BDC9FD1C3A}</a:tableStyleId>
              </a:tblPr>
              <a:tblGrid>
                <a:gridCol w="2707821">
                  <a:extLst>
                    <a:ext uri="{9D8B030D-6E8A-4147-A177-3AD203B41FA5}">
                      <a16:colId xmlns="" xmlns:a16="http://schemas.microsoft.com/office/drawing/2014/main" val="20000"/>
                    </a:ext>
                  </a:extLst>
                </a:gridCol>
                <a:gridCol w="4581524">
                  <a:extLst>
                    <a:ext uri="{9D8B030D-6E8A-4147-A177-3AD203B41FA5}">
                      <a16:colId xmlns="" xmlns:a16="http://schemas.microsoft.com/office/drawing/2014/main" val="20001"/>
                    </a:ext>
                  </a:extLst>
                </a:gridCol>
              </a:tblGrid>
              <a:tr h="0">
                <a:tc>
                  <a:txBody>
                    <a:bodyPr/>
                    <a:lstStyle/>
                    <a:p>
                      <a:r>
                        <a:rPr lang="en-US" dirty="0"/>
                        <a:t>Item or issue</a:t>
                      </a:r>
                    </a:p>
                  </a:txBody>
                  <a:tcPr>
                    <a:solidFill>
                      <a:schemeClr val="accent2">
                        <a:lumMod val="75000"/>
                      </a:schemeClr>
                    </a:solidFill>
                  </a:tcPr>
                </a:tc>
                <a:tc>
                  <a:txBody>
                    <a:bodyPr/>
                    <a:lstStyle/>
                    <a:p>
                      <a:r>
                        <a:rPr lang="en-US" baseline="0" dirty="0"/>
                        <a:t>Treatment</a:t>
                      </a:r>
                      <a:endParaRPr lang="en-US" dirty="0"/>
                    </a:p>
                  </a:txBody>
                  <a:tcPr>
                    <a:solidFill>
                      <a:schemeClr val="accent2">
                        <a:lumMod val="75000"/>
                      </a:schemeClr>
                    </a:solidFill>
                  </a:tcPr>
                </a:tc>
                <a:extLst>
                  <a:ext uri="{0D108BD9-81ED-4DB2-BD59-A6C34878D82A}">
                    <a16:rowId xmlns="" xmlns:a16="http://schemas.microsoft.com/office/drawing/2014/main" val="10000"/>
                  </a:ext>
                </a:extLst>
              </a:tr>
              <a:tr h="370840">
                <a:tc>
                  <a:txBody>
                    <a:bodyPr/>
                    <a:lstStyle/>
                    <a:p>
                      <a:r>
                        <a:rPr lang="en-US" dirty="0"/>
                        <a:t>Purchase investments</a:t>
                      </a:r>
                    </a:p>
                  </a:txBody>
                  <a:tcPr/>
                </a:tc>
                <a:tc>
                  <a:txBody>
                    <a:bodyPr/>
                    <a:lstStyle/>
                    <a:p>
                      <a:r>
                        <a:rPr lang="en-US" dirty="0"/>
                        <a:t>Acquisition price (debt securities), or fair value (equity securities)</a:t>
                      </a:r>
                    </a:p>
                  </a:txBody>
                  <a:tcPr/>
                </a:tc>
                <a:extLst>
                  <a:ext uri="{0D108BD9-81ED-4DB2-BD59-A6C34878D82A}">
                    <a16:rowId xmlns="" xmlns:a16="http://schemas.microsoft.com/office/drawing/2014/main" val="10001"/>
                  </a:ext>
                </a:extLst>
              </a:tr>
              <a:tr h="370840">
                <a:tc>
                  <a:txBody>
                    <a:bodyPr/>
                    <a:lstStyle/>
                    <a:p>
                      <a:r>
                        <a:rPr lang="en-US" dirty="0"/>
                        <a:t>Donated</a:t>
                      </a:r>
                      <a:r>
                        <a:rPr lang="en-US" baseline="0" dirty="0"/>
                        <a:t> investments</a:t>
                      </a:r>
                      <a:endParaRPr lang="en-US" dirty="0"/>
                    </a:p>
                  </a:txBody>
                  <a:tcPr/>
                </a:tc>
                <a:tc>
                  <a:txBody>
                    <a:bodyPr/>
                    <a:lstStyle/>
                    <a:p>
                      <a:r>
                        <a:rPr lang="en-US" dirty="0"/>
                        <a:t>Fair</a:t>
                      </a:r>
                      <a:r>
                        <a:rPr lang="en-US" baseline="0" dirty="0"/>
                        <a:t> market value</a:t>
                      </a:r>
                      <a:r>
                        <a:rPr lang="en-US" dirty="0"/>
                        <a:t> on date of donation</a:t>
                      </a:r>
                    </a:p>
                  </a:txBody>
                  <a:tcPr/>
                </a:tc>
                <a:extLst>
                  <a:ext uri="{0D108BD9-81ED-4DB2-BD59-A6C34878D82A}">
                    <a16:rowId xmlns="" xmlns:a16="http://schemas.microsoft.com/office/drawing/2014/main" val="10002"/>
                  </a:ext>
                </a:extLst>
              </a:tr>
              <a:tr h="370840">
                <a:tc>
                  <a:txBody>
                    <a:bodyPr/>
                    <a:lstStyle/>
                    <a:p>
                      <a:r>
                        <a:rPr lang="en-US" dirty="0"/>
                        <a:t>Reporting periods, such as fiscal year end</a:t>
                      </a:r>
                    </a:p>
                  </a:txBody>
                  <a:tcPr/>
                </a:tc>
                <a:tc>
                  <a:txBody>
                    <a:bodyPr/>
                    <a:lstStyle/>
                    <a:p>
                      <a:r>
                        <a:rPr lang="en-US" dirty="0"/>
                        <a:t>Fair market value at measurement date</a:t>
                      </a:r>
                    </a:p>
                  </a:txBody>
                  <a:tcPr/>
                </a:tc>
                <a:extLst>
                  <a:ext uri="{0D108BD9-81ED-4DB2-BD59-A6C34878D82A}">
                    <a16:rowId xmlns="" xmlns:a16="http://schemas.microsoft.com/office/drawing/2014/main" val="10003"/>
                  </a:ext>
                </a:extLst>
              </a:tr>
              <a:tr h="370840">
                <a:tc>
                  <a:txBody>
                    <a:bodyPr/>
                    <a:lstStyle/>
                    <a:p>
                      <a:r>
                        <a:rPr lang="en-US" dirty="0"/>
                        <a:t>Category classification</a:t>
                      </a:r>
                    </a:p>
                  </a:txBody>
                  <a:tcPr/>
                </a:tc>
                <a:tc>
                  <a:txBody>
                    <a:bodyPr/>
                    <a:lstStyle/>
                    <a:p>
                      <a:r>
                        <a:rPr lang="en-US" dirty="0"/>
                        <a:t>Not required</a:t>
                      </a:r>
                    </a:p>
                  </a:txBody>
                  <a:tcPr/>
                </a:tc>
                <a:extLst>
                  <a:ext uri="{0D108BD9-81ED-4DB2-BD59-A6C34878D82A}">
                    <a16:rowId xmlns="" xmlns:a16="http://schemas.microsoft.com/office/drawing/2014/main" val="10004"/>
                  </a:ext>
                </a:extLst>
              </a:tr>
              <a:tr h="370840">
                <a:tc>
                  <a:txBody>
                    <a:bodyPr/>
                    <a:lstStyle/>
                    <a:p>
                      <a:r>
                        <a:rPr lang="en-US" dirty="0"/>
                        <a:t>Realized and unrealized gain or loss</a:t>
                      </a:r>
                    </a:p>
                  </a:txBody>
                  <a:tcPr/>
                </a:tc>
                <a:tc>
                  <a:txBody>
                    <a:bodyPr/>
                    <a:lstStyle/>
                    <a:p>
                      <a:r>
                        <a:rPr lang="en-US" dirty="0"/>
                        <a:t>Reported on current period’s statement of activities</a:t>
                      </a:r>
                    </a:p>
                    <a:p>
                      <a:endParaRPr lang="en-US" dirty="0"/>
                    </a:p>
                    <a:p>
                      <a:pPr marL="0" marR="0" indent="0" algn="l" defTabSz="809884" rtl="0" eaLnBrk="1" fontAlgn="auto" latinLnBrk="0" hangingPunct="1">
                        <a:lnSpc>
                          <a:spcPct val="100000"/>
                        </a:lnSpc>
                        <a:spcBef>
                          <a:spcPts val="0"/>
                        </a:spcBef>
                        <a:spcAft>
                          <a:spcPts val="0"/>
                        </a:spcAft>
                        <a:buClrTx/>
                        <a:buSzTx/>
                        <a:buFontTx/>
                        <a:buNone/>
                        <a:tabLst/>
                        <a:defRPr/>
                      </a:pPr>
                      <a:r>
                        <a:rPr lang="en-US" dirty="0"/>
                        <a:t>Affects appropriate net asset account (net assets without donor restrictions, or net assets with donor restrictions</a:t>
                      </a:r>
                      <a:r>
                        <a:rPr lang="en-US" baseline="0" dirty="0"/>
                        <a:t>)</a:t>
                      </a:r>
                      <a:endParaRPr lang="en-US" dirty="0"/>
                    </a:p>
                  </a:txBody>
                  <a:tcPr/>
                </a:tc>
                <a:extLst>
                  <a:ext uri="{0D108BD9-81ED-4DB2-BD59-A6C34878D82A}">
                    <a16:rowId xmlns="" xmlns:a16="http://schemas.microsoft.com/office/drawing/2014/main" val="10005"/>
                  </a:ext>
                </a:extLst>
              </a:tr>
              <a:tr h="370840">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dirty="0"/>
                        <a:t>Footnotes</a:t>
                      </a:r>
                    </a:p>
                  </a:txBody>
                  <a:tcPr/>
                </a:tc>
                <a:tc>
                  <a:txBody>
                    <a:bodyPr/>
                    <a:lstStyle/>
                    <a:p>
                      <a:pPr marL="0" marR="0" indent="0" algn="l" defTabSz="809884" rtl="0" eaLnBrk="1" fontAlgn="auto" latinLnBrk="0" hangingPunct="1">
                        <a:lnSpc>
                          <a:spcPct val="100000"/>
                        </a:lnSpc>
                        <a:spcBef>
                          <a:spcPts val="0"/>
                        </a:spcBef>
                        <a:spcAft>
                          <a:spcPts val="0"/>
                        </a:spcAft>
                        <a:buClrTx/>
                        <a:buSzTx/>
                        <a:buFontTx/>
                        <a:buNone/>
                        <a:tabLst/>
                        <a:defRPr/>
                      </a:pPr>
                      <a:r>
                        <a:rPr lang="en-US" dirty="0"/>
                        <a:t>Detailed disclosures</a:t>
                      </a: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3469600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Collections </a:t>
            </a:r>
            <a:br>
              <a:rPr lang="en-US" dirty="0"/>
            </a:br>
            <a:r>
              <a:rPr lang="en-US" sz="2400" dirty="0"/>
              <a:t>(1 of 2)</a:t>
            </a:r>
            <a:endParaRPr lang="en-US" dirty="0"/>
          </a:p>
        </p:txBody>
      </p:sp>
      <p:sp>
        <p:nvSpPr>
          <p:cNvPr id="5" name="Content Placeholder 4"/>
          <p:cNvSpPr>
            <a:spLocks noGrp="1"/>
          </p:cNvSpPr>
          <p:nvPr>
            <p:ph idx="1"/>
          </p:nvPr>
        </p:nvSpPr>
        <p:spPr/>
        <p:txBody>
          <a:bodyPr/>
          <a:lstStyle/>
          <a:p>
            <a:pPr marL="0" indent="0">
              <a:buNone/>
            </a:pPr>
            <a:r>
              <a:rPr lang="en-US" sz="2400" dirty="0"/>
              <a:t>Collections are defined as works of art, historical treasures, or similar assets that are</a:t>
            </a:r>
          </a:p>
          <a:p>
            <a:pPr marL="457200" indent="-457200">
              <a:buAutoNum type="arabicPeriod"/>
            </a:pPr>
            <a:r>
              <a:rPr lang="en-US" sz="2000" dirty="0"/>
              <a:t>Held for public exhibition, education, or research in furtherance of public service rather than financial gain. </a:t>
            </a:r>
          </a:p>
          <a:p>
            <a:pPr marL="457200" indent="-457200">
              <a:buAutoNum type="arabicPeriod"/>
            </a:pPr>
            <a:r>
              <a:rPr lang="en-US" sz="2000" dirty="0"/>
              <a:t>Protected, kept unencumbered, cared for, and preserved.</a:t>
            </a:r>
          </a:p>
          <a:p>
            <a:pPr marL="457200" indent="-457200">
              <a:buAutoNum type="arabicPeriod"/>
            </a:pPr>
            <a:r>
              <a:rPr lang="en-US" sz="2000" dirty="0"/>
              <a:t>Subject to an organizational policy that requires the proceeds of items that are sold to be used to acquire other items for collection.</a:t>
            </a:r>
          </a:p>
          <a:p>
            <a:pPr marL="0" indent="0">
              <a:buNone/>
            </a:pPr>
            <a:r>
              <a:rPr lang="en-US" sz="2400" dirty="0"/>
              <a:t>Collections may be recognized or not recognized as assets, but selective capitalization is not permitted.</a:t>
            </a:r>
          </a:p>
          <a:p>
            <a:pPr marL="0" indent="0">
              <a:buNone/>
            </a:pPr>
            <a:endParaRPr lang="en-US" dirty="0"/>
          </a:p>
        </p:txBody>
      </p:sp>
    </p:spTree>
    <p:extLst>
      <p:ext uri="{BB962C8B-B14F-4D97-AF65-F5344CB8AC3E}">
        <p14:creationId xmlns:p14="http://schemas.microsoft.com/office/powerpoint/2010/main" val="39533882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Collections </a:t>
            </a:r>
            <a:br>
              <a:rPr lang="en-US" dirty="0"/>
            </a:br>
            <a:r>
              <a:rPr lang="en-US" sz="2400" dirty="0"/>
              <a:t>(2 of 2)</a:t>
            </a:r>
            <a:endParaRPr lang="en-US" dirty="0"/>
          </a:p>
        </p:txBody>
      </p:sp>
      <p:sp>
        <p:nvSpPr>
          <p:cNvPr id="5" name="Content Placeholder 4"/>
          <p:cNvSpPr>
            <a:spLocks noGrp="1"/>
          </p:cNvSpPr>
          <p:nvPr>
            <p:ph idx="1"/>
          </p:nvPr>
        </p:nvSpPr>
        <p:spPr/>
        <p:txBody>
          <a:bodyPr/>
          <a:lstStyle/>
          <a:p>
            <a:pPr marL="0" indent="0">
              <a:spcBef>
                <a:spcPts val="1200"/>
              </a:spcBef>
              <a:buNone/>
            </a:pPr>
            <a:r>
              <a:rPr lang="en-US" sz="2400" dirty="0"/>
              <a:t>Capitalized collections should be recognized as assets in the period in which they are acquired.</a:t>
            </a:r>
          </a:p>
          <a:p>
            <a:pPr marL="0" indent="0">
              <a:spcBef>
                <a:spcPts val="1200"/>
              </a:spcBef>
              <a:buNone/>
            </a:pPr>
            <a:r>
              <a:rPr lang="en-US" sz="2400" dirty="0"/>
              <a:t>Capitalized art or historical treasures need not be depreciated so long as their economic benefit is used up so slowly that their estimated useful lives are extraordinarily long. This characteristic exists if</a:t>
            </a:r>
          </a:p>
          <a:p>
            <a:pPr marL="457200" indent="-457200">
              <a:buAutoNum type="arabicPeriod"/>
            </a:pPr>
            <a:r>
              <a:rPr lang="en-US" sz="2000" dirty="0"/>
              <a:t>the assets individually have cultural, aesthetic, or historic value that is worth preserving perpetually and</a:t>
            </a:r>
          </a:p>
          <a:p>
            <a:pPr marL="457200" indent="-457200">
              <a:buAutoNum type="arabicPeriod"/>
            </a:pPr>
            <a:r>
              <a:rPr lang="en-US" sz="2000" dirty="0"/>
              <a:t>the holder has the technological and financial ability to protect and preserve essentially undiminished the service potential of the asset and is doing that.</a:t>
            </a:r>
          </a:p>
          <a:p>
            <a:pPr marL="0" indent="0">
              <a:buNone/>
            </a:pPr>
            <a:endParaRPr lang="en-US" dirty="0"/>
          </a:p>
        </p:txBody>
      </p:sp>
    </p:spTree>
    <p:extLst>
      <p:ext uri="{BB962C8B-B14F-4D97-AF65-F5344CB8AC3E}">
        <p14:creationId xmlns:p14="http://schemas.microsoft.com/office/powerpoint/2010/main" val="176039040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Consolidations and Combinations</a:t>
            </a:r>
          </a:p>
        </p:txBody>
      </p:sp>
      <p:sp>
        <p:nvSpPr>
          <p:cNvPr id="4" name="Content Placeholder 3"/>
          <p:cNvSpPr>
            <a:spLocks noGrp="1"/>
          </p:cNvSpPr>
          <p:nvPr>
            <p:ph idx="1"/>
          </p:nvPr>
        </p:nvSpPr>
        <p:spPr/>
        <p:txBody>
          <a:bodyPr/>
          <a:lstStyle/>
          <a:p>
            <a:pPr marL="0" indent="0">
              <a:buNone/>
            </a:pPr>
            <a:r>
              <a:rPr lang="en-US" sz="2600" dirty="0"/>
              <a:t>Consolidations may be required in the following situations:</a:t>
            </a:r>
          </a:p>
          <a:p>
            <a:pPr marL="0" indent="0">
              <a:buNone/>
            </a:pPr>
            <a:r>
              <a:rPr lang="en-US" sz="2600" dirty="0"/>
              <a:t>	Investments in for-profit entities</a:t>
            </a:r>
          </a:p>
          <a:p>
            <a:pPr marL="0" indent="0">
              <a:buNone/>
            </a:pPr>
            <a:r>
              <a:rPr lang="en-US" sz="2600" dirty="0"/>
              <a:t>	Financially interrelated NFPs</a:t>
            </a:r>
          </a:p>
          <a:p>
            <a:pPr marL="0" indent="0">
              <a:buNone/>
            </a:pPr>
            <a:r>
              <a:rPr lang="en-US" sz="2600" dirty="0"/>
              <a:t>	Component units of government entities</a:t>
            </a:r>
          </a:p>
          <a:p>
            <a:pPr marL="0" indent="0">
              <a:buNone/>
            </a:pPr>
            <a:endParaRPr lang="en-US" sz="2600" dirty="0"/>
          </a:p>
          <a:p>
            <a:pPr marL="0" indent="0">
              <a:buNone/>
            </a:pPr>
            <a:r>
              <a:rPr lang="en-US" sz="2600" dirty="0"/>
              <a:t>Combinations may occur through merger or acquisition</a:t>
            </a:r>
            <a:r>
              <a:rPr lang="en-US" sz="2600" dirty="0" smtClean="0"/>
              <a:t>.</a:t>
            </a:r>
            <a:endParaRPr lang="en-US" sz="2600" dirty="0"/>
          </a:p>
        </p:txBody>
      </p:sp>
    </p:spTree>
    <p:extLst>
      <p:ext uri="{BB962C8B-B14F-4D97-AF65-F5344CB8AC3E}">
        <p14:creationId xmlns:p14="http://schemas.microsoft.com/office/powerpoint/2010/main" val="2042080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dirty="0"/>
              <a:t>Learning Objectives </a:t>
            </a:r>
            <a:br>
              <a:rPr lang="en-US" altLang="en-US" dirty="0"/>
            </a:br>
            <a:r>
              <a:rPr lang="en-US" altLang="en-US" sz="2400" dirty="0"/>
              <a:t>(2 of 2</a:t>
            </a:r>
            <a:r>
              <a:rPr lang="en-US" altLang="en-US" sz="2400" dirty="0" smtClean="0"/>
              <a:t>)</a:t>
            </a:r>
            <a:endParaRPr lang="en-US" sz="2400" dirty="0"/>
          </a:p>
        </p:txBody>
      </p:sp>
      <p:sp>
        <p:nvSpPr>
          <p:cNvPr id="4" name="Content Placeholder 3"/>
          <p:cNvSpPr>
            <a:spLocks noGrp="1"/>
          </p:cNvSpPr>
          <p:nvPr>
            <p:ph idx="1"/>
          </p:nvPr>
        </p:nvSpPr>
        <p:spPr/>
        <p:txBody>
          <a:bodyPr/>
          <a:lstStyle/>
          <a:p>
            <a:pPr marL="796925" lvl="0" indent="-796925" defTabSz="914400" eaLnBrk="1" hangingPunct="1">
              <a:buClr>
                <a:srgbClr val="009999"/>
              </a:buClr>
              <a:buNone/>
            </a:pPr>
            <a:r>
              <a:rPr lang="en-US" sz="2400" dirty="0">
                <a:solidFill>
                  <a:srgbClr val="000000"/>
                </a:solidFill>
              </a:rPr>
              <a:t>14-3  </a:t>
            </a:r>
            <a:r>
              <a:rPr lang="en-US" sz="2400" dirty="0"/>
              <a:t>Explain accounting for NFPs, including </a:t>
            </a:r>
            <a:r>
              <a:rPr lang="en-US" sz="2400" dirty="0" smtClean="0"/>
              <a:t>accounting </a:t>
            </a:r>
            <a:r>
              <a:rPr lang="en-US" sz="2400" dirty="0"/>
              <a:t>for revenues, gains, support, </a:t>
            </a:r>
            <a:r>
              <a:rPr lang="en-US" sz="2400" dirty="0" smtClean="0"/>
              <a:t>expenses</a:t>
            </a:r>
            <a:r>
              <a:rPr lang="en-US" sz="2400" dirty="0"/>
              <a:t>, and assets.</a:t>
            </a:r>
          </a:p>
          <a:p>
            <a:pPr marL="796925" lvl="0" indent="-796925" defTabSz="914400" eaLnBrk="1" hangingPunct="1">
              <a:buClr>
                <a:srgbClr val="009999"/>
              </a:buClr>
              <a:buNone/>
            </a:pPr>
            <a:r>
              <a:rPr lang="en-US" sz="2400" dirty="0"/>
              <a:t>14-4  Explain accounting for NFP consolidations </a:t>
            </a:r>
            <a:r>
              <a:rPr lang="en-US" sz="2400" dirty="0" smtClean="0"/>
              <a:t>and </a:t>
            </a:r>
            <a:r>
              <a:rPr lang="en-US" sz="2400" dirty="0"/>
              <a:t>combinations. </a:t>
            </a:r>
          </a:p>
          <a:p>
            <a:pPr marL="796925" indent="-796925">
              <a:buNone/>
            </a:pPr>
            <a:r>
              <a:rPr lang="en-US" sz="2400" dirty="0">
                <a:latin typeface="Arial" panose="020B0604020202020204" pitchFamily="34" charset="0"/>
              </a:rPr>
              <a:t>14-5</a:t>
            </a:r>
            <a:r>
              <a:rPr lang="en-US" sz="2400" dirty="0"/>
              <a:t>	Prepare journal entries and financial </a:t>
            </a:r>
            <a:r>
              <a:rPr lang="en-US" sz="2400" dirty="0" smtClean="0"/>
              <a:t>statements </a:t>
            </a:r>
            <a:r>
              <a:rPr lang="en-US" sz="2400" dirty="0"/>
              <a:t>in accordance with the generally </a:t>
            </a:r>
            <a:r>
              <a:rPr lang="en-US" sz="2400" dirty="0" smtClean="0"/>
              <a:t>accepted </a:t>
            </a:r>
            <a:r>
              <a:rPr lang="en-US" sz="2400" dirty="0"/>
              <a:t>accounting principles governing NFP </a:t>
            </a:r>
            <a:r>
              <a:rPr lang="en-US" sz="2400" dirty="0" smtClean="0"/>
              <a:t>organizations</a:t>
            </a:r>
            <a:r>
              <a:rPr lang="en-US" sz="2400" dirty="0"/>
              <a:t>. </a:t>
            </a:r>
          </a:p>
        </p:txBody>
      </p:sp>
    </p:spTree>
    <p:extLst>
      <p:ext uri="{BB962C8B-B14F-4D97-AF65-F5344CB8AC3E}">
        <p14:creationId xmlns:p14="http://schemas.microsoft.com/office/powerpoint/2010/main" val="40749790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1 of 17)</a:t>
            </a:r>
          </a:p>
        </p:txBody>
      </p:sp>
      <p:sp>
        <p:nvSpPr>
          <p:cNvPr id="3" name="Content Placeholder 2"/>
          <p:cNvSpPr>
            <a:spLocks noGrp="1"/>
          </p:cNvSpPr>
          <p:nvPr>
            <p:ph idx="1"/>
          </p:nvPr>
        </p:nvSpPr>
        <p:spPr>
          <a:xfrm>
            <a:off x="411163" y="1371600"/>
            <a:ext cx="7683923" cy="3921125"/>
          </a:xfrm>
        </p:spPr>
        <p:txBody>
          <a:bodyPr/>
          <a:lstStyle/>
          <a:p>
            <a:pPr marL="0" indent="0">
              <a:buNone/>
            </a:pPr>
            <a:r>
              <a:rPr lang="en-US" sz="1600" b="1" i="1" dirty="0"/>
              <a:t>                                                                                            </a:t>
            </a:r>
            <a:r>
              <a:rPr lang="en-US" sz="1600" b="1" i="1" dirty="0" smtClean="0"/>
              <a:t>  Debits        Credits</a:t>
            </a:r>
            <a:endParaRPr lang="en-US" sz="1600" b="1" i="1" dirty="0"/>
          </a:p>
          <a:p>
            <a:pPr marL="342900" indent="-342900">
              <a:buAutoNum type="arabicPeriod"/>
            </a:pPr>
            <a:r>
              <a:rPr lang="en-US" sz="1600" dirty="0"/>
              <a:t>Net Assets Released—Expiration of Time </a:t>
            </a:r>
          </a:p>
          <a:p>
            <a:pPr marL="0" indent="0">
              <a:buNone/>
              <a:tabLst>
                <a:tab pos="5943600" algn="dec"/>
              </a:tabLst>
            </a:pPr>
            <a:r>
              <a:rPr lang="en-US" sz="1600" dirty="0"/>
              <a:t>        Restrictions—With Donor Restrictions. . . . . . . . . . </a:t>
            </a:r>
            <a:r>
              <a:rPr lang="en-US" sz="1600" dirty="0" smtClean="0"/>
              <a:t>.	5,125</a:t>
            </a:r>
            <a:endParaRPr lang="en-US" sz="1600" dirty="0"/>
          </a:p>
          <a:p>
            <a:pPr marL="0" indent="0">
              <a:buNone/>
            </a:pPr>
            <a:r>
              <a:rPr lang="en-US" sz="1600" dirty="0"/>
              <a:t>            Net Assets Released—Expiration of Time </a:t>
            </a:r>
          </a:p>
          <a:p>
            <a:pPr marL="0" indent="0">
              <a:buNone/>
              <a:tabLst>
                <a:tab pos="7086600" algn="dec"/>
              </a:tabLst>
            </a:pPr>
            <a:r>
              <a:rPr lang="en-US" sz="1600" dirty="0"/>
              <a:t>              Restrictions—Without Donor Restrictions . . . . </a:t>
            </a:r>
            <a:r>
              <a:rPr lang="en-US" sz="1600" dirty="0" smtClean="0"/>
              <a:t>.	5,125</a:t>
            </a:r>
            <a:endParaRPr lang="en-US" sz="1600" dirty="0"/>
          </a:p>
          <a:p>
            <a:pPr marL="0" indent="0">
              <a:buNone/>
            </a:pPr>
            <a:endParaRPr lang="en-US" sz="1600" dirty="0"/>
          </a:p>
          <a:p>
            <a:pPr marL="0" indent="0">
              <a:buNone/>
            </a:pPr>
            <a:r>
              <a:rPr lang="en-US" sz="1600" dirty="0"/>
              <a:t>2a. Contributions Receivable—Without Donor </a:t>
            </a:r>
          </a:p>
          <a:p>
            <a:pPr marL="0" indent="0">
              <a:buNone/>
              <a:tabLst>
                <a:tab pos="5943600" algn="dec"/>
              </a:tabLst>
            </a:pPr>
            <a:r>
              <a:rPr lang="en-US" sz="1600" dirty="0"/>
              <a:t>        Restrictions . . . . . . . . . . . . . . . . . . . . . . . . . . . . . . </a:t>
            </a:r>
            <a:r>
              <a:rPr lang="en-US" sz="1600" dirty="0" smtClean="0"/>
              <a:t>.	69,500</a:t>
            </a:r>
            <a:endParaRPr lang="en-US" sz="1600" dirty="0"/>
          </a:p>
          <a:p>
            <a:pPr marL="0" indent="0">
              <a:buNone/>
              <a:tabLst>
                <a:tab pos="7086600" algn="dec"/>
              </a:tabLst>
            </a:pPr>
            <a:r>
              <a:rPr lang="en-US" sz="1600" dirty="0"/>
              <a:t>           Contributions—Without Donor Restrictions. . . . . </a:t>
            </a:r>
            <a:r>
              <a:rPr lang="en-US" sz="1600" dirty="0" smtClean="0"/>
              <a:t>.	69,500</a:t>
            </a:r>
            <a:endParaRPr lang="en-US" sz="1600" dirty="0"/>
          </a:p>
          <a:p>
            <a:pPr marL="0" indent="0">
              <a:buNone/>
            </a:pPr>
            <a:endParaRPr lang="en-US" sz="1600" dirty="0"/>
          </a:p>
          <a:p>
            <a:pPr marL="0" indent="0">
              <a:buNone/>
              <a:tabLst>
                <a:tab pos="5943600" algn="dec"/>
              </a:tabLst>
            </a:pPr>
            <a:r>
              <a:rPr lang="en-US" sz="1600" dirty="0"/>
              <a:t>2b. Contributions Receivable—With Donor Restrictions</a:t>
            </a:r>
            <a:r>
              <a:rPr lang="en-US" sz="1600" dirty="0" smtClean="0"/>
              <a:t>.	16,500</a:t>
            </a:r>
            <a:endParaRPr lang="en-US" sz="1600" dirty="0"/>
          </a:p>
          <a:p>
            <a:pPr marL="0" indent="0">
              <a:buNone/>
            </a:pPr>
            <a:r>
              <a:rPr lang="en-US" sz="1600" dirty="0"/>
              <a:t>           Contributions—With Donor Restrictions—</a:t>
            </a:r>
          </a:p>
          <a:p>
            <a:pPr marL="0" indent="0">
              <a:buNone/>
              <a:tabLst>
                <a:tab pos="7086600" algn="dec"/>
              </a:tabLst>
            </a:pPr>
            <a:r>
              <a:rPr lang="en-US" sz="1600" dirty="0"/>
              <a:t>             Program . . . . . . . . . . . . . . . . . . . . . . . . . . . . . . </a:t>
            </a:r>
            <a:r>
              <a:rPr lang="en-US" sz="1600" dirty="0" smtClean="0"/>
              <a:t>.	16,500</a:t>
            </a:r>
            <a:endParaRPr lang="en-US" sz="1600" dirty="0"/>
          </a:p>
        </p:txBody>
      </p:sp>
    </p:spTree>
    <p:extLst>
      <p:ext uri="{BB962C8B-B14F-4D97-AF65-F5344CB8AC3E}">
        <p14:creationId xmlns:p14="http://schemas.microsoft.com/office/powerpoint/2010/main" val="11134758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2 of 17)</a:t>
            </a:r>
          </a:p>
        </p:txBody>
      </p:sp>
      <p:sp>
        <p:nvSpPr>
          <p:cNvPr id="3" name="Content Placeholder 2"/>
          <p:cNvSpPr>
            <a:spLocks noGrp="1"/>
          </p:cNvSpPr>
          <p:nvPr>
            <p:ph idx="1"/>
          </p:nvPr>
        </p:nvSpPr>
        <p:spPr>
          <a:xfrm>
            <a:off x="411163" y="1371600"/>
            <a:ext cx="7693618" cy="3921125"/>
          </a:xfrm>
        </p:spPr>
        <p:txBody>
          <a:bodyPr/>
          <a:lstStyle/>
          <a:p>
            <a:pPr marL="0" indent="0">
              <a:buNone/>
            </a:pPr>
            <a:r>
              <a:rPr lang="en-US" sz="1600" b="1" i="1" dirty="0"/>
              <a:t>                                                                                             </a:t>
            </a:r>
            <a:r>
              <a:rPr lang="en-US" sz="1600" b="1" i="1" dirty="0" smtClean="0"/>
              <a:t> Debits        </a:t>
            </a:r>
            <a:r>
              <a:rPr lang="en-US" sz="1600" b="1" i="1" dirty="0"/>
              <a:t>Credits</a:t>
            </a:r>
          </a:p>
          <a:p>
            <a:pPr marL="0" indent="0">
              <a:buNone/>
              <a:tabLst>
                <a:tab pos="5943600" algn="dec"/>
              </a:tabLst>
            </a:pPr>
            <a:r>
              <a:rPr lang="en-US" sz="1600" dirty="0"/>
              <a:t>3a. Cash . . . . . . . . . . . . . . . . . . . . . . . . . . . . . . . . . . . . . </a:t>
            </a:r>
            <a:r>
              <a:rPr lang="en-US" sz="1600" dirty="0" smtClean="0"/>
              <a:t>.	70,700</a:t>
            </a:r>
            <a:endParaRPr lang="en-US" sz="1600" dirty="0"/>
          </a:p>
          <a:p>
            <a:pPr marL="0" indent="0">
              <a:buNone/>
            </a:pPr>
            <a:r>
              <a:rPr lang="en-US" sz="1600" dirty="0"/>
              <a:t>            Contributions Receivable—Without Donor </a:t>
            </a:r>
          </a:p>
          <a:p>
            <a:pPr marL="0" indent="0">
              <a:buNone/>
              <a:tabLst>
                <a:tab pos="7086600" algn="dec"/>
              </a:tabLst>
            </a:pPr>
            <a:r>
              <a:rPr lang="en-US" sz="1600" dirty="0"/>
              <a:t>               Restrictions . . . . . . . . . . . . . . . . . . . . . . . . . . . </a:t>
            </a:r>
            <a:r>
              <a:rPr lang="en-US" sz="1600" dirty="0" smtClean="0"/>
              <a:t>.	68,500</a:t>
            </a:r>
            <a:endParaRPr lang="en-US" sz="1600" dirty="0"/>
          </a:p>
          <a:p>
            <a:pPr marL="0" indent="0">
              <a:buNone/>
              <a:tabLst>
                <a:tab pos="7086600" algn="dec"/>
              </a:tabLst>
            </a:pPr>
            <a:r>
              <a:rPr lang="en-US" sz="1600" dirty="0"/>
              <a:t>            Accounts Receivable . . . . . . . . . . . . . . . . . . . . . </a:t>
            </a:r>
            <a:r>
              <a:rPr lang="en-US" sz="1600" dirty="0" smtClean="0"/>
              <a:t>.	2,200</a:t>
            </a:r>
            <a:endParaRPr lang="en-US" sz="1600" dirty="0"/>
          </a:p>
          <a:p>
            <a:pPr marL="0" indent="0">
              <a:buNone/>
              <a:tabLst>
                <a:tab pos="5943600" algn="dec"/>
              </a:tabLst>
            </a:pPr>
            <a:r>
              <a:rPr lang="en-US" sz="1600" dirty="0"/>
              <a:t>3b. Cash . . . . . . . . . . . . . . . . . . . . . . . . . . . . . . . . . . . . . </a:t>
            </a:r>
            <a:r>
              <a:rPr lang="en-US" sz="1600" dirty="0" smtClean="0"/>
              <a:t>.	25,700</a:t>
            </a:r>
            <a:endParaRPr lang="en-US" sz="1600" dirty="0"/>
          </a:p>
          <a:p>
            <a:pPr marL="0" indent="0">
              <a:buNone/>
              <a:tabLst>
                <a:tab pos="7086600" algn="dec"/>
              </a:tabLst>
            </a:pPr>
            <a:r>
              <a:rPr lang="en-US" sz="1600" dirty="0"/>
              <a:t>            Contributions Receivable—With Donor </a:t>
            </a:r>
            <a:r>
              <a:rPr lang="en-US" sz="1600" dirty="0" smtClean="0"/>
              <a:t>Restrictions	25,700</a:t>
            </a:r>
            <a:endParaRPr lang="en-US" sz="1600" dirty="0"/>
          </a:p>
          <a:p>
            <a:pPr marL="0" indent="0">
              <a:buNone/>
              <a:tabLst>
                <a:tab pos="5943600" algn="dec"/>
              </a:tabLst>
            </a:pPr>
            <a:r>
              <a:rPr lang="en-US" sz="1600" dirty="0"/>
              <a:t>4a. Cash . . . . . . . . . . . . . . . . . . . . . . . . . . . . . . . . . . . . . . </a:t>
            </a:r>
            <a:r>
              <a:rPr lang="en-US" sz="1600" dirty="0" smtClean="0"/>
              <a:t>.	10,000</a:t>
            </a:r>
            <a:endParaRPr lang="en-US" sz="1600" dirty="0"/>
          </a:p>
          <a:p>
            <a:pPr marL="0" indent="0">
              <a:buNone/>
              <a:tabLst>
                <a:tab pos="7086600" algn="dec"/>
              </a:tabLst>
            </a:pPr>
            <a:r>
              <a:rPr lang="en-US" sz="1600" dirty="0"/>
              <a:t>            Special Event Revenue . . . . . . . . . . . . . . . . . . . . . </a:t>
            </a:r>
            <a:r>
              <a:rPr lang="en-US" sz="1600" dirty="0" smtClean="0"/>
              <a:t>.	8,000</a:t>
            </a:r>
            <a:endParaRPr lang="en-US" sz="1600" dirty="0"/>
          </a:p>
          <a:p>
            <a:pPr marL="0" indent="0">
              <a:buNone/>
              <a:tabLst>
                <a:tab pos="7086600" algn="dec"/>
              </a:tabLst>
            </a:pPr>
            <a:r>
              <a:rPr lang="en-US" sz="1600" dirty="0"/>
              <a:t>            Contributions—Without Donor Restrictions . . . . . . </a:t>
            </a:r>
            <a:r>
              <a:rPr lang="en-US" sz="1600" dirty="0" smtClean="0"/>
              <a:t>.	2,000</a:t>
            </a:r>
            <a:endParaRPr lang="en-US" sz="1600" dirty="0"/>
          </a:p>
          <a:p>
            <a:pPr marL="0" indent="0">
              <a:buNone/>
            </a:pPr>
            <a:r>
              <a:rPr lang="en-US" sz="1600" dirty="0"/>
              <a:t>            </a:t>
            </a:r>
          </a:p>
          <a:p>
            <a:pPr marL="0" indent="0">
              <a:buNone/>
              <a:tabLst>
                <a:tab pos="5943600" algn="dec"/>
              </a:tabLst>
            </a:pPr>
            <a:r>
              <a:rPr lang="en-US" sz="1600" dirty="0"/>
              <a:t>4b. Special Event Direct Costs. . . . . . . . . . . . . . . . . . . . . . </a:t>
            </a:r>
            <a:r>
              <a:rPr lang="en-US" sz="1600" dirty="0" smtClean="0"/>
              <a:t>.	3,000</a:t>
            </a:r>
            <a:endParaRPr lang="en-US" sz="1600" dirty="0"/>
          </a:p>
          <a:p>
            <a:pPr marL="0" indent="0">
              <a:buNone/>
              <a:tabLst>
                <a:tab pos="7086600" algn="dec"/>
              </a:tabLst>
            </a:pPr>
            <a:r>
              <a:rPr lang="en-US" sz="1600" dirty="0"/>
              <a:t>            Cash . . . . . . . . . . . . . . . . . . . . . . . . . . . . . . . . . . </a:t>
            </a:r>
            <a:r>
              <a:rPr lang="en-US" sz="1600" dirty="0" smtClean="0"/>
              <a:t>.	3,000</a:t>
            </a:r>
            <a:endParaRPr lang="en-US" sz="1600" b="1" i="1" dirty="0"/>
          </a:p>
        </p:txBody>
      </p:sp>
    </p:spTree>
    <p:extLst>
      <p:ext uri="{BB962C8B-B14F-4D97-AF65-F5344CB8AC3E}">
        <p14:creationId xmlns:p14="http://schemas.microsoft.com/office/powerpoint/2010/main" val="264955739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3 of 17)</a:t>
            </a:r>
          </a:p>
        </p:txBody>
      </p:sp>
      <p:sp>
        <p:nvSpPr>
          <p:cNvPr id="3" name="Content Placeholder 2"/>
          <p:cNvSpPr>
            <a:spLocks noGrp="1"/>
          </p:cNvSpPr>
          <p:nvPr>
            <p:ph idx="1"/>
          </p:nvPr>
        </p:nvSpPr>
        <p:spPr>
          <a:xfrm>
            <a:off x="411480" y="1371600"/>
            <a:ext cx="7683606" cy="4394200"/>
          </a:xfrm>
        </p:spPr>
        <p:txBody>
          <a:bodyPr/>
          <a:lstStyle/>
          <a:p>
            <a:pPr marL="0" indent="0">
              <a:buNone/>
            </a:pPr>
            <a:r>
              <a:rPr lang="en-US" sz="1600" b="1" i="1" dirty="0"/>
              <a:t>                                                                                            </a:t>
            </a:r>
            <a:r>
              <a:rPr lang="en-US" sz="1600" b="1" i="1" dirty="0" smtClean="0"/>
              <a:t>  Debits        Credits</a:t>
            </a:r>
            <a:endParaRPr lang="en-US" sz="1600" b="1" i="1" dirty="0"/>
          </a:p>
          <a:p>
            <a:pPr marL="0" indent="0">
              <a:buNone/>
              <a:tabLst>
                <a:tab pos="5943600" algn="dec"/>
              </a:tabLst>
            </a:pPr>
            <a:r>
              <a:rPr lang="en-US" sz="1600" dirty="0"/>
              <a:t>5. Cash . . . . . . . . . . . . . . . . . . . . . . . . . . . . . . . . . . . . . </a:t>
            </a:r>
            <a:r>
              <a:rPr lang="en-US" sz="1600" dirty="0" smtClean="0"/>
              <a:t>.	303,800</a:t>
            </a:r>
            <a:endParaRPr lang="en-US" sz="1600" dirty="0"/>
          </a:p>
          <a:p>
            <a:pPr marL="0" indent="0">
              <a:buNone/>
              <a:tabLst>
                <a:tab pos="5943600" algn="dec"/>
              </a:tabLst>
            </a:pPr>
            <a:r>
              <a:rPr lang="en-US" sz="1600" dirty="0"/>
              <a:t>    Fund-Raising Support Expenses . . . . . . . . . . . . . . . </a:t>
            </a:r>
            <a:r>
              <a:rPr lang="en-US" sz="1600" dirty="0" smtClean="0"/>
              <a:t>.	13,200</a:t>
            </a:r>
            <a:endParaRPr lang="en-US" sz="1600" dirty="0"/>
          </a:p>
          <a:p>
            <a:pPr marL="0" indent="0">
              <a:buNone/>
              <a:tabLst>
                <a:tab pos="7086600" algn="dec"/>
              </a:tabLst>
            </a:pPr>
            <a:r>
              <a:rPr lang="en-US" sz="1600" dirty="0"/>
              <a:t>           Contributions—Without Donor Restrictions . . . . </a:t>
            </a:r>
            <a:r>
              <a:rPr lang="en-US" sz="1600" dirty="0" smtClean="0"/>
              <a:t>.	317,000</a:t>
            </a:r>
            <a:endParaRPr lang="en-US" sz="1600" dirty="0"/>
          </a:p>
          <a:p>
            <a:pPr marL="0" indent="0">
              <a:buNone/>
            </a:pPr>
            <a:endParaRPr lang="en-US" sz="1600" dirty="0"/>
          </a:p>
          <a:p>
            <a:pPr marL="0" indent="0">
              <a:buNone/>
              <a:tabLst>
                <a:tab pos="5943600" algn="dec"/>
              </a:tabLst>
            </a:pPr>
            <a:r>
              <a:rPr lang="en-US" sz="1600" dirty="0"/>
              <a:t>6. Salaries Expense . . . . . . . . . . . . . . . . . . . . . . . . . . . </a:t>
            </a:r>
            <a:r>
              <a:rPr lang="en-US" sz="1600" dirty="0" smtClean="0"/>
              <a:t>.	265,000</a:t>
            </a:r>
            <a:endParaRPr lang="en-US" sz="1600" dirty="0"/>
          </a:p>
          <a:p>
            <a:pPr marL="0" indent="0">
              <a:buNone/>
              <a:tabLst>
                <a:tab pos="5943600" algn="dec"/>
              </a:tabLst>
            </a:pPr>
            <a:r>
              <a:rPr lang="en-US" sz="1600" dirty="0"/>
              <a:t>    Employee Benefits Expense . . . . . . . . . . . . . . . . . . . </a:t>
            </a:r>
            <a:r>
              <a:rPr lang="en-US" sz="1600" dirty="0" smtClean="0"/>
              <a:t>.	51,000</a:t>
            </a:r>
            <a:endParaRPr lang="en-US" sz="1600" dirty="0"/>
          </a:p>
          <a:p>
            <a:pPr marL="0" indent="0">
              <a:buNone/>
              <a:tabLst>
                <a:tab pos="5943600" algn="dec"/>
              </a:tabLst>
            </a:pPr>
            <a:r>
              <a:rPr lang="en-US" sz="1600" dirty="0"/>
              <a:t>    Payroll Taxes Expense . . . . . . . . . . . . . . . . . . . . . . . </a:t>
            </a:r>
            <a:r>
              <a:rPr lang="en-US" sz="1600" dirty="0" smtClean="0"/>
              <a:t>.	20,300</a:t>
            </a:r>
            <a:endParaRPr lang="en-US" sz="1600" dirty="0"/>
          </a:p>
          <a:p>
            <a:pPr marL="0" indent="0">
              <a:buNone/>
              <a:tabLst>
                <a:tab pos="7086600" algn="dec"/>
              </a:tabLst>
            </a:pPr>
            <a:r>
              <a:rPr lang="en-US" sz="1600" dirty="0"/>
              <a:t>           Cash . . . . . . . . . . . . . . . . . . . . . . . . . . . . . . . . . </a:t>
            </a:r>
            <a:r>
              <a:rPr lang="en-US" sz="1600" dirty="0" smtClean="0"/>
              <a:t>.	321,200</a:t>
            </a:r>
            <a:endParaRPr lang="en-US" sz="1600" dirty="0"/>
          </a:p>
          <a:p>
            <a:pPr marL="0" indent="0">
              <a:buNone/>
              <a:tabLst>
                <a:tab pos="7086600" algn="dec"/>
              </a:tabLst>
            </a:pPr>
            <a:r>
              <a:rPr lang="en-US" sz="1600" dirty="0"/>
              <a:t>           Accounts Payable and Accrued Expenses . . . . </a:t>
            </a:r>
            <a:r>
              <a:rPr lang="en-US" sz="1600" dirty="0" smtClean="0"/>
              <a:t>.	15,100</a:t>
            </a:r>
            <a:endParaRPr lang="en-US" sz="1600" dirty="0"/>
          </a:p>
          <a:p>
            <a:pPr marL="0" indent="0">
              <a:buNone/>
            </a:pPr>
            <a:endParaRPr lang="en-US" sz="1600" dirty="0"/>
          </a:p>
          <a:p>
            <a:pPr marL="0" indent="0">
              <a:buNone/>
              <a:tabLst>
                <a:tab pos="5943600" algn="dec"/>
              </a:tabLst>
            </a:pPr>
            <a:r>
              <a:rPr lang="en-US" sz="1600" dirty="0"/>
              <a:t>7. Professional Fees Expense . . . . . . . . . . . . . . . . . . . </a:t>
            </a:r>
            <a:r>
              <a:rPr lang="en-US" sz="1600" dirty="0" smtClean="0"/>
              <a:t>.	17,000</a:t>
            </a:r>
            <a:endParaRPr lang="en-US" sz="1600" dirty="0"/>
          </a:p>
          <a:p>
            <a:pPr marL="0" indent="0">
              <a:buNone/>
              <a:tabLst>
                <a:tab pos="5943600" algn="dec"/>
              </a:tabLst>
            </a:pPr>
            <a:r>
              <a:rPr lang="en-US" sz="1600" dirty="0"/>
              <a:t>    Supplies Expense . . . . . . . . . . . . . . . . . . . . . . . . . . </a:t>
            </a:r>
            <a:r>
              <a:rPr lang="en-US" sz="1600" dirty="0" smtClean="0"/>
              <a:t>.	4,500</a:t>
            </a:r>
            <a:endParaRPr lang="en-US" sz="1600" dirty="0"/>
          </a:p>
          <a:p>
            <a:pPr marL="0" indent="0">
              <a:buNone/>
              <a:tabLst>
                <a:tab pos="5943600" algn="dec"/>
              </a:tabLst>
            </a:pPr>
            <a:r>
              <a:rPr lang="en-US" sz="1600" dirty="0"/>
              <a:t>    Printing and Publications Expense . . . . . . . . . . . . . </a:t>
            </a:r>
            <a:r>
              <a:rPr lang="en-US" sz="1600" dirty="0" smtClean="0"/>
              <a:t>.	1,600</a:t>
            </a:r>
            <a:endParaRPr lang="en-US" sz="1600" dirty="0"/>
          </a:p>
          <a:p>
            <a:pPr marL="0" indent="0">
              <a:buNone/>
              <a:tabLst>
                <a:tab pos="7086600" algn="dec"/>
              </a:tabLst>
            </a:pPr>
            <a:r>
              <a:rPr lang="en-US" sz="1600" dirty="0"/>
              <a:t>           Cash . . . . . . . . . . . . . . . . . . . . . . . . . . . . . . . . </a:t>
            </a:r>
            <a:r>
              <a:rPr lang="en-US" sz="1600" dirty="0" smtClean="0"/>
              <a:t>.	23,100</a:t>
            </a:r>
            <a:endParaRPr lang="en-US" sz="1600" b="1" i="1" dirty="0"/>
          </a:p>
        </p:txBody>
      </p:sp>
    </p:spTree>
    <p:extLst>
      <p:ext uri="{BB962C8B-B14F-4D97-AF65-F5344CB8AC3E}">
        <p14:creationId xmlns:p14="http://schemas.microsoft.com/office/powerpoint/2010/main" val="21038754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4 of 17)</a:t>
            </a:r>
          </a:p>
        </p:txBody>
      </p:sp>
      <p:sp>
        <p:nvSpPr>
          <p:cNvPr id="3" name="Content Placeholder 2"/>
          <p:cNvSpPr>
            <a:spLocks noGrp="1"/>
          </p:cNvSpPr>
          <p:nvPr>
            <p:ph idx="1"/>
          </p:nvPr>
        </p:nvSpPr>
        <p:spPr>
          <a:xfrm>
            <a:off x="411480" y="1371600"/>
            <a:ext cx="7683606" cy="4470400"/>
          </a:xfrm>
        </p:spPr>
        <p:txBody>
          <a:bodyPr/>
          <a:lstStyle/>
          <a:p>
            <a:pPr marL="0" indent="0">
              <a:buNone/>
            </a:pPr>
            <a:r>
              <a:rPr lang="en-US" sz="1600" b="1" i="1" dirty="0"/>
              <a:t>                                                                                            </a:t>
            </a:r>
            <a:r>
              <a:rPr lang="en-US" sz="1600" b="1" i="1" dirty="0" smtClean="0"/>
              <a:t>  Debits        Credits</a:t>
            </a:r>
            <a:endParaRPr lang="en-US" sz="1600" b="1" i="1" dirty="0"/>
          </a:p>
          <a:p>
            <a:pPr marL="0" indent="0">
              <a:buNone/>
              <a:tabLst>
                <a:tab pos="5943600" algn="dec"/>
              </a:tabLst>
            </a:pPr>
            <a:r>
              <a:rPr lang="en-US" sz="1600" dirty="0"/>
              <a:t>8. Professional Fees Expense . . . . . . . . . . . . . . . . . . . . </a:t>
            </a:r>
            <a:r>
              <a:rPr lang="en-US" sz="1600" dirty="0" smtClean="0"/>
              <a:t>.	43,000</a:t>
            </a:r>
            <a:endParaRPr lang="en-US" sz="1600" dirty="0"/>
          </a:p>
          <a:p>
            <a:pPr marL="0" indent="0">
              <a:buNone/>
              <a:tabLst>
                <a:tab pos="5943600" algn="dec"/>
              </a:tabLst>
            </a:pPr>
            <a:r>
              <a:rPr lang="en-US" sz="1600" dirty="0"/>
              <a:t>    Supplies Expense . . . . . . . . . . . . . . . . . . . . . . . . . . . </a:t>
            </a:r>
            <a:r>
              <a:rPr lang="en-US" sz="1600" dirty="0" smtClean="0"/>
              <a:t>.	7,800</a:t>
            </a:r>
            <a:endParaRPr lang="en-US" sz="1600" dirty="0"/>
          </a:p>
          <a:p>
            <a:pPr marL="0" indent="0">
              <a:buNone/>
              <a:tabLst>
                <a:tab pos="5943600" algn="dec"/>
              </a:tabLst>
            </a:pPr>
            <a:r>
              <a:rPr lang="en-US" sz="1600" dirty="0"/>
              <a:t>    Telephone Expense . . . . . . . . . . . . . . . . . . . . . . . . . </a:t>
            </a:r>
            <a:r>
              <a:rPr lang="en-US" sz="1600" dirty="0" smtClean="0"/>
              <a:t>.	9,800</a:t>
            </a:r>
            <a:endParaRPr lang="en-US" sz="1600" dirty="0"/>
          </a:p>
          <a:p>
            <a:pPr marL="0" indent="0">
              <a:buNone/>
              <a:tabLst>
                <a:tab pos="5943600" algn="dec"/>
              </a:tabLst>
            </a:pPr>
            <a:r>
              <a:rPr lang="en-US" sz="1600" dirty="0"/>
              <a:t>    Postage and Shipping Expense . . . . . . . . . . . . . . . . </a:t>
            </a:r>
            <a:r>
              <a:rPr lang="en-US" sz="1600" dirty="0" smtClean="0"/>
              <a:t>.	7,800</a:t>
            </a:r>
            <a:endParaRPr lang="en-US" sz="1600" dirty="0"/>
          </a:p>
          <a:p>
            <a:pPr marL="0" indent="0">
              <a:buNone/>
              <a:tabLst>
                <a:tab pos="5943600" algn="dec"/>
              </a:tabLst>
            </a:pPr>
            <a:r>
              <a:rPr lang="en-US" sz="1600" dirty="0"/>
              <a:t>    Occupancy Expense . . . . . . . . . . . . . . . . . . . . . . . . . </a:t>
            </a:r>
            <a:r>
              <a:rPr lang="en-US" sz="1600" dirty="0" smtClean="0"/>
              <a:t>.	23,900</a:t>
            </a:r>
            <a:endParaRPr lang="en-US" sz="1600" dirty="0"/>
          </a:p>
          <a:p>
            <a:pPr marL="0" indent="0">
              <a:buNone/>
              <a:tabLst>
                <a:tab pos="5943600" algn="dec"/>
              </a:tabLst>
            </a:pPr>
            <a:r>
              <a:rPr lang="en-US" sz="1600" dirty="0"/>
              <a:t>    Rental and Maintenance of Equipment Expense . . . </a:t>
            </a:r>
            <a:r>
              <a:rPr lang="en-US" sz="1600" dirty="0" smtClean="0"/>
              <a:t>.	8,700</a:t>
            </a:r>
            <a:endParaRPr lang="en-US" sz="1600" dirty="0"/>
          </a:p>
          <a:p>
            <a:pPr marL="0" indent="0">
              <a:buNone/>
              <a:tabLst>
                <a:tab pos="5943600" algn="dec"/>
              </a:tabLst>
            </a:pPr>
            <a:r>
              <a:rPr lang="en-US" sz="1600" dirty="0"/>
              <a:t>    Printing and Publications Expense . . . . . . . . . . . . . . </a:t>
            </a:r>
            <a:r>
              <a:rPr lang="en-US" sz="1600" dirty="0" smtClean="0"/>
              <a:t>.	7,900</a:t>
            </a:r>
            <a:endParaRPr lang="en-US" sz="1600" dirty="0"/>
          </a:p>
          <a:p>
            <a:pPr marL="0" indent="0">
              <a:buNone/>
              <a:tabLst>
                <a:tab pos="5943600" algn="dec"/>
              </a:tabLst>
            </a:pPr>
            <a:r>
              <a:rPr lang="en-US" sz="1600" dirty="0"/>
              <a:t>    Travel Expense . . . . . . . . . . . . . . . . . . . . . . . . . . . . . </a:t>
            </a:r>
            <a:r>
              <a:rPr lang="en-US" sz="1600" dirty="0" smtClean="0"/>
              <a:t>.	22,000</a:t>
            </a:r>
            <a:endParaRPr lang="en-US" sz="1600" dirty="0"/>
          </a:p>
          <a:p>
            <a:pPr marL="0" indent="0">
              <a:buNone/>
              <a:tabLst>
                <a:tab pos="5943600" algn="dec"/>
              </a:tabLst>
            </a:pPr>
            <a:r>
              <a:rPr lang="en-US" sz="1600" dirty="0"/>
              <a:t>    Conferences, Conventions, and Meetings . . . . . . . . . </a:t>
            </a:r>
            <a:r>
              <a:rPr lang="en-US" sz="1600" dirty="0" smtClean="0"/>
              <a:t>.	13,800</a:t>
            </a:r>
            <a:endParaRPr lang="en-US" sz="1600" dirty="0"/>
          </a:p>
          <a:p>
            <a:pPr marL="0" indent="0">
              <a:buNone/>
              <a:tabLst>
                <a:tab pos="5943600" algn="dec"/>
              </a:tabLst>
            </a:pPr>
            <a:r>
              <a:rPr lang="en-US" sz="1600" dirty="0"/>
              <a:t>    Specific Assistance to Individuals . . . . . . . . . . . . . . . </a:t>
            </a:r>
            <a:r>
              <a:rPr lang="en-US" sz="1600" dirty="0" smtClean="0"/>
              <a:t>.	35,500</a:t>
            </a:r>
            <a:endParaRPr lang="en-US" sz="1600" dirty="0"/>
          </a:p>
          <a:p>
            <a:pPr marL="0" indent="0">
              <a:buNone/>
              <a:tabLst>
                <a:tab pos="5943600" algn="dec"/>
              </a:tabLst>
            </a:pPr>
            <a:r>
              <a:rPr lang="en-US" sz="1600" dirty="0"/>
              <a:t>    Membership Dues . . . . . . . . . . . . . . . . . . . . . . . . . . . </a:t>
            </a:r>
            <a:r>
              <a:rPr lang="en-US" sz="1600" dirty="0" smtClean="0"/>
              <a:t>.	700</a:t>
            </a:r>
            <a:endParaRPr lang="en-US" sz="1600" dirty="0"/>
          </a:p>
          <a:p>
            <a:pPr marL="0" indent="0">
              <a:buNone/>
              <a:tabLst>
                <a:tab pos="5943600" algn="dec"/>
              </a:tabLst>
            </a:pPr>
            <a:r>
              <a:rPr lang="en-US" sz="1600" dirty="0"/>
              <a:t>    Cost of Sales to the Public . . . . . . . . . . . . . . . . . . . . . </a:t>
            </a:r>
            <a:r>
              <a:rPr lang="en-US" sz="1600" dirty="0" smtClean="0"/>
              <a:t>.	900</a:t>
            </a:r>
            <a:endParaRPr lang="en-US" sz="1600" dirty="0"/>
          </a:p>
          <a:p>
            <a:pPr marL="0" indent="0">
              <a:buNone/>
              <a:tabLst>
                <a:tab pos="5943600" algn="dec"/>
              </a:tabLst>
            </a:pPr>
            <a:r>
              <a:rPr lang="en-US" sz="1600" dirty="0"/>
              <a:t>    Miscellaneous Expense . . . . . . . . . . . . . . . . . . . . . . . </a:t>
            </a:r>
            <a:r>
              <a:rPr lang="en-US" sz="1600" dirty="0" smtClean="0"/>
              <a:t>.	4,200</a:t>
            </a:r>
            <a:endParaRPr lang="en-US" sz="1600" dirty="0"/>
          </a:p>
          <a:p>
            <a:pPr marL="0" indent="0">
              <a:buNone/>
              <a:tabLst>
                <a:tab pos="7086600" algn="dec"/>
              </a:tabLst>
            </a:pPr>
            <a:r>
              <a:rPr lang="en-US" sz="1600" dirty="0"/>
              <a:t>         Accounts Payable and Accrued Expenses . . . . . . </a:t>
            </a:r>
            <a:r>
              <a:rPr lang="en-US" sz="1600" dirty="0" smtClean="0"/>
              <a:t>.	186,000</a:t>
            </a:r>
            <a:endParaRPr lang="en-US" sz="1600" b="1" i="1" dirty="0"/>
          </a:p>
          <a:p>
            <a:pPr marL="0" indent="0">
              <a:buNone/>
            </a:pPr>
            <a:endParaRPr lang="en-US" sz="1600" b="1" i="1" dirty="0"/>
          </a:p>
        </p:txBody>
      </p:sp>
    </p:spTree>
    <p:extLst>
      <p:ext uri="{BB962C8B-B14F-4D97-AF65-F5344CB8AC3E}">
        <p14:creationId xmlns:p14="http://schemas.microsoft.com/office/powerpoint/2010/main" val="3224778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5 of 17)</a:t>
            </a:r>
          </a:p>
        </p:txBody>
      </p:sp>
      <p:sp>
        <p:nvSpPr>
          <p:cNvPr id="3" name="Content Placeholder 2"/>
          <p:cNvSpPr>
            <a:spLocks noGrp="1"/>
          </p:cNvSpPr>
          <p:nvPr>
            <p:ph idx="1"/>
          </p:nvPr>
        </p:nvSpPr>
        <p:spPr>
          <a:xfrm>
            <a:off x="411163" y="1371600"/>
            <a:ext cx="7683923" cy="4241800"/>
          </a:xfrm>
        </p:spPr>
        <p:txBody>
          <a:bodyPr/>
          <a:lstStyle/>
          <a:p>
            <a:pPr marL="0" indent="0">
              <a:buNone/>
            </a:pPr>
            <a:r>
              <a:rPr lang="en-US" sz="1600" b="1" i="1" dirty="0"/>
              <a:t>                                                                                            </a:t>
            </a:r>
            <a:r>
              <a:rPr lang="en-US" sz="1600" b="1" i="1" dirty="0" smtClean="0"/>
              <a:t>  Debits        Credits</a:t>
            </a:r>
            <a:endParaRPr lang="en-US" sz="1600" b="1" i="1" dirty="0"/>
          </a:p>
          <a:p>
            <a:pPr marL="0" indent="0">
              <a:buNone/>
              <a:tabLst>
                <a:tab pos="5943600" algn="dec"/>
              </a:tabLst>
            </a:pPr>
            <a:r>
              <a:rPr lang="en-US" sz="1600" dirty="0"/>
              <a:t>9.   Cash . . . . . . . . . . . . . . . . . . . . . . . . . . . . . . . . . . . . . </a:t>
            </a:r>
            <a:r>
              <a:rPr lang="en-US" sz="1600" dirty="0" smtClean="0"/>
              <a:t>.	75,650</a:t>
            </a:r>
            <a:endParaRPr lang="en-US" sz="1600" dirty="0"/>
          </a:p>
          <a:p>
            <a:pPr marL="0" indent="0">
              <a:buNone/>
              <a:tabLst>
                <a:tab pos="7086600" algn="dec"/>
              </a:tabLst>
            </a:pPr>
            <a:r>
              <a:rPr lang="en-US" sz="1600" dirty="0"/>
              <a:t>          Contributions—Without Donor Restrictions. . . . . . </a:t>
            </a:r>
            <a:r>
              <a:rPr lang="en-US" sz="1600" dirty="0" smtClean="0"/>
              <a:t>.	15,000</a:t>
            </a:r>
            <a:endParaRPr lang="en-US" sz="1600" dirty="0"/>
          </a:p>
          <a:p>
            <a:pPr marL="0" indent="0">
              <a:buNone/>
              <a:tabLst>
                <a:tab pos="7086600" algn="dec"/>
              </a:tabLst>
            </a:pPr>
            <a:r>
              <a:rPr lang="en-US" sz="1600" dirty="0"/>
              <a:t>          Membership Dues . . . . . . . . . . . . . . . . . . . . . . . . </a:t>
            </a:r>
            <a:r>
              <a:rPr lang="en-US" sz="1600" dirty="0" smtClean="0"/>
              <a:t>.	1,000</a:t>
            </a:r>
            <a:endParaRPr lang="en-US" sz="1600" dirty="0"/>
          </a:p>
          <a:p>
            <a:pPr marL="0" indent="0">
              <a:buNone/>
              <a:tabLst>
                <a:tab pos="7086600" algn="dec"/>
              </a:tabLst>
            </a:pPr>
            <a:r>
              <a:rPr lang="en-US" sz="1600" dirty="0"/>
              <a:t>          Program Service Fees . . . . . . . . . . . . . . . . . . . . . </a:t>
            </a:r>
            <a:r>
              <a:rPr lang="en-US" sz="1600" dirty="0" smtClean="0"/>
              <a:t>.	55,000</a:t>
            </a:r>
            <a:endParaRPr lang="en-US" sz="1600" dirty="0"/>
          </a:p>
          <a:p>
            <a:pPr marL="0" indent="0">
              <a:buNone/>
              <a:tabLst>
                <a:tab pos="7086600" algn="dec"/>
              </a:tabLst>
            </a:pPr>
            <a:r>
              <a:rPr lang="en-US" sz="1600" dirty="0"/>
              <a:t>          Investment Income—Without Donor Restrictions. . </a:t>
            </a:r>
            <a:r>
              <a:rPr lang="en-US" sz="1600" dirty="0" smtClean="0"/>
              <a:t>.	2,900</a:t>
            </a:r>
            <a:endParaRPr lang="en-US" sz="1600" dirty="0"/>
          </a:p>
          <a:p>
            <a:pPr marL="0" indent="0">
              <a:buNone/>
              <a:tabLst>
                <a:tab pos="7086600" algn="dec"/>
              </a:tabLst>
            </a:pPr>
            <a:r>
              <a:rPr lang="en-US" sz="1600" dirty="0"/>
              <a:t>          Miscellaneous Revenue . . . . . . . . . . . . . . . . . . . . </a:t>
            </a:r>
            <a:r>
              <a:rPr lang="en-US" sz="1600" dirty="0" smtClean="0"/>
              <a:t>.	1,500</a:t>
            </a:r>
            <a:endParaRPr lang="en-US" sz="1600" dirty="0"/>
          </a:p>
          <a:p>
            <a:pPr marL="0" indent="0">
              <a:buNone/>
              <a:tabLst>
                <a:tab pos="7086600" algn="dec"/>
              </a:tabLst>
            </a:pPr>
            <a:r>
              <a:rPr lang="en-US" sz="1600" dirty="0"/>
              <a:t>          Contributions—With Donor Restrictions—Program </a:t>
            </a:r>
            <a:r>
              <a:rPr lang="en-US" sz="1600" dirty="0" smtClean="0"/>
              <a:t>.	250</a:t>
            </a:r>
            <a:endParaRPr lang="en-US" sz="1600" dirty="0"/>
          </a:p>
          <a:p>
            <a:pPr marL="0" indent="0">
              <a:buNone/>
            </a:pPr>
            <a:endParaRPr lang="en-US" sz="1600" dirty="0"/>
          </a:p>
          <a:p>
            <a:pPr marL="0" indent="0">
              <a:buNone/>
              <a:tabLst>
                <a:tab pos="5943600" algn="dec"/>
              </a:tabLst>
            </a:pPr>
            <a:r>
              <a:rPr lang="en-US" sz="1600" dirty="0"/>
              <a:t>10. Accounts Receivable . . . . . . . . . . . . . . . . . . . . . . . . </a:t>
            </a:r>
            <a:r>
              <a:rPr lang="en-US" sz="1600" dirty="0" smtClean="0"/>
              <a:t>.	1,000</a:t>
            </a:r>
            <a:endParaRPr lang="en-US" sz="1600" dirty="0"/>
          </a:p>
          <a:p>
            <a:pPr marL="0" indent="0">
              <a:buNone/>
              <a:tabLst>
                <a:tab pos="7086600" algn="dec"/>
              </a:tabLst>
            </a:pPr>
            <a:r>
              <a:rPr lang="en-US" sz="1600" dirty="0"/>
              <a:t>          Sales to the Public . . . . . . . . . . . . . . . . . . . . . . . . </a:t>
            </a:r>
            <a:r>
              <a:rPr lang="en-US" sz="1600" dirty="0" smtClean="0"/>
              <a:t>.	1,000</a:t>
            </a:r>
            <a:endParaRPr lang="en-US" sz="1600" dirty="0"/>
          </a:p>
          <a:p>
            <a:pPr marL="0" indent="0">
              <a:buNone/>
            </a:pPr>
            <a:endParaRPr lang="en-US" sz="1600" dirty="0"/>
          </a:p>
          <a:p>
            <a:pPr marL="0" indent="0">
              <a:buNone/>
              <a:tabLst>
                <a:tab pos="5943600" algn="dec"/>
              </a:tabLst>
            </a:pPr>
            <a:r>
              <a:rPr lang="en-US" sz="1600" dirty="0"/>
              <a:t>11. Accounts Payable and Accrued Expenses . . . . . . . . </a:t>
            </a:r>
            <a:r>
              <a:rPr lang="en-US" sz="1600" dirty="0" smtClean="0"/>
              <a:t>.	182,864</a:t>
            </a:r>
            <a:endParaRPr lang="en-US" sz="1600" dirty="0"/>
          </a:p>
          <a:p>
            <a:pPr marL="0" indent="0">
              <a:buNone/>
              <a:tabLst>
                <a:tab pos="7086600" algn="dec"/>
              </a:tabLst>
            </a:pPr>
            <a:r>
              <a:rPr lang="en-US" sz="1600" dirty="0"/>
              <a:t>          Cash . . . . . . . . . . . . . . . . . . . . . . . . . . . . . . . . . . </a:t>
            </a:r>
            <a:r>
              <a:rPr lang="en-US" sz="1600" dirty="0" smtClean="0"/>
              <a:t>.	182,864</a:t>
            </a:r>
            <a:endParaRPr lang="en-US" sz="1600" b="1" i="1" dirty="0"/>
          </a:p>
        </p:txBody>
      </p:sp>
    </p:spTree>
    <p:extLst>
      <p:ext uri="{BB962C8B-B14F-4D97-AF65-F5344CB8AC3E}">
        <p14:creationId xmlns:p14="http://schemas.microsoft.com/office/powerpoint/2010/main" val="176263547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6 of 17)</a:t>
            </a:r>
          </a:p>
        </p:txBody>
      </p:sp>
      <p:sp>
        <p:nvSpPr>
          <p:cNvPr id="3" name="Content Placeholder 2"/>
          <p:cNvSpPr>
            <a:spLocks noGrp="1"/>
          </p:cNvSpPr>
          <p:nvPr>
            <p:ph idx="1"/>
          </p:nvPr>
        </p:nvSpPr>
        <p:spPr>
          <a:xfrm>
            <a:off x="411163" y="1371600"/>
            <a:ext cx="7683923" cy="3921125"/>
          </a:xfrm>
        </p:spPr>
        <p:txBody>
          <a:bodyPr/>
          <a:lstStyle/>
          <a:p>
            <a:pPr marL="0" indent="0">
              <a:buNone/>
            </a:pPr>
            <a:r>
              <a:rPr lang="en-US" sz="1600" b="1" i="1" dirty="0"/>
              <a:t>                                                                                            </a:t>
            </a:r>
            <a:r>
              <a:rPr lang="en-US" sz="1600" b="1" i="1" dirty="0" smtClean="0"/>
              <a:t>  Debits        Credits</a:t>
            </a:r>
            <a:endParaRPr lang="en-US" sz="1600" b="1" i="1" dirty="0"/>
          </a:p>
          <a:p>
            <a:pPr marL="0" indent="0">
              <a:buNone/>
              <a:tabLst>
                <a:tab pos="5943600" algn="dec"/>
              </a:tabLst>
            </a:pPr>
            <a:r>
              <a:rPr lang="en-US" sz="1600" dirty="0"/>
              <a:t>12.   Cash . . . . . . . . . . . . . . . . . . . . . . . . . . . . . . . . . . </a:t>
            </a:r>
            <a:r>
              <a:rPr lang="en-US" sz="1600" dirty="0" smtClean="0"/>
              <a:t>.	20,000</a:t>
            </a:r>
            <a:endParaRPr lang="en-US" sz="1600" dirty="0"/>
          </a:p>
          <a:p>
            <a:pPr marL="0" indent="0">
              <a:buNone/>
              <a:tabLst>
                <a:tab pos="7086600" algn="dec"/>
              </a:tabLst>
            </a:pPr>
            <a:r>
              <a:rPr lang="en-US" sz="1600" dirty="0"/>
              <a:t>            Contributions—With Donor Restrictions—Time</a:t>
            </a:r>
            <a:r>
              <a:rPr lang="en-US" sz="1600" dirty="0" smtClean="0"/>
              <a:t>.	10,000</a:t>
            </a:r>
            <a:endParaRPr lang="en-US" sz="1600" dirty="0"/>
          </a:p>
          <a:p>
            <a:pPr marL="0" indent="0">
              <a:buNone/>
              <a:tabLst>
                <a:tab pos="7086600" algn="dec"/>
              </a:tabLst>
            </a:pPr>
            <a:r>
              <a:rPr lang="en-US" sz="1600" dirty="0"/>
              <a:t>            Contributions—With Donor Restrictions—</a:t>
            </a:r>
            <a:r>
              <a:rPr lang="en-US" sz="1600" dirty="0" smtClean="0"/>
              <a:t>Program	6,000</a:t>
            </a:r>
            <a:endParaRPr lang="en-US" sz="1600" dirty="0"/>
          </a:p>
          <a:p>
            <a:pPr marL="0" indent="0">
              <a:buNone/>
              <a:tabLst>
                <a:tab pos="7086600" algn="dec"/>
              </a:tabLst>
            </a:pPr>
            <a:r>
              <a:rPr lang="en-US" sz="1600" dirty="0"/>
              <a:t>            Contributions—With Donor Restrictions—Plant . </a:t>
            </a:r>
            <a:r>
              <a:rPr lang="en-US" sz="1600" dirty="0" smtClean="0"/>
              <a:t>.	4,000</a:t>
            </a:r>
            <a:endParaRPr lang="en-US" sz="1600" dirty="0"/>
          </a:p>
          <a:p>
            <a:pPr marL="0" indent="0">
              <a:buNone/>
              <a:tabLst>
                <a:tab pos="5943600" algn="dec"/>
              </a:tabLst>
            </a:pPr>
            <a:r>
              <a:rPr lang="en-US" sz="1600" dirty="0"/>
              <a:t>13a. Miscellaneous Expense . . . . . . . . . . . . . . . . . . . . </a:t>
            </a:r>
            <a:r>
              <a:rPr lang="en-US" sz="1600" dirty="0" smtClean="0"/>
              <a:t>.	4,540</a:t>
            </a:r>
            <a:endParaRPr lang="en-US" sz="1600" dirty="0"/>
          </a:p>
          <a:p>
            <a:pPr marL="0" indent="0">
              <a:buNone/>
              <a:tabLst>
                <a:tab pos="5943600" algn="dec"/>
              </a:tabLst>
            </a:pPr>
            <a:r>
              <a:rPr lang="en-US" sz="1600" dirty="0"/>
              <a:t>        Mortgage Payable . . . . . . . . . . . . . . . . . . . . . . . . </a:t>
            </a:r>
            <a:r>
              <a:rPr lang="en-US" sz="1600" dirty="0" smtClean="0"/>
              <a:t>.	6,500</a:t>
            </a:r>
            <a:endParaRPr lang="en-US" sz="1600" dirty="0"/>
          </a:p>
          <a:p>
            <a:pPr marL="0" indent="0">
              <a:buNone/>
              <a:tabLst>
                <a:tab pos="7086600" algn="dec"/>
              </a:tabLst>
            </a:pPr>
            <a:r>
              <a:rPr lang="en-US" sz="1600" dirty="0"/>
              <a:t>            Cash . . . . . . . . . . . . . . . . . . . . . . . . . . . . . . . . </a:t>
            </a:r>
            <a:r>
              <a:rPr lang="en-US" sz="1600" dirty="0" smtClean="0"/>
              <a:t>.	11,040</a:t>
            </a:r>
            <a:endParaRPr lang="en-US" sz="1600" dirty="0"/>
          </a:p>
          <a:p>
            <a:pPr marL="0" indent="0">
              <a:buNone/>
              <a:tabLst>
                <a:tab pos="5943600" algn="dec"/>
              </a:tabLst>
            </a:pPr>
            <a:r>
              <a:rPr lang="en-US" sz="1600" dirty="0"/>
              <a:t>13b. Cash . . . . . . . . . . . . . . . . . . . . . . . . . . . . . . . . . . </a:t>
            </a:r>
            <a:r>
              <a:rPr lang="en-US" sz="1600" dirty="0" smtClean="0"/>
              <a:t>.	5,000</a:t>
            </a:r>
            <a:endParaRPr lang="en-US" sz="1600" dirty="0"/>
          </a:p>
          <a:p>
            <a:pPr marL="0" indent="0">
              <a:buNone/>
            </a:pPr>
            <a:r>
              <a:rPr lang="en-US" sz="1600" dirty="0"/>
              <a:t>            Short-Term Investments—With Donor Restrictions—</a:t>
            </a:r>
          </a:p>
          <a:p>
            <a:pPr marL="0" indent="0">
              <a:buNone/>
              <a:tabLst>
                <a:tab pos="7086600" algn="dec"/>
              </a:tabLst>
            </a:pPr>
            <a:r>
              <a:rPr lang="en-US" sz="1600" dirty="0"/>
              <a:t>              Plant . . . . . . . . . . . . . . . . . . . . . . . . . . . . . . . . . </a:t>
            </a:r>
            <a:r>
              <a:rPr lang="en-US" sz="1600" dirty="0" smtClean="0"/>
              <a:t>.	5,000</a:t>
            </a:r>
            <a:endParaRPr lang="en-US" sz="1600" dirty="0"/>
          </a:p>
          <a:p>
            <a:pPr marL="0" indent="0">
              <a:buNone/>
              <a:tabLst>
                <a:tab pos="5943600" algn="dec"/>
              </a:tabLst>
            </a:pPr>
            <a:r>
              <a:rPr lang="en-US" sz="1600" dirty="0"/>
              <a:t>13c. Equipment—With Donor Restrictions. . . . . . . . . . . </a:t>
            </a:r>
            <a:r>
              <a:rPr lang="en-US" sz="1600" dirty="0" smtClean="0"/>
              <a:t>.	5,000</a:t>
            </a:r>
            <a:endParaRPr lang="en-US" sz="1600" dirty="0"/>
          </a:p>
          <a:p>
            <a:pPr marL="0" indent="0">
              <a:buNone/>
              <a:tabLst>
                <a:tab pos="7086600" algn="dec"/>
              </a:tabLst>
            </a:pPr>
            <a:r>
              <a:rPr lang="en-US" sz="1600" dirty="0"/>
              <a:t>            Cash . . . . . . . . . . . . . . . . . . . . . . . . . . . . . . . . . </a:t>
            </a:r>
            <a:r>
              <a:rPr lang="en-US" sz="1600" dirty="0" smtClean="0"/>
              <a:t>.	5,000</a:t>
            </a:r>
            <a:endParaRPr lang="en-US" sz="1600" b="1" i="1" dirty="0"/>
          </a:p>
        </p:txBody>
      </p:sp>
    </p:spTree>
    <p:extLst>
      <p:ext uri="{BB962C8B-B14F-4D97-AF65-F5344CB8AC3E}">
        <p14:creationId xmlns:p14="http://schemas.microsoft.com/office/powerpoint/2010/main" val="24842918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7 of 17)</a:t>
            </a:r>
          </a:p>
        </p:txBody>
      </p:sp>
      <p:sp>
        <p:nvSpPr>
          <p:cNvPr id="3" name="Content Placeholder 2"/>
          <p:cNvSpPr>
            <a:spLocks noGrp="1"/>
          </p:cNvSpPr>
          <p:nvPr>
            <p:ph idx="1"/>
          </p:nvPr>
        </p:nvSpPr>
        <p:spPr>
          <a:xfrm>
            <a:off x="411163" y="1371600"/>
            <a:ext cx="7683923" cy="4202418"/>
          </a:xfrm>
        </p:spPr>
        <p:txBody>
          <a:bodyPr/>
          <a:lstStyle/>
          <a:p>
            <a:pPr marL="0" indent="0">
              <a:buNone/>
            </a:pPr>
            <a:r>
              <a:rPr lang="en-US" sz="1600" b="1" i="1" dirty="0"/>
              <a:t>                                                                                            </a:t>
            </a:r>
            <a:r>
              <a:rPr lang="en-US" sz="1600" b="1" i="1" dirty="0" smtClean="0"/>
              <a:t>  Debits        Credits</a:t>
            </a:r>
            <a:endParaRPr lang="en-US" sz="1600" b="1" i="1" dirty="0"/>
          </a:p>
          <a:p>
            <a:pPr marL="0" indent="0">
              <a:buNone/>
              <a:tabLst>
                <a:tab pos="5943600" algn="dec"/>
              </a:tabLst>
            </a:pPr>
            <a:r>
              <a:rPr lang="en-US" sz="1600" dirty="0"/>
              <a:t>14a. Cash . . . . . . . . . . . . . . . . . . . . . . . . . . . . . . . . . . </a:t>
            </a:r>
            <a:r>
              <a:rPr lang="en-US" sz="1600" dirty="0" smtClean="0"/>
              <a:t>.	1,390</a:t>
            </a:r>
            <a:endParaRPr lang="en-US" sz="1600" dirty="0"/>
          </a:p>
          <a:p>
            <a:pPr marL="0" indent="0">
              <a:buNone/>
            </a:pPr>
            <a:r>
              <a:rPr lang="en-US" sz="1600" dirty="0"/>
              <a:t>            Investment Income—With Donor Restrictions—</a:t>
            </a:r>
          </a:p>
          <a:p>
            <a:pPr marL="0" indent="0">
              <a:buNone/>
              <a:tabLst>
                <a:tab pos="7086600" algn="dec"/>
              </a:tabLst>
            </a:pPr>
            <a:r>
              <a:rPr lang="en-US" sz="1600" dirty="0"/>
              <a:t>              Plant . . . . . . . . . . . . . . . . . . . . . . . . . . . . . </a:t>
            </a:r>
            <a:r>
              <a:rPr lang="en-US" sz="1600" dirty="0" smtClean="0"/>
              <a:t>. . .	1,390</a:t>
            </a:r>
            <a:endParaRPr lang="en-US" sz="1600" dirty="0"/>
          </a:p>
          <a:p>
            <a:pPr marL="0" indent="0">
              <a:buNone/>
            </a:pPr>
            <a:endParaRPr lang="en-US" sz="1600" dirty="0"/>
          </a:p>
          <a:p>
            <a:pPr marL="0" indent="0">
              <a:buNone/>
              <a:tabLst>
                <a:tab pos="5943600" algn="dec"/>
              </a:tabLst>
            </a:pPr>
            <a:r>
              <a:rPr lang="en-US" sz="1600" dirty="0"/>
              <a:t>14b. Cash . . . . . . . . . . . . . . . . . . . . . . . . . . . . . . . . . . </a:t>
            </a:r>
            <a:r>
              <a:rPr lang="en-US" sz="1600" dirty="0" smtClean="0"/>
              <a:t>.	12,780</a:t>
            </a:r>
            <a:endParaRPr lang="en-US" sz="1600" dirty="0"/>
          </a:p>
          <a:p>
            <a:pPr marL="0" indent="0">
              <a:buNone/>
              <a:tabLst>
                <a:tab pos="7086600" algn="dec"/>
              </a:tabLst>
            </a:pPr>
            <a:r>
              <a:rPr lang="en-US" sz="1600" dirty="0"/>
              <a:t>            Investment Income—Without Donor </a:t>
            </a:r>
            <a:r>
              <a:rPr lang="en-US" sz="1600" dirty="0" smtClean="0"/>
              <a:t>Restrictions	12,780</a:t>
            </a:r>
            <a:endParaRPr lang="en-US" sz="1600" dirty="0"/>
          </a:p>
          <a:p>
            <a:pPr marL="0" indent="0">
              <a:buNone/>
            </a:pPr>
            <a:endParaRPr lang="en-US" sz="1600" dirty="0"/>
          </a:p>
          <a:p>
            <a:pPr marL="0" indent="0">
              <a:buNone/>
              <a:tabLst>
                <a:tab pos="5943600" algn="dec"/>
              </a:tabLst>
            </a:pPr>
            <a:r>
              <a:rPr lang="en-US" sz="1600" dirty="0"/>
              <a:t>15.   Professional Fees Expense . . . . . . . . . . . . . . . . . </a:t>
            </a:r>
            <a:r>
              <a:rPr lang="en-US" sz="1600" dirty="0" smtClean="0"/>
              <a:t>.	8,574</a:t>
            </a:r>
            <a:endParaRPr lang="en-US" sz="1600" dirty="0"/>
          </a:p>
          <a:p>
            <a:pPr marL="0" indent="0">
              <a:buNone/>
              <a:tabLst>
                <a:tab pos="7086600" algn="dec"/>
              </a:tabLst>
            </a:pPr>
            <a:r>
              <a:rPr lang="en-US" sz="1600" dirty="0"/>
              <a:t>            Cash . . . . . . . . . . . . . . . . . . . . . . . . . . . . . . . . </a:t>
            </a:r>
            <a:r>
              <a:rPr lang="en-US" sz="1600" dirty="0" smtClean="0"/>
              <a:t>.	8,574</a:t>
            </a:r>
            <a:endParaRPr lang="en-US" sz="1600" dirty="0"/>
          </a:p>
          <a:p>
            <a:pPr marL="0" indent="0">
              <a:buNone/>
            </a:pPr>
            <a:endParaRPr lang="en-US" sz="1600" b="1" i="1" dirty="0"/>
          </a:p>
          <a:p>
            <a:pPr marL="0" indent="0">
              <a:buNone/>
              <a:tabLst>
                <a:tab pos="5943600" algn="dec"/>
              </a:tabLst>
            </a:pPr>
            <a:r>
              <a:rPr lang="en-US" sz="1600" dirty="0"/>
              <a:t>16.   Cash . . . . . . . . . . . . . . . . . . . . . . . . . . . . . . . . . . </a:t>
            </a:r>
            <a:r>
              <a:rPr lang="en-US" sz="1600" dirty="0" smtClean="0"/>
              <a:t>.	100,000</a:t>
            </a:r>
            <a:endParaRPr lang="en-US" sz="1600" dirty="0"/>
          </a:p>
          <a:p>
            <a:pPr marL="0" indent="0">
              <a:buNone/>
            </a:pPr>
            <a:r>
              <a:rPr lang="en-US" sz="1600" dirty="0"/>
              <a:t>            Contributions—With Donor Restrictions—</a:t>
            </a:r>
          </a:p>
          <a:p>
            <a:pPr marL="0" indent="0">
              <a:buNone/>
              <a:tabLst>
                <a:tab pos="7086600" algn="dec"/>
              </a:tabLst>
            </a:pPr>
            <a:r>
              <a:rPr lang="en-US" sz="1600" dirty="0"/>
              <a:t>            Permanent Endowment. . . . . . . . . . . . . . . . . . </a:t>
            </a:r>
            <a:r>
              <a:rPr lang="en-US" sz="1600" dirty="0" smtClean="0"/>
              <a:t>.	100,000</a:t>
            </a:r>
            <a:endParaRPr lang="en-US" sz="1600" b="1" i="1" dirty="0"/>
          </a:p>
        </p:txBody>
      </p:sp>
    </p:spTree>
    <p:extLst>
      <p:ext uri="{BB962C8B-B14F-4D97-AF65-F5344CB8AC3E}">
        <p14:creationId xmlns:p14="http://schemas.microsoft.com/office/powerpoint/2010/main" val="330611573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8 of 17)</a:t>
            </a:r>
          </a:p>
        </p:txBody>
      </p:sp>
      <p:sp>
        <p:nvSpPr>
          <p:cNvPr id="3" name="Content Placeholder 2"/>
          <p:cNvSpPr>
            <a:spLocks noGrp="1"/>
          </p:cNvSpPr>
          <p:nvPr>
            <p:ph idx="1"/>
          </p:nvPr>
        </p:nvSpPr>
        <p:spPr>
          <a:xfrm>
            <a:off x="411163" y="1371600"/>
            <a:ext cx="7683923" cy="4425379"/>
          </a:xfrm>
        </p:spPr>
        <p:txBody>
          <a:bodyPr/>
          <a:lstStyle/>
          <a:p>
            <a:pPr marL="0" indent="0">
              <a:buNone/>
            </a:pPr>
            <a:r>
              <a:rPr lang="en-US" sz="1600" b="1" i="1" dirty="0"/>
              <a:t>                                                                                            </a:t>
            </a:r>
            <a:r>
              <a:rPr lang="en-US" sz="1600" b="1" i="1" dirty="0" smtClean="0"/>
              <a:t>  Debits        Credits</a:t>
            </a:r>
            <a:endParaRPr lang="en-US" sz="1600" b="1" i="1" dirty="0"/>
          </a:p>
          <a:p>
            <a:pPr marL="0" indent="0">
              <a:buNone/>
              <a:tabLst>
                <a:tab pos="5943600" algn="dec"/>
              </a:tabLst>
            </a:pPr>
            <a:r>
              <a:rPr lang="en-US" sz="1600" dirty="0"/>
              <a:t>17a. Supplies Expense . . . . . . . . . . . . . . . . . . . . . . . . . </a:t>
            </a:r>
            <a:r>
              <a:rPr lang="en-US" sz="1600" dirty="0" smtClean="0"/>
              <a:t>.	3,995</a:t>
            </a:r>
            <a:endParaRPr lang="en-US" sz="1600" dirty="0"/>
          </a:p>
          <a:p>
            <a:pPr marL="0" indent="0">
              <a:buNone/>
              <a:tabLst>
                <a:tab pos="7086600" algn="dec"/>
              </a:tabLst>
            </a:pPr>
            <a:r>
              <a:rPr lang="en-US" sz="1600" dirty="0"/>
              <a:t>            Supplies . . . . . . . . . . . . . . . . . . . . . . . . . . . . . . </a:t>
            </a:r>
            <a:r>
              <a:rPr lang="en-US" sz="1600" dirty="0" smtClean="0"/>
              <a:t>.	3,995</a:t>
            </a:r>
            <a:endParaRPr lang="en-US" sz="1600" dirty="0"/>
          </a:p>
          <a:p>
            <a:pPr marL="0" indent="0">
              <a:buNone/>
            </a:pPr>
            <a:endParaRPr lang="en-US" sz="1600" dirty="0"/>
          </a:p>
          <a:p>
            <a:pPr marL="0" indent="0">
              <a:buNone/>
              <a:tabLst>
                <a:tab pos="5943600" algn="dec"/>
              </a:tabLst>
            </a:pPr>
            <a:r>
              <a:rPr lang="en-US" sz="1600" dirty="0"/>
              <a:t>17b. Postage and Shipping Expense . . . . . . . . . . . . . . </a:t>
            </a:r>
            <a:r>
              <a:rPr lang="en-US" sz="1600" dirty="0" smtClean="0"/>
              <a:t>.	317</a:t>
            </a:r>
            <a:endParaRPr lang="en-US" sz="1600" dirty="0"/>
          </a:p>
          <a:p>
            <a:pPr marL="0" indent="0">
              <a:buNone/>
              <a:tabLst>
                <a:tab pos="7086600" algn="dec"/>
              </a:tabLst>
            </a:pPr>
            <a:r>
              <a:rPr lang="en-US" sz="1600" dirty="0"/>
              <a:t>            Prepaid Expense . . . . . . . . . . . . . . . . . . . . . . . </a:t>
            </a:r>
            <a:r>
              <a:rPr lang="en-US" sz="1600" dirty="0" smtClean="0"/>
              <a:t>.	317</a:t>
            </a:r>
            <a:endParaRPr lang="en-US" sz="1600" dirty="0"/>
          </a:p>
          <a:p>
            <a:pPr marL="0" indent="0">
              <a:buNone/>
            </a:pPr>
            <a:endParaRPr lang="en-US" sz="1600" dirty="0"/>
          </a:p>
          <a:p>
            <a:pPr marL="0" indent="0">
              <a:buNone/>
            </a:pPr>
            <a:r>
              <a:rPr lang="en-US" sz="1600" dirty="0"/>
              <a:t>18. Unrealized Loss on Investments—With Donor </a:t>
            </a:r>
          </a:p>
          <a:p>
            <a:pPr marL="0" indent="0">
              <a:buNone/>
              <a:tabLst>
                <a:tab pos="5943600" algn="dec"/>
              </a:tabLst>
            </a:pPr>
            <a:r>
              <a:rPr lang="en-US" sz="1600" dirty="0"/>
              <a:t>        Restrictions—Permanent Endowment . . . . . . . . . </a:t>
            </a:r>
            <a:r>
              <a:rPr lang="en-US" sz="1600" dirty="0" smtClean="0"/>
              <a:t>.	4,000</a:t>
            </a:r>
            <a:endParaRPr lang="en-US" sz="1600" dirty="0"/>
          </a:p>
          <a:p>
            <a:pPr marL="0" indent="0">
              <a:buNone/>
            </a:pPr>
            <a:r>
              <a:rPr lang="en-US" sz="1600" dirty="0"/>
              <a:t>      Unrealized Loss on Investments—Without Donor </a:t>
            </a:r>
          </a:p>
          <a:p>
            <a:pPr marL="0" indent="0">
              <a:buNone/>
              <a:tabLst>
                <a:tab pos="5943600" algn="dec"/>
              </a:tabLst>
            </a:pPr>
            <a:r>
              <a:rPr lang="en-US" sz="1600" dirty="0"/>
              <a:t>        Restrictions. . . . . . . . . . . . . . . . . . . . . . . . . . . . . . </a:t>
            </a:r>
            <a:r>
              <a:rPr lang="en-US" sz="1600" dirty="0" smtClean="0"/>
              <a:t>.	3,000</a:t>
            </a:r>
            <a:endParaRPr lang="en-US" sz="1600" dirty="0"/>
          </a:p>
          <a:p>
            <a:pPr marL="0" indent="0">
              <a:buNone/>
            </a:pPr>
            <a:r>
              <a:rPr lang="en-US" sz="1600" dirty="0"/>
              <a:t>            Long-Term Investments—With Donor </a:t>
            </a:r>
          </a:p>
          <a:p>
            <a:pPr marL="0" indent="0">
              <a:buNone/>
              <a:tabLst>
                <a:tab pos="7086600" algn="dec"/>
              </a:tabLst>
            </a:pPr>
            <a:r>
              <a:rPr lang="en-US" sz="1600" dirty="0"/>
              <a:t>              Restrictions—Permanent Endowment . . . . . . </a:t>
            </a:r>
            <a:r>
              <a:rPr lang="en-US" sz="1600" dirty="0" smtClean="0"/>
              <a:t>.	4,000</a:t>
            </a:r>
            <a:endParaRPr lang="en-US" sz="1600" dirty="0"/>
          </a:p>
          <a:p>
            <a:pPr marL="0" indent="0">
              <a:buNone/>
            </a:pPr>
            <a:r>
              <a:rPr lang="en-US" sz="1600" dirty="0"/>
              <a:t>            Long-Term Investments—Without Donor </a:t>
            </a:r>
          </a:p>
          <a:p>
            <a:pPr marL="0" indent="0">
              <a:buNone/>
              <a:tabLst>
                <a:tab pos="7086600" algn="dec"/>
              </a:tabLst>
            </a:pPr>
            <a:r>
              <a:rPr lang="en-US" sz="1600" dirty="0"/>
              <a:t>              Restrictions . . . . . . . . . . . . . . . . . . . . . . . . . . . </a:t>
            </a:r>
            <a:r>
              <a:rPr lang="en-US" sz="1600" dirty="0" smtClean="0"/>
              <a:t>.</a:t>
            </a:r>
            <a:r>
              <a:rPr lang="en-US" sz="1600" dirty="0"/>
              <a:t>	</a:t>
            </a:r>
            <a:r>
              <a:rPr lang="en-US" sz="1600" dirty="0" smtClean="0"/>
              <a:t>3,000</a:t>
            </a:r>
            <a:endParaRPr lang="en-US" sz="1600" dirty="0"/>
          </a:p>
        </p:txBody>
      </p:sp>
    </p:spTree>
    <p:extLst>
      <p:ext uri="{BB962C8B-B14F-4D97-AF65-F5344CB8AC3E}">
        <p14:creationId xmlns:p14="http://schemas.microsoft.com/office/powerpoint/2010/main" val="161080708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9 of 17)</a:t>
            </a:r>
          </a:p>
        </p:txBody>
      </p:sp>
      <p:sp>
        <p:nvSpPr>
          <p:cNvPr id="3" name="Content Placeholder 2"/>
          <p:cNvSpPr>
            <a:spLocks noGrp="1"/>
          </p:cNvSpPr>
          <p:nvPr>
            <p:ph idx="1"/>
          </p:nvPr>
        </p:nvSpPr>
        <p:spPr>
          <a:xfrm>
            <a:off x="411163" y="1371600"/>
            <a:ext cx="7683923" cy="4231500"/>
          </a:xfrm>
        </p:spPr>
        <p:txBody>
          <a:bodyPr/>
          <a:lstStyle/>
          <a:p>
            <a:pPr marL="0" indent="0">
              <a:buNone/>
            </a:pPr>
            <a:r>
              <a:rPr lang="en-US" sz="1600" b="1" i="1" dirty="0"/>
              <a:t>                                                                                            </a:t>
            </a:r>
            <a:r>
              <a:rPr lang="en-US" sz="1600" b="1" i="1" dirty="0" smtClean="0"/>
              <a:t>  Debits        Credits</a:t>
            </a:r>
            <a:endParaRPr lang="en-US" sz="1600" b="1" i="1" dirty="0"/>
          </a:p>
          <a:p>
            <a:pPr marL="0" indent="0">
              <a:buNone/>
            </a:pPr>
            <a:endParaRPr lang="en-US" sz="1600" dirty="0"/>
          </a:p>
          <a:p>
            <a:pPr marL="0" indent="0">
              <a:buNone/>
              <a:tabLst>
                <a:tab pos="5943600" algn="dec"/>
              </a:tabLst>
            </a:pPr>
            <a:r>
              <a:rPr lang="en-US" sz="1600" dirty="0"/>
              <a:t>19. Provision for Uncollectible Pledges . . . . . . . . . . . . . </a:t>
            </a:r>
            <a:r>
              <a:rPr lang="en-US" sz="1600" dirty="0" smtClean="0"/>
              <a:t>.	104</a:t>
            </a:r>
            <a:endParaRPr lang="en-US" sz="1600" dirty="0"/>
          </a:p>
          <a:p>
            <a:pPr marL="0" indent="0">
              <a:buNone/>
            </a:pPr>
            <a:r>
              <a:rPr lang="en-US" sz="1600" dirty="0"/>
              <a:t>            Allowance for Uncollectible Pledges—Without </a:t>
            </a:r>
          </a:p>
          <a:p>
            <a:pPr marL="0" indent="0">
              <a:buNone/>
              <a:tabLst>
                <a:tab pos="7086600" algn="dec"/>
              </a:tabLst>
            </a:pPr>
            <a:r>
              <a:rPr lang="en-US" sz="1600" dirty="0"/>
              <a:t>              Donor Restrictions . . . . . . . . . . . . . . . . . . . . . . </a:t>
            </a:r>
            <a:r>
              <a:rPr lang="en-US" sz="1600" dirty="0" smtClean="0"/>
              <a:t>.	104</a:t>
            </a:r>
            <a:endParaRPr lang="en-US" sz="1600" b="1" i="1" dirty="0"/>
          </a:p>
          <a:p>
            <a:pPr marL="0" indent="0">
              <a:buNone/>
            </a:pPr>
            <a:endParaRPr lang="en-US" sz="1600" dirty="0"/>
          </a:p>
          <a:p>
            <a:pPr marL="0" indent="0">
              <a:buNone/>
              <a:tabLst>
                <a:tab pos="5943600" algn="dec"/>
              </a:tabLst>
            </a:pPr>
            <a:r>
              <a:rPr lang="en-US" sz="1600" dirty="0"/>
              <a:t>20a. Depreciation of Buildings and Equipment . . . . . . . </a:t>
            </a:r>
            <a:r>
              <a:rPr lang="en-US" sz="1600" dirty="0" smtClean="0"/>
              <a:t>.	4,185</a:t>
            </a:r>
            <a:endParaRPr lang="en-US" sz="1600" dirty="0"/>
          </a:p>
          <a:p>
            <a:pPr marL="0" indent="0">
              <a:buNone/>
              <a:tabLst>
                <a:tab pos="7086600" algn="dec"/>
              </a:tabLst>
            </a:pPr>
            <a:r>
              <a:rPr lang="en-US" sz="1600" dirty="0"/>
              <a:t>            Allowance for Depreciation—Building . . . . . . . . </a:t>
            </a:r>
            <a:r>
              <a:rPr lang="en-US" sz="1600" dirty="0" smtClean="0"/>
              <a:t>.	1,145</a:t>
            </a:r>
            <a:endParaRPr lang="en-US" sz="1600" dirty="0"/>
          </a:p>
          <a:p>
            <a:pPr marL="0" indent="0">
              <a:buNone/>
              <a:tabLst>
                <a:tab pos="7086600" algn="dec"/>
              </a:tabLst>
            </a:pPr>
            <a:r>
              <a:rPr lang="en-US" sz="1600" dirty="0"/>
              <a:t>            Allowance for Depreciation—Equipment . . . . . . </a:t>
            </a:r>
            <a:r>
              <a:rPr lang="en-US" sz="1600" dirty="0" smtClean="0"/>
              <a:t>.	3,040</a:t>
            </a:r>
            <a:endParaRPr lang="en-US" sz="1600" dirty="0"/>
          </a:p>
          <a:p>
            <a:pPr marL="0" indent="0">
              <a:buNone/>
            </a:pPr>
            <a:endParaRPr lang="en-US" sz="1600" dirty="0"/>
          </a:p>
          <a:p>
            <a:pPr marL="0" indent="0">
              <a:buNone/>
            </a:pPr>
            <a:r>
              <a:rPr lang="en-US" sz="1600" dirty="0"/>
              <a:t>20b. Net Assets Released—Satisfaction of Plant </a:t>
            </a:r>
          </a:p>
          <a:p>
            <a:pPr marL="0" indent="0">
              <a:buNone/>
              <a:tabLst>
                <a:tab pos="5943600" algn="dec"/>
              </a:tabLst>
            </a:pPr>
            <a:r>
              <a:rPr lang="en-US" sz="1600" dirty="0"/>
              <a:t>          Restrictions—With Donor Restrictions. . . . . . . . . </a:t>
            </a:r>
            <a:r>
              <a:rPr lang="en-US" sz="1600" dirty="0" smtClean="0"/>
              <a:t>.	4,185</a:t>
            </a:r>
            <a:endParaRPr lang="en-US" sz="1600" dirty="0"/>
          </a:p>
          <a:p>
            <a:pPr marL="0" indent="0">
              <a:buNone/>
            </a:pPr>
            <a:r>
              <a:rPr lang="en-US" sz="1600" dirty="0"/>
              <a:t>            Net Assets Released—Satisfaction of Plant </a:t>
            </a:r>
          </a:p>
          <a:p>
            <a:pPr marL="0" indent="0">
              <a:buNone/>
              <a:tabLst>
                <a:tab pos="7086600" algn="dec"/>
              </a:tabLst>
            </a:pPr>
            <a:r>
              <a:rPr lang="en-US" sz="1600" dirty="0"/>
              <a:t>              Restrictions—Without Donor Restrictions . . . . </a:t>
            </a:r>
            <a:r>
              <a:rPr lang="en-US" sz="1600" dirty="0" smtClean="0"/>
              <a:t>.	4,185</a:t>
            </a:r>
            <a:endParaRPr lang="en-US" sz="1600" b="1" i="1" dirty="0"/>
          </a:p>
        </p:txBody>
      </p:sp>
    </p:spTree>
    <p:extLst>
      <p:ext uri="{BB962C8B-B14F-4D97-AF65-F5344CB8AC3E}">
        <p14:creationId xmlns:p14="http://schemas.microsoft.com/office/powerpoint/2010/main" val="184656782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10 of 17)</a:t>
            </a:r>
          </a:p>
        </p:txBody>
      </p:sp>
      <p:sp>
        <p:nvSpPr>
          <p:cNvPr id="3" name="Content Placeholder 2"/>
          <p:cNvSpPr>
            <a:spLocks noGrp="1"/>
          </p:cNvSpPr>
          <p:nvPr>
            <p:ph idx="1"/>
          </p:nvPr>
        </p:nvSpPr>
        <p:spPr>
          <a:xfrm>
            <a:off x="411163" y="1371600"/>
            <a:ext cx="7683923" cy="4183030"/>
          </a:xfrm>
        </p:spPr>
        <p:txBody>
          <a:bodyPr/>
          <a:lstStyle/>
          <a:p>
            <a:pPr marL="0" indent="0">
              <a:buNone/>
            </a:pPr>
            <a:r>
              <a:rPr lang="en-US" sz="1600" b="1" i="1" dirty="0"/>
              <a:t>                                                                                            </a:t>
            </a:r>
            <a:r>
              <a:rPr lang="en-US" sz="1600" b="1" i="1" dirty="0" smtClean="0"/>
              <a:t>  Debits        Credits</a:t>
            </a:r>
            <a:endParaRPr lang="en-US" sz="1600" b="1" i="1" dirty="0"/>
          </a:p>
          <a:p>
            <a:pPr marL="0" indent="0">
              <a:buNone/>
              <a:tabLst>
                <a:tab pos="5943600" algn="dec"/>
              </a:tabLst>
            </a:pPr>
            <a:r>
              <a:rPr lang="en-US" sz="1600" dirty="0"/>
              <a:t>21. Counseling Program Expenses . . . . . . . . . . . . . . . </a:t>
            </a:r>
            <a:r>
              <a:rPr lang="en-US" sz="1600" dirty="0" smtClean="0"/>
              <a:t>.	2,480</a:t>
            </a:r>
            <a:endParaRPr lang="en-US" sz="1600" dirty="0"/>
          </a:p>
          <a:p>
            <a:pPr marL="0" indent="0">
              <a:buNone/>
              <a:tabLst>
                <a:tab pos="5943600" algn="dec"/>
              </a:tabLst>
            </a:pPr>
            <a:r>
              <a:rPr lang="en-US" sz="1600" dirty="0"/>
              <a:t>      Adoption Program Expenses . . . . . . . . . . . . . . . . . </a:t>
            </a:r>
            <a:r>
              <a:rPr lang="en-US" sz="1600" dirty="0" smtClean="0"/>
              <a:t>.	990</a:t>
            </a:r>
            <a:endParaRPr lang="en-US" sz="1600" dirty="0"/>
          </a:p>
          <a:p>
            <a:pPr marL="0" indent="0">
              <a:buNone/>
              <a:tabLst>
                <a:tab pos="5943600" algn="dec"/>
              </a:tabLst>
            </a:pPr>
            <a:r>
              <a:rPr lang="en-US" sz="1600" dirty="0"/>
              <a:t>      Foster Home Care Program Expenses . . . . . . . . . </a:t>
            </a:r>
            <a:r>
              <a:rPr lang="en-US" sz="1600" dirty="0" smtClean="0"/>
              <a:t>.	2,510</a:t>
            </a:r>
            <a:endParaRPr lang="en-US" sz="1600" dirty="0"/>
          </a:p>
          <a:p>
            <a:pPr marL="0" indent="0">
              <a:buNone/>
              <a:tabLst>
                <a:tab pos="5943600" algn="dec"/>
              </a:tabLst>
            </a:pPr>
            <a:r>
              <a:rPr lang="en-US" sz="1600" dirty="0"/>
              <a:t>      Special Outreach Project Program Expenses . . . . </a:t>
            </a:r>
            <a:r>
              <a:rPr lang="en-US" sz="1600" dirty="0" smtClean="0"/>
              <a:t>.	2,050</a:t>
            </a:r>
            <a:endParaRPr lang="en-US" sz="1600" dirty="0"/>
          </a:p>
          <a:p>
            <a:pPr marL="0" indent="0">
              <a:buNone/>
              <a:tabLst>
                <a:tab pos="5943600" algn="dec"/>
              </a:tabLst>
            </a:pPr>
            <a:r>
              <a:rPr lang="en-US" sz="1600" dirty="0"/>
              <a:t>      Management and General Support Expenses . . . . </a:t>
            </a:r>
            <a:r>
              <a:rPr lang="en-US" sz="1600" dirty="0" smtClean="0"/>
              <a:t>.	530</a:t>
            </a:r>
            <a:endParaRPr lang="en-US" sz="1600" dirty="0"/>
          </a:p>
          <a:p>
            <a:pPr marL="0" indent="0">
              <a:buNone/>
              <a:tabLst>
                <a:tab pos="5943600" algn="dec"/>
              </a:tabLst>
            </a:pPr>
            <a:r>
              <a:rPr lang="en-US" sz="1600" dirty="0"/>
              <a:t>      Fund-Raising Support Expenses . . . . . . . . . . . . . . </a:t>
            </a:r>
            <a:r>
              <a:rPr lang="en-US" sz="1600" dirty="0" smtClean="0"/>
              <a:t>.	165</a:t>
            </a:r>
            <a:endParaRPr lang="en-US" sz="1600" dirty="0"/>
          </a:p>
          <a:p>
            <a:pPr marL="0" indent="0">
              <a:buNone/>
              <a:tabLst>
                <a:tab pos="7086600" algn="dec"/>
              </a:tabLst>
            </a:pPr>
            <a:r>
              <a:rPr lang="en-US" sz="1600" dirty="0"/>
              <a:t>           Miscellaneous Expense . . . . . . . . . . . . . . . . . . </a:t>
            </a:r>
            <a:r>
              <a:rPr lang="en-US" sz="1600" dirty="0" smtClean="0"/>
              <a:t>. .	4,540</a:t>
            </a:r>
            <a:endParaRPr lang="en-US" sz="1600" dirty="0"/>
          </a:p>
          <a:p>
            <a:pPr marL="0" indent="0">
              <a:buNone/>
              <a:tabLst>
                <a:tab pos="7086600" algn="dec"/>
              </a:tabLst>
            </a:pPr>
            <a:r>
              <a:rPr lang="en-US" sz="1600" dirty="0"/>
              <a:t>           Depreciation of Buildings and Equipment . . . . </a:t>
            </a:r>
            <a:r>
              <a:rPr lang="en-US" sz="1600" dirty="0" smtClean="0"/>
              <a:t>. .	4,185</a:t>
            </a:r>
            <a:endParaRPr lang="en-US" sz="1600" dirty="0"/>
          </a:p>
          <a:p>
            <a:pPr marL="0" indent="0">
              <a:buNone/>
            </a:pPr>
            <a:endParaRPr lang="en-US" sz="1600" dirty="0"/>
          </a:p>
          <a:p>
            <a:pPr marL="0" indent="0">
              <a:buNone/>
              <a:tabLst>
                <a:tab pos="5943600" algn="dec"/>
              </a:tabLst>
            </a:pPr>
            <a:r>
              <a:rPr lang="en-US" sz="1600" dirty="0"/>
              <a:t>22. Special Outreach Project Program Expenses . . . . </a:t>
            </a:r>
            <a:r>
              <a:rPr lang="en-US" sz="1600" dirty="0" smtClean="0"/>
              <a:t>.	23,100</a:t>
            </a:r>
            <a:endParaRPr lang="en-US" sz="1600" dirty="0"/>
          </a:p>
          <a:p>
            <a:pPr marL="0" indent="0">
              <a:buNone/>
              <a:tabLst>
                <a:tab pos="7086600" algn="dec"/>
              </a:tabLst>
            </a:pPr>
            <a:r>
              <a:rPr lang="en-US" sz="1600" dirty="0"/>
              <a:t>           Professional Fees Expense . . . . . . . . . . . . . . . </a:t>
            </a:r>
            <a:r>
              <a:rPr lang="en-US" sz="1600" dirty="0" smtClean="0"/>
              <a:t>.	17,000</a:t>
            </a:r>
            <a:endParaRPr lang="en-US" sz="1600" dirty="0"/>
          </a:p>
          <a:p>
            <a:pPr marL="0" indent="0">
              <a:buNone/>
              <a:tabLst>
                <a:tab pos="7086600" algn="dec"/>
              </a:tabLst>
            </a:pPr>
            <a:r>
              <a:rPr lang="en-US" sz="1600" dirty="0"/>
              <a:t>           Supplies Expense . . . . . . . . . . . . . . . . . . . . . . </a:t>
            </a:r>
            <a:r>
              <a:rPr lang="en-US" sz="1600" dirty="0" smtClean="0"/>
              <a:t>.	4,500</a:t>
            </a:r>
            <a:endParaRPr lang="en-US" sz="1600" dirty="0"/>
          </a:p>
          <a:p>
            <a:pPr marL="0" indent="0">
              <a:buNone/>
              <a:tabLst>
                <a:tab pos="7086600" algn="dec"/>
              </a:tabLst>
            </a:pPr>
            <a:r>
              <a:rPr lang="en-US" sz="1600" dirty="0"/>
              <a:t>           Printing and Publications Expense . . . . . . . . . </a:t>
            </a:r>
            <a:r>
              <a:rPr lang="en-US" sz="1600" dirty="0" smtClean="0"/>
              <a:t>.	1,600</a:t>
            </a:r>
            <a:endParaRPr lang="en-US" sz="1600" b="1" i="1" dirty="0"/>
          </a:p>
        </p:txBody>
      </p:sp>
    </p:spTree>
    <p:extLst>
      <p:ext uri="{BB962C8B-B14F-4D97-AF65-F5344CB8AC3E}">
        <p14:creationId xmlns:p14="http://schemas.microsoft.com/office/powerpoint/2010/main" val="2834915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Government or </a:t>
            </a:r>
            <a:r>
              <a:rPr lang="en-US" sz="3200" b="1" dirty="0" smtClean="0"/>
              <a:t>Not</a:t>
            </a:r>
            <a:r>
              <a:rPr lang="en-US" sz="3200" b="1" dirty="0"/>
              <a:t>?</a:t>
            </a:r>
          </a:p>
        </p:txBody>
      </p:sp>
      <p:sp>
        <p:nvSpPr>
          <p:cNvPr id="3" name="Content Placeholder 2"/>
          <p:cNvSpPr>
            <a:spLocks noGrp="1"/>
          </p:cNvSpPr>
          <p:nvPr>
            <p:ph idx="1"/>
          </p:nvPr>
        </p:nvSpPr>
        <p:spPr/>
        <p:txBody>
          <a:bodyPr/>
          <a:lstStyle/>
          <a:p>
            <a:pPr>
              <a:spcBef>
                <a:spcPts val="1200"/>
              </a:spcBef>
            </a:pPr>
            <a:r>
              <a:rPr lang="en-US" sz="2400" dirty="0">
                <a:solidFill>
                  <a:srgbClr val="000000"/>
                </a:solidFill>
              </a:rPr>
              <a:t>The not-for-profit audit and accounting guide of the AICPA, with the tacit approval of both the FASB and the GASB,</a:t>
            </a:r>
            <a:r>
              <a:rPr lang="en-US" sz="2400" dirty="0"/>
              <a:t> has provided guidance on how to differentiate a </a:t>
            </a:r>
            <a:r>
              <a:rPr lang="en-US" sz="2400" dirty="0" smtClean="0"/>
              <a:t>governmental </a:t>
            </a:r>
            <a:r>
              <a:rPr lang="en-US" sz="2400" dirty="0"/>
              <a:t>organization from a </a:t>
            </a:r>
            <a:r>
              <a:rPr lang="en-US" sz="2400" dirty="0" smtClean="0"/>
              <a:t>nongovernmental </a:t>
            </a:r>
            <a:r>
              <a:rPr lang="en-US" sz="2400" dirty="0"/>
              <a:t>organization.</a:t>
            </a:r>
          </a:p>
          <a:p>
            <a:pPr>
              <a:spcBef>
                <a:spcPts val="1200"/>
              </a:spcBef>
            </a:pPr>
            <a:r>
              <a:rPr lang="en-US" sz="2400" dirty="0"/>
              <a:t>Colleges and universities, hospitals, museums, and social service agencies are examples of organizations that may be either governmental or nongovernmental.</a:t>
            </a:r>
            <a:endParaRPr lang="en-US" sz="2400" dirty="0">
              <a:solidFill>
                <a:srgbClr val="000000"/>
              </a:solidFill>
            </a:endParaRPr>
          </a:p>
        </p:txBody>
      </p:sp>
    </p:spTree>
    <p:extLst>
      <p:ext uri="{BB962C8B-B14F-4D97-AF65-F5344CB8AC3E}">
        <p14:creationId xmlns:p14="http://schemas.microsoft.com/office/powerpoint/2010/main" val="37480375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11 of 17)</a:t>
            </a:r>
          </a:p>
        </p:txBody>
      </p:sp>
      <p:sp>
        <p:nvSpPr>
          <p:cNvPr id="3" name="Content Placeholder 2"/>
          <p:cNvSpPr>
            <a:spLocks noGrp="1"/>
          </p:cNvSpPr>
          <p:nvPr>
            <p:ph idx="1"/>
          </p:nvPr>
        </p:nvSpPr>
        <p:spPr>
          <a:xfrm>
            <a:off x="411163" y="1371600"/>
            <a:ext cx="7683923" cy="3921125"/>
          </a:xfrm>
        </p:spPr>
        <p:txBody>
          <a:bodyPr/>
          <a:lstStyle/>
          <a:p>
            <a:pPr marL="0" indent="0">
              <a:buNone/>
            </a:pPr>
            <a:r>
              <a:rPr lang="en-US" sz="1600" b="1" i="1" dirty="0"/>
              <a:t>                                                                                           </a:t>
            </a:r>
            <a:r>
              <a:rPr lang="en-US" sz="1600" b="1" i="1" dirty="0" smtClean="0"/>
              <a:t>   </a:t>
            </a:r>
            <a:r>
              <a:rPr lang="en-US" sz="1600" b="1" i="1" dirty="0"/>
              <a:t>Debits        </a:t>
            </a:r>
            <a:r>
              <a:rPr lang="en-US" sz="1600" b="1" i="1" dirty="0" smtClean="0"/>
              <a:t>Credits</a:t>
            </a:r>
            <a:endParaRPr lang="en-US" sz="1600" b="1" i="1" dirty="0"/>
          </a:p>
          <a:p>
            <a:pPr marL="0" indent="0">
              <a:buNone/>
            </a:pPr>
            <a:r>
              <a:rPr lang="en-US" sz="1600" dirty="0"/>
              <a:t>23. Allocation of expenses to functions (see text)</a:t>
            </a:r>
          </a:p>
          <a:p>
            <a:pPr marL="0" indent="0">
              <a:buNone/>
            </a:pPr>
            <a:endParaRPr lang="en-US" sz="1600" dirty="0"/>
          </a:p>
          <a:p>
            <a:pPr marL="0" indent="0">
              <a:buNone/>
            </a:pPr>
            <a:r>
              <a:rPr lang="en-US" sz="1600" dirty="0"/>
              <a:t>24. Net Assets Without Donor Restrictions—</a:t>
            </a:r>
          </a:p>
          <a:p>
            <a:pPr marL="0" indent="0">
              <a:buNone/>
              <a:tabLst>
                <a:tab pos="5943600" algn="dec"/>
              </a:tabLst>
            </a:pPr>
            <a:r>
              <a:rPr lang="en-US" sz="1600" dirty="0"/>
              <a:t>        Designated for Special Outreach Project . . . . . . . </a:t>
            </a:r>
            <a:r>
              <a:rPr lang="en-US" sz="1600" dirty="0" smtClean="0"/>
              <a:t>.	30,000</a:t>
            </a:r>
            <a:endParaRPr lang="en-US" sz="1600" dirty="0"/>
          </a:p>
          <a:p>
            <a:pPr marL="0" indent="0">
              <a:buNone/>
            </a:pPr>
            <a:r>
              <a:rPr lang="en-US" sz="1600" dirty="0"/>
              <a:t>          Net Assets Without Donor Restrictions—</a:t>
            </a:r>
          </a:p>
          <a:p>
            <a:pPr marL="0" indent="0">
              <a:buNone/>
              <a:tabLst>
                <a:tab pos="7086600" algn="dec"/>
              </a:tabLst>
            </a:pPr>
            <a:r>
              <a:rPr lang="en-US" sz="1600" dirty="0"/>
              <a:t>            Undesignated—Available for Operations . . . . . </a:t>
            </a:r>
            <a:r>
              <a:rPr lang="en-US" sz="1600" dirty="0" smtClean="0"/>
              <a:t>.	30,000</a:t>
            </a:r>
            <a:endParaRPr lang="en-US" sz="1600" dirty="0"/>
          </a:p>
          <a:p>
            <a:pPr marL="0" indent="0">
              <a:buNone/>
            </a:pPr>
            <a:r>
              <a:rPr lang="en-US" sz="1600" dirty="0"/>
              <a:t>      Net Assets Released—Satisfaction of Program </a:t>
            </a:r>
          </a:p>
          <a:p>
            <a:pPr marL="0" indent="0">
              <a:buNone/>
              <a:tabLst>
                <a:tab pos="5943600" algn="dec"/>
              </a:tabLst>
            </a:pPr>
            <a:r>
              <a:rPr lang="en-US" sz="1600" dirty="0"/>
              <a:t>        Restrictions—With Donor Restrictions. . . . . . . . . </a:t>
            </a:r>
            <a:r>
              <a:rPr lang="en-US" sz="1600" dirty="0" smtClean="0"/>
              <a:t>.	27,400</a:t>
            </a:r>
            <a:endParaRPr lang="en-US" sz="1600" dirty="0"/>
          </a:p>
          <a:p>
            <a:pPr marL="0" indent="0">
              <a:buNone/>
            </a:pPr>
            <a:r>
              <a:rPr lang="en-US" sz="1600" dirty="0"/>
              <a:t>          Net Assets Released—Satisfaction of Program </a:t>
            </a:r>
          </a:p>
          <a:p>
            <a:pPr marL="0" indent="0">
              <a:buNone/>
              <a:tabLst>
                <a:tab pos="7086600" algn="dec"/>
              </a:tabLst>
            </a:pPr>
            <a:r>
              <a:rPr lang="en-US" sz="1600" dirty="0"/>
              <a:t>            Restrictions—Without Donor Restrictions . . . . . </a:t>
            </a:r>
            <a:r>
              <a:rPr lang="en-US" sz="1600" dirty="0" smtClean="0"/>
              <a:t>.	27,400</a:t>
            </a:r>
            <a:endParaRPr lang="en-US" sz="1600" b="1" i="1" dirty="0"/>
          </a:p>
        </p:txBody>
      </p:sp>
    </p:spTree>
    <p:extLst>
      <p:ext uri="{BB962C8B-B14F-4D97-AF65-F5344CB8AC3E}">
        <p14:creationId xmlns:p14="http://schemas.microsoft.com/office/powerpoint/2010/main" val="36974190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12 of 17)</a:t>
            </a:r>
          </a:p>
        </p:txBody>
      </p:sp>
      <p:sp>
        <p:nvSpPr>
          <p:cNvPr id="3" name="Content Placeholder 2"/>
          <p:cNvSpPr>
            <a:spLocks noGrp="1"/>
          </p:cNvSpPr>
          <p:nvPr>
            <p:ph idx="1"/>
          </p:nvPr>
        </p:nvSpPr>
        <p:spPr>
          <a:xfrm>
            <a:off x="411480" y="1371600"/>
            <a:ext cx="7683606" cy="4460875"/>
          </a:xfrm>
        </p:spPr>
        <p:txBody>
          <a:bodyPr/>
          <a:lstStyle/>
          <a:p>
            <a:pPr marL="0" indent="0">
              <a:buNone/>
            </a:pPr>
            <a:r>
              <a:rPr lang="en-US" sz="1600" b="1" i="1" dirty="0"/>
              <a:t>                                                                                            </a:t>
            </a:r>
            <a:r>
              <a:rPr lang="en-US" sz="1600" b="1" i="1" dirty="0" smtClean="0"/>
              <a:t>  Debits        Credits</a:t>
            </a:r>
            <a:endParaRPr lang="en-US" sz="1600" b="1" i="1" dirty="0"/>
          </a:p>
          <a:p>
            <a:pPr marL="0" indent="0">
              <a:buNone/>
              <a:tabLst>
                <a:tab pos="5943600" algn="dec"/>
              </a:tabLst>
            </a:pPr>
            <a:r>
              <a:rPr lang="en-US" sz="1600" dirty="0"/>
              <a:t>25a. Net Assets With Donor Restrictions—Time . . . . . </a:t>
            </a:r>
            <a:r>
              <a:rPr lang="en-US" sz="1600" dirty="0" smtClean="0"/>
              <a:t>. .	5,125</a:t>
            </a:r>
            <a:endParaRPr lang="en-US" sz="1600" dirty="0"/>
          </a:p>
          <a:p>
            <a:pPr marL="0" indent="0">
              <a:buNone/>
              <a:tabLst>
                <a:tab pos="5943600" algn="dec"/>
              </a:tabLst>
            </a:pPr>
            <a:r>
              <a:rPr lang="en-US" sz="1600" dirty="0"/>
              <a:t>        Net Assets Released—Expiration of Time </a:t>
            </a:r>
          </a:p>
          <a:p>
            <a:pPr marL="0" indent="0">
              <a:buNone/>
              <a:tabLst>
                <a:tab pos="5943600" algn="dec"/>
              </a:tabLst>
            </a:pPr>
            <a:r>
              <a:rPr lang="en-US" sz="1600" dirty="0"/>
              <a:t>          Restrictions—Without Donor Restrictions . . . . . . </a:t>
            </a:r>
            <a:r>
              <a:rPr lang="en-US" sz="1600" dirty="0" smtClean="0"/>
              <a:t>.	5,125</a:t>
            </a:r>
            <a:endParaRPr lang="en-US" sz="1600" dirty="0"/>
          </a:p>
          <a:p>
            <a:pPr marL="0" indent="0">
              <a:buNone/>
            </a:pPr>
            <a:r>
              <a:rPr lang="en-US" sz="1600" dirty="0"/>
              <a:t>             Net Assets Released—Expiration of Time </a:t>
            </a:r>
          </a:p>
          <a:p>
            <a:pPr marL="0" indent="0">
              <a:buNone/>
              <a:tabLst>
                <a:tab pos="7086600" algn="dec"/>
              </a:tabLst>
            </a:pPr>
            <a:r>
              <a:rPr lang="en-US" sz="1600" dirty="0"/>
              <a:t>               Restriction</a:t>
            </a:r>
            <a:r>
              <a:rPr lang="en-US" sz="1600" dirty="0" smtClean="0"/>
              <a:t>—With </a:t>
            </a:r>
            <a:r>
              <a:rPr lang="en-US" sz="1600" dirty="0"/>
              <a:t>Donor Restrictions. . . . . . . </a:t>
            </a:r>
            <a:r>
              <a:rPr lang="en-US" sz="1600" dirty="0" smtClean="0"/>
              <a:t>. .	5,125</a:t>
            </a:r>
            <a:endParaRPr lang="en-US" sz="1600" dirty="0"/>
          </a:p>
          <a:p>
            <a:pPr marL="0" indent="0">
              <a:buNone/>
              <a:tabLst>
                <a:tab pos="7086600" algn="dec"/>
              </a:tabLst>
            </a:pPr>
            <a:r>
              <a:rPr lang="en-US" sz="1600" dirty="0"/>
              <a:t>             Net Assets Without Donor Restrictions—</a:t>
            </a:r>
          </a:p>
          <a:p>
            <a:pPr marL="0" indent="0">
              <a:buNone/>
              <a:tabLst>
                <a:tab pos="7086600" algn="dec"/>
              </a:tabLst>
            </a:pPr>
            <a:r>
              <a:rPr lang="en-US" sz="1600" dirty="0"/>
              <a:t>               Undesignated—Available for Operations  . . . . </a:t>
            </a:r>
            <a:r>
              <a:rPr lang="en-US" sz="1600" dirty="0" smtClean="0"/>
              <a:t>.	5,125</a:t>
            </a:r>
            <a:endParaRPr lang="en-US" sz="1600" dirty="0"/>
          </a:p>
          <a:p>
            <a:pPr marL="0" indent="0">
              <a:buNone/>
              <a:tabLst>
                <a:tab pos="5943600" algn="dec"/>
              </a:tabLst>
            </a:pPr>
            <a:r>
              <a:rPr lang="en-US" sz="1600" dirty="0"/>
              <a:t>      Net Assets With Donor Restrictions—Plant . . . . . . </a:t>
            </a:r>
            <a:r>
              <a:rPr lang="en-US" sz="1600" dirty="0" smtClean="0"/>
              <a:t>. .	4,185</a:t>
            </a:r>
            <a:endParaRPr lang="en-US" sz="1600" dirty="0"/>
          </a:p>
          <a:p>
            <a:pPr marL="0" indent="0">
              <a:buNone/>
              <a:tabLst>
                <a:tab pos="5943600" algn="dec"/>
              </a:tabLst>
            </a:pPr>
            <a:r>
              <a:rPr lang="en-US" sz="1600" dirty="0"/>
              <a:t>      Net Assets Released—Satisfaction of Plant </a:t>
            </a:r>
          </a:p>
          <a:p>
            <a:pPr marL="0" indent="0">
              <a:buNone/>
              <a:tabLst>
                <a:tab pos="5943600" algn="dec"/>
              </a:tabLst>
            </a:pPr>
            <a:r>
              <a:rPr lang="en-US" sz="1600" dirty="0"/>
              <a:t>        Restrictions—Without Donor Restrictions . . . . . </a:t>
            </a:r>
            <a:r>
              <a:rPr lang="en-US" sz="1600" dirty="0" smtClean="0"/>
              <a:t>. . . .	4,185</a:t>
            </a:r>
            <a:endParaRPr lang="en-US" sz="1600" dirty="0"/>
          </a:p>
          <a:p>
            <a:pPr marL="0" indent="0">
              <a:buNone/>
            </a:pPr>
            <a:r>
              <a:rPr lang="en-US" sz="1600" dirty="0"/>
              <a:t>           Net Assets Released—Satisfaction of Plant </a:t>
            </a:r>
          </a:p>
          <a:p>
            <a:pPr marL="0" indent="0">
              <a:buNone/>
              <a:tabLst>
                <a:tab pos="7086600" algn="dec"/>
              </a:tabLst>
            </a:pPr>
            <a:r>
              <a:rPr lang="en-US" sz="1600" dirty="0"/>
              <a:t>             Restrictions—With Donor Restrictions. . . . . . </a:t>
            </a:r>
            <a:r>
              <a:rPr lang="en-US" sz="1600" dirty="0" smtClean="0"/>
              <a:t>. . .	4,185</a:t>
            </a:r>
            <a:endParaRPr lang="en-US" sz="1600" dirty="0"/>
          </a:p>
          <a:p>
            <a:pPr marL="0" indent="0">
              <a:buNone/>
              <a:tabLst>
                <a:tab pos="7086600" algn="dec"/>
              </a:tabLst>
            </a:pPr>
            <a:r>
              <a:rPr lang="en-US" sz="1600" dirty="0"/>
              <a:t>           Net Assets Without Donor Restrictions—</a:t>
            </a:r>
          </a:p>
          <a:p>
            <a:pPr marL="0" indent="0">
              <a:buNone/>
              <a:tabLst>
                <a:tab pos="7086600" algn="dec"/>
              </a:tabLst>
            </a:pPr>
            <a:r>
              <a:rPr lang="en-US" sz="1600" dirty="0"/>
              <a:t>             Undesignated— Available for Operations . . . . . . </a:t>
            </a:r>
            <a:r>
              <a:rPr lang="en-US" sz="1600" dirty="0" smtClean="0"/>
              <a:t>.	4,185</a:t>
            </a:r>
            <a:endParaRPr lang="en-US" sz="1600" b="1" i="1" dirty="0"/>
          </a:p>
        </p:txBody>
      </p:sp>
    </p:spTree>
    <p:extLst>
      <p:ext uri="{BB962C8B-B14F-4D97-AF65-F5344CB8AC3E}">
        <p14:creationId xmlns:p14="http://schemas.microsoft.com/office/powerpoint/2010/main" val="251545034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13 of 17)</a:t>
            </a:r>
          </a:p>
        </p:txBody>
      </p:sp>
      <p:sp>
        <p:nvSpPr>
          <p:cNvPr id="3" name="Content Placeholder 2"/>
          <p:cNvSpPr>
            <a:spLocks noGrp="1"/>
          </p:cNvSpPr>
          <p:nvPr>
            <p:ph idx="1"/>
          </p:nvPr>
        </p:nvSpPr>
        <p:spPr>
          <a:xfrm>
            <a:off x="411163" y="1371600"/>
            <a:ext cx="7683923" cy="3921125"/>
          </a:xfrm>
        </p:spPr>
        <p:txBody>
          <a:bodyPr/>
          <a:lstStyle/>
          <a:p>
            <a:pPr marL="0" indent="0">
              <a:buNone/>
            </a:pPr>
            <a:r>
              <a:rPr lang="en-US" sz="1600" b="1" i="1" dirty="0"/>
              <a:t>                                                                                            </a:t>
            </a:r>
            <a:r>
              <a:rPr lang="en-US" sz="1600" b="1" i="1" dirty="0" smtClean="0"/>
              <a:t>  Debits        Credits</a:t>
            </a:r>
            <a:endParaRPr lang="en-US" sz="1600" b="1" i="1" dirty="0"/>
          </a:p>
          <a:p>
            <a:pPr marL="0" indent="0">
              <a:buNone/>
              <a:tabLst>
                <a:tab pos="5943600" algn="dec"/>
              </a:tabLst>
            </a:pPr>
            <a:r>
              <a:rPr lang="en-US" sz="1600" dirty="0"/>
              <a:t>25a. Net Assets With Donor Restrictions—Program . . </a:t>
            </a:r>
            <a:r>
              <a:rPr lang="en-US" sz="1600" dirty="0" smtClean="0"/>
              <a:t>.	27,400</a:t>
            </a:r>
            <a:endParaRPr lang="en-US" sz="1600" dirty="0"/>
          </a:p>
          <a:p>
            <a:pPr marL="0" indent="0">
              <a:buNone/>
            </a:pPr>
            <a:r>
              <a:rPr lang="en-US" sz="1600" dirty="0"/>
              <a:t>        Net Assets Released—Satisfaction of Program </a:t>
            </a:r>
          </a:p>
          <a:p>
            <a:pPr marL="0" indent="0">
              <a:buNone/>
              <a:tabLst>
                <a:tab pos="5943600" algn="dec"/>
              </a:tabLst>
            </a:pPr>
            <a:r>
              <a:rPr lang="en-US" sz="1600" dirty="0"/>
              <a:t>          Restrictions—Without Donor Restrictions. . . . . </a:t>
            </a:r>
            <a:r>
              <a:rPr lang="en-US" sz="1600" dirty="0" smtClean="0"/>
              <a:t>. 	27,400</a:t>
            </a:r>
            <a:endParaRPr lang="en-US" sz="1600" dirty="0"/>
          </a:p>
          <a:p>
            <a:pPr marL="0" indent="0">
              <a:buNone/>
            </a:pPr>
            <a:r>
              <a:rPr lang="en-US" sz="1600" dirty="0"/>
              <a:t>            Net Assets Released—Satisfaction of Program</a:t>
            </a:r>
          </a:p>
          <a:p>
            <a:pPr marL="0" indent="0">
              <a:buNone/>
              <a:tabLst>
                <a:tab pos="7086600" algn="dec"/>
              </a:tabLst>
            </a:pPr>
            <a:r>
              <a:rPr lang="en-US" sz="1600" dirty="0"/>
              <a:t>              Restrictions—With Donor Restrictions. . . . . . </a:t>
            </a:r>
            <a:r>
              <a:rPr lang="en-US" sz="1600" dirty="0" smtClean="0"/>
              <a:t>.	27,400</a:t>
            </a:r>
            <a:endParaRPr lang="en-US" sz="1600" dirty="0"/>
          </a:p>
          <a:p>
            <a:pPr marL="0" indent="0">
              <a:buNone/>
            </a:pPr>
            <a:r>
              <a:rPr lang="en-US" sz="1600" dirty="0"/>
              <a:t>            Net Assets Without Donor Restrictions—</a:t>
            </a:r>
          </a:p>
          <a:p>
            <a:pPr marL="0" indent="0">
              <a:buNone/>
              <a:tabLst>
                <a:tab pos="7086600" algn="dec"/>
              </a:tabLst>
            </a:pPr>
            <a:r>
              <a:rPr lang="en-US" sz="1600" dirty="0"/>
              <a:t>              Undesignated—Available for Operations . . . . </a:t>
            </a:r>
            <a:r>
              <a:rPr lang="en-US" sz="1600" dirty="0" smtClean="0"/>
              <a:t>.	27,400</a:t>
            </a:r>
            <a:endParaRPr lang="en-US" sz="1600" b="1" i="1" dirty="0"/>
          </a:p>
        </p:txBody>
      </p:sp>
    </p:spTree>
    <p:extLst>
      <p:ext uri="{BB962C8B-B14F-4D97-AF65-F5344CB8AC3E}">
        <p14:creationId xmlns:p14="http://schemas.microsoft.com/office/powerpoint/2010/main" val="19124928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14 of 17)</a:t>
            </a:r>
          </a:p>
        </p:txBody>
      </p:sp>
      <p:sp>
        <p:nvSpPr>
          <p:cNvPr id="3" name="Content Placeholder 2"/>
          <p:cNvSpPr>
            <a:spLocks noGrp="1"/>
          </p:cNvSpPr>
          <p:nvPr>
            <p:ph idx="1"/>
          </p:nvPr>
        </p:nvSpPr>
        <p:spPr>
          <a:xfrm>
            <a:off x="411480" y="1371600"/>
            <a:ext cx="7683606" cy="3921125"/>
          </a:xfrm>
        </p:spPr>
        <p:txBody>
          <a:bodyPr/>
          <a:lstStyle/>
          <a:p>
            <a:pPr marL="0" indent="0">
              <a:buNone/>
            </a:pPr>
            <a:r>
              <a:rPr lang="en-US" sz="1600" b="1" i="1" dirty="0"/>
              <a:t>                                                                                           </a:t>
            </a:r>
            <a:r>
              <a:rPr lang="en-US" sz="1600" b="1" i="1" dirty="0" smtClean="0"/>
              <a:t>   </a:t>
            </a:r>
            <a:r>
              <a:rPr lang="en-US" sz="1600" b="1" i="1" dirty="0"/>
              <a:t>Debits       </a:t>
            </a:r>
            <a:r>
              <a:rPr lang="en-US" sz="1600" b="1" i="1" dirty="0" smtClean="0"/>
              <a:t> Credits</a:t>
            </a:r>
            <a:endParaRPr lang="en-US" sz="1600" b="1" i="1" dirty="0"/>
          </a:p>
          <a:p>
            <a:pPr marL="0" indent="0">
              <a:buNone/>
              <a:tabLst>
                <a:tab pos="5943600" algn="dec"/>
              </a:tabLst>
            </a:pPr>
            <a:r>
              <a:rPr lang="en-US" sz="1600" dirty="0"/>
              <a:t>25b. Contributions—Without Donor Restrictions. . . . . </a:t>
            </a:r>
            <a:r>
              <a:rPr lang="en-US" sz="1600" dirty="0" smtClean="0"/>
              <a:t>.	403,500</a:t>
            </a:r>
            <a:endParaRPr lang="en-US" sz="1600" dirty="0"/>
          </a:p>
          <a:p>
            <a:pPr marL="0" indent="0">
              <a:buNone/>
              <a:tabLst>
                <a:tab pos="5943600" algn="dec"/>
              </a:tabLst>
            </a:pPr>
            <a:r>
              <a:rPr lang="en-US" sz="1600" dirty="0"/>
              <a:t>        Special Event Revenue. . . . . . . . . . . . . . . . . . . . </a:t>
            </a:r>
            <a:r>
              <a:rPr lang="en-US" sz="1600" dirty="0" smtClean="0"/>
              <a:t>.	8,000</a:t>
            </a:r>
            <a:endParaRPr lang="en-US" sz="1600" dirty="0"/>
          </a:p>
          <a:p>
            <a:pPr marL="0" indent="0">
              <a:buNone/>
              <a:tabLst>
                <a:tab pos="5943600" algn="dec"/>
              </a:tabLst>
            </a:pPr>
            <a:r>
              <a:rPr lang="en-US" sz="1600" dirty="0"/>
              <a:t>        Sales to the Public . . . . . . . . . . . . . . . . . . . . . . . </a:t>
            </a:r>
            <a:r>
              <a:rPr lang="en-US" sz="1600" dirty="0" smtClean="0"/>
              <a:t>.	1,000</a:t>
            </a:r>
            <a:endParaRPr lang="en-US" sz="1600" dirty="0"/>
          </a:p>
          <a:p>
            <a:pPr marL="0" indent="0">
              <a:buNone/>
              <a:tabLst>
                <a:tab pos="5943600" algn="dec"/>
              </a:tabLst>
            </a:pPr>
            <a:r>
              <a:rPr lang="en-US" sz="1600" dirty="0"/>
              <a:t>        Membership Dues—Individuals . . . . . . . . . . . . . </a:t>
            </a:r>
            <a:r>
              <a:rPr lang="en-US" sz="1600" dirty="0" smtClean="0"/>
              <a:t>.	1,000</a:t>
            </a:r>
            <a:endParaRPr lang="en-US" sz="1600" dirty="0"/>
          </a:p>
          <a:p>
            <a:pPr marL="0" indent="0">
              <a:buNone/>
              <a:tabLst>
                <a:tab pos="5943600" algn="dec"/>
              </a:tabLst>
            </a:pPr>
            <a:r>
              <a:rPr lang="en-US" sz="1600" dirty="0"/>
              <a:t>        Program Service Fees . . . . . . . . . . . . . . . . . . . . </a:t>
            </a:r>
            <a:r>
              <a:rPr lang="en-US" sz="1600" dirty="0" smtClean="0"/>
              <a:t>.	55,000</a:t>
            </a:r>
            <a:endParaRPr lang="en-US" sz="1600" dirty="0"/>
          </a:p>
          <a:p>
            <a:pPr marL="0" indent="0">
              <a:buNone/>
              <a:tabLst>
                <a:tab pos="5943600" algn="dec"/>
              </a:tabLst>
            </a:pPr>
            <a:r>
              <a:rPr lang="en-US" sz="1600" dirty="0"/>
              <a:t>        Investment Income—Without Donor Restrictions </a:t>
            </a:r>
            <a:r>
              <a:rPr lang="en-US" sz="1600" dirty="0" smtClean="0"/>
              <a:t>.	15,680</a:t>
            </a:r>
            <a:endParaRPr lang="en-US" sz="1600" dirty="0"/>
          </a:p>
          <a:p>
            <a:pPr marL="0" indent="0">
              <a:buNone/>
              <a:tabLst>
                <a:tab pos="5943600" algn="dec"/>
              </a:tabLst>
            </a:pPr>
            <a:r>
              <a:rPr lang="en-US" sz="1600" dirty="0"/>
              <a:t>        Miscellaneous Revenue . . . . . . . . . . . . . . . . . . . </a:t>
            </a:r>
            <a:r>
              <a:rPr lang="en-US" sz="1600" dirty="0" smtClean="0"/>
              <a:t>.	1,500</a:t>
            </a:r>
            <a:endParaRPr lang="en-US" sz="1600" dirty="0"/>
          </a:p>
          <a:p>
            <a:pPr marL="0" indent="0">
              <a:buNone/>
            </a:pPr>
            <a:r>
              <a:rPr lang="en-US" sz="1600" dirty="0"/>
              <a:t>            Net Assets Without Donor Restrictions—</a:t>
            </a:r>
          </a:p>
          <a:p>
            <a:pPr marL="0" indent="0">
              <a:buNone/>
              <a:tabLst>
                <a:tab pos="7086600" algn="dec"/>
              </a:tabLst>
            </a:pPr>
            <a:r>
              <a:rPr lang="en-US" sz="1600" dirty="0"/>
              <a:t>              Undesignated—Available for Operations . . . </a:t>
            </a:r>
            <a:r>
              <a:rPr lang="en-US" sz="1600" dirty="0" smtClean="0"/>
              <a:t>.	482,680</a:t>
            </a:r>
            <a:endParaRPr lang="en-US" sz="1600" dirty="0"/>
          </a:p>
          <a:p>
            <a:pPr marL="0" indent="0">
              <a:buNone/>
              <a:tabLst>
                <a:tab pos="7086600" algn="dec"/>
              </a:tabLst>
            </a:pPr>
            <a:r>
              <a:rPr lang="en-US" sz="1600" dirty="0"/>
              <a:t>            Special Event Direct Costs . . . . . . . . . . . . . . . </a:t>
            </a:r>
            <a:r>
              <a:rPr lang="en-US" sz="1600" dirty="0" smtClean="0"/>
              <a:t>.	3,000</a:t>
            </a:r>
            <a:endParaRPr lang="en-US" sz="1600" dirty="0"/>
          </a:p>
        </p:txBody>
      </p:sp>
    </p:spTree>
    <p:extLst>
      <p:ext uri="{BB962C8B-B14F-4D97-AF65-F5344CB8AC3E}">
        <p14:creationId xmlns:p14="http://schemas.microsoft.com/office/powerpoint/2010/main" val="127073842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15 of 17)</a:t>
            </a:r>
          </a:p>
        </p:txBody>
      </p:sp>
      <p:sp>
        <p:nvSpPr>
          <p:cNvPr id="3" name="Content Placeholder 2"/>
          <p:cNvSpPr>
            <a:spLocks noGrp="1"/>
          </p:cNvSpPr>
          <p:nvPr>
            <p:ph idx="1"/>
          </p:nvPr>
        </p:nvSpPr>
        <p:spPr>
          <a:xfrm>
            <a:off x="411480" y="1371600"/>
            <a:ext cx="7683606" cy="3921125"/>
          </a:xfrm>
        </p:spPr>
        <p:txBody>
          <a:bodyPr/>
          <a:lstStyle/>
          <a:p>
            <a:pPr marL="0" indent="0">
              <a:buNone/>
            </a:pPr>
            <a:r>
              <a:rPr lang="en-US" sz="1600" b="1" i="1" dirty="0"/>
              <a:t>                                                                                            </a:t>
            </a:r>
            <a:r>
              <a:rPr lang="en-US" sz="1600" b="1" i="1" dirty="0" smtClean="0"/>
              <a:t>  Debits        Credits</a:t>
            </a:r>
            <a:endParaRPr lang="en-US" sz="1600" b="1" i="1" dirty="0"/>
          </a:p>
          <a:p>
            <a:pPr marL="0" indent="0">
              <a:buNone/>
            </a:pPr>
            <a:r>
              <a:rPr lang="en-US" sz="1600" dirty="0"/>
              <a:t>25c. Net Assets Without Donor Restrictions—</a:t>
            </a:r>
          </a:p>
          <a:p>
            <a:pPr marL="0" indent="0">
              <a:buNone/>
              <a:tabLst>
                <a:tab pos="5943600" algn="dec"/>
              </a:tabLst>
            </a:pPr>
            <a:r>
              <a:rPr lang="en-US" sz="1600" dirty="0"/>
              <a:t>          Undesignated—Available for Operations . . . . . </a:t>
            </a:r>
            <a:r>
              <a:rPr lang="en-US" sz="1600" dirty="0" smtClean="0"/>
              <a:t>.	580,315</a:t>
            </a:r>
            <a:endParaRPr lang="en-US" sz="1600" dirty="0"/>
          </a:p>
          <a:p>
            <a:pPr marL="0" indent="0">
              <a:buNone/>
              <a:tabLst>
                <a:tab pos="7086600" algn="dec"/>
              </a:tabLst>
            </a:pPr>
            <a:r>
              <a:rPr lang="en-US" sz="1600" dirty="0"/>
              <a:t>            Counseling Program Expenses . . . . . . . . . . . </a:t>
            </a:r>
            <a:r>
              <a:rPr lang="en-US" sz="1600" dirty="0" smtClean="0"/>
              <a:t>.	185,513</a:t>
            </a:r>
            <a:endParaRPr lang="en-US" sz="1600" dirty="0"/>
          </a:p>
          <a:p>
            <a:pPr marL="0" indent="0">
              <a:buNone/>
              <a:tabLst>
                <a:tab pos="7086600" algn="dec"/>
              </a:tabLst>
            </a:pPr>
            <a:r>
              <a:rPr lang="en-US" sz="1600" dirty="0"/>
              <a:t>            Adoption Program Expenses . . . . . . . . . . . . . </a:t>
            </a:r>
            <a:r>
              <a:rPr lang="en-US" sz="1600" dirty="0" smtClean="0"/>
              <a:t>.	69,560</a:t>
            </a:r>
            <a:endParaRPr lang="en-US" sz="1600" dirty="0"/>
          </a:p>
          <a:p>
            <a:pPr marL="0" indent="0">
              <a:buNone/>
              <a:tabLst>
                <a:tab pos="7086600" algn="dec"/>
              </a:tabLst>
            </a:pPr>
            <a:r>
              <a:rPr lang="en-US" sz="1600" dirty="0"/>
              <a:t>            Foster Home Care Program Expenses . . . . . </a:t>
            </a:r>
            <a:r>
              <a:rPr lang="en-US" sz="1600" dirty="0" smtClean="0"/>
              <a:t>.	172,531</a:t>
            </a:r>
            <a:endParaRPr lang="en-US" sz="1600" dirty="0"/>
          </a:p>
          <a:p>
            <a:pPr marL="0" indent="0">
              <a:buNone/>
              <a:tabLst>
                <a:tab pos="7086600" algn="dec"/>
              </a:tabLst>
            </a:pPr>
            <a:r>
              <a:rPr lang="en-US" sz="1600" dirty="0"/>
              <a:t>            Special Outreach Project Program Expenses </a:t>
            </a:r>
            <a:r>
              <a:rPr lang="en-US" sz="1600" dirty="0" smtClean="0"/>
              <a:t>.	62,870</a:t>
            </a:r>
            <a:endParaRPr lang="en-US" sz="1600" dirty="0"/>
          </a:p>
          <a:p>
            <a:pPr marL="0" indent="0">
              <a:buNone/>
              <a:tabLst>
                <a:tab pos="7086600" algn="dec"/>
              </a:tabLst>
            </a:pPr>
            <a:r>
              <a:rPr lang="en-US" sz="1600" dirty="0"/>
              <a:t>            Cost of Sales to Public . . . . . . . . . . . . . . . . . </a:t>
            </a:r>
            <a:r>
              <a:rPr lang="en-US" sz="1600" dirty="0" smtClean="0"/>
              <a:t>.	900</a:t>
            </a:r>
            <a:endParaRPr lang="en-US" sz="1600" dirty="0"/>
          </a:p>
          <a:p>
            <a:pPr marL="0" indent="0">
              <a:buNone/>
              <a:tabLst>
                <a:tab pos="7086600" algn="dec"/>
              </a:tabLst>
            </a:pPr>
            <a:r>
              <a:rPr lang="en-US" sz="1600" dirty="0"/>
              <a:t>            Management and General Support </a:t>
            </a:r>
            <a:r>
              <a:rPr lang="en-US" sz="1600" dirty="0" smtClean="0"/>
              <a:t>Expenses	53,189</a:t>
            </a:r>
            <a:endParaRPr lang="en-US" sz="1600" dirty="0"/>
          </a:p>
          <a:p>
            <a:pPr marL="0" indent="0">
              <a:buNone/>
              <a:tabLst>
                <a:tab pos="7086600" algn="dec"/>
              </a:tabLst>
            </a:pPr>
            <a:r>
              <a:rPr lang="en-US" sz="1600" dirty="0"/>
              <a:t>            Fund-Raising Support Expenses . . . . . . . . . </a:t>
            </a:r>
            <a:r>
              <a:rPr lang="en-US" sz="1600" dirty="0" smtClean="0"/>
              <a:t>.	35,752</a:t>
            </a:r>
            <a:endParaRPr lang="en-US" sz="1600" b="1" i="1" dirty="0"/>
          </a:p>
        </p:txBody>
      </p:sp>
    </p:spTree>
    <p:extLst>
      <p:ext uri="{BB962C8B-B14F-4D97-AF65-F5344CB8AC3E}">
        <p14:creationId xmlns:p14="http://schemas.microsoft.com/office/powerpoint/2010/main" val="203596933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16 of 17)</a:t>
            </a:r>
          </a:p>
        </p:txBody>
      </p:sp>
      <p:sp>
        <p:nvSpPr>
          <p:cNvPr id="3" name="Content Placeholder 2"/>
          <p:cNvSpPr>
            <a:spLocks noGrp="1"/>
          </p:cNvSpPr>
          <p:nvPr>
            <p:ph idx="1"/>
          </p:nvPr>
        </p:nvSpPr>
        <p:spPr>
          <a:xfrm>
            <a:off x="411163" y="1371600"/>
            <a:ext cx="7683923" cy="3921125"/>
          </a:xfrm>
        </p:spPr>
        <p:txBody>
          <a:bodyPr/>
          <a:lstStyle/>
          <a:p>
            <a:pPr marL="0" indent="0">
              <a:buNone/>
            </a:pPr>
            <a:r>
              <a:rPr lang="en-US" sz="1600" b="1" i="1" dirty="0"/>
              <a:t>                                                                                            </a:t>
            </a:r>
            <a:r>
              <a:rPr lang="en-US" sz="1600" b="1" i="1" dirty="0" smtClean="0"/>
              <a:t>  Debits        Credits</a:t>
            </a:r>
            <a:endParaRPr lang="en-US" sz="1600" b="1" i="1" dirty="0"/>
          </a:p>
          <a:p>
            <a:pPr marL="0" indent="0">
              <a:buNone/>
              <a:tabLst>
                <a:tab pos="5943600" algn="dec"/>
              </a:tabLst>
            </a:pPr>
            <a:r>
              <a:rPr lang="en-US" sz="1600" dirty="0"/>
              <a:t>25d. Contributions—With Donor Restrictions—Program </a:t>
            </a:r>
            <a:r>
              <a:rPr lang="en-US" sz="1600" dirty="0" smtClean="0"/>
              <a:t>.	22,750</a:t>
            </a:r>
            <a:endParaRPr lang="en-US" sz="1600" dirty="0"/>
          </a:p>
          <a:p>
            <a:pPr marL="0" indent="0">
              <a:buNone/>
              <a:tabLst>
                <a:tab pos="5943600" algn="dec"/>
              </a:tabLst>
            </a:pPr>
            <a:r>
              <a:rPr lang="en-US" sz="1600" dirty="0"/>
              <a:t>        Contributions—With Donor Restrictions—Time . . . </a:t>
            </a:r>
            <a:r>
              <a:rPr lang="en-US" sz="1600" dirty="0" smtClean="0"/>
              <a:t>.	10,000</a:t>
            </a:r>
            <a:endParaRPr lang="en-US" sz="1600" dirty="0"/>
          </a:p>
          <a:p>
            <a:pPr marL="0" indent="0">
              <a:buNone/>
              <a:tabLst>
                <a:tab pos="5943600" algn="dec"/>
              </a:tabLst>
            </a:pPr>
            <a:r>
              <a:rPr lang="en-US" sz="1600" dirty="0"/>
              <a:t>        Contributions—With Donor Restrictions—Plant . . . </a:t>
            </a:r>
            <a:r>
              <a:rPr lang="en-US" sz="1600" dirty="0" smtClean="0"/>
              <a:t>.	4,000</a:t>
            </a:r>
            <a:endParaRPr lang="en-US" sz="1600" dirty="0"/>
          </a:p>
          <a:p>
            <a:pPr marL="0" indent="0">
              <a:buNone/>
              <a:tabLst>
                <a:tab pos="5943600" algn="dec"/>
              </a:tabLst>
            </a:pPr>
            <a:r>
              <a:rPr lang="en-US" sz="1600" dirty="0"/>
              <a:t>        Investment Income—With Donor Restrictions—</a:t>
            </a:r>
            <a:r>
              <a:rPr lang="en-US" sz="1600" dirty="0" smtClean="0"/>
              <a:t>Plant	1,390</a:t>
            </a:r>
            <a:endParaRPr lang="en-US" sz="1600" dirty="0"/>
          </a:p>
          <a:p>
            <a:pPr marL="0" indent="0">
              <a:buNone/>
              <a:tabLst>
                <a:tab pos="7086600" algn="dec"/>
              </a:tabLst>
            </a:pPr>
            <a:r>
              <a:rPr lang="en-US" sz="1600" dirty="0"/>
              <a:t>            Net Assets With Donor Restrictions—Program . . </a:t>
            </a:r>
            <a:r>
              <a:rPr lang="en-US" sz="1600" dirty="0" smtClean="0"/>
              <a:t>.	22,750</a:t>
            </a:r>
            <a:endParaRPr lang="en-US" sz="1600" dirty="0"/>
          </a:p>
          <a:p>
            <a:pPr marL="0" indent="0">
              <a:buNone/>
              <a:tabLst>
                <a:tab pos="7086600" algn="dec"/>
              </a:tabLst>
            </a:pPr>
            <a:r>
              <a:rPr lang="en-US" sz="1600" dirty="0"/>
              <a:t>            Net Assets With Donor Restrictions—Plant . . . . . </a:t>
            </a:r>
            <a:r>
              <a:rPr lang="en-US" sz="1600" dirty="0" smtClean="0"/>
              <a:t>.	5,390</a:t>
            </a:r>
            <a:endParaRPr lang="en-US" sz="1600" dirty="0"/>
          </a:p>
          <a:p>
            <a:pPr marL="0" indent="0">
              <a:buNone/>
              <a:tabLst>
                <a:tab pos="7086600" algn="dec"/>
              </a:tabLst>
            </a:pPr>
            <a:r>
              <a:rPr lang="en-US" sz="1600" dirty="0"/>
              <a:t>            Net Assets With Donor Restrictions—Time . . . . . </a:t>
            </a:r>
            <a:r>
              <a:rPr lang="en-US" sz="1600" dirty="0" smtClean="0"/>
              <a:t>.	10,000</a:t>
            </a:r>
            <a:endParaRPr lang="en-US" sz="1600" dirty="0"/>
          </a:p>
        </p:txBody>
      </p:sp>
    </p:spTree>
    <p:extLst>
      <p:ext uri="{BB962C8B-B14F-4D97-AF65-F5344CB8AC3E}">
        <p14:creationId xmlns:p14="http://schemas.microsoft.com/office/powerpoint/2010/main" val="374234860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a:t>Illustrative </a:t>
            </a:r>
            <a:r>
              <a:rPr lang="en-US" sz="3200" b="1" dirty="0" smtClean="0"/>
              <a:t>Transactions</a:t>
            </a:r>
            <a:br>
              <a:rPr lang="en-US" sz="3200" b="1" dirty="0" smtClean="0"/>
            </a:br>
            <a:r>
              <a:rPr lang="en-US" sz="2400" b="1" dirty="0" smtClean="0"/>
              <a:t>(</a:t>
            </a:r>
            <a:r>
              <a:rPr lang="en-US" sz="2400" b="1" dirty="0"/>
              <a:t>17 of 17)</a:t>
            </a:r>
          </a:p>
        </p:txBody>
      </p:sp>
      <p:sp>
        <p:nvSpPr>
          <p:cNvPr id="3" name="Content Placeholder 2"/>
          <p:cNvSpPr>
            <a:spLocks noGrp="1"/>
          </p:cNvSpPr>
          <p:nvPr>
            <p:ph idx="1"/>
          </p:nvPr>
        </p:nvSpPr>
        <p:spPr>
          <a:xfrm>
            <a:off x="411163" y="1371600"/>
            <a:ext cx="7683923" cy="4137836"/>
          </a:xfrm>
        </p:spPr>
        <p:txBody>
          <a:bodyPr/>
          <a:lstStyle/>
          <a:p>
            <a:pPr marL="0" indent="0">
              <a:buNone/>
            </a:pPr>
            <a:r>
              <a:rPr lang="en-US" sz="1600" b="1" i="1" dirty="0"/>
              <a:t>                                                                                           </a:t>
            </a:r>
            <a:r>
              <a:rPr lang="en-US" sz="1600" b="1" i="1" dirty="0" smtClean="0"/>
              <a:t>   </a:t>
            </a:r>
            <a:r>
              <a:rPr lang="en-US" sz="1600" b="1" i="1" dirty="0"/>
              <a:t>Debits       </a:t>
            </a:r>
            <a:r>
              <a:rPr lang="en-US" sz="1600" b="1" i="1" dirty="0" smtClean="0"/>
              <a:t> </a:t>
            </a:r>
            <a:r>
              <a:rPr lang="en-US" sz="1600" b="1" i="1" dirty="0"/>
              <a:t>Credits</a:t>
            </a:r>
          </a:p>
          <a:p>
            <a:pPr marL="0" indent="0">
              <a:buNone/>
            </a:pPr>
            <a:r>
              <a:rPr lang="en-US" sz="1600" dirty="0"/>
              <a:t>25e. Contributions—With Donor Restrictions—</a:t>
            </a:r>
          </a:p>
          <a:p>
            <a:pPr marL="0" indent="0">
              <a:buNone/>
              <a:tabLst>
                <a:tab pos="5943600" algn="dec"/>
              </a:tabLst>
            </a:pPr>
            <a:r>
              <a:rPr lang="en-US" sz="1600" dirty="0"/>
              <a:t>          Permanent Endowment. . . . . . . . . . . . . . . . . . </a:t>
            </a:r>
            <a:r>
              <a:rPr lang="en-US" sz="1600" dirty="0" smtClean="0"/>
              <a:t>.	100,000</a:t>
            </a:r>
            <a:endParaRPr lang="en-US" sz="1600" dirty="0"/>
          </a:p>
          <a:p>
            <a:pPr marL="0" indent="0">
              <a:buNone/>
            </a:pPr>
            <a:r>
              <a:rPr lang="en-US" sz="1600" dirty="0"/>
              <a:t>             Net Assets With Donor Restrictions—</a:t>
            </a:r>
          </a:p>
          <a:p>
            <a:pPr marL="0" indent="0">
              <a:buNone/>
              <a:tabLst>
                <a:tab pos="7086600" algn="dec"/>
              </a:tabLst>
            </a:pPr>
            <a:r>
              <a:rPr lang="en-US" sz="1600" dirty="0"/>
              <a:t>               Permanent Endowment. . . . . . . . . . . . . . . </a:t>
            </a:r>
            <a:r>
              <a:rPr lang="en-US" sz="1600" dirty="0" smtClean="0"/>
              <a:t>.	100,000</a:t>
            </a:r>
            <a:endParaRPr lang="en-US" sz="1600" dirty="0"/>
          </a:p>
          <a:p>
            <a:pPr marL="0" indent="0">
              <a:buNone/>
            </a:pPr>
            <a:endParaRPr lang="en-US" sz="1600" dirty="0"/>
          </a:p>
          <a:p>
            <a:pPr marL="0" indent="0">
              <a:buNone/>
            </a:pPr>
            <a:r>
              <a:rPr lang="en-US" sz="1600" dirty="0"/>
              <a:t>25f. Net Assets With Donor Restrictions—</a:t>
            </a:r>
          </a:p>
          <a:p>
            <a:pPr marL="0" indent="0">
              <a:buNone/>
              <a:tabLst>
                <a:tab pos="5943600" algn="dec"/>
              </a:tabLst>
            </a:pPr>
            <a:r>
              <a:rPr lang="en-US" sz="1600" dirty="0"/>
              <a:t>         Permanent Endowment . . . . . . . . . . . . . . . . . . </a:t>
            </a:r>
            <a:r>
              <a:rPr lang="en-US" sz="1600" dirty="0" smtClean="0"/>
              <a:t>.	4,000</a:t>
            </a:r>
            <a:endParaRPr lang="en-US" sz="1600" dirty="0"/>
          </a:p>
          <a:p>
            <a:pPr marL="0" indent="0">
              <a:buNone/>
            </a:pPr>
            <a:r>
              <a:rPr lang="en-US" sz="1600" dirty="0"/>
              <a:t>       Net Assets Without Donor Restrictions—</a:t>
            </a:r>
          </a:p>
          <a:p>
            <a:pPr marL="0" indent="0">
              <a:buNone/>
              <a:tabLst>
                <a:tab pos="5943600" algn="dec"/>
              </a:tabLst>
            </a:pPr>
            <a:r>
              <a:rPr lang="en-US" sz="1600" dirty="0"/>
              <a:t>         Undesignated—Available for Operations . . . . . </a:t>
            </a:r>
            <a:r>
              <a:rPr lang="en-US" sz="1600" dirty="0" smtClean="0"/>
              <a:t>.	3,000</a:t>
            </a:r>
            <a:endParaRPr lang="en-US" sz="1600" dirty="0"/>
          </a:p>
          <a:p>
            <a:pPr marL="0" indent="0">
              <a:buNone/>
            </a:pPr>
            <a:r>
              <a:rPr lang="en-US" sz="1600" dirty="0"/>
              <a:t>             Unrealized Loss on Investments—With Donor </a:t>
            </a:r>
          </a:p>
          <a:p>
            <a:pPr marL="0" indent="0">
              <a:buNone/>
              <a:tabLst>
                <a:tab pos="7086600" algn="dec"/>
              </a:tabLst>
            </a:pPr>
            <a:r>
              <a:rPr lang="en-US" sz="1600" dirty="0"/>
              <a:t>               Restrictions—Permanent Endowment . . . . </a:t>
            </a:r>
            <a:r>
              <a:rPr lang="en-US" sz="1600" dirty="0" smtClean="0"/>
              <a:t>.	4,000</a:t>
            </a:r>
            <a:endParaRPr lang="en-US" sz="1600" dirty="0"/>
          </a:p>
          <a:p>
            <a:pPr marL="0" indent="0">
              <a:buNone/>
              <a:tabLst>
                <a:tab pos="7086600" algn="dec"/>
              </a:tabLst>
            </a:pPr>
            <a:r>
              <a:rPr lang="en-US" sz="1600" dirty="0"/>
              <a:t>             Unrealized Loss on Investments—Without Donor </a:t>
            </a:r>
          </a:p>
          <a:p>
            <a:pPr marL="0" indent="0">
              <a:buNone/>
              <a:tabLst>
                <a:tab pos="7086600" algn="dec"/>
              </a:tabLst>
            </a:pPr>
            <a:r>
              <a:rPr lang="en-US" sz="1600" dirty="0"/>
              <a:t>               Restrictions . . . . . . . . . . . . . . . . . . . . . . . . . </a:t>
            </a:r>
            <a:r>
              <a:rPr lang="en-US" sz="1600" dirty="0" smtClean="0"/>
              <a:t>.	3,000</a:t>
            </a:r>
            <a:endParaRPr lang="en-US" sz="1600" b="1" i="1" dirty="0"/>
          </a:p>
        </p:txBody>
      </p:sp>
    </p:spTree>
    <p:extLst>
      <p:ext uri="{BB962C8B-B14F-4D97-AF65-F5344CB8AC3E}">
        <p14:creationId xmlns:p14="http://schemas.microsoft.com/office/powerpoint/2010/main" val="32838437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Looking Forward</a:t>
            </a:r>
          </a:p>
        </p:txBody>
      </p:sp>
      <p:sp>
        <p:nvSpPr>
          <p:cNvPr id="3" name="Content Placeholder 2"/>
          <p:cNvSpPr>
            <a:spLocks noGrp="1"/>
          </p:cNvSpPr>
          <p:nvPr>
            <p:ph idx="1"/>
          </p:nvPr>
        </p:nvSpPr>
        <p:spPr/>
        <p:txBody>
          <a:bodyPr/>
          <a:lstStyle/>
          <a:p>
            <a:pPr marL="0" indent="0">
              <a:spcBef>
                <a:spcPts val="1200"/>
              </a:spcBef>
              <a:buNone/>
            </a:pPr>
            <a:r>
              <a:rPr lang="en-US" sz="2400" dirty="0"/>
              <a:t>In this chapter, we covered accounting for not-for-profit organizations, including distinguishing characteristics, source of GAAP, and financial accounting and reporting for not-for-profit organizations. Required financial statements and various accounting related issues were explored.</a:t>
            </a:r>
          </a:p>
          <a:p>
            <a:pPr marL="0" indent="0">
              <a:spcBef>
                <a:spcPts val="1200"/>
              </a:spcBef>
              <a:buNone/>
            </a:pPr>
            <a:r>
              <a:rPr lang="en-US" sz="2400" dirty="0"/>
              <a:t>The discussion of not-for-profit organizations continues in Chapter 15, where we take a look at accounting for colleges and universities.</a:t>
            </a:r>
          </a:p>
          <a:p>
            <a:pPr marL="0" indent="0">
              <a:spcBef>
                <a:spcPts val="1200"/>
              </a:spcBef>
              <a:buNone/>
            </a:pPr>
            <a:endParaRPr lang="en-US" sz="2400" dirty="0"/>
          </a:p>
        </p:txBody>
      </p:sp>
    </p:spTree>
    <p:extLst>
      <p:ext uri="{BB962C8B-B14F-4D97-AF65-F5344CB8AC3E}">
        <p14:creationId xmlns:p14="http://schemas.microsoft.com/office/powerpoint/2010/main" val="28177217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GAAP for </a:t>
            </a:r>
            <a:r>
              <a:rPr lang="en-US" sz="3200" b="1" dirty="0" smtClean="0"/>
              <a:t>Nongovernmental </a:t>
            </a:r>
            <a:r>
              <a:rPr lang="en-US" sz="3200" b="1" dirty="0"/>
              <a:t>NFP Organizations</a:t>
            </a:r>
          </a:p>
        </p:txBody>
      </p:sp>
      <p:sp>
        <p:nvSpPr>
          <p:cNvPr id="3" name="Content Placeholder 2"/>
          <p:cNvSpPr>
            <a:spLocks noGrp="1"/>
          </p:cNvSpPr>
          <p:nvPr>
            <p:ph idx="1"/>
          </p:nvPr>
        </p:nvSpPr>
        <p:spPr/>
        <p:txBody>
          <a:bodyPr/>
          <a:lstStyle/>
          <a:p>
            <a:pPr>
              <a:spcBef>
                <a:spcPts val="1200"/>
              </a:spcBef>
            </a:pPr>
            <a:r>
              <a:rPr lang="en-US" sz="2400" dirty="0"/>
              <a:t>The Financial Accounting Standards Board (FASB) has had responsibility for providing guidance on generally accepted accounting principles for not-for-profit organizations since 1979.</a:t>
            </a:r>
          </a:p>
          <a:p>
            <a:pPr>
              <a:spcBef>
                <a:spcPts val="1200"/>
              </a:spcBef>
            </a:pPr>
            <a:r>
              <a:rPr lang="en-US" sz="2400" dirty="0"/>
              <a:t>The Governmental Accounting Standards Board (GASB) is responsible for government organizations including governmental not-for-profit organizations. </a:t>
            </a:r>
          </a:p>
        </p:txBody>
      </p:sp>
    </p:spTree>
    <p:extLst>
      <p:ext uri="{BB962C8B-B14F-4D97-AF65-F5344CB8AC3E}">
        <p14:creationId xmlns:p14="http://schemas.microsoft.com/office/powerpoint/2010/main" val="7932954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Objectives of Financial Reporting for NFPs</a:t>
            </a:r>
          </a:p>
        </p:txBody>
      </p:sp>
      <p:graphicFrame>
        <p:nvGraphicFramePr>
          <p:cNvPr id="3" name="Diagram 2"/>
          <p:cNvGraphicFramePr/>
          <p:nvPr>
            <p:extLst>
              <p:ext uri="{D42A27DB-BD31-4B8C-83A1-F6EECF244321}">
                <p14:modId xmlns:p14="http://schemas.microsoft.com/office/powerpoint/2010/main" val="1609712183"/>
              </p:ext>
            </p:extLst>
          </p:nvPr>
        </p:nvGraphicFramePr>
        <p:xfrm>
          <a:off x="1400175" y="2152650"/>
          <a:ext cx="5486400" cy="354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a:xfrm>
            <a:off x="411163" y="1454870"/>
            <a:ext cx="7407275" cy="4039024"/>
          </a:xfrm>
        </p:spPr>
        <p:txBody>
          <a:bodyPr/>
          <a:lstStyle/>
          <a:p>
            <a:pPr marL="0" indent="0">
              <a:buNone/>
            </a:pPr>
            <a:r>
              <a:rPr lang="en-US" sz="2000" dirty="0"/>
              <a:t>FASB’s objectives of financial reporting for not-for-profit organizations are to provide information useful in</a:t>
            </a:r>
            <a:r>
              <a:rPr lang="en-US" sz="2000" dirty="0" smtClean="0"/>
              <a:t>:</a:t>
            </a:r>
            <a:endParaRPr lang="en-US" sz="2000" dirty="0"/>
          </a:p>
        </p:txBody>
      </p:sp>
    </p:spTree>
    <p:extLst>
      <p:ext uri="{BB962C8B-B14F-4D97-AF65-F5344CB8AC3E}">
        <p14:creationId xmlns:p14="http://schemas.microsoft.com/office/powerpoint/2010/main" val="40060452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Stakeholders of NFP Organizations</a:t>
            </a:r>
          </a:p>
        </p:txBody>
      </p:sp>
      <p:graphicFrame>
        <p:nvGraphicFramePr>
          <p:cNvPr id="3" name="Diagram 2"/>
          <p:cNvGraphicFramePr/>
          <p:nvPr>
            <p:extLst>
              <p:ext uri="{D42A27DB-BD31-4B8C-83A1-F6EECF244321}">
                <p14:modId xmlns:p14="http://schemas.microsoft.com/office/powerpoint/2010/main" val="924461449"/>
              </p:ext>
            </p:extLst>
          </p:nvPr>
        </p:nvGraphicFramePr>
        <p:xfrm>
          <a:off x="1371600" y="1514475"/>
          <a:ext cx="5486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6415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Financial Reporting</a:t>
            </a:r>
          </a:p>
        </p:txBody>
      </p:sp>
      <p:sp>
        <p:nvSpPr>
          <p:cNvPr id="3" name="Content Placeholder 2"/>
          <p:cNvSpPr>
            <a:spLocks noGrp="1"/>
          </p:cNvSpPr>
          <p:nvPr>
            <p:ph idx="1"/>
          </p:nvPr>
        </p:nvSpPr>
        <p:spPr/>
        <p:txBody>
          <a:bodyPr/>
          <a:lstStyle/>
          <a:p>
            <a:r>
              <a:rPr lang="en-US" sz="2400" dirty="0"/>
              <a:t>GAAP for not-for-profit organizations includes:</a:t>
            </a:r>
          </a:p>
          <a:p>
            <a:pPr lvl="1"/>
            <a:r>
              <a:rPr lang="en-US" sz="2400" dirty="0"/>
              <a:t>Accrual basis accounting.</a:t>
            </a:r>
          </a:p>
          <a:p>
            <a:pPr lvl="1"/>
            <a:r>
              <a:rPr lang="en-US" sz="2400" dirty="0"/>
              <a:t>A statement of financial position.</a:t>
            </a:r>
          </a:p>
          <a:p>
            <a:pPr lvl="1"/>
            <a:r>
              <a:rPr lang="en-US" sz="2400" dirty="0"/>
              <a:t>A statement of activities.</a:t>
            </a:r>
          </a:p>
          <a:p>
            <a:pPr lvl="1"/>
            <a:r>
              <a:rPr lang="en-US" sz="2400" dirty="0"/>
              <a:t>A statement of cash flows.</a:t>
            </a:r>
          </a:p>
          <a:p>
            <a:pPr lvl="1"/>
            <a:r>
              <a:rPr lang="en-US" sz="2400" dirty="0"/>
              <a:t>Comparative statements are encouraged but not required.</a:t>
            </a:r>
          </a:p>
        </p:txBody>
      </p:sp>
    </p:spTree>
    <p:extLst>
      <p:ext uri="{BB962C8B-B14F-4D97-AF65-F5344CB8AC3E}">
        <p14:creationId xmlns:p14="http://schemas.microsoft.com/office/powerpoint/2010/main" val="222975039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13019</TotalTime>
  <Words>2725</Words>
  <Application>Microsoft Macintosh PowerPoint</Application>
  <PresentationFormat>Custom</PresentationFormat>
  <Paragraphs>453</Paragraphs>
  <Slides>57</Slides>
  <Notes>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1_Diseño predeterminado</vt:lpstr>
      <vt:lpstr>PowerPoint Presentation</vt:lpstr>
      <vt:lpstr>Accounting for Not-for-Profit Organizations</vt:lpstr>
      <vt:lpstr>Learning Objectives  (1 of 2)</vt:lpstr>
      <vt:lpstr>Learning Objectives  (2 of 2)</vt:lpstr>
      <vt:lpstr>Government or Not?</vt:lpstr>
      <vt:lpstr>GAAP for Nongovernmental NFP Organizations</vt:lpstr>
      <vt:lpstr>Objectives of Financial Reporting for NFPs</vt:lpstr>
      <vt:lpstr>Stakeholders of NFP Organizations</vt:lpstr>
      <vt:lpstr>Financial Reporting</vt:lpstr>
      <vt:lpstr>Statement of Financial Position  (1 of 2)</vt:lpstr>
      <vt:lpstr>Statement of Financial Position  (2 of 2)</vt:lpstr>
      <vt:lpstr>Statement of Activities</vt:lpstr>
      <vt:lpstr>Reclassification</vt:lpstr>
      <vt:lpstr>Statement of Cash Flows</vt:lpstr>
      <vt:lpstr>Statement of Cash Flows Classifications</vt:lpstr>
      <vt:lpstr>Reporting of Expenses by Nature and Function</vt:lpstr>
      <vt:lpstr>Notes to the Financial Statements</vt:lpstr>
      <vt:lpstr>Revenues, Gains, and Support</vt:lpstr>
      <vt:lpstr>Contributions and Gifts</vt:lpstr>
      <vt:lpstr>Donor Contributions</vt:lpstr>
      <vt:lpstr>Pledges</vt:lpstr>
      <vt:lpstr>Gifts in Kind</vt:lpstr>
      <vt:lpstr>Contributed Services</vt:lpstr>
      <vt:lpstr>Land, Buildings, and Equipment</vt:lpstr>
      <vt:lpstr>Special Events</vt:lpstr>
      <vt:lpstr>Contributions with Intermediaries</vt:lpstr>
      <vt:lpstr>Financially Interrelated</vt:lpstr>
      <vt:lpstr>Accounting for Expenses</vt:lpstr>
      <vt:lpstr>Functional Expenses</vt:lpstr>
      <vt:lpstr>Joint Costs of Fund-Raising  (1 of 2)</vt:lpstr>
      <vt:lpstr>Joint Costs of Fund-Raising  (2 of 2)</vt:lpstr>
      <vt:lpstr>Criteria</vt:lpstr>
      <vt:lpstr>Criteria Met If</vt:lpstr>
      <vt:lpstr>Management and General Expenses</vt:lpstr>
      <vt:lpstr>Restricted Assets</vt:lpstr>
      <vt:lpstr>Investments</vt:lpstr>
      <vt:lpstr>Collections  (1 of 2)</vt:lpstr>
      <vt:lpstr>Collections  (2 of 2)</vt:lpstr>
      <vt:lpstr>Consolidations and Combinations</vt:lpstr>
      <vt:lpstr>Illustrative Transactions (1 of 17)</vt:lpstr>
      <vt:lpstr>Illustrative Transactions (2 of 17)</vt:lpstr>
      <vt:lpstr>Illustrative Transactions (3 of 17)</vt:lpstr>
      <vt:lpstr>Illustrative Transactions (4 of 17)</vt:lpstr>
      <vt:lpstr>Illustrative Transactions (5 of 17)</vt:lpstr>
      <vt:lpstr>Illustrative Transactions (6 of 17)</vt:lpstr>
      <vt:lpstr>Illustrative Transactions (7 of 17)</vt:lpstr>
      <vt:lpstr>Illustrative Transactions (8 of 17)</vt:lpstr>
      <vt:lpstr>Illustrative Transactions (9 of 17)</vt:lpstr>
      <vt:lpstr>Illustrative Transactions (10 of 17)</vt:lpstr>
      <vt:lpstr>Illustrative Transactions (11 of 17)</vt:lpstr>
      <vt:lpstr>Illustrative Transactions (12 of 17)</vt:lpstr>
      <vt:lpstr>Illustrative Transactions (13 of 17)</vt:lpstr>
      <vt:lpstr>Illustrative Transactions (14 of 17)</vt:lpstr>
      <vt:lpstr>Illustrative Transactions (15 of 17)</vt:lpstr>
      <vt:lpstr>Illustrative Transactions (16 of 17)</vt:lpstr>
      <vt:lpstr>Illustrative Transactions (17 of 17)</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831</cp:revision>
  <dcterms:created xsi:type="dcterms:W3CDTF">2005-07-29T18:32:25Z</dcterms:created>
  <dcterms:modified xsi:type="dcterms:W3CDTF">2018-01-08T18:30:12Z</dcterms:modified>
  <cp:category>Presentation</cp:category>
</cp:coreProperties>
</file>