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28" r:id="rId1"/>
  </p:sldMasterIdLst>
  <p:notesMasterIdLst>
    <p:notesMasterId r:id="rId30"/>
  </p:notesMasterIdLst>
  <p:sldIdLst>
    <p:sldId id="256" r:id="rId2"/>
    <p:sldId id="400" r:id="rId3"/>
    <p:sldId id="423" r:id="rId4"/>
    <p:sldId id="401" r:id="rId5"/>
    <p:sldId id="402" r:id="rId6"/>
    <p:sldId id="403" r:id="rId7"/>
    <p:sldId id="404" r:id="rId8"/>
    <p:sldId id="405" r:id="rId9"/>
    <p:sldId id="406" r:id="rId10"/>
    <p:sldId id="407" r:id="rId11"/>
    <p:sldId id="408" r:id="rId12"/>
    <p:sldId id="421" r:id="rId13"/>
    <p:sldId id="409" r:id="rId14"/>
    <p:sldId id="410" r:id="rId15"/>
    <p:sldId id="424" r:id="rId16"/>
    <p:sldId id="425" r:id="rId17"/>
    <p:sldId id="426" r:id="rId18"/>
    <p:sldId id="427" r:id="rId19"/>
    <p:sldId id="428" r:id="rId20"/>
    <p:sldId id="429" r:id="rId21"/>
    <p:sldId id="430" r:id="rId22"/>
    <p:sldId id="398" r:id="rId23"/>
    <p:sldId id="399" r:id="rId24"/>
    <p:sldId id="415" r:id="rId25"/>
    <p:sldId id="416" r:id="rId26"/>
    <p:sldId id="417" r:id="rId27"/>
    <p:sldId id="418" r:id="rId28"/>
    <p:sldId id="420" r:id="rId29"/>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Times" panose="02020603050405020304" pitchFamily="18"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Times" panose="02020603050405020304" pitchFamily="18"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Times" panose="02020603050405020304" pitchFamily="18"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Times"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DAA5"/>
    <a:srgbClr val="780F24"/>
    <a:srgbClr val="FAF199"/>
    <a:srgbClr val="00997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164" autoAdjust="0"/>
  </p:normalViewPr>
  <p:slideViewPr>
    <p:cSldViewPr>
      <p:cViewPr varScale="1">
        <p:scale>
          <a:sx n="64" d="100"/>
          <a:sy n="64" d="100"/>
        </p:scale>
        <p:origin x="1566"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4" d="100"/>
          <a:sy n="94" d="100"/>
        </p:scale>
        <p:origin x="-2128"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4CE1E1B6-8E94-4CA5-ACC5-609B0CC65104}"/>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pitchFamily="1" charset="0"/>
                <a:ea typeface="+mn-ea"/>
                <a:cs typeface="+mn-cs"/>
              </a:defRPr>
            </a:lvl1pPr>
          </a:lstStyle>
          <a:p>
            <a:pPr>
              <a:defRPr/>
            </a:pPr>
            <a:endParaRPr lang="en-US"/>
          </a:p>
        </p:txBody>
      </p:sp>
      <p:sp>
        <p:nvSpPr>
          <p:cNvPr id="10243" name="Rectangle 3">
            <a:extLst>
              <a:ext uri="{FF2B5EF4-FFF2-40B4-BE49-F238E27FC236}">
                <a16:creationId xmlns:a16="http://schemas.microsoft.com/office/drawing/2014/main" id="{67FC09A1-DAE3-4C24-A8CD-0734F81A05DC}"/>
              </a:ext>
            </a:extLst>
          </p:cNvPr>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pitchFamily="1" charset="0"/>
                <a:ea typeface="+mn-ea"/>
                <a:cs typeface="+mn-cs"/>
              </a:defRPr>
            </a:lvl1pPr>
          </a:lstStyle>
          <a:p>
            <a:pPr>
              <a:defRPr/>
            </a:pPr>
            <a:endParaRPr lang="en-US"/>
          </a:p>
        </p:txBody>
      </p:sp>
      <p:sp>
        <p:nvSpPr>
          <p:cNvPr id="3076" name="Rectangle 4">
            <a:extLst>
              <a:ext uri="{FF2B5EF4-FFF2-40B4-BE49-F238E27FC236}">
                <a16:creationId xmlns:a16="http://schemas.microsoft.com/office/drawing/2014/main" id="{5DF9C1AA-BFB6-494F-A252-489ABB3C7942}"/>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5" name="Rectangle 5">
            <a:extLst>
              <a:ext uri="{FF2B5EF4-FFF2-40B4-BE49-F238E27FC236}">
                <a16:creationId xmlns:a16="http://schemas.microsoft.com/office/drawing/2014/main" id="{A44812DA-A7D3-4958-8386-6B8ABD338DA6}"/>
              </a:ext>
            </a:extLst>
          </p:cNvPr>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246" name="Rectangle 6">
            <a:extLst>
              <a:ext uri="{FF2B5EF4-FFF2-40B4-BE49-F238E27FC236}">
                <a16:creationId xmlns:a16="http://schemas.microsoft.com/office/drawing/2014/main" id="{08A22D75-467B-4A3D-8178-9D2A5C5743FC}"/>
              </a:ext>
            </a:extLst>
          </p:cNvPr>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pitchFamily="1" charset="0"/>
                <a:ea typeface="+mn-ea"/>
                <a:cs typeface="+mn-cs"/>
              </a:defRPr>
            </a:lvl1pPr>
          </a:lstStyle>
          <a:p>
            <a:pPr>
              <a:defRPr/>
            </a:pPr>
            <a:endParaRPr lang="en-US"/>
          </a:p>
        </p:txBody>
      </p:sp>
      <p:sp>
        <p:nvSpPr>
          <p:cNvPr id="10247" name="Rectangle 7">
            <a:extLst>
              <a:ext uri="{FF2B5EF4-FFF2-40B4-BE49-F238E27FC236}">
                <a16:creationId xmlns:a16="http://schemas.microsoft.com/office/drawing/2014/main" id="{63ED1F8F-27B6-4458-A67B-A5A294B4A26D}"/>
              </a:ext>
            </a:extLst>
          </p:cNvPr>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08D16970-FE1B-4302-A20A-5A112D71A206}"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 charset="0"/>
        <a:ea typeface="ＭＳ Ｐゴシック" charset="0"/>
        <a:cs typeface="ＭＳ Ｐゴシック" charset="-128"/>
      </a:defRPr>
    </a:lvl1pPr>
    <a:lvl2pPr marL="457200" algn="l" rtl="0" eaLnBrk="0" fontAlgn="base" hangingPunct="0">
      <a:spcBef>
        <a:spcPct val="30000"/>
      </a:spcBef>
      <a:spcAft>
        <a:spcPct val="0"/>
      </a:spcAft>
      <a:defRPr sz="1200" kern="1200">
        <a:solidFill>
          <a:schemeClr val="tx1"/>
        </a:solidFill>
        <a:latin typeface="Times" pitchFamily="1" charset="0"/>
        <a:ea typeface="ＭＳ Ｐゴシック" charset="0"/>
        <a:cs typeface="ＭＳ Ｐゴシック" charset="-128"/>
      </a:defRPr>
    </a:lvl2pPr>
    <a:lvl3pPr marL="914400" algn="l" rtl="0" eaLnBrk="0" fontAlgn="base" hangingPunct="0">
      <a:spcBef>
        <a:spcPct val="30000"/>
      </a:spcBef>
      <a:spcAft>
        <a:spcPct val="0"/>
      </a:spcAft>
      <a:defRPr sz="1200" kern="1200">
        <a:solidFill>
          <a:schemeClr val="tx1"/>
        </a:solidFill>
        <a:latin typeface="Times" pitchFamily="1" charset="0"/>
        <a:ea typeface="ＭＳ Ｐゴシック" charset="0"/>
        <a:cs typeface="ＭＳ Ｐゴシック" charset="-128"/>
      </a:defRPr>
    </a:lvl3pPr>
    <a:lvl4pPr marL="1371600" algn="l" rtl="0" eaLnBrk="0" fontAlgn="base" hangingPunct="0">
      <a:spcBef>
        <a:spcPct val="30000"/>
      </a:spcBef>
      <a:spcAft>
        <a:spcPct val="0"/>
      </a:spcAft>
      <a:defRPr sz="1200" kern="1200">
        <a:solidFill>
          <a:schemeClr val="tx1"/>
        </a:solidFill>
        <a:latin typeface="Times" pitchFamily="1" charset="0"/>
        <a:ea typeface="ＭＳ Ｐゴシック" charset="0"/>
        <a:cs typeface="ＭＳ Ｐゴシック" charset="-128"/>
      </a:defRPr>
    </a:lvl4pPr>
    <a:lvl5pPr marL="1828800" algn="l" rtl="0" eaLnBrk="0" fontAlgn="base" hangingPunct="0">
      <a:spcBef>
        <a:spcPct val="30000"/>
      </a:spcBef>
      <a:spcAft>
        <a:spcPct val="0"/>
      </a:spcAft>
      <a:defRPr sz="1200" kern="1200">
        <a:solidFill>
          <a:schemeClr val="tx1"/>
        </a:solidFill>
        <a:latin typeface="Times" pitchFamily="1" charset="0"/>
        <a:ea typeface="ＭＳ Ｐゴシック" charset="0"/>
        <a:cs typeface="ＭＳ Ｐゴシック"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Slide Image Placeholder 1">
            <a:extLst>
              <a:ext uri="{FF2B5EF4-FFF2-40B4-BE49-F238E27FC236}">
                <a16:creationId xmlns:a16="http://schemas.microsoft.com/office/drawing/2014/main" id="{88433F35-0267-47DB-B0BB-8C0BC16FB156}"/>
              </a:ext>
            </a:extLst>
          </p:cNvPr>
          <p:cNvSpPr>
            <a:spLocks noGrp="1" noRot="1" noChangeAspect="1" noTextEdit="1"/>
          </p:cNvSpPr>
          <p:nvPr>
            <p:ph type="sldImg"/>
          </p:nvPr>
        </p:nvSpPr>
        <p:spPr>
          <a:ln/>
        </p:spPr>
      </p:sp>
      <p:sp>
        <p:nvSpPr>
          <p:cNvPr id="5122" name="Notes Placeholder 2">
            <a:extLst>
              <a:ext uri="{FF2B5EF4-FFF2-40B4-BE49-F238E27FC236}">
                <a16:creationId xmlns:a16="http://schemas.microsoft.com/office/drawing/2014/main" id="{1720A17B-4451-4967-82BF-4B5E9DFC1A2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panose="02020603050405020304" pitchFamily="18" charset="0"/>
              <a:ea typeface="ＭＳ Ｐゴシック" panose="020B0600070205080204" pitchFamily="34" charset="-128"/>
            </a:endParaRPr>
          </a:p>
        </p:txBody>
      </p:sp>
      <p:sp>
        <p:nvSpPr>
          <p:cNvPr id="5123" name="Slide Number Placeholder 3">
            <a:extLst>
              <a:ext uri="{FF2B5EF4-FFF2-40B4-BE49-F238E27FC236}">
                <a16:creationId xmlns:a16="http://schemas.microsoft.com/office/drawing/2014/main" id="{404F38F0-1EA4-4282-97F1-E378081C28A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fld id="{F7C06202-B997-4622-8CC6-E413D7382B26}" type="slidenum">
              <a:rPr lang="en-US" altLang="en-US" sz="1200"/>
              <a:pPr/>
              <a:t>1</a:t>
            </a:fld>
            <a:endParaRPr lang="en-US"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a:extLst>
              <a:ext uri="{FF2B5EF4-FFF2-40B4-BE49-F238E27FC236}">
                <a16:creationId xmlns:a16="http://schemas.microsoft.com/office/drawing/2014/main" id="{4AA1DAD9-5256-4A01-8E77-5A4F2837726D}"/>
              </a:ext>
            </a:extLst>
          </p:cNvPr>
          <p:cNvSpPr>
            <a:spLocks noGrp="1" noRot="1" noChangeAspect="1" noTextEdit="1"/>
          </p:cNvSpPr>
          <p:nvPr>
            <p:ph type="sldImg"/>
          </p:nvPr>
        </p:nvSpPr>
        <p:spPr>
          <a:ln/>
        </p:spPr>
      </p:sp>
      <p:sp>
        <p:nvSpPr>
          <p:cNvPr id="23554" name="Notes Placeholder 2">
            <a:extLst>
              <a:ext uri="{FF2B5EF4-FFF2-40B4-BE49-F238E27FC236}">
                <a16:creationId xmlns:a16="http://schemas.microsoft.com/office/drawing/2014/main" id="{F30954AB-089B-450E-AE4D-76BE593029B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panose="02020603050405020304" pitchFamily="18" charset="0"/>
              <a:ea typeface="ＭＳ Ｐゴシック" panose="020B0600070205080204" pitchFamily="34" charset="-128"/>
            </a:endParaRPr>
          </a:p>
        </p:txBody>
      </p:sp>
      <p:sp>
        <p:nvSpPr>
          <p:cNvPr id="23555" name="Slide Number Placeholder 3">
            <a:extLst>
              <a:ext uri="{FF2B5EF4-FFF2-40B4-BE49-F238E27FC236}">
                <a16:creationId xmlns:a16="http://schemas.microsoft.com/office/drawing/2014/main" id="{6F411ADE-BD57-462E-A39B-7D9A792C1F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fld id="{56ADBBDF-5FC3-4889-9FBB-372352CB9E13}" type="slidenum">
              <a:rPr lang="en-US" altLang="en-US" sz="1200"/>
              <a:pPr/>
              <a:t>11</a:t>
            </a:fld>
            <a:endParaRPr lang="en-US" alt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1CD07158-CFD4-478E-99A5-471F80C9B799}"/>
              </a:ext>
            </a:extLst>
          </p:cNvPr>
          <p:cNvSpPr>
            <a:spLocks noGrp="1" noRot="1" noChangeAspect="1" noTextEdit="1"/>
          </p:cNvSpPr>
          <p:nvPr>
            <p:ph type="sldImg"/>
          </p:nvPr>
        </p:nvSpPr>
        <p:spPr>
          <a:ln/>
        </p:spPr>
      </p:sp>
      <p:sp>
        <p:nvSpPr>
          <p:cNvPr id="25602" name="Notes Placeholder 2">
            <a:extLst>
              <a:ext uri="{FF2B5EF4-FFF2-40B4-BE49-F238E27FC236}">
                <a16:creationId xmlns:a16="http://schemas.microsoft.com/office/drawing/2014/main" id="{724F659E-9D2A-4CA5-A5E9-DA48F88489D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eaLnBrk="1" hangingPunct="1">
              <a:buFontTx/>
              <a:buChar char="-"/>
            </a:pPr>
            <a:r>
              <a:rPr lang="en-US" altLang="en-US" dirty="0">
                <a:latin typeface="Times" panose="02020603050405020304" pitchFamily="18" charset="0"/>
                <a:ea typeface="ＭＳ Ｐゴシック" panose="020B0600070205080204" pitchFamily="34" charset="-128"/>
              </a:rPr>
              <a:t>Given the size of ABC’s bond portfolio, it is not surprising that interest income is the major source of investment income.</a:t>
            </a:r>
          </a:p>
          <a:p>
            <a:pPr marL="171450" indent="-171450" eaLnBrk="1" hangingPunct="1">
              <a:buFontTx/>
              <a:buChar char="-"/>
            </a:pPr>
            <a:r>
              <a:rPr lang="en-US" altLang="en-US" dirty="0">
                <a:latin typeface="Times" panose="02020603050405020304" pitchFamily="18" charset="0"/>
                <a:ea typeface="ＭＳ Ｐゴシック" panose="020B0600070205080204" pitchFamily="34" charset="-128"/>
              </a:rPr>
              <a:t>The company also received dividend income on stocks owned and rental income on real estate the company owned.</a:t>
            </a:r>
          </a:p>
          <a:p>
            <a:pPr marL="171450" indent="-171450" eaLnBrk="1" hangingPunct="1">
              <a:buFontTx/>
              <a:buChar char="-"/>
            </a:pPr>
            <a:r>
              <a:rPr lang="en-US" altLang="en-US" dirty="0">
                <a:latin typeface="Times" panose="02020603050405020304" pitchFamily="18" charset="0"/>
                <a:ea typeface="ＭＳ Ｐゴシック" panose="020B0600070205080204" pitchFamily="34" charset="-128"/>
              </a:rPr>
              <a:t>223=205+18</a:t>
            </a:r>
          </a:p>
        </p:txBody>
      </p:sp>
      <p:sp>
        <p:nvSpPr>
          <p:cNvPr id="25603" name="Slide Number Placeholder 3">
            <a:extLst>
              <a:ext uri="{FF2B5EF4-FFF2-40B4-BE49-F238E27FC236}">
                <a16:creationId xmlns:a16="http://schemas.microsoft.com/office/drawing/2014/main" id="{71440F6E-708C-4A17-A9DF-0BDAEAE9D9A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fld id="{67A8BE21-6F74-4177-9D21-65E7F1497762}" type="slidenum">
              <a:rPr lang="en-US" altLang="en-US" sz="1200"/>
              <a:pPr/>
              <a:t>12</a:t>
            </a:fld>
            <a:endParaRPr lang="en-US" alt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a:extLst>
              <a:ext uri="{FF2B5EF4-FFF2-40B4-BE49-F238E27FC236}">
                <a16:creationId xmlns:a16="http://schemas.microsoft.com/office/drawing/2014/main" id="{063B6D8E-B055-46BF-8B03-D86842B837AA}"/>
              </a:ext>
            </a:extLst>
          </p:cNvPr>
          <p:cNvSpPr>
            <a:spLocks noGrp="1" noRot="1" noChangeAspect="1" noTextEdit="1"/>
          </p:cNvSpPr>
          <p:nvPr>
            <p:ph type="sldImg"/>
          </p:nvPr>
        </p:nvSpPr>
        <p:spPr>
          <a:ln/>
        </p:spPr>
      </p:sp>
      <p:sp>
        <p:nvSpPr>
          <p:cNvPr id="27650" name="Notes Placeholder 2">
            <a:extLst>
              <a:ext uri="{FF2B5EF4-FFF2-40B4-BE49-F238E27FC236}">
                <a16:creationId xmlns:a16="http://schemas.microsoft.com/office/drawing/2014/main" id="{92F66FC2-207D-468E-B1E3-A7AFF2832EF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eaLnBrk="1" hangingPunct="1">
              <a:buFontTx/>
              <a:buChar char="-"/>
            </a:pPr>
            <a:r>
              <a:rPr lang="en-US" altLang="en-US" dirty="0">
                <a:latin typeface="Times" panose="02020603050405020304" pitchFamily="18" charset="0"/>
                <a:ea typeface="ＭＳ Ｐゴシック" panose="020B0600070205080204" pitchFamily="34" charset="-128"/>
              </a:rPr>
              <a:t>In our example: Loss ratio= 147,600/205,000</a:t>
            </a:r>
          </a:p>
          <a:p>
            <a:pPr marL="171450" indent="-171450" eaLnBrk="1" hangingPunct="1">
              <a:buFontTx/>
              <a:buChar char="-"/>
            </a:pPr>
            <a:r>
              <a:rPr lang="en-US" altLang="en-US" dirty="0">
                <a:latin typeface="Times" panose="02020603050405020304" pitchFamily="18" charset="0"/>
                <a:ea typeface="ＭＳ Ｐゴシック" panose="020B0600070205080204" pitchFamily="34" charset="-128"/>
              </a:rPr>
              <a:t>Expense ratio= 64,640/206,000</a:t>
            </a:r>
          </a:p>
          <a:p>
            <a:pPr marL="171450" indent="-171450" eaLnBrk="1" hangingPunct="1">
              <a:buFontTx/>
              <a:buChar char="-"/>
            </a:pPr>
            <a:r>
              <a:rPr lang="en-US" altLang="en-US" dirty="0">
                <a:latin typeface="Times" panose="02020603050405020304" pitchFamily="18" charset="0"/>
                <a:ea typeface="ＭＳ Ｐゴシック" panose="020B0600070205080204" pitchFamily="34" charset="-128"/>
              </a:rPr>
              <a:t>Combined ratio= 0.72+0.31= 1.034 which indicates an underwriting loss.</a:t>
            </a:r>
          </a:p>
        </p:txBody>
      </p:sp>
      <p:sp>
        <p:nvSpPr>
          <p:cNvPr id="27651" name="Slide Number Placeholder 3">
            <a:extLst>
              <a:ext uri="{FF2B5EF4-FFF2-40B4-BE49-F238E27FC236}">
                <a16:creationId xmlns:a16="http://schemas.microsoft.com/office/drawing/2014/main" id="{E1EF1D7A-AFB8-41C9-ACE3-F2FC0A32BCB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fld id="{5A6C5ABE-2725-42DF-A58D-FA9314BE91E1}" type="slidenum">
              <a:rPr lang="en-US" altLang="en-US" sz="1200"/>
              <a:pPr/>
              <a:t>13</a:t>
            </a:fld>
            <a:endParaRPr lang="en-US" altLang="en-US"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a:extLst>
              <a:ext uri="{FF2B5EF4-FFF2-40B4-BE49-F238E27FC236}">
                <a16:creationId xmlns:a16="http://schemas.microsoft.com/office/drawing/2014/main" id="{4A8F9BB6-D1C5-4544-B832-D16A1651C900}"/>
              </a:ext>
            </a:extLst>
          </p:cNvPr>
          <p:cNvSpPr>
            <a:spLocks noGrp="1" noRot="1" noChangeAspect="1" noTextEdit="1"/>
          </p:cNvSpPr>
          <p:nvPr>
            <p:ph type="sldImg"/>
          </p:nvPr>
        </p:nvSpPr>
        <p:spPr>
          <a:ln/>
        </p:spPr>
      </p:sp>
      <p:sp>
        <p:nvSpPr>
          <p:cNvPr id="29698" name="Notes Placeholder 2">
            <a:extLst>
              <a:ext uri="{FF2B5EF4-FFF2-40B4-BE49-F238E27FC236}">
                <a16:creationId xmlns:a16="http://schemas.microsoft.com/office/drawing/2014/main" id="{7CF8FEF5-6613-4190-BDB6-9486E50A14B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eaLnBrk="1" hangingPunct="1">
              <a:buFontTx/>
              <a:buChar char="-"/>
            </a:pPr>
            <a:r>
              <a:rPr lang="en-US" altLang="en-US" dirty="0">
                <a:latin typeface="Times" panose="02020603050405020304" pitchFamily="18" charset="0"/>
                <a:ea typeface="ＭＳ Ｐゴシック" panose="020B0600070205080204" pitchFamily="34" charset="-128"/>
              </a:rPr>
              <a:t>A property and casualty insurance company can lose money on its underwriting operations, but still report positive net income if the investment income offsets the underwriting loss.</a:t>
            </a:r>
          </a:p>
          <a:p>
            <a:pPr marL="171450" indent="-171450" eaLnBrk="1" hangingPunct="1">
              <a:buFontTx/>
              <a:buChar char="-"/>
            </a:pPr>
            <a:r>
              <a:rPr lang="en-US" altLang="en-US" dirty="0">
                <a:latin typeface="Times" panose="02020603050405020304" pitchFamily="18" charset="0"/>
                <a:ea typeface="ＭＳ Ｐゴシック" panose="020B0600070205080204" pitchFamily="34" charset="-128"/>
              </a:rPr>
              <a:t>In our example: 18,000,000/205,000,000=0.088</a:t>
            </a:r>
          </a:p>
          <a:p>
            <a:pPr marL="171450" indent="-171450" eaLnBrk="1" hangingPunct="1">
              <a:buFontTx/>
              <a:buChar char="-"/>
            </a:pPr>
            <a:r>
              <a:rPr lang="en-US" altLang="en-US" dirty="0">
                <a:latin typeface="Times" panose="02020603050405020304" pitchFamily="18" charset="0"/>
                <a:ea typeface="ＭＳ Ｐゴシック" panose="020B0600070205080204" pitchFamily="34" charset="-128"/>
              </a:rPr>
              <a:t>In our case, overall operating ratio= 1.034-0.088=94.6%</a:t>
            </a:r>
          </a:p>
          <a:p>
            <a:pPr marL="171450" indent="-171450" eaLnBrk="1" hangingPunct="1">
              <a:buFontTx/>
              <a:buChar char="-"/>
            </a:pPr>
            <a:r>
              <a:rPr lang="en-US" altLang="en-US" dirty="0">
                <a:latin typeface="Times" panose="02020603050405020304" pitchFamily="18" charset="0"/>
                <a:ea typeface="ＭＳ Ｐゴシック" panose="020B0600070205080204" pitchFamily="34" charset="-128"/>
              </a:rPr>
              <a:t>An overall operating ratio of less than 100 indicates that the company, overall, was profitable.</a:t>
            </a:r>
          </a:p>
          <a:p>
            <a:pPr marL="171450" indent="-171450" eaLnBrk="1" hangingPunct="1">
              <a:buFontTx/>
              <a:buChar char="-"/>
            </a:pPr>
            <a:r>
              <a:rPr lang="en-US" altLang="en-US" dirty="0">
                <a:latin typeface="Times" panose="02020603050405020304" pitchFamily="18" charset="0"/>
                <a:ea typeface="ＭＳ Ｐゴシック" panose="020B0600070205080204" pitchFamily="34" charset="-128"/>
              </a:rPr>
              <a:t>If the operating ratio exceeds 100, it means that investment income was not enough to offset the underwriting loss.</a:t>
            </a:r>
          </a:p>
        </p:txBody>
      </p:sp>
      <p:sp>
        <p:nvSpPr>
          <p:cNvPr id="29699" name="Slide Number Placeholder 3">
            <a:extLst>
              <a:ext uri="{FF2B5EF4-FFF2-40B4-BE49-F238E27FC236}">
                <a16:creationId xmlns:a16="http://schemas.microsoft.com/office/drawing/2014/main" id="{34E51CA4-D56E-4904-9533-A852DC6BD4C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fld id="{97A571FD-DDEE-4030-814B-CFE158E458CA}" type="slidenum">
              <a:rPr lang="en-US" altLang="en-US" sz="1200"/>
              <a:pPr/>
              <a:t>14</a:t>
            </a:fld>
            <a:endParaRPr lang="en-US" altLang="en-US"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a:extLst>
              <a:ext uri="{FF2B5EF4-FFF2-40B4-BE49-F238E27FC236}">
                <a16:creationId xmlns:a16="http://schemas.microsoft.com/office/drawing/2014/main" id="{1C9D7C46-A2B2-4D04-9FEF-62ADC277145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fld id="{DF96F36D-C96F-4FB5-BEA8-B339BA2F3BC1}" type="slidenum">
              <a:rPr lang="en-US" altLang="en-US" sz="1200"/>
              <a:pPr/>
              <a:t>22</a:t>
            </a:fld>
            <a:endParaRPr lang="en-US" altLang="en-US" sz="1200"/>
          </a:p>
        </p:txBody>
      </p:sp>
      <p:sp>
        <p:nvSpPr>
          <p:cNvPr id="31746" name="Rectangle 2">
            <a:extLst>
              <a:ext uri="{FF2B5EF4-FFF2-40B4-BE49-F238E27FC236}">
                <a16:creationId xmlns:a16="http://schemas.microsoft.com/office/drawing/2014/main" id="{75D03938-DA21-4E75-855A-3365F6D77673}"/>
              </a:ext>
            </a:extLst>
          </p:cNvPr>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endParaRPr lang="en-US" altLang="en-US"/>
          </a:p>
        </p:txBody>
      </p:sp>
      <p:sp>
        <p:nvSpPr>
          <p:cNvPr id="31747" name="Rectangle 3">
            <a:extLst>
              <a:ext uri="{FF2B5EF4-FFF2-40B4-BE49-F238E27FC236}">
                <a16:creationId xmlns:a16="http://schemas.microsoft.com/office/drawing/2014/main" id="{CA8AB4A5-1EF7-4AFB-BE60-D2CBD4F699EA}"/>
              </a:ext>
            </a:extLst>
          </p:cNvPr>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r>
              <a:rPr lang="en-US" altLang="en-US" sz="1200">
                <a:latin typeface="Times New Roman" panose="02020603050405020304" pitchFamily="18" charset="0"/>
              </a:rPr>
              <a:t>Transparency Master 1.2</a:t>
            </a:r>
          </a:p>
        </p:txBody>
      </p:sp>
      <p:sp>
        <p:nvSpPr>
          <p:cNvPr id="31748" name="Rectangle 4">
            <a:extLst>
              <a:ext uri="{FF2B5EF4-FFF2-40B4-BE49-F238E27FC236}">
                <a16:creationId xmlns:a16="http://schemas.microsoft.com/office/drawing/2014/main" id="{184BB155-DFA2-4E8F-9F5A-CD86839059DA}"/>
              </a:ext>
            </a:extLst>
          </p:cNvPr>
          <p:cNvSpPr>
            <a:spLocks noGrp="1" noRot="1" noChangeAspect="1" noChangeArrowheads="1" noTextEdit="1"/>
          </p:cNvSpPr>
          <p:nvPr>
            <p:ph type="sldImg"/>
          </p:nvPr>
        </p:nvSpPr>
        <p:spPr>
          <a:solidFill>
            <a:srgbClr val="FFFFFF"/>
          </a:solidFill>
          <a:ln w="12700" cap="flat"/>
        </p:spPr>
      </p:sp>
      <p:sp>
        <p:nvSpPr>
          <p:cNvPr id="31749" name="Rectangle 5">
            <a:extLst>
              <a:ext uri="{FF2B5EF4-FFF2-40B4-BE49-F238E27FC236}">
                <a16:creationId xmlns:a16="http://schemas.microsoft.com/office/drawing/2014/main" id="{053F5C05-B360-448D-91B4-9F25D841B72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eaLnBrk="1" hangingPunct="1"/>
            <a:endParaRPr lang="en-US" altLang="en-US">
              <a:latin typeface="Times" panose="02020603050405020304" pitchFamily="18" charset="0"/>
              <a:ea typeface="ＭＳ Ｐゴシック" panose="020B0600070205080204"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a:extLst>
              <a:ext uri="{FF2B5EF4-FFF2-40B4-BE49-F238E27FC236}">
                <a16:creationId xmlns:a16="http://schemas.microsoft.com/office/drawing/2014/main" id="{B0ED675B-4629-4470-8A34-51583C52B5F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fld id="{572C3E40-5443-4332-82D0-835A77224C36}" type="slidenum">
              <a:rPr lang="en-US" altLang="en-US" sz="1200"/>
              <a:pPr/>
              <a:t>23</a:t>
            </a:fld>
            <a:endParaRPr lang="en-US" altLang="en-US" sz="1200"/>
          </a:p>
        </p:txBody>
      </p:sp>
      <p:sp>
        <p:nvSpPr>
          <p:cNvPr id="33794" name="Rectangle 2">
            <a:extLst>
              <a:ext uri="{FF2B5EF4-FFF2-40B4-BE49-F238E27FC236}">
                <a16:creationId xmlns:a16="http://schemas.microsoft.com/office/drawing/2014/main" id="{02D01728-CCF5-45D8-8EF7-47E17D30406E}"/>
              </a:ext>
            </a:extLst>
          </p:cNvPr>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endParaRPr lang="en-US" altLang="en-US"/>
          </a:p>
        </p:txBody>
      </p:sp>
      <p:sp>
        <p:nvSpPr>
          <p:cNvPr id="33795" name="Rectangle 3">
            <a:extLst>
              <a:ext uri="{FF2B5EF4-FFF2-40B4-BE49-F238E27FC236}">
                <a16:creationId xmlns:a16="http://schemas.microsoft.com/office/drawing/2014/main" id="{1BA1736C-A0FC-4C22-9FD4-AA528B21FA19}"/>
              </a:ext>
            </a:extLst>
          </p:cNvPr>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r>
              <a:rPr lang="en-US" altLang="en-US" sz="1200">
                <a:latin typeface="Times New Roman" panose="02020603050405020304" pitchFamily="18" charset="0"/>
              </a:rPr>
              <a:t>Transparency Master 1.2</a:t>
            </a:r>
          </a:p>
        </p:txBody>
      </p:sp>
      <p:sp>
        <p:nvSpPr>
          <p:cNvPr id="33796" name="Rectangle 4">
            <a:extLst>
              <a:ext uri="{FF2B5EF4-FFF2-40B4-BE49-F238E27FC236}">
                <a16:creationId xmlns:a16="http://schemas.microsoft.com/office/drawing/2014/main" id="{02545B51-7DB8-43C6-AF7D-78D952752119}"/>
              </a:ext>
            </a:extLst>
          </p:cNvPr>
          <p:cNvSpPr>
            <a:spLocks noGrp="1" noRot="1" noChangeAspect="1" noChangeArrowheads="1" noTextEdit="1"/>
          </p:cNvSpPr>
          <p:nvPr>
            <p:ph type="sldImg"/>
          </p:nvPr>
        </p:nvSpPr>
        <p:spPr>
          <a:solidFill>
            <a:srgbClr val="FFFFFF"/>
          </a:solidFill>
          <a:ln w="12700" cap="flat"/>
        </p:spPr>
      </p:sp>
      <p:sp>
        <p:nvSpPr>
          <p:cNvPr id="33797" name="Rectangle 5">
            <a:extLst>
              <a:ext uri="{FF2B5EF4-FFF2-40B4-BE49-F238E27FC236}">
                <a16:creationId xmlns:a16="http://schemas.microsoft.com/office/drawing/2014/main" id="{4C74CE63-67D8-4228-A654-CE385BFB5CC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marL="171450" indent="-171450" eaLnBrk="1" hangingPunct="1">
              <a:buFontTx/>
              <a:buChar char="-"/>
            </a:pPr>
            <a:r>
              <a:rPr lang="en-US" altLang="en-US" dirty="0">
                <a:latin typeface="Times" panose="02020603050405020304" pitchFamily="18" charset="0"/>
                <a:ea typeface="ＭＳ Ｐゴシック" panose="020B0600070205080204" pitchFamily="34" charset="-128"/>
              </a:rPr>
              <a:t>Stability: to maintain consumer’s satisfaction</a:t>
            </a:r>
          </a:p>
          <a:p>
            <a:pPr marL="171450" indent="-171450" eaLnBrk="1" hangingPunct="1">
              <a:buFontTx/>
              <a:buChar char="-"/>
            </a:pPr>
            <a:r>
              <a:rPr lang="en-US" altLang="en-US" dirty="0">
                <a:latin typeface="Times" panose="02020603050405020304" pitchFamily="18" charset="0"/>
                <a:ea typeface="ＭＳ Ｐゴシック" panose="020B0600070205080204" pitchFamily="34" charset="-128"/>
              </a:rPr>
              <a:t>Responsiveness: For example, as a city grows, auto insurance rates should increase to reflect greater traffic and increased frequency of auto accidents. Likewise, rates should reflect changing economic conditions like inflation.</a:t>
            </a:r>
          </a:p>
          <a:p>
            <a:pPr marL="171450" indent="-171450" eaLnBrk="1" hangingPunct="1">
              <a:buFontTx/>
              <a:buChar char="-"/>
            </a:pPr>
            <a:r>
              <a:rPr lang="en-US" altLang="en-US" dirty="0">
                <a:latin typeface="Times" panose="02020603050405020304" pitchFamily="18" charset="0"/>
                <a:ea typeface="ＭＳ Ｐゴシック" panose="020B0600070205080204" pitchFamily="34" charset="-128"/>
              </a:rPr>
              <a:t>Encouraging loss control activities: to reduce frequency and severity of losses in order to keep insurance affordable.</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a:extLst>
              <a:ext uri="{FF2B5EF4-FFF2-40B4-BE49-F238E27FC236}">
                <a16:creationId xmlns:a16="http://schemas.microsoft.com/office/drawing/2014/main" id="{A0D62030-437B-48BC-B06E-48B7AE9D6254}"/>
              </a:ext>
            </a:extLst>
          </p:cNvPr>
          <p:cNvSpPr>
            <a:spLocks noGrp="1" noRot="1" noChangeAspect="1" noTextEdit="1"/>
          </p:cNvSpPr>
          <p:nvPr>
            <p:ph type="sldImg"/>
          </p:nvPr>
        </p:nvSpPr>
        <p:spPr>
          <a:ln/>
        </p:spPr>
      </p:sp>
      <p:sp>
        <p:nvSpPr>
          <p:cNvPr id="35842" name="Notes Placeholder 2">
            <a:extLst>
              <a:ext uri="{FF2B5EF4-FFF2-40B4-BE49-F238E27FC236}">
                <a16:creationId xmlns:a16="http://schemas.microsoft.com/office/drawing/2014/main" id="{9DF6ECF7-92E1-4B01-A76E-1BE16AF2F3C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panose="02020603050405020304" pitchFamily="18" charset="0"/>
              <a:ea typeface="ＭＳ Ｐゴシック" panose="020B0600070205080204" pitchFamily="34" charset="-128"/>
            </a:endParaRPr>
          </a:p>
        </p:txBody>
      </p:sp>
      <p:sp>
        <p:nvSpPr>
          <p:cNvPr id="35843" name="Slide Number Placeholder 3">
            <a:extLst>
              <a:ext uri="{FF2B5EF4-FFF2-40B4-BE49-F238E27FC236}">
                <a16:creationId xmlns:a16="http://schemas.microsoft.com/office/drawing/2014/main" id="{703B11BF-AA79-422A-B5A0-69D2D6641B7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fld id="{2F29174A-A564-438E-BADD-4CAE5E327043}" type="slidenum">
              <a:rPr lang="en-US" altLang="en-US" sz="1200"/>
              <a:pPr/>
              <a:t>24</a:t>
            </a:fld>
            <a:endParaRPr lang="en-US" altLang="en-US"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a:extLst>
              <a:ext uri="{FF2B5EF4-FFF2-40B4-BE49-F238E27FC236}">
                <a16:creationId xmlns:a16="http://schemas.microsoft.com/office/drawing/2014/main" id="{DB6E42FA-EC9B-4313-BB3F-253D4BDBB866}"/>
              </a:ext>
            </a:extLst>
          </p:cNvPr>
          <p:cNvSpPr>
            <a:spLocks noGrp="1" noRot="1" noChangeAspect="1" noTextEdit="1"/>
          </p:cNvSpPr>
          <p:nvPr>
            <p:ph type="sldImg"/>
          </p:nvPr>
        </p:nvSpPr>
        <p:spPr>
          <a:ln/>
        </p:spPr>
      </p:sp>
      <p:sp>
        <p:nvSpPr>
          <p:cNvPr id="37890" name="Notes Placeholder 2">
            <a:extLst>
              <a:ext uri="{FF2B5EF4-FFF2-40B4-BE49-F238E27FC236}">
                <a16:creationId xmlns:a16="http://schemas.microsoft.com/office/drawing/2014/main" id="{BB0CEC15-D9FF-480C-A262-B239D51696E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eaLnBrk="1" hangingPunct="1">
              <a:buFontTx/>
              <a:buChar char="-"/>
            </a:pPr>
            <a:r>
              <a:rPr lang="en-GB" altLang="en-US" dirty="0">
                <a:latin typeface="Times" panose="02020603050405020304" pitchFamily="18" charset="0"/>
                <a:ea typeface="ＭＳ Ｐゴシック" panose="020B0600070205080204" pitchFamily="34" charset="-128"/>
              </a:rPr>
              <a:t>Judgement rating is used when the loss exposures are so diverse that a class rate can’t be calculated or when credible loss statistics are not available.</a:t>
            </a:r>
          </a:p>
          <a:p>
            <a:pPr marL="171450" indent="-171450" eaLnBrk="1" hangingPunct="1">
              <a:buFontTx/>
              <a:buChar char="-"/>
            </a:pPr>
            <a:r>
              <a:rPr lang="en-GB" altLang="en-US" dirty="0">
                <a:latin typeface="Times" panose="02020603050405020304" pitchFamily="18" charset="0"/>
                <a:ea typeface="ＭＳ Ｐゴシック" panose="020B0600070205080204" pitchFamily="34" charset="-128"/>
              </a:rPr>
              <a:t>Judgement rating is widely used in marine insurance because waters and ports are widely diverse.</a:t>
            </a:r>
          </a:p>
          <a:p>
            <a:pPr marL="171450" indent="-171450" eaLnBrk="1" hangingPunct="1">
              <a:buFontTx/>
              <a:buChar char="-"/>
            </a:pPr>
            <a:r>
              <a:rPr lang="en-GB" altLang="en-US" dirty="0">
                <a:latin typeface="Times" panose="02020603050405020304" pitchFamily="18" charset="0"/>
                <a:ea typeface="ＭＳ Ｐゴシック" panose="020B0600070205080204" pitchFamily="34" charset="-128"/>
              </a:rPr>
              <a:t>Class rating is the most common way</a:t>
            </a:r>
          </a:p>
          <a:p>
            <a:pPr marL="171450" indent="-171450" eaLnBrk="1" hangingPunct="1">
              <a:buFontTx/>
              <a:buChar char="-"/>
            </a:pPr>
            <a:r>
              <a:rPr lang="en-GB" altLang="en-US" dirty="0">
                <a:latin typeface="Times" panose="02020603050405020304" pitchFamily="18" charset="0"/>
                <a:ea typeface="ＭＳ Ｐゴシック" panose="020B0600070205080204" pitchFamily="34" charset="-128"/>
              </a:rPr>
              <a:t>The rate charged reflects the average loss experience for the class as a whole.</a:t>
            </a:r>
          </a:p>
          <a:p>
            <a:pPr marL="171450" indent="-171450" eaLnBrk="1" hangingPunct="1">
              <a:buFontTx/>
              <a:buChar char="-"/>
            </a:pPr>
            <a:r>
              <a:rPr lang="en-GB" altLang="en-US" dirty="0">
                <a:latin typeface="Times" panose="02020603050405020304" pitchFamily="18" charset="0"/>
                <a:ea typeface="ＭＳ Ｐゴシック" panose="020B0600070205080204" pitchFamily="34" charset="-128"/>
              </a:rPr>
              <a:t>Class rating is based on the assumption that future losses to insureds will be determined largely by the same set of factors.</a:t>
            </a:r>
          </a:p>
          <a:p>
            <a:pPr marL="171450" indent="-171450" eaLnBrk="1" hangingPunct="1">
              <a:buFontTx/>
              <a:buChar char="-"/>
            </a:pPr>
            <a:r>
              <a:rPr lang="en-GB" altLang="en-US" dirty="0">
                <a:latin typeface="Times" panose="02020603050405020304" pitchFamily="18" charset="0"/>
                <a:ea typeface="ＭＳ Ｐゴシック" panose="020B0600070205080204" pitchFamily="34" charset="-128"/>
              </a:rPr>
              <a:t>For example: In homeowners insurance, factors are: construction material, age of the home and protective devices.</a:t>
            </a:r>
          </a:p>
          <a:p>
            <a:pPr marL="171450" indent="-171450" eaLnBrk="1" hangingPunct="1">
              <a:buFontTx/>
              <a:buChar char="-"/>
            </a:pPr>
            <a:endParaRPr lang="en-US" altLang="en-US" dirty="0">
              <a:latin typeface="Times" panose="02020603050405020304" pitchFamily="18" charset="0"/>
              <a:ea typeface="ＭＳ Ｐゴシック" panose="020B0600070205080204" pitchFamily="34" charset="-128"/>
            </a:endParaRPr>
          </a:p>
        </p:txBody>
      </p:sp>
      <p:sp>
        <p:nvSpPr>
          <p:cNvPr id="37891" name="Slide Number Placeholder 3">
            <a:extLst>
              <a:ext uri="{FF2B5EF4-FFF2-40B4-BE49-F238E27FC236}">
                <a16:creationId xmlns:a16="http://schemas.microsoft.com/office/drawing/2014/main" id="{CC05660F-FD99-4619-9619-73F397B7D3A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fld id="{3EA47CC8-650F-4B25-91FA-5EEFE562189D}" type="slidenum">
              <a:rPr lang="en-US" altLang="en-US" sz="1200"/>
              <a:pPr/>
              <a:t>25</a:t>
            </a:fld>
            <a:endParaRPr lang="en-US" altLang="en-US" sz="12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a:extLst>
              <a:ext uri="{FF2B5EF4-FFF2-40B4-BE49-F238E27FC236}">
                <a16:creationId xmlns:a16="http://schemas.microsoft.com/office/drawing/2014/main" id="{FFDA3946-2A63-4A23-BD3E-D5FF5114762A}"/>
              </a:ext>
            </a:extLst>
          </p:cNvPr>
          <p:cNvSpPr>
            <a:spLocks noGrp="1" noRot="1" noChangeAspect="1" noTextEdit="1"/>
          </p:cNvSpPr>
          <p:nvPr>
            <p:ph type="sldImg"/>
          </p:nvPr>
        </p:nvSpPr>
        <p:spPr>
          <a:ln/>
        </p:spPr>
      </p:sp>
      <p:sp>
        <p:nvSpPr>
          <p:cNvPr id="39938" name="Notes Placeholder 2">
            <a:extLst>
              <a:ext uri="{FF2B5EF4-FFF2-40B4-BE49-F238E27FC236}">
                <a16:creationId xmlns:a16="http://schemas.microsoft.com/office/drawing/2014/main" id="{1AF5B233-959E-486C-BF2A-C8F1915567A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eaLnBrk="1" hangingPunct="1">
              <a:buFontTx/>
              <a:buChar char="-"/>
            </a:pPr>
            <a:r>
              <a:rPr lang="en-US" altLang="en-US" dirty="0">
                <a:latin typeface="Times" panose="02020603050405020304" pitchFamily="18" charset="0"/>
                <a:ea typeface="ＭＳ Ｐゴシック" panose="020B0600070205080204" pitchFamily="34" charset="-128"/>
              </a:rPr>
              <a:t>Incurred losses include all losses that occur during the accounting period whether or not they have been paid by the end of the period.</a:t>
            </a:r>
          </a:p>
          <a:p>
            <a:pPr marL="171450" indent="-171450" eaLnBrk="1" hangingPunct="1">
              <a:buFontTx/>
              <a:buChar char="-"/>
            </a:pPr>
            <a:r>
              <a:rPr lang="en-US" altLang="en-US" dirty="0">
                <a:latin typeface="Times" panose="02020603050405020304" pitchFamily="18" charset="0"/>
                <a:ea typeface="ＭＳ Ｐゴシック" panose="020B0600070205080204" pitchFamily="34" charset="-128"/>
              </a:rPr>
              <a:t>Loss-ratio method: actual loss ratio is the ratio of incurred losses and loss adjustment expenses to earned premiums</a:t>
            </a:r>
          </a:p>
        </p:txBody>
      </p:sp>
      <p:sp>
        <p:nvSpPr>
          <p:cNvPr id="39939" name="Slide Number Placeholder 3">
            <a:extLst>
              <a:ext uri="{FF2B5EF4-FFF2-40B4-BE49-F238E27FC236}">
                <a16:creationId xmlns:a16="http://schemas.microsoft.com/office/drawing/2014/main" id="{2D111BCD-D192-4B3B-98EA-07DD965CEDB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fld id="{AF17148A-A816-4BF8-8715-20CE341CDD6F}" type="slidenum">
              <a:rPr lang="en-US" altLang="en-US" sz="1200"/>
              <a:pPr/>
              <a:t>26</a:t>
            </a:fld>
            <a:endParaRPr lang="en-US" altLang="en-US"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a:extLst>
              <a:ext uri="{FF2B5EF4-FFF2-40B4-BE49-F238E27FC236}">
                <a16:creationId xmlns:a16="http://schemas.microsoft.com/office/drawing/2014/main" id="{DF9C7284-DBD5-4CF8-950F-20D6247D8C03}"/>
              </a:ext>
            </a:extLst>
          </p:cNvPr>
          <p:cNvSpPr>
            <a:spLocks noGrp="1" noRot="1" noChangeAspect="1" noTextEdit="1"/>
          </p:cNvSpPr>
          <p:nvPr>
            <p:ph type="sldImg"/>
          </p:nvPr>
        </p:nvSpPr>
        <p:spPr>
          <a:ln/>
        </p:spPr>
      </p:sp>
      <p:sp>
        <p:nvSpPr>
          <p:cNvPr id="41986" name="Notes Placeholder 2">
            <a:extLst>
              <a:ext uri="{FF2B5EF4-FFF2-40B4-BE49-F238E27FC236}">
                <a16:creationId xmlns:a16="http://schemas.microsoft.com/office/drawing/2014/main" id="{1F2DD73A-9D90-45A3-A67E-026DF1F95AE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eaLnBrk="1" hangingPunct="1">
              <a:buFontTx/>
              <a:buChar char="-"/>
            </a:pPr>
            <a:r>
              <a:rPr lang="en-US" altLang="en-US" dirty="0">
                <a:latin typeface="Times" panose="02020603050405020304" pitchFamily="18" charset="0"/>
                <a:ea typeface="ＭＳ Ｐゴシック" panose="020B0600070205080204" pitchFamily="34" charset="-128"/>
              </a:rPr>
              <a:t>Merit rating is based on the assumption that the loss experience of a particular insured will differ from the loss experience of another insured.</a:t>
            </a:r>
          </a:p>
          <a:p>
            <a:pPr marL="171450" indent="-171450" eaLnBrk="1" hangingPunct="1">
              <a:buFontTx/>
              <a:buChar char="-"/>
            </a:pPr>
            <a:r>
              <a:rPr lang="en-US" altLang="en-US" dirty="0">
                <a:latin typeface="Times" panose="02020603050405020304" pitchFamily="18" charset="0"/>
                <a:ea typeface="ＭＳ Ｐゴシック" panose="020B0600070205080204" pitchFamily="34" charset="-128"/>
              </a:rPr>
              <a:t>Schedule rating plan: a basis rate is determined for each exposure. Mainly based on physical differences between insureds. Used in commercial property insurance for large, complex structures such as an industrial plant.</a:t>
            </a:r>
          </a:p>
          <a:p>
            <a:pPr marL="171450" indent="-171450" eaLnBrk="1" hangingPunct="1">
              <a:buFontTx/>
              <a:buChar char="-"/>
            </a:pPr>
            <a:endParaRPr lang="en-US" altLang="en-US" dirty="0">
              <a:latin typeface="Times" panose="02020603050405020304" pitchFamily="18" charset="0"/>
              <a:ea typeface="ＭＳ Ｐゴシック" panose="020B0600070205080204" pitchFamily="34" charset="-128"/>
            </a:endParaRPr>
          </a:p>
          <a:p>
            <a:pPr marL="171450" indent="-171450" eaLnBrk="1" hangingPunct="1">
              <a:buFontTx/>
              <a:buChar char="-"/>
            </a:pPr>
            <a:endParaRPr lang="en-US" altLang="en-US" dirty="0">
              <a:latin typeface="Times" panose="02020603050405020304" pitchFamily="18" charset="0"/>
              <a:ea typeface="ＭＳ Ｐゴシック" panose="020B0600070205080204" pitchFamily="34" charset="-128"/>
            </a:endParaRPr>
          </a:p>
        </p:txBody>
      </p:sp>
      <p:sp>
        <p:nvSpPr>
          <p:cNvPr id="41987" name="Slide Number Placeholder 3">
            <a:extLst>
              <a:ext uri="{FF2B5EF4-FFF2-40B4-BE49-F238E27FC236}">
                <a16:creationId xmlns:a16="http://schemas.microsoft.com/office/drawing/2014/main" id="{DA21EFAE-118D-4453-9FB4-4F6A057DDB8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fld id="{233B29C3-B2DC-4448-9B87-26D220D1DC13}" type="slidenum">
              <a:rPr lang="en-US" altLang="en-US" sz="1200"/>
              <a:pPr/>
              <a:t>27</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Slide Image Placeholder 1">
            <a:extLst>
              <a:ext uri="{FF2B5EF4-FFF2-40B4-BE49-F238E27FC236}">
                <a16:creationId xmlns:a16="http://schemas.microsoft.com/office/drawing/2014/main" id="{198CBE90-F92C-4064-95F5-E9F49A3C0C3A}"/>
              </a:ext>
            </a:extLst>
          </p:cNvPr>
          <p:cNvSpPr>
            <a:spLocks noGrp="1" noRot="1" noChangeAspect="1" noTextEdit="1"/>
          </p:cNvSpPr>
          <p:nvPr>
            <p:ph type="sldImg"/>
          </p:nvPr>
        </p:nvSpPr>
        <p:spPr>
          <a:ln/>
        </p:spPr>
      </p:sp>
      <p:sp>
        <p:nvSpPr>
          <p:cNvPr id="7170" name="Notes Placeholder 2">
            <a:extLst>
              <a:ext uri="{FF2B5EF4-FFF2-40B4-BE49-F238E27FC236}">
                <a16:creationId xmlns:a16="http://schemas.microsoft.com/office/drawing/2014/main" id="{D250BE1F-645E-43BF-BE30-A833A83E222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panose="02020603050405020304" pitchFamily="18" charset="0"/>
              <a:ea typeface="ＭＳ Ｐゴシック" panose="020B0600070205080204" pitchFamily="34" charset="-128"/>
            </a:endParaRPr>
          </a:p>
        </p:txBody>
      </p:sp>
      <p:sp>
        <p:nvSpPr>
          <p:cNvPr id="7171" name="Slide Number Placeholder 3">
            <a:extLst>
              <a:ext uri="{FF2B5EF4-FFF2-40B4-BE49-F238E27FC236}">
                <a16:creationId xmlns:a16="http://schemas.microsoft.com/office/drawing/2014/main" id="{CE846FE3-A9E4-4FB5-A3FF-BE11EA8E78D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fld id="{B8FBDF4D-BB68-4035-90C7-54BCF16D118A}" type="slidenum">
              <a:rPr lang="en-US" altLang="en-US" sz="1200"/>
              <a:pPr/>
              <a:t>2</a:t>
            </a:fld>
            <a:endParaRPr lang="en-US" altLang="en-US" sz="12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a:extLst>
              <a:ext uri="{FF2B5EF4-FFF2-40B4-BE49-F238E27FC236}">
                <a16:creationId xmlns:a16="http://schemas.microsoft.com/office/drawing/2014/main" id="{A5ECDB5C-6B36-4B9F-B472-A93A1B5D3690}"/>
              </a:ext>
            </a:extLst>
          </p:cNvPr>
          <p:cNvSpPr>
            <a:spLocks noGrp="1" noRot="1" noChangeAspect="1" noTextEdit="1"/>
          </p:cNvSpPr>
          <p:nvPr>
            <p:ph type="sldImg"/>
          </p:nvPr>
        </p:nvSpPr>
        <p:spPr>
          <a:ln/>
        </p:spPr>
      </p:sp>
      <p:sp>
        <p:nvSpPr>
          <p:cNvPr id="44034" name="Notes Placeholder 2">
            <a:extLst>
              <a:ext uri="{FF2B5EF4-FFF2-40B4-BE49-F238E27FC236}">
                <a16:creationId xmlns:a16="http://schemas.microsoft.com/office/drawing/2014/main" id="{DF8021FB-8CD0-42B5-A81A-C977ADA2889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panose="02020603050405020304" pitchFamily="18" charset="0"/>
              <a:ea typeface="ＭＳ Ｐゴシック" panose="020B0600070205080204" pitchFamily="34" charset="-128"/>
            </a:endParaRPr>
          </a:p>
        </p:txBody>
      </p:sp>
      <p:sp>
        <p:nvSpPr>
          <p:cNvPr id="44035" name="Slide Number Placeholder 3">
            <a:extLst>
              <a:ext uri="{FF2B5EF4-FFF2-40B4-BE49-F238E27FC236}">
                <a16:creationId xmlns:a16="http://schemas.microsoft.com/office/drawing/2014/main" id="{7096D6F9-4EB1-4539-9C9E-0BA2235FCDB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fld id="{52312CBF-8532-4230-82B9-A5C04E5A4953}" type="slidenum">
              <a:rPr lang="en-US" altLang="en-US" sz="1200"/>
              <a:pPr/>
              <a:t>28</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a:extLst>
              <a:ext uri="{FF2B5EF4-FFF2-40B4-BE49-F238E27FC236}">
                <a16:creationId xmlns:a16="http://schemas.microsoft.com/office/drawing/2014/main" id="{605C6D7F-2417-4AE6-B9A8-4840FC81380B}"/>
              </a:ext>
            </a:extLst>
          </p:cNvPr>
          <p:cNvSpPr>
            <a:spLocks noGrp="1" noRot="1" noChangeAspect="1" noTextEdit="1"/>
          </p:cNvSpPr>
          <p:nvPr>
            <p:ph type="sldImg"/>
          </p:nvPr>
        </p:nvSpPr>
        <p:spPr>
          <a:ln/>
        </p:spPr>
      </p:sp>
      <p:sp>
        <p:nvSpPr>
          <p:cNvPr id="9218" name="Notes Placeholder 2">
            <a:extLst>
              <a:ext uri="{FF2B5EF4-FFF2-40B4-BE49-F238E27FC236}">
                <a16:creationId xmlns:a16="http://schemas.microsoft.com/office/drawing/2014/main" id="{79FC773E-AF00-4CE9-BC5C-D10AE006E41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panose="02020603050405020304" pitchFamily="18" charset="0"/>
              <a:ea typeface="ＭＳ Ｐゴシック" panose="020B0600070205080204" pitchFamily="34" charset="-128"/>
            </a:endParaRPr>
          </a:p>
        </p:txBody>
      </p:sp>
      <p:sp>
        <p:nvSpPr>
          <p:cNvPr id="9219" name="Slide Number Placeholder 3">
            <a:extLst>
              <a:ext uri="{FF2B5EF4-FFF2-40B4-BE49-F238E27FC236}">
                <a16:creationId xmlns:a16="http://schemas.microsoft.com/office/drawing/2014/main" id="{2D67DD3B-7724-4014-B57D-7AA52775735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fld id="{579EC48D-9D93-4B1A-AE08-10811C8F832F}" type="slidenum">
              <a:rPr lang="en-US" altLang="en-US" sz="1200"/>
              <a:pPr/>
              <a:t>4</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Slide Image Placeholder 1">
            <a:extLst>
              <a:ext uri="{FF2B5EF4-FFF2-40B4-BE49-F238E27FC236}">
                <a16:creationId xmlns:a16="http://schemas.microsoft.com/office/drawing/2014/main" id="{3478C90D-BBC7-4DE3-9F55-D134FA71C4B1}"/>
              </a:ext>
            </a:extLst>
          </p:cNvPr>
          <p:cNvSpPr>
            <a:spLocks noGrp="1" noRot="1" noChangeAspect="1" noTextEdit="1"/>
          </p:cNvSpPr>
          <p:nvPr>
            <p:ph type="sldImg"/>
          </p:nvPr>
        </p:nvSpPr>
        <p:spPr>
          <a:ln/>
        </p:spPr>
      </p:sp>
      <p:sp>
        <p:nvSpPr>
          <p:cNvPr id="11266" name="Notes Placeholder 2">
            <a:extLst>
              <a:ext uri="{FF2B5EF4-FFF2-40B4-BE49-F238E27FC236}">
                <a16:creationId xmlns:a16="http://schemas.microsoft.com/office/drawing/2014/main" id="{6ECC5DBE-5FE9-4329-BBB7-42355E40390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eaLnBrk="1" hangingPunct="1">
              <a:buFontTx/>
              <a:buChar char="-"/>
            </a:pPr>
            <a:r>
              <a:rPr lang="en-US" altLang="en-US" dirty="0">
                <a:latin typeface="Times" panose="02020603050405020304" pitchFamily="18" charset="0"/>
              </a:rPr>
              <a:t>An insurance company invests premium dollars and retained earnings in financial assets.</a:t>
            </a:r>
          </a:p>
          <a:p>
            <a:pPr marL="171450" indent="-171450" eaLnBrk="1" hangingPunct="1">
              <a:buFontTx/>
              <a:buChar char="-"/>
            </a:pPr>
            <a:r>
              <a:rPr lang="en-US" altLang="en-US" dirty="0">
                <a:latin typeface="Times" panose="02020603050405020304" pitchFamily="18" charset="0"/>
              </a:rPr>
              <a:t>These investments also provide an important source of income for an insurer.</a:t>
            </a:r>
          </a:p>
          <a:p>
            <a:pPr marL="171450" indent="-171450" eaLnBrk="1" hangingPunct="1">
              <a:buFontTx/>
              <a:buChar char="-"/>
            </a:pPr>
            <a:r>
              <a:rPr lang="en-US" altLang="en-US" dirty="0">
                <a:latin typeface="Times" panose="02020603050405020304" pitchFamily="18" charset="0"/>
              </a:rPr>
              <a:t>As with most insurance companies, ABC’s primary investment holding is bonds.</a:t>
            </a:r>
          </a:p>
          <a:p>
            <a:pPr marL="171450" indent="-171450" eaLnBrk="1" hangingPunct="1">
              <a:buFontTx/>
              <a:buChar char="-"/>
            </a:pPr>
            <a:r>
              <a:rPr lang="en-US" altLang="en-US" dirty="0">
                <a:latin typeface="Times" panose="02020603050405020304" pitchFamily="18" charset="0"/>
              </a:rPr>
              <a:t>Other investments are in: preferred and common stocks, real estate, MBS, cash/cash equivalent.</a:t>
            </a:r>
          </a:p>
          <a:p>
            <a:pPr eaLnBrk="1" hangingPunct="1"/>
            <a:endParaRPr lang="en-US" altLang="en-US" dirty="0">
              <a:latin typeface="Times" panose="02020603050405020304" pitchFamily="18" charset="0"/>
              <a:ea typeface="ＭＳ Ｐゴシック" panose="020B0600070205080204" pitchFamily="34" charset="-128"/>
            </a:endParaRPr>
          </a:p>
        </p:txBody>
      </p:sp>
      <p:sp>
        <p:nvSpPr>
          <p:cNvPr id="11267" name="Slide Number Placeholder 3">
            <a:extLst>
              <a:ext uri="{FF2B5EF4-FFF2-40B4-BE49-F238E27FC236}">
                <a16:creationId xmlns:a16="http://schemas.microsoft.com/office/drawing/2014/main" id="{9495FBF3-D01F-48B9-A3B8-1281AAB6410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fld id="{2F17B811-34D6-4194-BBE5-39F03A2B6DBD}" type="slidenum">
              <a:rPr lang="en-US" altLang="en-US" sz="1200"/>
              <a:pPr/>
              <a:t>5</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Slide Image Placeholder 1">
            <a:extLst>
              <a:ext uri="{FF2B5EF4-FFF2-40B4-BE49-F238E27FC236}">
                <a16:creationId xmlns:a16="http://schemas.microsoft.com/office/drawing/2014/main" id="{F87308C6-1B12-4C41-BE3B-32BB570FB8A8}"/>
              </a:ext>
            </a:extLst>
          </p:cNvPr>
          <p:cNvSpPr>
            <a:spLocks noGrp="1" noRot="1" noChangeAspect="1" noTextEdit="1"/>
          </p:cNvSpPr>
          <p:nvPr>
            <p:ph type="sldImg"/>
          </p:nvPr>
        </p:nvSpPr>
        <p:spPr>
          <a:ln/>
        </p:spPr>
      </p:sp>
      <p:sp>
        <p:nvSpPr>
          <p:cNvPr id="13314" name="Notes Placeholder 2">
            <a:extLst>
              <a:ext uri="{FF2B5EF4-FFF2-40B4-BE49-F238E27FC236}">
                <a16:creationId xmlns:a16="http://schemas.microsoft.com/office/drawing/2014/main" id="{2AAF03E3-BFC2-472E-B3A2-3E29A3418F9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eaLnBrk="1" hangingPunct="1">
              <a:buFontTx/>
              <a:buChar char="-"/>
            </a:pPr>
            <a:r>
              <a:rPr lang="en-US" altLang="en-US" dirty="0">
                <a:latin typeface="Times" panose="02020603050405020304" pitchFamily="18" charset="0"/>
                <a:ea typeface="ＭＳ Ｐゴシック" panose="020B0600070205080204" pitchFamily="34" charset="-128"/>
              </a:rPr>
              <a:t>Insurance’s company liabilities are more complex than assets, </a:t>
            </a:r>
          </a:p>
          <a:p>
            <a:pPr marL="171450" indent="-171450" eaLnBrk="1" hangingPunct="1">
              <a:buFontTx/>
              <a:buChar char="-"/>
            </a:pPr>
            <a:r>
              <a:rPr lang="en-US" altLang="en-US" dirty="0">
                <a:latin typeface="Times" panose="02020603050405020304" pitchFamily="18" charset="0"/>
                <a:ea typeface="ＭＳ Ｐゴシック" panose="020B0600070205080204" pitchFamily="34" charset="-128"/>
              </a:rPr>
              <a:t>An insurer is required by law to maintain certain reserves on its balance sheet. Because premiums are paid in advance, and the period of protection extends into the future. An insurer must establish reserves to assure that premiums collected </a:t>
            </a:r>
            <a:r>
              <a:rPr lang="en-GB" altLang="en-US" dirty="0">
                <a:latin typeface="Times" panose="02020603050405020304" pitchFamily="18" charset="0"/>
                <a:ea typeface="ＭＳ Ｐゴシック" panose="020B0600070205080204" pitchFamily="34" charset="-128"/>
              </a:rPr>
              <a:t>in advance will be available to pay future losses.</a:t>
            </a:r>
          </a:p>
          <a:p>
            <a:pPr marL="171450" indent="-171450" eaLnBrk="1" hangingPunct="1">
              <a:buFontTx/>
              <a:buChar char="-"/>
            </a:pPr>
            <a:r>
              <a:rPr lang="en-GB" altLang="en-US" dirty="0">
                <a:latin typeface="Times" panose="02020603050405020304" pitchFamily="18" charset="0"/>
                <a:ea typeface="ＭＳ Ｐゴシック" panose="020B0600070205080204" pitchFamily="34" charset="-128"/>
              </a:rPr>
              <a:t>There are two principal types of financial reserves (Loss reserves/Unearned premium reserves)</a:t>
            </a:r>
          </a:p>
          <a:p>
            <a:pPr marL="171450" indent="-171450" eaLnBrk="1" hangingPunct="1">
              <a:buFontTx/>
              <a:buChar char="-"/>
            </a:pPr>
            <a:r>
              <a:rPr lang="en-GB" altLang="en-US" dirty="0">
                <a:latin typeface="Times" panose="02020603050405020304" pitchFamily="18" charset="0"/>
                <a:ea typeface="ＭＳ Ｐゴシック" panose="020B0600070205080204" pitchFamily="34" charset="-128"/>
              </a:rPr>
              <a:t>Loss reserve is a large liability item on a property and casualty’s insurance company’s balance sheet.</a:t>
            </a:r>
          </a:p>
          <a:p>
            <a:pPr marL="171450" indent="-171450" eaLnBrk="1" hangingPunct="1">
              <a:buFontTx/>
              <a:buChar char="-"/>
            </a:pPr>
            <a:r>
              <a:rPr lang="en-GB" altLang="en-US" dirty="0">
                <a:latin typeface="Times" panose="02020603050405020304" pitchFamily="18" charset="0"/>
                <a:ea typeface="ＭＳ Ｐゴシック" panose="020B0600070205080204" pitchFamily="34" charset="-128"/>
              </a:rPr>
              <a:t>The loss reserve is especially important to a casualty insurer because bodily injury and property damage are liability claims may take a long time to settle especially if litigation is involved.</a:t>
            </a:r>
          </a:p>
          <a:p>
            <a:pPr marL="171450" indent="-171450" eaLnBrk="1" hangingPunct="1">
              <a:buFontTx/>
              <a:buChar char="-"/>
            </a:pPr>
            <a:endParaRPr lang="en-US" altLang="en-US" dirty="0">
              <a:latin typeface="Times" panose="02020603050405020304" pitchFamily="18" charset="0"/>
              <a:ea typeface="ＭＳ Ｐゴシック" panose="020B0600070205080204" pitchFamily="34" charset="-128"/>
            </a:endParaRPr>
          </a:p>
          <a:p>
            <a:pPr marL="171450" indent="-171450" eaLnBrk="1" hangingPunct="1">
              <a:buFontTx/>
              <a:buChar char="-"/>
            </a:pPr>
            <a:endParaRPr lang="en-US" altLang="en-US" dirty="0">
              <a:latin typeface="Times" panose="02020603050405020304" pitchFamily="18" charset="0"/>
              <a:ea typeface="ＭＳ Ｐゴシック" panose="020B0600070205080204" pitchFamily="34" charset="-128"/>
            </a:endParaRPr>
          </a:p>
        </p:txBody>
      </p:sp>
      <p:sp>
        <p:nvSpPr>
          <p:cNvPr id="13315" name="Slide Number Placeholder 3">
            <a:extLst>
              <a:ext uri="{FF2B5EF4-FFF2-40B4-BE49-F238E27FC236}">
                <a16:creationId xmlns:a16="http://schemas.microsoft.com/office/drawing/2014/main" id="{084D2C4D-E04D-40F7-872D-309161D1066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fld id="{8B3DE78D-90D3-4D81-B56E-134E5853780E}" type="slidenum">
              <a:rPr lang="en-US" altLang="en-US" sz="1200"/>
              <a:pPr/>
              <a:t>6</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a:extLst>
              <a:ext uri="{FF2B5EF4-FFF2-40B4-BE49-F238E27FC236}">
                <a16:creationId xmlns:a16="http://schemas.microsoft.com/office/drawing/2014/main" id="{2E69778F-42F6-4E04-874B-6BF80388B307}"/>
              </a:ext>
            </a:extLst>
          </p:cNvPr>
          <p:cNvSpPr>
            <a:spLocks noGrp="1" noRot="1" noChangeAspect="1" noTextEdit="1"/>
          </p:cNvSpPr>
          <p:nvPr>
            <p:ph type="sldImg"/>
          </p:nvPr>
        </p:nvSpPr>
        <p:spPr>
          <a:ln/>
        </p:spPr>
      </p:sp>
      <p:sp>
        <p:nvSpPr>
          <p:cNvPr id="15362" name="Notes Placeholder 2">
            <a:extLst>
              <a:ext uri="{FF2B5EF4-FFF2-40B4-BE49-F238E27FC236}">
                <a16:creationId xmlns:a16="http://schemas.microsoft.com/office/drawing/2014/main" id="{552A044B-33AD-4B82-A0C0-FDEB050C802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eaLnBrk="1" hangingPunct="1">
              <a:buFontTx/>
              <a:buChar char="-"/>
            </a:pPr>
            <a:r>
              <a:rPr lang="en-US" altLang="en-US" dirty="0">
                <a:latin typeface="Times" panose="02020603050405020304" pitchFamily="18" charset="0"/>
                <a:ea typeface="ＭＳ Ｐゴシック" panose="020B0600070205080204" pitchFamily="34" charset="-128"/>
              </a:rPr>
              <a:t>Case reserves are assigned when claims are reported for each individual claim.</a:t>
            </a:r>
          </a:p>
          <a:p>
            <a:pPr marL="171450" indent="-171450" eaLnBrk="1" hangingPunct="1">
              <a:buFontTx/>
              <a:buChar char="-"/>
            </a:pPr>
            <a:r>
              <a:rPr lang="en-US" altLang="en-US" dirty="0">
                <a:latin typeface="Times" panose="02020603050405020304" pitchFamily="18" charset="0"/>
                <a:ea typeface="ＭＳ Ｐゴシック" panose="020B0600070205080204" pitchFamily="34" charset="-128"/>
              </a:rPr>
              <a:t>Judgement method: The amount of the loss reserve can be based on the judgement of someone in the claims department or estimated using a computer program.</a:t>
            </a:r>
          </a:p>
          <a:p>
            <a:pPr marL="171450" indent="-171450" eaLnBrk="1" hangingPunct="1">
              <a:buFontTx/>
              <a:buChar char="-"/>
            </a:pPr>
            <a:r>
              <a:rPr lang="en-US" altLang="en-US" dirty="0">
                <a:latin typeface="Times" panose="02020603050405020304" pitchFamily="18" charset="0"/>
                <a:ea typeface="ＭＳ Ｐゴシック" panose="020B0600070205080204" pitchFamily="34" charset="-128"/>
              </a:rPr>
              <a:t>Average value method: This method is used when the number of claims is large, and the average claim amount is relatively small. (Auto physical damage)</a:t>
            </a:r>
          </a:p>
          <a:p>
            <a:pPr marL="171450" indent="-171450" eaLnBrk="1" hangingPunct="1">
              <a:buFontTx/>
              <a:buChar char="-"/>
            </a:pPr>
            <a:r>
              <a:rPr lang="en-US" altLang="en-US" dirty="0">
                <a:latin typeface="Times" panose="02020603050405020304" pitchFamily="18" charset="0"/>
                <a:ea typeface="ＭＳ Ｐゴシック" panose="020B0600070205080204" pitchFamily="34" charset="-128"/>
              </a:rPr>
              <a:t>Tabular method: (Used for life insurance and pension funds)</a:t>
            </a:r>
          </a:p>
        </p:txBody>
      </p:sp>
      <p:sp>
        <p:nvSpPr>
          <p:cNvPr id="15363" name="Slide Number Placeholder 3">
            <a:extLst>
              <a:ext uri="{FF2B5EF4-FFF2-40B4-BE49-F238E27FC236}">
                <a16:creationId xmlns:a16="http://schemas.microsoft.com/office/drawing/2014/main" id="{D3E1F382-1561-4AFB-8D30-3C0A58B0BF2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fld id="{EDF1AAD2-B4BF-4980-914C-264A2D5D875B}" type="slidenum">
              <a:rPr lang="en-US" altLang="en-US" sz="1200"/>
              <a:pPr/>
              <a:t>7</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a:extLst>
              <a:ext uri="{FF2B5EF4-FFF2-40B4-BE49-F238E27FC236}">
                <a16:creationId xmlns:a16="http://schemas.microsoft.com/office/drawing/2014/main" id="{BDCCBFA0-F938-458B-B926-90A77815C37D}"/>
              </a:ext>
            </a:extLst>
          </p:cNvPr>
          <p:cNvSpPr>
            <a:spLocks noGrp="1" noRot="1" noChangeAspect="1" noTextEdit="1"/>
          </p:cNvSpPr>
          <p:nvPr>
            <p:ph type="sldImg"/>
          </p:nvPr>
        </p:nvSpPr>
        <p:spPr>
          <a:ln/>
        </p:spPr>
      </p:sp>
      <p:sp>
        <p:nvSpPr>
          <p:cNvPr id="17410" name="Notes Placeholder 2">
            <a:extLst>
              <a:ext uri="{FF2B5EF4-FFF2-40B4-BE49-F238E27FC236}">
                <a16:creationId xmlns:a16="http://schemas.microsoft.com/office/drawing/2014/main" id="{D0ABE548-011B-46B0-8E1F-AE8DE3CEE1B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eaLnBrk="1" hangingPunct="1">
              <a:buFontTx/>
              <a:buChar char="-"/>
            </a:pPr>
            <a:r>
              <a:rPr lang="en-GB" altLang="en-US" dirty="0">
                <a:latin typeface="Times" panose="02020603050405020304" pitchFamily="18" charset="0"/>
                <a:ea typeface="ＭＳ Ｐゴシック" panose="020B0600070205080204" pitchFamily="34" charset="-128"/>
              </a:rPr>
              <a:t>The case reserves just discussed establish loss reserves for individual claims. In contrast, the loss ratio method (loss reserves) establishes aggregate loss reserves for a specific coverage line.</a:t>
            </a:r>
          </a:p>
          <a:p>
            <a:pPr marL="171450" indent="-171450" eaLnBrk="1" hangingPunct="1">
              <a:buFontTx/>
              <a:buChar char="-"/>
            </a:pPr>
            <a:r>
              <a:rPr lang="en-GB" altLang="en-US" dirty="0">
                <a:latin typeface="Times" panose="02020603050405020304" pitchFamily="18" charset="0"/>
                <a:ea typeface="ＭＳ Ｐゴシック" panose="020B0600070205080204" pitchFamily="34" charset="-128"/>
              </a:rPr>
              <a:t>The expected loss ratio is multiplied by premiums earned during a specified time period.</a:t>
            </a:r>
          </a:p>
          <a:p>
            <a:pPr marL="171450" indent="-171450" eaLnBrk="1" hangingPunct="1">
              <a:buFontTx/>
              <a:buChar char="-"/>
            </a:pPr>
            <a:r>
              <a:rPr lang="en-GB" altLang="en-US" dirty="0">
                <a:latin typeface="Times" panose="02020603050405020304" pitchFamily="18" charset="0"/>
                <a:ea typeface="ＭＳ Ｐゴシック" panose="020B0600070205080204" pitchFamily="34" charset="-128"/>
              </a:rPr>
              <a:t>The loss ratio method is required for certain lines of insurance, such as workers compensation.</a:t>
            </a:r>
          </a:p>
          <a:p>
            <a:pPr marL="171450" indent="-171450" eaLnBrk="1" hangingPunct="1">
              <a:buFontTx/>
              <a:buChar char="-"/>
            </a:pPr>
            <a:r>
              <a:rPr lang="en-GB" altLang="en-US" dirty="0">
                <a:latin typeface="Times" panose="02020603050405020304" pitchFamily="18" charset="0"/>
                <a:ea typeface="ＭＳ Ｐゴシック" panose="020B0600070205080204" pitchFamily="34" charset="-128"/>
              </a:rPr>
              <a:t>IBNR are not reported until the next accounting period.</a:t>
            </a:r>
            <a:endParaRPr lang="en-US" altLang="en-US" dirty="0">
              <a:latin typeface="Times" panose="02020603050405020304" pitchFamily="18" charset="0"/>
              <a:ea typeface="ＭＳ Ｐゴシック" panose="020B0600070205080204" pitchFamily="34" charset="-128"/>
            </a:endParaRPr>
          </a:p>
        </p:txBody>
      </p:sp>
      <p:sp>
        <p:nvSpPr>
          <p:cNvPr id="17411" name="Slide Number Placeholder 3">
            <a:extLst>
              <a:ext uri="{FF2B5EF4-FFF2-40B4-BE49-F238E27FC236}">
                <a16:creationId xmlns:a16="http://schemas.microsoft.com/office/drawing/2014/main" id="{84DE5F98-6C4A-4418-9DCD-AF2D584020F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fld id="{CF56FF40-EF79-43B4-B8C9-5EB8F37BB4CD}" type="slidenum">
              <a:rPr lang="en-US" altLang="en-US" sz="1200"/>
              <a:pPr/>
              <a:t>8</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a:extLst>
              <a:ext uri="{FF2B5EF4-FFF2-40B4-BE49-F238E27FC236}">
                <a16:creationId xmlns:a16="http://schemas.microsoft.com/office/drawing/2014/main" id="{DD2AD3C6-BFD2-4180-A2C4-C3E66990E6EC}"/>
              </a:ext>
            </a:extLst>
          </p:cNvPr>
          <p:cNvSpPr>
            <a:spLocks noGrp="1" noRot="1" noChangeAspect="1" noTextEdit="1"/>
          </p:cNvSpPr>
          <p:nvPr>
            <p:ph type="sldImg"/>
          </p:nvPr>
        </p:nvSpPr>
        <p:spPr>
          <a:ln/>
        </p:spPr>
      </p:sp>
      <p:sp>
        <p:nvSpPr>
          <p:cNvPr id="19458" name="Notes Placeholder 2">
            <a:extLst>
              <a:ext uri="{FF2B5EF4-FFF2-40B4-BE49-F238E27FC236}">
                <a16:creationId xmlns:a16="http://schemas.microsoft.com/office/drawing/2014/main" id="{AFB8AE84-0C5A-45C4-A8D5-29F139D5972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eaLnBrk="1" hangingPunct="1">
              <a:buFontTx/>
              <a:buChar char="-"/>
            </a:pPr>
            <a:r>
              <a:rPr lang="en-US" altLang="en-US" dirty="0">
                <a:latin typeface="Times" panose="02020603050405020304" pitchFamily="18" charset="0"/>
                <a:ea typeface="ＭＳ Ｐゴシック" panose="020B0600070205080204" pitchFamily="34" charset="-128"/>
              </a:rPr>
              <a:t>Unearned premium reserve: is the second type of required loss reserves to be maintained </a:t>
            </a:r>
          </a:p>
          <a:p>
            <a:pPr marL="171450" indent="-171450" eaLnBrk="1" hangingPunct="1">
              <a:buFontTx/>
              <a:buChar char="-"/>
            </a:pPr>
            <a:r>
              <a:rPr lang="en-US" altLang="en-US" dirty="0">
                <a:latin typeface="Times" panose="02020603050405020304" pitchFamily="18" charset="0"/>
                <a:ea typeface="ＭＳ Ｐゴシック" panose="020B0600070205080204" pitchFamily="34" charset="-128"/>
              </a:rPr>
              <a:t>Unearned premiums are premiums paid in advance for an insuring period, and are converted to earned premiums by the end of that period.</a:t>
            </a:r>
          </a:p>
          <a:p>
            <a:pPr marL="171450" indent="-171450" eaLnBrk="1" hangingPunct="1">
              <a:buFontTx/>
              <a:buChar char="-"/>
            </a:pPr>
            <a:r>
              <a:rPr lang="en-US" altLang="en-US" dirty="0">
                <a:latin typeface="Times" panose="02020603050405020304" pitchFamily="18" charset="0"/>
                <a:ea typeface="ＭＳ Ｐゴシック" panose="020B0600070205080204" pitchFamily="34" charset="-128"/>
              </a:rPr>
              <a:t>An insurer is required by law to place the entire gross premium in the unearned premium reserve when the policy is first written and to place renewal premiums in the same reserve.</a:t>
            </a:r>
          </a:p>
        </p:txBody>
      </p:sp>
      <p:sp>
        <p:nvSpPr>
          <p:cNvPr id="19459" name="Slide Number Placeholder 3">
            <a:extLst>
              <a:ext uri="{FF2B5EF4-FFF2-40B4-BE49-F238E27FC236}">
                <a16:creationId xmlns:a16="http://schemas.microsoft.com/office/drawing/2014/main" id="{351483F6-31D3-4E02-976F-62D831C8C4E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fld id="{BD912CF2-E5C9-4924-8C71-E3DEF5EB85E0}" type="slidenum">
              <a:rPr lang="en-US" altLang="en-US" sz="1200"/>
              <a:pPr/>
              <a:t>9</a:t>
            </a:fld>
            <a:endParaRPr lang="en-US"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a:extLst>
              <a:ext uri="{FF2B5EF4-FFF2-40B4-BE49-F238E27FC236}">
                <a16:creationId xmlns:a16="http://schemas.microsoft.com/office/drawing/2014/main" id="{EB951262-C8BB-4C69-AC0C-439A4A167E46}"/>
              </a:ext>
            </a:extLst>
          </p:cNvPr>
          <p:cNvSpPr>
            <a:spLocks noGrp="1" noRot="1" noChangeAspect="1" noTextEdit="1"/>
          </p:cNvSpPr>
          <p:nvPr>
            <p:ph type="sldImg"/>
          </p:nvPr>
        </p:nvSpPr>
        <p:spPr>
          <a:ln/>
        </p:spPr>
      </p:sp>
      <p:sp>
        <p:nvSpPr>
          <p:cNvPr id="21506" name="Notes Placeholder 2">
            <a:extLst>
              <a:ext uri="{FF2B5EF4-FFF2-40B4-BE49-F238E27FC236}">
                <a16:creationId xmlns:a16="http://schemas.microsoft.com/office/drawing/2014/main" id="{E8E5CDBE-4067-48D7-8426-9C7C8796664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eaLnBrk="1" hangingPunct="1">
              <a:buFontTx/>
              <a:buChar char="-"/>
            </a:pPr>
            <a:r>
              <a:rPr lang="en-US" altLang="en-US" dirty="0">
                <a:latin typeface="Times" panose="02020603050405020304" pitchFamily="18" charset="0"/>
                <a:ea typeface="ＭＳ Ｐゴシック" panose="020B0600070205080204" pitchFamily="34" charset="-128"/>
              </a:rPr>
              <a:t>Policyholder’s surplus is not calculated directly, it is the balancing item on the balance sheet. If the insurer were to pay all of its liabilities using its assets, the amount remaining would be policyholder’s surplus.</a:t>
            </a:r>
          </a:p>
          <a:p>
            <a:pPr marL="171450" indent="-171450" eaLnBrk="1" hangingPunct="1">
              <a:buFontTx/>
              <a:buChar char="-"/>
            </a:pPr>
            <a:r>
              <a:rPr lang="en-US" altLang="en-US" dirty="0">
                <a:latin typeface="Times" panose="02020603050405020304" pitchFamily="18" charset="0"/>
                <a:ea typeface="ＭＳ Ｐゴシック" panose="020B0600070205080204" pitchFamily="34" charset="-128"/>
              </a:rPr>
              <a:t>Loss reserves are an estimate of future losses, but the actual losses could easily exceed the estimate, </a:t>
            </a:r>
          </a:p>
        </p:txBody>
      </p:sp>
      <p:sp>
        <p:nvSpPr>
          <p:cNvPr id="21507" name="Slide Number Placeholder 3">
            <a:extLst>
              <a:ext uri="{FF2B5EF4-FFF2-40B4-BE49-F238E27FC236}">
                <a16:creationId xmlns:a16="http://schemas.microsoft.com/office/drawing/2014/main" id="{77D9E3A6-2876-4D22-B27B-26C9535E9CC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fld id="{FE636400-3F94-4E49-87A3-BD8DCB0AF9D5}" type="slidenum">
              <a:rPr lang="en-US" altLang="en-US" sz="1200"/>
              <a:pPr/>
              <a:t>10</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BF4C1"/>
        </a:solidFill>
        <a:effectLst/>
      </p:bgPr>
    </p:bg>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6BDD2784-E739-4FAE-B8FE-A7EF0D850CCF}"/>
              </a:ext>
            </a:extLst>
          </p:cNvPr>
          <p:cNvSpPr>
            <a:spLocks noChangeArrowheads="1"/>
          </p:cNvSpPr>
          <p:nvPr/>
        </p:nvSpPr>
        <p:spPr bwMode="gray">
          <a:xfrm>
            <a:off x="0" y="6400800"/>
            <a:ext cx="9144000" cy="457200"/>
          </a:xfrm>
          <a:prstGeom prst="rect">
            <a:avLst/>
          </a:prstGeom>
          <a:solidFill>
            <a:srgbClr val="F05A2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r>
              <a:rPr lang="en-US" altLang="en-US"/>
              <a:t> </a:t>
            </a:r>
          </a:p>
        </p:txBody>
      </p:sp>
      <p:pic>
        <p:nvPicPr>
          <p:cNvPr id="3" name="Picture 3" descr="Pearson_Bound_White">
            <a:extLst>
              <a:ext uri="{FF2B5EF4-FFF2-40B4-BE49-F238E27FC236}">
                <a16:creationId xmlns:a16="http://schemas.microsoft.com/office/drawing/2014/main" id="{1CF6B438-92F3-4BA1-9F1D-516FE6420F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88238" y="6356350"/>
            <a:ext cx="1655762"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4" descr="Pearson_Strap_Bound_White">
            <a:extLst>
              <a:ext uri="{FF2B5EF4-FFF2-40B4-BE49-F238E27FC236}">
                <a16:creationId xmlns:a16="http://schemas.microsoft.com/office/drawing/2014/main" id="{C6D03460-1AC0-44BF-B297-BD02E41C30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56350"/>
            <a:ext cx="1908175"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2" descr="Rejda_0132992914_lowres.jpg">
            <a:extLst>
              <a:ext uri="{FF2B5EF4-FFF2-40B4-BE49-F238E27FC236}">
                <a16:creationId xmlns:a16="http://schemas.microsoft.com/office/drawing/2014/main" id="{1932AD05-82E4-4082-A5FC-A7BCB9372F8F}"/>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89500" cy="641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81529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11201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0"/>
            <a:ext cx="2114550" cy="6096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1000" y="0"/>
            <a:ext cx="6191250"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21690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95336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865518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447800"/>
            <a:ext cx="41148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47800"/>
            <a:ext cx="41148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92121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91054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58940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6113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119905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388849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4">
            <a:extLst>
              <a:ext uri="{FF2B5EF4-FFF2-40B4-BE49-F238E27FC236}">
                <a16:creationId xmlns:a16="http://schemas.microsoft.com/office/drawing/2014/main" id="{CC2CBE6C-C165-4D9A-9CCE-424E5535CFE4}"/>
              </a:ext>
            </a:extLst>
          </p:cNvPr>
          <p:cNvSpPr>
            <a:spLocks noGrp="1" noChangeArrowheads="1"/>
          </p:cNvSpPr>
          <p:nvPr>
            <p:ph type="body" idx="1"/>
          </p:nvPr>
        </p:nvSpPr>
        <p:spPr bwMode="auto">
          <a:xfrm>
            <a:off x="381000" y="1447800"/>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7" name="Rectangle 5">
            <a:extLst>
              <a:ext uri="{FF2B5EF4-FFF2-40B4-BE49-F238E27FC236}">
                <a16:creationId xmlns:a16="http://schemas.microsoft.com/office/drawing/2014/main" id="{D9DFFD79-ED0A-4006-B66B-1424FA534F24}"/>
              </a:ext>
            </a:extLst>
          </p:cNvPr>
          <p:cNvSpPr>
            <a:spLocks noGrp="1" noChangeArrowheads="1"/>
          </p:cNvSpPr>
          <p:nvPr>
            <p:ph type="title"/>
          </p:nvPr>
        </p:nvSpPr>
        <p:spPr bwMode="auto">
          <a:xfrm>
            <a:off x="381000" y="0"/>
            <a:ext cx="8458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a:t>Click to edit Master title style</a:t>
            </a:r>
          </a:p>
        </p:txBody>
      </p:sp>
      <p:sp>
        <p:nvSpPr>
          <p:cNvPr id="1028" name="Rectangle 2">
            <a:extLst>
              <a:ext uri="{FF2B5EF4-FFF2-40B4-BE49-F238E27FC236}">
                <a16:creationId xmlns:a16="http://schemas.microsoft.com/office/drawing/2014/main" id="{7C2DB792-BF9B-4331-8B2B-8C1103C20B19}"/>
              </a:ext>
            </a:extLst>
          </p:cNvPr>
          <p:cNvSpPr>
            <a:spLocks noChangeArrowheads="1"/>
          </p:cNvSpPr>
          <p:nvPr/>
        </p:nvSpPr>
        <p:spPr bwMode="gray">
          <a:xfrm>
            <a:off x="0" y="6397625"/>
            <a:ext cx="9144000" cy="457200"/>
          </a:xfrm>
          <a:prstGeom prst="rect">
            <a:avLst/>
          </a:prstGeom>
          <a:solidFill>
            <a:srgbClr val="F05A2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endParaRPr lang="en-US" altLang="en-US"/>
          </a:p>
        </p:txBody>
      </p:sp>
      <p:sp>
        <p:nvSpPr>
          <p:cNvPr id="1029" name="Rectangle 6">
            <a:extLst>
              <a:ext uri="{FF2B5EF4-FFF2-40B4-BE49-F238E27FC236}">
                <a16:creationId xmlns:a16="http://schemas.microsoft.com/office/drawing/2014/main" id="{66F3AE30-AF7A-4BEE-8650-8BD1CF7DE617}"/>
              </a:ext>
            </a:extLst>
          </p:cNvPr>
          <p:cNvSpPr>
            <a:spLocks noChangeArrowheads="1"/>
          </p:cNvSpPr>
          <p:nvPr/>
        </p:nvSpPr>
        <p:spPr bwMode="gray">
          <a:xfrm>
            <a:off x="392113" y="6553200"/>
            <a:ext cx="5399087" cy="17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r>
              <a:rPr lang="en-US" altLang="en-US" sz="900">
                <a:solidFill>
                  <a:schemeClr val="bg1"/>
                </a:solidFill>
                <a:latin typeface="Verdana" panose="020B0604030504040204" pitchFamily="34" charset="0"/>
                <a:cs typeface="Arial" panose="020B0604020202020204" pitchFamily="34" charset="0"/>
              </a:rPr>
              <a:t>Copyright ©2014 Pearson Education, Inc. All rights reserved.</a:t>
            </a:r>
            <a:endParaRPr lang="en-GB" altLang="en-US" sz="900">
              <a:solidFill>
                <a:schemeClr val="bg1"/>
              </a:solidFill>
              <a:latin typeface="Verdana" panose="020B0604030504040204" pitchFamily="34" charset="0"/>
            </a:endParaRPr>
          </a:p>
        </p:txBody>
      </p:sp>
      <p:sp>
        <p:nvSpPr>
          <p:cNvPr id="1030" name="Rectangle 7">
            <a:extLst>
              <a:ext uri="{FF2B5EF4-FFF2-40B4-BE49-F238E27FC236}">
                <a16:creationId xmlns:a16="http://schemas.microsoft.com/office/drawing/2014/main" id="{AEAE34D5-D4A4-4B78-9C76-538418093249}"/>
              </a:ext>
            </a:extLst>
          </p:cNvPr>
          <p:cNvSpPr>
            <a:spLocks noChangeArrowheads="1"/>
          </p:cNvSpPr>
          <p:nvPr/>
        </p:nvSpPr>
        <p:spPr bwMode="gray">
          <a:xfrm>
            <a:off x="8382000" y="6553200"/>
            <a:ext cx="360363" cy="17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pPr algn="r"/>
            <a:r>
              <a:rPr lang="en-GB" altLang="en-US" sz="900">
                <a:solidFill>
                  <a:schemeClr val="bg1"/>
                </a:solidFill>
                <a:latin typeface="Verdana" panose="020B0604030504040204" pitchFamily="34" charset="0"/>
              </a:rPr>
              <a:t>7-</a:t>
            </a:r>
            <a:fld id="{4BDE1200-DFB2-472E-8304-0FF83C123B40}" type="slidenum">
              <a:rPr lang="en-GB" altLang="en-US" sz="900">
                <a:solidFill>
                  <a:schemeClr val="bg1"/>
                </a:solidFill>
                <a:latin typeface="Verdana" panose="020B0604030504040204" pitchFamily="34" charset="0"/>
              </a:rPr>
              <a:pPr algn="r"/>
              <a:t>‹#›</a:t>
            </a:fld>
            <a:r>
              <a:rPr lang="en-GB" altLang="en-US" sz="900">
                <a:solidFill>
                  <a:schemeClr val="bg1"/>
                </a:solidFill>
                <a:latin typeface="Verdana" panose="020B0604030504040204" pitchFamily="34" charset="0"/>
              </a:rPr>
              <a:t> </a:t>
            </a:r>
          </a:p>
        </p:txBody>
      </p:sp>
    </p:spTree>
  </p:cSld>
  <p:clrMap bg1="lt1" tx1="dk1" bg2="lt2" tx2="dk2" accent1="accent1" accent2="accent2" accent3="accent3" accent4="accent4" accent5="accent5" accent6="accent6" hlink="hlink" folHlink="folHlink"/>
  <p:sldLayoutIdLst>
    <p:sldLayoutId id="2147483787" r:id="rId1"/>
    <p:sldLayoutId id="2147483777" r:id="rId2"/>
    <p:sldLayoutId id="2147483778" r:id="rId3"/>
    <p:sldLayoutId id="2147483779" r:id="rId4"/>
    <p:sldLayoutId id="2147483780" r:id="rId5"/>
    <p:sldLayoutId id="2147483781" r:id="rId6"/>
    <p:sldLayoutId id="2147483782" r:id="rId7"/>
    <p:sldLayoutId id="2147483783" r:id="rId8"/>
    <p:sldLayoutId id="2147483784" r:id="rId9"/>
    <p:sldLayoutId id="2147483785" r:id="rId10"/>
    <p:sldLayoutId id="2147483786" r:id="rId11"/>
  </p:sldLayoutIdLst>
  <p:txStyles>
    <p:titleStyle>
      <a:lvl1pPr algn="l" rtl="0" eaLnBrk="0" fontAlgn="base" hangingPunct="0">
        <a:spcBef>
          <a:spcPct val="0"/>
        </a:spcBef>
        <a:spcAft>
          <a:spcPct val="0"/>
        </a:spcAft>
        <a:defRPr sz="3200" b="1">
          <a:solidFill>
            <a:schemeClr val="tx1"/>
          </a:solidFill>
          <a:latin typeface="+mj-lt"/>
          <a:ea typeface="ヒラギノ角ゴ Pro W3" pitchFamily="-1" charset="-128"/>
          <a:cs typeface="ヒラギノ角ゴ Pro W3" pitchFamily="-1" charset="-128"/>
        </a:defRPr>
      </a:lvl1pPr>
      <a:lvl2pPr algn="l" rtl="0" eaLnBrk="0" fontAlgn="base" hangingPunct="0">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2pPr>
      <a:lvl3pPr algn="l" rtl="0" eaLnBrk="0" fontAlgn="base" hangingPunct="0">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3pPr>
      <a:lvl4pPr algn="l" rtl="0" eaLnBrk="0" fontAlgn="base" hangingPunct="0">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4pPr>
      <a:lvl5pPr algn="l" rtl="0" eaLnBrk="0" fontAlgn="base" hangingPunct="0">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5pPr>
      <a:lvl6pPr marL="457200" algn="l" rtl="0" eaLnBrk="1" fontAlgn="base" hangingPunct="1">
        <a:spcBef>
          <a:spcPct val="0"/>
        </a:spcBef>
        <a:spcAft>
          <a:spcPct val="0"/>
        </a:spcAft>
        <a:defRPr sz="3200" b="1">
          <a:solidFill>
            <a:schemeClr val="tx1"/>
          </a:solidFill>
          <a:latin typeface="Verdana" pitchFamily="-1" charset="0"/>
        </a:defRPr>
      </a:lvl6pPr>
      <a:lvl7pPr marL="914400" algn="l" rtl="0" eaLnBrk="1" fontAlgn="base" hangingPunct="1">
        <a:spcBef>
          <a:spcPct val="0"/>
        </a:spcBef>
        <a:spcAft>
          <a:spcPct val="0"/>
        </a:spcAft>
        <a:defRPr sz="3200" b="1">
          <a:solidFill>
            <a:schemeClr val="tx1"/>
          </a:solidFill>
          <a:latin typeface="Verdana" pitchFamily="-1" charset="0"/>
        </a:defRPr>
      </a:lvl7pPr>
      <a:lvl8pPr marL="1371600" algn="l" rtl="0" eaLnBrk="1" fontAlgn="base" hangingPunct="1">
        <a:spcBef>
          <a:spcPct val="0"/>
        </a:spcBef>
        <a:spcAft>
          <a:spcPct val="0"/>
        </a:spcAft>
        <a:defRPr sz="3200" b="1">
          <a:solidFill>
            <a:schemeClr val="tx1"/>
          </a:solidFill>
          <a:latin typeface="Verdana" pitchFamily="-1" charset="0"/>
        </a:defRPr>
      </a:lvl8pPr>
      <a:lvl9pPr marL="1828800" algn="l" rtl="0" eaLnBrk="1" fontAlgn="base" hangingPunct="1">
        <a:spcBef>
          <a:spcPct val="0"/>
        </a:spcBef>
        <a:spcAft>
          <a:spcPct val="0"/>
        </a:spcAft>
        <a:defRPr sz="3200" b="1">
          <a:solidFill>
            <a:schemeClr val="tx1"/>
          </a:solidFill>
          <a:latin typeface="Verdana" pitchFamily="-1"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ヒラギノ角ゴ Pro W3" pitchFamily="-1" charset="-128"/>
          <a:cs typeface="ヒラギノ角ゴ Pro W3" pitchFamily="-1" charset="-128"/>
        </a:defRPr>
      </a:lvl1pPr>
      <a:lvl2pPr marL="742950" indent="-285750" algn="l" rtl="0" eaLnBrk="0" fontAlgn="base" hangingPunct="0">
        <a:spcBef>
          <a:spcPct val="20000"/>
        </a:spcBef>
        <a:spcAft>
          <a:spcPct val="0"/>
        </a:spcAft>
        <a:buChar char="–"/>
        <a:defRPr sz="2400">
          <a:solidFill>
            <a:schemeClr val="tx1"/>
          </a:solidFill>
          <a:latin typeface="+mn-lt"/>
          <a:ea typeface="ヒラギノ角ゴ Pro W3" pitchFamily="-1" charset="-128"/>
          <a:cs typeface="ヒラギノ角ゴ Pro W3" charset="0"/>
        </a:defRPr>
      </a:lvl2pPr>
      <a:lvl3pPr marL="1143000" indent="-228600" algn="l" rtl="0" eaLnBrk="0" fontAlgn="base" hangingPunct="0">
        <a:spcBef>
          <a:spcPct val="20000"/>
        </a:spcBef>
        <a:spcAft>
          <a:spcPct val="0"/>
        </a:spcAft>
        <a:buChar char="•"/>
        <a:defRPr sz="2000">
          <a:solidFill>
            <a:schemeClr val="tx1"/>
          </a:solidFill>
          <a:latin typeface="+mn-lt"/>
          <a:ea typeface="ヒラギノ角ゴ Pro W3" pitchFamily="-1" charset="-128"/>
          <a:cs typeface="ヒラギノ角ゴ Pro W3" charset="0"/>
        </a:defRPr>
      </a:lvl3pPr>
      <a:lvl4pPr marL="1600200" indent="-228600" algn="l" rtl="0" eaLnBrk="0" fontAlgn="base" hangingPunct="0">
        <a:spcBef>
          <a:spcPct val="20000"/>
        </a:spcBef>
        <a:spcAft>
          <a:spcPct val="0"/>
        </a:spcAft>
        <a:buChar char="–"/>
        <a:defRPr>
          <a:solidFill>
            <a:schemeClr val="tx1"/>
          </a:solidFill>
          <a:latin typeface="+mn-lt"/>
          <a:ea typeface="ヒラギノ角ゴ Pro W3" pitchFamily="-1" charset="-128"/>
          <a:cs typeface="ヒラギノ角ゴ Pro W3" charset="0"/>
        </a:defRPr>
      </a:lvl4pPr>
      <a:lvl5pPr marL="2057400" indent="-228600" algn="l" rtl="0" eaLnBrk="0" fontAlgn="base" hangingPunct="0">
        <a:spcBef>
          <a:spcPct val="20000"/>
        </a:spcBef>
        <a:spcAft>
          <a:spcPct val="0"/>
        </a:spcAft>
        <a:buChar char="»"/>
        <a:defRPr>
          <a:solidFill>
            <a:schemeClr val="tx1"/>
          </a:solidFill>
          <a:latin typeface="+mn-lt"/>
          <a:ea typeface="ヒラギノ角ゴ Pro W3" pitchFamily="-1" charset="-128"/>
          <a:cs typeface="ヒラギノ角ゴ Pro W3" charset="0"/>
        </a:defRPr>
      </a:lvl5pPr>
      <a:lvl6pPr marL="25146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6pPr>
      <a:lvl7pPr marL="29718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7pPr>
      <a:lvl8pPr marL="34290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8pPr>
      <a:lvl9pPr marL="38862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2.xml"/><Relationship Id="rId1" Type="http://schemas.openxmlformats.org/officeDocument/2006/relationships/slideLayout" Target="../slideLayouts/slideLayout6.xml"/><Relationship Id="rId6" Type="http://schemas.openxmlformats.org/officeDocument/2006/relationships/image" Target="../media/image7.wmf"/><Relationship Id="rId5" Type="http://schemas.openxmlformats.org/officeDocument/2006/relationships/oleObject" Target="../embeddings/oleObject2.bin"/><Relationship Id="rId4" Type="http://schemas.openxmlformats.org/officeDocument/2006/relationships/image" Target="../media/image6.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13.xml"/><Relationship Id="rId1" Type="http://schemas.openxmlformats.org/officeDocument/2006/relationships/slideLayout" Target="../slideLayouts/slideLayout6.xml"/><Relationship Id="rId4" Type="http://schemas.openxmlformats.org/officeDocument/2006/relationships/image" Target="../media/image8.wmf"/></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5">
            <a:extLst>
              <a:ext uri="{FF2B5EF4-FFF2-40B4-BE49-F238E27FC236}">
                <a16:creationId xmlns:a16="http://schemas.microsoft.com/office/drawing/2014/main" id="{0CEDC804-630F-49F6-A4C3-9953168262ED}"/>
              </a:ext>
            </a:extLst>
          </p:cNvPr>
          <p:cNvSpPr>
            <a:spLocks noGrp="1" noChangeArrowheads="1"/>
          </p:cNvSpPr>
          <p:nvPr>
            <p:ph type="ctrTitle" idx="4294967295"/>
          </p:nvPr>
        </p:nvSpPr>
        <p:spPr>
          <a:xfrm>
            <a:off x="4876800" y="1524000"/>
            <a:ext cx="4267200" cy="3657600"/>
          </a:xfrm>
        </p:spPr>
        <p:txBody>
          <a:bodyPr anchor="t"/>
          <a:lstStyle/>
          <a:p>
            <a:pPr algn="ctr" eaLnBrk="1" hangingPunct="1">
              <a:spcBef>
                <a:spcPct val="30000"/>
              </a:spcBef>
            </a:pPr>
            <a:r>
              <a:rPr lang="en-US" altLang="en-US">
                <a:ea typeface="ヒラギノ角ゴ Pro W3" pitchFamily="6" charset="-128"/>
              </a:rPr>
              <a:t>Chapter 7</a:t>
            </a:r>
            <a:br>
              <a:rPr lang="en-US" altLang="en-US" sz="2800">
                <a:ea typeface="ヒラギノ角ゴ Pro W3" pitchFamily="6" charset="-128"/>
              </a:rPr>
            </a:br>
            <a:br>
              <a:rPr lang="en-US" altLang="en-US" sz="2800">
                <a:ea typeface="ヒラギノ角ゴ Pro W3" pitchFamily="6" charset="-128"/>
              </a:rPr>
            </a:br>
            <a:r>
              <a:rPr lang="en-US" altLang="en-US" sz="2800">
                <a:ea typeface="ＭＳ Ｐゴシック" panose="020B0600070205080204" pitchFamily="34" charset="-128"/>
              </a:rPr>
              <a:t>Financial </a:t>
            </a:r>
            <a:br>
              <a:rPr lang="en-US" altLang="en-US" sz="2800">
                <a:ea typeface="ＭＳ Ｐゴシック" panose="020B0600070205080204" pitchFamily="34" charset="-128"/>
              </a:rPr>
            </a:br>
            <a:r>
              <a:rPr lang="en-US" altLang="en-US" sz="2800">
                <a:ea typeface="ＭＳ Ｐゴシック" panose="020B0600070205080204" pitchFamily="34" charset="-128"/>
              </a:rPr>
              <a:t>Operations of Insurers</a:t>
            </a:r>
            <a:br>
              <a:rPr lang="en-US" altLang="en-US" sz="2800">
                <a:ea typeface="ＭＳ Ｐゴシック" panose="020B0600070205080204" pitchFamily="34" charset="-128"/>
              </a:rPr>
            </a:br>
            <a:br>
              <a:rPr lang="en-US" altLang="en-US" sz="2800">
                <a:ea typeface="ＭＳ Ｐゴシック" panose="020B0600070205080204" pitchFamily="34" charset="-128"/>
              </a:rPr>
            </a:br>
            <a:br>
              <a:rPr lang="en-US" altLang="en-US" sz="2800">
                <a:solidFill>
                  <a:srgbClr val="E6DAA5"/>
                </a:solidFill>
                <a:ea typeface="ヒラギノ角ゴ Pro W3" pitchFamily="6" charset="-128"/>
              </a:rPr>
            </a:br>
            <a:endParaRPr lang="en-US" altLang="en-US" sz="2800">
              <a:solidFill>
                <a:srgbClr val="E6DAA5"/>
              </a:solidFill>
              <a:ea typeface="ヒラギノ角ゴ Pro W3" pitchFamily="6" charset="-128"/>
            </a:endParaRPr>
          </a:p>
        </p:txBody>
      </p:sp>
    </p:spTree>
  </p:cSld>
  <p:clrMapOvr>
    <a:masterClrMapping/>
  </p:clrMapOvr>
  <p:transition spd="med">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1C2BAB4A-ECE1-4134-BEDA-89950F1C34B7}"/>
              </a:ext>
            </a:extLst>
          </p:cNvPr>
          <p:cNvSpPr>
            <a:spLocks noGrp="1" noChangeArrowheads="1"/>
          </p:cNvSpPr>
          <p:nvPr>
            <p:ph type="title"/>
          </p:nvPr>
        </p:nvSpPr>
        <p:spPr/>
        <p:txBody>
          <a:bodyPr/>
          <a:lstStyle/>
          <a:p>
            <a:pPr eaLnBrk="1" hangingPunct="1">
              <a:defRPr/>
            </a:pPr>
            <a:r>
              <a:rPr lang="en-US" sz="2800">
                <a:cs typeface="+mj-cs"/>
              </a:rPr>
              <a:t>Financial Statements of Property and Casualty Insurers</a:t>
            </a:r>
          </a:p>
        </p:txBody>
      </p:sp>
      <p:sp>
        <p:nvSpPr>
          <p:cNvPr id="11267" name="Rectangle 3">
            <a:extLst>
              <a:ext uri="{FF2B5EF4-FFF2-40B4-BE49-F238E27FC236}">
                <a16:creationId xmlns:a16="http://schemas.microsoft.com/office/drawing/2014/main" id="{EF16EA19-481A-472C-AE40-E87804AEEEC1}"/>
              </a:ext>
            </a:extLst>
          </p:cNvPr>
          <p:cNvSpPr>
            <a:spLocks noGrp="1" noChangeArrowheads="1"/>
          </p:cNvSpPr>
          <p:nvPr>
            <p:ph idx="1"/>
          </p:nvPr>
        </p:nvSpPr>
        <p:spPr/>
        <p:txBody>
          <a:bodyPr rIns="91440"/>
          <a:lstStyle/>
          <a:p>
            <a:pPr eaLnBrk="1" hangingPunct="1"/>
            <a:r>
              <a:rPr lang="en-US" altLang="en-US" u="sng">
                <a:ea typeface="ヒラギノ角ゴ Pro W3" pitchFamily="6" charset="-128"/>
              </a:rPr>
              <a:t>Policyholders</a:t>
            </a:r>
            <a:r>
              <a:rPr lang="ja-JP" altLang="en-US" u="sng">
                <a:ea typeface="ヒラギノ角ゴ Pro W3" pitchFamily="6" charset="-128"/>
              </a:rPr>
              <a:t>’</a:t>
            </a:r>
            <a:r>
              <a:rPr lang="en-US" altLang="ja-JP" u="sng">
                <a:ea typeface="ヒラギノ角ゴ Pro W3" pitchFamily="6" charset="-128"/>
              </a:rPr>
              <a:t> surplus</a:t>
            </a:r>
            <a:r>
              <a:rPr lang="en-US" altLang="ja-JP">
                <a:ea typeface="ヒラギノ角ゴ Pro W3" pitchFamily="6" charset="-128"/>
              </a:rPr>
              <a:t> is the difference between an insurance company</a:t>
            </a:r>
            <a:r>
              <a:rPr lang="ja-JP" altLang="en-US">
                <a:ea typeface="ヒラギノ角ゴ Pro W3" pitchFamily="6" charset="-128"/>
              </a:rPr>
              <a:t>’</a:t>
            </a:r>
            <a:r>
              <a:rPr lang="en-US" altLang="ja-JP">
                <a:ea typeface="ヒラギノ角ゴ Pro W3" pitchFamily="6" charset="-128"/>
              </a:rPr>
              <a:t>s assets and liabilities</a:t>
            </a:r>
          </a:p>
          <a:p>
            <a:pPr lvl="1" eaLnBrk="1" hangingPunct="1"/>
            <a:r>
              <a:rPr lang="en-US" altLang="en-US">
                <a:ea typeface="ヒラギノ角ゴ Pro W3" pitchFamily="6" charset="-128"/>
              </a:rPr>
              <a:t>The stronger a company</a:t>
            </a:r>
            <a:r>
              <a:rPr lang="ja-JP" altLang="en-US">
                <a:ea typeface="ヒラギノ角ゴ Pro W3" pitchFamily="6" charset="-128"/>
              </a:rPr>
              <a:t>’</a:t>
            </a:r>
            <a:r>
              <a:rPr lang="en-US" altLang="ja-JP">
                <a:ea typeface="ヒラギノ角ゴ Pro W3" pitchFamily="6" charset="-128"/>
              </a:rPr>
              <a:t>s surplus position, the greater is the security for its policyholders</a:t>
            </a:r>
          </a:p>
          <a:p>
            <a:pPr lvl="1" eaLnBrk="1" hangingPunct="1"/>
            <a:r>
              <a:rPr lang="en-US" altLang="en-US">
                <a:ea typeface="ヒラギノ角ゴ Pro W3" pitchFamily="6" charset="-128"/>
              </a:rPr>
              <a:t>The level of surplus is an important determinant of the amount of new business that an insurance company can write</a:t>
            </a:r>
          </a:p>
        </p:txBody>
      </p:sp>
    </p:spTree>
  </p:cSld>
  <p:clrMapOvr>
    <a:masterClrMapping/>
  </p:clrMapOvr>
  <p:transition spd="med">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7ECCFB0D-1EAE-4578-BCCC-2A39C9A81B54}"/>
              </a:ext>
            </a:extLst>
          </p:cNvPr>
          <p:cNvSpPr>
            <a:spLocks noGrp="1" noChangeArrowheads="1"/>
          </p:cNvSpPr>
          <p:nvPr>
            <p:ph type="title"/>
          </p:nvPr>
        </p:nvSpPr>
        <p:spPr/>
        <p:txBody>
          <a:bodyPr/>
          <a:lstStyle/>
          <a:p>
            <a:pPr eaLnBrk="1" hangingPunct="1">
              <a:defRPr/>
            </a:pPr>
            <a:r>
              <a:rPr lang="en-US" sz="2800">
                <a:cs typeface="+mj-cs"/>
              </a:rPr>
              <a:t>Financial Statements of Property and Casualty Insurers</a:t>
            </a:r>
          </a:p>
        </p:txBody>
      </p:sp>
      <p:sp>
        <p:nvSpPr>
          <p:cNvPr id="12291" name="Rectangle 3">
            <a:extLst>
              <a:ext uri="{FF2B5EF4-FFF2-40B4-BE49-F238E27FC236}">
                <a16:creationId xmlns:a16="http://schemas.microsoft.com/office/drawing/2014/main" id="{FECD18AD-B9CB-4F85-80B0-88190DBE4C3B}"/>
              </a:ext>
            </a:extLst>
          </p:cNvPr>
          <p:cNvSpPr>
            <a:spLocks noGrp="1" noChangeArrowheads="1"/>
          </p:cNvSpPr>
          <p:nvPr>
            <p:ph idx="1"/>
          </p:nvPr>
        </p:nvSpPr>
        <p:spPr/>
        <p:txBody>
          <a:bodyPr rIns="91440"/>
          <a:lstStyle/>
          <a:p>
            <a:pPr eaLnBrk="1" hangingPunct="1">
              <a:lnSpc>
                <a:spcPct val="80000"/>
              </a:lnSpc>
              <a:defRPr/>
            </a:pPr>
            <a:r>
              <a:rPr lang="en-US">
                <a:cs typeface="+mn-cs"/>
              </a:rPr>
              <a:t>The </a:t>
            </a:r>
            <a:r>
              <a:rPr lang="en-US" u="sng">
                <a:cs typeface="+mn-cs"/>
              </a:rPr>
              <a:t>income and expense statement </a:t>
            </a:r>
            <a:r>
              <a:rPr lang="en-US">
                <a:cs typeface="+mn-cs"/>
              </a:rPr>
              <a:t>summarizes revenues and expenses paid over a specified period of time</a:t>
            </a:r>
          </a:p>
          <a:p>
            <a:pPr lvl="1" eaLnBrk="1" hangingPunct="1">
              <a:lnSpc>
                <a:spcPct val="80000"/>
              </a:lnSpc>
              <a:defRPr/>
            </a:pPr>
            <a:r>
              <a:rPr lang="en-US"/>
              <a:t>The two principal sources of revenue for an insurance company are premiums and investment income</a:t>
            </a:r>
          </a:p>
          <a:p>
            <a:pPr lvl="1" eaLnBrk="1" hangingPunct="1">
              <a:lnSpc>
                <a:spcPct val="80000"/>
              </a:lnSpc>
              <a:defRPr/>
            </a:pPr>
            <a:r>
              <a:rPr lang="en-US" u="sng"/>
              <a:t>Earned premiums</a:t>
            </a:r>
            <a:r>
              <a:rPr lang="en-US"/>
              <a:t> are those premiums for which the service for which the premiums were paid (insurance protection) has been rendered</a:t>
            </a:r>
          </a:p>
          <a:p>
            <a:pPr lvl="1" eaLnBrk="1" hangingPunct="1">
              <a:lnSpc>
                <a:spcPct val="80000"/>
              </a:lnSpc>
              <a:defRPr/>
            </a:pPr>
            <a:r>
              <a:rPr lang="en-US"/>
              <a:t>Expenses include the cost of adjusting claims, paying the insured losses that occurred, commissions to agents, premium taxes, and general insurance expenses</a:t>
            </a:r>
          </a:p>
        </p:txBody>
      </p:sp>
    </p:spTree>
  </p:cSld>
  <p:clrMapOvr>
    <a:masterClrMapping/>
  </p:clrMapOvr>
  <p:transition spd="med">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a:extLst>
              <a:ext uri="{FF2B5EF4-FFF2-40B4-BE49-F238E27FC236}">
                <a16:creationId xmlns:a16="http://schemas.microsoft.com/office/drawing/2014/main" id="{90BC81B1-A3BB-445F-A457-6CA620F158CA}"/>
              </a:ext>
            </a:extLst>
          </p:cNvPr>
          <p:cNvSpPr>
            <a:spLocks noGrp="1" noChangeArrowheads="1"/>
          </p:cNvSpPr>
          <p:nvPr>
            <p:ph type="title"/>
          </p:nvPr>
        </p:nvSpPr>
        <p:spPr/>
        <p:txBody>
          <a:bodyPr/>
          <a:lstStyle/>
          <a:p>
            <a:pPr eaLnBrk="1" hangingPunct="1"/>
            <a:r>
              <a:rPr lang="en-US" altLang="en-US" sz="2800">
                <a:ea typeface="ＭＳ Ｐゴシック" panose="020B0600070205080204" pitchFamily="34" charset="-128"/>
              </a:rPr>
              <a:t>Exhibit 7.2</a:t>
            </a:r>
            <a:r>
              <a:rPr lang="en-US" altLang="en-US" sz="2800" b="0">
                <a:ea typeface="ＭＳ Ｐゴシック" panose="020B0600070205080204" pitchFamily="34" charset="-128"/>
              </a:rPr>
              <a:t>  ABC Insurance Company</a:t>
            </a:r>
            <a:endParaRPr lang="en-US" altLang="en-US">
              <a:ea typeface="ＭＳ Ｐゴシック" panose="020B0600070205080204" pitchFamily="34" charset="-128"/>
            </a:endParaRPr>
          </a:p>
        </p:txBody>
      </p:sp>
      <p:pic>
        <p:nvPicPr>
          <p:cNvPr id="24578" name="Picture 2" descr="ex07_02.gif">
            <a:extLst>
              <a:ext uri="{FF2B5EF4-FFF2-40B4-BE49-F238E27FC236}">
                <a16:creationId xmlns:a16="http://schemas.microsoft.com/office/drawing/2014/main" id="{DF9FFFF8-A867-4C35-9A16-BDDCE790ABC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1143000"/>
            <a:ext cx="6221413" cy="521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487DC987-8FE8-470A-A451-F7938D27ADC7}"/>
              </a:ext>
            </a:extLst>
          </p:cNvPr>
          <p:cNvSpPr>
            <a:spLocks noGrp="1" noChangeArrowheads="1"/>
          </p:cNvSpPr>
          <p:nvPr>
            <p:ph type="title"/>
          </p:nvPr>
        </p:nvSpPr>
        <p:spPr/>
        <p:txBody>
          <a:bodyPr/>
          <a:lstStyle/>
          <a:p>
            <a:pPr eaLnBrk="1" hangingPunct="1">
              <a:defRPr/>
            </a:pPr>
            <a:r>
              <a:rPr lang="en-US" sz="2800">
                <a:cs typeface="+mj-cs"/>
              </a:rPr>
              <a:t>Measuring Profit or Loss</a:t>
            </a:r>
          </a:p>
        </p:txBody>
      </p:sp>
      <p:sp>
        <p:nvSpPr>
          <p:cNvPr id="14339" name="Rectangle 3">
            <a:extLst>
              <a:ext uri="{FF2B5EF4-FFF2-40B4-BE49-F238E27FC236}">
                <a16:creationId xmlns:a16="http://schemas.microsoft.com/office/drawing/2014/main" id="{77255F0E-ECBC-4C3E-9F99-F5E3C74CCA33}"/>
              </a:ext>
            </a:extLst>
          </p:cNvPr>
          <p:cNvSpPr>
            <a:spLocks noGrp="1" noChangeArrowheads="1"/>
          </p:cNvSpPr>
          <p:nvPr>
            <p:ph type="body" sz="half" idx="4294967295"/>
          </p:nvPr>
        </p:nvSpPr>
        <p:spPr>
          <a:xfrm>
            <a:off x="304800" y="1295400"/>
            <a:ext cx="8610600" cy="4724400"/>
          </a:xfrm>
        </p:spPr>
        <p:txBody>
          <a:bodyPr rIns="91440"/>
          <a:lstStyle/>
          <a:p>
            <a:pPr eaLnBrk="1" hangingPunct="1"/>
            <a:r>
              <a:rPr lang="en-US" altLang="en-US" sz="2400" dirty="0">
                <a:ea typeface="ヒラギノ角ゴ Pro W3" pitchFamily="6" charset="-128"/>
              </a:rPr>
              <a:t>The </a:t>
            </a:r>
            <a:r>
              <a:rPr lang="en-US" altLang="en-US" sz="2400" u="sng" dirty="0">
                <a:ea typeface="ヒラギノ角ゴ Pro W3" pitchFamily="6" charset="-128"/>
              </a:rPr>
              <a:t>loss ratio</a:t>
            </a:r>
            <a:r>
              <a:rPr lang="en-US" altLang="en-US" sz="2400" dirty="0">
                <a:ea typeface="ヒラギノ角ゴ Pro W3" pitchFamily="6" charset="-128"/>
              </a:rPr>
              <a:t> is the ratio of incurred losses and loss adjustment expenses to premiums earned</a:t>
            </a:r>
          </a:p>
          <a:p>
            <a:pPr eaLnBrk="1" hangingPunct="1"/>
            <a:endParaRPr lang="en-US" altLang="en-US" sz="2400" dirty="0">
              <a:ea typeface="ヒラギノ角ゴ Pro W3" pitchFamily="6" charset="-128"/>
            </a:endParaRPr>
          </a:p>
          <a:p>
            <a:pPr eaLnBrk="1" hangingPunct="1"/>
            <a:endParaRPr lang="en-US" altLang="en-US" sz="2400" dirty="0">
              <a:ea typeface="ヒラギノ角ゴ Pro W3" pitchFamily="6" charset="-128"/>
            </a:endParaRPr>
          </a:p>
          <a:p>
            <a:pPr eaLnBrk="1" hangingPunct="1"/>
            <a:r>
              <a:rPr lang="en-US" altLang="en-US" sz="2400" dirty="0">
                <a:ea typeface="ヒラギノ角ゴ Pro W3" pitchFamily="6" charset="-128"/>
              </a:rPr>
              <a:t>The </a:t>
            </a:r>
            <a:r>
              <a:rPr lang="en-US" altLang="en-US" sz="2400" u="sng" dirty="0">
                <a:ea typeface="ヒラギノ角ゴ Pro W3" pitchFamily="6" charset="-128"/>
              </a:rPr>
              <a:t>expense ratio</a:t>
            </a:r>
            <a:r>
              <a:rPr lang="en-US" altLang="en-US" sz="2400" dirty="0">
                <a:ea typeface="ヒラギノ角ゴ Pro W3" pitchFamily="6" charset="-128"/>
              </a:rPr>
              <a:t> is equal to the company</a:t>
            </a:r>
            <a:r>
              <a:rPr lang="ja-JP" altLang="en-US" sz="2400" dirty="0">
                <a:ea typeface="ヒラギノ角ゴ Pro W3" pitchFamily="6" charset="-128"/>
              </a:rPr>
              <a:t>’</a:t>
            </a:r>
            <a:r>
              <a:rPr lang="en-US" altLang="ja-JP" sz="2400" dirty="0">
                <a:ea typeface="ヒラギノ角ゴ Pro W3" pitchFamily="6" charset="-128"/>
              </a:rPr>
              <a:t>s underwriting expenses divided by written premiums</a:t>
            </a:r>
          </a:p>
          <a:p>
            <a:pPr eaLnBrk="1" hangingPunct="1"/>
            <a:endParaRPr lang="en-US" altLang="en-US" sz="2400" dirty="0">
              <a:ea typeface="ヒラギノ角ゴ Pro W3" pitchFamily="6" charset="-128"/>
            </a:endParaRPr>
          </a:p>
          <a:p>
            <a:pPr eaLnBrk="1" hangingPunct="1"/>
            <a:endParaRPr lang="en-US" altLang="en-US" sz="2400" dirty="0">
              <a:ea typeface="ヒラギノ角ゴ Pro W3" pitchFamily="6" charset="-128"/>
            </a:endParaRPr>
          </a:p>
          <a:p>
            <a:pPr eaLnBrk="1" hangingPunct="1"/>
            <a:r>
              <a:rPr lang="en-US" altLang="en-US" sz="2400" dirty="0">
                <a:ea typeface="ヒラギノ角ゴ Pro W3" pitchFamily="6" charset="-128"/>
              </a:rPr>
              <a:t>The </a:t>
            </a:r>
            <a:r>
              <a:rPr lang="en-US" altLang="en-US" sz="2400" u="sng" dirty="0">
                <a:ea typeface="ヒラギノ角ゴ Pro W3" pitchFamily="6" charset="-128"/>
              </a:rPr>
              <a:t>combined ratio</a:t>
            </a:r>
            <a:r>
              <a:rPr lang="en-US" altLang="en-US" sz="2400" dirty="0">
                <a:ea typeface="ヒラギノ角ゴ Pro W3" pitchFamily="6" charset="-128"/>
              </a:rPr>
              <a:t> is the sum of the loss ratio and the expense ratio. A positive ratio indicates an underwriting loss</a:t>
            </a:r>
          </a:p>
        </p:txBody>
      </p:sp>
      <p:graphicFrame>
        <p:nvGraphicFramePr>
          <p:cNvPr id="26627" name="Object 11">
            <a:extLst>
              <a:ext uri="{FF2B5EF4-FFF2-40B4-BE49-F238E27FC236}">
                <a16:creationId xmlns:a16="http://schemas.microsoft.com/office/drawing/2014/main" id="{F7836603-D4AA-4B5E-A66F-4FB40F6DAE75}"/>
              </a:ext>
            </a:extLst>
          </p:cNvPr>
          <p:cNvGraphicFramePr>
            <a:graphicFrameLocks noGrp="1" noChangeAspect="1"/>
          </p:cNvGraphicFramePr>
          <p:nvPr>
            <p:ph sz="quarter" idx="4294967295"/>
          </p:nvPr>
        </p:nvGraphicFramePr>
        <p:xfrm>
          <a:off x="1600200" y="2209800"/>
          <a:ext cx="6451600" cy="749300"/>
        </p:xfrm>
        <a:graphic>
          <a:graphicData uri="http://schemas.openxmlformats.org/presentationml/2006/ole">
            <mc:AlternateContent xmlns:mc="http://schemas.openxmlformats.org/markup-compatibility/2006">
              <mc:Choice xmlns:v="urn:schemas-microsoft-com:vml" Requires="v">
                <p:oleObj name="Equation" r:id="rId3" imgW="3619500" imgH="431800" progId="Equation.3">
                  <p:embed/>
                </p:oleObj>
              </mc:Choice>
              <mc:Fallback>
                <p:oleObj name="Equation" r:id="rId3" imgW="3619500" imgH="431800" progId="Equation.3">
                  <p:embed/>
                  <p:pic>
                    <p:nvPicPr>
                      <p:cNvPr id="26627" name="Object 11">
                        <a:extLst>
                          <a:ext uri="{FF2B5EF4-FFF2-40B4-BE49-F238E27FC236}">
                            <a16:creationId xmlns:a16="http://schemas.microsoft.com/office/drawing/2014/main" id="{F7836603-D4AA-4B5E-A66F-4FB40F6DAE7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200" y="2209800"/>
                        <a:ext cx="6451600" cy="749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6628" name="Object 8">
            <a:extLst>
              <a:ext uri="{FF2B5EF4-FFF2-40B4-BE49-F238E27FC236}">
                <a16:creationId xmlns:a16="http://schemas.microsoft.com/office/drawing/2014/main" id="{6993709C-424B-4444-AEF5-ACD2E6A2B026}"/>
              </a:ext>
            </a:extLst>
          </p:cNvPr>
          <p:cNvGraphicFramePr>
            <a:graphicFrameLocks noChangeAspect="1"/>
          </p:cNvGraphicFramePr>
          <p:nvPr/>
        </p:nvGraphicFramePr>
        <p:xfrm>
          <a:off x="2286000" y="3810000"/>
          <a:ext cx="4452938" cy="762000"/>
        </p:xfrm>
        <a:graphic>
          <a:graphicData uri="http://schemas.openxmlformats.org/presentationml/2006/ole">
            <mc:AlternateContent xmlns:mc="http://schemas.openxmlformats.org/markup-compatibility/2006">
              <mc:Choice xmlns:v="urn:schemas-microsoft-com:vml" Requires="v">
                <p:oleObj name="Equation" r:id="rId5" imgW="2527300" imgH="431800" progId="Equation.3">
                  <p:embed/>
                </p:oleObj>
              </mc:Choice>
              <mc:Fallback>
                <p:oleObj name="Equation" r:id="rId5" imgW="2527300" imgH="431800" progId="Equation.3">
                  <p:embed/>
                  <p:pic>
                    <p:nvPicPr>
                      <p:cNvPr id="26628" name="Object 8">
                        <a:extLst>
                          <a:ext uri="{FF2B5EF4-FFF2-40B4-BE49-F238E27FC236}">
                            <a16:creationId xmlns:a16="http://schemas.microsoft.com/office/drawing/2014/main" id="{6993709C-424B-4444-AEF5-ACD2E6A2B02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86000" y="3810000"/>
                        <a:ext cx="445293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spd="med">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B0B89223-9DA2-498B-BF13-858DAE0B1583}"/>
              </a:ext>
            </a:extLst>
          </p:cNvPr>
          <p:cNvSpPr>
            <a:spLocks noGrp="1" noChangeArrowheads="1"/>
          </p:cNvSpPr>
          <p:nvPr>
            <p:ph type="title"/>
          </p:nvPr>
        </p:nvSpPr>
        <p:spPr/>
        <p:txBody>
          <a:bodyPr/>
          <a:lstStyle/>
          <a:p>
            <a:pPr eaLnBrk="1" hangingPunct="1">
              <a:defRPr/>
            </a:pPr>
            <a:r>
              <a:rPr lang="en-US" sz="2800">
                <a:cs typeface="+mj-cs"/>
              </a:rPr>
              <a:t>Measuring Profit or Loss</a:t>
            </a:r>
          </a:p>
        </p:txBody>
      </p:sp>
      <p:sp>
        <p:nvSpPr>
          <p:cNvPr id="28674" name="Rectangle 3">
            <a:extLst>
              <a:ext uri="{FF2B5EF4-FFF2-40B4-BE49-F238E27FC236}">
                <a16:creationId xmlns:a16="http://schemas.microsoft.com/office/drawing/2014/main" id="{09E5D67A-F8F0-45F6-8FCC-7AFC8D09296B}"/>
              </a:ext>
            </a:extLst>
          </p:cNvPr>
          <p:cNvSpPr>
            <a:spLocks noGrp="1" noChangeArrowheads="1"/>
          </p:cNvSpPr>
          <p:nvPr>
            <p:ph type="body" sz="half" idx="4294967295"/>
          </p:nvPr>
        </p:nvSpPr>
        <p:spPr>
          <a:xfrm>
            <a:off x="457200" y="1295400"/>
            <a:ext cx="8610600" cy="4267200"/>
          </a:xfrm>
        </p:spPr>
        <p:txBody>
          <a:bodyPr rIns="91440"/>
          <a:lstStyle/>
          <a:p>
            <a:pPr eaLnBrk="1" hangingPunct="1"/>
            <a:r>
              <a:rPr lang="en-US" altLang="en-US" sz="2400">
                <a:ea typeface="ＭＳ Ｐゴシック" panose="020B0600070205080204" pitchFamily="34" charset="-128"/>
              </a:rPr>
              <a:t>The </a:t>
            </a:r>
            <a:r>
              <a:rPr lang="en-US" altLang="en-US" sz="2400" u="sng">
                <a:ea typeface="ＭＳ Ｐゴシック" panose="020B0600070205080204" pitchFamily="34" charset="-128"/>
              </a:rPr>
              <a:t>investment income ratio</a:t>
            </a:r>
            <a:r>
              <a:rPr lang="en-US" altLang="en-US" sz="2400">
                <a:ea typeface="ＭＳ Ｐゴシック" panose="020B0600070205080204" pitchFamily="34" charset="-128"/>
              </a:rPr>
              <a:t> compares net investment income to earned premiums</a:t>
            </a:r>
          </a:p>
          <a:p>
            <a:pPr eaLnBrk="1" hangingPunct="1"/>
            <a:endParaRPr lang="en-US" altLang="en-US" sz="2400">
              <a:ea typeface="ＭＳ Ｐゴシック" panose="020B0600070205080204" pitchFamily="34" charset="-128"/>
            </a:endParaRPr>
          </a:p>
          <a:p>
            <a:pPr eaLnBrk="1" hangingPunct="1"/>
            <a:endParaRPr lang="en-US" altLang="en-US" sz="2400">
              <a:ea typeface="ＭＳ Ｐゴシック" panose="020B0600070205080204" pitchFamily="34" charset="-128"/>
            </a:endParaRPr>
          </a:p>
          <a:p>
            <a:pPr eaLnBrk="1" hangingPunct="1"/>
            <a:endParaRPr lang="en-US" altLang="en-US" sz="2400">
              <a:ea typeface="ＭＳ Ｐゴシック" panose="020B0600070205080204" pitchFamily="34" charset="-128"/>
            </a:endParaRPr>
          </a:p>
          <a:p>
            <a:pPr eaLnBrk="1" hangingPunct="1"/>
            <a:endParaRPr lang="en-US" altLang="en-US" sz="2400">
              <a:ea typeface="ＭＳ Ｐゴシック" panose="020B0600070205080204" pitchFamily="34" charset="-128"/>
            </a:endParaRPr>
          </a:p>
          <a:p>
            <a:pPr eaLnBrk="1" hangingPunct="1"/>
            <a:r>
              <a:rPr lang="en-US" altLang="en-US" sz="2400">
                <a:ea typeface="ＭＳ Ｐゴシック" panose="020B0600070205080204" pitchFamily="34" charset="-128"/>
              </a:rPr>
              <a:t>The </a:t>
            </a:r>
            <a:r>
              <a:rPr lang="en-US" altLang="en-US" sz="2400" u="sng">
                <a:ea typeface="ＭＳ Ｐゴシック" panose="020B0600070205080204" pitchFamily="34" charset="-128"/>
              </a:rPr>
              <a:t>overall operating ratio</a:t>
            </a:r>
            <a:r>
              <a:rPr lang="en-US" altLang="en-US" sz="2400">
                <a:ea typeface="ＭＳ Ｐゴシック" panose="020B0600070205080204" pitchFamily="34" charset="-128"/>
              </a:rPr>
              <a:t> is equal to the combined ratio minus the investment income ratio</a:t>
            </a:r>
          </a:p>
          <a:p>
            <a:pPr eaLnBrk="1" hangingPunct="1"/>
            <a:endParaRPr lang="en-US" altLang="en-US" sz="2400">
              <a:ea typeface="ＭＳ Ｐゴシック" panose="020B0600070205080204" pitchFamily="34" charset="-128"/>
            </a:endParaRPr>
          </a:p>
          <a:p>
            <a:pPr eaLnBrk="1" hangingPunct="1"/>
            <a:endParaRPr lang="en-US" altLang="en-US" sz="2400">
              <a:ea typeface="ＭＳ Ｐゴシック" panose="020B0600070205080204" pitchFamily="34" charset="-128"/>
            </a:endParaRPr>
          </a:p>
        </p:txBody>
      </p:sp>
      <p:graphicFrame>
        <p:nvGraphicFramePr>
          <p:cNvPr id="28675" name="Object 4">
            <a:extLst>
              <a:ext uri="{FF2B5EF4-FFF2-40B4-BE49-F238E27FC236}">
                <a16:creationId xmlns:a16="http://schemas.microsoft.com/office/drawing/2014/main" id="{6CE6C61F-BC6C-4939-9F7F-B1FEBA29F2A8}"/>
              </a:ext>
            </a:extLst>
          </p:cNvPr>
          <p:cNvGraphicFramePr>
            <a:graphicFrameLocks noGrp="1" noChangeAspect="1"/>
          </p:cNvGraphicFramePr>
          <p:nvPr>
            <p:ph sz="quarter" idx="4294967295"/>
          </p:nvPr>
        </p:nvGraphicFramePr>
        <p:xfrm>
          <a:off x="457200" y="2362200"/>
          <a:ext cx="6810375" cy="914400"/>
        </p:xfrm>
        <a:graphic>
          <a:graphicData uri="http://schemas.openxmlformats.org/presentationml/2006/ole">
            <mc:AlternateContent xmlns:mc="http://schemas.openxmlformats.org/markup-compatibility/2006">
              <mc:Choice xmlns:v="urn:schemas-microsoft-com:vml" Requires="v">
                <p:oleObj name="Equation" r:id="rId3" imgW="3136900" imgH="431800" progId="Equation.3">
                  <p:embed/>
                </p:oleObj>
              </mc:Choice>
              <mc:Fallback>
                <p:oleObj name="Equation" r:id="rId3" imgW="3136900" imgH="431800" progId="Equation.3">
                  <p:embed/>
                  <p:pic>
                    <p:nvPicPr>
                      <p:cNvPr id="28675" name="Object 4">
                        <a:extLst>
                          <a:ext uri="{FF2B5EF4-FFF2-40B4-BE49-F238E27FC236}">
                            <a16:creationId xmlns:a16="http://schemas.microsoft.com/office/drawing/2014/main" id="{6CE6C61F-BC6C-4939-9F7F-B1FEBA29F2A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2362200"/>
                        <a:ext cx="681037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CC0000"/>
                            </a:solidFill>
                            <a:miter lim="800000"/>
                            <a:headEnd/>
                            <a:tailEnd/>
                          </a14:hiddenLine>
                        </a:ext>
                      </a:extLst>
                    </p:spPr>
                  </p:pic>
                </p:oleObj>
              </mc:Fallback>
            </mc:AlternateContent>
          </a:graphicData>
        </a:graphic>
      </p:graphicFrame>
    </p:spTree>
  </p:cSld>
  <p:clrMapOvr>
    <a:masterClrMapping/>
  </p:clrMapOvr>
  <p:transition spd="med">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5" name="Picture 2">
            <a:extLst>
              <a:ext uri="{FF2B5EF4-FFF2-40B4-BE49-F238E27FC236}">
                <a16:creationId xmlns:a16="http://schemas.microsoft.com/office/drawing/2014/main" id="{52EAF06A-0038-4E6C-8B8A-305F0A37D0E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9600" y="2667000"/>
            <a:ext cx="79248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29" name="Picture 1">
            <a:extLst>
              <a:ext uri="{FF2B5EF4-FFF2-40B4-BE49-F238E27FC236}">
                <a16:creationId xmlns:a16="http://schemas.microsoft.com/office/drawing/2014/main" id="{EC377341-6C2F-4558-B7BF-EB582D7DA22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9600" y="33338"/>
            <a:ext cx="7950200" cy="623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3" name="Picture 1">
            <a:extLst>
              <a:ext uri="{FF2B5EF4-FFF2-40B4-BE49-F238E27FC236}">
                <a16:creationId xmlns:a16="http://schemas.microsoft.com/office/drawing/2014/main" id="{56567239-A9F8-4A82-9206-BF0064D4603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9600" y="304800"/>
            <a:ext cx="7950200" cy="157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54" name="Picture 2">
            <a:extLst>
              <a:ext uri="{FF2B5EF4-FFF2-40B4-BE49-F238E27FC236}">
                <a16:creationId xmlns:a16="http://schemas.microsoft.com/office/drawing/2014/main" id="{E9F24701-5AD0-401A-876F-29CDA29335C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295400"/>
            <a:ext cx="7454900" cy="509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7" name="Picture 1">
            <a:extLst>
              <a:ext uri="{FF2B5EF4-FFF2-40B4-BE49-F238E27FC236}">
                <a16:creationId xmlns:a16="http://schemas.microsoft.com/office/drawing/2014/main" id="{925FA435-2F33-486F-B00B-4463C6E9B7A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6700" y="2374900"/>
            <a:ext cx="8610600" cy="210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1" name="Picture 1">
            <a:extLst>
              <a:ext uri="{FF2B5EF4-FFF2-40B4-BE49-F238E27FC236}">
                <a16:creationId xmlns:a16="http://schemas.microsoft.com/office/drawing/2014/main" id="{F97D1E3A-C1BE-49C4-966E-81EF5EEA41C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60400" y="1447800"/>
            <a:ext cx="78105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EBB9B82A-8FD5-4A2B-AC2C-FB373AED8D16}"/>
              </a:ext>
            </a:extLst>
          </p:cNvPr>
          <p:cNvSpPr>
            <a:spLocks noGrp="1" noChangeArrowheads="1"/>
          </p:cNvSpPr>
          <p:nvPr>
            <p:ph type="title"/>
          </p:nvPr>
        </p:nvSpPr>
        <p:spPr/>
        <p:txBody>
          <a:bodyPr/>
          <a:lstStyle/>
          <a:p>
            <a:pPr eaLnBrk="1" hangingPunct="1">
              <a:defRPr/>
            </a:pPr>
            <a:r>
              <a:rPr lang="en-US">
                <a:cs typeface="+mj-cs"/>
              </a:rPr>
              <a:t>Agenda</a:t>
            </a:r>
          </a:p>
        </p:txBody>
      </p:sp>
      <p:sp>
        <p:nvSpPr>
          <p:cNvPr id="6146" name="Rectangle 3">
            <a:extLst>
              <a:ext uri="{FF2B5EF4-FFF2-40B4-BE49-F238E27FC236}">
                <a16:creationId xmlns:a16="http://schemas.microsoft.com/office/drawing/2014/main" id="{5190269E-CEEC-45B8-8A24-023546DA735F}"/>
              </a:ext>
            </a:extLst>
          </p:cNvPr>
          <p:cNvSpPr>
            <a:spLocks noGrp="1" noChangeArrowheads="1"/>
          </p:cNvSpPr>
          <p:nvPr>
            <p:ph idx="1"/>
          </p:nvPr>
        </p:nvSpPr>
        <p:spPr/>
        <p:txBody>
          <a:bodyPr rIns="91440"/>
          <a:lstStyle/>
          <a:p>
            <a:pPr eaLnBrk="1" hangingPunct="1"/>
            <a:r>
              <a:rPr lang="en-US" altLang="en-US">
                <a:ea typeface="ＭＳ Ｐゴシック" panose="020B0600070205080204" pitchFamily="34" charset="-128"/>
              </a:rPr>
              <a:t>Property and Casualty Insurers</a:t>
            </a:r>
          </a:p>
          <a:p>
            <a:pPr eaLnBrk="1" hangingPunct="1"/>
            <a:r>
              <a:rPr lang="en-US" altLang="en-US">
                <a:ea typeface="ＭＳ Ｐゴシック" panose="020B0600070205080204" pitchFamily="34" charset="-128"/>
              </a:rPr>
              <a:t>Life Insurance Companies</a:t>
            </a:r>
          </a:p>
          <a:p>
            <a:pPr eaLnBrk="1" hangingPunct="1"/>
            <a:r>
              <a:rPr lang="en-US" altLang="en-US">
                <a:ea typeface="ＭＳ Ｐゴシック" panose="020B0600070205080204" pitchFamily="34" charset="-128"/>
              </a:rPr>
              <a:t>Ratemaking in Property and Casualty Insurance</a:t>
            </a:r>
          </a:p>
          <a:p>
            <a:pPr eaLnBrk="1" hangingPunct="1"/>
            <a:r>
              <a:rPr lang="en-US" altLang="en-US">
                <a:ea typeface="ＭＳ Ｐゴシック" panose="020B0600070205080204" pitchFamily="34" charset="-128"/>
              </a:rPr>
              <a:t>Ratemaking in Life Insurance</a:t>
            </a:r>
          </a:p>
          <a:p>
            <a:pPr eaLnBrk="1" hangingPunct="1"/>
            <a:endParaRPr lang="en-US" altLang="en-US" sz="2400">
              <a:ea typeface="ＭＳ Ｐゴシック" panose="020B0600070205080204" pitchFamily="34" charset="-128"/>
            </a:endParaRPr>
          </a:p>
          <a:p>
            <a:pPr eaLnBrk="1" hangingPunct="1"/>
            <a:endParaRPr lang="en-US" altLang="en-US" sz="2400">
              <a:ea typeface="ＭＳ Ｐゴシック" panose="020B0600070205080204" pitchFamily="34" charset="-128"/>
            </a:endParaRPr>
          </a:p>
        </p:txBody>
      </p:sp>
    </p:spTree>
  </p:cSld>
  <p:clrMapOvr>
    <a:masterClrMapping/>
  </p:clrMapOvr>
  <p:transition spd="med">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5" name="Picture 1">
            <a:extLst>
              <a:ext uri="{FF2B5EF4-FFF2-40B4-BE49-F238E27FC236}">
                <a16:creationId xmlns:a16="http://schemas.microsoft.com/office/drawing/2014/main" id="{D340EAEC-FD56-4140-9D0F-8086D247683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81000" y="609600"/>
            <a:ext cx="81153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26" name="Picture 2">
            <a:extLst>
              <a:ext uri="{FF2B5EF4-FFF2-40B4-BE49-F238E27FC236}">
                <a16:creationId xmlns:a16="http://schemas.microsoft.com/office/drawing/2014/main" id="{25A61B48-5BE8-496E-B4F2-76A9FAC2EE2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5800" y="1524000"/>
            <a:ext cx="7454900" cy="124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49" name="Picture 1">
            <a:extLst>
              <a:ext uri="{FF2B5EF4-FFF2-40B4-BE49-F238E27FC236}">
                <a16:creationId xmlns:a16="http://schemas.microsoft.com/office/drawing/2014/main" id="{EAB926B6-6D5C-4831-9C04-6D90BC3704E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8200" y="304800"/>
            <a:ext cx="7442200" cy="283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250" name="Picture 2">
            <a:extLst>
              <a:ext uri="{FF2B5EF4-FFF2-40B4-BE49-F238E27FC236}">
                <a16:creationId xmlns:a16="http://schemas.microsoft.com/office/drawing/2014/main" id="{685B785E-95C5-45FE-B0F5-7DE52F47A11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90600" y="3048000"/>
            <a:ext cx="73025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3">
            <a:extLst>
              <a:ext uri="{FF2B5EF4-FFF2-40B4-BE49-F238E27FC236}">
                <a16:creationId xmlns:a16="http://schemas.microsoft.com/office/drawing/2014/main" id="{6CDA1A90-5BE1-4C12-BC7D-809633EB5B7B}"/>
              </a:ext>
            </a:extLst>
          </p:cNvPr>
          <p:cNvSpPr>
            <a:spLocks noGrp="1" noChangeArrowheads="1"/>
          </p:cNvSpPr>
          <p:nvPr>
            <p:ph type="title"/>
          </p:nvPr>
        </p:nvSpPr>
        <p:spPr/>
        <p:txBody>
          <a:bodyPr/>
          <a:lstStyle/>
          <a:p>
            <a:pPr eaLnBrk="1" hangingPunct="1"/>
            <a:r>
              <a:rPr lang="en-US" altLang="en-US" sz="2800">
                <a:ea typeface="ＭＳ Ｐゴシック" panose="020B0600070205080204" pitchFamily="34" charset="-128"/>
              </a:rPr>
              <a:t>Ratemaking in Property and Casualty Insurance</a:t>
            </a:r>
            <a:endParaRPr lang="en-US" altLang="en-US">
              <a:ea typeface="ＭＳ Ｐゴシック" panose="020B0600070205080204" pitchFamily="34" charset="-128"/>
            </a:endParaRPr>
          </a:p>
        </p:txBody>
      </p:sp>
      <p:sp>
        <p:nvSpPr>
          <p:cNvPr id="20483" name="Rectangle 4">
            <a:extLst>
              <a:ext uri="{FF2B5EF4-FFF2-40B4-BE49-F238E27FC236}">
                <a16:creationId xmlns:a16="http://schemas.microsoft.com/office/drawing/2014/main" id="{BCF7C813-0D19-4877-B2C1-296FE1EEFF7F}"/>
              </a:ext>
            </a:extLst>
          </p:cNvPr>
          <p:cNvSpPr>
            <a:spLocks noGrp="1" noChangeArrowheads="1"/>
          </p:cNvSpPr>
          <p:nvPr>
            <p:ph idx="1"/>
          </p:nvPr>
        </p:nvSpPr>
        <p:spPr/>
        <p:txBody>
          <a:bodyPr rIns="91440"/>
          <a:lstStyle/>
          <a:p>
            <a:pPr eaLnBrk="1" hangingPunct="1">
              <a:defRPr/>
            </a:pPr>
            <a:r>
              <a:rPr lang="en-US">
                <a:cs typeface="+mn-cs"/>
              </a:rPr>
              <a:t>State Laws Require:</a:t>
            </a:r>
          </a:p>
          <a:p>
            <a:pPr lvl="1" eaLnBrk="1" hangingPunct="1">
              <a:defRPr/>
            </a:pPr>
            <a:r>
              <a:rPr lang="en-US"/>
              <a:t>Rates should be adequate for paying all losses and expenses</a:t>
            </a:r>
          </a:p>
          <a:p>
            <a:pPr lvl="1" eaLnBrk="1" hangingPunct="1">
              <a:defRPr/>
            </a:pPr>
            <a:r>
              <a:rPr lang="en-US"/>
              <a:t>Rates should not be excessive, such that policyholders are paying more than the actual value of their protection</a:t>
            </a:r>
          </a:p>
          <a:p>
            <a:pPr lvl="1" eaLnBrk="1" hangingPunct="1">
              <a:defRPr/>
            </a:pPr>
            <a:r>
              <a:rPr lang="en-US"/>
              <a:t>Rates must not be unfairly discriminatory; exposures that are similar with respect to losses and expenses should not be charged significantly different rates</a:t>
            </a:r>
          </a:p>
        </p:txBody>
      </p:sp>
    </p:spTree>
  </p:cSld>
  <p:clrMapOvr>
    <a:masterClrMapping/>
  </p:clrMapOvr>
  <p:transition spd="med">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a:extLst>
              <a:ext uri="{FF2B5EF4-FFF2-40B4-BE49-F238E27FC236}">
                <a16:creationId xmlns:a16="http://schemas.microsoft.com/office/drawing/2014/main" id="{CDD7E12E-9775-44B0-BDD3-305152171C82}"/>
              </a:ext>
            </a:extLst>
          </p:cNvPr>
          <p:cNvSpPr>
            <a:spLocks noGrp="1" noChangeArrowheads="1"/>
          </p:cNvSpPr>
          <p:nvPr>
            <p:ph type="title"/>
          </p:nvPr>
        </p:nvSpPr>
        <p:spPr/>
        <p:txBody>
          <a:bodyPr/>
          <a:lstStyle/>
          <a:p>
            <a:pPr eaLnBrk="1" hangingPunct="1">
              <a:defRPr/>
            </a:pPr>
            <a:r>
              <a:rPr lang="en-US" sz="2800">
                <a:cs typeface="+mj-cs"/>
              </a:rPr>
              <a:t>Ratemaking in Property and Casualty Insurance</a:t>
            </a:r>
          </a:p>
        </p:txBody>
      </p:sp>
      <p:sp>
        <p:nvSpPr>
          <p:cNvPr id="21507" name="Rectangle 4">
            <a:extLst>
              <a:ext uri="{FF2B5EF4-FFF2-40B4-BE49-F238E27FC236}">
                <a16:creationId xmlns:a16="http://schemas.microsoft.com/office/drawing/2014/main" id="{A53DAE8E-BD3C-4A8C-BEAA-E52436E4A2A1}"/>
              </a:ext>
            </a:extLst>
          </p:cNvPr>
          <p:cNvSpPr>
            <a:spLocks noGrp="1" noChangeArrowheads="1"/>
          </p:cNvSpPr>
          <p:nvPr>
            <p:ph idx="1"/>
          </p:nvPr>
        </p:nvSpPr>
        <p:spPr/>
        <p:txBody>
          <a:bodyPr rIns="91440"/>
          <a:lstStyle/>
          <a:p>
            <a:pPr eaLnBrk="1" hangingPunct="1">
              <a:spcBef>
                <a:spcPct val="50000"/>
              </a:spcBef>
              <a:defRPr/>
            </a:pPr>
            <a:r>
              <a:rPr lang="en-US">
                <a:cs typeface="+mn-cs"/>
              </a:rPr>
              <a:t>Business Rate-Making Objectives include:</a:t>
            </a:r>
          </a:p>
          <a:p>
            <a:pPr lvl="1" eaLnBrk="1" hangingPunct="1">
              <a:spcBef>
                <a:spcPct val="50000"/>
              </a:spcBef>
              <a:defRPr/>
            </a:pPr>
            <a:r>
              <a:rPr lang="en-US"/>
              <a:t>Rates should be easy to understand</a:t>
            </a:r>
          </a:p>
          <a:p>
            <a:pPr lvl="1" eaLnBrk="1" hangingPunct="1">
              <a:spcBef>
                <a:spcPct val="50000"/>
              </a:spcBef>
              <a:defRPr/>
            </a:pPr>
            <a:r>
              <a:rPr lang="en-US"/>
              <a:t>Rates should be stable over short periods of time</a:t>
            </a:r>
          </a:p>
          <a:p>
            <a:pPr lvl="1" eaLnBrk="1" hangingPunct="1">
              <a:spcBef>
                <a:spcPct val="50000"/>
              </a:spcBef>
              <a:defRPr/>
            </a:pPr>
            <a:r>
              <a:rPr lang="en-US"/>
              <a:t>Rates should be responsive over time to changing loss exposures and changing economic conditions</a:t>
            </a:r>
          </a:p>
          <a:p>
            <a:pPr lvl="1" eaLnBrk="1" hangingPunct="1">
              <a:spcBef>
                <a:spcPct val="50000"/>
              </a:spcBef>
              <a:defRPr/>
            </a:pPr>
            <a:r>
              <a:rPr lang="en-US"/>
              <a:t>The rating system should encourage loss control activities</a:t>
            </a:r>
          </a:p>
        </p:txBody>
      </p:sp>
    </p:spTree>
  </p:cSld>
  <p:clrMapOvr>
    <a:masterClrMapping/>
  </p:clrMapOvr>
  <p:transition spd="med">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18FD89A1-A681-4615-AE0D-A4BA15044F8C}"/>
              </a:ext>
            </a:extLst>
          </p:cNvPr>
          <p:cNvSpPr>
            <a:spLocks noGrp="1" noChangeArrowheads="1"/>
          </p:cNvSpPr>
          <p:nvPr>
            <p:ph type="title"/>
          </p:nvPr>
        </p:nvSpPr>
        <p:spPr/>
        <p:txBody>
          <a:bodyPr/>
          <a:lstStyle/>
          <a:p>
            <a:pPr eaLnBrk="1" hangingPunct="1">
              <a:defRPr/>
            </a:pPr>
            <a:r>
              <a:rPr lang="en-US">
                <a:cs typeface="+mj-cs"/>
              </a:rPr>
              <a:t>Basic Ratemaking Definitions</a:t>
            </a:r>
          </a:p>
        </p:txBody>
      </p:sp>
      <p:sp>
        <p:nvSpPr>
          <p:cNvPr id="22531" name="Rectangle 3">
            <a:extLst>
              <a:ext uri="{FF2B5EF4-FFF2-40B4-BE49-F238E27FC236}">
                <a16:creationId xmlns:a16="http://schemas.microsoft.com/office/drawing/2014/main" id="{2F1D7012-B15B-4E0A-A82F-F50D51F7A4BD}"/>
              </a:ext>
            </a:extLst>
          </p:cNvPr>
          <p:cNvSpPr>
            <a:spLocks noGrp="1" noChangeArrowheads="1"/>
          </p:cNvSpPr>
          <p:nvPr>
            <p:ph idx="1"/>
          </p:nvPr>
        </p:nvSpPr>
        <p:spPr/>
        <p:txBody>
          <a:bodyPr rIns="91440"/>
          <a:lstStyle/>
          <a:p>
            <a:pPr eaLnBrk="1" hangingPunct="1">
              <a:lnSpc>
                <a:spcPct val="80000"/>
              </a:lnSpc>
              <a:defRPr/>
            </a:pPr>
            <a:r>
              <a:rPr lang="en-US" sz="2400">
                <a:cs typeface="+mn-cs"/>
              </a:rPr>
              <a:t>A </a:t>
            </a:r>
            <a:r>
              <a:rPr lang="en-US" sz="2400" u="sng">
                <a:cs typeface="+mn-cs"/>
              </a:rPr>
              <a:t>rate</a:t>
            </a:r>
            <a:r>
              <a:rPr lang="en-US" sz="2400">
                <a:cs typeface="+mn-cs"/>
              </a:rPr>
              <a:t> is the price per unit of insurance.</a:t>
            </a:r>
          </a:p>
          <a:p>
            <a:pPr eaLnBrk="1" hangingPunct="1">
              <a:lnSpc>
                <a:spcPct val="80000"/>
              </a:lnSpc>
              <a:defRPr/>
            </a:pPr>
            <a:r>
              <a:rPr lang="en-US" sz="2400">
                <a:cs typeface="+mn-cs"/>
              </a:rPr>
              <a:t>An </a:t>
            </a:r>
            <a:r>
              <a:rPr lang="en-US" sz="2400" u="sng">
                <a:cs typeface="+mn-cs"/>
              </a:rPr>
              <a:t>exposure unit</a:t>
            </a:r>
            <a:r>
              <a:rPr lang="en-US" sz="2400">
                <a:cs typeface="+mn-cs"/>
              </a:rPr>
              <a:t> is the unit of measurement used in insurance pricing, e.g., a car-year</a:t>
            </a:r>
          </a:p>
          <a:p>
            <a:pPr eaLnBrk="1" hangingPunct="1">
              <a:lnSpc>
                <a:spcPct val="80000"/>
              </a:lnSpc>
              <a:defRPr/>
            </a:pPr>
            <a:r>
              <a:rPr lang="en-US" sz="2400">
                <a:cs typeface="+mn-cs"/>
              </a:rPr>
              <a:t>The </a:t>
            </a:r>
            <a:r>
              <a:rPr lang="en-US" sz="2400" u="sng">
                <a:cs typeface="+mn-cs"/>
              </a:rPr>
              <a:t>pure premium</a:t>
            </a:r>
            <a:r>
              <a:rPr lang="en-US" sz="2400">
                <a:cs typeface="+mn-cs"/>
              </a:rPr>
              <a:t> is the portion of the rate needed to pay losses and loss adjustment expenses</a:t>
            </a:r>
          </a:p>
          <a:p>
            <a:pPr eaLnBrk="1" hangingPunct="1">
              <a:lnSpc>
                <a:spcPct val="80000"/>
              </a:lnSpc>
              <a:defRPr/>
            </a:pPr>
            <a:r>
              <a:rPr lang="en-US" sz="2400" u="sng">
                <a:cs typeface="+mn-cs"/>
              </a:rPr>
              <a:t>Loading</a:t>
            </a:r>
            <a:r>
              <a:rPr lang="en-US" sz="2400">
                <a:cs typeface="+mn-cs"/>
              </a:rPr>
              <a:t> is the amount that must be added to the pure premium for other expenses, profit, and a margin for contingencies</a:t>
            </a:r>
          </a:p>
          <a:p>
            <a:pPr eaLnBrk="1" hangingPunct="1">
              <a:lnSpc>
                <a:spcPct val="80000"/>
              </a:lnSpc>
              <a:defRPr/>
            </a:pPr>
            <a:r>
              <a:rPr lang="en-US" sz="2400">
                <a:cs typeface="+mn-cs"/>
              </a:rPr>
              <a:t>The </a:t>
            </a:r>
            <a:r>
              <a:rPr lang="en-US" sz="2400" u="sng">
                <a:cs typeface="+mn-cs"/>
              </a:rPr>
              <a:t>gross rate</a:t>
            </a:r>
            <a:r>
              <a:rPr lang="en-US" sz="2400">
                <a:cs typeface="+mn-cs"/>
              </a:rPr>
              <a:t> consists of the pure premium and a loading element</a:t>
            </a:r>
          </a:p>
          <a:p>
            <a:pPr eaLnBrk="1" hangingPunct="1">
              <a:lnSpc>
                <a:spcPct val="80000"/>
              </a:lnSpc>
              <a:defRPr/>
            </a:pPr>
            <a:r>
              <a:rPr lang="en-US" sz="2400">
                <a:cs typeface="+mn-cs"/>
              </a:rPr>
              <a:t>The </a:t>
            </a:r>
            <a:r>
              <a:rPr lang="en-US" sz="2400" u="sng">
                <a:cs typeface="+mn-cs"/>
              </a:rPr>
              <a:t>gross premium</a:t>
            </a:r>
            <a:r>
              <a:rPr lang="en-US" sz="2400">
                <a:cs typeface="+mn-cs"/>
              </a:rPr>
              <a:t> paid by the insured consists of the gross rate multiplied by the number of exposure units</a:t>
            </a:r>
          </a:p>
        </p:txBody>
      </p:sp>
    </p:spTree>
  </p:cSld>
  <p:clrMapOvr>
    <a:masterClrMapping/>
  </p:clrMapOvr>
  <p:transition spd="med">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F0466196-4B15-4F82-8013-7E52CB326E36}"/>
              </a:ext>
            </a:extLst>
          </p:cNvPr>
          <p:cNvSpPr>
            <a:spLocks noGrp="1" noChangeArrowheads="1"/>
          </p:cNvSpPr>
          <p:nvPr>
            <p:ph type="title"/>
          </p:nvPr>
        </p:nvSpPr>
        <p:spPr/>
        <p:txBody>
          <a:bodyPr/>
          <a:lstStyle/>
          <a:p>
            <a:pPr eaLnBrk="1" hangingPunct="1">
              <a:defRPr/>
            </a:pPr>
            <a:r>
              <a:rPr lang="en-US" sz="2800">
                <a:cs typeface="+mj-cs"/>
              </a:rPr>
              <a:t>Ratemaking in Property and Casualty Insurance</a:t>
            </a:r>
          </a:p>
        </p:txBody>
      </p:sp>
      <p:sp>
        <p:nvSpPr>
          <p:cNvPr id="23555" name="Rectangle 3">
            <a:extLst>
              <a:ext uri="{FF2B5EF4-FFF2-40B4-BE49-F238E27FC236}">
                <a16:creationId xmlns:a16="http://schemas.microsoft.com/office/drawing/2014/main" id="{2F72D1AB-93CA-4481-8631-939ADA664B53}"/>
              </a:ext>
            </a:extLst>
          </p:cNvPr>
          <p:cNvSpPr>
            <a:spLocks noGrp="1" noChangeArrowheads="1"/>
          </p:cNvSpPr>
          <p:nvPr>
            <p:ph idx="1"/>
          </p:nvPr>
        </p:nvSpPr>
        <p:spPr/>
        <p:txBody>
          <a:bodyPr rIns="91440"/>
          <a:lstStyle/>
          <a:p>
            <a:pPr eaLnBrk="1" hangingPunct="1">
              <a:defRPr/>
            </a:pPr>
            <a:r>
              <a:rPr lang="en-US">
                <a:cs typeface="+mn-cs"/>
              </a:rPr>
              <a:t>There are three basic rate making methods in property and casualty insurance</a:t>
            </a:r>
          </a:p>
          <a:p>
            <a:pPr eaLnBrk="1" hangingPunct="1">
              <a:defRPr/>
            </a:pPr>
            <a:r>
              <a:rPr lang="en-US" u="sng">
                <a:cs typeface="+mn-cs"/>
              </a:rPr>
              <a:t>Judgment rating</a:t>
            </a:r>
            <a:r>
              <a:rPr lang="en-US">
                <a:cs typeface="+mn-cs"/>
              </a:rPr>
              <a:t> means that each exposure is individually evaluated, and the rate is determined largely by the judgment of the underwriter</a:t>
            </a:r>
          </a:p>
          <a:p>
            <a:pPr eaLnBrk="1" hangingPunct="1">
              <a:defRPr/>
            </a:pPr>
            <a:r>
              <a:rPr lang="en-US" u="sng">
                <a:cs typeface="+mn-cs"/>
              </a:rPr>
              <a:t>Class, or manual rating</a:t>
            </a:r>
            <a:r>
              <a:rPr lang="en-US">
                <a:cs typeface="+mn-cs"/>
              </a:rPr>
              <a:t> means that exposures with similar characteristics are placed in the same underwriting class, and each is charged the same rate</a:t>
            </a:r>
          </a:p>
        </p:txBody>
      </p:sp>
    </p:spTree>
  </p:cSld>
  <p:clrMapOvr>
    <a:masterClrMapping/>
  </p:clrMapOvr>
  <p:transition spd="med">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7AAD5E06-E1D9-48A8-AE17-087412F88219}"/>
              </a:ext>
            </a:extLst>
          </p:cNvPr>
          <p:cNvSpPr>
            <a:spLocks noGrp="1" noChangeArrowheads="1"/>
          </p:cNvSpPr>
          <p:nvPr>
            <p:ph type="title"/>
          </p:nvPr>
        </p:nvSpPr>
        <p:spPr/>
        <p:txBody>
          <a:bodyPr/>
          <a:lstStyle/>
          <a:p>
            <a:pPr eaLnBrk="1" hangingPunct="1">
              <a:defRPr/>
            </a:pPr>
            <a:r>
              <a:rPr lang="en-US" sz="2800">
                <a:cs typeface="+mj-cs"/>
              </a:rPr>
              <a:t>Ratemaking in Property and Casualty Insurance</a:t>
            </a:r>
          </a:p>
        </p:txBody>
      </p:sp>
      <p:sp>
        <p:nvSpPr>
          <p:cNvPr id="38914" name="Rectangle 3">
            <a:extLst>
              <a:ext uri="{FF2B5EF4-FFF2-40B4-BE49-F238E27FC236}">
                <a16:creationId xmlns:a16="http://schemas.microsoft.com/office/drawing/2014/main" id="{BD37BE47-CF84-4949-A790-122049818B3E}"/>
              </a:ext>
            </a:extLst>
          </p:cNvPr>
          <p:cNvSpPr>
            <a:spLocks noGrp="1" noChangeArrowheads="1"/>
          </p:cNvSpPr>
          <p:nvPr>
            <p:ph idx="1"/>
          </p:nvPr>
        </p:nvSpPr>
        <p:spPr/>
        <p:txBody>
          <a:bodyPr rIns="91440"/>
          <a:lstStyle/>
          <a:p>
            <a:pPr eaLnBrk="1" hangingPunct="1"/>
            <a:r>
              <a:rPr lang="en-US" altLang="en-US" dirty="0">
                <a:ea typeface="ＭＳ Ｐゴシック" panose="020B0600070205080204" pitchFamily="34" charset="-128"/>
              </a:rPr>
              <a:t>Class rates are determined using two basic methods:</a:t>
            </a:r>
          </a:p>
          <a:p>
            <a:pPr lvl="1" eaLnBrk="1" hangingPunct="1"/>
            <a:r>
              <a:rPr lang="en-US" altLang="en-US" dirty="0">
                <a:ea typeface="ＭＳ Ｐゴシック" panose="020B0600070205080204" pitchFamily="34" charset="-128"/>
              </a:rPr>
              <a:t>Under the </a:t>
            </a:r>
            <a:r>
              <a:rPr lang="en-US" altLang="en-US" u="sng" dirty="0">
                <a:ea typeface="ＭＳ Ｐゴシック" panose="020B0600070205080204" pitchFamily="34" charset="-128"/>
              </a:rPr>
              <a:t>pure premium method</a:t>
            </a:r>
            <a:r>
              <a:rPr lang="en-US" altLang="en-US" dirty="0">
                <a:ea typeface="ＭＳ Ｐゴシック" panose="020B0600070205080204" pitchFamily="34" charset="-128"/>
              </a:rPr>
              <a:t>, the pure premium can be determined by dividing the dollar amount of incurred losses and loss-adjustment expenses by the number of exposure units</a:t>
            </a:r>
          </a:p>
          <a:p>
            <a:pPr lvl="1" eaLnBrk="1" hangingPunct="1"/>
            <a:r>
              <a:rPr lang="en-US" altLang="en-US" dirty="0">
                <a:ea typeface="ＭＳ Ｐゴシック" panose="020B0600070205080204" pitchFamily="34" charset="-128"/>
              </a:rPr>
              <a:t>Under the </a:t>
            </a:r>
            <a:r>
              <a:rPr lang="en-US" altLang="en-US" u="sng" dirty="0">
                <a:ea typeface="ＭＳ Ｐゴシック" panose="020B0600070205080204" pitchFamily="34" charset="-128"/>
              </a:rPr>
              <a:t>loss ratio method</a:t>
            </a:r>
            <a:r>
              <a:rPr lang="en-US" altLang="en-US" dirty="0">
                <a:ea typeface="ＭＳ Ｐゴシック" panose="020B0600070205080204" pitchFamily="34" charset="-128"/>
              </a:rPr>
              <a:t>, the actual loss ratio is compared with the expected loss ratio, and the rate is adjusted accordingly</a:t>
            </a:r>
          </a:p>
          <a:p>
            <a:pPr lvl="1" eaLnBrk="1" hangingPunct="1"/>
            <a:endParaRPr lang="en-US" altLang="en-US" dirty="0">
              <a:ea typeface="ＭＳ Ｐゴシック" panose="020B0600070205080204" pitchFamily="34" charset="-128"/>
            </a:endParaRPr>
          </a:p>
          <a:p>
            <a:pPr lvl="2" eaLnBrk="1" hangingPunct="1"/>
            <a:endParaRPr lang="en-US" altLang="en-US" dirty="0">
              <a:ea typeface="ＭＳ Ｐゴシック" panose="020B0600070205080204" pitchFamily="34" charset="-128"/>
            </a:endParaRPr>
          </a:p>
          <a:p>
            <a:pPr eaLnBrk="1" hangingPunct="1"/>
            <a:endParaRPr lang="en-US" altLang="en-US" dirty="0">
              <a:ea typeface="ＭＳ Ｐゴシック" panose="020B0600070205080204" pitchFamily="34" charset="-128"/>
            </a:endParaRPr>
          </a:p>
        </p:txBody>
      </p:sp>
    </p:spTree>
  </p:cSld>
  <p:clrMapOvr>
    <a:masterClrMapping/>
  </p:clrMapOvr>
  <p:transition spd="med">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8C6BFDE3-D62F-45D5-A03A-068BA4B0CC6B}"/>
              </a:ext>
            </a:extLst>
          </p:cNvPr>
          <p:cNvSpPr>
            <a:spLocks noGrp="1" noChangeArrowheads="1"/>
          </p:cNvSpPr>
          <p:nvPr>
            <p:ph type="title"/>
          </p:nvPr>
        </p:nvSpPr>
        <p:spPr/>
        <p:txBody>
          <a:bodyPr/>
          <a:lstStyle/>
          <a:p>
            <a:pPr eaLnBrk="1" hangingPunct="1">
              <a:defRPr/>
            </a:pPr>
            <a:r>
              <a:rPr lang="en-US" sz="2800">
                <a:cs typeface="+mj-cs"/>
              </a:rPr>
              <a:t>Ratemaking in Property and Casualty Insurance</a:t>
            </a:r>
          </a:p>
        </p:txBody>
      </p:sp>
      <p:sp>
        <p:nvSpPr>
          <p:cNvPr id="40962" name="Rectangle 3">
            <a:extLst>
              <a:ext uri="{FF2B5EF4-FFF2-40B4-BE49-F238E27FC236}">
                <a16:creationId xmlns:a16="http://schemas.microsoft.com/office/drawing/2014/main" id="{0BFB5C96-0100-44F7-8FDC-D0F06811ECB2}"/>
              </a:ext>
            </a:extLst>
          </p:cNvPr>
          <p:cNvSpPr>
            <a:spLocks noGrp="1" noChangeArrowheads="1"/>
          </p:cNvSpPr>
          <p:nvPr>
            <p:ph idx="1"/>
          </p:nvPr>
        </p:nvSpPr>
        <p:spPr/>
        <p:txBody>
          <a:bodyPr rIns="91440"/>
          <a:lstStyle/>
          <a:p>
            <a:pPr eaLnBrk="1" hangingPunct="1"/>
            <a:r>
              <a:rPr lang="en-US" altLang="en-US" u="sng">
                <a:ea typeface="ＭＳ Ｐゴシック" panose="020B0600070205080204" pitchFamily="34" charset="-128"/>
              </a:rPr>
              <a:t>Merit rating</a:t>
            </a:r>
            <a:r>
              <a:rPr lang="en-US" altLang="en-US">
                <a:ea typeface="ＭＳ Ｐゴシック" panose="020B0600070205080204" pitchFamily="34" charset="-128"/>
              </a:rPr>
              <a:t> is a rating plan by which class rates are adjusted upward or downward based on individual loss experience</a:t>
            </a:r>
          </a:p>
          <a:p>
            <a:pPr marL="971550" lvl="1" indent="-457200" eaLnBrk="1" hangingPunct="1"/>
            <a:r>
              <a:rPr lang="en-US" altLang="en-US">
                <a:ea typeface="ＭＳ Ｐゴシック" panose="020B0600070205080204" pitchFamily="34" charset="-128"/>
              </a:rPr>
              <a:t>Under a </a:t>
            </a:r>
            <a:r>
              <a:rPr lang="en-US" altLang="en-US" u="sng">
                <a:ea typeface="ＭＳ Ｐゴシック" panose="020B0600070205080204" pitchFamily="34" charset="-128"/>
              </a:rPr>
              <a:t>schedule rating</a:t>
            </a:r>
            <a:r>
              <a:rPr lang="en-US" altLang="en-US">
                <a:ea typeface="ＭＳ Ｐゴシック" panose="020B0600070205080204" pitchFamily="34" charset="-128"/>
              </a:rPr>
              <a:t> plan, each exposure is individually rated </a:t>
            </a:r>
          </a:p>
          <a:p>
            <a:pPr marL="971550" lvl="1" indent="-457200" eaLnBrk="1" hangingPunct="1"/>
            <a:r>
              <a:rPr lang="en-US" altLang="en-US">
                <a:ea typeface="ＭＳ Ｐゴシック" panose="020B0600070205080204" pitchFamily="34" charset="-128"/>
              </a:rPr>
              <a:t>Under </a:t>
            </a:r>
            <a:r>
              <a:rPr lang="en-US" altLang="en-US" u="sng">
                <a:ea typeface="ＭＳ Ｐゴシック" panose="020B0600070205080204" pitchFamily="34" charset="-128"/>
              </a:rPr>
              <a:t>experience rating</a:t>
            </a:r>
            <a:r>
              <a:rPr lang="en-US" altLang="en-US">
                <a:ea typeface="ＭＳ Ｐゴシック" panose="020B0600070205080204" pitchFamily="34" charset="-128"/>
              </a:rPr>
              <a:t>, the class or manual rate is adjusted upward or downward based on past loss experience</a:t>
            </a:r>
          </a:p>
          <a:p>
            <a:pPr marL="971550" lvl="1" indent="-457200" eaLnBrk="1" hangingPunct="1"/>
            <a:r>
              <a:rPr lang="en-US" altLang="en-US">
                <a:ea typeface="ＭＳ Ｐゴシック" panose="020B0600070205080204" pitchFamily="34" charset="-128"/>
              </a:rPr>
              <a:t>Under a </a:t>
            </a:r>
            <a:r>
              <a:rPr lang="en-US" altLang="en-US" u="sng">
                <a:ea typeface="ＭＳ Ｐゴシック" panose="020B0600070205080204" pitchFamily="34" charset="-128"/>
              </a:rPr>
              <a:t>retrospective rating</a:t>
            </a:r>
            <a:r>
              <a:rPr lang="en-US" altLang="en-US">
                <a:ea typeface="ＭＳ Ｐゴシック" panose="020B0600070205080204" pitchFamily="34" charset="-128"/>
              </a:rPr>
              <a:t> plan, the insured</a:t>
            </a:r>
            <a:r>
              <a:rPr lang="ja-JP" altLang="en-US">
                <a:ea typeface="ＭＳ Ｐゴシック" panose="020B0600070205080204" pitchFamily="34" charset="-128"/>
              </a:rPr>
              <a:t>’</a:t>
            </a:r>
            <a:r>
              <a:rPr lang="en-US" altLang="ja-JP">
                <a:ea typeface="ＭＳ Ｐゴシック" panose="020B0600070205080204" pitchFamily="34" charset="-128"/>
              </a:rPr>
              <a:t>s loss experience during the current policy period determines the actual premium paid for that period</a:t>
            </a:r>
            <a:endParaRPr lang="en-US" altLang="en-US">
              <a:ea typeface="ＭＳ Ｐゴシック" panose="020B0600070205080204" pitchFamily="34" charset="-128"/>
            </a:endParaRPr>
          </a:p>
        </p:txBody>
      </p:sp>
    </p:spTree>
  </p:cSld>
  <p:clrMapOvr>
    <a:masterClrMapping/>
  </p:clrMapOvr>
  <p:transition spd="med">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27772EB2-E67F-4C53-A4A2-FF51008D3482}"/>
              </a:ext>
            </a:extLst>
          </p:cNvPr>
          <p:cNvSpPr>
            <a:spLocks noGrp="1" noChangeArrowheads="1"/>
          </p:cNvSpPr>
          <p:nvPr>
            <p:ph type="title"/>
          </p:nvPr>
        </p:nvSpPr>
        <p:spPr/>
        <p:txBody>
          <a:bodyPr/>
          <a:lstStyle/>
          <a:p>
            <a:pPr eaLnBrk="1" hangingPunct="1">
              <a:defRPr/>
            </a:pPr>
            <a:r>
              <a:rPr lang="en-US">
                <a:cs typeface="+mj-cs"/>
              </a:rPr>
              <a:t>Ratemaking in Life Insurance</a:t>
            </a:r>
          </a:p>
        </p:txBody>
      </p:sp>
      <p:sp>
        <p:nvSpPr>
          <p:cNvPr id="26627" name="Rectangle 3">
            <a:extLst>
              <a:ext uri="{FF2B5EF4-FFF2-40B4-BE49-F238E27FC236}">
                <a16:creationId xmlns:a16="http://schemas.microsoft.com/office/drawing/2014/main" id="{9544820F-1FD8-4A3F-8AA4-32BF2E3E3CC9}"/>
              </a:ext>
            </a:extLst>
          </p:cNvPr>
          <p:cNvSpPr>
            <a:spLocks noGrp="1" noChangeArrowheads="1"/>
          </p:cNvSpPr>
          <p:nvPr>
            <p:ph idx="1"/>
          </p:nvPr>
        </p:nvSpPr>
        <p:spPr/>
        <p:txBody>
          <a:bodyPr rIns="91440"/>
          <a:lstStyle/>
          <a:p>
            <a:pPr eaLnBrk="1" hangingPunct="1">
              <a:lnSpc>
                <a:spcPct val="90000"/>
              </a:lnSpc>
              <a:defRPr/>
            </a:pPr>
            <a:r>
              <a:rPr lang="en-US">
                <a:cs typeface="+mn-cs"/>
              </a:rPr>
              <a:t>Life insurance actuaries use a mortality table or individual company experience to determine the probability of death at each attained age</a:t>
            </a:r>
          </a:p>
          <a:p>
            <a:pPr eaLnBrk="1" hangingPunct="1">
              <a:lnSpc>
                <a:spcPct val="90000"/>
              </a:lnSpc>
              <a:defRPr/>
            </a:pPr>
            <a:r>
              <a:rPr lang="en-US">
                <a:cs typeface="+mn-cs"/>
              </a:rPr>
              <a:t>Expected future payments are discounted back to the start of the coverage period and summed to determine the net single premium or level installment premiums</a:t>
            </a:r>
          </a:p>
          <a:p>
            <a:pPr eaLnBrk="1" hangingPunct="1">
              <a:lnSpc>
                <a:spcPct val="90000"/>
              </a:lnSpc>
              <a:defRPr/>
            </a:pPr>
            <a:r>
              <a:rPr lang="en-US">
                <a:cs typeface="+mn-cs"/>
              </a:rPr>
              <a:t>The annual expected value of death claims equals the probability of death times the amount the insurer must pay if death occurs</a:t>
            </a:r>
          </a:p>
        </p:txBody>
      </p:sp>
    </p:spTree>
  </p:cSld>
  <p:clrMapOvr>
    <a:masterClrMapping/>
  </p:clrMapOvr>
  <p:transition spd="med">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Content Placeholder 2">
            <a:extLst>
              <a:ext uri="{FF2B5EF4-FFF2-40B4-BE49-F238E27FC236}">
                <a16:creationId xmlns:a16="http://schemas.microsoft.com/office/drawing/2014/main" id="{CEF663B8-6F8A-4628-9634-F181A6AEEBFC}"/>
              </a:ext>
            </a:extLst>
          </p:cNvPr>
          <p:cNvSpPr>
            <a:spLocks noGrp="1"/>
          </p:cNvSpPr>
          <p:nvPr>
            <p:ph idx="1"/>
          </p:nvPr>
        </p:nvSpPr>
        <p:spPr/>
        <p:txBody>
          <a:bodyPr/>
          <a:lstStyle/>
          <a:p>
            <a:pPr marL="0" indent="0" algn="ctr">
              <a:buFontTx/>
              <a:buNone/>
            </a:pPr>
            <a:r>
              <a:rPr lang="en-US" altLang="en-US">
                <a:ea typeface="ヒラギノ角ゴ Pro W3" pitchFamily="6" charset="-128"/>
              </a:rPr>
              <a:t>“To manage an insurance enterprise successfully, you must understand the volatility inherent in each portfolio of risks and investments. Further, you must understand the impact that unexpected volatility has on the balance sheet, income statement, and cash flows”</a:t>
            </a:r>
          </a:p>
          <a:p>
            <a:pPr marL="0" indent="0" algn="r">
              <a:buFontTx/>
              <a:buNone/>
            </a:pPr>
            <a:endParaRPr lang="en-US" altLang="en-US">
              <a:ea typeface="ヒラギノ角ゴ Pro W3" pitchFamily="6" charset="-128"/>
            </a:endParaRPr>
          </a:p>
          <a:p>
            <a:pPr marL="0" indent="0">
              <a:buFontTx/>
              <a:buNone/>
            </a:pPr>
            <a:endParaRPr lang="en-US" altLang="en-US">
              <a:ea typeface="ヒラギノ角ゴ Pro W3" pitchFamily="6"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5289C4C1-0824-4203-B423-71B5B6997C2C}"/>
              </a:ext>
            </a:extLst>
          </p:cNvPr>
          <p:cNvSpPr>
            <a:spLocks noGrp="1" noChangeArrowheads="1"/>
          </p:cNvSpPr>
          <p:nvPr>
            <p:ph type="title"/>
          </p:nvPr>
        </p:nvSpPr>
        <p:spPr/>
        <p:txBody>
          <a:bodyPr/>
          <a:lstStyle/>
          <a:p>
            <a:pPr eaLnBrk="1" hangingPunct="1">
              <a:defRPr/>
            </a:pPr>
            <a:r>
              <a:rPr lang="en-US">
                <a:cs typeface="+mj-cs"/>
              </a:rPr>
              <a:t>Financial Statements of Property and Casualty Insurers</a:t>
            </a:r>
          </a:p>
        </p:txBody>
      </p:sp>
      <p:sp>
        <p:nvSpPr>
          <p:cNvPr id="8194" name="Rectangle 3">
            <a:extLst>
              <a:ext uri="{FF2B5EF4-FFF2-40B4-BE49-F238E27FC236}">
                <a16:creationId xmlns:a16="http://schemas.microsoft.com/office/drawing/2014/main" id="{0412D910-67F1-4349-B00B-29F0148541DC}"/>
              </a:ext>
            </a:extLst>
          </p:cNvPr>
          <p:cNvSpPr>
            <a:spLocks noGrp="1" noChangeArrowheads="1"/>
          </p:cNvSpPr>
          <p:nvPr>
            <p:ph idx="1"/>
          </p:nvPr>
        </p:nvSpPr>
        <p:spPr/>
        <p:txBody>
          <a:bodyPr rIns="91440"/>
          <a:lstStyle/>
          <a:p>
            <a:pPr eaLnBrk="1" hangingPunct="1"/>
            <a:r>
              <a:rPr lang="en-US" altLang="en-US">
                <a:ea typeface="ＭＳ Ｐゴシック" panose="020B0600070205080204" pitchFamily="34" charset="-128"/>
              </a:rPr>
              <a:t>A </a:t>
            </a:r>
            <a:r>
              <a:rPr lang="en-US" altLang="en-US" u="sng">
                <a:ea typeface="ＭＳ Ｐゴシック" panose="020B0600070205080204" pitchFamily="34" charset="-128"/>
              </a:rPr>
              <a:t>balance sheet</a:t>
            </a:r>
            <a:r>
              <a:rPr lang="en-US" altLang="en-US">
                <a:ea typeface="ＭＳ Ｐゴシック" panose="020B0600070205080204" pitchFamily="34" charset="-128"/>
              </a:rPr>
              <a:t> is a summary of what a company owns (assets) and what it owes (liabilities), and the difference between total assets and total liabilities (owners</a:t>
            </a:r>
            <a:r>
              <a:rPr lang="ja-JP" altLang="en-US">
                <a:ea typeface="ＭＳ Ｐゴシック" panose="020B0600070205080204" pitchFamily="34" charset="-128"/>
              </a:rPr>
              <a:t>’</a:t>
            </a:r>
            <a:r>
              <a:rPr lang="en-US" altLang="ja-JP">
                <a:ea typeface="ＭＳ Ｐゴシック" panose="020B0600070205080204" pitchFamily="34" charset="-128"/>
              </a:rPr>
              <a:t> equity)</a:t>
            </a:r>
          </a:p>
          <a:p>
            <a:pPr eaLnBrk="1" hangingPunct="1"/>
            <a:endParaRPr lang="en-US" altLang="en-US">
              <a:ea typeface="ＭＳ Ｐゴシック" panose="020B0600070205080204" pitchFamily="34" charset="-128"/>
            </a:endParaRPr>
          </a:p>
          <a:p>
            <a:pPr algn="ctr" eaLnBrk="1" hangingPunct="1">
              <a:buFontTx/>
              <a:buNone/>
            </a:pPr>
            <a:r>
              <a:rPr lang="en-US" altLang="en-US" sz="2400">
                <a:ea typeface="ＭＳ Ｐゴシック" panose="020B0600070205080204" pitchFamily="34" charset="-128"/>
              </a:rPr>
              <a:t>Total Assets = Total Liabilities + Owners</a:t>
            </a:r>
            <a:r>
              <a:rPr lang="ja-JP" altLang="en-US" sz="2400">
                <a:ea typeface="ＭＳ Ｐゴシック" panose="020B0600070205080204" pitchFamily="34" charset="-128"/>
              </a:rPr>
              <a:t>’</a:t>
            </a:r>
            <a:r>
              <a:rPr lang="en-US" altLang="ja-JP" sz="2400">
                <a:ea typeface="ＭＳ Ｐゴシック" panose="020B0600070205080204" pitchFamily="34" charset="-128"/>
              </a:rPr>
              <a:t> Equity</a:t>
            </a:r>
            <a:endParaRPr lang="en-US" altLang="en-US" sz="2400">
              <a:ea typeface="ＭＳ Ｐゴシック" panose="020B0600070205080204" pitchFamily="34" charset="-128"/>
            </a:endParaRPr>
          </a:p>
        </p:txBody>
      </p:sp>
    </p:spTree>
  </p:cSld>
  <p:clrMapOvr>
    <a:masterClrMapping/>
  </p:clrMapOvr>
  <p:transition spd="med">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a:extLst>
              <a:ext uri="{FF2B5EF4-FFF2-40B4-BE49-F238E27FC236}">
                <a16:creationId xmlns:a16="http://schemas.microsoft.com/office/drawing/2014/main" id="{3144341A-E346-4361-9536-8EAF85BE28EF}"/>
              </a:ext>
            </a:extLst>
          </p:cNvPr>
          <p:cNvSpPr>
            <a:spLocks noGrp="1" noChangeArrowheads="1"/>
          </p:cNvSpPr>
          <p:nvPr>
            <p:ph type="title"/>
          </p:nvPr>
        </p:nvSpPr>
        <p:spPr/>
        <p:txBody>
          <a:bodyPr/>
          <a:lstStyle/>
          <a:p>
            <a:pPr eaLnBrk="1" hangingPunct="1"/>
            <a:r>
              <a:rPr lang="en-US" altLang="en-US" sz="2800">
                <a:ea typeface="ＭＳ Ｐゴシック" panose="020B0600070205080204" pitchFamily="34" charset="-128"/>
              </a:rPr>
              <a:t>Exhibit 7.1</a:t>
            </a:r>
            <a:r>
              <a:rPr lang="en-US" altLang="en-US" sz="2800" b="0">
                <a:ea typeface="ＭＳ Ｐゴシック" panose="020B0600070205080204" pitchFamily="34" charset="-128"/>
              </a:rPr>
              <a:t>  ABC Insurance Company</a:t>
            </a:r>
            <a:r>
              <a:rPr lang="en-US" altLang="en-US" sz="2800">
                <a:ea typeface="ＭＳ Ｐゴシック" panose="020B0600070205080204" pitchFamily="34" charset="-128"/>
              </a:rPr>
              <a:t> </a:t>
            </a:r>
            <a:endParaRPr lang="en-US" altLang="en-US">
              <a:ea typeface="ＭＳ Ｐゴシック" panose="020B0600070205080204" pitchFamily="34" charset="-128"/>
            </a:endParaRPr>
          </a:p>
        </p:txBody>
      </p:sp>
      <p:pic>
        <p:nvPicPr>
          <p:cNvPr id="10242" name="Picture 2" descr="ex07_01.gif">
            <a:extLst>
              <a:ext uri="{FF2B5EF4-FFF2-40B4-BE49-F238E27FC236}">
                <a16:creationId xmlns:a16="http://schemas.microsoft.com/office/drawing/2014/main" id="{1016ADBF-1E59-4771-AF34-B396DF00C5B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524000"/>
            <a:ext cx="85598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96F1FB02-511B-4379-B28C-101249B96562}"/>
              </a:ext>
            </a:extLst>
          </p:cNvPr>
          <p:cNvSpPr>
            <a:spLocks noGrp="1" noChangeArrowheads="1"/>
          </p:cNvSpPr>
          <p:nvPr>
            <p:ph type="title"/>
          </p:nvPr>
        </p:nvSpPr>
        <p:spPr/>
        <p:txBody>
          <a:bodyPr/>
          <a:lstStyle/>
          <a:p>
            <a:pPr eaLnBrk="1" hangingPunct="1">
              <a:defRPr/>
            </a:pPr>
            <a:r>
              <a:rPr lang="en-US" sz="2800">
                <a:cs typeface="+mj-cs"/>
              </a:rPr>
              <a:t>Financial Statements of Property and Casualty Insurers</a:t>
            </a:r>
          </a:p>
        </p:txBody>
      </p:sp>
      <p:sp>
        <p:nvSpPr>
          <p:cNvPr id="7171" name="Rectangle 3">
            <a:extLst>
              <a:ext uri="{FF2B5EF4-FFF2-40B4-BE49-F238E27FC236}">
                <a16:creationId xmlns:a16="http://schemas.microsoft.com/office/drawing/2014/main" id="{982E8604-9864-4B37-B527-E8B08967AAA5}"/>
              </a:ext>
            </a:extLst>
          </p:cNvPr>
          <p:cNvSpPr>
            <a:spLocks noGrp="1" noChangeArrowheads="1"/>
          </p:cNvSpPr>
          <p:nvPr>
            <p:ph idx="1"/>
          </p:nvPr>
        </p:nvSpPr>
        <p:spPr/>
        <p:txBody>
          <a:bodyPr rIns="91440"/>
          <a:lstStyle/>
          <a:p>
            <a:pPr eaLnBrk="1" hangingPunct="1"/>
            <a:r>
              <a:rPr lang="en-US" altLang="en-US" dirty="0">
                <a:ea typeface="ヒラギノ角ゴ Pro W3" pitchFamily="6" charset="-128"/>
              </a:rPr>
              <a:t>The primary assets for an insurance company are financial assets</a:t>
            </a:r>
          </a:p>
          <a:p>
            <a:pPr eaLnBrk="1" hangingPunct="1"/>
            <a:r>
              <a:rPr lang="en-US" altLang="en-US" dirty="0">
                <a:ea typeface="ヒラギノ角ゴ Pro W3" pitchFamily="6" charset="-128"/>
              </a:rPr>
              <a:t>Insurers</a:t>
            </a:r>
            <a:r>
              <a:rPr lang="ja-JP" altLang="en-US" dirty="0">
                <a:ea typeface="ヒラギノ角ゴ Pro W3" pitchFamily="6" charset="-128"/>
              </a:rPr>
              <a:t>’</a:t>
            </a:r>
            <a:r>
              <a:rPr lang="en-US" altLang="ja-JP" dirty="0">
                <a:ea typeface="ヒラギノ角ゴ Pro W3" pitchFamily="6" charset="-128"/>
              </a:rPr>
              <a:t> liabilities include required reserves</a:t>
            </a:r>
          </a:p>
          <a:p>
            <a:pPr eaLnBrk="1" hangingPunct="1"/>
            <a:r>
              <a:rPr lang="en-US" altLang="en-US" dirty="0">
                <a:ea typeface="ヒラギノ角ゴ Pro W3" pitchFamily="6" charset="-128"/>
              </a:rPr>
              <a:t>A </a:t>
            </a:r>
            <a:r>
              <a:rPr lang="en-US" altLang="en-US" u="sng" dirty="0">
                <a:ea typeface="ヒラギノ角ゴ Pro W3" pitchFamily="6" charset="-128"/>
              </a:rPr>
              <a:t>loss reserve</a:t>
            </a:r>
            <a:r>
              <a:rPr lang="en-US" altLang="en-US" dirty="0">
                <a:ea typeface="ヒラギノ角ゴ Pro W3" pitchFamily="6" charset="-128"/>
              </a:rPr>
              <a:t> is an estimated amount for:</a:t>
            </a:r>
          </a:p>
          <a:p>
            <a:pPr lvl="1" eaLnBrk="1" hangingPunct="1"/>
            <a:r>
              <a:rPr lang="en-US" altLang="en-US" dirty="0">
                <a:ea typeface="ヒラギノ角ゴ Pro W3" pitchFamily="6" charset="-128"/>
              </a:rPr>
              <a:t>Claims reported and adjusted, but not yet paid</a:t>
            </a:r>
          </a:p>
          <a:p>
            <a:pPr lvl="1" eaLnBrk="1" hangingPunct="1"/>
            <a:r>
              <a:rPr lang="en-US" altLang="en-US" dirty="0">
                <a:ea typeface="ヒラギノ角ゴ Pro W3" pitchFamily="6" charset="-128"/>
              </a:rPr>
              <a:t>Claims reported and filed, but not yet adjusted</a:t>
            </a:r>
          </a:p>
          <a:p>
            <a:pPr lvl="1" eaLnBrk="1" hangingPunct="1"/>
            <a:r>
              <a:rPr lang="en-US" altLang="en-US" dirty="0">
                <a:ea typeface="ヒラギノ角ゴ Pro W3" pitchFamily="6" charset="-128"/>
              </a:rPr>
              <a:t>Claims incurred but not yet reported to the company</a:t>
            </a:r>
          </a:p>
        </p:txBody>
      </p:sp>
    </p:spTree>
  </p:cSld>
  <p:clrMapOvr>
    <a:masterClrMapping/>
  </p:clrMapOvr>
  <p:transition spd="med">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01FAFD90-A56E-4440-A96F-6B7660F8448E}"/>
              </a:ext>
            </a:extLst>
          </p:cNvPr>
          <p:cNvSpPr>
            <a:spLocks noGrp="1" noChangeArrowheads="1"/>
          </p:cNvSpPr>
          <p:nvPr>
            <p:ph type="title"/>
          </p:nvPr>
        </p:nvSpPr>
        <p:spPr/>
        <p:txBody>
          <a:bodyPr/>
          <a:lstStyle/>
          <a:p>
            <a:pPr eaLnBrk="1" hangingPunct="1">
              <a:defRPr/>
            </a:pPr>
            <a:r>
              <a:rPr lang="en-US">
                <a:cs typeface="+mj-cs"/>
              </a:rPr>
              <a:t>Financial Statements of Property and Casualty Insurers</a:t>
            </a:r>
          </a:p>
        </p:txBody>
      </p:sp>
      <p:sp>
        <p:nvSpPr>
          <p:cNvPr id="8195" name="Rectangle 3">
            <a:extLst>
              <a:ext uri="{FF2B5EF4-FFF2-40B4-BE49-F238E27FC236}">
                <a16:creationId xmlns:a16="http://schemas.microsoft.com/office/drawing/2014/main" id="{D8241A29-30A6-4C08-8DB1-84DED3C22A14}"/>
              </a:ext>
            </a:extLst>
          </p:cNvPr>
          <p:cNvSpPr>
            <a:spLocks noGrp="1" noChangeArrowheads="1"/>
          </p:cNvSpPr>
          <p:nvPr>
            <p:ph idx="1"/>
          </p:nvPr>
        </p:nvSpPr>
        <p:spPr/>
        <p:txBody>
          <a:bodyPr rIns="91440"/>
          <a:lstStyle/>
          <a:p>
            <a:pPr eaLnBrk="1" hangingPunct="1">
              <a:defRPr/>
            </a:pPr>
            <a:r>
              <a:rPr lang="en-US" sz="2400" u="sng" dirty="0">
                <a:cs typeface="+mn-cs"/>
              </a:rPr>
              <a:t>Case reserves</a:t>
            </a:r>
            <a:r>
              <a:rPr lang="en-US" sz="2400" dirty="0">
                <a:cs typeface="+mn-cs"/>
              </a:rPr>
              <a:t> are loss reserves that are established for each individual claim</a:t>
            </a:r>
          </a:p>
          <a:p>
            <a:pPr eaLnBrk="1" hangingPunct="1">
              <a:defRPr/>
            </a:pPr>
            <a:r>
              <a:rPr lang="en-US" sz="2400" dirty="0">
                <a:cs typeface="+mn-cs"/>
              </a:rPr>
              <a:t>Methods for determining case reserves include:</a:t>
            </a:r>
          </a:p>
          <a:p>
            <a:pPr lvl="1" eaLnBrk="1" hangingPunct="1">
              <a:defRPr/>
            </a:pPr>
            <a:r>
              <a:rPr lang="en-US" sz="2000" dirty="0"/>
              <a:t>The </a:t>
            </a:r>
            <a:r>
              <a:rPr lang="en-US" sz="2000" u="sng" dirty="0"/>
              <a:t>judgment method</a:t>
            </a:r>
            <a:r>
              <a:rPr lang="en-US" sz="2000" dirty="0"/>
              <a:t>: a claim reserve is established for each individual claim</a:t>
            </a:r>
          </a:p>
          <a:p>
            <a:pPr lvl="1" eaLnBrk="1" hangingPunct="1">
              <a:defRPr/>
            </a:pPr>
            <a:r>
              <a:rPr lang="en-US" sz="2000" dirty="0"/>
              <a:t>The </a:t>
            </a:r>
            <a:r>
              <a:rPr lang="en-US" sz="2000" u="sng" dirty="0"/>
              <a:t>average value method</a:t>
            </a:r>
            <a:r>
              <a:rPr lang="en-US" sz="2000" dirty="0"/>
              <a:t>: an average value is assigned to each claim</a:t>
            </a:r>
          </a:p>
          <a:p>
            <a:pPr lvl="1" eaLnBrk="1" hangingPunct="1">
              <a:defRPr/>
            </a:pPr>
            <a:r>
              <a:rPr lang="en-US" sz="2000" dirty="0"/>
              <a:t>The </a:t>
            </a:r>
            <a:r>
              <a:rPr lang="en-US" sz="2000" u="sng" dirty="0"/>
              <a:t>tabular method</a:t>
            </a:r>
            <a:r>
              <a:rPr lang="en-US" sz="2000" dirty="0"/>
              <a:t>: loss reserves are determined for certain claims for which the amounts paid depend on data derived from mortality, morbidity, and remarriage tables</a:t>
            </a:r>
          </a:p>
        </p:txBody>
      </p:sp>
    </p:spTree>
  </p:cSld>
  <p:clrMapOvr>
    <a:masterClrMapping/>
  </p:clrMapOvr>
  <p:transition spd="med">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DC2795D-B59C-4059-9376-647D288067BD}"/>
              </a:ext>
            </a:extLst>
          </p:cNvPr>
          <p:cNvSpPr>
            <a:spLocks noGrp="1" noChangeArrowheads="1"/>
          </p:cNvSpPr>
          <p:nvPr>
            <p:ph type="title"/>
          </p:nvPr>
        </p:nvSpPr>
        <p:spPr/>
        <p:txBody>
          <a:bodyPr/>
          <a:lstStyle/>
          <a:p>
            <a:pPr eaLnBrk="1" hangingPunct="1">
              <a:defRPr/>
            </a:pPr>
            <a:r>
              <a:rPr lang="en-US" sz="2800">
                <a:cs typeface="+mj-cs"/>
              </a:rPr>
              <a:t>Financial Statements of Property and Casualty Insurers</a:t>
            </a:r>
          </a:p>
        </p:txBody>
      </p:sp>
      <p:sp>
        <p:nvSpPr>
          <p:cNvPr id="9219" name="Rectangle 3">
            <a:extLst>
              <a:ext uri="{FF2B5EF4-FFF2-40B4-BE49-F238E27FC236}">
                <a16:creationId xmlns:a16="http://schemas.microsoft.com/office/drawing/2014/main" id="{66A45583-11B4-4DE0-960B-B4CD14B76B5D}"/>
              </a:ext>
            </a:extLst>
          </p:cNvPr>
          <p:cNvSpPr>
            <a:spLocks noGrp="1" noChangeArrowheads="1"/>
          </p:cNvSpPr>
          <p:nvPr>
            <p:ph idx="1"/>
          </p:nvPr>
        </p:nvSpPr>
        <p:spPr/>
        <p:txBody>
          <a:bodyPr rIns="91440"/>
          <a:lstStyle/>
          <a:p>
            <a:pPr eaLnBrk="1" hangingPunct="1">
              <a:defRPr/>
            </a:pPr>
            <a:r>
              <a:rPr lang="en-US" dirty="0">
                <a:cs typeface="+mn-cs"/>
              </a:rPr>
              <a:t>The </a:t>
            </a:r>
            <a:r>
              <a:rPr lang="en-US" u="sng" dirty="0">
                <a:cs typeface="+mn-cs"/>
              </a:rPr>
              <a:t>loss ratio method</a:t>
            </a:r>
            <a:r>
              <a:rPr lang="en-US" dirty="0">
                <a:cs typeface="+mn-cs"/>
              </a:rPr>
              <a:t> establishes aggregate loss reserves for a specific coverage line</a:t>
            </a:r>
          </a:p>
          <a:p>
            <a:pPr lvl="1" eaLnBrk="1" hangingPunct="1">
              <a:defRPr/>
            </a:pPr>
            <a:r>
              <a:rPr lang="en-US" dirty="0"/>
              <a:t>A formula based on the expected loss ratio is used to estimate the loss reserve</a:t>
            </a:r>
          </a:p>
          <a:p>
            <a:pPr eaLnBrk="1" hangingPunct="1">
              <a:defRPr/>
            </a:pPr>
            <a:r>
              <a:rPr lang="en-US" dirty="0">
                <a:cs typeface="+mn-cs"/>
              </a:rPr>
              <a:t>The </a:t>
            </a:r>
            <a:r>
              <a:rPr lang="en-US" u="sng" dirty="0">
                <a:cs typeface="+mn-cs"/>
              </a:rPr>
              <a:t>incurred-but-not-reported (IBNR) reserve</a:t>
            </a:r>
            <a:r>
              <a:rPr lang="en-US" dirty="0">
                <a:cs typeface="+mn-cs"/>
              </a:rPr>
              <a:t> is a reserve that must be established for claims that have already occurred but that have not yet been reported</a:t>
            </a:r>
          </a:p>
        </p:txBody>
      </p:sp>
    </p:spTree>
  </p:cSld>
  <p:clrMapOvr>
    <a:masterClrMapping/>
  </p:clrMapOvr>
  <p:transition spd="med">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CF39945B-B802-4413-902F-964565601112}"/>
              </a:ext>
            </a:extLst>
          </p:cNvPr>
          <p:cNvSpPr>
            <a:spLocks noGrp="1" noChangeArrowheads="1"/>
          </p:cNvSpPr>
          <p:nvPr>
            <p:ph type="title"/>
          </p:nvPr>
        </p:nvSpPr>
        <p:spPr/>
        <p:txBody>
          <a:bodyPr/>
          <a:lstStyle/>
          <a:p>
            <a:pPr eaLnBrk="1" hangingPunct="1">
              <a:defRPr/>
            </a:pPr>
            <a:r>
              <a:rPr lang="en-US" sz="2800">
                <a:cs typeface="+mj-cs"/>
              </a:rPr>
              <a:t>Financial Statements of Property and Casualty Insurers</a:t>
            </a:r>
          </a:p>
        </p:txBody>
      </p:sp>
      <p:sp>
        <p:nvSpPr>
          <p:cNvPr id="10243" name="Rectangle 3">
            <a:extLst>
              <a:ext uri="{FF2B5EF4-FFF2-40B4-BE49-F238E27FC236}">
                <a16:creationId xmlns:a16="http://schemas.microsoft.com/office/drawing/2014/main" id="{71567B6F-FDE5-4B3B-AE7A-C2E85A007F37}"/>
              </a:ext>
            </a:extLst>
          </p:cNvPr>
          <p:cNvSpPr>
            <a:spLocks noGrp="1" noChangeArrowheads="1"/>
          </p:cNvSpPr>
          <p:nvPr>
            <p:ph idx="1"/>
          </p:nvPr>
        </p:nvSpPr>
        <p:spPr/>
        <p:txBody>
          <a:bodyPr rIns="91440"/>
          <a:lstStyle/>
          <a:p>
            <a:pPr eaLnBrk="1" hangingPunct="1">
              <a:lnSpc>
                <a:spcPct val="80000"/>
              </a:lnSpc>
              <a:defRPr/>
            </a:pPr>
            <a:r>
              <a:rPr lang="en-US">
                <a:cs typeface="+mn-cs"/>
              </a:rPr>
              <a:t>The </a:t>
            </a:r>
            <a:r>
              <a:rPr lang="en-US" u="sng">
                <a:cs typeface="+mn-cs"/>
              </a:rPr>
              <a:t>unearned premium reserve</a:t>
            </a:r>
            <a:r>
              <a:rPr lang="en-US">
                <a:cs typeface="+mn-cs"/>
              </a:rPr>
              <a:t> is a liability item that represents the unearned portion of gross premiums on all outstanding policies at the time of valuation</a:t>
            </a:r>
          </a:p>
          <a:p>
            <a:pPr lvl="1" eaLnBrk="1" hangingPunct="1">
              <a:lnSpc>
                <a:spcPct val="80000"/>
              </a:lnSpc>
              <a:defRPr/>
            </a:pPr>
            <a:r>
              <a:rPr lang="en-US"/>
              <a:t>Its purpose is to pay for losses that occur during the policy period</a:t>
            </a:r>
          </a:p>
          <a:p>
            <a:pPr lvl="1" eaLnBrk="1" hangingPunct="1">
              <a:lnSpc>
                <a:spcPct val="80000"/>
              </a:lnSpc>
              <a:defRPr/>
            </a:pPr>
            <a:r>
              <a:rPr lang="en-US"/>
              <a:t>It is also needed so that refunds can be paid to policyholders that cancel their coverage</a:t>
            </a:r>
          </a:p>
          <a:p>
            <a:pPr lvl="1" eaLnBrk="1" hangingPunct="1">
              <a:lnSpc>
                <a:spcPct val="80000"/>
              </a:lnSpc>
              <a:defRPr/>
            </a:pPr>
            <a:r>
              <a:rPr lang="en-US"/>
              <a:t>It also serves as the basis for determining the amount that must be paid to a reinsurer for carrying reinsured polices</a:t>
            </a:r>
          </a:p>
          <a:p>
            <a:pPr lvl="1" eaLnBrk="1" hangingPunct="1">
              <a:lnSpc>
                <a:spcPct val="80000"/>
              </a:lnSpc>
              <a:defRPr/>
            </a:pPr>
            <a:r>
              <a:rPr lang="en-US"/>
              <a:t>The </a:t>
            </a:r>
            <a:r>
              <a:rPr lang="en-US" u="sng"/>
              <a:t>annual pro rata method</a:t>
            </a:r>
            <a:r>
              <a:rPr lang="en-US"/>
              <a:t> is one method of calculating the reserve</a:t>
            </a:r>
          </a:p>
        </p:txBody>
      </p:sp>
    </p:spTree>
  </p:cSld>
  <p:clrMapOvr>
    <a:masterClrMapping/>
  </p:clrMapOvr>
  <p:transition spd="med">
    <p:wipe dir="r"/>
  </p:transition>
</p:sld>
</file>

<file path=ppt/theme/theme1.xml><?xml version="1.0" encoding="utf-8"?>
<a:theme xmlns:a="http://schemas.openxmlformats.org/drawingml/2006/main" name="Rejda_template">
  <a:themeElements>
    <a:clrScheme name="Pearson_PowerPoint_Template_Bekae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earson_PowerPoint_Template_Bekaer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Pearson_PowerPoint_Template_Bekae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earson_PowerPoint_Template_Bekaer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earson_PowerPoint_Template_Bekaer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earson_PowerPoint_Template_Bekaer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earson_PowerPoint_Template_Bekaer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earson_PowerPoint_Template_Bekaer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earson_PowerPoint_Template_Bekaert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earson_PowerPoint_Template_Bekaer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earson_PowerPoint_Template_Bekaer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earson_PowerPoint_Template_Bekaer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earson_PowerPoint_Template_Bekaer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earson_PowerPoint_Template_Bekaer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Rejda_template.pot</Template>
  <TotalTime>1863</TotalTime>
  <Words>2091</Words>
  <Application>Microsoft Office PowerPoint</Application>
  <PresentationFormat>On-screen Show (4:3)</PresentationFormat>
  <Paragraphs>164</Paragraphs>
  <Slides>28</Slides>
  <Notes>20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5" baseType="lpstr">
      <vt:lpstr>ＭＳ Ｐゴシック</vt:lpstr>
      <vt:lpstr>Times</vt:lpstr>
      <vt:lpstr>Times New Roman</vt:lpstr>
      <vt:lpstr>Verdana</vt:lpstr>
      <vt:lpstr>ヒラギノ角ゴ Pro W3</vt:lpstr>
      <vt:lpstr>Rejda_template</vt:lpstr>
      <vt:lpstr>Equation</vt:lpstr>
      <vt:lpstr>Chapter 7  Financial  Operations of Insurers   </vt:lpstr>
      <vt:lpstr>Agenda</vt:lpstr>
      <vt:lpstr>PowerPoint Presentation</vt:lpstr>
      <vt:lpstr>Financial Statements of Property and Casualty Insurers</vt:lpstr>
      <vt:lpstr>Exhibit 7.1  ABC Insurance Company </vt:lpstr>
      <vt:lpstr>Financial Statements of Property and Casualty Insurers</vt:lpstr>
      <vt:lpstr>Financial Statements of Property and Casualty Insurers</vt:lpstr>
      <vt:lpstr>Financial Statements of Property and Casualty Insurers</vt:lpstr>
      <vt:lpstr>Financial Statements of Property and Casualty Insurers</vt:lpstr>
      <vt:lpstr>Financial Statements of Property and Casualty Insurers</vt:lpstr>
      <vt:lpstr>Financial Statements of Property and Casualty Insurers</vt:lpstr>
      <vt:lpstr>Exhibit 7.2  ABC Insurance Company</vt:lpstr>
      <vt:lpstr>Measuring Profit or Loss</vt:lpstr>
      <vt:lpstr>Measuring Profit or Loss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Ratemaking in Property and Casualty Insurance</vt:lpstr>
      <vt:lpstr>Ratemaking in Property and Casualty Insurance</vt:lpstr>
      <vt:lpstr>Basic Ratemaking Definitions</vt:lpstr>
      <vt:lpstr>Ratemaking in Property and Casualty Insurance</vt:lpstr>
      <vt:lpstr>Ratemaking in Property and Casualty Insurance</vt:lpstr>
      <vt:lpstr>Ratemaking in Property and Casualty Insurance</vt:lpstr>
      <vt:lpstr>Ratemaking in Life Insurance</vt:lpstr>
    </vt:vector>
  </TitlesOfParts>
  <Manager/>
  <Company>Copyright ©2014 Pearson Education, Inc. All rights reserved.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7</dc:title>
  <dc:subject>Financial Operations of Insurers</dc:subject>
  <dc:creator>Rejda / McNamara</dc:creator>
  <cp:keywords/>
  <dc:description/>
  <cp:lastModifiedBy>Sajed Y Sharif</cp:lastModifiedBy>
  <cp:revision>135</cp:revision>
  <dcterms:created xsi:type="dcterms:W3CDTF">2004-08-04T08:00:35Z</dcterms:created>
  <dcterms:modified xsi:type="dcterms:W3CDTF">2024-05-21T05:09:28Z</dcterms:modified>
  <cp:category/>
</cp:coreProperties>
</file>