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675B-113E-61BC-DE7E-8CE4702EA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DC8FFC-548C-1FCF-7B38-CAEFB463E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736EF-3596-8519-A94B-3BDFA7B0C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C66E-6C51-4DDC-9BEB-1E882ADBDDB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9A9A5-D5A7-80C8-B02B-91F3D09A8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2B659-7D7F-D48C-C2FA-F185C00FE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5E20-3240-43B4-9D6A-BBF97A49B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6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63A31-811B-52D6-8A93-12D7BA125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D1D183-942F-60B1-9574-AD2199EC7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139BA-19A3-03F9-9A59-6373920D0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C66E-6C51-4DDC-9BEB-1E882ADBDDB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F6081-C0D1-5D65-9334-A15BA6440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7F7AA-3969-EF8A-E1B5-2AC04474E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5E20-3240-43B4-9D6A-BBF97A49B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7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8D853-4BEF-309D-3F57-36FDD93DA7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57CCD0-9667-F52F-B5FC-31081684A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34131-21A7-A93A-376F-4FEA08782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C66E-6C51-4DDC-9BEB-1E882ADBDDB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BC3A4-64E9-94A8-CE26-653D945E1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5DB56-4F56-B4C9-2543-4867791AA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5E20-3240-43B4-9D6A-BBF97A49B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0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44F94-874D-2C4E-22DB-4A83B62B1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459F-A9C8-3B58-1032-791D92329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5C373-D9FC-96BE-5D90-57925B7B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C66E-6C51-4DDC-9BEB-1E882ADBDDB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5758C-8701-C271-A462-8E3EF2750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F96E1-1CE7-C9C0-0FF7-3BCDAFC11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5E20-3240-43B4-9D6A-BBF97A49B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77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469C5-AC85-3671-EA92-87654F8A3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28FB10-62D8-ACC1-1AE1-706C0BFDC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C49AF-2A21-0934-77CD-FD73AB7D8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C66E-6C51-4DDC-9BEB-1E882ADBDDB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53713-1BFE-2A3D-7315-D11047958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74A2E-B731-F8B0-099B-BECF514F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5E20-3240-43B4-9D6A-BBF97A49B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1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1D147-58FB-42C0-1B31-F86853A8F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EDC5B-ADE6-3573-90CA-B97D7147DB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C5421-F5A6-7F9B-D8F9-387066471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40706C-03C1-4924-4F52-E823AC180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C66E-6C51-4DDC-9BEB-1E882ADBDDB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A2632-3050-5E12-B4F3-D83293B3E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C830E-445F-487F-BA97-87F411A52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5E20-3240-43B4-9D6A-BBF97A49B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8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CCDD3-294C-24B3-4200-8FCD6A0E4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F3C80-BC82-2CBB-174D-BDB930FEF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161FC-A59D-538B-4E4B-AC423A584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49421-256A-8336-AFD2-DB2A468E72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EE3ADF-48D0-61A4-6E40-0E91CC64DE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168A53-2B4A-EAE3-EC04-7760D6681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C66E-6C51-4DDC-9BEB-1E882ADBDDB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FE6284-C0B8-A3B3-406C-63C7A0B23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FC6889-1D82-93DB-D916-C0AC6CF4B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5E20-3240-43B4-9D6A-BBF97A49B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4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F3120-FADF-0C1B-4687-49558E93D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268348-EA4C-1D7B-8276-812E2E6CE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C66E-6C51-4DDC-9BEB-1E882ADBDDB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7499A2-DB94-B222-A110-DEF1E7AD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E630D2-6326-8BC0-AE85-FD95094AE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5E20-3240-43B4-9D6A-BBF97A49B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5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21D078-6698-8DE8-ECCE-C73709CDD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C66E-6C51-4DDC-9BEB-1E882ADBDDB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6804B3-16F9-F61C-5B7D-7E34B6784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522384-31C0-282F-59C0-BCEE5B9BB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5E20-3240-43B4-9D6A-BBF97A49B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27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23DFD-4B99-CA4C-FBF3-97BDC202B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511AA-7BDC-1C69-2351-2F415E002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422E1C-807D-706C-E10B-19CD708D2D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93C0C-60CC-F239-24D1-62B9B9405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C66E-6C51-4DDC-9BEB-1E882ADBDDB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60738-6E09-9F18-A3CC-8C0A555C4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20176-D1E6-D5BF-2DC5-191FDB849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5E20-3240-43B4-9D6A-BBF97A49B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7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24217-27A0-7981-0B7E-A4DAFBFA7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5E8353-8D23-921E-38A3-872D9A6BB5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C9603D-15CA-81B6-DCD8-9E890A797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8DA2F9-0B46-4806-C430-E076185A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C66E-6C51-4DDC-9BEB-1E882ADBDDB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721A4-9F67-D218-F239-8E43EEEA1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DFD7-E497-A5BF-673F-15BC61BB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5E20-3240-43B4-9D6A-BBF97A49B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1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696AAD-CCC4-6C7E-7B6B-EC867090E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E86B5-0D73-770C-2595-BE19D5DAF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5F1AB-C036-07DE-D6B0-06E34D486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8C66E-6C51-4DDC-9BEB-1E882ADBDDB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1A9DC-4102-FA8A-C28D-24247A53A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2652E-CA6D-F127-825E-246820780C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F5E20-3240-43B4-9D6A-BBF97A49B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YVDnV5is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UsoHLwcCC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z0oE7yfBw8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XSDOyKf5V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RYH1KsCur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j8h6uf2kG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_pWDIum_S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5uNTH-SuM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erCOV73nv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N6k27xggp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xlKJkZSLz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0860C-717B-40E7-F51F-BEF17E498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78156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VOICE THERAPY FACILITATING APPROACHES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7F8465-7625-8E00-6FED-5C1781874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524000" y="6200774"/>
            <a:ext cx="9144000" cy="57151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13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04AE1-7675-6C92-10CD-E53F3E641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301"/>
            <a:ext cx="10515600" cy="1157287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LARYNGEAL MASSAGE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8AA39-4A83-A37B-CCB3-7EFA4A0EA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31495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cases of </a:t>
            </a:r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psychogenic dysphonia ,muscle tension dysphonia.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entle laryngeal massage, resulting in lowering laryngeal box and greater intrinsic–extrinsic laryngeal muscle relaxation.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Results in reducing muscular tension and producing a more relaxed, lower‐pitched, resonant voice.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affected: Pitch and quality.</a:t>
            </a:r>
          </a:p>
          <a:p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https://www.youtube.com/watch?v=2YVDnV5iscE</a:t>
            </a:r>
            <a:endParaRPr lang="en-US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382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11855-003E-FA6D-B109-8D0E6B4D1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301"/>
            <a:ext cx="10515600" cy="125729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MOUTH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51ACA-3E00-A391-14FA-DA7773FD4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8724"/>
            <a:ext cx="10515600" cy="524351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ral openness often reduces generalized vocal hyperfunction.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educe oral resistance and increase oral resonance to improve overall voice quality.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0" i="0" dirty="0">
              <a:solidFill>
                <a:srgbClr val="2420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romotes more optimum approximation of the vocal folds.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voice also sounds louder.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affected:Loudness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quality.</a:t>
            </a:r>
          </a:p>
          <a:p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https://www.youtube.com/watch?v=JUsoHLwcCCI</a:t>
            </a:r>
            <a:endParaRPr lang="en-US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002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B7E8F-6960-925E-E90A-3F55E798A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8584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RESPIRATION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5C0D3-D6FD-C983-B0F5-2183A0A57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1539"/>
            <a:ext cx="10515600" cy="598646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reath support is vital for the extremes of vocal performance.</a:t>
            </a:r>
          </a:p>
          <a:p>
            <a:r>
              <a:rPr lang="en-US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Clients with voice disorder need training instruction for developing normal breathing pattern and expiratory control.</a:t>
            </a:r>
          </a:p>
          <a:p>
            <a:r>
              <a:rPr lang="en-US" sz="300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ncreasing abdominal muscle participation while the patient is either sitting or standing has some relevance to the patient with vocal hyperfunction. </a:t>
            </a:r>
          </a:p>
          <a:p>
            <a:r>
              <a:rPr lang="en-US" sz="300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ocal hyperfunction symptoms often strained and involve too much effort.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ncrease of inspiratory volume may produce an immediate effect of reducing vocal strain and improving overall vocal quality.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affected:Loudness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quality.</a:t>
            </a:r>
          </a:p>
          <a:p>
            <a:r>
              <a:rPr lang="en-US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https://www.youtube.com/watch?v=zz0oE7yfBw8</a:t>
            </a:r>
            <a:br>
              <a:rPr lang="en-US" sz="3000" dirty="0"/>
            </a:br>
            <a:br>
              <a:rPr lang="en-US" sz="3000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242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374C6-4D79-2B37-376C-07C41FD41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301"/>
            <a:ext cx="10515600" cy="1057274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TONGUE PROTRUSION</a:t>
            </a:r>
            <a:r>
              <a:rPr lang="ar-S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i: </a:t>
            </a:r>
            <a:r>
              <a:rPr lang="ar-S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7BDD2-5084-3A3F-A636-F45942DE4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274"/>
            <a:ext cx="10515600" cy="5800725"/>
          </a:xfrm>
        </p:spPr>
        <p:txBody>
          <a:bodyPr>
            <a:normAutofit fontScale="85000" lnSpcReduction="20000"/>
          </a:bodyPr>
          <a:lstStyle/>
          <a:p>
            <a:r>
              <a:rPr lang="en-US" sz="3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sz="3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hyperfunctional</a:t>
            </a:r>
            <a:r>
              <a:rPr lang="en-US" sz="3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voice problems are improved by the tongue‐protrusion approach. </a:t>
            </a:r>
          </a:p>
          <a:p>
            <a:r>
              <a:rPr lang="en-US" sz="330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entricular phonation, “tightness” in the voice.</a:t>
            </a:r>
          </a:p>
          <a:p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When the tongue is held in a posterior position or the pharyngeal constrictor muscles are contracted to constrict the pharynx, the voice sounds strained or “tight.”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30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tongue, when protruded, pulls its root out of the pharynx and opens the laryngeal </a:t>
            </a:r>
            <a:r>
              <a:rPr lang="en-US" sz="3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aditus</a:t>
            </a:r>
            <a:r>
              <a:rPr lang="en-US" sz="3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Parameters affected: Pitch and quality.</a:t>
            </a:r>
          </a:p>
          <a:p>
            <a:r>
              <a:rPr lang="en-US" sz="3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https://www.youtube.com/watch?v=iXSDOyKf5VI</a:t>
            </a:r>
            <a:endParaRPr lang="en-US" sz="33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677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91892-BA99-5DBF-3627-AE67C923E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1444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YAWN-SIGH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813A8-6215-9802-933E-0F8F97F8A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5838"/>
            <a:ext cx="10515600" cy="6072187"/>
          </a:xfrm>
        </p:spPr>
        <p:txBody>
          <a:bodyPr>
            <a:normAutofit fontScale="40000" lnSpcReduction="20000"/>
          </a:bodyPr>
          <a:lstStyle/>
          <a:p>
            <a:r>
              <a:rPr lang="en-US" sz="590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59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most effective therapy techniques for minimizing the tension effects of vocal hyperfunction.</a:t>
            </a:r>
            <a:r>
              <a:rPr lang="en-US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9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vocal hyperfunction the larynx rise, the vocal folds tightly compressed, and the pharynx constricted.</a:t>
            </a:r>
          </a:p>
          <a:p>
            <a:r>
              <a:rPr lang="en-US" sz="59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larynx relaxed and drops to a low position, there is a slight opening between the vocal folds, and the pharynx is usually dilated and relaxed.</a:t>
            </a:r>
            <a:r>
              <a:rPr lang="en-US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9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Suitable for problems such as functional dysphonia; spasmodic dysphonia; and </a:t>
            </a:r>
            <a:r>
              <a:rPr lang="en-US" sz="59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dysphonias</a:t>
            </a:r>
            <a:r>
              <a:rPr lang="en-US" sz="59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related to thickening, vocal fold nodules, and polyps.</a:t>
            </a:r>
            <a:r>
              <a:rPr lang="en-US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9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yawn‐sigh approach also allows the</a:t>
            </a:r>
            <a:r>
              <a:rPr lang="en-US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9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client to become more independent in reducing vocal hyperfunction.</a:t>
            </a:r>
          </a:p>
          <a:p>
            <a:r>
              <a:rPr lang="en-US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affected: </a:t>
            </a:r>
            <a:r>
              <a:rPr lang="en-US" sz="5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Pitch,loudness</a:t>
            </a:r>
            <a:r>
              <a:rPr lang="en-US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quality.</a:t>
            </a:r>
            <a:endParaRPr lang="en-US" sz="5900" b="0" i="0" dirty="0">
              <a:solidFill>
                <a:srgbClr val="2420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9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https://www.youtube.com/watch?v=oRYH1KsCurw</a:t>
            </a:r>
            <a:endParaRPr lang="en-US" sz="5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5900" dirty="0"/>
            </a:br>
            <a:br>
              <a:rPr lang="en-US" sz="5100" dirty="0"/>
            </a:br>
            <a:br>
              <a:rPr lang="en-US" sz="5100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52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C9B61-3396-D576-4F11-46E22A487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7925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AUDITORY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A0549-26B7-5D52-195E-E241BCDE1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638"/>
            <a:ext cx="10515600" cy="5072061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Hearing own voice production </a:t>
            </a:r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 auditory playback or an external model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Auditory feedback is supported by motor planning and programming theory (Duffy, 2005; Callan and colleagues, 2000; Hodson, 1992). </a:t>
            </a:r>
          </a:p>
          <a:p>
            <a:r>
              <a:rPr lang="en-US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umans are able to alter and adapt motor‐equivalent voice and speech production through integration of sensory information from peripheral mechanoreceptors, one of those being acoustic feedback.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affected: Loudness and quality.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auditory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feedback:Real-time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amplification,Metronome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pacing, Loop playback.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Auditory feedback must be immediate to be effective.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388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52258-F515-7DEE-B631-C036ED069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 OF LOUDNESS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CF0E9-33F5-A37A-4277-3126C9438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88"/>
            <a:ext cx="10515600" cy="46767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cases of too loud or too soft voices.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Prolonged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hyperfunctional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of the vocal mechanism results in nodules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Pushing loudness at the level of the larynx rather than respiration.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speech disorders: spastic or ataxic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dysarthria.Parkinson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disease.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affected: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Pitch,loudness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quality.</a:t>
            </a:r>
          </a:p>
          <a:p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https://www.youtube.com/watch?v=sj8h6uf2kGc</a:t>
            </a:r>
            <a:endParaRPr lang="en-US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08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000F5-D726-E0D9-0360-4AF117F6B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85837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CHANT-TALK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E493D-7CAA-A294-2A24-AC437B111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5838"/>
            <a:ext cx="10515600" cy="5443537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>
                <a:solidFill>
                  <a:srgbClr val="242021"/>
                </a:solidFill>
                <a:latin typeface="Times New Roman" panose="02020603050405020304" pitchFamily="18" charset="0"/>
                <a:cs typeface="+mj-cs"/>
              </a:rPr>
              <a:t>R</a:t>
            </a:r>
            <a:r>
              <a:rPr lang="en-US" sz="11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+mj-cs"/>
              </a:rPr>
              <a:t>eciting many syllables on one continuous tone, creating, in effect, a singing monotone.</a:t>
            </a:r>
            <a:r>
              <a:rPr lang="en-US" sz="11200" dirty="0">
                <a:latin typeface="Times New Roman" panose="02020603050405020304" pitchFamily="18" charset="0"/>
                <a:cs typeface="+mj-cs"/>
              </a:rPr>
              <a:t> </a:t>
            </a:r>
          </a:p>
          <a:p>
            <a:r>
              <a:rPr lang="en-US" sz="11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words run continuously together without pauses between words, stress or a change in prosody In a legato 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production.</a:t>
            </a:r>
          </a:p>
          <a:p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Legato :</a:t>
            </a:r>
            <a:r>
              <a:rPr lang="en-US" sz="11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smooth and connected production with no break between tones</a:t>
            </a:r>
            <a:r>
              <a:rPr lang="ar-SA" sz="11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1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words.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 be used with other VFAs, such as chewing, open‐mouth, and yawn‐sigh.</a:t>
            </a:r>
            <a:r>
              <a:rPr lang="en-US" sz="11200" dirty="0">
                <a:cs typeface="+mj-cs"/>
              </a:rPr>
              <a:t> </a:t>
            </a:r>
          </a:p>
          <a:p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 that reduces effort in talking.</a:t>
            </a:r>
          </a:p>
          <a:p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normal voice achieved client </a:t>
            </a:r>
            <a:r>
              <a:rPr lang="en-US" sz="11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should reduce the chant quality, approximating normal voice production.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affected: Loudness and quality.</a:t>
            </a:r>
          </a:p>
          <a:p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https://www.youtube.com/watch?v=E_pWDIum_Sk</a:t>
            </a:r>
            <a:endParaRPr lang="en-US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6000" dirty="0">
                <a:cs typeface="+mj-cs"/>
              </a:rPr>
            </a:br>
            <a:br>
              <a:rPr lang="en-US" dirty="0"/>
            </a:br>
            <a:br>
              <a:rPr lang="en-US" dirty="0"/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221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E507A-8682-E428-8C1C-B95C722A9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43012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8512B-C139-8553-EF80-A426833E7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2988"/>
            <a:ext cx="10515600" cy="5300663"/>
          </a:xfrm>
        </p:spPr>
        <p:txBody>
          <a:bodyPr>
            <a:normAutofit fontScale="32500" lnSpcReduction="20000"/>
          </a:bodyPr>
          <a:lstStyle/>
          <a:p>
            <a:r>
              <a:rPr lang="en-US" sz="860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8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ocal hyperfunction clients who appear to speak through clenched teeth with very little mandibular or labial movement.</a:t>
            </a:r>
            <a:r>
              <a:rPr lang="en-US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860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8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elpful for the patient who speaks with great tension and hard glottal attack. </a:t>
            </a:r>
          </a:p>
          <a:p>
            <a:r>
              <a:rPr lang="en-US" sz="8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During simultaneous voicing and chewing, we often hear less strain in the voice, easier glottal attack, and an improvement in voice quality.</a:t>
            </a:r>
            <a:r>
              <a:rPr lang="en-US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860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8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elaxing the overall vocal tract while chewing as well as the phonatory function of the larynx and pharynx. </a:t>
            </a:r>
          </a:p>
          <a:p>
            <a:r>
              <a:rPr lang="en-US" sz="86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approach may be contraindicated for the patient with temporomandibular joint (TMJ) syndrome. </a:t>
            </a:r>
          </a:p>
          <a:p>
            <a:r>
              <a:rPr lang="en-US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affected: </a:t>
            </a:r>
            <a:r>
              <a:rPr lang="en-US" sz="8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Pitch,loudness</a:t>
            </a:r>
            <a:r>
              <a:rPr lang="en-US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quality.</a:t>
            </a:r>
          </a:p>
          <a:p>
            <a:r>
              <a:rPr lang="en-US" sz="8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https://www.youtube.com/watch?v=l5uNTH-SuMU</a:t>
            </a:r>
            <a:endParaRPr lang="en-US" sz="8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04481-1334-33B3-C5E5-DC8FEF8DF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739"/>
            <a:ext cx="10515600" cy="1300161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MANIPULATION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F7BBF-DF78-293C-9AB5-293966EC0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757738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Finger pressure on the thyroid cartilage can be applied by the clinician in different ways for different problems.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Elevated pitch than normal.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Abnormal larynx position.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Unilateral vocal fold paralysis.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affected: Pitch and quality.</a:t>
            </a:r>
          </a:p>
          <a:p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https://www.youtube.com/watch?v=jerCOV73nvM</a:t>
            </a:r>
            <a:endParaRPr lang="en-US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532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FDD5A-58A5-47FD-AF59-129713882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301"/>
            <a:ext cx="10515600" cy="1214437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GLOTTAL(VOCAL)- FRY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9C045-4DA0-F19A-DE0F-FD33FBDC6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5850"/>
            <a:ext cx="10515600" cy="5543550"/>
          </a:xfrm>
        </p:spPr>
        <p:txBody>
          <a:bodyPr>
            <a:noAutofit/>
          </a:bodyPr>
          <a:lstStyle/>
          <a:p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True glottal fry is produced in a relaxed manner with very little airflow and very little subglottic air pressure.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clients with </a:t>
            </a:r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vocal nodules ,</a:t>
            </a:r>
            <a:r>
              <a:rPr lang="en-US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hyperfunctional</a:t>
            </a:r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problems such as polyps, cord thickening, functional dysphonia, and even spasmodic dysphonia, ventricular phonation and </a:t>
            </a:r>
            <a:r>
              <a:rPr lang="en-US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puberphonia</a:t>
            </a:r>
            <a:r>
              <a:rPr lang="en-US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Relaxing and lowering the larynx.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Vocal folds friction is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reduced,making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nodules to be reduced or reabsorbed.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Phonation is produced with less tension.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affected: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Pitch,loudness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quality.</a:t>
            </a:r>
          </a:p>
          <a:p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https://www.youtube.com/watch?v=vN6k27xggpY</a:t>
            </a:r>
            <a:endParaRPr lang="en-US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824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2D70D-7E5C-DC81-AD76-D6E0C40FD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739"/>
            <a:ext cx="10515600" cy="1185861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POSITIONING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E2AEE-A609-0816-0B17-465095101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5186363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ood vocal performance (acting, lecturing, singing) includes good posture and head positioning.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00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hanging head position may facilitate a better voice in patients with various kinds of voice problems.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Changing head position by flexing or extending the neck can have an immediate positive effect on voice quality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r>
              <a:rPr lang="en-US" sz="3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Lateralization of the head by looking to one side or the other can often produce a stronger voice in patients with unilateral vocal fold paralysis.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Parameters affected: Pitch and quality.</a:t>
            </a: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717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6BA6A-A323-B7FE-AD4A-CB40E2040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14437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INHALATION PHONATION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A6295-E35E-20B2-4523-464AE98BB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5825"/>
            <a:ext cx="10515600" cy="5972174"/>
          </a:xfrm>
        </p:spPr>
        <p:txBody>
          <a:bodyPr>
            <a:normAutofit fontScale="85000" lnSpcReduction="20000"/>
          </a:bodyPr>
          <a:lstStyle/>
          <a:p>
            <a:r>
              <a:rPr lang="en-US" sz="3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Patients who have functional aphonia and functional dysphonia, ventricular phonation.</a:t>
            </a:r>
          </a:p>
          <a:p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3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videoendoscopy</a:t>
            </a:r>
            <a:r>
              <a:rPr lang="en-US" sz="3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when the patient is asked to produce an inhalation voice, the true folds suddenly adducted and set in vibration.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300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 is suggested that training be performed with the /</a:t>
            </a:r>
            <a:r>
              <a:rPr lang="en-US" sz="33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/. </a:t>
            </a:r>
          </a:p>
          <a:p>
            <a:r>
              <a:rPr lang="en-US" sz="3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Inhalation phonation is a simple way to produce true folds approximation and voicing. </a:t>
            </a:r>
          </a:p>
          <a:p>
            <a:r>
              <a:rPr lang="en-US" sz="33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Once the patient can produce the exhalation voice without the inhalation prompt, the inhalation practice is no longer needed.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affected: Pitch, and loudness.</a:t>
            </a:r>
          </a:p>
          <a:p>
            <a:r>
              <a:rPr lang="en-US" sz="3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https://www.youtube.com/watch?v=bxlKJkZSLzc</a:t>
            </a:r>
            <a:endParaRPr lang="en-US" sz="33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71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1280</Words>
  <Application>Microsoft Office PowerPoint</Application>
  <PresentationFormat>Widescreen</PresentationFormat>
  <Paragraphs>107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VOICE THERAPY FACILITATING APPROACHES</vt:lpstr>
      <vt:lpstr>AUDITORY FEEDBACK</vt:lpstr>
      <vt:lpstr>CHANGE OF LOUDNESS</vt:lpstr>
      <vt:lpstr>CHANT-TALK</vt:lpstr>
      <vt:lpstr>CHEWING</vt:lpstr>
      <vt:lpstr>DIGITAL MANIPULATION</vt:lpstr>
      <vt:lpstr>GLOTTAL(VOCAL)- FRY</vt:lpstr>
      <vt:lpstr>HEAD POSITIONING</vt:lpstr>
      <vt:lpstr>INHALATION PHONATION</vt:lpstr>
      <vt:lpstr>LARYNGEAL MASSAGE</vt:lpstr>
      <vt:lpstr>OPEN MOUTH APPROACH</vt:lpstr>
      <vt:lpstr>RESPIRATION TRAINING</vt:lpstr>
      <vt:lpstr>TONGUE PROTRUSION / i: /</vt:lpstr>
      <vt:lpstr>YAWN-SIGH APPROACH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Majed A Abu Hassan</dc:creator>
  <cp:lastModifiedBy>Majed A Abu Hassan</cp:lastModifiedBy>
  <cp:revision>33</cp:revision>
  <dcterms:created xsi:type="dcterms:W3CDTF">2025-01-07T09:48:58Z</dcterms:created>
  <dcterms:modified xsi:type="dcterms:W3CDTF">2025-01-07T18:53:51Z</dcterms:modified>
</cp:coreProperties>
</file>